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292" r:id="rId1"/>
  </p:sldMasterIdLst>
  <p:notesMasterIdLst>
    <p:notesMasterId r:id="rId44"/>
  </p:notesMasterIdLst>
  <p:sldIdLst>
    <p:sldId id="4974" r:id="rId2"/>
    <p:sldId id="4975" r:id="rId3"/>
    <p:sldId id="4976" r:id="rId4"/>
    <p:sldId id="4977" r:id="rId5"/>
    <p:sldId id="4978" r:id="rId6"/>
    <p:sldId id="4979" r:id="rId7"/>
    <p:sldId id="4980" r:id="rId8"/>
    <p:sldId id="4981" r:id="rId9"/>
    <p:sldId id="4982" r:id="rId10"/>
    <p:sldId id="4983" r:id="rId11"/>
    <p:sldId id="5023" r:id="rId12"/>
    <p:sldId id="4985" r:id="rId13"/>
    <p:sldId id="4986" r:id="rId14"/>
    <p:sldId id="5016" r:id="rId15"/>
    <p:sldId id="4988" r:id="rId16"/>
    <p:sldId id="4989" r:id="rId17"/>
    <p:sldId id="4990" r:id="rId18"/>
    <p:sldId id="4859" r:id="rId19"/>
    <p:sldId id="4992" r:id="rId20"/>
    <p:sldId id="5017" r:id="rId21"/>
    <p:sldId id="5018" r:id="rId22"/>
    <p:sldId id="5019" r:id="rId23"/>
    <p:sldId id="5020" r:id="rId24"/>
    <p:sldId id="4997" r:id="rId25"/>
    <p:sldId id="4998" r:id="rId26"/>
    <p:sldId id="4999" r:id="rId27"/>
    <p:sldId id="5000" r:id="rId28"/>
    <p:sldId id="5001" r:id="rId29"/>
    <p:sldId id="5002" r:id="rId30"/>
    <p:sldId id="5003" r:id="rId31"/>
    <p:sldId id="5004" r:id="rId32"/>
    <p:sldId id="5005" r:id="rId33"/>
    <p:sldId id="5021" r:id="rId34"/>
    <p:sldId id="5007" r:id="rId35"/>
    <p:sldId id="5008" r:id="rId36"/>
    <p:sldId id="5024" r:id="rId37"/>
    <p:sldId id="5010" r:id="rId38"/>
    <p:sldId id="5011" r:id="rId39"/>
    <p:sldId id="5014" r:id="rId40"/>
    <p:sldId id="5012" r:id="rId41"/>
    <p:sldId id="5013" r:id="rId42"/>
    <p:sldId id="5015" r:id="rId43"/>
  </p:sldIdLst>
  <p:sldSz cx="12192000" cy="6858000"/>
  <p:notesSz cx="7026275" cy="9312275"/>
  <p:custDataLst>
    <p:tags r:id="rId45"/>
  </p:custDataLst>
  <p:defaultTextStyle>
    <a:defPPr>
      <a:defRPr lang="fr-ca"/>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Section par défaut" id="{2ACFEE38-0408-4584-B0D2-47BACDB43004}">
          <p14:sldIdLst>
            <p14:sldId id="4974"/>
            <p14:sldId id="4975"/>
            <p14:sldId id="4976"/>
            <p14:sldId id="4977"/>
            <p14:sldId id="4978"/>
            <p14:sldId id="4979"/>
            <p14:sldId id="4980"/>
            <p14:sldId id="4981"/>
            <p14:sldId id="4982"/>
            <p14:sldId id="4983"/>
            <p14:sldId id="5023"/>
            <p14:sldId id="4985"/>
            <p14:sldId id="4986"/>
            <p14:sldId id="5016"/>
            <p14:sldId id="4988"/>
            <p14:sldId id="4989"/>
            <p14:sldId id="4990"/>
            <p14:sldId id="4859"/>
            <p14:sldId id="4992"/>
            <p14:sldId id="5017"/>
            <p14:sldId id="5018"/>
            <p14:sldId id="5019"/>
            <p14:sldId id="5020"/>
            <p14:sldId id="4997"/>
            <p14:sldId id="4998"/>
            <p14:sldId id="4999"/>
            <p14:sldId id="5000"/>
            <p14:sldId id="5001"/>
            <p14:sldId id="5002"/>
            <p14:sldId id="5003"/>
            <p14:sldId id="5004"/>
            <p14:sldId id="5005"/>
            <p14:sldId id="5021"/>
            <p14:sldId id="5007"/>
            <p14:sldId id="5008"/>
            <p14:sldId id="5024"/>
            <p14:sldId id="5010"/>
            <p14:sldId id="5011"/>
            <p14:sldId id="5014"/>
          </p14:sldIdLst>
        </p14:section>
        <p14:section name="ANNEXE" id="{0CA27D19-9191-4C7A-9F3D-52A4AA03B95B}">
          <p14:sldIdLst>
            <p14:sldId id="5012"/>
            <p14:sldId id="5013"/>
          </p14:sldIdLst>
        </p14:section>
        <p14:section name="AUTRE" id="{82247391-BF5E-4157-B99F-F9C593BC340E}">
          <p14:sldIdLst>
            <p14:sldId id="50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Lucie Levesque" initials="LL" lastIdx="3" clrIdx="28">
    <p:extLst>
      <p:ext uri="{19B8F6BF-5375-455C-9EA6-DF929625EA0E}">
        <p15:presenceInfo xmlns:p15="http://schemas.microsoft.com/office/powerpoint/2012/main" userId="S::Lucie.Levesque@tpsgc-pwgsc.gc.ca::3907c27c-9daa-4c03-ba2f-ebac28cc00c2" providerId="AD"/>
      </p:ext>
    </p:extLst>
  </p:cmAuthor>
  <p:cmAuthor id="1" name="Anne Laplante" initials="" lastIdx="9" clrIdx="0"/>
  <p:cmAuthor id="30" name="Juliana Wan" initials="JW" lastIdx="14" clrIdx="29">
    <p:extLst>
      <p:ext uri="{19B8F6BF-5375-455C-9EA6-DF929625EA0E}">
        <p15:presenceInfo xmlns:p15="http://schemas.microsoft.com/office/powerpoint/2012/main" userId="S::Juliana.Wan@tpsgc-pwgsc.gc.ca::9620a300-3478-4afa-b699-3ca30fec7458" providerId="AD"/>
      </p:ext>
    </p:extLst>
  </p:cmAuthor>
  <p:cmAuthor id="2" name="Marie-Andree Potvin" initials="" lastIdx="9" clrIdx="1"/>
  <p:cmAuthor id="31" name="Simon Gascon" initials="SG" lastIdx="13" clrIdx="30">
    <p:extLst>
      <p:ext uri="{19B8F6BF-5375-455C-9EA6-DF929625EA0E}">
        <p15:presenceInfo xmlns:p15="http://schemas.microsoft.com/office/powerpoint/2012/main" userId="S::Simon.Gascon@tpsgc-pwgsc.gc.ca::d271860c-3b28-4749-a041-10d8e6eb8685" providerId="AD"/>
      </p:ext>
    </p:extLst>
  </p:cmAuthor>
  <p:cmAuthor id="3" name="Carol Blotniuk" initials="" lastIdx="2" clrIdx="2"/>
  <p:cmAuthor id="32" name="Janet Moke" initials="JM" lastIdx="29" clrIdx="31">
    <p:extLst>
      <p:ext uri="{19B8F6BF-5375-455C-9EA6-DF929625EA0E}">
        <p15:presenceInfo xmlns:p15="http://schemas.microsoft.com/office/powerpoint/2012/main" userId="S::Janet.Moke@tpsgc-pwgsc.gc.ca::29d329fb-321b-4449-9ad2-8c9a25abbe6b" providerId="AD"/>
      </p:ext>
    </p:extLst>
  </p:cmAuthor>
  <p:cmAuthor id="4" name="Andre Morin (C)" initials="" lastIdx="2" clrIdx="3"/>
  <p:cmAuthor id="33" name="Julie Jocelyn" initials="JJ" lastIdx="3" clrIdx="32">
    <p:extLst>
      <p:ext uri="{19B8F6BF-5375-455C-9EA6-DF929625EA0E}">
        <p15:presenceInfo xmlns:p15="http://schemas.microsoft.com/office/powerpoint/2012/main" userId="S::Julie.Jocelyn@tpsgc-pwgsc.gc.ca::7d996581-07d3-4f94-8a12-8af8abfd465b" providerId="AD"/>
      </p:ext>
    </p:extLst>
  </p:cmAuthor>
  <p:cmAuthor id="5" name="D'Arcy Kirk (E)" initials="" lastIdx="2" clrIdx="4"/>
  <p:cmAuthor id="34" name="Chantal Bemeur" initials="CB" lastIdx="15" clrIdx="33">
    <p:extLst>
      <p:ext uri="{19B8F6BF-5375-455C-9EA6-DF929625EA0E}">
        <p15:presenceInfo xmlns:p15="http://schemas.microsoft.com/office/powerpoint/2012/main" userId="S::Chantal.Bemeur@tpsgc-pwgsc.gc.ca::97d9d3ea-19b5-4147-b2f7-c6eb9c5930c3" providerId="AD"/>
      </p:ext>
    </p:extLst>
  </p:cmAuthor>
  <p:cmAuthor id="6" name="Stefan Dery" initials="" lastIdx="20" clrIdx="5"/>
  <p:cmAuthor id="35" name="Jennifer Hersey" initials="JH" lastIdx="10" clrIdx="34">
    <p:extLst>
      <p:ext uri="{19B8F6BF-5375-455C-9EA6-DF929625EA0E}">
        <p15:presenceInfo xmlns:p15="http://schemas.microsoft.com/office/powerpoint/2012/main" userId="S::Jennifer.Hersey@tpsgc-pwgsc.gc.ca::82297a51-c3a6-408f-905d-de8df2fea6f8" providerId="AD"/>
      </p:ext>
    </p:extLst>
  </p:cmAuthor>
  <p:cmAuthor id="7" name="Anne Lalande" initials="" lastIdx="5" clrIdx="6"/>
  <p:cmAuthor id="36" name="Véronique Boton" initials="VB" lastIdx="1" clrIdx="35">
    <p:extLst>
      <p:ext uri="{19B8F6BF-5375-455C-9EA6-DF929625EA0E}">
        <p15:presenceInfo xmlns:p15="http://schemas.microsoft.com/office/powerpoint/2012/main" userId="S::Veronique.Boton@tpsgc-pwgsc.gc.ca::9ecb94de-8111-4b3a-95b0-af63f6324db7" providerId="AD"/>
      </p:ext>
    </p:extLst>
  </p:cmAuthor>
  <p:cmAuthor id="8" name="Cheryl King" initials="" lastIdx="1" clrIdx="7"/>
  <p:cmAuthor id="9" name="Nelia Medeiros" initials="" lastIdx="2" clrIdx="8"/>
  <p:cmAuthor id="10" name="Josiane Deschamps Pauzé" initials="" lastIdx="3" clrIdx="9"/>
  <p:cmAuthor id="11" name="Lucie Levesque" initials="" lastIdx="11" clrIdx="10"/>
  <p:cmAuthor id="12" name="Erika Skaarup" initials="" lastIdx="1" clrIdx="11"/>
  <p:cmAuthor id="13" name="Valérie Tardivel" initials="" lastIdx="2" clrIdx="12"/>
  <p:cmAuthor id="14" name="Shanna Dicorato" initials="" lastIdx="2" clrIdx="13"/>
  <p:cmAuthor id="15" name="Stéphan Déry" initials="" lastIdx="4" clrIdx="14"/>
  <p:cmAuthor id="16" name="Linda McKenna" initials="" lastIdx="4" clrIdx="15"/>
  <p:cmAuthor id="17" name="François Boulay" initials="" lastIdx="1" clrIdx="16"/>
  <p:cmAuthor id="18" name="Simon Gascon" initials="" lastIdx="8" clrIdx="17"/>
  <p:cmAuthor id="19" name="Unknown User1" initials="Unknown User1" lastIdx="20" clrIdx="18"/>
  <p:cmAuthor id="20" name="Judith Rorai" initials="" lastIdx="1" clrIdx="19"/>
  <p:cmAuthor id="21" name="Unknown User2" initials="Unknown User2" lastIdx="11" clrIdx="20"/>
  <p:cmAuthor id="22" name="Unknown User3" initials="Unknown User3" lastIdx="1" clrIdx="21"/>
  <p:cmAuthor id="23" name="Richard Exeter" initials="" lastIdx="11" clrIdx="22"/>
  <p:cmAuthor id="24" name="Juliana Wan" initials="" lastIdx="9" clrIdx="23"/>
  <p:cmAuthor id="25" name="Helene Williams" initials="" lastIdx="13" clrIdx="24"/>
  <p:cmAuthor id="26" name="Alexandre Perusse" initials="AP" lastIdx="17" clrIdx="25"/>
  <p:cmAuthor id="27" name="Sonia Powell" initials="" lastIdx="4" clrIdx="26"/>
  <p:cmAuthor id="28" name="Alexandre Perusse" initials="" lastIdx="12"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AEA"/>
    <a:srgbClr val="E6DD68"/>
    <a:srgbClr val="18853F"/>
    <a:srgbClr val="DBCE25"/>
    <a:srgbClr val="D4BC2C"/>
    <a:srgbClr val="66B684"/>
    <a:srgbClr val="E7E7E7"/>
    <a:srgbClr val="F2A920"/>
    <a:srgbClr val="F1F2F2"/>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3792" autoAdjust="0"/>
  </p:normalViewPr>
  <p:slideViewPr>
    <p:cSldViewPr snapToGrid="0">
      <p:cViewPr varScale="1">
        <p:scale>
          <a:sx n="107" d="100"/>
          <a:sy n="107" d="100"/>
        </p:scale>
        <p:origin x="780" y="102"/>
      </p:cViewPr>
      <p:guideLst>
        <p:guide orient="horz" pos="2160"/>
        <p:guide pos="3840"/>
      </p:guideLst>
    </p:cSldViewPr>
  </p:slideViewPr>
  <p:outlineViewPr>
    <p:cViewPr>
      <p:scale>
        <a:sx n="33" d="100"/>
        <a:sy n="33" d="100"/>
      </p:scale>
      <p:origin x="0" y="-9828"/>
    </p:cViewPr>
  </p:outlineViewPr>
  <p:notesTextViewPr>
    <p:cViewPr>
      <p:scale>
        <a:sx n="1" d="1"/>
        <a:sy n="1" d="1"/>
      </p:scale>
      <p:origin x="0" y="0"/>
    </p:cViewPr>
  </p:notesTextViewPr>
  <p:sorterViewPr>
    <p:cViewPr varScale="1">
      <p:scale>
        <a:sx n="100" d="100"/>
        <a:sy n="100" d="100"/>
      </p:scale>
      <p:origin x="0" y="-23824"/>
    </p:cViewPr>
  </p:sorterViewPr>
  <p:notesViewPr>
    <p:cSldViewPr snapToGrid="0">
      <p:cViewPr varScale="1">
        <p:scale>
          <a:sx n="43" d="100"/>
          <a:sy n="43" d="100"/>
        </p:scale>
        <p:origin x="1580"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B60B4-564C-483F-ACA3-AEB83E0658F9}"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fr-ca"/>
        </a:p>
      </dgm:t>
    </dgm:pt>
    <dgm:pt modelId="{68235846-6EB2-4F4A-8700-A7DE589D250F}">
      <dgm:prSet phldrT="[Text]" custT="1"/>
      <dgm:spPr>
        <a:solidFill>
          <a:srgbClr val="8CC29F"/>
        </a:solidFill>
      </dgm:spPr>
      <dgm:t>
        <a:bodyPr/>
        <a:lstStyle/>
        <a:p>
          <a:pPr algn="ctr" rtl="0"/>
          <a:endParaRPr lang="fr-ca" sz="3600" b="0" dirty="0"/>
        </a:p>
      </dgm:t>
    </dgm:pt>
    <dgm:pt modelId="{7A63CCBA-345A-421F-BD2B-2C6C592EB0C0}" type="parTrans" cxnId="{D47780EE-B017-448B-B553-17A052C03A1D}">
      <dgm:prSet/>
      <dgm:spPr/>
      <dgm:t>
        <a:bodyPr/>
        <a:lstStyle/>
        <a:p>
          <a:endParaRPr lang="fr-ca" sz="3600" b="0"/>
        </a:p>
      </dgm:t>
    </dgm:pt>
    <dgm:pt modelId="{6CDB54A4-1B48-477F-AA70-49667E2BD17F}" type="sibTrans" cxnId="{D47780EE-B017-448B-B553-17A052C03A1D}">
      <dgm:prSet/>
      <dgm:spPr/>
      <dgm:t>
        <a:bodyPr/>
        <a:lstStyle/>
        <a:p>
          <a:endParaRPr lang="fr-ca" sz="3600" b="0"/>
        </a:p>
      </dgm:t>
    </dgm:pt>
    <dgm:pt modelId="{B06B4AD9-7A98-4274-AB0A-09DB4E2CA8AF}">
      <dgm:prSet phldrT="[Text]" custT="1"/>
      <dgm:spPr>
        <a:solidFill>
          <a:srgbClr val="A6DBD0"/>
        </a:solidFill>
      </dgm:spPr>
      <dgm:t>
        <a:bodyPr/>
        <a:lstStyle/>
        <a:p>
          <a:endParaRPr lang="fr-ca" sz="3600" b="0" dirty="0"/>
        </a:p>
      </dgm:t>
    </dgm:pt>
    <dgm:pt modelId="{4D439700-C12F-4D22-ACFA-F3459499DC1F}" type="parTrans" cxnId="{85873604-3304-4FD6-8ADC-F92D6F27EB90}">
      <dgm:prSet/>
      <dgm:spPr/>
      <dgm:t>
        <a:bodyPr/>
        <a:lstStyle/>
        <a:p>
          <a:endParaRPr lang="fr-ca" sz="3600" b="0"/>
        </a:p>
      </dgm:t>
    </dgm:pt>
    <dgm:pt modelId="{4848D417-6B2E-4023-BC84-7C5594BADB36}" type="sibTrans" cxnId="{85873604-3304-4FD6-8ADC-F92D6F27EB90}">
      <dgm:prSet/>
      <dgm:spPr/>
      <dgm:t>
        <a:bodyPr/>
        <a:lstStyle/>
        <a:p>
          <a:endParaRPr lang="fr-ca" sz="3600" b="0"/>
        </a:p>
      </dgm:t>
    </dgm:pt>
    <dgm:pt modelId="{016868C2-44D6-4E64-B7EB-DB00284FC970}">
      <dgm:prSet phldrT="[Text]" custT="1"/>
      <dgm:spPr>
        <a:solidFill>
          <a:srgbClr val="8BA2AE"/>
        </a:solidFill>
      </dgm:spPr>
      <dgm:t>
        <a:bodyPr/>
        <a:lstStyle/>
        <a:p>
          <a:pPr algn="ctr" rtl="0"/>
          <a:endParaRPr lang="fr-ca" sz="3600" b="0" dirty="0"/>
        </a:p>
      </dgm:t>
    </dgm:pt>
    <dgm:pt modelId="{816720B5-3F88-4FFA-9FCE-499476974C0E}" type="parTrans" cxnId="{E5F75800-20E0-4702-914A-00799C7A2107}">
      <dgm:prSet/>
      <dgm:spPr/>
      <dgm:t>
        <a:bodyPr/>
        <a:lstStyle/>
        <a:p>
          <a:endParaRPr lang="fr-ca" sz="3600" b="0"/>
        </a:p>
      </dgm:t>
    </dgm:pt>
    <dgm:pt modelId="{F4ABC95B-A2D1-4378-921E-AED1167B0E34}" type="sibTrans" cxnId="{E5F75800-20E0-4702-914A-00799C7A2107}">
      <dgm:prSet/>
      <dgm:spPr/>
      <dgm:t>
        <a:bodyPr/>
        <a:lstStyle/>
        <a:p>
          <a:endParaRPr lang="fr-ca" sz="3600" b="0"/>
        </a:p>
      </dgm:t>
    </dgm:pt>
    <dgm:pt modelId="{98480DC3-6FD8-4CD1-8031-B36E0AAD9B70}">
      <dgm:prSet phldrT="[Text]" custT="1"/>
      <dgm:spPr>
        <a:solidFill>
          <a:srgbClr val="F9D490"/>
        </a:solidFill>
      </dgm:spPr>
      <dgm:t>
        <a:bodyPr/>
        <a:lstStyle/>
        <a:p>
          <a:pPr algn="l" rtl="0"/>
          <a:endParaRPr lang="fr-ca" sz="3200" b="0" dirty="0"/>
        </a:p>
      </dgm:t>
    </dgm:pt>
    <dgm:pt modelId="{5A1B14C4-BC59-43F4-BA98-2956E72B8AA4}" type="parTrans" cxnId="{C9BD30C4-B23C-4CCB-BEF8-6874CA01ABA8}">
      <dgm:prSet/>
      <dgm:spPr/>
      <dgm:t>
        <a:bodyPr/>
        <a:lstStyle/>
        <a:p>
          <a:endParaRPr lang="fr-ca" sz="3600" b="0"/>
        </a:p>
      </dgm:t>
    </dgm:pt>
    <dgm:pt modelId="{A3945A1D-DD88-4D1E-8A9A-1CF6DEAE8257}" type="sibTrans" cxnId="{C9BD30C4-B23C-4CCB-BEF8-6874CA01ABA8}">
      <dgm:prSet/>
      <dgm:spPr/>
      <dgm:t>
        <a:bodyPr/>
        <a:lstStyle/>
        <a:p>
          <a:endParaRPr lang="fr-ca" sz="3600" b="0"/>
        </a:p>
      </dgm:t>
    </dgm:pt>
    <dgm:pt modelId="{501F4FBE-8512-48A2-BBB8-A2E8428C8CD8}">
      <dgm:prSet phldrT="[Text]" custT="1"/>
      <dgm:spPr>
        <a:noFill/>
        <a:ln>
          <a:noFill/>
        </a:ln>
      </dgm:spPr>
      <dgm:t>
        <a:bodyPr/>
        <a:lstStyle/>
        <a:p>
          <a:endParaRPr lang="fr-ca" sz="7200" b="0" dirty="0"/>
        </a:p>
      </dgm:t>
    </dgm:pt>
    <dgm:pt modelId="{309924D4-FE95-471C-B584-5BF46DEE61A9}" type="sibTrans" cxnId="{8941C909-8780-4AFB-8D41-3FA9DA5ECDD6}">
      <dgm:prSet/>
      <dgm:spPr/>
      <dgm:t>
        <a:bodyPr/>
        <a:lstStyle/>
        <a:p>
          <a:endParaRPr lang="fr-ca" sz="3600" b="0"/>
        </a:p>
      </dgm:t>
    </dgm:pt>
    <dgm:pt modelId="{07049D11-A2F3-496F-B029-5309C63F899A}" type="parTrans" cxnId="{8941C909-8780-4AFB-8D41-3FA9DA5ECDD6}">
      <dgm:prSet/>
      <dgm:spPr/>
      <dgm:t>
        <a:bodyPr/>
        <a:lstStyle/>
        <a:p>
          <a:endParaRPr lang="fr-ca" sz="3600" b="0"/>
        </a:p>
      </dgm:t>
    </dgm:pt>
    <dgm:pt modelId="{55242716-E939-4736-B78F-C8829032D186}" type="pres">
      <dgm:prSet presAssocID="{E49B60B4-564C-483F-ACA3-AEB83E0658F9}" presName="diagram" presStyleCnt="0">
        <dgm:presLayoutVars>
          <dgm:chMax val="1"/>
          <dgm:dir/>
          <dgm:animLvl val="ctr"/>
          <dgm:resizeHandles val="exact"/>
        </dgm:presLayoutVars>
      </dgm:prSet>
      <dgm:spPr/>
    </dgm:pt>
    <dgm:pt modelId="{1EC80535-A7A1-4810-8F24-5BF0320F36DC}" type="pres">
      <dgm:prSet presAssocID="{E49B60B4-564C-483F-ACA3-AEB83E0658F9}" presName="matrix" presStyleCnt="0"/>
      <dgm:spPr/>
    </dgm:pt>
    <dgm:pt modelId="{1DBA025B-3DEC-4D5B-BE45-1AC6050011BF}" type="pres">
      <dgm:prSet presAssocID="{E49B60B4-564C-483F-ACA3-AEB83E0658F9}" presName="tile1" presStyleLbl="node1" presStyleIdx="0" presStyleCnt="4" custLinFactNeighborX="0"/>
      <dgm:spPr/>
    </dgm:pt>
    <dgm:pt modelId="{14D18044-008E-4608-8F3F-7E5F83838EA7}" type="pres">
      <dgm:prSet presAssocID="{E49B60B4-564C-483F-ACA3-AEB83E0658F9}" presName="tile1text" presStyleLbl="node1" presStyleIdx="0" presStyleCnt="4">
        <dgm:presLayoutVars>
          <dgm:chMax val="0"/>
          <dgm:chPref val="0"/>
          <dgm:bulletEnabled val="1"/>
        </dgm:presLayoutVars>
      </dgm:prSet>
      <dgm:spPr/>
    </dgm:pt>
    <dgm:pt modelId="{65A2F67F-2CE6-4B64-85BD-94A7CF002550}" type="pres">
      <dgm:prSet presAssocID="{E49B60B4-564C-483F-ACA3-AEB83E0658F9}" presName="tile2" presStyleLbl="node1" presStyleIdx="1" presStyleCnt="4"/>
      <dgm:spPr/>
    </dgm:pt>
    <dgm:pt modelId="{B199A9A7-652A-4E29-AFFD-D027E322FF80}" type="pres">
      <dgm:prSet presAssocID="{E49B60B4-564C-483F-ACA3-AEB83E0658F9}" presName="tile2text" presStyleLbl="node1" presStyleIdx="1" presStyleCnt="4">
        <dgm:presLayoutVars>
          <dgm:chMax val="0"/>
          <dgm:chPref val="0"/>
          <dgm:bulletEnabled val="1"/>
        </dgm:presLayoutVars>
      </dgm:prSet>
      <dgm:spPr/>
    </dgm:pt>
    <dgm:pt modelId="{D40378FC-7D65-40FF-9D0A-00C9F6A0061F}" type="pres">
      <dgm:prSet presAssocID="{E49B60B4-564C-483F-ACA3-AEB83E0658F9}" presName="tile3" presStyleLbl="node1" presStyleIdx="2" presStyleCnt="4"/>
      <dgm:spPr/>
    </dgm:pt>
    <dgm:pt modelId="{DE92A7D3-D918-4847-9411-F31E9CC3656E}" type="pres">
      <dgm:prSet presAssocID="{E49B60B4-564C-483F-ACA3-AEB83E0658F9}" presName="tile3text" presStyleLbl="node1" presStyleIdx="2" presStyleCnt="4">
        <dgm:presLayoutVars>
          <dgm:chMax val="0"/>
          <dgm:chPref val="0"/>
          <dgm:bulletEnabled val="1"/>
        </dgm:presLayoutVars>
      </dgm:prSet>
      <dgm:spPr/>
    </dgm:pt>
    <dgm:pt modelId="{6558819A-64EB-4F73-986D-7CADFC781715}" type="pres">
      <dgm:prSet presAssocID="{E49B60B4-564C-483F-ACA3-AEB83E0658F9}" presName="tile4" presStyleLbl="node1" presStyleIdx="3" presStyleCnt="4"/>
      <dgm:spPr/>
    </dgm:pt>
    <dgm:pt modelId="{232CF3CE-15A0-47B6-9242-0FF1FA1764E4}" type="pres">
      <dgm:prSet presAssocID="{E49B60B4-564C-483F-ACA3-AEB83E0658F9}" presName="tile4text" presStyleLbl="node1" presStyleIdx="3" presStyleCnt="4">
        <dgm:presLayoutVars>
          <dgm:chMax val="0"/>
          <dgm:chPref val="0"/>
          <dgm:bulletEnabled val="1"/>
        </dgm:presLayoutVars>
      </dgm:prSet>
      <dgm:spPr/>
    </dgm:pt>
    <dgm:pt modelId="{EF9B4D90-FFD0-41F3-A1D5-74369A9170D6}" type="pres">
      <dgm:prSet presAssocID="{E49B60B4-564C-483F-ACA3-AEB83E0658F9}" presName="centerTile" presStyleLbl="fgShp" presStyleIdx="0" presStyleCnt="1" custScaleX="13086" custScaleY="24966">
        <dgm:presLayoutVars>
          <dgm:chMax val="0"/>
          <dgm:chPref val="0"/>
        </dgm:presLayoutVars>
      </dgm:prSet>
      <dgm:spPr/>
    </dgm:pt>
  </dgm:ptLst>
  <dgm:cxnLst>
    <dgm:cxn modelId="{E5F75800-20E0-4702-914A-00799C7A2107}" srcId="{501F4FBE-8512-48A2-BBB8-A2E8428C8CD8}" destId="{016868C2-44D6-4E64-B7EB-DB00284FC970}" srcOrd="2" destOrd="0" parTransId="{816720B5-3F88-4FFA-9FCE-499476974C0E}" sibTransId="{F4ABC95B-A2D1-4378-921E-AED1167B0E34}"/>
    <dgm:cxn modelId="{85873604-3304-4FD6-8ADC-F92D6F27EB90}" srcId="{501F4FBE-8512-48A2-BBB8-A2E8428C8CD8}" destId="{B06B4AD9-7A98-4274-AB0A-09DB4E2CA8AF}" srcOrd="1" destOrd="0" parTransId="{4D439700-C12F-4D22-ACFA-F3459499DC1F}" sibTransId="{4848D417-6B2E-4023-BC84-7C5594BADB36}"/>
    <dgm:cxn modelId="{8941C909-8780-4AFB-8D41-3FA9DA5ECDD6}" srcId="{E49B60B4-564C-483F-ACA3-AEB83E0658F9}" destId="{501F4FBE-8512-48A2-BBB8-A2E8428C8CD8}" srcOrd="0" destOrd="0" parTransId="{07049D11-A2F3-496F-B029-5309C63F899A}" sibTransId="{309924D4-FE95-471C-B584-5BF46DEE61A9}"/>
    <dgm:cxn modelId="{7D7FC11D-5F97-45BB-A363-79ABDCA41779}" type="presOf" srcId="{016868C2-44D6-4E64-B7EB-DB00284FC970}" destId="{DE92A7D3-D918-4847-9411-F31E9CC3656E}" srcOrd="1" destOrd="0" presId="urn:microsoft.com/office/officeart/2005/8/layout/matrix1"/>
    <dgm:cxn modelId="{080C2B1F-AC3C-44D0-94CC-FF93D6B5A41D}" type="presOf" srcId="{B06B4AD9-7A98-4274-AB0A-09DB4E2CA8AF}" destId="{B199A9A7-652A-4E29-AFFD-D027E322FF80}" srcOrd="1" destOrd="0" presId="urn:microsoft.com/office/officeart/2005/8/layout/matrix1"/>
    <dgm:cxn modelId="{98420520-C3DF-404B-B5F4-0F58671534C9}" type="presOf" srcId="{68235846-6EB2-4F4A-8700-A7DE589D250F}" destId="{1DBA025B-3DEC-4D5B-BE45-1AC6050011BF}" srcOrd="0" destOrd="0" presId="urn:microsoft.com/office/officeart/2005/8/layout/matrix1"/>
    <dgm:cxn modelId="{70C0354A-9846-4517-B845-C37A34A80944}" type="presOf" srcId="{68235846-6EB2-4F4A-8700-A7DE589D250F}" destId="{14D18044-008E-4608-8F3F-7E5F83838EA7}" srcOrd="1" destOrd="0" presId="urn:microsoft.com/office/officeart/2005/8/layout/matrix1"/>
    <dgm:cxn modelId="{EA3FC476-DC15-4098-B489-612607B4D0B0}" type="presOf" srcId="{98480DC3-6FD8-4CD1-8031-B36E0AAD9B70}" destId="{232CF3CE-15A0-47B6-9242-0FF1FA1764E4}" srcOrd="1" destOrd="0" presId="urn:microsoft.com/office/officeart/2005/8/layout/matrix1"/>
    <dgm:cxn modelId="{A284938E-6EF0-4C52-BC08-109D0AC11143}" type="presOf" srcId="{98480DC3-6FD8-4CD1-8031-B36E0AAD9B70}" destId="{6558819A-64EB-4F73-986D-7CADFC781715}" srcOrd="0" destOrd="0" presId="urn:microsoft.com/office/officeart/2005/8/layout/matrix1"/>
    <dgm:cxn modelId="{50145CA7-21BC-4987-8F5A-77E06733D860}" type="presOf" srcId="{501F4FBE-8512-48A2-BBB8-A2E8428C8CD8}" destId="{EF9B4D90-FFD0-41F3-A1D5-74369A9170D6}" srcOrd="0" destOrd="0" presId="urn:microsoft.com/office/officeart/2005/8/layout/matrix1"/>
    <dgm:cxn modelId="{C9BD30C4-B23C-4CCB-BEF8-6874CA01ABA8}" srcId="{501F4FBE-8512-48A2-BBB8-A2E8428C8CD8}" destId="{98480DC3-6FD8-4CD1-8031-B36E0AAD9B70}" srcOrd="3" destOrd="0" parTransId="{5A1B14C4-BC59-43F4-BA98-2956E72B8AA4}" sibTransId="{A3945A1D-DD88-4D1E-8A9A-1CF6DEAE8257}"/>
    <dgm:cxn modelId="{41CDE5CB-BCB9-4DC0-8844-D042C581CEA4}" type="presOf" srcId="{016868C2-44D6-4E64-B7EB-DB00284FC970}" destId="{D40378FC-7D65-40FF-9D0A-00C9F6A0061F}" srcOrd="0" destOrd="0" presId="urn:microsoft.com/office/officeart/2005/8/layout/matrix1"/>
    <dgm:cxn modelId="{8E6C0AD6-7C90-4A6E-95AD-A092042F3348}" type="presOf" srcId="{E49B60B4-564C-483F-ACA3-AEB83E0658F9}" destId="{55242716-E939-4736-B78F-C8829032D186}" srcOrd="0" destOrd="0" presId="urn:microsoft.com/office/officeart/2005/8/layout/matrix1"/>
    <dgm:cxn modelId="{79AAECDE-807E-4ECA-BB75-AEDC8D2BC045}" type="presOf" srcId="{B06B4AD9-7A98-4274-AB0A-09DB4E2CA8AF}" destId="{65A2F67F-2CE6-4B64-85BD-94A7CF002550}" srcOrd="0" destOrd="0" presId="urn:microsoft.com/office/officeart/2005/8/layout/matrix1"/>
    <dgm:cxn modelId="{D47780EE-B017-448B-B553-17A052C03A1D}" srcId="{501F4FBE-8512-48A2-BBB8-A2E8428C8CD8}" destId="{68235846-6EB2-4F4A-8700-A7DE589D250F}" srcOrd="0" destOrd="0" parTransId="{7A63CCBA-345A-421F-BD2B-2C6C592EB0C0}" sibTransId="{6CDB54A4-1B48-477F-AA70-49667E2BD17F}"/>
    <dgm:cxn modelId="{72507456-B66C-4BB7-AEE1-9B6459C72212}" type="presParOf" srcId="{55242716-E939-4736-B78F-C8829032D186}" destId="{1EC80535-A7A1-4810-8F24-5BF0320F36DC}" srcOrd="0" destOrd="0" presId="urn:microsoft.com/office/officeart/2005/8/layout/matrix1"/>
    <dgm:cxn modelId="{E80E5292-0C09-4524-B0F3-356647FA8AD1}" type="presParOf" srcId="{1EC80535-A7A1-4810-8F24-5BF0320F36DC}" destId="{1DBA025B-3DEC-4D5B-BE45-1AC6050011BF}" srcOrd="0" destOrd="0" presId="urn:microsoft.com/office/officeart/2005/8/layout/matrix1"/>
    <dgm:cxn modelId="{5FAE3FE8-F0B3-41AE-A304-17F3DF38098C}" type="presParOf" srcId="{1EC80535-A7A1-4810-8F24-5BF0320F36DC}" destId="{14D18044-008E-4608-8F3F-7E5F83838EA7}" srcOrd="1" destOrd="0" presId="urn:microsoft.com/office/officeart/2005/8/layout/matrix1"/>
    <dgm:cxn modelId="{FF59F650-099B-4475-815D-CD83255CBBF3}" type="presParOf" srcId="{1EC80535-A7A1-4810-8F24-5BF0320F36DC}" destId="{65A2F67F-2CE6-4B64-85BD-94A7CF002550}" srcOrd="2" destOrd="0" presId="urn:microsoft.com/office/officeart/2005/8/layout/matrix1"/>
    <dgm:cxn modelId="{23BBB480-53B6-42F1-89BA-ACC3D87CAA27}" type="presParOf" srcId="{1EC80535-A7A1-4810-8F24-5BF0320F36DC}" destId="{B199A9A7-652A-4E29-AFFD-D027E322FF80}" srcOrd="3" destOrd="0" presId="urn:microsoft.com/office/officeart/2005/8/layout/matrix1"/>
    <dgm:cxn modelId="{8104B089-19D7-4E61-B0FD-5515D0304DFB}" type="presParOf" srcId="{1EC80535-A7A1-4810-8F24-5BF0320F36DC}" destId="{D40378FC-7D65-40FF-9D0A-00C9F6A0061F}" srcOrd="4" destOrd="0" presId="urn:microsoft.com/office/officeart/2005/8/layout/matrix1"/>
    <dgm:cxn modelId="{D6FCC0C5-B168-48B9-BA44-F17FCC08A573}" type="presParOf" srcId="{1EC80535-A7A1-4810-8F24-5BF0320F36DC}" destId="{DE92A7D3-D918-4847-9411-F31E9CC3656E}" srcOrd="5" destOrd="0" presId="urn:microsoft.com/office/officeart/2005/8/layout/matrix1"/>
    <dgm:cxn modelId="{1CFA0574-373E-44BA-ACB1-31ED830DE6CA}" type="presParOf" srcId="{1EC80535-A7A1-4810-8F24-5BF0320F36DC}" destId="{6558819A-64EB-4F73-986D-7CADFC781715}" srcOrd="6" destOrd="0" presId="urn:microsoft.com/office/officeart/2005/8/layout/matrix1"/>
    <dgm:cxn modelId="{E7BFEAF9-3BA2-4409-8DF3-914F59743B0C}" type="presParOf" srcId="{1EC80535-A7A1-4810-8F24-5BF0320F36DC}" destId="{232CF3CE-15A0-47B6-9242-0FF1FA1764E4}" srcOrd="7" destOrd="0" presId="urn:microsoft.com/office/officeart/2005/8/layout/matrix1"/>
    <dgm:cxn modelId="{8797DA39-1581-4C0E-87E1-3EC1D108897E}" type="presParOf" srcId="{55242716-E939-4736-B78F-C8829032D186}" destId="{EF9B4D90-FFD0-41F3-A1D5-74369A9170D6}" srcOrd="1" destOrd="0" presId="urn:microsoft.com/office/officeart/2005/8/layout/matrix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C3115-26D2-4EF6-9946-5AEDDD463E8F}"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fr-ca"/>
        </a:p>
      </dgm:t>
    </dgm:pt>
    <dgm:pt modelId="{E4911553-D7A3-4027-B52E-5DE320199810}">
      <dgm:prSet phldrT="[Text]" custT="1"/>
      <dgm:spPr/>
      <dgm:t>
        <a:bodyPr/>
        <a:lstStyle/>
        <a:p>
          <a:pPr algn="ctr" rtl="0">
            <a:lnSpc>
              <a:spcPct val="100000"/>
            </a:lnSpc>
          </a:pPr>
          <a:r>
            <a:rPr lang="fr-ca" sz="1600" b="1" i="0" u="none" strike="noStrike"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projet doit donner lieu à une réduction nette du portefeuille des locaux à bureaux.</a:t>
          </a:r>
        </a:p>
      </dgm:t>
    </dgm:pt>
    <dgm:pt modelId="{333364CB-B205-47A5-B606-64AE1B9F8408}" type="parTrans" cxnId="{E21CF5A8-7FD2-4137-B0EA-1199B36BA07F}">
      <dgm:prSet/>
      <dgm:spPr/>
      <dgm:t>
        <a:bodyPr/>
        <a:lstStyle/>
        <a:p>
          <a:endParaRPr lang="fr-ca"/>
        </a:p>
      </dgm:t>
    </dgm:pt>
    <dgm:pt modelId="{C0BF9BD6-ADDB-4402-881F-1F5E12DB0DD7}" type="sibTrans" cxnId="{E21CF5A8-7FD2-4137-B0EA-1199B36BA07F}">
      <dgm:prSet/>
      <dgm:spPr/>
      <dgm:t>
        <a:bodyPr/>
        <a:lstStyle/>
        <a:p>
          <a:endParaRPr lang="fr-ca"/>
        </a:p>
      </dgm:t>
    </dgm:pt>
    <dgm:pt modelId="{268D6053-F0A1-4448-9A3C-93086C547405}">
      <dgm:prSet phldrT="[Text]" custT="1"/>
      <dgm:spPr/>
      <dgm:t>
        <a:bodyPr/>
        <a:lstStyle/>
        <a:p>
          <a:pPr algn="ctr" rtl="0">
            <a:lnSpc>
              <a:spcPct val="100000"/>
            </a:lnSpc>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client doit être prêt et disposé à réaliser le projet, et afficher un taux de mobilité minimal de 50 %.</a:t>
          </a:r>
          <a:endParaRPr lang="fr-ca" sz="1600" b="1" i="0"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gm:t>
    </dgm:pt>
    <dgm:pt modelId="{20909361-A628-41D8-98FC-5B75060DEC0F}" type="parTrans" cxnId="{269AE2A4-8DF5-4973-BE16-12A678D469E6}">
      <dgm:prSet/>
      <dgm:spPr/>
      <dgm:t>
        <a:bodyPr/>
        <a:lstStyle/>
        <a:p>
          <a:endParaRPr lang="fr-ca"/>
        </a:p>
      </dgm:t>
    </dgm:pt>
    <dgm:pt modelId="{D70E56BE-F02E-4D18-9A3C-114306BB7320}" type="sibTrans" cxnId="{269AE2A4-8DF5-4973-BE16-12A678D469E6}">
      <dgm:prSet/>
      <dgm:spPr/>
      <dgm:t>
        <a:bodyPr/>
        <a:lstStyle/>
        <a:p>
          <a:endParaRPr lang="fr-ca"/>
        </a:p>
      </dgm:t>
    </dgm:pt>
    <dgm:pt modelId="{42D08D38-A676-411A-8EFE-F5458C040B70}">
      <dgm:prSet phldrT="[Text]" custT="1"/>
      <dgm:spPr/>
      <dgm:t>
        <a:bodyPr/>
        <a:lstStyle/>
        <a:p>
          <a:pPr algn="ctr" rtl="0">
            <a:lnSpc>
              <a:spcPct val="100000"/>
            </a:lnSpc>
          </a:pPr>
          <a:endParaRPr lang="fr-ca" sz="1600" b="1" i="1" kern="1200" spc="25" dirty="0">
            <a:effectLst/>
            <a:latin typeface="Arial" panose="020B0604020202020204" pitchFamily="34" charset="0"/>
            <a:ea typeface="Times New Roman" panose="02020603050405020304" pitchFamily="18" charset="0"/>
            <a:cs typeface="Arial" panose="020B0604020202020204" pitchFamily="34" charset="0"/>
          </a:endParaRPr>
        </a:p>
        <a:p>
          <a:pPr algn="ctr" rtl="0">
            <a:lnSpc>
              <a:spcPct val="100000"/>
            </a:lnSpc>
          </a:pPr>
          <a:r>
            <a:rPr lang="fr-ca" sz="1600" b="1" i="0" u="non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bien </a:t>
          </a: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doit bénéficier d’une stratégie de conservation de moyen à long terme dans le </a:t>
          </a:r>
          <a:r>
            <a:rPr lang="fr-CA" sz="1600" b="1" kern="1200" dirty="0"/>
            <a:t>Plan à long terme des locaux à bureaux</a:t>
          </a: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fr-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algn="l" defTabSz="977900" rtl="0">
            <a:lnSpc>
              <a:spcPct val="90000"/>
            </a:lnSpc>
            <a:spcBef>
              <a:spcPct val="0"/>
            </a:spcBef>
            <a:spcAft>
              <a:spcPct val="35000"/>
            </a:spcAft>
            <a:buFont typeface="+mj-lt"/>
            <a:buAutoNum type="arabicPeriod"/>
          </a:pPr>
          <a:endParaRPr lang="fr-ca" sz="2200" kern="1200" dirty="0"/>
        </a:p>
      </dgm:t>
    </dgm:pt>
    <dgm:pt modelId="{6599037C-E159-4FBA-B438-2E7B64337F00}" type="parTrans" cxnId="{25B43937-26C5-44C5-9292-0F392AA59B0E}">
      <dgm:prSet/>
      <dgm:spPr/>
      <dgm:t>
        <a:bodyPr/>
        <a:lstStyle/>
        <a:p>
          <a:endParaRPr lang="fr-ca"/>
        </a:p>
      </dgm:t>
    </dgm:pt>
    <dgm:pt modelId="{8BCDAE60-3187-4AE9-8395-D6DBA0F05B6E}" type="sibTrans" cxnId="{25B43937-26C5-44C5-9292-0F392AA59B0E}">
      <dgm:prSet/>
      <dgm:spPr/>
      <dgm:t>
        <a:bodyPr/>
        <a:lstStyle/>
        <a:p>
          <a:endParaRPr lang="fr-ca"/>
        </a:p>
      </dgm:t>
    </dgm:pt>
    <dgm:pt modelId="{21035FFE-E066-4C23-B2BC-B11816F1EED6}">
      <dgm:prSet custT="1"/>
      <dgm:spPr/>
      <dgm:t>
        <a:bodyPr/>
        <a:lstStyle/>
        <a:p>
          <a:pPr algn="ctr" rtl="0">
            <a:lnSpc>
              <a:spcPct val="100000"/>
            </a:lnSpc>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Les locaux en place doivent satisfaire à des exigences précises et la nouvelle conception doit être conforme au Milieu de travail GC.</a:t>
          </a:r>
          <a:endParaRPr lang="fr-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gm:t>
    </dgm:pt>
    <dgm:pt modelId="{826BF8A0-1603-49EC-A472-F79C549D9297}" type="parTrans" cxnId="{01134B2A-A54F-4326-BD00-0BFF80762B3B}">
      <dgm:prSet/>
      <dgm:spPr/>
      <dgm:t>
        <a:bodyPr/>
        <a:lstStyle/>
        <a:p>
          <a:endParaRPr lang="fr-ca"/>
        </a:p>
      </dgm:t>
    </dgm:pt>
    <dgm:pt modelId="{CC25468D-46D5-4125-A5F6-0218A4414CBF}" type="sibTrans" cxnId="{01134B2A-A54F-4326-BD00-0BFF80762B3B}">
      <dgm:prSet/>
      <dgm:spPr/>
      <dgm:t>
        <a:bodyPr/>
        <a:lstStyle/>
        <a:p>
          <a:endParaRPr lang="fr-ca"/>
        </a:p>
      </dgm:t>
    </dgm:pt>
    <dgm:pt modelId="{C7F1F93F-32DA-402E-9283-6F999A674738}" type="pres">
      <dgm:prSet presAssocID="{E1CC3115-26D2-4EF6-9946-5AEDDD463E8F}" presName="root" presStyleCnt="0">
        <dgm:presLayoutVars>
          <dgm:dir/>
          <dgm:resizeHandles val="exact"/>
        </dgm:presLayoutVars>
      </dgm:prSet>
      <dgm:spPr/>
    </dgm:pt>
    <dgm:pt modelId="{AFCA5A5A-622F-4CE7-95A5-279AC5C37AF0}" type="pres">
      <dgm:prSet presAssocID="{E4911553-D7A3-4027-B52E-5DE320199810}" presName="compNode" presStyleCnt="0"/>
      <dgm:spPr/>
    </dgm:pt>
    <dgm:pt modelId="{AC03955F-622A-499C-A7FC-8EF149317697}" type="pres">
      <dgm:prSet presAssocID="{E4911553-D7A3-4027-B52E-5DE320199810}" presName="bgRect" presStyleLbl="bgShp" presStyleIdx="0" presStyleCnt="4"/>
      <dgm:spPr/>
    </dgm:pt>
    <dgm:pt modelId="{C595389C-DFE8-4F27-8C61-C3AA78FF44FA}" type="pres">
      <dgm:prSet presAssocID="{E4911553-D7A3-4027-B52E-5DE320199810}"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5578949E-1DD1-45B8-9EB4-77DC0E71001C}" type="pres">
      <dgm:prSet presAssocID="{E4911553-D7A3-4027-B52E-5DE320199810}" presName="spaceRect" presStyleCnt="0"/>
      <dgm:spPr/>
    </dgm:pt>
    <dgm:pt modelId="{939BBABC-F1D9-40B2-8B73-676F676FB675}" type="pres">
      <dgm:prSet presAssocID="{E4911553-D7A3-4027-B52E-5DE320199810}" presName="parTx" presStyleLbl="revTx" presStyleIdx="0" presStyleCnt="4" custLinFactNeighborY="-1738">
        <dgm:presLayoutVars>
          <dgm:chMax val="0"/>
          <dgm:chPref val="0"/>
        </dgm:presLayoutVars>
      </dgm:prSet>
      <dgm:spPr/>
    </dgm:pt>
    <dgm:pt modelId="{494F489F-1D3D-423A-B9B2-C5CEAADD7350}" type="pres">
      <dgm:prSet presAssocID="{C0BF9BD6-ADDB-4402-881F-1F5E12DB0DD7}" presName="sibTrans" presStyleCnt="0"/>
      <dgm:spPr/>
    </dgm:pt>
    <dgm:pt modelId="{8380C815-EBAD-4F24-903B-BE5A08B59433}" type="pres">
      <dgm:prSet presAssocID="{268D6053-F0A1-4448-9A3C-93086C547405}" presName="compNode" presStyleCnt="0"/>
      <dgm:spPr/>
    </dgm:pt>
    <dgm:pt modelId="{DC8EC4B3-EEFF-4DF8-92A6-000AB1567D23}" type="pres">
      <dgm:prSet presAssocID="{268D6053-F0A1-4448-9A3C-93086C547405}" presName="bgRect" presStyleLbl="bgShp" presStyleIdx="1" presStyleCnt="4"/>
      <dgm:spPr/>
    </dgm:pt>
    <dgm:pt modelId="{CB8B6446-DBCE-45E9-89A3-E49FD05D0B58}" type="pres">
      <dgm:prSet presAssocID="{268D6053-F0A1-4448-9A3C-93086C547405}"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stronaut"/>
        </a:ext>
      </dgm:extLst>
    </dgm:pt>
    <dgm:pt modelId="{7E03219D-F2BA-4D93-8B60-DFD706630365}" type="pres">
      <dgm:prSet presAssocID="{268D6053-F0A1-4448-9A3C-93086C547405}" presName="spaceRect" presStyleCnt="0"/>
      <dgm:spPr/>
    </dgm:pt>
    <dgm:pt modelId="{41E6ACE9-1975-4FC9-9A73-1AA8720ED226}" type="pres">
      <dgm:prSet presAssocID="{268D6053-F0A1-4448-9A3C-93086C547405}" presName="parTx" presStyleLbl="revTx" presStyleIdx="1" presStyleCnt="4" custLinFactNeighborX="-1283" custLinFactNeighborY="-1039">
        <dgm:presLayoutVars>
          <dgm:chMax val="0"/>
          <dgm:chPref val="0"/>
        </dgm:presLayoutVars>
      </dgm:prSet>
      <dgm:spPr/>
    </dgm:pt>
    <dgm:pt modelId="{61A8EBA0-6E72-45EF-9858-25295774C6DE}" type="pres">
      <dgm:prSet presAssocID="{D70E56BE-F02E-4D18-9A3C-114306BB7320}" presName="sibTrans" presStyleCnt="0"/>
      <dgm:spPr/>
    </dgm:pt>
    <dgm:pt modelId="{0F80EDC0-79E4-46E7-A3AA-9F2C894EF7DD}" type="pres">
      <dgm:prSet presAssocID="{42D08D38-A676-411A-8EFE-F5458C040B70}" presName="compNode" presStyleCnt="0"/>
      <dgm:spPr/>
    </dgm:pt>
    <dgm:pt modelId="{AA4FDB62-71C9-4A30-991D-4E5DE767DEB3}" type="pres">
      <dgm:prSet presAssocID="{42D08D38-A676-411A-8EFE-F5458C040B70}" presName="bgRect" presStyleLbl="bgShp" presStyleIdx="2" presStyleCnt="4"/>
      <dgm:spPr/>
    </dgm:pt>
    <dgm:pt modelId="{47FECEA9-CA09-4BC1-8012-3E493606C7BE}" type="pres">
      <dgm:prSet presAssocID="{42D08D38-A676-411A-8EFE-F5458C040B70}"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CB92340C-347E-407A-B6F7-42815D1668C7}" type="pres">
      <dgm:prSet presAssocID="{42D08D38-A676-411A-8EFE-F5458C040B70}" presName="spaceRect" presStyleCnt="0"/>
      <dgm:spPr/>
    </dgm:pt>
    <dgm:pt modelId="{53BBA1B9-5726-41EF-92E0-EC71B90DF00D}" type="pres">
      <dgm:prSet presAssocID="{42D08D38-A676-411A-8EFE-F5458C040B70}" presName="parTx" presStyleLbl="revTx" presStyleIdx="2" presStyleCnt="4" custLinFactNeighborY="-3927">
        <dgm:presLayoutVars>
          <dgm:chMax val="0"/>
          <dgm:chPref val="0"/>
        </dgm:presLayoutVars>
      </dgm:prSet>
      <dgm:spPr/>
    </dgm:pt>
    <dgm:pt modelId="{DAB56263-FA96-40A1-A509-B725F261BDC5}" type="pres">
      <dgm:prSet presAssocID="{8BCDAE60-3187-4AE9-8395-D6DBA0F05B6E}" presName="sibTrans" presStyleCnt="0"/>
      <dgm:spPr/>
    </dgm:pt>
    <dgm:pt modelId="{23523406-5F3E-47FB-8052-B6E92B1597E7}" type="pres">
      <dgm:prSet presAssocID="{21035FFE-E066-4C23-B2BC-B11816F1EED6}" presName="compNode" presStyleCnt="0"/>
      <dgm:spPr/>
    </dgm:pt>
    <dgm:pt modelId="{D59C2DB5-76FD-43CD-92A9-5CC7454DB5FE}" type="pres">
      <dgm:prSet presAssocID="{21035FFE-E066-4C23-B2BC-B11816F1EED6}" presName="bgRect" presStyleLbl="bgShp" presStyleIdx="3" presStyleCnt="4"/>
      <dgm:spPr/>
    </dgm:pt>
    <dgm:pt modelId="{9F1B6A66-32C5-4830-AD90-855E0BC118F6}" type="pres">
      <dgm:prSet presAssocID="{21035FFE-E066-4C23-B2BC-B11816F1EED6}"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A602A94A-1D24-451D-8650-65C0571581A7}" type="pres">
      <dgm:prSet presAssocID="{21035FFE-E066-4C23-B2BC-B11816F1EED6}" presName="spaceRect" presStyleCnt="0"/>
      <dgm:spPr/>
    </dgm:pt>
    <dgm:pt modelId="{4665D3B4-BB94-4152-9398-17BE72A1D981}" type="pres">
      <dgm:prSet presAssocID="{21035FFE-E066-4C23-B2BC-B11816F1EED6}" presName="parTx" presStyleLbl="revTx" presStyleIdx="3" presStyleCnt="4" custLinFactNeighborY="-3927">
        <dgm:presLayoutVars>
          <dgm:chMax val="0"/>
          <dgm:chPref val="0"/>
        </dgm:presLayoutVars>
      </dgm:prSet>
      <dgm:spPr/>
    </dgm:pt>
  </dgm:ptLst>
  <dgm:cxnLst>
    <dgm:cxn modelId="{01134B2A-A54F-4326-BD00-0BFF80762B3B}" srcId="{E1CC3115-26D2-4EF6-9946-5AEDDD463E8F}" destId="{21035FFE-E066-4C23-B2BC-B11816F1EED6}" srcOrd="3" destOrd="0" parTransId="{826BF8A0-1603-49EC-A472-F79C549D9297}" sibTransId="{CC25468D-46D5-4125-A5F6-0218A4414CBF}"/>
    <dgm:cxn modelId="{25B43937-26C5-44C5-9292-0F392AA59B0E}" srcId="{E1CC3115-26D2-4EF6-9946-5AEDDD463E8F}" destId="{42D08D38-A676-411A-8EFE-F5458C040B70}" srcOrd="2" destOrd="0" parTransId="{6599037C-E159-4FBA-B438-2E7B64337F00}" sibTransId="{8BCDAE60-3187-4AE9-8395-D6DBA0F05B6E}"/>
    <dgm:cxn modelId="{D818A056-2494-4FD5-8452-E32E11D6C862}" type="presOf" srcId="{21035FFE-E066-4C23-B2BC-B11816F1EED6}" destId="{4665D3B4-BB94-4152-9398-17BE72A1D981}" srcOrd="0" destOrd="0" presId="urn:microsoft.com/office/officeart/2018/2/layout/IconVerticalSolidList"/>
    <dgm:cxn modelId="{DBF7139B-28A9-4115-87A9-859329C22B25}" type="presOf" srcId="{E4911553-D7A3-4027-B52E-5DE320199810}" destId="{939BBABC-F1D9-40B2-8B73-676F676FB675}" srcOrd="0" destOrd="0" presId="urn:microsoft.com/office/officeart/2018/2/layout/IconVerticalSolidList"/>
    <dgm:cxn modelId="{269AE2A4-8DF5-4973-BE16-12A678D469E6}" srcId="{E1CC3115-26D2-4EF6-9946-5AEDDD463E8F}" destId="{268D6053-F0A1-4448-9A3C-93086C547405}" srcOrd="1" destOrd="0" parTransId="{20909361-A628-41D8-98FC-5B75060DEC0F}" sibTransId="{D70E56BE-F02E-4D18-9A3C-114306BB7320}"/>
    <dgm:cxn modelId="{E21CF5A8-7FD2-4137-B0EA-1199B36BA07F}" srcId="{E1CC3115-26D2-4EF6-9946-5AEDDD463E8F}" destId="{E4911553-D7A3-4027-B52E-5DE320199810}" srcOrd="0" destOrd="0" parTransId="{333364CB-B205-47A5-B606-64AE1B9F8408}" sibTransId="{C0BF9BD6-ADDB-4402-881F-1F5E12DB0DD7}"/>
    <dgm:cxn modelId="{321576B5-4B28-4C5F-95FB-62DD3A3D98B1}" type="presOf" srcId="{268D6053-F0A1-4448-9A3C-93086C547405}" destId="{41E6ACE9-1975-4FC9-9A73-1AA8720ED226}" srcOrd="0" destOrd="0" presId="urn:microsoft.com/office/officeart/2018/2/layout/IconVerticalSolidList"/>
    <dgm:cxn modelId="{A702B8BC-7480-4CA0-96B2-8451444559BF}" type="presOf" srcId="{E1CC3115-26D2-4EF6-9946-5AEDDD463E8F}" destId="{C7F1F93F-32DA-402E-9283-6F999A674738}" srcOrd="0" destOrd="0" presId="urn:microsoft.com/office/officeart/2018/2/layout/IconVerticalSolidList"/>
    <dgm:cxn modelId="{CE8B26F7-1344-41AF-825E-F8B4D966B7FE}" type="presOf" srcId="{42D08D38-A676-411A-8EFE-F5458C040B70}" destId="{53BBA1B9-5726-41EF-92E0-EC71B90DF00D}" srcOrd="0" destOrd="0" presId="urn:microsoft.com/office/officeart/2018/2/layout/IconVerticalSolidList"/>
    <dgm:cxn modelId="{4BB60FA2-9F11-49F9-B56E-A83ECAE505E0}" type="presParOf" srcId="{C7F1F93F-32DA-402E-9283-6F999A674738}" destId="{AFCA5A5A-622F-4CE7-95A5-279AC5C37AF0}" srcOrd="0" destOrd="0" presId="urn:microsoft.com/office/officeart/2018/2/layout/IconVerticalSolidList"/>
    <dgm:cxn modelId="{E4EF3A17-3DB0-4979-A8B8-D7B1AA26FECE}" type="presParOf" srcId="{AFCA5A5A-622F-4CE7-95A5-279AC5C37AF0}" destId="{AC03955F-622A-499C-A7FC-8EF149317697}" srcOrd="0" destOrd="0" presId="urn:microsoft.com/office/officeart/2018/2/layout/IconVerticalSolidList"/>
    <dgm:cxn modelId="{6BEAEE29-3EF9-4C5A-80E2-A010AEF25BFD}" type="presParOf" srcId="{AFCA5A5A-622F-4CE7-95A5-279AC5C37AF0}" destId="{C595389C-DFE8-4F27-8C61-C3AA78FF44FA}" srcOrd="1" destOrd="0" presId="urn:microsoft.com/office/officeart/2018/2/layout/IconVerticalSolidList"/>
    <dgm:cxn modelId="{7D5AC9C8-95A9-45EC-95CB-F376DDA4C391}" type="presParOf" srcId="{AFCA5A5A-622F-4CE7-95A5-279AC5C37AF0}" destId="{5578949E-1DD1-45B8-9EB4-77DC0E71001C}" srcOrd="2" destOrd="0" presId="urn:microsoft.com/office/officeart/2018/2/layout/IconVerticalSolidList"/>
    <dgm:cxn modelId="{70E6408B-E00F-4436-BF6F-D6AC7014F6F5}" type="presParOf" srcId="{AFCA5A5A-622F-4CE7-95A5-279AC5C37AF0}" destId="{939BBABC-F1D9-40B2-8B73-676F676FB675}" srcOrd="3" destOrd="0" presId="urn:microsoft.com/office/officeart/2018/2/layout/IconVerticalSolidList"/>
    <dgm:cxn modelId="{B1784165-6953-4F94-A538-7C84B8BFABED}" type="presParOf" srcId="{C7F1F93F-32DA-402E-9283-6F999A674738}" destId="{494F489F-1D3D-423A-B9B2-C5CEAADD7350}" srcOrd="1" destOrd="0" presId="urn:microsoft.com/office/officeart/2018/2/layout/IconVerticalSolidList"/>
    <dgm:cxn modelId="{84CE71B4-304D-4104-B0C6-3DAA5888941D}" type="presParOf" srcId="{C7F1F93F-32DA-402E-9283-6F999A674738}" destId="{8380C815-EBAD-4F24-903B-BE5A08B59433}" srcOrd="2" destOrd="0" presId="urn:microsoft.com/office/officeart/2018/2/layout/IconVerticalSolidList"/>
    <dgm:cxn modelId="{105B4B70-341B-4530-A4BC-1669B1FFA5F2}" type="presParOf" srcId="{8380C815-EBAD-4F24-903B-BE5A08B59433}" destId="{DC8EC4B3-EEFF-4DF8-92A6-000AB1567D23}" srcOrd="0" destOrd="0" presId="urn:microsoft.com/office/officeart/2018/2/layout/IconVerticalSolidList"/>
    <dgm:cxn modelId="{AAEFD5E0-43F2-4D02-ABB2-1B4A50EF682D}" type="presParOf" srcId="{8380C815-EBAD-4F24-903B-BE5A08B59433}" destId="{CB8B6446-DBCE-45E9-89A3-E49FD05D0B58}" srcOrd="1" destOrd="0" presId="urn:microsoft.com/office/officeart/2018/2/layout/IconVerticalSolidList"/>
    <dgm:cxn modelId="{D1FA3B88-D88F-4217-BAA6-CC5889C673E7}" type="presParOf" srcId="{8380C815-EBAD-4F24-903B-BE5A08B59433}" destId="{7E03219D-F2BA-4D93-8B60-DFD706630365}" srcOrd="2" destOrd="0" presId="urn:microsoft.com/office/officeart/2018/2/layout/IconVerticalSolidList"/>
    <dgm:cxn modelId="{C26E94C4-7959-475C-A184-699B3893A6E8}" type="presParOf" srcId="{8380C815-EBAD-4F24-903B-BE5A08B59433}" destId="{41E6ACE9-1975-4FC9-9A73-1AA8720ED226}" srcOrd="3" destOrd="0" presId="urn:microsoft.com/office/officeart/2018/2/layout/IconVerticalSolidList"/>
    <dgm:cxn modelId="{8CFC04AA-CC5A-4A19-A9B9-D1D844C67D43}" type="presParOf" srcId="{C7F1F93F-32DA-402E-9283-6F999A674738}" destId="{61A8EBA0-6E72-45EF-9858-25295774C6DE}" srcOrd="3" destOrd="0" presId="urn:microsoft.com/office/officeart/2018/2/layout/IconVerticalSolidList"/>
    <dgm:cxn modelId="{E19C505C-A4A9-40D5-9832-C62FDC2E7887}" type="presParOf" srcId="{C7F1F93F-32DA-402E-9283-6F999A674738}" destId="{0F80EDC0-79E4-46E7-A3AA-9F2C894EF7DD}" srcOrd="4" destOrd="0" presId="urn:microsoft.com/office/officeart/2018/2/layout/IconVerticalSolidList"/>
    <dgm:cxn modelId="{E51C535B-6B86-4375-9B69-25D9FDDA16C4}" type="presParOf" srcId="{0F80EDC0-79E4-46E7-A3AA-9F2C894EF7DD}" destId="{AA4FDB62-71C9-4A30-991D-4E5DE767DEB3}" srcOrd="0" destOrd="0" presId="urn:microsoft.com/office/officeart/2018/2/layout/IconVerticalSolidList"/>
    <dgm:cxn modelId="{2F8F73C4-2BF1-485B-80DE-09AE5311EAC2}" type="presParOf" srcId="{0F80EDC0-79E4-46E7-A3AA-9F2C894EF7DD}" destId="{47FECEA9-CA09-4BC1-8012-3E493606C7BE}" srcOrd="1" destOrd="0" presId="urn:microsoft.com/office/officeart/2018/2/layout/IconVerticalSolidList"/>
    <dgm:cxn modelId="{9ABBEEB2-0BC4-4523-AB29-41FE83B2B44A}" type="presParOf" srcId="{0F80EDC0-79E4-46E7-A3AA-9F2C894EF7DD}" destId="{CB92340C-347E-407A-B6F7-42815D1668C7}" srcOrd="2" destOrd="0" presId="urn:microsoft.com/office/officeart/2018/2/layout/IconVerticalSolidList"/>
    <dgm:cxn modelId="{933F61CB-687A-4DC2-929D-1D2D412B04CF}" type="presParOf" srcId="{0F80EDC0-79E4-46E7-A3AA-9F2C894EF7DD}" destId="{53BBA1B9-5726-41EF-92E0-EC71B90DF00D}" srcOrd="3" destOrd="0" presId="urn:microsoft.com/office/officeart/2018/2/layout/IconVerticalSolidList"/>
    <dgm:cxn modelId="{5593EC30-6A34-4475-ADDB-3DF4D7DE6154}" type="presParOf" srcId="{C7F1F93F-32DA-402E-9283-6F999A674738}" destId="{DAB56263-FA96-40A1-A509-B725F261BDC5}" srcOrd="5" destOrd="0" presId="urn:microsoft.com/office/officeart/2018/2/layout/IconVerticalSolidList"/>
    <dgm:cxn modelId="{568E5846-A267-4339-8EC1-FF35D7B90021}" type="presParOf" srcId="{C7F1F93F-32DA-402E-9283-6F999A674738}" destId="{23523406-5F3E-47FB-8052-B6E92B1597E7}" srcOrd="6" destOrd="0" presId="urn:microsoft.com/office/officeart/2018/2/layout/IconVerticalSolidList"/>
    <dgm:cxn modelId="{6E90A20B-B3CD-4AF7-85D7-C902997544C6}" type="presParOf" srcId="{23523406-5F3E-47FB-8052-B6E92B1597E7}" destId="{D59C2DB5-76FD-43CD-92A9-5CC7454DB5FE}" srcOrd="0" destOrd="0" presId="urn:microsoft.com/office/officeart/2018/2/layout/IconVerticalSolidList"/>
    <dgm:cxn modelId="{8CC1BD09-4D65-4DED-9FB9-72F105A8C370}" type="presParOf" srcId="{23523406-5F3E-47FB-8052-B6E92B1597E7}" destId="{9F1B6A66-32C5-4830-AD90-855E0BC118F6}" srcOrd="1" destOrd="0" presId="urn:microsoft.com/office/officeart/2018/2/layout/IconVerticalSolidList"/>
    <dgm:cxn modelId="{FDD94913-5DFC-449F-B61E-3F3BCD05DD37}" type="presParOf" srcId="{23523406-5F3E-47FB-8052-B6E92B1597E7}" destId="{A602A94A-1D24-451D-8650-65C0571581A7}" srcOrd="2" destOrd="0" presId="urn:microsoft.com/office/officeart/2018/2/layout/IconVerticalSolidList"/>
    <dgm:cxn modelId="{EB71D0B6-7E9D-4C9A-91FD-261FF861CF05}" type="presParOf" srcId="{23523406-5F3E-47FB-8052-B6E92B1597E7}" destId="{4665D3B4-BB94-4152-9398-17BE72A1D98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A025B-3DEC-4D5B-BE45-1AC6050011BF}">
      <dsp:nvSpPr>
        <dsp:cNvPr id="0" name=""/>
        <dsp:cNvSpPr/>
      </dsp:nvSpPr>
      <dsp:spPr>
        <a:xfrm rot="16200000">
          <a:off x="803145" y="-803145"/>
          <a:ext cx="1302796" cy="2909086"/>
        </a:xfrm>
        <a:prstGeom prst="round1Rect">
          <a:avLst/>
        </a:prstGeom>
        <a:solidFill>
          <a:srgbClr val="8CC29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endParaRPr lang="fr-ca" sz="3600" b="0" kern="1200" dirty="0"/>
        </a:p>
      </dsp:txBody>
      <dsp:txXfrm rot="5400000">
        <a:off x="0" y="0"/>
        <a:ext cx="2909086" cy="977097"/>
      </dsp:txXfrm>
    </dsp:sp>
    <dsp:sp modelId="{65A2F67F-2CE6-4B64-85BD-94A7CF002550}">
      <dsp:nvSpPr>
        <dsp:cNvPr id="0" name=""/>
        <dsp:cNvSpPr/>
      </dsp:nvSpPr>
      <dsp:spPr>
        <a:xfrm>
          <a:off x="2909086" y="0"/>
          <a:ext cx="2909086" cy="1302796"/>
        </a:xfrm>
        <a:prstGeom prst="round1Rect">
          <a:avLst/>
        </a:prstGeom>
        <a:solidFill>
          <a:srgbClr val="A6DBD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fr-ca" sz="3600" b="0" kern="1200" dirty="0"/>
        </a:p>
      </dsp:txBody>
      <dsp:txXfrm>
        <a:off x="2909086" y="0"/>
        <a:ext cx="2909086" cy="977097"/>
      </dsp:txXfrm>
    </dsp:sp>
    <dsp:sp modelId="{D40378FC-7D65-40FF-9D0A-00C9F6A0061F}">
      <dsp:nvSpPr>
        <dsp:cNvPr id="0" name=""/>
        <dsp:cNvSpPr/>
      </dsp:nvSpPr>
      <dsp:spPr>
        <a:xfrm rot="10800000">
          <a:off x="0" y="1302796"/>
          <a:ext cx="2909086" cy="1302796"/>
        </a:xfrm>
        <a:prstGeom prst="round1Rect">
          <a:avLst/>
        </a:prstGeom>
        <a:solidFill>
          <a:srgbClr val="8BA2A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endParaRPr lang="fr-ca" sz="3600" b="0" kern="1200" dirty="0"/>
        </a:p>
      </dsp:txBody>
      <dsp:txXfrm rot="10800000">
        <a:off x="0" y="1628495"/>
        <a:ext cx="2909086" cy="977097"/>
      </dsp:txXfrm>
    </dsp:sp>
    <dsp:sp modelId="{6558819A-64EB-4F73-986D-7CADFC781715}">
      <dsp:nvSpPr>
        <dsp:cNvPr id="0" name=""/>
        <dsp:cNvSpPr/>
      </dsp:nvSpPr>
      <dsp:spPr>
        <a:xfrm rot="5400000">
          <a:off x="3712231" y="499651"/>
          <a:ext cx="1302796" cy="2909086"/>
        </a:xfrm>
        <a:prstGeom prst="round1Rect">
          <a:avLst/>
        </a:prstGeom>
        <a:solidFill>
          <a:srgbClr val="F9D49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l" defTabSz="1422400" rtl="0">
            <a:lnSpc>
              <a:spcPct val="90000"/>
            </a:lnSpc>
            <a:spcBef>
              <a:spcPct val="0"/>
            </a:spcBef>
            <a:spcAft>
              <a:spcPct val="35000"/>
            </a:spcAft>
            <a:buNone/>
          </a:pPr>
          <a:endParaRPr lang="fr-ca" sz="3200" b="0" kern="1200" dirty="0"/>
        </a:p>
      </dsp:txBody>
      <dsp:txXfrm rot="-5400000">
        <a:off x="2909087" y="1628495"/>
        <a:ext cx="2909086" cy="977097"/>
      </dsp:txXfrm>
    </dsp:sp>
    <dsp:sp modelId="{EF9B4D90-FFD0-41F3-A1D5-74369A9170D6}">
      <dsp:nvSpPr>
        <dsp:cNvPr id="0" name=""/>
        <dsp:cNvSpPr/>
      </dsp:nvSpPr>
      <dsp:spPr>
        <a:xfrm>
          <a:off x="2794881" y="1221482"/>
          <a:ext cx="228409" cy="162628"/>
        </a:xfrm>
        <a:prstGeom prst="roundRect">
          <a:avLst/>
        </a:prstGeom>
        <a:noFill/>
        <a:ln w="19050" cap="flat" cmpd="sng" algn="ctr">
          <a:no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endParaRPr lang="fr-ca" sz="7200" b="0" kern="1200" dirty="0"/>
        </a:p>
      </dsp:txBody>
      <dsp:txXfrm>
        <a:off x="2802820" y="1229421"/>
        <a:ext cx="212531" cy="146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3955F-622A-499C-A7FC-8EF149317697}">
      <dsp:nvSpPr>
        <dsp:cNvPr id="0" name=""/>
        <dsp:cNvSpPr/>
      </dsp:nvSpPr>
      <dsp:spPr>
        <a:xfrm>
          <a:off x="0" y="2279"/>
          <a:ext cx="10439400" cy="798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5389C-DFE8-4F27-8C61-C3AA78FF44FA}">
      <dsp:nvSpPr>
        <dsp:cNvPr id="0" name=""/>
        <dsp:cNvSpPr/>
      </dsp:nvSpPr>
      <dsp:spPr>
        <a:xfrm>
          <a:off x="241626" y="182001"/>
          <a:ext cx="439749" cy="43932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BBABC-F1D9-40B2-8B73-676F676FB675}">
      <dsp:nvSpPr>
        <dsp:cNvPr id="0" name=""/>
        <dsp:cNvSpPr/>
      </dsp:nvSpPr>
      <dsp:spPr>
        <a:xfrm>
          <a:off x="923001" y="0"/>
          <a:ext cx="926175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18" tIns="84618" rIns="84618" bIns="84618" numCol="1" spcCol="1270" anchor="ctr" anchorCtr="0">
          <a:noAutofit/>
        </a:bodyPr>
        <a:lstStyle/>
        <a:p>
          <a:pPr marL="0" lvl="0" indent="0" algn="ctr" defTabSz="711200" rtl="0">
            <a:lnSpc>
              <a:spcPct val="100000"/>
            </a:lnSpc>
            <a:spcBef>
              <a:spcPct val="0"/>
            </a:spcBef>
            <a:spcAft>
              <a:spcPct val="35000"/>
            </a:spcAft>
            <a:buNone/>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projet doit donner lieu à une réduction nette du portefeuille des locaux à bureaux.</a:t>
          </a:r>
        </a:p>
      </dsp:txBody>
      <dsp:txXfrm>
        <a:off x="923001" y="0"/>
        <a:ext cx="9261750" cy="799544"/>
      </dsp:txXfrm>
    </dsp:sp>
    <dsp:sp modelId="{DC8EC4B3-EEFF-4DF8-92A6-000AB1567D23}">
      <dsp:nvSpPr>
        <dsp:cNvPr id="0" name=""/>
        <dsp:cNvSpPr/>
      </dsp:nvSpPr>
      <dsp:spPr>
        <a:xfrm>
          <a:off x="0" y="979500"/>
          <a:ext cx="10439400" cy="798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B6446-DBCE-45E9-89A3-E49FD05D0B58}">
      <dsp:nvSpPr>
        <dsp:cNvPr id="0" name=""/>
        <dsp:cNvSpPr/>
      </dsp:nvSpPr>
      <dsp:spPr>
        <a:xfrm>
          <a:off x="241626" y="1159222"/>
          <a:ext cx="439749" cy="439320"/>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6ACE9-1975-4FC9-9A73-1AA8720ED226}">
      <dsp:nvSpPr>
        <dsp:cNvPr id="0" name=""/>
        <dsp:cNvSpPr/>
      </dsp:nvSpPr>
      <dsp:spPr>
        <a:xfrm>
          <a:off x="804173" y="971193"/>
          <a:ext cx="926175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18" tIns="84618" rIns="84618" bIns="84618" numCol="1" spcCol="1270" anchor="ctr" anchorCtr="0">
          <a:noAutofit/>
        </a:bodyPr>
        <a:lstStyle/>
        <a:p>
          <a:pPr marL="0" lvl="0" indent="0" algn="ctr" defTabSz="711200" rtl="0">
            <a:lnSpc>
              <a:spcPct val="100000"/>
            </a:lnSpc>
            <a:spcBef>
              <a:spcPct val="0"/>
            </a:spcBef>
            <a:spcAft>
              <a:spcPct val="35000"/>
            </a:spcAft>
            <a:buNone/>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client doit être prêt et disposé à réaliser le projet, et afficher un taux de mobilité minimal de 50 %.</a:t>
          </a:r>
          <a:endParaRPr lang="fr-ca" sz="1600" b="1" i="0"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sp:txBody>
      <dsp:txXfrm>
        <a:off x="804173" y="971193"/>
        <a:ext cx="9261750" cy="799544"/>
      </dsp:txXfrm>
    </dsp:sp>
    <dsp:sp modelId="{AA4FDB62-71C9-4A30-991D-4E5DE767DEB3}">
      <dsp:nvSpPr>
        <dsp:cNvPr id="0" name=""/>
        <dsp:cNvSpPr/>
      </dsp:nvSpPr>
      <dsp:spPr>
        <a:xfrm>
          <a:off x="0" y="1956721"/>
          <a:ext cx="10439400" cy="798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ECEA9-CA09-4BC1-8012-3E493606C7BE}">
      <dsp:nvSpPr>
        <dsp:cNvPr id="0" name=""/>
        <dsp:cNvSpPr/>
      </dsp:nvSpPr>
      <dsp:spPr>
        <a:xfrm>
          <a:off x="241626" y="2136443"/>
          <a:ext cx="439749" cy="439320"/>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BA1B9-5726-41EF-92E0-EC71B90DF00D}">
      <dsp:nvSpPr>
        <dsp:cNvPr id="0" name=""/>
        <dsp:cNvSpPr/>
      </dsp:nvSpPr>
      <dsp:spPr>
        <a:xfrm>
          <a:off x="923001" y="1925323"/>
          <a:ext cx="926175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18" tIns="84618" rIns="84618" bIns="84618" numCol="1" spcCol="1270" anchor="ctr" anchorCtr="0">
          <a:noAutofit/>
        </a:bodyPr>
        <a:lstStyle/>
        <a:p>
          <a:pPr indent="0" algn="ctr" rtl="0">
            <a:lnSpc>
              <a:spcPct val="100000"/>
            </a:lnSpc>
            <a:spcBef>
              <a:spcPct val="0"/>
            </a:spcBef>
            <a:buNone/>
          </a:pPr>
          <a:endParaRPr lang="fr-ca" sz="1600" b="1" i="1" kern="1200" spc="25" dirty="0">
            <a:effectLst/>
            <a:latin typeface="Arial" panose="020B0604020202020204" pitchFamily="34" charset="0"/>
            <a:ea typeface="Times New Roman" panose="02020603050405020304" pitchFamily="18" charset="0"/>
            <a:cs typeface="Arial" panose="020B0604020202020204" pitchFamily="34" charset="0"/>
          </a:endParaRPr>
        </a:p>
        <a:p>
          <a:pPr indent="0" algn="ctr" rtl="0">
            <a:lnSpc>
              <a:spcPct val="100000"/>
            </a:lnSpc>
            <a:spcBef>
              <a:spcPct val="0"/>
            </a:spcBef>
            <a:buNone/>
          </a:pPr>
          <a:r>
            <a:rPr lang="fr-ca" sz="1600" b="1" i="0" u="non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bien </a:t>
          </a: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doit bénéficier d’une stratégie de conservation de moyen à long terme dans le </a:t>
          </a:r>
          <a:r>
            <a:rPr lang="fr-CA" sz="1600" b="1" kern="1200" dirty="0"/>
            <a:t>Plan à long terme des locaux à bureaux</a:t>
          </a: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fr-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defTabSz="977900" rtl="0">
            <a:lnSpc>
              <a:spcPct val="90000"/>
            </a:lnSpc>
            <a:spcBef>
              <a:spcPct val="0"/>
            </a:spcBef>
            <a:spcAft>
              <a:spcPct val="35000"/>
            </a:spcAft>
            <a:buFont typeface="+mj-lt"/>
            <a:buNone/>
          </a:pPr>
          <a:endParaRPr lang="fr-ca" sz="2200" kern="1200" dirty="0"/>
        </a:p>
      </dsp:txBody>
      <dsp:txXfrm>
        <a:off x="923001" y="1925323"/>
        <a:ext cx="9261750" cy="799544"/>
      </dsp:txXfrm>
    </dsp:sp>
    <dsp:sp modelId="{D59C2DB5-76FD-43CD-92A9-5CC7454DB5FE}">
      <dsp:nvSpPr>
        <dsp:cNvPr id="0" name=""/>
        <dsp:cNvSpPr/>
      </dsp:nvSpPr>
      <dsp:spPr>
        <a:xfrm>
          <a:off x="0" y="2933942"/>
          <a:ext cx="10439400" cy="798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B6A66-32C5-4830-AD90-855E0BC118F6}">
      <dsp:nvSpPr>
        <dsp:cNvPr id="0" name=""/>
        <dsp:cNvSpPr/>
      </dsp:nvSpPr>
      <dsp:spPr>
        <a:xfrm>
          <a:off x="241626" y="3113664"/>
          <a:ext cx="439749" cy="439320"/>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5D3B4-BB94-4152-9398-17BE72A1D981}">
      <dsp:nvSpPr>
        <dsp:cNvPr id="0" name=""/>
        <dsp:cNvSpPr/>
      </dsp:nvSpPr>
      <dsp:spPr>
        <a:xfrm>
          <a:off x="923001" y="2902544"/>
          <a:ext cx="926175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18" tIns="84618" rIns="84618" bIns="84618" numCol="1" spcCol="1270" anchor="ctr" anchorCtr="0">
          <a:noAutofit/>
        </a:bodyPr>
        <a:lstStyle/>
        <a:p>
          <a:pPr marL="0" lvl="0" indent="0" algn="ctr" defTabSz="711200" rtl="0">
            <a:lnSpc>
              <a:spcPct val="100000"/>
            </a:lnSpc>
            <a:spcBef>
              <a:spcPct val="0"/>
            </a:spcBef>
            <a:spcAft>
              <a:spcPct val="35000"/>
            </a:spcAft>
            <a:buNone/>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Les locaux en place doivent satisfaire à des exigences précises et la nouvelle conception doit être conforme au Milieu de travail GC.</a:t>
          </a:r>
          <a:endParaRPr lang="fr-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sp:txBody>
      <dsp:txXfrm>
        <a:off x="923001" y="2902544"/>
        <a:ext cx="9261750" cy="79954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306D704-568A-49D9-9122-53E5E97FEBA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3" name="Rectangle 3">
            <a:extLst>
              <a:ext uri="{FF2B5EF4-FFF2-40B4-BE49-F238E27FC236}">
                <a16:creationId xmlns:a16="http://schemas.microsoft.com/office/drawing/2014/main" id="{26B2406A-CE93-42FD-B9E6-D256F1DEE0C2}"/>
              </a:ext>
            </a:extLst>
          </p:cNvPr>
          <p:cNvSpPr>
            <a:spLocks noGrp="1" noChangeArrowheads="1"/>
          </p:cNvSpPr>
          <p:nvPr>
            <p:ph type="dt" idx="1"/>
          </p:nvPr>
        </p:nvSpPr>
        <p:spPr bwMode="auto">
          <a:xfrm>
            <a:off x="3983038" y="0"/>
            <a:ext cx="3043237"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algn="r" eaLnBrk="1" hangingPunct="1">
              <a:defRPr sz="1200">
                <a:latin typeface="Times New Roman" charset="0"/>
              </a:defRPr>
            </a:lvl1pPr>
          </a:lstStyle>
          <a:p>
            <a:pPr>
              <a:defRPr/>
            </a:pPr>
            <a:endParaRPr lang="en-US" dirty="0"/>
          </a:p>
        </p:txBody>
      </p:sp>
      <p:sp>
        <p:nvSpPr>
          <p:cNvPr id="41988" name="Rectangle 4">
            <a:extLst>
              <a:ext uri="{FF2B5EF4-FFF2-40B4-BE49-F238E27FC236}">
                <a16:creationId xmlns:a16="http://schemas.microsoft.com/office/drawing/2014/main" id="{5F842284-98DC-4D3D-A62D-B60B7F661D37}"/>
              </a:ext>
            </a:extLst>
          </p:cNvPr>
          <p:cNvSpPr>
            <a:spLocks noGrp="1" noRot="1" noChangeAspect="1" noChangeArrowheads="1" noTextEdit="1"/>
          </p:cNvSpPr>
          <p:nvPr>
            <p:ph type="sldImg" idx="2"/>
          </p:nvPr>
        </p:nvSpPr>
        <p:spPr bwMode="auto">
          <a:xfrm>
            <a:off x="409575"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F60F583-62C8-4D65-A16A-2F9223D6F4DA}"/>
              </a:ext>
            </a:extLst>
          </p:cNvPr>
          <p:cNvSpPr>
            <a:spLocks noGrp="1" noChangeArrowheads="1"/>
          </p:cNvSpPr>
          <p:nvPr>
            <p:ph type="body" sz="quarter" idx="3"/>
          </p:nvPr>
        </p:nvSpPr>
        <p:spPr bwMode="auto">
          <a:xfrm>
            <a:off x="936625" y="4424363"/>
            <a:ext cx="5153025" cy="4189412"/>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30F3385F-0267-4408-8B7F-FABC0CBC6251}"/>
              </a:ext>
            </a:extLst>
          </p:cNvPr>
          <p:cNvSpPr>
            <a:spLocks noGrp="1" noChangeArrowheads="1"/>
          </p:cNvSpPr>
          <p:nvPr>
            <p:ph type="ftr" sz="quarter" idx="4"/>
          </p:nvPr>
        </p:nvSpPr>
        <p:spPr bwMode="auto">
          <a:xfrm>
            <a:off x="0" y="8847138"/>
            <a:ext cx="3043238"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7" name="Rectangle 7">
            <a:extLst>
              <a:ext uri="{FF2B5EF4-FFF2-40B4-BE49-F238E27FC236}">
                <a16:creationId xmlns:a16="http://schemas.microsoft.com/office/drawing/2014/main" id="{F13D9200-5C3B-4ABA-A902-206CDDAD9BF7}"/>
              </a:ext>
            </a:extLst>
          </p:cNvPr>
          <p:cNvSpPr>
            <a:spLocks noGrp="1" noChangeArrowheads="1"/>
          </p:cNvSpPr>
          <p:nvPr>
            <p:ph type="sldNum" sz="quarter" idx="5"/>
          </p:nvPr>
        </p:nvSpPr>
        <p:spPr bwMode="auto">
          <a:xfrm>
            <a:off x="3983038" y="8847138"/>
            <a:ext cx="3043237"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algn="r" eaLnBrk="1" hangingPunct="1">
              <a:defRPr sz="1200"/>
            </a:lvl1pPr>
          </a:lstStyle>
          <a:p>
            <a:pPr>
              <a:defRPr/>
            </a:pPr>
            <a:fld id="{762D1047-00BE-49D8-9408-B9DDF52974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_ftnref3"/><Relationship Id="rId4" Type="http://schemas.openxmlformats.org/officeDocument/2006/relationships/hyperlink" Target="#_ftnref2"/></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a:t>
            </a:fld>
            <a:endParaRPr lang="en-US" altLang="en-US" dirty="0"/>
          </a:p>
        </p:txBody>
      </p:sp>
    </p:spTree>
    <p:extLst>
      <p:ext uri="{BB962C8B-B14F-4D97-AF65-F5344CB8AC3E}">
        <p14:creationId xmlns:p14="http://schemas.microsoft.com/office/powerpoint/2010/main" val="3986562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fld id="{02FE3831-2412-4A22-88FB-10AA0E14F87E}" type="slidenum">
              <a:rPr/>
              <a:t>10</a:t>
            </a:fld>
            <a:endParaRPr lang="fr-ca" dirty="0"/>
          </a:p>
        </p:txBody>
      </p:sp>
    </p:spTree>
    <p:extLst>
      <p:ext uri="{BB962C8B-B14F-4D97-AF65-F5344CB8AC3E}">
        <p14:creationId xmlns:p14="http://schemas.microsoft.com/office/powerpoint/2010/main" val="191709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4833" y="4424363"/>
            <a:ext cx="6505731" cy="4189412"/>
          </a:xfrm>
        </p:spPr>
        <p:txBody>
          <a:bodyPr/>
          <a:lstStyle/>
          <a:p>
            <a:pPr marL="171450" marR="0" indent="-171450" algn="l" rtl="0">
              <a:spcBef>
                <a:spcPts val="600"/>
              </a:spcBef>
              <a:spcAft>
                <a:spcPts val="600"/>
              </a:spcAft>
              <a:buFont typeface="Arial" panose="020B0604020202020204" pitchFamily="34" charset="0"/>
              <a:buChar char="•"/>
            </a:pPr>
            <a:r>
              <a:rPr lang="fr-ca" sz="1050" b="0" i="0" u="none" baseline="3000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[1]</a:t>
            </a:r>
            <a:r>
              <a:rPr lang="fr-ca" sz="105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4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Si des travaux plus </a:t>
            </a:r>
            <a:r>
              <a:rPr lang="fr-ca" sz="14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poussés</a:t>
            </a:r>
            <a:r>
              <a:rPr lang="fr-ca" sz="14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sont nécessaires dans l’immeuble de base, des </a:t>
            </a:r>
            <a:r>
              <a:rPr lang="fr-ca" sz="16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exemptions précises devront être demandées par l’entremise de la gouvernance et une justification sera présentée pour expliquer pourquoi il ne conviendrait pas mieux qu’un projet traditionnel de Milieu de travail GC.</a:t>
            </a:r>
            <a:endParaRPr lang="fr-ca" sz="1600" i="0" dirty="0">
              <a:effectLst/>
              <a:latin typeface="Arial" panose="020B0604020202020204" pitchFamily="34" charset="0"/>
              <a:ea typeface="Arial" panose="020B0604020202020204" pitchFamily="34" charset="0"/>
              <a:cs typeface="Arial" panose="020B0604020202020204" pitchFamily="34" charset="0"/>
            </a:endParaRPr>
          </a:p>
          <a:p>
            <a:pPr marL="171450" marR="0" indent="-171450" algn="l" rtl="0">
              <a:spcBef>
                <a:spcPts val="600"/>
              </a:spcBef>
              <a:spcAft>
                <a:spcPts val="600"/>
              </a:spcAft>
              <a:buFont typeface="Arial" panose="020B0604020202020204" pitchFamily="34" charset="0"/>
              <a:buChar char="•"/>
            </a:pPr>
            <a:r>
              <a:rPr lang="fr-ca" sz="1600" b="0" i="0" u="none" baseline="3000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4"/>
              </a:rPr>
              <a:t>[2]</a:t>
            </a:r>
            <a:r>
              <a:rPr lang="fr-ca" sz="16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Les mises à niveau de l’accessibilité seront évaluées au cas par cas, afin d’en déterminer la faisabilité. Si les mises à niveau sont de grande envergure, elles peuvent être exclues de la portée du programme de modernisation rapide.</a:t>
            </a:r>
          </a:p>
          <a:p>
            <a:pPr marL="171450" marR="0" indent="-171450" algn="l" rtl="0">
              <a:spcBef>
                <a:spcPts val="600"/>
              </a:spcBef>
              <a:spcAft>
                <a:spcPts val="600"/>
              </a:spcAft>
              <a:buFont typeface="Arial" panose="020B0604020202020204" pitchFamily="34" charset="0"/>
              <a:buChar char="•"/>
            </a:pPr>
            <a:r>
              <a:rPr lang="fr-ca" sz="1600" b="0" i="0" u="none" baseline="3000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5"/>
              </a:rPr>
              <a:t>[3]</a:t>
            </a:r>
            <a:r>
              <a:rPr lang="fr-ca" sz="16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Les rénovations importantes effectuées dans les toilettes en place ou l’installation de nouvelles toilettes universelles sont exclues du programme de travail Modernisation rapide.</a:t>
            </a:r>
            <a:endParaRPr lang="fr-ca" sz="1600" i="0" dirty="0">
              <a:effectLst/>
              <a:latin typeface="Arial" panose="020B0604020202020204" pitchFamily="34" charset="0"/>
              <a:ea typeface="Arial" panose="020B0604020202020204" pitchFamily="34" charset="0"/>
              <a:cs typeface="Arial" panose="020B0604020202020204" pitchFamily="34" charset="0"/>
            </a:endParaRPr>
          </a:p>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ca"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9814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4873" y="4191000"/>
            <a:ext cx="6715594" cy="659892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b="0" i="0" u="none" baseline="0" dirty="0">
                <a:latin typeface="+mn-lt"/>
                <a:ea typeface="+mn-lt"/>
                <a:cs typeface="+mn-lt"/>
                <a:sym typeface="+mn-lt"/>
              </a:rPr>
              <a:t>Afin de vous doter des bons outils pour définir la portée de votre programme de transformation du milieu de travail et préparer les employés à ce nouvel environnement de travail, notre équipe d’experts en stratégie du milieu de travail et en gestion du changement vous guidera tout au long du projet, afin de veiller à ce que vous soyez bien outillés et bien appuyés en prévision de la mise en œuvre du nouveau milieu de travail et de son adoption. Le centre mettra à votre disposition des outils, des conseils et des directives pour :</a:t>
            </a:r>
          </a:p>
          <a:p>
            <a:pPr lvl="1" algn="l" rtl="0">
              <a:lnSpc>
                <a:spcPct val="110000"/>
              </a:lnSpc>
              <a:spcBef>
                <a:spcPts val="0"/>
              </a:spcBef>
              <a:spcAft>
                <a:spcPts val="0"/>
              </a:spcAft>
            </a:pPr>
            <a:r>
              <a:rPr lang="fr-ca" b="1" i="0" u="none" baseline="0" dirty="0">
                <a:solidFill>
                  <a:schemeClr val="accent1">
                    <a:lumMod val="50000"/>
                  </a:schemeClr>
                </a:solidFill>
                <a:effectLst/>
                <a:latin typeface="+mn-lt"/>
                <a:ea typeface="Times New Roman" panose="02020603050405020304" pitchFamily="18" charset="0"/>
                <a:cs typeface="Times New Roman" panose="02020603050405020304" pitchFamily="18" charset="0"/>
              </a:rPr>
              <a:t>Le</a:t>
            </a:r>
            <a:r>
              <a:rPr lang="fr-ca" sz="1400" b="1" i="0" u="none" baseline="0" dirty="0">
                <a:solidFill>
                  <a:schemeClr val="accent1">
                    <a:lumMod val="50000"/>
                  </a:schemeClr>
                </a:solidFill>
                <a:latin typeface="+mn-lt"/>
                <a:ea typeface="Times New Roman" panose="02020603050405020304" pitchFamily="18" charset="0"/>
                <a:cs typeface="Times New Roman" panose="02020603050405020304" pitchFamily="18" charset="0"/>
              </a:rPr>
              <a:t> GROUPE CONSULTATIF STRATÉGIQUE SUR LE MILIEU DE TRAVAIL </a:t>
            </a:r>
            <a:r>
              <a:rPr lang="fr-ca" sz="1400" b="1" i="1" u="none" baseline="0" dirty="0">
                <a:solidFill>
                  <a:schemeClr val="accent1">
                    <a:lumMod val="50000"/>
                  </a:schemeClr>
                </a:solidFill>
                <a:latin typeface="+mn-lt"/>
                <a:ea typeface="Times New Roman" panose="02020603050405020304" pitchFamily="18" charset="0"/>
                <a:cs typeface="Times New Roman" panose="02020603050405020304" pitchFamily="18" charset="0"/>
              </a:rPr>
              <a:t>« GCSMT »</a:t>
            </a:r>
            <a:endParaRPr lang="fr-ca" sz="1400" b="1" i="1" dirty="0">
              <a:solidFill>
                <a:schemeClr val="accent1">
                  <a:lumMod val="50000"/>
                </a:schemeClr>
              </a:solidFill>
              <a:effectLst/>
              <a:latin typeface="+mn-lt"/>
              <a:ea typeface="Times New Roman" panose="02020603050405020304" pitchFamily="18" charset="0"/>
              <a:cs typeface="Times New Roman" panose="02020603050405020304" pitchFamily="18" charset="0"/>
            </a:endParaRPr>
          </a:p>
          <a:p>
            <a:pPr lvl="1" algn="l" rtl="0">
              <a:lnSpc>
                <a:spcPct val="110000"/>
              </a:lnSpc>
              <a:spcBef>
                <a:spcPts val="0"/>
              </a:spcBef>
              <a:spcAft>
                <a:spcPts val="0"/>
              </a:spcAft>
            </a:pPr>
            <a:r>
              <a:rPr lang="fr-ca" b="1" i="0" u="none" baseline="0" dirty="0">
                <a:solidFill>
                  <a:schemeClr val="accent1">
                    <a:lumMod val="50000"/>
                  </a:schemeClr>
                </a:solidFill>
                <a:latin typeface="+mn-lt"/>
                <a:ea typeface="Times New Roman" panose="02020603050405020304" pitchFamily="18" charset="0"/>
                <a:cs typeface="Times New Roman" panose="02020603050405020304" pitchFamily="18" charset="0"/>
              </a:rPr>
              <a:t>p</a:t>
            </a:r>
            <a:r>
              <a:rPr lang="fr-ca" b="1" i="0" u="none" baseline="0" dirty="0">
                <a:solidFill>
                  <a:schemeClr val="accent1">
                    <a:lumMod val="50000"/>
                  </a:schemeClr>
                </a:solidFill>
                <a:effectLst/>
                <a:latin typeface="+mn-lt"/>
                <a:ea typeface="Times New Roman" panose="02020603050405020304" pitchFamily="18" charset="0"/>
                <a:cs typeface="Times New Roman" panose="02020603050405020304" pitchFamily="18" charset="0"/>
              </a:rPr>
              <a:t>our permettre de définir un plan de modernisation du milieu de travail représentant l’avenir du travail.</a:t>
            </a:r>
            <a:endParaRPr lang="fr-ca" b="1" dirty="0">
              <a:solidFill>
                <a:schemeClr val="accent1">
                  <a:lumMod val="50000"/>
                </a:schemeClr>
              </a:solidFill>
              <a:effectLst/>
              <a:latin typeface="+mn-lt"/>
              <a:ea typeface="Times New Roman" panose="02020603050405020304" pitchFamily="18" charset="0"/>
              <a:cs typeface="Times New Roman" panose="02020603050405020304" pitchFamily="18" charset="0"/>
            </a:endParaRPr>
          </a:p>
          <a:p>
            <a:pPr marR="0" lvl="0" algn="l" rtl="0">
              <a:lnSpc>
                <a:spcPct val="110000"/>
              </a:lnSpc>
              <a:spcBef>
                <a:spcPts val="0"/>
              </a:spcBef>
              <a:spcAft>
                <a:spcPts val="0"/>
              </a:spcAft>
            </a:pPr>
            <a:endParaRPr lang="fr-ca" sz="600" dirty="0">
              <a:solidFill>
                <a:schemeClr val="tx1"/>
              </a:solidFill>
              <a:effectLst/>
              <a:latin typeface="+mn-lt"/>
              <a:ea typeface="Times New Roman" panose="02020603050405020304" pitchFamily="18" charset="0"/>
              <a:cs typeface="Times New Roman" panose="02020603050405020304" pitchFamily="18" charset="0"/>
            </a:endParaRPr>
          </a:p>
          <a:p>
            <a:pPr marR="0" lvl="0" algn="l" rtl="0">
              <a:lnSpc>
                <a:spcPct val="110000"/>
              </a:lnSpc>
              <a:spcBef>
                <a:spcPts val="0"/>
              </a:spcBef>
              <a:spcAft>
                <a:spcPts val="0"/>
              </a:spcAft>
            </a:pPr>
            <a:r>
              <a:rPr lang="fr-ca" sz="1400" b="0" i="0" u="none" baseline="0" dirty="0">
                <a:latin typeface="+mn-lt"/>
                <a:ea typeface="Times New Roman" panose="02020603050405020304" pitchFamily="18" charset="0"/>
                <a:cs typeface="Times New Roman" panose="02020603050405020304" pitchFamily="18" charset="0"/>
              </a:rPr>
              <a:t>Offre un soutien, des conseils et des directives spécialisés </a:t>
            </a:r>
            <a:r>
              <a:rPr lang="fr-ca" sz="1400" b="1" i="0" u="none" baseline="0" dirty="0">
                <a:latin typeface="+mn-lt"/>
                <a:ea typeface="Times New Roman" panose="02020603050405020304" pitchFamily="18" charset="0"/>
                <a:cs typeface="Times New Roman" panose="02020603050405020304" pitchFamily="18" charset="0"/>
              </a:rPr>
              <a:t>à la direction du client</a:t>
            </a:r>
            <a:r>
              <a:rPr lang="fr-ca" sz="1400" b="0" i="0" u="none" baseline="0" dirty="0">
                <a:latin typeface="+mn-lt"/>
                <a:ea typeface="Times New Roman" panose="02020603050405020304" pitchFamily="18" charset="0"/>
                <a:cs typeface="Times New Roman" panose="02020603050405020304" pitchFamily="18" charset="0"/>
              </a:rPr>
              <a:t>, aux équipes de gestion des locaux et aux intervenants clés pour ce qui suit :</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effectLst/>
                <a:latin typeface="+mn-lt"/>
                <a:ea typeface="Times New Roman" panose="02020603050405020304" pitchFamily="18" charset="0"/>
                <a:cs typeface="Times New Roman" panose="02020603050405020304" pitchFamily="18" charset="0"/>
              </a:rPr>
              <a:t>Sensibilisation à la transformation du milieu de travail, aux tendances, au </a:t>
            </a: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retour dans le milieu travail, aux impacts de la mobilité (télétravail, travail hybride) et à l’avenir du travail, et formation connexe</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Notions élémentaires du Milieu de travail GC</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Évaluatio</a:t>
            </a:r>
            <a:r>
              <a:rPr lang="fr-ca" sz="1400" b="0" i="0" u="none" baseline="0" dirty="0">
                <a:latin typeface="+mn-lt"/>
                <a:ea typeface="Times New Roman" panose="02020603050405020304" pitchFamily="18" charset="0"/>
                <a:cs typeface="Times New Roman" panose="02020603050405020304" pitchFamily="18" charset="0"/>
              </a:rPr>
              <a:t>n </a:t>
            </a: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de l’état de préparation et de l’état actuel, et définition d’un plan de transformation </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Élaboration d’une vision et établissement d’objectifs stratégiques pour le projet du PTMT</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Formation de l’équipe de projet intégrée pour assurer le succès</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Élaboration d’un plan de modernisation du milieu de travail qui tient compte de la vision:</a:t>
            </a:r>
            <a:r>
              <a:rPr lang="fr-ca" sz="1400" b="0" i="0" u="none" baseline="0" dirty="0">
                <a:latin typeface="+mn-lt"/>
                <a:ea typeface="Times New Roman" panose="02020603050405020304" pitchFamily="18" charset="0"/>
                <a:cs typeface="Times New Roman" panose="02020603050405020304" pitchFamily="18" charset="0"/>
              </a:rPr>
              <a:t> </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Conseils et directives continus pendant la planification et l’exécution du</a:t>
            </a:r>
            <a:r>
              <a:rPr lang="fr-ca" sz="1400" b="0" i="0" u="none" baseline="0" dirty="0">
                <a:latin typeface="+mn-lt"/>
                <a:ea typeface="Times New Roman" panose="02020603050405020304" pitchFamily="18" charset="0"/>
                <a:cs typeface="Times New Roman" panose="02020603050405020304" pitchFamily="18" charset="0"/>
              </a:rPr>
              <a:t> PTMT</a:t>
            </a: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a:t>
            </a:r>
          </a:p>
          <a:p>
            <a:pPr lvl="1" algn="l" rtl="0">
              <a:spcBef>
                <a:spcPts val="0"/>
              </a:spcBef>
              <a:spcAft>
                <a:spcPts val="0"/>
              </a:spcAft>
            </a:pPr>
            <a:r>
              <a:rPr lang="fr-ca" sz="1400" b="1" i="0" u="none" baseline="0" dirty="0">
                <a:solidFill>
                  <a:schemeClr val="accent2"/>
                </a:solidFill>
                <a:effectLst/>
                <a:latin typeface="+mn-lt"/>
                <a:ea typeface="Times New Roman" panose="02020603050405020304" pitchFamily="18" charset="0"/>
                <a:cs typeface="Times New Roman" panose="02020603050405020304" pitchFamily="18" charset="0"/>
              </a:rPr>
              <a:t>Le</a:t>
            </a:r>
            <a:r>
              <a:rPr lang="fr-ca" sz="1600" b="1" i="0" u="none" baseline="0" dirty="0">
                <a:solidFill>
                  <a:schemeClr val="accent2"/>
                </a:solidFill>
                <a:latin typeface="+mn-lt"/>
                <a:ea typeface="Times New Roman" panose="02020603050405020304" pitchFamily="18" charset="0"/>
                <a:cs typeface="Times New Roman" panose="02020603050405020304" pitchFamily="18" charset="0"/>
              </a:rPr>
              <a:t> CENTRE D’EXPERTISE NATIONAL </a:t>
            </a:r>
            <a:r>
              <a:rPr lang="fr-ca" sz="1600" b="1" i="0" u="none" baseline="0" dirty="0">
                <a:solidFill>
                  <a:schemeClr val="accent2"/>
                </a:solidFill>
                <a:effectLst/>
                <a:latin typeface="+mn-lt"/>
                <a:ea typeface="Times New Roman" panose="02020603050405020304" pitchFamily="18" charset="0"/>
                <a:cs typeface="Times New Roman" panose="02020603050405020304" pitchFamily="18" charset="0"/>
              </a:rPr>
              <a:t>EN GESTION DU C</a:t>
            </a:r>
            <a:r>
              <a:rPr lang="fr-ca" sz="1600" b="1" i="0" u="none" baseline="0" dirty="0">
                <a:solidFill>
                  <a:schemeClr val="accent2"/>
                </a:solidFill>
                <a:latin typeface="+mn-lt"/>
                <a:ea typeface="Times New Roman" panose="02020603050405020304" pitchFamily="18" charset="0"/>
                <a:cs typeface="Times New Roman" panose="02020603050405020304" pitchFamily="18" charset="0"/>
              </a:rPr>
              <a:t>HANGEMENT </a:t>
            </a:r>
          </a:p>
          <a:p>
            <a:pPr lvl="1" algn="l" rtl="0">
              <a:spcBef>
                <a:spcPts val="0"/>
              </a:spcBef>
              <a:spcAft>
                <a:spcPts val="0"/>
              </a:spcAft>
            </a:pPr>
            <a:r>
              <a:rPr lang="fr-ca" sz="1400" b="1" i="0" u="none" baseline="0" dirty="0">
                <a:solidFill>
                  <a:schemeClr val="accent2"/>
                </a:solidFill>
                <a:latin typeface="+mn-lt"/>
                <a:ea typeface="Times New Roman" panose="02020603050405020304" pitchFamily="18" charset="0"/>
                <a:cs typeface="Times New Roman" panose="02020603050405020304" pitchFamily="18" charset="0"/>
              </a:rPr>
              <a:t>pour permettre de c</a:t>
            </a:r>
            <a:r>
              <a:rPr lang="fr-ca" sz="1400" b="1" i="0" u="none" baseline="0" dirty="0">
                <a:solidFill>
                  <a:schemeClr val="accent2"/>
                </a:solidFill>
                <a:effectLst/>
                <a:latin typeface="+mn-lt"/>
                <a:ea typeface="Times New Roman" panose="02020603050405020304" pitchFamily="18" charset="0"/>
                <a:cs typeface="Times New Roman" panose="02020603050405020304" pitchFamily="18" charset="0"/>
              </a:rPr>
              <a:t>réer une excellente expérience des employés</a:t>
            </a:r>
          </a:p>
          <a:p>
            <a:pPr marR="0" lvl="0" algn="l" rtl="0">
              <a:spcBef>
                <a:spcPts val="0"/>
              </a:spcBef>
              <a:spcAft>
                <a:spcPts val="0"/>
              </a:spcAft>
            </a:pPr>
            <a:endParaRPr lang="fr-ca" sz="800" dirty="0">
              <a:solidFill>
                <a:schemeClr val="tx1"/>
              </a:solidFill>
              <a:effectLst/>
              <a:latin typeface="+mn-lt"/>
              <a:ea typeface="Times New Roman" panose="02020603050405020304" pitchFamily="18" charset="0"/>
              <a:cs typeface="Times New Roman" panose="02020603050405020304" pitchFamily="18" charset="0"/>
            </a:endParaRPr>
          </a:p>
          <a:p>
            <a:pPr marR="0" lvl="0" algn="l" rtl="0">
              <a:spcBef>
                <a:spcPts val="0"/>
              </a:spcBef>
              <a:spcAft>
                <a:spcPts val="0"/>
              </a:spcAft>
            </a:pPr>
            <a:r>
              <a:rPr lang="fr-ca" sz="1400" b="0" i="0" u="none" baseline="0" dirty="0">
                <a:effectLst/>
                <a:latin typeface="+mn-lt"/>
                <a:ea typeface="Times New Roman" panose="02020603050405020304" pitchFamily="18" charset="0"/>
                <a:cs typeface="Times New Roman" panose="02020603050405020304" pitchFamily="18" charset="0"/>
              </a:rPr>
              <a:t>Offre du soutien, des conseils et des directives spécialisés à la </a:t>
            </a:r>
            <a:r>
              <a:rPr lang="fr-ca" sz="1400" b="1" i="0" u="none" baseline="0" dirty="0">
                <a:effectLst/>
                <a:latin typeface="+mn-lt"/>
                <a:ea typeface="Times New Roman" panose="02020603050405020304" pitchFamily="18" charset="0"/>
                <a:cs typeface="Times New Roman" panose="02020603050405020304" pitchFamily="18" charset="0"/>
              </a:rPr>
              <a:t>ressource</a:t>
            </a:r>
            <a:r>
              <a:rPr lang="fr-ca" sz="1400" b="0" i="0" u="none" baseline="0" dirty="0">
                <a:effectLst/>
                <a:latin typeface="+mn-lt"/>
                <a:ea typeface="Times New Roman" panose="02020603050405020304" pitchFamily="18" charset="0"/>
                <a:cs typeface="Times New Roman" panose="02020603050405020304" pitchFamily="18" charset="0"/>
              </a:rPr>
              <a:t>/l’équipe de </a:t>
            </a:r>
            <a:r>
              <a:rPr lang="fr-ca" sz="1400" b="1" i="0" u="none" baseline="0" dirty="0">
                <a:effectLst/>
                <a:latin typeface="+mn-lt"/>
                <a:ea typeface="Times New Roman" panose="02020603050405020304" pitchFamily="18" charset="0"/>
                <a:cs typeface="Times New Roman" panose="02020603050405020304" pitchFamily="18" charset="0"/>
              </a:rPr>
              <a:t>gestion du changement du client affectée</a:t>
            </a:r>
          </a:p>
          <a:p>
            <a:pPr marR="0" lvl="0" algn="l" rtl="0">
              <a:spcBef>
                <a:spcPts val="0"/>
              </a:spcBef>
              <a:spcAft>
                <a:spcPts val="0"/>
              </a:spcAft>
            </a:pPr>
            <a:endParaRPr lang="fr-ca" sz="8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Sensibilisation à l’importance de soutenir les employés dans la gestion du changement et formation connexe</a:t>
            </a:r>
          </a:p>
          <a:p>
            <a:pPr marL="171450" indent="-171450" algn="l" rtl="0">
              <a:spcBef>
                <a:spcPts val="0"/>
              </a:spcBef>
              <a:spcAft>
                <a:spcPts val="0"/>
              </a:spcAft>
              <a:buFont typeface="Arial" panose="020B0604020202020204" pitchFamily="34" charset="0"/>
              <a:buChar char="•"/>
            </a:pPr>
            <a:r>
              <a:rPr lang="fr-ca" sz="1400" b="0" i="0" u="none" baseline="0" dirty="0">
                <a:latin typeface="+mn-lt"/>
                <a:ea typeface="Times New Roman" panose="02020603050405020304" pitchFamily="18" charset="0"/>
                <a:cs typeface="Times New Roman" panose="02020603050405020304" pitchFamily="18" charset="0"/>
              </a:rPr>
              <a:t>F</a:t>
            </a: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açon de s’installer</a:t>
            </a: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Communication rapide et activités d’engagement</a:t>
            </a:r>
            <a:endParaRPr lang="fr-ca" sz="14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Élaboration d’un programme de gestion du changement au moyen du programme de gestion du changement du PTMT tout-en-un récemment créé</a:t>
            </a:r>
            <a:endParaRPr lang="fr-ca" sz="14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Conseils et directives continus sur la gestion du changement pendant la planification et l’exécution du programme</a:t>
            </a:r>
            <a:endParaRPr lang="fr-ca" sz="14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Adoption du changement et évaluation du rendement</a:t>
            </a:r>
            <a:endParaRPr lang="fr-ca" sz="14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Pratiques exemplaires applicables à la création d’un programme de gestion du changement en milieu de travail et à la façon de soutenir le changement​</a:t>
            </a:r>
            <a:endParaRPr lang="fr-ca" sz="1400" dirty="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l" rtl="0">
              <a:lnSpc>
                <a:spcPct val="110000"/>
              </a:lnSpc>
              <a:spcBef>
                <a:spcPts val="0"/>
              </a:spcBef>
              <a:spcAft>
                <a:spcPts val="0"/>
              </a:spcAft>
              <a:buFont typeface="Arial" panose="020B0604020202020204" pitchFamily="34" charset="0"/>
              <a:buNone/>
            </a:pPr>
            <a:endParaRPr lang="fr-ca" sz="1100" dirty="0">
              <a:solidFill>
                <a:schemeClr val="tx1"/>
              </a:solidFill>
              <a:effectLst/>
              <a:latin typeface="+mn-lt"/>
              <a:ea typeface="Times New Roman" panose="02020603050405020304" pitchFamily="18" charset="0"/>
              <a:cs typeface="Times New Roman" panose="02020603050405020304" pitchFamily="18" charset="0"/>
            </a:endParaRPr>
          </a:p>
          <a:p>
            <a:endParaRPr lang="fr-ca" dirty="0"/>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12</a:t>
            </a:fld>
            <a:endParaRPr lang="fr-ca" altLang="en-US" dirty="0"/>
          </a:p>
        </p:txBody>
      </p:sp>
    </p:spTree>
    <p:extLst>
      <p:ext uri="{BB962C8B-B14F-4D97-AF65-F5344CB8AC3E}">
        <p14:creationId xmlns:p14="http://schemas.microsoft.com/office/powerpoint/2010/main" val="156504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13</a:t>
            </a:fld>
            <a:endParaRPr lang="en-US" altLang="en-US" dirty="0"/>
          </a:p>
        </p:txBody>
      </p:sp>
    </p:spTree>
    <p:extLst>
      <p:ext uri="{BB962C8B-B14F-4D97-AF65-F5344CB8AC3E}">
        <p14:creationId xmlns:p14="http://schemas.microsoft.com/office/powerpoint/2010/main" val="334126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808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15</a:t>
            </a:fld>
            <a:endParaRPr lang="en-US" altLang="en-US" dirty="0"/>
          </a:p>
        </p:txBody>
      </p:sp>
    </p:spTree>
    <p:extLst>
      <p:ext uri="{BB962C8B-B14F-4D97-AF65-F5344CB8AC3E}">
        <p14:creationId xmlns:p14="http://schemas.microsoft.com/office/powerpoint/2010/main" val="4168429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16</a:t>
            </a:fld>
            <a:endParaRPr lang="en-US" altLang="en-US" dirty="0"/>
          </a:p>
        </p:txBody>
      </p:sp>
    </p:spTree>
    <p:extLst>
      <p:ext uri="{BB962C8B-B14F-4D97-AF65-F5344CB8AC3E}">
        <p14:creationId xmlns:p14="http://schemas.microsoft.com/office/powerpoint/2010/main" val="1838458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17</a:t>
            </a:fld>
            <a:endParaRPr lang="en-US" altLang="en-US" dirty="0"/>
          </a:p>
        </p:txBody>
      </p:sp>
    </p:spTree>
    <p:extLst>
      <p:ext uri="{BB962C8B-B14F-4D97-AF65-F5344CB8AC3E}">
        <p14:creationId xmlns:p14="http://schemas.microsoft.com/office/powerpoint/2010/main" val="3146030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18</a:t>
            </a:fld>
            <a:endParaRPr lang="en-US" altLang="en-US" dirty="0"/>
          </a:p>
        </p:txBody>
      </p:sp>
    </p:spTree>
    <p:extLst>
      <p:ext uri="{BB962C8B-B14F-4D97-AF65-F5344CB8AC3E}">
        <p14:creationId xmlns:p14="http://schemas.microsoft.com/office/powerpoint/2010/main" val="1313307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575" y="4424363"/>
            <a:ext cx="5680075" cy="4189412"/>
          </a:xfrm>
        </p:spPr>
        <p:txBody>
          <a:bodyPr/>
          <a:lstStyle/>
          <a:p>
            <a:pPr marL="171450" indent="-171450" algn="l" rtl="0">
              <a:buFontTx/>
              <a:buChar char="-"/>
            </a:pPr>
            <a:r>
              <a:rPr lang="fr-ca" sz="1800" b="0" i="0" u="none" baseline="0" dirty="0"/>
              <a:t>Suivant une approche de conception normalisée, les milieux de travail GC sont conçus à partir d’un ensemble d’éléments communs, qui constituent les points de travail, en suivant les principes de conception et les pratiques exemplaires décrits dans la norme.</a:t>
            </a:r>
          </a:p>
          <a:p>
            <a:pPr marL="171450" indent="-171450" algn="l" rtl="0">
              <a:buFontTx/>
              <a:buChar char="-"/>
            </a:pPr>
            <a:r>
              <a:rPr lang="fr-ca" sz="1800" b="0" i="0" u="none" baseline="0" dirty="0"/>
              <a:t>Un milieu de travail GC est reconnaissable par ses caractéristiques normalisées, comme les suivantes :</a:t>
            </a:r>
          </a:p>
          <a:p>
            <a:pPr marL="171450" indent="-171450" algn="l" rtl="0">
              <a:buFontTx/>
              <a:buChar char="-"/>
            </a:pPr>
            <a:r>
              <a:rPr lang="fr-ca" sz="1800" b="0" i="0" u="none" baseline="0" dirty="0"/>
              <a:t>Méthode de conception efficiente et efficace reproductible</a:t>
            </a:r>
          </a:p>
          <a:p>
            <a:pPr marL="171450" indent="-171450" algn="l" rtl="0">
              <a:buFontTx/>
              <a:buChar char="-"/>
            </a:pPr>
            <a:r>
              <a:rPr lang="fr-ca" sz="1800" b="0" i="0" u="none" baseline="0" dirty="0"/>
              <a:t>qui assure une présentation et une expérience d’utilisateur uniformes dans tous les milieux de travail GC à l’échelle du pays</a:t>
            </a:r>
          </a:p>
        </p:txBody>
      </p:sp>
      <p:sp>
        <p:nvSpPr>
          <p:cNvPr id="4" name="Slide Number Placeholder 3"/>
          <p:cNvSpPr>
            <a:spLocks noGrp="1"/>
          </p:cNvSpPr>
          <p:nvPr>
            <p:ph type="sldNum" sz="quarter" idx="5"/>
          </p:nvPr>
        </p:nvSpPr>
        <p:spPr/>
        <p:txBody>
          <a:bodyPr/>
          <a:lstStyle/>
          <a:p>
            <a:pPr algn="l" rtl="0"/>
            <a:fld id="{02FE3831-2412-4A22-88FB-10AA0E14F87E}" type="slidenum">
              <a:rPr/>
              <a:t>19</a:t>
            </a:fld>
            <a:endParaRPr lang="fr-ca" dirty="0"/>
          </a:p>
        </p:txBody>
      </p:sp>
    </p:spTree>
    <p:extLst>
      <p:ext uri="{BB962C8B-B14F-4D97-AF65-F5344CB8AC3E}">
        <p14:creationId xmlns:p14="http://schemas.microsoft.com/office/powerpoint/2010/main" val="49770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2</a:t>
            </a:fld>
            <a:endParaRPr lang="en-US" altLang="en-US" dirty="0"/>
          </a:p>
        </p:txBody>
      </p:sp>
    </p:spTree>
    <p:extLst>
      <p:ext uri="{BB962C8B-B14F-4D97-AF65-F5344CB8AC3E}">
        <p14:creationId xmlns:p14="http://schemas.microsoft.com/office/powerpoint/2010/main" val="344938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ca"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26467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57577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9823" y="4424363"/>
            <a:ext cx="6346877" cy="4189412"/>
          </a:xfrm>
        </p:spPr>
        <p:txBody>
          <a:bodyPr/>
          <a:lstStyle/>
          <a:p>
            <a:pPr marL="171450" indent="-171450" algn="l" rtl="0">
              <a:buFontTx/>
              <a:buChar char="-"/>
            </a:pPr>
            <a:r>
              <a:rPr lang="fr-ca" sz="1800" b="0" i="0" u="none" baseline="0" dirty="0"/>
              <a:t>Un milieu de travail GC compte trois zones différentes :</a:t>
            </a:r>
          </a:p>
          <a:p>
            <a:pPr marL="171450" indent="-171450" algn="l" rtl="0">
              <a:buFontTx/>
              <a:buChar char="-"/>
            </a:pPr>
            <a:r>
              <a:rPr lang="fr-ca" sz="1800" b="0" i="0" u="none" baseline="0" dirty="0"/>
              <a:t>La zone CALME, qui contient principalement des points de travail individuels, ouverts et fermés, offre le degré le plus élevé d’intimité acoustique.</a:t>
            </a:r>
            <a:endParaRPr lang="fr-ca" sz="1800" baseline="0" dirty="0"/>
          </a:p>
          <a:p>
            <a:pPr marL="171450" indent="-171450" algn="l" rtl="0">
              <a:buFontTx/>
              <a:buChar char="-"/>
            </a:pPr>
            <a:r>
              <a:rPr lang="fr-ca" sz="1800" b="0" i="0" u="none" baseline="0" dirty="0"/>
              <a:t>La zone INTERACTIVE, qui comprend une combinaison de points de travail individuels ouverts ou fermés et de points de travail en collaboration ouverts ou fermés, permet aux employés de se rencontrer, de socialiser et de parler à un volume normal.</a:t>
            </a:r>
          </a:p>
          <a:p>
            <a:pPr marL="171450" indent="-171450" algn="l" rtl="0">
              <a:buFontTx/>
              <a:buChar char="-"/>
            </a:pPr>
            <a:r>
              <a:rPr lang="fr-ca" sz="1800" b="0" i="0" u="none" baseline="0" dirty="0"/>
              <a:t>Et la zone DE TRANSITION, qui est une zone tampon qui permet aux deux autres de coexister.</a:t>
            </a:r>
            <a:endParaRPr lang="fr-ca" sz="1800" dirty="0"/>
          </a:p>
          <a:p>
            <a:pPr marL="171450" indent="-171450" algn="l" rtl="0">
              <a:buFontTx/>
              <a:buChar char="-"/>
            </a:pPr>
            <a:endParaRPr lang="fr-ca" sz="18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F9BAFD-0AFE-FC47-B839-C833EEBF7ECA}" type="slidenum">
              <a:rPr kumimoji="0"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ca"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18491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6505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fld id="{02FE3831-2412-4A22-88FB-10AA0E14F87E}" type="slidenum">
              <a:rPr/>
              <a:t>24</a:t>
            </a:fld>
            <a:endParaRPr lang="fr-ca" dirty="0"/>
          </a:p>
        </p:txBody>
      </p:sp>
    </p:spTree>
    <p:extLst>
      <p:ext uri="{BB962C8B-B14F-4D97-AF65-F5344CB8AC3E}">
        <p14:creationId xmlns:p14="http://schemas.microsoft.com/office/powerpoint/2010/main" val="11874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fr-ca"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68459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26</a:t>
            </a:fld>
            <a:endParaRPr lang="fr-ca" altLang="en-US" dirty="0"/>
          </a:p>
        </p:txBody>
      </p:sp>
    </p:spTree>
    <p:extLst>
      <p:ext uri="{BB962C8B-B14F-4D97-AF65-F5344CB8AC3E}">
        <p14:creationId xmlns:p14="http://schemas.microsoft.com/office/powerpoint/2010/main" val="3315986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27</a:t>
            </a:fld>
            <a:endParaRPr lang="fr-ca" altLang="en-US" dirty="0"/>
          </a:p>
        </p:txBody>
      </p:sp>
    </p:spTree>
    <p:extLst>
      <p:ext uri="{BB962C8B-B14F-4D97-AF65-F5344CB8AC3E}">
        <p14:creationId xmlns:p14="http://schemas.microsoft.com/office/powerpoint/2010/main" val="910664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28</a:t>
            </a:fld>
            <a:endParaRPr lang="fr-ca" altLang="en-US" dirty="0"/>
          </a:p>
        </p:txBody>
      </p:sp>
    </p:spTree>
    <p:extLst>
      <p:ext uri="{BB962C8B-B14F-4D97-AF65-F5344CB8AC3E}">
        <p14:creationId xmlns:p14="http://schemas.microsoft.com/office/powerpoint/2010/main" val="2228719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29</a:t>
            </a:fld>
            <a:endParaRPr lang="en-US" altLang="en-US" dirty="0"/>
          </a:p>
        </p:txBody>
      </p:sp>
    </p:spTree>
    <p:extLst>
      <p:ext uri="{BB962C8B-B14F-4D97-AF65-F5344CB8AC3E}">
        <p14:creationId xmlns:p14="http://schemas.microsoft.com/office/powerpoint/2010/main" val="287676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a:t>
            </a:fld>
            <a:endParaRPr lang="en-US" altLang="en-US" dirty="0"/>
          </a:p>
        </p:txBody>
      </p:sp>
    </p:spTree>
    <p:extLst>
      <p:ext uri="{BB962C8B-B14F-4D97-AF65-F5344CB8AC3E}">
        <p14:creationId xmlns:p14="http://schemas.microsoft.com/office/powerpoint/2010/main" val="1189830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30</a:t>
            </a:fld>
            <a:endParaRPr lang="en-US" altLang="en-US" dirty="0"/>
          </a:p>
        </p:txBody>
      </p:sp>
    </p:spTree>
    <p:extLst>
      <p:ext uri="{BB962C8B-B14F-4D97-AF65-F5344CB8AC3E}">
        <p14:creationId xmlns:p14="http://schemas.microsoft.com/office/powerpoint/2010/main" val="2025544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31</a:t>
            </a:fld>
            <a:endParaRPr lang="en-US" altLang="en-US" dirty="0"/>
          </a:p>
        </p:txBody>
      </p:sp>
    </p:spTree>
    <p:extLst>
      <p:ext uri="{BB962C8B-B14F-4D97-AF65-F5344CB8AC3E}">
        <p14:creationId xmlns:p14="http://schemas.microsoft.com/office/powerpoint/2010/main" val="488448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32</a:t>
            </a:fld>
            <a:endParaRPr lang="en-US" altLang="en-US" dirty="0"/>
          </a:p>
        </p:txBody>
      </p:sp>
    </p:spTree>
    <p:extLst>
      <p:ext uri="{BB962C8B-B14F-4D97-AF65-F5344CB8AC3E}">
        <p14:creationId xmlns:p14="http://schemas.microsoft.com/office/powerpoint/2010/main" val="3656928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000000"/>
              </a:solidFill>
              <a:effectLst/>
              <a:uLnTx/>
              <a:uFillTx/>
              <a:latin typeface="Calibri"/>
              <a:ea typeface="+mn-ea"/>
              <a:cs typeface="+mn-cs"/>
            </a:endParaRPr>
          </a:p>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B84E8-4820-4943-B41A-BC0B02CE896F}"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922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sz="1200" b="0" i="0" u="none" strike="noStrike" kern="1200" cap="none" spc="0" normalizeH="0" baseline="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fr-ca"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61818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B84E8-4820-4943-B41A-BC0B02CE896F}"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552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4428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9080" y="4424363"/>
            <a:ext cx="6629399" cy="418941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6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Un conseiller en gestion du changement du </a:t>
            </a:r>
            <a:r>
              <a:rPr lang="fr-ca" sz="1600"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Centre national d’expertise en gestion du changement de SPAC</a:t>
            </a:r>
            <a:r>
              <a:rPr lang="fr-ca" sz="16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donnera des conseils et des directives au gestionnaire du changement du client pendant la durée du projet et six mois après l’exécution du projet. Le niveau de service requis sera adapté en fonction de l’état de préparation au changement de l’organisation et des compétences accessibles en matière de gestion du changement.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6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Un programme de GC générique tout-en-un a été élaboré à l’appui du projet de transformation du milieu de travail et est adapté de l’approche de notre guide de travail sur la GC. Il a été condensé et révisé de façon à ce que le contexte de la portée de ce programme puisse être facilement adapté à l’attribut organisationnel des organisations et à leurs besoins. Certains outils disponibles dans le guide de travail sur la GC ont été préremplis et adaptés au contexte de ce programme, de sorte qu’il a fallu une participation et une adaptation moins importantes de la part de l’organisation cliente. Une approche d’atelier est proposée pour aider le gestionnaire du changement du client à élaborer une stratégie de changement fondée sur le degré de connaissance et d’expérience du gestionnaire du changement du client. </a:t>
            </a:r>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37</a:t>
            </a:fld>
            <a:endParaRPr lang="fr-ca" altLang="en-US" dirty="0"/>
          </a:p>
        </p:txBody>
      </p:sp>
    </p:spTree>
    <p:extLst>
      <p:ext uri="{BB962C8B-B14F-4D97-AF65-F5344CB8AC3E}">
        <p14:creationId xmlns:p14="http://schemas.microsoft.com/office/powerpoint/2010/main" val="337219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38</a:t>
            </a:fld>
            <a:endParaRPr lang="en-US" altLang="en-US" dirty="0"/>
          </a:p>
        </p:txBody>
      </p:sp>
    </p:spTree>
    <p:extLst>
      <p:ext uri="{BB962C8B-B14F-4D97-AF65-F5344CB8AC3E}">
        <p14:creationId xmlns:p14="http://schemas.microsoft.com/office/powerpoint/2010/main" val="1355458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39</a:t>
            </a:fld>
            <a:endParaRPr lang="en-US" altLang="en-US" dirty="0"/>
          </a:p>
        </p:txBody>
      </p:sp>
    </p:spTree>
    <p:extLst>
      <p:ext uri="{BB962C8B-B14F-4D97-AF65-F5344CB8AC3E}">
        <p14:creationId xmlns:p14="http://schemas.microsoft.com/office/powerpoint/2010/main" val="340077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44BA9-11CB-4E36-932D-0F89AF3422C2}"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641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000" b="0" i="0" u="none" baseline="0" dirty="0">
                <a:effectLst/>
                <a:latin typeface="Calibri" panose="020F0502020204030204" pitchFamily="34" charset="0"/>
                <a:ea typeface="Times New Roman" panose="02020603050405020304" pitchFamily="18" charset="0"/>
                <a:cs typeface="Times New Roman" panose="02020603050405020304" pitchFamily="18" charset="0"/>
              </a:rPr>
              <a:t>Des projets de modernisation rapide sont mis à l’essai pour être exécutés selon un échéancier accéléré. Les organisations participantes doivent s’assurer que les autres éléments clés qui créent une solution axée sur les employés sont également mis en place dans le même délai. Par conséquent, les organisations </a:t>
            </a:r>
            <a:r>
              <a:rPr lang="fr-ca" sz="2000" b="0" i="0" u="sng" baseline="0" dirty="0">
                <a:effectLst/>
                <a:latin typeface="Calibri" panose="020F0502020204030204" pitchFamily="34" charset="0"/>
                <a:ea typeface="Times New Roman" panose="02020603050405020304" pitchFamily="18" charset="0"/>
                <a:cs typeface="Times New Roman" panose="02020603050405020304" pitchFamily="18" charset="0"/>
              </a:rPr>
              <a:t>doivent s’engager</a:t>
            </a:r>
            <a:r>
              <a:rPr lang="fr-ca" sz="2000" b="0" i="0" u="none" baseline="0" dirty="0">
                <a:effectLst/>
                <a:latin typeface="Calibri" panose="020F0502020204030204" pitchFamily="34" charset="0"/>
                <a:ea typeface="Times New Roman" panose="02020603050405020304" pitchFamily="18" charset="0"/>
                <a:cs typeface="Times New Roman" panose="02020603050405020304" pitchFamily="18" charset="0"/>
              </a:rPr>
              <a:t> à respecter les critères suivants afin que le milieu de travail soit utilisé comme prévu et entièrement adopté par les employés.</a:t>
            </a:r>
            <a:endParaRPr lang="fr-ca" sz="2000" dirty="0"/>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40</a:t>
            </a:fld>
            <a:endParaRPr lang="fr-ca" altLang="en-US" dirty="0"/>
          </a:p>
        </p:txBody>
      </p:sp>
    </p:spTree>
    <p:extLst>
      <p:ext uri="{BB962C8B-B14F-4D97-AF65-F5344CB8AC3E}">
        <p14:creationId xmlns:p14="http://schemas.microsoft.com/office/powerpoint/2010/main" val="1724001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41</a:t>
            </a:fld>
            <a:endParaRPr lang="en-US" altLang="en-US" dirty="0"/>
          </a:p>
        </p:txBody>
      </p:sp>
    </p:spTree>
    <p:extLst>
      <p:ext uri="{BB962C8B-B14F-4D97-AF65-F5344CB8AC3E}">
        <p14:creationId xmlns:p14="http://schemas.microsoft.com/office/powerpoint/2010/main" val="2477538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42</a:t>
            </a:fld>
            <a:endParaRPr lang="fr-ca" altLang="en-US" dirty="0"/>
          </a:p>
        </p:txBody>
      </p:sp>
    </p:spTree>
    <p:extLst>
      <p:ext uri="{BB962C8B-B14F-4D97-AF65-F5344CB8AC3E}">
        <p14:creationId xmlns:p14="http://schemas.microsoft.com/office/powerpoint/2010/main" val="150369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defRPr/>
              </a:pPr>
              <a:t>5</a:t>
            </a:fld>
            <a:endParaRPr lang="fr-ca" altLang="en-US" dirty="0"/>
          </a:p>
        </p:txBody>
      </p:sp>
    </p:spTree>
    <p:extLst>
      <p:ext uri="{BB962C8B-B14F-4D97-AF65-F5344CB8AC3E}">
        <p14:creationId xmlns:p14="http://schemas.microsoft.com/office/powerpoint/2010/main" val="144104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862" y="4424362"/>
            <a:ext cx="6580681" cy="4749617"/>
          </a:xfrm>
        </p:spPr>
        <p:txBody>
          <a:bodyPr/>
          <a:lstStyle/>
          <a:p>
            <a:pPr algn="l" rtl="0">
              <a:spcBef>
                <a:spcPts val="0"/>
              </a:spcBef>
            </a:pPr>
            <a:r>
              <a:rPr lang="fr-ca" sz="1800" b="0" i="0" u="none" baseline="0" dirty="0">
                <a:solidFill>
                  <a:srgbClr val="14455C"/>
                </a:solidFill>
                <a:latin typeface="Arial" panose="020B0604020202020204" pitchFamily="34" charset="0"/>
                <a:cs typeface="Arial" panose="020B0604020202020204" pitchFamily="34" charset="0"/>
              </a:rPr>
              <a:t>Le travail hybride comprend un écosystème de milieux de</a:t>
            </a:r>
          </a:p>
          <a:p>
            <a:pPr algn="l" rtl="0">
              <a:spcBef>
                <a:spcPts val="0"/>
              </a:spcBef>
            </a:pPr>
            <a:r>
              <a:rPr lang="fr-CA" sz="1800" dirty="0">
                <a:solidFill>
                  <a:srgbClr val="14455C"/>
                </a:solidFill>
                <a:latin typeface="Arial" panose="020B0604020202020204" pitchFamily="34" charset="0"/>
                <a:cs typeface="Arial" panose="020B0604020202020204" pitchFamily="34" charset="0"/>
              </a:rPr>
              <a:t>t</a:t>
            </a:r>
            <a:r>
              <a:rPr lang="fr-ca" sz="1800" b="0" i="0" u="none" baseline="0" dirty="0">
                <a:solidFill>
                  <a:srgbClr val="14455C"/>
                </a:solidFill>
                <a:latin typeface="Arial" panose="020B0604020202020204" pitchFamily="34" charset="0"/>
                <a:cs typeface="Arial" panose="020B0604020202020204" pitchFamily="34" charset="0"/>
              </a:rPr>
              <a:t>ravail : Maison, bureau, espaces partagés comme CotravailGC et même d’autres endroits. </a:t>
            </a:r>
          </a:p>
          <a:p>
            <a:pPr algn="l" rtl="0">
              <a:spcBef>
                <a:spcPts val="0"/>
              </a:spcBef>
            </a:pPr>
            <a:r>
              <a:rPr lang="fr-ca" sz="1800" b="0" i="0" u="none" baseline="0" dirty="0">
                <a:solidFill>
                  <a:srgbClr val="14455C"/>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 gestion du changement et la gestion de projet peuvent contribuer à créer une </a:t>
            </a:r>
            <a:r>
              <a:rPr lang="fr-ca" sz="18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expérience positive des employés </a:t>
            </a:r>
            <a:r>
              <a:rPr lang="fr-ca" sz="18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dans tous ces milieux de travail, grâce à une approche axée sur les employés.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baseline="0" dirty="0">
                <a:latin typeface="Arial" panose="020B0604020202020204" pitchFamily="34" charset="0"/>
                <a:ea typeface="+mj-lt"/>
                <a:cs typeface="Arial" panose="020B0604020202020204" pitchFamily="34" charset="0"/>
                <a:sym typeface="+mj-lt"/>
              </a:rPr>
              <a:t>Le </a:t>
            </a:r>
            <a:r>
              <a:rPr lang="fr-ca" sz="1800" b="1" i="0" u="none" baseline="0" dirty="0">
                <a:latin typeface="Arial" panose="020B0604020202020204" pitchFamily="34" charset="0"/>
                <a:ea typeface="+mj-lt"/>
                <a:cs typeface="Arial" panose="020B0604020202020204" pitchFamily="34" charset="0"/>
                <a:sym typeface="+mj-lt"/>
              </a:rPr>
              <a:t>Programme de transformation du milieu de travail </a:t>
            </a:r>
            <a:r>
              <a:rPr lang="fr-ca" sz="1800" b="0" i="0" u="none" baseline="0" dirty="0">
                <a:latin typeface="Arial" panose="020B0604020202020204" pitchFamily="34" charset="0"/>
                <a:ea typeface="+mj-lt"/>
                <a:cs typeface="Arial" panose="020B0604020202020204" pitchFamily="34" charset="0"/>
                <a:sym typeface="+mj-lt"/>
              </a:rPr>
              <a:t>permettra d’offrir aux organisations, de façon efficace, un milieu de travail modernisé qui appuie un modèle de travail hybride. Offrir un milieu de travail qui favorise la souplesse, la collaboration et les nouvelles méthodes de travail qui contribuent à une expérience positive des employés!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4FE8C-1AEA-4776-B852-98891ADF4642}"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39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575" y="4424363"/>
            <a:ext cx="6207125" cy="418941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800" b="0" i="0" u="none" baseline="0" dirty="0">
                <a:solidFill>
                  <a:schemeClr val="tx1"/>
                </a:solidFill>
                <a:latin typeface="+mj-lt"/>
                <a:cs typeface="Times New Roman" panose="02020603050405020304" pitchFamily="18" charset="0"/>
              </a:rPr>
              <a:t>Projet d’aménagement de bureaux fondé sur les normes du Milieu de travail GC. Conçu pour offrir des </a:t>
            </a:r>
            <a:r>
              <a:rPr lang="fr-ca" sz="1800" b="1" i="0" u="none" baseline="0" dirty="0">
                <a:solidFill>
                  <a:schemeClr val="tx1"/>
                </a:solidFill>
                <a:latin typeface="+mj-lt"/>
                <a:cs typeface="Times New Roman" panose="02020603050405020304" pitchFamily="18" charset="0"/>
              </a:rPr>
              <a:t>milieux de travail axés sur les activités grâce à des solutions d’abord axées sur le mobilier </a:t>
            </a:r>
            <a:r>
              <a:rPr lang="fr-ca" sz="1800" b="0" i="0" u="none" baseline="0" dirty="0">
                <a:solidFill>
                  <a:schemeClr val="tx1"/>
                </a:solidFill>
                <a:latin typeface="+mj-lt"/>
                <a:cs typeface="Times New Roman" panose="02020603050405020304" pitchFamily="18" charset="0"/>
              </a:rPr>
              <a:t>et au remaniement des éléments construits en place. Les projets sont réalisés dans un délai plus court et sont plus rentables que les aménagements complets en raison de leur portée simplifiée et des processus normalisés. </a:t>
            </a:r>
          </a:p>
          <a:p>
            <a:endParaRPr lang="fr-ca"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800" b="0" i="0" u="none" baseline="0" dirty="0">
                <a:latin typeface="+mj-lt"/>
                <a:ea typeface="+mj-lt"/>
                <a:cs typeface="+mj-lt"/>
                <a:sym typeface="+mj-lt"/>
              </a:rPr>
              <a:t>Il s’agit d’une solution de milieu de travail tout inclus élaborée pour aider les ministères clients qui souhaitent offrir rapidement un milieu de travail moderne à leurs employés à l’appui d’un effectif hybride et du retour dans le milieu de travail. </a:t>
            </a:r>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defRPr/>
              </a:pPr>
              <a:t>7</a:t>
            </a:fld>
            <a:endParaRPr lang="fr-ca" altLang="en-US" dirty="0"/>
          </a:p>
        </p:txBody>
      </p:sp>
    </p:spTree>
    <p:extLst>
      <p:ext uri="{BB962C8B-B14F-4D97-AF65-F5344CB8AC3E}">
        <p14:creationId xmlns:p14="http://schemas.microsoft.com/office/powerpoint/2010/main" val="440602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9883" y="4424363"/>
            <a:ext cx="6846392" cy="4189412"/>
          </a:xfrm>
        </p:spPr>
        <p:txBody>
          <a:bodyPr/>
          <a:lstStyle/>
          <a:p>
            <a:pPr lvl="0" algn="l" rtl="0">
              <a:lnSpc>
                <a:spcPct val="100000"/>
              </a:lnSpc>
            </a:pPr>
            <a:r>
              <a:rPr lang="fr-ca" b="1" i="0" u="none" spc="25" baseline="0" dirty="0">
                <a:effectLst/>
                <a:latin typeface="Arial" panose="020B0604020202020204" pitchFamily="34" charset="0"/>
                <a:ea typeface="Times New Roman" panose="02020603050405020304" pitchFamily="18" charset="0"/>
                <a:cs typeface="Arial" panose="020B0604020202020204" pitchFamily="34" charset="0"/>
              </a:rPr>
              <a:t>Plan de réduction des locaux</a:t>
            </a:r>
            <a:endParaRPr lang="fr-ca" b="1" i="0" spc="25" dirty="0">
              <a:effectLst/>
              <a:latin typeface="Arial" panose="020B0604020202020204" pitchFamily="34" charset="0"/>
              <a:ea typeface="Times New Roman" panose="02020603050405020304" pitchFamily="18" charset="0"/>
              <a:cs typeface="Arial" panose="020B0604020202020204" pitchFamily="34" charset="0"/>
            </a:endParaRPr>
          </a:p>
          <a:p>
            <a:pPr lvl="0" algn="l" rtl="0">
              <a:lnSpc>
                <a:spcPct val="100000"/>
              </a:lnSpc>
            </a:pPr>
            <a:r>
              <a:rPr lang="fr-ca" b="0" i="0" u="none" baseline="0" dirty="0">
                <a:effectLst/>
                <a:latin typeface="Arial" panose="020B0604020202020204" pitchFamily="34" charset="0"/>
                <a:ea typeface="Calibri" panose="020F0502020204030204" pitchFamily="34" charset="0"/>
                <a:cs typeface="Arial" panose="020B0604020202020204" pitchFamily="34" charset="0"/>
              </a:rPr>
              <a:t>Que ce soit en évitant d’acquérir de l’espace supplémentaire, en augmentant la densité de la « population » ou en libérant de l’espace, un des objectifs de la modernisation rapide vise à réaliser des économies de coûts ou à éviter des coûts grâce à la mise en œuvre de la modernisation.  </a:t>
            </a:r>
          </a:p>
          <a:p>
            <a:pPr lvl="0" algn="l" rtl="0">
              <a:lnSpc>
                <a:spcPct val="100000"/>
              </a:lnSpc>
            </a:pPr>
            <a:r>
              <a:rPr lang="fr-ca" b="1" i="0" u="none" kern="1200" spc="25" baseline="0" dirty="0">
                <a:effectLst/>
                <a:latin typeface="Arial" panose="020B0604020202020204" pitchFamily="34" charset="0"/>
                <a:ea typeface="Times New Roman" panose="02020603050405020304" pitchFamily="18" charset="0"/>
                <a:cs typeface="Arial" panose="020B0604020202020204" pitchFamily="34" charset="0"/>
              </a:rPr>
              <a:t>État de préparation des clients</a:t>
            </a:r>
          </a:p>
          <a:p>
            <a:pPr lvl="0" algn="l" rtl="0">
              <a:lnSpc>
                <a:spcPct val="100000"/>
              </a:lnSpc>
            </a:pP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Le projet doit correspondre à la vision et à la stratégie à long terme du client. Un client doit se conformer au Milieu de travail GC en présentant une attestation écrite. Cette attestation sera validée et confirmée par l’équipe de gestion du changement. </a:t>
            </a:r>
            <a:r>
              <a:rPr lang="fr-ca" b="1" i="0" u="none" kern="1200" baseline="0" dirty="0">
                <a:effectLst/>
                <a:latin typeface="Arial" panose="020B0604020202020204" pitchFamily="34" charset="0"/>
                <a:ea typeface="Calibri" panose="020F0502020204030204" pitchFamily="34" charset="0"/>
                <a:cs typeface="Arial" panose="020B0604020202020204" pitchFamily="34" charset="0"/>
                <a:hlinkClick r:id="" action="ppaction://noaction"/>
              </a:rPr>
              <a:t>Renseignements additionnels à la diapositive jointe</a:t>
            </a:r>
            <a:r>
              <a:rPr lang="fr-ca" b="0" i="0" u="none" kern="1200" baseline="0" dirty="0">
                <a:effectLst/>
                <a:latin typeface="Arial" panose="020B0604020202020204" pitchFamily="34" charset="0"/>
                <a:ea typeface="Calibri" panose="020F0502020204030204" pitchFamily="34" charset="0"/>
                <a:cs typeface="Arial" panose="020B0604020202020204" pitchFamily="34" charset="0"/>
                <a:hlinkClick r:id="" action="ppaction://noaction"/>
              </a:rPr>
              <a:t> </a:t>
            </a: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au sujet de l’attestation écrite requise. </a:t>
            </a:r>
          </a:p>
          <a:p>
            <a:pPr lvl="0" algn="l" rtl="0">
              <a:lnSpc>
                <a:spcPct val="100000"/>
              </a:lnSpc>
            </a:pPr>
            <a:r>
              <a:rPr lang="fr-ca" b="1" i="0" u="none" kern="1200" spc="25" baseline="0" dirty="0">
                <a:effectLst/>
                <a:latin typeface="Arial" panose="020B0604020202020204" pitchFamily="34" charset="0"/>
                <a:ea typeface="Times New Roman" panose="02020603050405020304" pitchFamily="18" charset="0"/>
                <a:cs typeface="Arial" panose="020B0604020202020204" pitchFamily="34" charset="0"/>
              </a:rPr>
              <a:t>Biens que nous souhaitons conserver</a:t>
            </a:r>
          </a:p>
          <a:p>
            <a:pPr lvl="0" algn="l" rtl="0">
              <a:lnSpc>
                <a:spcPct val="100000"/>
              </a:lnSpc>
            </a:pP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Les biens dans lesquels le projet est envisagé doivent être désignés comme des biens de gardien à moyen terme (dix ans) et seront validés et confirmés par GPBI. Les projets doivent présenter un avantage manifeste et tangible pour le portefeuille (c.-à-d. libération d’espace) pour être pris en compte. </a:t>
            </a:r>
          </a:p>
          <a:p>
            <a:pPr lvl="0" algn="l" rtl="0">
              <a:lnSpc>
                <a:spcPct val="100000"/>
              </a:lnSpc>
            </a:pPr>
            <a:r>
              <a:rPr lang="fr-ca" b="1" i="0" u="none" kern="1200" spc="25" baseline="0" dirty="0">
                <a:effectLst/>
                <a:latin typeface="Arial" panose="020B0604020202020204" pitchFamily="34" charset="0"/>
                <a:ea typeface="Times New Roman" panose="02020603050405020304" pitchFamily="18" charset="0"/>
                <a:cs typeface="Arial" panose="020B0604020202020204" pitchFamily="34" charset="0"/>
              </a:rPr>
              <a:t>La conception actuelle des locaux doit être compatible avec le Programme de transformation du milieu de travail</a:t>
            </a:r>
          </a:p>
          <a:p>
            <a:pPr lvl="0" algn="l" rtl="0">
              <a:lnSpc>
                <a:spcPct val="100000"/>
              </a:lnSpc>
            </a:pP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Le projet ne comporte que des travaux minimaux à l’immeuble de base – soit les travaux qui constituent le minimum essentiel pour appuyer les principes et la conception du Milieu de travail GC dans les locaux à bureaux.   On peut consulter une définition plus approfondie </a:t>
            </a:r>
            <a:r>
              <a:rPr lang="fr-ca" b="1" i="0" u="none" kern="1200"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 action="ppaction://noaction"/>
              </a:rPr>
              <a:t>à la diapositive suivante</a:t>
            </a: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 Afin d’éviter les retards, SPAC, au moyen d’une visite des lieux effectuée conformément aux directives du CNE identifié, validera si l’espace actuel se prête à une modernisation rapide. </a:t>
            </a:r>
          </a:p>
          <a:p>
            <a:pPr lvl="0" algn="l" rtl="0">
              <a:lnSpc>
                <a:spcPct val="100000"/>
              </a:lnSpc>
            </a:pPr>
            <a:endParaRPr lang="fr-ca" dirty="0">
              <a:latin typeface="Arial" panose="020B0604020202020204" pitchFamily="34" charset="0"/>
              <a:cs typeface="Arial" panose="020B0604020202020204" pitchFamily="34" charset="0"/>
            </a:endParaRPr>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defRPr/>
              </a:pPr>
              <a:t>8</a:t>
            </a:fld>
            <a:endParaRPr lang="fr-ca" altLang="en-US" dirty="0"/>
          </a:p>
        </p:txBody>
      </p:sp>
    </p:spTree>
    <p:extLst>
      <p:ext uri="{BB962C8B-B14F-4D97-AF65-F5344CB8AC3E}">
        <p14:creationId xmlns:p14="http://schemas.microsoft.com/office/powerpoint/2010/main" val="348256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624" y="4424363"/>
            <a:ext cx="5153025" cy="418941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800" b="0" i="0" u="none" baseline="0" dirty="0">
                <a:effectLst/>
                <a:latin typeface="Calibri" panose="020F0502020204030204" pitchFamily="34" charset="0"/>
                <a:ea typeface="Times New Roman" panose="02020603050405020304" pitchFamily="18" charset="0"/>
                <a:cs typeface="Times New Roman" panose="02020603050405020304" pitchFamily="18" charset="0"/>
              </a:rPr>
              <a:t>Les projets de transformation du milieu de travail doivent être réalisés dans un contexte de calendrier accéléré. Les organisations participantes doivent s’assurer que les autres éléments clés qui créent une solution axée sur les employés sont également mis en place dans le même délai. Par conséquent, les organisations </a:t>
            </a:r>
            <a:r>
              <a:rPr lang="fr-ca" sz="1800" b="0" i="0" u="sng" baseline="0" dirty="0">
                <a:effectLst/>
                <a:latin typeface="Calibri" panose="020F0502020204030204" pitchFamily="34" charset="0"/>
                <a:ea typeface="Times New Roman" panose="02020603050405020304" pitchFamily="18" charset="0"/>
                <a:cs typeface="Times New Roman" panose="02020603050405020304" pitchFamily="18" charset="0"/>
              </a:rPr>
              <a:t>doivent s’engager</a:t>
            </a:r>
            <a:r>
              <a:rPr lang="fr-ca" sz="1800" b="0" i="0" u="none" baseline="0" dirty="0">
                <a:effectLst/>
                <a:latin typeface="Calibri" panose="020F0502020204030204" pitchFamily="34" charset="0"/>
                <a:ea typeface="Times New Roman" panose="02020603050405020304" pitchFamily="18" charset="0"/>
                <a:cs typeface="Times New Roman" panose="02020603050405020304" pitchFamily="18" charset="0"/>
              </a:rPr>
              <a:t> à respecter les critères suivants afin que le milieu de travail soit utilisé comme prévu et entièrement adopté par les employés.</a:t>
            </a:r>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defRPr/>
              </a:pPr>
              <a:t>9</a:t>
            </a:fld>
            <a:endParaRPr lang="fr-ca" altLang="en-US" dirty="0"/>
          </a:p>
        </p:txBody>
      </p:sp>
    </p:spTree>
    <p:extLst>
      <p:ext uri="{BB962C8B-B14F-4D97-AF65-F5344CB8AC3E}">
        <p14:creationId xmlns:p14="http://schemas.microsoft.com/office/powerpoint/2010/main" val="1249370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SPC Waterm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613-1B2D-4813-AA0E-1D64AE75670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1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431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AAB49F-B07E-4662-A4AB-CD728FC5FFB8}"/>
              </a:ext>
            </a:extLst>
          </p:cNvPr>
          <p:cNvSpPr/>
          <p:nvPr userDrawn="1"/>
        </p:nvSpPr>
        <p:spPr>
          <a:xfrm rot="10800000">
            <a:off x="515938" y="-17463"/>
            <a:ext cx="1258887"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nvGrpSpPr>
          <p:cNvPr id="6" name="Group 9">
            <a:extLst>
              <a:ext uri="{FF2B5EF4-FFF2-40B4-BE49-F238E27FC236}">
                <a16:creationId xmlns:a16="http://schemas.microsoft.com/office/drawing/2014/main" id="{7F15F312-EEBB-47A7-B799-980F58A0CE7B}"/>
              </a:ext>
            </a:extLst>
          </p:cNvPr>
          <p:cNvGrpSpPr/>
          <p:nvPr userDrawn="1"/>
        </p:nvGrpSpPr>
        <p:grpSpPr>
          <a:xfrm rot="8650774">
            <a:off x="5037655" y="4336093"/>
            <a:ext cx="1905000" cy="2354263"/>
            <a:chOff x="11114088" y="2241550"/>
            <a:chExt cx="1905000" cy="2354263"/>
          </a:xfrm>
          <a:solidFill>
            <a:schemeClr val="bg2"/>
          </a:solidFill>
        </p:grpSpPr>
        <p:sp>
          <p:nvSpPr>
            <p:cNvPr id="7" name="Freeform 5">
              <a:extLst>
                <a:ext uri="{FF2B5EF4-FFF2-40B4-BE49-F238E27FC236}">
                  <a16:creationId xmlns:a16="http://schemas.microsoft.com/office/drawing/2014/main" id="{CC85D57B-55C0-4547-A13B-9CD14113DCFE}"/>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a:defRPr/>
              </a:pPr>
              <a:endParaRPr lang="en-US" dirty="0"/>
            </a:p>
          </p:txBody>
        </p:sp>
        <p:sp>
          <p:nvSpPr>
            <p:cNvPr id="8" name="Freeform 6">
              <a:extLst>
                <a:ext uri="{FF2B5EF4-FFF2-40B4-BE49-F238E27FC236}">
                  <a16:creationId xmlns:a16="http://schemas.microsoft.com/office/drawing/2014/main" id="{019BE6C6-AFE7-453C-9263-16221E72B34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a:defRPr/>
              </a:pPr>
              <a:endParaRPr lang="en-US" dirty="0"/>
            </a:p>
          </p:txBody>
        </p:sp>
        <p:sp>
          <p:nvSpPr>
            <p:cNvPr id="9" name="Freeform 7">
              <a:extLst>
                <a:ext uri="{FF2B5EF4-FFF2-40B4-BE49-F238E27FC236}">
                  <a16:creationId xmlns:a16="http://schemas.microsoft.com/office/drawing/2014/main" id="{AB9C9D5E-8E04-4973-89B8-57D174254A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a:defRPr/>
              </a:pPr>
              <a:endParaRPr lang="en-US" dirty="0"/>
            </a:p>
          </p:txBody>
        </p:sp>
      </p:grpSp>
      <p:sp>
        <p:nvSpPr>
          <p:cNvPr id="10" name="Oval 14">
            <a:extLst>
              <a:ext uri="{FF2B5EF4-FFF2-40B4-BE49-F238E27FC236}">
                <a16:creationId xmlns:a16="http://schemas.microsoft.com/office/drawing/2014/main" id="{65B2B074-29DB-4B98-ABF3-30EFCC2157C2}"/>
              </a:ext>
            </a:extLst>
          </p:cNvPr>
          <p:cNvSpPr/>
          <p:nvPr userDrawn="1"/>
        </p:nvSpPr>
        <p:spPr>
          <a:xfrm>
            <a:off x="11371263" y="6408738"/>
            <a:ext cx="280987" cy="280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538960" y="1825625"/>
            <a:ext cx="4914189" cy="4351338"/>
          </a:xfrm>
        </p:spPr>
        <p:txBody>
          <a:bodyPr>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22"/>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anchor="ctr">
            <a:noAutofit/>
          </a:bodyPr>
          <a:lstStyle>
            <a:lvl1pPr marL="0" indent="0" algn="ctr">
              <a:buNone/>
              <a:defRPr/>
            </a:lvl1pPr>
          </a:lstStyle>
          <a:p>
            <a:pPr lvl="0"/>
            <a:r>
              <a:rPr lang="en-US" noProof="0" dirty="0"/>
              <a:t>Click icon to add picture</a:t>
            </a:r>
          </a:p>
        </p:txBody>
      </p:sp>
      <p:sp>
        <p:nvSpPr>
          <p:cNvPr id="14" name="Title 1"/>
          <p:cNvSpPr>
            <a:spLocks noGrp="1"/>
          </p:cNvSpPr>
          <p:nvPr>
            <p:ph type="title"/>
          </p:nvPr>
        </p:nvSpPr>
        <p:spPr>
          <a:xfrm>
            <a:off x="515938" y="499595"/>
            <a:ext cx="4937211" cy="1325563"/>
          </a:xfrm>
        </p:spPr>
        <p:txBody>
          <a:bodyPr>
            <a:noAutofit/>
          </a:bodyPr>
          <a:lstStyle>
            <a:lvl1pPr>
              <a:defRPr sz="3200" b="1" cap="all" baseline="0"/>
            </a:lvl1pPr>
          </a:lstStyle>
          <a:p>
            <a:r>
              <a:rPr lang="en-US" noProof="0"/>
              <a:t>Click to edit Master title style</a:t>
            </a:r>
          </a:p>
        </p:txBody>
      </p:sp>
      <p:sp>
        <p:nvSpPr>
          <p:cNvPr id="11" name="Slide Number Placeholder 5">
            <a:extLst>
              <a:ext uri="{FF2B5EF4-FFF2-40B4-BE49-F238E27FC236}">
                <a16:creationId xmlns:a16="http://schemas.microsoft.com/office/drawing/2014/main" id="{D076C476-2A2F-4F81-9125-6EB217D4F779}"/>
              </a:ext>
            </a:extLst>
          </p:cNvPr>
          <p:cNvSpPr>
            <a:spLocks noGrp="1"/>
          </p:cNvSpPr>
          <p:nvPr>
            <p:ph type="sldNum" sz="quarter" idx="14"/>
          </p:nvPr>
        </p:nvSpPr>
        <p:spPr>
          <a:xfrm>
            <a:off x="11363325" y="6456363"/>
            <a:ext cx="295275" cy="187325"/>
          </a:xfrm>
          <a:prstGeom prst="rect">
            <a:avLst/>
          </a:prstGeom>
        </p:spPr>
        <p:txBody>
          <a:bodyPr/>
          <a:lstStyle>
            <a:lvl1pPr algn="ctr">
              <a:defRPr sz="900">
                <a:solidFill>
                  <a:schemeClr val="bg1"/>
                </a:solidFill>
                <a:latin typeface="+mn-lt"/>
              </a:defRPr>
            </a:lvl1pPr>
          </a:lstStyle>
          <a:p>
            <a:pPr>
              <a:defRPr/>
            </a:pPr>
            <a:fld id="{14611018-717C-47E9-84A6-921FAA96583E}" type="slidenum">
              <a:rPr lang="en-US"/>
              <a:pPr>
                <a:defRPr/>
              </a:pPr>
              <a:t>‹#›</a:t>
            </a:fld>
            <a:endParaRPr lang="en-US" dirty="0"/>
          </a:p>
        </p:txBody>
      </p:sp>
    </p:spTree>
    <p:extLst>
      <p:ext uri="{BB962C8B-B14F-4D97-AF65-F5344CB8AC3E}">
        <p14:creationId xmlns:p14="http://schemas.microsoft.com/office/powerpoint/2010/main" val="56960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graphicFrame>
        <p:nvGraphicFramePr>
          <p:cNvPr id="4" name="Object 1" hidden="1">
            <a:extLst>
              <a:ext uri="{FF2B5EF4-FFF2-40B4-BE49-F238E27FC236}">
                <a16:creationId xmlns:a16="http://schemas.microsoft.com/office/drawing/2014/main" id="{1E75494B-D112-47CB-A382-20664E20F71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1" name="think-cell Slide" r:id="rId4" imgW="360" imgH="360" progId="TCLayout.ActiveDocument.1">
                  <p:embed/>
                </p:oleObj>
              </mc:Choice>
              <mc:Fallback>
                <p:oleObj name="think-cell Slide" r:id="rId4" imgW="360" imgH="360" progId="TCLayout.ActiveDocument.1">
                  <p:embed/>
                  <p:pic>
                    <p:nvPicPr>
                      <p:cNvPr id="4" name="Object 1" hidden="1">
                        <a:extLst>
                          <a:ext uri="{FF2B5EF4-FFF2-40B4-BE49-F238E27FC236}">
                            <a16:creationId xmlns:a16="http://schemas.microsoft.com/office/drawing/2014/main" id="{1E75494B-D112-47CB-A382-20664E20F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4">
            <a:extLst>
              <a:ext uri="{FF2B5EF4-FFF2-40B4-BE49-F238E27FC236}">
                <a16:creationId xmlns:a16="http://schemas.microsoft.com/office/drawing/2014/main" id="{81A4DD01-B7E4-4946-9F65-894CC77CD4C6}"/>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1C73AF64-B4E2-4C28-8BEB-558971C5F08C}"/>
              </a:ext>
            </a:extLst>
          </p:cNvPr>
          <p:cNvSpPr txBox="1">
            <a:spLocks/>
          </p:cNvSpPr>
          <p:nvPr userDrawn="1"/>
        </p:nvSpPr>
        <p:spPr>
          <a:xfrm>
            <a:off x="5829300" y="6456363"/>
            <a:ext cx="365125" cy="247650"/>
          </a:xfrm>
          <a:prstGeom prst="rect">
            <a:avLst/>
          </a:prstGeom>
        </p:spPr>
        <p:txBody>
          <a:bodyPr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6B839F1-FA23-4C33-A2A6-1F7AA12737C6}" type="slidenum">
              <a:rPr lang="en-US" smtClean="0"/>
              <a:pPr>
                <a:defRPr/>
              </a:pPr>
              <a:t>‹#›</a:t>
            </a:fld>
            <a:endParaRPr lang="en-US" dirty="0"/>
          </a:p>
        </p:txBody>
      </p:sp>
      <p:pic>
        <p:nvPicPr>
          <p:cNvPr id="9" name="Picture 10" descr="A close up of a logo&#10;&#10;Description automatically generated">
            <a:extLst>
              <a:ext uri="{FF2B5EF4-FFF2-40B4-BE49-F238E27FC236}">
                <a16:creationId xmlns:a16="http://schemas.microsoft.com/office/drawing/2014/main" id="{EA4C4158-9123-4E5A-9A24-091DEC497084}"/>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n object&#10;&#10;Description automatically generated">
            <a:extLst>
              <a:ext uri="{FF2B5EF4-FFF2-40B4-BE49-F238E27FC236}">
                <a16:creationId xmlns:a16="http://schemas.microsoft.com/office/drawing/2014/main" id="{5906A7C1-285F-4F1D-B772-1CD19725E02D}"/>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7329" y="116632"/>
            <a:ext cx="9601067" cy="998984"/>
          </a:xfrm>
        </p:spPr>
        <p:txBody>
          <a:bodyPr/>
          <a:lstStyle>
            <a:lvl1pPr algn="r">
              <a:defRPr sz="3200"/>
            </a:lvl1pPr>
          </a:lstStyle>
          <a:p>
            <a:r>
              <a:rPr lang="en-US"/>
              <a:t>Click to edit Master title style</a:t>
            </a:r>
          </a:p>
        </p:txBody>
      </p:sp>
      <p:sp>
        <p:nvSpPr>
          <p:cNvPr id="7"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15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5A06-943E-4C8F-B6A5-50D8B167C384}"/>
              </a:ext>
            </a:extLst>
          </p:cNvPr>
          <p:cNvSpPr>
            <a:spLocks noGrp="1"/>
          </p:cNvSpPr>
          <p:nvPr>
            <p:ph type="ctrTitle" hasCustomPrompt="1"/>
          </p:nvPr>
        </p:nvSpPr>
        <p:spPr>
          <a:xfrm>
            <a:off x="228600" y="2470987"/>
            <a:ext cx="8503919" cy="920820"/>
          </a:xfrm>
        </p:spPr>
        <p:txBody>
          <a:bodyPr lIns="0" anchor="t" anchorCtr="0"/>
          <a:lstStyle>
            <a:lvl1pPr algn="l">
              <a:defRPr sz="6000">
                <a:latin typeface="+mj-lt"/>
                <a:ea typeface="Cambria" panose="02040503050406030204" pitchFamily="18" charset="0"/>
              </a:defRPr>
            </a:lvl1pPr>
          </a:lstStyle>
          <a:p>
            <a:r>
              <a:rPr lang="en-US" dirty="0"/>
              <a:t>Report Title</a:t>
            </a:r>
            <a:endParaRPr lang="en-CA" dirty="0"/>
          </a:p>
        </p:txBody>
      </p:sp>
      <p:sp>
        <p:nvSpPr>
          <p:cNvPr id="3" name="Subtitle 2">
            <a:extLst>
              <a:ext uri="{FF2B5EF4-FFF2-40B4-BE49-F238E27FC236}">
                <a16:creationId xmlns:a16="http://schemas.microsoft.com/office/drawing/2014/main" id="{C330DED7-C37F-438A-9784-F10CC8EA6D76}"/>
              </a:ext>
            </a:extLst>
          </p:cNvPr>
          <p:cNvSpPr>
            <a:spLocks noGrp="1"/>
          </p:cNvSpPr>
          <p:nvPr>
            <p:ph type="subTitle" idx="1" hasCustomPrompt="1"/>
          </p:nvPr>
        </p:nvSpPr>
        <p:spPr>
          <a:xfrm>
            <a:off x="228600" y="3909176"/>
            <a:ext cx="8503919" cy="538485"/>
          </a:xfrm>
        </p:spPr>
        <p:txBody>
          <a:bodyPr lIns="0" tIns="0" rIns="0" bIns="0"/>
          <a:lstStyle>
            <a:lvl1pPr marL="0" indent="0" algn="l">
              <a:buNone/>
              <a:defRPr sz="2400">
                <a:latin typeface="+mj-lt"/>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CA" dirty="0"/>
          </a:p>
        </p:txBody>
      </p:sp>
      <p:sp>
        <p:nvSpPr>
          <p:cNvPr id="4" name="Date Placeholder 3">
            <a:extLst>
              <a:ext uri="{FF2B5EF4-FFF2-40B4-BE49-F238E27FC236}">
                <a16:creationId xmlns:a16="http://schemas.microsoft.com/office/drawing/2014/main" id="{454839EE-4888-4F76-A3FB-9B8F69F07B0D}"/>
              </a:ext>
            </a:extLst>
          </p:cNvPr>
          <p:cNvSpPr>
            <a:spLocks noGrp="1"/>
          </p:cNvSpPr>
          <p:nvPr>
            <p:ph type="dt" sz="half" idx="10"/>
          </p:nvPr>
        </p:nvSpPr>
        <p:spPr>
          <a:xfrm>
            <a:off x="731519" y="6356350"/>
            <a:ext cx="2743200" cy="365125"/>
          </a:xfrm>
          <a:prstGeom prst="rect">
            <a:avLst/>
          </a:prstGeom>
        </p:spPr>
        <p:txBody>
          <a:bodyPr/>
          <a:lstStyle/>
          <a:p>
            <a:fld id="{EF20CCA7-1DC2-4418-AA2F-EA2079B65E2D}" type="datetime1">
              <a:rPr lang="en-CA" smtClean="0"/>
              <a:t>2022-06-01</a:t>
            </a:fld>
            <a:endParaRPr lang="en-CA" dirty="0"/>
          </a:p>
        </p:txBody>
      </p:sp>
      <p:sp>
        <p:nvSpPr>
          <p:cNvPr id="5" name="Footer Placeholder 4">
            <a:extLst>
              <a:ext uri="{FF2B5EF4-FFF2-40B4-BE49-F238E27FC236}">
                <a16:creationId xmlns:a16="http://schemas.microsoft.com/office/drawing/2014/main" id="{7A0EABC6-A976-4832-A17D-96156A71EFE5}"/>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a:extLst>
              <a:ext uri="{FF2B5EF4-FFF2-40B4-BE49-F238E27FC236}">
                <a16:creationId xmlns:a16="http://schemas.microsoft.com/office/drawing/2014/main" id="{5E39A73F-9AE5-40DE-B245-667EC76B5CE8}"/>
              </a:ext>
            </a:extLst>
          </p:cNvPr>
          <p:cNvSpPr>
            <a:spLocks noGrp="1"/>
          </p:cNvSpPr>
          <p:nvPr>
            <p:ph type="sldNum" sz="quarter" idx="12"/>
          </p:nvPr>
        </p:nvSpPr>
        <p:spPr/>
        <p:txBody>
          <a:bodyPr/>
          <a:lstStyle/>
          <a:p>
            <a:endParaRPr lang="en-CA" dirty="0"/>
          </a:p>
        </p:txBody>
      </p:sp>
      <p:pic>
        <p:nvPicPr>
          <p:cNvPr id="8" name="Graphic 7">
            <a:extLst>
              <a:ext uri="{FF2B5EF4-FFF2-40B4-BE49-F238E27FC236}">
                <a16:creationId xmlns:a16="http://schemas.microsoft.com/office/drawing/2014/main" id="{C4C51380-D9BE-4B3D-8C27-7A20562FDE09}"/>
              </a:ext>
            </a:extLst>
          </p:cNvPr>
          <p:cNvPicPr>
            <a:picLocks/>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3551499"/>
            <a:ext cx="8686800" cy="197985"/>
          </a:xfrm>
          <a:prstGeom prst="rect">
            <a:avLst/>
          </a:prstGeom>
        </p:spPr>
      </p:pic>
      <p:pic>
        <p:nvPicPr>
          <p:cNvPr id="10" name="Picture 9">
            <a:extLst>
              <a:ext uri="{FF2B5EF4-FFF2-40B4-BE49-F238E27FC236}">
                <a16:creationId xmlns:a16="http://schemas.microsoft.com/office/drawing/2014/main" id="{2BE02F47-07AB-4C74-863B-65A4C87712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319515"/>
            <a:ext cx="12192000" cy="538485"/>
          </a:xfrm>
          <a:prstGeom prst="rect">
            <a:avLst/>
          </a:prstGeom>
        </p:spPr>
      </p:pic>
    </p:spTree>
    <p:extLst>
      <p:ext uri="{BB962C8B-B14F-4D97-AF65-F5344CB8AC3E}">
        <p14:creationId xmlns:p14="http://schemas.microsoft.com/office/powerpoint/2010/main" val="234184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347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0537592-0588-4D1E-9690-8590C238FA4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548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FD61AFB-4DEF-465D-90A6-660ED42069C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hart&#10;&#10;Description automatically generated">
            <a:extLst>
              <a:ext uri="{FF2B5EF4-FFF2-40B4-BE49-F238E27FC236}">
                <a16:creationId xmlns:a16="http://schemas.microsoft.com/office/drawing/2014/main" id="{393A4B56-3984-4F59-9B3C-CC215156110F}"/>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447675"/>
            <a:ext cx="121920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6BA9B33-34FC-46FC-9196-C7FAB07B7B47}"/>
              </a:ext>
            </a:extLst>
          </p:cNvPr>
          <p:cNvSpPr/>
          <p:nvPr userDrawn="1"/>
        </p:nvSpPr>
        <p:spPr>
          <a:xfrm>
            <a:off x="0" y="0"/>
            <a:ext cx="12192000" cy="762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7" name="Rectangle 6">
            <a:extLst>
              <a:ext uri="{FF2B5EF4-FFF2-40B4-BE49-F238E27FC236}">
                <a16:creationId xmlns:a16="http://schemas.microsoft.com/office/drawing/2014/main" id="{55EEFB14-A4C4-47BC-A337-32B06E3E9F8B}"/>
              </a:ext>
            </a:extLst>
          </p:cNvPr>
          <p:cNvSpPr/>
          <p:nvPr userDrawn="1"/>
        </p:nvSpPr>
        <p:spPr>
          <a:xfrm>
            <a:off x="0" y="6410325"/>
            <a:ext cx="12192000" cy="44767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310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546D6A8-A121-48C7-902A-92CE74F1956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88" y="114300"/>
            <a:ext cx="1195387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CA988A53-39A3-41D3-A0A1-961A592895D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308725"/>
            <a:ext cx="12192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p:cNvSpPr>
            <a:spLocks noGrp="1" noChangeArrowheads="1"/>
          </p:cNvSpPr>
          <p:nvPr>
            <p:ph type="ctrTitle"/>
          </p:nvPr>
        </p:nvSpPr>
        <p:spPr>
          <a:xfrm>
            <a:off x="914400" y="2286000"/>
            <a:ext cx="10363200" cy="1143000"/>
          </a:xfrm>
        </p:spPr>
        <p:txBody>
          <a:bodyPr/>
          <a:lstStyle>
            <a:lvl1pPr algn="l">
              <a:defRPr sz="3600" b="0">
                <a:solidFill>
                  <a:srgbClr val="3F464A"/>
                </a:solidFill>
              </a:defRPr>
            </a:lvl1pPr>
          </a:lstStyle>
          <a:p>
            <a:r>
              <a:rPr lang="en-US"/>
              <a:t>Click to edit Master title style</a:t>
            </a:r>
          </a:p>
        </p:txBody>
      </p:sp>
      <p:sp>
        <p:nvSpPr>
          <p:cNvPr id="8" name="Rectangle 1027"/>
          <p:cNvSpPr>
            <a:spLocks noGrp="1" noChangeArrowheads="1"/>
          </p:cNvSpPr>
          <p:nvPr>
            <p:ph type="subTitle" idx="1"/>
          </p:nvPr>
        </p:nvSpPr>
        <p:spPr>
          <a:xfrm>
            <a:off x="914400" y="3310731"/>
            <a:ext cx="8534400" cy="1752600"/>
          </a:xfrm>
        </p:spPr>
        <p:txBody>
          <a:bodyPr/>
          <a:lstStyle>
            <a:lvl1pPr marL="0" indent="0" algn="l">
              <a:buFontTx/>
              <a:buNone/>
              <a:defRPr sz="1800">
                <a:solidFill>
                  <a:srgbClr val="3F464A"/>
                </a:solidFill>
              </a:defRPr>
            </a:lvl1pPr>
          </a:lstStyle>
          <a:p>
            <a:r>
              <a:rPr lang="en-US"/>
              <a:t>Click to edit Master subtitle style</a:t>
            </a:r>
          </a:p>
        </p:txBody>
      </p:sp>
    </p:spTree>
    <p:extLst>
      <p:ext uri="{BB962C8B-B14F-4D97-AF65-F5344CB8AC3E}">
        <p14:creationId xmlns:p14="http://schemas.microsoft.com/office/powerpoint/2010/main" val="354421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8CD0E4A-EE17-43B3-813C-CC0F856A223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84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21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914400" y="4679353"/>
            <a:ext cx="10363200" cy="1362075"/>
          </a:xfrm>
        </p:spPr>
        <p:txBody>
          <a:bodyPr anchor="t"/>
          <a:lstStyle>
            <a:lvl1pPr algn="l">
              <a:defRPr sz="3200" b="1" cap="all">
                <a:solidFill>
                  <a:srgbClr val="3F464A"/>
                </a:solidFill>
              </a:defRPr>
            </a:lvl1pPr>
          </a:lstStyle>
          <a:p>
            <a:r>
              <a:rPr lang="en-US" dirty="0"/>
              <a:t>Click to edit Master title style</a:t>
            </a:r>
          </a:p>
        </p:txBody>
      </p:sp>
      <p:sp>
        <p:nvSpPr>
          <p:cNvPr id="6" name="Text Placeholder 2"/>
          <p:cNvSpPr>
            <a:spLocks noGrp="1"/>
          </p:cNvSpPr>
          <p:nvPr>
            <p:ph type="body" idx="1"/>
          </p:nvPr>
        </p:nvSpPr>
        <p:spPr>
          <a:xfrm>
            <a:off x="1008063" y="3012086"/>
            <a:ext cx="10363200" cy="1500187"/>
          </a:xfrm>
        </p:spPr>
        <p:txBody>
          <a:bodyPr anchor="b"/>
          <a:lstStyle>
            <a:lvl1pPr marL="0" indent="0">
              <a:buNone/>
              <a:defRPr sz="2000">
                <a:solidFill>
                  <a:srgbClr val="3F464A"/>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Tree>
    <p:extLst>
      <p:ext uri="{BB962C8B-B14F-4D97-AF65-F5344CB8AC3E}">
        <p14:creationId xmlns:p14="http://schemas.microsoft.com/office/powerpoint/2010/main" val="299665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245304" y="116632"/>
            <a:ext cx="9402465" cy="998984"/>
          </a:xfrm>
        </p:spPr>
        <p:txBody>
          <a:bodyPr/>
          <a:lstStyle>
            <a:lvl1pPr algn="r">
              <a:defRPr sz="3200" b="1">
                <a:solidFill>
                  <a:srgbClr val="3F464A"/>
                </a:solidFill>
              </a:defRPr>
            </a:lvl1pPr>
          </a:lstStyle>
          <a:p>
            <a:r>
              <a:rPr lang="en-US"/>
              <a:t>Click to edit Master title style</a:t>
            </a:r>
          </a:p>
        </p:txBody>
      </p:sp>
      <p:sp>
        <p:nvSpPr>
          <p:cNvPr id="7" name="Content Placeholder 2"/>
          <p:cNvSpPr>
            <a:spLocks noGrp="1"/>
          </p:cNvSpPr>
          <p:nvPr>
            <p:ph sz="half" idx="1"/>
          </p:nvPr>
        </p:nvSpPr>
        <p:spPr>
          <a:xfrm>
            <a:off x="8128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0960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11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245304" y="188640"/>
            <a:ext cx="9402465" cy="843880"/>
          </a:xfrm>
        </p:spPr>
        <p:txBody>
          <a:bodyPr/>
          <a:lstStyle>
            <a:lvl1pPr algn="r">
              <a:defRPr sz="3200" b="1">
                <a:solidFill>
                  <a:srgbClr val="3F464A"/>
                </a:solidFill>
              </a:defRPr>
            </a:lvl1pPr>
          </a:lstStyle>
          <a:p>
            <a:r>
              <a:rPr lang="en-US"/>
              <a:t>Click to edit Master title style</a:t>
            </a:r>
          </a:p>
        </p:txBody>
      </p:sp>
    </p:spTree>
    <p:extLst>
      <p:ext uri="{BB962C8B-B14F-4D97-AF65-F5344CB8AC3E}">
        <p14:creationId xmlns:p14="http://schemas.microsoft.com/office/powerpoint/2010/main" val="24543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a:extLst>
              <a:ext uri="{FF2B5EF4-FFF2-40B4-BE49-F238E27FC236}">
                <a16:creationId xmlns:a16="http://schemas.microsoft.com/office/drawing/2014/main" id="{4603664B-7766-4BDE-9841-C9981F441C2A}"/>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15357384-CB79-4326-B8DD-7D43F95719F2}"/>
              </a:ext>
            </a:extLst>
          </p:cNvPr>
          <p:cNvSpPr>
            <a:spLocks noGrp="1" noChangeArrowheads="1"/>
          </p:cNvSpPr>
          <p:nvPr>
            <p:ph type="title"/>
          </p:nvPr>
        </p:nvSpPr>
        <p:spPr bwMode="auto">
          <a:xfrm>
            <a:off x="452438" y="417513"/>
            <a:ext cx="10702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Page Title</a:t>
            </a:r>
            <a:endParaRPr lang="en-CA" altLang="en-US"/>
          </a:p>
        </p:txBody>
      </p:sp>
      <p:sp>
        <p:nvSpPr>
          <p:cNvPr id="2052" name="Text Placeholder 2">
            <a:extLst>
              <a:ext uri="{FF2B5EF4-FFF2-40B4-BE49-F238E27FC236}">
                <a16:creationId xmlns:a16="http://schemas.microsoft.com/office/drawing/2014/main" id="{51554D5A-C47E-4704-A6AD-9A13851BFBDF}"/>
              </a:ext>
            </a:extLst>
          </p:cNvPr>
          <p:cNvSpPr>
            <a:spLocks noGrp="1" noChangeArrowheads="1"/>
          </p:cNvSpPr>
          <p:nvPr>
            <p:ph type="body" idx="1"/>
          </p:nvPr>
        </p:nvSpPr>
        <p:spPr bwMode="auto">
          <a:xfrm>
            <a:off x="452438" y="1349375"/>
            <a:ext cx="1070292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Level #1</a:t>
            </a:r>
          </a:p>
          <a:p>
            <a:pPr lvl="1"/>
            <a:r>
              <a:rPr lang="en-US" altLang="en-US"/>
              <a:t>Level #2</a:t>
            </a:r>
          </a:p>
          <a:p>
            <a:pPr lvl="2"/>
            <a:r>
              <a:rPr lang="en-US" altLang="en-US"/>
              <a:t>Level #3</a:t>
            </a:r>
          </a:p>
          <a:p>
            <a:pPr lvl="3"/>
            <a:r>
              <a:rPr lang="en-US" altLang="en-US"/>
              <a:t>Level #4</a:t>
            </a:r>
          </a:p>
          <a:p>
            <a:pPr lvl="4"/>
            <a:r>
              <a:rPr lang="en-US" altLang="en-US"/>
              <a:t>Level #5</a:t>
            </a:r>
            <a:endParaRPr lang="en-CA" altLang="en-US"/>
          </a:p>
        </p:txBody>
      </p:sp>
    </p:spTree>
  </p:cSld>
  <p:clrMap bg1="lt1" tx1="dk1" bg2="lt2" tx2="dk2" accent1="accent1" accent2="accent2" accent3="accent3" accent4="accent4" accent5="accent5" accent6="accent6" hlink="hlink" folHlink="folHlink"/>
  <p:sldLayoutIdLst>
    <p:sldLayoutId id="2147487453" r:id="rId1"/>
    <p:sldLayoutId id="2147487466" r:id="rId2"/>
    <p:sldLayoutId id="2147487467" r:id="rId3"/>
    <p:sldLayoutId id="2147487454" r:id="rId4"/>
    <p:sldLayoutId id="2147487455" r:id="rId5"/>
    <p:sldLayoutId id="2147487456" r:id="rId6"/>
    <p:sldLayoutId id="2147487457" r:id="rId7"/>
    <p:sldLayoutId id="2147487458" r:id="rId8"/>
    <p:sldLayoutId id="2147487459" r:id="rId9"/>
    <p:sldLayoutId id="2147487465" r:id="rId10"/>
    <p:sldLayoutId id="2147487524" r:id="rId11"/>
    <p:sldLayoutId id="2147487525" r:id="rId12"/>
    <p:sldLayoutId id="2147487526" r:id="rId13"/>
  </p:sldLayoutIdLst>
  <p:hf sldNum="0" hdr="0" ftr="0" dt="0"/>
  <p:txStyles>
    <p:title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p:titleStyle>
    <p:body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06" rtl="0" eaLnBrk="1" latinLnBrk="0" hangingPunct="1">
        <a:defRPr sz="1799" kern="1200">
          <a:solidFill>
            <a:schemeClr val="tx1"/>
          </a:solidFill>
          <a:latin typeface="+mn-lt"/>
          <a:ea typeface="+mn-ea"/>
          <a:cs typeface="+mn-cs"/>
        </a:defRPr>
      </a:lvl1pPr>
      <a:lvl2pPr marL="457153" algn="l" defTabSz="914306" rtl="0" eaLnBrk="1" latinLnBrk="0" hangingPunct="1">
        <a:defRPr sz="1799" kern="1200">
          <a:solidFill>
            <a:schemeClr val="tx1"/>
          </a:solidFill>
          <a:latin typeface="+mn-lt"/>
          <a:ea typeface="+mn-ea"/>
          <a:cs typeface="+mn-cs"/>
        </a:defRPr>
      </a:lvl2pPr>
      <a:lvl3pPr marL="914306" algn="l" defTabSz="914306" rtl="0" eaLnBrk="1" latinLnBrk="0" hangingPunct="1">
        <a:defRPr sz="1799" kern="1200">
          <a:solidFill>
            <a:schemeClr val="tx1"/>
          </a:solidFill>
          <a:latin typeface="+mn-lt"/>
          <a:ea typeface="+mn-ea"/>
          <a:cs typeface="+mn-cs"/>
        </a:defRPr>
      </a:lvl3pPr>
      <a:lvl4pPr marL="1371459" algn="l" defTabSz="914306" rtl="0" eaLnBrk="1" latinLnBrk="0" hangingPunct="1">
        <a:defRPr sz="1799" kern="1200">
          <a:solidFill>
            <a:schemeClr val="tx1"/>
          </a:solidFill>
          <a:latin typeface="+mn-lt"/>
          <a:ea typeface="+mn-ea"/>
          <a:cs typeface="+mn-cs"/>
        </a:defRPr>
      </a:lvl4pPr>
      <a:lvl5pPr marL="1828612" algn="l" defTabSz="914306" rtl="0" eaLnBrk="1" latinLnBrk="0" hangingPunct="1">
        <a:defRPr sz="1799" kern="1200">
          <a:solidFill>
            <a:schemeClr val="tx1"/>
          </a:solidFill>
          <a:latin typeface="+mn-lt"/>
          <a:ea typeface="+mn-ea"/>
          <a:cs typeface="+mn-cs"/>
        </a:defRPr>
      </a:lvl5pPr>
      <a:lvl6pPr marL="2285764" algn="l" defTabSz="914306" rtl="0" eaLnBrk="1" latinLnBrk="0" hangingPunct="1">
        <a:defRPr sz="1799" kern="1200">
          <a:solidFill>
            <a:schemeClr val="tx1"/>
          </a:solidFill>
          <a:latin typeface="+mn-lt"/>
          <a:ea typeface="+mn-ea"/>
          <a:cs typeface="+mn-cs"/>
        </a:defRPr>
      </a:lvl6pPr>
      <a:lvl7pPr marL="2742918" algn="l" defTabSz="914306" rtl="0" eaLnBrk="1" latinLnBrk="0" hangingPunct="1">
        <a:defRPr sz="1799" kern="1200">
          <a:solidFill>
            <a:schemeClr val="tx1"/>
          </a:solidFill>
          <a:latin typeface="+mn-lt"/>
          <a:ea typeface="+mn-ea"/>
          <a:cs typeface="+mn-cs"/>
        </a:defRPr>
      </a:lvl7pPr>
      <a:lvl8pPr marL="3200071" algn="l" defTabSz="914306" rtl="0" eaLnBrk="1" latinLnBrk="0" hangingPunct="1">
        <a:defRPr sz="1799" kern="1200">
          <a:solidFill>
            <a:schemeClr val="tx1"/>
          </a:solidFill>
          <a:latin typeface="+mn-lt"/>
          <a:ea typeface="+mn-ea"/>
          <a:cs typeface="+mn-cs"/>
        </a:defRPr>
      </a:lvl8pPr>
      <a:lvl9pPr marL="3657224" algn="l" defTabSz="91430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5.xml"/><Relationship Id="rId7" Type="http://schemas.openxmlformats.org/officeDocument/2006/relationships/image" Target="../media/image35.sv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4.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2.xml"/><Relationship Id="rId7" Type="http://schemas.openxmlformats.org/officeDocument/2006/relationships/image" Target="../media/image40.sv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4.sv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18" Type="http://schemas.openxmlformats.org/officeDocument/2006/relationships/image" Target="../media/image57.png"/><Relationship Id="rId26" Type="http://schemas.openxmlformats.org/officeDocument/2006/relationships/image" Target="../media/image65.png"/><Relationship Id="rId3" Type="http://schemas.openxmlformats.org/officeDocument/2006/relationships/notesSlide" Target="../notesSlides/notesSlide14.xml"/><Relationship Id="rId21" Type="http://schemas.openxmlformats.org/officeDocument/2006/relationships/image" Target="../media/image60.svg"/><Relationship Id="rId7" Type="http://schemas.openxmlformats.org/officeDocument/2006/relationships/image" Target="../media/image33.svg"/><Relationship Id="rId12" Type="http://schemas.openxmlformats.org/officeDocument/2006/relationships/image" Target="../media/image51.png"/><Relationship Id="rId17" Type="http://schemas.openxmlformats.org/officeDocument/2006/relationships/image" Target="../media/image56.svg"/><Relationship Id="rId25" Type="http://schemas.openxmlformats.org/officeDocument/2006/relationships/image" Target="../media/image64.jpeg"/><Relationship Id="rId33" Type="http://schemas.openxmlformats.org/officeDocument/2006/relationships/image" Target="../media/image72.svg"/><Relationship Id="rId2" Type="http://schemas.openxmlformats.org/officeDocument/2006/relationships/slideLayout" Target="../slideLayouts/slideLayout2.xml"/><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8.svg"/><Relationship Id="rId1" Type="http://schemas.openxmlformats.org/officeDocument/2006/relationships/tags" Target="../tags/tag19.xml"/><Relationship Id="rId6" Type="http://schemas.openxmlformats.org/officeDocument/2006/relationships/image" Target="../media/image32.png"/><Relationship Id="rId11" Type="http://schemas.openxmlformats.org/officeDocument/2006/relationships/image" Target="../media/image50.svg"/><Relationship Id="rId24" Type="http://schemas.openxmlformats.org/officeDocument/2006/relationships/image" Target="../media/image63.png"/><Relationship Id="rId32" Type="http://schemas.openxmlformats.org/officeDocument/2006/relationships/image" Target="../media/image71.png"/><Relationship Id="rId5" Type="http://schemas.openxmlformats.org/officeDocument/2006/relationships/image" Target="../media/image46.svg"/><Relationship Id="rId15" Type="http://schemas.openxmlformats.org/officeDocument/2006/relationships/image" Target="../media/image54.svg"/><Relationship Id="rId23" Type="http://schemas.openxmlformats.org/officeDocument/2006/relationships/image" Target="../media/image62.svg"/><Relationship Id="rId28" Type="http://schemas.openxmlformats.org/officeDocument/2006/relationships/image" Target="../media/image67.png"/><Relationship Id="rId10" Type="http://schemas.openxmlformats.org/officeDocument/2006/relationships/image" Target="../media/image49.png"/><Relationship Id="rId19" Type="http://schemas.openxmlformats.org/officeDocument/2006/relationships/image" Target="../media/image58.svg"/><Relationship Id="rId31" Type="http://schemas.openxmlformats.org/officeDocument/2006/relationships/image" Target="../media/image70.svg"/><Relationship Id="rId4" Type="http://schemas.openxmlformats.org/officeDocument/2006/relationships/image" Target="../media/image45.png"/><Relationship Id="rId9" Type="http://schemas.openxmlformats.org/officeDocument/2006/relationships/image" Target="../media/image48.sv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svg"/><Relationship Id="rId30" Type="http://schemas.openxmlformats.org/officeDocument/2006/relationships/image" Target="../media/image6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1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gcdocs.gc.ca/tpsgc-pwgsc/llisapi.dll/link/361622817" TargetMode="Externa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90.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2.png"/><Relationship Id="rId7" Type="http://schemas.openxmlformats.org/officeDocument/2006/relationships/image" Target="../media/image9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4.png"/><Relationship Id="rId5" Type="http://schemas.microsoft.com/office/2007/relationships/hdphoto" Target="../media/hdphoto1.wdp"/><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98.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97.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slideLayout" Target="../slideLayouts/slideLayout2.xml"/><Relationship Id="rId7" Type="http://schemas.openxmlformats.org/officeDocument/2006/relationships/image" Target="../media/image10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notesSlide" Target="../notesSlides/notesSlide25.xml"/><Relationship Id="rId9" Type="http://schemas.openxmlformats.org/officeDocument/2006/relationships/image" Target="../media/image103.png"/></Relationships>
</file>

<file path=ppt/slides/_rels/slide2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tags" Target="../tags/tag31.xml"/><Relationship Id="rId7" Type="http://schemas.openxmlformats.org/officeDocument/2006/relationships/image" Target="../media/image106.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01.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105.png"/><Relationship Id="rId5" Type="http://schemas.openxmlformats.org/officeDocument/2006/relationships/image" Target="../media/image110.png"/><Relationship Id="rId4" Type="http://schemas.openxmlformats.org/officeDocument/2006/relationships/image" Target="../media/image109.png"/></Relationships>
</file>

<file path=ppt/slides/_rels/slide29.xml.rels><?xml version="1.0" encoding="UTF-8" standalone="yes"?>
<Relationships xmlns="http://schemas.openxmlformats.org/package/2006/relationships"><Relationship Id="rId8" Type="http://schemas.openxmlformats.org/officeDocument/2006/relationships/image" Target="../media/image116.jpeg"/><Relationship Id="rId13" Type="http://schemas.openxmlformats.org/officeDocument/2006/relationships/image" Target="../media/image121.jpeg"/><Relationship Id="rId18" Type="http://schemas.openxmlformats.org/officeDocument/2006/relationships/image" Target="../media/image126.jpe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jpeg"/><Relationship Id="rId17" Type="http://schemas.openxmlformats.org/officeDocument/2006/relationships/image" Target="../media/image125.jpeg"/><Relationship Id="rId2" Type="http://schemas.openxmlformats.org/officeDocument/2006/relationships/notesSlide" Target="../notesSlides/notesSlide29.xml"/><Relationship Id="rId16" Type="http://schemas.openxmlformats.org/officeDocument/2006/relationships/image" Target="../media/image124.jpeg"/><Relationship Id="rId1" Type="http://schemas.openxmlformats.org/officeDocument/2006/relationships/slideLayout" Target="../slideLayouts/slideLayout2.xml"/><Relationship Id="rId6" Type="http://schemas.openxmlformats.org/officeDocument/2006/relationships/image" Target="../media/image114.jpeg"/><Relationship Id="rId11" Type="http://schemas.openxmlformats.org/officeDocument/2006/relationships/image" Target="../media/image119.jpeg"/><Relationship Id="rId5" Type="http://schemas.openxmlformats.org/officeDocument/2006/relationships/image" Target="../media/image113.png"/><Relationship Id="rId15" Type="http://schemas.openxmlformats.org/officeDocument/2006/relationships/image" Target="../media/image123.jpeg"/><Relationship Id="rId10" Type="http://schemas.openxmlformats.org/officeDocument/2006/relationships/image" Target="../media/image118.jpeg"/><Relationship Id="rId4" Type="http://schemas.openxmlformats.org/officeDocument/2006/relationships/image" Target="../media/image112.png"/><Relationship Id="rId9" Type="http://schemas.openxmlformats.org/officeDocument/2006/relationships/image" Target="../media/image117.jpeg"/><Relationship Id="rId14" Type="http://schemas.openxmlformats.org/officeDocument/2006/relationships/image" Target="../media/image1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9.jpeg"/><Relationship Id="rId13" Type="http://schemas.openxmlformats.org/officeDocument/2006/relationships/image" Target="../media/image130.png"/><Relationship Id="rId18" Type="http://schemas.openxmlformats.org/officeDocument/2006/relationships/image" Target="../media/image135.jpeg"/><Relationship Id="rId3" Type="http://schemas.openxmlformats.org/officeDocument/2006/relationships/image" Target="../media/image115.png"/><Relationship Id="rId21" Type="http://schemas.openxmlformats.org/officeDocument/2006/relationships/image" Target="../media/image138.jpeg"/><Relationship Id="rId7" Type="http://schemas.openxmlformats.org/officeDocument/2006/relationships/image" Target="../media/image118.jpeg"/><Relationship Id="rId12" Type="http://schemas.openxmlformats.org/officeDocument/2006/relationships/image" Target="../media/image129.png"/><Relationship Id="rId17" Type="http://schemas.openxmlformats.org/officeDocument/2006/relationships/image" Target="../media/image134.jpeg"/><Relationship Id="rId2" Type="http://schemas.openxmlformats.org/officeDocument/2006/relationships/notesSlide" Target="../notesSlides/notesSlide30.xml"/><Relationship Id="rId16" Type="http://schemas.openxmlformats.org/officeDocument/2006/relationships/image" Target="../media/image133.jpeg"/><Relationship Id="rId20" Type="http://schemas.openxmlformats.org/officeDocument/2006/relationships/image" Target="../media/image137.jpeg"/><Relationship Id="rId1" Type="http://schemas.openxmlformats.org/officeDocument/2006/relationships/slideLayout" Target="../slideLayouts/slideLayout2.xml"/><Relationship Id="rId6" Type="http://schemas.openxmlformats.org/officeDocument/2006/relationships/image" Target="../media/image117.jpeg"/><Relationship Id="rId11" Type="http://schemas.openxmlformats.org/officeDocument/2006/relationships/image" Target="../media/image128.png"/><Relationship Id="rId24" Type="http://schemas.openxmlformats.org/officeDocument/2006/relationships/image" Target="../media/image141.jpeg"/><Relationship Id="rId5" Type="http://schemas.openxmlformats.org/officeDocument/2006/relationships/image" Target="../media/image113.png"/><Relationship Id="rId15" Type="http://schemas.openxmlformats.org/officeDocument/2006/relationships/image" Target="../media/image132.png"/><Relationship Id="rId23" Type="http://schemas.openxmlformats.org/officeDocument/2006/relationships/image" Target="../media/image140.jpeg"/><Relationship Id="rId10" Type="http://schemas.openxmlformats.org/officeDocument/2006/relationships/image" Target="../media/image111.png"/><Relationship Id="rId19" Type="http://schemas.openxmlformats.org/officeDocument/2006/relationships/image" Target="../media/image136.jpeg"/><Relationship Id="rId4" Type="http://schemas.openxmlformats.org/officeDocument/2006/relationships/image" Target="../media/image116.jpeg"/><Relationship Id="rId9" Type="http://schemas.openxmlformats.org/officeDocument/2006/relationships/image" Target="../media/image127.png"/><Relationship Id="rId14" Type="http://schemas.openxmlformats.org/officeDocument/2006/relationships/image" Target="../media/image131.png"/><Relationship Id="rId22" Type="http://schemas.openxmlformats.org/officeDocument/2006/relationships/image" Target="../media/image139.jpeg"/></Relationships>
</file>

<file path=ppt/slides/_rels/slide31.xml.rels><?xml version="1.0" encoding="UTF-8" standalone="yes"?>
<Relationships xmlns="http://schemas.openxmlformats.org/package/2006/relationships"><Relationship Id="rId8" Type="http://schemas.openxmlformats.org/officeDocument/2006/relationships/image" Target="../media/image118.jpeg"/><Relationship Id="rId13" Type="http://schemas.openxmlformats.org/officeDocument/2006/relationships/image" Target="../media/image145.jpeg"/><Relationship Id="rId18" Type="http://schemas.openxmlformats.org/officeDocument/2006/relationships/image" Target="../media/image150.jpeg"/><Relationship Id="rId3" Type="http://schemas.openxmlformats.org/officeDocument/2006/relationships/image" Target="../media/image142.jpeg"/><Relationship Id="rId21" Type="http://schemas.openxmlformats.org/officeDocument/2006/relationships/image" Target="../media/image153.jpeg"/><Relationship Id="rId7" Type="http://schemas.openxmlformats.org/officeDocument/2006/relationships/image" Target="../media/image117.jpeg"/><Relationship Id="rId12" Type="http://schemas.openxmlformats.org/officeDocument/2006/relationships/image" Target="../media/image144.png"/><Relationship Id="rId17" Type="http://schemas.openxmlformats.org/officeDocument/2006/relationships/image" Target="../media/image149.png"/><Relationship Id="rId2" Type="http://schemas.openxmlformats.org/officeDocument/2006/relationships/notesSlide" Target="../notesSlides/notesSlide31.xml"/><Relationship Id="rId16" Type="http://schemas.openxmlformats.org/officeDocument/2006/relationships/image" Target="../media/image148.png"/><Relationship Id="rId20" Type="http://schemas.openxmlformats.org/officeDocument/2006/relationships/image" Target="../media/image152.jpe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28.png"/><Relationship Id="rId5" Type="http://schemas.openxmlformats.org/officeDocument/2006/relationships/image" Target="../media/image116.jpeg"/><Relationship Id="rId15" Type="http://schemas.openxmlformats.org/officeDocument/2006/relationships/image" Target="../media/image147.jpeg"/><Relationship Id="rId10" Type="http://schemas.openxmlformats.org/officeDocument/2006/relationships/image" Target="../media/image143.png"/><Relationship Id="rId19" Type="http://schemas.openxmlformats.org/officeDocument/2006/relationships/image" Target="../media/image151.jpeg"/><Relationship Id="rId4" Type="http://schemas.openxmlformats.org/officeDocument/2006/relationships/image" Target="../media/image115.png"/><Relationship Id="rId9" Type="http://schemas.openxmlformats.org/officeDocument/2006/relationships/image" Target="../media/image119.jpeg"/><Relationship Id="rId14" Type="http://schemas.openxmlformats.org/officeDocument/2006/relationships/image" Target="../media/image14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3" Type="http://schemas.openxmlformats.org/officeDocument/2006/relationships/image" Target="../media/image154.png"/><Relationship Id="rId7" Type="http://schemas.openxmlformats.org/officeDocument/2006/relationships/image" Target="../media/image158.png"/><Relationship Id="rId12" Type="http://schemas.openxmlformats.org/officeDocument/2006/relationships/image" Target="../media/image16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s>
</file>

<file path=ppt/slides/_rels/slide35.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71.svg"/><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69.svg"/><Relationship Id="rId5" Type="http://schemas.openxmlformats.org/officeDocument/2006/relationships/image" Target="../media/image168.png"/><Relationship Id="rId10" Type="http://schemas.openxmlformats.org/officeDocument/2006/relationships/image" Target="../media/image173.svg"/><Relationship Id="rId4" Type="http://schemas.openxmlformats.org/officeDocument/2006/relationships/image" Target="../media/image167.svg"/><Relationship Id="rId9" Type="http://schemas.openxmlformats.org/officeDocument/2006/relationships/image" Target="../media/image172.png"/></Relationships>
</file>

<file path=ppt/slides/_rels/slide37.xml.rels><?xml version="1.0" encoding="UTF-8" standalone="yes"?>
<Relationships xmlns="http://schemas.openxmlformats.org/package/2006/relationships"><Relationship Id="rId8" Type="http://schemas.openxmlformats.org/officeDocument/2006/relationships/image" Target="../media/image177.svg"/><Relationship Id="rId13" Type="http://schemas.openxmlformats.org/officeDocument/2006/relationships/image" Target="../media/image181.png"/><Relationship Id="rId3" Type="http://schemas.openxmlformats.org/officeDocument/2006/relationships/image" Target="../media/image174.png"/><Relationship Id="rId7" Type="http://schemas.openxmlformats.org/officeDocument/2006/relationships/image" Target="../media/image176.png"/><Relationship Id="rId12" Type="http://schemas.openxmlformats.org/officeDocument/2006/relationships/image" Target="../media/image180.svg"/><Relationship Id="rId2" Type="http://schemas.openxmlformats.org/officeDocument/2006/relationships/notesSlide" Target="../notesSlides/notesSlide37.xml"/><Relationship Id="rId16" Type="http://schemas.openxmlformats.org/officeDocument/2006/relationships/image" Target="../media/image184.svg"/><Relationship Id="rId1" Type="http://schemas.openxmlformats.org/officeDocument/2006/relationships/slideLayout" Target="../slideLayouts/slideLayout2.xml"/><Relationship Id="rId6" Type="http://schemas.openxmlformats.org/officeDocument/2006/relationships/image" Target="../media/image70.svg"/><Relationship Id="rId11" Type="http://schemas.openxmlformats.org/officeDocument/2006/relationships/image" Target="../media/image179.png"/><Relationship Id="rId5" Type="http://schemas.openxmlformats.org/officeDocument/2006/relationships/image" Target="../media/image69.png"/><Relationship Id="rId15" Type="http://schemas.openxmlformats.org/officeDocument/2006/relationships/image" Target="../media/image183.png"/><Relationship Id="rId10" Type="http://schemas.microsoft.com/office/2007/relationships/hdphoto" Target="../media/hdphoto2.wdp"/><Relationship Id="rId4" Type="http://schemas.openxmlformats.org/officeDocument/2006/relationships/image" Target="../media/image175.svg"/><Relationship Id="rId9" Type="http://schemas.openxmlformats.org/officeDocument/2006/relationships/image" Target="../media/image178.png"/><Relationship Id="rId14" Type="http://schemas.openxmlformats.org/officeDocument/2006/relationships/image" Target="../media/image182.svg"/></Relationships>
</file>

<file path=ppt/slides/_rels/slide38.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6.svg"/></Relationships>
</file>

<file path=ppt/slides/_rels/slide39.xml.rels><?xml version="1.0" encoding="UTF-8" standalone="yes"?>
<Relationships xmlns="http://schemas.openxmlformats.org/package/2006/relationships"><Relationship Id="rId3" Type="http://schemas.openxmlformats.org/officeDocument/2006/relationships/hyperlink" Target="https://www.gcpedia.gc.ca/wiki/GCworkplace/Resource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mailto:TPSGC.SIMilieudeTravailGC-RPSGCWorkplace.PWGSC@tpsgc-pwgsc.gc.c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33.sv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87.png"/><Relationship Id="rId4"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12"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11" Type="http://schemas.openxmlformats.org/officeDocument/2006/relationships/hyperlink" Target="https://www.canada.ca/en/treasury-board-secretariat/news/2022/02/president-of-the-treasury-board-statement-regarding-the-evolving-public-health-situation.html" TargetMode="External"/><Relationship Id="rId5" Type="http://schemas.openxmlformats.org/officeDocument/2006/relationships/diagramLayout" Target="../diagrams/layout1.xml"/><Relationship Id="rId10" Type="http://schemas.openxmlformats.org/officeDocument/2006/relationships/image" Target="../media/image20.svg"/><Relationship Id="rId4" Type="http://schemas.openxmlformats.org/officeDocument/2006/relationships/diagramData" Target="../diagrams/data1.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3DFE6B-4D84-417D-AEC3-F6CADEA1C814}"/>
              </a:ext>
            </a:extLst>
          </p:cNvPr>
          <p:cNvSpPr txBox="1">
            <a:spLocks noChangeArrowheads="1"/>
          </p:cNvSpPr>
          <p:nvPr>
            <p:custDataLst>
              <p:tags r:id="rId1"/>
            </p:custDataLst>
          </p:nvPr>
        </p:nvSpPr>
        <p:spPr bwMode="auto">
          <a:xfrm>
            <a:off x="221038" y="1951672"/>
            <a:ext cx="11970962" cy="147732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2813" rtl="0" eaLnBrk="0" fontAlgn="base" hangingPunct="0">
              <a:lnSpc>
                <a:spcPct val="90000"/>
              </a:lnSpc>
              <a:spcBef>
                <a:spcPct val="20000"/>
              </a:spcBef>
              <a:spcAft>
                <a:spcPct val="0"/>
              </a:spcAft>
              <a:buChar char="•"/>
              <a:defRPr sz="3200" b="1" kern="1200">
                <a:solidFill>
                  <a:schemeClr val="tx1"/>
                </a:solidFill>
                <a:latin typeface="Arial" panose="020B0604020202020204" pitchFamily="34" charset="0"/>
                <a:ea typeface="+mj-ea"/>
                <a:cs typeface="Arial" panose="020B0604020202020204" pitchFamily="34" charset="0"/>
              </a:defRPr>
            </a:lvl1pPr>
            <a:lvl2pPr marL="742950" indent="-285750" algn="l" defTabSz="912813" rtl="0" eaLnBrk="0" fontAlgn="base" hangingPunct="0">
              <a:lnSpc>
                <a:spcPct val="90000"/>
              </a:lnSpc>
              <a:spcBef>
                <a:spcPct val="20000"/>
              </a:spcBef>
              <a:spcAft>
                <a:spcPct val="0"/>
              </a:spcAft>
              <a:buChar char="–"/>
              <a:defRPr sz="2800" b="1">
                <a:solidFill>
                  <a:schemeClr val="tx1"/>
                </a:solidFill>
                <a:latin typeface="Arial" panose="020B0604020202020204" pitchFamily="34" charset="0"/>
                <a:cs typeface="Arial" panose="020B0604020202020204" pitchFamily="34" charset="0"/>
              </a:defRPr>
            </a:lvl2pPr>
            <a:lvl3pPr marL="1143000" indent="-228600" algn="l" defTabSz="912813" rtl="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Arial" panose="020B0604020202020204" pitchFamily="34" charset="0"/>
              </a:defRPr>
            </a:lvl3pPr>
            <a:lvl4pPr marL="1600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4pPr>
            <a:lvl5pPr marL="20574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5pPr>
            <a:lvl6pPr marL="25146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l" defTabSz="914400" rtl="0">
              <a:lnSpc>
                <a:spcPct val="100000"/>
              </a:lnSpc>
              <a:spcBef>
                <a:spcPct val="0"/>
              </a:spcBef>
              <a:buFontTx/>
              <a:buNone/>
              <a:defRPr/>
            </a:pPr>
            <a:r>
              <a:rPr lang="fr-ca" sz="4400" b="1" i="0" u="none" baseline="0" dirty="0">
                <a:solidFill>
                  <a:srgbClr val="636466"/>
                </a:solidFill>
                <a:latin typeface="+mn-latin"/>
                <a:ea typeface="+mn-ea"/>
                <a:cs typeface="+mn-cs"/>
                <a:sym typeface="+mn-sym"/>
              </a:rPr>
              <a:t>Programme de transformation du milieu de travail</a:t>
            </a:r>
          </a:p>
          <a:p>
            <a:pPr algn="l" defTabSz="914400" rtl="0">
              <a:lnSpc>
                <a:spcPct val="100000"/>
              </a:lnSpc>
              <a:spcBef>
                <a:spcPct val="0"/>
              </a:spcBef>
              <a:buFontTx/>
              <a:buNone/>
              <a:defRPr/>
            </a:pPr>
            <a:r>
              <a:rPr lang="fr-ca" sz="4500" b="0" i="1" u="none" baseline="0" dirty="0">
                <a:solidFill>
                  <a:srgbClr val="349683"/>
                </a:solidFill>
                <a:latin typeface="+mn-latin"/>
                <a:ea typeface="+mn-ea"/>
                <a:cs typeface="+mn-cs"/>
                <a:sym typeface="+mn-sym"/>
              </a:rPr>
              <a:t>Séance d’information</a:t>
            </a:r>
          </a:p>
        </p:txBody>
      </p:sp>
      <p:sp>
        <p:nvSpPr>
          <p:cNvPr id="7" name="TextBox 6">
            <a:extLst>
              <a:ext uri="{FF2B5EF4-FFF2-40B4-BE49-F238E27FC236}">
                <a16:creationId xmlns:a16="http://schemas.microsoft.com/office/drawing/2014/main" id="{96F29831-576B-49D0-9427-DB66B9EBE1C1}"/>
              </a:ext>
            </a:extLst>
          </p:cNvPr>
          <p:cNvSpPr txBox="1">
            <a:spLocks noChangeArrowheads="1"/>
          </p:cNvSpPr>
          <p:nvPr>
            <p:custDataLst>
              <p:tags r:id="rId2"/>
            </p:custDataLst>
          </p:nvPr>
        </p:nvSpPr>
        <p:spPr bwMode="auto">
          <a:xfrm>
            <a:off x="396080" y="3954145"/>
            <a:ext cx="92428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rtl="0"/>
            <a:r>
              <a:rPr lang="fr-ca" sz="1800" b="0" i="0" u="none" baseline="0" dirty="0">
                <a:solidFill>
                  <a:srgbClr val="6364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Gestion des locaux et Solutions en milieu de travail</a:t>
            </a:r>
          </a:p>
          <a:p>
            <a:pPr algn="l" rtl="0"/>
            <a:r>
              <a:rPr lang="fr-ca" sz="1800" b="0" i="0" u="none" baseline="0" dirty="0">
                <a:solidFill>
                  <a:srgbClr val="6364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Services immobiliers</a:t>
            </a:r>
          </a:p>
          <a:p>
            <a:pPr algn="l" rtl="0"/>
            <a:r>
              <a:rPr lang="fr-ca" sz="1800" b="0" i="1" u="none" baseline="0" dirty="0">
                <a:solidFill>
                  <a:srgbClr val="6364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Date</a:t>
            </a:r>
          </a:p>
        </p:txBody>
      </p:sp>
    </p:spTree>
    <p:extLst>
      <p:ext uri="{BB962C8B-B14F-4D97-AF65-F5344CB8AC3E}">
        <p14:creationId xmlns:p14="http://schemas.microsoft.com/office/powerpoint/2010/main" val="2978152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511AC-939B-4B8D-9B3D-3CFFEE940F44}"/>
              </a:ext>
            </a:extLst>
          </p:cNvPr>
          <p:cNvSpPr>
            <a:spLocks noGrp="1"/>
          </p:cNvSpPr>
          <p:nvPr>
            <p:ph idx="1"/>
            <p:custDataLst>
              <p:tags r:id="rId1"/>
            </p:custDataLst>
          </p:nvPr>
        </p:nvSpPr>
        <p:spPr>
          <a:xfrm>
            <a:off x="8301459" y="1080246"/>
            <a:ext cx="3400676" cy="5196567"/>
          </a:xfrm>
        </p:spPr>
        <p:txBody>
          <a:bodyPr>
            <a:noAutofit/>
          </a:bodyPr>
          <a:lstStyle/>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Un milieu de travail GC moderne</a:t>
            </a:r>
            <a:endParaRPr lang="fr-ca" sz="2000" dirty="0">
              <a:solidFill>
                <a:schemeClr val="tx1"/>
              </a:solidFill>
              <a:cs typeface="Arial"/>
            </a:endParaRPr>
          </a:p>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Un groupe complet de biens</a:t>
            </a:r>
          </a:p>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Des conseils et avis en stratégie pour le milieu du travail de SPAC et de l’expertise en gestion du changement</a:t>
            </a:r>
          </a:p>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Un programme de gestion du changement tout-en-un</a:t>
            </a:r>
          </a:p>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Des services de design intérieur pour évaluer vos besoins et les traduire en solution de design</a:t>
            </a:r>
          </a:p>
        </p:txBody>
      </p:sp>
      <p:sp>
        <p:nvSpPr>
          <p:cNvPr id="4" name="Slide Number Placeholder 3">
            <a:extLst>
              <a:ext uri="{FF2B5EF4-FFF2-40B4-BE49-F238E27FC236}">
                <a16:creationId xmlns:a16="http://schemas.microsoft.com/office/drawing/2014/main" id="{326EAF4D-99BC-43E7-A043-B5CD4D66E295}"/>
              </a:ext>
            </a:extLst>
          </p:cNvPr>
          <p:cNvSpPr>
            <a:spLocks noGrp="1"/>
          </p:cNvSpPr>
          <p:nvPr>
            <p:ph type="sldNum" sz="quarter" idx="4"/>
            <p:custDataLst>
              <p:tags r:id="rId2"/>
            </p:custDataLst>
          </p:nvPr>
        </p:nvSpPr>
        <p:spPr>
          <a:xfrm>
            <a:off x="10944522" y="6516609"/>
            <a:ext cx="491278" cy="197985"/>
          </a:xfrm>
          <a:prstGeom prst="rect">
            <a:avLst/>
          </a:prstGeom>
        </p:spPr>
        <p:txBody>
          <a:bodyPr vert="horz" lIns="0" tIns="0" rIns="0" bIns="0" rtlCol="0" anchor="t" anchorCtr="0"/>
          <a:lstStyle>
            <a:defPPr>
              <a:defRPr lang="fr-ca"/>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531354F2-37F9-47D6-A1B0-F133C541D4C6}" type="slidenum">
              <a:rPr/>
              <a:pPr/>
              <a:t>10</a:t>
            </a:fld>
            <a:endParaRPr lang="fr-ca" dirty="0"/>
          </a:p>
        </p:txBody>
      </p:sp>
      <p:sp>
        <p:nvSpPr>
          <p:cNvPr id="12" name="Title 2">
            <a:extLst>
              <a:ext uri="{FF2B5EF4-FFF2-40B4-BE49-F238E27FC236}">
                <a16:creationId xmlns:a16="http://schemas.microsoft.com/office/drawing/2014/main" id="{A994F6FB-05B1-4D6E-93A1-CDE3FEB08B70}"/>
              </a:ext>
            </a:extLst>
          </p:cNvPr>
          <p:cNvSpPr txBox="1">
            <a:spLocks/>
          </p:cNvSpPr>
          <p:nvPr>
            <p:custDataLst>
              <p:tags r:id="rId3"/>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endParaRPr lang="fr-ca" altLang="en-US" sz="3200" b="0" i="1" kern="0" dirty="0">
              <a:solidFill>
                <a:schemeClr val="accent5"/>
              </a:solidFill>
            </a:endParaRPr>
          </a:p>
          <a:p>
            <a:pPr algn="l" rtl="0"/>
            <a:r>
              <a:rPr lang="fr-ca" sz="2800" b="1" i="0" u="none" kern="0" baseline="0" dirty="0">
                <a:solidFill>
                  <a:schemeClr val="accent5"/>
                </a:solidFill>
              </a:rPr>
              <a:t>Qu’allez-vous obtenir?</a:t>
            </a:r>
            <a:endParaRPr lang="fr-ca" sz="2800" dirty="0">
              <a:solidFill>
                <a:schemeClr val="accent5"/>
              </a:solidFill>
            </a:endParaRPr>
          </a:p>
        </p:txBody>
      </p:sp>
      <p:pic>
        <p:nvPicPr>
          <p:cNvPr id="17" name="Graphic 16" descr="Badge Follow with solid fill">
            <a:extLst>
              <a:ext uri="{FF2B5EF4-FFF2-40B4-BE49-F238E27FC236}">
                <a16:creationId xmlns:a16="http://schemas.microsoft.com/office/drawing/2014/main" id="{69EB3561-71BE-443B-AD6E-64AB000E03F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10559" y="1157001"/>
            <a:ext cx="409903" cy="409903"/>
          </a:xfrm>
          <a:prstGeom prst="rect">
            <a:avLst/>
          </a:prstGeom>
        </p:spPr>
      </p:pic>
      <p:pic>
        <p:nvPicPr>
          <p:cNvPr id="20" name="Graphic 19" descr="Badge Follow with solid fill">
            <a:extLst>
              <a:ext uri="{FF2B5EF4-FFF2-40B4-BE49-F238E27FC236}">
                <a16:creationId xmlns:a16="http://schemas.microsoft.com/office/drawing/2014/main" id="{8ED3B15C-D5F9-4C50-B10C-85A366C8957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20269" y="4237216"/>
            <a:ext cx="409903" cy="409903"/>
          </a:xfrm>
          <a:prstGeom prst="rect">
            <a:avLst/>
          </a:prstGeom>
        </p:spPr>
      </p:pic>
      <p:pic>
        <p:nvPicPr>
          <p:cNvPr id="16" name="Graphic 15" descr="Badge Follow with solid fill">
            <a:extLst>
              <a:ext uri="{FF2B5EF4-FFF2-40B4-BE49-F238E27FC236}">
                <a16:creationId xmlns:a16="http://schemas.microsoft.com/office/drawing/2014/main" id="{BEE15EC2-E3CB-44A4-886E-CE5AEAED867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29413" y="1916525"/>
            <a:ext cx="409903" cy="409903"/>
          </a:xfrm>
          <a:prstGeom prst="rect">
            <a:avLst/>
          </a:prstGeom>
        </p:spPr>
      </p:pic>
      <p:pic>
        <p:nvPicPr>
          <p:cNvPr id="22" name="Graphic 21" descr="Badge Follow with solid fill">
            <a:extLst>
              <a:ext uri="{FF2B5EF4-FFF2-40B4-BE49-F238E27FC236}">
                <a16:creationId xmlns:a16="http://schemas.microsoft.com/office/drawing/2014/main" id="{8DC055A3-9AE1-4DB4-A3F9-28E9B20129C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90611" y="3063675"/>
            <a:ext cx="409903" cy="409903"/>
          </a:xfrm>
          <a:prstGeom prst="rect">
            <a:avLst/>
          </a:prstGeom>
        </p:spPr>
      </p:pic>
      <p:pic>
        <p:nvPicPr>
          <p:cNvPr id="23" name="Graphic 22" descr="Badge Follow with solid fill">
            <a:extLst>
              <a:ext uri="{FF2B5EF4-FFF2-40B4-BE49-F238E27FC236}">
                <a16:creationId xmlns:a16="http://schemas.microsoft.com/office/drawing/2014/main" id="{D71A636C-DA67-4148-9A34-4811EFB3834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10559" y="5239140"/>
            <a:ext cx="409903" cy="409903"/>
          </a:xfrm>
          <a:prstGeom prst="rect">
            <a:avLst/>
          </a:prstGeom>
        </p:spPr>
      </p:pic>
      <p:pic>
        <p:nvPicPr>
          <p:cNvPr id="2050" name="Picture 2">
            <a:extLst>
              <a:ext uri="{FF2B5EF4-FFF2-40B4-BE49-F238E27FC236}">
                <a16:creationId xmlns:a16="http://schemas.microsoft.com/office/drawing/2014/main" id="{2D3AA553-2776-4EE0-8442-71B438E7694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4176" y="1992263"/>
            <a:ext cx="7799475" cy="272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19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D2433E-78FB-427D-BE81-887BA6ECCEC1}"/>
              </a:ext>
            </a:extLst>
          </p:cNvPr>
          <p:cNvSpPr txBox="1"/>
          <p:nvPr/>
        </p:nvSpPr>
        <p:spPr>
          <a:xfrm>
            <a:off x="5637402" y="2973897"/>
            <a:ext cx="914400" cy="91440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9" name="Content Placeholder 2">
            <a:extLst>
              <a:ext uri="{FF2B5EF4-FFF2-40B4-BE49-F238E27FC236}">
                <a16:creationId xmlns:a16="http://schemas.microsoft.com/office/drawing/2014/main" id="{16453BDE-5003-4A80-BE99-28ED1E7406D8}"/>
              </a:ext>
            </a:extLst>
          </p:cNvPr>
          <p:cNvSpPr txBox="1">
            <a:spLocks/>
          </p:cNvSpPr>
          <p:nvPr/>
        </p:nvSpPr>
        <p:spPr bwMode="auto">
          <a:xfrm>
            <a:off x="457200" y="1255268"/>
            <a:ext cx="11082528" cy="462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2"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Nouvelles solutions de mobilier (et réutilisation du mobilier en place jugé réutilisable)</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Rafraîchissement de la peinture et remplacement ou réparation/nettoyage des planchers </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Mises à niveau de l’accessibilité ou rafraîchissement des cuisinettes existantes et de la menuiserie dans les zones d’imprimantes</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Modifications mécaniques et de câblage électrique de base pour appuyer la configuration du mobilier</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Installation du réseau Wi-Fi et du câblage de TI connexe, s’il y a lieu </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Équipement audiovisuel (AV) compris dans l’ensemble des actifs normalisé du Milieu de travail GC</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Coûts de lancement et d’établissement uniques associés au système de réservation </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Remplacement des tuiles de plafond endommagées</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Signalisation d’orientation liée au Milieu de travail GC</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Travaux mineurs requis pour mettre à niveau les toilettes individuelles en place afin qu’elles soient conformes aux normes des toilettes universelles (c.-à-d. remplacement des appareils sanitaires intérieurs, barres d’appui, signalisation, etc.).</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Travaux minimaux effectués dans l’immeuble de base*</a:t>
            </a:r>
          </a:p>
          <a:p>
            <a:pPr marL="342900" marR="0" lvl="1" indent="0" algn="l" defTabSz="684213" rtl="0" eaLnBrk="0" fontAlgn="base" latinLnBrk="0" hangingPunct="0">
              <a:lnSpc>
                <a:spcPct val="110000"/>
              </a:lnSpc>
              <a:spcBef>
                <a:spcPts val="0"/>
              </a:spcBef>
              <a:spcAft>
                <a:spcPts val="0"/>
              </a:spcAft>
              <a:buClr>
                <a:srgbClr val="4CB6A0">
                  <a:lumMod val="75000"/>
                </a:srgbClr>
              </a:buClr>
              <a:buSzPct val="100000"/>
              <a:buFont typeface="Wingdings 2" panose="05020102010507070707" pitchFamily="18" charset="2"/>
              <a:buNone/>
              <a:tabLst/>
              <a:defRPr/>
            </a:pPr>
            <a:endPar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L="619125" marR="0" lvl="2" indent="0" algn="l" defTabSz="684213" rtl="0" eaLnBrk="0" fontAlgn="base" latinLnBrk="0" hangingPunct="0">
              <a:lnSpc>
                <a:spcPct val="110000"/>
              </a:lnSpc>
              <a:spcBef>
                <a:spcPts val="0"/>
              </a:spcBef>
              <a:spcAft>
                <a:spcPts val="0"/>
              </a:spcAft>
              <a:buClr>
                <a:srgbClr val="4CB6A0">
                  <a:lumMod val="75000"/>
                </a:srgbClr>
              </a:buClr>
              <a:buSzPct val="100000"/>
              <a:buFont typeface="Wingdings 2" panose="05020102010507070707" pitchFamily="18" charset="2"/>
              <a:buNone/>
              <a:tabLst/>
              <a:defRPr/>
            </a:pPr>
            <a:endParaRPr kumimoji="0" lang="fr-ca" sz="1600" b="0"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L="619125" marR="0" lvl="2" indent="0" algn="l" defTabSz="684213" rtl="0" eaLnBrk="0" fontAlgn="base" latinLnBrk="0" hangingPunct="0">
              <a:lnSpc>
                <a:spcPct val="110000"/>
              </a:lnSpc>
              <a:spcBef>
                <a:spcPts val="0"/>
              </a:spcBef>
              <a:spcAft>
                <a:spcPts val="0"/>
              </a:spcAft>
              <a:buClr>
                <a:srgbClr val="4CB6A0">
                  <a:lumMod val="75000"/>
                </a:srgbClr>
              </a:buClr>
              <a:buSzPct val="100000"/>
              <a:buFont typeface="Wingdings 2" panose="05020102010507070707" pitchFamily="18" charset="2"/>
              <a:buNone/>
              <a:tabLst/>
              <a:defRPr/>
            </a:pPr>
            <a:r>
              <a:rPr kumimoji="0" lang="fr-ca" sz="1600" b="0"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*Si des travaux plus poussés sont nécessaires dans l’immeuble de base, des exemptions précises devront être demandées par l’entremise de la gouvernance et une justification sera présentée pour expliquer pourquoi il ne conviendrait pas mieux qu’un projet traditionnel de Milieu de travail GC.</a:t>
            </a:r>
            <a:endParaRPr kumimoji="0" lang="fr-ca" sz="1600" b="0" i="1" u="none" strike="noStrike" kern="1200" cap="none" spc="0" normalizeH="0" baseline="0" noProof="0" dirty="0">
              <a:ln>
                <a:noFill/>
              </a:ln>
              <a:solidFill>
                <a:srgbClr val="000000"/>
              </a:solidFill>
              <a:effectLst/>
              <a:uLnTx/>
              <a:uFillTx/>
              <a:latin typeface="Arial"/>
              <a:ea typeface="+mn-ea"/>
            </a:endParaRPr>
          </a:p>
        </p:txBody>
      </p:sp>
      <p:sp>
        <p:nvSpPr>
          <p:cNvPr id="12" name="Title 2">
            <a:extLst>
              <a:ext uri="{FF2B5EF4-FFF2-40B4-BE49-F238E27FC236}">
                <a16:creationId xmlns:a16="http://schemas.microsoft.com/office/drawing/2014/main" id="{E2C587A9-A9DE-4093-9B86-8561287FA9F0}"/>
              </a:ext>
            </a:extLst>
          </p:cNvPr>
          <p:cNvSpPr txBox="1">
            <a:spLocks/>
          </p:cNvSpPr>
          <p:nvPr>
            <p:custDataLst>
              <p:tags r:id="rId1"/>
            </p:custDataLst>
          </p:nvPr>
        </p:nvSpPr>
        <p:spPr bwMode="auto">
          <a:xfrm>
            <a:off x="545815" y="290485"/>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400" b="1" i="0" u="none" strike="noStrike" kern="0" cap="none" spc="0" normalizeH="0" baseline="0" noProof="0" dirty="0">
                <a:ln>
                  <a:noFill/>
                </a:ln>
                <a:solidFill>
                  <a:srgbClr val="17455C"/>
                </a:solidFill>
                <a:effectLst/>
                <a:uLnTx/>
                <a:uFillTx/>
                <a:latin typeface="Arial"/>
                <a:ea typeface="+mj-ea"/>
                <a:cs typeface="+mj-cs"/>
              </a:rPr>
              <a:t>Que comprend un programme de transformation du milieu de travail?</a:t>
            </a:r>
          </a:p>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800" b="1" i="0" u="none" strike="noStrike" kern="0" cap="none" spc="0" normalizeH="0" baseline="0" noProof="0" dirty="0">
                <a:ln>
                  <a:noFill/>
                </a:ln>
                <a:solidFill>
                  <a:srgbClr val="17455C"/>
                </a:solidFill>
                <a:effectLst/>
                <a:uLnTx/>
                <a:uFillTx/>
                <a:latin typeface="Arial"/>
                <a:ea typeface="Arial"/>
                <a:cs typeface="Arial"/>
                <a:sym typeface="Arial"/>
              </a:rPr>
              <a:t>Ensemble de biens</a:t>
            </a:r>
            <a:endParaRPr kumimoji="0" lang="fr-ca" sz="2800" b="1" i="0" u="none" strike="noStrike" kern="1200" cap="none" spc="0" normalizeH="0" baseline="0" noProof="0" dirty="0">
              <a:ln>
                <a:noFill/>
              </a:ln>
              <a:solidFill>
                <a:srgbClr val="17455C"/>
              </a:solidFill>
              <a:effectLst/>
              <a:uLnTx/>
              <a:uFillTx/>
              <a:latin typeface="Arial"/>
              <a:ea typeface="+mj-ea"/>
              <a:cs typeface="+mj-cs"/>
            </a:endParaRPr>
          </a:p>
        </p:txBody>
      </p:sp>
    </p:spTree>
    <p:extLst>
      <p:ext uri="{BB962C8B-B14F-4D97-AF65-F5344CB8AC3E}">
        <p14:creationId xmlns:p14="http://schemas.microsoft.com/office/powerpoint/2010/main" val="242287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CC8D9E-1934-41A1-8204-0A0B8C16C1C0}"/>
              </a:ext>
            </a:extLst>
          </p:cNvPr>
          <p:cNvSpPr/>
          <p:nvPr/>
        </p:nvSpPr>
        <p:spPr>
          <a:xfrm>
            <a:off x="259882" y="1347537"/>
            <a:ext cx="11710445" cy="4784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7" name="TextBox 6">
            <a:extLst>
              <a:ext uri="{FF2B5EF4-FFF2-40B4-BE49-F238E27FC236}">
                <a16:creationId xmlns:a16="http://schemas.microsoft.com/office/drawing/2014/main" id="{31ABE179-B19F-4784-A780-03B1B18DD8AD}"/>
              </a:ext>
            </a:extLst>
          </p:cNvPr>
          <p:cNvSpPr txBox="1"/>
          <p:nvPr/>
        </p:nvSpPr>
        <p:spPr>
          <a:xfrm>
            <a:off x="8242286" y="2556368"/>
            <a:ext cx="3499877" cy="2154436"/>
          </a:xfrm>
          <a:prstGeom prst="rect">
            <a:avLst/>
          </a:prstGeom>
          <a:noFill/>
        </p:spPr>
        <p:txBody>
          <a:bodyPr wrap="square">
            <a:spAutoFit/>
          </a:bodyPr>
          <a:lstStyle/>
          <a:p>
            <a:pPr algn="l" rtl="0">
              <a:spcBef>
                <a:spcPts val="0"/>
              </a:spcBef>
              <a:spcAft>
                <a:spcPts val="0"/>
              </a:spcAft>
            </a:pPr>
            <a:r>
              <a:rPr lang="fr-ca" sz="1600" b="0" i="1" u="none" baseline="0" dirty="0">
                <a:latin typeface="+mn-lt"/>
                <a:ea typeface="Times New Roman" panose="02020603050405020304" pitchFamily="18" charset="0"/>
                <a:cs typeface="Times New Roman" panose="02020603050405020304" pitchFamily="18" charset="0"/>
              </a:rPr>
              <a:t>pour permettre de c</a:t>
            </a:r>
            <a:r>
              <a:rPr lang="fr-ca" sz="1600" b="0" i="1" u="none" baseline="0" dirty="0">
                <a:effectLst/>
                <a:latin typeface="+mn-lt"/>
                <a:ea typeface="Times New Roman" panose="02020603050405020304" pitchFamily="18" charset="0"/>
                <a:cs typeface="Times New Roman" panose="02020603050405020304" pitchFamily="18" charset="0"/>
              </a:rPr>
              <a:t>réer une excellente expérience des employés et pour assurer l’adoption du nouveau milieu de travail moderne…</a:t>
            </a:r>
            <a:endParaRPr lang="fr-ca" sz="1400" b="1" dirty="0">
              <a:solidFill>
                <a:schemeClr val="accent2"/>
              </a:solidFill>
              <a:latin typeface="+mn-lt"/>
              <a:ea typeface="Times New Roman" panose="02020603050405020304" pitchFamily="18" charset="0"/>
              <a:cs typeface="Times New Roman" panose="02020603050405020304" pitchFamily="18" charset="0"/>
            </a:endParaRPr>
          </a:p>
          <a:p>
            <a:pPr algn="l" rtl="0">
              <a:spcBef>
                <a:spcPts val="0"/>
              </a:spcBef>
              <a:spcAft>
                <a:spcPts val="0"/>
              </a:spcAft>
            </a:pPr>
            <a:endParaRPr lang="fr-ca" sz="1600" b="1" dirty="0">
              <a:solidFill>
                <a:schemeClr val="accent2"/>
              </a:solidFill>
              <a:effectLst/>
              <a:latin typeface="+mn-lt"/>
              <a:ea typeface="Times New Roman" panose="02020603050405020304" pitchFamily="18" charset="0"/>
              <a:cs typeface="Times New Roman" panose="02020603050405020304" pitchFamily="18" charset="0"/>
            </a:endParaRPr>
          </a:p>
          <a:p>
            <a:pPr algn="l" rtl="0">
              <a:spcBef>
                <a:spcPts val="0"/>
              </a:spcBef>
              <a:spcAft>
                <a:spcPts val="0"/>
              </a:spcAft>
            </a:pPr>
            <a:r>
              <a:rPr lang="fr-ca" sz="1400" b="1" dirty="0">
                <a:solidFill>
                  <a:schemeClr val="accent2"/>
                </a:solidFill>
                <a:latin typeface="+mn-lt"/>
                <a:ea typeface="Times New Roman" panose="02020603050405020304" pitchFamily="18" charset="0"/>
                <a:cs typeface="Times New Roman" panose="02020603050405020304" pitchFamily="18" charset="0"/>
              </a:rPr>
              <a:t>LE </a:t>
            </a:r>
            <a:r>
              <a:rPr lang="fr-ca" sz="1800" b="1" i="0" u="none" baseline="0" dirty="0">
                <a:solidFill>
                  <a:schemeClr val="accent2"/>
                </a:solidFill>
                <a:latin typeface="+mn-lt"/>
                <a:ea typeface="Times New Roman" panose="02020603050405020304" pitchFamily="18" charset="0"/>
                <a:cs typeface="Times New Roman" panose="02020603050405020304" pitchFamily="18" charset="0"/>
              </a:rPr>
              <a:t>CENTRE D’EXPERTISE NATIONAL </a:t>
            </a:r>
            <a:r>
              <a:rPr lang="fr-ca" sz="1800" b="1" i="0" u="none" baseline="0" dirty="0">
                <a:solidFill>
                  <a:schemeClr val="accent2"/>
                </a:solidFill>
                <a:effectLst/>
                <a:latin typeface="+mn-lt"/>
                <a:ea typeface="Times New Roman" panose="02020603050405020304" pitchFamily="18" charset="0"/>
                <a:cs typeface="Times New Roman" panose="02020603050405020304" pitchFamily="18" charset="0"/>
              </a:rPr>
              <a:t>EN GESTION DU C</a:t>
            </a:r>
            <a:r>
              <a:rPr lang="fr-ca" sz="1800" b="1" i="0" u="none" baseline="0" dirty="0">
                <a:solidFill>
                  <a:schemeClr val="accent2"/>
                </a:solidFill>
                <a:latin typeface="+mn-lt"/>
                <a:ea typeface="Times New Roman" panose="02020603050405020304" pitchFamily="18" charset="0"/>
                <a:cs typeface="Times New Roman" panose="02020603050405020304" pitchFamily="18" charset="0"/>
              </a:rPr>
              <a:t>HANGEMENT </a:t>
            </a:r>
          </a:p>
        </p:txBody>
      </p:sp>
      <p:pic>
        <p:nvPicPr>
          <p:cNvPr id="12" name="Graphic 11" descr="Group brainstorm outline">
            <a:extLst>
              <a:ext uri="{FF2B5EF4-FFF2-40B4-BE49-F238E27FC236}">
                <a16:creationId xmlns:a16="http://schemas.microsoft.com/office/drawing/2014/main" id="{02AA871C-26DB-4D4C-BB89-90E108FB88D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99452" y="4854944"/>
            <a:ext cx="719064" cy="719064"/>
          </a:xfrm>
          <a:prstGeom prst="rect">
            <a:avLst/>
          </a:prstGeom>
        </p:spPr>
      </p:pic>
      <p:sp>
        <p:nvSpPr>
          <p:cNvPr id="5" name="TextBox 4">
            <a:extLst>
              <a:ext uri="{FF2B5EF4-FFF2-40B4-BE49-F238E27FC236}">
                <a16:creationId xmlns:a16="http://schemas.microsoft.com/office/drawing/2014/main" id="{11F2D949-074F-4E54-A476-66BDD0834F46}"/>
              </a:ext>
            </a:extLst>
          </p:cNvPr>
          <p:cNvSpPr txBox="1"/>
          <p:nvPr/>
        </p:nvSpPr>
        <p:spPr>
          <a:xfrm>
            <a:off x="4514245" y="2548949"/>
            <a:ext cx="3499877" cy="2370905"/>
          </a:xfrm>
          <a:prstGeom prst="rect">
            <a:avLst/>
          </a:prstGeom>
          <a:noFill/>
        </p:spPr>
        <p:txBody>
          <a:bodyPr wrap="square">
            <a:spAutoFit/>
          </a:bodyPr>
          <a:lstStyle/>
          <a:p>
            <a:pPr algn="l" rtl="0">
              <a:lnSpc>
                <a:spcPct val="110000"/>
              </a:lnSpc>
              <a:spcBef>
                <a:spcPts val="0"/>
              </a:spcBef>
              <a:spcAft>
                <a:spcPts val="0"/>
              </a:spcAft>
            </a:pPr>
            <a:r>
              <a:rPr lang="fr-ca" sz="1600" b="0" i="1" u="none" baseline="0" dirty="0">
                <a:latin typeface="+mn-lt"/>
                <a:ea typeface="Times New Roman" panose="02020603050405020304" pitchFamily="18" charset="0"/>
                <a:cs typeface="Times New Roman" panose="02020603050405020304" pitchFamily="18" charset="0"/>
              </a:rPr>
              <a:t>p</a:t>
            </a:r>
            <a:r>
              <a:rPr lang="fr-ca" sz="1600" b="0" i="1" u="none" baseline="0" dirty="0">
                <a:effectLst/>
                <a:latin typeface="+mn-lt"/>
                <a:ea typeface="Times New Roman" panose="02020603050405020304" pitchFamily="18" charset="0"/>
                <a:cs typeface="Times New Roman" panose="02020603050405020304" pitchFamily="18" charset="0"/>
              </a:rPr>
              <a:t>our permettre d’établir un plan de modernisation du milieu de travail représentant l’avenir du travail.</a:t>
            </a:r>
          </a:p>
          <a:p>
            <a:pPr algn="l" rtl="0">
              <a:lnSpc>
                <a:spcPct val="110000"/>
              </a:lnSpc>
              <a:spcBef>
                <a:spcPts val="0"/>
              </a:spcBef>
              <a:spcAft>
                <a:spcPts val="0"/>
              </a:spcAft>
            </a:pPr>
            <a:endParaRPr lang="fr-ca" sz="1600" b="1" dirty="0">
              <a:solidFill>
                <a:schemeClr val="accent5"/>
              </a:solidFill>
              <a:latin typeface="+mn-lt"/>
              <a:ea typeface="Times New Roman" panose="02020603050405020304" pitchFamily="18" charset="0"/>
              <a:cs typeface="Times New Roman" panose="02020603050405020304" pitchFamily="18" charset="0"/>
            </a:endParaRPr>
          </a:p>
          <a:p>
            <a:pPr algn="l" rtl="0">
              <a:lnSpc>
                <a:spcPct val="110000"/>
              </a:lnSpc>
              <a:spcBef>
                <a:spcPts val="0"/>
              </a:spcBef>
              <a:spcAft>
                <a:spcPts val="0"/>
              </a:spcAft>
            </a:pPr>
            <a:r>
              <a:rPr lang="fr-ca" sz="1400" b="1" dirty="0">
                <a:solidFill>
                  <a:schemeClr val="accent5"/>
                </a:solidFill>
                <a:latin typeface="+mn-lt"/>
                <a:ea typeface="Times New Roman" panose="02020603050405020304" pitchFamily="18" charset="0"/>
                <a:cs typeface="Times New Roman" panose="02020603050405020304" pitchFamily="18" charset="0"/>
              </a:rPr>
              <a:t>LE </a:t>
            </a:r>
            <a:r>
              <a:rPr lang="fr-ca" sz="1800" b="1" i="0" u="none" baseline="0" dirty="0">
                <a:solidFill>
                  <a:schemeClr val="accent5"/>
                </a:solidFill>
                <a:latin typeface="+mn-lt"/>
                <a:ea typeface="Times New Roman" panose="02020603050405020304" pitchFamily="18" charset="0"/>
                <a:cs typeface="Times New Roman" panose="02020603050405020304" pitchFamily="18" charset="0"/>
              </a:rPr>
              <a:t>GROUPE CONSULTATIF STRATÉGIQUE SUR LE MILIEU DE TRAVAIL </a:t>
            </a:r>
          </a:p>
          <a:p>
            <a:pPr algn="l" rtl="0">
              <a:lnSpc>
                <a:spcPct val="110000"/>
              </a:lnSpc>
              <a:spcBef>
                <a:spcPts val="0"/>
              </a:spcBef>
              <a:spcAft>
                <a:spcPts val="0"/>
              </a:spcAft>
            </a:pPr>
            <a:r>
              <a:rPr lang="fr-ca" sz="1800" b="0" i="1" u="none" baseline="0" dirty="0">
                <a:solidFill>
                  <a:schemeClr val="accent5"/>
                </a:solidFill>
                <a:latin typeface="+mn-lt"/>
                <a:ea typeface="Times New Roman" panose="02020603050405020304" pitchFamily="18" charset="0"/>
                <a:cs typeface="Times New Roman" panose="02020603050405020304" pitchFamily="18" charset="0"/>
              </a:rPr>
              <a:t>« GCSMT »</a:t>
            </a:r>
            <a:endParaRPr lang="fr-ca" sz="1800" i="1" dirty="0">
              <a:solidFill>
                <a:schemeClr val="accent5"/>
              </a:solidFill>
              <a:effectLst/>
              <a:latin typeface="+mn-lt"/>
              <a:ea typeface="Times New Roman" panose="02020603050405020304" pitchFamily="18" charset="0"/>
              <a:cs typeface="Times New Roman" panose="02020603050405020304" pitchFamily="18" charset="0"/>
            </a:endParaRPr>
          </a:p>
        </p:txBody>
      </p:sp>
      <p:pic>
        <p:nvPicPr>
          <p:cNvPr id="13" name="Graphic 12" descr="Target outline">
            <a:extLst>
              <a:ext uri="{FF2B5EF4-FFF2-40B4-BE49-F238E27FC236}">
                <a16:creationId xmlns:a16="http://schemas.microsoft.com/office/drawing/2014/main" id="{BED75800-6C5D-4802-8EEA-A92DE6C92C5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55572" y="4854944"/>
            <a:ext cx="719064" cy="719064"/>
          </a:xfrm>
          <a:prstGeom prst="rect">
            <a:avLst/>
          </a:prstGeom>
        </p:spPr>
      </p:pic>
      <p:sp>
        <p:nvSpPr>
          <p:cNvPr id="15" name="Title 2">
            <a:extLst>
              <a:ext uri="{FF2B5EF4-FFF2-40B4-BE49-F238E27FC236}">
                <a16:creationId xmlns:a16="http://schemas.microsoft.com/office/drawing/2014/main" id="{DDA603D4-A4E6-470A-B592-D48908D98CC4}"/>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endParaRPr lang="fr-ca" altLang="en-US" sz="3200" b="0" i="1" kern="0" dirty="0">
              <a:solidFill>
                <a:schemeClr val="accent5"/>
              </a:solidFill>
            </a:endParaRPr>
          </a:p>
          <a:p>
            <a:pPr algn="l" rtl="0"/>
            <a:r>
              <a:rPr lang="fr-ca" sz="2800" b="1" i="0" u="none" kern="0" baseline="0" dirty="0">
                <a:solidFill>
                  <a:schemeClr val="accent5"/>
                </a:solidFill>
              </a:rPr>
              <a:t>Comment SPAC peut-il apporter un soutien?</a:t>
            </a:r>
            <a:endParaRPr lang="fr-ca" sz="2800" dirty="0">
              <a:solidFill>
                <a:schemeClr val="accent5"/>
              </a:solidFill>
            </a:endParaRPr>
          </a:p>
        </p:txBody>
      </p:sp>
      <p:sp>
        <p:nvSpPr>
          <p:cNvPr id="17" name="TextBox 16">
            <a:extLst>
              <a:ext uri="{FF2B5EF4-FFF2-40B4-BE49-F238E27FC236}">
                <a16:creationId xmlns:a16="http://schemas.microsoft.com/office/drawing/2014/main" id="{4D905861-7455-49DF-9598-D04524D5DDE6}"/>
              </a:ext>
            </a:extLst>
          </p:cNvPr>
          <p:cNvSpPr txBox="1"/>
          <p:nvPr/>
        </p:nvSpPr>
        <p:spPr>
          <a:xfrm>
            <a:off x="1787525" y="1562421"/>
            <a:ext cx="8616950" cy="461665"/>
          </a:xfrm>
          <a:prstGeom prst="rect">
            <a:avLst/>
          </a:prstGeom>
          <a:noFill/>
        </p:spPr>
        <p:txBody>
          <a:bodyPr wrap="square">
            <a:spAutoFit/>
          </a:bodyPr>
          <a:lstStyle/>
          <a:p>
            <a:pPr marL="0" marR="0" indent="0" algn="ctr" rtl="0">
              <a:spcBef>
                <a:spcPts val="0"/>
              </a:spcBef>
              <a:spcAft>
                <a:spcPts val="600"/>
              </a:spcAft>
              <a:buNone/>
            </a:pPr>
            <a:r>
              <a:rPr lang="fr-ca" sz="2400" b="1" i="0" u="none" baseline="0" dirty="0">
                <a:solidFill>
                  <a:schemeClr val="accent5"/>
                </a:solidFill>
                <a:effectLst/>
                <a:latin typeface="+mj-lt"/>
                <a:ea typeface="Times New Roman" panose="02020603050405020304" pitchFamily="18" charset="0"/>
                <a:cs typeface="Times New Roman" panose="02020603050405020304" pitchFamily="18" charset="0"/>
              </a:rPr>
              <a:t>Vous n’êtes pas seul dans cette initiative! </a:t>
            </a:r>
          </a:p>
        </p:txBody>
      </p:sp>
      <p:sp>
        <p:nvSpPr>
          <p:cNvPr id="19" name="TextBox 18">
            <a:extLst>
              <a:ext uri="{FF2B5EF4-FFF2-40B4-BE49-F238E27FC236}">
                <a16:creationId xmlns:a16="http://schemas.microsoft.com/office/drawing/2014/main" id="{AB1C1F8A-F50C-4C96-B790-B966C1648406}"/>
              </a:ext>
            </a:extLst>
          </p:cNvPr>
          <p:cNvSpPr txBox="1"/>
          <p:nvPr/>
        </p:nvSpPr>
        <p:spPr>
          <a:xfrm>
            <a:off x="343950" y="2554019"/>
            <a:ext cx="3831778" cy="1761508"/>
          </a:xfrm>
          <a:prstGeom prst="rect">
            <a:avLst/>
          </a:prstGeom>
          <a:noFill/>
        </p:spPr>
        <p:txBody>
          <a:bodyPr wrap="square">
            <a:spAutoFit/>
          </a:bodyPr>
          <a:lstStyle/>
          <a:p>
            <a:pPr algn="l" rtl="0">
              <a:lnSpc>
                <a:spcPct val="110000"/>
              </a:lnSpc>
              <a:spcBef>
                <a:spcPts val="0"/>
              </a:spcBef>
              <a:spcAft>
                <a:spcPts val="0"/>
              </a:spcAft>
            </a:pPr>
            <a:r>
              <a:rPr lang="fr-ca" sz="1600" b="0" i="1" u="none" baseline="0" dirty="0">
                <a:latin typeface="+mn-lt"/>
                <a:ea typeface="Times New Roman" panose="02020603050405020304" pitchFamily="18" charset="0"/>
                <a:cs typeface="Times New Roman" panose="02020603050405020304" pitchFamily="18" charset="0"/>
              </a:rPr>
              <a:t>p</a:t>
            </a:r>
            <a:r>
              <a:rPr lang="fr-ca" sz="1600" b="0" i="1" u="none" baseline="0" dirty="0">
                <a:effectLst/>
                <a:latin typeface="+mn-lt"/>
                <a:ea typeface="Times New Roman" panose="02020603050405020304" pitchFamily="18" charset="0"/>
                <a:cs typeface="Times New Roman" panose="02020603050405020304" pitchFamily="18" charset="0"/>
              </a:rPr>
              <a:t>our assurer un résultat positif, comme dans tout projet immobilier </a:t>
            </a:r>
            <a:r>
              <a:rPr lang="fr-ca" sz="1600" b="0" i="1" u="none" baseline="0" dirty="0">
                <a:latin typeface="+mn-lt"/>
                <a:ea typeface="Times New Roman" panose="02020603050405020304" pitchFamily="18" charset="0"/>
                <a:cs typeface="Times New Roman" panose="02020603050405020304" pitchFamily="18" charset="0"/>
              </a:rPr>
              <a:t>dirigé par SPAC…</a:t>
            </a:r>
            <a:endParaRPr lang="fr-ca" sz="1600" i="1" dirty="0">
              <a:effectLst/>
              <a:latin typeface="+mn-lt"/>
              <a:ea typeface="Times New Roman" panose="02020603050405020304" pitchFamily="18" charset="0"/>
              <a:cs typeface="Times New Roman" panose="02020603050405020304" pitchFamily="18" charset="0"/>
            </a:endParaRPr>
          </a:p>
          <a:p>
            <a:pPr algn="l" rtl="0">
              <a:lnSpc>
                <a:spcPct val="110000"/>
              </a:lnSpc>
              <a:spcBef>
                <a:spcPts val="0"/>
              </a:spcBef>
              <a:spcAft>
                <a:spcPts val="0"/>
              </a:spcAft>
            </a:pPr>
            <a:endParaRPr lang="fr-ca" sz="1600" b="1" dirty="0">
              <a:solidFill>
                <a:schemeClr val="accent3"/>
              </a:solidFill>
              <a:latin typeface="+mn-lt"/>
              <a:ea typeface="Times New Roman" panose="02020603050405020304" pitchFamily="18" charset="0"/>
              <a:cs typeface="Times New Roman" panose="02020603050405020304" pitchFamily="18" charset="0"/>
            </a:endParaRPr>
          </a:p>
          <a:p>
            <a:pPr algn="l" rtl="0">
              <a:lnSpc>
                <a:spcPct val="110000"/>
              </a:lnSpc>
              <a:spcBef>
                <a:spcPts val="0"/>
              </a:spcBef>
              <a:spcAft>
                <a:spcPts val="0"/>
              </a:spcAft>
            </a:pPr>
            <a:r>
              <a:rPr lang="fr-ca" sz="1800" b="1" dirty="0">
                <a:solidFill>
                  <a:schemeClr val="accent3"/>
                </a:solidFill>
                <a:latin typeface="+mn-lt"/>
                <a:cs typeface="Times New Roman" panose="02020603050405020304" pitchFamily="18" charset="0"/>
              </a:rPr>
              <a:t>L’</a:t>
            </a:r>
            <a:r>
              <a:rPr lang="fr-ca" sz="1800" b="1" i="0" u="none" baseline="0" dirty="0">
                <a:solidFill>
                  <a:schemeClr val="accent3"/>
                </a:solidFill>
                <a:effectLst/>
                <a:latin typeface="+mn-lt"/>
                <a:ea typeface="Times New Roman" panose="02020603050405020304" pitchFamily="18" charset="0"/>
                <a:cs typeface="Times New Roman" panose="02020603050405020304" pitchFamily="18" charset="0"/>
              </a:rPr>
              <a:t>ÉQUIPE DE RÉALISATION DU PROJE</a:t>
            </a:r>
            <a:r>
              <a:rPr lang="fr-ca" sz="1800" b="1" i="0" u="none" baseline="0" dirty="0">
                <a:solidFill>
                  <a:schemeClr val="accent3"/>
                </a:solidFill>
                <a:latin typeface="+mn-lt"/>
                <a:ea typeface="Times New Roman" panose="02020603050405020304" pitchFamily="18" charset="0"/>
                <a:cs typeface="Times New Roman" panose="02020603050405020304" pitchFamily="18" charset="0"/>
              </a:rPr>
              <a:t>T</a:t>
            </a:r>
            <a:endParaRPr lang="fr-ca" sz="1800" b="1" i="0" u="none" baseline="0" dirty="0">
              <a:solidFill>
                <a:schemeClr val="accent3"/>
              </a:solidFill>
              <a:effectLst/>
              <a:latin typeface="+mn-lt"/>
              <a:ea typeface="Times New Roman" panose="02020603050405020304" pitchFamily="18" charset="0"/>
              <a:cs typeface="Times New Roman" panose="02020603050405020304" pitchFamily="18" charset="0"/>
            </a:endParaRPr>
          </a:p>
        </p:txBody>
      </p:sp>
      <p:pic>
        <p:nvPicPr>
          <p:cNvPr id="24" name="Graphic 23" descr="List outline">
            <a:extLst>
              <a:ext uri="{FF2B5EF4-FFF2-40B4-BE49-F238E27FC236}">
                <a16:creationId xmlns:a16="http://schemas.microsoft.com/office/drawing/2014/main" id="{6682B672-335B-445B-B649-57D099F4339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32450" y="4917125"/>
            <a:ext cx="593338" cy="593338"/>
          </a:xfrm>
          <a:prstGeom prst="rect">
            <a:avLst/>
          </a:prstGeom>
        </p:spPr>
      </p:pic>
    </p:spTree>
    <p:extLst>
      <p:ext uri="{BB962C8B-B14F-4D97-AF65-F5344CB8AC3E}">
        <p14:creationId xmlns:p14="http://schemas.microsoft.com/office/powerpoint/2010/main" val="257859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50198C7-C489-4471-96E6-7DEC4DF0C7B9}"/>
              </a:ext>
            </a:extLst>
          </p:cNvPr>
          <p:cNvSpPr/>
          <p:nvPr/>
        </p:nvSpPr>
        <p:spPr>
          <a:xfrm>
            <a:off x="3666836" y="4371781"/>
            <a:ext cx="4858327" cy="1452826"/>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fr-ca" dirty="0">
              <a:solidFill>
                <a:schemeClr val="bg1"/>
              </a:solidFill>
            </a:endParaRPr>
          </a:p>
        </p:txBody>
      </p:sp>
      <p:sp>
        <p:nvSpPr>
          <p:cNvPr id="3" name="Content Placeholder 2">
            <a:extLst>
              <a:ext uri="{FF2B5EF4-FFF2-40B4-BE49-F238E27FC236}">
                <a16:creationId xmlns:a16="http://schemas.microsoft.com/office/drawing/2014/main" id="{5BF18AAD-448F-43C3-A560-E04458BB4D81}"/>
              </a:ext>
            </a:extLst>
          </p:cNvPr>
          <p:cNvSpPr>
            <a:spLocks noGrp="1"/>
          </p:cNvSpPr>
          <p:nvPr>
            <p:ph idx="1"/>
          </p:nvPr>
        </p:nvSpPr>
        <p:spPr>
          <a:xfrm>
            <a:off x="380046" y="1448611"/>
            <a:ext cx="11256141" cy="3446662"/>
          </a:xfrm>
        </p:spPr>
        <p:txBody>
          <a:bodyPr/>
          <a:lstStyle/>
          <a:p>
            <a:pPr algn="l" rtl="0">
              <a:buFont typeface="Arial" panose="020B0604020202020204" pitchFamily="34" charset="0"/>
              <a:buChar char="•"/>
            </a:pPr>
            <a:r>
              <a:rPr lang="fr-ca" sz="2400" b="0" i="0" u="none" baseline="0" dirty="0">
                <a:solidFill>
                  <a:schemeClr val="tx1"/>
                </a:solidFill>
              </a:rPr>
              <a:t>Les projets de transformation du milieu de travail suivent un processus précis qui a été défini pour appuyer la rapidité d’exécution. </a:t>
            </a:r>
          </a:p>
          <a:p>
            <a:pPr algn="l" rtl="0">
              <a:buFont typeface="Arial" panose="020B0604020202020204" pitchFamily="34" charset="0"/>
              <a:buChar char="•"/>
            </a:pPr>
            <a:r>
              <a:rPr lang="fr-ca" sz="2400" b="0" i="0" u="none" baseline="0" dirty="0">
                <a:solidFill>
                  <a:schemeClr val="tx1"/>
                </a:solidFill>
              </a:rPr>
              <a:t>Une méthodologie condensée de conception de l’espace et de gestion du changement a été élaborée.</a:t>
            </a:r>
          </a:p>
          <a:p>
            <a:pPr algn="l" rtl="0">
              <a:buFont typeface="Arial" panose="020B0604020202020204" pitchFamily="34" charset="0"/>
              <a:buChar char="•"/>
            </a:pPr>
            <a:r>
              <a:rPr lang="fr-ca" sz="2400" b="0" i="0" u="none" baseline="0" dirty="0">
                <a:solidFill>
                  <a:schemeClr val="tx1"/>
                </a:solidFill>
              </a:rPr>
              <a:t>Ce processus vise à assurer l’uniformité et le succès général du projet.</a:t>
            </a:r>
          </a:p>
          <a:p>
            <a:pPr marL="0" indent="0" algn="ctr" rtl="0">
              <a:buNone/>
            </a:pPr>
            <a:endParaRPr lang="fr-ca" sz="2400" i="1" dirty="0">
              <a:solidFill>
                <a:schemeClr val="bg1"/>
              </a:solidFill>
            </a:endParaRPr>
          </a:p>
          <a:p>
            <a:pPr marL="0" indent="0" algn="ctr" rtl="0">
              <a:buNone/>
            </a:pPr>
            <a:endParaRPr lang="fr-ca" sz="2400" i="1" dirty="0">
              <a:solidFill>
                <a:schemeClr val="bg1"/>
              </a:solidFill>
            </a:endParaRPr>
          </a:p>
          <a:p>
            <a:pPr marL="0" indent="0" algn="ctr" rtl="0">
              <a:buNone/>
            </a:pPr>
            <a:r>
              <a:rPr lang="fr-ca" sz="2400" b="0" i="1" u="none" baseline="0" dirty="0">
                <a:solidFill>
                  <a:schemeClr val="bg1"/>
                </a:solidFill>
              </a:rPr>
              <a:t>Comment se déroulera le projet ?</a:t>
            </a:r>
          </a:p>
        </p:txBody>
      </p:sp>
      <p:pic>
        <p:nvPicPr>
          <p:cNvPr id="7" name="Graphic 6" descr="Play outline">
            <a:extLst>
              <a:ext uri="{FF2B5EF4-FFF2-40B4-BE49-F238E27FC236}">
                <a16:creationId xmlns:a16="http://schemas.microsoft.com/office/drawing/2014/main" id="{33ADAB51-AE32-4980-820E-ECD2E5DDCE7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5638799" y="4895273"/>
            <a:ext cx="914400" cy="914400"/>
          </a:xfrm>
          <a:prstGeom prst="rect">
            <a:avLst/>
          </a:prstGeom>
        </p:spPr>
      </p:pic>
      <p:sp>
        <p:nvSpPr>
          <p:cNvPr id="8" name="Title 2">
            <a:extLst>
              <a:ext uri="{FF2B5EF4-FFF2-40B4-BE49-F238E27FC236}">
                <a16:creationId xmlns:a16="http://schemas.microsoft.com/office/drawing/2014/main" id="{52209151-63BD-4B26-86FB-C72C68ADA989}"/>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endParaRPr lang="fr-ca" altLang="en-US" sz="3200" b="0" i="1" kern="0" dirty="0">
              <a:solidFill>
                <a:schemeClr val="accent5"/>
              </a:solidFill>
            </a:endParaRPr>
          </a:p>
          <a:p>
            <a:pPr algn="l" rtl="0"/>
            <a:r>
              <a:rPr lang="fr-ca" sz="2800" b="1" i="0" u="none" kern="0" baseline="0" dirty="0">
                <a:solidFill>
                  <a:schemeClr val="accent5"/>
                </a:solidFill>
              </a:rPr>
              <a:t>Comment cela fonctionnera-t-il?</a:t>
            </a:r>
            <a:endParaRPr lang="fr-ca" sz="2800" dirty="0">
              <a:solidFill>
                <a:schemeClr val="accent5"/>
              </a:solidFill>
            </a:endParaRPr>
          </a:p>
        </p:txBody>
      </p:sp>
    </p:spTree>
    <p:extLst>
      <p:ext uri="{BB962C8B-B14F-4D97-AF65-F5344CB8AC3E}">
        <p14:creationId xmlns:p14="http://schemas.microsoft.com/office/powerpoint/2010/main" val="286115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9D9E624-B58E-41B7-8CE3-C0AC0DE1F53A}"/>
              </a:ext>
            </a:extLst>
          </p:cNvPr>
          <p:cNvSpPr txBox="1"/>
          <p:nvPr/>
        </p:nvSpPr>
        <p:spPr>
          <a:xfrm>
            <a:off x="3790416" y="5481143"/>
            <a:ext cx="7945236" cy="374571"/>
          </a:xfrm>
          <a:prstGeom prst="roundRect">
            <a:avLst/>
          </a:prstGeom>
          <a:solidFill>
            <a:schemeClr val="tx2">
              <a:lumMod val="20000"/>
              <a:lumOff val="80000"/>
            </a:schemeClr>
          </a:solidFill>
          <a:ln>
            <a:solidFill>
              <a:schemeClr val="accent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A692E1A9-57BE-4AB1-8290-590D8D98AE85}"/>
              </a:ext>
            </a:extLst>
          </p:cNvPr>
          <p:cNvSpPr txBox="1"/>
          <p:nvPr/>
        </p:nvSpPr>
        <p:spPr>
          <a:xfrm>
            <a:off x="2323627" y="3454385"/>
            <a:ext cx="3869909" cy="646986"/>
          </a:xfrm>
          <a:prstGeom prst="round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ECEA5338-13B1-4E81-B044-D629BD0AFA6A}"/>
              </a:ext>
            </a:extLst>
          </p:cNvPr>
          <p:cNvSpPr txBox="1"/>
          <p:nvPr/>
        </p:nvSpPr>
        <p:spPr>
          <a:xfrm>
            <a:off x="985268" y="2066070"/>
            <a:ext cx="11089627" cy="1191816"/>
          </a:xfrm>
          <a:prstGeom prst="round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9AF6E9-355B-4F47-9357-C200BDB26399}"/>
              </a:ext>
            </a:extLst>
          </p:cNvPr>
          <p:cNvSpPr txBox="1"/>
          <p:nvPr/>
        </p:nvSpPr>
        <p:spPr>
          <a:xfrm>
            <a:off x="96888" y="2018732"/>
            <a:ext cx="914031" cy="459700"/>
          </a:xfrm>
          <a:prstGeom prst="round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PROGRAMME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44DD55E4-1371-4867-8029-1598C407A18E}"/>
              </a:ext>
            </a:extLst>
          </p:cNvPr>
          <p:cNvSpPr txBox="1"/>
          <p:nvPr/>
        </p:nvSpPr>
        <p:spPr>
          <a:xfrm>
            <a:off x="1926347" y="2047732"/>
            <a:ext cx="1027474"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Séance d’infor-mation sur le PTMT</a:t>
            </a:r>
          </a:p>
        </p:txBody>
      </p:sp>
      <p:sp>
        <p:nvSpPr>
          <p:cNvPr id="6" name="TextBox 5">
            <a:extLst>
              <a:ext uri="{FF2B5EF4-FFF2-40B4-BE49-F238E27FC236}">
                <a16:creationId xmlns:a16="http://schemas.microsoft.com/office/drawing/2014/main" id="{549090AB-98D5-4667-ABDE-4F535F2CD12B}"/>
              </a:ext>
            </a:extLst>
          </p:cNvPr>
          <p:cNvSpPr txBox="1"/>
          <p:nvPr/>
        </p:nvSpPr>
        <p:spPr>
          <a:xfrm>
            <a:off x="3018560" y="2049703"/>
            <a:ext cx="1027474"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Séance d’information pour les employés</a:t>
            </a:r>
          </a:p>
        </p:txBody>
      </p:sp>
      <p:sp>
        <p:nvSpPr>
          <p:cNvPr id="7" name="TextBox 6">
            <a:extLst>
              <a:ext uri="{FF2B5EF4-FFF2-40B4-BE49-F238E27FC236}">
                <a16:creationId xmlns:a16="http://schemas.microsoft.com/office/drawing/2014/main" id="{C84ABC6C-F9BD-44BB-9AA3-FC4A288E9615}"/>
              </a:ext>
            </a:extLst>
          </p:cNvPr>
          <p:cNvSpPr txBox="1"/>
          <p:nvPr/>
        </p:nvSpPr>
        <p:spPr>
          <a:xfrm>
            <a:off x="3419367" y="3584344"/>
            <a:ext cx="632908"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Atelier sur les PF</a:t>
            </a:r>
          </a:p>
        </p:txBody>
      </p:sp>
      <p:sp>
        <p:nvSpPr>
          <p:cNvPr id="8" name="TextBox 7">
            <a:extLst>
              <a:ext uri="{FF2B5EF4-FFF2-40B4-BE49-F238E27FC236}">
                <a16:creationId xmlns:a16="http://schemas.microsoft.com/office/drawing/2014/main" id="{96ADA26E-4F18-4EBC-928B-4DC9F524B9C5}"/>
              </a:ext>
            </a:extLst>
          </p:cNvPr>
          <p:cNvSpPr txBox="1"/>
          <p:nvPr/>
        </p:nvSpPr>
        <p:spPr>
          <a:xfrm>
            <a:off x="2410267" y="3572505"/>
            <a:ext cx="977651"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Sondage sur les PF</a:t>
            </a:r>
          </a:p>
        </p:txBody>
      </p:sp>
      <p:sp>
        <p:nvSpPr>
          <p:cNvPr id="9" name="TextBox 8">
            <a:extLst>
              <a:ext uri="{FF2B5EF4-FFF2-40B4-BE49-F238E27FC236}">
                <a16:creationId xmlns:a16="http://schemas.microsoft.com/office/drawing/2014/main" id="{D3B76496-C02A-4BC6-8DEB-BAFDC116F3B1}"/>
              </a:ext>
            </a:extLst>
          </p:cNvPr>
          <p:cNvSpPr txBox="1"/>
          <p:nvPr/>
        </p:nvSpPr>
        <p:spPr>
          <a:xfrm>
            <a:off x="82100" y="2753374"/>
            <a:ext cx="856179" cy="408623"/>
          </a:xfrm>
          <a:prstGeom prst="round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PROJET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C90B762F-C20E-4373-9145-BB6AFE2CA71D}"/>
              </a:ext>
            </a:extLst>
          </p:cNvPr>
          <p:cNvSpPr txBox="1"/>
          <p:nvPr/>
        </p:nvSpPr>
        <p:spPr>
          <a:xfrm>
            <a:off x="81153" y="3561504"/>
            <a:ext cx="914031" cy="459700"/>
          </a:xfrm>
          <a:prstGeom prst="round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CONCEPTION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CCAD17B-18A6-4823-9001-FEA0465150D0}"/>
              </a:ext>
            </a:extLst>
          </p:cNvPr>
          <p:cNvSpPr txBox="1"/>
          <p:nvPr/>
        </p:nvSpPr>
        <p:spPr>
          <a:xfrm>
            <a:off x="101145" y="5372850"/>
            <a:ext cx="1167366" cy="408623"/>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GESTION DU CHANGEMENT</a:t>
            </a:r>
          </a:p>
        </p:txBody>
      </p:sp>
      <p:sp>
        <p:nvSpPr>
          <p:cNvPr id="17" name="TextBox 16">
            <a:extLst>
              <a:ext uri="{FF2B5EF4-FFF2-40B4-BE49-F238E27FC236}">
                <a16:creationId xmlns:a16="http://schemas.microsoft.com/office/drawing/2014/main" id="{CD2C1A40-FE02-4D0A-89FC-03E305164D73}"/>
              </a:ext>
            </a:extLst>
          </p:cNvPr>
          <p:cNvSpPr txBox="1"/>
          <p:nvPr/>
        </p:nvSpPr>
        <p:spPr>
          <a:xfrm>
            <a:off x="937198" y="999017"/>
            <a:ext cx="3849570"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Planification préalable et planification</a:t>
            </a:r>
          </a:p>
        </p:txBody>
      </p:sp>
      <p:sp>
        <p:nvSpPr>
          <p:cNvPr id="18" name="TextBox 17">
            <a:extLst>
              <a:ext uri="{FF2B5EF4-FFF2-40B4-BE49-F238E27FC236}">
                <a16:creationId xmlns:a16="http://schemas.microsoft.com/office/drawing/2014/main" id="{BD31F532-F8E3-4261-8165-28F7DA8FDD0E}"/>
              </a:ext>
            </a:extLst>
          </p:cNvPr>
          <p:cNvSpPr txBox="1"/>
          <p:nvPr/>
        </p:nvSpPr>
        <p:spPr>
          <a:xfrm>
            <a:off x="4853649" y="999634"/>
            <a:ext cx="4697422"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Mise en œuvre</a:t>
            </a:r>
          </a:p>
        </p:txBody>
      </p:sp>
      <p:sp>
        <p:nvSpPr>
          <p:cNvPr id="19" name="TextBox 18">
            <a:extLst>
              <a:ext uri="{FF2B5EF4-FFF2-40B4-BE49-F238E27FC236}">
                <a16:creationId xmlns:a16="http://schemas.microsoft.com/office/drawing/2014/main" id="{7774D98A-0B35-4C09-89E9-7FE045ED7D3D}"/>
              </a:ext>
            </a:extLst>
          </p:cNvPr>
          <p:cNvSpPr txBox="1"/>
          <p:nvPr/>
        </p:nvSpPr>
        <p:spPr>
          <a:xfrm>
            <a:off x="9617817" y="987586"/>
            <a:ext cx="2440566"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Après l’emménagement</a:t>
            </a:r>
          </a:p>
        </p:txBody>
      </p:sp>
      <p:sp>
        <p:nvSpPr>
          <p:cNvPr id="20" name="TextBox 19">
            <a:extLst>
              <a:ext uri="{FF2B5EF4-FFF2-40B4-BE49-F238E27FC236}">
                <a16:creationId xmlns:a16="http://schemas.microsoft.com/office/drawing/2014/main" id="{59ECF52F-1F62-4673-8043-DC3466D84B1D}"/>
              </a:ext>
            </a:extLst>
          </p:cNvPr>
          <p:cNvSpPr txBox="1"/>
          <p:nvPr/>
        </p:nvSpPr>
        <p:spPr>
          <a:xfrm>
            <a:off x="4895200" y="2705067"/>
            <a:ext cx="3974387" cy="40862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Rénovation et installation du mobilier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3D43D3FF-0756-4134-A5FF-EB627FD25EFE}"/>
              </a:ext>
            </a:extLst>
          </p:cNvPr>
          <p:cNvSpPr txBox="1"/>
          <p:nvPr/>
        </p:nvSpPr>
        <p:spPr>
          <a:xfrm>
            <a:off x="3037115" y="2692692"/>
            <a:ext cx="1637118"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Processus de conception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4E687A70-5D07-4C01-A3EF-065D460BEDE1}"/>
              </a:ext>
            </a:extLst>
          </p:cNvPr>
          <p:cNvSpPr txBox="1"/>
          <p:nvPr/>
        </p:nvSpPr>
        <p:spPr>
          <a:xfrm>
            <a:off x="3848664" y="5545775"/>
            <a:ext cx="7846925" cy="28092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Calibri"/>
                <a:ea typeface="+mn-ea"/>
                <a:cs typeface="+mn-cs"/>
              </a:rPr>
              <a:t>Programme de gestion du changement</a:t>
            </a:r>
          </a:p>
        </p:txBody>
      </p:sp>
      <p:sp>
        <p:nvSpPr>
          <p:cNvPr id="14" name="TextBox 13">
            <a:extLst>
              <a:ext uri="{FF2B5EF4-FFF2-40B4-BE49-F238E27FC236}">
                <a16:creationId xmlns:a16="http://schemas.microsoft.com/office/drawing/2014/main" id="{025C2793-5F5F-42CC-9279-B54EBB559FC5}"/>
              </a:ext>
            </a:extLst>
          </p:cNvPr>
          <p:cNvSpPr txBox="1"/>
          <p:nvPr/>
        </p:nvSpPr>
        <p:spPr>
          <a:xfrm>
            <a:off x="1713005" y="2638855"/>
            <a:ext cx="933416" cy="52780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0" u="none" strike="noStrike" kern="1200" cap="none" spc="0" normalizeH="0" baseline="0" noProof="0" dirty="0">
                <a:ln>
                  <a:noFill/>
                </a:ln>
                <a:solidFill>
                  <a:srgbClr val="000000"/>
                </a:solidFill>
                <a:effectLst/>
                <a:uLnTx/>
                <a:uFillTx/>
                <a:latin typeface="Calibri"/>
                <a:ea typeface="+mn-ea"/>
                <a:cs typeface="+mn-cs"/>
              </a:rPr>
              <a:t>Affectation d’une ressource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0" u="none" strike="noStrike" kern="1200" cap="none" spc="0" normalizeH="0" baseline="0" noProof="0" dirty="0">
                <a:ln>
                  <a:noFill/>
                </a:ln>
                <a:solidFill>
                  <a:srgbClr val="000000"/>
                </a:solidFill>
                <a:effectLst/>
                <a:uLnTx/>
                <a:uFillTx/>
                <a:latin typeface="Calibri"/>
                <a:ea typeface="+mn-ea"/>
                <a:cs typeface="+mn-cs"/>
              </a:rPr>
              <a:t> du GC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3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8" name="Graphic 27" descr="Blueprint outline">
            <a:extLst>
              <a:ext uri="{FF2B5EF4-FFF2-40B4-BE49-F238E27FC236}">
                <a16:creationId xmlns:a16="http://schemas.microsoft.com/office/drawing/2014/main" id="{E1D35787-F36F-4EFE-A27D-AFEC47E0680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4383" y="3751943"/>
            <a:ext cx="271611" cy="271611"/>
          </a:xfrm>
          <a:prstGeom prst="rect">
            <a:avLst/>
          </a:prstGeom>
        </p:spPr>
      </p:pic>
      <p:grpSp>
        <p:nvGrpSpPr>
          <p:cNvPr id="84" name="Group 83">
            <a:extLst>
              <a:ext uri="{FF2B5EF4-FFF2-40B4-BE49-F238E27FC236}">
                <a16:creationId xmlns:a16="http://schemas.microsoft.com/office/drawing/2014/main" id="{73792C74-9E6A-4A11-B43F-F58BCC549C27}"/>
              </a:ext>
            </a:extLst>
          </p:cNvPr>
          <p:cNvGrpSpPr/>
          <p:nvPr/>
        </p:nvGrpSpPr>
        <p:grpSpPr>
          <a:xfrm>
            <a:off x="2606626" y="2668634"/>
            <a:ext cx="490488" cy="550670"/>
            <a:chOff x="4202469" y="1573387"/>
            <a:chExt cx="490488" cy="550670"/>
          </a:xfrm>
        </p:grpSpPr>
        <p:sp>
          <p:nvSpPr>
            <p:cNvPr id="21" name="TextBox 20">
              <a:extLst>
                <a:ext uri="{FF2B5EF4-FFF2-40B4-BE49-F238E27FC236}">
                  <a16:creationId xmlns:a16="http://schemas.microsoft.com/office/drawing/2014/main" id="{BF689C9D-5E77-477B-BC2B-1732E87577B1}"/>
                </a:ext>
              </a:extLst>
            </p:cNvPr>
            <p:cNvSpPr txBox="1"/>
            <p:nvPr/>
          </p:nvSpPr>
          <p:spPr>
            <a:xfrm>
              <a:off x="4202469" y="1573387"/>
              <a:ext cx="490488" cy="305753"/>
            </a:xfrm>
            <a:prstGeom prst="flowChartDocumen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500" b="0" i="0" u="none" strike="noStrike" kern="1200" cap="none" spc="0" normalizeH="0" baseline="0" noProof="0" dirty="0">
                  <a:ln>
                    <a:noFill/>
                  </a:ln>
                  <a:solidFill>
                    <a:srgbClr val="000000"/>
                  </a:solidFill>
                  <a:effectLst/>
                  <a:uLnTx/>
                  <a:uFillTx/>
                  <a:latin typeface="Calibri"/>
                  <a:ea typeface="+mn-ea"/>
                  <a:cs typeface="+mn-cs"/>
                </a:rPr>
                <a:t>ARRÊTÉ DE PROJET</a:t>
              </a:r>
            </a:p>
          </p:txBody>
        </p:sp>
        <p:pic>
          <p:nvPicPr>
            <p:cNvPr id="32" name="Graphic 31" descr="Contract outline">
              <a:extLst>
                <a:ext uri="{FF2B5EF4-FFF2-40B4-BE49-F238E27FC236}">
                  <a16:creationId xmlns:a16="http://schemas.microsoft.com/office/drawing/2014/main" id="{880E15C5-8198-4B8A-B74B-4826281653B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67009" y="1793636"/>
              <a:ext cx="330421" cy="330421"/>
            </a:xfrm>
            <a:prstGeom prst="rect">
              <a:avLst/>
            </a:prstGeom>
          </p:spPr>
        </p:pic>
      </p:grpSp>
      <p:pic>
        <p:nvPicPr>
          <p:cNvPr id="40" name="Graphic 39" descr="Classroom outline">
            <a:extLst>
              <a:ext uri="{FF2B5EF4-FFF2-40B4-BE49-F238E27FC236}">
                <a16:creationId xmlns:a16="http://schemas.microsoft.com/office/drawing/2014/main" id="{969DA230-4F97-4EB7-B15D-46185408CBC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86081" y="3554711"/>
            <a:ext cx="186717" cy="221099"/>
          </a:xfrm>
          <a:prstGeom prst="rect">
            <a:avLst/>
          </a:prstGeom>
        </p:spPr>
      </p:pic>
      <p:pic>
        <p:nvPicPr>
          <p:cNvPr id="48" name="Graphic 47" descr="Group brainstorm outline">
            <a:extLst>
              <a:ext uri="{FF2B5EF4-FFF2-40B4-BE49-F238E27FC236}">
                <a16:creationId xmlns:a16="http://schemas.microsoft.com/office/drawing/2014/main" id="{039D6E30-F701-4C96-992A-A5010EC12C8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33463" y="5329016"/>
            <a:ext cx="304254" cy="304254"/>
          </a:xfrm>
          <a:prstGeom prst="rect">
            <a:avLst/>
          </a:prstGeom>
        </p:spPr>
      </p:pic>
      <p:cxnSp>
        <p:nvCxnSpPr>
          <p:cNvPr id="53" name="Straight Arrow Connector 52">
            <a:extLst>
              <a:ext uri="{FF2B5EF4-FFF2-40B4-BE49-F238E27FC236}">
                <a16:creationId xmlns:a16="http://schemas.microsoft.com/office/drawing/2014/main" id="{58977619-4E6C-4FA4-B728-9E0A910281FC}"/>
              </a:ext>
            </a:extLst>
          </p:cNvPr>
          <p:cNvCxnSpPr>
            <a:cxnSpLocks/>
            <a:stCxn id="23" idx="2"/>
          </p:cNvCxnSpPr>
          <p:nvPr/>
        </p:nvCxnSpPr>
        <p:spPr>
          <a:xfrm flipH="1">
            <a:off x="3848664" y="3203470"/>
            <a:ext cx="7010" cy="28288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922B23D3-096A-4978-B432-424498603628}"/>
              </a:ext>
            </a:extLst>
          </p:cNvPr>
          <p:cNvGrpSpPr/>
          <p:nvPr/>
        </p:nvGrpSpPr>
        <p:grpSpPr>
          <a:xfrm>
            <a:off x="6020508" y="3460012"/>
            <a:ext cx="1484835" cy="599556"/>
            <a:chOff x="5459857" y="3431779"/>
            <a:chExt cx="1851103" cy="599556"/>
          </a:xfrm>
        </p:grpSpPr>
        <p:sp>
          <p:nvSpPr>
            <p:cNvPr id="22" name="TextBox 21">
              <a:extLst>
                <a:ext uri="{FF2B5EF4-FFF2-40B4-BE49-F238E27FC236}">
                  <a16:creationId xmlns:a16="http://schemas.microsoft.com/office/drawing/2014/main" id="{2A9F2062-7716-4C54-95A5-E030B405AD50}"/>
                </a:ext>
              </a:extLst>
            </p:cNvPr>
            <p:cNvSpPr txBox="1"/>
            <p:nvPr/>
          </p:nvSpPr>
          <p:spPr>
            <a:xfrm>
              <a:off x="5459857" y="3431779"/>
              <a:ext cx="1851103" cy="420410"/>
            </a:xfrm>
            <a:prstGeom prst="flowChartDocumen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APPROBATION PAR LE CLIENT DE LA CONCEPTION </a:t>
              </a:r>
            </a:p>
          </p:txBody>
        </p:sp>
        <p:pic>
          <p:nvPicPr>
            <p:cNvPr id="57" name="Graphic 56" descr="Checkbox Checked with solid fill">
              <a:extLst>
                <a:ext uri="{FF2B5EF4-FFF2-40B4-BE49-F238E27FC236}">
                  <a16:creationId xmlns:a16="http://schemas.microsoft.com/office/drawing/2014/main" id="{047BBFA4-8828-444B-92D4-1A5399DE0E5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13083" y="3687697"/>
              <a:ext cx="343638" cy="343638"/>
            </a:xfrm>
            <a:prstGeom prst="rect">
              <a:avLst/>
            </a:prstGeom>
          </p:spPr>
        </p:pic>
      </p:grpSp>
      <p:pic>
        <p:nvPicPr>
          <p:cNvPr id="61" name="Graphic 60" descr="Customer review outline">
            <a:extLst>
              <a:ext uri="{FF2B5EF4-FFF2-40B4-BE49-F238E27FC236}">
                <a16:creationId xmlns:a16="http://schemas.microsoft.com/office/drawing/2014/main" id="{9093B781-67B8-459D-B0C0-319472135442}"/>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143525" y="3748981"/>
            <a:ext cx="216212" cy="216212"/>
          </a:xfrm>
          <a:prstGeom prst="rect">
            <a:avLst/>
          </a:prstGeom>
        </p:spPr>
      </p:pic>
      <p:pic>
        <p:nvPicPr>
          <p:cNvPr id="63" name="Graphic 62" descr="Clipboard Mixed outline">
            <a:extLst>
              <a:ext uri="{FF2B5EF4-FFF2-40B4-BE49-F238E27FC236}">
                <a16:creationId xmlns:a16="http://schemas.microsoft.com/office/drawing/2014/main" id="{509B482B-77C7-4231-AFEA-F813DFCBB346}"/>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945433" y="3733911"/>
            <a:ext cx="198092" cy="198092"/>
          </a:xfrm>
          <a:prstGeom prst="rect">
            <a:avLst/>
          </a:prstGeom>
        </p:spPr>
      </p:pic>
      <p:sp>
        <p:nvSpPr>
          <p:cNvPr id="68" name="TextBox 67">
            <a:extLst>
              <a:ext uri="{FF2B5EF4-FFF2-40B4-BE49-F238E27FC236}">
                <a16:creationId xmlns:a16="http://schemas.microsoft.com/office/drawing/2014/main" id="{5C245A6F-1328-4D4F-900A-0440B1464FB3}"/>
              </a:ext>
            </a:extLst>
          </p:cNvPr>
          <p:cNvSpPr txBox="1"/>
          <p:nvPr/>
        </p:nvSpPr>
        <p:spPr>
          <a:xfrm>
            <a:off x="4094967" y="3584345"/>
            <a:ext cx="881665"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Énoncé de conception</a:t>
            </a:r>
          </a:p>
        </p:txBody>
      </p:sp>
      <p:pic>
        <p:nvPicPr>
          <p:cNvPr id="65" name="Graphic 64" descr="Document with solid fill">
            <a:extLst>
              <a:ext uri="{FF2B5EF4-FFF2-40B4-BE49-F238E27FC236}">
                <a16:creationId xmlns:a16="http://schemas.microsoft.com/office/drawing/2014/main" id="{CDF82DEA-7947-421E-8B15-97C42CDCA8D6}"/>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722440" y="3598352"/>
            <a:ext cx="195105" cy="195105"/>
          </a:xfrm>
          <a:prstGeom prst="rect">
            <a:avLst/>
          </a:prstGeom>
        </p:spPr>
      </p:pic>
      <p:sp>
        <p:nvSpPr>
          <p:cNvPr id="69" name="TextBox 68">
            <a:extLst>
              <a:ext uri="{FF2B5EF4-FFF2-40B4-BE49-F238E27FC236}">
                <a16:creationId xmlns:a16="http://schemas.microsoft.com/office/drawing/2014/main" id="{43400AB7-9178-4C07-8002-1F29B5E65FF4}"/>
              </a:ext>
            </a:extLst>
          </p:cNvPr>
          <p:cNvSpPr txBox="1"/>
          <p:nvPr/>
        </p:nvSpPr>
        <p:spPr>
          <a:xfrm>
            <a:off x="9868301" y="2694682"/>
            <a:ext cx="1260908"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Sondage sur le rendement du milieu de travail</a:t>
            </a:r>
          </a:p>
        </p:txBody>
      </p:sp>
      <p:sp>
        <p:nvSpPr>
          <p:cNvPr id="70" name="TextBox 69">
            <a:extLst>
              <a:ext uri="{FF2B5EF4-FFF2-40B4-BE49-F238E27FC236}">
                <a16:creationId xmlns:a16="http://schemas.microsoft.com/office/drawing/2014/main" id="{D4C77F6C-CC56-4D49-A897-4A4343993889}"/>
              </a:ext>
            </a:extLst>
          </p:cNvPr>
          <p:cNvSpPr txBox="1"/>
          <p:nvPr/>
        </p:nvSpPr>
        <p:spPr>
          <a:xfrm>
            <a:off x="11173073" y="2697897"/>
            <a:ext cx="885671"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Leçons apprises et bilan</a:t>
            </a:r>
          </a:p>
        </p:txBody>
      </p:sp>
      <p:pic>
        <p:nvPicPr>
          <p:cNvPr id="71" name="Graphic 70" descr="Classroom outline">
            <a:extLst>
              <a:ext uri="{FF2B5EF4-FFF2-40B4-BE49-F238E27FC236}">
                <a16:creationId xmlns:a16="http://schemas.microsoft.com/office/drawing/2014/main" id="{3B16CB09-1EDB-4FBD-9B26-F48EF2085C5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619907" y="2315021"/>
            <a:ext cx="210903" cy="210903"/>
          </a:xfrm>
          <a:prstGeom prst="rect">
            <a:avLst/>
          </a:prstGeom>
        </p:spPr>
      </p:pic>
      <p:pic>
        <p:nvPicPr>
          <p:cNvPr id="72" name="Graphic 71" descr="Classroom outline">
            <a:extLst>
              <a:ext uri="{FF2B5EF4-FFF2-40B4-BE49-F238E27FC236}">
                <a16:creationId xmlns:a16="http://schemas.microsoft.com/office/drawing/2014/main" id="{86D6A8B9-A7E3-4DB7-91A5-9B2399D7457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743212" y="2371321"/>
            <a:ext cx="210903" cy="210903"/>
          </a:xfrm>
          <a:prstGeom prst="rect">
            <a:avLst/>
          </a:prstGeom>
        </p:spPr>
      </p:pic>
      <p:sp>
        <p:nvSpPr>
          <p:cNvPr id="13" name="TextBox 12">
            <a:extLst>
              <a:ext uri="{FF2B5EF4-FFF2-40B4-BE49-F238E27FC236}">
                <a16:creationId xmlns:a16="http://schemas.microsoft.com/office/drawing/2014/main" id="{206C5C9F-20F2-43BA-AC3B-C91363FAED55}"/>
              </a:ext>
            </a:extLst>
          </p:cNvPr>
          <p:cNvSpPr txBox="1"/>
          <p:nvPr/>
        </p:nvSpPr>
        <p:spPr>
          <a:xfrm>
            <a:off x="5026752" y="3580349"/>
            <a:ext cx="1114651"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Présentation du plan conceptuel</a:t>
            </a:r>
          </a:p>
        </p:txBody>
      </p:sp>
      <p:pic>
        <p:nvPicPr>
          <p:cNvPr id="78" name="Graphic 77" descr="Blueprint outline">
            <a:extLst>
              <a:ext uri="{FF2B5EF4-FFF2-40B4-BE49-F238E27FC236}">
                <a16:creationId xmlns:a16="http://schemas.microsoft.com/office/drawing/2014/main" id="{03E1D41A-8525-4176-94CC-946BF09DBB5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02797" y="2877909"/>
            <a:ext cx="305753" cy="305753"/>
          </a:xfrm>
          <a:prstGeom prst="rect">
            <a:avLst/>
          </a:prstGeom>
        </p:spPr>
      </p:pic>
      <p:pic>
        <p:nvPicPr>
          <p:cNvPr id="79" name="Graphic 78" descr="Group brainstorm outline">
            <a:extLst>
              <a:ext uri="{FF2B5EF4-FFF2-40B4-BE49-F238E27FC236}">
                <a16:creationId xmlns:a16="http://schemas.microsoft.com/office/drawing/2014/main" id="{7556E480-6B81-4883-8C06-F6F38BC498B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354256" y="2898726"/>
            <a:ext cx="263815" cy="263815"/>
          </a:xfrm>
          <a:prstGeom prst="rect">
            <a:avLst/>
          </a:prstGeom>
        </p:spPr>
      </p:pic>
      <p:cxnSp>
        <p:nvCxnSpPr>
          <p:cNvPr id="83" name="Connector: Elbow 82">
            <a:extLst>
              <a:ext uri="{FF2B5EF4-FFF2-40B4-BE49-F238E27FC236}">
                <a16:creationId xmlns:a16="http://schemas.microsoft.com/office/drawing/2014/main" id="{2698895F-6254-4AEA-8B5F-D2DF97C53501}"/>
              </a:ext>
            </a:extLst>
          </p:cNvPr>
          <p:cNvCxnSpPr>
            <a:cxnSpLocks/>
            <a:stCxn id="14" idx="2"/>
            <a:endCxn id="25" idx="1"/>
          </p:cNvCxnSpPr>
          <p:nvPr/>
        </p:nvCxnSpPr>
        <p:spPr>
          <a:xfrm rot="16200000" flipH="1">
            <a:off x="1734179" y="3612192"/>
            <a:ext cx="2501770" cy="1610703"/>
          </a:xfrm>
          <a:prstGeom prst="bent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77" name="Graphic 76" descr="Classroom outline">
            <a:extLst>
              <a:ext uri="{FF2B5EF4-FFF2-40B4-BE49-F238E27FC236}">
                <a16:creationId xmlns:a16="http://schemas.microsoft.com/office/drawing/2014/main" id="{73C894E7-3E85-439B-84E6-2139B1CD609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789695" y="3753805"/>
            <a:ext cx="180412" cy="213632"/>
          </a:xfrm>
          <a:prstGeom prst="rect">
            <a:avLst/>
          </a:prstGeom>
        </p:spPr>
      </p:pic>
      <p:cxnSp>
        <p:nvCxnSpPr>
          <p:cNvPr id="89" name="Straight Arrow Connector 88">
            <a:extLst>
              <a:ext uri="{FF2B5EF4-FFF2-40B4-BE49-F238E27FC236}">
                <a16:creationId xmlns:a16="http://schemas.microsoft.com/office/drawing/2014/main" id="{962FB7B2-650A-49DE-9BA6-CE09074FC345}"/>
              </a:ext>
            </a:extLst>
          </p:cNvPr>
          <p:cNvCxnSpPr>
            <a:cxnSpLocks/>
          </p:cNvCxnSpPr>
          <p:nvPr/>
        </p:nvCxnSpPr>
        <p:spPr>
          <a:xfrm flipV="1">
            <a:off x="5548538" y="3210194"/>
            <a:ext cx="9296" cy="27193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90" name="Graphic 89" descr="Clipboard Mixed outline">
            <a:extLst>
              <a:ext uri="{FF2B5EF4-FFF2-40B4-BE49-F238E27FC236}">
                <a16:creationId xmlns:a16="http://schemas.microsoft.com/office/drawing/2014/main" id="{19006207-70A0-4B28-A1F3-F78501333050}"/>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904409" y="2988852"/>
            <a:ext cx="224800" cy="224800"/>
          </a:xfrm>
          <a:prstGeom prst="rect">
            <a:avLst/>
          </a:prstGeom>
        </p:spPr>
      </p:pic>
      <p:pic>
        <p:nvPicPr>
          <p:cNvPr id="92" name="Graphic 91" descr="Meeting outline">
            <a:extLst>
              <a:ext uri="{FF2B5EF4-FFF2-40B4-BE49-F238E27FC236}">
                <a16:creationId xmlns:a16="http://schemas.microsoft.com/office/drawing/2014/main" id="{20CC2E4C-2362-40E3-8DD1-0CD5E35FBA8F}"/>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379120" y="2176139"/>
            <a:ext cx="296868" cy="296868"/>
          </a:xfrm>
          <a:prstGeom prst="rect">
            <a:avLst/>
          </a:prstGeom>
        </p:spPr>
      </p:pic>
      <p:pic>
        <p:nvPicPr>
          <p:cNvPr id="106" name="Graphic 105" descr="Gantt Chart outline">
            <a:extLst>
              <a:ext uri="{FF2B5EF4-FFF2-40B4-BE49-F238E27FC236}">
                <a16:creationId xmlns:a16="http://schemas.microsoft.com/office/drawing/2014/main" id="{BE9294CA-A407-4CED-9C00-456538B402A8}"/>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358945" y="2909378"/>
            <a:ext cx="270611" cy="270611"/>
          </a:xfrm>
          <a:prstGeom prst="rect">
            <a:avLst/>
          </a:prstGeom>
        </p:spPr>
      </p:pic>
      <p:pic>
        <p:nvPicPr>
          <p:cNvPr id="112" name="Picture 111">
            <a:extLst>
              <a:ext uri="{FF2B5EF4-FFF2-40B4-BE49-F238E27FC236}">
                <a16:creationId xmlns:a16="http://schemas.microsoft.com/office/drawing/2014/main" id="{20BC6F63-D3B4-4FFA-9839-224FDC8AB891}"/>
              </a:ext>
            </a:extLst>
          </p:cNvPr>
          <p:cNvPicPr>
            <a:picLocks noChangeAspect="1"/>
          </p:cNvPicPr>
          <p:nvPr/>
        </p:nvPicPr>
        <p:blipFill>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14029" y="1905644"/>
            <a:ext cx="699314" cy="277810"/>
          </a:xfrm>
          <a:prstGeom prst="rect">
            <a:avLst/>
          </a:prstGeom>
        </p:spPr>
      </p:pic>
      <p:pic>
        <p:nvPicPr>
          <p:cNvPr id="113" name="Picture 112">
            <a:extLst>
              <a:ext uri="{FF2B5EF4-FFF2-40B4-BE49-F238E27FC236}">
                <a16:creationId xmlns:a16="http://schemas.microsoft.com/office/drawing/2014/main" id="{F479BFEF-123A-43F4-B671-7CEB2E5800CB}"/>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9139716" y="2162288"/>
            <a:ext cx="956201" cy="478101"/>
          </a:xfrm>
          <a:prstGeom prst="rect">
            <a:avLst/>
          </a:prstGeom>
        </p:spPr>
      </p:pic>
      <p:sp>
        <p:nvSpPr>
          <p:cNvPr id="114" name="TextBox 113">
            <a:extLst>
              <a:ext uri="{FF2B5EF4-FFF2-40B4-BE49-F238E27FC236}">
                <a16:creationId xmlns:a16="http://schemas.microsoft.com/office/drawing/2014/main" id="{579E5293-25F6-4149-B0D5-B4D446C0B3AF}"/>
              </a:ext>
            </a:extLst>
          </p:cNvPr>
          <p:cNvSpPr txBox="1"/>
          <p:nvPr/>
        </p:nvSpPr>
        <p:spPr>
          <a:xfrm>
            <a:off x="9075088" y="2671185"/>
            <a:ext cx="900504" cy="64698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ESPACE DE TRAVAIL OUVERT!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5" name="TextBox 114">
            <a:extLst>
              <a:ext uri="{FF2B5EF4-FFF2-40B4-BE49-F238E27FC236}">
                <a16:creationId xmlns:a16="http://schemas.microsoft.com/office/drawing/2014/main" id="{28A3615C-E048-41B7-B85B-EF99E2DCDFB8}"/>
              </a:ext>
            </a:extLst>
          </p:cNvPr>
          <p:cNvSpPr txBox="1"/>
          <p:nvPr/>
        </p:nvSpPr>
        <p:spPr>
          <a:xfrm>
            <a:off x="1004079" y="1430039"/>
            <a:ext cx="3849570" cy="215444"/>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1" u="none" strike="noStrike" kern="1200" cap="none" spc="0" normalizeH="0" baseline="0" noProof="0" dirty="0">
                <a:ln>
                  <a:noFill/>
                </a:ln>
                <a:solidFill>
                  <a:srgbClr val="77797C"/>
                </a:solidFill>
                <a:effectLst/>
                <a:uLnTx/>
                <a:uFillTx/>
                <a:latin typeface="Calibri"/>
                <a:ea typeface="+mn-ea"/>
                <a:cs typeface="+mn-cs"/>
              </a:rPr>
              <a:t>Env. de deux à trois mois</a:t>
            </a:r>
          </a:p>
        </p:txBody>
      </p:sp>
      <p:sp>
        <p:nvSpPr>
          <p:cNvPr id="116" name="TextBox 115">
            <a:extLst>
              <a:ext uri="{FF2B5EF4-FFF2-40B4-BE49-F238E27FC236}">
                <a16:creationId xmlns:a16="http://schemas.microsoft.com/office/drawing/2014/main" id="{DABAA429-31F5-4614-B743-E61159D052D1}"/>
              </a:ext>
            </a:extLst>
          </p:cNvPr>
          <p:cNvSpPr txBox="1"/>
          <p:nvPr/>
        </p:nvSpPr>
        <p:spPr>
          <a:xfrm>
            <a:off x="4878049" y="1422176"/>
            <a:ext cx="4673022" cy="215444"/>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1" u="none" strike="noStrike" kern="1200" cap="none" spc="0" normalizeH="0" baseline="0" noProof="0" dirty="0">
                <a:ln>
                  <a:noFill/>
                </a:ln>
                <a:solidFill>
                  <a:srgbClr val="77797C"/>
                </a:solidFill>
                <a:effectLst/>
                <a:uLnTx/>
                <a:uFillTx/>
                <a:latin typeface="Calibri"/>
                <a:ea typeface="+mn-ea"/>
                <a:cs typeface="+mn-cs"/>
              </a:rPr>
              <a:t>Env. de quatre à 12 mois (selon la portée)</a:t>
            </a:r>
          </a:p>
        </p:txBody>
      </p:sp>
      <p:sp>
        <p:nvSpPr>
          <p:cNvPr id="117" name="TextBox 116">
            <a:extLst>
              <a:ext uri="{FF2B5EF4-FFF2-40B4-BE49-F238E27FC236}">
                <a16:creationId xmlns:a16="http://schemas.microsoft.com/office/drawing/2014/main" id="{1A78AB6F-6D8E-41A9-A2CD-2E7694891671}"/>
              </a:ext>
            </a:extLst>
          </p:cNvPr>
          <p:cNvSpPr txBox="1"/>
          <p:nvPr/>
        </p:nvSpPr>
        <p:spPr>
          <a:xfrm>
            <a:off x="9617817" y="1433246"/>
            <a:ext cx="2477294" cy="215444"/>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1" u="none" strike="noStrike" kern="1200" cap="none" spc="0" normalizeH="0" baseline="0" noProof="0" dirty="0">
                <a:ln>
                  <a:noFill/>
                </a:ln>
                <a:solidFill>
                  <a:srgbClr val="77797C"/>
                </a:solidFill>
                <a:effectLst/>
                <a:uLnTx/>
                <a:uFillTx/>
                <a:latin typeface="Calibri"/>
                <a:ea typeface="+mn-ea"/>
                <a:cs typeface="+mn-cs"/>
              </a:rPr>
              <a:t>Env. de trois à 12 mois</a:t>
            </a:r>
          </a:p>
        </p:txBody>
      </p:sp>
      <p:cxnSp>
        <p:nvCxnSpPr>
          <p:cNvPr id="119" name="Straight Arrow Connector 118">
            <a:extLst>
              <a:ext uri="{FF2B5EF4-FFF2-40B4-BE49-F238E27FC236}">
                <a16:creationId xmlns:a16="http://schemas.microsoft.com/office/drawing/2014/main" id="{3AD8960F-D373-4F59-B9CF-FE1CC6DD9334}"/>
              </a:ext>
            </a:extLst>
          </p:cNvPr>
          <p:cNvCxnSpPr>
            <a:cxnSpLocks/>
            <a:endCxn id="114" idx="2"/>
          </p:cNvCxnSpPr>
          <p:nvPr/>
        </p:nvCxnSpPr>
        <p:spPr>
          <a:xfrm flipH="1" flipV="1">
            <a:off x="9525340" y="3318171"/>
            <a:ext cx="25731" cy="2227604"/>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sp>
        <p:nvSpPr>
          <p:cNvPr id="121" name="TextBox 120">
            <a:extLst>
              <a:ext uri="{FF2B5EF4-FFF2-40B4-BE49-F238E27FC236}">
                <a16:creationId xmlns:a16="http://schemas.microsoft.com/office/drawing/2014/main" id="{024FC705-72FF-4A54-96CA-F62E69DBB076}"/>
              </a:ext>
            </a:extLst>
          </p:cNvPr>
          <p:cNvSpPr txBox="1"/>
          <p:nvPr/>
        </p:nvSpPr>
        <p:spPr>
          <a:xfrm>
            <a:off x="9045206" y="3566810"/>
            <a:ext cx="1044901" cy="544830"/>
          </a:xfrm>
          <a:prstGeom prst="round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EMPLOYÉS PRÊTS!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7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23" name="Graphic 122" descr="Group success outline">
            <a:extLst>
              <a:ext uri="{FF2B5EF4-FFF2-40B4-BE49-F238E27FC236}">
                <a16:creationId xmlns:a16="http://schemas.microsoft.com/office/drawing/2014/main" id="{A4B6B17A-B1F4-4995-BF6C-A4633436FB34}"/>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9354526" y="3892188"/>
            <a:ext cx="416756" cy="416756"/>
          </a:xfrm>
          <a:prstGeom prst="rect">
            <a:avLst/>
          </a:prstGeom>
        </p:spPr>
      </p:pic>
      <p:sp>
        <p:nvSpPr>
          <p:cNvPr id="74" name="TextBox 73">
            <a:extLst>
              <a:ext uri="{FF2B5EF4-FFF2-40B4-BE49-F238E27FC236}">
                <a16:creationId xmlns:a16="http://schemas.microsoft.com/office/drawing/2014/main" id="{40FDD73D-CD0F-4A18-B518-DAB20DDD3D38}"/>
              </a:ext>
            </a:extLst>
          </p:cNvPr>
          <p:cNvSpPr txBox="1"/>
          <p:nvPr/>
        </p:nvSpPr>
        <p:spPr>
          <a:xfrm>
            <a:off x="123214" y="4286320"/>
            <a:ext cx="1167366" cy="561856"/>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STRATÉGIE RELATIVE AU MILIEU DE TRAVAIL</a:t>
            </a:r>
          </a:p>
        </p:txBody>
      </p:sp>
      <p:sp>
        <p:nvSpPr>
          <p:cNvPr id="75" name="TextBox 74">
            <a:extLst>
              <a:ext uri="{FF2B5EF4-FFF2-40B4-BE49-F238E27FC236}">
                <a16:creationId xmlns:a16="http://schemas.microsoft.com/office/drawing/2014/main" id="{418F7492-87B3-420B-A68B-37B604FDC631}"/>
              </a:ext>
            </a:extLst>
          </p:cNvPr>
          <p:cNvSpPr txBox="1"/>
          <p:nvPr/>
        </p:nvSpPr>
        <p:spPr>
          <a:xfrm>
            <a:off x="1976079" y="4272700"/>
            <a:ext cx="2806444" cy="646986"/>
          </a:xfrm>
          <a:prstGeom prst="roundRect">
            <a:avLst/>
          </a:prstGeom>
          <a:solidFill>
            <a:schemeClr val="tx2">
              <a:lumMod val="20000"/>
              <a:lumOff val="80000"/>
            </a:schemeClr>
          </a:solidFill>
          <a:ln>
            <a:solidFill>
              <a:schemeClr val="accent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E9146138-74AD-49E8-A8B5-4A95320E2085}"/>
              </a:ext>
            </a:extLst>
          </p:cNvPr>
          <p:cNvSpPr txBox="1"/>
          <p:nvPr/>
        </p:nvSpPr>
        <p:spPr>
          <a:xfrm>
            <a:off x="2054375" y="4302488"/>
            <a:ext cx="1736041" cy="61293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Définition de la portée du projet et cadre de l’acheminement du travail et 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0" name="TextBox 79">
            <a:extLst>
              <a:ext uri="{FF2B5EF4-FFF2-40B4-BE49-F238E27FC236}">
                <a16:creationId xmlns:a16="http://schemas.microsoft.com/office/drawing/2014/main" id="{AD7B630C-4647-41DE-A72A-FD4ACB3CBF52}"/>
              </a:ext>
            </a:extLst>
          </p:cNvPr>
          <p:cNvSpPr txBox="1"/>
          <p:nvPr/>
        </p:nvSpPr>
        <p:spPr>
          <a:xfrm>
            <a:off x="3848663" y="4310439"/>
            <a:ext cx="841109" cy="578882"/>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Parrainage et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600" b="0"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29" name="Connector: Elbow 28">
            <a:extLst>
              <a:ext uri="{FF2B5EF4-FFF2-40B4-BE49-F238E27FC236}">
                <a16:creationId xmlns:a16="http://schemas.microsoft.com/office/drawing/2014/main" id="{3EBC5435-ED85-499B-A903-7CD2FB5B7B80}"/>
              </a:ext>
            </a:extLst>
          </p:cNvPr>
          <p:cNvCxnSpPr>
            <a:cxnSpLocks/>
            <a:stCxn id="5" idx="1"/>
            <a:endCxn id="75" idx="1"/>
          </p:cNvCxnSpPr>
          <p:nvPr/>
        </p:nvCxnSpPr>
        <p:spPr>
          <a:xfrm rot="10800000" flipH="1" flipV="1">
            <a:off x="1926347" y="2303121"/>
            <a:ext cx="49732" cy="2293072"/>
          </a:xfrm>
          <a:prstGeom prst="bentConnector3">
            <a:avLst>
              <a:gd name="adj1" fmla="val -459664"/>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9DECA3C5-30B0-4444-AC22-3AE2793C85AD}"/>
              </a:ext>
            </a:extLst>
          </p:cNvPr>
          <p:cNvSpPr txBox="1"/>
          <p:nvPr/>
        </p:nvSpPr>
        <p:spPr>
          <a:xfrm>
            <a:off x="992842" y="1645729"/>
            <a:ext cx="951583"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Discussion préliminaire avec les clients</a:t>
            </a:r>
          </a:p>
        </p:txBody>
      </p:sp>
      <p:sp>
        <p:nvSpPr>
          <p:cNvPr id="82" name="TextBox 81">
            <a:extLst>
              <a:ext uri="{FF2B5EF4-FFF2-40B4-BE49-F238E27FC236}">
                <a16:creationId xmlns:a16="http://schemas.microsoft.com/office/drawing/2014/main" id="{7DEA04B0-A49E-4753-B0C6-88D0ABF96414}"/>
              </a:ext>
            </a:extLst>
          </p:cNvPr>
          <p:cNvSpPr txBox="1"/>
          <p:nvPr/>
        </p:nvSpPr>
        <p:spPr>
          <a:xfrm>
            <a:off x="96889" y="4878807"/>
            <a:ext cx="1819074" cy="459700"/>
          </a:xfrm>
          <a:prstGeom prst="roundRect">
            <a:avLst/>
          </a:prstGeom>
          <a:solidFill>
            <a:schemeClr val="accent4">
              <a:lumMod val="20000"/>
              <a:lumOff val="80000"/>
            </a:schemeClr>
          </a:solidFill>
          <a:ln>
            <a:solidFill>
              <a:schemeClr val="accent4"/>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Calibri"/>
                <a:ea typeface="+mn-ea"/>
                <a:cs typeface="+mn-cs"/>
              </a:rPr>
              <a:t>Responsabilités des clients pris en charge par SPAC</a:t>
            </a:r>
          </a:p>
        </p:txBody>
      </p:sp>
      <p:pic>
        <p:nvPicPr>
          <p:cNvPr id="37" name="Graphic 36" descr="Telescope outline">
            <a:extLst>
              <a:ext uri="{FF2B5EF4-FFF2-40B4-BE49-F238E27FC236}">
                <a16:creationId xmlns:a16="http://schemas.microsoft.com/office/drawing/2014/main" id="{88FFD9A7-BBCC-443C-9DD2-0B953EB52C93}"/>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2179711" y="4651251"/>
            <a:ext cx="268826" cy="268826"/>
          </a:xfrm>
          <a:prstGeom prst="rect">
            <a:avLst/>
          </a:prstGeom>
        </p:spPr>
      </p:pic>
      <p:pic>
        <p:nvPicPr>
          <p:cNvPr id="39" name="Graphic 38" descr="Target outline">
            <a:extLst>
              <a:ext uri="{FF2B5EF4-FFF2-40B4-BE49-F238E27FC236}">
                <a16:creationId xmlns:a16="http://schemas.microsoft.com/office/drawing/2014/main" id="{479AD5C4-49FE-4C22-9B71-540C83A287FB}"/>
              </a:ext>
            </a:extLst>
          </p:cNvPr>
          <p:cNvPicPr>
            <a:picLocks noChangeAspect="1"/>
          </p:cNvPicPr>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1042715" y="4368129"/>
            <a:ext cx="240826" cy="240826"/>
          </a:xfrm>
          <a:prstGeom prst="rect">
            <a:avLst/>
          </a:prstGeom>
        </p:spPr>
      </p:pic>
      <p:sp>
        <p:nvSpPr>
          <p:cNvPr id="81" name="TextBox 80">
            <a:extLst>
              <a:ext uri="{FF2B5EF4-FFF2-40B4-BE49-F238E27FC236}">
                <a16:creationId xmlns:a16="http://schemas.microsoft.com/office/drawing/2014/main" id="{59711621-5512-4112-A146-B4280ABF22BC}"/>
              </a:ext>
            </a:extLst>
          </p:cNvPr>
          <p:cNvSpPr txBox="1"/>
          <p:nvPr/>
        </p:nvSpPr>
        <p:spPr>
          <a:xfrm>
            <a:off x="6820897" y="2138155"/>
            <a:ext cx="2048690"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Séance de discussion ouverte des employés sur le PTMT</a:t>
            </a:r>
          </a:p>
        </p:txBody>
      </p:sp>
      <p:sp>
        <p:nvSpPr>
          <p:cNvPr id="85" name="TextBox 84">
            <a:extLst>
              <a:ext uri="{FF2B5EF4-FFF2-40B4-BE49-F238E27FC236}">
                <a16:creationId xmlns:a16="http://schemas.microsoft.com/office/drawing/2014/main" id="{73361223-467C-468F-9F18-CDFD07D5AC98}"/>
              </a:ext>
            </a:extLst>
          </p:cNvPr>
          <p:cNvSpPr txBox="1"/>
          <p:nvPr/>
        </p:nvSpPr>
        <p:spPr>
          <a:xfrm>
            <a:off x="10468752" y="2143184"/>
            <a:ext cx="1552737"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Rajustement de l’espace de travail après l’emménagement (si nécessaire)</a:t>
            </a:r>
          </a:p>
        </p:txBody>
      </p:sp>
      <p:pic>
        <p:nvPicPr>
          <p:cNvPr id="86" name="Graphic 85" descr="Classroom outline">
            <a:extLst>
              <a:ext uri="{FF2B5EF4-FFF2-40B4-BE49-F238E27FC236}">
                <a16:creationId xmlns:a16="http://schemas.microsoft.com/office/drawing/2014/main" id="{0E1A8D4B-C415-438B-9DDA-CEAC8AEC5A5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41214" y="2308500"/>
            <a:ext cx="210903" cy="210903"/>
          </a:xfrm>
          <a:prstGeom prst="rect">
            <a:avLst/>
          </a:prstGeom>
        </p:spPr>
      </p:pic>
      <p:pic>
        <p:nvPicPr>
          <p:cNvPr id="88" name="Graphic 87" descr="Large paint brush outline">
            <a:extLst>
              <a:ext uri="{FF2B5EF4-FFF2-40B4-BE49-F238E27FC236}">
                <a16:creationId xmlns:a16="http://schemas.microsoft.com/office/drawing/2014/main" id="{F26C7368-3D72-4246-AB08-9FFFD1DB9F70}"/>
              </a:ext>
            </a:extLst>
          </p:cNvPr>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7687258" y="2721416"/>
            <a:ext cx="267436" cy="267436"/>
          </a:xfrm>
          <a:prstGeom prst="rect">
            <a:avLst/>
          </a:prstGeom>
        </p:spPr>
      </p:pic>
      <p:sp>
        <p:nvSpPr>
          <p:cNvPr id="93" name="Title 2">
            <a:extLst>
              <a:ext uri="{FF2B5EF4-FFF2-40B4-BE49-F238E27FC236}">
                <a16:creationId xmlns:a16="http://schemas.microsoft.com/office/drawing/2014/main" id="{25386744-22D3-43B4-861B-2355F3C2601C}"/>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000" b="1" i="0" u="none" strike="noStrike" kern="0" cap="none" spc="0" normalizeH="0" baseline="0" noProof="0" dirty="0">
                <a:ln>
                  <a:noFill/>
                </a:ln>
                <a:solidFill>
                  <a:srgbClr val="008000"/>
                </a:solidFill>
                <a:effectLst/>
                <a:uLnTx/>
                <a:uFillTx/>
                <a:latin typeface="Arial"/>
                <a:ea typeface="+mj-ea"/>
                <a:cs typeface="+mj-cs"/>
              </a:rPr>
              <a:t>Schéma du processus du </a:t>
            </a:r>
            <a:r>
              <a:rPr kumimoji="0" lang="fr-ca" sz="2000" b="1" i="1" u="none" strike="noStrike" kern="0" cap="none" spc="0" normalizeH="0" baseline="0" noProof="0" dirty="0">
                <a:ln>
                  <a:noFill/>
                </a:ln>
                <a:solidFill>
                  <a:srgbClr val="008000"/>
                </a:solidFill>
                <a:effectLst/>
                <a:uLnTx/>
                <a:uFillTx/>
                <a:latin typeface="Arial"/>
                <a:ea typeface="+mj-ea"/>
                <a:cs typeface="+mj-cs"/>
              </a:rPr>
              <a:t>Programme de transformation du milieu de travail (PTMT)</a:t>
            </a:r>
            <a:endParaRPr kumimoji="0" lang="fr-ca" altLang="en-US" sz="2400" b="1" i="0" u="none" strike="noStrike" kern="0" cap="none" spc="0" normalizeH="0" baseline="0" noProof="0" dirty="0">
              <a:ln>
                <a:noFill/>
              </a:ln>
              <a:solidFill>
                <a:srgbClr val="008000"/>
              </a:solidFill>
              <a:effectLst/>
              <a:uLnTx/>
              <a:uFillTx/>
              <a:latin typeface="Arial"/>
              <a:ea typeface="+mj-ea"/>
              <a:cs typeface="+mj-cs"/>
            </a:endParaRPr>
          </a:p>
        </p:txBody>
      </p:sp>
    </p:spTree>
    <p:extLst>
      <p:ext uri="{BB962C8B-B14F-4D97-AF65-F5344CB8AC3E}">
        <p14:creationId xmlns:p14="http://schemas.microsoft.com/office/powerpoint/2010/main" val="314126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pPr algn="l" rtl="0"/>
            <a:r>
              <a:rPr lang="fr-ca" sz="3200" b="0" i="1" u="none" baseline="0" dirty="0">
                <a:solidFill>
                  <a:schemeClr val="accent6"/>
                </a:solidFill>
              </a:rPr>
              <a:t>Programme de transformation du milieu de travail</a:t>
            </a:r>
            <a:br>
              <a:rPr lang="fr-ca" sz="4000" b="1" dirty="0">
                <a:solidFill>
                  <a:schemeClr val="accent5"/>
                </a:solidFill>
              </a:rPr>
            </a:br>
            <a:r>
              <a:rPr lang="fr-ca" sz="3600" b="1" i="0" u="none" baseline="0" dirty="0">
                <a:solidFill>
                  <a:schemeClr val="accent3"/>
                </a:solidFill>
              </a:rPr>
              <a:t>CONCEPTION INTÉRIEURE ET MÉTHODOLOGIE  DE RÉALISATION DU PROJET</a:t>
            </a:r>
            <a:endParaRPr lang="fr-ca" sz="4000" dirty="0"/>
          </a:p>
        </p:txBody>
      </p:sp>
    </p:spTree>
    <p:extLst>
      <p:ext uri="{BB962C8B-B14F-4D97-AF65-F5344CB8AC3E}">
        <p14:creationId xmlns:p14="http://schemas.microsoft.com/office/powerpoint/2010/main" val="2566308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AA9C9B-E240-42D3-989D-2B7622058A1B}"/>
              </a:ext>
            </a:extLst>
          </p:cNvPr>
          <p:cNvSpPr/>
          <p:nvPr/>
        </p:nvSpPr>
        <p:spPr>
          <a:xfrm>
            <a:off x="6792789" y="1732052"/>
            <a:ext cx="4780340" cy="4287748"/>
          </a:xfrm>
          <a:prstGeom prst="rect">
            <a:avLst/>
          </a:prstGeom>
          <a:solidFill>
            <a:srgbClr val="E6DD68">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le 1">
            <a:extLst>
              <a:ext uri="{FF2B5EF4-FFF2-40B4-BE49-F238E27FC236}">
                <a16:creationId xmlns:a16="http://schemas.microsoft.com/office/drawing/2014/main" id="{E0F3EBE2-FCF7-4BB8-9663-B95831EDEF43}"/>
              </a:ext>
            </a:extLst>
          </p:cNvPr>
          <p:cNvSpPr>
            <a:spLocks noGrp="1"/>
          </p:cNvSpPr>
          <p:nvPr>
            <p:ph type="title"/>
          </p:nvPr>
        </p:nvSpPr>
        <p:spPr>
          <a:xfrm>
            <a:off x="451764" y="328812"/>
            <a:ext cx="11284433" cy="779462"/>
          </a:xfrm>
        </p:spPr>
        <p:txBody>
          <a:bodyPr/>
          <a:lstStyle/>
          <a:p>
            <a:pPr algn="l" rtl="0"/>
            <a:r>
              <a:rPr lang="fr-ca" b="1" i="0" u="none" baseline="0" dirty="0">
                <a:solidFill>
                  <a:schemeClr val="accent3"/>
                </a:solidFill>
              </a:rPr>
              <a:t>En quoi consiste un Milieu de travail GC?</a:t>
            </a:r>
          </a:p>
        </p:txBody>
      </p:sp>
      <p:sp>
        <p:nvSpPr>
          <p:cNvPr id="4" name="TextBox 3">
            <a:extLst>
              <a:ext uri="{FF2B5EF4-FFF2-40B4-BE49-F238E27FC236}">
                <a16:creationId xmlns:a16="http://schemas.microsoft.com/office/drawing/2014/main" id="{492C2EB0-3EAB-4D0D-8148-E8FDC11F2A28}"/>
              </a:ext>
            </a:extLst>
          </p:cNvPr>
          <p:cNvSpPr txBox="1"/>
          <p:nvPr/>
        </p:nvSpPr>
        <p:spPr>
          <a:xfrm>
            <a:off x="375565" y="1058191"/>
            <a:ext cx="10978236" cy="892552"/>
          </a:xfrm>
          <a:prstGeom prst="rect">
            <a:avLst/>
          </a:prstGeom>
          <a:noFill/>
        </p:spPr>
        <p:txBody>
          <a:bodyPr wrap="square" lIns="144000" rIns="144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Un Milieu de travail GC est un milieu de travail </a:t>
            </a:r>
            <a:r>
              <a:rPr kumimoji="0" lang="fr-ca" sz="2000" b="1" i="1"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moderne, efficace et inclusif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qui répond aux besoins de l’effectif de la fonction publique et qui favorise un régime de travail souple.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5CC78AB2-A9A3-4225-B3D3-A65086B65EF5}"/>
              </a:ext>
            </a:extLst>
          </p:cNvPr>
          <p:cNvSpPr txBox="1">
            <a:spLocks/>
          </p:cNvSpPr>
          <p:nvPr/>
        </p:nvSpPr>
        <p:spPr bwMode="auto">
          <a:xfrm>
            <a:off x="7080890" y="1441464"/>
            <a:ext cx="4204137" cy="134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ctr" rtl="0"/>
            <a:r>
              <a:rPr lang="fr-ca" sz="1600" b="1" i="0" u="none" baseline="0" dirty="0">
                <a:solidFill>
                  <a:schemeClr val="tx1"/>
                </a:solidFill>
              </a:rPr>
              <a:t>Pourquoi appliquer un concept de milieu de travail axé sur les activités (MTAA)?</a:t>
            </a:r>
          </a:p>
        </p:txBody>
      </p:sp>
      <p:sp>
        <p:nvSpPr>
          <p:cNvPr id="6" name="Subtitle 2">
            <a:extLst>
              <a:ext uri="{FF2B5EF4-FFF2-40B4-BE49-F238E27FC236}">
                <a16:creationId xmlns:a16="http://schemas.microsoft.com/office/drawing/2014/main" id="{C32BF7BB-D128-4707-8ACC-5F1EAEBA0180}"/>
              </a:ext>
            </a:extLst>
          </p:cNvPr>
          <p:cNvSpPr txBox="1">
            <a:spLocks/>
          </p:cNvSpPr>
          <p:nvPr/>
        </p:nvSpPr>
        <p:spPr>
          <a:xfrm>
            <a:off x="6935918" y="2493630"/>
            <a:ext cx="4637211" cy="3300624"/>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0" indent="0" algn="l" rtl="0">
              <a:lnSpc>
                <a:spcPct val="90000"/>
              </a:lnSpc>
              <a:spcAft>
                <a:spcPts val="600"/>
              </a:spcAft>
              <a:buNone/>
            </a:pPr>
            <a:r>
              <a:rPr lang="fr-ca" sz="1600" b="1" i="0" u="none" baseline="0" dirty="0">
                <a:solidFill>
                  <a:schemeClr val="tx1"/>
                </a:solidFill>
                <a:latin typeface="+mn-lt"/>
                <a:ea typeface="+mn-ea"/>
                <a:cs typeface="+mn-cs"/>
              </a:rPr>
              <a:t>Pour l’utilisateur :</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Choix et souplesse quant au lieu de travail et à la façon de travailler</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Capacité de s’adapter aux préférences et aux besoins personnels</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Accès à un vaste éventail de points de travail et d’installations</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Accessibilité et inclusivité</a:t>
            </a:r>
          </a:p>
          <a:p>
            <a:pPr marL="0" indent="0" algn="l" rtl="0">
              <a:lnSpc>
                <a:spcPct val="90000"/>
              </a:lnSpc>
              <a:spcAft>
                <a:spcPts val="600"/>
              </a:spcAft>
              <a:buNone/>
            </a:pPr>
            <a:r>
              <a:rPr lang="fr-ca" b="1" i="0" u="none" baseline="0" dirty="0">
                <a:solidFill>
                  <a:schemeClr val="tx1"/>
                </a:solidFill>
                <a:latin typeface="+mn-lt"/>
                <a:ea typeface="+mn-ea"/>
                <a:cs typeface="+mn-cs"/>
              </a:rPr>
              <a:t>Gestion des actifs :</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Souplesse pour s’adapter à la norme de conception</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Élimination de plusieurs demandes récurrentes de service aux locataires</a:t>
            </a:r>
          </a:p>
          <a:p>
            <a:pPr marL="57150" indent="0" algn="l" rtl="0">
              <a:lnSpc>
                <a:spcPct val="90000"/>
              </a:lnSpc>
              <a:spcAft>
                <a:spcPts val="600"/>
              </a:spcAft>
              <a:buNone/>
            </a:pPr>
            <a:r>
              <a:rPr lang="fr-ca" b="1" i="0" u="none" baseline="0" dirty="0">
                <a:solidFill>
                  <a:schemeClr val="tx1"/>
                </a:solidFill>
                <a:latin typeface="+mn-lt"/>
                <a:ea typeface="+mn-ea"/>
                <a:cs typeface="+mn-cs"/>
              </a:rPr>
              <a:t>Portefeuille :</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Optimisation de l’utilisation des locaux</a:t>
            </a:r>
            <a:endParaRPr lang="fr-ca" sz="1600" b="0" i="0" u="none" baseline="0" dirty="0">
              <a:solidFill>
                <a:schemeClr val="tx1"/>
              </a:solidFill>
              <a:latin typeface="+mn-lt"/>
              <a:ea typeface="+mn-ea"/>
              <a:cs typeface="+mn-cs"/>
            </a:endParaRPr>
          </a:p>
        </p:txBody>
      </p:sp>
      <p:pic>
        <p:nvPicPr>
          <p:cNvPr id="13" name="Picture 2">
            <a:extLst>
              <a:ext uri="{FF2B5EF4-FFF2-40B4-BE49-F238E27FC236}">
                <a16:creationId xmlns:a16="http://schemas.microsoft.com/office/drawing/2014/main" id="{BDB1A6D0-5CA9-45D0-9AF4-BED99B2809F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6785" y="1979849"/>
            <a:ext cx="5781929" cy="40512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6BC039E-84B7-41C5-AB85-08C6781D7E62}"/>
              </a:ext>
            </a:extLst>
          </p:cNvPr>
          <p:cNvSpPr/>
          <p:nvPr/>
        </p:nvSpPr>
        <p:spPr>
          <a:xfrm>
            <a:off x="446785" y="1979849"/>
            <a:ext cx="5781929" cy="4117238"/>
          </a:xfrm>
          <a:prstGeom prst="rect">
            <a:avLst/>
          </a:prstGeom>
          <a:gradFill flip="none" rotWithShape="1">
            <a:gsLst>
              <a:gs pos="9000">
                <a:schemeClr val="accent6">
                  <a:lumMod val="5000"/>
                  <a:lumOff val="95000"/>
                  <a:alpha val="16000"/>
                </a:schemeClr>
              </a:gs>
              <a:gs pos="55000">
                <a:schemeClr val="accent6">
                  <a:lumMod val="45000"/>
                  <a:lumOff val="55000"/>
                  <a:alpha val="81000"/>
                </a:schemeClr>
              </a:gs>
              <a:gs pos="91000">
                <a:schemeClr val="accent6">
                  <a:lumMod val="45000"/>
                  <a:lumOff val="55000"/>
                  <a:alpha val="90000"/>
                </a:schemeClr>
              </a:gs>
              <a:gs pos="100000">
                <a:schemeClr val="accent6">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5" name="TextBox 4">
            <a:extLst>
              <a:ext uri="{FF2B5EF4-FFF2-40B4-BE49-F238E27FC236}">
                <a16:creationId xmlns:a16="http://schemas.microsoft.com/office/drawing/2014/main" id="{2EAC72F6-1870-436A-8F54-3C6AAB91B4DD}"/>
              </a:ext>
            </a:extLst>
          </p:cNvPr>
          <p:cNvSpPr txBox="1"/>
          <p:nvPr/>
        </p:nvSpPr>
        <p:spPr>
          <a:xfrm>
            <a:off x="589187" y="1943796"/>
            <a:ext cx="550681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Ce milieu repose sur le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travail axé sur les activités</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qui est un concept offrant à tous les employés l’</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UTILISATION PARTAGÉE</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de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DIVERS </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points de travail, ce qui leur permet de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CHOISIR</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le cadre optimal pour accomplir leurs tâches et fonctions.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1892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Rounded Corners 78">
            <a:extLst>
              <a:ext uri="{FF2B5EF4-FFF2-40B4-BE49-F238E27FC236}">
                <a16:creationId xmlns:a16="http://schemas.microsoft.com/office/drawing/2014/main" id="{4AE70175-5911-42F4-937C-416F0E8E902A}"/>
              </a:ext>
            </a:extLst>
          </p:cNvPr>
          <p:cNvSpPr/>
          <p:nvPr/>
        </p:nvSpPr>
        <p:spPr>
          <a:xfrm>
            <a:off x="2704632" y="1003300"/>
            <a:ext cx="9360368" cy="4716019"/>
          </a:xfrm>
          <a:prstGeom prst="roundRect">
            <a:avLst/>
          </a:prstGeom>
          <a:solidFill>
            <a:schemeClr val="bg1"/>
          </a:solidFill>
          <a:ln>
            <a:solidFill>
              <a:srgbClr val="18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78" name="Rectangle: Rounded Corners 77">
            <a:extLst>
              <a:ext uri="{FF2B5EF4-FFF2-40B4-BE49-F238E27FC236}">
                <a16:creationId xmlns:a16="http://schemas.microsoft.com/office/drawing/2014/main" id="{D7F012FF-A8D2-47AC-B372-F79EBC15BD76}"/>
              </a:ext>
            </a:extLst>
          </p:cNvPr>
          <p:cNvSpPr/>
          <p:nvPr/>
        </p:nvSpPr>
        <p:spPr>
          <a:xfrm>
            <a:off x="311934" y="1026539"/>
            <a:ext cx="2212102" cy="4669539"/>
          </a:xfrm>
          <a:prstGeom prst="roundRect">
            <a:avLst/>
          </a:prstGeom>
          <a:solidFill>
            <a:schemeClr val="bg1"/>
          </a:solidFill>
          <a:ln>
            <a:solidFill>
              <a:srgbClr val="18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74" name="TextBox 73">
            <a:extLst>
              <a:ext uri="{FF2B5EF4-FFF2-40B4-BE49-F238E27FC236}">
                <a16:creationId xmlns:a16="http://schemas.microsoft.com/office/drawing/2014/main" id="{8B3929CC-7C07-4359-BE74-BBA30316C8AA}"/>
              </a:ext>
            </a:extLst>
          </p:cNvPr>
          <p:cNvSpPr txBox="1"/>
          <p:nvPr/>
        </p:nvSpPr>
        <p:spPr>
          <a:xfrm>
            <a:off x="2750084" y="4698324"/>
            <a:ext cx="3212756" cy="523220"/>
          </a:xfrm>
          <a:prstGeom prst="rect">
            <a:avLst/>
          </a:prstGeom>
          <a:noFill/>
        </p:spPr>
        <p:txBody>
          <a:bodyPr wrap="square" rtlCol="0">
            <a:spAutoFit/>
          </a:bodyPr>
          <a:lstStyle/>
          <a:p>
            <a:pPr algn="ctr" rtl="0"/>
            <a:r>
              <a:rPr lang="fr-ca" sz="1400" b="0" i="0" u="none" baseline="0" dirty="0">
                <a:latin typeface="+mn-lt"/>
                <a:ea typeface="+mn-lt"/>
                <a:cs typeface="+mn-lt"/>
                <a:sym typeface="+mn-lt"/>
              </a:rPr>
              <a:t> MILIEU DE TRAVAIL</a:t>
            </a:r>
          </a:p>
          <a:p>
            <a:pPr algn="ctr" rtl="0"/>
            <a:r>
              <a:rPr lang="fr-CA" sz="1400" b="1" i="0" u="none" baseline="0" dirty="0">
                <a:latin typeface="+mn-lt"/>
                <a:ea typeface="+mn-lt"/>
                <a:cs typeface="+mn-lt"/>
                <a:sym typeface="+mn-lt"/>
              </a:rPr>
              <a:t>INTERACTIF</a:t>
            </a:r>
            <a:r>
              <a:rPr lang="fr-ca" sz="1400" b="1" i="0" u="none" baseline="0" dirty="0">
                <a:latin typeface="+mn-lt"/>
                <a:ea typeface="+mn-lt"/>
                <a:cs typeface="+mn-lt"/>
                <a:sym typeface="+mn-lt"/>
              </a:rPr>
              <a:t> </a:t>
            </a:r>
            <a:endParaRPr lang="fr-ca" sz="1400" b="1" dirty="0">
              <a:latin typeface="+mn-lt"/>
            </a:endParaRPr>
          </a:p>
        </p:txBody>
      </p:sp>
      <p:sp>
        <p:nvSpPr>
          <p:cNvPr id="73" name="TextBox 72">
            <a:extLst>
              <a:ext uri="{FF2B5EF4-FFF2-40B4-BE49-F238E27FC236}">
                <a16:creationId xmlns:a16="http://schemas.microsoft.com/office/drawing/2014/main" id="{043975EF-F360-4B6F-9D8F-02C441F1F355}"/>
              </a:ext>
            </a:extLst>
          </p:cNvPr>
          <p:cNvSpPr txBox="1"/>
          <p:nvPr/>
        </p:nvSpPr>
        <p:spPr>
          <a:xfrm>
            <a:off x="3300681" y="3316556"/>
            <a:ext cx="2171071" cy="523220"/>
          </a:xfrm>
          <a:prstGeom prst="rect">
            <a:avLst/>
          </a:prstGeom>
          <a:noFill/>
        </p:spPr>
        <p:txBody>
          <a:bodyPr wrap="square" rtlCol="0">
            <a:spAutoFit/>
          </a:bodyPr>
          <a:lstStyle/>
          <a:p>
            <a:pPr algn="ctr" rtl="0"/>
            <a:r>
              <a:rPr lang="fr-ca" sz="1400" b="0" i="0" u="none" baseline="0" dirty="0">
                <a:latin typeface="+mn-lt"/>
                <a:ea typeface="+mn-lt"/>
                <a:cs typeface="+mn-lt"/>
                <a:sym typeface="+mn-lt"/>
              </a:rPr>
              <a:t>MILIEU DE TRAVAIL </a:t>
            </a:r>
            <a:r>
              <a:rPr lang="fr-ca" sz="1400" b="1" i="0" u="none" baseline="0" dirty="0">
                <a:latin typeface="+mn-lt"/>
                <a:ea typeface="+mn-lt"/>
                <a:cs typeface="+mn-lt"/>
                <a:sym typeface="+mn-lt"/>
              </a:rPr>
              <a:t>ÉQUILIBRÉ</a:t>
            </a:r>
            <a:r>
              <a:rPr lang="fr-ca" sz="1400" b="0" i="0" u="none" baseline="0" dirty="0">
                <a:latin typeface="+mn-lt"/>
                <a:ea typeface="+mn-lt"/>
                <a:cs typeface="+mn-lt"/>
                <a:sym typeface="+mn-lt"/>
              </a:rPr>
              <a:t> </a:t>
            </a:r>
            <a:endParaRPr lang="fr-ca" sz="1400" dirty="0">
              <a:latin typeface="+mn-lt"/>
            </a:endParaRPr>
          </a:p>
        </p:txBody>
      </p:sp>
      <p:sp>
        <p:nvSpPr>
          <p:cNvPr id="4" name="Title 1">
            <a:extLst>
              <a:ext uri="{FF2B5EF4-FFF2-40B4-BE49-F238E27FC236}">
                <a16:creationId xmlns:a16="http://schemas.microsoft.com/office/drawing/2014/main" id="{6AC7C996-FE60-4D3A-8E53-79B88468FB66}"/>
              </a:ext>
            </a:extLst>
          </p:cNvPr>
          <p:cNvSpPr txBox="1">
            <a:spLocks/>
          </p:cNvSpPr>
          <p:nvPr/>
        </p:nvSpPr>
        <p:spPr bwMode="auto">
          <a:xfrm>
            <a:off x="508759" y="368933"/>
            <a:ext cx="11683241"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3000" b="1" i="0" u="none" baseline="0" dirty="0">
                <a:solidFill>
                  <a:schemeClr val="accent3"/>
                </a:solidFill>
              </a:rPr>
              <a:t>Comment un Milieu de travail GC est-il conçu? </a:t>
            </a:r>
          </a:p>
          <a:p>
            <a:endParaRPr lang="fr-ca" sz="3000" dirty="0">
              <a:solidFill>
                <a:schemeClr val="accent3"/>
              </a:solidFill>
            </a:endParaRPr>
          </a:p>
        </p:txBody>
      </p:sp>
      <p:sp>
        <p:nvSpPr>
          <p:cNvPr id="15" name="Rectangle 14">
            <a:extLst>
              <a:ext uri="{FF2B5EF4-FFF2-40B4-BE49-F238E27FC236}">
                <a16:creationId xmlns:a16="http://schemas.microsoft.com/office/drawing/2014/main" id="{E9117BD0-0E74-4C2E-80EA-D2B58A53F5E9}"/>
              </a:ext>
            </a:extLst>
          </p:cNvPr>
          <p:cNvSpPr/>
          <p:nvPr/>
        </p:nvSpPr>
        <p:spPr>
          <a:xfrm>
            <a:off x="404984" y="1970764"/>
            <a:ext cx="2134222" cy="3754874"/>
          </a:xfrm>
          <a:prstGeom prst="rect">
            <a:avLst/>
          </a:prstGeom>
        </p:spPr>
        <p:txBody>
          <a:bodyPr wrap="square">
            <a:spAutoFit/>
          </a:bodyPr>
          <a:lstStyle/>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CONCEPTION AXÉE SUR L’UTILISATEUR</a:t>
            </a:r>
          </a:p>
          <a:p>
            <a:pPr marL="285750" indent="-285750" algn="l" rtl="0">
              <a:buFont typeface="Wingdings" panose="05000000000000000000" pitchFamily="2" charset="2"/>
              <a:buChar char="ü"/>
            </a:pPr>
            <a:endParaRPr lang="fr-ca"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PROMOTION DE L’ÉGALITÉ D’ACCÈS</a:t>
            </a:r>
          </a:p>
          <a:p>
            <a:pPr marL="285750" indent="-285750" algn="l" rtl="0">
              <a:buFont typeface="Wingdings" panose="05000000000000000000" pitchFamily="2" charset="2"/>
              <a:buChar char="ü"/>
            </a:pPr>
            <a:endParaRPr lang="fr-ca"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CONCEPTION EN FONCTION DES ACTIVITÉS</a:t>
            </a:r>
          </a:p>
          <a:p>
            <a:pPr marL="285750" indent="-285750" algn="l" rtl="0">
              <a:buFont typeface="Wingdings" panose="05000000000000000000" pitchFamily="2" charset="2"/>
              <a:buChar char="ü"/>
            </a:pPr>
            <a:endParaRPr lang="fr-ca"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ZONE ADAPTÉE AUX FONCTIONS</a:t>
            </a:r>
          </a:p>
          <a:p>
            <a:pPr marL="285750" indent="-285750" algn="l" rtl="0">
              <a:buFont typeface="Wingdings" panose="05000000000000000000" pitchFamily="2" charset="2"/>
              <a:buChar char="ü"/>
            </a:pPr>
            <a:endParaRPr lang="fr-ca"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PLANIFICATION DU CHANGEMENT</a:t>
            </a:r>
          </a:p>
        </p:txBody>
      </p:sp>
      <p:grpSp>
        <p:nvGrpSpPr>
          <p:cNvPr id="26" name="Group 25">
            <a:extLst>
              <a:ext uri="{FF2B5EF4-FFF2-40B4-BE49-F238E27FC236}">
                <a16:creationId xmlns:a16="http://schemas.microsoft.com/office/drawing/2014/main" id="{4AF15313-62BA-4B82-AB7C-3A36BCF98AA1}"/>
              </a:ext>
            </a:extLst>
          </p:cNvPr>
          <p:cNvGrpSpPr/>
          <p:nvPr/>
        </p:nvGrpSpPr>
        <p:grpSpPr>
          <a:xfrm>
            <a:off x="5200085" y="1417936"/>
            <a:ext cx="6504245" cy="4219996"/>
            <a:chOff x="6104503" y="2257641"/>
            <a:chExt cx="5228298" cy="3593671"/>
          </a:xfrm>
        </p:grpSpPr>
        <p:sp>
          <p:nvSpPr>
            <p:cNvPr id="27" name="Left Bracket 26">
              <a:extLst>
                <a:ext uri="{FF2B5EF4-FFF2-40B4-BE49-F238E27FC236}">
                  <a16:creationId xmlns:a16="http://schemas.microsoft.com/office/drawing/2014/main" id="{9BCBA216-5ACE-4E7B-9A85-A920A1208758}"/>
                </a:ext>
              </a:extLst>
            </p:cNvPr>
            <p:cNvSpPr/>
            <p:nvPr/>
          </p:nvSpPr>
          <p:spPr>
            <a:xfrm rot="5400000" flipV="1">
              <a:off x="9940553" y="2325886"/>
              <a:ext cx="119025" cy="255013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28" name="TextBox 27">
              <a:extLst>
                <a:ext uri="{FF2B5EF4-FFF2-40B4-BE49-F238E27FC236}">
                  <a16:creationId xmlns:a16="http://schemas.microsoft.com/office/drawing/2014/main" id="{C80504B3-EAB0-4DE0-A83F-A275177D13CB}"/>
                </a:ext>
              </a:extLst>
            </p:cNvPr>
            <p:cNvSpPr txBox="1"/>
            <p:nvPr/>
          </p:nvSpPr>
          <p:spPr>
            <a:xfrm>
              <a:off x="9463787" y="3524382"/>
              <a:ext cx="886776"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INDIVIDUEL</a:t>
              </a:r>
            </a:p>
          </p:txBody>
        </p:sp>
        <p:pic>
          <p:nvPicPr>
            <p:cNvPr id="29" name="Picture 28">
              <a:extLst>
                <a:ext uri="{FF2B5EF4-FFF2-40B4-BE49-F238E27FC236}">
                  <a16:creationId xmlns:a16="http://schemas.microsoft.com/office/drawing/2014/main" id="{2931E884-B027-47B9-A56A-FAAE7B5DFE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8253642" y="2837133"/>
              <a:ext cx="884421" cy="5143937"/>
            </a:xfrm>
            <a:prstGeom prst="rect">
              <a:avLst/>
            </a:prstGeom>
          </p:spPr>
        </p:pic>
        <p:sp>
          <p:nvSpPr>
            <p:cNvPr id="30" name="Rectangle 29">
              <a:extLst>
                <a:ext uri="{FF2B5EF4-FFF2-40B4-BE49-F238E27FC236}">
                  <a16:creationId xmlns:a16="http://schemas.microsoft.com/office/drawing/2014/main" id="{54C4C0DE-1417-411B-B0CE-F8359BF1D217}"/>
                </a:ext>
              </a:extLst>
            </p:cNvPr>
            <p:cNvSpPr/>
            <p:nvPr/>
          </p:nvSpPr>
          <p:spPr>
            <a:xfrm rot="5400000">
              <a:off x="10302877" y="4851764"/>
              <a:ext cx="815215" cy="1114674"/>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1" name="Rectangle 30">
              <a:extLst>
                <a:ext uri="{FF2B5EF4-FFF2-40B4-BE49-F238E27FC236}">
                  <a16:creationId xmlns:a16="http://schemas.microsoft.com/office/drawing/2014/main" id="{10263B79-11A9-4ECD-9B63-91888087B294}"/>
                </a:ext>
              </a:extLst>
            </p:cNvPr>
            <p:cNvSpPr/>
            <p:nvPr/>
          </p:nvSpPr>
          <p:spPr>
            <a:xfrm rot="5400000">
              <a:off x="9536197" y="5235758"/>
              <a:ext cx="794509" cy="367392"/>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2" name="Rectangle 31">
              <a:extLst>
                <a:ext uri="{FF2B5EF4-FFF2-40B4-BE49-F238E27FC236}">
                  <a16:creationId xmlns:a16="http://schemas.microsoft.com/office/drawing/2014/main" id="{BEDFA418-3E1B-4680-9468-7AE79B23D264}"/>
                </a:ext>
              </a:extLst>
            </p:cNvPr>
            <p:cNvSpPr/>
            <p:nvPr/>
          </p:nvSpPr>
          <p:spPr>
            <a:xfrm rot="5400000">
              <a:off x="9092734" y="5217410"/>
              <a:ext cx="815215" cy="393181"/>
            </a:xfrm>
            <a:prstGeom prst="rect">
              <a:avLst/>
            </a:prstGeom>
            <a:solidFill>
              <a:srgbClr val="DB63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3" name="Rectangle 32">
              <a:extLst>
                <a:ext uri="{FF2B5EF4-FFF2-40B4-BE49-F238E27FC236}">
                  <a16:creationId xmlns:a16="http://schemas.microsoft.com/office/drawing/2014/main" id="{FAC3BFBF-E8FB-4935-BA6D-52B29E2C181B}"/>
                </a:ext>
              </a:extLst>
            </p:cNvPr>
            <p:cNvSpPr/>
            <p:nvPr/>
          </p:nvSpPr>
          <p:spPr>
            <a:xfrm rot="5400000">
              <a:off x="8398982" y="4960984"/>
              <a:ext cx="815215" cy="910347"/>
            </a:xfrm>
            <a:prstGeom prst="rect">
              <a:avLst/>
            </a:prstGeom>
            <a:solidFill>
              <a:srgbClr val="FDEB0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4" name="Rectangle 33">
              <a:extLst>
                <a:ext uri="{FF2B5EF4-FFF2-40B4-BE49-F238E27FC236}">
                  <a16:creationId xmlns:a16="http://schemas.microsoft.com/office/drawing/2014/main" id="{AEDA95A0-D73F-499B-BA2F-27523FBAA700}"/>
                </a:ext>
              </a:extLst>
            </p:cNvPr>
            <p:cNvSpPr/>
            <p:nvPr/>
          </p:nvSpPr>
          <p:spPr>
            <a:xfrm rot="5400000">
              <a:off x="6836162" y="4338377"/>
              <a:ext cx="795816" cy="2150717"/>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pic>
          <p:nvPicPr>
            <p:cNvPr id="35" name="Picture 34">
              <a:extLst>
                <a:ext uri="{FF2B5EF4-FFF2-40B4-BE49-F238E27FC236}">
                  <a16:creationId xmlns:a16="http://schemas.microsoft.com/office/drawing/2014/main" id="{02E20A9E-CF32-4AE1-8491-FE411894A324}"/>
                </a:ext>
              </a:extLst>
            </p:cNvPr>
            <p:cNvPicPr>
              <a:picLocks noChangeAspect="1"/>
            </p:cNvPicPr>
            <p:nvPr/>
          </p:nvPicPr>
          <p:blipFill>
            <a:blip r:embed="rId4"/>
            <a:stretch>
              <a:fillRect/>
            </a:stretch>
          </p:blipFill>
          <p:spPr>
            <a:xfrm rot="5400000">
              <a:off x="8275616" y="1536028"/>
              <a:ext cx="898142" cy="5216229"/>
            </a:xfrm>
            <a:prstGeom prst="rect">
              <a:avLst/>
            </a:prstGeom>
          </p:spPr>
        </p:pic>
        <p:sp>
          <p:nvSpPr>
            <p:cNvPr id="36" name="Rectangle 35">
              <a:extLst>
                <a:ext uri="{FF2B5EF4-FFF2-40B4-BE49-F238E27FC236}">
                  <a16:creationId xmlns:a16="http://schemas.microsoft.com/office/drawing/2014/main" id="{71665857-5C2D-491B-8FE8-E36932B2EB6F}"/>
                </a:ext>
              </a:extLst>
            </p:cNvPr>
            <p:cNvSpPr/>
            <p:nvPr/>
          </p:nvSpPr>
          <p:spPr>
            <a:xfrm rot="5400000">
              <a:off x="10107495" y="3395493"/>
              <a:ext cx="815215" cy="1518066"/>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7" name="Rectangle 36">
              <a:extLst>
                <a:ext uri="{FF2B5EF4-FFF2-40B4-BE49-F238E27FC236}">
                  <a16:creationId xmlns:a16="http://schemas.microsoft.com/office/drawing/2014/main" id="{605DA09A-7A14-4C4D-AB93-8CC5DC921115}"/>
                </a:ext>
              </a:extLst>
            </p:cNvPr>
            <p:cNvSpPr/>
            <p:nvPr/>
          </p:nvSpPr>
          <p:spPr>
            <a:xfrm rot="5400000">
              <a:off x="9052542" y="3918764"/>
              <a:ext cx="815215" cy="471525"/>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8" name="Rectangle 37">
              <a:extLst>
                <a:ext uri="{FF2B5EF4-FFF2-40B4-BE49-F238E27FC236}">
                  <a16:creationId xmlns:a16="http://schemas.microsoft.com/office/drawing/2014/main" id="{D8FF347D-C078-428D-BF08-211BBF0D4F67}"/>
                </a:ext>
              </a:extLst>
            </p:cNvPr>
            <p:cNvSpPr/>
            <p:nvPr/>
          </p:nvSpPr>
          <p:spPr>
            <a:xfrm rot="5400000">
              <a:off x="8526376" y="3944535"/>
              <a:ext cx="815215" cy="419981"/>
            </a:xfrm>
            <a:prstGeom prst="rect">
              <a:avLst/>
            </a:prstGeom>
            <a:solidFill>
              <a:srgbClr val="DB63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9" name="Rectangle 38">
              <a:extLst>
                <a:ext uri="{FF2B5EF4-FFF2-40B4-BE49-F238E27FC236}">
                  <a16:creationId xmlns:a16="http://schemas.microsoft.com/office/drawing/2014/main" id="{14C81CE2-A555-44D7-979A-D3310DF6A5B3}"/>
                </a:ext>
              </a:extLst>
            </p:cNvPr>
            <p:cNvSpPr/>
            <p:nvPr/>
          </p:nvSpPr>
          <p:spPr>
            <a:xfrm rot="5400000">
              <a:off x="7957443" y="3827360"/>
              <a:ext cx="815215" cy="654333"/>
            </a:xfrm>
            <a:prstGeom prst="rect">
              <a:avLst/>
            </a:prstGeom>
            <a:solidFill>
              <a:srgbClr val="FDEB0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0" name="Rectangle 39">
              <a:extLst>
                <a:ext uri="{FF2B5EF4-FFF2-40B4-BE49-F238E27FC236}">
                  <a16:creationId xmlns:a16="http://schemas.microsoft.com/office/drawing/2014/main" id="{F0356815-11AD-4548-85D2-1BA709AA1AFC}"/>
                </a:ext>
              </a:extLst>
            </p:cNvPr>
            <p:cNvSpPr/>
            <p:nvPr/>
          </p:nvSpPr>
          <p:spPr>
            <a:xfrm rot="5400000">
              <a:off x="6658988" y="3227828"/>
              <a:ext cx="795816" cy="1853396"/>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pic>
          <p:nvPicPr>
            <p:cNvPr id="41" name="Picture 40">
              <a:extLst>
                <a:ext uri="{FF2B5EF4-FFF2-40B4-BE49-F238E27FC236}">
                  <a16:creationId xmlns:a16="http://schemas.microsoft.com/office/drawing/2014/main" id="{3259F1E6-B14F-411B-B7FC-E8272639FF07}"/>
                </a:ext>
              </a:extLst>
            </p:cNvPr>
            <p:cNvPicPr>
              <a:picLocks noChangeAspect="1"/>
            </p:cNvPicPr>
            <p:nvPr/>
          </p:nvPicPr>
          <p:blipFill>
            <a:blip r:embed="rId5"/>
            <a:stretch>
              <a:fillRect/>
            </a:stretch>
          </p:blipFill>
          <p:spPr>
            <a:xfrm rot="5400000">
              <a:off x="8273418" y="285017"/>
              <a:ext cx="854183" cy="5192014"/>
            </a:xfrm>
            <a:prstGeom prst="rect">
              <a:avLst/>
            </a:prstGeom>
          </p:spPr>
        </p:pic>
        <p:sp>
          <p:nvSpPr>
            <p:cNvPr id="42" name="Left Bracket 41">
              <a:extLst>
                <a:ext uri="{FF2B5EF4-FFF2-40B4-BE49-F238E27FC236}">
                  <a16:creationId xmlns:a16="http://schemas.microsoft.com/office/drawing/2014/main" id="{D0565B6A-82B2-4745-8A13-37058E14AFD6}"/>
                </a:ext>
              </a:extLst>
            </p:cNvPr>
            <p:cNvSpPr/>
            <p:nvPr/>
          </p:nvSpPr>
          <p:spPr>
            <a:xfrm rot="5400000" flipV="1">
              <a:off x="7363389" y="2323247"/>
              <a:ext cx="107856" cy="2554234"/>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43" name="TextBox 42">
              <a:extLst>
                <a:ext uri="{FF2B5EF4-FFF2-40B4-BE49-F238E27FC236}">
                  <a16:creationId xmlns:a16="http://schemas.microsoft.com/office/drawing/2014/main" id="{26CFA336-302C-41A0-B1B1-FD2B66D01291}"/>
                </a:ext>
              </a:extLst>
            </p:cNvPr>
            <p:cNvSpPr txBox="1"/>
            <p:nvPr/>
          </p:nvSpPr>
          <p:spPr>
            <a:xfrm>
              <a:off x="6750113" y="3529504"/>
              <a:ext cx="1215283"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COLLABORATIF</a:t>
              </a:r>
            </a:p>
          </p:txBody>
        </p:sp>
        <p:sp>
          <p:nvSpPr>
            <p:cNvPr id="44" name="Rectangle 43">
              <a:extLst>
                <a:ext uri="{FF2B5EF4-FFF2-40B4-BE49-F238E27FC236}">
                  <a16:creationId xmlns:a16="http://schemas.microsoft.com/office/drawing/2014/main" id="{1FEA6EE0-081E-4DAF-9003-90273DEC2BB9}"/>
                </a:ext>
              </a:extLst>
            </p:cNvPr>
            <p:cNvSpPr/>
            <p:nvPr/>
          </p:nvSpPr>
          <p:spPr>
            <a:xfrm rot="5400000">
              <a:off x="9882871" y="1900831"/>
              <a:ext cx="815215" cy="1973456"/>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5" name="Rectangle 44">
              <a:extLst>
                <a:ext uri="{FF2B5EF4-FFF2-40B4-BE49-F238E27FC236}">
                  <a16:creationId xmlns:a16="http://schemas.microsoft.com/office/drawing/2014/main" id="{B06A3B4D-2CDB-478A-A2B7-FDBE13964407}"/>
                </a:ext>
              </a:extLst>
            </p:cNvPr>
            <p:cNvSpPr/>
            <p:nvPr/>
          </p:nvSpPr>
          <p:spPr>
            <a:xfrm rot="5400000">
              <a:off x="8553767" y="2621474"/>
              <a:ext cx="815215" cy="532170"/>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6" name="Rectangle 45">
              <a:extLst>
                <a:ext uri="{FF2B5EF4-FFF2-40B4-BE49-F238E27FC236}">
                  <a16:creationId xmlns:a16="http://schemas.microsoft.com/office/drawing/2014/main" id="{EEE955AB-5F34-48F4-B03E-EA946170B2AA}"/>
                </a:ext>
              </a:extLst>
            </p:cNvPr>
            <p:cNvSpPr/>
            <p:nvPr/>
          </p:nvSpPr>
          <p:spPr>
            <a:xfrm rot="5400000">
              <a:off x="8020731" y="2677569"/>
              <a:ext cx="815215" cy="419981"/>
            </a:xfrm>
            <a:prstGeom prst="rect">
              <a:avLst/>
            </a:prstGeom>
            <a:solidFill>
              <a:srgbClr val="DB63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7" name="Rectangle 46">
              <a:extLst>
                <a:ext uri="{FF2B5EF4-FFF2-40B4-BE49-F238E27FC236}">
                  <a16:creationId xmlns:a16="http://schemas.microsoft.com/office/drawing/2014/main" id="{73BACE0B-BA9F-488E-96EC-C9A33184C731}"/>
                </a:ext>
              </a:extLst>
            </p:cNvPr>
            <p:cNvSpPr/>
            <p:nvPr/>
          </p:nvSpPr>
          <p:spPr>
            <a:xfrm rot="5400000">
              <a:off x="7525164" y="2618982"/>
              <a:ext cx="815215" cy="508452"/>
            </a:xfrm>
            <a:prstGeom prst="rect">
              <a:avLst/>
            </a:prstGeom>
            <a:solidFill>
              <a:srgbClr val="FDEB0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8" name="Rectangle 47">
              <a:extLst>
                <a:ext uri="{FF2B5EF4-FFF2-40B4-BE49-F238E27FC236}">
                  <a16:creationId xmlns:a16="http://schemas.microsoft.com/office/drawing/2014/main" id="{4E9DF9E1-92C9-4014-91F0-0B64BBBF1F43}"/>
                </a:ext>
              </a:extLst>
            </p:cNvPr>
            <p:cNvSpPr/>
            <p:nvPr/>
          </p:nvSpPr>
          <p:spPr>
            <a:xfrm rot="5400000">
              <a:off x="6490674" y="2157689"/>
              <a:ext cx="795816" cy="1459741"/>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9" name="Left Bracket 48">
              <a:extLst>
                <a:ext uri="{FF2B5EF4-FFF2-40B4-BE49-F238E27FC236}">
                  <a16:creationId xmlns:a16="http://schemas.microsoft.com/office/drawing/2014/main" id="{0612964F-E0C7-4FD8-9EDB-377797D40AD5}"/>
                </a:ext>
              </a:extLst>
            </p:cNvPr>
            <p:cNvSpPr/>
            <p:nvPr/>
          </p:nvSpPr>
          <p:spPr>
            <a:xfrm rot="5400000" flipV="1">
              <a:off x="10231000" y="3879836"/>
              <a:ext cx="124019" cy="197851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50" name="TextBox 49">
              <a:extLst>
                <a:ext uri="{FF2B5EF4-FFF2-40B4-BE49-F238E27FC236}">
                  <a16:creationId xmlns:a16="http://schemas.microsoft.com/office/drawing/2014/main" id="{9FC1343C-3BF9-4CF9-A7FC-B43CD113F58F}"/>
                </a:ext>
              </a:extLst>
            </p:cNvPr>
            <p:cNvSpPr txBox="1"/>
            <p:nvPr/>
          </p:nvSpPr>
          <p:spPr>
            <a:xfrm>
              <a:off x="9847091" y="4775725"/>
              <a:ext cx="886776"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INDIVIDUEL</a:t>
              </a:r>
            </a:p>
          </p:txBody>
        </p:sp>
        <p:sp>
          <p:nvSpPr>
            <p:cNvPr id="51" name="Left Bracket 50">
              <a:extLst>
                <a:ext uri="{FF2B5EF4-FFF2-40B4-BE49-F238E27FC236}">
                  <a16:creationId xmlns:a16="http://schemas.microsoft.com/office/drawing/2014/main" id="{67F946B7-6446-41AE-9ED4-D06CC3482064}"/>
                </a:ext>
              </a:extLst>
            </p:cNvPr>
            <p:cNvSpPr/>
            <p:nvPr/>
          </p:nvSpPr>
          <p:spPr>
            <a:xfrm rot="5400000" flipV="1">
              <a:off x="7647532" y="3311881"/>
              <a:ext cx="114032" cy="3114429"/>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52" name="TextBox 51">
              <a:extLst>
                <a:ext uri="{FF2B5EF4-FFF2-40B4-BE49-F238E27FC236}">
                  <a16:creationId xmlns:a16="http://schemas.microsoft.com/office/drawing/2014/main" id="{0A788DC3-508B-41B5-A2E9-9C5CFB794E7E}"/>
                </a:ext>
              </a:extLst>
            </p:cNvPr>
            <p:cNvSpPr txBox="1"/>
            <p:nvPr/>
          </p:nvSpPr>
          <p:spPr>
            <a:xfrm>
              <a:off x="7053618" y="4789730"/>
              <a:ext cx="1215283"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COLLABORATIF</a:t>
              </a:r>
            </a:p>
          </p:txBody>
        </p:sp>
        <p:sp>
          <p:nvSpPr>
            <p:cNvPr id="53" name="Left Bracket 52">
              <a:extLst>
                <a:ext uri="{FF2B5EF4-FFF2-40B4-BE49-F238E27FC236}">
                  <a16:creationId xmlns:a16="http://schemas.microsoft.com/office/drawing/2014/main" id="{48A3DE41-7446-427E-87B6-CA7892F8EF76}"/>
                </a:ext>
              </a:extLst>
            </p:cNvPr>
            <p:cNvSpPr/>
            <p:nvPr/>
          </p:nvSpPr>
          <p:spPr>
            <a:xfrm rot="5400000" flipV="1">
              <a:off x="9685329" y="807719"/>
              <a:ext cx="122824" cy="305678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54" name="TextBox 53">
              <a:extLst>
                <a:ext uri="{FF2B5EF4-FFF2-40B4-BE49-F238E27FC236}">
                  <a16:creationId xmlns:a16="http://schemas.microsoft.com/office/drawing/2014/main" id="{34F5F67C-C74D-4A59-B714-1DB1F46DA9C1}"/>
                </a:ext>
              </a:extLst>
            </p:cNvPr>
            <p:cNvSpPr txBox="1"/>
            <p:nvPr/>
          </p:nvSpPr>
          <p:spPr>
            <a:xfrm>
              <a:off x="9463787" y="2257641"/>
              <a:ext cx="886776"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INDIVIDUEL</a:t>
              </a:r>
            </a:p>
          </p:txBody>
        </p:sp>
        <p:sp>
          <p:nvSpPr>
            <p:cNvPr id="55" name="Left Bracket 54">
              <a:extLst>
                <a:ext uri="{FF2B5EF4-FFF2-40B4-BE49-F238E27FC236}">
                  <a16:creationId xmlns:a16="http://schemas.microsoft.com/office/drawing/2014/main" id="{96BD76E4-FB47-4732-9313-20A43CB322CB}"/>
                </a:ext>
              </a:extLst>
            </p:cNvPr>
            <p:cNvSpPr/>
            <p:nvPr/>
          </p:nvSpPr>
          <p:spPr>
            <a:xfrm rot="5400000" flipV="1">
              <a:off x="7104684" y="1315211"/>
              <a:ext cx="117829" cy="204679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56" name="TextBox 55">
              <a:extLst>
                <a:ext uri="{FF2B5EF4-FFF2-40B4-BE49-F238E27FC236}">
                  <a16:creationId xmlns:a16="http://schemas.microsoft.com/office/drawing/2014/main" id="{87526B74-414F-48F2-A4B5-AB763CDA76F5}"/>
                </a:ext>
              </a:extLst>
            </p:cNvPr>
            <p:cNvSpPr txBox="1"/>
            <p:nvPr/>
          </p:nvSpPr>
          <p:spPr>
            <a:xfrm>
              <a:off x="6463263" y="2261699"/>
              <a:ext cx="1215283"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COLLABORATIF</a:t>
              </a:r>
            </a:p>
          </p:txBody>
        </p:sp>
      </p:grpSp>
      <p:grpSp>
        <p:nvGrpSpPr>
          <p:cNvPr id="57" name="Group 56">
            <a:extLst>
              <a:ext uri="{FF2B5EF4-FFF2-40B4-BE49-F238E27FC236}">
                <a16:creationId xmlns:a16="http://schemas.microsoft.com/office/drawing/2014/main" id="{E390ECC9-C56A-48DC-8980-B59A856B1578}"/>
              </a:ext>
            </a:extLst>
          </p:cNvPr>
          <p:cNvGrpSpPr/>
          <p:nvPr/>
        </p:nvGrpSpPr>
        <p:grpSpPr>
          <a:xfrm>
            <a:off x="9754128" y="5823322"/>
            <a:ext cx="2416722" cy="402146"/>
            <a:chOff x="3029862" y="5855935"/>
            <a:chExt cx="2416722" cy="402146"/>
          </a:xfrm>
        </p:grpSpPr>
        <p:sp>
          <p:nvSpPr>
            <p:cNvPr id="58" name="TextBox 57">
              <a:extLst>
                <a:ext uri="{FF2B5EF4-FFF2-40B4-BE49-F238E27FC236}">
                  <a16:creationId xmlns:a16="http://schemas.microsoft.com/office/drawing/2014/main" id="{2AA7B46D-DD96-4AD0-A4DB-0CBC3DC781C9}"/>
                </a:ext>
              </a:extLst>
            </p:cNvPr>
            <p:cNvSpPr txBox="1"/>
            <p:nvPr/>
          </p:nvSpPr>
          <p:spPr>
            <a:xfrm>
              <a:off x="3312369" y="5889262"/>
              <a:ext cx="2134215" cy="368819"/>
            </a:xfrm>
            <a:prstGeom prst="rect">
              <a:avLst/>
            </a:prstGeom>
            <a:noFill/>
          </p:spPr>
          <p:txBody>
            <a:bodyPr wrap="square" rtlCol="0">
              <a:spAutoFit/>
            </a:bodyPr>
            <a:lstStyle/>
            <a:p>
              <a:pPr algn="l" rtl="0">
                <a:lnSpc>
                  <a:spcPts val="1100"/>
                </a:lnSpc>
                <a:spcAft>
                  <a:spcPts val="600"/>
                </a:spcAft>
                <a:defRPr/>
              </a:pPr>
              <a:r>
                <a:rPr lang="fr-ca" sz="900" b="0" i="0" u="none" kern="0" baseline="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POINTS DE TRAVAIL PRINCIPAUX INDIVIDUELS ET FERMÉS</a:t>
              </a:r>
            </a:p>
          </p:txBody>
        </p:sp>
        <p:sp>
          <p:nvSpPr>
            <p:cNvPr id="59" name="Rectangle 58">
              <a:extLst>
                <a:ext uri="{FF2B5EF4-FFF2-40B4-BE49-F238E27FC236}">
                  <a16:creationId xmlns:a16="http://schemas.microsoft.com/office/drawing/2014/main" id="{71F4991B-DD72-4DD0-ACC2-80BD5359283E}"/>
                </a:ext>
              </a:extLst>
            </p:cNvPr>
            <p:cNvSpPr/>
            <p:nvPr/>
          </p:nvSpPr>
          <p:spPr>
            <a:xfrm>
              <a:off x="3029862" y="5855935"/>
              <a:ext cx="344662" cy="325648"/>
            </a:xfrm>
            <a:prstGeom prst="rect">
              <a:avLst/>
            </a:prstGeom>
            <a:solidFill>
              <a:srgbClr val="8689AF"/>
            </a:solidFill>
            <a:ln w="12700" cap="flat" cmpd="sng" algn="ctr">
              <a:noFill/>
              <a:prstDash val="solid"/>
              <a:miter lim="800000"/>
            </a:ln>
            <a:effectLst/>
          </p:spPr>
          <p:txBody>
            <a:bodyPr rtlCol="0" anchor="ctr"/>
            <a:lstStyle/>
            <a:p>
              <a:pPr algn="ctr" rtl="0">
                <a:defRPr/>
              </a:pPr>
              <a:endParaRPr lang="fr-ca" kern="0" dirty="0">
                <a:solidFill>
                  <a:srgbClr val="50C08B"/>
                </a:solidFill>
              </a:endParaRPr>
            </a:p>
          </p:txBody>
        </p:sp>
      </p:grpSp>
      <p:grpSp>
        <p:nvGrpSpPr>
          <p:cNvPr id="60" name="Group 59">
            <a:extLst>
              <a:ext uri="{FF2B5EF4-FFF2-40B4-BE49-F238E27FC236}">
                <a16:creationId xmlns:a16="http://schemas.microsoft.com/office/drawing/2014/main" id="{E0E2C0E9-6AC0-48F6-AAAF-8B186961565F}"/>
              </a:ext>
            </a:extLst>
          </p:cNvPr>
          <p:cNvGrpSpPr/>
          <p:nvPr/>
        </p:nvGrpSpPr>
        <p:grpSpPr>
          <a:xfrm>
            <a:off x="7515122" y="5780497"/>
            <a:ext cx="2185873" cy="429548"/>
            <a:chOff x="5299101" y="5848605"/>
            <a:chExt cx="2185873" cy="429548"/>
          </a:xfrm>
        </p:grpSpPr>
        <p:sp>
          <p:nvSpPr>
            <p:cNvPr id="61" name="TextBox 60">
              <a:extLst>
                <a:ext uri="{FF2B5EF4-FFF2-40B4-BE49-F238E27FC236}">
                  <a16:creationId xmlns:a16="http://schemas.microsoft.com/office/drawing/2014/main" id="{80CAE608-44DB-4C1A-B437-B40F7DD2C2B8}"/>
                </a:ext>
              </a:extLst>
            </p:cNvPr>
            <p:cNvSpPr txBox="1"/>
            <p:nvPr/>
          </p:nvSpPr>
          <p:spPr>
            <a:xfrm>
              <a:off x="5600188" y="5909334"/>
              <a:ext cx="1884786" cy="368819"/>
            </a:xfrm>
            <a:prstGeom prst="rect">
              <a:avLst/>
            </a:prstGeom>
            <a:noFill/>
          </p:spPr>
          <p:txBody>
            <a:bodyPr wrap="square" rtlCol="0">
              <a:spAutoFit/>
            </a:bodyPr>
            <a:lstStyle/>
            <a:p>
              <a:pPr algn="l" rtl="0">
                <a:lnSpc>
                  <a:spcPts val="1100"/>
                </a:lnSpc>
                <a:spcAft>
                  <a:spcPts val="600"/>
                </a:spcAft>
                <a:defRPr/>
              </a:pPr>
              <a:r>
                <a:rPr lang="fr-ca" sz="900" kern="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POINTS DE TRAVAIL</a:t>
              </a:r>
              <a:r>
                <a:rPr lang="fr-ca" sz="900" b="0" i="0" u="none" kern="0" baseline="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 SECONDAIRES INDIVIDUELS</a:t>
              </a:r>
            </a:p>
          </p:txBody>
        </p:sp>
        <p:sp>
          <p:nvSpPr>
            <p:cNvPr id="62" name="Rectangle 61">
              <a:extLst>
                <a:ext uri="{FF2B5EF4-FFF2-40B4-BE49-F238E27FC236}">
                  <a16:creationId xmlns:a16="http://schemas.microsoft.com/office/drawing/2014/main" id="{15A4847C-E862-4093-A436-1BA9F9A724C5}"/>
                </a:ext>
              </a:extLst>
            </p:cNvPr>
            <p:cNvSpPr/>
            <p:nvPr/>
          </p:nvSpPr>
          <p:spPr>
            <a:xfrm>
              <a:off x="5299101" y="5848605"/>
              <a:ext cx="344662" cy="325648"/>
            </a:xfrm>
            <a:prstGeom prst="rect">
              <a:avLst/>
            </a:prstGeom>
            <a:solidFill>
              <a:srgbClr val="DB63F3"/>
            </a:solidFill>
            <a:ln w="12700" cap="flat" cmpd="sng" algn="ctr">
              <a:noFill/>
              <a:prstDash val="solid"/>
              <a:miter lim="800000"/>
            </a:ln>
            <a:effectLst/>
          </p:spPr>
          <p:txBody>
            <a:bodyPr rtlCol="0" anchor="ctr"/>
            <a:lstStyle/>
            <a:p>
              <a:pPr algn="ctr" rtl="0">
                <a:defRPr/>
              </a:pPr>
              <a:endParaRPr lang="fr-ca" kern="0" dirty="0">
                <a:solidFill>
                  <a:srgbClr val="50C08B"/>
                </a:solidFill>
              </a:endParaRPr>
            </a:p>
          </p:txBody>
        </p:sp>
      </p:grpSp>
      <p:grpSp>
        <p:nvGrpSpPr>
          <p:cNvPr id="63" name="Group 62">
            <a:extLst>
              <a:ext uri="{FF2B5EF4-FFF2-40B4-BE49-F238E27FC236}">
                <a16:creationId xmlns:a16="http://schemas.microsoft.com/office/drawing/2014/main" id="{A0E877F8-5E1D-47BB-9E4B-8F0FF339C6DE}"/>
              </a:ext>
            </a:extLst>
          </p:cNvPr>
          <p:cNvGrpSpPr/>
          <p:nvPr/>
        </p:nvGrpSpPr>
        <p:grpSpPr>
          <a:xfrm>
            <a:off x="5477495" y="5727176"/>
            <a:ext cx="2205591" cy="425315"/>
            <a:chOff x="7201172" y="5842367"/>
            <a:chExt cx="2205591" cy="425315"/>
          </a:xfrm>
        </p:grpSpPr>
        <p:sp>
          <p:nvSpPr>
            <p:cNvPr id="64" name="TextBox 63">
              <a:extLst>
                <a:ext uri="{FF2B5EF4-FFF2-40B4-BE49-F238E27FC236}">
                  <a16:creationId xmlns:a16="http://schemas.microsoft.com/office/drawing/2014/main" id="{5D3FD5A3-71C9-468D-90BA-FD9694146D60}"/>
                </a:ext>
              </a:extLst>
            </p:cNvPr>
            <p:cNvSpPr txBox="1"/>
            <p:nvPr/>
          </p:nvSpPr>
          <p:spPr>
            <a:xfrm>
              <a:off x="7506285" y="5898863"/>
              <a:ext cx="1900478" cy="368819"/>
            </a:xfrm>
            <a:prstGeom prst="rect">
              <a:avLst/>
            </a:prstGeom>
            <a:noFill/>
          </p:spPr>
          <p:txBody>
            <a:bodyPr wrap="square" rtlCol="0">
              <a:spAutoFit/>
            </a:bodyPr>
            <a:lstStyle/>
            <a:p>
              <a:pPr algn="l" rtl="0">
                <a:lnSpc>
                  <a:spcPts val="1100"/>
                </a:lnSpc>
                <a:spcAft>
                  <a:spcPts val="600"/>
                </a:spcAft>
                <a:defRPr/>
              </a:pPr>
              <a:r>
                <a:rPr lang="fr-ca" sz="900" b="0" i="0" u="none" kern="0" baseline="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POINTS DE TRAVAIL COLLABORATIFS OUVERT</a:t>
              </a:r>
            </a:p>
          </p:txBody>
        </p:sp>
        <p:sp>
          <p:nvSpPr>
            <p:cNvPr id="65" name="Rectangle 64">
              <a:extLst>
                <a:ext uri="{FF2B5EF4-FFF2-40B4-BE49-F238E27FC236}">
                  <a16:creationId xmlns:a16="http://schemas.microsoft.com/office/drawing/2014/main" id="{5FF70329-56A3-44AF-8A94-CAC078217E94}"/>
                </a:ext>
              </a:extLst>
            </p:cNvPr>
            <p:cNvSpPr/>
            <p:nvPr/>
          </p:nvSpPr>
          <p:spPr>
            <a:xfrm>
              <a:off x="7201172" y="5842367"/>
              <a:ext cx="344662" cy="325648"/>
            </a:xfrm>
            <a:prstGeom prst="rect">
              <a:avLst/>
            </a:prstGeom>
            <a:solidFill>
              <a:srgbClr val="FDEB03"/>
            </a:solidFill>
            <a:ln w="12700" cap="flat" cmpd="sng" algn="ctr">
              <a:noFill/>
              <a:prstDash val="solid"/>
              <a:miter lim="800000"/>
            </a:ln>
            <a:effectLst/>
          </p:spPr>
          <p:txBody>
            <a:bodyPr rtlCol="0" anchor="ctr"/>
            <a:lstStyle/>
            <a:p>
              <a:pPr algn="ctr" rtl="0">
                <a:defRPr/>
              </a:pPr>
              <a:endParaRPr lang="fr-ca" kern="0" dirty="0">
                <a:solidFill>
                  <a:srgbClr val="50C08B"/>
                </a:solidFill>
              </a:endParaRPr>
            </a:p>
          </p:txBody>
        </p:sp>
      </p:grpSp>
      <p:grpSp>
        <p:nvGrpSpPr>
          <p:cNvPr id="66" name="Group 65">
            <a:extLst>
              <a:ext uri="{FF2B5EF4-FFF2-40B4-BE49-F238E27FC236}">
                <a16:creationId xmlns:a16="http://schemas.microsoft.com/office/drawing/2014/main" id="{4DEB07DE-89F0-402E-9940-211FAF1E10BE}"/>
              </a:ext>
            </a:extLst>
          </p:cNvPr>
          <p:cNvGrpSpPr/>
          <p:nvPr/>
        </p:nvGrpSpPr>
        <p:grpSpPr>
          <a:xfrm>
            <a:off x="3318536" y="5754690"/>
            <a:ext cx="2077176" cy="429912"/>
            <a:chOff x="9013642" y="5848603"/>
            <a:chExt cx="2077176" cy="429912"/>
          </a:xfrm>
        </p:grpSpPr>
        <p:sp>
          <p:nvSpPr>
            <p:cNvPr id="67" name="TextBox 66">
              <a:extLst>
                <a:ext uri="{FF2B5EF4-FFF2-40B4-BE49-F238E27FC236}">
                  <a16:creationId xmlns:a16="http://schemas.microsoft.com/office/drawing/2014/main" id="{B7C1B291-2CC0-43B3-9B79-F34C4B86AB3E}"/>
                </a:ext>
              </a:extLst>
            </p:cNvPr>
            <p:cNvSpPr txBox="1"/>
            <p:nvPr/>
          </p:nvSpPr>
          <p:spPr>
            <a:xfrm>
              <a:off x="9308848" y="5909696"/>
              <a:ext cx="1781970" cy="368819"/>
            </a:xfrm>
            <a:prstGeom prst="rect">
              <a:avLst/>
            </a:prstGeom>
            <a:noFill/>
          </p:spPr>
          <p:txBody>
            <a:bodyPr wrap="square" rtlCol="0">
              <a:spAutoFit/>
            </a:bodyPr>
            <a:lstStyle/>
            <a:p>
              <a:pPr algn="l" rtl="0">
                <a:lnSpc>
                  <a:spcPts val="1100"/>
                </a:lnSpc>
                <a:spcAft>
                  <a:spcPts val="600"/>
                </a:spcAft>
                <a:defRPr/>
              </a:pPr>
              <a:r>
                <a:rPr lang="fr-ca" sz="900" b="0" i="0" u="none" kern="0" baseline="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POINTS DE TRAVAIL COLLABORATIFS FERMÉS</a:t>
              </a:r>
            </a:p>
          </p:txBody>
        </p:sp>
        <p:sp>
          <p:nvSpPr>
            <p:cNvPr id="68" name="Rectangle 67">
              <a:extLst>
                <a:ext uri="{FF2B5EF4-FFF2-40B4-BE49-F238E27FC236}">
                  <a16:creationId xmlns:a16="http://schemas.microsoft.com/office/drawing/2014/main" id="{3CCC974D-03D0-4BDA-B733-070580EA8DF0}"/>
                </a:ext>
              </a:extLst>
            </p:cNvPr>
            <p:cNvSpPr/>
            <p:nvPr/>
          </p:nvSpPr>
          <p:spPr>
            <a:xfrm>
              <a:off x="9013642" y="5848603"/>
              <a:ext cx="344662" cy="325648"/>
            </a:xfrm>
            <a:prstGeom prst="rect">
              <a:avLst/>
            </a:prstGeom>
            <a:solidFill>
              <a:srgbClr val="03BADF"/>
            </a:solidFill>
            <a:ln w="12700" cap="flat" cmpd="sng" algn="ctr">
              <a:noFill/>
              <a:prstDash val="solid"/>
              <a:miter lim="800000"/>
            </a:ln>
            <a:effectLst/>
          </p:spPr>
          <p:txBody>
            <a:bodyPr rtlCol="0" anchor="ctr"/>
            <a:lstStyle/>
            <a:p>
              <a:pPr algn="ctr" rtl="0">
                <a:defRPr/>
              </a:pPr>
              <a:endParaRPr lang="fr-ca" kern="0" dirty="0">
                <a:solidFill>
                  <a:srgbClr val="50C08B"/>
                </a:solidFill>
              </a:endParaRPr>
            </a:p>
          </p:txBody>
        </p:sp>
      </p:grpSp>
      <p:sp>
        <p:nvSpPr>
          <p:cNvPr id="69" name="TextBox 68">
            <a:extLst>
              <a:ext uri="{FF2B5EF4-FFF2-40B4-BE49-F238E27FC236}">
                <a16:creationId xmlns:a16="http://schemas.microsoft.com/office/drawing/2014/main" id="{9435C836-13C5-43CA-9623-4D1E90A9E9DC}"/>
              </a:ext>
            </a:extLst>
          </p:cNvPr>
          <p:cNvSpPr txBox="1"/>
          <p:nvPr/>
        </p:nvSpPr>
        <p:spPr>
          <a:xfrm>
            <a:off x="3182387" y="1906991"/>
            <a:ext cx="2348150" cy="523220"/>
          </a:xfrm>
          <a:prstGeom prst="rect">
            <a:avLst/>
          </a:prstGeom>
          <a:noFill/>
        </p:spPr>
        <p:txBody>
          <a:bodyPr wrap="square" rtlCol="0">
            <a:spAutoFit/>
          </a:bodyPr>
          <a:lstStyle/>
          <a:p>
            <a:pPr algn="ctr" rtl="0"/>
            <a:r>
              <a:rPr lang="fr-ca" sz="1400" b="0" i="0" u="none" baseline="0" dirty="0">
                <a:latin typeface="+mn-lt"/>
                <a:ea typeface="+mn-lt"/>
                <a:cs typeface="+mn-lt"/>
                <a:sym typeface="+mn-lt"/>
              </a:rPr>
              <a:t>MILIEU DE TRAVAIL </a:t>
            </a:r>
            <a:r>
              <a:rPr lang="fr-ca" sz="1400" b="1" i="0" u="none" baseline="0" dirty="0">
                <a:latin typeface="+mn-lt"/>
                <a:ea typeface="+mn-lt"/>
                <a:cs typeface="+mn-lt"/>
                <a:sym typeface="+mn-lt"/>
              </a:rPr>
              <a:t>AUTONOME</a:t>
            </a:r>
            <a:r>
              <a:rPr lang="fr-ca" sz="1400" b="0" i="0" u="none" baseline="0" dirty="0">
                <a:latin typeface="+mn-lt"/>
                <a:ea typeface="+mn-lt"/>
                <a:cs typeface="+mn-lt"/>
                <a:sym typeface="+mn-lt"/>
              </a:rPr>
              <a:t> </a:t>
            </a:r>
            <a:endParaRPr lang="fr-ca" sz="1400" dirty="0">
              <a:latin typeface="+mn-lt"/>
            </a:endParaRPr>
          </a:p>
        </p:txBody>
      </p:sp>
      <p:pic>
        <p:nvPicPr>
          <p:cNvPr id="70" name="Picture 69" descr="activityprofile-autonomous.png">
            <a:extLst>
              <a:ext uri="{FF2B5EF4-FFF2-40B4-BE49-F238E27FC236}">
                <a16:creationId xmlns:a16="http://schemas.microsoft.com/office/drawing/2014/main" id="{F5B33996-AF09-4585-91ED-1909ED2DB0B0}"/>
              </a:ext>
            </a:extLst>
          </p:cNvPr>
          <p:cNvPicPr>
            <a:picLocks noChangeAspect="1"/>
          </p:cNvPicPr>
          <p:nvPr/>
        </p:nvPicPr>
        <p:blipFill>
          <a:blip r:embed="rId6"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980714" y="1909247"/>
            <a:ext cx="567526" cy="529153"/>
          </a:xfrm>
          <a:prstGeom prst="rect">
            <a:avLst/>
          </a:prstGeom>
        </p:spPr>
      </p:pic>
      <p:pic>
        <p:nvPicPr>
          <p:cNvPr id="71" name="Picture 70" descr="activityprofile-interactive.png">
            <a:extLst>
              <a:ext uri="{FF2B5EF4-FFF2-40B4-BE49-F238E27FC236}">
                <a16:creationId xmlns:a16="http://schemas.microsoft.com/office/drawing/2014/main" id="{811AE584-3E1C-4BC7-8BC1-B3C22AA00103}"/>
              </a:ext>
            </a:extLst>
          </p:cNvPr>
          <p:cNvPicPr>
            <a:picLocks noChangeAspect="1"/>
          </p:cNvPicPr>
          <p:nvPr/>
        </p:nvPicPr>
        <p:blipFill>
          <a:blip r:embed="rId7"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993414" y="4760162"/>
            <a:ext cx="622533" cy="516645"/>
          </a:xfrm>
          <a:prstGeom prst="rect">
            <a:avLst/>
          </a:prstGeom>
        </p:spPr>
      </p:pic>
      <p:pic>
        <p:nvPicPr>
          <p:cNvPr id="72" name="Picture 71" descr="activityprofile-balanced.png">
            <a:extLst>
              <a:ext uri="{FF2B5EF4-FFF2-40B4-BE49-F238E27FC236}">
                <a16:creationId xmlns:a16="http://schemas.microsoft.com/office/drawing/2014/main" id="{BDD49F9C-D406-48C4-A2AD-B7F0A6BB9D09}"/>
              </a:ext>
            </a:extLst>
          </p:cNvPr>
          <p:cNvPicPr>
            <a:picLocks noChangeAspect="1"/>
          </p:cNvPicPr>
          <p:nvPr/>
        </p:nvPicPr>
        <p:blipFill>
          <a:blip r:embed="rId8"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000891" y="3326269"/>
            <a:ext cx="628217" cy="521644"/>
          </a:xfrm>
          <a:prstGeom prst="rect">
            <a:avLst/>
          </a:prstGeom>
        </p:spPr>
      </p:pic>
      <p:sp>
        <p:nvSpPr>
          <p:cNvPr id="76" name="TextBox 75">
            <a:extLst>
              <a:ext uri="{FF2B5EF4-FFF2-40B4-BE49-F238E27FC236}">
                <a16:creationId xmlns:a16="http://schemas.microsoft.com/office/drawing/2014/main" id="{5E2FBF90-5EC0-4F11-92C2-481D974E050B}"/>
              </a:ext>
            </a:extLst>
          </p:cNvPr>
          <p:cNvSpPr txBox="1"/>
          <p:nvPr/>
        </p:nvSpPr>
        <p:spPr>
          <a:xfrm>
            <a:off x="474036" y="1135737"/>
            <a:ext cx="2083595" cy="923330"/>
          </a:xfrm>
          <a:prstGeom prst="rect">
            <a:avLst/>
          </a:prstGeom>
          <a:noFill/>
        </p:spPr>
        <p:txBody>
          <a:bodyPr wrap="square">
            <a:spAutoFit/>
          </a:bodyPr>
          <a:lstStyle/>
          <a:p>
            <a:pPr algn="l" rtl="0"/>
            <a:r>
              <a:rPr lang="fr-ca" sz="1800" b="1" i="0" u="none" baseline="0" dirty="0">
                <a:solidFill>
                  <a:schemeClr val="accent2">
                    <a:lumMod val="75000"/>
                  </a:schemeClr>
                </a:solidFill>
                <a:latin typeface="+mn-lt"/>
                <a:ea typeface="+mn-lt"/>
                <a:cs typeface="+mn-lt"/>
                <a:sym typeface="+mn-lt"/>
              </a:rPr>
              <a:t>Cinq principes de conception </a:t>
            </a:r>
          </a:p>
          <a:p>
            <a:pPr algn="l" rtl="0"/>
            <a:r>
              <a:rPr lang="fr-ca" sz="1800" b="1" i="0" u="none" baseline="0" dirty="0">
                <a:solidFill>
                  <a:schemeClr val="accent2">
                    <a:lumMod val="75000"/>
                  </a:schemeClr>
                </a:solidFill>
                <a:latin typeface="+mn-lt"/>
                <a:ea typeface="+mn-lt"/>
                <a:cs typeface="+mn-lt"/>
                <a:sym typeface="+mn-lt"/>
              </a:rPr>
              <a:t>clés</a:t>
            </a:r>
          </a:p>
        </p:txBody>
      </p:sp>
      <p:sp>
        <p:nvSpPr>
          <p:cNvPr id="77" name="TextBox 76">
            <a:extLst>
              <a:ext uri="{FF2B5EF4-FFF2-40B4-BE49-F238E27FC236}">
                <a16:creationId xmlns:a16="http://schemas.microsoft.com/office/drawing/2014/main" id="{88687C68-4876-44B8-ADCF-92ED08DC7C69}"/>
              </a:ext>
            </a:extLst>
          </p:cNvPr>
          <p:cNvSpPr txBox="1"/>
          <p:nvPr/>
        </p:nvSpPr>
        <p:spPr>
          <a:xfrm>
            <a:off x="3165031" y="1137444"/>
            <a:ext cx="1826499" cy="707886"/>
          </a:xfrm>
          <a:prstGeom prst="rect">
            <a:avLst/>
          </a:prstGeom>
          <a:noFill/>
        </p:spPr>
        <p:txBody>
          <a:bodyPr wrap="square">
            <a:spAutoFit/>
          </a:bodyPr>
          <a:lstStyle/>
          <a:p>
            <a:pPr algn="ctr" rtl="0"/>
            <a:r>
              <a:rPr lang="fr-ca" sz="2000" b="1" i="0" u="none" baseline="0" dirty="0">
                <a:solidFill>
                  <a:schemeClr val="accent2">
                    <a:lumMod val="75000"/>
                  </a:schemeClr>
                </a:solidFill>
                <a:latin typeface="+mn-lt"/>
                <a:ea typeface="+mn-lt"/>
                <a:cs typeface="+mn-lt"/>
                <a:sym typeface="+mn-lt"/>
              </a:rPr>
              <a:t>Profils d’activité</a:t>
            </a:r>
          </a:p>
        </p:txBody>
      </p:sp>
    </p:spTree>
    <p:extLst>
      <p:ext uri="{BB962C8B-B14F-4D97-AF65-F5344CB8AC3E}">
        <p14:creationId xmlns:p14="http://schemas.microsoft.com/office/powerpoint/2010/main" val="1209160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assy area with a mountain in the background&#10;&#10;Description automatically generated with low confidence">
            <a:extLst>
              <a:ext uri="{FF2B5EF4-FFF2-40B4-BE49-F238E27FC236}">
                <a16:creationId xmlns:a16="http://schemas.microsoft.com/office/drawing/2014/main" id="{0445B20C-D7EB-4C89-9E5B-09229985E173}"/>
              </a:ext>
            </a:extLst>
          </p:cNvPr>
          <p:cNvPicPr/>
          <p:nvPr/>
        </p:nvPicPr>
        <p:blipFill rotWithShape="1">
          <a:blip r:embed="rId3" cstate="screen">
            <a:alphaModFix amt="35000"/>
            <a:extLst>
              <a:ext uri="{28A0092B-C50C-407E-A947-70E740481C1C}">
                <a14:useLocalDpi xmlns:a14="http://schemas.microsoft.com/office/drawing/2010/main"/>
              </a:ext>
            </a:extLst>
          </a:blip>
          <a:srcRect/>
          <a:stretch/>
        </p:blipFill>
        <p:spPr bwMode="auto">
          <a:xfrm>
            <a:off x="0" y="0"/>
            <a:ext cx="12192000" cy="6855958"/>
          </a:xfrm>
          <a:prstGeom prst="rect">
            <a:avLst/>
          </a:prstGeom>
          <a:noFill/>
        </p:spPr>
      </p:pic>
      <p:sp>
        <p:nvSpPr>
          <p:cNvPr id="11" name="Title 1">
            <a:extLst>
              <a:ext uri="{FF2B5EF4-FFF2-40B4-BE49-F238E27FC236}">
                <a16:creationId xmlns:a16="http://schemas.microsoft.com/office/drawing/2014/main" id="{97B026F1-E89E-4F5A-A62E-A58982818423}"/>
              </a:ext>
            </a:extLst>
          </p:cNvPr>
          <p:cNvSpPr txBox="1">
            <a:spLocks/>
          </p:cNvSpPr>
          <p:nvPr/>
        </p:nvSpPr>
        <p:spPr bwMode="auto">
          <a:xfrm>
            <a:off x="451765" y="417273"/>
            <a:ext cx="1070428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600" b="1" i="0" u="none" strike="noStrike" kern="1200" cap="none" spc="0" normalizeH="0" baseline="0" dirty="0">
                <a:ln>
                  <a:noFill/>
                </a:ln>
                <a:solidFill>
                  <a:srgbClr val="000000"/>
                </a:solidFill>
                <a:effectLst/>
                <a:uLnTx/>
                <a:uFillTx/>
                <a:latin typeface="Arial"/>
                <a:ea typeface="+mj-ea"/>
                <a:cs typeface="+mj-cs"/>
              </a:rPr>
              <a:t>Inspiration de la conception</a:t>
            </a:r>
            <a:endParaRPr kumimoji="0" lang="fr-ca" sz="3600" b="1" i="0" u="none" strike="noStrike" kern="1200" cap="none" spc="0" normalizeH="0" baseline="0" noProof="0" dirty="0">
              <a:ln>
                <a:noFill/>
              </a:ln>
              <a:solidFill>
                <a:srgbClr val="000000"/>
              </a:solidFill>
              <a:effectLst/>
              <a:uLnTx/>
              <a:uFillTx/>
              <a:latin typeface="Arial"/>
              <a:ea typeface="+mj-ea"/>
              <a:cs typeface="+mj-cs"/>
            </a:endParaRPr>
          </a:p>
        </p:txBody>
      </p:sp>
      <p:sp>
        <p:nvSpPr>
          <p:cNvPr id="6" name="TextBox 5">
            <a:extLst>
              <a:ext uri="{FF2B5EF4-FFF2-40B4-BE49-F238E27FC236}">
                <a16:creationId xmlns:a16="http://schemas.microsoft.com/office/drawing/2014/main" id="{42A78D3F-3B14-49B8-991E-B7BE4A8EB336}"/>
              </a:ext>
            </a:extLst>
          </p:cNvPr>
          <p:cNvSpPr txBox="1"/>
          <p:nvPr/>
        </p:nvSpPr>
        <p:spPr>
          <a:xfrm>
            <a:off x="583373" y="2420260"/>
            <a:ext cx="4594471" cy="3223979"/>
          </a:xfrm>
          <a:prstGeom prst="rect">
            <a:avLst/>
          </a:prstGeom>
          <a:solidFill>
            <a:schemeClr val="tx1">
              <a:alpha val="70000"/>
            </a:schemeClr>
          </a:solidFill>
        </p:spPr>
        <p:txBody>
          <a:bodyPr vert="horz" lIns="91440" tIns="45720" rIns="91440" bIns="45720" rtlCol="0" anchor="t">
            <a:noAutofit/>
          </a:bodyPr>
          <a:lstStyle/>
          <a:p>
            <a:pPr marR="0" algn="l" rtl="0" eaLnBrk="1" hangingPunct="1">
              <a:lnSpc>
                <a:spcPct val="90000"/>
              </a:lnSpc>
              <a:spcBef>
                <a:spcPts val="0"/>
              </a:spcBef>
              <a:spcAft>
                <a:spcPts val="800"/>
              </a:spcAft>
            </a:pPr>
            <a:r>
              <a:rPr lang="fr-ca" sz="1400" b="0" i="0" u="none" baseline="0" dirty="0">
                <a:solidFill>
                  <a:srgbClr val="1E3652"/>
                </a:solidFill>
                <a:effectLst/>
                <a:latin typeface="+mn-lt"/>
                <a:ea typeface="+mn-lt"/>
                <a:cs typeface="+mn-lt"/>
                <a:sym typeface="+mn-lt"/>
              </a:rPr>
              <a:t>La conception </a:t>
            </a:r>
            <a:r>
              <a:rPr lang="fr-ca" sz="1400" b="0" i="0" u="none" baseline="0" dirty="0">
                <a:solidFill>
                  <a:srgbClr val="1E3652"/>
                </a:solidFill>
                <a:latin typeface="+mn-lt"/>
                <a:ea typeface="+mn-lt"/>
                <a:cs typeface="+mn-lt"/>
                <a:sym typeface="+mn-lt"/>
              </a:rPr>
              <a:t>du </a:t>
            </a:r>
            <a:r>
              <a:rPr lang="fr-ca" sz="1400" b="0" i="0" u="none" baseline="0" dirty="0">
                <a:solidFill>
                  <a:srgbClr val="1E3652"/>
                </a:solidFill>
                <a:effectLst/>
                <a:latin typeface="+mn-lt"/>
                <a:ea typeface="+mn-lt"/>
                <a:cs typeface="+mn-lt"/>
                <a:sym typeface="+mn-lt"/>
              </a:rPr>
              <a:t> Programme de transformation du milieu de travail s’inspire des </a:t>
            </a:r>
            <a:r>
              <a:rPr lang="fr-ca" sz="1400" b="1" i="0" u="none" baseline="0" dirty="0">
                <a:solidFill>
                  <a:srgbClr val="1E3652"/>
                </a:solidFill>
                <a:effectLst/>
                <a:latin typeface="+mn-lt"/>
                <a:ea typeface="+mn-lt"/>
                <a:cs typeface="+mn-lt"/>
                <a:sym typeface="+mn-lt"/>
              </a:rPr>
              <a:t>paysages naturels du Canada</a:t>
            </a:r>
            <a:r>
              <a:rPr lang="fr-ca" sz="1400" b="0" i="0" u="none" baseline="0" dirty="0">
                <a:solidFill>
                  <a:srgbClr val="1E3652"/>
                </a:solidFill>
                <a:effectLst/>
                <a:latin typeface="+mn-lt"/>
                <a:ea typeface="+mn-lt"/>
                <a:cs typeface="+mn-lt"/>
                <a:sym typeface="+mn-lt"/>
              </a:rPr>
              <a:t>.</a:t>
            </a:r>
            <a:endParaRPr lang="fr-ca" sz="1400" b="1" dirty="0">
              <a:solidFill>
                <a:srgbClr val="1E3652"/>
              </a:solidFill>
              <a:effectLst/>
              <a:latin typeface="+mn-lt"/>
            </a:endParaRPr>
          </a:p>
          <a:p>
            <a:pPr marR="0" algn="l" rtl="0" eaLnBrk="1" hangingPunct="1">
              <a:lnSpc>
                <a:spcPct val="90000"/>
              </a:lnSpc>
              <a:spcBef>
                <a:spcPts val="0"/>
              </a:spcBef>
              <a:spcAft>
                <a:spcPts val="800"/>
              </a:spcAft>
            </a:pPr>
            <a:r>
              <a:rPr lang="fr-ca" sz="1400" b="0" i="0" u="none" baseline="0" dirty="0">
                <a:solidFill>
                  <a:srgbClr val="1E3652"/>
                </a:solidFill>
                <a:effectLst/>
                <a:latin typeface="+mn-lt"/>
                <a:ea typeface="+mn-lt"/>
                <a:cs typeface="+mn-lt"/>
                <a:sym typeface="+mn-lt"/>
              </a:rPr>
              <a:t>Le monde naturel regorge de couleurs qui attirent l’attention, qui se fondent magnifiquement dans le décor et qui créent des effets extraordinaires. </a:t>
            </a:r>
          </a:p>
          <a:p>
            <a:pPr marR="0" algn="l" rtl="0" eaLnBrk="1" hangingPunct="1">
              <a:lnSpc>
                <a:spcPct val="90000"/>
              </a:lnSpc>
              <a:spcBef>
                <a:spcPts val="0"/>
              </a:spcBef>
              <a:spcAft>
                <a:spcPts val="800"/>
              </a:spcAft>
            </a:pPr>
            <a:r>
              <a:rPr lang="fr-ca" sz="1400" b="0" i="0" u="none" baseline="0" dirty="0">
                <a:solidFill>
                  <a:srgbClr val="1E3652"/>
                </a:solidFill>
                <a:effectLst/>
                <a:latin typeface="+mn-lt"/>
                <a:ea typeface="+mn-lt"/>
                <a:cs typeface="+mn-lt"/>
                <a:sym typeface="+mn-lt"/>
              </a:rPr>
              <a:t>Les milieux de travail mis en place dans le cadre de ce programme tenteront de mettre en valeur la beauté de notre pays et </a:t>
            </a:r>
            <a:r>
              <a:rPr lang="fr-ca" sz="1400" b="0" i="0" u="none" baseline="0" dirty="0">
                <a:solidFill>
                  <a:srgbClr val="1E3652"/>
                </a:solidFill>
                <a:latin typeface="+mn-lt"/>
                <a:ea typeface="+mn-lt"/>
                <a:cs typeface="+mn-lt"/>
                <a:sym typeface="+mn-lt"/>
              </a:rPr>
              <a:t>l’inspiration qu’il procure en présentant les couleurs spectaculaires qu’on trouve dans la nature.</a:t>
            </a:r>
            <a:endParaRPr lang="fr-ca" sz="1400" dirty="0">
              <a:solidFill>
                <a:srgbClr val="1E3652"/>
              </a:solidFill>
              <a:effectLst/>
              <a:latin typeface="+mn-lt"/>
            </a:endParaRPr>
          </a:p>
          <a:p>
            <a:pPr marR="0" algn="l" rtl="0" eaLnBrk="1" hangingPunct="1">
              <a:lnSpc>
                <a:spcPct val="90000"/>
              </a:lnSpc>
              <a:spcBef>
                <a:spcPts val="0"/>
              </a:spcBef>
              <a:spcAft>
                <a:spcPts val="800"/>
              </a:spcAft>
            </a:pPr>
            <a:r>
              <a:rPr lang="fr-ca" sz="1400" b="0" i="0" u="none" baseline="0" dirty="0">
                <a:solidFill>
                  <a:srgbClr val="1E3652"/>
                </a:solidFill>
                <a:latin typeface="+mn-lt"/>
                <a:ea typeface="+mn-lt"/>
                <a:cs typeface="+mn-lt"/>
                <a:sym typeface="+mn-lt"/>
              </a:rPr>
              <a:t>Les conceptions intégreront des images de paysages du Canada et des couleurs et des matières naturelles, et mettront délibérément l’accent sur la prise en compte d’éléments de conception autochtones. </a:t>
            </a:r>
          </a:p>
          <a:p>
            <a:pPr marL="0" marR="0" lvl="0" indent="0" algn="l" defTabSz="914400" rtl="0" eaLnBrk="1" fontAlgn="base" latinLnBrk="0" hangingPunct="1">
              <a:lnSpc>
                <a:spcPct val="90000"/>
              </a:lnSpc>
              <a:spcBef>
                <a:spcPts val="0"/>
              </a:spcBef>
              <a:spcAft>
                <a:spcPts val="800"/>
              </a:spcAft>
              <a:buClrTx/>
              <a:buSzTx/>
              <a:buFontTx/>
              <a:buNone/>
              <a:tabLst/>
              <a:defRPr/>
            </a:pPr>
            <a:endParaRPr kumimoji="0" lang="fr-ca" sz="1400" b="0" i="0" u="none" strike="noStrike" kern="1200" cap="none" spc="0" normalizeH="0" baseline="0" noProof="0" dirty="0">
              <a:ln>
                <a:noFill/>
              </a:ln>
              <a:solidFill>
                <a:srgbClr val="1E3652"/>
              </a:solidFill>
              <a:effectLst/>
              <a:uLnTx/>
              <a:uFillTx/>
              <a:latin typeface="Arial"/>
              <a:ea typeface="+mn-ea"/>
              <a:cs typeface="+mn-cs"/>
            </a:endParaRPr>
          </a:p>
        </p:txBody>
      </p:sp>
      <p:sp>
        <p:nvSpPr>
          <p:cNvPr id="13" name="Oval 1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river with rocks and trees&#10;&#10;Description automatically generated with low confidence">
            <a:extLst>
              <a:ext uri="{FF2B5EF4-FFF2-40B4-BE49-F238E27FC236}">
                <a16:creationId xmlns:a16="http://schemas.microsoft.com/office/drawing/2014/main" id="{CBC1075A-5E27-4D0F-B363-C6347955A148}"/>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5925809" y="2837001"/>
            <a:ext cx="2743200" cy="27432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p:spPr>
      </p:pic>
      <p:pic>
        <p:nvPicPr>
          <p:cNvPr id="7" name="Picture 6" descr="A body of water with mountains in the back&#10;&#10;Description automatically generated with medium confidence">
            <a:extLst>
              <a:ext uri="{FF2B5EF4-FFF2-40B4-BE49-F238E27FC236}">
                <a16:creationId xmlns:a16="http://schemas.microsoft.com/office/drawing/2014/main" id="{C03F7D10-63EA-41F4-8E89-37FB99C08100}"/>
              </a:ext>
            </a:extLst>
          </p:cNvPr>
          <p:cNvPicPr/>
          <p:nvPr/>
        </p:nvPicPr>
        <p:blipFill rotWithShape="1">
          <a:blip r:embed="rId5" cstate="screen">
            <a:extLst>
              <a:ext uri="{28A0092B-C50C-407E-A947-70E740481C1C}">
                <a14:useLocalDpi xmlns:a14="http://schemas.microsoft.com/office/drawing/2010/main"/>
              </a:ext>
            </a:extLst>
          </a:blip>
          <a:srcRect b="-2"/>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p:spPr>
      </p:pic>
      <p:sp>
        <p:nvSpPr>
          <p:cNvPr id="17" name="Freeform: Shape 16">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3">
            <a:extLst>
              <a:ext uri="{FF2B5EF4-FFF2-40B4-BE49-F238E27FC236}">
                <a16:creationId xmlns:a16="http://schemas.microsoft.com/office/drawing/2014/main" id="{D3341ACB-3EED-4E61-941A-CBDFE89E1F8C}"/>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bwMode="auto">
          <a:xfrm>
            <a:off x="9129290" y="4197216"/>
            <a:ext cx="3062710" cy="2660795"/>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a:noFill/>
        </p:spPr>
      </p:pic>
    </p:spTree>
    <p:extLst>
      <p:ext uri="{BB962C8B-B14F-4D97-AF65-F5344CB8AC3E}">
        <p14:creationId xmlns:p14="http://schemas.microsoft.com/office/powerpoint/2010/main" val="7275034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7AE5-C8E7-43D4-883A-F5647D7880B6}"/>
              </a:ext>
            </a:extLst>
          </p:cNvPr>
          <p:cNvSpPr>
            <a:spLocks noGrp="1"/>
          </p:cNvSpPr>
          <p:nvPr>
            <p:ph type="title"/>
          </p:nvPr>
        </p:nvSpPr>
        <p:spPr/>
        <p:txBody>
          <a:bodyPr>
            <a:normAutofit fontScale="90000"/>
          </a:bodyPr>
          <a:lstStyle/>
          <a:p>
            <a:pPr algn="l" rtl="0"/>
            <a:r>
              <a:rPr lang="fr-ca" b="1" i="0" u="none" baseline="0" dirty="0">
                <a:solidFill>
                  <a:schemeClr val="accent3"/>
                </a:solidFill>
              </a:rPr>
              <a:t>Caractéristiques de conception normalisées</a:t>
            </a:r>
          </a:p>
        </p:txBody>
      </p:sp>
      <p:sp>
        <p:nvSpPr>
          <p:cNvPr id="4" name="Slide Number Placeholder 3">
            <a:extLst>
              <a:ext uri="{FF2B5EF4-FFF2-40B4-BE49-F238E27FC236}">
                <a16:creationId xmlns:a16="http://schemas.microsoft.com/office/drawing/2014/main" id="{1663F33B-5620-4CA4-815A-18DFB894EF38}"/>
              </a:ext>
            </a:extLst>
          </p:cNvPr>
          <p:cNvSpPr>
            <a:spLocks noGrp="1"/>
          </p:cNvSpPr>
          <p:nvPr>
            <p:ph type="sldNum" sz="quarter" idx="4"/>
          </p:nvPr>
        </p:nvSpPr>
        <p:spPr>
          <a:xfrm>
            <a:off x="10944522" y="6516609"/>
            <a:ext cx="491278" cy="197985"/>
          </a:xfrm>
          <a:prstGeom prst="rect">
            <a:avLst/>
          </a:prstGeom>
        </p:spPr>
        <p:txBody>
          <a:bodyPr vert="horz" lIns="0" tIns="0" rIns="0" bIns="0" rtlCol="0" anchor="t" anchorCtr="0"/>
          <a:lstStyle>
            <a:defPPr>
              <a:defRPr lang="fr-c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531354F2-37F9-47D6-A1B0-F133C541D4C6}" type="slidenum">
              <a:rPr/>
              <a:pPr algn="r" rtl="0"/>
              <a:t>19</a:t>
            </a:fld>
            <a:endParaRPr lang="fr-ca" dirty="0"/>
          </a:p>
        </p:txBody>
      </p:sp>
      <p:sp>
        <p:nvSpPr>
          <p:cNvPr id="3" name="TextBox 2">
            <a:extLst>
              <a:ext uri="{FF2B5EF4-FFF2-40B4-BE49-F238E27FC236}">
                <a16:creationId xmlns:a16="http://schemas.microsoft.com/office/drawing/2014/main" id="{DDC1F6A4-E21B-48BE-A634-66BA0348526C}"/>
              </a:ext>
            </a:extLst>
          </p:cNvPr>
          <p:cNvSpPr txBox="1"/>
          <p:nvPr/>
        </p:nvSpPr>
        <p:spPr>
          <a:xfrm>
            <a:off x="352425" y="1447800"/>
            <a:ext cx="10791825" cy="1200329"/>
          </a:xfrm>
          <a:prstGeom prst="rect">
            <a:avLst/>
          </a:prstGeom>
          <a:noFill/>
        </p:spPr>
        <p:txBody>
          <a:bodyPr wrap="square" rtlCol="0">
            <a:spAutoFit/>
          </a:bodyPr>
          <a:lstStyle/>
          <a:p>
            <a:endParaRPr lang="fr-ca" dirty="0"/>
          </a:p>
          <a:p>
            <a:pPr marL="285750" indent="-285750" algn="l" rtl="0">
              <a:buFont typeface="Arial" panose="020B0604020202020204" pitchFamily="34" charset="0"/>
              <a:buChar char="•"/>
            </a:pPr>
            <a:endParaRPr lang="fr-ca" dirty="0"/>
          </a:p>
          <a:p>
            <a:pPr marL="285750" indent="-285750" algn="l" rtl="0">
              <a:buFont typeface="Arial" panose="020B0604020202020204" pitchFamily="34" charset="0"/>
              <a:buChar char="•"/>
            </a:pPr>
            <a:endParaRPr lang="fr-ca" dirty="0"/>
          </a:p>
          <a:p>
            <a:endParaRPr lang="fr-ca" dirty="0"/>
          </a:p>
        </p:txBody>
      </p:sp>
      <p:sp>
        <p:nvSpPr>
          <p:cNvPr id="5" name="TextBox 4">
            <a:extLst>
              <a:ext uri="{FF2B5EF4-FFF2-40B4-BE49-F238E27FC236}">
                <a16:creationId xmlns:a16="http://schemas.microsoft.com/office/drawing/2014/main" id="{364490B5-7F1B-4B61-B8CD-79A57B598185}"/>
              </a:ext>
            </a:extLst>
          </p:cNvPr>
          <p:cNvSpPr txBox="1"/>
          <p:nvPr/>
        </p:nvSpPr>
        <p:spPr>
          <a:xfrm>
            <a:off x="313738" y="902108"/>
            <a:ext cx="4607293" cy="4955203"/>
          </a:xfrm>
          <a:prstGeom prst="rect">
            <a:avLst/>
          </a:prstGeom>
          <a:noFill/>
        </p:spPr>
        <p:txBody>
          <a:bodyPr wrap="square" rtlCol="0">
            <a:spAutoFit/>
          </a:bodyPr>
          <a:lstStyle/>
          <a:p>
            <a:pPr algn="l" rtl="0"/>
            <a:r>
              <a:rPr lang="fr-ca" sz="1400" b="0" i="0" u="none" baseline="0" dirty="0">
                <a:latin typeface="+mn-lt"/>
                <a:ea typeface="+mn-lt"/>
                <a:cs typeface="+mn-lt"/>
                <a:sym typeface="+mn-lt"/>
              </a:rPr>
              <a:t>Une transformation du milieu de travail tente de mettre en place un milieu de travail de manière accélérée, efficiente et efficace. Pour ce faire, des composants et des fonctionnalités normalisés ont été élaborés pour faciliter la mise en œuvre. </a:t>
            </a:r>
          </a:p>
          <a:p>
            <a:endParaRPr lang="fr-ca" sz="1600" dirty="0">
              <a:latin typeface="+mn-lt"/>
            </a:endParaRPr>
          </a:p>
          <a:p>
            <a:pPr algn="l" rtl="0"/>
            <a:r>
              <a:rPr lang="fr-ca" sz="1400" b="0" i="0" u="none" baseline="0" dirty="0">
                <a:latin typeface="+mn-lt"/>
                <a:ea typeface="+mn-lt"/>
                <a:cs typeface="+mn-lt"/>
                <a:sym typeface="+mn-lt"/>
              </a:rPr>
              <a:t>Un milieu de travail GC est reconnaissable par ses </a:t>
            </a:r>
            <a:r>
              <a:rPr lang="fr-ca" sz="1400" b="1" i="0" u="sng" baseline="0" dirty="0">
                <a:latin typeface="+mn-lt"/>
                <a:ea typeface="+mn-lt"/>
                <a:cs typeface="+mn-lt"/>
                <a:sym typeface="+mn-lt"/>
              </a:rPr>
              <a:t>caractéristiques normalisées</a:t>
            </a:r>
            <a:r>
              <a:rPr lang="fr-ca" sz="1400" b="0" i="0" u="none" baseline="0" dirty="0">
                <a:latin typeface="+mn-lt"/>
                <a:ea typeface="+mn-lt"/>
                <a:cs typeface="+mn-lt"/>
                <a:sym typeface="+mn-lt"/>
              </a:rPr>
              <a:t> :</a:t>
            </a:r>
          </a:p>
          <a:p>
            <a:endParaRPr lang="fr-ca" sz="1400" dirty="0">
              <a:latin typeface="+mn-lt"/>
            </a:endParaRPr>
          </a:p>
          <a:p>
            <a:pPr marL="285750" indent="-285750" algn="l" rtl="0">
              <a:buFont typeface="Wingdings" panose="05000000000000000000" pitchFamily="2" charset="2"/>
              <a:buChar char="§"/>
            </a:pPr>
            <a:r>
              <a:rPr lang="fr-ca" sz="1400" b="0" i="0" u="none" baseline="0" dirty="0">
                <a:latin typeface="+mn-lt"/>
                <a:ea typeface="+mn-lt"/>
                <a:cs typeface="+mn-lt"/>
                <a:sym typeface="+mn-lt"/>
              </a:rPr>
              <a:t>Configurations de points de travail types (ensemble d’éléments communs)</a:t>
            </a:r>
          </a:p>
          <a:p>
            <a:pPr marL="285750" indent="-285750" algn="l" rtl="0">
              <a:buFont typeface="Wingdings" panose="05000000000000000000" pitchFamily="2" charset="2"/>
              <a:buChar char="§"/>
            </a:pPr>
            <a:r>
              <a:rPr lang="fr-ca" sz="1400" b="0" i="0" u="none" baseline="0" dirty="0">
                <a:latin typeface="+mn-lt"/>
                <a:ea typeface="+mn-lt"/>
                <a:cs typeface="+mn-lt"/>
                <a:sym typeface="+mn-lt"/>
              </a:rPr>
              <a:t>Zones fonctionnelles (tranquille, de transition et interactive)</a:t>
            </a:r>
          </a:p>
          <a:p>
            <a:pPr marL="285750" indent="-285750" algn="l" rtl="0">
              <a:buFont typeface="Wingdings" panose="05000000000000000000" pitchFamily="2" charset="2"/>
              <a:buChar char="§"/>
            </a:pPr>
            <a:r>
              <a:rPr lang="fr-ca" sz="1400" b="0" i="0" u="none" baseline="0" dirty="0">
                <a:latin typeface="+mn-lt"/>
                <a:ea typeface="+mn-lt"/>
                <a:cs typeface="+mn-lt"/>
                <a:sym typeface="+mn-lt"/>
              </a:rPr>
              <a:t>Éléments de conception biophiliques et durables (plantes, matières naturelles)</a:t>
            </a:r>
          </a:p>
          <a:p>
            <a:pPr marL="285750" indent="-285750" algn="l" rtl="0">
              <a:buFont typeface="Wingdings" panose="05000000000000000000" pitchFamily="2" charset="2"/>
              <a:buChar char="§"/>
            </a:pPr>
            <a:r>
              <a:rPr lang="fr-ca" sz="1400" b="0" i="0" u="none" baseline="0" dirty="0">
                <a:latin typeface="+mn-lt"/>
                <a:ea typeface="+mn-lt"/>
                <a:cs typeface="+mn-lt"/>
                <a:sym typeface="+mn-lt"/>
              </a:rPr>
              <a:t>Éléments et identification autochtones (art, reconnaissance des terres)</a:t>
            </a:r>
          </a:p>
          <a:p>
            <a:pPr marL="285750" indent="-285750" algn="l" rtl="0">
              <a:buFont typeface="Wingdings" panose="05000000000000000000" pitchFamily="2" charset="2"/>
              <a:buChar char="§"/>
            </a:pPr>
            <a:r>
              <a:rPr lang="fr-ca" sz="1400" b="0" i="0" u="none" baseline="0" dirty="0">
                <a:latin typeface="+mn-lt"/>
                <a:ea typeface="+mn-lt"/>
                <a:cs typeface="+mn-lt"/>
                <a:sym typeface="+mn-lt"/>
              </a:rPr>
              <a:t>Solutions de conception accessibles et inclusives (fondées sur les meilleures pratiques établies)</a:t>
            </a:r>
          </a:p>
          <a:p>
            <a:pPr marL="285750" indent="-285750" algn="l" rtl="0">
              <a:buFont typeface="Wingdings" panose="05000000000000000000" pitchFamily="2" charset="2"/>
              <a:buChar char="§"/>
            </a:pPr>
            <a:r>
              <a:rPr lang="fr-ca" sz="1400" b="0" i="0" u="none" baseline="0" dirty="0">
                <a:latin typeface="+mn-lt"/>
                <a:ea typeface="+mn-lt"/>
                <a:cs typeface="+mn-lt"/>
                <a:sym typeface="+mn-lt"/>
              </a:rPr>
              <a:t>Schémas de couleurs prédéfinis (planches de tendances)</a:t>
            </a:r>
          </a:p>
          <a:p>
            <a:pPr algn="l" rtl="0"/>
            <a:r>
              <a:rPr lang="fr-ca" sz="2000" b="0" i="0" u="none" baseline="0" dirty="0"/>
              <a:t> </a:t>
            </a:r>
          </a:p>
        </p:txBody>
      </p:sp>
      <p:pic>
        <p:nvPicPr>
          <p:cNvPr id="7" name="Picture 6" descr="A picture containing indoor, floor, ceiling, room&#10;&#10;Description automatically generated">
            <a:extLst>
              <a:ext uri="{FF2B5EF4-FFF2-40B4-BE49-F238E27FC236}">
                <a16:creationId xmlns:a16="http://schemas.microsoft.com/office/drawing/2014/main" id="{DCB04A8A-D95C-4837-BAE2-B7245A5FFB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2276" y="3736972"/>
            <a:ext cx="3283615" cy="2190146"/>
          </a:xfrm>
          <a:prstGeom prst="rect">
            <a:avLst/>
          </a:prstGeom>
        </p:spPr>
      </p:pic>
      <p:pic>
        <p:nvPicPr>
          <p:cNvPr id="9" name="Picture 8" descr="A person sitting at a table&#10;&#10;Description automatically generated with low confidence">
            <a:extLst>
              <a:ext uri="{FF2B5EF4-FFF2-40B4-BE49-F238E27FC236}">
                <a16:creationId xmlns:a16="http://schemas.microsoft.com/office/drawing/2014/main" id="{83575C07-1290-43F8-AE8E-D621A8121E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40988" y="1420396"/>
            <a:ext cx="3284973" cy="2190147"/>
          </a:xfrm>
          <a:prstGeom prst="rect">
            <a:avLst/>
          </a:prstGeom>
        </p:spPr>
      </p:pic>
      <p:pic>
        <p:nvPicPr>
          <p:cNvPr id="11" name="Picture 10" descr="A picture containing building, porch, furniture&#10;&#10;Description automatically generated">
            <a:extLst>
              <a:ext uri="{FF2B5EF4-FFF2-40B4-BE49-F238E27FC236}">
                <a16:creationId xmlns:a16="http://schemas.microsoft.com/office/drawing/2014/main" id="{76A26F25-931F-477A-9335-276A0E0D851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479179" y="1420395"/>
            <a:ext cx="3399083" cy="2190147"/>
          </a:xfrm>
          <a:prstGeom prst="rect">
            <a:avLst/>
          </a:prstGeom>
        </p:spPr>
      </p:pic>
      <p:pic>
        <p:nvPicPr>
          <p:cNvPr id="8" name="Picture 7" descr="A picture containing ceiling, indoor, floor, room&#10;&#10;Description automatically generated">
            <a:extLst>
              <a:ext uri="{FF2B5EF4-FFF2-40B4-BE49-F238E27FC236}">
                <a16:creationId xmlns:a16="http://schemas.microsoft.com/office/drawing/2014/main" id="{BE6EE32D-9044-469A-8123-F40A138A75C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445521" y="3736972"/>
            <a:ext cx="3432741" cy="2212953"/>
          </a:xfrm>
          <a:prstGeom prst="rect">
            <a:avLst/>
          </a:prstGeom>
        </p:spPr>
      </p:pic>
    </p:spTree>
    <p:extLst>
      <p:ext uri="{BB962C8B-B14F-4D97-AF65-F5344CB8AC3E}">
        <p14:creationId xmlns:p14="http://schemas.microsoft.com/office/powerpoint/2010/main" val="371229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9CAAD6-FF39-440B-93BD-619FD2588CC6}"/>
              </a:ext>
            </a:extLst>
          </p:cNvPr>
          <p:cNvSpPr/>
          <p:nvPr/>
        </p:nvSpPr>
        <p:spPr>
          <a:xfrm>
            <a:off x="1809550" y="1039531"/>
            <a:ext cx="9930685" cy="4754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le 1">
            <a:extLst>
              <a:ext uri="{FF2B5EF4-FFF2-40B4-BE49-F238E27FC236}">
                <a16:creationId xmlns:a16="http://schemas.microsoft.com/office/drawing/2014/main" id="{38DEB951-9944-422E-9134-0E166ACC7A9F}"/>
              </a:ext>
            </a:extLst>
          </p:cNvPr>
          <p:cNvSpPr>
            <a:spLocks noGrp="1"/>
          </p:cNvSpPr>
          <p:nvPr>
            <p:ph type="title"/>
          </p:nvPr>
        </p:nvSpPr>
        <p:spPr/>
        <p:txBody>
          <a:bodyPr/>
          <a:lstStyle/>
          <a:p>
            <a:pPr algn="l" rtl="0"/>
            <a:r>
              <a:rPr lang="fr-ca" sz="2400" b="1" i="0" u="none" baseline="0" dirty="0">
                <a:solidFill>
                  <a:schemeClr val="tx1"/>
                </a:solidFill>
              </a:rPr>
              <a:t>Le </a:t>
            </a:r>
            <a:r>
              <a:rPr lang="fr-ca" sz="2400" b="0" i="1" u="none" baseline="0" dirty="0">
                <a:solidFill>
                  <a:schemeClr val="tx1"/>
                </a:solidFill>
              </a:rPr>
              <a:t>Programme de transformation du milieu de travail</a:t>
            </a:r>
            <a:endParaRPr lang="fr-ca" sz="2400" b="0" i="1" dirty="0">
              <a:solidFill>
                <a:schemeClr val="tx1"/>
              </a:solidFill>
            </a:endParaRPr>
          </a:p>
        </p:txBody>
      </p:sp>
      <p:sp>
        <p:nvSpPr>
          <p:cNvPr id="3" name="Content Placeholder 2">
            <a:extLst>
              <a:ext uri="{FF2B5EF4-FFF2-40B4-BE49-F238E27FC236}">
                <a16:creationId xmlns:a16="http://schemas.microsoft.com/office/drawing/2014/main" id="{9B28FBAF-C238-4547-B009-E4BF93807323}"/>
              </a:ext>
            </a:extLst>
          </p:cNvPr>
          <p:cNvSpPr>
            <a:spLocks noGrp="1"/>
          </p:cNvSpPr>
          <p:nvPr>
            <p:ph idx="1"/>
          </p:nvPr>
        </p:nvSpPr>
        <p:spPr>
          <a:xfrm>
            <a:off x="1875193" y="1109040"/>
            <a:ext cx="9865042" cy="4754880"/>
          </a:xfrm>
        </p:spPr>
        <p:txBody>
          <a:bodyPr/>
          <a:lstStyle/>
          <a:p>
            <a:pPr marL="0" indent="0" algn="l" rtl="0">
              <a:buNone/>
            </a:pPr>
            <a:r>
              <a:rPr lang="fr-ca" sz="2000" b="1" i="0" u="none" baseline="0" dirty="0">
                <a:solidFill>
                  <a:schemeClr val="accent5"/>
                </a:solidFill>
                <a:latin typeface="+mn-lt"/>
                <a:ea typeface="+mn-lt"/>
                <a:cs typeface="+mn-lt"/>
                <a:sym typeface="+mn-lt"/>
              </a:rPr>
              <a:t>DÉFINITION ET OBJECTIFS DU PROGRAMME </a:t>
            </a:r>
            <a:endParaRPr lang="fr-ca" sz="2000" b="1" dirty="0">
              <a:solidFill>
                <a:schemeClr val="accent5"/>
              </a:solidFill>
            </a:endParaRPr>
          </a:p>
          <a:p>
            <a:pPr lvl="3" algn="l" rtl="0"/>
            <a:r>
              <a:rPr lang="fr-ca" sz="1600" b="1" i="0" u="none" baseline="0" dirty="0">
                <a:solidFill>
                  <a:schemeClr val="accent5"/>
                </a:solidFill>
              </a:rPr>
              <a:t>Contexte actuel</a:t>
            </a:r>
            <a:endParaRPr lang="fr-ca" sz="1600" dirty="0">
              <a:solidFill>
                <a:schemeClr val="accent5"/>
              </a:solidFill>
            </a:endParaRPr>
          </a:p>
          <a:p>
            <a:pPr lvl="3" algn="l" rtl="0"/>
            <a:r>
              <a:rPr lang="fr-ca" sz="1600" b="1" i="0" u="none" baseline="0" dirty="0">
                <a:solidFill>
                  <a:schemeClr val="accent5"/>
                </a:solidFill>
              </a:rPr>
              <a:t>Qu’est-ce que le</a:t>
            </a:r>
            <a:r>
              <a:rPr lang="fr-ca" sz="1600" b="0" i="0" u="none" baseline="0" dirty="0">
                <a:solidFill>
                  <a:schemeClr val="accent5"/>
                </a:solidFill>
              </a:rPr>
              <a:t> </a:t>
            </a:r>
            <a:r>
              <a:rPr lang="fr-ca" sz="1600" b="0" i="1" u="none" baseline="0" dirty="0">
                <a:solidFill>
                  <a:schemeClr val="accent5"/>
                </a:solidFill>
              </a:rPr>
              <a:t>Programme de transformation du milieu de travail</a:t>
            </a:r>
            <a:r>
              <a:rPr lang="fr-ca" sz="1600" b="0" i="0" u="none" baseline="0" dirty="0">
                <a:solidFill>
                  <a:schemeClr val="accent5"/>
                </a:solidFill>
              </a:rPr>
              <a:t>?</a:t>
            </a:r>
          </a:p>
          <a:p>
            <a:pPr lvl="3" algn="l" rtl="0"/>
            <a:r>
              <a:rPr lang="fr-ca" sz="1600" b="1" i="0" u="none" baseline="0" dirty="0">
                <a:solidFill>
                  <a:schemeClr val="accent5"/>
                </a:solidFill>
              </a:rPr>
              <a:t>Schéma du processus du </a:t>
            </a:r>
            <a:r>
              <a:rPr lang="fr-ca" sz="1600" b="0" i="1" u="none" baseline="0" dirty="0">
                <a:solidFill>
                  <a:schemeClr val="accent5"/>
                </a:solidFill>
              </a:rPr>
              <a:t>Programme de transformation du milieu de travail</a:t>
            </a:r>
          </a:p>
          <a:p>
            <a:pPr marL="0" indent="0" algn="l" rtl="0">
              <a:buNone/>
            </a:pPr>
            <a:endParaRPr lang="fr-ca" sz="1200" b="1" dirty="0">
              <a:solidFill>
                <a:schemeClr val="accent3"/>
              </a:solidFill>
            </a:endParaRPr>
          </a:p>
          <a:p>
            <a:pPr marL="0" indent="0" algn="l" rtl="0">
              <a:buNone/>
            </a:pPr>
            <a:r>
              <a:rPr lang="fr-ca" sz="2000" b="1" i="0" u="none" baseline="0" dirty="0">
                <a:solidFill>
                  <a:schemeClr val="accent3"/>
                </a:solidFill>
                <a:latin typeface="+mn-lt"/>
                <a:ea typeface="+mn-lt"/>
                <a:cs typeface="+mn-lt"/>
                <a:sym typeface="+mn-lt"/>
              </a:rPr>
              <a:t>CONCEPTION INTÉRIEURE ET MÉTHODOLOGIE DU PROJET</a:t>
            </a:r>
            <a:endParaRPr lang="fr-ca" sz="2000" b="1" dirty="0">
              <a:solidFill>
                <a:schemeClr val="accent3"/>
              </a:solidFill>
            </a:endParaRPr>
          </a:p>
          <a:p>
            <a:pPr lvl="3" algn="l" rtl="0"/>
            <a:r>
              <a:rPr lang="fr-ca" sz="1600" b="1" i="0" u="none" baseline="0" dirty="0">
                <a:solidFill>
                  <a:schemeClr val="accent3"/>
                </a:solidFill>
              </a:rPr>
              <a:t>Qu’est-ce que le Milieu de travail GC</a:t>
            </a:r>
            <a:endParaRPr lang="fr-ca" sz="1600" dirty="0">
              <a:solidFill>
                <a:schemeClr val="accent3"/>
              </a:solidFill>
            </a:endParaRPr>
          </a:p>
          <a:p>
            <a:pPr lvl="3" algn="l" rtl="0"/>
            <a:r>
              <a:rPr lang="fr-ca" sz="1600" b="1" i="0" u="none" baseline="0" dirty="0">
                <a:solidFill>
                  <a:schemeClr val="accent3"/>
                </a:solidFill>
              </a:rPr>
              <a:t>Éléments de conception du</a:t>
            </a:r>
            <a:r>
              <a:rPr lang="fr-ca" sz="1600" b="0" i="0" u="none" baseline="0" dirty="0">
                <a:solidFill>
                  <a:schemeClr val="accent3"/>
                </a:solidFill>
              </a:rPr>
              <a:t> </a:t>
            </a:r>
            <a:r>
              <a:rPr lang="fr-ca" sz="1600" b="0" i="1" u="none" baseline="0" dirty="0">
                <a:solidFill>
                  <a:schemeClr val="accent3"/>
                </a:solidFill>
              </a:rPr>
              <a:t>Programme de transformation du milieu de travail</a:t>
            </a:r>
          </a:p>
          <a:p>
            <a:pPr lvl="3" algn="l" rtl="0"/>
            <a:r>
              <a:rPr lang="fr-ca" sz="1600" b="1" i="0" u="none" baseline="0" dirty="0">
                <a:solidFill>
                  <a:schemeClr val="accent3"/>
                </a:solidFill>
              </a:rPr>
              <a:t>Inclusions du </a:t>
            </a:r>
            <a:r>
              <a:rPr lang="fr-ca" sz="1600" b="0" i="1" u="none" baseline="0" dirty="0">
                <a:solidFill>
                  <a:schemeClr val="accent3"/>
                </a:solidFill>
              </a:rPr>
              <a:t>Programme de transformation du milieu de travail</a:t>
            </a:r>
          </a:p>
          <a:p>
            <a:pPr lvl="3" algn="l" rtl="0"/>
            <a:r>
              <a:rPr lang="fr-ca" sz="1600" b="1" i="0" u="none" baseline="0" dirty="0">
                <a:solidFill>
                  <a:schemeClr val="accent3"/>
                </a:solidFill>
              </a:rPr>
              <a:t>Aperçu de la méthode de conception du</a:t>
            </a:r>
            <a:r>
              <a:rPr lang="fr-ca" sz="1600" b="0" i="0" u="none" baseline="0" dirty="0">
                <a:solidFill>
                  <a:schemeClr val="accent3"/>
                </a:solidFill>
              </a:rPr>
              <a:t> </a:t>
            </a:r>
            <a:r>
              <a:rPr lang="fr-ca" sz="1600" b="0" i="1" u="none" baseline="0" dirty="0">
                <a:solidFill>
                  <a:schemeClr val="accent3"/>
                </a:solidFill>
              </a:rPr>
              <a:t>Programme de transformation du milieu de travail</a:t>
            </a:r>
          </a:p>
          <a:p>
            <a:pPr marL="0" indent="0" algn="l" rtl="0">
              <a:buNone/>
            </a:pPr>
            <a:endParaRPr lang="fr-ca" sz="1200" b="1" dirty="0"/>
          </a:p>
          <a:p>
            <a:pPr marL="0" indent="0" algn="l" rtl="0">
              <a:buNone/>
            </a:pPr>
            <a:r>
              <a:rPr lang="fr-ca" sz="2000" b="1" i="0" u="none" baseline="0" dirty="0">
                <a:solidFill>
                  <a:schemeClr val="accent2">
                    <a:lumMod val="75000"/>
                  </a:schemeClr>
                </a:solidFill>
                <a:latin typeface="+mn-lt"/>
                <a:ea typeface="+mn-lt"/>
                <a:cs typeface="+mn-lt"/>
                <a:sym typeface="+mn-lt"/>
              </a:rPr>
              <a:t>APPUYER L’EXPÉRIENCE DES EMPLOYÉS</a:t>
            </a:r>
            <a:endParaRPr lang="fr-ca" sz="2000" b="1" dirty="0">
              <a:solidFill>
                <a:schemeClr val="accent2">
                  <a:lumMod val="75000"/>
                </a:schemeClr>
              </a:solidFill>
            </a:endParaRPr>
          </a:p>
          <a:p>
            <a:pPr lvl="3" algn="l" rtl="0"/>
            <a:r>
              <a:rPr lang="fr-ca" sz="1600" b="1" i="0" u="none" baseline="0" dirty="0">
                <a:solidFill>
                  <a:schemeClr val="accent2">
                    <a:lumMod val="75000"/>
                  </a:schemeClr>
                </a:solidFill>
              </a:rPr>
              <a:t>Facteurs de succès assurant une expérience positive des employés</a:t>
            </a:r>
            <a:endParaRPr lang="fr-ca" sz="1600" dirty="0">
              <a:solidFill>
                <a:schemeClr val="accent2">
                  <a:lumMod val="75000"/>
                </a:schemeClr>
              </a:solidFill>
            </a:endParaRPr>
          </a:p>
          <a:p>
            <a:pPr lvl="3" algn="l" rtl="0"/>
            <a:r>
              <a:rPr lang="fr-ca" sz="1600" b="1" i="0" u="none" baseline="0" dirty="0">
                <a:solidFill>
                  <a:schemeClr val="accent2">
                    <a:lumMod val="75000"/>
                  </a:schemeClr>
                </a:solidFill>
              </a:rPr>
              <a:t>Approche de gestion du changement du</a:t>
            </a:r>
            <a:r>
              <a:rPr lang="fr-ca" sz="1600" b="0" i="0" u="none" baseline="0" dirty="0">
                <a:solidFill>
                  <a:schemeClr val="accent2">
                    <a:lumMod val="75000"/>
                  </a:schemeClr>
                </a:solidFill>
              </a:rPr>
              <a:t> </a:t>
            </a:r>
            <a:r>
              <a:rPr lang="fr-ca" sz="1600" b="0" i="1" u="none" baseline="0" dirty="0">
                <a:solidFill>
                  <a:schemeClr val="accent2">
                    <a:lumMod val="75000"/>
                  </a:schemeClr>
                </a:solidFill>
              </a:rPr>
              <a:t>Programme de transformation du milieu de travail</a:t>
            </a:r>
          </a:p>
        </p:txBody>
      </p:sp>
    </p:spTree>
    <p:extLst>
      <p:ext uri="{BB962C8B-B14F-4D97-AF65-F5344CB8AC3E}">
        <p14:creationId xmlns:p14="http://schemas.microsoft.com/office/powerpoint/2010/main" val="163323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08FD95BC-A7B6-4265-882E-4C3A5CCAF859}"/>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5020" t="-3428" b="39490"/>
          <a:stretch/>
        </p:blipFill>
        <p:spPr>
          <a:xfrm>
            <a:off x="0" y="5063473"/>
            <a:ext cx="12192000" cy="1794527"/>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442240" y="342764"/>
            <a:ext cx="10704280" cy="779462"/>
          </a:xfrm>
        </p:spPr>
        <p:txBody>
          <a:bodyPr/>
          <a:lstStyle/>
          <a:p>
            <a:pPr algn="l" rtl="0"/>
            <a:r>
              <a:rPr lang="fr-ca" sz="3200" b="1" i="0" u="none" baseline="0" dirty="0">
                <a:solidFill>
                  <a:schemeClr val="accent3"/>
                </a:solidFill>
              </a:rPr>
              <a:t>Éléments de conception autochtones</a:t>
            </a:r>
            <a:br>
              <a:rPr lang="fr-ca" sz="3200" dirty="0">
                <a:solidFill>
                  <a:schemeClr val="tx1"/>
                </a:solidFill>
              </a:rPr>
            </a:br>
            <a:endParaRPr lang="fr-ca" sz="3200" dirty="0"/>
          </a:p>
        </p:txBody>
      </p:sp>
      <p:sp>
        <p:nvSpPr>
          <p:cNvPr id="4" name="Content Placeholder 3">
            <a:extLst>
              <a:ext uri="{FF2B5EF4-FFF2-40B4-BE49-F238E27FC236}">
                <a16:creationId xmlns:a16="http://schemas.microsoft.com/office/drawing/2014/main" id="{2F67D42F-E5CC-45D2-A556-2E27CBAB1B30}"/>
              </a:ext>
            </a:extLst>
          </p:cNvPr>
          <p:cNvSpPr txBox="1">
            <a:spLocks/>
          </p:cNvSpPr>
          <p:nvPr>
            <p:custDataLst>
              <p:tags r:id="rId2"/>
            </p:custDataLst>
          </p:nvPr>
        </p:nvSpPr>
        <p:spPr bwMode="auto">
          <a:xfrm>
            <a:off x="270625" y="2751065"/>
            <a:ext cx="5193115" cy="593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endParaRPr kumimoji="0" lang="fr-ca" sz="1200" b="1" i="0" u="none" strike="noStrike" kern="1200" cap="none" spc="0" normalizeH="0" baseline="0" noProof="0" dirty="0">
              <a:ln>
                <a:noFill/>
              </a:ln>
              <a:solidFill>
                <a:srgbClr val="1E3652"/>
              </a:solidFill>
              <a:effectLst/>
              <a:uLnTx/>
              <a:uFillTx/>
              <a:latin typeface="Arial"/>
              <a:ea typeface="+mn-ea"/>
              <a:cs typeface="+mn-cs"/>
            </a:endParaRPr>
          </a:p>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endParaRPr kumimoji="0" lang="fr-ca" sz="1600" b="1" i="0" u="none" strike="noStrike" kern="1200" cap="none" spc="0" normalizeH="0" baseline="0" noProof="0" dirty="0">
              <a:ln>
                <a:noFill/>
              </a:ln>
              <a:solidFill>
                <a:srgbClr val="000000"/>
              </a:solidFill>
              <a:effectLst/>
              <a:uLnTx/>
              <a:uFillTx/>
              <a:latin typeface="Arial"/>
              <a:ea typeface="+mn-ea"/>
              <a:cs typeface="+mn-cs"/>
            </a:endParaRPr>
          </a:p>
          <a:p>
            <a:pPr marL="360363" marR="0" lvl="0" indent="-360363" algn="l" defTabSz="684213" rtl="0" eaLnBrk="0" fontAlgn="base" latinLnBrk="0" hangingPunct="0">
              <a:lnSpc>
                <a:spcPct val="100000"/>
              </a:lnSpc>
              <a:spcBef>
                <a:spcPts val="0"/>
              </a:spcBef>
              <a:spcAft>
                <a:spcPts val="1200"/>
              </a:spcAft>
              <a:buClrTx/>
              <a:buSzPct val="100000"/>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Permettre aux peuples autochtones de se reconnaître et de voir leurs cultures reflétées dans les milieux de travail du gouvernement du Canada.</a:t>
            </a:r>
          </a:p>
          <a:p>
            <a:pPr marL="360363" marR="0" lvl="0" indent="-360363" algn="l" defTabSz="684213" rtl="0" eaLnBrk="0" fontAlgn="base" latinLnBrk="0" hangingPunct="0">
              <a:lnSpc>
                <a:spcPct val="100000"/>
              </a:lnSpc>
              <a:spcBef>
                <a:spcPts val="0"/>
              </a:spcBef>
              <a:spcAft>
                <a:spcPts val="1200"/>
              </a:spcAft>
              <a:buClrTx/>
              <a:buSzPct val="100000"/>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Offrir aux employés et aux visiteurs non autochtones la possibilité d’être exposés aux cultures autochtones et de se renseigner sur ces dernières. </a:t>
            </a:r>
          </a:p>
          <a:p>
            <a:pPr marL="360363" marR="0" lvl="0" indent="-360363" algn="l" defTabSz="684213" rtl="0" eaLnBrk="0" fontAlgn="base" latinLnBrk="0" hangingPunct="0">
              <a:lnSpc>
                <a:spcPct val="100000"/>
              </a:lnSpc>
              <a:spcBef>
                <a:spcPts val="0"/>
              </a:spcBef>
              <a:spcAft>
                <a:spcPts val="1200"/>
              </a:spcAft>
              <a:buClrTx/>
              <a:buSzPct val="100000"/>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Améliorer la santé et le bien-être de tous en adoptant une approche de conception holistique, naturelle et durable, qui célèbre l’interconnectivité.</a:t>
            </a:r>
          </a:p>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endParaRPr kumimoji="0" lang="fr-c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F3E03067-E4ED-422F-A17E-3F23849B43A4}"/>
              </a:ext>
            </a:extLst>
          </p:cNvPr>
          <p:cNvSpPr txBox="1"/>
          <p:nvPr/>
        </p:nvSpPr>
        <p:spPr>
          <a:xfrm>
            <a:off x="5566948" y="2507299"/>
            <a:ext cx="6324231" cy="34778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Lignes directrices sur la conception autochtone du Milieu de travail GC</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Conformément aux lignes directrices, tous les projets de transformation du milieu de travail permettront de prendre les mesures suivantes :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Créer une conception qui crée un lien fort avec la nature (terre, eau, etc.).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Appliquer les principes directeurs de la conception autochtone, tels que l’optimisation de l’accès à la lumière du jour et à des paysages, ainsi que du lien avec l’environnement extérieur.</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Utiliser des matières textiles (de préférence d’origine biologique) et des matériaux naturels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Privilégier les matériaux et produits d’origine locale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Intégrer l’art autochtone local (si possible) ainsi qu’une reconnaissance territoriale autochtone permanente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r-ca"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200" b="1" i="0" u="none" strike="noStrike" kern="1200" cap="none" spc="0" normalizeH="0" baseline="0" noProof="0" dirty="0">
                <a:ln>
                  <a:noFill/>
                </a:ln>
                <a:solidFill>
                  <a:srgbClr val="000000"/>
                </a:solidFill>
                <a:effectLst/>
                <a:uLnTx/>
                <a:uFillTx/>
                <a:latin typeface="Arial"/>
                <a:ea typeface="+mn-ea"/>
                <a:cs typeface="+mn-cs"/>
              </a:rPr>
              <a:t>*lien menant vers les </a:t>
            </a:r>
            <a:r>
              <a:rPr kumimoji="0" lang="fr-ca" sz="1200" b="0" i="0" u="sng"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mn-cs"/>
                <a:hlinkClick r:id="rId7"/>
              </a:rPr>
              <a:t>Lignes directrices sur la conception autochtone du Milieu de travail GC</a:t>
            </a:r>
            <a:endParaRPr kumimoji="0" lang="fr-ca"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38F86D2D-4CDA-41E0-A4B4-6439CA78C044}"/>
              </a:ext>
            </a:extLst>
          </p:cNvPr>
          <p:cNvSpPr txBox="1"/>
          <p:nvPr/>
        </p:nvSpPr>
        <p:spPr>
          <a:xfrm>
            <a:off x="478232" y="997565"/>
            <a:ext cx="11443143" cy="243143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0" lang="fr-ca" sz="1800" b="0" i="0" u="none" strike="noStrike" kern="1200" cap="none" spc="0" normalizeH="0" baseline="0" noProof="0" dirty="0">
                <a:ln>
                  <a:noFill/>
                </a:ln>
                <a:solidFill>
                  <a:srgbClr val="474C55"/>
                </a:solidFill>
                <a:effectLst/>
                <a:uLnTx/>
                <a:uFillTx/>
                <a:latin typeface="Arial"/>
                <a:ea typeface="+mn-ea"/>
                <a:cs typeface="+mn-cs"/>
              </a:rPr>
              <a:t>Afin de respecter les engagements de réconciliation du gouvernement du Canada, il importe d’honorer les collectivités inuites, métisses et des Premières Nations du Canada en intégrant des éléments de conception culturellement adaptés et favorisant les possibilités économiques offertes aux Autochtones.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0" i="0" u="none" strike="noStrike" kern="1200" cap="none" spc="0" normalizeH="0" baseline="0" noProof="0" dirty="0">
                <a:ln>
                  <a:noFill/>
                </a:ln>
                <a:solidFill>
                  <a:srgbClr val="474C55"/>
                </a:solidFill>
                <a:effectLst/>
                <a:uLnTx/>
                <a:uFillTx/>
                <a:latin typeface="Arial"/>
                <a:ea typeface="Calibri" panose="020F0502020204030204" pitchFamily="34" charset="0"/>
                <a:cs typeface="Calibri" panose="020F0502020204030204" pitchFamily="34" charset="0"/>
              </a:rPr>
              <a:t>L’objectif est que </a:t>
            </a:r>
            <a:r>
              <a:rPr kumimoji="0" lang="fr-ca" sz="1800" b="1" i="0" u="sng" strike="noStrike" kern="1200" cap="none" spc="0" normalizeH="0" baseline="0" noProof="0" dirty="0">
                <a:ln>
                  <a:noFill/>
                </a:ln>
                <a:solidFill>
                  <a:srgbClr val="474C55"/>
                </a:solidFill>
                <a:effectLst/>
                <a:uLnTx/>
                <a:uFillTx/>
                <a:latin typeface="Arial"/>
                <a:ea typeface="Calibri" panose="020F0502020204030204" pitchFamily="34" charset="0"/>
                <a:cs typeface="Calibri" panose="020F0502020204030204" pitchFamily="34" charset="0"/>
              </a:rPr>
              <a:t>tous</a:t>
            </a:r>
            <a:r>
              <a:rPr kumimoji="0" lang="fr-ca" sz="1800" b="0" i="1" u="none" strike="noStrike" kern="1200" cap="none" spc="0" normalizeH="0" baseline="0" noProof="0" dirty="0">
                <a:ln>
                  <a:noFill/>
                </a:ln>
                <a:solidFill>
                  <a:srgbClr val="474C55"/>
                </a:solidFill>
                <a:effectLst/>
                <a:uLnTx/>
                <a:uFillTx/>
                <a:latin typeface="Arial"/>
                <a:ea typeface="Calibri" panose="020F0502020204030204" pitchFamily="34" charset="0"/>
                <a:cs typeface="Calibri" panose="020F0502020204030204" pitchFamily="34" charset="0"/>
              </a:rPr>
              <a:t> les milieux de travail GC </a:t>
            </a:r>
            <a:r>
              <a:rPr kumimoji="0" lang="fr-ca" sz="1800" b="0" i="0" u="none" strike="noStrike" kern="1200" cap="none" spc="0" normalizeH="0" baseline="0" noProof="0" dirty="0">
                <a:ln>
                  <a:noFill/>
                </a:ln>
                <a:solidFill>
                  <a:srgbClr val="474C55"/>
                </a:solidFill>
                <a:effectLst/>
                <a:uLnTx/>
                <a:uFillTx/>
                <a:latin typeface="Arial"/>
                <a:ea typeface="Calibri" panose="020F0502020204030204" pitchFamily="34" charset="0"/>
                <a:cs typeface="Calibri" panose="020F0502020204030204" pitchFamily="34" charset="0"/>
              </a:rPr>
              <a:t>tiennent compte des cultures autochtones et les représentent.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ts val="1200"/>
              </a:spcAft>
              <a:buClrTx/>
              <a:buSzTx/>
              <a:buFontTx/>
              <a:buNone/>
              <a:tabLst/>
              <a:defRPr/>
            </a:pPr>
            <a:r>
              <a:rPr kumimoji="0" lang="fr-ca" sz="1800" b="1" i="0" u="none" strike="noStrike" kern="1200" cap="none" spc="0" normalizeH="0" baseline="0" noProof="0" dirty="0">
                <a:ln>
                  <a:noFill/>
                </a:ln>
                <a:solidFill>
                  <a:srgbClr val="000000"/>
                </a:solidFill>
                <a:effectLst/>
                <a:uLnTx/>
                <a:uFillTx/>
                <a:latin typeface="Avenir Medium" panose="02000503020000020003" pitchFamily="2" charset="0"/>
                <a:ea typeface="+mn-ea"/>
                <a:cs typeface="+mn-cs"/>
              </a:rPr>
              <a:t>OBJECTIFS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474C55"/>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93038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D121-51A5-43FF-8848-8AEF13DD8451}"/>
              </a:ext>
            </a:extLst>
          </p:cNvPr>
          <p:cNvSpPr>
            <a:spLocks noGrp="1"/>
          </p:cNvSpPr>
          <p:nvPr>
            <p:ph type="title"/>
          </p:nvPr>
        </p:nvSpPr>
        <p:spPr/>
        <p:txBody>
          <a:bodyPr/>
          <a:lstStyle/>
          <a:p>
            <a:pPr algn="l" rtl="0"/>
            <a:r>
              <a:rPr lang="fr-ca" sz="3200" b="1" i="0" u="none" baseline="0" dirty="0">
                <a:solidFill>
                  <a:schemeClr val="accent3"/>
                </a:solidFill>
              </a:rPr>
              <a:t>Milieu de travail accessible et inclusif prévu</a:t>
            </a:r>
          </a:p>
        </p:txBody>
      </p:sp>
      <p:sp>
        <p:nvSpPr>
          <p:cNvPr id="5" name="Content Placeholder 3">
            <a:extLst>
              <a:ext uri="{FF2B5EF4-FFF2-40B4-BE49-F238E27FC236}">
                <a16:creationId xmlns:a16="http://schemas.microsoft.com/office/drawing/2014/main" id="{0C652F47-36A8-4269-851D-40FD3EA15562}"/>
              </a:ext>
            </a:extLst>
          </p:cNvPr>
          <p:cNvSpPr txBox="1">
            <a:spLocks/>
          </p:cNvSpPr>
          <p:nvPr>
            <p:custDataLst>
              <p:tags r:id="rId1"/>
            </p:custDataLst>
          </p:nvPr>
        </p:nvSpPr>
        <p:spPr bwMode="auto">
          <a:xfrm>
            <a:off x="451765" y="1226321"/>
            <a:ext cx="3167735" cy="162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Le Milieu de travail GC a été conçu pour être une </a:t>
            </a:r>
            <a:r>
              <a:rPr kumimoji="0" lang="fr-ca" sz="1600" b="1" i="0" u="none" strike="noStrike" kern="1200" cap="none" spc="0" normalizeH="0" baseline="0" noProof="0" dirty="0">
                <a:ln>
                  <a:noFill/>
                </a:ln>
                <a:solidFill>
                  <a:srgbClr val="000000"/>
                </a:solidFill>
                <a:effectLst/>
                <a:uLnTx/>
                <a:uFillTx/>
                <a:latin typeface="Arial"/>
                <a:ea typeface="+mn-ea"/>
                <a:cs typeface="+mn-cs"/>
              </a:rPr>
              <a:t>norme de conception d’un milieu de travail accessible et inclusif</a:t>
            </a:r>
            <a:r>
              <a:rPr kumimoji="0" lang="fr-ca" sz="1600" b="0" i="0" u="none" strike="noStrike" kern="1200" cap="none" spc="0" normalizeH="0" baseline="0" noProof="0" dirty="0">
                <a:ln>
                  <a:noFill/>
                </a:ln>
                <a:solidFill>
                  <a:srgbClr val="000000"/>
                </a:solidFill>
                <a:effectLst/>
                <a:uLnTx/>
                <a:uFillTx/>
                <a:latin typeface="Arial"/>
                <a:ea typeface="+mn-ea"/>
                <a:cs typeface="+mn-cs"/>
              </a:rPr>
              <a:t>, qui donne aux utilisateurs le plein contrôle des paramètres de travail qui correspondent le mieux à leurs besoins fonctionnels, sachant que nous avons tous </a:t>
            </a:r>
            <a:r>
              <a:rPr kumimoji="0" lang="fr-ca" sz="1600" b="1" i="0" u="none" strike="noStrike" kern="1200" cap="none" spc="0" normalizeH="0" baseline="0" noProof="0" dirty="0">
                <a:ln>
                  <a:noFill/>
                </a:ln>
                <a:solidFill>
                  <a:srgbClr val="000000"/>
                </a:solidFill>
                <a:effectLst/>
                <a:uLnTx/>
                <a:uFillTx/>
                <a:latin typeface="Arial"/>
                <a:ea typeface="+mn-ea"/>
                <a:cs typeface="+mn-cs"/>
              </a:rPr>
              <a:t>des habiletés, des limitations et des préférences qui nous sont propres</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p>
          <a:p>
            <a:pPr marL="342900" marR="0" lvl="1" indent="0" algn="l" defTabSz="684213" rtl="0" eaLnBrk="0" fontAlgn="base" latinLnBrk="0" hangingPunct="0">
              <a:lnSpc>
                <a:spcPct val="100000"/>
              </a:lnSpc>
              <a:spcBef>
                <a:spcPts val="375"/>
              </a:spcBef>
              <a:spcAft>
                <a:spcPct val="0"/>
              </a:spcAft>
              <a:buClrTx/>
              <a:buSzPct val="100000"/>
              <a:buFont typeface="Wingdings 2" panose="05020102010507070707" pitchFamily="18" charset="2"/>
              <a:buNone/>
              <a:tabLst/>
              <a:defRPr/>
            </a:pPr>
            <a:endParaRPr kumimoji="0" lang="fr-ca" sz="1400" b="0" i="0" u="none" strike="noStrike" kern="1200" cap="none" spc="0" normalizeH="0" baseline="0" noProof="0" dirty="0">
              <a:ln>
                <a:noFill/>
              </a:ln>
              <a:solidFill>
                <a:srgbClr val="1E3652"/>
              </a:solidFill>
              <a:effectLst/>
              <a:uLnTx/>
              <a:uFillTx/>
              <a:latin typeface="Arial"/>
              <a:ea typeface="+mn-ea"/>
              <a:cs typeface="+mn-cs"/>
            </a:endParaRPr>
          </a:p>
        </p:txBody>
      </p:sp>
      <p:sp>
        <p:nvSpPr>
          <p:cNvPr id="9" name="TextBox 8">
            <a:extLst>
              <a:ext uri="{FF2B5EF4-FFF2-40B4-BE49-F238E27FC236}">
                <a16:creationId xmlns:a16="http://schemas.microsoft.com/office/drawing/2014/main" id="{28E7977C-2F4E-483F-BEC3-9ED817203874}"/>
              </a:ext>
            </a:extLst>
          </p:cNvPr>
          <p:cNvSpPr txBox="1"/>
          <p:nvPr/>
        </p:nvSpPr>
        <p:spPr>
          <a:xfrm>
            <a:off x="244259" y="4561617"/>
            <a:ext cx="3167735"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En intégrant l’accessibilité </a:t>
            </a:r>
          </a:p>
          <a:p>
            <a:pPr marL="0" marR="0" lvl="0" indent="0" algn="l"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au début de la phase de conception, le Milieu de travail GC fait la promotion d’</a:t>
            </a:r>
            <a:r>
              <a:rPr kumimoji="0" lang="fr-ca" sz="1600" b="1" i="0" u="none" strike="noStrike" kern="1200" cap="none" spc="0" normalizeH="0" baseline="0" noProof="0" dirty="0">
                <a:ln>
                  <a:noFill/>
                </a:ln>
                <a:solidFill>
                  <a:srgbClr val="000000"/>
                </a:solidFill>
                <a:effectLst/>
                <a:uLnTx/>
                <a:uFillTx/>
                <a:latin typeface="Arial"/>
                <a:ea typeface="+mn-ea"/>
                <a:cs typeface="+mn-cs"/>
              </a:rPr>
              <a:t>un milieu de travail inclusif, équitable et adaptable</a:t>
            </a:r>
            <a:r>
              <a:rPr kumimoji="0" lang="fr-ca" sz="1600" b="0" i="0" u="none" strike="noStrike" kern="1200" cap="none" spc="0" normalizeH="0" baseline="0" noProof="0" dirty="0">
                <a:ln>
                  <a:noFill/>
                </a:ln>
                <a:solidFill>
                  <a:srgbClr val="000000"/>
                </a:solidFill>
                <a:effectLst/>
                <a:uLnTx/>
                <a:uFillTx/>
                <a:latin typeface="Arial"/>
                <a:ea typeface="+mn-ea"/>
                <a:cs typeface="+mn-cs"/>
              </a:rPr>
              <a:t>.</a:t>
            </a:r>
          </a:p>
        </p:txBody>
      </p:sp>
      <p:pic>
        <p:nvPicPr>
          <p:cNvPr id="6" name="Image 4" descr="Image représentant des gens utilisant différents points de travail inclusifs. En plus d’offrir la possibilité de faire du télétravail, le Milieu de travail GC offre un grand choix de points de travail :&#10;&#10;Des bureaux à hauteur ajustable&#10;Des technologies accessibles&#10;Des espaces de travail sans encombrement avec espace pour les aides à la mobilité&#10;Des salles et capsules de concentration offrant divers niveaux d’intimité visuelle&#10;&#10;De plus, il offre un grand accès à la lumière naturelle mais aussi des espaces où les lumières sont ajustables et à intensité réglable.&#10;&#10;" title="Milieu de travail inclusif">
            <a:extLst>
              <a:ext uri="{FF2B5EF4-FFF2-40B4-BE49-F238E27FC236}">
                <a16:creationId xmlns:a16="http://schemas.microsoft.com/office/drawing/2014/main" id="{997CAE29-BA8C-488C-9264-453D4D864180}"/>
              </a:ext>
            </a:extLst>
          </p:cNvPr>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a:stretch/>
        </p:blipFill>
        <p:spPr>
          <a:xfrm>
            <a:off x="2867689" y="1196735"/>
            <a:ext cx="9665708" cy="4657278"/>
          </a:xfrm>
          <a:prstGeom prst="rect">
            <a:avLst/>
          </a:prstGeom>
        </p:spPr>
      </p:pic>
    </p:spTree>
    <p:extLst>
      <p:ext uri="{BB962C8B-B14F-4D97-AF65-F5344CB8AC3E}">
        <p14:creationId xmlns:p14="http://schemas.microsoft.com/office/powerpoint/2010/main" val="136536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041" y="301941"/>
            <a:ext cx="11006345" cy="835027"/>
          </a:xfrm>
        </p:spPr>
        <p:txBody>
          <a:bodyPr/>
          <a:lstStyle/>
          <a:p>
            <a:pPr algn="l" rtl="0"/>
            <a:r>
              <a:rPr lang="fr-ca" sz="3200" b="1" i="0" u="none" baseline="0" dirty="0">
                <a:solidFill>
                  <a:schemeClr val="accent3"/>
                </a:solidFill>
              </a:rPr>
              <a:t>       Zonage</a:t>
            </a:r>
            <a:endParaRPr lang="fr-ca" sz="3200" b="0" dirty="0">
              <a:solidFill>
                <a:schemeClr val="accent3"/>
              </a:solidFill>
            </a:endParaRPr>
          </a:p>
        </p:txBody>
      </p:sp>
      <p:sp>
        <p:nvSpPr>
          <p:cNvPr id="16" name="Rectangle 15"/>
          <p:cNvSpPr/>
          <p:nvPr/>
        </p:nvSpPr>
        <p:spPr>
          <a:xfrm>
            <a:off x="418323" y="893885"/>
            <a:ext cx="10719982"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Arial"/>
                <a:ea typeface="+mn-ea"/>
                <a:cs typeface="+mn-cs"/>
              </a:rPr>
              <a:t>Le Milieu de travail GC est conçu de façon à offrir trois zones fonctionnelles – </a:t>
            </a:r>
            <a:r>
              <a:rPr lang="fr-ca" sz="1600" b="1" dirty="0">
                <a:solidFill>
                  <a:prstClr val="black"/>
                </a:solidFill>
                <a:latin typeface="Arial"/>
              </a:rPr>
              <a:t>tranquille</a:t>
            </a:r>
            <a:r>
              <a:rPr kumimoji="0" lang="fr-ca" sz="1600" b="1" i="0" u="none" strike="noStrike" kern="1200" cap="none" spc="0" normalizeH="0" baseline="0" noProof="0" dirty="0">
                <a:ln>
                  <a:noFill/>
                </a:ln>
                <a:solidFill>
                  <a:prstClr val="black"/>
                </a:solidFill>
                <a:effectLst/>
                <a:uLnTx/>
                <a:uFillTx/>
                <a:latin typeface="Arial"/>
                <a:ea typeface="+mn-ea"/>
                <a:cs typeface="+mn-cs"/>
              </a:rPr>
              <a:t>, de transition et interactive</a:t>
            </a:r>
            <a:r>
              <a:rPr kumimoji="0" lang="fr-ca" sz="1600" b="0" i="0" u="none" strike="noStrike" kern="1200" cap="none" spc="0" normalizeH="0" baseline="0" noProof="0" dirty="0">
                <a:ln>
                  <a:noFill/>
                </a:ln>
                <a:solidFill>
                  <a:prstClr val="black"/>
                </a:solidFill>
                <a:effectLst/>
                <a:uLnTx/>
                <a:uFillTx/>
                <a:latin typeface="Arial"/>
                <a:ea typeface="+mn-ea"/>
                <a:cs typeface="+mn-cs"/>
              </a:rPr>
              <a:t> – qui assure que les activités sont regroupées de façon à réduire les perturbations sonores. Le zonage est un élément clé de la conception inclusive, car il permet de gérer l’acoustique, </a:t>
            </a:r>
            <a:r>
              <a:rPr kumimoji="0" lang="fr-ca" sz="1600" b="1" i="0" u="none" strike="noStrike" kern="1200" cap="none" spc="0" normalizeH="0" baseline="0" noProof="0" dirty="0">
                <a:ln>
                  <a:noFill/>
                </a:ln>
                <a:solidFill>
                  <a:prstClr val="black"/>
                </a:solidFill>
                <a:effectLst/>
                <a:uLnTx/>
                <a:uFillTx/>
                <a:latin typeface="Arial"/>
                <a:ea typeface="+mn-ea"/>
                <a:cs typeface="+mn-cs"/>
              </a:rPr>
              <a:t>favorise la concentration et la collaboration</a:t>
            </a:r>
            <a:r>
              <a:rPr kumimoji="0" lang="fr-ca" sz="1600" b="0" i="0" u="none" strike="noStrike" kern="1200" cap="none" spc="0" normalizeH="0" baseline="0" noProof="0" dirty="0">
                <a:ln>
                  <a:noFill/>
                </a:ln>
                <a:solidFill>
                  <a:prstClr val="black"/>
                </a:solidFill>
                <a:effectLst/>
                <a:uLnTx/>
                <a:uFillTx/>
                <a:latin typeface="Arial"/>
                <a:ea typeface="+mn-ea"/>
                <a:cs typeface="+mn-cs"/>
              </a:rPr>
              <a:t>,</a:t>
            </a:r>
            <a:r>
              <a:rPr kumimoji="0" lang="fr-ca" sz="1600" b="1" i="0" u="none" strike="noStrike" kern="1200" cap="none" spc="0" normalizeH="0" baseline="0" noProof="0" dirty="0">
                <a:ln>
                  <a:noFill/>
                </a:ln>
                <a:solidFill>
                  <a:prstClr val="black"/>
                </a:solidFill>
                <a:effectLst/>
                <a:uLnTx/>
                <a:uFillTx/>
                <a:latin typeface="Arial"/>
                <a:ea typeface="+mn-ea"/>
                <a:cs typeface="+mn-cs"/>
              </a:rPr>
              <a:t> </a:t>
            </a:r>
            <a:r>
              <a:rPr kumimoji="0" lang="fr-ca" sz="1600" b="0" i="0" u="none" strike="noStrike" kern="1200" cap="none" spc="0" normalizeH="0" baseline="0" noProof="0" dirty="0">
                <a:ln>
                  <a:noFill/>
                </a:ln>
                <a:solidFill>
                  <a:prstClr val="black"/>
                </a:solidFill>
                <a:effectLst/>
                <a:uLnTx/>
                <a:uFillTx/>
                <a:latin typeface="Arial"/>
                <a:ea typeface="+mn-ea"/>
                <a:cs typeface="+mn-cs"/>
              </a:rPr>
              <a:t>et permet aux gens de </a:t>
            </a:r>
            <a:r>
              <a:rPr kumimoji="0" lang="fr-ca" sz="1600" b="1" i="0" u="none" strike="noStrike" kern="1200" cap="none" spc="0" normalizeH="0" baseline="0" noProof="0" dirty="0">
                <a:ln>
                  <a:noFill/>
                </a:ln>
                <a:solidFill>
                  <a:prstClr val="black"/>
                </a:solidFill>
                <a:effectLst/>
                <a:uLnTx/>
                <a:uFillTx/>
                <a:latin typeface="Arial"/>
                <a:ea typeface="+mn-ea"/>
                <a:cs typeface="+mn-cs"/>
              </a:rPr>
              <a:t>choisir et de contrôler leur environnement de travail</a:t>
            </a:r>
            <a:r>
              <a:rPr kumimoji="0" lang="fr-ca" sz="1600" b="0" i="0" u="none" strike="noStrike" kern="1200" cap="none" spc="0" normalizeH="0" baseline="0" noProof="0" dirty="0">
                <a:ln>
                  <a:noFill/>
                </a:ln>
                <a:solidFill>
                  <a:prstClr val="black"/>
                </a:solidFill>
                <a:effectLst/>
                <a:uLnTx/>
                <a:uFillTx/>
                <a:latin typeface="Arial"/>
                <a:ea typeface="+mn-ea"/>
                <a:cs typeface="+mn-cs"/>
              </a:rPr>
              <a:t>.</a:t>
            </a:r>
          </a:p>
        </p:txBody>
      </p:sp>
      <p:pic>
        <p:nvPicPr>
          <p:cNvPr id="44" name="Picture 43" descr="from left to right: quiet zone, transitional zone and interactive zone"/>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16603" y="1909869"/>
            <a:ext cx="5860152" cy="3995240"/>
          </a:xfrm>
          <a:prstGeom prst="rect">
            <a:avLst/>
          </a:prstGeom>
          <a:noFill/>
          <a:ln>
            <a:noFill/>
          </a:ln>
        </p:spPr>
      </p:pic>
      <p:sp>
        <p:nvSpPr>
          <p:cNvPr id="80" name="TextBox 79"/>
          <p:cNvSpPr txBox="1"/>
          <p:nvPr/>
        </p:nvSpPr>
        <p:spPr>
          <a:xfrm>
            <a:off x="2890759" y="5826607"/>
            <a:ext cx="1870653" cy="307777"/>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21D58C"/>
                </a:solidFill>
                <a:effectLst/>
                <a:uLnTx/>
                <a:uFillTx/>
                <a:latin typeface="Arial"/>
                <a:ea typeface="+mn-ea"/>
                <a:cs typeface="Arial" panose="020B0604020202020204" pitchFamily="34" charset="0"/>
              </a:rPr>
              <a:t>ZONE TRANQUILLE</a:t>
            </a:r>
            <a:endParaRPr kumimoji="0" lang="fr-ca" sz="1400" b="0" i="0" u="none" strike="noStrike" kern="1200" cap="none" spc="0" normalizeH="0" baseline="0" noProof="0" dirty="0">
              <a:ln>
                <a:noFill/>
              </a:ln>
              <a:solidFill>
                <a:srgbClr val="21D58C"/>
              </a:solidFill>
              <a:effectLst/>
              <a:uLnTx/>
              <a:uFillTx/>
              <a:latin typeface="Arial"/>
              <a:ea typeface="+mn-ea"/>
              <a:cs typeface="Arial" panose="020B0604020202020204" pitchFamily="34" charset="0"/>
            </a:endParaRPr>
          </a:p>
        </p:txBody>
      </p:sp>
      <p:sp>
        <p:nvSpPr>
          <p:cNvPr id="81" name="TextBox 80"/>
          <p:cNvSpPr txBox="1"/>
          <p:nvPr/>
        </p:nvSpPr>
        <p:spPr>
          <a:xfrm>
            <a:off x="4887174" y="5827449"/>
            <a:ext cx="2283764" cy="307777"/>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DAD500"/>
                </a:solidFill>
                <a:effectLst/>
                <a:uLnTx/>
                <a:uFillTx/>
                <a:latin typeface="Arial"/>
                <a:ea typeface="+mn-ea"/>
                <a:cs typeface="Arial" panose="020B0604020202020204" pitchFamily="34" charset="0"/>
              </a:rPr>
              <a:t>ZONE DE TRANSITION</a:t>
            </a:r>
            <a:endParaRPr kumimoji="0" lang="fr-ca" sz="1400" b="0" i="0" u="none" strike="noStrike" kern="1200" cap="none" spc="0" normalizeH="0" baseline="0" noProof="0" dirty="0">
              <a:ln>
                <a:noFill/>
              </a:ln>
              <a:solidFill>
                <a:srgbClr val="DAD500"/>
              </a:solidFill>
              <a:effectLst/>
              <a:uLnTx/>
              <a:uFillTx/>
              <a:latin typeface="Arial"/>
              <a:ea typeface="+mn-ea"/>
              <a:cs typeface="Arial" panose="020B0604020202020204" pitchFamily="34" charset="0"/>
            </a:endParaRPr>
          </a:p>
        </p:txBody>
      </p:sp>
      <p:sp>
        <p:nvSpPr>
          <p:cNvPr id="82" name="TextBox 81"/>
          <p:cNvSpPr txBox="1"/>
          <p:nvPr/>
        </p:nvSpPr>
        <p:spPr>
          <a:xfrm>
            <a:off x="6958482" y="5828716"/>
            <a:ext cx="2283764" cy="307777"/>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D326F6"/>
                </a:solidFill>
                <a:effectLst/>
                <a:uLnTx/>
                <a:uFillTx/>
                <a:latin typeface="Arial"/>
                <a:ea typeface="+mn-ea"/>
                <a:cs typeface="Arial" panose="020B0604020202020204" pitchFamily="34" charset="0"/>
              </a:rPr>
              <a:t>ZONE INTERACTIVE</a:t>
            </a:r>
            <a:endParaRPr kumimoji="0" lang="fr-ca" sz="1400" b="0" i="0" u="none" strike="noStrike" kern="1200" cap="none" spc="0" normalizeH="0" baseline="0" noProof="0" dirty="0">
              <a:ln>
                <a:noFill/>
              </a:ln>
              <a:solidFill>
                <a:srgbClr val="D326F6"/>
              </a:solidFill>
              <a:effectLst/>
              <a:uLnTx/>
              <a:uFillTx/>
              <a:latin typeface="Arial"/>
              <a:ea typeface="+mn-ea"/>
              <a:cs typeface="Arial" panose="020B0604020202020204" pitchFamily="34" charset="0"/>
            </a:endParaRPr>
          </a:p>
        </p:txBody>
      </p:sp>
      <p:sp>
        <p:nvSpPr>
          <p:cNvPr id="85" name="Rounded Rectangle 27">
            <a:extLst>
              <a:ext uri="{FF2B5EF4-FFF2-40B4-BE49-F238E27FC236}">
                <a16:creationId xmlns:a16="http://schemas.microsoft.com/office/drawing/2014/main" id="{72613393-509A-419F-A12A-B9F59D21D50C}"/>
              </a:ext>
              <a:ext uri="{C183D7F6-B498-43B3-948B-1728B52AA6E4}">
                <adec:decorative xmlns:adec="http://schemas.microsoft.com/office/drawing/2017/decorative" val="1"/>
              </a:ext>
            </a:extLst>
          </p:cNvPr>
          <p:cNvSpPr/>
          <p:nvPr/>
        </p:nvSpPr>
        <p:spPr>
          <a:xfrm>
            <a:off x="9202599" y="4276857"/>
            <a:ext cx="2617330" cy="16872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4" name="TextBox 83">
            <a:extLst>
              <a:ext uri="{FF2B5EF4-FFF2-40B4-BE49-F238E27FC236}">
                <a16:creationId xmlns:a16="http://schemas.microsoft.com/office/drawing/2014/main" id="{7B05D4A8-6974-4328-9E62-447E59A6563A}"/>
              </a:ext>
            </a:extLst>
          </p:cNvPr>
          <p:cNvSpPr txBox="1"/>
          <p:nvPr/>
        </p:nvSpPr>
        <p:spPr>
          <a:xfrm>
            <a:off x="9305026" y="4323108"/>
            <a:ext cx="2617330"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Le regroupement des points de travail en collaboration dans la </a:t>
            </a:r>
            <a:r>
              <a:rPr kumimoji="0" lang="fr-ca" sz="1600" b="1"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zone interactive</a:t>
            </a: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 comporte des perturbations visuelles et auditives.</a:t>
            </a:r>
          </a:p>
        </p:txBody>
      </p:sp>
      <p:sp>
        <p:nvSpPr>
          <p:cNvPr id="90" name="Rounded Rectangle 27">
            <a:extLst>
              <a:ext uri="{FF2B5EF4-FFF2-40B4-BE49-F238E27FC236}">
                <a16:creationId xmlns:a16="http://schemas.microsoft.com/office/drawing/2014/main" id="{85C1D8A2-D250-46D0-A09E-C02F2482A06E}"/>
              </a:ext>
              <a:ext uri="{C183D7F6-B498-43B3-948B-1728B52AA6E4}">
                <adec:decorative xmlns:adec="http://schemas.microsoft.com/office/drawing/2017/decorative" val="1"/>
              </a:ext>
            </a:extLst>
          </p:cNvPr>
          <p:cNvSpPr/>
          <p:nvPr/>
        </p:nvSpPr>
        <p:spPr>
          <a:xfrm>
            <a:off x="695828" y="2319964"/>
            <a:ext cx="2642968" cy="1148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8" name="TextBox 87">
            <a:extLst>
              <a:ext uri="{FF2B5EF4-FFF2-40B4-BE49-F238E27FC236}">
                <a16:creationId xmlns:a16="http://schemas.microsoft.com/office/drawing/2014/main" id="{675F3D45-B433-4A95-8A1E-E1955555BFF8}"/>
              </a:ext>
            </a:extLst>
          </p:cNvPr>
          <p:cNvSpPr txBox="1"/>
          <p:nvPr/>
        </p:nvSpPr>
        <p:spPr>
          <a:xfrm>
            <a:off x="707077" y="2318384"/>
            <a:ext cx="254991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La conception de transitions entre les zones aide les utilisateurs à se déplacer dans l’espace</a:t>
            </a:r>
          </a:p>
        </p:txBody>
      </p:sp>
      <p:sp>
        <p:nvSpPr>
          <p:cNvPr id="28" name="Rounded Rectangle 27">
            <a:extLst>
              <a:ext uri="{C183D7F6-B498-43B3-948B-1728B52AA6E4}">
                <adec:decorative xmlns:adec="http://schemas.microsoft.com/office/drawing/2017/decorative" val="1"/>
              </a:ext>
            </a:extLst>
          </p:cNvPr>
          <p:cNvSpPr/>
          <p:nvPr/>
        </p:nvSpPr>
        <p:spPr>
          <a:xfrm>
            <a:off x="503812" y="3628533"/>
            <a:ext cx="2642968" cy="219807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B2B851D5-BBD9-4EB0-970F-0EAE32CED456}"/>
              </a:ext>
            </a:extLst>
          </p:cNvPr>
          <p:cNvSpPr txBox="1"/>
          <p:nvPr/>
        </p:nvSpPr>
        <p:spPr>
          <a:xfrm>
            <a:off x="567818" y="3714874"/>
            <a:ext cx="2676796" cy="206210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Les éléments visuels comme les écrans procurent une intimité et un refuge dans la </a:t>
            </a:r>
            <a:r>
              <a:rPr kumimoji="0" lang="fr-ca" sz="1600" b="1"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zone tranquille</a:t>
            </a:r>
            <a:endPar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De nombreuses perturbations cognitives sont mieux supportées dans cette zone.</a:t>
            </a:r>
          </a:p>
        </p:txBody>
      </p:sp>
      <p:sp>
        <p:nvSpPr>
          <p:cNvPr id="91" name="Rounded Rectangle 27">
            <a:extLst>
              <a:ext uri="{FF2B5EF4-FFF2-40B4-BE49-F238E27FC236}">
                <a16:creationId xmlns:a16="http://schemas.microsoft.com/office/drawing/2014/main" id="{4AFBCE4C-3685-40CE-A641-932451D0446F}"/>
              </a:ext>
              <a:ext uri="{C183D7F6-B498-43B3-948B-1728B52AA6E4}">
                <adec:decorative xmlns:adec="http://schemas.microsoft.com/office/drawing/2017/decorative" val="1"/>
              </a:ext>
            </a:extLst>
          </p:cNvPr>
          <p:cNvSpPr/>
          <p:nvPr/>
        </p:nvSpPr>
        <p:spPr>
          <a:xfrm>
            <a:off x="8878510" y="1951420"/>
            <a:ext cx="2549909" cy="17848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92" name="TextBox 91">
            <a:extLst>
              <a:ext uri="{FF2B5EF4-FFF2-40B4-BE49-F238E27FC236}">
                <a16:creationId xmlns:a16="http://schemas.microsoft.com/office/drawing/2014/main" id="{452641D5-0C94-4DA8-A557-2461872E12E4}"/>
              </a:ext>
            </a:extLst>
          </p:cNvPr>
          <p:cNvSpPr txBox="1"/>
          <p:nvPr/>
        </p:nvSpPr>
        <p:spPr>
          <a:xfrm>
            <a:off x="8984646" y="2048152"/>
            <a:ext cx="2451996"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La </a:t>
            </a:r>
            <a:r>
              <a:rPr kumimoji="0" lang="fr-ca" sz="1600" b="1"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zone de transition </a:t>
            </a: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est habituellement l’entrée et sert de zone tampon pour le transfert du bruit et de moyen de contrôler les déplacements.</a:t>
            </a:r>
          </a:p>
        </p:txBody>
      </p:sp>
      <p:cxnSp>
        <p:nvCxnSpPr>
          <p:cNvPr id="95" name="Curved Connector 88">
            <a:extLst>
              <a:ext uri="{FF2B5EF4-FFF2-40B4-BE49-F238E27FC236}">
                <a16:creationId xmlns:a16="http://schemas.microsoft.com/office/drawing/2014/main" id="{88C9F1A4-8D29-4F48-9B6D-586E2565FAA2}"/>
              </a:ext>
              <a:ext uri="{C183D7F6-B498-43B3-948B-1728B52AA6E4}">
                <adec:decorative xmlns:adec="http://schemas.microsoft.com/office/drawing/2017/decorative" val="1"/>
              </a:ext>
            </a:extLst>
          </p:cNvPr>
          <p:cNvCxnSpPr>
            <a:cxnSpLocks/>
          </p:cNvCxnSpPr>
          <p:nvPr/>
        </p:nvCxnSpPr>
        <p:spPr>
          <a:xfrm rot="5400000">
            <a:off x="6958882" y="2478647"/>
            <a:ext cx="2098765" cy="1876322"/>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a:extLst>
              <a:ext uri="{C183D7F6-B498-43B3-948B-1728B52AA6E4}">
                <adec:decorative xmlns:adec="http://schemas.microsoft.com/office/drawing/2017/decorative" val="1"/>
              </a:ext>
            </a:extLst>
          </p:cNvPr>
          <p:cNvCxnSpPr>
            <a:cxnSpLocks/>
          </p:cNvCxnSpPr>
          <p:nvPr/>
        </p:nvCxnSpPr>
        <p:spPr>
          <a:xfrm>
            <a:off x="3050373" y="4345379"/>
            <a:ext cx="1001967" cy="899611"/>
          </a:xfrm>
          <a:prstGeom prst="curvedConnector3">
            <a:avLst>
              <a:gd name="adj1" fmla="val 93689"/>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a:extLst>
              <a:ext uri="{C183D7F6-B498-43B3-948B-1728B52AA6E4}">
                <adec:decorative xmlns:adec="http://schemas.microsoft.com/office/drawing/2017/decorative" val="1"/>
              </a:ext>
            </a:extLst>
          </p:cNvPr>
          <p:cNvCxnSpPr>
            <a:cxnSpLocks/>
          </p:cNvCxnSpPr>
          <p:nvPr/>
        </p:nvCxnSpPr>
        <p:spPr>
          <a:xfrm>
            <a:off x="3174436" y="2714981"/>
            <a:ext cx="1563235" cy="1555011"/>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urved Connector 88">
            <a:extLst>
              <a:ext uri="{FF2B5EF4-FFF2-40B4-BE49-F238E27FC236}">
                <a16:creationId xmlns:a16="http://schemas.microsoft.com/office/drawing/2014/main" id="{2B7C6882-5F65-4AFF-BA44-B4754A5631A2}"/>
              </a:ext>
              <a:ext uri="{C183D7F6-B498-43B3-948B-1728B52AA6E4}">
                <adec:decorative xmlns:adec="http://schemas.microsoft.com/office/drawing/2017/decorative" val="1"/>
              </a:ext>
            </a:extLst>
          </p:cNvPr>
          <p:cNvCxnSpPr>
            <a:cxnSpLocks/>
          </p:cNvCxnSpPr>
          <p:nvPr/>
        </p:nvCxnSpPr>
        <p:spPr>
          <a:xfrm rot="10800000" flipV="1">
            <a:off x="8587822" y="4656697"/>
            <a:ext cx="717205" cy="585188"/>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89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8473-0BA5-4AFD-9095-C097BD659084}"/>
              </a:ext>
            </a:extLst>
          </p:cNvPr>
          <p:cNvSpPr>
            <a:spLocks noGrp="1"/>
          </p:cNvSpPr>
          <p:nvPr>
            <p:ph type="title"/>
          </p:nvPr>
        </p:nvSpPr>
        <p:spPr/>
        <p:txBody>
          <a:bodyPr/>
          <a:lstStyle/>
          <a:p>
            <a:pPr algn="l" rtl="0"/>
            <a:r>
              <a:rPr lang="fr-ca" sz="3200" b="1" i="0" u="none" baseline="0" dirty="0">
                <a:solidFill>
                  <a:schemeClr val="accent3"/>
                </a:solidFill>
              </a:rPr>
              <a:t>Caractéristiques types des points de travail</a:t>
            </a:r>
            <a:endParaRPr lang="fr-ca" sz="3200" dirty="0">
              <a:solidFill>
                <a:schemeClr val="accent3"/>
              </a:solidFill>
            </a:endParaRPr>
          </a:p>
        </p:txBody>
      </p:sp>
      <p:sp>
        <p:nvSpPr>
          <p:cNvPr id="3" name="Content Placeholder 2">
            <a:extLst>
              <a:ext uri="{FF2B5EF4-FFF2-40B4-BE49-F238E27FC236}">
                <a16:creationId xmlns:a16="http://schemas.microsoft.com/office/drawing/2014/main" id="{4983B8A9-3BD1-41EF-BE6A-6694DE2692F3}"/>
              </a:ext>
            </a:extLst>
          </p:cNvPr>
          <p:cNvSpPr>
            <a:spLocks noGrp="1"/>
          </p:cNvSpPr>
          <p:nvPr>
            <p:ph idx="1"/>
          </p:nvPr>
        </p:nvSpPr>
        <p:spPr>
          <a:xfrm>
            <a:off x="451765" y="1321425"/>
            <a:ext cx="10704280" cy="1517025"/>
          </a:xfrm>
        </p:spPr>
        <p:txBody>
          <a:bodyPr/>
          <a:lstStyle/>
          <a:p>
            <a:pPr marL="0" indent="0" algn="l" rtl="0">
              <a:buNone/>
            </a:pPr>
            <a:r>
              <a:rPr lang="fr-ca" sz="1600" b="0" i="0" u="none" baseline="0" dirty="0">
                <a:solidFill>
                  <a:schemeClr val="bg1">
                    <a:lumMod val="25000"/>
                  </a:schemeClr>
                </a:solidFill>
              </a:rPr>
              <a:t>Un des facteurs clés du </a:t>
            </a:r>
            <a:r>
              <a:rPr lang="fr-ca" sz="1600" b="1" i="0" u="none" baseline="0" dirty="0">
                <a:solidFill>
                  <a:schemeClr val="bg1">
                    <a:lumMod val="25000"/>
                  </a:schemeClr>
                </a:solidFill>
              </a:rPr>
              <a:t>succès de l’approche de la transformation du milieu de travail et de son utilisation répétée</a:t>
            </a:r>
            <a:r>
              <a:rPr lang="fr-ca" sz="1600" b="0" i="0" u="none" baseline="0" dirty="0">
                <a:solidFill>
                  <a:schemeClr val="bg1">
                    <a:lumMod val="25000"/>
                  </a:schemeClr>
                </a:solidFill>
              </a:rPr>
              <a:t> est une méthode et un ensemble d’éléments normalisés. Cet ensemble est composé de configurations normalisées de mobilier et de technologie tout-en-un, à savoir les </a:t>
            </a:r>
            <a:r>
              <a:rPr lang="fr-ca" sz="1600" b="1" i="0" u="none" baseline="0" dirty="0">
                <a:solidFill>
                  <a:schemeClr val="bg1">
                    <a:lumMod val="25000"/>
                  </a:schemeClr>
                </a:solidFill>
              </a:rPr>
              <a:t>caractéristiques des points de travail</a:t>
            </a:r>
            <a:r>
              <a:rPr lang="fr-ca" sz="1600" b="0" i="0" u="none" baseline="0" dirty="0">
                <a:solidFill>
                  <a:schemeClr val="bg1">
                    <a:lumMod val="25000"/>
                  </a:schemeClr>
                </a:solidFill>
              </a:rPr>
              <a:t>. </a:t>
            </a:r>
          </a:p>
          <a:p>
            <a:pPr marL="0" indent="0" algn="l" rtl="0">
              <a:buNone/>
            </a:pPr>
            <a:r>
              <a:rPr lang="fr-ca" sz="1600" b="0" i="0" u="none" baseline="0" dirty="0">
                <a:solidFill>
                  <a:schemeClr val="bg1">
                    <a:lumMod val="25000"/>
                  </a:schemeClr>
                </a:solidFill>
              </a:rPr>
              <a:t>Pour le programme de transformation du milieu de travail, des caractéristiques des points de travail sélectionnées ont été définies afin d’accélérer la sélection du mobilier et de l’équipement, ainsi que le processus d’approvisionnement à l’échelle de tous les projets.</a:t>
            </a:r>
          </a:p>
        </p:txBody>
      </p:sp>
      <p:sp>
        <p:nvSpPr>
          <p:cNvPr id="5" name="TextBox 4">
            <a:extLst>
              <a:ext uri="{FF2B5EF4-FFF2-40B4-BE49-F238E27FC236}">
                <a16:creationId xmlns:a16="http://schemas.microsoft.com/office/drawing/2014/main" id="{C325347F-CC12-416E-9233-3BEC4A204DFE}"/>
              </a:ext>
            </a:extLst>
          </p:cNvPr>
          <p:cNvSpPr txBox="1"/>
          <p:nvPr/>
        </p:nvSpPr>
        <p:spPr>
          <a:xfrm>
            <a:off x="485775" y="5536575"/>
            <a:ext cx="1122045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FFFFFF">
                    <a:lumMod val="25000"/>
                  </a:srgbClr>
                </a:solidFill>
                <a:effectLst/>
                <a:uLnTx/>
                <a:uFillTx/>
                <a:latin typeface="Arial"/>
                <a:ea typeface="+mn-ea"/>
                <a:cs typeface="+mn-cs"/>
              </a:rPr>
              <a:t>L’offre complète des caractéristiques des points de travail se trouve dans la </a:t>
            </a:r>
            <a:r>
              <a:rPr lang="fr-ca" sz="1600" u="sng" dirty="0">
                <a:solidFill>
                  <a:srgbClr val="FFFFFF">
                    <a:lumMod val="25000"/>
                  </a:srgbClr>
                </a:solidFill>
                <a:latin typeface="Arial"/>
              </a:rPr>
              <a:t>T</a:t>
            </a:r>
            <a:r>
              <a:rPr kumimoji="0" lang="fr-ca" sz="1600" b="0" i="0" u="sng" strike="noStrike" kern="1200" cap="none" spc="0" normalizeH="0" baseline="0" noProof="0" dirty="0">
                <a:ln>
                  <a:noFill/>
                </a:ln>
                <a:solidFill>
                  <a:srgbClr val="FFFFFF">
                    <a:lumMod val="25000"/>
                  </a:srgbClr>
                </a:solidFill>
                <a:effectLst/>
                <a:uLnTx/>
                <a:uFillTx/>
                <a:latin typeface="Arial"/>
                <a:ea typeface="+mn-ea"/>
                <a:cs typeface="+mn-cs"/>
              </a:rPr>
              <a:t>rousse des points de travail de la Transformation du milieu de travail</a:t>
            </a:r>
            <a:r>
              <a:rPr kumimoji="0" lang="fr-ca" sz="1600" b="0" i="0" u="none" strike="noStrike" kern="1200" cap="none" spc="0" normalizeH="0" baseline="0" noProof="0" dirty="0">
                <a:ln>
                  <a:noFill/>
                </a:ln>
                <a:solidFill>
                  <a:srgbClr val="FFFFFF">
                    <a:lumMod val="25000"/>
                  </a:srgbClr>
                </a:solidFill>
                <a:effectLst/>
                <a:uLnTx/>
                <a:uFillTx/>
                <a:latin typeface="Arial"/>
                <a:ea typeface="+mn-ea"/>
                <a:cs typeface="+mn-cs"/>
              </a:rPr>
              <a:t>.</a:t>
            </a:r>
            <a:r>
              <a:rPr kumimoji="0" lang="fr-ca" sz="1600" b="0" i="0" u="sng" strike="noStrike" kern="1200" cap="none" spc="0" normalizeH="0" baseline="0" noProof="0" dirty="0">
                <a:ln>
                  <a:noFill/>
                </a:ln>
                <a:solidFill>
                  <a:srgbClr val="FFFFFF">
                    <a:lumMod val="25000"/>
                  </a:srgbClr>
                </a:solidFill>
                <a:effectLst/>
                <a:uLnTx/>
                <a:uFillTx/>
                <a:latin typeface="Arial"/>
                <a:ea typeface="+mn-ea"/>
                <a:cs typeface="+mn-cs"/>
              </a:rPr>
              <a:t> </a:t>
            </a:r>
          </a:p>
        </p:txBody>
      </p:sp>
      <p:pic>
        <p:nvPicPr>
          <p:cNvPr id="7" name="Picture 6" descr="A picture containing text&#10;&#10;Description automatically generated">
            <a:extLst>
              <a:ext uri="{FF2B5EF4-FFF2-40B4-BE49-F238E27FC236}">
                <a16:creationId xmlns:a16="http://schemas.microsoft.com/office/drawing/2014/main" id="{612C16C2-D6D2-4C85-B8A9-ED92B87908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367" y="3095596"/>
            <a:ext cx="4068163" cy="2034082"/>
          </a:xfrm>
          <a:prstGeom prst="rect">
            <a:avLst/>
          </a:prstGeom>
        </p:spPr>
      </p:pic>
      <p:pic>
        <p:nvPicPr>
          <p:cNvPr id="9" name="Picture 8" descr="A picture containing table&#10;&#10;Description automatically generated">
            <a:extLst>
              <a:ext uri="{FF2B5EF4-FFF2-40B4-BE49-F238E27FC236}">
                <a16:creationId xmlns:a16="http://schemas.microsoft.com/office/drawing/2014/main" id="{45E68EE3-9F44-4EF4-AB18-A8A72774F74A}"/>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70771" y="3228835"/>
            <a:ext cx="2251517" cy="1658792"/>
          </a:xfrm>
          <a:prstGeom prst="rect">
            <a:avLst/>
          </a:prstGeom>
        </p:spPr>
      </p:pic>
      <p:pic>
        <p:nvPicPr>
          <p:cNvPr id="11" name="Picture 10">
            <a:extLst>
              <a:ext uri="{FF2B5EF4-FFF2-40B4-BE49-F238E27FC236}">
                <a16:creationId xmlns:a16="http://schemas.microsoft.com/office/drawing/2014/main" id="{E9749CCA-DBB7-4C3F-B7CC-5570715F6843}"/>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30113" y="3059947"/>
            <a:ext cx="2967145" cy="2105379"/>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B3FCC11C-4BF5-4CF7-9DA8-2F06035C61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15258" y="2741901"/>
            <a:ext cx="5096749" cy="2548375"/>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2FEF6D6-F0F0-4F87-8775-160D87091CA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2875" y="3144552"/>
            <a:ext cx="3486150" cy="1743075"/>
          </a:xfrm>
          <a:prstGeom prst="rect">
            <a:avLst/>
          </a:prstGeom>
        </p:spPr>
      </p:pic>
    </p:spTree>
    <p:extLst>
      <p:ext uri="{BB962C8B-B14F-4D97-AF65-F5344CB8AC3E}">
        <p14:creationId xmlns:p14="http://schemas.microsoft.com/office/powerpoint/2010/main" val="2223880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descr="excerpt from design guide">
            <a:extLst>
              <a:ext uri="{FF2B5EF4-FFF2-40B4-BE49-F238E27FC236}">
                <a16:creationId xmlns:a16="http://schemas.microsoft.com/office/drawing/2014/main" id="{A8BD4D15-FE88-45A4-8872-DBA7E070DBC2}"/>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7823200" y="302048"/>
            <a:ext cx="4168776" cy="3175537"/>
          </a:xfrm>
          <a:prstGeom prst="rect">
            <a:avLst/>
          </a:prstGeom>
        </p:spPr>
      </p:pic>
      <p:sp>
        <p:nvSpPr>
          <p:cNvPr id="2" name="Title 1">
            <a:extLst>
              <a:ext uri="{FF2B5EF4-FFF2-40B4-BE49-F238E27FC236}">
                <a16:creationId xmlns:a16="http://schemas.microsoft.com/office/drawing/2014/main" id="{B5368F93-3C1D-427D-9146-E774A2157D0C}"/>
              </a:ext>
            </a:extLst>
          </p:cNvPr>
          <p:cNvSpPr>
            <a:spLocks noGrp="1"/>
          </p:cNvSpPr>
          <p:nvPr>
            <p:ph type="title"/>
            <p:custDataLst>
              <p:tags r:id="rId2"/>
            </p:custDataLst>
          </p:nvPr>
        </p:nvSpPr>
        <p:spPr>
          <a:xfrm>
            <a:off x="451765" y="417273"/>
            <a:ext cx="5320385" cy="779462"/>
          </a:xfrm>
        </p:spPr>
        <p:txBody>
          <a:bodyPr>
            <a:normAutofit fontScale="90000"/>
          </a:bodyPr>
          <a:lstStyle/>
          <a:p>
            <a:pPr algn="l" rtl="0"/>
            <a:r>
              <a:rPr lang="fr-ca" dirty="0">
                <a:solidFill>
                  <a:schemeClr val="accent3"/>
                </a:solidFill>
              </a:rPr>
              <a:t>Un milieu de travail tout compris</a:t>
            </a:r>
            <a:br>
              <a:rPr lang="fr-ca" dirty="0"/>
            </a:br>
            <a:endParaRPr lang="fr-ca" sz="2700" dirty="0"/>
          </a:p>
        </p:txBody>
      </p:sp>
      <p:sp>
        <p:nvSpPr>
          <p:cNvPr id="4" name="Slide Number Placeholder 3">
            <a:extLst>
              <a:ext uri="{FF2B5EF4-FFF2-40B4-BE49-F238E27FC236}">
                <a16:creationId xmlns:a16="http://schemas.microsoft.com/office/drawing/2014/main" id="{326EAF4D-99BC-43E7-A043-B5CD4D66E295}"/>
              </a:ext>
            </a:extLst>
          </p:cNvPr>
          <p:cNvSpPr>
            <a:spLocks noGrp="1"/>
          </p:cNvSpPr>
          <p:nvPr>
            <p:ph type="sldNum" sz="quarter" idx="4"/>
            <p:custDataLst>
              <p:tags r:id="rId3"/>
            </p:custDataLst>
          </p:nvPr>
        </p:nvSpPr>
        <p:spPr>
          <a:xfrm>
            <a:off x="10944522" y="6516609"/>
            <a:ext cx="491278" cy="197985"/>
          </a:xfrm>
          <a:prstGeom prst="rect">
            <a:avLst/>
          </a:prstGeom>
        </p:spPr>
        <p:txBody>
          <a:bodyPr vert="horz" lIns="0" tIns="0" rIns="0" bIns="0" rtlCol="0" anchor="t" anchorCtr="0"/>
          <a:lstStyle>
            <a:defPPr>
              <a:defRPr lang="fr-ca"/>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531354F2-37F9-47D6-A1B0-F133C541D4C6}" type="slidenum">
              <a:rPr/>
              <a:pPr algn="r" rtl="0"/>
              <a:t>24</a:t>
            </a:fld>
            <a:endParaRPr lang="fr-ca" dirty="0"/>
          </a:p>
        </p:txBody>
      </p:sp>
      <p:pic>
        <p:nvPicPr>
          <p:cNvPr id="6" name="Picture 2">
            <a:extLst>
              <a:ext uri="{FF2B5EF4-FFF2-40B4-BE49-F238E27FC236}">
                <a16:creationId xmlns:a16="http://schemas.microsoft.com/office/drawing/2014/main" id="{64EA4DD6-497B-4750-80DC-DAC554F534C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1765" y="2662236"/>
            <a:ext cx="9171432" cy="319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194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9E9D54F-B0C4-4780-8D66-0D2BF8400224}"/>
              </a:ext>
            </a:extLst>
          </p:cNvPr>
          <p:cNvSpPr txBox="1"/>
          <p:nvPr/>
        </p:nvSpPr>
        <p:spPr>
          <a:xfrm>
            <a:off x="2259869" y="2501697"/>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2</a:t>
            </a:r>
          </a:p>
        </p:txBody>
      </p:sp>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417273"/>
            <a:ext cx="10704280" cy="662974"/>
          </a:xfrm>
        </p:spPr>
        <p:txBody>
          <a:bodyPr/>
          <a:lstStyle/>
          <a:p>
            <a:pPr algn="l" rtl="0"/>
            <a:r>
              <a:rPr lang="fr-ca" sz="3600" b="1" i="0" u="none" kern="0" baseline="0" dirty="0">
                <a:solidFill>
                  <a:schemeClr val="accent3"/>
                </a:solidFill>
              </a:rPr>
              <a:t>Méthode de conception</a:t>
            </a:r>
            <a:endParaRPr lang="fr-ca" dirty="0">
              <a:solidFill>
                <a:schemeClr val="accent3"/>
              </a:solidFill>
            </a:endParaRPr>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2"/>
            </p:custDataLst>
          </p:nvPr>
        </p:nvSpPr>
        <p:spPr>
          <a:xfrm>
            <a:off x="451765" y="1080247"/>
            <a:ext cx="10787735" cy="958103"/>
          </a:xfrm>
        </p:spPr>
        <p:txBody>
          <a:bodyPr/>
          <a:lstStyle/>
          <a:p>
            <a:pPr marL="0" indent="0" algn="l" rtl="0">
              <a:buNone/>
              <a:defRPr/>
            </a:pPr>
            <a:r>
              <a:rPr lang="fr-ca" sz="1800" b="1" i="0" u="none" baseline="0" dirty="0">
                <a:solidFill>
                  <a:schemeClr val="tx1"/>
                </a:solidFill>
              </a:rPr>
              <a:t>Processus d’étude conceptuelle</a:t>
            </a:r>
          </a:p>
          <a:p>
            <a:pPr marL="0" indent="0" algn="l" rtl="0">
              <a:buNone/>
              <a:defRPr/>
            </a:pPr>
            <a:r>
              <a:rPr lang="fr-ca" sz="1600" b="0" i="0" u="none" baseline="0" dirty="0">
                <a:solidFill>
                  <a:schemeClr val="tx1"/>
                </a:solidFill>
              </a:rPr>
              <a:t>Le programme repose sur une méthode de conception précise comprenant des étapes de conception prédéfinies.  Ce processus vise à garantir l’uniformité et l’efficacité de l’exécution, et à communiquer clairement l’intention à tous les intervenants. </a:t>
            </a:r>
          </a:p>
        </p:txBody>
      </p:sp>
      <p:grpSp>
        <p:nvGrpSpPr>
          <p:cNvPr id="4" name="Group 3">
            <a:extLst>
              <a:ext uri="{FF2B5EF4-FFF2-40B4-BE49-F238E27FC236}">
                <a16:creationId xmlns:a16="http://schemas.microsoft.com/office/drawing/2014/main" id="{15A35CA5-3E97-46F2-8A8B-AF710947947B}"/>
              </a:ext>
            </a:extLst>
          </p:cNvPr>
          <p:cNvGrpSpPr/>
          <p:nvPr/>
        </p:nvGrpSpPr>
        <p:grpSpPr>
          <a:xfrm>
            <a:off x="337214" y="2620149"/>
            <a:ext cx="11517572" cy="3495096"/>
            <a:chOff x="377156" y="2643607"/>
            <a:chExt cx="11517572" cy="3495096"/>
          </a:xfrm>
        </p:grpSpPr>
        <p:sp>
          <p:nvSpPr>
            <p:cNvPr id="7" name="Freeform: Shape 6">
              <a:extLst>
                <a:ext uri="{FF2B5EF4-FFF2-40B4-BE49-F238E27FC236}">
                  <a16:creationId xmlns:a16="http://schemas.microsoft.com/office/drawing/2014/main" id="{9C460E97-0CDC-4F2A-9A9E-4C5E1318E29F}"/>
                </a:ext>
              </a:extLst>
            </p:cNvPr>
            <p:cNvSpPr/>
            <p:nvPr/>
          </p:nvSpPr>
          <p:spPr>
            <a:xfrm>
              <a:off x="377156" y="2852813"/>
              <a:ext cx="1320459" cy="857780"/>
            </a:xfrm>
            <a:custGeom>
              <a:avLst/>
              <a:gdLst>
                <a:gd name="connsiteX0" fmla="*/ 0 w 1320459"/>
                <a:gd name="connsiteY0" fmla="*/ 85778 h 857780"/>
                <a:gd name="connsiteX1" fmla="*/ 85778 w 1320459"/>
                <a:gd name="connsiteY1" fmla="*/ 0 h 857780"/>
                <a:gd name="connsiteX2" fmla="*/ 1234681 w 1320459"/>
                <a:gd name="connsiteY2" fmla="*/ 0 h 857780"/>
                <a:gd name="connsiteX3" fmla="*/ 1320459 w 1320459"/>
                <a:gd name="connsiteY3" fmla="*/ 85778 h 857780"/>
                <a:gd name="connsiteX4" fmla="*/ 1320459 w 1320459"/>
                <a:gd name="connsiteY4" fmla="*/ 772002 h 857780"/>
                <a:gd name="connsiteX5" fmla="*/ 1234681 w 1320459"/>
                <a:gd name="connsiteY5" fmla="*/ 857780 h 857780"/>
                <a:gd name="connsiteX6" fmla="*/ 85778 w 1320459"/>
                <a:gd name="connsiteY6" fmla="*/ 857780 h 857780"/>
                <a:gd name="connsiteX7" fmla="*/ 0 w 1320459"/>
                <a:gd name="connsiteY7" fmla="*/ 772002 h 857780"/>
                <a:gd name="connsiteX8" fmla="*/ 0 w 1320459"/>
                <a:gd name="connsiteY8" fmla="*/ 85778 h 85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459" h="857780">
                  <a:moveTo>
                    <a:pt x="0" y="85778"/>
                  </a:moveTo>
                  <a:cubicBezTo>
                    <a:pt x="0" y="38404"/>
                    <a:pt x="38404" y="0"/>
                    <a:pt x="85778" y="0"/>
                  </a:cubicBezTo>
                  <a:lnTo>
                    <a:pt x="1234681" y="0"/>
                  </a:lnTo>
                  <a:cubicBezTo>
                    <a:pt x="1282055" y="0"/>
                    <a:pt x="1320459" y="38404"/>
                    <a:pt x="1320459" y="85778"/>
                  </a:cubicBezTo>
                  <a:lnTo>
                    <a:pt x="1320459" y="772002"/>
                  </a:lnTo>
                  <a:cubicBezTo>
                    <a:pt x="1320459" y="819376"/>
                    <a:pt x="1282055" y="857780"/>
                    <a:pt x="1234681" y="857780"/>
                  </a:cubicBezTo>
                  <a:lnTo>
                    <a:pt x="85778" y="857780"/>
                  </a:lnTo>
                  <a:cubicBezTo>
                    <a:pt x="38404" y="857780"/>
                    <a:pt x="0" y="819376"/>
                    <a:pt x="0" y="772002"/>
                  </a:cubicBezTo>
                  <a:lnTo>
                    <a:pt x="0" y="857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75317"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Évaluation de site</a:t>
              </a:r>
            </a:p>
          </p:txBody>
        </p:sp>
        <p:sp>
          <p:nvSpPr>
            <p:cNvPr id="15" name="Freeform: Shape 14">
              <a:extLst>
                <a:ext uri="{FF2B5EF4-FFF2-40B4-BE49-F238E27FC236}">
                  <a16:creationId xmlns:a16="http://schemas.microsoft.com/office/drawing/2014/main" id="{1DA9F187-597B-4422-9859-EE2AF7E6A929}"/>
                </a:ext>
              </a:extLst>
            </p:cNvPr>
            <p:cNvSpPr/>
            <p:nvPr/>
          </p:nvSpPr>
          <p:spPr>
            <a:xfrm>
              <a:off x="526970" y="3495945"/>
              <a:ext cx="1380271" cy="2508556"/>
            </a:xfrm>
            <a:custGeom>
              <a:avLst/>
              <a:gdLst>
                <a:gd name="connsiteX0" fmla="*/ 0 w 1380271"/>
                <a:gd name="connsiteY0" fmla="*/ 138027 h 3562110"/>
                <a:gd name="connsiteX1" fmla="*/ 138027 w 1380271"/>
                <a:gd name="connsiteY1" fmla="*/ 0 h 3562110"/>
                <a:gd name="connsiteX2" fmla="*/ 1242244 w 1380271"/>
                <a:gd name="connsiteY2" fmla="*/ 0 h 3562110"/>
                <a:gd name="connsiteX3" fmla="*/ 1380271 w 1380271"/>
                <a:gd name="connsiteY3" fmla="*/ 138027 h 3562110"/>
                <a:gd name="connsiteX4" fmla="*/ 1380271 w 1380271"/>
                <a:gd name="connsiteY4" fmla="*/ 3424083 h 3562110"/>
                <a:gd name="connsiteX5" fmla="*/ 1242244 w 1380271"/>
                <a:gd name="connsiteY5" fmla="*/ 3562110 h 3562110"/>
                <a:gd name="connsiteX6" fmla="*/ 138027 w 1380271"/>
                <a:gd name="connsiteY6" fmla="*/ 3562110 h 3562110"/>
                <a:gd name="connsiteX7" fmla="*/ 0 w 1380271"/>
                <a:gd name="connsiteY7" fmla="*/ 3424083 h 3562110"/>
                <a:gd name="connsiteX8" fmla="*/ 0 w 1380271"/>
                <a:gd name="connsiteY8" fmla="*/ 138027 h 356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271" h="3562110">
                  <a:moveTo>
                    <a:pt x="0" y="138027"/>
                  </a:moveTo>
                  <a:cubicBezTo>
                    <a:pt x="0" y="61797"/>
                    <a:pt x="61797" y="0"/>
                    <a:pt x="138027" y="0"/>
                  </a:cubicBezTo>
                  <a:lnTo>
                    <a:pt x="1242244" y="0"/>
                  </a:lnTo>
                  <a:cubicBezTo>
                    <a:pt x="1318474" y="0"/>
                    <a:pt x="1380271" y="61797"/>
                    <a:pt x="1380271" y="138027"/>
                  </a:cubicBezTo>
                  <a:lnTo>
                    <a:pt x="1380271" y="3424083"/>
                  </a:lnTo>
                  <a:cubicBezTo>
                    <a:pt x="1380271" y="3500313"/>
                    <a:pt x="1318474" y="3562110"/>
                    <a:pt x="1242244" y="3562110"/>
                  </a:cubicBezTo>
                  <a:lnTo>
                    <a:pt x="138027" y="3562110"/>
                  </a:lnTo>
                  <a:cubicBezTo>
                    <a:pt x="61797" y="3562110"/>
                    <a:pt x="0" y="3500313"/>
                    <a:pt x="0" y="3424083"/>
                  </a:cubicBezTo>
                  <a:lnTo>
                    <a:pt x="0" y="1380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659" tIns="118659" rIns="118659" bIns="118659"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Évaluer l’emplacement pour déterminer l’intervention requise et dresser l’inventaire des meubles </a:t>
              </a:r>
            </a:p>
          </p:txBody>
        </p:sp>
        <p:sp>
          <p:nvSpPr>
            <p:cNvPr id="16" name="Freeform: Shape 15">
              <a:extLst>
                <a:ext uri="{FF2B5EF4-FFF2-40B4-BE49-F238E27FC236}">
                  <a16:creationId xmlns:a16="http://schemas.microsoft.com/office/drawing/2014/main" id="{D69ABAB1-CC0E-4CDE-A509-0241DCD101FE}"/>
                </a:ext>
              </a:extLst>
            </p:cNvPr>
            <p:cNvSpPr/>
            <p:nvPr/>
          </p:nvSpPr>
          <p:spPr>
            <a:xfrm rot="21597385">
              <a:off x="1753500" y="2643607"/>
              <a:ext cx="369035" cy="248691"/>
            </a:xfrm>
            <a:custGeom>
              <a:avLst/>
              <a:gdLst>
                <a:gd name="connsiteX0" fmla="*/ 0 w 262711"/>
                <a:gd name="connsiteY0" fmla="*/ 48420 h 242099"/>
                <a:gd name="connsiteX1" fmla="*/ 141662 w 262711"/>
                <a:gd name="connsiteY1" fmla="*/ 48420 h 242099"/>
                <a:gd name="connsiteX2" fmla="*/ 141662 w 262711"/>
                <a:gd name="connsiteY2" fmla="*/ 0 h 242099"/>
                <a:gd name="connsiteX3" fmla="*/ 262711 w 262711"/>
                <a:gd name="connsiteY3" fmla="*/ 121050 h 242099"/>
                <a:gd name="connsiteX4" fmla="*/ 141662 w 262711"/>
                <a:gd name="connsiteY4" fmla="*/ 242099 h 242099"/>
                <a:gd name="connsiteX5" fmla="*/ 141662 w 262711"/>
                <a:gd name="connsiteY5" fmla="*/ 193679 h 242099"/>
                <a:gd name="connsiteX6" fmla="*/ 0 w 262711"/>
                <a:gd name="connsiteY6" fmla="*/ 193679 h 242099"/>
                <a:gd name="connsiteX7" fmla="*/ 0 w 262711"/>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711" h="242099">
                  <a:moveTo>
                    <a:pt x="0" y="48420"/>
                  </a:moveTo>
                  <a:lnTo>
                    <a:pt x="141662" y="48420"/>
                  </a:lnTo>
                  <a:lnTo>
                    <a:pt x="141662" y="0"/>
                  </a:lnTo>
                  <a:lnTo>
                    <a:pt x="262711" y="121050"/>
                  </a:lnTo>
                  <a:lnTo>
                    <a:pt x="141662" y="242099"/>
                  </a:lnTo>
                  <a:lnTo>
                    <a:pt x="141662"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
          <p:nvSpPr>
            <p:cNvPr id="17" name="Freeform: Shape 16">
              <a:extLst>
                <a:ext uri="{FF2B5EF4-FFF2-40B4-BE49-F238E27FC236}">
                  <a16:creationId xmlns:a16="http://schemas.microsoft.com/office/drawing/2014/main" id="{1CCBAF59-81B3-475B-9B95-1B79A6226058}"/>
                </a:ext>
              </a:extLst>
            </p:cNvPr>
            <p:cNvSpPr/>
            <p:nvPr/>
          </p:nvSpPr>
          <p:spPr>
            <a:xfrm>
              <a:off x="2212406" y="2845078"/>
              <a:ext cx="1051733" cy="788528"/>
            </a:xfrm>
            <a:custGeom>
              <a:avLst/>
              <a:gdLst>
                <a:gd name="connsiteX0" fmla="*/ 0 w 972398"/>
                <a:gd name="connsiteY0" fmla="*/ 78853 h 788528"/>
                <a:gd name="connsiteX1" fmla="*/ 78853 w 972398"/>
                <a:gd name="connsiteY1" fmla="*/ 0 h 788528"/>
                <a:gd name="connsiteX2" fmla="*/ 893545 w 972398"/>
                <a:gd name="connsiteY2" fmla="*/ 0 h 788528"/>
                <a:gd name="connsiteX3" fmla="*/ 972398 w 972398"/>
                <a:gd name="connsiteY3" fmla="*/ 78853 h 788528"/>
                <a:gd name="connsiteX4" fmla="*/ 972398 w 972398"/>
                <a:gd name="connsiteY4" fmla="*/ 709675 h 788528"/>
                <a:gd name="connsiteX5" fmla="*/ 893545 w 972398"/>
                <a:gd name="connsiteY5" fmla="*/ 788528 h 788528"/>
                <a:gd name="connsiteX6" fmla="*/ 78853 w 972398"/>
                <a:gd name="connsiteY6" fmla="*/ 788528 h 788528"/>
                <a:gd name="connsiteX7" fmla="*/ 0 w 972398"/>
                <a:gd name="connsiteY7" fmla="*/ 709675 h 788528"/>
                <a:gd name="connsiteX8" fmla="*/ 0 w 972398"/>
                <a:gd name="connsiteY8" fmla="*/ 78853 h 78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398" h="788528">
                  <a:moveTo>
                    <a:pt x="0" y="78853"/>
                  </a:moveTo>
                  <a:cubicBezTo>
                    <a:pt x="0" y="35304"/>
                    <a:pt x="35304" y="0"/>
                    <a:pt x="78853" y="0"/>
                  </a:cubicBezTo>
                  <a:lnTo>
                    <a:pt x="893545" y="0"/>
                  </a:lnTo>
                  <a:cubicBezTo>
                    <a:pt x="937094" y="0"/>
                    <a:pt x="972398" y="35304"/>
                    <a:pt x="972398" y="78853"/>
                  </a:cubicBezTo>
                  <a:lnTo>
                    <a:pt x="972398" y="709675"/>
                  </a:lnTo>
                  <a:cubicBezTo>
                    <a:pt x="972398" y="753224"/>
                    <a:pt x="937094" y="788528"/>
                    <a:pt x="893545" y="788528"/>
                  </a:cubicBezTo>
                  <a:lnTo>
                    <a:pt x="78853" y="788528"/>
                  </a:lnTo>
                  <a:cubicBezTo>
                    <a:pt x="35304" y="788528"/>
                    <a:pt x="0" y="753224"/>
                    <a:pt x="0" y="709675"/>
                  </a:cubicBezTo>
                  <a:lnTo>
                    <a:pt x="0" y="788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08563"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Plan d’essai</a:t>
              </a:r>
            </a:p>
          </p:txBody>
        </p:sp>
        <p:sp>
          <p:nvSpPr>
            <p:cNvPr id="24" name="Freeform: Shape 23">
              <a:extLst>
                <a:ext uri="{FF2B5EF4-FFF2-40B4-BE49-F238E27FC236}">
                  <a16:creationId xmlns:a16="http://schemas.microsoft.com/office/drawing/2014/main" id="{599C740F-2CF9-4B3E-9F27-03F7C79440AE}"/>
                </a:ext>
              </a:extLst>
            </p:cNvPr>
            <p:cNvSpPr/>
            <p:nvPr/>
          </p:nvSpPr>
          <p:spPr>
            <a:xfrm>
              <a:off x="2330941" y="3371855"/>
              <a:ext cx="1373766" cy="2641869"/>
            </a:xfrm>
            <a:custGeom>
              <a:avLst/>
              <a:gdLst>
                <a:gd name="connsiteX0" fmla="*/ 0 w 1373766"/>
                <a:gd name="connsiteY0" fmla="*/ 137377 h 3313469"/>
                <a:gd name="connsiteX1" fmla="*/ 137377 w 1373766"/>
                <a:gd name="connsiteY1" fmla="*/ 0 h 3313469"/>
                <a:gd name="connsiteX2" fmla="*/ 1236389 w 1373766"/>
                <a:gd name="connsiteY2" fmla="*/ 0 h 3313469"/>
                <a:gd name="connsiteX3" fmla="*/ 1373766 w 1373766"/>
                <a:gd name="connsiteY3" fmla="*/ 137377 h 3313469"/>
                <a:gd name="connsiteX4" fmla="*/ 1373766 w 1373766"/>
                <a:gd name="connsiteY4" fmla="*/ 3176092 h 3313469"/>
                <a:gd name="connsiteX5" fmla="*/ 1236389 w 1373766"/>
                <a:gd name="connsiteY5" fmla="*/ 3313469 h 3313469"/>
                <a:gd name="connsiteX6" fmla="*/ 137377 w 1373766"/>
                <a:gd name="connsiteY6" fmla="*/ 3313469 h 3313469"/>
                <a:gd name="connsiteX7" fmla="*/ 0 w 1373766"/>
                <a:gd name="connsiteY7" fmla="*/ 3176092 h 3313469"/>
                <a:gd name="connsiteX8" fmla="*/ 0 w 1373766"/>
                <a:gd name="connsiteY8" fmla="*/ 137377 h 331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3766" h="3313469">
                  <a:moveTo>
                    <a:pt x="0" y="137377"/>
                  </a:moveTo>
                  <a:cubicBezTo>
                    <a:pt x="0" y="61506"/>
                    <a:pt x="61506" y="0"/>
                    <a:pt x="137377" y="0"/>
                  </a:cubicBezTo>
                  <a:lnTo>
                    <a:pt x="1236389" y="0"/>
                  </a:lnTo>
                  <a:cubicBezTo>
                    <a:pt x="1312260" y="0"/>
                    <a:pt x="1373766" y="61506"/>
                    <a:pt x="1373766" y="137377"/>
                  </a:cubicBezTo>
                  <a:lnTo>
                    <a:pt x="1373766" y="3176092"/>
                  </a:lnTo>
                  <a:cubicBezTo>
                    <a:pt x="1373766" y="3251963"/>
                    <a:pt x="1312260" y="3313469"/>
                    <a:pt x="1236389" y="3313469"/>
                  </a:cubicBezTo>
                  <a:lnTo>
                    <a:pt x="137377" y="3313469"/>
                  </a:lnTo>
                  <a:cubicBezTo>
                    <a:pt x="61506" y="3313469"/>
                    <a:pt x="0" y="3251963"/>
                    <a:pt x="0" y="3176092"/>
                  </a:cubicBezTo>
                  <a:lnTo>
                    <a:pt x="0" y="1373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468" tIns="118468" rIns="118468" bIns="118468"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Élaboration d’un plan d’essai générique </a:t>
              </a:r>
            </a:p>
            <a:p>
              <a:pPr marL="57150" lvl="1" indent="-57150" defTabSz="488950" rtl="0">
                <a:lnSpc>
                  <a:spcPct val="90000"/>
                </a:lnSpc>
                <a:spcBef>
                  <a:spcPct val="0"/>
                </a:spcBef>
                <a:spcAft>
                  <a:spcPct val="15000"/>
                </a:spcAft>
                <a:buChar char="•"/>
              </a:pPr>
              <a:r>
                <a:rPr lang="fr-ca" sz="1100" b="0" i="0" u="none" kern="1200" baseline="0" dirty="0"/>
                <a:t>Reflète les travaux requis, selon les résultats de l’étape 1</a:t>
              </a:r>
            </a:p>
          </p:txBody>
        </p:sp>
        <p:sp>
          <p:nvSpPr>
            <p:cNvPr id="25" name="Freeform: Shape 24">
              <a:extLst>
                <a:ext uri="{FF2B5EF4-FFF2-40B4-BE49-F238E27FC236}">
                  <a16:creationId xmlns:a16="http://schemas.microsoft.com/office/drawing/2014/main" id="{196A6B6B-5D90-4F3A-A727-40C1B9D1C6C6}"/>
                </a:ext>
              </a:extLst>
            </p:cNvPr>
            <p:cNvSpPr/>
            <p:nvPr/>
          </p:nvSpPr>
          <p:spPr>
            <a:xfrm rot="21599756">
              <a:off x="3582889" y="2654987"/>
              <a:ext cx="402940" cy="242099"/>
            </a:xfrm>
            <a:custGeom>
              <a:avLst/>
              <a:gdLst>
                <a:gd name="connsiteX0" fmla="*/ 0 w 402940"/>
                <a:gd name="connsiteY0" fmla="*/ 48420 h 242099"/>
                <a:gd name="connsiteX1" fmla="*/ 281891 w 402940"/>
                <a:gd name="connsiteY1" fmla="*/ 48420 h 242099"/>
                <a:gd name="connsiteX2" fmla="*/ 281891 w 402940"/>
                <a:gd name="connsiteY2" fmla="*/ 0 h 242099"/>
                <a:gd name="connsiteX3" fmla="*/ 402940 w 402940"/>
                <a:gd name="connsiteY3" fmla="*/ 121050 h 242099"/>
                <a:gd name="connsiteX4" fmla="*/ 281891 w 402940"/>
                <a:gd name="connsiteY4" fmla="*/ 242099 h 242099"/>
                <a:gd name="connsiteX5" fmla="*/ 281891 w 402940"/>
                <a:gd name="connsiteY5" fmla="*/ 193679 h 242099"/>
                <a:gd name="connsiteX6" fmla="*/ 0 w 402940"/>
                <a:gd name="connsiteY6" fmla="*/ 193679 h 242099"/>
                <a:gd name="connsiteX7" fmla="*/ 0 w 402940"/>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40" h="242099">
                  <a:moveTo>
                    <a:pt x="0" y="48420"/>
                  </a:moveTo>
                  <a:lnTo>
                    <a:pt x="281891" y="48420"/>
                  </a:lnTo>
                  <a:lnTo>
                    <a:pt x="281891" y="0"/>
                  </a:lnTo>
                  <a:lnTo>
                    <a:pt x="402940" y="121050"/>
                  </a:lnTo>
                  <a:lnTo>
                    <a:pt x="281891" y="242099"/>
                  </a:lnTo>
                  <a:lnTo>
                    <a:pt x="281891"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
          <p:nvSpPr>
            <p:cNvPr id="34" name="Freeform: Shape 33">
              <a:extLst>
                <a:ext uri="{FF2B5EF4-FFF2-40B4-BE49-F238E27FC236}">
                  <a16:creationId xmlns:a16="http://schemas.microsoft.com/office/drawing/2014/main" id="{50E69704-8BF6-4217-B040-BBD93C872082}"/>
                </a:ext>
              </a:extLst>
            </p:cNvPr>
            <p:cNvSpPr/>
            <p:nvPr/>
          </p:nvSpPr>
          <p:spPr>
            <a:xfrm>
              <a:off x="4096807" y="2852018"/>
              <a:ext cx="1702223" cy="788082"/>
            </a:xfrm>
            <a:custGeom>
              <a:avLst/>
              <a:gdLst>
                <a:gd name="connsiteX0" fmla="*/ 0 w 1702223"/>
                <a:gd name="connsiteY0" fmla="*/ 78808 h 788082"/>
                <a:gd name="connsiteX1" fmla="*/ 78808 w 1702223"/>
                <a:gd name="connsiteY1" fmla="*/ 0 h 788082"/>
                <a:gd name="connsiteX2" fmla="*/ 1623415 w 1702223"/>
                <a:gd name="connsiteY2" fmla="*/ 0 h 788082"/>
                <a:gd name="connsiteX3" fmla="*/ 1702223 w 1702223"/>
                <a:gd name="connsiteY3" fmla="*/ 78808 h 788082"/>
                <a:gd name="connsiteX4" fmla="*/ 1702223 w 1702223"/>
                <a:gd name="connsiteY4" fmla="*/ 709274 h 788082"/>
                <a:gd name="connsiteX5" fmla="*/ 1623415 w 1702223"/>
                <a:gd name="connsiteY5" fmla="*/ 788082 h 788082"/>
                <a:gd name="connsiteX6" fmla="*/ 78808 w 1702223"/>
                <a:gd name="connsiteY6" fmla="*/ 788082 h 788082"/>
                <a:gd name="connsiteX7" fmla="*/ 0 w 1702223"/>
                <a:gd name="connsiteY7" fmla="*/ 709274 h 788082"/>
                <a:gd name="connsiteX8" fmla="*/ 0 w 1702223"/>
                <a:gd name="connsiteY8" fmla="*/ 78808 h 78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223" h="788082">
                  <a:moveTo>
                    <a:pt x="0" y="78808"/>
                  </a:moveTo>
                  <a:cubicBezTo>
                    <a:pt x="0" y="35284"/>
                    <a:pt x="35284" y="0"/>
                    <a:pt x="78808" y="0"/>
                  </a:cubicBezTo>
                  <a:lnTo>
                    <a:pt x="1623415" y="0"/>
                  </a:lnTo>
                  <a:cubicBezTo>
                    <a:pt x="1666939" y="0"/>
                    <a:pt x="1702223" y="35284"/>
                    <a:pt x="1702223" y="78808"/>
                  </a:cubicBezTo>
                  <a:lnTo>
                    <a:pt x="1702223" y="709274"/>
                  </a:lnTo>
                  <a:cubicBezTo>
                    <a:pt x="1702223" y="752798"/>
                    <a:pt x="1666939" y="788082"/>
                    <a:pt x="1623415" y="788082"/>
                  </a:cubicBezTo>
                  <a:lnTo>
                    <a:pt x="78808" y="788082"/>
                  </a:lnTo>
                  <a:cubicBezTo>
                    <a:pt x="35284" y="788082"/>
                    <a:pt x="0" y="752798"/>
                    <a:pt x="0" y="709274"/>
                  </a:cubicBezTo>
                  <a:lnTo>
                    <a:pt x="0" y="788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08414"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a. Séance d’information</a:t>
              </a:r>
              <a:br>
                <a:rPr lang="fr-ca" sz="1200" b="1" i="0" u="none" kern="1200" baseline="0" dirty="0">
                  <a:solidFill>
                    <a:schemeClr val="tx1"/>
                  </a:solidFill>
                </a:rPr>
              </a:br>
              <a:r>
                <a:rPr lang="fr-ca" sz="1200" b="1" i="0" u="none" kern="1200" baseline="0" dirty="0">
                  <a:solidFill>
                    <a:schemeClr val="tx1"/>
                  </a:solidFill>
                </a:rPr>
                <a:t>    b. Programmation fonctionnelle</a:t>
              </a:r>
            </a:p>
          </p:txBody>
        </p:sp>
        <p:sp>
          <p:nvSpPr>
            <p:cNvPr id="44" name="Freeform: Shape 43">
              <a:extLst>
                <a:ext uri="{FF2B5EF4-FFF2-40B4-BE49-F238E27FC236}">
                  <a16:creationId xmlns:a16="http://schemas.microsoft.com/office/drawing/2014/main" id="{80221922-35B4-4E3D-A593-F2BC6BA33597}"/>
                </a:ext>
              </a:extLst>
            </p:cNvPr>
            <p:cNvSpPr/>
            <p:nvPr/>
          </p:nvSpPr>
          <p:spPr>
            <a:xfrm>
              <a:off x="4249200" y="3605893"/>
              <a:ext cx="1542795" cy="2497317"/>
            </a:xfrm>
            <a:custGeom>
              <a:avLst/>
              <a:gdLst>
                <a:gd name="connsiteX0" fmla="*/ 0 w 1408539"/>
                <a:gd name="connsiteY0" fmla="*/ 140854 h 3147164"/>
                <a:gd name="connsiteX1" fmla="*/ 140854 w 1408539"/>
                <a:gd name="connsiteY1" fmla="*/ 0 h 3147164"/>
                <a:gd name="connsiteX2" fmla="*/ 1267685 w 1408539"/>
                <a:gd name="connsiteY2" fmla="*/ 0 h 3147164"/>
                <a:gd name="connsiteX3" fmla="*/ 1408539 w 1408539"/>
                <a:gd name="connsiteY3" fmla="*/ 140854 h 3147164"/>
                <a:gd name="connsiteX4" fmla="*/ 1408539 w 1408539"/>
                <a:gd name="connsiteY4" fmla="*/ 3006310 h 3147164"/>
                <a:gd name="connsiteX5" fmla="*/ 1267685 w 1408539"/>
                <a:gd name="connsiteY5" fmla="*/ 3147164 h 3147164"/>
                <a:gd name="connsiteX6" fmla="*/ 140854 w 1408539"/>
                <a:gd name="connsiteY6" fmla="*/ 3147164 h 3147164"/>
                <a:gd name="connsiteX7" fmla="*/ 0 w 1408539"/>
                <a:gd name="connsiteY7" fmla="*/ 3006310 h 3147164"/>
                <a:gd name="connsiteX8" fmla="*/ 0 w 1408539"/>
                <a:gd name="connsiteY8" fmla="*/ 140854 h 314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539" h="3147164">
                  <a:moveTo>
                    <a:pt x="0" y="140854"/>
                  </a:moveTo>
                  <a:cubicBezTo>
                    <a:pt x="0" y="63062"/>
                    <a:pt x="63062" y="0"/>
                    <a:pt x="140854" y="0"/>
                  </a:cubicBezTo>
                  <a:lnTo>
                    <a:pt x="1267685" y="0"/>
                  </a:lnTo>
                  <a:cubicBezTo>
                    <a:pt x="1345477" y="0"/>
                    <a:pt x="1408539" y="63062"/>
                    <a:pt x="1408539" y="140854"/>
                  </a:cubicBezTo>
                  <a:lnTo>
                    <a:pt x="1408539" y="3006310"/>
                  </a:lnTo>
                  <a:cubicBezTo>
                    <a:pt x="1408539" y="3084102"/>
                    <a:pt x="1345477" y="3147164"/>
                    <a:pt x="1267685" y="3147164"/>
                  </a:cubicBezTo>
                  <a:lnTo>
                    <a:pt x="140854" y="3147164"/>
                  </a:lnTo>
                  <a:cubicBezTo>
                    <a:pt x="63062" y="3147164"/>
                    <a:pt x="0" y="3084102"/>
                    <a:pt x="0" y="3006310"/>
                  </a:cubicBezTo>
                  <a:lnTo>
                    <a:pt x="0" y="14085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487" tIns="119487" rIns="119487" bIns="119487"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a. Séances d’information</a:t>
              </a:r>
            </a:p>
            <a:p>
              <a:pPr marL="57150" lvl="1" indent="-57150" defTabSz="488950" rtl="0">
                <a:lnSpc>
                  <a:spcPct val="90000"/>
                </a:lnSpc>
                <a:spcBef>
                  <a:spcPct val="0"/>
                </a:spcBef>
                <a:spcAft>
                  <a:spcPct val="15000"/>
                </a:spcAft>
                <a:buChar char="•"/>
              </a:pPr>
              <a:r>
                <a:rPr lang="fr-ca" sz="1100" b="0" i="0" u="none" kern="1200" baseline="0" dirty="0"/>
                <a:t>b. Publication d’un mini sondage sur les programmes fonctionnels</a:t>
              </a:r>
            </a:p>
            <a:p>
              <a:pPr marL="57150" lvl="1" indent="-57150" defTabSz="488950" rtl="0">
                <a:lnSpc>
                  <a:spcPct val="90000"/>
                </a:lnSpc>
                <a:spcBef>
                  <a:spcPct val="0"/>
                </a:spcBef>
                <a:spcAft>
                  <a:spcPct val="15000"/>
                </a:spcAft>
                <a:buChar char="•"/>
              </a:pPr>
              <a:r>
                <a:rPr lang="fr-ca" sz="1100" b="0" i="0" u="none" kern="1200" baseline="0" dirty="0"/>
                <a:t>Ateliers sur les programmes fonctionnels</a:t>
              </a:r>
            </a:p>
          </p:txBody>
        </p:sp>
        <p:sp>
          <p:nvSpPr>
            <p:cNvPr id="46" name="Freeform: Shape 45">
              <a:extLst>
                <a:ext uri="{FF2B5EF4-FFF2-40B4-BE49-F238E27FC236}">
                  <a16:creationId xmlns:a16="http://schemas.microsoft.com/office/drawing/2014/main" id="{6DB56566-7406-4DC9-B6FC-1857437BC86B}"/>
                </a:ext>
              </a:extLst>
            </p:cNvPr>
            <p:cNvSpPr/>
            <p:nvPr/>
          </p:nvSpPr>
          <p:spPr>
            <a:xfrm>
              <a:off x="6393490" y="2843472"/>
              <a:ext cx="1127049" cy="762421"/>
            </a:xfrm>
            <a:custGeom>
              <a:avLst/>
              <a:gdLst>
                <a:gd name="connsiteX0" fmla="*/ 0 w 1127049"/>
                <a:gd name="connsiteY0" fmla="*/ 76242 h 762421"/>
                <a:gd name="connsiteX1" fmla="*/ 76242 w 1127049"/>
                <a:gd name="connsiteY1" fmla="*/ 0 h 762421"/>
                <a:gd name="connsiteX2" fmla="*/ 1050807 w 1127049"/>
                <a:gd name="connsiteY2" fmla="*/ 0 h 762421"/>
                <a:gd name="connsiteX3" fmla="*/ 1127049 w 1127049"/>
                <a:gd name="connsiteY3" fmla="*/ 76242 h 762421"/>
                <a:gd name="connsiteX4" fmla="*/ 1127049 w 1127049"/>
                <a:gd name="connsiteY4" fmla="*/ 686179 h 762421"/>
                <a:gd name="connsiteX5" fmla="*/ 1050807 w 1127049"/>
                <a:gd name="connsiteY5" fmla="*/ 762421 h 762421"/>
                <a:gd name="connsiteX6" fmla="*/ 76242 w 1127049"/>
                <a:gd name="connsiteY6" fmla="*/ 762421 h 762421"/>
                <a:gd name="connsiteX7" fmla="*/ 0 w 1127049"/>
                <a:gd name="connsiteY7" fmla="*/ 686179 h 762421"/>
                <a:gd name="connsiteX8" fmla="*/ 0 w 1127049"/>
                <a:gd name="connsiteY8" fmla="*/ 76242 h 76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49" h="762421">
                  <a:moveTo>
                    <a:pt x="0" y="76242"/>
                  </a:moveTo>
                  <a:cubicBezTo>
                    <a:pt x="0" y="34135"/>
                    <a:pt x="34135" y="0"/>
                    <a:pt x="76242" y="0"/>
                  </a:cubicBezTo>
                  <a:lnTo>
                    <a:pt x="1050807" y="0"/>
                  </a:lnTo>
                  <a:cubicBezTo>
                    <a:pt x="1092914" y="0"/>
                    <a:pt x="1127049" y="34135"/>
                    <a:pt x="1127049" y="76242"/>
                  </a:cubicBezTo>
                  <a:lnTo>
                    <a:pt x="1127049" y="686179"/>
                  </a:lnTo>
                  <a:cubicBezTo>
                    <a:pt x="1127049" y="728286"/>
                    <a:pt x="1092914" y="762421"/>
                    <a:pt x="1050807" y="762421"/>
                  </a:cubicBezTo>
                  <a:lnTo>
                    <a:pt x="76242" y="762421"/>
                  </a:lnTo>
                  <a:cubicBezTo>
                    <a:pt x="34135" y="762421"/>
                    <a:pt x="0" y="728286"/>
                    <a:pt x="0" y="686179"/>
                  </a:cubicBezTo>
                  <a:lnTo>
                    <a:pt x="0" y="762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57322"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Mini énoncé de conception </a:t>
              </a:r>
            </a:p>
          </p:txBody>
        </p:sp>
        <p:sp>
          <p:nvSpPr>
            <p:cNvPr id="47" name="Freeform: Shape 46">
              <a:extLst>
                <a:ext uri="{FF2B5EF4-FFF2-40B4-BE49-F238E27FC236}">
                  <a16:creationId xmlns:a16="http://schemas.microsoft.com/office/drawing/2014/main" id="{9332737D-EB7A-4094-856B-65A8E8FF4BFE}"/>
                </a:ext>
              </a:extLst>
            </p:cNvPr>
            <p:cNvSpPr/>
            <p:nvPr/>
          </p:nvSpPr>
          <p:spPr>
            <a:xfrm>
              <a:off x="6224428" y="3520878"/>
              <a:ext cx="1666574" cy="2617825"/>
            </a:xfrm>
            <a:custGeom>
              <a:avLst/>
              <a:gdLst>
                <a:gd name="connsiteX0" fmla="*/ 0 w 1666574"/>
                <a:gd name="connsiteY0" fmla="*/ 166657 h 3436370"/>
                <a:gd name="connsiteX1" fmla="*/ 166657 w 1666574"/>
                <a:gd name="connsiteY1" fmla="*/ 0 h 3436370"/>
                <a:gd name="connsiteX2" fmla="*/ 1499917 w 1666574"/>
                <a:gd name="connsiteY2" fmla="*/ 0 h 3436370"/>
                <a:gd name="connsiteX3" fmla="*/ 1666574 w 1666574"/>
                <a:gd name="connsiteY3" fmla="*/ 166657 h 3436370"/>
                <a:gd name="connsiteX4" fmla="*/ 1666574 w 1666574"/>
                <a:gd name="connsiteY4" fmla="*/ 3269713 h 3436370"/>
                <a:gd name="connsiteX5" fmla="*/ 1499917 w 1666574"/>
                <a:gd name="connsiteY5" fmla="*/ 3436370 h 3436370"/>
                <a:gd name="connsiteX6" fmla="*/ 166657 w 1666574"/>
                <a:gd name="connsiteY6" fmla="*/ 3436370 h 3436370"/>
                <a:gd name="connsiteX7" fmla="*/ 0 w 1666574"/>
                <a:gd name="connsiteY7" fmla="*/ 3269713 h 3436370"/>
                <a:gd name="connsiteX8" fmla="*/ 0 w 1666574"/>
                <a:gd name="connsiteY8" fmla="*/ 166657 h 343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574" h="3436370">
                  <a:moveTo>
                    <a:pt x="0" y="166657"/>
                  </a:moveTo>
                  <a:cubicBezTo>
                    <a:pt x="0" y="74615"/>
                    <a:pt x="74615" y="0"/>
                    <a:pt x="166657" y="0"/>
                  </a:cubicBezTo>
                  <a:lnTo>
                    <a:pt x="1499917" y="0"/>
                  </a:lnTo>
                  <a:cubicBezTo>
                    <a:pt x="1591959" y="0"/>
                    <a:pt x="1666574" y="74615"/>
                    <a:pt x="1666574" y="166657"/>
                  </a:cubicBezTo>
                  <a:lnTo>
                    <a:pt x="1666574" y="3269713"/>
                  </a:lnTo>
                  <a:cubicBezTo>
                    <a:pt x="1666574" y="3361755"/>
                    <a:pt x="1591959" y="3436370"/>
                    <a:pt x="1499917" y="3436370"/>
                  </a:cubicBezTo>
                  <a:lnTo>
                    <a:pt x="166657" y="3436370"/>
                  </a:lnTo>
                  <a:cubicBezTo>
                    <a:pt x="74615" y="3436370"/>
                    <a:pt x="0" y="3361755"/>
                    <a:pt x="0" y="3269713"/>
                  </a:cubicBezTo>
                  <a:lnTo>
                    <a:pt x="0" y="16665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044" tIns="127044" rIns="127044" bIns="127044"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 Bref rapport décrivant les résultats des programmes fonctionnels légers</a:t>
              </a:r>
            </a:p>
            <a:p>
              <a:pPr marL="57150" lvl="1" indent="-57150" defTabSz="488950" rtl="0">
                <a:lnSpc>
                  <a:spcPct val="90000"/>
                </a:lnSpc>
                <a:spcBef>
                  <a:spcPct val="0"/>
                </a:spcBef>
                <a:spcAft>
                  <a:spcPct val="15000"/>
                </a:spcAft>
                <a:buChar char="•"/>
              </a:pPr>
              <a:r>
                <a:rPr lang="fr-ca" sz="1100" b="0" i="0" u="none" kern="1200" baseline="0" dirty="0"/>
                <a:t>Détermination du profil d’activité idéal</a:t>
              </a:r>
            </a:p>
            <a:p>
              <a:pPr marL="57150" lvl="1" indent="-57150" defTabSz="488950" rtl="0">
                <a:lnSpc>
                  <a:spcPct val="90000"/>
                </a:lnSpc>
                <a:spcBef>
                  <a:spcPct val="0"/>
                </a:spcBef>
                <a:spcAft>
                  <a:spcPct val="15000"/>
                </a:spcAft>
                <a:buChar char="•"/>
              </a:pPr>
              <a:r>
                <a:rPr lang="fr-ca" sz="1100" b="1" i="0" u="none" kern="1200" baseline="0" dirty="0"/>
                <a:t>Approbation du client</a:t>
              </a:r>
            </a:p>
          </p:txBody>
        </p:sp>
        <p:sp>
          <p:nvSpPr>
            <p:cNvPr id="49" name="Freeform: Shape 48">
              <a:extLst>
                <a:ext uri="{FF2B5EF4-FFF2-40B4-BE49-F238E27FC236}">
                  <a16:creationId xmlns:a16="http://schemas.microsoft.com/office/drawing/2014/main" id="{1B1BA17C-BB54-42F8-9F39-12A5DC118C01}"/>
                </a:ext>
              </a:extLst>
            </p:cNvPr>
            <p:cNvSpPr/>
            <p:nvPr/>
          </p:nvSpPr>
          <p:spPr>
            <a:xfrm>
              <a:off x="8461174" y="2852023"/>
              <a:ext cx="1240197" cy="890145"/>
            </a:xfrm>
            <a:custGeom>
              <a:avLst/>
              <a:gdLst>
                <a:gd name="connsiteX0" fmla="*/ 0 w 1240197"/>
                <a:gd name="connsiteY0" fmla="*/ 89015 h 890145"/>
                <a:gd name="connsiteX1" fmla="*/ 89015 w 1240197"/>
                <a:gd name="connsiteY1" fmla="*/ 0 h 890145"/>
                <a:gd name="connsiteX2" fmla="*/ 1151183 w 1240197"/>
                <a:gd name="connsiteY2" fmla="*/ 0 h 890145"/>
                <a:gd name="connsiteX3" fmla="*/ 1240198 w 1240197"/>
                <a:gd name="connsiteY3" fmla="*/ 89015 h 890145"/>
                <a:gd name="connsiteX4" fmla="*/ 1240197 w 1240197"/>
                <a:gd name="connsiteY4" fmla="*/ 801131 h 890145"/>
                <a:gd name="connsiteX5" fmla="*/ 1151182 w 1240197"/>
                <a:gd name="connsiteY5" fmla="*/ 890146 h 890145"/>
                <a:gd name="connsiteX6" fmla="*/ 89015 w 1240197"/>
                <a:gd name="connsiteY6" fmla="*/ 890145 h 890145"/>
                <a:gd name="connsiteX7" fmla="*/ 0 w 1240197"/>
                <a:gd name="connsiteY7" fmla="*/ 801130 h 890145"/>
                <a:gd name="connsiteX8" fmla="*/ 0 w 1240197"/>
                <a:gd name="connsiteY8" fmla="*/ 89015 h 89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0197" h="890145">
                  <a:moveTo>
                    <a:pt x="0" y="89015"/>
                  </a:moveTo>
                  <a:cubicBezTo>
                    <a:pt x="0" y="39853"/>
                    <a:pt x="39853" y="0"/>
                    <a:pt x="89015" y="0"/>
                  </a:cubicBezTo>
                  <a:lnTo>
                    <a:pt x="1151183" y="0"/>
                  </a:lnTo>
                  <a:cubicBezTo>
                    <a:pt x="1200345" y="0"/>
                    <a:pt x="1240198" y="39853"/>
                    <a:pt x="1240198" y="89015"/>
                  </a:cubicBezTo>
                  <a:cubicBezTo>
                    <a:pt x="1240198" y="326387"/>
                    <a:pt x="1240197" y="563759"/>
                    <a:pt x="1240197" y="801131"/>
                  </a:cubicBezTo>
                  <a:cubicBezTo>
                    <a:pt x="1240197" y="850293"/>
                    <a:pt x="1200344" y="890146"/>
                    <a:pt x="1151182" y="890146"/>
                  </a:cubicBezTo>
                  <a:lnTo>
                    <a:pt x="89015" y="890145"/>
                  </a:lnTo>
                  <a:cubicBezTo>
                    <a:pt x="39853" y="890145"/>
                    <a:pt x="0" y="850292"/>
                    <a:pt x="0" y="801130"/>
                  </a:cubicBezTo>
                  <a:lnTo>
                    <a:pt x="0" y="890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439787"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Plan conceptuel et présentation</a:t>
              </a:r>
            </a:p>
          </p:txBody>
        </p:sp>
        <p:sp>
          <p:nvSpPr>
            <p:cNvPr id="50" name="Freeform: Shape 49">
              <a:extLst>
                <a:ext uri="{FF2B5EF4-FFF2-40B4-BE49-F238E27FC236}">
                  <a16:creationId xmlns:a16="http://schemas.microsoft.com/office/drawing/2014/main" id="{8316C395-68B0-40A6-983E-B33E1A1336F1}"/>
                </a:ext>
              </a:extLst>
            </p:cNvPr>
            <p:cNvSpPr/>
            <p:nvPr/>
          </p:nvSpPr>
          <p:spPr>
            <a:xfrm>
              <a:off x="8200037" y="3510970"/>
              <a:ext cx="1768424" cy="2617824"/>
            </a:xfrm>
            <a:custGeom>
              <a:avLst/>
              <a:gdLst>
                <a:gd name="connsiteX0" fmla="*/ 0 w 1520792"/>
                <a:gd name="connsiteY0" fmla="*/ 152079 h 3185901"/>
                <a:gd name="connsiteX1" fmla="*/ 152079 w 1520792"/>
                <a:gd name="connsiteY1" fmla="*/ 0 h 3185901"/>
                <a:gd name="connsiteX2" fmla="*/ 1368713 w 1520792"/>
                <a:gd name="connsiteY2" fmla="*/ 0 h 3185901"/>
                <a:gd name="connsiteX3" fmla="*/ 1520792 w 1520792"/>
                <a:gd name="connsiteY3" fmla="*/ 152079 h 3185901"/>
                <a:gd name="connsiteX4" fmla="*/ 1520792 w 1520792"/>
                <a:gd name="connsiteY4" fmla="*/ 3033822 h 3185901"/>
                <a:gd name="connsiteX5" fmla="*/ 1368713 w 1520792"/>
                <a:gd name="connsiteY5" fmla="*/ 3185901 h 3185901"/>
                <a:gd name="connsiteX6" fmla="*/ 152079 w 1520792"/>
                <a:gd name="connsiteY6" fmla="*/ 3185901 h 3185901"/>
                <a:gd name="connsiteX7" fmla="*/ 0 w 1520792"/>
                <a:gd name="connsiteY7" fmla="*/ 3033822 h 3185901"/>
                <a:gd name="connsiteX8" fmla="*/ 0 w 1520792"/>
                <a:gd name="connsiteY8" fmla="*/ 152079 h 318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792" h="3185901">
                  <a:moveTo>
                    <a:pt x="0" y="152079"/>
                  </a:moveTo>
                  <a:cubicBezTo>
                    <a:pt x="0" y="68088"/>
                    <a:pt x="68088" y="0"/>
                    <a:pt x="152079" y="0"/>
                  </a:cubicBezTo>
                  <a:lnTo>
                    <a:pt x="1368713" y="0"/>
                  </a:lnTo>
                  <a:cubicBezTo>
                    <a:pt x="1452704" y="0"/>
                    <a:pt x="1520792" y="68088"/>
                    <a:pt x="1520792" y="152079"/>
                  </a:cubicBezTo>
                  <a:lnTo>
                    <a:pt x="1520792" y="3033822"/>
                  </a:lnTo>
                  <a:cubicBezTo>
                    <a:pt x="1520792" y="3117813"/>
                    <a:pt x="1452704" y="3185901"/>
                    <a:pt x="1368713" y="3185901"/>
                  </a:cubicBezTo>
                  <a:lnTo>
                    <a:pt x="152079" y="3185901"/>
                  </a:lnTo>
                  <a:cubicBezTo>
                    <a:pt x="68088" y="3185901"/>
                    <a:pt x="0" y="3117813"/>
                    <a:pt x="0" y="3033822"/>
                  </a:cubicBezTo>
                  <a:lnTo>
                    <a:pt x="0" y="1520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2774" tIns="122774" rIns="122774" bIns="122774"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Élaboration d’un plan conceptuel préliminaire</a:t>
              </a:r>
            </a:p>
            <a:p>
              <a:pPr marL="57150" lvl="1" indent="-57150" defTabSz="488950" rtl="0">
                <a:lnSpc>
                  <a:spcPct val="90000"/>
                </a:lnSpc>
                <a:spcBef>
                  <a:spcPct val="0"/>
                </a:spcBef>
                <a:spcAft>
                  <a:spcPct val="15000"/>
                </a:spcAft>
                <a:buChar char="•"/>
              </a:pPr>
              <a:r>
                <a:rPr lang="fr-ca" sz="1100" b="0" i="0" u="none" kern="1200" baseline="0" dirty="0"/>
                <a:t>Présentation du plan et des planches de tendances</a:t>
              </a:r>
            </a:p>
            <a:p>
              <a:pPr marL="57150" lvl="1" indent="-57150" defTabSz="488950" rtl="0">
                <a:lnSpc>
                  <a:spcPct val="90000"/>
                </a:lnSpc>
                <a:spcBef>
                  <a:spcPct val="0"/>
                </a:spcBef>
                <a:spcAft>
                  <a:spcPct val="15000"/>
                </a:spcAft>
                <a:buChar char="•"/>
              </a:pPr>
              <a:r>
                <a:rPr lang="fr-ca" sz="1100" b="0" i="0" u="none" kern="1200" baseline="0" dirty="0"/>
                <a:t>Commentaires recueillis pendant l’atelier</a:t>
              </a:r>
            </a:p>
            <a:p>
              <a:pPr marL="57150" lvl="1" indent="-57150" defTabSz="488950" rtl="0">
                <a:lnSpc>
                  <a:spcPct val="90000"/>
                </a:lnSpc>
                <a:spcBef>
                  <a:spcPct val="0"/>
                </a:spcBef>
                <a:spcAft>
                  <a:spcPct val="15000"/>
                </a:spcAft>
                <a:buChar char="•"/>
              </a:pPr>
              <a:r>
                <a:rPr lang="fr-ca" sz="1100" b="0" i="0" u="none" kern="1200" baseline="0" dirty="0"/>
                <a:t>Plan conceptuel pouvant être</a:t>
              </a:r>
              <a:r>
                <a:rPr lang="fr-ca" sz="1100" b="1" i="0" u="none" kern="1200" baseline="0" dirty="0"/>
                <a:t> révisé une fois</a:t>
              </a:r>
            </a:p>
          </p:txBody>
        </p:sp>
        <p:sp>
          <p:nvSpPr>
            <p:cNvPr id="52" name="Freeform: Shape 51">
              <a:extLst>
                <a:ext uri="{FF2B5EF4-FFF2-40B4-BE49-F238E27FC236}">
                  <a16:creationId xmlns:a16="http://schemas.microsoft.com/office/drawing/2014/main" id="{C2921180-8DEE-4AD7-BCAA-D5286DAEAC9F}"/>
                </a:ext>
              </a:extLst>
            </p:cNvPr>
            <p:cNvSpPr/>
            <p:nvPr/>
          </p:nvSpPr>
          <p:spPr>
            <a:xfrm>
              <a:off x="10209028" y="2830545"/>
              <a:ext cx="1365880" cy="890146"/>
            </a:xfrm>
            <a:custGeom>
              <a:avLst/>
              <a:gdLst>
                <a:gd name="connsiteX0" fmla="*/ 0 w 1365880"/>
                <a:gd name="connsiteY0" fmla="*/ 121551 h 1215505"/>
                <a:gd name="connsiteX1" fmla="*/ 121551 w 1365880"/>
                <a:gd name="connsiteY1" fmla="*/ 0 h 1215505"/>
                <a:gd name="connsiteX2" fmla="*/ 1244330 w 1365880"/>
                <a:gd name="connsiteY2" fmla="*/ 0 h 1215505"/>
                <a:gd name="connsiteX3" fmla="*/ 1365881 w 1365880"/>
                <a:gd name="connsiteY3" fmla="*/ 121551 h 1215505"/>
                <a:gd name="connsiteX4" fmla="*/ 1365880 w 1365880"/>
                <a:gd name="connsiteY4" fmla="*/ 1093955 h 1215505"/>
                <a:gd name="connsiteX5" fmla="*/ 1244329 w 1365880"/>
                <a:gd name="connsiteY5" fmla="*/ 1215506 h 1215505"/>
                <a:gd name="connsiteX6" fmla="*/ 121551 w 1365880"/>
                <a:gd name="connsiteY6" fmla="*/ 1215505 h 1215505"/>
                <a:gd name="connsiteX7" fmla="*/ 0 w 1365880"/>
                <a:gd name="connsiteY7" fmla="*/ 1093954 h 1215505"/>
                <a:gd name="connsiteX8" fmla="*/ 0 w 1365880"/>
                <a:gd name="connsiteY8" fmla="*/ 121551 h 121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880" h="1215505">
                  <a:moveTo>
                    <a:pt x="0" y="121551"/>
                  </a:moveTo>
                  <a:cubicBezTo>
                    <a:pt x="0" y="54420"/>
                    <a:pt x="54420" y="0"/>
                    <a:pt x="121551" y="0"/>
                  </a:cubicBezTo>
                  <a:lnTo>
                    <a:pt x="1244330" y="0"/>
                  </a:lnTo>
                  <a:cubicBezTo>
                    <a:pt x="1311461" y="0"/>
                    <a:pt x="1365881" y="54420"/>
                    <a:pt x="1365881" y="121551"/>
                  </a:cubicBezTo>
                  <a:cubicBezTo>
                    <a:pt x="1365881" y="445686"/>
                    <a:pt x="1365880" y="769820"/>
                    <a:pt x="1365880" y="1093955"/>
                  </a:cubicBezTo>
                  <a:cubicBezTo>
                    <a:pt x="1365880" y="1161086"/>
                    <a:pt x="1311460" y="1215506"/>
                    <a:pt x="1244329" y="1215506"/>
                  </a:cubicBezTo>
                  <a:lnTo>
                    <a:pt x="121551" y="1215505"/>
                  </a:lnTo>
                  <a:cubicBezTo>
                    <a:pt x="54420" y="1215505"/>
                    <a:pt x="0" y="1161085"/>
                    <a:pt x="0" y="1093954"/>
                  </a:cubicBezTo>
                  <a:lnTo>
                    <a:pt x="0" y="12155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714873"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Sélections et approbations des clients</a:t>
              </a:r>
            </a:p>
          </p:txBody>
        </p:sp>
        <p:sp>
          <p:nvSpPr>
            <p:cNvPr id="53" name="Freeform: Shape 52">
              <a:extLst>
                <a:ext uri="{FF2B5EF4-FFF2-40B4-BE49-F238E27FC236}">
                  <a16:creationId xmlns:a16="http://schemas.microsoft.com/office/drawing/2014/main" id="{4054F654-72BC-4AB6-B260-3EA98200232F}"/>
                </a:ext>
              </a:extLst>
            </p:cNvPr>
            <p:cNvSpPr/>
            <p:nvPr/>
          </p:nvSpPr>
          <p:spPr>
            <a:xfrm>
              <a:off x="10183572" y="3477774"/>
              <a:ext cx="1711156" cy="2557742"/>
            </a:xfrm>
            <a:custGeom>
              <a:avLst/>
              <a:gdLst>
                <a:gd name="connsiteX0" fmla="*/ 0 w 1362933"/>
                <a:gd name="connsiteY0" fmla="*/ 136293 h 3016267"/>
                <a:gd name="connsiteX1" fmla="*/ 136293 w 1362933"/>
                <a:gd name="connsiteY1" fmla="*/ 0 h 3016267"/>
                <a:gd name="connsiteX2" fmla="*/ 1226640 w 1362933"/>
                <a:gd name="connsiteY2" fmla="*/ 0 h 3016267"/>
                <a:gd name="connsiteX3" fmla="*/ 1362933 w 1362933"/>
                <a:gd name="connsiteY3" fmla="*/ 136293 h 3016267"/>
                <a:gd name="connsiteX4" fmla="*/ 1362933 w 1362933"/>
                <a:gd name="connsiteY4" fmla="*/ 2879974 h 3016267"/>
                <a:gd name="connsiteX5" fmla="*/ 1226640 w 1362933"/>
                <a:gd name="connsiteY5" fmla="*/ 3016267 h 3016267"/>
                <a:gd name="connsiteX6" fmla="*/ 136293 w 1362933"/>
                <a:gd name="connsiteY6" fmla="*/ 3016267 h 3016267"/>
                <a:gd name="connsiteX7" fmla="*/ 0 w 1362933"/>
                <a:gd name="connsiteY7" fmla="*/ 2879974 h 3016267"/>
                <a:gd name="connsiteX8" fmla="*/ 0 w 1362933"/>
                <a:gd name="connsiteY8" fmla="*/ 136293 h 301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933" h="3016267">
                  <a:moveTo>
                    <a:pt x="0" y="136293"/>
                  </a:moveTo>
                  <a:cubicBezTo>
                    <a:pt x="0" y="61020"/>
                    <a:pt x="61020" y="0"/>
                    <a:pt x="136293" y="0"/>
                  </a:cubicBezTo>
                  <a:lnTo>
                    <a:pt x="1226640" y="0"/>
                  </a:lnTo>
                  <a:cubicBezTo>
                    <a:pt x="1301913" y="0"/>
                    <a:pt x="1362933" y="61020"/>
                    <a:pt x="1362933" y="136293"/>
                  </a:cubicBezTo>
                  <a:lnTo>
                    <a:pt x="1362933" y="2879974"/>
                  </a:lnTo>
                  <a:cubicBezTo>
                    <a:pt x="1362933" y="2955247"/>
                    <a:pt x="1301913" y="3016267"/>
                    <a:pt x="1226640" y="3016267"/>
                  </a:cubicBezTo>
                  <a:lnTo>
                    <a:pt x="136293" y="3016267"/>
                  </a:lnTo>
                  <a:cubicBezTo>
                    <a:pt x="61020" y="3016267"/>
                    <a:pt x="0" y="2955247"/>
                    <a:pt x="0" y="2879974"/>
                  </a:cubicBezTo>
                  <a:lnTo>
                    <a:pt x="0" y="13629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151" tIns="118151" rIns="118151" bIns="118151"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Plan d’étage révisé publié en prévision de l’</a:t>
              </a:r>
              <a:r>
                <a:rPr lang="fr-ca" sz="1100" b="1" i="0" u="none" kern="1200" baseline="0" dirty="0"/>
                <a:t>approbation du client</a:t>
              </a:r>
            </a:p>
            <a:p>
              <a:pPr marL="57150" lvl="1" indent="-57150" defTabSz="488950" rtl="0">
                <a:lnSpc>
                  <a:spcPct val="90000"/>
                </a:lnSpc>
                <a:spcBef>
                  <a:spcPct val="0"/>
                </a:spcBef>
                <a:spcAft>
                  <a:spcPct val="15000"/>
                </a:spcAft>
                <a:buChar char="•"/>
              </a:pPr>
              <a:r>
                <a:rPr lang="fr-ca" sz="1100" b="0" i="0" u="none" kern="1200" baseline="0" dirty="0"/>
                <a:t>Le client choisit sa planche de tendances préférée</a:t>
              </a:r>
            </a:p>
            <a:p>
              <a:pPr marL="57150" lvl="1" indent="-57150" defTabSz="488950" rtl="0">
                <a:lnSpc>
                  <a:spcPct val="90000"/>
                </a:lnSpc>
                <a:spcBef>
                  <a:spcPct val="0"/>
                </a:spcBef>
                <a:spcAft>
                  <a:spcPct val="15000"/>
                </a:spcAft>
                <a:buChar char="•"/>
              </a:pPr>
              <a:r>
                <a:rPr lang="fr-ca" sz="1100" b="1" i="0" u="none" kern="1200" baseline="0" dirty="0"/>
                <a:t>Approbation</a:t>
              </a:r>
              <a:r>
                <a:rPr lang="fr-ca" sz="1100" b="0" i="0" u="none" kern="1200" baseline="0" dirty="0"/>
                <a:t> du plan et de la planche de tendances approuvés par le client</a:t>
              </a:r>
            </a:p>
          </p:txBody>
        </p:sp>
      </p:grpSp>
      <p:sp>
        <p:nvSpPr>
          <p:cNvPr id="8" name="TextBox 7">
            <a:extLst>
              <a:ext uri="{FF2B5EF4-FFF2-40B4-BE49-F238E27FC236}">
                <a16:creationId xmlns:a16="http://schemas.microsoft.com/office/drawing/2014/main" id="{1B4A9B02-B4DF-4980-B2F4-11F9A8D7C5CE}"/>
              </a:ext>
            </a:extLst>
          </p:cNvPr>
          <p:cNvSpPr txBox="1"/>
          <p:nvPr/>
        </p:nvSpPr>
        <p:spPr>
          <a:xfrm>
            <a:off x="572277" y="2506524"/>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1</a:t>
            </a:r>
          </a:p>
        </p:txBody>
      </p:sp>
      <p:sp>
        <p:nvSpPr>
          <p:cNvPr id="10" name="TextBox 9">
            <a:extLst>
              <a:ext uri="{FF2B5EF4-FFF2-40B4-BE49-F238E27FC236}">
                <a16:creationId xmlns:a16="http://schemas.microsoft.com/office/drawing/2014/main" id="{F4DDB261-C3E3-4193-B1C3-CECF9622044B}"/>
              </a:ext>
            </a:extLst>
          </p:cNvPr>
          <p:cNvSpPr txBox="1"/>
          <p:nvPr/>
        </p:nvSpPr>
        <p:spPr>
          <a:xfrm>
            <a:off x="4073045" y="2490000"/>
            <a:ext cx="181051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ÉTAPES 3a et 3b</a:t>
            </a:r>
          </a:p>
        </p:txBody>
      </p:sp>
      <p:sp>
        <p:nvSpPr>
          <p:cNvPr id="11" name="TextBox 10">
            <a:extLst>
              <a:ext uri="{FF2B5EF4-FFF2-40B4-BE49-F238E27FC236}">
                <a16:creationId xmlns:a16="http://schemas.microsoft.com/office/drawing/2014/main" id="{E21E4AAF-1750-41EF-A12C-F04B6A67C4BA}"/>
              </a:ext>
            </a:extLst>
          </p:cNvPr>
          <p:cNvSpPr txBox="1"/>
          <p:nvPr/>
        </p:nvSpPr>
        <p:spPr>
          <a:xfrm>
            <a:off x="6441573" y="2490377"/>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4</a:t>
            </a:r>
          </a:p>
        </p:txBody>
      </p:sp>
      <p:sp>
        <p:nvSpPr>
          <p:cNvPr id="12" name="TextBox 11">
            <a:extLst>
              <a:ext uri="{FF2B5EF4-FFF2-40B4-BE49-F238E27FC236}">
                <a16:creationId xmlns:a16="http://schemas.microsoft.com/office/drawing/2014/main" id="{FF02069C-EFD2-47BF-B0EC-668943A1EFB2}"/>
              </a:ext>
            </a:extLst>
          </p:cNvPr>
          <p:cNvSpPr txBox="1"/>
          <p:nvPr/>
        </p:nvSpPr>
        <p:spPr>
          <a:xfrm>
            <a:off x="8568071" y="2481533"/>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5</a:t>
            </a:r>
          </a:p>
        </p:txBody>
      </p:sp>
      <p:sp>
        <p:nvSpPr>
          <p:cNvPr id="13" name="TextBox 12">
            <a:extLst>
              <a:ext uri="{FF2B5EF4-FFF2-40B4-BE49-F238E27FC236}">
                <a16:creationId xmlns:a16="http://schemas.microsoft.com/office/drawing/2014/main" id="{B00C06E5-3DBC-4761-AA32-8F3588C1A895}"/>
              </a:ext>
            </a:extLst>
          </p:cNvPr>
          <p:cNvSpPr txBox="1"/>
          <p:nvPr/>
        </p:nvSpPr>
        <p:spPr>
          <a:xfrm>
            <a:off x="10363617" y="2478670"/>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6</a:t>
            </a:r>
          </a:p>
        </p:txBody>
      </p:sp>
      <p:cxnSp>
        <p:nvCxnSpPr>
          <p:cNvPr id="5" name="Straight Connector 4">
            <a:extLst>
              <a:ext uri="{FF2B5EF4-FFF2-40B4-BE49-F238E27FC236}">
                <a16:creationId xmlns:a16="http://schemas.microsoft.com/office/drawing/2014/main" id="{C50B5837-30B9-40B2-A236-B70E407825BC}"/>
              </a:ext>
            </a:extLst>
          </p:cNvPr>
          <p:cNvCxnSpPr>
            <a:cxnSpLocks/>
          </p:cNvCxnSpPr>
          <p:nvPr/>
        </p:nvCxnSpPr>
        <p:spPr>
          <a:xfrm flipH="1" flipV="1">
            <a:off x="238125" y="2422897"/>
            <a:ext cx="9525" cy="4552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2BB365-1B29-4951-94A1-2E7B49A8DF83}"/>
              </a:ext>
            </a:extLst>
          </p:cNvPr>
          <p:cNvCxnSpPr>
            <a:cxnSpLocks/>
          </p:cNvCxnSpPr>
          <p:nvPr/>
        </p:nvCxnSpPr>
        <p:spPr>
          <a:xfrm>
            <a:off x="247650" y="2422525"/>
            <a:ext cx="3276600" cy="3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1C83B0-DFDE-4BBE-B7EF-AA8DE31A2F80}"/>
              </a:ext>
            </a:extLst>
          </p:cNvPr>
          <p:cNvCxnSpPr>
            <a:cxnSpLocks/>
          </p:cNvCxnSpPr>
          <p:nvPr/>
        </p:nvCxnSpPr>
        <p:spPr>
          <a:xfrm>
            <a:off x="3524250" y="2437198"/>
            <a:ext cx="0" cy="4772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E893250-0F7A-4222-A0E3-99762832F6FA}"/>
              </a:ext>
            </a:extLst>
          </p:cNvPr>
          <p:cNvSpPr txBox="1"/>
          <p:nvPr/>
        </p:nvSpPr>
        <p:spPr>
          <a:xfrm>
            <a:off x="1367872" y="2106318"/>
            <a:ext cx="25264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Planification préalable</a:t>
            </a:r>
          </a:p>
        </p:txBody>
      </p:sp>
      <p:cxnSp>
        <p:nvCxnSpPr>
          <p:cNvPr id="20" name="Straight Connector 19">
            <a:extLst>
              <a:ext uri="{FF2B5EF4-FFF2-40B4-BE49-F238E27FC236}">
                <a16:creationId xmlns:a16="http://schemas.microsoft.com/office/drawing/2014/main" id="{40787BC2-5A0C-4525-AC7D-F7738FFAD9AF}"/>
              </a:ext>
            </a:extLst>
          </p:cNvPr>
          <p:cNvCxnSpPr>
            <a:cxnSpLocks/>
          </p:cNvCxnSpPr>
          <p:nvPr/>
        </p:nvCxnSpPr>
        <p:spPr>
          <a:xfrm flipH="1" flipV="1">
            <a:off x="4044471" y="2422373"/>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60DED3-FAAE-441C-8310-5C43126E4D00}"/>
              </a:ext>
            </a:extLst>
          </p:cNvPr>
          <p:cNvCxnSpPr>
            <a:cxnSpLocks/>
          </p:cNvCxnSpPr>
          <p:nvPr/>
        </p:nvCxnSpPr>
        <p:spPr>
          <a:xfrm>
            <a:off x="4035764" y="2417689"/>
            <a:ext cx="3542824"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CABCB8-CDEC-490E-A32E-6F71949BCB82}"/>
              </a:ext>
            </a:extLst>
          </p:cNvPr>
          <p:cNvCxnSpPr>
            <a:cxnSpLocks/>
          </p:cNvCxnSpPr>
          <p:nvPr/>
        </p:nvCxnSpPr>
        <p:spPr>
          <a:xfrm>
            <a:off x="7578588" y="2417689"/>
            <a:ext cx="0" cy="4745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C16EEB4-D98A-4D1E-84F0-4E571F56CAEE}"/>
              </a:ext>
            </a:extLst>
          </p:cNvPr>
          <p:cNvSpPr txBox="1"/>
          <p:nvPr/>
        </p:nvSpPr>
        <p:spPr>
          <a:xfrm>
            <a:off x="4782610" y="2114828"/>
            <a:ext cx="25845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Consultation du client </a:t>
            </a:r>
          </a:p>
        </p:txBody>
      </p:sp>
      <p:cxnSp>
        <p:nvCxnSpPr>
          <p:cNvPr id="26" name="Straight Connector 25">
            <a:extLst>
              <a:ext uri="{FF2B5EF4-FFF2-40B4-BE49-F238E27FC236}">
                <a16:creationId xmlns:a16="http://schemas.microsoft.com/office/drawing/2014/main" id="{E1D20259-2D53-48DA-BFD0-278CDB7EFA29}"/>
              </a:ext>
            </a:extLst>
          </p:cNvPr>
          <p:cNvCxnSpPr>
            <a:cxnSpLocks/>
          </p:cNvCxnSpPr>
          <p:nvPr/>
        </p:nvCxnSpPr>
        <p:spPr>
          <a:xfrm flipH="1" flipV="1">
            <a:off x="8196596" y="2418432"/>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4A5F80-26A8-4C67-BDDB-9DD3078C50F7}"/>
              </a:ext>
            </a:extLst>
          </p:cNvPr>
          <p:cNvCxnSpPr/>
          <p:nvPr/>
        </p:nvCxnSpPr>
        <p:spPr>
          <a:xfrm>
            <a:off x="8206121" y="2418060"/>
            <a:ext cx="3429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A14163-E227-4036-8A58-ADF264221C1C}"/>
              </a:ext>
            </a:extLst>
          </p:cNvPr>
          <p:cNvCxnSpPr>
            <a:cxnSpLocks/>
          </p:cNvCxnSpPr>
          <p:nvPr/>
        </p:nvCxnSpPr>
        <p:spPr>
          <a:xfrm>
            <a:off x="11635121" y="2418060"/>
            <a:ext cx="0" cy="4741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6F31CE2-3E84-499A-8AC7-6BF30F771819}"/>
              </a:ext>
            </a:extLst>
          </p:cNvPr>
          <p:cNvSpPr txBox="1"/>
          <p:nvPr/>
        </p:nvSpPr>
        <p:spPr>
          <a:xfrm>
            <a:off x="9162066" y="2121261"/>
            <a:ext cx="25845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Étude conceptuelle</a:t>
            </a:r>
          </a:p>
        </p:txBody>
      </p:sp>
      <p:cxnSp>
        <p:nvCxnSpPr>
          <p:cNvPr id="37" name="Straight Arrow Connector 36">
            <a:extLst>
              <a:ext uri="{FF2B5EF4-FFF2-40B4-BE49-F238E27FC236}">
                <a16:creationId xmlns:a16="http://schemas.microsoft.com/office/drawing/2014/main" id="{6267A5A7-6F8A-4F2A-A5B1-CB62233D8440}"/>
              </a:ext>
            </a:extLst>
          </p:cNvPr>
          <p:cNvCxnSpPr>
            <a:cxnSpLocks/>
          </p:cNvCxnSpPr>
          <p:nvPr/>
        </p:nvCxnSpPr>
        <p:spPr>
          <a:xfrm>
            <a:off x="6003385" y="3756952"/>
            <a:ext cx="0" cy="16176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23AD71A-8302-41F9-985B-64327D62E1E8}"/>
              </a:ext>
            </a:extLst>
          </p:cNvPr>
          <p:cNvCxnSpPr>
            <a:cxnSpLocks/>
          </p:cNvCxnSpPr>
          <p:nvPr/>
        </p:nvCxnSpPr>
        <p:spPr>
          <a:xfrm>
            <a:off x="10133003" y="3742676"/>
            <a:ext cx="0" cy="16462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Hexagon 30">
            <a:extLst>
              <a:ext uri="{FF2B5EF4-FFF2-40B4-BE49-F238E27FC236}">
                <a16:creationId xmlns:a16="http://schemas.microsoft.com/office/drawing/2014/main" id="{845ACF0D-E403-4CE1-BC3B-1325DA115598}"/>
              </a:ext>
            </a:extLst>
          </p:cNvPr>
          <p:cNvSpPr/>
          <p:nvPr/>
        </p:nvSpPr>
        <p:spPr>
          <a:xfrm>
            <a:off x="9747909" y="5490539"/>
            <a:ext cx="764069" cy="640928"/>
          </a:xfrm>
          <a:prstGeom prst="hexagon">
            <a:avLst/>
          </a:prstGeom>
          <a:solidFill>
            <a:srgbClr val="83A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TextBox 31">
            <a:extLst>
              <a:ext uri="{FF2B5EF4-FFF2-40B4-BE49-F238E27FC236}">
                <a16:creationId xmlns:a16="http://schemas.microsoft.com/office/drawing/2014/main" id="{2C76AADC-E35E-4AA1-8581-1D148620C248}"/>
              </a:ext>
            </a:extLst>
          </p:cNvPr>
          <p:cNvSpPr txBox="1"/>
          <p:nvPr/>
        </p:nvSpPr>
        <p:spPr>
          <a:xfrm>
            <a:off x="9690343" y="5541320"/>
            <a:ext cx="879199" cy="57708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050" b="1" i="0" u="none" strike="noStrike" kern="1200" cap="none" spc="0" normalizeH="0" baseline="0" noProof="0" dirty="0">
                <a:ln>
                  <a:noFill/>
                </a:ln>
                <a:solidFill>
                  <a:srgbClr val="FFFFFF"/>
                </a:solidFill>
                <a:effectLst/>
                <a:uLnTx/>
                <a:uFillTx/>
                <a:latin typeface="Arial"/>
                <a:ea typeface="+mn-ea"/>
                <a:cs typeface="+mn-cs"/>
              </a:rPr>
              <a:t>Arrêté de projet révisé</a:t>
            </a:r>
          </a:p>
        </p:txBody>
      </p:sp>
      <p:pic>
        <p:nvPicPr>
          <p:cNvPr id="33" name="Picture 32">
            <a:extLst>
              <a:ext uri="{FF2B5EF4-FFF2-40B4-BE49-F238E27FC236}">
                <a16:creationId xmlns:a16="http://schemas.microsoft.com/office/drawing/2014/main" id="{6241A636-4E5C-4217-AEB5-6C1032AADA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15570" y="5351069"/>
            <a:ext cx="745508" cy="678755"/>
          </a:xfrm>
          <a:prstGeom prst="rect">
            <a:avLst/>
          </a:prstGeom>
        </p:spPr>
      </p:pic>
      <p:pic>
        <p:nvPicPr>
          <p:cNvPr id="35" name="Picture 34">
            <a:extLst>
              <a:ext uri="{FF2B5EF4-FFF2-40B4-BE49-F238E27FC236}">
                <a16:creationId xmlns:a16="http://schemas.microsoft.com/office/drawing/2014/main" id="{91305C69-FAD2-4F56-8C61-354584539CA5}"/>
              </a:ext>
            </a:extLst>
          </p:cNvPr>
          <p:cNvPicPr>
            <a:picLocks noChangeAspect="1"/>
          </p:cNvPicPr>
          <p:nvPr/>
        </p:nvPicPr>
        <p:blipFill>
          <a:blip r:embed="rId6"/>
          <a:stretch>
            <a:fillRect/>
          </a:stretch>
        </p:blipFill>
        <p:spPr>
          <a:xfrm>
            <a:off x="2698901" y="5182081"/>
            <a:ext cx="691261" cy="625871"/>
          </a:xfrm>
          <a:prstGeom prst="rect">
            <a:avLst/>
          </a:prstGeom>
        </p:spPr>
      </p:pic>
      <p:pic>
        <p:nvPicPr>
          <p:cNvPr id="36" name="Picture 35">
            <a:extLst>
              <a:ext uri="{FF2B5EF4-FFF2-40B4-BE49-F238E27FC236}">
                <a16:creationId xmlns:a16="http://schemas.microsoft.com/office/drawing/2014/main" id="{432A926A-6AC1-4448-B40D-7777E91BD5E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2200" y="5155193"/>
            <a:ext cx="581283" cy="638248"/>
          </a:xfrm>
          <a:prstGeom prst="rect">
            <a:avLst/>
          </a:prstGeom>
        </p:spPr>
      </p:pic>
      <p:pic>
        <p:nvPicPr>
          <p:cNvPr id="39" name="Picture 38">
            <a:extLst>
              <a:ext uri="{FF2B5EF4-FFF2-40B4-BE49-F238E27FC236}">
                <a16:creationId xmlns:a16="http://schemas.microsoft.com/office/drawing/2014/main" id="{457EBCA7-8857-44E6-8B87-908FA065281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323543" y="5258609"/>
            <a:ext cx="767970" cy="656155"/>
          </a:xfrm>
          <a:prstGeom prst="rect">
            <a:avLst/>
          </a:prstGeom>
        </p:spPr>
      </p:pic>
      <p:pic>
        <p:nvPicPr>
          <p:cNvPr id="41" name="Picture 40">
            <a:extLst>
              <a:ext uri="{FF2B5EF4-FFF2-40B4-BE49-F238E27FC236}">
                <a16:creationId xmlns:a16="http://schemas.microsoft.com/office/drawing/2014/main" id="{65BE93F5-A8AC-4E1E-8337-48117EDDE89D}"/>
              </a:ext>
            </a:extLst>
          </p:cNvPr>
          <p:cNvPicPr>
            <a:picLocks noChangeAspect="1"/>
          </p:cNvPicPr>
          <p:nvPr/>
        </p:nvPicPr>
        <p:blipFill>
          <a:blip r:embed="rId9"/>
          <a:stretch>
            <a:fillRect/>
          </a:stretch>
        </p:blipFill>
        <p:spPr>
          <a:xfrm>
            <a:off x="4994869" y="5208719"/>
            <a:ext cx="698059" cy="717184"/>
          </a:xfrm>
          <a:prstGeom prst="rect">
            <a:avLst/>
          </a:prstGeom>
        </p:spPr>
      </p:pic>
      <p:sp>
        <p:nvSpPr>
          <p:cNvPr id="38" name="Hexagon 37">
            <a:extLst>
              <a:ext uri="{FF2B5EF4-FFF2-40B4-BE49-F238E27FC236}">
                <a16:creationId xmlns:a16="http://schemas.microsoft.com/office/drawing/2014/main" id="{85F2AAC2-160F-4632-8A51-2E5B925271C3}"/>
              </a:ext>
            </a:extLst>
          </p:cNvPr>
          <p:cNvSpPr/>
          <p:nvPr/>
        </p:nvSpPr>
        <p:spPr>
          <a:xfrm>
            <a:off x="5624776" y="5399053"/>
            <a:ext cx="764069" cy="640928"/>
          </a:xfrm>
          <a:prstGeom prst="hexagon">
            <a:avLst/>
          </a:prstGeom>
          <a:solidFill>
            <a:srgbClr val="83A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2" name="Picture 41">
            <a:extLst>
              <a:ext uri="{FF2B5EF4-FFF2-40B4-BE49-F238E27FC236}">
                <a16:creationId xmlns:a16="http://schemas.microsoft.com/office/drawing/2014/main" id="{5413A674-EA06-4E80-AFFF-4B5408EFE861}"/>
              </a:ext>
            </a:extLst>
          </p:cNvPr>
          <p:cNvPicPr>
            <a:picLocks noChangeAspect="1"/>
          </p:cNvPicPr>
          <p:nvPr/>
        </p:nvPicPr>
        <p:blipFill>
          <a:blip r:embed="rId10"/>
          <a:stretch>
            <a:fillRect/>
          </a:stretch>
        </p:blipFill>
        <p:spPr>
          <a:xfrm>
            <a:off x="6762019" y="5265950"/>
            <a:ext cx="628604" cy="656750"/>
          </a:xfrm>
          <a:prstGeom prst="rect">
            <a:avLst/>
          </a:prstGeom>
        </p:spPr>
      </p:pic>
      <p:sp>
        <p:nvSpPr>
          <p:cNvPr id="40" name="TextBox 39">
            <a:extLst>
              <a:ext uri="{FF2B5EF4-FFF2-40B4-BE49-F238E27FC236}">
                <a16:creationId xmlns:a16="http://schemas.microsoft.com/office/drawing/2014/main" id="{F57DD200-1A41-442B-8DD0-D854C33D4B70}"/>
              </a:ext>
            </a:extLst>
          </p:cNvPr>
          <p:cNvSpPr txBox="1"/>
          <p:nvPr/>
        </p:nvSpPr>
        <p:spPr>
          <a:xfrm>
            <a:off x="5590369" y="5514901"/>
            <a:ext cx="879199"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100" b="1" i="0" u="none" strike="noStrike" kern="1200" cap="none" spc="0" normalizeH="0" baseline="0" noProof="0" dirty="0">
                <a:ln>
                  <a:noFill/>
                </a:ln>
                <a:solidFill>
                  <a:srgbClr val="FFFFFF"/>
                </a:solidFill>
                <a:effectLst/>
                <a:uLnTx/>
                <a:uFillTx/>
                <a:latin typeface="Arial"/>
                <a:ea typeface="+mn-ea"/>
                <a:cs typeface="+mn-cs"/>
              </a:rPr>
              <a:t>Arrêté de projet</a:t>
            </a:r>
          </a:p>
        </p:txBody>
      </p:sp>
      <p:pic>
        <p:nvPicPr>
          <p:cNvPr id="43" name="Picture 33">
            <a:extLst>
              <a:ext uri="{FF2B5EF4-FFF2-40B4-BE49-F238E27FC236}">
                <a16:creationId xmlns:a16="http://schemas.microsoft.com/office/drawing/2014/main" id="{5561F8DB-A063-4F32-AA31-EA8AD26785A7}"/>
              </a:ext>
            </a:extLst>
          </p:cNvPr>
          <p:cNvPicPr>
            <a:picLocks noChangeAspect="1"/>
          </p:cNvPicPr>
          <p:nvPr/>
        </p:nvPicPr>
        <p:blipFill>
          <a:blip r:embed="rId11"/>
          <a:stretch>
            <a:fillRect/>
          </a:stretch>
        </p:blipFill>
        <p:spPr>
          <a:xfrm>
            <a:off x="10693858" y="5313378"/>
            <a:ext cx="764069" cy="696698"/>
          </a:xfrm>
          <a:prstGeom prst="rect">
            <a:avLst/>
          </a:prstGeom>
        </p:spPr>
      </p:pic>
      <p:sp>
        <p:nvSpPr>
          <p:cNvPr id="54" name="Freeform: Shape 53">
            <a:extLst>
              <a:ext uri="{FF2B5EF4-FFF2-40B4-BE49-F238E27FC236}">
                <a16:creationId xmlns:a16="http://schemas.microsoft.com/office/drawing/2014/main" id="{F6BCE911-23A2-4324-95EE-DAF772AC1666}"/>
              </a:ext>
            </a:extLst>
          </p:cNvPr>
          <p:cNvSpPr/>
          <p:nvPr/>
        </p:nvSpPr>
        <p:spPr>
          <a:xfrm rot="21599756">
            <a:off x="5935780" y="2626411"/>
            <a:ext cx="402940" cy="242099"/>
          </a:xfrm>
          <a:custGeom>
            <a:avLst/>
            <a:gdLst>
              <a:gd name="connsiteX0" fmla="*/ 0 w 402940"/>
              <a:gd name="connsiteY0" fmla="*/ 48420 h 242099"/>
              <a:gd name="connsiteX1" fmla="*/ 281891 w 402940"/>
              <a:gd name="connsiteY1" fmla="*/ 48420 h 242099"/>
              <a:gd name="connsiteX2" fmla="*/ 281891 w 402940"/>
              <a:gd name="connsiteY2" fmla="*/ 0 h 242099"/>
              <a:gd name="connsiteX3" fmla="*/ 402940 w 402940"/>
              <a:gd name="connsiteY3" fmla="*/ 121050 h 242099"/>
              <a:gd name="connsiteX4" fmla="*/ 281891 w 402940"/>
              <a:gd name="connsiteY4" fmla="*/ 242099 h 242099"/>
              <a:gd name="connsiteX5" fmla="*/ 281891 w 402940"/>
              <a:gd name="connsiteY5" fmla="*/ 193679 h 242099"/>
              <a:gd name="connsiteX6" fmla="*/ 0 w 402940"/>
              <a:gd name="connsiteY6" fmla="*/ 193679 h 242099"/>
              <a:gd name="connsiteX7" fmla="*/ 0 w 402940"/>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40" h="242099">
                <a:moveTo>
                  <a:pt x="0" y="48420"/>
                </a:moveTo>
                <a:lnTo>
                  <a:pt x="281891" y="48420"/>
                </a:lnTo>
                <a:lnTo>
                  <a:pt x="281891" y="0"/>
                </a:lnTo>
                <a:lnTo>
                  <a:pt x="402940" y="121050"/>
                </a:lnTo>
                <a:lnTo>
                  <a:pt x="281891" y="242099"/>
                </a:lnTo>
                <a:lnTo>
                  <a:pt x="281891"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
        <p:nvSpPr>
          <p:cNvPr id="55" name="Freeform: Shape 54">
            <a:extLst>
              <a:ext uri="{FF2B5EF4-FFF2-40B4-BE49-F238E27FC236}">
                <a16:creationId xmlns:a16="http://schemas.microsoft.com/office/drawing/2014/main" id="{EB4BC5C8-3D38-41ED-8F1E-58502B42168A}"/>
              </a:ext>
            </a:extLst>
          </p:cNvPr>
          <p:cNvSpPr/>
          <p:nvPr/>
        </p:nvSpPr>
        <p:spPr>
          <a:xfrm rot="21599756">
            <a:off x="7707539" y="2594089"/>
            <a:ext cx="402940" cy="242099"/>
          </a:xfrm>
          <a:custGeom>
            <a:avLst/>
            <a:gdLst>
              <a:gd name="connsiteX0" fmla="*/ 0 w 402940"/>
              <a:gd name="connsiteY0" fmla="*/ 48420 h 242099"/>
              <a:gd name="connsiteX1" fmla="*/ 281891 w 402940"/>
              <a:gd name="connsiteY1" fmla="*/ 48420 h 242099"/>
              <a:gd name="connsiteX2" fmla="*/ 281891 w 402940"/>
              <a:gd name="connsiteY2" fmla="*/ 0 h 242099"/>
              <a:gd name="connsiteX3" fmla="*/ 402940 w 402940"/>
              <a:gd name="connsiteY3" fmla="*/ 121050 h 242099"/>
              <a:gd name="connsiteX4" fmla="*/ 281891 w 402940"/>
              <a:gd name="connsiteY4" fmla="*/ 242099 h 242099"/>
              <a:gd name="connsiteX5" fmla="*/ 281891 w 402940"/>
              <a:gd name="connsiteY5" fmla="*/ 193679 h 242099"/>
              <a:gd name="connsiteX6" fmla="*/ 0 w 402940"/>
              <a:gd name="connsiteY6" fmla="*/ 193679 h 242099"/>
              <a:gd name="connsiteX7" fmla="*/ 0 w 402940"/>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40" h="242099">
                <a:moveTo>
                  <a:pt x="0" y="48420"/>
                </a:moveTo>
                <a:lnTo>
                  <a:pt x="281891" y="48420"/>
                </a:lnTo>
                <a:lnTo>
                  <a:pt x="281891" y="0"/>
                </a:lnTo>
                <a:lnTo>
                  <a:pt x="402940" y="121050"/>
                </a:lnTo>
                <a:lnTo>
                  <a:pt x="281891" y="242099"/>
                </a:lnTo>
                <a:lnTo>
                  <a:pt x="281891"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
        <p:nvSpPr>
          <p:cNvPr id="56" name="Freeform: Shape 55">
            <a:extLst>
              <a:ext uri="{FF2B5EF4-FFF2-40B4-BE49-F238E27FC236}">
                <a16:creationId xmlns:a16="http://schemas.microsoft.com/office/drawing/2014/main" id="{825A326A-B194-4284-A925-3EFA3A8D14AF}"/>
              </a:ext>
            </a:extLst>
          </p:cNvPr>
          <p:cNvSpPr/>
          <p:nvPr/>
        </p:nvSpPr>
        <p:spPr>
          <a:xfrm rot="21599756">
            <a:off x="9786060" y="2599315"/>
            <a:ext cx="402940" cy="242099"/>
          </a:xfrm>
          <a:custGeom>
            <a:avLst/>
            <a:gdLst>
              <a:gd name="connsiteX0" fmla="*/ 0 w 402940"/>
              <a:gd name="connsiteY0" fmla="*/ 48420 h 242099"/>
              <a:gd name="connsiteX1" fmla="*/ 281891 w 402940"/>
              <a:gd name="connsiteY1" fmla="*/ 48420 h 242099"/>
              <a:gd name="connsiteX2" fmla="*/ 281891 w 402940"/>
              <a:gd name="connsiteY2" fmla="*/ 0 h 242099"/>
              <a:gd name="connsiteX3" fmla="*/ 402940 w 402940"/>
              <a:gd name="connsiteY3" fmla="*/ 121050 h 242099"/>
              <a:gd name="connsiteX4" fmla="*/ 281891 w 402940"/>
              <a:gd name="connsiteY4" fmla="*/ 242099 h 242099"/>
              <a:gd name="connsiteX5" fmla="*/ 281891 w 402940"/>
              <a:gd name="connsiteY5" fmla="*/ 193679 h 242099"/>
              <a:gd name="connsiteX6" fmla="*/ 0 w 402940"/>
              <a:gd name="connsiteY6" fmla="*/ 193679 h 242099"/>
              <a:gd name="connsiteX7" fmla="*/ 0 w 402940"/>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40" h="242099">
                <a:moveTo>
                  <a:pt x="0" y="48420"/>
                </a:moveTo>
                <a:lnTo>
                  <a:pt x="281891" y="48420"/>
                </a:lnTo>
                <a:lnTo>
                  <a:pt x="281891" y="0"/>
                </a:lnTo>
                <a:lnTo>
                  <a:pt x="402940" y="121050"/>
                </a:lnTo>
                <a:lnTo>
                  <a:pt x="281891" y="242099"/>
                </a:lnTo>
                <a:lnTo>
                  <a:pt x="281891"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Tree>
    <p:extLst>
      <p:ext uri="{BB962C8B-B14F-4D97-AF65-F5344CB8AC3E}">
        <p14:creationId xmlns:p14="http://schemas.microsoft.com/office/powerpoint/2010/main" val="2392295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C0A60B-9579-4298-8A5F-C4EBEFA54A4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39597" y="925969"/>
            <a:ext cx="731240" cy="802900"/>
          </a:xfrm>
          <a:prstGeom prst="rect">
            <a:avLst/>
          </a:prstGeom>
        </p:spPr>
      </p:pic>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417273"/>
            <a:ext cx="10704280" cy="662974"/>
          </a:xfrm>
        </p:spPr>
        <p:txBody>
          <a:bodyPr/>
          <a:lstStyle/>
          <a:p>
            <a:pPr algn="l" rtl="0"/>
            <a:r>
              <a:rPr lang="fr-ca" sz="3600" b="1" i="0" u="none" kern="0" baseline="0" dirty="0">
                <a:solidFill>
                  <a:schemeClr val="accent3"/>
                </a:solidFill>
              </a:rPr>
              <a:t>Méthode de conception</a:t>
            </a:r>
            <a:endParaRPr lang="fr-ca" dirty="0">
              <a:solidFill>
                <a:schemeClr val="accent3"/>
              </a:solidFill>
            </a:endParaRPr>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2"/>
            </p:custDataLst>
          </p:nvPr>
        </p:nvSpPr>
        <p:spPr>
          <a:xfrm>
            <a:off x="397467" y="1231516"/>
            <a:ext cx="6036122" cy="4569734"/>
          </a:xfrm>
        </p:spPr>
        <p:txBody>
          <a:bodyPr/>
          <a:lstStyle/>
          <a:p>
            <a:pPr marL="0" indent="0" algn="l" rtl="0">
              <a:buNone/>
              <a:defRPr/>
            </a:pPr>
            <a:r>
              <a:rPr lang="fr-ca" sz="1800" b="1" i="0" u="none" baseline="0" dirty="0">
                <a:solidFill>
                  <a:schemeClr val="tx1"/>
                </a:solidFill>
              </a:rPr>
              <a:t>Étape 1 – </a:t>
            </a:r>
            <a:r>
              <a:rPr lang="fr-ca" sz="1800" b="1" i="0" u="sng" baseline="0" dirty="0">
                <a:solidFill>
                  <a:schemeClr val="tx1"/>
                </a:solidFill>
              </a:rPr>
              <a:t>Évaluation initiale du chantier</a:t>
            </a:r>
          </a:p>
          <a:p>
            <a:pPr marL="0" indent="0" algn="l" rtl="0">
              <a:buNone/>
              <a:defRPr/>
            </a:pPr>
            <a:r>
              <a:rPr lang="fr-ca" sz="1600" b="0" i="0" u="none" baseline="0" dirty="0">
                <a:solidFill>
                  <a:schemeClr val="tx1"/>
                </a:solidFill>
              </a:rPr>
              <a:t>Une fois qu’un emplacement et son locataire ont été déterminés, de manière préliminaire, comme répondant aux objectifs du Programme de transformation du milieu de travail, une vérification initiale de l’emplacement est effectuée. Au cours de cette vérification, l’état, la qualité et la quantité des éléments d’aménagement existants seront évalués pour déterminer s’ils conviennent au programme. </a:t>
            </a:r>
          </a:p>
        </p:txBody>
      </p:sp>
      <p:sp>
        <p:nvSpPr>
          <p:cNvPr id="6" name="Content Placeholder 1">
            <a:extLst>
              <a:ext uri="{FF2B5EF4-FFF2-40B4-BE49-F238E27FC236}">
                <a16:creationId xmlns:a16="http://schemas.microsoft.com/office/drawing/2014/main" id="{35D3C6C7-F995-483A-83C2-1093876B5B20}"/>
              </a:ext>
            </a:extLst>
          </p:cNvPr>
          <p:cNvSpPr txBox="1">
            <a:spLocks/>
          </p:cNvSpPr>
          <p:nvPr>
            <p:custDataLst>
              <p:tags r:id="rId3"/>
            </p:custDataLst>
          </p:nvPr>
        </p:nvSpPr>
        <p:spPr bwMode="auto">
          <a:xfrm>
            <a:off x="397467" y="3516383"/>
            <a:ext cx="6036122" cy="469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l" rtl="0">
              <a:buFont typeface="Wingdings 2" panose="05020102010507070707" pitchFamily="18" charset="2"/>
              <a:buNone/>
              <a:defRPr/>
            </a:pPr>
            <a:r>
              <a:rPr lang="fr-ca" sz="1800" b="1" i="0" u="none" baseline="0" dirty="0">
                <a:solidFill>
                  <a:schemeClr val="tx1"/>
                </a:solidFill>
              </a:rPr>
              <a:t>Étape 2 - </a:t>
            </a:r>
            <a:r>
              <a:rPr lang="fr-ca" sz="1800" b="1" i="0" u="sng" baseline="0" dirty="0">
                <a:solidFill>
                  <a:schemeClr val="tx1"/>
                </a:solidFill>
              </a:rPr>
              <a:t>Plan d’essai</a:t>
            </a:r>
          </a:p>
          <a:p>
            <a:pPr marL="0" indent="0" algn="l" rtl="0">
              <a:buFont typeface="Wingdings 2" panose="05020102010507070707" pitchFamily="18" charset="2"/>
              <a:buNone/>
              <a:defRPr/>
            </a:pPr>
            <a:r>
              <a:rPr lang="fr-ca" sz="1600" b="0" i="0" u="none" baseline="0" dirty="0">
                <a:solidFill>
                  <a:schemeClr val="tx1"/>
                </a:solidFill>
              </a:rPr>
              <a:t>À la suite d’une évaluation de l’emplacement, un plan d’essai est élaboré. Ce plan reflétera la disposition idéale du milieu de travail, à la lumière des résultats de l’évaluation de l’emplacement. </a:t>
            </a:r>
          </a:p>
          <a:p>
            <a:pPr marL="0" indent="0" algn="l" rtl="0">
              <a:buFont typeface="Wingdings 2" panose="05020102010507070707" pitchFamily="18" charset="2"/>
              <a:buNone/>
              <a:defRPr/>
            </a:pPr>
            <a:r>
              <a:rPr lang="fr-ca" sz="1600" b="0" i="0" u="none" baseline="0" dirty="0">
                <a:solidFill>
                  <a:schemeClr val="tx1"/>
                </a:solidFill>
              </a:rPr>
              <a:t>Le plan d’essai applique généralement le profil d’activité équilibré, </a:t>
            </a:r>
            <a:r>
              <a:rPr lang="fr-ca" sz="1600" dirty="0">
                <a:solidFill>
                  <a:schemeClr val="tx1"/>
                </a:solidFill>
              </a:rPr>
              <a:t>mais l’aménagement existant peut influer sur la sélection du profil.</a:t>
            </a:r>
          </a:p>
          <a:p>
            <a:pPr marL="0" indent="0" algn="l" rtl="0">
              <a:buFont typeface="Wingdings 2" panose="05020102010507070707" pitchFamily="18" charset="2"/>
              <a:buNone/>
              <a:defRPr/>
            </a:pPr>
            <a:r>
              <a:rPr lang="fr-ca" sz="1600" dirty="0">
                <a:solidFill>
                  <a:schemeClr val="tx1"/>
                </a:solidFill>
                <a:sym typeface="Times New Roman"/>
              </a:rPr>
              <a:t>Le plan indique également toute exigence architecturale préliminaire potentielle qui s’ajoute aux solutions de mobilier.  </a:t>
            </a:r>
            <a:endParaRPr lang="fr-ca" sz="1600" dirty="0">
              <a:solidFill>
                <a:schemeClr val="tx1"/>
              </a:solidFill>
            </a:endParaRPr>
          </a:p>
          <a:p>
            <a:pPr marL="0" indent="0" algn="l" rtl="0">
              <a:buFont typeface="Wingdings 2" panose="05020102010507070707" pitchFamily="18" charset="2"/>
              <a:buNone/>
              <a:defRPr/>
            </a:pPr>
            <a:endParaRPr lang="fr-ca" sz="1600" dirty="0">
              <a:solidFill>
                <a:schemeClr val="tx1"/>
              </a:solidFill>
            </a:endParaRPr>
          </a:p>
        </p:txBody>
      </p:sp>
      <p:pic>
        <p:nvPicPr>
          <p:cNvPr id="7" name="Picture 6">
            <a:extLst>
              <a:ext uri="{FF2B5EF4-FFF2-40B4-BE49-F238E27FC236}">
                <a16:creationId xmlns:a16="http://schemas.microsoft.com/office/drawing/2014/main" id="{D19CB9F7-F724-471C-A0CD-584B6290CF6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00697" y="1295402"/>
            <a:ext cx="5362704" cy="4569734"/>
          </a:xfrm>
          <a:prstGeom prst="rect">
            <a:avLst/>
          </a:prstGeom>
        </p:spPr>
      </p:pic>
      <p:sp>
        <p:nvSpPr>
          <p:cNvPr id="8" name="TextBox 7">
            <a:extLst>
              <a:ext uri="{FF2B5EF4-FFF2-40B4-BE49-F238E27FC236}">
                <a16:creationId xmlns:a16="http://schemas.microsoft.com/office/drawing/2014/main" id="{C1CE180E-4BAC-4E33-AE0F-B1322873CEBD}"/>
              </a:ext>
            </a:extLst>
          </p:cNvPr>
          <p:cNvSpPr txBox="1"/>
          <p:nvPr/>
        </p:nvSpPr>
        <p:spPr>
          <a:xfrm rot="19189761">
            <a:off x="7395120" y="2196903"/>
            <a:ext cx="5889049" cy="1015663"/>
          </a:xfrm>
          <a:prstGeom prst="rect">
            <a:avLst/>
          </a:prstGeom>
          <a:noFill/>
        </p:spPr>
        <p:txBody>
          <a:bodyPr wrap="square" rtlCol="0">
            <a:spAutoFit/>
          </a:bodyPr>
          <a:lstStyle/>
          <a:p>
            <a:pPr algn="l" rtl="0"/>
            <a:r>
              <a:rPr lang="fr-ca" sz="6000" b="0" i="0" u="none" baseline="0" dirty="0">
                <a:solidFill>
                  <a:schemeClr val="bg1">
                    <a:lumMod val="75000"/>
                  </a:schemeClr>
                </a:solidFill>
                <a:latin typeface="+mn-lt"/>
                <a:ea typeface="+mn-lt"/>
                <a:cs typeface="+mn-lt"/>
                <a:sym typeface="+mn-lt"/>
              </a:rPr>
              <a:t>EXEMPLE</a:t>
            </a:r>
          </a:p>
        </p:txBody>
      </p:sp>
      <p:pic>
        <p:nvPicPr>
          <p:cNvPr id="5" name="Picture 4">
            <a:extLst>
              <a:ext uri="{FF2B5EF4-FFF2-40B4-BE49-F238E27FC236}">
                <a16:creationId xmlns:a16="http://schemas.microsoft.com/office/drawing/2014/main" id="{C63FA2B7-8CD4-4F03-A65B-51950D25FD92}"/>
              </a:ext>
            </a:extLst>
          </p:cNvPr>
          <p:cNvPicPr>
            <a:picLocks noChangeAspect="1"/>
          </p:cNvPicPr>
          <p:nvPr/>
        </p:nvPicPr>
        <p:blipFill>
          <a:blip r:embed="rId8"/>
          <a:stretch>
            <a:fillRect/>
          </a:stretch>
        </p:blipFill>
        <p:spPr>
          <a:xfrm>
            <a:off x="2881673" y="3341617"/>
            <a:ext cx="816830" cy="558870"/>
          </a:xfrm>
          <a:prstGeom prst="rect">
            <a:avLst/>
          </a:prstGeom>
        </p:spPr>
      </p:pic>
    </p:spTree>
    <p:extLst>
      <p:ext uri="{BB962C8B-B14F-4D97-AF65-F5344CB8AC3E}">
        <p14:creationId xmlns:p14="http://schemas.microsoft.com/office/powerpoint/2010/main" val="231560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7ECEF4-2A3E-40BE-9773-C307D67DA701}"/>
              </a:ext>
            </a:extLst>
          </p:cNvPr>
          <p:cNvPicPr>
            <a:picLocks noChangeAspect="1"/>
          </p:cNvPicPr>
          <p:nvPr/>
        </p:nvPicPr>
        <p:blipFill>
          <a:blip r:embed="rId4"/>
          <a:stretch>
            <a:fillRect/>
          </a:stretch>
        </p:blipFill>
        <p:spPr>
          <a:xfrm>
            <a:off x="4495185" y="1984374"/>
            <a:ext cx="866866" cy="866866"/>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p:txBody>
          <a:bodyPr/>
          <a:lstStyle/>
          <a:p>
            <a:pPr algn="l" rtl="0"/>
            <a:r>
              <a:rPr lang="fr-ca" sz="3600" b="1" i="0" u="none" baseline="0" dirty="0">
                <a:solidFill>
                  <a:schemeClr val="accent3"/>
                </a:solidFill>
              </a:rPr>
              <a:t>Méthode de conception</a:t>
            </a:r>
            <a:endParaRPr lang="fr-ca" sz="3200" dirty="0">
              <a:solidFill>
                <a:schemeClr val="accent3"/>
              </a:solidFill>
            </a:endParaRPr>
          </a:p>
        </p:txBody>
      </p:sp>
      <p:sp>
        <p:nvSpPr>
          <p:cNvPr id="5" name="Content Placeholder 3">
            <a:extLst>
              <a:ext uri="{FF2B5EF4-FFF2-40B4-BE49-F238E27FC236}">
                <a16:creationId xmlns:a16="http://schemas.microsoft.com/office/drawing/2014/main" id="{4C413FFE-0046-4E3B-A833-080B18166D9B}"/>
              </a:ext>
            </a:extLst>
          </p:cNvPr>
          <p:cNvSpPr txBox="1">
            <a:spLocks noGrp="1"/>
          </p:cNvSpPr>
          <p:nvPr>
            <p:ph idx="1"/>
          </p:nvPr>
        </p:nvSpPr>
        <p:spPr>
          <a:xfrm>
            <a:off x="451765" y="1641474"/>
            <a:ext cx="10321010" cy="5006499"/>
          </a:xfrm>
          <a:prstGeom prst="rect">
            <a:avLst/>
          </a:prstGeom>
          <a:noFill/>
        </p:spPr>
        <p:txBody>
          <a:bodyPr wrap="square">
            <a:spAutoFit/>
          </a:bodyPr>
          <a:lstStyle/>
          <a:p>
            <a:pPr marL="0" indent="0" algn="l" rtl="0">
              <a:buNone/>
            </a:pPr>
            <a:r>
              <a:rPr lang="fr-ca" sz="1600" b="1" i="0" u="none" baseline="0" dirty="0">
                <a:solidFill>
                  <a:schemeClr val="tx1"/>
                </a:solidFill>
                <a:ea typeface="Calibri" panose="020F0502020204030204" pitchFamily="34" charset="0"/>
                <a:cs typeface="Times New Roman"/>
              </a:rPr>
              <a:t>3a – Séance d’information sur la transformation du milieu de travail – </a:t>
            </a:r>
            <a:r>
              <a:rPr lang="fr-ca" sz="2400" b="1" i="0" u="sng" baseline="0" dirty="0">
                <a:solidFill>
                  <a:schemeClr val="accent2">
                    <a:lumMod val="75000"/>
                  </a:schemeClr>
                </a:solidFill>
                <a:ea typeface="Calibri" panose="020F0502020204030204" pitchFamily="34" charset="0"/>
                <a:cs typeface="Times New Roman"/>
              </a:rPr>
              <a:t>MAINTENANT</a:t>
            </a:r>
          </a:p>
          <a:p>
            <a:pPr marL="0" indent="0" algn="l" rtl="0">
              <a:lnSpc>
                <a:spcPct val="150000"/>
              </a:lnSpc>
              <a:buNone/>
            </a:pPr>
            <a:r>
              <a:rPr lang="fr-ca" sz="1600" b="1" i="0" u="none" baseline="0" dirty="0">
                <a:solidFill>
                  <a:schemeClr val="tx1"/>
                </a:solidFill>
                <a:ea typeface="Calibri" panose="020F0502020204030204" pitchFamily="34" charset="0"/>
                <a:cs typeface="Times New Roman"/>
              </a:rPr>
              <a:t>3b - Programmes fonctionnels légers</a:t>
            </a:r>
          </a:p>
          <a:p>
            <a:pPr marL="342900" indent="-342900" algn="l" rtl="0">
              <a:buFont typeface="+mj-lt"/>
              <a:buAutoNum type="arabicPeriod"/>
            </a:pPr>
            <a:r>
              <a:rPr lang="fr-ca" sz="1600" b="0" i="0" u="none" baseline="0" dirty="0">
                <a:solidFill>
                  <a:schemeClr val="tx1"/>
                </a:solidFill>
                <a:ea typeface="Calibri" panose="020F0502020204030204" pitchFamily="34" charset="0"/>
                <a:cs typeface="Times New Roman"/>
              </a:rPr>
              <a:t>Sondage sur les programmes fonctionnels</a:t>
            </a:r>
          </a:p>
          <a:p>
            <a:pPr marL="342900" indent="-342900" algn="l" rtl="0">
              <a:buFont typeface="+mj-lt"/>
              <a:buAutoNum type="arabicPeriod"/>
            </a:pPr>
            <a:r>
              <a:rPr lang="fr-ca" sz="1600" b="0" i="0" u="none" baseline="0" dirty="0">
                <a:solidFill>
                  <a:schemeClr val="tx1"/>
                </a:solidFill>
                <a:ea typeface="Calibri" panose="020F0502020204030204" pitchFamily="34" charset="0"/>
                <a:cs typeface="Times New Roman"/>
              </a:rPr>
              <a:t>Les spécialistes fonctionnels prépareront des exigences précises, en prévision de l’atelier à venir.</a:t>
            </a:r>
          </a:p>
          <a:p>
            <a:pPr marL="342900" indent="-342900" algn="l" rtl="0">
              <a:buFont typeface="+mj-lt"/>
              <a:buAutoNum type="arabicPeriod"/>
            </a:pPr>
            <a:r>
              <a:rPr lang="fr-ca" sz="1600" b="1" i="0" u="none" baseline="0" dirty="0">
                <a:solidFill>
                  <a:schemeClr val="tx1"/>
                </a:solidFill>
                <a:ea typeface="Calibri" panose="020F0502020204030204" pitchFamily="34" charset="0"/>
                <a:cs typeface="Times New Roman"/>
              </a:rPr>
              <a:t>Atelier sur les programmes fonctionnels</a:t>
            </a:r>
            <a:r>
              <a:rPr lang="fr-ca" sz="1600" b="0" i="0" u="none" baseline="0" dirty="0">
                <a:solidFill>
                  <a:schemeClr val="tx1"/>
                </a:solidFill>
                <a:ea typeface="Calibri" panose="020F0502020204030204" pitchFamily="34" charset="0"/>
                <a:cs typeface="Times New Roman"/>
              </a:rPr>
              <a:t> pour discuter des exigences précises et valider les résultats du sondage. </a:t>
            </a:r>
          </a:p>
          <a:p>
            <a:pPr marL="352425" lvl="1" indent="0" algn="l" rtl="0">
              <a:buNone/>
            </a:pPr>
            <a:r>
              <a:rPr lang="fr-ca" sz="1600" b="0" i="0" u="none" baseline="0" dirty="0">
                <a:solidFill>
                  <a:schemeClr val="tx1"/>
                </a:solidFill>
                <a:ea typeface="Calibri" panose="020F0502020204030204" pitchFamily="34" charset="0"/>
                <a:cs typeface="Times New Roman"/>
              </a:rPr>
              <a:t>Ces données comprennent ce qui suit :</a:t>
            </a:r>
          </a:p>
          <a:p>
            <a:pPr marL="695325" lvl="1" indent="-342900" algn="l" rtl="0">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Profil d’activité recommandé</a:t>
            </a:r>
          </a:p>
          <a:p>
            <a:pPr marL="695325" lvl="1" indent="-342900" algn="l" rtl="0">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Exigences particulières relatives aux points de travail </a:t>
            </a:r>
          </a:p>
          <a:p>
            <a:pPr marL="695325" lvl="1" indent="-342900" algn="l" rtl="0">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Exigences particulières relatives à la proximité</a:t>
            </a:r>
          </a:p>
          <a:p>
            <a:pPr marL="695325" lvl="1" indent="-342900" algn="l" rtl="0">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Recommandations en matière de zonage</a:t>
            </a:r>
          </a:p>
          <a:p>
            <a:pPr marL="695325" lvl="1" indent="-342900" algn="l" rtl="0">
              <a:lnSpc>
                <a:spcPct val="150000"/>
              </a:lnSpc>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Le plan d’essai sera utilisé comme outil visuel.</a:t>
            </a:r>
          </a:p>
          <a:p>
            <a:pPr marL="0" indent="0" algn="l" rtl="0">
              <a:buNone/>
            </a:pPr>
            <a:endParaRPr lang="fr-ca" sz="1600" dirty="0">
              <a:solidFill>
                <a:schemeClr val="tx1"/>
              </a:solidFill>
              <a:ea typeface="Calibri" panose="020F0502020204030204" pitchFamily="34" charset="0"/>
              <a:cs typeface="Times New Roman"/>
            </a:endParaRPr>
          </a:p>
          <a:p>
            <a:pPr marL="342900" indent="-342900" algn="l" rtl="0">
              <a:buFont typeface="Arial" panose="020B0604020202020204" pitchFamily="34" charset="0"/>
              <a:buChar char="•"/>
            </a:pPr>
            <a:endParaRPr lang="fr-ca" sz="1700" dirty="0">
              <a:solidFill>
                <a:schemeClr val="tx1"/>
              </a:solidFill>
              <a:ea typeface="Calibri" panose="020F0502020204030204" pitchFamily="34" charset="0"/>
              <a:cs typeface="Times New Roman"/>
            </a:endParaRPr>
          </a:p>
          <a:p>
            <a:pPr marL="695325" lvl="1" indent="-342900" algn="l" rtl="0">
              <a:buFont typeface="+mj-lt"/>
              <a:buAutoNum type="arabicPeriod"/>
            </a:pPr>
            <a:endParaRPr lang="fr-ca" sz="1300" dirty="0">
              <a:solidFill>
                <a:schemeClr val="tx1"/>
              </a:solidFill>
              <a:ea typeface="Calibri" panose="020F0502020204030204" pitchFamily="34" charset="0"/>
              <a:cs typeface="Times New Roman"/>
            </a:endParaRPr>
          </a:p>
        </p:txBody>
      </p:sp>
      <p:sp>
        <p:nvSpPr>
          <p:cNvPr id="2" name="TextBox 1">
            <a:extLst>
              <a:ext uri="{FF2B5EF4-FFF2-40B4-BE49-F238E27FC236}">
                <a16:creationId xmlns:a16="http://schemas.microsoft.com/office/drawing/2014/main" id="{9861BE5E-4D98-43F8-8CB2-8078A261D79E}"/>
              </a:ext>
            </a:extLst>
          </p:cNvPr>
          <p:cNvSpPr txBox="1"/>
          <p:nvPr/>
        </p:nvSpPr>
        <p:spPr>
          <a:xfrm>
            <a:off x="362864" y="1072712"/>
            <a:ext cx="10609935" cy="369332"/>
          </a:xfrm>
          <a:prstGeom prst="rect">
            <a:avLst/>
          </a:prstGeom>
          <a:noFill/>
        </p:spPr>
        <p:txBody>
          <a:bodyPr wrap="square" rtlCol="0">
            <a:spAutoFit/>
          </a:bodyPr>
          <a:lstStyle/>
          <a:p>
            <a:pPr algn="l" rtl="0"/>
            <a:r>
              <a:rPr lang="fr-ca" sz="1800" b="1" i="0" u="none" baseline="0" dirty="0">
                <a:latin typeface="+mn-lt"/>
                <a:ea typeface="+mn-lt"/>
                <a:cs typeface="+mn-lt"/>
                <a:sym typeface="+mn-lt"/>
              </a:rPr>
              <a:t>Étapes 3a, 3b et 4 – </a:t>
            </a:r>
            <a:r>
              <a:rPr lang="fr-ca" sz="1800" b="1" i="0" u="sng" baseline="0" dirty="0">
                <a:latin typeface="+mn-lt"/>
                <a:ea typeface="+mn-lt"/>
                <a:cs typeface="+mn-lt"/>
                <a:sym typeface="+mn-lt"/>
              </a:rPr>
              <a:t>Processus de consultation des clients</a:t>
            </a:r>
          </a:p>
        </p:txBody>
      </p:sp>
      <p:sp>
        <p:nvSpPr>
          <p:cNvPr id="6" name="TextBox 5">
            <a:extLst>
              <a:ext uri="{FF2B5EF4-FFF2-40B4-BE49-F238E27FC236}">
                <a16:creationId xmlns:a16="http://schemas.microsoft.com/office/drawing/2014/main" id="{AF29E008-D592-4FF0-8774-0DFA1861891E}"/>
              </a:ext>
            </a:extLst>
          </p:cNvPr>
          <p:cNvSpPr txBox="1"/>
          <p:nvPr/>
        </p:nvSpPr>
        <p:spPr>
          <a:xfrm>
            <a:off x="6061080" y="4064832"/>
            <a:ext cx="4195996" cy="1384995"/>
          </a:xfrm>
          <a:prstGeom prst="rect">
            <a:avLst/>
          </a:prstGeom>
          <a:noFill/>
        </p:spPr>
        <p:txBody>
          <a:bodyPr wrap="square">
            <a:spAutoFit/>
          </a:bodyPr>
          <a:lstStyle/>
          <a:p>
            <a:pPr marL="0" indent="0" algn="l" rtl="0">
              <a:buNone/>
            </a:pPr>
            <a:r>
              <a:rPr lang="fr-ca" sz="1800" b="1" i="0" u="none" baseline="0" dirty="0">
                <a:solidFill>
                  <a:schemeClr val="tx1"/>
                </a:solidFill>
                <a:latin typeface="+mn-lt"/>
                <a:ea typeface="Calibri" panose="020F0502020204030204" pitchFamily="34" charset="0"/>
                <a:cs typeface="Times New Roman"/>
              </a:rPr>
              <a:t>Étape 4 - </a:t>
            </a:r>
            <a:r>
              <a:rPr lang="fr-ca" sz="1800" b="1" i="0" u="sng" baseline="0" dirty="0">
                <a:solidFill>
                  <a:schemeClr val="tx1"/>
                </a:solidFill>
                <a:latin typeface="+mn-lt"/>
                <a:ea typeface="Calibri" panose="020F0502020204030204" pitchFamily="34" charset="0"/>
                <a:cs typeface="Times New Roman"/>
              </a:rPr>
              <a:t>Mini énoncé de conception</a:t>
            </a:r>
          </a:p>
          <a:p>
            <a:pPr marL="0" indent="0" algn="l" rtl="0">
              <a:buNone/>
            </a:pPr>
            <a:endParaRPr lang="fr-ca" sz="1800" b="1" u="sng" dirty="0">
              <a:latin typeface="+mn-lt"/>
              <a:ea typeface="Calibri" panose="020F0502020204030204" pitchFamily="34" charset="0"/>
              <a:cs typeface="Times New Roman"/>
            </a:endParaRPr>
          </a:p>
          <a:p>
            <a:pPr marL="0" indent="0" algn="l" rtl="0">
              <a:buNone/>
            </a:pPr>
            <a:r>
              <a:rPr lang="fr-ca" sz="1600" b="0" i="0" u="none" baseline="0" dirty="0">
                <a:latin typeface="+mn-lt"/>
                <a:ea typeface="Calibri" panose="020F0502020204030204" pitchFamily="34" charset="0"/>
                <a:cs typeface="Times New Roman"/>
              </a:rPr>
              <a:t>Rapport qui </a:t>
            </a:r>
            <a:r>
              <a:rPr lang="fr-ca" sz="1600" b="0" i="0" u="none" baseline="0" dirty="0">
                <a:solidFill>
                  <a:schemeClr val="tx1"/>
                </a:solidFill>
                <a:latin typeface="+mn-lt"/>
                <a:ea typeface="Calibri" panose="020F0502020204030204" pitchFamily="34" charset="0"/>
                <a:cs typeface="Times New Roman"/>
              </a:rPr>
              <a:t>contient toutes les exigences de conception et les solutions aux fins d’approbation par le client.</a:t>
            </a:r>
            <a:endParaRPr lang="fr-ca" sz="1600" dirty="0">
              <a:latin typeface="+mn-lt"/>
            </a:endParaRPr>
          </a:p>
        </p:txBody>
      </p:sp>
      <p:pic>
        <p:nvPicPr>
          <p:cNvPr id="11" name="Picture 10">
            <a:extLst>
              <a:ext uri="{FF2B5EF4-FFF2-40B4-BE49-F238E27FC236}">
                <a16:creationId xmlns:a16="http://schemas.microsoft.com/office/drawing/2014/main" id="{ED4FEFED-4D7F-43CB-A0A7-CAE9099AF8F0}"/>
              </a:ext>
            </a:extLst>
          </p:cNvPr>
          <p:cNvPicPr>
            <a:picLocks noChangeAspect="1"/>
          </p:cNvPicPr>
          <p:nvPr/>
        </p:nvPicPr>
        <p:blipFill>
          <a:blip r:embed="rId5"/>
          <a:stretch>
            <a:fillRect/>
          </a:stretch>
        </p:blipFill>
        <p:spPr>
          <a:xfrm>
            <a:off x="10416201" y="2983692"/>
            <a:ext cx="866866" cy="890615"/>
          </a:xfrm>
          <a:prstGeom prst="rect">
            <a:avLst/>
          </a:prstGeom>
        </p:spPr>
      </p:pic>
      <p:pic>
        <p:nvPicPr>
          <p:cNvPr id="13" name="Picture 12">
            <a:extLst>
              <a:ext uri="{FF2B5EF4-FFF2-40B4-BE49-F238E27FC236}">
                <a16:creationId xmlns:a16="http://schemas.microsoft.com/office/drawing/2014/main" id="{4C48AD80-8938-4298-A100-47F86C999ED4}"/>
              </a:ext>
            </a:extLst>
          </p:cNvPr>
          <p:cNvPicPr>
            <a:picLocks noChangeAspect="1"/>
          </p:cNvPicPr>
          <p:nvPr/>
        </p:nvPicPr>
        <p:blipFill>
          <a:blip r:embed="rId6"/>
          <a:stretch>
            <a:fillRect/>
          </a:stretch>
        </p:blipFill>
        <p:spPr>
          <a:xfrm>
            <a:off x="10383171" y="4232890"/>
            <a:ext cx="772874" cy="807480"/>
          </a:xfrm>
          <a:prstGeom prst="rect">
            <a:avLst/>
          </a:prstGeom>
        </p:spPr>
      </p:pic>
      <p:pic>
        <p:nvPicPr>
          <p:cNvPr id="15" name="Picture 14">
            <a:extLst>
              <a:ext uri="{FF2B5EF4-FFF2-40B4-BE49-F238E27FC236}">
                <a16:creationId xmlns:a16="http://schemas.microsoft.com/office/drawing/2014/main" id="{0536BC95-467F-4AD3-A650-0C8753E189A7}"/>
              </a:ext>
            </a:extLst>
          </p:cNvPr>
          <p:cNvPicPr>
            <a:picLocks noChangeAspect="1"/>
          </p:cNvPicPr>
          <p:nvPr/>
        </p:nvPicPr>
        <p:blipFill>
          <a:blip r:embed="rId7"/>
          <a:stretch>
            <a:fillRect/>
          </a:stretch>
        </p:blipFill>
        <p:spPr>
          <a:xfrm>
            <a:off x="9296138" y="1509274"/>
            <a:ext cx="762000" cy="685800"/>
          </a:xfrm>
          <a:prstGeom prst="rect">
            <a:avLst/>
          </a:prstGeom>
        </p:spPr>
      </p:pic>
    </p:spTree>
    <p:extLst>
      <p:ext uri="{BB962C8B-B14F-4D97-AF65-F5344CB8AC3E}">
        <p14:creationId xmlns:p14="http://schemas.microsoft.com/office/powerpoint/2010/main" val="3200035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390860-9AF7-4E50-9898-EB12F2E510D6}"/>
              </a:ext>
            </a:extLst>
          </p:cNvPr>
          <p:cNvPicPr>
            <a:picLocks noChangeAspect="1"/>
          </p:cNvPicPr>
          <p:nvPr/>
        </p:nvPicPr>
        <p:blipFill>
          <a:blip r:embed="rId4"/>
          <a:stretch>
            <a:fillRect/>
          </a:stretch>
        </p:blipFill>
        <p:spPr>
          <a:xfrm>
            <a:off x="4885682" y="807004"/>
            <a:ext cx="866866" cy="913723"/>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p:txBody>
          <a:bodyPr/>
          <a:lstStyle/>
          <a:p>
            <a:pPr algn="l" rtl="0"/>
            <a:r>
              <a:rPr lang="fr-ca" sz="3600" b="1" i="0" u="none" baseline="0" dirty="0">
                <a:solidFill>
                  <a:schemeClr val="accent3"/>
                </a:solidFill>
              </a:rPr>
              <a:t>Méthode de conception</a:t>
            </a:r>
            <a:endParaRPr lang="fr-ca" sz="3200" dirty="0">
              <a:solidFill>
                <a:schemeClr val="accent3"/>
              </a:solidFill>
            </a:endParaRPr>
          </a:p>
        </p:txBody>
      </p:sp>
      <p:sp>
        <p:nvSpPr>
          <p:cNvPr id="2" name="TextBox 1">
            <a:extLst>
              <a:ext uri="{FF2B5EF4-FFF2-40B4-BE49-F238E27FC236}">
                <a16:creationId xmlns:a16="http://schemas.microsoft.com/office/drawing/2014/main" id="{9861BE5E-4D98-43F8-8CB2-8078A261D79E}"/>
              </a:ext>
            </a:extLst>
          </p:cNvPr>
          <p:cNvSpPr txBox="1"/>
          <p:nvPr/>
        </p:nvSpPr>
        <p:spPr>
          <a:xfrm>
            <a:off x="385090" y="1063385"/>
            <a:ext cx="5910935" cy="2554545"/>
          </a:xfrm>
          <a:prstGeom prst="rect">
            <a:avLst/>
          </a:prstGeom>
          <a:noFill/>
        </p:spPr>
        <p:txBody>
          <a:bodyPr wrap="square" rtlCol="0">
            <a:spAutoFit/>
          </a:bodyPr>
          <a:lstStyle/>
          <a:p>
            <a:pPr algn="l" rtl="0"/>
            <a:r>
              <a:rPr lang="fr-ca" sz="1600" b="1" i="0" u="none" baseline="0" dirty="0">
                <a:latin typeface="+mn-lt"/>
                <a:ea typeface="+mn-lt"/>
                <a:cs typeface="+mn-lt"/>
                <a:sym typeface="+mn-lt"/>
              </a:rPr>
              <a:t>Étape 5 – </a:t>
            </a:r>
            <a:r>
              <a:rPr lang="fr-ca" sz="1600" b="1" i="0" u="sng" baseline="0" dirty="0">
                <a:latin typeface="+mn-lt"/>
                <a:ea typeface="+mn-lt"/>
                <a:cs typeface="+mn-lt"/>
                <a:sym typeface="+mn-lt"/>
              </a:rPr>
              <a:t>Plan conceptuel et présentation</a:t>
            </a:r>
          </a:p>
          <a:p>
            <a:endParaRPr lang="fr-ca" sz="1400" b="1" dirty="0">
              <a:latin typeface="+mn-lt"/>
            </a:endParaRPr>
          </a:p>
          <a:p>
            <a:pPr algn="l" rtl="0"/>
            <a:r>
              <a:rPr lang="fr-ca" sz="1400" b="0" i="0" u="none" baseline="0" dirty="0">
                <a:solidFill>
                  <a:schemeClr val="tx1"/>
                </a:solidFill>
                <a:latin typeface="+mn-lt"/>
                <a:ea typeface="Calibri" panose="020F0502020204030204" pitchFamily="34" charset="0"/>
                <a:cs typeface="Times New Roman"/>
              </a:rPr>
              <a:t>Sur la base des renseignements recueillis au cours du processus de consultation, un plan conceptuel pour chaque étage sera élaboré. Le plan est élaboré sur la base de la distribution idéale des points de travail que le Cahier de planification des locaux du Milieu de travail GC définit selon le profil d’activité, ainsi que des besoins particuliers du client.</a:t>
            </a:r>
          </a:p>
          <a:p>
            <a:endParaRPr lang="fr-ca" sz="1400" u="sng" dirty="0">
              <a:solidFill>
                <a:schemeClr val="tx1"/>
              </a:solidFill>
              <a:latin typeface="+mn-lt"/>
              <a:ea typeface="Calibri" panose="020F0502020204030204" pitchFamily="34" charset="0"/>
              <a:cs typeface="Times New Roman"/>
            </a:endParaRPr>
          </a:p>
          <a:p>
            <a:endParaRPr lang="fr-ca" sz="1400" dirty="0">
              <a:latin typeface="+mn-lt"/>
              <a:ea typeface="Calibri" panose="020F0502020204030204" pitchFamily="34" charset="0"/>
              <a:cs typeface="Times New Roman"/>
            </a:endParaRPr>
          </a:p>
          <a:p>
            <a:endParaRPr lang="fr-ca" sz="1400" dirty="0">
              <a:solidFill>
                <a:schemeClr val="tx1"/>
              </a:solidFill>
              <a:latin typeface="+mn-lt"/>
              <a:ea typeface="Calibri" panose="020F0502020204030204" pitchFamily="34" charset="0"/>
              <a:cs typeface="Times New Roman"/>
            </a:endParaRPr>
          </a:p>
          <a:p>
            <a:endParaRPr lang="fr-ca" sz="1800" b="1" dirty="0">
              <a:latin typeface="+mn-lt"/>
            </a:endParaRPr>
          </a:p>
        </p:txBody>
      </p:sp>
      <p:sp>
        <p:nvSpPr>
          <p:cNvPr id="7" name="TextBox 6">
            <a:extLst>
              <a:ext uri="{FF2B5EF4-FFF2-40B4-BE49-F238E27FC236}">
                <a16:creationId xmlns:a16="http://schemas.microsoft.com/office/drawing/2014/main" id="{01530630-5F46-4EA2-86DE-AB09533CD91B}"/>
              </a:ext>
            </a:extLst>
          </p:cNvPr>
          <p:cNvSpPr txBox="1"/>
          <p:nvPr/>
        </p:nvSpPr>
        <p:spPr>
          <a:xfrm>
            <a:off x="385090" y="2940603"/>
            <a:ext cx="6087755" cy="1477328"/>
          </a:xfrm>
          <a:prstGeom prst="rect">
            <a:avLst/>
          </a:prstGeom>
          <a:noFill/>
        </p:spPr>
        <p:txBody>
          <a:bodyPr wrap="square" rtlCol="0">
            <a:spAutoFit/>
          </a:bodyPr>
          <a:lstStyle/>
          <a:p>
            <a:pPr algn="l" rtl="0"/>
            <a:r>
              <a:rPr lang="fr-ca" sz="1600" b="1" i="0" u="none" baseline="0" dirty="0">
                <a:latin typeface="+mn-lt"/>
                <a:ea typeface="+mn-lt"/>
                <a:cs typeface="+mn-lt"/>
                <a:sym typeface="+mn-lt"/>
              </a:rPr>
              <a:t>Présentation</a:t>
            </a:r>
            <a:endParaRPr lang="fr-ca" sz="1400" b="1" dirty="0">
              <a:latin typeface="+mn-lt"/>
            </a:endParaRPr>
          </a:p>
          <a:p>
            <a:pPr algn="l" rtl="0"/>
            <a:r>
              <a:rPr lang="fr-ca" sz="1400" b="0" i="0" u="none" baseline="0" dirty="0">
                <a:solidFill>
                  <a:schemeClr val="tx1"/>
                </a:solidFill>
                <a:latin typeface="+mn-lt"/>
                <a:ea typeface="Calibri" panose="020F0502020204030204" pitchFamily="34" charset="0"/>
                <a:cs typeface="Times New Roman"/>
              </a:rPr>
              <a:t>Le plan conceptuel est présenté aux clients au cours d’un atelier. Le présentateur parcourra le plan d’étage, en expliquant l’intention et la justification de la conception. Les</a:t>
            </a:r>
            <a:r>
              <a:rPr lang="fr-ca" sz="1400" b="1" i="0" u="none" baseline="0" dirty="0">
                <a:solidFill>
                  <a:schemeClr val="tx1"/>
                </a:solidFill>
                <a:latin typeface="+mn-lt"/>
                <a:ea typeface="Calibri" panose="020F0502020204030204" pitchFamily="34" charset="0"/>
                <a:cs typeface="Times New Roman"/>
              </a:rPr>
              <a:t> trois planches de tendances </a:t>
            </a:r>
            <a:r>
              <a:rPr lang="fr-ca" sz="1400" b="0" i="0" u="none" baseline="0" dirty="0">
                <a:solidFill>
                  <a:schemeClr val="tx1"/>
                </a:solidFill>
                <a:latin typeface="+mn-lt"/>
                <a:ea typeface="Calibri" panose="020F0502020204030204" pitchFamily="34" charset="0"/>
                <a:cs typeface="Times New Roman"/>
              </a:rPr>
              <a:t>seront présentées, à des fins de sélection par le client. </a:t>
            </a:r>
          </a:p>
          <a:p>
            <a:endParaRPr lang="fr-ca" sz="1800" b="1" dirty="0">
              <a:latin typeface="+mn-lt"/>
            </a:endParaRPr>
          </a:p>
        </p:txBody>
      </p:sp>
      <p:sp>
        <p:nvSpPr>
          <p:cNvPr id="8" name="TextBox 7">
            <a:extLst>
              <a:ext uri="{FF2B5EF4-FFF2-40B4-BE49-F238E27FC236}">
                <a16:creationId xmlns:a16="http://schemas.microsoft.com/office/drawing/2014/main" id="{971063BA-9755-4333-A2BF-66811A3712DD}"/>
              </a:ext>
            </a:extLst>
          </p:cNvPr>
          <p:cNvSpPr txBox="1"/>
          <p:nvPr/>
        </p:nvSpPr>
        <p:spPr>
          <a:xfrm>
            <a:off x="385090" y="4398576"/>
            <a:ext cx="6333210" cy="2893100"/>
          </a:xfrm>
          <a:prstGeom prst="rect">
            <a:avLst/>
          </a:prstGeom>
          <a:noFill/>
        </p:spPr>
        <p:txBody>
          <a:bodyPr wrap="square" rtlCol="0">
            <a:spAutoFit/>
          </a:bodyPr>
          <a:lstStyle/>
          <a:p>
            <a:pPr algn="l" rtl="0"/>
            <a:r>
              <a:rPr lang="fr-ca" sz="1600" b="1" i="0" u="none" baseline="0" dirty="0">
                <a:latin typeface="+mn-lt"/>
                <a:ea typeface="+mn-lt"/>
                <a:cs typeface="+mn-lt"/>
                <a:sym typeface="+mn-lt"/>
              </a:rPr>
              <a:t>Étape 6 – </a:t>
            </a:r>
            <a:r>
              <a:rPr lang="fr-ca" sz="1600" b="1" i="0" u="sng" baseline="0" dirty="0">
                <a:latin typeface="+mn-lt"/>
                <a:ea typeface="+mn-lt"/>
                <a:cs typeface="+mn-lt"/>
                <a:sym typeface="+mn-lt"/>
              </a:rPr>
              <a:t>Sélections et approbations par le client </a:t>
            </a:r>
          </a:p>
          <a:p>
            <a:endParaRPr lang="fr-ca" sz="1400" b="1" dirty="0">
              <a:latin typeface="+mn-lt"/>
            </a:endParaRPr>
          </a:p>
          <a:p>
            <a:pPr algn="l" rtl="0"/>
            <a:r>
              <a:rPr lang="fr-ca" sz="1400" b="0" i="0" u="none" baseline="0" dirty="0">
                <a:latin typeface="+mn-lt"/>
                <a:ea typeface="Calibri" panose="020F0502020204030204" pitchFamily="34" charset="0"/>
                <a:cs typeface="Times New Roman"/>
              </a:rPr>
              <a:t>Les clients auront la possibilité de faire part de leurs commentaires sur le plan conceptuel; celui-ci ne pourra être </a:t>
            </a:r>
            <a:r>
              <a:rPr lang="fr-ca" sz="1400" b="1" i="0" u="none" baseline="0" dirty="0">
                <a:latin typeface="+mn-lt"/>
                <a:ea typeface="Calibri" panose="020F0502020204030204" pitchFamily="34" charset="0"/>
                <a:cs typeface="Times New Roman"/>
              </a:rPr>
              <a:t>révisé qu’une seule fois</a:t>
            </a:r>
            <a:r>
              <a:rPr lang="fr-ca" sz="1400" b="0" i="0" u="none" baseline="0" dirty="0">
                <a:latin typeface="+mn-lt"/>
                <a:ea typeface="Calibri" panose="020F0502020204030204" pitchFamily="34" charset="0"/>
                <a:cs typeface="Times New Roman"/>
              </a:rPr>
              <a:t>, pour approbation.</a:t>
            </a:r>
          </a:p>
          <a:p>
            <a:pPr algn="l" rtl="0"/>
            <a:r>
              <a:rPr lang="fr-ca" sz="1400" b="0" i="0" u="none" baseline="0" dirty="0">
                <a:latin typeface="+mn-lt"/>
                <a:ea typeface="Calibri" panose="020F0502020204030204" pitchFamily="34" charset="0"/>
                <a:cs typeface="Times New Roman"/>
              </a:rPr>
              <a:t>Les clients sélectionneront également leur </a:t>
            </a:r>
            <a:r>
              <a:rPr lang="fr-ca" sz="1400" b="1" i="0" u="none" baseline="0" dirty="0">
                <a:latin typeface="+mn-lt"/>
                <a:ea typeface="Calibri" panose="020F0502020204030204" pitchFamily="34" charset="0"/>
                <a:cs typeface="Times New Roman"/>
              </a:rPr>
              <a:t>planche de tendances préférée</a:t>
            </a:r>
            <a:r>
              <a:rPr lang="fr-ca" sz="1400" b="0" i="0" u="none" baseline="0" dirty="0">
                <a:latin typeface="+mn-lt"/>
                <a:ea typeface="Calibri" panose="020F0502020204030204" pitchFamily="34" charset="0"/>
                <a:cs typeface="Times New Roman"/>
              </a:rPr>
              <a:t>, qui servira de base à l’avant-projet. </a:t>
            </a:r>
          </a:p>
          <a:p>
            <a:endParaRPr lang="fr-ca" sz="1600" dirty="0">
              <a:solidFill>
                <a:schemeClr val="tx1"/>
              </a:solidFill>
              <a:latin typeface="+mn-lt"/>
              <a:ea typeface="Calibri" panose="020F0502020204030204" pitchFamily="34" charset="0"/>
              <a:cs typeface="Times New Roman"/>
            </a:endParaRPr>
          </a:p>
          <a:p>
            <a:endParaRPr lang="fr-ca" sz="1600" u="sng" dirty="0">
              <a:solidFill>
                <a:schemeClr val="tx1"/>
              </a:solidFill>
              <a:latin typeface="+mn-lt"/>
              <a:ea typeface="Calibri" panose="020F0502020204030204" pitchFamily="34" charset="0"/>
              <a:cs typeface="Times New Roman"/>
            </a:endParaRPr>
          </a:p>
          <a:p>
            <a:endParaRPr lang="fr-ca" sz="1600" dirty="0">
              <a:latin typeface="+mn-lt"/>
              <a:ea typeface="Calibri" panose="020F0502020204030204" pitchFamily="34" charset="0"/>
              <a:cs typeface="Times New Roman"/>
            </a:endParaRPr>
          </a:p>
          <a:p>
            <a:endParaRPr lang="fr-ca" sz="1600" dirty="0">
              <a:solidFill>
                <a:schemeClr val="tx1"/>
              </a:solidFill>
              <a:latin typeface="+mn-lt"/>
              <a:ea typeface="Calibri" panose="020F0502020204030204" pitchFamily="34" charset="0"/>
              <a:cs typeface="Times New Roman"/>
            </a:endParaRPr>
          </a:p>
          <a:p>
            <a:endParaRPr lang="fr-ca" sz="1800" b="1" dirty="0">
              <a:latin typeface="+mn-lt"/>
            </a:endParaRPr>
          </a:p>
        </p:txBody>
      </p:sp>
      <p:pic>
        <p:nvPicPr>
          <p:cNvPr id="9" name="Picture 8">
            <a:extLst>
              <a:ext uri="{FF2B5EF4-FFF2-40B4-BE49-F238E27FC236}">
                <a16:creationId xmlns:a16="http://schemas.microsoft.com/office/drawing/2014/main" id="{1437ABAF-AFC0-4F27-B493-F7585BD465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72886" y="547296"/>
            <a:ext cx="4867349" cy="5405552"/>
          </a:xfrm>
          <a:prstGeom prst="rect">
            <a:avLst/>
          </a:prstGeom>
        </p:spPr>
      </p:pic>
      <p:pic>
        <p:nvPicPr>
          <p:cNvPr id="5" name="Picture 4">
            <a:extLst>
              <a:ext uri="{FF2B5EF4-FFF2-40B4-BE49-F238E27FC236}">
                <a16:creationId xmlns:a16="http://schemas.microsoft.com/office/drawing/2014/main" id="{95C230E2-8708-454D-A483-19C4EE3F8A24}"/>
              </a:ext>
            </a:extLst>
          </p:cNvPr>
          <p:cNvPicPr>
            <a:picLocks noChangeAspect="1"/>
          </p:cNvPicPr>
          <p:nvPr/>
        </p:nvPicPr>
        <p:blipFill>
          <a:blip r:embed="rId6"/>
          <a:stretch>
            <a:fillRect/>
          </a:stretch>
        </p:blipFill>
        <p:spPr>
          <a:xfrm>
            <a:off x="5481148" y="4208193"/>
            <a:ext cx="742950" cy="714375"/>
          </a:xfrm>
          <a:prstGeom prst="rect">
            <a:avLst/>
          </a:prstGeom>
        </p:spPr>
      </p:pic>
    </p:spTree>
    <p:extLst>
      <p:ext uri="{BB962C8B-B14F-4D97-AF65-F5344CB8AC3E}">
        <p14:creationId xmlns:p14="http://schemas.microsoft.com/office/powerpoint/2010/main" val="2451197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pPr algn="l" rtl="0"/>
            <a:r>
              <a:rPr lang="fr-ca" sz="4400" b="1" i="0" u="none" baseline="0" dirty="0">
                <a:solidFill>
                  <a:srgbClr val="636466"/>
                </a:solidFill>
              </a:rPr>
              <a:t>Planche de tendances 1</a:t>
            </a:r>
            <a:endParaRPr lang="fr-ca" dirty="0"/>
          </a:p>
        </p:txBody>
      </p:sp>
      <p:pic>
        <p:nvPicPr>
          <p:cNvPr id="39" name="Picture 38">
            <a:extLst>
              <a:ext uri="{FF2B5EF4-FFF2-40B4-BE49-F238E27FC236}">
                <a16:creationId xmlns:a16="http://schemas.microsoft.com/office/drawing/2014/main" id="{DD40F9B6-CD32-4C1A-B979-5732019D8DC8}"/>
              </a:ext>
            </a:extLst>
          </p:cNvPr>
          <p:cNvPicPr>
            <a:picLocks noChangeAspect="1"/>
          </p:cNvPicPr>
          <p:nvPr/>
        </p:nvPicPr>
        <p:blipFill>
          <a:blip r:embed="rId3"/>
          <a:stretch>
            <a:fillRect/>
          </a:stretch>
        </p:blipFill>
        <p:spPr>
          <a:xfrm>
            <a:off x="4757655" y="1209296"/>
            <a:ext cx="523875" cy="1656829"/>
          </a:xfrm>
          <a:prstGeom prst="rect">
            <a:avLst/>
          </a:prstGeom>
        </p:spPr>
      </p:pic>
      <p:sp>
        <p:nvSpPr>
          <p:cNvPr id="59" name="TextBox 58">
            <a:extLst>
              <a:ext uri="{FF2B5EF4-FFF2-40B4-BE49-F238E27FC236}">
                <a16:creationId xmlns:a16="http://schemas.microsoft.com/office/drawing/2014/main" id="{E8273AE4-C841-40D9-ADFC-850CB68C4AAE}"/>
              </a:ext>
            </a:extLst>
          </p:cNvPr>
          <p:cNvSpPr txBox="1"/>
          <p:nvPr/>
        </p:nvSpPr>
        <p:spPr>
          <a:xfrm>
            <a:off x="3489645" y="2900944"/>
            <a:ext cx="1708014"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Palette de couleurs</a:t>
            </a:r>
          </a:p>
        </p:txBody>
      </p:sp>
      <p:sp>
        <p:nvSpPr>
          <p:cNvPr id="70" name="TextBox 69">
            <a:extLst>
              <a:ext uri="{FF2B5EF4-FFF2-40B4-BE49-F238E27FC236}">
                <a16:creationId xmlns:a16="http://schemas.microsoft.com/office/drawing/2014/main" id="{659555AF-2C1A-4DB7-9970-12CFB665B83A}"/>
              </a:ext>
            </a:extLst>
          </p:cNvPr>
          <p:cNvSpPr txBox="1"/>
          <p:nvPr/>
        </p:nvSpPr>
        <p:spPr>
          <a:xfrm>
            <a:off x="8042809" y="2915306"/>
            <a:ext cx="3631072"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Concept artistique et décorations murales</a:t>
            </a:r>
          </a:p>
        </p:txBody>
      </p:sp>
      <p:sp>
        <p:nvSpPr>
          <p:cNvPr id="71" name="TextBox 70">
            <a:extLst>
              <a:ext uri="{FF2B5EF4-FFF2-40B4-BE49-F238E27FC236}">
                <a16:creationId xmlns:a16="http://schemas.microsoft.com/office/drawing/2014/main" id="{ADF9B345-D1F4-4F4B-8D76-BB6EE6300814}"/>
              </a:ext>
            </a:extLst>
          </p:cNvPr>
          <p:cNvSpPr txBox="1"/>
          <p:nvPr/>
        </p:nvSpPr>
        <p:spPr>
          <a:xfrm>
            <a:off x="8122249" y="5627574"/>
            <a:ext cx="2959687"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Solutions acoustiques et accents</a:t>
            </a:r>
          </a:p>
        </p:txBody>
      </p:sp>
      <p:sp>
        <p:nvSpPr>
          <p:cNvPr id="72" name="TextBox 71">
            <a:extLst>
              <a:ext uri="{FF2B5EF4-FFF2-40B4-BE49-F238E27FC236}">
                <a16:creationId xmlns:a16="http://schemas.microsoft.com/office/drawing/2014/main" id="{3B84E1C2-2F26-402E-93B9-6304790BCF87}"/>
              </a:ext>
            </a:extLst>
          </p:cNvPr>
          <p:cNvSpPr txBox="1"/>
          <p:nvPr/>
        </p:nvSpPr>
        <p:spPr>
          <a:xfrm>
            <a:off x="3402523" y="5630993"/>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Tissus et textiles</a:t>
            </a:r>
          </a:p>
        </p:txBody>
      </p:sp>
      <p:pic>
        <p:nvPicPr>
          <p:cNvPr id="64" name="Picture 63">
            <a:extLst>
              <a:ext uri="{FF2B5EF4-FFF2-40B4-BE49-F238E27FC236}">
                <a16:creationId xmlns:a16="http://schemas.microsoft.com/office/drawing/2014/main" id="{5EC2CD41-DD2E-48A1-9636-D37D2C6506E7}"/>
              </a:ext>
            </a:extLst>
          </p:cNvPr>
          <p:cNvPicPr/>
          <p:nvPr/>
        </p:nvPicPr>
        <p:blipFill>
          <a:blip r:embed="rId4"/>
          <a:stretch>
            <a:fillRect/>
          </a:stretch>
        </p:blipFill>
        <p:spPr>
          <a:xfrm>
            <a:off x="4170674" y="1211585"/>
            <a:ext cx="519841" cy="1644980"/>
          </a:xfrm>
          <a:prstGeom prst="rect">
            <a:avLst/>
          </a:prstGeom>
        </p:spPr>
      </p:pic>
      <p:pic>
        <p:nvPicPr>
          <p:cNvPr id="83" name="Picture 82">
            <a:extLst>
              <a:ext uri="{FF2B5EF4-FFF2-40B4-BE49-F238E27FC236}">
                <a16:creationId xmlns:a16="http://schemas.microsoft.com/office/drawing/2014/main" id="{935D3FD9-89E6-4002-AC2A-52399986D84E}"/>
              </a:ext>
            </a:extLst>
          </p:cNvPr>
          <p:cNvPicPr>
            <a:picLocks noChangeAspect="1"/>
          </p:cNvPicPr>
          <p:nvPr/>
        </p:nvPicPr>
        <p:blipFill>
          <a:blip r:embed="rId5"/>
          <a:stretch>
            <a:fillRect/>
          </a:stretch>
        </p:blipFill>
        <p:spPr>
          <a:xfrm>
            <a:off x="3588215" y="1211930"/>
            <a:ext cx="523876" cy="1645328"/>
          </a:xfrm>
          <a:prstGeom prst="rect">
            <a:avLst/>
          </a:prstGeom>
        </p:spPr>
      </p:pic>
      <p:pic>
        <p:nvPicPr>
          <p:cNvPr id="47" name="Picture 46">
            <a:extLst>
              <a:ext uri="{FF2B5EF4-FFF2-40B4-BE49-F238E27FC236}">
                <a16:creationId xmlns:a16="http://schemas.microsoft.com/office/drawing/2014/main" id="{5573019A-6ADE-4DBA-9E3F-51275DEF2E0B}"/>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7262820" y="1193647"/>
            <a:ext cx="2107246" cy="1654540"/>
          </a:xfrm>
          <a:prstGeom prst="rect">
            <a:avLst/>
          </a:prstGeom>
          <a:noFill/>
          <a:ln>
            <a:noFill/>
          </a:ln>
        </p:spPr>
      </p:pic>
      <p:grpSp>
        <p:nvGrpSpPr>
          <p:cNvPr id="2" name="Group 1">
            <a:extLst>
              <a:ext uri="{FF2B5EF4-FFF2-40B4-BE49-F238E27FC236}">
                <a16:creationId xmlns:a16="http://schemas.microsoft.com/office/drawing/2014/main" id="{ACD5EEC8-7420-421C-B3EA-AE8CE66823AF}"/>
              </a:ext>
            </a:extLst>
          </p:cNvPr>
          <p:cNvGrpSpPr/>
          <p:nvPr/>
        </p:nvGrpSpPr>
        <p:grpSpPr>
          <a:xfrm>
            <a:off x="405773" y="1193647"/>
            <a:ext cx="2112339" cy="4849426"/>
            <a:chOff x="9057526" y="1147448"/>
            <a:chExt cx="2112339" cy="4849426"/>
          </a:xfrm>
        </p:grpSpPr>
        <p:pic>
          <p:nvPicPr>
            <p:cNvPr id="24" name="Picture 23">
              <a:extLst>
                <a:ext uri="{FF2B5EF4-FFF2-40B4-BE49-F238E27FC236}">
                  <a16:creationId xmlns:a16="http://schemas.microsoft.com/office/drawing/2014/main" id="{011B2B48-E85D-43E6-8198-CA559356253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25" name="Picture 24">
              <a:extLst>
                <a:ext uri="{FF2B5EF4-FFF2-40B4-BE49-F238E27FC236}">
                  <a16:creationId xmlns:a16="http://schemas.microsoft.com/office/drawing/2014/main" id="{10C44D30-4EBB-47C4-B95C-473F36136D5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27" name="Picture 26">
              <a:extLst>
                <a:ext uri="{FF2B5EF4-FFF2-40B4-BE49-F238E27FC236}">
                  <a16:creationId xmlns:a16="http://schemas.microsoft.com/office/drawing/2014/main" id="{6CC5EE44-31A4-4DFF-94B7-4547DF706578}"/>
                </a:ext>
              </a:extLst>
            </p:cNvPr>
            <p:cNvPicPr>
              <a:picLocks noChangeAspect="1"/>
            </p:cNvPicPr>
            <p:nvPr/>
          </p:nvPicPr>
          <p:blipFill>
            <a:blip r:embed="rId5"/>
            <a:stretch>
              <a:fillRect/>
            </a:stretch>
          </p:blipFill>
          <p:spPr>
            <a:xfrm>
              <a:off x="10645989" y="1376235"/>
              <a:ext cx="523876" cy="1698799"/>
            </a:xfrm>
            <a:prstGeom prst="rect">
              <a:avLst/>
            </a:prstGeom>
          </p:spPr>
        </p:pic>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474175"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Armoires et tuiles</a:t>
              </a:r>
            </a:p>
          </p:txBody>
        </p:sp>
        <p:pic>
          <p:nvPicPr>
            <p:cNvPr id="29" name="Picture 28">
              <a:extLst>
                <a:ext uri="{FF2B5EF4-FFF2-40B4-BE49-F238E27FC236}">
                  <a16:creationId xmlns:a16="http://schemas.microsoft.com/office/drawing/2014/main" id="{5677FD83-DD41-4139-A312-5E33315700B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31" name="Picture 30">
              <a:extLst>
                <a:ext uri="{FF2B5EF4-FFF2-40B4-BE49-F238E27FC236}">
                  <a16:creationId xmlns:a16="http://schemas.microsoft.com/office/drawing/2014/main" id="{2F35F339-E9BB-430E-A1A5-27F444A5867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32" name="Picture 31">
              <a:extLst>
                <a:ext uri="{FF2B5EF4-FFF2-40B4-BE49-F238E27FC236}">
                  <a16:creationId xmlns:a16="http://schemas.microsoft.com/office/drawing/2014/main" id="{F216F73E-5565-4A5F-BE7F-8A3A92490AE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665217"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Revêtement de sol</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890861"/>
            <a:ext cx="2052190" cy="461665"/>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Éléments de finition normalisés :</a:t>
            </a:r>
          </a:p>
        </p:txBody>
      </p:sp>
      <p:sp>
        <p:nvSpPr>
          <p:cNvPr id="36" name="TextBox 35">
            <a:extLst>
              <a:ext uri="{FF2B5EF4-FFF2-40B4-BE49-F238E27FC236}">
                <a16:creationId xmlns:a16="http://schemas.microsoft.com/office/drawing/2014/main" id="{D94CB74A-4C26-4789-B137-E3ADDCAAF343}"/>
              </a:ext>
            </a:extLst>
          </p:cNvPr>
          <p:cNvSpPr txBox="1"/>
          <p:nvPr/>
        </p:nvSpPr>
        <p:spPr>
          <a:xfrm>
            <a:off x="3502347" y="873962"/>
            <a:ext cx="1620583" cy="276999"/>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Accents intérieurs :</a:t>
            </a:r>
          </a:p>
        </p:txBody>
      </p:sp>
      <p:pic>
        <p:nvPicPr>
          <p:cNvPr id="7" name="Picture 6" descr="A picture containing floor, indoor, window, living&#10;&#10;Description automatically generated">
            <a:extLst>
              <a:ext uri="{FF2B5EF4-FFF2-40B4-BE49-F238E27FC236}">
                <a16:creationId xmlns:a16="http://schemas.microsoft.com/office/drawing/2014/main" id="{A6FB5300-8CFF-4320-80C4-7EABC4839CB0}"/>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8155929" y="3235870"/>
            <a:ext cx="3638735" cy="2340000"/>
          </a:xfrm>
          <a:prstGeom prst="rect">
            <a:avLst/>
          </a:prstGeom>
        </p:spPr>
      </p:pic>
      <p:pic>
        <p:nvPicPr>
          <p:cNvPr id="76810" name="Picture 10" descr="Detail">
            <a:extLst>
              <a:ext uri="{FF2B5EF4-FFF2-40B4-BE49-F238E27FC236}">
                <a16:creationId xmlns:a16="http://schemas.microsoft.com/office/drawing/2014/main" id="{833C4EA9-976F-442B-888C-E0128977F68A}"/>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692613" y="3335699"/>
            <a:ext cx="1534462" cy="1534462"/>
          </a:xfrm>
          <a:prstGeom prst="rect">
            <a:avLst/>
          </a:prstGeom>
          <a:noFill/>
          <a:extLst>
            <a:ext uri="{909E8E84-426E-40DD-AFC4-6F175D3DCCD1}">
              <a14:hiddenFill xmlns:a14="http://schemas.microsoft.com/office/drawing/2010/main">
                <a:solidFill>
                  <a:srgbClr val="FFFFFF"/>
                </a:solidFill>
              </a14:hiddenFill>
            </a:ext>
          </a:extLst>
        </p:spPr>
      </p:pic>
      <p:pic>
        <p:nvPicPr>
          <p:cNvPr id="76806" name="Picture 6" descr="Detail">
            <a:extLst>
              <a:ext uri="{FF2B5EF4-FFF2-40B4-BE49-F238E27FC236}">
                <a16:creationId xmlns:a16="http://schemas.microsoft.com/office/drawing/2014/main" id="{6D070A96-430D-43DF-A209-29430830C24C}"/>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928865" y="4335878"/>
            <a:ext cx="1296046" cy="1296046"/>
          </a:xfrm>
          <a:prstGeom prst="rect">
            <a:avLst/>
          </a:prstGeom>
          <a:noFill/>
          <a:extLst>
            <a:ext uri="{909E8E84-426E-40DD-AFC4-6F175D3DCCD1}">
              <a14:hiddenFill xmlns:a14="http://schemas.microsoft.com/office/drawing/2010/main">
                <a:solidFill>
                  <a:srgbClr val="FFFFFF"/>
                </a:solidFill>
              </a14:hiddenFill>
            </a:ext>
          </a:extLst>
        </p:spPr>
      </p:pic>
      <p:pic>
        <p:nvPicPr>
          <p:cNvPr id="76812" name="Picture 12" descr="Birch Stems - bw - Wallpaper - Office">
            <a:extLst>
              <a:ext uri="{FF2B5EF4-FFF2-40B4-BE49-F238E27FC236}">
                <a16:creationId xmlns:a16="http://schemas.microsoft.com/office/drawing/2014/main" id="{1D58C0A4-B685-4DC4-B321-5AAA3296A4A8}"/>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9528585" y="476918"/>
            <a:ext cx="2145296" cy="23796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AA5F7E5-F9D8-4AE8-B82E-993789452738}"/>
              </a:ext>
            </a:extLst>
          </p:cNvPr>
          <p:cNvSpPr/>
          <p:nvPr/>
        </p:nvSpPr>
        <p:spPr>
          <a:xfrm>
            <a:off x="5362871" y="1209296"/>
            <a:ext cx="523875" cy="1667109"/>
          </a:xfrm>
          <a:prstGeom prst="rect">
            <a:avLst/>
          </a:prstGeom>
          <a:solidFill>
            <a:srgbClr val="CA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52" name="Rectangle 51">
            <a:extLst>
              <a:ext uri="{FF2B5EF4-FFF2-40B4-BE49-F238E27FC236}">
                <a16:creationId xmlns:a16="http://schemas.microsoft.com/office/drawing/2014/main" id="{D4B399C3-0911-41F5-B048-4FE80FBD8834}"/>
              </a:ext>
            </a:extLst>
          </p:cNvPr>
          <p:cNvSpPr/>
          <p:nvPr/>
        </p:nvSpPr>
        <p:spPr>
          <a:xfrm>
            <a:off x="5968087" y="1209296"/>
            <a:ext cx="523875" cy="1667109"/>
          </a:xfrm>
          <a:prstGeom prst="rect">
            <a:avLst/>
          </a:prstGeom>
          <a:solidFill>
            <a:srgbClr val="D3D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53" name="Rectangle 52">
            <a:extLst>
              <a:ext uri="{FF2B5EF4-FFF2-40B4-BE49-F238E27FC236}">
                <a16:creationId xmlns:a16="http://schemas.microsoft.com/office/drawing/2014/main" id="{B091ED3E-5D5C-42DB-82A7-9FFD0CD7513B}"/>
              </a:ext>
            </a:extLst>
          </p:cNvPr>
          <p:cNvSpPr/>
          <p:nvPr/>
        </p:nvSpPr>
        <p:spPr>
          <a:xfrm>
            <a:off x="6573294" y="1187362"/>
            <a:ext cx="523875" cy="1667109"/>
          </a:xfrm>
          <a:prstGeom prst="rect">
            <a:avLst/>
          </a:prstGeom>
          <a:solidFill>
            <a:srgbClr val="F1F2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pic>
        <p:nvPicPr>
          <p:cNvPr id="5122" name="Picture 2" descr="BuzziMood, biophilic acoustic panel | BuzziSpace">
            <a:extLst>
              <a:ext uri="{FF2B5EF4-FFF2-40B4-BE49-F238E27FC236}">
                <a16:creationId xmlns:a16="http://schemas.microsoft.com/office/drawing/2014/main" id="{8AFA6EB7-095B-45EA-8D1D-D521AC3D0EF3}"/>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555899" y="3277103"/>
            <a:ext cx="1534462" cy="2305886"/>
          </a:xfrm>
          <a:prstGeom prst="rect">
            <a:avLst/>
          </a:prstGeom>
          <a:noFill/>
          <a:extLst>
            <a:ext uri="{909E8E84-426E-40DD-AFC4-6F175D3DCCD1}">
              <a14:hiddenFill xmlns:a14="http://schemas.microsoft.com/office/drawing/2010/main">
                <a:solidFill>
                  <a:srgbClr val="FFFFFF"/>
                </a:solidFill>
              </a14:hiddenFill>
            </a:ext>
          </a:extLst>
        </p:spPr>
      </p:pic>
      <p:pic>
        <p:nvPicPr>
          <p:cNvPr id="77828" name="Picture 4" descr="Detail">
            <a:extLst>
              <a:ext uri="{FF2B5EF4-FFF2-40B4-BE49-F238E27FC236}">
                <a16:creationId xmlns:a16="http://schemas.microsoft.com/office/drawing/2014/main" id="{55FB16CA-2DF5-493E-B3A5-B0C27FCB25F6}"/>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262018" y="3543509"/>
            <a:ext cx="1752645" cy="17526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B517CED-B0E2-44F7-9D4E-FD65CEA0E1E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821561" y="4109317"/>
            <a:ext cx="1609889" cy="1521676"/>
          </a:xfrm>
          <a:prstGeom prst="rect">
            <a:avLst/>
          </a:prstGeom>
        </p:spPr>
      </p:pic>
    </p:spTree>
    <p:extLst>
      <p:ext uri="{BB962C8B-B14F-4D97-AF65-F5344CB8AC3E}">
        <p14:creationId xmlns:p14="http://schemas.microsoft.com/office/powerpoint/2010/main" val="86189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pPr algn="l" rtl="0"/>
            <a:r>
              <a:rPr lang="fr-ca" sz="3200" b="0" i="1" u="none" baseline="0" dirty="0">
                <a:solidFill>
                  <a:schemeClr val="accent6"/>
                </a:solidFill>
              </a:rPr>
              <a:t>Programme de transformation du milieu de travail</a:t>
            </a:r>
            <a:br>
              <a:rPr lang="fr-ca" sz="4000" b="1" dirty="0">
                <a:solidFill>
                  <a:schemeClr val="accent5"/>
                </a:solidFill>
              </a:rPr>
            </a:br>
            <a:r>
              <a:rPr lang="fr-ca" sz="4000" b="1" i="0" u="none" baseline="0" dirty="0">
                <a:solidFill>
                  <a:schemeClr val="accent5"/>
                </a:solidFill>
              </a:rPr>
              <a:t>DÉFINITION ET OBJECTIFS DU PROGRAMME </a:t>
            </a:r>
            <a:endParaRPr lang="fr-ca" sz="4000" dirty="0"/>
          </a:p>
        </p:txBody>
      </p:sp>
    </p:spTree>
    <p:extLst>
      <p:ext uri="{BB962C8B-B14F-4D97-AF65-F5344CB8AC3E}">
        <p14:creationId xmlns:p14="http://schemas.microsoft.com/office/powerpoint/2010/main" val="2691893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pPr algn="l" rtl="0"/>
            <a:r>
              <a:rPr lang="fr-ca" sz="4400" b="1" i="0" u="none" baseline="0" dirty="0">
                <a:solidFill>
                  <a:srgbClr val="636466"/>
                </a:solidFill>
              </a:rPr>
              <a:t>Planche de tendances 2</a:t>
            </a:r>
            <a:endParaRPr lang="fr-ca" dirty="0"/>
          </a:p>
        </p:txBody>
      </p:sp>
      <p:grpSp>
        <p:nvGrpSpPr>
          <p:cNvPr id="2" name="Group 1">
            <a:extLst>
              <a:ext uri="{FF2B5EF4-FFF2-40B4-BE49-F238E27FC236}">
                <a16:creationId xmlns:a16="http://schemas.microsoft.com/office/drawing/2014/main" id="{ACD5EEC8-7420-421C-B3EA-AE8CE66823AF}"/>
              </a:ext>
            </a:extLst>
          </p:cNvPr>
          <p:cNvGrpSpPr/>
          <p:nvPr/>
        </p:nvGrpSpPr>
        <p:grpSpPr>
          <a:xfrm>
            <a:off x="405773" y="1193647"/>
            <a:ext cx="2112339" cy="4849426"/>
            <a:chOff x="9057526" y="1147448"/>
            <a:chExt cx="2112339" cy="4849426"/>
          </a:xfrm>
        </p:grpSpPr>
        <p:pic>
          <p:nvPicPr>
            <p:cNvPr id="24" name="Picture 23">
              <a:extLst>
                <a:ext uri="{FF2B5EF4-FFF2-40B4-BE49-F238E27FC236}">
                  <a16:creationId xmlns:a16="http://schemas.microsoft.com/office/drawing/2014/main" id="{011B2B48-E85D-43E6-8198-CA55935625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25" name="Picture 24">
              <a:extLst>
                <a:ext uri="{FF2B5EF4-FFF2-40B4-BE49-F238E27FC236}">
                  <a16:creationId xmlns:a16="http://schemas.microsoft.com/office/drawing/2014/main" id="{10C44D30-4EBB-47C4-B95C-473F36136D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27" name="Picture 26">
              <a:extLst>
                <a:ext uri="{FF2B5EF4-FFF2-40B4-BE49-F238E27FC236}">
                  <a16:creationId xmlns:a16="http://schemas.microsoft.com/office/drawing/2014/main" id="{6CC5EE44-31A4-4DFF-94B7-4547DF706578}"/>
                </a:ext>
              </a:extLst>
            </p:cNvPr>
            <p:cNvPicPr>
              <a:picLocks noChangeAspect="1"/>
            </p:cNvPicPr>
            <p:nvPr/>
          </p:nvPicPr>
          <p:blipFill>
            <a:blip r:embed="rId5"/>
            <a:stretch>
              <a:fillRect/>
            </a:stretch>
          </p:blipFill>
          <p:spPr>
            <a:xfrm>
              <a:off x="10645989" y="1376235"/>
              <a:ext cx="523876" cy="1698799"/>
            </a:xfrm>
            <a:prstGeom prst="rect">
              <a:avLst/>
            </a:prstGeom>
          </p:spPr>
        </p:pic>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474175"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Armoires et tuiles</a:t>
              </a:r>
            </a:p>
          </p:txBody>
        </p:sp>
        <p:pic>
          <p:nvPicPr>
            <p:cNvPr id="29" name="Picture 28">
              <a:extLst>
                <a:ext uri="{FF2B5EF4-FFF2-40B4-BE49-F238E27FC236}">
                  <a16:creationId xmlns:a16="http://schemas.microsoft.com/office/drawing/2014/main" id="{5677FD83-DD41-4139-A312-5E33315700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31" name="Picture 30">
              <a:extLst>
                <a:ext uri="{FF2B5EF4-FFF2-40B4-BE49-F238E27FC236}">
                  <a16:creationId xmlns:a16="http://schemas.microsoft.com/office/drawing/2014/main" id="{2F35F339-E9BB-430E-A1A5-27F444A5867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32" name="Picture 31">
              <a:extLst>
                <a:ext uri="{FF2B5EF4-FFF2-40B4-BE49-F238E27FC236}">
                  <a16:creationId xmlns:a16="http://schemas.microsoft.com/office/drawing/2014/main" id="{F216F73E-5565-4A5F-BE7F-8A3A92490A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469926"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Revêtement de sol</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919436"/>
            <a:ext cx="2102524" cy="461665"/>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Éléments de finition normalisés :</a:t>
            </a:r>
          </a:p>
        </p:txBody>
      </p:sp>
      <p:sp>
        <p:nvSpPr>
          <p:cNvPr id="34" name="TextBox 33">
            <a:extLst>
              <a:ext uri="{FF2B5EF4-FFF2-40B4-BE49-F238E27FC236}">
                <a16:creationId xmlns:a16="http://schemas.microsoft.com/office/drawing/2014/main" id="{43AF1F2A-0967-44A2-9058-80DCB0FDB879}"/>
              </a:ext>
            </a:extLst>
          </p:cNvPr>
          <p:cNvSpPr txBox="1"/>
          <p:nvPr/>
        </p:nvSpPr>
        <p:spPr>
          <a:xfrm>
            <a:off x="5881255" y="5766074"/>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Papier peint et décorations murales</a:t>
            </a:r>
          </a:p>
        </p:txBody>
      </p:sp>
      <p:sp>
        <p:nvSpPr>
          <p:cNvPr id="37" name="TextBox 36">
            <a:extLst>
              <a:ext uri="{FF2B5EF4-FFF2-40B4-BE49-F238E27FC236}">
                <a16:creationId xmlns:a16="http://schemas.microsoft.com/office/drawing/2014/main" id="{54293BB1-0DD2-400D-AABD-882514E7253D}"/>
              </a:ext>
            </a:extLst>
          </p:cNvPr>
          <p:cNvSpPr txBox="1"/>
          <p:nvPr/>
        </p:nvSpPr>
        <p:spPr>
          <a:xfrm>
            <a:off x="3040828" y="5741335"/>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Tissus et textiles</a:t>
            </a:r>
          </a:p>
        </p:txBody>
      </p:sp>
      <p:pic>
        <p:nvPicPr>
          <p:cNvPr id="41" name="Picture 40">
            <a:extLst>
              <a:ext uri="{FF2B5EF4-FFF2-40B4-BE49-F238E27FC236}">
                <a16:creationId xmlns:a16="http://schemas.microsoft.com/office/drawing/2014/main" id="{CC679AD6-384E-4647-AC23-CEE02CCE9F3C}"/>
              </a:ext>
            </a:extLst>
          </p:cNvPr>
          <p:cNvPicPr>
            <a:picLocks noChangeAspect="1"/>
          </p:cNvPicPr>
          <p:nvPr/>
        </p:nvPicPr>
        <p:blipFill>
          <a:blip r:embed="rId9"/>
          <a:stretch>
            <a:fillRect/>
          </a:stretch>
        </p:blipFill>
        <p:spPr>
          <a:xfrm>
            <a:off x="6795576" y="1206817"/>
            <a:ext cx="523875" cy="1752807"/>
          </a:xfrm>
          <a:prstGeom prst="rect">
            <a:avLst/>
          </a:prstGeom>
        </p:spPr>
      </p:pic>
      <p:pic>
        <p:nvPicPr>
          <p:cNvPr id="42" name="Picture 41">
            <a:extLst>
              <a:ext uri="{FF2B5EF4-FFF2-40B4-BE49-F238E27FC236}">
                <a16:creationId xmlns:a16="http://schemas.microsoft.com/office/drawing/2014/main" id="{70A58FE2-EC22-419F-9535-E28FD060C11B}"/>
              </a:ext>
            </a:extLst>
          </p:cNvPr>
          <p:cNvPicPr>
            <a:picLocks noChangeAspect="1"/>
          </p:cNvPicPr>
          <p:nvPr/>
        </p:nvPicPr>
        <p:blipFill>
          <a:blip r:embed="rId10"/>
          <a:stretch>
            <a:fillRect/>
          </a:stretch>
        </p:blipFill>
        <p:spPr>
          <a:xfrm>
            <a:off x="6173860" y="1206817"/>
            <a:ext cx="523875" cy="1752807"/>
          </a:xfrm>
          <a:prstGeom prst="rect">
            <a:avLst/>
          </a:prstGeom>
        </p:spPr>
      </p:pic>
      <p:pic>
        <p:nvPicPr>
          <p:cNvPr id="43" name="Picture 42">
            <a:extLst>
              <a:ext uri="{FF2B5EF4-FFF2-40B4-BE49-F238E27FC236}">
                <a16:creationId xmlns:a16="http://schemas.microsoft.com/office/drawing/2014/main" id="{2EC4E491-D0E2-453E-B777-6378944834E4}"/>
              </a:ext>
            </a:extLst>
          </p:cNvPr>
          <p:cNvPicPr>
            <a:picLocks noChangeAspect="1"/>
          </p:cNvPicPr>
          <p:nvPr/>
        </p:nvPicPr>
        <p:blipFill>
          <a:blip r:embed="rId11"/>
          <a:stretch>
            <a:fillRect/>
          </a:stretch>
        </p:blipFill>
        <p:spPr>
          <a:xfrm>
            <a:off x="7415040" y="1202818"/>
            <a:ext cx="519841" cy="1745484"/>
          </a:xfrm>
          <a:prstGeom prst="rect">
            <a:avLst/>
          </a:prstGeom>
        </p:spPr>
      </p:pic>
      <p:pic>
        <p:nvPicPr>
          <p:cNvPr id="44" name="Picture 43">
            <a:extLst>
              <a:ext uri="{FF2B5EF4-FFF2-40B4-BE49-F238E27FC236}">
                <a16:creationId xmlns:a16="http://schemas.microsoft.com/office/drawing/2014/main" id="{48BA8DDF-BEF9-46A6-A971-7D1FB93F08CE}"/>
              </a:ext>
            </a:extLst>
          </p:cNvPr>
          <p:cNvPicPr>
            <a:picLocks noChangeAspect="1"/>
          </p:cNvPicPr>
          <p:nvPr/>
        </p:nvPicPr>
        <p:blipFill>
          <a:blip r:embed="rId12"/>
          <a:stretch>
            <a:fillRect/>
          </a:stretch>
        </p:blipFill>
        <p:spPr>
          <a:xfrm>
            <a:off x="4348682" y="1214638"/>
            <a:ext cx="542925" cy="1714113"/>
          </a:xfrm>
          <a:prstGeom prst="rect">
            <a:avLst/>
          </a:prstGeom>
        </p:spPr>
      </p:pic>
      <p:pic>
        <p:nvPicPr>
          <p:cNvPr id="46" name="Picture 45">
            <a:extLst>
              <a:ext uri="{FF2B5EF4-FFF2-40B4-BE49-F238E27FC236}">
                <a16:creationId xmlns:a16="http://schemas.microsoft.com/office/drawing/2014/main" id="{F885A9EF-FCC6-42FD-B5DC-1487969A3A3B}"/>
              </a:ext>
            </a:extLst>
          </p:cNvPr>
          <p:cNvPicPr>
            <a:picLocks noChangeAspect="1"/>
          </p:cNvPicPr>
          <p:nvPr/>
        </p:nvPicPr>
        <p:blipFill>
          <a:blip r:embed="rId13"/>
          <a:stretch>
            <a:fillRect/>
          </a:stretch>
        </p:blipFill>
        <p:spPr>
          <a:xfrm>
            <a:off x="4951051" y="1202818"/>
            <a:ext cx="542925" cy="1737738"/>
          </a:xfrm>
          <a:prstGeom prst="rect">
            <a:avLst/>
          </a:prstGeom>
        </p:spPr>
      </p:pic>
      <p:pic>
        <p:nvPicPr>
          <p:cNvPr id="49" name="Picture 48">
            <a:extLst>
              <a:ext uri="{FF2B5EF4-FFF2-40B4-BE49-F238E27FC236}">
                <a16:creationId xmlns:a16="http://schemas.microsoft.com/office/drawing/2014/main" id="{7F04A665-5A0C-4322-A805-6439D3871B5C}"/>
              </a:ext>
            </a:extLst>
          </p:cNvPr>
          <p:cNvPicPr>
            <a:picLocks noChangeAspect="1"/>
          </p:cNvPicPr>
          <p:nvPr/>
        </p:nvPicPr>
        <p:blipFill>
          <a:blip r:embed="rId14"/>
          <a:stretch>
            <a:fillRect/>
          </a:stretch>
        </p:blipFill>
        <p:spPr>
          <a:xfrm>
            <a:off x="5583459" y="1202818"/>
            <a:ext cx="523875" cy="1737738"/>
          </a:xfrm>
          <a:prstGeom prst="rect">
            <a:avLst/>
          </a:prstGeom>
        </p:spPr>
      </p:pic>
      <p:pic>
        <p:nvPicPr>
          <p:cNvPr id="50" name="Picture 49">
            <a:extLst>
              <a:ext uri="{FF2B5EF4-FFF2-40B4-BE49-F238E27FC236}">
                <a16:creationId xmlns:a16="http://schemas.microsoft.com/office/drawing/2014/main" id="{98B9BEB0-AADB-45F5-89D4-284F7C50E420}"/>
              </a:ext>
            </a:extLst>
          </p:cNvPr>
          <p:cNvPicPr>
            <a:picLocks noChangeAspect="1"/>
          </p:cNvPicPr>
          <p:nvPr/>
        </p:nvPicPr>
        <p:blipFill>
          <a:blip r:embed="rId15"/>
          <a:stretch>
            <a:fillRect/>
          </a:stretch>
        </p:blipFill>
        <p:spPr>
          <a:xfrm>
            <a:off x="3136014" y="1207330"/>
            <a:ext cx="1132251" cy="1736349"/>
          </a:xfrm>
          <a:prstGeom prst="rect">
            <a:avLst/>
          </a:prstGeom>
        </p:spPr>
      </p:pic>
      <p:pic>
        <p:nvPicPr>
          <p:cNvPr id="54" name="Picture 53">
            <a:extLst>
              <a:ext uri="{FF2B5EF4-FFF2-40B4-BE49-F238E27FC236}">
                <a16:creationId xmlns:a16="http://schemas.microsoft.com/office/drawing/2014/main" id="{8153F331-2C89-4051-8299-F0858EBAC2C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293547" y="4282340"/>
            <a:ext cx="2207897" cy="1226609"/>
          </a:xfrm>
          <a:prstGeom prst="rect">
            <a:avLst/>
          </a:prstGeom>
        </p:spPr>
      </p:pic>
      <p:pic>
        <p:nvPicPr>
          <p:cNvPr id="55" name="Picture 54">
            <a:extLst>
              <a:ext uri="{FF2B5EF4-FFF2-40B4-BE49-F238E27FC236}">
                <a16:creationId xmlns:a16="http://schemas.microsoft.com/office/drawing/2014/main" id="{E5D6AB05-470B-4041-95EF-6752DCD3F1B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293547" y="3438502"/>
            <a:ext cx="2583668" cy="865153"/>
          </a:xfrm>
          <a:prstGeom prst="rect">
            <a:avLst/>
          </a:prstGeom>
        </p:spPr>
      </p:pic>
      <p:sp>
        <p:nvSpPr>
          <p:cNvPr id="57" name="TextBox 56">
            <a:extLst>
              <a:ext uri="{FF2B5EF4-FFF2-40B4-BE49-F238E27FC236}">
                <a16:creationId xmlns:a16="http://schemas.microsoft.com/office/drawing/2014/main" id="{4EE67C5E-B09A-47C5-A895-D30861EE3547}"/>
              </a:ext>
            </a:extLst>
          </p:cNvPr>
          <p:cNvSpPr txBox="1"/>
          <p:nvPr/>
        </p:nvSpPr>
        <p:spPr>
          <a:xfrm>
            <a:off x="3040828" y="2950033"/>
            <a:ext cx="1618367"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Palette de couleurs</a:t>
            </a:r>
          </a:p>
        </p:txBody>
      </p:sp>
      <p:pic>
        <p:nvPicPr>
          <p:cNvPr id="60" name="Picture 59">
            <a:extLst>
              <a:ext uri="{FF2B5EF4-FFF2-40B4-BE49-F238E27FC236}">
                <a16:creationId xmlns:a16="http://schemas.microsoft.com/office/drawing/2014/main" id="{A52B6081-952A-4E97-B9CA-BC232D70680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950821" y="4488266"/>
            <a:ext cx="1928628" cy="1256561"/>
          </a:xfrm>
          <a:prstGeom prst="rect">
            <a:avLst/>
          </a:prstGeom>
        </p:spPr>
      </p:pic>
      <p:sp>
        <p:nvSpPr>
          <p:cNvPr id="61" name="TextBox 60">
            <a:extLst>
              <a:ext uri="{FF2B5EF4-FFF2-40B4-BE49-F238E27FC236}">
                <a16:creationId xmlns:a16="http://schemas.microsoft.com/office/drawing/2014/main" id="{338B74DC-0C47-42AD-BA15-5C26563192AE}"/>
              </a:ext>
            </a:extLst>
          </p:cNvPr>
          <p:cNvSpPr txBox="1"/>
          <p:nvPr/>
        </p:nvSpPr>
        <p:spPr>
          <a:xfrm>
            <a:off x="8198612" y="5764608"/>
            <a:ext cx="2380422"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Solutions acoustiques et jardinière</a:t>
            </a:r>
          </a:p>
        </p:txBody>
      </p:sp>
      <p:pic>
        <p:nvPicPr>
          <p:cNvPr id="63" name="Content Placeholder 3">
            <a:extLst>
              <a:ext uri="{FF2B5EF4-FFF2-40B4-BE49-F238E27FC236}">
                <a16:creationId xmlns:a16="http://schemas.microsoft.com/office/drawing/2014/main" id="{B0A2F618-A481-4EE4-BC8B-60E5AC3852B5}"/>
              </a:ext>
            </a:extLst>
          </p:cNvPr>
          <p:cNvPicPr>
            <a:picLocks/>
          </p:cNvPicPr>
          <p:nvPr/>
        </p:nvPicPr>
        <p:blipFill rotWithShape="1">
          <a:blip r:embed="rId19" cstate="print">
            <a:extLst>
              <a:ext uri="{28A0092B-C50C-407E-A947-70E740481C1C}">
                <a14:useLocalDpi xmlns:a14="http://schemas.microsoft.com/office/drawing/2010/main"/>
              </a:ext>
            </a:extLst>
          </a:blip>
          <a:stretch/>
        </p:blipFill>
        <p:spPr bwMode="auto">
          <a:xfrm>
            <a:off x="8252319" y="839666"/>
            <a:ext cx="3150016" cy="208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a:extLst>
              <a:ext uri="{FF2B5EF4-FFF2-40B4-BE49-F238E27FC236}">
                <a16:creationId xmlns:a16="http://schemas.microsoft.com/office/drawing/2014/main" id="{03ADE04F-26CD-4C14-A868-8ACF9C1EA495}"/>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617238" y="3386606"/>
            <a:ext cx="1237267" cy="1289214"/>
          </a:xfrm>
          <a:prstGeom prst="rect">
            <a:avLst/>
          </a:prstGeom>
        </p:spPr>
      </p:pic>
      <p:sp>
        <p:nvSpPr>
          <p:cNvPr id="74" name="TextBox 73">
            <a:extLst>
              <a:ext uri="{FF2B5EF4-FFF2-40B4-BE49-F238E27FC236}">
                <a16:creationId xmlns:a16="http://schemas.microsoft.com/office/drawing/2014/main" id="{9DFEC244-686F-46E1-8683-BB70C1CA9362}"/>
              </a:ext>
            </a:extLst>
          </p:cNvPr>
          <p:cNvSpPr txBox="1"/>
          <p:nvPr/>
        </p:nvSpPr>
        <p:spPr>
          <a:xfrm>
            <a:off x="3080237" y="916357"/>
            <a:ext cx="1620583" cy="276999"/>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Accents intérieurs :</a:t>
            </a:r>
          </a:p>
        </p:txBody>
      </p:sp>
      <p:pic>
        <p:nvPicPr>
          <p:cNvPr id="38" name="Picture 18" descr="Turned Wood Leg Standing Planter, Tall, White">
            <a:extLst>
              <a:ext uri="{FF2B5EF4-FFF2-40B4-BE49-F238E27FC236}">
                <a16:creationId xmlns:a16="http://schemas.microsoft.com/office/drawing/2014/main" id="{E21897AA-672A-482E-B0E1-C75B23B510B6}"/>
              </a:ext>
            </a:extLst>
          </p:cNvPr>
          <p:cNvPicPr>
            <a:picLocks noChangeAspect="1" noChangeArrowheads="1"/>
          </p:cNvPicPr>
          <p:nvPr/>
        </p:nvPicPr>
        <p:blipFill rotWithShape="1">
          <a:blip r:embed="rId21" cstate="print">
            <a:extLst>
              <a:ext uri="{28A0092B-C50C-407E-A947-70E740481C1C}">
                <a14:useLocalDpi xmlns:a14="http://schemas.microsoft.com/office/drawing/2010/main"/>
              </a:ext>
            </a:extLst>
          </a:blip>
          <a:srcRect/>
          <a:stretch/>
        </p:blipFill>
        <p:spPr bwMode="auto">
          <a:xfrm>
            <a:off x="10226718" y="3765344"/>
            <a:ext cx="1539821" cy="1550592"/>
          </a:xfrm>
          <a:prstGeom prst="rect">
            <a:avLst/>
          </a:prstGeom>
          <a:noFill/>
          <a:extLst>
            <a:ext uri="{909E8E84-426E-40DD-AFC4-6F175D3DCCD1}">
              <a14:hiddenFill xmlns:a14="http://schemas.microsoft.com/office/drawing/2010/main">
                <a:solidFill>
                  <a:srgbClr val="FFFFFF"/>
                </a:solidFill>
              </a14:hiddenFill>
            </a:ext>
          </a:extLst>
        </p:spPr>
      </p:pic>
      <p:pic>
        <p:nvPicPr>
          <p:cNvPr id="78876" name="Picture 28" descr="Campana">
            <a:extLst>
              <a:ext uri="{FF2B5EF4-FFF2-40B4-BE49-F238E27FC236}">
                <a16:creationId xmlns:a16="http://schemas.microsoft.com/office/drawing/2014/main" id="{D4883E4E-80F8-497D-98EC-32E861FEA46E}"/>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051046" y="3652119"/>
            <a:ext cx="1502460" cy="1502460"/>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Detail">
            <a:extLst>
              <a:ext uri="{FF2B5EF4-FFF2-40B4-BE49-F238E27FC236}">
                <a16:creationId xmlns:a16="http://schemas.microsoft.com/office/drawing/2014/main" id="{4127B4DF-379F-4A4B-8A5B-0AE49C380A39}"/>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4177305" y="3386606"/>
            <a:ext cx="1467156" cy="14671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B125063-0095-4F82-9F42-9D34C33A43CE}"/>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599492" y="4064150"/>
            <a:ext cx="1467156" cy="1528021"/>
          </a:xfrm>
          <a:prstGeom prst="rect">
            <a:avLst/>
          </a:prstGeom>
        </p:spPr>
      </p:pic>
    </p:spTree>
    <p:extLst>
      <p:ext uri="{BB962C8B-B14F-4D97-AF65-F5344CB8AC3E}">
        <p14:creationId xmlns:p14="http://schemas.microsoft.com/office/powerpoint/2010/main" val="2424543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16">
            <a:extLst>
              <a:ext uri="{FF2B5EF4-FFF2-40B4-BE49-F238E27FC236}">
                <a16:creationId xmlns:a16="http://schemas.microsoft.com/office/drawing/2014/main" id="{9AC9A45F-050C-4A79-8EDE-5A64D2AE1A1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94791" y="3129985"/>
            <a:ext cx="1782185" cy="2275131"/>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5C322484-ACCE-41AC-8D86-88FB4D5FB607}"/>
              </a:ext>
            </a:extLst>
          </p:cNvPr>
          <p:cNvGrpSpPr/>
          <p:nvPr/>
        </p:nvGrpSpPr>
        <p:grpSpPr>
          <a:xfrm>
            <a:off x="231623" y="1222124"/>
            <a:ext cx="2112339" cy="4849426"/>
            <a:chOff x="9057526" y="1147448"/>
            <a:chExt cx="2112339" cy="4849426"/>
          </a:xfrm>
        </p:grpSpPr>
        <p:pic>
          <p:nvPicPr>
            <p:cNvPr id="56" name="Picture 55">
              <a:extLst>
                <a:ext uri="{FF2B5EF4-FFF2-40B4-BE49-F238E27FC236}">
                  <a16:creationId xmlns:a16="http://schemas.microsoft.com/office/drawing/2014/main" id="{1C54C5A9-F91D-4054-B820-A508AA38E3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58" name="Picture 57">
              <a:extLst>
                <a:ext uri="{FF2B5EF4-FFF2-40B4-BE49-F238E27FC236}">
                  <a16:creationId xmlns:a16="http://schemas.microsoft.com/office/drawing/2014/main" id="{BAE6F443-D784-4648-9C64-C4FBCC45EE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72" name="Picture 71">
              <a:extLst>
                <a:ext uri="{FF2B5EF4-FFF2-40B4-BE49-F238E27FC236}">
                  <a16:creationId xmlns:a16="http://schemas.microsoft.com/office/drawing/2014/main" id="{6D5CD96E-652F-4B28-A60D-241AE80CCE2F}"/>
                </a:ext>
              </a:extLst>
            </p:cNvPr>
            <p:cNvPicPr>
              <a:picLocks noChangeAspect="1"/>
            </p:cNvPicPr>
            <p:nvPr/>
          </p:nvPicPr>
          <p:blipFill>
            <a:blip r:embed="rId6"/>
            <a:stretch>
              <a:fillRect/>
            </a:stretch>
          </p:blipFill>
          <p:spPr>
            <a:xfrm>
              <a:off x="10645989" y="1376235"/>
              <a:ext cx="523876" cy="1698799"/>
            </a:xfrm>
            <a:prstGeom prst="rect">
              <a:avLst/>
            </a:prstGeom>
          </p:spPr>
        </p:pic>
        <p:sp>
          <p:nvSpPr>
            <p:cNvPr id="73" name="TextBox 72">
              <a:extLst>
                <a:ext uri="{FF2B5EF4-FFF2-40B4-BE49-F238E27FC236}">
                  <a16:creationId xmlns:a16="http://schemas.microsoft.com/office/drawing/2014/main" id="{86785D19-0A91-4853-8442-C2DE401B2A74}"/>
                </a:ext>
              </a:extLst>
            </p:cNvPr>
            <p:cNvSpPr txBox="1"/>
            <p:nvPr/>
          </p:nvSpPr>
          <p:spPr>
            <a:xfrm>
              <a:off x="9057526" y="2887103"/>
              <a:ext cx="1474175"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Armoires et tuiles</a:t>
              </a:r>
            </a:p>
          </p:txBody>
        </p:sp>
        <p:pic>
          <p:nvPicPr>
            <p:cNvPr id="74" name="Picture 73">
              <a:extLst>
                <a:ext uri="{FF2B5EF4-FFF2-40B4-BE49-F238E27FC236}">
                  <a16:creationId xmlns:a16="http://schemas.microsoft.com/office/drawing/2014/main" id="{69354A6F-5CFB-46F1-983C-095983661AF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75" name="Picture 74">
              <a:extLst>
                <a:ext uri="{FF2B5EF4-FFF2-40B4-BE49-F238E27FC236}">
                  <a16:creationId xmlns:a16="http://schemas.microsoft.com/office/drawing/2014/main" id="{2C6C94EF-A3C8-46B6-8B0C-2956106CE3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76" name="Picture 75">
              <a:extLst>
                <a:ext uri="{FF2B5EF4-FFF2-40B4-BE49-F238E27FC236}">
                  <a16:creationId xmlns:a16="http://schemas.microsoft.com/office/drawing/2014/main" id="{4E2101D3-6797-4037-BEC5-3691A509CB7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78" name="TextBox 77">
              <a:extLst>
                <a:ext uri="{FF2B5EF4-FFF2-40B4-BE49-F238E27FC236}">
                  <a16:creationId xmlns:a16="http://schemas.microsoft.com/office/drawing/2014/main" id="{8895B036-60E3-416A-BB89-C4522C50A921}"/>
                </a:ext>
              </a:extLst>
            </p:cNvPr>
            <p:cNvSpPr txBox="1"/>
            <p:nvPr/>
          </p:nvSpPr>
          <p:spPr>
            <a:xfrm>
              <a:off x="9176063" y="5719875"/>
              <a:ext cx="1646420"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Revêtement de sol</a:t>
              </a:r>
            </a:p>
          </p:txBody>
        </p:sp>
      </p:grpSp>
      <p:sp>
        <p:nvSpPr>
          <p:cNvPr id="69" name="TextBox 68">
            <a:extLst>
              <a:ext uri="{FF2B5EF4-FFF2-40B4-BE49-F238E27FC236}">
                <a16:creationId xmlns:a16="http://schemas.microsoft.com/office/drawing/2014/main" id="{C533091E-0000-4EFC-9324-CE7028DC863E}"/>
              </a:ext>
            </a:extLst>
          </p:cNvPr>
          <p:cNvSpPr txBox="1"/>
          <p:nvPr/>
        </p:nvSpPr>
        <p:spPr>
          <a:xfrm>
            <a:off x="2955763" y="5690385"/>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Tissus et textiles</a:t>
            </a:r>
          </a:p>
        </p:txBody>
      </p:sp>
      <p:sp>
        <p:nvSpPr>
          <p:cNvPr id="70" name="TextBox 69">
            <a:extLst>
              <a:ext uri="{FF2B5EF4-FFF2-40B4-BE49-F238E27FC236}">
                <a16:creationId xmlns:a16="http://schemas.microsoft.com/office/drawing/2014/main" id="{9E8D571A-871A-48C3-8F1E-A614AA6219D4}"/>
              </a:ext>
            </a:extLst>
          </p:cNvPr>
          <p:cNvSpPr txBox="1"/>
          <p:nvPr/>
        </p:nvSpPr>
        <p:spPr>
          <a:xfrm>
            <a:off x="8768173" y="5615315"/>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Solutions acoustiques</a:t>
            </a:r>
          </a:p>
        </p:txBody>
      </p:sp>
      <p:sp>
        <p:nvSpPr>
          <p:cNvPr id="2" name="Title 1">
            <a:extLst>
              <a:ext uri="{FF2B5EF4-FFF2-40B4-BE49-F238E27FC236}">
                <a16:creationId xmlns:a16="http://schemas.microsoft.com/office/drawing/2014/main" id="{08DE7F5E-1092-4191-B2BE-F4150E94562D}"/>
              </a:ext>
            </a:extLst>
          </p:cNvPr>
          <p:cNvSpPr>
            <a:spLocks noGrp="1"/>
          </p:cNvSpPr>
          <p:nvPr>
            <p:ph type="title"/>
          </p:nvPr>
        </p:nvSpPr>
        <p:spPr>
          <a:xfrm>
            <a:off x="405773" y="355164"/>
            <a:ext cx="10704280" cy="779462"/>
          </a:xfrm>
        </p:spPr>
        <p:txBody>
          <a:bodyPr/>
          <a:lstStyle/>
          <a:p>
            <a:pPr algn="l" rtl="0"/>
            <a:r>
              <a:rPr lang="fr-ca" sz="4400" b="1" i="0" u="none" baseline="0" dirty="0">
                <a:solidFill>
                  <a:srgbClr val="636466"/>
                </a:solidFill>
              </a:rPr>
              <a:t>Planche de tendances 3</a:t>
            </a:r>
            <a:endParaRPr lang="fr-ca" dirty="0"/>
          </a:p>
        </p:txBody>
      </p:sp>
      <p:pic>
        <p:nvPicPr>
          <p:cNvPr id="60" name="Picture 59">
            <a:extLst>
              <a:ext uri="{FF2B5EF4-FFF2-40B4-BE49-F238E27FC236}">
                <a16:creationId xmlns:a16="http://schemas.microsoft.com/office/drawing/2014/main" id="{7ACE55E5-B232-4870-9B4A-D0DFD15DCFC3}"/>
              </a:ext>
            </a:extLst>
          </p:cNvPr>
          <p:cNvPicPr>
            <a:picLocks noChangeAspect="1"/>
          </p:cNvPicPr>
          <p:nvPr/>
        </p:nvPicPr>
        <p:blipFill>
          <a:blip r:embed="rId10"/>
          <a:stretch>
            <a:fillRect/>
          </a:stretch>
        </p:blipFill>
        <p:spPr>
          <a:xfrm>
            <a:off x="2937084" y="1323113"/>
            <a:ext cx="519841" cy="1657350"/>
          </a:xfrm>
          <a:prstGeom prst="rect">
            <a:avLst/>
          </a:prstGeom>
        </p:spPr>
      </p:pic>
      <p:pic>
        <p:nvPicPr>
          <p:cNvPr id="28" name="Picture 27">
            <a:extLst>
              <a:ext uri="{FF2B5EF4-FFF2-40B4-BE49-F238E27FC236}">
                <a16:creationId xmlns:a16="http://schemas.microsoft.com/office/drawing/2014/main" id="{27A0E298-8A13-406D-AF4E-CE3563F43342}"/>
              </a:ext>
            </a:extLst>
          </p:cNvPr>
          <p:cNvPicPr>
            <a:picLocks noChangeAspect="1"/>
          </p:cNvPicPr>
          <p:nvPr/>
        </p:nvPicPr>
        <p:blipFill>
          <a:blip r:embed="rId11"/>
          <a:stretch>
            <a:fillRect/>
          </a:stretch>
        </p:blipFill>
        <p:spPr>
          <a:xfrm>
            <a:off x="5992231" y="1313466"/>
            <a:ext cx="491758" cy="1690322"/>
          </a:xfrm>
          <a:prstGeom prst="rect">
            <a:avLst/>
          </a:prstGeom>
        </p:spPr>
      </p:pic>
      <p:pic>
        <p:nvPicPr>
          <p:cNvPr id="51" name="Picture 50">
            <a:extLst>
              <a:ext uri="{FF2B5EF4-FFF2-40B4-BE49-F238E27FC236}">
                <a16:creationId xmlns:a16="http://schemas.microsoft.com/office/drawing/2014/main" id="{41233BC8-4A77-46F5-8994-EBE93CE2C480}"/>
              </a:ext>
            </a:extLst>
          </p:cNvPr>
          <p:cNvPicPr>
            <a:picLocks noChangeAspect="1"/>
          </p:cNvPicPr>
          <p:nvPr/>
        </p:nvPicPr>
        <p:blipFill>
          <a:blip r:embed="rId12"/>
          <a:stretch>
            <a:fillRect/>
          </a:stretch>
        </p:blipFill>
        <p:spPr>
          <a:xfrm>
            <a:off x="3545884" y="1312361"/>
            <a:ext cx="519842" cy="1678048"/>
          </a:xfrm>
          <a:prstGeom prst="rect">
            <a:avLst/>
          </a:prstGeom>
        </p:spPr>
      </p:pic>
      <p:sp>
        <p:nvSpPr>
          <p:cNvPr id="77" name="TextBox 76">
            <a:extLst>
              <a:ext uri="{FF2B5EF4-FFF2-40B4-BE49-F238E27FC236}">
                <a16:creationId xmlns:a16="http://schemas.microsoft.com/office/drawing/2014/main" id="{D815430F-B80A-4407-8FC1-57CC873B3D2E}"/>
              </a:ext>
            </a:extLst>
          </p:cNvPr>
          <p:cNvSpPr txBox="1"/>
          <p:nvPr/>
        </p:nvSpPr>
        <p:spPr>
          <a:xfrm>
            <a:off x="2888189" y="2951367"/>
            <a:ext cx="1869330"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Palette de couleurs</a:t>
            </a:r>
          </a:p>
        </p:txBody>
      </p:sp>
      <p:pic>
        <p:nvPicPr>
          <p:cNvPr id="62" name="Picture 61">
            <a:extLst>
              <a:ext uri="{FF2B5EF4-FFF2-40B4-BE49-F238E27FC236}">
                <a16:creationId xmlns:a16="http://schemas.microsoft.com/office/drawing/2014/main" id="{EB369D0D-8E11-4F29-9471-75D92B36F8D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842941" y="4283643"/>
            <a:ext cx="1079483" cy="1327129"/>
          </a:xfrm>
          <a:prstGeom prst="rect">
            <a:avLst/>
          </a:prstGeom>
        </p:spPr>
      </p:pic>
      <p:pic>
        <p:nvPicPr>
          <p:cNvPr id="85" name="Picture 84">
            <a:extLst>
              <a:ext uri="{FF2B5EF4-FFF2-40B4-BE49-F238E27FC236}">
                <a16:creationId xmlns:a16="http://schemas.microsoft.com/office/drawing/2014/main" id="{7E832D3D-AA20-419B-8617-9A6E2B126A6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789642" y="3990965"/>
            <a:ext cx="1864281" cy="1636274"/>
          </a:xfrm>
          <a:prstGeom prst="rect">
            <a:avLst/>
          </a:prstGeom>
        </p:spPr>
      </p:pic>
      <p:pic>
        <p:nvPicPr>
          <p:cNvPr id="63" name="Picture 62">
            <a:extLst>
              <a:ext uri="{FF2B5EF4-FFF2-40B4-BE49-F238E27FC236}">
                <a16:creationId xmlns:a16="http://schemas.microsoft.com/office/drawing/2014/main" id="{A1926D87-4D18-4BA9-B0D5-88C63AA0AE0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738891" y="4809102"/>
            <a:ext cx="1443006" cy="801670"/>
          </a:xfrm>
          <a:prstGeom prst="rect">
            <a:avLst/>
          </a:prstGeom>
        </p:spPr>
      </p:pic>
      <p:sp>
        <p:nvSpPr>
          <p:cNvPr id="79" name="TextBox 78">
            <a:extLst>
              <a:ext uri="{FF2B5EF4-FFF2-40B4-BE49-F238E27FC236}">
                <a16:creationId xmlns:a16="http://schemas.microsoft.com/office/drawing/2014/main" id="{B4FEB892-E4AF-4A5B-B63B-AA1FCADB3852}"/>
              </a:ext>
            </a:extLst>
          </p:cNvPr>
          <p:cNvSpPr txBox="1"/>
          <p:nvPr/>
        </p:nvSpPr>
        <p:spPr>
          <a:xfrm>
            <a:off x="321894" y="948839"/>
            <a:ext cx="2094135" cy="461665"/>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Éléments de finition normalisés :</a:t>
            </a:r>
          </a:p>
        </p:txBody>
      </p:sp>
      <p:sp>
        <p:nvSpPr>
          <p:cNvPr id="80" name="TextBox 79">
            <a:extLst>
              <a:ext uri="{FF2B5EF4-FFF2-40B4-BE49-F238E27FC236}">
                <a16:creationId xmlns:a16="http://schemas.microsoft.com/office/drawing/2014/main" id="{27C22187-86B9-438E-8881-8FED02BBB540}"/>
              </a:ext>
            </a:extLst>
          </p:cNvPr>
          <p:cNvSpPr txBox="1"/>
          <p:nvPr/>
        </p:nvSpPr>
        <p:spPr>
          <a:xfrm>
            <a:off x="2946550" y="949772"/>
            <a:ext cx="1620583" cy="276999"/>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Accents intérieurs :</a:t>
            </a:r>
          </a:p>
        </p:txBody>
      </p:sp>
      <p:pic>
        <p:nvPicPr>
          <p:cNvPr id="4" name="Picture 3">
            <a:extLst>
              <a:ext uri="{FF2B5EF4-FFF2-40B4-BE49-F238E27FC236}">
                <a16:creationId xmlns:a16="http://schemas.microsoft.com/office/drawing/2014/main" id="{5BE42326-3F14-4C97-ABD5-6985B1F75D35}"/>
              </a:ext>
            </a:extLst>
          </p:cNvPr>
          <p:cNvPicPr>
            <a:picLocks noChangeAspect="1"/>
          </p:cNvPicPr>
          <p:nvPr/>
        </p:nvPicPr>
        <p:blipFill>
          <a:blip r:embed="rId16"/>
          <a:stretch>
            <a:fillRect/>
          </a:stretch>
        </p:blipFill>
        <p:spPr>
          <a:xfrm>
            <a:off x="6941646" y="1291107"/>
            <a:ext cx="2298991" cy="1947671"/>
          </a:xfrm>
          <a:prstGeom prst="rect">
            <a:avLst/>
          </a:prstGeom>
        </p:spPr>
      </p:pic>
      <p:pic>
        <p:nvPicPr>
          <p:cNvPr id="33" name="Picture 2" descr="Alex Janvier: Modern Indigenous Master [Glenbow Museum] | National Gallery  of Canada">
            <a:extLst>
              <a:ext uri="{FF2B5EF4-FFF2-40B4-BE49-F238E27FC236}">
                <a16:creationId xmlns:a16="http://schemas.microsoft.com/office/drawing/2014/main" id="{86015612-4550-45DF-A868-CB6ADB538496}"/>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9322707" y="1262508"/>
            <a:ext cx="2563591" cy="156651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4E53C34F-48B9-4531-BDFE-8EF421375ABB}"/>
              </a:ext>
            </a:extLst>
          </p:cNvPr>
          <p:cNvSpPr txBox="1"/>
          <p:nvPr/>
        </p:nvSpPr>
        <p:spPr>
          <a:xfrm>
            <a:off x="6775343" y="3290500"/>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Art et inspiration murale</a:t>
            </a:r>
          </a:p>
        </p:txBody>
      </p:sp>
      <p:pic>
        <p:nvPicPr>
          <p:cNvPr id="7" name="Picture 6">
            <a:extLst>
              <a:ext uri="{FF2B5EF4-FFF2-40B4-BE49-F238E27FC236}">
                <a16:creationId xmlns:a16="http://schemas.microsoft.com/office/drawing/2014/main" id="{FDDD3A95-BEDA-424D-A74E-B85A30A6A52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398515" y="3598707"/>
            <a:ext cx="1997233" cy="1944397"/>
          </a:xfrm>
          <a:prstGeom prst="rect">
            <a:avLst/>
          </a:prstGeom>
        </p:spPr>
      </p:pic>
      <p:sp>
        <p:nvSpPr>
          <p:cNvPr id="46" name="Rectangle 45">
            <a:extLst>
              <a:ext uri="{FF2B5EF4-FFF2-40B4-BE49-F238E27FC236}">
                <a16:creationId xmlns:a16="http://schemas.microsoft.com/office/drawing/2014/main" id="{491F4D0B-E95D-475F-924B-740D4929AB99}"/>
              </a:ext>
            </a:extLst>
          </p:cNvPr>
          <p:cNvSpPr/>
          <p:nvPr/>
        </p:nvSpPr>
        <p:spPr>
          <a:xfrm>
            <a:off x="5380973" y="1325368"/>
            <a:ext cx="546169" cy="1665041"/>
          </a:xfrm>
          <a:prstGeom prst="rect">
            <a:avLst/>
          </a:prstGeom>
          <a:solidFill>
            <a:srgbClr val="D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48" name="Rectangle 47">
            <a:extLst>
              <a:ext uri="{FF2B5EF4-FFF2-40B4-BE49-F238E27FC236}">
                <a16:creationId xmlns:a16="http://schemas.microsoft.com/office/drawing/2014/main" id="{2A94694C-CE9D-4452-A4B0-934D292D8ACB}"/>
              </a:ext>
            </a:extLst>
          </p:cNvPr>
          <p:cNvSpPr/>
          <p:nvPr/>
        </p:nvSpPr>
        <p:spPr>
          <a:xfrm>
            <a:off x="4769715" y="1310172"/>
            <a:ext cx="546169" cy="1665041"/>
          </a:xfrm>
          <a:prstGeom prst="rect">
            <a:avLst/>
          </a:prstGeom>
          <a:solidFill>
            <a:srgbClr val="D05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50" name="Rectangle 49">
            <a:extLst>
              <a:ext uri="{FF2B5EF4-FFF2-40B4-BE49-F238E27FC236}">
                <a16:creationId xmlns:a16="http://schemas.microsoft.com/office/drawing/2014/main" id="{0B3454D3-348C-436C-BBE4-08377C567188}"/>
              </a:ext>
            </a:extLst>
          </p:cNvPr>
          <p:cNvSpPr/>
          <p:nvPr/>
        </p:nvSpPr>
        <p:spPr>
          <a:xfrm>
            <a:off x="4154685" y="1312361"/>
            <a:ext cx="546169" cy="166504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pic>
        <p:nvPicPr>
          <p:cNvPr id="76806" name="Picture 6" descr="Detail">
            <a:extLst>
              <a:ext uri="{FF2B5EF4-FFF2-40B4-BE49-F238E27FC236}">
                <a16:creationId xmlns:a16="http://schemas.microsoft.com/office/drawing/2014/main" id="{25E34AA9-8011-4DDB-80DD-EB5B0712EE4E}"/>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3060002" y="3916696"/>
            <a:ext cx="1636274" cy="1636274"/>
          </a:xfrm>
          <a:prstGeom prst="rect">
            <a:avLst/>
          </a:prstGeom>
          <a:noFill/>
          <a:extLst>
            <a:ext uri="{909E8E84-426E-40DD-AFC4-6F175D3DCCD1}">
              <a14:hiddenFill xmlns:a14="http://schemas.microsoft.com/office/drawing/2010/main">
                <a:solidFill>
                  <a:srgbClr val="FFFFFF"/>
                </a:solidFill>
              </a14:hiddenFill>
            </a:ext>
          </a:extLst>
        </p:spPr>
      </p:pic>
      <p:pic>
        <p:nvPicPr>
          <p:cNvPr id="76814" name="Picture 14" descr="Base Image">
            <a:extLst>
              <a:ext uri="{FF2B5EF4-FFF2-40B4-BE49-F238E27FC236}">
                <a16:creationId xmlns:a16="http://schemas.microsoft.com/office/drawing/2014/main" id="{2E956860-3FAE-4FD1-B37B-BDDF4DEC7DC8}"/>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3362114" y="3320511"/>
            <a:ext cx="1236443" cy="1236443"/>
          </a:xfrm>
          <a:prstGeom prst="rect">
            <a:avLst/>
          </a:prstGeom>
          <a:noFill/>
          <a:extLst>
            <a:ext uri="{909E8E84-426E-40DD-AFC4-6F175D3DCCD1}">
              <a14:hiddenFill xmlns:a14="http://schemas.microsoft.com/office/drawing/2010/main">
                <a:solidFill>
                  <a:srgbClr val="FFFFFF"/>
                </a:solidFill>
              </a14:hiddenFill>
            </a:ext>
          </a:extLst>
        </p:spPr>
      </p:pic>
      <p:pic>
        <p:nvPicPr>
          <p:cNvPr id="76810" name="Picture 10" descr="Detail">
            <a:extLst>
              <a:ext uri="{FF2B5EF4-FFF2-40B4-BE49-F238E27FC236}">
                <a16:creationId xmlns:a16="http://schemas.microsoft.com/office/drawing/2014/main" id="{9BA5BC10-C6FE-4205-8BAE-74885DA37212}"/>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861499" y="3857317"/>
            <a:ext cx="1490390" cy="149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402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pPr algn="l" rtl="0"/>
            <a:r>
              <a:rPr lang="fr-ca" sz="3200" b="0" i="1" u="none" baseline="0" dirty="0">
                <a:solidFill>
                  <a:schemeClr val="accent6"/>
                </a:solidFill>
              </a:rPr>
              <a:t>Programme de transformation du milieu de travail</a:t>
            </a:r>
            <a:br>
              <a:rPr lang="fr-ca" sz="4000" b="1" dirty="0">
                <a:solidFill>
                  <a:schemeClr val="accent5"/>
                </a:solidFill>
              </a:rPr>
            </a:br>
            <a:r>
              <a:rPr lang="fr-ca" sz="3600" b="1" i="0" u="none" baseline="0" dirty="0">
                <a:solidFill>
                  <a:schemeClr val="accent2"/>
                </a:solidFill>
              </a:rPr>
              <a:t>APPUYER L’EXPÉRIENCE DES EMPLOYÉS</a:t>
            </a:r>
            <a:endParaRPr lang="fr-ca" sz="4000" dirty="0"/>
          </a:p>
        </p:txBody>
      </p:sp>
    </p:spTree>
    <p:extLst>
      <p:ext uri="{BB962C8B-B14F-4D97-AF65-F5344CB8AC3E}">
        <p14:creationId xmlns:p14="http://schemas.microsoft.com/office/powerpoint/2010/main" val="581722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7E2E-9614-41F8-966A-0B4DE4516583}"/>
              </a:ext>
            </a:extLst>
          </p:cNvPr>
          <p:cNvSpPr>
            <a:spLocks noGrp="1"/>
          </p:cNvSpPr>
          <p:nvPr>
            <p:ph type="title"/>
          </p:nvPr>
        </p:nvSpPr>
        <p:spPr>
          <a:xfrm>
            <a:off x="211652" y="180508"/>
            <a:ext cx="11768696" cy="779462"/>
          </a:xfrm>
        </p:spPr>
        <p:txBody>
          <a:bodyPr>
            <a:noAutofit/>
          </a:bodyPr>
          <a:lstStyle/>
          <a:p>
            <a:pPr algn="l" rtl="0"/>
            <a:r>
              <a:rPr lang="fr-ca" sz="3600" b="1" i="0" u="none" baseline="0" dirty="0">
                <a:solidFill>
                  <a:schemeClr val="accent2"/>
                </a:solidFill>
              </a:rPr>
              <a:t>Qu’est-ce que la gestion du changement?</a:t>
            </a:r>
            <a:endParaRPr lang="fr-ca" sz="3600" dirty="0"/>
          </a:p>
        </p:txBody>
      </p:sp>
      <p:sp>
        <p:nvSpPr>
          <p:cNvPr id="13" name="Left Brace 12">
            <a:extLst>
              <a:ext uri="{FF2B5EF4-FFF2-40B4-BE49-F238E27FC236}">
                <a16:creationId xmlns:a16="http://schemas.microsoft.com/office/drawing/2014/main" id="{4BE60489-68AF-4059-BB98-696813385FE2}"/>
              </a:ext>
              <a:ext uri="{C183D7F6-B498-43B3-948B-1728B52AA6E4}">
                <adec:decorative xmlns:adec="http://schemas.microsoft.com/office/drawing/2017/decorative" val="1"/>
              </a:ext>
            </a:extLst>
          </p:cNvPr>
          <p:cNvSpPr/>
          <p:nvPr/>
        </p:nvSpPr>
        <p:spPr>
          <a:xfrm rot="10800000">
            <a:off x="6298398" y="1127395"/>
            <a:ext cx="479262" cy="4372501"/>
          </a:xfrm>
          <a:prstGeom prst="leftBrace">
            <a:avLst>
              <a:gd name="adj1" fmla="val 28583"/>
              <a:gd name="adj2" fmla="val 49183"/>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9018E56D-EA48-42A0-BF2F-C3A08FD9FDBC}"/>
              </a:ext>
            </a:extLst>
          </p:cNvPr>
          <p:cNvSpPr txBox="1"/>
          <p:nvPr/>
        </p:nvSpPr>
        <p:spPr>
          <a:xfrm>
            <a:off x="7006406" y="1113673"/>
            <a:ext cx="4973942"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a:ea typeface="+mn-ea"/>
                <a:cs typeface="+mn-cs"/>
              </a:rPr>
              <a:t>La gestion du changement est une approche qui permet de préparer les employés et leurs dirigeants à comprendre les changements et à s’y adapter.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a:ea typeface="+mn-ea"/>
                <a:cs typeface="+mn-cs"/>
              </a:rPr>
              <a:t>La gestion du changement est la dimension humaine du changement. Elle est porteuse d’</a:t>
            </a:r>
            <a:r>
              <a:rPr lang="fr-ca" sz="1800" dirty="0">
                <a:solidFill>
                  <a:srgbClr val="000000"/>
                </a:solidFill>
                <a:latin typeface="Arial"/>
              </a:rPr>
              <a:t>a</a:t>
            </a:r>
            <a:r>
              <a:rPr kumimoji="0" lang="fr-ca" sz="1800" b="0" i="0" u="none" strike="noStrike" kern="1200" cap="none" spc="0" normalizeH="0" baseline="0" noProof="0" dirty="0" err="1">
                <a:ln>
                  <a:noFill/>
                </a:ln>
                <a:solidFill>
                  <a:srgbClr val="000000"/>
                </a:solidFill>
                <a:effectLst/>
                <a:uLnTx/>
                <a:uFillTx/>
                <a:latin typeface="Arial"/>
                <a:ea typeface="+mn-ea"/>
                <a:cs typeface="+mn-cs"/>
              </a:rPr>
              <a:t>ctivités</a:t>
            </a:r>
            <a:r>
              <a:rPr kumimoji="0" lang="fr-ca" sz="1800" b="0" i="0" u="none" strike="noStrike" kern="1200" cap="none" spc="0" normalizeH="0" baseline="0" noProof="0" dirty="0">
                <a:ln>
                  <a:noFill/>
                </a:ln>
                <a:solidFill>
                  <a:srgbClr val="000000"/>
                </a:solidFill>
                <a:effectLst/>
                <a:uLnTx/>
                <a:uFillTx/>
                <a:latin typeface="Arial"/>
                <a:ea typeface="+mn-ea"/>
                <a:cs typeface="+mn-cs"/>
              </a:rPr>
              <a:t> qui accompagnerons les employés d’une organisation du passage de l’état actuel des choses aux nouvelles façons de faire les choses. L’adoption du nouveau milieu de travail se fait plus aisément par </a:t>
            </a:r>
            <a:r>
              <a:rPr lang="fr-ca" sz="1800" dirty="0">
                <a:solidFill>
                  <a:srgbClr val="000000"/>
                </a:solidFill>
                <a:latin typeface="Arial"/>
              </a:rPr>
              <a:t>des solutions unifiantes qui priment l’expérience positive des utilisateurs. </a:t>
            </a:r>
            <a:endParaRPr kumimoji="0" lang="fr-ca"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a:ea typeface="+mn-ea"/>
                <a:cs typeface="+mn-cs"/>
              </a:rPr>
              <a:t>Elle guide et outille les employés pour réussir l’adoption du changement devant eux.</a:t>
            </a:r>
          </a:p>
        </p:txBody>
      </p:sp>
      <p:sp>
        <p:nvSpPr>
          <p:cNvPr id="7" name="Freeform 20" descr="Gear Icon">
            <a:extLst>
              <a:ext uri="{FF2B5EF4-FFF2-40B4-BE49-F238E27FC236}">
                <a16:creationId xmlns:a16="http://schemas.microsoft.com/office/drawing/2014/main" id="{3E0C6F8B-2D66-4B14-99D8-BC8D49C92EFB}"/>
              </a:ext>
            </a:extLst>
          </p:cNvPr>
          <p:cNvSpPr>
            <a:spLocks noEditPoints="1"/>
          </p:cNvSpPr>
          <p:nvPr/>
        </p:nvSpPr>
        <p:spPr bwMode="auto">
          <a:xfrm>
            <a:off x="698430" y="2388587"/>
            <a:ext cx="2867531" cy="2867531"/>
          </a:xfrm>
          <a:custGeom>
            <a:avLst/>
            <a:gdLst>
              <a:gd name="T0" fmla="*/ 113 w 116"/>
              <a:gd name="T1" fmla="*/ 47 h 116"/>
              <a:gd name="T2" fmla="*/ 97 w 116"/>
              <a:gd name="T3" fmla="*/ 38 h 116"/>
              <a:gd name="T4" fmla="*/ 104 w 116"/>
              <a:gd name="T5" fmla="*/ 27 h 116"/>
              <a:gd name="T6" fmla="*/ 105 w 116"/>
              <a:gd name="T7" fmla="*/ 24 h 116"/>
              <a:gd name="T8" fmla="*/ 90 w 116"/>
              <a:gd name="T9" fmla="*/ 10 h 116"/>
              <a:gd name="T10" fmla="*/ 78 w 116"/>
              <a:gd name="T11" fmla="*/ 19 h 116"/>
              <a:gd name="T12" fmla="*/ 69 w 116"/>
              <a:gd name="T13" fmla="*/ 2 h 116"/>
              <a:gd name="T14" fmla="*/ 66 w 116"/>
              <a:gd name="T15" fmla="*/ 0 h 116"/>
              <a:gd name="T16" fmla="*/ 47 w 116"/>
              <a:gd name="T17" fmla="*/ 2 h 116"/>
              <a:gd name="T18" fmla="*/ 38 w 116"/>
              <a:gd name="T19" fmla="*/ 19 h 116"/>
              <a:gd name="T20" fmla="*/ 25 w 116"/>
              <a:gd name="T21" fmla="*/ 10 h 116"/>
              <a:gd name="T22" fmla="*/ 11 w 116"/>
              <a:gd name="T23" fmla="*/ 24 h 116"/>
              <a:gd name="T24" fmla="*/ 11 w 116"/>
              <a:gd name="T25" fmla="*/ 27 h 116"/>
              <a:gd name="T26" fmla="*/ 16 w 116"/>
              <a:gd name="T27" fmla="*/ 45 h 116"/>
              <a:gd name="T28" fmla="*/ 0 w 116"/>
              <a:gd name="T29" fmla="*/ 48 h 116"/>
              <a:gd name="T30" fmla="*/ 0 w 116"/>
              <a:gd name="T31" fmla="*/ 66 h 116"/>
              <a:gd name="T32" fmla="*/ 2 w 116"/>
              <a:gd name="T33" fmla="*/ 69 h 116"/>
              <a:gd name="T34" fmla="*/ 19 w 116"/>
              <a:gd name="T35" fmla="*/ 78 h 116"/>
              <a:gd name="T36" fmla="*/ 11 w 116"/>
              <a:gd name="T37" fmla="*/ 89 h 116"/>
              <a:gd name="T38" fmla="*/ 11 w 116"/>
              <a:gd name="T39" fmla="*/ 92 h 116"/>
              <a:gd name="T40" fmla="*/ 25 w 116"/>
              <a:gd name="T41" fmla="*/ 106 h 116"/>
              <a:gd name="T42" fmla="*/ 38 w 116"/>
              <a:gd name="T43" fmla="*/ 97 h 116"/>
              <a:gd name="T44" fmla="*/ 47 w 116"/>
              <a:gd name="T45" fmla="*/ 114 h 116"/>
              <a:gd name="T46" fmla="*/ 49 w 116"/>
              <a:gd name="T47" fmla="*/ 116 h 116"/>
              <a:gd name="T48" fmla="*/ 69 w 116"/>
              <a:gd name="T49" fmla="*/ 114 h 116"/>
              <a:gd name="T50" fmla="*/ 78 w 116"/>
              <a:gd name="T51" fmla="*/ 97 h 116"/>
              <a:gd name="T52" fmla="*/ 90 w 116"/>
              <a:gd name="T53" fmla="*/ 106 h 116"/>
              <a:gd name="T54" fmla="*/ 105 w 116"/>
              <a:gd name="T55" fmla="*/ 92 h 116"/>
              <a:gd name="T56" fmla="*/ 105 w 116"/>
              <a:gd name="T57" fmla="*/ 89 h 116"/>
              <a:gd name="T58" fmla="*/ 100 w 116"/>
              <a:gd name="T59" fmla="*/ 71 h 116"/>
              <a:gd name="T60" fmla="*/ 115 w 116"/>
              <a:gd name="T61" fmla="*/ 68 h 116"/>
              <a:gd name="T62" fmla="*/ 116 w 116"/>
              <a:gd name="T63" fmla="*/ 50 h 116"/>
              <a:gd name="T64" fmla="*/ 58 w 116"/>
              <a:gd name="T65" fmla="*/ 77 h 116"/>
              <a:gd name="T66" fmla="*/ 38 w 116"/>
              <a:gd name="T67" fmla="*/ 58 h 116"/>
              <a:gd name="T68" fmla="*/ 58 w 116"/>
              <a:gd name="T69" fmla="*/ 39 h 116"/>
              <a:gd name="T70" fmla="*/ 77 w 116"/>
              <a:gd name="T71" fmla="*/ 58 h 116"/>
              <a:gd name="T72" fmla="*/ 58 w 116"/>
              <a:gd name="T73" fmla="*/ 7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16">
                <a:moveTo>
                  <a:pt x="115" y="48"/>
                </a:moveTo>
                <a:cubicBezTo>
                  <a:pt x="113" y="47"/>
                  <a:pt x="113" y="47"/>
                  <a:pt x="113" y="47"/>
                </a:cubicBezTo>
                <a:cubicBezTo>
                  <a:pt x="100" y="45"/>
                  <a:pt x="100" y="45"/>
                  <a:pt x="100" y="45"/>
                </a:cubicBezTo>
                <a:cubicBezTo>
                  <a:pt x="99" y="43"/>
                  <a:pt x="98" y="40"/>
                  <a:pt x="97" y="38"/>
                </a:cubicBezTo>
                <a:cubicBezTo>
                  <a:pt x="97" y="36"/>
                  <a:pt x="99" y="35"/>
                  <a:pt x="101" y="32"/>
                </a:cubicBezTo>
                <a:cubicBezTo>
                  <a:pt x="102" y="30"/>
                  <a:pt x="104" y="28"/>
                  <a:pt x="104" y="27"/>
                </a:cubicBezTo>
                <a:cubicBezTo>
                  <a:pt x="105" y="26"/>
                  <a:pt x="105" y="26"/>
                  <a:pt x="105" y="26"/>
                </a:cubicBezTo>
                <a:cubicBezTo>
                  <a:pt x="105" y="24"/>
                  <a:pt x="105" y="24"/>
                  <a:pt x="105" y="24"/>
                </a:cubicBezTo>
                <a:cubicBezTo>
                  <a:pt x="103" y="21"/>
                  <a:pt x="99" y="17"/>
                  <a:pt x="92" y="11"/>
                </a:cubicBezTo>
                <a:cubicBezTo>
                  <a:pt x="90" y="10"/>
                  <a:pt x="90" y="10"/>
                  <a:pt x="90" y="10"/>
                </a:cubicBezTo>
                <a:cubicBezTo>
                  <a:pt x="88" y="11"/>
                  <a:pt x="88" y="11"/>
                  <a:pt x="88" y="11"/>
                </a:cubicBezTo>
                <a:cubicBezTo>
                  <a:pt x="78" y="19"/>
                  <a:pt x="78" y="19"/>
                  <a:pt x="78" y="19"/>
                </a:cubicBezTo>
                <a:cubicBezTo>
                  <a:pt x="76" y="18"/>
                  <a:pt x="73" y="17"/>
                  <a:pt x="71" y="16"/>
                </a:cubicBezTo>
                <a:cubicBezTo>
                  <a:pt x="69" y="2"/>
                  <a:pt x="69" y="2"/>
                  <a:pt x="69" y="2"/>
                </a:cubicBezTo>
                <a:cubicBezTo>
                  <a:pt x="68" y="1"/>
                  <a:pt x="68" y="1"/>
                  <a:pt x="68" y="1"/>
                </a:cubicBezTo>
                <a:cubicBezTo>
                  <a:pt x="66" y="0"/>
                  <a:pt x="66" y="0"/>
                  <a:pt x="66" y="0"/>
                </a:cubicBezTo>
                <a:cubicBezTo>
                  <a:pt x="49" y="0"/>
                  <a:pt x="49" y="0"/>
                  <a:pt x="49" y="0"/>
                </a:cubicBezTo>
                <a:cubicBezTo>
                  <a:pt x="48" y="0"/>
                  <a:pt x="47" y="1"/>
                  <a:pt x="47" y="2"/>
                </a:cubicBezTo>
                <a:cubicBezTo>
                  <a:pt x="46" y="5"/>
                  <a:pt x="45" y="10"/>
                  <a:pt x="44" y="16"/>
                </a:cubicBezTo>
                <a:cubicBezTo>
                  <a:pt x="42" y="17"/>
                  <a:pt x="40" y="18"/>
                  <a:pt x="38" y="19"/>
                </a:cubicBezTo>
                <a:cubicBezTo>
                  <a:pt x="27" y="11"/>
                  <a:pt x="27" y="11"/>
                  <a:pt x="27" y="11"/>
                </a:cubicBezTo>
                <a:cubicBezTo>
                  <a:pt x="25" y="10"/>
                  <a:pt x="25" y="10"/>
                  <a:pt x="25" y="10"/>
                </a:cubicBezTo>
                <a:cubicBezTo>
                  <a:pt x="24" y="10"/>
                  <a:pt x="22" y="12"/>
                  <a:pt x="18" y="16"/>
                </a:cubicBezTo>
                <a:cubicBezTo>
                  <a:pt x="14" y="19"/>
                  <a:pt x="12" y="22"/>
                  <a:pt x="11" y="24"/>
                </a:cubicBezTo>
                <a:cubicBezTo>
                  <a:pt x="10" y="26"/>
                  <a:pt x="10" y="26"/>
                  <a:pt x="10" y="26"/>
                </a:cubicBezTo>
                <a:cubicBezTo>
                  <a:pt x="11" y="27"/>
                  <a:pt x="11" y="27"/>
                  <a:pt x="11" y="27"/>
                </a:cubicBezTo>
                <a:cubicBezTo>
                  <a:pt x="14" y="31"/>
                  <a:pt x="17" y="35"/>
                  <a:pt x="19" y="38"/>
                </a:cubicBezTo>
                <a:cubicBezTo>
                  <a:pt x="18" y="40"/>
                  <a:pt x="17" y="42"/>
                  <a:pt x="16" y="45"/>
                </a:cubicBezTo>
                <a:cubicBezTo>
                  <a:pt x="2" y="47"/>
                  <a:pt x="2" y="47"/>
                  <a:pt x="2" y="47"/>
                </a:cubicBezTo>
                <a:cubicBezTo>
                  <a:pt x="0" y="48"/>
                  <a:pt x="0" y="48"/>
                  <a:pt x="0" y="48"/>
                </a:cubicBezTo>
                <a:cubicBezTo>
                  <a:pt x="0" y="50"/>
                  <a:pt x="0" y="50"/>
                  <a:pt x="0" y="50"/>
                </a:cubicBezTo>
                <a:cubicBezTo>
                  <a:pt x="0" y="66"/>
                  <a:pt x="0" y="66"/>
                  <a:pt x="0" y="66"/>
                </a:cubicBezTo>
                <a:cubicBezTo>
                  <a:pt x="0" y="68"/>
                  <a:pt x="0" y="68"/>
                  <a:pt x="0" y="68"/>
                </a:cubicBezTo>
                <a:cubicBezTo>
                  <a:pt x="2" y="69"/>
                  <a:pt x="2" y="69"/>
                  <a:pt x="2" y="69"/>
                </a:cubicBezTo>
                <a:cubicBezTo>
                  <a:pt x="16" y="71"/>
                  <a:pt x="16" y="71"/>
                  <a:pt x="16" y="71"/>
                </a:cubicBezTo>
                <a:cubicBezTo>
                  <a:pt x="17" y="74"/>
                  <a:pt x="18" y="76"/>
                  <a:pt x="19" y="78"/>
                </a:cubicBezTo>
                <a:cubicBezTo>
                  <a:pt x="18" y="80"/>
                  <a:pt x="17" y="82"/>
                  <a:pt x="15" y="84"/>
                </a:cubicBezTo>
                <a:cubicBezTo>
                  <a:pt x="13" y="86"/>
                  <a:pt x="12" y="88"/>
                  <a:pt x="11" y="89"/>
                </a:cubicBezTo>
                <a:cubicBezTo>
                  <a:pt x="10" y="91"/>
                  <a:pt x="10" y="91"/>
                  <a:pt x="10" y="91"/>
                </a:cubicBezTo>
                <a:cubicBezTo>
                  <a:pt x="11" y="92"/>
                  <a:pt x="11" y="92"/>
                  <a:pt x="11" y="92"/>
                </a:cubicBezTo>
                <a:cubicBezTo>
                  <a:pt x="13" y="95"/>
                  <a:pt x="17" y="99"/>
                  <a:pt x="23" y="105"/>
                </a:cubicBezTo>
                <a:cubicBezTo>
                  <a:pt x="25" y="106"/>
                  <a:pt x="25" y="106"/>
                  <a:pt x="25" y="106"/>
                </a:cubicBezTo>
                <a:cubicBezTo>
                  <a:pt x="27" y="105"/>
                  <a:pt x="27" y="105"/>
                  <a:pt x="27" y="105"/>
                </a:cubicBezTo>
                <a:cubicBezTo>
                  <a:pt x="38" y="97"/>
                  <a:pt x="38" y="97"/>
                  <a:pt x="38" y="97"/>
                </a:cubicBezTo>
                <a:cubicBezTo>
                  <a:pt x="40" y="98"/>
                  <a:pt x="42" y="99"/>
                  <a:pt x="45" y="100"/>
                </a:cubicBezTo>
                <a:cubicBezTo>
                  <a:pt x="47" y="114"/>
                  <a:pt x="47" y="114"/>
                  <a:pt x="47" y="114"/>
                </a:cubicBezTo>
                <a:cubicBezTo>
                  <a:pt x="48" y="115"/>
                  <a:pt x="48" y="115"/>
                  <a:pt x="48" y="115"/>
                </a:cubicBezTo>
                <a:cubicBezTo>
                  <a:pt x="49" y="116"/>
                  <a:pt x="49" y="116"/>
                  <a:pt x="49" y="116"/>
                </a:cubicBezTo>
                <a:cubicBezTo>
                  <a:pt x="66" y="116"/>
                  <a:pt x="66" y="116"/>
                  <a:pt x="66" y="116"/>
                </a:cubicBezTo>
                <a:cubicBezTo>
                  <a:pt x="68" y="116"/>
                  <a:pt x="68" y="115"/>
                  <a:pt x="69" y="114"/>
                </a:cubicBezTo>
                <a:cubicBezTo>
                  <a:pt x="69" y="111"/>
                  <a:pt x="70" y="107"/>
                  <a:pt x="71" y="100"/>
                </a:cubicBezTo>
                <a:cubicBezTo>
                  <a:pt x="73" y="99"/>
                  <a:pt x="76" y="98"/>
                  <a:pt x="78" y="97"/>
                </a:cubicBezTo>
                <a:cubicBezTo>
                  <a:pt x="88" y="105"/>
                  <a:pt x="88" y="105"/>
                  <a:pt x="88" y="105"/>
                </a:cubicBezTo>
                <a:cubicBezTo>
                  <a:pt x="90" y="106"/>
                  <a:pt x="90" y="106"/>
                  <a:pt x="90" y="106"/>
                </a:cubicBezTo>
                <a:cubicBezTo>
                  <a:pt x="91" y="106"/>
                  <a:pt x="94" y="104"/>
                  <a:pt x="97" y="100"/>
                </a:cubicBezTo>
                <a:cubicBezTo>
                  <a:pt x="101" y="97"/>
                  <a:pt x="103" y="94"/>
                  <a:pt x="105" y="92"/>
                </a:cubicBezTo>
                <a:cubicBezTo>
                  <a:pt x="105" y="91"/>
                  <a:pt x="105" y="91"/>
                  <a:pt x="105" y="91"/>
                </a:cubicBezTo>
                <a:cubicBezTo>
                  <a:pt x="105" y="89"/>
                  <a:pt x="105" y="89"/>
                  <a:pt x="105" y="89"/>
                </a:cubicBezTo>
                <a:cubicBezTo>
                  <a:pt x="101" y="84"/>
                  <a:pt x="98" y="81"/>
                  <a:pt x="97" y="78"/>
                </a:cubicBezTo>
                <a:cubicBezTo>
                  <a:pt x="98" y="76"/>
                  <a:pt x="99" y="74"/>
                  <a:pt x="100" y="71"/>
                </a:cubicBezTo>
                <a:cubicBezTo>
                  <a:pt x="114" y="69"/>
                  <a:pt x="114" y="69"/>
                  <a:pt x="114" y="69"/>
                </a:cubicBezTo>
                <a:cubicBezTo>
                  <a:pt x="115" y="68"/>
                  <a:pt x="115" y="68"/>
                  <a:pt x="115" y="68"/>
                </a:cubicBezTo>
                <a:cubicBezTo>
                  <a:pt x="116" y="67"/>
                  <a:pt x="116" y="67"/>
                  <a:pt x="116" y="67"/>
                </a:cubicBezTo>
                <a:cubicBezTo>
                  <a:pt x="116" y="50"/>
                  <a:pt x="116" y="50"/>
                  <a:pt x="116" y="50"/>
                </a:cubicBezTo>
                <a:lnTo>
                  <a:pt x="115" y="48"/>
                </a:lnTo>
                <a:close/>
                <a:moveTo>
                  <a:pt x="58" y="77"/>
                </a:moveTo>
                <a:cubicBezTo>
                  <a:pt x="52" y="77"/>
                  <a:pt x="48" y="75"/>
                  <a:pt x="44" y="72"/>
                </a:cubicBezTo>
                <a:cubicBezTo>
                  <a:pt x="40" y="68"/>
                  <a:pt x="38" y="63"/>
                  <a:pt x="38" y="58"/>
                </a:cubicBezTo>
                <a:cubicBezTo>
                  <a:pt x="38" y="53"/>
                  <a:pt x="40" y="48"/>
                  <a:pt x="44" y="44"/>
                </a:cubicBezTo>
                <a:cubicBezTo>
                  <a:pt x="48" y="41"/>
                  <a:pt x="52" y="39"/>
                  <a:pt x="58" y="39"/>
                </a:cubicBezTo>
                <a:cubicBezTo>
                  <a:pt x="63" y="39"/>
                  <a:pt x="68" y="41"/>
                  <a:pt x="71" y="44"/>
                </a:cubicBezTo>
                <a:cubicBezTo>
                  <a:pt x="75" y="48"/>
                  <a:pt x="77" y="53"/>
                  <a:pt x="77" y="58"/>
                </a:cubicBezTo>
                <a:cubicBezTo>
                  <a:pt x="77" y="63"/>
                  <a:pt x="75" y="68"/>
                  <a:pt x="71" y="72"/>
                </a:cubicBezTo>
                <a:cubicBezTo>
                  <a:pt x="68" y="75"/>
                  <a:pt x="63" y="77"/>
                  <a:pt x="58" y="77"/>
                </a:cubicBezTo>
                <a:close/>
              </a:path>
            </a:pathLst>
          </a:custGeom>
          <a:solidFill>
            <a:srgbClr val="9EC8E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Oval 7">
            <a:extLst>
              <a:ext uri="{FF2B5EF4-FFF2-40B4-BE49-F238E27FC236}">
                <a16:creationId xmlns:a16="http://schemas.microsoft.com/office/drawing/2014/main" id="{FE060C24-4587-4007-AE7C-98971369F333}"/>
              </a:ext>
            </a:extLst>
          </p:cNvPr>
          <p:cNvSpPr/>
          <p:nvPr/>
        </p:nvSpPr>
        <p:spPr>
          <a:xfrm>
            <a:off x="1318257" y="3008414"/>
            <a:ext cx="1627875" cy="1627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23" descr="Gear Icon">
            <a:extLst>
              <a:ext uri="{FF2B5EF4-FFF2-40B4-BE49-F238E27FC236}">
                <a16:creationId xmlns:a16="http://schemas.microsoft.com/office/drawing/2014/main" id="{C9EBC05E-57F1-4B8E-9209-058912B0FD3B}"/>
              </a:ext>
            </a:extLst>
          </p:cNvPr>
          <p:cNvSpPr>
            <a:spLocks noEditPoints="1"/>
          </p:cNvSpPr>
          <p:nvPr/>
        </p:nvSpPr>
        <p:spPr bwMode="auto">
          <a:xfrm rot="3600000">
            <a:off x="3211905" y="1166276"/>
            <a:ext cx="2867531" cy="2867531"/>
          </a:xfrm>
          <a:custGeom>
            <a:avLst/>
            <a:gdLst>
              <a:gd name="T0" fmla="*/ 113 w 116"/>
              <a:gd name="T1" fmla="*/ 47 h 116"/>
              <a:gd name="T2" fmla="*/ 97 w 116"/>
              <a:gd name="T3" fmla="*/ 38 h 116"/>
              <a:gd name="T4" fmla="*/ 104 w 116"/>
              <a:gd name="T5" fmla="*/ 27 h 116"/>
              <a:gd name="T6" fmla="*/ 105 w 116"/>
              <a:gd name="T7" fmla="*/ 24 h 116"/>
              <a:gd name="T8" fmla="*/ 90 w 116"/>
              <a:gd name="T9" fmla="*/ 10 h 116"/>
              <a:gd name="T10" fmla="*/ 78 w 116"/>
              <a:gd name="T11" fmla="*/ 19 h 116"/>
              <a:gd name="T12" fmla="*/ 69 w 116"/>
              <a:gd name="T13" fmla="*/ 2 h 116"/>
              <a:gd name="T14" fmla="*/ 66 w 116"/>
              <a:gd name="T15" fmla="*/ 0 h 116"/>
              <a:gd name="T16" fmla="*/ 47 w 116"/>
              <a:gd name="T17" fmla="*/ 2 h 116"/>
              <a:gd name="T18" fmla="*/ 38 w 116"/>
              <a:gd name="T19" fmla="*/ 19 h 116"/>
              <a:gd name="T20" fmla="*/ 25 w 116"/>
              <a:gd name="T21" fmla="*/ 10 h 116"/>
              <a:gd name="T22" fmla="*/ 11 w 116"/>
              <a:gd name="T23" fmla="*/ 24 h 116"/>
              <a:gd name="T24" fmla="*/ 11 w 116"/>
              <a:gd name="T25" fmla="*/ 27 h 116"/>
              <a:gd name="T26" fmla="*/ 16 w 116"/>
              <a:gd name="T27" fmla="*/ 45 h 116"/>
              <a:gd name="T28" fmla="*/ 0 w 116"/>
              <a:gd name="T29" fmla="*/ 48 h 116"/>
              <a:gd name="T30" fmla="*/ 0 w 116"/>
              <a:gd name="T31" fmla="*/ 66 h 116"/>
              <a:gd name="T32" fmla="*/ 2 w 116"/>
              <a:gd name="T33" fmla="*/ 69 h 116"/>
              <a:gd name="T34" fmla="*/ 19 w 116"/>
              <a:gd name="T35" fmla="*/ 78 h 116"/>
              <a:gd name="T36" fmla="*/ 11 w 116"/>
              <a:gd name="T37" fmla="*/ 89 h 116"/>
              <a:gd name="T38" fmla="*/ 11 w 116"/>
              <a:gd name="T39" fmla="*/ 92 h 116"/>
              <a:gd name="T40" fmla="*/ 25 w 116"/>
              <a:gd name="T41" fmla="*/ 106 h 116"/>
              <a:gd name="T42" fmla="*/ 38 w 116"/>
              <a:gd name="T43" fmla="*/ 97 h 116"/>
              <a:gd name="T44" fmla="*/ 47 w 116"/>
              <a:gd name="T45" fmla="*/ 114 h 116"/>
              <a:gd name="T46" fmla="*/ 49 w 116"/>
              <a:gd name="T47" fmla="*/ 116 h 116"/>
              <a:gd name="T48" fmla="*/ 69 w 116"/>
              <a:gd name="T49" fmla="*/ 114 h 116"/>
              <a:gd name="T50" fmla="*/ 78 w 116"/>
              <a:gd name="T51" fmla="*/ 97 h 116"/>
              <a:gd name="T52" fmla="*/ 90 w 116"/>
              <a:gd name="T53" fmla="*/ 106 h 116"/>
              <a:gd name="T54" fmla="*/ 105 w 116"/>
              <a:gd name="T55" fmla="*/ 92 h 116"/>
              <a:gd name="T56" fmla="*/ 105 w 116"/>
              <a:gd name="T57" fmla="*/ 89 h 116"/>
              <a:gd name="T58" fmla="*/ 100 w 116"/>
              <a:gd name="T59" fmla="*/ 71 h 116"/>
              <a:gd name="T60" fmla="*/ 115 w 116"/>
              <a:gd name="T61" fmla="*/ 68 h 116"/>
              <a:gd name="T62" fmla="*/ 116 w 116"/>
              <a:gd name="T63" fmla="*/ 50 h 116"/>
              <a:gd name="T64" fmla="*/ 58 w 116"/>
              <a:gd name="T65" fmla="*/ 77 h 116"/>
              <a:gd name="T66" fmla="*/ 38 w 116"/>
              <a:gd name="T67" fmla="*/ 58 h 116"/>
              <a:gd name="T68" fmla="*/ 58 w 116"/>
              <a:gd name="T69" fmla="*/ 39 h 116"/>
              <a:gd name="T70" fmla="*/ 77 w 116"/>
              <a:gd name="T71" fmla="*/ 58 h 116"/>
              <a:gd name="T72" fmla="*/ 58 w 116"/>
              <a:gd name="T73" fmla="*/ 7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16">
                <a:moveTo>
                  <a:pt x="115" y="48"/>
                </a:moveTo>
                <a:cubicBezTo>
                  <a:pt x="113" y="47"/>
                  <a:pt x="113" y="47"/>
                  <a:pt x="113" y="47"/>
                </a:cubicBezTo>
                <a:cubicBezTo>
                  <a:pt x="100" y="45"/>
                  <a:pt x="100" y="45"/>
                  <a:pt x="100" y="45"/>
                </a:cubicBezTo>
                <a:cubicBezTo>
                  <a:pt x="99" y="43"/>
                  <a:pt x="98" y="40"/>
                  <a:pt x="97" y="38"/>
                </a:cubicBezTo>
                <a:cubicBezTo>
                  <a:pt x="97" y="36"/>
                  <a:pt x="99" y="35"/>
                  <a:pt x="101" y="32"/>
                </a:cubicBezTo>
                <a:cubicBezTo>
                  <a:pt x="102" y="30"/>
                  <a:pt x="104" y="28"/>
                  <a:pt x="104" y="27"/>
                </a:cubicBezTo>
                <a:cubicBezTo>
                  <a:pt x="105" y="26"/>
                  <a:pt x="105" y="26"/>
                  <a:pt x="105" y="26"/>
                </a:cubicBezTo>
                <a:cubicBezTo>
                  <a:pt x="105" y="24"/>
                  <a:pt x="105" y="24"/>
                  <a:pt x="105" y="24"/>
                </a:cubicBezTo>
                <a:cubicBezTo>
                  <a:pt x="103" y="21"/>
                  <a:pt x="99" y="17"/>
                  <a:pt x="92" y="11"/>
                </a:cubicBezTo>
                <a:cubicBezTo>
                  <a:pt x="90" y="10"/>
                  <a:pt x="90" y="10"/>
                  <a:pt x="90" y="10"/>
                </a:cubicBezTo>
                <a:cubicBezTo>
                  <a:pt x="88" y="11"/>
                  <a:pt x="88" y="11"/>
                  <a:pt x="88" y="11"/>
                </a:cubicBezTo>
                <a:cubicBezTo>
                  <a:pt x="78" y="19"/>
                  <a:pt x="78" y="19"/>
                  <a:pt x="78" y="19"/>
                </a:cubicBezTo>
                <a:cubicBezTo>
                  <a:pt x="76" y="18"/>
                  <a:pt x="73" y="17"/>
                  <a:pt x="71" y="16"/>
                </a:cubicBezTo>
                <a:cubicBezTo>
                  <a:pt x="69" y="2"/>
                  <a:pt x="69" y="2"/>
                  <a:pt x="69" y="2"/>
                </a:cubicBezTo>
                <a:cubicBezTo>
                  <a:pt x="68" y="1"/>
                  <a:pt x="68" y="1"/>
                  <a:pt x="68" y="1"/>
                </a:cubicBezTo>
                <a:cubicBezTo>
                  <a:pt x="66" y="0"/>
                  <a:pt x="66" y="0"/>
                  <a:pt x="66" y="0"/>
                </a:cubicBezTo>
                <a:cubicBezTo>
                  <a:pt x="49" y="0"/>
                  <a:pt x="49" y="0"/>
                  <a:pt x="49" y="0"/>
                </a:cubicBezTo>
                <a:cubicBezTo>
                  <a:pt x="48" y="0"/>
                  <a:pt x="47" y="1"/>
                  <a:pt x="47" y="2"/>
                </a:cubicBezTo>
                <a:cubicBezTo>
                  <a:pt x="46" y="5"/>
                  <a:pt x="45" y="10"/>
                  <a:pt x="44" y="16"/>
                </a:cubicBezTo>
                <a:cubicBezTo>
                  <a:pt x="42" y="17"/>
                  <a:pt x="40" y="18"/>
                  <a:pt x="38" y="19"/>
                </a:cubicBezTo>
                <a:cubicBezTo>
                  <a:pt x="27" y="11"/>
                  <a:pt x="27" y="11"/>
                  <a:pt x="27" y="11"/>
                </a:cubicBezTo>
                <a:cubicBezTo>
                  <a:pt x="25" y="10"/>
                  <a:pt x="25" y="10"/>
                  <a:pt x="25" y="10"/>
                </a:cubicBezTo>
                <a:cubicBezTo>
                  <a:pt x="24" y="10"/>
                  <a:pt x="22" y="12"/>
                  <a:pt x="18" y="16"/>
                </a:cubicBezTo>
                <a:cubicBezTo>
                  <a:pt x="14" y="19"/>
                  <a:pt x="12" y="22"/>
                  <a:pt x="11" y="24"/>
                </a:cubicBezTo>
                <a:cubicBezTo>
                  <a:pt x="10" y="26"/>
                  <a:pt x="10" y="26"/>
                  <a:pt x="10" y="26"/>
                </a:cubicBezTo>
                <a:cubicBezTo>
                  <a:pt x="11" y="27"/>
                  <a:pt x="11" y="27"/>
                  <a:pt x="11" y="27"/>
                </a:cubicBezTo>
                <a:cubicBezTo>
                  <a:pt x="14" y="31"/>
                  <a:pt x="17" y="35"/>
                  <a:pt x="19" y="38"/>
                </a:cubicBezTo>
                <a:cubicBezTo>
                  <a:pt x="18" y="40"/>
                  <a:pt x="17" y="42"/>
                  <a:pt x="16" y="45"/>
                </a:cubicBezTo>
                <a:cubicBezTo>
                  <a:pt x="2" y="47"/>
                  <a:pt x="2" y="47"/>
                  <a:pt x="2" y="47"/>
                </a:cubicBezTo>
                <a:cubicBezTo>
                  <a:pt x="0" y="48"/>
                  <a:pt x="0" y="48"/>
                  <a:pt x="0" y="48"/>
                </a:cubicBezTo>
                <a:cubicBezTo>
                  <a:pt x="0" y="50"/>
                  <a:pt x="0" y="50"/>
                  <a:pt x="0" y="50"/>
                </a:cubicBezTo>
                <a:cubicBezTo>
                  <a:pt x="0" y="66"/>
                  <a:pt x="0" y="66"/>
                  <a:pt x="0" y="66"/>
                </a:cubicBezTo>
                <a:cubicBezTo>
                  <a:pt x="0" y="68"/>
                  <a:pt x="0" y="68"/>
                  <a:pt x="0" y="68"/>
                </a:cubicBezTo>
                <a:cubicBezTo>
                  <a:pt x="2" y="69"/>
                  <a:pt x="2" y="69"/>
                  <a:pt x="2" y="69"/>
                </a:cubicBezTo>
                <a:cubicBezTo>
                  <a:pt x="16" y="71"/>
                  <a:pt x="16" y="71"/>
                  <a:pt x="16" y="71"/>
                </a:cubicBezTo>
                <a:cubicBezTo>
                  <a:pt x="17" y="74"/>
                  <a:pt x="18" y="76"/>
                  <a:pt x="19" y="78"/>
                </a:cubicBezTo>
                <a:cubicBezTo>
                  <a:pt x="18" y="80"/>
                  <a:pt x="17" y="82"/>
                  <a:pt x="15" y="84"/>
                </a:cubicBezTo>
                <a:cubicBezTo>
                  <a:pt x="13" y="86"/>
                  <a:pt x="12" y="88"/>
                  <a:pt x="11" y="89"/>
                </a:cubicBezTo>
                <a:cubicBezTo>
                  <a:pt x="10" y="91"/>
                  <a:pt x="10" y="91"/>
                  <a:pt x="10" y="91"/>
                </a:cubicBezTo>
                <a:cubicBezTo>
                  <a:pt x="11" y="92"/>
                  <a:pt x="11" y="92"/>
                  <a:pt x="11" y="92"/>
                </a:cubicBezTo>
                <a:cubicBezTo>
                  <a:pt x="13" y="95"/>
                  <a:pt x="17" y="99"/>
                  <a:pt x="23" y="105"/>
                </a:cubicBezTo>
                <a:cubicBezTo>
                  <a:pt x="25" y="106"/>
                  <a:pt x="25" y="106"/>
                  <a:pt x="25" y="106"/>
                </a:cubicBezTo>
                <a:cubicBezTo>
                  <a:pt x="27" y="105"/>
                  <a:pt x="27" y="105"/>
                  <a:pt x="27" y="105"/>
                </a:cubicBezTo>
                <a:cubicBezTo>
                  <a:pt x="38" y="97"/>
                  <a:pt x="38" y="97"/>
                  <a:pt x="38" y="97"/>
                </a:cubicBezTo>
                <a:cubicBezTo>
                  <a:pt x="40" y="98"/>
                  <a:pt x="42" y="99"/>
                  <a:pt x="45" y="100"/>
                </a:cubicBezTo>
                <a:cubicBezTo>
                  <a:pt x="47" y="114"/>
                  <a:pt x="47" y="114"/>
                  <a:pt x="47" y="114"/>
                </a:cubicBezTo>
                <a:cubicBezTo>
                  <a:pt x="48" y="115"/>
                  <a:pt x="48" y="115"/>
                  <a:pt x="48" y="115"/>
                </a:cubicBezTo>
                <a:cubicBezTo>
                  <a:pt x="49" y="116"/>
                  <a:pt x="49" y="116"/>
                  <a:pt x="49" y="116"/>
                </a:cubicBezTo>
                <a:cubicBezTo>
                  <a:pt x="66" y="116"/>
                  <a:pt x="66" y="116"/>
                  <a:pt x="66" y="116"/>
                </a:cubicBezTo>
                <a:cubicBezTo>
                  <a:pt x="68" y="116"/>
                  <a:pt x="68" y="115"/>
                  <a:pt x="69" y="114"/>
                </a:cubicBezTo>
                <a:cubicBezTo>
                  <a:pt x="69" y="111"/>
                  <a:pt x="70" y="107"/>
                  <a:pt x="71" y="100"/>
                </a:cubicBezTo>
                <a:cubicBezTo>
                  <a:pt x="73" y="99"/>
                  <a:pt x="76" y="98"/>
                  <a:pt x="78" y="97"/>
                </a:cubicBezTo>
                <a:cubicBezTo>
                  <a:pt x="88" y="105"/>
                  <a:pt x="88" y="105"/>
                  <a:pt x="88" y="105"/>
                </a:cubicBezTo>
                <a:cubicBezTo>
                  <a:pt x="90" y="106"/>
                  <a:pt x="90" y="106"/>
                  <a:pt x="90" y="106"/>
                </a:cubicBezTo>
                <a:cubicBezTo>
                  <a:pt x="91" y="106"/>
                  <a:pt x="94" y="104"/>
                  <a:pt x="97" y="100"/>
                </a:cubicBezTo>
                <a:cubicBezTo>
                  <a:pt x="101" y="97"/>
                  <a:pt x="103" y="94"/>
                  <a:pt x="105" y="92"/>
                </a:cubicBezTo>
                <a:cubicBezTo>
                  <a:pt x="105" y="91"/>
                  <a:pt x="105" y="91"/>
                  <a:pt x="105" y="91"/>
                </a:cubicBezTo>
                <a:cubicBezTo>
                  <a:pt x="105" y="89"/>
                  <a:pt x="105" y="89"/>
                  <a:pt x="105" y="89"/>
                </a:cubicBezTo>
                <a:cubicBezTo>
                  <a:pt x="101" y="84"/>
                  <a:pt x="98" y="81"/>
                  <a:pt x="97" y="78"/>
                </a:cubicBezTo>
                <a:cubicBezTo>
                  <a:pt x="98" y="76"/>
                  <a:pt x="99" y="74"/>
                  <a:pt x="100" y="71"/>
                </a:cubicBezTo>
                <a:cubicBezTo>
                  <a:pt x="114" y="69"/>
                  <a:pt x="114" y="69"/>
                  <a:pt x="114" y="69"/>
                </a:cubicBezTo>
                <a:cubicBezTo>
                  <a:pt x="115" y="68"/>
                  <a:pt x="115" y="68"/>
                  <a:pt x="115" y="68"/>
                </a:cubicBezTo>
                <a:cubicBezTo>
                  <a:pt x="116" y="67"/>
                  <a:pt x="116" y="67"/>
                  <a:pt x="116" y="67"/>
                </a:cubicBezTo>
                <a:cubicBezTo>
                  <a:pt x="116" y="50"/>
                  <a:pt x="116" y="50"/>
                  <a:pt x="116" y="50"/>
                </a:cubicBezTo>
                <a:lnTo>
                  <a:pt x="115" y="48"/>
                </a:lnTo>
                <a:close/>
                <a:moveTo>
                  <a:pt x="58" y="77"/>
                </a:moveTo>
                <a:cubicBezTo>
                  <a:pt x="52" y="77"/>
                  <a:pt x="48" y="75"/>
                  <a:pt x="44" y="72"/>
                </a:cubicBezTo>
                <a:cubicBezTo>
                  <a:pt x="40" y="68"/>
                  <a:pt x="38" y="63"/>
                  <a:pt x="38" y="58"/>
                </a:cubicBezTo>
                <a:cubicBezTo>
                  <a:pt x="38" y="53"/>
                  <a:pt x="40" y="48"/>
                  <a:pt x="44" y="44"/>
                </a:cubicBezTo>
                <a:cubicBezTo>
                  <a:pt x="48" y="41"/>
                  <a:pt x="52" y="39"/>
                  <a:pt x="58" y="39"/>
                </a:cubicBezTo>
                <a:cubicBezTo>
                  <a:pt x="63" y="39"/>
                  <a:pt x="68" y="41"/>
                  <a:pt x="71" y="44"/>
                </a:cubicBezTo>
                <a:cubicBezTo>
                  <a:pt x="75" y="48"/>
                  <a:pt x="77" y="53"/>
                  <a:pt x="77" y="58"/>
                </a:cubicBezTo>
                <a:cubicBezTo>
                  <a:pt x="77" y="63"/>
                  <a:pt x="75" y="68"/>
                  <a:pt x="71" y="72"/>
                </a:cubicBezTo>
                <a:cubicBezTo>
                  <a:pt x="68" y="75"/>
                  <a:pt x="63" y="77"/>
                  <a:pt x="58" y="77"/>
                </a:cubicBezTo>
                <a:close/>
              </a:path>
            </a:pathLst>
          </a:custGeom>
          <a:solidFill>
            <a:srgbClr val="9EC8E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Oval 9">
            <a:extLst>
              <a:ext uri="{FF2B5EF4-FFF2-40B4-BE49-F238E27FC236}">
                <a16:creationId xmlns:a16="http://schemas.microsoft.com/office/drawing/2014/main" id="{0F347FCC-BA79-4BB6-A908-50C65A7A063A}"/>
              </a:ext>
            </a:extLst>
          </p:cNvPr>
          <p:cNvSpPr/>
          <p:nvPr/>
        </p:nvSpPr>
        <p:spPr>
          <a:xfrm>
            <a:off x="3831732" y="1786103"/>
            <a:ext cx="1627875" cy="1627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8C0F573C-66EB-42AF-BDDF-EB4B6FC89EA3}"/>
              </a:ext>
            </a:extLst>
          </p:cNvPr>
          <p:cNvSpPr/>
          <p:nvPr/>
        </p:nvSpPr>
        <p:spPr>
          <a:xfrm>
            <a:off x="2833195" y="2719041"/>
            <a:ext cx="1156443" cy="1156443"/>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2" name="TextBox 11">
            <a:extLst>
              <a:ext uri="{FF2B5EF4-FFF2-40B4-BE49-F238E27FC236}">
                <a16:creationId xmlns:a16="http://schemas.microsoft.com/office/drawing/2014/main" id="{6AA502F0-DE10-4D45-B986-E979D95DFE4E}"/>
              </a:ext>
            </a:extLst>
          </p:cNvPr>
          <p:cNvSpPr txBox="1"/>
          <p:nvPr/>
        </p:nvSpPr>
        <p:spPr>
          <a:xfrm>
            <a:off x="2427492" y="2793874"/>
            <a:ext cx="1837325" cy="923330"/>
          </a:xfrm>
          <a:prstGeom prst="rect">
            <a:avLst/>
          </a:prstGeom>
          <a:noFill/>
        </p:spPr>
        <p:txBody>
          <a:bodyPr wrap="square" rtlCol="0">
            <a:spAutoFit/>
          </a:bodyPr>
          <a:lstStyle/>
          <a:p>
            <a:pPr algn="ctr"/>
            <a:r>
              <a:rPr lang="en-CA" sz="1800" b="1" dirty="0">
                <a:solidFill>
                  <a:schemeClr val="accent5"/>
                </a:solidFill>
                <a:latin typeface="+mn-lt"/>
              </a:rPr>
              <a:t>EXPÉRIENCE POSITIVE DES UTILISATEURS</a:t>
            </a:r>
            <a:endParaRPr lang="en-CA" sz="1800" dirty="0">
              <a:solidFill>
                <a:schemeClr val="accent5"/>
              </a:solidFill>
              <a:latin typeface="+mn-lt"/>
            </a:endParaRPr>
          </a:p>
        </p:txBody>
      </p:sp>
      <p:sp>
        <p:nvSpPr>
          <p:cNvPr id="15" name="TextBox 14">
            <a:extLst>
              <a:ext uri="{FF2B5EF4-FFF2-40B4-BE49-F238E27FC236}">
                <a16:creationId xmlns:a16="http://schemas.microsoft.com/office/drawing/2014/main" id="{893B5195-CDB6-4AC6-98C1-E6BC1A1FC312}"/>
              </a:ext>
            </a:extLst>
          </p:cNvPr>
          <p:cNvSpPr txBox="1"/>
          <p:nvPr/>
        </p:nvSpPr>
        <p:spPr>
          <a:xfrm>
            <a:off x="1363225" y="3545911"/>
            <a:ext cx="1582907" cy="800219"/>
          </a:xfrm>
          <a:prstGeom prst="rect">
            <a:avLst/>
          </a:prstGeom>
          <a:noFill/>
        </p:spPr>
        <p:txBody>
          <a:bodyPr wrap="square" rtlCol="0">
            <a:spAutoFit/>
          </a:bodyPr>
          <a:lstStyle/>
          <a:p>
            <a:pPr algn="ctr"/>
            <a:r>
              <a:rPr lang="fr-CA" sz="1600" dirty="0">
                <a:solidFill>
                  <a:schemeClr val="accent5"/>
                </a:solidFill>
                <a:latin typeface="+mn-lt"/>
              </a:rPr>
              <a:t>Gestion de projet</a:t>
            </a:r>
          </a:p>
          <a:p>
            <a:pPr algn="ctr"/>
            <a:r>
              <a:rPr lang="en-CA" sz="1400" dirty="0">
                <a:solidFill>
                  <a:srgbClr val="9EC8E5"/>
                </a:solidFill>
                <a:latin typeface="+mn-lt"/>
                <a:cs typeface="Arial" panose="020B0604020202020204" pitchFamily="34" charset="0"/>
              </a:rPr>
              <a:t>QUI, QUOI et </a:t>
            </a:r>
            <a:r>
              <a:rPr lang="en-CA" sz="1400" dirty="0" err="1">
                <a:solidFill>
                  <a:srgbClr val="9EC8E5"/>
                </a:solidFill>
                <a:latin typeface="+mn-lt"/>
                <a:cs typeface="Arial" panose="020B0604020202020204" pitchFamily="34" charset="0"/>
              </a:rPr>
              <a:t>O</a:t>
            </a:r>
            <a:r>
              <a:rPr lang="en-CA" sz="1400" cap="all" dirty="0" err="1">
                <a:solidFill>
                  <a:srgbClr val="9EC8E5"/>
                </a:solidFill>
                <a:latin typeface="+mn-lt"/>
                <a:cs typeface="Arial" panose="020B0604020202020204" pitchFamily="34" charset="0"/>
              </a:rPr>
              <a:t>ù</a:t>
            </a:r>
            <a:endParaRPr lang="en-CA" sz="1400" cap="all" dirty="0">
              <a:solidFill>
                <a:srgbClr val="9EC8E5"/>
              </a:solidFill>
              <a:latin typeface="+mn-lt"/>
            </a:endParaRPr>
          </a:p>
        </p:txBody>
      </p:sp>
      <p:sp>
        <p:nvSpPr>
          <p:cNvPr id="16" name="TextBox 15">
            <a:extLst>
              <a:ext uri="{FF2B5EF4-FFF2-40B4-BE49-F238E27FC236}">
                <a16:creationId xmlns:a16="http://schemas.microsoft.com/office/drawing/2014/main" id="{C45F1EB4-D386-4E99-9F3D-4C0ECE5D9748}"/>
              </a:ext>
            </a:extLst>
          </p:cNvPr>
          <p:cNvSpPr txBox="1"/>
          <p:nvPr/>
        </p:nvSpPr>
        <p:spPr>
          <a:xfrm>
            <a:off x="3846834" y="1978855"/>
            <a:ext cx="1651519" cy="1015663"/>
          </a:xfrm>
          <a:prstGeom prst="rect">
            <a:avLst/>
          </a:prstGeom>
          <a:noFill/>
        </p:spPr>
        <p:txBody>
          <a:bodyPr wrap="square" rtlCol="0">
            <a:spAutoFit/>
          </a:bodyPr>
          <a:lstStyle/>
          <a:p>
            <a:pPr algn="ctr"/>
            <a:r>
              <a:rPr lang="fr-CA" sz="1600" dirty="0">
                <a:solidFill>
                  <a:schemeClr val="accent5"/>
                </a:solidFill>
                <a:latin typeface="+mn-lt"/>
              </a:rPr>
              <a:t>Gestion du changement</a:t>
            </a:r>
          </a:p>
          <a:p>
            <a:pPr algn="ctr"/>
            <a:r>
              <a:rPr lang="en-CA" sz="1400" dirty="0">
                <a:solidFill>
                  <a:srgbClr val="9EC8E5"/>
                </a:solidFill>
                <a:latin typeface="+mn-lt"/>
                <a:cs typeface="Arial" panose="020B0604020202020204" pitchFamily="34" charset="0"/>
              </a:rPr>
              <a:t>POURQUOI et COMMENT</a:t>
            </a:r>
            <a:endParaRPr lang="en-CA" sz="1400" dirty="0">
              <a:solidFill>
                <a:srgbClr val="9EC8E5"/>
              </a:solidFill>
              <a:latin typeface="+mn-lt"/>
            </a:endParaRPr>
          </a:p>
        </p:txBody>
      </p:sp>
    </p:spTree>
    <p:extLst>
      <p:ext uri="{BB962C8B-B14F-4D97-AF65-F5344CB8AC3E}">
        <p14:creationId xmlns:p14="http://schemas.microsoft.com/office/powerpoint/2010/main" val="1180342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AC35D-E5B7-4FF1-B14C-650A0F7D8669}"/>
              </a:ext>
            </a:extLst>
          </p:cNvPr>
          <p:cNvSpPr>
            <a:spLocks noGrp="1"/>
          </p:cNvSpPr>
          <p:nvPr>
            <p:ph type="title"/>
          </p:nvPr>
        </p:nvSpPr>
        <p:spPr>
          <a:xfrm>
            <a:off x="235064" y="320809"/>
            <a:ext cx="12433725" cy="779462"/>
          </a:xfrm>
        </p:spPr>
        <p:txBody>
          <a:bodyPr/>
          <a:lstStyle/>
          <a:p>
            <a:pPr algn="l" rtl="0"/>
            <a:r>
              <a:rPr lang="fr-ca" sz="3200" b="1" i="0" u="none" baseline="0" dirty="0">
                <a:solidFill>
                  <a:schemeClr val="accent2"/>
                </a:solidFill>
              </a:rPr>
              <a:t>Pourquoi la gestion du changement est-elle nécessaire?</a:t>
            </a:r>
          </a:p>
        </p:txBody>
      </p:sp>
      <p:grpSp>
        <p:nvGrpSpPr>
          <p:cNvPr id="4" name="Group 3" descr="Graphic representing employees transitioning from current to future state, in a poorly managed change. ">
            <a:extLst>
              <a:ext uri="{FF2B5EF4-FFF2-40B4-BE49-F238E27FC236}">
                <a16:creationId xmlns:a16="http://schemas.microsoft.com/office/drawing/2014/main" id="{A30354BF-838C-4D75-89F1-9F1AE22F7C24}"/>
              </a:ext>
            </a:extLst>
          </p:cNvPr>
          <p:cNvGrpSpPr/>
          <p:nvPr/>
        </p:nvGrpSpPr>
        <p:grpSpPr>
          <a:xfrm>
            <a:off x="911381" y="3330649"/>
            <a:ext cx="4649340" cy="2055502"/>
            <a:chOff x="1259009" y="2817463"/>
            <a:chExt cx="4334000" cy="2024279"/>
          </a:xfrm>
        </p:grpSpPr>
        <p:cxnSp>
          <p:nvCxnSpPr>
            <p:cNvPr id="5" name="Straight Connector 4">
              <a:extLst>
                <a:ext uri="{FF2B5EF4-FFF2-40B4-BE49-F238E27FC236}">
                  <a16:creationId xmlns:a16="http://schemas.microsoft.com/office/drawing/2014/main" id="{5972D3CB-31BE-4C54-85BA-F113FEEF120B}"/>
                </a:ext>
              </a:extLst>
            </p:cNvPr>
            <p:cNvCxnSpPr>
              <a:cxnSpLocks/>
            </p:cNvCxnSpPr>
            <p:nvPr/>
          </p:nvCxnSpPr>
          <p:spPr>
            <a:xfrm>
              <a:off x="4096205" y="3115335"/>
              <a:ext cx="0" cy="1726407"/>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723DAC1-00D8-468E-9258-2F544F81EEE0}"/>
                </a:ext>
              </a:extLst>
            </p:cNvPr>
            <p:cNvCxnSpPr>
              <a:cxnSpLocks/>
            </p:cNvCxnSpPr>
            <p:nvPr/>
          </p:nvCxnSpPr>
          <p:spPr>
            <a:xfrm>
              <a:off x="2735389" y="3115335"/>
              <a:ext cx="0" cy="1726407"/>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sp>
          <p:nvSpPr>
            <p:cNvPr id="7" name="Pentagon 44">
              <a:extLst>
                <a:ext uri="{FF2B5EF4-FFF2-40B4-BE49-F238E27FC236}">
                  <a16:creationId xmlns:a16="http://schemas.microsoft.com/office/drawing/2014/main" id="{847DC384-304D-45E9-B3CB-1B723D6BFA71}"/>
                </a:ext>
              </a:extLst>
            </p:cNvPr>
            <p:cNvSpPr/>
            <p:nvPr/>
          </p:nvSpPr>
          <p:spPr>
            <a:xfrm>
              <a:off x="4103510" y="2817463"/>
              <a:ext cx="1376445" cy="297872"/>
            </a:xfrm>
            <a:prstGeom prst="homePlat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État futur</a:t>
              </a:r>
            </a:p>
          </p:txBody>
        </p:sp>
        <p:pic>
          <p:nvPicPr>
            <p:cNvPr id="8" name="Picture 7" descr="bonhomme-01.png">
              <a:extLst>
                <a:ext uri="{FF2B5EF4-FFF2-40B4-BE49-F238E27FC236}">
                  <a16:creationId xmlns:a16="http://schemas.microsoft.com/office/drawing/2014/main" id="{FA5FFF1F-7ED6-4CD7-BD1E-D04C59EE91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254" y="3218367"/>
              <a:ext cx="274536" cy="274536"/>
            </a:xfrm>
            <a:prstGeom prst="rect">
              <a:avLst/>
            </a:prstGeom>
          </p:spPr>
        </p:pic>
        <p:pic>
          <p:nvPicPr>
            <p:cNvPr id="9" name="Picture 8" descr="bonhomme-02.png">
              <a:extLst>
                <a:ext uri="{FF2B5EF4-FFF2-40B4-BE49-F238E27FC236}">
                  <a16:creationId xmlns:a16="http://schemas.microsoft.com/office/drawing/2014/main" id="{188C8F39-BAD7-4D1F-8023-834FBB02A9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7724" y="3478805"/>
              <a:ext cx="274536" cy="274536"/>
            </a:xfrm>
            <a:prstGeom prst="rect">
              <a:avLst/>
            </a:prstGeom>
          </p:spPr>
        </p:pic>
        <p:pic>
          <p:nvPicPr>
            <p:cNvPr id="10" name="Picture 9" descr="bonhomme-03.png">
              <a:extLst>
                <a:ext uri="{FF2B5EF4-FFF2-40B4-BE49-F238E27FC236}">
                  <a16:creationId xmlns:a16="http://schemas.microsoft.com/office/drawing/2014/main" id="{9B3E514F-348A-450A-931A-BBE325F598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25043" y="3492903"/>
              <a:ext cx="275414" cy="274536"/>
            </a:xfrm>
            <a:prstGeom prst="rect">
              <a:avLst/>
            </a:prstGeom>
          </p:spPr>
        </p:pic>
        <p:pic>
          <p:nvPicPr>
            <p:cNvPr id="11" name="Picture 10" descr="bonhomme-04.png">
              <a:extLst>
                <a:ext uri="{FF2B5EF4-FFF2-40B4-BE49-F238E27FC236}">
                  <a16:creationId xmlns:a16="http://schemas.microsoft.com/office/drawing/2014/main" id="{615CD902-5F62-4080-B681-98CD74B139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12184" y="3974371"/>
              <a:ext cx="275414" cy="274536"/>
            </a:xfrm>
            <a:prstGeom prst="rect">
              <a:avLst/>
            </a:prstGeom>
          </p:spPr>
        </p:pic>
        <p:pic>
          <p:nvPicPr>
            <p:cNvPr id="12" name="Picture 11" descr="bonhomme-05.png">
              <a:extLst>
                <a:ext uri="{FF2B5EF4-FFF2-40B4-BE49-F238E27FC236}">
                  <a16:creationId xmlns:a16="http://schemas.microsoft.com/office/drawing/2014/main" id="{63CFB77B-5308-4594-8758-D80200F4442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39269" y="4247440"/>
              <a:ext cx="274536" cy="274536"/>
            </a:xfrm>
            <a:prstGeom prst="rect">
              <a:avLst/>
            </a:prstGeom>
          </p:spPr>
        </p:pic>
        <p:pic>
          <p:nvPicPr>
            <p:cNvPr id="13" name="Picture 12" descr="bonhomme-01.png">
              <a:extLst>
                <a:ext uri="{FF2B5EF4-FFF2-40B4-BE49-F238E27FC236}">
                  <a16:creationId xmlns:a16="http://schemas.microsoft.com/office/drawing/2014/main" id="{DD24921E-A4A7-414F-9B27-30293E55FF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6522" y="3561100"/>
              <a:ext cx="274536" cy="274536"/>
            </a:xfrm>
            <a:prstGeom prst="rect">
              <a:avLst/>
            </a:prstGeom>
          </p:spPr>
        </p:pic>
        <p:pic>
          <p:nvPicPr>
            <p:cNvPr id="14" name="Picture 13" descr="bonhomme-01.png">
              <a:extLst>
                <a:ext uri="{FF2B5EF4-FFF2-40B4-BE49-F238E27FC236}">
                  <a16:creationId xmlns:a16="http://schemas.microsoft.com/office/drawing/2014/main" id="{391B258B-CA61-4107-B12A-033053464A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009" y="3959970"/>
              <a:ext cx="274536" cy="274536"/>
            </a:xfrm>
            <a:prstGeom prst="rect">
              <a:avLst/>
            </a:prstGeom>
          </p:spPr>
        </p:pic>
        <p:pic>
          <p:nvPicPr>
            <p:cNvPr id="15" name="Picture 14" descr="bonhomme-01.png">
              <a:extLst>
                <a:ext uri="{FF2B5EF4-FFF2-40B4-BE49-F238E27FC236}">
                  <a16:creationId xmlns:a16="http://schemas.microsoft.com/office/drawing/2014/main" id="{21A1A71A-8791-4554-9B6B-E8BACCAE72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1026" y="3962383"/>
              <a:ext cx="274536" cy="274536"/>
            </a:xfrm>
            <a:prstGeom prst="rect">
              <a:avLst/>
            </a:prstGeom>
          </p:spPr>
        </p:pic>
        <p:pic>
          <p:nvPicPr>
            <p:cNvPr id="16" name="Picture 15" descr="bonhomme-01.png">
              <a:extLst>
                <a:ext uri="{FF2B5EF4-FFF2-40B4-BE49-F238E27FC236}">
                  <a16:creationId xmlns:a16="http://schemas.microsoft.com/office/drawing/2014/main" id="{C9B1CF90-BF39-448C-B27F-EF15904080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254" y="4450852"/>
              <a:ext cx="274536" cy="274536"/>
            </a:xfrm>
            <a:prstGeom prst="rect">
              <a:avLst/>
            </a:prstGeom>
          </p:spPr>
        </p:pic>
        <p:pic>
          <p:nvPicPr>
            <p:cNvPr id="17" name="Picture 16" descr="bonhomme-01.png">
              <a:extLst>
                <a:ext uri="{FF2B5EF4-FFF2-40B4-BE49-F238E27FC236}">
                  <a16:creationId xmlns:a16="http://schemas.microsoft.com/office/drawing/2014/main" id="{0C37D6B4-F15C-441D-B589-9008B6BEF8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1547" y="4347423"/>
              <a:ext cx="274536" cy="274536"/>
            </a:xfrm>
            <a:prstGeom prst="rect">
              <a:avLst/>
            </a:prstGeom>
          </p:spPr>
        </p:pic>
        <p:pic>
          <p:nvPicPr>
            <p:cNvPr id="18" name="Picture 17" descr="bonhomme-01.png">
              <a:extLst>
                <a:ext uri="{FF2B5EF4-FFF2-40B4-BE49-F238E27FC236}">
                  <a16:creationId xmlns:a16="http://schemas.microsoft.com/office/drawing/2014/main" id="{7D408FD4-35B1-45BC-8F91-B11E18D6C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8783" y="3218367"/>
              <a:ext cx="274536" cy="274536"/>
            </a:xfrm>
            <a:prstGeom prst="rect">
              <a:avLst/>
            </a:prstGeom>
          </p:spPr>
        </p:pic>
        <p:pic>
          <p:nvPicPr>
            <p:cNvPr id="19" name="Picture 18" descr="bonhomme-01.png">
              <a:extLst>
                <a:ext uri="{FF2B5EF4-FFF2-40B4-BE49-F238E27FC236}">
                  <a16:creationId xmlns:a16="http://schemas.microsoft.com/office/drawing/2014/main" id="{367D6DEB-0D6F-481C-851A-F11D083DB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9156" y="3630171"/>
              <a:ext cx="274536" cy="274536"/>
            </a:xfrm>
            <a:prstGeom prst="rect">
              <a:avLst/>
            </a:prstGeom>
          </p:spPr>
        </p:pic>
        <p:pic>
          <p:nvPicPr>
            <p:cNvPr id="20" name="Picture 19" descr="bonhomme-01.png">
              <a:extLst>
                <a:ext uri="{FF2B5EF4-FFF2-40B4-BE49-F238E27FC236}">
                  <a16:creationId xmlns:a16="http://schemas.microsoft.com/office/drawing/2014/main" id="{E21B82BF-CB3A-4261-BC8A-7999267E93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7239" y="4110172"/>
              <a:ext cx="274536" cy="274536"/>
            </a:xfrm>
            <a:prstGeom prst="rect">
              <a:avLst/>
            </a:prstGeom>
          </p:spPr>
        </p:pic>
        <p:pic>
          <p:nvPicPr>
            <p:cNvPr id="21" name="Picture 20" descr="bonhomme-01.png">
              <a:extLst>
                <a:ext uri="{FF2B5EF4-FFF2-40B4-BE49-F238E27FC236}">
                  <a16:creationId xmlns:a16="http://schemas.microsoft.com/office/drawing/2014/main" id="{9C6312F1-E441-4735-A14B-B4B6D05F86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3925" y="4461300"/>
              <a:ext cx="274536" cy="274536"/>
            </a:xfrm>
            <a:prstGeom prst="rect">
              <a:avLst/>
            </a:prstGeom>
          </p:spPr>
        </p:pic>
        <p:pic>
          <p:nvPicPr>
            <p:cNvPr id="22" name="Picture 21" descr="bonhomme-01.png">
              <a:extLst>
                <a:ext uri="{FF2B5EF4-FFF2-40B4-BE49-F238E27FC236}">
                  <a16:creationId xmlns:a16="http://schemas.microsoft.com/office/drawing/2014/main" id="{119817B1-A2D8-4E06-882C-CD3396CD03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3188" y="3767439"/>
              <a:ext cx="274536" cy="274536"/>
            </a:xfrm>
            <a:prstGeom prst="rect">
              <a:avLst/>
            </a:prstGeom>
          </p:spPr>
        </p:pic>
        <p:pic>
          <p:nvPicPr>
            <p:cNvPr id="23" name="Picture 22" descr="bonhomme-01.png">
              <a:extLst>
                <a:ext uri="{FF2B5EF4-FFF2-40B4-BE49-F238E27FC236}">
                  <a16:creationId xmlns:a16="http://schemas.microsoft.com/office/drawing/2014/main" id="{9D1B646C-BEEB-4B98-9C86-ECFCB528BD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3925" y="3204269"/>
              <a:ext cx="274536" cy="274536"/>
            </a:xfrm>
            <a:prstGeom prst="rect">
              <a:avLst/>
            </a:prstGeom>
          </p:spPr>
        </p:pic>
        <p:pic>
          <p:nvPicPr>
            <p:cNvPr id="24" name="Picture 23" descr="bonhomme-02.png">
              <a:extLst>
                <a:ext uri="{FF2B5EF4-FFF2-40B4-BE49-F238E27FC236}">
                  <a16:creationId xmlns:a16="http://schemas.microsoft.com/office/drawing/2014/main" id="{A6CC82FF-AE8C-4998-9251-89A2ED8F8B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7872" y="4110172"/>
              <a:ext cx="274536" cy="274536"/>
            </a:xfrm>
            <a:prstGeom prst="rect">
              <a:avLst/>
            </a:prstGeom>
          </p:spPr>
        </p:pic>
        <p:pic>
          <p:nvPicPr>
            <p:cNvPr id="25" name="Picture 24" descr="bonhomme-01.png">
              <a:extLst>
                <a:ext uri="{FF2B5EF4-FFF2-40B4-BE49-F238E27FC236}">
                  <a16:creationId xmlns:a16="http://schemas.microsoft.com/office/drawing/2014/main" id="{034309A0-D86D-43D0-9E77-165D153FF7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5389" y="3835636"/>
              <a:ext cx="274536" cy="274536"/>
            </a:xfrm>
            <a:prstGeom prst="rect">
              <a:avLst/>
            </a:prstGeom>
          </p:spPr>
        </p:pic>
        <p:pic>
          <p:nvPicPr>
            <p:cNvPr id="26" name="Picture 25" descr="bonhomme-02.png">
              <a:extLst>
                <a:ext uri="{FF2B5EF4-FFF2-40B4-BE49-F238E27FC236}">
                  <a16:creationId xmlns:a16="http://schemas.microsoft.com/office/drawing/2014/main" id="{8DE705F0-7EF2-4D85-B457-780B109793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2260" y="4461300"/>
              <a:ext cx="274536" cy="274536"/>
            </a:xfrm>
            <a:prstGeom prst="rect">
              <a:avLst/>
            </a:prstGeom>
          </p:spPr>
        </p:pic>
        <p:pic>
          <p:nvPicPr>
            <p:cNvPr id="27" name="Picture 26" descr="bonhomme-01.png">
              <a:extLst>
                <a:ext uri="{FF2B5EF4-FFF2-40B4-BE49-F238E27FC236}">
                  <a16:creationId xmlns:a16="http://schemas.microsoft.com/office/drawing/2014/main" id="{99218BBA-8D9C-4E05-9E36-C3597D2ED3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260" y="3178341"/>
              <a:ext cx="274536" cy="274536"/>
            </a:xfrm>
            <a:prstGeom prst="rect">
              <a:avLst/>
            </a:prstGeom>
          </p:spPr>
        </p:pic>
        <p:pic>
          <p:nvPicPr>
            <p:cNvPr id="28" name="Picture 27" descr="bonhomme-02.png">
              <a:extLst>
                <a:ext uri="{FF2B5EF4-FFF2-40B4-BE49-F238E27FC236}">
                  <a16:creationId xmlns:a16="http://schemas.microsoft.com/office/drawing/2014/main" id="{96A57929-D202-4BCC-BD5C-42A5806AC7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5043" y="4110172"/>
              <a:ext cx="274536" cy="274536"/>
            </a:xfrm>
            <a:prstGeom prst="rect">
              <a:avLst/>
            </a:prstGeom>
          </p:spPr>
        </p:pic>
        <p:pic>
          <p:nvPicPr>
            <p:cNvPr id="29" name="Picture 28" descr="bonhomme-03.png">
              <a:extLst>
                <a:ext uri="{FF2B5EF4-FFF2-40B4-BE49-F238E27FC236}">
                  <a16:creationId xmlns:a16="http://schemas.microsoft.com/office/drawing/2014/main" id="{6A16E50F-B6D9-4FDC-A37E-9ED8A60682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00457" y="3825115"/>
              <a:ext cx="275414" cy="274536"/>
            </a:xfrm>
            <a:prstGeom prst="rect">
              <a:avLst/>
            </a:prstGeom>
          </p:spPr>
        </p:pic>
        <p:pic>
          <p:nvPicPr>
            <p:cNvPr id="30" name="Picture 29" descr="bonhomme-03.png">
              <a:extLst>
                <a:ext uri="{FF2B5EF4-FFF2-40B4-BE49-F238E27FC236}">
                  <a16:creationId xmlns:a16="http://schemas.microsoft.com/office/drawing/2014/main" id="{665D3497-4C0D-4452-A7B2-387E59E05F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6275" y="3218367"/>
              <a:ext cx="275414" cy="274536"/>
            </a:xfrm>
            <a:prstGeom prst="rect">
              <a:avLst/>
            </a:prstGeom>
          </p:spPr>
        </p:pic>
        <p:pic>
          <p:nvPicPr>
            <p:cNvPr id="31" name="Picture 30" descr="bonhomme-01.png">
              <a:extLst>
                <a:ext uri="{FF2B5EF4-FFF2-40B4-BE49-F238E27FC236}">
                  <a16:creationId xmlns:a16="http://schemas.microsoft.com/office/drawing/2014/main" id="{9C22D81B-D895-4E99-98F9-A007283BDD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5871" y="3550021"/>
              <a:ext cx="274536" cy="274536"/>
            </a:xfrm>
            <a:prstGeom prst="rect">
              <a:avLst/>
            </a:prstGeom>
          </p:spPr>
        </p:pic>
        <p:pic>
          <p:nvPicPr>
            <p:cNvPr id="32" name="Picture 31" descr="bonhomme-01.png">
              <a:extLst>
                <a:ext uri="{FF2B5EF4-FFF2-40B4-BE49-F238E27FC236}">
                  <a16:creationId xmlns:a16="http://schemas.microsoft.com/office/drawing/2014/main" id="{3BB45D97-9F9F-473D-9F1E-267ECD3B98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0637" y="3814508"/>
              <a:ext cx="274536" cy="274536"/>
            </a:xfrm>
            <a:prstGeom prst="rect">
              <a:avLst/>
            </a:prstGeom>
          </p:spPr>
        </p:pic>
        <p:pic>
          <p:nvPicPr>
            <p:cNvPr id="33" name="Picture 32" descr="bonhomme-02.png">
              <a:extLst>
                <a:ext uri="{FF2B5EF4-FFF2-40B4-BE49-F238E27FC236}">
                  <a16:creationId xmlns:a16="http://schemas.microsoft.com/office/drawing/2014/main" id="{9637797D-F5FA-4CA6-AF85-F5FEF5C9FA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7153" y="4303136"/>
              <a:ext cx="274536" cy="274536"/>
            </a:xfrm>
            <a:prstGeom prst="rect">
              <a:avLst/>
            </a:prstGeom>
          </p:spPr>
        </p:pic>
        <p:pic>
          <p:nvPicPr>
            <p:cNvPr id="34" name="Picture 33" descr="bonhomme-03.png">
              <a:extLst>
                <a:ext uri="{FF2B5EF4-FFF2-40B4-BE49-F238E27FC236}">
                  <a16:creationId xmlns:a16="http://schemas.microsoft.com/office/drawing/2014/main" id="{AA02829C-223C-4438-988A-88057FC8A3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12700" y="4447369"/>
              <a:ext cx="275414" cy="274536"/>
            </a:xfrm>
            <a:prstGeom prst="rect">
              <a:avLst/>
            </a:prstGeom>
          </p:spPr>
        </p:pic>
        <p:pic>
          <p:nvPicPr>
            <p:cNvPr id="35" name="Picture 34" descr="bonhomme-01.png">
              <a:extLst>
                <a:ext uri="{FF2B5EF4-FFF2-40B4-BE49-F238E27FC236}">
                  <a16:creationId xmlns:a16="http://schemas.microsoft.com/office/drawing/2014/main" id="{4F71541D-207A-45DD-A4F4-8AF65A377B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3805" y="3204269"/>
              <a:ext cx="274536" cy="274536"/>
            </a:xfrm>
            <a:prstGeom prst="rect">
              <a:avLst/>
            </a:prstGeom>
          </p:spPr>
        </p:pic>
        <p:pic>
          <p:nvPicPr>
            <p:cNvPr id="36" name="Picture 35" descr="bonhomme-03.png">
              <a:extLst>
                <a:ext uri="{FF2B5EF4-FFF2-40B4-BE49-F238E27FC236}">
                  <a16:creationId xmlns:a16="http://schemas.microsoft.com/office/drawing/2014/main" id="{9D9932B2-2BFD-4DAF-BE86-EAB7801F25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0634" y="4089044"/>
              <a:ext cx="275414" cy="274536"/>
            </a:xfrm>
            <a:prstGeom prst="rect">
              <a:avLst/>
            </a:prstGeom>
          </p:spPr>
        </p:pic>
        <p:pic>
          <p:nvPicPr>
            <p:cNvPr id="37" name="Picture 36" descr="bonhomme-04.png">
              <a:extLst>
                <a:ext uri="{FF2B5EF4-FFF2-40B4-BE49-F238E27FC236}">
                  <a16:creationId xmlns:a16="http://schemas.microsoft.com/office/drawing/2014/main" id="{D0414339-CD70-4C21-B6C5-E52FDC5758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9253" y="3178341"/>
              <a:ext cx="275414" cy="274536"/>
            </a:xfrm>
            <a:prstGeom prst="rect">
              <a:avLst/>
            </a:prstGeom>
          </p:spPr>
        </p:pic>
        <p:pic>
          <p:nvPicPr>
            <p:cNvPr id="38" name="Picture 37" descr="bonhomme-04.png">
              <a:extLst>
                <a:ext uri="{FF2B5EF4-FFF2-40B4-BE49-F238E27FC236}">
                  <a16:creationId xmlns:a16="http://schemas.microsoft.com/office/drawing/2014/main" id="{B2969C28-87E3-4818-BD29-DF51EB56C2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2527" y="4446076"/>
              <a:ext cx="275414" cy="274536"/>
            </a:xfrm>
            <a:prstGeom prst="rect">
              <a:avLst/>
            </a:prstGeom>
          </p:spPr>
        </p:pic>
        <p:pic>
          <p:nvPicPr>
            <p:cNvPr id="39" name="Picture 38" descr="bonhomme-05.png">
              <a:extLst>
                <a:ext uri="{FF2B5EF4-FFF2-40B4-BE49-F238E27FC236}">
                  <a16:creationId xmlns:a16="http://schemas.microsoft.com/office/drawing/2014/main" id="{90C8D7F0-4C09-4FA8-84E2-8B501E2302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57801" y="3452877"/>
              <a:ext cx="274536" cy="274536"/>
            </a:xfrm>
            <a:prstGeom prst="rect">
              <a:avLst/>
            </a:prstGeom>
          </p:spPr>
        </p:pic>
        <p:pic>
          <p:nvPicPr>
            <p:cNvPr id="40" name="Picture 39" descr="bonhomme-01.png">
              <a:extLst>
                <a:ext uri="{FF2B5EF4-FFF2-40B4-BE49-F238E27FC236}">
                  <a16:creationId xmlns:a16="http://schemas.microsoft.com/office/drawing/2014/main" id="{37CBE54E-89DF-4D76-A217-98E6EA2524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5698" y="3620349"/>
              <a:ext cx="274536" cy="274536"/>
            </a:xfrm>
            <a:prstGeom prst="rect">
              <a:avLst/>
            </a:prstGeom>
          </p:spPr>
        </p:pic>
        <p:pic>
          <p:nvPicPr>
            <p:cNvPr id="41" name="Picture 40" descr="bonhomme-02.png">
              <a:extLst>
                <a:ext uri="{FF2B5EF4-FFF2-40B4-BE49-F238E27FC236}">
                  <a16:creationId xmlns:a16="http://schemas.microsoft.com/office/drawing/2014/main" id="{7B0C68EB-5879-43A0-9B9C-E3AC08B08B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7627" y="4029393"/>
              <a:ext cx="274536" cy="274536"/>
            </a:xfrm>
            <a:prstGeom prst="rect">
              <a:avLst/>
            </a:prstGeom>
          </p:spPr>
        </p:pic>
        <p:pic>
          <p:nvPicPr>
            <p:cNvPr id="42" name="Picture 41" descr="bonhomme-05.png">
              <a:extLst>
                <a:ext uri="{FF2B5EF4-FFF2-40B4-BE49-F238E27FC236}">
                  <a16:creationId xmlns:a16="http://schemas.microsoft.com/office/drawing/2014/main" id="{3708242F-AE2D-40E5-A861-AA0E0B0B8F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53631" y="3616073"/>
              <a:ext cx="274536" cy="274536"/>
            </a:xfrm>
            <a:prstGeom prst="rect">
              <a:avLst/>
            </a:prstGeom>
          </p:spPr>
        </p:pic>
        <p:pic>
          <p:nvPicPr>
            <p:cNvPr id="43" name="Picture 42" descr="bonhomme-04.png">
              <a:extLst>
                <a:ext uri="{FF2B5EF4-FFF2-40B4-BE49-F238E27FC236}">
                  <a16:creationId xmlns:a16="http://schemas.microsoft.com/office/drawing/2014/main" id="{48D49D43-28C6-478F-AE8C-5961B33EA6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1948" y="3231123"/>
              <a:ext cx="275414" cy="274536"/>
            </a:xfrm>
            <a:prstGeom prst="rect">
              <a:avLst/>
            </a:prstGeom>
          </p:spPr>
        </p:pic>
        <p:pic>
          <p:nvPicPr>
            <p:cNvPr id="44" name="Picture 43">
              <a:extLst>
                <a:ext uri="{FF2B5EF4-FFF2-40B4-BE49-F238E27FC236}">
                  <a16:creationId xmlns:a16="http://schemas.microsoft.com/office/drawing/2014/main" id="{76DFE4E2-8DF4-4A60-97BF-F36D833E0F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38236" y="4474815"/>
              <a:ext cx="274536" cy="274536"/>
            </a:xfrm>
            <a:prstGeom prst="rect">
              <a:avLst/>
            </a:prstGeom>
          </p:spPr>
        </p:pic>
        <p:pic>
          <p:nvPicPr>
            <p:cNvPr id="45" name="Picture 44" descr="bonhomme-03.png">
              <a:extLst>
                <a:ext uri="{FF2B5EF4-FFF2-40B4-BE49-F238E27FC236}">
                  <a16:creationId xmlns:a16="http://schemas.microsoft.com/office/drawing/2014/main" id="{4B57F2D2-0FC5-45F3-8F06-E04508606E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0899" y="3248324"/>
              <a:ext cx="275414" cy="274536"/>
            </a:xfrm>
            <a:prstGeom prst="rect">
              <a:avLst/>
            </a:prstGeom>
          </p:spPr>
        </p:pic>
        <p:pic>
          <p:nvPicPr>
            <p:cNvPr id="46" name="Picture 45" descr="bonhomme-04.png">
              <a:extLst>
                <a:ext uri="{FF2B5EF4-FFF2-40B4-BE49-F238E27FC236}">
                  <a16:creationId xmlns:a16="http://schemas.microsoft.com/office/drawing/2014/main" id="{9A1B42B1-91B9-4A93-ABE0-32B5A29610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581" y="4418345"/>
              <a:ext cx="275414" cy="274536"/>
            </a:xfrm>
            <a:prstGeom prst="rect">
              <a:avLst/>
            </a:prstGeom>
          </p:spPr>
        </p:pic>
        <p:pic>
          <p:nvPicPr>
            <p:cNvPr id="47" name="Picture 46" descr="bonhomme-03.png">
              <a:extLst>
                <a:ext uri="{FF2B5EF4-FFF2-40B4-BE49-F238E27FC236}">
                  <a16:creationId xmlns:a16="http://schemas.microsoft.com/office/drawing/2014/main" id="{83360393-2C03-4AD4-8B11-F568F1B80E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19655" y="3890609"/>
              <a:ext cx="275414" cy="274536"/>
            </a:xfrm>
            <a:prstGeom prst="rect">
              <a:avLst/>
            </a:prstGeom>
          </p:spPr>
        </p:pic>
        <p:pic>
          <p:nvPicPr>
            <p:cNvPr id="48" name="Picture 47" descr="bonhomme-05.png">
              <a:extLst>
                <a:ext uri="{FF2B5EF4-FFF2-40B4-BE49-F238E27FC236}">
                  <a16:creationId xmlns:a16="http://schemas.microsoft.com/office/drawing/2014/main" id="{5B30731F-5B58-4B95-A7AA-62571EE8CD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18473" y="3951776"/>
              <a:ext cx="274536" cy="274536"/>
            </a:xfrm>
            <a:prstGeom prst="rect">
              <a:avLst/>
            </a:prstGeom>
          </p:spPr>
        </p:pic>
        <p:sp>
          <p:nvSpPr>
            <p:cNvPr id="49" name="Rectangle 48">
              <a:extLst>
                <a:ext uri="{FF2B5EF4-FFF2-40B4-BE49-F238E27FC236}">
                  <a16:creationId xmlns:a16="http://schemas.microsoft.com/office/drawing/2014/main" id="{B1D563AC-54E5-4F82-A574-6CBF4D2DB83B}"/>
                </a:ext>
              </a:extLst>
            </p:cNvPr>
            <p:cNvSpPr/>
            <p:nvPr/>
          </p:nvSpPr>
          <p:spPr>
            <a:xfrm>
              <a:off x="2735389" y="2817463"/>
              <a:ext cx="1368121" cy="29787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Transition</a:t>
              </a:r>
            </a:p>
          </p:txBody>
        </p:sp>
        <p:sp>
          <p:nvSpPr>
            <p:cNvPr id="50" name="Rectangle 49">
              <a:extLst>
                <a:ext uri="{FF2B5EF4-FFF2-40B4-BE49-F238E27FC236}">
                  <a16:creationId xmlns:a16="http://schemas.microsoft.com/office/drawing/2014/main" id="{88CD9B54-DEEE-467D-A2D2-A8DBA8D7716B}"/>
                </a:ext>
              </a:extLst>
            </p:cNvPr>
            <p:cNvSpPr/>
            <p:nvPr/>
          </p:nvSpPr>
          <p:spPr>
            <a:xfrm>
              <a:off x="1299254" y="2817463"/>
              <a:ext cx="1436135" cy="297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FFFFFF"/>
                  </a:solidFill>
                  <a:effectLst/>
                  <a:uLnTx/>
                  <a:uFillTx/>
                  <a:latin typeface="Calibri"/>
                  <a:ea typeface="+mn-ea"/>
                  <a:cs typeface="Arial"/>
                </a:rPr>
                <a:t>État actuel</a:t>
              </a:r>
            </a:p>
          </p:txBody>
        </p:sp>
      </p:grpSp>
      <p:grpSp>
        <p:nvGrpSpPr>
          <p:cNvPr id="51" name="Group 50" descr="Graphic representing employees transitioning from current to future state, in a very well managed change.">
            <a:extLst>
              <a:ext uri="{FF2B5EF4-FFF2-40B4-BE49-F238E27FC236}">
                <a16:creationId xmlns:a16="http://schemas.microsoft.com/office/drawing/2014/main" id="{4A9FD794-C5C1-4889-84A5-D4D9D09232FE}"/>
              </a:ext>
            </a:extLst>
          </p:cNvPr>
          <p:cNvGrpSpPr/>
          <p:nvPr/>
        </p:nvGrpSpPr>
        <p:grpSpPr>
          <a:xfrm>
            <a:off x="6737652" y="3325243"/>
            <a:ext cx="4542968" cy="2081084"/>
            <a:chOff x="6604848" y="2817463"/>
            <a:chExt cx="4334000" cy="2024279"/>
          </a:xfrm>
        </p:grpSpPr>
        <p:cxnSp>
          <p:nvCxnSpPr>
            <p:cNvPr id="52" name="Straight Connector 51">
              <a:extLst>
                <a:ext uri="{FF2B5EF4-FFF2-40B4-BE49-F238E27FC236}">
                  <a16:creationId xmlns:a16="http://schemas.microsoft.com/office/drawing/2014/main" id="{4CA8D569-C5AD-4D40-BE50-47B75CB2EE5F}"/>
                </a:ext>
              </a:extLst>
            </p:cNvPr>
            <p:cNvCxnSpPr>
              <a:cxnSpLocks/>
            </p:cNvCxnSpPr>
            <p:nvPr/>
          </p:nvCxnSpPr>
          <p:spPr>
            <a:xfrm>
              <a:off x="9451859" y="3085053"/>
              <a:ext cx="0" cy="1756689"/>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A4F23C45-433D-48E1-B0C0-BF4527314198}"/>
                </a:ext>
              </a:extLst>
            </p:cNvPr>
            <p:cNvCxnSpPr>
              <a:cxnSpLocks/>
              <a:stCxn id="56" idx="3"/>
            </p:cNvCxnSpPr>
            <p:nvPr/>
          </p:nvCxnSpPr>
          <p:spPr>
            <a:xfrm>
              <a:off x="8081228" y="2966399"/>
              <a:ext cx="0" cy="1855718"/>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sp>
          <p:nvSpPr>
            <p:cNvPr id="54" name="Pentagon 229">
              <a:extLst>
                <a:ext uri="{FF2B5EF4-FFF2-40B4-BE49-F238E27FC236}">
                  <a16:creationId xmlns:a16="http://schemas.microsoft.com/office/drawing/2014/main" id="{7E36C275-E035-4406-A015-8D5E26D0D661}"/>
                </a:ext>
              </a:extLst>
            </p:cNvPr>
            <p:cNvSpPr/>
            <p:nvPr/>
          </p:nvSpPr>
          <p:spPr>
            <a:xfrm>
              <a:off x="9449349" y="2817463"/>
              <a:ext cx="1376445" cy="297872"/>
            </a:xfrm>
            <a:prstGeom prst="homePlat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État futur</a:t>
              </a:r>
            </a:p>
          </p:txBody>
        </p:sp>
        <p:sp>
          <p:nvSpPr>
            <p:cNvPr id="55" name="Rectangle 54">
              <a:extLst>
                <a:ext uri="{FF2B5EF4-FFF2-40B4-BE49-F238E27FC236}">
                  <a16:creationId xmlns:a16="http://schemas.microsoft.com/office/drawing/2014/main" id="{DFAB065A-E55B-4799-B3E8-8FBF1839FA4C}"/>
                </a:ext>
              </a:extLst>
            </p:cNvPr>
            <p:cNvSpPr/>
            <p:nvPr/>
          </p:nvSpPr>
          <p:spPr>
            <a:xfrm>
              <a:off x="8081228" y="2817463"/>
              <a:ext cx="1368121" cy="29787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Transition</a:t>
              </a:r>
            </a:p>
          </p:txBody>
        </p:sp>
        <p:sp>
          <p:nvSpPr>
            <p:cNvPr id="56" name="Rectangle 55">
              <a:extLst>
                <a:ext uri="{FF2B5EF4-FFF2-40B4-BE49-F238E27FC236}">
                  <a16:creationId xmlns:a16="http://schemas.microsoft.com/office/drawing/2014/main" id="{70B290EF-5B36-4232-82DF-EBB1A9B7EEF1}"/>
                </a:ext>
              </a:extLst>
            </p:cNvPr>
            <p:cNvSpPr/>
            <p:nvPr/>
          </p:nvSpPr>
          <p:spPr>
            <a:xfrm>
              <a:off x="6645093" y="2817463"/>
              <a:ext cx="1436135" cy="297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FFFFFF"/>
                  </a:solidFill>
                  <a:effectLst/>
                  <a:uLnTx/>
                  <a:uFillTx/>
                  <a:latin typeface="Calibri"/>
                  <a:ea typeface="+mn-ea"/>
                  <a:cs typeface="Arial"/>
                </a:rPr>
                <a:t>État actuel</a:t>
              </a:r>
            </a:p>
          </p:txBody>
        </p:sp>
        <p:pic>
          <p:nvPicPr>
            <p:cNvPr id="57" name="Picture 56" descr="bonhomme-01.png">
              <a:extLst>
                <a:ext uri="{FF2B5EF4-FFF2-40B4-BE49-F238E27FC236}">
                  <a16:creationId xmlns:a16="http://schemas.microsoft.com/office/drawing/2014/main" id="{395B1F4A-2602-41E8-8EC8-BC21A4AD04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5093" y="3218367"/>
              <a:ext cx="274536" cy="274536"/>
            </a:xfrm>
            <a:prstGeom prst="rect">
              <a:avLst/>
            </a:prstGeom>
          </p:spPr>
        </p:pic>
        <p:pic>
          <p:nvPicPr>
            <p:cNvPr id="58" name="Picture 57" descr="bonhomme-02.png">
              <a:extLst>
                <a:ext uri="{FF2B5EF4-FFF2-40B4-BE49-F238E27FC236}">
                  <a16:creationId xmlns:a16="http://schemas.microsoft.com/office/drawing/2014/main" id="{7D90912C-7198-4611-A00D-14E825D76B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3563" y="3478805"/>
              <a:ext cx="274536" cy="274536"/>
            </a:xfrm>
            <a:prstGeom prst="rect">
              <a:avLst/>
            </a:prstGeom>
          </p:spPr>
        </p:pic>
        <p:pic>
          <p:nvPicPr>
            <p:cNvPr id="59" name="Picture 58" descr="bonhomme-03.png">
              <a:extLst>
                <a:ext uri="{FF2B5EF4-FFF2-40B4-BE49-F238E27FC236}">
                  <a16:creationId xmlns:a16="http://schemas.microsoft.com/office/drawing/2014/main" id="{E45CE193-0E07-4DC0-BE61-FF772D8C44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0882" y="3492903"/>
              <a:ext cx="275414" cy="274536"/>
            </a:xfrm>
            <a:prstGeom prst="rect">
              <a:avLst/>
            </a:prstGeom>
          </p:spPr>
        </p:pic>
        <p:pic>
          <p:nvPicPr>
            <p:cNvPr id="60" name="Picture 59">
              <a:extLst>
                <a:ext uri="{FF2B5EF4-FFF2-40B4-BE49-F238E27FC236}">
                  <a16:creationId xmlns:a16="http://schemas.microsoft.com/office/drawing/2014/main" id="{0F8D12E7-F62E-4606-BDD0-C9C03D3A45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58023" y="3974371"/>
              <a:ext cx="275413" cy="274536"/>
            </a:xfrm>
            <a:prstGeom prst="rect">
              <a:avLst/>
            </a:prstGeom>
          </p:spPr>
        </p:pic>
        <p:pic>
          <p:nvPicPr>
            <p:cNvPr id="61" name="Picture 60" descr="bonhomme-05.png">
              <a:extLst>
                <a:ext uri="{FF2B5EF4-FFF2-40B4-BE49-F238E27FC236}">
                  <a16:creationId xmlns:a16="http://schemas.microsoft.com/office/drawing/2014/main" id="{6D18964F-E0D6-4385-980D-A033D32E66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85108" y="4247440"/>
              <a:ext cx="274536" cy="274536"/>
            </a:xfrm>
            <a:prstGeom prst="rect">
              <a:avLst/>
            </a:prstGeom>
          </p:spPr>
        </p:pic>
        <p:pic>
          <p:nvPicPr>
            <p:cNvPr id="62" name="Picture 61" descr="bonhomme-01.png">
              <a:extLst>
                <a:ext uri="{FF2B5EF4-FFF2-40B4-BE49-F238E27FC236}">
                  <a16:creationId xmlns:a16="http://schemas.microsoft.com/office/drawing/2014/main" id="{8F6B3C6E-59D9-4DFB-893F-0CE72CC0A8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2361" y="3561100"/>
              <a:ext cx="274536" cy="274536"/>
            </a:xfrm>
            <a:prstGeom prst="rect">
              <a:avLst/>
            </a:prstGeom>
          </p:spPr>
        </p:pic>
        <p:pic>
          <p:nvPicPr>
            <p:cNvPr id="63" name="Picture 62" descr="bonhomme-01.png">
              <a:extLst>
                <a:ext uri="{FF2B5EF4-FFF2-40B4-BE49-F238E27FC236}">
                  <a16:creationId xmlns:a16="http://schemas.microsoft.com/office/drawing/2014/main" id="{52952284-D6E8-4084-9F7D-99128E65C1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4848" y="3959970"/>
              <a:ext cx="274536" cy="274536"/>
            </a:xfrm>
            <a:prstGeom prst="rect">
              <a:avLst/>
            </a:prstGeom>
          </p:spPr>
        </p:pic>
        <p:pic>
          <p:nvPicPr>
            <p:cNvPr id="64" name="Picture 63" descr="bonhomme-01.png">
              <a:extLst>
                <a:ext uri="{FF2B5EF4-FFF2-40B4-BE49-F238E27FC236}">
                  <a16:creationId xmlns:a16="http://schemas.microsoft.com/office/drawing/2014/main" id="{3F5F5CB2-626E-4375-8E70-DC10DBCE9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6865" y="3962383"/>
              <a:ext cx="274536" cy="274536"/>
            </a:xfrm>
            <a:prstGeom prst="rect">
              <a:avLst/>
            </a:prstGeom>
          </p:spPr>
        </p:pic>
        <p:pic>
          <p:nvPicPr>
            <p:cNvPr id="65" name="Picture 64" descr="bonhomme-01.png">
              <a:extLst>
                <a:ext uri="{FF2B5EF4-FFF2-40B4-BE49-F238E27FC236}">
                  <a16:creationId xmlns:a16="http://schemas.microsoft.com/office/drawing/2014/main" id="{142F4719-F132-4340-BEF7-692BB3D53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5093" y="4450852"/>
              <a:ext cx="274536" cy="274536"/>
            </a:xfrm>
            <a:prstGeom prst="rect">
              <a:avLst/>
            </a:prstGeom>
          </p:spPr>
        </p:pic>
        <p:pic>
          <p:nvPicPr>
            <p:cNvPr id="66" name="Picture 65" descr="bonhomme-01.png">
              <a:extLst>
                <a:ext uri="{FF2B5EF4-FFF2-40B4-BE49-F238E27FC236}">
                  <a16:creationId xmlns:a16="http://schemas.microsoft.com/office/drawing/2014/main" id="{A535B86C-B8A7-4B3D-B2E8-FA09BAE37F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7386" y="4347423"/>
              <a:ext cx="274536" cy="274536"/>
            </a:xfrm>
            <a:prstGeom prst="rect">
              <a:avLst/>
            </a:prstGeom>
          </p:spPr>
        </p:pic>
        <p:pic>
          <p:nvPicPr>
            <p:cNvPr id="67" name="Picture 66" descr="bonhomme-01.png">
              <a:extLst>
                <a:ext uri="{FF2B5EF4-FFF2-40B4-BE49-F238E27FC236}">
                  <a16:creationId xmlns:a16="http://schemas.microsoft.com/office/drawing/2014/main" id="{74B9B46D-B3B0-4B63-ADC5-AB01C19AA9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4622" y="3218367"/>
              <a:ext cx="274536" cy="274536"/>
            </a:xfrm>
            <a:prstGeom prst="rect">
              <a:avLst/>
            </a:prstGeom>
          </p:spPr>
        </p:pic>
        <p:pic>
          <p:nvPicPr>
            <p:cNvPr id="68" name="Picture 67" descr="bonhomme-01.png">
              <a:extLst>
                <a:ext uri="{FF2B5EF4-FFF2-40B4-BE49-F238E27FC236}">
                  <a16:creationId xmlns:a16="http://schemas.microsoft.com/office/drawing/2014/main" id="{58766F3D-0AD4-4140-B841-E1CA790117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4995" y="3630171"/>
              <a:ext cx="274536" cy="274536"/>
            </a:xfrm>
            <a:prstGeom prst="rect">
              <a:avLst/>
            </a:prstGeom>
          </p:spPr>
        </p:pic>
        <p:pic>
          <p:nvPicPr>
            <p:cNvPr id="69" name="Picture 68" descr="bonhomme-01.png">
              <a:extLst>
                <a:ext uri="{FF2B5EF4-FFF2-40B4-BE49-F238E27FC236}">
                  <a16:creationId xmlns:a16="http://schemas.microsoft.com/office/drawing/2014/main" id="{9042B478-94BE-4AEA-88AD-AAD2C3F77C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3078" y="4110172"/>
              <a:ext cx="274536" cy="274536"/>
            </a:xfrm>
            <a:prstGeom prst="rect">
              <a:avLst/>
            </a:prstGeom>
          </p:spPr>
        </p:pic>
        <p:pic>
          <p:nvPicPr>
            <p:cNvPr id="70" name="Picture 69" descr="bonhomme-01.png">
              <a:extLst>
                <a:ext uri="{FF2B5EF4-FFF2-40B4-BE49-F238E27FC236}">
                  <a16:creationId xmlns:a16="http://schemas.microsoft.com/office/drawing/2014/main" id="{485C08F0-2260-4A1C-83E3-0E4917FEAF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9764" y="4461300"/>
              <a:ext cx="274536" cy="274536"/>
            </a:xfrm>
            <a:prstGeom prst="rect">
              <a:avLst/>
            </a:prstGeom>
          </p:spPr>
        </p:pic>
        <p:pic>
          <p:nvPicPr>
            <p:cNvPr id="71" name="Picture 70" descr="bonhomme-01.png">
              <a:extLst>
                <a:ext uri="{FF2B5EF4-FFF2-40B4-BE49-F238E27FC236}">
                  <a16:creationId xmlns:a16="http://schemas.microsoft.com/office/drawing/2014/main" id="{1B4619F7-53BC-4062-B4F8-CDBAF61F1F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9027" y="3767439"/>
              <a:ext cx="274536" cy="274536"/>
            </a:xfrm>
            <a:prstGeom prst="rect">
              <a:avLst/>
            </a:prstGeom>
          </p:spPr>
        </p:pic>
        <p:pic>
          <p:nvPicPr>
            <p:cNvPr id="72" name="Picture 71" descr="bonhomme-01.png">
              <a:extLst>
                <a:ext uri="{FF2B5EF4-FFF2-40B4-BE49-F238E27FC236}">
                  <a16:creationId xmlns:a16="http://schemas.microsoft.com/office/drawing/2014/main" id="{FFFF0FFA-5B93-452F-BE5F-CB5D9756AE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9764" y="3204269"/>
              <a:ext cx="274536" cy="274536"/>
            </a:xfrm>
            <a:prstGeom prst="rect">
              <a:avLst/>
            </a:prstGeom>
          </p:spPr>
        </p:pic>
        <p:pic>
          <p:nvPicPr>
            <p:cNvPr id="73" name="Picture 72" descr="bonhomme-02.png">
              <a:extLst>
                <a:ext uri="{FF2B5EF4-FFF2-40B4-BE49-F238E27FC236}">
                  <a16:creationId xmlns:a16="http://schemas.microsoft.com/office/drawing/2014/main" id="{95244CA5-0001-4966-94F5-431B73963E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3711" y="4110172"/>
              <a:ext cx="274536" cy="274536"/>
            </a:xfrm>
            <a:prstGeom prst="rect">
              <a:avLst/>
            </a:prstGeom>
          </p:spPr>
        </p:pic>
        <p:pic>
          <p:nvPicPr>
            <p:cNvPr id="74" name="Picture 73">
              <a:extLst>
                <a:ext uri="{FF2B5EF4-FFF2-40B4-BE49-F238E27FC236}">
                  <a16:creationId xmlns:a16="http://schemas.microsoft.com/office/drawing/2014/main" id="{3ACE687B-8653-4742-A499-642638A839F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81228" y="3835636"/>
              <a:ext cx="274536" cy="274536"/>
            </a:xfrm>
            <a:prstGeom prst="rect">
              <a:avLst/>
            </a:prstGeom>
          </p:spPr>
        </p:pic>
        <p:pic>
          <p:nvPicPr>
            <p:cNvPr id="75" name="Picture 74" descr="bonhomme-02.png">
              <a:extLst>
                <a:ext uri="{FF2B5EF4-FFF2-40B4-BE49-F238E27FC236}">
                  <a16:creationId xmlns:a16="http://schemas.microsoft.com/office/drawing/2014/main" id="{0545A04A-EE26-49E3-926C-01ABEA8886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38099" y="4461300"/>
              <a:ext cx="274536" cy="274536"/>
            </a:xfrm>
            <a:prstGeom prst="rect">
              <a:avLst/>
            </a:prstGeom>
          </p:spPr>
        </p:pic>
        <p:pic>
          <p:nvPicPr>
            <p:cNvPr id="76" name="Picture 75">
              <a:extLst>
                <a:ext uri="{FF2B5EF4-FFF2-40B4-BE49-F238E27FC236}">
                  <a16:creationId xmlns:a16="http://schemas.microsoft.com/office/drawing/2014/main" id="{26AE37CF-1D78-459D-98CE-0B6C580E1E6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38099" y="3178341"/>
              <a:ext cx="274536" cy="274536"/>
            </a:xfrm>
            <a:prstGeom prst="rect">
              <a:avLst/>
            </a:prstGeom>
          </p:spPr>
        </p:pic>
        <p:pic>
          <p:nvPicPr>
            <p:cNvPr id="77" name="Picture 76">
              <a:extLst>
                <a:ext uri="{FF2B5EF4-FFF2-40B4-BE49-F238E27FC236}">
                  <a16:creationId xmlns:a16="http://schemas.microsoft.com/office/drawing/2014/main" id="{A0249978-C23C-4605-9815-A7A8CEED0F9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70882" y="4110609"/>
              <a:ext cx="274536" cy="273661"/>
            </a:xfrm>
            <a:prstGeom prst="rect">
              <a:avLst/>
            </a:prstGeom>
          </p:spPr>
        </p:pic>
        <p:pic>
          <p:nvPicPr>
            <p:cNvPr id="78" name="Picture 77" descr="bonhomme-03.png">
              <a:extLst>
                <a:ext uri="{FF2B5EF4-FFF2-40B4-BE49-F238E27FC236}">
                  <a16:creationId xmlns:a16="http://schemas.microsoft.com/office/drawing/2014/main" id="{3EE2E07F-E980-462A-843C-D3A3FC7869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6296" y="3825115"/>
              <a:ext cx="275414" cy="274536"/>
            </a:xfrm>
            <a:prstGeom prst="rect">
              <a:avLst/>
            </a:prstGeom>
          </p:spPr>
        </p:pic>
        <p:pic>
          <p:nvPicPr>
            <p:cNvPr id="79" name="Picture 78" descr="bonhomme-03.png">
              <a:extLst>
                <a:ext uri="{FF2B5EF4-FFF2-40B4-BE49-F238E27FC236}">
                  <a16:creationId xmlns:a16="http://schemas.microsoft.com/office/drawing/2014/main" id="{DF8DD4DF-DA20-4815-A91C-F52BF76751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12114" y="3218367"/>
              <a:ext cx="275414" cy="274536"/>
            </a:xfrm>
            <a:prstGeom prst="rect">
              <a:avLst/>
            </a:prstGeom>
          </p:spPr>
        </p:pic>
        <p:pic>
          <p:nvPicPr>
            <p:cNvPr id="80" name="Picture 79">
              <a:extLst>
                <a:ext uri="{FF2B5EF4-FFF2-40B4-BE49-F238E27FC236}">
                  <a16:creationId xmlns:a16="http://schemas.microsoft.com/office/drawing/2014/main" id="{87698E7F-B10E-4CDA-9319-D5FABA23D40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21710" y="3550458"/>
              <a:ext cx="274536" cy="273661"/>
            </a:xfrm>
            <a:prstGeom prst="rect">
              <a:avLst/>
            </a:prstGeom>
          </p:spPr>
        </p:pic>
        <p:pic>
          <p:nvPicPr>
            <p:cNvPr id="81" name="Picture 80">
              <a:extLst>
                <a:ext uri="{FF2B5EF4-FFF2-40B4-BE49-F238E27FC236}">
                  <a16:creationId xmlns:a16="http://schemas.microsoft.com/office/drawing/2014/main" id="{48765652-16A0-4088-BB20-90722FED5A7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036476" y="3814508"/>
              <a:ext cx="274536" cy="274536"/>
            </a:xfrm>
            <a:prstGeom prst="rect">
              <a:avLst/>
            </a:prstGeom>
          </p:spPr>
        </p:pic>
        <p:pic>
          <p:nvPicPr>
            <p:cNvPr id="82" name="Picture 81">
              <a:extLst>
                <a:ext uri="{FF2B5EF4-FFF2-40B4-BE49-F238E27FC236}">
                  <a16:creationId xmlns:a16="http://schemas.microsoft.com/office/drawing/2014/main" id="{AD2B2315-8E22-48CC-B229-9A9B0E80692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712992" y="4303573"/>
              <a:ext cx="274536" cy="273661"/>
            </a:xfrm>
            <a:prstGeom prst="rect">
              <a:avLst/>
            </a:prstGeom>
          </p:spPr>
        </p:pic>
        <p:pic>
          <p:nvPicPr>
            <p:cNvPr id="83" name="Picture 82" descr="bonhomme-03.png">
              <a:extLst>
                <a:ext uri="{FF2B5EF4-FFF2-40B4-BE49-F238E27FC236}">
                  <a16:creationId xmlns:a16="http://schemas.microsoft.com/office/drawing/2014/main" id="{69A75042-B75A-4D02-A09D-9B55C87F87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58539" y="4447369"/>
              <a:ext cx="275414" cy="274536"/>
            </a:xfrm>
            <a:prstGeom prst="rect">
              <a:avLst/>
            </a:prstGeom>
          </p:spPr>
        </p:pic>
        <p:pic>
          <p:nvPicPr>
            <p:cNvPr id="84" name="Picture 83">
              <a:extLst>
                <a:ext uri="{FF2B5EF4-FFF2-40B4-BE49-F238E27FC236}">
                  <a16:creationId xmlns:a16="http://schemas.microsoft.com/office/drawing/2014/main" id="{B2324DB4-160F-4964-BF99-0A9193733B4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159644" y="3204269"/>
              <a:ext cx="274536" cy="274536"/>
            </a:xfrm>
            <a:prstGeom prst="rect">
              <a:avLst/>
            </a:prstGeom>
          </p:spPr>
        </p:pic>
        <p:pic>
          <p:nvPicPr>
            <p:cNvPr id="85" name="Picture 84">
              <a:extLst>
                <a:ext uri="{FF2B5EF4-FFF2-40B4-BE49-F238E27FC236}">
                  <a16:creationId xmlns:a16="http://schemas.microsoft.com/office/drawing/2014/main" id="{B5F0A8D5-EF3D-49D3-ABD6-2B1F98C6D89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96912" y="4089044"/>
              <a:ext cx="274536" cy="274536"/>
            </a:xfrm>
            <a:prstGeom prst="rect">
              <a:avLst/>
            </a:prstGeom>
          </p:spPr>
        </p:pic>
        <p:pic>
          <p:nvPicPr>
            <p:cNvPr id="86" name="Picture 85" descr="bonhomme-04.png">
              <a:extLst>
                <a:ext uri="{FF2B5EF4-FFF2-40B4-BE49-F238E27FC236}">
                  <a16:creationId xmlns:a16="http://schemas.microsoft.com/office/drawing/2014/main" id="{D54D81A9-773C-4E49-8F16-6AF84F4CD7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15092" y="3178341"/>
              <a:ext cx="275414" cy="274536"/>
            </a:xfrm>
            <a:prstGeom prst="rect">
              <a:avLst/>
            </a:prstGeom>
          </p:spPr>
        </p:pic>
        <p:pic>
          <p:nvPicPr>
            <p:cNvPr id="87" name="Picture 86" descr="bonhomme-04.png">
              <a:extLst>
                <a:ext uri="{FF2B5EF4-FFF2-40B4-BE49-F238E27FC236}">
                  <a16:creationId xmlns:a16="http://schemas.microsoft.com/office/drawing/2014/main" id="{C528D370-99FF-4B60-82D3-3C8DC00D8C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18366" y="4446076"/>
              <a:ext cx="275414" cy="274536"/>
            </a:xfrm>
            <a:prstGeom prst="rect">
              <a:avLst/>
            </a:prstGeom>
          </p:spPr>
        </p:pic>
        <p:pic>
          <p:nvPicPr>
            <p:cNvPr id="88" name="Picture 87" descr="bonhomme-05.png">
              <a:extLst>
                <a:ext uri="{FF2B5EF4-FFF2-40B4-BE49-F238E27FC236}">
                  <a16:creationId xmlns:a16="http://schemas.microsoft.com/office/drawing/2014/main" id="{5AB0DA0C-138F-4556-8659-1EB952B9C1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03640" y="3452877"/>
              <a:ext cx="274536" cy="274536"/>
            </a:xfrm>
            <a:prstGeom prst="rect">
              <a:avLst/>
            </a:prstGeom>
          </p:spPr>
        </p:pic>
        <p:pic>
          <p:nvPicPr>
            <p:cNvPr id="89" name="Picture 88">
              <a:extLst>
                <a:ext uri="{FF2B5EF4-FFF2-40B4-BE49-F238E27FC236}">
                  <a16:creationId xmlns:a16="http://schemas.microsoft.com/office/drawing/2014/main" id="{1EDBC929-F715-4257-BBB0-5A819EEF72B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381537" y="3620786"/>
              <a:ext cx="274536" cy="273661"/>
            </a:xfrm>
            <a:prstGeom prst="rect">
              <a:avLst/>
            </a:prstGeom>
          </p:spPr>
        </p:pic>
        <p:pic>
          <p:nvPicPr>
            <p:cNvPr id="90" name="Picture 89">
              <a:extLst>
                <a:ext uri="{FF2B5EF4-FFF2-40B4-BE49-F238E27FC236}">
                  <a16:creationId xmlns:a16="http://schemas.microsoft.com/office/drawing/2014/main" id="{A529116E-23BE-4679-B8C1-92E64C446E4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343466" y="4029830"/>
              <a:ext cx="274536" cy="273661"/>
            </a:xfrm>
            <a:prstGeom prst="rect">
              <a:avLst/>
            </a:prstGeom>
          </p:spPr>
        </p:pic>
        <p:pic>
          <p:nvPicPr>
            <p:cNvPr id="91" name="Picture 90" descr="bonhomme-05.png">
              <a:extLst>
                <a:ext uri="{FF2B5EF4-FFF2-40B4-BE49-F238E27FC236}">
                  <a16:creationId xmlns:a16="http://schemas.microsoft.com/office/drawing/2014/main" id="{92DF1A80-1B3F-4164-AD9C-F34567FBA2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99470" y="3616073"/>
              <a:ext cx="274536" cy="274536"/>
            </a:xfrm>
            <a:prstGeom prst="rect">
              <a:avLst/>
            </a:prstGeom>
          </p:spPr>
        </p:pic>
        <p:pic>
          <p:nvPicPr>
            <p:cNvPr id="92" name="Picture 91" descr="bonhomme-04.png">
              <a:extLst>
                <a:ext uri="{FF2B5EF4-FFF2-40B4-BE49-F238E27FC236}">
                  <a16:creationId xmlns:a16="http://schemas.microsoft.com/office/drawing/2014/main" id="{99DCB056-EBD7-4874-817D-E9C45546B3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7787" y="3231123"/>
              <a:ext cx="275414" cy="274536"/>
            </a:xfrm>
            <a:prstGeom prst="rect">
              <a:avLst/>
            </a:prstGeom>
          </p:spPr>
        </p:pic>
        <p:pic>
          <p:nvPicPr>
            <p:cNvPr id="93" name="Picture 92" descr="bonhomme-05.png">
              <a:extLst>
                <a:ext uri="{FF2B5EF4-FFF2-40B4-BE49-F238E27FC236}">
                  <a16:creationId xmlns:a16="http://schemas.microsoft.com/office/drawing/2014/main" id="{2A1FF89C-2D5F-4689-9C06-E9A0578371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4075" y="4474815"/>
              <a:ext cx="274536" cy="274536"/>
            </a:xfrm>
            <a:prstGeom prst="rect">
              <a:avLst/>
            </a:prstGeom>
          </p:spPr>
        </p:pic>
        <p:pic>
          <p:nvPicPr>
            <p:cNvPr id="94" name="Picture 93">
              <a:extLst>
                <a:ext uri="{FF2B5EF4-FFF2-40B4-BE49-F238E27FC236}">
                  <a16:creationId xmlns:a16="http://schemas.microsoft.com/office/drawing/2014/main" id="{6C782E46-2BCD-4745-86BE-676119F0231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37177" y="3248324"/>
              <a:ext cx="274536" cy="274536"/>
            </a:xfrm>
            <a:prstGeom prst="rect">
              <a:avLst/>
            </a:prstGeom>
          </p:spPr>
        </p:pic>
        <p:pic>
          <p:nvPicPr>
            <p:cNvPr id="95" name="Picture 94">
              <a:extLst>
                <a:ext uri="{FF2B5EF4-FFF2-40B4-BE49-F238E27FC236}">
                  <a16:creationId xmlns:a16="http://schemas.microsoft.com/office/drawing/2014/main" id="{D59A83CF-0D38-491C-89AB-8C97671156A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58859" y="4418345"/>
              <a:ext cx="274536" cy="274536"/>
            </a:xfrm>
            <a:prstGeom prst="rect">
              <a:avLst/>
            </a:prstGeom>
          </p:spPr>
        </p:pic>
        <p:pic>
          <p:nvPicPr>
            <p:cNvPr id="96" name="Picture 95">
              <a:extLst>
                <a:ext uri="{FF2B5EF4-FFF2-40B4-BE49-F238E27FC236}">
                  <a16:creationId xmlns:a16="http://schemas.microsoft.com/office/drawing/2014/main" id="{33E348E4-9531-4243-AE84-9DA1B5B34A2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665933" y="3890609"/>
              <a:ext cx="274536" cy="274536"/>
            </a:xfrm>
            <a:prstGeom prst="rect">
              <a:avLst/>
            </a:prstGeom>
          </p:spPr>
        </p:pic>
        <p:pic>
          <p:nvPicPr>
            <p:cNvPr id="97" name="Picture 96" descr="bonhomme-05.png">
              <a:extLst>
                <a:ext uri="{FF2B5EF4-FFF2-40B4-BE49-F238E27FC236}">
                  <a16:creationId xmlns:a16="http://schemas.microsoft.com/office/drawing/2014/main" id="{9C6F5C58-32CD-4FA8-AF3A-D188EA2555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64312" y="3951776"/>
              <a:ext cx="274536" cy="274536"/>
            </a:xfrm>
            <a:prstGeom prst="rect">
              <a:avLst/>
            </a:prstGeom>
          </p:spPr>
        </p:pic>
      </p:grpSp>
      <p:sp>
        <p:nvSpPr>
          <p:cNvPr id="98" name="TextBox 97">
            <a:extLst>
              <a:ext uri="{FF2B5EF4-FFF2-40B4-BE49-F238E27FC236}">
                <a16:creationId xmlns:a16="http://schemas.microsoft.com/office/drawing/2014/main" id="{6276CEBD-1099-48C1-8774-29C2CB040D2C}"/>
              </a:ext>
            </a:extLst>
          </p:cNvPr>
          <p:cNvSpPr txBox="1"/>
          <p:nvPr/>
        </p:nvSpPr>
        <p:spPr>
          <a:xfrm>
            <a:off x="557644" y="1170152"/>
            <a:ext cx="11076711" cy="1154675"/>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Dans le contexte de ce projet de transformation du milieu de travail, la transition vers le futur milieu de travail modernisé se fera rapidement! Les organismes souhaiteront s’assurer que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tous</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les employés seront soutenus et outillés, pour assurer une transition harmonieuse vers l’état futur. Ils devront apprendre de nouvelles façons de travailler dans un nouvel écosystème spatial soutenu par de nouveaux outils informatiques.  </a:t>
            </a:r>
          </a:p>
        </p:txBody>
      </p:sp>
      <p:sp>
        <p:nvSpPr>
          <p:cNvPr id="99" name="TextBox 98">
            <a:extLst>
              <a:ext uri="{FF2B5EF4-FFF2-40B4-BE49-F238E27FC236}">
                <a16:creationId xmlns:a16="http://schemas.microsoft.com/office/drawing/2014/main" id="{5E3F2551-7FDD-4497-9B1A-B2CA35E5A198}"/>
              </a:ext>
            </a:extLst>
          </p:cNvPr>
          <p:cNvSpPr txBox="1"/>
          <p:nvPr/>
        </p:nvSpPr>
        <p:spPr>
          <a:xfrm>
            <a:off x="2264711" y="2467514"/>
            <a:ext cx="24863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Changement mal géré</a:t>
            </a:r>
          </a:p>
        </p:txBody>
      </p:sp>
      <p:sp>
        <p:nvSpPr>
          <p:cNvPr id="100" name="TextBox 99">
            <a:extLst>
              <a:ext uri="{FF2B5EF4-FFF2-40B4-BE49-F238E27FC236}">
                <a16:creationId xmlns:a16="http://schemas.microsoft.com/office/drawing/2014/main" id="{45D760D8-84BF-4BC9-8020-2F77A89344C5}"/>
              </a:ext>
            </a:extLst>
          </p:cNvPr>
          <p:cNvSpPr txBox="1"/>
          <p:nvPr/>
        </p:nvSpPr>
        <p:spPr>
          <a:xfrm>
            <a:off x="7542923" y="2467514"/>
            <a:ext cx="31723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Changement très bien géré</a:t>
            </a:r>
          </a:p>
        </p:txBody>
      </p:sp>
    </p:spTree>
    <p:extLst>
      <p:ext uri="{BB962C8B-B14F-4D97-AF65-F5344CB8AC3E}">
        <p14:creationId xmlns:p14="http://schemas.microsoft.com/office/powerpoint/2010/main" val="54894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4CE7-DA87-457E-BA27-C090239D08C6}"/>
              </a:ext>
            </a:extLst>
          </p:cNvPr>
          <p:cNvSpPr>
            <a:spLocks noGrp="1"/>
          </p:cNvSpPr>
          <p:nvPr>
            <p:ph type="title"/>
          </p:nvPr>
        </p:nvSpPr>
        <p:spPr/>
        <p:txBody>
          <a:bodyPr>
            <a:normAutofit fontScale="90000"/>
          </a:bodyPr>
          <a:lstStyle/>
          <a:p>
            <a:pPr algn="l" rtl="0"/>
            <a:r>
              <a:rPr lang="fr-ca" sz="3600" b="1" i="0" u="none" baseline="0" dirty="0">
                <a:solidFill>
                  <a:schemeClr val="accent2"/>
                </a:solidFill>
              </a:rPr>
              <a:t>À quel moment débute la gestion du changement?</a:t>
            </a:r>
          </a:p>
        </p:txBody>
      </p:sp>
      <p:sp>
        <p:nvSpPr>
          <p:cNvPr id="4" name="Rectangle 3">
            <a:extLst>
              <a:ext uri="{FF2B5EF4-FFF2-40B4-BE49-F238E27FC236}">
                <a16:creationId xmlns:a16="http://schemas.microsoft.com/office/drawing/2014/main" id="{81E43E10-FDCB-44D4-B9C8-933B113ACEF6}"/>
              </a:ext>
            </a:extLst>
          </p:cNvPr>
          <p:cNvSpPr/>
          <p:nvPr/>
        </p:nvSpPr>
        <p:spPr>
          <a:xfrm>
            <a:off x="558999" y="1261208"/>
            <a:ext cx="112507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dirty="0">
                <a:ln>
                  <a:noFill/>
                </a:ln>
                <a:solidFill>
                  <a:srgbClr val="000000"/>
                </a:solidFill>
                <a:effectLst/>
                <a:uLnTx/>
                <a:uFillTx/>
                <a:latin typeface="Calibri"/>
                <a:ea typeface="+mn-ea"/>
                <a:cs typeface="Arial" panose="020B0604020202020204" pitchFamily="34" charset="0"/>
              </a:rPr>
              <a:t>Elle débute au moment où </a:t>
            </a:r>
            <a:r>
              <a:rPr kumimoji="0" lang="fr-ca" sz="1800" b="1" i="0" u="none" strike="noStrike" kern="1200" cap="none" spc="0" normalizeH="0" baseline="0" dirty="0">
                <a:ln>
                  <a:noFill/>
                </a:ln>
                <a:solidFill>
                  <a:srgbClr val="000000"/>
                </a:solidFill>
                <a:effectLst/>
                <a:uLnTx/>
                <a:uFillTx/>
                <a:latin typeface="Calibri"/>
                <a:ea typeface="+mn-ea"/>
                <a:cs typeface="Arial" panose="020B0604020202020204" pitchFamily="34" charset="0"/>
              </a:rPr>
              <a:t>on a décidé d’apporter un changement</a:t>
            </a:r>
            <a:r>
              <a:rPr kumimoji="0" lang="fr-ca" sz="1800" b="0" i="0" u="none" strike="noStrike" kern="1200" cap="none" spc="0" normalizeH="0" baseline="0" dirty="0">
                <a:ln>
                  <a:noFill/>
                </a:ln>
                <a:solidFill>
                  <a:srgbClr val="000000"/>
                </a:solidFill>
                <a:effectLst/>
                <a:uLnTx/>
                <a:uFillTx/>
                <a:latin typeface="Calibri"/>
                <a:ea typeface="+mn-ea"/>
                <a:cs typeface="Arial" panose="020B0604020202020204" pitchFamily="34" charset="0"/>
              </a:rPr>
              <a:t>.</a:t>
            </a:r>
            <a:r>
              <a:rPr kumimoji="0" lang="fr-ca" sz="1800" b="1" i="0" u="none" strike="noStrike" kern="1200" cap="none" spc="0" normalizeH="0" baseline="0" dirty="0">
                <a:ln>
                  <a:noFill/>
                </a:ln>
                <a:solidFill>
                  <a:srgbClr val="000000"/>
                </a:solidFill>
                <a:effectLst/>
                <a:uLnTx/>
                <a:uFillTx/>
                <a:latin typeface="Calibri"/>
                <a:ea typeface="+mn-ea"/>
                <a:cs typeface="Arial" panose="020B0604020202020204" pitchFamily="34" charset="0"/>
              </a:rPr>
              <a:t> </a:t>
            </a:r>
            <a:r>
              <a:rPr kumimoji="0" lang="fr-ca" sz="1800" b="0" i="0" u="none" strike="noStrike" kern="1200" cap="none" spc="0" normalizeH="0" baseline="0" dirty="0">
                <a:ln>
                  <a:noFill/>
                </a:ln>
                <a:solidFill>
                  <a:srgbClr val="000000"/>
                </a:solidFill>
                <a:effectLst/>
                <a:uLnTx/>
                <a:uFillTx/>
                <a:latin typeface="Calibri"/>
                <a:ea typeface="+mn-ea"/>
                <a:cs typeface="Arial" panose="020B0604020202020204" pitchFamily="34" charset="0"/>
              </a:rPr>
              <a:t>Dès que vous communiquez le projet et le «POURQUOI » aux employés.</a:t>
            </a:r>
          </a:p>
        </p:txBody>
      </p:sp>
      <p:sp>
        <p:nvSpPr>
          <p:cNvPr id="5" name="Rectangle 4">
            <a:extLst>
              <a:ext uri="{FF2B5EF4-FFF2-40B4-BE49-F238E27FC236}">
                <a16:creationId xmlns:a16="http://schemas.microsoft.com/office/drawing/2014/main" id="{0158665A-476F-4551-8309-8791763EC030}"/>
              </a:ext>
            </a:extLst>
          </p:cNvPr>
          <p:cNvSpPr/>
          <p:nvPr/>
        </p:nvSpPr>
        <p:spPr>
          <a:xfrm>
            <a:off x="592971" y="2270597"/>
            <a:ext cx="3000485" cy="369332"/>
          </a:xfrm>
          <a:prstGeom prst="rect">
            <a:avLst/>
          </a:prstGeom>
          <a:solidFill>
            <a:schemeClr val="bg1"/>
          </a:solidFill>
          <a:ln w="57150">
            <a:solidFill>
              <a:schemeClr val="accent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mn-cs"/>
              </a:rPr>
              <a:t>Le changement est décidé</a:t>
            </a:r>
          </a:p>
        </p:txBody>
      </p:sp>
      <p:sp>
        <p:nvSpPr>
          <p:cNvPr id="6" name="Rounded Rectangle 4">
            <a:extLst>
              <a:ext uri="{FF2B5EF4-FFF2-40B4-BE49-F238E27FC236}">
                <a16:creationId xmlns:a16="http://schemas.microsoft.com/office/drawing/2014/main" id="{F4B5C2DA-3B09-448A-8DEE-3D8CBC56F2C9}"/>
              </a:ext>
              <a:ext uri="{C183D7F6-B498-43B3-948B-1728B52AA6E4}">
                <adec:decorative xmlns:adec="http://schemas.microsoft.com/office/drawing/2017/decorative" val="0"/>
              </a:ext>
            </a:extLst>
          </p:cNvPr>
          <p:cNvSpPr/>
          <p:nvPr/>
        </p:nvSpPr>
        <p:spPr>
          <a:xfrm>
            <a:off x="587273" y="3170815"/>
            <a:ext cx="2883131" cy="2434457"/>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ca" sz="1600" b="1" i="0" u="none" strike="noStrike" kern="1200" cap="none" spc="0" normalizeH="0" baseline="0" dirty="0">
                <a:ln>
                  <a:noFill/>
                </a:ln>
                <a:solidFill>
                  <a:srgbClr val="000000"/>
                </a:solidFill>
                <a:effectLst/>
                <a:uLnTx/>
                <a:uFillTx/>
                <a:latin typeface="Calibri"/>
                <a:ea typeface="+mn-ea"/>
                <a:cs typeface="+mn-cs"/>
              </a:rPr>
              <a:t>L’organisation et ses dirigeants sont prêts à parrainer un changement : </a:t>
            </a:r>
          </a:p>
          <a:p>
            <a:pPr marL="285750" marR="0" lvl="0" indent="-285750" algn="l" defTabSz="800100" rtl="0" eaLnBrk="1" fontAlgn="auto" latinLnBrk="0" hangingPunct="1">
              <a:lnSpc>
                <a:spcPct val="90000"/>
              </a:lnSpc>
              <a:spcBef>
                <a:spcPct val="0"/>
              </a:spcBef>
              <a:spcAft>
                <a:spcPct val="35000"/>
              </a:spcAft>
              <a:buClrTx/>
              <a:buSzTx/>
              <a:buFontTx/>
              <a:buChar char="-"/>
              <a:tabLst/>
              <a:defRPr/>
            </a:pPr>
            <a:r>
              <a:rPr kumimoji="0" lang="fr-ca" sz="1800" b="0" i="0" u="none" strike="noStrike" kern="1200" cap="none" spc="0" normalizeH="0" baseline="0" dirty="0">
                <a:ln>
                  <a:noFill/>
                </a:ln>
                <a:solidFill>
                  <a:srgbClr val="000000"/>
                </a:solidFill>
                <a:effectLst/>
                <a:uLnTx/>
                <a:uFillTx/>
                <a:latin typeface="Calibri"/>
                <a:ea typeface="+mn-ea"/>
                <a:cs typeface="+mn-cs"/>
              </a:rPr>
              <a:t>Notre nouvelle façon de travailler</a:t>
            </a:r>
          </a:p>
          <a:p>
            <a:pPr marL="285750" marR="0" lvl="0" indent="-285750" algn="l" defTabSz="800100" rtl="0" eaLnBrk="1" fontAlgn="auto" latinLnBrk="0" hangingPunct="1">
              <a:lnSpc>
                <a:spcPct val="90000"/>
              </a:lnSpc>
              <a:spcBef>
                <a:spcPct val="0"/>
              </a:spcBef>
              <a:spcAft>
                <a:spcPct val="35000"/>
              </a:spcAft>
              <a:buClrTx/>
              <a:buSzTx/>
              <a:buFontTx/>
              <a:buChar char="-"/>
              <a:tabLst/>
              <a:defRPr/>
            </a:pPr>
            <a:r>
              <a:rPr kumimoji="0" lang="fr-ca" sz="1800" b="0" i="0" u="none" strike="noStrike" kern="1200" cap="none" spc="0" normalizeH="0" baseline="0" dirty="0">
                <a:ln>
                  <a:noFill/>
                </a:ln>
                <a:solidFill>
                  <a:srgbClr val="000000"/>
                </a:solidFill>
                <a:effectLst/>
                <a:uLnTx/>
                <a:uFillTx/>
                <a:latin typeface="Calibri"/>
                <a:ea typeface="+mn-ea"/>
                <a:cs typeface="+mn-cs"/>
              </a:rPr>
              <a:t>Notre façon d’utiliser le milieu de travail</a:t>
            </a:r>
          </a:p>
          <a:p>
            <a:pPr marL="285750" marR="0" lvl="0" indent="-285750" algn="l" defTabSz="800100" rtl="0" eaLnBrk="1" fontAlgn="auto" latinLnBrk="0" hangingPunct="1">
              <a:lnSpc>
                <a:spcPct val="90000"/>
              </a:lnSpc>
              <a:spcBef>
                <a:spcPct val="0"/>
              </a:spcBef>
              <a:spcAft>
                <a:spcPct val="35000"/>
              </a:spcAft>
              <a:buClrTx/>
              <a:buSzTx/>
              <a:buFontTx/>
              <a:buChar char="-"/>
              <a:tabLst/>
              <a:defRPr/>
            </a:pPr>
            <a:r>
              <a:rPr kumimoji="0" lang="fr-ca" sz="1800" b="0" i="0" u="none" strike="noStrike" kern="1200" cap="none" spc="0" normalizeH="0" baseline="0" dirty="0">
                <a:ln>
                  <a:noFill/>
                </a:ln>
                <a:solidFill>
                  <a:srgbClr val="000000"/>
                </a:solidFill>
                <a:effectLst/>
                <a:uLnTx/>
                <a:uFillTx/>
                <a:latin typeface="Calibri"/>
                <a:ea typeface="+mn-ea"/>
                <a:cs typeface="+mn-cs"/>
              </a:rPr>
              <a:t>Nos activités</a:t>
            </a:r>
          </a:p>
          <a:p>
            <a:pPr marR="0" lvl="0" algn="l" defTabSz="800100" rtl="0" eaLnBrk="1" fontAlgn="auto" latinLnBrk="0" hangingPunct="1">
              <a:lnSpc>
                <a:spcPct val="90000"/>
              </a:lnSpc>
              <a:spcBef>
                <a:spcPct val="0"/>
              </a:spcBef>
              <a:spcAft>
                <a:spcPct val="35000"/>
              </a:spcAft>
              <a:buClrTx/>
              <a:buSzTx/>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07B6353B-3166-4652-97B2-6982AE1205FE}"/>
              </a:ext>
            </a:extLst>
          </p:cNvPr>
          <p:cNvSpPr/>
          <p:nvPr/>
        </p:nvSpPr>
        <p:spPr>
          <a:xfrm>
            <a:off x="4537572" y="2253613"/>
            <a:ext cx="3106704" cy="400110"/>
          </a:xfrm>
          <a:prstGeom prst="rect">
            <a:avLst/>
          </a:prstGeom>
          <a:solidFill>
            <a:schemeClr val="bg1"/>
          </a:solidFill>
          <a:ln w="57150">
            <a:solidFill>
              <a:schemeClr val="accent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dirty="0">
                <a:ln>
                  <a:noFill/>
                </a:ln>
                <a:solidFill>
                  <a:srgbClr val="000000"/>
                </a:solidFill>
                <a:effectLst/>
                <a:uLnTx/>
                <a:uFillTx/>
                <a:latin typeface="Calibri"/>
                <a:ea typeface="+mn-ea"/>
                <a:cs typeface="+mn-cs"/>
              </a:rPr>
              <a:t>Le changement est géré</a:t>
            </a:r>
          </a:p>
        </p:txBody>
      </p:sp>
      <p:sp>
        <p:nvSpPr>
          <p:cNvPr id="9" name="Rectangle 8">
            <a:extLst>
              <a:ext uri="{FF2B5EF4-FFF2-40B4-BE49-F238E27FC236}">
                <a16:creationId xmlns:a16="http://schemas.microsoft.com/office/drawing/2014/main" id="{7BE32A8E-C2BD-4200-866A-3FBDCC4FD3FF}"/>
              </a:ext>
            </a:extLst>
          </p:cNvPr>
          <p:cNvSpPr/>
          <p:nvPr/>
        </p:nvSpPr>
        <p:spPr>
          <a:xfrm>
            <a:off x="8881412" y="2270597"/>
            <a:ext cx="2928295" cy="369332"/>
          </a:xfrm>
          <a:prstGeom prst="rect">
            <a:avLst/>
          </a:prstGeom>
          <a:solidFill>
            <a:schemeClr val="bg1"/>
          </a:solidFill>
          <a:ln w="57150">
            <a:solidFill>
              <a:schemeClr val="accent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mn-cs"/>
              </a:rPr>
              <a:t>Le changement est adopté</a:t>
            </a:r>
          </a:p>
        </p:txBody>
      </p:sp>
      <p:sp>
        <p:nvSpPr>
          <p:cNvPr id="10" name="Rounded Rectangle 4">
            <a:extLst>
              <a:ext uri="{FF2B5EF4-FFF2-40B4-BE49-F238E27FC236}">
                <a16:creationId xmlns:a16="http://schemas.microsoft.com/office/drawing/2014/main" id="{54791975-FE2F-4D98-A13A-BFF2AE6FD9AD}"/>
              </a:ext>
              <a:ext uri="{C183D7F6-B498-43B3-948B-1728B52AA6E4}">
                <adec:decorative xmlns:adec="http://schemas.microsoft.com/office/drawing/2017/decorative" val="0"/>
              </a:ext>
            </a:extLst>
          </p:cNvPr>
          <p:cNvSpPr/>
          <p:nvPr/>
        </p:nvSpPr>
        <p:spPr>
          <a:xfrm>
            <a:off x="9086391" y="3108500"/>
            <a:ext cx="2518336" cy="2488292"/>
          </a:xfrm>
          <a:prstGeom prst="rect">
            <a:avLst/>
          </a:prstGeom>
          <a:solidFill>
            <a:schemeClr val="bg2"/>
          </a:solid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ca" sz="1800" b="0" i="0" u="none" strike="noStrike" kern="1200" cap="none" spc="0" normalizeH="0" baseline="0" dirty="0">
                <a:ln>
                  <a:noFill/>
                </a:ln>
                <a:solidFill>
                  <a:srgbClr val="000000"/>
                </a:solidFill>
                <a:effectLst/>
                <a:uLnTx/>
                <a:uFillTx/>
                <a:latin typeface="Calibri"/>
                <a:ea typeface="+mn-ea"/>
                <a:cs typeface="+mn-cs"/>
              </a:rPr>
              <a:t>Les employés adoptent le nouveau milieu de travail et les nouvelles méthodes de travail, et sont compétents et satisfaits de l’espace de travail et des outils.</a:t>
            </a: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Chevron 28">
            <a:extLst>
              <a:ext uri="{FF2B5EF4-FFF2-40B4-BE49-F238E27FC236}">
                <a16:creationId xmlns:a16="http://schemas.microsoft.com/office/drawing/2014/main" id="{3321F101-EEEA-4A8B-9819-F97E37F3A44B}"/>
              </a:ext>
              <a:ext uri="{C183D7F6-B498-43B3-948B-1728B52AA6E4}">
                <adec:decorative xmlns:adec="http://schemas.microsoft.com/office/drawing/2017/decorative" val="1"/>
              </a:ext>
            </a:extLst>
          </p:cNvPr>
          <p:cNvSpPr/>
          <p:nvPr/>
        </p:nvSpPr>
        <p:spPr>
          <a:xfrm>
            <a:off x="3683690" y="3751573"/>
            <a:ext cx="336647" cy="1439917"/>
          </a:xfrm>
          <a:prstGeom prst="chevron">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Chevron 29">
            <a:extLst>
              <a:ext uri="{FF2B5EF4-FFF2-40B4-BE49-F238E27FC236}">
                <a16:creationId xmlns:a16="http://schemas.microsoft.com/office/drawing/2014/main" id="{27297BFB-45CF-4757-B8DD-7240B535DF09}"/>
              </a:ext>
              <a:ext uri="{C183D7F6-B498-43B3-948B-1728B52AA6E4}">
                <adec:decorative xmlns:adec="http://schemas.microsoft.com/office/drawing/2017/decorative" val="1"/>
              </a:ext>
            </a:extLst>
          </p:cNvPr>
          <p:cNvSpPr/>
          <p:nvPr/>
        </p:nvSpPr>
        <p:spPr>
          <a:xfrm>
            <a:off x="8329833" y="3751573"/>
            <a:ext cx="336647" cy="1439917"/>
          </a:xfrm>
          <a:prstGeom prst="chevron">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5BD96C2-E27F-429C-9C19-38038A6FD7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3623" y="3249174"/>
            <a:ext cx="3714601" cy="2206943"/>
          </a:xfrm>
          <a:prstGeom prst="rect">
            <a:avLst/>
          </a:prstGeom>
        </p:spPr>
      </p:pic>
    </p:spTree>
    <p:extLst>
      <p:ext uri="{BB962C8B-B14F-4D97-AF65-F5344CB8AC3E}">
        <p14:creationId xmlns:p14="http://schemas.microsoft.com/office/powerpoint/2010/main" val="1958902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4E256C0-04CF-4540-80EA-B603C8550D1F}"/>
              </a:ext>
            </a:extLst>
          </p:cNvPr>
          <p:cNvGrpSpPr/>
          <p:nvPr/>
        </p:nvGrpSpPr>
        <p:grpSpPr>
          <a:xfrm>
            <a:off x="-103689" y="2068826"/>
            <a:ext cx="12156632" cy="1316950"/>
            <a:chOff x="-100239" y="2110204"/>
            <a:chExt cx="12156632" cy="1316950"/>
          </a:xfrm>
        </p:grpSpPr>
        <p:grpSp>
          <p:nvGrpSpPr>
            <p:cNvPr id="61" name="Group 60" descr="communication timeline">
              <a:extLst>
                <a:ext uri="{FF2B5EF4-FFF2-40B4-BE49-F238E27FC236}">
                  <a16:creationId xmlns:a16="http://schemas.microsoft.com/office/drawing/2014/main" id="{1BAC3EE1-AEA8-4643-9CE3-FA8352EA59C0}"/>
                </a:ext>
              </a:extLst>
            </p:cNvPr>
            <p:cNvGrpSpPr/>
            <p:nvPr/>
          </p:nvGrpSpPr>
          <p:grpSpPr>
            <a:xfrm>
              <a:off x="-100239" y="2110204"/>
              <a:ext cx="12156632" cy="1316950"/>
              <a:chOff x="-100241" y="2343149"/>
              <a:chExt cx="12156632" cy="866776"/>
            </a:xfrm>
          </p:grpSpPr>
          <p:sp>
            <p:nvSpPr>
              <p:cNvPr id="63" name="Rectangle g">
                <a:extLst>
                  <a:ext uri="{FF2B5EF4-FFF2-40B4-BE49-F238E27FC236}">
                    <a16:creationId xmlns:a16="http://schemas.microsoft.com/office/drawing/2014/main" id="{CE820761-96A4-4192-9734-30C2D7427A19}"/>
                  </a:ext>
                </a:extLst>
              </p:cNvPr>
              <p:cNvSpPr/>
              <p:nvPr/>
            </p:nvSpPr>
            <p:spPr>
              <a:xfrm>
                <a:off x="1210029" y="2343150"/>
                <a:ext cx="10846362" cy="866775"/>
              </a:xfrm>
              <a:prstGeom prst="rect">
                <a:avLst/>
              </a:prstGeom>
              <a:solidFill>
                <a:srgbClr val="E3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9E7FD5D4-69C3-4678-8752-4C5A8CDA6BD9}"/>
                  </a:ext>
                </a:extLst>
              </p:cNvPr>
              <p:cNvSpPr/>
              <p:nvPr/>
            </p:nvSpPr>
            <p:spPr>
              <a:xfrm>
                <a:off x="-3" y="2343149"/>
                <a:ext cx="1210031" cy="866775"/>
              </a:xfrm>
              <a:prstGeom prst="rect">
                <a:avLst/>
              </a:prstGeom>
              <a:solidFill>
                <a:srgbClr val="20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36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CF557DAF-D04E-435D-A23D-847CCDC1FF49}"/>
                  </a:ext>
                </a:extLst>
              </p:cNvPr>
              <p:cNvSpPr txBox="1"/>
              <p:nvPr/>
            </p:nvSpPr>
            <p:spPr>
              <a:xfrm>
                <a:off x="-100241" y="2363122"/>
                <a:ext cx="1416620" cy="324111"/>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Calibri"/>
                    <a:ea typeface="+mn-ea"/>
                    <a:cs typeface="+mn-cs"/>
                  </a:rPr>
                  <a:t>Communication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Calibri"/>
                    <a:ea typeface="+mn-ea"/>
                    <a:cs typeface="+mn-cs"/>
                  </a:rPr>
                  <a:t>(Sensibilisation)</a:t>
                </a:r>
              </a:p>
            </p:txBody>
          </p:sp>
        </p:grpSp>
        <p:pic>
          <p:nvPicPr>
            <p:cNvPr id="62" name="Graphic 61" descr="Megaphone1 with solid fill">
              <a:extLst>
                <a:ext uri="{FF2B5EF4-FFF2-40B4-BE49-F238E27FC236}">
                  <a16:creationId xmlns:a16="http://schemas.microsoft.com/office/drawing/2014/main" id="{45E7521B-295E-4729-8C00-8B841BA77E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9745" y="2594230"/>
              <a:ext cx="688019" cy="688019"/>
            </a:xfrm>
            <a:prstGeom prst="rect">
              <a:avLst/>
            </a:prstGeom>
          </p:spPr>
        </p:pic>
      </p:grpSp>
      <p:grpSp>
        <p:nvGrpSpPr>
          <p:cNvPr id="8" name="Group 7">
            <a:extLst>
              <a:ext uri="{FF2B5EF4-FFF2-40B4-BE49-F238E27FC236}">
                <a16:creationId xmlns:a16="http://schemas.microsoft.com/office/drawing/2014/main" id="{7C9E1B84-A61F-4FC5-A084-6A112203EB3E}"/>
              </a:ext>
            </a:extLst>
          </p:cNvPr>
          <p:cNvGrpSpPr/>
          <p:nvPr/>
        </p:nvGrpSpPr>
        <p:grpSpPr>
          <a:xfrm>
            <a:off x="15958" y="4860711"/>
            <a:ext cx="12054978" cy="1304150"/>
            <a:chOff x="1413" y="4733494"/>
            <a:chExt cx="12054978" cy="1304150"/>
          </a:xfrm>
        </p:grpSpPr>
        <p:grpSp>
          <p:nvGrpSpPr>
            <p:cNvPr id="9" name="Group 8" descr="Training timeline">
              <a:extLst>
                <a:ext uri="{FF2B5EF4-FFF2-40B4-BE49-F238E27FC236}">
                  <a16:creationId xmlns:a16="http://schemas.microsoft.com/office/drawing/2014/main" id="{54E4A990-ED20-4EC7-8AB8-7BACFC681DA8}"/>
                </a:ext>
              </a:extLst>
            </p:cNvPr>
            <p:cNvGrpSpPr/>
            <p:nvPr/>
          </p:nvGrpSpPr>
          <p:grpSpPr>
            <a:xfrm>
              <a:off x="1413" y="4733494"/>
              <a:ext cx="12054978" cy="1304150"/>
              <a:chOff x="0" y="4381494"/>
              <a:chExt cx="12054978" cy="866779"/>
            </a:xfrm>
          </p:grpSpPr>
          <p:sp>
            <p:nvSpPr>
              <p:cNvPr id="11" name="Rectangle y">
                <a:extLst>
                  <a:ext uri="{FF2B5EF4-FFF2-40B4-BE49-F238E27FC236}">
                    <a16:creationId xmlns:a16="http://schemas.microsoft.com/office/drawing/2014/main" id="{CDC53D86-70FD-4978-A848-22AA872A5C03}"/>
                  </a:ext>
                </a:extLst>
              </p:cNvPr>
              <p:cNvSpPr/>
              <p:nvPr/>
            </p:nvSpPr>
            <p:spPr>
              <a:xfrm>
                <a:off x="1210030" y="4381498"/>
                <a:ext cx="10844948" cy="8667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1AC004B-9B0E-408B-BC64-5769582620B0}"/>
                  </a:ext>
                </a:extLst>
              </p:cNvPr>
              <p:cNvSpPr/>
              <p:nvPr/>
            </p:nvSpPr>
            <p:spPr>
              <a:xfrm>
                <a:off x="0" y="4381494"/>
                <a:ext cx="1210030" cy="8667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F85897F0-7250-423B-89DE-2C575B868B8D}"/>
                  </a:ext>
                </a:extLst>
              </p:cNvPr>
              <p:cNvSpPr txBox="1"/>
              <p:nvPr/>
            </p:nvSpPr>
            <p:spPr>
              <a:xfrm>
                <a:off x="23824" y="4394788"/>
                <a:ext cx="1162383" cy="450027"/>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Calibri"/>
                    <a:ea typeface="+mn-ea"/>
                    <a:cs typeface="+mn-cs"/>
                  </a:rPr>
                  <a:t>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Calibri"/>
                    <a:ea typeface="+mn-ea"/>
                    <a:cs typeface="+mn-cs"/>
                  </a:rPr>
                  <a:t>(connaissance et capacité)</a:t>
                </a:r>
              </a:p>
            </p:txBody>
          </p:sp>
        </p:grpSp>
        <p:pic>
          <p:nvPicPr>
            <p:cNvPr id="10" name="Graphic 9" descr="Classroom with solid fill">
              <a:extLst>
                <a:ext uri="{FF2B5EF4-FFF2-40B4-BE49-F238E27FC236}">
                  <a16:creationId xmlns:a16="http://schemas.microsoft.com/office/drawing/2014/main" id="{FDD8CF23-770B-4387-BBF7-9DE27075320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0224" y="5375922"/>
              <a:ext cx="651417" cy="651417"/>
            </a:xfrm>
            <a:prstGeom prst="rect">
              <a:avLst/>
            </a:prstGeom>
          </p:spPr>
        </p:pic>
      </p:grpSp>
      <p:grpSp>
        <p:nvGrpSpPr>
          <p:cNvPr id="14" name="Group 13">
            <a:extLst>
              <a:ext uri="{FF2B5EF4-FFF2-40B4-BE49-F238E27FC236}">
                <a16:creationId xmlns:a16="http://schemas.microsoft.com/office/drawing/2014/main" id="{D10B4F0A-1B87-41D0-8B27-0324212F623E}"/>
              </a:ext>
            </a:extLst>
          </p:cNvPr>
          <p:cNvGrpSpPr/>
          <p:nvPr/>
        </p:nvGrpSpPr>
        <p:grpSpPr>
          <a:xfrm>
            <a:off x="0" y="3497903"/>
            <a:ext cx="12043602" cy="1256167"/>
            <a:chOff x="-1" y="3460698"/>
            <a:chExt cx="12043602" cy="1256167"/>
          </a:xfrm>
        </p:grpSpPr>
        <p:grpSp>
          <p:nvGrpSpPr>
            <p:cNvPr id="15" name="Group 14" descr="Engagement timeline">
              <a:extLst>
                <a:ext uri="{FF2B5EF4-FFF2-40B4-BE49-F238E27FC236}">
                  <a16:creationId xmlns:a16="http://schemas.microsoft.com/office/drawing/2014/main" id="{F62FD202-AF94-4143-BCB7-9BB77A459A19}"/>
                </a:ext>
              </a:extLst>
            </p:cNvPr>
            <p:cNvGrpSpPr/>
            <p:nvPr/>
          </p:nvGrpSpPr>
          <p:grpSpPr>
            <a:xfrm>
              <a:off x="-1" y="3460698"/>
              <a:ext cx="12043602" cy="1256167"/>
              <a:chOff x="-655" y="3359766"/>
              <a:chExt cx="12043602" cy="869330"/>
            </a:xfrm>
          </p:grpSpPr>
          <p:sp>
            <p:nvSpPr>
              <p:cNvPr id="17" name="Rectangle t">
                <a:extLst>
                  <a:ext uri="{FF2B5EF4-FFF2-40B4-BE49-F238E27FC236}">
                    <a16:creationId xmlns:a16="http://schemas.microsoft.com/office/drawing/2014/main" id="{40307E6F-56EB-40C0-A88E-712CDF1020E7}"/>
                  </a:ext>
                </a:extLst>
              </p:cNvPr>
              <p:cNvSpPr/>
              <p:nvPr/>
            </p:nvSpPr>
            <p:spPr>
              <a:xfrm>
                <a:off x="1210028" y="3359766"/>
                <a:ext cx="10832919" cy="8667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CA71BA2C-E745-4966-937E-724A4C3FE4BC}"/>
                  </a:ext>
                </a:extLst>
              </p:cNvPr>
              <p:cNvSpPr/>
              <p:nvPr/>
            </p:nvSpPr>
            <p:spPr>
              <a:xfrm>
                <a:off x="-3" y="3362321"/>
                <a:ext cx="1210031" cy="8667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717BE45A-BBF7-4CF3-9A83-E95956188346}"/>
                  </a:ext>
                </a:extLst>
              </p:cNvPr>
              <p:cNvSpPr txBox="1"/>
              <p:nvPr/>
            </p:nvSpPr>
            <p:spPr>
              <a:xfrm>
                <a:off x="-655" y="3373512"/>
                <a:ext cx="1210030" cy="34079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Calibri"/>
                    <a:ea typeface="+mn-ea"/>
                    <a:cs typeface="+mn-cs"/>
                  </a:rPr>
                  <a:t>Engagement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Calibri"/>
                    <a:ea typeface="+mn-ea"/>
                    <a:cs typeface="+mn-cs"/>
                  </a:rPr>
                  <a:t>(souhait)</a:t>
                </a:r>
              </a:p>
            </p:txBody>
          </p:sp>
        </p:grpSp>
        <p:pic>
          <p:nvPicPr>
            <p:cNvPr id="16" name="Graphic 15" descr="Cycle with people with solid fill">
              <a:extLst>
                <a:ext uri="{FF2B5EF4-FFF2-40B4-BE49-F238E27FC236}">
                  <a16:creationId xmlns:a16="http://schemas.microsoft.com/office/drawing/2014/main" id="{B9AECDA9-FD8A-4024-B91A-88237F02DA9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64312" y="3973672"/>
              <a:ext cx="704848" cy="704848"/>
            </a:xfrm>
            <a:prstGeom prst="rect">
              <a:avLst/>
            </a:prstGeom>
          </p:spPr>
        </p:pic>
      </p:grpSp>
      <p:sp>
        <p:nvSpPr>
          <p:cNvPr id="78" name="Rectangle 77">
            <a:extLst>
              <a:ext uri="{FF2B5EF4-FFF2-40B4-BE49-F238E27FC236}">
                <a16:creationId xmlns:a16="http://schemas.microsoft.com/office/drawing/2014/main" id="{AE9B9CAD-3EE8-482F-A2AF-981FE5B41395}"/>
              </a:ext>
            </a:extLst>
          </p:cNvPr>
          <p:cNvSpPr/>
          <p:nvPr/>
        </p:nvSpPr>
        <p:spPr>
          <a:xfrm>
            <a:off x="9622418" y="1562164"/>
            <a:ext cx="2448518" cy="4592391"/>
          </a:xfrm>
          <a:prstGeom prst="rect">
            <a:avLst/>
          </a:prstGeom>
          <a:solidFill>
            <a:schemeClr val="tx2">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80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Freeform 147" descr="ConsumerReport5 Icon">
            <a:extLst>
              <a:ext uri="{FF2B5EF4-FFF2-40B4-BE49-F238E27FC236}">
                <a16:creationId xmlns:a16="http://schemas.microsoft.com/office/drawing/2014/main" id="{08BD7C0D-3FDD-4E3A-9375-6308B96FB4ED}"/>
              </a:ext>
            </a:extLst>
          </p:cNvPr>
          <p:cNvSpPr>
            <a:spLocks noEditPoints="1"/>
          </p:cNvSpPr>
          <p:nvPr/>
        </p:nvSpPr>
        <p:spPr bwMode="auto">
          <a:xfrm flipH="1">
            <a:off x="1531660" y="214055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extBox 20">
            <a:extLst>
              <a:ext uri="{FF2B5EF4-FFF2-40B4-BE49-F238E27FC236}">
                <a16:creationId xmlns:a16="http://schemas.microsoft.com/office/drawing/2014/main" id="{9ECDC187-C0BA-4CF5-9B65-A193A7466EC4}"/>
              </a:ext>
            </a:extLst>
          </p:cNvPr>
          <p:cNvSpPr txBox="1"/>
          <p:nvPr/>
        </p:nvSpPr>
        <p:spPr>
          <a:xfrm>
            <a:off x="1105392" y="2402280"/>
            <a:ext cx="1098651"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Communication sur l’inauguration du projet</a:t>
            </a:r>
          </a:p>
        </p:txBody>
      </p:sp>
      <p:sp>
        <p:nvSpPr>
          <p:cNvPr id="23" name="TextBox 22">
            <a:extLst>
              <a:ext uri="{FF2B5EF4-FFF2-40B4-BE49-F238E27FC236}">
                <a16:creationId xmlns:a16="http://schemas.microsoft.com/office/drawing/2014/main" id="{8743FF5D-F2B9-41AA-9CDD-B9F34C788E9C}"/>
              </a:ext>
            </a:extLst>
          </p:cNvPr>
          <p:cNvSpPr txBox="1"/>
          <p:nvPr/>
        </p:nvSpPr>
        <p:spPr>
          <a:xfrm flipV="1">
            <a:off x="-2929180" y="3651428"/>
            <a:ext cx="526943" cy="246221"/>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Arial"/>
                <a:ea typeface="+mn-ea"/>
                <a:cs typeface="+mn-cs"/>
              </a:rPr>
              <a:t>FAQ</a:t>
            </a:r>
            <a:endParaRPr kumimoji="0" lang="fr-c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Box 23">
            <a:extLst>
              <a:ext uri="{FF2B5EF4-FFF2-40B4-BE49-F238E27FC236}">
                <a16:creationId xmlns:a16="http://schemas.microsoft.com/office/drawing/2014/main" id="{BD88CD4C-21DF-4EDF-8467-50D923FF7AEF}"/>
              </a:ext>
            </a:extLst>
          </p:cNvPr>
          <p:cNvSpPr txBox="1"/>
          <p:nvPr/>
        </p:nvSpPr>
        <p:spPr>
          <a:xfrm>
            <a:off x="2446011" y="2970214"/>
            <a:ext cx="1163278"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Communication du sondage sur la conception</a:t>
            </a:r>
          </a:p>
        </p:txBody>
      </p:sp>
      <p:sp>
        <p:nvSpPr>
          <p:cNvPr id="25" name="TextBox 24">
            <a:extLst>
              <a:ext uri="{FF2B5EF4-FFF2-40B4-BE49-F238E27FC236}">
                <a16:creationId xmlns:a16="http://schemas.microsoft.com/office/drawing/2014/main" id="{5842D30C-F94A-4F79-9C26-8A69B5949685}"/>
              </a:ext>
            </a:extLst>
          </p:cNvPr>
          <p:cNvSpPr txBox="1"/>
          <p:nvPr/>
        </p:nvSpPr>
        <p:spPr>
          <a:xfrm>
            <a:off x="3728959" y="2349750"/>
            <a:ext cx="1166148" cy="584775"/>
          </a:xfrm>
          <a:prstGeom prst="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Communication sur le retrait des biens personnels et organisationnels*</a:t>
            </a:r>
          </a:p>
        </p:txBody>
      </p:sp>
      <p:sp>
        <p:nvSpPr>
          <p:cNvPr id="26" name="TextBox 25">
            <a:extLst>
              <a:ext uri="{FF2B5EF4-FFF2-40B4-BE49-F238E27FC236}">
                <a16:creationId xmlns:a16="http://schemas.microsoft.com/office/drawing/2014/main" id="{28767457-FAFB-4757-BC9D-E6C4BB532017}"/>
              </a:ext>
            </a:extLst>
          </p:cNvPr>
          <p:cNvSpPr txBox="1"/>
          <p:nvPr/>
        </p:nvSpPr>
        <p:spPr>
          <a:xfrm>
            <a:off x="2387333" y="4122064"/>
            <a:ext cx="976087"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Inauguration du sondage sur la conception</a:t>
            </a:r>
          </a:p>
        </p:txBody>
      </p:sp>
      <p:sp>
        <p:nvSpPr>
          <p:cNvPr id="27" name="TextBox 26">
            <a:extLst>
              <a:ext uri="{FF2B5EF4-FFF2-40B4-BE49-F238E27FC236}">
                <a16:creationId xmlns:a16="http://schemas.microsoft.com/office/drawing/2014/main" id="{18677D11-9503-4B54-8AE0-20EC00EBE794}"/>
              </a:ext>
            </a:extLst>
          </p:cNvPr>
          <p:cNvSpPr txBox="1"/>
          <p:nvPr/>
        </p:nvSpPr>
        <p:spPr>
          <a:xfrm>
            <a:off x="4546792" y="3770568"/>
            <a:ext cx="1009786"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Création d’un réseau d’agents de changement</a:t>
            </a:r>
          </a:p>
        </p:txBody>
      </p:sp>
      <p:sp>
        <p:nvSpPr>
          <p:cNvPr id="28" name="TextBox 27">
            <a:extLst>
              <a:ext uri="{FF2B5EF4-FFF2-40B4-BE49-F238E27FC236}">
                <a16:creationId xmlns:a16="http://schemas.microsoft.com/office/drawing/2014/main" id="{F639DA6C-08E7-4B04-BE80-50AB585D2129}"/>
              </a:ext>
            </a:extLst>
          </p:cNvPr>
          <p:cNvSpPr txBox="1"/>
          <p:nvPr/>
        </p:nvSpPr>
        <p:spPr>
          <a:xfrm>
            <a:off x="7191449" y="3797141"/>
            <a:ext cx="1120768"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Définition des normes de communauté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(étiquette)</a:t>
            </a:r>
          </a:p>
        </p:txBody>
      </p:sp>
      <p:sp>
        <p:nvSpPr>
          <p:cNvPr id="29" name="TextBox 28">
            <a:extLst>
              <a:ext uri="{FF2B5EF4-FFF2-40B4-BE49-F238E27FC236}">
                <a16:creationId xmlns:a16="http://schemas.microsoft.com/office/drawing/2014/main" id="{03E8E938-650C-4D5E-905E-C38228F37A59}"/>
              </a:ext>
            </a:extLst>
          </p:cNvPr>
          <p:cNvSpPr txBox="1"/>
          <p:nvPr/>
        </p:nvSpPr>
        <p:spPr>
          <a:xfrm>
            <a:off x="5389371" y="3759368"/>
            <a:ext cx="995372"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Concours d’attribution d’un nom aux salles de conférence</a:t>
            </a:r>
          </a:p>
        </p:txBody>
      </p:sp>
      <p:sp>
        <p:nvSpPr>
          <p:cNvPr id="30" name="TextBox 29">
            <a:extLst>
              <a:ext uri="{FF2B5EF4-FFF2-40B4-BE49-F238E27FC236}">
                <a16:creationId xmlns:a16="http://schemas.microsoft.com/office/drawing/2014/main" id="{0F5BC131-6BB4-4DC8-8D1C-00D41D95D4F2}"/>
              </a:ext>
            </a:extLst>
          </p:cNvPr>
          <p:cNvSpPr txBox="1"/>
          <p:nvPr/>
        </p:nvSpPr>
        <p:spPr>
          <a:xfrm>
            <a:off x="3978286" y="4162139"/>
            <a:ext cx="852938"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Activités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 de mobilisation diverses</a:t>
            </a:r>
          </a:p>
        </p:txBody>
      </p:sp>
      <p:sp>
        <p:nvSpPr>
          <p:cNvPr id="32" name="TextBox 31">
            <a:extLst>
              <a:ext uri="{FF2B5EF4-FFF2-40B4-BE49-F238E27FC236}">
                <a16:creationId xmlns:a16="http://schemas.microsoft.com/office/drawing/2014/main" id="{C865CF7B-E7E4-4A2B-AA49-8BF87939D68B}"/>
              </a:ext>
            </a:extLst>
          </p:cNvPr>
          <p:cNvSpPr txBox="1"/>
          <p:nvPr/>
        </p:nvSpPr>
        <p:spPr>
          <a:xfrm>
            <a:off x="3236376" y="3667988"/>
            <a:ext cx="1022597"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Retrait des biens personnels et organisationnels*</a:t>
            </a:r>
          </a:p>
        </p:txBody>
      </p:sp>
      <p:sp>
        <p:nvSpPr>
          <p:cNvPr id="34" name="TextBox 33">
            <a:extLst>
              <a:ext uri="{FF2B5EF4-FFF2-40B4-BE49-F238E27FC236}">
                <a16:creationId xmlns:a16="http://schemas.microsoft.com/office/drawing/2014/main" id="{6D6176B8-5A00-4127-B04C-2FCAC57CE765}"/>
              </a:ext>
            </a:extLst>
          </p:cNvPr>
          <p:cNvSpPr txBox="1"/>
          <p:nvPr/>
        </p:nvSpPr>
        <p:spPr>
          <a:xfrm>
            <a:off x="8591211" y="3752270"/>
            <a:ext cx="938248"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Visite du nouvel espace de travail (en personne ou sur vidéo)</a:t>
            </a:r>
          </a:p>
        </p:txBody>
      </p:sp>
      <p:sp>
        <p:nvSpPr>
          <p:cNvPr id="35" name="TextBox 34">
            <a:extLst>
              <a:ext uri="{FF2B5EF4-FFF2-40B4-BE49-F238E27FC236}">
                <a16:creationId xmlns:a16="http://schemas.microsoft.com/office/drawing/2014/main" id="{01CEA7C9-069A-494B-B640-77B56A784CB1}"/>
              </a:ext>
            </a:extLst>
          </p:cNvPr>
          <p:cNvSpPr txBox="1"/>
          <p:nvPr/>
        </p:nvSpPr>
        <p:spPr>
          <a:xfrm>
            <a:off x="7857562" y="4209357"/>
            <a:ext cx="1078478"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Séance de discussion ouverte préalable au déménagement </a:t>
            </a:r>
          </a:p>
        </p:txBody>
      </p:sp>
      <p:sp>
        <p:nvSpPr>
          <p:cNvPr id="36" name="TextBox 35">
            <a:extLst>
              <a:ext uri="{FF2B5EF4-FFF2-40B4-BE49-F238E27FC236}">
                <a16:creationId xmlns:a16="http://schemas.microsoft.com/office/drawing/2014/main" id="{FED0D574-F562-45FA-8AAF-F0F63353253D}"/>
              </a:ext>
            </a:extLst>
          </p:cNvPr>
          <p:cNvSpPr txBox="1"/>
          <p:nvPr/>
        </p:nvSpPr>
        <p:spPr>
          <a:xfrm>
            <a:off x="6795341" y="5119929"/>
            <a:ext cx="1821063"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Trousse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 pratique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de bienvenue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 pour le déménagement</a:t>
            </a:r>
          </a:p>
        </p:txBody>
      </p:sp>
      <p:grpSp>
        <p:nvGrpSpPr>
          <p:cNvPr id="37" name="Group 36">
            <a:extLst>
              <a:ext uri="{FF2B5EF4-FFF2-40B4-BE49-F238E27FC236}">
                <a16:creationId xmlns:a16="http://schemas.microsoft.com/office/drawing/2014/main" id="{4AA987B9-1CBD-47C8-81C7-1125FF4972AD}"/>
              </a:ext>
            </a:extLst>
          </p:cNvPr>
          <p:cNvGrpSpPr/>
          <p:nvPr/>
        </p:nvGrpSpPr>
        <p:grpSpPr>
          <a:xfrm>
            <a:off x="6313118" y="2021391"/>
            <a:ext cx="1461279" cy="1461279"/>
            <a:chOff x="5872103" y="2339173"/>
            <a:chExt cx="1461279" cy="1461279"/>
          </a:xfrm>
        </p:grpSpPr>
        <p:sp>
          <p:nvSpPr>
            <p:cNvPr id="38" name="TextBox 37">
              <a:extLst>
                <a:ext uri="{FF2B5EF4-FFF2-40B4-BE49-F238E27FC236}">
                  <a16:creationId xmlns:a16="http://schemas.microsoft.com/office/drawing/2014/main" id="{599F00C5-3779-4B04-A9F1-1A4B7F01A4FB}"/>
                </a:ext>
              </a:extLst>
            </p:cNvPr>
            <p:cNvSpPr txBox="1"/>
            <p:nvPr/>
          </p:nvSpPr>
          <p:spPr>
            <a:xfrm>
              <a:off x="6112218" y="2986444"/>
              <a:ext cx="1061631" cy="3385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Bulletin mensuel récurrent</a:t>
              </a:r>
            </a:p>
          </p:txBody>
        </p:sp>
        <p:pic>
          <p:nvPicPr>
            <p:cNvPr id="39" name="Graphic 38" descr="Arrow circle outline">
              <a:extLst>
                <a:ext uri="{FF2B5EF4-FFF2-40B4-BE49-F238E27FC236}">
                  <a16:creationId xmlns:a16="http://schemas.microsoft.com/office/drawing/2014/main" id="{B70CAED3-52C5-42D1-8B83-2685ECF8217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72103" y="2339173"/>
              <a:ext cx="1461279" cy="1461279"/>
            </a:xfrm>
            <a:prstGeom prst="rect">
              <a:avLst/>
            </a:prstGeom>
          </p:spPr>
        </p:pic>
      </p:grpSp>
      <p:sp>
        <p:nvSpPr>
          <p:cNvPr id="40" name="TextBox 39">
            <a:extLst>
              <a:ext uri="{FF2B5EF4-FFF2-40B4-BE49-F238E27FC236}">
                <a16:creationId xmlns:a16="http://schemas.microsoft.com/office/drawing/2014/main" id="{73BC2C81-531D-449A-9798-7B5C2555140A}"/>
              </a:ext>
            </a:extLst>
          </p:cNvPr>
          <p:cNvSpPr txBox="1"/>
          <p:nvPr/>
        </p:nvSpPr>
        <p:spPr>
          <a:xfrm>
            <a:off x="4578290" y="2887016"/>
            <a:ext cx="1298261"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Annonce des plans d’étage et des planches de tendances</a:t>
            </a:r>
          </a:p>
        </p:txBody>
      </p:sp>
      <p:sp>
        <p:nvSpPr>
          <p:cNvPr id="41" name="TextBox 40">
            <a:extLst>
              <a:ext uri="{FF2B5EF4-FFF2-40B4-BE49-F238E27FC236}">
                <a16:creationId xmlns:a16="http://schemas.microsoft.com/office/drawing/2014/main" id="{D6B4B343-CD32-4D2B-8AEF-56F917294FBE}"/>
              </a:ext>
            </a:extLst>
          </p:cNvPr>
          <p:cNvSpPr txBox="1"/>
          <p:nvPr/>
        </p:nvSpPr>
        <p:spPr>
          <a:xfrm>
            <a:off x="6419003" y="5658817"/>
            <a:ext cx="1198452"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Atelier sur les nouvelles façons de travailler</a:t>
            </a:r>
          </a:p>
        </p:txBody>
      </p:sp>
      <p:sp>
        <p:nvSpPr>
          <p:cNvPr id="42" name="TextBox 41">
            <a:extLst>
              <a:ext uri="{FF2B5EF4-FFF2-40B4-BE49-F238E27FC236}">
                <a16:creationId xmlns:a16="http://schemas.microsoft.com/office/drawing/2014/main" id="{616E9321-AE49-4BCF-A815-1A4911667BBD}"/>
              </a:ext>
            </a:extLst>
          </p:cNvPr>
          <p:cNvSpPr txBox="1"/>
          <p:nvPr/>
        </p:nvSpPr>
        <p:spPr>
          <a:xfrm>
            <a:off x="4734295" y="5694130"/>
            <a:ext cx="1074047"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Gestion d’une équipe de travail hybride</a:t>
            </a:r>
          </a:p>
        </p:txBody>
      </p:sp>
      <p:sp>
        <p:nvSpPr>
          <p:cNvPr id="43" name="TextBox 42">
            <a:extLst>
              <a:ext uri="{FF2B5EF4-FFF2-40B4-BE49-F238E27FC236}">
                <a16:creationId xmlns:a16="http://schemas.microsoft.com/office/drawing/2014/main" id="{F3BC1969-6AB8-4FAC-A8E9-88C9A35924D8}"/>
              </a:ext>
            </a:extLst>
          </p:cNvPr>
          <p:cNvSpPr txBox="1"/>
          <p:nvPr/>
        </p:nvSpPr>
        <p:spPr>
          <a:xfrm>
            <a:off x="8872350" y="5705784"/>
            <a:ext cx="952941"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Cours de mise à jour sur l’ergonomie</a:t>
            </a:r>
          </a:p>
        </p:txBody>
      </p:sp>
      <p:sp>
        <p:nvSpPr>
          <p:cNvPr id="44" name="TextBox 43">
            <a:extLst>
              <a:ext uri="{FF2B5EF4-FFF2-40B4-BE49-F238E27FC236}">
                <a16:creationId xmlns:a16="http://schemas.microsoft.com/office/drawing/2014/main" id="{623E0C2E-B75E-4D01-895D-1991E5785E3C}"/>
              </a:ext>
            </a:extLst>
          </p:cNvPr>
          <p:cNvSpPr txBox="1"/>
          <p:nvPr/>
        </p:nvSpPr>
        <p:spPr>
          <a:xfrm>
            <a:off x="7847137" y="5688778"/>
            <a:ext cx="1164156"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Formation sur le système de réservation</a:t>
            </a:r>
          </a:p>
        </p:txBody>
      </p:sp>
      <p:sp>
        <p:nvSpPr>
          <p:cNvPr id="45" name="TextBox 44">
            <a:extLst>
              <a:ext uri="{FF2B5EF4-FFF2-40B4-BE49-F238E27FC236}">
                <a16:creationId xmlns:a16="http://schemas.microsoft.com/office/drawing/2014/main" id="{14CC60DB-15CA-428B-B86A-C7639724BC89}"/>
              </a:ext>
            </a:extLst>
          </p:cNvPr>
          <p:cNvSpPr txBox="1"/>
          <p:nvPr/>
        </p:nvSpPr>
        <p:spPr>
          <a:xfrm>
            <a:off x="8386992" y="5114991"/>
            <a:ext cx="1327779"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Formation sur le nouveau matériel audiovisuel</a:t>
            </a:r>
          </a:p>
        </p:txBody>
      </p:sp>
      <p:sp>
        <p:nvSpPr>
          <p:cNvPr id="46" name="TextBox 45">
            <a:extLst>
              <a:ext uri="{FF2B5EF4-FFF2-40B4-BE49-F238E27FC236}">
                <a16:creationId xmlns:a16="http://schemas.microsoft.com/office/drawing/2014/main" id="{EA521118-A6C2-4042-A57C-09A7E6CC82DF}"/>
              </a:ext>
            </a:extLst>
          </p:cNvPr>
          <p:cNvSpPr txBox="1"/>
          <p:nvPr/>
        </p:nvSpPr>
        <p:spPr>
          <a:xfrm>
            <a:off x="5563774" y="5184475"/>
            <a:ext cx="1074048"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Formation collaborative sur les outils de TI</a:t>
            </a:r>
          </a:p>
        </p:txBody>
      </p:sp>
      <p:sp>
        <p:nvSpPr>
          <p:cNvPr id="47" name="Freeform 147" descr="ConsumerReport5 Icon">
            <a:extLst>
              <a:ext uri="{FF2B5EF4-FFF2-40B4-BE49-F238E27FC236}">
                <a16:creationId xmlns:a16="http://schemas.microsoft.com/office/drawing/2014/main" id="{61584A45-6F8C-4027-B019-F555DEC972BA}"/>
              </a:ext>
            </a:extLst>
          </p:cNvPr>
          <p:cNvSpPr>
            <a:spLocks noEditPoints="1"/>
          </p:cNvSpPr>
          <p:nvPr/>
        </p:nvSpPr>
        <p:spPr bwMode="auto">
          <a:xfrm flipH="1" flipV="1">
            <a:off x="2008441" y="2807682"/>
            <a:ext cx="238070" cy="2223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Freeform 147" descr="ConsumerReport5 Icon">
            <a:extLst>
              <a:ext uri="{FF2B5EF4-FFF2-40B4-BE49-F238E27FC236}">
                <a16:creationId xmlns:a16="http://schemas.microsoft.com/office/drawing/2014/main" id="{22728183-53BA-46BA-8C0C-BA16EB72CD6F}"/>
              </a:ext>
            </a:extLst>
          </p:cNvPr>
          <p:cNvSpPr>
            <a:spLocks noEditPoints="1"/>
          </p:cNvSpPr>
          <p:nvPr/>
        </p:nvSpPr>
        <p:spPr bwMode="auto">
          <a:xfrm flipH="1">
            <a:off x="2851970" y="272336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TextBox 51">
            <a:extLst>
              <a:ext uri="{FF2B5EF4-FFF2-40B4-BE49-F238E27FC236}">
                <a16:creationId xmlns:a16="http://schemas.microsoft.com/office/drawing/2014/main" id="{A718F162-0C57-43F7-9367-0C06F9AD604E}"/>
              </a:ext>
            </a:extLst>
          </p:cNvPr>
          <p:cNvSpPr txBox="1"/>
          <p:nvPr/>
        </p:nvSpPr>
        <p:spPr>
          <a:xfrm>
            <a:off x="1210028" y="1131143"/>
            <a:ext cx="3576739"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Planification préalable et planification</a:t>
            </a:r>
          </a:p>
        </p:txBody>
      </p:sp>
      <p:sp>
        <p:nvSpPr>
          <p:cNvPr id="53" name="TextBox 52">
            <a:extLst>
              <a:ext uri="{FF2B5EF4-FFF2-40B4-BE49-F238E27FC236}">
                <a16:creationId xmlns:a16="http://schemas.microsoft.com/office/drawing/2014/main" id="{4A261DF2-6D47-48DD-A5D0-ECF07B988780}"/>
              </a:ext>
            </a:extLst>
          </p:cNvPr>
          <p:cNvSpPr txBox="1"/>
          <p:nvPr/>
        </p:nvSpPr>
        <p:spPr>
          <a:xfrm>
            <a:off x="4842969" y="1131760"/>
            <a:ext cx="4697422"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Mise en œuvre</a:t>
            </a:r>
          </a:p>
        </p:txBody>
      </p:sp>
      <p:sp>
        <p:nvSpPr>
          <p:cNvPr id="54" name="TextBox 53">
            <a:extLst>
              <a:ext uri="{FF2B5EF4-FFF2-40B4-BE49-F238E27FC236}">
                <a16:creationId xmlns:a16="http://schemas.microsoft.com/office/drawing/2014/main" id="{85AC9AE3-1CDF-48D2-ACC5-34044291E7D1}"/>
              </a:ext>
            </a:extLst>
          </p:cNvPr>
          <p:cNvSpPr txBox="1"/>
          <p:nvPr/>
        </p:nvSpPr>
        <p:spPr>
          <a:xfrm>
            <a:off x="9617817" y="1119712"/>
            <a:ext cx="2440566"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Après l’emménagement</a:t>
            </a:r>
          </a:p>
        </p:txBody>
      </p:sp>
      <p:sp>
        <p:nvSpPr>
          <p:cNvPr id="55" name="TextBox 54">
            <a:extLst>
              <a:ext uri="{FF2B5EF4-FFF2-40B4-BE49-F238E27FC236}">
                <a16:creationId xmlns:a16="http://schemas.microsoft.com/office/drawing/2014/main" id="{27C0CBE8-E757-48A5-8756-F323C2E1B1A7}"/>
              </a:ext>
            </a:extLst>
          </p:cNvPr>
          <p:cNvSpPr txBox="1"/>
          <p:nvPr/>
        </p:nvSpPr>
        <p:spPr>
          <a:xfrm>
            <a:off x="1210028" y="1562165"/>
            <a:ext cx="3576740" cy="200055"/>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1" u="none" strike="noStrike" kern="1200" cap="none" spc="0" normalizeH="0" baseline="0" noProof="0" dirty="0">
                <a:ln>
                  <a:noFill/>
                </a:ln>
                <a:solidFill>
                  <a:srgbClr val="77797C"/>
                </a:solidFill>
                <a:effectLst/>
                <a:uLnTx/>
                <a:uFillTx/>
                <a:latin typeface="Calibri"/>
                <a:ea typeface="+mn-ea"/>
                <a:cs typeface="+mn-cs"/>
              </a:rPr>
              <a:t>Env. de deux à trois mois</a:t>
            </a:r>
          </a:p>
        </p:txBody>
      </p:sp>
      <p:sp>
        <p:nvSpPr>
          <p:cNvPr id="56" name="TextBox 55">
            <a:extLst>
              <a:ext uri="{FF2B5EF4-FFF2-40B4-BE49-F238E27FC236}">
                <a16:creationId xmlns:a16="http://schemas.microsoft.com/office/drawing/2014/main" id="{A23801A6-AFE9-46D3-80AB-2F706513AD31}"/>
              </a:ext>
            </a:extLst>
          </p:cNvPr>
          <p:cNvSpPr txBox="1"/>
          <p:nvPr/>
        </p:nvSpPr>
        <p:spPr>
          <a:xfrm>
            <a:off x="4878049" y="1554302"/>
            <a:ext cx="4673022" cy="200055"/>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1" u="none" strike="noStrike" kern="1200" cap="none" spc="0" normalizeH="0" baseline="0" noProof="0" dirty="0">
                <a:ln>
                  <a:noFill/>
                </a:ln>
                <a:solidFill>
                  <a:srgbClr val="77797C"/>
                </a:solidFill>
                <a:effectLst/>
                <a:uLnTx/>
                <a:uFillTx/>
                <a:latin typeface="Calibri"/>
                <a:ea typeface="+mn-ea"/>
                <a:cs typeface="+mn-cs"/>
              </a:rPr>
              <a:t>Env. de quatre à 12 mois (selon la portée)</a:t>
            </a:r>
          </a:p>
        </p:txBody>
      </p:sp>
      <p:sp>
        <p:nvSpPr>
          <p:cNvPr id="57" name="TextBox 56">
            <a:extLst>
              <a:ext uri="{FF2B5EF4-FFF2-40B4-BE49-F238E27FC236}">
                <a16:creationId xmlns:a16="http://schemas.microsoft.com/office/drawing/2014/main" id="{55B9B5A8-1AEB-40A8-9A34-C298A8F9ED90}"/>
              </a:ext>
            </a:extLst>
          </p:cNvPr>
          <p:cNvSpPr txBox="1"/>
          <p:nvPr/>
        </p:nvSpPr>
        <p:spPr>
          <a:xfrm>
            <a:off x="9624035" y="1565372"/>
            <a:ext cx="2432358" cy="200055"/>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1" u="none" strike="noStrike" kern="1200" cap="none" spc="0" normalizeH="0" baseline="0" noProof="0" dirty="0">
                <a:ln>
                  <a:noFill/>
                </a:ln>
                <a:solidFill>
                  <a:srgbClr val="77797C"/>
                </a:solidFill>
                <a:effectLst/>
                <a:uLnTx/>
                <a:uFillTx/>
                <a:latin typeface="Calibri"/>
                <a:ea typeface="+mn-ea"/>
                <a:cs typeface="+mn-cs"/>
              </a:rPr>
              <a:t>Env. de trois à 12 mois</a:t>
            </a:r>
          </a:p>
        </p:txBody>
      </p:sp>
      <p:sp>
        <p:nvSpPr>
          <p:cNvPr id="58" name="TextBox 57">
            <a:extLst>
              <a:ext uri="{FF2B5EF4-FFF2-40B4-BE49-F238E27FC236}">
                <a16:creationId xmlns:a16="http://schemas.microsoft.com/office/drawing/2014/main" id="{8B87116B-C704-44E7-8E80-1E2DC59DDB27}"/>
              </a:ext>
            </a:extLst>
          </p:cNvPr>
          <p:cNvSpPr txBox="1"/>
          <p:nvPr/>
        </p:nvSpPr>
        <p:spPr>
          <a:xfrm>
            <a:off x="3988612" y="5223584"/>
            <a:ext cx="958158"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Trousse d’outils du gestionnaire</a:t>
            </a:r>
          </a:p>
        </p:txBody>
      </p:sp>
      <p:sp>
        <p:nvSpPr>
          <p:cNvPr id="59" name="Title 1">
            <a:extLst>
              <a:ext uri="{FF2B5EF4-FFF2-40B4-BE49-F238E27FC236}">
                <a16:creationId xmlns:a16="http://schemas.microsoft.com/office/drawing/2014/main" id="{170620D1-73CA-4403-9C63-166608CE2CD0}"/>
              </a:ext>
            </a:extLst>
          </p:cNvPr>
          <p:cNvSpPr txBox="1">
            <a:spLocks/>
          </p:cNvSpPr>
          <p:nvPr/>
        </p:nvSpPr>
        <p:spPr>
          <a:xfrm>
            <a:off x="123266" y="232621"/>
            <a:ext cx="6036995" cy="77946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fr-ca" sz="3600" b="1" i="0" u="none" strike="noStrike" kern="1200" cap="none" spc="0" normalizeH="0" baseline="0" noProof="0" dirty="0">
                <a:ln>
                  <a:noFill/>
                </a:ln>
                <a:solidFill>
                  <a:srgbClr val="4CB6A0"/>
                </a:solidFill>
                <a:effectLst/>
                <a:uLnTx/>
                <a:uFillTx/>
                <a:latin typeface="Arial" panose="020B0604020202020204" pitchFamily="34" charset="0"/>
                <a:ea typeface="+mj-ea"/>
                <a:cs typeface="Arial" panose="020B0604020202020204" pitchFamily="34" charset="0"/>
              </a:rPr>
              <a:t>Programme de GC du PTMT tout-en-un</a:t>
            </a:r>
          </a:p>
        </p:txBody>
      </p:sp>
      <p:sp>
        <p:nvSpPr>
          <p:cNvPr id="66" name="TextBox 65">
            <a:extLst>
              <a:ext uri="{FF2B5EF4-FFF2-40B4-BE49-F238E27FC236}">
                <a16:creationId xmlns:a16="http://schemas.microsoft.com/office/drawing/2014/main" id="{43D0D987-F146-440E-B5C8-0CCC38EC843A}"/>
              </a:ext>
            </a:extLst>
          </p:cNvPr>
          <p:cNvSpPr txBox="1"/>
          <p:nvPr/>
        </p:nvSpPr>
        <p:spPr>
          <a:xfrm>
            <a:off x="2746104" y="5164501"/>
            <a:ext cx="796609"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Cours de mise à jour sur la GI*</a:t>
            </a:r>
          </a:p>
        </p:txBody>
      </p:sp>
      <p:sp>
        <p:nvSpPr>
          <p:cNvPr id="67" name="TextBox 66">
            <a:extLst>
              <a:ext uri="{FF2B5EF4-FFF2-40B4-BE49-F238E27FC236}">
                <a16:creationId xmlns:a16="http://schemas.microsoft.com/office/drawing/2014/main" id="{42F07587-03B2-4DB5-96E0-23FFA3F78A6C}"/>
              </a:ext>
            </a:extLst>
          </p:cNvPr>
          <p:cNvSpPr txBox="1"/>
          <p:nvPr/>
        </p:nvSpPr>
        <p:spPr>
          <a:xfrm>
            <a:off x="3134836" y="5723473"/>
            <a:ext cx="1210029" cy="374571"/>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Cours de mise à jour sur le bureau propre*</a:t>
            </a:r>
          </a:p>
        </p:txBody>
      </p:sp>
      <p:sp>
        <p:nvSpPr>
          <p:cNvPr id="74" name="Freeform 147" descr="ConsumerReport5 Icon">
            <a:extLst>
              <a:ext uri="{FF2B5EF4-FFF2-40B4-BE49-F238E27FC236}">
                <a16:creationId xmlns:a16="http://schemas.microsoft.com/office/drawing/2014/main" id="{FFEC867C-2A0D-480F-8575-487A171B26F3}"/>
              </a:ext>
            </a:extLst>
          </p:cNvPr>
          <p:cNvSpPr>
            <a:spLocks noEditPoints="1"/>
          </p:cNvSpPr>
          <p:nvPr/>
        </p:nvSpPr>
        <p:spPr bwMode="auto">
          <a:xfrm flipH="1">
            <a:off x="5108079" y="2688671"/>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147" descr="ConsumerReport5 Icon">
            <a:extLst>
              <a:ext uri="{FF2B5EF4-FFF2-40B4-BE49-F238E27FC236}">
                <a16:creationId xmlns:a16="http://schemas.microsoft.com/office/drawing/2014/main" id="{45ACB877-1169-44BA-8015-8BD49BA83355}"/>
              </a:ext>
            </a:extLst>
          </p:cNvPr>
          <p:cNvSpPr>
            <a:spLocks noEditPoints="1"/>
          </p:cNvSpPr>
          <p:nvPr/>
        </p:nvSpPr>
        <p:spPr bwMode="auto">
          <a:xfrm flipH="1">
            <a:off x="4357411" y="5009939"/>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Freeform 147" descr="ConsumerReport5 Icon">
            <a:extLst>
              <a:ext uri="{FF2B5EF4-FFF2-40B4-BE49-F238E27FC236}">
                <a16:creationId xmlns:a16="http://schemas.microsoft.com/office/drawing/2014/main" id="{5AEE2C2F-EB49-49EF-AC77-250ECEF6C530}"/>
              </a:ext>
            </a:extLst>
          </p:cNvPr>
          <p:cNvSpPr>
            <a:spLocks noEditPoints="1"/>
          </p:cNvSpPr>
          <p:nvPr/>
        </p:nvSpPr>
        <p:spPr bwMode="auto">
          <a:xfrm flipH="1">
            <a:off x="3033451" y="499614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TextBox 30">
            <a:extLst>
              <a:ext uri="{FF2B5EF4-FFF2-40B4-BE49-F238E27FC236}">
                <a16:creationId xmlns:a16="http://schemas.microsoft.com/office/drawing/2014/main" id="{22B98867-68EE-4F8D-8477-0D651F0C219D}"/>
              </a:ext>
            </a:extLst>
          </p:cNvPr>
          <p:cNvSpPr txBox="1"/>
          <p:nvPr/>
        </p:nvSpPr>
        <p:spPr>
          <a:xfrm>
            <a:off x="11076352" y="3843501"/>
            <a:ext cx="1075897"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Sondage sur le rendement du milieu de travail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(après l’emménagement)</a:t>
            </a:r>
          </a:p>
        </p:txBody>
      </p:sp>
      <p:sp>
        <p:nvSpPr>
          <p:cNvPr id="33" name="Rectangle 32">
            <a:extLst>
              <a:ext uri="{FF2B5EF4-FFF2-40B4-BE49-F238E27FC236}">
                <a16:creationId xmlns:a16="http://schemas.microsoft.com/office/drawing/2014/main" id="{4D595F46-807C-4A1F-BB1A-92E5445178BD}"/>
              </a:ext>
            </a:extLst>
          </p:cNvPr>
          <p:cNvSpPr/>
          <p:nvPr/>
        </p:nvSpPr>
        <p:spPr>
          <a:xfrm>
            <a:off x="9509686" y="3755085"/>
            <a:ext cx="1404669" cy="616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1" i="0" u="none" strike="noStrike" kern="1200" cap="none" spc="0" normalizeH="0" baseline="0" noProof="0" dirty="0">
                <a:ln>
                  <a:noFill/>
                </a:ln>
                <a:solidFill>
                  <a:srgbClr val="000000"/>
                </a:solidFill>
                <a:effectLst/>
                <a:uLnTx/>
                <a:uFillTx/>
                <a:latin typeface="Arial"/>
                <a:ea typeface="+mn-ea"/>
                <a:cs typeface="+mn-cs"/>
              </a:rPr>
              <a:t>Cérémonie hybride pour la coupure du ruban </a:t>
            </a:r>
            <a:r>
              <a:rPr lang="fr-ca" sz="800" b="1" dirty="0">
                <a:solidFill>
                  <a:srgbClr val="000000"/>
                </a:solidFill>
                <a:latin typeface="Arial"/>
              </a:rPr>
              <a:t>d’inauguration</a:t>
            </a:r>
            <a:r>
              <a:rPr kumimoji="0" lang="fr-ca" sz="800" b="1" i="0" u="none" strike="noStrike" kern="1200" cap="none" spc="0" normalizeH="0" baseline="0" noProof="0" dirty="0">
                <a:ln>
                  <a:noFill/>
                </a:ln>
                <a:solidFill>
                  <a:srgbClr val="000000"/>
                </a:solidFill>
                <a:effectLst/>
                <a:uLnTx/>
                <a:uFillTx/>
                <a:latin typeface="Arial"/>
                <a:ea typeface="+mn-ea"/>
                <a:cs typeface="+mn-cs"/>
              </a:rPr>
              <a:t>! CÉLÉBRATION! </a:t>
            </a:r>
          </a:p>
        </p:txBody>
      </p:sp>
      <p:sp>
        <p:nvSpPr>
          <p:cNvPr id="49" name="TextBox 48">
            <a:extLst>
              <a:ext uri="{FF2B5EF4-FFF2-40B4-BE49-F238E27FC236}">
                <a16:creationId xmlns:a16="http://schemas.microsoft.com/office/drawing/2014/main" id="{630BB86E-3FDC-45D3-BAE6-C47588619F38}"/>
              </a:ext>
            </a:extLst>
          </p:cNvPr>
          <p:cNvSpPr txBox="1"/>
          <p:nvPr/>
        </p:nvSpPr>
        <p:spPr>
          <a:xfrm>
            <a:off x="10242866" y="1827189"/>
            <a:ext cx="1318325" cy="261610"/>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none" spc="0" normalizeH="0" baseline="0" noProof="0" dirty="0">
                <a:ln>
                  <a:noFill/>
                </a:ln>
                <a:solidFill>
                  <a:srgbClr val="000000"/>
                </a:solidFill>
                <a:effectLst/>
                <a:uLnTx/>
                <a:uFillTx/>
                <a:latin typeface="Calibri"/>
                <a:ea typeface="+mn-ea"/>
                <a:cs typeface="+mn-cs"/>
              </a:rPr>
              <a:t>Renforcement</a:t>
            </a:r>
          </a:p>
        </p:txBody>
      </p:sp>
      <p:sp>
        <p:nvSpPr>
          <p:cNvPr id="50" name="TextBox 49">
            <a:extLst>
              <a:ext uri="{FF2B5EF4-FFF2-40B4-BE49-F238E27FC236}">
                <a16:creationId xmlns:a16="http://schemas.microsoft.com/office/drawing/2014/main" id="{CE994A34-9C87-4547-8D6B-D94A1707900B}"/>
              </a:ext>
            </a:extLst>
          </p:cNvPr>
          <p:cNvSpPr txBox="1"/>
          <p:nvPr/>
        </p:nvSpPr>
        <p:spPr>
          <a:xfrm>
            <a:off x="9585989" y="2387054"/>
            <a:ext cx="1061631"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Communication sur les nouvelles façons de travailler</a:t>
            </a:r>
          </a:p>
        </p:txBody>
      </p:sp>
      <p:sp>
        <p:nvSpPr>
          <p:cNvPr id="69" name="TextBox 68">
            <a:extLst>
              <a:ext uri="{FF2B5EF4-FFF2-40B4-BE49-F238E27FC236}">
                <a16:creationId xmlns:a16="http://schemas.microsoft.com/office/drawing/2014/main" id="{D625C7BC-A572-4839-9114-1925AACBDD62}"/>
              </a:ext>
            </a:extLst>
          </p:cNvPr>
          <p:cNvSpPr txBox="1"/>
          <p:nvPr/>
        </p:nvSpPr>
        <p:spPr>
          <a:xfrm>
            <a:off x="10362813" y="2970214"/>
            <a:ext cx="1061631"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Reconnaissance des employés et de l’équipe</a:t>
            </a:r>
          </a:p>
        </p:txBody>
      </p:sp>
      <p:sp>
        <p:nvSpPr>
          <p:cNvPr id="75" name="Freeform 147" descr="ConsumerReport5 Icon">
            <a:extLst>
              <a:ext uri="{FF2B5EF4-FFF2-40B4-BE49-F238E27FC236}">
                <a16:creationId xmlns:a16="http://schemas.microsoft.com/office/drawing/2014/main" id="{118FC063-0C44-4E27-B3C2-613DCA775F5E}"/>
              </a:ext>
            </a:extLst>
          </p:cNvPr>
          <p:cNvSpPr>
            <a:spLocks noEditPoints="1"/>
          </p:cNvSpPr>
          <p:nvPr/>
        </p:nvSpPr>
        <p:spPr bwMode="auto">
          <a:xfrm flipH="1">
            <a:off x="9984496" y="2148447"/>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7" name="Freeform 147" descr="ConsumerReport5 Icon">
            <a:extLst>
              <a:ext uri="{FF2B5EF4-FFF2-40B4-BE49-F238E27FC236}">
                <a16:creationId xmlns:a16="http://schemas.microsoft.com/office/drawing/2014/main" id="{2EC5EDE7-535A-4B89-92F9-CB4DF47D042D}"/>
              </a:ext>
            </a:extLst>
          </p:cNvPr>
          <p:cNvSpPr>
            <a:spLocks noEditPoints="1"/>
          </p:cNvSpPr>
          <p:nvPr/>
        </p:nvSpPr>
        <p:spPr bwMode="auto">
          <a:xfrm flipH="1">
            <a:off x="10768513" y="276548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1" name="Freeform 147" descr="ConsumerReport5 Icon">
            <a:extLst>
              <a:ext uri="{FF2B5EF4-FFF2-40B4-BE49-F238E27FC236}">
                <a16:creationId xmlns:a16="http://schemas.microsoft.com/office/drawing/2014/main" id="{3AEC0F5C-4900-4B55-BE68-C185B3FF0D2A}"/>
              </a:ext>
            </a:extLst>
          </p:cNvPr>
          <p:cNvSpPr>
            <a:spLocks noEditPoints="1"/>
          </p:cNvSpPr>
          <p:nvPr/>
        </p:nvSpPr>
        <p:spPr bwMode="auto">
          <a:xfrm flipH="1">
            <a:off x="2924080" y="389462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147" descr="ConsumerReport5 Icon">
            <a:extLst>
              <a:ext uri="{FF2B5EF4-FFF2-40B4-BE49-F238E27FC236}">
                <a16:creationId xmlns:a16="http://schemas.microsoft.com/office/drawing/2014/main" id="{197FFD97-341F-4A91-A06A-3BA44FD44EF7}"/>
              </a:ext>
            </a:extLst>
          </p:cNvPr>
          <p:cNvSpPr>
            <a:spLocks noEditPoints="1"/>
          </p:cNvSpPr>
          <p:nvPr/>
        </p:nvSpPr>
        <p:spPr bwMode="auto">
          <a:xfrm flipH="1">
            <a:off x="4964953" y="3554269"/>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TextBox 82">
            <a:extLst>
              <a:ext uri="{FF2B5EF4-FFF2-40B4-BE49-F238E27FC236}">
                <a16:creationId xmlns:a16="http://schemas.microsoft.com/office/drawing/2014/main" id="{501DF468-6E91-4F99-9109-2ADE693C44E2}"/>
              </a:ext>
            </a:extLst>
          </p:cNvPr>
          <p:cNvSpPr txBox="1"/>
          <p:nvPr/>
        </p:nvSpPr>
        <p:spPr>
          <a:xfrm>
            <a:off x="5503103" y="2370085"/>
            <a:ext cx="966525" cy="338554"/>
          </a:xfrm>
          <a:prstGeom prst="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Création d’un bulletin mensuel</a:t>
            </a:r>
          </a:p>
        </p:txBody>
      </p:sp>
      <p:sp>
        <p:nvSpPr>
          <p:cNvPr id="84" name="Freeform 147" descr="ConsumerReport5 Icon">
            <a:extLst>
              <a:ext uri="{FF2B5EF4-FFF2-40B4-BE49-F238E27FC236}">
                <a16:creationId xmlns:a16="http://schemas.microsoft.com/office/drawing/2014/main" id="{4D0D09AE-3EF4-4240-9E9D-FAA8739C06FF}"/>
              </a:ext>
            </a:extLst>
          </p:cNvPr>
          <p:cNvSpPr>
            <a:spLocks noEditPoints="1"/>
          </p:cNvSpPr>
          <p:nvPr/>
        </p:nvSpPr>
        <p:spPr bwMode="auto">
          <a:xfrm flipH="1">
            <a:off x="5857551" y="213282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147" descr="ConsumerReport5 Icon">
            <a:extLst>
              <a:ext uri="{FF2B5EF4-FFF2-40B4-BE49-F238E27FC236}">
                <a16:creationId xmlns:a16="http://schemas.microsoft.com/office/drawing/2014/main" id="{11E9D888-D728-48A0-AB2D-F4713721A875}"/>
              </a:ext>
            </a:extLst>
          </p:cNvPr>
          <p:cNvSpPr>
            <a:spLocks noEditPoints="1"/>
          </p:cNvSpPr>
          <p:nvPr/>
        </p:nvSpPr>
        <p:spPr bwMode="auto">
          <a:xfrm flipH="1">
            <a:off x="4274421" y="3926771"/>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7" name="Freeform 147" descr="ConsumerReport5 Icon">
            <a:extLst>
              <a:ext uri="{FF2B5EF4-FFF2-40B4-BE49-F238E27FC236}">
                <a16:creationId xmlns:a16="http://schemas.microsoft.com/office/drawing/2014/main" id="{F70CB1DE-1E2B-4E7F-86CD-B750609DA67F}"/>
              </a:ext>
            </a:extLst>
          </p:cNvPr>
          <p:cNvSpPr>
            <a:spLocks noEditPoints="1"/>
          </p:cNvSpPr>
          <p:nvPr/>
        </p:nvSpPr>
        <p:spPr bwMode="auto">
          <a:xfrm flipH="1">
            <a:off x="4191170" y="213839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92" name="Group 91">
            <a:extLst>
              <a:ext uri="{FF2B5EF4-FFF2-40B4-BE49-F238E27FC236}">
                <a16:creationId xmlns:a16="http://schemas.microsoft.com/office/drawing/2014/main" id="{80DBCCBD-DCD0-4B4B-BF35-95FF9413C4CF}"/>
              </a:ext>
            </a:extLst>
          </p:cNvPr>
          <p:cNvGrpSpPr/>
          <p:nvPr/>
        </p:nvGrpSpPr>
        <p:grpSpPr>
          <a:xfrm>
            <a:off x="6132926" y="3387276"/>
            <a:ext cx="1461279" cy="1461279"/>
            <a:chOff x="6110413" y="3379447"/>
            <a:chExt cx="1461279" cy="1461279"/>
          </a:xfrm>
        </p:grpSpPr>
        <p:pic>
          <p:nvPicPr>
            <p:cNvPr id="91" name="Graphic 90" descr="Arrow circle outline">
              <a:extLst>
                <a:ext uri="{FF2B5EF4-FFF2-40B4-BE49-F238E27FC236}">
                  <a16:creationId xmlns:a16="http://schemas.microsoft.com/office/drawing/2014/main" id="{32116D46-22BF-4BD1-9B1B-FBF2147EB9D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10413" y="3379447"/>
              <a:ext cx="1461279" cy="1461279"/>
            </a:xfrm>
            <a:prstGeom prst="rect">
              <a:avLst/>
            </a:prstGeom>
          </p:spPr>
        </p:pic>
        <p:sp>
          <p:nvSpPr>
            <p:cNvPr id="90" name="TextBox 89">
              <a:extLst>
                <a:ext uri="{FF2B5EF4-FFF2-40B4-BE49-F238E27FC236}">
                  <a16:creationId xmlns:a16="http://schemas.microsoft.com/office/drawing/2014/main" id="{867BEFCF-C504-4387-8855-14B45FD78165}"/>
                </a:ext>
              </a:extLst>
            </p:cNvPr>
            <p:cNvSpPr txBox="1"/>
            <p:nvPr/>
          </p:nvSpPr>
          <p:spPr>
            <a:xfrm>
              <a:off x="6364065" y="3756273"/>
              <a:ext cx="1000767"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Réunions des agents de changement mensuelles récurrentes</a:t>
              </a:r>
            </a:p>
          </p:txBody>
        </p:sp>
      </p:grpSp>
      <p:sp>
        <p:nvSpPr>
          <p:cNvPr id="94" name="Freeform 147" descr="ConsumerReport5 Icon">
            <a:extLst>
              <a:ext uri="{FF2B5EF4-FFF2-40B4-BE49-F238E27FC236}">
                <a16:creationId xmlns:a16="http://schemas.microsoft.com/office/drawing/2014/main" id="{4A0F113B-5C80-4812-A507-5C228E3F11EB}"/>
              </a:ext>
            </a:extLst>
          </p:cNvPr>
          <p:cNvSpPr>
            <a:spLocks noEditPoints="1"/>
          </p:cNvSpPr>
          <p:nvPr/>
        </p:nvSpPr>
        <p:spPr bwMode="auto">
          <a:xfrm flipH="1">
            <a:off x="8234618" y="3991443"/>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5" name="Freeform 147" descr="ConsumerReport5 Icon">
            <a:extLst>
              <a:ext uri="{FF2B5EF4-FFF2-40B4-BE49-F238E27FC236}">
                <a16:creationId xmlns:a16="http://schemas.microsoft.com/office/drawing/2014/main" id="{439539D8-7EA9-4BA3-BCF5-A5A356C12162}"/>
              </a:ext>
            </a:extLst>
          </p:cNvPr>
          <p:cNvSpPr>
            <a:spLocks noEditPoints="1"/>
          </p:cNvSpPr>
          <p:nvPr/>
        </p:nvSpPr>
        <p:spPr bwMode="auto">
          <a:xfrm flipH="1">
            <a:off x="7651511" y="3567234"/>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6" name="Freeform 147" descr="ConsumerReport5 Icon">
            <a:extLst>
              <a:ext uri="{FF2B5EF4-FFF2-40B4-BE49-F238E27FC236}">
                <a16:creationId xmlns:a16="http://schemas.microsoft.com/office/drawing/2014/main" id="{187B8BD7-2182-4D62-9915-D1813BE856C6}"/>
              </a:ext>
            </a:extLst>
          </p:cNvPr>
          <p:cNvSpPr>
            <a:spLocks noEditPoints="1"/>
          </p:cNvSpPr>
          <p:nvPr/>
        </p:nvSpPr>
        <p:spPr bwMode="auto">
          <a:xfrm flipH="1">
            <a:off x="10026821" y="3570312"/>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Freeform 147" descr="ConsumerReport5 Icon">
            <a:extLst>
              <a:ext uri="{FF2B5EF4-FFF2-40B4-BE49-F238E27FC236}">
                <a16:creationId xmlns:a16="http://schemas.microsoft.com/office/drawing/2014/main" id="{38706F11-2A1E-44A8-861F-5BCB773267A6}"/>
              </a:ext>
            </a:extLst>
          </p:cNvPr>
          <p:cNvSpPr>
            <a:spLocks noEditPoints="1"/>
          </p:cNvSpPr>
          <p:nvPr/>
        </p:nvSpPr>
        <p:spPr bwMode="auto">
          <a:xfrm flipH="1">
            <a:off x="11494555" y="356079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9" name="Freeform 147" descr="ConsumerReport5 Icon">
            <a:extLst>
              <a:ext uri="{FF2B5EF4-FFF2-40B4-BE49-F238E27FC236}">
                <a16:creationId xmlns:a16="http://schemas.microsoft.com/office/drawing/2014/main" id="{CD807340-85B8-4A84-8A75-D65679F02ED6}"/>
              </a:ext>
            </a:extLst>
          </p:cNvPr>
          <p:cNvSpPr>
            <a:spLocks noEditPoints="1"/>
          </p:cNvSpPr>
          <p:nvPr/>
        </p:nvSpPr>
        <p:spPr bwMode="auto">
          <a:xfrm flipH="1">
            <a:off x="5169124" y="550711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0" name="Freeform 147" descr="ConsumerReport5 Icon">
            <a:extLst>
              <a:ext uri="{FF2B5EF4-FFF2-40B4-BE49-F238E27FC236}">
                <a16:creationId xmlns:a16="http://schemas.microsoft.com/office/drawing/2014/main" id="{4A239A98-D117-4B25-89A4-0D4226621063}"/>
              </a:ext>
            </a:extLst>
          </p:cNvPr>
          <p:cNvSpPr>
            <a:spLocks noEditPoints="1"/>
          </p:cNvSpPr>
          <p:nvPr/>
        </p:nvSpPr>
        <p:spPr bwMode="auto">
          <a:xfrm flipH="1">
            <a:off x="5998721" y="499187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2" name="Freeform 147" descr="ConsumerReport5 Icon">
            <a:extLst>
              <a:ext uri="{FF2B5EF4-FFF2-40B4-BE49-F238E27FC236}">
                <a16:creationId xmlns:a16="http://schemas.microsoft.com/office/drawing/2014/main" id="{2FEC0B8E-E4BC-4EA2-9025-85301F752925}"/>
              </a:ext>
            </a:extLst>
          </p:cNvPr>
          <p:cNvSpPr>
            <a:spLocks noEditPoints="1"/>
          </p:cNvSpPr>
          <p:nvPr/>
        </p:nvSpPr>
        <p:spPr bwMode="auto">
          <a:xfrm flipH="1">
            <a:off x="8872651" y="4975175"/>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3" name="Freeform 147" descr="ConsumerReport5 Icon">
            <a:extLst>
              <a:ext uri="{FF2B5EF4-FFF2-40B4-BE49-F238E27FC236}">
                <a16:creationId xmlns:a16="http://schemas.microsoft.com/office/drawing/2014/main" id="{585CE1B2-D3F3-4913-AD4C-C886196735E2}"/>
              </a:ext>
            </a:extLst>
          </p:cNvPr>
          <p:cNvSpPr>
            <a:spLocks noEditPoints="1"/>
          </p:cNvSpPr>
          <p:nvPr/>
        </p:nvSpPr>
        <p:spPr bwMode="auto">
          <a:xfrm flipH="1">
            <a:off x="9203928" y="5569443"/>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 name="Freeform 147" descr="ConsumerReport5 Icon">
            <a:extLst>
              <a:ext uri="{FF2B5EF4-FFF2-40B4-BE49-F238E27FC236}">
                <a16:creationId xmlns:a16="http://schemas.microsoft.com/office/drawing/2014/main" id="{CBAC0647-0A67-4B50-8D73-4DB6040991F0}"/>
              </a:ext>
            </a:extLst>
          </p:cNvPr>
          <p:cNvSpPr>
            <a:spLocks noEditPoints="1"/>
          </p:cNvSpPr>
          <p:nvPr/>
        </p:nvSpPr>
        <p:spPr bwMode="auto">
          <a:xfrm flipH="1">
            <a:off x="3628643" y="5500692"/>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5" name="Freeform 147" descr="ConsumerReport5 Icon">
            <a:extLst>
              <a:ext uri="{FF2B5EF4-FFF2-40B4-BE49-F238E27FC236}">
                <a16:creationId xmlns:a16="http://schemas.microsoft.com/office/drawing/2014/main" id="{3B93DB26-157F-460C-A4E6-33F8F1D7010A}"/>
              </a:ext>
            </a:extLst>
          </p:cNvPr>
          <p:cNvSpPr>
            <a:spLocks noEditPoints="1"/>
          </p:cNvSpPr>
          <p:nvPr/>
        </p:nvSpPr>
        <p:spPr bwMode="auto">
          <a:xfrm flipH="1">
            <a:off x="7591584" y="495054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6" name="Freeform 147" descr="ConsumerReport5 Icon">
            <a:extLst>
              <a:ext uri="{FF2B5EF4-FFF2-40B4-BE49-F238E27FC236}">
                <a16:creationId xmlns:a16="http://schemas.microsoft.com/office/drawing/2014/main" id="{C4141C48-9F9F-404C-9538-C95D2A5F6263}"/>
              </a:ext>
            </a:extLst>
          </p:cNvPr>
          <p:cNvSpPr>
            <a:spLocks noEditPoints="1"/>
          </p:cNvSpPr>
          <p:nvPr/>
        </p:nvSpPr>
        <p:spPr bwMode="auto">
          <a:xfrm flipH="1">
            <a:off x="8273230" y="552867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7" name="Freeform 147" descr="ConsumerReport5 Icon">
            <a:extLst>
              <a:ext uri="{FF2B5EF4-FFF2-40B4-BE49-F238E27FC236}">
                <a16:creationId xmlns:a16="http://schemas.microsoft.com/office/drawing/2014/main" id="{457C9EF6-2C27-45E0-A34F-7C594263B94C}"/>
              </a:ext>
            </a:extLst>
          </p:cNvPr>
          <p:cNvSpPr>
            <a:spLocks noEditPoints="1"/>
          </p:cNvSpPr>
          <p:nvPr/>
        </p:nvSpPr>
        <p:spPr bwMode="auto">
          <a:xfrm flipH="1">
            <a:off x="6892562" y="549959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8" name="TextBox 107">
            <a:extLst>
              <a:ext uri="{FF2B5EF4-FFF2-40B4-BE49-F238E27FC236}">
                <a16:creationId xmlns:a16="http://schemas.microsoft.com/office/drawing/2014/main" id="{79A63CEC-14EB-4AEA-BBBE-289E8C1AD87E}"/>
              </a:ext>
            </a:extLst>
          </p:cNvPr>
          <p:cNvSpPr txBox="1"/>
          <p:nvPr/>
        </p:nvSpPr>
        <p:spPr>
          <a:xfrm>
            <a:off x="11102814" y="2382320"/>
            <a:ext cx="851619"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Recueil d’histoire de projets de SPAC</a:t>
            </a:r>
          </a:p>
        </p:txBody>
      </p:sp>
      <p:sp>
        <p:nvSpPr>
          <p:cNvPr id="110" name="Freeform 147" descr="ConsumerReport5 Icon">
            <a:extLst>
              <a:ext uri="{FF2B5EF4-FFF2-40B4-BE49-F238E27FC236}">
                <a16:creationId xmlns:a16="http://schemas.microsoft.com/office/drawing/2014/main" id="{93B2E966-4DB8-4CFE-83A9-BD365703D900}"/>
              </a:ext>
            </a:extLst>
          </p:cNvPr>
          <p:cNvSpPr>
            <a:spLocks noEditPoints="1"/>
          </p:cNvSpPr>
          <p:nvPr/>
        </p:nvSpPr>
        <p:spPr bwMode="auto">
          <a:xfrm flipH="1">
            <a:off x="11424444" y="2198701"/>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1" name="Freeform 147" descr="ConsumerReport5 Icon">
            <a:extLst>
              <a:ext uri="{FF2B5EF4-FFF2-40B4-BE49-F238E27FC236}">
                <a16:creationId xmlns:a16="http://schemas.microsoft.com/office/drawing/2014/main" id="{D1469ABE-5C62-434A-A47A-59A0C11B80A4}"/>
              </a:ext>
            </a:extLst>
          </p:cNvPr>
          <p:cNvSpPr>
            <a:spLocks noEditPoints="1"/>
          </p:cNvSpPr>
          <p:nvPr/>
        </p:nvSpPr>
        <p:spPr bwMode="auto">
          <a:xfrm flipH="1">
            <a:off x="3626089" y="348240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05DF1896-3736-4E1A-AF0F-AB9BA301E232}"/>
              </a:ext>
            </a:extLst>
          </p:cNvPr>
          <p:cNvSpPr txBox="1"/>
          <p:nvPr/>
        </p:nvSpPr>
        <p:spPr>
          <a:xfrm>
            <a:off x="7865117" y="2412544"/>
            <a:ext cx="1060223" cy="461665"/>
          </a:xfrm>
          <a:prstGeom prst="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Communication sur le déménagement</a:t>
            </a:r>
          </a:p>
        </p:txBody>
      </p:sp>
      <p:sp>
        <p:nvSpPr>
          <p:cNvPr id="113" name="Freeform 147" descr="ConsumerReport5 Icon">
            <a:extLst>
              <a:ext uri="{FF2B5EF4-FFF2-40B4-BE49-F238E27FC236}">
                <a16:creationId xmlns:a16="http://schemas.microsoft.com/office/drawing/2014/main" id="{3C0CC1D1-AAEB-4ED0-87C1-4C9118D7026C}"/>
              </a:ext>
            </a:extLst>
          </p:cNvPr>
          <p:cNvSpPr>
            <a:spLocks noEditPoints="1"/>
          </p:cNvSpPr>
          <p:nvPr/>
        </p:nvSpPr>
        <p:spPr bwMode="auto">
          <a:xfrm flipH="1">
            <a:off x="8256181" y="2160082"/>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5" name="TextBox 114">
            <a:extLst>
              <a:ext uri="{FF2B5EF4-FFF2-40B4-BE49-F238E27FC236}">
                <a16:creationId xmlns:a16="http://schemas.microsoft.com/office/drawing/2014/main" id="{01477266-A515-4DEC-81F1-22B825DDA18D}"/>
              </a:ext>
            </a:extLst>
          </p:cNvPr>
          <p:cNvSpPr txBox="1"/>
          <p:nvPr/>
        </p:nvSpPr>
        <p:spPr>
          <a:xfrm>
            <a:off x="8071065" y="6333440"/>
            <a:ext cx="2751322" cy="215444"/>
          </a:xfrm>
          <a:prstGeom prst="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*s’il y a lieu</a:t>
            </a:r>
          </a:p>
        </p:txBody>
      </p:sp>
      <p:sp>
        <p:nvSpPr>
          <p:cNvPr id="116" name="TextBox 115">
            <a:extLst>
              <a:ext uri="{FF2B5EF4-FFF2-40B4-BE49-F238E27FC236}">
                <a16:creationId xmlns:a16="http://schemas.microsoft.com/office/drawing/2014/main" id="{0A84F09F-E060-44F0-B3ED-F0AEC628A6C6}"/>
              </a:ext>
            </a:extLst>
          </p:cNvPr>
          <p:cNvSpPr txBox="1"/>
          <p:nvPr/>
        </p:nvSpPr>
        <p:spPr>
          <a:xfrm>
            <a:off x="10842677" y="5189737"/>
            <a:ext cx="1111756" cy="646986"/>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Trousse d’outils d’intégration des nouveaux employés</a:t>
            </a:r>
          </a:p>
        </p:txBody>
      </p:sp>
      <p:sp>
        <p:nvSpPr>
          <p:cNvPr id="117" name="Freeform 147" descr="ConsumerReport5 Icon">
            <a:extLst>
              <a:ext uri="{FF2B5EF4-FFF2-40B4-BE49-F238E27FC236}">
                <a16:creationId xmlns:a16="http://schemas.microsoft.com/office/drawing/2014/main" id="{BB3322FF-1761-4364-84DF-83A0F135F213}"/>
              </a:ext>
            </a:extLst>
          </p:cNvPr>
          <p:cNvSpPr>
            <a:spLocks noEditPoints="1"/>
          </p:cNvSpPr>
          <p:nvPr/>
        </p:nvSpPr>
        <p:spPr bwMode="auto">
          <a:xfrm flipH="1">
            <a:off x="11255297" y="4982257"/>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18" name="Group 117">
            <a:extLst>
              <a:ext uri="{FF2B5EF4-FFF2-40B4-BE49-F238E27FC236}">
                <a16:creationId xmlns:a16="http://schemas.microsoft.com/office/drawing/2014/main" id="{792B6EEC-D869-4AAF-A15C-5764E5018087}"/>
              </a:ext>
            </a:extLst>
          </p:cNvPr>
          <p:cNvGrpSpPr/>
          <p:nvPr/>
        </p:nvGrpSpPr>
        <p:grpSpPr>
          <a:xfrm>
            <a:off x="9703272" y="4704116"/>
            <a:ext cx="1461279" cy="1461279"/>
            <a:chOff x="6110413" y="3379447"/>
            <a:chExt cx="1461279" cy="1461279"/>
          </a:xfrm>
        </p:grpSpPr>
        <p:pic>
          <p:nvPicPr>
            <p:cNvPr id="119" name="Graphic 118" descr="Arrow circle outline">
              <a:extLst>
                <a:ext uri="{FF2B5EF4-FFF2-40B4-BE49-F238E27FC236}">
                  <a16:creationId xmlns:a16="http://schemas.microsoft.com/office/drawing/2014/main" id="{1686C85E-6DEE-49F5-819D-ACE70D6B568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10413" y="3379447"/>
              <a:ext cx="1461279" cy="1461279"/>
            </a:xfrm>
            <a:prstGeom prst="rect">
              <a:avLst/>
            </a:prstGeom>
          </p:spPr>
        </p:pic>
        <p:sp>
          <p:nvSpPr>
            <p:cNvPr id="120" name="TextBox 119">
              <a:extLst>
                <a:ext uri="{FF2B5EF4-FFF2-40B4-BE49-F238E27FC236}">
                  <a16:creationId xmlns:a16="http://schemas.microsoft.com/office/drawing/2014/main" id="{1081BB2B-73DE-4D0A-A9CF-9329525272A0}"/>
                </a:ext>
              </a:extLst>
            </p:cNvPr>
            <p:cNvSpPr txBox="1"/>
            <p:nvPr/>
          </p:nvSpPr>
          <p:spPr>
            <a:xfrm>
              <a:off x="6400249" y="3931205"/>
              <a:ext cx="1000767"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Divers cours de </a:t>
              </a:r>
              <a:r>
                <a:rPr lang="fr-ca" sz="800" dirty="0">
                  <a:solidFill>
                    <a:srgbClr val="000000"/>
                  </a:solidFill>
                  <a:latin typeface="Arial"/>
                </a:rPr>
                <a:t>mis</a:t>
              </a:r>
              <a:r>
                <a:rPr kumimoji="0" lang="fr-ca" sz="800" b="0" i="0" u="none" strike="noStrike" kern="1200" cap="none" spc="0" normalizeH="0" baseline="0" noProof="0" dirty="0">
                  <a:ln>
                    <a:noFill/>
                  </a:ln>
                  <a:solidFill>
                    <a:srgbClr val="000000"/>
                  </a:solidFill>
                  <a:effectLst/>
                  <a:uLnTx/>
                  <a:uFillTx/>
                  <a:latin typeface="Arial"/>
                  <a:ea typeface="+mn-ea"/>
                  <a:cs typeface="+mn-cs"/>
                </a:rPr>
                <a:t>e à jour continu</a:t>
              </a:r>
            </a:p>
          </p:txBody>
        </p:sp>
      </p:grpSp>
      <p:sp>
        <p:nvSpPr>
          <p:cNvPr id="109" name="TextBox 108">
            <a:extLst>
              <a:ext uri="{FF2B5EF4-FFF2-40B4-BE49-F238E27FC236}">
                <a16:creationId xmlns:a16="http://schemas.microsoft.com/office/drawing/2014/main" id="{0F260E89-8395-4DEB-817E-09AB3BB1C32C}"/>
              </a:ext>
            </a:extLst>
          </p:cNvPr>
          <p:cNvSpPr txBox="1"/>
          <p:nvPr/>
        </p:nvSpPr>
        <p:spPr>
          <a:xfrm>
            <a:off x="5556578" y="228615"/>
            <a:ext cx="267804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0" i="0" u="none" strike="noStrike" kern="1200" cap="none" spc="0" normalizeH="0" baseline="0" noProof="0" dirty="0">
                <a:ln>
                  <a:noFill/>
                </a:ln>
                <a:solidFill>
                  <a:srgbClr val="F2A920"/>
                </a:solidFill>
                <a:effectLst/>
                <a:uLnTx/>
                <a:uFillTx/>
                <a:latin typeface="Modern Love Grunge" panose="020B0604020202020204" pitchFamily="82" charset="0"/>
                <a:ea typeface="+mn-ea"/>
                <a:cs typeface="+mn-cs"/>
              </a:rPr>
              <a:t>en un coup dœil</a:t>
            </a:r>
          </a:p>
        </p:txBody>
      </p:sp>
      <p:sp>
        <p:nvSpPr>
          <p:cNvPr id="114" name="TextBox 113">
            <a:extLst>
              <a:ext uri="{FF2B5EF4-FFF2-40B4-BE49-F238E27FC236}">
                <a16:creationId xmlns:a16="http://schemas.microsoft.com/office/drawing/2014/main" id="{D1E7B60B-B42B-4A67-B4E7-3485722ED609}"/>
              </a:ext>
            </a:extLst>
          </p:cNvPr>
          <p:cNvSpPr txBox="1"/>
          <p:nvPr/>
        </p:nvSpPr>
        <p:spPr>
          <a:xfrm>
            <a:off x="2007291" y="2380419"/>
            <a:ext cx="1163278" cy="3385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Séance de discussion ouverte</a:t>
            </a:r>
          </a:p>
        </p:txBody>
      </p:sp>
      <p:sp>
        <p:nvSpPr>
          <p:cNvPr id="121" name="Freeform 147" descr="ConsumerReport5 Icon">
            <a:extLst>
              <a:ext uri="{FF2B5EF4-FFF2-40B4-BE49-F238E27FC236}">
                <a16:creationId xmlns:a16="http://schemas.microsoft.com/office/drawing/2014/main" id="{24FD3264-A958-4EF9-8E84-F17C717EC3A2}"/>
              </a:ext>
            </a:extLst>
          </p:cNvPr>
          <p:cNvSpPr>
            <a:spLocks noEditPoints="1"/>
          </p:cNvSpPr>
          <p:nvPr/>
        </p:nvSpPr>
        <p:spPr bwMode="auto">
          <a:xfrm flipH="1">
            <a:off x="2437455" y="2151604"/>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ZoneTexte 1">
            <a:extLst>
              <a:ext uri="{FF2B5EF4-FFF2-40B4-BE49-F238E27FC236}">
                <a16:creationId xmlns:a16="http://schemas.microsoft.com/office/drawing/2014/main" id="{F0295F38-52A9-43F1-BF92-714698952D14}"/>
              </a:ext>
            </a:extLst>
          </p:cNvPr>
          <p:cNvSpPr txBox="1"/>
          <p:nvPr/>
        </p:nvSpPr>
        <p:spPr>
          <a:xfrm>
            <a:off x="1908885" y="3070241"/>
            <a:ext cx="489307"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mn-lt"/>
                <a:ea typeface="+mn-ea"/>
                <a:cs typeface="+mn-cs"/>
              </a:rPr>
              <a:t>FAQ</a:t>
            </a:r>
          </a:p>
        </p:txBody>
      </p:sp>
      <p:sp>
        <p:nvSpPr>
          <p:cNvPr id="122" name="Freeform 147" descr="ConsumerReport5 Icon">
            <a:extLst>
              <a:ext uri="{FF2B5EF4-FFF2-40B4-BE49-F238E27FC236}">
                <a16:creationId xmlns:a16="http://schemas.microsoft.com/office/drawing/2014/main" id="{230D5D78-1EF1-4532-B278-85B06C6883DB}"/>
              </a:ext>
            </a:extLst>
          </p:cNvPr>
          <p:cNvSpPr>
            <a:spLocks noEditPoints="1"/>
          </p:cNvSpPr>
          <p:nvPr/>
        </p:nvSpPr>
        <p:spPr bwMode="auto">
          <a:xfrm flipH="1">
            <a:off x="8972880" y="356079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Freeform 147" descr="ConsumerReport5 Icon">
            <a:extLst>
              <a:ext uri="{FF2B5EF4-FFF2-40B4-BE49-F238E27FC236}">
                <a16:creationId xmlns:a16="http://schemas.microsoft.com/office/drawing/2014/main" id="{EDD25497-8C30-48D6-BE9E-79C7D5A88ED6}"/>
              </a:ext>
            </a:extLst>
          </p:cNvPr>
          <p:cNvSpPr>
            <a:spLocks noEditPoints="1"/>
          </p:cNvSpPr>
          <p:nvPr/>
        </p:nvSpPr>
        <p:spPr bwMode="auto">
          <a:xfrm flipH="1">
            <a:off x="5791312" y="3554269"/>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45426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8908-0C1D-4606-B8A7-3F3771E011DC}"/>
              </a:ext>
            </a:extLst>
          </p:cNvPr>
          <p:cNvSpPr>
            <a:spLocks noGrp="1"/>
          </p:cNvSpPr>
          <p:nvPr>
            <p:ph type="title"/>
          </p:nvPr>
        </p:nvSpPr>
        <p:spPr>
          <a:xfrm>
            <a:off x="260379" y="137453"/>
            <a:ext cx="10704280" cy="779462"/>
          </a:xfrm>
        </p:spPr>
        <p:txBody>
          <a:bodyPr/>
          <a:lstStyle/>
          <a:p>
            <a:pPr algn="l" rtl="0"/>
            <a:r>
              <a:rPr lang="fr-ca" b="1" i="0" u="none" baseline="0" dirty="0">
                <a:solidFill>
                  <a:schemeClr val="accent2"/>
                </a:solidFill>
              </a:rPr>
              <a:t>Préparation à la gestion du changement</a:t>
            </a:r>
          </a:p>
        </p:txBody>
      </p:sp>
      <p:sp>
        <p:nvSpPr>
          <p:cNvPr id="3" name="Content Placeholder 2">
            <a:extLst>
              <a:ext uri="{FF2B5EF4-FFF2-40B4-BE49-F238E27FC236}">
                <a16:creationId xmlns:a16="http://schemas.microsoft.com/office/drawing/2014/main" id="{9AE0BC0E-B8DE-44B1-A85B-DDACD8BB12D9}"/>
              </a:ext>
            </a:extLst>
          </p:cNvPr>
          <p:cNvSpPr>
            <a:spLocks noGrp="1"/>
          </p:cNvSpPr>
          <p:nvPr>
            <p:ph idx="1"/>
          </p:nvPr>
        </p:nvSpPr>
        <p:spPr>
          <a:xfrm>
            <a:off x="157105" y="3723359"/>
            <a:ext cx="6235429" cy="1734171"/>
          </a:xfrm>
          <a:prstGeom prst="roundRect">
            <a:avLst/>
          </a:prstGeom>
          <a:solidFill>
            <a:schemeClr val="bg1"/>
          </a:solidFill>
        </p:spPr>
        <p:txBody>
          <a:bodyPr>
            <a:normAutofit fontScale="92500"/>
          </a:bodyPr>
          <a:lstStyle/>
          <a:p>
            <a:pPr marL="0" indent="0" algn="l" rtl="0">
              <a:spcAft>
                <a:spcPts val="600"/>
              </a:spcAft>
              <a:buNone/>
            </a:pPr>
            <a:r>
              <a:rPr lang="fr-ca" sz="1800" dirty="0"/>
              <a:t>A</a:t>
            </a:r>
            <a:r>
              <a:rPr lang="fr-ca" sz="1800" b="0" i="0" u="none" baseline="0" dirty="0"/>
              <a:t>ffecter une ou des ressources en gestion du changement pour votre projet de transformation du milieu de travail pour : </a:t>
            </a:r>
          </a:p>
          <a:p>
            <a:pPr algn="l" rtl="0">
              <a:spcAft>
                <a:spcPts val="600"/>
              </a:spcAft>
            </a:pPr>
            <a:r>
              <a:rPr lang="fr-ca" sz="1600" b="0" i="0" u="none" baseline="0" dirty="0"/>
              <a:t>élaborer et mettre en œuvre un plan de gestion du changement</a:t>
            </a:r>
            <a:r>
              <a:rPr lang="fr-ca" sz="16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fr-ca" sz="1600" dirty="0"/>
          </a:p>
          <a:p>
            <a:pPr algn="l" rtl="0">
              <a:spcAft>
                <a:spcPts val="600"/>
              </a:spcAft>
            </a:pPr>
            <a:r>
              <a:rPr lang="fr-ca" sz="1600" b="0" i="0" u="none" baseline="0" dirty="0"/>
              <a:t>Surveiller l’adoption du changement.</a:t>
            </a:r>
            <a:endParaRPr lang="fr-ca" sz="1800" dirty="0">
              <a:highlight>
                <a:srgbClr val="FFFF00"/>
              </a:highlight>
            </a:endParaRPr>
          </a:p>
          <a:p>
            <a:endParaRPr lang="fr-ca" sz="1800" dirty="0"/>
          </a:p>
          <a:p>
            <a:endParaRPr lang="fr-ca" sz="1800" dirty="0"/>
          </a:p>
        </p:txBody>
      </p:sp>
      <p:sp>
        <p:nvSpPr>
          <p:cNvPr id="4" name="Content Placeholder 2">
            <a:extLst>
              <a:ext uri="{FF2B5EF4-FFF2-40B4-BE49-F238E27FC236}">
                <a16:creationId xmlns:a16="http://schemas.microsoft.com/office/drawing/2014/main" id="{814F4295-1111-458D-83B6-32DA91A7B4BF}"/>
              </a:ext>
            </a:extLst>
          </p:cNvPr>
          <p:cNvSpPr txBox="1">
            <a:spLocks/>
          </p:cNvSpPr>
          <p:nvPr/>
        </p:nvSpPr>
        <p:spPr>
          <a:xfrm>
            <a:off x="5829960" y="1036009"/>
            <a:ext cx="7049387" cy="173417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fontAlgn="auto">
              <a:spcAft>
                <a:spcPts val="0"/>
              </a:spcAft>
              <a:buNone/>
            </a:pPr>
            <a:endParaRPr lang="fr-ca" dirty="0"/>
          </a:p>
        </p:txBody>
      </p:sp>
      <p:sp>
        <p:nvSpPr>
          <p:cNvPr id="9" name="TextBox 8">
            <a:extLst>
              <a:ext uri="{FF2B5EF4-FFF2-40B4-BE49-F238E27FC236}">
                <a16:creationId xmlns:a16="http://schemas.microsoft.com/office/drawing/2014/main" id="{ED7B2235-2E9F-47AE-96EF-5F6EF2CA9DAA}"/>
              </a:ext>
            </a:extLst>
          </p:cNvPr>
          <p:cNvSpPr txBox="1"/>
          <p:nvPr/>
        </p:nvSpPr>
        <p:spPr>
          <a:xfrm>
            <a:off x="117695" y="1118682"/>
            <a:ext cx="6196477" cy="2009061"/>
          </a:xfrm>
          <a:prstGeom prst="roundRect">
            <a:avLst/>
          </a:prstGeom>
          <a:solidFill>
            <a:schemeClr val="bg1"/>
          </a:solidFill>
        </p:spPr>
        <p:txBody>
          <a:bodyPr wrap="square">
            <a:spAutoFit/>
          </a:bodyPr>
          <a:lstStyle/>
          <a:p>
            <a:pPr lvl="1" algn="l" rtl="0"/>
            <a:r>
              <a:rPr lang="fr-ca"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Principaux facteurs de succès liés à la gestion du changement :</a:t>
            </a:r>
          </a:p>
          <a:p>
            <a:pPr lvl="1" algn="l" rtl="0"/>
            <a:endParaRPr lang="fr-ca" sz="1400" dirty="0">
              <a:latin typeface="Arial" panose="020B0604020202020204" pitchFamily="34" charset="0"/>
              <a:cs typeface="Arial" panose="020B0604020202020204" pitchFamily="34" charset="0"/>
            </a:endParaRPr>
          </a:p>
          <a:p>
            <a:pPr lvl="1" algn="l" rtl="0"/>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L’organisation a une vision clairement définie et est prête à changer et à adopter de nouvelles méthodes de travail;</a:t>
            </a:r>
          </a:p>
          <a:p>
            <a:pPr lvl="1" algn="l" rtl="0"/>
            <a:endParaRPr lang="fr-ca" sz="1400" dirty="0">
              <a:latin typeface="Arial" panose="020B0604020202020204" pitchFamily="34" charset="0"/>
              <a:cs typeface="Arial" panose="020B0604020202020204" pitchFamily="34" charset="0"/>
            </a:endParaRPr>
          </a:p>
          <a:p>
            <a:pPr lvl="1" algn="l" rtl="0"/>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 parrain et les leaders sont prêts à s’engager, à appuyer le changement et à communiquer souvent.</a:t>
            </a:r>
          </a:p>
        </p:txBody>
      </p:sp>
      <p:sp>
        <p:nvSpPr>
          <p:cNvPr id="11" name="TextBox 10">
            <a:extLst>
              <a:ext uri="{FF2B5EF4-FFF2-40B4-BE49-F238E27FC236}">
                <a16:creationId xmlns:a16="http://schemas.microsoft.com/office/drawing/2014/main" id="{8972B937-6BB4-4874-BC16-91D81CE27F46}"/>
              </a:ext>
            </a:extLst>
          </p:cNvPr>
          <p:cNvSpPr txBox="1"/>
          <p:nvPr/>
        </p:nvSpPr>
        <p:spPr>
          <a:xfrm>
            <a:off x="7073860" y="1631018"/>
            <a:ext cx="4889463" cy="830997"/>
          </a:xfrm>
          <a:prstGeom prst="rect">
            <a:avLst/>
          </a:prstGeom>
          <a:noFill/>
        </p:spPr>
        <p:txBody>
          <a:bodyPr wrap="square">
            <a:spAutoFit/>
          </a:bodyPr>
          <a:lstStyle/>
          <a:p>
            <a:pPr algn="l" rtl="0"/>
            <a:r>
              <a:rPr lang="fr-ca"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Centre d’expertise national en gestion du changement de SPAC</a:t>
            </a:r>
            <a:r>
              <a:rPr lang="fr-ca"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endParaRPr lang="fr-ca" dirty="0"/>
          </a:p>
        </p:txBody>
      </p:sp>
      <p:sp>
        <p:nvSpPr>
          <p:cNvPr id="12" name="TextBox 11">
            <a:extLst>
              <a:ext uri="{FF2B5EF4-FFF2-40B4-BE49-F238E27FC236}">
                <a16:creationId xmlns:a16="http://schemas.microsoft.com/office/drawing/2014/main" id="{120F45FF-2848-4071-BE30-5E4B37B46372}"/>
              </a:ext>
            </a:extLst>
          </p:cNvPr>
          <p:cNvSpPr txBox="1"/>
          <p:nvPr/>
        </p:nvSpPr>
        <p:spPr>
          <a:xfrm>
            <a:off x="8272848" y="5073542"/>
            <a:ext cx="3625820" cy="830997"/>
          </a:xfrm>
          <a:prstGeom prst="rect">
            <a:avLst/>
          </a:prstGeom>
          <a:noFill/>
        </p:spPr>
        <p:txBody>
          <a:bodyPr wrap="square">
            <a:spAutoFit/>
          </a:bodyPr>
          <a:lstStyle/>
          <a:p>
            <a:pPr algn="l" rtl="0"/>
            <a:r>
              <a:rPr lang="fr-ca" sz="24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Programme de gestion du changement tout-en-un </a:t>
            </a:r>
            <a:endParaRPr lang="fr-ca" dirty="0"/>
          </a:p>
        </p:txBody>
      </p:sp>
      <p:sp>
        <p:nvSpPr>
          <p:cNvPr id="26" name="TextBox 25">
            <a:extLst>
              <a:ext uri="{FF2B5EF4-FFF2-40B4-BE49-F238E27FC236}">
                <a16:creationId xmlns:a16="http://schemas.microsoft.com/office/drawing/2014/main" id="{F0A21BFE-6821-4825-AF01-C66830E4659A}"/>
              </a:ext>
            </a:extLst>
          </p:cNvPr>
          <p:cNvSpPr txBox="1"/>
          <p:nvPr/>
        </p:nvSpPr>
        <p:spPr>
          <a:xfrm>
            <a:off x="6805788" y="2462015"/>
            <a:ext cx="5178052" cy="2608445"/>
          </a:xfrm>
          <a:prstGeom prst="roundRect">
            <a:avLst/>
          </a:prstGeom>
          <a:solidFill>
            <a:schemeClr val="accent1">
              <a:lumMod val="40000"/>
              <a:lumOff val="60000"/>
            </a:schemeClr>
          </a:solidFill>
        </p:spPr>
        <p:txBody>
          <a:bodyPr wrap="square">
            <a:spAutoFit/>
          </a:bodyPr>
          <a:lstStyle/>
          <a:p>
            <a:pPr algn="l" rtl="0">
              <a:spcBef>
                <a:spcPts val="0"/>
              </a:spcBef>
              <a:spcAft>
                <a:spcPts val="0"/>
              </a:spcAft>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Un expert du changement du Centre d’expertise national en gestion du changement donnera des conseils et des </a:t>
            </a: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avis</a:t>
            </a: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à la ressource ou à l’équipe de gestion du changement assignée par le client pour : </a:t>
            </a:r>
            <a:endParaRPr lang="fr-ca" sz="1400" dirty="0">
              <a:latin typeface="Arial" panose="020B0604020202020204" pitchFamily="34" charset="0"/>
              <a:cs typeface="Arial" panose="020B0604020202020204" pitchFamily="34" charset="0"/>
            </a:endParaRPr>
          </a:p>
          <a:p>
            <a:pPr marL="342900" marR="0" lvl="0" indent="-342900" algn="l" rtl="0">
              <a:lnSpc>
                <a:spcPct val="110000"/>
              </a:lnSpc>
              <a:spcBef>
                <a:spcPts val="0"/>
              </a:spcBef>
              <a:spcAft>
                <a:spcPts val="0"/>
              </a:spcAft>
              <a:buFont typeface="Symbol" panose="05050102010706020507" pitchFamily="18" charset="2"/>
              <a:buChar char=""/>
            </a:pP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a:t>
            </a: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rganiser l’équipe</a:t>
            </a: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a:p>
            <a:pPr marL="342900" marR="0" lvl="0" indent="-342900" algn="l" rtl="0">
              <a:lnSpc>
                <a:spcPct val="110000"/>
              </a:lnSpc>
              <a:spcBef>
                <a:spcPts val="0"/>
              </a:spcBef>
              <a:spcAft>
                <a:spcPts val="0"/>
              </a:spcAft>
              <a:buFont typeface="Symbol" panose="05050102010706020507" pitchFamily="18" charset="2"/>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t>
            </a: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éfinir l’expérience des employés;</a:t>
            </a:r>
          </a:p>
          <a:p>
            <a:pPr marL="342900" marR="0" lvl="0" indent="-342900" algn="l" rtl="0">
              <a:lnSpc>
                <a:spcPct val="110000"/>
              </a:lnSpc>
              <a:spcBef>
                <a:spcPts val="0"/>
              </a:spcBef>
              <a:spcAft>
                <a:spcPts val="0"/>
              </a:spcAft>
              <a:buFont typeface="Symbol" panose="05050102010706020507" pitchFamily="18" charset="2"/>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Comprendre l’utilisation de la boite et déterminer la façon de personnaliser les outils dans la boîte;</a:t>
            </a:r>
          </a:p>
          <a:p>
            <a:pPr marL="342900" marR="0" lvl="0" indent="-342900" algn="l" rtl="0">
              <a:lnSpc>
                <a:spcPct val="110000"/>
              </a:lnSpc>
              <a:spcBef>
                <a:spcPts val="0"/>
              </a:spcBef>
              <a:spcAft>
                <a:spcPts val="0"/>
              </a:spcAft>
              <a:buFont typeface="Symbol" panose="05050102010706020507" pitchFamily="18" charset="2"/>
              <a:buChar char=""/>
            </a:pP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a:t>
            </a: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changer des pratiques exemplaires sur les meilleures façons de soutenir le changement</a:t>
            </a: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fr-ca" sz="1400" dirty="0">
              <a:latin typeface="Arial" panose="020B0604020202020204" pitchFamily="34" charset="0"/>
              <a:cs typeface="Arial" panose="020B0604020202020204" pitchFamily="34" charset="0"/>
            </a:endParaRPr>
          </a:p>
        </p:txBody>
      </p:sp>
      <p:pic>
        <p:nvPicPr>
          <p:cNvPr id="13" name="Graphic 12" descr="User with solid fill">
            <a:extLst>
              <a:ext uri="{FF2B5EF4-FFF2-40B4-BE49-F238E27FC236}">
                <a16:creationId xmlns:a16="http://schemas.microsoft.com/office/drawing/2014/main" id="{55E6CA48-AA8A-41A9-A7B4-D116292253A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61756" y="4522767"/>
            <a:ext cx="520999" cy="520999"/>
          </a:xfrm>
          <a:prstGeom prst="rect">
            <a:avLst/>
          </a:prstGeom>
        </p:spPr>
      </p:pic>
      <p:pic>
        <p:nvPicPr>
          <p:cNvPr id="23" name="Graphic 22" descr="Target outline">
            <a:extLst>
              <a:ext uri="{FF2B5EF4-FFF2-40B4-BE49-F238E27FC236}">
                <a16:creationId xmlns:a16="http://schemas.microsoft.com/office/drawing/2014/main" id="{FA194E89-9EA8-4763-B9B0-BC9E0DC9AE0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8677" y="1861984"/>
            <a:ext cx="420524" cy="420524"/>
          </a:xfrm>
          <a:prstGeom prst="rect">
            <a:avLst/>
          </a:prstGeom>
        </p:spPr>
      </p:pic>
      <p:pic>
        <p:nvPicPr>
          <p:cNvPr id="27" name="Graphic 26" descr="Caret Down with solid fill">
            <a:extLst>
              <a:ext uri="{FF2B5EF4-FFF2-40B4-BE49-F238E27FC236}">
                <a16:creationId xmlns:a16="http://schemas.microsoft.com/office/drawing/2014/main" id="{130F858B-32F0-4E68-A90F-826341FA4B9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77921" y="2901640"/>
            <a:ext cx="914400" cy="914400"/>
          </a:xfrm>
          <a:prstGeom prst="rect">
            <a:avLst/>
          </a:prstGeom>
        </p:spPr>
      </p:pic>
      <p:pic>
        <p:nvPicPr>
          <p:cNvPr id="16" name="Picture 15">
            <a:extLst>
              <a:ext uri="{FF2B5EF4-FFF2-40B4-BE49-F238E27FC236}">
                <a16:creationId xmlns:a16="http://schemas.microsoft.com/office/drawing/2014/main" id="{8F347CD0-E2CF-41CD-86F3-D8E90371652C}"/>
              </a:ext>
              <a:ext uri="{C183D7F6-B498-43B3-948B-1728B52AA6E4}">
                <adec:decorative xmlns:adec="http://schemas.microsoft.com/office/drawing/2017/decorative" val="1"/>
              </a:ext>
            </a:extLst>
          </p:cNvPr>
          <p:cNvPicPr>
            <a:picLocks noChangeAspect="1"/>
          </p:cNvPicPr>
          <p:nvPr/>
        </p:nvPicPr>
        <p:blipFill>
          <a:blip r:embed="rId9" cstate="screen">
            <a:clrChange>
              <a:clrFrom>
                <a:srgbClr val="B5E1FF"/>
              </a:clrFrom>
              <a:clrTo>
                <a:srgbClr val="B5E1FF">
                  <a:alpha val="0"/>
                </a:srgbClr>
              </a:clrTo>
            </a:clrChange>
            <a:biLevel thresh="75000"/>
            <a:alphaModFix amt="70000"/>
            <a:extLst>
              <a:ext uri="{BEBA8EAE-BF5A-486C-A8C5-ECC9F3942E4B}">
                <a14:imgProps xmlns:a14="http://schemas.microsoft.com/office/drawing/2010/main">
                  <a14:imgLayer r:embed="rId10">
                    <a14:imgEffect>
                      <a14:colorTemperature colorTemp="47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11253250" y="1719537"/>
            <a:ext cx="562971" cy="562971"/>
          </a:xfrm>
          <a:prstGeom prst="rect">
            <a:avLst/>
          </a:prstGeom>
          <a:solidFill>
            <a:schemeClr val="bg1">
              <a:lumMod val="75000"/>
            </a:schemeClr>
          </a:solidFill>
        </p:spPr>
      </p:pic>
      <p:pic>
        <p:nvPicPr>
          <p:cNvPr id="18" name="Graphic 17" descr="Packing Box Open outline">
            <a:extLst>
              <a:ext uri="{FF2B5EF4-FFF2-40B4-BE49-F238E27FC236}">
                <a16:creationId xmlns:a16="http://schemas.microsoft.com/office/drawing/2014/main" id="{5E19E5D3-C13D-450B-9E74-882AE48FCC9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441996" y="4987057"/>
            <a:ext cx="914400" cy="914400"/>
          </a:xfrm>
          <a:prstGeom prst="rect">
            <a:avLst/>
          </a:prstGeom>
        </p:spPr>
      </p:pic>
      <p:pic>
        <p:nvPicPr>
          <p:cNvPr id="31" name="Graphic 30" descr="Transfer with solid fill">
            <a:extLst>
              <a:ext uri="{FF2B5EF4-FFF2-40B4-BE49-F238E27FC236}">
                <a16:creationId xmlns:a16="http://schemas.microsoft.com/office/drawing/2014/main" id="{DE7DAB77-9494-4BF4-93C6-BA6517D3C1B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122256" y="3738985"/>
            <a:ext cx="914400" cy="914400"/>
          </a:xfrm>
          <a:prstGeom prst="rect">
            <a:avLst/>
          </a:prstGeom>
        </p:spPr>
      </p:pic>
      <p:pic>
        <p:nvPicPr>
          <p:cNvPr id="6" name="Graphic 5" descr="User network outline">
            <a:extLst>
              <a:ext uri="{FF2B5EF4-FFF2-40B4-BE49-F238E27FC236}">
                <a16:creationId xmlns:a16="http://schemas.microsoft.com/office/drawing/2014/main" id="{4BF576F1-6E9C-4527-90D4-F310BB8D4339}"/>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08160" y="2496031"/>
            <a:ext cx="420524" cy="420524"/>
          </a:xfrm>
          <a:prstGeom prst="rect">
            <a:avLst/>
          </a:prstGeom>
        </p:spPr>
      </p:pic>
    </p:spTree>
    <p:extLst>
      <p:ext uri="{BB962C8B-B14F-4D97-AF65-F5344CB8AC3E}">
        <p14:creationId xmlns:p14="http://schemas.microsoft.com/office/powerpoint/2010/main" val="1704585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5366-F624-4430-A2DE-389AE667BE31}"/>
              </a:ext>
            </a:extLst>
          </p:cNvPr>
          <p:cNvSpPr>
            <a:spLocks noGrp="1"/>
          </p:cNvSpPr>
          <p:nvPr>
            <p:ph type="title"/>
          </p:nvPr>
        </p:nvSpPr>
        <p:spPr>
          <a:xfrm>
            <a:off x="432084" y="218281"/>
            <a:ext cx="10704280" cy="779462"/>
          </a:xfrm>
        </p:spPr>
        <p:txBody>
          <a:bodyPr/>
          <a:lstStyle/>
          <a:p>
            <a:pPr algn="l" rtl="0"/>
            <a:r>
              <a:rPr lang="fr-ca" b="1" i="0" u="none" baseline="0" dirty="0">
                <a:solidFill>
                  <a:schemeClr val="accent5"/>
                </a:solidFill>
              </a:rPr>
              <a:t>Prêt à effectuer le changement?</a:t>
            </a:r>
            <a:r>
              <a:rPr lang="fr-ca" b="0" i="0" u="none" baseline="0" dirty="0">
                <a:solidFill>
                  <a:schemeClr val="accent5"/>
                </a:solidFill>
              </a:rPr>
              <a:t>	</a:t>
            </a:r>
          </a:p>
        </p:txBody>
      </p:sp>
      <p:sp>
        <p:nvSpPr>
          <p:cNvPr id="3" name="Content Placeholder 2">
            <a:extLst>
              <a:ext uri="{FF2B5EF4-FFF2-40B4-BE49-F238E27FC236}">
                <a16:creationId xmlns:a16="http://schemas.microsoft.com/office/drawing/2014/main" id="{EFA95AA2-4844-4AA5-B340-02691900863C}"/>
              </a:ext>
            </a:extLst>
          </p:cNvPr>
          <p:cNvSpPr>
            <a:spLocks noGrp="1"/>
          </p:cNvSpPr>
          <p:nvPr>
            <p:ph idx="1"/>
          </p:nvPr>
        </p:nvSpPr>
        <p:spPr>
          <a:xfrm>
            <a:off x="1201037" y="1530906"/>
            <a:ext cx="10990963" cy="4754880"/>
          </a:xfrm>
        </p:spPr>
        <p:txBody>
          <a:bodyPr/>
          <a:lstStyle/>
          <a:p>
            <a:pPr marL="514350" indent="-514350" algn="l" rtl="0">
              <a:buFont typeface="+mj-lt"/>
              <a:buAutoNum type="arabicPeriod"/>
            </a:pPr>
            <a:r>
              <a:rPr lang="fr-ca" sz="2000" b="1" i="0" u="none" baseline="0" dirty="0"/>
              <a:t>Communiquez votre intérêt ferme à votre représentant de SPAC</a:t>
            </a:r>
          </a:p>
          <a:p>
            <a:pPr marL="514350" indent="-514350" algn="l" rtl="0">
              <a:buFont typeface="+mj-lt"/>
              <a:buAutoNum type="arabicPeriod"/>
            </a:pPr>
            <a:r>
              <a:rPr lang="fr-ca" sz="2000" b="1" i="0" u="none" baseline="0" dirty="0"/>
              <a:t>Cherchez et partagez le nom des membres de l’équipe de projet intégrée qui participeront au projet :</a:t>
            </a:r>
          </a:p>
          <a:p>
            <a:pPr lvl="2" algn="l" rtl="0">
              <a:buFont typeface="Wingdings" panose="05000000000000000000" pitchFamily="2" charset="2"/>
              <a:buChar char="q"/>
            </a:pPr>
            <a:r>
              <a:rPr lang="fr-ca" sz="1600" b="1" i="0" u="none" baseline="0" dirty="0"/>
              <a:t>Parrain du projet</a:t>
            </a:r>
          </a:p>
          <a:p>
            <a:pPr lvl="2" algn="l" rtl="0">
              <a:buFont typeface="Wingdings" panose="05000000000000000000" pitchFamily="2" charset="2"/>
              <a:buChar char="q"/>
            </a:pPr>
            <a:r>
              <a:rPr lang="fr-ca" sz="1600" b="1" i="0" u="none" baseline="0" dirty="0"/>
              <a:t>Gestionnaire de projet/des espaces de </a:t>
            </a:r>
            <a:r>
              <a:rPr lang="fr-ca" sz="1600" b="1" dirty="0"/>
              <a:t>travail</a:t>
            </a:r>
            <a:endParaRPr lang="fr-ca" sz="1600" b="1" i="0" u="none" baseline="0" dirty="0"/>
          </a:p>
          <a:p>
            <a:pPr lvl="2" algn="l" rtl="0">
              <a:buFont typeface="Wingdings" panose="05000000000000000000" pitchFamily="2" charset="2"/>
              <a:buChar char="q"/>
            </a:pPr>
            <a:r>
              <a:rPr lang="fr-ca" sz="1600" b="1" i="0" u="none" baseline="0" dirty="0"/>
              <a:t>Représentants de la TI, de la gestion de l’information, de la santé et de la sécur</a:t>
            </a:r>
            <a:r>
              <a:rPr lang="fr-CA" sz="1600" b="1" i="0" u="none" baseline="0" dirty="0"/>
              <a:t>it</a:t>
            </a:r>
            <a:r>
              <a:rPr lang="fr-ca" sz="1600" b="1" i="0" u="none" baseline="0" dirty="0"/>
              <a:t>é au travail, de la sécurité et des RH</a:t>
            </a:r>
          </a:p>
          <a:p>
            <a:pPr lvl="2" algn="l" rtl="0">
              <a:buFont typeface="Wingdings" panose="05000000000000000000" pitchFamily="2" charset="2"/>
              <a:buChar char="q"/>
            </a:pPr>
            <a:r>
              <a:rPr lang="fr-ca" sz="1600" b="1" i="0" u="none" baseline="0" dirty="0"/>
              <a:t>Gestionnaire du changement et/ou agent des communications</a:t>
            </a:r>
          </a:p>
          <a:p>
            <a:pPr lvl="2" algn="l" rtl="0">
              <a:buFont typeface="Wingdings" panose="05000000000000000000" pitchFamily="2" charset="2"/>
              <a:buChar char="q"/>
            </a:pPr>
            <a:r>
              <a:rPr lang="fr-ca" sz="1600" b="1" i="0" u="none" baseline="0" dirty="0"/>
              <a:t>Représentant de la conception (design intérieur)</a:t>
            </a:r>
          </a:p>
          <a:p>
            <a:pPr marL="0" indent="0" algn="l" rtl="0">
              <a:buNone/>
            </a:pPr>
            <a:r>
              <a:rPr lang="fr-ca" sz="2000" b="1" i="0" u="none" baseline="0" dirty="0"/>
              <a:t>3.    Communiquez votre taux de mobilité prévu et le profil d’activité prévu (s’il est connu)</a:t>
            </a:r>
          </a:p>
          <a:p>
            <a:pPr marL="514350" indent="-514350" algn="l" rtl="0">
              <a:buAutoNum type="arabicPeriod" startAt="4"/>
            </a:pPr>
            <a:r>
              <a:rPr lang="fr-ca" sz="2000" b="1" i="0" u="none" baseline="0" dirty="0"/>
              <a:t>Organisez une activité pour communiquer le projet à vos employés (en collaboration avec SPAC)</a:t>
            </a:r>
          </a:p>
          <a:p>
            <a:pPr marL="514350" indent="-514350" algn="l" rtl="0">
              <a:buAutoNum type="arabicPeriod" startAt="4"/>
            </a:pPr>
            <a:r>
              <a:rPr lang="fr-ca" sz="2000" b="1" i="0" u="none" baseline="0" dirty="0"/>
              <a:t>Lancez le sondage sur la conception (en collaboration avec SPAC)</a:t>
            </a:r>
          </a:p>
          <a:p>
            <a:pPr marL="0" indent="0" algn="l" rtl="0">
              <a:buNone/>
            </a:pPr>
            <a:endParaRPr lang="fr-ca" sz="2400" dirty="0"/>
          </a:p>
        </p:txBody>
      </p:sp>
      <p:sp>
        <p:nvSpPr>
          <p:cNvPr id="5" name="TextBox 4">
            <a:extLst>
              <a:ext uri="{FF2B5EF4-FFF2-40B4-BE49-F238E27FC236}">
                <a16:creationId xmlns:a16="http://schemas.microsoft.com/office/drawing/2014/main" id="{DF6ED19B-0FFA-464A-965A-E11A24FCDFFE}"/>
              </a:ext>
            </a:extLst>
          </p:cNvPr>
          <p:cNvSpPr txBox="1"/>
          <p:nvPr/>
        </p:nvSpPr>
        <p:spPr>
          <a:xfrm rot="21354475">
            <a:off x="1365251" y="731696"/>
            <a:ext cx="6814720" cy="769441"/>
          </a:xfrm>
          <a:prstGeom prst="rect">
            <a:avLst/>
          </a:prstGeom>
          <a:noFill/>
        </p:spPr>
        <p:txBody>
          <a:bodyPr wrap="square">
            <a:spAutoFit/>
          </a:bodyPr>
          <a:lstStyle/>
          <a:p>
            <a:pPr marL="0" indent="0" algn="l" rtl="0">
              <a:buNone/>
            </a:pPr>
            <a:r>
              <a:rPr lang="fr-ca" sz="4400" b="1" i="0" u="none" baseline="0" dirty="0">
                <a:solidFill>
                  <a:schemeClr val="accent4"/>
                </a:solidFill>
                <a:latin typeface="Bradley Hand ITC" panose="03070402050302030203" pitchFamily="66" charset="0"/>
                <a:ea typeface="Bradley Hand ITC" panose="03070402050302030203" pitchFamily="66" charset="0"/>
                <a:cs typeface="Bradley Hand ITC" panose="03070402050302030203" pitchFamily="66" charset="0"/>
                <a:sym typeface="Bradley Hand ITC" panose="03070402050302030203" pitchFamily="66" charset="0"/>
              </a:rPr>
              <a:t>Voici les prochaines étapes :</a:t>
            </a:r>
          </a:p>
        </p:txBody>
      </p:sp>
      <p:pic>
        <p:nvPicPr>
          <p:cNvPr id="7" name="Graphic 6" descr="Clipboard Checked with solid fill">
            <a:extLst>
              <a:ext uri="{FF2B5EF4-FFF2-40B4-BE49-F238E27FC236}">
                <a16:creationId xmlns:a16="http://schemas.microsoft.com/office/drawing/2014/main" id="{D2F09451-97BE-4207-8187-3B31342B5A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6683" y="997743"/>
            <a:ext cx="914400" cy="914400"/>
          </a:xfrm>
          <a:prstGeom prst="rect">
            <a:avLst/>
          </a:prstGeom>
        </p:spPr>
      </p:pic>
    </p:spTree>
    <p:extLst>
      <p:ext uri="{BB962C8B-B14F-4D97-AF65-F5344CB8AC3E}">
        <p14:creationId xmlns:p14="http://schemas.microsoft.com/office/powerpoint/2010/main" val="22358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1412-5100-4DAB-BD65-3EFA8A8D3F42}"/>
              </a:ext>
            </a:extLst>
          </p:cNvPr>
          <p:cNvSpPr>
            <a:spLocks noGrp="1"/>
          </p:cNvSpPr>
          <p:nvPr>
            <p:ph type="title"/>
          </p:nvPr>
        </p:nvSpPr>
        <p:spPr/>
        <p:txBody>
          <a:bodyPr/>
          <a:lstStyle/>
          <a:p>
            <a:pPr algn="l" rtl="0"/>
            <a:r>
              <a:rPr lang="fr-ca" b="1" i="0" u="none" baseline="0"/>
              <a:t>Ressources</a:t>
            </a:r>
            <a:endParaRPr lang="fr-ca" b="1" i="0" u="none" baseline="0" dirty="0"/>
          </a:p>
        </p:txBody>
      </p:sp>
      <p:sp>
        <p:nvSpPr>
          <p:cNvPr id="3" name="Content Placeholder 2">
            <a:extLst>
              <a:ext uri="{FF2B5EF4-FFF2-40B4-BE49-F238E27FC236}">
                <a16:creationId xmlns:a16="http://schemas.microsoft.com/office/drawing/2014/main" id="{49A8110F-C8F0-4D56-9D89-61D4D87B98A2}"/>
              </a:ext>
            </a:extLst>
          </p:cNvPr>
          <p:cNvSpPr>
            <a:spLocks noGrp="1"/>
          </p:cNvSpPr>
          <p:nvPr>
            <p:ph idx="1"/>
          </p:nvPr>
        </p:nvSpPr>
        <p:spPr/>
        <p:txBody>
          <a:bodyPr/>
          <a:lstStyle/>
          <a:p>
            <a:pPr algn="l" rtl="0"/>
            <a:r>
              <a:rPr lang="fr-ca" b="0" i="0" u="none" baseline="0" dirty="0"/>
              <a:t>Page Gcpédia sur la transformation du milieu de travail - à venir :</a:t>
            </a:r>
          </a:p>
          <a:p>
            <a:pPr algn="l" rtl="0"/>
            <a:r>
              <a:rPr lang="fr-ca" b="0" i="0" u="none" baseline="0" dirty="0">
                <a:hlinkClick r:id="rId3"/>
              </a:rPr>
              <a:t>Milieu de travail GC/Ressources - GCpédia</a:t>
            </a:r>
            <a:r>
              <a:rPr lang="fr-ca" b="0" i="0" u="none" baseline="0" dirty="0"/>
              <a:t> </a:t>
            </a:r>
          </a:p>
          <a:p>
            <a:endParaRPr lang="fr-ca" dirty="0"/>
          </a:p>
          <a:p>
            <a:pPr marL="0" indent="0" algn="l" rtl="0">
              <a:buNone/>
            </a:pPr>
            <a:endParaRPr lang="fr-ca" dirty="0"/>
          </a:p>
          <a:p>
            <a:pPr marL="0" indent="0" algn="l" rtl="0">
              <a:buNone/>
            </a:pPr>
            <a:r>
              <a:rPr lang="fr-ca" b="0" i="0" u="none" baseline="0" dirty="0"/>
              <a:t>Pour de plus amples renseignements sur le programme, transmettez un courriel à :</a:t>
            </a:r>
            <a:endParaRPr lang="fr-ca" sz="3200" b="0" i="0" u="none" baseline="0" dirty="0"/>
          </a:p>
          <a:p>
            <a:pPr marL="0" indent="0" algn="l" rtl="0">
              <a:buNone/>
            </a:pPr>
            <a:r>
              <a:rPr lang="fr-ca" sz="2400" b="0" i="0" u="sng" baseline="0" dirty="0">
                <a:solidFill>
                  <a:srgbClr val="0563C1"/>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4"/>
              </a:rPr>
              <a:t>TPSGC.SIMilieudeTravailGC-RPSGCWorkplace.PWGSC@tpsgc-pwgsc.gc.ca</a:t>
            </a:r>
            <a:endParaRPr lang="fr-ca" sz="3200" dirty="0"/>
          </a:p>
          <a:p>
            <a:endParaRPr lang="fr-ca" dirty="0"/>
          </a:p>
        </p:txBody>
      </p:sp>
    </p:spTree>
    <p:extLst>
      <p:ext uri="{BB962C8B-B14F-4D97-AF65-F5344CB8AC3E}">
        <p14:creationId xmlns:p14="http://schemas.microsoft.com/office/powerpoint/2010/main" val="886520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4C0B683A-DD1C-4D06-8F34-01560BAE6834}"/>
              </a:ext>
            </a:extLst>
          </p:cNvPr>
          <p:cNvSpPr/>
          <p:nvPr/>
        </p:nvSpPr>
        <p:spPr>
          <a:xfrm>
            <a:off x="3538100" y="3148822"/>
            <a:ext cx="5199972" cy="2487917"/>
          </a:xfrm>
          <a:custGeom>
            <a:avLst/>
            <a:gdLst>
              <a:gd name="connsiteX0" fmla="*/ 0 w 3256409"/>
              <a:gd name="connsiteY0" fmla="*/ 1628181 h 3256362"/>
              <a:gd name="connsiteX1" fmla="*/ 1628205 w 3256409"/>
              <a:gd name="connsiteY1" fmla="*/ 0 h 3256362"/>
              <a:gd name="connsiteX2" fmla="*/ 3256410 w 3256409"/>
              <a:gd name="connsiteY2" fmla="*/ 1628181 h 3256362"/>
              <a:gd name="connsiteX3" fmla="*/ 1628205 w 3256409"/>
              <a:gd name="connsiteY3" fmla="*/ 3256362 h 3256362"/>
              <a:gd name="connsiteX4" fmla="*/ 0 w 3256409"/>
              <a:gd name="connsiteY4" fmla="*/ 1628181 h 325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409" h="3256362">
                <a:moveTo>
                  <a:pt x="0" y="1628181"/>
                </a:moveTo>
                <a:cubicBezTo>
                  <a:pt x="0" y="728961"/>
                  <a:pt x="728972" y="0"/>
                  <a:pt x="1628205" y="0"/>
                </a:cubicBezTo>
                <a:cubicBezTo>
                  <a:pt x="2527438" y="0"/>
                  <a:pt x="3256410" y="728961"/>
                  <a:pt x="3256410" y="1628181"/>
                </a:cubicBezTo>
                <a:cubicBezTo>
                  <a:pt x="3256410" y="2527401"/>
                  <a:pt x="2527438" y="3256362"/>
                  <a:pt x="1628205" y="3256362"/>
                </a:cubicBezTo>
                <a:cubicBezTo>
                  <a:pt x="728972" y="3256362"/>
                  <a:pt x="0" y="2527401"/>
                  <a:pt x="0" y="1628181"/>
                </a:cubicBezTo>
                <a:close/>
              </a:path>
            </a:pathLst>
          </a:custGeom>
          <a:solidFill>
            <a:schemeClr val="accent2">
              <a:alpha val="50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01680" tIns="701673" rIns="701680" bIns="701673" numCol="1" spcCol="1270" anchor="ctr" anchorCtr="0">
            <a:noAutofit/>
          </a:bodyPr>
          <a:lstStyle/>
          <a:p>
            <a:pPr lvl="0" algn="ctr" defTabSz="800100" rtl="0">
              <a:spcAft>
                <a:spcPts val="0"/>
              </a:spcAft>
            </a:pPr>
            <a:endParaRPr lang="fr-ca" sz="1800" b="1" dirty="0"/>
          </a:p>
          <a:p>
            <a:pPr algn="ctr" defTabSz="800100" rtl="0">
              <a:spcAft>
                <a:spcPts val="0"/>
              </a:spcAft>
            </a:pPr>
            <a:endParaRPr lang="fr-ca" sz="1800" b="1" dirty="0"/>
          </a:p>
          <a:p>
            <a:pPr lvl="3" algn="l" defTabSz="800100" rtl="0">
              <a:spcAft>
                <a:spcPts val="0"/>
              </a:spcAft>
            </a:pPr>
            <a:r>
              <a:rPr lang="fr-ca" sz="1800" b="1" i="0" u="none" baseline="0" dirty="0"/>
              <a:t>Travail = Hybride</a:t>
            </a:r>
            <a:endParaRPr lang="fr-ca" sz="1800" b="1" dirty="0"/>
          </a:p>
          <a:p>
            <a:pPr lvl="3" algn="l" defTabSz="800100" rtl="0">
              <a:spcAft>
                <a:spcPts val="0"/>
              </a:spcAft>
            </a:pPr>
            <a:r>
              <a:rPr lang="fr-ca" sz="1800" b="0" i="0" u="none" baseline="0" dirty="0"/>
              <a:t>Le meilleur des deux environnements!</a:t>
            </a:r>
          </a:p>
          <a:p>
            <a:pPr lvl="3" algn="l" defTabSz="800100" rtl="0">
              <a:spcAft>
                <a:spcPts val="0"/>
              </a:spcAft>
            </a:pPr>
            <a:r>
              <a:rPr lang="fr-ca" sz="1800" b="0" i="0" u="none" baseline="0" dirty="0"/>
              <a:t>Habilitant </a:t>
            </a:r>
          </a:p>
          <a:p>
            <a:pPr lvl="3" algn="l" defTabSz="800100" rtl="0">
              <a:spcAft>
                <a:spcPts val="0"/>
              </a:spcAft>
            </a:pPr>
            <a:r>
              <a:rPr lang="fr-ca" sz="1800" b="0" i="0" u="none" baseline="0" dirty="0"/>
              <a:t>Souple</a:t>
            </a:r>
          </a:p>
          <a:p>
            <a:pPr lvl="3" algn="l" defTabSz="800100" rtl="0">
              <a:spcAft>
                <a:spcPts val="0"/>
              </a:spcAft>
            </a:pPr>
            <a:r>
              <a:rPr lang="fr-ca" sz="1800" b="0" i="0" u="none" baseline="0" dirty="0"/>
              <a:t>Mobile</a:t>
            </a:r>
          </a:p>
        </p:txBody>
      </p:sp>
      <p:sp>
        <p:nvSpPr>
          <p:cNvPr id="12" name="Title 2">
            <a:extLst>
              <a:ext uri="{FF2B5EF4-FFF2-40B4-BE49-F238E27FC236}">
                <a16:creationId xmlns:a16="http://schemas.microsoft.com/office/drawing/2014/main" id="{D00BF3F3-3398-4317-AA38-3700D94AADAB}"/>
              </a:ext>
            </a:extLst>
          </p:cNvPr>
          <p:cNvSpPr>
            <a:spLocks noGrp="1"/>
          </p:cNvSpPr>
          <p:nvPr>
            <p:ph type="title"/>
            <p:custDataLst>
              <p:tags r:id="rId1"/>
            </p:custDataLst>
          </p:nvPr>
        </p:nvSpPr>
        <p:spPr>
          <a:xfrm>
            <a:off x="451765" y="417273"/>
            <a:ext cx="10704280" cy="803988"/>
          </a:xfrm>
        </p:spPr>
        <p:txBody>
          <a:bodyPr/>
          <a:lstStyle/>
          <a:p>
            <a:pPr algn="l" rtl="0"/>
            <a:r>
              <a:rPr lang="fr-ca" sz="2800" b="0" i="0" u="none" kern="0" baseline="0" dirty="0">
                <a:solidFill>
                  <a:schemeClr val="accent5"/>
                </a:solidFill>
              </a:rPr>
              <a:t>Contexte actuel</a:t>
            </a:r>
            <a:br>
              <a:rPr lang="fr-ca" sz="3200" b="0" kern="0" dirty="0">
                <a:solidFill>
                  <a:schemeClr val="accent5"/>
                </a:solidFill>
              </a:rPr>
            </a:br>
            <a:r>
              <a:rPr lang="fr-ca" sz="2800" b="1" i="0" u="none" kern="0" baseline="0" dirty="0">
                <a:solidFill>
                  <a:schemeClr val="accent5"/>
                </a:solidFill>
              </a:rPr>
              <a:t>pour la majorité des employés...</a:t>
            </a:r>
            <a:endParaRPr lang="fr-ca" sz="4000" dirty="0">
              <a:solidFill>
                <a:schemeClr val="accent5"/>
              </a:solidFill>
            </a:endParaRPr>
          </a:p>
        </p:txBody>
      </p:sp>
      <p:sp>
        <p:nvSpPr>
          <p:cNvPr id="46" name="TextBox 45">
            <a:extLst>
              <a:ext uri="{FF2B5EF4-FFF2-40B4-BE49-F238E27FC236}">
                <a16:creationId xmlns:a16="http://schemas.microsoft.com/office/drawing/2014/main" id="{9705855E-8ACA-4E33-B967-F0EF4701A251}"/>
              </a:ext>
            </a:extLst>
          </p:cNvPr>
          <p:cNvSpPr txBox="1"/>
          <p:nvPr/>
        </p:nvSpPr>
        <p:spPr>
          <a:xfrm>
            <a:off x="5457533" y="1416255"/>
            <a:ext cx="1342053" cy="830997"/>
          </a:xfrm>
          <a:prstGeom prst="rect">
            <a:avLst/>
          </a:prstGeom>
          <a:noFill/>
        </p:spPr>
        <p:txBody>
          <a:bodyPr wrap="square" rtlCol="0">
            <a:spAutoFit/>
          </a:bodyPr>
          <a:lstStyle/>
          <a:p>
            <a:pPr algn="ctr" rtl="0"/>
            <a:r>
              <a:rPr lang="fr-ca" b="1" i="0" u="none" baseline="0" dirty="0">
                <a:solidFill>
                  <a:srgbClr val="C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MARS </a:t>
            </a:r>
          </a:p>
          <a:p>
            <a:pPr algn="ctr" rtl="0"/>
            <a:r>
              <a:rPr lang="fr-ca" b="1" i="0" u="none" baseline="0" dirty="0">
                <a:solidFill>
                  <a:srgbClr val="C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2020</a:t>
            </a:r>
            <a:endParaRPr lang="fr-ca" b="1" dirty="0">
              <a:solidFill>
                <a:srgbClr val="C00000"/>
              </a:solidFill>
              <a:latin typeface="Calibri" panose="020F0502020204030204" pitchFamily="34" charset="0"/>
              <a:cs typeface="Calibri" panose="020F0502020204030204" pitchFamily="34" charset="0"/>
            </a:endParaRPr>
          </a:p>
        </p:txBody>
      </p:sp>
      <p:grpSp>
        <p:nvGrpSpPr>
          <p:cNvPr id="68" name="Group 67">
            <a:extLst>
              <a:ext uri="{FF2B5EF4-FFF2-40B4-BE49-F238E27FC236}">
                <a16:creationId xmlns:a16="http://schemas.microsoft.com/office/drawing/2014/main" id="{44439EFB-8932-42A7-9365-13C407718AC2}"/>
              </a:ext>
            </a:extLst>
          </p:cNvPr>
          <p:cNvGrpSpPr/>
          <p:nvPr/>
        </p:nvGrpSpPr>
        <p:grpSpPr>
          <a:xfrm>
            <a:off x="849745" y="1632436"/>
            <a:ext cx="4750253" cy="2487918"/>
            <a:chOff x="659245" y="1432411"/>
            <a:chExt cx="4750253" cy="2487918"/>
          </a:xfrm>
        </p:grpSpPr>
        <p:sp>
          <p:nvSpPr>
            <p:cNvPr id="49" name="Freeform: Shape 48">
              <a:extLst>
                <a:ext uri="{FF2B5EF4-FFF2-40B4-BE49-F238E27FC236}">
                  <a16:creationId xmlns:a16="http://schemas.microsoft.com/office/drawing/2014/main" id="{F4C76899-DDEC-4B6B-B4F9-84F7870934A5}"/>
                </a:ext>
              </a:extLst>
            </p:cNvPr>
            <p:cNvSpPr/>
            <p:nvPr/>
          </p:nvSpPr>
          <p:spPr>
            <a:xfrm>
              <a:off x="659245" y="1432411"/>
              <a:ext cx="4750253" cy="2487918"/>
            </a:xfrm>
            <a:custGeom>
              <a:avLst/>
              <a:gdLst>
                <a:gd name="connsiteX0" fmla="*/ 0 w 3256409"/>
                <a:gd name="connsiteY0" fmla="*/ 1628181 h 3256362"/>
                <a:gd name="connsiteX1" fmla="*/ 1628205 w 3256409"/>
                <a:gd name="connsiteY1" fmla="*/ 0 h 3256362"/>
                <a:gd name="connsiteX2" fmla="*/ 3256410 w 3256409"/>
                <a:gd name="connsiteY2" fmla="*/ 1628181 h 3256362"/>
                <a:gd name="connsiteX3" fmla="*/ 1628205 w 3256409"/>
                <a:gd name="connsiteY3" fmla="*/ 3256362 h 3256362"/>
                <a:gd name="connsiteX4" fmla="*/ 0 w 3256409"/>
                <a:gd name="connsiteY4" fmla="*/ 1628181 h 325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409" h="3256362">
                  <a:moveTo>
                    <a:pt x="0" y="1628181"/>
                  </a:moveTo>
                  <a:cubicBezTo>
                    <a:pt x="0" y="728961"/>
                    <a:pt x="728972" y="0"/>
                    <a:pt x="1628205" y="0"/>
                  </a:cubicBezTo>
                  <a:cubicBezTo>
                    <a:pt x="2527438" y="0"/>
                    <a:pt x="3256410" y="728961"/>
                    <a:pt x="3256410" y="1628181"/>
                  </a:cubicBezTo>
                  <a:cubicBezTo>
                    <a:pt x="3256410" y="2527401"/>
                    <a:pt x="2527438" y="3256362"/>
                    <a:pt x="1628205" y="3256362"/>
                  </a:cubicBezTo>
                  <a:cubicBezTo>
                    <a:pt x="728972" y="3256362"/>
                    <a:pt x="0" y="2527401"/>
                    <a:pt x="0" y="1628181"/>
                  </a:cubicBezTo>
                  <a:close/>
                </a:path>
              </a:pathLst>
            </a:custGeom>
            <a:solidFill>
              <a:schemeClr val="accent5">
                <a:lumMod val="60000"/>
                <a:lumOff val="40000"/>
                <a:alpha val="50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45470" tIns="545463" rIns="545470" bIns="545463" numCol="1" spcCol="1270" anchor="ctr" anchorCtr="0">
              <a:noAutofit/>
            </a:bodyPr>
            <a:lstStyle/>
            <a:p>
              <a:pPr lvl="3" algn="l" defTabSz="800100" rtl="0">
                <a:spcAft>
                  <a:spcPts val="0"/>
                </a:spcAft>
              </a:pPr>
              <a:endParaRPr lang="fr-ca" sz="1800" b="1" kern="1200" dirty="0"/>
            </a:p>
            <a:p>
              <a:pPr lvl="3" algn="l" defTabSz="800100" rtl="0">
                <a:spcAft>
                  <a:spcPts val="0"/>
                </a:spcAft>
              </a:pPr>
              <a:r>
                <a:rPr lang="fr-ca" sz="1800" b="1" i="0" u="none" kern="1200" baseline="0" dirty="0"/>
                <a:t>Travail = Milieu de travail</a:t>
              </a:r>
            </a:p>
            <a:p>
              <a:pPr lvl="3" algn="l" defTabSz="800100" rtl="0">
                <a:spcAft>
                  <a:spcPts val="0"/>
                </a:spcAft>
              </a:pPr>
              <a:r>
                <a:rPr lang="fr-ca" sz="1800" b="0" i="0" u="none" kern="1200" baseline="0" dirty="0"/>
                <a:t>Statique</a:t>
              </a:r>
              <a:r>
                <a:rPr lang="fr-ca" sz="1800" b="0" i="0" u="none" baseline="0" dirty="0"/>
                <a:t> et normalisé</a:t>
              </a:r>
            </a:p>
            <a:p>
              <a:pPr lvl="3" algn="l" defTabSz="800100" rtl="0">
                <a:spcAft>
                  <a:spcPts val="0"/>
                </a:spcAft>
              </a:pPr>
              <a:r>
                <a:rPr lang="fr-ca" sz="1800" b="0" i="0" u="none" baseline="0" dirty="0"/>
                <a:t>Hiérarchique</a:t>
              </a:r>
              <a:endParaRPr lang="fr-ca" sz="1800" dirty="0"/>
            </a:p>
            <a:p>
              <a:pPr lvl="3" algn="l" defTabSz="800100" rtl="0">
                <a:spcAft>
                  <a:spcPts val="0"/>
                </a:spcAft>
              </a:pPr>
              <a:r>
                <a:rPr lang="fr-ca" sz="1800" b="0" i="0" u="none" kern="1200" baseline="0" dirty="0"/>
                <a:t>Individuel</a:t>
              </a:r>
              <a:endParaRPr lang="fr-ca" sz="1800" kern="1200" dirty="0"/>
            </a:p>
          </p:txBody>
        </p:sp>
        <p:sp>
          <p:nvSpPr>
            <p:cNvPr id="45" name="TextBox 44">
              <a:extLst>
                <a:ext uri="{FF2B5EF4-FFF2-40B4-BE49-F238E27FC236}">
                  <a16:creationId xmlns:a16="http://schemas.microsoft.com/office/drawing/2014/main" id="{A743CB26-950A-429F-B1B6-E75204AD5786}"/>
                </a:ext>
              </a:extLst>
            </p:cNvPr>
            <p:cNvSpPr txBox="1"/>
            <p:nvPr/>
          </p:nvSpPr>
          <p:spPr>
            <a:xfrm>
              <a:off x="1681243" y="1632304"/>
              <a:ext cx="2696136" cy="461665"/>
            </a:xfrm>
            <a:prstGeom prst="rect">
              <a:avLst/>
            </a:prstGeom>
            <a:noFill/>
          </p:spPr>
          <p:txBody>
            <a:bodyPr wrap="square" rtlCol="0">
              <a:spAutoFit/>
            </a:bodyPr>
            <a:lstStyle/>
            <a:p>
              <a:pPr algn="ctr" rtl="0"/>
              <a:r>
                <a:rPr lang="fr-ca"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JUSQU’EN 2020...</a:t>
              </a:r>
              <a:endParaRPr lang="fr-ca" b="1" dirty="0">
                <a:latin typeface="Calibri" panose="020F0502020204030204" pitchFamily="34" charset="0"/>
                <a:cs typeface="Calibri" panose="020F0502020204030204" pitchFamily="34" charset="0"/>
              </a:endParaRPr>
            </a:p>
          </p:txBody>
        </p:sp>
        <p:pic>
          <p:nvPicPr>
            <p:cNvPr id="33" name="Picture Placeholder 23">
              <a:extLst>
                <a:ext uri="{FF2B5EF4-FFF2-40B4-BE49-F238E27FC236}">
                  <a16:creationId xmlns:a16="http://schemas.microsoft.com/office/drawing/2014/main" id="{7168B696-3B6D-41F8-8F73-2EBECB98D9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237" b="7060"/>
            <a:stretch/>
          </p:blipFill>
          <p:spPr>
            <a:xfrm>
              <a:off x="1274486" y="2329232"/>
              <a:ext cx="1059873" cy="839706"/>
            </a:xfrm>
            <a:prstGeom prst="rect">
              <a:avLst/>
            </a:prstGeom>
          </p:spPr>
        </p:pic>
      </p:grpSp>
      <p:pic>
        <p:nvPicPr>
          <p:cNvPr id="3074" name="Picture 2" descr="Halt Icon #318579 - Free Icons Library">
            <a:extLst>
              <a:ext uri="{FF2B5EF4-FFF2-40B4-BE49-F238E27FC236}">
                <a16:creationId xmlns:a16="http://schemas.microsoft.com/office/drawing/2014/main" id="{832B8E4B-8081-4E99-901A-B10C115C821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66353" y="2171242"/>
            <a:ext cx="924415" cy="92441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9" name="Group 68">
            <a:extLst>
              <a:ext uri="{FF2B5EF4-FFF2-40B4-BE49-F238E27FC236}">
                <a16:creationId xmlns:a16="http://schemas.microsoft.com/office/drawing/2014/main" id="{29C345F7-B6D6-49B1-AB75-7B733BBE68D2}"/>
              </a:ext>
            </a:extLst>
          </p:cNvPr>
          <p:cNvGrpSpPr/>
          <p:nvPr/>
        </p:nvGrpSpPr>
        <p:grpSpPr>
          <a:xfrm>
            <a:off x="6676173" y="1571504"/>
            <a:ext cx="4750253" cy="2548850"/>
            <a:chOff x="6676173" y="1371479"/>
            <a:chExt cx="4750253" cy="2548850"/>
          </a:xfrm>
        </p:grpSpPr>
        <p:sp>
          <p:nvSpPr>
            <p:cNvPr id="51" name="Freeform: Shape 50">
              <a:extLst>
                <a:ext uri="{FF2B5EF4-FFF2-40B4-BE49-F238E27FC236}">
                  <a16:creationId xmlns:a16="http://schemas.microsoft.com/office/drawing/2014/main" id="{2AF3745B-96C0-4C84-8C37-C3E09FF7A216}"/>
                </a:ext>
              </a:extLst>
            </p:cNvPr>
            <p:cNvSpPr/>
            <p:nvPr/>
          </p:nvSpPr>
          <p:spPr>
            <a:xfrm>
              <a:off x="6676173" y="1432411"/>
              <a:ext cx="4750253" cy="2487918"/>
            </a:xfrm>
            <a:custGeom>
              <a:avLst/>
              <a:gdLst>
                <a:gd name="connsiteX0" fmla="*/ 0 w 3256409"/>
                <a:gd name="connsiteY0" fmla="*/ 1628181 h 3256362"/>
                <a:gd name="connsiteX1" fmla="*/ 1628205 w 3256409"/>
                <a:gd name="connsiteY1" fmla="*/ 0 h 3256362"/>
                <a:gd name="connsiteX2" fmla="*/ 3256410 w 3256409"/>
                <a:gd name="connsiteY2" fmla="*/ 1628181 h 3256362"/>
                <a:gd name="connsiteX3" fmla="*/ 1628205 w 3256409"/>
                <a:gd name="connsiteY3" fmla="*/ 3256362 h 3256362"/>
                <a:gd name="connsiteX4" fmla="*/ 0 w 3256409"/>
                <a:gd name="connsiteY4" fmla="*/ 1628181 h 325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409" h="3256362">
                  <a:moveTo>
                    <a:pt x="0" y="1628181"/>
                  </a:moveTo>
                  <a:cubicBezTo>
                    <a:pt x="0" y="728961"/>
                    <a:pt x="728972" y="0"/>
                    <a:pt x="1628205" y="0"/>
                  </a:cubicBezTo>
                  <a:cubicBezTo>
                    <a:pt x="2527438" y="0"/>
                    <a:pt x="3256410" y="728961"/>
                    <a:pt x="3256410" y="1628181"/>
                  </a:cubicBezTo>
                  <a:cubicBezTo>
                    <a:pt x="3256410" y="2527401"/>
                    <a:pt x="2527438" y="3256362"/>
                    <a:pt x="1628205" y="3256362"/>
                  </a:cubicBezTo>
                  <a:cubicBezTo>
                    <a:pt x="728972" y="3256362"/>
                    <a:pt x="0" y="2527401"/>
                    <a:pt x="0" y="1628181"/>
                  </a:cubicBezTo>
                  <a:close/>
                </a:path>
              </a:pathLst>
            </a:custGeom>
            <a:solidFill>
              <a:schemeClr val="accent1">
                <a:alpha val="50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98810" tIns="598803" rIns="598810" bIns="598803" numCol="1" spcCol="1270" anchor="ctr" anchorCtr="0">
              <a:noAutofit/>
            </a:bodyPr>
            <a:lstStyle/>
            <a:p>
              <a:pPr marL="0" lvl="0" indent="0" algn="ctr" defTabSz="800100" rtl="0">
                <a:spcBef>
                  <a:spcPct val="0"/>
                </a:spcBef>
                <a:spcAft>
                  <a:spcPts val="0"/>
                </a:spcAft>
                <a:buNone/>
              </a:pPr>
              <a:endParaRPr lang="fr-ca" sz="1800" b="1" kern="1200" dirty="0"/>
            </a:p>
            <a:p>
              <a:pPr algn="ctr" defTabSz="800100" rtl="0">
                <a:spcAft>
                  <a:spcPts val="0"/>
                </a:spcAft>
              </a:pPr>
              <a:endParaRPr lang="fr-ca" sz="1800" b="1" kern="1200" dirty="0"/>
            </a:p>
            <a:p>
              <a:pPr lvl="3" algn="l" defTabSz="800100" rtl="0">
                <a:spcAft>
                  <a:spcPts val="0"/>
                </a:spcAft>
              </a:pPr>
              <a:r>
                <a:rPr lang="fr-ca" sz="1800" b="1" i="0" u="none" kern="1200" baseline="0" dirty="0"/>
                <a:t>Travail = Domicile</a:t>
              </a:r>
            </a:p>
            <a:p>
              <a:pPr lvl="3" algn="l" defTabSz="800100" rtl="0">
                <a:spcAft>
                  <a:spcPts val="0"/>
                </a:spcAft>
              </a:pPr>
              <a:r>
                <a:rPr lang="fr-ca" sz="1800" b="0" i="0" u="none" baseline="0" dirty="0"/>
                <a:t>Conciliation travail-vie personnelle?</a:t>
              </a:r>
            </a:p>
            <a:p>
              <a:pPr lvl="3" algn="l" defTabSz="800100" rtl="0">
                <a:spcAft>
                  <a:spcPts val="0"/>
                </a:spcAft>
              </a:pPr>
              <a:r>
                <a:rPr lang="fr-ca" sz="1800" b="0" i="0" u="none" kern="1200" baseline="0" dirty="0"/>
                <a:t>Virtuel et </a:t>
              </a:r>
              <a:r>
                <a:rPr lang="fr-ca" sz="1800" b="0" i="0" u="none" baseline="0" dirty="0"/>
                <a:t>numérique</a:t>
              </a:r>
            </a:p>
            <a:p>
              <a:pPr lvl="3" algn="l" defTabSz="800100" rtl="0">
                <a:spcAft>
                  <a:spcPts val="0"/>
                </a:spcAft>
              </a:pPr>
              <a:r>
                <a:rPr lang="fr-ca" sz="1800" b="0" i="0" u="none" kern="1200" baseline="0" dirty="0"/>
                <a:t>Efficace</a:t>
              </a:r>
            </a:p>
            <a:p>
              <a:pPr marL="0" lvl="0" indent="0" algn="ctr" defTabSz="800100" rtl="0">
                <a:spcBef>
                  <a:spcPct val="0"/>
                </a:spcBef>
                <a:spcAft>
                  <a:spcPts val="0"/>
                </a:spcAft>
                <a:buNone/>
              </a:pPr>
              <a:endParaRPr lang="fr-ca" sz="1800" kern="1200" dirty="0"/>
            </a:p>
          </p:txBody>
        </p:sp>
        <p:sp>
          <p:nvSpPr>
            <p:cNvPr id="70" name="TextBox 69">
              <a:extLst>
                <a:ext uri="{FF2B5EF4-FFF2-40B4-BE49-F238E27FC236}">
                  <a16:creationId xmlns:a16="http://schemas.microsoft.com/office/drawing/2014/main" id="{57F465A3-DED5-4264-988A-180A226710F6}"/>
                </a:ext>
              </a:extLst>
            </p:cNvPr>
            <p:cNvSpPr txBox="1"/>
            <p:nvPr/>
          </p:nvSpPr>
          <p:spPr>
            <a:xfrm>
              <a:off x="7764938" y="1371479"/>
              <a:ext cx="2696136" cy="461665"/>
            </a:xfrm>
            <a:prstGeom prst="rect">
              <a:avLst/>
            </a:prstGeom>
            <a:noFill/>
          </p:spPr>
          <p:txBody>
            <a:bodyPr wrap="square" rtlCol="0">
              <a:spAutoFit/>
            </a:bodyPr>
            <a:lstStyle/>
            <a:p>
              <a:pPr algn="ctr" rtl="0"/>
              <a:r>
                <a:rPr lang="fr-ca"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DEUX DERNIÈRES ANNÉES...</a:t>
              </a:r>
              <a:endParaRPr lang="fr-ca" b="1" dirty="0">
                <a:latin typeface="Calibri" panose="020F0502020204030204" pitchFamily="34" charset="0"/>
                <a:cs typeface="Calibri" panose="020F0502020204030204" pitchFamily="34" charset="0"/>
              </a:endParaRPr>
            </a:p>
          </p:txBody>
        </p:sp>
      </p:grpSp>
      <p:sp>
        <p:nvSpPr>
          <p:cNvPr id="71" name="TextBox 70">
            <a:extLst>
              <a:ext uri="{FF2B5EF4-FFF2-40B4-BE49-F238E27FC236}">
                <a16:creationId xmlns:a16="http://schemas.microsoft.com/office/drawing/2014/main" id="{3E89CD22-0BAD-4D69-8CB1-45B7E614D570}"/>
              </a:ext>
            </a:extLst>
          </p:cNvPr>
          <p:cNvSpPr txBox="1"/>
          <p:nvPr/>
        </p:nvSpPr>
        <p:spPr>
          <a:xfrm>
            <a:off x="4854993" y="3098404"/>
            <a:ext cx="2696136" cy="461665"/>
          </a:xfrm>
          <a:prstGeom prst="rect">
            <a:avLst/>
          </a:prstGeom>
          <a:noFill/>
        </p:spPr>
        <p:txBody>
          <a:bodyPr wrap="square" rtlCol="0">
            <a:spAutoFit/>
          </a:bodyPr>
          <a:lstStyle/>
          <a:p>
            <a:pPr algn="ctr" rtl="0"/>
            <a:r>
              <a:rPr lang="fr-ca"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AVENIR DU TRAVAIL</a:t>
            </a:r>
            <a:endParaRPr lang="fr-ca" b="1" dirty="0">
              <a:latin typeface="Calibri" panose="020F0502020204030204" pitchFamily="34" charset="0"/>
              <a:cs typeface="Calibri" panose="020F0502020204030204" pitchFamily="34" charset="0"/>
            </a:endParaRPr>
          </a:p>
        </p:txBody>
      </p:sp>
      <p:pic>
        <p:nvPicPr>
          <p:cNvPr id="52" name="Picture 51">
            <a:extLst>
              <a:ext uri="{FF2B5EF4-FFF2-40B4-BE49-F238E27FC236}">
                <a16:creationId xmlns:a16="http://schemas.microsoft.com/office/drawing/2014/main" id="{B60ABA38-AA22-4CA9-A0D3-E2C53782E635}"/>
              </a:ext>
            </a:extLst>
          </p:cNvPr>
          <p:cNvPicPr>
            <a:picLocks noChangeAspect="1"/>
          </p:cNvPicPr>
          <p:nvPr/>
        </p:nvPicPr>
        <p:blipFill rotWithShape="1">
          <a:blip r:embed="rId6"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7241914" y="2487264"/>
            <a:ext cx="1173908" cy="948163"/>
          </a:xfrm>
          <a:prstGeom prst="ellipse">
            <a:avLst/>
          </a:prstGeom>
        </p:spPr>
      </p:pic>
      <p:pic>
        <p:nvPicPr>
          <p:cNvPr id="73" name="Graphic 72" descr="User with solid fill">
            <a:extLst>
              <a:ext uri="{FF2B5EF4-FFF2-40B4-BE49-F238E27FC236}">
                <a16:creationId xmlns:a16="http://schemas.microsoft.com/office/drawing/2014/main" id="{D9A8C4D1-678C-4432-83C6-B4BDE6B81BF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295727" y="4244996"/>
            <a:ext cx="636329" cy="636329"/>
          </a:xfrm>
          <a:prstGeom prst="rect">
            <a:avLst/>
          </a:prstGeom>
        </p:spPr>
      </p:pic>
      <p:pic>
        <p:nvPicPr>
          <p:cNvPr id="75" name="Graphic 74" descr="Wireless with solid fill">
            <a:extLst>
              <a:ext uri="{FF2B5EF4-FFF2-40B4-BE49-F238E27FC236}">
                <a16:creationId xmlns:a16="http://schemas.microsoft.com/office/drawing/2014/main" id="{50EDEB37-5637-44E1-AB11-808EA67D56A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2646024">
            <a:off x="4662099" y="3842161"/>
            <a:ext cx="578561" cy="578561"/>
          </a:xfrm>
          <a:prstGeom prst="rect">
            <a:avLst/>
          </a:prstGeom>
        </p:spPr>
      </p:pic>
      <p:pic>
        <p:nvPicPr>
          <p:cNvPr id="79" name="Graphic 78" descr="User with solid fill">
            <a:extLst>
              <a:ext uri="{FF2B5EF4-FFF2-40B4-BE49-F238E27FC236}">
                <a16:creationId xmlns:a16="http://schemas.microsoft.com/office/drawing/2014/main" id="{D595DE5D-DE42-423A-AE5B-57A084A0376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70700" y="4244996"/>
            <a:ext cx="636329" cy="636329"/>
          </a:xfrm>
          <a:prstGeom prst="rect">
            <a:avLst/>
          </a:prstGeom>
        </p:spPr>
      </p:pic>
    </p:spTree>
    <p:extLst>
      <p:ext uri="{BB962C8B-B14F-4D97-AF65-F5344CB8AC3E}">
        <p14:creationId xmlns:p14="http://schemas.microsoft.com/office/powerpoint/2010/main" val="30233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6CB31-4776-4CC2-AC0A-1FBB62BD196A}"/>
              </a:ext>
            </a:extLst>
          </p:cNvPr>
          <p:cNvSpPr/>
          <p:nvPr/>
        </p:nvSpPr>
        <p:spPr>
          <a:xfrm>
            <a:off x="4746661" y="996202"/>
            <a:ext cx="7200780" cy="482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3600" dirty="0"/>
          </a:p>
        </p:txBody>
      </p:sp>
      <p:sp>
        <p:nvSpPr>
          <p:cNvPr id="3" name="Content Placeholder 2">
            <a:extLst>
              <a:ext uri="{FF2B5EF4-FFF2-40B4-BE49-F238E27FC236}">
                <a16:creationId xmlns:a16="http://schemas.microsoft.com/office/drawing/2014/main" id="{9F9C8EE5-1DB0-4666-9B9A-2E6121D877EA}"/>
              </a:ext>
            </a:extLst>
          </p:cNvPr>
          <p:cNvSpPr>
            <a:spLocks noGrp="1"/>
          </p:cNvSpPr>
          <p:nvPr>
            <p:ph idx="1"/>
          </p:nvPr>
        </p:nvSpPr>
        <p:spPr>
          <a:xfrm>
            <a:off x="4987176" y="1068512"/>
            <a:ext cx="6960265" cy="4829245"/>
          </a:xfrm>
        </p:spPr>
        <p:txBody>
          <a:bodyPr/>
          <a:lstStyle/>
          <a:p>
            <a:pPr marL="360363" lvl="1" indent="-360363" algn="l" rtl="0">
              <a:spcBef>
                <a:spcPts val="750"/>
              </a:spcBef>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Soutenir le</a:t>
            </a:r>
            <a:r>
              <a:rPr lang="fr-ca" sz="14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travail hybride</a:t>
            </a:r>
            <a:r>
              <a:rPr lang="fr-ca" sz="14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(taux de mobilité minimal de 50 %)</a:t>
            </a:r>
          </a:p>
          <a:p>
            <a:pPr marL="360363" lvl="1" indent="-360363" algn="l" rtl="0">
              <a:spcBef>
                <a:spcPts val="750"/>
              </a:spcBef>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Demeurer conformes aux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normes du Milieu de travail GC</a:t>
            </a:r>
            <a:r>
              <a:rPr lang="fr-ca" sz="14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a:p>
            <a:pPr marL="360363" lvl="1" indent="-360363" algn="l" rtl="0">
              <a:spcBef>
                <a:spcPts val="750"/>
              </a:spcBef>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Établir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une vision du milieu de travail et des objectifs stratégiques</a:t>
            </a:r>
          </a:p>
          <a:p>
            <a:pPr algn="l" rtl="0">
              <a:buFont typeface="Wingdings" panose="05000000000000000000" pitchFamily="2" charset="2"/>
              <a:buChar char="q"/>
            </a:pPr>
            <a:r>
              <a:rPr lang="fr-ca" sz="1400" b="1"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Affecter les ressources requises </a:t>
            </a: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pour diriger activement les éléments suivants :</a:t>
            </a:r>
          </a:p>
          <a:p>
            <a:pPr lvl="1" algn="l" rtl="0">
              <a:buFont typeface="Wingdings" panose="05000000000000000000" pitchFamily="2" charset="2"/>
              <a:buChar char="q"/>
            </a:pPr>
            <a:r>
              <a:rPr lang="fr-ca" sz="12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Transformation des principaux éléments habilitants et des activités </a:t>
            </a:r>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 ex. GI, TI, sécurité, culture, processus opérationnels, etc.)</a:t>
            </a:r>
            <a:r>
              <a:rPr lang="fr-ca" sz="12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qui soutiendront l’adoption de la solution d’espace de travail intégré par les employés</a:t>
            </a:r>
          </a:p>
          <a:p>
            <a:pPr lvl="1" algn="l" rtl="0">
              <a:buFont typeface="Wingdings" panose="05000000000000000000" pitchFamily="2" charset="2"/>
              <a:buChar char="q"/>
            </a:pPr>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Élaboration et mise en œuvre de </a:t>
            </a:r>
            <a:r>
              <a:rPr lang="fr-ca" sz="12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programmes de gestion du changement</a:t>
            </a:r>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pour appuyer les employés dans la transition et faciliter leur adoption du milieu de travail futur</a:t>
            </a:r>
          </a:p>
          <a:p>
            <a:pPr algn="l" rtl="0">
              <a:buFont typeface="Wingdings" panose="05000000000000000000" pitchFamily="2" charset="2"/>
              <a:buChar char="q"/>
            </a:pP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Utiliser le projet pour permettre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 réduire et d’optimiser l’espace attribué, </a:t>
            </a: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dans le cadre de la stratégie générale appliquée dans le milieu de travail;</a:t>
            </a:r>
            <a:endParaRPr lang="fr-ca" sz="1400" kern="1200" dirty="0">
              <a:solidFill>
                <a:schemeClr val="accent2">
                  <a:lumMod val="75000"/>
                </a:schemeClr>
              </a:solidFill>
            </a:endParaRPr>
          </a:p>
          <a:p>
            <a:pPr algn="l" rtl="0">
              <a:buFont typeface="Wingdings" panose="05000000000000000000" pitchFamily="2" charset="2"/>
              <a:buChar char="q"/>
            </a:pP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Accepter de financer et d’utiliser un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système de réservation</a:t>
            </a:r>
            <a:r>
              <a:rPr lang="fr-ca" sz="1400" b="1"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pour gérer l’occupation;</a:t>
            </a:r>
            <a:r>
              <a:rPr lang="fr-ca" sz="1400" b="0"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a:p>
            <a:pPr algn="l" rtl="0">
              <a:buFont typeface="Wingdings" panose="05000000000000000000" pitchFamily="2" charset="2"/>
              <a:buChar char="q"/>
            </a:pPr>
            <a:r>
              <a:rPr lang="fr-ca" sz="1400" b="0" i="0" u="none" baseline="0" dirty="0">
                <a:solidFill>
                  <a:schemeClr val="tx1"/>
                </a:solidFill>
                <a:latin typeface="Arial" panose="020B0604020202020204" pitchFamily="34" charset="0"/>
                <a:ea typeface="+mn-ea"/>
                <a:cs typeface="Arial" panose="020B0604020202020204" pitchFamily="34" charset="0"/>
              </a:rPr>
              <a:t>Accepter de </a:t>
            </a:r>
            <a:r>
              <a:rPr lang="fr-ca" sz="1400" b="1" i="0" u="none" baseline="0" dirty="0">
                <a:solidFill>
                  <a:schemeClr val="accent2">
                    <a:lumMod val="75000"/>
                  </a:schemeClr>
                </a:solidFill>
                <a:latin typeface="Arial" panose="020B0604020202020204" pitchFamily="34" charset="0"/>
                <a:ea typeface="+mn-ea"/>
                <a:cs typeface="Arial" panose="020B0604020202020204" pitchFamily="34" charset="0"/>
              </a:rPr>
              <a:t>m</a:t>
            </a:r>
            <a:r>
              <a:rPr lang="fr-ca" sz="1400" b="1" i="0" u="none" kern="1200" baseline="0" dirty="0">
                <a:solidFill>
                  <a:schemeClr val="accent2">
                    <a:lumMod val="75000"/>
                  </a:schemeClr>
                </a:solidFill>
                <a:latin typeface="Arial" panose="020B0604020202020204" pitchFamily="34" charset="0"/>
                <a:ea typeface="+mn-ea"/>
                <a:cs typeface="Arial" panose="020B0604020202020204" pitchFamily="34" charset="0"/>
              </a:rPr>
              <a:t>esurer l’utilisation et le rendement réels, </a:t>
            </a:r>
            <a:r>
              <a:rPr lang="fr-ca" sz="1400" b="0" i="0" u="none" kern="1200" baseline="0" dirty="0">
                <a:solidFill>
                  <a:schemeClr val="tx1"/>
                </a:solidFill>
                <a:latin typeface="Arial" panose="020B0604020202020204" pitchFamily="34" charset="0"/>
                <a:ea typeface="+mn-ea"/>
                <a:cs typeface="Arial" panose="020B0604020202020204" pitchFamily="34" charset="0"/>
              </a:rPr>
              <a:t>et d’échanger les résultats avec SPAC; </a:t>
            </a:r>
          </a:p>
          <a:p>
            <a:pPr algn="l" rtl="0">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Accepter de financer certains coûts permanents; </a:t>
            </a:r>
          </a:p>
          <a:p>
            <a:pPr algn="l" rtl="0">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Savoir qu’</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aucun local temporaire </a:t>
            </a: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ne sera mis à disposition</a:t>
            </a:r>
          </a:p>
          <a:p>
            <a:pPr marL="0" indent="0" algn="l" rtl="0">
              <a:spcBef>
                <a:spcPts val="0"/>
              </a:spcBef>
              <a:buNone/>
            </a:pPr>
            <a:endParaRPr lang="fr-ca" sz="1800" b="1" dirty="0">
              <a:solidFill>
                <a:schemeClr val="accent2">
                  <a:lumMod val="75000"/>
                </a:schemeClr>
              </a:solidFill>
            </a:endParaRPr>
          </a:p>
        </p:txBody>
      </p:sp>
      <p:sp>
        <p:nvSpPr>
          <p:cNvPr id="5" name="TextBox 4">
            <a:extLst>
              <a:ext uri="{FF2B5EF4-FFF2-40B4-BE49-F238E27FC236}">
                <a16:creationId xmlns:a16="http://schemas.microsoft.com/office/drawing/2014/main" id="{6D924596-6256-4D00-A978-4888E1D8391F}"/>
              </a:ext>
            </a:extLst>
          </p:cNvPr>
          <p:cNvSpPr txBox="1"/>
          <p:nvPr/>
        </p:nvSpPr>
        <p:spPr>
          <a:xfrm>
            <a:off x="1009884" y="4767151"/>
            <a:ext cx="2638652" cy="1077218"/>
          </a:xfrm>
          <a:prstGeom prst="rect">
            <a:avLst/>
          </a:prstGeom>
          <a:noFill/>
        </p:spPr>
        <p:txBody>
          <a:bodyPr wrap="square" rtlCol="0">
            <a:spAutoFit/>
          </a:bodyPr>
          <a:lstStyle/>
          <a:p>
            <a:pPr marR="0" lvl="0" algn="l" rtl="0">
              <a:spcBef>
                <a:spcPts val="0"/>
              </a:spcBef>
              <a:spcAft>
                <a:spcPts val="300"/>
              </a:spcAft>
            </a:pPr>
            <a:r>
              <a:rPr lang="fr-ca" sz="1600" b="1" i="1" u="none" baseline="0" dirty="0">
                <a:solidFill>
                  <a:schemeClr val="accent2">
                    <a:lumMod val="75000"/>
                  </a:schemeClr>
                </a:solidFill>
                <a:effectLst/>
                <a:latin typeface="Calibri" panose="020F0502020204030204" pitchFamily="34" charset="0"/>
                <a:ea typeface="Times New Roman" panose="02020603050405020304" pitchFamily="18" charset="0"/>
              </a:rPr>
              <a:t>Les clients doivent produire une attestation écrite de leur entente en signant un arrêté de projet.</a:t>
            </a:r>
          </a:p>
        </p:txBody>
      </p:sp>
      <p:pic>
        <p:nvPicPr>
          <p:cNvPr id="6" name="Graphic 5" descr="Contract outline">
            <a:extLst>
              <a:ext uri="{FF2B5EF4-FFF2-40B4-BE49-F238E27FC236}">
                <a16:creationId xmlns:a16="http://schemas.microsoft.com/office/drawing/2014/main" id="{909540A5-BC6D-4D37-A5B3-DB791AADF26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48536" y="5017096"/>
            <a:ext cx="659993" cy="827273"/>
          </a:xfrm>
          <a:prstGeom prst="rect">
            <a:avLst/>
          </a:prstGeom>
        </p:spPr>
      </p:pic>
      <p:sp>
        <p:nvSpPr>
          <p:cNvPr id="8" name="TextBox 7">
            <a:extLst>
              <a:ext uri="{FF2B5EF4-FFF2-40B4-BE49-F238E27FC236}">
                <a16:creationId xmlns:a16="http://schemas.microsoft.com/office/drawing/2014/main" id="{DF6F079D-D8AF-457B-A0FB-BD4CAB18026D}"/>
              </a:ext>
            </a:extLst>
          </p:cNvPr>
          <p:cNvSpPr txBox="1"/>
          <p:nvPr/>
        </p:nvSpPr>
        <p:spPr>
          <a:xfrm>
            <a:off x="303680" y="1013631"/>
            <a:ext cx="4134434" cy="3733458"/>
          </a:xfrm>
          <a:prstGeom prst="rect">
            <a:avLst/>
          </a:prstGeom>
          <a:noFill/>
        </p:spPr>
        <p:txBody>
          <a:bodyPr wrap="square">
            <a:spAutoFit/>
          </a:bodyPr>
          <a:lstStyle/>
          <a:p>
            <a:pPr marL="0" marR="0" algn="l" rtl="0">
              <a:lnSpc>
                <a:spcPct val="110000"/>
              </a:lnSpc>
              <a:spcBef>
                <a:spcPts val="0"/>
              </a:spcBef>
              <a:spcAft>
                <a:spcPts val="0"/>
              </a:spcAft>
            </a:pPr>
            <a:r>
              <a:rPr lang="fr-ca" sz="1800" b="0" i="0" u="none" baseline="0" dirty="0">
                <a:effectLst/>
                <a:latin typeface="Calibri" panose="020F0502020204030204" pitchFamily="34" charset="0"/>
                <a:ea typeface="Times New Roman" panose="02020603050405020304" pitchFamily="18" charset="0"/>
                <a:cs typeface="Times New Roman" panose="02020603050405020304" pitchFamily="18" charset="0"/>
              </a:rPr>
              <a:t>Les projets de transformation du milieu de travail doivent être réalisés dans un contexte de calendrier accéléré. Les organisations participantes doivent s’assurer que les autres éléments clés qui créent une solution axée sur les employés sont également mis en place dans le même délai. Par conséquent, les organisations </a:t>
            </a:r>
            <a:r>
              <a:rPr lang="fr-ca" sz="1800" b="0" i="0" u="sng" baseline="0" dirty="0">
                <a:effectLst/>
                <a:latin typeface="Calibri" panose="020F0502020204030204" pitchFamily="34" charset="0"/>
                <a:ea typeface="Times New Roman" panose="02020603050405020304" pitchFamily="18" charset="0"/>
                <a:cs typeface="Times New Roman" panose="02020603050405020304" pitchFamily="18" charset="0"/>
              </a:rPr>
              <a:t>doivent s’engager</a:t>
            </a:r>
            <a:r>
              <a:rPr lang="fr-ca" sz="1800" b="0" i="0" u="none" baseline="0" dirty="0">
                <a:effectLst/>
                <a:latin typeface="Calibri" panose="020F0502020204030204" pitchFamily="34" charset="0"/>
                <a:ea typeface="Times New Roman" panose="02020603050405020304" pitchFamily="18" charset="0"/>
                <a:cs typeface="Times New Roman" panose="02020603050405020304" pitchFamily="18" charset="0"/>
              </a:rPr>
              <a:t> à respecter les critères suivants afin que le milieu de travail soit utilisé comme prévu et entièrement adopté par les employés :</a:t>
            </a:r>
          </a:p>
        </p:txBody>
      </p:sp>
      <p:sp>
        <p:nvSpPr>
          <p:cNvPr id="10" name="Title 2">
            <a:extLst>
              <a:ext uri="{FF2B5EF4-FFF2-40B4-BE49-F238E27FC236}">
                <a16:creationId xmlns:a16="http://schemas.microsoft.com/office/drawing/2014/main" id="{4522BE1B-B1CF-461D-8571-4D6E9687F506}"/>
              </a:ext>
            </a:extLst>
          </p:cNvPr>
          <p:cNvSpPr txBox="1">
            <a:spLocks/>
          </p:cNvSpPr>
          <p:nvPr>
            <p:custDataLst>
              <p:tags r:id="rId1"/>
            </p:custDataLst>
          </p:nvPr>
        </p:nvSpPr>
        <p:spPr bwMode="auto">
          <a:xfrm>
            <a:off x="462155" y="280566"/>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Engagement des clients de participer au programme</a:t>
            </a:r>
            <a:endParaRPr lang="fr-ca" sz="2800" dirty="0">
              <a:solidFill>
                <a:schemeClr val="accent5"/>
              </a:solidFill>
            </a:endParaRPr>
          </a:p>
        </p:txBody>
      </p:sp>
    </p:spTree>
    <p:extLst>
      <p:ext uri="{BB962C8B-B14F-4D97-AF65-F5344CB8AC3E}">
        <p14:creationId xmlns:p14="http://schemas.microsoft.com/office/powerpoint/2010/main" val="1386945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6CB31-4776-4CC2-AC0A-1FBB62BD196A}"/>
              </a:ext>
            </a:extLst>
          </p:cNvPr>
          <p:cNvSpPr/>
          <p:nvPr/>
        </p:nvSpPr>
        <p:spPr>
          <a:xfrm>
            <a:off x="3322623" y="328773"/>
            <a:ext cx="868474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le 1">
            <a:extLst>
              <a:ext uri="{FF2B5EF4-FFF2-40B4-BE49-F238E27FC236}">
                <a16:creationId xmlns:a16="http://schemas.microsoft.com/office/drawing/2014/main" id="{4AB4F125-235B-430E-84B5-45D46DB20F9B}"/>
              </a:ext>
            </a:extLst>
          </p:cNvPr>
          <p:cNvSpPr>
            <a:spLocks noGrp="1"/>
          </p:cNvSpPr>
          <p:nvPr>
            <p:ph type="title"/>
          </p:nvPr>
        </p:nvSpPr>
        <p:spPr>
          <a:xfrm>
            <a:off x="451765" y="417273"/>
            <a:ext cx="3035506" cy="779462"/>
          </a:xfrm>
        </p:spPr>
        <p:txBody>
          <a:bodyPr/>
          <a:lstStyle/>
          <a:p>
            <a:pPr algn="l" rtl="0"/>
            <a:r>
              <a:rPr lang="fr-ca" sz="3600" b="0" i="0" u="none" baseline="0" dirty="0">
                <a:solidFill>
                  <a:schemeClr val="tx1">
                    <a:lumMod val="50000"/>
                    <a:lumOff val="50000"/>
                  </a:schemeClr>
                </a:solidFill>
              </a:rPr>
              <a:t>Non inclus dans le programme</a:t>
            </a:r>
            <a:br>
              <a:rPr lang="fr-ca" sz="3600" b="0" dirty="0">
                <a:solidFill>
                  <a:schemeClr val="tx1">
                    <a:lumMod val="50000"/>
                    <a:lumOff val="50000"/>
                  </a:schemeClr>
                </a:solidFill>
              </a:rPr>
            </a:br>
            <a:br>
              <a:rPr lang="fr-ca" sz="2800" b="0" dirty="0">
                <a:solidFill>
                  <a:schemeClr val="tx1">
                    <a:lumMod val="50000"/>
                    <a:lumOff val="50000"/>
                  </a:schemeClr>
                </a:solidFill>
              </a:rPr>
            </a:br>
            <a:r>
              <a:rPr lang="fr-ca" sz="2000" b="0" i="1" u="none" baseline="0" dirty="0">
                <a:solidFill>
                  <a:schemeClr val="tx1">
                    <a:lumMod val="50000"/>
                    <a:lumOff val="50000"/>
                  </a:schemeClr>
                </a:solidFill>
              </a:rPr>
              <a:t>A long terme</a:t>
            </a:r>
            <a:endParaRPr lang="fr-ca" sz="2800" i="1" dirty="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9F9C8EE5-1DB0-4666-9B9A-2E6121D877EA}"/>
              </a:ext>
            </a:extLst>
          </p:cNvPr>
          <p:cNvSpPr>
            <a:spLocks noGrp="1"/>
          </p:cNvSpPr>
          <p:nvPr>
            <p:ph idx="1"/>
          </p:nvPr>
        </p:nvSpPr>
        <p:spPr>
          <a:xfrm>
            <a:off x="3681130" y="328773"/>
            <a:ext cx="8059105" cy="5731064"/>
          </a:xfrm>
        </p:spPr>
        <p:txBody>
          <a:bodyPr/>
          <a:lstStyle/>
          <a:p>
            <a:pPr marL="0" marR="0" lvl="0" indent="0" algn="l" rtl="0">
              <a:lnSpc>
                <a:spcPct val="110000"/>
              </a:lnSpc>
              <a:spcBef>
                <a:spcPts val="0"/>
              </a:spcBef>
              <a:spcAft>
                <a:spcPts val="0"/>
              </a:spcAft>
              <a:buNone/>
            </a:pPr>
            <a:r>
              <a:rPr lang="fr-ca" sz="1800" b="1" i="0" u="none" baseline="0" dirty="0">
                <a:solidFill>
                  <a:schemeClr val="accent2">
                    <a:lumMod val="50000"/>
                  </a:schemeClr>
                </a:solidFill>
              </a:rPr>
              <a:t>Demande du système de réservation</a:t>
            </a:r>
            <a:r>
              <a:rPr lang="fr-ca" sz="1800" b="0" i="0" u="none" baseline="0" dirty="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Coût permanent et maintenance</a:t>
            </a:r>
          </a:p>
          <a:p>
            <a:pPr marL="0" marR="0" lvl="0" indent="0" algn="l" rtl="0">
              <a:lnSpc>
                <a:spcPct val="110000"/>
              </a:lnSpc>
              <a:spcBef>
                <a:spcPts val="0"/>
              </a:spcBef>
              <a:spcAft>
                <a:spcPts val="0"/>
              </a:spcAft>
              <a:buNone/>
            </a:pPr>
            <a:r>
              <a:rPr lang="fr-ca" sz="1800" b="1" i="0" u="none" baseline="0" dirty="0">
                <a:solidFill>
                  <a:schemeClr val="accent2">
                    <a:lumMod val="50000"/>
                  </a:schemeClr>
                </a:solidFill>
              </a:rPr>
              <a:t>Wi-Fi</a:t>
            </a:r>
          </a:p>
          <a:p>
            <a:pPr marR="0"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Coût permanent et maintenance</a:t>
            </a:r>
          </a:p>
          <a:p>
            <a:pPr marL="0" marR="0" lvl="0" indent="0" algn="l" rtl="0">
              <a:lnSpc>
                <a:spcPct val="110000"/>
              </a:lnSpc>
              <a:spcBef>
                <a:spcPts val="0"/>
              </a:spcBef>
              <a:spcAft>
                <a:spcPts val="0"/>
              </a:spcAft>
              <a:buNone/>
            </a:pPr>
            <a:r>
              <a:rPr lang="fr-ca" sz="1800" b="1" i="0" u="none" baseline="0" dirty="0">
                <a:solidFill>
                  <a:schemeClr val="accent2">
                    <a:lumMod val="50000"/>
                  </a:schemeClr>
                </a:solidFill>
              </a:rPr>
              <a:t>Accès à l’immeuble</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Administrer l’accès et les cartes de sécurité avec les responsables de la sécurité de l’immeuble</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Fournir les fournitures de bureau, coûts permanents du Wi-Fi, cartes de sécurité </a:t>
            </a:r>
          </a:p>
          <a:p>
            <a:pPr marL="0" indent="0" algn="l" rtl="0">
              <a:lnSpc>
                <a:spcPct val="110000"/>
              </a:lnSpc>
              <a:spcBef>
                <a:spcPts val="0"/>
              </a:spcBef>
              <a:spcAft>
                <a:spcPts val="0"/>
              </a:spcAft>
              <a:buNone/>
            </a:pPr>
            <a:r>
              <a:rPr lang="fr-ca" sz="1800" b="1" i="0" u="none" baseline="0" dirty="0">
                <a:solidFill>
                  <a:schemeClr val="accent2">
                    <a:lumMod val="50000"/>
                  </a:schemeClr>
                </a:solidFill>
              </a:rPr>
              <a:t>Matériel audiovisuel et informatique</a:t>
            </a:r>
          </a:p>
          <a:p>
            <a:pPr marR="0"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Mettre à disposition l’équipement et l’équipement audiovisuel qu’on ne trouve pas sur place ou qui ne sont pas disponibles dans le groupe de biens.</a:t>
            </a:r>
          </a:p>
          <a:p>
            <a:pPr marL="0" marR="0" lvl="0" indent="0" algn="l" rtl="0">
              <a:lnSpc>
                <a:spcPct val="110000"/>
              </a:lnSpc>
              <a:spcBef>
                <a:spcPts val="0"/>
              </a:spcBef>
              <a:spcAft>
                <a:spcPts val="0"/>
              </a:spcAft>
              <a:buNone/>
            </a:pPr>
            <a:r>
              <a:rPr lang="fr-ca" sz="1800" b="1" i="0" u="none" baseline="0" dirty="0">
                <a:solidFill>
                  <a:schemeClr val="accent2">
                    <a:lumMod val="50000"/>
                  </a:schemeClr>
                </a:solidFill>
              </a:rPr>
              <a:t>Mobilier et matériel</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Remplacement du mobilier ou de l’équipement brisé, manquant ou défectueux (devrait être couvert par la garantie)</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Mise hor</a:t>
            </a:r>
            <a:r>
              <a:rPr lang="fr-ca" sz="1600" dirty="0">
                <a:solidFill>
                  <a:schemeClr val="accent2">
                    <a:lumMod val="75000"/>
                  </a:schemeClr>
                </a:solidFill>
              </a:rPr>
              <a:t>s service et</a:t>
            </a:r>
            <a:r>
              <a:rPr lang="fr-ca" sz="1600" b="0" i="0" u="none" baseline="0" dirty="0">
                <a:solidFill>
                  <a:schemeClr val="accent2">
                    <a:lumMod val="75000"/>
                  </a:schemeClr>
                </a:solidFill>
              </a:rPr>
              <a:t> aliénation du mobilier non réutilisé</a:t>
            </a:r>
          </a:p>
          <a:p>
            <a:pPr marL="0" indent="0" algn="l" rtl="0">
              <a:lnSpc>
                <a:spcPct val="110000"/>
              </a:lnSpc>
              <a:spcBef>
                <a:spcPts val="0"/>
              </a:spcBef>
              <a:spcAft>
                <a:spcPts val="0"/>
              </a:spcAft>
              <a:buNone/>
            </a:pPr>
            <a:r>
              <a:rPr lang="fr-ca" sz="1800" b="1" i="0" u="none" baseline="0" dirty="0">
                <a:solidFill>
                  <a:schemeClr val="accent2">
                    <a:lumMod val="50000"/>
                  </a:schemeClr>
                </a:solidFill>
              </a:rPr>
              <a:t>Santé et sécurité et urgence </a:t>
            </a:r>
          </a:p>
          <a:p>
            <a:pPr marR="0"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Procédures et signalisation nécessaires à l’occupation de cet étage</a:t>
            </a:r>
          </a:p>
          <a:p>
            <a:pPr marL="0" indent="0" algn="l" rtl="0">
              <a:lnSpc>
                <a:spcPct val="110000"/>
              </a:lnSpc>
              <a:spcBef>
                <a:spcPts val="0"/>
              </a:spcBef>
              <a:spcAft>
                <a:spcPts val="0"/>
              </a:spcAft>
              <a:buNone/>
            </a:pPr>
            <a:r>
              <a:rPr lang="fr-ca" sz="1800" b="1" i="0" u="none" baseline="0" dirty="0">
                <a:solidFill>
                  <a:schemeClr val="accent2">
                    <a:lumMod val="50000"/>
                  </a:schemeClr>
                </a:solidFill>
              </a:rPr>
              <a:t>Affectation d’un professionnel du cotravail </a:t>
            </a:r>
          </a:p>
          <a:p>
            <a:pPr marL="342900" marR="0" lvl="1" indent="0" algn="l" rtl="0">
              <a:lnSpc>
                <a:spcPct val="110000"/>
              </a:lnSpc>
              <a:spcBef>
                <a:spcPts val="0"/>
              </a:spcBef>
              <a:spcAft>
                <a:spcPts val="0"/>
              </a:spcAft>
              <a:buNone/>
            </a:pPr>
            <a:endParaRPr lang="fr-ca" sz="1600" dirty="0">
              <a:cs typeface="Times New Roman" panose="02020603050405020304" pitchFamily="18" charset="0"/>
            </a:endParaRPr>
          </a:p>
        </p:txBody>
      </p:sp>
    </p:spTree>
    <p:extLst>
      <p:ext uri="{BB962C8B-B14F-4D97-AF65-F5344CB8AC3E}">
        <p14:creationId xmlns:p14="http://schemas.microsoft.com/office/powerpoint/2010/main" val="1394849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451765" y="131739"/>
            <a:ext cx="10704280" cy="1064996"/>
          </a:xfrm>
        </p:spPr>
        <p:txBody>
          <a:bodyPr/>
          <a:lstStyle/>
          <a:p>
            <a:pPr algn="l" rtl="0"/>
            <a:r>
              <a:rPr lang="fr-ca" sz="3600" b="1" i="0" u="none" baseline="0" dirty="0">
                <a:solidFill>
                  <a:srgbClr val="636466"/>
                </a:solidFill>
              </a:rPr>
              <a:t>Pratiques exemplaires en matière d’accessibilité</a:t>
            </a:r>
            <a:br>
              <a:rPr lang="fr-ca" sz="3200" dirty="0">
                <a:solidFill>
                  <a:schemeClr val="tx1"/>
                </a:solidFill>
              </a:rPr>
            </a:br>
            <a:endParaRPr lang="fr-ca" sz="3200" dirty="0"/>
          </a:p>
        </p:txBody>
      </p:sp>
      <p:sp>
        <p:nvSpPr>
          <p:cNvPr id="4" name="Content Placeholder 3">
            <a:extLst>
              <a:ext uri="{FF2B5EF4-FFF2-40B4-BE49-F238E27FC236}">
                <a16:creationId xmlns:a16="http://schemas.microsoft.com/office/drawing/2014/main" id="{365CF3EF-5581-428E-9265-A1157EE2E545}"/>
              </a:ext>
            </a:extLst>
          </p:cNvPr>
          <p:cNvSpPr>
            <a:spLocks noGrp="1"/>
          </p:cNvSpPr>
          <p:nvPr>
            <p:ph sz="half" idx="4294967295"/>
            <p:custDataLst>
              <p:tags r:id="rId2"/>
            </p:custDataLst>
          </p:nvPr>
        </p:nvSpPr>
        <p:spPr>
          <a:xfrm>
            <a:off x="451765" y="687436"/>
            <a:ext cx="11429484" cy="1875297"/>
          </a:xfrm>
        </p:spPr>
        <p:txBody>
          <a:bodyPr/>
          <a:lstStyle/>
          <a:p>
            <a:pPr marL="0" indent="0" algn="l" rtl="0">
              <a:buNone/>
            </a:pPr>
            <a:r>
              <a:rPr lang="fr-ca" sz="1400" b="0" i="0" u="none" baseline="0" dirty="0">
                <a:solidFill>
                  <a:schemeClr val="tx1"/>
                </a:solidFill>
              </a:rPr>
              <a:t>Le Milieu de travail GC a été conçu pour constituer une norme de conception d’un milieu de travail accessible et inclusif, qui donne aux utilisateurs le plein contrôle des paramètres de travail qui correspondent le mieux à leurs besoins fonctionnels, sachant que nous avons tous des habiletés, des limitations et des préférences qui nous sont propres. En intégrant l’accessibilité au début de la phase de conception, l’initiative Milieu de travail GC fait la promotion d’un milieu de travail inclusif, équitable et adaptable.</a:t>
            </a:r>
          </a:p>
          <a:p>
            <a:pPr marL="0" indent="0" algn="l" rtl="0">
              <a:buNone/>
            </a:pPr>
            <a:r>
              <a:rPr lang="fr-ca" sz="1400" b="0" i="0" u="none" baseline="0" dirty="0">
                <a:solidFill>
                  <a:schemeClr val="tx1"/>
                </a:solidFill>
              </a:rPr>
              <a:t>Les solutions de conception contribueront à rendre le milieu de travail plus accessible et plus inclusif pour les huit types de handicaps : • vue, • ouïe, • mobilité, flexibilité or dextérité, • santé mentale, • trouble sensoriel/environnemental, • trouble cognitif, • troubles intellectuels et • troubles de santé ou douleurs chroniques.</a:t>
            </a:r>
            <a:endParaRPr lang="fr-ca" sz="1400" dirty="0">
              <a:solidFill>
                <a:schemeClr val="tx1"/>
              </a:solidFill>
            </a:endParaRPr>
          </a:p>
          <a:p>
            <a:pPr marL="342900" lvl="1" indent="0" algn="l" rtl="0">
              <a:buNone/>
            </a:pPr>
            <a:endParaRPr lang="fr-ca" sz="1400" dirty="0">
              <a:solidFill>
                <a:srgbClr val="1E3652"/>
              </a:solidFill>
            </a:endParaRPr>
          </a:p>
        </p:txBody>
      </p:sp>
      <p:pic>
        <p:nvPicPr>
          <p:cNvPr id="5" name="Picture 4" descr="accessibility icons from left to right: vision, hearing, mobility, intellectual, cognitive, mental, chronic pain and environmental sensitivities.">
            <a:extLst>
              <a:ext uri="{FF2B5EF4-FFF2-40B4-BE49-F238E27FC236}">
                <a16:creationId xmlns:a16="http://schemas.microsoft.com/office/drawing/2014/main" id="{DDC842B0-DB28-4563-9FE3-3FD70642ED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9056" y="4890521"/>
            <a:ext cx="8677673" cy="1298451"/>
          </a:xfrm>
          <a:prstGeom prst="rect">
            <a:avLst/>
          </a:prstGeom>
        </p:spPr>
      </p:pic>
      <p:sp>
        <p:nvSpPr>
          <p:cNvPr id="6" name="TextBox 5">
            <a:extLst>
              <a:ext uri="{FF2B5EF4-FFF2-40B4-BE49-F238E27FC236}">
                <a16:creationId xmlns:a16="http://schemas.microsoft.com/office/drawing/2014/main" id="{4D026297-9911-4ED6-9AF9-27559512157E}"/>
              </a:ext>
            </a:extLst>
          </p:cNvPr>
          <p:cNvSpPr txBox="1"/>
          <p:nvPr/>
        </p:nvSpPr>
        <p:spPr>
          <a:xfrm>
            <a:off x="6355185" y="2428308"/>
            <a:ext cx="5385049" cy="2462213"/>
          </a:xfrm>
          <a:prstGeom prst="rect">
            <a:avLst/>
          </a:prstGeom>
          <a:noFill/>
        </p:spPr>
        <p:txBody>
          <a:bodyPr wrap="square">
            <a:spAutoFit/>
          </a:bodyPr>
          <a:lstStyle/>
          <a:p>
            <a:pPr algn="l" rtl="0"/>
            <a:r>
              <a:rPr lang="fr-ca" sz="1400" b="1" i="0" u="none" baseline="0" dirty="0">
                <a:solidFill>
                  <a:schemeClr val="tx1"/>
                </a:solidFill>
                <a:latin typeface="+mn-lt"/>
                <a:ea typeface="+mn-lt"/>
                <a:cs typeface="+mn-lt"/>
                <a:sym typeface="+mn-lt"/>
              </a:rPr>
              <a:t>Solutions de mobilier et d’équipement :</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Bancs dans la zone des vestiaires</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Points de travail individuels accessibles</a:t>
            </a:r>
            <a:endParaRPr lang="fr-ca" sz="1400" dirty="0">
              <a:solidFill>
                <a:schemeClr val="tx1"/>
              </a:solidFill>
              <a:latin typeface="+mn-lt"/>
            </a:endParaRP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Points de travail en collaboration accessibles</a:t>
            </a:r>
            <a:endParaRPr lang="fr-ca" sz="1400" dirty="0">
              <a:solidFill>
                <a:schemeClr val="tx1"/>
              </a:solidFill>
              <a:latin typeface="+mn-lt"/>
            </a:endParaRP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Casiers munis de verrous numériques offrant un contraste de couleur adéquat</a:t>
            </a:r>
          </a:p>
          <a:p>
            <a:pPr marL="742950" lvl="1" indent="-285750" algn="l" rtl="0">
              <a:buFont typeface="Wingdings" panose="05000000000000000000" pitchFamily="2" charset="2"/>
              <a:buChar char="ü"/>
            </a:pPr>
            <a:endParaRPr lang="fr-ca" sz="1400" dirty="0">
              <a:latin typeface="+mn-lt"/>
            </a:endParaRPr>
          </a:p>
          <a:p>
            <a:pPr algn="l" rtl="0"/>
            <a:r>
              <a:rPr lang="fr-ca" sz="1400" b="1" i="0" u="none" baseline="0" dirty="0">
                <a:solidFill>
                  <a:schemeClr val="tx1"/>
                </a:solidFill>
                <a:latin typeface="+mn-lt"/>
                <a:ea typeface="+mn-lt"/>
                <a:cs typeface="+mn-lt"/>
                <a:sym typeface="+mn-lt"/>
              </a:rPr>
              <a:t>Mises à niveau dans l’immeuble de base :</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Améliorations mineures des toilettes pour les rendre conformes aux normes d’accessibilité et </a:t>
            </a:r>
            <a:r>
              <a:rPr lang="fr-ca" sz="1400" b="0" i="0" u="none" baseline="0" dirty="0">
                <a:latin typeface="+mn-lt"/>
                <a:ea typeface="+mn-lt"/>
                <a:cs typeface="+mn-lt"/>
                <a:sym typeface="+mn-lt"/>
              </a:rPr>
              <a:t>aux directives relatives aux toilettes universelles, le cas échéant</a:t>
            </a:r>
            <a:endParaRPr lang="fr-ca" sz="1400" dirty="0">
              <a:solidFill>
                <a:schemeClr val="tx1"/>
              </a:solidFill>
              <a:latin typeface="+mn-lt"/>
            </a:endParaRPr>
          </a:p>
        </p:txBody>
      </p:sp>
      <p:sp>
        <p:nvSpPr>
          <p:cNvPr id="8" name="TextBox 7">
            <a:extLst>
              <a:ext uri="{FF2B5EF4-FFF2-40B4-BE49-F238E27FC236}">
                <a16:creationId xmlns:a16="http://schemas.microsoft.com/office/drawing/2014/main" id="{D7B690D5-6480-4A85-8424-99A6D207D8CD}"/>
              </a:ext>
            </a:extLst>
          </p:cNvPr>
          <p:cNvSpPr txBox="1"/>
          <p:nvPr/>
        </p:nvSpPr>
        <p:spPr>
          <a:xfrm>
            <a:off x="390160" y="2428308"/>
            <a:ext cx="5965025" cy="2677656"/>
          </a:xfrm>
          <a:prstGeom prst="rect">
            <a:avLst/>
          </a:prstGeom>
          <a:noFill/>
        </p:spPr>
        <p:txBody>
          <a:bodyPr wrap="square">
            <a:spAutoFit/>
          </a:bodyPr>
          <a:lstStyle/>
          <a:p>
            <a:pPr algn="l" rtl="0"/>
            <a:r>
              <a:rPr lang="fr-ca" sz="1400" b="1" i="0" u="none" baseline="0" dirty="0">
                <a:solidFill>
                  <a:schemeClr val="tx1"/>
                </a:solidFill>
                <a:latin typeface="+mn-lt"/>
                <a:ea typeface="+mn-lt"/>
                <a:cs typeface="+mn-lt"/>
                <a:sym typeface="+mn-lt"/>
              </a:rPr>
              <a:t>Solutions de conception :</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Peinture (contraste adéquat entre la moquette, les murs, les portes/cadres de portes, les interrupteurs, etc.)</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Moquette offrant une sélection de motifs adéquate, intégration de l’orientation au moyen de changements de couleur de la moquette</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Travaux de menuiserie et appareils accessibles</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Poignées de porte accessibles</a:t>
            </a:r>
          </a:p>
          <a:p>
            <a:pPr lvl="1" algn="l" rtl="0">
              <a:buFont typeface="Courier New" panose="02070309020205020404" pitchFamily="49" charset="0"/>
              <a:buChar char="o"/>
            </a:pPr>
            <a:endParaRPr lang="fr-ca" sz="1400" dirty="0">
              <a:solidFill>
                <a:schemeClr val="tx1"/>
              </a:solidFill>
              <a:latin typeface="+mn-lt"/>
            </a:endParaRPr>
          </a:p>
          <a:p>
            <a:pPr algn="l" rtl="0"/>
            <a:r>
              <a:rPr lang="fr-ca" sz="1400" b="1" i="0" u="none" baseline="0" dirty="0">
                <a:solidFill>
                  <a:schemeClr val="tx1"/>
                </a:solidFill>
                <a:latin typeface="+mn-lt"/>
                <a:ea typeface="+mn-lt"/>
                <a:cs typeface="+mn-lt"/>
                <a:sym typeface="+mn-lt"/>
              </a:rPr>
              <a:t>Aménagement du Milieu de travail GC :</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Intégration d’un zonage adéquat</a:t>
            </a:r>
          </a:p>
          <a:p>
            <a:pPr marL="742950" lvl="1" indent="-285750" algn="l" rtl="0">
              <a:buFont typeface="Wingdings" panose="05000000000000000000" pitchFamily="2" charset="2"/>
              <a:buChar char="ü"/>
            </a:pPr>
            <a:r>
              <a:rPr lang="fr-ca" sz="1400" b="0" i="0" u="none" baseline="0" dirty="0">
                <a:latin typeface="+mn-lt"/>
                <a:ea typeface="+mn-lt"/>
                <a:cs typeface="+mn-lt"/>
                <a:sym typeface="+mn-lt"/>
              </a:rPr>
              <a:t>Éléments de signalisation et d’orientation accessibles</a:t>
            </a:r>
            <a:endParaRPr lang="fr-ca" sz="1400" dirty="0">
              <a:solidFill>
                <a:schemeClr val="tx1"/>
              </a:solidFill>
              <a:latin typeface="+mn-lt"/>
            </a:endParaRPr>
          </a:p>
        </p:txBody>
      </p:sp>
    </p:spTree>
    <p:extLst>
      <p:ext uri="{BB962C8B-B14F-4D97-AF65-F5344CB8AC3E}">
        <p14:creationId xmlns:p14="http://schemas.microsoft.com/office/powerpoint/2010/main" val="44747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417273"/>
            <a:ext cx="4806034" cy="662974"/>
          </a:xfrm>
        </p:spPr>
        <p:txBody>
          <a:bodyPr/>
          <a:lstStyle/>
          <a:p>
            <a:pPr algn="l" rtl="0"/>
            <a:r>
              <a:rPr lang="fr-ca" sz="2800" b="0" i="0" u="none" kern="0" baseline="0" dirty="0">
                <a:solidFill>
                  <a:schemeClr val="accent5"/>
                </a:solidFill>
              </a:rPr>
              <a:t>Contexte actuel</a:t>
            </a:r>
            <a:br>
              <a:rPr lang="fr-ca" sz="3200" b="0" kern="0" dirty="0">
                <a:solidFill>
                  <a:schemeClr val="accent5"/>
                </a:solidFill>
              </a:rPr>
            </a:br>
            <a:r>
              <a:rPr lang="fr-ca" sz="2800" b="1" i="0" u="none" kern="0" baseline="0" dirty="0">
                <a:solidFill>
                  <a:schemeClr val="accent5"/>
                </a:solidFill>
              </a:rPr>
              <a:t>Retour en milieu de travail</a:t>
            </a:r>
            <a:endParaRPr lang="fr-ca" sz="4000" dirty="0">
              <a:solidFill>
                <a:schemeClr val="accent5"/>
              </a:solidFill>
            </a:endParaRPr>
          </a:p>
        </p:txBody>
      </p:sp>
      <p:grpSp>
        <p:nvGrpSpPr>
          <p:cNvPr id="6" name="Group 5" descr="Diagram divided in 4 quadrants, where the lower left quadrant is identified as 'how it's always been' with no telework and traditional assigned office space, and the upper right quadrant is identified as 'the future is flexible!' with full flexibility and hybrid work in modern, unassigned GCworkplace office space. The other 2 quadrants are identified as 'here is opportunity'">
            <a:extLst>
              <a:ext uri="{FF2B5EF4-FFF2-40B4-BE49-F238E27FC236}">
                <a16:creationId xmlns:a16="http://schemas.microsoft.com/office/drawing/2014/main" id="{19E4E35C-F901-4CEB-BE78-1D0C7134CAD4}"/>
              </a:ext>
            </a:extLst>
          </p:cNvPr>
          <p:cNvGrpSpPr/>
          <p:nvPr/>
        </p:nvGrpSpPr>
        <p:grpSpPr>
          <a:xfrm>
            <a:off x="1211400" y="1464914"/>
            <a:ext cx="9769200" cy="3763906"/>
            <a:chOff x="1285321" y="1268492"/>
            <a:chExt cx="9769200" cy="3763906"/>
          </a:xfrm>
        </p:grpSpPr>
        <p:graphicFrame>
          <p:nvGraphicFramePr>
            <p:cNvPr id="7" name="Diagram 6">
              <a:extLst>
                <a:ext uri="{FF2B5EF4-FFF2-40B4-BE49-F238E27FC236}">
                  <a16:creationId xmlns:a16="http://schemas.microsoft.com/office/drawing/2014/main" id="{1BF82C40-9DCE-4BCB-93DF-CF8D57C41B82}"/>
                </a:ext>
              </a:extLst>
            </p:cNvPr>
            <p:cNvGraphicFramePr/>
            <p:nvPr/>
          </p:nvGraphicFramePr>
          <p:xfrm>
            <a:off x="3173990" y="2058417"/>
            <a:ext cx="5818173" cy="2605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EEC57E5C-FBC0-4528-8B37-2E1B7E2DB1E1}"/>
                </a:ext>
              </a:extLst>
            </p:cNvPr>
            <p:cNvSpPr txBox="1"/>
            <p:nvPr/>
          </p:nvSpPr>
          <p:spPr>
            <a:xfrm>
              <a:off x="4366705" y="4693844"/>
              <a:ext cx="48822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rgbClr val="404040"/>
                  </a:solidFill>
                  <a:effectLst/>
                  <a:uLnTx/>
                  <a:uFillTx/>
                  <a:latin typeface="Calibri" panose="020F0502020204030204"/>
                  <a:ea typeface="+mn-ea"/>
                  <a:cs typeface="+mn-cs"/>
                </a:rPr>
                <a:t>TRADITIONNEL, LOCAUX À BUREAUX ATTRIBUÉS</a:t>
              </a:r>
            </a:p>
          </p:txBody>
        </p:sp>
        <p:sp>
          <p:nvSpPr>
            <p:cNvPr id="10" name="TextBox 9">
              <a:extLst>
                <a:ext uri="{FF2B5EF4-FFF2-40B4-BE49-F238E27FC236}">
                  <a16:creationId xmlns:a16="http://schemas.microsoft.com/office/drawing/2014/main" id="{7AD576C6-1C39-4662-8199-88DE34E3E2EC}"/>
                </a:ext>
              </a:extLst>
            </p:cNvPr>
            <p:cNvSpPr txBox="1"/>
            <p:nvPr/>
          </p:nvSpPr>
          <p:spPr>
            <a:xfrm>
              <a:off x="9071175" y="3068825"/>
              <a:ext cx="198334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chemeClr val="tx1">
                      <a:lumMod val="50000"/>
                      <a:lumOff val="50000"/>
                    </a:schemeClr>
                  </a:solidFill>
                  <a:effectLst/>
                  <a:uLnTx/>
                  <a:uFillTx/>
                  <a:latin typeface="Calibri" panose="020F0502020204030204"/>
                  <a:ea typeface="+mn-ea"/>
                  <a:cs typeface="+mn-cs"/>
                </a:rPr>
                <a:t>SOUPLESSE COMPLÈTE ET TRAVAIL HYBRIDE</a:t>
              </a:r>
              <a:r>
                <a:rPr kumimoji="0" lang="fr-ca" sz="1600" b="1" i="0" u="none" strike="noStrike" kern="1200" cap="none" spc="0" normalizeH="0" baseline="0" dirty="0">
                  <a:ln>
                    <a:noFill/>
                  </a:ln>
                  <a:solidFill>
                    <a:schemeClr val="accent2"/>
                  </a:solidFill>
                  <a:effectLst/>
                  <a:uLnTx/>
                  <a:uFillTx/>
                  <a:latin typeface="Calibri" panose="020F0502020204030204"/>
                  <a:ea typeface="+mn-ea"/>
                  <a:cs typeface="+mn-cs"/>
                </a:rPr>
                <a:t>* </a:t>
              </a:r>
            </a:p>
          </p:txBody>
        </p:sp>
        <p:sp>
          <p:nvSpPr>
            <p:cNvPr id="11" name="TextBox 10">
              <a:extLst>
                <a:ext uri="{FF2B5EF4-FFF2-40B4-BE49-F238E27FC236}">
                  <a16:creationId xmlns:a16="http://schemas.microsoft.com/office/drawing/2014/main" id="{0B7F2DBB-48CA-4967-8B07-0699ABF260B5}"/>
                </a:ext>
              </a:extLst>
            </p:cNvPr>
            <p:cNvSpPr txBox="1"/>
            <p:nvPr/>
          </p:nvSpPr>
          <p:spPr>
            <a:xfrm>
              <a:off x="1285321" y="3068825"/>
              <a:ext cx="180965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600" b="1" i="0" u="none" baseline="0" dirty="0">
                  <a:solidFill>
                    <a:schemeClr val="tx1">
                      <a:lumMod val="50000"/>
                      <a:lumOff val="50000"/>
                    </a:schemeClr>
                  </a:solidFill>
                  <a:latin typeface="Calibri" panose="020F0502020204030204"/>
                  <a:ea typeface="Calibri" panose="020F0502020204030204"/>
                  <a:cs typeface="Calibri" panose="020F0502020204030204"/>
                  <a:sym typeface="Calibri" panose="020F0502020204030204"/>
                </a:rPr>
                <a:t>TÉLÉTRAVAIL </a:t>
              </a:r>
              <a:r>
                <a:rPr kumimoji="0" lang="fr-ca" sz="1600" b="1" i="0" u="none" strike="noStrike" kern="1200" cap="none" spc="0" normalizeH="0" baseline="0" dirty="0">
                  <a:ln>
                    <a:noFill/>
                  </a:ln>
                  <a:solidFill>
                    <a:schemeClr val="tx1">
                      <a:lumMod val="50000"/>
                      <a:lumOff val="50000"/>
                    </a:schemeClr>
                  </a:solidFill>
                  <a:effectLst/>
                  <a:uLnTx/>
                  <a:uFillTx/>
                  <a:latin typeface="Calibri" panose="020F0502020204030204"/>
                  <a:ea typeface="+mn-ea"/>
                  <a:cs typeface="+mn-cs"/>
                </a:rPr>
                <a:t>NON SOUTENU</a:t>
              </a:r>
            </a:p>
          </p:txBody>
        </p:sp>
        <p:sp>
          <p:nvSpPr>
            <p:cNvPr id="12" name="TextBox 11">
              <a:extLst>
                <a:ext uri="{FF2B5EF4-FFF2-40B4-BE49-F238E27FC236}">
                  <a16:creationId xmlns:a16="http://schemas.microsoft.com/office/drawing/2014/main" id="{1C2DC69E-56EF-4790-817B-C09B2BEBB77A}"/>
                </a:ext>
              </a:extLst>
            </p:cNvPr>
            <p:cNvSpPr txBox="1"/>
            <p:nvPr/>
          </p:nvSpPr>
          <p:spPr>
            <a:xfrm>
              <a:off x="6345555" y="2273361"/>
              <a:ext cx="23573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dirty="0">
                  <a:ln>
                    <a:noFill/>
                  </a:ln>
                  <a:effectLst/>
                  <a:uLnTx/>
                  <a:uFillTx/>
                  <a:latin typeface="Calibri" panose="020F0502020204030204"/>
                  <a:ea typeface="+mn-ea"/>
                  <a:cs typeface="+mn-cs"/>
                </a:rPr>
                <a:t>L’AVENIR EST SOUPLE!</a:t>
              </a:r>
              <a:endParaRPr kumimoji="0" lang="fr-ca" sz="2200" b="1" i="0" u="none" strike="noStrike" kern="1200" cap="none" spc="0" normalizeH="0" baseline="0" noProof="0" dirty="0">
                <a:ln>
                  <a:noFill/>
                </a:ln>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FF1D964-54FB-4922-BD26-27806CAFEE8E}"/>
                </a:ext>
              </a:extLst>
            </p:cNvPr>
            <p:cNvSpPr txBox="1"/>
            <p:nvPr/>
          </p:nvSpPr>
          <p:spPr>
            <a:xfrm>
              <a:off x="3550957" y="3627890"/>
              <a:ext cx="218254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0" i="0" u="none" strike="noStrike" kern="1200" cap="none" spc="0" normalizeH="0" baseline="0" dirty="0">
                  <a:ln>
                    <a:noFill/>
                  </a:ln>
                  <a:effectLst/>
                  <a:uLnTx/>
                  <a:uFillTx/>
                  <a:latin typeface="Calibri" panose="020F0502020204030204"/>
                  <a:ea typeface="+mn-ea"/>
                  <a:cs typeface="+mn-cs"/>
                </a:rPr>
                <a:t>COMMENT IL A TOUJOURS ÉTÉ</a:t>
              </a:r>
              <a:endParaRPr kumimoji="0" lang="fr-ca" sz="2200" i="0" u="none" strike="noStrike" kern="1200" cap="none" spc="0" normalizeH="0" baseline="0" noProof="0" dirty="0">
                <a:ln>
                  <a:noFill/>
                </a:ln>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F1E9A388-0C97-49FE-9B25-137081D3FF77}"/>
                </a:ext>
              </a:extLst>
            </p:cNvPr>
            <p:cNvCxnSpPr>
              <a:cxnSpLocks/>
              <a:stCxn id="7" idx="1"/>
              <a:endCxn id="7" idx="3"/>
            </p:cNvCxnSpPr>
            <p:nvPr/>
          </p:nvCxnSpPr>
          <p:spPr>
            <a:xfrm>
              <a:off x="3173990" y="3361213"/>
              <a:ext cx="5818173" cy="0"/>
            </a:xfrm>
            <a:prstGeom prst="line">
              <a:avLst/>
            </a:prstGeom>
            <a:ln w="2540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A16562-BCFB-41FD-AB59-3E1D04C1EC7A}"/>
                </a:ext>
              </a:extLst>
            </p:cNvPr>
            <p:cNvCxnSpPr>
              <a:cxnSpLocks/>
              <a:stCxn id="7" idx="0"/>
              <a:endCxn id="7" idx="2"/>
            </p:cNvCxnSpPr>
            <p:nvPr/>
          </p:nvCxnSpPr>
          <p:spPr>
            <a:xfrm>
              <a:off x="6083076" y="2058417"/>
              <a:ext cx="0" cy="2605593"/>
            </a:xfrm>
            <a:prstGeom prst="line">
              <a:avLst/>
            </a:prstGeom>
            <a:ln w="254000">
              <a:solidFill>
                <a:schemeClr val="tx1">
                  <a:lumMod val="75000"/>
                  <a:lumOff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D65396-DF4B-4AF2-9582-AE7FCD588349}"/>
                </a:ext>
              </a:extLst>
            </p:cNvPr>
            <p:cNvSpPr txBox="1"/>
            <p:nvPr/>
          </p:nvSpPr>
          <p:spPr>
            <a:xfrm>
              <a:off x="4120882" y="1268492"/>
              <a:ext cx="40980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rgbClr val="404040"/>
                  </a:solidFill>
                  <a:effectLst/>
                  <a:uLnTx/>
                  <a:uFillTx/>
                  <a:latin typeface="Calibri" panose="020F0502020204030204"/>
                  <a:ea typeface="+mn-ea"/>
                  <a:cs typeface="+mn-cs"/>
                </a:rPr>
                <a:t>MODERNE, SANS POSTE ATTRIBUÉ</a:t>
              </a:r>
            </a:p>
          </p:txBody>
        </p:sp>
      </p:grpSp>
      <p:sp>
        <p:nvSpPr>
          <p:cNvPr id="19" name="TextBox 18">
            <a:extLst>
              <a:ext uri="{FF2B5EF4-FFF2-40B4-BE49-F238E27FC236}">
                <a16:creationId xmlns:a16="http://schemas.microsoft.com/office/drawing/2014/main" id="{99653B88-2C1C-4809-BD8E-44B8E58E0996}"/>
              </a:ext>
            </a:extLst>
          </p:cNvPr>
          <p:cNvSpPr txBox="1"/>
          <p:nvPr/>
        </p:nvSpPr>
        <p:spPr>
          <a:xfrm>
            <a:off x="170433" y="5325950"/>
            <a:ext cx="12083511" cy="738664"/>
          </a:xfrm>
          <a:prstGeom prst="rect">
            <a:avLst/>
          </a:prstGeom>
          <a:no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dirty="0">
                <a:ln>
                  <a:noFill/>
                </a:ln>
                <a:solidFill>
                  <a:srgbClr val="18853F"/>
                </a:solidFill>
                <a:effectLst/>
                <a:uLnTx/>
                <a:uFillTx/>
                <a:latin typeface="Calibri" panose="020F0502020204030204"/>
                <a:ea typeface="+mn-ea"/>
                <a:cs typeface="+mn-cs"/>
              </a:rPr>
              <a:t>*</a:t>
            </a:r>
            <a:r>
              <a:rPr kumimoji="0" lang="fr-ca" sz="1400" b="0" i="0" u="none" strike="noStrike" kern="1200" cap="none" spc="0" normalizeH="0" baseline="0" dirty="0">
                <a:ln>
                  <a:noFill/>
                </a:ln>
                <a:solidFill>
                  <a:srgbClr val="000000">
                    <a:lumMod val="50000"/>
                    <a:lumOff val="50000"/>
                  </a:srgbClr>
                </a:solidFill>
                <a:effectLst/>
                <a:uLnTx/>
                <a:uFillTx/>
                <a:latin typeface="Calibri" panose="020F0502020204030204"/>
                <a:ea typeface="+mn-ea"/>
                <a:cs typeface="+mn-cs"/>
              </a:rPr>
              <a:t>Le</a:t>
            </a:r>
            <a:r>
              <a:rPr kumimoji="0" lang="fr-ca" sz="1400" b="1" i="0" u="none" strike="noStrike" kern="1200" cap="none" spc="0" normalizeH="0" baseline="0" dirty="0">
                <a:ln>
                  <a:noFill/>
                </a:ln>
                <a:solidFill>
                  <a:srgbClr val="000000">
                    <a:lumMod val="50000"/>
                    <a:lumOff val="50000"/>
                  </a:srgbClr>
                </a:solidFill>
                <a:effectLst/>
                <a:uLnTx/>
                <a:uFillTx/>
                <a:latin typeface="Calibri" panose="020F0502020204030204"/>
                <a:ea typeface="+mn-ea"/>
                <a:cs typeface="+mn-cs"/>
              </a:rPr>
              <a:t> TRAVAIL HYBRIDE </a:t>
            </a:r>
            <a:r>
              <a:rPr kumimoji="0" lang="fr-ca" sz="1400" b="0" i="0" u="none" strike="noStrike" kern="1200" cap="none" spc="0" normalizeH="0" baseline="0" dirty="0">
                <a:ln>
                  <a:noFill/>
                </a:ln>
                <a:solidFill>
                  <a:srgbClr val="000000">
                    <a:lumMod val="50000"/>
                    <a:lumOff val="50000"/>
                  </a:srgbClr>
                </a:solidFill>
                <a:effectLst/>
                <a:uLnTx/>
                <a:uFillTx/>
                <a:latin typeface="Calibri" panose="020F0502020204030204"/>
                <a:ea typeface="+mn-ea"/>
                <a:cs typeface="+mn-cs"/>
              </a:rPr>
              <a:t>est un modèle de travail flexible qui offre un éventail de lieux de travail et d’arrangements, et établit généralement un équilibre entre le domicile et le bureau ou tout autre emplacement, comme un emplacement de cotravailGC.  Le Milieu de travail GC et le Programme de transformation du milieu de travail offrent une solution accélérée pour le milieu de travail à l’appui de divers modèles de travail hybrides.</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pic>
        <p:nvPicPr>
          <p:cNvPr id="33" name="Graphic 32" descr="Marker with solid fill">
            <a:extLst>
              <a:ext uri="{FF2B5EF4-FFF2-40B4-BE49-F238E27FC236}">
                <a16:creationId xmlns:a16="http://schemas.microsoft.com/office/drawing/2014/main" id="{8B240BD2-236B-474A-8CD1-7E93F10D11B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28518" y="3429000"/>
            <a:ext cx="914400" cy="914400"/>
          </a:xfrm>
          <a:prstGeom prst="rect">
            <a:avLst/>
          </a:prstGeom>
        </p:spPr>
      </p:pic>
      <p:sp>
        <p:nvSpPr>
          <p:cNvPr id="34" name="TextBox 33">
            <a:extLst>
              <a:ext uri="{FF2B5EF4-FFF2-40B4-BE49-F238E27FC236}">
                <a16:creationId xmlns:a16="http://schemas.microsoft.com/office/drawing/2014/main" id="{2CB1B52F-B27A-4BF3-93D9-95775508A51B}"/>
              </a:ext>
            </a:extLst>
          </p:cNvPr>
          <p:cNvSpPr txBox="1"/>
          <p:nvPr/>
        </p:nvSpPr>
        <p:spPr>
          <a:xfrm>
            <a:off x="6957199" y="4239739"/>
            <a:ext cx="1057038" cy="477054"/>
          </a:xfrm>
          <a:prstGeom prst="rect">
            <a:avLst/>
          </a:prstGeom>
          <a:noFill/>
        </p:spPr>
        <p:txBody>
          <a:bodyPr wrap="square" rtlCol="0">
            <a:spAutoFit/>
          </a:bodyPr>
          <a:lstStyle/>
          <a:p>
            <a:pPr algn="ctr" rtl="0">
              <a:lnSpc>
                <a:spcPts val="1500"/>
              </a:lnSpc>
            </a:pPr>
            <a:r>
              <a:rPr lang="fr-ca" sz="1600" b="1" i="0" u="none" baseline="0" dirty="0">
                <a:solidFill>
                  <a:srgbClr val="C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VOUS ÊTES ICI</a:t>
            </a:r>
            <a:endParaRPr lang="fr-ca" sz="1600" b="1" dirty="0">
              <a:solidFill>
                <a:srgbClr val="C00000"/>
              </a:solidFill>
              <a:latin typeface="Arial Narrow" panose="020B0606020202030204" pitchFamily="34" charset="0"/>
            </a:endParaRPr>
          </a:p>
        </p:txBody>
      </p:sp>
      <p:grpSp>
        <p:nvGrpSpPr>
          <p:cNvPr id="17" name="Group 16">
            <a:extLst>
              <a:ext uri="{FF2B5EF4-FFF2-40B4-BE49-F238E27FC236}">
                <a16:creationId xmlns:a16="http://schemas.microsoft.com/office/drawing/2014/main" id="{A2C0E8C5-F3AE-4443-944E-EA9F03BE7188}"/>
              </a:ext>
            </a:extLst>
          </p:cNvPr>
          <p:cNvGrpSpPr/>
          <p:nvPr/>
        </p:nvGrpSpPr>
        <p:grpSpPr>
          <a:xfrm>
            <a:off x="5013644" y="167032"/>
            <a:ext cx="7240300" cy="913216"/>
            <a:chOff x="3424812" y="1093981"/>
            <a:chExt cx="8105224" cy="693664"/>
          </a:xfrm>
        </p:grpSpPr>
        <p:sp>
          <p:nvSpPr>
            <p:cNvPr id="20" name="Rectangle 19">
              <a:extLst>
                <a:ext uri="{FF2B5EF4-FFF2-40B4-BE49-F238E27FC236}">
                  <a16:creationId xmlns:a16="http://schemas.microsoft.com/office/drawing/2014/main" id="{8FAE42DF-0D09-486D-88DD-C19313167E3E}"/>
                </a:ext>
              </a:extLst>
            </p:cNvPr>
            <p:cNvSpPr/>
            <p:nvPr/>
          </p:nvSpPr>
          <p:spPr>
            <a:xfrm>
              <a:off x="3424812" y="1093981"/>
              <a:ext cx="7907494" cy="693664"/>
            </a:xfrm>
            <a:prstGeom prst="rect">
              <a:avLst/>
            </a:prstGeom>
            <a:solidFill>
              <a:srgbClr val="FCFEFD"/>
            </a:solidFill>
            <a:ln>
              <a:solidFill>
                <a:schemeClr val="accent2">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2000" dirty="0"/>
            </a:p>
          </p:txBody>
        </p:sp>
        <p:sp>
          <p:nvSpPr>
            <p:cNvPr id="21" name="TextBox 20">
              <a:extLst>
                <a:ext uri="{FF2B5EF4-FFF2-40B4-BE49-F238E27FC236}">
                  <a16:creationId xmlns:a16="http://schemas.microsoft.com/office/drawing/2014/main" id="{01B89277-DE4E-47C1-8F8D-7E58DE07B6F9}"/>
                </a:ext>
              </a:extLst>
            </p:cNvPr>
            <p:cNvSpPr txBox="1"/>
            <p:nvPr/>
          </p:nvSpPr>
          <p:spPr>
            <a:xfrm>
              <a:off x="3424812" y="1105346"/>
              <a:ext cx="7907494" cy="425322"/>
            </a:xfrm>
            <a:prstGeom prst="rect">
              <a:avLst/>
            </a:prstGeom>
            <a:noFill/>
          </p:spPr>
          <p:txBody>
            <a:bodyPr wrap="square" rtlCol="0">
              <a:spAutoFit/>
            </a:bodyPr>
            <a:lstStyle/>
            <a:p>
              <a:pPr algn="l" rtl="0"/>
              <a:r>
                <a:rPr lang="fr-ca" sz="1200" b="0" i="0" u="none" baseline="0" dirty="0">
                  <a:latin typeface="+mj-lt"/>
                  <a:ea typeface="+mj-lt"/>
                  <a:cs typeface="+mj-lt"/>
                  <a:sym typeface="+mj-lt"/>
                </a:rPr>
                <a:t>« Le Secrétariat du Conseil du Trésor du Canada continue d’appuyer les administrateurs généraux dans leur </a:t>
              </a:r>
              <a:r>
                <a:rPr lang="fr-ca" sz="1200" b="1" i="0" u="none" baseline="0" dirty="0">
                  <a:latin typeface="+mj-lt"/>
                  <a:ea typeface="+mj-lt"/>
                  <a:cs typeface="+mj-lt"/>
                  <a:sym typeface="+mj-lt"/>
                </a:rPr>
                <a:t>transition vers des modèles de travail hybrides</a:t>
              </a:r>
              <a:r>
                <a:rPr lang="fr-ca" sz="1200" b="0" i="0" u="none" baseline="0" dirty="0">
                  <a:latin typeface="+mj-lt"/>
                  <a:ea typeface="+mj-lt"/>
                  <a:cs typeface="+mj-lt"/>
                  <a:sym typeface="+mj-lt"/>
                </a:rPr>
                <a:t>, dans la mesure où cela est approprié et réalisable sur le plan opérationnel.</a:t>
              </a:r>
              <a:r>
                <a:rPr lang="fr-ca" sz="1200" b="0" i="0" u="none" baseline="0" dirty="0">
                  <a:effectLst/>
                  <a:latin typeface="+mj-lt"/>
                  <a:ea typeface="+mj-lt"/>
                  <a:cs typeface="+mj-lt"/>
                  <a:sym typeface="+mj-lt"/>
                </a:rPr>
                <a:t> »</a:t>
              </a:r>
              <a:endParaRPr lang="fr-ca" sz="1200" dirty="0">
                <a:latin typeface="+mj-lt"/>
              </a:endParaRPr>
            </a:p>
          </p:txBody>
        </p:sp>
        <p:sp>
          <p:nvSpPr>
            <p:cNvPr id="22" name="TextBox 21">
              <a:extLst>
                <a:ext uri="{FF2B5EF4-FFF2-40B4-BE49-F238E27FC236}">
                  <a16:creationId xmlns:a16="http://schemas.microsoft.com/office/drawing/2014/main" id="{FA87BED4-D50F-4313-82E5-3D65979AE078}"/>
                </a:ext>
              </a:extLst>
            </p:cNvPr>
            <p:cNvSpPr txBox="1"/>
            <p:nvPr/>
          </p:nvSpPr>
          <p:spPr>
            <a:xfrm>
              <a:off x="4152772" y="1592662"/>
              <a:ext cx="7377264" cy="172154"/>
            </a:xfrm>
            <a:prstGeom prst="rect">
              <a:avLst/>
            </a:prstGeom>
            <a:noFill/>
          </p:spPr>
          <p:txBody>
            <a:bodyPr wrap="square" rtlCol="0">
              <a:spAutoFit/>
            </a:bodyPr>
            <a:lstStyle/>
            <a:p>
              <a:pPr lvl="0" algn="l" rtl="0">
                <a:lnSpc>
                  <a:spcPct val="100000"/>
                </a:lnSpc>
                <a:spcBef>
                  <a:spcPts val="0"/>
                </a:spcBef>
                <a:defRPr/>
              </a:pPr>
              <a:r>
                <a:rPr lang="fr-ca" sz="1100" b="0" i="0" u="none" spc="0" baseline="0" dirty="0">
                  <a:solidFill>
                    <a:schemeClr val="bg1">
                      <a:lumMod val="50000"/>
                    </a:schemeClr>
                  </a:solidFill>
                  <a:latin typeface="Arial "/>
                  <a:ea typeface="Arial "/>
                  <a:cs typeface="Arial "/>
                  <a:sym typeface="Arial "/>
                </a:rPr>
                <a:t>- L’honorable Mona Fortier, le 28 février 2022</a:t>
              </a:r>
              <a:r>
                <a:rPr lang="fr-ca" sz="1100" b="0" i="0" u="none" baseline="0" dirty="0">
                  <a:solidFill>
                    <a:schemeClr val="bg1">
                      <a:lumMod val="50000"/>
                    </a:schemeClr>
                  </a:solidFill>
                  <a:latin typeface="Arial "/>
                  <a:ea typeface="Arial "/>
                  <a:cs typeface="Arial "/>
                  <a:sym typeface="Arial "/>
                </a:rPr>
                <a:t> </a:t>
              </a:r>
              <a:r>
                <a:rPr lang="fr-ca" sz="900" b="0" i="0" u="none" spc="0" baseline="0" dirty="0">
                  <a:solidFill>
                    <a:schemeClr val="bg1">
                      <a:lumMod val="50000"/>
                    </a:schemeClr>
                  </a:solidFill>
                  <a:latin typeface="Arial "/>
                  <a:ea typeface="Arial "/>
                  <a:cs typeface="Arial "/>
                  <a:sym typeface="Arial "/>
                  <a:hlinkClick r:id="rId11"/>
                </a:rPr>
                <a:t>LIEN MENANT VERS LA DÉCLARATION COMPLÈTE</a:t>
              </a:r>
              <a:endParaRPr lang="fr-ca" sz="2000" dirty="0"/>
            </a:p>
          </p:txBody>
        </p:sp>
      </p:grpSp>
      <p:pic>
        <p:nvPicPr>
          <p:cNvPr id="4" name="Picture 3">
            <a:extLst>
              <a:ext uri="{FF2B5EF4-FFF2-40B4-BE49-F238E27FC236}">
                <a16:creationId xmlns:a16="http://schemas.microsoft.com/office/drawing/2014/main" id="{34675F71-2E80-4C60-BABD-146559C544A6}"/>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257799" y="1739230"/>
            <a:ext cx="1676400" cy="485775"/>
          </a:xfrm>
          <a:prstGeom prst="rect">
            <a:avLst/>
          </a:prstGeom>
        </p:spPr>
      </p:pic>
    </p:spTree>
    <p:extLst>
      <p:ext uri="{BB962C8B-B14F-4D97-AF65-F5344CB8AC3E}">
        <p14:creationId xmlns:p14="http://schemas.microsoft.com/office/powerpoint/2010/main" val="345511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29167E-6 3.33333E-6 L -2.29167E-6 -0.26065 " pathEditMode="relative" rAng="0" ptsTypes="AA">
                                      <p:cBhvr>
                                        <p:cTn id="14" dur="2000" fill="hold"/>
                                        <p:tgtEl>
                                          <p:spTgt spid="33"/>
                                        </p:tgtEl>
                                        <p:attrNameLst>
                                          <p:attrName>ppt_x</p:attrName>
                                          <p:attrName>ppt_y</p:attrName>
                                        </p:attrNameLst>
                                      </p:cBhvr>
                                      <p:rCtr x="0" y="-13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FFC321-B25A-466A-8715-1D941720246F}"/>
              </a:ext>
            </a:extLst>
          </p:cNvPr>
          <p:cNvSpPr/>
          <p:nvPr/>
        </p:nvSpPr>
        <p:spPr>
          <a:xfrm>
            <a:off x="3882306" y="1309035"/>
            <a:ext cx="2849078" cy="2888445"/>
          </a:xfrm>
          <a:prstGeom prst="ellipse">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pic>
        <p:nvPicPr>
          <p:cNvPr id="16" name="Picture 15" descr="Here a possible scenario illustrating the full flexibility of an ecosystem of work spaces is shown. The employee begins their day at home working remotely, then they walk to a nearby GCcoworking location for a short meeting in person with someone. After the meeting, they bike to their office, where they participate in a creative in-person session. And finally, they take public transit to the train station and work while in transit to their destination. The employee has the freedom to be anywhere they choose and still perform their assigned tasks and collaboration.">
            <a:extLst>
              <a:ext uri="{FF2B5EF4-FFF2-40B4-BE49-F238E27FC236}">
                <a16:creationId xmlns:a16="http://schemas.microsoft.com/office/drawing/2014/main" id="{37244894-ACDF-455E-BE20-C973213EA8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436" y="1652311"/>
            <a:ext cx="7006669" cy="4046740"/>
          </a:xfrm>
          <a:prstGeom prst="rect">
            <a:avLst/>
          </a:prstGeom>
        </p:spPr>
      </p:pic>
      <p:sp>
        <p:nvSpPr>
          <p:cNvPr id="15" name="Slide Number Placeholder 5">
            <a:extLst>
              <a:ext uri="{FF2B5EF4-FFF2-40B4-BE49-F238E27FC236}">
                <a16:creationId xmlns:a16="http://schemas.microsoft.com/office/drawing/2014/main" id="{210C5BA3-F730-4019-956D-1F2A32B43390}"/>
              </a:ext>
            </a:extLst>
          </p:cNvPr>
          <p:cNvSpPr txBox="1">
            <a:spLocks/>
          </p:cNvSpPr>
          <p:nvPr/>
        </p:nvSpPr>
        <p:spPr>
          <a:xfrm>
            <a:off x="10944522" y="6516609"/>
            <a:ext cx="491278" cy="197985"/>
          </a:xfrm>
          <a:prstGeom prst="rect">
            <a:avLst/>
          </a:prstGeom>
        </p:spPr>
        <p:txBody>
          <a:bodyPr vert="horz" lIns="0" tIns="0" rIns="0" bIns="0" rtlCol="0" anchor="t" anchorCtr="0"/>
          <a:lstStyle>
            <a:defPPr>
              <a:defRPr lang="fr-c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531354F2-37F9-47D6-A1B0-F133C541D4C6}" type="slidenum">
              <a:rPr>
                <a:solidFill>
                  <a:schemeClr val="tx1"/>
                </a:solidFill>
              </a:rPr>
              <a:pPr/>
              <a:t>6</a:t>
            </a:fld>
            <a:endParaRPr lang="fr-ca" dirty="0">
              <a:solidFill>
                <a:schemeClr val="tx1"/>
              </a:solidFill>
            </a:endParaRPr>
          </a:p>
        </p:txBody>
      </p:sp>
      <p:sp>
        <p:nvSpPr>
          <p:cNvPr id="27" name="TextBox 26">
            <a:extLst>
              <a:ext uri="{FF2B5EF4-FFF2-40B4-BE49-F238E27FC236}">
                <a16:creationId xmlns:a16="http://schemas.microsoft.com/office/drawing/2014/main" id="{F9FC9376-F363-49AE-8972-B8A30ACCFB8B}"/>
              </a:ext>
            </a:extLst>
          </p:cNvPr>
          <p:cNvSpPr txBox="1"/>
          <p:nvPr/>
        </p:nvSpPr>
        <p:spPr>
          <a:xfrm>
            <a:off x="10348353" y="3928353"/>
            <a:ext cx="1683615" cy="738664"/>
          </a:xfrm>
          <a:prstGeom prst="rect">
            <a:avLst/>
          </a:prstGeom>
          <a:noFill/>
        </p:spPr>
        <p:txBody>
          <a:bodyPr wrap="square">
            <a:spAutoFit/>
          </a:bodyPr>
          <a:lstStyle/>
          <a:p>
            <a:pPr algn="l" rtl="0"/>
            <a:r>
              <a:rPr lang="fr-ca" sz="1400" b="1" i="0" u="none" baseline="0" dirty="0">
                <a:solidFill>
                  <a:schemeClr val="accent2"/>
                </a:solidFill>
                <a:latin typeface="+mn-lt"/>
                <a:cs typeface="Arial" panose="020B0604020202020204" pitchFamily="34" charset="0"/>
              </a:rPr>
              <a:t>EXPÉRIENCE POSITIVE DES EMPLOYÉS</a:t>
            </a:r>
            <a:endParaRPr lang="fr-ca" sz="1800" b="1" dirty="0">
              <a:solidFill>
                <a:schemeClr val="accent2"/>
              </a:solidFill>
              <a:latin typeface="+mn-lt"/>
            </a:endParaRPr>
          </a:p>
        </p:txBody>
      </p:sp>
      <p:sp>
        <p:nvSpPr>
          <p:cNvPr id="8" name="TextBox 7">
            <a:extLst>
              <a:ext uri="{FF2B5EF4-FFF2-40B4-BE49-F238E27FC236}">
                <a16:creationId xmlns:a16="http://schemas.microsoft.com/office/drawing/2014/main" id="{EA99A85A-346A-4648-B308-1D7F69FDB20F}"/>
              </a:ext>
            </a:extLst>
          </p:cNvPr>
          <p:cNvSpPr txBox="1"/>
          <p:nvPr/>
        </p:nvSpPr>
        <p:spPr>
          <a:xfrm>
            <a:off x="7411802" y="1841071"/>
            <a:ext cx="4254647" cy="1477328"/>
          </a:xfrm>
          <a:prstGeom prst="rect">
            <a:avLst/>
          </a:prstGeom>
          <a:noFill/>
        </p:spPr>
        <p:txBody>
          <a:bodyPr wrap="square" rtlCol="0">
            <a:spAutoFit/>
          </a:bodyPr>
          <a:lstStyle/>
          <a:p>
            <a:pPr algn="ctr" rtl="0"/>
            <a:r>
              <a:rPr lang="fr-ca" sz="1800" b="0" i="0" u="none" baseline="0" dirty="0">
                <a:latin typeface="+mj-lt"/>
                <a:ea typeface="+mj-lt"/>
                <a:cs typeface="+mj-lt"/>
                <a:sym typeface="+mj-lt"/>
              </a:rPr>
              <a:t>Le </a:t>
            </a:r>
            <a:r>
              <a:rPr lang="fr-ca" sz="1800" b="1" i="0" u="none" baseline="0" dirty="0">
                <a:latin typeface="+mj-lt"/>
                <a:ea typeface="+mj-lt"/>
                <a:cs typeface="+mj-lt"/>
                <a:sym typeface="+mj-lt"/>
              </a:rPr>
              <a:t>Programme de transformation du milieu de travail </a:t>
            </a:r>
            <a:r>
              <a:rPr lang="fr-ca" sz="1800" b="0" i="0" u="none" baseline="0" dirty="0">
                <a:latin typeface="+mj-lt"/>
                <a:ea typeface="+mj-lt"/>
                <a:cs typeface="+mj-lt"/>
                <a:sym typeface="+mj-lt"/>
              </a:rPr>
              <a:t>permettra d’offrir aux organisations, de façon efficace, un milieu de travail modernisé qui appuie un modèle de travail hybride.</a:t>
            </a:r>
          </a:p>
        </p:txBody>
      </p:sp>
      <p:sp>
        <p:nvSpPr>
          <p:cNvPr id="11" name="Title 2">
            <a:extLst>
              <a:ext uri="{FF2B5EF4-FFF2-40B4-BE49-F238E27FC236}">
                <a16:creationId xmlns:a16="http://schemas.microsoft.com/office/drawing/2014/main" id="{8A7BAF0A-5A3D-48E9-B245-0BFE61E094DA}"/>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Contexte actuel</a:t>
            </a:r>
            <a:br>
              <a:rPr lang="fr-ca" sz="3200" b="0" kern="0" dirty="0">
                <a:solidFill>
                  <a:schemeClr val="accent5"/>
                </a:solidFill>
              </a:rPr>
            </a:br>
            <a:r>
              <a:rPr lang="fr-ca" sz="2800" b="1" i="0" u="none" kern="0" baseline="0" dirty="0">
                <a:solidFill>
                  <a:schemeClr val="accent5"/>
                </a:solidFill>
              </a:rPr>
              <a:t>Le bureau comme élément d’un écosystème</a:t>
            </a:r>
            <a:endParaRPr lang="fr-ca" sz="4000" dirty="0">
              <a:solidFill>
                <a:schemeClr val="accent5"/>
              </a:solidFill>
            </a:endParaRPr>
          </a:p>
        </p:txBody>
      </p:sp>
      <p:pic>
        <p:nvPicPr>
          <p:cNvPr id="18" name="Picture 17" descr="solo-purpleman.png">
            <a:extLst>
              <a:ext uri="{FF2B5EF4-FFF2-40B4-BE49-F238E27FC236}">
                <a16:creationId xmlns:a16="http://schemas.microsoft.com/office/drawing/2014/main" id="{1B03AEA0-81B2-4301-87E6-6EF4AB8F1362}"/>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864829" y="3675681"/>
            <a:ext cx="1348595" cy="1355173"/>
          </a:xfrm>
          <a:prstGeom prst="rect">
            <a:avLst/>
          </a:prstGeom>
          <a:effectLst>
            <a:glow rad="228600">
              <a:schemeClr val="accent2">
                <a:alpha val="40000"/>
              </a:schemeClr>
            </a:glow>
          </a:effectLst>
        </p:spPr>
      </p:pic>
      <p:pic>
        <p:nvPicPr>
          <p:cNvPr id="12" name="Picture 11">
            <a:extLst>
              <a:ext uri="{FF2B5EF4-FFF2-40B4-BE49-F238E27FC236}">
                <a16:creationId xmlns:a16="http://schemas.microsoft.com/office/drawing/2014/main" id="{AD69D8F8-F508-48F5-9107-B1A2BC5B06A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814077" y="1409423"/>
            <a:ext cx="1676400" cy="485775"/>
          </a:xfrm>
          <a:prstGeom prst="rect">
            <a:avLst/>
          </a:prstGeom>
        </p:spPr>
      </p:pic>
      <p:sp>
        <p:nvSpPr>
          <p:cNvPr id="14" name="Isosceles Triangle 13">
            <a:extLst>
              <a:ext uri="{FF2B5EF4-FFF2-40B4-BE49-F238E27FC236}">
                <a16:creationId xmlns:a16="http://schemas.microsoft.com/office/drawing/2014/main" id="{E7EBBCBE-6005-42D2-B0AF-29FFACDFA797}"/>
              </a:ext>
            </a:extLst>
          </p:cNvPr>
          <p:cNvSpPr/>
          <p:nvPr/>
        </p:nvSpPr>
        <p:spPr>
          <a:xfrm rot="14829351">
            <a:off x="5090683" y="332124"/>
            <a:ext cx="6244064" cy="4303435"/>
          </a:xfrm>
          <a:prstGeom prst="triangle">
            <a:avLst/>
          </a:prstGeom>
          <a:gradFill>
            <a:gsLst>
              <a:gs pos="13000">
                <a:srgbClr val="FFFF00">
                  <a:alpha val="26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75B54C85-33E9-4D30-8BE2-B0D47CDEF8A2}"/>
              </a:ext>
            </a:extLst>
          </p:cNvPr>
          <p:cNvSpPr txBox="1"/>
          <p:nvPr/>
        </p:nvSpPr>
        <p:spPr>
          <a:xfrm>
            <a:off x="1314981" y="1652310"/>
            <a:ext cx="969264" cy="369332"/>
          </a:xfrm>
          <a:prstGeom prst="rect">
            <a:avLst/>
          </a:prstGeom>
          <a:solidFill>
            <a:schemeClr val="bg1">
              <a:lumMod val="95000"/>
            </a:schemeClr>
          </a:solidFill>
        </p:spPr>
        <p:txBody>
          <a:bodyPr wrap="square" rtlCol="0">
            <a:spAutoFit/>
          </a:bodyPr>
          <a:lstStyle/>
          <a:p>
            <a:pPr algn="ctr"/>
            <a:r>
              <a:rPr lang="en-CA" sz="1800" b="1" dirty="0">
                <a:solidFill>
                  <a:schemeClr val="accent2">
                    <a:lumMod val="75000"/>
                  </a:schemeClr>
                </a:solidFill>
                <a:latin typeface="Calibri" panose="020F0502020204030204" pitchFamily="34" charset="0"/>
                <a:cs typeface="Calibri" panose="020F0502020204030204" pitchFamily="34" charset="0"/>
              </a:rPr>
              <a:t>Maison</a:t>
            </a:r>
          </a:p>
        </p:txBody>
      </p:sp>
      <p:sp>
        <p:nvSpPr>
          <p:cNvPr id="17" name="TextBox 16">
            <a:extLst>
              <a:ext uri="{FF2B5EF4-FFF2-40B4-BE49-F238E27FC236}">
                <a16:creationId xmlns:a16="http://schemas.microsoft.com/office/drawing/2014/main" id="{C2685B8A-5507-4B3A-9E05-1BB61676EF54}"/>
              </a:ext>
            </a:extLst>
          </p:cNvPr>
          <p:cNvSpPr txBox="1"/>
          <p:nvPr/>
        </p:nvSpPr>
        <p:spPr>
          <a:xfrm>
            <a:off x="6265456" y="3828148"/>
            <a:ext cx="969264" cy="369332"/>
          </a:xfrm>
          <a:prstGeom prst="rect">
            <a:avLst/>
          </a:prstGeom>
          <a:solidFill>
            <a:schemeClr val="bg1">
              <a:lumMod val="95000"/>
            </a:schemeClr>
          </a:solidFill>
        </p:spPr>
        <p:txBody>
          <a:bodyPr wrap="square" rtlCol="0">
            <a:spAutoFit/>
          </a:bodyPr>
          <a:lstStyle/>
          <a:p>
            <a:pPr algn="ctr"/>
            <a:r>
              <a:rPr lang="en-CA" sz="1800" b="1" dirty="0" err="1">
                <a:solidFill>
                  <a:schemeClr val="accent2">
                    <a:lumMod val="75000"/>
                  </a:schemeClr>
                </a:solidFill>
                <a:latin typeface="Calibri" panose="020F0502020204030204" pitchFamily="34" charset="0"/>
                <a:cs typeface="Calibri" panose="020F0502020204030204" pitchFamily="34" charset="0"/>
              </a:rPr>
              <a:t>Autre</a:t>
            </a:r>
            <a:endParaRPr lang="en-CA" sz="1800" b="1" dirty="0">
              <a:solidFill>
                <a:schemeClr val="accent2">
                  <a:lumMod val="75000"/>
                </a:scheme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B1458079-3A8C-4555-B7D3-41731D3E4DDA}"/>
              </a:ext>
            </a:extLst>
          </p:cNvPr>
          <p:cNvSpPr txBox="1"/>
          <p:nvPr/>
        </p:nvSpPr>
        <p:spPr>
          <a:xfrm>
            <a:off x="1228972" y="1608785"/>
            <a:ext cx="969264" cy="369332"/>
          </a:xfrm>
          <a:prstGeom prst="rect">
            <a:avLst/>
          </a:prstGeom>
          <a:solidFill>
            <a:schemeClr val="bg1">
              <a:lumMod val="95000"/>
            </a:schemeClr>
          </a:solidFill>
        </p:spPr>
        <p:txBody>
          <a:bodyPr wrap="square" rtlCol="0">
            <a:spAutoFit/>
          </a:bodyPr>
          <a:lstStyle/>
          <a:p>
            <a:pPr algn="ctr"/>
            <a:r>
              <a:rPr lang="en-CA" sz="1800" b="1" dirty="0">
                <a:solidFill>
                  <a:schemeClr val="accent2">
                    <a:lumMod val="75000"/>
                  </a:schemeClr>
                </a:solidFill>
                <a:latin typeface="Calibri" panose="020F0502020204030204" pitchFamily="34" charset="0"/>
                <a:cs typeface="Calibri" panose="020F0502020204030204" pitchFamily="34" charset="0"/>
              </a:rPr>
              <a:t>Maison</a:t>
            </a:r>
          </a:p>
        </p:txBody>
      </p:sp>
      <p:sp>
        <p:nvSpPr>
          <p:cNvPr id="20" name="TextBox 19">
            <a:extLst>
              <a:ext uri="{FF2B5EF4-FFF2-40B4-BE49-F238E27FC236}">
                <a16:creationId xmlns:a16="http://schemas.microsoft.com/office/drawing/2014/main" id="{3753CE02-B9CE-44B4-8628-013BBBF3565B}"/>
              </a:ext>
            </a:extLst>
          </p:cNvPr>
          <p:cNvSpPr txBox="1"/>
          <p:nvPr/>
        </p:nvSpPr>
        <p:spPr>
          <a:xfrm>
            <a:off x="2115350" y="3903311"/>
            <a:ext cx="1355804" cy="369332"/>
          </a:xfrm>
          <a:prstGeom prst="rect">
            <a:avLst/>
          </a:prstGeom>
          <a:solidFill>
            <a:schemeClr val="bg1">
              <a:lumMod val="95000"/>
            </a:schemeClr>
          </a:solidFill>
        </p:spPr>
        <p:txBody>
          <a:bodyPr wrap="square" rtlCol="0">
            <a:spAutoFit/>
          </a:bodyPr>
          <a:lstStyle/>
          <a:p>
            <a:pPr algn="ctr"/>
            <a:r>
              <a:rPr lang="en-CA" sz="1800" b="1" dirty="0" err="1">
                <a:solidFill>
                  <a:schemeClr val="accent2">
                    <a:lumMod val="75000"/>
                  </a:schemeClr>
                </a:solidFill>
                <a:latin typeface="Calibri" panose="020F0502020204030204" pitchFamily="34" charset="0"/>
                <a:cs typeface="Calibri" panose="020F0502020204030204" pitchFamily="34" charset="0"/>
              </a:rPr>
              <a:t>CotravailGC</a:t>
            </a:r>
            <a:endParaRPr lang="en-CA" sz="1800" b="1" dirty="0">
              <a:solidFill>
                <a:schemeClr val="accent2">
                  <a:lumMod val="75000"/>
                </a:schemeClr>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22D5A8CC-9155-490D-B623-BEF333B6B5A8}"/>
              </a:ext>
            </a:extLst>
          </p:cNvPr>
          <p:cNvSpPr txBox="1"/>
          <p:nvPr/>
        </p:nvSpPr>
        <p:spPr>
          <a:xfrm>
            <a:off x="4822213" y="1669196"/>
            <a:ext cx="969264" cy="369332"/>
          </a:xfrm>
          <a:prstGeom prst="rect">
            <a:avLst/>
          </a:prstGeom>
          <a:solidFill>
            <a:srgbClr val="F9FAEA"/>
          </a:solidFill>
        </p:spPr>
        <p:txBody>
          <a:bodyPr wrap="square" rtlCol="0">
            <a:spAutoFit/>
          </a:bodyPr>
          <a:lstStyle/>
          <a:p>
            <a:pPr algn="ctr"/>
            <a:r>
              <a:rPr lang="en-CA" sz="1800" b="1" dirty="0">
                <a:solidFill>
                  <a:schemeClr val="accent2">
                    <a:lumMod val="75000"/>
                  </a:schemeClr>
                </a:solidFill>
                <a:latin typeface="Calibri" panose="020F0502020204030204" pitchFamily="34" charset="0"/>
                <a:cs typeface="Calibri" panose="020F0502020204030204" pitchFamily="34" charset="0"/>
              </a:rPr>
              <a:t>Bureau</a:t>
            </a:r>
          </a:p>
        </p:txBody>
      </p:sp>
    </p:spTree>
    <p:extLst>
      <p:ext uri="{BB962C8B-B14F-4D97-AF65-F5344CB8AC3E}">
        <p14:creationId xmlns:p14="http://schemas.microsoft.com/office/powerpoint/2010/main" val="15529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nodeType="afterEffect">
                                  <p:stCondLst>
                                    <p:cond delay="10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8"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119237E-6D22-4647-AD85-F6FD086DBFB4}"/>
              </a:ext>
            </a:extLst>
          </p:cNvPr>
          <p:cNvSpPr/>
          <p:nvPr/>
        </p:nvSpPr>
        <p:spPr>
          <a:xfrm>
            <a:off x="1568245" y="1749281"/>
            <a:ext cx="9055510" cy="114162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1"/>
            </p:custDataLst>
          </p:nvPr>
        </p:nvSpPr>
        <p:spPr>
          <a:xfrm>
            <a:off x="1438123" y="3337152"/>
            <a:ext cx="9717922" cy="2189010"/>
          </a:xfrm>
        </p:spPr>
        <p:txBody>
          <a:bodyPr/>
          <a:lstStyle/>
          <a:p>
            <a:pPr algn="l" rtl="0">
              <a:buFont typeface="Wingdings" panose="05000000000000000000" pitchFamily="2" charset="2"/>
              <a:buChar char="ü"/>
              <a:defRPr/>
            </a:pPr>
            <a:r>
              <a:rPr lang="fr-ca" sz="2400" b="0" i="0" u="none" baseline="0" dirty="0">
                <a:solidFill>
                  <a:schemeClr val="tx1"/>
                </a:solidFill>
                <a:latin typeface="+mj-lt"/>
                <a:cs typeface="Times New Roman" panose="02020603050405020304" pitchFamily="18" charset="0"/>
              </a:rPr>
              <a:t>Projet d’aménagement du milieu de travail GC financé par SPAC</a:t>
            </a:r>
          </a:p>
          <a:p>
            <a:pPr algn="l" rtl="0">
              <a:buFont typeface="Wingdings" panose="05000000000000000000" pitchFamily="2" charset="2"/>
              <a:buChar char="ü"/>
              <a:defRPr/>
            </a:pPr>
            <a:r>
              <a:rPr lang="fr-ca" sz="2400" b="0" i="0" u="none" baseline="0" dirty="0">
                <a:solidFill>
                  <a:schemeClr val="tx1"/>
                </a:solidFill>
                <a:latin typeface="+mj-lt"/>
                <a:cs typeface="Times New Roman" panose="02020603050405020304" pitchFamily="18" charset="0"/>
              </a:rPr>
              <a:t>Solution « d’abord axée sur le mobilier »</a:t>
            </a:r>
          </a:p>
          <a:p>
            <a:pPr algn="l" rtl="0">
              <a:buFont typeface="Wingdings" panose="05000000000000000000" pitchFamily="2" charset="2"/>
              <a:buChar char="ü"/>
              <a:defRPr/>
            </a:pPr>
            <a:r>
              <a:rPr lang="fr-ca" sz="2400" b="0" i="0" u="none" baseline="0" dirty="0">
                <a:solidFill>
                  <a:schemeClr val="tx1"/>
                </a:solidFill>
                <a:latin typeface="+mj-lt"/>
                <a:cs typeface="Times New Roman" panose="02020603050405020304" pitchFamily="18" charset="0"/>
              </a:rPr>
              <a:t>Réalisation accélérée</a:t>
            </a:r>
          </a:p>
          <a:p>
            <a:pPr algn="l" rtl="0">
              <a:buFont typeface="Wingdings" panose="05000000000000000000" pitchFamily="2" charset="2"/>
              <a:buChar char="ü"/>
              <a:defRPr/>
            </a:pPr>
            <a:r>
              <a:rPr lang="fr-ca" sz="2400" b="0" i="0" u="none" baseline="0" dirty="0">
                <a:solidFill>
                  <a:schemeClr val="tx1"/>
                </a:solidFill>
                <a:latin typeface="+mj-lt"/>
                <a:cs typeface="Times New Roman" panose="02020603050405020304" pitchFamily="18" charset="0"/>
              </a:rPr>
              <a:t>Solution tout inclus </a:t>
            </a:r>
            <a:r>
              <a:rPr lang="fr-ca" sz="2400" dirty="0">
                <a:solidFill>
                  <a:schemeClr val="tx1"/>
                </a:solidFill>
                <a:latin typeface="+mj-lt"/>
                <a:cs typeface="Times New Roman" panose="02020603050405020304" pitchFamily="18" charset="0"/>
              </a:rPr>
              <a:t>qui soutien une nouvelle</a:t>
            </a:r>
            <a:r>
              <a:rPr lang="fr-ca" sz="2400" b="0" i="0" u="none" baseline="0" dirty="0">
                <a:solidFill>
                  <a:schemeClr val="tx1"/>
                </a:solidFill>
                <a:latin typeface="+mj-lt"/>
                <a:cs typeface="Times New Roman" panose="02020603050405020304" pitchFamily="18" charset="0"/>
              </a:rPr>
              <a:t> façon de travailler</a:t>
            </a:r>
          </a:p>
        </p:txBody>
      </p:sp>
      <p:sp>
        <p:nvSpPr>
          <p:cNvPr id="11" name="Title 2">
            <a:extLst>
              <a:ext uri="{FF2B5EF4-FFF2-40B4-BE49-F238E27FC236}">
                <a16:creationId xmlns:a16="http://schemas.microsoft.com/office/drawing/2014/main" id="{E4EC57D5-6ACD-438D-BB22-354BB7271611}"/>
              </a:ext>
            </a:extLst>
          </p:cNvPr>
          <p:cNvSpPr txBox="1">
            <a:spLocks/>
          </p:cNvSpPr>
          <p:nvPr>
            <p:custDataLst>
              <p:tags r:id="rId2"/>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br>
              <a:rPr lang="fr-ca" sz="3200" b="0" kern="0" dirty="0">
                <a:solidFill>
                  <a:schemeClr val="accent5"/>
                </a:solidFill>
              </a:rPr>
            </a:br>
            <a:r>
              <a:rPr lang="fr-ca" sz="2800" b="1" i="0" u="none" kern="0" baseline="0" dirty="0">
                <a:solidFill>
                  <a:schemeClr val="accent5"/>
                </a:solidFill>
              </a:rPr>
              <a:t>Aperçu</a:t>
            </a:r>
            <a:endParaRPr lang="fr-ca" sz="4000" dirty="0">
              <a:solidFill>
                <a:schemeClr val="accent5"/>
              </a:solidFill>
            </a:endParaRPr>
          </a:p>
        </p:txBody>
      </p:sp>
      <p:sp>
        <p:nvSpPr>
          <p:cNvPr id="6" name="Content Placeholder 1">
            <a:extLst>
              <a:ext uri="{FF2B5EF4-FFF2-40B4-BE49-F238E27FC236}">
                <a16:creationId xmlns:a16="http://schemas.microsoft.com/office/drawing/2014/main" id="{0F97622B-AB39-43D1-8A97-8A5C2749E2FC}"/>
              </a:ext>
            </a:extLst>
          </p:cNvPr>
          <p:cNvSpPr txBox="1">
            <a:spLocks/>
          </p:cNvSpPr>
          <p:nvPr>
            <p:custDataLst>
              <p:tags r:id="rId3"/>
            </p:custDataLst>
          </p:nvPr>
        </p:nvSpPr>
        <p:spPr bwMode="auto">
          <a:xfrm>
            <a:off x="2089328" y="1972733"/>
            <a:ext cx="8013344" cy="47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rtl="0">
              <a:buFont typeface="Wingdings 2" panose="05020102010507070707" pitchFamily="18" charset="2"/>
              <a:buNone/>
              <a:defRPr/>
            </a:pPr>
            <a:r>
              <a:rPr lang="fr-ca" sz="2400" b="0" i="1" u="none" baseline="0" dirty="0">
                <a:solidFill>
                  <a:schemeClr val="tx1"/>
                </a:solidFill>
                <a:latin typeface="+mj-lt"/>
                <a:ea typeface="Calibri" panose="020F0502020204030204" pitchFamily="34" charset="0"/>
              </a:rPr>
              <a:t>En réaction à </a:t>
            </a:r>
            <a:r>
              <a:rPr lang="fr-ca" sz="2400" b="0" i="1" u="none" baseline="0" dirty="0">
                <a:solidFill>
                  <a:schemeClr val="tx1"/>
                </a:solidFill>
                <a:latin typeface="+mj-lt"/>
                <a:ea typeface="Times New Roman" panose="02020603050405020304" pitchFamily="18" charset="0"/>
              </a:rPr>
              <a:t>un</a:t>
            </a:r>
            <a:r>
              <a:rPr lang="fr-ca" sz="2400" b="0" i="1" u="none" baseline="0" dirty="0">
                <a:solidFill>
                  <a:schemeClr val="tx1"/>
                </a:solidFill>
                <a:latin typeface="+mj-lt"/>
                <a:ea typeface="Calibri" panose="020F0502020204030204" pitchFamily="34" charset="0"/>
              </a:rPr>
              <a:t> souhait de plus en plus grand de bénéficier d’une </a:t>
            </a:r>
            <a:r>
              <a:rPr lang="fr-ca" sz="2400" b="1" i="1" u="none" baseline="0" dirty="0">
                <a:solidFill>
                  <a:schemeClr val="tx1"/>
                </a:solidFill>
                <a:latin typeface="+mj-lt"/>
                <a:ea typeface="Calibri" panose="020F0502020204030204" pitchFamily="34" charset="0"/>
              </a:rPr>
              <a:t>souplesse</a:t>
            </a:r>
            <a:r>
              <a:rPr lang="fr-ca" sz="2400" b="0" i="1" u="none" baseline="0" dirty="0">
                <a:solidFill>
                  <a:schemeClr val="tx1"/>
                </a:solidFill>
                <a:latin typeface="+mj-lt"/>
                <a:ea typeface="Calibri" panose="020F0502020204030204" pitchFamily="34" charset="0"/>
              </a:rPr>
              <a:t> et d’une agilité...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133AE9E-23FE-4CCD-AD4D-763FE1C2896F}"/>
              </a:ext>
            </a:extLst>
          </p:cNvPr>
          <p:cNvGraphicFramePr>
            <a:graphicFrameLocks noGrp="1"/>
          </p:cNvGraphicFramePr>
          <p:nvPr>
            <p:ph idx="1"/>
            <p:extLst>
              <p:ext uri="{D42A27DB-BD31-4B8C-83A1-F6EECF244321}">
                <p14:modId xmlns:p14="http://schemas.microsoft.com/office/powerpoint/2010/main" val="477442547"/>
              </p:ext>
            </p:extLst>
          </p:nvPr>
        </p:nvGraphicFramePr>
        <p:xfrm>
          <a:off x="914400" y="2131182"/>
          <a:ext cx="10439400" cy="3735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F665C2D9-96CD-450B-97FE-20E8E5BE9935}"/>
              </a:ext>
            </a:extLst>
          </p:cNvPr>
          <p:cNvSpPr txBox="1"/>
          <p:nvPr/>
        </p:nvSpPr>
        <p:spPr>
          <a:xfrm>
            <a:off x="914400" y="1601551"/>
            <a:ext cx="10609940" cy="400110"/>
          </a:xfrm>
          <a:prstGeom prst="rect">
            <a:avLst/>
          </a:prstGeom>
          <a:noFill/>
        </p:spPr>
        <p:txBody>
          <a:bodyPr wrap="square">
            <a:spAutoFit/>
          </a:bodyPr>
          <a:lstStyle/>
          <a:p>
            <a:pPr algn="l" rtl="0"/>
            <a:r>
              <a:rPr lang="fr-ca" sz="2000" b="0" i="0" u="none" baseline="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L’organisation et ses biens immobiliers doivent satisfaire aux </a:t>
            </a:r>
            <a:r>
              <a:rPr lang="fr-ca" sz="2000" b="1" i="0" u="none" baseline="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quatre critères suivants</a:t>
            </a:r>
            <a:r>
              <a:rPr lang="fr-ca" sz="2000" b="0" i="0" u="none" baseline="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2000" b="1" i="0" u="none" baseline="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6" name="Title 2">
            <a:extLst>
              <a:ext uri="{FF2B5EF4-FFF2-40B4-BE49-F238E27FC236}">
                <a16:creationId xmlns:a16="http://schemas.microsoft.com/office/drawing/2014/main" id="{BD2FA4AD-7CE5-4754-8092-05823E4C46B2}"/>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br>
              <a:rPr lang="fr-ca" sz="3200" b="0" kern="0" dirty="0">
                <a:solidFill>
                  <a:schemeClr val="accent5"/>
                </a:solidFill>
              </a:rPr>
            </a:br>
            <a:r>
              <a:rPr lang="fr-ca" sz="2800" b="1" i="0" u="none" kern="0" baseline="0" dirty="0">
                <a:solidFill>
                  <a:schemeClr val="accent5"/>
                </a:solidFill>
              </a:rPr>
              <a:t>Critères de projet</a:t>
            </a:r>
            <a:endParaRPr lang="fr-ca" sz="2800" dirty="0">
              <a:solidFill>
                <a:schemeClr val="accent5"/>
              </a:solidFill>
            </a:endParaRPr>
          </a:p>
        </p:txBody>
      </p:sp>
    </p:spTree>
    <p:extLst>
      <p:ext uri="{BB962C8B-B14F-4D97-AF65-F5344CB8AC3E}">
        <p14:creationId xmlns:p14="http://schemas.microsoft.com/office/powerpoint/2010/main" val="783133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6CB31-4776-4CC2-AC0A-1FBB62BD196A}"/>
              </a:ext>
            </a:extLst>
          </p:cNvPr>
          <p:cNvSpPr/>
          <p:nvPr/>
        </p:nvSpPr>
        <p:spPr>
          <a:xfrm>
            <a:off x="5061649" y="1779486"/>
            <a:ext cx="6964372" cy="3647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3600" dirty="0"/>
          </a:p>
        </p:txBody>
      </p:sp>
      <p:sp>
        <p:nvSpPr>
          <p:cNvPr id="3" name="Content Placeholder 2">
            <a:extLst>
              <a:ext uri="{FF2B5EF4-FFF2-40B4-BE49-F238E27FC236}">
                <a16:creationId xmlns:a16="http://schemas.microsoft.com/office/drawing/2014/main" id="{9F9C8EE5-1DB0-4666-9B9A-2E6121D877EA}"/>
              </a:ext>
            </a:extLst>
          </p:cNvPr>
          <p:cNvSpPr>
            <a:spLocks noGrp="1"/>
          </p:cNvSpPr>
          <p:nvPr>
            <p:ph idx="1"/>
          </p:nvPr>
        </p:nvSpPr>
        <p:spPr>
          <a:xfrm>
            <a:off x="5175304" y="1973101"/>
            <a:ext cx="6737063" cy="3573135"/>
          </a:xfrm>
        </p:spPr>
        <p:txBody>
          <a:bodyPr/>
          <a:lstStyle/>
          <a:p>
            <a:pPr marL="360363" lvl="1" indent="-360363" algn="l" rtl="0">
              <a:lnSpc>
                <a:spcPct val="150000"/>
              </a:lnSpc>
              <a:spcBef>
                <a:spcPts val="750"/>
              </a:spcBef>
              <a:buFont typeface="Wingdings" panose="05000000000000000000" pitchFamily="2" charset="2"/>
              <a:buChar char="q"/>
            </a:pP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Soutenir le travail hybride (taux de mobilité minimal de 50 %)</a:t>
            </a:r>
          </a:p>
          <a:p>
            <a:pPr marL="360363" lvl="1" indent="-360363" algn="l" rtl="0">
              <a:lnSpc>
                <a:spcPct val="150000"/>
              </a:lnSpc>
              <a:spcBef>
                <a:spcPts val="750"/>
              </a:spcBef>
              <a:buFont typeface="Wingdings" panose="05000000000000000000" pitchFamily="2" charset="2"/>
              <a:buChar char="q"/>
            </a:pP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Demeurer conforme aux normes de conception du Milieu de travail GC </a:t>
            </a:r>
          </a:p>
          <a:p>
            <a:pPr marL="360363" lvl="1" indent="-360363" algn="l" rtl="0">
              <a:lnSpc>
                <a:spcPct val="150000"/>
              </a:lnSpc>
              <a:spcBef>
                <a:spcPts val="750"/>
              </a:spcBef>
              <a:buFont typeface="Wingdings" panose="05000000000000000000" pitchFamily="2" charset="2"/>
              <a:buChar char="q"/>
            </a:pP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Établir une vision du milieu de travail et des objectifs stratégiques.</a:t>
            </a:r>
          </a:p>
          <a:p>
            <a:pPr algn="l" rtl="0">
              <a:lnSpc>
                <a:spcPct val="150000"/>
              </a:lnSpc>
              <a:buFont typeface="Wingdings" panose="05000000000000000000" pitchFamily="2" charset="2"/>
              <a:buChar char="q"/>
            </a:pPr>
            <a:r>
              <a:rPr lang="fr-ca" sz="1600" b="0"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Affecter les ressources requises</a:t>
            </a:r>
            <a:endParaRPr lang="fr-ca" sz="1600" dirty="0">
              <a:solidFill>
                <a:schemeClr val="accent2">
                  <a:lumMod val="75000"/>
                </a:schemeClr>
              </a:solidFill>
              <a:latin typeface="Arial" panose="020B0604020202020204" pitchFamily="34" charset="0"/>
              <a:cs typeface="Arial" panose="020B0604020202020204" pitchFamily="34" charset="0"/>
            </a:endParaRPr>
          </a:p>
          <a:p>
            <a:pPr algn="l" rtl="0">
              <a:lnSpc>
                <a:spcPct val="150000"/>
              </a:lnSpc>
              <a:buFont typeface="Wingdings" panose="05000000000000000000" pitchFamily="2" charset="2"/>
              <a:buChar char="q"/>
            </a:pPr>
            <a:r>
              <a:rPr lang="fr-ca" sz="1600" b="0"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Prendre l’engagement de </a:t>
            </a: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réduire et d’optimiser l’espace</a:t>
            </a:r>
            <a:endParaRPr lang="fr-ca" sz="1600" kern="1200" dirty="0">
              <a:solidFill>
                <a:schemeClr val="accent2">
                  <a:lumMod val="75000"/>
                </a:schemeClr>
              </a:solidFill>
            </a:endParaRPr>
          </a:p>
          <a:p>
            <a:pPr algn="l" rtl="0">
              <a:lnSpc>
                <a:spcPct val="150000"/>
              </a:lnSpc>
              <a:buFont typeface="Wingdings" panose="05000000000000000000" pitchFamily="2" charset="2"/>
              <a:buChar char="q"/>
            </a:pPr>
            <a:r>
              <a:rPr lang="fr-ca" sz="1600" b="0" i="0" u="none" kern="1200" baseline="0" dirty="0">
                <a:solidFill>
                  <a:schemeClr val="accent2">
                    <a:lumMod val="75000"/>
                  </a:schemeClr>
                </a:solidFill>
                <a:latin typeface="Arial" panose="020B0604020202020204" pitchFamily="34" charset="0"/>
                <a:ea typeface="+mn-ea"/>
                <a:cs typeface="Arial" panose="020B0604020202020204" pitchFamily="34" charset="0"/>
              </a:rPr>
              <a:t>Mesurer l’utilisation et le rendement de l’espace</a:t>
            </a:r>
          </a:p>
          <a:p>
            <a:pPr algn="l" rtl="0">
              <a:lnSpc>
                <a:spcPct val="150000"/>
              </a:lnSpc>
              <a:buFont typeface="Wingdings" panose="05000000000000000000" pitchFamily="2" charset="2"/>
              <a:buChar char="q"/>
            </a:pP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Financer les coûts permanents</a:t>
            </a:r>
          </a:p>
        </p:txBody>
      </p:sp>
      <p:pic>
        <p:nvPicPr>
          <p:cNvPr id="6" name="Graphic 5" descr="Contract outline">
            <a:extLst>
              <a:ext uri="{FF2B5EF4-FFF2-40B4-BE49-F238E27FC236}">
                <a16:creationId xmlns:a16="http://schemas.microsoft.com/office/drawing/2014/main" id="{909540A5-BC6D-4D37-A5B3-DB791AADF26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98726" y="4429253"/>
            <a:ext cx="827273" cy="827273"/>
          </a:xfrm>
          <a:prstGeom prst="rect">
            <a:avLst/>
          </a:prstGeom>
        </p:spPr>
      </p:pic>
      <p:sp>
        <p:nvSpPr>
          <p:cNvPr id="8" name="TextBox 7">
            <a:extLst>
              <a:ext uri="{FF2B5EF4-FFF2-40B4-BE49-F238E27FC236}">
                <a16:creationId xmlns:a16="http://schemas.microsoft.com/office/drawing/2014/main" id="{DF6F079D-D8AF-457B-A0FB-BD4CAB18026D}"/>
              </a:ext>
            </a:extLst>
          </p:cNvPr>
          <p:cNvSpPr txBox="1"/>
          <p:nvPr/>
        </p:nvSpPr>
        <p:spPr>
          <a:xfrm>
            <a:off x="1377388" y="2082128"/>
            <a:ext cx="3333605" cy="3042692"/>
          </a:xfrm>
          <a:prstGeom prst="rect">
            <a:avLst/>
          </a:prstGeom>
          <a:noFill/>
        </p:spPr>
        <p:txBody>
          <a:bodyPr wrap="square">
            <a:spAutoFit/>
          </a:bodyPr>
          <a:lstStyle/>
          <a:p>
            <a:pPr marL="0" marR="0" algn="r" rtl="0">
              <a:lnSpc>
                <a:spcPct val="110000"/>
              </a:lnSpc>
              <a:spcBef>
                <a:spcPts val="0"/>
              </a:spcBef>
              <a:spcAft>
                <a:spcPts val="0"/>
              </a:spcAft>
            </a:pPr>
            <a:r>
              <a:rPr lang="fr-ca" sz="2200" b="1" i="1" u="none" baseline="0" dirty="0">
                <a:solidFill>
                  <a:schemeClr val="accent5">
                    <a:lumMod val="60000"/>
                    <a:lumOff val="40000"/>
                  </a:schemeClr>
                </a:solidFill>
                <a:effectLst/>
                <a:latin typeface="+mn-lt"/>
                <a:ea typeface="Times New Roman" panose="02020603050405020304" pitchFamily="18" charset="0"/>
                <a:cs typeface="Times New Roman" panose="02020603050405020304" pitchFamily="18" charset="0"/>
              </a:rPr>
              <a:t>Les organisations doivent s’engager à respecter les critères suivants afin que le milieu de travail soit utilisé comme prévu et entièrement adopté par les employés :</a:t>
            </a:r>
          </a:p>
        </p:txBody>
      </p:sp>
      <p:sp>
        <p:nvSpPr>
          <p:cNvPr id="10" name="Title 2">
            <a:extLst>
              <a:ext uri="{FF2B5EF4-FFF2-40B4-BE49-F238E27FC236}">
                <a16:creationId xmlns:a16="http://schemas.microsoft.com/office/drawing/2014/main" id="{4522BE1B-B1CF-461D-8571-4D6E9687F506}"/>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endParaRPr lang="fr-ca" altLang="en-US" sz="3200" b="0" i="1" kern="0" dirty="0">
              <a:solidFill>
                <a:schemeClr val="accent5"/>
              </a:solidFill>
            </a:endParaRPr>
          </a:p>
          <a:p>
            <a:pPr algn="l" rtl="0"/>
            <a:r>
              <a:rPr lang="fr-ca" sz="2800" b="1" i="0" u="none" kern="0" baseline="0" dirty="0">
                <a:solidFill>
                  <a:schemeClr val="accent5"/>
                </a:solidFill>
              </a:rPr>
              <a:t>Qui sont les candidats potentiels?</a:t>
            </a:r>
            <a:endParaRPr lang="fr-ca" sz="2800" dirty="0">
              <a:solidFill>
                <a:schemeClr val="accent5"/>
              </a:solidFill>
            </a:endParaRPr>
          </a:p>
        </p:txBody>
      </p:sp>
    </p:spTree>
    <p:extLst>
      <p:ext uri="{BB962C8B-B14F-4D97-AF65-F5344CB8AC3E}">
        <p14:creationId xmlns:p14="http://schemas.microsoft.com/office/powerpoint/2010/main" val="555835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4b971435363044545b246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Custom 1">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presentation-eng</Template>
  <TotalTime>25368</TotalTime>
  <Words>6612</Words>
  <Application>Microsoft Office PowerPoint</Application>
  <PresentationFormat>Widescreen</PresentationFormat>
  <Paragraphs>651</Paragraphs>
  <Slides>42</Slides>
  <Notes>42</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9" baseType="lpstr">
      <vt:lpstr>+mn-latin</vt:lpstr>
      <vt:lpstr>Abadi</vt:lpstr>
      <vt:lpstr>Arial</vt:lpstr>
      <vt:lpstr>Arial </vt:lpstr>
      <vt:lpstr>Arial Narrow</vt:lpstr>
      <vt:lpstr>Avenir Medium</vt:lpstr>
      <vt:lpstr>Bradley Hand ITC</vt:lpstr>
      <vt:lpstr>Calibri</vt:lpstr>
      <vt:lpstr>Courier New</vt:lpstr>
      <vt:lpstr>Modern Love Grunge</vt:lpstr>
      <vt:lpstr>Symbol</vt:lpstr>
      <vt:lpstr>Times New Roman</vt:lpstr>
      <vt:lpstr>Tw Cen MT</vt:lpstr>
      <vt:lpstr>Wingdings</vt:lpstr>
      <vt:lpstr>Wingdings 2</vt:lpstr>
      <vt:lpstr>1_Office Theme</vt:lpstr>
      <vt:lpstr>think-cell Slide</vt:lpstr>
      <vt:lpstr>PowerPoint Presentation</vt:lpstr>
      <vt:lpstr>Le Programme de transformation du milieu de travail</vt:lpstr>
      <vt:lpstr>Programme de transformation du milieu de travail DÉFINITION ET OBJECTIFS DU PROGRAMME </vt:lpstr>
      <vt:lpstr>Contexte actuel pour la majorité des employés...</vt:lpstr>
      <vt:lpstr>Contexte actuel Retour en milieu de travail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Programme de transformation du milieu de travail CONCEPTION INTÉRIEURE ET MÉTHODOLOGIE  DE RÉALISATION DU PROJET</vt:lpstr>
      <vt:lpstr>En quoi consiste un Milieu de travail GC?</vt:lpstr>
      <vt:lpstr>PowerPoint Presentation</vt:lpstr>
      <vt:lpstr>PowerPoint Presentation</vt:lpstr>
      <vt:lpstr>Caractéristiques de conception normalisées</vt:lpstr>
      <vt:lpstr>Éléments de conception autochtones </vt:lpstr>
      <vt:lpstr>Milieu de travail accessible et inclusif prévu</vt:lpstr>
      <vt:lpstr>       Zonage</vt:lpstr>
      <vt:lpstr>Caractéristiques types des points de travail</vt:lpstr>
      <vt:lpstr>Un milieu de travail tout compris </vt:lpstr>
      <vt:lpstr>Méthode de conception</vt:lpstr>
      <vt:lpstr>Méthode de conception</vt:lpstr>
      <vt:lpstr>Méthode de conception</vt:lpstr>
      <vt:lpstr>Méthode de conception</vt:lpstr>
      <vt:lpstr>Planche de tendances 1</vt:lpstr>
      <vt:lpstr>Planche de tendances 2</vt:lpstr>
      <vt:lpstr>Planche de tendances 3</vt:lpstr>
      <vt:lpstr>Programme de transformation du milieu de travail APPUYER L’EXPÉRIENCE DES EMPLOYÉS</vt:lpstr>
      <vt:lpstr>Qu’est-ce que la gestion du changement?</vt:lpstr>
      <vt:lpstr>Pourquoi la gestion du changement est-elle nécessaire?</vt:lpstr>
      <vt:lpstr>À quel moment débute la gestion du changement?</vt:lpstr>
      <vt:lpstr>PowerPoint Presentation</vt:lpstr>
      <vt:lpstr>Préparation à la gestion du changement</vt:lpstr>
      <vt:lpstr>Prêt à effectuer le changement? </vt:lpstr>
      <vt:lpstr>Ressources</vt:lpstr>
      <vt:lpstr>PowerPoint Presentation</vt:lpstr>
      <vt:lpstr>Non inclus dans le programme  A long terme</vt:lpstr>
      <vt:lpstr>Pratiques exemplaires en matière d’accessibilité </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Mak;Alexandre.Perusse@tpsgc-pwgsc.gc.ca;David.DiSante@tpsgc-pwgsc.gc.ca</dc:creator>
  <cp:lastModifiedBy>Sophie Genereux</cp:lastModifiedBy>
  <cp:revision>888</cp:revision>
  <cp:lastPrinted>2019-10-07T15:51:32Z</cp:lastPrinted>
  <dcterms:created xsi:type="dcterms:W3CDTF">2017-05-19T14:36:17Z</dcterms:created>
  <dcterms:modified xsi:type="dcterms:W3CDTF">2022-06-01T16:00:18Z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725401954</vt:i4>
  </property>
  <property fmtid="{D5CDD505-2E9C-101B-9397-08002B2CF9AE}" pid="3" name="_NewReviewCycle">
    <vt:lpwstr/>
  </property>
  <property fmtid="{D5CDD505-2E9C-101B-9397-08002B2CF9AE}" pid="4" name="_EmailSubject">
    <vt:lpwstr>Urgent: Min/DM deck- Future of Work</vt:lpwstr>
  </property>
  <property fmtid="{D5CDD505-2E9C-101B-9397-08002B2CF9AE}" pid="5" name="_AuthorEmail">
    <vt:lpwstr>Tanya.Cullen@tpsgc-pwgsc.gc.ca</vt:lpwstr>
  </property>
  <property fmtid="{D5CDD505-2E9C-101B-9397-08002B2CF9AE}" pid="6" name="_AuthorEmailDisplayName">
    <vt:lpwstr>Tanya Cullen</vt:lpwstr>
  </property>
  <property fmtid="{D5CDD505-2E9C-101B-9397-08002B2CF9AE}" pid="7" name="_PreviousAdHocReviewCycleID">
    <vt:i4>725401954</vt:i4>
  </property>
</Properties>
</file>