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14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Lst>
  <p:sldSz cx="12192000" cy="6858000"/>
  <p:notesSz cx="6858000" cy="9144000"/>
  <p:embeddedFontLst>
    <p:embeddedFont>
      <p:font typeface="Consolas" panose="020B0609020204030204" pitchFamily="49" charset="0"/>
      <p:regular r:id="rId146"/>
      <p:bold r:id="rId147"/>
      <p:italic r:id="rId148"/>
      <p:boldItalic r:id="rId149"/>
    </p:embeddedFont>
    <p:embeddedFont>
      <p:font typeface="Play" panose="020B0604020202020204" charset="0"/>
      <p:regular r:id="rId150"/>
      <p:bold r:id="rId151"/>
    </p:embeddedFont>
    <p:embeddedFont>
      <p:font typeface="Roboto" panose="02000000000000000000" pitchFamily="2" charset="0"/>
      <p:regular r:id="rId152"/>
      <p:bold r:id="rId153"/>
      <p:italic r:id="rId154"/>
      <p:boldItalic r:id="rId1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60" roundtripDataSignature="AMtx7mhzQuwFzTQ1XpTvW15BjMAfjCvSU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63268" autoAdjust="0"/>
  </p:normalViewPr>
  <p:slideViewPr>
    <p:cSldViewPr snapToGrid="0">
      <p:cViewPr varScale="1">
        <p:scale>
          <a:sx n="82" d="100"/>
          <a:sy n="82" d="100"/>
        </p:scale>
        <p:origin x="691"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font" Target="fonts/font4.fntdata"/><Relationship Id="rId5" Type="http://schemas.openxmlformats.org/officeDocument/2006/relationships/slide" Target="slides/slide3.xml"/><Relationship Id="rId95" Type="http://schemas.openxmlformats.org/officeDocument/2006/relationships/slide" Target="slides/slide93.xml"/><Relationship Id="rId160" Type="http://customschemas.google.com/relationships/presentationmetadata" Target="metadata"/><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font" Target="fonts/font5.fntdata"/><Relationship Id="rId155" Type="http://schemas.openxmlformats.org/officeDocument/2006/relationships/font" Target="fonts/font10.fntdata"/><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notesMaster" Target="notesMasters/notesMaster1.xml"/><Relationship Id="rId16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font" Target="fonts/font6.fntdata"/><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font" Target="fonts/font1.fntdata"/><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font" Target="fonts/font7.fntdata"/><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font" Target="fonts/font2.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theme" Target="theme/theme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font" Target="fonts/font8.fntdata"/><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font" Target="fonts/font3.fntdata"/><Relationship Id="rId16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font" Target="fonts/font9.fntdata"/><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162" name="Google Shape;162;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1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Google Shape;906;p1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7" name="Google Shape;907;p1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p8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3" name="Google Shape;913;p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p8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0" name="Google Shape;920;p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p8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7" name="Google Shape;927;p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2"/>
        <p:cNvGrpSpPr/>
        <p:nvPr/>
      </p:nvGrpSpPr>
      <p:grpSpPr>
        <a:xfrm>
          <a:off x="0" y="0"/>
          <a:ext cx="0" cy="0"/>
          <a:chOff x="0" y="0"/>
          <a:chExt cx="0" cy="0"/>
        </a:xfrm>
      </p:grpSpPr>
      <p:sp>
        <p:nvSpPr>
          <p:cNvPr id="933" name="Google Shape;933;p8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4" name="Google Shape;934;p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p8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41" name="Google Shape;941;p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p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8" name="Google Shape;948;p8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49" name="Google Shape;949;p8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106</a:t>
            </a:fld>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
        <p:cNvGrpSpPr/>
        <p:nvPr/>
      </p:nvGrpSpPr>
      <p:grpSpPr>
        <a:xfrm>
          <a:off x="0" y="0"/>
          <a:ext cx="0" cy="0"/>
          <a:chOff x="0" y="0"/>
          <a:chExt cx="0" cy="0"/>
        </a:xfrm>
      </p:grpSpPr>
      <p:sp>
        <p:nvSpPr>
          <p:cNvPr id="955" name="Google Shape;955;p9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2800"/>
              <a:buNone/>
            </a:pPr>
            <a:endParaRPr dirty="0">
              <a:solidFill>
                <a:srgbClr val="2E75B5"/>
              </a:solidFill>
            </a:endParaRPr>
          </a:p>
        </p:txBody>
      </p:sp>
      <p:sp>
        <p:nvSpPr>
          <p:cNvPr id="956" name="Google Shape;956;p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Google Shape;962;p9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3" name="Google Shape;963;p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p9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0" name="Google Shape;970;p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1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244" name="Google Shape;244;p1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p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7" name="Google Shape;977;p9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78" name="Google Shape;978;p9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110</a:t>
            </a:fld>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
        <p:cNvGrpSpPr/>
        <p:nvPr/>
      </p:nvGrpSpPr>
      <p:grpSpPr>
        <a:xfrm>
          <a:off x="0" y="0"/>
          <a:ext cx="0" cy="0"/>
          <a:chOff x="0" y="0"/>
          <a:chExt cx="0" cy="0"/>
        </a:xfrm>
      </p:grpSpPr>
      <p:sp>
        <p:nvSpPr>
          <p:cNvPr id="984" name="Google Shape;984;p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5" name="Google Shape;985;p9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86" name="Google Shape;986;p9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111</a:t>
            </a:fld>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Google Shape;992;p9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3" name="Google Shape;993;p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8"/>
        <p:cNvGrpSpPr/>
        <p:nvPr/>
      </p:nvGrpSpPr>
      <p:grpSpPr>
        <a:xfrm>
          <a:off x="0" y="0"/>
          <a:ext cx="0" cy="0"/>
          <a:chOff x="0" y="0"/>
          <a:chExt cx="0" cy="0"/>
        </a:xfrm>
      </p:grpSpPr>
      <p:sp>
        <p:nvSpPr>
          <p:cNvPr id="999" name="Google Shape;999;p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0" name="Google Shape;1000;p9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01" name="Google Shape;1001;p9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113</a:t>
            </a:fld>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
        <p:cNvGrpSpPr/>
        <p:nvPr/>
      </p:nvGrpSpPr>
      <p:grpSpPr>
        <a:xfrm>
          <a:off x="0" y="0"/>
          <a:ext cx="0" cy="0"/>
          <a:chOff x="0" y="0"/>
          <a:chExt cx="0" cy="0"/>
        </a:xfrm>
      </p:grpSpPr>
      <p:sp>
        <p:nvSpPr>
          <p:cNvPr id="1007" name="Google Shape;1007;p19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8" name="Google Shape;1008;p1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3"/>
        <p:cNvGrpSpPr/>
        <p:nvPr/>
      </p:nvGrpSpPr>
      <p:grpSpPr>
        <a:xfrm>
          <a:off x="0" y="0"/>
          <a:ext cx="0" cy="0"/>
          <a:chOff x="0" y="0"/>
          <a:chExt cx="0" cy="0"/>
        </a:xfrm>
      </p:grpSpPr>
      <p:sp>
        <p:nvSpPr>
          <p:cNvPr id="1014" name="Google Shape;1014;p1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5" name="Google Shape;1015;p1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6" name="Google Shape;1016;p1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115</a:t>
            </a:fld>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1"/>
        <p:cNvGrpSpPr/>
        <p:nvPr/>
      </p:nvGrpSpPr>
      <p:grpSpPr>
        <a:xfrm>
          <a:off x="0" y="0"/>
          <a:ext cx="0" cy="0"/>
          <a:chOff x="0" y="0"/>
          <a:chExt cx="0" cy="0"/>
        </a:xfrm>
      </p:grpSpPr>
      <p:sp>
        <p:nvSpPr>
          <p:cNvPr id="1022" name="Google Shape;1022;g3411df48f07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3" name="Google Shape;1023;g3411df48f07_0_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4" name="Google Shape;1024;g3411df48f07_0_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r-FR"/>
              <a:t>116</a:t>
            </a:fld>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9"/>
        <p:cNvGrpSpPr/>
        <p:nvPr/>
      </p:nvGrpSpPr>
      <p:grpSpPr>
        <a:xfrm>
          <a:off x="0" y="0"/>
          <a:ext cx="0" cy="0"/>
          <a:chOff x="0" y="0"/>
          <a:chExt cx="0" cy="0"/>
        </a:xfrm>
      </p:grpSpPr>
      <p:sp>
        <p:nvSpPr>
          <p:cNvPr id="1030" name="Google Shape;1030;p1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1" name="Google Shape;1031;p10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32" name="Google Shape;1032;p10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117</a:t>
            </a:fld>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6"/>
        <p:cNvGrpSpPr/>
        <p:nvPr/>
      </p:nvGrpSpPr>
      <p:grpSpPr>
        <a:xfrm>
          <a:off x="0" y="0"/>
          <a:ext cx="0" cy="0"/>
          <a:chOff x="0" y="0"/>
          <a:chExt cx="0" cy="0"/>
        </a:xfrm>
      </p:grpSpPr>
      <p:sp>
        <p:nvSpPr>
          <p:cNvPr id="1037" name="Google Shape;1037;p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8" name="Google Shape;1038;p10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39" name="Google Shape;1039;p10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118</a:t>
            </a:fld>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4"/>
        <p:cNvGrpSpPr/>
        <p:nvPr/>
      </p:nvGrpSpPr>
      <p:grpSpPr>
        <a:xfrm>
          <a:off x="0" y="0"/>
          <a:ext cx="0" cy="0"/>
          <a:chOff x="0" y="0"/>
          <a:chExt cx="0" cy="0"/>
        </a:xfrm>
      </p:grpSpPr>
      <p:sp>
        <p:nvSpPr>
          <p:cNvPr id="1045" name="Google Shape;1045;p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6" name="Google Shape;1046;p10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00" dirty="0"/>
          </a:p>
        </p:txBody>
      </p:sp>
      <p:sp>
        <p:nvSpPr>
          <p:cNvPr id="1047" name="Google Shape;1047;p10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119</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1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2"/>
        <p:cNvGrpSpPr/>
        <p:nvPr/>
      </p:nvGrpSpPr>
      <p:grpSpPr>
        <a:xfrm>
          <a:off x="0" y="0"/>
          <a:ext cx="0" cy="0"/>
          <a:chOff x="0" y="0"/>
          <a:chExt cx="0" cy="0"/>
        </a:xfrm>
      </p:grpSpPr>
      <p:sp>
        <p:nvSpPr>
          <p:cNvPr id="1053" name="Google Shape;1053;p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4" name="Google Shape;1054;p10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55" name="Google Shape;1055;p10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120</a:t>
            </a:fld>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0"/>
        <p:cNvGrpSpPr/>
        <p:nvPr/>
      </p:nvGrpSpPr>
      <p:grpSpPr>
        <a:xfrm>
          <a:off x="0" y="0"/>
          <a:ext cx="0" cy="0"/>
          <a:chOff x="0" y="0"/>
          <a:chExt cx="0" cy="0"/>
        </a:xfrm>
      </p:grpSpPr>
      <p:sp>
        <p:nvSpPr>
          <p:cNvPr id="1061" name="Google Shape;1061;p10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2" name="Google Shape;1062;p1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7"/>
        <p:cNvGrpSpPr/>
        <p:nvPr/>
      </p:nvGrpSpPr>
      <p:grpSpPr>
        <a:xfrm>
          <a:off x="0" y="0"/>
          <a:ext cx="0" cy="0"/>
          <a:chOff x="0" y="0"/>
          <a:chExt cx="0" cy="0"/>
        </a:xfrm>
      </p:grpSpPr>
      <p:sp>
        <p:nvSpPr>
          <p:cNvPr id="1068" name="Google Shape;1068;p10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9" name="Google Shape;1069;p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4"/>
        <p:cNvGrpSpPr/>
        <p:nvPr/>
      </p:nvGrpSpPr>
      <p:grpSpPr>
        <a:xfrm>
          <a:off x="0" y="0"/>
          <a:ext cx="0" cy="0"/>
          <a:chOff x="0" y="0"/>
          <a:chExt cx="0" cy="0"/>
        </a:xfrm>
      </p:grpSpPr>
      <p:sp>
        <p:nvSpPr>
          <p:cNvPr id="1075" name="Google Shape;1075;p1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6" name="Google Shape;1076;p1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77" name="Google Shape;1077;p1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123</a:t>
            </a:fld>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2"/>
        <p:cNvGrpSpPr/>
        <p:nvPr/>
      </p:nvGrpSpPr>
      <p:grpSpPr>
        <a:xfrm>
          <a:off x="0" y="0"/>
          <a:ext cx="0" cy="0"/>
          <a:chOff x="0" y="0"/>
          <a:chExt cx="0" cy="0"/>
        </a:xfrm>
      </p:grpSpPr>
      <p:sp>
        <p:nvSpPr>
          <p:cNvPr id="1083" name="Google Shape;1083;p1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84" name="Google Shape;1084;p1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9"/>
        <p:cNvGrpSpPr/>
        <p:nvPr/>
      </p:nvGrpSpPr>
      <p:grpSpPr>
        <a:xfrm>
          <a:off x="0" y="0"/>
          <a:ext cx="0" cy="0"/>
          <a:chOff x="0" y="0"/>
          <a:chExt cx="0" cy="0"/>
        </a:xfrm>
      </p:grpSpPr>
      <p:sp>
        <p:nvSpPr>
          <p:cNvPr id="1090" name="Google Shape;1090;p1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91" name="Google Shape;1091;p1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6"/>
        <p:cNvGrpSpPr/>
        <p:nvPr/>
      </p:nvGrpSpPr>
      <p:grpSpPr>
        <a:xfrm>
          <a:off x="0" y="0"/>
          <a:ext cx="0" cy="0"/>
          <a:chOff x="0" y="0"/>
          <a:chExt cx="0" cy="0"/>
        </a:xfrm>
      </p:grpSpPr>
      <p:sp>
        <p:nvSpPr>
          <p:cNvPr id="1097" name="Google Shape;1097;p1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98" name="Google Shape;1098;p1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3"/>
        <p:cNvGrpSpPr/>
        <p:nvPr/>
      </p:nvGrpSpPr>
      <p:grpSpPr>
        <a:xfrm>
          <a:off x="0" y="0"/>
          <a:ext cx="0" cy="0"/>
          <a:chOff x="0" y="0"/>
          <a:chExt cx="0" cy="0"/>
        </a:xfrm>
      </p:grpSpPr>
      <p:sp>
        <p:nvSpPr>
          <p:cNvPr id="1104" name="Google Shape;1104;p1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05" name="Google Shape;1105;p1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p1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5" name="Google Shape;1115;p1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0"/>
        <p:cNvGrpSpPr/>
        <p:nvPr/>
      </p:nvGrpSpPr>
      <p:grpSpPr>
        <a:xfrm>
          <a:off x="0" y="0"/>
          <a:ext cx="0" cy="0"/>
          <a:chOff x="0" y="0"/>
          <a:chExt cx="0" cy="0"/>
        </a:xfrm>
      </p:grpSpPr>
      <p:sp>
        <p:nvSpPr>
          <p:cNvPr id="1121" name="Google Shape;1121;p1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22" name="Google Shape;1122;p1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7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1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7"/>
        <p:cNvGrpSpPr/>
        <p:nvPr/>
      </p:nvGrpSpPr>
      <p:grpSpPr>
        <a:xfrm>
          <a:off x="0" y="0"/>
          <a:ext cx="0" cy="0"/>
          <a:chOff x="0" y="0"/>
          <a:chExt cx="0" cy="0"/>
        </a:xfrm>
      </p:grpSpPr>
      <p:sp>
        <p:nvSpPr>
          <p:cNvPr id="1128" name="Google Shape;1128;p1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29" name="Google Shape;1129;p1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4"/>
        <p:cNvGrpSpPr/>
        <p:nvPr/>
      </p:nvGrpSpPr>
      <p:grpSpPr>
        <a:xfrm>
          <a:off x="0" y="0"/>
          <a:ext cx="0" cy="0"/>
          <a:chOff x="0" y="0"/>
          <a:chExt cx="0" cy="0"/>
        </a:xfrm>
      </p:grpSpPr>
      <p:sp>
        <p:nvSpPr>
          <p:cNvPr id="1135" name="Google Shape;1135;p1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36" name="Google Shape;1136;p1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1"/>
        <p:cNvGrpSpPr/>
        <p:nvPr/>
      </p:nvGrpSpPr>
      <p:grpSpPr>
        <a:xfrm>
          <a:off x="0" y="0"/>
          <a:ext cx="0" cy="0"/>
          <a:chOff x="0" y="0"/>
          <a:chExt cx="0" cy="0"/>
        </a:xfrm>
      </p:grpSpPr>
      <p:sp>
        <p:nvSpPr>
          <p:cNvPr id="1142" name="Google Shape;1142;p1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3" name="Google Shape;1143;p1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8"/>
        <p:cNvGrpSpPr/>
        <p:nvPr/>
      </p:nvGrpSpPr>
      <p:grpSpPr>
        <a:xfrm>
          <a:off x="0" y="0"/>
          <a:ext cx="0" cy="0"/>
          <a:chOff x="0" y="0"/>
          <a:chExt cx="0" cy="0"/>
        </a:xfrm>
      </p:grpSpPr>
      <p:sp>
        <p:nvSpPr>
          <p:cNvPr id="1149" name="Google Shape;1149;p1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50" name="Google Shape;1150;p1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5"/>
        <p:cNvGrpSpPr/>
        <p:nvPr/>
      </p:nvGrpSpPr>
      <p:grpSpPr>
        <a:xfrm>
          <a:off x="0" y="0"/>
          <a:ext cx="0" cy="0"/>
          <a:chOff x="0" y="0"/>
          <a:chExt cx="0" cy="0"/>
        </a:xfrm>
      </p:grpSpPr>
      <p:sp>
        <p:nvSpPr>
          <p:cNvPr id="1156" name="Google Shape;1156;p1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57" name="Google Shape;1157;p1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2"/>
        <p:cNvGrpSpPr/>
        <p:nvPr/>
      </p:nvGrpSpPr>
      <p:grpSpPr>
        <a:xfrm>
          <a:off x="0" y="0"/>
          <a:ext cx="0" cy="0"/>
          <a:chOff x="0" y="0"/>
          <a:chExt cx="0" cy="0"/>
        </a:xfrm>
      </p:grpSpPr>
      <p:sp>
        <p:nvSpPr>
          <p:cNvPr id="1163" name="Google Shape;1163;p1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64" name="Google Shape;1164;p1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9"/>
        <p:cNvGrpSpPr/>
        <p:nvPr/>
      </p:nvGrpSpPr>
      <p:grpSpPr>
        <a:xfrm>
          <a:off x="0" y="0"/>
          <a:ext cx="0" cy="0"/>
          <a:chOff x="0" y="0"/>
          <a:chExt cx="0" cy="0"/>
        </a:xfrm>
      </p:grpSpPr>
      <p:sp>
        <p:nvSpPr>
          <p:cNvPr id="1170" name="Google Shape;1170;p1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71" name="Google Shape;1171;p1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6"/>
        <p:cNvGrpSpPr/>
        <p:nvPr/>
      </p:nvGrpSpPr>
      <p:grpSpPr>
        <a:xfrm>
          <a:off x="0" y="0"/>
          <a:ext cx="0" cy="0"/>
          <a:chOff x="0" y="0"/>
          <a:chExt cx="0" cy="0"/>
        </a:xfrm>
      </p:grpSpPr>
      <p:sp>
        <p:nvSpPr>
          <p:cNvPr id="1177" name="Google Shape;1177;p1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8" name="Google Shape;1178;p1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2"/>
        <p:cNvGrpSpPr/>
        <p:nvPr/>
      </p:nvGrpSpPr>
      <p:grpSpPr>
        <a:xfrm>
          <a:off x="0" y="0"/>
          <a:ext cx="0" cy="0"/>
          <a:chOff x="0" y="0"/>
          <a:chExt cx="0" cy="0"/>
        </a:xfrm>
      </p:grpSpPr>
      <p:sp>
        <p:nvSpPr>
          <p:cNvPr id="1183" name="Google Shape;1183;p1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84" name="Google Shape;1184;p1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9"/>
        <p:cNvGrpSpPr/>
        <p:nvPr/>
      </p:nvGrpSpPr>
      <p:grpSpPr>
        <a:xfrm>
          <a:off x="0" y="0"/>
          <a:ext cx="0" cy="0"/>
          <a:chOff x="0" y="0"/>
          <a:chExt cx="0" cy="0"/>
        </a:xfrm>
      </p:grpSpPr>
      <p:sp>
        <p:nvSpPr>
          <p:cNvPr id="1190" name="Google Shape;1190;p1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91" name="Google Shape;1191;p1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7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p1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6"/>
        <p:cNvGrpSpPr/>
        <p:nvPr/>
      </p:nvGrpSpPr>
      <p:grpSpPr>
        <a:xfrm>
          <a:off x="0" y="0"/>
          <a:ext cx="0" cy="0"/>
          <a:chOff x="0" y="0"/>
          <a:chExt cx="0" cy="0"/>
        </a:xfrm>
      </p:grpSpPr>
      <p:sp>
        <p:nvSpPr>
          <p:cNvPr id="1197" name="Google Shape;1197;p1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98" name="Google Shape;1198;p1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3"/>
        <p:cNvGrpSpPr/>
        <p:nvPr/>
      </p:nvGrpSpPr>
      <p:grpSpPr>
        <a:xfrm>
          <a:off x="0" y="0"/>
          <a:ext cx="0" cy="0"/>
          <a:chOff x="0" y="0"/>
          <a:chExt cx="0" cy="0"/>
        </a:xfrm>
      </p:grpSpPr>
      <p:sp>
        <p:nvSpPr>
          <p:cNvPr id="1204" name="Google Shape;1204;p19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5" name="Google Shape;1205;p1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0"/>
        <p:cNvGrpSpPr/>
        <p:nvPr/>
      </p:nvGrpSpPr>
      <p:grpSpPr>
        <a:xfrm>
          <a:off x="0" y="0"/>
          <a:ext cx="0" cy="0"/>
          <a:chOff x="0" y="0"/>
          <a:chExt cx="0" cy="0"/>
        </a:xfrm>
      </p:grpSpPr>
      <p:sp>
        <p:nvSpPr>
          <p:cNvPr id="1211" name="Google Shape;1211;p1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212" name="Google Shape;1212;p1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7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2" name="Google Shape;272;p1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80" name="Google Shape;28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7" name="Google Shape;28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95" name="Google Shape;29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7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p1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10" name="Google Shape;31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7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1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7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p1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7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p1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p1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339" name="Google Shape;339;p1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chemeClr val="dk1"/>
                </a:solidFill>
                <a:latin typeface="Calibri"/>
                <a:ea typeface="Calibri"/>
                <a:cs typeface="Calibri"/>
                <a:sym typeface="Calibri"/>
              </a:rPr>
              <a:t>24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8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p1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8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p1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59" name="Google Shape;359;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18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6" name="Google Shape;366;p1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18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3" name="Google Shape;373;p1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1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177" name="Google Shape;177;p16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18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 name="Google Shape;380;p1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18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p1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18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4" name="Google Shape;394;p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02" name="Google Shape;402;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9" name="Google Shape;409;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dirty="0"/>
          </a:p>
        </p:txBody>
      </p:sp>
      <p:sp>
        <p:nvSpPr>
          <p:cNvPr id="416" name="Google Shape;416;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3" name="Google Shape;423;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24" name="Google Shape;424;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31" name="Google Shape;431;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dirty="0"/>
          </a:p>
        </p:txBody>
      </p:sp>
      <p:sp>
        <p:nvSpPr>
          <p:cNvPr id="438" name="Google Shape;438;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18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5" name="Google Shape;445;p1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7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18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2" name="Google Shape;452;p1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9" name="Google Shape;459;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60" name="Google Shape;460;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1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p18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468" name="Google Shape;468;p18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chemeClr val="dk1"/>
                </a:solidFill>
                <a:latin typeface="Calibri"/>
                <a:ea typeface="Calibri"/>
                <a:cs typeface="Calibri"/>
                <a:sym typeface="Calibri"/>
              </a:rPr>
              <a:t>42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75" name="Google Shape;475;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2" name="Google Shape;482;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83" name="Google Shape;483;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0" name="Google Shape;490;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91" name="Google Shape;491;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8" name="Google Shape;498;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99" name="Google Shape;499;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07" name="Google Shape;507;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4" name="Google Shape;514;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5" name="Google Shape;515;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2" name="Google Shape;522;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23" name="Google Shape;523;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0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3" name="Google Shape;533;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34" name="Google Shape;534;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1" name="Google Shape;541;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42" name="Google Shape;542;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9" name="Google Shape;549;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50" name="Google Shape;550;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0" name="Google Shape;560;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8" name="Google Shape;568;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69" name="Google Shape;569;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6" name="Google Shape;576;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77" name="Google Shape;577;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4" name="Google Shape;584;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85" name="Google Shape;585;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2" name="Google Shape;592;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3" name="Google Shape;593;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0" name="Google Shape;600;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601" name="Google Shape;601;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0" name="Google Shape;610;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1" name="Google Shape;611;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1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8" name="Google Shape;618;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9" name="Google Shape;619;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6" name="Google Shape;626;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7" name="Google Shape;627;p6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4" name="Google Shape;634;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635" name="Google Shape;635;p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2" name="Google Shape;642;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9" name="Google Shape;64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6" name="Google Shape;656;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657" name="Google Shape;657;p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4" name="Google Shape;664;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665" name="Google Shape;665;p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66</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2" name="Google Shape;672;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673" name="Google Shape;673;p6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67</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0" name="Google Shape;680;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681" name="Google Shape;681;p6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68</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8" name="Google Shape;688;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689" name="Google Shape;689;p6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69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206" name="Google Shape;206;p16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6" name="Google Shape;69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03" name="Google Shape;70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0" name="Google Shape;71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7" name="Google Shape;717;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1200"/>
              <a:buNone/>
            </a:pPr>
            <a:endParaRPr dirty="0"/>
          </a:p>
        </p:txBody>
      </p:sp>
      <p:sp>
        <p:nvSpPr>
          <p:cNvPr id="718" name="Google Shape;718;p6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73</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p1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5" name="Google Shape;725;p1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p1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2" name="Google Shape;732;p1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p19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9" name="Google Shape;739;p1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p1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6" name="Google Shape;746;p1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p1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53" name="Google Shape;753;p1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p1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60" name="Google Shape;760;p1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solidFill>
                <a:srgbClr val="FF0000"/>
              </a:solidFill>
            </a:endParaRPr>
          </a:p>
        </p:txBody>
      </p:sp>
      <p:sp>
        <p:nvSpPr>
          <p:cNvPr id="218" name="Google Shape;218;p1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p1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7" name="Google Shape;767;p1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p1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4" name="Google Shape;774;p1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p1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81" name="Google Shape;781;p1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1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8" name="Google Shape;788;p1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p1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5" name="Google Shape;795;p1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96" name="Google Shape;796;p1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84</a:t>
            </a:fld>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p1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3" name="Google Shape;803;p19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804" name="Google Shape;804;p19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chemeClr val="dk1"/>
                </a:solidFill>
                <a:latin typeface="Calibri"/>
                <a:ea typeface="Calibri"/>
                <a:cs typeface="Calibri"/>
                <a:sym typeface="Calibri"/>
              </a:rPr>
              <a:t>85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09" name="Google Shape;809;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p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15" name="Google Shape;815;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p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22" name="Google Shape;822;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p7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29" name="Google Shape;829;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1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p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6" name="Google Shape;836;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p7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2" name="Google Shape;842;p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p7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49" name="Google Shape;849;p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p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6" name="Google Shape;856;p7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7" name="Google Shape;857;p7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93</a:t>
            </a:fld>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Google Shape;863;p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4" name="Google Shape;864;p8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5" name="Google Shape;865;p8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94</a:t>
            </a:fld>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p8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72" name="Google Shape;872;p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p8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
        <p:nvSpPr>
          <p:cNvPr id="879" name="Google Shape;879;p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p19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6" name="Google Shape;886;p1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p19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93" name="Google Shape;893;p1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p1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00" name="Google Shape;900;p1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15"/>
        <p:cNvGrpSpPr/>
        <p:nvPr/>
      </p:nvGrpSpPr>
      <p:grpSpPr>
        <a:xfrm>
          <a:off x="0" y="0"/>
          <a:ext cx="0" cy="0"/>
          <a:chOff x="0" y="0"/>
          <a:chExt cx="0" cy="0"/>
        </a:xfrm>
      </p:grpSpPr>
      <p:sp>
        <p:nvSpPr>
          <p:cNvPr id="16" name="Google Shape;16;p14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4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14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CA"/>
              <a:t>Romanisation des noms</a:t>
            </a:r>
            <a:endParaRPr/>
          </a:p>
        </p:txBody>
      </p:sp>
      <p:sp>
        <p:nvSpPr>
          <p:cNvPr id="20" name="Google Shape;20;p14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72"/>
        <p:cNvGrpSpPr/>
        <p:nvPr/>
      </p:nvGrpSpPr>
      <p:grpSpPr>
        <a:xfrm>
          <a:off x="0" y="0"/>
          <a:ext cx="0" cy="0"/>
          <a:chOff x="0" y="0"/>
          <a:chExt cx="0" cy="0"/>
        </a:xfrm>
      </p:grpSpPr>
      <p:sp>
        <p:nvSpPr>
          <p:cNvPr id="73" name="Google Shape;73;p15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56"/>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5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5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CA"/>
              <a:t>Romanisation des noms</a:t>
            </a:r>
            <a:endParaRPr/>
          </a:p>
        </p:txBody>
      </p:sp>
      <p:sp>
        <p:nvSpPr>
          <p:cNvPr id="77" name="Google Shape;77;p15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78"/>
        <p:cNvGrpSpPr/>
        <p:nvPr/>
      </p:nvGrpSpPr>
      <p:grpSpPr>
        <a:xfrm>
          <a:off x="0" y="0"/>
          <a:ext cx="0" cy="0"/>
          <a:chOff x="0" y="0"/>
          <a:chExt cx="0" cy="0"/>
        </a:xfrm>
      </p:grpSpPr>
      <p:sp>
        <p:nvSpPr>
          <p:cNvPr id="79" name="Google Shape;79;p157"/>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57"/>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5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5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CA"/>
              <a:t>Romanisation des noms</a:t>
            </a:r>
            <a:endParaRPr/>
          </a:p>
        </p:txBody>
      </p:sp>
      <p:sp>
        <p:nvSpPr>
          <p:cNvPr id="83" name="Google Shape;83;p15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90"/>
        <p:cNvGrpSpPr/>
        <p:nvPr/>
      </p:nvGrpSpPr>
      <p:grpSpPr>
        <a:xfrm>
          <a:off x="0" y="0"/>
          <a:ext cx="0" cy="0"/>
          <a:chOff x="0" y="0"/>
          <a:chExt cx="0" cy="0"/>
        </a:xfrm>
      </p:grpSpPr>
      <p:sp>
        <p:nvSpPr>
          <p:cNvPr id="91" name="Google Shape;91;p19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9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3" name="Google Shape;93;p19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9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CA"/>
              <a:t>Romanisation des noms</a:t>
            </a:r>
            <a:endParaRPr/>
          </a:p>
        </p:txBody>
      </p:sp>
      <p:sp>
        <p:nvSpPr>
          <p:cNvPr id="95" name="Google Shape;95;p19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96"/>
        <p:cNvGrpSpPr/>
        <p:nvPr/>
      </p:nvGrpSpPr>
      <p:grpSpPr>
        <a:xfrm>
          <a:off x="0" y="0"/>
          <a:ext cx="0" cy="0"/>
          <a:chOff x="0" y="0"/>
          <a:chExt cx="0" cy="0"/>
        </a:xfrm>
      </p:grpSpPr>
      <p:sp>
        <p:nvSpPr>
          <p:cNvPr id="97" name="Google Shape;97;p19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9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19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19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CA"/>
              <a:t>Romanisation des noms</a:t>
            </a:r>
            <a:endParaRPr/>
          </a:p>
        </p:txBody>
      </p:sp>
      <p:sp>
        <p:nvSpPr>
          <p:cNvPr id="101" name="Google Shape;101;p19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102"/>
        <p:cNvGrpSpPr/>
        <p:nvPr/>
      </p:nvGrpSpPr>
      <p:grpSpPr>
        <a:xfrm>
          <a:off x="0" y="0"/>
          <a:ext cx="0" cy="0"/>
          <a:chOff x="0" y="0"/>
          <a:chExt cx="0" cy="0"/>
        </a:xfrm>
      </p:grpSpPr>
      <p:sp>
        <p:nvSpPr>
          <p:cNvPr id="103" name="Google Shape;103;p20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20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105" name="Google Shape;105;p20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20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CA"/>
              <a:t>Romanisation des noms</a:t>
            </a:r>
            <a:endParaRPr/>
          </a:p>
        </p:txBody>
      </p:sp>
      <p:sp>
        <p:nvSpPr>
          <p:cNvPr id="107" name="Google Shape;107;p20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108"/>
        <p:cNvGrpSpPr/>
        <p:nvPr/>
      </p:nvGrpSpPr>
      <p:grpSpPr>
        <a:xfrm>
          <a:off x="0" y="0"/>
          <a:ext cx="0" cy="0"/>
          <a:chOff x="0" y="0"/>
          <a:chExt cx="0" cy="0"/>
        </a:xfrm>
      </p:grpSpPr>
      <p:sp>
        <p:nvSpPr>
          <p:cNvPr id="109" name="Google Shape;109;p20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20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20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20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20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CA"/>
              <a:t>Romanisation des noms</a:t>
            </a:r>
            <a:endParaRPr/>
          </a:p>
        </p:txBody>
      </p:sp>
      <p:sp>
        <p:nvSpPr>
          <p:cNvPr id="114" name="Google Shape;114;p20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115"/>
        <p:cNvGrpSpPr/>
        <p:nvPr/>
      </p:nvGrpSpPr>
      <p:grpSpPr>
        <a:xfrm>
          <a:off x="0" y="0"/>
          <a:ext cx="0" cy="0"/>
          <a:chOff x="0" y="0"/>
          <a:chExt cx="0" cy="0"/>
        </a:xfrm>
      </p:grpSpPr>
      <p:sp>
        <p:nvSpPr>
          <p:cNvPr id="116" name="Google Shape;116;p20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20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8" name="Google Shape;118;p20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20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0" name="Google Shape;120;p20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20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20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CA"/>
              <a:t>Romanisation des noms</a:t>
            </a:r>
            <a:endParaRPr/>
          </a:p>
        </p:txBody>
      </p:sp>
      <p:sp>
        <p:nvSpPr>
          <p:cNvPr id="123" name="Google Shape;123;p20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124"/>
        <p:cNvGrpSpPr/>
        <p:nvPr/>
      </p:nvGrpSpPr>
      <p:grpSpPr>
        <a:xfrm>
          <a:off x="0" y="0"/>
          <a:ext cx="0" cy="0"/>
          <a:chOff x="0" y="0"/>
          <a:chExt cx="0" cy="0"/>
        </a:xfrm>
      </p:grpSpPr>
      <p:sp>
        <p:nvSpPr>
          <p:cNvPr id="125" name="Google Shape;125;p20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20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20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CA"/>
              <a:t>Romanisation des noms</a:t>
            </a:r>
            <a:endParaRPr/>
          </a:p>
        </p:txBody>
      </p:sp>
      <p:sp>
        <p:nvSpPr>
          <p:cNvPr id="128" name="Google Shape;128;p20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129"/>
        <p:cNvGrpSpPr/>
        <p:nvPr/>
      </p:nvGrpSpPr>
      <p:grpSpPr>
        <a:xfrm>
          <a:off x="0" y="0"/>
          <a:ext cx="0" cy="0"/>
          <a:chOff x="0" y="0"/>
          <a:chExt cx="0" cy="0"/>
        </a:xfrm>
      </p:grpSpPr>
      <p:sp>
        <p:nvSpPr>
          <p:cNvPr id="130" name="Google Shape;130;p20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20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CA"/>
              <a:t>Romanisation des noms</a:t>
            </a:r>
            <a:endParaRPr/>
          </a:p>
        </p:txBody>
      </p:sp>
      <p:sp>
        <p:nvSpPr>
          <p:cNvPr id="132" name="Google Shape;132;p20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133"/>
        <p:cNvGrpSpPr/>
        <p:nvPr/>
      </p:nvGrpSpPr>
      <p:grpSpPr>
        <a:xfrm>
          <a:off x="0" y="0"/>
          <a:ext cx="0" cy="0"/>
          <a:chOff x="0" y="0"/>
          <a:chExt cx="0" cy="0"/>
        </a:xfrm>
      </p:grpSpPr>
      <p:sp>
        <p:nvSpPr>
          <p:cNvPr id="134" name="Google Shape;134;p20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0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6" name="Google Shape;136;p20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7" name="Google Shape;137;p20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20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CA"/>
              <a:t>Romanisation des noms</a:t>
            </a:r>
            <a:endParaRPr/>
          </a:p>
        </p:txBody>
      </p:sp>
      <p:sp>
        <p:nvSpPr>
          <p:cNvPr id="139" name="Google Shape;139;p20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21"/>
        <p:cNvGrpSpPr/>
        <p:nvPr/>
      </p:nvGrpSpPr>
      <p:grpSpPr>
        <a:xfrm>
          <a:off x="0" y="0"/>
          <a:ext cx="0" cy="0"/>
          <a:chOff x="0" y="0"/>
          <a:chExt cx="0" cy="0"/>
        </a:xfrm>
      </p:grpSpPr>
      <p:sp>
        <p:nvSpPr>
          <p:cNvPr id="22" name="Google Shape;22;p14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49"/>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49"/>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14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4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CA"/>
              <a:t>Romanisation des noms</a:t>
            </a:r>
            <a:endParaRPr/>
          </a:p>
        </p:txBody>
      </p:sp>
      <p:sp>
        <p:nvSpPr>
          <p:cNvPr id="27" name="Google Shape;27;p14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140"/>
        <p:cNvGrpSpPr/>
        <p:nvPr/>
      </p:nvGrpSpPr>
      <p:grpSpPr>
        <a:xfrm>
          <a:off x="0" y="0"/>
          <a:ext cx="0" cy="0"/>
          <a:chOff x="0" y="0"/>
          <a:chExt cx="0" cy="0"/>
        </a:xfrm>
      </p:grpSpPr>
      <p:sp>
        <p:nvSpPr>
          <p:cNvPr id="141" name="Google Shape;141;p20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06"/>
          <p:cNvSpPr>
            <a:spLocks noGrp="1"/>
          </p:cNvSpPr>
          <p:nvPr>
            <p:ph type="pic" idx="2"/>
          </p:nvPr>
        </p:nvSpPr>
        <p:spPr>
          <a:xfrm>
            <a:off x="5183188" y="987425"/>
            <a:ext cx="6172200" cy="4873625"/>
          </a:xfrm>
          <a:prstGeom prst="rect">
            <a:avLst/>
          </a:prstGeom>
          <a:noFill/>
          <a:ln>
            <a:noFill/>
          </a:ln>
        </p:spPr>
      </p:sp>
      <p:sp>
        <p:nvSpPr>
          <p:cNvPr id="143" name="Google Shape;143;p20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4" name="Google Shape;144;p20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20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CA"/>
              <a:t>Romanisation des noms</a:t>
            </a:r>
            <a:endParaRPr/>
          </a:p>
        </p:txBody>
      </p:sp>
      <p:sp>
        <p:nvSpPr>
          <p:cNvPr id="146" name="Google Shape;146;p20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147"/>
        <p:cNvGrpSpPr/>
        <p:nvPr/>
      </p:nvGrpSpPr>
      <p:grpSpPr>
        <a:xfrm>
          <a:off x="0" y="0"/>
          <a:ext cx="0" cy="0"/>
          <a:chOff x="0" y="0"/>
          <a:chExt cx="0" cy="0"/>
        </a:xfrm>
      </p:grpSpPr>
      <p:sp>
        <p:nvSpPr>
          <p:cNvPr id="148" name="Google Shape;148;p20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0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20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20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CA"/>
              <a:t>Romanisation des noms</a:t>
            </a:r>
            <a:endParaRPr/>
          </a:p>
        </p:txBody>
      </p:sp>
      <p:sp>
        <p:nvSpPr>
          <p:cNvPr id="152" name="Google Shape;152;p20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153"/>
        <p:cNvGrpSpPr/>
        <p:nvPr/>
      </p:nvGrpSpPr>
      <p:grpSpPr>
        <a:xfrm>
          <a:off x="0" y="0"/>
          <a:ext cx="0" cy="0"/>
          <a:chOff x="0" y="0"/>
          <a:chExt cx="0" cy="0"/>
        </a:xfrm>
      </p:grpSpPr>
      <p:sp>
        <p:nvSpPr>
          <p:cNvPr id="154" name="Google Shape;154;p20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0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20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20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CA"/>
              <a:t>Romanisation des noms</a:t>
            </a:r>
            <a:endParaRPr/>
          </a:p>
        </p:txBody>
      </p:sp>
      <p:sp>
        <p:nvSpPr>
          <p:cNvPr id="158" name="Google Shape;158;p20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28"/>
        <p:cNvGrpSpPr/>
        <p:nvPr/>
      </p:nvGrpSpPr>
      <p:grpSpPr>
        <a:xfrm>
          <a:off x="0" y="0"/>
          <a:ext cx="0" cy="0"/>
          <a:chOff x="0" y="0"/>
          <a:chExt cx="0" cy="0"/>
        </a:xfrm>
      </p:grpSpPr>
      <p:sp>
        <p:nvSpPr>
          <p:cNvPr id="29" name="Google Shape;29;p19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4400"/>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9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800"/>
              <a:buNone/>
              <a:defRPr sz="2400"/>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a:p>
        </p:txBody>
      </p:sp>
      <p:sp>
        <p:nvSpPr>
          <p:cNvPr id="31" name="Google Shape;31;p19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9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CA"/>
              <a:t>Romanisation des noms</a:t>
            </a:r>
            <a:endParaRPr/>
          </a:p>
        </p:txBody>
      </p:sp>
      <p:sp>
        <p:nvSpPr>
          <p:cNvPr id="33" name="Google Shape;33;p19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a:lvl1pPr>
            <a:lvl2pPr marL="0" marR="0" lvl="1" indent="0" algn="r">
              <a:lnSpc>
                <a:spcPct val="100000"/>
              </a:lnSpc>
              <a:spcBef>
                <a:spcPts val="0"/>
              </a:spcBef>
              <a:spcAft>
                <a:spcPts val="0"/>
              </a:spcAft>
              <a:buClr>
                <a:srgbClr val="000000"/>
              </a:buClr>
              <a:buSzPts val="1200"/>
              <a:buFont typeface="Arial"/>
              <a:buNone/>
              <a:defRPr/>
            </a:lvl2pPr>
            <a:lvl3pPr marL="0" marR="0" lvl="2" indent="0" algn="r">
              <a:lnSpc>
                <a:spcPct val="100000"/>
              </a:lnSpc>
              <a:spcBef>
                <a:spcPts val="0"/>
              </a:spcBef>
              <a:spcAft>
                <a:spcPts val="0"/>
              </a:spcAft>
              <a:buClr>
                <a:srgbClr val="000000"/>
              </a:buClr>
              <a:buSzPts val="1200"/>
              <a:buFont typeface="Arial"/>
              <a:buNone/>
              <a:defRPr/>
            </a:lvl3pPr>
            <a:lvl4pPr marL="0" marR="0" lvl="3" indent="0" algn="r">
              <a:lnSpc>
                <a:spcPct val="100000"/>
              </a:lnSpc>
              <a:spcBef>
                <a:spcPts val="0"/>
              </a:spcBef>
              <a:spcAft>
                <a:spcPts val="0"/>
              </a:spcAft>
              <a:buClr>
                <a:srgbClr val="000000"/>
              </a:buClr>
              <a:buSzPts val="1200"/>
              <a:buFont typeface="Arial"/>
              <a:buNone/>
              <a:defRPr/>
            </a:lvl4pPr>
            <a:lvl5pPr marL="0" marR="0" lvl="4" indent="0" algn="r">
              <a:lnSpc>
                <a:spcPct val="100000"/>
              </a:lnSpc>
              <a:spcBef>
                <a:spcPts val="0"/>
              </a:spcBef>
              <a:spcAft>
                <a:spcPts val="0"/>
              </a:spcAft>
              <a:buClr>
                <a:srgbClr val="000000"/>
              </a:buClr>
              <a:buSzPts val="1200"/>
              <a:buFont typeface="Arial"/>
              <a:buNone/>
              <a:defRPr/>
            </a:lvl5pPr>
            <a:lvl6pPr marL="0" marR="0" lvl="5" indent="0" algn="r">
              <a:lnSpc>
                <a:spcPct val="100000"/>
              </a:lnSpc>
              <a:spcBef>
                <a:spcPts val="0"/>
              </a:spcBef>
              <a:spcAft>
                <a:spcPts val="0"/>
              </a:spcAft>
              <a:buClr>
                <a:srgbClr val="000000"/>
              </a:buClr>
              <a:buSzPts val="1200"/>
              <a:buFont typeface="Arial"/>
              <a:buNone/>
              <a:defRPr/>
            </a:lvl6pPr>
            <a:lvl7pPr marL="0" marR="0" lvl="6" indent="0" algn="r">
              <a:lnSpc>
                <a:spcPct val="100000"/>
              </a:lnSpc>
              <a:spcBef>
                <a:spcPts val="0"/>
              </a:spcBef>
              <a:spcAft>
                <a:spcPts val="0"/>
              </a:spcAft>
              <a:buClr>
                <a:srgbClr val="000000"/>
              </a:buClr>
              <a:buSzPts val="1200"/>
              <a:buFont typeface="Arial"/>
              <a:buNone/>
              <a:defRPr/>
            </a:lvl7pPr>
            <a:lvl8pPr marL="0" marR="0" lvl="7" indent="0" algn="r">
              <a:lnSpc>
                <a:spcPct val="100000"/>
              </a:lnSpc>
              <a:spcBef>
                <a:spcPts val="0"/>
              </a:spcBef>
              <a:spcAft>
                <a:spcPts val="0"/>
              </a:spcAft>
              <a:buClr>
                <a:srgbClr val="000000"/>
              </a:buClr>
              <a:buSzPts val="1200"/>
              <a:buFont typeface="Arial"/>
              <a:buNone/>
              <a:defRPr/>
            </a:lvl8pPr>
            <a:lvl9pPr marL="0" marR="0" lvl="8" indent="0" algn="r">
              <a:lnSpc>
                <a:spcPct val="100000"/>
              </a:lnSpc>
              <a:spcBef>
                <a:spcPts val="0"/>
              </a:spcBef>
              <a:spcAft>
                <a:spcPts val="0"/>
              </a:spcAft>
              <a:buClr>
                <a:srgbClr val="000000"/>
              </a:buClr>
              <a:buSzPts val="1200"/>
              <a:buFont typeface="Arial"/>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34"/>
        <p:cNvGrpSpPr/>
        <p:nvPr/>
      </p:nvGrpSpPr>
      <p:grpSpPr>
        <a:xfrm>
          <a:off x="0" y="0"/>
          <a:ext cx="0" cy="0"/>
          <a:chOff x="0" y="0"/>
          <a:chExt cx="0" cy="0"/>
        </a:xfrm>
      </p:grpSpPr>
      <p:sp>
        <p:nvSpPr>
          <p:cNvPr id="35" name="Google Shape;35;p150"/>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50"/>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15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5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CA"/>
              <a:t>Romanisation des noms</a:t>
            </a:r>
            <a:endParaRPr/>
          </a:p>
        </p:txBody>
      </p:sp>
      <p:sp>
        <p:nvSpPr>
          <p:cNvPr id="39" name="Google Shape;39;p15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40"/>
        <p:cNvGrpSpPr/>
        <p:nvPr/>
      </p:nvGrpSpPr>
      <p:grpSpPr>
        <a:xfrm>
          <a:off x="0" y="0"/>
          <a:ext cx="0" cy="0"/>
          <a:chOff x="0" y="0"/>
          <a:chExt cx="0" cy="0"/>
        </a:xfrm>
      </p:grpSpPr>
      <p:sp>
        <p:nvSpPr>
          <p:cNvPr id="41" name="Google Shape;41;p151"/>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51"/>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51"/>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51"/>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51"/>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5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5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CA"/>
              <a:t>Romanisation des noms</a:t>
            </a:r>
            <a:endParaRPr/>
          </a:p>
        </p:txBody>
      </p:sp>
      <p:sp>
        <p:nvSpPr>
          <p:cNvPr id="48" name="Google Shape;48;p15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49"/>
        <p:cNvGrpSpPr/>
        <p:nvPr/>
      </p:nvGrpSpPr>
      <p:grpSpPr>
        <a:xfrm>
          <a:off x="0" y="0"/>
          <a:ext cx="0" cy="0"/>
          <a:chOff x="0" y="0"/>
          <a:chExt cx="0" cy="0"/>
        </a:xfrm>
      </p:grpSpPr>
      <p:sp>
        <p:nvSpPr>
          <p:cNvPr id="50" name="Google Shape;50;p15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5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5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CA"/>
              <a:t>Romanisation des noms</a:t>
            </a:r>
            <a:endParaRPr/>
          </a:p>
        </p:txBody>
      </p:sp>
      <p:sp>
        <p:nvSpPr>
          <p:cNvPr id="53" name="Google Shape;53;p15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54"/>
        <p:cNvGrpSpPr/>
        <p:nvPr/>
      </p:nvGrpSpPr>
      <p:grpSpPr>
        <a:xfrm>
          <a:off x="0" y="0"/>
          <a:ext cx="0" cy="0"/>
          <a:chOff x="0" y="0"/>
          <a:chExt cx="0" cy="0"/>
        </a:xfrm>
      </p:grpSpPr>
      <p:sp>
        <p:nvSpPr>
          <p:cNvPr id="55" name="Google Shape;55;p15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5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CA"/>
              <a:t>Romanisation des noms</a:t>
            </a:r>
            <a:endParaRPr/>
          </a:p>
        </p:txBody>
      </p:sp>
      <p:sp>
        <p:nvSpPr>
          <p:cNvPr id="57" name="Google Shape;57;p15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58"/>
        <p:cNvGrpSpPr/>
        <p:nvPr/>
      </p:nvGrpSpPr>
      <p:grpSpPr>
        <a:xfrm>
          <a:off x="0" y="0"/>
          <a:ext cx="0" cy="0"/>
          <a:chOff x="0" y="0"/>
          <a:chExt cx="0" cy="0"/>
        </a:xfrm>
      </p:grpSpPr>
      <p:sp>
        <p:nvSpPr>
          <p:cNvPr id="59" name="Google Shape;59;p154"/>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54"/>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54"/>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5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5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CA"/>
              <a:t>Romanisation des noms</a:t>
            </a:r>
            <a:endParaRPr/>
          </a:p>
        </p:txBody>
      </p:sp>
      <p:sp>
        <p:nvSpPr>
          <p:cNvPr id="64" name="Google Shape;64;p15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5"/>
        <p:cNvGrpSpPr/>
        <p:nvPr/>
      </p:nvGrpSpPr>
      <p:grpSpPr>
        <a:xfrm>
          <a:off x="0" y="0"/>
          <a:ext cx="0" cy="0"/>
          <a:chOff x="0" y="0"/>
          <a:chExt cx="0" cy="0"/>
        </a:xfrm>
      </p:grpSpPr>
      <p:sp>
        <p:nvSpPr>
          <p:cNvPr id="66" name="Google Shape;66;p155"/>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55"/>
          <p:cNvSpPr>
            <a:spLocks noGrp="1"/>
          </p:cNvSpPr>
          <p:nvPr>
            <p:ph type="pic" idx="2"/>
          </p:nvPr>
        </p:nvSpPr>
        <p:spPr>
          <a:xfrm>
            <a:off x="5183188" y="987425"/>
            <a:ext cx="6172200" cy="4873500"/>
          </a:xfrm>
          <a:prstGeom prst="rect">
            <a:avLst/>
          </a:prstGeom>
          <a:noFill/>
          <a:ln>
            <a:noFill/>
          </a:ln>
        </p:spPr>
      </p:sp>
      <p:sp>
        <p:nvSpPr>
          <p:cNvPr id="68" name="Google Shape;68;p155"/>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5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5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CA"/>
              <a:t>Romanisation des noms</a:t>
            </a:r>
            <a:endParaRPr/>
          </a:p>
        </p:txBody>
      </p:sp>
      <p:sp>
        <p:nvSpPr>
          <p:cNvPr id="71" name="Google Shape;71;p15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4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4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4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fr-CA"/>
              <a:t>Romanisation des noms</a:t>
            </a:r>
            <a:endParaRPr/>
          </a:p>
        </p:txBody>
      </p:sp>
      <p:sp>
        <p:nvSpPr>
          <p:cNvPr id="14" name="Google Shape;14;p14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9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9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7" name="Google Shape;87;p19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88" name="Google Shape;88;p19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r>
              <a:rPr lang="fr-CA"/>
              <a:t>Romanisation des noms</a:t>
            </a:r>
            <a:endParaRPr/>
          </a:p>
        </p:txBody>
      </p:sp>
      <p:sp>
        <p:nvSpPr>
          <p:cNvPr id="89" name="Google Shape;89;p19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1200" b="0" i="0" u="none" strike="noStrike" cap="none">
                <a:solidFill>
                  <a:srgbClr val="757575"/>
                </a:solidFill>
                <a:latin typeface="Arial"/>
                <a:ea typeface="Arial"/>
                <a:cs typeface="Arial"/>
                <a:sym typeface="Arial"/>
              </a:defRPr>
            </a:lvl1pPr>
            <a:lvl2pPr marL="0" marR="0" lvl="1" indent="0" algn="r" rtl="0">
              <a:lnSpc>
                <a:spcPct val="100000"/>
              </a:lnSpc>
              <a:spcBef>
                <a:spcPts val="0"/>
              </a:spcBef>
              <a:spcAft>
                <a:spcPts val="0"/>
              </a:spcAft>
              <a:buNone/>
              <a:defRPr sz="1200" b="0" i="0" u="none" strike="noStrike" cap="none">
                <a:solidFill>
                  <a:srgbClr val="757575"/>
                </a:solidFill>
                <a:latin typeface="Arial"/>
                <a:ea typeface="Arial"/>
                <a:cs typeface="Arial"/>
                <a:sym typeface="Arial"/>
              </a:defRPr>
            </a:lvl2pPr>
            <a:lvl3pPr marL="0" marR="0" lvl="2" indent="0" algn="r" rtl="0">
              <a:lnSpc>
                <a:spcPct val="100000"/>
              </a:lnSpc>
              <a:spcBef>
                <a:spcPts val="0"/>
              </a:spcBef>
              <a:spcAft>
                <a:spcPts val="0"/>
              </a:spcAft>
              <a:buNone/>
              <a:defRPr sz="1200" b="0" i="0" u="none" strike="noStrike" cap="none">
                <a:solidFill>
                  <a:srgbClr val="757575"/>
                </a:solidFill>
                <a:latin typeface="Arial"/>
                <a:ea typeface="Arial"/>
                <a:cs typeface="Arial"/>
                <a:sym typeface="Arial"/>
              </a:defRPr>
            </a:lvl3pPr>
            <a:lvl4pPr marL="0" marR="0" lvl="3" indent="0" algn="r" rtl="0">
              <a:lnSpc>
                <a:spcPct val="100000"/>
              </a:lnSpc>
              <a:spcBef>
                <a:spcPts val="0"/>
              </a:spcBef>
              <a:spcAft>
                <a:spcPts val="0"/>
              </a:spcAft>
              <a:buNone/>
              <a:defRPr sz="1200" b="0" i="0" u="none" strike="noStrike" cap="none">
                <a:solidFill>
                  <a:srgbClr val="757575"/>
                </a:solidFill>
                <a:latin typeface="Arial"/>
                <a:ea typeface="Arial"/>
                <a:cs typeface="Arial"/>
                <a:sym typeface="Arial"/>
              </a:defRPr>
            </a:lvl4pPr>
            <a:lvl5pPr marL="0" marR="0" lvl="4" indent="0" algn="r" rtl="0">
              <a:lnSpc>
                <a:spcPct val="100000"/>
              </a:lnSpc>
              <a:spcBef>
                <a:spcPts val="0"/>
              </a:spcBef>
              <a:spcAft>
                <a:spcPts val="0"/>
              </a:spcAft>
              <a:buNone/>
              <a:defRPr sz="1200" b="0" i="0" u="none" strike="noStrike" cap="none">
                <a:solidFill>
                  <a:srgbClr val="757575"/>
                </a:solidFill>
                <a:latin typeface="Arial"/>
                <a:ea typeface="Arial"/>
                <a:cs typeface="Arial"/>
                <a:sym typeface="Arial"/>
              </a:defRPr>
            </a:lvl5pPr>
            <a:lvl6pPr marL="0" marR="0" lvl="5" indent="0" algn="r" rtl="0">
              <a:lnSpc>
                <a:spcPct val="100000"/>
              </a:lnSpc>
              <a:spcBef>
                <a:spcPts val="0"/>
              </a:spcBef>
              <a:spcAft>
                <a:spcPts val="0"/>
              </a:spcAft>
              <a:buNone/>
              <a:defRPr sz="1200" b="0" i="0" u="none" strike="noStrike" cap="none">
                <a:solidFill>
                  <a:srgbClr val="757575"/>
                </a:solidFill>
                <a:latin typeface="Arial"/>
                <a:ea typeface="Arial"/>
                <a:cs typeface="Arial"/>
                <a:sym typeface="Arial"/>
              </a:defRPr>
            </a:lvl6pPr>
            <a:lvl7pPr marL="0" marR="0" lvl="6" indent="0" algn="r" rtl="0">
              <a:lnSpc>
                <a:spcPct val="100000"/>
              </a:lnSpc>
              <a:spcBef>
                <a:spcPts val="0"/>
              </a:spcBef>
              <a:spcAft>
                <a:spcPts val="0"/>
              </a:spcAft>
              <a:buNone/>
              <a:defRPr sz="1200" b="0" i="0" u="none" strike="noStrike" cap="none">
                <a:solidFill>
                  <a:srgbClr val="757575"/>
                </a:solidFill>
                <a:latin typeface="Arial"/>
                <a:ea typeface="Arial"/>
                <a:cs typeface="Arial"/>
                <a:sym typeface="Arial"/>
              </a:defRPr>
            </a:lvl7pPr>
            <a:lvl8pPr marL="0" marR="0" lvl="7" indent="0" algn="r" rtl="0">
              <a:lnSpc>
                <a:spcPct val="100000"/>
              </a:lnSpc>
              <a:spcBef>
                <a:spcPts val="0"/>
              </a:spcBef>
              <a:spcAft>
                <a:spcPts val="0"/>
              </a:spcAft>
              <a:buNone/>
              <a:defRPr sz="1200" b="0" i="0" u="none" strike="noStrike" cap="none">
                <a:solidFill>
                  <a:srgbClr val="757575"/>
                </a:solidFill>
                <a:latin typeface="Arial"/>
                <a:ea typeface="Arial"/>
                <a:cs typeface="Arial"/>
                <a:sym typeface="Arial"/>
              </a:defRPr>
            </a:lvl8pPr>
            <a:lvl9pPr marL="0" marR="0" lvl="8" indent="0" algn="r" rtl="0">
              <a:lnSpc>
                <a:spcPct val="100000"/>
              </a:lnSpc>
              <a:spcBef>
                <a:spcPts val="0"/>
              </a:spcBef>
              <a:spcAft>
                <a:spcPts val="0"/>
              </a:spcAft>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hyperlink" Target="https://wiki.gccollab.ca/PFAN_-_Autre_documentation#Romanisation" TargetMode="External"/><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3" Type="http://schemas.openxmlformats.org/officeDocument/2006/relationships/hyperlink" Target="https://wiki.gccollab.ca/PFAN_-_Autre_documentation#Romanisation" TargetMode="External"/><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hyperlink" Target="https://kitcat.bnf.fr/consignes-catalogage/translitteration-du-russe-du-bielorusse-et-de-lukrainien-contemporains" TargetMode="External"/><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3" Type="http://schemas.openxmlformats.org/officeDocument/2006/relationships/hyperlink" Target="https://www.loc.gov/catdir/cpso/romanization/inuktitut.pdf" TargetMode="External"/><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3" Type="http://schemas.openxmlformats.org/officeDocument/2006/relationships/hyperlink" Target="https://kitcat.bnf.fr/consignes-catalogage/translitteration-du-russe-du-bielorusse-et-de-lukrainien-contemporains" TargetMode="External"/><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3" Type="http://schemas.openxmlformats.org/officeDocument/2006/relationships/hyperlink" Target="https://www.tusaalanga.ca/fr/node/2506" TargetMode="External"/><Relationship Id="rId2" Type="http://schemas.openxmlformats.org/officeDocument/2006/relationships/notesSlide" Target="../notesSlides/notesSlide126.xml"/><Relationship Id="rId1" Type="http://schemas.openxmlformats.org/officeDocument/2006/relationships/slideLayout" Target="../slideLayouts/slideLayout1.xml"/><Relationship Id="rId4" Type="http://schemas.openxmlformats.org/officeDocument/2006/relationships/hyperlink" Target="https://tusaalanga.ca/fr/node/2506" TargetMode="External"/></Relationships>
</file>

<file path=ppt/slides/_rels/slide127.xml.rels><?xml version="1.0" encoding="UTF-8" standalone="yes"?>
<Relationships xmlns="http://schemas.openxmlformats.org/package/2006/relationships"><Relationship Id="rId3" Type="http://schemas.openxmlformats.org/officeDocument/2006/relationships/hyperlink" Target="https://www.babelstone.co.uk/Unicode/whatisit.html" TargetMode="External"/><Relationship Id="rId2" Type="http://schemas.openxmlformats.org/officeDocument/2006/relationships/notesSlide" Target="../notesSlides/notesSlide127.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iki.gccollab.ca/PFAN_-_Autre_documentation#Romanisation"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3" Type="http://schemas.openxmlformats.org/officeDocument/2006/relationships/hyperlink" Target="https://wiki.gccollab.ca/PFAN_-_%C3%89nonc%C3%A9s_de_politique_du_PFAN#9.2.2.5.3.2C_Noms_trouv.C3.A9s_dans_une_.C3.A9criture_non_privil.C3.A9gi.C3.A9e" TargetMode="External"/><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3" Type="http://schemas.openxmlformats.org/officeDocument/2006/relationships/hyperlink" Target="https://wiki.gccollab.ca/PFAN_-_%C3%89nonc%C3%A9s_de_politique_du_PFAN#9.2.2.5.3.2C_Noms_trouv.C3.A9s_dans_une_.C3.A9criture_non_privil.C3.A9gi.C3.A9e" TargetMode="External"/><Relationship Id="rId2" Type="http://schemas.openxmlformats.org/officeDocument/2006/relationships/notesSlide" Target="../notesSlides/notesSlide133.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3" Type="http://schemas.openxmlformats.org/officeDocument/2006/relationships/hyperlink" Target="https://wiki.gccollab.ca/PFAN_-_%C3%89nonc%C3%A9s_de_politique_du_PFAN#9.2.2.5.3.2C_Noms_trouv.C3.A9s_dans_une_.C3.A9criture_non_privil.C3.A9gi.C3.A9e" TargetMode="External"/><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3" Type="http://schemas.openxmlformats.org/officeDocument/2006/relationships/hyperlink" Target="https://www.marc21.ca/M21/CLAS/C062-Annexe-C.html" TargetMode="External"/><Relationship Id="rId2" Type="http://schemas.openxmlformats.org/officeDocument/2006/relationships/notesSlide" Target="../notesSlides/notesSlide135.xml"/><Relationship Id="rId1" Type="http://schemas.openxmlformats.org/officeDocument/2006/relationships/slideLayout" Target="../slideLayouts/slideLayout1.xml"/><Relationship Id="rId4" Type="http://schemas.openxmlformats.org/officeDocument/2006/relationships/hyperlink" Target="https://wiki.gccollab.ca/PFAN_-_Guide_des_autorit%C3%A9s_de_noms_-_Suppl%C3%A9ment_MARC_21#880_Graphie_alternative" TargetMode="External"/></Relationships>
</file>

<file path=ppt/slides/_rels/slide136.xml.rels><?xml version="1.0" encoding="UTF-8" standalone="yes"?>
<Relationships xmlns="http://schemas.openxmlformats.org/package/2006/relationships"><Relationship Id="rId3" Type="http://schemas.openxmlformats.org/officeDocument/2006/relationships/hyperlink" Target="https://wiki.gccollab.ca/PFAN_-_R%C3%A8gles_de_contribution" TargetMode="External"/><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wiki.gccollab.ca/PFAN_-_%C3%89nonc%C3%A9s_de_politique_du_PFAN#9.2.2.5.3.2C_Noms_trouv.C3.A9s_dans_une_.C3.A9criture_non_privil.C3.A9gi.C3.A9e"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hyperlink" Target="https://wiki.gccollab.ca/PFAN_-_%C3%89nonc%C3%A9s_de_politique_du_PFAN#9.2.2.5.3.2C_Alternative"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slide" Target="slide91.xml"/><Relationship Id="rId3" Type="http://schemas.openxmlformats.org/officeDocument/2006/relationships/slide" Target="slide6.xml"/><Relationship Id="rId7" Type="http://schemas.openxmlformats.org/officeDocument/2006/relationships/slide" Target="slide8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78.xml"/><Relationship Id="rId5" Type="http://schemas.openxmlformats.org/officeDocument/2006/relationships/slide" Target="slide74.xml"/><Relationship Id="rId10" Type="http://schemas.openxmlformats.org/officeDocument/2006/relationships/slide" Target="slide132.xml"/><Relationship Id="rId4" Type="http://schemas.openxmlformats.org/officeDocument/2006/relationships/slide" Target="slide18.xml"/><Relationship Id="rId9" Type="http://schemas.openxmlformats.org/officeDocument/2006/relationships/slide" Target="slide12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www.larousse.fr/" TargetMode="External"/><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hyperlink" Target="http://www.universalis-edu.com/"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www.universalis-edu.com/" TargetMode="External"/><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hyperlink" Target="https://wiki.gccollab.ca/PFAN_-_Autre_documentation#Romanisation" TargetMode="External"/><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hyperlink" Target="https://www.facebook.com/" TargetMode="External"/><Relationship Id="rId7" Type="http://schemas.openxmlformats.org/officeDocument/2006/relationships/hyperlink" Target="https://www.lapresse.ca/" TargetMode="External"/><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hyperlink" Target="https://www.lemonde.fr/" TargetMode="External"/><Relationship Id="rId5" Type="http://schemas.openxmlformats.org/officeDocument/2006/relationships/hyperlink" Target="https://fr.wikipedia.org/wiki/Wikip%C3%A9dia:Accueil_principal" TargetMode="External"/><Relationship Id="rId4" Type="http://schemas.openxmlformats.org/officeDocument/2006/relationships/hyperlink" Target="https://www.linkedin.com/hp"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59.xml.rels><?xml version="1.0" encoding="UTF-8" standalone="yes"?>
<Relationships xmlns="http://schemas.openxmlformats.org/package/2006/relationships"><Relationship Id="rId3" Type="http://schemas.openxmlformats.org/officeDocument/2006/relationships/hyperlink" Target="http://www.facebook.com/" TargetMode="External"/><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hyperlink" Target="https://fr.wikipedia.org/wiki/Wikip%C3%A9dia:Accueil_principal" TargetMode="External"/><Relationship Id="rId4" Type="http://schemas.openxmlformats.org/officeDocument/2006/relationships/hyperlink" Target="http://www.linkedin.com/"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wiki.gccollab.ca/PFAN_-_Autre_documentation#Romanisation" TargetMode="External"/><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hyperlink" Target="https://desktop.loc.gov/saved/SHM_H__1631" TargetMode="External"/><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0"/>
          <p:cNvSpPr txBox="1">
            <a:spLocks noGrp="1"/>
          </p:cNvSpPr>
          <p:nvPr>
            <p:ph type="title"/>
          </p:nvPr>
        </p:nvSpPr>
        <p:spPr>
          <a:xfrm>
            <a:off x="838200" y="903007"/>
            <a:ext cx="10515600" cy="13257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SzPct val="45454"/>
              <a:buNone/>
            </a:pPr>
            <a:r>
              <a:rPr lang="fr-FR" b="1"/>
              <a:t>PFAN</a:t>
            </a:r>
            <a:r>
              <a:rPr lang="fr-FR"/>
              <a:t> </a:t>
            </a:r>
            <a:br>
              <a:rPr lang="fr-FR"/>
            </a:br>
            <a:r>
              <a:rPr lang="fr-FR">
                <a:solidFill>
                  <a:srgbClr val="7F7F7F"/>
                </a:solidFill>
              </a:rPr>
              <a:t>Programme francophone des autorités de noms</a:t>
            </a:r>
            <a:endParaRPr/>
          </a:p>
        </p:txBody>
      </p:sp>
      <p:sp>
        <p:nvSpPr>
          <p:cNvPr id="165" name="Google Shape;165;p3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ctr" anchorCtr="0">
            <a:normAutofit/>
          </a:bodyPr>
          <a:lstStyle/>
          <a:p>
            <a:pPr marL="114300" lvl="0" indent="0" algn="ctr" rtl="0">
              <a:lnSpc>
                <a:spcPct val="90000"/>
              </a:lnSpc>
              <a:spcBef>
                <a:spcPts val="1000"/>
              </a:spcBef>
              <a:spcAft>
                <a:spcPts val="0"/>
              </a:spcAft>
              <a:buSzPts val="1800"/>
              <a:buNone/>
            </a:pPr>
            <a:r>
              <a:rPr lang="fr-FR" sz="5400"/>
              <a:t>La romanisation des noms</a:t>
            </a:r>
            <a:endParaRPr sz="5400"/>
          </a:p>
        </p:txBody>
      </p:sp>
      <p:sp>
        <p:nvSpPr>
          <p:cNvPr id="166" name="Google Shape;166;p3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a:t>
            </a:fld>
            <a:endParaRPr/>
          </a:p>
        </p:txBody>
      </p:sp>
      <p:sp>
        <p:nvSpPr>
          <p:cNvPr id="3" name="Espace réservé du pied de page 2">
            <a:extLst>
              <a:ext uri="{FF2B5EF4-FFF2-40B4-BE49-F238E27FC236}">
                <a16:creationId xmlns:a16="http://schemas.microsoft.com/office/drawing/2014/main" id="{60C58FDE-6F77-A431-BF06-7E901710AB17}"/>
              </a:ext>
            </a:extLst>
          </p:cNvPr>
          <p:cNvSpPr>
            <a:spLocks noGrp="1"/>
          </p:cNvSpPr>
          <p:nvPr>
            <p:ph type="ftr" idx="11"/>
          </p:nvPr>
        </p:nvSpPr>
        <p:spPr/>
        <p:txBody>
          <a:bodyPr/>
          <a:lstStyle/>
          <a:p>
            <a:r>
              <a:rPr lang="fr-CA"/>
              <a:t>Romanisation des noms</a:t>
            </a:r>
          </a:p>
        </p:txBody>
      </p:sp>
      <p:sp>
        <p:nvSpPr>
          <p:cNvPr id="4" name="Espace réservé de la date 3">
            <a:extLst>
              <a:ext uri="{FF2B5EF4-FFF2-40B4-BE49-F238E27FC236}">
                <a16:creationId xmlns:a16="http://schemas.microsoft.com/office/drawing/2014/main" id="{69D02DCE-79FC-AA5C-32F5-ADC2CEDFAD03}"/>
              </a:ext>
            </a:extLst>
          </p:cNvPr>
          <p:cNvSpPr>
            <a:spLocks noGrp="1"/>
          </p:cNvSpPr>
          <p:nvPr>
            <p:ph type="dt" idx="10"/>
          </p:nvPr>
        </p:nvSpPr>
        <p:spPr/>
        <p:txBody>
          <a:bodyPr/>
          <a:lstStyle/>
          <a:p>
            <a:r>
              <a:rPr lang="fr-FR"/>
              <a:t>Version du 2025-11-17</a:t>
            </a:r>
            <a:endParaRPr lang="fr-CA"/>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4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fr-FR"/>
              <a:t>Quelques définitions (suite)</a:t>
            </a:r>
            <a:endParaRPr/>
          </a:p>
        </p:txBody>
      </p:sp>
      <p:sp>
        <p:nvSpPr>
          <p:cNvPr id="237" name="Google Shape;237;p14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SzPct val="108106"/>
              <a:buNone/>
            </a:pPr>
            <a:r>
              <a:rPr lang="fr-FR" sz="3200"/>
              <a:t>La </a:t>
            </a:r>
            <a:r>
              <a:rPr lang="fr-FR" sz="3200" b="1"/>
              <a:t>translittération </a:t>
            </a:r>
            <a:r>
              <a:rPr lang="fr-FR" sz="3200"/>
              <a:t>:</a:t>
            </a:r>
            <a:endParaRPr/>
          </a:p>
          <a:p>
            <a:pPr marL="0" lvl="0" indent="0" algn="l" rtl="0">
              <a:lnSpc>
                <a:spcPct val="90000"/>
              </a:lnSpc>
              <a:spcBef>
                <a:spcPts val="0"/>
              </a:spcBef>
              <a:spcAft>
                <a:spcPts val="0"/>
              </a:spcAft>
              <a:buSzPct val="108108"/>
              <a:buNone/>
            </a:pPr>
            <a:endParaRPr/>
          </a:p>
          <a:p>
            <a:pPr marL="228600" lvl="0" indent="-199767" algn="l" rtl="0">
              <a:lnSpc>
                <a:spcPct val="90000"/>
              </a:lnSpc>
              <a:spcBef>
                <a:spcPts val="0"/>
              </a:spcBef>
              <a:spcAft>
                <a:spcPts val="0"/>
              </a:spcAft>
              <a:buSzPct val="108106"/>
              <a:buChar char="•"/>
            </a:pPr>
            <a:r>
              <a:rPr lang="fr-FR"/>
              <a:t>La translittération est l'opération qui consiste à convertir </a:t>
            </a:r>
            <a:r>
              <a:rPr lang="fr-FR" b="1"/>
              <a:t>une unité </a:t>
            </a:r>
            <a:r>
              <a:rPr lang="fr-FR"/>
              <a:t>écrite (un caractère) d'un système d'écriture par </a:t>
            </a:r>
            <a:r>
              <a:rPr lang="fr-FR" b="1"/>
              <a:t>une unité </a:t>
            </a:r>
            <a:r>
              <a:rPr lang="fr-FR"/>
              <a:t>écrite d'un autre système, indépendamment de la prononciation. </a:t>
            </a:r>
            <a:endParaRPr/>
          </a:p>
          <a:p>
            <a:pPr marL="228600" lvl="0" indent="-24713" algn="l" rtl="0">
              <a:lnSpc>
                <a:spcPct val="90000"/>
              </a:lnSpc>
              <a:spcBef>
                <a:spcPts val="0"/>
              </a:spcBef>
              <a:spcAft>
                <a:spcPts val="0"/>
              </a:spcAft>
              <a:buSzPct val="108106"/>
              <a:buNone/>
            </a:pPr>
            <a:endParaRPr/>
          </a:p>
          <a:p>
            <a:pPr marL="228600" lvl="0" indent="-199767" algn="just" rtl="0">
              <a:lnSpc>
                <a:spcPct val="90000"/>
              </a:lnSpc>
              <a:spcBef>
                <a:spcPts val="0"/>
              </a:spcBef>
              <a:spcAft>
                <a:spcPts val="0"/>
              </a:spcAft>
              <a:buSzPct val="108106"/>
              <a:buChar char="•"/>
            </a:pPr>
            <a:r>
              <a:rPr lang="fr-FR"/>
              <a:t>L'opération se fait à l'aide d'un système conventionnel qui vise la restitution intégrale de l'écriture originale. On parle ainsi de </a:t>
            </a:r>
            <a:r>
              <a:rPr lang="fr-FR" b="1"/>
              <a:t>réversibilité</a:t>
            </a:r>
            <a:r>
              <a:rPr lang="fr-FR"/>
              <a:t>. </a:t>
            </a:r>
            <a:endParaRPr/>
          </a:p>
          <a:p>
            <a:pPr marL="228600" lvl="0" indent="-50800" algn="l" rtl="0">
              <a:lnSpc>
                <a:spcPct val="90000"/>
              </a:lnSpc>
              <a:spcBef>
                <a:spcPts val="1000"/>
              </a:spcBef>
              <a:spcAft>
                <a:spcPts val="0"/>
              </a:spcAft>
              <a:buSzPct val="108108"/>
              <a:buNone/>
            </a:pPr>
            <a:endParaRPr/>
          </a:p>
          <a:p>
            <a:pPr marL="0" lvl="0" indent="0" algn="l" rtl="0">
              <a:lnSpc>
                <a:spcPct val="90000"/>
              </a:lnSpc>
              <a:spcBef>
                <a:spcPts val="1000"/>
              </a:spcBef>
              <a:spcAft>
                <a:spcPts val="0"/>
              </a:spcAft>
              <a:buSzPct val="108108"/>
              <a:buNone/>
            </a:pPr>
            <a:r>
              <a:rPr lang="fr-FR"/>
              <a:t>Exemple :</a:t>
            </a:r>
            <a:endParaRPr/>
          </a:p>
          <a:p>
            <a:pPr marL="0" lvl="0" indent="0" algn="l" rtl="0">
              <a:lnSpc>
                <a:spcPct val="90000"/>
              </a:lnSpc>
              <a:spcBef>
                <a:spcPts val="1000"/>
              </a:spcBef>
              <a:spcAft>
                <a:spcPts val="0"/>
              </a:spcAft>
              <a:buSzPct val="108108"/>
              <a:buNone/>
            </a:pPr>
            <a:r>
              <a:rPr lang="fr-FR"/>
              <a:t>          </a:t>
            </a:r>
            <a:r>
              <a:rPr lang="fr-FR">
                <a:latin typeface="Consolas"/>
                <a:ea typeface="Consolas"/>
                <a:cs typeface="Consolas"/>
                <a:sym typeface="Consolas"/>
              </a:rPr>
              <a:t>Еліна  Михайлівна  Світоліна</a:t>
            </a:r>
            <a:endParaRPr>
              <a:latin typeface="Consolas"/>
              <a:ea typeface="Consolas"/>
              <a:cs typeface="Consolas"/>
              <a:sym typeface="Consolas"/>
            </a:endParaRPr>
          </a:p>
          <a:p>
            <a:pPr marL="0" lvl="0" indent="0" algn="l" rtl="0">
              <a:lnSpc>
                <a:spcPct val="90000"/>
              </a:lnSpc>
              <a:spcBef>
                <a:spcPts val="1000"/>
              </a:spcBef>
              <a:spcAft>
                <a:spcPts val="0"/>
              </a:spcAft>
              <a:buSzPct val="108108"/>
              <a:buNone/>
            </a:pPr>
            <a:r>
              <a:rPr lang="fr-FR">
                <a:latin typeface="Consolas"/>
                <a:ea typeface="Consolas"/>
                <a:cs typeface="Consolas"/>
                <a:sym typeface="Consolas"/>
              </a:rPr>
              <a:t>    Elina  Mihajlivna  Svitolina</a:t>
            </a:r>
            <a:endParaRPr>
              <a:latin typeface="Consolas"/>
              <a:ea typeface="Consolas"/>
              <a:cs typeface="Consolas"/>
              <a:sym typeface="Consolas"/>
            </a:endParaRPr>
          </a:p>
          <a:p>
            <a:pPr marL="0" lvl="0" indent="0" algn="l" rtl="0">
              <a:lnSpc>
                <a:spcPct val="90000"/>
              </a:lnSpc>
              <a:spcBef>
                <a:spcPts val="1000"/>
              </a:spcBef>
              <a:spcAft>
                <a:spcPts val="0"/>
              </a:spcAft>
              <a:buSzPct val="108108"/>
              <a:buNone/>
            </a:pPr>
            <a:r>
              <a:rPr lang="fr-FR"/>
              <a:t>          </a:t>
            </a:r>
            <a:r>
              <a:rPr lang="fr-FR">
                <a:latin typeface="Consolas"/>
                <a:ea typeface="Consolas"/>
                <a:cs typeface="Consolas"/>
                <a:sym typeface="Consolas"/>
              </a:rPr>
              <a:t>Еліна  Михайлівна  Світоліна</a:t>
            </a:r>
            <a:endParaRPr/>
          </a:p>
          <a:p>
            <a:pPr marL="457200" lvl="0" indent="-228600" algn="l" rtl="0">
              <a:lnSpc>
                <a:spcPct val="90000"/>
              </a:lnSpc>
              <a:spcBef>
                <a:spcPts val="1000"/>
              </a:spcBef>
              <a:spcAft>
                <a:spcPts val="0"/>
              </a:spcAft>
              <a:buClr>
                <a:schemeClr val="dk1"/>
              </a:buClr>
              <a:buSzPct val="75630"/>
              <a:buNone/>
            </a:pPr>
            <a:endParaRPr/>
          </a:p>
        </p:txBody>
      </p:sp>
      <p:sp>
        <p:nvSpPr>
          <p:cNvPr id="238" name="Google Shape;238;p14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10</a:t>
            </a:fld>
            <a:endParaRPr/>
          </a:p>
        </p:txBody>
      </p:sp>
      <p:sp>
        <p:nvSpPr>
          <p:cNvPr id="239" name="Google Shape;239;p143"/>
          <p:cNvSpPr/>
          <p:nvPr/>
        </p:nvSpPr>
        <p:spPr>
          <a:xfrm>
            <a:off x="6392454" y="4916026"/>
            <a:ext cx="396600" cy="432300"/>
          </a:xfrm>
          <a:prstGeom prst="curvedLeftArrow">
            <a:avLst>
              <a:gd name="adj1" fmla="val 25000"/>
              <a:gd name="adj2" fmla="val 50000"/>
              <a:gd name="adj3" fmla="val 25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0" name="Google Shape;240;p143"/>
          <p:cNvSpPr/>
          <p:nvPr/>
        </p:nvSpPr>
        <p:spPr>
          <a:xfrm>
            <a:off x="6392454" y="5412981"/>
            <a:ext cx="396600" cy="432300"/>
          </a:xfrm>
          <a:prstGeom prst="curvedLeftArrow">
            <a:avLst>
              <a:gd name="adj1" fmla="val 25000"/>
              <a:gd name="adj2" fmla="val 50000"/>
              <a:gd name="adj3" fmla="val 25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 name="Espace réservé du pied de page 2">
            <a:extLst>
              <a:ext uri="{FF2B5EF4-FFF2-40B4-BE49-F238E27FC236}">
                <a16:creationId xmlns:a16="http://schemas.microsoft.com/office/drawing/2014/main" id="{723CEF65-E28E-2704-3A55-403919DB3D8A}"/>
              </a:ext>
            </a:extLst>
          </p:cNvPr>
          <p:cNvSpPr>
            <a:spLocks noGrp="1"/>
          </p:cNvSpPr>
          <p:nvPr>
            <p:ph type="ftr" idx="11"/>
          </p:nvPr>
        </p:nvSpPr>
        <p:spPr/>
        <p:txBody>
          <a:bodyPr/>
          <a:lstStyle/>
          <a:p>
            <a:r>
              <a:rPr lang="fr-CA"/>
              <a:t>Romanisation des noms</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08"/>
        <p:cNvGrpSpPr/>
        <p:nvPr/>
      </p:nvGrpSpPr>
      <p:grpSpPr>
        <a:xfrm>
          <a:off x="0" y="0"/>
          <a:ext cx="0" cy="0"/>
          <a:chOff x="0" y="0"/>
          <a:chExt cx="0" cy="0"/>
        </a:xfrm>
      </p:grpSpPr>
      <p:sp>
        <p:nvSpPr>
          <p:cNvPr id="909" name="Google Shape;909;p168"/>
          <p:cNvSpPr txBox="1">
            <a:spLocks noGrp="1"/>
          </p:cNvSpPr>
          <p:nvPr>
            <p:ph type="title"/>
          </p:nvPr>
        </p:nvSpPr>
        <p:spPr>
          <a:xfrm>
            <a:off x="838200" y="24098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fr-FR" sz="6000"/>
              <a:t>Noms géographiques</a:t>
            </a:r>
            <a:r>
              <a:rPr lang="fr-FR"/>
              <a:t> </a:t>
            </a:r>
            <a:endParaRPr/>
          </a:p>
        </p:txBody>
      </p:sp>
      <p:sp>
        <p:nvSpPr>
          <p:cNvPr id="910" name="Google Shape;910;p16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100</a:t>
            </a:fld>
            <a:endParaRPr/>
          </a:p>
        </p:txBody>
      </p:sp>
      <p:sp>
        <p:nvSpPr>
          <p:cNvPr id="3" name="Espace réservé du pied de page 2">
            <a:extLst>
              <a:ext uri="{FF2B5EF4-FFF2-40B4-BE49-F238E27FC236}">
                <a16:creationId xmlns:a16="http://schemas.microsoft.com/office/drawing/2014/main" id="{2494F2BE-115F-6F67-BC42-7775B5D02FE2}"/>
              </a:ext>
            </a:extLst>
          </p:cNvPr>
          <p:cNvSpPr>
            <a:spLocks noGrp="1"/>
          </p:cNvSpPr>
          <p:nvPr>
            <p:ph type="ftr" idx="11"/>
          </p:nvPr>
        </p:nvSpPr>
        <p:spPr/>
        <p:txBody>
          <a:bodyPr/>
          <a:lstStyle/>
          <a:p>
            <a:r>
              <a:rPr lang="fr-CA"/>
              <a:t>Romanisation des noms</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4"/>
        <p:cNvGrpSpPr/>
        <p:nvPr/>
      </p:nvGrpSpPr>
      <p:grpSpPr>
        <a:xfrm>
          <a:off x="0" y="0"/>
          <a:ext cx="0" cy="0"/>
          <a:chOff x="0" y="0"/>
          <a:chExt cx="0" cy="0"/>
        </a:xfrm>
      </p:grpSpPr>
      <p:sp>
        <p:nvSpPr>
          <p:cNvPr id="915" name="Google Shape;915;p8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Les points d’accès autorisés : que dit RDA?</a:t>
            </a:r>
            <a:endParaRPr/>
          </a:p>
        </p:txBody>
      </p:sp>
      <p:sp>
        <p:nvSpPr>
          <p:cNvPr id="916" name="Google Shape;916;p84"/>
          <p:cNvSpPr txBox="1">
            <a:spLocks noGrp="1"/>
          </p:cNvSpPr>
          <p:nvPr>
            <p:ph type="body" idx="1"/>
          </p:nvPr>
        </p:nvSpPr>
        <p:spPr>
          <a:xfrm>
            <a:off x="749300" y="1793020"/>
            <a:ext cx="10515600" cy="469985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1000"/>
              </a:spcBef>
              <a:spcAft>
                <a:spcPts val="0"/>
              </a:spcAft>
              <a:buClr>
                <a:schemeClr val="dk1"/>
              </a:buClr>
              <a:buSzPts val="2800"/>
              <a:buChar char="•"/>
            </a:pPr>
            <a:r>
              <a:rPr lang="fr-FR"/>
              <a:t>Pour les noms géographiques, on doit </a:t>
            </a:r>
            <a:r>
              <a:rPr lang="fr-FR" b="1"/>
              <a:t>d’abord</a:t>
            </a:r>
            <a:r>
              <a:rPr lang="fr-FR"/>
              <a:t> appliquer les instructions données au début du chapitre 16 (avant même de se préoccuper de l’écriture).</a:t>
            </a:r>
            <a:endParaRPr/>
          </a:p>
          <a:p>
            <a:pPr marL="228600" lvl="0" indent="-228600" algn="l" rtl="0">
              <a:lnSpc>
                <a:spcPct val="90000"/>
              </a:lnSpc>
              <a:spcBef>
                <a:spcPts val="1000"/>
              </a:spcBef>
              <a:spcAft>
                <a:spcPts val="0"/>
              </a:spcAft>
              <a:buClr>
                <a:schemeClr val="dk1"/>
              </a:buClr>
              <a:buSzPts val="2800"/>
              <a:buChar char="•"/>
            </a:pPr>
            <a:r>
              <a:rPr lang="fr-FR"/>
              <a:t>Les instructions générales s’appliquent à tous les noms de lieux, peu importe le niveau (pays, provinces, villes, petites localités, etc.) </a:t>
            </a:r>
            <a:endParaRPr/>
          </a:p>
          <a:p>
            <a:pPr marL="0" lvl="0" indent="0" algn="l" rtl="0">
              <a:lnSpc>
                <a:spcPct val="90000"/>
              </a:lnSpc>
              <a:spcBef>
                <a:spcPts val="1000"/>
              </a:spcBef>
              <a:spcAft>
                <a:spcPts val="0"/>
              </a:spcAft>
              <a:buSzPts val="1800"/>
              <a:buNone/>
            </a:pPr>
            <a:endParaRPr>
              <a:highlight>
                <a:srgbClr val="FFFF00"/>
              </a:highlight>
            </a:endParaRPr>
          </a:p>
        </p:txBody>
      </p:sp>
      <p:sp>
        <p:nvSpPr>
          <p:cNvPr id="917" name="Google Shape;917;p8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101</a:t>
            </a:fld>
            <a:endParaRPr/>
          </a:p>
        </p:txBody>
      </p:sp>
      <p:sp>
        <p:nvSpPr>
          <p:cNvPr id="3" name="Espace réservé du pied de page 2">
            <a:extLst>
              <a:ext uri="{FF2B5EF4-FFF2-40B4-BE49-F238E27FC236}">
                <a16:creationId xmlns:a16="http://schemas.microsoft.com/office/drawing/2014/main" id="{AB2B9FC5-DC00-5120-653C-BBF756FE6F33}"/>
              </a:ext>
            </a:extLst>
          </p:cNvPr>
          <p:cNvSpPr>
            <a:spLocks noGrp="1"/>
          </p:cNvSpPr>
          <p:nvPr>
            <p:ph type="ftr" idx="11"/>
          </p:nvPr>
        </p:nvSpPr>
        <p:spPr/>
        <p:txBody>
          <a:bodyPr/>
          <a:lstStyle/>
          <a:p>
            <a:r>
              <a:rPr lang="fr-CA"/>
              <a:t>Romanisation des noms</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1"/>
        <p:cNvGrpSpPr/>
        <p:nvPr/>
      </p:nvGrpSpPr>
      <p:grpSpPr>
        <a:xfrm>
          <a:off x="0" y="0"/>
          <a:ext cx="0" cy="0"/>
          <a:chOff x="0" y="0"/>
          <a:chExt cx="0" cy="0"/>
        </a:xfrm>
      </p:grpSpPr>
      <p:sp>
        <p:nvSpPr>
          <p:cNvPr id="922" name="Google Shape;922;p85"/>
          <p:cNvSpPr txBox="1">
            <a:spLocks noGrp="1"/>
          </p:cNvSpPr>
          <p:nvPr>
            <p:ph type="title"/>
          </p:nvPr>
        </p:nvSpPr>
        <p:spPr>
          <a:xfrm>
            <a:off x="838200" y="69053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Les points d’accès autorisés : que dit RDA?</a:t>
            </a:r>
            <a:br>
              <a:rPr lang="fr-FR"/>
            </a:br>
            <a:endParaRPr/>
          </a:p>
        </p:txBody>
      </p:sp>
      <p:sp>
        <p:nvSpPr>
          <p:cNvPr id="923" name="Google Shape;923;p85"/>
          <p:cNvSpPr txBox="1">
            <a:spLocks noGrp="1"/>
          </p:cNvSpPr>
          <p:nvPr>
            <p:ph type="body" idx="1"/>
          </p:nvPr>
        </p:nvSpPr>
        <p:spPr>
          <a:xfrm>
            <a:off x="691896" y="1646463"/>
            <a:ext cx="10515600" cy="4892449"/>
          </a:xfrm>
          <a:prstGeom prst="rect">
            <a:avLst/>
          </a:prstGeom>
          <a:noFill/>
          <a:ln>
            <a:noFill/>
          </a:ln>
        </p:spPr>
        <p:txBody>
          <a:bodyPr spcFirstLastPara="1" wrap="square" lIns="91425" tIns="45700" rIns="91425" bIns="45700" anchor="t" anchorCtr="0">
            <a:normAutofit lnSpcReduction="10000"/>
          </a:bodyPr>
          <a:lstStyle/>
          <a:p>
            <a:pPr marL="457200" lvl="0" indent="-393065" algn="l" rtl="0">
              <a:lnSpc>
                <a:spcPct val="90000"/>
              </a:lnSpc>
              <a:spcBef>
                <a:spcPts val="1000"/>
              </a:spcBef>
              <a:spcAft>
                <a:spcPts val="0"/>
              </a:spcAft>
              <a:buSzPts val="2800"/>
              <a:buChar char="•"/>
            </a:pPr>
            <a:r>
              <a:rPr lang="fr-FR"/>
              <a:t>16.2.2.4  : forme en caractères latins</a:t>
            </a:r>
            <a:endParaRPr/>
          </a:p>
          <a:p>
            <a:pPr marL="457200" lvl="0" indent="-393065" algn="l" rtl="0">
              <a:lnSpc>
                <a:spcPct val="90000"/>
              </a:lnSpc>
              <a:spcBef>
                <a:spcPts val="1000"/>
              </a:spcBef>
              <a:spcAft>
                <a:spcPts val="0"/>
              </a:spcAft>
              <a:buSzPts val="2800"/>
              <a:buChar char="•"/>
            </a:pPr>
            <a:r>
              <a:rPr lang="fr-F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5"/>
                  </a:ext>
                </a:extLst>
              </a:rPr>
              <a:t>On doit chercher une forme française du nom dans </a:t>
            </a:r>
            <a:r>
              <a:rPr lang="fr-FR" b="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6"/>
                  </a:ext>
                </a:extLst>
              </a:rPr>
              <a:t>plus d’une </a:t>
            </a:r>
            <a:r>
              <a:rPr lang="fr-FR" b="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7"/>
                  </a:ext>
                </a:extLst>
              </a:rPr>
              <a:t>source</a:t>
            </a:r>
            <a:r>
              <a:rPr lang="fr-FR" b="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8"/>
                  </a:ext>
                </a:extLst>
              </a:rPr>
              <a:t> en français </a:t>
            </a:r>
            <a:r>
              <a:rPr lang="fr-F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9"/>
                  </a:ext>
                </a:extLst>
              </a:rPr>
              <a:t>– dictionnaires, encyclopédies, répertoires, cartes détaillées (en français), etc. – pour voir s’il existe vraiment un nom répandu en français. </a:t>
            </a:r>
            <a:endParaRPr/>
          </a:p>
          <a:p>
            <a:pPr marL="457200" lvl="0" indent="-393065" algn="l" rtl="0">
              <a:lnSpc>
                <a:spcPct val="90000"/>
              </a:lnSpc>
              <a:spcBef>
                <a:spcPts val="1000"/>
              </a:spcBef>
              <a:spcAft>
                <a:spcPts val="0"/>
              </a:spcAft>
              <a:buSzPts val="2800"/>
              <a:buChar char="•"/>
            </a:pPr>
            <a:r>
              <a:rPr lang="fr-FR"/>
              <a:t>On ne doit pas se limiter à une seule source (ce qui peut s’avérer difficile, en particulier lorsqu’on cherche le nom d’une petite ville!) </a:t>
            </a:r>
            <a:endParaRPr/>
          </a:p>
          <a:p>
            <a:pPr marL="457200" lvl="0" indent="-393065" algn="l" rtl="0">
              <a:lnSpc>
                <a:spcPct val="90000"/>
              </a:lnSpc>
              <a:spcBef>
                <a:spcPts val="1000"/>
              </a:spcBef>
              <a:spcAft>
                <a:spcPts val="0"/>
              </a:spcAft>
              <a:buSzPts val="2800"/>
              <a:buChar char="•"/>
            </a:pPr>
            <a:r>
              <a:rPr lang="fr-FR"/>
              <a:t>Attention! L’ordre de priorité des sources, tel que vu pour les noms personnels du premier groupe de langues (Larousse d’abord, etc.) ne s’applique </a:t>
            </a:r>
            <a:r>
              <a:rPr lang="fr-FR" b="1"/>
              <a:t>pas</a:t>
            </a:r>
            <a:r>
              <a:rPr lang="fr-FR"/>
              <a:t> ici.</a:t>
            </a:r>
            <a:endParaRPr/>
          </a:p>
          <a:p>
            <a:pPr marL="457200" lvl="0" indent="-393065" algn="l" rtl="0">
              <a:lnSpc>
                <a:spcPct val="90000"/>
              </a:lnSpc>
              <a:spcBef>
                <a:spcPts val="1000"/>
              </a:spcBef>
              <a:spcAft>
                <a:spcPts val="0"/>
              </a:spcAft>
              <a:buSzPts val="2800"/>
              <a:buChar char="•"/>
            </a:pPr>
            <a:r>
              <a:rPr lang="fr-FR"/>
              <a:t>Si le nom de lieu est trouvé dans une écriture non privilégiée : voir alors RDA 16.2.2.5 + ÉP du PFAN</a:t>
            </a:r>
            <a:endParaRPr/>
          </a:p>
          <a:p>
            <a:pPr marL="0" lvl="0" indent="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solidFill>
                <a:srgbClr val="0070C0"/>
              </a:solidFill>
            </a:endParaRPr>
          </a:p>
        </p:txBody>
      </p:sp>
      <p:sp>
        <p:nvSpPr>
          <p:cNvPr id="924" name="Google Shape;924;p8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102</a:t>
            </a:fld>
            <a:endParaRPr/>
          </a:p>
        </p:txBody>
      </p:sp>
      <p:sp>
        <p:nvSpPr>
          <p:cNvPr id="3" name="Espace réservé du pied de page 2">
            <a:extLst>
              <a:ext uri="{FF2B5EF4-FFF2-40B4-BE49-F238E27FC236}">
                <a16:creationId xmlns:a16="http://schemas.microsoft.com/office/drawing/2014/main" id="{4F15FC3D-1C94-FD5D-041D-9E6F848358F5}"/>
              </a:ext>
            </a:extLst>
          </p:cNvPr>
          <p:cNvSpPr>
            <a:spLocks noGrp="1"/>
          </p:cNvSpPr>
          <p:nvPr>
            <p:ph type="ftr" idx="11"/>
          </p:nvPr>
        </p:nvSpPr>
        <p:spPr/>
        <p:txBody>
          <a:bodyPr/>
          <a:lstStyle/>
          <a:p>
            <a:r>
              <a:rPr lang="fr-CA"/>
              <a:t>Romanisation des noms</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8"/>
        <p:cNvGrpSpPr/>
        <p:nvPr/>
      </p:nvGrpSpPr>
      <p:grpSpPr>
        <a:xfrm>
          <a:off x="0" y="0"/>
          <a:ext cx="0" cy="0"/>
          <a:chOff x="0" y="0"/>
          <a:chExt cx="0" cy="0"/>
        </a:xfrm>
      </p:grpSpPr>
      <p:sp>
        <p:nvSpPr>
          <p:cNvPr id="929" name="Google Shape;929;p86"/>
          <p:cNvSpPr txBox="1">
            <a:spLocks noGrp="1"/>
          </p:cNvSpPr>
          <p:nvPr>
            <p:ph type="title"/>
          </p:nvPr>
        </p:nvSpPr>
        <p:spPr>
          <a:xfrm>
            <a:off x="838200" y="681037"/>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Les points d’accès autorisés : que dit RDA?</a:t>
            </a:r>
            <a:br>
              <a:rPr lang="fr-FR"/>
            </a:br>
            <a:endParaRPr/>
          </a:p>
        </p:txBody>
      </p:sp>
      <p:sp>
        <p:nvSpPr>
          <p:cNvPr id="930" name="Google Shape;930;p86"/>
          <p:cNvSpPr txBox="1">
            <a:spLocks noGrp="1"/>
          </p:cNvSpPr>
          <p:nvPr>
            <p:ph type="body" idx="1"/>
          </p:nvPr>
        </p:nvSpPr>
        <p:spPr>
          <a:xfrm>
            <a:off x="838200" y="1646463"/>
            <a:ext cx="10515600" cy="489244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3200"/>
              <a:buNone/>
            </a:pPr>
            <a:r>
              <a:rPr lang="fr-FR" sz="2600"/>
              <a:t>16.2.2.5 Noms [de lieux] trouvés dans une écriture non privilégiée </a:t>
            </a:r>
            <a:endParaRPr sz="2600"/>
          </a:p>
          <a:p>
            <a:pPr marL="457200" lvl="1" indent="0" algn="l" rtl="0">
              <a:lnSpc>
                <a:spcPct val="90000"/>
              </a:lnSpc>
              <a:spcBef>
                <a:spcPts val="1000"/>
              </a:spcBef>
              <a:spcAft>
                <a:spcPts val="0"/>
              </a:spcAft>
              <a:buSzPts val="3200"/>
              <a:buNone/>
            </a:pPr>
            <a:r>
              <a:rPr lang="fr-FR" sz="2600">
                <a:solidFill>
                  <a:srgbClr val="0070C0"/>
                </a:solidFill>
                <a:latin typeface="Calibri"/>
                <a:ea typeface="Calibri"/>
                <a:cs typeface="Calibri"/>
                <a:sym typeface="Calibri"/>
              </a:rPr>
              <a:t>Si un nom de lieu </a:t>
            </a:r>
            <a:r>
              <a:rPr lang="fr-FR" sz="2600" b="1">
                <a:solidFill>
                  <a:srgbClr val="0070C0"/>
                </a:solidFill>
                <a:latin typeface="Calibri"/>
                <a:ea typeface="Calibri"/>
                <a:cs typeface="Calibri"/>
                <a:sym typeface="Calibri"/>
              </a:rPr>
              <a:t>est trouvé dans une écriture qui diffère d’une écriture privilégiée </a:t>
            </a:r>
            <a:r>
              <a:rPr lang="fr-FR" sz="2600">
                <a:solidFill>
                  <a:srgbClr val="0070C0"/>
                </a:solidFill>
                <a:latin typeface="Calibri"/>
                <a:ea typeface="Calibri"/>
                <a:cs typeface="Calibri"/>
                <a:sym typeface="Calibri"/>
              </a:rPr>
              <a:t>par l’agence créant les données, </a:t>
            </a:r>
            <a:r>
              <a:rPr lang="fr-FR" sz="2600" b="1">
                <a:solidFill>
                  <a:srgbClr val="0070C0"/>
                </a:solidFill>
                <a:latin typeface="Calibri"/>
                <a:ea typeface="Calibri"/>
                <a:cs typeface="Calibri"/>
                <a:sym typeface="Calibri"/>
              </a:rPr>
              <a:t>translittérer le nom </a:t>
            </a:r>
            <a:r>
              <a:rPr lang="fr-FR" sz="2600">
                <a:solidFill>
                  <a:srgbClr val="0070C0"/>
                </a:solidFill>
                <a:latin typeface="Calibri"/>
                <a:ea typeface="Calibri"/>
                <a:cs typeface="Calibri"/>
                <a:sym typeface="Calibri"/>
              </a:rPr>
              <a:t>selon la méthode de translittération adoptée par l’agence.</a:t>
            </a:r>
            <a:endParaRPr sz="2600">
              <a:solidFill>
                <a:srgbClr val="0070C0"/>
              </a:solidFill>
              <a:latin typeface="Calibri"/>
              <a:ea typeface="Calibri"/>
              <a:cs typeface="Calibri"/>
              <a:sym typeface="Calibri"/>
            </a:endParaRPr>
          </a:p>
          <a:p>
            <a:pPr marL="457200" lvl="1" indent="0" algn="l" rtl="0">
              <a:lnSpc>
                <a:spcPct val="90000"/>
              </a:lnSpc>
              <a:spcBef>
                <a:spcPts val="1000"/>
              </a:spcBef>
              <a:spcAft>
                <a:spcPts val="0"/>
              </a:spcAft>
              <a:buSzPts val="3200"/>
              <a:buNone/>
            </a:pPr>
            <a:endParaRPr sz="2600">
              <a:solidFill>
                <a:srgbClr val="0070C0"/>
              </a:solidFill>
              <a:latin typeface="Calibri"/>
              <a:ea typeface="Calibri"/>
              <a:cs typeface="Calibri"/>
              <a:sym typeface="Calibri"/>
            </a:endParaRPr>
          </a:p>
          <a:p>
            <a:pPr marL="457200" lvl="1" indent="0" algn="l" rtl="0">
              <a:lnSpc>
                <a:spcPct val="90000"/>
              </a:lnSpc>
              <a:spcBef>
                <a:spcPts val="1000"/>
              </a:spcBef>
              <a:spcAft>
                <a:spcPts val="0"/>
              </a:spcAft>
              <a:buSzPts val="3200"/>
              <a:buNone/>
            </a:pPr>
            <a:r>
              <a:rPr lang="fr-FR" sz="2600"/>
              <a:t>ÉP du PFAN </a:t>
            </a:r>
            <a:endParaRPr sz="3000"/>
          </a:p>
          <a:p>
            <a:pPr marL="457200" lvl="1" indent="0" algn="l" rtl="0">
              <a:lnSpc>
                <a:spcPct val="90000"/>
              </a:lnSpc>
              <a:spcBef>
                <a:spcPts val="1000"/>
              </a:spcBef>
              <a:spcAft>
                <a:spcPts val="0"/>
              </a:spcAft>
              <a:buSzPts val="3200"/>
              <a:buNone/>
            </a:pPr>
            <a:r>
              <a:rPr lang="fr-FR" sz="2600">
                <a:solidFill>
                  <a:srgbClr val="548135"/>
                </a:solidFill>
                <a:latin typeface="Calibri"/>
                <a:ea typeface="Calibri"/>
                <a:cs typeface="Calibri"/>
                <a:sym typeface="Calibri"/>
              </a:rPr>
              <a:t>Si le nom de lieu est dans une langue écrite en caractères non latins, translittérer le nom en se référant aux </a:t>
            </a:r>
            <a:r>
              <a:rPr lang="fr-FR" sz="2600" u="sng">
                <a:solidFill>
                  <a:srgbClr val="548135"/>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tables de romanisation du PFAN</a:t>
            </a:r>
            <a:r>
              <a:rPr lang="fr-FR" sz="2600">
                <a:solidFill>
                  <a:srgbClr val="548135"/>
                </a:solidFill>
                <a:latin typeface="Calibri"/>
                <a:ea typeface="Calibri"/>
                <a:cs typeface="Calibri"/>
                <a:sym typeface="Calibri"/>
              </a:rPr>
              <a:t> pour cette langue.</a:t>
            </a:r>
            <a:endParaRPr sz="3000"/>
          </a:p>
          <a:p>
            <a:pPr marL="457200" lvl="1" indent="0" algn="l" rtl="0">
              <a:lnSpc>
                <a:spcPct val="90000"/>
              </a:lnSpc>
              <a:spcBef>
                <a:spcPts val="1000"/>
              </a:spcBef>
              <a:spcAft>
                <a:spcPts val="0"/>
              </a:spcAft>
              <a:buSzPts val="3200"/>
              <a:buNone/>
            </a:pPr>
            <a:endParaRPr sz="2600" b="1">
              <a:highlight>
                <a:srgbClr val="FFFF00"/>
              </a:highlight>
            </a:endParaRPr>
          </a:p>
          <a:p>
            <a:pPr marL="457200" lvl="1" indent="0" algn="l" rtl="0">
              <a:lnSpc>
                <a:spcPct val="90000"/>
              </a:lnSpc>
              <a:spcBef>
                <a:spcPts val="1000"/>
              </a:spcBef>
              <a:spcAft>
                <a:spcPts val="0"/>
              </a:spcAft>
              <a:buSzPts val="3200"/>
              <a:buNone/>
            </a:pPr>
            <a:r>
              <a:rPr lang="fr-FR" sz="2600" b="1"/>
              <a:t>PFAN n’applique pas l’</a:t>
            </a:r>
            <a:r>
              <a:rPr lang="fr-FR" sz="2600" b="1">
                <a:solidFill>
                  <a:schemeClr val="dk1"/>
                </a:solidFill>
              </a:rPr>
              <a:t>Alternative sous 16.2.2.5 </a:t>
            </a:r>
            <a:endParaRPr sz="26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0"/>
                </a:ext>
              </a:extLst>
            </a:endParaRPr>
          </a:p>
          <a:p>
            <a:pPr marL="114300" lvl="0" indent="0" algn="l" rtl="0">
              <a:lnSpc>
                <a:spcPct val="90000"/>
              </a:lnSpc>
              <a:spcBef>
                <a:spcPts val="0"/>
              </a:spcBef>
              <a:spcAft>
                <a:spcPts val="0"/>
              </a:spcAft>
              <a:buClr>
                <a:schemeClr val="dk1"/>
              </a:buClr>
              <a:buSzPts val="2057"/>
              <a:buNone/>
            </a:pPr>
            <a:endParaRPr sz="2000">
              <a:solidFill>
                <a:srgbClr val="0070C0"/>
              </a:solidFill>
            </a:endParaRPr>
          </a:p>
        </p:txBody>
      </p:sp>
      <p:sp>
        <p:nvSpPr>
          <p:cNvPr id="931" name="Google Shape;931;p8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103</a:t>
            </a:fld>
            <a:endParaRPr/>
          </a:p>
        </p:txBody>
      </p:sp>
      <p:sp>
        <p:nvSpPr>
          <p:cNvPr id="3" name="Espace réservé du pied de page 2">
            <a:extLst>
              <a:ext uri="{FF2B5EF4-FFF2-40B4-BE49-F238E27FC236}">
                <a16:creationId xmlns:a16="http://schemas.microsoft.com/office/drawing/2014/main" id="{E3ED4955-1ED7-C390-9606-27619D05ED56}"/>
              </a:ext>
            </a:extLst>
          </p:cNvPr>
          <p:cNvSpPr>
            <a:spLocks noGrp="1"/>
          </p:cNvSpPr>
          <p:nvPr>
            <p:ph type="ftr" idx="11"/>
          </p:nvPr>
        </p:nvSpPr>
        <p:spPr/>
        <p:txBody>
          <a:bodyPr/>
          <a:lstStyle/>
          <a:p>
            <a:r>
              <a:rPr lang="fr-CA"/>
              <a:t>Romanisation des noms</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5"/>
        <p:cNvGrpSpPr/>
        <p:nvPr/>
      </p:nvGrpSpPr>
      <p:grpSpPr>
        <a:xfrm>
          <a:off x="0" y="0"/>
          <a:ext cx="0" cy="0"/>
          <a:chOff x="0" y="0"/>
          <a:chExt cx="0" cy="0"/>
        </a:xfrm>
      </p:grpSpPr>
      <p:sp>
        <p:nvSpPr>
          <p:cNvPr id="936" name="Google Shape;936;p87"/>
          <p:cNvSpPr txBox="1">
            <a:spLocks noGrp="1"/>
          </p:cNvSpPr>
          <p:nvPr>
            <p:ph type="title"/>
          </p:nvPr>
        </p:nvSpPr>
        <p:spPr>
          <a:xfrm>
            <a:off x="838200" y="681037"/>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Les points d’accès autorisés : que dit RDA?</a:t>
            </a:r>
            <a:br>
              <a:rPr lang="fr-FR"/>
            </a:br>
            <a:endParaRPr/>
          </a:p>
        </p:txBody>
      </p:sp>
      <p:sp>
        <p:nvSpPr>
          <p:cNvPr id="937" name="Google Shape;937;p87"/>
          <p:cNvSpPr txBox="1">
            <a:spLocks noGrp="1"/>
          </p:cNvSpPr>
          <p:nvPr>
            <p:ph type="body" idx="1"/>
          </p:nvPr>
        </p:nvSpPr>
        <p:spPr>
          <a:xfrm>
            <a:off x="838200" y="1646463"/>
            <a:ext cx="10515600" cy="4892449"/>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1000"/>
              </a:spcBef>
              <a:spcAft>
                <a:spcPts val="0"/>
              </a:spcAft>
              <a:buSzPct val="108107"/>
              <a:buNone/>
            </a:pPr>
            <a:r>
              <a:rPr lang="fr-FR"/>
              <a:t>Exemples de nom de lieu :</a:t>
            </a:r>
            <a:endParaRPr/>
          </a:p>
          <a:p>
            <a:pPr marL="228600" lvl="0" indent="-214183" algn="l" rtl="0">
              <a:lnSpc>
                <a:spcPct val="90000"/>
              </a:lnSpc>
              <a:spcBef>
                <a:spcPts val="1000"/>
              </a:spcBef>
              <a:spcAft>
                <a:spcPts val="0"/>
              </a:spcAft>
              <a:buClr>
                <a:srgbClr val="C55A11"/>
              </a:buClr>
              <a:buSzPct val="108107"/>
              <a:buChar char="•"/>
            </a:pPr>
            <a:r>
              <a:rPr lang="fr-FR">
                <a:solidFill>
                  <a:srgbClr val="C55A11"/>
                </a:solidFill>
              </a:rPr>
              <a:t>Bila Tserkva (Zakarpatskaja oblast', Ukraine)</a:t>
            </a:r>
            <a:endParaRPr>
              <a:solidFill>
                <a:srgbClr val="C55A11"/>
              </a:solidFill>
            </a:endParaRPr>
          </a:p>
          <a:p>
            <a:pPr marL="228600" lvl="0" indent="-214183" algn="l" rtl="0">
              <a:lnSpc>
                <a:spcPct val="90000"/>
              </a:lnSpc>
              <a:spcBef>
                <a:spcPts val="1000"/>
              </a:spcBef>
              <a:spcAft>
                <a:spcPts val="0"/>
              </a:spcAft>
              <a:buClr>
                <a:srgbClr val="C55A11"/>
              </a:buClr>
              <a:buSzPct val="108107"/>
              <a:buChar char="•"/>
            </a:pPr>
            <a:r>
              <a:rPr lang="fr-FR">
                <a:solidFill>
                  <a:srgbClr val="C55A11"/>
                </a:solidFill>
              </a:rPr>
              <a:t>Ḥizb al-ʿadālaẗ wa al-ttanmiyaẗ (Maroc)</a:t>
            </a:r>
            <a:endParaRPr>
              <a:solidFill>
                <a:srgbClr val="C55A11"/>
              </a:solidFill>
            </a:endParaRPr>
          </a:p>
          <a:p>
            <a:pPr marL="228600" lvl="0" indent="-214183" algn="l" rtl="0">
              <a:lnSpc>
                <a:spcPct val="90000"/>
              </a:lnSpc>
              <a:spcBef>
                <a:spcPts val="1000"/>
              </a:spcBef>
              <a:spcAft>
                <a:spcPts val="0"/>
              </a:spcAft>
              <a:buClr>
                <a:srgbClr val="C55A11"/>
              </a:buClr>
              <a:buSzPct val="108107"/>
              <a:buChar char="•"/>
            </a:pPr>
            <a:r>
              <a:rPr lang="fr-FR">
                <a:solidFill>
                  <a:srgbClr val="C55A11"/>
                </a:solidFill>
              </a:rPr>
              <a:t>Bìla Cerkva (Transcarpatie, Ukraine)</a:t>
            </a:r>
            <a:endParaRPr>
              <a:solidFill>
                <a:srgbClr val="C55A11"/>
              </a:solidFill>
            </a:endParaRPr>
          </a:p>
          <a:p>
            <a:pPr marL="228600" lvl="0" indent="-214183" algn="l" rtl="0">
              <a:lnSpc>
                <a:spcPct val="90000"/>
              </a:lnSpc>
              <a:spcBef>
                <a:spcPts val="1000"/>
              </a:spcBef>
              <a:spcAft>
                <a:spcPts val="0"/>
              </a:spcAft>
              <a:buClr>
                <a:schemeClr val="dk1"/>
              </a:buClr>
              <a:buSzPct val="108107"/>
              <a:buChar char="•"/>
            </a:pPr>
            <a:r>
              <a:rPr lang="fr-FR">
                <a:solidFill>
                  <a:srgbClr val="C55A11"/>
                </a:solidFill>
              </a:rPr>
              <a:t>Бахмут </a:t>
            </a:r>
            <a:r>
              <a:rPr lang="fr-FR"/>
              <a:t>: ville ukrainienne connue en français sous le nom de Bakhmout. Si on ne le trouve pas dans un répertoire, on doit translittérer avec la table de la BNF, tel que prescrit par le PFAN.  Résultat : </a:t>
            </a:r>
            <a:r>
              <a:rPr lang="fr-FR">
                <a:highlight>
                  <a:schemeClr val="lt1"/>
                </a:highlight>
              </a:rPr>
              <a:t>Bahmut </a:t>
            </a:r>
            <a:r>
              <a:rPr lang="fr-FR"/>
              <a:t>(Ukraine) </a:t>
            </a:r>
            <a:endParaRPr/>
          </a:p>
          <a:p>
            <a:pPr marL="228600" lvl="0" indent="-214183" algn="l" rtl="0">
              <a:lnSpc>
                <a:spcPct val="90000"/>
              </a:lnSpc>
              <a:spcBef>
                <a:spcPts val="1000"/>
              </a:spcBef>
              <a:spcAft>
                <a:spcPts val="0"/>
              </a:spcAft>
              <a:buClr>
                <a:schemeClr val="dk1"/>
              </a:buClr>
              <a:buSzPct val="108107"/>
              <a:buChar char="•"/>
            </a:pPr>
            <a:r>
              <a:rPr lang="fr-FR" b="0">
                <a:solidFill>
                  <a:srgbClr val="C55A11"/>
                </a:solidFill>
              </a:rPr>
              <a:t>大阪市</a:t>
            </a:r>
            <a:r>
              <a:rPr lang="fr-FR">
                <a:solidFill>
                  <a:srgbClr val="C55A11"/>
                </a:solidFill>
              </a:rPr>
              <a:t> </a:t>
            </a:r>
            <a:r>
              <a:rPr lang="fr-FR"/>
              <a:t>: ville japonaise connue en français sous le nom de Osaka ou Ōsaka. On le trouve dans des sources, donc on va prendre une forme répandue, plutôt que de translittérer.  Le résultat pourrait être :  Osaka (Japon) ou encore Ōsaka (Japon), selon le résultat de vos recherches.</a:t>
            </a:r>
            <a:endParaRPr/>
          </a:p>
          <a:p>
            <a:pPr marL="228600" lvl="0" indent="-50800" algn="l" rtl="0">
              <a:lnSpc>
                <a:spcPct val="90000"/>
              </a:lnSpc>
              <a:spcBef>
                <a:spcPts val="1000"/>
              </a:spcBef>
              <a:spcAft>
                <a:spcPts val="0"/>
              </a:spcAft>
              <a:buClr>
                <a:schemeClr val="dk1"/>
              </a:buClr>
              <a:buSzPct val="108107"/>
              <a:buNone/>
            </a:pPr>
            <a:endParaRPr>
              <a:solidFill>
                <a:srgbClr val="0070C0"/>
              </a:solidFill>
            </a:endParaRPr>
          </a:p>
        </p:txBody>
      </p:sp>
      <p:sp>
        <p:nvSpPr>
          <p:cNvPr id="938" name="Google Shape;938;p8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104</a:t>
            </a:fld>
            <a:endParaRPr/>
          </a:p>
        </p:txBody>
      </p:sp>
      <p:sp>
        <p:nvSpPr>
          <p:cNvPr id="3" name="Espace réservé du pied de page 2">
            <a:extLst>
              <a:ext uri="{FF2B5EF4-FFF2-40B4-BE49-F238E27FC236}">
                <a16:creationId xmlns:a16="http://schemas.microsoft.com/office/drawing/2014/main" id="{65C10B56-1D4B-68CC-DB89-070D1D13EC7A}"/>
              </a:ext>
            </a:extLst>
          </p:cNvPr>
          <p:cNvSpPr>
            <a:spLocks noGrp="1"/>
          </p:cNvSpPr>
          <p:nvPr>
            <p:ph type="ftr" idx="11"/>
          </p:nvPr>
        </p:nvSpPr>
        <p:spPr/>
        <p:txBody>
          <a:bodyPr/>
          <a:lstStyle/>
          <a:p>
            <a:r>
              <a:rPr lang="fr-CA"/>
              <a:t>Romanisation des noms</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2"/>
        <p:cNvGrpSpPr/>
        <p:nvPr/>
      </p:nvGrpSpPr>
      <p:grpSpPr>
        <a:xfrm>
          <a:off x="0" y="0"/>
          <a:ext cx="0" cy="0"/>
          <a:chOff x="0" y="0"/>
          <a:chExt cx="0" cy="0"/>
        </a:xfrm>
      </p:grpSpPr>
      <p:sp>
        <p:nvSpPr>
          <p:cNvPr id="943" name="Google Shape;943;p88"/>
          <p:cNvSpPr txBox="1">
            <a:spLocks noGrp="1"/>
          </p:cNvSpPr>
          <p:nvPr>
            <p:ph type="title"/>
          </p:nvPr>
        </p:nvSpPr>
        <p:spPr>
          <a:xfrm>
            <a:off x="838200" y="2505868"/>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sz="6000"/>
              <a:t>Titres privilégiés pour les œuvres</a:t>
            </a:r>
            <a:r>
              <a:rPr lang="fr-FR"/>
              <a:t>  </a:t>
            </a:r>
            <a:endParaRPr/>
          </a:p>
        </p:txBody>
      </p:sp>
      <p:sp>
        <p:nvSpPr>
          <p:cNvPr id="944" name="Google Shape;944;p88"/>
          <p:cNvSpPr txBox="1">
            <a:spLocks noGrp="1"/>
          </p:cNvSpPr>
          <p:nvPr>
            <p:ph type="body" idx="1"/>
          </p:nvPr>
        </p:nvSpPr>
        <p:spPr>
          <a:xfrm>
            <a:off x="838200" y="51149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a:p>
          <a:p>
            <a:pPr marL="0" lvl="0" indent="0" algn="l" rtl="0">
              <a:lnSpc>
                <a:spcPct val="90000"/>
              </a:lnSpc>
              <a:spcBef>
                <a:spcPts val="0"/>
              </a:spcBef>
              <a:spcAft>
                <a:spcPts val="0"/>
              </a:spcAft>
              <a:buSzPts val="2800"/>
              <a:buNone/>
            </a:pPr>
            <a:r>
              <a:rPr lang="fr-FR" sz="2000"/>
              <a:t>Note : Ces instructions s’appliquent à toutes les œuvres, qu’elles aient un créateur ou non. </a:t>
            </a:r>
            <a:endParaRPr sz="2000"/>
          </a:p>
          <a:p>
            <a:pPr marL="0" lvl="0" indent="0" algn="l" rtl="0">
              <a:lnSpc>
                <a:spcPct val="90000"/>
              </a:lnSpc>
              <a:spcBef>
                <a:spcPts val="0"/>
              </a:spcBef>
              <a:spcAft>
                <a:spcPts val="0"/>
              </a:spcAft>
              <a:buClr>
                <a:schemeClr val="dk1"/>
              </a:buClr>
              <a:buSzPts val="2800"/>
              <a:buNone/>
            </a:pPr>
            <a:endParaRPr/>
          </a:p>
          <a:p>
            <a:pPr marL="0" lvl="0" indent="0" algn="l" rtl="0">
              <a:lnSpc>
                <a:spcPct val="90000"/>
              </a:lnSpc>
              <a:spcBef>
                <a:spcPts val="0"/>
              </a:spcBef>
              <a:spcAft>
                <a:spcPts val="0"/>
              </a:spcAft>
              <a:buClr>
                <a:schemeClr val="dk1"/>
              </a:buClr>
              <a:buSzPts val="2800"/>
              <a:buNone/>
            </a:pPr>
            <a:endParaRPr/>
          </a:p>
          <a:p>
            <a:pPr marL="0" lvl="0" indent="0" algn="l" rtl="0">
              <a:lnSpc>
                <a:spcPct val="90000"/>
              </a:lnSpc>
              <a:spcBef>
                <a:spcPts val="0"/>
              </a:spcBef>
              <a:spcAft>
                <a:spcPts val="0"/>
              </a:spcAft>
              <a:buClr>
                <a:schemeClr val="dk1"/>
              </a:buClr>
              <a:buSzPts val="2800"/>
              <a:buNone/>
            </a:pPr>
            <a:endParaRPr/>
          </a:p>
        </p:txBody>
      </p:sp>
      <p:sp>
        <p:nvSpPr>
          <p:cNvPr id="945" name="Google Shape;945;p8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105</a:t>
            </a:fld>
            <a:endParaRPr/>
          </a:p>
        </p:txBody>
      </p:sp>
      <p:sp>
        <p:nvSpPr>
          <p:cNvPr id="3" name="Espace réservé du pied de page 2">
            <a:extLst>
              <a:ext uri="{FF2B5EF4-FFF2-40B4-BE49-F238E27FC236}">
                <a16:creationId xmlns:a16="http://schemas.microsoft.com/office/drawing/2014/main" id="{F5433A8E-4E9C-CFED-FADA-2682996DFA04}"/>
              </a:ext>
            </a:extLst>
          </p:cNvPr>
          <p:cNvSpPr>
            <a:spLocks noGrp="1"/>
          </p:cNvSpPr>
          <p:nvPr>
            <p:ph type="ftr" idx="11"/>
          </p:nvPr>
        </p:nvSpPr>
        <p:spPr/>
        <p:txBody>
          <a:bodyPr/>
          <a:lstStyle/>
          <a:p>
            <a:r>
              <a:rPr lang="fr-CA"/>
              <a:t>Romanisation des noms</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lt1">
            <a:alpha val="34117"/>
          </a:schemeClr>
        </a:solidFill>
        <a:effectLst/>
      </p:bgPr>
    </p:bg>
    <p:spTree>
      <p:nvGrpSpPr>
        <p:cNvPr id="1" name="Shape 950"/>
        <p:cNvGrpSpPr/>
        <p:nvPr/>
      </p:nvGrpSpPr>
      <p:grpSpPr>
        <a:xfrm>
          <a:off x="0" y="0"/>
          <a:ext cx="0" cy="0"/>
          <a:chOff x="0" y="0"/>
          <a:chExt cx="0" cy="0"/>
        </a:xfrm>
      </p:grpSpPr>
      <p:sp>
        <p:nvSpPr>
          <p:cNvPr id="951" name="Google Shape;951;p89"/>
          <p:cNvSpPr txBox="1">
            <a:spLocks noGrp="1"/>
          </p:cNvSpPr>
          <p:nvPr>
            <p:ph type="title"/>
          </p:nvPr>
        </p:nvSpPr>
        <p:spPr>
          <a:xfrm>
            <a:off x="693420" y="410368"/>
            <a:ext cx="1080516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sz="4000"/>
              <a:t>Les titres privilégiés pour les œuvres : que dit RDA? </a:t>
            </a:r>
            <a:endParaRPr sz="4000"/>
          </a:p>
        </p:txBody>
      </p:sp>
      <p:sp>
        <p:nvSpPr>
          <p:cNvPr id="952" name="Google Shape;952;p89"/>
          <p:cNvSpPr txBox="1">
            <a:spLocks noGrp="1"/>
          </p:cNvSpPr>
          <p:nvPr>
            <p:ph type="body" idx="1"/>
          </p:nvPr>
        </p:nvSpPr>
        <p:spPr>
          <a:xfrm>
            <a:off x="838200" y="1948719"/>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fr-FR"/>
              <a:t>RDA 6.2.2.7, Titres trouvés dans une écriture non privilégiée : </a:t>
            </a:r>
            <a:endParaRPr/>
          </a:p>
          <a:p>
            <a:pPr marL="457200" lvl="1" indent="0" algn="l" rtl="0">
              <a:lnSpc>
                <a:spcPct val="90000"/>
              </a:lnSpc>
              <a:spcBef>
                <a:spcPts val="500"/>
              </a:spcBef>
              <a:spcAft>
                <a:spcPts val="0"/>
              </a:spcAft>
              <a:buClr>
                <a:srgbClr val="2E75B5"/>
              </a:buClr>
              <a:buSzPts val="2400"/>
              <a:buNone/>
            </a:pPr>
            <a:r>
              <a:rPr lang="fr-FR">
                <a:solidFill>
                  <a:srgbClr val="2E75B5"/>
                </a:solidFill>
              </a:rPr>
              <a:t>Si un titre d’œuvre est trouvé dans une écriture qui diffère d’une écriture privilégiée par l’agence créant les données, </a:t>
            </a:r>
            <a:r>
              <a:rPr lang="fr-FR" b="1">
                <a:solidFill>
                  <a:srgbClr val="2E75B5"/>
                </a:solidFill>
              </a:rPr>
              <a:t>translittérer le titre selon la méthode de translittération adoptée par l’agence.</a:t>
            </a:r>
            <a:endParaRPr/>
          </a:p>
          <a:p>
            <a:pPr marL="457200" lvl="1" indent="0" algn="l" rtl="0">
              <a:lnSpc>
                <a:spcPct val="90000"/>
              </a:lnSpc>
              <a:spcBef>
                <a:spcPts val="500"/>
              </a:spcBef>
              <a:spcAft>
                <a:spcPts val="0"/>
              </a:spcAft>
              <a:buClr>
                <a:schemeClr val="dk1"/>
              </a:buClr>
              <a:buSzPts val="2400"/>
              <a:buNone/>
            </a:pPr>
            <a:endParaRPr>
              <a:solidFill>
                <a:srgbClr val="2E75B5"/>
              </a:solidFill>
            </a:endParaRPr>
          </a:p>
          <a:p>
            <a:pPr marL="457200" lvl="1" indent="0" algn="l" rtl="0">
              <a:lnSpc>
                <a:spcPct val="90000"/>
              </a:lnSpc>
              <a:spcBef>
                <a:spcPts val="500"/>
              </a:spcBef>
              <a:spcAft>
                <a:spcPts val="0"/>
              </a:spcAft>
              <a:buClr>
                <a:schemeClr val="dk1"/>
              </a:buClr>
              <a:buSzPts val="2400"/>
              <a:buNone/>
            </a:pPr>
            <a:r>
              <a:rPr lang="fr-FR"/>
              <a:t>Alternative : </a:t>
            </a:r>
            <a:endParaRPr/>
          </a:p>
          <a:p>
            <a:pPr marL="457200" lvl="1" indent="0" algn="l" rtl="0">
              <a:lnSpc>
                <a:spcPct val="90000"/>
              </a:lnSpc>
              <a:spcBef>
                <a:spcPts val="500"/>
              </a:spcBef>
              <a:spcAft>
                <a:spcPts val="0"/>
              </a:spcAft>
              <a:buClr>
                <a:srgbClr val="2E75B5"/>
              </a:buClr>
              <a:buSzPts val="2400"/>
              <a:buNone/>
            </a:pPr>
            <a:r>
              <a:rPr lang="fr-FR">
                <a:solidFill>
                  <a:srgbClr val="2E75B5"/>
                </a:solidFill>
              </a:rPr>
              <a:t>S’il existe un titre ou une </a:t>
            </a:r>
            <a:r>
              <a:rPr lang="fr-FR" b="1">
                <a:solidFill>
                  <a:srgbClr val="2E75B5"/>
                </a:solidFill>
              </a:rPr>
              <a:t>forme de titre consacrée par l’usage </a:t>
            </a:r>
            <a:r>
              <a:rPr lang="fr-FR">
                <a:solidFill>
                  <a:srgbClr val="2E75B5"/>
                </a:solidFill>
              </a:rPr>
              <a:t>dans les sources de référence dans une </a:t>
            </a:r>
            <a:r>
              <a:rPr lang="fr-FR" b="1">
                <a:solidFill>
                  <a:srgbClr val="2E75B5"/>
                </a:solidFill>
              </a:rPr>
              <a:t>langue privilégiée par l’agence </a:t>
            </a:r>
            <a:r>
              <a:rPr lang="fr-FR">
                <a:solidFill>
                  <a:srgbClr val="2E75B5"/>
                </a:solidFill>
              </a:rPr>
              <a:t>créant les données, </a:t>
            </a:r>
            <a:r>
              <a:rPr lang="fr-FR" b="1">
                <a:solidFill>
                  <a:srgbClr val="2E75B5"/>
                </a:solidFill>
              </a:rPr>
              <a:t>choisir ce titre </a:t>
            </a:r>
            <a:r>
              <a:rPr lang="fr-FR">
                <a:solidFill>
                  <a:srgbClr val="2E75B5"/>
                </a:solidFill>
              </a:rPr>
              <a:t>ou cette forme de titre comme titre privilégié d’une œuvre.</a:t>
            </a:r>
            <a:endParaRPr>
              <a:solidFill>
                <a:srgbClr val="2E75B5"/>
              </a:solidFill>
            </a:endParaRPr>
          </a:p>
        </p:txBody>
      </p:sp>
      <p:sp>
        <p:nvSpPr>
          <p:cNvPr id="953" name="Google Shape;953;p8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106</a:t>
            </a:fld>
            <a:endParaRPr/>
          </a:p>
        </p:txBody>
      </p:sp>
      <p:sp>
        <p:nvSpPr>
          <p:cNvPr id="3" name="Espace réservé du pied de page 2">
            <a:extLst>
              <a:ext uri="{FF2B5EF4-FFF2-40B4-BE49-F238E27FC236}">
                <a16:creationId xmlns:a16="http://schemas.microsoft.com/office/drawing/2014/main" id="{C5E0E64B-7211-7994-2404-A73C0E815EDD}"/>
              </a:ext>
            </a:extLst>
          </p:cNvPr>
          <p:cNvSpPr>
            <a:spLocks noGrp="1"/>
          </p:cNvSpPr>
          <p:nvPr>
            <p:ph type="ftr" idx="11"/>
          </p:nvPr>
        </p:nvSpPr>
        <p:spPr/>
        <p:txBody>
          <a:bodyPr/>
          <a:lstStyle/>
          <a:p>
            <a:r>
              <a:rPr lang="fr-CA"/>
              <a:t>Romanisation des noms</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lt1">
            <a:alpha val="34117"/>
          </a:schemeClr>
        </a:solidFill>
        <a:effectLst/>
      </p:bgPr>
    </p:bg>
    <p:spTree>
      <p:nvGrpSpPr>
        <p:cNvPr id="1" name="Shape 957"/>
        <p:cNvGrpSpPr/>
        <p:nvPr/>
      </p:nvGrpSpPr>
      <p:grpSpPr>
        <a:xfrm>
          <a:off x="0" y="0"/>
          <a:ext cx="0" cy="0"/>
          <a:chOff x="0" y="0"/>
          <a:chExt cx="0" cy="0"/>
        </a:xfrm>
      </p:grpSpPr>
      <p:sp>
        <p:nvSpPr>
          <p:cNvPr id="958" name="Google Shape;958;p9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Les titres privilégiés pour les œuvres  </a:t>
            </a:r>
            <a:endParaRPr/>
          </a:p>
        </p:txBody>
      </p:sp>
      <p:sp>
        <p:nvSpPr>
          <p:cNvPr id="959" name="Google Shape;959;p9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fr-FR"/>
              <a:t>RDA 6.2.2.7, Titres trouvés dans une écriture non privilégiée : </a:t>
            </a:r>
            <a:endParaRPr/>
          </a:p>
          <a:p>
            <a:pPr marL="457200" lvl="1" indent="0" algn="l" rtl="0">
              <a:lnSpc>
                <a:spcPct val="90000"/>
              </a:lnSpc>
              <a:spcBef>
                <a:spcPts val="500"/>
              </a:spcBef>
              <a:spcAft>
                <a:spcPts val="0"/>
              </a:spcAft>
              <a:buClr>
                <a:schemeClr val="dk1"/>
              </a:buClr>
              <a:buSzPts val="2400"/>
              <a:buNone/>
            </a:pPr>
            <a:endParaRPr>
              <a:solidFill>
                <a:srgbClr val="2E75B5"/>
              </a:solidFill>
            </a:endParaRPr>
          </a:p>
          <a:p>
            <a:pPr marL="0" lvl="0" indent="0" algn="l" rtl="0">
              <a:lnSpc>
                <a:spcPct val="90000"/>
              </a:lnSpc>
              <a:spcBef>
                <a:spcPts val="1000"/>
              </a:spcBef>
              <a:spcAft>
                <a:spcPts val="0"/>
              </a:spcAft>
              <a:buClr>
                <a:schemeClr val="dk1"/>
              </a:buClr>
              <a:buSzPts val="2800"/>
              <a:buNone/>
            </a:pPr>
            <a:r>
              <a:rPr lang="fr-FR"/>
              <a:t>ÉP du PFAN pour l’alternative de 6.2.2.7 : </a:t>
            </a:r>
            <a:endParaRPr>
              <a:solidFill>
                <a:schemeClr val="dk1"/>
              </a:solidFill>
            </a:endParaRPr>
          </a:p>
          <a:p>
            <a:pPr marL="0" lvl="0" indent="0" algn="l" rtl="0">
              <a:lnSpc>
                <a:spcPct val="90000"/>
              </a:lnSpc>
              <a:spcBef>
                <a:spcPts val="1000"/>
              </a:spcBef>
              <a:spcAft>
                <a:spcPts val="0"/>
              </a:spcAft>
              <a:buClr>
                <a:schemeClr val="dk1"/>
              </a:buClr>
              <a:buSzPts val="2800"/>
              <a:buNone/>
            </a:pPr>
            <a:r>
              <a:rPr lang="fr-FR">
                <a:solidFill>
                  <a:srgbClr val="548135"/>
                </a:solidFill>
              </a:rPr>
              <a:t>Appliquer l'alternative pour les œuvres </a:t>
            </a:r>
            <a:r>
              <a:rPr lang="fr-FR" b="1">
                <a:solidFill>
                  <a:srgbClr val="548135"/>
                </a:solidFill>
              </a:rPr>
              <a:t>anonymes</a:t>
            </a:r>
            <a:r>
              <a:rPr lang="fr-FR">
                <a:solidFill>
                  <a:srgbClr val="548135"/>
                </a:solidFill>
              </a:rPr>
              <a:t> créées </a:t>
            </a:r>
            <a:r>
              <a:rPr lang="fr-FR" b="1">
                <a:solidFill>
                  <a:srgbClr val="548135"/>
                </a:solidFill>
              </a:rPr>
              <a:t>avant 1501 </a:t>
            </a:r>
            <a:r>
              <a:rPr lang="fr-FR">
                <a:solidFill>
                  <a:srgbClr val="548135"/>
                </a:solidFill>
              </a:rPr>
              <a:t>et qui ne sont </a:t>
            </a:r>
            <a:r>
              <a:rPr lang="fr-FR" b="1">
                <a:solidFill>
                  <a:srgbClr val="548135"/>
                </a:solidFill>
              </a:rPr>
              <a:t>ni en grec ni en écriture latine</a:t>
            </a:r>
            <a:r>
              <a:rPr lang="fr-FR">
                <a:solidFill>
                  <a:srgbClr val="548135"/>
                </a:solidFill>
              </a:rPr>
              <a:t>. Choisir comme titre privilégié un titre consacré par l'usage en français s'il en existe un.</a:t>
            </a:r>
            <a:endParaRPr>
              <a:solidFill>
                <a:schemeClr val="dk1"/>
              </a:solidFill>
            </a:endParaRPr>
          </a:p>
          <a:p>
            <a:pPr marL="0" lvl="0" indent="0" algn="l" rtl="0">
              <a:lnSpc>
                <a:spcPct val="90000"/>
              </a:lnSpc>
              <a:spcBef>
                <a:spcPts val="1000"/>
              </a:spcBef>
              <a:spcAft>
                <a:spcPts val="0"/>
              </a:spcAft>
              <a:buClr>
                <a:schemeClr val="dk1"/>
              </a:buClr>
              <a:buSzPts val="2800"/>
              <a:buNone/>
            </a:pPr>
            <a:endParaRPr>
              <a:solidFill>
                <a:schemeClr val="dk1"/>
              </a:solidFill>
            </a:endParaRPr>
          </a:p>
        </p:txBody>
      </p:sp>
      <p:sp>
        <p:nvSpPr>
          <p:cNvPr id="960" name="Google Shape;960;p9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107</a:t>
            </a:fld>
            <a:endParaRPr/>
          </a:p>
        </p:txBody>
      </p:sp>
      <p:sp>
        <p:nvSpPr>
          <p:cNvPr id="3" name="Espace réservé du pied de page 2">
            <a:extLst>
              <a:ext uri="{FF2B5EF4-FFF2-40B4-BE49-F238E27FC236}">
                <a16:creationId xmlns:a16="http://schemas.microsoft.com/office/drawing/2014/main" id="{F4921AF5-B3A8-5AF8-9326-3FB2CCE86FB3}"/>
              </a:ext>
            </a:extLst>
          </p:cNvPr>
          <p:cNvSpPr>
            <a:spLocks noGrp="1"/>
          </p:cNvSpPr>
          <p:nvPr>
            <p:ph type="ftr" idx="11"/>
          </p:nvPr>
        </p:nvSpPr>
        <p:spPr/>
        <p:txBody>
          <a:bodyPr/>
          <a:lstStyle/>
          <a:p>
            <a:r>
              <a:rPr lang="fr-CA"/>
              <a:t>Romanisation des noms</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lt1">
            <a:alpha val="34117"/>
          </a:schemeClr>
        </a:solidFill>
        <a:effectLst/>
      </p:bgPr>
    </p:bg>
    <p:spTree>
      <p:nvGrpSpPr>
        <p:cNvPr id="1" name="Shape 964"/>
        <p:cNvGrpSpPr/>
        <p:nvPr/>
      </p:nvGrpSpPr>
      <p:grpSpPr>
        <a:xfrm>
          <a:off x="0" y="0"/>
          <a:ext cx="0" cy="0"/>
          <a:chOff x="0" y="0"/>
          <a:chExt cx="0" cy="0"/>
        </a:xfrm>
      </p:grpSpPr>
      <p:sp>
        <p:nvSpPr>
          <p:cNvPr id="965" name="Google Shape;965;p91"/>
          <p:cNvSpPr txBox="1">
            <a:spLocks noGrp="1"/>
          </p:cNvSpPr>
          <p:nvPr>
            <p:ph type="title"/>
          </p:nvPr>
        </p:nvSpPr>
        <p:spPr>
          <a:xfrm>
            <a:off x="838200" y="500062"/>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Les titres privilégiés pour les œuvres  </a:t>
            </a:r>
            <a:endParaRPr/>
          </a:p>
        </p:txBody>
      </p:sp>
      <p:sp>
        <p:nvSpPr>
          <p:cNvPr id="966" name="Google Shape;966;p9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dk1"/>
              </a:buClr>
              <a:buSzPct val="108108"/>
              <a:buChar char="•"/>
            </a:pPr>
            <a:r>
              <a:rPr lang="fr-FR"/>
              <a:t>RDA 6.2.2.7, Titres trouvés dans une écriture non privilégiée : </a:t>
            </a:r>
            <a:endParaRPr/>
          </a:p>
          <a:p>
            <a:pPr marL="0" lvl="0" indent="0" algn="l" rtl="0">
              <a:lnSpc>
                <a:spcPct val="90000"/>
              </a:lnSpc>
              <a:spcBef>
                <a:spcPts val="1000"/>
              </a:spcBef>
              <a:spcAft>
                <a:spcPts val="0"/>
              </a:spcAft>
              <a:buClr>
                <a:schemeClr val="dk1"/>
              </a:buClr>
              <a:buSzPct val="108108"/>
              <a:buNone/>
            </a:pPr>
            <a:endParaRPr/>
          </a:p>
          <a:p>
            <a:pPr marL="457200" lvl="1" indent="0" algn="l" rtl="0">
              <a:lnSpc>
                <a:spcPct val="90000"/>
              </a:lnSpc>
              <a:spcBef>
                <a:spcPts val="500"/>
              </a:spcBef>
              <a:spcAft>
                <a:spcPts val="0"/>
              </a:spcAft>
              <a:buClr>
                <a:schemeClr val="dk1"/>
              </a:buClr>
              <a:buSzPct val="99792"/>
              <a:buNone/>
            </a:pPr>
            <a:r>
              <a:rPr lang="fr-FR" sz="2600" b="1"/>
              <a:t>Une instruction supplémentaire</a:t>
            </a:r>
            <a:r>
              <a:rPr lang="fr-FR" sz="2600"/>
              <a:t>, qui s’applique aux œuvres écrites en grec classique, ou écrites par un père de l’Église ou un autre auteur byzantin avant 1453, indique également : </a:t>
            </a:r>
            <a:endParaRPr sz="2600"/>
          </a:p>
          <a:p>
            <a:pPr marL="457200" lvl="1" indent="0" algn="l" rtl="0">
              <a:lnSpc>
                <a:spcPct val="90000"/>
              </a:lnSpc>
              <a:spcBef>
                <a:spcPts val="500"/>
              </a:spcBef>
              <a:spcAft>
                <a:spcPts val="0"/>
              </a:spcAft>
              <a:buClr>
                <a:schemeClr val="dk1"/>
              </a:buClr>
              <a:buSzPct val="99792"/>
              <a:buNone/>
            </a:pPr>
            <a:endParaRPr sz="2600"/>
          </a:p>
          <a:p>
            <a:pPr marL="457200" lvl="1" indent="0" algn="l" rtl="0">
              <a:lnSpc>
                <a:spcPct val="90000"/>
              </a:lnSpc>
              <a:spcBef>
                <a:spcPts val="500"/>
              </a:spcBef>
              <a:spcAft>
                <a:spcPts val="0"/>
              </a:spcAft>
              <a:buClr>
                <a:srgbClr val="2E75B5"/>
              </a:buClr>
              <a:buSzPct val="99792"/>
              <a:buNone/>
            </a:pPr>
            <a:r>
              <a:rPr lang="fr-FR" sz="2600">
                <a:solidFill>
                  <a:srgbClr val="2E75B5"/>
                </a:solidFill>
              </a:rPr>
              <a:t>Lors du choix du titre d’une œuvre en grec classique ou byzantin, voir les instructions supplémentaires sous 6.2.2.5, Exception. </a:t>
            </a:r>
            <a:endParaRPr sz="2600"/>
          </a:p>
          <a:p>
            <a:pPr marL="457200" lvl="1" indent="0" algn="l" rtl="0">
              <a:lnSpc>
                <a:spcPct val="90000"/>
              </a:lnSpc>
              <a:spcBef>
                <a:spcPts val="500"/>
              </a:spcBef>
              <a:spcAft>
                <a:spcPts val="0"/>
              </a:spcAft>
              <a:buClr>
                <a:schemeClr val="dk1"/>
              </a:buClr>
              <a:buSzPct val="99792"/>
              <a:buNone/>
            </a:pPr>
            <a:endParaRPr sz="2600"/>
          </a:p>
          <a:p>
            <a:pPr marL="457200" lvl="1" indent="0" algn="l" rtl="0">
              <a:lnSpc>
                <a:spcPct val="90000"/>
              </a:lnSpc>
              <a:spcBef>
                <a:spcPts val="500"/>
              </a:spcBef>
              <a:spcAft>
                <a:spcPts val="0"/>
              </a:spcAft>
              <a:buClr>
                <a:schemeClr val="dk1"/>
              </a:buClr>
              <a:buSzPct val="99792"/>
              <a:buNone/>
            </a:pPr>
            <a:r>
              <a:rPr lang="fr-FR" sz="2600"/>
              <a:t>ÉP du PFAN pour 6.2.2.5 : </a:t>
            </a:r>
            <a:endParaRPr sz="2600"/>
          </a:p>
          <a:p>
            <a:pPr marL="457200" lvl="1" indent="0" algn="l" rtl="0">
              <a:lnSpc>
                <a:spcPct val="90000"/>
              </a:lnSpc>
              <a:spcBef>
                <a:spcPts val="500"/>
              </a:spcBef>
              <a:spcAft>
                <a:spcPts val="0"/>
              </a:spcAft>
              <a:buClr>
                <a:srgbClr val="548135"/>
              </a:buClr>
              <a:buSzPct val="99792"/>
              <a:buNone/>
            </a:pPr>
            <a:r>
              <a:rPr lang="fr-FR" sz="2600">
                <a:solidFill>
                  <a:srgbClr val="548135"/>
                </a:solidFill>
              </a:rPr>
              <a:t>Pour les œuvres grecques classiques et byzantines couvertes par l’exception, choisir comme titre privilégié un </a:t>
            </a:r>
            <a:r>
              <a:rPr lang="fr-FR" sz="2600" b="1">
                <a:solidFill>
                  <a:srgbClr val="548135"/>
                </a:solidFill>
              </a:rPr>
              <a:t>titre consacré par l’usage </a:t>
            </a:r>
            <a:r>
              <a:rPr lang="fr-FR" sz="2600">
                <a:solidFill>
                  <a:srgbClr val="548135"/>
                </a:solidFill>
              </a:rPr>
              <a:t>en français.</a:t>
            </a:r>
            <a:endParaRPr sz="2600"/>
          </a:p>
        </p:txBody>
      </p:sp>
      <p:sp>
        <p:nvSpPr>
          <p:cNvPr id="967" name="Google Shape;967;p9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108</a:t>
            </a:fld>
            <a:endParaRPr/>
          </a:p>
        </p:txBody>
      </p:sp>
      <p:sp>
        <p:nvSpPr>
          <p:cNvPr id="3" name="Espace réservé du pied de page 2">
            <a:extLst>
              <a:ext uri="{FF2B5EF4-FFF2-40B4-BE49-F238E27FC236}">
                <a16:creationId xmlns:a16="http://schemas.microsoft.com/office/drawing/2014/main" id="{6D945F5C-A06E-0C70-D2C4-0D7FE285CAD8}"/>
              </a:ext>
            </a:extLst>
          </p:cNvPr>
          <p:cNvSpPr>
            <a:spLocks noGrp="1"/>
          </p:cNvSpPr>
          <p:nvPr>
            <p:ph type="ftr" idx="11"/>
          </p:nvPr>
        </p:nvSpPr>
        <p:spPr/>
        <p:txBody>
          <a:bodyPr/>
          <a:lstStyle/>
          <a:p>
            <a:r>
              <a:rPr lang="fr-CA"/>
              <a:t>Romanisation des noms</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lt1">
            <a:alpha val="34117"/>
          </a:schemeClr>
        </a:solidFill>
        <a:effectLst/>
      </p:bgPr>
    </p:bg>
    <p:spTree>
      <p:nvGrpSpPr>
        <p:cNvPr id="1" name="Shape 971"/>
        <p:cNvGrpSpPr/>
        <p:nvPr/>
      </p:nvGrpSpPr>
      <p:grpSpPr>
        <a:xfrm>
          <a:off x="0" y="0"/>
          <a:ext cx="0" cy="0"/>
          <a:chOff x="0" y="0"/>
          <a:chExt cx="0" cy="0"/>
        </a:xfrm>
      </p:grpSpPr>
      <p:sp>
        <p:nvSpPr>
          <p:cNvPr id="972" name="Google Shape;972;p9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Les titres privilégiés pour les œuvres  </a:t>
            </a:r>
            <a:endParaRPr/>
          </a:p>
        </p:txBody>
      </p:sp>
      <p:sp>
        <p:nvSpPr>
          <p:cNvPr id="973" name="Google Shape;973;p9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ts val="2800"/>
              <a:buNone/>
            </a:pPr>
            <a:r>
              <a:rPr lang="fr-FR"/>
              <a:t>Pour toute œuvre, hormis les œuvres anonymes écrites avant 1501 et les œuvres en grec ancien, il faut employer une romanisation systématique, soit se servir des tables de translittération – et ce, même s’il existe un titre répandu en français.</a:t>
            </a:r>
            <a:endParaRPr/>
          </a:p>
        </p:txBody>
      </p:sp>
      <p:sp>
        <p:nvSpPr>
          <p:cNvPr id="974" name="Google Shape;974;p9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109</a:t>
            </a:fld>
            <a:endParaRPr/>
          </a:p>
        </p:txBody>
      </p:sp>
      <p:sp>
        <p:nvSpPr>
          <p:cNvPr id="3" name="Espace réservé du pied de page 2">
            <a:extLst>
              <a:ext uri="{FF2B5EF4-FFF2-40B4-BE49-F238E27FC236}">
                <a16:creationId xmlns:a16="http://schemas.microsoft.com/office/drawing/2014/main" id="{BD1CE2A0-EE56-0740-947C-D14677BFE67F}"/>
              </a:ext>
            </a:extLst>
          </p:cNvPr>
          <p:cNvSpPr>
            <a:spLocks noGrp="1"/>
          </p:cNvSpPr>
          <p:nvPr>
            <p:ph type="ftr" idx="11"/>
          </p:nvPr>
        </p:nvSpPr>
        <p:spPr/>
        <p:txBody>
          <a:bodyPr/>
          <a:lstStyle/>
          <a:p>
            <a:r>
              <a:rPr lang="fr-CA"/>
              <a:t>Romanisation des noms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4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fr-FR"/>
              <a:t>Quelques définitions (suite)</a:t>
            </a:r>
            <a:endParaRPr/>
          </a:p>
        </p:txBody>
      </p:sp>
      <p:sp>
        <p:nvSpPr>
          <p:cNvPr id="247" name="Google Shape;247;p14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800"/>
              <a:buNone/>
            </a:pPr>
            <a:r>
              <a:rPr lang="fr-FR"/>
              <a:t>La </a:t>
            </a:r>
            <a:r>
              <a:rPr lang="fr-FR" b="1"/>
              <a:t>romanisation </a:t>
            </a:r>
            <a:r>
              <a:rPr lang="fr-FR"/>
              <a:t>: </a:t>
            </a:r>
            <a:endParaRPr/>
          </a:p>
          <a:p>
            <a:pPr marL="0" lvl="0" indent="0" algn="l" rtl="0">
              <a:lnSpc>
                <a:spcPct val="90000"/>
              </a:lnSpc>
              <a:spcBef>
                <a:spcPts val="0"/>
              </a:spcBef>
              <a:spcAft>
                <a:spcPts val="0"/>
              </a:spcAft>
              <a:buSzPts val="2800"/>
              <a:buNone/>
            </a:pPr>
            <a:endParaRPr/>
          </a:p>
          <a:p>
            <a:pPr marL="228600" lvl="0" indent="-228600" algn="just" rtl="0">
              <a:lnSpc>
                <a:spcPct val="90000"/>
              </a:lnSpc>
              <a:spcBef>
                <a:spcPts val="0"/>
              </a:spcBef>
              <a:spcAft>
                <a:spcPts val="0"/>
              </a:spcAft>
              <a:buSzPts val="2800"/>
              <a:buChar char="•"/>
            </a:pPr>
            <a:r>
              <a:rPr lang="fr-FR"/>
              <a:t>La romanisation désigne l'action générale de convertir en </a:t>
            </a:r>
            <a:r>
              <a:rPr lang="fr-FR" b="1"/>
              <a:t>alphabet latin</a:t>
            </a:r>
            <a:r>
              <a:rPr lang="fr-FR"/>
              <a:t> un texte qui n'utilise pas ce système d'écriture. </a:t>
            </a:r>
            <a:endParaRPr/>
          </a:p>
          <a:p>
            <a:pPr marL="0" lvl="0" indent="0" algn="just" rtl="0">
              <a:lnSpc>
                <a:spcPct val="90000"/>
              </a:lnSpc>
              <a:spcBef>
                <a:spcPts val="0"/>
              </a:spcBef>
              <a:spcAft>
                <a:spcPts val="0"/>
              </a:spcAft>
              <a:buSzPts val="2800"/>
              <a:buNone/>
            </a:pPr>
            <a:endParaRPr/>
          </a:p>
          <a:p>
            <a:pPr marL="228600" lvl="0" indent="-228600" algn="l" rtl="0">
              <a:lnSpc>
                <a:spcPct val="90000"/>
              </a:lnSpc>
              <a:spcBef>
                <a:spcPts val="0"/>
              </a:spcBef>
              <a:spcAft>
                <a:spcPts val="0"/>
              </a:spcAft>
              <a:buSzPts val="2800"/>
              <a:buChar char="•"/>
            </a:pPr>
            <a:r>
              <a:rPr lang="fr-FR"/>
              <a:t>Elle peut se faire à l'aide de la transcription, de la translittération ou d'une combinaison des deux méthodes.</a:t>
            </a:r>
            <a:endParaRPr/>
          </a:p>
          <a:p>
            <a:pPr marL="228600" lvl="0" indent="-50800" algn="l" rtl="0">
              <a:lnSpc>
                <a:spcPct val="90000"/>
              </a:lnSpc>
              <a:spcBef>
                <a:spcPts val="0"/>
              </a:spcBef>
              <a:spcAft>
                <a:spcPts val="0"/>
              </a:spcAft>
              <a:buSzPts val="2800"/>
              <a:buNone/>
            </a:pPr>
            <a:endParaRPr/>
          </a:p>
          <a:p>
            <a:pPr marL="228600" lvl="0" indent="-228600" algn="l" rtl="0">
              <a:lnSpc>
                <a:spcPct val="90000"/>
              </a:lnSpc>
              <a:spcBef>
                <a:spcPts val="0"/>
              </a:spcBef>
              <a:spcAft>
                <a:spcPts val="0"/>
              </a:spcAft>
              <a:buSzPts val="2800"/>
              <a:buChar char="•"/>
            </a:pPr>
            <a:r>
              <a:rPr lang="fr-FR"/>
              <a:t>On parle donc, spécifiquement, d’une conversion d’une écriture non latine </a:t>
            </a:r>
            <a:r>
              <a:rPr lang="fr-FR" b="1"/>
              <a:t>vers l’écriture latine</a:t>
            </a:r>
            <a:r>
              <a:rPr lang="fr-FR"/>
              <a:t> (ou « romaine », d’où le terme </a:t>
            </a:r>
            <a:r>
              <a:rPr lang="fr-FR" i="1"/>
              <a:t>romanisation</a:t>
            </a:r>
            <a:r>
              <a:rPr lang="fr-FR"/>
              <a:t>). </a:t>
            </a:r>
            <a:endParaRPr/>
          </a:p>
          <a:p>
            <a:pPr marL="114300" lvl="0" indent="0" algn="l" rtl="0">
              <a:lnSpc>
                <a:spcPct val="90000"/>
              </a:lnSpc>
              <a:spcBef>
                <a:spcPts val="1000"/>
              </a:spcBef>
              <a:spcAft>
                <a:spcPts val="0"/>
              </a:spcAft>
              <a:buSzPts val="1800"/>
              <a:buNone/>
            </a:pPr>
            <a:endParaRPr/>
          </a:p>
        </p:txBody>
      </p:sp>
      <p:sp>
        <p:nvSpPr>
          <p:cNvPr id="248" name="Google Shape;248;p14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11</a:t>
            </a:fld>
            <a:endParaRPr/>
          </a:p>
        </p:txBody>
      </p:sp>
      <p:sp>
        <p:nvSpPr>
          <p:cNvPr id="3" name="Espace réservé du pied de page 2">
            <a:extLst>
              <a:ext uri="{FF2B5EF4-FFF2-40B4-BE49-F238E27FC236}">
                <a16:creationId xmlns:a16="http://schemas.microsoft.com/office/drawing/2014/main" id="{41B97DE8-D039-E911-904F-EC3C3DE214B8}"/>
              </a:ext>
            </a:extLst>
          </p:cNvPr>
          <p:cNvSpPr>
            <a:spLocks noGrp="1"/>
          </p:cNvSpPr>
          <p:nvPr>
            <p:ph type="ftr" idx="11"/>
          </p:nvPr>
        </p:nvSpPr>
        <p:spPr/>
        <p:txBody>
          <a:bodyPr/>
          <a:lstStyle/>
          <a:p>
            <a:r>
              <a:rPr lang="fr-CA"/>
              <a:t>Romanisation des noms</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lt1">
            <a:alpha val="34117"/>
          </a:schemeClr>
        </a:solidFill>
        <a:effectLst/>
      </p:bgPr>
    </p:bg>
    <p:spTree>
      <p:nvGrpSpPr>
        <p:cNvPr id="1" name="Shape 979"/>
        <p:cNvGrpSpPr/>
        <p:nvPr/>
      </p:nvGrpSpPr>
      <p:grpSpPr>
        <a:xfrm>
          <a:off x="0" y="0"/>
          <a:ext cx="0" cy="0"/>
          <a:chOff x="0" y="0"/>
          <a:chExt cx="0" cy="0"/>
        </a:xfrm>
      </p:grpSpPr>
      <p:sp>
        <p:nvSpPr>
          <p:cNvPr id="980" name="Google Shape;980;p9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Les titres privilégiés pour les œuvres  </a:t>
            </a:r>
            <a:endParaRPr/>
          </a:p>
        </p:txBody>
      </p:sp>
      <p:sp>
        <p:nvSpPr>
          <p:cNvPr id="981" name="Google Shape;981;p9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chemeClr val="dk1"/>
              </a:buClr>
              <a:buSzPct val="100000"/>
              <a:buFont typeface="Arial"/>
              <a:buNone/>
            </a:pPr>
            <a:r>
              <a:rPr lang="fr-FR"/>
              <a:t>RDA 6.2.2.5 </a:t>
            </a:r>
            <a:endParaRPr b="1"/>
          </a:p>
          <a:p>
            <a:pPr marL="0" lvl="0" indent="0" algn="l" rtl="0">
              <a:lnSpc>
                <a:spcPct val="90000"/>
              </a:lnSpc>
              <a:spcBef>
                <a:spcPts val="1000"/>
              </a:spcBef>
              <a:spcAft>
                <a:spcPts val="0"/>
              </a:spcAft>
              <a:buClr>
                <a:schemeClr val="dk1"/>
              </a:buClr>
              <a:buSzPct val="100000"/>
              <a:buNone/>
            </a:pPr>
            <a:r>
              <a:rPr lang="fr-FR" b="1"/>
              <a:t>Pour une œuvre anonyme créée avant 1501, qui n’est pas en grec.</a:t>
            </a:r>
            <a:endParaRPr b="1"/>
          </a:p>
          <a:p>
            <a:pPr marL="0" lvl="0" indent="0" algn="l" rtl="0">
              <a:lnSpc>
                <a:spcPct val="90000"/>
              </a:lnSpc>
              <a:spcBef>
                <a:spcPts val="1000"/>
              </a:spcBef>
              <a:spcAft>
                <a:spcPts val="0"/>
              </a:spcAft>
              <a:buClr>
                <a:schemeClr val="dk1"/>
              </a:buClr>
              <a:buSzPct val="100000"/>
              <a:buNone/>
            </a:pPr>
            <a:endParaRPr b="1"/>
          </a:p>
          <a:p>
            <a:pPr marL="0" lvl="0" indent="0" algn="l" rtl="0">
              <a:lnSpc>
                <a:spcPct val="90000"/>
              </a:lnSpc>
              <a:spcBef>
                <a:spcPts val="0"/>
              </a:spcBef>
              <a:spcAft>
                <a:spcPts val="0"/>
              </a:spcAft>
              <a:buClr>
                <a:schemeClr val="dk1"/>
              </a:buClr>
              <a:buSzPct val="100000"/>
              <a:buNone/>
            </a:pPr>
            <a:r>
              <a:rPr lang="fr-FR"/>
              <a:t>Exemples : </a:t>
            </a:r>
            <a:endParaRPr/>
          </a:p>
          <a:p>
            <a:pPr marL="0" lvl="0" indent="0" algn="l" rtl="0">
              <a:lnSpc>
                <a:spcPct val="90000"/>
              </a:lnSpc>
              <a:spcBef>
                <a:spcPts val="1000"/>
              </a:spcBef>
              <a:spcAft>
                <a:spcPts val="0"/>
              </a:spcAft>
              <a:buClr>
                <a:schemeClr val="dk1"/>
              </a:buClr>
              <a:buSzPct val="100000"/>
              <a:buNone/>
            </a:pPr>
            <a:r>
              <a:rPr lang="fr-FR">
                <a:solidFill>
                  <a:srgbClr val="C55A11"/>
                </a:solidFill>
              </a:rPr>
              <a:t>Le recueil des contes des mille et une </a:t>
            </a:r>
            <a:r>
              <a:rPr lang="fr-FR">
                <a:solidFill>
                  <a:srgbClr val="C55A1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1"/>
                  </a:ext>
                </a:extLst>
              </a:rPr>
              <a:t>nuits</a:t>
            </a:r>
            <a:r>
              <a:rPr lang="fr-FR">
                <a:solidFill>
                  <a:srgbClr val="C55A11"/>
                </a:solidFill>
              </a:rPr>
              <a:t> : </a:t>
            </a:r>
            <a:endParaRPr>
              <a:solidFill>
                <a:srgbClr val="C55A11"/>
              </a:solidFill>
            </a:endParaRPr>
          </a:p>
          <a:p>
            <a:pPr marL="0" lvl="0" indent="0" algn="l" rtl="0">
              <a:lnSpc>
                <a:spcPct val="90000"/>
              </a:lnSpc>
              <a:spcBef>
                <a:spcPts val="1000"/>
              </a:spcBef>
              <a:spcAft>
                <a:spcPts val="0"/>
              </a:spcAft>
              <a:buClr>
                <a:schemeClr val="dk1"/>
              </a:buClr>
              <a:buSzPct val="100000"/>
              <a:buNone/>
            </a:pPr>
            <a:r>
              <a:rPr lang="fr-FR">
                <a:solidFill>
                  <a:srgbClr val="C55A11"/>
                </a:solidFill>
              </a:rPr>
              <a:t>En persan : هزار و یک شب</a:t>
            </a:r>
            <a:endParaRPr>
              <a:solidFill>
                <a:srgbClr val="C55A11"/>
              </a:solidFill>
            </a:endParaRPr>
          </a:p>
          <a:p>
            <a:pPr marL="0" lvl="0" indent="0" algn="l" rtl="0">
              <a:lnSpc>
                <a:spcPct val="90000"/>
              </a:lnSpc>
              <a:spcBef>
                <a:spcPts val="1000"/>
              </a:spcBef>
              <a:spcAft>
                <a:spcPts val="0"/>
              </a:spcAft>
              <a:buClr>
                <a:schemeClr val="dk1"/>
              </a:buClr>
              <a:buSzPct val="100000"/>
              <a:buNone/>
            </a:pPr>
            <a:r>
              <a:rPr lang="fr-FR">
                <a:solidFill>
                  <a:srgbClr val="C55A11"/>
                </a:solidFill>
              </a:rPr>
              <a:t>En arabe : كتاب ألف ليلة وليلة</a:t>
            </a:r>
            <a:endParaRPr>
              <a:solidFill>
                <a:srgbClr val="C55A11"/>
              </a:solidFill>
            </a:endParaRPr>
          </a:p>
          <a:p>
            <a:pPr marL="0" lvl="0" indent="0" algn="l" rtl="0">
              <a:lnSpc>
                <a:spcPct val="90000"/>
              </a:lnSpc>
              <a:spcBef>
                <a:spcPts val="1000"/>
              </a:spcBef>
              <a:spcAft>
                <a:spcPts val="0"/>
              </a:spcAft>
              <a:buClr>
                <a:schemeClr val="dk1"/>
              </a:buClr>
              <a:buSzPct val="100000"/>
              <a:buNone/>
            </a:pPr>
            <a:r>
              <a:rPr lang="fr-FR"/>
              <a:t>On choisira la forme consacrée par l’usage en français (langue privilégiée par l’agence, soit le PFAN) : </a:t>
            </a:r>
            <a:endParaRPr/>
          </a:p>
          <a:p>
            <a:pPr marL="0" lvl="0" indent="0" algn="l" rtl="0">
              <a:lnSpc>
                <a:spcPct val="90000"/>
              </a:lnSpc>
              <a:spcBef>
                <a:spcPts val="1000"/>
              </a:spcBef>
              <a:spcAft>
                <a:spcPts val="0"/>
              </a:spcAft>
              <a:buClr>
                <a:schemeClr val="dk1"/>
              </a:buClr>
              <a:buSzPct val="100000"/>
              <a:buNone/>
            </a:pPr>
            <a:r>
              <a:rPr lang="fr-FR">
                <a:solidFill>
                  <a:srgbClr val="C55A11"/>
                </a:solidFill>
              </a:rPr>
              <a:t>130 _0  $a Mille et une nuits</a:t>
            </a:r>
            <a:endParaRPr>
              <a:solidFill>
                <a:srgbClr val="C55A11"/>
              </a:solidFill>
            </a:endParaRPr>
          </a:p>
          <a:p>
            <a:pPr marL="0" lvl="0" indent="0" algn="l" rtl="0">
              <a:lnSpc>
                <a:spcPct val="90000"/>
              </a:lnSpc>
              <a:spcBef>
                <a:spcPts val="1000"/>
              </a:spcBef>
              <a:spcAft>
                <a:spcPts val="0"/>
              </a:spcAft>
              <a:buClr>
                <a:schemeClr val="dk1"/>
              </a:buClr>
              <a:buSzPct val="100000"/>
              <a:buNone/>
            </a:pPr>
            <a:r>
              <a:rPr lang="fr-FR">
                <a:solidFill>
                  <a:srgbClr val="C55A11"/>
                </a:solidFill>
              </a:rPr>
              <a:t>et non </a:t>
            </a:r>
            <a:endParaRPr>
              <a:solidFill>
                <a:srgbClr val="C55A11"/>
              </a:solidFill>
            </a:endParaRPr>
          </a:p>
          <a:p>
            <a:pPr marL="0" lvl="0" indent="0" algn="l" rtl="0">
              <a:lnSpc>
                <a:spcPct val="90000"/>
              </a:lnSpc>
              <a:spcBef>
                <a:spcPts val="1000"/>
              </a:spcBef>
              <a:spcAft>
                <a:spcPts val="0"/>
              </a:spcAft>
              <a:buSzPct val="100000"/>
              <a:buNone/>
            </a:pPr>
            <a:r>
              <a:rPr lang="fr-FR">
                <a:solidFill>
                  <a:srgbClr val="C55A11"/>
                </a:solidFill>
              </a:rPr>
              <a:t>130 _0 Alf laylaẗ wa-laylaẗ (Romanisation de :  ألف ليلة وليلة ) </a:t>
            </a:r>
            <a:endParaRPr>
              <a:solidFill>
                <a:srgbClr val="C55A11"/>
              </a:solidFill>
            </a:endParaRPr>
          </a:p>
        </p:txBody>
      </p:sp>
      <p:sp>
        <p:nvSpPr>
          <p:cNvPr id="982" name="Google Shape;982;p9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110</a:t>
            </a:fld>
            <a:endParaRPr/>
          </a:p>
        </p:txBody>
      </p:sp>
      <p:sp>
        <p:nvSpPr>
          <p:cNvPr id="3" name="Espace réservé du pied de page 2">
            <a:extLst>
              <a:ext uri="{FF2B5EF4-FFF2-40B4-BE49-F238E27FC236}">
                <a16:creationId xmlns:a16="http://schemas.microsoft.com/office/drawing/2014/main" id="{522F9441-0C26-0257-6BE7-0CDB34677D8F}"/>
              </a:ext>
            </a:extLst>
          </p:cNvPr>
          <p:cNvSpPr>
            <a:spLocks noGrp="1"/>
          </p:cNvSpPr>
          <p:nvPr>
            <p:ph type="ftr" idx="11"/>
          </p:nvPr>
        </p:nvSpPr>
        <p:spPr/>
        <p:txBody>
          <a:bodyPr/>
          <a:lstStyle/>
          <a:p>
            <a:r>
              <a:rPr lang="fr-CA"/>
              <a:t>Romanisation des noms</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lt1">
            <a:alpha val="34117"/>
          </a:schemeClr>
        </a:solidFill>
        <a:effectLst/>
      </p:bgPr>
    </p:bg>
    <p:spTree>
      <p:nvGrpSpPr>
        <p:cNvPr id="1" name="Shape 987"/>
        <p:cNvGrpSpPr/>
        <p:nvPr/>
      </p:nvGrpSpPr>
      <p:grpSpPr>
        <a:xfrm>
          <a:off x="0" y="0"/>
          <a:ext cx="0" cy="0"/>
          <a:chOff x="0" y="0"/>
          <a:chExt cx="0" cy="0"/>
        </a:xfrm>
      </p:grpSpPr>
      <p:sp>
        <p:nvSpPr>
          <p:cNvPr id="988" name="Google Shape;988;p9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Les titres privilégiés pour les œuvres  </a:t>
            </a:r>
            <a:endParaRPr/>
          </a:p>
        </p:txBody>
      </p:sp>
      <p:sp>
        <p:nvSpPr>
          <p:cNvPr id="989" name="Google Shape;989;p9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ct val="100000"/>
              <a:buNone/>
            </a:pPr>
            <a:r>
              <a:rPr lang="fr-FR"/>
              <a:t>RDA 6.2.2.5  </a:t>
            </a:r>
            <a:endParaRPr/>
          </a:p>
          <a:p>
            <a:pPr marL="0" lvl="0" indent="0" algn="l" rtl="0">
              <a:lnSpc>
                <a:spcPct val="90000"/>
              </a:lnSpc>
              <a:spcBef>
                <a:spcPts val="0"/>
              </a:spcBef>
              <a:spcAft>
                <a:spcPts val="0"/>
              </a:spcAft>
              <a:buClr>
                <a:schemeClr val="dk1"/>
              </a:buClr>
              <a:buSzPct val="100000"/>
              <a:buNone/>
            </a:pPr>
            <a:r>
              <a:rPr lang="fr-FR" b="1"/>
              <a:t>Exception pour les œuvres grecques classiques et byzantines </a:t>
            </a:r>
            <a:endParaRPr b="1"/>
          </a:p>
          <a:p>
            <a:pPr marL="228600" lvl="0" indent="-64135"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fr-FR"/>
              <a:t>Exemples : </a:t>
            </a:r>
            <a:endParaRPr/>
          </a:p>
          <a:p>
            <a:pPr marL="0" lvl="0" indent="0" algn="l" rtl="0">
              <a:lnSpc>
                <a:spcPct val="90000"/>
              </a:lnSpc>
              <a:spcBef>
                <a:spcPts val="1000"/>
              </a:spcBef>
              <a:spcAft>
                <a:spcPts val="0"/>
              </a:spcAft>
              <a:buClr>
                <a:schemeClr val="dk1"/>
              </a:buClr>
              <a:buSzPct val="100000"/>
              <a:buNone/>
            </a:pPr>
            <a:r>
              <a:rPr lang="fr-FR">
                <a:solidFill>
                  <a:srgbClr val="C55A11"/>
                </a:solidFill>
              </a:rPr>
              <a:t>Les oiseaux (titre privilégié d’une œuvre </a:t>
            </a:r>
            <a:r>
              <a:rPr lang="fr-FR">
                <a:solidFill>
                  <a:srgbClr val="C55A1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2"/>
                  </a:ext>
                </a:extLst>
              </a:rPr>
              <a:t>d’Aristophane</a:t>
            </a:r>
            <a:r>
              <a:rPr lang="fr-FR">
                <a:solidFill>
                  <a:srgbClr val="C55A11"/>
                </a:solidFill>
              </a:rPr>
              <a:t>) </a:t>
            </a:r>
            <a:endParaRPr>
              <a:solidFill>
                <a:srgbClr val="C55A11"/>
              </a:solidFill>
            </a:endParaRPr>
          </a:p>
          <a:p>
            <a:pPr marL="0" lvl="0" indent="0" algn="l" rtl="0">
              <a:lnSpc>
                <a:spcPct val="90000"/>
              </a:lnSpc>
              <a:spcBef>
                <a:spcPts val="1000"/>
              </a:spcBef>
              <a:spcAft>
                <a:spcPts val="0"/>
              </a:spcAft>
              <a:buClr>
                <a:schemeClr val="dk1"/>
              </a:buClr>
              <a:buSzPct val="100000"/>
              <a:buNone/>
            </a:pPr>
            <a:r>
              <a:rPr lang="fr-FR"/>
              <a:t>et non ’Órnithes (on ne translittérera pas Ὄρνιθες – sauf si on souhaite ajouter un renvoi). </a:t>
            </a: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fr-FR">
                <a:solidFill>
                  <a:srgbClr val="C55A11"/>
                </a:solidFill>
              </a:rPr>
              <a:t>Iliade (titre privilégié d’une œuvre d’Homère) </a:t>
            </a:r>
            <a:endParaRPr>
              <a:solidFill>
                <a:srgbClr val="C55A11"/>
              </a:solidFill>
            </a:endParaRPr>
          </a:p>
          <a:p>
            <a:pPr marL="0" lvl="0" indent="0" algn="l" rtl="0">
              <a:lnSpc>
                <a:spcPct val="90000"/>
              </a:lnSpc>
              <a:spcBef>
                <a:spcPts val="1000"/>
              </a:spcBef>
              <a:spcAft>
                <a:spcPts val="0"/>
              </a:spcAft>
              <a:buClr>
                <a:schemeClr val="dk1"/>
              </a:buClr>
              <a:buSzPct val="100000"/>
              <a:buNone/>
            </a:pPr>
            <a:r>
              <a:rPr lang="fr-FR"/>
              <a:t>Et non : ’Iliás (ce qui serait une translittération de Ἰλιάς  ) </a:t>
            </a:r>
            <a:endParaRPr/>
          </a:p>
          <a:p>
            <a:pPr marL="228600" lvl="0" indent="-64135" algn="l" rtl="0">
              <a:lnSpc>
                <a:spcPct val="90000"/>
              </a:lnSpc>
              <a:spcBef>
                <a:spcPts val="1000"/>
              </a:spcBef>
              <a:spcAft>
                <a:spcPts val="0"/>
              </a:spcAft>
              <a:buClr>
                <a:schemeClr val="dk1"/>
              </a:buClr>
              <a:buSzPct val="100000"/>
              <a:buNone/>
            </a:pPr>
            <a:endParaRPr>
              <a:solidFill>
                <a:srgbClr val="548135"/>
              </a:solidFill>
            </a:endParaRPr>
          </a:p>
        </p:txBody>
      </p:sp>
      <p:sp>
        <p:nvSpPr>
          <p:cNvPr id="990" name="Google Shape;990;p9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111</a:t>
            </a:fld>
            <a:endParaRPr/>
          </a:p>
        </p:txBody>
      </p:sp>
      <p:sp>
        <p:nvSpPr>
          <p:cNvPr id="3" name="Espace réservé du pied de page 2">
            <a:extLst>
              <a:ext uri="{FF2B5EF4-FFF2-40B4-BE49-F238E27FC236}">
                <a16:creationId xmlns:a16="http://schemas.microsoft.com/office/drawing/2014/main" id="{CEDBC92D-1344-4F69-6550-4C483DE3FD9A}"/>
              </a:ext>
            </a:extLst>
          </p:cNvPr>
          <p:cNvSpPr>
            <a:spLocks noGrp="1"/>
          </p:cNvSpPr>
          <p:nvPr>
            <p:ph type="ftr" idx="11"/>
          </p:nvPr>
        </p:nvSpPr>
        <p:spPr/>
        <p:txBody>
          <a:bodyPr/>
          <a:lstStyle/>
          <a:p>
            <a:r>
              <a:rPr lang="fr-CA"/>
              <a:t>Romanisation des noms</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lt1">
            <a:alpha val="34117"/>
          </a:schemeClr>
        </a:solidFill>
        <a:effectLst/>
      </p:bgPr>
    </p:bg>
    <p:spTree>
      <p:nvGrpSpPr>
        <p:cNvPr id="1" name="Shape 994"/>
        <p:cNvGrpSpPr/>
        <p:nvPr/>
      </p:nvGrpSpPr>
      <p:grpSpPr>
        <a:xfrm>
          <a:off x="0" y="0"/>
          <a:ext cx="0" cy="0"/>
          <a:chOff x="0" y="0"/>
          <a:chExt cx="0" cy="0"/>
        </a:xfrm>
      </p:grpSpPr>
      <p:sp>
        <p:nvSpPr>
          <p:cNvPr id="995" name="Google Shape;995;p9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Les titres privilégiés pour les œuvres  </a:t>
            </a:r>
            <a:endParaRPr/>
          </a:p>
        </p:txBody>
      </p:sp>
      <p:sp>
        <p:nvSpPr>
          <p:cNvPr id="996" name="Google Shape;996;p9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1000"/>
              </a:spcBef>
              <a:spcAft>
                <a:spcPts val="0"/>
              </a:spcAft>
              <a:buClr>
                <a:schemeClr val="dk1"/>
              </a:buClr>
              <a:buSzPct val="108107"/>
              <a:buNone/>
            </a:pPr>
            <a:r>
              <a:rPr lang="fr-FR" b="1"/>
              <a:t>RDA 6.2.2.4</a:t>
            </a:r>
            <a:endParaRPr b="1"/>
          </a:p>
          <a:p>
            <a:pPr marL="0" lvl="0" indent="0" algn="l" rtl="0">
              <a:lnSpc>
                <a:spcPct val="90000"/>
              </a:lnSpc>
              <a:spcBef>
                <a:spcPts val="1000"/>
              </a:spcBef>
              <a:spcAft>
                <a:spcPts val="0"/>
              </a:spcAft>
              <a:buClr>
                <a:schemeClr val="dk1"/>
              </a:buClr>
              <a:buSzPct val="108108"/>
              <a:buNone/>
            </a:pPr>
            <a:r>
              <a:rPr lang="fr-FR" b="1">
                <a:highlight>
                  <a:schemeClr val="lt1"/>
                </a:highlight>
              </a:rPr>
              <a:t>Pour une œuvre anonyme créée après 1500</a:t>
            </a:r>
            <a:endParaRPr b="1">
              <a:highlight>
                <a:schemeClr val="lt1"/>
              </a:highlight>
            </a:endParaRPr>
          </a:p>
          <a:p>
            <a:pPr marL="0" lvl="0" indent="0" algn="l" rtl="0">
              <a:lnSpc>
                <a:spcPct val="90000"/>
              </a:lnSpc>
              <a:spcBef>
                <a:spcPts val="1000"/>
              </a:spcBef>
              <a:spcAft>
                <a:spcPts val="0"/>
              </a:spcAft>
              <a:buClr>
                <a:schemeClr val="dk1"/>
              </a:buClr>
              <a:buSzPct val="108108"/>
              <a:buNone/>
            </a:pPr>
            <a:endParaRPr>
              <a:highlight>
                <a:schemeClr val="lt1"/>
              </a:highlight>
            </a:endParaRPr>
          </a:p>
          <a:p>
            <a:pPr marL="0" lvl="0" indent="0" algn="l" rtl="0">
              <a:lnSpc>
                <a:spcPct val="90000"/>
              </a:lnSpc>
              <a:spcBef>
                <a:spcPts val="1000"/>
              </a:spcBef>
              <a:spcAft>
                <a:spcPts val="0"/>
              </a:spcAft>
              <a:buClr>
                <a:schemeClr val="dk1"/>
              </a:buClr>
              <a:buSzPct val="108108"/>
              <a:buNone/>
            </a:pPr>
            <a:r>
              <a:rPr lang="fr-FR">
                <a:solidFill>
                  <a:srgbClr val="C55A11"/>
                </a:solidFill>
                <a:highlight>
                  <a:schemeClr val="lt1"/>
                </a:highlight>
              </a:rPr>
              <a:t>זאג ניט קיין מאל : chanson en Yiddish </a:t>
            </a:r>
            <a:r>
              <a:rPr lang="fr-FR">
                <a:highlight>
                  <a:schemeClr val="lt1"/>
                </a:highlight>
              </a:rPr>
              <a:t> </a:t>
            </a:r>
            <a:endParaRPr>
              <a:highlight>
                <a:schemeClr val="lt1"/>
              </a:highlight>
            </a:endParaRPr>
          </a:p>
          <a:p>
            <a:pPr marL="0" lvl="0" indent="0" algn="l" rtl="0">
              <a:lnSpc>
                <a:spcPct val="90000"/>
              </a:lnSpc>
              <a:spcBef>
                <a:spcPts val="1000"/>
              </a:spcBef>
              <a:spcAft>
                <a:spcPts val="0"/>
              </a:spcAft>
              <a:buClr>
                <a:schemeClr val="dk1"/>
              </a:buClr>
              <a:buSzPct val="108108"/>
              <a:buNone/>
            </a:pPr>
            <a:endParaRPr>
              <a:highlight>
                <a:schemeClr val="lt1"/>
              </a:highlight>
            </a:endParaRPr>
          </a:p>
          <a:p>
            <a:pPr marL="0" lvl="0" indent="0" algn="l" rtl="0">
              <a:lnSpc>
                <a:spcPct val="90000"/>
              </a:lnSpc>
              <a:spcBef>
                <a:spcPts val="1000"/>
              </a:spcBef>
              <a:spcAft>
                <a:spcPts val="0"/>
              </a:spcAft>
              <a:buClr>
                <a:schemeClr val="dk1"/>
              </a:buClr>
              <a:buSzPct val="108108"/>
              <a:buNone/>
            </a:pPr>
            <a:r>
              <a:rPr lang="fr-FR"/>
              <a:t>On devra translittérer, et non employer une forme consacrée par l’usage en français </a:t>
            </a:r>
            <a:endParaRPr/>
          </a:p>
          <a:p>
            <a:pPr marL="0" lvl="0" indent="0" algn="l" rtl="0">
              <a:lnSpc>
                <a:spcPct val="90000"/>
              </a:lnSpc>
              <a:spcBef>
                <a:spcPts val="1000"/>
              </a:spcBef>
              <a:spcAft>
                <a:spcPts val="0"/>
              </a:spcAft>
              <a:buSzPct val="108108"/>
              <a:buNone/>
            </a:pPr>
            <a:r>
              <a:rPr lang="fr-FR">
                <a:solidFill>
                  <a:srgbClr val="C55A11"/>
                </a:solidFill>
              </a:rPr>
              <a:t>130 _0 $a Zog nit keynmol </a:t>
            </a:r>
            <a:endParaRPr/>
          </a:p>
          <a:p>
            <a:pPr marL="0" lvl="0" indent="0" algn="l" rtl="0">
              <a:lnSpc>
                <a:spcPct val="90000"/>
              </a:lnSpc>
              <a:spcBef>
                <a:spcPts val="1000"/>
              </a:spcBef>
              <a:spcAft>
                <a:spcPts val="0"/>
              </a:spcAft>
              <a:buSzPct val="108108"/>
              <a:buNone/>
            </a:pPr>
            <a:r>
              <a:rPr lang="fr-FR">
                <a:solidFill>
                  <a:srgbClr val="C55A11"/>
                </a:solidFill>
              </a:rPr>
              <a:t>430 _0 $a Ne dit jamais</a:t>
            </a:r>
            <a:endParaRPr/>
          </a:p>
          <a:p>
            <a:pPr marL="0" lvl="0" indent="0" algn="l" rtl="0">
              <a:lnSpc>
                <a:spcPct val="90000"/>
              </a:lnSpc>
              <a:spcBef>
                <a:spcPts val="1000"/>
              </a:spcBef>
              <a:spcAft>
                <a:spcPts val="0"/>
              </a:spcAft>
              <a:buSzPct val="108108"/>
              <a:buNone/>
            </a:pPr>
            <a:r>
              <a:rPr lang="fr-FR">
                <a:solidFill>
                  <a:srgbClr val="C55A11"/>
                </a:solidFill>
              </a:rPr>
              <a:t>430 _0 $a Chant des partisans </a:t>
            </a:r>
            <a:endParaRPr>
              <a:solidFill>
                <a:srgbClr val="C55A11"/>
              </a:solidFill>
            </a:endParaRPr>
          </a:p>
          <a:p>
            <a:pPr marL="0" lvl="0" indent="0" algn="l" rtl="0">
              <a:lnSpc>
                <a:spcPct val="90000"/>
              </a:lnSpc>
              <a:spcBef>
                <a:spcPts val="1000"/>
              </a:spcBef>
              <a:spcAft>
                <a:spcPts val="0"/>
              </a:spcAft>
              <a:buClr>
                <a:schemeClr val="dk1"/>
              </a:buClr>
              <a:buSzPct val="108108"/>
              <a:buNone/>
            </a:pPr>
            <a:endParaRPr/>
          </a:p>
        </p:txBody>
      </p:sp>
      <p:sp>
        <p:nvSpPr>
          <p:cNvPr id="997" name="Google Shape;997;p9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112</a:t>
            </a:fld>
            <a:endParaRPr/>
          </a:p>
        </p:txBody>
      </p:sp>
      <p:sp>
        <p:nvSpPr>
          <p:cNvPr id="3" name="Espace réservé du pied de page 2">
            <a:extLst>
              <a:ext uri="{FF2B5EF4-FFF2-40B4-BE49-F238E27FC236}">
                <a16:creationId xmlns:a16="http://schemas.microsoft.com/office/drawing/2014/main" id="{C5640DBA-DEB2-D21D-83A8-7B970466F617}"/>
              </a:ext>
            </a:extLst>
          </p:cNvPr>
          <p:cNvSpPr>
            <a:spLocks noGrp="1"/>
          </p:cNvSpPr>
          <p:nvPr>
            <p:ph type="ftr" idx="11"/>
          </p:nvPr>
        </p:nvSpPr>
        <p:spPr/>
        <p:txBody>
          <a:bodyPr/>
          <a:lstStyle/>
          <a:p>
            <a:r>
              <a:rPr lang="fr-CA"/>
              <a:t>Romanisation des noms</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lt1">
            <a:alpha val="34117"/>
          </a:schemeClr>
        </a:solidFill>
        <a:effectLst/>
      </p:bgPr>
    </p:bg>
    <p:spTree>
      <p:nvGrpSpPr>
        <p:cNvPr id="1" name="Shape 1002"/>
        <p:cNvGrpSpPr/>
        <p:nvPr/>
      </p:nvGrpSpPr>
      <p:grpSpPr>
        <a:xfrm>
          <a:off x="0" y="0"/>
          <a:ext cx="0" cy="0"/>
          <a:chOff x="0" y="0"/>
          <a:chExt cx="0" cy="0"/>
        </a:xfrm>
      </p:grpSpPr>
      <p:sp>
        <p:nvSpPr>
          <p:cNvPr id="1003" name="Google Shape;1003;p9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Les titres privilégiés pour les œuvres  </a:t>
            </a:r>
            <a:endParaRPr/>
          </a:p>
        </p:txBody>
      </p:sp>
      <p:sp>
        <p:nvSpPr>
          <p:cNvPr id="1004" name="Google Shape;1004;p9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1000"/>
              </a:spcBef>
              <a:spcAft>
                <a:spcPts val="0"/>
              </a:spcAft>
              <a:buClr>
                <a:schemeClr val="dk1"/>
              </a:buClr>
              <a:buSzPts val="3027"/>
              <a:buNone/>
            </a:pPr>
            <a:r>
              <a:rPr lang="fr-FR" b="1"/>
              <a:t>RDA 6.2.2.4</a:t>
            </a:r>
            <a:endParaRPr b="1"/>
          </a:p>
          <a:p>
            <a:pPr marL="0" lvl="0" indent="0" algn="l" rtl="0">
              <a:lnSpc>
                <a:spcPct val="90000"/>
              </a:lnSpc>
              <a:spcBef>
                <a:spcPts val="1000"/>
              </a:spcBef>
              <a:spcAft>
                <a:spcPts val="0"/>
              </a:spcAft>
              <a:buClr>
                <a:schemeClr val="dk1"/>
              </a:buClr>
              <a:buSzPts val="3027"/>
              <a:buNone/>
            </a:pPr>
            <a:r>
              <a:rPr lang="fr-FR" b="1"/>
              <a:t>Pour une œuvre attribuée à un créateur (donc, pas anonyme) </a:t>
            </a:r>
            <a:endParaRPr b="1"/>
          </a:p>
          <a:p>
            <a:pPr marL="0" lvl="0" indent="0" algn="l" rtl="0">
              <a:lnSpc>
                <a:spcPct val="90000"/>
              </a:lnSpc>
              <a:spcBef>
                <a:spcPts val="1000"/>
              </a:spcBef>
              <a:spcAft>
                <a:spcPts val="0"/>
              </a:spcAft>
              <a:buClr>
                <a:schemeClr val="dk1"/>
              </a:buClr>
              <a:buSzPts val="3027"/>
              <a:buNone/>
            </a:pPr>
            <a:endParaRPr/>
          </a:p>
          <a:p>
            <a:pPr marL="0" lvl="0" indent="0" algn="l" rtl="0">
              <a:lnSpc>
                <a:spcPct val="90000"/>
              </a:lnSpc>
              <a:spcBef>
                <a:spcPts val="0"/>
              </a:spcBef>
              <a:spcAft>
                <a:spcPts val="0"/>
              </a:spcAft>
              <a:buClr>
                <a:schemeClr val="dk1"/>
              </a:buClr>
              <a:buSzPts val="3027"/>
              <a:buNone/>
            </a:pPr>
            <a:r>
              <a:rPr lang="fr-FR"/>
              <a:t>Exemples:</a:t>
            </a:r>
            <a:endParaRPr/>
          </a:p>
          <a:p>
            <a:pPr marL="0" lvl="0" indent="0" algn="l" rtl="0">
              <a:lnSpc>
                <a:spcPct val="90000"/>
              </a:lnSpc>
              <a:spcBef>
                <a:spcPts val="1000"/>
              </a:spcBef>
              <a:spcAft>
                <a:spcPts val="0"/>
              </a:spcAft>
              <a:buClr>
                <a:schemeClr val="dk1"/>
              </a:buClr>
              <a:buSzPts val="3027"/>
              <a:buNone/>
            </a:pPr>
            <a:r>
              <a:rPr lang="fr-FR">
                <a:solidFill>
                  <a:srgbClr val="C55A11"/>
                </a:solidFill>
                <a:highlight>
                  <a:schemeClr val="lt1"/>
                </a:highlight>
              </a:rPr>
              <a:t>100 1_ $a Tchaïkovski, Piotr Ilitch, $d 1840-1893. $t </a:t>
            </a:r>
            <a:r>
              <a:rPr lang="fr-FR">
                <a:solidFill>
                  <a:srgbClr val="C55A11"/>
                </a:solidFill>
                <a:highlight>
                  <a:schemeClr val="lt1"/>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3"/>
                  </a:ext>
                </a:extLst>
              </a:rPr>
              <a:t>Šelkunčik</a:t>
            </a:r>
            <a:endParaRPr>
              <a:solidFill>
                <a:srgbClr val="C55A11"/>
              </a:solidFill>
              <a:highlight>
                <a:schemeClr val="lt1"/>
              </a:highlight>
            </a:endParaRPr>
          </a:p>
          <a:p>
            <a:pPr marL="0" lvl="0" indent="0" algn="l" rtl="0">
              <a:lnSpc>
                <a:spcPct val="90000"/>
              </a:lnSpc>
              <a:spcBef>
                <a:spcPts val="1000"/>
              </a:spcBef>
              <a:spcAft>
                <a:spcPts val="0"/>
              </a:spcAft>
              <a:buClr>
                <a:schemeClr val="dk1"/>
              </a:buClr>
              <a:buSzPts val="3027"/>
              <a:buNone/>
            </a:pPr>
            <a:r>
              <a:rPr lang="fr-FR"/>
              <a:t>Et non : </a:t>
            </a:r>
            <a:r>
              <a:rPr lang="fr-FR">
                <a:solidFill>
                  <a:srgbClr val="C55A11"/>
                </a:solidFill>
              </a:rPr>
              <a:t>$a Tchaïkovski, Piotr Ilitch, $d 1840-1893. $t Casse-noisette</a:t>
            </a:r>
            <a:endParaRPr/>
          </a:p>
          <a:p>
            <a:pPr marL="0" lvl="0" indent="0" algn="l" rtl="0">
              <a:lnSpc>
                <a:spcPct val="90000"/>
              </a:lnSpc>
              <a:spcBef>
                <a:spcPts val="1000"/>
              </a:spcBef>
              <a:spcAft>
                <a:spcPts val="0"/>
              </a:spcAft>
              <a:buClr>
                <a:schemeClr val="dk1"/>
              </a:buClr>
              <a:buSzPts val="3027"/>
              <a:buNone/>
            </a:pPr>
            <a:endParaRPr/>
          </a:p>
          <a:p>
            <a:pPr marL="0" lvl="0" indent="0" algn="l" rtl="0">
              <a:lnSpc>
                <a:spcPct val="90000"/>
              </a:lnSpc>
              <a:spcBef>
                <a:spcPts val="1000"/>
              </a:spcBef>
              <a:spcAft>
                <a:spcPts val="0"/>
              </a:spcAft>
              <a:buClr>
                <a:schemeClr val="dk1"/>
              </a:buClr>
              <a:buSzPts val="3027"/>
              <a:buNone/>
            </a:pPr>
            <a:r>
              <a:rPr lang="fr-FR">
                <a:solidFill>
                  <a:srgbClr val="C55A11"/>
                </a:solidFill>
              </a:rPr>
              <a:t>100 1_ $a Rachmaninov, Sergueï Vassilievitch, $d 1873-1943. $t Vsenoŝnoe bdenie</a:t>
            </a:r>
            <a:endParaRPr/>
          </a:p>
          <a:p>
            <a:pPr marL="0" lvl="0" indent="0" algn="l" rtl="0">
              <a:lnSpc>
                <a:spcPct val="90000"/>
              </a:lnSpc>
              <a:spcBef>
                <a:spcPts val="1000"/>
              </a:spcBef>
              <a:spcAft>
                <a:spcPts val="0"/>
              </a:spcAft>
              <a:buClr>
                <a:schemeClr val="dk1"/>
              </a:buClr>
              <a:buSzPts val="3027"/>
              <a:buNone/>
            </a:pPr>
            <a:r>
              <a:rPr lang="fr-FR"/>
              <a:t>Et non : </a:t>
            </a:r>
            <a:r>
              <a:rPr lang="fr-FR">
                <a:solidFill>
                  <a:srgbClr val="C55A11"/>
                </a:solidFill>
              </a:rPr>
              <a:t>$a Rachmaninov, Sergueï Vassilievitch, $d 1873-1943. $t Vêpres</a:t>
            </a:r>
            <a:endParaRPr/>
          </a:p>
        </p:txBody>
      </p:sp>
      <p:sp>
        <p:nvSpPr>
          <p:cNvPr id="1005" name="Google Shape;1005;p9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113</a:t>
            </a:fld>
            <a:endParaRPr/>
          </a:p>
        </p:txBody>
      </p:sp>
      <p:sp>
        <p:nvSpPr>
          <p:cNvPr id="3" name="Espace réservé du pied de page 2">
            <a:extLst>
              <a:ext uri="{FF2B5EF4-FFF2-40B4-BE49-F238E27FC236}">
                <a16:creationId xmlns:a16="http://schemas.microsoft.com/office/drawing/2014/main" id="{8CC93AE5-FC11-9F05-9FB9-BC3BBED44A88}"/>
              </a:ext>
            </a:extLst>
          </p:cNvPr>
          <p:cNvSpPr>
            <a:spLocks noGrp="1"/>
          </p:cNvSpPr>
          <p:nvPr>
            <p:ph type="ftr" idx="11"/>
          </p:nvPr>
        </p:nvSpPr>
        <p:spPr/>
        <p:txBody>
          <a:bodyPr/>
          <a:lstStyle/>
          <a:p>
            <a:r>
              <a:rPr lang="fr-CA"/>
              <a:t>Romanisation des noms</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1009"/>
        <p:cNvGrpSpPr/>
        <p:nvPr/>
      </p:nvGrpSpPr>
      <p:grpSpPr>
        <a:xfrm>
          <a:off x="0" y="0"/>
          <a:ext cx="0" cy="0"/>
          <a:chOff x="0" y="0"/>
          <a:chExt cx="0" cy="0"/>
        </a:xfrm>
      </p:grpSpPr>
      <p:sp>
        <p:nvSpPr>
          <p:cNvPr id="1010" name="Google Shape;1010;p194"/>
          <p:cNvSpPr txBox="1">
            <a:spLocks noGrp="1"/>
          </p:cNvSpPr>
          <p:nvPr>
            <p:ph type="ctrTitle"/>
          </p:nvPr>
        </p:nvSpPr>
        <p:spPr>
          <a:xfrm>
            <a:off x="1524000" y="1122363"/>
            <a:ext cx="9144000" cy="149383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SzPts val="4400"/>
              <a:buNone/>
            </a:pPr>
            <a:r>
              <a:rPr lang="fr-FR" sz="2800"/>
              <a:t>Titres privilégiés pour les œuvres </a:t>
            </a:r>
            <a:endParaRPr sz="2800"/>
          </a:p>
        </p:txBody>
      </p:sp>
      <p:sp>
        <p:nvSpPr>
          <p:cNvPr id="1011" name="Google Shape;1011;p194"/>
          <p:cNvSpPr txBox="1">
            <a:spLocks noGrp="1"/>
          </p:cNvSpPr>
          <p:nvPr>
            <p:ph type="subTitle" idx="1"/>
          </p:nvPr>
        </p:nvSpPr>
        <p:spPr>
          <a:xfrm>
            <a:off x="1524000" y="2751138"/>
            <a:ext cx="9144000" cy="165576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SzPts val="2800"/>
              <a:buNone/>
            </a:pPr>
            <a:r>
              <a:rPr lang="fr-FR" sz="4400"/>
              <a:t>Variantes de points d’accès</a:t>
            </a:r>
            <a:endParaRPr sz="4400"/>
          </a:p>
        </p:txBody>
      </p:sp>
      <p:sp>
        <p:nvSpPr>
          <p:cNvPr id="1012" name="Google Shape;1012;p19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114</a:t>
            </a:fld>
            <a:endParaRPr/>
          </a:p>
        </p:txBody>
      </p:sp>
      <p:sp>
        <p:nvSpPr>
          <p:cNvPr id="3" name="Espace réservé du pied de page 2">
            <a:extLst>
              <a:ext uri="{FF2B5EF4-FFF2-40B4-BE49-F238E27FC236}">
                <a16:creationId xmlns:a16="http://schemas.microsoft.com/office/drawing/2014/main" id="{29FBAD98-BB94-F7AD-659B-05B5C46E6554}"/>
              </a:ext>
            </a:extLst>
          </p:cNvPr>
          <p:cNvSpPr>
            <a:spLocks noGrp="1"/>
          </p:cNvSpPr>
          <p:nvPr>
            <p:ph type="ftr" idx="11"/>
          </p:nvPr>
        </p:nvSpPr>
        <p:spPr/>
        <p:txBody>
          <a:bodyPr/>
          <a:lstStyle/>
          <a:p>
            <a:r>
              <a:rPr lang="fr-CA"/>
              <a:t>Romanisation des noms</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1017"/>
        <p:cNvGrpSpPr/>
        <p:nvPr/>
      </p:nvGrpSpPr>
      <p:grpSpPr>
        <a:xfrm>
          <a:off x="0" y="0"/>
          <a:ext cx="0" cy="0"/>
          <a:chOff x="0" y="0"/>
          <a:chExt cx="0" cy="0"/>
        </a:xfrm>
      </p:grpSpPr>
      <p:sp>
        <p:nvSpPr>
          <p:cNvPr id="1018" name="Google Shape;1018;p1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Les variantes de points d’accès</a:t>
            </a:r>
            <a:endParaRPr/>
          </a:p>
        </p:txBody>
      </p:sp>
      <p:sp>
        <p:nvSpPr>
          <p:cNvPr id="1019" name="Google Shape;1019;p124"/>
          <p:cNvSpPr txBox="1">
            <a:spLocks noGrp="1"/>
          </p:cNvSpPr>
          <p:nvPr>
            <p:ph type="body" idx="1"/>
          </p:nvPr>
        </p:nvSpPr>
        <p:spPr>
          <a:xfrm>
            <a:off x="838200" y="1476250"/>
            <a:ext cx="10515600" cy="4880100"/>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Clr>
                <a:schemeClr val="dk1"/>
              </a:buClr>
              <a:buSzPts val="2800"/>
              <a:buNone/>
            </a:pPr>
            <a:r>
              <a:rPr lang="fr-FR"/>
              <a:t>Attention! </a:t>
            </a:r>
            <a:endParaRPr/>
          </a:p>
          <a:p>
            <a:pPr marL="0" lvl="0" indent="0" algn="l" rtl="0">
              <a:lnSpc>
                <a:spcPct val="90000"/>
              </a:lnSpc>
              <a:spcBef>
                <a:spcPts val="1000"/>
              </a:spcBef>
              <a:spcAft>
                <a:spcPts val="0"/>
              </a:spcAft>
              <a:buClr>
                <a:schemeClr val="dk1"/>
              </a:buClr>
              <a:buSzPts val="2800"/>
              <a:buNone/>
            </a:pPr>
            <a:r>
              <a:rPr lang="fr-FR"/>
              <a:t>On n’ajoutera pas de renvoi à d’autres formes du nom dans les notices d’autorité nom-titre. Les renvois à d’autres formes du nom apparaissent uniquement dans la notice d’autorité du nom. </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fr-FR"/>
              <a:t>Exemple: </a:t>
            </a:r>
            <a:endParaRPr/>
          </a:p>
          <a:p>
            <a:pPr marL="0" lvl="0" indent="0" algn="l" rtl="0">
              <a:lnSpc>
                <a:spcPct val="90000"/>
              </a:lnSpc>
              <a:spcBef>
                <a:spcPts val="1000"/>
              </a:spcBef>
              <a:spcAft>
                <a:spcPts val="0"/>
              </a:spcAft>
              <a:buClr>
                <a:schemeClr val="dk1"/>
              </a:buClr>
              <a:buSzPts val="2800"/>
              <a:buNone/>
            </a:pPr>
            <a:r>
              <a:rPr lang="fr-FR">
                <a:solidFill>
                  <a:srgbClr val="C55A11"/>
                </a:solidFill>
              </a:rPr>
              <a:t>100 1_ $a Rachmaninov, Sergueï Vassilievitch, $d 1873-1943. $t Aleko</a:t>
            </a:r>
            <a:r>
              <a:rPr lang="fr-FR"/>
              <a:t> </a:t>
            </a:r>
            <a:endParaRPr/>
          </a:p>
          <a:p>
            <a:pPr marL="0" lvl="0" indent="0" algn="l" rtl="0">
              <a:lnSpc>
                <a:spcPct val="90000"/>
              </a:lnSpc>
              <a:spcBef>
                <a:spcPts val="1000"/>
              </a:spcBef>
              <a:spcAft>
                <a:spcPts val="0"/>
              </a:spcAft>
              <a:buClr>
                <a:srgbClr val="FF0000"/>
              </a:buClr>
              <a:buSzPts val="2800"/>
              <a:buNone/>
            </a:pPr>
            <a:r>
              <a:rPr lang="fr-FR" strike="sngStrike">
                <a:solidFill>
                  <a:srgbClr val="FF0000"/>
                </a:solidFill>
              </a:rPr>
              <a:t>400 1_ $a Rachmaninoff, Serge, $d 1873-1943. $t Aleko </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fr-FR"/>
              <a:t>Et ce, </a:t>
            </a:r>
            <a:r>
              <a:rPr lang="fr-F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4"/>
                  </a:ext>
                </a:extLst>
              </a:rPr>
              <a:t>même si on catalogue la partition de l’opéra Aleko et que le nom du compositeur figure sur la partition sous la forme</a:t>
            </a:r>
            <a:r>
              <a:rPr lang="fr-FR"/>
              <a:t> : Serge Rachmaninoff. </a:t>
            </a:r>
            <a:endParaRPr/>
          </a:p>
        </p:txBody>
      </p:sp>
      <p:sp>
        <p:nvSpPr>
          <p:cNvPr id="1020" name="Google Shape;1020;p1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115</a:t>
            </a:fld>
            <a:endParaRPr/>
          </a:p>
        </p:txBody>
      </p:sp>
      <p:sp>
        <p:nvSpPr>
          <p:cNvPr id="3" name="Espace réservé du pied de page 2">
            <a:extLst>
              <a:ext uri="{FF2B5EF4-FFF2-40B4-BE49-F238E27FC236}">
                <a16:creationId xmlns:a16="http://schemas.microsoft.com/office/drawing/2014/main" id="{4B784752-C333-D698-426F-402D20C2539D}"/>
              </a:ext>
            </a:extLst>
          </p:cNvPr>
          <p:cNvSpPr>
            <a:spLocks noGrp="1"/>
          </p:cNvSpPr>
          <p:nvPr>
            <p:ph type="ftr" idx="11"/>
          </p:nvPr>
        </p:nvSpPr>
        <p:spPr/>
        <p:txBody>
          <a:bodyPr/>
          <a:lstStyle/>
          <a:p>
            <a:r>
              <a:rPr lang="fr-CA"/>
              <a:t>Romanisation des noms</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1025"/>
        <p:cNvGrpSpPr/>
        <p:nvPr/>
      </p:nvGrpSpPr>
      <p:grpSpPr>
        <a:xfrm>
          <a:off x="0" y="0"/>
          <a:ext cx="0" cy="0"/>
          <a:chOff x="0" y="0"/>
          <a:chExt cx="0" cy="0"/>
        </a:xfrm>
      </p:grpSpPr>
      <p:sp>
        <p:nvSpPr>
          <p:cNvPr id="1026" name="Google Shape;1026;g3411df48f07_0_2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fr-FR"/>
              <a:t>Les variantes de points d’accès</a:t>
            </a:r>
            <a:endParaRPr/>
          </a:p>
        </p:txBody>
      </p:sp>
      <p:sp>
        <p:nvSpPr>
          <p:cNvPr id="1027" name="Google Shape;1027;g3411df48f07_0_2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fr-FR" sz="2450">
                <a:solidFill>
                  <a:srgbClr val="444746"/>
                </a:solidFill>
                <a:latin typeface="Roboto"/>
                <a:ea typeface="Roboto"/>
                <a:cs typeface="Roboto"/>
                <a:sym typeface="Roboto"/>
              </a:rPr>
              <a:t>Ne pas oublier que que même si on applique l'alternative sous RDA 6.2.2.7, on peut toujours donner les formes translittérées des titres comme des variantes en 4XX.</a:t>
            </a:r>
            <a:endParaRPr/>
          </a:p>
          <a:p>
            <a:pPr marL="0" lvl="0" indent="0" algn="l" rtl="0">
              <a:lnSpc>
                <a:spcPct val="90000"/>
              </a:lnSpc>
              <a:spcBef>
                <a:spcPts val="1000"/>
              </a:spcBef>
              <a:spcAft>
                <a:spcPts val="0"/>
              </a:spcAft>
              <a:buSzPts val="1800"/>
              <a:buNone/>
            </a:pPr>
            <a:endParaRPr sz="2450">
              <a:solidFill>
                <a:srgbClr val="444746"/>
              </a:solidFill>
              <a:latin typeface="Roboto"/>
              <a:ea typeface="Roboto"/>
              <a:cs typeface="Roboto"/>
              <a:sym typeface="Roboto"/>
            </a:endParaRPr>
          </a:p>
          <a:p>
            <a:pPr marL="0" lvl="0" indent="0" algn="l" rtl="0">
              <a:lnSpc>
                <a:spcPct val="90000"/>
              </a:lnSpc>
              <a:spcBef>
                <a:spcPts val="1000"/>
              </a:spcBef>
              <a:spcAft>
                <a:spcPts val="0"/>
              </a:spcAft>
              <a:buSzPts val="1800"/>
              <a:buNone/>
            </a:pPr>
            <a:r>
              <a:rPr lang="fr-FR" sz="2450">
                <a:solidFill>
                  <a:srgbClr val="444746"/>
                </a:solidFill>
                <a:highlight>
                  <a:schemeClr val="lt1"/>
                </a:highlight>
                <a:latin typeface="Roboto"/>
                <a:ea typeface="Roboto"/>
                <a:cs typeface="Roboto"/>
                <a:sym typeface="Roboto"/>
              </a:rPr>
              <a:t>Exemple</a:t>
            </a:r>
            <a:endParaRPr sz="2450">
              <a:solidFill>
                <a:srgbClr val="444746"/>
              </a:solidFill>
              <a:highlight>
                <a:schemeClr val="lt1"/>
              </a:highlight>
              <a:latin typeface="Roboto"/>
              <a:ea typeface="Roboto"/>
              <a:cs typeface="Roboto"/>
              <a:sym typeface="Roboto"/>
            </a:endParaRPr>
          </a:p>
          <a:p>
            <a:pPr marL="0" lvl="0" indent="0" algn="l" rtl="0">
              <a:lnSpc>
                <a:spcPct val="90000"/>
              </a:lnSpc>
              <a:spcBef>
                <a:spcPts val="1000"/>
              </a:spcBef>
              <a:spcAft>
                <a:spcPts val="0"/>
              </a:spcAft>
              <a:buSzPts val="1800"/>
              <a:buNone/>
            </a:pPr>
            <a:r>
              <a:rPr lang="fr-FR" sz="2450">
                <a:solidFill>
                  <a:srgbClr val="C55A11"/>
                </a:solidFill>
                <a:highlight>
                  <a:schemeClr val="lt1"/>
                </a:highlight>
                <a:latin typeface="Roboto"/>
                <a:ea typeface="Roboto"/>
                <a:cs typeface="Roboto"/>
                <a:sym typeface="Roboto"/>
              </a:rPr>
              <a:t>100 0_	$a Aristophane. $t Oiseaux</a:t>
            </a:r>
            <a:endParaRPr sz="2450">
              <a:solidFill>
                <a:srgbClr val="C55A11"/>
              </a:solidFill>
              <a:highlight>
                <a:schemeClr val="lt1"/>
              </a:highlight>
              <a:latin typeface="Roboto"/>
              <a:ea typeface="Roboto"/>
              <a:cs typeface="Roboto"/>
              <a:sym typeface="Roboto"/>
            </a:endParaRPr>
          </a:p>
          <a:p>
            <a:pPr marL="0" lvl="0" indent="0" algn="l" rtl="0">
              <a:lnSpc>
                <a:spcPct val="90000"/>
              </a:lnSpc>
              <a:spcBef>
                <a:spcPts val="1000"/>
              </a:spcBef>
              <a:spcAft>
                <a:spcPts val="0"/>
              </a:spcAft>
              <a:buSzPts val="1800"/>
              <a:buNone/>
            </a:pPr>
            <a:r>
              <a:rPr lang="fr-FR" sz="2450">
                <a:solidFill>
                  <a:srgbClr val="C55A11"/>
                </a:solidFill>
                <a:highlight>
                  <a:schemeClr val="lt1"/>
                </a:highlight>
                <a:latin typeface="Roboto"/>
                <a:ea typeface="Roboto"/>
                <a:cs typeface="Roboto"/>
                <a:sym typeface="Roboto"/>
              </a:rPr>
              <a:t>400 0_  	$a Aristophane. $t </a:t>
            </a:r>
            <a:r>
              <a:rPr lang="fr-FR" sz="2600">
                <a:solidFill>
                  <a:srgbClr val="C55A11"/>
                </a:solidFill>
                <a:highlight>
                  <a:schemeClr val="lt1"/>
                </a:highlight>
              </a:rPr>
              <a:t>Ὄρνιθες</a:t>
            </a:r>
            <a:endParaRPr sz="2450">
              <a:solidFill>
                <a:srgbClr val="C55A11"/>
              </a:solidFill>
              <a:highlight>
                <a:schemeClr val="lt1"/>
              </a:highlight>
              <a:latin typeface="Roboto"/>
              <a:ea typeface="Roboto"/>
              <a:cs typeface="Roboto"/>
              <a:sym typeface="Roboto"/>
            </a:endParaRPr>
          </a:p>
          <a:p>
            <a:pPr marL="0" lvl="0" indent="0" algn="l" rtl="0">
              <a:lnSpc>
                <a:spcPct val="90000"/>
              </a:lnSpc>
              <a:spcBef>
                <a:spcPts val="1000"/>
              </a:spcBef>
              <a:spcAft>
                <a:spcPts val="0"/>
              </a:spcAft>
              <a:buSzPts val="1800"/>
              <a:buNone/>
            </a:pPr>
            <a:endParaRPr sz="4200"/>
          </a:p>
        </p:txBody>
      </p:sp>
      <p:sp>
        <p:nvSpPr>
          <p:cNvPr id="1028" name="Google Shape;1028;g3411df48f07_0_2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r-FR"/>
              <a:t>116</a:t>
            </a:fld>
            <a:endParaRPr/>
          </a:p>
        </p:txBody>
      </p:sp>
      <p:sp>
        <p:nvSpPr>
          <p:cNvPr id="3" name="Espace réservé du pied de page 2">
            <a:extLst>
              <a:ext uri="{FF2B5EF4-FFF2-40B4-BE49-F238E27FC236}">
                <a16:creationId xmlns:a16="http://schemas.microsoft.com/office/drawing/2014/main" id="{2BC2648F-A208-F1DA-D535-D82BD6D1EC63}"/>
              </a:ext>
            </a:extLst>
          </p:cNvPr>
          <p:cNvSpPr>
            <a:spLocks noGrp="1"/>
          </p:cNvSpPr>
          <p:nvPr>
            <p:ph type="ftr" idx="11"/>
          </p:nvPr>
        </p:nvSpPr>
        <p:spPr/>
        <p:txBody>
          <a:bodyPr/>
          <a:lstStyle/>
          <a:p>
            <a:r>
              <a:rPr lang="fr-CA"/>
              <a:t>Romanisation des noms</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1033"/>
        <p:cNvGrpSpPr/>
        <p:nvPr/>
      </p:nvGrpSpPr>
      <p:grpSpPr>
        <a:xfrm>
          <a:off x="0" y="0"/>
          <a:ext cx="0" cy="0"/>
          <a:chOff x="0" y="0"/>
          <a:chExt cx="0" cy="0"/>
        </a:xfrm>
      </p:grpSpPr>
      <p:sp>
        <p:nvSpPr>
          <p:cNvPr id="1034" name="Google Shape;1034;p103"/>
          <p:cNvSpPr txBox="1">
            <a:spLocks noGrp="1"/>
          </p:cNvSpPr>
          <p:nvPr>
            <p:ph type="title"/>
          </p:nvPr>
        </p:nvSpPr>
        <p:spPr>
          <a:xfrm>
            <a:off x="711200" y="2766218"/>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sz="6000"/>
              <a:t>Autres notions</a:t>
            </a:r>
            <a:endParaRPr sz="6000"/>
          </a:p>
        </p:txBody>
      </p:sp>
      <p:sp>
        <p:nvSpPr>
          <p:cNvPr id="1035" name="Google Shape;1035;p10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117</a:t>
            </a:fld>
            <a:endParaRPr/>
          </a:p>
        </p:txBody>
      </p:sp>
      <p:sp>
        <p:nvSpPr>
          <p:cNvPr id="3" name="Espace réservé du pied de page 2">
            <a:extLst>
              <a:ext uri="{FF2B5EF4-FFF2-40B4-BE49-F238E27FC236}">
                <a16:creationId xmlns:a16="http://schemas.microsoft.com/office/drawing/2014/main" id="{383465B3-5D1C-489D-9B3D-2BE50C9DFBC0}"/>
              </a:ext>
            </a:extLst>
          </p:cNvPr>
          <p:cNvSpPr>
            <a:spLocks noGrp="1"/>
          </p:cNvSpPr>
          <p:nvPr>
            <p:ph type="ftr" idx="11"/>
          </p:nvPr>
        </p:nvSpPr>
        <p:spPr/>
        <p:txBody>
          <a:bodyPr/>
          <a:lstStyle/>
          <a:p>
            <a:r>
              <a:rPr lang="fr-CA"/>
              <a:t>Romanisation des noms</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1040"/>
        <p:cNvGrpSpPr/>
        <p:nvPr/>
      </p:nvGrpSpPr>
      <p:grpSpPr>
        <a:xfrm>
          <a:off x="0" y="0"/>
          <a:ext cx="0" cy="0"/>
          <a:chOff x="0" y="0"/>
          <a:chExt cx="0" cy="0"/>
        </a:xfrm>
      </p:grpSpPr>
      <p:sp>
        <p:nvSpPr>
          <p:cNvPr id="1041" name="Google Shape;1041;p10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La romanisation systématique </a:t>
            </a:r>
            <a:br>
              <a:rPr lang="fr-FR"/>
            </a:br>
            <a:r>
              <a:rPr lang="fr-FR"/>
              <a:t>	</a:t>
            </a:r>
            <a:endParaRPr/>
          </a:p>
        </p:txBody>
      </p:sp>
      <p:sp>
        <p:nvSpPr>
          <p:cNvPr id="1042" name="Google Shape;1042;p104"/>
          <p:cNvSpPr txBox="1">
            <a:spLocks noGrp="1"/>
          </p:cNvSpPr>
          <p:nvPr>
            <p:ph type="body" idx="1"/>
          </p:nvPr>
        </p:nvSpPr>
        <p:spPr>
          <a:xfrm>
            <a:off x="838200" y="1393325"/>
            <a:ext cx="10515600" cy="435120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800"/>
              <a:buChar char="•"/>
            </a:pPr>
            <a:r>
              <a:rPr lang="fr-FR"/>
              <a:t>Vous n’avez pas trouvé de forme bien établie en français, ou vous </a:t>
            </a:r>
            <a:r>
              <a:rPr lang="fr-F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5"/>
                  </a:ext>
                </a:extLst>
              </a:rPr>
              <a:t>devez</a:t>
            </a:r>
            <a:r>
              <a:rPr lang="fr-FR"/>
              <a:t> translittérer pour toute autre raison.</a:t>
            </a:r>
            <a:endParaRPr/>
          </a:p>
          <a:p>
            <a:pPr marL="914400" lvl="1" indent="-425450" algn="l" rtl="0">
              <a:lnSpc>
                <a:spcPct val="90000"/>
              </a:lnSpc>
              <a:spcBef>
                <a:spcPts val="1000"/>
              </a:spcBef>
              <a:spcAft>
                <a:spcPts val="0"/>
              </a:spcAft>
              <a:buClr>
                <a:schemeClr val="dk1"/>
              </a:buClr>
              <a:buSzPts val="3100"/>
              <a:buChar char="•"/>
            </a:pPr>
            <a:r>
              <a:rPr lang="fr-FR" sz="2700"/>
              <a:t>Vous devez donc employer la forme systématiquement romanisée du nom. </a:t>
            </a:r>
            <a:endParaRPr sz="2700"/>
          </a:p>
          <a:p>
            <a:pPr marL="914400" lvl="1" indent="-425450" algn="l" rtl="0">
              <a:lnSpc>
                <a:spcPct val="90000"/>
              </a:lnSpc>
              <a:spcBef>
                <a:spcPts val="1000"/>
              </a:spcBef>
              <a:spcAft>
                <a:spcPts val="0"/>
              </a:spcAft>
              <a:buClr>
                <a:schemeClr val="dk1"/>
              </a:buClr>
              <a:buSzPts val="3100"/>
              <a:buChar char="•"/>
            </a:pPr>
            <a:r>
              <a:rPr lang="fr-FR" sz="2700"/>
              <a:t>Vous ferez donc appel à une </a:t>
            </a:r>
            <a:r>
              <a:rPr lang="fr-FR" sz="2700" b="1"/>
              <a:t>table</a:t>
            </a:r>
            <a:r>
              <a:rPr lang="fr-FR" sz="2700"/>
              <a:t> de translittération ou de romanisation. </a:t>
            </a:r>
            <a:endParaRPr sz="2700"/>
          </a:p>
          <a:p>
            <a:pPr marL="457200" lvl="0" indent="-457200" algn="l" rtl="0">
              <a:lnSpc>
                <a:spcPct val="90000"/>
              </a:lnSpc>
              <a:spcBef>
                <a:spcPts val="1000"/>
              </a:spcBef>
              <a:spcAft>
                <a:spcPts val="0"/>
              </a:spcAft>
              <a:buSzPts val="2800"/>
              <a:buChar char="•"/>
            </a:pPr>
            <a:r>
              <a:rPr lang="fr-FR"/>
              <a:t>L’ÉP du PFAN pour 9.2.2.5.3 dit : </a:t>
            </a:r>
            <a:endParaRPr/>
          </a:p>
          <a:p>
            <a:pPr marL="0" lvl="0" indent="0" algn="l" rtl="0">
              <a:lnSpc>
                <a:spcPct val="90000"/>
              </a:lnSpc>
              <a:spcBef>
                <a:spcPts val="1000"/>
              </a:spcBef>
              <a:spcAft>
                <a:spcPts val="0"/>
              </a:spcAft>
              <a:buClr>
                <a:schemeClr val="dk1"/>
              </a:buClr>
              <a:buSzPts val="2800"/>
              <a:buNone/>
            </a:pPr>
            <a:r>
              <a:rPr lang="fr-FR"/>
              <a:t>	</a:t>
            </a:r>
            <a:r>
              <a:rPr lang="fr-FR">
                <a:solidFill>
                  <a:srgbClr val="548135"/>
                </a:solidFill>
              </a:rPr>
              <a:t>Utiliser les </a:t>
            </a:r>
            <a:r>
              <a:rPr lang="fr-FR" u="sng">
                <a:solidFill>
                  <a:srgbClr val="548135"/>
                </a:solidFill>
                <a:hlinkClick r:id="rId3">
                  <a:extLst>
                    <a:ext uri="{A12FA001-AC4F-418D-AE19-62706E023703}">
                      <ahyp:hlinkClr xmlns:ahyp="http://schemas.microsoft.com/office/drawing/2018/hyperlinkcolor" val="tx"/>
                    </a:ext>
                  </a:extLst>
                </a:hlinkClick>
              </a:rPr>
              <a:t>tables de romanisation</a:t>
            </a:r>
            <a:r>
              <a:rPr lang="fr-FR">
                <a:solidFill>
                  <a:srgbClr val="548135"/>
                </a:solidFill>
              </a:rPr>
              <a:t> approuvées par le PFAN. </a:t>
            </a:r>
            <a:endParaRPr/>
          </a:p>
          <a:p>
            <a:pPr marL="457200" lvl="0" indent="-457200" algn="l" rtl="0">
              <a:lnSpc>
                <a:spcPct val="90000"/>
              </a:lnSpc>
              <a:spcBef>
                <a:spcPts val="1000"/>
              </a:spcBef>
              <a:spcAft>
                <a:spcPts val="0"/>
              </a:spcAft>
              <a:buSzPts val="2800"/>
              <a:buChar char="•"/>
            </a:pPr>
            <a:r>
              <a:rPr lang="fr-FR"/>
              <a:t>Consultez le Wiki du PFAN, sous l’onglet : </a:t>
            </a:r>
            <a:r>
              <a:rPr lang="fr-FR" u="sng">
                <a:solidFill>
                  <a:schemeClr val="hlink"/>
                </a:solidFill>
                <a:hlinkClick r:id="rId3"/>
              </a:rPr>
              <a:t>Autre documentation, </a:t>
            </a:r>
            <a:r>
              <a:rPr lang="fr-FR" u="sng">
                <a:solidFill>
                  <a:schemeClr val="hlink"/>
                </a:solidFill>
                <a:hlinkClick r:id="rId3"/>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6"/>
                  </a:ext>
                </a:extLst>
              </a:rPr>
              <a:t>point</a:t>
            </a:r>
            <a:r>
              <a:rPr lang="fr-FR" u="sng">
                <a:solidFill>
                  <a:schemeClr val="hlink"/>
                </a:solidFill>
                <a:hlinkClick r:id="rId3"/>
              </a:rPr>
              <a:t> 5 : Romanisation</a:t>
            </a:r>
            <a:r>
              <a:rPr lang="fr-FR"/>
              <a:t>.</a:t>
            </a:r>
            <a:endParaRPr/>
          </a:p>
          <a:p>
            <a:pPr marL="0" lvl="0" indent="0" algn="l" rtl="0">
              <a:lnSpc>
                <a:spcPct val="90000"/>
              </a:lnSpc>
              <a:spcBef>
                <a:spcPts val="1000"/>
              </a:spcBef>
              <a:spcAft>
                <a:spcPts val="0"/>
              </a:spcAft>
              <a:buSzPts val="2800"/>
              <a:buNone/>
            </a:pPr>
            <a:endParaRPr>
              <a:solidFill>
                <a:srgbClr val="548135"/>
              </a:solidFill>
            </a:endParaRPr>
          </a:p>
          <a:p>
            <a:pPr marL="228600" lvl="0" indent="-50800" algn="l" rtl="0">
              <a:lnSpc>
                <a:spcPct val="90000"/>
              </a:lnSpc>
              <a:spcBef>
                <a:spcPts val="1000"/>
              </a:spcBef>
              <a:spcAft>
                <a:spcPts val="0"/>
              </a:spcAft>
              <a:buClr>
                <a:schemeClr val="dk1"/>
              </a:buClr>
              <a:buSzPts val="2800"/>
              <a:buNone/>
            </a:pPr>
            <a:endParaRPr/>
          </a:p>
        </p:txBody>
      </p:sp>
      <p:sp>
        <p:nvSpPr>
          <p:cNvPr id="1043" name="Google Shape;1043;p10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118</a:t>
            </a:fld>
            <a:endParaRPr/>
          </a:p>
        </p:txBody>
      </p:sp>
      <p:sp>
        <p:nvSpPr>
          <p:cNvPr id="3" name="Espace réservé du pied de page 2">
            <a:extLst>
              <a:ext uri="{FF2B5EF4-FFF2-40B4-BE49-F238E27FC236}">
                <a16:creationId xmlns:a16="http://schemas.microsoft.com/office/drawing/2014/main" id="{7C32546F-742E-4E8F-542C-11CB8437E050}"/>
              </a:ext>
            </a:extLst>
          </p:cNvPr>
          <p:cNvSpPr>
            <a:spLocks noGrp="1"/>
          </p:cNvSpPr>
          <p:nvPr>
            <p:ph type="ftr" idx="11"/>
          </p:nvPr>
        </p:nvSpPr>
        <p:spPr/>
        <p:txBody>
          <a:bodyPr/>
          <a:lstStyle/>
          <a:p>
            <a:r>
              <a:rPr lang="fr-CA"/>
              <a:t>Romanisation des noms</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1048"/>
        <p:cNvGrpSpPr/>
        <p:nvPr/>
      </p:nvGrpSpPr>
      <p:grpSpPr>
        <a:xfrm>
          <a:off x="0" y="0"/>
          <a:ext cx="0" cy="0"/>
          <a:chOff x="0" y="0"/>
          <a:chExt cx="0" cy="0"/>
        </a:xfrm>
      </p:grpSpPr>
      <p:sp>
        <p:nvSpPr>
          <p:cNvPr id="1049" name="Google Shape;1049;p10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La romanisation systématique </a:t>
            </a:r>
            <a:br>
              <a:rPr lang="fr-FR"/>
            </a:br>
            <a:endParaRPr/>
          </a:p>
        </p:txBody>
      </p:sp>
      <p:sp>
        <p:nvSpPr>
          <p:cNvPr id="1050" name="Google Shape;1050;p10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rgbClr val="548135"/>
              </a:buClr>
              <a:buSzPts val="2800"/>
              <a:buChar char="•"/>
            </a:pPr>
            <a:r>
              <a:rPr lang="fr-FR">
                <a:solidFill>
                  <a:schemeClr val="dk1"/>
                </a:solidFill>
              </a:rPr>
              <a:t>De manière générale, le PFAN a choisi de privilégier les </a:t>
            </a:r>
            <a:r>
              <a:rPr lang="fr-FR" b="1">
                <a:solidFill>
                  <a:schemeClr val="dk1"/>
                </a:solidFill>
              </a:rPr>
              <a:t>normes de romanisation ISO </a:t>
            </a:r>
            <a:r>
              <a:rPr lang="fr-FR">
                <a:solidFill>
                  <a:schemeClr val="dk1"/>
                </a:solidFill>
              </a:rPr>
              <a:t>en vigueur. </a:t>
            </a:r>
            <a:endParaRPr>
              <a:solidFill>
                <a:schemeClr val="dk1"/>
              </a:solidFill>
            </a:endParaRPr>
          </a:p>
          <a:p>
            <a:pPr marL="457200" lvl="0" indent="0" algn="l" rtl="0">
              <a:lnSpc>
                <a:spcPct val="90000"/>
              </a:lnSpc>
              <a:spcBef>
                <a:spcPts val="0"/>
              </a:spcBef>
              <a:spcAft>
                <a:spcPts val="0"/>
              </a:spcAft>
              <a:buSzPts val="1800"/>
              <a:buNone/>
            </a:pPr>
            <a:endParaRPr>
              <a:solidFill>
                <a:schemeClr val="dk1"/>
              </a:solidFill>
            </a:endParaRPr>
          </a:p>
          <a:p>
            <a:pPr marL="228600" lvl="0" indent="-228600" algn="l" rtl="0">
              <a:lnSpc>
                <a:spcPct val="90000"/>
              </a:lnSpc>
              <a:spcBef>
                <a:spcPts val="0"/>
              </a:spcBef>
              <a:spcAft>
                <a:spcPts val="0"/>
              </a:spcAft>
              <a:buClr>
                <a:srgbClr val="548135"/>
              </a:buClr>
              <a:buSzPts val="2800"/>
              <a:buChar char="•"/>
            </a:pPr>
            <a:r>
              <a:rPr lang="fr-FR">
                <a:solidFill>
                  <a:schemeClr val="dk1"/>
                </a:solidFill>
              </a:rPr>
              <a:t>Pour certaines langues ou écritures, il se peut qu'aucune norme ISO ne soit disponible ou que la norme ISO pertinente néglige certains éléments linguistiques essentiels ou des aspects importants de la romanisation. Dans ces cas-là, une autre table a été substituée à la norme ISO.</a:t>
            </a:r>
            <a:endParaRPr>
              <a:solidFill>
                <a:schemeClr val="dk1"/>
              </a:solidFill>
            </a:endParaRPr>
          </a:p>
          <a:p>
            <a:pPr marL="457200" lvl="0" indent="0" algn="l" rtl="0">
              <a:lnSpc>
                <a:spcPct val="90000"/>
              </a:lnSpc>
              <a:spcBef>
                <a:spcPts val="0"/>
              </a:spcBef>
              <a:spcAft>
                <a:spcPts val="0"/>
              </a:spcAft>
              <a:buSzPts val="1800"/>
              <a:buNone/>
            </a:pPr>
            <a:endParaRPr>
              <a:solidFill>
                <a:schemeClr val="dk1"/>
              </a:solidFill>
            </a:endParaRPr>
          </a:p>
          <a:p>
            <a:pPr marL="228600" lvl="0" indent="-228600" algn="l" rtl="0">
              <a:lnSpc>
                <a:spcPct val="90000"/>
              </a:lnSpc>
              <a:spcBef>
                <a:spcPts val="0"/>
              </a:spcBef>
              <a:spcAft>
                <a:spcPts val="0"/>
              </a:spcAft>
              <a:buClr>
                <a:srgbClr val="548135"/>
              </a:buClr>
              <a:buSzPts val="2800"/>
              <a:buChar char="•"/>
            </a:pPr>
            <a:r>
              <a:rPr lang="fr-FR">
                <a:solidFill>
                  <a:schemeClr val="dk1"/>
                </a:solidFill>
              </a:rPr>
              <a:t>L</a:t>
            </a:r>
            <a:r>
              <a:rPr lang="fr-FR">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8"/>
                  </a:ext>
                </a:extLst>
              </a:rPr>
              <a:t>es tables ont été approuvées au cas par cas, avec chaque fois l'objectif de permettre une translittération conventionnelle, réversible et la plus complète possible.</a:t>
            </a:r>
            <a:endParaRPr>
              <a:solidFill>
                <a:schemeClr val="dk1"/>
              </a:solidFill>
            </a:endParaRPr>
          </a:p>
        </p:txBody>
      </p:sp>
      <p:sp>
        <p:nvSpPr>
          <p:cNvPr id="1051" name="Google Shape;1051;p10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119</a:t>
            </a:fld>
            <a:endParaRPr/>
          </a:p>
        </p:txBody>
      </p:sp>
      <p:sp>
        <p:nvSpPr>
          <p:cNvPr id="3" name="Espace réservé du pied de page 2">
            <a:extLst>
              <a:ext uri="{FF2B5EF4-FFF2-40B4-BE49-F238E27FC236}">
                <a16:creationId xmlns:a16="http://schemas.microsoft.com/office/drawing/2014/main" id="{DC74B04D-C1B9-9977-BEE1-7EFE3DD6533F}"/>
              </a:ext>
            </a:extLst>
          </p:cNvPr>
          <p:cNvSpPr>
            <a:spLocks noGrp="1"/>
          </p:cNvSpPr>
          <p:nvPr>
            <p:ph type="ftr" idx="11"/>
          </p:nvPr>
        </p:nvSpPr>
        <p:spPr/>
        <p:txBody>
          <a:bodyPr/>
          <a:lstStyle/>
          <a:p>
            <a:r>
              <a:rPr lang="fr-CA"/>
              <a:t>Romanisation des noms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7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fr-FR"/>
              <a:t>Quelques définitions (suite)</a:t>
            </a:r>
            <a:endParaRPr/>
          </a:p>
        </p:txBody>
      </p:sp>
      <p:sp>
        <p:nvSpPr>
          <p:cNvPr id="254" name="Google Shape;254;p17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SzPts val="2800"/>
              <a:buNone/>
            </a:pPr>
            <a:r>
              <a:rPr lang="fr-FR"/>
              <a:t>Exemples de romanisation : </a:t>
            </a:r>
            <a:endParaRPr/>
          </a:p>
          <a:p>
            <a:pPr marL="0" lvl="0" indent="0" algn="l" rtl="0">
              <a:lnSpc>
                <a:spcPct val="90000"/>
              </a:lnSpc>
              <a:spcBef>
                <a:spcPts val="1000"/>
              </a:spcBef>
              <a:spcAft>
                <a:spcPts val="0"/>
              </a:spcAft>
              <a:buSzPts val="2800"/>
              <a:buNone/>
            </a:pPr>
            <a:endParaRPr/>
          </a:p>
          <a:p>
            <a:pPr marL="0" lvl="0" indent="0" algn="l" rtl="0">
              <a:lnSpc>
                <a:spcPct val="90000"/>
              </a:lnSpc>
              <a:spcBef>
                <a:spcPts val="1000"/>
              </a:spcBef>
              <a:spcAft>
                <a:spcPts val="0"/>
              </a:spcAft>
              <a:buSzPts val="2800"/>
              <a:buNone/>
            </a:pPr>
            <a:r>
              <a:rPr lang="fr-FR"/>
              <a:t>ᐃᓄᒃᔪᐊᕌᔪᒃ			            ᐳᓪᓚᑦ</a:t>
            </a:r>
            <a:endParaRPr/>
          </a:p>
          <a:p>
            <a:pPr marL="0" lvl="0" indent="0" algn="l" rtl="0">
              <a:lnSpc>
                <a:spcPct val="90000"/>
              </a:lnSpc>
              <a:spcBef>
                <a:spcPts val="1000"/>
              </a:spcBef>
              <a:spcAft>
                <a:spcPts val="0"/>
              </a:spcAft>
              <a:buSzPts val="2800"/>
              <a:buNone/>
            </a:pPr>
            <a:r>
              <a:rPr lang="fr-FR"/>
              <a:t>I-nu-k-ju-a-raa-ju-k  		Pu-l-la-t</a:t>
            </a:r>
            <a:endParaRPr/>
          </a:p>
          <a:p>
            <a:pPr marL="0" lvl="0" indent="0" algn="l" rtl="0">
              <a:lnSpc>
                <a:spcPct val="90000"/>
              </a:lnSpc>
              <a:spcBef>
                <a:spcPts val="1000"/>
              </a:spcBef>
              <a:spcAft>
                <a:spcPts val="0"/>
              </a:spcAft>
              <a:buSzPts val="2800"/>
              <a:buNone/>
            </a:pPr>
            <a:r>
              <a:rPr lang="fr-FR"/>
              <a:t>(artiste, 1913-1972; elle a vécu au Nunavut) </a:t>
            </a:r>
            <a:endParaRPr/>
          </a:p>
          <a:p>
            <a:pPr marL="0" lvl="0" indent="0" algn="l" rtl="0">
              <a:lnSpc>
                <a:spcPct val="90000"/>
              </a:lnSpc>
              <a:spcBef>
                <a:spcPts val="1000"/>
              </a:spcBef>
              <a:spcAft>
                <a:spcPts val="0"/>
              </a:spcAft>
              <a:buSzPts val="2800"/>
              <a:buNone/>
            </a:pPr>
            <a:endParaRPr/>
          </a:p>
          <a:p>
            <a:pPr marL="0" lvl="0" indent="0" algn="l" rtl="0">
              <a:lnSpc>
                <a:spcPct val="90000"/>
              </a:lnSpc>
              <a:spcBef>
                <a:spcPts val="1000"/>
              </a:spcBef>
              <a:spcAft>
                <a:spcPts val="0"/>
              </a:spcAft>
              <a:buSzPts val="2800"/>
              <a:buNone/>
            </a:pPr>
            <a:r>
              <a:rPr lang="fr-FR"/>
              <a:t>ᐸᓪᓗᖅ		ᐳᓪᓚᑦ</a:t>
            </a:r>
            <a:endParaRPr/>
          </a:p>
          <a:p>
            <a:pPr marL="0" lvl="0" indent="0" algn="l" rtl="0">
              <a:lnSpc>
                <a:spcPct val="90000"/>
              </a:lnSpc>
              <a:spcBef>
                <a:spcPts val="1000"/>
              </a:spcBef>
              <a:spcAft>
                <a:spcPts val="0"/>
              </a:spcAft>
              <a:buSzPts val="2800"/>
              <a:buNone/>
            </a:pPr>
            <a:r>
              <a:rPr lang="fr-FR"/>
              <a:t>Pa-l-lu-q		Pu-l-la-t</a:t>
            </a:r>
            <a:endParaRPr/>
          </a:p>
          <a:p>
            <a:pPr marL="0" lvl="0" indent="0" algn="l" rtl="0">
              <a:lnSpc>
                <a:spcPct val="90000"/>
              </a:lnSpc>
              <a:spcBef>
                <a:spcPts val="1000"/>
              </a:spcBef>
              <a:spcAft>
                <a:spcPts val="0"/>
              </a:spcAft>
              <a:buSzPts val="2800"/>
              <a:buNone/>
            </a:pPr>
            <a:r>
              <a:rPr lang="fr-FR"/>
              <a:t>(1916-1992; son mari, également artiste)</a:t>
            </a:r>
            <a:endParaRPr/>
          </a:p>
          <a:p>
            <a:pPr marL="114300" lvl="0" indent="0" algn="l" rtl="0">
              <a:lnSpc>
                <a:spcPct val="90000"/>
              </a:lnSpc>
              <a:spcBef>
                <a:spcPts val="1000"/>
              </a:spcBef>
              <a:spcAft>
                <a:spcPts val="0"/>
              </a:spcAft>
              <a:buSzPts val="1800"/>
              <a:buNone/>
            </a:pPr>
            <a:endParaRPr/>
          </a:p>
        </p:txBody>
      </p:sp>
      <p:sp>
        <p:nvSpPr>
          <p:cNvPr id="255" name="Google Shape;255;p17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12</a:t>
            </a:fld>
            <a:endParaRPr/>
          </a:p>
        </p:txBody>
      </p:sp>
      <p:sp>
        <p:nvSpPr>
          <p:cNvPr id="3" name="Espace réservé du pied de page 2">
            <a:extLst>
              <a:ext uri="{FF2B5EF4-FFF2-40B4-BE49-F238E27FC236}">
                <a16:creationId xmlns:a16="http://schemas.microsoft.com/office/drawing/2014/main" id="{29A04D3B-7703-F472-91FC-85EC8FA3CC42}"/>
              </a:ext>
            </a:extLst>
          </p:cNvPr>
          <p:cNvSpPr>
            <a:spLocks noGrp="1"/>
          </p:cNvSpPr>
          <p:nvPr>
            <p:ph type="ftr" idx="11"/>
          </p:nvPr>
        </p:nvSpPr>
        <p:spPr/>
        <p:txBody>
          <a:bodyPr/>
          <a:lstStyle/>
          <a:p>
            <a:r>
              <a:rPr lang="fr-CA"/>
              <a:t>Romanisation des noms</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1056"/>
        <p:cNvGrpSpPr/>
        <p:nvPr/>
      </p:nvGrpSpPr>
      <p:grpSpPr>
        <a:xfrm>
          <a:off x="0" y="0"/>
          <a:ext cx="0" cy="0"/>
          <a:chOff x="0" y="0"/>
          <a:chExt cx="0" cy="0"/>
        </a:xfrm>
      </p:grpSpPr>
      <p:sp>
        <p:nvSpPr>
          <p:cNvPr id="1057" name="Google Shape;1057;p10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La romanisation systématique </a:t>
            </a:r>
            <a:br>
              <a:rPr lang="fr-FR"/>
            </a:br>
            <a:endParaRPr/>
          </a:p>
        </p:txBody>
      </p:sp>
      <p:sp>
        <p:nvSpPr>
          <p:cNvPr id="1058" name="Google Shape;1058;p10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fr-FR"/>
              <a:t>Le wiki du PFAN, sous l’onglet </a:t>
            </a:r>
            <a:r>
              <a:rPr lang="fr-FR" i="1"/>
              <a:t>Autre documentation</a:t>
            </a:r>
            <a:r>
              <a:rPr lang="fr-FR"/>
              <a:t>, point 5 : Romanisation, donne la liste des tables de romanisation approuvées. </a:t>
            </a:r>
            <a:endParaRPr/>
          </a:p>
          <a:p>
            <a:pPr marL="228600" lvl="0" indent="-228600" algn="l" rtl="0">
              <a:lnSpc>
                <a:spcPct val="90000"/>
              </a:lnSpc>
              <a:spcBef>
                <a:spcPts val="1000"/>
              </a:spcBef>
              <a:spcAft>
                <a:spcPts val="0"/>
              </a:spcAft>
              <a:buClr>
                <a:schemeClr val="dk1"/>
              </a:buClr>
              <a:buSzPts val="2800"/>
              <a:buChar char="•"/>
            </a:pPr>
            <a:r>
              <a:rPr lang="fr-FR"/>
              <a:t>Les tables de la norme ISO doivent être achetées individuellement. On ne peut pas les partager, car elles sont protégées par droit d’auteur.</a:t>
            </a:r>
            <a:endParaRPr/>
          </a:p>
          <a:p>
            <a:pPr marL="228600" lvl="0" indent="-228600" algn="l" rtl="0">
              <a:lnSpc>
                <a:spcPct val="90000"/>
              </a:lnSpc>
              <a:spcBef>
                <a:spcPts val="1000"/>
              </a:spcBef>
              <a:spcAft>
                <a:spcPts val="0"/>
              </a:spcAft>
              <a:buClr>
                <a:schemeClr val="dk1"/>
              </a:buClr>
              <a:buSzPts val="2800"/>
              <a:buChar char="•"/>
            </a:pPr>
            <a:r>
              <a:rPr lang="fr-FR"/>
              <a:t>D’autres tables sont heureusement disponibles en ligne; lorsque c’est le cas, le lien est donné sur le wiki. </a:t>
            </a:r>
            <a:endParaRPr/>
          </a:p>
          <a:p>
            <a:pPr marL="457200" lvl="0" indent="0" algn="l" rtl="0">
              <a:lnSpc>
                <a:spcPct val="90000"/>
              </a:lnSpc>
              <a:spcBef>
                <a:spcPts val="1000"/>
              </a:spcBef>
              <a:spcAft>
                <a:spcPts val="0"/>
              </a:spcAft>
              <a:buSzPts val="1800"/>
              <a:buNone/>
            </a:pPr>
            <a:r>
              <a:rPr lang="fr-FR"/>
              <a:t>Exemple : pour le biélorusse, le russe et l’ukrainien :  </a:t>
            </a:r>
            <a:r>
              <a:rPr lang="fr-FR" u="sng">
                <a:solidFill>
                  <a:schemeClr val="hlink"/>
                </a:solidFill>
                <a:hlinkClick r:id="rId3"/>
              </a:rPr>
              <a:t>Kitcat : portail </a:t>
            </a:r>
            <a:r>
              <a:rPr lang="fr-FR" u="sng">
                <a:solidFill>
                  <a:schemeClr val="hlink"/>
                </a:solidFill>
                <a:hlinkClick r:id="rId3"/>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9"/>
                  </a:ext>
                </a:extLst>
              </a:rPr>
              <a:t>d’aide</a:t>
            </a:r>
            <a:r>
              <a:rPr lang="fr-FR" u="sng">
                <a:solidFill>
                  <a:schemeClr val="hlink"/>
                </a:solidFill>
                <a:hlinkClick r:id="rId3"/>
              </a:rPr>
              <a:t> au catalogage de la BnF</a:t>
            </a:r>
            <a:r>
              <a:rPr lang="fr-FR"/>
              <a:t> *</a:t>
            </a:r>
            <a:endParaRPr/>
          </a:p>
        </p:txBody>
      </p:sp>
      <p:sp>
        <p:nvSpPr>
          <p:cNvPr id="1059" name="Google Shape;1059;p10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120</a:t>
            </a:fld>
            <a:endParaRPr/>
          </a:p>
        </p:txBody>
      </p:sp>
      <p:sp>
        <p:nvSpPr>
          <p:cNvPr id="3" name="Espace réservé du pied de page 2">
            <a:extLst>
              <a:ext uri="{FF2B5EF4-FFF2-40B4-BE49-F238E27FC236}">
                <a16:creationId xmlns:a16="http://schemas.microsoft.com/office/drawing/2014/main" id="{10D71918-2B1E-C94A-44C0-E236ACCEBFAD}"/>
              </a:ext>
            </a:extLst>
          </p:cNvPr>
          <p:cNvSpPr>
            <a:spLocks noGrp="1"/>
          </p:cNvSpPr>
          <p:nvPr>
            <p:ph type="ftr" idx="11"/>
          </p:nvPr>
        </p:nvSpPr>
        <p:spPr/>
        <p:txBody>
          <a:bodyPr/>
          <a:lstStyle/>
          <a:p>
            <a:r>
              <a:rPr lang="fr-CA"/>
              <a:t>Romanisation des noms</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1063"/>
        <p:cNvGrpSpPr/>
        <p:nvPr/>
      </p:nvGrpSpPr>
      <p:grpSpPr>
        <a:xfrm>
          <a:off x="0" y="0"/>
          <a:ext cx="0" cy="0"/>
          <a:chOff x="0" y="0"/>
          <a:chExt cx="0" cy="0"/>
        </a:xfrm>
      </p:grpSpPr>
      <p:sp>
        <p:nvSpPr>
          <p:cNvPr id="1064" name="Google Shape;1064;p10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Extrait de la liste des tables de romanisation</a:t>
            </a:r>
            <a:endParaRPr/>
          </a:p>
        </p:txBody>
      </p:sp>
      <p:pic>
        <p:nvPicPr>
          <p:cNvPr id="1065" name="Google Shape;1065;p107"/>
          <p:cNvPicPr preferRelativeResize="0">
            <a:picLocks noGrp="1"/>
          </p:cNvPicPr>
          <p:nvPr>
            <p:ph type="body" idx="1"/>
          </p:nvPr>
        </p:nvPicPr>
        <p:blipFill rotWithShape="1">
          <a:blip r:embed="rId3">
            <a:alphaModFix/>
          </a:blip>
          <a:srcRect/>
          <a:stretch/>
        </p:blipFill>
        <p:spPr>
          <a:xfrm>
            <a:off x="838200" y="2168979"/>
            <a:ext cx="10515600" cy="3664629"/>
          </a:xfrm>
          <a:prstGeom prst="rect">
            <a:avLst/>
          </a:prstGeom>
          <a:noFill/>
          <a:ln>
            <a:noFill/>
          </a:ln>
        </p:spPr>
      </p:pic>
      <p:sp>
        <p:nvSpPr>
          <p:cNvPr id="1066" name="Google Shape;1066;p10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121</a:t>
            </a:fld>
            <a:endParaRPr/>
          </a:p>
        </p:txBody>
      </p:sp>
      <p:sp>
        <p:nvSpPr>
          <p:cNvPr id="3" name="Espace réservé du pied de page 2">
            <a:extLst>
              <a:ext uri="{FF2B5EF4-FFF2-40B4-BE49-F238E27FC236}">
                <a16:creationId xmlns:a16="http://schemas.microsoft.com/office/drawing/2014/main" id="{5AE112A5-DC6F-5CF0-F843-D1C88860B1AA}"/>
              </a:ext>
            </a:extLst>
          </p:cNvPr>
          <p:cNvSpPr>
            <a:spLocks noGrp="1"/>
          </p:cNvSpPr>
          <p:nvPr>
            <p:ph type="ftr" idx="11"/>
          </p:nvPr>
        </p:nvSpPr>
        <p:spPr/>
        <p:txBody>
          <a:bodyPr/>
          <a:lstStyle/>
          <a:p>
            <a:r>
              <a:rPr lang="fr-CA"/>
              <a:t>Romanisation des noms</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sp>
        <p:nvSpPr>
          <p:cNvPr id="1071" name="Google Shape;1071;p10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Cas particulier</a:t>
            </a:r>
            <a:endParaRPr/>
          </a:p>
        </p:txBody>
      </p:sp>
      <p:sp>
        <p:nvSpPr>
          <p:cNvPr id="1072" name="Google Shape;1072;p108"/>
          <p:cNvSpPr txBox="1">
            <a:spLocks noGrp="1"/>
          </p:cNvSpPr>
          <p:nvPr>
            <p:ph type="body" idx="1"/>
          </p:nvPr>
        </p:nvSpPr>
        <p:spPr>
          <a:xfrm>
            <a:off x="838200" y="1328057"/>
            <a:ext cx="10515600" cy="4848906"/>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1000"/>
              </a:spcBef>
              <a:spcAft>
                <a:spcPts val="0"/>
              </a:spcAft>
              <a:buClr>
                <a:schemeClr val="dk1"/>
              </a:buClr>
              <a:buSzPct val="100000"/>
              <a:buNone/>
            </a:pPr>
            <a:endParaRPr sz="2200">
              <a:solidFill>
                <a:srgbClr val="FF0000"/>
              </a:solidFill>
            </a:endParaRPr>
          </a:p>
          <a:p>
            <a:pPr marL="0" lvl="0" indent="0" algn="l" rtl="0">
              <a:lnSpc>
                <a:spcPct val="90000"/>
              </a:lnSpc>
              <a:spcBef>
                <a:spcPts val="1000"/>
              </a:spcBef>
              <a:spcAft>
                <a:spcPts val="0"/>
              </a:spcAft>
              <a:buClr>
                <a:schemeClr val="dk1"/>
              </a:buClr>
              <a:buSzPct val="100000"/>
              <a:buNone/>
            </a:pPr>
            <a:r>
              <a:rPr lang="fr-FR" b="1"/>
              <a:t>9.2.2.5.3,</a:t>
            </a:r>
            <a:r>
              <a:rPr lang="fr-FR"/>
              <a:t> Noms trouvés dans une écriture non privilégiée.</a:t>
            </a:r>
            <a:endParaRPr/>
          </a:p>
          <a:p>
            <a:pPr marL="0" lvl="0" indent="0" algn="l" rtl="0">
              <a:lnSpc>
                <a:spcPct val="90000"/>
              </a:lnSpc>
              <a:spcBef>
                <a:spcPts val="1000"/>
              </a:spcBef>
              <a:spcAft>
                <a:spcPts val="0"/>
              </a:spcAft>
              <a:buClr>
                <a:srgbClr val="2E75B5"/>
              </a:buClr>
              <a:buSzPct val="100000"/>
              <a:buNone/>
            </a:pPr>
            <a:r>
              <a:rPr lang="fr-FR">
                <a:solidFill>
                  <a:srgbClr val="2E75B5"/>
                </a:solidFill>
              </a:rPr>
              <a:t>Si un nom est trouvé dans </a:t>
            </a:r>
            <a:r>
              <a:rPr lang="fr-FR" b="1">
                <a:solidFill>
                  <a:srgbClr val="2E75B5"/>
                </a:solidFill>
              </a:rPr>
              <a:t>plus d’une écriture non privilégiée</a:t>
            </a:r>
            <a:r>
              <a:rPr lang="fr-FR">
                <a:solidFill>
                  <a:srgbClr val="2E75B5"/>
                </a:solidFill>
              </a:rPr>
              <a:t>, translittérer le nom selon la méthode de translittération de la langue originale de la plupart des œuvres.</a:t>
            </a:r>
            <a:endParaRPr/>
          </a:p>
          <a:p>
            <a:pPr marL="0" lvl="0" indent="0" algn="l" rtl="0">
              <a:lnSpc>
                <a:spcPct val="90000"/>
              </a:lnSpc>
              <a:spcBef>
                <a:spcPts val="1000"/>
              </a:spcBef>
              <a:spcAft>
                <a:spcPts val="0"/>
              </a:spcAft>
              <a:buClr>
                <a:schemeClr val="dk1"/>
              </a:buClr>
              <a:buSzPct val="100000"/>
              <a:buNone/>
            </a:pPr>
            <a:r>
              <a:rPr lang="fr-FR"/>
              <a:t>Exemple : </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0"/>
                </a:ext>
              </a:extLst>
            </a:endParaRPr>
          </a:p>
          <a:p>
            <a:pPr marL="0" lvl="0" indent="0" algn="l" rtl="0">
              <a:lnSpc>
                <a:spcPct val="90000"/>
              </a:lnSpc>
              <a:spcBef>
                <a:spcPts val="1000"/>
              </a:spcBef>
              <a:spcAft>
                <a:spcPts val="0"/>
              </a:spcAft>
              <a:buClr>
                <a:schemeClr val="dk1"/>
              </a:buClr>
              <a:buSzPct val="100000"/>
              <a:buNone/>
            </a:pPr>
            <a:r>
              <a:rPr lang="fr-FR">
                <a:solidFill>
                  <a:srgbClr val="C55A11"/>
                </a:solidFill>
              </a:rPr>
              <a:t>Muḥammad Riz̤ā al-Anṣārī al-Qummī</a:t>
            </a:r>
            <a:endParaRPr>
              <a:solidFill>
                <a:srgbClr val="C55A11"/>
              </a:solidFill>
            </a:endParaRPr>
          </a:p>
          <a:p>
            <a:pPr marL="0" lvl="0" indent="0" algn="l" rtl="0">
              <a:lnSpc>
                <a:spcPct val="90000"/>
              </a:lnSpc>
              <a:spcBef>
                <a:spcPts val="1000"/>
              </a:spcBef>
              <a:spcAft>
                <a:spcPts val="0"/>
              </a:spcAft>
              <a:buClr>
                <a:schemeClr val="dk1"/>
              </a:buClr>
              <a:buSzPct val="100000"/>
              <a:buNone/>
            </a:pPr>
            <a:r>
              <a:rPr lang="fr-FR"/>
              <a:t>et non Muḥammad Riz̤ā Anṣārī Qumī</a:t>
            </a:r>
            <a:endParaRPr/>
          </a:p>
          <a:p>
            <a:pPr marL="0" lvl="0" indent="0" algn="l" rtl="0">
              <a:lnSpc>
                <a:spcPct val="90000"/>
              </a:lnSpc>
              <a:spcBef>
                <a:spcPts val="1000"/>
              </a:spcBef>
              <a:spcAft>
                <a:spcPts val="0"/>
              </a:spcAft>
              <a:buClr>
                <a:schemeClr val="dk1"/>
              </a:buClr>
              <a:buSzPct val="100000"/>
              <a:buNone/>
            </a:pPr>
            <a:r>
              <a:rPr lang="fr-FR"/>
              <a:t>Il a écrit principalement en arabe, mais également en perse.</a:t>
            </a: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fr-FR"/>
              <a:t>Donc, on doit employer la table ISO pour l’arabe (ISO 233-2), et non la table pour l’alphabet perso-arabe (ISO 233-3).</a:t>
            </a: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fr-FR"/>
              <a:t>Bien entendu, cette translittération systématique ne sera faite que si on ne trouve pas de forme de nom bien établie en français. </a:t>
            </a:r>
            <a:endParaRPr>
              <a:solidFill>
                <a:srgbClr val="FF0000"/>
              </a:solidFill>
            </a:endParaRPr>
          </a:p>
        </p:txBody>
      </p:sp>
      <p:sp>
        <p:nvSpPr>
          <p:cNvPr id="1073" name="Google Shape;1073;p10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122</a:t>
            </a:fld>
            <a:endParaRPr/>
          </a:p>
        </p:txBody>
      </p:sp>
      <p:sp>
        <p:nvSpPr>
          <p:cNvPr id="3" name="Espace réservé du pied de page 2">
            <a:extLst>
              <a:ext uri="{FF2B5EF4-FFF2-40B4-BE49-F238E27FC236}">
                <a16:creationId xmlns:a16="http://schemas.microsoft.com/office/drawing/2014/main" id="{64ADB027-871E-5E4D-9B9B-76C82E8A1B37}"/>
              </a:ext>
            </a:extLst>
          </p:cNvPr>
          <p:cNvSpPr>
            <a:spLocks noGrp="1"/>
          </p:cNvSpPr>
          <p:nvPr>
            <p:ph type="ftr" idx="11"/>
          </p:nvPr>
        </p:nvSpPr>
        <p:spPr/>
        <p:txBody>
          <a:bodyPr/>
          <a:lstStyle/>
          <a:p>
            <a:r>
              <a:rPr lang="fr-CA"/>
              <a:t>Romanisation des noms</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p:sp>
        <p:nvSpPr>
          <p:cNvPr id="1079" name="Google Shape;1079;p1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Exercice </a:t>
            </a:r>
            <a:endParaRPr/>
          </a:p>
        </p:txBody>
      </p:sp>
      <p:sp>
        <p:nvSpPr>
          <p:cNvPr id="1080" name="Google Shape;1080;p1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fr-FR"/>
              <a:t>Un titre en Inuktitut : </a:t>
            </a:r>
            <a:endParaRPr/>
          </a:p>
          <a:p>
            <a:pPr marL="0" lvl="0" indent="0" algn="l" rtl="0">
              <a:lnSpc>
                <a:spcPct val="90000"/>
              </a:lnSpc>
              <a:spcBef>
                <a:spcPts val="1000"/>
              </a:spcBef>
              <a:spcAft>
                <a:spcPts val="0"/>
              </a:spcAft>
              <a:buClr>
                <a:schemeClr val="dk1"/>
              </a:buClr>
              <a:buSzPts val="2800"/>
              <a:buNone/>
            </a:pPr>
            <a:r>
              <a:rPr lang="fr-FR"/>
              <a:t>employez la table de ALA-LC : </a:t>
            </a:r>
            <a:r>
              <a:rPr lang="fr-FR" u="sng">
                <a:solidFill>
                  <a:schemeClr val="hlink"/>
                </a:solidFill>
                <a:hlinkClick r:id="rId3"/>
              </a:rPr>
              <a:t>https://www.loc.gov/catdir/cpso/romanization/inuktitut.pdf</a:t>
            </a:r>
            <a:r>
              <a:rPr lang="fr-FR"/>
              <a:t> </a:t>
            </a:r>
            <a:endParaRPr/>
          </a:p>
          <a:p>
            <a:pPr marL="228600" lvl="0" indent="-5080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fr-FR"/>
              <a:t>ᐊᐃᖓᐃ (Bonjour) </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fr-FR"/>
              <a:t>Résultat: Aingai</a:t>
            </a:r>
            <a:endParaRPr/>
          </a:p>
        </p:txBody>
      </p:sp>
      <p:sp>
        <p:nvSpPr>
          <p:cNvPr id="1081" name="Google Shape;1081;p1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123</a:t>
            </a:fld>
            <a:endParaRPr/>
          </a:p>
        </p:txBody>
      </p:sp>
      <p:sp>
        <p:nvSpPr>
          <p:cNvPr id="3" name="Espace réservé du pied de page 2">
            <a:extLst>
              <a:ext uri="{FF2B5EF4-FFF2-40B4-BE49-F238E27FC236}">
                <a16:creationId xmlns:a16="http://schemas.microsoft.com/office/drawing/2014/main" id="{034652B4-0855-1055-64EF-04BEE3ECF2E5}"/>
              </a:ext>
            </a:extLst>
          </p:cNvPr>
          <p:cNvSpPr>
            <a:spLocks noGrp="1"/>
          </p:cNvSpPr>
          <p:nvPr>
            <p:ph type="ftr" idx="11"/>
          </p:nvPr>
        </p:nvSpPr>
        <p:spPr/>
        <p:txBody>
          <a:bodyPr/>
          <a:lstStyle/>
          <a:p>
            <a:r>
              <a:rPr lang="fr-CA"/>
              <a:t>Romanisation des noms</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1085"/>
        <p:cNvGrpSpPr/>
        <p:nvPr/>
      </p:nvGrpSpPr>
      <p:grpSpPr>
        <a:xfrm>
          <a:off x="0" y="0"/>
          <a:ext cx="0" cy="0"/>
          <a:chOff x="0" y="0"/>
          <a:chExt cx="0" cy="0"/>
        </a:xfrm>
      </p:grpSpPr>
      <p:sp>
        <p:nvSpPr>
          <p:cNvPr id="1086" name="Google Shape;1086;p1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Exercice </a:t>
            </a:r>
            <a:endParaRPr/>
          </a:p>
        </p:txBody>
      </p:sp>
      <p:sp>
        <p:nvSpPr>
          <p:cNvPr id="1087" name="Google Shape;1087;p1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fr-FR"/>
              <a:t>Le nom d’un organisme ukrainien : </a:t>
            </a:r>
            <a:endParaRPr/>
          </a:p>
          <a:p>
            <a:pPr marL="0" lvl="0" indent="0" algn="l" rtl="0">
              <a:lnSpc>
                <a:spcPct val="90000"/>
              </a:lnSpc>
              <a:spcBef>
                <a:spcPts val="1000"/>
              </a:spcBef>
              <a:spcAft>
                <a:spcPts val="0"/>
              </a:spcAft>
              <a:buClr>
                <a:schemeClr val="dk1"/>
              </a:buClr>
              <a:buSzPts val="2800"/>
              <a:buNone/>
            </a:pPr>
            <a:r>
              <a:rPr lang="fr-FR"/>
              <a:t>employez la table de BnF : </a:t>
            </a:r>
            <a:r>
              <a:rPr lang="fr-FR" u="sng">
                <a:solidFill>
                  <a:schemeClr val="hlink"/>
                </a:solidFill>
                <a:hlinkClick r:id="rId3"/>
              </a:rPr>
              <a:t>Translittération du russe, du biélorusse et de l’ukrainien contemporains | Kitcat : portail d’aide au catalogage de la BnF</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fr-FR"/>
              <a:t>Національна академія наук України</a:t>
            </a:r>
            <a:endParaRPr/>
          </a:p>
          <a:p>
            <a:pPr marL="0" lvl="0" indent="0" algn="l" rtl="0">
              <a:lnSpc>
                <a:spcPct val="90000"/>
              </a:lnSpc>
              <a:spcBef>
                <a:spcPts val="1000"/>
              </a:spcBef>
              <a:spcAft>
                <a:spcPts val="0"/>
              </a:spcAft>
              <a:buClr>
                <a:schemeClr val="dk1"/>
              </a:buClr>
              <a:buSzPts val="2800"/>
              <a:buNone/>
            </a:pPr>
            <a:r>
              <a:rPr lang="fr-FR"/>
              <a:t>(Académie nationale des sciences de l’Ukraine)</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fr-FR" b="1"/>
              <a:t>Résultat </a:t>
            </a:r>
            <a:r>
              <a:rPr lang="fr-FR"/>
              <a:t>: Nacional’na akademiâ nauk Ukraïni </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sp>
        <p:nvSpPr>
          <p:cNvPr id="1088" name="Google Shape;1088;p1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124</a:t>
            </a:fld>
            <a:endParaRPr/>
          </a:p>
        </p:txBody>
      </p:sp>
      <p:sp>
        <p:nvSpPr>
          <p:cNvPr id="3" name="Espace réservé du pied de page 2">
            <a:extLst>
              <a:ext uri="{FF2B5EF4-FFF2-40B4-BE49-F238E27FC236}">
                <a16:creationId xmlns:a16="http://schemas.microsoft.com/office/drawing/2014/main" id="{D402851A-3FC1-C3A6-352E-5C8FC4C3FAF4}"/>
              </a:ext>
            </a:extLst>
          </p:cNvPr>
          <p:cNvSpPr>
            <a:spLocks noGrp="1"/>
          </p:cNvSpPr>
          <p:nvPr>
            <p:ph type="ftr" idx="11"/>
          </p:nvPr>
        </p:nvSpPr>
        <p:spPr/>
        <p:txBody>
          <a:bodyPr/>
          <a:lstStyle/>
          <a:p>
            <a:r>
              <a:rPr lang="fr-CA"/>
              <a:t>Romanisation des noms</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1092"/>
        <p:cNvGrpSpPr/>
        <p:nvPr/>
      </p:nvGrpSpPr>
      <p:grpSpPr>
        <a:xfrm>
          <a:off x="0" y="0"/>
          <a:ext cx="0" cy="0"/>
          <a:chOff x="0" y="0"/>
          <a:chExt cx="0" cy="0"/>
        </a:xfrm>
      </p:grpSpPr>
      <p:sp>
        <p:nvSpPr>
          <p:cNvPr id="1093" name="Google Shape;1093;p1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Trucs pratiques </a:t>
            </a:r>
            <a:endParaRPr/>
          </a:p>
        </p:txBody>
      </p:sp>
      <p:sp>
        <p:nvSpPr>
          <p:cNvPr id="1094" name="Google Shape;1094;p113"/>
          <p:cNvSpPr txBox="1">
            <a:spLocks noGrp="1"/>
          </p:cNvSpPr>
          <p:nvPr>
            <p:ph type="body" idx="1"/>
          </p:nvPr>
        </p:nvSpPr>
        <p:spPr>
          <a:xfrm>
            <a:off x="838200" y="1338470"/>
            <a:ext cx="10515600" cy="4838493"/>
          </a:xfrm>
          <a:prstGeom prst="rect">
            <a:avLst/>
          </a:prstGeom>
          <a:noFill/>
          <a:ln>
            <a:noFill/>
          </a:ln>
        </p:spPr>
        <p:txBody>
          <a:bodyPr spcFirstLastPara="1" wrap="square" lIns="91425" tIns="45700" rIns="91425" bIns="45700" anchor="t" anchorCtr="0">
            <a:normAutofit fontScale="85000" lnSpcReduction="10000"/>
          </a:bodyPr>
          <a:lstStyle/>
          <a:p>
            <a:pPr marL="228600" lvl="0" indent="-50800" algn="l" rtl="0">
              <a:lnSpc>
                <a:spcPct val="90000"/>
              </a:lnSpc>
              <a:spcBef>
                <a:spcPts val="0"/>
              </a:spcBef>
              <a:spcAft>
                <a:spcPts val="0"/>
              </a:spcAft>
              <a:buClr>
                <a:schemeClr val="dk1"/>
              </a:buClr>
              <a:buSzPct val="108108"/>
              <a:buNone/>
            </a:pPr>
            <a:endParaRPr/>
          </a:p>
          <a:p>
            <a:pPr marL="228600" lvl="0" indent="-214183" algn="l" rtl="0">
              <a:lnSpc>
                <a:spcPct val="90000"/>
              </a:lnSpc>
              <a:spcBef>
                <a:spcPts val="0"/>
              </a:spcBef>
              <a:spcAft>
                <a:spcPts val="0"/>
              </a:spcAft>
              <a:buClr>
                <a:schemeClr val="dk1"/>
              </a:buClr>
              <a:buSzPct val="108108"/>
              <a:buChar char="•"/>
            </a:pPr>
            <a:r>
              <a:rPr lang="fr-FR"/>
              <a:t>Vérifier que les caractères employés sont uniquement ceux du jeu de caractères MARC 8. </a:t>
            </a:r>
            <a:endParaRPr/>
          </a:p>
          <a:p>
            <a:pPr marL="0" lvl="0" indent="0" algn="l" rtl="0">
              <a:lnSpc>
                <a:spcPct val="90000"/>
              </a:lnSpc>
              <a:spcBef>
                <a:spcPts val="0"/>
              </a:spcBef>
              <a:spcAft>
                <a:spcPts val="0"/>
              </a:spcAft>
              <a:buClr>
                <a:schemeClr val="dk1"/>
              </a:buClr>
              <a:buSzPct val="108108"/>
              <a:buNone/>
            </a:pPr>
            <a:endParaRPr/>
          </a:p>
          <a:p>
            <a:pPr marL="228600" lvl="0" indent="-214183" algn="l" rtl="0">
              <a:lnSpc>
                <a:spcPct val="90000"/>
              </a:lnSpc>
              <a:spcBef>
                <a:spcPts val="0"/>
              </a:spcBef>
              <a:spcAft>
                <a:spcPts val="0"/>
              </a:spcAft>
              <a:buClr>
                <a:schemeClr val="dk1"/>
              </a:buClr>
              <a:buSzPct val="108108"/>
              <a:buChar char="•"/>
            </a:pPr>
            <a:r>
              <a:rPr lang="fr-FR"/>
              <a:t>Donc, attention aux caractères qui peuvent ressembler (ou même être identiques) à certains caractères que nous employons régulièrement, mais qui doivent être entrés de manière différente. </a:t>
            </a:r>
            <a:endParaRPr/>
          </a:p>
          <a:p>
            <a:pPr marL="685800" lvl="1" indent="-214183" algn="l" rtl="0">
              <a:lnSpc>
                <a:spcPct val="90000"/>
              </a:lnSpc>
              <a:spcBef>
                <a:spcPts val="1000"/>
              </a:spcBef>
              <a:spcAft>
                <a:spcPts val="0"/>
              </a:spcAft>
              <a:buSzPct val="126126"/>
              <a:buChar char="•"/>
            </a:pPr>
            <a:r>
              <a:rPr lang="fr-FR"/>
              <a:t>Exemple : le « ь » cyrillique (signe mou), qu’on doit translittérer par un signe qui ressemble à notre apostrophe : </a:t>
            </a:r>
            <a:endParaRPr/>
          </a:p>
          <a:p>
            <a:pPr marL="0" lvl="0" indent="0" algn="l" rtl="0">
              <a:lnSpc>
                <a:spcPct val="90000"/>
              </a:lnSpc>
              <a:spcBef>
                <a:spcPts val="1000"/>
              </a:spcBef>
              <a:spcAft>
                <a:spcPts val="0"/>
              </a:spcAft>
              <a:buClr>
                <a:schemeClr val="dk1"/>
              </a:buClr>
              <a:buSzPct val="108108"/>
              <a:buNone/>
            </a:pPr>
            <a:r>
              <a:rPr lang="fr-FR"/>
              <a:t>		Signe mou : 	  ʹ  Unicode 02B9. </a:t>
            </a:r>
            <a:endParaRPr/>
          </a:p>
          <a:p>
            <a:pPr marL="0" lvl="0" indent="0" algn="l" rtl="0">
              <a:lnSpc>
                <a:spcPct val="90000"/>
              </a:lnSpc>
              <a:spcBef>
                <a:spcPts val="1000"/>
              </a:spcBef>
              <a:spcAft>
                <a:spcPts val="0"/>
              </a:spcAft>
              <a:buClr>
                <a:schemeClr val="dk1"/>
              </a:buClr>
              <a:buSzPct val="108108"/>
              <a:buNone/>
            </a:pPr>
            <a:r>
              <a:rPr lang="fr-FR"/>
              <a:t>		</a:t>
            </a:r>
            <a:r>
              <a:rPr lang="fr-F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1"/>
                  </a:ext>
                </a:extLst>
              </a:rPr>
              <a:t>Apostrophe</a:t>
            </a:r>
            <a:r>
              <a:rPr lang="fr-FR"/>
              <a:t> :  </a:t>
            </a:r>
            <a:r>
              <a:rPr lang="fr-FR">
                <a:highlight>
                  <a:schemeClr val="lt1"/>
                </a:highlight>
              </a:rPr>
              <a:t>'     Unicode 0027</a:t>
            </a:r>
            <a:endParaRPr>
              <a:highlight>
                <a:schemeClr val="lt1"/>
              </a:highlight>
            </a:endParaRPr>
          </a:p>
          <a:p>
            <a:pPr marL="685800" lvl="1" indent="-214183" algn="l" rtl="0">
              <a:lnSpc>
                <a:spcPct val="90000"/>
              </a:lnSpc>
              <a:spcBef>
                <a:spcPts val="500"/>
              </a:spcBef>
              <a:spcAft>
                <a:spcPts val="0"/>
              </a:spcAft>
              <a:buSzPct val="126126"/>
              <a:buChar char="•"/>
            </a:pPr>
            <a:r>
              <a:rPr lang="fr-FR"/>
              <a:t>Exemple : le A ou le M cyrilliques (identiques aux lettres françaises, mais codées autrement) </a:t>
            </a:r>
            <a:endParaRPr/>
          </a:p>
          <a:p>
            <a:pPr marL="0" lvl="0" indent="0" algn="l" rtl="0">
              <a:lnSpc>
                <a:spcPct val="90000"/>
              </a:lnSpc>
              <a:spcBef>
                <a:spcPts val="1000"/>
              </a:spcBef>
              <a:spcAft>
                <a:spcPts val="0"/>
              </a:spcAft>
              <a:buSzPct val="108108"/>
              <a:buNone/>
            </a:pPr>
            <a:r>
              <a:rPr lang="fr-FR"/>
              <a:t>		A cyrillique :  Unicode 0410.  		M cyrillique : Unicode 041C</a:t>
            </a:r>
            <a:endParaRPr/>
          </a:p>
          <a:p>
            <a:pPr marL="0" lvl="0" indent="0" algn="l" rtl="0">
              <a:lnSpc>
                <a:spcPct val="90000"/>
              </a:lnSpc>
              <a:spcBef>
                <a:spcPts val="1000"/>
              </a:spcBef>
              <a:spcAft>
                <a:spcPts val="0"/>
              </a:spcAft>
              <a:buSzPct val="108108"/>
              <a:buNone/>
            </a:pPr>
            <a:r>
              <a:rPr lang="fr-FR"/>
              <a:t>		A latin : Unicode 0041.  			M latin : Unicode 004D </a:t>
            </a:r>
            <a:endParaRPr/>
          </a:p>
          <a:p>
            <a:pPr marL="0" lvl="0" indent="0" algn="l" rtl="0">
              <a:lnSpc>
                <a:spcPct val="90000"/>
              </a:lnSpc>
              <a:spcBef>
                <a:spcPts val="1000"/>
              </a:spcBef>
              <a:spcAft>
                <a:spcPts val="0"/>
              </a:spcAft>
              <a:buClr>
                <a:schemeClr val="dk1"/>
              </a:buClr>
              <a:buSzPct val="108108"/>
              <a:buNone/>
            </a:pPr>
            <a:endParaRPr/>
          </a:p>
        </p:txBody>
      </p:sp>
      <p:sp>
        <p:nvSpPr>
          <p:cNvPr id="1095" name="Google Shape;1095;p1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125</a:t>
            </a:fld>
            <a:endParaRPr/>
          </a:p>
        </p:txBody>
      </p:sp>
      <p:sp>
        <p:nvSpPr>
          <p:cNvPr id="3" name="Espace réservé du pied de page 2">
            <a:extLst>
              <a:ext uri="{FF2B5EF4-FFF2-40B4-BE49-F238E27FC236}">
                <a16:creationId xmlns:a16="http://schemas.microsoft.com/office/drawing/2014/main" id="{D5C0CAC6-EEBA-A8DA-2D88-27E9274F9CA5}"/>
              </a:ext>
            </a:extLst>
          </p:cNvPr>
          <p:cNvSpPr>
            <a:spLocks noGrp="1"/>
          </p:cNvSpPr>
          <p:nvPr>
            <p:ph type="ftr" idx="11"/>
          </p:nvPr>
        </p:nvSpPr>
        <p:spPr/>
        <p:txBody>
          <a:bodyPr/>
          <a:lstStyle/>
          <a:p>
            <a:r>
              <a:rPr lang="fr-CA"/>
              <a:t>Romanisation des noms</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1099"/>
        <p:cNvGrpSpPr/>
        <p:nvPr/>
      </p:nvGrpSpPr>
      <p:grpSpPr>
        <a:xfrm>
          <a:off x="0" y="0"/>
          <a:ext cx="0" cy="0"/>
          <a:chOff x="0" y="0"/>
          <a:chExt cx="0" cy="0"/>
        </a:xfrm>
      </p:grpSpPr>
      <p:sp>
        <p:nvSpPr>
          <p:cNvPr id="1100" name="Google Shape;1100;p1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Trucs pratiques </a:t>
            </a:r>
            <a:endParaRPr/>
          </a:p>
        </p:txBody>
      </p:sp>
      <p:sp>
        <p:nvSpPr>
          <p:cNvPr id="1101" name="Google Shape;1101;p1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fr-FR"/>
              <a:t>Dans certaines langues, il existe des signes qui s’emploient parfois de manière indépendante, parfois non. </a:t>
            </a:r>
            <a:br>
              <a:rPr lang="fr-FR"/>
            </a:br>
            <a:endParaRPr/>
          </a:p>
          <a:p>
            <a:pPr marL="0" lvl="0" indent="0" algn="l" rtl="0">
              <a:lnSpc>
                <a:spcPct val="90000"/>
              </a:lnSpc>
              <a:spcBef>
                <a:spcPts val="1000"/>
              </a:spcBef>
              <a:spcAft>
                <a:spcPts val="0"/>
              </a:spcAft>
              <a:buSzPts val="1800"/>
              <a:buNone/>
            </a:pPr>
            <a:r>
              <a:rPr lang="fr-FR"/>
              <a:t>   Exemples : </a:t>
            </a:r>
            <a:endParaRPr/>
          </a:p>
          <a:p>
            <a:pPr marL="914400" lvl="1" indent="-457200" algn="l" rtl="0">
              <a:lnSpc>
                <a:spcPct val="90000"/>
              </a:lnSpc>
              <a:spcBef>
                <a:spcPts val="500"/>
              </a:spcBef>
              <a:spcAft>
                <a:spcPts val="0"/>
              </a:spcAft>
              <a:buSzPts val="1800"/>
              <a:buChar char="•"/>
            </a:pPr>
            <a:r>
              <a:rPr lang="fr-F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2"/>
                  </a:ext>
                </a:extLst>
              </a:rPr>
              <a:t>En</a:t>
            </a:r>
            <a:r>
              <a:rPr lang="fr-FR"/>
              <a:t> cyrillique, la lettre « ы » devient </a:t>
            </a:r>
            <a:r>
              <a:rPr lang="fr-FR" b="1"/>
              <a:t>y</a:t>
            </a:r>
            <a:r>
              <a:rPr lang="fr-FR"/>
              <a:t> en caractères latins. Ne pas confondre avec ь (le signe mou) suivi de і (ce qui donnerait : ʹì).</a:t>
            </a:r>
            <a:endParaRPr/>
          </a:p>
          <a:p>
            <a:pPr marL="914400" lvl="1" indent="-457200" algn="l" rtl="0">
              <a:lnSpc>
                <a:spcPct val="90000"/>
              </a:lnSpc>
              <a:spcBef>
                <a:spcPts val="500"/>
              </a:spcBef>
              <a:spcAft>
                <a:spcPts val="0"/>
              </a:spcAft>
              <a:buSzPts val="1800"/>
              <a:buChar char="•"/>
            </a:pPr>
            <a:r>
              <a:rPr lang="fr-FR"/>
              <a:t>Pour l’inuktitut, on pourra consulter ce site pour éviter de faire des erreurs : </a:t>
            </a:r>
            <a:r>
              <a:rPr lang="fr-FR" u="sng">
                <a:solidFill>
                  <a:schemeClr val="hlink"/>
                </a:solidFill>
                <a:hlinkClick r:id="rId3"/>
              </a:rPr>
              <a:t>L’écriture syllabique (qaniujaaqpait) | Inuktut Tusaalanga</a:t>
            </a:r>
            <a:r>
              <a:rPr lang="fr-FR"/>
              <a:t> : </a:t>
            </a:r>
            <a:r>
              <a:rPr lang="fr-FR" u="sng">
                <a:solidFill>
                  <a:schemeClr val="hlink"/>
                </a:solidFill>
                <a:hlinkClick r:id="rId4"/>
              </a:rPr>
              <a:t>https://tusaalanga.ca/fr/node/2506</a:t>
            </a:r>
            <a:r>
              <a:rPr lang="fr-FR"/>
              <a:t> </a:t>
            </a:r>
            <a:endParaRPr/>
          </a:p>
          <a:p>
            <a:pPr marL="228600" lvl="0" indent="-50800" algn="l" rtl="0">
              <a:lnSpc>
                <a:spcPct val="90000"/>
              </a:lnSpc>
              <a:spcBef>
                <a:spcPts val="1000"/>
              </a:spcBef>
              <a:spcAft>
                <a:spcPts val="0"/>
              </a:spcAft>
              <a:buClr>
                <a:schemeClr val="dk1"/>
              </a:buClr>
              <a:buSzPts val="2800"/>
              <a:buNone/>
            </a:pPr>
            <a:endParaRPr/>
          </a:p>
        </p:txBody>
      </p:sp>
      <p:sp>
        <p:nvSpPr>
          <p:cNvPr id="1102" name="Google Shape;1102;p1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126</a:t>
            </a:fld>
            <a:endParaRPr/>
          </a:p>
        </p:txBody>
      </p:sp>
      <p:sp>
        <p:nvSpPr>
          <p:cNvPr id="3" name="Espace réservé du pied de page 2">
            <a:extLst>
              <a:ext uri="{FF2B5EF4-FFF2-40B4-BE49-F238E27FC236}">
                <a16:creationId xmlns:a16="http://schemas.microsoft.com/office/drawing/2014/main" id="{B2118181-B1F1-F3A1-A69C-FF7580F197B4}"/>
              </a:ext>
            </a:extLst>
          </p:cNvPr>
          <p:cNvSpPr>
            <a:spLocks noGrp="1"/>
          </p:cNvSpPr>
          <p:nvPr>
            <p:ph type="ftr" idx="11"/>
          </p:nvPr>
        </p:nvSpPr>
        <p:spPr/>
        <p:txBody>
          <a:bodyPr/>
          <a:lstStyle/>
          <a:p>
            <a:r>
              <a:rPr lang="fr-CA"/>
              <a:t>Romanisation des noms</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1106"/>
        <p:cNvGrpSpPr/>
        <p:nvPr/>
      </p:nvGrpSpPr>
      <p:grpSpPr>
        <a:xfrm>
          <a:off x="0" y="0"/>
          <a:ext cx="0" cy="0"/>
          <a:chOff x="0" y="0"/>
          <a:chExt cx="0" cy="0"/>
        </a:xfrm>
      </p:grpSpPr>
      <p:sp>
        <p:nvSpPr>
          <p:cNvPr id="1107" name="Google Shape;1107;p1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Trucs pratiques </a:t>
            </a:r>
            <a:endParaRPr/>
          </a:p>
        </p:txBody>
      </p:sp>
      <p:sp>
        <p:nvSpPr>
          <p:cNvPr id="1108" name="Google Shape;1108;p115"/>
          <p:cNvSpPr txBox="1">
            <a:spLocks noGrp="1"/>
          </p:cNvSpPr>
          <p:nvPr>
            <p:ph type="body" idx="1"/>
          </p:nvPr>
        </p:nvSpPr>
        <p:spPr>
          <a:xfrm>
            <a:off x="791350" y="1847925"/>
            <a:ext cx="10515600" cy="4351200"/>
          </a:xfrm>
          <a:prstGeom prst="rect">
            <a:avLst/>
          </a:prstGeom>
          <a:noFill/>
          <a:ln>
            <a:noFill/>
          </a:ln>
        </p:spPr>
        <p:txBody>
          <a:bodyPr spcFirstLastPara="1" wrap="square" lIns="91425" tIns="45700" rIns="91425" bIns="45700" anchor="t" anchorCtr="0">
            <a:normAutofit fontScale="55000" lnSpcReduction="20000"/>
          </a:bodyPr>
          <a:lstStyle/>
          <a:p>
            <a:pPr marL="0" lvl="0" indent="0" algn="l" rtl="0">
              <a:lnSpc>
                <a:spcPct val="90000"/>
              </a:lnSpc>
              <a:spcBef>
                <a:spcPts val="0"/>
              </a:spcBef>
              <a:spcAft>
                <a:spcPts val="0"/>
              </a:spcAft>
              <a:buClr>
                <a:schemeClr val="dk1"/>
              </a:buClr>
              <a:buSzPct val="55297"/>
              <a:buNone/>
            </a:pPr>
            <a:r>
              <a:rPr lang="fr-FR" sz="5474"/>
              <a:t>Un outil utile : </a:t>
            </a:r>
            <a:endParaRPr sz="5474"/>
          </a:p>
          <a:p>
            <a:pPr marL="0" lvl="0" indent="0" algn="l" rtl="0">
              <a:lnSpc>
                <a:spcPct val="90000"/>
              </a:lnSpc>
              <a:spcBef>
                <a:spcPts val="1000"/>
              </a:spcBef>
              <a:spcAft>
                <a:spcPts val="0"/>
              </a:spcAft>
              <a:buClr>
                <a:schemeClr val="dk1"/>
              </a:buClr>
              <a:buSzPct val="55297"/>
              <a:buNone/>
            </a:pPr>
            <a:r>
              <a:rPr lang="fr-FR" sz="5474" u="sng">
                <a:solidFill>
                  <a:schemeClr val="hlink"/>
                </a:solidFill>
                <a:hlinkClick r:id="rId3"/>
              </a:rPr>
              <a:t>What UNICODE character is this?</a:t>
            </a:r>
            <a:r>
              <a:rPr lang="fr-FR" sz="5474"/>
              <a:t> </a:t>
            </a:r>
            <a:endParaRPr sz="5474"/>
          </a:p>
          <a:p>
            <a:pPr marL="0" lvl="0" indent="0" algn="l" rtl="0">
              <a:lnSpc>
                <a:spcPct val="90000"/>
              </a:lnSpc>
              <a:spcBef>
                <a:spcPts val="1000"/>
              </a:spcBef>
              <a:spcAft>
                <a:spcPts val="0"/>
              </a:spcAft>
              <a:buClr>
                <a:schemeClr val="dk1"/>
              </a:buClr>
              <a:buSzPct val="55297"/>
              <a:buNone/>
            </a:pPr>
            <a:endParaRPr sz="5474"/>
          </a:p>
          <a:p>
            <a:pPr marL="0" lvl="0" indent="0" algn="l" rtl="0">
              <a:lnSpc>
                <a:spcPct val="90000"/>
              </a:lnSpc>
              <a:spcBef>
                <a:spcPts val="1000"/>
              </a:spcBef>
              <a:spcAft>
                <a:spcPts val="0"/>
              </a:spcAft>
              <a:buClr>
                <a:schemeClr val="dk1"/>
              </a:buClr>
              <a:buSzPct val="55297"/>
              <a:buNone/>
            </a:pPr>
            <a:r>
              <a:rPr lang="fr-FR" sz="5474"/>
              <a:t>Cela permet de vérifier si un </a:t>
            </a:r>
            <a:r>
              <a:rPr lang="fr-FR" sz="5474">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3"/>
                  </a:ext>
                </a:extLst>
              </a:rPr>
              <a:t>caractère</a:t>
            </a:r>
            <a:r>
              <a:rPr lang="fr-FR" sz="5474"/>
              <a:t> est : </a:t>
            </a:r>
            <a:endParaRPr sz="5474"/>
          </a:p>
          <a:p>
            <a:pPr marL="0" lvl="0" indent="0" algn="l" rtl="0">
              <a:lnSpc>
                <a:spcPct val="90000"/>
              </a:lnSpc>
              <a:spcBef>
                <a:spcPts val="1000"/>
              </a:spcBef>
              <a:spcAft>
                <a:spcPts val="0"/>
              </a:spcAft>
              <a:buClr>
                <a:schemeClr val="dk1"/>
              </a:buClr>
              <a:buSzPct val="55297"/>
              <a:buNone/>
            </a:pPr>
            <a:endParaRPr sz="5474"/>
          </a:p>
          <a:p>
            <a:pPr marL="457200" lvl="0" indent="0" algn="l" rtl="0">
              <a:lnSpc>
                <a:spcPct val="90000"/>
              </a:lnSpc>
              <a:spcBef>
                <a:spcPts val="1000"/>
              </a:spcBef>
              <a:spcAft>
                <a:spcPts val="0"/>
              </a:spcAft>
              <a:buClr>
                <a:schemeClr val="dk1"/>
              </a:buClr>
              <a:buSzPct val="55297"/>
              <a:buNone/>
            </a:pPr>
            <a:r>
              <a:rPr lang="fr-FR" sz="5474">
                <a:highlight>
                  <a:schemeClr val="lt1"/>
                </a:highlight>
              </a:rPr>
              <a:t>une apostrophe (U+0027) </a:t>
            </a:r>
            <a:endParaRPr sz="5474">
              <a:highlight>
                <a:schemeClr val="lt1"/>
              </a:highlight>
            </a:endParaRPr>
          </a:p>
          <a:p>
            <a:pPr marL="457200" lvl="0" indent="0" algn="l" rtl="0">
              <a:lnSpc>
                <a:spcPct val="90000"/>
              </a:lnSpc>
              <a:spcBef>
                <a:spcPts val="1000"/>
              </a:spcBef>
              <a:spcAft>
                <a:spcPts val="0"/>
              </a:spcAft>
              <a:buClr>
                <a:schemeClr val="dk1"/>
              </a:buClr>
              <a:buSzPct val="55297"/>
              <a:buNone/>
            </a:pPr>
            <a:r>
              <a:rPr lang="fr-FR" sz="5474"/>
              <a:t>le signe mou (U+02BC) </a:t>
            </a:r>
            <a:r>
              <a:rPr lang="fr-FR" sz="7074" b="1"/>
              <a:t> </a:t>
            </a:r>
            <a:endParaRPr sz="5474"/>
          </a:p>
          <a:p>
            <a:pPr marL="457200" lvl="0" indent="0" algn="l" rtl="0">
              <a:lnSpc>
                <a:spcPct val="90000"/>
              </a:lnSpc>
              <a:spcBef>
                <a:spcPts val="1000"/>
              </a:spcBef>
              <a:spcAft>
                <a:spcPts val="0"/>
              </a:spcAft>
              <a:buClr>
                <a:schemeClr val="dk1"/>
              </a:buClr>
              <a:buSzPct val="55297"/>
              <a:buNone/>
            </a:pPr>
            <a:r>
              <a:rPr lang="fr-FR" sz="5474"/>
              <a:t>ou le signe mou (U+02B9) </a:t>
            </a:r>
            <a:r>
              <a:rPr lang="fr-FR" sz="7074" b="1"/>
              <a:t> </a:t>
            </a:r>
            <a:r>
              <a:rPr lang="fr-FR" sz="5474"/>
              <a:t>	</a:t>
            </a:r>
            <a:endParaRPr sz="5474"/>
          </a:p>
          <a:p>
            <a:pPr marL="0" lvl="0" indent="0" algn="l" rtl="0">
              <a:lnSpc>
                <a:spcPct val="90000"/>
              </a:lnSpc>
              <a:spcBef>
                <a:spcPts val="1000"/>
              </a:spcBef>
              <a:spcAft>
                <a:spcPts val="0"/>
              </a:spcAft>
              <a:buClr>
                <a:schemeClr val="dk1"/>
              </a:buClr>
              <a:buSzPct val="108108"/>
              <a:buNone/>
            </a:pPr>
            <a:endParaRPr/>
          </a:p>
          <a:p>
            <a:pPr marL="0" lvl="0" indent="0" algn="l" rtl="0">
              <a:lnSpc>
                <a:spcPct val="90000"/>
              </a:lnSpc>
              <a:spcBef>
                <a:spcPts val="1000"/>
              </a:spcBef>
              <a:spcAft>
                <a:spcPts val="0"/>
              </a:spcAft>
              <a:buClr>
                <a:schemeClr val="dk1"/>
              </a:buClr>
              <a:buSzPct val="108108"/>
              <a:buNone/>
            </a:pPr>
            <a:r>
              <a:rPr lang="fr-FR"/>
              <a:t> </a:t>
            </a:r>
            <a:endParaRPr/>
          </a:p>
        </p:txBody>
      </p:sp>
      <p:sp>
        <p:nvSpPr>
          <p:cNvPr id="1109" name="Google Shape;1109;p1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127</a:t>
            </a:fld>
            <a:endParaRPr/>
          </a:p>
        </p:txBody>
      </p:sp>
      <p:pic>
        <p:nvPicPr>
          <p:cNvPr id="1110" name="Google Shape;1110;p115"/>
          <p:cNvPicPr preferRelativeResize="0"/>
          <p:nvPr/>
        </p:nvPicPr>
        <p:blipFill>
          <a:blip r:embed="rId4">
            <a:alphaModFix/>
          </a:blip>
          <a:stretch>
            <a:fillRect/>
          </a:stretch>
        </p:blipFill>
        <p:spPr>
          <a:xfrm>
            <a:off x="5342225" y="3684925"/>
            <a:ext cx="962025" cy="1428750"/>
          </a:xfrm>
          <a:prstGeom prst="rect">
            <a:avLst/>
          </a:prstGeom>
          <a:noFill/>
          <a:ln>
            <a:noFill/>
          </a:ln>
        </p:spPr>
      </p:pic>
      <p:pic>
        <p:nvPicPr>
          <p:cNvPr id="1111" name="Google Shape;1111;p115"/>
          <p:cNvPicPr preferRelativeResize="0"/>
          <p:nvPr/>
        </p:nvPicPr>
        <p:blipFill>
          <a:blip r:embed="rId5">
            <a:alphaModFix/>
          </a:blip>
          <a:stretch>
            <a:fillRect/>
          </a:stretch>
        </p:blipFill>
        <p:spPr>
          <a:xfrm>
            <a:off x="5332688" y="4461875"/>
            <a:ext cx="981075" cy="1447800"/>
          </a:xfrm>
          <a:prstGeom prst="rect">
            <a:avLst/>
          </a:prstGeom>
          <a:noFill/>
          <a:ln>
            <a:noFill/>
          </a:ln>
        </p:spPr>
      </p:pic>
      <p:pic>
        <p:nvPicPr>
          <p:cNvPr id="1112" name="Google Shape;1112;p115"/>
          <p:cNvPicPr preferRelativeResize="0"/>
          <p:nvPr/>
        </p:nvPicPr>
        <p:blipFill>
          <a:blip r:embed="rId6">
            <a:alphaModFix/>
          </a:blip>
          <a:stretch>
            <a:fillRect/>
          </a:stretch>
        </p:blipFill>
        <p:spPr>
          <a:xfrm>
            <a:off x="5337463" y="5067175"/>
            <a:ext cx="971550" cy="1390650"/>
          </a:xfrm>
          <a:prstGeom prst="rect">
            <a:avLst/>
          </a:prstGeom>
          <a:noFill/>
          <a:ln>
            <a:noFill/>
          </a:ln>
        </p:spPr>
      </p:pic>
      <p:sp>
        <p:nvSpPr>
          <p:cNvPr id="3" name="Espace réservé du pied de page 2">
            <a:extLst>
              <a:ext uri="{FF2B5EF4-FFF2-40B4-BE49-F238E27FC236}">
                <a16:creationId xmlns:a16="http://schemas.microsoft.com/office/drawing/2014/main" id="{FB940726-A087-7336-327D-15981C1E8B0E}"/>
              </a:ext>
            </a:extLst>
          </p:cNvPr>
          <p:cNvSpPr>
            <a:spLocks noGrp="1"/>
          </p:cNvSpPr>
          <p:nvPr>
            <p:ph type="ftr" idx="11"/>
          </p:nvPr>
        </p:nvSpPr>
        <p:spPr/>
        <p:txBody>
          <a:bodyPr/>
          <a:lstStyle/>
          <a:p>
            <a:r>
              <a:rPr lang="fr-CA"/>
              <a:t>Romanisation des noms</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1116"/>
        <p:cNvGrpSpPr/>
        <p:nvPr/>
      </p:nvGrpSpPr>
      <p:grpSpPr>
        <a:xfrm>
          <a:off x="0" y="0"/>
          <a:ext cx="0" cy="0"/>
          <a:chOff x="0" y="0"/>
          <a:chExt cx="0" cy="0"/>
        </a:xfrm>
      </p:grpSpPr>
      <p:sp>
        <p:nvSpPr>
          <p:cNvPr id="1117" name="Google Shape;1117;p126"/>
          <p:cNvSpPr txBox="1">
            <a:spLocks noGrp="1"/>
          </p:cNvSpPr>
          <p:nvPr>
            <p:ph type="title"/>
          </p:nvPr>
        </p:nvSpPr>
        <p:spPr>
          <a:xfrm>
            <a:off x="673100" y="2766218"/>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73517"/>
              <a:buFont typeface="Calibri"/>
              <a:buNone/>
            </a:pPr>
            <a:r>
              <a:rPr lang="fr-FR" sz="6650"/>
              <a:t>FAQ – Foire aux questions</a:t>
            </a:r>
            <a:br>
              <a:rPr lang="fr-FR"/>
            </a:br>
            <a:endParaRPr/>
          </a:p>
        </p:txBody>
      </p:sp>
      <p:sp>
        <p:nvSpPr>
          <p:cNvPr id="1118" name="Google Shape;1118;p126"/>
          <p:cNvSpPr txBox="1">
            <a:spLocks noGrp="1"/>
          </p:cNvSpPr>
          <p:nvPr>
            <p:ph type="body" idx="1"/>
          </p:nvPr>
        </p:nvSpPr>
        <p:spPr>
          <a:xfrm>
            <a:off x="673100" y="4346461"/>
            <a:ext cx="10515600" cy="5023077"/>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fr-FR"/>
              <a:t>Questions fréquentes tirées du Wiki du PFAN : Foire aux questions sur la romanisation. </a:t>
            </a:r>
            <a:endParaRPr/>
          </a:p>
        </p:txBody>
      </p:sp>
      <p:sp>
        <p:nvSpPr>
          <p:cNvPr id="1119" name="Google Shape;1119;p1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128</a:t>
            </a:fld>
            <a:endParaRPr/>
          </a:p>
        </p:txBody>
      </p:sp>
      <p:sp>
        <p:nvSpPr>
          <p:cNvPr id="3" name="Espace réservé du pied de page 2">
            <a:extLst>
              <a:ext uri="{FF2B5EF4-FFF2-40B4-BE49-F238E27FC236}">
                <a16:creationId xmlns:a16="http://schemas.microsoft.com/office/drawing/2014/main" id="{9188C7EF-9216-FA59-6F6C-026843F09F50}"/>
              </a:ext>
            </a:extLst>
          </p:cNvPr>
          <p:cNvSpPr>
            <a:spLocks noGrp="1"/>
          </p:cNvSpPr>
          <p:nvPr>
            <p:ph type="ftr" idx="11"/>
          </p:nvPr>
        </p:nvSpPr>
        <p:spPr/>
        <p:txBody>
          <a:bodyPr/>
          <a:lstStyle/>
          <a:p>
            <a:r>
              <a:rPr lang="fr-CA"/>
              <a:t>Romanisation des noms</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1123"/>
        <p:cNvGrpSpPr/>
        <p:nvPr/>
      </p:nvGrpSpPr>
      <p:grpSpPr>
        <a:xfrm>
          <a:off x="0" y="0"/>
          <a:ext cx="0" cy="0"/>
          <a:chOff x="0" y="0"/>
          <a:chExt cx="0" cy="0"/>
        </a:xfrm>
      </p:grpSpPr>
      <p:sp>
        <p:nvSpPr>
          <p:cNvPr id="1124" name="Google Shape;1124;p127"/>
          <p:cNvSpPr txBox="1">
            <a:spLocks noGrp="1"/>
          </p:cNvSpPr>
          <p:nvPr>
            <p:ph type="title"/>
          </p:nvPr>
        </p:nvSpPr>
        <p:spPr>
          <a:xfrm>
            <a:off x="838200" y="720128"/>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FAQ sur la romanisation</a:t>
            </a:r>
            <a:br>
              <a:rPr lang="fr-FR"/>
            </a:br>
            <a:endParaRPr/>
          </a:p>
        </p:txBody>
      </p:sp>
      <p:sp>
        <p:nvSpPr>
          <p:cNvPr id="1125" name="Google Shape;1125;p127"/>
          <p:cNvSpPr txBox="1">
            <a:spLocks noGrp="1"/>
          </p:cNvSpPr>
          <p:nvPr>
            <p:ph type="body" idx="1"/>
          </p:nvPr>
        </p:nvSpPr>
        <p:spPr>
          <a:xfrm>
            <a:off x="838200" y="1665741"/>
            <a:ext cx="10515600" cy="5055734"/>
          </a:xfrm>
          <a:prstGeom prst="rect">
            <a:avLst/>
          </a:prstGeom>
          <a:noFill/>
          <a:ln>
            <a:noFill/>
          </a:ln>
        </p:spPr>
        <p:txBody>
          <a:bodyPr spcFirstLastPara="1" wrap="square" lIns="91425" tIns="45700" rIns="91425" bIns="45700" anchor="t" anchorCtr="0">
            <a:normAutofit fontScale="62500" lnSpcReduction="20000"/>
          </a:bodyPr>
          <a:lstStyle/>
          <a:p>
            <a:pPr marL="0" lvl="0" indent="0" algn="l" rtl="0">
              <a:lnSpc>
                <a:spcPct val="90000"/>
              </a:lnSpc>
              <a:spcBef>
                <a:spcPts val="0"/>
              </a:spcBef>
              <a:spcAft>
                <a:spcPts val="0"/>
              </a:spcAft>
              <a:buClr>
                <a:schemeClr val="dk1"/>
              </a:buClr>
              <a:buSzPct val="100000"/>
              <a:buNone/>
            </a:pPr>
            <a:r>
              <a:rPr lang="fr-FR" sz="3400"/>
              <a:t>J</a:t>
            </a:r>
            <a:r>
              <a:rPr lang="fr-FR" sz="3400" i="1"/>
              <a:t>'ai repéré dans le fichier LC/NAF l'autorité de la personne pour laquelle je dois créer le PAA après avoir vérifié que 9.2.2.5.3 s'applique. Puis-je prendre la forme du nom privilégié telle quelle?</a:t>
            </a:r>
            <a:r>
              <a:rPr lang="fr-FR" sz="3400"/>
              <a:t> </a:t>
            </a:r>
            <a:endParaRPr sz="3400"/>
          </a:p>
          <a:p>
            <a:pPr marL="0" lvl="0" indent="0" algn="l" rtl="0">
              <a:lnSpc>
                <a:spcPct val="90000"/>
              </a:lnSpc>
              <a:spcBef>
                <a:spcPts val="0"/>
              </a:spcBef>
              <a:spcAft>
                <a:spcPts val="0"/>
              </a:spcAft>
              <a:buClr>
                <a:schemeClr val="dk1"/>
              </a:buClr>
              <a:buSzPct val="100000"/>
              <a:buNone/>
            </a:pPr>
            <a:endParaRPr sz="3400"/>
          </a:p>
          <a:p>
            <a:pPr marL="0" lvl="0" indent="0" algn="l" rtl="0">
              <a:lnSpc>
                <a:spcPct val="90000"/>
              </a:lnSpc>
              <a:spcBef>
                <a:spcPts val="0"/>
              </a:spcBef>
              <a:spcAft>
                <a:spcPts val="0"/>
              </a:spcAft>
              <a:buClr>
                <a:schemeClr val="dk1"/>
              </a:buClr>
              <a:buSzPct val="110185"/>
              <a:buNone/>
            </a:pPr>
            <a:r>
              <a:rPr lang="fr-FR" sz="3085" b="1"/>
              <a:t>Pas nécessairement </a:t>
            </a:r>
            <a:r>
              <a:rPr lang="fr-FR" sz="3085" b="1">
                <a:solidFill>
                  <a:schemeClr val="dk1"/>
                </a:solidFill>
              </a:rPr>
              <a:t> – enfin, pas sans l’évaluer! </a:t>
            </a:r>
            <a:endParaRPr sz="3085" b="1">
              <a:solidFill>
                <a:schemeClr val="dk1"/>
              </a:solidFill>
            </a:endParaRPr>
          </a:p>
          <a:p>
            <a:pPr marL="228600" lvl="0" indent="-225969" algn="l" rtl="0">
              <a:lnSpc>
                <a:spcPct val="90000"/>
              </a:lnSpc>
              <a:spcBef>
                <a:spcPts val="1000"/>
              </a:spcBef>
              <a:spcAft>
                <a:spcPts val="0"/>
              </a:spcAft>
              <a:buClr>
                <a:srgbClr val="548135"/>
              </a:buClr>
              <a:buSzPct val="100000"/>
              <a:buChar char="•"/>
            </a:pPr>
            <a:r>
              <a:rPr lang="fr-FR" sz="3405">
                <a:solidFill>
                  <a:srgbClr val="548135"/>
                </a:solidFill>
              </a:rPr>
              <a:t>Il peut arriver que le nom ou la forme de nom enregistrée comme nom privilégié par un catalogueur PFAN ne soit </a:t>
            </a:r>
            <a:r>
              <a:rPr lang="fr-FR" sz="3405" b="1">
                <a:solidFill>
                  <a:srgbClr val="548135"/>
                </a:solidFill>
              </a:rPr>
              <a:t>pas la même </a:t>
            </a:r>
            <a:r>
              <a:rPr lang="fr-FR" sz="3405">
                <a:solidFill>
                  <a:srgbClr val="548135"/>
                </a:solidFill>
              </a:rPr>
              <a:t>que celle choisie par le catalogueur LC/PCC. </a:t>
            </a:r>
            <a:endParaRPr sz="3405">
              <a:solidFill>
                <a:srgbClr val="548135"/>
              </a:solidFill>
            </a:endParaRPr>
          </a:p>
          <a:p>
            <a:pPr marL="228600" lvl="0" indent="-225969" algn="l" rtl="0">
              <a:lnSpc>
                <a:spcPct val="90000"/>
              </a:lnSpc>
              <a:spcBef>
                <a:spcPts val="1000"/>
              </a:spcBef>
              <a:spcAft>
                <a:spcPts val="0"/>
              </a:spcAft>
              <a:buClr>
                <a:srgbClr val="548135"/>
              </a:buClr>
              <a:buSzPct val="100000"/>
              <a:buChar char="•"/>
            </a:pPr>
            <a:r>
              <a:rPr lang="fr-FR" sz="3405">
                <a:solidFill>
                  <a:srgbClr val="548135"/>
                </a:solidFill>
              </a:rPr>
              <a:t>Quoique LC et le PCC suivent les mêmes critères sur l'applicabilité de l'instruction 9.2.2.5.3 et appliquent également l'alternative sous 9.2.2.5.3, ils préfèrent les </a:t>
            </a:r>
            <a:r>
              <a:rPr lang="fr-FR" sz="3405" b="1">
                <a:solidFill>
                  <a:srgbClr val="548135"/>
                </a:solidFill>
              </a:rPr>
              <a:t>sources de référence en anglais </a:t>
            </a:r>
            <a:r>
              <a:rPr lang="fr-FR" sz="3405">
                <a:solidFill>
                  <a:srgbClr val="548135"/>
                </a:solidFill>
              </a:rPr>
              <a:t>alors que le PFAN préfère </a:t>
            </a:r>
            <a:r>
              <a:rPr lang="fr-FR" sz="3405" b="1">
                <a:solidFill>
                  <a:srgbClr val="548135"/>
                </a:solidFill>
              </a:rPr>
              <a:t>celles en français</a:t>
            </a:r>
            <a:r>
              <a:rPr lang="fr-FR" sz="3405">
                <a:solidFill>
                  <a:srgbClr val="548135"/>
                </a:solidFill>
              </a:rPr>
              <a:t>. Selon les sources consultées, il se pourrait donc que la forme choisie par le catalogueur LC/PCC soit </a:t>
            </a:r>
            <a:r>
              <a:rPr lang="fr-FR" sz="3405" b="1">
                <a:solidFill>
                  <a:srgbClr val="548135"/>
                </a:solidFill>
              </a:rPr>
              <a:t>différente</a:t>
            </a:r>
            <a:r>
              <a:rPr lang="fr-FR" sz="3405">
                <a:solidFill>
                  <a:srgbClr val="548135"/>
                </a:solidFill>
              </a:rPr>
              <a:t> de celle trouvée dans les ouvrages de référence en français. </a:t>
            </a:r>
            <a:endParaRPr sz="3405">
              <a:solidFill>
                <a:srgbClr val="548135"/>
              </a:solidFill>
            </a:endParaRPr>
          </a:p>
          <a:p>
            <a:pPr marL="228600" lvl="0" indent="-225969" algn="l" rtl="0">
              <a:lnSpc>
                <a:spcPct val="90000"/>
              </a:lnSpc>
              <a:spcBef>
                <a:spcPts val="1000"/>
              </a:spcBef>
              <a:spcAft>
                <a:spcPts val="0"/>
              </a:spcAft>
              <a:buClr>
                <a:srgbClr val="548135"/>
              </a:buClr>
              <a:buSzPct val="100000"/>
              <a:buChar char="•"/>
            </a:pPr>
            <a:r>
              <a:rPr lang="fr-FR" sz="3405">
                <a:solidFill>
                  <a:srgbClr val="548135"/>
                </a:solidFill>
              </a:rPr>
              <a:t>Il se pourrait aussi que la forme choisie pour un fichier ait été </a:t>
            </a:r>
            <a:r>
              <a:rPr lang="fr-FR" sz="3405" b="1">
                <a:solidFill>
                  <a:srgbClr val="548135"/>
                </a:solidFill>
              </a:rPr>
              <a:t>trouvée dans une source de </a:t>
            </a:r>
            <a:r>
              <a:rPr lang="fr-FR" sz="3405" b="1">
                <a:solidFill>
                  <a:srgbClr val="548135"/>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4"/>
                  </a:ext>
                </a:extLst>
              </a:rPr>
              <a:t>référence</a:t>
            </a:r>
            <a:r>
              <a:rPr lang="fr-FR" sz="3405">
                <a:solidFill>
                  <a:srgbClr val="548135"/>
                </a:solidFill>
              </a:rPr>
              <a:t> dans la langue privilégiée par le </a:t>
            </a:r>
            <a:r>
              <a:rPr lang="fr-FR" sz="3405">
                <a:solidFill>
                  <a:srgbClr val="548135"/>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5"/>
                  </a:ext>
                </a:extLst>
              </a:rPr>
              <a:t>PFAN</a:t>
            </a:r>
            <a:r>
              <a:rPr lang="fr-FR" sz="3405">
                <a:solidFill>
                  <a:srgbClr val="548135"/>
                </a:solidFill>
              </a:rPr>
              <a:t> alors que la forme choisie pour l'autre fichier ait dû être </a:t>
            </a:r>
            <a:r>
              <a:rPr lang="fr-FR" sz="3405" b="1">
                <a:solidFill>
                  <a:srgbClr val="548135"/>
                </a:solidFill>
              </a:rPr>
              <a:t>romanisée</a:t>
            </a:r>
            <a:r>
              <a:rPr lang="fr-FR" sz="3405">
                <a:solidFill>
                  <a:srgbClr val="548135"/>
                </a:solidFill>
              </a:rPr>
              <a:t> à la suite de recherches infructueuses dans les sources de référence. </a:t>
            </a:r>
            <a:endParaRPr sz="3405">
              <a:solidFill>
                <a:srgbClr val="548135"/>
              </a:solidFill>
            </a:endParaRPr>
          </a:p>
          <a:p>
            <a:pPr marL="228600" lvl="0" indent="-225969" algn="l" rtl="0">
              <a:lnSpc>
                <a:spcPct val="90000"/>
              </a:lnSpc>
              <a:spcBef>
                <a:spcPts val="1000"/>
              </a:spcBef>
              <a:spcAft>
                <a:spcPts val="0"/>
              </a:spcAft>
              <a:buClr>
                <a:srgbClr val="548135"/>
              </a:buClr>
              <a:buSzPct val="100000"/>
              <a:buChar char="•"/>
            </a:pPr>
            <a:r>
              <a:rPr lang="fr-FR" sz="3405">
                <a:solidFill>
                  <a:srgbClr val="548135"/>
                </a:solidFill>
              </a:rPr>
              <a:t>De plus, les tables de romanisation employées ne sont </a:t>
            </a:r>
            <a:r>
              <a:rPr lang="fr-FR" sz="3405" b="1">
                <a:solidFill>
                  <a:srgbClr val="548135"/>
                </a:solidFill>
              </a:rPr>
              <a:t>pas forcément les mêmes </a:t>
            </a:r>
            <a:r>
              <a:rPr lang="fr-FR" sz="3405">
                <a:solidFill>
                  <a:srgbClr val="548135"/>
                </a:solidFill>
              </a:rPr>
              <a:t>selon la langue, de sorte qu'une forme romanisée trouvée dans le fichier LC/NAF ne serait pas nécessairement valide dans Canadiana.	</a:t>
            </a:r>
            <a:endParaRPr sz="3405"/>
          </a:p>
        </p:txBody>
      </p:sp>
      <p:sp>
        <p:nvSpPr>
          <p:cNvPr id="1126" name="Google Shape;1126;p1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129</a:t>
            </a:fld>
            <a:endParaRPr/>
          </a:p>
        </p:txBody>
      </p:sp>
      <p:sp>
        <p:nvSpPr>
          <p:cNvPr id="3" name="Espace réservé du pied de page 2">
            <a:extLst>
              <a:ext uri="{FF2B5EF4-FFF2-40B4-BE49-F238E27FC236}">
                <a16:creationId xmlns:a16="http://schemas.microsoft.com/office/drawing/2014/main" id="{E41BE902-CA16-3B40-1BED-D96AD03B5F67}"/>
              </a:ext>
            </a:extLst>
          </p:cNvPr>
          <p:cNvSpPr>
            <a:spLocks noGrp="1"/>
          </p:cNvSpPr>
          <p:nvPr>
            <p:ph type="ftr" idx="11"/>
          </p:nvPr>
        </p:nvSpPr>
        <p:spPr/>
        <p:txBody>
          <a:bodyPr/>
          <a:lstStyle/>
          <a:p>
            <a:r>
              <a:rPr lang="fr-CA"/>
              <a:t>Romanisation des noms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7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fr-FR"/>
              <a:t>Quelques définitions (suite)</a:t>
            </a:r>
            <a:endParaRPr/>
          </a:p>
        </p:txBody>
      </p:sp>
      <p:sp>
        <p:nvSpPr>
          <p:cNvPr id="261" name="Google Shape;261;p17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1000"/>
              </a:spcBef>
              <a:spcAft>
                <a:spcPts val="0"/>
              </a:spcAft>
              <a:buSzPts val="2800"/>
              <a:buChar char="•"/>
            </a:pPr>
            <a:r>
              <a:rPr lang="fr-FR"/>
              <a:t>Dans le contexte du PFAN, l’objectif recherché est la romanisation des écritures non latines, puisqu’on veut que tous les points d’accès autorisés (PAA) soient établis en écriture latine. </a:t>
            </a:r>
            <a:endParaRPr/>
          </a:p>
          <a:p>
            <a:pPr marL="228600" lvl="0" indent="-228600" algn="l" rtl="0">
              <a:lnSpc>
                <a:spcPct val="90000"/>
              </a:lnSpc>
              <a:spcBef>
                <a:spcPts val="1000"/>
              </a:spcBef>
              <a:spcAft>
                <a:spcPts val="0"/>
              </a:spcAft>
              <a:buSzPts val="2800"/>
              <a:buChar char="•"/>
            </a:pPr>
            <a:r>
              <a:rPr lang="fr-FR"/>
              <a:t>Cette romanisation se fait à l'aide des </a:t>
            </a:r>
            <a:r>
              <a:rPr lang="fr-FR" u="sng">
                <a:solidFill>
                  <a:schemeClr val="hlink"/>
                </a:solidFill>
                <a:hlinkClick r:id="rId3"/>
              </a:rPr>
              <a:t>tables de romanisation</a:t>
            </a:r>
            <a:r>
              <a:rPr lang="fr-FR"/>
              <a:t>, qui utilisent soit la translittération, soit la transcription, soit un mélange des deux.</a:t>
            </a:r>
            <a:endParaRPr/>
          </a:p>
          <a:p>
            <a:pPr marL="228600" lvl="0" indent="-228600" algn="l" rtl="0">
              <a:lnSpc>
                <a:spcPct val="90000"/>
              </a:lnSpc>
              <a:spcBef>
                <a:spcPts val="1000"/>
              </a:spcBef>
              <a:spcAft>
                <a:spcPts val="0"/>
              </a:spcAft>
              <a:buSzPts val="2800"/>
              <a:buChar char="•"/>
            </a:pPr>
            <a:r>
              <a:rPr lang="fr-FR"/>
              <a:t>Il peut arriver, bien entendu, qu’on n’ait pas besoin des tables de romanisation, dans les cas où on décide d’employer une forme acceptée en français.</a:t>
            </a:r>
            <a:endParaRPr/>
          </a:p>
          <a:p>
            <a:pPr marL="114300" lvl="0" indent="0" algn="l" rtl="0">
              <a:lnSpc>
                <a:spcPct val="90000"/>
              </a:lnSpc>
              <a:spcBef>
                <a:spcPts val="1000"/>
              </a:spcBef>
              <a:spcAft>
                <a:spcPts val="0"/>
              </a:spcAft>
              <a:buSzPts val="1800"/>
              <a:buNone/>
            </a:pPr>
            <a:endParaRPr/>
          </a:p>
        </p:txBody>
      </p:sp>
      <p:sp>
        <p:nvSpPr>
          <p:cNvPr id="262" name="Google Shape;262;p17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13</a:t>
            </a:fld>
            <a:endParaRPr/>
          </a:p>
        </p:txBody>
      </p:sp>
      <p:sp>
        <p:nvSpPr>
          <p:cNvPr id="3" name="Espace réservé du pied de page 2">
            <a:extLst>
              <a:ext uri="{FF2B5EF4-FFF2-40B4-BE49-F238E27FC236}">
                <a16:creationId xmlns:a16="http://schemas.microsoft.com/office/drawing/2014/main" id="{3623F430-303E-D3C0-A5A2-577017EE99B7}"/>
              </a:ext>
            </a:extLst>
          </p:cNvPr>
          <p:cNvSpPr>
            <a:spLocks noGrp="1"/>
          </p:cNvSpPr>
          <p:nvPr>
            <p:ph type="ftr" idx="11"/>
          </p:nvPr>
        </p:nvSpPr>
        <p:spPr/>
        <p:txBody>
          <a:bodyPr/>
          <a:lstStyle/>
          <a:p>
            <a:r>
              <a:rPr lang="fr-CA"/>
              <a:t>Romanisation des noms</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1130"/>
        <p:cNvGrpSpPr/>
        <p:nvPr/>
      </p:nvGrpSpPr>
      <p:grpSpPr>
        <a:xfrm>
          <a:off x="0" y="0"/>
          <a:ext cx="0" cy="0"/>
          <a:chOff x="0" y="0"/>
          <a:chExt cx="0" cy="0"/>
        </a:xfrm>
      </p:grpSpPr>
      <p:sp>
        <p:nvSpPr>
          <p:cNvPr id="1131" name="Google Shape;1131;p128"/>
          <p:cNvSpPr txBox="1">
            <a:spLocks noGrp="1"/>
          </p:cNvSpPr>
          <p:nvPr>
            <p:ph type="title"/>
          </p:nvPr>
        </p:nvSpPr>
        <p:spPr>
          <a:xfrm>
            <a:off x="838200" y="709370"/>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FAQ sur la romanisation</a:t>
            </a:r>
            <a:br>
              <a:rPr lang="fr-FR"/>
            </a:br>
            <a:endParaRPr/>
          </a:p>
        </p:txBody>
      </p:sp>
      <p:sp>
        <p:nvSpPr>
          <p:cNvPr id="1132" name="Google Shape;1132;p128"/>
          <p:cNvSpPr txBox="1">
            <a:spLocks noGrp="1"/>
          </p:cNvSpPr>
          <p:nvPr>
            <p:ph type="body" idx="1"/>
          </p:nvPr>
        </p:nvSpPr>
        <p:spPr>
          <a:xfrm>
            <a:off x="838200" y="1690688"/>
            <a:ext cx="10515600" cy="5055734"/>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2162"/>
              <a:buNone/>
            </a:pPr>
            <a:r>
              <a:rPr lang="fr-FR" sz="2250" i="1"/>
              <a:t>J'ai repéré dans le fichier LC/NAF l'autorité de la personne pour laquelle je dois créer le PAA après avoir vérifié que 9.2.2.5.3 s'applique. Puis-je prendre la forme du nom privilégié telle quelle? </a:t>
            </a:r>
            <a:r>
              <a:rPr lang="fr-FR" sz="2250"/>
              <a:t>(SUITE) </a:t>
            </a:r>
            <a:endParaRPr sz="2250"/>
          </a:p>
          <a:p>
            <a:pPr marL="0" lvl="0" indent="0" algn="l" rtl="0">
              <a:lnSpc>
                <a:spcPct val="90000"/>
              </a:lnSpc>
              <a:spcBef>
                <a:spcPts val="0"/>
              </a:spcBef>
              <a:spcAft>
                <a:spcPts val="0"/>
              </a:spcAft>
              <a:buClr>
                <a:schemeClr val="dk1"/>
              </a:buClr>
              <a:buSzPts val="2162"/>
              <a:buNone/>
            </a:pPr>
            <a:endParaRPr sz="2250"/>
          </a:p>
          <a:p>
            <a:pPr marL="457200" lvl="0" indent="-451536" algn="l" rtl="0">
              <a:lnSpc>
                <a:spcPct val="90000"/>
              </a:lnSpc>
              <a:spcBef>
                <a:spcPts val="1000"/>
              </a:spcBef>
              <a:spcAft>
                <a:spcPts val="0"/>
              </a:spcAft>
              <a:buSzPts val="2711"/>
              <a:buChar char="•"/>
            </a:pPr>
            <a:r>
              <a:rPr lang="fr-FR" sz="2483">
                <a:solidFill>
                  <a:srgbClr val="548135"/>
                </a:solidFill>
              </a:rPr>
              <a:t>De plus, les tables de romanisation employées ne sont </a:t>
            </a:r>
            <a:r>
              <a:rPr lang="fr-FR" sz="2483" b="1">
                <a:solidFill>
                  <a:srgbClr val="548135"/>
                </a:solidFill>
              </a:rPr>
              <a:t>pas forcément les mêmes </a:t>
            </a:r>
            <a:r>
              <a:rPr lang="fr-FR" sz="2483">
                <a:solidFill>
                  <a:srgbClr val="548135"/>
                </a:solidFill>
              </a:rPr>
              <a:t>selon la langue, de sorte qu'une forme romanisée trouvée dans le fichier LC/NAF ne serait pas nécessairement valide dans Canadiana.	</a:t>
            </a:r>
            <a:endParaRPr sz="2483"/>
          </a:p>
          <a:p>
            <a:pPr marL="457200" lvl="0" indent="-451536" algn="l" rtl="0">
              <a:lnSpc>
                <a:spcPct val="90000"/>
              </a:lnSpc>
              <a:spcBef>
                <a:spcPts val="1000"/>
              </a:spcBef>
              <a:spcAft>
                <a:spcPts val="0"/>
              </a:spcAft>
              <a:buClr>
                <a:srgbClr val="548135"/>
              </a:buClr>
              <a:buSzPts val="2711"/>
              <a:buChar char="•"/>
            </a:pPr>
            <a:r>
              <a:rPr lang="fr-FR" sz="2483">
                <a:solidFill>
                  <a:srgbClr val="548135"/>
                </a:solidFill>
              </a:rPr>
              <a:t>Lorsque 9.2.2.5.3 est applicable (voir l'</a:t>
            </a:r>
            <a:r>
              <a:rPr lang="fr-FR" sz="2483" u="sng">
                <a:solidFill>
                  <a:schemeClr val="hlink"/>
                </a:solidFill>
                <a:hlinkClick r:id="rId3"/>
              </a:rPr>
              <a:t>énoncé de politique connexe</a:t>
            </a:r>
            <a:r>
              <a:rPr lang="fr-FR" sz="2483">
                <a:solidFill>
                  <a:srgbClr val="548135"/>
                </a:solidFill>
              </a:rPr>
              <a:t>), on ne peut prendre la forme LC/NAF telle quelle que si les deux conditions suivantes sont remplies :</a:t>
            </a:r>
            <a:endParaRPr sz="2483"/>
          </a:p>
          <a:p>
            <a:pPr marL="685800" lvl="1" indent="-243016" algn="l" rtl="0">
              <a:lnSpc>
                <a:spcPct val="90000"/>
              </a:lnSpc>
              <a:spcBef>
                <a:spcPts val="1000"/>
              </a:spcBef>
              <a:spcAft>
                <a:spcPts val="0"/>
              </a:spcAft>
              <a:buClr>
                <a:srgbClr val="548135"/>
              </a:buClr>
              <a:buSzPts val="3027"/>
              <a:buChar char="•"/>
            </a:pPr>
            <a:r>
              <a:rPr lang="fr-FR">
                <a:solidFill>
                  <a:srgbClr val="548135"/>
                </a:solidFill>
              </a:rPr>
              <a:t>le nom privilégié utilisé comme base du PAA est dans une écriture non latine et est le même que celui qui serait utilisé par le PFAN;</a:t>
            </a:r>
            <a:endParaRPr/>
          </a:p>
          <a:p>
            <a:pPr marL="685800" lvl="1" indent="-243016" algn="l" rtl="0">
              <a:lnSpc>
                <a:spcPct val="90000"/>
              </a:lnSpc>
              <a:spcBef>
                <a:spcPts val="1000"/>
              </a:spcBef>
              <a:spcAft>
                <a:spcPts val="0"/>
              </a:spcAft>
              <a:buClr>
                <a:srgbClr val="548135"/>
              </a:buClr>
              <a:buSzPts val="3027"/>
              <a:buChar char="•"/>
            </a:pPr>
            <a:r>
              <a:rPr lang="fr-FR">
                <a:solidFill>
                  <a:srgbClr val="548135"/>
                </a:solidFill>
              </a:rPr>
              <a:t>la table de romanisation ALA-LC employée pour convertir le nom en écriture latine est celle qui a été approuvée par le PFAN pour la langue ou l'écriture concernées.</a:t>
            </a:r>
            <a:endParaRPr/>
          </a:p>
          <a:p>
            <a:pPr marL="228600" lvl="0" indent="-50800" algn="l" rtl="0">
              <a:lnSpc>
                <a:spcPct val="90000"/>
              </a:lnSpc>
              <a:spcBef>
                <a:spcPts val="1000"/>
              </a:spcBef>
              <a:spcAft>
                <a:spcPts val="0"/>
              </a:spcAft>
              <a:buClr>
                <a:schemeClr val="dk1"/>
              </a:buClr>
              <a:buSzPts val="3027"/>
              <a:buNone/>
            </a:pPr>
            <a:endParaRPr/>
          </a:p>
        </p:txBody>
      </p:sp>
      <p:sp>
        <p:nvSpPr>
          <p:cNvPr id="1133" name="Google Shape;1133;p1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130</a:t>
            </a:fld>
            <a:endParaRPr/>
          </a:p>
        </p:txBody>
      </p:sp>
      <p:sp>
        <p:nvSpPr>
          <p:cNvPr id="3" name="Espace réservé du pied de page 2">
            <a:extLst>
              <a:ext uri="{FF2B5EF4-FFF2-40B4-BE49-F238E27FC236}">
                <a16:creationId xmlns:a16="http://schemas.microsoft.com/office/drawing/2014/main" id="{B91DE4FF-7AC6-5F5C-F4F6-85D5883CBDBC}"/>
              </a:ext>
            </a:extLst>
          </p:cNvPr>
          <p:cNvSpPr>
            <a:spLocks noGrp="1"/>
          </p:cNvSpPr>
          <p:nvPr>
            <p:ph type="ftr" idx="11"/>
          </p:nvPr>
        </p:nvSpPr>
        <p:spPr/>
        <p:txBody>
          <a:bodyPr/>
          <a:lstStyle/>
          <a:p>
            <a:r>
              <a:rPr lang="fr-CA"/>
              <a:t>Romanisation des noms</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1137"/>
        <p:cNvGrpSpPr/>
        <p:nvPr/>
      </p:nvGrpSpPr>
      <p:grpSpPr>
        <a:xfrm>
          <a:off x="0" y="0"/>
          <a:ext cx="0" cy="0"/>
          <a:chOff x="0" y="0"/>
          <a:chExt cx="0" cy="0"/>
        </a:xfrm>
      </p:grpSpPr>
      <p:sp>
        <p:nvSpPr>
          <p:cNvPr id="1138" name="Google Shape;1138;p129"/>
          <p:cNvSpPr txBox="1">
            <a:spLocks noGrp="1"/>
          </p:cNvSpPr>
          <p:nvPr>
            <p:ph type="title"/>
          </p:nvPr>
        </p:nvSpPr>
        <p:spPr>
          <a:xfrm>
            <a:off x="838200" y="519799"/>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FAQ sur la romanisation</a:t>
            </a:r>
            <a:br>
              <a:rPr lang="fr-FR"/>
            </a:br>
            <a:endParaRPr/>
          </a:p>
        </p:txBody>
      </p:sp>
      <p:sp>
        <p:nvSpPr>
          <p:cNvPr id="1139" name="Google Shape;1139;p129"/>
          <p:cNvSpPr txBox="1">
            <a:spLocks noGrp="1"/>
          </p:cNvSpPr>
          <p:nvPr>
            <p:ph type="body" idx="1"/>
          </p:nvPr>
        </p:nvSpPr>
        <p:spPr>
          <a:xfrm>
            <a:off x="838200" y="1483178"/>
            <a:ext cx="10515600" cy="5055734"/>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chemeClr val="dk1"/>
              </a:buClr>
              <a:buSzPct val="85849"/>
              <a:buNone/>
            </a:pPr>
            <a:r>
              <a:rPr lang="fr-FR" sz="3028" i="1"/>
              <a:t>J'ai repéré dans le fichier LC/NAF l'autorité de la personne pour laquelle je dois créer le PAA après avoir vérifié que 9.2.2.5.3 s'applique. Puis-je prendre la forme du nom privilégié telle quelle? </a:t>
            </a:r>
            <a:r>
              <a:rPr lang="fr-FR"/>
              <a:t>(SUITE) </a:t>
            </a:r>
            <a:endParaRPr/>
          </a:p>
          <a:p>
            <a:pPr marL="0" lvl="0" indent="0" algn="l" rtl="0">
              <a:lnSpc>
                <a:spcPct val="90000"/>
              </a:lnSpc>
              <a:spcBef>
                <a:spcPts val="1000"/>
              </a:spcBef>
              <a:spcAft>
                <a:spcPts val="0"/>
              </a:spcAft>
              <a:buClr>
                <a:schemeClr val="dk1"/>
              </a:buClr>
              <a:buSzPct val="87098"/>
              <a:buNone/>
            </a:pPr>
            <a:r>
              <a:rPr lang="fr-FR" sz="3214">
                <a:highlight>
                  <a:schemeClr val="lt1"/>
                </a:highlight>
              </a:rPr>
              <a:t>Exemples : </a:t>
            </a:r>
            <a:endParaRPr sz="3214">
              <a:highlight>
                <a:schemeClr val="lt1"/>
              </a:highlight>
            </a:endParaRPr>
          </a:p>
          <a:p>
            <a:pPr marL="228600" lvl="0" indent="-235675" algn="l" rtl="0">
              <a:lnSpc>
                <a:spcPct val="90000"/>
              </a:lnSpc>
              <a:spcBef>
                <a:spcPts val="1000"/>
              </a:spcBef>
              <a:spcAft>
                <a:spcPts val="0"/>
              </a:spcAft>
              <a:buClr>
                <a:schemeClr val="dk1"/>
              </a:buClr>
              <a:buSzPct val="100000"/>
              <a:buChar char="•"/>
            </a:pPr>
            <a:r>
              <a:rPr lang="fr-FR" sz="3214">
                <a:highlight>
                  <a:schemeClr val="lt1"/>
                </a:highlight>
              </a:rPr>
              <a:t>Pour un nom ukrainien : un catalogueur francophone a choisi, pour Canadiana, la forme trouvée dans </a:t>
            </a:r>
            <a:r>
              <a:rPr lang="fr-FR" sz="3214" i="1">
                <a:highlight>
                  <a:schemeClr val="lt1"/>
                </a:highlight>
              </a:rPr>
              <a:t>l’Encyclopédie Larousse</a:t>
            </a:r>
            <a:r>
              <a:rPr lang="fr-FR" sz="3214">
                <a:highlight>
                  <a:schemeClr val="lt1"/>
                </a:highlight>
              </a:rPr>
              <a:t>. Le catalogueur anglophone a choisi, pour NACO, la forme trouvée dans la </a:t>
            </a:r>
            <a:r>
              <a:rPr lang="fr-FR" sz="3214" i="1">
                <a:highlight>
                  <a:schemeClr val="lt1"/>
                </a:highlight>
              </a:rPr>
              <a:t>New Encyclopaedia Britannica</a:t>
            </a:r>
            <a:r>
              <a:rPr lang="fr-FR" sz="3214">
                <a:highlight>
                  <a:schemeClr val="lt1"/>
                </a:highlight>
              </a:rPr>
              <a:t>. Les deux formes sont différentes. </a:t>
            </a:r>
            <a:endParaRPr sz="3214">
              <a:highlight>
                <a:schemeClr val="lt1"/>
              </a:highlight>
            </a:endParaRPr>
          </a:p>
          <a:p>
            <a:pPr marL="228600" lvl="0" indent="-235675" algn="l" rtl="0">
              <a:lnSpc>
                <a:spcPct val="90000"/>
              </a:lnSpc>
              <a:spcBef>
                <a:spcPts val="1000"/>
              </a:spcBef>
              <a:spcAft>
                <a:spcPts val="0"/>
              </a:spcAft>
              <a:buClr>
                <a:schemeClr val="dk1"/>
              </a:buClr>
              <a:buSzPct val="100000"/>
              <a:buChar char="•"/>
            </a:pPr>
            <a:r>
              <a:rPr lang="fr-FR" sz="3214">
                <a:highlight>
                  <a:schemeClr val="lt1"/>
                </a:highlight>
              </a:rPr>
              <a:t>Il est fréquent que les formes consacrées par l’usage, en français, soient différentes de celles consacrées par l’usage en anglais : « Poutine », vs « Putin ». </a:t>
            </a:r>
            <a:endParaRPr sz="3214">
              <a:highlight>
                <a:schemeClr val="lt1"/>
              </a:highlight>
            </a:endParaRPr>
          </a:p>
          <a:p>
            <a:pPr marL="228600" lvl="0" indent="-235675" algn="l" rtl="0">
              <a:lnSpc>
                <a:spcPct val="90000"/>
              </a:lnSpc>
              <a:spcBef>
                <a:spcPts val="1000"/>
              </a:spcBef>
              <a:spcAft>
                <a:spcPts val="0"/>
              </a:spcAft>
              <a:buClr>
                <a:schemeClr val="dk1"/>
              </a:buClr>
              <a:buSzPct val="100000"/>
              <a:buChar char="•"/>
            </a:pPr>
            <a:r>
              <a:rPr lang="fr-FR" sz="3214">
                <a:highlight>
                  <a:schemeClr val="lt1"/>
                </a:highlight>
              </a:rPr>
              <a:t>Pour un nom hébreu : le catalogueur anglophone a employé, pour NACO, une forme consacrée par l’usage en anglais. En français, il n’existe pas de forme communément employée, donc on devra translittérer de façon systématique, à l’aide de la table de romanisation. </a:t>
            </a:r>
            <a:endParaRPr>
              <a:highlight>
                <a:schemeClr val="lt1"/>
              </a:highlight>
            </a:endParaRPr>
          </a:p>
          <a:p>
            <a:pPr marL="228600" lvl="0" indent="-64135" algn="l" rtl="0">
              <a:lnSpc>
                <a:spcPct val="90000"/>
              </a:lnSpc>
              <a:spcBef>
                <a:spcPts val="1000"/>
              </a:spcBef>
              <a:spcAft>
                <a:spcPts val="0"/>
              </a:spcAft>
              <a:buClr>
                <a:schemeClr val="dk1"/>
              </a:buClr>
              <a:buSzPct val="100000"/>
              <a:buNone/>
            </a:pPr>
            <a:endParaRPr>
              <a:highlight>
                <a:schemeClr val="lt1"/>
              </a:highlight>
            </a:endParaRPr>
          </a:p>
        </p:txBody>
      </p:sp>
      <p:sp>
        <p:nvSpPr>
          <p:cNvPr id="1140" name="Google Shape;1140;p1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131</a:t>
            </a:fld>
            <a:endParaRPr/>
          </a:p>
        </p:txBody>
      </p:sp>
      <p:sp>
        <p:nvSpPr>
          <p:cNvPr id="3" name="Espace réservé du pied de page 2">
            <a:extLst>
              <a:ext uri="{FF2B5EF4-FFF2-40B4-BE49-F238E27FC236}">
                <a16:creationId xmlns:a16="http://schemas.microsoft.com/office/drawing/2014/main" id="{F199D5BC-5812-2DAB-A647-61FCD0C98893}"/>
              </a:ext>
            </a:extLst>
          </p:cNvPr>
          <p:cNvSpPr>
            <a:spLocks noGrp="1"/>
          </p:cNvSpPr>
          <p:nvPr>
            <p:ph type="ftr" idx="11"/>
          </p:nvPr>
        </p:nvSpPr>
        <p:spPr/>
        <p:txBody>
          <a:bodyPr/>
          <a:lstStyle/>
          <a:p>
            <a:r>
              <a:rPr lang="fr-CA"/>
              <a:t>Romanisation des noms</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1144"/>
        <p:cNvGrpSpPr/>
        <p:nvPr/>
      </p:nvGrpSpPr>
      <p:grpSpPr>
        <a:xfrm>
          <a:off x="0" y="0"/>
          <a:ext cx="0" cy="0"/>
          <a:chOff x="0" y="0"/>
          <a:chExt cx="0" cy="0"/>
        </a:xfrm>
      </p:grpSpPr>
      <p:sp>
        <p:nvSpPr>
          <p:cNvPr id="1145" name="Google Shape;1145;p130"/>
          <p:cNvSpPr txBox="1">
            <a:spLocks noGrp="1"/>
          </p:cNvSpPr>
          <p:nvPr>
            <p:ph type="title"/>
          </p:nvPr>
        </p:nvSpPr>
        <p:spPr>
          <a:xfrm>
            <a:off x="762896" y="752400"/>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FAQ sur la romanisation</a:t>
            </a:r>
            <a:br>
              <a:rPr lang="fr-FR"/>
            </a:br>
            <a:endParaRPr/>
          </a:p>
        </p:txBody>
      </p:sp>
      <p:sp>
        <p:nvSpPr>
          <p:cNvPr id="1146" name="Google Shape;1146;p130"/>
          <p:cNvSpPr txBox="1">
            <a:spLocks noGrp="1"/>
          </p:cNvSpPr>
          <p:nvPr>
            <p:ph type="body" idx="1"/>
          </p:nvPr>
        </p:nvSpPr>
        <p:spPr>
          <a:xfrm>
            <a:off x="762896" y="1665741"/>
            <a:ext cx="10515600" cy="505573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fr-FR" sz="2491" i="1"/>
              <a:t>J'ai repéré dans le fichier LC/NAF l'autorité de la personne pour laquelle je dois créer le PAA après avoir vérifié que 9.2.2.5.3 s'applique. Puis-je prendre la forme du nom privilégié telle quelle? (SUITE)</a:t>
            </a:r>
            <a:r>
              <a:rPr lang="fr-FR"/>
              <a:t>  </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fr-FR"/>
              <a:t>Oui, il est possible d’employer la forme de NACO dans certains cas. Par exemple, je  dois translittérer un titre en Inuktitut. La table à employer est la table de romanisation de ALA-LC. Le résultat sera donc le même. </a:t>
            </a:r>
            <a:endParaRPr/>
          </a:p>
          <a:p>
            <a:pPr marL="0" lvl="0" indent="0" algn="l" rtl="0">
              <a:lnSpc>
                <a:spcPct val="90000"/>
              </a:lnSpc>
              <a:spcBef>
                <a:spcPts val="1000"/>
              </a:spcBef>
              <a:spcAft>
                <a:spcPts val="0"/>
              </a:spcAft>
              <a:buClr>
                <a:schemeClr val="dk1"/>
              </a:buClr>
              <a:buSzPts val="2800"/>
              <a:buNone/>
            </a:pPr>
            <a:endParaRPr sz="1000"/>
          </a:p>
          <a:p>
            <a:pPr marL="0" lvl="0" indent="0" algn="l" rtl="0">
              <a:lnSpc>
                <a:spcPct val="90000"/>
              </a:lnSpc>
              <a:spcBef>
                <a:spcPts val="1000"/>
              </a:spcBef>
              <a:spcAft>
                <a:spcPts val="0"/>
              </a:spcAft>
              <a:buClr>
                <a:schemeClr val="dk1"/>
              </a:buClr>
              <a:buSzPts val="2800"/>
              <a:buNone/>
            </a:pPr>
            <a:r>
              <a:rPr lang="fr-FR">
                <a:solidFill>
                  <a:schemeClr val="dk1"/>
                </a:solidFill>
              </a:rPr>
              <a:t>PFAN emploie les tables de romanisation de ALA-LC pour les </a:t>
            </a:r>
            <a:r>
              <a:rPr lang="fr-FR">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6"/>
                  </a:ext>
                </a:extLst>
              </a:rPr>
              <a:t>langues</a:t>
            </a:r>
            <a:r>
              <a:rPr lang="fr-FR">
                <a:solidFill>
                  <a:schemeClr val="dk1"/>
                </a:solidFill>
              </a:rPr>
              <a:t> suivantes :</a:t>
            </a:r>
            <a:endParaRPr>
              <a:solidFill>
                <a:schemeClr val="dk1"/>
              </a:solidFill>
            </a:endParaRPr>
          </a:p>
          <a:p>
            <a:pPr marL="0" lvl="0" indent="457200" algn="l" rtl="0">
              <a:lnSpc>
                <a:spcPct val="90000"/>
              </a:lnSpc>
              <a:spcBef>
                <a:spcPts val="1000"/>
              </a:spcBef>
              <a:spcAft>
                <a:spcPts val="0"/>
              </a:spcAft>
              <a:buSzPts val="1800"/>
              <a:buNone/>
            </a:pPr>
            <a:r>
              <a:rPr lang="fr-FR">
                <a:solidFill>
                  <a:schemeClr val="dk1"/>
                </a:solidFill>
              </a:rPr>
              <a:t>amharique, inuktitut, japonais, serbe.</a:t>
            </a:r>
            <a:endParaRPr>
              <a:solidFill>
                <a:schemeClr val="dk1"/>
              </a:solidFill>
            </a:endParaRPr>
          </a:p>
          <a:p>
            <a:pPr marL="228600" lvl="0" indent="-50800" algn="l" rtl="0">
              <a:lnSpc>
                <a:spcPct val="90000"/>
              </a:lnSpc>
              <a:spcBef>
                <a:spcPts val="1000"/>
              </a:spcBef>
              <a:spcAft>
                <a:spcPts val="0"/>
              </a:spcAft>
              <a:buClr>
                <a:schemeClr val="dk1"/>
              </a:buClr>
              <a:buSzPts val="2800"/>
              <a:buNone/>
            </a:pPr>
            <a:endParaRPr>
              <a:solidFill>
                <a:srgbClr val="0000FF"/>
              </a:solidFill>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sp>
        <p:nvSpPr>
          <p:cNvPr id="1147" name="Google Shape;1147;p1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132</a:t>
            </a:fld>
            <a:endParaRPr/>
          </a:p>
        </p:txBody>
      </p:sp>
      <p:sp>
        <p:nvSpPr>
          <p:cNvPr id="3" name="Espace réservé du pied de page 2">
            <a:extLst>
              <a:ext uri="{FF2B5EF4-FFF2-40B4-BE49-F238E27FC236}">
                <a16:creationId xmlns:a16="http://schemas.microsoft.com/office/drawing/2014/main" id="{6CB8E7FA-886F-8341-B68D-AED91B87631C}"/>
              </a:ext>
            </a:extLst>
          </p:cNvPr>
          <p:cNvSpPr>
            <a:spLocks noGrp="1"/>
          </p:cNvSpPr>
          <p:nvPr>
            <p:ph type="ftr" idx="11"/>
          </p:nvPr>
        </p:nvSpPr>
        <p:spPr/>
        <p:txBody>
          <a:bodyPr/>
          <a:lstStyle/>
          <a:p>
            <a:r>
              <a:rPr lang="fr-CA"/>
              <a:t>Romanisation des noms</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1151"/>
        <p:cNvGrpSpPr/>
        <p:nvPr/>
      </p:nvGrpSpPr>
      <p:grpSpPr>
        <a:xfrm>
          <a:off x="0" y="0"/>
          <a:ext cx="0" cy="0"/>
          <a:chOff x="0" y="0"/>
          <a:chExt cx="0" cy="0"/>
        </a:xfrm>
      </p:grpSpPr>
      <p:sp>
        <p:nvSpPr>
          <p:cNvPr id="1152" name="Google Shape;1152;p131"/>
          <p:cNvSpPr txBox="1">
            <a:spLocks noGrp="1"/>
          </p:cNvSpPr>
          <p:nvPr>
            <p:ph type="title"/>
          </p:nvPr>
        </p:nvSpPr>
        <p:spPr>
          <a:xfrm>
            <a:off x="838200" y="713582"/>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FAQ sur la romanisation</a:t>
            </a:r>
            <a:br>
              <a:rPr lang="fr-FR"/>
            </a:br>
            <a:endParaRPr/>
          </a:p>
        </p:txBody>
      </p:sp>
      <p:sp>
        <p:nvSpPr>
          <p:cNvPr id="1153" name="Google Shape;1153;p131"/>
          <p:cNvSpPr txBox="1">
            <a:spLocks noGrp="1"/>
          </p:cNvSpPr>
          <p:nvPr>
            <p:ph type="body" idx="1"/>
          </p:nvPr>
        </p:nvSpPr>
        <p:spPr>
          <a:xfrm>
            <a:off x="838200" y="1690688"/>
            <a:ext cx="10515600" cy="435133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2800"/>
              <a:buNone/>
            </a:pPr>
            <a:r>
              <a:rPr lang="fr-FR" i="1"/>
              <a:t>Puis-je prendre la forme trouvée dans le fichier d'autorité de la BnF?</a:t>
            </a:r>
            <a:endParaRPr i="1"/>
          </a:p>
          <a:p>
            <a:pPr marL="0" lvl="0" indent="0" algn="l" rtl="0">
              <a:lnSpc>
                <a:spcPct val="90000"/>
              </a:lnSpc>
              <a:spcBef>
                <a:spcPts val="0"/>
              </a:spcBef>
              <a:spcAft>
                <a:spcPts val="0"/>
              </a:spcAft>
              <a:buClr>
                <a:schemeClr val="dk1"/>
              </a:buClr>
              <a:buSzPts val="2800"/>
              <a:buNone/>
            </a:pPr>
            <a:endParaRPr i="1"/>
          </a:p>
          <a:p>
            <a:pPr marL="228600" lvl="0" indent="-228600" algn="l" rtl="0">
              <a:lnSpc>
                <a:spcPct val="90000"/>
              </a:lnSpc>
              <a:spcBef>
                <a:spcPts val="1000"/>
              </a:spcBef>
              <a:spcAft>
                <a:spcPts val="0"/>
              </a:spcAft>
              <a:buClr>
                <a:srgbClr val="548135"/>
              </a:buClr>
              <a:buSzPts val="2800"/>
              <a:buChar char="•"/>
            </a:pPr>
            <a:r>
              <a:rPr lang="fr-FR">
                <a:solidFill>
                  <a:srgbClr val="548135"/>
                </a:solidFill>
              </a:rPr>
              <a:t>Pas nécessairement. Lorsque 9.2.2.5.3 est applicable (voir l'</a:t>
            </a:r>
            <a:r>
              <a:rPr lang="fr-FR" u="sng">
                <a:solidFill>
                  <a:schemeClr val="hlink"/>
                </a:solidFill>
                <a:hlinkClick r:id="rId3"/>
              </a:rPr>
              <a:t>énoncé de politique connexe</a:t>
            </a:r>
            <a:r>
              <a:rPr lang="fr-FR">
                <a:solidFill>
                  <a:srgbClr val="548135"/>
                </a:solidFill>
              </a:rPr>
              <a:t>), on ne peut prendre la forme trouvée dans le fichier de la BnF telle quelle que si les deux conditions suivantes sont remplies :</a:t>
            </a:r>
            <a:endParaRPr/>
          </a:p>
          <a:p>
            <a:pPr marL="228600" lvl="0" indent="-228600" algn="l" rtl="0">
              <a:lnSpc>
                <a:spcPct val="90000"/>
              </a:lnSpc>
              <a:spcBef>
                <a:spcPts val="1000"/>
              </a:spcBef>
              <a:spcAft>
                <a:spcPts val="0"/>
              </a:spcAft>
              <a:buClr>
                <a:srgbClr val="548135"/>
              </a:buClr>
              <a:buSzPts val="2800"/>
              <a:buChar char="•"/>
            </a:pPr>
            <a:r>
              <a:rPr lang="fr-FR">
                <a:solidFill>
                  <a:srgbClr val="548135"/>
                </a:solidFill>
              </a:rPr>
              <a:t>le nom privilégié utilisé comme base du PAA est dans une écriture non latine et est le même que celui qui serait utilisé par le PFAN;</a:t>
            </a:r>
            <a:endParaRPr/>
          </a:p>
          <a:p>
            <a:pPr marL="228600" lvl="0" indent="-228600" algn="l" rtl="0">
              <a:lnSpc>
                <a:spcPct val="90000"/>
              </a:lnSpc>
              <a:spcBef>
                <a:spcPts val="1000"/>
              </a:spcBef>
              <a:spcAft>
                <a:spcPts val="0"/>
              </a:spcAft>
              <a:buClr>
                <a:srgbClr val="548135"/>
              </a:buClr>
              <a:buSzPts val="2800"/>
              <a:buChar char="•"/>
            </a:pPr>
            <a:r>
              <a:rPr lang="fr-FR">
                <a:solidFill>
                  <a:srgbClr val="548135"/>
                </a:solidFill>
              </a:rPr>
              <a:t>la table de romanisation employée par la BnF pour convertir le nom en écriture latine est celle qui a été approuvée par le PFAN pour la langue ou l'écriture concernées.</a:t>
            </a:r>
            <a:endParaRPr/>
          </a:p>
        </p:txBody>
      </p:sp>
      <p:sp>
        <p:nvSpPr>
          <p:cNvPr id="1154" name="Google Shape;1154;p1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133</a:t>
            </a:fld>
            <a:endParaRPr/>
          </a:p>
        </p:txBody>
      </p:sp>
      <p:sp>
        <p:nvSpPr>
          <p:cNvPr id="3" name="Espace réservé du pied de page 2">
            <a:extLst>
              <a:ext uri="{FF2B5EF4-FFF2-40B4-BE49-F238E27FC236}">
                <a16:creationId xmlns:a16="http://schemas.microsoft.com/office/drawing/2014/main" id="{52CBAA7F-2AC4-CB9B-AFD6-A65AF239C8DF}"/>
              </a:ext>
            </a:extLst>
          </p:cNvPr>
          <p:cNvSpPr>
            <a:spLocks noGrp="1"/>
          </p:cNvSpPr>
          <p:nvPr>
            <p:ph type="ftr" idx="11"/>
          </p:nvPr>
        </p:nvSpPr>
        <p:spPr/>
        <p:txBody>
          <a:bodyPr/>
          <a:lstStyle/>
          <a:p>
            <a:r>
              <a:rPr lang="fr-CA"/>
              <a:t>Romanisation des noms</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1158"/>
        <p:cNvGrpSpPr/>
        <p:nvPr/>
      </p:nvGrpSpPr>
      <p:grpSpPr>
        <a:xfrm>
          <a:off x="0" y="0"/>
          <a:ext cx="0" cy="0"/>
          <a:chOff x="0" y="0"/>
          <a:chExt cx="0" cy="0"/>
        </a:xfrm>
      </p:grpSpPr>
      <p:sp>
        <p:nvSpPr>
          <p:cNvPr id="1159" name="Google Shape;1159;p132"/>
          <p:cNvSpPr txBox="1">
            <a:spLocks noGrp="1"/>
          </p:cNvSpPr>
          <p:nvPr>
            <p:ph type="title"/>
          </p:nvPr>
        </p:nvSpPr>
        <p:spPr>
          <a:xfrm>
            <a:off x="741381" y="713582"/>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FAQ sur la romanisation</a:t>
            </a:r>
            <a:br>
              <a:rPr lang="fr-FR"/>
            </a:br>
            <a:endParaRPr/>
          </a:p>
        </p:txBody>
      </p:sp>
      <p:sp>
        <p:nvSpPr>
          <p:cNvPr id="1160" name="Google Shape;1160;p132"/>
          <p:cNvSpPr txBox="1">
            <a:spLocks noGrp="1"/>
          </p:cNvSpPr>
          <p:nvPr>
            <p:ph type="body" idx="1"/>
          </p:nvPr>
        </p:nvSpPr>
        <p:spPr>
          <a:xfrm>
            <a:off x="838200" y="1690688"/>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fr-FR" i="1"/>
              <a:t>Est-ce que je peux corriger le PAA dans une notice déjà existante contenant la note « CETTE NOTICE VERSÉE EN LOT DOIT ÊTRE ÉVALUÉE AVANT D'ÊTRE UTILISÉE, POUR S'ASSURER QU'ELLE RÉPONDE AUX NORMES DU PFAN »?</a:t>
            </a:r>
            <a:endParaRPr i="1"/>
          </a:p>
          <a:p>
            <a:pPr marL="0" lvl="0" indent="0" algn="l" rtl="0">
              <a:lnSpc>
                <a:spcPct val="90000"/>
              </a:lnSpc>
              <a:spcBef>
                <a:spcPts val="0"/>
              </a:spcBef>
              <a:spcAft>
                <a:spcPts val="0"/>
              </a:spcAft>
              <a:buClr>
                <a:schemeClr val="dk1"/>
              </a:buClr>
              <a:buSzPts val="2800"/>
              <a:buNone/>
            </a:pPr>
            <a:endParaRPr i="1"/>
          </a:p>
          <a:p>
            <a:pPr marL="228600" lvl="0" indent="-228600" algn="l" rtl="0">
              <a:lnSpc>
                <a:spcPct val="90000"/>
              </a:lnSpc>
              <a:spcBef>
                <a:spcPts val="1000"/>
              </a:spcBef>
              <a:spcAft>
                <a:spcPts val="0"/>
              </a:spcAft>
              <a:buClr>
                <a:srgbClr val="548135"/>
              </a:buClr>
              <a:buSzPts val="2800"/>
              <a:buChar char="•"/>
            </a:pPr>
            <a:r>
              <a:rPr lang="fr-FR">
                <a:solidFill>
                  <a:srgbClr val="548135"/>
                </a:solidFill>
              </a:rPr>
              <a:t>Tout PAA dans une notice comportant cette note doit être réévalué. Il faut s'assurer que le PAA soit conforme aux normes du PFAN, et donc, à l'application de l'ÉP pour </a:t>
            </a:r>
            <a:r>
              <a:rPr lang="fr-FR" u="sng">
                <a:solidFill>
                  <a:schemeClr val="hlink"/>
                </a:solidFill>
                <a:hlinkClick r:id="rId3"/>
              </a:rPr>
              <a:t>9.2.2.5.3</a:t>
            </a:r>
            <a:r>
              <a:rPr lang="fr-FR">
                <a:solidFill>
                  <a:srgbClr val="548135"/>
                </a:solidFill>
              </a:rPr>
              <a:t>. </a:t>
            </a:r>
            <a:endParaRPr/>
          </a:p>
          <a:p>
            <a:pPr marL="228600" lvl="0" indent="-50800" algn="l" rtl="0">
              <a:lnSpc>
                <a:spcPct val="90000"/>
              </a:lnSpc>
              <a:spcBef>
                <a:spcPts val="1000"/>
              </a:spcBef>
              <a:spcAft>
                <a:spcPts val="0"/>
              </a:spcAft>
              <a:buClr>
                <a:schemeClr val="dk1"/>
              </a:buClr>
              <a:buSzPts val="2800"/>
              <a:buNone/>
            </a:pPr>
            <a:endParaRPr/>
          </a:p>
        </p:txBody>
      </p:sp>
      <p:sp>
        <p:nvSpPr>
          <p:cNvPr id="1161" name="Google Shape;1161;p1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134</a:t>
            </a:fld>
            <a:endParaRPr/>
          </a:p>
        </p:txBody>
      </p:sp>
      <p:sp>
        <p:nvSpPr>
          <p:cNvPr id="3" name="Espace réservé du pied de page 2">
            <a:extLst>
              <a:ext uri="{FF2B5EF4-FFF2-40B4-BE49-F238E27FC236}">
                <a16:creationId xmlns:a16="http://schemas.microsoft.com/office/drawing/2014/main" id="{EA76487A-9557-D8C6-C200-849078F5A8FA}"/>
              </a:ext>
            </a:extLst>
          </p:cNvPr>
          <p:cNvSpPr>
            <a:spLocks noGrp="1"/>
          </p:cNvSpPr>
          <p:nvPr>
            <p:ph type="ftr" idx="11"/>
          </p:nvPr>
        </p:nvSpPr>
        <p:spPr/>
        <p:txBody>
          <a:bodyPr/>
          <a:lstStyle/>
          <a:p>
            <a:r>
              <a:rPr lang="fr-CA"/>
              <a:t>Romanisation des noms</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1165"/>
        <p:cNvGrpSpPr/>
        <p:nvPr/>
      </p:nvGrpSpPr>
      <p:grpSpPr>
        <a:xfrm>
          <a:off x="0" y="0"/>
          <a:ext cx="0" cy="0"/>
          <a:chOff x="0" y="0"/>
          <a:chExt cx="0" cy="0"/>
        </a:xfrm>
      </p:grpSpPr>
      <p:sp>
        <p:nvSpPr>
          <p:cNvPr id="1166" name="Google Shape;1166;p133"/>
          <p:cNvSpPr txBox="1">
            <a:spLocks noGrp="1"/>
          </p:cNvSpPr>
          <p:nvPr>
            <p:ph type="title"/>
          </p:nvPr>
        </p:nvSpPr>
        <p:spPr>
          <a:xfrm>
            <a:off x="838200" y="713582"/>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FAQ sur la romanisation</a:t>
            </a:r>
            <a:br>
              <a:rPr lang="fr-FR"/>
            </a:br>
            <a:endParaRPr/>
          </a:p>
        </p:txBody>
      </p:sp>
      <p:sp>
        <p:nvSpPr>
          <p:cNvPr id="1167" name="Google Shape;1167;p133"/>
          <p:cNvSpPr txBox="1">
            <a:spLocks noGrp="1"/>
          </p:cNvSpPr>
          <p:nvPr>
            <p:ph type="body" idx="1"/>
          </p:nvPr>
        </p:nvSpPr>
        <p:spPr>
          <a:xfrm>
            <a:off x="838200" y="1690688"/>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fr-FR" i="1"/>
              <a:t>Le PFAN prévoit-il exploiter la zone MARC 880 (Graphie alternative) ou plutôt utiliser les zones 4XX?</a:t>
            </a:r>
            <a:endParaRPr i="1"/>
          </a:p>
          <a:p>
            <a:pPr marL="0" lvl="0" indent="0" algn="l" rtl="0">
              <a:lnSpc>
                <a:spcPct val="90000"/>
              </a:lnSpc>
              <a:spcBef>
                <a:spcPts val="0"/>
              </a:spcBef>
              <a:spcAft>
                <a:spcPts val="0"/>
              </a:spcAft>
              <a:buClr>
                <a:schemeClr val="dk1"/>
              </a:buClr>
              <a:buSzPts val="2800"/>
              <a:buNone/>
            </a:pPr>
            <a:endParaRPr i="1"/>
          </a:p>
          <a:p>
            <a:pPr marL="228600" lvl="0" indent="-228600" algn="l" rtl="0">
              <a:lnSpc>
                <a:spcPct val="90000"/>
              </a:lnSpc>
              <a:spcBef>
                <a:spcPts val="1000"/>
              </a:spcBef>
              <a:spcAft>
                <a:spcPts val="0"/>
              </a:spcAft>
              <a:buClr>
                <a:srgbClr val="548135"/>
              </a:buClr>
              <a:buSzPts val="2800"/>
              <a:buChar char="•"/>
            </a:pPr>
            <a:r>
              <a:rPr lang="fr-FR">
                <a:solidFill>
                  <a:srgbClr val="548135"/>
                </a:solidFill>
              </a:rPr>
              <a:t>Tout comme NACO, le PFAN applique le </a:t>
            </a:r>
            <a:r>
              <a:rPr lang="fr-FR" u="sng">
                <a:solidFill>
                  <a:schemeClr val="hlink"/>
                </a:solidFill>
                <a:hlinkClick r:id="rId3"/>
              </a:rPr>
              <a:t>modèle B du MARC 21</a:t>
            </a:r>
            <a:r>
              <a:rPr lang="fr-FR">
                <a:solidFill>
                  <a:srgbClr val="548135"/>
                </a:solidFill>
              </a:rPr>
              <a:t> en ce qui concerne les notices comportant différents systèmes d'écriture. C'est pourquoi l'emploi de la zone 880 n'est présentement pas permis selon le </a:t>
            </a:r>
            <a:r>
              <a:rPr lang="fr-FR" u="sng">
                <a:solidFill>
                  <a:schemeClr val="hlink"/>
                </a:solidFill>
                <a:hlinkClick r:id="rId4"/>
              </a:rPr>
              <a:t>Supplément MARC 21 du Guide des autorités de noms</a:t>
            </a:r>
            <a:r>
              <a:rPr lang="fr-FR">
                <a:solidFill>
                  <a:srgbClr val="548135"/>
                </a:solidFill>
              </a:rPr>
              <a:t>.</a:t>
            </a: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sp>
        <p:nvSpPr>
          <p:cNvPr id="1168" name="Google Shape;1168;p1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135</a:t>
            </a:fld>
            <a:endParaRPr/>
          </a:p>
        </p:txBody>
      </p:sp>
      <p:sp>
        <p:nvSpPr>
          <p:cNvPr id="3" name="Espace réservé du pied de page 2">
            <a:extLst>
              <a:ext uri="{FF2B5EF4-FFF2-40B4-BE49-F238E27FC236}">
                <a16:creationId xmlns:a16="http://schemas.microsoft.com/office/drawing/2014/main" id="{B96E8699-72C3-DF66-3A2A-8664AD5A44DF}"/>
              </a:ext>
            </a:extLst>
          </p:cNvPr>
          <p:cNvSpPr>
            <a:spLocks noGrp="1"/>
          </p:cNvSpPr>
          <p:nvPr>
            <p:ph type="ftr" idx="11"/>
          </p:nvPr>
        </p:nvSpPr>
        <p:spPr/>
        <p:txBody>
          <a:bodyPr/>
          <a:lstStyle/>
          <a:p>
            <a:r>
              <a:rPr lang="fr-CA"/>
              <a:t>Romanisation des noms</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1172"/>
        <p:cNvGrpSpPr/>
        <p:nvPr/>
      </p:nvGrpSpPr>
      <p:grpSpPr>
        <a:xfrm>
          <a:off x="0" y="0"/>
          <a:ext cx="0" cy="0"/>
          <a:chOff x="0" y="0"/>
          <a:chExt cx="0" cy="0"/>
        </a:xfrm>
      </p:grpSpPr>
      <p:sp>
        <p:nvSpPr>
          <p:cNvPr id="1173" name="Google Shape;1173;p134"/>
          <p:cNvSpPr txBox="1">
            <a:spLocks noGrp="1"/>
          </p:cNvSpPr>
          <p:nvPr>
            <p:ph type="title"/>
          </p:nvPr>
        </p:nvSpPr>
        <p:spPr>
          <a:xfrm>
            <a:off x="838200" y="741643"/>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FAQ sur la romanisation</a:t>
            </a:r>
            <a:br>
              <a:rPr lang="fr-FR"/>
            </a:br>
            <a:endParaRPr/>
          </a:p>
        </p:txBody>
      </p:sp>
      <p:sp>
        <p:nvSpPr>
          <p:cNvPr id="1174" name="Google Shape;1174;p134"/>
          <p:cNvSpPr txBox="1">
            <a:spLocks noGrp="1"/>
          </p:cNvSpPr>
          <p:nvPr>
            <p:ph type="body" idx="1"/>
          </p:nvPr>
        </p:nvSpPr>
        <p:spPr>
          <a:xfrm>
            <a:off x="838200" y="1847850"/>
            <a:ext cx="10515600" cy="46035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dk1"/>
              </a:buClr>
              <a:buSzPct val="100000"/>
              <a:buNone/>
            </a:pPr>
            <a:r>
              <a:rPr lang="fr-FR" sz="3300" i="1"/>
              <a:t>Suis-je obligé de créer des autorités pour les noms et les titres qui ne sont pas à l'origine en écriture latine?</a:t>
            </a:r>
            <a:endParaRPr sz="3300" i="1"/>
          </a:p>
          <a:p>
            <a:pPr marL="0" lvl="0" indent="0" algn="l" rtl="0">
              <a:lnSpc>
                <a:spcPct val="90000"/>
              </a:lnSpc>
              <a:spcBef>
                <a:spcPts val="1000"/>
              </a:spcBef>
              <a:spcAft>
                <a:spcPts val="0"/>
              </a:spcAft>
              <a:buClr>
                <a:schemeClr val="dk1"/>
              </a:buClr>
              <a:buSzPct val="100000"/>
              <a:buNone/>
            </a:pPr>
            <a:r>
              <a:rPr lang="fr-FR"/>
              <a:t>NON. </a:t>
            </a:r>
            <a:endParaRPr/>
          </a:p>
          <a:p>
            <a:pPr marL="228600" lvl="0" indent="-241934" algn="l" rtl="0">
              <a:lnSpc>
                <a:spcPct val="90000"/>
              </a:lnSpc>
              <a:spcBef>
                <a:spcPts val="1000"/>
              </a:spcBef>
              <a:spcAft>
                <a:spcPts val="0"/>
              </a:spcAft>
              <a:buClr>
                <a:srgbClr val="548135"/>
              </a:buClr>
              <a:buSzPct val="100000"/>
              <a:buChar char="•"/>
            </a:pPr>
            <a:r>
              <a:rPr lang="fr-FR">
                <a:solidFill>
                  <a:srgbClr val="548135"/>
                </a:solidFill>
              </a:rPr>
              <a:t>Selon les règles de contribution générales du PFAN, "[l]es bibliothèques participantes n'ont […] pas l'obligation d'établir une notice d'autorité pour chaque point d'accès inclus dans une notice bibliographique ni toutes les notices d'autorité reliées à un point d'accès particulier excepté dans les cas prévus". Cela inclut les points d'accès pour les noms et les titres qui ne sont pas à l'origine en écriture latine. Pour la liste de ces exceptions, se référer aux </a:t>
            </a:r>
            <a:r>
              <a:rPr lang="fr-FR" u="sng">
                <a:solidFill>
                  <a:schemeClr val="hlink"/>
                </a:solidFill>
                <a:hlinkClick r:id="rId3"/>
              </a:rPr>
              <a:t>règles de contribution</a:t>
            </a:r>
            <a:r>
              <a:rPr lang="fr-FR">
                <a:solidFill>
                  <a:srgbClr val="548135"/>
                </a:solidFill>
              </a:rPr>
              <a:t>.</a:t>
            </a:r>
            <a:endParaRPr/>
          </a:p>
          <a:p>
            <a:pPr marL="228600" lvl="0" indent="-241934" algn="l" rtl="0">
              <a:lnSpc>
                <a:spcPct val="90000"/>
              </a:lnSpc>
              <a:spcBef>
                <a:spcPts val="1000"/>
              </a:spcBef>
              <a:spcAft>
                <a:spcPts val="0"/>
              </a:spcAft>
              <a:buClr>
                <a:srgbClr val="548135"/>
              </a:buClr>
              <a:buSzPct val="100000"/>
              <a:buChar char="•"/>
            </a:pPr>
            <a:r>
              <a:rPr lang="fr-FR">
                <a:solidFill>
                  <a:srgbClr val="548135"/>
                </a:solidFill>
              </a:rPr>
              <a:t>Si un participant au PFAN ne possède pas les compétences linguistiques nécessaires pour établir un PAA utilisant une forme systématiquement romanisée conforme aux pratiques du PFAN lorsque cela est requis, il doit s'abstenir de créer une autorité.</a:t>
            </a:r>
            <a:endParaRPr/>
          </a:p>
        </p:txBody>
      </p:sp>
      <p:sp>
        <p:nvSpPr>
          <p:cNvPr id="1175" name="Google Shape;1175;p1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136</a:t>
            </a:fld>
            <a:endParaRPr/>
          </a:p>
        </p:txBody>
      </p:sp>
      <p:sp>
        <p:nvSpPr>
          <p:cNvPr id="3" name="Espace réservé du pied de page 2">
            <a:extLst>
              <a:ext uri="{FF2B5EF4-FFF2-40B4-BE49-F238E27FC236}">
                <a16:creationId xmlns:a16="http://schemas.microsoft.com/office/drawing/2014/main" id="{94603F50-7109-1201-3952-938A648CEE9E}"/>
              </a:ext>
            </a:extLst>
          </p:cNvPr>
          <p:cNvSpPr>
            <a:spLocks noGrp="1"/>
          </p:cNvSpPr>
          <p:nvPr>
            <p:ph type="ftr" idx="11"/>
          </p:nvPr>
        </p:nvSpPr>
        <p:spPr/>
        <p:txBody>
          <a:bodyPr/>
          <a:lstStyle/>
          <a:p>
            <a:r>
              <a:rPr lang="fr-CA"/>
              <a:t>Romanisation des noms</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1179"/>
        <p:cNvGrpSpPr/>
        <p:nvPr/>
      </p:nvGrpSpPr>
      <p:grpSpPr>
        <a:xfrm>
          <a:off x="0" y="0"/>
          <a:ext cx="0" cy="0"/>
          <a:chOff x="0" y="0"/>
          <a:chExt cx="0" cy="0"/>
        </a:xfrm>
      </p:grpSpPr>
      <p:sp>
        <p:nvSpPr>
          <p:cNvPr id="1180" name="Google Shape;1180;p170"/>
          <p:cNvSpPr txBox="1">
            <a:spLocks noGrp="1"/>
          </p:cNvSpPr>
          <p:nvPr>
            <p:ph type="title"/>
          </p:nvPr>
        </p:nvSpPr>
        <p:spPr>
          <a:xfrm>
            <a:off x="838200" y="2766150"/>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fr-FR" sz="6000"/>
              <a:t>Zones MARC 21</a:t>
            </a:r>
            <a:endParaRPr sz="6000"/>
          </a:p>
        </p:txBody>
      </p:sp>
      <p:sp>
        <p:nvSpPr>
          <p:cNvPr id="1181" name="Google Shape;1181;p17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137</a:t>
            </a:fld>
            <a:endParaRPr/>
          </a:p>
        </p:txBody>
      </p:sp>
      <p:sp>
        <p:nvSpPr>
          <p:cNvPr id="3" name="Espace réservé du pied de page 2">
            <a:extLst>
              <a:ext uri="{FF2B5EF4-FFF2-40B4-BE49-F238E27FC236}">
                <a16:creationId xmlns:a16="http://schemas.microsoft.com/office/drawing/2014/main" id="{8663AB8A-B981-B955-EAFB-E504529AD6B4}"/>
              </a:ext>
            </a:extLst>
          </p:cNvPr>
          <p:cNvSpPr>
            <a:spLocks noGrp="1"/>
          </p:cNvSpPr>
          <p:nvPr>
            <p:ph type="ftr" idx="11"/>
          </p:nvPr>
        </p:nvSpPr>
        <p:spPr/>
        <p:txBody>
          <a:bodyPr/>
          <a:lstStyle/>
          <a:p>
            <a:r>
              <a:rPr lang="fr-CA"/>
              <a:t>Romanisation des noms</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1185"/>
        <p:cNvGrpSpPr/>
        <p:nvPr/>
      </p:nvGrpSpPr>
      <p:grpSpPr>
        <a:xfrm>
          <a:off x="0" y="0"/>
          <a:ext cx="0" cy="0"/>
          <a:chOff x="0" y="0"/>
          <a:chExt cx="0" cy="0"/>
        </a:xfrm>
      </p:grpSpPr>
      <p:sp>
        <p:nvSpPr>
          <p:cNvPr id="1186" name="Google Shape;1186;p1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Rappels concernant les zones MARC</a:t>
            </a:r>
            <a:endParaRPr/>
          </a:p>
        </p:txBody>
      </p:sp>
      <p:sp>
        <p:nvSpPr>
          <p:cNvPr id="1187" name="Google Shape;1187;p13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fr-FR"/>
              <a:t>Zone 008/07 (Éléments de données de longueur fixe/Système de romanisation) doit être correctement codée : </a:t>
            </a:r>
            <a:endParaRPr/>
          </a:p>
          <a:p>
            <a:pPr marL="228600" lvl="0" indent="-228600" algn="l" rtl="0">
              <a:lnSpc>
                <a:spcPct val="90000"/>
              </a:lnSpc>
              <a:spcBef>
                <a:spcPts val="1000"/>
              </a:spcBef>
              <a:spcAft>
                <a:spcPts val="0"/>
              </a:spcAft>
              <a:buClr>
                <a:schemeClr val="dk1"/>
              </a:buClr>
              <a:buSzPts val="2800"/>
              <a:buChar char="•"/>
            </a:pPr>
            <a:r>
              <a:rPr lang="fr-FR"/>
              <a:t>Il faut laisser la valeur par défaut, | - Aucune tentative de coder.</a:t>
            </a:r>
            <a:endParaRPr/>
          </a:p>
          <a:p>
            <a:pPr marL="228600" lvl="0" indent="-50800" algn="l" rtl="0">
              <a:lnSpc>
                <a:spcPct val="90000"/>
              </a:lnSpc>
              <a:spcBef>
                <a:spcPts val="1000"/>
              </a:spcBef>
              <a:spcAft>
                <a:spcPts val="0"/>
              </a:spcAft>
              <a:buClr>
                <a:schemeClr val="dk1"/>
              </a:buClr>
              <a:buSzPts val="2800"/>
              <a:buNone/>
            </a:pPr>
            <a:endParaRPr/>
          </a:p>
        </p:txBody>
      </p:sp>
      <p:sp>
        <p:nvSpPr>
          <p:cNvPr id="1188" name="Google Shape;1188;p1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138</a:t>
            </a:fld>
            <a:endParaRPr/>
          </a:p>
        </p:txBody>
      </p:sp>
      <p:sp>
        <p:nvSpPr>
          <p:cNvPr id="3" name="Espace réservé du pied de page 2">
            <a:extLst>
              <a:ext uri="{FF2B5EF4-FFF2-40B4-BE49-F238E27FC236}">
                <a16:creationId xmlns:a16="http://schemas.microsoft.com/office/drawing/2014/main" id="{6EA7E267-9787-96AA-3A79-85DD496FD75C}"/>
              </a:ext>
            </a:extLst>
          </p:cNvPr>
          <p:cNvSpPr>
            <a:spLocks noGrp="1"/>
          </p:cNvSpPr>
          <p:nvPr>
            <p:ph type="ftr" idx="11"/>
          </p:nvPr>
        </p:nvSpPr>
        <p:spPr/>
        <p:txBody>
          <a:bodyPr/>
          <a:lstStyle/>
          <a:p>
            <a:r>
              <a:rPr lang="fr-CA"/>
              <a:t>Romanisation des noms</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1192"/>
        <p:cNvGrpSpPr/>
        <p:nvPr/>
      </p:nvGrpSpPr>
      <p:grpSpPr>
        <a:xfrm>
          <a:off x="0" y="0"/>
          <a:ext cx="0" cy="0"/>
          <a:chOff x="0" y="0"/>
          <a:chExt cx="0" cy="0"/>
        </a:xfrm>
      </p:grpSpPr>
      <p:sp>
        <p:nvSpPr>
          <p:cNvPr id="1193" name="Google Shape;1193;p1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Rappels concernant les zones MARC</a:t>
            </a:r>
            <a:endParaRPr/>
          </a:p>
        </p:txBody>
      </p:sp>
      <p:sp>
        <p:nvSpPr>
          <p:cNvPr id="1194" name="Google Shape;1194;p13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fr-FR"/>
              <a:t>Zone 008/29  (Éléments de données de longueur fixe/Évaluation du renvoi) doit être correctement codée : </a:t>
            </a:r>
            <a:endParaRPr/>
          </a:p>
          <a:p>
            <a:pPr marL="0" lvl="0" indent="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fr-FR"/>
              <a:t>Coder a, Rappels conformes à la vedette, </a:t>
            </a:r>
            <a:endParaRPr/>
          </a:p>
          <a:p>
            <a:pPr marL="0" lvl="0" indent="0" algn="l" rtl="0">
              <a:lnSpc>
                <a:spcPct val="90000"/>
              </a:lnSpc>
              <a:spcBef>
                <a:spcPts val="1000"/>
              </a:spcBef>
              <a:spcAft>
                <a:spcPts val="0"/>
              </a:spcAft>
              <a:buClr>
                <a:schemeClr val="dk1"/>
              </a:buClr>
              <a:buSzPts val="2800"/>
              <a:buNone/>
            </a:pPr>
            <a:r>
              <a:rPr lang="fr-FR"/>
              <a:t>SAUF si un renvoi (ou plus) est donné en caractères non latins. </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fr-FR"/>
              <a:t>Coder b, Rappels non nécessairement conformes à la vedette, </a:t>
            </a:r>
            <a:endParaRPr/>
          </a:p>
          <a:p>
            <a:pPr marL="0" lvl="0" indent="0" algn="l" rtl="0">
              <a:lnSpc>
                <a:spcPct val="90000"/>
              </a:lnSpc>
              <a:spcBef>
                <a:spcPts val="1000"/>
              </a:spcBef>
              <a:spcAft>
                <a:spcPts val="0"/>
              </a:spcAft>
              <a:buClr>
                <a:schemeClr val="dk1"/>
              </a:buClr>
              <a:buSzPts val="2800"/>
              <a:buNone/>
            </a:pPr>
            <a:r>
              <a:rPr lang="fr-FR"/>
              <a:t>si un renvoi (ou plus) est donné en caractères non latins. </a:t>
            </a:r>
            <a:endParaRPr/>
          </a:p>
          <a:p>
            <a:pPr marL="0" lvl="0" indent="0" algn="l" rtl="0">
              <a:lnSpc>
                <a:spcPct val="90000"/>
              </a:lnSpc>
              <a:spcBef>
                <a:spcPts val="1000"/>
              </a:spcBef>
              <a:spcAft>
                <a:spcPts val="0"/>
              </a:spcAft>
              <a:buClr>
                <a:schemeClr val="dk1"/>
              </a:buClr>
              <a:buSzPts val="2800"/>
              <a:buNone/>
            </a:pPr>
            <a:endParaRPr/>
          </a:p>
        </p:txBody>
      </p:sp>
      <p:sp>
        <p:nvSpPr>
          <p:cNvPr id="1195" name="Google Shape;1195;p1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139</a:t>
            </a:fld>
            <a:endParaRPr/>
          </a:p>
        </p:txBody>
      </p:sp>
      <p:sp>
        <p:nvSpPr>
          <p:cNvPr id="3" name="Espace réservé du pied de page 2">
            <a:extLst>
              <a:ext uri="{FF2B5EF4-FFF2-40B4-BE49-F238E27FC236}">
                <a16:creationId xmlns:a16="http://schemas.microsoft.com/office/drawing/2014/main" id="{35F17CFE-650B-79F1-B634-8016163D04DD}"/>
              </a:ext>
            </a:extLst>
          </p:cNvPr>
          <p:cNvSpPr>
            <a:spLocks noGrp="1"/>
          </p:cNvSpPr>
          <p:nvPr>
            <p:ph type="ftr" idx="11"/>
          </p:nvPr>
        </p:nvSpPr>
        <p:spPr/>
        <p:txBody>
          <a:bodyPr/>
          <a:lstStyle/>
          <a:p>
            <a:r>
              <a:rPr lang="fr-CA"/>
              <a:t>Romanisation des noms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7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fr-FR"/>
              <a:t>Pourquoi romaniser?</a:t>
            </a:r>
            <a:endParaRPr/>
          </a:p>
        </p:txBody>
      </p:sp>
      <p:sp>
        <p:nvSpPr>
          <p:cNvPr id="268" name="Google Shape;268;p17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SzPts val="2800"/>
              <a:buChar char="•"/>
            </a:pPr>
            <a:r>
              <a:rPr lang="fr-FR"/>
              <a:t>La romanisation est la méthode prescrite par RDA dans les instructions de base sur les noms trouvés dans une écriture non privilégiée, sans doute parce qu'elle soutient le principe de représentativité en respectant le plus possible la langue originale. </a:t>
            </a:r>
            <a:endParaRPr/>
          </a:p>
          <a:p>
            <a:pPr marL="228600" lvl="0" indent="-228600" algn="just" rtl="0">
              <a:lnSpc>
                <a:spcPct val="90000"/>
              </a:lnSpc>
              <a:spcBef>
                <a:spcPts val="1000"/>
              </a:spcBef>
              <a:spcAft>
                <a:spcPts val="0"/>
              </a:spcAft>
              <a:buSzPts val="2800"/>
              <a:buChar char="•"/>
            </a:pPr>
            <a:r>
              <a:rPr lang="fr-FR"/>
              <a:t>La romanisation permet également de réaliser l’ensemble des étapes du travail en bibliothèque : </a:t>
            </a:r>
            <a:r>
              <a:rPr lang="fr-F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acquisition</a:t>
            </a:r>
            <a:r>
              <a:rPr lang="fr-FR"/>
              <a:t>, traitement documentaire, repérage par les employés comme par les usagers – et ce, même si ni le personnel, ni les usagers ne possèdent d’expertise linguistique. </a:t>
            </a:r>
            <a:endParaRPr/>
          </a:p>
          <a:p>
            <a:pPr marL="228600" lvl="0" indent="-228600" algn="just" rtl="0">
              <a:lnSpc>
                <a:spcPct val="90000"/>
              </a:lnSpc>
              <a:spcBef>
                <a:spcPts val="1000"/>
              </a:spcBef>
              <a:spcAft>
                <a:spcPts val="0"/>
              </a:spcAft>
              <a:buSzPts val="2800"/>
              <a:buChar char="•"/>
            </a:pPr>
            <a:r>
              <a:rPr lang="fr-FR"/>
              <a:t>Il est plus facile de repérer, de prononcer ou de citer un nom ou un titre romanisé, lorsqu’on ne connaît pas la langue en question!</a:t>
            </a:r>
            <a:endParaRPr/>
          </a:p>
          <a:p>
            <a:pPr marL="114300" lvl="0" indent="0" algn="l" rtl="0">
              <a:lnSpc>
                <a:spcPct val="90000"/>
              </a:lnSpc>
              <a:spcBef>
                <a:spcPts val="1000"/>
              </a:spcBef>
              <a:spcAft>
                <a:spcPts val="0"/>
              </a:spcAft>
              <a:buSzPts val="1800"/>
              <a:buNone/>
            </a:pPr>
            <a:endParaRPr/>
          </a:p>
        </p:txBody>
      </p:sp>
      <p:sp>
        <p:nvSpPr>
          <p:cNvPr id="269" name="Google Shape;269;p17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14</a:t>
            </a:fld>
            <a:endParaRPr/>
          </a:p>
        </p:txBody>
      </p:sp>
      <p:sp>
        <p:nvSpPr>
          <p:cNvPr id="3" name="Espace réservé du pied de page 2">
            <a:extLst>
              <a:ext uri="{FF2B5EF4-FFF2-40B4-BE49-F238E27FC236}">
                <a16:creationId xmlns:a16="http://schemas.microsoft.com/office/drawing/2014/main" id="{35297792-9A8C-18F2-73BA-4FD971949886}"/>
              </a:ext>
            </a:extLst>
          </p:cNvPr>
          <p:cNvSpPr>
            <a:spLocks noGrp="1"/>
          </p:cNvSpPr>
          <p:nvPr>
            <p:ph type="ftr" idx="11"/>
          </p:nvPr>
        </p:nvSpPr>
        <p:spPr/>
        <p:txBody>
          <a:bodyPr/>
          <a:lstStyle/>
          <a:p>
            <a:r>
              <a:rPr lang="fr-CA"/>
              <a:t>Romanisation des noms</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1199"/>
        <p:cNvGrpSpPr/>
        <p:nvPr/>
      </p:nvGrpSpPr>
      <p:grpSpPr>
        <a:xfrm>
          <a:off x="0" y="0"/>
          <a:ext cx="0" cy="0"/>
          <a:chOff x="0" y="0"/>
          <a:chExt cx="0" cy="0"/>
        </a:xfrm>
      </p:grpSpPr>
      <p:sp>
        <p:nvSpPr>
          <p:cNvPr id="1200" name="Google Shape;1200;p1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Rappels concernant les zones MARC</a:t>
            </a:r>
            <a:endParaRPr/>
          </a:p>
        </p:txBody>
      </p:sp>
      <p:sp>
        <p:nvSpPr>
          <p:cNvPr id="1201" name="Google Shape;1201;p1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fr-FR"/>
              <a:t>S’il existe des renvois en caractères non latins, ajouter une note : </a:t>
            </a:r>
            <a:endParaRPr/>
          </a:p>
          <a:p>
            <a:pPr marL="0" lvl="0" indent="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fr-FR"/>
              <a:t>667 Le renvoi en écriture non latine n’a </a:t>
            </a:r>
            <a:r>
              <a:rPr lang="fr-F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7"/>
                  </a:ext>
                </a:extLst>
              </a:rPr>
              <a:t>pas</a:t>
            </a:r>
            <a:r>
              <a:rPr lang="fr-FR"/>
              <a:t> été évalué.</a:t>
            </a:r>
            <a:endParaRPr/>
          </a:p>
          <a:p>
            <a:pPr marL="0" lvl="0" indent="0" algn="l" rtl="0">
              <a:lnSpc>
                <a:spcPct val="90000"/>
              </a:lnSpc>
              <a:spcBef>
                <a:spcPts val="1000"/>
              </a:spcBef>
              <a:spcAft>
                <a:spcPts val="0"/>
              </a:spcAft>
              <a:buClr>
                <a:schemeClr val="dk1"/>
              </a:buClr>
              <a:buSzPts val="2800"/>
              <a:buNone/>
            </a:pPr>
            <a:r>
              <a:rPr lang="fr-FR"/>
              <a:t>Ou </a:t>
            </a:r>
            <a:endParaRPr/>
          </a:p>
          <a:p>
            <a:pPr marL="228600" lvl="0" indent="-228600" algn="l" rtl="0">
              <a:lnSpc>
                <a:spcPct val="90000"/>
              </a:lnSpc>
              <a:spcBef>
                <a:spcPts val="1000"/>
              </a:spcBef>
              <a:spcAft>
                <a:spcPts val="0"/>
              </a:spcAft>
              <a:buClr>
                <a:schemeClr val="dk1"/>
              </a:buClr>
              <a:buSzPts val="2800"/>
              <a:buChar char="•"/>
            </a:pPr>
            <a:r>
              <a:rPr lang="fr-FR"/>
              <a:t>667 Les renvois en écriture non latine n’ont pas été évalués.</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fr-FR"/>
              <a:t>Exemple : voir la notice d’autorité pour : </a:t>
            </a:r>
            <a:endParaRPr/>
          </a:p>
          <a:p>
            <a:pPr marL="0" lvl="0" indent="0" algn="l" rtl="0">
              <a:lnSpc>
                <a:spcPct val="90000"/>
              </a:lnSpc>
              <a:spcBef>
                <a:spcPts val="1000"/>
              </a:spcBef>
              <a:spcAft>
                <a:spcPts val="0"/>
              </a:spcAft>
              <a:buSzPts val="2800"/>
              <a:buNone/>
            </a:pPr>
            <a:r>
              <a:rPr lang="fr-FR">
                <a:highlight>
                  <a:schemeClr val="lt1"/>
                </a:highlight>
              </a:rPr>
              <a:t>100 1_ Montmory, Pierre Marcel, $d 1954-</a:t>
            </a:r>
            <a:endParaRPr>
              <a:highlight>
                <a:schemeClr val="lt1"/>
              </a:highlight>
            </a:endParaRPr>
          </a:p>
        </p:txBody>
      </p:sp>
      <p:sp>
        <p:nvSpPr>
          <p:cNvPr id="1202" name="Google Shape;1202;p1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140</a:t>
            </a:fld>
            <a:endParaRPr/>
          </a:p>
        </p:txBody>
      </p:sp>
      <p:sp>
        <p:nvSpPr>
          <p:cNvPr id="3" name="Espace réservé du pied de page 2">
            <a:extLst>
              <a:ext uri="{FF2B5EF4-FFF2-40B4-BE49-F238E27FC236}">
                <a16:creationId xmlns:a16="http://schemas.microsoft.com/office/drawing/2014/main" id="{F90641FD-FA10-97F2-35B5-9528C0C57614}"/>
              </a:ext>
            </a:extLst>
          </p:cNvPr>
          <p:cNvSpPr>
            <a:spLocks noGrp="1"/>
          </p:cNvSpPr>
          <p:nvPr>
            <p:ph type="ftr" idx="11"/>
          </p:nvPr>
        </p:nvSpPr>
        <p:spPr/>
        <p:txBody>
          <a:bodyPr/>
          <a:lstStyle/>
          <a:p>
            <a:r>
              <a:rPr lang="fr-CA"/>
              <a:t>Romanisation des noms</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1206"/>
        <p:cNvGrpSpPr/>
        <p:nvPr/>
      </p:nvGrpSpPr>
      <p:grpSpPr>
        <a:xfrm>
          <a:off x="0" y="0"/>
          <a:ext cx="0" cy="0"/>
          <a:chOff x="0" y="0"/>
          <a:chExt cx="0" cy="0"/>
        </a:xfrm>
      </p:grpSpPr>
      <p:sp>
        <p:nvSpPr>
          <p:cNvPr id="1207" name="Google Shape;1207;p19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fr-FR"/>
              <a:t>Rappels concernant les zones MARC</a:t>
            </a:r>
            <a:endParaRPr/>
          </a:p>
        </p:txBody>
      </p:sp>
      <p:sp>
        <p:nvSpPr>
          <p:cNvPr id="1208" name="Google Shape;1208;p19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77500" lnSpcReduction="20000"/>
          </a:bodyPr>
          <a:lstStyle/>
          <a:p>
            <a:pPr marL="114300" lvl="0" indent="0" algn="l" rtl="0">
              <a:lnSpc>
                <a:spcPct val="90000"/>
              </a:lnSpc>
              <a:spcBef>
                <a:spcPts val="1000"/>
              </a:spcBef>
              <a:spcAft>
                <a:spcPts val="0"/>
              </a:spcAft>
              <a:buSzPct val="82949"/>
              <a:buNone/>
            </a:pPr>
            <a:r>
              <a:rPr lang="fr-FR" b="1"/>
              <a:t>Exemple: notice ncl10651832</a:t>
            </a:r>
            <a:endParaRPr/>
          </a:p>
          <a:p>
            <a:pPr marL="114300" lvl="0" indent="0" algn="l" rtl="0">
              <a:lnSpc>
                <a:spcPct val="90000"/>
              </a:lnSpc>
              <a:spcBef>
                <a:spcPts val="1000"/>
              </a:spcBef>
              <a:spcAft>
                <a:spcPts val="0"/>
              </a:spcAft>
              <a:buSzPct val="82949"/>
              <a:buNone/>
            </a:pPr>
            <a:r>
              <a:rPr lang="fr-FR"/>
              <a:t>008/07    |- Aucune tentative de coder</a:t>
            </a:r>
            <a:endParaRPr/>
          </a:p>
          <a:p>
            <a:pPr marL="114300" lvl="0" indent="0" algn="l" rtl="0">
              <a:lnSpc>
                <a:spcPct val="90000"/>
              </a:lnSpc>
              <a:spcBef>
                <a:spcPts val="1000"/>
              </a:spcBef>
              <a:spcAft>
                <a:spcPts val="0"/>
              </a:spcAft>
              <a:buSzPct val="82949"/>
              <a:buNone/>
            </a:pPr>
            <a:r>
              <a:rPr lang="fr-FR"/>
              <a:t>008/29    b</a:t>
            </a:r>
            <a:r>
              <a:rPr lang="fr-FR" b="1"/>
              <a:t>      </a:t>
            </a:r>
            <a:r>
              <a:rPr lang="fr-FR"/>
              <a:t>[Rappels non nécessairement conformes à la vedette]</a:t>
            </a:r>
            <a:endParaRPr/>
          </a:p>
          <a:p>
            <a:pPr marL="114300" lvl="0" indent="0" algn="l" rtl="0">
              <a:lnSpc>
                <a:spcPct val="90000"/>
              </a:lnSpc>
              <a:spcBef>
                <a:spcPts val="1000"/>
              </a:spcBef>
              <a:spcAft>
                <a:spcPts val="0"/>
              </a:spcAft>
              <a:buSzPct val="82949"/>
              <a:buNone/>
            </a:pPr>
            <a:r>
              <a:rPr lang="fr-FR"/>
              <a:t>100 1_    </a:t>
            </a:r>
            <a:r>
              <a:rPr lang="fr-FR" b="1"/>
              <a:t>Montmory, Pierre Marcel, $d 1954-</a:t>
            </a:r>
            <a:endParaRPr/>
          </a:p>
          <a:p>
            <a:pPr marL="114300" lvl="0" indent="0" algn="l" rtl="0">
              <a:lnSpc>
                <a:spcPct val="90000"/>
              </a:lnSpc>
              <a:spcBef>
                <a:spcPts val="1000"/>
              </a:spcBef>
              <a:spcAft>
                <a:spcPts val="0"/>
              </a:spcAft>
              <a:buSzPct val="82949"/>
              <a:buNone/>
            </a:pPr>
            <a:r>
              <a:rPr lang="fr-FR"/>
              <a:t>400 1_    Μονμορύ, Πιερ Μαρσέλ, $d 1954-</a:t>
            </a:r>
            <a:endParaRPr/>
          </a:p>
          <a:p>
            <a:pPr marL="114300" lvl="0" indent="0" algn="l" rtl="0">
              <a:lnSpc>
                <a:spcPct val="90000"/>
              </a:lnSpc>
              <a:spcBef>
                <a:spcPts val="1000"/>
              </a:spcBef>
              <a:spcAft>
                <a:spcPts val="0"/>
              </a:spcAft>
              <a:buSzPct val="82949"/>
              <a:buNone/>
            </a:pPr>
            <a:r>
              <a:rPr lang="fr-FR"/>
              <a:t>400 1_    Monmorý, Pier Marsél, $d 1954-</a:t>
            </a:r>
            <a:endParaRPr/>
          </a:p>
          <a:p>
            <a:pPr marL="114300" lvl="0" indent="0" algn="l" rtl="0">
              <a:lnSpc>
                <a:spcPct val="90000"/>
              </a:lnSpc>
              <a:spcBef>
                <a:spcPts val="1000"/>
              </a:spcBef>
              <a:spcAft>
                <a:spcPts val="0"/>
              </a:spcAft>
              <a:buSzPct val="82949"/>
              <a:buNone/>
            </a:pPr>
            <a:r>
              <a:rPr lang="fr-FR"/>
              <a:t>667          Le renvoi en écriture non latine n'a pas été évalué.</a:t>
            </a:r>
            <a:endParaRPr/>
          </a:p>
          <a:p>
            <a:pPr marL="114300" lvl="0" indent="0" algn="l" rtl="0">
              <a:lnSpc>
                <a:spcPct val="90000"/>
              </a:lnSpc>
              <a:spcBef>
                <a:spcPts val="1000"/>
              </a:spcBef>
              <a:spcAft>
                <a:spcPts val="0"/>
              </a:spcAft>
              <a:buSzPct val="82949"/>
              <a:buNone/>
            </a:pPr>
            <a:r>
              <a:rPr lang="fr-FR"/>
              <a:t>670          Les pierres, 2019 : </a:t>
            </a:r>
            <a:r>
              <a:rPr lang="fr-FR" b="1"/>
              <a:t>$b</a:t>
            </a:r>
            <a:r>
              <a:rPr lang="fr-FR"/>
              <a:t> formulaire du CIP de BAC (Pierre Marcel Montmory; né </a:t>
            </a:r>
            <a:endParaRPr/>
          </a:p>
          <a:p>
            <a:pPr marL="114300" lvl="0" indent="0" algn="l" rtl="0">
              <a:lnSpc>
                <a:spcPct val="90000"/>
              </a:lnSpc>
              <a:spcBef>
                <a:spcPts val="1000"/>
              </a:spcBef>
              <a:spcAft>
                <a:spcPts val="0"/>
              </a:spcAft>
              <a:buSzPct val="82949"/>
              <a:buNone/>
            </a:pPr>
            <a:r>
              <a:rPr lang="fr-FR"/>
              <a:t>	    	    1954-10-30; Français; Canadien)</a:t>
            </a:r>
            <a:endParaRPr/>
          </a:p>
          <a:p>
            <a:pPr marL="114300" lvl="0" indent="0" algn="l" rtl="0">
              <a:lnSpc>
                <a:spcPct val="90000"/>
              </a:lnSpc>
              <a:spcBef>
                <a:spcPts val="1000"/>
              </a:spcBef>
              <a:spcAft>
                <a:spcPts val="0"/>
              </a:spcAft>
              <a:buSzPct val="82949"/>
              <a:buNone/>
            </a:pPr>
            <a:r>
              <a:rPr lang="fr-FR"/>
              <a:t>670          Epilegména poiī́mata, 2019 : </a:t>
            </a:r>
            <a:r>
              <a:rPr lang="fr-FR" b="1"/>
              <a:t>$b</a:t>
            </a:r>
            <a:r>
              <a:rPr lang="fr-FR"/>
              <a:t> page de titre (Πιερ Μαρσέλ Μονμορύ = Pier      </a:t>
            </a:r>
            <a:endParaRPr/>
          </a:p>
          <a:p>
            <a:pPr marL="114300" lvl="0" indent="0" algn="l" rtl="0">
              <a:lnSpc>
                <a:spcPct val="90000"/>
              </a:lnSpc>
              <a:spcBef>
                <a:spcPts val="1000"/>
              </a:spcBef>
              <a:spcAft>
                <a:spcPts val="0"/>
              </a:spcAft>
              <a:buSzPct val="82949"/>
              <a:buNone/>
            </a:pPr>
            <a:r>
              <a:rPr lang="fr-FR"/>
              <a:t>                 Marsél Monmorý; Pierre Marcel Montmory [forme romanisée])</a:t>
            </a:r>
            <a:endParaRPr/>
          </a:p>
        </p:txBody>
      </p:sp>
      <p:sp>
        <p:nvSpPr>
          <p:cNvPr id="1209" name="Google Shape;1209;p19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141</a:t>
            </a:fld>
            <a:endParaRPr/>
          </a:p>
        </p:txBody>
      </p:sp>
      <p:sp>
        <p:nvSpPr>
          <p:cNvPr id="3" name="Espace réservé du pied de page 2">
            <a:extLst>
              <a:ext uri="{FF2B5EF4-FFF2-40B4-BE49-F238E27FC236}">
                <a16:creationId xmlns:a16="http://schemas.microsoft.com/office/drawing/2014/main" id="{0FF1FD6E-B053-71A3-0FBA-48AB60600A62}"/>
              </a:ext>
            </a:extLst>
          </p:cNvPr>
          <p:cNvSpPr>
            <a:spLocks noGrp="1"/>
          </p:cNvSpPr>
          <p:nvPr>
            <p:ph type="ftr" idx="11"/>
          </p:nvPr>
        </p:nvSpPr>
        <p:spPr/>
        <p:txBody>
          <a:bodyPr/>
          <a:lstStyle/>
          <a:p>
            <a:r>
              <a:rPr lang="fr-CA"/>
              <a:t>Romanisation des noms</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1213"/>
        <p:cNvGrpSpPr/>
        <p:nvPr/>
      </p:nvGrpSpPr>
      <p:grpSpPr>
        <a:xfrm>
          <a:off x="0" y="0"/>
          <a:ext cx="0" cy="0"/>
          <a:chOff x="0" y="0"/>
          <a:chExt cx="0" cy="0"/>
        </a:xfrm>
      </p:grpSpPr>
      <p:sp>
        <p:nvSpPr>
          <p:cNvPr id="1214" name="Google Shape;1214;p14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73333"/>
              <a:buFont typeface="Calibri"/>
              <a:buNone/>
            </a:pPr>
            <a:r>
              <a:rPr lang="fr-FR">
                <a:latin typeface="Calibri"/>
                <a:ea typeface="Calibri"/>
                <a:cs typeface="Calibri"/>
                <a:sym typeface="Calibri"/>
              </a:rPr>
              <a:t>Fin du </a:t>
            </a:r>
            <a:r>
              <a:rPr lang="fr-FR" b="1">
                <a:latin typeface="Calibri"/>
                <a:ea typeface="Calibri"/>
                <a:cs typeface="Calibri"/>
                <a:sym typeface="Calibri"/>
              </a:rPr>
              <a:t>Jour 2</a:t>
            </a:r>
            <a:endParaRPr b="1">
              <a:latin typeface="Calibri"/>
              <a:ea typeface="Calibri"/>
              <a:cs typeface="Calibri"/>
              <a:sym typeface="Calibri"/>
            </a:endParaRPr>
          </a:p>
          <a:p>
            <a:pPr marL="0" lvl="0" indent="0" algn="ctr" rtl="0">
              <a:lnSpc>
                <a:spcPct val="90000"/>
              </a:lnSpc>
              <a:spcBef>
                <a:spcPts val="0"/>
              </a:spcBef>
              <a:spcAft>
                <a:spcPts val="0"/>
              </a:spcAft>
              <a:buClr>
                <a:schemeClr val="dk1"/>
              </a:buClr>
              <a:buSzPct val="73333"/>
              <a:buFont typeface="Calibri"/>
              <a:buNone/>
            </a:pPr>
            <a:endParaRPr b="1">
              <a:latin typeface="Calibri"/>
              <a:ea typeface="Calibri"/>
              <a:cs typeface="Calibri"/>
              <a:sym typeface="Calibri"/>
            </a:endParaRPr>
          </a:p>
          <a:p>
            <a:pPr marL="0" lvl="0" indent="0" algn="ctr" rtl="0">
              <a:lnSpc>
                <a:spcPct val="90000"/>
              </a:lnSpc>
              <a:spcBef>
                <a:spcPts val="0"/>
              </a:spcBef>
              <a:spcAft>
                <a:spcPts val="0"/>
              </a:spcAft>
              <a:buClr>
                <a:schemeClr val="dk1"/>
              </a:buClr>
              <a:buSzPct val="73333"/>
              <a:buFont typeface="Calibri"/>
              <a:buNone/>
            </a:pPr>
            <a:r>
              <a:rPr lang="fr-FR">
                <a:latin typeface="Calibri"/>
                <a:ea typeface="Calibri"/>
                <a:cs typeface="Calibri"/>
                <a:sym typeface="Calibri"/>
              </a:rPr>
              <a:t>Des questions?</a:t>
            </a:r>
            <a:endParaRPr>
              <a:latin typeface="Calibri"/>
              <a:ea typeface="Calibri"/>
              <a:cs typeface="Calibri"/>
              <a:sym typeface="Calibri"/>
            </a:endParaRPr>
          </a:p>
        </p:txBody>
      </p:sp>
      <p:sp>
        <p:nvSpPr>
          <p:cNvPr id="1215" name="Google Shape;1215;p1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142</a:t>
            </a:fld>
            <a:endParaRPr/>
          </a:p>
        </p:txBody>
      </p:sp>
      <p:sp>
        <p:nvSpPr>
          <p:cNvPr id="3" name="Espace réservé du pied de page 2">
            <a:extLst>
              <a:ext uri="{FF2B5EF4-FFF2-40B4-BE49-F238E27FC236}">
                <a16:creationId xmlns:a16="http://schemas.microsoft.com/office/drawing/2014/main" id="{356D960B-FD4D-AF81-2F4F-58E7F9A7C5BC}"/>
              </a:ext>
            </a:extLst>
          </p:cNvPr>
          <p:cNvSpPr>
            <a:spLocks noGrp="1"/>
          </p:cNvSpPr>
          <p:nvPr>
            <p:ph type="ftr" idx="11"/>
          </p:nvPr>
        </p:nvSpPr>
        <p:spPr/>
        <p:txBody>
          <a:bodyPr/>
          <a:lstStyle/>
          <a:p>
            <a:r>
              <a:rPr lang="fr-CA" dirty="0">
                <a:latin typeface="Calibri" panose="020F0502020204030204" pitchFamily="34" charset="0"/>
                <a:ea typeface="Calibri" panose="020F0502020204030204" pitchFamily="34" charset="0"/>
                <a:cs typeface="Calibri" panose="020F0502020204030204" pitchFamily="34" charset="0"/>
              </a:rPr>
              <a:t>Romanisation des noms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7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fr-FR"/>
              <a:t>Pourquoi romaniser? (suite)</a:t>
            </a:r>
            <a:endParaRPr/>
          </a:p>
        </p:txBody>
      </p:sp>
      <p:sp>
        <p:nvSpPr>
          <p:cNvPr id="275" name="Google Shape;275;p17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77500" lnSpcReduction="20000"/>
          </a:bodyPr>
          <a:lstStyle/>
          <a:p>
            <a:pPr marL="228600" lvl="0" indent="-218664" algn="l" rtl="0">
              <a:lnSpc>
                <a:spcPct val="90000"/>
              </a:lnSpc>
              <a:spcBef>
                <a:spcPts val="0"/>
              </a:spcBef>
              <a:spcAft>
                <a:spcPts val="0"/>
              </a:spcAft>
              <a:buSzPct val="100000"/>
              <a:buChar char="•"/>
            </a:pPr>
            <a:r>
              <a:rPr lang="fr-FR" sz="3411"/>
              <a:t>Certains systèmes de bibliothèque peuvent ne pas prendre en charge toutes les écritures non latines. Nos catalogues comprennent principalement de l’information en caractères latins, et par le passé, il était souvent impossible d’y enregistrer de l’information en caractères non latins. </a:t>
            </a:r>
            <a:endParaRPr sz="3411"/>
          </a:p>
          <a:p>
            <a:pPr marL="457200" lvl="0" indent="0" algn="l" rtl="0">
              <a:lnSpc>
                <a:spcPct val="90000"/>
              </a:lnSpc>
              <a:spcBef>
                <a:spcPts val="0"/>
              </a:spcBef>
              <a:spcAft>
                <a:spcPts val="0"/>
              </a:spcAft>
              <a:buNone/>
            </a:pPr>
            <a:endParaRPr sz="3411"/>
          </a:p>
          <a:p>
            <a:pPr marL="228600" lvl="0" indent="-218664" algn="l" rtl="0">
              <a:lnSpc>
                <a:spcPct val="90000"/>
              </a:lnSpc>
              <a:spcBef>
                <a:spcPts val="0"/>
              </a:spcBef>
              <a:spcAft>
                <a:spcPts val="0"/>
              </a:spcAft>
              <a:buSzPct val="100000"/>
              <a:buChar char="•"/>
            </a:pPr>
            <a:r>
              <a:rPr lang="fr-FR" sz="3411"/>
              <a:t>Même aujourd’hui, les systèmes ne sont pas toujours bien conçus pour manipuler de l’information en caractères non latins de façon efficace (par exemple : mettre en ordre alphabétique, ou permettre la recherche). </a:t>
            </a:r>
            <a:endParaRPr sz="3411"/>
          </a:p>
          <a:p>
            <a:pPr marL="457200" lvl="0" indent="0" algn="l" rtl="0">
              <a:lnSpc>
                <a:spcPct val="90000"/>
              </a:lnSpc>
              <a:spcBef>
                <a:spcPts val="0"/>
              </a:spcBef>
              <a:spcAft>
                <a:spcPts val="0"/>
              </a:spcAft>
              <a:buNone/>
            </a:pPr>
            <a:endParaRPr sz="3411"/>
          </a:p>
          <a:p>
            <a:pPr marL="228600" lvl="0" indent="-218664" algn="l" rtl="0">
              <a:lnSpc>
                <a:spcPct val="90000"/>
              </a:lnSpc>
              <a:spcBef>
                <a:spcPts val="1000"/>
              </a:spcBef>
              <a:spcAft>
                <a:spcPts val="0"/>
              </a:spcAft>
              <a:buSzPct val="100000"/>
              <a:buChar char="•"/>
            </a:pPr>
            <a:r>
              <a:rPr lang="fr-FR" sz="3411"/>
              <a:t>La romanisation facilite donc le partage et l'échange de données tout en permettant à un plus grand nombre d'utilisateurs de mettre la main sur un plus grand nombre de documents. </a:t>
            </a:r>
            <a:endParaRPr/>
          </a:p>
        </p:txBody>
      </p:sp>
      <p:sp>
        <p:nvSpPr>
          <p:cNvPr id="276" name="Google Shape;276;p17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15</a:t>
            </a:fld>
            <a:endParaRPr/>
          </a:p>
        </p:txBody>
      </p:sp>
      <p:sp>
        <p:nvSpPr>
          <p:cNvPr id="3" name="Espace réservé du pied de page 2">
            <a:extLst>
              <a:ext uri="{FF2B5EF4-FFF2-40B4-BE49-F238E27FC236}">
                <a16:creationId xmlns:a16="http://schemas.microsoft.com/office/drawing/2014/main" id="{304688FC-DAF7-2D47-1F1E-76D84D47AFC0}"/>
              </a:ext>
            </a:extLst>
          </p:cNvPr>
          <p:cNvSpPr>
            <a:spLocks noGrp="1"/>
          </p:cNvSpPr>
          <p:nvPr>
            <p:ph type="ftr" idx="11"/>
          </p:nvPr>
        </p:nvSpPr>
        <p:spPr/>
        <p:txBody>
          <a:bodyPr/>
          <a:lstStyle/>
          <a:p>
            <a:r>
              <a:rPr lang="fr-CA"/>
              <a:t>Romanisation des noms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Les normes de romanisation	</a:t>
            </a:r>
            <a:endParaRPr/>
          </a:p>
        </p:txBody>
      </p:sp>
      <p:sp>
        <p:nvSpPr>
          <p:cNvPr id="283" name="Google Shape;283;p13"/>
          <p:cNvSpPr txBox="1">
            <a:spLocks noGrp="1"/>
          </p:cNvSpPr>
          <p:nvPr>
            <p:ph type="body" idx="1"/>
          </p:nvPr>
        </p:nvSpPr>
        <p:spPr>
          <a:xfrm>
            <a:off x="673100" y="1587500"/>
            <a:ext cx="10680700" cy="4589463"/>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800"/>
              <a:buChar char="•"/>
            </a:pPr>
            <a:r>
              <a:rPr lang="fr-FR"/>
              <a:t>Les normes de translittération ont naturellement été établies pour assurer une certaine uniformité et permettre la communication internationale sans </a:t>
            </a:r>
            <a:r>
              <a:rPr lang="fr-F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équivoqu</a:t>
            </a:r>
            <a:r>
              <a:rPr lang="fr-FR"/>
              <a:t>e.</a:t>
            </a:r>
            <a:endParaRPr/>
          </a:p>
          <a:p>
            <a:pPr marL="228600" lvl="0" indent="-228600" algn="l" rtl="0">
              <a:lnSpc>
                <a:spcPct val="90000"/>
              </a:lnSpc>
              <a:spcBef>
                <a:spcPts val="1000"/>
              </a:spcBef>
              <a:spcAft>
                <a:spcPts val="0"/>
              </a:spcAft>
              <a:buClr>
                <a:schemeClr val="dk1"/>
              </a:buClr>
              <a:buSzPts val="2800"/>
              <a:buChar char="•"/>
            </a:pPr>
            <a:r>
              <a:rPr lang="fr-FR"/>
              <a:t>L’Organisation internationale de normalisation (ISO) publie les normes ISO, reconnues à travers le monde entier. </a:t>
            </a:r>
            <a:endParaRPr/>
          </a:p>
          <a:p>
            <a:pPr marL="228600" lvl="0" indent="-228600" algn="l" rtl="0">
              <a:lnSpc>
                <a:spcPct val="90000"/>
              </a:lnSpc>
              <a:spcBef>
                <a:spcPts val="1000"/>
              </a:spcBef>
              <a:spcAft>
                <a:spcPts val="0"/>
              </a:spcAft>
              <a:buSzPts val="2800"/>
              <a:buChar char="•"/>
            </a:pPr>
            <a:r>
              <a:rPr lang="fr-FR"/>
              <a:t>Certains pays produisent également leurs propres normes, ou des normes adaptées ou simplifiées. </a:t>
            </a:r>
            <a:endParaRPr/>
          </a:p>
          <a:p>
            <a:pPr marL="228600" lvl="0" indent="-228600" algn="l" rtl="0">
              <a:lnSpc>
                <a:spcPct val="90000"/>
              </a:lnSpc>
              <a:spcBef>
                <a:spcPts val="1000"/>
              </a:spcBef>
              <a:spcAft>
                <a:spcPts val="0"/>
              </a:spcAft>
              <a:buClr>
                <a:schemeClr val="dk1"/>
              </a:buClr>
              <a:buSzPts val="2800"/>
              <a:buChar char="•"/>
            </a:pPr>
            <a:r>
              <a:rPr lang="fr-FR"/>
              <a:t>La Library of Congress (LC), en collaboration avec l’American Library Association (ALA), publie un grand nombre de tables de romanisation ALA-LC. Celles-ci sont largement employées par les bibliothèques américaines et également à l’extérieur des États-Unis. </a:t>
            </a:r>
            <a:endParaRPr/>
          </a:p>
        </p:txBody>
      </p:sp>
      <p:sp>
        <p:nvSpPr>
          <p:cNvPr id="284" name="Google Shape;28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16</a:t>
            </a:fld>
            <a:endParaRPr/>
          </a:p>
        </p:txBody>
      </p:sp>
      <p:sp>
        <p:nvSpPr>
          <p:cNvPr id="3" name="Espace réservé du pied de page 2">
            <a:extLst>
              <a:ext uri="{FF2B5EF4-FFF2-40B4-BE49-F238E27FC236}">
                <a16:creationId xmlns:a16="http://schemas.microsoft.com/office/drawing/2014/main" id="{B9B7A821-29CC-93D8-941E-B6C4E96E9324}"/>
              </a:ext>
            </a:extLst>
          </p:cNvPr>
          <p:cNvSpPr>
            <a:spLocks noGrp="1"/>
          </p:cNvSpPr>
          <p:nvPr>
            <p:ph type="ftr" idx="11"/>
          </p:nvPr>
        </p:nvSpPr>
        <p:spPr/>
        <p:txBody>
          <a:bodyPr/>
          <a:lstStyle/>
          <a:p>
            <a:r>
              <a:rPr lang="fr-CA"/>
              <a:t>Romanisation des noms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Exemples de romanisation </a:t>
            </a:r>
            <a:endParaRPr/>
          </a:p>
        </p:txBody>
      </p:sp>
      <p:sp>
        <p:nvSpPr>
          <p:cNvPr id="290" name="Google Shape;290;p1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fr-FR"/>
              <a:t>En caractères cyrilliques : </a:t>
            </a:r>
            <a:endParaRPr/>
          </a:p>
          <a:p>
            <a:pPr marL="0" lvl="0" indent="0" algn="l" rtl="0">
              <a:lnSpc>
                <a:spcPct val="90000"/>
              </a:lnSpc>
              <a:spcBef>
                <a:spcPts val="1000"/>
              </a:spcBef>
              <a:spcAft>
                <a:spcPts val="0"/>
              </a:spcAft>
              <a:buClr>
                <a:schemeClr val="dk1"/>
              </a:buClr>
              <a:buSzPts val="2800"/>
              <a:buNone/>
            </a:pPr>
            <a:r>
              <a:rPr lang="fr-FR"/>
              <a:t>Сергей Васильевич Рахманинов</a:t>
            </a:r>
            <a:endParaRPr/>
          </a:p>
          <a:p>
            <a:pPr marL="228600" lvl="0" indent="-228600" algn="l" rtl="0">
              <a:lnSpc>
                <a:spcPct val="90000"/>
              </a:lnSpc>
              <a:spcBef>
                <a:spcPts val="1000"/>
              </a:spcBef>
              <a:spcAft>
                <a:spcPts val="0"/>
              </a:spcAft>
              <a:buClr>
                <a:schemeClr val="dk1"/>
              </a:buClr>
              <a:buSzPts val="2800"/>
              <a:buChar char="•"/>
            </a:pPr>
            <a:r>
              <a:rPr lang="fr-FR"/>
              <a:t>Translittération ISO : </a:t>
            </a:r>
            <a:endParaRPr/>
          </a:p>
          <a:p>
            <a:pPr marL="0" lvl="0" indent="0" algn="l" rtl="0">
              <a:lnSpc>
                <a:spcPct val="90000"/>
              </a:lnSpc>
              <a:spcBef>
                <a:spcPts val="1000"/>
              </a:spcBef>
              <a:spcAft>
                <a:spcPts val="0"/>
              </a:spcAft>
              <a:buClr>
                <a:schemeClr val="dk1"/>
              </a:buClr>
              <a:buSzPts val="2800"/>
              <a:buNone/>
            </a:pPr>
            <a:r>
              <a:rPr lang="fr-FR"/>
              <a:t>Sergej Vasilʹevič Rahmaninov </a:t>
            </a:r>
            <a:endParaRPr/>
          </a:p>
          <a:p>
            <a:pPr marL="228600" lvl="0" indent="-228600" algn="l" rtl="0">
              <a:lnSpc>
                <a:spcPct val="90000"/>
              </a:lnSpc>
              <a:spcBef>
                <a:spcPts val="1000"/>
              </a:spcBef>
              <a:spcAft>
                <a:spcPts val="0"/>
              </a:spcAft>
              <a:buClr>
                <a:schemeClr val="dk1"/>
              </a:buClr>
              <a:buSzPts val="2800"/>
              <a:buChar char="•"/>
            </a:pPr>
            <a:r>
              <a:rPr lang="fr-FR"/>
              <a:t>Translittération ALA-LC : </a:t>
            </a:r>
            <a:endParaRPr/>
          </a:p>
          <a:p>
            <a:pPr marL="0" lvl="0" indent="0" algn="l" rtl="0">
              <a:lnSpc>
                <a:spcPct val="90000"/>
              </a:lnSpc>
              <a:spcBef>
                <a:spcPts val="1000"/>
              </a:spcBef>
              <a:spcAft>
                <a:spcPts val="0"/>
              </a:spcAft>
              <a:buClr>
                <a:schemeClr val="dk1"/>
              </a:buClr>
              <a:buSzPts val="2800"/>
              <a:buNone/>
            </a:pPr>
            <a:r>
              <a:rPr lang="fr-FR"/>
              <a:t>Sergeĭ Vasilʹevich Rakhmaninov</a:t>
            </a:r>
            <a:endParaRPr/>
          </a:p>
          <a:p>
            <a:pPr marL="228600" lvl="0" indent="-50800" algn="l" rtl="0">
              <a:lnSpc>
                <a:spcPct val="90000"/>
              </a:lnSpc>
              <a:spcBef>
                <a:spcPts val="1000"/>
              </a:spcBef>
              <a:spcAft>
                <a:spcPts val="0"/>
              </a:spcAft>
              <a:buClr>
                <a:schemeClr val="dk1"/>
              </a:buClr>
              <a:buSzPts val="2800"/>
              <a:buNone/>
            </a:pPr>
            <a:endParaRPr/>
          </a:p>
        </p:txBody>
      </p:sp>
      <p:pic>
        <p:nvPicPr>
          <p:cNvPr id="291" name="Google Shape;291;p14"/>
          <p:cNvPicPr preferRelativeResize="0">
            <a:picLocks noGrp="1"/>
          </p:cNvPicPr>
          <p:nvPr>
            <p:ph type="body" idx="1"/>
          </p:nvPr>
        </p:nvPicPr>
        <p:blipFill rotWithShape="1">
          <a:blip r:embed="rId3">
            <a:alphaModFix/>
          </a:blip>
          <a:srcRect/>
          <a:stretch/>
        </p:blipFill>
        <p:spPr>
          <a:xfrm>
            <a:off x="1695264" y="1825625"/>
            <a:ext cx="3467472" cy="4351338"/>
          </a:xfrm>
          <a:prstGeom prst="rect">
            <a:avLst/>
          </a:prstGeom>
          <a:noFill/>
          <a:ln>
            <a:noFill/>
          </a:ln>
        </p:spPr>
      </p:pic>
      <p:sp>
        <p:nvSpPr>
          <p:cNvPr id="292" name="Google Shape;29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17</a:t>
            </a:fld>
            <a:endParaRPr/>
          </a:p>
        </p:txBody>
      </p:sp>
      <p:sp>
        <p:nvSpPr>
          <p:cNvPr id="3" name="Espace réservé du pied de page 2">
            <a:extLst>
              <a:ext uri="{FF2B5EF4-FFF2-40B4-BE49-F238E27FC236}">
                <a16:creationId xmlns:a16="http://schemas.microsoft.com/office/drawing/2014/main" id="{50B4E553-FDC6-2609-4D9B-405D297DFBA9}"/>
              </a:ext>
            </a:extLst>
          </p:cNvPr>
          <p:cNvSpPr>
            <a:spLocks noGrp="1"/>
          </p:cNvSpPr>
          <p:nvPr>
            <p:ph type="ftr" idx="11"/>
          </p:nvPr>
        </p:nvSpPr>
        <p:spPr/>
        <p:txBody>
          <a:bodyPr/>
          <a:lstStyle/>
          <a:p>
            <a:r>
              <a:rPr lang="fr-CA"/>
              <a:t>Romanisation des noms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Exemples de romanisation </a:t>
            </a:r>
            <a:endParaRPr/>
          </a:p>
        </p:txBody>
      </p:sp>
      <p:sp>
        <p:nvSpPr>
          <p:cNvPr id="298" name="Google Shape;298;p15"/>
          <p:cNvSpPr txBox="1">
            <a:spLocks noGrp="1"/>
          </p:cNvSpPr>
          <p:nvPr>
            <p:ph type="body" idx="2"/>
          </p:nvPr>
        </p:nvSpPr>
        <p:spPr>
          <a:xfrm>
            <a:off x="6172200" y="2433900"/>
            <a:ext cx="5181600" cy="1990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fr-FR"/>
              <a:t>En caractères grecs : Αθήνα</a:t>
            </a:r>
            <a:endParaRPr/>
          </a:p>
          <a:p>
            <a:pPr marL="228600" lvl="0" indent="-228600" algn="l" rtl="0">
              <a:lnSpc>
                <a:spcPct val="90000"/>
              </a:lnSpc>
              <a:spcBef>
                <a:spcPts val="1000"/>
              </a:spcBef>
              <a:spcAft>
                <a:spcPts val="0"/>
              </a:spcAft>
              <a:buClr>
                <a:schemeClr val="dk1"/>
              </a:buClr>
              <a:buSzPts val="2800"/>
              <a:buChar char="•"/>
            </a:pPr>
            <a:r>
              <a:rPr lang="fr-FR"/>
              <a:t>Translittération ISO : Athī́na</a:t>
            </a:r>
            <a:endParaRPr/>
          </a:p>
          <a:p>
            <a:pPr marL="228600" lvl="0" indent="-228600" algn="l" rtl="0">
              <a:lnSpc>
                <a:spcPct val="90000"/>
              </a:lnSpc>
              <a:spcBef>
                <a:spcPts val="1000"/>
              </a:spcBef>
              <a:spcAft>
                <a:spcPts val="0"/>
              </a:spcAft>
              <a:buClr>
                <a:schemeClr val="dk1"/>
              </a:buClr>
              <a:buSzPts val="2800"/>
              <a:buChar char="•"/>
            </a:pPr>
            <a:r>
              <a:rPr lang="fr-FR"/>
              <a:t>Translittération ALA-LC : Athēna</a:t>
            </a:r>
            <a:endParaRPr/>
          </a:p>
          <a:p>
            <a:pPr marL="228600" lvl="0" indent="-50800" algn="l" rtl="0">
              <a:lnSpc>
                <a:spcPct val="90000"/>
              </a:lnSpc>
              <a:spcBef>
                <a:spcPts val="1000"/>
              </a:spcBef>
              <a:spcAft>
                <a:spcPts val="0"/>
              </a:spcAft>
              <a:buClr>
                <a:schemeClr val="dk1"/>
              </a:buClr>
              <a:buSzPts val="2800"/>
              <a:buNone/>
            </a:pPr>
            <a:endParaRPr/>
          </a:p>
        </p:txBody>
      </p:sp>
      <p:pic>
        <p:nvPicPr>
          <p:cNvPr id="299" name="Google Shape;299;p15"/>
          <p:cNvPicPr preferRelativeResize="0">
            <a:picLocks noGrp="1"/>
          </p:cNvPicPr>
          <p:nvPr>
            <p:ph type="body" idx="1"/>
          </p:nvPr>
        </p:nvPicPr>
        <p:blipFill rotWithShape="1">
          <a:blip r:embed="rId3">
            <a:alphaModFix/>
          </a:blip>
          <a:srcRect/>
          <a:stretch/>
        </p:blipFill>
        <p:spPr>
          <a:xfrm>
            <a:off x="461804" y="2416629"/>
            <a:ext cx="5394711" cy="1990049"/>
          </a:xfrm>
          <a:prstGeom prst="rect">
            <a:avLst/>
          </a:prstGeom>
          <a:noFill/>
          <a:ln>
            <a:noFill/>
          </a:ln>
        </p:spPr>
      </p:pic>
      <p:sp>
        <p:nvSpPr>
          <p:cNvPr id="300" name="Google Shape;30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18</a:t>
            </a:fld>
            <a:endParaRPr/>
          </a:p>
        </p:txBody>
      </p:sp>
      <p:sp>
        <p:nvSpPr>
          <p:cNvPr id="3" name="Espace réservé du pied de page 2">
            <a:extLst>
              <a:ext uri="{FF2B5EF4-FFF2-40B4-BE49-F238E27FC236}">
                <a16:creationId xmlns:a16="http://schemas.microsoft.com/office/drawing/2014/main" id="{A09E4168-1FB2-8D15-C401-7CD2D349ED91}"/>
              </a:ext>
            </a:extLst>
          </p:cNvPr>
          <p:cNvSpPr>
            <a:spLocks noGrp="1"/>
          </p:cNvSpPr>
          <p:nvPr>
            <p:ph type="ftr" idx="11"/>
          </p:nvPr>
        </p:nvSpPr>
        <p:spPr/>
        <p:txBody>
          <a:bodyPr/>
          <a:lstStyle/>
          <a:p>
            <a:r>
              <a:rPr lang="fr-CA"/>
              <a:t>Romanisation des noms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17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Play"/>
              <a:buNone/>
            </a:pPr>
            <a:r>
              <a:rPr lang="fr-FR">
                <a:latin typeface="Calibri"/>
                <a:ea typeface="Calibri"/>
                <a:cs typeface="Calibri"/>
                <a:sym typeface="Calibri"/>
              </a:rPr>
              <a:t>RDA et début de la démarche</a:t>
            </a:r>
            <a:endParaRPr>
              <a:latin typeface="Calibri"/>
              <a:ea typeface="Calibri"/>
              <a:cs typeface="Calibri"/>
              <a:sym typeface="Calibri"/>
            </a:endParaRPr>
          </a:p>
        </p:txBody>
      </p:sp>
      <p:sp>
        <p:nvSpPr>
          <p:cNvPr id="306" name="Google Shape;306;p17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19</a:t>
            </a:fld>
            <a:endParaRPr/>
          </a:p>
        </p:txBody>
      </p:sp>
      <p:pic>
        <p:nvPicPr>
          <p:cNvPr id="307" name="Google Shape;307;p175"/>
          <p:cNvPicPr preferRelativeResize="0"/>
          <p:nvPr/>
        </p:nvPicPr>
        <p:blipFill rotWithShape="1">
          <a:blip r:embed="rId3">
            <a:alphaModFix/>
          </a:blip>
          <a:srcRect/>
          <a:stretch/>
        </p:blipFill>
        <p:spPr>
          <a:xfrm>
            <a:off x="4290797" y="3429000"/>
            <a:ext cx="3610404" cy="2057399"/>
          </a:xfrm>
          <a:prstGeom prst="rect">
            <a:avLst/>
          </a:prstGeom>
          <a:noFill/>
          <a:ln>
            <a:noFill/>
          </a:ln>
        </p:spPr>
      </p:pic>
      <p:sp>
        <p:nvSpPr>
          <p:cNvPr id="3" name="Espace réservé du pied de page 2">
            <a:extLst>
              <a:ext uri="{FF2B5EF4-FFF2-40B4-BE49-F238E27FC236}">
                <a16:creationId xmlns:a16="http://schemas.microsoft.com/office/drawing/2014/main" id="{E6905F30-6828-6D13-BE40-04C364AC4363}"/>
              </a:ext>
            </a:extLst>
          </p:cNvPr>
          <p:cNvSpPr>
            <a:spLocks noGrp="1"/>
          </p:cNvSpPr>
          <p:nvPr>
            <p:ph type="ftr" idx="11"/>
          </p:nvPr>
        </p:nvSpPr>
        <p:spPr/>
        <p:txBody>
          <a:bodyPr/>
          <a:lstStyle/>
          <a:p>
            <a:r>
              <a:rPr lang="fr-CA" dirty="0">
                <a:latin typeface="Calibri" panose="020F0502020204030204" pitchFamily="34" charset="0"/>
                <a:ea typeface="Calibri" panose="020F0502020204030204" pitchFamily="34" charset="0"/>
                <a:cs typeface="Calibri" panose="020F0502020204030204" pitchFamily="34" charset="0"/>
              </a:rPr>
              <a:t>Romanisation des noms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41"/>
          <p:cNvSpPr txBox="1">
            <a:spLocks noGrp="1"/>
          </p:cNvSpPr>
          <p:nvPr>
            <p:ph type="title"/>
          </p:nvPr>
        </p:nvSpPr>
        <p:spPr>
          <a:xfrm>
            <a:off x="838200" y="903008"/>
            <a:ext cx="10515600" cy="13257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SzPct val="45454"/>
              <a:buNone/>
            </a:pPr>
            <a:r>
              <a:rPr lang="fr-FR" b="1"/>
              <a:t>PFAN</a:t>
            </a:r>
            <a:r>
              <a:rPr lang="fr-FR"/>
              <a:t> </a:t>
            </a:r>
            <a:br>
              <a:rPr lang="fr-FR"/>
            </a:br>
            <a:r>
              <a:rPr lang="fr-FR">
                <a:solidFill>
                  <a:srgbClr val="7F7F7F"/>
                </a:solidFill>
              </a:rPr>
              <a:t>Programme francophone des autorités de noms</a:t>
            </a:r>
            <a:endParaRPr/>
          </a:p>
        </p:txBody>
      </p:sp>
      <p:sp>
        <p:nvSpPr>
          <p:cNvPr id="172" name="Google Shape;172;p4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ctr" anchorCtr="0">
            <a:normAutofit/>
          </a:bodyPr>
          <a:lstStyle/>
          <a:p>
            <a:pPr marL="114300" lvl="0" indent="0" algn="ctr" rtl="0">
              <a:lnSpc>
                <a:spcPct val="90000"/>
              </a:lnSpc>
              <a:spcBef>
                <a:spcPts val="1000"/>
              </a:spcBef>
              <a:spcAft>
                <a:spcPts val="0"/>
              </a:spcAft>
              <a:buSzPts val="1800"/>
              <a:buNone/>
            </a:pPr>
            <a:r>
              <a:rPr lang="fr-FR" sz="3200"/>
              <a:t>Préparé par :</a:t>
            </a:r>
            <a:endParaRPr/>
          </a:p>
          <a:p>
            <a:pPr marL="114300" lvl="0" indent="0" algn="ctr" rtl="0">
              <a:lnSpc>
                <a:spcPct val="90000"/>
              </a:lnSpc>
              <a:spcBef>
                <a:spcPts val="1000"/>
              </a:spcBef>
              <a:spcAft>
                <a:spcPts val="0"/>
              </a:spcAft>
              <a:buSzPts val="1800"/>
              <a:buNone/>
            </a:pPr>
            <a:r>
              <a:rPr lang="fr-FR" sz="3200"/>
              <a:t> Rachel Gagnon et Daniel Paradis</a:t>
            </a:r>
            <a:endParaRPr/>
          </a:p>
          <a:p>
            <a:pPr marL="114300" lvl="0" indent="0" algn="ctr" rtl="0">
              <a:lnSpc>
                <a:spcPct val="90000"/>
              </a:lnSpc>
              <a:spcBef>
                <a:spcPts val="1000"/>
              </a:spcBef>
              <a:spcAft>
                <a:spcPts val="0"/>
              </a:spcAft>
              <a:buSzPts val="1800"/>
              <a:buNone/>
            </a:pPr>
            <a:r>
              <a:rPr lang="fr-FR" sz="3200"/>
              <a:t>Présenté par : </a:t>
            </a:r>
            <a:endParaRPr/>
          </a:p>
          <a:p>
            <a:pPr marL="114300" lvl="0" indent="0" algn="ctr" rtl="0">
              <a:lnSpc>
                <a:spcPct val="90000"/>
              </a:lnSpc>
              <a:spcBef>
                <a:spcPts val="1000"/>
              </a:spcBef>
              <a:spcAft>
                <a:spcPts val="0"/>
              </a:spcAft>
              <a:buSzPts val="1800"/>
              <a:buNone/>
            </a:pPr>
            <a:r>
              <a:rPr lang="fr-FR" sz="3200"/>
              <a:t>Rachel Gagnon</a:t>
            </a:r>
            <a:endParaRPr/>
          </a:p>
        </p:txBody>
      </p:sp>
      <p:sp>
        <p:nvSpPr>
          <p:cNvPr id="173" name="Google Shape;173;p4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a:t>
            </a:fld>
            <a:endParaRPr/>
          </a:p>
        </p:txBody>
      </p:sp>
      <p:sp>
        <p:nvSpPr>
          <p:cNvPr id="3" name="Espace réservé du pied de page 2">
            <a:extLst>
              <a:ext uri="{FF2B5EF4-FFF2-40B4-BE49-F238E27FC236}">
                <a16:creationId xmlns:a16="http://schemas.microsoft.com/office/drawing/2014/main" id="{52B5D366-A3AB-69F0-B4CA-EB89CE12E732}"/>
              </a:ext>
            </a:extLst>
          </p:cNvPr>
          <p:cNvSpPr>
            <a:spLocks noGrp="1"/>
          </p:cNvSpPr>
          <p:nvPr>
            <p:ph type="ftr" idx="11"/>
          </p:nvPr>
        </p:nvSpPr>
        <p:spPr/>
        <p:txBody>
          <a:bodyPr/>
          <a:lstStyle/>
          <a:p>
            <a:r>
              <a:rPr lang="fr-CA"/>
              <a:t>Romanisation des noms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18"/>
          <p:cNvSpPr txBox="1">
            <a:spLocks noGrp="1"/>
          </p:cNvSpPr>
          <p:nvPr>
            <p:ph type="title"/>
          </p:nvPr>
        </p:nvSpPr>
        <p:spPr>
          <a:xfrm>
            <a:off x="838200" y="667316"/>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Le nom privilégié : que dit RDA?</a:t>
            </a:r>
            <a:br>
              <a:rPr lang="fr-FR"/>
            </a:br>
            <a:endParaRPr/>
          </a:p>
        </p:txBody>
      </p:sp>
      <p:sp>
        <p:nvSpPr>
          <p:cNvPr id="313" name="Google Shape;313;p18"/>
          <p:cNvSpPr txBox="1">
            <a:spLocks noGrp="1"/>
          </p:cNvSpPr>
          <p:nvPr>
            <p:ph type="body" idx="1"/>
          </p:nvPr>
        </p:nvSpPr>
        <p:spPr>
          <a:xfrm>
            <a:off x="838200" y="1705777"/>
            <a:ext cx="10515600" cy="475093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fr-FR"/>
              <a:t>L’instruction 0.4.3.4 explique comment choisir le nom privilégié d’un agent</a:t>
            </a:r>
            <a:r>
              <a:rPr lang="fr-F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 </a:t>
            </a:r>
            <a:r>
              <a:rPr lang="fr-FR"/>
              <a:t>ou le titre privilégié d’une œuvre.</a:t>
            </a:r>
            <a:endParaRPr/>
          </a:p>
          <a:p>
            <a:pPr marL="228600" lvl="0" indent="-228600" algn="l" rtl="0">
              <a:lnSpc>
                <a:spcPct val="90000"/>
              </a:lnSpc>
              <a:spcBef>
                <a:spcPts val="1000"/>
              </a:spcBef>
              <a:spcAft>
                <a:spcPts val="0"/>
              </a:spcAft>
              <a:buClr>
                <a:schemeClr val="dk1"/>
              </a:buClr>
              <a:buSzPts val="2800"/>
              <a:buChar char="•"/>
            </a:pPr>
            <a:r>
              <a:rPr lang="fr-FR"/>
              <a:t>En ce qui concerne les noms privilégiés d’agents :  </a:t>
            </a:r>
            <a:endParaRPr/>
          </a:p>
          <a:p>
            <a:pPr marL="269999" lvl="0" indent="0" algn="l" rtl="0">
              <a:lnSpc>
                <a:spcPct val="90000"/>
              </a:lnSpc>
              <a:spcBef>
                <a:spcPts val="1000"/>
              </a:spcBef>
              <a:spcAft>
                <a:spcPts val="0"/>
              </a:spcAft>
              <a:buClr>
                <a:srgbClr val="2E75B5"/>
              </a:buClr>
              <a:buSzPts val="2800"/>
              <a:buNone/>
            </a:pPr>
            <a:r>
              <a:rPr lang="fr-FR" i="1">
                <a:solidFill>
                  <a:schemeClr val="accent5"/>
                </a:solidFill>
              </a:rPr>
              <a:t>Le nom ou la forme de nom </a:t>
            </a:r>
            <a:r>
              <a:rPr lang="fr-FR" i="1">
                <a:solidFill>
                  <a:schemeClr val="accent5"/>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choisie</a:t>
            </a:r>
            <a:r>
              <a:rPr lang="fr-FR" i="1">
                <a:solidFill>
                  <a:schemeClr val="accent5"/>
                </a:solidFill>
              </a:rPr>
              <a:t> comme nom privilégié d’un agent doit être : </a:t>
            </a:r>
            <a:endParaRPr/>
          </a:p>
          <a:p>
            <a:pPr marL="630000" lvl="0" indent="-360000" algn="l" rtl="0">
              <a:lnSpc>
                <a:spcPct val="90000"/>
              </a:lnSpc>
              <a:spcBef>
                <a:spcPts val="1000"/>
              </a:spcBef>
              <a:spcAft>
                <a:spcPts val="0"/>
              </a:spcAft>
              <a:buClr>
                <a:srgbClr val="2E75B5"/>
              </a:buClr>
              <a:buSzPts val="2800"/>
              <a:buNone/>
            </a:pPr>
            <a:r>
              <a:rPr lang="fr-FR" i="1">
                <a:solidFill>
                  <a:schemeClr val="accent5"/>
                </a:solidFill>
              </a:rPr>
              <a:t>a) le nom ou la forme de nom </a:t>
            </a:r>
            <a:r>
              <a:rPr lang="fr-FR" b="1" i="1">
                <a:solidFill>
                  <a:schemeClr val="accent5"/>
                </a:solidFill>
              </a:rPr>
              <a:t>trouvée le plus couramment </a:t>
            </a:r>
            <a:r>
              <a:rPr lang="fr-FR" i="1">
                <a:solidFill>
                  <a:schemeClr val="accent5"/>
                </a:solidFill>
              </a:rPr>
              <a:t>dans les </a:t>
            </a:r>
            <a:r>
              <a:rPr lang="fr-FR" i="1">
                <a:solidFill>
                  <a:schemeClr val="accent5"/>
                </a:solidFill>
                <a:highlight>
                  <a:schemeClr val="lt1"/>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ressources associées</a:t>
            </a:r>
            <a:r>
              <a:rPr lang="fr-FR" i="1">
                <a:solidFill>
                  <a:schemeClr val="accent5"/>
                </a:solidFill>
                <a:highlight>
                  <a:schemeClr val="lt1"/>
                </a:highlight>
              </a:rPr>
              <a:t> </a:t>
            </a:r>
            <a:r>
              <a:rPr lang="fr-FR" i="1">
                <a:solidFill>
                  <a:schemeClr val="accent5"/>
                </a:solidFill>
              </a:rPr>
              <a:t>à cet agent</a:t>
            </a:r>
            <a:endParaRPr/>
          </a:p>
          <a:p>
            <a:pPr marL="630000" lvl="0" indent="-360000" algn="l" rtl="0">
              <a:lnSpc>
                <a:spcPct val="90000"/>
              </a:lnSpc>
              <a:spcBef>
                <a:spcPts val="1000"/>
              </a:spcBef>
              <a:spcAft>
                <a:spcPts val="0"/>
              </a:spcAft>
              <a:buClr>
                <a:srgbClr val="2E75B5"/>
              </a:buClr>
              <a:buSzPts val="2800"/>
              <a:buNone/>
            </a:pPr>
            <a:r>
              <a:rPr lang="fr-FR" i="1">
                <a:solidFill>
                  <a:schemeClr val="accent5"/>
                </a:solidFill>
              </a:rPr>
              <a:t>ou</a:t>
            </a:r>
            <a:endParaRPr/>
          </a:p>
          <a:p>
            <a:pPr marL="630000" lvl="0" indent="-360000" algn="l" rtl="0">
              <a:lnSpc>
                <a:spcPct val="90000"/>
              </a:lnSpc>
              <a:spcBef>
                <a:spcPts val="1000"/>
              </a:spcBef>
              <a:spcAft>
                <a:spcPts val="0"/>
              </a:spcAft>
              <a:buClr>
                <a:srgbClr val="2E75B5"/>
              </a:buClr>
              <a:buSzPts val="2800"/>
              <a:buNone/>
            </a:pPr>
            <a:r>
              <a:rPr lang="fr-FR" i="1">
                <a:solidFill>
                  <a:schemeClr val="accent5"/>
                </a:solidFill>
              </a:rPr>
              <a:t>b) un nom ou une forme de nom </a:t>
            </a:r>
            <a:r>
              <a:rPr lang="fr-FR" b="1" i="1">
                <a:solidFill>
                  <a:schemeClr val="accent5"/>
                </a:solidFill>
              </a:rPr>
              <a:t>largement reconnue </a:t>
            </a:r>
            <a:r>
              <a:rPr lang="fr-FR" i="1">
                <a:solidFill>
                  <a:schemeClr val="accent5"/>
                </a:solidFill>
              </a:rPr>
              <a:t>dans </a:t>
            </a:r>
            <a:r>
              <a:rPr lang="fr-FR" i="1" u="sng">
                <a:solidFill>
                  <a:schemeClr val="accent5"/>
                </a:solidFill>
              </a:rPr>
              <a:t>une langue et une écriture privilégiées</a:t>
            </a:r>
            <a:r>
              <a:rPr lang="fr-FR" i="1">
                <a:solidFill>
                  <a:schemeClr val="accent5"/>
                </a:solidFill>
              </a:rPr>
              <a:t> par l’agence créant les données.</a:t>
            </a:r>
            <a:endParaRPr/>
          </a:p>
          <a:p>
            <a:pPr marL="0" lvl="0" indent="0" algn="l" rtl="0">
              <a:lnSpc>
                <a:spcPct val="90000"/>
              </a:lnSpc>
              <a:spcBef>
                <a:spcPts val="1000"/>
              </a:spcBef>
              <a:spcAft>
                <a:spcPts val="0"/>
              </a:spcAft>
              <a:buClr>
                <a:srgbClr val="2E75B5"/>
              </a:buClr>
              <a:buSzPts val="2800"/>
              <a:buNone/>
            </a:pPr>
            <a:endParaRPr i="1">
              <a:solidFill>
                <a:schemeClr val="dk1"/>
              </a:solidFill>
            </a:endParaRPr>
          </a:p>
          <a:p>
            <a:pPr marL="0" lvl="0" indent="0" algn="l" rtl="0">
              <a:lnSpc>
                <a:spcPct val="90000"/>
              </a:lnSpc>
              <a:spcBef>
                <a:spcPts val="1000"/>
              </a:spcBef>
              <a:spcAft>
                <a:spcPts val="0"/>
              </a:spcAft>
              <a:buClr>
                <a:schemeClr val="dk1"/>
              </a:buClr>
              <a:buSzPts val="2800"/>
              <a:buNone/>
            </a:pPr>
            <a:endParaRPr>
              <a:solidFill>
                <a:srgbClr val="2E75B5"/>
              </a:solidFill>
            </a:endParaRPr>
          </a:p>
        </p:txBody>
      </p:sp>
      <p:sp>
        <p:nvSpPr>
          <p:cNvPr id="314" name="Google Shape;31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20</a:t>
            </a:fld>
            <a:endParaRPr/>
          </a:p>
        </p:txBody>
      </p:sp>
      <p:sp>
        <p:nvSpPr>
          <p:cNvPr id="3" name="Espace réservé du pied de page 2">
            <a:extLst>
              <a:ext uri="{FF2B5EF4-FFF2-40B4-BE49-F238E27FC236}">
                <a16:creationId xmlns:a16="http://schemas.microsoft.com/office/drawing/2014/main" id="{9C64CCF6-76D8-0398-5C7F-42E2580C7C62}"/>
              </a:ext>
            </a:extLst>
          </p:cNvPr>
          <p:cNvSpPr>
            <a:spLocks noGrp="1"/>
          </p:cNvSpPr>
          <p:nvPr>
            <p:ph type="ftr" idx="11"/>
          </p:nvPr>
        </p:nvSpPr>
        <p:spPr/>
        <p:txBody>
          <a:bodyPr/>
          <a:lstStyle/>
          <a:p>
            <a:r>
              <a:rPr lang="fr-CA"/>
              <a:t>Romanisation des noms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17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fr-FR"/>
              <a:t>Le titre privilégié : que dit RDA?</a:t>
            </a:r>
            <a:endParaRPr/>
          </a:p>
        </p:txBody>
      </p:sp>
      <p:sp>
        <p:nvSpPr>
          <p:cNvPr id="320" name="Google Shape;320;p17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lnSpcReduction="10000"/>
          </a:bodyPr>
          <a:lstStyle/>
          <a:p>
            <a:pPr marL="228600" lvl="0" indent="-215265" algn="l" rtl="0">
              <a:lnSpc>
                <a:spcPct val="90000"/>
              </a:lnSpc>
              <a:spcBef>
                <a:spcPts val="1000"/>
              </a:spcBef>
              <a:spcAft>
                <a:spcPts val="0"/>
              </a:spcAft>
              <a:buSzPts val="2800"/>
              <a:buChar char="•"/>
            </a:pPr>
            <a:r>
              <a:rPr lang="fr-FR"/>
              <a:t>En ce qui concerne la forme du </a:t>
            </a:r>
            <a:r>
              <a:rPr lang="fr-FR" b="1"/>
              <a:t>titre privilégié </a:t>
            </a:r>
            <a:r>
              <a:rPr lang="fr-FR"/>
              <a:t>:  </a:t>
            </a:r>
            <a:endParaRPr/>
          </a:p>
          <a:p>
            <a:pPr marL="269999" lvl="0" indent="0" algn="l" rtl="0">
              <a:lnSpc>
                <a:spcPct val="90000"/>
              </a:lnSpc>
              <a:spcBef>
                <a:spcPts val="1000"/>
              </a:spcBef>
              <a:spcAft>
                <a:spcPts val="0"/>
              </a:spcAft>
              <a:buClr>
                <a:srgbClr val="2E75B5"/>
              </a:buClr>
              <a:buSzPts val="2800"/>
              <a:buNone/>
            </a:pPr>
            <a:r>
              <a:rPr lang="fr-FR" i="1">
                <a:solidFill>
                  <a:schemeClr val="accent5"/>
                </a:solidFill>
              </a:rPr>
              <a:t>Le titre ou la forme de titre choisie comme titre privilégié doit être : </a:t>
            </a:r>
            <a:endParaRPr/>
          </a:p>
          <a:p>
            <a:pPr marL="630000" lvl="0" indent="-360000" algn="l" rtl="0">
              <a:lnSpc>
                <a:spcPct val="90000"/>
              </a:lnSpc>
              <a:spcBef>
                <a:spcPts val="1000"/>
              </a:spcBef>
              <a:spcAft>
                <a:spcPts val="0"/>
              </a:spcAft>
              <a:buClr>
                <a:srgbClr val="2E75B5"/>
              </a:buClr>
              <a:buSzPts val="2800"/>
              <a:buNone/>
            </a:pPr>
            <a:r>
              <a:rPr lang="fr-FR" i="1">
                <a:solidFill>
                  <a:schemeClr val="accent5"/>
                </a:solidFill>
              </a:rPr>
              <a:t>a) le titre trouvé le plus fréquemment dans les ressources matérialisant l’œuvre </a:t>
            </a:r>
            <a:r>
              <a:rPr lang="fr-FR" b="1" i="1">
                <a:solidFill>
                  <a:schemeClr val="accent5"/>
                </a:solidFill>
              </a:rPr>
              <a:t>dans sa langue originale</a:t>
            </a:r>
            <a:endParaRPr i="1">
              <a:solidFill>
                <a:schemeClr val="accent5"/>
              </a:solidFill>
            </a:endParaRPr>
          </a:p>
          <a:p>
            <a:pPr marL="630000" lvl="0" indent="-360000" algn="l" rtl="0">
              <a:lnSpc>
                <a:spcPct val="90000"/>
              </a:lnSpc>
              <a:spcBef>
                <a:spcPts val="1000"/>
              </a:spcBef>
              <a:spcAft>
                <a:spcPts val="0"/>
              </a:spcAft>
              <a:buClr>
                <a:srgbClr val="2E75B5"/>
              </a:buClr>
              <a:buSzPts val="2800"/>
              <a:buNone/>
            </a:pPr>
            <a:r>
              <a:rPr lang="fr-FR" i="1">
                <a:solidFill>
                  <a:schemeClr val="accent5"/>
                </a:solidFill>
              </a:rPr>
              <a:t>ou</a:t>
            </a:r>
            <a:endParaRPr/>
          </a:p>
          <a:p>
            <a:pPr marL="630000" lvl="0" indent="-360000" algn="l" rtl="0">
              <a:lnSpc>
                <a:spcPct val="90000"/>
              </a:lnSpc>
              <a:spcBef>
                <a:spcPts val="1000"/>
              </a:spcBef>
              <a:spcAft>
                <a:spcPts val="0"/>
              </a:spcAft>
              <a:buClr>
                <a:srgbClr val="2E75B5"/>
              </a:buClr>
              <a:buSzPts val="2800"/>
              <a:buNone/>
            </a:pPr>
            <a:r>
              <a:rPr lang="fr-FR" i="1">
                <a:solidFill>
                  <a:schemeClr val="accent5"/>
                </a:solidFill>
              </a:rPr>
              <a:t>b) le titre tel que trouvé dans des sources de référence</a:t>
            </a:r>
            <a:endParaRPr/>
          </a:p>
          <a:p>
            <a:pPr marL="630000" lvl="0" indent="-360000" algn="l" rtl="0">
              <a:lnSpc>
                <a:spcPct val="90000"/>
              </a:lnSpc>
              <a:spcBef>
                <a:spcPts val="1000"/>
              </a:spcBef>
              <a:spcAft>
                <a:spcPts val="0"/>
              </a:spcAft>
              <a:buClr>
                <a:srgbClr val="2E75B5"/>
              </a:buClr>
              <a:buSzPts val="2800"/>
              <a:buNone/>
            </a:pPr>
            <a:r>
              <a:rPr lang="fr-FR" i="1">
                <a:solidFill>
                  <a:schemeClr val="accent5"/>
                </a:solidFill>
              </a:rPr>
              <a:t>ou</a:t>
            </a:r>
            <a:endParaRPr/>
          </a:p>
          <a:p>
            <a:pPr marL="630000" lvl="0" indent="-360000" algn="l" rtl="0">
              <a:lnSpc>
                <a:spcPct val="90000"/>
              </a:lnSpc>
              <a:spcBef>
                <a:spcPts val="1000"/>
              </a:spcBef>
              <a:spcAft>
                <a:spcPts val="0"/>
              </a:spcAft>
              <a:buClr>
                <a:srgbClr val="2E75B5"/>
              </a:buClr>
              <a:buSzPts val="2800"/>
              <a:buNone/>
            </a:pPr>
            <a:r>
              <a:rPr lang="fr-FR" i="1">
                <a:solidFill>
                  <a:schemeClr val="accent5"/>
                </a:solidFill>
              </a:rPr>
              <a:t>c) le titre trouvé le plus fréquemment dans les ressources matérialisant l’œuvre.</a:t>
            </a:r>
            <a:endParaRPr/>
          </a:p>
          <a:p>
            <a:pPr marL="457200" lvl="0" indent="-228600" algn="l" rtl="0">
              <a:lnSpc>
                <a:spcPct val="90000"/>
              </a:lnSpc>
              <a:spcBef>
                <a:spcPts val="1000"/>
              </a:spcBef>
              <a:spcAft>
                <a:spcPts val="0"/>
              </a:spcAft>
              <a:buClr>
                <a:schemeClr val="dk1"/>
              </a:buClr>
              <a:buSzPts val="1800"/>
              <a:buNone/>
            </a:pPr>
            <a:endParaRPr/>
          </a:p>
        </p:txBody>
      </p:sp>
      <p:sp>
        <p:nvSpPr>
          <p:cNvPr id="321" name="Google Shape;321;p17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21</a:t>
            </a:fld>
            <a:endParaRPr/>
          </a:p>
        </p:txBody>
      </p:sp>
      <p:sp>
        <p:nvSpPr>
          <p:cNvPr id="3" name="Espace réservé du pied de page 2">
            <a:extLst>
              <a:ext uri="{FF2B5EF4-FFF2-40B4-BE49-F238E27FC236}">
                <a16:creationId xmlns:a16="http://schemas.microsoft.com/office/drawing/2014/main" id="{7A90533F-4924-C02F-E5B7-F55FC1A96912}"/>
              </a:ext>
            </a:extLst>
          </p:cNvPr>
          <p:cNvSpPr>
            <a:spLocks noGrp="1"/>
          </p:cNvSpPr>
          <p:nvPr>
            <p:ph type="ftr" idx="11"/>
          </p:nvPr>
        </p:nvSpPr>
        <p:spPr/>
        <p:txBody>
          <a:bodyPr/>
          <a:lstStyle/>
          <a:p>
            <a:r>
              <a:rPr lang="fr-CA"/>
              <a:t>Romanisation des noms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17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fr-FR"/>
              <a:t>Les noms ou titres privilégiés : que dit RDA?</a:t>
            </a:r>
            <a:endParaRPr/>
          </a:p>
        </p:txBody>
      </p:sp>
      <p:sp>
        <p:nvSpPr>
          <p:cNvPr id="327" name="Google Shape;327;p17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800"/>
              <a:buNone/>
            </a:pPr>
            <a:r>
              <a:rPr lang="fr-FR"/>
              <a:t>Diverses instructions RDA touchent les cas où des éléments apparaissent dans une écriture qui n’est pas celle normalement employée par l’agence de catalogage : </a:t>
            </a:r>
            <a:endParaRPr/>
          </a:p>
          <a:p>
            <a:pPr marL="0" lvl="0" indent="0" algn="l" rtl="0">
              <a:lnSpc>
                <a:spcPct val="90000"/>
              </a:lnSpc>
              <a:spcBef>
                <a:spcPts val="0"/>
              </a:spcBef>
              <a:spcAft>
                <a:spcPts val="0"/>
              </a:spcAft>
              <a:buSzPts val="2800"/>
              <a:buNone/>
            </a:pPr>
            <a:endParaRPr/>
          </a:p>
          <a:p>
            <a:pPr marL="228600" lvl="0" indent="-228600" algn="l" rtl="0">
              <a:lnSpc>
                <a:spcPct val="90000"/>
              </a:lnSpc>
              <a:spcBef>
                <a:spcPts val="1000"/>
              </a:spcBef>
              <a:spcAft>
                <a:spcPts val="0"/>
              </a:spcAft>
              <a:buSzPts val="2800"/>
              <a:buChar char="•"/>
            </a:pPr>
            <a:r>
              <a:rPr lang="fr-FR"/>
              <a:t>6.2.2.7 pour les titres privilégiés</a:t>
            </a:r>
            <a:endParaRPr/>
          </a:p>
          <a:p>
            <a:pPr marL="228600" lvl="0" indent="-228600" algn="l" rtl="0">
              <a:lnSpc>
                <a:spcPct val="90000"/>
              </a:lnSpc>
              <a:spcBef>
                <a:spcPts val="1000"/>
              </a:spcBef>
              <a:spcAft>
                <a:spcPts val="0"/>
              </a:spcAft>
              <a:buSzPts val="2800"/>
              <a:buChar char="•"/>
            </a:pPr>
            <a:r>
              <a:rPr lang="fr-FR"/>
              <a:t>9.2.2.5.3 pour les noms de personnes </a:t>
            </a:r>
            <a:endParaRPr/>
          </a:p>
          <a:p>
            <a:pPr marL="228600" lvl="0" indent="-228600" algn="l" rtl="0">
              <a:lnSpc>
                <a:spcPct val="90000"/>
              </a:lnSpc>
              <a:spcBef>
                <a:spcPts val="1000"/>
              </a:spcBef>
              <a:spcAft>
                <a:spcPts val="0"/>
              </a:spcAft>
              <a:buSzPts val="2800"/>
              <a:buChar char="•"/>
            </a:pPr>
            <a:r>
              <a:rPr lang="fr-FR"/>
              <a:t>11.2.2.12 pour les noms de collectivités </a:t>
            </a:r>
            <a:endParaRPr/>
          </a:p>
          <a:p>
            <a:pPr marL="228600" lvl="0" indent="-228600" algn="l" rtl="0">
              <a:lnSpc>
                <a:spcPct val="90000"/>
              </a:lnSpc>
              <a:spcBef>
                <a:spcPts val="1000"/>
              </a:spcBef>
              <a:spcAft>
                <a:spcPts val="0"/>
              </a:spcAft>
              <a:buSzPts val="2800"/>
              <a:buChar char="•"/>
            </a:pPr>
            <a:r>
              <a:rPr lang="fr-FR"/>
              <a:t>16.2.2.5 pour les noms de lieux </a:t>
            </a:r>
            <a:endParaRPr/>
          </a:p>
          <a:p>
            <a:pPr marL="457200" lvl="0" indent="-228600" algn="l" rtl="0">
              <a:lnSpc>
                <a:spcPct val="90000"/>
              </a:lnSpc>
              <a:spcBef>
                <a:spcPts val="1000"/>
              </a:spcBef>
              <a:spcAft>
                <a:spcPts val="0"/>
              </a:spcAft>
              <a:buClr>
                <a:schemeClr val="dk1"/>
              </a:buClr>
              <a:buSzPts val="1800"/>
              <a:buNone/>
            </a:pPr>
            <a:endParaRPr/>
          </a:p>
        </p:txBody>
      </p:sp>
      <p:sp>
        <p:nvSpPr>
          <p:cNvPr id="328" name="Google Shape;328;p17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22</a:t>
            </a:fld>
            <a:endParaRPr/>
          </a:p>
        </p:txBody>
      </p:sp>
      <p:sp>
        <p:nvSpPr>
          <p:cNvPr id="3" name="Espace réservé du pied de page 2">
            <a:extLst>
              <a:ext uri="{FF2B5EF4-FFF2-40B4-BE49-F238E27FC236}">
                <a16:creationId xmlns:a16="http://schemas.microsoft.com/office/drawing/2014/main" id="{41592B37-D6A7-3920-BF8B-A29EBF80848C}"/>
              </a:ext>
            </a:extLst>
          </p:cNvPr>
          <p:cNvSpPr>
            <a:spLocks noGrp="1"/>
          </p:cNvSpPr>
          <p:nvPr>
            <p:ph type="ftr" idx="11"/>
          </p:nvPr>
        </p:nvSpPr>
        <p:spPr/>
        <p:txBody>
          <a:bodyPr/>
          <a:lstStyle/>
          <a:p>
            <a:r>
              <a:rPr lang="fr-CA"/>
              <a:t>Romanisation des noms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17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1800"/>
              <a:buNone/>
            </a:pPr>
            <a:r>
              <a:rPr lang="fr-FR"/>
              <a:t>Les noms ou titres privilégiés : que dit le </a:t>
            </a:r>
            <a:r>
              <a:rPr lang="fr-F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PFAN</a:t>
            </a:r>
            <a:r>
              <a:rPr lang="fr-FR"/>
              <a:t>?</a:t>
            </a:r>
            <a:endParaRPr/>
          </a:p>
        </p:txBody>
      </p:sp>
      <p:sp>
        <p:nvSpPr>
          <p:cNvPr id="334" name="Google Shape;334;p17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800"/>
              <a:buNone/>
            </a:pPr>
            <a:r>
              <a:rPr lang="fr-FR"/>
              <a:t>Énoncé de politique du PFAN 9.2.2.5.3 : </a:t>
            </a:r>
            <a:endParaRPr/>
          </a:p>
          <a:p>
            <a:pPr marL="0" lvl="0" indent="0" algn="l" rtl="0">
              <a:lnSpc>
                <a:spcPct val="90000"/>
              </a:lnSpc>
              <a:spcBef>
                <a:spcPts val="0"/>
              </a:spcBef>
              <a:spcAft>
                <a:spcPts val="0"/>
              </a:spcAft>
              <a:buSzPts val="2800"/>
              <a:buNone/>
            </a:pPr>
            <a:endParaRPr/>
          </a:p>
          <a:p>
            <a:pPr marL="0" lvl="0" indent="0" algn="l" rtl="0">
              <a:lnSpc>
                <a:spcPct val="90000"/>
              </a:lnSpc>
              <a:spcBef>
                <a:spcPts val="0"/>
              </a:spcBef>
              <a:spcAft>
                <a:spcPts val="0"/>
              </a:spcAft>
              <a:buSzPts val="2800"/>
              <a:buNone/>
            </a:pPr>
            <a:r>
              <a:rPr lang="fr-FR" i="1">
                <a:solidFill>
                  <a:srgbClr val="385623"/>
                </a:solidFill>
              </a:rPr>
              <a:t>Noms trouvés dans une écriture non privilégiée : </a:t>
            </a:r>
            <a:endParaRPr/>
          </a:p>
          <a:p>
            <a:pPr marL="457200" lvl="0" indent="-342900" algn="l" rtl="0">
              <a:lnSpc>
                <a:spcPct val="90000"/>
              </a:lnSpc>
              <a:spcBef>
                <a:spcPts val="1000"/>
              </a:spcBef>
              <a:spcAft>
                <a:spcPts val="0"/>
              </a:spcAft>
              <a:buSzPts val="1800"/>
              <a:buChar char="•"/>
            </a:pPr>
            <a:r>
              <a:rPr lang="fr-FR" i="1">
                <a:solidFill>
                  <a:srgbClr val="385623"/>
                </a:solidFill>
              </a:rPr>
              <a:t>Aux fins de l'application de RDA 9.2.2.5.3, la langue privilégiée pour les sources de référence est le français; l'écriture privilégiée est l'écriture latine. </a:t>
            </a:r>
            <a:endParaRPr/>
          </a:p>
          <a:p>
            <a:pPr marL="457200" lvl="0" indent="-342900" algn="l" rtl="0">
              <a:lnSpc>
                <a:spcPct val="90000"/>
              </a:lnSpc>
              <a:spcBef>
                <a:spcPts val="1000"/>
              </a:spcBef>
              <a:spcAft>
                <a:spcPts val="0"/>
              </a:spcAft>
              <a:buSzPts val="1800"/>
              <a:buChar char="•"/>
            </a:pPr>
            <a:r>
              <a:rPr lang="fr-FR" i="1">
                <a:solidFill>
                  <a:srgbClr val="385623"/>
                </a:solidFill>
              </a:rPr>
              <a:t>Les points d'accès autorisés doivent être en écriture latine.</a:t>
            </a:r>
            <a:endParaRPr/>
          </a:p>
          <a:p>
            <a:pPr marL="114300" lvl="0" indent="0" algn="l" rtl="0">
              <a:lnSpc>
                <a:spcPct val="90000"/>
              </a:lnSpc>
              <a:spcBef>
                <a:spcPts val="1000"/>
              </a:spcBef>
              <a:spcAft>
                <a:spcPts val="0"/>
              </a:spcAft>
              <a:buSzPts val="1800"/>
              <a:buNone/>
            </a:pPr>
            <a:endParaRPr/>
          </a:p>
        </p:txBody>
      </p:sp>
      <p:sp>
        <p:nvSpPr>
          <p:cNvPr id="335" name="Google Shape;335;p17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23</a:t>
            </a:fld>
            <a:endParaRPr/>
          </a:p>
        </p:txBody>
      </p:sp>
      <p:sp>
        <p:nvSpPr>
          <p:cNvPr id="3" name="Espace réservé du pied de page 2">
            <a:extLst>
              <a:ext uri="{FF2B5EF4-FFF2-40B4-BE49-F238E27FC236}">
                <a16:creationId xmlns:a16="http://schemas.microsoft.com/office/drawing/2014/main" id="{3CCBDEA0-B8AB-42EC-7BE0-42D5D3670173}"/>
              </a:ext>
            </a:extLst>
          </p:cNvPr>
          <p:cNvSpPr>
            <a:spLocks noGrp="1"/>
          </p:cNvSpPr>
          <p:nvPr>
            <p:ph type="ftr" idx="11"/>
          </p:nvPr>
        </p:nvSpPr>
        <p:spPr/>
        <p:txBody>
          <a:bodyPr/>
          <a:lstStyle/>
          <a:p>
            <a:r>
              <a:rPr lang="fr-CA"/>
              <a:t>Romanisation des noms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0"/>
        <p:cNvGrpSpPr/>
        <p:nvPr/>
      </p:nvGrpSpPr>
      <p:grpSpPr>
        <a:xfrm>
          <a:off x="0" y="0"/>
          <a:ext cx="0" cy="0"/>
          <a:chOff x="0" y="0"/>
          <a:chExt cx="0" cy="0"/>
        </a:xfrm>
      </p:grpSpPr>
      <p:sp>
        <p:nvSpPr>
          <p:cNvPr id="341" name="Google Shape;341;p16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Play"/>
              <a:buNone/>
            </a:pPr>
            <a:r>
              <a:rPr lang="fr-FR">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Noms </a:t>
            </a:r>
            <a:r>
              <a:rPr lang="fr-FR">
                <a:latin typeface="Calibri"/>
                <a:ea typeface="Calibri"/>
                <a:cs typeface="Calibri"/>
                <a:sym typeface="Calibri"/>
              </a:rPr>
              <a:t>de personnes</a:t>
            </a:r>
            <a:endParaRPr>
              <a:latin typeface="Calibri"/>
              <a:ea typeface="Calibri"/>
              <a:cs typeface="Calibri"/>
              <a:sym typeface="Calibri"/>
            </a:endParaRPr>
          </a:p>
        </p:txBody>
      </p:sp>
      <p:sp>
        <p:nvSpPr>
          <p:cNvPr id="342" name="Google Shape;342;p1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24</a:t>
            </a:fld>
            <a:endParaRPr/>
          </a:p>
        </p:txBody>
      </p:sp>
      <p:sp>
        <p:nvSpPr>
          <p:cNvPr id="3" name="Espace réservé du pied de page 2">
            <a:extLst>
              <a:ext uri="{FF2B5EF4-FFF2-40B4-BE49-F238E27FC236}">
                <a16:creationId xmlns:a16="http://schemas.microsoft.com/office/drawing/2014/main" id="{322A7E5C-E24F-6CD3-953E-F26181F264E5}"/>
              </a:ext>
            </a:extLst>
          </p:cNvPr>
          <p:cNvSpPr>
            <a:spLocks noGrp="1"/>
          </p:cNvSpPr>
          <p:nvPr>
            <p:ph type="ftr" idx="11"/>
          </p:nvPr>
        </p:nvSpPr>
        <p:spPr/>
        <p:txBody>
          <a:bodyPr/>
          <a:lstStyle/>
          <a:p>
            <a:r>
              <a:rPr lang="fr-CA" dirty="0">
                <a:latin typeface="Calibri" panose="020F0502020204030204" pitchFamily="34" charset="0"/>
                <a:ea typeface="Calibri" panose="020F0502020204030204" pitchFamily="34" charset="0"/>
                <a:cs typeface="Calibri" panose="020F0502020204030204" pitchFamily="34" charset="0"/>
              </a:rPr>
              <a:t>Romanisation des noms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18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fr-FR"/>
              <a:t>Revenons un instant à la case </a:t>
            </a:r>
            <a:r>
              <a:rPr lang="fr-F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départ</a:t>
            </a:r>
            <a:r>
              <a:rPr lang="fr-FR"/>
              <a:t> </a:t>
            </a:r>
            <a:endParaRPr/>
          </a:p>
        </p:txBody>
      </p:sp>
      <p:sp>
        <p:nvSpPr>
          <p:cNvPr id="348" name="Google Shape;348;p18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SzPct val="69498"/>
              <a:buNone/>
            </a:pPr>
            <a:r>
              <a:rPr lang="fr-FR">
                <a:solidFill>
                  <a:srgbClr val="000000"/>
                </a:solidFill>
              </a:rPr>
              <a:t>Dans tous les cas où un catalogueur doit établir un nouveau point d’accès autorisé (PAA), il se posera toujours, de façon quasi automatique, deux questions :</a:t>
            </a:r>
            <a:endParaRPr/>
          </a:p>
          <a:p>
            <a:pPr marL="0" lvl="0" indent="0" algn="l" rtl="0">
              <a:lnSpc>
                <a:spcPct val="90000"/>
              </a:lnSpc>
              <a:spcBef>
                <a:spcPts val="0"/>
              </a:spcBef>
              <a:spcAft>
                <a:spcPts val="0"/>
              </a:spcAft>
              <a:buSzPct val="69498"/>
              <a:buNone/>
            </a:pPr>
            <a:endParaRPr>
              <a:solidFill>
                <a:srgbClr val="000000"/>
              </a:solidFill>
            </a:endParaRPr>
          </a:p>
          <a:p>
            <a:pPr marL="628650" lvl="0" indent="-505082" algn="l" rtl="0">
              <a:lnSpc>
                <a:spcPct val="90000"/>
              </a:lnSpc>
              <a:spcBef>
                <a:spcPts val="0"/>
              </a:spcBef>
              <a:spcAft>
                <a:spcPts val="0"/>
              </a:spcAft>
              <a:buClr>
                <a:srgbClr val="000000"/>
              </a:buClr>
              <a:buSzPct val="69498"/>
              <a:buFont typeface="Arial"/>
              <a:buAutoNum type="arabicPeriod"/>
            </a:pPr>
            <a:r>
              <a:rPr lang="fr-FR">
                <a:solidFill>
                  <a:srgbClr val="000000"/>
                </a:solidFill>
              </a:rPr>
              <a:t>Est-ce que la forme de nom trouvée dans la ressource peut effectivement être choisie comme nom privilégié?</a:t>
            </a:r>
            <a:endParaRPr/>
          </a:p>
          <a:p>
            <a:pPr marL="742950" lvl="0" indent="-400050" algn="l" rtl="0">
              <a:lnSpc>
                <a:spcPct val="90000"/>
              </a:lnSpc>
              <a:spcBef>
                <a:spcPts val="0"/>
              </a:spcBef>
              <a:spcAft>
                <a:spcPts val="0"/>
              </a:spcAft>
              <a:buClr>
                <a:srgbClr val="000000"/>
              </a:buClr>
              <a:buSzPct val="69498"/>
              <a:buNone/>
            </a:pPr>
            <a:endParaRPr>
              <a:solidFill>
                <a:srgbClr val="000000"/>
              </a:solidFill>
            </a:endParaRPr>
          </a:p>
          <a:p>
            <a:pPr marL="628650" lvl="0" indent="-505082" algn="l" rtl="0">
              <a:lnSpc>
                <a:spcPct val="90000"/>
              </a:lnSpc>
              <a:spcBef>
                <a:spcPts val="0"/>
              </a:spcBef>
              <a:spcAft>
                <a:spcPts val="0"/>
              </a:spcAft>
              <a:buClr>
                <a:srgbClr val="000000"/>
              </a:buClr>
              <a:buSzPct val="69498"/>
              <a:buFont typeface="Arial"/>
              <a:buAutoNum type="arabicPeriod"/>
            </a:pPr>
            <a:r>
              <a:rPr lang="fr-FR">
                <a:solidFill>
                  <a:srgbClr val="000000"/>
                </a:solidFill>
              </a:rPr>
              <a:t>S’agit-il bien de la forme de nom employée le plus souvent par l’agent? Par exemple, diverses formes du nom peuvent être plus ou moins développées, ou une personne peut avoir changé de nom (sans changer d’identité). </a:t>
            </a:r>
            <a:endParaRPr/>
          </a:p>
          <a:p>
            <a:pPr marL="628650" lvl="0" indent="-400050" algn="l" rtl="0">
              <a:lnSpc>
                <a:spcPct val="90000"/>
              </a:lnSpc>
              <a:spcBef>
                <a:spcPts val="0"/>
              </a:spcBef>
              <a:spcAft>
                <a:spcPts val="0"/>
              </a:spcAft>
              <a:buClr>
                <a:srgbClr val="000000"/>
              </a:buClr>
              <a:buSzPct val="69498"/>
              <a:buNone/>
            </a:pPr>
            <a:endParaRPr>
              <a:solidFill>
                <a:srgbClr val="000000"/>
              </a:solidFill>
            </a:endParaRPr>
          </a:p>
          <a:p>
            <a:pPr marL="0" lvl="0" indent="0" algn="l" rtl="0">
              <a:lnSpc>
                <a:spcPct val="90000"/>
              </a:lnSpc>
              <a:spcBef>
                <a:spcPts val="1000"/>
              </a:spcBef>
              <a:spcAft>
                <a:spcPts val="0"/>
              </a:spcAft>
              <a:buSzPct val="69498"/>
              <a:buNone/>
            </a:pPr>
            <a:r>
              <a:rPr lang="fr-FR">
                <a:solidFill>
                  <a:srgbClr val="000000"/>
                </a:solidFill>
              </a:rPr>
              <a:t>Donc, les catalogueurs ont </a:t>
            </a:r>
            <a:r>
              <a:rPr lang="fr-FR" b="1">
                <a:solidFill>
                  <a:srgbClr val="000000"/>
                </a:solidFill>
              </a:rPr>
              <a:t>déjà</a:t>
            </a:r>
            <a:r>
              <a:rPr lang="fr-FR">
                <a:solidFill>
                  <a:srgbClr val="000000"/>
                </a:solidFill>
              </a:rPr>
              <a:t> l’habitude de ne pas employer aveuglément la forme du nom qu’ils ont sous les yeux.</a:t>
            </a:r>
            <a:endParaRPr/>
          </a:p>
          <a:p>
            <a:pPr marL="114300" lvl="0" indent="0" algn="l" rtl="0">
              <a:lnSpc>
                <a:spcPct val="90000"/>
              </a:lnSpc>
              <a:spcBef>
                <a:spcPts val="1000"/>
              </a:spcBef>
              <a:spcAft>
                <a:spcPts val="0"/>
              </a:spcAft>
              <a:buSzPct val="69498"/>
              <a:buNone/>
            </a:pPr>
            <a:endParaRPr/>
          </a:p>
        </p:txBody>
      </p:sp>
      <p:sp>
        <p:nvSpPr>
          <p:cNvPr id="349" name="Google Shape;349;p18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25</a:t>
            </a:fld>
            <a:endParaRPr/>
          </a:p>
        </p:txBody>
      </p:sp>
      <p:sp>
        <p:nvSpPr>
          <p:cNvPr id="3" name="Espace réservé du pied de page 2">
            <a:extLst>
              <a:ext uri="{FF2B5EF4-FFF2-40B4-BE49-F238E27FC236}">
                <a16:creationId xmlns:a16="http://schemas.microsoft.com/office/drawing/2014/main" id="{5E7B8E86-0982-4280-C64C-1BB090090F3F}"/>
              </a:ext>
            </a:extLst>
          </p:cNvPr>
          <p:cNvSpPr>
            <a:spLocks noGrp="1"/>
          </p:cNvSpPr>
          <p:nvPr>
            <p:ph type="ftr" idx="11"/>
          </p:nvPr>
        </p:nvSpPr>
        <p:spPr/>
        <p:txBody>
          <a:bodyPr/>
          <a:lstStyle/>
          <a:p>
            <a:r>
              <a:rPr lang="fr-CA"/>
              <a:t>Romanisation des noms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18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fr-FR"/>
              <a:t>Revenons un instant à la case départ (suite)</a:t>
            </a:r>
            <a:endParaRPr/>
          </a:p>
        </p:txBody>
      </p:sp>
      <p:sp>
        <p:nvSpPr>
          <p:cNvPr id="355" name="Google Shape;355;p18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SzPct val="100000"/>
              <a:buNone/>
            </a:pPr>
            <a:r>
              <a:rPr lang="fr-FR"/>
              <a:t>Exemples : </a:t>
            </a:r>
            <a:endParaRPr/>
          </a:p>
          <a:p>
            <a:pPr marL="228600" lvl="0" indent="-215265" algn="l" rtl="0">
              <a:lnSpc>
                <a:spcPct val="90000"/>
              </a:lnSpc>
              <a:spcBef>
                <a:spcPts val="1000"/>
              </a:spcBef>
              <a:spcAft>
                <a:spcPts val="0"/>
              </a:spcAft>
              <a:buClr>
                <a:srgbClr val="C55A11"/>
              </a:buClr>
              <a:buSzPct val="100000"/>
              <a:buChar char="•"/>
            </a:pPr>
            <a:r>
              <a:rPr lang="fr-FR">
                <a:solidFill>
                  <a:schemeClr val="accent2"/>
                </a:solidFill>
              </a:rPr>
              <a:t>Les neuf tailleurs / Dorothy Sayers ; traduit de l'anglais par Miriam Dou. Librairie des Champs-Élysées, 1957 (Collection Le Masque) </a:t>
            </a:r>
            <a:endParaRPr/>
          </a:p>
          <a:p>
            <a:pPr marL="457200" lvl="0" indent="0" algn="l" rtl="0">
              <a:lnSpc>
                <a:spcPct val="90000"/>
              </a:lnSpc>
              <a:spcBef>
                <a:spcPts val="1000"/>
              </a:spcBef>
              <a:spcAft>
                <a:spcPts val="0"/>
              </a:spcAft>
              <a:buSzPct val="115976"/>
              <a:buNone/>
            </a:pPr>
            <a:r>
              <a:rPr lang="fr-FR"/>
              <a:t>Attribué à Dorothy Sayers, sans initiale. Cas rarissime, car normalement le 	nom apparaît toujours avec une initiale (L.)</a:t>
            </a:r>
            <a:endParaRPr/>
          </a:p>
          <a:p>
            <a:pPr marL="0" lvl="0" indent="0" algn="l" rtl="0">
              <a:lnSpc>
                <a:spcPct val="90000"/>
              </a:lnSpc>
              <a:spcBef>
                <a:spcPts val="1000"/>
              </a:spcBef>
              <a:spcAft>
                <a:spcPts val="0"/>
              </a:spcAft>
              <a:buSzPct val="100000"/>
              <a:buNone/>
            </a:pPr>
            <a:r>
              <a:rPr lang="fr-FR"/>
              <a:t>   	PAA : Sayers, Dorothy </a:t>
            </a:r>
            <a:r>
              <a:rPr lang="fr-FR" b="1"/>
              <a:t>L. </a:t>
            </a:r>
            <a:r>
              <a:rPr lang="fr-FR"/>
              <a:t>$q (Dorothy Leigh), $d 1893-1957</a:t>
            </a:r>
            <a:endParaRPr/>
          </a:p>
          <a:p>
            <a:pPr marL="228600" lvl="0" indent="-215265" algn="l" rtl="0">
              <a:lnSpc>
                <a:spcPct val="90000"/>
              </a:lnSpc>
              <a:spcBef>
                <a:spcPts val="1000"/>
              </a:spcBef>
              <a:spcAft>
                <a:spcPts val="0"/>
              </a:spcAft>
              <a:buClr>
                <a:srgbClr val="C55A11"/>
              </a:buClr>
              <a:buSzPct val="100000"/>
              <a:buChar char="•"/>
            </a:pPr>
            <a:r>
              <a:rPr lang="fr-FR">
                <a:solidFill>
                  <a:schemeClr val="accent2"/>
                </a:solidFill>
              </a:rPr>
              <a:t>Les parents devant le cinéma / par madame Claudine Simard-Vallerand. Centre de psychologie et de pédagogie, 1952.</a:t>
            </a:r>
            <a:endParaRPr/>
          </a:p>
          <a:p>
            <a:pPr marL="457200" lvl="0" indent="0" algn="l" rtl="0">
              <a:lnSpc>
                <a:spcPct val="90000"/>
              </a:lnSpc>
              <a:spcBef>
                <a:spcPts val="1000"/>
              </a:spcBef>
              <a:spcAft>
                <a:spcPts val="0"/>
              </a:spcAft>
              <a:buSzPct val="115976"/>
              <a:buNone/>
            </a:pPr>
            <a:r>
              <a:rPr lang="fr-FR"/>
              <a:t>Les catalogueurs de BAnQ ont répertorié 16 ouvrages publiés sous le nom 	de Claudine Vallerand, mais un seul publié sous le nom de Claudine	Simard-Vallerand. </a:t>
            </a:r>
            <a:endParaRPr/>
          </a:p>
          <a:p>
            <a:pPr marL="0" lvl="0" indent="0" algn="l" rtl="0">
              <a:lnSpc>
                <a:spcPct val="90000"/>
              </a:lnSpc>
              <a:spcBef>
                <a:spcPts val="1000"/>
              </a:spcBef>
              <a:spcAft>
                <a:spcPts val="0"/>
              </a:spcAft>
              <a:buSzPct val="100000"/>
              <a:buNone/>
            </a:pPr>
            <a:r>
              <a:rPr lang="fr-FR"/>
              <a:t>   	PAA : Vallerand, Claudine, $d 1908-2001</a:t>
            </a:r>
            <a:endParaRPr/>
          </a:p>
          <a:p>
            <a:pPr marL="114300" lvl="0" indent="0" algn="l" rtl="0">
              <a:lnSpc>
                <a:spcPct val="90000"/>
              </a:lnSpc>
              <a:spcBef>
                <a:spcPts val="1000"/>
              </a:spcBef>
              <a:spcAft>
                <a:spcPts val="0"/>
              </a:spcAft>
              <a:buSzPct val="69498"/>
              <a:buNone/>
            </a:pPr>
            <a:endParaRPr/>
          </a:p>
        </p:txBody>
      </p:sp>
      <p:sp>
        <p:nvSpPr>
          <p:cNvPr id="356" name="Google Shape;356;p18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26</a:t>
            </a:fld>
            <a:endParaRPr/>
          </a:p>
        </p:txBody>
      </p:sp>
      <p:sp>
        <p:nvSpPr>
          <p:cNvPr id="3" name="Espace réservé du pied de page 2">
            <a:extLst>
              <a:ext uri="{FF2B5EF4-FFF2-40B4-BE49-F238E27FC236}">
                <a16:creationId xmlns:a16="http://schemas.microsoft.com/office/drawing/2014/main" id="{1003920B-92E8-95C1-903B-5783BE9099CB}"/>
              </a:ext>
            </a:extLst>
          </p:cNvPr>
          <p:cNvSpPr>
            <a:spLocks noGrp="1"/>
          </p:cNvSpPr>
          <p:nvPr>
            <p:ph type="ftr" idx="11"/>
          </p:nvPr>
        </p:nvSpPr>
        <p:spPr/>
        <p:txBody>
          <a:bodyPr/>
          <a:lstStyle/>
          <a:p>
            <a:r>
              <a:rPr lang="fr-CA"/>
              <a:t>Romanisation des noms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0"/>
        <p:cNvGrpSpPr/>
        <p:nvPr/>
      </p:nvGrpSpPr>
      <p:grpSpPr>
        <a:xfrm>
          <a:off x="0" y="0"/>
          <a:ext cx="0" cy="0"/>
          <a:chOff x="0" y="0"/>
          <a:chExt cx="0" cy="0"/>
        </a:xfrm>
      </p:grpSpPr>
      <p:sp>
        <p:nvSpPr>
          <p:cNvPr id="361" name="Google Shape;361;p25"/>
          <p:cNvSpPr txBox="1">
            <a:spLocks noGrp="1"/>
          </p:cNvSpPr>
          <p:nvPr>
            <p:ph type="title"/>
          </p:nvPr>
        </p:nvSpPr>
        <p:spPr>
          <a:xfrm>
            <a:off x="838200" y="487613"/>
            <a:ext cx="10515600" cy="104502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Revenons un instant à la case départ (suite)</a:t>
            </a:r>
            <a:endParaRPr/>
          </a:p>
        </p:txBody>
      </p:sp>
      <p:sp>
        <p:nvSpPr>
          <p:cNvPr id="362" name="Google Shape;362;p25"/>
          <p:cNvSpPr txBox="1">
            <a:spLocks noGrp="1"/>
          </p:cNvSpPr>
          <p:nvPr>
            <p:ph type="body" idx="1"/>
          </p:nvPr>
        </p:nvSpPr>
        <p:spPr>
          <a:xfrm>
            <a:off x="838200" y="1814868"/>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fr-FR"/>
              <a:t>On constate donc qu’il est impossible pour le catalogueur de toujours se contenter de prendre la forme qui figure sur le document en mains, sans faire plus de recherches. Dans le contexte d’un catalogue partagé, on vise à harmoniser les décisions prises par l’ensemble des </a:t>
            </a:r>
            <a:r>
              <a:rPr lang="fr-FR">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catalogueurs</a:t>
            </a:r>
            <a:r>
              <a:rPr lang="fr-FR"/>
              <a:t>, dans la mesure du possible.</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fr-FR">
                <a:latin typeface="Calibri"/>
                <a:ea typeface="Calibri"/>
                <a:cs typeface="Calibri"/>
                <a:sym typeface="Calibri"/>
              </a:rPr>
              <a:t>C'est </a:t>
            </a:r>
            <a:r>
              <a:rPr lang="fr-FR"/>
              <a:t>donc</a:t>
            </a:r>
            <a:r>
              <a:rPr lang="fr-FR">
                <a:latin typeface="Calibri"/>
                <a:ea typeface="Calibri"/>
                <a:cs typeface="Calibri"/>
                <a:sym typeface="Calibri"/>
              </a:rPr>
              <a:t> tout simplement la même chose dans le cas d'un agent qui écrit dans une écriture non latine</a:t>
            </a:r>
            <a:r>
              <a:rPr lang="fr-FR">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 </a:t>
            </a:r>
            <a:endParaRPr>
              <a:latin typeface="Calibri"/>
              <a:ea typeface="Calibri"/>
              <a:cs typeface="Calibri"/>
              <a:sym typeface="Calibri"/>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sp>
        <p:nvSpPr>
          <p:cNvPr id="363" name="Google Shape;36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27</a:t>
            </a:fld>
            <a:endParaRPr/>
          </a:p>
        </p:txBody>
      </p:sp>
      <p:sp>
        <p:nvSpPr>
          <p:cNvPr id="3" name="Espace réservé du pied de page 2">
            <a:extLst>
              <a:ext uri="{FF2B5EF4-FFF2-40B4-BE49-F238E27FC236}">
                <a16:creationId xmlns:a16="http://schemas.microsoft.com/office/drawing/2014/main" id="{F46B38D8-7DCA-6E9E-D157-6057B7FA8825}"/>
              </a:ext>
            </a:extLst>
          </p:cNvPr>
          <p:cNvSpPr>
            <a:spLocks noGrp="1"/>
          </p:cNvSpPr>
          <p:nvPr>
            <p:ph type="ftr" idx="11"/>
          </p:nvPr>
        </p:nvSpPr>
        <p:spPr/>
        <p:txBody>
          <a:bodyPr/>
          <a:lstStyle/>
          <a:p>
            <a:r>
              <a:rPr lang="fr-CA"/>
              <a:t>Romanisation des noms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18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fr-FR"/>
              <a:t>Les points d’accès autorisés : que dit RDA?</a:t>
            </a:r>
            <a:endParaRPr/>
          </a:p>
        </p:txBody>
      </p:sp>
      <p:sp>
        <p:nvSpPr>
          <p:cNvPr id="369" name="Google Shape;369;p18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1000"/>
              </a:spcBef>
              <a:spcAft>
                <a:spcPts val="0"/>
              </a:spcAft>
              <a:buSzPct val="108108"/>
              <a:buNone/>
            </a:pPr>
            <a:r>
              <a:rPr lang="fr-FR"/>
              <a:t>9.2.2.5.3</a:t>
            </a:r>
            <a:r>
              <a:rPr lang="fr-FR" b="1"/>
              <a:t> :  Noms [de personnes] trouvés dans une écriture non privilégiée</a:t>
            </a:r>
            <a:endParaRPr/>
          </a:p>
          <a:p>
            <a:pPr marL="457200" lvl="0" indent="-342900" algn="l" rtl="0">
              <a:lnSpc>
                <a:spcPct val="90000"/>
              </a:lnSpc>
              <a:spcBef>
                <a:spcPts val="1000"/>
              </a:spcBef>
              <a:spcAft>
                <a:spcPts val="0"/>
              </a:spcAft>
              <a:buSzPct val="69498"/>
              <a:buChar char="•"/>
            </a:pPr>
            <a:r>
              <a:rPr lang="fr-FR" i="1">
                <a:solidFill>
                  <a:schemeClr val="accent5"/>
                </a:solidFill>
              </a:rPr>
              <a:t>Si un nom de personne est trouvé dans une écriture qui diffère d’une écriture privilégiée par l’agence créant les données, </a:t>
            </a:r>
            <a:r>
              <a:rPr lang="fr-FR" b="1" i="1">
                <a:solidFill>
                  <a:schemeClr val="accent5"/>
                </a:solidFill>
              </a:rPr>
              <a:t>translittérer le nom </a:t>
            </a:r>
            <a:r>
              <a:rPr lang="fr-FR" i="1">
                <a:solidFill>
                  <a:schemeClr val="accent5"/>
                </a:solidFill>
              </a:rPr>
              <a:t>selon la méthode de translittération de la langue adoptée par l’agence. </a:t>
            </a:r>
            <a:endParaRPr/>
          </a:p>
          <a:p>
            <a:pPr marL="457200" lvl="0" indent="-342900" algn="l" rtl="0">
              <a:lnSpc>
                <a:spcPct val="90000"/>
              </a:lnSpc>
              <a:spcBef>
                <a:spcPts val="1000"/>
              </a:spcBef>
              <a:spcAft>
                <a:spcPts val="0"/>
              </a:spcAft>
              <a:buSzPct val="69498"/>
              <a:buChar char="•"/>
            </a:pPr>
            <a:r>
              <a:rPr lang="fr-FR" i="1">
                <a:solidFill>
                  <a:schemeClr val="accent5"/>
                </a:solidFill>
              </a:rPr>
              <a:t>Si un nom de personne n’est trouvé </a:t>
            </a:r>
            <a:r>
              <a:rPr lang="fr-FR" b="1" i="1">
                <a:solidFill>
                  <a:schemeClr val="accent5"/>
                </a:solidFill>
              </a:rPr>
              <a:t>que dans une forme translittérée </a:t>
            </a:r>
            <a:r>
              <a:rPr lang="fr-FR" i="1">
                <a:solidFill>
                  <a:schemeClr val="accent5"/>
                </a:solidFill>
              </a:rPr>
              <a:t>dans les manifestations associées à la personne, choisir la forme translittérée comme nom privilégié.</a:t>
            </a:r>
            <a:endParaRPr/>
          </a:p>
          <a:p>
            <a:pPr marL="457200" lvl="0" indent="-342900" algn="l" rtl="0">
              <a:lnSpc>
                <a:spcPct val="90000"/>
              </a:lnSpc>
              <a:spcBef>
                <a:spcPts val="1000"/>
              </a:spcBef>
              <a:spcAft>
                <a:spcPts val="0"/>
              </a:spcAft>
              <a:buSzPct val="69498"/>
              <a:buChar char="•"/>
            </a:pPr>
            <a:r>
              <a:rPr lang="fr-FR" i="1">
                <a:solidFill>
                  <a:schemeClr val="accent5"/>
                </a:solidFill>
              </a:rPr>
              <a:t>Si un nom de personne est trouvé dans plus d’une forme translittérée dans les manifestations associées à la personne, choisir la forme qui se rencontre le plus souvent.</a:t>
            </a:r>
            <a:endParaRPr/>
          </a:p>
          <a:p>
            <a:pPr marL="457200" lvl="0" indent="-228600" algn="l" rtl="0">
              <a:lnSpc>
                <a:spcPct val="90000"/>
              </a:lnSpc>
              <a:spcBef>
                <a:spcPts val="1000"/>
              </a:spcBef>
              <a:spcAft>
                <a:spcPts val="0"/>
              </a:spcAft>
              <a:buClr>
                <a:schemeClr val="dk1"/>
              </a:buClr>
              <a:buSzPct val="69498"/>
              <a:buNone/>
            </a:pPr>
            <a:endParaRPr/>
          </a:p>
        </p:txBody>
      </p:sp>
      <p:sp>
        <p:nvSpPr>
          <p:cNvPr id="370" name="Google Shape;370;p18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28</a:t>
            </a:fld>
            <a:endParaRPr/>
          </a:p>
        </p:txBody>
      </p:sp>
      <p:sp>
        <p:nvSpPr>
          <p:cNvPr id="3" name="Espace réservé du pied de page 2">
            <a:extLst>
              <a:ext uri="{FF2B5EF4-FFF2-40B4-BE49-F238E27FC236}">
                <a16:creationId xmlns:a16="http://schemas.microsoft.com/office/drawing/2014/main" id="{3603BFB2-1AD0-A950-524E-68EDA4ED0767}"/>
              </a:ext>
            </a:extLst>
          </p:cNvPr>
          <p:cNvSpPr>
            <a:spLocks noGrp="1"/>
          </p:cNvSpPr>
          <p:nvPr>
            <p:ph type="ftr" idx="11"/>
          </p:nvPr>
        </p:nvSpPr>
        <p:spPr/>
        <p:txBody>
          <a:bodyPr/>
          <a:lstStyle/>
          <a:p>
            <a:r>
              <a:rPr lang="fr-CA"/>
              <a:t>Romanisation des noms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18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fr-FR"/>
              <a:t>Les points d’accès autorisés : que dit RDA?</a:t>
            </a:r>
            <a:endParaRPr/>
          </a:p>
        </p:txBody>
      </p:sp>
      <p:sp>
        <p:nvSpPr>
          <p:cNvPr id="376" name="Google Shape;376;p18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800"/>
              <a:buNone/>
            </a:pPr>
            <a:r>
              <a:rPr lang="fr-FR" b="1"/>
              <a:t>Alternative</a:t>
            </a:r>
            <a:r>
              <a:rPr lang="fr-FR"/>
              <a:t> : Notez que le PFAN applique l’alternative</a:t>
            </a:r>
            <a:endParaRPr/>
          </a:p>
          <a:p>
            <a:pPr marL="457200" lvl="0" indent="-342900" algn="l" rtl="0">
              <a:lnSpc>
                <a:spcPct val="90000"/>
              </a:lnSpc>
              <a:spcBef>
                <a:spcPts val="1000"/>
              </a:spcBef>
              <a:spcAft>
                <a:spcPts val="0"/>
              </a:spcAft>
              <a:buSzPts val="1800"/>
              <a:buChar char="•"/>
            </a:pPr>
            <a:r>
              <a:rPr lang="fr-FR" i="1">
                <a:solidFill>
                  <a:schemeClr val="accent5"/>
                </a:solidFill>
              </a:rPr>
              <a:t>Si une forme de nom est </a:t>
            </a:r>
            <a:r>
              <a:rPr lang="fr-FR" b="1" i="1">
                <a:solidFill>
                  <a:schemeClr val="accent5"/>
                </a:solidFill>
              </a:rPr>
              <a:t>bien établie </a:t>
            </a:r>
            <a:r>
              <a:rPr lang="fr-FR" i="1">
                <a:solidFill>
                  <a:schemeClr val="accent5"/>
                </a:solidFill>
              </a:rPr>
              <a:t>dans les sources de référence dans une langue privilégiée par l’agence créant les données, </a:t>
            </a:r>
            <a:r>
              <a:rPr lang="fr-FR" b="1" i="1">
                <a:solidFill>
                  <a:schemeClr val="accent5"/>
                </a:solidFill>
              </a:rPr>
              <a:t>choisir cette forme</a:t>
            </a:r>
            <a:r>
              <a:rPr lang="fr-FR" i="1">
                <a:solidFill>
                  <a:schemeClr val="accent5"/>
                </a:solidFill>
              </a:rPr>
              <a:t> de nom comme nom privilégié.</a:t>
            </a:r>
            <a:endParaRPr/>
          </a:p>
          <a:p>
            <a:pPr marL="457200" lvl="0" indent="-342900" algn="l" rtl="0">
              <a:lnSpc>
                <a:spcPct val="90000"/>
              </a:lnSpc>
              <a:spcBef>
                <a:spcPts val="1000"/>
              </a:spcBef>
              <a:spcAft>
                <a:spcPts val="0"/>
              </a:spcAft>
              <a:buSzPts val="1800"/>
              <a:buChar char="•"/>
            </a:pPr>
            <a:r>
              <a:rPr lang="fr-FR" i="1">
                <a:solidFill>
                  <a:schemeClr val="accent5"/>
                </a:solidFill>
              </a:rPr>
              <a:t>Si différentes formes sont trouvées dans les sources de référence dans une langue privilégiée par l’agence créant les données, choisir la forme qui se rencontre le plus souvent.</a:t>
            </a:r>
            <a:endParaRPr/>
          </a:p>
          <a:p>
            <a:pPr marL="457200" lvl="0" indent="-228600" algn="l" rtl="0">
              <a:lnSpc>
                <a:spcPct val="90000"/>
              </a:lnSpc>
              <a:spcBef>
                <a:spcPts val="1000"/>
              </a:spcBef>
              <a:spcAft>
                <a:spcPts val="0"/>
              </a:spcAft>
              <a:buClr>
                <a:schemeClr val="dk1"/>
              </a:buClr>
              <a:buSzPts val="1800"/>
              <a:buNone/>
            </a:pPr>
            <a:endParaRPr/>
          </a:p>
        </p:txBody>
      </p:sp>
      <p:sp>
        <p:nvSpPr>
          <p:cNvPr id="377" name="Google Shape;377;p18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29</a:t>
            </a:fld>
            <a:endParaRPr/>
          </a:p>
        </p:txBody>
      </p:sp>
      <p:sp>
        <p:nvSpPr>
          <p:cNvPr id="3" name="Espace réservé du pied de page 2">
            <a:extLst>
              <a:ext uri="{FF2B5EF4-FFF2-40B4-BE49-F238E27FC236}">
                <a16:creationId xmlns:a16="http://schemas.microsoft.com/office/drawing/2014/main" id="{64BC1571-919B-6B6E-F3D7-DC7C8C51C28C}"/>
              </a:ext>
            </a:extLst>
          </p:cNvPr>
          <p:cNvSpPr>
            <a:spLocks noGrp="1"/>
          </p:cNvSpPr>
          <p:nvPr>
            <p:ph type="ftr" idx="11"/>
          </p:nvPr>
        </p:nvSpPr>
        <p:spPr/>
        <p:txBody>
          <a:bodyPr/>
          <a:lstStyle/>
          <a:p>
            <a:r>
              <a:rPr lang="fr-CA"/>
              <a:t>Romanisation des noms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6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fr-FR"/>
              <a:t>Objectifs de la formation</a:t>
            </a:r>
            <a:endParaRPr/>
          </a:p>
        </p:txBody>
      </p:sp>
      <p:sp>
        <p:nvSpPr>
          <p:cNvPr id="180" name="Google Shape;180;p16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2800"/>
              <a:buChar char="•"/>
            </a:pPr>
            <a:r>
              <a:rPr lang="fr-FR"/>
              <a:t>Déterminer si la forme du nom d’un agent (créateur, contributeur ou sujet) ou d’une autre entité (lieu géographique) peut être employée telle que présentée dans la ressource, s’il faut préférer une autre forme, ou si le nom doit être romanisé.</a:t>
            </a:r>
            <a:endParaRPr/>
          </a:p>
          <a:p>
            <a:pPr marL="228600" lvl="0" indent="-228600" algn="l" rtl="0">
              <a:lnSpc>
                <a:spcPct val="90000"/>
              </a:lnSpc>
              <a:spcBef>
                <a:spcPts val="0"/>
              </a:spcBef>
              <a:spcAft>
                <a:spcPts val="0"/>
              </a:spcAft>
              <a:buClr>
                <a:schemeClr val="dk1"/>
              </a:buClr>
              <a:buSzPts val="2800"/>
              <a:buChar char="•"/>
            </a:pPr>
            <a:r>
              <a:rPr lang="fr-FR"/>
              <a:t>Déterminer si, et comment, un titre uniforme doit être romanisé</a:t>
            </a:r>
            <a:endParaRPr/>
          </a:p>
          <a:p>
            <a:pPr marL="228600" lvl="0" indent="-228600" algn="l" rtl="0">
              <a:lnSpc>
                <a:spcPct val="90000"/>
              </a:lnSpc>
              <a:spcBef>
                <a:spcPts val="1000"/>
              </a:spcBef>
              <a:spcAft>
                <a:spcPts val="0"/>
              </a:spcAft>
              <a:buClr>
                <a:schemeClr val="dk1"/>
              </a:buClr>
              <a:buSzPts val="2800"/>
              <a:buChar char="•"/>
            </a:pPr>
            <a:r>
              <a:rPr lang="fr-FR"/>
              <a:t>Savoir à quelles instructions RDA se référer</a:t>
            </a:r>
            <a:endParaRPr/>
          </a:p>
          <a:p>
            <a:pPr marL="228600" lvl="0" indent="-228600" algn="l" rtl="0">
              <a:lnSpc>
                <a:spcPct val="90000"/>
              </a:lnSpc>
              <a:spcBef>
                <a:spcPts val="1000"/>
              </a:spcBef>
              <a:spcAft>
                <a:spcPts val="0"/>
              </a:spcAft>
              <a:buClr>
                <a:schemeClr val="dk1"/>
              </a:buClr>
              <a:buSzPts val="2800"/>
              <a:buChar char="•"/>
            </a:pPr>
            <a:r>
              <a:rPr lang="fr-FR"/>
              <a:t>Connaître les énoncés de politique du PFAN </a:t>
            </a:r>
            <a:endParaRPr/>
          </a:p>
          <a:p>
            <a:pPr marL="228600" lvl="0" indent="-228600" algn="l" rtl="0">
              <a:lnSpc>
                <a:spcPct val="90000"/>
              </a:lnSpc>
              <a:spcBef>
                <a:spcPts val="1000"/>
              </a:spcBef>
              <a:spcAft>
                <a:spcPts val="0"/>
              </a:spcAft>
              <a:buClr>
                <a:schemeClr val="dk1"/>
              </a:buClr>
              <a:buSzPts val="2800"/>
              <a:buChar char="•"/>
            </a:pPr>
            <a:r>
              <a:rPr lang="fr-FR"/>
              <a:t>Savoir comment translittérer</a:t>
            </a:r>
            <a:endParaRPr/>
          </a:p>
          <a:p>
            <a:pPr marL="228600" lvl="0" indent="-228600" algn="l" rtl="0">
              <a:lnSpc>
                <a:spcPct val="90000"/>
              </a:lnSpc>
              <a:spcBef>
                <a:spcPts val="1000"/>
              </a:spcBef>
              <a:spcAft>
                <a:spcPts val="0"/>
              </a:spcAft>
              <a:buClr>
                <a:schemeClr val="dk1"/>
              </a:buClr>
              <a:buSzPts val="2800"/>
              <a:buChar char="•"/>
            </a:pPr>
            <a:r>
              <a:rPr lang="fr-FR"/>
              <a:t>Connaître les zones </a:t>
            </a:r>
            <a:r>
              <a:rPr lang="fr-F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MARC 21 </a:t>
            </a:r>
            <a:r>
              <a:rPr lang="fr-FR"/>
              <a:t>concernées</a:t>
            </a:r>
            <a:endParaRPr/>
          </a:p>
          <a:p>
            <a:pPr marL="457200" lvl="0" indent="-228600" algn="l" rtl="0">
              <a:lnSpc>
                <a:spcPct val="90000"/>
              </a:lnSpc>
              <a:spcBef>
                <a:spcPts val="1000"/>
              </a:spcBef>
              <a:spcAft>
                <a:spcPts val="0"/>
              </a:spcAft>
              <a:buClr>
                <a:schemeClr val="dk1"/>
              </a:buClr>
              <a:buSzPts val="1800"/>
              <a:buNone/>
            </a:pPr>
            <a:endParaRPr/>
          </a:p>
        </p:txBody>
      </p:sp>
      <p:sp>
        <p:nvSpPr>
          <p:cNvPr id="181" name="Google Shape;181;p16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3</a:t>
            </a:fld>
            <a:endParaRPr/>
          </a:p>
        </p:txBody>
      </p:sp>
      <p:sp>
        <p:nvSpPr>
          <p:cNvPr id="3" name="Espace réservé du pied de page 2">
            <a:extLst>
              <a:ext uri="{FF2B5EF4-FFF2-40B4-BE49-F238E27FC236}">
                <a16:creationId xmlns:a16="http://schemas.microsoft.com/office/drawing/2014/main" id="{20C22F0C-6A39-403D-73BD-A51A3AC3F3A3}"/>
              </a:ext>
            </a:extLst>
          </p:cNvPr>
          <p:cNvSpPr>
            <a:spLocks noGrp="1"/>
          </p:cNvSpPr>
          <p:nvPr>
            <p:ph type="ftr" idx="11"/>
          </p:nvPr>
        </p:nvSpPr>
        <p:spPr/>
        <p:txBody>
          <a:bodyPr/>
          <a:lstStyle/>
          <a:p>
            <a:r>
              <a:rPr lang="fr-CA"/>
              <a:t>Romanisation des noms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18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fr-FR"/>
              <a:t>Les points d’accès autorisés : que dit RDA?</a:t>
            </a:r>
            <a:endParaRPr/>
          </a:p>
        </p:txBody>
      </p:sp>
      <p:sp>
        <p:nvSpPr>
          <p:cNvPr id="383" name="Google Shape;383;p18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SzPts val="1800"/>
              <a:buChar char="•"/>
            </a:pPr>
            <a:r>
              <a:rPr lang="fr-FR">
                <a:solidFill>
                  <a:srgbClr val="000000"/>
                </a:solidFill>
              </a:rPr>
              <a:t>On constate donc que, même si on trouve un nom de personne dans une autre écriture, on ne se précipite pas forcément sur les tables de translittération.</a:t>
            </a:r>
            <a:endParaRPr/>
          </a:p>
          <a:p>
            <a:pPr marL="457200" lvl="0" indent="-228600" algn="l" rtl="0">
              <a:lnSpc>
                <a:spcPct val="90000"/>
              </a:lnSpc>
              <a:spcBef>
                <a:spcPts val="1000"/>
              </a:spcBef>
              <a:spcAft>
                <a:spcPts val="0"/>
              </a:spcAft>
              <a:buSzPts val="1800"/>
              <a:buNone/>
            </a:pPr>
            <a:endParaRPr>
              <a:solidFill>
                <a:srgbClr val="000000"/>
              </a:solidFill>
            </a:endParaRPr>
          </a:p>
          <a:p>
            <a:pPr marL="457200" lvl="0" indent="-342900" algn="l" rtl="0">
              <a:lnSpc>
                <a:spcPct val="90000"/>
              </a:lnSpc>
              <a:spcBef>
                <a:spcPts val="1200"/>
              </a:spcBef>
              <a:spcAft>
                <a:spcPts val="0"/>
              </a:spcAft>
              <a:buSzPts val="1800"/>
              <a:buChar char="•"/>
            </a:pPr>
            <a:r>
              <a:rPr lang="fr-FR">
                <a:solidFill>
                  <a:srgbClr val="000000"/>
                </a:solidFill>
              </a:rPr>
              <a:t>Avant même de se demander s’il existe une forme de nom bien établie en français, il faut tout d’abord se poser une autre question:</a:t>
            </a:r>
            <a:endParaRPr/>
          </a:p>
          <a:p>
            <a:pPr marL="114300" lvl="0" indent="0" algn="l" rtl="0">
              <a:lnSpc>
                <a:spcPct val="90000"/>
              </a:lnSpc>
              <a:spcBef>
                <a:spcPts val="1200"/>
              </a:spcBef>
              <a:spcAft>
                <a:spcPts val="0"/>
              </a:spcAft>
              <a:buSzPts val="1800"/>
              <a:buNone/>
            </a:pPr>
            <a:r>
              <a:rPr lang="fr-FR">
                <a:solidFill>
                  <a:srgbClr val="000000"/>
                </a:solidFill>
              </a:rPr>
              <a:t> </a:t>
            </a:r>
            <a:endParaRPr sz="2400">
              <a:solidFill>
                <a:srgbClr val="000000"/>
              </a:solidFill>
            </a:endParaRPr>
          </a:p>
          <a:p>
            <a:pPr marL="114300" lvl="0" indent="0" algn="l" rtl="0">
              <a:lnSpc>
                <a:spcPct val="90000"/>
              </a:lnSpc>
              <a:spcBef>
                <a:spcPts val="1200"/>
              </a:spcBef>
              <a:spcAft>
                <a:spcPts val="0"/>
              </a:spcAft>
              <a:buSzPts val="1800"/>
              <a:buNone/>
            </a:pPr>
            <a:r>
              <a:rPr lang="fr-FR" sz="2800" b="1"/>
              <a:t>La personne écrit-elle dans une langue à écriture non latine?</a:t>
            </a:r>
            <a:endParaRPr/>
          </a:p>
          <a:p>
            <a:pPr marL="114300" lvl="0" indent="0" algn="l" rtl="0">
              <a:lnSpc>
                <a:spcPct val="90000"/>
              </a:lnSpc>
              <a:spcBef>
                <a:spcPts val="1000"/>
              </a:spcBef>
              <a:spcAft>
                <a:spcPts val="0"/>
              </a:spcAft>
              <a:buSzPts val="1800"/>
              <a:buNone/>
            </a:pPr>
            <a:endParaRPr/>
          </a:p>
        </p:txBody>
      </p:sp>
      <p:sp>
        <p:nvSpPr>
          <p:cNvPr id="384" name="Google Shape;384;p18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30</a:t>
            </a:fld>
            <a:endParaRPr/>
          </a:p>
        </p:txBody>
      </p:sp>
      <p:sp>
        <p:nvSpPr>
          <p:cNvPr id="3" name="Espace réservé du pied de page 2">
            <a:extLst>
              <a:ext uri="{FF2B5EF4-FFF2-40B4-BE49-F238E27FC236}">
                <a16:creationId xmlns:a16="http://schemas.microsoft.com/office/drawing/2014/main" id="{5A30BF27-0735-45D4-F985-BF861C3EBBD4}"/>
              </a:ext>
            </a:extLst>
          </p:cNvPr>
          <p:cNvSpPr>
            <a:spLocks noGrp="1"/>
          </p:cNvSpPr>
          <p:nvPr>
            <p:ph type="ftr" idx="11"/>
          </p:nvPr>
        </p:nvSpPr>
        <p:spPr/>
        <p:txBody>
          <a:bodyPr/>
          <a:lstStyle/>
          <a:p>
            <a:r>
              <a:rPr lang="fr-CA"/>
              <a:t>Romanisation des noms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18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fr-FR"/>
              <a:t>La personne écrit-elle dans une langue à écriture non latine?</a:t>
            </a:r>
            <a:endParaRPr/>
          </a:p>
        </p:txBody>
      </p:sp>
      <p:sp>
        <p:nvSpPr>
          <p:cNvPr id="390" name="Google Shape;390;p18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SzPct val="108108"/>
              <a:buNone/>
            </a:pPr>
            <a:r>
              <a:rPr lang="fr-FR"/>
              <a:t>Énoncés de politique du PFAN : </a:t>
            </a:r>
            <a:r>
              <a:rPr lang="fr-FR" b="1"/>
              <a:t>9.2.2.5.3 : Applicabilité </a:t>
            </a:r>
            <a:endParaRPr/>
          </a:p>
          <a:p>
            <a:pPr marL="0" lvl="0" indent="0" algn="l" rtl="0">
              <a:lnSpc>
                <a:spcPct val="90000"/>
              </a:lnSpc>
              <a:spcBef>
                <a:spcPts val="0"/>
              </a:spcBef>
              <a:spcAft>
                <a:spcPts val="0"/>
              </a:spcAft>
              <a:buSzPct val="252252"/>
              <a:buNone/>
            </a:pPr>
            <a:endParaRPr sz="1200"/>
          </a:p>
          <a:p>
            <a:pPr marL="0" lvl="0" indent="0" algn="l" rtl="0">
              <a:lnSpc>
                <a:spcPct val="90000"/>
              </a:lnSpc>
              <a:spcBef>
                <a:spcPts val="1000"/>
              </a:spcBef>
              <a:spcAft>
                <a:spcPts val="0"/>
              </a:spcAft>
              <a:buClr>
                <a:srgbClr val="548135"/>
              </a:buClr>
              <a:buSzPct val="108108"/>
              <a:buNone/>
            </a:pPr>
            <a:r>
              <a:rPr lang="fr-FR" i="1">
                <a:solidFill>
                  <a:srgbClr val="548135"/>
                </a:solidFill>
              </a:rPr>
              <a:t>Les personnes qui portent des noms dérivés d'une écriture non latine </a:t>
            </a:r>
            <a:r>
              <a:rPr lang="fr-FR" i="1" u="sng">
                <a:solidFill>
                  <a:srgbClr val="548135"/>
                </a:solidFill>
              </a:rPr>
              <a:t>mais qui écrivent dans une langue à écriture latine</a:t>
            </a:r>
            <a:r>
              <a:rPr lang="fr-FR" i="1">
                <a:solidFill>
                  <a:srgbClr val="548135"/>
                </a:solidFill>
              </a:rPr>
              <a:t> </a:t>
            </a:r>
            <a:r>
              <a:rPr lang="fr-FR" b="1" i="1">
                <a:solidFill>
                  <a:srgbClr val="548135"/>
                </a:solidFill>
              </a:rPr>
              <a:t>ne doivent pas être traitées </a:t>
            </a:r>
            <a:r>
              <a:rPr lang="fr-FR" i="1">
                <a:solidFill>
                  <a:srgbClr val="548135"/>
                </a:solidFill>
              </a:rPr>
              <a:t>selon cette instruction. </a:t>
            </a:r>
            <a:endParaRPr/>
          </a:p>
          <a:p>
            <a:pPr marL="0" lvl="0" indent="0" algn="l" rtl="0">
              <a:lnSpc>
                <a:spcPct val="90000"/>
              </a:lnSpc>
              <a:spcBef>
                <a:spcPts val="1000"/>
              </a:spcBef>
              <a:spcAft>
                <a:spcPts val="0"/>
              </a:spcAft>
              <a:buClr>
                <a:srgbClr val="548135"/>
              </a:buClr>
              <a:buSzPct val="108108"/>
              <a:buNone/>
            </a:pPr>
            <a:r>
              <a:rPr lang="fr-FR" i="1">
                <a:solidFill>
                  <a:srgbClr val="548135"/>
                </a:solidFill>
              </a:rPr>
              <a:t>La décision selon laquelle la personne écrit dans une langue à écriture latine est basée sur </a:t>
            </a:r>
            <a:r>
              <a:rPr lang="fr-FR" b="1" i="1">
                <a:solidFill>
                  <a:srgbClr val="548135"/>
                </a:solidFill>
              </a:rPr>
              <a:t>la première ressource cataloguée</a:t>
            </a:r>
            <a:r>
              <a:rPr lang="fr-FR" i="1">
                <a:solidFill>
                  <a:srgbClr val="548135"/>
                </a:solidFill>
              </a:rPr>
              <a:t>, c'est-à-dire le fait que le texte de cette ressource </a:t>
            </a:r>
            <a:r>
              <a:rPr lang="fr-FR" b="1" i="1">
                <a:solidFill>
                  <a:srgbClr val="548135"/>
                </a:solidFill>
              </a:rPr>
              <a:t>a été écrit à l'origine dans une langue à écriture latine. </a:t>
            </a:r>
            <a:endParaRPr/>
          </a:p>
          <a:p>
            <a:pPr marL="0" lvl="0" indent="0" algn="l" rtl="0">
              <a:lnSpc>
                <a:spcPct val="90000"/>
              </a:lnSpc>
              <a:spcBef>
                <a:spcPts val="1000"/>
              </a:spcBef>
              <a:spcAft>
                <a:spcPts val="0"/>
              </a:spcAft>
              <a:buClr>
                <a:srgbClr val="548135"/>
              </a:buClr>
              <a:buSzPct val="108108"/>
              <a:buNone/>
            </a:pPr>
            <a:r>
              <a:rPr lang="fr-FR" i="1">
                <a:solidFill>
                  <a:srgbClr val="548135"/>
                </a:solidFill>
              </a:rPr>
              <a:t>S'il devient évident par la suite que la plupart des œuvres de la personne ont été écrites dans une écriture non latine, appliquer les dispositions du présent énoncé de politique.</a:t>
            </a:r>
            <a:endParaRPr/>
          </a:p>
          <a:p>
            <a:pPr marL="114300" lvl="0" indent="0" algn="l" rtl="0">
              <a:lnSpc>
                <a:spcPct val="90000"/>
              </a:lnSpc>
              <a:spcBef>
                <a:spcPts val="1000"/>
              </a:spcBef>
              <a:spcAft>
                <a:spcPts val="0"/>
              </a:spcAft>
              <a:buSzPct val="69498"/>
              <a:buNone/>
            </a:pPr>
            <a:endParaRPr/>
          </a:p>
        </p:txBody>
      </p:sp>
      <p:sp>
        <p:nvSpPr>
          <p:cNvPr id="391" name="Google Shape;391;p18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31</a:t>
            </a:fld>
            <a:endParaRPr/>
          </a:p>
        </p:txBody>
      </p:sp>
      <p:sp>
        <p:nvSpPr>
          <p:cNvPr id="3" name="Espace réservé du pied de page 2">
            <a:extLst>
              <a:ext uri="{FF2B5EF4-FFF2-40B4-BE49-F238E27FC236}">
                <a16:creationId xmlns:a16="http://schemas.microsoft.com/office/drawing/2014/main" id="{2BB4E884-403A-FC7A-E299-D736306F4FEC}"/>
              </a:ext>
            </a:extLst>
          </p:cNvPr>
          <p:cNvSpPr>
            <a:spLocks noGrp="1"/>
          </p:cNvSpPr>
          <p:nvPr>
            <p:ph type="ftr" idx="11"/>
          </p:nvPr>
        </p:nvSpPr>
        <p:spPr/>
        <p:txBody>
          <a:bodyPr/>
          <a:lstStyle/>
          <a:p>
            <a:r>
              <a:rPr lang="fr-CA"/>
              <a:t>Romanisation des noms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18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fr-FR"/>
              <a:t>La personne écrit-elle dans une langue à écriture non latine?</a:t>
            </a:r>
            <a:endParaRPr/>
          </a:p>
        </p:txBody>
      </p:sp>
      <p:sp>
        <p:nvSpPr>
          <p:cNvPr id="397" name="Google Shape;397;p186"/>
          <p:cNvSpPr txBox="1">
            <a:spLocks noGrp="1"/>
          </p:cNvSpPr>
          <p:nvPr>
            <p:ph type="body" idx="1"/>
          </p:nvPr>
        </p:nvSpPr>
        <p:spPr>
          <a:xfrm>
            <a:off x="838200" y="2005150"/>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800"/>
              <a:buNone/>
            </a:pPr>
            <a:r>
              <a:rPr lang="fr-FR"/>
              <a:t>Donc, le catalogueur doit se poser deux questions :  </a:t>
            </a:r>
            <a:endParaRPr/>
          </a:p>
          <a:p>
            <a:pPr marL="0" lvl="0" indent="0" algn="l" rtl="0">
              <a:lnSpc>
                <a:spcPct val="90000"/>
              </a:lnSpc>
              <a:spcBef>
                <a:spcPts val="0"/>
              </a:spcBef>
              <a:spcAft>
                <a:spcPts val="0"/>
              </a:spcAft>
              <a:buSzPts val="2800"/>
              <a:buNone/>
            </a:pPr>
            <a:endParaRPr/>
          </a:p>
          <a:p>
            <a:pPr marL="514350" lvl="0" indent="-514350" algn="l" rtl="0">
              <a:lnSpc>
                <a:spcPct val="90000"/>
              </a:lnSpc>
              <a:spcBef>
                <a:spcPts val="0"/>
              </a:spcBef>
              <a:spcAft>
                <a:spcPts val="0"/>
              </a:spcAft>
              <a:buSzPts val="2800"/>
              <a:buFont typeface="Arial"/>
              <a:buAutoNum type="arabicPeriod"/>
            </a:pPr>
            <a:r>
              <a:rPr lang="fr-FR"/>
              <a:t>Cette personne écrit-elle dans une langue à écriture non latine? </a:t>
            </a:r>
            <a:endParaRPr/>
          </a:p>
          <a:p>
            <a:pPr marL="692150" lvl="0" indent="-336550" algn="l" rtl="0">
              <a:lnSpc>
                <a:spcPct val="90000"/>
              </a:lnSpc>
              <a:spcBef>
                <a:spcPts val="0"/>
              </a:spcBef>
              <a:spcAft>
                <a:spcPts val="0"/>
              </a:spcAft>
              <a:buSzPts val="2800"/>
              <a:buNone/>
            </a:pPr>
            <a:endParaRPr/>
          </a:p>
          <a:p>
            <a:pPr marL="514350" lvl="0" indent="-514350" algn="l" rtl="0">
              <a:lnSpc>
                <a:spcPct val="90000"/>
              </a:lnSpc>
              <a:spcBef>
                <a:spcPts val="0"/>
              </a:spcBef>
              <a:spcAft>
                <a:spcPts val="0"/>
              </a:spcAft>
              <a:buSzPts val="2800"/>
              <a:buFont typeface="Arial"/>
              <a:buAutoNum type="arabicPeriod"/>
            </a:pPr>
            <a:r>
              <a:rPr lang="fr-FR"/>
              <a:t>Le texte de la première ressource cataloguée </a:t>
            </a:r>
            <a:r>
              <a:rPr lang="fr-FR" b="1"/>
              <a:t>a-t-il été écrit à l’origine dans une langue à caractères latins ou non latins</a:t>
            </a:r>
            <a:r>
              <a:rPr lang="fr-FR"/>
              <a:t>?</a:t>
            </a:r>
            <a:endParaRPr/>
          </a:p>
          <a:p>
            <a:pPr marL="114300" lvl="0" indent="0" algn="l" rtl="0">
              <a:lnSpc>
                <a:spcPct val="90000"/>
              </a:lnSpc>
              <a:spcBef>
                <a:spcPts val="1000"/>
              </a:spcBef>
              <a:spcAft>
                <a:spcPts val="0"/>
              </a:spcAft>
              <a:buSzPts val="1800"/>
              <a:buNone/>
            </a:pPr>
            <a:endParaRPr/>
          </a:p>
        </p:txBody>
      </p:sp>
      <p:sp>
        <p:nvSpPr>
          <p:cNvPr id="398" name="Google Shape;398;p18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32</a:t>
            </a:fld>
            <a:endParaRPr/>
          </a:p>
        </p:txBody>
      </p:sp>
      <p:sp>
        <p:nvSpPr>
          <p:cNvPr id="3" name="Espace réservé du pied de page 2">
            <a:extLst>
              <a:ext uri="{FF2B5EF4-FFF2-40B4-BE49-F238E27FC236}">
                <a16:creationId xmlns:a16="http://schemas.microsoft.com/office/drawing/2014/main" id="{B35CF21B-301E-706F-3048-CC83113D7E85}"/>
              </a:ext>
            </a:extLst>
          </p:cNvPr>
          <p:cNvSpPr>
            <a:spLocks noGrp="1"/>
          </p:cNvSpPr>
          <p:nvPr>
            <p:ph type="ftr" idx="11"/>
          </p:nvPr>
        </p:nvSpPr>
        <p:spPr/>
        <p:txBody>
          <a:bodyPr/>
          <a:lstStyle/>
          <a:p>
            <a:r>
              <a:rPr lang="fr-CA"/>
              <a:t>Romanisation des noms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3"/>
        <p:cNvGrpSpPr/>
        <p:nvPr/>
      </p:nvGrpSpPr>
      <p:grpSpPr>
        <a:xfrm>
          <a:off x="0" y="0"/>
          <a:ext cx="0" cy="0"/>
          <a:chOff x="0" y="0"/>
          <a:chExt cx="0" cy="0"/>
        </a:xfrm>
      </p:grpSpPr>
      <p:sp>
        <p:nvSpPr>
          <p:cNvPr id="404" name="Google Shape;404;p31"/>
          <p:cNvSpPr txBox="1">
            <a:spLocks noGrp="1"/>
          </p:cNvSpPr>
          <p:nvPr>
            <p:ph type="title"/>
          </p:nvPr>
        </p:nvSpPr>
        <p:spPr>
          <a:xfrm>
            <a:off x="838200" y="365125"/>
            <a:ext cx="11038242"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La personne écrit-elle dans une langue à écriture non latine?</a:t>
            </a:r>
            <a:endParaRPr/>
          </a:p>
        </p:txBody>
      </p:sp>
      <p:sp>
        <p:nvSpPr>
          <p:cNvPr id="405" name="Google Shape;405;p31"/>
          <p:cNvSpPr txBox="1">
            <a:spLocks noGrp="1"/>
          </p:cNvSpPr>
          <p:nvPr>
            <p:ph type="body" idx="1"/>
          </p:nvPr>
        </p:nvSpPr>
        <p:spPr>
          <a:xfrm>
            <a:off x="838200" y="1690688"/>
            <a:ext cx="10515600" cy="4802187"/>
          </a:xfrm>
          <a:prstGeom prst="rect">
            <a:avLst/>
          </a:prstGeom>
          <a:solidFill>
            <a:schemeClr val="lt1"/>
          </a:solid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1000"/>
              </a:spcBef>
              <a:spcAft>
                <a:spcPts val="0"/>
              </a:spcAft>
              <a:buClr>
                <a:schemeClr val="dk1"/>
              </a:buClr>
              <a:buSzPct val="100000"/>
              <a:buNone/>
            </a:pPr>
            <a:r>
              <a:rPr lang="fr-FR" sz="3300" b="1"/>
              <a:t>FAQ sur la romanisation du PFAN, question 3 </a:t>
            </a:r>
            <a:r>
              <a:rPr lang="fr-FR" sz="3300"/>
              <a:t>: </a:t>
            </a:r>
            <a:endParaRPr/>
          </a:p>
          <a:p>
            <a:pPr marL="0" lvl="0" indent="0" algn="l" rtl="0">
              <a:lnSpc>
                <a:spcPct val="90000"/>
              </a:lnSpc>
              <a:spcBef>
                <a:spcPts val="1000"/>
              </a:spcBef>
              <a:spcAft>
                <a:spcPts val="0"/>
              </a:spcAft>
              <a:buClr>
                <a:schemeClr val="dk1"/>
              </a:buClr>
              <a:buSzPct val="100000"/>
              <a:buNone/>
            </a:pPr>
            <a:endParaRPr sz="1400">
              <a:solidFill>
                <a:srgbClr val="548135"/>
              </a:solidFill>
            </a:endParaRPr>
          </a:p>
          <a:p>
            <a:pPr marL="0" lvl="0" indent="0" algn="l" rtl="0">
              <a:lnSpc>
                <a:spcPct val="90000"/>
              </a:lnSpc>
              <a:spcBef>
                <a:spcPts val="1000"/>
              </a:spcBef>
              <a:spcAft>
                <a:spcPts val="0"/>
              </a:spcAft>
              <a:buClr>
                <a:schemeClr val="dk1"/>
              </a:buClr>
              <a:buSzPct val="100000"/>
              <a:buNone/>
            </a:pPr>
            <a:r>
              <a:rPr lang="fr-FR">
                <a:solidFill>
                  <a:srgbClr val="548135"/>
                </a:solidFill>
              </a:rPr>
              <a:t>Lorsque le nom d'une personne figurant dans une ressource en écriture latine est dérivé d'une écriture non latine, est-ce que je peux créer le PAA en utilisant la forme trouvée dans la ressource?</a:t>
            </a:r>
            <a:endParaRPr>
              <a:solidFill>
                <a:srgbClr val="548135"/>
              </a:solidFill>
            </a:endParaRPr>
          </a:p>
          <a:p>
            <a:pPr marL="228600" lvl="0" indent="-215265" algn="l" rtl="0">
              <a:lnSpc>
                <a:spcPct val="90000"/>
              </a:lnSpc>
              <a:spcBef>
                <a:spcPts val="1000"/>
              </a:spcBef>
              <a:spcAft>
                <a:spcPts val="0"/>
              </a:spcAft>
              <a:buClr>
                <a:schemeClr val="dk1"/>
              </a:buClr>
              <a:buSzPct val="100000"/>
              <a:buChar char="•"/>
            </a:pPr>
            <a:r>
              <a:rPr lang="fr-FR">
                <a:solidFill>
                  <a:srgbClr val="548135"/>
                </a:solidFill>
              </a:rPr>
              <a:t>Il faut d'abord déterminer si l'instruction 9.2.2.5.3 s'applique dans ce cas en se référant à l'</a:t>
            </a:r>
            <a:r>
              <a:rPr lang="fr-FR" u="sng">
                <a:solidFill>
                  <a:srgbClr val="548135"/>
                </a:solidFill>
                <a:hlinkClick r:id="rId3">
                  <a:extLst>
                    <a:ext uri="{A12FA001-AC4F-418D-AE19-62706E023703}">
                      <ahyp:hlinkClr xmlns:ahyp="http://schemas.microsoft.com/office/drawing/2018/hyperlinkcolor" val="tx"/>
                    </a:ext>
                  </a:extLst>
                </a:hlinkClick>
              </a:rPr>
              <a:t>énoncé de politique connexe</a:t>
            </a:r>
            <a:r>
              <a:rPr lang="fr-FR">
                <a:solidFill>
                  <a:srgbClr val="548135"/>
                </a:solidFill>
              </a:rPr>
              <a:t>. Dans le cas des œuvres textuelles, si le texte de </a:t>
            </a:r>
            <a:r>
              <a:rPr lang="fr-FR" b="1">
                <a:solidFill>
                  <a:srgbClr val="548135"/>
                </a:solidFill>
              </a:rPr>
              <a:t>la première œuvre de cette personne </a:t>
            </a:r>
            <a:r>
              <a:rPr lang="fr-FR">
                <a:solidFill>
                  <a:srgbClr val="548135"/>
                </a:solidFill>
              </a:rPr>
              <a:t>à être cataloguée </a:t>
            </a:r>
            <a:r>
              <a:rPr lang="fr-FR" b="1">
                <a:solidFill>
                  <a:srgbClr val="548135"/>
                </a:solidFill>
              </a:rPr>
              <a:t>a été écrit à l'origine dans une langue à écriture latine</a:t>
            </a:r>
            <a:r>
              <a:rPr lang="fr-FR">
                <a:solidFill>
                  <a:srgbClr val="548135"/>
                </a:solidFill>
              </a:rPr>
              <a:t>, 9.2.2.5.3 ne s'applique pas et </a:t>
            </a:r>
            <a:r>
              <a:rPr lang="fr-FR" u="sng">
                <a:solidFill>
                  <a:srgbClr val="548135"/>
                </a:solidFill>
              </a:rPr>
              <a:t>le PAA peut être établi à partir de la forme figurant dans la ressource cataloguée</a:t>
            </a:r>
            <a:r>
              <a:rPr lang="fr-FR">
                <a:solidFill>
                  <a:srgbClr val="548135"/>
                </a:solidFill>
              </a:rPr>
              <a:t>. </a:t>
            </a:r>
            <a:endParaRPr>
              <a:solidFill>
                <a:srgbClr val="548135"/>
              </a:solidFill>
            </a:endParaRPr>
          </a:p>
          <a:p>
            <a:pPr marL="228600" lvl="0" indent="-215265" algn="l" rtl="0">
              <a:lnSpc>
                <a:spcPct val="90000"/>
              </a:lnSpc>
              <a:spcBef>
                <a:spcPts val="1000"/>
              </a:spcBef>
              <a:spcAft>
                <a:spcPts val="0"/>
              </a:spcAft>
              <a:buClr>
                <a:schemeClr val="dk1"/>
              </a:buClr>
              <a:buSzPct val="100000"/>
              <a:buChar char="•"/>
            </a:pPr>
            <a:r>
              <a:rPr lang="fr-FR">
                <a:solidFill>
                  <a:srgbClr val="548135"/>
                </a:solidFill>
              </a:rPr>
              <a:t>S'il devient évident par la suite que </a:t>
            </a:r>
            <a:r>
              <a:rPr lang="fr-FR" b="1">
                <a:solidFill>
                  <a:srgbClr val="548135"/>
                </a:solidFill>
              </a:rPr>
              <a:t>la plupart des œuvres de la personne ont été écrites dans une écriture non latine</a:t>
            </a:r>
            <a:r>
              <a:rPr lang="fr-FR">
                <a:solidFill>
                  <a:srgbClr val="548135"/>
                </a:solidFill>
              </a:rPr>
              <a:t>, il faut appliquer les dispositions de l'énoncé de politique.</a:t>
            </a:r>
            <a:endParaRPr>
              <a:solidFill>
                <a:srgbClr val="548135"/>
              </a:solidFill>
            </a:endParaRPr>
          </a:p>
          <a:p>
            <a:pPr marL="228600" lvl="0" indent="-215265" algn="l" rtl="0">
              <a:lnSpc>
                <a:spcPct val="90000"/>
              </a:lnSpc>
              <a:spcBef>
                <a:spcPts val="1000"/>
              </a:spcBef>
              <a:spcAft>
                <a:spcPts val="0"/>
              </a:spcAft>
              <a:buClr>
                <a:schemeClr val="dk1"/>
              </a:buClr>
              <a:buSzPct val="100000"/>
              <a:buChar char="•"/>
            </a:pPr>
            <a:r>
              <a:rPr lang="fr-FR">
                <a:solidFill>
                  <a:srgbClr val="548135"/>
                </a:solidFill>
              </a:rPr>
              <a:t>Si 9.2.2.5.3 est applicable, il faut appliquer l'alternative de cette instruction en suivant les directives de l'</a:t>
            </a:r>
            <a:r>
              <a:rPr lang="fr-FR" u="sng">
                <a:solidFill>
                  <a:srgbClr val="548135"/>
                </a:solidFill>
                <a:hlinkClick r:id="rId4">
                  <a:extLst>
                    <a:ext uri="{A12FA001-AC4F-418D-AE19-62706E023703}">
                      <ahyp:hlinkClr xmlns:ahyp="http://schemas.microsoft.com/office/drawing/2018/hyperlinkcolor" val="tx"/>
                    </a:ext>
                  </a:extLst>
                </a:hlinkClick>
              </a:rPr>
              <a:t>énoncé de politique connexe</a:t>
            </a:r>
            <a:r>
              <a:rPr lang="fr-FR">
                <a:solidFill>
                  <a:srgbClr val="548135"/>
                </a:solidFill>
              </a:rPr>
              <a:t>.</a:t>
            </a:r>
            <a:endParaRPr>
              <a:solidFill>
                <a:srgbClr val="548135"/>
              </a:solidFill>
            </a:endParaRPr>
          </a:p>
          <a:p>
            <a:pPr marL="0" lvl="0" indent="0" algn="l" rtl="0">
              <a:lnSpc>
                <a:spcPct val="90000"/>
              </a:lnSpc>
              <a:spcBef>
                <a:spcPts val="1000"/>
              </a:spcBef>
              <a:spcAft>
                <a:spcPts val="0"/>
              </a:spcAft>
              <a:buClr>
                <a:schemeClr val="dk1"/>
              </a:buClr>
              <a:buSzPct val="100000"/>
              <a:buNone/>
            </a:pPr>
            <a:endParaRPr>
              <a:solidFill>
                <a:srgbClr val="548135"/>
              </a:solidFill>
            </a:endParaRPr>
          </a:p>
          <a:p>
            <a:pPr marL="0" lvl="0" indent="0" algn="l" rtl="0">
              <a:lnSpc>
                <a:spcPct val="90000"/>
              </a:lnSpc>
              <a:spcBef>
                <a:spcPts val="1000"/>
              </a:spcBef>
              <a:spcAft>
                <a:spcPts val="0"/>
              </a:spcAft>
              <a:buClr>
                <a:schemeClr val="dk1"/>
              </a:buClr>
              <a:buSzPct val="100000"/>
              <a:buNone/>
            </a:pPr>
            <a:endParaRPr/>
          </a:p>
        </p:txBody>
      </p:sp>
      <p:sp>
        <p:nvSpPr>
          <p:cNvPr id="406" name="Google Shape;406;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33</a:t>
            </a:fld>
            <a:endParaRPr/>
          </a:p>
        </p:txBody>
      </p:sp>
      <p:sp>
        <p:nvSpPr>
          <p:cNvPr id="3" name="Espace réservé du pied de page 2">
            <a:extLst>
              <a:ext uri="{FF2B5EF4-FFF2-40B4-BE49-F238E27FC236}">
                <a16:creationId xmlns:a16="http://schemas.microsoft.com/office/drawing/2014/main" id="{DD0D2A59-1B43-A96A-5F8C-D15030F683ED}"/>
              </a:ext>
            </a:extLst>
          </p:cNvPr>
          <p:cNvSpPr>
            <a:spLocks noGrp="1"/>
          </p:cNvSpPr>
          <p:nvPr>
            <p:ph type="ftr" idx="11"/>
          </p:nvPr>
        </p:nvSpPr>
        <p:spPr/>
        <p:txBody>
          <a:bodyPr/>
          <a:lstStyle/>
          <a:p>
            <a:r>
              <a:rPr lang="fr-CA"/>
              <a:t>Romanisation des noms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0"/>
        <p:cNvGrpSpPr/>
        <p:nvPr/>
      </p:nvGrpSpPr>
      <p:grpSpPr>
        <a:xfrm>
          <a:off x="0" y="0"/>
          <a:ext cx="0" cy="0"/>
          <a:chOff x="0" y="0"/>
          <a:chExt cx="0" cy="0"/>
        </a:xfrm>
      </p:grpSpPr>
      <p:sp>
        <p:nvSpPr>
          <p:cNvPr id="411" name="Google Shape;411;p32"/>
          <p:cNvSpPr txBox="1">
            <a:spLocks noGrp="1"/>
          </p:cNvSpPr>
          <p:nvPr>
            <p:ph type="title"/>
          </p:nvPr>
        </p:nvSpPr>
        <p:spPr>
          <a:xfrm>
            <a:off x="1033272" y="668768"/>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90721"/>
              <a:buFont typeface="Calibri"/>
              <a:buNone/>
            </a:pPr>
            <a:r>
              <a:rPr lang="fr-FR" sz="4850"/>
              <a:t>La personne écrit-elle dans une langue à écriture non latine?</a:t>
            </a:r>
            <a:br>
              <a:rPr lang="fr-FR"/>
            </a:br>
            <a:endParaRPr/>
          </a:p>
        </p:txBody>
      </p:sp>
      <p:sp>
        <p:nvSpPr>
          <p:cNvPr id="412" name="Google Shape;412;p32"/>
          <p:cNvSpPr txBox="1">
            <a:spLocks noGrp="1"/>
          </p:cNvSpPr>
          <p:nvPr>
            <p:ph type="body" idx="1"/>
          </p:nvPr>
        </p:nvSpPr>
        <p:spPr>
          <a:xfrm>
            <a:off x="838200" y="1690006"/>
            <a:ext cx="10515600" cy="484890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2800"/>
              <a:buNone/>
            </a:pPr>
            <a:r>
              <a:rPr lang="fr-FR"/>
              <a:t>Dans certains cas, un catalogueur consciencieux se demandera si un nom qui n’est pas d’origine latine, mais qui apparaît en écriture latine sur la ressource, a peut-être été translittéré par l’éditeur. </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fr-FR"/>
              <a:t>Ce n’est pas une mauvaise question (et si c’est effectivement le cas, on pourrait souhaiter ajouter des renvois), mais dans le cadre de notre démarche, la première question à se poser est vraiment : </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fr-FR"/>
              <a:t>Le texte de la première ressource cataloguée </a:t>
            </a:r>
            <a:r>
              <a:rPr lang="fr-FR" b="1"/>
              <a:t>a-t-il été écrit à l’origine dans une langue à caractères latins ou non latins</a:t>
            </a:r>
            <a:r>
              <a:rPr lang="fr-FR"/>
              <a:t>?</a:t>
            </a:r>
            <a:endParaRPr/>
          </a:p>
        </p:txBody>
      </p:sp>
      <p:sp>
        <p:nvSpPr>
          <p:cNvPr id="413" name="Google Shape;413;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34</a:t>
            </a:fld>
            <a:endParaRPr/>
          </a:p>
        </p:txBody>
      </p:sp>
      <p:sp>
        <p:nvSpPr>
          <p:cNvPr id="3" name="Espace réservé du pied de page 2">
            <a:extLst>
              <a:ext uri="{FF2B5EF4-FFF2-40B4-BE49-F238E27FC236}">
                <a16:creationId xmlns:a16="http://schemas.microsoft.com/office/drawing/2014/main" id="{5C3F85D6-634C-D5EC-E1FF-A3F4A8452D63}"/>
              </a:ext>
            </a:extLst>
          </p:cNvPr>
          <p:cNvSpPr>
            <a:spLocks noGrp="1"/>
          </p:cNvSpPr>
          <p:nvPr>
            <p:ph type="ftr" idx="11"/>
          </p:nvPr>
        </p:nvSpPr>
        <p:spPr/>
        <p:txBody>
          <a:bodyPr/>
          <a:lstStyle/>
          <a:p>
            <a:r>
              <a:rPr lang="fr-CA"/>
              <a:t>Romanisation des noms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7"/>
        <p:cNvGrpSpPr/>
        <p:nvPr/>
      </p:nvGrpSpPr>
      <p:grpSpPr>
        <a:xfrm>
          <a:off x="0" y="0"/>
          <a:ext cx="0" cy="0"/>
          <a:chOff x="0" y="0"/>
          <a:chExt cx="0" cy="0"/>
        </a:xfrm>
      </p:grpSpPr>
      <p:sp>
        <p:nvSpPr>
          <p:cNvPr id="418" name="Google Shape;418;p33"/>
          <p:cNvSpPr txBox="1">
            <a:spLocks noGrp="1"/>
          </p:cNvSpPr>
          <p:nvPr>
            <p:ph type="title"/>
          </p:nvPr>
        </p:nvSpPr>
        <p:spPr>
          <a:xfrm>
            <a:off x="352761" y="365125"/>
            <a:ext cx="11242638"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000"/>
              <a:buNone/>
            </a:pPr>
            <a:r>
              <a:rPr lang="fr-FR"/>
              <a:t>Cette personne écrit-elle dans une langue à écriture non latine? </a:t>
            </a:r>
            <a:endParaRPr/>
          </a:p>
        </p:txBody>
      </p:sp>
      <p:sp>
        <p:nvSpPr>
          <p:cNvPr id="419" name="Google Shape;419;p33"/>
          <p:cNvSpPr txBox="1">
            <a:spLocks noGrp="1"/>
          </p:cNvSpPr>
          <p:nvPr>
            <p:ph type="body" idx="1"/>
          </p:nvPr>
        </p:nvSpPr>
        <p:spPr>
          <a:xfrm>
            <a:off x="952500" y="1690688"/>
            <a:ext cx="10515600" cy="4848906"/>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1000"/>
              </a:spcBef>
              <a:spcAft>
                <a:spcPts val="0"/>
              </a:spcAft>
              <a:buClr>
                <a:srgbClr val="C55A11"/>
              </a:buClr>
              <a:buSzPct val="100000"/>
              <a:buNone/>
            </a:pPr>
            <a:r>
              <a:rPr lang="fr-FR" dirty="0">
                <a:solidFill>
                  <a:schemeClr val="dk1"/>
                </a:solidFill>
              </a:rPr>
              <a:t>Exemple </a:t>
            </a:r>
            <a:r>
              <a:rPr lang="fr-FR" dirty="0"/>
              <a:t>:</a:t>
            </a:r>
            <a:r>
              <a:rPr lang="fr-FR" dirty="0">
                <a:solidFill>
                  <a:schemeClr val="dk1"/>
                </a:solidFill>
              </a:rPr>
              <a:t> </a:t>
            </a:r>
            <a:endParaRPr dirty="0"/>
          </a:p>
          <a:p>
            <a:pPr marL="0" lvl="0" indent="0" algn="l" rtl="0">
              <a:lnSpc>
                <a:spcPct val="90000"/>
              </a:lnSpc>
              <a:spcBef>
                <a:spcPts val="1000"/>
              </a:spcBef>
              <a:spcAft>
                <a:spcPts val="0"/>
              </a:spcAft>
              <a:buClr>
                <a:srgbClr val="C55A11"/>
              </a:buClr>
              <a:buSzPct val="100000"/>
              <a:buNone/>
            </a:pPr>
            <a:r>
              <a:rPr lang="fr-FR" dirty="0">
                <a:solidFill>
                  <a:srgbClr val="C55A11"/>
                </a:solidFill>
              </a:rPr>
              <a:t>Le sceau </a:t>
            </a:r>
            <a:r>
              <a:rPr lang="fr-FR" dirty="0" err="1">
                <a:solidFill>
                  <a:srgbClr val="C55A11"/>
                </a:solidFill>
              </a:rPr>
              <a:t>égyptien</a:t>
            </a:r>
            <a:r>
              <a:rPr lang="fr-FR" dirty="0">
                <a:solidFill>
                  <a:srgbClr val="C55A11"/>
                </a:solidFill>
              </a:rPr>
              <a:t> / </a:t>
            </a:r>
            <a:r>
              <a:rPr lang="fr-FR" b="1" dirty="0" err="1">
                <a:solidFill>
                  <a:srgbClr val="C55A11"/>
                </a:solidFill>
              </a:rPr>
              <a:t>Ossip</a:t>
            </a:r>
            <a:r>
              <a:rPr lang="fr-FR" b="1" dirty="0">
                <a:solidFill>
                  <a:srgbClr val="C55A11"/>
                </a:solidFill>
              </a:rPr>
              <a:t> E. Mandelstam </a:t>
            </a:r>
            <a:r>
              <a:rPr lang="fr-FR" dirty="0">
                <a:solidFill>
                  <a:srgbClr val="C55A11"/>
                </a:solidFill>
              </a:rPr>
              <a:t>; </a:t>
            </a:r>
            <a:r>
              <a:rPr lang="fr-FR" u="sng" dirty="0">
                <a:solidFill>
                  <a:srgbClr val="C55A11"/>
                </a:solidFill>
              </a:rPr>
              <a:t>traduction</a:t>
            </a:r>
            <a:r>
              <a:rPr lang="fr-FR" dirty="0">
                <a:solidFill>
                  <a:srgbClr val="C55A11"/>
                </a:solidFill>
              </a:rPr>
              <a:t> et postface de Claude B. </a:t>
            </a:r>
            <a:r>
              <a:rPr lang="fr-FR" dirty="0" err="1">
                <a:solidFill>
                  <a:srgbClr val="C55A11"/>
                </a:solidFill>
              </a:rPr>
              <a:t>Levenson</a:t>
            </a:r>
            <a:r>
              <a:rPr lang="fr-FR" dirty="0">
                <a:solidFill>
                  <a:srgbClr val="C55A11"/>
                </a:solidFill>
              </a:rPr>
              <a:t>. </a:t>
            </a:r>
            <a:r>
              <a:rPr lang="fr-FR" dirty="0"/>
              <a:t>(Éditions </a:t>
            </a:r>
            <a:r>
              <a:rPr lang="fr-FR"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l’Âge</a:t>
            </a:r>
            <a:r>
              <a:rPr lang="fr-FR" dirty="0"/>
              <a:t> d’homme, collection Classiques slaves) </a:t>
            </a:r>
            <a:endParaRPr dirty="0"/>
          </a:p>
          <a:p>
            <a:pPr marL="0" lvl="0" indent="0" algn="l" rtl="0">
              <a:lnSpc>
                <a:spcPct val="90000"/>
              </a:lnSpc>
              <a:spcBef>
                <a:spcPts val="1000"/>
              </a:spcBef>
              <a:spcAft>
                <a:spcPts val="0"/>
              </a:spcAft>
              <a:buClr>
                <a:srgbClr val="C55A11"/>
              </a:buClr>
              <a:buSzPct val="100000"/>
              <a:buNone/>
            </a:pPr>
            <a:endParaRPr dirty="0"/>
          </a:p>
          <a:p>
            <a:pPr marL="0" lvl="0" indent="0" algn="l" rtl="0">
              <a:lnSpc>
                <a:spcPct val="90000"/>
              </a:lnSpc>
              <a:spcBef>
                <a:spcPts val="1000"/>
              </a:spcBef>
              <a:spcAft>
                <a:spcPts val="0"/>
              </a:spcAft>
              <a:buClr>
                <a:srgbClr val="C55A11"/>
              </a:buClr>
              <a:buSzPct val="100000"/>
              <a:buNone/>
            </a:pPr>
            <a:r>
              <a:rPr lang="fr-FR" b="1" dirty="0" err="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Ossip</a:t>
            </a:r>
            <a:r>
              <a:rPr lang="fr-FR" b="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 Mandelstam :</a:t>
            </a:r>
            <a:r>
              <a:rPr lang="fr-FR"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rPr>
              <a:t> </a:t>
            </a:r>
            <a:r>
              <a:rPr lang="fr-FR" b="1" dirty="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oui </a:t>
            </a:r>
            <a:endParaRPr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
                </a:ext>
              </a:extLst>
            </a:endParaRPr>
          </a:p>
          <a:p>
            <a:pPr marL="0" lvl="0" indent="0" algn="l" rtl="0">
              <a:lnSpc>
                <a:spcPct val="90000"/>
              </a:lnSpc>
              <a:spcBef>
                <a:spcPts val="1000"/>
              </a:spcBef>
              <a:spcAft>
                <a:spcPts val="0"/>
              </a:spcAft>
              <a:buClr>
                <a:srgbClr val="C55A11"/>
              </a:buClr>
              <a:buSzPct val="100000"/>
              <a:buNone/>
            </a:pPr>
            <a:r>
              <a:rPr lang="fr-FR"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Le texte original du document en mains (la première œuvre cataloguée) n’a </a:t>
            </a:r>
            <a:r>
              <a:rPr lang="fr-FR" u="sng"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
                  </a:ext>
                </a:extLst>
              </a:rPr>
              <a:t>pas</a:t>
            </a:r>
            <a:r>
              <a:rPr lang="fr-FR"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
                  </a:ext>
                </a:extLst>
              </a:rPr>
              <a:t> été rédigé dans une langue à écriture latine. L’auteur est un poète russe; il écrivait dans une écriture non latine, et écrivait donc son nom en caractères cyrilliques, et l’éditeur l’a ici romanisé. </a:t>
            </a:r>
            <a:endParaRPr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
                </a:ext>
              </a:extLst>
            </a:endParaRPr>
          </a:p>
          <a:p>
            <a:pPr marL="0" lvl="0" indent="0" algn="l" rtl="0">
              <a:lnSpc>
                <a:spcPct val="90000"/>
              </a:lnSpc>
              <a:spcBef>
                <a:spcPts val="1000"/>
              </a:spcBef>
              <a:spcAft>
                <a:spcPts val="0"/>
              </a:spcAft>
              <a:buClr>
                <a:srgbClr val="C55A11"/>
              </a:buClr>
              <a:buSzPct val="100000"/>
              <a:buNone/>
            </a:pPr>
            <a:r>
              <a:rPr lang="fr-FR" b="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
                  </a:ext>
                </a:extLst>
              </a:rPr>
              <a:t>Le catalogueur doit se référer à RDA 9.2.2.5.3 et appliquer les instructions.</a:t>
            </a:r>
            <a:endParaRPr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
                </a:ext>
              </a:extLst>
            </a:endParaRPr>
          </a:p>
          <a:p>
            <a:pPr marL="0" lvl="0" indent="0" algn="l" rtl="0">
              <a:lnSpc>
                <a:spcPct val="90000"/>
              </a:lnSpc>
              <a:spcBef>
                <a:spcPts val="1000"/>
              </a:spcBef>
              <a:spcAft>
                <a:spcPts val="0"/>
              </a:spcAft>
              <a:buClr>
                <a:srgbClr val="C55A11"/>
              </a:buClr>
              <a:buSzPct val="100000"/>
              <a:buNone/>
            </a:pPr>
            <a:endParaRPr dirty="0"/>
          </a:p>
          <a:p>
            <a:pPr marL="0" lvl="0" indent="0" algn="l" rtl="0">
              <a:lnSpc>
                <a:spcPct val="90000"/>
              </a:lnSpc>
              <a:spcBef>
                <a:spcPts val="1000"/>
              </a:spcBef>
              <a:spcAft>
                <a:spcPts val="0"/>
              </a:spcAft>
              <a:buClr>
                <a:srgbClr val="C55A11"/>
              </a:buClr>
              <a:buSzPct val="100000"/>
              <a:buNone/>
            </a:pPr>
            <a:endParaRPr dirty="0"/>
          </a:p>
          <a:p>
            <a:pPr marL="0" lvl="0" indent="0" algn="l" rtl="0">
              <a:lnSpc>
                <a:spcPct val="90000"/>
              </a:lnSpc>
              <a:spcBef>
                <a:spcPts val="1000"/>
              </a:spcBef>
              <a:spcAft>
                <a:spcPts val="0"/>
              </a:spcAft>
              <a:buClr>
                <a:srgbClr val="C55A11"/>
              </a:buClr>
              <a:buSzPct val="100000"/>
              <a:buNone/>
            </a:pPr>
            <a:endParaRPr dirty="0"/>
          </a:p>
          <a:p>
            <a:pPr marL="0" lvl="0" indent="0" algn="l" rtl="0">
              <a:lnSpc>
                <a:spcPct val="90000"/>
              </a:lnSpc>
              <a:spcBef>
                <a:spcPts val="1000"/>
              </a:spcBef>
              <a:spcAft>
                <a:spcPts val="0"/>
              </a:spcAft>
              <a:buClr>
                <a:schemeClr val="dk1"/>
              </a:buClr>
              <a:buSzPct val="100000"/>
              <a:buNone/>
            </a:pPr>
            <a:endParaRPr dirty="0"/>
          </a:p>
        </p:txBody>
      </p:sp>
      <p:sp>
        <p:nvSpPr>
          <p:cNvPr id="420" name="Google Shape;420;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35</a:t>
            </a:fld>
            <a:endParaRPr/>
          </a:p>
        </p:txBody>
      </p:sp>
      <p:sp>
        <p:nvSpPr>
          <p:cNvPr id="3" name="Espace réservé du pied de page 2">
            <a:extLst>
              <a:ext uri="{FF2B5EF4-FFF2-40B4-BE49-F238E27FC236}">
                <a16:creationId xmlns:a16="http://schemas.microsoft.com/office/drawing/2014/main" id="{66EBAF14-7BE7-1AD4-FA31-CE0E1CD5A8B8}"/>
              </a:ext>
            </a:extLst>
          </p:cNvPr>
          <p:cNvSpPr>
            <a:spLocks noGrp="1"/>
          </p:cNvSpPr>
          <p:nvPr>
            <p:ph type="ftr" idx="11"/>
          </p:nvPr>
        </p:nvSpPr>
        <p:spPr/>
        <p:txBody>
          <a:bodyPr/>
          <a:lstStyle/>
          <a:p>
            <a:r>
              <a:rPr lang="fr-CA"/>
              <a:t>Romanisation des noms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5"/>
        <p:cNvGrpSpPr/>
        <p:nvPr/>
      </p:nvGrpSpPr>
      <p:grpSpPr>
        <a:xfrm>
          <a:off x="0" y="0"/>
          <a:ext cx="0" cy="0"/>
          <a:chOff x="0" y="0"/>
          <a:chExt cx="0" cy="0"/>
        </a:xfrm>
      </p:grpSpPr>
      <p:sp>
        <p:nvSpPr>
          <p:cNvPr id="426" name="Google Shape;426;p34"/>
          <p:cNvSpPr txBox="1">
            <a:spLocks noGrp="1"/>
          </p:cNvSpPr>
          <p:nvPr>
            <p:ph type="title"/>
          </p:nvPr>
        </p:nvSpPr>
        <p:spPr>
          <a:xfrm>
            <a:off x="485439" y="410034"/>
            <a:ext cx="10977282"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fr-FR"/>
              <a:t>Cette personne écrit-elle dans une langue à écriture non latine? </a:t>
            </a:r>
            <a:endParaRPr/>
          </a:p>
        </p:txBody>
      </p:sp>
      <p:sp>
        <p:nvSpPr>
          <p:cNvPr id="427" name="Google Shape;427;p34"/>
          <p:cNvSpPr txBox="1">
            <a:spLocks noGrp="1"/>
          </p:cNvSpPr>
          <p:nvPr>
            <p:ph type="body" idx="1"/>
          </p:nvPr>
        </p:nvSpPr>
        <p:spPr>
          <a:xfrm>
            <a:off x="838200" y="1599066"/>
            <a:ext cx="10515600" cy="48489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1000"/>
              </a:spcBef>
              <a:spcAft>
                <a:spcPts val="0"/>
              </a:spcAft>
              <a:buClr>
                <a:srgbClr val="C55A11"/>
              </a:buClr>
              <a:buSzPts val="2800"/>
              <a:buNone/>
            </a:pPr>
            <a:r>
              <a:rPr lang="fr-FR" dirty="0">
                <a:solidFill>
                  <a:schemeClr val="dk1"/>
                </a:solidFill>
              </a:rPr>
              <a:t>Exemple</a:t>
            </a:r>
            <a:r>
              <a:rPr lang="fr-FR" dirty="0"/>
              <a:t> :</a:t>
            </a:r>
            <a:r>
              <a:rPr lang="fr-FR" dirty="0">
                <a:solidFill>
                  <a:schemeClr val="dk1"/>
                </a:solidFill>
              </a:rPr>
              <a:t> </a:t>
            </a:r>
            <a:endParaRPr dirty="0"/>
          </a:p>
          <a:p>
            <a:pPr marL="0" lvl="0" indent="0" algn="l" rtl="0">
              <a:lnSpc>
                <a:spcPct val="90000"/>
              </a:lnSpc>
              <a:spcBef>
                <a:spcPts val="1000"/>
              </a:spcBef>
              <a:spcAft>
                <a:spcPts val="0"/>
              </a:spcAft>
              <a:buClr>
                <a:srgbClr val="C55A11"/>
              </a:buClr>
              <a:buSzPts val="2800"/>
              <a:buNone/>
            </a:pPr>
            <a:r>
              <a:rPr lang="fr-FR" dirty="0">
                <a:solidFill>
                  <a:srgbClr val="C55A11"/>
                </a:solidFill>
              </a:rPr>
              <a:t>William </a:t>
            </a:r>
            <a:r>
              <a:rPr lang="fr-FR" dirty="0" err="1">
                <a:solidFill>
                  <a:srgbClr val="C55A11"/>
                </a:solidFill>
              </a:rPr>
              <a:t>Kurelek</a:t>
            </a:r>
            <a:r>
              <a:rPr lang="fr-FR" dirty="0">
                <a:solidFill>
                  <a:srgbClr val="C55A11"/>
                </a:solidFill>
              </a:rPr>
              <a:t> : the </a:t>
            </a:r>
            <a:r>
              <a:rPr lang="fr-FR" dirty="0" err="1">
                <a:solidFill>
                  <a:srgbClr val="C55A11"/>
                </a:solidFill>
              </a:rPr>
              <a:t>messenger</a:t>
            </a:r>
            <a:r>
              <a:rPr lang="fr-FR" dirty="0">
                <a:solidFill>
                  <a:srgbClr val="C55A11"/>
                </a:solidFill>
              </a:rPr>
              <a:t> / </a:t>
            </a:r>
            <a:r>
              <a:rPr lang="fr-FR" dirty="0" err="1">
                <a:solidFill>
                  <a:srgbClr val="C55A11"/>
                </a:solidFill>
              </a:rPr>
              <a:t>curators</a:t>
            </a:r>
            <a:r>
              <a:rPr lang="fr-FR" dirty="0">
                <a:solidFill>
                  <a:srgbClr val="C55A11"/>
                </a:solidFill>
              </a:rPr>
              <a:t> </a:t>
            </a:r>
            <a:r>
              <a:rPr lang="fr-FR" dirty="0" err="1">
                <a:solidFill>
                  <a:srgbClr val="C55A11"/>
                </a:solidFill>
              </a:rPr>
              <a:t>Tobi</a:t>
            </a:r>
            <a:r>
              <a:rPr lang="fr-FR" dirty="0">
                <a:solidFill>
                  <a:srgbClr val="C55A11"/>
                </a:solidFill>
              </a:rPr>
              <a:t> Bruse, Mary Jo Hughes, Andrew </a:t>
            </a:r>
            <a:r>
              <a:rPr lang="fr-FR" dirty="0" err="1">
                <a:solidFill>
                  <a:srgbClr val="C55A11"/>
                </a:solidFill>
              </a:rPr>
              <a:t>Kear</a:t>
            </a:r>
            <a:r>
              <a:rPr lang="fr-FR" dirty="0">
                <a:solidFill>
                  <a:srgbClr val="C55A11"/>
                </a:solidFill>
              </a:rPr>
              <a:t> ; </a:t>
            </a:r>
            <a:r>
              <a:rPr lang="fr-FR" dirty="0" err="1">
                <a:solidFill>
                  <a:srgbClr val="C55A11"/>
                </a:solidFill>
              </a:rPr>
              <a:t>with</a:t>
            </a:r>
            <a:r>
              <a:rPr lang="fr-FR" dirty="0">
                <a:solidFill>
                  <a:srgbClr val="C55A11"/>
                </a:solidFill>
              </a:rPr>
              <a:t> </a:t>
            </a:r>
            <a:r>
              <a:rPr lang="fr-FR" dirty="0" err="1">
                <a:solidFill>
                  <a:srgbClr val="C55A11"/>
                </a:solidFill>
              </a:rPr>
              <a:t>essays</a:t>
            </a:r>
            <a:r>
              <a:rPr lang="fr-FR" dirty="0">
                <a:solidFill>
                  <a:srgbClr val="C55A11"/>
                </a:solidFill>
              </a:rPr>
              <a:t> by Brian </a:t>
            </a:r>
            <a:r>
              <a:rPr lang="fr-FR" dirty="0" err="1">
                <a:solidFill>
                  <a:srgbClr val="C55A11"/>
                </a:solidFill>
              </a:rPr>
              <a:t>Dedora</a:t>
            </a:r>
            <a:r>
              <a:rPr lang="fr-FR" dirty="0">
                <a:solidFill>
                  <a:srgbClr val="C55A11"/>
                </a:solidFill>
              </a:rPr>
              <a:t>, </a:t>
            </a:r>
            <a:r>
              <a:rPr lang="fr-FR" b="1" dirty="0" err="1">
                <a:solidFill>
                  <a:srgbClr val="C55A11"/>
                </a:solidFill>
              </a:rPr>
              <a:t>Avrom</a:t>
            </a:r>
            <a:r>
              <a:rPr lang="fr-FR" b="1" dirty="0">
                <a:solidFill>
                  <a:srgbClr val="C55A11"/>
                </a:solidFill>
              </a:rPr>
              <a:t> Isaacs</a:t>
            </a:r>
            <a:r>
              <a:rPr lang="fr-FR" dirty="0">
                <a:solidFill>
                  <a:srgbClr val="C55A11"/>
                </a:solidFill>
              </a:rPr>
              <a:t>, Brian </a:t>
            </a:r>
            <a:r>
              <a:rPr lang="fr-FR" dirty="0" err="1">
                <a:solidFill>
                  <a:srgbClr val="C55A11"/>
                </a:solidFill>
              </a:rPr>
              <a:t>Smylski</a:t>
            </a:r>
            <a:r>
              <a:rPr lang="fr-FR" dirty="0">
                <a:solidFill>
                  <a:srgbClr val="C55A11"/>
                </a:solidFill>
              </a:rPr>
              <a:t>. </a:t>
            </a:r>
            <a:r>
              <a:rPr lang="fr-FR" dirty="0"/>
              <a:t>(Winnipeg Art </a:t>
            </a:r>
            <a:r>
              <a:rPr lang="fr-FR" dirty="0" err="1"/>
              <a:t>Gallery</a:t>
            </a:r>
            <a:r>
              <a:rPr lang="fr-FR" dirty="0"/>
              <a:t>, 2011)</a:t>
            </a:r>
            <a:endParaRPr dirty="0"/>
          </a:p>
          <a:p>
            <a:pPr marL="0" lvl="0" indent="0" algn="l" rtl="0">
              <a:lnSpc>
                <a:spcPct val="90000"/>
              </a:lnSpc>
              <a:spcBef>
                <a:spcPts val="1000"/>
              </a:spcBef>
              <a:spcAft>
                <a:spcPts val="0"/>
              </a:spcAft>
              <a:buClr>
                <a:schemeClr val="dk1"/>
              </a:buClr>
              <a:buSzPts val="2800"/>
              <a:buNone/>
            </a:pPr>
            <a:r>
              <a:rPr lang="fr-FR" b="1" dirty="0" err="1"/>
              <a:t>Avrom</a:t>
            </a:r>
            <a:r>
              <a:rPr lang="fr-FR" b="1" dirty="0"/>
              <a:t> Isaacs : non</a:t>
            </a:r>
            <a:endParaRPr b="1" dirty="0"/>
          </a:p>
          <a:p>
            <a:pPr marL="0" lvl="0" indent="0" algn="l" rtl="0">
              <a:lnSpc>
                <a:spcPct val="90000"/>
              </a:lnSpc>
              <a:spcBef>
                <a:spcPts val="1000"/>
              </a:spcBef>
              <a:spcAft>
                <a:spcPts val="0"/>
              </a:spcAft>
              <a:buClr>
                <a:schemeClr val="dk1"/>
              </a:buClr>
              <a:buSzPts val="2800"/>
              <a:buNone/>
            </a:pPr>
            <a:r>
              <a:rPr lang="fr-FR"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
                  </a:ext>
                </a:extLst>
              </a:rPr>
              <a:t>L’auteur a rédigé un essai en anglais dans ce livre. L’anglais est une langue à écriture latine. Ce marchand d’art canadien est né à Winnipeg en 1926 et il est mort à Toronto en 2016. (Son nom de naissance était </a:t>
            </a:r>
            <a:r>
              <a:rPr lang="fr-FR" dirty="0" err="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
                  </a:ext>
                </a:extLst>
              </a:rPr>
              <a:t>Avrom</a:t>
            </a:r>
            <a:r>
              <a:rPr lang="fr-FR"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
                  </a:ext>
                </a:extLst>
              </a:rPr>
              <a:t> </a:t>
            </a:r>
            <a:r>
              <a:rPr lang="fr-FR" dirty="0" err="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
                  </a:ext>
                </a:extLst>
              </a:rPr>
              <a:t>Isaacovitch</a:t>
            </a:r>
            <a:r>
              <a:rPr lang="fr-FR"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
                  </a:ext>
                </a:extLst>
              </a:rPr>
              <a:t>). Même si son nom vient de l’hébreu, rien n’indique que cette personne écrit en hébreu.</a:t>
            </a:r>
            <a:r>
              <a:rPr lang="fr-FR" dirty="0"/>
              <a:t> </a:t>
            </a:r>
            <a:endParaRPr dirty="0"/>
          </a:p>
          <a:p>
            <a:pPr marL="0" lvl="0" indent="0" algn="l" rtl="0">
              <a:lnSpc>
                <a:spcPct val="90000"/>
              </a:lnSpc>
              <a:spcBef>
                <a:spcPts val="1000"/>
              </a:spcBef>
              <a:spcAft>
                <a:spcPts val="0"/>
              </a:spcAft>
              <a:buClr>
                <a:schemeClr val="dk1"/>
              </a:buClr>
              <a:buSzPts val="2800"/>
              <a:buNone/>
            </a:pPr>
            <a:r>
              <a:rPr lang="fr-FR" b="1" dirty="0"/>
              <a:t>Dans ce cas, RDA 9.2.2.5.3 ne s’applique pas; aucune romanisation n’est nécessaire.</a:t>
            </a:r>
            <a:endParaRPr dirty="0"/>
          </a:p>
        </p:txBody>
      </p:sp>
      <p:sp>
        <p:nvSpPr>
          <p:cNvPr id="428" name="Google Shape;428;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36</a:t>
            </a:fld>
            <a:endParaRPr/>
          </a:p>
        </p:txBody>
      </p:sp>
      <p:sp>
        <p:nvSpPr>
          <p:cNvPr id="3" name="Espace réservé du pied de page 2">
            <a:extLst>
              <a:ext uri="{FF2B5EF4-FFF2-40B4-BE49-F238E27FC236}">
                <a16:creationId xmlns:a16="http://schemas.microsoft.com/office/drawing/2014/main" id="{4D9BB782-459D-9416-E798-DE91CFBA3F76}"/>
              </a:ext>
            </a:extLst>
          </p:cNvPr>
          <p:cNvSpPr>
            <a:spLocks noGrp="1"/>
          </p:cNvSpPr>
          <p:nvPr>
            <p:ph type="ftr" idx="11"/>
          </p:nvPr>
        </p:nvSpPr>
        <p:spPr/>
        <p:txBody>
          <a:bodyPr/>
          <a:lstStyle/>
          <a:p>
            <a:r>
              <a:rPr lang="fr-CA"/>
              <a:t>Romanisation des noms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2"/>
        <p:cNvGrpSpPr/>
        <p:nvPr/>
      </p:nvGrpSpPr>
      <p:grpSpPr>
        <a:xfrm>
          <a:off x="0" y="0"/>
          <a:ext cx="0" cy="0"/>
          <a:chOff x="0" y="0"/>
          <a:chExt cx="0" cy="0"/>
        </a:xfrm>
      </p:grpSpPr>
      <p:sp>
        <p:nvSpPr>
          <p:cNvPr id="433" name="Google Shape;433;p35"/>
          <p:cNvSpPr txBox="1">
            <a:spLocks noGrp="1"/>
          </p:cNvSpPr>
          <p:nvPr>
            <p:ph type="body" idx="1"/>
          </p:nvPr>
        </p:nvSpPr>
        <p:spPr>
          <a:xfrm>
            <a:off x="701638" y="1566750"/>
            <a:ext cx="10515600" cy="46529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ts val="2800"/>
              <a:buNone/>
            </a:pPr>
            <a:r>
              <a:rPr lang="fr-FR"/>
              <a:t>Exemple : </a:t>
            </a:r>
            <a:endParaRPr/>
          </a:p>
          <a:p>
            <a:pPr marL="0" lvl="0" indent="0" algn="l" rtl="0">
              <a:lnSpc>
                <a:spcPct val="90000"/>
              </a:lnSpc>
              <a:spcBef>
                <a:spcPts val="1000"/>
              </a:spcBef>
              <a:spcAft>
                <a:spcPts val="0"/>
              </a:spcAft>
              <a:buClr>
                <a:srgbClr val="C55A11"/>
              </a:buClr>
              <a:buSzPts val="2800"/>
              <a:buNone/>
            </a:pPr>
            <a:r>
              <a:rPr lang="fr-FR">
                <a:solidFill>
                  <a:srgbClr val="C55A11"/>
                </a:solidFill>
              </a:rPr>
              <a:t>Journal du verger : choix de poèmes / </a:t>
            </a:r>
            <a:r>
              <a:rPr lang="fr-FR" b="1">
                <a:solidFill>
                  <a:srgbClr val="C55A11"/>
                </a:solidFill>
              </a:rPr>
              <a:t>Agi Mishol </a:t>
            </a:r>
            <a:r>
              <a:rPr lang="fr-FR">
                <a:solidFill>
                  <a:srgbClr val="C55A11"/>
                </a:solidFill>
              </a:rPr>
              <a:t>; poèmes traduits </a:t>
            </a:r>
            <a:r>
              <a:rPr lang="fr-FR">
                <a:solidFill>
                  <a:srgbClr val="C55A1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
                  </a:ext>
                </a:extLst>
              </a:rPr>
              <a:t>de</a:t>
            </a:r>
            <a:r>
              <a:rPr lang="fr-FR">
                <a:solidFill>
                  <a:srgbClr val="C55A11"/>
                </a:solidFill>
              </a:rPr>
              <a:t> l’hébreu par Emmanuel Moses et Esther Orner ; préface du professeur Dan Miron ; gravures et encre de Liliane Klapish.</a:t>
            </a:r>
            <a:endParaRPr/>
          </a:p>
          <a:p>
            <a:pPr marL="0" lvl="0" indent="0" algn="l" rtl="0">
              <a:lnSpc>
                <a:spcPct val="90000"/>
              </a:lnSpc>
              <a:spcBef>
                <a:spcPts val="1000"/>
              </a:spcBef>
              <a:spcAft>
                <a:spcPts val="0"/>
              </a:spcAft>
              <a:buClr>
                <a:srgbClr val="C55A11"/>
              </a:buClr>
              <a:buSzPts val="2800"/>
              <a:buNone/>
            </a:pPr>
            <a:r>
              <a:rPr lang="fr-FR" b="1">
                <a:solidFill>
                  <a:schemeClr val="dk1"/>
                </a:solidFill>
              </a:rPr>
              <a:t>Agi Mishol : oui</a:t>
            </a:r>
            <a:endParaRPr b="1">
              <a:solidFill>
                <a:schemeClr val="dk1"/>
              </a:solidFill>
            </a:endParaRPr>
          </a:p>
          <a:p>
            <a:pPr marL="0" lvl="0" indent="0" algn="l" rtl="0">
              <a:lnSpc>
                <a:spcPct val="90000"/>
              </a:lnSpc>
              <a:spcBef>
                <a:spcPts val="1000"/>
              </a:spcBef>
              <a:spcAft>
                <a:spcPts val="0"/>
              </a:spcAft>
              <a:buClr>
                <a:schemeClr val="dk1"/>
              </a:buClr>
              <a:buSzPts val="2800"/>
              <a:buNone/>
            </a:pPr>
            <a:r>
              <a:rPr lang="fr-FR"/>
              <a:t>Cette ressource est en français, mais on indique qu’il s’agit d’une traduction. Donc, l’auteur écrit en hébreu, une langue à écriture non latine. </a:t>
            </a:r>
            <a:endParaRPr/>
          </a:p>
          <a:p>
            <a:pPr marL="0" lvl="0" indent="0" algn="l" rtl="0">
              <a:lnSpc>
                <a:spcPct val="90000"/>
              </a:lnSpc>
              <a:spcBef>
                <a:spcPts val="1000"/>
              </a:spcBef>
              <a:spcAft>
                <a:spcPts val="0"/>
              </a:spcAft>
              <a:buClr>
                <a:srgbClr val="C55A11"/>
              </a:buClr>
              <a:buSzPts val="2800"/>
              <a:buNone/>
            </a:pPr>
            <a:r>
              <a:rPr lang="fr-FR" b="1"/>
              <a:t>Le catalogueur doit se référer à RDA 9.2.2.5.3 et appliquer les instructions.</a:t>
            </a:r>
            <a:endParaRPr/>
          </a:p>
          <a:p>
            <a:pPr marL="0" lvl="0" indent="0" algn="l" rtl="0">
              <a:lnSpc>
                <a:spcPct val="90000"/>
              </a:lnSpc>
              <a:spcBef>
                <a:spcPts val="1000"/>
              </a:spcBef>
              <a:spcAft>
                <a:spcPts val="0"/>
              </a:spcAft>
              <a:buClr>
                <a:schemeClr val="dk1"/>
              </a:buClr>
              <a:buSzPts val="2800"/>
              <a:buNone/>
            </a:pPr>
            <a:endParaRPr/>
          </a:p>
        </p:txBody>
      </p:sp>
      <p:sp>
        <p:nvSpPr>
          <p:cNvPr id="434" name="Google Shape;43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37</a:t>
            </a:fld>
            <a:endParaRPr/>
          </a:p>
        </p:txBody>
      </p:sp>
      <p:sp>
        <p:nvSpPr>
          <p:cNvPr id="435" name="Google Shape;435;p35"/>
          <p:cNvSpPr txBox="1"/>
          <p:nvPr/>
        </p:nvSpPr>
        <p:spPr>
          <a:xfrm>
            <a:off x="523837" y="406399"/>
            <a:ext cx="10966525" cy="1325563"/>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000"/>
              <a:buFont typeface="Calibri"/>
              <a:buNone/>
            </a:pPr>
            <a:r>
              <a:rPr lang="fr-FR" sz="4000" b="0" i="0" u="none" strike="noStrike" cap="none">
                <a:solidFill>
                  <a:schemeClr val="dk1"/>
                </a:solidFill>
                <a:latin typeface="Calibri"/>
                <a:ea typeface="Calibri"/>
                <a:cs typeface="Calibri"/>
                <a:sym typeface="Calibri"/>
              </a:rPr>
              <a:t>Cette personne écrit-elle dans une langue à écriture non latine? </a:t>
            </a:r>
            <a:endParaRPr sz="1400" b="0" i="0" u="none" strike="noStrike" cap="none">
              <a:solidFill>
                <a:srgbClr val="000000"/>
              </a:solidFill>
              <a:latin typeface="Arial"/>
              <a:ea typeface="Arial"/>
              <a:cs typeface="Arial"/>
              <a:sym typeface="Arial"/>
            </a:endParaRPr>
          </a:p>
        </p:txBody>
      </p:sp>
      <p:sp>
        <p:nvSpPr>
          <p:cNvPr id="3" name="Espace réservé du pied de page 2">
            <a:extLst>
              <a:ext uri="{FF2B5EF4-FFF2-40B4-BE49-F238E27FC236}">
                <a16:creationId xmlns:a16="http://schemas.microsoft.com/office/drawing/2014/main" id="{CAD30B33-E821-2073-B4DA-FFEECDDFB3BF}"/>
              </a:ext>
            </a:extLst>
          </p:cNvPr>
          <p:cNvSpPr>
            <a:spLocks noGrp="1"/>
          </p:cNvSpPr>
          <p:nvPr>
            <p:ph type="ftr" idx="11"/>
          </p:nvPr>
        </p:nvSpPr>
        <p:spPr/>
        <p:txBody>
          <a:bodyPr/>
          <a:lstStyle/>
          <a:p>
            <a:r>
              <a:rPr lang="fr-CA"/>
              <a:t>Romanisation des noms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9"/>
        <p:cNvGrpSpPr/>
        <p:nvPr/>
      </p:nvGrpSpPr>
      <p:grpSpPr>
        <a:xfrm>
          <a:off x="0" y="0"/>
          <a:ext cx="0" cy="0"/>
          <a:chOff x="0" y="0"/>
          <a:chExt cx="0" cy="0"/>
        </a:xfrm>
      </p:grpSpPr>
      <p:sp>
        <p:nvSpPr>
          <p:cNvPr id="440" name="Google Shape;440;p36"/>
          <p:cNvSpPr txBox="1">
            <a:spLocks noGrp="1"/>
          </p:cNvSpPr>
          <p:nvPr>
            <p:ph type="title"/>
          </p:nvPr>
        </p:nvSpPr>
        <p:spPr>
          <a:xfrm>
            <a:off x="396509" y="691440"/>
            <a:ext cx="11106374" cy="132556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SzPct val="100000"/>
              <a:buNone/>
            </a:pPr>
            <a:r>
              <a:rPr lang="fr-FR" b="0" i="0" u="none" strike="noStrike" cap="none">
                <a:solidFill>
                  <a:schemeClr val="dk1"/>
                </a:solidFill>
                <a:latin typeface="Calibri"/>
                <a:ea typeface="Calibri"/>
                <a:cs typeface="Calibri"/>
                <a:sym typeface="Calibri"/>
              </a:rPr>
              <a:t>Cette personne écrit-elle dans une langue à écriture non latine? </a:t>
            </a:r>
            <a:br>
              <a:rPr lang="fr-FR" sz="1100"/>
            </a:br>
            <a:endParaRPr/>
          </a:p>
        </p:txBody>
      </p:sp>
      <p:sp>
        <p:nvSpPr>
          <p:cNvPr id="441" name="Google Shape;441;p36"/>
          <p:cNvSpPr txBox="1">
            <a:spLocks noGrp="1"/>
          </p:cNvSpPr>
          <p:nvPr>
            <p:ph type="body" idx="1"/>
          </p:nvPr>
        </p:nvSpPr>
        <p:spPr>
          <a:xfrm>
            <a:off x="838200" y="1317654"/>
            <a:ext cx="10515600" cy="484890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2000"/>
              <a:buNone/>
            </a:pPr>
            <a:r>
              <a:rPr lang="fr-FR" sz="2400">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Exemples</a:t>
            </a:r>
            <a:r>
              <a:rPr lang="fr-FR" sz="2400">
                <a:latin typeface="Calibri"/>
                <a:ea typeface="Calibri"/>
                <a:cs typeface="Calibri"/>
                <a:sym typeface="Calibri"/>
              </a:rPr>
              <a:t> : </a:t>
            </a:r>
            <a:endParaRPr sz="2400"/>
          </a:p>
          <a:p>
            <a:pPr marL="0" lvl="0" indent="0" algn="l" rtl="0">
              <a:lnSpc>
                <a:spcPct val="90000"/>
              </a:lnSpc>
              <a:spcBef>
                <a:spcPts val="1000"/>
              </a:spcBef>
              <a:spcAft>
                <a:spcPts val="0"/>
              </a:spcAft>
              <a:buClr>
                <a:schemeClr val="dk1"/>
              </a:buClr>
              <a:buSzPts val="2000"/>
              <a:buNone/>
            </a:pPr>
            <a:r>
              <a:rPr lang="fr-FR" sz="2400">
                <a:solidFill>
                  <a:srgbClr val="C55A11"/>
                </a:solidFill>
                <a:latin typeface="Calibri"/>
                <a:ea typeface="Calibri"/>
                <a:cs typeface="Calibri"/>
                <a:sym typeface="Calibri"/>
              </a:rPr>
              <a:t>Contributions sur l’optimisation et l’analyse de l’isolation sismique des ponts dans les zones à sismicité modérée / par </a:t>
            </a:r>
            <a:r>
              <a:rPr lang="fr-FR" sz="2400" b="1">
                <a:solidFill>
                  <a:srgbClr val="C55A11"/>
                </a:solidFill>
                <a:latin typeface="Calibri"/>
                <a:ea typeface="Calibri"/>
                <a:cs typeface="Calibri"/>
                <a:sym typeface="Calibri"/>
              </a:rPr>
              <a:t>Xuan Dai Nguyen</a:t>
            </a:r>
            <a:r>
              <a:rPr lang="fr-FR" sz="2400">
                <a:solidFill>
                  <a:srgbClr val="C55A11"/>
                </a:solidFill>
                <a:latin typeface="Calibri"/>
                <a:ea typeface="Calibri"/>
                <a:cs typeface="Calibri"/>
                <a:sym typeface="Calibri"/>
              </a:rPr>
              <a:t>.</a:t>
            </a:r>
            <a:endParaRPr sz="2400"/>
          </a:p>
          <a:p>
            <a:pPr marL="0" lvl="0" indent="0" algn="l" rtl="0">
              <a:lnSpc>
                <a:spcPct val="90000"/>
              </a:lnSpc>
              <a:spcBef>
                <a:spcPts val="1000"/>
              </a:spcBef>
              <a:spcAft>
                <a:spcPts val="0"/>
              </a:spcAft>
              <a:buSzPts val="2000"/>
              <a:buNone/>
            </a:pPr>
            <a:r>
              <a:rPr lang="fr-FR" sz="2400">
                <a:solidFill>
                  <a:srgbClr val="C55A11"/>
                </a:solidFill>
                <a:latin typeface="Calibri"/>
                <a:ea typeface="Calibri"/>
                <a:cs typeface="Calibri"/>
                <a:sym typeface="Calibri"/>
              </a:rPr>
              <a:t>A nonlinear neural network-based model predictive control for industrial gas turbine / by </a:t>
            </a:r>
            <a:r>
              <a:rPr lang="fr-FR" sz="2400" b="1">
                <a:solidFill>
                  <a:srgbClr val="C55A11"/>
                </a:solidFill>
                <a:latin typeface="Calibri"/>
                <a:ea typeface="Calibri"/>
                <a:cs typeface="Calibri"/>
                <a:sym typeface="Calibri"/>
              </a:rPr>
              <a:t>Ibrahem Mohamed Atia Ibrahem</a:t>
            </a:r>
            <a:endParaRPr sz="2400" b="1">
              <a:solidFill>
                <a:srgbClr val="C55A11"/>
              </a:solidFill>
              <a:latin typeface="Calibri"/>
              <a:ea typeface="Calibri"/>
              <a:cs typeface="Calibri"/>
              <a:sym typeface="Calibri"/>
            </a:endParaRPr>
          </a:p>
          <a:p>
            <a:pPr marL="0" lvl="0" indent="0" algn="l" rtl="0">
              <a:lnSpc>
                <a:spcPct val="90000"/>
              </a:lnSpc>
              <a:spcBef>
                <a:spcPts val="1000"/>
              </a:spcBef>
              <a:spcAft>
                <a:spcPts val="0"/>
              </a:spcAft>
              <a:buSzPts val="2000"/>
              <a:buNone/>
            </a:pPr>
            <a:r>
              <a:rPr lang="fr-FR" sz="2400">
                <a:solidFill>
                  <a:srgbClr val="C55A11"/>
                </a:solidFill>
                <a:latin typeface="Calibri"/>
                <a:ea typeface="Calibri"/>
                <a:cs typeface="Calibri"/>
                <a:sym typeface="Calibri"/>
              </a:rPr>
              <a:t>Contribution à la modélisation morphofonctionnelle 3D de l'épaule / par </a:t>
            </a:r>
            <a:r>
              <a:rPr lang="fr-FR" sz="2400" b="1">
                <a:solidFill>
                  <a:srgbClr val="C55A11"/>
                </a:solidFill>
                <a:latin typeface="Calibri"/>
                <a:ea typeface="Calibri"/>
                <a:cs typeface="Calibri"/>
                <a:sym typeface="Calibri"/>
              </a:rPr>
              <a:t>Cheng Zhang</a:t>
            </a:r>
            <a:r>
              <a:rPr lang="fr-FR" sz="2400">
                <a:solidFill>
                  <a:srgbClr val="C55A11"/>
                </a:solidFill>
                <a:latin typeface="Calibri"/>
                <a:ea typeface="Calibri"/>
                <a:cs typeface="Calibri"/>
                <a:sym typeface="Calibri"/>
              </a:rPr>
              <a:t>.</a:t>
            </a:r>
            <a:endParaRPr/>
          </a:p>
          <a:p>
            <a:pPr marL="0" lvl="0" indent="0" algn="l" rtl="0">
              <a:lnSpc>
                <a:spcPct val="90000"/>
              </a:lnSpc>
              <a:spcBef>
                <a:spcPts val="1000"/>
              </a:spcBef>
              <a:spcAft>
                <a:spcPts val="0"/>
              </a:spcAft>
              <a:buSzPts val="2000"/>
              <a:buNone/>
            </a:pPr>
            <a:r>
              <a:rPr lang="fr-FR" sz="2400" b="1">
                <a:solidFill>
                  <a:schemeClr val="dk1"/>
                </a:solidFill>
                <a:latin typeface="Calibri"/>
                <a:ea typeface="Calibri"/>
                <a:cs typeface="Calibri"/>
                <a:sym typeface="Calibri"/>
              </a:rPr>
              <a:t>Xuan Dai Nguyen; Ibrahem Mohamed Atia Ibrahem; Cheng Zhang</a:t>
            </a:r>
            <a:r>
              <a:rPr lang="fr-FR" sz="2400" b="1">
                <a:solidFill>
                  <a:schemeClr val="dk1"/>
                </a:solidFill>
              </a:rPr>
              <a:t> : non</a:t>
            </a:r>
            <a:endParaRPr sz="2400" b="1">
              <a:solidFill>
                <a:schemeClr val="dk1"/>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2000"/>
              <a:buNone/>
            </a:pPr>
            <a:r>
              <a:rPr lang="fr-FR" sz="2400"/>
              <a:t>Ces ressources sont en français ou en anglais; rien n’indique qu’il s’agit de traductions. Le texte de ces thèses (texte de la première ressource cataloguée) semble bien avoir été écrit en français, ou en anglais, langues à caractères latins. </a:t>
            </a:r>
            <a:endParaRPr/>
          </a:p>
          <a:p>
            <a:pPr marL="0" lvl="0" indent="0" algn="l" rtl="0">
              <a:lnSpc>
                <a:spcPct val="90000"/>
              </a:lnSpc>
              <a:spcBef>
                <a:spcPts val="1000"/>
              </a:spcBef>
              <a:spcAft>
                <a:spcPts val="0"/>
              </a:spcAft>
              <a:buClr>
                <a:schemeClr val="dk1"/>
              </a:buClr>
              <a:buSzPts val="2800"/>
              <a:buNone/>
            </a:pPr>
            <a:r>
              <a:rPr lang="fr-FR" sz="2400" b="1"/>
              <a:t>Dans ces cas, RDA 9.2.2.5.3 ne s’applique pas; aucune romanisation n’est nécessaire.</a:t>
            </a:r>
            <a:endParaRPr sz="2400"/>
          </a:p>
        </p:txBody>
      </p:sp>
      <p:sp>
        <p:nvSpPr>
          <p:cNvPr id="442" name="Google Shape;442;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38</a:t>
            </a:fld>
            <a:endParaRPr/>
          </a:p>
        </p:txBody>
      </p:sp>
      <p:sp>
        <p:nvSpPr>
          <p:cNvPr id="3" name="Espace réservé du pied de page 2">
            <a:extLst>
              <a:ext uri="{FF2B5EF4-FFF2-40B4-BE49-F238E27FC236}">
                <a16:creationId xmlns:a16="http://schemas.microsoft.com/office/drawing/2014/main" id="{A1EA970C-CCDF-9AEF-676F-7E5A6D41A2DF}"/>
              </a:ext>
            </a:extLst>
          </p:cNvPr>
          <p:cNvSpPr>
            <a:spLocks noGrp="1"/>
          </p:cNvSpPr>
          <p:nvPr>
            <p:ph type="ftr" idx="11"/>
          </p:nvPr>
        </p:nvSpPr>
        <p:spPr/>
        <p:txBody>
          <a:bodyPr/>
          <a:lstStyle/>
          <a:p>
            <a:r>
              <a:rPr lang="fr-CA"/>
              <a:t>Romanisation des noms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18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fr-FR"/>
              <a:t>Nom en écriture non latine : la démarche</a:t>
            </a:r>
            <a:endParaRPr/>
          </a:p>
        </p:txBody>
      </p:sp>
      <p:sp>
        <p:nvSpPr>
          <p:cNvPr id="448" name="Google Shape;448;p18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SzPct val="108108"/>
              <a:buNone/>
            </a:pPr>
            <a:r>
              <a:rPr lang="fr-FR"/>
              <a:t>Dans certains cas, le catalogueur a en mains un document rédigé dans une écriture qui diffère de l’écriture privilégiée par l’agence créant les données. </a:t>
            </a:r>
            <a:endParaRPr/>
          </a:p>
          <a:p>
            <a:pPr marL="0" lvl="0" indent="0" algn="l" rtl="0">
              <a:lnSpc>
                <a:spcPct val="90000"/>
              </a:lnSpc>
              <a:spcBef>
                <a:spcPts val="0"/>
              </a:spcBef>
              <a:spcAft>
                <a:spcPts val="0"/>
              </a:spcAft>
              <a:buSzPct val="108108"/>
              <a:buNone/>
            </a:pPr>
            <a:r>
              <a:rPr lang="fr-FR"/>
              <a:t>En vertu de RDA 9.2.2.5.3, le catalogueur ne peut pas employer ces formes telles qu’elles apparaissent, puisqu’il </a:t>
            </a:r>
            <a:r>
              <a:rPr lang="fr-FR" u="sng"/>
              <a:t>faut</a:t>
            </a:r>
            <a:r>
              <a:rPr lang="fr-FR"/>
              <a:t> établir le PAA dans l’écriture privilégiée par l’agence. </a:t>
            </a:r>
            <a:endParaRPr/>
          </a:p>
          <a:p>
            <a:pPr marL="0" lvl="0" indent="0" algn="l" rtl="0">
              <a:lnSpc>
                <a:spcPct val="90000"/>
              </a:lnSpc>
              <a:spcBef>
                <a:spcPts val="1000"/>
              </a:spcBef>
              <a:spcAft>
                <a:spcPts val="0"/>
              </a:spcAft>
              <a:buSzPct val="108108"/>
              <a:buNone/>
            </a:pPr>
            <a:r>
              <a:rPr lang="fr-FR"/>
              <a:t>L’énoncé de politique du PFAN pour 9.2.2.5.3 indique que « </a:t>
            </a:r>
            <a:r>
              <a:rPr lang="fr-FR">
                <a:solidFill>
                  <a:srgbClr val="548135"/>
                </a:solidFill>
              </a:rPr>
              <a:t>Les points d'accès autorisés </a:t>
            </a:r>
            <a:r>
              <a:rPr lang="fr-FR" b="1">
                <a:solidFill>
                  <a:srgbClr val="548135"/>
                </a:solidFill>
              </a:rPr>
              <a:t>doivent être en écriture latine </a:t>
            </a:r>
            <a:r>
              <a:rPr lang="fr-FR"/>
              <a:t>».  </a:t>
            </a:r>
            <a:endParaRPr/>
          </a:p>
          <a:p>
            <a:pPr marL="0" lvl="0" indent="0" algn="l" rtl="0">
              <a:lnSpc>
                <a:spcPct val="90000"/>
              </a:lnSpc>
              <a:spcBef>
                <a:spcPts val="1000"/>
              </a:spcBef>
              <a:spcAft>
                <a:spcPts val="0"/>
              </a:spcAft>
              <a:buSzPct val="108108"/>
              <a:buNone/>
            </a:pPr>
            <a:r>
              <a:rPr lang="fr-FR"/>
              <a:t>Les énoncés de politique de BAC/BAnQ spécifient également que l’écriture privilégiée est l’écriture </a:t>
            </a:r>
            <a:r>
              <a:rPr lang="fr-FR" u="sng"/>
              <a:t>latine</a:t>
            </a:r>
            <a:r>
              <a:rPr lang="fr-FR"/>
              <a:t>. Les points d’accès autorisés dans les notices d’autorité et les notices bibliographiques </a:t>
            </a:r>
            <a:r>
              <a:rPr lang="fr-FR" b="1"/>
              <a:t>doivent</a:t>
            </a:r>
            <a:r>
              <a:rPr lang="fr-FR"/>
              <a:t> donc être en écriture latine, du moins pour ces deux institutions.</a:t>
            </a:r>
            <a:endParaRPr/>
          </a:p>
          <a:p>
            <a:pPr marL="114300" lvl="0" indent="0" algn="l" rtl="0">
              <a:lnSpc>
                <a:spcPct val="90000"/>
              </a:lnSpc>
              <a:spcBef>
                <a:spcPts val="1000"/>
              </a:spcBef>
              <a:spcAft>
                <a:spcPts val="0"/>
              </a:spcAft>
              <a:buSzPct val="69498"/>
              <a:buNone/>
            </a:pPr>
            <a:endParaRPr/>
          </a:p>
        </p:txBody>
      </p:sp>
      <p:sp>
        <p:nvSpPr>
          <p:cNvPr id="449" name="Google Shape;449;p18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39</a:t>
            </a:fld>
            <a:endParaRPr/>
          </a:p>
        </p:txBody>
      </p:sp>
      <p:sp>
        <p:nvSpPr>
          <p:cNvPr id="3" name="Espace réservé du pied de page 2">
            <a:extLst>
              <a:ext uri="{FF2B5EF4-FFF2-40B4-BE49-F238E27FC236}">
                <a16:creationId xmlns:a16="http://schemas.microsoft.com/office/drawing/2014/main" id="{3E4EADAD-6A34-8E81-B238-51F29D5A4F4E}"/>
              </a:ext>
            </a:extLst>
          </p:cNvPr>
          <p:cNvSpPr>
            <a:spLocks noGrp="1"/>
          </p:cNvSpPr>
          <p:nvPr>
            <p:ph type="ftr" idx="11"/>
          </p:nvPr>
        </p:nvSpPr>
        <p:spPr/>
        <p:txBody>
          <a:bodyPr/>
          <a:lstStyle/>
          <a:p>
            <a:r>
              <a:rPr lang="fr-CA"/>
              <a:t>Romanisation des noms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7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fr-FR"/>
              <a:t>Plan de la formation</a:t>
            </a:r>
            <a:endParaRPr/>
          </a:p>
        </p:txBody>
      </p:sp>
      <p:sp>
        <p:nvSpPr>
          <p:cNvPr id="187" name="Google Shape;187;p73"/>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946"/>
              <a:buNone/>
            </a:pPr>
            <a:r>
              <a:rPr lang="fr-FR" b="1">
                <a:solidFill>
                  <a:schemeClr val="dk1"/>
                </a:solidFill>
              </a:rPr>
              <a:t>Jour 1</a:t>
            </a:r>
            <a:endParaRPr b="1" u="sng">
              <a:solidFill>
                <a:schemeClr val="dk1"/>
              </a:solidFill>
              <a:hlinkClick r:id="rId3" action="ppaction://hlinksldjump">
                <a:extLst>
                  <a:ext uri="{A12FA001-AC4F-418D-AE19-62706E023703}">
                    <ahyp:hlinkClr xmlns:ahyp="http://schemas.microsoft.com/office/drawing/2018/hyperlinkcolor" val="tx"/>
                  </a:ext>
                </a:extLst>
              </a:hlinkClick>
            </a:endParaRPr>
          </a:p>
          <a:p>
            <a:pPr marL="628650" lvl="0" indent="-514350" algn="l" rtl="0">
              <a:lnSpc>
                <a:spcPct val="90000"/>
              </a:lnSpc>
              <a:spcBef>
                <a:spcPts val="1000"/>
              </a:spcBef>
              <a:spcAft>
                <a:spcPts val="0"/>
              </a:spcAft>
              <a:buSzPts val="1946"/>
              <a:buFont typeface="Arial"/>
              <a:buAutoNum type="arabicPeriod"/>
            </a:pPr>
            <a:r>
              <a:rPr lang="fr-FR" u="sng">
                <a:solidFill>
                  <a:srgbClr val="0563C1"/>
                </a:solidFill>
                <a:hlinkClick r:id="rId3" action="ppaction://hlinksldjump">
                  <a:extLst>
                    <a:ext uri="{A12FA001-AC4F-418D-AE19-62706E023703}">
                      <ahyp:hlinkClr xmlns:ahyp="http://schemas.microsoft.com/office/drawing/2018/hyperlinkcolor" val="tx"/>
                    </a:ext>
                  </a:extLst>
                </a:hlinkClick>
              </a:rPr>
              <a:t>Principes de base et définitions</a:t>
            </a:r>
            <a:endParaRPr/>
          </a:p>
          <a:p>
            <a:pPr marL="628650" lvl="0" indent="-514350" algn="l" rtl="0">
              <a:lnSpc>
                <a:spcPct val="90000"/>
              </a:lnSpc>
              <a:spcBef>
                <a:spcPts val="1000"/>
              </a:spcBef>
              <a:spcAft>
                <a:spcPts val="0"/>
              </a:spcAft>
              <a:buSzPts val="1946"/>
              <a:buFont typeface="Arial"/>
              <a:buAutoNum type="arabicPeriod"/>
            </a:pPr>
            <a:r>
              <a:rPr lang="fr-FR" u="sng">
                <a:solidFill>
                  <a:schemeClr val="hlink"/>
                </a:solidFill>
                <a:hlinkClick r:id="rId4" action="ppaction://hlinksldjump"/>
              </a:rPr>
              <a:t>RDA et le début de la démarche </a:t>
            </a:r>
            <a:endParaRPr/>
          </a:p>
          <a:p>
            <a:pPr marL="628650" lvl="0" indent="-514350" algn="l" rtl="0">
              <a:lnSpc>
                <a:spcPct val="90000"/>
              </a:lnSpc>
              <a:spcBef>
                <a:spcPts val="1000"/>
              </a:spcBef>
              <a:spcAft>
                <a:spcPts val="0"/>
              </a:spcAft>
              <a:buSzPts val="1946"/>
              <a:buFont typeface="Arial"/>
              <a:buAutoNum type="arabicPeriod"/>
            </a:pPr>
            <a:r>
              <a:rPr lang="fr-FR" u="sng">
                <a:solidFill>
                  <a:schemeClr val="hlink"/>
                </a:solidFill>
                <a:hlinkClick r:id="rId4" action="ppaction://hlinksldjump"/>
              </a:rPr>
              <a:t>Noms de personnes</a:t>
            </a:r>
            <a:endParaRPr/>
          </a:p>
          <a:p>
            <a:pPr marL="457200" lvl="0" indent="-228600" algn="l" rtl="0">
              <a:lnSpc>
                <a:spcPct val="90000"/>
              </a:lnSpc>
              <a:spcBef>
                <a:spcPts val="1000"/>
              </a:spcBef>
              <a:spcAft>
                <a:spcPts val="0"/>
              </a:spcAft>
              <a:buClr>
                <a:schemeClr val="dk1"/>
              </a:buClr>
              <a:buSzPts val="1800"/>
              <a:buNone/>
            </a:pPr>
            <a:endParaRPr/>
          </a:p>
        </p:txBody>
      </p:sp>
      <p:sp>
        <p:nvSpPr>
          <p:cNvPr id="188" name="Google Shape;188;p73"/>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946"/>
              <a:buNone/>
            </a:pPr>
            <a:r>
              <a:rPr lang="fr-FR" b="1">
                <a:solidFill>
                  <a:schemeClr val="dk1"/>
                </a:solidFill>
              </a:rPr>
              <a:t>Jour 2</a:t>
            </a:r>
            <a:endParaRPr b="1" u="sng">
              <a:solidFill>
                <a:schemeClr val="dk1"/>
              </a:solidFill>
              <a:hlinkClick r:id="rId5" action="ppaction://hlinksldjump">
                <a:extLst>
                  <a:ext uri="{A12FA001-AC4F-418D-AE19-62706E023703}">
                    <ahyp:hlinkClr xmlns:ahyp="http://schemas.microsoft.com/office/drawing/2018/hyperlinkcolor" val="tx"/>
                  </a:ext>
                </a:extLst>
              </a:hlinkClick>
            </a:endParaRPr>
          </a:p>
          <a:p>
            <a:pPr marL="628650" lvl="0" indent="-514350" algn="l" rtl="0">
              <a:lnSpc>
                <a:spcPct val="90000"/>
              </a:lnSpc>
              <a:spcBef>
                <a:spcPts val="1000"/>
              </a:spcBef>
              <a:spcAft>
                <a:spcPts val="0"/>
              </a:spcAft>
              <a:buSzPts val="1946"/>
              <a:buFont typeface="Arial"/>
              <a:buAutoNum type="arabicPeriod"/>
            </a:pPr>
            <a:r>
              <a:rPr lang="fr-FR" u="sng">
                <a:solidFill>
                  <a:srgbClr val="0563C1"/>
                </a:solidFill>
                <a:hlinkClick r:id="rId5" action="ppaction://hlinksldjump">
                  <a:extLst>
                    <a:ext uri="{A12FA001-AC4F-418D-AE19-62706E023703}">
                      <ahyp:hlinkClr xmlns:ahyp="http://schemas.microsoft.com/office/drawing/2018/hyperlinkcolor" val="tx"/>
                    </a:ext>
                  </a:extLst>
                </a:hlinkClick>
              </a:rPr>
              <a:t>Noms de familles</a:t>
            </a:r>
            <a:endParaRPr/>
          </a:p>
          <a:p>
            <a:pPr marL="628650" lvl="0" indent="-514350" algn="l" rtl="0">
              <a:lnSpc>
                <a:spcPct val="90000"/>
              </a:lnSpc>
              <a:spcBef>
                <a:spcPts val="1000"/>
              </a:spcBef>
              <a:spcAft>
                <a:spcPts val="0"/>
              </a:spcAft>
              <a:buSzPts val="1946"/>
              <a:buFont typeface="Arial"/>
              <a:buAutoNum type="arabicPeriod"/>
            </a:pPr>
            <a:r>
              <a:rPr lang="fr-FR" u="sng">
                <a:solidFill>
                  <a:schemeClr val="hlink"/>
                </a:solidFill>
                <a:hlinkClick r:id="rId6" action="ppaction://hlinksldjump"/>
              </a:rPr>
              <a:t>Noms de collectivités</a:t>
            </a:r>
            <a:endParaRPr/>
          </a:p>
          <a:p>
            <a:pPr marL="628650" lvl="0" indent="-514350" algn="l" rtl="0">
              <a:lnSpc>
                <a:spcPct val="90000"/>
              </a:lnSpc>
              <a:spcBef>
                <a:spcPts val="1000"/>
              </a:spcBef>
              <a:spcAft>
                <a:spcPts val="0"/>
              </a:spcAft>
              <a:buSzPts val="1946"/>
              <a:buFont typeface="Arial"/>
              <a:buAutoNum type="arabicPeriod"/>
            </a:pPr>
            <a:r>
              <a:rPr lang="fr-FR" u="sng">
                <a:solidFill>
                  <a:schemeClr val="hlink"/>
                </a:solidFill>
                <a:hlinkClick r:id="rId7" action="ppaction://hlinksldjump"/>
              </a:rPr>
              <a:t>Noms géographiques </a:t>
            </a:r>
            <a:endParaRPr u="sng">
              <a:solidFill>
                <a:schemeClr val="hlink"/>
              </a:solidFill>
            </a:endParaRPr>
          </a:p>
          <a:p>
            <a:pPr marL="628650" lvl="0" indent="-514350" algn="l" rtl="0">
              <a:lnSpc>
                <a:spcPct val="90000"/>
              </a:lnSpc>
              <a:spcBef>
                <a:spcPts val="1000"/>
              </a:spcBef>
              <a:spcAft>
                <a:spcPts val="0"/>
              </a:spcAft>
              <a:buSzPts val="1946"/>
              <a:buFont typeface="Arial"/>
              <a:buAutoNum type="arabicPeriod"/>
            </a:pPr>
            <a:r>
              <a:rPr lang="fr-FR" u="sng">
                <a:solidFill>
                  <a:schemeClr val="hlink"/>
                </a:solidFill>
                <a:hlinkClick r:id="rId8" action="ppaction://hlinksldjump"/>
              </a:rPr>
              <a:t>Titres privilégiés pour les œuvres </a:t>
            </a:r>
            <a:endParaRPr/>
          </a:p>
          <a:p>
            <a:pPr marL="628650" lvl="0" indent="-514350" algn="l" rtl="0">
              <a:lnSpc>
                <a:spcPct val="90000"/>
              </a:lnSpc>
              <a:spcBef>
                <a:spcPts val="1000"/>
              </a:spcBef>
              <a:spcAft>
                <a:spcPts val="0"/>
              </a:spcAft>
              <a:buSzPts val="1946"/>
              <a:buFont typeface="Arial"/>
              <a:buAutoNum type="arabicPeriod"/>
            </a:pPr>
            <a:r>
              <a:rPr lang="fr-FR" u="sng">
                <a:solidFill>
                  <a:schemeClr val="hlink"/>
                </a:solidFill>
                <a:hlinkClick r:id="rId9" action="ppaction://hlinksldjump"/>
              </a:rPr>
              <a:t>FAQ – Foire aux questions </a:t>
            </a:r>
            <a:endParaRPr/>
          </a:p>
          <a:p>
            <a:pPr marL="628650" lvl="0" indent="-514350" algn="l" rtl="0">
              <a:lnSpc>
                <a:spcPct val="90000"/>
              </a:lnSpc>
              <a:spcBef>
                <a:spcPts val="1000"/>
              </a:spcBef>
              <a:spcAft>
                <a:spcPts val="0"/>
              </a:spcAft>
              <a:buSzPts val="1946"/>
              <a:buFont typeface="Arial"/>
              <a:buAutoNum type="arabicPeriod"/>
            </a:pPr>
            <a:r>
              <a:rPr lang="fr-FR" u="sng">
                <a:solidFill>
                  <a:schemeClr val="hlink"/>
                </a:solidFill>
                <a:hlinkClick r:id="rId10" action="ppaction://hlinksldjump"/>
              </a:rPr>
              <a:t>Zones MARC 21</a:t>
            </a:r>
            <a:endParaRPr/>
          </a:p>
          <a:p>
            <a:pPr marL="628650" lvl="0" indent="-390779" algn="l" rtl="0">
              <a:lnSpc>
                <a:spcPct val="90000"/>
              </a:lnSpc>
              <a:spcBef>
                <a:spcPts val="1000"/>
              </a:spcBef>
              <a:spcAft>
                <a:spcPts val="0"/>
              </a:spcAft>
              <a:buSzPts val="1946"/>
              <a:buFont typeface="Arial"/>
              <a:buNone/>
            </a:pPr>
            <a:endParaRPr/>
          </a:p>
          <a:p>
            <a:pPr marL="457200" lvl="0" indent="-228600" algn="l" rtl="0">
              <a:lnSpc>
                <a:spcPct val="90000"/>
              </a:lnSpc>
              <a:spcBef>
                <a:spcPts val="1000"/>
              </a:spcBef>
              <a:spcAft>
                <a:spcPts val="0"/>
              </a:spcAft>
              <a:buClr>
                <a:schemeClr val="dk1"/>
              </a:buClr>
              <a:buSzPts val="1800"/>
              <a:buNone/>
            </a:pPr>
            <a:endParaRPr/>
          </a:p>
        </p:txBody>
      </p:sp>
      <p:sp>
        <p:nvSpPr>
          <p:cNvPr id="189" name="Google Shape;189;p7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4</a:t>
            </a:fld>
            <a:endParaRPr/>
          </a:p>
        </p:txBody>
      </p:sp>
      <p:sp>
        <p:nvSpPr>
          <p:cNvPr id="3" name="Espace réservé du pied de page 2">
            <a:extLst>
              <a:ext uri="{FF2B5EF4-FFF2-40B4-BE49-F238E27FC236}">
                <a16:creationId xmlns:a16="http://schemas.microsoft.com/office/drawing/2014/main" id="{CFF68466-E6AD-491F-167F-9A73C4ED2314}"/>
              </a:ext>
            </a:extLst>
          </p:cNvPr>
          <p:cNvSpPr>
            <a:spLocks noGrp="1"/>
          </p:cNvSpPr>
          <p:nvPr>
            <p:ph type="ftr" idx="11"/>
          </p:nvPr>
        </p:nvSpPr>
        <p:spPr/>
        <p:txBody>
          <a:bodyPr/>
          <a:lstStyle/>
          <a:p>
            <a:r>
              <a:rPr lang="fr-CA"/>
              <a:t>Romanisation des noms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18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fr-FR"/>
              <a:t>Nom en écriture non latine : la démarche</a:t>
            </a:r>
            <a:endParaRPr/>
          </a:p>
        </p:txBody>
      </p:sp>
      <p:sp>
        <p:nvSpPr>
          <p:cNvPr id="455" name="Google Shape;455;p18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SzPts val="2800"/>
              <a:buNone/>
            </a:pPr>
            <a:r>
              <a:rPr lang="fr-FR"/>
              <a:t>Exemple : </a:t>
            </a:r>
            <a:endParaRPr/>
          </a:p>
          <a:p>
            <a:pPr marL="0" lvl="0" indent="0" algn="l" rtl="0">
              <a:lnSpc>
                <a:spcPct val="90000"/>
              </a:lnSpc>
              <a:spcBef>
                <a:spcPts val="0"/>
              </a:spcBef>
              <a:spcAft>
                <a:spcPts val="0"/>
              </a:spcAft>
              <a:buSzPts val="2800"/>
              <a:buNone/>
            </a:pPr>
            <a:endParaRPr/>
          </a:p>
          <a:p>
            <a:pPr marL="0" lvl="0" indent="0" algn="l" rtl="0">
              <a:lnSpc>
                <a:spcPct val="90000"/>
              </a:lnSpc>
              <a:spcBef>
                <a:spcPts val="0"/>
              </a:spcBef>
              <a:spcAft>
                <a:spcPts val="0"/>
              </a:spcAft>
              <a:buSzPts val="2800"/>
              <a:buNone/>
            </a:pPr>
            <a:r>
              <a:rPr lang="fr-FR"/>
              <a:t>Un catalogueur a en mains une ressource en grec. </a:t>
            </a:r>
            <a:endParaRPr/>
          </a:p>
          <a:p>
            <a:pPr marL="0" lvl="0" indent="0" algn="l" rtl="0">
              <a:lnSpc>
                <a:spcPct val="90000"/>
              </a:lnSpc>
              <a:spcBef>
                <a:spcPts val="1000"/>
              </a:spcBef>
              <a:spcAft>
                <a:spcPts val="0"/>
              </a:spcAft>
              <a:buClr>
                <a:srgbClr val="C55A11"/>
              </a:buClr>
              <a:buSzPts val="2800"/>
              <a:buNone/>
            </a:pPr>
            <a:r>
              <a:rPr lang="fr-FR">
                <a:solidFill>
                  <a:srgbClr val="C55A11"/>
                </a:solidFill>
              </a:rPr>
              <a:t>Η Αθήνα στον καιρό της πανδημίας / φωτογραφίες : </a:t>
            </a:r>
            <a:r>
              <a:rPr lang="fr-FR" b="1">
                <a:solidFill>
                  <a:srgbClr val="C55A11"/>
                </a:solidFill>
              </a:rPr>
              <a:t>Διονυσία Αλεξιάδη</a:t>
            </a:r>
            <a:r>
              <a:rPr lang="fr-FR">
                <a:solidFill>
                  <a:srgbClr val="C55A11"/>
                </a:solidFill>
              </a:rPr>
              <a:t>; κείμενα : </a:t>
            </a:r>
            <a:r>
              <a:rPr lang="fr-FR" b="1">
                <a:solidFill>
                  <a:srgbClr val="C55A11"/>
                </a:solidFill>
              </a:rPr>
              <a:t>Νίκος Βατόπουλος</a:t>
            </a:r>
            <a:r>
              <a:rPr lang="fr-FR">
                <a:solidFill>
                  <a:srgbClr val="C55A11"/>
                </a:solidFill>
              </a:rPr>
              <a:t>.</a:t>
            </a:r>
            <a:endParaRPr/>
          </a:p>
          <a:p>
            <a:pPr marL="0" lvl="0" indent="0" algn="l" rtl="0">
              <a:lnSpc>
                <a:spcPct val="90000"/>
              </a:lnSpc>
              <a:spcBef>
                <a:spcPts val="1000"/>
              </a:spcBef>
              <a:spcAft>
                <a:spcPts val="0"/>
              </a:spcAft>
              <a:buSzPts val="1000"/>
              <a:buNone/>
            </a:pPr>
            <a:endParaRPr sz="1000"/>
          </a:p>
          <a:p>
            <a:pPr marL="0" lvl="0" indent="0" algn="l" rtl="0">
              <a:lnSpc>
                <a:spcPct val="90000"/>
              </a:lnSpc>
              <a:spcBef>
                <a:spcPts val="1000"/>
              </a:spcBef>
              <a:spcAft>
                <a:spcPts val="0"/>
              </a:spcAft>
              <a:buSzPts val="2800"/>
              <a:buNone/>
            </a:pPr>
            <a:r>
              <a:rPr lang="fr-FR"/>
              <a:t>Les deux points d’accès devront </a:t>
            </a:r>
            <a:r>
              <a:rPr lang="fr-FR" b="1"/>
              <a:t>obligatoirement</a:t>
            </a:r>
            <a:r>
              <a:rPr lang="fr-FR"/>
              <a:t> être donnés en caractères latins dans les autorités et ressembleront à ceci : </a:t>
            </a:r>
            <a:endParaRPr/>
          </a:p>
          <a:p>
            <a:pPr marL="0" lvl="0" indent="0" algn="l" rtl="0">
              <a:lnSpc>
                <a:spcPct val="90000"/>
              </a:lnSpc>
              <a:spcBef>
                <a:spcPts val="1000"/>
              </a:spcBef>
              <a:spcAft>
                <a:spcPts val="0"/>
              </a:spcAft>
              <a:buSzPts val="2800"/>
              <a:buNone/>
            </a:pPr>
            <a:br>
              <a:rPr lang="fr-FR"/>
            </a:br>
            <a:r>
              <a:rPr lang="fr-FR">
                <a:solidFill>
                  <a:srgbClr val="C55A11"/>
                </a:solidFill>
              </a:rPr>
              <a:t>100 1_ Alexiádī ̄, Dionysia.</a:t>
            </a:r>
            <a:endParaRPr/>
          </a:p>
          <a:p>
            <a:pPr marL="0" lvl="0" indent="0" algn="l" rtl="0">
              <a:lnSpc>
                <a:spcPct val="90000"/>
              </a:lnSpc>
              <a:spcBef>
                <a:spcPts val="1000"/>
              </a:spcBef>
              <a:spcAft>
                <a:spcPts val="0"/>
              </a:spcAft>
              <a:buSzPts val="2800"/>
              <a:buNone/>
            </a:pPr>
            <a:r>
              <a:rPr lang="fr-FR">
                <a:solidFill>
                  <a:srgbClr val="C55A11"/>
                </a:solidFill>
              </a:rPr>
              <a:t>100 1_ Vatópoulos, Níkos.</a:t>
            </a:r>
            <a:endParaRPr/>
          </a:p>
          <a:p>
            <a:pPr marL="114300" lvl="0" indent="0" algn="l" rtl="0">
              <a:lnSpc>
                <a:spcPct val="90000"/>
              </a:lnSpc>
              <a:spcBef>
                <a:spcPts val="1000"/>
              </a:spcBef>
              <a:spcAft>
                <a:spcPts val="0"/>
              </a:spcAft>
              <a:buSzPts val="1800"/>
              <a:buNone/>
            </a:pPr>
            <a:endParaRPr/>
          </a:p>
        </p:txBody>
      </p:sp>
      <p:sp>
        <p:nvSpPr>
          <p:cNvPr id="456" name="Google Shape;456;p18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40</a:t>
            </a:fld>
            <a:endParaRPr/>
          </a:p>
        </p:txBody>
      </p:sp>
      <p:sp>
        <p:nvSpPr>
          <p:cNvPr id="3" name="Espace réservé du pied de page 2">
            <a:extLst>
              <a:ext uri="{FF2B5EF4-FFF2-40B4-BE49-F238E27FC236}">
                <a16:creationId xmlns:a16="http://schemas.microsoft.com/office/drawing/2014/main" id="{B576B44D-17A1-C940-D8F6-6D75AA60B601}"/>
              </a:ext>
            </a:extLst>
          </p:cNvPr>
          <p:cNvSpPr>
            <a:spLocks noGrp="1"/>
          </p:cNvSpPr>
          <p:nvPr>
            <p:ph type="ftr" idx="11"/>
          </p:nvPr>
        </p:nvSpPr>
        <p:spPr/>
        <p:txBody>
          <a:bodyPr/>
          <a:lstStyle/>
          <a:p>
            <a:r>
              <a:rPr lang="fr-CA"/>
              <a:t>Romanisation des noms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1"/>
        <p:cNvGrpSpPr/>
        <p:nvPr/>
      </p:nvGrpSpPr>
      <p:grpSpPr>
        <a:xfrm>
          <a:off x="0" y="0"/>
          <a:ext cx="0" cy="0"/>
          <a:chOff x="0" y="0"/>
          <a:chExt cx="0" cy="0"/>
        </a:xfrm>
      </p:grpSpPr>
      <p:sp>
        <p:nvSpPr>
          <p:cNvPr id="462" name="Google Shape;462;p39"/>
          <p:cNvSpPr txBox="1">
            <a:spLocks noGrp="1"/>
          </p:cNvSpPr>
          <p:nvPr>
            <p:ph type="title"/>
          </p:nvPr>
        </p:nvSpPr>
        <p:spPr>
          <a:xfrm>
            <a:off x="781594" y="572812"/>
            <a:ext cx="10515600" cy="97971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Nom en écriture non latine : la démarche</a:t>
            </a:r>
            <a:endParaRPr/>
          </a:p>
        </p:txBody>
      </p:sp>
      <p:sp>
        <p:nvSpPr>
          <p:cNvPr id="463" name="Google Shape;463;p39"/>
          <p:cNvSpPr txBox="1">
            <a:spLocks noGrp="1"/>
          </p:cNvSpPr>
          <p:nvPr>
            <p:ph type="body" idx="1"/>
          </p:nvPr>
        </p:nvSpPr>
        <p:spPr>
          <a:xfrm>
            <a:off x="781594" y="1552526"/>
            <a:ext cx="11059886" cy="5302102"/>
          </a:xfrm>
          <a:prstGeom prst="rect">
            <a:avLst/>
          </a:prstGeom>
          <a:noFill/>
          <a:ln>
            <a:noFill/>
          </a:ln>
        </p:spPr>
        <p:txBody>
          <a:bodyPr spcFirstLastPara="1" wrap="square" lIns="91425" tIns="45700" rIns="91425" bIns="45700" anchor="t" anchorCtr="0">
            <a:normAutofit fontScale="40000" lnSpcReduction="20000"/>
          </a:bodyPr>
          <a:lstStyle/>
          <a:p>
            <a:pPr marL="0" lvl="0" indent="0" algn="l" rtl="0">
              <a:lnSpc>
                <a:spcPct val="90000"/>
              </a:lnSpc>
              <a:spcBef>
                <a:spcPts val="0"/>
              </a:spcBef>
              <a:spcAft>
                <a:spcPts val="0"/>
              </a:spcAft>
              <a:buClr>
                <a:schemeClr val="dk1"/>
              </a:buClr>
              <a:buSzPct val="100000"/>
              <a:buNone/>
            </a:pPr>
            <a:r>
              <a:rPr lang="fr-FR" sz="5100"/>
              <a:t>Dans certains cas, le nom apparaît déjà dans une forme romanisée. </a:t>
            </a:r>
            <a:endParaRPr sz="5100"/>
          </a:p>
          <a:p>
            <a:pPr marL="0" lvl="0" indent="0" algn="l" rtl="0">
              <a:lnSpc>
                <a:spcPct val="90000"/>
              </a:lnSpc>
              <a:spcBef>
                <a:spcPts val="0"/>
              </a:spcBef>
              <a:spcAft>
                <a:spcPts val="0"/>
              </a:spcAft>
              <a:buClr>
                <a:schemeClr val="dk1"/>
              </a:buClr>
              <a:buSzPct val="100000"/>
              <a:buNone/>
            </a:pPr>
            <a:r>
              <a:rPr lang="fr-FR" sz="5100"/>
              <a:t>Nous devons établir le PAA en écriture latine; mais cela ne veut pas dire qu’on peut prendre la forme </a:t>
            </a:r>
            <a:r>
              <a:rPr lang="fr-FR" sz="5100" b="1"/>
              <a:t>déjà romanisée </a:t>
            </a:r>
            <a:r>
              <a:rPr lang="fr-FR" sz="5100"/>
              <a:t>qui apparaît sur notre ressource.</a:t>
            </a:r>
            <a:endParaRPr sz="5100"/>
          </a:p>
          <a:p>
            <a:pPr marL="0" lvl="0" indent="0" algn="l" rtl="0">
              <a:lnSpc>
                <a:spcPct val="90000"/>
              </a:lnSpc>
              <a:spcBef>
                <a:spcPts val="1000"/>
              </a:spcBef>
              <a:spcAft>
                <a:spcPts val="0"/>
              </a:spcAft>
              <a:buClr>
                <a:schemeClr val="dk1"/>
              </a:buClr>
              <a:buSzPct val="100000"/>
              <a:buNone/>
            </a:pPr>
            <a:endParaRPr sz="5100"/>
          </a:p>
          <a:p>
            <a:pPr marL="0" lvl="0" indent="0" algn="l" rtl="0">
              <a:lnSpc>
                <a:spcPct val="90000"/>
              </a:lnSpc>
              <a:spcBef>
                <a:spcPts val="1000"/>
              </a:spcBef>
              <a:spcAft>
                <a:spcPts val="0"/>
              </a:spcAft>
              <a:buClr>
                <a:schemeClr val="dk1"/>
              </a:buClr>
              <a:buSzPct val="100000"/>
              <a:buNone/>
            </a:pPr>
            <a:r>
              <a:rPr lang="fr-FR" sz="5100"/>
              <a:t>La forme « latinisée » peut varier selon les éditeurs. Pour reprendre l’exemple vu plus haut : </a:t>
            </a:r>
            <a:endParaRPr sz="5100"/>
          </a:p>
          <a:p>
            <a:pPr marL="228600" lvl="0" indent="-228600" algn="l" rtl="0">
              <a:lnSpc>
                <a:spcPct val="90000"/>
              </a:lnSpc>
              <a:spcBef>
                <a:spcPts val="1000"/>
              </a:spcBef>
              <a:spcAft>
                <a:spcPts val="0"/>
              </a:spcAft>
              <a:buClr>
                <a:srgbClr val="C55A11"/>
              </a:buClr>
              <a:buSzPct val="100000"/>
              <a:buChar char="•"/>
            </a:pPr>
            <a:r>
              <a:rPr lang="fr-FR" sz="5100">
                <a:solidFill>
                  <a:srgbClr val="C55A11"/>
                </a:solidFill>
              </a:rPr>
              <a:t>Le sceau égyptien / </a:t>
            </a:r>
            <a:r>
              <a:rPr lang="fr-FR" sz="5100" b="1">
                <a:solidFill>
                  <a:srgbClr val="C55A11"/>
                </a:solidFill>
              </a:rPr>
              <a:t>Ossip E. Mandelstam </a:t>
            </a:r>
            <a:r>
              <a:rPr lang="fr-FR" sz="5100">
                <a:solidFill>
                  <a:srgbClr val="C55A11"/>
                </a:solidFill>
              </a:rPr>
              <a:t>; traduction et postface de Claude B. Levenson. </a:t>
            </a:r>
            <a:r>
              <a:rPr lang="fr-FR" sz="5100"/>
              <a:t>(Éditions </a:t>
            </a:r>
            <a:r>
              <a:rPr lang="fr-FR" sz="51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1"/>
                  </a:ext>
                </a:extLst>
              </a:rPr>
              <a:t>l’Âge</a:t>
            </a:r>
            <a:r>
              <a:rPr lang="fr-FR" sz="5100"/>
              <a:t> d’homme, collection Classiques slaves) </a:t>
            </a:r>
            <a:endParaRPr sz="5100"/>
          </a:p>
          <a:p>
            <a:pPr marL="228600" lvl="0" indent="-228600" algn="l" rtl="0">
              <a:lnSpc>
                <a:spcPct val="90000"/>
              </a:lnSpc>
              <a:spcBef>
                <a:spcPts val="1000"/>
              </a:spcBef>
              <a:spcAft>
                <a:spcPts val="0"/>
              </a:spcAft>
              <a:buClr>
                <a:srgbClr val="C55A11"/>
              </a:buClr>
              <a:buSzPct val="100000"/>
              <a:buChar char="•"/>
            </a:pPr>
            <a:r>
              <a:rPr lang="fr-FR" sz="5100">
                <a:solidFill>
                  <a:srgbClr val="C55A11"/>
                </a:solidFill>
              </a:rPr>
              <a:t>Lettres / </a:t>
            </a:r>
            <a:r>
              <a:rPr lang="fr-FR" sz="5100" b="1">
                <a:solidFill>
                  <a:srgbClr val="C55A11"/>
                </a:solidFill>
              </a:rPr>
              <a:t>Ossip Mandelstam </a:t>
            </a:r>
            <a:r>
              <a:rPr lang="fr-FR" sz="5100">
                <a:solidFill>
                  <a:srgbClr val="C55A11"/>
                </a:solidFill>
              </a:rPr>
              <a:t>; traduites du russe par Ghislaine Capogna-Bardet ; préface d'Annie Epelboin. </a:t>
            </a:r>
            <a:r>
              <a:rPr lang="fr-FR" sz="5100"/>
              <a:t>(Actes Sud, 2018). </a:t>
            </a:r>
            <a:endParaRPr sz="5100"/>
          </a:p>
          <a:p>
            <a:pPr marL="228600" lvl="0" indent="-228600" algn="l" rtl="0">
              <a:lnSpc>
                <a:spcPct val="90000"/>
              </a:lnSpc>
              <a:spcBef>
                <a:spcPts val="1000"/>
              </a:spcBef>
              <a:spcAft>
                <a:spcPts val="0"/>
              </a:spcAft>
              <a:buClr>
                <a:srgbClr val="C55A11"/>
              </a:buClr>
              <a:buSzPct val="100000"/>
              <a:buChar char="•"/>
            </a:pPr>
            <a:r>
              <a:rPr lang="fr-FR" sz="5100">
                <a:solidFill>
                  <a:srgbClr val="C55A11"/>
                </a:solidFill>
              </a:rPr>
              <a:t>Selected poems / </a:t>
            </a:r>
            <a:r>
              <a:rPr lang="fr-FR" sz="5100" b="1">
                <a:solidFill>
                  <a:srgbClr val="C55A11"/>
                </a:solidFill>
              </a:rPr>
              <a:t>Osip Mandelstam </a:t>
            </a:r>
            <a:r>
              <a:rPr lang="fr-FR" sz="5100">
                <a:solidFill>
                  <a:srgbClr val="C55A11"/>
                </a:solidFill>
              </a:rPr>
              <a:t>; translated by Clarence Brown and W.S. Merwin ; with an introduction by Clarence Brown. </a:t>
            </a:r>
            <a:r>
              <a:rPr lang="fr-FR" sz="5100"/>
              <a:t>(Penguin Books, 1977). </a:t>
            </a:r>
            <a:endParaRPr sz="5100"/>
          </a:p>
          <a:p>
            <a:pPr marL="228600" lvl="0" indent="-228600" algn="l" rtl="0">
              <a:lnSpc>
                <a:spcPct val="90000"/>
              </a:lnSpc>
              <a:spcBef>
                <a:spcPts val="1000"/>
              </a:spcBef>
              <a:spcAft>
                <a:spcPts val="0"/>
              </a:spcAft>
              <a:buClr>
                <a:srgbClr val="C55A11"/>
              </a:buClr>
              <a:buSzPct val="100000"/>
              <a:buChar char="•"/>
            </a:pPr>
            <a:r>
              <a:rPr lang="fr-FR" sz="5100">
                <a:solidFill>
                  <a:srgbClr val="C55A11"/>
                </a:solidFill>
              </a:rPr>
              <a:t>Selected poems / </a:t>
            </a:r>
            <a:r>
              <a:rPr lang="fr-FR" sz="5100" b="1">
                <a:solidFill>
                  <a:srgbClr val="C55A11"/>
                </a:solidFill>
              </a:rPr>
              <a:t>Osip Mandelshtam </a:t>
            </a:r>
            <a:r>
              <a:rPr lang="fr-FR" sz="5100">
                <a:solidFill>
                  <a:srgbClr val="C55A11"/>
                </a:solidFill>
              </a:rPr>
              <a:t>; selected and translated by James Greene ; forewords by Nadezhda Mandelshtam and Donald Davie ; introduction by Donald Rayfield. </a:t>
            </a:r>
            <a:r>
              <a:rPr lang="fr-FR" sz="5100"/>
              <a:t>(Penguin, 1991) </a:t>
            </a:r>
            <a:endParaRPr sz="5100"/>
          </a:p>
          <a:p>
            <a:pPr marL="228600" lvl="0" indent="-228600" algn="l" rtl="0">
              <a:lnSpc>
                <a:spcPct val="90000"/>
              </a:lnSpc>
              <a:spcBef>
                <a:spcPts val="1000"/>
              </a:spcBef>
              <a:spcAft>
                <a:spcPts val="0"/>
              </a:spcAft>
              <a:buClr>
                <a:srgbClr val="C55A11"/>
              </a:buClr>
              <a:buSzPct val="100000"/>
              <a:buChar char="•"/>
            </a:pPr>
            <a:r>
              <a:rPr lang="fr-FR" sz="5100">
                <a:solidFill>
                  <a:srgbClr val="C55A11"/>
                </a:solidFill>
              </a:rPr>
              <a:t>Cinquanta poesie / </a:t>
            </a:r>
            <a:r>
              <a:rPr lang="fr-FR" sz="5100" b="1">
                <a:solidFill>
                  <a:srgbClr val="C55A11"/>
                </a:solidFill>
              </a:rPr>
              <a:t>Osip Mandel'štam </a:t>
            </a:r>
            <a:r>
              <a:rPr lang="fr-FR" sz="5100">
                <a:solidFill>
                  <a:srgbClr val="C55A11"/>
                </a:solidFill>
              </a:rPr>
              <a:t>; a cura di Remo Faccani. </a:t>
            </a:r>
            <a:r>
              <a:rPr lang="fr-FR" sz="5100"/>
              <a:t>(Einaudi, 1998)</a:t>
            </a:r>
            <a:endParaRPr sz="5100"/>
          </a:p>
          <a:p>
            <a:pPr marL="0" lvl="0" indent="0" algn="l" rtl="0">
              <a:lnSpc>
                <a:spcPct val="90000"/>
              </a:lnSpc>
              <a:spcBef>
                <a:spcPts val="1000"/>
              </a:spcBef>
              <a:spcAft>
                <a:spcPts val="0"/>
              </a:spcAft>
              <a:buClr>
                <a:schemeClr val="dk1"/>
              </a:buClr>
              <a:buSzPct val="100000"/>
              <a:buNone/>
            </a:pPr>
            <a:endParaRPr sz="5100"/>
          </a:p>
          <a:p>
            <a:pPr marL="0" lvl="0" indent="0" algn="l" rtl="0">
              <a:lnSpc>
                <a:spcPct val="90000"/>
              </a:lnSpc>
              <a:spcBef>
                <a:spcPts val="1000"/>
              </a:spcBef>
              <a:spcAft>
                <a:spcPts val="0"/>
              </a:spcAft>
              <a:buClr>
                <a:schemeClr val="dk1"/>
              </a:buClr>
              <a:buSzPct val="239886"/>
              <a:buNone/>
            </a:pPr>
            <a:r>
              <a:rPr lang="fr-FR" sz="4400"/>
              <a:t>Dans ces exemples, on nous indique clairement qu’il s’agit de traductions; puisque les textes sont traduits du russe, on sait immédiatement que ce créateur a écrit à l’origine dans une écriture non latine.</a:t>
            </a:r>
            <a:endParaRPr sz="4400"/>
          </a:p>
        </p:txBody>
      </p:sp>
      <p:sp>
        <p:nvSpPr>
          <p:cNvPr id="464" name="Google Shape;464;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41</a:t>
            </a:fld>
            <a:endParaRPr/>
          </a:p>
        </p:txBody>
      </p:sp>
      <p:sp>
        <p:nvSpPr>
          <p:cNvPr id="3" name="Espace réservé du pied de page 2">
            <a:extLst>
              <a:ext uri="{FF2B5EF4-FFF2-40B4-BE49-F238E27FC236}">
                <a16:creationId xmlns:a16="http://schemas.microsoft.com/office/drawing/2014/main" id="{C7E21745-7D17-016C-23B7-6C459C3F9BEE}"/>
              </a:ext>
            </a:extLst>
          </p:cNvPr>
          <p:cNvSpPr>
            <a:spLocks noGrp="1"/>
          </p:cNvSpPr>
          <p:nvPr>
            <p:ph type="ftr" idx="11"/>
          </p:nvPr>
        </p:nvSpPr>
        <p:spPr/>
        <p:txBody>
          <a:bodyPr/>
          <a:lstStyle/>
          <a:p>
            <a:r>
              <a:rPr lang="fr-CA"/>
              <a:t>Romanisation des noms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189"/>
          <p:cNvSpPr txBox="1">
            <a:spLocks noGrp="1"/>
          </p:cNvSpPr>
          <p:nvPr>
            <p:ph type="ctrTitle"/>
          </p:nvPr>
        </p:nvSpPr>
        <p:spPr>
          <a:xfrm>
            <a:off x="1524000" y="2587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3200"/>
              <a:buFont typeface="Play"/>
              <a:buNone/>
            </a:pPr>
            <a:r>
              <a:rPr lang="fr-FR" sz="3200">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2"/>
                  </a:ext>
                </a:extLst>
              </a:rPr>
              <a:t>Noms </a:t>
            </a:r>
            <a:r>
              <a:rPr lang="fr-FR" sz="3200">
                <a:latin typeface="Calibri"/>
                <a:ea typeface="Calibri"/>
                <a:cs typeface="Calibri"/>
                <a:sym typeface="Calibri"/>
              </a:rPr>
              <a:t>de personnes</a:t>
            </a:r>
            <a:endParaRPr sz="3200">
              <a:latin typeface="Calibri"/>
              <a:ea typeface="Calibri"/>
              <a:cs typeface="Calibri"/>
              <a:sym typeface="Calibri"/>
            </a:endParaRPr>
          </a:p>
        </p:txBody>
      </p:sp>
      <p:sp>
        <p:nvSpPr>
          <p:cNvPr id="471" name="Google Shape;471;p189"/>
          <p:cNvSpPr txBox="1">
            <a:spLocks noGrp="1"/>
          </p:cNvSpPr>
          <p:nvPr>
            <p:ph type="subTitle" idx="1"/>
          </p:nvPr>
        </p:nvSpPr>
        <p:spPr>
          <a:xfrm>
            <a:off x="1346200" y="2646363"/>
            <a:ext cx="9144000" cy="1655762"/>
          </a:xfrm>
          <a:prstGeom prst="rect">
            <a:avLst/>
          </a:prstGeom>
          <a:noFill/>
          <a:ln>
            <a:noFill/>
          </a:ln>
        </p:spPr>
        <p:txBody>
          <a:bodyPr spcFirstLastPara="1" wrap="square" lIns="91425" tIns="45700" rIns="91425" bIns="45700" anchor="t" anchorCtr="0">
            <a:noAutofit/>
          </a:bodyPr>
          <a:lstStyle/>
          <a:p>
            <a:pPr marL="457200" lvl="1" indent="0" algn="ctr" rtl="0">
              <a:lnSpc>
                <a:spcPct val="90000"/>
              </a:lnSpc>
              <a:spcBef>
                <a:spcPts val="0"/>
              </a:spcBef>
              <a:spcAft>
                <a:spcPts val="0"/>
              </a:spcAft>
              <a:buClr>
                <a:schemeClr val="dk1"/>
              </a:buClr>
              <a:buSzPts val="6000"/>
              <a:buNone/>
            </a:pPr>
            <a:r>
              <a:rPr lang="fr-FR" sz="4400"/>
              <a:t>Que dictent les énoncés de politique du PFAN?</a:t>
            </a:r>
            <a:endParaRPr sz="4400"/>
          </a:p>
        </p:txBody>
      </p:sp>
      <p:sp>
        <p:nvSpPr>
          <p:cNvPr id="472" name="Google Shape;472;p18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42</a:t>
            </a:fld>
            <a:endParaRPr/>
          </a:p>
        </p:txBody>
      </p:sp>
      <p:sp>
        <p:nvSpPr>
          <p:cNvPr id="3" name="Espace réservé du pied de page 2">
            <a:extLst>
              <a:ext uri="{FF2B5EF4-FFF2-40B4-BE49-F238E27FC236}">
                <a16:creationId xmlns:a16="http://schemas.microsoft.com/office/drawing/2014/main" id="{4A6EFD18-924D-3EF9-82CF-589012869645}"/>
              </a:ext>
            </a:extLst>
          </p:cNvPr>
          <p:cNvSpPr>
            <a:spLocks noGrp="1"/>
          </p:cNvSpPr>
          <p:nvPr>
            <p:ph type="ftr" idx="11"/>
          </p:nvPr>
        </p:nvSpPr>
        <p:spPr/>
        <p:txBody>
          <a:bodyPr/>
          <a:lstStyle/>
          <a:p>
            <a:r>
              <a:rPr lang="fr-CA" dirty="0">
                <a:latin typeface="Calibri" panose="020F0502020204030204" pitchFamily="34" charset="0"/>
                <a:ea typeface="Calibri" panose="020F0502020204030204" pitchFamily="34" charset="0"/>
                <a:cs typeface="Calibri" panose="020F0502020204030204" pitchFamily="34" charset="0"/>
              </a:rPr>
              <a:t>Romanisation des noms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6"/>
        <p:cNvGrpSpPr/>
        <p:nvPr/>
      </p:nvGrpSpPr>
      <p:grpSpPr>
        <a:xfrm>
          <a:off x="0" y="0"/>
          <a:ext cx="0" cy="0"/>
          <a:chOff x="0" y="0"/>
          <a:chExt cx="0" cy="0"/>
        </a:xfrm>
      </p:grpSpPr>
      <p:sp>
        <p:nvSpPr>
          <p:cNvPr id="477" name="Google Shape;477;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La démarche selon les ÉP du PFAN</a:t>
            </a:r>
            <a:endParaRPr/>
          </a:p>
        </p:txBody>
      </p:sp>
      <p:sp>
        <p:nvSpPr>
          <p:cNvPr id="478" name="Google Shape;478;p42"/>
          <p:cNvSpPr txBox="1">
            <a:spLocks noGrp="1"/>
          </p:cNvSpPr>
          <p:nvPr>
            <p:ph type="body" idx="1"/>
          </p:nvPr>
        </p:nvSpPr>
        <p:spPr>
          <a:xfrm>
            <a:off x="708442" y="1690688"/>
            <a:ext cx="11059886" cy="4942115"/>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1000"/>
              </a:spcBef>
              <a:spcAft>
                <a:spcPts val="0"/>
              </a:spcAft>
              <a:buClr>
                <a:srgbClr val="FF0066"/>
              </a:buClr>
              <a:buSzPct val="100000"/>
              <a:buNone/>
            </a:pPr>
            <a:r>
              <a:rPr lang="fr-FR" b="1" dirty="0">
                <a:solidFill>
                  <a:schemeClr val="dk1"/>
                </a:solidFill>
              </a:rPr>
              <a:t>Le PFAN applique l’alternative sous RDA 9.2.2.5.3</a:t>
            </a:r>
            <a:endParaRPr dirty="0"/>
          </a:p>
          <a:p>
            <a:pPr marL="0" lvl="0" indent="0" algn="l" rtl="0">
              <a:lnSpc>
                <a:spcPct val="90000"/>
              </a:lnSpc>
              <a:spcBef>
                <a:spcPts val="1000"/>
              </a:spcBef>
              <a:spcAft>
                <a:spcPts val="0"/>
              </a:spcAft>
              <a:buClr>
                <a:schemeClr val="dk1"/>
              </a:buClr>
              <a:buSzPct val="100000"/>
              <a:buNone/>
            </a:pPr>
            <a:r>
              <a:rPr lang="fr-FR" dirty="0"/>
              <a:t>Alternative</a:t>
            </a:r>
            <a:r>
              <a:rPr lang="fr-FR" dirty="0">
                <a:solidFill>
                  <a:srgbClr val="2E75B5"/>
                </a:solidFill>
              </a:rPr>
              <a:t> </a:t>
            </a:r>
            <a:r>
              <a:rPr lang="fr-FR" dirty="0"/>
              <a:t>:</a:t>
            </a:r>
            <a:endParaRPr dirty="0"/>
          </a:p>
          <a:p>
            <a:pPr marL="0" lvl="0" indent="0" algn="l" rtl="0">
              <a:lnSpc>
                <a:spcPct val="90000"/>
              </a:lnSpc>
              <a:spcBef>
                <a:spcPts val="1000"/>
              </a:spcBef>
              <a:spcAft>
                <a:spcPts val="0"/>
              </a:spcAft>
              <a:buClr>
                <a:srgbClr val="2E75B5"/>
              </a:buClr>
              <a:buSzPct val="100000"/>
              <a:buNone/>
            </a:pPr>
            <a:r>
              <a:rPr lang="fr-FR" dirty="0">
                <a:solidFill>
                  <a:srgbClr val="2E75B5"/>
                </a:solidFill>
              </a:rPr>
              <a:t>Si une forme de nom est </a:t>
            </a:r>
            <a:r>
              <a:rPr lang="fr-FR" b="1" dirty="0">
                <a:solidFill>
                  <a:srgbClr val="2E75B5"/>
                </a:solidFill>
              </a:rPr>
              <a:t>bien établie </a:t>
            </a:r>
            <a:r>
              <a:rPr lang="fr-FR" dirty="0">
                <a:solidFill>
                  <a:srgbClr val="2E75B5"/>
                </a:solidFill>
              </a:rPr>
              <a:t>dans les sources de référence dans une langue privilégiée par l’agence créant les données, choisir cette forme de nom comme nom privilégié.</a:t>
            </a:r>
            <a:endParaRPr dirty="0"/>
          </a:p>
          <a:p>
            <a:pPr marL="0" lvl="0" indent="0" algn="l" rtl="0">
              <a:lnSpc>
                <a:spcPct val="90000"/>
              </a:lnSpc>
              <a:spcBef>
                <a:spcPts val="1000"/>
              </a:spcBef>
              <a:spcAft>
                <a:spcPts val="0"/>
              </a:spcAft>
              <a:buClr>
                <a:schemeClr val="dk1"/>
              </a:buClr>
              <a:buSzPct val="100000"/>
              <a:buNone/>
            </a:pPr>
            <a:r>
              <a:rPr lang="fr-FR" dirty="0"/>
              <a:t>On notera que la langue privilégiée par le PFAN est le français*. </a:t>
            </a:r>
            <a:endParaRPr dirty="0"/>
          </a:p>
          <a:p>
            <a:pPr marL="0" lvl="0" indent="0" algn="l" rtl="0">
              <a:lnSpc>
                <a:spcPct val="90000"/>
              </a:lnSpc>
              <a:spcBef>
                <a:spcPts val="1000"/>
              </a:spcBef>
              <a:spcAft>
                <a:spcPts val="0"/>
              </a:spcAft>
              <a:buClr>
                <a:srgbClr val="2E75B5"/>
              </a:buClr>
              <a:buSzPct val="100000"/>
              <a:buNone/>
            </a:pPr>
            <a:r>
              <a:rPr lang="fr-FR" dirty="0">
                <a:solidFill>
                  <a:srgbClr val="2E75B5"/>
                </a:solidFill>
              </a:rPr>
              <a:t>Si </a:t>
            </a:r>
            <a:r>
              <a:rPr lang="fr-FR" b="1" dirty="0">
                <a:solidFill>
                  <a:srgbClr val="2E75B5"/>
                </a:solidFill>
              </a:rPr>
              <a:t>différentes formes </a:t>
            </a:r>
            <a:r>
              <a:rPr lang="fr-FR" dirty="0">
                <a:solidFill>
                  <a:srgbClr val="2E75B5"/>
                </a:solidFill>
              </a:rPr>
              <a:t>sont trouvées dans les sources de référence dans une langue privilégiée par l’agence créant les données, choisir la forme qui se rencontre </a:t>
            </a:r>
            <a:r>
              <a:rPr lang="fr-FR" b="1" dirty="0">
                <a:solidFill>
                  <a:srgbClr val="2E75B5"/>
                </a:solidFill>
              </a:rPr>
              <a:t>le plus souvent</a:t>
            </a:r>
            <a:r>
              <a:rPr lang="fr-FR" dirty="0">
                <a:solidFill>
                  <a:srgbClr val="2E75B5"/>
                </a:solidFill>
              </a:rPr>
              <a:t>.</a:t>
            </a:r>
            <a:endParaRPr dirty="0"/>
          </a:p>
          <a:p>
            <a:pPr marL="0" lvl="0" indent="0" algn="l" rtl="0">
              <a:lnSpc>
                <a:spcPct val="90000"/>
              </a:lnSpc>
              <a:spcBef>
                <a:spcPts val="1000"/>
              </a:spcBef>
              <a:spcAft>
                <a:spcPts val="0"/>
              </a:spcAft>
              <a:buClr>
                <a:schemeClr val="dk1"/>
              </a:buClr>
              <a:buSzPct val="100000"/>
              <a:buNone/>
            </a:pPr>
            <a:r>
              <a:rPr lang="fr-FR" b="1" dirty="0"/>
              <a:t>Mais attention! Continuons pour voir les instructions du PFAN.</a:t>
            </a:r>
            <a:endParaRPr dirty="0"/>
          </a:p>
          <a:p>
            <a:pPr marL="0" lvl="0" indent="0" algn="l" rtl="0">
              <a:lnSpc>
                <a:spcPct val="90000"/>
              </a:lnSpc>
              <a:spcBef>
                <a:spcPts val="1000"/>
              </a:spcBef>
              <a:spcAft>
                <a:spcPts val="0"/>
              </a:spcAft>
              <a:buClr>
                <a:schemeClr val="dk1"/>
              </a:buClr>
              <a:buSzPct val="100000"/>
              <a:buNone/>
            </a:pPr>
            <a:endParaRPr b="1" dirty="0"/>
          </a:p>
          <a:p>
            <a:pPr marL="0" lvl="0" indent="0" algn="l" rtl="0">
              <a:lnSpc>
                <a:spcPct val="90000"/>
              </a:lnSpc>
              <a:spcBef>
                <a:spcPts val="1000"/>
              </a:spcBef>
              <a:spcAft>
                <a:spcPts val="0"/>
              </a:spcAft>
              <a:buClr>
                <a:schemeClr val="dk1"/>
              </a:buClr>
              <a:buSzPct val="100000"/>
              <a:buNone/>
            </a:pPr>
            <a:r>
              <a:rPr lang="fr-FR" sz="2200" dirty="0"/>
              <a:t>* Voir les Énoncés de politique du PFAN, sur le Wiki du PFAN.</a:t>
            </a:r>
            <a:endParaRPr sz="2200" dirty="0"/>
          </a:p>
        </p:txBody>
      </p:sp>
      <p:sp>
        <p:nvSpPr>
          <p:cNvPr id="479" name="Google Shape;479;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43</a:t>
            </a:fld>
            <a:endParaRPr/>
          </a:p>
        </p:txBody>
      </p:sp>
      <p:sp>
        <p:nvSpPr>
          <p:cNvPr id="3" name="Espace réservé du pied de page 2">
            <a:extLst>
              <a:ext uri="{FF2B5EF4-FFF2-40B4-BE49-F238E27FC236}">
                <a16:creationId xmlns:a16="http://schemas.microsoft.com/office/drawing/2014/main" id="{80BE6BEC-C797-53B5-0CE3-2A82A3A0C8C7}"/>
              </a:ext>
            </a:extLst>
          </p:cNvPr>
          <p:cNvSpPr>
            <a:spLocks noGrp="1"/>
          </p:cNvSpPr>
          <p:nvPr>
            <p:ph type="ftr" idx="11"/>
          </p:nvPr>
        </p:nvSpPr>
        <p:spPr/>
        <p:txBody>
          <a:bodyPr/>
          <a:lstStyle/>
          <a:p>
            <a:r>
              <a:rPr lang="fr-CA"/>
              <a:t>Romanisation des noms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4"/>
        <p:cNvGrpSpPr/>
        <p:nvPr/>
      </p:nvGrpSpPr>
      <p:grpSpPr>
        <a:xfrm>
          <a:off x="0" y="0"/>
          <a:ext cx="0" cy="0"/>
          <a:chOff x="0" y="0"/>
          <a:chExt cx="0" cy="0"/>
        </a:xfrm>
      </p:grpSpPr>
      <p:sp>
        <p:nvSpPr>
          <p:cNvPr id="485" name="Google Shape;485;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La démarche selon les ÉP du PFAN : 9.2.2.5.3</a:t>
            </a:r>
            <a:endParaRPr b="1"/>
          </a:p>
        </p:txBody>
      </p:sp>
      <p:sp>
        <p:nvSpPr>
          <p:cNvPr id="486" name="Google Shape;486;p43"/>
          <p:cNvSpPr txBox="1">
            <a:spLocks noGrp="1"/>
          </p:cNvSpPr>
          <p:nvPr>
            <p:ph type="body" idx="1"/>
          </p:nvPr>
        </p:nvSpPr>
        <p:spPr>
          <a:xfrm>
            <a:off x="752856" y="1915885"/>
            <a:ext cx="11059886" cy="494211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fr-FR" b="1"/>
              <a:t>Tout d’abord, identifier l’alphabet et la langue. </a:t>
            </a:r>
            <a:endParaRPr b="1"/>
          </a:p>
          <a:p>
            <a:pPr marL="0" lvl="0" indent="0" algn="l" rtl="0">
              <a:lnSpc>
                <a:spcPct val="90000"/>
              </a:lnSpc>
              <a:spcBef>
                <a:spcPts val="1000"/>
              </a:spcBef>
              <a:spcAft>
                <a:spcPts val="0"/>
              </a:spcAft>
              <a:buClr>
                <a:schemeClr val="dk1"/>
              </a:buClr>
              <a:buSzPts val="2800"/>
              <a:buNone/>
            </a:pPr>
            <a:r>
              <a:rPr lang="fr-FR"/>
              <a:t>Le PFAN présente 2 instructions légèrement différentes.</a:t>
            </a:r>
            <a:endParaRPr/>
          </a:p>
          <a:p>
            <a:pPr marL="0" lvl="0" indent="0" algn="l" rtl="0">
              <a:lnSpc>
                <a:spcPct val="90000"/>
              </a:lnSpc>
              <a:spcBef>
                <a:spcPts val="1000"/>
              </a:spcBef>
              <a:spcAft>
                <a:spcPts val="0"/>
              </a:spcAft>
              <a:buClr>
                <a:schemeClr val="dk1"/>
              </a:buClr>
              <a:buSzPts val="2800"/>
              <a:buNone/>
            </a:pPr>
            <a:r>
              <a:rPr lang="fr-FR"/>
              <a:t>Voir les </a:t>
            </a:r>
            <a:r>
              <a:rPr lang="fr-FR">
                <a:solidFill>
                  <a:srgbClr val="548135"/>
                </a:solidFill>
              </a:rPr>
              <a:t>ÉP du PFAN, 9.2.2.5.3, Alternative. </a:t>
            </a:r>
            <a:endParaRPr>
              <a:solidFill>
                <a:srgbClr val="548135"/>
              </a:solidFill>
            </a:endParaRPr>
          </a:p>
          <a:p>
            <a:pPr marL="0" lvl="0" indent="0" algn="l" rtl="0">
              <a:lnSpc>
                <a:spcPct val="90000"/>
              </a:lnSpc>
              <a:spcBef>
                <a:spcPts val="1000"/>
              </a:spcBef>
              <a:spcAft>
                <a:spcPts val="0"/>
              </a:spcAft>
              <a:buClr>
                <a:schemeClr val="dk1"/>
              </a:buClr>
              <a:buSzPts val="2800"/>
              <a:buNone/>
            </a:pPr>
            <a:r>
              <a:rPr lang="fr-FR"/>
              <a:t> </a:t>
            </a:r>
            <a:endParaRPr/>
          </a:p>
          <a:p>
            <a:pPr marL="514350" lvl="0" indent="-514350" algn="l" rtl="0">
              <a:lnSpc>
                <a:spcPct val="90000"/>
              </a:lnSpc>
              <a:spcBef>
                <a:spcPts val="1000"/>
              </a:spcBef>
              <a:spcAft>
                <a:spcPts val="0"/>
              </a:spcAft>
              <a:buClr>
                <a:schemeClr val="dk1"/>
              </a:buClr>
              <a:buSzPts val="2800"/>
              <a:buFont typeface="Arial"/>
              <a:buAutoNum type="arabicPeriod"/>
            </a:pPr>
            <a:r>
              <a:rPr lang="fr-FR"/>
              <a:t>Toutes les langues écrites en écritures non latines, sauf l’hébreu </a:t>
            </a:r>
            <a:endParaRPr/>
          </a:p>
          <a:p>
            <a:pPr marL="514350" lvl="0" indent="-336550" algn="l" rtl="0">
              <a:lnSpc>
                <a:spcPct val="90000"/>
              </a:lnSpc>
              <a:spcBef>
                <a:spcPts val="1000"/>
              </a:spcBef>
              <a:spcAft>
                <a:spcPts val="0"/>
              </a:spcAft>
              <a:buClr>
                <a:schemeClr val="dk1"/>
              </a:buClr>
              <a:buSzPts val="2800"/>
              <a:buFont typeface="Arial"/>
              <a:buNone/>
            </a:pPr>
            <a:endParaRPr/>
          </a:p>
          <a:p>
            <a:pPr marL="514350" lvl="0" indent="-514350" algn="l" rtl="0">
              <a:lnSpc>
                <a:spcPct val="90000"/>
              </a:lnSpc>
              <a:spcBef>
                <a:spcPts val="1000"/>
              </a:spcBef>
              <a:spcAft>
                <a:spcPts val="0"/>
              </a:spcAft>
              <a:buClr>
                <a:schemeClr val="dk1"/>
              </a:buClr>
              <a:buSzPts val="2800"/>
              <a:buFont typeface="Arial"/>
              <a:buAutoNum type="arabicPeriod"/>
            </a:pPr>
            <a:r>
              <a:rPr lang="fr-FR"/>
              <a:t>L’alphabet hébreu (pour l’hébreu, le yiddish et quelques autres langues)</a:t>
            </a:r>
            <a:endParaRPr/>
          </a:p>
          <a:p>
            <a:pPr marL="914400" lvl="1" indent="-304800" algn="l" rtl="0">
              <a:lnSpc>
                <a:spcPct val="90000"/>
              </a:lnSpc>
              <a:spcBef>
                <a:spcPts val="500"/>
              </a:spcBef>
              <a:spcAft>
                <a:spcPts val="0"/>
              </a:spcAft>
              <a:buClr>
                <a:schemeClr val="dk1"/>
              </a:buClr>
              <a:buSzPts val="2400"/>
              <a:buFont typeface="Arial"/>
              <a:buNone/>
            </a:pPr>
            <a:endParaRPr/>
          </a:p>
          <a:p>
            <a:pPr marL="0" lvl="0" indent="0" algn="l" rtl="0">
              <a:lnSpc>
                <a:spcPct val="90000"/>
              </a:lnSpc>
              <a:spcBef>
                <a:spcPts val="1000"/>
              </a:spcBef>
              <a:spcAft>
                <a:spcPts val="0"/>
              </a:spcAft>
              <a:buClr>
                <a:schemeClr val="dk1"/>
              </a:buClr>
              <a:buSzPts val="2800"/>
              <a:buNone/>
            </a:pPr>
            <a:endParaRPr>
              <a:solidFill>
                <a:srgbClr val="2E75B5"/>
              </a:solidFill>
            </a:endParaRPr>
          </a:p>
        </p:txBody>
      </p:sp>
      <p:sp>
        <p:nvSpPr>
          <p:cNvPr id="487" name="Google Shape;48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44</a:t>
            </a:fld>
            <a:endParaRPr/>
          </a:p>
        </p:txBody>
      </p:sp>
      <p:sp>
        <p:nvSpPr>
          <p:cNvPr id="3" name="Espace réservé du pied de page 2">
            <a:extLst>
              <a:ext uri="{FF2B5EF4-FFF2-40B4-BE49-F238E27FC236}">
                <a16:creationId xmlns:a16="http://schemas.microsoft.com/office/drawing/2014/main" id="{3FA8AF94-46B2-62C9-D492-BDFBFB99F7A8}"/>
              </a:ext>
            </a:extLst>
          </p:cNvPr>
          <p:cNvSpPr>
            <a:spLocks noGrp="1"/>
          </p:cNvSpPr>
          <p:nvPr>
            <p:ph type="ftr" idx="11"/>
          </p:nvPr>
        </p:nvSpPr>
        <p:spPr/>
        <p:txBody>
          <a:bodyPr/>
          <a:lstStyle/>
          <a:p>
            <a:r>
              <a:rPr lang="fr-CA"/>
              <a:t>Romanisation des noms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2"/>
        <p:cNvGrpSpPr/>
        <p:nvPr/>
      </p:nvGrpSpPr>
      <p:grpSpPr>
        <a:xfrm>
          <a:off x="0" y="0"/>
          <a:ext cx="0" cy="0"/>
          <a:chOff x="0" y="0"/>
          <a:chExt cx="0" cy="0"/>
        </a:xfrm>
      </p:grpSpPr>
      <p:sp>
        <p:nvSpPr>
          <p:cNvPr id="493" name="Google Shape;493;p44"/>
          <p:cNvSpPr txBox="1">
            <a:spLocks noGrp="1"/>
          </p:cNvSpPr>
          <p:nvPr>
            <p:ph type="title"/>
          </p:nvPr>
        </p:nvSpPr>
        <p:spPr>
          <a:xfrm>
            <a:off x="838200" y="682117"/>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La démarche selon les ÉP du PFAN : 9.2.2.5.3</a:t>
            </a:r>
            <a:br>
              <a:rPr lang="fr-FR"/>
            </a:br>
            <a:endParaRPr/>
          </a:p>
        </p:txBody>
      </p:sp>
      <p:sp>
        <p:nvSpPr>
          <p:cNvPr id="494" name="Google Shape;494;p44"/>
          <p:cNvSpPr txBox="1">
            <a:spLocks noGrp="1"/>
          </p:cNvSpPr>
          <p:nvPr>
            <p:ph type="body" idx="1"/>
          </p:nvPr>
        </p:nvSpPr>
        <p:spPr>
          <a:xfrm>
            <a:off x="720634" y="1915885"/>
            <a:ext cx="11059886" cy="494211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fr-FR"/>
              <a:t>1. Pour toutes les langues, sauf celles employant l’alphabet hébreu : </a:t>
            </a:r>
            <a:br>
              <a:rPr lang="fr-FR"/>
            </a:br>
            <a:endParaRPr/>
          </a:p>
          <a:p>
            <a:pPr marL="0" lvl="0" indent="0" algn="l" rtl="0">
              <a:lnSpc>
                <a:spcPct val="90000"/>
              </a:lnSpc>
              <a:spcBef>
                <a:spcPts val="1000"/>
              </a:spcBef>
              <a:spcAft>
                <a:spcPts val="0"/>
              </a:spcAft>
              <a:buClr>
                <a:schemeClr val="dk1"/>
              </a:buClr>
              <a:buSzPts val="2800"/>
              <a:buNone/>
            </a:pPr>
            <a:r>
              <a:rPr lang="fr-FR"/>
              <a:t>On commencera par appliquer l’instruction alternative sous 9.2.2.5.3, et on cherchera s’il existe une forme bien établie dans les sources de référence en français. </a:t>
            </a:r>
            <a:endParaRPr/>
          </a:p>
          <a:p>
            <a:pPr marL="0" lvl="0" indent="0" algn="l" rtl="0">
              <a:lnSpc>
                <a:spcPct val="90000"/>
              </a:lnSpc>
              <a:spcBef>
                <a:spcPts val="1000"/>
              </a:spcBef>
              <a:spcAft>
                <a:spcPts val="0"/>
              </a:spcAft>
              <a:buClr>
                <a:schemeClr val="dk1"/>
              </a:buClr>
              <a:buSzPts val="2800"/>
              <a:buNone/>
            </a:pPr>
            <a:endParaRPr>
              <a:solidFill>
                <a:srgbClr val="2E75B5"/>
              </a:solidFill>
            </a:endParaRPr>
          </a:p>
        </p:txBody>
      </p:sp>
      <p:sp>
        <p:nvSpPr>
          <p:cNvPr id="495" name="Google Shape;495;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45</a:t>
            </a:fld>
            <a:endParaRPr/>
          </a:p>
        </p:txBody>
      </p:sp>
      <p:sp>
        <p:nvSpPr>
          <p:cNvPr id="3" name="Espace réservé du pied de page 2">
            <a:extLst>
              <a:ext uri="{FF2B5EF4-FFF2-40B4-BE49-F238E27FC236}">
                <a16:creationId xmlns:a16="http://schemas.microsoft.com/office/drawing/2014/main" id="{E6C2C2E2-40E3-8B2D-4EEC-3B353AD92E00}"/>
              </a:ext>
            </a:extLst>
          </p:cNvPr>
          <p:cNvSpPr>
            <a:spLocks noGrp="1"/>
          </p:cNvSpPr>
          <p:nvPr>
            <p:ph type="ftr" idx="11"/>
          </p:nvPr>
        </p:nvSpPr>
        <p:spPr/>
        <p:txBody>
          <a:bodyPr/>
          <a:lstStyle/>
          <a:p>
            <a:r>
              <a:rPr lang="fr-CA"/>
              <a:t>Romanisation des noms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0"/>
        <p:cNvGrpSpPr/>
        <p:nvPr/>
      </p:nvGrpSpPr>
      <p:grpSpPr>
        <a:xfrm>
          <a:off x="0" y="0"/>
          <a:ext cx="0" cy="0"/>
          <a:chOff x="0" y="0"/>
          <a:chExt cx="0" cy="0"/>
        </a:xfrm>
      </p:grpSpPr>
      <p:sp>
        <p:nvSpPr>
          <p:cNvPr id="501" name="Google Shape;501;p45"/>
          <p:cNvSpPr txBox="1">
            <a:spLocks noGrp="1"/>
          </p:cNvSpPr>
          <p:nvPr>
            <p:ph type="title"/>
          </p:nvPr>
        </p:nvSpPr>
        <p:spPr>
          <a:xfrm>
            <a:off x="968393" y="72589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fr-FR" dirty="0"/>
              <a:t>La démarche selon les ÉP du PFAN : 9.2.2.5.3</a:t>
            </a:r>
            <a:br>
              <a:rPr lang="fr-FR" dirty="0"/>
            </a:br>
            <a:endParaRPr dirty="0"/>
          </a:p>
        </p:txBody>
      </p:sp>
      <p:sp>
        <p:nvSpPr>
          <p:cNvPr id="502" name="Google Shape;502;p45"/>
          <p:cNvSpPr txBox="1">
            <a:spLocks noGrp="1"/>
          </p:cNvSpPr>
          <p:nvPr>
            <p:ph type="body" idx="1"/>
          </p:nvPr>
        </p:nvSpPr>
        <p:spPr>
          <a:xfrm>
            <a:off x="696250" y="1486997"/>
            <a:ext cx="11059886" cy="5136155"/>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ct val="100000"/>
              <a:buNone/>
            </a:pPr>
            <a:r>
              <a:rPr lang="fr-FR" b="1" dirty="0"/>
              <a:t>1. Noms écrits en écriture non latine (sauf l’hébreu) :</a:t>
            </a:r>
            <a:endParaRPr dirty="0"/>
          </a:p>
          <a:p>
            <a:pPr marL="0" lvl="0" indent="0" algn="l" rtl="0">
              <a:lnSpc>
                <a:spcPct val="90000"/>
              </a:lnSpc>
              <a:spcBef>
                <a:spcPts val="1000"/>
              </a:spcBef>
              <a:spcAft>
                <a:spcPts val="0"/>
              </a:spcAft>
              <a:buClr>
                <a:schemeClr val="dk1"/>
              </a:buClr>
              <a:buSzPct val="100000"/>
              <a:buNone/>
            </a:pPr>
            <a:endParaRPr sz="1300" b="1" dirty="0"/>
          </a:p>
          <a:p>
            <a:pPr marL="0" lvl="0" indent="0" algn="l" rtl="0">
              <a:lnSpc>
                <a:spcPct val="90000"/>
              </a:lnSpc>
              <a:spcBef>
                <a:spcPts val="1000"/>
              </a:spcBef>
              <a:spcAft>
                <a:spcPts val="0"/>
              </a:spcAft>
              <a:buClr>
                <a:schemeClr val="dk1"/>
              </a:buClr>
              <a:buSzPct val="100000"/>
              <a:buNone/>
            </a:pPr>
            <a:r>
              <a:rPr lang="fr-FR" b="1" dirty="0"/>
              <a:t>ÉP du PFAN :</a:t>
            </a:r>
            <a:r>
              <a:rPr lang="fr-FR" dirty="0"/>
              <a:t> </a:t>
            </a:r>
            <a:endParaRPr dirty="0"/>
          </a:p>
          <a:p>
            <a:pPr marL="0" lvl="0" indent="0" algn="l" rtl="0">
              <a:lnSpc>
                <a:spcPct val="90000"/>
              </a:lnSpc>
              <a:spcBef>
                <a:spcPts val="1000"/>
              </a:spcBef>
              <a:spcAft>
                <a:spcPts val="0"/>
              </a:spcAft>
              <a:buClr>
                <a:srgbClr val="548135"/>
              </a:buClr>
              <a:buSzPct val="100000"/>
              <a:buNone/>
            </a:pPr>
            <a:r>
              <a:rPr lang="fr-FR" dirty="0">
                <a:solidFill>
                  <a:srgbClr val="548135"/>
                </a:solidFill>
              </a:rPr>
              <a:t>Appliquer l'alternative lorsque le premier élément du nom privilégié </a:t>
            </a:r>
            <a:r>
              <a:rPr lang="fr-FR" b="1" dirty="0">
                <a:solidFill>
                  <a:srgbClr val="548135"/>
                </a:solidFill>
              </a:rPr>
              <a:t>commence par un prénom ou un nom de famille. </a:t>
            </a:r>
            <a:endParaRPr b="1" dirty="0">
              <a:solidFill>
                <a:srgbClr val="548135"/>
              </a:solidFill>
            </a:endParaRPr>
          </a:p>
          <a:p>
            <a:pPr marL="0" lvl="0" indent="0" algn="l" rtl="0">
              <a:lnSpc>
                <a:spcPct val="90000"/>
              </a:lnSpc>
              <a:spcBef>
                <a:spcPts val="1000"/>
              </a:spcBef>
              <a:spcAft>
                <a:spcPts val="0"/>
              </a:spcAft>
              <a:buClr>
                <a:srgbClr val="548135"/>
              </a:buClr>
              <a:buSzPct val="100000"/>
              <a:buNone/>
            </a:pPr>
            <a:r>
              <a:rPr lang="fr-FR" dirty="0">
                <a:solidFill>
                  <a:srgbClr val="548135"/>
                </a:solidFill>
              </a:rPr>
              <a:t>Si une personne est susceptible de figurer dans les sources de référence générales en français, faire une recherche dans l'</a:t>
            </a:r>
            <a:r>
              <a:rPr lang="fr-FR" i="1" u="sng" dirty="0">
                <a:solidFill>
                  <a:schemeClr val="hlink"/>
                </a:solidFill>
                <a:hlinkClick r:id="rId3"/>
              </a:rPr>
              <a:t>Encyclopédie Larousse</a:t>
            </a:r>
            <a:r>
              <a:rPr lang="fr-FR" dirty="0">
                <a:solidFill>
                  <a:srgbClr val="548135"/>
                </a:solidFill>
              </a:rPr>
              <a:t>, le </a:t>
            </a:r>
            <a:r>
              <a:rPr lang="fr-FR" i="1" dirty="0">
                <a:solidFill>
                  <a:srgbClr val="2E75B5"/>
                </a:solidFill>
              </a:rPr>
              <a:t>Petit Robert</a:t>
            </a:r>
            <a:r>
              <a:rPr lang="fr-FR" dirty="0">
                <a:solidFill>
                  <a:srgbClr val="2E75B5"/>
                </a:solidFill>
              </a:rPr>
              <a:t> </a:t>
            </a:r>
            <a:r>
              <a:rPr lang="fr-FR" dirty="0">
                <a:solidFill>
                  <a:srgbClr val="548135"/>
                </a:solidFill>
              </a:rPr>
              <a:t>et </a:t>
            </a:r>
            <a:r>
              <a:rPr lang="fr-FR" dirty="0" err="1">
                <a:solidFill>
                  <a:srgbClr val="548135"/>
                </a:solidFill>
              </a:rPr>
              <a:t>l'</a:t>
            </a:r>
            <a:r>
              <a:rPr lang="fr-FR" i="1" u="sng" dirty="0" err="1">
                <a:solidFill>
                  <a:schemeClr val="hlink"/>
                </a:solidFill>
                <a:hlinkClick r:id="rId4"/>
              </a:rPr>
              <a:t>Encyclopædia</a:t>
            </a:r>
            <a:r>
              <a:rPr lang="fr-FR" i="1" u="sng" dirty="0">
                <a:solidFill>
                  <a:schemeClr val="hlink"/>
                </a:solidFill>
                <a:hlinkClick r:id="rId4"/>
              </a:rPr>
              <a:t> </a:t>
            </a:r>
            <a:r>
              <a:rPr lang="fr-FR" i="1" u="sng" dirty="0" err="1">
                <a:solidFill>
                  <a:schemeClr val="hlink"/>
                </a:solidFill>
                <a:hlinkClick r:id="rId4"/>
              </a:rPr>
              <a:t>Universalis</a:t>
            </a:r>
            <a:r>
              <a:rPr lang="fr-FR" dirty="0">
                <a:solidFill>
                  <a:srgbClr val="548135"/>
                </a:solidFill>
              </a:rPr>
              <a:t> dans cet ordre de priorité. </a:t>
            </a:r>
            <a:endParaRPr dirty="0">
              <a:solidFill>
                <a:srgbClr val="548135"/>
              </a:solidFill>
            </a:endParaRPr>
          </a:p>
          <a:p>
            <a:pPr marL="0" lvl="0" indent="0" algn="l" rtl="0">
              <a:lnSpc>
                <a:spcPct val="90000"/>
              </a:lnSpc>
              <a:spcBef>
                <a:spcPts val="1000"/>
              </a:spcBef>
              <a:spcAft>
                <a:spcPts val="0"/>
              </a:spcAft>
              <a:buClr>
                <a:srgbClr val="548135"/>
              </a:buClr>
              <a:buSzPct val="100000"/>
              <a:buNone/>
            </a:pPr>
            <a:r>
              <a:rPr lang="fr-FR" dirty="0">
                <a:solidFill>
                  <a:srgbClr val="548135"/>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3"/>
                  </a:ext>
                </a:extLst>
              </a:rPr>
              <a:t>Si le nom est trouvé dans l'</a:t>
            </a:r>
            <a:r>
              <a:rPr lang="fr-FR" i="1" u="sng" dirty="0">
                <a:solidFill>
                  <a:schemeClr val="hlink"/>
                </a:solidFill>
                <a:hlinkClick r:id="rId3"/>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4"/>
                  </a:ext>
                </a:extLst>
              </a:rPr>
              <a:t>Encyclopédie Larousse</a:t>
            </a:r>
            <a:r>
              <a:rPr lang="fr-FR" dirty="0">
                <a:solidFill>
                  <a:srgbClr val="548135"/>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5"/>
                  </a:ext>
                </a:extLst>
              </a:rPr>
              <a:t> utiliser la forme qui y est trouvée si celle-ci n'en propose qu'une ou la </a:t>
            </a:r>
            <a:r>
              <a:rPr lang="fr-FR" b="1" dirty="0">
                <a:solidFill>
                  <a:srgbClr val="548135"/>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6"/>
                  </a:ext>
                </a:extLst>
              </a:rPr>
              <a:t>première forme </a:t>
            </a:r>
            <a:r>
              <a:rPr lang="fr-FR" dirty="0">
                <a:solidFill>
                  <a:srgbClr val="548135"/>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7"/>
                  </a:ext>
                </a:extLst>
              </a:rPr>
              <a:t>si elle en propose plus d’une dans un même article</a:t>
            </a:r>
            <a:r>
              <a:rPr lang="fr-FR" dirty="0">
                <a:solidFill>
                  <a:srgbClr val="548135"/>
                </a:solidFill>
              </a:rPr>
              <a:t>. </a:t>
            </a:r>
            <a:endParaRPr dirty="0"/>
          </a:p>
          <a:p>
            <a:pPr marL="0" lvl="0" indent="0" algn="l" rtl="0">
              <a:lnSpc>
                <a:spcPct val="90000"/>
              </a:lnSpc>
              <a:spcBef>
                <a:spcPts val="1000"/>
              </a:spcBef>
              <a:spcAft>
                <a:spcPts val="0"/>
              </a:spcAft>
              <a:buClr>
                <a:srgbClr val="548135"/>
              </a:buClr>
              <a:buSzPct val="100000"/>
              <a:buNone/>
            </a:pPr>
            <a:r>
              <a:rPr lang="fr-FR" dirty="0">
                <a:solidFill>
                  <a:srgbClr val="548135"/>
                </a:solidFill>
              </a:rPr>
              <a:t>Si l’Encyclopédie Larousse propose des formes différentes trouvées </a:t>
            </a:r>
            <a:r>
              <a:rPr lang="fr-FR" b="1" dirty="0">
                <a:solidFill>
                  <a:srgbClr val="548135"/>
                </a:solidFill>
              </a:rPr>
              <a:t>dans des articles différents</a:t>
            </a:r>
            <a:r>
              <a:rPr lang="fr-FR" dirty="0">
                <a:solidFill>
                  <a:srgbClr val="548135"/>
                </a:solidFill>
              </a:rPr>
              <a:t>, préférer une forme provenant de l’encyclopédie générale à une forme provenant d’un ouvrage spécialisé.  </a:t>
            </a:r>
            <a:endParaRPr dirty="0">
              <a:solidFill>
                <a:srgbClr val="548135"/>
              </a:solidFill>
            </a:endParaRPr>
          </a:p>
          <a:p>
            <a:pPr marL="0" lvl="0" indent="0" algn="l" rtl="0">
              <a:lnSpc>
                <a:spcPct val="90000"/>
              </a:lnSpc>
              <a:spcBef>
                <a:spcPts val="1000"/>
              </a:spcBef>
              <a:spcAft>
                <a:spcPts val="0"/>
              </a:spcAft>
              <a:buClr>
                <a:schemeClr val="dk1"/>
              </a:buClr>
              <a:buSzPct val="100000"/>
              <a:buNone/>
            </a:pPr>
            <a:endParaRPr dirty="0">
              <a:solidFill>
                <a:srgbClr val="2E75B5"/>
              </a:solidFill>
            </a:endParaRPr>
          </a:p>
        </p:txBody>
      </p:sp>
      <p:sp>
        <p:nvSpPr>
          <p:cNvPr id="503" name="Google Shape;503;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46</a:t>
            </a:fld>
            <a:endParaRPr/>
          </a:p>
        </p:txBody>
      </p:sp>
      <p:sp>
        <p:nvSpPr>
          <p:cNvPr id="3" name="Espace réservé du pied de page 2">
            <a:extLst>
              <a:ext uri="{FF2B5EF4-FFF2-40B4-BE49-F238E27FC236}">
                <a16:creationId xmlns:a16="http://schemas.microsoft.com/office/drawing/2014/main" id="{81707F49-0149-0AF2-1A1C-1317AF1D888F}"/>
              </a:ext>
            </a:extLst>
          </p:cNvPr>
          <p:cNvSpPr>
            <a:spLocks noGrp="1"/>
          </p:cNvSpPr>
          <p:nvPr>
            <p:ph type="ftr" idx="11"/>
          </p:nvPr>
        </p:nvSpPr>
        <p:spPr/>
        <p:txBody>
          <a:bodyPr/>
          <a:lstStyle/>
          <a:p>
            <a:r>
              <a:rPr lang="fr-CA"/>
              <a:t>Romanisation des noms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8"/>
        <p:cNvGrpSpPr/>
        <p:nvPr/>
      </p:nvGrpSpPr>
      <p:grpSpPr>
        <a:xfrm>
          <a:off x="0" y="0"/>
          <a:ext cx="0" cy="0"/>
          <a:chOff x="0" y="0"/>
          <a:chExt cx="0" cy="0"/>
        </a:xfrm>
      </p:grpSpPr>
      <p:sp>
        <p:nvSpPr>
          <p:cNvPr id="509" name="Google Shape;509;p46"/>
          <p:cNvSpPr txBox="1">
            <a:spLocks noGrp="1"/>
          </p:cNvSpPr>
          <p:nvPr>
            <p:ph type="title"/>
          </p:nvPr>
        </p:nvSpPr>
        <p:spPr>
          <a:xfrm>
            <a:off x="960120" y="77413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fr-FR"/>
              <a:t>La démarche selon les ÉP du PFAN : 9.2.2.5.3</a:t>
            </a:r>
            <a:br>
              <a:rPr lang="fr-FR"/>
            </a:br>
            <a:endParaRPr/>
          </a:p>
        </p:txBody>
      </p:sp>
      <p:sp>
        <p:nvSpPr>
          <p:cNvPr id="510" name="Google Shape;510;p46"/>
          <p:cNvSpPr txBox="1">
            <a:spLocks noGrp="1"/>
          </p:cNvSpPr>
          <p:nvPr>
            <p:ph type="body" idx="1"/>
          </p:nvPr>
        </p:nvSpPr>
        <p:spPr>
          <a:xfrm>
            <a:off x="716280" y="1779360"/>
            <a:ext cx="11059886" cy="494211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fr-FR" b="1"/>
              <a:t>1. Noms écrits en écriture non latine (sauf l’hébreu) :</a:t>
            </a:r>
            <a:endParaRPr/>
          </a:p>
          <a:p>
            <a:pPr marL="0" lvl="0" indent="0" algn="l" rtl="0">
              <a:lnSpc>
                <a:spcPct val="90000"/>
              </a:lnSpc>
              <a:spcBef>
                <a:spcPts val="1000"/>
              </a:spcBef>
              <a:spcAft>
                <a:spcPts val="0"/>
              </a:spcAft>
              <a:buClr>
                <a:schemeClr val="dk1"/>
              </a:buClr>
              <a:buSzPts val="2800"/>
              <a:buNone/>
            </a:pPr>
            <a:endParaRPr sz="1200" b="1"/>
          </a:p>
          <a:p>
            <a:pPr marL="0" lvl="0" indent="0" algn="l" rtl="0">
              <a:lnSpc>
                <a:spcPct val="90000"/>
              </a:lnSpc>
              <a:spcBef>
                <a:spcPts val="1000"/>
              </a:spcBef>
              <a:spcAft>
                <a:spcPts val="0"/>
              </a:spcAft>
              <a:buClr>
                <a:schemeClr val="dk1"/>
              </a:buClr>
              <a:buSzPts val="2800"/>
              <a:buNone/>
            </a:pPr>
            <a:r>
              <a:rPr lang="fr-FR" b="1"/>
              <a:t>ÉP du PFAN (suite) : </a:t>
            </a:r>
            <a:endParaRPr/>
          </a:p>
          <a:p>
            <a:pPr marL="0" lvl="0" indent="0" algn="l" rtl="0">
              <a:lnSpc>
                <a:spcPct val="90000"/>
              </a:lnSpc>
              <a:spcBef>
                <a:spcPts val="1000"/>
              </a:spcBef>
              <a:spcAft>
                <a:spcPts val="0"/>
              </a:spcAft>
              <a:buClr>
                <a:srgbClr val="548135"/>
              </a:buClr>
              <a:buSzPts val="2800"/>
              <a:buNone/>
            </a:pPr>
            <a:r>
              <a:rPr lang="fr-FR">
                <a:solidFill>
                  <a:srgbClr val="548135"/>
                </a:solidFill>
              </a:rPr>
              <a:t>Si le nom n'est pas trouvé dans l'</a:t>
            </a:r>
            <a:r>
              <a:rPr lang="fr-FR" i="1">
                <a:solidFill>
                  <a:srgbClr val="548135"/>
                </a:solidFill>
              </a:rPr>
              <a:t>Encyclopédie Larousse</a:t>
            </a:r>
            <a:r>
              <a:rPr lang="fr-FR">
                <a:solidFill>
                  <a:srgbClr val="548135"/>
                </a:solidFill>
              </a:rPr>
              <a:t>, faire une recherche dans le </a:t>
            </a:r>
            <a:r>
              <a:rPr lang="fr-FR" i="1">
                <a:solidFill>
                  <a:srgbClr val="2E75B5"/>
                </a:solidFill>
              </a:rPr>
              <a:t>Petit Robert</a:t>
            </a:r>
            <a:r>
              <a:rPr lang="fr-FR">
                <a:solidFill>
                  <a:srgbClr val="2E75B5"/>
                </a:solidFill>
              </a:rPr>
              <a:t> </a:t>
            </a:r>
            <a:r>
              <a:rPr lang="fr-FR">
                <a:solidFill>
                  <a:srgbClr val="548135"/>
                </a:solidFill>
              </a:rPr>
              <a:t>et, le cas échéant, utiliser la forme qui y est trouvée. </a:t>
            </a:r>
            <a:endParaRPr>
              <a:solidFill>
                <a:srgbClr val="548135"/>
              </a:solidFill>
            </a:endParaRPr>
          </a:p>
          <a:p>
            <a:pPr marL="0" lvl="0" indent="0" algn="l" rtl="0">
              <a:lnSpc>
                <a:spcPct val="90000"/>
              </a:lnSpc>
              <a:spcBef>
                <a:spcPts val="1000"/>
              </a:spcBef>
              <a:spcAft>
                <a:spcPts val="0"/>
              </a:spcAft>
              <a:buClr>
                <a:srgbClr val="548135"/>
              </a:buClr>
              <a:buSzPts val="2800"/>
              <a:buNone/>
            </a:pPr>
            <a:r>
              <a:rPr lang="fr-FR">
                <a:solidFill>
                  <a:srgbClr val="548135"/>
                </a:solidFill>
              </a:rPr>
              <a:t>Sinon, faire une recherche dans l'</a:t>
            </a:r>
            <a:r>
              <a:rPr lang="fr-FR" i="1" u="sng">
                <a:solidFill>
                  <a:schemeClr val="hlink"/>
                </a:solidFill>
                <a:hlinkClick r:id="rId3"/>
              </a:rPr>
              <a:t>Encyclopædia Universalis</a:t>
            </a:r>
            <a:r>
              <a:rPr lang="fr-FR">
                <a:solidFill>
                  <a:srgbClr val="548135"/>
                </a:solidFill>
              </a:rPr>
              <a:t> et utiliser la forme qui y est trouvée s'il y en a une.</a:t>
            </a:r>
            <a:endParaRPr/>
          </a:p>
          <a:p>
            <a:pPr marL="0" lvl="0" indent="0" algn="l" rtl="0">
              <a:lnSpc>
                <a:spcPct val="90000"/>
              </a:lnSpc>
              <a:spcBef>
                <a:spcPts val="1000"/>
              </a:spcBef>
              <a:spcAft>
                <a:spcPts val="0"/>
              </a:spcAft>
              <a:buClr>
                <a:schemeClr val="dk1"/>
              </a:buClr>
              <a:buSzPts val="2800"/>
              <a:buNone/>
            </a:pPr>
            <a:endParaRPr>
              <a:solidFill>
                <a:srgbClr val="2E75B5"/>
              </a:solidFill>
            </a:endParaRPr>
          </a:p>
        </p:txBody>
      </p:sp>
      <p:sp>
        <p:nvSpPr>
          <p:cNvPr id="511" name="Google Shape;511;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47</a:t>
            </a:fld>
            <a:endParaRPr/>
          </a:p>
        </p:txBody>
      </p:sp>
      <p:sp>
        <p:nvSpPr>
          <p:cNvPr id="3" name="Espace réservé du pied de page 2">
            <a:extLst>
              <a:ext uri="{FF2B5EF4-FFF2-40B4-BE49-F238E27FC236}">
                <a16:creationId xmlns:a16="http://schemas.microsoft.com/office/drawing/2014/main" id="{6EC62863-97F1-B737-5D47-62EA8BF46DE3}"/>
              </a:ext>
            </a:extLst>
          </p:cNvPr>
          <p:cNvSpPr>
            <a:spLocks noGrp="1"/>
          </p:cNvSpPr>
          <p:nvPr>
            <p:ph type="ftr" idx="11"/>
          </p:nvPr>
        </p:nvSpPr>
        <p:spPr/>
        <p:txBody>
          <a:bodyPr/>
          <a:lstStyle/>
          <a:p>
            <a:r>
              <a:rPr lang="fr-CA"/>
              <a:t>Romanisation des noms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6"/>
        <p:cNvGrpSpPr/>
        <p:nvPr/>
      </p:nvGrpSpPr>
      <p:grpSpPr>
        <a:xfrm>
          <a:off x="0" y="0"/>
          <a:ext cx="0" cy="0"/>
          <a:chOff x="0" y="0"/>
          <a:chExt cx="0" cy="0"/>
        </a:xfrm>
      </p:grpSpPr>
      <p:sp>
        <p:nvSpPr>
          <p:cNvPr id="517" name="Google Shape;517;p47"/>
          <p:cNvSpPr txBox="1">
            <a:spLocks noGrp="1"/>
          </p:cNvSpPr>
          <p:nvPr>
            <p:ph type="title"/>
          </p:nvPr>
        </p:nvSpPr>
        <p:spPr>
          <a:xfrm>
            <a:off x="838200" y="682117"/>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La démarche selon les ÉP du PFAN : 9.2.2.5.3</a:t>
            </a:r>
            <a:br>
              <a:rPr lang="fr-FR"/>
            </a:br>
            <a:endParaRPr/>
          </a:p>
        </p:txBody>
      </p:sp>
      <p:sp>
        <p:nvSpPr>
          <p:cNvPr id="518" name="Google Shape;518;p47"/>
          <p:cNvSpPr txBox="1">
            <a:spLocks noGrp="1"/>
          </p:cNvSpPr>
          <p:nvPr>
            <p:ph type="body" idx="1"/>
          </p:nvPr>
        </p:nvSpPr>
        <p:spPr>
          <a:xfrm>
            <a:off x="708442" y="1779360"/>
            <a:ext cx="11059886" cy="494211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fr-FR" b="1"/>
              <a:t>1. Noms écrits en écriture non latine (sauf l’hébreu) :</a:t>
            </a:r>
            <a:endParaRPr/>
          </a:p>
          <a:p>
            <a:pPr marL="0" lvl="0" indent="0" algn="l" rtl="0">
              <a:lnSpc>
                <a:spcPct val="90000"/>
              </a:lnSpc>
              <a:spcBef>
                <a:spcPts val="1000"/>
              </a:spcBef>
              <a:spcAft>
                <a:spcPts val="0"/>
              </a:spcAft>
              <a:buClr>
                <a:schemeClr val="dk1"/>
              </a:buClr>
              <a:buSzPts val="2800"/>
              <a:buNone/>
            </a:pPr>
            <a:endParaRPr sz="1200" b="1"/>
          </a:p>
          <a:p>
            <a:pPr marL="0" lvl="0" indent="0" algn="l" rtl="0">
              <a:lnSpc>
                <a:spcPct val="90000"/>
              </a:lnSpc>
              <a:spcBef>
                <a:spcPts val="1000"/>
              </a:spcBef>
              <a:spcAft>
                <a:spcPts val="0"/>
              </a:spcAft>
              <a:buSzPts val="2800"/>
              <a:buNone/>
            </a:pPr>
            <a:r>
              <a:rPr lang="fr-FR"/>
              <a:t>Attention! On doit transcrire le nom exactement tel qu’on le trouve dans les sources de référence : prénom, patronyme ou second prénom, initiales, nom de famille, incluant tous les accents. </a:t>
            </a:r>
            <a:endParaRPr/>
          </a:p>
          <a:p>
            <a:pPr marL="0" lvl="0" indent="0" algn="l" rtl="0">
              <a:lnSpc>
                <a:spcPct val="90000"/>
              </a:lnSpc>
              <a:spcBef>
                <a:spcPts val="1000"/>
              </a:spcBef>
              <a:spcAft>
                <a:spcPts val="0"/>
              </a:spcAft>
              <a:buSzPts val="2800"/>
              <a:buNone/>
            </a:pPr>
            <a:endParaRPr/>
          </a:p>
          <a:p>
            <a:pPr marL="0" lvl="0" indent="0" algn="l" rtl="0">
              <a:lnSpc>
                <a:spcPct val="90000"/>
              </a:lnSpc>
              <a:spcBef>
                <a:spcPts val="1000"/>
              </a:spcBef>
              <a:spcAft>
                <a:spcPts val="0"/>
              </a:spcAft>
              <a:buSzPts val="2800"/>
              <a:buNone/>
            </a:pPr>
            <a:r>
              <a:rPr lang="fr-FR"/>
              <a:t>Noter que deux de ces trois sources sont disponibles en ligne : </a:t>
            </a:r>
            <a:endParaRPr/>
          </a:p>
          <a:p>
            <a:pPr marL="457200" lvl="0" indent="-457200" algn="l" rtl="0">
              <a:lnSpc>
                <a:spcPct val="90000"/>
              </a:lnSpc>
              <a:spcBef>
                <a:spcPts val="1000"/>
              </a:spcBef>
              <a:spcAft>
                <a:spcPts val="0"/>
              </a:spcAft>
              <a:buSzPts val="2800"/>
              <a:buChar char="•"/>
            </a:pPr>
            <a:r>
              <a:rPr lang="fr-FR"/>
              <a:t>Larousse : www.larousse.fr  (bien chercher dans la partie Encyclopédie, et non dans la partie Dictionnaire)</a:t>
            </a:r>
            <a:endParaRPr/>
          </a:p>
          <a:p>
            <a:pPr marL="457200" lvl="0" indent="-457200" algn="l" rtl="0">
              <a:lnSpc>
                <a:spcPct val="90000"/>
              </a:lnSpc>
              <a:spcBef>
                <a:spcPts val="1000"/>
              </a:spcBef>
              <a:spcAft>
                <a:spcPts val="0"/>
              </a:spcAft>
              <a:buSzPts val="2800"/>
              <a:buChar char="•"/>
            </a:pPr>
            <a:r>
              <a:rPr lang="fr-FR"/>
              <a:t>Universalis : www.universalis-edu.com  </a:t>
            </a:r>
            <a:endParaRPr/>
          </a:p>
          <a:p>
            <a:pPr marL="0" lvl="0" indent="0" algn="l" rtl="0">
              <a:lnSpc>
                <a:spcPct val="90000"/>
              </a:lnSpc>
              <a:spcBef>
                <a:spcPts val="1000"/>
              </a:spcBef>
              <a:spcAft>
                <a:spcPts val="0"/>
              </a:spcAft>
              <a:buClr>
                <a:schemeClr val="dk1"/>
              </a:buClr>
              <a:buSzPts val="2800"/>
              <a:buNone/>
            </a:pPr>
            <a:endParaRPr>
              <a:solidFill>
                <a:srgbClr val="2E75B5"/>
              </a:solidFill>
            </a:endParaRPr>
          </a:p>
        </p:txBody>
      </p:sp>
      <p:sp>
        <p:nvSpPr>
          <p:cNvPr id="519" name="Google Shape;519;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48</a:t>
            </a:fld>
            <a:endParaRPr/>
          </a:p>
        </p:txBody>
      </p:sp>
      <p:sp>
        <p:nvSpPr>
          <p:cNvPr id="3" name="Espace réservé du pied de page 2">
            <a:extLst>
              <a:ext uri="{FF2B5EF4-FFF2-40B4-BE49-F238E27FC236}">
                <a16:creationId xmlns:a16="http://schemas.microsoft.com/office/drawing/2014/main" id="{42FD9557-1960-EA5B-818A-65E24ADA9531}"/>
              </a:ext>
            </a:extLst>
          </p:cNvPr>
          <p:cNvSpPr>
            <a:spLocks noGrp="1"/>
          </p:cNvSpPr>
          <p:nvPr>
            <p:ph type="ftr" idx="11"/>
          </p:nvPr>
        </p:nvSpPr>
        <p:spPr/>
        <p:txBody>
          <a:bodyPr/>
          <a:lstStyle/>
          <a:p>
            <a:r>
              <a:rPr lang="fr-CA"/>
              <a:t>Romanisation des noms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4"/>
        <p:cNvGrpSpPr/>
        <p:nvPr/>
      </p:nvGrpSpPr>
      <p:grpSpPr>
        <a:xfrm>
          <a:off x="0" y="0"/>
          <a:ext cx="0" cy="0"/>
          <a:chOff x="0" y="0"/>
          <a:chExt cx="0" cy="0"/>
        </a:xfrm>
      </p:grpSpPr>
      <p:sp>
        <p:nvSpPr>
          <p:cNvPr id="525" name="Google Shape;525;p48"/>
          <p:cNvSpPr txBox="1">
            <a:spLocks noGrp="1"/>
          </p:cNvSpPr>
          <p:nvPr>
            <p:ph type="title"/>
          </p:nvPr>
        </p:nvSpPr>
        <p:spPr>
          <a:xfrm>
            <a:off x="886549" y="474591"/>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301814"/>
              <a:buFont typeface="Calibri"/>
              <a:buNone/>
            </a:pPr>
            <a:r>
              <a:rPr lang="fr-FR" sz="4900"/>
              <a:t>La démarche selon les ÉP du PFAN : 9.2.2.5.3</a:t>
            </a:r>
            <a:br>
              <a:rPr lang="fr-FR"/>
            </a:br>
            <a:r>
              <a:rPr lang="fr-FR" sz="2700" b="1"/>
              <a:t>1</a:t>
            </a:r>
            <a:r>
              <a:rPr lang="fr-FR" sz="2400" b="1"/>
              <a:t>.</a:t>
            </a:r>
            <a:r>
              <a:rPr lang="fr-FR" sz="2400" b="1">
                <a:latin typeface="Calibri"/>
                <a:ea typeface="Calibri"/>
                <a:cs typeface="Calibri"/>
                <a:sym typeface="Calibri"/>
              </a:rPr>
              <a:t> </a:t>
            </a:r>
            <a:r>
              <a:rPr lang="fr-FR" sz="3100" b="1"/>
              <a:t>Noms écrits en écriture non latine (sauf l’hébreu) :</a:t>
            </a:r>
            <a:br>
              <a:rPr lang="fr-FR" sz="2400" b="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8"/>
                  </a:ext>
                </a:extLst>
              </a:rPr>
            </a:br>
            <a:endParaRPr sz="2400" b="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9"/>
                </a:ext>
              </a:extLst>
            </a:endParaRPr>
          </a:p>
        </p:txBody>
      </p:sp>
      <p:pic>
        <p:nvPicPr>
          <p:cNvPr id="526" name="Google Shape;526;p48"/>
          <p:cNvPicPr preferRelativeResize="0">
            <a:picLocks noGrp="1"/>
          </p:cNvPicPr>
          <p:nvPr>
            <p:ph type="body" idx="1"/>
          </p:nvPr>
        </p:nvPicPr>
        <p:blipFill rotWithShape="1">
          <a:blip r:embed="rId3">
            <a:alphaModFix/>
          </a:blip>
          <a:srcRect/>
          <a:stretch/>
        </p:blipFill>
        <p:spPr>
          <a:xfrm>
            <a:off x="886549" y="1835320"/>
            <a:ext cx="3730114" cy="2906711"/>
          </a:xfrm>
          <a:prstGeom prst="rect">
            <a:avLst/>
          </a:prstGeom>
          <a:noFill/>
          <a:ln w="38100" cap="flat" cmpd="sng">
            <a:solidFill>
              <a:schemeClr val="dk1">
                <a:alpha val="21176"/>
              </a:schemeClr>
            </a:solidFill>
            <a:prstDash val="solid"/>
            <a:round/>
            <a:headEnd type="none" w="sm" len="sm"/>
            <a:tailEnd type="none" w="sm" len="sm"/>
          </a:ln>
        </p:spPr>
      </p:pic>
      <p:pic>
        <p:nvPicPr>
          <p:cNvPr id="527" name="Google Shape;527;p48"/>
          <p:cNvPicPr preferRelativeResize="0"/>
          <p:nvPr/>
        </p:nvPicPr>
        <p:blipFill rotWithShape="1">
          <a:blip r:embed="rId4">
            <a:alphaModFix/>
          </a:blip>
          <a:srcRect/>
          <a:stretch/>
        </p:blipFill>
        <p:spPr>
          <a:xfrm>
            <a:off x="7376875" y="3646034"/>
            <a:ext cx="4815125" cy="3137127"/>
          </a:xfrm>
          <a:prstGeom prst="rect">
            <a:avLst/>
          </a:prstGeom>
          <a:noFill/>
          <a:ln w="38100" cap="flat" cmpd="sng">
            <a:solidFill>
              <a:schemeClr val="dk1"/>
            </a:solidFill>
            <a:prstDash val="solid"/>
            <a:round/>
            <a:headEnd type="none" w="sm" len="sm"/>
            <a:tailEnd type="none" w="sm" len="sm"/>
          </a:ln>
        </p:spPr>
      </p:pic>
      <p:pic>
        <p:nvPicPr>
          <p:cNvPr id="528" name="Google Shape;528;p48"/>
          <p:cNvPicPr preferRelativeResize="0"/>
          <p:nvPr/>
        </p:nvPicPr>
        <p:blipFill rotWithShape="1">
          <a:blip r:embed="rId5">
            <a:alphaModFix/>
          </a:blip>
          <a:srcRect/>
          <a:stretch/>
        </p:blipFill>
        <p:spPr>
          <a:xfrm>
            <a:off x="1173814" y="4886664"/>
            <a:ext cx="3058886" cy="1799645"/>
          </a:xfrm>
          <a:prstGeom prst="rect">
            <a:avLst/>
          </a:prstGeom>
          <a:noFill/>
          <a:ln>
            <a:noFill/>
          </a:ln>
        </p:spPr>
      </p:pic>
      <p:sp>
        <p:nvSpPr>
          <p:cNvPr id="529" name="Google Shape;529;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49</a:t>
            </a:fld>
            <a:endParaRPr/>
          </a:p>
        </p:txBody>
      </p:sp>
      <p:pic>
        <p:nvPicPr>
          <p:cNvPr id="530" name="Google Shape;530;p48" descr="Une image contenant texte, Police, conception&#10;&#10;Description générée automatiquement"/>
          <p:cNvPicPr preferRelativeResize="0"/>
          <p:nvPr/>
        </p:nvPicPr>
        <p:blipFill rotWithShape="1">
          <a:blip r:embed="rId6">
            <a:alphaModFix/>
          </a:blip>
          <a:srcRect/>
          <a:stretch/>
        </p:blipFill>
        <p:spPr>
          <a:xfrm>
            <a:off x="4815126" y="2298562"/>
            <a:ext cx="2360825" cy="3630977"/>
          </a:xfrm>
          <a:prstGeom prst="rect">
            <a:avLst/>
          </a:prstGeom>
          <a:noFill/>
          <a:ln>
            <a:noFill/>
          </a:ln>
        </p:spPr>
      </p:pic>
      <p:sp>
        <p:nvSpPr>
          <p:cNvPr id="3" name="Espace réservé du pied de page 2">
            <a:extLst>
              <a:ext uri="{FF2B5EF4-FFF2-40B4-BE49-F238E27FC236}">
                <a16:creationId xmlns:a16="http://schemas.microsoft.com/office/drawing/2014/main" id="{AF6BD07A-33B3-6456-92F8-5AA32C1BCE57}"/>
              </a:ext>
            </a:extLst>
          </p:cNvPr>
          <p:cNvSpPr>
            <a:spLocks noGrp="1"/>
          </p:cNvSpPr>
          <p:nvPr>
            <p:ph type="ftr" idx="11"/>
          </p:nvPr>
        </p:nvSpPr>
        <p:spPr/>
        <p:txBody>
          <a:bodyPr/>
          <a:lstStyle/>
          <a:p>
            <a:r>
              <a:rPr lang="fr-CA"/>
              <a:t>Romanisation des noms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0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Play"/>
              <a:buNone/>
            </a:pPr>
            <a:r>
              <a:rPr lang="fr-FR">
                <a:latin typeface="Calibri"/>
                <a:ea typeface="Calibri"/>
                <a:cs typeface="Calibri"/>
                <a:sym typeface="Calibri"/>
              </a:rPr>
              <a:t>Principes de base et définitions</a:t>
            </a:r>
            <a:endParaRPr>
              <a:latin typeface="Calibri"/>
              <a:ea typeface="Calibri"/>
              <a:cs typeface="Calibri"/>
              <a:sym typeface="Calibri"/>
            </a:endParaRPr>
          </a:p>
        </p:txBody>
      </p:sp>
      <p:sp>
        <p:nvSpPr>
          <p:cNvPr id="195" name="Google Shape;195;p10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5</a:t>
            </a:fld>
            <a:endParaRPr/>
          </a:p>
        </p:txBody>
      </p:sp>
      <p:sp>
        <p:nvSpPr>
          <p:cNvPr id="3" name="Espace réservé du pied de page 2">
            <a:extLst>
              <a:ext uri="{FF2B5EF4-FFF2-40B4-BE49-F238E27FC236}">
                <a16:creationId xmlns:a16="http://schemas.microsoft.com/office/drawing/2014/main" id="{2B2F5F26-849F-FD96-170E-30F109521C98}"/>
              </a:ext>
            </a:extLst>
          </p:cNvPr>
          <p:cNvSpPr>
            <a:spLocks noGrp="1"/>
          </p:cNvSpPr>
          <p:nvPr>
            <p:ph type="ftr" idx="11"/>
          </p:nvPr>
        </p:nvSpPr>
        <p:spPr/>
        <p:txBody>
          <a:bodyPr/>
          <a:lstStyle/>
          <a:p>
            <a:r>
              <a:rPr lang="fr-CA"/>
              <a:t>Romanisation des noms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5"/>
        <p:cNvGrpSpPr/>
        <p:nvPr/>
      </p:nvGrpSpPr>
      <p:grpSpPr>
        <a:xfrm>
          <a:off x="0" y="0"/>
          <a:ext cx="0" cy="0"/>
          <a:chOff x="0" y="0"/>
          <a:chExt cx="0" cy="0"/>
        </a:xfrm>
      </p:grpSpPr>
      <p:sp>
        <p:nvSpPr>
          <p:cNvPr id="536" name="Google Shape;536;p49"/>
          <p:cNvSpPr txBox="1">
            <a:spLocks noGrp="1"/>
          </p:cNvSpPr>
          <p:nvPr>
            <p:ph type="title"/>
          </p:nvPr>
        </p:nvSpPr>
        <p:spPr>
          <a:xfrm>
            <a:off x="838200" y="682117"/>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La démarche selon les ÉP du PFAN : 9.2.2.5.3</a:t>
            </a:r>
            <a:br>
              <a:rPr lang="fr-FR"/>
            </a:br>
            <a:endParaRPr/>
          </a:p>
        </p:txBody>
      </p:sp>
      <p:sp>
        <p:nvSpPr>
          <p:cNvPr id="537" name="Google Shape;537;p49"/>
          <p:cNvSpPr txBox="1">
            <a:spLocks noGrp="1"/>
          </p:cNvSpPr>
          <p:nvPr>
            <p:ph type="body" idx="1"/>
          </p:nvPr>
        </p:nvSpPr>
        <p:spPr>
          <a:xfrm>
            <a:off x="708442" y="1846511"/>
            <a:ext cx="11059886" cy="4942115"/>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dk1"/>
              </a:buClr>
              <a:buSzPct val="100000"/>
              <a:buNone/>
            </a:pPr>
            <a:r>
              <a:rPr lang="fr-FR" b="1"/>
              <a:t>1. Noms écrits en écriture non latine (sauf l’hébreu) : suite de l’ÉP du PFAN </a:t>
            </a:r>
            <a:endParaRPr/>
          </a:p>
          <a:p>
            <a:pPr marL="0" lvl="0" indent="0" algn="l" rtl="0">
              <a:lnSpc>
                <a:spcPct val="90000"/>
              </a:lnSpc>
              <a:spcBef>
                <a:spcPts val="0"/>
              </a:spcBef>
              <a:spcAft>
                <a:spcPts val="0"/>
              </a:spcAft>
              <a:buClr>
                <a:schemeClr val="dk1"/>
              </a:buClr>
              <a:buSzPct val="100000"/>
              <a:buNone/>
            </a:pPr>
            <a:endParaRPr>
              <a:solidFill>
                <a:srgbClr val="548135"/>
              </a:solidFill>
            </a:endParaRPr>
          </a:p>
          <a:p>
            <a:pPr marL="0" lvl="0" indent="0" algn="l" rtl="0">
              <a:lnSpc>
                <a:spcPct val="90000"/>
              </a:lnSpc>
              <a:spcBef>
                <a:spcPts val="0"/>
              </a:spcBef>
              <a:spcAft>
                <a:spcPts val="0"/>
              </a:spcAft>
              <a:buClr>
                <a:schemeClr val="dk1"/>
              </a:buClr>
              <a:buSzPct val="100000"/>
              <a:buNone/>
            </a:pPr>
            <a:r>
              <a:rPr lang="fr-FR">
                <a:solidFill>
                  <a:srgbClr val="548135"/>
                </a:solidFill>
              </a:rPr>
              <a:t>(Les catalogueurs sont encouragés à consulter les trois sources peu importe le résultat des recherches pour identifier des variantes susceptibles de faire l'objet de </a:t>
            </a:r>
            <a:r>
              <a:rPr lang="fr-FR" b="1">
                <a:solidFill>
                  <a:srgbClr val="548135"/>
                </a:solidFill>
              </a:rPr>
              <a:t>renvois</a:t>
            </a:r>
            <a:r>
              <a:rPr lang="fr-FR">
                <a:solidFill>
                  <a:srgbClr val="548135"/>
                </a:solidFill>
              </a:rPr>
              <a:t>.) </a:t>
            </a:r>
            <a:endParaRPr>
              <a:solidFill>
                <a:srgbClr val="548135"/>
              </a:solidFill>
            </a:endParaRPr>
          </a:p>
          <a:p>
            <a:pPr marL="0" lvl="0" indent="0" algn="l" rtl="0">
              <a:lnSpc>
                <a:spcPct val="90000"/>
              </a:lnSpc>
              <a:spcBef>
                <a:spcPts val="1000"/>
              </a:spcBef>
              <a:spcAft>
                <a:spcPts val="0"/>
              </a:spcAft>
              <a:buClr>
                <a:srgbClr val="548135"/>
              </a:buClr>
              <a:buSzPct val="100000"/>
              <a:buNone/>
            </a:pPr>
            <a:r>
              <a:rPr lang="fr-FR">
                <a:solidFill>
                  <a:srgbClr val="548135"/>
                </a:solidFill>
              </a:rPr>
              <a:t>Si le nom ne se trouve dans </a:t>
            </a:r>
            <a:r>
              <a:rPr lang="fr-FR" b="1">
                <a:solidFill>
                  <a:srgbClr val="548135"/>
                </a:solidFill>
              </a:rPr>
              <a:t>aucune</a:t>
            </a:r>
            <a:r>
              <a:rPr lang="fr-FR">
                <a:solidFill>
                  <a:srgbClr val="548135"/>
                </a:solidFill>
              </a:rPr>
              <a:t> de ces trois sources, utiliser la forme systématiquement romanisée du nom (c'est-à-dire une forme romanisée à partir d'une </a:t>
            </a:r>
            <a:r>
              <a:rPr lang="fr-FR" u="sng">
                <a:solidFill>
                  <a:schemeClr val="hlink"/>
                </a:solidFill>
                <a:hlinkClick r:id="rId3"/>
              </a:rPr>
              <a:t>table de romanisation</a:t>
            </a:r>
            <a:r>
              <a:rPr lang="fr-FR">
                <a:solidFill>
                  <a:srgbClr val="548135"/>
                </a:solidFill>
              </a:rPr>
              <a:t> acceptée par le PFAN).</a:t>
            </a:r>
            <a:endParaRPr/>
          </a:p>
          <a:p>
            <a:pPr marL="228600" lvl="0" indent="-228600" algn="l" rtl="0">
              <a:lnSpc>
                <a:spcPct val="90000"/>
              </a:lnSpc>
              <a:spcBef>
                <a:spcPts val="1000"/>
              </a:spcBef>
              <a:spcAft>
                <a:spcPts val="0"/>
              </a:spcAft>
              <a:buClr>
                <a:srgbClr val="548135"/>
              </a:buClr>
              <a:buSzPct val="100000"/>
              <a:buChar char="•"/>
            </a:pPr>
            <a:r>
              <a:rPr lang="fr-FR" i="1">
                <a:solidFill>
                  <a:srgbClr val="548135"/>
                </a:solidFill>
              </a:rPr>
              <a:t>Exception :</a:t>
            </a:r>
            <a:r>
              <a:rPr lang="fr-FR">
                <a:solidFill>
                  <a:srgbClr val="548135"/>
                </a:solidFill>
              </a:rPr>
              <a:t> Pour les personnes célèbres dont le premier élément du nom </a:t>
            </a:r>
            <a:r>
              <a:rPr lang="fr-FR" b="1">
                <a:solidFill>
                  <a:srgbClr val="548135"/>
                </a:solidFill>
              </a:rPr>
              <a:t>est un prénom </a:t>
            </a:r>
            <a:r>
              <a:rPr lang="fr-FR">
                <a:solidFill>
                  <a:srgbClr val="548135"/>
                </a:solidFill>
              </a:rPr>
              <a:t>mais qui ne se trouvent pas dans les trois encyclopédies générales de langue française </a:t>
            </a:r>
            <a:r>
              <a:rPr lang="fr-FR" b="1">
                <a:solidFill>
                  <a:srgbClr val="548135"/>
                </a:solidFill>
              </a:rPr>
              <a:t>en raison de leur renommée spécialisée</a:t>
            </a:r>
            <a:r>
              <a:rPr lang="fr-FR">
                <a:solidFill>
                  <a:srgbClr val="548135"/>
                </a:solidFill>
              </a:rPr>
              <a:t>, consulter les principales encyclopédies spécialisées (par exemple, </a:t>
            </a:r>
            <a:r>
              <a:rPr lang="fr-FR" i="1">
                <a:solidFill>
                  <a:srgbClr val="548135"/>
                </a:solidFill>
              </a:rPr>
              <a:t>Le nouveau Théo</a:t>
            </a:r>
            <a:r>
              <a:rPr lang="fr-FR">
                <a:solidFill>
                  <a:srgbClr val="548135"/>
                </a:solidFill>
              </a:rPr>
              <a:t> de Michel Dubost et Stanislas Lalanne, le </a:t>
            </a:r>
            <a:r>
              <a:rPr lang="fr-FR" i="1">
                <a:solidFill>
                  <a:srgbClr val="548135"/>
                </a:solidFill>
              </a:rPr>
              <a:t>Dictionnaire de l'Antiquité</a:t>
            </a:r>
            <a:r>
              <a:rPr lang="fr-FR">
                <a:solidFill>
                  <a:srgbClr val="548135"/>
                </a:solidFill>
              </a:rPr>
              <a:t> de Jean Leclant) pour déterminer s'il existe une forme française bien établie du nom. (« Trouvé dans » la source de référence signifie qu'il existe un article sous le nom de la personne).</a:t>
            </a:r>
            <a:endParaRPr/>
          </a:p>
          <a:p>
            <a:pPr marL="0" lvl="0" indent="0" algn="l" rtl="0">
              <a:lnSpc>
                <a:spcPct val="90000"/>
              </a:lnSpc>
              <a:spcBef>
                <a:spcPts val="1000"/>
              </a:spcBef>
              <a:spcAft>
                <a:spcPts val="0"/>
              </a:spcAft>
              <a:buClr>
                <a:schemeClr val="dk1"/>
              </a:buClr>
              <a:buSzPct val="100000"/>
              <a:buNone/>
            </a:pPr>
            <a:endParaRPr>
              <a:solidFill>
                <a:srgbClr val="2E75B5"/>
              </a:solidFill>
            </a:endParaRPr>
          </a:p>
        </p:txBody>
      </p:sp>
      <p:sp>
        <p:nvSpPr>
          <p:cNvPr id="538" name="Google Shape;538;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50</a:t>
            </a:fld>
            <a:endParaRPr/>
          </a:p>
        </p:txBody>
      </p:sp>
      <p:sp>
        <p:nvSpPr>
          <p:cNvPr id="3" name="Espace réservé du pied de page 2">
            <a:extLst>
              <a:ext uri="{FF2B5EF4-FFF2-40B4-BE49-F238E27FC236}">
                <a16:creationId xmlns:a16="http://schemas.microsoft.com/office/drawing/2014/main" id="{17E092F3-4FBB-A012-921A-4CE93A1C0C73}"/>
              </a:ext>
            </a:extLst>
          </p:cNvPr>
          <p:cNvSpPr>
            <a:spLocks noGrp="1"/>
          </p:cNvSpPr>
          <p:nvPr>
            <p:ph type="ftr" idx="11"/>
          </p:nvPr>
        </p:nvSpPr>
        <p:spPr/>
        <p:txBody>
          <a:bodyPr/>
          <a:lstStyle/>
          <a:p>
            <a:r>
              <a:rPr lang="fr-CA"/>
              <a:t>Romanisation des noms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3"/>
        <p:cNvGrpSpPr/>
        <p:nvPr/>
      </p:nvGrpSpPr>
      <p:grpSpPr>
        <a:xfrm>
          <a:off x="0" y="0"/>
          <a:ext cx="0" cy="0"/>
          <a:chOff x="0" y="0"/>
          <a:chExt cx="0" cy="0"/>
        </a:xfrm>
      </p:grpSpPr>
      <p:sp>
        <p:nvSpPr>
          <p:cNvPr id="544" name="Google Shape;544;p50"/>
          <p:cNvSpPr txBox="1">
            <a:spLocks noGrp="1"/>
          </p:cNvSpPr>
          <p:nvPr>
            <p:ph type="title"/>
          </p:nvPr>
        </p:nvSpPr>
        <p:spPr>
          <a:xfrm>
            <a:off x="964039" y="75145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fr-FR"/>
              <a:t>La démarche selon les ÉP du PFAN : 9.2.2.5.3</a:t>
            </a:r>
            <a:br>
              <a:rPr lang="fr-FR"/>
            </a:br>
            <a:endParaRPr/>
          </a:p>
        </p:txBody>
      </p:sp>
      <p:sp>
        <p:nvSpPr>
          <p:cNvPr id="545" name="Google Shape;545;p50"/>
          <p:cNvSpPr txBox="1">
            <a:spLocks noGrp="1"/>
          </p:cNvSpPr>
          <p:nvPr>
            <p:ph type="body" idx="1"/>
          </p:nvPr>
        </p:nvSpPr>
        <p:spPr>
          <a:xfrm>
            <a:off x="712361" y="1596797"/>
            <a:ext cx="11059800" cy="4942200"/>
          </a:xfrm>
          <a:prstGeom prst="rect">
            <a:avLst/>
          </a:prstGeom>
          <a:noFill/>
          <a:ln>
            <a:noFill/>
          </a:ln>
        </p:spPr>
        <p:txBody>
          <a:bodyPr spcFirstLastPara="1" wrap="square" lIns="91425" tIns="45700" rIns="91425" bIns="45700" anchor="t" anchorCtr="0">
            <a:normAutofit fontScale="92500" lnSpcReduction="10000"/>
          </a:bodyPr>
          <a:lstStyle/>
          <a:p>
            <a:pPr marL="514350" lvl="0" indent="-514350" algn="l" rtl="0">
              <a:lnSpc>
                <a:spcPct val="90000"/>
              </a:lnSpc>
              <a:spcBef>
                <a:spcPts val="0"/>
              </a:spcBef>
              <a:spcAft>
                <a:spcPts val="0"/>
              </a:spcAft>
              <a:buClr>
                <a:schemeClr val="dk1"/>
              </a:buClr>
              <a:buSzPct val="100000"/>
              <a:buFont typeface="Arial"/>
              <a:buAutoNum type="arabicPeriod"/>
            </a:pPr>
            <a:r>
              <a:rPr lang="fr-FR" b="1" dirty="0"/>
              <a:t>Noms écrits en écriture non latine (sauf l’hébreu) : suite de l’ÉP du PFAN </a:t>
            </a:r>
            <a:endParaRPr dirty="0"/>
          </a:p>
          <a:p>
            <a:pPr marL="0" lvl="0" indent="0" algn="l" rtl="0">
              <a:lnSpc>
                <a:spcPct val="90000"/>
              </a:lnSpc>
              <a:spcBef>
                <a:spcPts val="0"/>
              </a:spcBef>
              <a:spcAft>
                <a:spcPts val="0"/>
              </a:spcAft>
              <a:buClr>
                <a:schemeClr val="dk1"/>
              </a:buClr>
              <a:buSzPct val="100000"/>
              <a:buNone/>
            </a:pPr>
            <a:endParaRPr b="1" dirty="0">
              <a:solidFill>
                <a:srgbClr val="548135"/>
              </a:solidFill>
            </a:endParaRPr>
          </a:p>
          <a:p>
            <a:pPr marL="0" lvl="0" indent="0" algn="l" rtl="0">
              <a:lnSpc>
                <a:spcPct val="90000"/>
              </a:lnSpc>
              <a:spcBef>
                <a:spcPts val="0"/>
              </a:spcBef>
              <a:spcAft>
                <a:spcPts val="0"/>
              </a:spcAft>
              <a:buClr>
                <a:schemeClr val="dk1"/>
              </a:buClr>
              <a:buSzPct val="100000"/>
              <a:buNone/>
            </a:pPr>
            <a:r>
              <a:rPr lang="fr-FR" dirty="0">
                <a:solidFill>
                  <a:srgbClr val="548135"/>
                </a:solidFill>
              </a:rPr>
              <a:t>Pour les personnes qui ne sont pas incluses dans les trois encyclopédies générales de langue française mentionnées ci-dessus </a:t>
            </a:r>
            <a:r>
              <a:rPr lang="fr-FR" b="1" dirty="0">
                <a:solidFill>
                  <a:srgbClr val="548135"/>
                </a:solidFill>
              </a:rPr>
              <a:t>parce que leur renommée est trop récente </a:t>
            </a:r>
            <a:r>
              <a:rPr lang="fr-FR" dirty="0">
                <a:solidFill>
                  <a:srgbClr val="548135"/>
                </a:solidFill>
              </a:rPr>
              <a:t>(par exemple, les nouveaux auteurs, les danseurs, les personnes devenues célèbres récemment en tant que personnalités politiques ou culturelles), suivre cet ordre de préférence :</a:t>
            </a:r>
            <a:endParaRPr dirty="0"/>
          </a:p>
          <a:p>
            <a:pPr marL="685800" lvl="1" indent="-228600" algn="l" rtl="0">
              <a:lnSpc>
                <a:spcPct val="90000"/>
              </a:lnSpc>
              <a:spcBef>
                <a:spcPts val="1000"/>
              </a:spcBef>
              <a:spcAft>
                <a:spcPts val="0"/>
              </a:spcAft>
              <a:buClr>
                <a:srgbClr val="548135"/>
              </a:buClr>
              <a:buSzPct val="100000"/>
              <a:buChar char="•"/>
            </a:pPr>
            <a:r>
              <a:rPr lang="fr-FR" dirty="0">
                <a:solidFill>
                  <a:srgbClr val="548135"/>
                </a:solidFill>
              </a:rPr>
              <a:t>Si le nom est trouvé sous une forme romanisée dans une source en ligne gratuite largement connue et facile à consulter, utiliser cette forme, en particulier lorsqu'une personne qui écrit ou sur laquelle on écrit principalement dans ces écritures fournit une forme romanisée privilégiée du nom dans cette source (par exemple, </a:t>
            </a:r>
            <a:r>
              <a:rPr lang="fr-FR" u="sng" dirty="0">
                <a:solidFill>
                  <a:schemeClr val="hlink"/>
                </a:solidFill>
                <a:hlinkClick r:id="rId3"/>
              </a:rPr>
              <a:t>Facebook</a:t>
            </a:r>
            <a:r>
              <a:rPr lang="fr-FR" dirty="0">
                <a:solidFill>
                  <a:srgbClr val="548135"/>
                </a:solidFill>
              </a:rPr>
              <a:t>, </a:t>
            </a:r>
            <a:r>
              <a:rPr lang="fr-FR" u="sng" dirty="0">
                <a:solidFill>
                  <a:schemeClr val="hlink"/>
                </a:solidFill>
                <a:hlinkClick r:id="rId4"/>
              </a:rPr>
              <a:t>LinkedIn</a:t>
            </a:r>
            <a:r>
              <a:rPr lang="fr-FR" dirty="0">
                <a:solidFill>
                  <a:srgbClr val="548135"/>
                </a:solidFill>
              </a:rPr>
              <a:t>) ou, à défaut d'une telle source, une source générale (par exemple, </a:t>
            </a:r>
            <a:r>
              <a:rPr lang="fr-FR" u="sng" dirty="0">
                <a:solidFill>
                  <a:schemeClr val="hlink"/>
                </a:solidFill>
                <a:hlinkClick r:id="rId5"/>
              </a:rPr>
              <a:t>Wikipédia</a:t>
            </a:r>
            <a:r>
              <a:rPr lang="fr-FR" dirty="0">
                <a:solidFill>
                  <a:srgbClr val="548135"/>
                </a:solidFill>
              </a:rPr>
              <a:t> en français).</a:t>
            </a:r>
            <a:endParaRPr dirty="0"/>
          </a:p>
          <a:p>
            <a:pPr marL="685800" lvl="1" indent="-228600" algn="l" rtl="0">
              <a:lnSpc>
                <a:spcPct val="90000"/>
              </a:lnSpc>
              <a:spcBef>
                <a:spcPts val="1000"/>
              </a:spcBef>
              <a:spcAft>
                <a:spcPts val="0"/>
              </a:spcAft>
              <a:buClr>
                <a:srgbClr val="548135"/>
              </a:buClr>
              <a:buSzPct val="100000"/>
              <a:buChar char="•"/>
            </a:pPr>
            <a:r>
              <a:rPr lang="fr-FR" dirty="0">
                <a:solidFill>
                  <a:srgbClr val="548135"/>
                </a:solidFill>
              </a:rPr>
              <a:t>Consulter les annuaires des encyclopédies, et de grands journaux tels que </a:t>
            </a:r>
            <a:r>
              <a:rPr lang="fr-FR" u="sng" dirty="0">
                <a:solidFill>
                  <a:schemeClr val="hlink"/>
                </a:solidFill>
                <a:hlinkClick r:id="rId6"/>
              </a:rPr>
              <a:t>Le Monde</a:t>
            </a:r>
            <a:r>
              <a:rPr lang="fr-FR" dirty="0">
                <a:solidFill>
                  <a:srgbClr val="548135"/>
                </a:solidFill>
              </a:rPr>
              <a:t> et </a:t>
            </a:r>
            <a:r>
              <a:rPr lang="fr-FR" u="sng" dirty="0">
                <a:solidFill>
                  <a:schemeClr val="hlink"/>
                </a:solidFill>
                <a:hlinkClick r:id="rId7"/>
              </a:rPr>
              <a:t>La Presse</a:t>
            </a:r>
            <a:r>
              <a:rPr lang="fr-FR" dirty="0">
                <a:solidFill>
                  <a:srgbClr val="548135"/>
                </a:solidFill>
              </a:rPr>
              <a:t> pour déterminer s'il existe une forme française bien établie du nom.</a:t>
            </a:r>
            <a:endParaRPr dirty="0"/>
          </a:p>
          <a:p>
            <a:pPr marL="685800" lvl="1" indent="-228600" algn="l" rtl="0">
              <a:lnSpc>
                <a:spcPct val="90000"/>
              </a:lnSpc>
              <a:spcBef>
                <a:spcPts val="1000"/>
              </a:spcBef>
              <a:spcAft>
                <a:spcPts val="0"/>
              </a:spcAft>
              <a:buClr>
                <a:srgbClr val="548135"/>
              </a:buClr>
              <a:buSzPct val="100000"/>
              <a:buChar char="•"/>
            </a:pPr>
            <a:r>
              <a:rPr lang="fr-FR" b="1" dirty="0">
                <a:solidFill>
                  <a:srgbClr val="548135"/>
                </a:solidFill>
              </a:rPr>
              <a:t>Sinon, utiliser la forme systématiquement romanisée du nom.</a:t>
            </a:r>
            <a:endParaRPr dirty="0"/>
          </a:p>
          <a:p>
            <a:pPr marL="0" lvl="0" indent="0" algn="l" rtl="0">
              <a:lnSpc>
                <a:spcPct val="90000"/>
              </a:lnSpc>
              <a:spcBef>
                <a:spcPts val="1000"/>
              </a:spcBef>
              <a:spcAft>
                <a:spcPts val="0"/>
              </a:spcAft>
              <a:buClr>
                <a:schemeClr val="dk1"/>
              </a:buClr>
              <a:buSzPct val="100000"/>
              <a:buNone/>
            </a:pPr>
            <a:endParaRPr dirty="0">
              <a:solidFill>
                <a:srgbClr val="2E75B5"/>
              </a:solidFill>
            </a:endParaRPr>
          </a:p>
        </p:txBody>
      </p:sp>
      <p:sp>
        <p:nvSpPr>
          <p:cNvPr id="546" name="Google Shape;546;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51</a:t>
            </a:fld>
            <a:endParaRPr/>
          </a:p>
        </p:txBody>
      </p:sp>
      <p:sp>
        <p:nvSpPr>
          <p:cNvPr id="3" name="Espace réservé du pied de page 2">
            <a:extLst>
              <a:ext uri="{FF2B5EF4-FFF2-40B4-BE49-F238E27FC236}">
                <a16:creationId xmlns:a16="http://schemas.microsoft.com/office/drawing/2014/main" id="{3577C1F0-A8F2-8A8B-E577-7586846AC5DB}"/>
              </a:ext>
            </a:extLst>
          </p:cNvPr>
          <p:cNvSpPr>
            <a:spLocks noGrp="1"/>
          </p:cNvSpPr>
          <p:nvPr>
            <p:ph type="ftr" idx="11"/>
          </p:nvPr>
        </p:nvSpPr>
        <p:spPr/>
        <p:txBody>
          <a:bodyPr/>
          <a:lstStyle/>
          <a:p>
            <a:r>
              <a:rPr lang="fr-CA"/>
              <a:t>Romanisation des noms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1"/>
        <p:cNvGrpSpPr/>
        <p:nvPr/>
      </p:nvGrpSpPr>
      <p:grpSpPr>
        <a:xfrm>
          <a:off x="0" y="0"/>
          <a:ext cx="0" cy="0"/>
          <a:chOff x="0" y="0"/>
          <a:chExt cx="0" cy="0"/>
        </a:xfrm>
      </p:grpSpPr>
      <p:sp>
        <p:nvSpPr>
          <p:cNvPr id="552" name="Google Shape;552;p51"/>
          <p:cNvSpPr txBox="1">
            <a:spLocks noGrp="1"/>
          </p:cNvSpPr>
          <p:nvPr>
            <p:ph type="title"/>
          </p:nvPr>
        </p:nvSpPr>
        <p:spPr>
          <a:xfrm>
            <a:off x="870857" y="655637"/>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La démarche selon les ÉP du PFAN : 9.2.2.5.3</a:t>
            </a:r>
            <a:br>
              <a:rPr lang="fr-FR"/>
            </a:br>
            <a:endParaRPr/>
          </a:p>
        </p:txBody>
      </p:sp>
      <p:sp>
        <p:nvSpPr>
          <p:cNvPr id="553" name="Google Shape;553;p51"/>
          <p:cNvSpPr txBox="1">
            <a:spLocks noGrp="1"/>
          </p:cNvSpPr>
          <p:nvPr>
            <p:ph type="body" idx="1"/>
          </p:nvPr>
        </p:nvSpPr>
        <p:spPr>
          <a:xfrm>
            <a:off x="598714" y="1436914"/>
            <a:ext cx="11059886" cy="494211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fr-FR"/>
              <a:t>Exemple :</a:t>
            </a:r>
            <a:r>
              <a:rPr lang="fr-FR">
                <a:solidFill>
                  <a:srgbClr val="548135"/>
                </a:solidFill>
              </a:rPr>
              <a:t> </a:t>
            </a:r>
            <a:r>
              <a:rPr lang="fr-FR"/>
              <a:t>મોહનદાસ કરમચંદ ગાંધી   </a:t>
            </a:r>
            <a:endParaRPr/>
          </a:p>
          <a:p>
            <a:pPr marL="0" lvl="0" indent="0" algn="l" rtl="0">
              <a:lnSpc>
                <a:spcPct val="90000"/>
              </a:lnSpc>
              <a:spcBef>
                <a:spcPts val="1000"/>
              </a:spcBef>
              <a:spcAft>
                <a:spcPts val="0"/>
              </a:spcAft>
              <a:buClr>
                <a:schemeClr val="dk1"/>
              </a:buClr>
              <a:buSzPts val="2800"/>
              <a:buNone/>
            </a:pPr>
            <a:endParaRPr>
              <a:solidFill>
                <a:srgbClr val="548135"/>
              </a:solidFill>
            </a:endParaRPr>
          </a:p>
          <a:p>
            <a:pPr marL="0" lvl="0" indent="0" algn="l" rtl="0">
              <a:lnSpc>
                <a:spcPct val="100000"/>
              </a:lnSpc>
              <a:spcBef>
                <a:spcPts val="0"/>
              </a:spcBef>
              <a:spcAft>
                <a:spcPts val="0"/>
              </a:spcAft>
              <a:buClr>
                <a:srgbClr val="548135"/>
              </a:buClr>
              <a:buSzPts val="2800"/>
              <a:buNone/>
            </a:pPr>
            <a:r>
              <a:rPr lang="fr-FR">
                <a:solidFill>
                  <a:srgbClr val="548135"/>
                </a:solidFill>
              </a:rPr>
              <a:t>Étant donné la notoriété de cette personne, </a:t>
            </a:r>
            <a:endParaRPr/>
          </a:p>
          <a:p>
            <a:pPr marL="0" lvl="0" indent="0" algn="l" rtl="0">
              <a:lnSpc>
                <a:spcPct val="100000"/>
              </a:lnSpc>
              <a:spcBef>
                <a:spcPts val="0"/>
              </a:spcBef>
              <a:spcAft>
                <a:spcPts val="0"/>
              </a:spcAft>
              <a:buClr>
                <a:srgbClr val="548135"/>
              </a:buClr>
              <a:buSzPts val="2800"/>
              <a:buNone/>
            </a:pPr>
            <a:r>
              <a:rPr lang="fr-FR">
                <a:solidFill>
                  <a:srgbClr val="548135"/>
                </a:solidFill>
              </a:rPr>
              <a:t>le catalogueur pense trouver ce nom</a:t>
            </a:r>
            <a:endParaRPr/>
          </a:p>
          <a:p>
            <a:pPr marL="0" lvl="0" indent="0" algn="l" rtl="0">
              <a:lnSpc>
                <a:spcPct val="100000"/>
              </a:lnSpc>
              <a:spcBef>
                <a:spcPts val="0"/>
              </a:spcBef>
              <a:spcAft>
                <a:spcPts val="0"/>
              </a:spcAft>
              <a:buClr>
                <a:srgbClr val="548135"/>
              </a:buClr>
              <a:buSzPts val="2800"/>
              <a:buNone/>
            </a:pPr>
            <a:r>
              <a:rPr lang="fr-FR">
                <a:solidFill>
                  <a:srgbClr val="548135"/>
                </a:solidFill>
              </a:rPr>
              <a:t>dans des sources de références générales </a:t>
            </a:r>
            <a:endParaRPr/>
          </a:p>
          <a:p>
            <a:pPr marL="0" lvl="0" indent="0" algn="l" rtl="0">
              <a:lnSpc>
                <a:spcPct val="100000"/>
              </a:lnSpc>
              <a:spcBef>
                <a:spcPts val="0"/>
              </a:spcBef>
              <a:spcAft>
                <a:spcPts val="0"/>
              </a:spcAft>
              <a:buClr>
                <a:srgbClr val="548135"/>
              </a:buClr>
              <a:buSzPts val="2800"/>
              <a:buNone/>
            </a:pPr>
            <a:r>
              <a:rPr lang="fr-FR">
                <a:solidFill>
                  <a:srgbClr val="548135"/>
                </a:solidFill>
              </a:rPr>
              <a:t>en français.  S’il ne trouve rien, </a:t>
            </a:r>
            <a:endParaRPr/>
          </a:p>
          <a:p>
            <a:pPr marL="0" lvl="0" indent="0" algn="l" rtl="0">
              <a:lnSpc>
                <a:spcPct val="100000"/>
              </a:lnSpc>
              <a:spcBef>
                <a:spcPts val="0"/>
              </a:spcBef>
              <a:spcAft>
                <a:spcPts val="0"/>
              </a:spcAft>
              <a:buClr>
                <a:srgbClr val="548135"/>
              </a:buClr>
              <a:buSzPts val="2800"/>
              <a:buNone/>
            </a:pPr>
            <a:r>
              <a:rPr lang="fr-FR">
                <a:solidFill>
                  <a:srgbClr val="548135"/>
                </a:solidFill>
              </a:rPr>
              <a:t>il devra employer la </a:t>
            </a:r>
            <a:r>
              <a:rPr lang="fr-FR">
                <a:solidFill>
                  <a:srgbClr val="548135"/>
                </a:solidFill>
                <a:highlight>
                  <a:schemeClr val="lt1"/>
                </a:highlight>
              </a:rPr>
              <a:t>table de romanisation</a:t>
            </a:r>
            <a:r>
              <a:rPr lang="fr-FR">
                <a:solidFill>
                  <a:srgbClr val="548135"/>
                </a:solidFill>
              </a:rPr>
              <a:t> ISO </a:t>
            </a:r>
            <a:endParaRPr/>
          </a:p>
          <a:p>
            <a:pPr marL="0" lvl="0" indent="0" algn="l" rtl="0">
              <a:lnSpc>
                <a:spcPct val="100000"/>
              </a:lnSpc>
              <a:spcBef>
                <a:spcPts val="0"/>
              </a:spcBef>
              <a:spcAft>
                <a:spcPts val="0"/>
              </a:spcAft>
              <a:buClr>
                <a:srgbClr val="548135"/>
              </a:buClr>
              <a:buSzPts val="2800"/>
              <a:buNone/>
            </a:pPr>
            <a:r>
              <a:rPr lang="fr-FR">
                <a:solidFill>
                  <a:srgbClr val="548135"/>
                </a:solidFill>
              </a:rPr>
              <a:t>pour le gujarati.</a:t>
            </a:r>
            <a:endParaRPr>
              <a:solidFill>
                <a:srgbClr val="548135"/>
              </a:solidFill>
            </a:endParaRPr>
          </a:p>
        </p:txBody>
      </p:sp>
      <p:sp>
        <p:nvSpPr>
          <p:cNvPr id="554" name="Google Shape;554;p51" descr="Mahatma gandhi Stock Photos, Royalty Free Mahatma gandhi ..."/>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555" name="Google Shape;555;p51"/>
          <p:cNvPicPr preferRelativeResize="0"/>
          <p:nvPr/>
        </p:nvPicPr>
        <p:blipFill rotWithShape="1">
          <a:blip r:embed="rId3">
            <a:alphaModFix/>
          </a:blip>
          <a:srcRect/>
          <a:stretch/>
        </p:blipFill>
        <p:spPr>
          <a:xfrm>
            <a:off x="8059000" y="2057400"/>
            <a:ext cx="2825864" cy="4245429"/>
          </a:xfrm>
          <a:prstGeom prst="rect">
            <a:avLst/>
          </a:prstGeom>
          <a:noFill/>
          <a:ln>
            <a:noFill/>
          </a:ln>
        </p:spPr>
      </p:pic>
      <p:sp>
        <p:nvSpPr>
          <p:cNvPr id="556" name="Google Shape;556;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52</a:t>
            </a:fld>
            <a:endParaRPr/>
          </a:p>
        </p:txBody>
      </p:sp>
      <p:sp>
        <p:nvSpPr>
          <p:cNvPr id="3" name="Espace réservé du pied de page 2">
            <a:extLst>
              <a:ext uri="{FF2B5EF4-FFF2-40B4-BE49-F238E27FC236}">
                <a16:creationId xmlns:a16="http://schemas.microsoft.com/office/drawing/2014/main" id="{66E2CA8F-700E-7C70-82C6-025D121F9D24}"/>
              </a:ext>
            </a:extLst>
          </p:cNvPr>
          <p:cNvSpPr>
            <a:spLocks noGrp="1"/>
          </p:cNvSpPr>
          <p:nvPr>
            <p:ph type="ftr" idx="11"/>
          </p:nvPr>
        </p:nvSpPr>
        <p:spPr/>
        <p:txBody>
          <a:bodyPr/>
          <a:lstStyle/>
          <a:p>
            <a:r>
              <a:rPr lang="fr-CA"/>
              <a:t>Romanisation des noms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1"/>
        <p:cNvGrpSpPr/>
        <p:nvPr/>
      </p:nvGrpSpPr>
      <p:grpSpPr>
        <a:xfrm>
          <a:off x="0" y="0"/>
          <a:ext cx="0" cy="0"/>
          <a:chOff x="0" y="0"/>
          <a:chExt cx="0" cy="0"/>
        </a:xfrm>
      </p:grpSpPr>
      <p:sp>
        <p:nvSpPr>
          <p:cNvPr id="562" name="Google Shape;562;p52"/>
          <p:cNvSpPr txBox="1">
            <a:spLocks noGrp="1"/>
          </p:cNvSpPr>
          <p:nvPr>
            <p:ph type="title"/>
          </p:nvPr>
        </p:nvSpPr>
        <p:spPr>
          <a:xfrm>
            <a:off x="838200" y="6699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La démarche selon les ÉP du PFAN : 9.2.2.5.3</a:t>
            </a:r>
            <a:br>
              <a:rPr lang="fr-FR"/>
            </a:br>
            <a:endParaRPr/>
          </a:p>
        </p:txBody>
      </p:sp>
      <p:sp>
        <p:nvSpPr>
          <p:cNvPr id="563" name="Google Shape;563;p52"/>
          <p:cNvSpPr txBox="1">
            <a:spLocks noGrp="1"/>
          </p:cNvSpPr>
          <p:nvPr>
            <p:ph type="body" idx="1"/>
          </p:nvPr>
        </p:nvSpPr>
        <p:spPr>
          <a:xfrm>
            <a:off x="566057" y="1722178"/>
            <a:ext cx="11059886" cy="4942115"/>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1000"/>
              </a:spcBef>
              <a:spcAft>
                <a:spcPts val="0"/>
              </a:spcAft>
              <a:buClr>
                <a:schemeClr val="dk1"/>
              </a:buClr>
              <a:buSzPts val="2800"/>
              <a:buNone/>
            </a:pPr>
            <a:r>
              <a:rPr lang="fr-FR"/>
              <a:t>Exemple : </a:t>
            </a:r>
            <a:endParaRPr/>
          </a:p>
          <a:p>
            <a:pPr marL="0" lvl="0" indent="0" algn="l" rtl="0">
              <a:lnSpc>
                <a:spcPct val="90000"/>
              </a:lnSpc>
              <a:spcBef>
                <a:spcPts val="1000"/>
              </a:spcBef>
              <a:spcAft>
                <a:spcPts val="0"/>
              </a:spcAft>
              <a:buClr>
                <a:schemeClr val="dk1"/>
              </a:buClr>
              <a:buSzPts val="2800"/>
              <a:buNone/>
            </a:pPr>
            <a:r>
              <a:rPr lang="fr-FR"/>
              <a:t>Homère, poète grec de </a:t>
            </a:r>
            <a:r>
              <a:rPr lang="fr-F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0"/>
                  </a:ext>
                </a:extLst>
              </a:rPr>
              <a:t>l’Antiquité</a:t>
            </a:r>
            <a:r>
              <a:rPr lang="fr-FR"/>
              <a:t>.</a:t>
            </a:r>
            <a:endParaRPr/>
          </a:p>
          <a:p>
            <a:pPr marL="0" lvl="0" indent="0" algn="l" rtl="0">
              <a:lnSpc>
                <a:spcPct val="90000"/>
              </a:lnSpc>
              <a:spcBef>
                <a:spcPts val="1000"/>
              </a:spcBef>
              <a:spcAft>
                <a:spcPts val="0"/>
              </a:spcAft>
              <a:buClr>
                <a:schemeClr val="dk1"/>
              </a:buClr>
              <a:buSzPts val="2800"/>
              <a:buNone/>
            </a:pPr>
            <a:r>
              <a:rPr lang="fr-FR"/>
              <a:t>En grec ancien : Ὅμηρος  </a:t>
            </a:r>
            <a:r>
              <a:rPr lang="fr-F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1"/>
                  </a:ext>
                </a:extLst>
              </a:rPr>
              <a:t> </a:t>
            </a:r>
            <a:endParaRPr strike="sngStrike">
              <a:highlight>
                <a:srgbClr val="FFFF00"/>
              </a:highlight>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fr-FR"/>
              <a:t>Très connu en français sous le nom « Homère ». Forme trouvée </a:t>
            </a:r>
            <a:r>
              <a:rPr lang="fr-F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2"/>
                  </a:ext>
                </a:extLst>
              </a:rPr>
              <a:t>dans le Larousse</a:t>
            </a:r>
            <a:r>
              <a:rPr lang="fr-FR"/>
              <a:t>. C’est donc la forme employée. On ajoutera un renvoi pour la forme translittérée. </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fr-FR"/>
              <a:t>100 0_ $a Homère</a:t>
            </a:r>
            <a:endParaRPr/>
          </a:p>
          <a:p>
            <a:pPr marL="0" lvl="0" indent="0" algn="l" rtl="0">
              <a:lnSpc>
                <a:spcPct val="90000"/>
              </a:lnSpc>
              <a:spcBef>
                <a:spcPts val="1000"/>
              </a:spcBef>
              <a:spcAft>
                <a:spcPts val="0"/>
              </a:spcAft>
              <a:buSzPts val="2800"/>
              <a:buNone/>
            </a:pPr>
            <a:r>
              <a:rPr lang="fr-FR"/>
              <a:t>400 0_ $a </a:t>
            </a:r>
            <a:r>
              <a:rPr lang="fr-FR">
                <a:highlight>
                  <a:schemeClr val="lt1"/>
                </a:highlight>
              </a:rPr>
              <a:t>Hómīros</a:t>
            </a:r>
            <a:endParaRPr>
              <a:solidFill>
                <a:srgbClr val="548135"/>
              </a:solidFill>
              <a:highlight>
                <a:schemeClr val="lt1"/>
              </a:highlight>
            </a:endParaRPr>
          </a:p>
        </p:txBody>
      </p:sp>
      <p:sp>
        <p:nvSpPr>
          <p:cNvPr id="564" name="Google Shape;564;p52" descr="Mahatma gandhi Stock Photos, Royalty Free Mahatma gandhi ..."/>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5" name="Google Shape;565;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53</a:t>
            </a:fld>
            <a:endParaRPr/>
          </a:p>
        </p:txBody>
      </p:sp>
      <p:sp>
        <p:nvSpPr>
          <p:cNvPr id="3" name="Espace réservé du pied de page 2">
            <a:extLst>
              <a:ext uri="{FF2B5EF4-FFF2-40B4-BE49-F238E27FC236}">
                <a16:creationId xmlns:a16="http://schemas.microsoft.com/office/drawing/2014/main" id="{4201C0E0-142A-F1CD-E09F-8D2C8B5E51FC}"/>
              </a:ext>
            </a:extLst>
          </p:cNvPr>
          <p:cNvSpPr>
            <a:spLocks noGrp="1"/>
          </p:cNvSpPr>
          <p:nvPr>
            <p:ph type="ftr" idx="11"/>
          </p:nvPr>
        </p:nvSpPr>
        <p:spPr/>
        <p:txBody>
          <a:bodyPr/>
          <a:lstStyle/>
          <a:p>
            <a:r>
              <a:rPr lang="fr-CA"/>
              <a:t>Romanisation des noms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70"/>
        <p:cNvGrpSpPr/>
        <p:nvPr/>
      </p:nvGrpSpPr>
      <p:grpSpPr>
        <a:xfrm>
          <a:off x="0" y="0"/>
          <a:ext cx="0" cy="0"/>
          <a:chOff x="0" y="0"/>
          <a:chExt cx="0" cy="0"/>
        </a:xfrm>
      </p:grpSpPr>
      <p:sp>
        <p:nvSpPr>
          <p:cNvPr id="571" name="Google Shape;571;p53"/>
          <p:cNvSpPr txBox="1">
            <a:spLocks noGrp="1"/>
          </p:cNvSpPr>
          <p:nvPr>
            <p:ph type="title"/>
          </p:nvPr>
        </p:nvSpPr>
        <p:spPr>
          <a:xfrm>
            <a:off x="838200" y="657733"/>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La démarche selon les ÉP du PFAN : 9.2.2.5.3</a:t>
            </a:r>
            <a:br>
              <a:rPr lang="fr-FR"/>
            </a:br>
            <a:endParaRPr/>
          </a:p>
        </p:txBody>
      </p:sp>
      <p:sp>
        <p:nvSpPr>
          <p:cNvPr id="572" name="Google Shape;572;p53"/>
          <p:cNvSpPr txBox="1">
            <a:spLocks noGrp="1"/>
          </p:cNvSpPr>
          <p:nvPr>
            <p:ph type="body" idx="1"/>
          </p:nvPr>
        </p:nvSpPr>
        <p:spPr>
          <a:xfrm>
            <a:off x="774192" y="1697794"/>
            <a:ext cx="11059886" cy="4942115"/>
          </a:xfrm>
          <a:prstGeom prst="rect">
            <a:avLst/>
          </a:prstGeom>
          <a:noFill/>
          <a:ln>
            <a:noFill/>
          </a:ln>
        </p:spPr>
        <p:txBody>
          <a:bodyPr spcFirstLastPara="1" wrap="square" lIns="91425" tIns="45700" rIns="91425" bIns="45700" anchor="t" anchorCtr="0">
            <a:normAutofit fontScale="92500" lnSpcReduction="10000"/>
          </a:bodyPr>
          <a:lstStyle/>
          <a:p>
            <a:pPr marL="514350" lvl="0" indent="-528766" algn="l" rtl="0">
              <a:lnSpc>
                <a:spcPct val="90000"/>
              </a:lnSpc>
              <a:spcBef>
                <a:spcPts val="0"/>
              </a:spcBef>
              <a:spcAft>
                <a:spcPts val="0"/>
              </a:spcAft>
              <a:buClr>
                <a:schemeClr val="dk1"/>
              </a:buClr>
              <a:buSzPts val="3027"/>
              <a:buFont typeface="Arial"/>
              <a:buAutoNum type="arabicPeriod"/>
            </a:pPr>
            <a:r>
              <a:rPr lang="fr-FR" b="1"/>
              <a:t>Noms écrits en écriture non latine (sauf l’hébreu) </a:t>
            </a:r>
            <a:endParaRPr/>
          </a:p>
          <a:p>
            <a:pPr marL="0" lvl="0" indent="0" algn="l" rtl="0">
              <a:lnSpc>
                <a:spcPct val="90000"/>
              </a:lnSpc>
              <a:spcBef>
                <a:spcPts val="1000"/>
              </a:spcBef>
              <a:spcAft>
                <a:spcPts val="0"/>
              </a:spcAft>
              <a:buClr>
                <a:schemeClr val="dk1"/>
              </a:buClr>
              <a:buSzPts val="3027"/>
              <a:buNone/>
            </a:pPr>
            <a:endParaRPr sz="1700"/>
          </a:p>
          <a:p>
            <a:pPr marL="0" lvl="0" indent="0" algn="l" rtl="0">
              <a:lnSpc>
                <a:spcPct val="90000"/>
              </a:lnSpc>
              <a:spcBef>
                <a:spcPts val="1000"/>
              </a:spcBef>
              <a:spcAft>
                <a:spcPts val="0"/>
              </a:spcAft>
              <a:buClr>
                <a:schemeClr val="dk1"/>
              </a:buClr>
              <a:buSzPts val="3027"/>
              <a:buNone/>
            </a:pPr>
            <a:r>
              <a:rPr lang="fr-FR"/>
              <a:t>Exemple : </a:t>
            </a:r>
            <a:endParaRPr/>
          </a:p>
          <a:p>
            <a:pPr marL="0" lvl="0" indent="0" algn="l" rtl="0">
              <a:lnSpc>
                <a:spcPct val="90000"/>
              </a:lnSpc>
              <a:spcBef>
                <a:spcPts val="1000"/>
              </a:spcBef>
              <a:spcAft>
                <a:spcPts val="0"/>
              </a:spcAft>
              <a:buClr>
                <a:schemeClr val="dk1"/>
              </a:buClr>
              <a:buSzPts val="3027"/>
              <a:buNone/>
            </a:pPr>
            <a:r>
              <a:rPr lang="fr-FR" b="1"/>
              <a:t>Михаил Афанасьевич Булгаков </a:t>
            </a:r>
            <a:endParaRPr b="1">
              <a:solidFill>
                <a:srgbClr val="2E75B5"/>
              </a:solidFill>
            </a:endParaRPr>
          </a:p>
          <a:p>
            <a:pPr marL="0" lvl="0" indent="0" algn="l" rtl="0">
              <a:lnSpc>
                <a:spcPct val="90000"/>
              </a:lnSpc>
              <a:spcBef>
                <a:spcPts val="1000"/>
              </a:spcBef>
              <a:spcAft>
                <a:spcPts val="0"/>
              </a:spcAft>
              <a:buClr>
                <a:srgbClr val="C55A11"/>
              </a:buClr>
              <a:buSzPts val="3027"/>
              <a:buNone/>
            </a:pPr>
            <a:r>
              <a:rPr lang="fr-FR">
                <a:solidFill>
                  <a:srgbClr val="C55A11"/>
                </a:solidFill>
              </a:rPr>
              <a:t>Ressource cataloguée : Le Maître et Marguerite / </a:t>
            </a:r>
            <a:r>
              <a:rPr lang="fr-FR" b="1">
                <a:solidFill>
                  <a:srgbClr val="C55A11"/>
                </a:solidFill>
              </a:rPr>
              <a:t>Mikhail Boulgakov </a:t>
            </a:r>
            <a:r>
              <a:rPr lang="fr-FR">
                <a:solidFill>
                  <a:srgbClr val="C55A11"/>
                </a:solidFill>
              </a:rPr>
              <a:t>; texte présenté, traduit et annoté par Françoise Flamant.   </a:t>
            </a:r>
            <a:r>
              <a:rPr lang="fr-FR"/>
              <a:t>(Gallimard, 2011). </a:t>
            </a:r>
            <a:endParaRPr/>
          </a:p>
          <a:p>
            <a:pPr marL="0" lvl="0" indent="0" algn="l" rtl="0">
              <a:lnSpc>
                <a:spcPct val="90000"/>
              </a:lnSpc>
              <a:spcBef>
                <a:spcPts val="1000"/>
              </a:spcBef>
              <a:spcAft>
                <a:spcPts val="0"/>
              </a:spcAft>
              <a:buClr>
                <a:schemeClr val="dk1"/>
              </a:buClr>
              <a:buSzPts val="3027"/>
              <a:buNone/>
            </a:pPr>
            <a:endParaRPr/>
          </a:p>
          <a:p>
            <a:pPr marL="0" lvl="0" indent="0" algn="l" rtl="0">
              <a:lnSpc>
                <a:spcPct val="90000"/>
              </a:lnSpc>
              <a:spcBef>
                <a:spcPts val="1000"/>
              </a:spcBef>
              <a:spcAft>
                <a:spcPts val="0"/>
              </a:spcAft>
              <a:buClr>
                <a:schemeClr val="dk1"/>
              </a:buClr>
              <a:buSzPts val="3027"/>
              <a:buNone/>
            </a:pPr>
            <a:r>
              <a:rPr lang="fr-FR"/>
              <a:t>Recherche dans l’Encyclopédie Larousse : forme trouvée : </a:t>
            </a:r>
            <a:endParaRPr/>
          </a:p>
          <a:p>
            <a:pPr marL="0" lvl="0" indent="0" algn="l" rtl="0">
              <a:lnSpc>
                <a:spcPct val="90000"/>
              </a:lnSpc>
              <a:spcBef>
                <a:spcPts val="1000"/>
              </a:spcBef>
              <a:spcAft>
                <a:spcPts val="0"/>
              </a:spcAft>
              <a:buClr>
                <a:schemeClr val="dk1"/>
              </a:buClr>
              <a:buSzPts val="3027"/>
              <a:buNone/>
            </a:pPr>
            <a:r>
              <a:rPr lang="fr-FR" b="1"/>
              <a:t>Mikhaïl Afanassievitch Boulgakov</a:t>
            </a:r>
            <a:endParaRPr/>
          </a:p>
          <a:p>
            <a:pPr marL="0" lvl="0" indent="0" algn="l" rtl="0">
              <a:lnSpc>
                <a:spcPct val="90000"/>
              </a:lnSpc>
              <a:spcBef>
                <a:spcPts val="1000"/>
              </a:spcBef>
              <a:spcAft>
                <a:spcPts val="0"/>
              </a:spcAft>
              <a:buClr>
                <a:schemeClr val="dk1"/>
              </a:buClr>
              <a:buSzPts val="3027"/>
              <a:buNone/>
            </a:pPr>
            <a:r>
              <a:rPr lang="fr-FR"/>
              <a:t>Écrivain russe (Kiev 1891 – Moscou 1940)</a:t>
            </a:r>
            <a:endParaRPr/>
          </a:p>
          <a:p>
            <a:pPr marL="0" lvl="0" indent="0" algn="l" rtl="0">
              <a:lnSpc>
                <a:spcPct val="90000"/>
              </a:lnSpc>
              <a:spcBef>
                <a:spcPts val="1000"/>
              </a:spcBef>
              <a:spcAft>
                <a:spcPts val="0"/>
              </a:spcAft>
              <a:buClr>
                <a:schemeClr val="dk1"/>
              </a:buClr>
              <a:buSzPts val="3027"/>
              <a:buNone/>
            </a:pPr>
            <a:r>
              <a:rPr lang="fr-FR"/>
              <a:t>PAA : Boulgakov</a:t>
            </a:r>
            <a:r>
              <a:rPr lang="fr-FR" b="1"/>
              <a:t>, </a:t>
            </a:r>
            <a:r>
              <a:rPr lang="fr-FR"/>
              <a:t>Mikhaïl Afanassievitch, $d 1891-1940</a:t>
            </a:r>
            <a:endParaRPr/>
          </a:p>
        </p:txBody>
      </p:sp>
      <p:sp>
        <p:nvSpPr>
          <p:cNvPr id="573" name="Google Shape;573;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54</a:t>
            </a:fld>
            <a:endParaRPr/>
          </a:p>
        </p:txBody>
      </p:sp>
      <p:sp>
        <p:nvSpPr>
          <p:cNvPr id="3" name="Espace réservé du pied de page 2">
            <a:extLst>
              <a:ext uri="{FF2B5EF4-FFF2-40B4-BE49-F238E27FC236}">
                <a16:creationId xmlns:a16="http://schemas.microsoft.com/office/drawing/2014/main" id="{F9160F44-BF57-9CDA-AD0D-92F09E1DD8F3}"/>
              </a:ext>
            </a:extLst>
          </p:cNvPr>
          <p:cNvSpPr>
            <a:spLocks noGrp="1"/>
          </p:cNvSpPr>
          <p:nvPr>
            <p:ph type="ftr" idx="11"/>
          </p:nvPr>
        </p:nvSpPr>
        <p:spPr/>
        <p:txBody>
          <a:bodyPr/>
          <a:lstStyle/>
          <a:p>
            <a:r>
              <a:rPr lang="fr-CA"/>
              <a:t>Romanisation des noms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78"/>
        <p:cNvGrpSpPr/>
        <p:nvPr/>
      </p:nvGrpSpPr>
      <p:grpSpPr>
        <a:xfrm>
          <a:off x="0" y="0"/>
          <a:ext cx="0" cy="0"/>
          <a:chOff x="0" y="0"/>
          <a:chExt cx="0" cy="0"/>
        </a:xfrm>
      </p:grpSpPr>
      <p:sp>
        <p:nvSpPr>
          <p:cNvPr id="579" name="Google Shape;579;p54"/>
          <p:cNvSpPr txBox="1">
            <a:spLocks noGrp="1"/>
          </p:cNvSpPr>
          <p:nvPr>
            <p:ph type="title"/>
          </p:nvPr>
        </p:nvSpPr>
        <p:spPr>
          <a:xfrm>
            <a:off x="838200" y="706501"/>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La démarche selon les ÉP du PFAN : 9.2.2.5.3</a:t>
            </a:r>
            <a:br>
              <a:rPr lang="fr-FR"/>
            </a:br>
            <a:endParaRPr/>
          </a:p>
        </p:txBody>
      </p:sp>
      <p:sp>
        <p:nvSpPr>
          <p:cNvPr id="580" name="Google Shape;580;p54"/>
          <p:cNvSpPr txBox="1">
            <a:spLocks noGrp="1"/>
          </p:cNvSpPr>
          <p:nvPr>
            <p:ph type="body" idx="1"/>
          </p:nvPr>
        </p:nvSpPr>
        <p:spPr>
          <a:xfrm>
            <a:off x="726995" y="1690688"/>
            <a:ext cx="11059886" cy="4942115"/>
          </a:xfrm>
          <a:prstGeom prst="rect">
            <a:avLst/>
          </a:prstGeom>
          <a:noFill/>
          <a:ln>
            <a:noFill/>
          </a:ln>
        </p:spPr>
        <p:txBody>
          <a:bodyPr spcFirstLastPara="1" wrap="square" lIns="91425" tIns="45700" rIns="91425" bIns="45700" anchor="t" anchorCtr="0">
            <a:normAutofit fontScale="85000" lnSpcReduction="20000"/>
          </a:bodyPr>
          <a:lstStyle/>
          <a:p>
            <a:pPr marL="514350" lvl="0" indent="-514350" algn="l" rtl="0">
              <a:lnSpc>
                <a:spcPct val="90000"/>
              </a:lnSpc>
              <a:spcBef>
                <a:spcPts val="0"/>
              </a:spcBef>
              <a:spcAft>
                <a:spcPts val="0"/>
              </a:spcAft>
              <a:buClr>
                <a:schemeClr val="dk1"/>
              </a:buClr>
              <a:buSzPct val="100000"/>
              <a:buFont typeface="Arial"/>
              <a:buAutoNum type="arabicPeriod"/>
            </a:pPr>
            <a:r>
              <a:rPr lang="fr-FR" sz="3200" b="1" dirty="0"/>
              <a:t>Noms écrits en écriture non latine (sauf l’hébreu) </a:t>
            </a:r>
            <a:endParaRPr dirty="0"/>
          </a:p>
          <a:p>
            <a:pPr marL="0" lvl="0" indent="0" algn="l" rtl="0">
              <a:lnSpc>
                <a:spcPct val="90000"/>
              </a:lnSpc>
              <a:spcBef>
                <a:spcPts val="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r>
              <a:rPr lang="fr-FR" dirty="0"/>
              <a:t>Exemple d’une personne dont la notoriété est trop spécialisée ou trop récente : </a:t>
            </a:r>
            <a:endParaRPr dirty="0"/>
          </a:p>
          <a:p>
            <a:pPr marL="0" lvl="0" indent="0" algn="l" rtl="0">
              <a:lnSpc>
                <a:spcPct val="90000"/>
              </a:lnSpc>
              <a:spcBef>
                <a:spcPts val="1000"/>
              </a:spcBef>
              <a:spcAft>
                <a:spcPts val="0"/>
              </a:spcAft>
              <a:buClr>
                <a:schemeClr val="dk1"/>
              </a:buClr>
              <a:buSzPct val="100000"/>
              <a:buNone/>
            </a:pPr>
            <a:r>
              <a:rPr lang="fr-FR" b="1" dirty="0" err="1"/>
              <a:t>Сергій</a:t>
            </a:r>
            <a:r>
              <a:rPr lang="fr-FR" b="1" dirty="0"/>
              <a:t> </a:t>
            </a:r>
            <a:r>
              <a:rPr lang="fr-FR" b="1" dirty="0" err="1"/>
              <a:t>Вікторович</a:t>
            </a:r>
            <a:r>
              <a:rPr lang="fr-FR" b="1" dirty="0"/>
              <a:t> </a:t>
            </a:r>
            <a:r>
              <a:rPr lang="fr-FR" b="1" dirty="0" err="1"/>
              <a:t>Жадан</a:t>
            </a:r>
            <a:r>
              <a:rPr lang="fr-FR" b="1" dirty="0"/>
              <a:t> </a:t>
            </a:r>
            <a:r>
              <a:rPr lang="fr-FR" dirty="0"/>
              <a:t>(</a:t>
            </a:r>
            <a:r>
              <a:rPr lang="fr-FR" dirty="0" err="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3"/>
                  </a:ext>
                </a:extLst>
              </a:rPr>
              <a:t>Serhiy</a:t>
            </a:r>
            <a:r>
              <a:rPr lang="fr-FR"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3"/>
                  </a:ext>
                </a:extLst>
              </a:rPr>
              <a:t> </a:t>
            </a:r>
            <a:r>
              <a:rPr lang="fr-FR" dirty="0" err="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3"/>
                  </a:ext>
                </a:extLst>
              </a:rPr>
              <a:t>Viktorovytch</a:t>
            </a:r>
            <a:r>
              <a:rPr lang="fr-FR"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3"/>
                  </a:ext>
                </a:extLst>
              </a:rPr>
              <a:t> </a:t>
            </a:r>
            <a:r>
              <a:rPr lang="fr-FR" dirty="0" err="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3"/>
                  </a:ext>
                </a:extLst>
              </a:rPr>
              <a:t>Jadan</a:t>
            </a:r>
            <a:r>
              <a:rPr lang="fr-FR" dirty="0"/>
              <a:t>), poète, romancier et essayiste ukrainien né en 1974.</a:t>
            </a:r>
            <a:endParaRPr dirty="0">
              <a:solidFill>
                <a:srgbClr val="2E75B5"/>
              </a:solidFill>
            </a:endParaRPr>
          </a:p>
          <a:p>
            <a:pPr marL="0" lvl="0" indent="0" algn="l" rtl="0">
              <a:lnSpc>
                <a:spcPct val="90000"/>
              </a:lnSpc>
              <a:spcBef>
                <a:spcPts val="1000"/>
              </a:spcBef>
              <a:spcAft>
                <a:spcPts val="0"/>
              </a:spcAft>
              <a:buClr>
                <a:schemeClr val="dk1"/>
              </a:buClr>
              <a:buSzPct val="100000"/>
              <a:buNone/>
            </a:pPr>
            <a:r>
              <a:rPr lang="fr-FR" dirty="0"/>
              <a:t>Ressource cataloguée : </a:t>
            </a:r>
            <a:r>
              <a:rPr lang="fr-FR" dirty="0">
                <a:solidFill>
                  <a:srgbClr val="C55A11"/>
                </a:solidFill>
              </a:rPr>
              <a:t>La route du Donbass / </a:t>
            </a:r>
            <a:r>
              <a:rPr lang="fr-FR" dirty="0" err="1">
                <a:solidFill>
                  <a:srgbClr val="C55A11"/>
                </a:solidFill>
              </a:rPr>
              <a:t>Serhiy</a:t>
            </a:r>
            <a:r>
              <a:rPr lang="fr-FR" dirty="0">
                <a:solidFill>
                  <a:srgbClr val="C55A11"/>
                </a:solidFill>
              </a:rPr>
              <a:t> </a:t>
            </a:r>
            <a:r>
              <a:rPr lang="fr-FR" dirty="0" err="1">
                <a:solidFill>
                  <a:srgbClr val="C55A11"/>
                </a:solidFill>
              </a:rPr>
              <a:t>Jadan</a:t>
            </a:r>
            <a:r>
              <a:rPr lang="fr-FR" dirty="0">
                <a:solidFill>
                  <a:srgbClr val="C55A11"/>
                </a:solidFill>
              </a:rPr>
              <a:t> ; traduit de l'ukrainien par </a:t>
            </a:r>
            <a:r>
              <a:rPr lang="fr-FR" dirty="0" err="1">
                <a:solidFill>
                  <a:srgbClr val="C55A11"/>
                </a:solidFill>
              </a:rPr>
              <a:t>Iryna</a:t>
            </a:r>
            <a:r>
              <a:rPr lang="fr-FR" dirty="0">
                <a:solidFill>
                  <a:srgbClr val="C55A11"/>
                </a:solidFill>
              </a:rPr>
              <a:t> </a:t>
            </a:r>
            <a:r>
              <a:rPr lang="fr-FR" dirty="0" err="1">
                <a:solidFill>
                  <a:srgbClr val="C55A11"/>
                </a:solidFill>
              </a:rPr>
              <a:t>Dmytrychyn</a:t>
            </a:r>
            <a:r>
              <a:rPr lang="fr-FR" dirty="0">
                <a:solidFill>
                  <a:srgbClr val="C55A11"/>
                </a:solidFill>
              </a:rPr>
              <a:t>. </a:t>
            </a:r>
            <a:r>
              <a:rPr lang="fr-FR" dirty="0"/>
              <a:t>(Lausanne : </a:t>
            </a:r>
            <a:r>
              <a:rPr lang="fr-FR" dirty="0" err="1"/>
              <a:t>Éditions</a:t>
            </a:r>
            <a:r>
              <a:rPr lang="fr-FR" dirty="0"/>
              <a:t> Noir sur blanc, 2013.)</a:t>
            </a:r>
            <a:endParaRPr dirty="0"/>
          </a:p>
          <a:p>
            <a:pPr marL="0" lvl="0" indent="0"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r>
              <a:rPr lang="fr-FR" dirty="0"/>
              <a:t>Recherches dans l’Encyclopédie Larousse, le Petit Robert des noms propres, et l’Encyclopédie </a:t>
            </a:r>
            <a:r>
              <a:rPr lang="fr-FR" dirty="0" err="1"/>
              <a:t>Universalis</a:t>
            </a:r>
            <a:r>
              <a:rPr lang="fr-FR" dirty="0"/>
              <a:t> : pas trouvé</a:t>
            </a:r>
            <a:endParaRPr dirty="0"/>
          </a:p>
          <a:p>
            <a:pPr marL="0" lvl="0" indent="0" algn="l" rtl="0">
              <a:lnSpc>
                <a:spcPct val="90000"/>
              </a:lnSpc>
              <a:spcBef>
                <a:spcPts val="1000"/>
              </a:spcBef>
              <a:spcAft>
                <a:spcPts val="0"/>
              </a:spcAft>
              <a:buClr>
                <a:schemeClr val="dk1"/>
              </a:buClr>
              <a:buSzPct val="100000"/>
              <a:buNone/>
            </a:pPr>
            <a:r>
              <a:rPr lang="fr-FR" dirty="0"/>
              <a:t>Recherche dans des dictionnaires spécialisés (sur la littérature) : pas de résultat. </a:t>
            </a:r>
            <a:endParaRPr dirty="0"/>
          </a:p>
          <a:p>
            <a:pPr marL="0" lvl="0" indent="0" algn="l" rtl="0">
              <a:lnSpc>
                <a:spcPct val="90000"/>
              </a:lnSpc>
              <a:spcBef>
                <a:spcPts val="1000"/>
              </a:spcBef>
              <a:spcAft>
                <a:spcPts val="0"/>
              </a:spcAft>
              <a:buClr>
                <a:schemeClr val="dk1"/>
              </a:buClr>
              <a:buSzPct val="103669"/>
              <a:buNone/>
            </a:pPr>
            <a:r>
              <a:rPr lang="fr-FR" dirty="0"/>
              <a:t>Facebook : </a:t>
            </a:r>
            <a:r>
              <a:rPr lang="fr-FR" sz="2750" dirty="0" err="1"/>
              <a:t>Сергій</a:t>
            </a:r>
            <a:r>
              <a:rPr lang="fr-FR" sz="2750" dirty="0"/>
              <a:t> </a:t>
            </a:r>
            <a:r>
              <a:rPr lang="fr-FR" sz="2750" dirty="0" err="1"/>
              <a:t>Жадан</a:t>
            </a:r>
            <a:endParaRPr sz="2750" dirty="0"/>
          </a:p>
          <a:p>
            <a:pPr marL="0" lvl="0" indent="0" algn="l" rtl="0">
              <a:lnSpc>
                <a:spcPct val="90000"/>
              </a:lnSpc>
              <a:spcBef>
                <a:spcPts val="1000"/>
              </a:spcBef>
              <a:spcAft>
                <a:spcPts val="0"/>
              </a:spcAft>
              <a:buClr>
                <a:schemeClr val="dk1"/>
              </a:buClr>
              <a:buSzPct val="100000"/>
              <a:buNone/>
            </a:pPr>
            <a:r>
              <a:rPr lang="fr-FR" dirty="0"/>
              <a:t>Wikipédia en français : </a:t>
            </a:r>
            <a:r>
              <a:rPr lang="fr-FR" dirty="0" err="1"/>
              <a:t>Serhiy</a:t>
            </a:r>
            <a:r>
              <a:rPr lang="fr-FR" dirty="0"/>
              <a:t> </a:t>
            </a:r>
            <a:r>
              <a:rPr lang="fr-FR" dirty="0" err="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4"/>
                  </a:ext>
                </a:extLst>
              </a:rPr>
              <a:t>Jadan</a:t>
            </a:r>
            <a:r>
              <a:rPr lang="fr-FR" dirty="0"/>
              <a:t> </a:t>
            </a:r>
            <a:endParaRPr dirty="0"/>
          </a:p>
          <a:p>
            <a:pPr marL="0" lvl="0" indent="0" algn="l" rtl="0">
              <a:lnSpc>
                <a:spcPct val="90000"/>
              </a:lnSpc>
              <a:spcBef>
                <a:spcPts val="1000"/>
              </a:spcBef>
              <a:spcAft>
                <a:spcPts val="0"/>
              </a:spcAft>
              <a:buClr>
                <a:schemeClr val="dk1"/>
              </a:buClr>
              <a:buSzPct val="100000"/>
              <a:buNone/>
            </a:pPr>
            <a:r>
              <a:rPr lang="fr-FR" dirty="0"/>
              <a:t>PAA </a:t>
            </a:r>
            <a:r>
              <a:rPr lang="fr-FR" dirty="0">
                <a:highlight>
                  <a:schemeClr val="lt1"/>
                </a:highlight>
              </a:rPr>
              <a:t>: </a:t>
            </a:r>
            <a:r>
              <a:rPr lang="fr-FR" dirty="0" err="1">
                <a:highlight>
                  <a:schemeClr val="lt1"/>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5"/>
                  </a:ext>
                </a:extLst>
              </a:rPr>
              <a:t>Jadan</a:t>
            </a:r>
            <a:r>
              <a:rPr lang="fr-FR" dirty="0">
                <a:highlight>
                  <a:schemeClr val="lt1"/>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6"/>
                  </a:ext>
                </a:extLst>
              </a:rPr>
              <a:t>, </a:t>
            </a:r>
            <a:r>
              <a:rPr lang="fr-FR" dirty="0" err="1">
                <a:highlight>
                  <a:schemeClr val="lt1"/>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6"/>
                  </a:ext>
                </a:extLst>
              </a:rPr>
              <a:t>Serhiy</a:t>
            </a:r>
            <a:r>
              <a:rPr lang="fr-FR" dirty="0">
                <a:highlight>
                  <a:schemeClr val="lt1"/>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6"/>
                  </a:ext>
                </a:extLst>
              </a:rPr>
              <a:t>, $d 1974-</a:t>
            </a:r>
            <a:r>
              <a:rPr lang="fr-FR" dirty="0">
                <a:highlight>
                  <a:schemeClr val="lt1"/>
                </a:highlight>
              </a:rPr>
              <a:t>  </a:t>
            </a:r>
            <a:r>
              <a:rPr lang="fr-FR" dirty="0"/>
              <a:t>. On doit employer la forme de Wikipédia</a:t>
            </a:r>
            <a:endParaRPr dirty="0"/>
          </a:p>
        </p:txBody>
      </p:sp>
      <p:sp>
        <p:nvSpPr>
          <p:cNvPr id="581" name="Google Shape;581;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55</a:t>
            </a:fld>
            <a:endParaRPr/>
          </a:p>
        </p:txBody>
      </p:sp>
      <p:sp>
        <p:nvSpPr>
          <p:cNvPr id="3" name="Espace réservé du pied de page 2">
            <a:extLst>
              <a:ext uri="{FF2B5EF4-FFF2-40B4-BE49-F238E27FC236}">
                <a16:creationId xmlns:a16="http://schemas.microsoft.com/office/drawing/2014/main" id="{26AF93F6-30C6-D81C-7ACA-E77B01E40782}"/>
              </a:ext>
            </a:extLst>
          </p:cNvPr>
          <p:cNvSpPr>
            <a:spLocks noGrp="1"/>
          </p:cNvSpPr>
          <p:nvPr>
            <p:ph type="ftr" idx="11"/>
          </p:nvPr>
        </p:nvSpPr>
        <p:spPr/>
        <p:txBody>
          <a:bodyPr/>
          <a:lstStyle/>
          <a:p>
            <a:r>
              <a:rPr lang="fr-CA"/>
              <a:t>Romanisation des noms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6"/>
        <p:cNvGrpSpPr/>
        <p:nvPr/>
      </p:nvGrpSpPr>
      <p:grpSpPr>
        <a:xfrm>
          <a:off x="0" y="0"/>
          <a:ext cx="0" cy="0"/>
          <a:chOff x="0" y="0"/>
          <a:chExt cx="0" cy="0"/>
        </a:xfrm>
      </p:grpSpPr>
      <p:sp>
        <p:nvSpPr>
          <p:cNvPr id="587" name="Google Shape;587;p55"/>
          <p:cNvSpPr txBox="1">
            <a:spLocks noGrp="1"/>
          </p:cNvSpPr>
          <p:nvPr>
            <p:ph type="title"/>
          </p:nvPr>
        </p:nvSpPr>
        <p:spPr>
          <a:xfrm>
            <a:off x="838200" y="6699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La démarche selon les ÉP du PFAN : 9.2.2.5.3</a:t>
            </a:r>
            <a:br>
              <a:rPr lang="fr-FR"/>
            </a:br>
            <a:endParaRPr/>
          </a:p>
        </p:txBody>
      </p:sp>
      <p:sp>
        <p:nvSpPr>
          <p:cNvPr id="588" name="Google Shape;588;p55"/>
          <p:cNvSpPr txBox="1">
            <a:spLocks noGrp="1"/>
          </p:cNvSpPr>
          <p:nvPr>
            <p:ph type="body" idx="1"/>
          </p:nvPr>
        </p:nvSpPr>
        <p:spPr>
          <a:xfrm>
            <a:off x="684058" y="1698880"/>
            <a:ext cx="11059886" cy="4942115"/>
          </a:xfrm>
          <a:prstGeom prst="rect">
            <a:avLst/>
          </a:prstGeom>
          <a:noFill/>
          <a:ln>
            <a:noFill/>
          </a:ln>
        </p:spPr>
        <p:txBody>
          <a:bodyPr spcFirstLastPara="1" wrap="square" lIns="91425" tIns="45700" rIns="91425" bIns="45700" anchor="t" anchorCtr="0">
            <a:normAutofit fontScale="62500" lnSpcReduction="20000"/>
          </a:bodyPr>
          <a:lstStyle/>
          <a:p>
            <a:pPr marL="457200" lvl="0" indent="-452437" algn="l" rtl="0">
              <a:lnSpc>
                <a:spcPct val="90000"/>
              </a:lnSpc>
              <a:spcBef>
                <a:spcPts val="0"/>
              </a:spcBef>
              <a:spcAft>
                <a:spcPts val="0"/>
              </a:spcAft>
              <a:buClr>
                <a:schemeClr val="dk1"/>
              </a:buClr>
              <a:buSzPct val="100000"/>
              <a:buFont typeface="Arial"/>
              <a:buAutoNum type="arabicPeriod"/>
            </a:pPr>
            <a:r>
              <a:rPr lang="fr-FR" sz="3400" b="1"/>
              <a:t>Noms écrits en écriture non latine (sauf l’hébreu) </a:t>
            </a:r>
            <a:endParaRPr sz="3400"/>
          </a:p>
          <a:p>
            <a:pPr marL="0" lvl="0" indent="0" algn="l" rtl="0">
              <a:lnSpc>
                <a:spcPct val="90000"/>
              </a:lnSpc>
              <a:spcBef>
                <a:spcPts val="0"/>
              </a:spcBef>
              <a:spcAft>
                <a:spcPts val="0"/>
              </a:spcAft>
              <a:buClr>
                <a:schemeClr val="dk1"/>
              </a:buClr>
              <a:buSzPct val="76123"/>
              <a:buNone/>
            </a:pPr>
            <a:endParaRPr sz="3400"/>
          </a:p>
          <a:p>
            <a:pPr marL="0" lvl="0" indent="0" algn="l" rtl="0">
              <a:lnSpc>
                <a:spcPct val="90000"/>
              </a:lnSpc>
              <a:spcBef>
                <a:spcPts val="1000"/>
              </a:spcBef>
              <a:spcAft>
                <a:spcPts val="0"/>
              </a:spcAft>
              <a:buClr>
                <a:schemeClr val="dk1"/>
              </a:buClr>
              <a:buSzPct val="96884"/>
              <a:buNone/>
            </a:pPr>
            <a:r>
              <a:rPr lang="fr-FR" sz="3400"/>
              <a:t>Rappel : L’énoncé de politique du PFAN pour 9.2.2.5.3, qui touche ces alphabets dit : </a:t>
            </a:r>
            <a:endParaRPr sz="3400"/>
          </a:p>
          <a:p>
            <a:pPr marL="0" lvl="0" indent="0" algn="l" rtl="0">
              <a:lnSpc>
                <a:spcPct val="90000"/>
              </a:lnSpc>
              <a:spcBef>
                <a:spcPts val="1000"/>
              </a:spcBef>
              <a:spcAft>
                <a:spcPts val="0"/>
              </a:spcAft>
              <a:buClr>
                <a:srgbClr val="548135"/>
              </a:buClr>
              <a:buSzPct val="96884"/>
              <a:buNone/>
            </a:pPr>
            <a:r>
              <a:rPr lang="fr-FR" sz="3400">
                <a:solidFill>
                  <a:srgbClr val="548135"/>
                </a:solidFill>
              </a:rPr>
              <a:t>Appliquer l'alternative lorsque le premier élément du nom privilégié </a:t>
            </a:r>
            <a:r>
              <a:rPr lang="fr-FR" sz="3400" b="1">
                <a:solidFill>
                  <a:srgbClr val="548135"/>
                </a:solidFill>
              </a:rPr>
              <a:t>commence par un prénom ou un nom de famille. </a:t>
            </a:r>
            <a:endParaRPr sz="3400" b="1">
              <a:solidFill>
                <a:srgbClr val="548135"/>
              </a:solidFill>
            </a:endParaRPr>
          </a:p>
          <a:p>
            <a:pPr marL="0" lvl="0" indent="0" algn="l" rtl="0">
              <a:lnSpc>
                <a:spcPct val="90000"/>
              </a:lnSpc>
              <a:spcBef>
                <a:spcPts val="1000"/>
              </a:spcBef>
              <a:spcAft>
                <a:spcPts val="0"/>
              </a:spcAft>
              <a:buClr>
                <a:schemeClr val="dk1"/>
              </a:buClr>
              <a:buSzPct val="96884"/>
              <a:buNone/>
            </a:pPr>
            <a:r>
              <a:rPr lang="fr-FR" sz="3400">
                <a:solidFill>
                  <a:schemeClr val="dk1"/>
                </a:solidFill>
              </a:rPr>
              <a:t>Exemples : 	</a:t>
            </a:r>
            <a:endParaRPr sz="3400">
              <a:solidFill>
                <a:schemeClr val="dk1"/>
              </a:solidFill>
            </a:endParaRPr>
          </a:p>
          <a:p>
            <a:pPr marL="457200" lvl="0" indent="0" algn="l" rtl="0">
              <a:lnSpc>
                <a:spcPct val="90000"/>
              </a:lnSpc>
              <a:spcBef>
                <a:spcPts val="1000"/>
              </a:spcBef>
              <a:spcAft>
                <a:spcPts val="0"/>
              </a:spcAft>
              <a:buClr>
                <a:schemeClr val="dk1"/>
              </a:buClr>
              <a:buSzPct val="96884"/>
              <a:buNone/>
            </a:pPr>
            <a:r>
              <a:rPr lang="fr-FR" sz="3400">
                <a:solidFill>
                  <a:srgbClr val="C55A11"/>
                </a:solidFill>
              </a:rPr>
              <a:t>Wong, Xia</a:t>
            </a:r>
            <a:endParaRPr sz="3400"/>
          </a:p>
          <a:p>
            <a:pPr marL="0" lvl="0" indent="0" algn="l" rtl="0">
              <a:lnSpc>
                <a:spcPct val="90000"/>
              </a:lnSpc>
              <a:spcBef>
                <a:spcPts val="1000"/>
              </a:spcBef>
              <a:spcAft>
                <a:spcPts val="0"/>
              </a:spcAft>
              <a:buClr>
                <a:schemeClr val="dk1"/>
              </a:buClr>
              <a:buSzPct val="96884"/>
              <a:buNone/>
            </a:pPr>
            <a:r>
              <a:rPr lang="fr-FR" sz="3400">
                <a:solidFill>
                  <a:srgbClr val="C55A11"/>
                </a:solidFill>
              </a:rPr>
              <a:t>	Rachel, tante </a:t>
            </a:r>
            <a:endParaRPr sz="3400"/>
          </a:p>
          <a:p>
            <a:pPr marL="0" lvl="0" indent="0" algn="l" rtl="0">
              <a:lnSpc>
                <a:spcPct val="90000"/>
              </a:lnSpc>
              <a:spcBef>
                <a:spcPts val="1000"/>
              </a:spcBef>
              <a:spcAft>
                <a:spcPts val="0"/>
              </a:spcAft>
              <a:buClr>
                <a:schemeClr val="dk1"/>
              </a:buClr>
              <a:buSzPct val="96884"/>
              <a:buNone/>
            </a:pPr>
            <a:r>
              <a:rPr lang="fr-FR" sz="3400">
                <a:solidFill>
                  <a:srgbClr val="C55A11"/>
                </a:solidFill>
              </a:rPr>
              <a:t>	Anastasie, sainte</a:t>
            </a:r>
            <a:endParaRPr sz="3400"/>
          </a:p>
          <a:p>
            <a:pPr marL="0" lvl="0" indent="0" algn="l" rtl="0">
              <a:lnSpc>
                <a:spcPct val="90000"/>
              </a:lnSpc>
              <a:spcBef>
                <a:spcPts val="1000"/>
              </a:spcBef>
              <a:spcAft>
                <a:spcPts val="0"/>
              </a:spcAft>
              <a:buClr>
                <a:schemeClr val="dk1"/>
              </a:buClr>
              <a:buSzPct val="96884"/>
              <a:buNone/>
            </a:pPr>
            <a:r>
              <a:rPr lang="fr-FR" sz="3400"/>
              <a:t>On n’applique donc </a:t>
            </a:r>
            <a:r>
              <a:rPr lang="fr-FR" sz="3400" b="1"/>
              <a:t>pas</a:t>
            </a:r>
            <a:r>
              <a:rPr lang="fr-FR" sz="3400"/>
              <a:t> l’alternative dans les cas où le premier élément du nom privilégié ne commence ni par un prénom, ni par un nom de famille. </a:t>
            </a:r>
            <a:endParaRPr sz="3400"/>
          </a:p>
          <a:p>
            <a:pPr marL="0" lvl="0" indent="0" algn="l" rtl="0">
              <a:lnSpc>
                <a:spcPct val="90000"/>
              </a:lnSpc>
              <a:spcBef>
                <a:spcPts val="1000"/>
              </a:spcBef>
              <a:spcAft>
                <a:spcPts val="0"/>
              </a:spcAft>
              <a:buClr>
                <a:schemeClr val="dk1"/>
              </a:buClr>
              <a:buSzPct val="96884"/>
              <a:buNone/>
            </a:pPr>
            <a:r>
              <a:rPr lang="fr-FR" sz="3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7"/>
                  </a:ext>
                </a:extLst>
              </a:rPr>
              <a:t>Exemples : </a:t>
            </a:r>
            <a:endParaRPr sz="3400"/>
          </a:p>
          <a:p>
            <a:pPr marL="0" lvl="0" indent="0" algn="l" rtl="0">
              <a:lnSpc>
                <a:spcPct val="90000"/>
              </a:lnSpc>
              <a:spcBef>
                <a:spcPts val="1000"/>
              </a:spcBef>
              <a:spcAft>
                <a:spcPts val="0"/>
              </a:spcAft>
              <a:buClr>
                <a:schemeClr val="dk1"/>
              </a:buClr>
              <a:buSzPct val="96884"/>
              <a:buNone/>
            </a:pPr>
            <a:r>
              <a:rPr lang="fr-FR" sz="3400">
                <a:solidFill>
                  <a:srgbClr val="C55A11"/>
                </a:solidFill>
              </a:rPr>
              <a:t>	Une religieuse carmélite		 	Femme de ménage </a:t>
            </a:r>
            <a:endParaRPr/>
          </a:p>
          <a:p>
            <a:pPr marL="0" lvl="0" indent="0" algn="l" rtl="0">
              <a:lnSpc>
                <a:spcPct val="90000"/>
              </a:lnSpc>
              <a:spcBef>
                <a:spcPts val="1000"/>
              </a:spcBef>
              <a:spcAft>
                <a:spcPts val="0"/>
              </a:spcAft>
              <a:buClr>
                <a:schemeClr val="dk1"/>
              </a:buClr>
              <a:buSzPct val="96884"/>
              <a:buNone/>
            </a:pPr>
            <a:r>
              <a:rPr lang="fr-FR" sz="3400">
                <a:solidFill>
                  <a:srgbClr val="C55A11"/>
                </a:solidFill>
              </a:rPr>
              <a:t>	Une élève des Ursulines 			Auteur de L’adresse au peuple breton.</a:t>
            </a:r>
            <a:endParaRPr sz="3400"/>
          </a:p>
          <a:p>
            <a:pPr marL="0" lvl="0" indent="0" algn="l" rtl="0">
              <a:lnSpc>
                <a:spcPct val="90000"/>
              </a:lnSpc>
              <a:spcBef>
                <a:spcPts val="1000"/>
              </a:spcBef>
              <a:spcAft>
                <a:spcPts val="0"/>
              </a:spcAft>
              <a:buClr>
                <a:schemeClr val="dk1"/>
              </a:buClr>
              <a:buSzPct val="117646"/>
              <a:buNone/>
            </a:pPr>
            <a:endParaRPr/>
          </a:p>
        </p:txBody>
      </p:sp>
      <p:sp>
        <p:nvSpPr>
          <p:cNvPr id="589" name="Google Shape;589;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56</a:t>
            </a:fld>
            <a:endParaRPr/>
          </a:p>
        </p:txBody>
      </p:sp>
      <p:sp>
        <p:nvSpPr>
          <p:cNvPr id="3" name="Espace réservé du pied de page 2">
            <a:extLst>
              <a:ext uri="{FF2B5EF4-FFF2-40B4-BE49-F238E27FC236}">
                <a16:creationId xmlns:a16="http://schemas.microsoft.com/office/drawing/2014/main" id="{9B725C5A-028B-23E7-D5A1-8CB1CCF0B752}"/>
              </a:ext>
            </a:extLst>
          </p:cNvPr>
          <p:cNvSpPr>
            <a:spLocks noGrp="1"/>
          </p:cNvSpPr>
          <p:nvPr>
            <p:ph type="ftr" idx="11"/>
          </p:nvPr>
        </p:nvSpPr>
        <p:spPr/>
        <p:txBody>
          <a:bodyPr/>
          <a:lstStyle/>
          <a:p>
            <a:r>
              <a:rPr lang="fr-CA"/>
              <a:t>Romanisation des noms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4"/>
        <p:cNvGrpSpPr/>
        <p:nvPr/>
      </p:nvGrpSpPr>
      <p:grpSpPr>
        <a:xfrm>
          <a:off x="0" y="0"/>
          <a:ext cx="0" cy="0"/>
          <a:chOff x="0" y="0"/>
          <a:chExt cx="0" cy="0"/>
        </a:xfrm>
      </p:grpSpPr>
      <p:sp>
        <p:nvSpPr>
          <p:cNvPr id="595" name="Google Shape;595;p56"/>
          <p:cNvSpPr txBox="1">
            <a:spLocks noGrp="1"/>
          </p:cNvSpPr>
          <p:nvPr>
            <p:ph type="title"/>
          </p:nvPr>
        </p:nvSpPr>
        <p:spPr>
          <a:xfrm>
            <a:off x="838200" y="706501"/>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La démarche selon les ÉP du PFAN : 9.2.2.5.3</a:t>
            </a:r>
            <a:br>
              <a:rPr lang="fr-FR"/>
            </a:br>
            <a:endParaRPr/>
          </a:p>
        </p:txBody>
      </p:sp>
      <p:sp>
        <p:nvSpPr>
          <p:cNvPr id="596" name="Google Shape;596;p56"/>
          <p:cNvSpPr txBox="1">
            <a:spLocks noGrp="1"/>
          </p:cNvSpPr>
          <p:nvPr>
            <p:ph type="body" idx="1"/>
          </p:nvPr>
        </p:nvSpPr>
        <p:spPr>
          <a:xfrm>
            <a:off x="684058" y="1690688"/>
            <a:ext cx="11059886" cy="494211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fr-FR" b="1"/>
              <a:t>2. Noms en alphabet hébreu :</a:t>
            </a:r>
            <a:r>
              <a:rPr lang="fr-FR"/>
              <a:t> ÉP du PFAN </a:t>
            </a:r>
            <a:endParaRPr/>
          </a:p>
          <a:p>
            <a:pPr marL="0" lvl="0" indent="0" algn="l" rtl="0">
              <a:lnSpc>
                <a:spcPct val="90000"/>
              </a:lnSpc>
              <a:spcBef>
                <a:spcPts val="0"/>
              </a:spcBef>
              <a:spcAft>
                <a:spcPts val="0"/>
              </a:spcAft>
              <a:buClr>
                <a:schemeClr val="dk1"/>
              </a:buClr>
              <a:buSzPts val="2800"/>
              <a:buNone/>
            </a:pPr>
            <a:endParaRPr/>
          </a:p>
          <a:p>
            <a:pPr marL="0" lvl="0" indent="0" algn="l" rtl="0">
              <a:lnSpc>
                <a:spcPct val="90000"/>
              </a:lnSpc>
              <a:spcBef>
                <a:spcPts val="0"/>
              </a:spcBef>
              <a:spcAft>
                <a:spcPts val="0"/>
              </a:spcAft>
              <a:buClr>
                <a:schemeClr val="dk1"/>
              </a:buClr>
              <a:buSzPts val="2800"/>
              <a:buNone/>
            </a:pPr>
            <a:r>
              <a:rPr lang="fr-FR">
                <a:solidFill>
                  <a:srgbClr val="548135"/>
                </a:solidFill>
              </a:rPr>
              <a:t>Suivre cet ordre de préférence dans le choix de la vedette pour les personnes dont les noms sont en alphabet hébreu :</a:t>
            </a:r>
            <a:endParaRPr/>
          </a:p>
          <a:p>
            <a:pPr marL="514350" lvl="0" indent="-514350" algn="l" rtl="0">
              <a:lnSpc>
                <a:spcPct val="90000"/>
              </a:lnSpc>
              <a:spcBef>
                <a:spcPts val="1000"/>
              </a:spcBef>
              <a:spcAft>
                <a:spcPts val="0"/>
              </a:spcAft>
              <a:buClr>
                <a:srgbClr val="548135"/>
              </a:buClr>
              <a:buSzPts val="2800"/>
              <a:buFont typeface="Arial"/>
              <a:buAutoNum type="arabicPeriod"/>
            </a:pPr>
            <a:r>
              <a:rPr lang="fr-FR">
                <a:solidFill>
                  <a:srgbClr val="548135"/>
                </a:solidFill>
              </a:rPr>
              <a:t>Si le nom se trouve en évidence sous une forme romanisée </a:t>
            </a:r>
            <a:r>
              <a:rPr lang="fr-FR">
                <a:solidFill>
                  <a:srgbClr val="548135"/>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8"/>
                  </a:ext>
                </a:extLst>
              </a:rPr>
              <a:t>dans la ressource en mains dans une langue utilisant l'alphabet hébreu</a:t>
            </a:r>
            <a:r>
              <a:rPr lang="fr-FR">
                <a:solidFill>
                  <a:srgbClr val="548135"/>
                </a:solidFill>
              </a:rPr>
              <a:t>, utiliser cette forme.</a:t>
            </a:r>
            <a:endParaRPr/>
          </a:p>
          <a:p>
            <a:pPr marL="514350" lvl="0" indent="-514350" algn="l" rtl="0">
              <a:lnSpc>
                <a:spcPct val="90000"/>
              </a:lnSpc>
              <a:spcBef>
                <a:spcPts val="1000"/>
              </a:spcBef>
              <a:spcAft>
                <a:spcPts val="0"/>
              </a:spcAft>
              <a:buClr>
                <a:srgbClr val="548135"/>
              </a:buClr>
              <a:buSzPts val="2800"/>
              <a:buFont typeface="Arial"/>
              <a:buAutoNum type="arabicPeriod"/>
            </a:pPr>
            <a:r>
              <a:rPr lang="fr-FR">
                <a:solidFill>
                  <a:srgbClr val="548135"/>
                </a:solidFill>
              </a:rPr>
              <a:t>Si le nom est trouvé comme titre d'un article sur la personne dans le </a:t>
            </a:r>
            <a:r>
              <a:rPr lang="fr-FR" i="1">
                <a:solidFill>
                  <a:srgbClr val="548135"/>
                </a:solidFill>
              </a:rPr>
              <a:t>Dictionnaire encyclopédique du judaïsme</a:t>
            </a:r>
            <a:r>
              <a:rPr lang="fr-FR">
                <a:solidFill>
                  <a:srgbClr val="548135"/>
                </a:solidFill>
              </a:rPr>
              <a:t>, utiliser cette forme.</a:t>
            </a:r>
            <a:endParaRPr/>
          </a:p>
        </p:txBody>
      </p:sp>
      <p:sp>
        <p:nvSpPr>
          <p:cNvPr id="597" name="Google Shape;597;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57</a:t>
            </a:fld>
            <a:endParaRPr/>
          </a:p>
        </p:txBody>
      </p:sp>
      <p:sp>
        <p:nvSpPr>
          <p:cNvPr id="3" name="Espace réservé du pied de page 2">
            <a:extLst>
              <a:ext uri="{FF2B5EF4-FFF2-40B4-BE49-F238E27FC236}">
                <a16:creationId xmlns:a16="http://schemas.microsoft.com/office/drawing/2014/main" id="{8E41AB85-2323-ED0B-9CFB-DDA00116EE72}"/>
              </a:ext>
            </a:extLst>
          </p:cNvPr>
          <p:cNvSpPr>
            <a:spLocks noGrp="1"/>
          </p:cNvSpPr>
          <p:nvPr>
            <p:ph type="ftr" idx="11"/>
          </p:nvPr>
        </p:nvSpPr>
        <p:spPr/>
        <p:txBody>
          <a:bodyPr/>
          <a:lstStyle/>
          <a:p>
            <a:r>
              <a:rPr lang="fr-CA"/>
              <a:t>Romanisation des noms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2"/>
        <p:cNvGrpSpPr/>
        <p:nvPr/>
      </p:nvGrpSpPr>
      <p:grpSpPr>
        <a:xfrm>
          <a:off x="0" y="0"/>
          <a:ext cx="0" cy="0"/>
          <a:chOff x="0" y="0"/>
          <a:chExt cx="0" cy="0"/>
        </a:xfrm>
      </p:grpSpPr>
      <p:sp>
        <p:nvSpPr>
          <p:cNvPr id="603" name="Google Shape;603;p57"/>
          <p:cNvSpPr txBox="1">
            <a:spLocks noGrp="1"/>
          </p:cNvSpPr>
          <p:nvPr>
            <p:ph type="title"/>
          </p:nvPr>
        </p:nvSpPr>
        <p:spPr>
          <a:xfrm>
            <a:off x="838200" y="608394"/>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La démarche selon les ÉP du PFAN : 9.2.2.5.3</a:t>
            </a:r>
            <a:br>
              <a:rPr lang="fr-FR"/>
            </a:br>
            <a:endParaRPr/>
          </a:p>
        </p:txBody>
      </p:sp>
      <p:sp>
        <p:nvSpPr>
          <p:cNvPr id="604" name="Google Shape;604;p57"/>
          <p:cNvSpPr txBox="1">
            <a:spLocks noGrp="1"/>
          </p:cNvSpPr>
          <p:nvPr>
            <p:ph type="body" idx="1"/>
          </p:nvPr>
        </p:nvSpPr>
        <p:spPr>
          <a:xfrm>
            <a:off x="598714" y="1436914"/>
            <a:ext cx="11059886" cy="494211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fr-FR" b="1"/>
              <a:t>2. Noms en alphabet hébreu </a:t>
            </a:r>
            <a:endParaRPr/>
          </a:p>
          <a:p>
            <a:pPr marL="0" lvl="0" indent="0" algn="l" rtl="0">
              <a:lnSpc>
                <a:spcPct val="90000"/>
              </a:lnSpc>
              <a:spcBef>
                <a:spcPts val="1000"/>
              </a:spcBef>
              <a:spcAft>
                <a:spcPts val="0"/>
              </a:spcAft>
              <a:buClr>
                <a:schemeClr val="dk1"/>
              </a:buClr>
              <a:buSzPts val="2800"/>
              <a:buNone/>
            </a:pPr>
            <a:endParaRPr b="1"/>
          </a:p>
          <a:p>
            <a:pPr marL="0" lvl="0" indent="0" algn="l" rtl="0">
              <a:lnSpc>
                <a:spcPct val="90000"/>
              </a:lnSpc>
              <a:spcBef>
                <a:spcPts val="1000"/>
              </a:spcBef>
              <a:spcAft>
                <a:spcPts val="0"/>
              </a:spcAft>
              <a:buClr>
                <a:schemeClr val="dk1"/>
              </a:buClr>
              <a:buSzPts val="2800"/>
              <a:buNone/>
            </a:pPr>
            <a:endParaRPr/>
          </a:p>
        </p:txBody>
      </p:sp>
      <p:pic>
        <p:nvPicPr>
          <p:cNvPr id="605" name="Google Shape;605;p57"/>
          <p:cNvPicPr preferRelativeResize="0"/>
          <p:nvPr/>
        </p:nvPicPr>
        <p:blipFill rotWithShape="1">
          <a:blip r:embed="rId3">
            <a:alphaModFix/>
          </a:blip>
          <a:srcRect/>
          <a:stretch/>
        </p:blipFill>
        <p:spPr>
          <a:xfrm>
            <a:off x="2483631" y="2260486"/>
            <a:ext cx="2352817" cy="3548743"/>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1176"/>
              </a:srgbClr>
            </a:outerShdw>
          </a:effectLst>
        </p:spPr>
      </p:pic>
      <p:pic>
        <p:nvPicPr>
          <p:cNvPr id="606" name="Google Shape;606;p57"/>
          <p:cNvPicPr preferRelativeResize="0"/>
          <p:nvPr/>
        </p:nvPicPr>
        <p:blipFill rotWithShape="1">
          <a:blip r:embed="rId4">
            <a:alphaModFix/>
          </a:blip>
          <a:srcRect/>
          <a:stretch/>
        </p:blipFill>
        <p:spPr>
          <a:xfrm>
            <a:off x="5976256" y="2260486"/>
            <a:ext cx="2689947" cy="3548743"/>
          </a:xfrm>
          <a:prstGeom prst="rect">
            <a:avLst/>
          </a:prstGeom>
          <a:noFill/>
          <a:ln w="28575" cap="flat" cmpd="sng">
            <a:solidFill>
              <a:schemeClr val="dk1"/>
            </a:solidFill>
            <a:prstDash val="solid"/>
            <a:round/>
            <a:headEnd type="none" w="sm" len="sm"/>
            <a:tailEnd type="none" w="sm" len="sm"/>
          </a:ln>
        </p:spPr>
      </p:pic>
      <p:sp>
        <p:nvSpPr>
          <p:cNvPr id="607" name="Google Shape;607;p57"/>
          <p:cNvSpPr txBox="1">
            <a:spLocks noGrp="1"/>
          </p:cNvSpPr>
          <p:nvPr>
            <p:ph type="sldNum" idx="12"/>
          </p:nvPr>
        </p:nvSpPr>
        <p:spPr>
          <a:xfrm>
            <a:off x="410817" y="6135758"/>
            <a:ext cx="10942983" cy="585718"/>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58</a:t>
            </a:fld>
            <a:endParaRPr/>
          </a:p>
        </p:txBody>
      </p:sp>
      <p:sp>
        <p:nvSpPr>
          <p:cNvPr id="3" name="Espace réservé du pied de page 2">
            <a:extLst>
              <a:ext uri="{FF2B5EF4-FFF2-40B4-BE49-F238E27FC236}">
                <a16:creationId xmlns:a16="http://schemas.microsoft.com/office/drawing/2014/main" id="{B522CE3D-08BC-6D95-B83E-87EF1CE0CA7D}"/>
              </a:ext>
            </a:extLst>
          </p:cNvPr>
          <p:cNvSpPr>
            <a:spLocks noGrp="1"/>
          </p:cNvSpPr>
          <p:nvPr>
            <p:ph type="ftr" idx="11"/>
          </p:nvPr>
        </p:nvSpPr>
        <p:spPr/>
        <p:txBody>
          <a:bodyPr/>
          <a:lstStyle/>
          <a:p>
            <a:r>
              <a:rPr lang="fr-CA"/>
              <a:t>Romanisation des noms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12"/>
        <p:cNvGrpSpPr/>
        <p:nvPr/>
      </p:nvGrpSpPr>
      <p:grpSpPr>
        <a:xfrm>
          <a:off x="0" y="0"/>
          <a:ext cx="0" cy="0"/>
          <a:chOff x="0" y="0"/>
          <a:chExt cx="0" cy="0"/>
        </a:xfrm>
      </p:grpSpPr>
      <p:sp>
        <p:nvSpPr>
          <p:cNvPr id="613" name="Google Shape;613;p58"/>
          <p:cNvSpPr txBox="1">
            <a:spLocks noGrp="1"/>
          </p:cNvSpPr>
          <p:nvPr>
            <p:ph type="title"/>
          </p:nvPr>
        </p:nvSpPr>
        <p:spPr>
          <a:xfrm>
            <a:off x="870857" y="682117"/>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La démarche selon les ÉP du PFAN : 9.2.2.5.3</a:t>
            </a:r>
            <a:br>
              <a:rPr lang="fr-FR"/>
            </a:br>
            <a:endParaRPr/>
          </a:p>
        </p:txBody>
      </p:sp>
      <p:sp>
        <p:nvSpPr>
          <p:cNvPr id="614" name="Google Shape;614;p58"/>
          <p:cNvSpPr txBox="1">
            <a:spLocks noGrp="1"/>
          </p:cNvSpPr>
          <p:nvPr>
            <p:ph type="body" idx="1"/>
          </p:nvPr>
        </p:nvSpPr>
        <p:spPr>
          <a:xfrm>
            <a:off x="684058" y="1710958"/>
            <a:ext cx="11059886" cy="4942115"/>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SzPts val="2800"/>
              <a:buNone/>
            </a:pPr>
            <a:r>
              <a:rPr lang="fr-FR" b="1" dirty="0"/>
              <a:t>2. Noms en alphabet hébreu :</a:t>
            </a:r>
            <a:r>
              <a:rPr lang="fr-FR" dirty="0"/>
              <a:t> ÉP du PFAN (suite) </a:t>
            </a:r>
            <a:endParaRPr dirty="0"/>
          </a:p>
          <a:p>
            <a:pPr marL="0" lvl="0" indent="0" algn="l" rtl="0">
              <a:lnSpc>
                <a:spcPct val="90000"/>
              </a:lnSpc>
              <a:spcBef>
                <a:spcPts val="0"/>
              </a:spcBef>
              <a:spcAft>
                <a:spcPts val="0"/>
              </a:spcAft>
              <a:buClr>
                <a:schemeClr val="dk1"/>
              </a:buClr>
              <a:buSzPts val="2800"/>
              <a:buNone/>
            </a:pPr>
            <a:endParaRPr sz="1800" dirty="0"/>
          </a:p>
          <a:p>
            <a:pPr marL="457200" lvl="0" indent="-457200" algn="l" rtl="0">
              <a:lnSpc>
                <a:spcPct val="90000"/>
              </a:lnSpc>
              <a:spcBef>
                <a:spcPts val="1000"/>
              </a:spcBef>
              <a:spcAft>
                <a:spcPts val="0"/>
              </a:spcAft>
              <a:buClr>
                <a:srgbClr val="548135"/>
              </a:buClr>
              <a:buSzPts val="2800"/>
              <a:buFont typeface="Arial"/>
              <a:buAutoNum type="arabicPeriod" startAt="3"/>
            </a:pPr>
            <a:r>
              <a:rPr lang="fr-FR" sz="3200" dirty="0">
                <a:solidFill>
                  <a:srgbClr val="548135"/>
                </a:solidFill>
              </a:rPr>
              <a:t>Si le nom est trouvé sous une forme romanisée dans une source en ligne gratuite largement connue et facile à consulter, utiliser cette forme, en particulier lorsqu'une personne qui écrit ou sur laquelle on écrit principalement en hébreu fournit une forme romanisée privilégiée du nom dans cette source (par exemple, </a:t>
            </a:r>
            <a:r>
              <a:rPr lang="fr-FR" sz="3200" u="sng" dirty="0">
                <a:solidFill>
                  <a:schemeClr val="hlink"/>
                </a:solidFill>
                <a:hlinkClick r:id="rId3"/>
              </a:rPr>
              <a:t>Facebook</a:t>
            </a:r>
            <a:r>
              <a:rPr lang="fr-FR" sz="3200" dirty="0">
                <a:solidFill>
                  <a:srgbClr val="548135"/>
                </a:solidFill>
              </a:rPr>
              <a:t>, </a:t>
            </a:r>
            <a:r>
              <a:rPr lang="fr-FR" sz="3200" u="sng" dirty="0">
                <a:solidFill>
                  <a:schemeClr val="hlink"/>
                </a:solidFill>
                <a:hlinkClick r:id="rId4"/>
              </a:rPr>
              <a:t>LinkedIn</a:t>
            </a:r>
            <a:r>
              <a:rPr lang="fr-FR" sz="3200" dirty="0">
                <a:solidFill>
                  <a:srgbClr val="548135"/>
                </a:solidFill>
              </a:rPr>
              <a:t>) ou, à défaut d'une telle source, une source générale (par exemple, </a:t>
            </a:r>
            <a:r>
              <a:rPr lang="fr-FR" sz="3200" u="sng" dirty="0">
                <a:solidFill>
                  <a:schemeClr val="hlink"/>
                </a:solidFill>
                <a:hlinkClick r:id="rId5"/>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9"/>
                  </a:ext>
                </a:extLst>
              </a:rPr>
              <a:t>Wikipédia</a:t>
            </a:r>
            <a:r>
              <a:rPr lang="fr-FR" sz="3200" dirty="0">
                <a:solidFill>
                  <a:srgbClr val="548135"/>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0"/>
                  </a:ext>
                </a:extLst>
              </a:rPr>
              <a:t> en français)</a:t>
            </a:r>
            <a:r>
              <a:rPr lang="fr-FR" sz="3200" dirty="0">
                <a:solidFill>
                  <a:srgbClr val="548135"/>
                </a:solidFill>
              </a:rPr>
              <a:t>.</a:t>
            </a:r>
            <a:endParaRPr sz="3200" dirty="0"/>
          </a:p>
          <a:p>
            <a:pPr marL="457200" lvl="0" indent="-457200" algn="l" rtl="0">
              <a:lnSpc>
                <a:spcPct val="90000"/>
              </a:lnSpc>
              <a:spcBef>
                <a:spcPts val="1000"/>
              </a:spcBef>
              <a:spcAft>
                <a:spcPts val="0"/>
              </a:spcAft>
              <a:buClr>
                <a:srgbClr val="548135"/>
              </a:buClr>
              <a:buSzPts val="2800"/>
              <a:buFont typeface="Arial"/>
              <a:buAutoNum type="arabicPeriod" startAt="3"/>
            </a:pPr>
            <a:r>
              <a:rPr lang="fr-FR" sz="3200" b="1" dirty="0">
                <a:solidFill>
                  <a:srgbClr val="548135"/>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1"/>
                  </a:ext>
                </a:extLst>
              </a:rPr>
              <a:t>Sinon</a:t>
            </a:r>
            <a:r>
              <a:rPr lang="fr-FR" sz="3200" b="1" dirty="0">
                <a:solidFill>
                  <a:srgbClr val="548135"/>
                </a:solidFill>
              </a:rPr>
              <a:t>, utiliser la forme systématiquement romanisée du nom.</a:t>
            </a:r>
            <a:endParaRPr sz="3200" b="1" dirty="0">
              <a:solidFill>
                <a:srgbClr val="548135"/>
              </a:solidFill>
            </a:endParaRPr>
          </a:p>
        </p:txBody>
      </p:sp>
      <p:sp>
        <p:nvSpPr>
          <p:cNvPr id="615" name="Google Shape;615;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59</a:t>
            </a:fld>
            <a:endParaRPr/>
          </a:p>
        </p:txBody>
      </p:sp>
      <p:sp>
        <p:nvSpPr>
          <p:cNvPr id="3" name="Espace réservé du pied de page 2">
            <a:extLst>
              <a:ext uri="{FF2B5EF4-FFF2-40B4-BE49-F238E27FC236}">
                <a16:creationId xmlns:a16="http://schemas.microsoft.com/office/drawing/2014/main" id="{280686D5-1395-E1EB-1F8D-44AA62D20613}"/>
              </a:ext>
            </a:extLst>
          </p:cNvPr>
          <p:cNvSpPr>
            <a:spLocks noGrp="1"/>
          </p:cNvSpPr>
          <p:nvPr>
            <p:ph type="ftr" idx="11"/>
          </p:nvPr>
        </p:nvSpPr>
        <p:spPr/>
        <p:txBody>
          <a:bodyPr/>
          <a:lstStyle/>
          <a:p>
            <a:r>
              <a:rPr lang="fr-CA"/>
              <a:t>Romanisation des noms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4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fr-FR"/>
              <a:t>Divers alphabets</a:t>
            </a:r>
            <a:endParaRPr/>
          </a:p>
        </p:txBody>
      </p:sp>
      <p:sp>
        <p:nvSpPr>
          <p:cNvPr id="201" name="Google Shape;201;p14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SzPts val="2800"/>
              <a:buChar char="•"/>
            </a:pPr>
            <a:r>
              <a:rPr lang="fr-FR"/>
              <a:t>Nous savons déjà que la langue française, comme l’anglais et comme bien d’autres langues, emploie l’alphabet latin, agrémenté de divers signes diacritiques (accents, cédille, trémas, tilde, etc.). </a:t>
            </a:r>
            <a:endParaRPr/>
          </a:p>
          <a:p>
            <a:pPr marL="0" lvl="0" indent="0" algn="l" rtl="0">
              <a:lnSpc>
                <a:spcPct val="90000"/>
              </a:lnSpc>
              <a:spcBef>
                <a:spcPts val="1000"/>
              </a:spcBef>
              <a:spcAft>
                <a:spcPts val="0"/>
              </a:spcAft>
              <a:buSzPts val="2800"/>
              <a:buNone/>
            </a:pPr>
            <a:r>
              <a:rPr lang="fr-FR"/>
              <a:t>	A B C D E F G... a b c d e f g... à, ç, é, </a:t>
            </a:r>
            <a:r>
              <a:rPr lang="fr-FR" sz="3200"/>
              <a:t>ñ, </a:t>
            </a:r>
            <a:r>
              <a:rPr lang="fr-FR"/>
              <a:t>ô, ü... et ß, þ, ð… </a:t>
            </a:r>
            <a:endParaRPr/>
          </a:p>
          <a:p>
            <a:pPr marL="457200" lvl="0" indent="-228600" algn="l" rtl="0">
              <a:lnSpc>
                <a:spcPct val="90000"/>
              </a:lnSpc>
              <a:spcBef>
                <a:spcPts val="1000"/>
              </a:spcBef>
              <a:spcAft>
                <a:spcPts val="0"/>
              </a:spcAft>
              <a:buClr>
                <a:schemeClr val="dk1"/>
              </a:buClr>
              <a:buSzPts val="1800"/>
              <a:buNone/>
            </a:pPr>
            <a:endParaRPr/>
          </a:p>
        </p:txBody>
      </p:sp>
      <p:sp>
        <p:nvSpPr>
          <p:cNvPr id="202" name="Google Shape;202;p14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6</a:t>
            </a:fld>
            <a:endParaRPr/>
          </a:p>
        </p:txBody>
      </p:sp>
      <p:sp>
        <p:nvSpPr>
          <p:cNvPr id="3" name="Espace réservé du pied de page 2">
            <a:extLst>
              <a:ext uri="{FF2B5EF4-FFF2-40B4-BE49-F238E27FC236}">
                <a16:creationId xmlns:a16="http://schemas.microsoft.com/office/drawing/2014/main" id="{C3F8CFCE-51B3-388C-D507-A18D5492D321}"/>
              </a:ext>
            </a:extLst>
          </p:cNvPr>
          <p:cNvSpPr>
            <a:spLocks noGrp="1"/>
          </p:cNvSpPr>
          <p:nvPr>
            <p:ph type="ftr" idx="11"/>
          </p:nvPr>
        </p:nvSpPr>
        <p:spPr/>
        <p:txBody>
          <a:bodyPr/>
          <a:lstStyle/>
          <a:p>
            <a:r>
              <a:rPr lang="fr-CA"/>
              <a:t>Romanisation des noms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20"/>
        <p:cNvGrpSpPr/>
        <p:nvPr/>
      </p:nvGrpSpPr>
      <p:grpSpPr>
        <a:xfrm>
          <a:off x="0" y="0"/>
          <a:ext cx="0" cy="0"/>
          <a:chOff x="0" y="0"/>
          <a:chExt cx="0" cy="0"/>
        </a:xfrm>
      </p:grpSpPr>
      <p:sp>
        <p:nvSpPr>
          <p:cNvPr id="621" name="Google Shape;621;p59"/>
          <p:cNvSpPr txBox="1">
            <a:spLocks noGrp="1"/>
          </p:cNvSpPr>
          <p:nvPr>
            <p:ph type="title"/>
          </p:nvPr>
        </p:nvSpPr>
        <p:spPr>
          <a:xfrm>
            <a:off x="838200" y="657733"/>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La démarche selon </a:t>
            </a:r>
            <a:r>
              <a:rPr lang="fr-F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2"/>
                  </a:ext>
                </a:extLst>
              </a:rPr>
              <a:t>les</a:t>
            </a:r>
            <a:r>
              <a:rPr lang="fr-FR"/>
              <a:t> ÉP du PFAN : 9.2.2.5.3</a:t>
            </a:r>
            <a:br>
              <a:rPr lang="fr-FR"/>
            </a:br>
            <a:endParaRPr/>
          </a:p>
        </p:txBody>
      </p:sp>
      <p:sp>
        <p:nvSpPr>
          <p:cNvPr id="622" name="Google Shape;622;p59"/>
          <p:cNvSpPr txBox="1">
            <a:spLocks noGrp="1"/>
          </p:cNvSpPr>
          <p:nvPr>
            <p:ph type="body" idx="1"/>
          </p:nvPr>
        </p:nvSpPr>
        <p:spPr>
          <a:xfrm>
            <a:off x="720634" y="1698766"/>
            <a:ext cx="11059886" cy="4942115"/>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SzPct val="136110"/>
              <a:buNone/>
            </a:pPr>
            <a:r>
              <a:rPr lang="fr-FR" b="1"/>
              <a:t>2. Noms en alphabet hébreu :</a:t>
            </a:r>
            <a:r>
              <a:rPr lang="fr-FR"/>
              <a:t> ÉP du PFAN (suite) </a:t>
            </a:r>
            <a:endParaRPr sz="2400"/>
          </a:p>
          <a:p>
            <a:pPr marL="0" lvl="0" indent="0" algn="l" rtl="0">
              <a:lnSpc>
                <a:spcPct val="90000"/>
              </a:lnSpc>
              <a:spcBef>
                <a:spcPts val="0"/>
              </a:spcBef>
              <a:spcAft>
                <a:spcPts val="0"/>
              </a:spcAft>
              <a:buSzPct val="100000"/>
              <a:buNone/>
            </a:pPr>
            <a:r>
              <a:rPr lang="fr-FR" sz="3300">
                <a:solidFill>
                  <a:srgbClr val="548135"/>
                </a:solidFill>
              </a:rPr>
              <a:t>5. Cependant,</a:t>
            </a:r>
            <a:endParaRPr sz="3300"/>
          </a:p>
          <a:p>
            <a:pPr marL="514350" lvl="0" indent="-498665" algn="l" rtl="0">
              <a:lnSpc>
                <a:spcPct val="90000"/>
              </a:lnSpc>
              <a:spcBef>
                <a:spcPts val="1000"/>
              </a:spcBef>
              <a:spcAft>
                <a:spcPts val="0"/>
              </a:spcAft>
              <a:buClr>
                <a:srgbClr val="548135"/>
              </a:buClr>
              <a:buSzPct val="100000"/>
              <a:buFont typeface="Arial"/>
              <a:buAutoNum type="alphaLcParenR"/>
            </a:pPr>
            <a:r>
              <a:rPr lang="fr-FR" sz="3300">
                <a:solidFill>
                  <a:srgbClr val="548135"/>
                </a:solidFill>
              </a:rPr>
              <a:t>Si le point d'accès autorisé pour un auteur qui écrit dans une langue utilisant l'alphabet hébreu reflète la forme systématiquement romanisée et qu'une ressource reçue ultérieurement contenant le nom dans une langue utilisant l'alphabet hébreu montre un nom non systématiquement romanisé (c'est-à-dire une « romanisation trouvée »), </a:t>
            </a:r>
            <a:r>
              <a:rPr lang="fr-FR" sz="3300" b="1">
                <a:solidFill>
                  <a:srgbClr val="548135"/>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3"/>
                  </a:ext>
                </a:extLst>
              </a:rPr>
              <a:t>de manière générale, ne pas</a:t>
            </a:r>
            <a:r>
              <a:rPr lang="fr-FR" sz="3300" b="1">
                <a:solidFill>
                  <a:srgbClr val="548135"/>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4"/>
                  </a:ext>
                </a:extLst>
              </a:rPr>
              <a:t> modifier le point d'accès autorisé</a:t>
            </a:r>
            <a:r>
              <a:rPr lang="fr-FR" sz="3300">
                <a:solidFill>
                  <a:srgbClr val="548135"/>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5"/>
                  </a:ext>
                </a:extLst>
              </a:rPr>
              <a:t>.</a:t>
            </a:r>
            <a:r>
              <a:rPr lang="fr-FR" sz="3300">
                <a:solidFill>
                  <a:srgbClr val="548135"/>
                </a:solidFill>
              </a:rPr>
              <a:t> Cela signifie que les noms systématiquement romanisés ne seront candidats au changement que dans des cas exceptionnels.</a:t>
            </a:r>
            <a:endParaRPr sz="3300"/>
          </a:p>
          <a:p>
            <a:pPr marL="514350" lvl="0" indent="-498665" algn="l" rtl="0">
              <a:lnSpc>
                <a:spcPct val="90000"/>
              </a:lnSpc>
              <a:spcBef>
                <a:spcPts val="1000"/>
              </a:spcBef>
              <a:spcAft>
                <a:spcPts val="0"/>
              </a:spcAft>
              <a:buClr>
                <a:srgbClr val="548135"/>
              </a:buClr>
              <a:buSzPct val="100000"/>
              <a:buFont typeface="Arial"/>
              <a:buAutoNum type="alphaLcParenR"/>
            </a:pPr>
            <a:r>
              <a:rPr lang="fr-FR" sz="3300">
                <a:solidFill>
                  <a:srgbClr val="548135"/>
                </a:solidFill>
              </a:rPr>
              <a:t>Si le point d'accès autorisé pour un auteur qui écrit dans une langue utilisant l'alphabet hébreu reflète une forme non systématiquement romanisée et qu'une ressource reçue ultérieurement contenant le nom dans une langue utilisant l'alphabet hébreu montre une forme non systématiquement romanisée différente (c'est-à-dire une « romanisation trouvée » différente), ne pas changer le point d'accès autorisé jusqu'à ce que la forme différente prédomine clairement.</a:t>
            </a:r>
            <a:endParaRPr sz="3300"/>
          </a:p>
        </p:txBody>
      </p:sp>
      <p:sp>
        <p:nvSpPr>
          <p:cNvPr id="623" name="Google Shape;623;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60</a:t>
            </a:fld>
            <a:endParaRPr/>
          </a:p>
        </p:txBody>
      </p:sp>
      <p:sp>
        <p:nvSpPr>
          <p:cNvPr id="3" name="Espace réservé du pied de page 2">
            <a:extLst>
              <a:ext uri="{FF2B5EF4-FFF2-40B4-BE49-F238E27FC236}">
                <a16:creationId xmlns:a16="http://schemas.microsoft.com/office/drawing/2014/main" id="{6394C148-502A-8C22-E34F-612341121A7B}"/>
              </a:ext>
            </a:extLst>
          </p:cNvPr>
          <p:cNvSpPr>
            <a:spLocks noGrp="1"/>
          </p:cNvSpPr>
          <p:nvPr>
            <p:ph type="ftr" idx="11"/>
          </p:nvPr>
        </p:nvSpPr>
        <p:spPr/>
        <p:txBody>
          <a:bodyPr/>
          <a:lstStyle/>
          <a:p>
            <a:r>
              <a:rPr lang="fr-CA"/>
              <a:t>Romanisation des noms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28"/>
        <p:cNvGrpSpPr/>
        <p:nvPr/>
      </p:nvGrpSpPr>
      <p:grpSpPr>
        <a:xfrm>
          <a:off x="0" y="0"/>
          <a:ext cx="0" cy="0"/>
          <a:chOff x="0" y="0"/>
          <a:chExt cx="0" cy="0"/>
        </a:xfrm>
      </p:grpSpPr>
      <p:sp>
        <p:nvSpPr>
          <p:cNvPr id="629" name="Google Shape;629;p60"/>
          <p:cNvSpPr txBox="1">
            <a:spLocks noGrp="1"/>
          </p:cNvSpPr>
          <p:nvPr>
            <p:ph type="title"/>
          </p:nvPr>
        </p:nvSpPr>
        <p:spPr>
          <a:xfrm>
            <a:off x="838200" y="657733"/>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La démarche selon les ÉP du PFAN : 9.2.2.5.3</a:t>
            </a:r>
            <a:br>
              <a:rPr lang="fr-FR"/>
            </a:br>
            <a:endParaRPr/>
          </a:p>
        </p:txBody>
      </p:sp>
      <p:sp>
        <p:nvSpPr>
          <p:cNvPr id="630" name="Google Shape;630;p60"/>
          <p:cNvSpPr txBox="1">
            <a:spLocks noGrp="1"/>
          </p:cNvSpPr>
          <p:nvPr>
            <p:ph type="body" idx="1"/>
          </p:nvPr>
        </p:nvSpPr>
        <p:spPr>
          <a:xfrm>
            <a:off x="838200" y="1596797"/>
            <a:ext cx="11059886" cy="4942115"/>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3027"/>
              <a:buNone/>
            </a:pPr>
            <a:r>
              <a:rPr lang="fr-FR" b="1"/>
              <a:t>2. Noms en alphabet hébreu </a:t>
            </a:r>
            <a:endParaRPr b="1"/>
          </a:p>
          <a:p>
            <a:pPr marL="0" lvl="0" indent="0" algn="l" rtl="0">
              <a:lnSpc>
                <a:spcPct val="90000"/>
              </a:lnSpc>
              <a:spcBef>
                <a:spcPts val="1000"/>
              </a:spcBef>
              <a:spcAft>
                <a:spcPts val="0"/>
              </a:spcAft>
              <a:buClr>
                <a:schemeClr val="dk1"/>
              </a:buClr>
              <a:buSzPts val="1405"/>
              <a:buNone/>
            </a:pPr>
            <a:endParaRPr sz="1300" b="1"/>
          </a:p>
          <a:p>
            <a:pPr marL="0" lvl="0" indent="0" algn="l" rtl="0">
              <a:lnSpc>
                <a:spcPct val="90000"/>
              </a:lnSpc>
              <a:spcBef>
                <a:spcPts val="1000"/>
              </a:spcBef>
              <a:spcAft>
                <a:spcPts val="0"/>
              </a:spcAft>
              <a:buClr>
                <a:schemeClr val="dk1"/>
              </a:buClr>
              <a:buSzPts val="3027"/>
              <a:buNone/>
            </a:pPr>
            <a:r>
              <a:rPr lang="fr-FR"/>
              <a:t>Exemple : </a:t>
            </a:r>
            <a:endParaRPr/>
          </a:p>
          <a:p>
            <a:pPr marL="0" lvl="0" indent="0" algn="l" rtl="0">
              <a:lnSpc>
                <a:spcPct val="90000"/>
              </a:lnSpc>
              <a:spcBef>
                <a:spcPts val="1000"/>
              </a:spcBef>
              <a:spcAft>
                <a:spcPts val="0"/>
              </a:spcAft>
              <a:buClr>
                <a:schemeClr val="dk1"/>
              </a:buClr>
              <a:buSzPts val="3027"/>
              <a:buNone/>
            </a:pPr>
            <a:r>
              <a:rPr lang="fr-FR"/>
              <a:t>La ressource cataloguée est la suivante : </a:t>
            </a:r>
            <a:endParaRPr/>
          </a:p>
          <a:p>
            <a:pPr marL="0" lvl="0" indent="0" algn="l" rtl="0">
              <a:lnSpc>
                <a:spcPct val="90000"/>
              </a:lnSpc>
              <a:spcBef>
                <a:spcPts val="1000"/>
              </a:spcBef>
              <a:spcAft>
                <a:spcPts val="0"/>
              </a:spcAft>
              <a:buClr>
                <a:srgbClr val="C55A11"/>
              </a:buClr>
              <a:buSzPts val="3027"/>
              <a:buNone/>
            </a:pPr>
            <a:r>
              <a:rPr lang="fr-FR">
                <a:solidFill>
                  <a:srgbClr val="C55A11"/>
                </a:solidFill>
              </a:rPr>
              <a:t>Ce qui reste de nos vies : roman / </a:t>
            </a:r>
            <a:r>
              <a:rPr lang="fr-FR" b="1">
                <a:solidFill>
                  <a:srgbClr val="C55A11"/>
                </a:solidFill>
              </a:rPr>
              <a:t>Zeruya Shalev </a:t>
            </a:r>
            <a:r>
              <a:rPr lang="fr-FR">
                <a:solidFill>
                  <a:srgbClr val="C55A11"/>
                </a:solidFill>
              </a:rPr>
              <a:t>; traduit de l'hébreu par Laurence Sendrowicz. </a:t>
            </a:r>
            <a:r>
              <a:rPr lang="fr-FR"/>
              <a:t>(Gallimard, 2014). </a:t>
            </a:r>
            <a:endParaRPr/>
          </a:p>
          <a:p>
            <a:pPr marL="0" lvl="0" indent="0" algn="l" rtl="0">
              <a:lnSpc>
                <a:spcPct val="90000"/>
              </a:lnSpc>
              <a:spcBef>
                <a:spcPts val="1000"/>
              </a:spcBef>
              <a:spcAft>
                <a:spcPts val="0"/>
              </a:spcAft>
              <a:buClr>
                <a:srgbClr val="C55A11"/>
              </a:buClr>
              <a:buSzPts val="3027"/>
              <a:buNone/>
            </a:pPr>
            <a:r>
              <a:rPr lang="fr-FR"/>
              <a:t>Zeruya Shalev est une écrivaine israélienne née en 1959.</a:t>
            </a:r>
            <a:endParaRPr/>
          </a:p>
          <a:p>
            <a:pPr marL="0" lvl="0" indent="0" algn="l" rtl="0">
              <a:lnSpc>
                <a:spcPct val="90000"/>
              </a:lnSpc>
              <a:spcBef>
                <a:spcPts val="1000"/>
              </a:spcBef>
              <a:spcAft>
                <a:spcPts val="0"/>
              </a:spcAft>
              <a:buClr>
                <a:schemeClr val="dk1"/>
              </a:buClr>
              <a:buSzPts val="3027"/>
              <a:buNone/>
            </a:pPr>
            <a:r>
              <a:rPr lang="fr-FR"/>
              <a:t>La ressource en mains n’emploie pas l’alphabet hébreu. </a:t>
            </a:r>
            <a:endParaRPr/>
          </a:p>
          <a:p>
            <a:pPr marL="0" lvl="0" indent="0" algn="l" rtl="0">
              <a:lnSpc>
                <a:spcPct val="90000"/>
              </a:lnSpc>
              <a:spcBef>
                <a:spcPts val="1000"/>
              </a:spcBef>
              <a:spcAft>
                <a:spcPts val="0"/>
              </a:spcAft>
              <a:buSzPts val="3027"/>
              <a:buNone/>
            </a:pPr>
            <a:r>
              <a:rPr lang="fr-FR"/>
              <a:t>On a trouvé</a:t>
            </a:r>
            <a:r>
              <a:rPr lang="fr-FR">
                <a:highlight>
                  <a:schemeClr val="lt1"/>
                </a:highlight>
              </a:rPr>
              <a:t> en dehors de la ressource </a:t>
            </a:r>
            <a:r>
              <a:rPr lang="fr-F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6"/>
                  </a:ext>
                </a:extLst>
              </a:rPr>
              <a:t> </a:t>
            </a:r>
            <a:r>
              <a:rPr lang="fr-FR"/>
              <a:t>la forme en hébreu :צרויה שלו . </a:t>
            </a:r>
            <a:endParaRPr/>
          </a:p>
          <a:p>
            <a:pPr marL="0" lvl="0" indent="0" algn="l" rtl="0">
              <a:lnSpc>
                <a:spcPct val="90000"/>
              </a:lnSpc>
              <a:spcBef>
                <a:spcPts val="1000"/>
              </a:spcBef>
              <a:spcAft>
                <a:spcPts val="0"/>
              </a:spcAft>
              <a:buSzPts val="3027"/>
              <a:buNone/>
            </a:pPr>
            <a:r>
              <a:rPr lang="fr-FR"/>
              <a:t>Mais, comme la forme «  Zeruya Shalev » apparaît sur la page Facebook de l’écrivaine, c’est cette forme qu’on doit employer comme nom privilégié.</a:t>
            </a:r>
            <a:endParaRPr/>
          </a:p>
        </p:txBody>
      </p:sp>
      <p:sp>
        <p:nvSpPr>
          <p:cNvPr id="631" name="Google Shape;631;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61</a:t>
            </a:fld>
            <a:endParaRPr/>
          </a:p>
        </p:txBody>
      </p:sp>
      <p:sp>
        <p:nvSpPr>
          <p:cNvPr id="3" name="Espace réservé du pied de page 2">
            <a:extLst>
              <a:ext uri="{FF2B5EF4-FFF2-40B4-BE49-F238E27FC236}">
                <a16:creationId xmlns:a16="http://schemas.microsoft.com/office/drawing/2014/main" id="{FB021038-5009-8052-C6D8-3C2128F8D2B5}"/>
              </a:ext>
            </a:extLst>
          </p:cNvPr>
          <p:cNvSpPr>
            <a:spLocks noGrp="1"/>
          </p:cNvSpPr>
          <p:nvPr>
            <p:ph type="ftr" idx="11"/>
          </p:nvPr>
        </p:nvSpPr>
        <p:spPr/>
        <p:txBody>
          <a:bodyPr/>
          <a:lstStyle/>
          <a:p>
            <a:r>
              <a:rPr lang="fr-CA"/>
              <a:t>Romanisation des noms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6"/>
        <p:cNvGrpSpPr/>
        <p:nvPr/>
      </p:nvGrpSpPr>
      <p:grpSpPr>
        <a:xfrm>
          <a:off x="0" y="0"/>
          <a:ext cx="0" cy="0"/>
          <a:chOff x="0" y="0"/>
          <a:chExt cx="0" cy="0"/>
        </a:xfrm>
      </p:grpSpPr>
      <p:sp>
        <p:nvSpPr>
          <p:cNvPr id="637" name="Google Shape;637;p61"/>
          <p:cNvSpPr txBox="1">
            <a:spLocks noGrp="1"/>
          </p:cNvSpPr>
          <p:nvPr>
            <p:ph type="title"/>
          </p:nvPr>
        </p:nvSpPr>
        <p:spPr>
          <a:xfrm>
            <a:off x="960120" y="6699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fr-FR"/>
              <a:t>La démarche selon les ÉP du PFAN : 9.2.2.5.3</a:t>
            </a:r>
            <a:br>
              <a:rPr lang="fr-FR"/>
            </a:br>
            <a:endParaRPr/>
          </a:p>
        </p:txBody>
      </p:sp>
      <p:sp>
        <p:nvSpPr>
          <p:cNvPr id="638" name="Google Shape;638;p61"/>
          <p:cNvSpPr txBox="1">
            <a:spLocks noGrp="1"/>
          </p:cNvSpPr>
          <p:nvPr>
            <p:ph type="body" idx="1"/>
          </p:nvPr>
        </p:nvSpPr>
        <p:spPr>
          <a:xfrm>
            <a:off x="687977" y="1596797"/>
            <a:ext cx="11059886" cy="4942115"/>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90000"/>
              </a:lnSpc>
              <a:spcBef>
                <a:spcPts val="0"/>
              </a:spcBef>
              <a:spcAft>
                <a:spcPts val="0"/>
              </a:spcAft>
              <a:buClr>
                <a:schemeClr val="dk1"/>
              </a:buClr>
              <a:buSzPct val="108108"/>
              <a:buNone/>
            </a:pPr>
            <a:r>
              <a:rPr lang="fr-FR" sz="3700" b="1"/>
              <a:t>2. Noms en alphabet hébreu </a:t>
            </a:r>
            <a:endParaRPr sz="3700" b="1"/>
          </a:p>
          <a:p>
            <a:pPr marL="0" lvl="0" indent="0" algn="l" rtl="0">
              <a:lnSpc>
                <a:spcPct val="90000"/>
              </a:lnSpc>
              <a:spcBef>
                <a:spcPts val="1000"/>
              </a:spcBef>
              <a:spcAft>
                <a:spcPts val="0"/>
              </a:spcAft>
              <a:buClr>
                <a:schemeClr val="dk1"/>
              </a:buClr>
              <a:buSzPct val="108108"/>
              <a:buNone/>
            </a:pPr>
            <a:endParaRPr sz="3700" b="1"/>
          </a:p>
          <a:p>
            <a:pPr marL="0" lvl="0" indent="0" algn="l" rtl="0">
              <a:lnSpc>
                <a:spcPct val="90000"/>
              </a:lnSpc>
              <a:spcBef>
                <a:spcPts val="1000"/>
              </a:spcBef>
              <a:spcAft>
                <a:spcPts val="0"/>
              </a:spcAft>
              <a:buClr>
                <a:schemeClr val="dk1"/>
              </a:buClr>
              <a:buSzPct val="108108"/>
              <a:buNone/>
            </a:pPr>
            <a:r>
              <a:rPr lang="fr-FR" sz="3700"/>
              <a:t>S’il faut romaniser le nom de façon systématique : </a:t>
            </a:r>
            <a:endParaRPr sz="3700"/>
          </a:p>
          <a:p>
            <a:pPr marL="0" lvl="0" indent="0" algn="l" rtl="0">
              <a:lnSpc>
                <a:spcPct val="90000"/>
              </a:lnSpc>
              <a:spcBef>
                <a:spcPts val="1000"/>
              </a:spcBef>
              <a:spcAft>
                <a:spcPts val="0"/>
              </a:spcAft>
              <a:buClr>
                <a:schemeClr val="dk1"/>
              </a:buClr>
              <a:buSzPct val="108108"/>
              <a:buNone/>
            </a:pPr>
            <a:r>
              <a:rPr lang="fr-FR" sz="3700"/>
              <a:t>On emploiera les </a:t>
            </a:r>
            <a:r>
              <a:rPr lang="fr-FR" sz="3700" u="sng">
                <a:solidFill>
                  <a:schemeClr val="hlink"/>
                </a:solidFill>
                <a:hlinkClick r:id="rId3"/>
              </a:rPr>
              <a:t>tables de romanisation </a:t>
            </a:r>
            <a:r>
              <a:rPr lang="fr-FR" sz="3700"/>
              <a:t>adoptées par le PFAN.</a:t>
            </a:r>
            <a:endParaRPr sz="3700"/>
          </a:p>
          <a:p>
            <a:pPr marL="0" lvl="0" indent="0" algn="l" rtl="0">
              <a:lnSpc>
                <a:spcPct val="90000"/>
              </a:lnSpc>
              <a:spcBef>
                <a:spcPts val="1000"/>
              </a:spcBef>
              <a:spcAft>
                <a:spcPts val="0"/>
              </a:spcAft>
              <a:buClr>
                <a:schemeClr val="dk1"/>
              </a:buClr>
              <a:buSzPct val="108108"/>
              <a:buNone/>
            </a:pPr>
            <a:endParaRPr sz="3700"/>
          </a:p>
          <a:p>
            <a:pPr marL="0" lvl="0" indent="0" algn="l" rtl="0">
              <a:lnSpc>
                <a:spcPct val="90000"/>
              </a:lnSpc>
              <a:spcBef>
                <a:spcPts val="1000"/>
              </a:spcBef>
              <a:spcAft>
                <a:spcPts val="0"/>
              </a:spcAft>
              <a:buClr>
                <a:schemeClr val="dk1"/>
              </a:buClr>
              <a:buSzPct val="108108"/>
              <a:buNone/>
            </a:pPr>
            <a:r>
              <a:rPr lang="fr-FR" sz="3700"/>
              <a:t>Attention! La romanisation de l'hébreu requiert souvent de consulter des dictionnaires et d'autres sources en plus de la table de romanisation ISO, </a:t>
            </a:r>
            <a:r>
              <a:rPr lang="fr-FR" sz="3700" b="1"/>
              <a:t>principalement dans le but de fournir les voyelles. </a:t>
            </a:r>
            <a:endParaRPr/>
          </a:p>
          <a:p>
            <a:pPr marL="0" lvl="0" indent="0" algn="l" rtl="0">
              <a:lnSpc>
                <a:spcPct val="90000"/>
              </a:lnSpc>
              <a:spcBef>
                <a:spcPts val="1000"/>
              </a:spcBef>
              <a:spcAft>
                <a:spcPts val="0"/>
              </a:spcAft>
              <a:buClr>
                <a:schemeClr val="dk1"/>
              </a:buClr>
              <a:buSzPct val="108108"/>
              <a:buNone/>
            </a:pPr>
            <a:endParaRPr sz="3700"/>
          </a:p>
          <a:p>
            <a:pPr marL="0" lvl="0" indent="0" algn="l" rtl="0">
              <a:lnSpc>
                <a:spcPct val="90000"/>
              </a:lnSpc>
              <a:spcBef>
                <a:spcPts val="1000"/>
              </a:spcBef>
              <a:spcAft>
                <a:spcPts val="0"/>
              </a:spcAft>
              <a:buClr>
                <a:schemeClr val="dk1"/>
              </a:buClr>
              <a:buSzPct val="108108"/>
              <a:buNone/>
            </a:pPr>
            <a:r>
              <a:rPr lang="fr-FR" sz="3700"/>
              <a:t>Le principal dictionnaire employé est </a:t>
            </a:r>
            <a:r>
              <a:rPr lang="fr-FR" sz="3700" i="1"/>
              <a:t>Hamilŵn heḥadaš </a:t>
            </a:r>
            <a:r>
              <a:rPr lang="fr-FR" sz="3700"/>
              <a:t>(Yrẇšalayim : Qiryat-seper, 1966-1970) par ʾAbraham ʾEben-Šwšan. </a:t>
            </a:r>
            <a:endParaRPr sz="3700"/>
          </a:p>
          <a:p>
            <a:pPr marL="0" lvl="0" indent="0" algn="l" rtl="0">
              <a:lnSpc>
                <a:spcPct val="90000"/>
              </a:lnSpc>
              <a:spcBef>
                <a:spcPts val="1000"/>
              </a:spcBef>
              <a:spcAft>
                <a:spcPts val="0"/>
              </a:spcAft>
              <a:buClr>
                <a:schemeClr val="dk1"/>
              </a:buClr>
              <a:buSzPct val="108108"/>
              <a:buNone/>
            </a:pPr>
            <a:r>
              <a:rPr lang="fr-FR" sz="3700">
                <a:solidFill>
                  <a:schemeClr val="dk1"/>
                </a:solidFill>
              </a:rPr>
              <a:t>Pour de plus amples informations, consulter le document </a:t>
            </a:r>
            <a:r>
              <a:rPr lang="fr-FR" sz="3700" i="1">
                <a:solidFill>
                  <a:schemeClr val="dk1"/>
                </a:solidFill>
              </a:rPr>
              <a:t>interne</a:t>
            </a:r>
            <a:r>
              <a:rPr lang="fr-FR" sz="3700">
                <a:solidFill>
                  <a:schemeClr val="dk1"/>
                </a:solidFill>
              </a:rPr>
              <a:t> </a:t>
            </a:r>
            <a:r>
              <a:rPr lang="fr-FR" sz="3700" i="1">
                <a:solidFill>
                  <a:schemeClr val="dk1"/>
                </a:solidFill>
                <a:highlight>
                  <a:schemeClr val="lt1"/>
                </a:highlight>
              </a:rPr>
              <a:t>Romanisation des caractères hébraïques</a:t>
            </a:r>
            <a:r>
              <a:rPr lang="fr-FR" sz="3700">
                <a:highlight>
                  <a:schemeClr val="lt1"/>
                </a:highlight>
              </a:rPr>
              <a:t>. </a:t>
            </a:r>
            <a:r>
              <a:rPr lang="fr-FR" sz="3700">
                <a:solidFill>
                  <a:schemeClr val="dk1"/>
                </a:solidFill>
                <a:highlight>
                  <a:schemeClr val="lt1"/>
                </a:highlight>
              </a:rPr>
              <a:t> </a:t>
            </a:r>
            <a:br>
              <a:rPr lang="fr-FR">
                <a:highlight>
                  <a:schemeClr val="lt1"/>
                </a:highlight>
              </a:rPr>
            </a:br>
            <a:endParaRPr>
              <a:highlight>
                <a:schemeClr val="lt1"/>
              </a:highlight>
            </a:endParaRPr>
          </a:p>
        </p:txBody>
      </p:sp>
      <p:sp>
        <p:nvSpPr>
          <p:cNvPr id="639" name="Google Shape;639;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62</a:t>
            </a:fld>
            <a:endParaRPr/>
          </a:p>
        </p:txBody>
      </p:sp>
      <p:sp>
        <p:nvSpPr>
          <p:cNvPr id="3" name="Espace réservé du pied de page 2">
            <a:extLst>
              <a:ext uri="{FF2B5EF4-FFF2-40B4-BE49-F238E27FC236}">
                <a16:creationId xmlns:a16="http://schemas.microsoft.com/office/drawing/2014/main" id="{29C34EB1-C0A0-5267-D142-51253C3A09A5}"/>
              </a:ext>
            </a:extLst>
          </p:cNvPr>
          <p:cNvSpPr>
            <a:spLocks noGrp="1"/>
          </p:cNvSpPr>
          <p:nvPr>
            <p:ph type="ftr" idx="11"/>
          </p:nvPr>
        </p:nvSpPr>
        <p:spPr/>
        <p:txBody>
          <a:bodyPr/>
          <a:lstStyle/>
          <a:p>
            <a:r>
              <a:rPr lang="fr-CA"/>
              <a:t>Romanisation des noms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62"/>
          <p:cNvSpPr txBox="1">
            <a:spLocks noGrp="1"/>
          </p:cNvSpPr>
          <p:nvPr>
            <p:ph type="title"/>
          </p:nvPr>
        </p:nvSpPr>
        <p:spPr>
          <a:xfrm>
            <a:off x="838200" y="450166"/>
            <a:ext cx="10515600" cy="1603921"/>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fr-FR" sz="4900">
                <a:solidFill>
                  <a:schemeClr val="dk1"/>
                </a:solidFill>
              </a:rPr>
              <a:t>Créateurs d’œuvres non textuelles et </a:t>
            </a:r>
            <a:r>
              <a:rPr lang="fr-FR" sz="490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7"/>
                  </a:ext>
                </a:extLst>
              </a:rPr>
              <a:t>personnes-sujets</a:t>
            </a:r>
            <a:br>
              <a:rPr lang="fr-FR"/>
            </a:br>
            <a:endParaRPr/>
          </a:p>
        </p:txBody>
      </p:sp>
      <p:sp>
        <p:nvSpPr>
          <p:cNvPr id="645" name="Google Shape;645;p62"/>
          <p:cNvSpPr txBox="1">
            <a:spLocks noGrp="1"/>
          </p:cNvSpPr>
          <p:nvPr>
            <p:ph type="body" idx="1"/>
          </p:nvPr>
        </p:nvSpPr>
        <p:spPr>
          <a:xfrm>
            <a:off x="838200" y="1688327"/>
            <a:ext cx="10515600" cy="4122876"/>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ct val="116872"/>
              <a:buNone/>
            </a:pPr>
            <a:endParaRPr/>
          </a:p>
          <a:p>
            <a:pPr marL="0" lvl="0" indent="0" algn="l" rtl="0">
              <a:lnSpc>
                <a:spcPct val="90000"/>
              </a:lnSpc>
              <a:spcBef>
                <a:spcPts val="0"/>
              </a:spcBef>
              <a:spcAft>
                <a:spcPts val="0"/>
              </a:spcAft>
              <a:buClr>
                <a:schemeClr val="dk1"/>
              </a:buClr>
              <a:buSzPct val="116872"/>
              <a:buNone/>
            </a:pPr>
            <a:r>
              <a:rPr lang="fr-FR"/>
              <a:t>Cas particuliers : </a:t>
            </a:r>
            <a:endParaRPr/>
          </a:p>
          <a:p>
            <a:pPr marL="0" lvl="0" indent="0" algn="l" rtl="0">
              <a:lnSpc>
                <a:spcPct val="90000"/>
              </a:lnSpc>
              <a:spcBef>
                <a:spcPts val="0"/>
              </a:spcBef>
              <a:spcAft>
                <a:spcPts val="0"/>
              </a:spcAft>
              <a:buClr>
                <a:schemeClr val="dk1"/>
              </a:buClr>
              <a:buSzPct val="116872"/>
              <a:buNone/>
            </a:pPr>
            <a:endParaRPr/>
          </a:p>
          <a:p>
            <a:pPr marL="457200" lvl="0" indent="-457200" algn="l" rtl="0">
              <a:lnSpc>
                <a:spcPct val="90000"/>
              </a:lnSpc>
              <a:spcBef>
                <a:spcPts val="0"/>
              </a:spcBef>
              <a:spcAft>
                <a:spcPts val="0"/>
              </a:spcAft>
              <a:buSzPct val="116872"/>
              <a:buChar char="•"/>
            </a:pPr>
            <a:r>
              <a:rPr lang="fr-FR"/>
              <a:t>une personne qui crée des œuvres non textuelles (p. ex. un artiste visuel, un compositeur, un sculpteur) </a:t>
            </a:r>
            <a:endParaRPr/>
          </a:p>
          <a:p>
            <a:pPr marL="457200" lvl="0" indent="-279400" algn="l" rtl="0">
              <a:lnSpc>
                <a:spcPct val="90000"/>
              </a:lnSpc>
              <a:spcBef>
                <a:spcPts val="0"/>
              </a:spcBef>
              <a:spcAft>
                <a:spcPts val="0"/>
              </a:spcAft>
              <a:buSzPct val="116872"/>
              <a:buNone/>
            </a:pPr>
            <a:endParaRPr/>
          </a:p>
          <a:p>
            <a:pPr marL="457200" lvl="0" indent="-457200" algn="l" rtl="0">
              <a:lnSpc>
                <a:spcPct val="90000"/>
              </a:lnSpc>
              <a:spcBef>
                <a:spcPts val="0"/>
              </a:spcBef>
              <a:spcAft>
                <a:spcPts val="0"/>
              </a:spcAft>
              <a:buSzPct val="116872"/>
              <a:buChar char="•"/>
            </a:pPr>
            <a:r>
              <a:rPr lang="fr-FR"/>
              <a:t>une personne dont la contribution à une œuvre n’est pas de nature textuelle (p. ex. un illustrateur, un chef d’orchestre, un instrumentiste, un chanteur,  un danseur)</a:t>
            </a:r>
            <a:endParaRPr/>
          </a:p>
          <a:p>
            <a:pPr marL="457200" lvl="0" indent="-279400" algn="l" rtl="0">
              <a:lnSpc>
                <a:spcPct val="90000"/>
              </a:lnSpc>
              <a:spcBef>
                <a:spcPts val="0"/>
              </a:spcBef>
              <a:spcAft>
                <a:spcPts val="0"/>
              </a:spcAft>
              <a:buSzPct val="116872"/>
              <a:buNone/>
            </a:pPr>
            <a:endParaRPr/>
          </a:p>
          <a:p>
            <a:pPr marL="457200" lvl="0" indent="-457200" algn="l" rtl="0">
              <a:lnSpc>
                <a:spcPct val="90000"/>
              </a:lnSpc>
              <a:spcBef>
                <a:spcPts val="0"/>
              </a:spcBef>
              <a:spcAft>
                <a:spcPts val="0"/>
              </a:spcAft>
              <a:buSzPct val="116872"/>
              <a:buChar char="•"/>
            </a:pPr>
            <a:r>
              <a:rPr lang="fr-FR"/>
              <a:t>une personne qu’on souhaite établir pour employer le nom comme sujet (p. ex. un poli</a:t>
            </a:r>
            <a:r>
              <a:rPr lang="fr-FR">
                <a:solidFill>
                  <a:schemeClr val="dk1"/>
                </a:solidFill>
              </a:rPr>
              <a:t>ticien, un joueur de tennis ou de hockey)</a:t>
            </a:r>
            <a:endParaRPr>
              <a:solidFill>
                <a:schemeClr val="dk1"/>
              </a:solidFill>
            </a:endParaRPr>
          </a:p>
        </p:txBody>
      </p:sp>
      <p:sp>
        <p:nvSpPr>
          <p:cNvPr id="646" name="Google Shape;646;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63</a:t>
            </a:fld>
            <a:endParaRPr/>
          </a:p>
        </p:txBody>
      </p:sp>
      <p:sp>
        <p:nvSpPr>
          <p:cNvPr id="3" name="Espace réservé du pied de page 2">
            <a:extLst>
              <a:ext uri="{FF2B5EF4-FFF2-40B4-BE49-F238E27FC236}">
                <a16:creationId xmlns:a16="http://schemas.microsoft.com/office/drawing/2014/main" id="{ADD558BC-6837-DB40-7E0C-83A299E900A4}"/>
              </a:ext>
            </a:extLst>
          </p:cNvPr>
          <p:cNvSpPr>
            <a:spLocks noGrp="1"/>
          </p:cNvSpPr>
          <p:nvPr>
            <p:ph type="ftr" idx="11"/>
          </p:nvPr>
        </p:nvSpPr>
        <p:spPr/>
        <p:txBody>
          <a:bodyPr/>
          <a:lstStyle/>
          <a:p>
            <a:r>
              <a:rPr lang="fr-CA"/>
              <a:t>Romanisation des noms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1"/>
          <p:cNvSpPr txBox="1">
            <a:spLocks noGrp="1"/>
          </p:cNvSpPr>
          <p:nvPr>
            <p:ph type="title"/>
          </p:nvPr>
        </p:nvSpPr>
        <p:spPr>
          <a:xfrm>
            <a:off x="838200" y="320400"/>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fr-FR">
                <a:solidFill>
                  <a:schemeClr val="dk1"/>
                </a:solidFill>
              </a:rPr>
              <a:t>Créateurs d’œuvres non textuelles et personnes-sujets</a:t>
            </a:r>
            <a:endParaRPr>
              <a:solidFill>
                <a:schemeClr val="dk1"/>
              </a:solidFill>
            </a:endParaRPr>
          </a:p>
        </p:txBody>
      </p:sp>
      <p:sp>
        <p:nvSpPr>
          <p:cNvPr id="652" name="Google Shape;652;p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Clr>
                <a:schemeClr val="dk1"/>
              </a:buClr>
              <a:buSzPts val="3027"/>
              <a:buNone/>
            </a:pPr>
            <a:r>
              <a:rPr lang="fr-FR"/>
              <a:t>Énoncés de politique du PFAN : </a:t>
            </a:r>
            <a:r>
              <a:rPr lang="fr-FR" b="1"/>
              <a:t>9.2.2.5.3, Applicabilité </a:t>
            </a:r>
            <a:endParaRPr/>
          </a:p>
          <a:p>
            <a:pPr marL="0" lvl="0" indent="0" algn="l" rtl="0">
              <a:lnSpc>
                <a:spcPct val="90000"/>
              </a:lnSpc>
              <a:spcBef>
                <a:spcPts val="0"/>
              </a:spcBef>
              <a:spcAft>
                <a:spcPts val="0"/>
              </a:spcAft>
              <a:buClr>
                <a:schemeClr val="dk1"/>
              </a:buClr>
              <a:buSzPts val="3027"/>
              <a:buNone/>
            </a:pPr>
            <a:endParaRPr sz="1200"/>
          </a:p>
          <a:p>
            <a:pPr marL="0" lvl="0" indent="0" algn="l" rtl="0">
              <a:lnSpc>
                <a:spcPct val="90000"/>
              </a:lnSpc>
              <a:spcBef>
                <a:spcPts val="1000"/>
              </a:spcBef>
              <a:spcAft>
                <a:spcPts val="0"/>
              </a:spcAft>
              <a:buClr>
                <a:srgbClr val="548135"/>
              </a:buClr>
              <a:buSzPts val="3027"/>
              <a:buNone/>
            </a:pPr>
            <a:r>
              <a:rPr lang="fr-FR" i="1">
                <a:solidFill>
                  <a:srgbClr val="548135"/>
                </a:solidFill>
              </a:rPr>
              <a:t>Les personnes qui portent des noms dérivés d'une écriture non latine </a:t>
            </a:r>
            <a:r>
              <a:rPr lang="fr-FR" i="1" u="sng">
                <a:solidFill>
                  <a:srgbClr val="548135"/>
                </a:solidFill>
              </a:rPr>
              <a:t>mais qui écrivent </a:t>
            </a:r>
            <a:r>
              <a:rPr lang="fr-FR" i="1" u="sng">
                <a:solidFill>
                  <a:schemeClr val="dk1"/>
                </a:solidFill>
                <a:highlight>
                  <a:schemeClr val="lt1"/>
                </a:highlight>
              </a:rPr>
              <a:t>[/créent/travaillent/vivent] </a:t>
            </a:r>
            <a:r>
              <a:rPr lang="fr-FR" i="1" u="sng">
                <a:solidFill>
                  <a:srgbClr val="548135"/>
                </a:solidFill>
              </a:rPr>
              <a:t>dans une langue à écriture latine</a:t>
            </a:r>
            <a:r>
              <a:rPr lang="fr-FR" i="1">
                <a:solidFill>
                  <a:srgbClr val="548135"/>
                </a:solidFill>
              </a:rPr>
              <a:t> </a:t>
            </a:r>
            <a:r>
              <a:rPr lang="fr-FR" b="1" i="1">
                <a:solidFill>
                  <a:srgbClr val="548135"/>
                </a:solidFill>
              </a:rPr>
              <a:t>ne doivent pas être traitées </a:t>
            </a:r>
            <a:r>
              <a:rPr lang="fr-FR" i="1">
                <a:solidFill>
                  <a:srgbClr val="548135"/>
                </a:solidFill>
              </a:rPr>
              <a:t>selon cette instruction. </a:t>
            </a:r>
            <a:endParaRPr/>
          </a:p>
          <a:p>
            <a:pPr marL="0" lvl="0" indent="0" algn="l" rtl="0">
              <a:lnSpc>
                <a:spcPct val="90000"/>
              </a:lnSpc>
              <a:spcBef>
                <a:spcPts val="1000"/>
              </a:spcBef>
              <a:spcAft>
                <a:spcPts val="0"/>
              </a:spcAft>
              <a:buClr>
                <a:srgbClr val="548135"/>
              </a:buClr>
              <a:buSzPts val="3027"/>
              <a:buNone/>
            </a:pPr>
            <a:r>
              <a:rPr lang="fr-FR"/>
              <a:t>Exemple : </a:t>
            </a:r>
            <a:endParaRPr/>
          </a:p>
          <a:p>
            <a:pPr marL="0" lvl="0" indent="0" algn="l" rtl="0">
              <a:lnSpc>
                <a:spcPct val="90000"/>
              </a:lnSpc>
              <a:spcBef>
                <a:spcPts val="1000"/>
              </a:spcBef>
              <a:spcAft>
                <a:spcPts val="0"/>
              </a:spcAft>
              <a:buClr>
                <a:srgbClr val="548135"/>
              </a:buClr>
              <a:buSzPts val="3027"/>
              <a:buNone/>
            </a:pPr>
            <a:r>
              <a:rPr lang="fr-FR" sz="2400">
                <a:latin typeface="Arial"/>
                <a:ea typeface="Arial"/>
                <a:cs typeface="Arial"/>
                <a:sym typeface="Arial"/>
              </a:rPr>
              <a:t>Le catalogueur souhaite faire un point d'accès sujet à Denis Shapovalov pour le livre "The future of tennis", 2018.</a:t>
            </a:r>
            <a:endParaRPr/>
          </a:p>
          <a:p>
            <a:pPr marL="457200" lvl="0" indent="-352167" algn="l" rtl="0">
              <a:lnSpc>
                <a:spcPct val="90000"/>
              </a:lnSpc>
              <a:spcBef>
                <a:spcPts val="1000"/>
              </a:spcBef>
              <a:spcAft>
                <a:spcPts val="0"/>
              </a:spcAft>
              <a:buClr>
                <a:schemeClr val="dk1"/>
              </a:buClr>
              <a:buSzPts val="1946"/>
              <a:buChar char="•"/>
            </a:pPr>
            <a:r>
              <a:rPr lang="fr-FR" sz="2400">
                <a:latin typeface="Arial"/>
                <a:ea typeface="Arial"/>
                <a:cs typeface="Arial"/>
                <a:sym typeface="Arial"/>
              </a:rPr>
              <a:t>C’est un joueur de tennis qui est né en Israël de parents soviétiques; il a immigré au Canada pendant sa petite enfance et vit présentement aux Bahamas. </a:t>
            </a:r>
            <a:endParaRPr sz="2400">
              <a:latin typeface="Arial"/>
              <a:ea typeface="Arial"/>
              <a:cs typeface="Arial"/>
              <a:sym typeface="Arial"/>
            </a:endParaRPr>
          </a:p>
          <a:p>
            <a:pPr marL="114300" lvl="0" indent="0" algn="l" rtl="0">
              <a:lnSpc>
                <a:spcPct val="90000"/>
              </a:lnSpc>
              <a:spcBef>
                <a:spcPts val="1000"/>
              </a:spcBef>
              <a:spcAft>
                <a:spcPts val="0"/>
              </a:spcAft>
              <a:buSzPts val="1946"/>
              <a:buNone/>
            </a:pPr>
            <a:r>
              <a:rPr lang="fr-FR" sz="2400">
                <a:latin typeface="Arial"/>
                <a:ea typeface="Arial"/>
                <a:cs typeface="Arial"/>
                <a:sym typeface="Arial"/>
              </a:rPr>
              <a:t>Donc, il travaille et vit au États-Unis. Le catalogueur n’applique pas 9.2.2.5.3.</a:t>
            </a:r>
            <a:endParaRPr sz="2400"/>
          </a:p>
        </p:txBody>
      </p:sp>
      <p:sp>
        <p:nvSpPr>
          <p:cNvPr id="653" name="Google Shape;653;p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64</a:t>
            </a:fld>
            <a:endParaRPr/>
          </a:p>
        </p:txBody>
      </p:sp>
      <p:sp>
        <p:nvSpPr>
          <p:cNvPr id="3" name="Espace réservé du pied de page 2">
            <a:extLst>
              <a:ext uri="{FF2B5EF4-FFF2-40B4-BE49-F238E27FC236}">
                <a16:creationId xmlns:a16="http://schemas.microsoft.com/office/drawing/2014/main" id="{70EB4B8B-C40A-5388-B84E-25885BF59BA2}"/>
              </a:ext>
            </a:extLst>
          </p:cNvPr>
          <p:cNvSpPr>
            <a:spLocks noGrp="1"/>
          </p:cNvSpPr>
          <p:nvPr>
            <p:ph type="ftr" idx="11"/>
          </p:nvPr>
        </p:nvSpPr>
        <p:spPr/>
        <p:txBody>
          <a:bodyPr/>
          <a:lstStyle/>
          <a:p>
            <a:r>
              <a:rPr lang="fr-CA"/>
              <a:t>Romanisation des noms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58"/>
        <p:cNvGrpSpPr/>
        <p:nvPr/>
      </p:nvGrpSpPr>
      <p:grpSpPr>
        <a:xfrm>
          <a:off x="0" y="0"/>
          <a:ext cx="0" cy="0"/>
          <a:chOff x="0" y="0"/>
          <a:chExt cx="0" cy="0"/>
        </a:xfrm>
      </p:grpSpPr>
      <p:sp>
        <p:nvSpPr>
          <p:cNvPr id="659" name="Google Shape;659;p6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400"/>
              <a:buNone/>
            </a:pPr>
            <a:r>
              <a:rPr lang="fr-FR">
                <a:solidFill>
                  <a:schemeClr val="dk1"/>
                </a:solidFill>
              </a:rPr>
              <a:t>Créateurs d’œuvres non textuelles et personnes-sujets</a:t>
            </a:r>
            <a:endParaRPr>
              <a:solidFill>
                <a:schemeClr val="dk1"/>
              </a:solidFill>
            </a:endParaRPr>
          </a:p>
        </p:txBody>
      </p:sp>
      <p:sp>
        <p:nvSpPr>
          <p:cNvPr id="660" name="Google Shape;660;p64"/>
          <p:cNvSpPr txBox="1">
            <a:spLocks noGrp="1"/>
          </p:cNvSpPr>
          <p:nvPr>
            <p:ph type="body" idx="1"/>
          </p:nvPr>
        </p:nvSpPr>
        <p:spPr>
          <a:xfrm>
            <a:off x="838200" y="1579707"/>
            <a:ext cx="10515600" cy="4848900"/>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90000"/>
              </a:lnSpc>
              <a:spcBef>
                <a:spcPts val="1000"/>
              </a:spcBef>
              <a:spcAft>
                <a:spcPts val="0"/>
              </a:spcAft>
              <a:buClr>
                <a:srgbClr val="C55A11"/>
              </a:buClr>
              <a:buSzPct val="100000"/>
              <a:buNone/>
            </a:pPr>
            <a:r>
              <a:rPr lang="fr-FR">
                <a:solidFill>
                  <a:schemeClr val="dk1"/>
                </a:solidFill>
              </a:rPr>
              <a:t>Exemples : </a:t>
            </a:r>
            <a:endParaRPr>
              <a:solidFill>
                <a:schemeClr val="dk1"/>
              </a:solidFill>
            </a:endParaRPr>
          </a:p>
          <a:p>
            <a:pPr marL="0" lvl="0" indent="0" algn="l" rtl="0">
              <a:lnSpc>
                <a:spcPct val="90000"/>
              </a:lnSpc>
              <a:spcBef>
                <a:spcPts val="1000"/>
              </a:spcBef>
              <a:spcAft>
                <a:spcPts val="0"/>
              </a:spcAft>
              <a:buClr>
                <a:srgbClr val="C55A11"/>
              </a:buClr>
              <a:buSzPct val="100000"/>
              <a:buNone/>
            </a:pPr>
            <a:r>
              <a:rPr lang="fr-FR">
                <a:solidFill>
                  <a:srgbClr val="C55A11"/>
                </a:solidFill>
              </a:rPr>
              <a:t>Invasion : music and art for Ukraine / Lewis Spratlan, composer ; </a:t>
            </a:r>
            <a:r>
              <a:rPr lang="fr-FR" b="1">
                <a:solidFill>
                  <a:srgbClr val="C55A11"/>
                </a:solidFill>
              </a:rPr>
              <a:t>Nadia Shpachenko</a:t>
            </a:r>
            <a:r>
              <a:rPr lang="fr-FR">
                <a:solidFill>
                  <a:srgbClr val="C55A11"/>
                </a:solidFill>
              </a:rPr>
              <a:t>, pianist. </a:t>
            </a:r>
            <a:r>
              <a:rPr lang="fr-FR"/>
              <a:t>(Disque compact publié en Californie par Reference Recordings en 2022). La pianiste est décrite dans le livret comme étant ukrainienne. </a:t>
            </a:r>
            <a:endParaRPr/>
          </a:p>
          <a:p>
            <a:pPr marL="457200" lvl="1" indent="0" algn="l" rtl="0">
              <a:lnSpc>
                <a:spcPct val="90000"/>
              </a:lnSpc>
              <a:spcBef>
                <a:spcPts val="500"/>
              </a:spcBef>
              <a:spcAft>
                <a:spcPts val="0"/>
              </a:spcAft>
              <a:buClr>
                <a:srgbClr val="C55A11"/>
              </a:buClr>
              <a:buSzPct val="100000"/>
              <a:buNone/>
            </a:pPr>
            <a:r>
              <a:rPr lang="fr-FR" b="1"/>
              <a:t>Nadia Shpachenko </a:t>
            </a:r>
            <a:r>
              <a:rPr lang="fr-FR"/>
              <a:t>: d’après les sites web la concernant, cette pianiste américano-ukrainienne est née en Ukraine, et elle a déménagé aux États-Unis en 1994, alors qu’elle était adolescente; elle vit et enseigne en Californie. Donc, elle emploie elle-même cette forme de nom romanisée. (Mais attention! sur le site web de son université, son nom apparaît comme </a:t>
            </a:r>
            <a:r>
              <a:rPr lang="fr-FR" b="1"/>
              <a:t>Nadia Shpachenko-Gottesman</a:t>
            </a:r>
            <a:r>
              <a:rPr lang="fr-FR"/>
              <a:t>… renvoi en perspective!) </a:t>
            </a:r>
            <a:endParaRPr/>
          </a:p>
          <a:p>
            <a:pPr marL="0" lvl="0" indent="0" algn="l" rtl="0">
              <a:lnSpc>
                <a:spcPct val="90000"/>
              </a:lnSpc>
              <a:spcBef>
                <a:spcPts val="1000"/>
              </a:spcBef>
              <a:spcAft>
                <a:spcPts val="0"/>
              </a:spcAft>
              <a:buClr>
                <a:srgbClr val="C55A11"/>
              </a:buClr>
              <a:buSzPct val="100000"/>
              <a:buNone/>
            </a:pPr>
            <a:r>
              <a:rPr lang="fr-FR">
                <a:solidFill>
                  <a:srgbClr val="C55A11"/>
                </a:solidFill>
              </a:rPr>
              <a:t>C’est chic d’être vert / Jane O'Connor ; illustrations, </a:t>
            </a:r>
            <a:r>
              <a:rPr lang="fr-FR" b="1">
                <a:solidFill>
                  <a:srgbClr val="C55A11"/>
                </a:solidFill>
              </a:rPr>
              <a:t>Aleksey Ivanov </a:t>
            </a:r>
            <a:r>
              <a:rPr lang="fr-FR">
                <a:solidFill>
                  <a:srgbClr val="C55A11"/>
                </a:solidFill>
              </a:rPr>
              <a:t>et </a:t>
            </a:r>
            <a:r>
              <a:rPr lang="fr-FR" b="1">
                <a:solidFill>
                  <a:srgbClr val="C55A11"/>
                </a:solidFill>
              </a:rPr>
              <a:t>Olga Ivanov </a:t>
            </a:r>
            <a:r>
              <a:rPr lang="fr-FR">
                <a:solidFill>
                  <a:srgbClr val="C55A11"/>
                </a:solidFill>
              </a:rPr>
              <a:t>; texte français d'Hélène Pilotto. </a:t>
            </a:r>
            <a:r>
              <a:rPr lang="fr-FR"/>
              <a:t>(Collection Je lis avec Mademoiselle Nancy, Scholastic, 2011)</a:t>
            </a:r>
            <a:endParaRPr/>
          </a:p>
          <a:p>
            <a:pPr marL="457200" lvl="1" indent="0" algn="l" rtl="0">
              <a:lnSpc>
                <a:spcPct val="90000"/>
              </a:lnSpc>
              <a:spcBef>
                <a:spcPts val="500"/>
              </a:spcBef>
              <a:spcAft>
                <a:spcPts val="0"/>
              </a:spcAft>
              <a:buClr>
                <a:srgbClr val="C55A11"/>
              </a:buClr>
              <a:buSzPct val="100000"/>
              <a:buNone/>
            </a:pPr>
            <a:r>
              <a:rPr lang="fr-FR" b="1"/>
              <a:t>Aleksey Ivanov </a:t>
            </a:r>
            <a:r>
              <a:rPr lang="fr-FR"/>
              <a:t>et </a:t>
            </a:r>
            <a:r>
              <a:rPr lang="fr-FR" b="1"/>
              <a:t>Olga Ivanov :</a:t>
            </a:r>
            <a:r>
              <a:rPr lang="fr-FR"/>
              <a:t> ce couple d’illustrateurs s’est rencontré au cours d’art à Moscou; ils ont immigré aux États-Unis en 2002</a:t>
            </a:r>
            <a:r>
              <a:rPr lang="fr-F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8"/>
                  </a:ext>
                </a:extLst>
              </a:rPr>
              <a:t>,</a:t>
            </a:r>
            <a:r>
              <a:rPr lang="fr-FR"/>
              <a:t> et vivent au Colorado. </a:t>
            </a:r>
            <a:endParaRPr/>
          </a:p>
          <a:p>
            <a:pPr marL="0" lvl="0" indent="0" algn="l" rtl="0">
              <a:lnSpc>
                <a:spcPct val="90000"/>
              </a:lnSpc>
              <a:spcBef>
                <a:spcPts val="1000"/>
              </a:spcBef>
              <a:spcAft>
                <a:spcPts val="0"/>
              </a:spcAft>
              <a:buClr>
                <a:srgbClr val="C55A11"/>
              </a:buClr>
              <a:buSzPct val="100000"/>
              <a:buNone/>
            </a:pPr>
            <a:r>
              <a:rPr lang="fr-FR" b="1">
                <a:solidFill>
                  <a:srgbClr val="C55A11"/>
                </a:solidFill>
              </a:rPr>
              <a:t>William Kurelek </a:t>
            </a:r>
            <a:r>
              <a:rPr lang="fr-FR">
                <a:solidFill>
                  <a:srgbClr val="C55A11"/>
                </a:solidFill>
              </a:rPr>
              <a:t>: the messenger / curators Tobi Bruse, Mary Jo Hughes, Andrew Kear ; with essays by Brian Dedora, Avrom Isaacs, Brian Smylski. </a:t>
            </a:r>
            <a:r>
              <a:rPr lang="fr-FR"/>
              <a:t>(Winnipeg Art Gallery, 2011)</a:t>
            </a:r>
            <a:endParaRPr/>
          </a:p>
          <a:p>
            <a:pPr marL="457200" lvl="1" indent="0" algn="l" rtl="0">
              <a:lnSpc>
                <a:spcPct val="90000"/>
              </a:lnSpc>
              <a:spcBef>
                <a:spcPts val="500"/>
              </a:spcBef>
              <a:spcAft>
                <a:spcPts val="0"/>
              </a:spcAft>
              <a:buSzPct val="100000"/>
              <a:buNone/>
            </a:pPr>
            <a:r>
              <a:rPr lang="fr-FR" b="1"/>
              <a:t>William Kurelek </a:t>
            </a:r>
            <a:r>
              <a:rPr lang="fr-FR"/>
              <a:t>: cet artiste est né en Alberta en 1927; il est d’origine ukrainienne.</a:t>
            </a:r>
            <a:endParaRPr/>
          </a:p>
          <a:p>
            <a:pPr marL="457200" lvl="1" indent="0" algn="l" rtl="0">
              <a:lnSpc>
                <a:spcPct val="90000"/>
              </a:lnSpc>
              <a:spcBef>
                <a:spcPts val="500"/>
              </a:spcBef>
              <a:spcAft>
                <a:spcPts val="0"/>
              </a:spcAft>
              <a:buSzPct val="100000"/>
              <a:buNone/>
            </a:pPr>
            <a:endParaRPr/>
          </a:p>
          <a:p>
            <a:pPr marL="0" lvl="0" indent="0" algn="ctr" rtl="0">
              <a:lnSpc>
                <a:spcPct val="90000"/>
              </a:lnSpc>
              <a:spcBef>
                <a:spcPts val="1000"/>
              </a:spcBef>
              <a:spcAft>
                <a:spcPts val="0"/>
              </a:spcAft>
              <a:buClr>
                <a:schemeClr val="dk1"/>
              </a:buClr>
              <a:buSzPct val="100000"/>
              <a:buNone/>
            </a:pPr>
            <a:r>
              <a:rPr lang="fr-FR" b="1"/>
              <a:t>Toutes ces personnes </a:t>
            </a:r>
            <a:r>
              <a:rPr lang="fr-FR" b="1" u="sng">
                <a:solidFill>
                  <a:schemeClr val="dk1"/>
                </a:solidFill>
              </a:rPr>
              <a:t>écrivent/créent/travaillent/vivent </a:t>
            </a:r>
            <a:r>
              <a:rPr lang="fr-FR" b="1">
                <a:solidFill>
                  <a:schemeClr val="dk1"/>
                </a:solidFill>
              </a:rPr>
              <a:t>dans une langue à écriture latine.</a:t>
            </a:r>
            <a:endParaRPr/>
          </a:p>
          <a:p>
            <a:pPr marL="0" lvl="0" indent="0" algn="ctr" rtl="0">
              <a:lnSpc>
                <a:spcPct val="90000"/>
              </a:lnSpc>
              <a:spcBef>
                <a:spcPts val="1000"/>
              </a:spcBef>
              <a:spcAft>
                <a:spcPts val="0"/>
              </a:spcAft>
              <a:buClr>
                <a:schemeClr val="dk1"/>
              </a:buClr>
              <a:buSzPct val="100000"/>
              <a:buNone/>
            </a:pPr>
            <a:r>
              <a:rPr lang="fr-FR" b="1">
                <a:solidFill>
                  <a:schemeClr val="dk1"/>
                </a:solidFill>
              </a:rPr>
              <a:t>Donc, nous employons cette forme.</a:t>
            </a:r>
            <a:endParaRPr b="1">
              <a:solidFill>
                <a:schemeClr val="dk1"/>
              </a:solidFill>
            </a:endParaRPr>
          </a:p>
        </p:txBody>
      </p:sp>
      <p:sp>
        <p:nvSpPr>
          <p:cNvPr id="661" name="Google Shape;661;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65</a:t>
            </a:fld>
            <a:endParaRPr/>
          </a:p>
        </p:txBody>
      </p:sp>
      <p:sp>
        <p:nvSpPr>
          <p:cNvPr id="3" name="Espace réservé du pied de page 2">
            <a:extLst>
              <a:ext uri="{FF2B5EF4-FFF2-40B4-BE49-F238E27FC236}">
                <a16:creationId xmlns:a16="http://schemas.microsoft.com/office/drawing/2014/main" id="{54D52351-4ABA-4264-BFFC-96C89C6CC4BC}"/>
              </a:ext>
            </a:extLst>
          </p:cNvPr>
          <p:cNvSpPr>
            <a:spLocks noGrp="1"/>
          </p:cNvSpPr>
          <p:nvPr>
            <p:ph type="ftr" idx="11"/>
          </p:nvPr>
        </p:nvSpPr>
        <p:spPr/>
        <p:txBody>
          <a:bodyPr/>
          <a:lstStyle/>
          <a:p>
            <a:r>
              <a:rPr lang="fr-CA"/>
              <a:t>Romanisation des noms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66"/>
        <p:cNvGrpSpPr/>
        <p:nvPr/>
      </p:nvGrpSpPr>
      <p:grpSpPr>
        <a:xfrm>
          <a:off x="0" y="0"/>
          <a:ext cx="0" cy="0"/>
          <a:chOff x="0" y="0"/>
          <a:chExt cx="0" cy="0"/>
        </a:xfrm>
      </p:grpSpPr>
      <p:sp>
        <p:nvSpPr>
          <p:cNvPr id="667" name="Google Shape;667;p6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400"/>
              <a:buNone/>
            </a:pPr>
            <a:r>
              <a:rPr lang="fr-FR">
                <a:solidFill>
                  <a:schemeClr val="dk1"/>
                </a:solidFill>
              </a:rPr>
              <a:t>Créateurs d’œuvres non textuelles et personnes-sujets</a:t>
            </a:r>
            <a:endParaRPr>
              <a:solidFill>
                <a:schemeClr val="dk1"/>
              </a:solidFill>
            </a:endParaRPr>
          </a:p>
        </p:txBody>
      </p:sp>
      <p:sp>
        <p:nvSpPr>
          <p:cNvPr id="668" name="Google Shape;668;p65"/>
          <p:cNvSpPr txBox="1">
            <a:spLocks noGrp="1"/>
          </p:cNvSpPr>
          <p:nvPr>
            <p:ph type="body" idx="1"/>
          </p:nvPr>
        </p:nvSpPr>
        <p:spPr>
          <a:xfrm>
            <a:off x="838200" y="1328057"/>
            <a:ext cx="10515600" cy="4848906"/>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1000"/>
              </a:spcBef>
              <a:spcAft>
                <a:spcPts val="0"/>
              </a:spcAft>
              <a:buClr>
                <a:srgbClr val="C55A11"/>
              </a:buClr>
              <a:buSzPts val="2800"/>
              <a:buNone/>
            </a:pPr>
            <a:endParaRPr/>
          </a:p>
          <a:p>
            <a:pPr marL="0" lvl="0" indent="0" algn="l" rtl="0">
              <a:lnSpc>
                <a:spcPct val="90000"/>
              </a:lnSpc>
              <a:spcBef>
                <a:spcPts val="1000"/>
              </a:spcBef>
              <a:spcAft>
                <a:spcPts val="0"/>
              </a:spcAft>
              <a:buClr>
                <a:srgbClr val="C55A11"/>
              </a:buClr>
              <a:buSzPts val="2800"/>
              <a:buNone/>
            </a:pPr>
            <a:r>
              <a:rPr lang="fr-FR"/>
              <a:t>E</a:t>
            </a:r>
            <a:r>
              <a:rPr lang="fr-FR">
                <a:highlight>
                  <a:schemeClr val="lt1"/>
                </a:highlight>
              </a:rPr>
              <a:t>xemples :</a:t>
            </a:r>
            <a:endParaRPr>
              <a:highlight>
                <a:schemeClr val="lt1"/>
              </a:highlight>
            </a:endParaRPr>
          </a:p>
          <a:p>
            <a:pPr marL="0" lvl="0" indent="0" algn="l" rtl="0">
              <a:lnSpc>
                <a:spcPct val="90000"/>
              </a:lnSpc>
              <a:spcBef>
                <a:spcPts val="1000"/>
              </a:spcBef>
              <a:spcAft>
                <a:spcPts val="0"/>
              </a:spcAft>
              <a:buClr>
                <a:srgbClr val="C55A11"/>
              </a:buClr>
              <a:buSzPts val="2800"/>
              <a:buNone/>
            </a:pPr>
            <a:r>
              <a:rPr lang="fr-FR">
                <a:solidFill>
                  <a:srgbClr val="C55A11"/>
                </a:solidFill>
              </a:rPr>
              <a:t>Memories of murder / a film by </a:t>
            </a:r>
            <a:r>
              <a:rPr lang="fr-FR" b="1">
                <a:solidFill>
                  <a:srgbClr val="C55A11"/>
                </a:solidFill>
              </a:rPr>
              <a:t>Joon-ho Bong</a:t>
            </a:r>
            <a:r>
              <a:rPr lang="fr-FR">
                <a:solidFill>
                  <a:srgbClr val="C55A11"/>
                </a:solidFill>
              </a:rPr>
              <a:t>. </a:t>
            </a:r>
            <a:r>
              <a:rPr lang="fr-FR"/>
              <a:t>(DVD d’un film sud-coréen réalisé en 2003) Les acteurs principaux sont Song Kang-ho, Kim Sang-kyeong, Kim Roe-ha, Park Hae-il, Jae-ho Song et Hie-bong Byeon. </a:t>
            </a:r>
            <a:endParaRPr/>
          </a:p>
          <a:p>
            <a:pPr marL="0" lvl="0" indent="0" algn="l" rtl="0">
              <a:lnSpc>
                <a:spcPct val="90000"/>
              </a:lnSpc>
              <a:spcBef>
                <a:spcPts val="1000"/>
              </a:spcBef>
              <a:spcAft>
                <a:spcPts val="0"/>
              </a:spcAft>
              <a:buClr>
                <a:srgbClr val="C55A11"/>
              </a:buClr>
              <a:buSzPts val="2800"/>
              <a:buNone/>
            </a:pPr>
            <a:r>
              <a:rPr lang="fr-FR">
                <a:solidFill>
                  <a:srgbClr val="C55A11"/>
                </a:solidFill>
              </a:rPr>
              <a:t>Mademoiselle / un film de </a:t>
            </a:r>
            <a:r>
              <a:rPr lang="fr-FR" b="1">
                <a:solidFill>
                  <a:srgbClr val="C55A11"/>
                </a:solidFill>
              </a:rPr>
              <a:t>Park Chan-Wook</a:t>
            </a:r>
            <a:r>
              <a:rPr lang="fr-FR">
                <a:solidFill>
                  <a:srgbClr val="C55A11"/>
                </a:solidFill>
              </a:rPr>
              <a:t>. </a:t>
            </a:r>
            <a:r>
              <a:rPr lang="fr-FR"/>
              <a:t>(DVD d’un film sud-coréen réalisé en 2016). Réalisation, Park Chan-Wook ; scénario, Chung Seo-Kyung, Park Chan-Wook.</a:t>
            </a:r>
            <a:endParaRPr/>
          </a:p>
          <a:p>
            <a:pPr marL="0" lvl="0" indent="0" algn="l" rtl="0">
              <a:lnSpc>
                <a:spcPct val="90000"/>
              </a:lnSpc>
              <a:spcBef>
                <a:spcPts val="1000"/>
              </a:spcBef>
              <a:spcAft>
                <a:spcPts val="0"/>
              </a:spcAft>
              <a:buClr>
                <a:srgbClr val="C55A11"/>
              </a:buClr>
              <a:buSzPts val="2800"/>
              <a:buNone/>
            </a:pPr>
            <a:endParaRPr/>
          </a:p>
          <a:p>
            <a:pPr marL="0" lvl="0" indent="0" algn="ctr" rtl="0">
              <a:spcBef>
                <a:spcPts val="1000"/>
              </a:spcBef>
              <a:spcAft>
                <a:spcPts val="0"/>
              </a:spcAft>
              <a:buClr>
                <a:schemeClr val="dk1"/>
              </a:buClr>
              <a:buSzPts val="2800"/>
              <a:buFont typeface="Arial"/>
              <a:buNone/>
            </a:pPr>
            <a:r>
              <a:rPr lang="fr-FR" b="1"/>
              <a:t>Toutes ces personnes </a:t>
            </a:r>
            <a:r>
              <a:rPr lang="fr-FR" b="1" u="sng"/>
              <a:t>écrivent/créent/travaillent/vivent </a:t>
            </a:r>
            <a:r>
              <a:rPr lang="fr-FR" b="1"/>
              <a:t>dans une langue à écriture non latine.</a:t>
            </a:r>
            <a:endParaRPr/>
          </a:p>
          <a:p>
            <a:pPr marL="0" lvl="0" indent="0" algn="ctr" rtl="0">
              <a:spcBef>
                <a:spcPts val="1000"/>
              </a:spcBef>
              <a:spcAft>
                <a:spcPts val="0"/>
              </a:spcAft>
              <a:buClr>
                <a:schemeClr val="dk1"/>
              </a:buClr>
              <a:buSzPts val="2800"/>
              <a:buNone/>
            </a:pPr>
            <a:r>
              <a:rPr lang="fr-FR" b="1"/>
              <a:t>Donc, nous devons poursuivre la démarche. </a:t>
            </a:r>
            <a:endParaRPr/>
          </a:p>
        </p:txBody>
      </p:sp>
      <p:sp>
        <p:nvSpPr>
          <p:cNvPr id="669" name="Google Shape;669;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66</a:t>
            </a:fld>
            <a:endParaRPr/>
          </a:p>
        </p:txBody>
      </p:sp>
      <p:sp>
        <p:nvSpPr>
          <p:cNvPr id="3" name="Espace réservé du pied de page 2">
            <a:extLst>
              <a:ext uri="{FF2B5EF4-FFF2-40B4-BE49-F238E27FC236}">
                <a16:creationId xmlns:a16="http://schemas.microsoft.com/office/drawing/2014/main" id="{DED495EF-8243-B02C-F6AD-5383F7124E4F}"/>
              </a:ext>
            </a:extLst>
          </p:cNvPr>
          <p:cNvSpPr>
            <a:spLocks noGrp="1"/>
          </p:cNvSpPr>
          <p:nvPr>
            <p:ph type="ftr" idx="11"/>
          </p:nvPr>
        </p:nvSpPr>
        <p:spPr/>
        <p:txBody>
          <a:bodyPr/>
          <a:lstStyle/>
          <a:p>
            <a:r>
              <a:rPr lang="fr-CA"/>
              <a:t>Romanisation des noms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4"/>
        <p:cNvGrpSpPr/>
        <p:nvPr/>
      </p:nvGrpSpPr>
      <p:grpSpPr>
        <a:xfrm>
          <a:off x="0" y="0"/>
          <a:ext cx="0" cy="0"/>
          <a:chOff x="0" y="0"/>
          <a:chExt cx="0" cy="0"/>
        </a:xfrm>
      </p:grpSpPr>
      <p:sp>
        <p:nvSpPr>
          <p:cNvPr id="675" name="Google Shape;675;p66"/>
          <p:cNvSpPr txBox="1">
            <a:spLocks noGrp="1"/>
          </p:cNvSpPr>
          <p:nvPr>
            <p:ph type="title"/>
          </p:nvPr>
        </p:nvSpPr>
        <p:spPr>
          <a:xfrm>
            <a:off x="838200" y="66527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SzPct val="99773"/>
              <a:buNone/>
            </a:pPr>
            <a:r>
              <a:rPr lang="fr-FR" sz="4900">
                <a:solidFill>
                  <a:schemeClr val="dk1"/>
                </a:solidFill>
              </a:rPr>
              <a:t>Créateurs d’œuvres non textuelles et personnes-sujets</a:t>
            </a:r>
            <a:br>
              <a:rPr lang="fr-FR"/>
            </a:br>
            <a:endParaRPr/>
          </a:p>
        </p:txBody>
      </p:sp>
      <p:sp>
        <p:nvSpPr>
          <p:cNvPr id="676" name="Google Shape;676;p66"/>
          <p:cNvSpPr txBox="1">
            <a:spLocks noGrp="1"/>
          </p:cNvSpPr>
          <p:nvPr>
            <p:ph type="body" idx="1"/>
          </p:nvPr>
        </p:nvSpPr>
        <p:spPr>
          <a:xfrm>
            <a:off x="838200" y="1632157"/>
            <a:ext cx="10515600" cy="48489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1000"/>
              </a:spcBef>
              <a:spcAft>
                <a:spcPts val="0"/>
              </a:spcAft>
              <a:buClr>
                <a:srgbClr val="C55A11"/>
              </a:buClr>
              <a:buSzPts val="2800"/>
              <a:buNone/>
            </a:pPr>
            <a:endParaRPr sz="883" dirty="0"/>
          </a:p>
          <a:p>
            <a:pPr marL="0" lvl="0" indent="0" algn="l" rtl="0">
              <a:lnSpc>
                <a:spcPct val="90000"/>
              </a:lnSpc>
              <a:spcBef>
                <a:spcPts val="1000"/>
              </a:spcBef>
              <a:spcAft>
                <a:spcPts val="0"/>
              </a:spcAft>
              <a:buClr>
                <a:srgbClr val="C55A11"/>
              </a:buClr>
              <a:buSzPts val="2800"/>
              <a:buNone/>
            </a:pPr>
            <a:r>
              <a:rPr lang="fr-FR" dirty="0"/>
              <a:t>Exemples :</a:t>
            </a:r>
            <a:endParaRPr dirty="0"/>
          </a:p>
          <a:p>
            <a:pPr marL="0" lvl="0" indent="0" algn="l" rtl="0">
              <a:lnSpc>
                <a:spcPct val="90000"/>
              </a:lnSpc>
              <a:spcBef>
                <a:spcPts val="1000"/>
              </a:spcBef>
              <a:spcAft>
                <a:spcPts val="0"/>
              </a:spcAft>
              <a:buClr>
                <a:srgbClr val="C55A11"/>
              </a:buClr>
              <a:buSzPts val="2800"/>
              <a:buNone/>
            </a:pPr>
            <a:r>
              <a:rPr lang="fr-FR" dirty="0">
                <a:solidFill>
                  <a:srgbClr val="C55A11"/>
                </a:solidFill>
              </a:rPr>
              <a:t>12 études d'exécution transcendante : $b S139/R2b ; 2 études de concert : S145/R6 / $c Liszt ; </a:t>
            </a:r>
            <a:r>
              <a:rPr lang="fr-FR" b="1" dirty="0">
                <a:solidFill>
                  <a:srgbClr val="C55A11"/>
                </a:solidFill>
              </a:rPr>
              <a:t>Sheng Cai</a:t>
            </a:r>
            <a:r>
              <a:rPr lang="fr-FR" dirty="0">
                <a:solidFill>
                  <a:srgbClr val="C55A11"/>
                </a:solidFill>
              </a:rPr>
              <a:t>. </a:t>
            </a:r>
            <a:r>
              <a:rPr lang="fr-FR" dirty="0"/>
              <a:t>(Disque </a:t>
            </a:r>
            <a:r>
              <a:rPr lang="fr-FR" dirty="0" err="1"/>
              <a:t>Atma</a:t>
            </a:r>
            <a:r>
              <a:rPr lang="fr-FR" dirty="0"/>
              <a:t> classique, 2019, avec le pianiste canadien Sheng Cai).</a:t>
            </a:r>
            <a:endParaRPr dirty="0"/>
          </a:p>
          <a:p>
            <a:pPr marL="0" lvl="0" indent="0" algn="l" rtl="0">
              <a:lnSpc>
                <a:spcPct val="90000"/>
              </a:lnSpc>
              <a:spcBef>
                <a:spcPts val="1000"/>
              </a:spcBef>
              <a:spcAft>
                <a:spcPts val="0"/>
              </a:spcAft>
              <a:buClr>
                <a:srgbClr val="C55A11"/>
              </a:buClr>
              <a:buSzPts val="2800"/>
              <a:buNone/>
            </a:pPr>
            <a:endParaRPr b="1" dirty="0"/>
          </a:p>
          <a:p>
            <a:pPr marL="0" lvl="0" indent="0" algn="l" rtl="0">
              <a:lnSpc>
                <a:spcPct val="90000"/>
              </a:lnSpc>
              <a:spcBef>
                <a:spcPts val="1000"/>
              </a:spcBef>
              <a:spcAft>
                <a:spcPts val="0"/>
              </a:spcAft>
              <a:buClr>
                <a:srgbClr val="C55A11"/>
              </a:buClr>
              <a:buSzPts val="2800"/>
              <a:buNone/>
            </a:pPr>
            <a:r>
              <a:rPr lang="fr-FR" dirty="0">
                <a:solidFill>
                  <a:srgbClr val="C55A11"/>
                </a:solidFill>
              </a:rPr>
              <a:t>Qui veut des crêpes? /$c texte, </a:t>
            </a:r>
            <a:r>
              <a:rPr lang="fr-FR" dirty="0" err="1">
                <a:solidFill>
                  <a:srgbClr val="C55A11"/>
                </a:solidFill>
              </a:rPr>
              <a:t>Yuichi</a:t>
            </a:r>
            <a:r>
              <a:rPr lang="fr-FR" dirty="0">
                <a:solidFill>
                  <a:srgbClr val="C55A11"/>
                </a:solidFill>
              </a:rPr>
              <a:t> Kimura ; </a:t>
            </a:r>
            <a:r>
              <a:rPr lang="fr-FR" b="1" dirty="0">
                <a:solidFill>
                  <a:srgbClr val="C55A11"/>
                </a:solidFill>
              </a:rPr>
              <a:t>illustrations, Toshio </a:t>
            </a:r>
            <a:r>
              <a:rPr lang="fr-FR" b="1" dirty="0" err="1">
                <a:solidFill>
                  <a:srgbClr val="C55A11"/>
                </a:solidFill>
              </a:rPr>
              <a:t>Nishiuchi</a:t>
            </a:r>
            <a:r>
              <a:rPr lang="fr-FR" dirty="0">
                <a:solidFill>
                  <a:srgbClr val="C55A11"/>
                </a:solidFill>
              </a:rPr>
              <a:t> ; traduction, Corinne Delporte. </a:t>
            </a:r>
            <a:r>
              <a:rPr lang="fr-FR" dirty="0">
                <a:solidFill>
                  <a:schemeClr val="dk1"/>
                </a:solidFill>
              </a:rPr>
              <a:t>(Montréal : </a:t>
            </a:r>
            <a:r>
              <a:rPr lang="fr-FR" dirty="0" err="1">
                <a:solidFill>
                  <a:schemeClr val="dk1"/>
                </a:solidFill>
              </a:rPr>
              <a:t>Crackboom</a:t>
            </a:r>
            <a:r>
              <a:rPr lang="fr-FR" dirty="0">
                <a:solidFill>
                  <a:schemeClr val="dk1"/>
                </a:solidFill>
              </a:rPr>
              <a:t>, 2020)</a:t>
            </a:r>
            <a:endParaRPr dirty="0">
              <a:solidFill>
                <a:schemeClr val="dk1"/>
              </a:solidFill>
            </a:endParaRPr>
          </a:p>
          <a:p>
            <a:pPr marL="0" lvl="0" indent="0" algn="l" rtl="0">
              <a:lnSpc>
                <a:spcPct val="90000"/>
              </a:lnSpc>
              <a:spcBef>
                <a:spcPts val="1000"/>
              </a:spcBef>
              <a:spcAft>
                <a:spcPts val="0"/>
              </a:spcAft>
              <a:buClr>
                <a:schemeClr val="dk1"/>
              </a:buClr>
              <a:buSzPts val="2800"/>
              <a:buNone/>
            </a:pPr>
            <a:endParaRPr sz="1100" dirty="0"/>
          </a:p>
          <a:p>
            <a:pPr marL="0" lvl="0" indent="0" algn="ctr" rtl="0">
              <a:spcBef>
                <a:spcPts val="1000"/>
              </a:spcBef>
              <a:spcAft>
                <a:spcPts val="0"/>
              </a:spcAft>
              <a:buClr>
                <a:schemeClr val="dk1"/>
              </a:buClr>
              <a:buSzPts val="2800"/>
              <a:buNone/>
            </a:pPr>
            <a:r>
              <a:rPr lang="fr-FR" b="1" dirty="0"/>
              <a:t>Plus de recherches sont nécessaires pour savoir si ces personnes </a:t>
            </a:r>
            <a:r>
              <a:rPr lang="fr-FR" b="1" u="sng" dirty="0"/>
              <a:t>écrivent/créent/travaillent/vivent </a:t>
            </a:r>
            <a:r>
              <a:rPr lang="fr-FR" b="1" dirty="0"/>
              <a:t>dans une langue à écriture non latine.</a:t>
            </a:r>
            <a:endParaRPr dirty="0"/>
          </a:p>
          <a:p>
            <a:pPr marL="0" lvl="0" indent="0" algn="ctr" rtl="0">
              <a:spcBef>
                <a:spcPts val="1000"/>
              </a:spcBef>
              <a:spcAft>
                <a:spcPts val="0"/>
              </a:spcAft>
              <a:buClr>
                <a:schemeClr val="dk1"/>
              </a:buClr>
              <a:buSzPts val="2800"/>
              <a:buNone/>
            </a:pPr>
            <a:r>
              <a:rPr lang="fr-FR" b="1" dirty="0"/>
              <a:t>Donc, nous devons poursuivre la démarche.</a:t>
            </a:r>
            <a:endParaRPr dirty="0"/>
          </a:p>
        </p:txBody>
      </p:sp>
      <p:sp>
        <p:nvSpPr>
          <p:cNvPr id="677" name="Google Shape;677;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67</a:t>
            </a:fld>
            <a:endParaRPr/>
          </a:p>
        </p:txBody>
      </p:sp>
      <p:sp>
        <p:nvSpPr>
          <p:cNvPr id="3" name="Espace réservé du pied de page 2">
            <a:extLst>
              <a:ext uri="{FF2B5EF4-FFF2-40B4-BE49-F238E27FC236}">
                <a16:creationId xmlns:a16="http://schemas.microsoft.com/office/drawing/2014/main" id="{03CE5366-5717-6A67-A3FF-7ED6B8CD48F4}"/>
              </a:ext>
            </a:extLst>
          </p:cNvPr>
          <p:cNvSpPr>
            <a:spLocks noGrp="1"/>
          </p:cNvSpPr>
          <p:nvPr>
            <p:ph type="ftr" idx="11"/>
          </p:nvPr>
        </p:nvSpPr>
        <p:spPr/>
        <p:txBody>
          <a:bodyPr/>
          <a:lstStyle/>
          <a:p>
            <a:r>
              <a:rPr lang="fr-CA" dirty="0"/>
              <a:t>Romanisation des noms</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6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889"/>
              <a:buNone/>
            </a:pPr>
            <a:r>
              <a:rPr lang="fr-FR">
                <a:solidFill>
                  <a:schemeClr val="dk1"/>
                </a:solidFill>
              </a:rPr>
              <a:t>Créateurs d’œuvres non textuelles et personnes-sujets</a:t>
            </a:r>
            <a:endParaRPr>
              <a:solidFill>
                <a:schemeClr val="dk1"/>
              </a:solidFill>
            </a:endParaRPr>
          </a:p>
        </p:txBody>
      </p:sp>
      <p:sp>
        <p:nvSpPr>
          <p:cNvPr id="684" name="Google Shape;684;p67"/>
          <p:cNvSpPr txBox="1">
            <a:spLocks noGrp="1"/>
          </p:cNvSpPr>
          <p:nvPr>
            <p:ph type="body" idx="1"/>
          </p:nvPr>
        </p:nvSpPr>
        <p:spPr>
          <a:xfrm>
            <a:off x="566050" y="1574064"/>
            <a:ext cx="11183989" cy="4942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1600"/>
              <a:buNone/>
            </a:pPr>
            <a:r>
              <a:rPr lang="fr-FR" sz="1600" dirty="0"/>
              <a:t>Exemple d’une personne dont la contribution n’est pas de nature textuelle et dont la notoriété est trop spécialisée ou trop récente : </a:t>
            </a:r>
            <a:endParaRPr dirty="0"/>
          </a:p>
          <a:p>
            <a:pPr marL="0" lvl="0" indent="0" algn="l" rtl="0">
              <a:lnSpc>
                <a:spcPct val="90000"/>
              </a:lnSpc>
              <a:spcBef>
                <a:spcPts val="1000"/>
              </a:spcBef>
              <a:spcAft>
                <a:spcPts val="0"/>
              </a:spcAft>
              <a:buSzPts val="1600"/>
              <a:buNone/>
            </a:pPr>
            <a:r>
              <a:rPr lang="fr-FR" sz="1600" dirty="0" err="1">
                <a:solidFill>
                  <a:srgbClr val="C55A11"/>
                </a:solidFill>
              </a:rPr>
              <a:t>Jewels</a:t>
            </a:r>
            <a:r>
              <a:rPr lang="fr-FR" sz="1600" dirty="0">
                <a:solidFill>
                  <a:srgbClr val="C55A11"/>
                </a:solidFill>
              </a:rPr>
              <a:t> : ballet in </a:t>
            </a:r>
            <a:r>
              <a:rPr lang="fr-FR" sz="1600" dirty="0" err="1">
                <a:solidFill>
                  <a:srgbClr val="C55A11"/>
                </a:solidFill>
              </a:rPr>
              <a:t>three</a:t>
            </a:r>
            <a:r>
              <a:rPr lang="fr-FR" sz="1600" dirty="0">
                <a:solidFill>
                  <a:srgbClr val="C55A11"/>
                </a:solidFill>
              </a:rPr>
              <a:t> parts / $c by Brian Large </a:t>
            </a:r>
            <a:r>
              <a:rPr lang="fr-FR" sz="1600" dirty="0"/>
              <a:t>(DVD, Opus Arte, 2006) – (aussi : disque Blu-Ray, Théâtre </a:t>
            </a:r>
            <a:r>
              <a:rPr lang="fr-FR" sz="1600" dirty="0" err="1"/>
              <a:t>Mariinsky</a:t>
            </a:r>
            <a:r>
              <a:rPr lang="fr-FR" sz="1600" dirty="0"/>
              <a:t>, 2011).</a:t>
            </a:r>
            <a:endParaRPr dirty="0"/>
          </a:p>
          <a:p>
            <a:pPr marL="0" lvl="0" indent="0" algn="l" rtl="0">
              <a:lnSpc>
                <a:spcPct val="90000"/>
              </a:lnSpc>
              <a:spcBef>
                <a:spcPts val="1000"/>
              </a:spcBef>
              <a:spcAft>
                <a:spcPts val="0"/>
              </a:spcAft>
              <a:buSzPts val="1600"/>
              <a:buNone/>
            </a:pPr>
            <a:r>
              <a:rPr lang="fr-FR" sz="1600" dirty="0"/>
              <a:t>Au générique : </a:t>
            </a:r>
            <a:r>
              <a:rPr lang="fr-FR" sz="1600" dirty="0" err="1"/>
              <a:t>Ulyana</a:t>
            </a:r>
            <a:r>
              <a:rPr lang="fr-FR" sz="1600" dirty="0"/>
              <a:t> </a:t>
            </a:r>
            <a:r>
              <a:rPr lang="fr-FR" sz="1600" dirty="0" err="1"/>
              <a:t>Lopatkina</a:t>
            </a:r>
            <a:r>
              <a:rPr lang="fr-FR" sz="1600" dirty="0"/>
              <a:t>, </a:t>
            </a:r>
            <a:r>
              <a:rPr lang="fr-FR" sz="1600" b="1" dirty="0"/>
              <a:t>Igor </a:t>
            </a:r>
            <a:r>
              <a:rPr lang="fr-FR" sz="1600" b="1" dirty="0" err="1"/>
              <a:t>Zelensky</a:t>
            </a:r>
            <a:r>
              <a:rPr lang="fr-FR" sz="1600" dirty="0"/>
              <a:t>, Irina </a:t>
            </a:r>
            <a:r>
              <a:rPr lang="fr-FR" sz="1600" dirty="0" err="1"/>
              <a:t>Golub</a:t>
            </a:r>
            <a:r>
              <a:rPr lang="fr-FR" sz="1600" dirty="0"/>
              <a:t>, </a:t>
            </a:r>
            <a:r>
              <a:rPr lang="fr-FR" sz="1600" dirty="0" err="1"/>
              <a:t>Andrian</a:t>
            </a:r>
            <a:r>
              <a:rPr lang="fr-FR" sz="1600" dirty="0"/>
              <a:t> </a:t>
            </a:r>
            <a:r>
              <a:rPr lang="fr-FR" sz="1600" dirty="0" err="1"/>
              <a:t>Fadeyev</a:t>
            </a:r>
            <a:r>
              <a:rPr lang="fr-FR" sz="1600" dirty="0"/>
              <a:t>, </a:t>
            </a:r>
            <a:r>
              <a:rPr lang="fr-FR" sz="1600" dirty="0" err="1"/>
              <a:t>Zhanna</a:t>
            </a:r>
            <a:r>
              <a:rPr lang="fr-FR" sz="1600" dirty="0"/>
              <a:t> </a:t>
            </a:r>
            <a:r>
              <a:rPr lang="fr-FR" sz="1600" dirty="0" err="1"/>
              <a:t>Ayupova</a:t>
            </a:r>
            <a:r>
              <a:rPr lang="fr-FR" sz="1600" dirty="0"/>
              <a:t>, </a:t>
            </a:r>
            <a:r>
              <a:rPr lang="fr-FR" sz="1600" dirty="0" err="1"/>
              <a:t>soloists</a:t>
            </a:r>
            <a:r>
              <a:rPr lang="fr-FR" sz="1600" dirty="0"/>
              <a:t> ; </a:t>
            </a:r>
            <a:r>
              <a:rPr lang="fr-FR" sz="1600" dirty="0" err="1"/>
              <a:t>Mariinsky</a:t>
            </a:r>
            <a:r>
              <a:rPr lang="fr-FR" sz="1600" dirty="0"/>
              <a:t> Ballet and Orchestra ; </a:t>
            </a:r>
            <a:r>
              <a:rPr lang="fr-FR" sz="1600" dirty="0" err="1"/>
              <a:t>Makhar</a:t>
            </a:r>
            <a:r>
              <a:rPr lang="fr-FR" sz="1600" dirty="0"/>
              <a:t> </a:t>
            </a:r>
            <a:r>
              <a:rPr lang="fr-FR" sz="1600" dirty="0" err="1"/>
              <a:t>Vaziev</a:t>
            </a:r>
            <a:r>
              <a:rPr lang="fr-FR" sz="1600" dirty="0"/>
              <a:t>, ballet </a:t>
            </a:r>
            <a:r>
              <a:rPr lang="fr-FR" sz="1600" dirty="0" err="1"/>
              <a:t>director</a:t>
            </a:r>
            <a:r>
              <a:rPr lang="fr-FR" sz="1600" dirty="0"/>
              <a:t> ; </a:t>
            </a:r>
            <a:r>
              <a:rPr lang="fr-FR" sz="1600" dirty="0" err="1"/>
              <a:t>Tugan</a:t>
            </a:r>
            <a:r>
              <a:rPr lang="fr-FR" sz="1600" dirty="0"/>
              <a:t> </a:t>
            </a:r>
            <a:r>
              <a:rPr lang="fr-FR" sz="1600" dirty="0" err="1"/>
              <a:t>Sokhiev</a:t>
            </a:r>
            <a:r>
              <a:rPr lang="fr-FR" sz="1600" dirty="0"/>
              <a:t>, </a:t>
            </a:r>
            <a:r>
              <a:rPr lang="fr-FR" sz="1600" dirty="0" err="1"/>
              <a:t>conductor</a:t>
            </a:r>
            <a:r>
              <a:rPr lang="fr-FR" sz="1600" dirty="0"/>
              <a:t>.</a:t>
            </a:r>
            <a:endParaRPr dirty="0"/>
          </a:p>
          <a:p>
            <a:pPr marL="0" lvl="0" indent="0" algn="ctr" rtl="0">
              <a:spcBef>
                <a:spcPts val="1000"/>
              </a:spcBef>
              <a:spcAft>
                <a:spcPts val="0"/>
              </a:spcAft>
              <a:buClr>
                <a:schemeClr val="dk1"/>
              </a:buClr>
              <a:buSzPts val="2800"/>
              <a:buFont typeface="Arial"/>
              <a:buNone/>
            </a:pPr>
            <a:r>
              <a:rPr lang="fr-FR" sz="2000" b="1" dirty="0"/>
              <a:t>Cette personne </a:t>
            </a:r>
            <a:r>
              <a:rPr lang="fr-FR" sz="2000" b="1" u="sng" dirty="0"/>
              <a:t>écrit/crée/travaille/vit</a:t>
            </a:r>
            <a:r>
              <a:rPr lang="fr-FR" sz="2000" b="1" dirty="0"/>
              <a:t> dans un pays dont la langue est à écriture non latine. </a:t>
            </a:r>
            <a:endParaRPr sz="2000" b="1" dirty="0"/>
          </a:p>
          <a:p>
            <a:pPr marL="0" lvl="0" indent="0" algn="ctr" rtl="0">
              <a:spcBef>
                <a:spcPts val="1000"/>
              </a:spcBef>
              <a:spcAft>
                <a:spcPts val="0"/>
              </a:spcAft>
              <a:buClr>
                <a:schemeClr val="dk1"/>
              </a:buClr>
              <a:buSzPts val="2800"/>
              <a:buFont typeface="Arial"/>
              <a:buNone/>
            </a:pPr>
            <a:r>
              <a:rPr lang="fr-FR" sz="2000" b="1" dirty="0"/>
              <a:t>Donc, nous devons poursuivre la démarche. </a:t>
            </a:r>
            <a:endParaRPr sz="800" dirty="0"/>
          </a:p>
          <a:p>
            <a:pPr marL="0" lvl="0" indent="0" algn="l" rtl="0">
              <a:lnSpc>
                <a:spcPct val="90000"/>
              </a:lnSpc>
              <a:spcBef>
                <a:spcPts val="1000"/>
              </a:spcBef>
              <a:spcAft>
                <a:spcPts val="0"/>
              </a:spcAft>
              <a:buSzPts val="1600"/>
              <a:buNone/>
            </a:pPr>
            <a:r>
              <a:rPr lang="fr-FR" sz="1600" dirty="0"/>
              <a:t>Forme russe du nom à l’extérieur de la ressource (Wikipédia en français) : </a:t>
            </a:r>
            <a:r>
              <a:rPr lang="fr-FR" sz="1600" b="1" dirty="0" err="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9"/>
                  </a:ext>
                </a:extLst>
              </a:rPr>
              <a:t>Игорь</a:t>
            </a:r>
            <a:r>
              <a:rPr lang="fr-FR" sz="1600" b="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9"/>
                  </a:ext>
                </a:extLst>
              </a:rPr>
              <a:t> </a:t>
            </a:r>
            <a:r>
              <a:rPr lang="fr-FR" sz="1600" b="1" dirty="0" err="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9"/>
                  </a:ext>
                </a:extLst>
              </a:rPr>
              <a:t>Анатольевич</a:t>
            </a:r>
            <a:r>
              <a:rPr lang="fr-FR" sz="1600" b="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9"/>
                  </a:ext>
                </a:extLst>
              </a:rPr>
              <a:t> </a:t>
            </a:r>
            <a:r>
              <a:rPr lang="fr-FR" sz="1600" b="1" dirty="0" err="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9"/>
                  </a:ext>
                </a:extLst>
              </a:rPr>
              <a:t>Зеленский</a:t>
            </a:r>
            <a:r>
              <a:rPr lang="fr-FR" sz="1600" b="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9"/>
                  </a:ext>
                </a:extLst>
              </a:rPr>
              <a:t> </a:t>
            </a:r>
            <a:endParaRPr sz="1600" b="1" dirty="0"/>
          </a:p>
          <a:p>
            <a:pPr marL="0" lvl="0" indent="457200" algn="l" rtl="0">
              <a:lnSpc>
                <a:spcPct val="90000"/>
              </a:lnSpc>
              <a:spcBef>
                <a:spcPts val="1000"/>
              </a:spcBef>
              <a:spcAft>
                <a:spcPts val="0"/>
              </a:spcAft>
              <a:buClr>
                <a:schemeClr val="dk1"/>
              </a:buClr>
              <a:buSzPts val="1600"/>
              <a:buNone/>
            </a:pPr>
            <a:r>
              <a:rPr lang="fr-FR" sz="1600" dirty="0"/>
              <a:t>(danseur russe né en 1969, ancien danseur au </a:t>
            </a:r>
            <a:r>
              <a:rPr lang="fr-FR" sz="1600" dirty="0" err="1"/>
              <a:t>Mariinsky</a:t>
            </a:r>
            <a:r>
              <a:rPr lang="fr-FR" sz="1600" dirty="0"/>
              <a:t> et directeur artistique depuis peu.)</a:t>
            </a:r>
            <a:endParaRPr sz="1600" dirty="0">
              <a:solidFill>
                <a:srgbClr val="2E75B5"/>
              </a:solidFill>
            </a:endParaRPr>
          </a:p>
          <a:p>
            <a:pPr marL="0" lvl="0" indent="0" algn="l" rtl="0">
              <a:lnSpc>
                <a:spcPct val="90000"/>
              </a:lnSpc>
              <a:spcBef>
                <a:spcPts val="1000"/>
              </a:spcBef>
              <a:spcAft>
                <a:spcPts val="0"/>
              </a:spcAft>
              <a:buClr>
                <a:schemeClr val="dk1"/>
              </a:buClr>
              <a:buSzPts val="1600"/>
              <a:buNone/>
            </a:pPr>
            <a:r>
              <a:rPr lang="fr-FR" sz="1600" dirty="0"/>
              <a:t>Recherche dans l’Encyclopédie Larousse : pas trouvé. </a:t>
            </a:r>
            <a:endParaRPr dirty="0"/>
          </a:p>
          <a:p>
            <a:pPr marL="0" lvl="0" indent="0" algn="l" rtl="0">
              <a:lnSpc>
                <a:spcPct val="90000"/>
              </a:lnSpc>
              <a:spcBef>
                <a:spcPts val="1000"/>
              </a:spcBef>
              <a:spcAft>
                <a:spcPts val="0"/>
              </a:spcAft>
              <a:buClr>
                <a:schemeClr val="dk1"/>
              </a:buClr>
              <a:buSzPts val="1600"/>
              <a:buNone/>
            </a:pPr>
            <a:r>
              <a:rPr lang="fr-FR" sz="1600" dirty="0"/>
              <a:t>Recherche dans le Petit Robert : pas trouvé. </a:t>
            </a:r>
            <a:endParaRPr dirty="0"/>
          </a:p>
          <a:p>
            <a:pPr marL="0" lvl="0" indent="0" algn="l" rtl="0">
              <a:lnSpc>
                <a:spcPct val="90000"/>
              </a:lnSpc>
              <a:spcBef>
                <a:spcPts val="1000"/>
              </a:spcBef>
              <a:spcAft>
                <a:spcPts val="0"/>
              </a:spcAft>
              <a:buClr>
                <a:schemeClr val="dk1"/>
              </a:buClr>
              <a:buSzPts val="1600"/>
              <a:buNone/>
            </a:pPr>
            <a:r>
              <a:rPr lang="fr-FR" sz="1600" dirty="0"/>
              <a:t>Recherche dans l’Encyclopédie </a:t>
            </a:r>
            <a:r>
              <a:rPr lang="fr-FR" sz="1600" dirty="0" err="1"/>
              <a:t>Universalis</a:t>
            </a:r>
            <a:r>
              <a:rPr lang="fr-FR" sz="1600" dirty="0"/>
              <a:t> : pas trouvé. </a:t>
            </a:r>
            <a:endParaRPr dirty="0"/>
          </a:p>
          <a:p>
            <a:pPr marL="0" lvl="0" indent="0" algn="l" rtl="0">
              <a:lnSpc>
                <a:spcPct val="90000"/>
              </a:lnSpc>
              <a:spcBef>
                <a:spcPts val="1000"/>
              </a:spcBef>
              <a:spcAft>
                <a:spcPts val="0"/>
              </a:spcAft>
              <a:buClr>
                <a:schemeClr val="dk1"/>
              </a:buClr>
              <a:buSzPts val="1600"/>
              <a:buNone/>
            </a:pPr>
            <a:r>
              <a:rPr lang="fr-FR" sz="1600" dirty="0"/>
              <a:t>Recherche dans des dictionnaires spécialisés (sur la danse ou les arts) : pas de résultat. </a:t>
            </a:r>
            <a:endParaRPr dirty="0"/>
          </a:p>
          <a:p>
            <a:pPr marL="0" lvl="0" indent="0" algn="l" rtl="0">
              <a:lnSpc>
                <a:spcPct val="90000"/>
              </a:lnSpc>
              <a:spcBef>
                <a:spcPts val="1000"/>
              </a:spcBef>
              <a:spcAft>
                <a:spcPts val="0"/>
              </a:spcAft>
              <a:buClr>
                <a:schemeClr val="dk1"/>
              </a:buClr>
              <a:buSzPts val="1600"/>
              <a:buNone/>
            </a:pPr>
            <a:r>
              <a:rPr lang="fr-FR" sz="1600" dirty="0"/>
              <a:t>Wikipédia en français : Igor Zelenski</a:t>
            </a:r>
            <a:endParaRPr dirty="0"/>
          </a:p>
          <a:p>
            <a:pPr marL="0" lvl="0" indent="0" algn="l" rtl="0">
              <a:lnSpc>
                <a:spcPct val="90000"/>
              </a:lnSpc>
              <a:spcBef>
                <a:spcPts val="1000"/>
              </a:spcBef>
              <a:spcAft>
                <a:spcPts val="0"/>
              </a:spcAft>
              <a:buClr>
                <a:schemeClr val="dk1"/>
              </a:buClr>
              <a:buSzPts val="1600"/>
              <a:buNone/>
            </a:pPr>
            <a:r>
              <a:rPr lang="fr-FR" sz="1600" b="1" dirty="0"/>
              <a:t>Point d’accès autorité : Igor </a:t>
            </a:r>
            <a:r>
              <a:rPr lang="fr-FR" sz="1600" b="1" dirty="0" err="1"/>
              <a:t>Zelensky</a:t>
            </a:r>
            <a:r>
              <a:rPr lang="fr-FR" sz="1600" b="1" dirty="0"/>
              <a:t>  </a:t>
            </a:r>
            <a:r>
              <a:rPr lang="fr-FR" sz="1600"/>
              <a:t>[la forme </a:t>
            </a:r>
            <a:r>
              <a:rPr lang="fr-FR" sz="1600" dirty="0"/>
              <a:t>de Wikipédia en français]</a:t>
            </a:r>
            <a:endParaRPr dirty="0"/>
          </a:p>
        </p:txBody>
      </p:sp>
      <p:sp>
        <p:nvSpPr>
          <p:cNvPr id="685" name="Google Shape;685;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68</a:t>
            </a:fld>
            <a:endParaRPr/>
          </a:p>
        </p:txBody>
      </p:sp>
      <p:sp>
        <p:nvSpPr>
          <p:cNvPr id="3" name="Espace réservé du pied de page 2">
            <a:extLst>
              <a:ext uri="{FF2B5EF4-FFF2-40B4-BE49-F238E27FC236}">
                <a16:creationId xmlns:a16="http://schemas.microsoft.com/office/drawing/2014/main" id="{13FCCF2B-72C1-BB91-50C7-8B6AFA9BE307}"/>
              </a:ext>
            </a:extLst>
          </p:cNvPr>
          <p:cNvSpPr>
            <a:spLocks noGrp="1"/>
          </p:cNvSpPr>
          <p:nvPr>
            <p:ph type="ftr" idx="11"/>
          </p:nvPr>
        </p:nvSpPr>
        <p:spPr/>
        <p:txBody>
          <a:bodyPr/>
          <a:lstStyle/>
          <a:p>
            <a:r>
              <a:rPr lang="fr-CA"/>
              <a:t>Romanisation des noms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0"/>
        <p:cNvGrpSpPr/>
        <p:nvPr/>
      </p:nvGrpSpPr>
      <p:grpSpPr>
        <a:xfrm>
          <a:off x="0" y="0"/>
          <a:ext cx="0" cy="0"/>
          <a:chOff x="0" y="0"/>
          <a:chExt cx="0" cy="0"/>
        </a:xfrm>
      </p:grpSpPr>
      <p:sp>
        <p:nvSpPr>
          <p:cNvPr id="691" name="Google Shape;691;p68"/>
          <p:cNvSpPr txBox="1">
            <a:spLocks noGrp="1"/>
          </p:cNvSpPr>
          <p:nvPr>
            <p:ph type="title"/>
          </p:nvPr>
        </p:nvSpPr>
        <p:spPr>
          <a:xfrm>
            <a:off x="718457" y="657577"/>
            <a:ext cx="10755086" cy="1199358"/>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11111"/>
              <a:buFont typeface="Calibri"/>
              <a:buNone/>
            </a:pPr>
            <a:r>
              <a:rPr lang="fr-FR"/>
              <a:t>Nom de personne établi comme sujet</a:t>
            </a:r>
            <a:br>
              <a:rPr lang="fr-FR">
                <a:solidFill>
                  <a:srgbClr val="FF0000"/>
                </a:solidFill>
              </a:rPr>
            </a:br>
            <a:endParaRPr>
              <a:solidFill>
                <a:srgbClr val="FF0000"/>
              </a:solidFill>
            </a:endParaRPr>
          </a:p>
        </p:txBody>
      </p:sp>
      <p:sp>
        <p:nvSpPr>
          <p:cNvPr id="692" name="Google Shape;692;p68"/>
          <p:cNvSpPr txBox="1">
            <a:spLocks noGrp="1"/>
          </p:cNvSpPr>
          <p:nvPr>
            <p:ph type="body" idx="1"/>
          </p:nvPr>
        </p:nvSpPr>
        <p:spPr>
          <a:xfrm>
            <a:off x="598714" y="1856935"/>
            <a:ext cx="11059886" cy="452209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ts val="2800"/>
              <a:buNone/>
            </a:pPr>
            <a:r>
              <a:rPr lang="fr-FR"/>
              <a:t>Personne qu’on souhaite établir dans le fichier d’autorité parce qu’on a une ressource à son sujet.</a:t>
            </a:r>
            <a:endParaRPr/>
          </a:p>
          <a:p>
            <a:pPr marL="0" lvl="0" indent="0" algn="l" rtl="0">
              <a:lnSpc>
                <a:spcPct val="90000"/>
              </a:lnSpc>
              <a:spcBef>
                <a:spcPts val="1000"/>
              </a:spcBef>
              <a:spcAft>
                <a:spcPts val="0"/>
              </a:spcAft>
              <a:buClr>
                <a:schemeClr val="dk1"/>
              </a:buClr>
              <a:buSzPts val="2800"/>
              <a:buNone/>
            </a:pPr>
            <a:endParaRPr sz="1300"/>
          </a:p>
          <a:p>
            <a:pPr marL="0" lvl="0" indent="0" algn="l" rtl="0">
              <a:lnSpc>
                <a:spcPct val="90000"/>
              </a:lnSpc>
              <a:spcBef>
                <a:spcPts val="1000"/>
              </a:spcBef>
              <a:spcAft>
                <a:spcPts val="0"/>
              </a:spcAft>
              <a:buClr>
                <a:schemeClr val="dk1"/>
              </a:buClr>
              <a:buSzPts val="2800"/>
              <a:buNone/>
            </a:pPr>
            <a:r>
              <a:rPr lang="fr-FR"/>
              <a:t>Exemple d’une personne dont on n’a pas en main de ressources publiées auxquelles elle a contribué, mais dont on connaît la langue ou la nationalité: </a:t>
            </a:r>
            <a:endParaRPr/>
          </a:p>
          <a:p>
            <a:pPr marL="0" lvl="0" indent="0" algn="l" rtl="0">
              <a:lnSpc>
                <a:spcPct val="90000"/>
              </a:lnSpc>
              <a:spcBef>
                <a:spcPts val="1000"/>
              </a:spcBef>
              <a:spcAft>
                <a:spcPts val="0"/>
              </a:spcAft>
              <a:buClr>
                <a:schemeClr val="dk1"/>
              </a:buClr>
              <a:buSzPts val="2800"/>
              <a:buNone/>
            </a:pPr>
            <a:endParaRPr sz="1600"/>
          </a:p>
          <a:p>
            <a:pPr marL="0" lvl="0" indent="0" algn="l" rtl="0">
              <a:lnSpc>
                <a:spcPct val="90000"/>
              </a:lnSpc>
              <a:spcBef>
                <a:spcPts val="1000"/>
              </a:spcBef>
              <a:spcAft>
                <a:spcPts val="0"/>
              </a:spcAft>
              <a:buClr>
                <a:schemeClr val="dk1"/>
              </a:buClr>
              <a:buSzPts val="2800"/>
              <a:buNone/>
            </a:pPr>
            <a:r>
              <a:rPr lang="fr-FR"/>
              <a:t>Alex Ovechkin (joueur de hockey russe); ressource associée: Alex Ovechkin (Scholastic, 2022)</a:t>
            </a:r>
            <a:endParaRPr/>
          </a:p>
        </p:txBody>
      </p:sp>
      <p:sp>
        <p:nvSpPr>
          <p:cNvPr id="693" name="Google Shape;693;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69</a:t>
            </a:fld>
            <a:endParaRPr/>
          </a:p>
        </p:txBody>
      </p:sp>
      <p:sp>
        <p:nvSpPr>
          <p:cNvPr id="3" name="Espace réservé du pied de page 2">
            <a:extLst>
              <a:ext uri="{FF2B5EF4-FFF2-40B4-BE49-F238E27FC236}">
                <a16:creationId xmlns:a16="http://schemas.microsoft.com/office/drawing/2014/main" id="{018C266B-A9D6-19A1-987A-8D9FF38DF62A}"/>
              </a:ext>
            </a:extLst>
          </p:cNvPr>
          <p:cNvSpPr>
            <a:spLocks noGrp="1"/>
          </p:cNvSpPr>
          <p:nvPr>
            <p:ph type="ftr" idx="11"/>
          </p:nvPr>
        </p:nvSpPr>
        <p:spPr/>
        <p:txBody>
          <a:bodyPr/>
          <a:lstStyle/>
          <a:p>
            <a:r>
              <a:rPr lang="fr-CA"/>
              <a:t>Romanisation des noms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6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1800"/>
              <a:buNone/>
            </a:pPr>
            <a:r>
              <a:rPr lang="fr-FR">
                <a:solidFill>
                  <a:schemeClr val="dk1"/>
                </a:solidFill>
              </a:rPr>
              <a:t>Langues</a:t>
            </a:r>
            <a:endParaRPr>
              <a:solidFill>
                <a:schemeClr val="dk1"/>
              </a:solidFill>
            </a:endParaRPr>
          </a:p>
        </p:txBody>
      </p:sp>
      <p:sp>
        <p:nvSpPr>
          <p:cNvPr id="209" name="Google Shape;209;p163"/>
          <p:cNvSpPr txBox="1">
            <a:spLocks noGrp="1"/>
          </p:cNvSpPr>
          <p:nvPr>
            <p:ph type="body" idx="1"/>
          </p:nvPr>
        </p:nvSpPr>
        <p:spPr>
          <a:xfrm>
            <a:off x="877066" y="1527586"/>
            <a:ext cx="10476733" cy="4649239"/>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1000"/>
              </a:spcBef>
              <a:spcAft>
                <a:spcPts val="0"/>
              </a:spcAft>
              <a:buClr>
                <a:schemeClr val="dk1"/>
              </a:buClr>
              <a:buSzPts val="2800"/>
              <a:buChar char="•"/>
            </a:pPr>
            <a:r>
              <a:rPr lang="fr-FR"/>
              <a:t>D’autres langues emploient d’autres alphabets. Par exemple, la langue grecque emploie l’alphabet grec; la langue ukrainienne et la langue russe emploient l’alphabet cyrillique, </a:t>
            </a:r>
            <a:r>
              <a:rPr lang="fr-FR">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l</a:t>
            </a:r>
            <a:r>
              <a:rPr lang="fr-F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a</a:t>
            </a:r>
            <a:r>
              <a:rPr lang="fr-FR">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 langue</a:t>
            </a:r>
            <a:r>
              <a:rPr lang="fr-FR">
                <a:solidFill>
                  <a:schemeClr val="dk1"/>
                </a:solidFill>
              </a:rPr>
              <a:t> </a:t>
            </a:r>
            <a:r>
              <a:rPr lang="fr-FR">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hébraïque</a:t>
            </a:r>
            <a:r>
              <a:rPr lang="fr-FR">
                <a:solidFill>
                  <a:schemeClr val="dk1"/>
                </a:solidFill>
              </a:rPr>
              <a:t> et la langue yiddish </a:t>
            </a:r>
            <a:r>
              <a:rPr lang="fr-FR">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emploie</a:t>
            </a:r>
            <a:r>
              <a:rPr lang="fr-FR">
                <a:solidFill>
                  <a:schemeClr val="dk1"/>
                </a:solidFill>
              </a:rPr>
              <a:t>nt l’alphabet hébreu, </a:t>
            </a:r>
            <a:r>
              <a:rPr lang="fr-FR"/>
              <a:t>etc.</a:t>
            </a:r>
            <a:endParaRPr/>
          </a:p>
          <a:p>
            <a:pPr marL="114300" lvl="0" indent="0" algn="l" rtl="0">
              <a:lnSpc>
                <a:spcPct val="90000"/>
              </a:lnSpc>
              <a:spcBef>
                <a:spcPts val="1000"/>
              </a:spcBef>
              <a:spcAft>
                <a:spcPts val="0"/>
              </a:spcAft>
              <a:buSzPts val="1800"/>
              <a:buNone/>
            </a:pPr>
            <a:endParaRPr/>
          </a:p>
        </p:txBody>
      </p:sp>
      <p:sp>
        <p:nvSpPr>
          <p:cNvPr id="210" name="Google Shape;210;p16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7</a:t>
            </a:fld>
            <a:endParaRPr/>
          </a:p>
        </p:txBody>
      </p:sp>
      <p:pic>
        <p:nvPicPr>
          <p:cNvPr id="211" name="Google Shape;211;p163"/>
          <p:cNvPicPr preferRelativeResize="0"/>
          <p:nvPr/>
        </p:nvPicPr>
        <p:blipFill rotWithShape="1">
          <a:blip r:embed="rId3">
            <a:alphaModFix/>
          </a:blip>
          <a:srcRect/>
          <a:stretch/>
        </p:blipFill>
        <p:spPr>
          <a:xfrm>
            <a:off x="2578601" y="3777040"/>
            <a:ext cx="1935790" cy="1935790"/>
          </a:xfrm>
          <a:prstGeom prst="rect">
            <a:avLst/>
          </a:prstGeom>
          <a:noFill/>
          <a:ln>
            <a:noFill/>
          </a:ln>
        </p:spPr>
      </p:pic>
      <p:pic>
        <p:nvPicPr>
          <p:cNvPr id="212" name="Google Shape;212;p163"/>
          <p:cNvPicPr preferRelativeResize="0"/>
          <p:nvPr/>
        </p:nvPicPr>
        <p:blipFill rotWithShape="1">
          <a:blip r:embed="rId4">
            <a:alphaModFix/>
          </a:blip>
          <a:srcRect/>
          <a:stretch/>
        </p:blipFill>
        <p:spPr>
          <a:xfrm>
            <a:off x="6782599" y="3777040"/>
            <a:ext cx="2620675" cy="1935790"/>
          </a:xfrm>
          <a:prstGeom prst="rect">
            <a:avLst/>
          </a:prstGeom>
          <a:noFill/>
          <a:ln>
            <a:noFill/>
          </a:ln>
        </p:spPr>
      </p:pic>
      <p:sp>
        <p:nvSpPr>
          <p:cNvPr id="213" name="Google Shape;213;p163"/>
          <p:cNvSpPr txBox="1"/>
          <p:nvPr/>
        </p:nvSpPr>
        <p:spPr>
          <a:xfrm>
            <a:off x="2637475" y="5800392"/>
            <a:ext cx="1818042"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FR" sz="1400" b="0" i="0" u="none" strike="noStrike" cap="none">
                <a:solidFill>
                  <a:srgbClr val="000000"/>
                </a:solidFill>
                <a:latin typeface="Arial"/>
                <a:ea typeface="Arial"/>
                <a:cs typeface="Arial"/>
                <a:sym typeface="Arial"/>
              </a:rPr>
              <a:t>Alphabet grec</a:t>
            </a:r>
            <a:endParaRPr sz="1400" b="0" i="0" u="none" strike="noStrike" cap="none">
              <a:solidFill>
                <a:srgbClr val="000000"/>
              </a:solidFill>
              <a:latin typeface="Arial"/>
              <a:ea typeface="Arial"/>
              <a:cs typeface="Arial"/>
              <a:sym typeface="Arial"/>
            </a:endParaRPr>
          </a:p>
        </p:txBody>
      </p:sp>
      <p:sp>
        <p:nvSpPr>
          <p:cNvPr id="214" name="Google Shape;214;p163"/>
          <p:cNvSpPr txBox="1"/>
          <p:nvPr/>
        </p:nvSpPr>
        <p:spPr>
          <a:xfrm>
            <a:off x="7394148" y="5738466"/>
            <a:ext cx="1818042"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FR" sz="1400" b="0" i="0" u="none" strike="noStrike" cap="none">
                <a:solidFill>
                  <a:srgbClr val="000000"/>
                </a:solidFill>
                <a:latin typeface="Arial"/>
                <a:ea typeface="Arial"/>
                <a:cs typeface="Arial"/>
                <a:sym typeface="Arial"/>
              </a:rPr>
              <a:t>Alphabet hébreu</a:t>
            </a:r>
            <a:endParaRPr sz="1400" b="0" i="0" u="none" strike="noStrike" cap="none">
              <a:solidFill>
                <a:srgbClr val="000000"/>
              </a:solidFill>
              <a:latin typeface="Arial"/>
              <a:ea typeface="Arial"/>
              <a:cs typeface="Arial"/>
              <a:sym typeface="Arial"/>
            </a:endParaRPr>
          </a:p>
        </p:txBody>
      </p:sp>
      <p:sp>
        <p:nvSpPr>
          <p:cNvPr id="3" name="Espace réservé du pied de page 2">
            <a:extLst>
              <a:ext uri="{FF2B5EF4-FFF2-40B4-BE49-F238E27FC236}">
                <a16:creationId xmlns:a16="http://schemas.microsoft.com/office/drawing/2014/main" id="{264953B1-540D-9698-FC18-3EF2FB08408D}"/>
              </a:ext>
            </a:extLst>
          </p:cNvPr>
          <p:cNvSpPr>
            <a:spLocks noGrp="1"/>
          </p:cNvSpPr>
          <p:nvPr>
            <p:ph type="ftr" idx="11"/>
          </p:nvPr>
        </p:nvSpPr>
        <p:spPr/>
        <p:txBody>
          <a:bodyPr/>
          <a:lstStyle/>
          <a:p>
            <a:r>
              <a:rPr lang="fr-CA"/>
              <a:t>Romanisation des noms</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Google Shape;698;p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fr-FR">
                <a:solidFill>
                  <a:schemeClr val="dk1"/>
                </a:solidFill>
              </a:rPr>
              <a:t>Créateurs d’œuvres </a:t>
            </a:r>
            <a:r>
              <a:rPr lang="fr-FR"/>
              <a:t>non textuelles </a:t>
            </a:r>
            <a:r>
              <a:rPr lang="fr-FR">
                <a:solidFill>
                  <a:schemeClr val="dk1"/>
                </a:solidFill>
              </a:rPr>
              <a:t>et personnes-sujets</a:t>
            </a:r>
            <a:endParaRPr>
              <a:solidFill>
                <a:srgbClr val="FF0000"/>
              </a:solidFill>
            </a:endParaRPr>
          </a:p>
        </p:txBody>
      </p:sp>
      <p:sp>
        <p:nvSpPr>
          <p:cNvPr id="699" name="Google Shape;699;p2"/>
          <p:cNvSpPr txBox="1">
            <a:spLocks noGrp="1"/>
          </p:cNvSpPr>
          <p:nvPr>
            <p:ph type="body" idx="1"/>
          </p:nvPr>
        </p:nvSpPr>
        <p:spPr>
          <a:xfrm>
            <a:off x="838200" y="1504709"/>
            <a:ext cx="10515600" cy="4672116"/>
          </a:xfrm>
          <a:prstGeom prst="rect">
            <a:avLst/>
          </a:prstGeom>
          <a:noFill/>
          <a:ln>
            <a:noFill/>
          </a:ln>
        </p:spPr>
        <p:txBody>
          <a:bodyPr spcFirstLastPara="1" wrap="square" lIns="91425" tIns="45700" rIns="91425" bIns="45700" anchor="t" anchorCtr="0">
            <a:normAutofit lnSpcReduction="10000"/>
          </a:bodyPr>
          <a:lstStyle/>
          <a:p>
            <a:pPr marL="114300" lvl="0" indent="0" algn="l" rtl="0">
              <a:lnSpc>
                <a:spcPct val="90000"/>
              </a:lnSpc>
              <a:spcBef>
                <a:spcPts val="1000"/>
              </a:spcBef>
              <a:spcAft>
                <a:spcPts val="0"/>
              </a:spcAft>
              <a:buSzPts val="1800"/>
              <a:buNone/>
            </a:pPr>
            <a:r>
              <a:rPr lang="fr-FR" sz="2400"/>
              <a:t>Exemple: </a:t>
            </a:r>
            <a:r>
              <a:rPr lang="fr-FR" sz="2400" b="1">
                <a:highlight>
                  <a:schemeClr val="lt1"/>
                </a:highlight>
                <a:latin typeface="Calibri"/>
                <a:ea typeface="Calibri"/>
                <a:cs typeface="Calibri"/>
                <a:sym typeface="Calibri"/>
              </a:rPr>
              <a:t>Sayyid Fadl</a:t>
            </a:r>
            <a:r>
              <a:rPr lang="fr-FR" sz="2400">
                <a:highlight>
                  <a:srgbClr val="FFFF00"/>
                </a:highlight>
                <a:latin typeface="Calibri"/>
                <a:ea typeface="Calibri"/>
                <a:cs typeface="Calibri"/>
                <a:sym typeface="Calibri"/>
              </a:rPr>
              <a:t> </a:t>
            </a:r>
            <a:endParaRPr sz="2400">
              <a:highlight>
                <a:srgbClr val="FFFF00"/>
              </a:highlight>
            </a:endParaRPr>
          </a:p>
          <a:p>
            <a:pPr marL="114300" lvl="0" indent="0" algn="l" rtl="0">
              <a:lnSpc>
                <a:spcPct val="90000"/>
              </a:lnSpc>
              <a:spcBef>
                <a:spcPts val="1000"/>
              </a:spcBef>
              <a:spcAft>
                <a:spcPts val="0"/>
              </a:spcAft>
              <a:buSzPts val="1800"/>
              <a:buNone/>
            </a:pPr>
            <a:r>
              <a:rPr lang="fr-FR" sz="2400"/>
              <a:t>Le catalogueur </a:t>
            </a:r>
            <a:r>
              <a:rPr lang="fr-FR" sz="2400">
                <a:latin typeface="Calibri"/>
                <a:ea typeface="Calibri"/>
                <a:cs typeface="Calibri"/>
                <a:sym typeface="Calibri"/>
              </a:rPr>
              <a:t>doit établir une notice d’autorité pour Sayyid Fadl  qui est le sujet de l’ouvrage </a:t>
            </a:r>
            <a:r>
              <a:rPr lang="fr-FR" sz="2400" b="1">
                <a:latin typeface="Calibri"/>
                <a:ea typeface="Calibri"/>
                <a:cs typeface="Calibri"/>
                <a:sym typeface="Calibri"/>
              </a:rPr>
              <a:t>For God or empire </a:t>
            </a:r>
            <a:r>
              <a:rPr lang="fr-FR" sz="2400">
                <a:latin typeface="Calibri"/>
                <a:ea typeface="Calibri"/>
                <a:cs typeface="Calibri"/>
                <a:sym typeface="Calibri"/>
              </a:rPr>
              <a:t>de Wilson Chacko Jacob. Forme du nom dans l’ouvrage : </a:t>
            </a:r>
            <a:endParaRPr/>
          </a:p>
          <a:p>
            <a:pPr marL="114300" lvl="0" indent="0" algn="l" rtl="0">
              <a:lnSpc>
                <a:spcPct val="90000"/>
              </a:lnSpc>
              <a:spcBef>
                <a:spcPts val="1000"/>
              </a:spcBef>
              <a:spcAft>
                <a:spcPts val="0"/>
              </a:spcAft>
              <a:buSzPts val="1800"/>
              <a:buNone/>
            </a:pPr>
            <a:r>
              <a:rPr lang="fr-FR" sz="2400" b="1">
                <a:latin typeface="Calibri"/>
                <a:ea typeface="Calibri"/>
                <a:cs typeface="Calibri"/>
                <a:sym typeface="Calibri"/>
              </a:rPr>
              <a:t>Sayyid Fadl</a:t>
            </a:r>
            <a:r>
              <a:rPr lang="fr-FR" sz="2400">
                <a:latin typeface="Calibri"/>
                <a:ea typeface="Calibri"/>
                <a:cs typeface="Calibri"/>
                <a:sym typeface="Calibri"/>
              </a:rPr>
              <a:t> (page de titre); </a:t>
            </a:r>
            <a:r>
              <a:rPr lang="fr-FR" sz="2400" b="1">
                <a:latin typeface="Calibri"/>
                <a:ea typeface="Calibri"/>
                <a:cs typeface="Calibri"/>
                <a:sym typeface="Calibri"/>
              </a:rPr>
              <a:t>Fadl Ibn Alawi</a:t>
            </a:r>
            <a:r>
              <a:rPr lang="fr-FR" sz="2400">
                <a:latin typeface="Calibri"/>
                <a:ea typeface="Calibri"/>
                <a:cs typeface="Calibri"/>
                <a:sym typeface="Calibri"/>
              </a:rPr>
              <a:t> (page 1) </a:t>
            </a:r>
            <a:endParaRPr/>
          </a:p>
          <a:p>
            <a:pPr marL="114300" lvl="0" indent="0" algn="l" rtl="0">
              <a:lnSpc>
                <a:spcPct val="90000"/>
              </a:lnSpc>
              <a:spcBef>
                <a:spcPts val="1000"/>
              </a:spcBef>
              <a:spcAft>
                <a:spcPts val="0"/>
              </a:spcAft>
              <a:buSzPts val="1800"/>
              <a:buNone/>
            </a:pPr>
            <a:r>
              <a:rPr lang="fr-FR" sz="2400">
                <a:latin typeface="Calibri"/>
                <a:ea typeface="Calibri"/>
                <a:cs typeface="Calibri"/>
                <a:sym typeface="Calibri"/>
              </a:rPr>
              <a:t>Ce que le catalogueur a appris: </a:t>
            </a:r>
            <a:endParaRPr sz="2400">
              <a:latin typeface="Calibri"/>
              <a:ea typeface="Calibri"/>
              <a:cs typeface="Calibri"/>
              <a:sym typeface="Calibri"/>
            </a:endParaRPr>
          </a:p>
          <a:p>
            <a:pPr marL="457200" lvl="0" indent="-362465" algn="l" rtl="0">
              <a:lnSpc>
                <a:spcPct val="90000"/>
              </a:lnSpc>
              <a:spcBef>
                <a:spcPts val="1000"/>
              </a:spcBef>
              <a:spcAft>
                <a:spcPts val="0"/>
              </a:spcAft>
              <a:buClr>
                <a:schemeClr val="dk1"/>
              </a:buClr>
              <a:buSzPts val="2108"/>
              <a:buChar char="•"/>
            </a:pPr>
            <a:r>
              <a:rPr lang="fr-FR" sz="2308">
                <a:latin typeface="Calibri"/>
                <a:ea typeface="Calibri"/>
                <a:cs typeface="Calibri"/>
                <a:sym typeface="Calibri"/>
              </a:rPr>
              <a:t>LC/NAF, forme retenue : </a:t>
            </a:r>
            <a:r>
              <a:rPr lang="fr-FR" sz="2308" b="1">
                <a:latin typeface="Calibri"/>
                <a:ea typeface="Calibri"/>
                <a:cs typeface="Calibri"/>
                <a:sym typeface="Calibri"/>
              </a:rPr>
              <a:t>Faḍl ibn ʻAlawī, $c Amir of Ẓafār, $d 1825-1900</a:t>
            </a:r>
            <a:endParaRPr sz="2308">
              <a:latin typeface="Calibri"/>
              <a:ea typeface="Calibri"/>
              <a:cs typeface="Calibri"/>
              <a:sym typeface="Calibri"/>
            </a:endParaRPr>
          </a:p>
          <a:p>
            <a:pPr marL="457200" lvl="0" indent="-362465" algn="l" rtl="0">
              <a:lnSpc>
                <a:spcPct val="90000"/>
              </a:lnSpc>
              <a:spcBef>
                <a:spcPts val="1000"/>
              </a:spcBef>
              <a:spcAft>
                <a:spcPts val="0"/>
              </a:spcAft>
              <a:buClr>
                <a:schemeClr val="dk1"/>
              </a:buClr>
              <a:buSzPts val="2108"/>
              <a:buChar char="•"/>
            </a:pPr>
            <a:r>
              <a:rPr lang="fr-FR" sz="2308">
                <a:latin typeface="Calibri"/>
                <a:ea typeface="Calibri"/>
                <a:cs typeface="Calibri"/>
                <a:sym typeface="Calibri"/>
              </a:rPr>
              <a:t>Autorités BnF, forme retenue : </a:t>
            </a:r>
            <a:r>
              <a:rPr lang="fr-FR" sz="2300" b="1"/>
              <a:t>Fazal Pookoya Thangal (1825-1900)</a:t>
            </a:r>
            <a:endParaRPr sz="2300"/>
          </a:p>
          <a:p>
            <a:pPr marL="457200" lvl="0" indent="-362465" algn="l" rtl="0">
              <a:lnSpc>
                <a:spcPct val="90000"/>
              </a:lnSpc>
              <a:spcBef>
                <a:spcPts val="1000"/>
              </a:spcBef>
              <a:spcAft>
                <a:spcPts val="0"/>
              </a:spcAft>
              <a:buClr>
                <a:schemeClr val="dk1"/>
              </a:buClr>
              <a:buSzPts val="2108"/>
              <a:buChar char="•"/>
            </a:pPr>
            <a:r>
              <a:rPr lang="fr-FR" sz="2108">
                <a:latin typeface="Calibri"/>
                <a:ea typeface="Calibri"/>
                <a:cs typeface="Calibri"/>
                <a:sym typeface="Calibri"/>
              </a:rPr>
              <a:t>Sayyid Fadl  est aussi auteur de plusieurs ouvrages en langue arabe. Il y a 8 notices dans OCLC. Il semble n’y avoir aucune traduction dans une autre langue. Par contre, il existe un autre ouvrage en anglais portant sur cette personne : Mappila leader in exile : a political biography of </a:t>
            </a:r>
            <a:r>
              <a:rPr lang="fr-FR" sz="2108" b="1">
                <a:latin typeface="Calibri"/>
                <a:ea typeface="Calibri"/>
                <a:cs typeface="Calibri"/>
                <a:sym typeface="Calibri"/>
              </a:rPr>
              <a:t>Syed Fazl Pookoya Tangal,</a:t>
            </a:r>
            <a:r>
              <a:rPr lang="fr-FR" sz="2108">
                <a:latin typeface="Calibri"/>
                <a:ea typeface="Calibri"/>
                <a:cs typeface="Calibri"/>
                <a:sym typeface="Calibri"/>
              </a:rPr>
              <a:t> 2012.</a:t>
            </a:r>
            <a:endParaRPr sz="2400"/>
          </a:p>
        </p:txBody>
      </p:sp>
      <p:sp>
        <p:nvSpPr>
          <p:cNvPr id="700" name="Google Shape;700;p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70</a:t>
            </a:fld>
            <a:endParaRPr/>
          </a:p>
        </p:txBody>
      </p:sp>
      <p:sp>
        <p:nvSpPr>
          <p:cNvPr id="3" name="Espace réservé du pied de page 2">
            <a:extLst>
              <a:ext uri="{FF2B5EF4-FFF2-40B4-BE49-F238E27FC236}">
                <a16:creationId xmlns:a16="http://schemas.microsoft.com/office/drawing/2014/main" id="{B9A8E724-B6DD-28E2-BA1E-D771DC5CD9D4}"/>
              </a:ext>
            </a:extLst>
          </p:cNvPr>
          <p:cNvSpPr>
            <a:spLocks noGrp="1"/>
          </p:cNvSpPr>
          <p:nvPr>
            <p:ph type="ftr" idx="11"/>
          </p:nvPr>
        </p:nvSpPr>
        <p:spPr/>
        <p:txBody>
          <a:bodyPr/>
          <a:lstStyle/>
          <a:p>
            <a:r>
              <a:rPr lang="fr-CA"/>
              <a:t>Romanisation des noms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Google Shape;705;p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fr-FR">
                <a:solidFill>
                  <a:schemeClr val="dk1"/>
                </a:solidFill>
              </a:rPr>
              <a:t>Créateurs d’œuvres non textuelles et personnes-sujets</a:t>
            </a:r>
            <a:endParaRPr/>
          </a:p>
        </p:txBody>
      </p:sp>
      <p:sp>
        <p:nvSpPr>
          <p:cNvPr id="706" name="Google Shape;706;p3"/>
          <p:cNvSpPr txBox="1">
            <a:spLocks noGrp="1"/>
          </p:cNvSpPr>
          <p:nvPr>
            <p:ph type="body" idx="1"/>
          </p:nvPr>
        </p:nvSpPr>
        <p:spPr>
          <a:xfrm>
            <a:off x="838200" y="1614699"/>
            <a:ext cx="10515600" cy="4855200"/>
          </a:xfrm>
          <a:prstGeom prst="rect">
            <a:avLst/>
          </a:prstGeom>
          <a:noFill/>
          <a:ln>
            <a:noFill/>
          </a:ln>
        </p:spPr>
        <p:txBody>
          <a:bodyPr spcFirstLastPara="1" wrap="square" lIns="91425" tIns="45700" rIns="91425" bIns="45700" anchor="t" anchorCtr="0">
            <a:noAutofit/>
          </a:bodyPr>
          <a:lstStyle/>
          <a:p>
            <a:pPr marL="114300" lvl="0" indent="0" algn="l" rtl="0">
              <a:lnSpc>
                <a:spcPct val="90000"/>
              </a:lnSpc>
              <a:spcBef>
                <a:spcPts val="1000"/>
              </a:spcBef>
              <a:spcAft>
                <a:spcPts val="0"/>
              </a:spcAft>
              <a:buSzPts val="1800"/>
              <a:buNone/>
            </a:pPr>
            <a:r>
              <a:rPr lang="fr-FR" sz="2200" b="1" dirty="0">
                <a:highlight>
                  <a:schemeClr val="lt1"/>
                </a:highlight>
              </a:rPr>
              <a:t>Démarche :</a:t>
            </a:r>
            <a:endParaRPr sz="3000" dirty="0">
              <a:highlight>
                <a:schemeClr val="lt1"/>
              </a:highlight>
            </a:endParaRPr>
          </a:p>
          <a:p>
            <a:pPr marL="457200" lvl="0" indent="-355600" algn="l" rtl="0">
              <a:lnSpc>
                <a:spcPct val="90000"/>
              </a:lnSpc>
              <a:spcBef>
                <a:spcPts val="1000"/>
              </a:spcBef>
              <a:spcAft>
                <a:spcPts val="0"/>
              </a:spcAft>
              <a:buSzPts val="2000"/>
              <a:buAutoNum type="arabicPeriod"/>
            </a:pPr>
            <a:r>
              <a:rPr lang="fr-FR" sz="2200" b="1" dirty="0">
                <a:solidFill>
                  <a:srgbClr val="000000"/>
                </a:solidFill>
                <a:latin typeface="Calibri"/>
                <a:ea typeface="Calibri"/>
                <a:cs typeface="Calibri"/>
                <a:sym typeface="Calibri"/>
              </a:rPr>
              <a:t>Cette personne écrit-elle (</a:t>
            </a:r>
            <a:r>
              <a:rPr lang="fr-FR" sz="2200" b="1" dirty="0">
                <a:solidFill>
                  <a:srgbClr val="000000"/>
                </a:solidFill>
              </a:rPr>
              <a:t>crée</a:t>
            </a:r>
            <a:r>
              <a:rPr lang="fr-FR" sz="2200" b="1" dirty="0">
                <a:solidFill>
                  <a:srgbClr val="000000"/>
                </a:solidFill>
                <a:latin typeface="Calibri"/>
                <a:ea typeface="Calibri"/>
                <a:cs typeface="Calibri"/>
                <a:sym typeface="Calibri"/>
              </a:rPr>
              <a:t>/travaille/</a:t>
            </a:r>
            <a:r>
              <a:rPr lang="fr-FR" sz="2200" b="1" dirty="0">
                <a:solidFill>
                  <a:srgbClr val="000000"/>
                </a:solidFill>
              </a:rPr>
              <a:t>vit</a:t>
            </a:r>
            <a:r>
              <a:rPr lang="fr-FR" sz="2200" b="1" dirty="0">
                <a:solidFill>
                  <a:srgbClr val="000000"/>
                </a:solidFill>
                <a:latin typeface="Calibri"/>
                <a:ea typeface="Calibri"/>
                <a:cs typeface="Calibri"/>
                <a:sym typeface="Calibri"/>
              </a:rPr>
              <a:t>) dans une langue à écriture non latine? </a:t>
            </a:r>
            <a:r>
              <a:rPr lang="fr-FR" sz="2200" dirty="0">
                <a:latin typeface="Calibri"/>
                <a:ea typeface="Calibri"/>
                <a:cs typeface="Calibri"/>
                <a:sym typeface="Calibri"/>
              </a:rPr>
              <a:t>Oui</a:t>
            </a:r>
            <a:endParaRPr sz="3000" dirty="0"/>
          </a:p>
          <a:p>
            <a:pPr marL="457200" lvl="0" indent="-355600" algn="l" rtl="0">
              <a:lnSpc>
                <a:spcPct val="90000"/>
              </a:lnSpc>
              <a:spcBef>
                <a:spcPts val="1000"/>
              </a:spcBef>
              <a:spcAft>
                <a:spcPts val="0"/>
              </a:spcAft>
              <a:buSzPts val="2000"/>
              <a:buAutoNum type="arabicPeriod"/>
            </a:pPr>
            <a:r>
              <a:rPr lang="fr-FR" sz="2200" b="1" dirty="0">
                <a:solidFill>
                  <a:srgbClr val="000000"/>
                </a:solidFill>
                <a:latin typeface="Calibri"/>
                <a:ea typeface="Calibri"/>
                <a:cs typeface="Calibri"/>
                <a:sym typeface="Calibri"/>
              </a:rPr>
              <a:t>Le texte de la première ressource cataloguée a-t-il été écrit à l’origine dans une langue à caractères non latins ?  </a:t>
            </a:r>
            <a:r>
              <a:rPr lang="fr-FR" sz="2200" dirty="0">
                <a:latin typeface="Calibri"/>
                <a:ea typeface="Calibri"/>
                <a:cs typeface="Calibri"/>
                <a:sym typeface="Calibri"/>
              </a:rPr>
              <a:t>Ici, même si on  veut créer une notice d’autorité sujet, on sait que le sujet est un auteur et qu’il a écrit en langue arabe. Donc, l</a:t>
            </a:r>
            <a:r>
              <a:rPr lang="fr-FR" sz="2200" dirty="0">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0"/>
                  </a:ext>
                </a:extLst>
              </a:rPr>
              <a:t>a réponse est oui</a:t>
            </a:r>
            <a:r>
              <a:rPr lang="fr-FR" sz="2200" dirty="0">
                <a:latin typeface="Calibri"/>
                <a:ea typeface="Calibri"/>
                <a:cs typeface="Calibri"/>
                <a:sym typeface="Calibri"/>
              </a:rPr>
              <a:t>.</a:t>
            </a:r>
            <a:endParaRPr sz="2200" dirty="0">
              <a:latin typeface="Calibri"/>
              <a:ea typeface="Calibri"/>
              <a:cs typeface="Calibri"/>
              <a:sym typeface="Calibri"/>
            </a:endParaRPr>
          </a:p>
          <a:p>
            <a:pPr marL="114300" lvl="0" indent="0" algn="l" rtl="0">
              <a:lnSpc>
                <a:spcPct val="90000"/>
              </a:lnSpc>
              <a:spcBef>
                <a:spcPts val="1000"/>
              </a:spcBef>
              <a:spcAft>
                <a:spcPts val="0"/>
              </a:spcAft>
              <a:buSzPts val="1800"/>
              <a:buNone/>
            </a:pPr>
            <a:r>
              <a:rPr lang="fr-FR" sz="2200" dirty="0"/>
              <a:t>Donc, le catalogueur va appliquer l’instruction alternative sous 9.2.2.5.3 et cherchera s’il existe une forme bien établie dans les sources de référence en français. </a:t>
            </a:r>
            <a:endParaRPr sz="3000" dirty="0"/>
          </a:p>
          <a:p>
            <a:pPr marL="457200" lvl="0" indent="-355600" algn="l" rtl="0">
              <a:lnSpc>
                <a:spcPct val="90000"/>
              </a:lnSpc>
              <a:spcBef>
                <a:spcPts val="1000"/>
              </a:spcBef>
              <a:spcAft>
                <a:spcPts val="0"/>
              </a:spcAft>
              <a:buClr>
                <a:schemeClr val="dk1"/>
              </a:buClr>
              <a:buSzPts val="2000"/>
              <a:buChar char="•"/>
            </a:pPr>
            <a:r>
              <a:rPr lang="fr-FR" sz="2200" dirty="0">
                <a:latin typeface="Calibri"/>
                <a:ea typeface="Calibri"/>
                <a:cs typeface="Calibri"/>
                <a:sym typeface="Calibri"/>
              </a:rPr>
              <a:t>Recherche </a:t>
            </a:r>
            <a:r>
              <a:rPr lang="fr-FR" sz="2200" dirty="0"/>
              <a:t>dans l’Encyclopédie Larousse : pas trouvé. </a:t>
            </a:r>
            <a:endParaRPr sz="2200" dirty="0">
              <a:latin typeface="Calibri"/>
              <a:ea typeface="Calibri"/>
              <a:cs typeface="Calibri"/>
              <a:sym typeface="Calibri"/>
            </a:endParaRPr>
          </a:p>
          <a:p>
            <a:pPr marL="457200" lvl="0" indent="-355600" algn="l" rtl="0">
              <a:lnSpc>
                <a:spcPct val="90000"/>
              </a:lnSpc>
              <a:spcBef>
                <a:spcPts val="1000"/>
              </a:spcBef>
              <a:spcAft>
                <a:spcPts val="0"/>
              </a:spcAft>
              <a:buClr>
                <a:schemeClr val="dk1"/>
              </a:buClr>
              <a:buSzPts val="2000"/>
              <a:buChar char="•"/>
            </a:pPr>
            <a:r>
              <a:rPr lang="fr-FR" sz="2200" dirty="0">
                <a:latin typeface="Calibri"/>
                <a:ea typeface="Calibri"/>
                <a:cs typeface="Calibri"/>
                <a:sym typeface="Calibri"/>
              </a:rPr>
              <a:t>Recherche </a:t>
            </a:r>
            <a:r>
              <a:rPr lang="fr-FR" sz="2200" dirty="0"/>
              <a:t>dans le Petit Robert : pas trouvé. </a:t>
            </a:r>
            <a:endParaRPr sz="2200" dirty="0">
              <a:latin typeface="Calibri"/>
              <a:ea typeface="Calibri"/>
              <a:cs typeface="Calibri"/>
              <a:sym typeface="Calibri"/>
            </a:endParaRPr>
          </a:p>
          <a:p>
            <a:pPr marL="457200" lvl="0" indent="-355600" algn="l" rtl="0">
              <a:lnSpc>
                <a:spcPct val="90000"/>
              </a:lnSpc>
              <a:spcBef>
                <a:spcPts val="1000"/>
              </a:spcBef>
              <a:spcAft>
                <a:spcPts val="0"/>
              </a:spcAft>
              <a:buClr>
                <a:schemeClr val="dk1"/>
              </a:buClr>
              <a:buSzPts val="2000"/>
              <a:buChar char="•"/>
            </a:pPr>
            <a:r>
              <a:rPr lang="fr-FR" sz="2200" dirty="0">
                <a:latin typeface="Calibri"/>
                <a:ea typeface="Calibri"/>
                <a:cs typeface="Calibri"/>
                <a:sym typeface="Calibri"/>
              </a:rPr>
              <a:t>Recherche</a:t>
            </a:r>
            <a:r>
              <a:rPr lang="fr-FR" sz="2200" dirty="0"/>
              <a:t> l’Encyclopédie </a:t>
            </a:r>
            <a:r>
              <a:rPr lang="fr-FR" sz="2200" dirty="0" err="1"/>
              <a:t>Universalis</a:t>
            </a:r>
            <a:r>
              <a:rPr lang="fr-FR" sz="2200" dirty="0"/>
              <a:t> : pas trouvé. </a:t>
            </a:r>
            <a:endParaRPr sz="2200" dirty="0">
              <a:latin typeface="Calibri"/>
              <a:ea typeface="Calibri"/>
              <a:cs typeface="Calibri"/>
              <a:sym typeface="Calibri"/>
            </a:endParaRPr>
          </a:p>
          <a:p>
            <a:pPr marL="457200" lvl="0" indent="-355600" algn="l" rtl="0">
              <a:lnSpc>
                <a:spcPct val="90000"/>
              </a:lnSpc>
              <a:spcBef>
                <a:spcPts val="1000"/>
              </a:spcBef>
              <a:spcAft>
                <a:spcPts val="0"/>
              </a:spcAft>
              <a:buClr>
                <a:schemeClr val="dk1"/>
              </a:buClr>
              <a:buSzPts val="2000"/>
              <a:buChar char="•"/>
            </a:pPr>
            <a:r>
              <a:rPr lang="fr-FR" sz="2200" dirty="0"/>
              <a:t>Wikipédia en français :  pas trouvé.</a:t>
            </a:r>
            <a:endParaRPr sz="3000" dirty="0"/>
          </a:p>
        </p:txBody>
      </p:sp>
      <p:sp>
        <p:nvSpPr>
          <p:cNvPr id="707" name="Google Shape;707;p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71</a:t>
            </a:fld>
            <a:endParaRPr/>
          </a:p>
        </p:txBody>
      </p:sp>
      <p:sp>
        <p:nvSpPr>
          <p:cNvPr id="3" name="Espace réservé du pied de page 2">
            <a:extLst>
              <a:ext uri="{FF2B5EF4-FFF2-40B4-BE49-F238E27FC236}">
                <a16:creationId xmlns:a16="http://schemas.microsoft.com/office/drawing/2014/main" id="{E91479EA-2CA2-3A97-3401-3D0D64B11DF3}"/>
              </a:ext>
            </a:extLst>
          </p:cNvPr>
          <p:cNvSpPr>
            <a:spLocks noGrp="1"/>
          </p:cNvSpPr>
          <p:nvPr>
            <p:ph type="ftr" idx="11"/>
          </p:nvPr>
        </p:nvSpPr>
        <p:spPr/>
        <p:txBody>
          <a:bodyPr/>
          <a:lstStyle/>
          <a:p>
            <a:r>
              <a:rPr lang="fr-CA"/>
              <a:t>Romanisation des noms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fr-FR">
                <a:solidFill>
                  <a:schemeClr val="dk1"/>
                </a:solidFill>
              </a:rPr>
              <a:t>Créateurs d’œuvres non textuelles et personnes-sujets</a:t>
            </a:r>
            <a:endParaRPr/>
          </a:p>
        </p:txBody>
      </p:sp>
      <p:sp>
        <p:nvSpPr>
          <p:cNvPr id="713" name="Google Shape;713;p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946"/>
              <a:buNone/>
            </a:pPr>
            <a:r>
              <a:rPr lang="fr-FR" sz="2800" b="1"/>
              <a:t>Démarche (suite)</a:t>
            </a:r>
            <a:endParaRPr/>
          </a:p>
          <a:p>
            <a:pPr marL="114300" lvl="0" indent="0" algn="l" rtl="0">
              <a:lnSpc>
                <a:spcPct val="90000"/>
              </a:lnSpc>
              <a:spcBef>
                <a:spcPts val="1000"/>
              </a:spcBef>
              <a:spcAft>
                <a:spcPts val="0"/>
              </a:spcAft>
              <a:buSzPts val="1946"/>
              <a:buNone/>
            </a:pPr>
            <a:r>
              <a:rPr lang="fr-FR" sz="2800"/>
              <a:t>Aucune forme trouvée dans les ressources en français.</a:t>
            </a:r>
            <a:endParaRPr/>
          </a:p>
          <a:p>
            <a:pPr marL="114300" lvl="0" indent="0" algn="l" rtl="0">
              <a:lnSpc>
                <a:spcPct val="90000"/>
              </a:lnSpc>
              <a:spcBef>
                <a:spcPts val="1000"/>
              </a:spcBef>
              <a:spcAft>
                <a:spcPts val="0"/>
              </a:spcAft>
              <a:buSzPts val="1946"/>
              <a:buNone/>
            </a:pPr>
            <a:r>
              <a:rPr lang="fr-FR"/>
              <a:t>Donc, le catalogueur doit translittérer, mais il n’a pas la forme en alphabet non latin.</a:t>
            </a:r>
            <a:endParaRPr/>
          </a:p>
          <a:p>
            <a:pPr marL="114300" lvl="0" indent="0" algn="l" rtl="0">
              <a:lnSpc>
                <a:spcPct val="90000"/>
              </a:lnSpc>
              <a:spcBef>
                <a:spcPts val="1000"/>
              </a:spcBef>
              <a:spcAft>
                <a:spcPts val="0"/>
              </a:spcAft>
              <a:buSzPts val="1946"/>
              <a:buNone/>
            </a:pPr>
            <a:r>
              <a:rPr lang="fr-FR" b="1">
                <a:highlight>
                  <a:schemeClr val="lt1"/>
                </a:highlight>
              </a:rPr>
              <a:t>Action :</a:t>
            </a:r>
            <a:endParaRPr b="1">
              <a:highlight>
                <a:schemeClr val="lt1"/>
              </a:highlight>
            </a:endParaRPr>
          </a:p>
          <a:p>
            <a:pPr marL="114300" lvl="0" indent="0" algn="l" rtl="0">
              <a:lnSpc>
                <a:spcPct val="90000"/>
              </a:lnSpc>
              <a:spcBef>
                <a:spcPts val="1000"/>
              </a:spcBef>
              <a:spcAft>
                <a:spcPts val="0"/>
              </a:spcAft>
              <a:buSzPts val="1946"/>
              <a:buNone/>
            </a:pPr>
            <a:r>
              <a:rPr lang="fr-FR" sz="2800">
                <a:highlight>
                  <a:schemeClr val="lt1"/>
                </a:highlight>
              </a:rPr>
              <a:t>Prendre la forme non latine sur les titres en </a:t>
            </a:r>
            <a:r>
              <a:rPr lang="fr-FR" sz="2800">
                <a:highlight>
                  <a:schemeClr val="lt1"/>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
                  </a:ext>
                </a:extLst>
              </a:rPr>
              <a:t>arabe</a:t>
            </a:r>
            <a:r>
              <a:rPr lang="fr-FR" sz="2800">
                <a:highlight>
                  <a:schemeClr val="lt1"/>
                </a:highlight>
              </a:rPr>
              <a:t>/notice bibliographique</a:t>
            </a:r>
            <a:endParaRPr>
              <a:highlight>
                <a:schemeClr val="lt1"/>
              </a:highlight>
            </a:endParaRPr>
          </a:p>
          <a:p>
            <a:pPr marL="114300" lvl="0" indent="0" algn="l" rtl="0">
              <a:lnSpc>
                <a:spcPct val="90000"/>
              </a:lnSpc>
              <a:spcBef>
                <a:spcPts val="1000"/>
              </a:spcBef>
              <a:spcAft>
                <a:spcPts val="0"/>
              </a:spcAft>
              <a:buSzPts val="1946"/>
              <a:buNone/>
            </a:pPr>
            <a:endParaRPr>
              <a:highlight>
                <a:srgbClr val="FFFF00"/>
              </a:highlight>
            </a:endParaRPr>
          </a:p>
          <a:p>
            <a:pPr marL="114300" lvl="0" indent="0" algn="l" rtl="0">
              <a:lnSpc>
                <a:spcPct val="90000"/>
              </a:lnSpc>
              <a:spcBef>
                <a:spcPts val="1000"/>
              </a:spcBef>
              <a:spcAft>
                <a:spcPts val="0"/>
              </a:spcAft>
              <a:buSzPts val="1946"/>
              <a:buNone/>
            </a:pPr>
            <a:endParaRPr sz="2800"/>
          </a:p>
        </p:txBody>
      </p:sp>
      <p:sp>
        <p:nvSpPr>
          <p:cNvPr id="714" name="Google Shape;714;p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72</a:t>
            </a:fld>
            <a:endParaRPr/>
          </a:p>
        </p:txBody>
      </p:sp>
      <p:sp>
        <p:nvSpPr>
          <p:cNvPr id="3" name="Espace réservé du pied de page 2">
            <a:extLst>
              <a:ext uri="{FF2B5EF4-FFF2-40B4-BE49-F238E27FC236}">
                <a16:creationId xmlns:a16="http://schemas.microsoft.com/office/drawing/2014/main" id="{54AF5918-E94C-FBC0-AEF2-BD087EF89DB3}"/>
              </a:ext>
            </a:extLst>
          </p:cNvPr>
          <p:cNvSpPr>
            <a:spLocks noGrp="1"/>
          </p:cNvSpPr>
          <p:nvPr>
            <p:ph type="ftr" idx="11"/>
          </p:nvPr>
        </p:nvSpPr>
        <p:spPr/>
        <p:txBody>
          <a:bodyPr/>
          <a:lstStyle/>
          <a:p>
            <a:r>
              <a:rPr lang="fr-CA"/>
              <a:t>Romanisation des noms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9"/>
        <p:cNvGrpSpPr/>
        <p:nvPr/>
      </p:nvGrpSpPr>
      <p:grpSpPr>
        <a:xfrm>
          <a:off x="0" y="0"/>
          <a:ext cx="0" cy="0"/>
          <a:chOff x="0" y="0"/>
          <a:chExt cx="0" cy="0"/>
        </a:xfrm>
      </p:grpSpPr>
      <p:sp>
        <p:nvSpPr>
          <p:cNvPr id="720" name="Google Shape;720;p69"/>
          <p:cNvSpPr txBox="1">
            <a:spLocks noGrp="1"/>
          </p:cNvSpPr>
          <p:nvPr>
            <p:ph type="title"/>
          </p:nvPr>
        </p:nvSpPr>
        <p:spPr>
          <a:xfrm>
            <a:off x="838200" y="478971"/>
            <a:ext cx="10515600" cy="1129567"/>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11111"/>
              <a:buFont typeface="Calibri"/>
              <a:buNone/>
            </a:pPr>
            <a:r>
              <a:rPr lang="fr-FR"/>
              <a:t>Exercice</a:t>
            </a:r>
            <a:br>
              <a:rPr lang="fr-FR"/>
            </a:br>
            <a:endParaRPr/>
          </a:p>
        </p:txBody>
      </p:sp>
      <p:sp>
        <p:nvSpPr>
          <p:cNvPr id="721" name="Google Shape;721;p69"/>
          <p:cNvSpPr txBox="1">
            <a:spLocks noGrp="1"/>
          </p:cNvSpPr>
          <p:nvPr>
            <p:ph type="body" idx="1"/>
          </p:nvPr>
        </p:nvSpPr>
        <p:spPr>
          <a:xfrm>
            <a:off x="598714" y="1266092"/>
            <a:ext cx="11059886" cy="51129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1800"/>
              <a:buNone/>
            </a:pPr>
            <a:r>
              <a:rPr lang="fr-FR" sz="2200"/>
              <a:t>Ressource cataloguée : </a:t>
            </a:r>
            <a:r>
              <a:rPr lang="fr-FR" sz="2200">
                <a:solidFill>
                  <a:srgbClr val="C00000"/>
                </a:solidFill>
              </a:rPr>
              <a:t>Pour l'Ukraine / $c Volodymyr Zelensky ; traduit, présenté et annoté par Raphaël Zyss</a:t>
            </a:r>
            <a:r>
              <a:rPr lang="fr-FR" sz="2200"/>
              <a:t>. 2022</a:t>
            </a:r>
            <a:endParaRPr sz="2200"/>
          </a:p>
          <a:p>
            <a:pPr marL="0" lvl="0" indent="0" algn="l" rtl="0">
              <a:lnSpc>
                <a:spcPct val="90000"/>
              </a:lnSpc>
              <a:spcBef>
                <a:spcPts val="1000"/>
              </a:spcBef>
              <a:spcAft>
                <a:spcPts val="0"/>
              </a:spcAft>
              <a:buClr>
                <a:schemeClr val="dk1"/>
              </a:buClr>
              <a:buSzPts val="1800"/>
              <a:buNone/>
            </a:pPr>
            <a:r>
              <a:rPr lang="fr-FR" sz="2200"/>
              <a:t>Nom à établir : </a:t>
            </a:r>
            <a:r>
              <a:rPr lang="fr-FR" sz="2200">
                <a:solidFill>
                  <a:srgbClr val="C00000"/>
                </a:solidFill>
              </a:rPr>
              <a:t>Volodymyr Zelensky </a:t>
            </a:r>
            <a:endParaRPr sz="2200"/>
          </a:p>
          <a:p>
            <a:pPr marL="0" lvl="0" indent="0" algn="l" rtl="0">
              <a:lnSpc>
                <a:spcPct val="90000"/>
              </a:lnSpc>
              <a:spcBef>
                <a:spcPts val="1000"/>
              </a:spcBef>
              <a:spcAft>
                <a:spcPts val="0"/>
              </a:spcAft>
              <a:buSzPts val="1800"/>
              <a:buNone/>
            </a:pPr>
            <a:r>
              <a:rPr lang="fr-FR" sz="1800">
                <a:latin typeface="Calibri"/>
                <a:ea typeface="Calibri"/>
                <a:cs typeface="Calibri"/>
                <a:sym typeface="Calibri"/>
              </a:rPr>
              <a:t>Recherche :</a:t>
            </a:r>
            <a:endParaRPr/>
          </a:p>
          <a:p>
            <a:pPr marL="457200" lvl="1" indent="0" algn="l" rtl="0">
              <a:lnSpc>
                <a:spcPct val="90000"/>
              </a:lnSpc>
              <a:spcBef>
                <a:spcPts val="1000"/>
              </a:spcBef>
              <a:spcAft>
                <a:spcPts val="0"/>
              </a:spcAft>
              <a:buSzPts val="1800"/>
              <a:buNone/>
            </a:pPr>
            <a:r>
              <a:rPr lang="fr-FR" sz="2000">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2"/>
                  </a:ext>
                </a:extLst>
              </a:rPr>
              <a:t>Encyclopédie Larousse</a:t>
            </a:r>
            <a:r>
              <a:rPr lang="fr-FR" sz="2000">
                <a:latin typeface="Calibri"/>
                <a:ea typeface="Calibri"/>
                <a:cs typeface="Calibri"/>
                <a:sym typeface="Calibri"/>
              </a:rPr>
              <a:t> : trouvé seulement dans l’article consacré à l’Ukraine sous la forme: chef d’état:  Volodymyr Zelenskyï</a:t>
            </a:r>
            <a:endParaRPr sz="2000">
              <a:latin typeface="Calibri"/>
              <a:ea typeface="Calibri"/>
              <a:cs typeface="Calibri"/>
              <a:sym typeface="Calibri"/>
            </a:endParaRPr>
          </a:p>
          <a:p>
            <a:pPr marL="457200" lvl="1" indent="0" algn="l" rtl="0">
              <a:lnSpc>
                <a:spcPct val="90000"/>
              </a:lnSpc>
              <a:spcBef>
                <a:spcPts val="1000"/>
              </a:spcBef>
              <a:spcAft>
                <a:spcPts val="0"/>
              </a:spcAft>
              <a:buSzPts val="1800"/>
              <a:buNone/>
            </a:pPr>
            <a:r>
              <a:rPr lang="fr-FR" sz="2000"/>
              <a:t>Petit Robert :</a:t>
            </a:r>
            <a:r>
              <a:rPr lang="fr-FR" sz="2000" i="1"/>
              <a:t> </a:t>
            </a:r>
            <a:r>
              <a:rPr lang="fr-FR" sz="2000"/>
              <a:t>rien.</a:t>
            </a:r>
            <a:endParaRPr/>
          </a:p>
          <a:p>
            <a:pPr marL="457200" lvl="1" indent="0" algn="l" rtl="0">
              <a:lnSpc>
                <a:spcPct val="90000"/>
              </a:lnSpc>
              <a:spcBef>
                <a:spcPts val="1000"/>
              </a:spcBef>
              <a:spcAft>
                <a:spcPts val="0"/>
              </a:spcAft>
              <a:buSzPts val="1800"/>
              <a:buNone/>
            </a:pPr>
            <a:r>
              <a:rPr lang="fr-FR" sz="2000">
                <a:latin typeface="Calibri"/>
                <a:ea typeface="Calibri"/>
                <a:cs typeface="Calibri"/>
                <a:sym typeface="Calibri"/>
              </a:rPr>
              <a:t>Encyclopédie Universalis : </a:t>
            </a:r>
            <a:r>
              <a:rPr lang="fr-FR" sz="2000" i="1">
                <a:latin typeface="Calibri"/>
                <a:ea typeface="Calibri"/>
                <a:cs typeface="Calibri"/>
                <a:sym typeface="Calibri"/>
              </a:rPr>
              <a:t> </a:t>
            </a:r>
            <a:r>
              <a:rPr lang="fr-FR" sz="2000">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3"/>
                  </a:ext>
                </a:extLst>
              </a:rPr>
              <a:t>Zelensky, Volodymyr</a:t>
            </a:r>
            <a:endParaRPr sz="2000">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4"/>
                </a:ext>
              </a:extLst>
            </a:endParaRPr>
          </a:p>
          <a:p>
            <a:pPr marL="457200" lvl="1" indent="0" algn="l" rtl="0">
              <a:lnSpc>
                <a:spcPct val="90000"/>
              </a:lnSpc>
              <a:spcBef>
                <a:spcPts val="1000"/>
              </a:spcBef>
              <a:spcAft>
                <a:spcPts val="0"/>
              </a:spcAft>
              <a:buSzPts val="1800"/>
              <a:buNone/>
            </a:pPr>
            <a:r>
              <a:rPr lang="fr-FR" sz="20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5"/>
                  </a:ext>
                </a:extLst>
              </a:rPr>
              <a:t>Option pour valider : Wikipédia en français : </a:t>
            </a:r>
            <a:r>
              <a:rPr lang="fr-FR" sz="2400">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6"/>
                  </a:ext>
                </a:extLst>
              </a:rPr>
              <a:t>Volodymyr Zelensky</a:t>
            </a:r>
            <a:endParaRPr sz="2400">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7"/>
                </a:ext>
              </a:extLst>
            </a:endParaRPr>
          </a:p>
          <a:p>
            <a:pPr marL="914400" lvl="2" indent="0" algn="l" rtl="0">
              <a:lnSpc>
                <a:spcPct val="90000"/>
              </a:lnSpc>
              <a:spcBef>
                <a:spcPts val="1000"/>
              </a:spcBef>
              <a:spcAft>
                <a:spcPts val="0"/>
              </a:spcAft>
              <a:buSzPts val="1800"/>
              <a:buNone/>
            </a:pPr>
            <a:r>
              <a:rPr lang="fr-FR" sz="1600"/>
              <a:t>En ukrainien: Володимир Олександрович Зеленський ; en russe: Владимир Александрович Зеленский ; </a:t>
            </a:r>
            <a:endParaRPr sz="1600"/>
          </a:p>
          <a:p>
            <a:pPr marL="914400" lvl="2" indent="0" algn="l" rtl="0">
              <a:lnSpc>
                <a:spcPct val="90000"/>
              </a:lnSpc>
              <a:spcBef>
                <a:spcPts val="1000"/>
              </a:spcBef>
              <a:spcAft>
                <a:spcPts val="0"/>
              </a:spcAft>
              <a:buSzPts val="1800"/>
              <a:buNone/>
            </a:pPr>
            <a:r>
              <a:rPr lang="fr-FR" sz="1600"/>
              <a:t>(Volodymyr Oleksandrovytch Zelensky, ou Vladimir Aleksandrovitch Zelenski), humoriste, acteur et homme d’état ukrainien, né en 1978. </a:t>
            </a:r>
            <a:endParaRPr sz="1600"/>
          </a:p>
          <a:p>
            <a:pPr marL="0" lvl="0" indent="0" algn="l" rtl="0">
              <a:lnSpc>
                <a:spcPct val="90000"/>
              </a:lnSpc>
              <a:spcBef>
                <a:spcPts val="1000"/>
              </a:spcBef>
              <a:spcAft>
                <a:spcPts val="0"/>
              </a:spcAft>
              <a:buClr>
                <a:schemeClr val="dk1"/>
              </a:buClr>
              <a:buSzPts val="1800"/>
              <a:buNone/>
            </a:pPr>
            <a:r>
              <a:rPr lang="fr-FR" sz="1800"/>
              <a:t> </a:t>
            </a:r>
            <a:r>
              <a:rPr lang="fr-FR" sz="2200" b="1"/>
              <a:t>Réponse:  </a:t>
            </a:r>
            <a:r>
              <a:rPr lang="fr-FR" sz="2200"/>
              <a:t>100 1_ $a </a:t>
            </a:r>
            <a:r>
              <a:rPr lang="fr-FR" sz="2200" b="0" i="0">
                <a:solidFill>
                  <a:srgbClr val="000000"/>
                </a:solidFill>
                <a:highlight>
                  <a:schemeClr val="lt1"/>
                </a:highlight>
                <a:latin typeface="Arial"/>
                <a:ea typeface="Arial"/>
                <a:cs typeface="Arial"/>
                <a:sym typeface="Arial"/>
              </a:rPr>
              <a:t>Zelensky, Volodymyr, </a:t>
            </a:r>
            <a:r>
              <a:rPr lang="fr-FR" sz="2200" b="1">
                <a:solidFill>
                  <a:srgbClr val="034EA2"/>
                </a:solidFill>
                <a:latin typeface="Arial"/>
                <a:ea typeface="Arial"/>
                <a:cs typeface="Arial"/>
                <a:sym typeface="Arial"/>
              </a:rPr>
              <a:t>$d </a:t>
            </a:r>
            <a:r>
              <a:rPr lang="fr-FR" sz="2200" b="0" i="0">
                <a:solidFill>
                  <a:srgbClr val="000000"/>
                </a:solidFill>
                <a:latin typeface="Arial"/>
                <a:ea typeface="Arial"/>
                <a:cs typeface="Arial"/>
                <a:sym typeface="Arial"/>
              </a:rPr>
              <a:t>1978-</a:t>
            </a:r>
            <a:endParaRPr sz="2200"/>
          </a:p>
          <a:p>
            <a:pPr marL="0" lvl="0" indent="0" algn="l" rtl="0">
              <a:lnSpc>
                <a:spcPct val="90000"/>
              </a:lnSpc>
              <a:spcBef>
                <a:spcPts val="1000"/>
              </a:spcBef>
              <a:spcAft>
                <a:spcPts val="0"/>
              </a:spcAft>
              <a:buClr>
                <a:schemeClr val="dk1"/>
              </a:buClr>
              <a:buSzPts val="1800"/>
              <a:buNone/>
            </a:pPr>
            <a:endParaRPr sz="1800"/>
          </a:p>
        </p:txBody>
      </p:sp>
      <p:sp>
        <p:nvSpPr>
          <p:cNvPr id="722" name="Google Shape;722;p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73</a:t>
            </a:fld>
            <a:endParaRPr/>
          </a:p>
        </p:txBody>
      </p:sp>
      <p:sp>
        <p:nvSpPr>
          <p:cNvPr id="3" name="Espace réservé du pied de page 2">
            <a:extLst>
              <a:ext uri="{FF2B5EF4-FFF2-40B4-BE49-F238E27FC236}">
                <a16:creationId xmlns:a16="http://schemas.microsoft.com/office/drawing/2014/main" id="{A5B97B33-59B0-975D-FD18-64BE71571EE9}"/>
              </a:ext>
            </a:extLst>
          </p:cNvPr>
          <p:cNvSpPr>
            <a:spLocks noGrp="1"/>
          </p:cNvSpPr>
          <p:nvPr>
            <p:ph type="ftr" idx="11"/>
          </p:nvPr>
        </p:nvSpPr>
        <p:spPr/>
        <p:txBody>
          <a:bodyPr/>
          <a:lstStyle/>
          <a:p>
            <a:r>
              <a:rPr lang="fr-CA"/>
              <a:t>Romanisation des noms</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26"/>
        <p:cNvGrpSpPr/>
        <p:nvPr/>
      </p:nvGrpSpPr>
      <p:grpSpPr>
        <a:xfrm>
          <a:off x="0" y="0"/>
          <a:ext cx="0" cy="0"/>
          <a:chOff x="0" y="0"/>
          <a:chExt cx="0" cy="0"/>
        </a:xfrm>
      </p:grpSpPr>
      <p:sp>
        <p:nvSpPr>
          <p:cNvPr id="727" name="Google Shape;727;p1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sz="3800"/>
              <a:t>Personne se présente dans plus d’une langue</a:t>
            </a:r>
            <a:r>
              <a:rPr lang="fr-FR"/>
              <a:t> </a:t>
            </a:r>
            <a:endParaRPr/>
          </a:p>
        </p:txBody>
      </p:sp>
      <p:sp>
        <p:nvSpPr>
          <p:cNvPr id="728" name="Google Shape;728;p138"/>
          <p:cNvSpPr txBox="1">
            <a:spLocks noGrp="1"/>
          </p:cNvSpPr>
          <p:nvPr>
            <p:ph type="body" idx="1"/>
          </p:nvPr>
        </p:nvSpPr>
        <p:spPr>
          <a:xfrm>
            <a:off x="838200" y="1328057"/>
            <a:ext cx="10515600" cy="4848906"/>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fr-FR"/>
              <a:t>9.2.2.2 : </a:t>
            </a:r>
            <a:r>
              <a:rPr lang="fr-FR">
                <a:solidFill>
                  <a:srgbClr val="2E75B5"/>
                </a:solidFill>
              </a:rPr>
              <a:t>Lorsqu’un nom de personne se présente dans plus d’une langue, voir les instructions supplémentaires sous 9.2.2.5.2. Lorsque le nom est </a:t>
            </a:r>
            <a:r>
              <a:rPr lang="fr-FR">
                <a:solidFill>
                  <a:srgbClr val="2E75B5"/>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8"/>
                  </a:ext>
                </a:extLst>
              </a:rPr>
              <a:t>trouvé</a:t>
            </a:r>
            <a:r>
              <a:rPr lang="fr-FR">
                <a:solidFill>
                  <a:srgbClr val="2E75B5"/>
                </a:solidFill>
              </a:rPr>
              <a:t> dans une écriture qui diffère d’une écriture privilégiée par l’agence créant les données, voir 9.2.2.5.3.</a:t>
            </a:r>
            <a:r>
              <a:rPr lang="fr-FR">
                <a:solidFill>
                  <a:srgbClr val="FF0000"/>
                </a:solidFill>
              </a:rPr>
              <a:t> </a:t>
            </a:r>
            <a:endParaRPr/>
          </a:p>
          <a:p>
            <a:pPr marL="0" lvl="0" indent="0" algn="l" rtl="0">
              <a:lnSpc>
                <a:spcPct val="90000"/>
              </a:lnSpc>
              <a:spcBef>
                <a:spcPts val="1000"/>
              </a:spcBef>
              <a:spcAft>
                <a:spcPts val="0"/>
              </a:spcAft>
              <a:buClr>
                <a:schemeClr val="dk1"/>
              </a:buClr>
              <a:buSzPct val="100000"/>
              <a:buNone/>
            </a:pPr>
            <a:r>
              <a:rPr lang="fr-FR"/>
              <a:t>9.2.2.5.2 : </a:t>
            </a:r>
            <a:r>
              <a:rPr lang="fr-FR">
                <a:solidFill>
                  <a:srgbClr val="2E75B5"/>
                </a:solidFill>
              </a:rPr>
              <a:t>Si un nom de personne a figuré sous des formes linguistiques différentes dans les manifestations associées à la personne, choisir comme nom privilégié la forme correspondant à la langue de la plupart des manifestations.</a:t>
            </a:r>
            <a:endParaRPr/>
          </a:p>
          <a:p>
            <a:pPr marL="0" lvl="0" indent="0" algn="l" rtl="0">
              <a:lnSpc>
                <a:spcPct val="90000"/>
              </a:lnSpc>
              <a:spcBef>
                <a:spcPts val="1000"/>
              </a:spcBef>
              <a:spcAft>
                <a:spcPts val="0"/>
              </a:spcAft>
              <a:buClr>
                <a:schemeClr val="dk1"/>
              </a:buClr>
              <a:buSzPct val="100000"/>
              <a:buNone/>
            </a:pPr>
            <a:endParaRPr>
              <a:solidFill>
                <a:srgbClr val="2E75B5"/>
              </a:solidFill>
            </a:endParaRPr>
          </a:p>
          <a:p>
            <a:pPr marL="0" lvl="0" indent="0" algn="l" rtl="0">
              <a:lnSpc>
                <a:spcPct val="90000"/>
              </a:lnSpc>
              <a:spcBef>
                <a:spcPts val="1000"/>
              </a:spcBef>
              <a:spcAft>
                <a:spcPts val="0"/>
              </a:spcAft>
              <a:buClr>
                <a:schemeClr val="dk1"/>
              </a:buClr>
              <a:buSzPct val="100000"/>
              <a:buNone/>
            </a:pPr>
            <a:r>
              <a:rPr lang="fr-FR"/>
              <a:t>Alternative : </a:t>
            </a:r>
            <a:r>
              <a:rPr lang="fr-FR">
                <a:solidFill>
                  <a:srgbClr val="2E75B5"/>
                </a:solidFill>
              </a:rPr>
              <a:t>Choisir une forme de nom largement reconnue dans une langue et une écriture privilégiées par l’agence créant les données.</a:t>
            </a:r>
            <a:endParaRPr/>
          </a:p>
          <a:p>
            <a:pPr marL="0" lvl="0" indent="0" algn="l" rtl="0">
              <a:lnSpc>
                <a:spcPct val="90000"/>
              </a:lnSpc>
              <a:spcBef>
                <a:spcPts val="1000"/>
              </a:spcBef>
              <a:spcAft>
                <a:spcPts val="0"/>
              </a:spcAft>
              <a:buClr>
                <a:schemeClr val="dk1"/>
              </a:buClr>
              <a:buSzPct val="100000"/>
              <a:buNone/>
            </a:pPr>
            <a:r>
              <a:rPr lang="fr-FR"/>
              <a:t>Pratique de BAC/BAnQ pour l’alternative : </a:t>
            </a:r>
            <a:r>
              <a:rPr lang="fr-FR">
                <a:solidFill>
                  <a:srgbClr val="2E75B5"/>
                </a:solidFill>
              </a:rPr>
              <a:t>Ne pas appliquer l’alternative.</a:t>
            </a:r>
            <a:endParaRPr/>
          </a:p>
          <a:p>
            <a:pPr marL="0" lvl="0" indent="0" algn="l" rtl="0">
              <a:lnSpc>
                <a:spcPct val="90000"/>
              </a:lnSpc>
              <a:spcBef>
                <a:spcPts val="1000"/>
              </a:spcBef>
              <a:spcAft>
                <a:spcPts val="0"/>
              </a:spcAft>
              <a:buClr>
                <a:schemeClr val="dk1"/>
              </a:buClr>
              <a:buSzPct val="100000"/>
              <a:buNone/>
            </a:pPr>
            <a:endParaRPr>
              <a:solidFill>
                <a:srgbClr val="FF0000"/>
              </a:solidFill>
            </a:endParaRPr>
          </a:p>
          <a:p>
            <a:pPr marL="0" lvl="0" indent="0" algn="l" rtl="0">
              <a:lnSpc>
                <a:spcPct val="90000"/>
              </a:lnSpc>
              <a:spcBef>
                <a:spcPts val="1000"/>
              </a:spcBef>
              <a:spcAft>
                <a:spcPts val="0"/>
              </a:spcAft>
              <a:buClr>
                <a:schemeClr val="dk1"/>
              </a:buClr>
              <a:buSzPct val="100000"/>
              <a:buNone/>
            </a:pPr>
            <a:r>
              <a:rPr lang="fr-FR"/>
              <a:t>Dans un tel cas, si la forme du nom choisie apparaît en écriture non latine : suivre simplement les instructions sous 9.2.2.5.3, Noms trouvés dans une écriture non privilégiée. </a:t>
            </a:r>
            <a:endParaRPr/>
          </a:p>
        </p:txBody>
      </p:sp>
      <p:sp>
        <p:nvSpPr>
          <p:cNvPr id="729" name="Google Shape;729;p1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74</a:t>
            </a:fld>
            <a:endParaRPr/>
          </a:p>
        </p:txBody>
      </p:sp>
      <p:sp>
        <p:nvSpPr>
          <p:cNvPr id="3" name="Espace réservé du pied de page 2">
            <a:extLst>
              <a:ext uri="{FF2B5EF4-FFF2-40B4-BE49-F238E27FC236}">
                <a16:creationId xmlns:a16="http://schemas.microsoft.com/office/drawing/2014/main" id="{12405EBD-A4D8-175D-9737-E5FE94952387}"/>
              </a:ext>
            </a:extLst>
          </p:cNvPr>
          <p:cNvSpPr>
            <a:spLocks noGrp="1"/>
          </p:cNvSpPr>
          <p:nvPr>
            <p:ph type="ftr" idx="11"/>
          </p:nvPr>
        </p:nvSpPr>
        <p:spPr/>
        <p:txBody>
          <a:bodyPr/>
          <a:lstStyle/>
          <a:p>
            <a:r>
              <a:rPr lang="fr-CA"/>
              <a:t>Romanisation des noms</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33"/>
        <p:cNvGrpSpPr/>
        <p:nvPr/>
      </p:nvGrpSpPr>
      <p:grpSpPr>
        <a:xfrm>
          <a:off x="0" y="0"/>
          <a:ext cx="0" cy="0"/>
          <a:chOff x="0" y="0"/>
          <a:chExt cx="0" cy="0"/>
        </a:xfrm>
      </p:grpSpPr>
      <p:sp>
        <p:nvSpPr>
          <p:cNvPr id="734" name="Google Shape;734;p1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Exceptions </a:t>
            </a:r>
            <a:endParaRPr/>
          </a:p>
        </p:txBody>
      </p:sp>
      <p:sp>
        <p:nvSpPr>
          <p:cNvPr id="735" name="Google Shape;735;p139"/>
          <p:cNvSpPr txBox="1">
            <a:spLocks noGrp="1"/>
          </p:cNvSpPr>
          <p:nvPr>
            <p:ph type="body" idx="1"/>
          </p:nvPr>
        </p:nvSpPr>
        <p:spPr>
          <a:xfrm>
            <a:off x="838200" y="1328057"/>
            <a:ext cx="10515600" cy="4848906"/>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90000"/>
              </a:lnSpc>
              <a:spcBef>
                <a:spcPts val="0"/>
              </a:spcBef>
              <a:spcAft>
                <a:spcPts val="0"/>
              </a:spcAft>
              <a:buClr>
                <a:schemeClr val="dk1"/>
              </a:buClr>
              <a:buSzPct val="100000"/>
              <a:buNone/>
            </a:pPr>
            <a:r>
              <a:rPr lang="fr-FR"/>
              <a:t>Les exceptions </a:t>
            </a:r>
            <a:endParaRPr/>
          </a:p>
          <a:p>
            <a:pPr marL="0" lvl="0" indent="0" algn="l" rtl="0">
              <a:lnSpc>
                <a:spcPct val="90000"/>
              </a:lnSpc>
              <a:spcBef>
                <a:spcPts val="1000"/>
              </a:spcBef>
              <a:spcAft>
                <a:spcPts val="0"/>
              </a:spcAft>
              <a:buClr>
                <a:schemeClr val="dk1"/>
              </a:buClr>
              <a:buSzPct val="100000"/>
              <a:buNone/>
            </a:pPr>
            <a:r>
              <a:rPr lang="fr-FR"/>
              <a:t>9.2.2.4, Enregistrement d’un nom privilégié d’une personne</a:t>
            </a:r>
            <a:endParaRPr/>
          </a:p>
          <a:p>
            <a:pPr marL="228600" lvl="0" indent="-228600" algn="l" rtl="0">
              <a:lnSpc>
                <a:spcPct val="90000"/>
              </a:lnSpc>
              <a:spcBef>
                <a:spcPts val="1000"/>
              </a:spcBef>
              <a:spcAft>
                <a:spcPts val="0"/>
              </a:spcAft>
              <a:buClr>
                <a:srgbClr val="2E75B5"/>
              </a:buClr>
              <a:buSzPct val="100000"/>
              <a:buChar char="•"/>
            </a:pPr>
            <a:r>
              <a:rPr lang="fr-FR">
                <a:solidFill>
                  <a:srgbClr val="2E75B5"/>
                </a:solidFill>
              </a:rPr>
              <a:t>Voir l’annexe F pour des instructions supplémentaires sur l’enregistrement d’un nom de personne dans les catégories suivantes : noms dans l’alphabet arabe, voir F1. </a:t>
            </a:r>
            <a:endParaRPr/>
          </a:p>
          <a:p>
            <a:pPr marL="228600" lvl="0" indent="-10414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fr-F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9"/>
                  </a:ext>
                </a:extLst>
              </a:rPr>
              <a:t>9.2.2.5.2,  Exceptions : Forme grecque ou latine par opposition à d’autres formes. </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0"/>
                </a:ext>
              </a:extLst>
            </a:endParaRPr>
          </a:p>
          <a:p>
            <a:pPr marL="0" lvl="0" indent="0" algn="l" rtl="0">
              <a:lnSpc>
                <a:spcPct val="90000"/>
              </a:lnSpc>
              <a:spcBef>
                <a:spcPts val="1000"/>
              </a:spcBef>
              <a:spcAft>
                <a:spcPts val="0"/>
              </a:spcAft>
              <a:buClr>
                <a:srgbClr val="2E75B5"/>
              </a:buClr>
              <a:buSzPct val="100000"/>
              <a:buNone/>
            </a:pPr>
            <a:r>
              <a:rPr lang="fr-FR">
                <a:solidFill>
                  <a:srgbClr val="2E75B5"/>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1"/>
                  </a:ext>
                </a:extLst>
              </a:rPr>
              <a:t>Des formes différentes du nom figurent parfois dans les sources de référence et/ou les manifestations associées à la personne. Si un nom de personne est trouvé dans une </a:t>
            </a:r>
            <a:r>
              <a:rPr lang="fr-FR" b="1">
                <a:solidFill>
                  <a:srgbClr val="2E75B5"/>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2"/>
                  </a:ext>
                </a:extLst>
              </a:rPr>
              <a:t>forme grecque ou latine </a:t>
            </a:r>
            <a:r>
              <a:rPr lang="fr-FR">
                <a:solidFill>
                  <a:srgbClr val="2E75B5"/>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3"/>
                  </a:ext>
                </a:extLst>
              </a:rPr>
              <a:t>ainsi que dans une forme dans la langue maternelle de la personne ou dans la langue adoptée par la personne, choisir comme nom privilégié </a:t>
            </a:r>
            <a:r>
              <a:rPr lang="fr-FR" b="1">
                <a:solidFill>
                  <a:srgbClr val="2E75B5"/>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4"/>
                  </a:ext>
                </a:extLst>
              </a:rPr>
              <a:t>la forme trouvée le plus couramment dans les sources de référence.   </a:t>
            </a:r>
            <a:r>
              <a:rPr lang="fr-FR" b="1">
                <a:solidFill>
                  <a:srgbClr val="C55A1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5"/>
                  </a:ext>
                </a:extLst>
              </a:rPr>
              <a:t>Exemple : </a:t>
            </a:r>
            <a:r>
              <a:rPr lang="fr-FR">
                <a:solidFill>
                  <a:srgbClr val="C55A1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6"/>
                  </a:ext>
                </a:extLst>
              </a:rPr>
              <a:t>Hugo Grotius, et non Hugo de Groot (intellectuel néerlandais).</a:t>
            </a:r>
            <a:endParaRPr>
              <a:solidFill>
                <a:srgbClr val="C55A1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7"/>
                </a:ext>
              </a:extLst>
            </a:endParaRPr>
          </a:p>
          <a:p>
            <a:pPr marL="0" lvl="0" indent="0" algn="l" rtl="0">
              <a:lnSpc>
                <a:spcPct val="90000"/>
              </a:lnSpc>
              <a:spcBef>
                <a:spcPts val="1000"/>
              </a:spcBef>
              <a:spcAft>
                <a:spcPts val="0"/>
              </a:spcAft>
              <a:buClr>
                <a:schemeClr val="dk1"/>
              </a:buClr>
              <a:buSzPct val="100000"/>
              <a:buNone/>
            </a:pPr>
            <a:r>
              <a:rPr lang="fr-F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8"/>
                  </a:ext>
                </a:extLst>
              </a:rPr>
              <a:t>[On peut présumer qu’il s’agit ici de sources de référence dans la langue de l’agence de catalogage, soit en français].</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9"/>
                </a:ext>
              </a:extLst>
            </a:endParaRPr>
          </a:p>
          <a:p>
            <a:pPr marL="0" lvl="0" indent="0" algn="l" rtl="0">
              <a:lnSpc>
                <a:spcPct val="90000"/>
              </a:lnSpc>
              <a:spcBef>
                <a:spcPts val="1000"/>
              </a:spcBef>
              <a:spcAft>
                <a:spcPts val="0"/>
              </a:spcAft>
              <a:buClr>
                <a:srgbClr val="2E75B5"/>
              </a:buClr>
              <a:buSzPct val="100000"/>
              <a:buNone/>
            </a:pPr>
            <a:r>
              <a:rPr lang="fr-FR">
                <a:solidFill>
                  <a:srgbClr val="2E75B5"/>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0"/>
                  </a:ext>
                </a:extLst>
              </a:rPr>
              <a:t>En cas de doute, choisir la </a:t>
            </a:r>
            <a:r>
              <a:rPr lang="fr-FR" b="1">
                <a:solidFill>
                  <a:srgbClr val="2E75B5"/>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1"/>
                  </a:ext>
                </a:extLst>
              </a:rPr>
              <a:t>forme grecque </a:t>
            </a:r>
            <a:r>
              <a:rPr lang="fr-FR">
                <a:solidFill>
                  <a:srgbClr val="2E75B5"/>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2"/>
                  </a:ext>
                </a:extLst>
              </a:rPr>
              <a:t>ou latine pour les personnes qui étaient actives </a:t>
            </a:r>
            <a:r>
              <a:rPr lang="fr-FR" b="1">
                <a:solidFill>
                  <a:srgbClr val="2E75B5"/>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3"/>
                  </a:ext>
                </a:extLst>
              </a:rPr>
              <a:t>avant</a:t>
            </a:r>
            <a:r>
              <a:rPr lang="fr-FR">
                <a:solidFill>
                  <a:srgbClr val="2E75B5"/>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4"/>
                  </a:ext>
                </a:extLst>
              </a:rPr>
              <a:t>, ou principalement avant, 1400 après J.-C. Pour les personnes actives après cette date, choisir la forme dans la langue maternelle de la personne ou dans la langue adoptée par la personne.</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5"/>
                </a:ext>
              </a:extLst>
            </a:endParaRPr>
          </a:p>
          <a:p>
            <a:pPr marL="0" lvl="0" indent="0" algn="l" rtl="0">
              <a:lnSpc>
                <a:spcPct val="90000"/>
              </a:lnSpc>
              <a:spcBef>
                <a:spcPts val="1000"/>
              </a:spcBef>
              <a:spcAft>
                <a:spcPts val="0"/>
              </a:spcAft>
              <a:buClr>
                <a:schemeClr val="dk1"/>
              </a:buClr>
              <a:buSzPct val="100000"/>
              <a:buNone/>
            </a:pPr>
            <a:r>
              <a:rPr lang="fr-F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6"/>
                  </a:ext>
                </a:extLst>
              </a:rPr>
              <a:t>Dans les cas où la forme grecque apparaîtrait en caractères grecs, se référer à 9.2.2.5.3.</a:t>
            </a:r>
            <a:endParaRPr/>
          </a:p>
        </p:txBody>
      </p:sp>
      <p:sp>
        <p:nvSpPr>
          <p:cNvPr id="736" name="Google Shape;736;p1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75</a:t>
            </a:fld>
            <a:endParaRPr/>
          </a:p>
        </p:txBody>
      </p:sp>
      <p:sp>
        <p:nvSpPr>
          <p:cNvPr id="3" name="Espace réservé du pied de page 2">
            <a:extLst>
              <a:ext uri="{FF2B5EF4-FFF2-40B4-BE49-F238E27FC236}">
                <a16:creationId xmlns:a16="http://schemas.microsoft.com/office/drawing/2014/main" id="{BD6E210F-436F-2C8D-A62B-65B88D3AEB91}"/>
              </a:ext>
            </a:extLst>
          </p:cNvPr>
          <p:cNvSpPr>
            <a:spLocks noGrp="1"/>
          </p:cNvSpPr>
          <p:nvPr>
            <p:ph type="ftr" idx="11"/>
          </p:nvPr>
        </p:nvSpPr>
        <p:spPr/>
        <p:txBody>
          <a:bodyPr/>
          <a:lstStyle/>
          <a:p>
            <a:r>
              <a:rPr lang="fr-CA"/>
              <a:t>Romanisation des noms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Google Shape;741;p190"/>
          <p:cNvSpPr txBox="1">
            <a:spLocks noGrp="1"/>
          </p:cNvSpPr>
          <p:nvPr>
            <p:ph type="ctrTitle"/>
          </p:nvPr>
        </p:nvSpPr>
        <p:spPr>
          <a:xfrm>
            <a:off x="1524000" y="1122363"/>
            <a:ext cx="9144000" cy="149383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2800"/>
              <a:buFont typeface="Play"/>
              <a:buNone/>
            </a:pPr>
            <a:r>
              <a:rPr lang="fr-FR" sz="2800">
                <a:latin typeface="Calibri"/>
                <a:ea typeface="Calibri"/>
                <a:cs typeface="Calibri"/>
                <a:sym typeface="Calibri"/>
              </a:rPr>
              <a:t>Noms de personnes</a:t>
            </a:r>
            <a:endParaRPr>
              <a:latin typeface="Calibri"/>
              <a:ea typeface="Calibri"/>
              <a:cs typeface="Calibri"/>
              <a:sym typeface="Calibri"/>
            </a:endParaRPr>
          </a:p>
        </p:txBody>
      </p:sp>
      <p:sp>
        <p:nvSpPr>
          <p:cNvPr id="742" name="Google Shape;742;p190"/>
          <p:cNvSpPr txBox="1">
            <a:spLocks noGrp="1"/>
          </p:cNvSpPr>
          <p:nvPr>
            <p:ph type="subTitle" idx="1"/>
          </p:nvPr>
        </p:nvSpPr>
        <p:spPr>
          <a:xfrm>
            <a:off x="1524000" y="2751138"/>
            <a:ext cx="9144000" cy="165576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6000"/>
              <a:buNone/>
            </a:pPr>
            <a:r>
              <a:rPr lang="fr-FR" sz="4400"/>
              <a:t>Variantes de points d’accès</a:t>
            </a:r>
            <a:endParaRPr sz="4400"/>
          </a:p>
        </p:txBody>
      </p:sp>
      <p:sp>
        <p:nvSpPr>
          <p:cNvPr id="743" name="Google Shape;743;p19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76</a:t>
            </a:fld>
            <a:endParaRPr/>
          </a:p>
        </p:txBody>
      </p:sp>
      <p:sp>
        <p:nvSpPr>
          <p:cNvPr id="3" name="Espace réservé du pied de page 2">
            <a:extLst>
              <a:ext uri="{FF2B5EF4-FFF2-40B4-BE49-F238E27FC236}">
                <a16:creationId xmlns:a16="http://schemas.microsoft.com/office/drawing/2014/main" id="{E359CCA8-DB5C-DA4A-703E-42481E0631D7}"/>
              </a:ext>
            </a:extLst>
          </p:cNvPr>
          <p:cNvSpPr>
            <a:spLocks noGrp="1"/>
          </p:cNvSpPr>
          <p:nvPr>
            <p:ph type="ftr" idx="11"/>
          </p:nvPr>
        </p:nvSpPr>
        <p:spPr/>
        <p:txBody>
          <a:bodyPr/>
          <a:lstStyle/>
          <a:p>
            <a:r>
              <a:rPr lang="fr-CA" dirty="0">
                <a:latin typeface="Calibri" panose="020F0502020204030204" pitchFamily="34" charset="0"/>
                <a:ea typeface="Calibri" panose="020F0502020204030204" pitchFamily="34" charset="0"/>
                <a:cs typeface="Calibri" panose="020F0502020204030204" pitchFamily="34" charset="0"/>
              </a:rPr>
              <a:t>Romanisation des noms</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sp>
        <p:nvSpPr>
          <p:cNvPr id="748" name="Google Shape;748;p1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Les variantes de points d’accès</a:t>
            </a:r>
            <a:br>
              <a:rPr lang="fr-FR"/>
            </a:br>
            <a:endParaRPr/>
          </a:p>
        </p:txBody>
      </p:sp>
      <p:sp>
        <p:nvSpPr>
          <p:cNvPr id="749" name="Google Shape;749;p116"/>
          <p:cNvSpPr txBox="1">
            <a:spLocks noGrp="1"/>
          </p:cNvSpPr>
          <p:nvPr>
            <p:ph type="body" idx="1"/>
          </p:nvPr>
        </p:nvSpPr>
        <p:spPr>
          <a:xfrm>
            <a:off x="838200" y="1153886"/>
            <a:ext cx="10515600" cy="5023077"/>
          </a:xfrm>
          <a:prstGeom prst="rect">
            <a:avLst/>
          </a:prstGeom>
          <a:noFill/>
          <a:ln>
            <a:noFill/>
          </a:ln>
        </p:spPr>
        <p:txBody>
          <a:bodyPr spcFirstLastPara="1" wrap="square" lIns="91425" tIns="45700" rIns="91425" bIns="45700" anchor="t" anchorCtr="0">
            <a:normAutofit/>
          </a:bodyPr>
          <a:lstStyle/>
          <a:p>
            <a:pPr marL="228600" lvl="0" indent="-117475" algn="l" rtl="0">
              <a:lnSpc>
                <a:spcPct val="90000"/>
              </a:lnSpc>
              <a:spcBef>
                <a:spcPts val="0"/>
              </a:spcBef>
              <a:spcAft>
                <a:spcPts val="0"/>
              </a:spcAft>
              <a:buClr>
                <a:schemeClr val="dk1"/>
              </a:buClr>
              <a:buSzPts val="2800"/>
              <a:buNone/>
            </a:pPr>
            <a:endParaRPr/>
          </a:p>
          <a:p>
            <a:pPr marL="228600" lvl="0" indent="-117475" algn="l" rtl="0">
              <a:lnSpc>
                <a:spcPct val="90000"/>
              </a:lnSpc>
              <a:spcBef>
                <a:spcPts val="0"/>
              </a:spcBef>
              <a:spcAft>
                <a:spcPts val="0"/>
              </a:spcAft>
              <a:buClr>
                <a:schemeClr val="dk1"/>
              </a:buClr>
              <a:buSzPts val="2800"/>
              <a:buNone/>
            </a:pPr>
            <a:r>
              <a:rPr lang="fr-FR"/>
              <a:t>MARC 21 : </a:t>
            </a:r>
            <a:endParaRPr/>
          </a:p>
          <a:p>
            <a:pPr marL="228600" lvl="0" indent="-117475" algn="l" rtl="0">
              <a:lnSpc>
                <a:spcPct val="90000"/>
              </a:lnSpc>
              <a:spcBef>
                <a:spcPts val="0"/>
              </a:spcBef>
              <a:spcAft>
                <a:spcPts val="0"/>
              </a:spcAft>
              <a:buClr>
                <a:schemeClr val="dk1"/>
              </a:buClr>
              <a:buSzPts val="2800"/>
              <a:buNone/>
            </a:pPr>
            <a:endParaRPr/>
          </a:p>
          <a:p>
            <a:pPr marL="228600" lvl="0" indent="-117475" algn="l" rtl="0">
              <a:lnSpc>
                <a:spcPct val="90000"/>
              </a:lnSpc>
              <a:spcBef>
                <a:spcPts val="0"/>
              </a:spcBef>
              <a:spcAft>
                <a:spcPts val="0"/>
              </a:spcAft>
              <a:buClr>
                <a:schemeClr val="dk1"/>
              </a:buClr>
              <a:buSzPts val="2800"/>
              <a:buNone/>
            </a:pPr>
            <a:r>
              <a:rPr lang="fr-FR" b="1"/>
              <a:t>400 (nom de personne) </a:t>
            </a:r>
            <a:endParaRPr b="1"/>
          </a:p>
          <a:p>
            <a:pPr marL="228600" lvl="0" indent="-117475" algn="l" rtl="0">
              <a:lnSpc>
                <a:spcPct val="90000"/>
              </a:lnSpc>
              <a:spcBef>
                <a:spcPts val="0"/>
              </a:spcBef>
              <a:spcAft>
                <a:spcPts val="0"/>
              </a:spcAft>
              <a:buClr>
                <a:schemeClr val="dk1"/>
              </a:buClr>
              <a:buSzPts val="2800"/>
              <a:buNone/>
            </a:pPr>
            <a:endParaRPr/>
          </a:p>
          <a:p>
            <a:pPr marL="228600" lvl="0" indent="-117475" algn="l" rtl="0">
              <a:lnSpc>
                <a:spcPct val="90000"/>
              </a:lnSpc>
              <a:spcBef>
                <a:spcPts val="0"/>
              </a:spcBef>
              <a:spcAft>
                <a:spcPts val="0"/>
              </a:spcAft>
              <a:buClr>
                <a:schemeClr val="dk1"/>
              </a:buClr>
              <a:buSzPts val="2800"/>
              <a:buNone/>
            </a:pPr>
            <a:r>
              <a:rPr lang="fr-FR"/>
              <a:t>410 (nom de collectivité) </a:t>
            </a:r>
            <a:endParaRPr/>
          </a:p>
          <a:p>
            <a:pPr marL="228600" lvl="0" indent="-117475" algn="l" rtl="0">
              <a:lnSpc>
                <a:spcPct val="90000"/>
              </a:lnSpc>
              <a:spcBef>
                <a:spcPts val="0"/>
              </a:spcBef>
              <a:spcAft>
                <a:spcPts val="0"/>
              </a:spcAft>
              <a:buClr>
                <a:schemeClr val="dk1"/>
              </a:buClr>
              <a:buSzPts val="2800"/>
              <a:buNone/>
            </a:pPr>
            <a:endParaRPr/>
          </a:p>
          <a:p>
            <a:pPr marL="228600" lvl="0" indent="-117475" algn="l" rtl="0">
              <a:lnSpc>
                <a:spcPct val="90000"/>
              </a:lnSpc>
              <a:spcBef>
                <a:spcPts val="0"/>
              </a:spcBef>
              <a:spcAft>
                <a:spcPts val="0"/>
              </a:spcAft>
              <a:buClr>
                <a:schemeClr val="dk1"/>
              </a:buClr>
              <a:buSzPts val="2800"/>
              <a:buNone/>
            </a:pPr>
            <a:r>
              <a:rPr lang="fr-FR"/>
              <a:t>411 (nom de réunion) </a:t>
            </a:r>
            <a:endParaRPr/>
          </a:p>
          <a:p>
            <a:pPr marL="228600" lvl="0" indent="-117475" algn="l" rtl="0">
              <a:lnSpc>
                <a:spcPct val="90000"/>
              </a:lnSpc>
              <a:spcBef>
                <a:spcPts val="0"/>
              </a:spcBef>
              <a:spcAft>
                <a:spcPts val="0"/>
              </a:spcAft>
              <a:buClr>
                <a:schemeClr val="dk1"/>
              </a:buClr>
              <a:buSzPts val="2800"/>
              <a:buNone/>
            </a:pPr>
            <a:endParaRPr/>
          </a:p>
          <a:p>
            <a:pPr marL="228600" lvl="0" indent="-117475" algn="l" rtl="0">
              <a:lnSpc>
                <a:spcPct val="90000"/>
              </a:lnSpc>
              <a:spcBef>
                <a:spcPts val="0"/>
              </a:spcBef>
              <a:spcAft>
                <a:spcPts val="0"/>
              </a:spcAft>
              <a:buClr>
                <a:schemeClr val="dk1"/>
              </a:buClr>
              <a:buSzPts val="2800"/>
              <a:buNone/>
            </a:pPr>
            <a:r>
              <a:rPr lang="fr-FR"/>
              <a:t>430 (titre uniforme) </a:t>
            </a:r>
            <a:endParaRPr/>
          </a:p>
          <a:p>
            <a:pPr marL="228600" lvl="0" indent="-117475" algn="l" rtl="0">
              <a:lnSpc>
                <a:spcPct val="90000"/>
              </a:lnSpc>
              <a:spcBef>
                <a:spcPts val="0"/>
              </a:spcBef>
              <a:spcAft>
                <a:spcPts val="0"/>
              </a:spcAft>
              <a:buClr>
                <a:schemeClr val="dk1"/>
              </a:buClr>
              <a:buSzPts val="2800"/>
              <a:buNone/>
            </a:pPr>
            <a:endParaRPr/>
          </a:p>
          <a:p>
            <a:pPr marL="228600" lvl="0" indent="-117475" algn="l" rtl="0">
              <a:lnSpc>
                <a:spcPct val="90000"/>
              </a:lnSpc>
              <a:spcBef>
                <a:spcPts val="0"/>
              </a:spcBef>
              <a:spcAft>
                <a:spcPts val="0"/>
              </a:spcAft>
              <a:buClr>
                <a:schemeClr val="dk1"/>
              </a:buClr>
              <a:buSzPts val="2800"/>
              <a:buNone/>
            </a:pPr>
            <a:r>
              <a:rPr lang="fr-FR"/>
              <a:t>451 (nom </a:t>
            </a:r>
            <a:r>
              <a:rPr lang="fr-F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7"/>
                  </a:ext>
                </a:extLst>
              </a:rPr>
              <a:t>géographique</a:t>
            </a:r>
            <a:r>
              <a:rPr lang="fr-FR"/>
              <a:t>)</a:t>
            </a:r>
            <a:endParaRPr/>
          </a:p>
        </p:txBody>
      </p:sp>
      <p:sp>
        <p:nvSpPr>
          <p:cNvPr id="750" name="Google Shape;750;p1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77</a:t>
            </a:fld>
            <a:endParaRPr/>
          </a:p>
        </p:txBody>
      </p:sp>
      <p:sp>
        <p:nvSpPr>
          <p:cNvPr id="3" name="Espace réservé du pied de page 2">
            <a:extLst>
              <a:ext uri="{FF2B5EF4-FFF2-40B4-BE49-F238E27FC236}">
                <a16:creationId xmlns:a16="http://schemas.microsoft.com/office/drawing/2014/main" id="{BB14168B-2530-4D8D-5080-C54734DADF8C}"/>
              </a:ext>
            </a:extLst>
          </p:cNvPr>
          <p:cNvSpPr>
            <a:spLocks noGrp="1"/>
          </p:cNvSpPr>
          <p:nvPr>
            <p:ph type="ftr" idx="11"/>
          </p:nvPr>
        </p:nvSpPr>
        <p:spPr/>
        <p:txBody>
          <a:bodyPr/>
          <a:lstStyle/>
          <a:p>
            <a:r>
              <a:rPr lang="fr-CA"/>
              <a:t>Romanisation des noms</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p1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Les variantes de points d’accès</a:t>
            </a:r>
            <a:br>
              <a:rPr lang="fr-FR"/>
            </a:br>
            <a:endParaRPr/>
          </a:p>
        </p:txBody>
      </p:sp>
      <p:sp>
        <p:nvSpPr>
          <p:cNvPr id="756" name="Google Shape;756;p117"/>
          <p:cNvSpPr txBox="1">
            <a:spLocks noGrp="1"/>
          </p:cNvSpPr>
          <p:nvPr>
            <p:ph type="body" idx="1"/>
          </p:nvPr>
        </p:nvSpPr>
        <p:spPr>
          <a:xfrm>
            <a:off x="838200" y="1153886"/>
            <a:ext cx="10515600" cy="5023077"/>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ct val="100000"/>
              <a:buNone/>
            </a:pPr>
            <a:r>
              <a:rPr lang="fr-FR" b="1"/>
              <a:t>Noms de personnes</a:t>
            </a:r>
            <a:endParaRPr b="1"/>
          </a:p>
          <a:p>
            <a:pPr marL="228600" lvl="0" indent="-117475" algn="l" rtl="0">
              <a:lnSpc>
                <a:spcPct val="90000"/>
              </a:lnSpc>
              <a:spcBef>
                <a:spcPts val="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fr-FR"/>
              <a:t>Nous avons constaté que parfois, les choix sont nombreux, par exemple : </a:t>
            </a:r>
            <a:endParaRPr/>
          </a:p>
          <a:p>
            <a:pPr marL="228600" lvl="0" indent="-228600" algn="l" rtl="0">
              <a:lnSpc>
                <a:spcPct val="90000"/>
              </a:lnSpc>
              <a:spcBef>
                <a:spcPts val="1000"/>
              </a:spcBef>
              <a:spcAft>
                <a:spcPts val="0"/>
              </a:spcAft>
              <a:buClr>
                <a:schemeClr val="dk1"/>
              </a:buClr>
              <a:buSzPct val="100000"/>
              <a:buChar char="•"/>
            </a:pPr>
            <a:r>
              <a:rPr lang="fr-FR"/>
              <a:t>Forme trouvée d</a:t>
            </a:r>
            <a:r>
              <a:rPr lang="fr-F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8"/>
                  </a:ext>
                </a:extLst>
              </a:rPr>
              <a:t>ans le Laro</a:t>
            </a:r>
            <a:r>
              <a:rPr lang="fr-FR"/>
              <a:t>usse</a:t>
            </a:r>
            <a:endParaRPr/>
          </a:p>
          <a:p>
            <a:pPr marL="228600" lvl="0" indent="-228600" algn="l" rtl="0">
              <a:lnSpc>
                <a:spcPct val="90000"/>
              </a:lnSpc>
              <a:spcBef>
                <a:spcPts val="1000"/>
              </a:spcBef>
              <a:spcAft>
                <a:spcPts val="0"/>
              </a:spcAft>
              <a:buClr>
                <a:schemeClr val="dk1"/>
              </a:buClr>
              <a:buSzPct val="100000"/>
              <a:buChar char="•"/>
            </a:pPr>
            <a:r>
              <a:rPr lang="fr-FR"/>
              <a:t>Forme trouvée dans le Robert ou Universalis</a:t>
            </a:r>
            <a:endParaRPr/>
          </a:p>
          <a:p>
            <a:pPr marL="228600" lvl="0" indent="-228600" algn="l" rtl="0">
              <a:lnSpc>
                <a:spcPct val="90000"/>
              </a:lnSpc>
              <a:spcBef>
                <a:spcPts val="1000"/>
              </a:spcBef>
              <a:spcAft>
                <a:spcPts val="0"/>
              </a:spcAft>
              <a:buClr>
                <a:schemeClr val="dk1"/>
              </a:buClr>
              <a:buSzPct val="100000"/>
              <a:buChar char="•"/>
            </a:pPr>
            <a:r>
              <a:rPr lang="fr-FR"/>
              <a:t>Forme trouvée dans</a:t>
            </a:r>
            <a:r>
              <a:rPr lang="fr-F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9"/>
                  </a:ext>
                </a:extLst>
              </a:rPr>
              <a:t> </a:t>
            </a:r>
            <a:r>
              <a:rPr lang="fr-FR"/>
              <a:t>la ressource en mains </a:t>
            </a:r>
            <a:endParaRPr/>
          </a:p>
          <a:p>
            <a:pPr marL="228600" lvl="0" indent="-228600" algn="l" rtl="0">
              <a:lnSpc>
                <a:spcPct val="90000"/>
              </a:lnSpc>
              <a:spcBef>
                <a:spcPts val="1000"/>
              </a:spcBef>
              <a:spcAft>
                <a:spcPts val="0"/>
              </a:spcAft>
              <a:buClr>
                <a:schemeClr val="dk1"/>
              </a:buClr>
              <a:buSzPct val="100000"/>
              <a:buChar char="•"/>
            </a:pPr>
            <a:r>
              <a:rPr lang="fr-FR"/>
              <a:t>Forme trouvée dans d’autres ressources</a:t>
            </a:r>
            <a:endParaRPr/>
          </a:p>
          <a:p>
            <a:pPr marL="228600" lvl="0" indent="-228600" algn="l" rtl="0">
              <a:lnSpc>
                <a:spcPct val="90000"/>
              </a:lnSpc>
              <a:spcBef>
                <a:spcPts val="1000"/>
              </a:spcBef>
              <a:spcAft>
                <a:spcPts val="0"/>
              </a:spcAft>
              <a:buClr>
                <a:schemeClr val="dk1"/>
              </a:buClr>
              <a:buSzPct val="100000"/>
              <a:buChar char="•"/>
            </a:pPr>
            <a:r>
              <a:rPr lang="fr-FR"/>
              <a:t>Forme translittérée selon la table ISO (si ce n’est pas la forme privilégiée) </a:t>
            </a:r>
            <a:endParaRPr/>
          </a:p>
          <a:p>
            <a:pPr marL="228600" lvl="0" indent="-228600" algn="l" rtl="0">
              <a:lnSpc>
                <a:spcPct val="90000"/>
              </a:lnSpc>
              <a:spcBef>
                <a:spcPts val="1000"/>
              </a:spcBef>
              <a:spcAft>
                <a:spcPts val="0"/>
              </a:spcAft>
              <a:buClr>
                <a:schemeClr val="dk1"/>
              </a:buClr>
              <a:buSzPct val="100000"/>
              <a:buChar char="•"/>
            </a:pPr>
            <a:r>
              <a:rPr lang="fr-FR"/>
              <a:t>Forme translittérée selon une autre </a:t>
            </a:r>
            <a:r>
              <a:rPr lang="fr-FR">
                <a:highlight>
                  <a:schemeClr val="lt1"/>
                </a:highlight>
              </a:rPr>
              <a:t>table de romanisation</a:t>
            </a:r>
            <a:endParaRPr>
              <a:highlight>
                <a:schemeClr val="lt1"/>
              </a:highlight>
            </a:endParaRPr>
          </a:p>
          <a:p>
            <a:pPr marL="228600" lvl="0" indent="-228600" algn="l" rtl="0">
              <a:lnSpc>
                <a:spcPct val="90000"/>
              </a:lnSpc>
              <a:spcBef>
                <a:spcPts val="1000"/>
              </a:spcBef>
              <a:spcAft>
                <a:spcPts val="0"/>
              </a:spcAft>
              <a:buClr>
                <a:schemeClr val="dk1"/>
              </a:buClr>
              <a:buSzPct val="100000"/>
              <a:buChar char="•"/>
            </a:pPr>
            <a:r>
              <a:rPr lang="fr-FR"/>
              <a:t>Forme trouvée dans d’autres sources (en ligne, etc.) </a:t>
            </a:r>
            <a:endParaRPr/>
          </a:p>
          <a:p>
            <a:pPr marL="228600" lvl="0" indent="-228600" algn="l" rtl="0">
              <a:lnSpc>
                <a:spcPct val="90000"/>
              </a:lnSpc>
              <a:spcBef>
                <a:spcPts val="1000"/>
              </a:spcBef>
              <a:spcAft>
                <a:spcPts val="0"/>
              </a:spcAft>
              <a:buClr>
                <a:schemeClr val="dk1"/>
              </a:buClr>
              <a:buSzPct val="100000"/>
              <a:buChar char="•"/>
            </a:pPr>
            <a:r>
              <a:rPr lang="fr-FR"/>
              <a:t>Formes trouvées dans d’autres notices d’autorité (NACO, VIAF, BNF, etc.) </a:t>
            </a:r>
            <a:endParaRPr/>
          </a:p>
        </p:txBody>
      </p:sp>
      <p:sp>
        <p:nvSpPr>
          <p:cNvPr id="757" name="Google Shape;757;p1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78</a:t>
            </a:fld>
            <a:endParaRPr/>
          </a:p>
        </p:txBody>
      </p:sp>
      <p:sp>
        <p:nvSpPr>
          <p:cNvPr id="3" name="Espace réservé du pied de page 2">
            <a:extLst>
              <a:ext uri="{FF2B5EF4-FFF2-40B4-BE49-F238E27FC236}">
                <a16:creationId xmlns:a16="http://schemas.microsoft.com/office/drawing/2014/main" id="{A4A3B350-295B-FB09-9B71-4A404E6918A4}"/>
              </a:ext>
            </a:extLst>
          </p:cNvPr>
          <p:cNvSpPr>
            <a:spLocks noGrp="1"/>
          </p:cNvSpPr>
          <p:nvPr>
            <p:ph type="ftr" idx="11"/>
          </p:nvPr>
        </p:nvSpPr>
        <p:spPr/>
        <p:txBody>
          <a:bodyPr/>
          <a:lstStyle/>
          <a:p>
            <a:r>
              <a:rPr lang="fr-CA"/>
              <a:t>Romanisation des noms</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Google Shape;762;p1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Les variantes de points d’accès</a:t>
            </a:r>
            <a:br>
              <a:rPr lang="fr-FR"/>
            </a:br>
            <a:endParaRPr/>
          </a:p>
        </p:txBody>
      </p:sp>
      <p:sp>
        <p:nvSpPr>
          <p:cNvPr id="763" name="Google Shape;763;p118"/>
          <p:cNvSpPr txBox="1">
            <a:spLocks noGrp="1"/>
          </p:cNvSpPr>
          <p:nvPr>
            <p:ph type="body" idx="1"/>
          </p:nvPr>
        </p:nvSpPr>
        <p:spPr>
          <a:xfrm>
            <a:off x="838200" y="1153886"/>
            <a:ext cx="10515600" cy="5023077"/>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2800"/>
              <a:buNone/>
            </a:pPr>
            <a:r>
              <a:rPr lang="fr-FR" b="1"/>
              <a:t>Noms de personnes</a:t>
            </a:r>
            <a:endParaRPr b="1"/>
          </a:p>
          <a:p>
            <a:pPr marL="228600" lvl="0" indent="-117475" algn="l" rtl="0">
              <a:lnSpc>
                <a:spcPct val="90000"/>
              </a:lnSpc>
              <a:spcBef>
                <a:spcPts val="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fr-FR"/>
              <a:t>Il est recommandé d’ajouter des variantes de point d’accès (MARC 21 : zone 400) pour n’importe laquelle de ces formes, si on les a trouvées, et si on les juge utiles pour les usagers ou utiles dans le contexte du PFAN. </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fr-FR"/>
              <a:t>Bien entendu, on veut éviter qu’un doublon soit créé dans le futur.</a:t>
            </a:r>
            <a:endParaRPr/>
          </a:p>
          <a:p>
            <a:pPr marL="0" lvl="0" indent="0" algn="l" rtl="0">
              <a:lnSpc>
                <a:spcPct val="90000"/>
              </a:lnSpc>
              <a:spcBef>
                <a:spcPts val="1000"/>
              </a:spcBef>
              <a:spcAft>
                <a:spcPts val="0"/>
              </a:spcAft>
              <a:buClr>
                <a:schemeClr val="dk1"/>
              </a:buClr>
              <a:buSzPts val="2800"/>
              <a:buNone/>
            </a:pPr>
            <a:r>
              <a:rPr lang="fr-FR"/>
              <a:t>Si on a choisi une forme francisée, il serait utile d’ajouter en renvoi une forme systématiquement romanisée d’après les tables approuvées par le PFAN, si elle est différente, sauf si on ne possède pas les connaissances requises pour le faire. </a:t>
            </a:r>
            <a:endParaRPr/>
          </a:p>
        </p:txBody>
      </p:sp>
      <p:sp>
        <p:nvSpPr>
          <p:cNvPr id="764" name="Google Shape;764;p1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79</a:t>
            </a:fld>
            <a:endParaRPr/>
          </a:p>
        </p:txBody>
      </p:sp>
      <p:sp>
        <p:nvSpPr>
          <p:cNvPr id="3" name="Espace réservé du pied de page 2">
            <a:extLst>
              <a:ext uri="{FF2B5EF4-FFF2-40B4-BE49-F238E27FC236}">
                <a16:creationId xmlns:a16="http://schemas.microsoft.com/office/drawing/2014/main" id="{72BE4A51-A40B-2572-EC26-CBC9313FE94E}"/>
              </a:ext>
            </a:extLst>
          </p:cNvPr>
          <p:cNvSpPr>
            <a:spLocks noGrp="1"/>
          </p:cNvSpPr>
          <p:nvPr>
            <p:ph type="ftr" idx="11"/>
          </p:nvPr>
        </p:nvSpPr>
        <p:spPr/>
        <p:txBody>
          <a:bodyPr/>
          <a:lstStyle/>
          <a:p>
            <a:r>
              <a:rPr lang="fr-CA"/>
              <a:t>Romanisation des noms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6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1800"/>
              <a:buNone/>
            </a:pPr>
            <a:r>
              <a:rPr lang="fr-FR">
                <a:solidFill>
                  <a:schemeClr val="dk1"/>
                </a:solidFill>
              </a:rPr>
              <a:t>Langues (suite)</a:t>
            </a:r>
            <a:endParaRPr>
              <a:solidFill>
                <a:schemeClr val="dk1"/>
              </a:solidFill>
            </a:endParaRPr>
          </a:p>
        </p:txBody>
      </p:sp>
      <p:sp>
        <p:nvSpPr>
          <p:cNvPr id="221" name="Google Shape;221;p16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Clr>
                <a:schemeClr val="dk1"/>
              </a:buClr>
              <a:buSzPts val="1800"/>
              <a:buChar char="•"/>
            </a:pPr>
            <a:r>
              <a:rPr lang="fr-FR"/>
              <a:t>Certaines langues emploient des systèmes qui ne sont pas alphabétiques (ou pas complètement alphabétiques).</a:t>
            </a:r>
            <a:endParaRPr/>
          </a:p>
          <a:p>
            <a:pPr marL="457200" lvl="0" indent="-228600" algn="l" rtl="0">
              <a:lnSpc>
                <a:spcPct val="90000"/>
              </a:lnSpc>
              <a:spcBef>
                <a:spcPts val="1000"/>
              </a:spcBef>
              <a:spcAft>
                <a:spcPts val="0"/>
              </a:spcAft>
              <a:buClr>
                <a:schemeClr val="dk1"/>
              </a:buClr>
              <a:buSzPts val="1800"/>
              <a:buNone/>
            </a:pPr>
            <a:endParaRPr/>
          </a:p>
        </p:txBody>
      </p:sp>
      <p:sp>
        <p:nvSpPr>
          <p:cNvPr id="222" name="Google Shape;222;p16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8</a:t>
            </a:fld>
            <a:endParaRPr/>
          </a:p>
        </p:txBody>
      </p:sp>
      <p:pic>
        <p:nvPicPr>
          <p:cNvPr id="223" name="Google Shape;223;p164"/>
          <p:cNvPicPr preferRelativeResize="0"/>
          <p:nvPr/>
        </p:nvPicPr>
        <p:blipFill rotWithShape="1">
          <a:blip r:embed="rId3">
            <a:alphaModFix/>
          </a:blip>
          <a:srcRect/>
          <a:stretch/>
        </p:blipFill>
        <p:spPr>
          <a:xfrm>
            <a:off x="3032277" y="3602136"/>
            <a:ext cx="5578323" cy="1871634"/>
          </a:xfrm>
          <a:prstGeom prst="rect">
            <a:avLst/>
          </a:prstGeom>
          <a:noFill/>
          <a:ln>
            <a:noFill/>
          </a:ln>
        </p:spPr>
      </p:pic>
      <p:sp>
        <p:nvSpPr>
          <p:cNvPr id="224" name="Google Shape;224;p164"/>
          <p:cNvSpPr txBox="1"/>
          <p:nvPr/>
        </p:nvSpPr>
        <p:spPr>
          <a:xfrm>
            <a:off x="3980329" y="5504171"/>
            <a:ext cx="3238052"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FR" sz="1400" b="0" i="0" u="none" strike="noStrike" cap="none">
                <a:solidFill>
                  <a:srgbClr val="000000"/>
                </a:solidFill>
                <a:latin typeface="Arial"/>
                <a:ea typeface="Arial"/>
                <a:cs typeface="Arial"/>
                <a:sym typeface="Arial"/>
              </a:rPr>
              <a:t>Syllabaire inuktitut</a:t>
            </a:r>
            <a:endParaRPr sz="1400" b="0" i="0" u="none" strike="noStrike" cap="none">
              <a:solidFill>
                <a:srgbClr val="000000"/>
              </a:solidFill>
              <a:latin typeface="Arial"/>
              <a:ea typeface="Arial"/>
              <a:cs typeface="Arial"/>
              <a:sym typeface="Arial"/>
            </a:endParaRPr>
          </a:p>
        </p:txBody>
      </p:sp>
      <p:sp>
        <p:nvSpPr>
          <p:cNvPr id="3" name="Espace réservé du pied de page 2">
            <a:extLst>
              <a:ext uri="{FF2B5EF4-FFF2-40B4-BE49-F238E27FC236}">
                <a16:creationId xmlns:a16="http://schemas.microsoft.com/office/drawing/2014/main" id="{B008092E-BB51-F590-B3F9-6C5AC01DDEF4}"/>
              </a:ext>
            </a:extLst>
          </p:cNvPr>
          <p:cNvSpPr>
            <a:spLocks noGrp="1"/>
          </p:cNvSpPr>
          <p:nvPr>
            <p:ph type="ftr" idx="11"/>
          </p:nvPr>
        </p:nvSpPr>
        <p:spPr/>
        <p:txBody>
          <a:bodyPr/>
          <a:lstStyle/>
          <a:p>
            <a:r>
              <a:rPr lang="fr-CA"/>
              <a:t>Romanisation des noms</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Google Shape;769;p1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4400"/>
              <a:buFont typeface="Calibri"/>
              <a:buNone/>
            </a:pPr>
            <a:r>
              <a:rPr lang="fr-FR"/>
              <a:t>Les variantes de points d’accès</a:t>
            </a:r>
            <a:endParaRPr/>
          </a:p>
        </p:txBody>
      </p:sp>
      <p:sp>
        <p:nvSpPr>
          <p:cNvPr id="770" name="Google Shape;770;p119"/>
          <p:cNvSpPr txBox="1">
            <a:spLocks noGrp="1"/>
          </p:cNvSpPr>
          <p:nvPr>
            <p:ph type="body" idx="1"/>
          </p:nvPr>
        </p:nvSpPr>
        <p:spPr>
          <a:xfrm>
            <a:off x="838200" y="1153886"/>
            <a:ext cx="10515600" cy="5023077"/>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fr-FR"/>
              <a:t>Exemples : </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fr-FR">
                <a:solidFill>
                  <a:srgbClr val="C55A11"/>
                </a:solidFill>
              </a:rPr>
              <a:t>100 1 _ $a Gandhi, $c Mahatma, $d 1869-1948 </a:t>
            </a:r>
            <a:endParaRPr>
              <a:solidFill>
                <a:srgbClr val="C55A11"/>
              </a:solidFill>
            </a:endParaRPr>
          </a:p>
          <a:p>
            <a:pPr marL="0" lvl="0" indent="0" algn="l" rtl="0">
              <a:lnSpc>
                <a:spcPct val="90000"/>
              </a:lnSpc>
              <a:spcBef>
                <a:spcPts val="1000"/>
              </a:spcBef>
              <a:spcAft>
                <a:spcPts val="0"/>
              </a:spcAft>
              <a:buClr>
                <a:schemeClr val="dk1"/>
              </a:buClr>
              <a:buSzPts val="2800"/>
              <a:buNone/>
            </a:pPr>
            <a:r>
              <a:rPr lang="fr-FR"/>
              <a:t>(plus de 30 variantes)</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fr-FR">
                <a:solidFill>
                  <a:srgbClr val="C55A11"/>
                </a:solidFill>
              </a:rPr>
              <a:t>100 1_ $a Rachmaninov, Sergueï Vassilievitch, $d 1873-1943 </a:t>
            </a:r>
            <a:endParaRPr>
              <a:solidFill>
                <a:srgbClr val="C55A11"/>
              </a:solidFill>
            </a:endParaRPr>
          </a:p>
          <a:p>
            <a:pPr marL="0" lvl="0" indent="0" algn="l" rtl="0">
              <a:lnSpc>
                <a:spcPct val="90000"/>
              </a:lnSpc>
              <a:spcBef>
                <a:spcPts val="1000"/>
              </a:spcBef>
              <a:spcAft>
                <a:spcPts val="0"/>
              </a:spcAft>
              <a:buClr>
                <a:schemeClr val="dk1"/>
              </a:buClr>
              <a:buSzPts val="2800"/>
              <a:buNone/>
            </a:pPr>
            <a:r>
              <a:rPr lang="fr-FR"/>
              <a:t>(près de 20 variantes) </a:t>
            </a:r>
            <a:endParaRPr/>
          </a:p>
          <a:p>
            <a:pPr marL="0" lvl="0" indent="0" algn="l" rtl="0">
              <a:lnSpc>
                <a:spcPct val="90000"/>
              </a:lnSpc>
              <a:spcBef>
                <a:spcPts val="1000"/>
              </a:spcBef>
              <a:spcAft>
                <a:spcPts val="0"/>
              </a:spcAft>
              <a:buClr>
                <a:schemeClr val="dk1"/>
              </a:buClr>
              <a:buSzPts val="2800"/>
              <a:buNone/>
            </a:pPr>
            <a:endParaRPr/>
          </a:p>
        </p:txBody>
      </p:sp>
      <p:sp>
        <p:nvSpPr>
          <p:cNvPr id="771" name="Google Shape;771;p1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80</a:t>
            </a:fld>
            <a:endParaRPr/>
          </a:p>
        </p:txBody>
      </p:sp>
      <p:sp>
        <p:nvSpPr>
          <p:cNvPr id="3" name="Espace réservé du pied de page 2">
            <a:extLst>
              <a:ext uri="{FF2B5EF4-FFF2-40B4-BE49-F238E27FC236}">
                <a16:creationId xmlns:a16="http://schemas.microsoft.com/office/drawing/2014/main" id="{192F9B21-63C9-82BA-6D31-82C14B4A2CD2}"/>
              </a:ext>
            </a:extLst>
          </p:cNvPr>
          <p:cNvSpPr>
            <a:spLocks noGrp="1"/>
          </p:cNvSpPr>
          <p:nvPr>
            <p:ph type="ftr" idx="11"/>
          </p:nvPr>
        </p:nvSpPr>
        <p:spPr/>
        <p:txBody>
          <a:bodyPr/>
          <a:lstStyle/>
          <a:p>
            <a:r>
              <a:rPr lang="fr-CA"/>
              <a:t>Romanisation des noms</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76" name="Google Shape;776;p1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Les variantes de points d’accès</a:t>
            </a:r>
            <a:br>
              <a:rPr lang="fr-FR"/>
            </a:br>
            <a:endParaRPr/>
          </a:p>
        </p:txBody>
      </p:sp>
      <p:sp>
        <p:nvSpPr>
          <p:cNvPr id="777" name="Google Shape;777;p122"/>
          <p:cNvSpPr txBox="1">
            <a:spLocks noGrp="1"/>
          </p:cNvSpPr>
          <p:nvPr>
            <p:ph type="body" idx="1"/>
          </p:nvPr>
        </p:nvSpPr>
        <p:spPr>
          <a:xfrm>
            <a:off x="838200" y="1153886"/>
            <a:ext cx="10515600" cy="5023077"/>
          </a:xfrm>
          <a:prstGeom prst="rect">
            <a:avLst/>
          </a:prstGeom>
          <a:noFill/>
          <a:ln>
            <a:noFill/>
          </a:ln>
        </p:spPr>
        <p:txBody>
          <a:bodyPr spcFirstLastPara="1" wrap="square" lIns="91425" tIns="45700" rIns="91425" bIns="45700" anchor="t" anchorCtr="0">
            <a:normAutofit fontScale="70000" lnSpcReduction="20000"/>
          </a:bodyPr>
          <a:lstStyle/>
          <a:p>
            <a:pPr marL="228600" lvl="0" indent="-104140" algn="l" rtl="0">
              <a:lnSpc>
                <a:spcPct val="90000"/>
              </a:lnSpc>
              <a:spcBef>
                <a:spcPts val="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fr-FR"/>
              <a:t>Exemple : </a:t>
            </a:r>
            <a:endParaRPr/>
          </a:p>
          <a:p>
            <a:pPr marL="0" lvl="0" indent="0" algn="l" rtl="0">
              <a:lnSpc>
                <a:spcPct val="90000"/>
              </a:lnSpc>
              <a:spcBef>
                <a:spcPts val="1000"/>
              </a:spcBef>
              <a:spcAft>
                <a:spcPts val="0"/>
              </a:spcAft>
              <a:buClr>
                <a:schemeClr val="dk1"/>
              </a:buClr>
              <a:buSzPct val="100000"/>
              <a:buNone/>
            </a:pPr>
            <a:r>
              <a:rPr lang="fr-FR"/>
              <a:t>100 1_ $a </a:t>
            </a:r>
            <a:r>
              <a:rPr lang="fr-F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0"/>
                  </a:ext>
                </a:extLst>
              </a:rPr>
              <a:t>Mandelstam, Ossip, $d 1891-1938</a:t>
            </a: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fr-FR"/>
              <a:t>Si on catalogue toutes les ressources suivantes, on peut ajouter, au fur et à mesure, un renvoi pour chaque nouvelle forme rencontrée. </a:t>
            </a:r>
            <a:endParaRPr/>
          </a:p>
          <a:p>
            <a:pPr marL="0" lvl="0" indent="0"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rgbClr val="C55A11"/>
              </a:buClr>
              <a:buSzPct val="100000"/>
              <a:buChar char="•"/>
            </a:pPr>
            <a:r>
              <a:rPr lang="fr-FR">
                <a:solidFill>
                  <a:srgbClr val="C55A11"/>
                </a:solidFill>
              </a:rPr>
              <a:t>Le sceau égyptien / </a:t>
            </a:r>
            <a:r>
              <a:rPr lang="fr-FR" b="1">
                <a:solidFill>
                  <a:srgbClr val="C55A11"/>
                </a:solidFill>
              </a:rPr>
              <a:t>Ossip E. Mandelstam </a:t>
            </a:r>
            <a:r>
              <a:rPr lang="fr-FR">
                <a:solidFill>
                  <a:srgbClr val="C55A11"/>
                </a:solidFill>
              </a:rPr>
              <a:t>; traduction et postface de Claude B. Levenson. </a:t>
            </a:r>
            <a:r>
              <a:rPr lang="fr-FR"/>
              <a:t>(Éditions </a:t>
            </a:r>
            <a:r>
              <a:rPr lang="fr-F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1"/>
                  </a:ext>
                </a:extLst>
              </a:rPr>
              <a:t>l’Âg</a:t>
            </a:r>
            <a:r>
              <a:rPr lang="fr-FR"/>
              <a:t>e d’homme, collection Classiques slaves) </a:t>
            </a:r>
            <a:endParaRPr/>
          </a:p>
          <a:p>
            <a:pPr marL="228600" lvl="0" indent="-228600" algn="l" rtl="0">
              <a:lnSpc>
                <a:spcPct val="90000"/>
              </a:lnSpc>
              <a:spcBef>
                <a:spcPts val="1000"/>
              </a:spcBef>
              <a:spcAft>
                <a:spcPts val="0"/>
              </a:spcAft>
              <a:buClr>
                <a:srgbClr val="C55A11"/>
              </a:buClr>
              <a:buSzPct val="100000"/>
              <a:buChar char="•"/>
            </a:pPr>
            <a:r>
              <a:rPr lang="fr-FR">
                <a:solidFill>
                  <a:srgbClr val="C55A11"/>
                </a:solidFill>
              </a:rPr>
              <a:t>Lettres / </a:t>
            </a:r>
            <a:r>
              <a:rPr lang="fr-FR" b="1">
                <a:solidFill>
                  <a:srgbClr val="C55A11"/>
                </a:solidFill>
              </a:rPr>
              <a:t>Ossip Mandelstam </a:t>
            </a:r>
            <a:r>
              <a:rPr lang="fr-FR">
                <a:solidFill>
                  <a:srgbClr val="C55A11"/>
                </a:solidFill>
              </a:rPr>
              <a:t>; traduites du russe par Ghislaine Capogna-Bardet ; préface d'Annie Epelboin. </a:t>
            </a:r>
            <a:r>
              <a:rPr lang="fr-FR"/>
              <a:t>(Actes Sud, 2018). </a:t>
            </a:r>
            <a:endParaRPr/>
          </a:p>
          <a:p>
            <a:pPr marL="228600" lvl="0" indent="-228600" algn="l" rtl="0">
              <a:lnSpc>
                <a:spcPct val="90000"/>
              </a:lnSpc>
              <a:spcBef>
                <a:spcPts val="1000"/>
              </a:spcBef>
              <a:spcAft>
                <a:spcPts val="0"/>
              </a:spcAft>
              <a:buClr>
                <a:srgbClr val="C55A11"/>
              </a:buClr>
              <a:buSzPct val="100000"/>
              <a:buChar char="•"/>
            </a:pPr>
            <a:r>
              <a:rPr lang="fr-FR">
                <a:solidFill>
                  <a:srgbClr val="C55A11"/>
                </a:solidFill>
              </a:rPr>
              <a:t>Selected poems / </a:t>
            </a:r>
            <a:r>
              <a:rPr lang="fr-FR" b="1">
                <a:solidFill>
                  <a:srgbClr val="C55A11"/>
                </a:solidFill>
              </a:rPr>
              <a:t>Osip Mandelstam </a:t>
            </a:r>
            <a:r>
              <a:rPr lang="fr-FR">
                <a:solidFill>
                  <a:srgbClr val="C55A11"/>
                </a:solidFill>
              </a:rPr>
              <a:t>; translated by Clarence Brown and W.S. Merwin ; with an introduction by Clarence Brown. </a:t>
            </a:r>
            <a:r>
              <a:rPr lang="fr-FR"/>
              <a:t>(Penguin Books, 1977). </a:t>
            </a:r>
            <a:endParaRPr/>
          </a:p>
          <a:p>
            <a:pPr marL="228600" lvl="0" indent="-228600" algn="l" rtl="0">
              <a:lnSpc>
                <a:spcPct val="90000"/>
              </a:lnSpc>
              <a:spcBef>
                <a:spcPts val="1000"/>
              </a:spcBef>
              <a:spcAft>
                <a:spcPts val="0"/>
              </a:spcAft>
              <a:buClr>
                <a:srgbClr val="C55A11"/>
              </a:buClr>
              <a:buSzPct val="100000"/>
              <a:buChar char="•"/>
            </a:pPr>
            <a:r>
              <a:rPr lang="fr-FR">
                <a:solidFill>
                  <a:srgbClr val="C55A11"/>
                </a:solidFill>
              </a:rPr>
              <a:t>Selected poems / </a:t>
            </a:r>
            <a:r>
              <a:rPr lang="fr-FR" b="1">
                <a:solidFill>
                  <a:srgbClr val="C55A11"/>
                </a:solidFill>
              </a:rPr>
              <a:t>Osip Mandelshtam </a:t>
            </a:r>
            <a:r>
              <a:rPr lang="fr-FR">
                <a:solidFill>
                  <a:srgbClr val="C55A11"/>
                </a:solidFill>
              </a:rPr>
              <a:t>; selected and translated by James Greene ; forewords by Nadezhda Mandelshtam and Donald Davie ; introduction by Donald Rayfield. </a:t>
            </a:r>
            <a:r>
              <a:rPr lang="fr-FR"/>
              <a:t>(Penguin, 1991) </a:t>
            </a:r>
            <a:endParaRPr/>
          </a:p>
          <a:p>
            <a:pPr marL="0" lvl="0" indent="0" algn="l" rtl="0">
              <a:lnSpc>
                <a:spcPct val="90000"/>
              </a:lnSpc>
              <a:spcBef>
                <a:spcPts val="1000"/>
              </a:spcBef>
              <a:spcAft>
                <a:spcPts val="0"/>
              </a:spcAft>
              <a:buClr>
                <a:schemeClr val="dk1"/>
              </a:buClr>
              <a:buSzPct val="100000"/>
              <a:buNone/>
            </a:pPr>
            <a:r>
              <a:rPr lang="fr-FR"/>
              <a:t> </a:t>
            </a:r>
            <a:endParaRPr/>
          </a:p>
        </p:txBody>
      </p:sp>
      <p:sp>
        <p:nvSpPr>
          <p:cNvPr id="778" name="Google Shape;778;p1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81</a:t>
            </a:fld>
            <a:endParaRPr/>
          </a:p>
        </p:txBody>
      </p:sp>
      <p:sp>
        <p:nvSpPr>
          <p:cNvPr id="3" name="Espace réservé du pied de page 2">
            <a:extLst>
              <a:ext uri="{FF2B5EF4-FFF2-40B4-BE49-F238E27FC236}">
                <a16:creationId xmlns:a16="http://schemas.microsoft.com/office/drawing/2014/main" id="{A157532F-B07F-68BE-3588-DAEE31AC6CFE}"/>
              </a:ext>
            </a:extLst>
          </p:cNvPr>
          <p:cNvSpPr>
            <a:spLocks noGrp="1"/>
          </p:cNvSpPr>
          <p:nvPr>
            <p:ph type="ftr" idx="11"/>
          </p:nvPr>
        </p:nvSpPr>
        <p:spPr/>
        <p:txBody>
          <a:bodyPr/>
          <a:lstStyle/>
          <a:p>
            <a:r>
              <a:rPr lang="fr-CA"/>
              <a:t>Romanisation des noms</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Google Shape;783;p1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4400"/>
              <a:buFont typeface="Calibri"/>
              <a:buNone/>
            </a:pPr>
            <a:r>
              <a:rPr lang="fr-FR"/>
              <a:t>Les variantes de points d’accès</a:t>
            </a:r>
            <a:endParaRPr sz="3200"/>
          </a:p>
        </p:txBody>
      </p:sp>
      <p:sp>
        <p:nvSpPr>
          <p:cNvPr id="784" name="Google Shape;784;p120"/>
          <p:cNvSpPr txBox="1">
            <a:spLocks noGrp="1"/>
          </p:cNvSpPr>
          <p:nvPr>
            <p:ph type="body" idx="1"/>
          </p:nvPr>
        </p:nvSpPr>
        <p:spPr>
          <a:xfrm>
            <a:off x="838200" y="1333261"/>
            <a:ext cx="10515600" cy="5023200"/>
          </a:xfrm>
          <a:prstGeom prst="rect">
            <a:avLst/>
          </a:prstGeom>
          <a:noFill/>
          <a:ln>
            <a:noFill/>
          </a:ln>
        </p:spPr>
        <p:txBody>
          <a:bodyPr spcFirstLastPara="1" wrap="square" lIns="91425" tIns="45700" rIns="91425" bIns="45700" anchor="t" anchorCtr="0">
            <a:normAutofit/>
          </a:bodyPr>
          <a:lstStyle/>
          <a:p>
            <a:pPr marL="0" lvl="0" indent="0" algn="l" rtl="0">
              <a:lnSpc>
                <a:spcPct val="60000"/>
              </a:lnSpc>
              <a:spcBef>
                <a:spcPts val="0"/>
              </a:spcBef>
              <a:spcAft>
                <a:spcPts val="0"/>
              </a:spcAft>
              <a:buSzPts val="2800"/>
              <a:buNone/>
            </a:pPr>
            <a:r>
              <a:rPr lang="fr-FR" b="1"/>
              <a:t>Noms de personnes</a:t>
            </a:r>
            <a:endParaRPr b="1"/>
          </a:p>
          <a:p>
            <a:pPr marL="0" lvl="0" indent="0" algn="l" rtl="0">
              <a:lnSpc>
                <a:spcPct val="60000"/>
              </a:lnSpc>
              <a:spcBef>
                <a:spcPts val="0"/>
              </a:spcBef>
              <a:spcAft>
                <a:spcPts val="0"/>
              </a:spcAft>
              <a:buSzPts val="2800"/>
              <a:buNone/>
            </a:pPr>
            <a:endParaRPr/>
          </a:p>
          <a:p>
            <a:pPr marL="228600" lvl="0" indent="-228600" algn="l" rtl="0">
              <a:lnSpc>
                <a:spcPct val="60000"/>
              </a:lnSpc>
              <a:spcBef>
                <a:spcPts val="0"/>
              </a:spcBef>
              <a:spcAft>
                <a:spcPts val="0"/>
              </a:spcAft>
              <a:buClr>
                <a:schemeClr val="dk1"/>
              </a:buClr>
              <a:buSzPts val="2800"/>
              <a:buChar char="•"/>
            </a:pPr>
            <a:r>
              <a:rPr lang="fr-FR"/>
              <a:t>Renvois en écritures non latines : </a:t>
            </a:r>
            <a:endParaRPr/>
          </a:p>
          <a:p>
            <a:pPr marL="0" lvl="0" indent="0" algn="l" rtl="0">
              <a:lnSpc>
                <a:spcPct val="60000"/>
              </a:lnSpc>
              <a:spcBef>
                <a:spcPts val="0"/>
              </a:spcBef>
              <a:spcAft>
                <a:spcPts val="0"/>
              </a:spcAft>
              <a:buClr>
                <a:schemeClr val="dk1"/>
              </a:buClr>
              <a:buSzPts val="2800"/>
              <a:buNone/>
            </a:pPr>
            <a:endParaRPr/>
          </a:p>
          <a:p>
            <a:pPr marL="0" lvl="0" indent="0" algn="l" rtl="0">
              <a:lnSpc>
                <a:spcPct val="60000"/>
              </a:lnSpc>
              <a:spcBef>
                <a:spcPts val="1000"/>
              </a:spcBef>
              <a:spcAft>
                <a:spcPts val="0"/>
              </a:spcAft>
              <a:buClr>
                <a:schemeClr val="dk1"/>
              </a:buClr>
              <a:buSzPts val="2800"/>
              <a:buNone/>
            </a:pPr>
            <a:r>
              <a:rPr lang="fr-FR"/>
              <a:t>ÉP du PFAN pour 9.2.2.5.3 : </a:t>
            </a:r>
            <a:endParaRPr/>
          </a:p>
          <a:p>
            <a:pPr marL="0" lvl="0" indent="0" algn="l" rtl="0">
              <a:lnSpc>
                <a:spcPct val="60000"/>
              </a:lnSpc>
              <a:spcBef>
                <a:spcPts val="1000"/>
              </a:spcBef>
              <a:spcAft>
                <a:spcPts val="0"/>
              </a:spcAft>
              <a:buClr>
                <a:srgbClr val="548135"/>
              </a:buClr>
              <a:buSzPts val="2800"/>
              <a:buNone/>
            </a:pPr>
            <a:r>
              <a:rPr lang="fr-FR">
                <a:solidFill>
                  <a:srgbClr val="548135"/>
                </a:solidFill>
              </a:rPr>
              <a:t>Des formes non latines peuvent être enregistrées comme variantes de point d'accès (zones MARC 4XX) pour les langues et écritures suivantes : </a:t>
            </a:r>
            <a:endParaRPr>
              <a:solidFill>
                <a:srgbClr val="548135"/>
              </a:solidFill>
            </a:endParaRPr>
          </a:p>
          <a:p>
            <a:pPr marL="457200" lvl="0" indent="-342900" algn="l" rtl="0">
              <a:lnSpc>
                <a:spcPct val="60000"/>
              </a:lnSpc>
              <a:spcBef>
                <a:spcPts val="1000"/>
              </a:spcBef>
              <a:spcAft>
                <a:spcPts val="0"/>
              </a:spcAft>
              <a:buClr>
                <a:srgbClr val="548135"/>
              </a:buClr>
              <a:buSzPts val="1800"/>
              <a:buChar char="•"/>
            </a:pPr>
            <a:r>
              <a:rPr lang="fr-FR">
                <a:solidFill>
                  <a:srgbClr val="548135"/>
                </a:solidFill>
              </a:rPr>
              <a:t>écriture perso-arabe (p. ex., arabe, persan, ourdou, pachto); </a:t>
            </a:r>
            <a:endParaRPr>
              <a:solidFill>
                <a:srgbClr val="548135"/>
              </a:solidFill>
            </a:endParaRPr>
          </a:p>
          <a:p>
            <a:pPr marL="457200" lvl="0" indent="-342900" algn="l" rtl="0">
              <a:lnSpc>
                <a:spcPct val="60000"/>
              </a:lnSpc>
              <a:spcBef>
                <a:spcPts val="0"/>
              </a:spcBef>
              <a:spcAft>
                <a:spcPts val="0"/>
              </a:spcAft>
              <a:buClr>
                <a:srgbClr val="548135"/>
              </a:buClr>
              <a:buSzPts val="1800"/>
              <a:buChar char="•"/>
            </a:pPr>
            <a:r>
              <a:rPr lang="fr-FR">
                <a:solidFill>
                  <a:srgbClr val="548135"/>
                </a:solidFill>
              </a:rPr>
              <a:t>hébreu, yiddish; </a:t>
            </a:r>
            <a:endParaRPr>
              <a:solidFill>
                <a:srgbClr val="548135"/>
              </a:solidFill>
            </a:endParaRPr>
          </a:p>
          <a:p>
            <a:pPr marL="457200" lvl="0" indent="-342900" algn="l" rtl="0">
              <a:lnSpc>
                <a:spcPct val="60000"/>
              </a:lnSpc>
              <a:spcBef>
                <a:spcPts val="0"/>
              </a:spcBef>
              <a:spcAft>
                <a:spcPts val="0"/>
              </a:spcAft>
              <a:buClr>
                <a:srgbClr val="548135"/>
              </a:buClr>
              <a:buSzPts val="1800"/>
              <a:buChar char="•"/>
            </a:pPr>
            <a:r>
              <a:rPr lang="fr-FR">
                <a:solidFill>
                  <a:srgbClr val="548135"/>
                </a:solidFill>
              </a:rPr>
              <a:t>chinois, coréen, japonais;</a:t>
            </a:r>
            <a:endParaRPr>
              <a:solidFill>
                <a:srgbClr val="548135"/>
              </a:solidFill>
            </a:endParaRPr>
          </a:p>
          <a:p>
            <a:pPr marL="457200" lvl="0" indent="-342900" algn="l" rtl="0">
              <a:lnSpc>
                <a:spcPct val="60000"/>
              </a:lnSpc>
              <a:spcBef>
                <a:spcPts val="0"/>
              </a:spcBef>
              <a:spcAft>
                <a:spcPts val="0"/>
              </a:spcAft>
              <a:buClr>
                <a:srgbClr val="548135"/>
              </a:buClr>
              <a:buSzPts val="1800"/>
              <a:buChar char="•"/>
            </a:pPr>
            <a:r>
              <a:rPr lang="fr-FR">
                <a:solidFill>
                  <a:srgbClr val="548135"/>
                </a:solidFill>
              </a:rPr>
              <a:t>écritures basées sur le cyrillique;</a:t>
            </a:r>
            <a:endParaRPr>
              <a:solidFill>
                <a:srgbClr val="548135"/>
              </a:solidFill>
            </a:endParaRPr>
          </a:p>
          <a:p>
            <a:pPr marL="457200" lvl="0" indent="-342900" algn="l" rtl="0">
              <a:lnSpc>
                <a:spcPct val="60000"/>
              </a:lnSpc>
              <a:spcBef>
                <a:spcPts val="0"/>
              </a:spcBef>
              <a:spcAft>
                <a:spcPts val="0"/>
              </a:spcAft>
              <a:buClr>
                <a:srgbClr val="548135"/>
              </a:buClr>
              <a:buSzPts val="1800"/>
              <a:buChar char="•"/>
            </a:pPr>
            <a:r>
              <a:rPr lang="fr-FR">
                <a:solidFill>
                  <a:srgbClr val="548135"/>
                </a:solidFill>
              </a:rPr>
              <a:t>grec. </a:t>
            </a:r>
            <a:endParaRPr>
              <a:solidFill>
                <a:srgbClr val="548135"/>
              </a:solidFill>
            </a:endParaRPr>
          </a:p>
          <a:p>
            <a:pPr marL="0" lvl="0" indent="0" algn="l" rtl="0">
              <a:lnSpc>
                <a:spcPct val="60000"/>
              </a:lnSpc>
              <a:spcBef>
                <a:spcPts val="1000"/>
              </a:spcBef>
              <a:spcAft>
                <a:spcPts val="0"/>
              </a:spcAft>
              <a:buClr>
                <a:srgbClr val="548135"/>
              </a:buClr>
              <a:buSzPts val="2800"/>
              <a:buNone/>
            </a:pPr>
            <a:endParaRPr>
              <a:solidFill>
                <a:srgbClr val="548135"/>
              </a:solidFill>
            </a:endParaRPr>
          </a:p>
          <a:p>
            <a:pPr marL="0" lvl="0" indent="0" algn="l" rtl="0">
              <a:lnSpc>
                <a:spcPct val="60000"/>
              </a:lnSpc>
              <a:spcBef>
                <a:spcPts val="1000"/>
              </a:spcBef>
              <a:spcAft>
                <a:spcPts val="0"/>
              </a:spcAft>
              <a:buClr>
                <a:schemeClr val="dk1"/>
              </a:buClr>
              <a:buSzPts val="2800"/>
              <a:buNone/>
            </a:pPr>
            <a:endParaRPr/>
          </a:p>
        </p:txBody>
      </p:sp>
      <p:sp>
        <p:nvSpPr>
          <p:cNvPr id="785" name="Google Shape;785;p1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82</a:t>
            </a:fld>
            <a:endParaRPr/>
          </a:p>
        </p:txBody>
      </p:sp>
      <p:sp>
        <p:nvSpPr>
          <p:cNvPr id="3" name="Espace réservé du pied de page 2">
            <a:extLst>
              <a:ext uri="{FF2B5EF4-FFF2-40B4-BE49-F238E27FC236}">
                <a16:creationId xmlns:a16="http://schemas.microsoft.com/office/drawing/2014/main" id="{E317735D-12E6-7E50-644E-D6C2CCA1FA20}"/>
              </a:ext>
            </a:extLst>
          </p:cNvPr>
          <p:cNvSpPr>
            <a:spLocks noGrp="1"/>
          </p:cNvSpPr>
          <p:nvPr>
            <p:ph type="ftr" idx="11"/>
          </p:nvPr>
        </p:nvSpPr>
        <p:spPr/>
        <p:txBody>
          <a:bodyPr/>
          <a:lstStyle/>
          <a:p>
            <a:r>
              <a:rPr lang="fr-CA"/>
              <a:t>Romanisation des noms</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0" name="Google Shape;790;p1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Les variantes de points d’accès</a:t>
            </a:r>
            <a:br>
              <a:rPr lang="fr-FR"/>
            </a:br>
            <a:endParaRPr/>
          </a:p>
        </p:txBody>
      </p:sp>
      <p:sp>
        <p:nvSpPr>
          <p:cNvPr id="791" name="Google Shape;791;p121"/>
          <p:cNvSpPr txBox="1">
            <a:spLocks noGrp="1"/>
          </p:cNvSpPr>
          <p:nvPr>
            <p:ph type="body" idx="1"/>
          </p:nvPr>
        </p:nvSpPr>
        <p:spPr>
          <a:xfrm>
            <a:off x="838200" y="1153886"/>
            <a:ext cx="10515600" cy="502307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3027"/>
              <a:buChar char="•"/>
            </a:pPr>
            <a:r>
              <a:rPr lang="fr-FR"/>
              <a:t>Guide des autorités de nom du PFAN :</a:t>
            </a:r>
            <a:endParaRPr/>
          </a:p>
          <a:p>
            <a:pPr marL="228600" lvl="0" indent="-50800" algn="l" rtl="0">
              <a:lnSpc>
                <a:spcPct val="90000"/>
              </a:lnSpc>
              <a:spcBef>
                <a:spcPts val="0"/>
              </a:spcBef>
              <a:spcAft>
                <a:spcPts val="0"/>
              </a:spcAft>
              <a:buClr>
                <a:schemeClr val="dk1"/>
              </a:buClr>
              <a:buSzPts val="3027"/>
              <a:buNone/>
            </a:pPr>
            <a:endParaRPr/>
          </a:p>
          <a:p>
            <a:pPr marL="228600" lvl="0" indent="-228600" algn="l" rtl="0">
              <a:lnSpc>
                <a:spcPct val="90000"/>
              </a:lnSpc>
              <a:spcBef>
                <a:spcPts val="0"/>
              </a:spcBef>
              <a:spcAft>
                <a:spcPts val="0"/>
              </a:spcAft>
              <a:buClr>
                <a:schemeClr val="dk1"/>
              </a:buClr>
              <a:buSzPts val="3027"/>
              <a:buChar char="•"/>
            </a:pPr>
            <a:r>
              <a:rPr lang="fr-FR">
                <a:solidFill>
                  <a:srgbClr val="548135"/>
                </a:solidFill>
              </a:rPr>
              <a:t>667 : Dans une notice d'autorité qui comprend une variante de point d'accès dans une écriture non latine, utiliser la zone 667 avec une note indiquant : « Le renvoi en écriture non latine n'a pas été évalué.» (« Les renvois en écriture non latine n'ont pas été évalués.»)   </a:t>
            </a:r>
            <a:endParaRPr>
              <a:solidFill>
                <a:srgbClr val="548135"/>
              </a:solidFill>
            </a:endParaRPr>
          </a:p>
          <a:p>
            <a:pPr marL="914400" lvl="1" indent="-420815" algn="l" rtl="0">
              <a:lnSpc>
                <a:spcPct val="90000"/>
              </a:lnSpc>
              <a:spcBef>
                <a:spcPts val="0"/>
              </a:spcBef>
              <a:spcAft>
                <a:spcPts val="0"/>
              </a:spcAft>
              <a:buClr>
                <a:schemeClr val="dk1"/>
              </a:buClr>
              <a:buSzPts val="3027"/>
              <a:buChar char="•"/>
            </a:pPr>
            <a:r>
              <a:rPr lang="fr-FR">
                <a:solidFill>
                  <a:srgbClr val="548135"/>
                </a:solidFill>
              </a:rPr>
              <a:t>Attribuer la valeur « b » à la zone 008/29 pour indiquer que la variante de point d'accès n'a pas été évaluée. </a:t>
            </a:r>
            <a:endParaRPr/>
          </a:p>
          <a:p>
            <a:pPr marL="228600" lvl="0" indent="-50800" algn="l" rtl="0">
              <a:lnSpc>
                <a:spcPct val="90000"/>
              </a:lnSpc>
              <a:spcBef>
                <a:spcPts val="0"/>
              </a:spcBef>
              <a:spcAft>
                <a:spcPts val="0"/>
              </a:spcAft>
              <a:buClr>
                <a:schemeClr val="dk1"/>
              </a:buClr>
              <a:buSzPts val="3027"/>
              <a:buNone/>
            </a:pPr>
            <a:endParaRPr>
              <a:solidFill>
                <a:srgbClr val="548135"/>
              </a:solidFill>
            </a:endParaRPr>
          </a:p>
          <a:p>
            <a:pPr marL="228600" lvl="0" indent="-228600" algn="l" rtl="0">
              <a:lnSpc>
                <a:spcPct val="90000"/>
              </a:lnSpc>
              <a:spcBef>
                <a:spcPts val="0"/>
              </a:spcBef>
              <a:spcAft>
                <a:spcPts val="0"/>
              </a:spcAft>
              <a:buClr>
                <a:schemeClr val="dk1"/>
              </a:buClr>
              <a:buSzPts val="3027"/>
              <a:buChar char="•"/>
            </a:pPr>
            <a:r>
              <a:rPr lang="fr-FR">
                <a:solidFill>
                  <a:srgbClr val="548135"/>
                </a:solidFill>
              </a:rPr>
              <a:t>670 : Si un catalogueur choisit de fournir des variantes de point d'accès en écriture non latine, les 670 $b doivent contenir aussi bien la transcription du ou des textes en écriture non latine trouvés dans la source que la ou les formes systématiquement romanisées. </a:t>
            </a:r>
            <a:endParaRPr>
              <a:solidFill>
                <a:srgbClr val="548135"/>
              </a:solidFill>
            </a:endParaRPr>
          </a:p>
          <a:p>
            <a:pPr marL="0" lvl="0" indent="0" algn="l" rtl="0">
              <a:lnSpc>
                <a:spcPct val="90000"/>
              </a:lnSpc>
              <a:spcBef>
                <a:spcPts val="1000"/>
              </a:spcBef>
              <a:spcAft>
                <a:spcPts val="0"/>
              </a:spcAft>
              <a:buClr>
                <a:schemeClr val="dk1"/>
              </a:buClr>
              <a:buSzPts val="3027"/>
              <a:buNone/>
            </a:pPr>
            <a:endParaRPr/>
          </a:p>
        </p:txBody>
      </p:sp>
      <p:sp>
        <p:nvSpPr>
          <p:cNvPr id="792" name="Google Shape;792;p1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83</a:t>
            </a:fld>
            <a:endParaRPr/>
          </a:p>
        </p:txBody>
      </p:sp>
      <p:sp>
        <p:nvSpPr>
          <p:cNvPr id="3" name="Espace réservé du pied de page 2">
            <a:extLst>
              <a:ext uri="{FF2B5EF4-FFF2-40B4-BE49-F238E27FC236}">
                <a16:creationId xmlns:a16="http://schemas.microsoft.com/office/drawing/2014/main" id="{83D2A016-0305-D2EB-2AA9-968C6C65958E}"/>
              </a:ext>
            </a:extLst>
          </p:cNvPr>
          <p:cNvSpPr>
            <a:spLocks noGrp="1"/>
          </p:cNvSpPr>
          <p:nvPr>
            <p:ph type="ftr" idx="11"/>
          </p:nvPr>
        </p:nvSpPr>
        <p:spPr/>
        <p:txBody>
          <a:bodyPr/>
          <a:lstStyle/>
          <a:p>
            <a:r>
              <a:rPr lang="fr-CA"/>
              <a:t>Romanisation des noms</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798" name="Google Shape;798;p1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Les variantes de points d’accès</a:t>
            </a:r>
            <a:br>
              <a:rPr lang="fr-FR"/>
            </a:br>
            <a:endParaRPr/>
          </a:p>
        </p:txBody>
      </p:sp>
      <p:sp>
        <p:nvSpPr>
          <p:cNvPr id="799" name="Google Shape;799;p123"/>
          <p:cNvSpPr txBox="1">
            <a:spLocks noGrp="1"/>
          </p:cNvSpPr>
          <p:nvPr>
            <p:ph type="body" idx="1"/>
          </p:nvPr>
        </p:nvSpPr>
        <p:spPr>
          <a:xfrm>
            <a:off x="838200" y="1295400"/>
            <a:ext cx="10515600" cy="4881563"/>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ct val="100000"/>
              <a:buNone/>
            </a:pPr>
            <a:r>
              <a:rPr lang="fr-FR"/>
              <a:t>Si le fichier LC/NAF contient une notice d'autorité avec une multitude de variantes du point d'accès dont certaines sont en écriture non latine, devrait-on copier-coller toutes les variantes en écritures non latines?</a:t>
            </a:r>
            <a:endParaRPr/>
          </a:p>
          <a:p>
            <a:pPr marL="228600" lvl="0" indent="-228600" algn="l" rtl="0">
              <a:lnSpc>
                <a:spcPct val="90000"/>
              </a:lnSpc>
              <a:spcBef>
                <a:spcPts val="1000"/>
              </a:spcBef>
              <a:spcAft>
                <a:spcPts val="0"/>
              </a:spcAft>
              <a:buClr>
                <a:srgbClr val="548135"/>
              </a:buClr>
              <a:buSzPct val="100000"/>
              <a:buChar char="•"/>
            </a:pPr>
            <a:r>
              <a:rPr lang="fr-FR">
                <a:solidFill>
                  <a:srgbClr val="548135"/>
                </a:solidFill>
              </a:rPr>
              <a:t>C'est au catalogueur de déterminer quelles variantes sont les plus utiles dans le contexte du PFAN et devraient être ajoutées. Il faut garder à l'esprit que toute variante en écriture non latine doit normalement aussi figurer dans une zone 400 sous une forme romanisée selon les tables approuvées par le PFAN. Si la notice LC/NAF comprend une zone 400 comprenant une forme équivalente romanisée selon les tables ALA-LC, il faut s'assurer d'inclure également une zone 400 comprenant une forme romanisée selon les tables approuvées par le PFAN lorsque cette forme diffère.</a:t>
            </a:r>
            <a:endParaRPr/>
          </a:p>
          <a:p>
            <a:pPr marL="228600" lvl="0" indent="-228600" algn="l" rtl="0">
              <a:lnSpc>
                <a:spcPct val="90000"/>
              </a:lnSpc>
              <a:spcBef>
                <a:spcPts val="1000"/>
              </a:spcBef>
              <a:spcAft>
                <a:spcPts val="0"/>
              </a:spcAft>
              <a:buClr>
                <a:srgbClr val="548135"/>
              </a:buClr>
              <a:buSzPct val="100000"/>
              <a:buChar char="•"/>
            </a:pPr>
            <a:r>
              <a:rPr lang="fr-FR">
                <a:solidFill>
                  <a:srgbClr val="548135"/>
                </a:solidFill>
              </a:rPr>
              <a:t>On doit aussi se rappeler qu’il faut justifier les variantes dans des zones 670.</a:t>
            </a:r>
            <a:endParaRPr>
              <a:solidFill>
                <a:srgbClr val="548135"/>
              </a:solidFill>
            </a:endParaRPr>
          </a:p>
          <a:p>
            <a:pPr marL="228600" lvl="0" indent="-64135" algn="l" rtl="0">
              <a:lnSpc>
                <a:spcPct val="90000"/>
              </a:lnSpc>
              <a:spcBef>
                <a:spcPts val="1000"/>
              </a:spcBef>
              <a:spcAft>
                <a:spcPts val="0"/>
              </a:spcAft>
              <a:buClr>
                <a:schemeClr val="dk1"/>
              </a:buClr>
              <a:buSzPct val="100000"/>
              <a:buNone/>
            </a:pPr>
            <a:endParaRPr/>
          </a:p>
          <a:p>
            <a:pPr marL="228600" lvl="0" indent="-64135" algn="l" rtl="0">
              <a:lnSpc>
                <a:spcPct val="90000"/>
              </a:lnSpc>
              <a:spcBef>
                <a:spcPts val="1000"/>
              </a:spcBef>
              <a:spcAft>
                <a:spcPts val="0"/>
              </a:spcAft>
              <a:buClr>
                <a:schemeClr val="dk1"/>
              </a:buClr>
              <a:buSzPct val="100000"/>
              <a:buNone/>
            </a:pPr>
            <a:endParaRPr/>
          </a:p>
        </p:txBody>
      </p:sp>
      <p:sp>
        <p:nvSpPr>
          <p:cNvPr id="800" name="Google Shape;800;p1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84</a:t>
            </a:fld>
            <a:endParaRPr/>
          </a:p>
        </p:txBody>
      </p:sp>
      <p:sp>
        <p:nvSpPr>
          <p:cNvPr id="3" name="Espace réservé du pied de page 2">
            <a:extLst>
              <a:ext uri="{FF2B5EF4-FFF2-40B4-BE49-F238E27FC236}">
                <a16:creationId xmlns:a16="http://schemas.microsoft.com/office/drawing/2014/main" id="{AE26F3D1-BA56-03C7-BA1A-AC0F05D1A6A0}"/>
              </a:ext>
            </a:extLst>
          </p:cNvPr>
          <p:cNvSpPr>
            <a:spLocks noGrp="1"/>
          </p:cNvSpPr>
          <p:nvPr>
            <p:ph type="ftr" idx="11"/>
          </p:nvPr>
        </p:nvSpPr>
        <p:spPr/>
        <p:txBody>
          <a:bodyPr/>
          <a:lstStyle/>
          <a:p>
            <a:r>
              <a:rPr lang="fr-CA"/>
              <a:t>Romanisation des noms</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6" name="Google Shape;806;p19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Play"/>
              <a:buNone/>
            </a:pPr>
            <a:r>
              <a:rPr lang="fr-FR">
                <a:latin typeface="Calibri"/>
                <a:ea typeface="Calibri"/>
                <a:cs typeface="Calibri"/>
                <a:sym typeface="Calibri"/>
              </a:rPr>
              <a:t>Fin du </a:t>
            </a:r>
            <a:r>
              <a:rPr lang="fr-FR" b="1">
                <a:latin typeface="Calibri"/>
                <a:ea typeface="Calibri"/>
                <a:cs typeface="Calibri"/>
                <a:sym typeface="Calibri"/>
              </a:rPr>
              <a:t>Jour 1</a:t>
            </a:r>
            <a:br>
              <a:rPr lang="fr-FR">
                <a:latin typeface="Calibri"/>
                <a:ea typeface="Calibri"/>
                <a:cs typeface="Calibri"/>
                <a:sym typeface="Calibri"/>
              </a:rPr>
            </a:br>
            <a:endParaRPr>
              <a:latin typeface="Calibri"/>
              <a:ea typeface="Calibri"/>
              <a:cs typeface="Calibri"/>
              <a:sym typeface="Calibri"/>
            </a:endParaRPr>
          </a:p>
          <a:p>
            <a:pPr marL="0" lvl="0" indent="0" algn="ctr" rtl="0">
              <a:lnSpc>
                <a:spcPct val="90000"/>
              </a:lnSpc>
              <a:spcBef>
                <a:spcPts val="0"/>
              </a:spcBef>
              <a:spcAft>
                <a:spcPts val="0"/>
              </a:spcAft>
              <a:buClr>
                <a:schemeClr val="dk1"/>
              </a:buClr>
              <a:buSzPct val="100000"/>
              <a:buFont typeface="Play"/>
              <a:buNone/>
            </a:pPr>
            <a:r>
              <a:rPr lang="fr-FR">
                <a:latin typeface="Calibri"/>
                <a:ea typeface="Calibri"/>
                <a:cs typeface="Calibri"/>
                <a:sym typeface="Calibri"/>
              </a:rPr>
              <a:t>Des questions?</a:t>
            </a:r>
            <a:endParaRPr>
              <a:latin typeface="Calibri"/>
              <a:ea typeface="Calibri"/>
              <a:cs typeface="Calibri"/>
              <a:sym typeface="Calibri"/>
            </a:endParaRPr>
          </a:p>
        </p:txBody>
      </p:sp>
      <p:sp>
        <p:nvSpPr>
          <p:cNvPr id="3" name="Espace réservé du pied de page 2">
            <a:extLst>
              <a:ext uri="{FF2B5EF4-FFF2-40B4-BE49-F238E27FC236}">
                <a16:creationId xmlns:a16="http://schemas.microsoft.com/office/drawing/2014/main" id="{1F67D403-98B4-0965-C15D-D151D7DE4E23}"/>
              </a:ext>
            </a:extLst>
          </p:cNvPr>
          <p:cNvSpPr>
            <a:spLocks noGrp="1"/>
          </p:cNvSpPr>
          <p:nvPr>
            <p:ph type="ftr" idx="11"/>
          </p:nvPr>
        </p:nvSpPr>
        <p:spPr/>
        <p:txBody>
          <a:bodyPr/>
          <a:lstStyle/>
          <a:p>
            <a:r>
              <a:rPr lang="fr-CA" dirty="0">
                <a:latin typeface="Calibri" panose="020F0502020204030204" pitchFamily="34" charset="0"/>
                <a:ea typeface="Calibri" panose="020F0502020204030204" pitchFamily="34" charset="0"/>
                <a:cs typeface="Calibri" panose="020F0502020204030204" pitchFamily="34" charset="0"/>
              </a:rPr>
              <a:t>Romanisation des noms</a:t>
            </a:r>
          </a:p>
        </p:txBody>
      </p:sp>
      <p:sp>
        <p:nvSpPr>
          <p:cNvPr id="4" name="Espace réservé du numéro de diapositive 3">
            <a:extLst>
              <a:ext uri="{FF2B5EF4-FFF2-40B4-BE49-F238E27FC236}">
                <a16:creationId xmlns:a16="http://schemas.microsoft.com/office/drawing/2014/main" id="{5E513DB4-9299-8244-D5DF-C4C8BCD5EFF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85</a:t>
            </a:fld>
            <a:endParaRPr lang="fr-F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10"/>
        <p:cNvGrpSpPr/>
        <p:nvPr/>
      </p:nvGrpSpPr>
      <p:grpSpPr>
        <a:xfrm>
          <a:off x="0" y="0"/>
          <a:ext cx="0" cy="0"/>
          <a:chOff x="0" y="0"/>
          <a:chExt cx="0" cy="0"/>
        </a:xfrm>
      </p:grpSpPr>
      <p:sp>
        <p:nvSpPr>
          <p:cNvPr id="811" name="Google Shape;811;p70"/>
          <p:cNvSpPr txBox="1">
            <a:spLocks noGrp="1"/>
          </p:cNvSpPr>
          <p:nvPr>
            <p:ph type="title"/>
          </p:nvPr>
        </p:nvSpPr>
        <p:spPr>
          <a:xfrm>
            <a:off x="838200" y="23209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sz="6000"/>
              <a:t>Noms de familles</a:t>
            </a:r>
            <a:endParaRPr sz="6000"/>
          </a:p>
        </p:txBody>
      </p:sp>
      <p:sp>
        <p:nvSpPr>
          <p:cNvPr id="812" name="Google Shape;812;p7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86</a:t>
            </a:fld>
            <a:endParaRPr/>
          </a:p>
        </p:txBody>
      </p:sp>
      <p:sp>
        <p:nvSpPr>
          <p:cNvPr id="3" name="Espace réservé du pied de page 2">
            <a:extLst>
              <a:ext uri="{FF2B5EF4-FFF2-40B4-BE49-F238E27FC236}">
                <a16:creationId xmlns:a16="http://schemas.microsoft.com/office/drawing/2014/main" id="{023CB017-F976-DAEA-8D5E-7F1958F13AD3}"/>
              </a:ext>
            </a:extLst>
          </p:cNvPr>
          <p:cNvSpPr>
            <a:spLocks noGrp="1"/>
          </p:cNvSpPr>
          <p:nvPr>
            <p:ph type="ftr" idx="11"/>
          </p:nvPr>
        </p:nvSpPr>
        <p:spPr/>
        <p:txBody>
          <a:bodyPr/>
          <a:lstStyle/>
          <a:p>
            <a:r>
              <a:rPr lang="fr-CA"/>
              <a:t>Romanisation des noms</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16"/>
        <p:cNvGrpSpPr/>
        <p:nvPr/>
      </p:nvGrpSpPr>
      <p:grpSpPr>
        <a:xfrm>
          <a:off x="0" y="0"/>
          <a:ext cx="0" cy="0"/>
          <a:chOff x="0" y="0"/>
          <a:chExt cx="0" cy="0"/>
        </a:xfrm>
      </p:grpSpPr>
      <p:sp>
        <p:nvSpPr>
          <p:cNvPr id="817" name="Google Shape;817;p7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Les noms de familles</a:t>
            </a:r>
            <a:endParaRPr/>
          </a:p>
        </p:txBody>
      </p:sp>
      <p:sp>
        <p:nvSpPr>
          <p:cNvPr id="818" name="Google Shape;818;p71"/>
          <p:cNvSpPr txBox="1">
            <a:spLocks noGrp="1"/>
          </p:cNvSpPr>
          <p:nvPr>
            <p:ph type="body" idx="1"/>
          </p:nvPr>
        </p:nvSpPr>
        <p:spPr>
          <a:xfrm>
            <a:off x="838200" y="1519881"/>
            <a:ext cx="10515600" cy="4657082"/>
          </a:xfrm>
          <a:prstGeom prst="rect">
            <a:avLst/>
          </a:prstGeom>
          <a:noFill/>
          <a:ln>
            <a:noFill/>
          </a:ln>
        </p:spPr>
        <p:txBody>
          <a:bodyPr spcFirstLastPara="1" wrap="square" lIns="91425" tIns="45700" rIns="91425" bIns="45700" anchor="t" anchorCtr="0">
            <a:normAutofit fontScale="25000" lnSpcReduction="20000"/>
          </a:bodyPr>
          <a:lstStyle/>
          <a:p>
            <a:pPr marL="228600" lvl="0" indent="-50800" algn="l" rtl="0">
              <a:lnSpc>
                <a:spcPct val="90000"/>
              </a:lnSpc>
              <a:spcBef>
                <a:spcPts val="1000"/>
              </a:spcBef>
              <a:spcAft>
                <a:spcPts val="0"/>
              </a:spcAft>
              <a:buSzPct val="129031"/>
              <a:buNone/>
            </a:pPr>
            <a:r>
              <a:rPr lang="fr-FR" sz="8800">
                <a:latin typeface="Calibri"/>
                <a:ea typeface="Calibri"/>
                <a:cs typeface="Calibri"/>
                <a:sym typeface="Calibri"/>
              </a:rPr>
              <a:t>Rappel : selon les situations, les notices d’autorité pour les familles peuvent résider dans le fichier des noms (fichier Canadiana) ou dans le fichier sujets (RVM). </a:t>
            </a:r>
            <a:endParaRPr sz="8800">
              <a:latin typeface="Calibri"/>
              <a:ea typeface="Calibri"/>
              <a:cs typeface="Calibri"/>
              <a:sym typeface="Calibri"/>
            </a:endParaRPr>
          </a:p>
          <a:p>
            <a:pPr marL="228600" lvl="0" indent="-50800" algn="l" rtl="0">
              <a:lnSpc>
                <a:spcPct val="90000"/>
              </a:lnSpc>
              <a:spcBef>
                <a:spcPts val="1000"/>
              </a:spcBef>
              <a:spcAft>
                <a:spcPts val="0"/>
              </a:spcAft>
              <a:buSzPct val="129031"/>
              <a:buNone/>
            </a:pPr>
            <a:r>
              <a:rPr lang="fr-FR" sz="8800" b="1">
                <a:solidFill>
                  <a:srgbClr val="2E75B5"/>
                </a:solidFill>
                <a:latin typeface="Calibri"/>
                <a:ea typeface="Calibri"/>
                <a:cs typeface="Calibri"/>
                <a:sym typeface="Calibri"/>
              </a:rPr>
              <a:t>RDA 10.0</a:t>
            </a:r>
            <a:endParaRPr sz="8800" b="1">
              <a:solidFill>
                <a:srgbClr val="2E75B5"/>
              </a:solidFill>
              <a:latin typeface="Calibri"/>
              <a:ea typeface="Calibri"/>
              <a:cs typeface="Calibri"/>
              <a:sym typeface="Calibri"/>
            </a:endParaRPr>
          </a:p>
          <a:p>
            <a:pPr marL="457200" lvl="0" indent="-342900" algn="l" rtl="0">
              <a:lnSpc>
                <a:spcPct val="90000"/>
              </a:lnSpc>
              <a:spcBef>
                <a:spcPts val="1000"/>
              </a:spcBef>
              <a:spcAft>
                <a:spcPts val="0"/>
              </a:spcAft>
              <a:buSzPct val="82948"/>
              <a:buChar char="•"/>
            </a:pPr>
            <a:r>
              <a:rPr lang="fr-FR" sz="8800">
                <a:latin typeface="Calibri"/>
                <a:ea typeface="Calibri"/>
                <a:cs typeface="Calibri"/>
                <a:sym typeface="Calibri"/>
              </a:rPr>
              <a:t>[</a:t>
            </a:r>
            <a:r>
              <a:rPr lang="fr-FR" sz="8800" i="1">
                <a:latin typeface="Calibri"/>
                <a:ea typeface="Calibri"/>
                <a:cs typeface="Calibri"/>
                <a:sym typeface="Calibri"/>
              </a:rPr>
              <a:t>LC practice/PCC practice:</a:t>
            </a:r>
            <a:r>
              <a:rPr lang="fr-FR" sz="8800">
                <a:latin typeface="Calibri"/>
                <a:ea typeface="Calibri"/>
                <a:cs typeface="Calibri"/>
                <a:sym typeface="Calibri"/>
              </a:rPr>
              <a:t> Apply this chapter for distinctive family entities; continue the current subject cataloging policy for general family groupings (as described in </a:t>
            </a:r>
            <a:r>
              <a:rPr lang="fr-FR" sz="8800" i="1">
                <a:latin typeface="Calibri"/>
                <a:ea typeface="Calibri"/>
                <a:cs typeface="Calibri"/>
                <a:sym typeface="Calibri"/>
              </a:rPr>
              <a:t>Subject Headings Manual</a:t>
            </a:r>
            <a:r>
              <a:rPr lang="fr-FR" sz="8800">
                <a:latin typeface="Calibri"/>
                <a:ea typeface="Calibri"/>
                <a:cs typeface="Calibri"/>
                <a:sym typeface="Calibri"/>
              </a:rPr>
              <a:t> (SHM) instruction sheet </a:t>
            </a:r>
            <a:r>
              <a:rPr lang="fr-FR" sz="8800" u="sng">
                <a:solidFill>
                  <a:schemeClr val="hlink"/>
                </a:solidFill>
                <a:latin typeface="Calibri"/>
                <a:ea typeface="Calibri"/>
                <a:cs typeface="Calibri"/>
                <a:sym typeface="Calibri"/>
                <a:hlinkClick r:id="rId3"/>
              </a:rPr>
              <a:t>H 1631</a:t>
            </a:r>
            <a:r>
              <a:rPr lang="fr-FR" sz="8800">
                <a:latin typeface="Calibri"/>
                <a:ea typeface="Calibri"/>
                <a:cs typeface="Calibri"/>
                <a:sym typeface="Calibri"/>
              </a:rPr>
              <a:t>, Genealogy and family names). Separate authority records will exist in the Library of Congress/NACO Authority File and the Library of Congress Subject Headings file.</a:t>
            </a:r>
            <a:endParaRPr sz="8800">
              <a:latin typeface="Calibri"/>
              <a:ea typeface="Calibri"/>
              <a:cs typeface="Calibri"/>
              <a:sym typeface="Calibri"/>
            </a:endParaRPr>
          </a:p>
          <a:p>
            <a:pPr marL="457200" lvl="0" indent="-342900" algn="l" rtl="0">
              <a:lnSpc>
                <a:spcPct val="90000"/>
              </a:lnSpc>
              <a:spcBef>
                <a:spcPts val="1000"/>
              </a:spcBef>
              <a:spcAft>
                <a:spcPts val="0"/>
              </a:spcAft>
              <a:buSzPct val="82948"/>
              <a:buChar char="•"/>
            </a:pPr>
            <a:r>
              <a:rPr lang="fr-FR" sz="8800">
                <a:latin typeface="Calibri"/>
                <a:ea typeface="Calibri"/>
                <a:cs typeface="Calibri"/>
                <a:sym typeface="Calibri"/>
              </a:rPr>
              <a:t>Pratique de BAC : Appliquer les lignes directrices de ce chapitre pour les noms des entités famille et pour les noms des entités sujet. BAC ne suit pas l’ensemble des dispositions de la feuille d’instruction H1631, Genealogy and family names du LC Subject Headings Manual (SHM). BAC ne crée pas nécessairement des notices d’autorité distinctes dans le fichier sujet.</a:t>
            </a:r>
            <a:endParaRPr sz="8800">
              <a:latin typeface="Calibri"/>
              <a:ea typeface="Calibri"/>
              <a:cs typeface="Calibri"/>
              <a:sym typeface="Calibri"/>
            </a:endParaRPr>
          </a:p>
          <a:p>
            <a:pPr marL="457200" lvl="0" indent="-342900" algn="l" rtl="0">
              <a:lnSpc>
                <a:spcPct val="90000"/>
              </a:lnSpc>
              <a:spcBef>
                <a:spcPts val="1000"/>
              </a:spcBef>
              <a:spcAft>
                <a:spcPts val="0"/>
              </a:spcAft>
              <a:buSzPct val="82948"/>
              <a:buChar char="•"/>
            </a:pPr>
            <a:r>
              <a:rPr lang="fr-FR" sz="8800">
                <a:latin typeface="Calibri"/>
                <a:ea typeface="Calibri"/>
                <a:cs typeface="Calibri"/>
                <a:sym typeface="Calibri"/>
              </a:rPr>
              <a:t>Pratique de BAnQ : Appliquer les instructions de ce chapitre pour une famille spécifique lorsque, selon les instructions des chapitres 19–22, un point d’accès représentant cette famille est requis pour enregistrer une relation avec une famille associée à une ressource. Lorsqu’un point d’accès sujet est requis pour une famille, utiliser le point d’accès établi dans le Répertoire des vedettes-matière.</a:t>
            </a:r>
            <a:endParaRPr sz="8800">
              <a:latin typeface="Calibri"/>
              <a:ea typeface="Calibri"/>
              <a:cs typeface="Calibri"/>
              <a:sym typeface="Calibri"/>
            </a:endParaRPr>
          </a:p>
          <a:p>
            <a:pPr marL="228600" lvl="0" indent="-50800" algn="l" rtl="0">
              <a:lnSpc>
                <a:spcPct val="90000"/>
              </a:lnSpc>
              <a:spcBef>
                <a:spcPts val="1000"/>
              </a:spcBef>
              <a:spcAft>
                <a:spcPts val="0"/>
              </a:spcAft>
              <a:buSzPct val="129032"/>
              <a:buNone/>
            </a:pPr>
            <a:endParaRPr/>
          </a:p>
          <a:p>
            <a:pPr marL="228600" lvl="0" indent="-50800" algn="l" rtl="0">
              <a:lnSpc>
                <a:spcPct val="90000"/>
              </a:lnSpc>
              <a:spcBef>
                <a:spcPts val="1000"/>
              </a:spcBef>
              <a:spcAft>
                <a:spcPts val="0"/>
              </a:spcAft>
              <a:buSzPct val="129032"/>
              <a:buNone/>
            </a:pPr>
            <a:endParaRPr/>
          </a:p>
          <a:p>
            <a:pPr marL="228600" lvl="0" indent="-50800" algn="l" rtl="0">
              <a:lnSpc>
                <a:spcPct val="90000"/>
              </a:lnSpc>
              <a:spcBef>
                <a:spcPts val="1000"/>
              </a:spcBef>
              <a:spcAft>
                <a:spcPts val="0"/>
              </a:spcAft>
              <a:buClr>
                <a:schemeClr val="dk1"/>
              </a:buClr>
              <a:buSzPct val="129032"/>
              <a:buNone/>
            </a:pPr>
            <a:endParaRPr/>
          </a:p>
        </p:txBody>
      </p:sp>
      <p:sp>
        <p:nvSpPr>
          <p:cNvPr id="819" name="Google Shape;819;p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87</a:t>
            </a:fld>
            <a:endParaRPr/>
          </a:p>
        </p:txBody>
      </p:sp>
      <p:sp>
        <p:nvSpPr>
          <p:cNvPr id="3" name="Espace réservé du pied de page 2">
            <a:extLst>
              <a:ext uri="{FF2B5EF4-FFF2-40B4-BE49-F238E27FC236}">
                <a16:creationId xmlns:a16="http://schemas.microsoft.com/office/drawing/2014/main" id="{6ECE3895-8168-2202-AE91-4E88A1B131BF}"/>
              </a:ext>
            </a:extLst>
          </p:cNvPr>
          <p:cNvSpPr>
            <a:spLocks noGrp="1"/>
          </p:cNvSpPr>
          <p:nvPr>
            <p:ph type="ftr" idx="11"/>
          </p:nvPr>
        </p:nvSpPr>
        <p:spPr/>
        <p:txBody>
          <a:bodyPr/>
          <a:lstStyle/>
          <a:p>
            <a:r>
              <a:rPr lang="fr-CA"/>
              <a:t>Romanisation des noms</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23"/>
        <p:cNvGrpSpPr/>
        <p:nvPr/>
      </p:nvGrpSpPr>
      <p:grpSpPr>
        <a:xfrm>
          <a:off x="0" y="0"/>
          <a:ext cx="0" cy="0"/>
          <a:chOff x="0" y="0"/>
          <a:chExt cx="0" cy="0"/>
        </a:xfrm>
      </p:grpSpPr>
      <p:sp>
        <p:nvSpPr>
          <p:cNvPr id="824" name="Google Shape;824;p7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Les noms de familles</a:t>
            </a:r>
            <a:endParaRPr/>
          </a:p>
        </p:txBody>
      </p:sp>
      <p:sp>
        <p:nvSpPr>
          <p:cNvPr id="825" name="Google Shape;825;p72"/>
          <p:cNvSpPr txBox="1">
            <a:spLocks noGrp="1"/>
          </p:cNvSpPr>
          <p:nvPr>
            <p:ph type="body" idx="1"/>
          </p:nvPr>
        </p:nvSpPr>
        <p:spPr>
          <a:xfrm>
            <a:off x="728472" y="1690688"/>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1000"/>
              </a:spcBef>
              <a:spcAft>
                <a:spcPts val="0"/>
              </a:spcAft>
              <a:buSzPts val="2800"/>
              <a:buNone/>
            </a:pPr>
            <a:r>
              <a:rPr lang="fr-FR"/>
              <a:t>RDA ne présente aucune instruction, au chapitre 10 (identification des familles) pour les cas où des éléments apparaissent dans une écriture qui n’est pas celle normalement employée par l’agence de catalogage, sauf l’instruction 10.2.2.5 qui renvoie à 9.2.2.5.3.</a:t>
            </a:r>
            <a:endParaRPr/>
          </a:p>
          <a:p>
            <a:pPr marL="228600" lvl="0" indent="-50800" algn="l" rtl="0">
              <a:lnSpc>
                <a:spcPct val="90000"/>
              </a:lnSpc>
              <a:spcBef>
                <a:spcPts val="1000"/>
              </a:spcBef>
              <a:spcAft>
                <a:spcPts val="0"/>
              </a:spcAft>
              <a:buSzPts val="2800"/>
              <a:buNone/>
            </a:pPr>
            <a:r>
              <a:rPr lang="fr-FR"/>
              <a:t>Une instruction générale est donnée sous 8.4, dans le chapitre 8 qui s’applique à l’ensemble des agents. Pour le PFAN, les points d’accès doivent bien entendu être en écriture latine. </a:t>
            </a:r>
            <a:endParaRPr/>
          </a:p>
          <a:p>
            <a:pPr marL="228600" lvl="0" indent="-50800" algn="l" rtl="0">
              <a:lnSpc>
                <a:spcPct val="90000"/>
              </a:lnSpc>
              <a:spcBef>
                <a:spcPts val="1000"/>
              </a:spcBef>
              <a:spcAft>
                <a:spcPts val="0"/>
              </a:spcAft>
              <a:buSzPts val="2800"/>
              <a:buNone/>
            </a:pPr>
            <a:r>
              <a:rPr lang="fr-FR"/>
              <a:t>On consultera RDA 9.2.2.5.3, et on lira l’ÉP du PFAN associé. On appliquera l’alternative à 9.2.2.5.3, si elle s’applique.</a:t>
            </a:r>
            <a:endParaRPr/>
          </a:p>
          <a:p>
            <a:pPr marL="228600" lvl="0" indent="-50800" algn="l" rtl="0">
              <a:lnSpc>
                <a:spcPct val="90000"/>
              </a:lnSpc>
              <a:spcBef>
                <a:spcPts val="1000"/>
              </a:spcBef>
              <a:spcAft>
                <a:spcPts val="0"/>
              </a:spcAft>
              <a:buSzPts val="2800"/>
              <a:buNone/>
            </a:pPr>
            <a:endParaRPr/>
          </a:p>
          <a:p>
            <a:pPr marL="228600" lvl="0" indent="-50800" algn="l" rtl="0">
              <a:lnSpc>
                <a:spcPct val="90000"/>
              </a:lnSpc>
              <a:spcBef>
                <a:spcPts val="1000"/>
              </a:spcBef>
              <a:spcAft>
                <a:spcPts val="0"/>
              </a:spcAft>
              <a:buClr>
                <a:schemeClr val="dk1"/>
              </a:buClr>
              <a:buSzPts val="2800"/>
              <a:buNone/>
            </a:pPr>
            <a:endParaRPr/>
          </a:p>
        </p:txBody>
      </p:sp>
      <p:sp>
        <p:nvSpPr>
          <p:cNvPr id="826" name="Google Shape;826;p7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88</a:t>
            </a:fld>
            <a:endParaRPr/>
          </a:p>
        </p:txBody>
      </p:sp>
      <p:sp>
        <p:nvSpPr>
          <p:cNvPr id="3" name="Espace réservé du pied de page 2">
            <a:extLst>
              <a:ext uri="{FF2B5EF4-FFF2-40B4-BE49-F238E27FC236}">
                <a16:creationId xmlns:a16="http://schemas.microsoft.com/office/drawing/2014/main" id="{BBC024DD-04DB-613B-B4FF-A89318B79EB6}"/>
              </a:ext>
            </a:extLst>
          </p:cNvPr>
          <p:cNvSpPr>
            <a:spLocks noGrp="1"/>
          </p:cNvSpPr>
          <p:nvPr>
            <p:ph type="ftr" idx="11"/>
          </p:nvPr>
        </p:nvSpPr>
        <p:spPr/>
        <p:txBody>
          <a:bodyPr/>
          <a:lstStyle/>
          <a:p>
            <a:r>
              <a:rPr lang="fr-CA"/>
              <a:t>Romanisation des noms</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0"/>
        <p:cNvGrpSpPr/>
        <p:nvPr/>
      </p:nvGrpSpPr>
      <p:grpSpPr>
        <a:xfrm>
          <a:off x="0" y="0"/>
          <a:ext cx="0" cy="0"/>
          <a:chOff x="0" y="0"/>
          <a:chExt cx="0" cy="0"/>
        </a:xfrm>
      </p:grpSpPr>
      <p:sp>
        <p:nvSpPr>
          <p:cNvPr id="831" name="Google Shape;831;p7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Les noms de familles</a:t>
            </a:r>
            <a:endParaRPr/>
          </a:p>
        </p:txBody>
      </p:sp>
      <p:sp>
        <p:nvSpPr>
          <p:cNvPr id="832" name="Google Shape;832;p74"/>
          <p:cNvSpPr txBox="1">
            <a:spLocks noGrp="1"/>
          </p:cNvSpPr>
          <p:nvPr>
            <p:ph type="body" idx="1"/>
          </p:nvPr>
        </p:nvSpPr>
        <p:spPr>
          <a:xfrm>
            <a:off x="838200" y="1543953"/>
            <a:ext cx="10515600" cy="4812397"/>
          </a:xfrm>
          <a:prstGeom prst="rect">
            <a:avLst/>
          </a:prstGeom>
          <a:noFill/>
          <a:ln>
            <a:noFill/>
          </a:ln>
        </p:spPr>
        <p:txBody>
          <a:bodyPr spcFirstLastPara="1" wrap="square" lIns="91425" tIns="45700" rIns="91425" bIns="45700" anchor="t" anchorCtr="0">
            <a:normAutofit fontScale="47500" lnSpcReduction="20000"/>
          </a:bodyPr>
          <a:lstStyle/>
          <a:p>
            <a:pPr marL="228600" lvl="0" indent="-50800" algn="l" rtl="0">
              <a:lnSpc>
                <a:spcPct val="90000"/>
              </a:lnSpc>
              <a:spcBef>
                <a:spcPts val="1000"/>
              </a:spcBef>
              <a:spcAft>
                <a:spcPts val="0"/>
              </a:spcAft>
              <a:buSzPct val="55610"/>
              <a:buNone/>
            </a:pPr>
            <a:r>
              <a:rPr lang="fr-FR" sz="5443"/>
              <a:t>Exemple fictif : </a:t>
            </a:r>
            <a:endParaRPr sz="5443"/>
          </a:p>
          <a:p>
            <a:pPr marL="228600" lvl="0" indent="-50800" algn="l" rtl="0">
              <a:lnSpc>
                <a:spcPct val="90000"/>
              </a:lnSpc>
              <a:spcBef>
                <a:spcPts val="1000"/>
              </a:spcBef>
              <a:spcAft>
                <a:spcPts val="0"/>
              </a:spcAft>
              <a:buSzPct val="55610"/>
              <a:buNone/>
            </a:pPr>
            <a:r>
              <a:rPr lang="fr-FR" sz="5443">
                <a:solidFill>
                  <a:srgbClr val="C55A1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2"/>
                  </a:ext>
                </a:extLst>
              </a:rPr>
              <a:t>Un blog publié par une famille ukrainienne. </a:t>
            </a:r>
            <a:endParaRPr sz="5443">
              <a:solidFill>
                <a:srgbClr val="C55A11"/>
              </a:solidFill>
            </a:endParaRPr>
          </a:p>
          <a:p>
            <a:pPr marL="228600" lvl="0" indent="-50800" algn="l" rtl="0">
              <a:lnSpc>
                <a:spcPct val="90000"/>
              </a:lnSpc>
              <a:spcBef>
                <a:spcPts val="1000"/>
              </a:spcBef>
              <a:spcAft>
                <a:spcPts val="0"/>
              </a:spcAft>
              <a:buSzPct val="55610"/>
              <a:buNone/>
            </a:pPr>
            <a:endParaRPr sz="5443"/>
          </a:p>
          <a:p>
            <a:pPr marL="228600" lvl="0" indent="-50800" algn="l" rtl="0">
              <a:lnSpc>
                <a:spcPct val="90000"/>
              </a:lnSpc>
              <a:spcBef>
                <a:spcPts val="1000"/>
              </a:spcBef>
              <a:spcAft>
                <a:spcPts val="0"/>
              </a:spcAft>
              <a:buSzPct val="55610"/>
              <a:buNone/>
            </a:pPr>
            <a:r>
              <a:rPr lang="fr-FR" sz="5443" b="1"/>
              <a:t>À n</a:t>
            </a:r>
            <a:r>
              <a:rPr lang="fr-FR" sz="5443" b="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3"/>
                  </a:ext>
                </a:extLst>
              </a:rPr>
              <a:t>oter</a:t>
            </a:r>
            <a:r>
              <a:rPr lang="fr-FR" sz="5443" b="1"/>
              <a:t> : </a:t>
            </a:r>
            <a:endParaRPr sz="5443"/>
          </a:p>
          <a:p>
            <a:pPr marL="228600" lvl="0" indent="-50800" algn="l" rtl="0">
              <a:lnSpc>
                <a:spcPct val="90000"/>
              </a:lnSpc>
              <a:spcBef>
                <a:spcPts val="1000"/>
              </a:spcBef>
              <a:spcAft>
                <a:spcPts val="0"/>
              </a:spcAft>
              <a:buSzPct val="55610"/>
              <a:buNone/>
            </a:pPr>
            <a:r>
              <a:rPr lang="fr-FR" sz="5443"/>
              <a:t>Une famille employée comme </a:t>
            </a:r>
            <a:r>
              <a:rPr lang="fr-FR" sz="5443" b="1"/>
              <a:t>sujet</a:t>
            </a:r>
            <a:r>
              <a:rPr lang="fr-FR" sz="5443"/>
              <a:t> et non comme</a:t>
            </a:r>
            <a:r>
              <a:rPr lang="fr-FR" sz="5443">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4"/>
                  </a:ext>
                </a:extLst>
              </a:rPr>
              <a:t> </a:t>
            </a:r>
            <a:r>
              <a:rPr lang="fr-FR" sz="5443" b="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5"/>
                  </a:ext>
                </a:extLst>
              </a:rPr>
              <a:t>agent</a:t>
            </a:r>
            <a:r>
              <a:rPr lang="fr-FR" sz="5443">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6"/>
                  </a:ext>
                </a:extLst>
              </a:rPr>
              <a:t> sera</a:t>
            </a:r>
            <a:r>
              <a:rPr lang="fr-FR" sz="5443"/>
              <a:t> établie dans le fichier des </a:t>
            </a:r>
            <a:r>
              <a:rPr lang="fr-FR" sz="5443">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7"/>
                  </a:ext>
                </a:extLst>
              </a:rPr>
              <a:t>vedettes-matière plutôt que </a:t>
            </a:r>
            <a:r>
              <a:rPr lang="fr-FR" sz="5443"/>
              <a:t>dans le fichier des noms.</a:t>
            </a:r>
            <a:endParaRPr sz="5443"/>
          </a:p>
          <a:p>
            <a:pPr marL="228600" lvl="0" indent="-50800" algn="l" rtl="0">
              <a:lnSpc>
                <a:spcPct val="90000"/>
              </a:lnSpc>
              <a:spcBef>
                <a:spcPts val="1000"/>
              </a:spcBef>
              <a:spcAft>
                <a:spcPts val="0"/>
              </a:spcAft>
              <a:buSzPct val="55610"/>
              <a:buNone/>
            </a:pPr>
            <a:r>
              <a:rPr lang="fr-FR" sz="5443"/>
              <a:t>D’autres instructions s’appliquent.</a:t>
            </a:r>
            <a:endParaRPr sz="5443"/>
          </a:p>
          <a:p>
            <a:pPr marL="228600" lvl="0" indent="-50800" algn="l" rtl="0">
              <a:lnSpc>
                <a:spcPct val="90000"/>
              </a:lnSpc>
              <a:spcBef>
                <a:spcPts val="1000"/>
              </a:spcBef>
              <a:spcAft>
                <a:spcPts val="0"/>
              </a:spcAft>
              <a:buSzPct val="55610"/>
              <a:buNone/>
            </a:pPr>
            <a:r>
              <a:rPr lang="fr-FR" sz="5443"/>
              <a:t>Exemple : </a:t>
            </a:r>
            <a:endParaRPr sz="5443"/>
          </a:p>
          <a:p>
            <a:pPr marL="228600" lvl="0" indent="-50800" algn="l" rtl="0">
              <a:lnSpc>
                <a:spcPct val="90000"/>
              </a:lnSpc>
              <a:spcBef>
                <a:spcPts val="1000"/>
              </a:spcBef>
              <a:spcAft>
                <a:spcPts val="0"/>
              </a:spcAft>
              <a:buSzPct val="55610"/>
              <a:buNone/>
            </a:pPr>
            <a:r>
              <a:rPr lang="fr-FR" sz="5443">
                <a:solidFill>
                  <a:srgbClr val="C55A11"/>
                </a:solidFill>
              </a:rPr>
              <a:t>Романовы </a:t>
            </a:r>
            <a:endParaRPr sz="5443">
              <a:solidFill>
                <a:srgbClr val="C55A11"/>
              </a:solidFill>
            </a:endParaRPr>
          </a:p>
          <a:p>
            <a:pPr marL="228600" lvl="0" indent="-50800" algn="l" rtl="0">
              <a:lnSpc>
                <a:spcPct val="90000"/>
              </a:lnSpc>
              <a:spcBef>
                <a:spcPts val="1000"/>
              </a:spcBef>
              <a:spcAft>
                <a:spcPts val="0"/>
              </a:spcAft>
              <a:buSzPct val="55610"/>
              <a:buNone/>
            </a:pPr>
            <a:r>
              <a:rPr lang="fr-FR" sz="5443"/>
              <a:t>(la Maison Romanov, ou dynastie des Romanov, dynastie régnante en Russie de 1613 à 1917): n’est pas agent d’une œuvre. </a:t>
            </a:r>
            <a:endParaRPr sz="5443"/>
          </a:p>
          <a:p>
            <a:pPr marL="177800" lvl="0" indent="0" algn="l" rtl="0">
              <a:lnSpc>
                <a:spcPct val="90000"/>
              </a:lnSpc>
              <a:spcBef>
                <a:spcPts val="1000"/>
              </a:spcBef>
              <a:spcAft>
                <a:spcPts val="0"/>
              </a:spcAft>
              <a:buSzPct val="85175"/>
              <a:buNone/>
            </a:pPr>
            <a:endParaRPr sz="3553"/>
          </a:p>
          <a:p>
            <a:pPr marL="228600" lvl="0" indent="-50800" algn="l" rtl="0">
              <a:lnSpc>
                <a:spcPct val="90000"/>
              </a:lnSpc>
              <a:spcBef>
                <a:spcPts val="1000"/>
              </a:spcBef>
              <a:spcAft>
                <a:spcPts val="0"/>
              </a:spcAft>
              <a:buSzPct val="108108"/>
              <a:buNone/>
            </a:pPr>
            <a:endParaRPr/>
          </a:p>
        </p:txBody>
      </p:sp>
      <p:sp>
        <p:nvSpPr>
          <p:cNvPr id="833" name="Google Shape;833;p7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89</a:t>
            </a:fld>
            <a:endParaRPr/>
          </a:p>
        </p:txBody>
      </p:sp>
      <p:sp>
        <p:nvSpPr>
          <p:cNvPr id="3" name="Espace réservé du pied de page 2">
            <a:extLst>
              <a:ext uri="{FF2B5EF4-FFF2-40B4-BE49-F238E27FC236}">
                <a16:creationId xmlns:a16="http://schemas.microsoft.com/office/drawing/2014/main" id="{13F575A6-8A3B-010E-D7AA-294C46828491}"/>
              </a:ext>
            </a:extLst>
          </p:cNvPr>
          <p:cNvSpPr>
            <a:spLocks noGrp="1"/>
          </p:cNvSpPr>
          <p:nvPr>
            <p:ph type="ftr" idx="11"/>
          </p:nvPr>
        </p:nvSpPr>
        <p:spPr/>
        <p:txBody>
          <a:bodyPr/>
          <a:lstStyle/>
          <a:p>
            <a:r>
              <a:rPr lang="fr-CA"/>
              <a:t>Romanisation des noms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4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fr-FR"/>
              <a:t>Quelques définitions</a:t>
            </a:r>
            <a:endParaRPr/>
          </a:p>
        </p:txBody>
      </p:sp>
      <p:sp>
        <p:nvSpPr>
          <p:cNvPr id="230" name="Google Shape;230;p14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SzPts val="2800"/>
              <a:buNone/>
            </a:pPr>
            <a:r>
              <a:rPr lang="fr-FR"/>
              <a:t>La </a:t>
            </a:r>
            <a:r>
              <a:rPr lang="fr-FR" b="1"/>
              <a:t>transcription </a:t>
            </a:r>
            <a:r>
              <a:rPr lang="fr-FR"/>
              <a:t>: </a:t>
            </a:r>
            <a:endParaRPr/>
          </a:p>
          <a:p>
            <a:pPr marL="0" lvl="0" indent="0" algn="l" rtl="0">
              <a:lnSpc>
                <a:spcPct val="90000"/>
              </a:lnSpc>
              <a:spcBef>
                <a:spcPts val="0"/>
              </a:spcBef>
              <a:spcAft>
                <a:spcPts val="0"/>
              </a:spcAft>
              <a:buSzPts val="2800"/>
              <a:buNone/>
            </a:pPr>
            <a:endParaRPr/>
          </a:p>
          <a:p>
            <a:pPr marL="228600" lvl="0" indent="-228600" algn="just" rtl="0">
              <a:lnSpc>
                <a:spcPct val="90000"/>
              </a:lnSpc>
              <a:spcBef>
                <a:spcPts val="0"/>
              </a:spcBef>
              <a:spcAft>
                <a:spcPts val="0"/>
              </a:spcAft>
              <a:buSzPts val="2800"/>
              <a:buChar char="•"/>
            </a:pPr>
            <a:r>
              <a:rPr lang="fr-FR"/>
              <a:t>La transcription est la représentation d'une unité phonétique (un son) d'une langue par une unité écrite (une lettre ou une syllabe) d'un système d'écriture autre que celui normalement employé pour cette langue. </a:t>
            </a:r>
            <a:endParaRPr/>
          </a:p>
          <a:p>
            <a:pPr marL="228600" lvl="0" indent="-228600" algn="l" rtl="0">
              <a:lnSpc>
                <a:spcPct val="90000"/>
              </a:lnSpc>
              <a:spcBef>
                <a:spcPts val="0"/>
              </a:spcBef>
              <a:spcAft>
                <a:spcPts val="0"/>
              </a:spcAft>
              <a:buSzPts val="2800"/>
              <a:buChar char="•"/>
            </a:pPr>
            <a:r>
              <a:rPr lang="fr-FR"/>
              <a:t>Elle se base donc sur </a:t>
            </a:r>
            <a:r>
              <a:rPr lang="fr-FR" b="1"/>
              <a:t>l'aspect phonétique </a:t>
            </a:r>
            <a:r>
              <a:rPr lang="fr-FR"/>
              <a:t>plutôt que sur la correspondance exacte entre les caractères pour convertir un texte dans une écriture donnée vers une autre écriture. </a:t>
            </a:r>
            <a:endParaRPr/>
          </a:p>
          <a:p>
            <a:pPr marL="228600" lvl="0" indent="-228600" algn="l" rtl="0">
              <a:lnSpc>
                <a:spcPct val="90000"/>
              </a:lnSpc>
              <a:spcBef>
                <a:spcPts val="0"/>
              </a:spcBef>
              <a:spcAft>
                <a:spcPts val="0"/>
              </a:spcAft>
              <a:buSzPts val="2800"/>
              <a:buChar char="•"/>
            </a:pPr>
            <a:r>
              <a:rPr lang="fr-FR"/>
              <a:t>La transcription est la seule méthode utilisable pour la conversion des langues non entièrement alphabétiques et des écritures idéographiques.</a:t>
            </a:r>
            <a:endParaRPr/>
          </a:p>
          <a:p>
            <a:pPr marL="114300" lvl="0" indent="0" algn="l" rtl="0">
              <a:lnSpc>
                <a:spcPct val="90000"/>
              </a:lnSpc>
              <a:spcBef>
                <a:spcPts val="1000"/>
              </a:spcBef>
              <a:spcAft>
                <a:spcPts val="0"/>
              </a:spcAft>
              <a:buSzPts val="1800"/>
              <a:buNone/>
            </a:pPr>
            <a:endParaRPr/>
          </a:p>
        </p:txBody>
      </p:sp>
      <p:sp>
        <p:nvSpPr>
          <p:cNvPr id="231" name="Google Shape;231;p14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9</a:t>
            </a:fld>
            <a:endParaRPr/>
          </a:p>
        </p:txBody>
      </p:sp>
      <p:sp>
        <p:nvSpPr>
          <p:cNvPr id="3" name="Espace réservé du pied de page 2">
            <a:extLst>
              <a:ext uri="{FF2B5EF4-FFF2-40B4-BE49-F238E27FC236}">
                <a16:creationId xmlns:a16="http://schemas.microsoft.com/office/drawing/2014/main" id="{0CB157B4-E9D8-7555-0093-D18B7ABBC9E3}"/>
              </a:ext>
            </a:extLst>
          </p:cNvPr>
          <p:cNvSpPr>
            <a:spLocks noGrp="1"/>
          </p:cNvSpPr>
          <p:nvPr>
            <p:ph type="ftr" idx="11"/>
          </p:nvPr>
        </p:nvSpPr>
        <p:spPr/>
        <p:txBody>
          <a:bodyPr/>
          <a:lstStyle/>
          <a:p>
            <a:r>
              <a:rPr lang="fr-CA"/>
              <a:t>Romanisation des noms</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7"/>
        <p:cNvGrpSpPr/>
        <p:nvPr/>
      </p:nvGrpSpPr>
      <p:grpSpPr>
        <a:xfrm>
          <a:off x="0" y="0"/>
          <a:ext cx="0" cy="0"/>
          <a:chOff x="0" y="0"/>
          <a:chExt cx="0" cy="0"/>
        </a:xfrm>
      </p:grpSpPr>
      <p:sp>
        <p:nvSpPr>
          <p:cNvPr id="838" name="Google Shape;838;p75"/>
          <p:cNvSpPr txBox="1">
            <a:spLocks noGrp="1"/>
          </p:cNvSpPr>
          <p:nvPr>
            <p:ph type="title"/>
          </p:nvPr>
        </p:nvSpPr>
        <p:spPr>
          <a:xfrm>
            <a:off x="977900" y="23209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sz="6000"/>
              <a:t>Noms de collectivités</a:t>
            </a:r>
            <a:endParaRPr sz="6000"/>
          </a:p>
        </p:txBody>
      </p:sp>
      <p:sp>
        <p:nvSpPr>
          <p:cNvPr id="839" name="Google Shape;839;p7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90</a:t>
            </a:fld>
            <a:endParaRPr/>
          </a:p>
        </p:txBody>
      </p:sp>
      <p:sp>
        <p:nvSpPr>
          <p:cNvPr id="3" name="Espace réservé du pied de page 2">
            <a:extLst>
              <a:ext uri="{FF2B5EF4-FFF2-40B4-BE49-F238E27FC236}">
                <a16:creationId xmlns:a16="http://schemas.microsoft.com/office/drawing/2014/main" id="{8D4C294E-2450-D0B5-9D98-46852A87B510}"/>
              </a:ext>
            </a:extLst>
          </p:cNvPr>
          <p:cNvSpPr>
            <a:spLocks noGrp="1"/>
          </p:cNvSpPr>
          <p:nvPr>
            <p:ph type="ftr" idx="11"/>
          </p:nvPr>
        </p:nvSpPr>
        <p:spPr/>
        <p:txBody>
          <a:bodyPr/>
          <a:lstStyle/>
          <a:p>
            <a:r>
              <a:rPr lang="fr-CA"/>
              <a:t>Romanisation des noms</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3"/>
        <p:cNvGrpSpPr/>
        <p:nvPr/>
      </p:nvGrpSpPr>
      <p:grpSpPr>
        <a:xfrm>
          <a:off x="0" y="0"/>
          <a:ext cx="0" cy="0"/>
          <a:chOff x="0" y="0"/>
          <a:chExt cx="0" cy="0"/>
        </a:xfrm>
      </p:grpSpPr>
      <p:sp>
        <p:nvSpPr>
          <p:cNvPr id="844" name="Google Shape;844;p77"/>
          <p:cNvSpPr txBox="1">
            <a:spLocks noGrp="1"/>
          </p:cNvSpPr>
          <p:nvPr>
            <p:ph type="title"/>
          </p:nvPr>
        </p:nvSpPr>
        <p:spPr>
          <a:xfrm>
            <a:off x="838200" y="695631"/>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Les points d’accès autorisés : que dit RDA?</a:t>
            </a:r>
            <a:br>
              <a:rPr lang="fr-FR"/>
            </a:br>
            <a:endParaRPr/>
          </a:p>
        </p:txBody>
      </p:sp>
      <p:sp>
        <p:nvSpPr>
          <p:cNvPr id="845" name="Google Shape;845;p77"/>
          <p:cNvSpPr txBox="1">
            <a:spLocks noGrp="1"/>
          </p:cNvSpPr>
          <p:nvPr>
            <p:ph type="body" idx="1"/>
          </p:nvPr>
        </p:nvSpPr>
        <p:spPr>
          <a:xfrm>
            <a:off x="838200" y="1690688"/>
            <a:ext cx="10515600" cy="4892449"/>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1000"/>
              </a:spcBef>
              <a:spcAft>
                <a:spcPts val="0"/>
              </a:spcAft>
              <a:buClr>
                <a:schemeClr val="dk1"/>
              </a:buClr>
              <a:buSzPct val="154440"/>
              <a:buNone/>
            </a:pPr>
            <a:r>
              <a:rPr lang="fr-FR" b="1"/>
              <a:t>11.2.2.12 : Noms [de collectivités] trouvés dans une écriture non privilégiée</a:t>
            </a:r>
            <a:endParaRPr/>
          </a:p>
          <a:p>
            <a:pPr marL="0" lvl="0" indent="0" algn="l" rtl="0">
              <a:lnSpc>
                <a:spcPct val="90000"/>
              </a:lnSpc>
              <a:spcBef>
                <a:spcPts val="1000"/>
              </a:spcBef>
              <a:spcAft>
                <a:spcPts val="0"/>
              </a:spcAft>
              <a:buClr>
                <a:schemeClr val="dk1"/>
              </a:buClr>
              <a:buSzPct val="154440"/>
              <a:buNone/>
            </a:pPr>
            <a:r>
              <a:rPr lang="fr-FR">
                <a:solidFill>
                  <a:srgbClr val="0070C0"/>
                </a:solidFill>
              </a:rPr>
              <a:t>Si un nom de collectivité </a:t>
            </a:r>
            <a:r>
              <a:rPr lang="fr-FR" b="1">
                <a:solidFill>
                  <a:srgbClr val="0070C0"/>
                </a:solidFill>
              </a:rPr>
              <a:t>est trouvé dans une écriture qui diffère </a:t>
            </a:r>
            <a:r>
              <a:rPr lang="fr-FR">
                <a:solidFill>
                  <a:srgbClr val="0070C0"/>
                </a:solidFill>
              </a:rPr>
              <a:t>d’une écriture privilégiée par l’agence créant les données, </a:t>
            </a:r>
            <a:r>
              <a:rPr lang="fr-FR" b="1">
                <a:solidFill>
                  <a:srgbClr val="0070C0"/>
                </a:solidFill>
              </a:rPr>
              <a:t>translittérer le nom </a:t>
            </a:r>
            <a:r>
              <a:rPr lang="fr-FR">
                <a:solidFill>
                  <a:srgbClr val="0070C0"/>
                </a:solidFill>
              </a:rPr>
              <a:t>selon la méthode de translittération adoptée par l’agence.</a:t>
            </a:r>
            <a:endParaRPr/>
          </a:p>
          <a:p>
            <a:pPr marL="228600" lvl="0" indent="0" algn="l" rtl="0">
              <a:lnSpc>
                <a:spcPct val="90000"/>
              </a:lnSpc>
              <a:spcBef>
                <a:spcPts val="1000"/>
              </a:spcBef>
              <a:spcAft>
                <a:spcPts val="0"/>
              </a:spcAft>
              <a:buClr>
                <a:schemeClr val="dk1"/>
              </a:buClr>
              <a:buSzPct val="154440"/>
              <a:buNone/>
            </a:pPr>
            <a:endParaRPr/>
          </a:p>
          <a:p>
            <a:pPr marL="228600" lvl="0" indent="0" algn="l" rtl="0">
              <a:lnSpc>
                <a:spcPct val="90000"/>
              </a:lnSpc>
              <a:spcBef>
                <a:spcPts val="1000"/>
              </a:spcBef>
              <a:spcAft>
                <a:spcPts val="0"/>
              </a:spcAft>
              <a:buClr>
                <a:schemeClr val="dk1"/>
              </a:buClr>
              <a:buSzPct val="154440"/>
              <a:buNone/>
            </a:pPr>
            <a:r>
              <a:rPr lang="fr-FR"/>
              <a:t>ÉP de PFAN: </a:t>
            </a:r>
            <a:endParaRPr/>
          </a:p>
          <a:p>
            <a:pPr marL="228600" lvl="0" indent="0" algn="l" rtl="0">
              <a:lnSpc>
                <a:spcPct val="90000"/>
              </a:lnSpc>
              <a:spcBef>
                <a:spcPts val="1000"/>
              </a:spcBef>
              <a:spcAft>
                <a:spcPts val="0"/>
              </a:spcAft>
              <a:buClr>
                <a:schemeClr val="dk1"/>
              </a:buClr>
              <a:buSzPct val="154440"/>
              <a:buNone/>
            </a:pPr>
            <a:r>
              <a:rPr lang="fr-FR">
                <a:solidFill>
                  <a:srgbClr val="548135"/>
                </a:solidFill>
              </a:rPr>
              <a:t>Enregistrer une forme translittérée du nom de collectivité dans les points d'accès autorisés, le cas échéant, en utilisant les tables de romanisation approuvées par le PFAN. Les formes non latines qui figurent sur la source peuvent être enregistrées comme variantes de point d'accès dans les notices d'autorité (zones MARC 4XX) pour les langues et écritures suivantes : écriture perso-arabe (p. ex., arabe, persan, ourdou, pachto); hébreu, yiddish; chinois, coréen, japonais; écritures basées sur le cyrillique; et grec.</a:t>
            </a:r>
            <a:endParaRPr/>
          </a:p>
          <a:p>
            <a:pPr marL="228600" lvl="0" indent="0" algn="l" rtl="0">
              <a:lnSpc>
                <a:spcPct val="90000"/>
              </a:lnSpc>
              <a:spcBef>
                <a:spcPts val="1000"/>
              </a:spcBef>
              <a:spcAft>
                <a:spcPts val="0"/>
              </a:spcAft>
              <a:buClr>
                <a:schemeClr val="dk1"/>
              </a:buClr>
              <a:buSzPct val="154440"/>
              <a:buNone/>
            </a:pPr>
            <a:endParaRPr/>
          </a:p>
          <a:p>
            <a:pPr marL="114300" lvl="0" indent="0" algn="l" rtl="0">
              <a:lnSpc>
                <a:spcPct val="90000"/>
              </a:lnSpc>
              <a:spcBef>
                <a:spcPts val="1000"/>
              </a:spcBef>
              <a:spcAft>
                <a:spcPts val="0"/>
              </a:spcAft>
              <a:buSzPct val="99266"/>
              <a:buNone/>
            </a:pPr>
            <a:endParaRPr strike="sngStrike">
              <a:solidFill>
                <a:srgbClr val="0070C0"/>
              </a:solidFill>
            </a:endParaRPr>
          </a:p>
          <a:p>
            <a:pPr marL="228600" lvl="0" indent="-50800" algn="l" rtl="0">
              <a:lnSpc>
                <a:spcPct val="90000"/>
              </a:lnSpc>
              <a:spcBef>
                <a:spcPts val="1000"/>
              </a:spcBef>
              <a:spcAft>
                <a:spcPts val="0"/>
              </a:spcAft>
              <a:buClr>
                <a:schemeClr val="dk1"/>
              </a:buClr>
              <a:buSzPct val="154440"/>
              <a:buNone/>
            </a:pPr>
            <a:endParaRPr/>
          </a:p>
        </p:txBody>
      </p:sp>
      <p:sp>
        <p:nvSpPr>
          <p:cNvPr id="846" name="Google Shape;846;p7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91</a:t>
            </a:fld>
            <a:endParaRPr/>
          </a:p>
        </p:txBody>
      </p:sp>
      <p:sp>
        <p:nvSpPr>
          <p:cNvPr id="3" name="Espace réservé du pied de page 2">
            <a:extLst>
              <a:ext uri="{FF2B5EF4-FFF2-40B4-BE49-F238E27FC236}">
                <a16:creationId xmlns:a16="http://schemas.microsoft.com/office/drawing/2014/main" id="{C13B49E6-6217-6A80-1442-1152C7E81F63}"/>
              </a:ext>
            </a:extLst>
          </p:cNvPr>
          <p:cNvSpPr>
            <a:spLocks noGrp="1"/>
          </p:cNvSpPr>
          <p:nvPr>
            <p:ph type="ftr" idx="11"/>
          </p:nvPr>
        </p:nvSpPr>
        <p:spPr/>
        <p:txBody>
          <a:bodyPr/>
          <a:lstStyle/>
          <a:p>
            <a:r>
              <a:rPr lang="fr-CA"/>
              <a:t>Romanisation des noms</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50"/>
        <p:cNvGrpSpPr/>
        <p:nvPr/>
      </p:nvGrpSpPr>
      <p:grpSpPr>
        <a:xfrm>
          <a:off x="0" y="0"/>
          <a:ext cx="0" cy="0"/>
          <a:chOff x="0" y="0"/>
          <a:chExt cx="0" cy="0"/>
        </a:xfrm>
      </p:grpSpPr>
      <p:sp>
        <p:nvSpPr>
          <p:cNvPr id="851" name="Google Shape;851;p78"/>
          <p:cNvSpPr txBox="1">
            <a:spLocks noGrp="1"/>
          </p:cNvSpPr>
          <p:nvPr>
            <p:ph type="title"/>
          </p:nvPr>
        </p:nvSpPr>
        <p:spPr>
          <a:xfrm>
            <a:off x="935736" y="621732"/>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Les points d’accès autorisés : que dit RDA?</a:t>
            </a:r>
            <a:br>
              <a:rPr lang="fr-FR"/>
            </a:br>
            <a:endParaRPr/>
          </a:p>
        </p:txBody>
      </p:sp>
      <p:sp>
        <p:nvSpPr>
          <p:cNvPr id="852" name="Google Shape;852;p78"/>
          <p:cNvSpPr txBox="1">
            <a:spLocks noGrp="1"/>
          </p:cNvSpPr>
          <p:nvPr>
            <p:ph type="body" idx="1"/>
          </p:nvPr>
        </p:nvSpPr>
        <p:spPr>
          <a:xfrm>
            <a:off x="740664" y="1705598"/>
            <a:ext cx="10515600" cy="489244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ts val="2800"/>
              <a:buNone/>
            </a:pPr>
            <a:r>
              <a:rPr lang="fr-FR" b="1"/>
              <a:t>11.2.2.12 : Noms [de collectivités] trouvés dans une écriture non privilégiée</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fr-FR"/>
              <a:t>ÉP du PFAN: </a:t>
            </a:r>
            <a:r>
              <a:rPr lang="fr-FR">
                <a:solidFill>
                  <a:srgbClr val="548135"/>
                </a:solidFill>
              </a:rPr>
              <a:t>Ne pas appliquer l’alternative. </a:t>
            </a:r>
            <a:endParaRPr/>
          </a:p>
          <a:p>
            <a:pPr marL="228600" lvl="0" indent="-50800" algn="l" rtl="0">
              <a:lnSpc>
                <a:spcPct val="90000"/>
              </a:lnSpc>
              <a:spcBef>
                <a:spcPts val="1000"/>
              </a:spcBef>
              <a:spcAft>
                <a:spcPts val="0"/>
              </a:spcAft>
              <a:buClr>
                <a:schemeClr val="dk1"/>
              </a:buClr>
              <a:buSzPts val="2800"/>
              <a:buNone/>
            </a:pPr>
            <a:endParaRPr>
              <a:solidFill>
                <a:srgbClr val="548135"/>
              </a:solidFill>
            </a:endParaRPr>
          </a:p>
        </p:txBody>
      </p:sp>
      <p:sp>
        <p:nvSpPr>
          <p:cNvPr id="853" name="Google Shape;853;p7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92</a:t>
            </a:fld>
            <a:endParaRPr/>
          </a:p>
        </p:txBody>
      </p:sp>
      <p:sp>
        <p:nvSpPr>
          <p:cNvPr id="3" name="Espace réservé du pied de page 2">
            <a:extLst>
              <a:ext uri="{FF2B5EF4-FFF2-40B4-BE49-F238E27FC236}">
                <a16:creationId xmlns:a16="http://schemas.microsoft.com/office/drawing/2014/main" id="{FE90932D-1FB0-2D23-678D-78770C3BA302}"/>
              </a:ext>
            </a:extLst>
          </p:cNvPr>
          <p:cNvSpPr>
            <a:spLocks noGrp="1"/>
          </p:cNvSpPr>
          <p:nvPr>
            <p:ph type="ftr" idx="11"/>
          </p:nvPr>
        </p:nvSpPr>
        <p:spPr/>
        <p:txBody>
          <a:bodyPr/>
          <a:lstStyle/>
          <a:p>
            <a:r>
              <a:rPr lang="fr-CA"/>
              <a:t>Romanisation des noms</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58"/>
        <p:cNvGrpSpPr/>
        <p:nvPr/>
      </p:nvGrpSpPr>
      <p:grpSpPr>
        <a:xfrm>
          <a:off x="0" y="0"/>
          <a:ext cx="0" cy="0"/>
          <a:chOff x="0" y="0"/>
          <a:chExt cx="0" cy="0"/>
        </a:xfrm>
      </p:grpSpPr>
      <p:sp>
        <p:nvSpPr>
          <p:cNvPr id="859" name="Google Shape;859;p7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Les noms de collectivités</a:t>
            </a:r>
            <a:endParaRPr/>
          </a:p>
        </p:txBody>
      </p:sp>
      <p:sp>
        <p:nvSpPr>
          <p:cNvPr id="860" name="Google Shape;860;p79"/>
          <p:cNvSpPr txBox="1">
            <a:spLocks noGrp="1"/>
          </p:cNvSpPr>
          <p:nvPr>
            <p:ph type="body" idx="1"/>
          </p:nvPr>
        </p:nvSpPr>
        <p:spPr>
          <a:xfrm>
            <a:off x="838200" y="1593977"/>
            <a:ext cx="10515600" cy="4351338"/>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90000"/>
              </a:lnSpc>
              <a:spcBef>
                <a:spcPts val="1000"/>
              </a:spcBef>
              <a:spcAft>
                <a:spcPts val="0"/>
              </a:spcAft>
              <a:buClr>
                <a:schemeClr val="dk1"/>
              </a:buClr>
              <a:buSzPct val="71844"/>
              <a:buNone/>
            </a:pPr>
            <a:r>
              <a:rPr lang="fr-FR" sz="4213"/>
              <a:t>Donc : </a:t>
            </a:r>
            <a:r>
              <a:rPr lang="fr-FR" sz="4213" b="1"/>
              <a:t>on doit romaniser</a:t>
            </a:r>
            <a:r>
              <a:rPr lang="fr-FR" sz="4213"/>
              <a:t>, à l’aide des tables de romanisation, et ce, même si une forme déjà translittérée apparaît dans la ressource en mains.</a:t>
            </a:r>
            <a:endParaRPr sz="4213"/>
          </a:p>
          <a:p>
            <a:pPr marL="0" lvl="0" indent="0" algn="l" rtl="0">
              <a:lnSpc>
                <a:spcPct val="90000"/>
              </a:lnSpc>
              <a:spcBef>
                <a:spcPts val="1000"/>
              </a:spcBef>
              <a:spcAft>
                <a:spcPts val="0"/>
              </a:spcAft>
              <a:buClr>
                <a:schemeClr val="dk1"/>
              </a:buClr>
              <a:buSzPct val="71844"/>
              <a:buNone/>
            </a:pPr>
            <a:endParaRPr sz="4213"/>
          </a:p>
          <a:p>
            <a:pPr marL="0" lvl="0" indent="0" algn="l" rtl="0">
              <a:lnSpc>
                <a:spcPct val="90000"/>
              </a:lnSpc>
              <a:spcBef>
                <a:spcPts val="1000"/>
              </a:spcBef>
              <a:spcAft>
                <a:spcPts val="0"/>
              </a:spcAft>
              <a:buClr>
                <a:schemeClr val="dk1"/>
              </a:buClr>
              <a:buSzPct val="71844"/>
              <a:buNone/>
            </a:pPr>
            <a:r>
              <a:rPr lang="fr-FR" sz="4213"/>
              <a:t>Si on a un document uniquement en français, on doit donc chercher (possiblement à l’extérieur de la ressource) la forme originale du nom, dans la langue et l’écriture d’origine, pour pouvoir ensuite la romaniser. </a:t>
            </a:r>
            <a:endParaRPr sz="4213"/>
          </a:p>
          <a:p>
            <a:pPr marL="0" lvl="0" indent="0" algn="l" rtl="0">
              <a:lnSpc>
                <a:spcPct val="90000"/>
              </a:lnSpc>
              <a:spcBef>
                <a:spcPts val="1000"/>
              </a:spcBef>
              <a:spcAft>
                <a:spcPts val="0"/>
              </a:spcAft>
              <a:buClr>
                <a:schemeClr val="dk1"/>
              </a:buClr>
              <a:buSzPct val="71844"/>
              <a:buNone/>
            </a:pPr>
            <a:endParaRPr sz="4213"/>
          </a:p>
          <a:p>
            <a:pPr marL="0" lvl="0" indent="0" algn="l" rtl="0">
              <a:lnSpc>
                <a:spcPct val="90000"/>
              </a:lnSpc>
              <a:spcBef>
                <a:spcPts val="1000"/>
              </a:spcBef>
              <a:spcAft>
                <a:spcPts val="0"/>
              </a:spcAft>
              <a:buClr>
                <a:schemeClr val="dk1"/>
              </a:buClr>
              <a:buSzPct val="71844"/>
              <a:buNone/>
            </a:pPr>
            <a:r>
              <a:rPr lang="fr-FR" sz="4213"/>
              <a:t>Si une forme déjà translittérée apparaît dans la ressource en mains, ou dans les ressources associées à la collectivité, on enregistrera en général cette autre forme (ou ces autres formes) comme variante(s) du nom, en 410.</a:t>
            </a:r>
            <a:endParaRPr/>
          </a:p>
          <a:p>
            <a:pPr marL="228600" lvl="0" indent="-50800" algn="l" rtl="0">
              <a:lnSpc>
                <a:spcPct val="90000"/>
              </a:lnSpc>
              <a:spcBef>
                <a:spcPts val="1000"/>
              </a:spcBef>
              <a:spcAft>
                <a:spcPts val="0"/>
              </a:spcAft>
              <a:buClr>
                <a:schemeClr val="dk1"/>
              </a:buClr>
              <a:buSzPct val="108108"/>
              <a:buNone/>
            </a:pPr>
            <a:endParaRPr/>
          </a:p>
        </p:txBody>
      </p:sp>
      <p:sp>
        <p:nvSpPr>
          <p:cNvPr id="861" name="Google Shape;861;p7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93</a:t>
            </a:fld>
            <a:endParaRPr/>
          </a:p>
        </p:txBody>
      </p:sp>
      <p:sp>
        <p:nvSpPr>
          <p:cNvPr id="3" name="Espace réservé du pied de page 2">
            <a:extLst>
              <a:ext uri="{FF2B5EF4-FFF2-40B4-BE49-F238E27FC236}">
                <a16:creationId xmlns:a16="http://schemas.microsoft.com/office/drawing/2014/main" id="{B61F2569-1FE7-CB17-4B02-A3D1DDBBCB58}"/>
              </a:ext>
            </a:extLst>
          </p:cNvPr>
          <p:cNvSpPr>
            <a:spLocks noGrp="1"/>
          </p:cNvSpPr>
          <p:nvPr>
            <p:ph type="ftr" idx="11"/>
          </p:nvPr>
        </p:nvSpPr>
        <p:spPr/>
        <p:txBody>
          <a:bodyPr/>
          <a:lstStyle/>
          <a:p>
            <a:r>
              <a:rPr lang="fr-CA"/>
              <a:t>Romanisation des noms</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66"/>
        <p:cNvGrpSpPr/>
        <p:nvPr/>
      </p:nvGrpSpPr>
      <p:grpSpPr>
        <a:xfrm>
          <a:off x="0" y="0"/>
          <a:ext cx="0" cy="0"/>
          <a:chOff x="0" y="0"/>
          <a:chExt cx="0" cy="0"/>
        </a:xfrm>
      </p:grpSpPr>
      <p:sp>
        <p:nvSpPr>
          <p:cNvPr id="867" name="Google Shape;867;p8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Les noms de collectivités</a:t>
            </a:r>
            <a:endParaRPr/>
          </a:p>
        </p:txBody>
      </p:sp>
      <p:sp>
        <p:nvSpPr>
          <p:cNvPr id="868" name="Google Shape;868;p80"/>
          <p:cNvSpPr txBox="1">
            <a:spLocks noGrp="1"/>
          </p:cNvSpPr>
          <p:nvPr>
            <p:ph type="body" idx="1"/>
          </p:nvPr>
        </p:nvSpPr>
        <p:spPr>
          <a:xfrm>
            <a:off x="838200" y="1477108"/>
            <a:ext cx="10515600" cy="469985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ct val="100000"/>
              <a:buNone/>
            </a:pPr>
            <a:r>
              <a:rPr lang="fr-FR"/>
              <a:t>On peut bien entendu vérifier quelles sont les langues officielles de l’organisme; voir 11.2.2.5.2. </a:t>
            </a: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fr-FR"/>
              <a:t>Exemple : </a:t>
            </a:r>
            <a:endParaRPr/>
          </a:p>
          <a:p>
            <a:pPr marL="0" lvl="0" indent="0" algn="l" rtl="0">
              <a:lnSpc>
                <a:spcPct val="90000"/>
              </a:lnSpc>
              <a:spcBef>
                <a:spcPts val="1000"/>
              </a:spcBef>
              <a:spcAft>
                <a:spcPts val="0"/>
              </a:spcAft>
              <a:buClr>
                <a:schemeClr val="dk1"/>
              </a:buClr>
              <a:buSzPct val="100000"/>
              <a:buNone/>
            </a:pPr>
            <a:r>
              <a:rPr lang="fr-FR"/>
              <a:t>la </a:t>
            </a:r>
            <a:r>
              <a:rPr lang="fr-FR">
                <a:solidFill>
                  <a:srgbClr val="C55A11"/>
                </a:solidFill>
              </a:rPr>
              <a:t>Société Makivvik</a:t>
            </a:r>
            <a:r>
              <a:rPr lang="fr-FR"/>
              <a:t> porte officiellement un nom en Inuktitut, </a:t>
            </a:r>
            <a:r>
              <a:rPr lang="fr-FR" b="0" i="0">
                <a:solidFill>
                  <a:srgbClr val="202122"/>
                </a:solidFill>
                <a:latin typeface="Arial"/>
                <a:ea typeface="Arial"/>
                <a:cs typeface="Arial"/>
                <a:sym typeface="Arial"/>
              </a:rPr>
              <a:t> ᒪᑭᕝᕕᒃ ; </a:t>
            </a:r>
            <a:r>
              <a:rPr lang="fr-FR"/>
              <a:t>mais aussi un nom français, Makivvik. </a:t>
            </a:r>
            <a:endParaRPr/>
          </a:p>
          <a:p>
            <a:pPr marL="0" lvl="0" indent="0" algn="l" rtl="0">
              <a:lnSpc>
                <a:spcPct val="90000"/>
              </a:lnSpc>
              <a:spcBef>
                <a:spcPts val="1000"/>
              </a:spcBef>
              <a:spcAft>
                <a:spcPts val="0"/>
              </a:spcAft>
              <a:buClr>
                <a:schemeClr val="dk1"/>
              </a:buClr>
              <a:buSzPct val="100000"/>
              <a:buNone/>
            </a:pPr>
            <a:r>
              <a:rPr lang="fr-FR"/>
              <a:t>Le nom français sera choisi, en vertu de 11.2.2.5.2. </a:t>
            </a:r>
            <a:endParaRPr/>
          </a:p>
          <a:p>
            <a:pPr marL="0" lvl="0" indent="0" algn="l" rtl="0">
              <a:lnSpc>
                <a:spcPct val="90000"/>
              </a:lnSpc>
              <a:spcBef>
                <a:spcPts val="1000"/>
              </a:spcBef>
              <a:spcAft>
                <a:spcPts val="0"/>
              </a:spcAft>
              <a:buClr>
                <a:schemeClr val="dk1"/>
              </a:buClr>
              <a:buSzPct val="100000"/>
              <a:buNone/>
            </a:pPr>
            <a:r>
              <a:rPr lang="fr-FR"/>
              <a:t>Attention! Parfois, un nom français apparaît sur un </a:t>
            </a:r>
            <a:r>
              <a:rPr lang="fr-F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8"/>
                  </a:ext>
                </a:extLst>
              </a:rPr>
              <a:t>site Web</a:t>
            </a:r>
            <a:r>
              <a:rPr lang="fr-FR"/>
              <a:t>, par exemple, mais cela ne signifie pas forcément que c’est le nom officiel de l’organisme. </a:t>
            </a:r>
            <a:endParaRPr/>
          </a:p>
          <a:p>
            <a:pPr marL="0" lvl="0" indent="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p:txBody>
      </p:sp>
      <p:sp>
        <p:nvSpPr>
          <p:cNvPr id="869" name="Google Shape;869;p8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94</a:t>
            </a:fld>
            <a:endParaRPr/>
          </a:p>
        </p:txBody>
      </p:sp>
      <p:sp>
        <p:nvSpPr>
          <p:cNvPr id="3" name="Espace réservé du pied de page 2">
            <a:extLst>
              <a:ext uri="{FF2B5EF4-FFF2-40B4-BE49-F238E27FC236}">
                <a16:creationId xmlns:a16="http://schemas.microsoft.com/office/drawing/2014/main" id="{8CBE0CF3-3FC8-04BB-95FB-4DE557469B54}"/>
              </a:ext>
            </a:extLst>
          </p:cNvPr>
          <p:cNvSpPr>
            <a:spLocks noGrp="1"/>
          </p:cNvSpPr>
          <p:nvPr>
            <p:ph type="ftr" idx="11"/>
          </p:nvPr>
        </p:nvSpPr>
        <p:spPr/>
        <p:txBody>
          <a:bodyPr/>
          <a:lstStyle/>
          <a:p>
            <a:r>
              <a:rPr lang="fr-CA"/>
              <a:t>Romanisation des noms</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3"/>
        <p:cNvGrpSpPr/>
        <p:nvPr/>
      </p:nvGrpSpPr>
      <p:grpSpPr>
        <a:xfrm>
          <a:off x="0" y="0"/>
          <a:ext cx="0" cy="0"/>
          <a:chOff x="0" y="0"/>
          <a:chExt cx="0" cy="0"/>
        </a:xfrm>
      </p:grpSpPr>
      <p:sp>
        <p:nvSpPr>
          <p:cNvPr id="874" name="Google Shape;874;p8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Les noms de collectivités</a:t>
            </a:r>
            <a:endParaRPr/>
          </a:p>
        </p:txBody>
      </p:sp>
      <p:sp>
        <p:nvSpPr>
          <p:cNvPr id="875" name="Google Shape;875;p8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fr-FR"/>
              <a:t>Exemples: </a:t>
            </a:r>
            <a:endParaRPr/>
          </a:p>
          <a:p>
            <a:pPr marL="0" lvl="0" indent="0" algn="l" rtl="0">
              <a:lnSpc>
                <a:spcPct val="90000"/>
              </a:lnSpc>
              <a:spcBef>
                <a:spcPts val="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fr-FR">
                <a:solidFill>
                  <a:srgbClr val="C55A11"/>
                </a:solidFill>
              </a:rPr>
              <a:t>110 2_ Matsushita Denki Sangyō </a:t>
            </a:r>
            <a:endParaRPr/>
          </a:p>
          <a:p>
            <a:pPr marL="0" lvl="0" indent="0" algn="l" rtl="0">
              <a:lnSpc>
                <a:spcPct val="90000"/>
              </a:lnSpc>
              <a:spcBef>
                <a:spcPts val="1000"/>
              </a:spcBef>
              <a:spcAft>
                <a:spcPts val="0"/>
              </a:spcAft>
              <a:buClr>
                <a:schemeClr val="dk1"/>
              </a:buClr>
              <a:buSzPts val="2800"/>
              <a:buNone/>
            </a:pPr>
            <a:r>
              <a:rPr lang="fr-FR">
                <a:solidFill>
                  <a:srgbClr val="C55A11"/>
                </a:solidFill>
              </a:rPr>
              <a:t>Le nom se présente ainsi dans l’écriture originale : 松下電器産</a:t>
            </a:r>
            <a:r>
              <a:rPr lang="fr-FR">
                <a:solidFill>
                  <a:srgbClr val="C55A1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9"/>
                  </a:ext>
                </a:extLst>
              </a:rPr>
              <a:t>業</a:t>
            </a:r>
            <a:endParaRPr>
              <a:solidFill>
                <a:srgbClr val="C55A11"/>
              </a:solidFill>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0"/>
              </a:spcBef>
              <a:spcAft>
                <a:spcPts val="0"/>
              </a:spcAft>
              <a:buClr>
                <a:schemeClr val="dk1"/>
              </a:buClr>
              <a:buSzPts val="2800"/>
              <a:buNone/>
            </a:pPr>
            <a:endParaRPr>
              <a:solidFill>
                <a:srgbClr val="C55A11"/>
              </a:solidFill>
            </a:endParaRPr>
          </a:p>
          <a:p>
            <a:pPr marL="0" lvl="0" indent="0" algn="l" rtl="0">
              <a:lnSpc>
                <a:spcPct val="90000"/>
              </a:lnSpc>
              <a:spcBef>
                <a:spcPts val="0"/>
              </a:spcBef>
              <a:spcAft>
                <a:spcPts val="0"/>
              </a:spcAft>
              <a:buSzPts val="2800"/>
              <a:buNone/>
            </a:pPr>
            <a:r>
              <a:rPr lang="fr-FR">
                <a:solidFill>
                  <a:srgbClr val="C55A11"/>
                </a:solidFill>
              </a:rPr>
              <a:t>110 2_ </a:t>
            </a:r>
            <a:r>
              <a:rPr lang="fr-FR">
                <a:solidFill>
                  <a:srgbClr val="C55A11"/>
                </a:solidFill>
                <a:highlight>
                  <a:schemeClr val="lt1"/>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0"/>
                  </a:ext>
                </a:extLst>
              </a:rPr>
              <a:t>Mariinskiĭ </a:t>
            </a:r>
            <a:r>
              <a:rPr lang="fr-FR">
                <a:solidFill>
                  <a:srgbClr val="C55A11"/>
                </a:solidFill>
                <a:highlight>
                  <a:schemeClr val="lt1"/>
                </a:highlight>
              </a:rPr>
              <a:t>teatr </a:t>
            </a:r>
            <a:r>
              <a:rPr lang="fr-FR">
                <a:solidFill>
                  <a:srgbClr val="C55A11"/>
                </a:solidFill>
              </a:rPr>
              <a:t>(1991- )</a:t>
            </a:r>
            <a:endParaRPr/>
          </a:p>
          <a:p>
            <a:pPr marL="0" lvl="0" indent="0" algn="l" rtl="0">
              <a:lnSpc>
                <a:spcPct val="90000"/>
              </a:lnSpc>
              <a:spcBef>
                <a:spcPts val="0"/>
              </a:spcBef>
              <a:spcAft>
                <a:spcPts val="0"/>
              </a:spcAft>
              <a:buClr>
                <a:schemeClr val="dk1"/>
              </a:buClr>
              <a:buSzPts val="2800"/>
              <a:buNone/>
            </a:pPr>
            <a:r>
              <a:rPr lang="fr-FR">
                <a:solidFill>
                  <a:srgbClr val="C55A11"/>
                </a:solidFill>
              </a:rPr>
              <a:t>Le nom se présente ainsi dans l’écriture originale : Мариинский театр (forme employée depuis 1991) </a:t>
            </a:r>
            <a:endParaRPr/>
          </a:p>
          <a:p>
            <a:pPr marL="0" lvl="0" indent="0" algn="l" rtl="0">
              <a:lnSpc>
                <a:spcPct val="90000"/>
              </a:lnSpc>
              <a:spcBef>
                <a:spcPts val="0"/>
              </a:spcBef>
              <a:spcAft>
                <a:spcPts val="0"/>
              </a:spcAft>
              <a:buClr>
                <a:schemeClr val="dk1"/>
              </a:buClr>
              <a:buSzPts val="2800"/>
              <a:buNone/>
            </a:pPr>
            <a:r>
              <a:rPr lang="fr-FR"/>
              <a:t> </a:t>
            </a:r>
            <a:endParaRPr/>
          </a:p>
        </p:txBody>
      </p:sp>
      <p:sp>
        <p:nvSpPr>
          <p:cNvPr id="876" name="Google Shape;876;p8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95</a:t>
            </a:fld>
            <a:endParaRPr/>
          </a:p>
        </p:txBody>
      </p:sp>
      <p:sp>
        <p:nvSpPr>
          <p:cNvPr id="3" name="Espace réservé du pied de page 2">
            <a:extLst>
              <a:ext uri="{FF2B5EF4-FFF2-40B4-BE49-F238E27FC236}">
                <a16:creationId xmlns:a16="http://schemas.microsoft.com/office/drawing/2014/main" id="{4487B385-9EE7-F139-B54E-85CA4EB3E9DC}"/>
              </a:ext>
            </a:extLst>
          </p:cNvPr>
          <p:cNvSpPr>
            <a:spLocks noGrp="1"/>
          </p:cNvSpPr>
          <p:nvPr>
            <p:ph type="ftr" idx="11"/>
          </p:nvPr>
        </p:nvSpPr>
        <p:spPr/>
        <p:txBody>
          <a:bodyPr/>
          <a:lstStyle/>
          <a:p>
            <a:r>
              <a:rPr lang="fr-CA"/>
              <a:t>Romanisation des noms</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0"/>
        <p:cNvGrpSpPr/>
        <p:nvPr/>
      </p:nvGrpSpPr>
      <p:grpSpPr>
        <a:xfrm>
          <a:off x="0" y="0"/>
          <a:ext cx="0" cy="0"/>
          <a:chOff x="0" y="0"/>
          <a:chExt cx="0" cy="0"/>
        </a:xfrm>
      </p:grpSpPr>
      <p:sp>
        <p:nvSpPr>
          <p:cNvPr id="881" name="Google Shape;881;p8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Les noms de collectivités</a:t>
            </a:r>
            <a:endParaRPr/>
          </a:p>
        </p:txBody>
      </p:sp>
      <p:sp>
        <p:nvSpPr>
          <p:cNvPr id="882" name="Google Shape;882;p82"/>
          <p:cNvSpPr txBox="1">
            <a:spLocks noGrp="1"/>
          </p:cNvSpPr>
          <p:nvPr>
            <p:ph type="body" idx="1"/>
          </p:nvPr>
        </p:nvSpPr>
        <p:spPr>
          <a:xfrm>
            <a:off x="838200" y="1690688"/>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fr-FR"/>
              <a:t>Exemples: </a:t>
            </a:r>
            <a:endParaRPr/>
          </a:p>
          <a:p>
            <a:pPr marL="0" lvl="0" indent="0" algn="l" rtl="0">
              <a:lnSpc>
                <a:spcPct val="90000"/>
              </a:lnSpc>
              <a:spcBef>
                <a:spcPts val="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fr-FR">
                <a:solidFill>
                  <a:srgbClr val="C55A11"/>
                </a:solidFill>
              </a:rPr>
              <a:t>110 2_ Ḥizb al-ʿadālaẗ wa al-ttanmiyaẗ (Maroc)</a:t>
            </a:r>
            <a:endParaRPr>
              <a:solidFill>
                <a:srgbClr val="C55A11"/>
              </a:solidFill>
            </a:endParaRPr>
          </a:p>
          <a:p>
            <a:pPr marL="0" lvl="0" indent="0" algn="l" rtl="0">
              <a:lnSpc>
                <a:spcPct val="90000"/>
              </a:lnSpc>
              <a:spcBef>
                <a:spcPts val="1000"/>
              </a:spcBef>
              <a:spcAft>
                <a:spcPts val="0"/>
              </a:spcAft>
              <a:buClr>
                <a:schemeClr val="dk1"/>
              </a:buClr>
              <a:buSzPts val="2800"/>
              <a:buNone/>
            </a:pPr>
            <a:r>
              <a:rPr lang="fr-FR">
                <a:solidFill>
                  <a:srgbClr val="C55A11"/>
                </a:solidFill>
              </a:rPr>
              <a:t>Le nom se présente ainsi dans l’écriture originale : </a:t>
            </a:r>
            <a:r>
              <a:rPr lang="fr-FR"/>
              <a:t>حزب العدالة والتنمية</a:t>
            </a:r>
            <a:endParaRPr>
              <a:solidFill>
                <a:srgbClr val="C55A11"/>
              </a:solidFill>
            </a:endParaRPr>
          </a:p>
          <a:p>
            <a:pPr marL="0" lvl="0" indent="0" algn="l" rtl="0">
              <a:lnSpc>
                <a:spcPct val="90000"/>
              </a:lnSpc>
              <a:spcBef>
                <a:spcPts val="1000"/>
              </a:spcBef>
              <a:spcAft>
                <a:spcPts val="0"/>
              </a:spcAft>
              <a:buClr>
                <a:schemeClr val="dk1"/>
              </a:buClr>
              <a:buSzPts val="2800"/>
              <a:buNone/>
            </a:pPr>
            <a:r>
              <a:rPr lang="fr-FR">
                <a:solidFill>
                  <a:srgbClr val="C55A11"/>
                </a:solidFill>
              </a:rPr>
              <a:t>En français, connu comme: </a:t>
            </a:r>
            <a:r>
              <a:rPr lang="fr-FR"/>
              <a:t>Parti de la justice et du développement</a:t>
            </a:r>
            <a:endParaRPr/>
          </a:p>
          <a:p>
            <a:pPr marL="0" lvl="0" indent="0" algn="l" rtl="0">
              <a:lnSpc>
                <a:spcPct val="90000"/>
              </a:lnSpc>
              <a:spcBef>
                <a:spcPts val="1000"/>
              </a:spcBef>
              <a:spcAft>
                <a:spcPts val="0"/>
              </a:spcAft>
              <a:buClr>
                <a:schemeClr val="dk1"/>
              </a:buClr>
              <a:buSzPts val="2800"/>
              <a:buNone/>
            </a:pPr>
            <a:endParaRPr>
              <a:solidFill>
                <a:schemeClr val="accent2"/>
              </a:solidFill>
            </a:endParaRPr>
          </a:p>
          <a:p>
            <a:pPr marL="0" lvl="0" indent="0" algn="l" rtl="0">
              <a:lnSpc>
                <a:spcPct val="90000"/>
              </a:lnSpc>
              <a:spcBef>
                <a:spcPts val="0"/>
              </a:spcBef>
              <a:spcAft>
                <a:spcPts val="0"/>
              </a:spcAft>
              <a:buSzPts val="2800"/>
              <a:buNone/>
            </a:pPr>
            <a:r>
              <a:rPr lang="fr-FR">
                <a:solidFill>
                  <a:srgbClr val="C55A11"/>
                </a:solidFill>
              </a:rPr>
              <a:t>110 2_ Ḥarakaẗ al-ttawḥīd wa al-iṣlāḥ (Maroc)</a:t>
            </a:r>
            <a:endParaRPr/>
          </a:p>
          <a:p>
            <a:pPr marL="0" lvl="0" indent="0" algn="l" rtl="0">
              <a:lnSpc>
                <a:spcPct val="90000"/>
              </a:lnSpc>
              <a:spcBef>
                <a:spcPts val="0"/>
              </a:spcBef>
              <a:spcAft>
                <a:spcPts val="0"/>
              </a:spcAft>
              <a:buSzPts val="2800"/>
              <a:buNone/>
            </a:pPr>
            <a:r>
              <a:rPr lang="fr-FR">
                <a:solidFill>
                  <a:srgbClr val="C55A11"/>
                </a:solidFill>
              </a:rPr>
              <a:t>Le nom se présente ainsi dans l’écriture originale : </a:t>
            </a:r>
            <a:r>
              <a:rPr lang="fr-FR"/>
              <a:t>حركة التوحيد والإصلاح</a:t>
            </a:r>
            <a:endParaRPr/>
          </a:p>
          <a:p>
            <a:pPr marL="0" lvl="0" indent="0" algn="l" rtl="0">
              <a:lnSpc>
                <a:spcPct val="90000"/>
              </a:lnSpc>
              <a:spcBef>
                <a:spcPts val="0"/>
              </a:spcBef>
              <a:spcAft>
                <a:spcPts val="0"/>
              </a:spcAft>
              <a:buSzPts val="2800"/>
              <a:buNone/>
            </a:pPr>
            <a:r>
              <a:rPr lang="fr-FR">
                <a:solidFill>
                  <a:srgbClr val="C55A11"/>
                </a:solidFill>
              </a:rPr>
              <a:t>En français, connu comme : </a:t>
            </a:r>
            <a:r>
              <a:rPr lang="fr-FR"/>
              <a:t>Mouvement de l'unicité et de la réforme </a:t>
            </a:r>
            <a:endParaRPr/>
          </a:p>
        </p:txBody>
      </p:sp>
      <p:sp>
        <p:nvSpPr>
          <p:cNvPr id="883" name="Google Shape;883;p8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96</a:t>
            </a:fld>
            <a:endParaRPr/>
          </a:p>
        </p:txBody>
      </p:sp>
      <p:sp>
        <p:nvSpPr>
          <p:cNvPr id="3" name="Espace réservé du pied de page 2">
            <a:extLst>
              <a:ext uri="{FF2B5EF4-FFF2-40B4-BE49-F238E27FC236}">
                <a16:creationId xmlns:a16="http://schemas.microsoft.com/office/drawing/2014/main" id="{AC168F7E-16DF-55D9-6E3A-F66D125AC687}"/>
              </a:ext>
            </a:extLst>
          </p:cNvPr>
          <p:cNvSpPr>
            <a:spLocks noGrp="1"/>
          </p:cNvSpPr>
          <p:nvPr>
            <p:ph type="ftr" idx="11"/>
          </p:nvPr>
        </p:nvSpPr>
        <p:spPr/>
        <p:txBody>
          <a:bodyPr/>
          <a:lstStyle/>
          <a:p>
            <a:r>
              <a:rPr lang="fr-CA"/>
              <a:t>Romanisation des noms</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887"/>
        <p:cNvGrpSpPr/>
        <p:nvPr/>
      </p:nvGrpSpPr>
      <p:grpSpPr>
        <a:xfrm>
          <a:off x="0" y="0"/>
          <a:ext cx="0" cy="0"/>
          <a:chOff x="0" y="0"/>
          <a:chExt cx="0" cy="0"/>
        </a:xfrm>
      </p:grpSpPr>
      <p:sp>
        <p:nvSpPr>
          <p:cNvPr id="888" name="Google Shape;888;p192"/>
          <p:cNvSpPr txBox="1">
            <a:spLocks noGrp="1"/>
          </p:cNvSpPr>
          <p:nvPr>
            <p:ph type="ctrTitle"/>
          </p:nvPr>
        </p:nvSpPr>
        <p:spPr>
          <a:xfrm>
            <a:off x="1524000" y="1122363"/>
            <a:ext cx="9144000" cy="149383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SzPts val="4400"/>
              <a:buNone/>
            </a:pPr>
            <a:r>
              <a:rPr lang="fr-FR" sz="2800"/>
              <a:t>Noms de </a:t>
            </a:r>
            <a:r>
              <a:rPr lang="fr-FR" sz="2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1"/>
                  </a:ext>
                </a:extLst>
              </a:rPr>
              <a:t>collectivité</a:t>
            </a:r>
            <a:r>
              <a:rPr lang="fr-FR" sz="2800"/>
              <a:t>s</a:t>
            </a:r>
            <a:endParaRPr/>
          </a:p>
        </p:txBody>
      </p:sp>
      <p:sp>
        <p:nvSpPr>
          <p:cNvPr id="889" name="Google Shape;889;p192"/>
          <p:cNvSpPr txBox="1">
            <a:spLocks noGrp="1"/>
          </p:cNvSpPr>
          <p:nvPr>
            <p:ph type="subTitle" idx="1"/>
          </p:nvPr>
        </p:nvSpPr>
        <p:spPr>
          <a:xfrm>
            <a:off x="1524000" y="2751138"/>
            <a:ext cx="9144000" cy="165576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SzPts val="2800"/>
              <a:buNone/>
            </a:pPr>
            <a:r>
              <a:rPr lang="fr-FR" sz="4400"/>
              <a:t>Variantes de points d’accès</a:t>
            </a:r>
            <a:endParaRPr sz="4400"/>
          </a:p>
        </p:txBody>
      </p:sp>
      <p:sp>
        <p:nvSpPr>
          <p:cNvPr id="890" name="Google Shape;890;p19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97</a:t>
            </a:fld>
            <a:endParaRPr/>
          </a:p>
        </p:txBody>
      </p:sp>
      <p:sp>
        <p:nvSpPr>
          <p:cNvPr id="3" name="Espace réservé du pied de page 2">
            <a:extLst>
              <a:ext uri="{FF2B5EF4-FFF2-40B4-BE49-F238E27FC236}">
                <a16:creationId xmlns:a16="http://schemas.microsoft.com/office/drawing/2014/main" id="{61E7A0DE-6325-3C25-8D53-17C23B3C924A}"/>
              </a:ext>
            </a:extLst>
          </p:cNvPr>
          <p:cNvSpPr>
            <a:spLocks noGrp="1"/>
          </p:cNvSpPr>
          <p:nvPr>
            <p:ph type="ftr" idx="11"/>
          </p:nvPr>
        </p:nvSpPr>
        <p:spPr/>
        <p:txBody>
          <a:bodyPr/>
          <a:lstStyle/>
          <a:p>
            <a:r>
              <a:rPr lang="fr-CA"/>
              <a:t>Romanisation des noms</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sp>
        <p:nvSpPr>
          <p:cNvPr id="895" name="Google Shape;895;p19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Les variantes de points d’accès</a:t>
            </a:r>
            <a:br>
              <a:rPr lang="fr-FR"/>
            </a:br>
            <a:endParaRPr/>
          </a:p>
        </p:txBody>
      </p:sp>
      <p:sp>
        <p:nvSpPr>
          <p:cNvPr id="896" name="Google Shape;896;p193"/>
          <p:cNvSpPr txBox="1">
            <a:spLocks noGrp="1"/>
          </p:cNvSpPr>
          <p:nvPr>
            <p:ph type="body" idx="1"/>
          </p:nvPr>
        </p:nvSpPr>
        <p:spPr>
          <a:xfrm>
            <a:off x="838200" y="1153886"/>
            <a:ext cx="10515600" cy="5023077"/>
          </a:xfrm>
          <a:prstGeom prst="rect">
            <a:avLst/>
          </a:prstGeom>
          <a:noFill/>
          <a:ln>
            <a:noFill/>
          </a:ln>
        </p:spPr>
        <p:txBody>
          <a:bodyPr spcFirstLastPara="1" wrap="square" lIns="91425" tIns="45700" rIns="91425" bIns="45700" anchor="t" anchorCtr="0">
            <a:normAutofit/>
          </a:bodyPr>
          <a:lstStyle/>
          <a:p>
            <a:pPr marL="228600" lvl="0" indent="-117475" algn="l" rtl="0">
              <a:lnSpc>
                <a:spcPct val="90000"/>
              </a:lnSpc>
              <a:spcBef>
                <a:spcPts val="0"/>
              </a:spcBef>
              <a:spcAft>
                <a:spcPts val="0"/>
              </a:spcAft>
              <a:buClr>
                <a:schemeClr val="dk1"/>
              </a:buClr>
              <a:buSzPts val="2800"/>
              <a:buNone/>
            </a:pPr>
            <a:endParaRPr/>
          </a:p>
          <a:p>
            <a:pPr marL="228600" lvl="0" indent="-117475" algn="l" rtl="0">
              <a:lnSpc>
                <a:spcPct val="90000"/>
              </a:lnSpc>
              <a:spcBef>
                <a:spcPts val="0"/>
              </a:spcBef>
              <a:spcAft>
                <a:spcPts val="0"/>
              </a:spcAft>
              <a:buClr>
                <a:schemeClr val="dk1"/>
              </a:buClr>
              <a:buSzPts val="2800"/>
              <a:buNone/>
            </a:pPr>
            <a:r>
              <a:rPr lang="fr-FR"/>
              <a:t>MARC 21 : </a:t>
            </a:r>
            <a:endParaRPr/>
          </a:p>
          <a:p>
            <a:pPr marL="228600" lvl="0" indent="-117475" algn="l" rtl="0">
              <a:lnSpc>
                <a:spcPct val="90000"/>
              </a:lnSpc>
              <a:spcBef>
                <a:spcPts val="0"/>
              </a:spcBef>
              <a:spcAft>
                <a:spcPts val="0"/>
              </a:spcAft>
              <a:buClr>
                <a:schemeClr val="dk1"/>
              </a:buClr>
              <a:buSzPts val="2800"/>
              <a:buNone/>
            </a:pPr>
            <a:endParaRPr/>
          </a:p>
          <a:p>
            <a:pPr marL="228600" lvl="0" indent="-117475" algn="l" rtl="0">
              <a:lnSpc>
                <a:spcPct val="90000"/>
              </a:lnSpc>
              <a:spcBef>
                <a:spcPts val="0"/>
              </a:spcBef>
              <a:spcAft>
                <a:spcPts val="0"/>
              </a:spcAft>
              <a:buClr>
                <a:schemeClr val="dk1"/>
              </a:buClr>
              <a:buSzPts val="2800"/>
              <a:buNone/>
            </a:pPr>
            <a:r>
              <a:rPr lang="fr-FR"/>
              <a:t>400 (nom de personne) </a:t>
            </a:r>
            <a:endParaRPr/>
          </a:p>
          <a:p>
            <a:pPr marL="228600" lvl="0" indent="-117475" algn="l" rtl="0">
              <a:lnSpc>
                <a:spcPct val="90000"/>
              </a:lnSpc>
              <a:spcBef>
                <a:spcPts val="0"/>
              </a:spcBef>
              <a:spcAft>
                <a:spcPts val="0"/>
              </a:spcAft>
              <a:buClr>
                <a:schemeClr val="dk1"/>
              </a:buClr>
              <a:buSzPts val="2800"/>
              <a:buNone/>
            </a:pPr>
            <a:endParaRPr/>
          </a:p>
          <a:p>
            <a:pPr marL="228600" lvl="0" indent="-117475" algn="l" rtl="0">
              <a:lnSpc>
                <a:spcPct val="90000"/>
              </a:lnSpc>
              <a:spcBef>
                <a:spcPts val="0"/>
              </a:spcBef>
              <a:spcAft>
                <a:spcPts val="0"/>
              </a:spcAft>
              <a:buClr>
                <a:schemeClr val="dk1"/>
              </a:buClr>
              <a:buSzPts val="2800"/>
              <a:buNone/>
            </a:pPr>
            <a:r>
              <a:rPr lang="fr-FR" b="1"/>
              <a:t>410 (nom de collectivité) </a:t>
            </a:r>
            <a:endParaRPr b="1"/>
          </a:p>
          <a:p>
            <a:pPr marL="228600" lvl="0" indent="-117475" algn="l" rtl="0">
              <a:lnSpc>
                <a:spcPct val="90000"/>
              </a:lnSpc>
              <a:spcBef>
                <a:spcPts val="0"/>
              </a:spcBef>
              <a:spcAft>
                <a:spcPts val="0"/>
              </a:spcAft>
              <a:buClr>
                <a:schemeClr val="dk1"/>
              </a:buClr>
              <a:buSzPts val="2800"/>
              <a:buNone/>
            </a:pPr>
            <a:endParaRPr/>
          </a:p>
          <a:p>
            <a:pPr marL="228600" lvl="0" indent="-117475" algn="l" rtl="0">
              <a:lnSpc>
                <a:spcPct val="90000"/>
              </a:lnSpc>
              <a:spcBef>
                <a:spcPts val="0"/>
              </a:spcBef>
              <a:spcAft>
                <a:spcPts val="0"/>
              </a:spcAft>
              <a:buClr>
                <a:schemeClr val="dk1"/>
              </a:buClr>
              <a:buSzPts val="2800"/>
              <a:buNone/>
            </a:pPr>
            <a:r>
              <a:rPr lang="fr-FR"/>
              <a:t>411 (nom de réunion) </a:t>
            </a:r>
            <a:endParaRPr/>
          </a:p>
          <a:p>
            <a:pPr marL="228600" lvl="0" indent="-117475" algn="l" rtl="0">
              <a:lnSpc>
                <a:spcPct val="90000"/>
              </a:lnSpc>
              <a:spcBef>
                <a:spcPts val="0"/>
              </a:spcBef>
              <a:spcAft>
                <a:spcPts val="0"/>
              </a:spcAft>
              <a:buClr>
                <a:schemeClr val="dk1"/>
              </a:buClr>
              <a:buSzPts val="2800"/>
              <a:buNone/>
            </a:pPr>
            <a:endParaRPr/>
          </a:p>
          <a:p>
            <a:pPr marL="228600" lvl="0" indent="-117475" algn="l" rtl="0">
              <a:lnSpc>
                <a:spcPct val="90000"/>
              </a:lnSpc>
              <a:spcBef>
                <a:spcPts val="0"/>
              </a:spcBef>
              <a:spcAft>
                <a:spcPts val="0"/>
              </a:spcAft>
              <a:buClr>
                <a:schemeClr val="dk1"/>
              </a:buClr>
              <a:buSzPts val="2800"/>
              <a:buNone/>
            </a:pPr>
            <a:r>
              <a:rPr lang="fr-FR"/>
              <a:t>430 (titre uniforme) </a:t>
            </a:r>
            <a:endParaRPr/>
          </a:p>
          <a:p>
            <a:pPr marL="228600" lvl="0" indent="-117475" algn="l" rtl="0">
              <a:lnSpc>
                <a:spcPct val="90000"/>
              </a:lnSpc>
              <a:spcBef>
                <a:spcPts val="0"/>
              </a:spcBef>
              <a:spcAft>
                <a:spcPts val="0"/>
              </a:spcAft>
              <a:buClr>
                <a:schemeClr val="dk1"/>
              </a:buClr>
              <a:buSzPts val="2800"/>
              <a:buNone/>
            </a:pPr>
            <a:endParaRPr/>
          </a:p>
          <a:p>
            <a:pPr marL="228600" lvl="0" indent="-117475" algn="l" rtl="0">
              <a:lnSpc>
                <a:spcPct val="90000"/>
              </a:lnSpc>
              <a:spcBef>
                <a:spcPts val="0"/>
              </a:spcBef>
              <a:spcAft>
                <a:spcPts val="0"/>
              </a:spcAft>
              <a:buClr>
                <a:schemeClr val="dk1"/>
              </a:buClr>
              <a:buSzPts val="2800"/>
              <a:buNone/>
            </a:pPr>
            <a:r>
              <a:rPr lang="fr-FR"/>
              <a:t>451 (nom géographique)</a:t>
            </a:r>
            <a:endParaRPr/>
          </a:p>
        </p:txBody>
      </p:sp>
      <p:sp>
        <p:nvSpPr>
          <p:cNvPr id="897" name="Google Shape;897;p19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98</a:t>
            </a:fld>
            <a:endParaRPr/>
          </a:p>
        </p:txBody>
      </p:sp>
      <p:sp>
        <p:nvSpPr>
          <p:cNvPr id="3" name="Espace réservé du pied de page 2">
            <a:extLst>
              <a:ext uri="{FF2B5EF4-FFF2-40B4-BE49-F238E27FC236}">
                <a16:creationId xmlns:a16="http://schemas.microsoft.com/office/drawing/2014/main" id="{BB2996B7-5272-3288-7656-949A90C79811}"/>
              </a:ext>
            </a:extLst>
          </p:cNvPr>
          <p:cNvSpPr>
            <a:spLocks noGrp="1"/>
          </p:cNvSpPr>
          <p:nvPr>
            <p:ph type="ftr" idx="11"/>
          </p:nvPr>
        </p:nvSpPr>
        <p:spPr/>
        <p:txBody>
          <a:bodyPr/>
          <a:lstStyle/>
          <a:p>
            <a:r>
              <a:rPr lang="fr-CA"/>
              <a:t>Romanisation des noms</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902" name="Google Shape;902;p1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fr-FR"/>
              <a:t>Les variantes de points d’accès</a:t>
            </a:r>
            <a:br>
              <a:rPr lang="fr-FR"/>
            </a:br>
            <a:endParaRPr/>
          </a:p>
        </p:txBody>
      </p:sp>
      <p:sp>
        <p:nvSpPr>
          <p:cNvPr id="903" name="Google Shape;903;p125"/>
          <p:cNvSpPr txBox="1">
            <a:spLocks noGrp="1"/>
          </p:cNvSpPr>
          <p:nvPr>
            <p:ph type="body" idx="1"/>
          </p:nvPr>
        </p:nvSpPr>
        <p:spPr>
          <a:xfrm>
            <a:off x="838200" y="1153886"/>
            <a:ext cx="10515600" cy="502307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800"/>
              <a:buNone/>
            </a:pPr>
            <a:r>
              <a:rPr lang="fr-FR"/>
              <a:t>Pour les noms de collectivités : </a:t>
            </a:r>
            <a:endParaRPr/>
          </a:p>
          <a:p>
            <a:pPr marL="0" lvl="0" indent="0" algn="l" rtl="0">
              <a:lnSpc>
                <a:spcPct val="90000"/>
              </a:lnSpc>
              <a:spcBef>
                <a:spcPts val="0"/>
              </a:spcBef>
              <a:spcAft>
                <a:spcPts val="0"/>
              </a:spcAft>
              <a:buSzPts val="2800"/>
              <a:buNone/>
            </a:pPr>
            <a:endParaRPr/>
          </a:p>
          <a:p>
            <a:pPr marL="228600" lvl="0" indent="-228600" algn="l" rtl="0">
              <a:lnSpc>
                <a:spcPct val="90000"/>
              </a:lnSpc>
              <a:spcBef>
                <a:spcPts val="0"/>
              </a:spcBef>
              <a:spcAft>
                <a:spcPts val="0"/>
              </a:spcAft>
              <a:buClr>
                <a:schemeClr val="dk1"/>
              </a:buClr>
              <a:buSzPts val="2800"/>
              <a:buChar char="•"/>
            </a:pPr>
            <a:r>
              <a:rPr lang="fr-FR"/>
              <a:t>Renvois en écritures non latines : </a:t>
            </a:r>
            <a:endParaRPr/>
          </a:p>
          <a:p>
            <a:pPr marL="0" lvl="0" indent="0" algn="l" rtl="0">
              <a:lnSpc>
                <a:spcPct val="90000"/>
              </a:lnSpc>
              <a:spcBef>
                <a:spcPts val="1000"/>
              </a:spcBef>
              <a:spcAft>
                <a:spcPts val="0"/>
              </a:spcAft>
              <a:buClr>
                <a:schemeClr val="dk1"/>
              </a:buClr>
              <a:buSzPts val="2800"/>
              <a:buNone/>
            </a:pPr>
            <a:r>
              <a:rPr lang="fr-F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2"/>
                  </a:ext>
                </a:extLst>
              </a:rPr>
              <a:t>ÉP du PFAN pour 11.2.2.12 : </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3"/>
                </a:ext>
              </a:extLst>
            </a:endParaRPr>
          </a:p>
          <a:p>
            <a:pPr marL="0" lvl="0" indent="0" algn="l" rtl="0">
              <a:lnSpc>
                <a:spcPct val="90000"/>
              </a:lnSpc>
              <a:spcBef>
                <a:spcPts val="1000"/>
              </a:spcBef>
              <a:spcAft>
                <a:spcPts val="0"/>
              </a:spcAft>
              <a:buClr>
                <a:srgbClr val="548135"/>
              </a:buClr>
              <a:buSzPts val="2800"/>
              <a:buNone/>
            </a:pPr>
            <a:r>
              <a:rPr lang="fr-FR">
                <a:solidFill>
                  <a:srgbClr val="548135"/>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4"/>
                  </a:ext>
                </a:extLst>
              </a:rPr>
              <a:t>[...] </a:t>
            </a:r>
            <a:endParaRPr/>
          </a:p>
          <a:p>
            <a:pPr marL="0" lvl="0" indent="0" algn="l" rtl="0">
              <a:lnSpc>
                <a:spcPct val="90000"/>
              </a:lnSpc>
              <a:spcBef>
                <a:spcPts val="1000"/>
              </a:spcBef>
              <a:spcAft>
                <a:spcPts val="0"/>
              </a:spcAft>
              <a:buClr>
                <a:srgbClr val="548135"/>
              </a:buClr>
              <a:buSzPts val="2800"/>
              <a:buNone/>
            </a:pPr>
            <a:r>
              <a:rPr lang="fr-FR">
                <a:solidFill>
                  <a:srgbClr val="548135"/>
                </a:solidFill>
              </a:rPr>
              <a:t>Les formes non latines qui figurent sur la source </a:t>
            </a:r>
            <a:r>
              <a:rPr lang="fr-FR" b="1">
                <a:solidFill>
                  <a:srgbClr val="548135"/>
                </a:solidFill>
              </a:rPr>
              <a:t>peuvent être enregistrées comme variantes de point d’accès </a:t>
            </a:r>
            <a:r>
              <a:rPr lang="fr-FR">
                <a:solidFill>
                  <a:srgbClr val="548135"/>
                </a:solidFill>
              </a:rPr>
              <a:t>dans les notices d’autorité (zones MARC 4XX) pour les langues et écritures suivantes : écriture perso-arabe (p. ex., arabe, persan, ourdou, pachto); hébreu, yiddish; chinois, coréen, japonais; écritures basées sur le cyrillique; et grec.</a:t>
            </a:r>
            <a:endParaRPr/>
          </a:p>
        </p:txBody>
      </p:sp>
      <p:sp>
        <p:nvSpPr>
          <p:cNvPr id="904" name="Google Shape;904;p1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99</a:t>
            </a:fld>
            <a:endParaRPr/>
          </a:p>
        </p:txBody>
      </p:sp>
      <p:sp>
        <p:nvSpPr>
          <p:cNvPr id="3" name="Espace réservé du pied de page 2">
            <a:extLst>
              <a:ext uri="{FF2B5EF4-FFF2-40B4-BE49-F238E27FC236}">
                <a16:creationId xmlns:a16="http://schemas.microsoft.com/office/drawing/2014/main" id="{866630C8-B9D5-AA13-0DFE-96F6B8644FD2}"/>
              </a:ext>
            </a:extLst>
          </p:cNvPr>
          <p:cNvSpPr>
            <a:spLocks noGrp="1"/>
          </p:cNvSpPr>
          <p:nvPr>
            <p:ph type="ftr" idx="11"/>
          </p:nvPr>
        </p:nvSpPr>
        <p:spPr/>
        <p:txBody>
          <a:bodyPr/>
          <a:lstStyle/>
          <a:p>
            <a:r>
              <a:rPr lang="fr-CA"/>
              <a:t>Romanisation des noms</a:t>
            </a:r>
          </a:p>
        </p:txBody>
      </p:sp>
    </p:spTree>
  </p:cSld>
  <p:clrMapOvr>
    <a:masterClrMapping/>
  </p:clrMapOvr>
</p:sld>
</file>

<file path=ppt/theme/theme1.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eption personnalisé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TotalTime>
  <Words>13274</Words>
  <Application>Microsoft Office PowerPoint</Application>
  <PresentationFormat>Grand écran</PresentationFormat>
  <Paragraphs>1294</Paragraphs>
  <Slides>142</Slides>
  <Notes>142</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142</vt:i4>
      </vt:variant>
    </vt:vector>
  </HeadingPairs>
  <TitlesOfParts>
    <vt:vector size="149" baseType="lpstr">
      <vt:lpstr>Arial</vt:lpstr>
      <vt:lpstr>Roboto</vt:lpstr>
      <vt:lpstr>Consolas</vt:lpstr>
      <vt:lpstr>Play</vt:lpstr>
      <vt:lpstr>Calibri</vt:lpstr>
      <vt:lpstr>Thème Office</vt:lpstr>
      <vt:lpstr>Conception personnalisée</vt:lpstr>
      <vt:lpstr>PFAN  Programme francophone des autorités de noms</vt:lpstr>
      <vt:lpstr>PFAN  Programme francophone des autorités de noms</vt:lpstr>
      <vt:lpstr>Objectifs de la formation</vt:lpstr>
      <vt:lpstr>Plan de la formation</vt:lpstr>
      <vt:lpstr>Principes de base et définitions</vt:lpstr>
      <vt:lpstr>Divers alphabets</vt:lpstr>
      <vt:lpstr>Langues</vt:lpstr>
      <vt:lpstr>Langues (suite)</vt:lpstr>
      <vt:lpstr>Quelques définitions</vt:lpstr>
      <vt:lpstr>Quelques définitions (suite)</vt:lpstr>
      <vt:lpstr>Quelques définitions (suite)</vt:lpstr>
      <vt:lpstr>Quelques définitions (suite)</vt:lpstr>
      <vt:lpstr>Quelques définitions (suite)</vt:lpstr>
      <vt:lpstr>Pourquoi romaniser?</vt:lpstr>
      <vt:lpstr>Pourquoi romaniser? (suite)</vt:lpstr>
      <vt:lpstr>Les normes de romanisation </vt:lpstr>
      <vt:lpstr>Exemples de romanisation </vt:lpstr>
      <vt:lpstr>Exemples de romanisation </vt:lpstr>
      <vt:lpstr>RDA et début de la démarche</vt:lpstr>
      <vt:lpstr>Le nom privilégié : que dit RDA? </vt:lpstr>
      <vt:lpstr>Le titre privilégié : que dit RDA?</vt:lpstr>
      <vt:lpstr>Les noms ou titres privilégiés : que dit RDA?</vt:lpstr>
      <vt:lpstr>Les noms ou titres privilégiés : que dit le PFAN?</vt:lpstr>
      <vt:lpstr>Noms de personnes</vt:lpstr>
      <vt:lpstr>Revenons un instant à la case départ </vt:lpstr>
      <vt:lpstr>Revenons un instant à la case départ (suite)</vt:lpstr>
      <vt:lpstr>Revenons un instant à la case départ (suite)</vt:lpstr>
      <vt:lpstr>Les points d’accès autorisés : que dit RDA?</vt:lpstr>
      <vt:lpstr>Les points d’accès autorisés : que dit RDA?</vt:lpstr>
      <vt:lpstr>Les points d’accès autorisés : que dit RDA?</vt:lpstr>
      <vt:lpstr>La personne écrit-elle dans une langue à écriture non latine?</vt:lpstr>
      <vt:lpstr>La personne écrit-elle dans une langue à écriture non latine?</vt:lpstr>
      <vt:lpstr>La personne écrit-elle dans une langue à écriture non latine?</vt:lpstr>
      <vt:lpstr>La personne écrit-elle dans une langue à écriture non latine? </vt:lpstr>
      <vt:lpstr>Cette personne écrit-elle dans une langue à écriture non latine? </vt:lpstr>
      <vt:lpstr>Cette personne écrit-elle dans une langue à écriture non latine? </vt:lpstr>
      <vt:lpstr>Présentation PowerPoint</vt:lpstr>
      <vt:lpstr>Cette personne écrit-elle dans une langue à écriture non latine?  </vt:lpstr>
      <vt:lpstr>Nom en écriture non latine : la démarche</vt:lpstr>
      <vt:lpstr>Nom en écriture non latine : la démarche</vt:lpstr>
      <vt:lpstr>Nom en écriture non latine : la démarche</vt:lpstr>
      <vt:lpstr>Noms de personnes</vt:lpstr>
      <vt:lpstr>La démarche selon les ÉP du PFAN</vt:lpstr>
      <vt:lpstr>La démarche selon les ÉP du PFAN : 9.2.2.5.3</vt:lpstr>
      <vt:lpstr>La démarche selon les ÉP du PFAN : 9.2.2.5.3 </vt:lpstr>
      <vt:lpstr>La démarche selon les ÉP du PFAN : 9.2.2.5.3 </vt:lpstr>
      <vt:lpstr>La démarche selon les ÉP du PFAN : 9.2.2.5.3 </vt:lpstr>
      <vt:lpstr>La démarche selon les ÉP du PFAN : 9.2.2.5.3 </vt:lpstr>
      <vt:lpstr>La démarche selon les ÉP du PFAN : 9.2.2.5.3 1. Noms écrits en écriture non latine (sauf l’hébreu) : </vt:lpstr>
      <vt:lpstr>La démarche selon les ÉP du PFAN : 9.2.2.5.3 </vt:lpstr>
      <vt:lpstr>La démarche selon les ÉP du PFAN : 9.2.2.5.3 </vt:lpstr>
      <vt:lpstr>La démarche selon les ÉP du PFAN : 9.2.2.5.3 </vt:lpstr>
      <vt:lpstr>La démarche selon les ÉP du PFAN : 9.2.2.5.3 </vt:lpstr>
      <vt:lpstr>La démarche selon les ÉP du PFAN : 9.2.2.5.3 </vt:lpstr>
      <vt:lpstr>La démarche selon les ÉP du PFAN : 9.2.2.5.3 </vt:lpstr>
      <vt:lpstr>La démarche selon les ÉP du PFAN : 9.2.2.5.3 </vt:lpstr>
      <vt:lpstr>La démarche selon les ÉP du PFAN : 9.2.2.5.3 </vt:lpstr>
      <vt:lpstr>La démarche selon les ÉP du PFAN : 9.2.2.5.3 </vt:lpstr>
      <vt:lpstr>La démarche selon les ÉP du PFAN : 9.2.2.5.3 </vt:lpstr>
      <vt:lpstr>La démarche selon les ÉP du PFAN : 9.2.2.5.3 </vt:lpstr>
      <vt:lpstr>La démarche selon les ÉP du PFAN : 9.2.2.5.3 </vt:lpstr>
      <vt:lpstr>La démarche selon les ÉP du PFAN : 9.2.2.5.3 </vt:lpstr>
      <vt:lpstr>Créateurs d’œuvres non textuelles et personnes-sujets </vt:lpstr>
      <vt:lpstr>Créateurs d’œuvres non textuelles et personnes-sujets</vt:lpstr>
      <vt:lpstr>Créateurs d’œuvres non textuelles et personnes-sujets</vt:lpstr>
      <vt:lpstr>Créateurs d’œuvres non textuelles et personnes-sujets</vt:lpstr>
      <vt:lpstr>Créateurs d’œuvres non textuelles et personnes-sujets </vt:lpstr>
      <vt:lpstr>Créateurs d’œuvres non textuelles et personnes-sujets</vt:lpstr>
      <vt:lpstr>Nom de personne établi comme sujet </vt:lpstr>
      <vt:lpstr>Créateurs d’œuvres non textuelles et personnes-sujets</vt:lpstr>
      <vt:lpstr>Créateurs d’œuvres non textuelles et personnes-sujets</vt:lpstr>
      <vt:lpstr>Créateurs d’œuvres non textuelles et personnes-sujets</vt:lpstr>
      <vt:lpstr>Exercice </vt:lpstr>
      <vt:lpstr>Personne se présente dans plus d’une langue </vt:lpstr>
      <vt:lpstr>Exceptions </vt:lpstr>
      <vt:lpstr>Noms de personnes</vt:lpstr>
      <vt:lpstr>Les variantes de points d’accès </vt:lpstr>
      <vt:lpstr>Les variantes de points d’accès </vt:lpstr>
      <vt:lpstr>Les variantes de points d’accès </vt:lpstr>
      <vt:lpstr>Les variantes de points d’accès</vt:lpstr>
      <vt:lpstr>Les variantes de points d’accès </vt:lpstr>
      <vt:lpstr>Les variantes de points d’accès</vt:lpstr>
      <vt:lpstr>Les variantes de points d’accès </vt:lpstr>
      <vt:lpstr>Les variantes de points d’accès </vt:lpstr>
      <vt:lpstr>Fin du Jour 1  Des questions?</vt:lpstr>
      <vt:lpstr>Noms de familles</vt:lpstr>
      <vt:lpstr>Les noms de familles</vt:lpstr>
      <vt:lpstr>Les noms de familles</vt:lpstr>
      <vt:lpstr>Les noms de familles</vt:lpstr>
      <vt:lpstr>Noms de collectivités</vt:lpstr>
      <vt:lpstr>Les points d’accès autorisés : que dit RDA? </vt:lpstr>
      <vt:lpstr>Les points d’accès autorisés : que dit RDA? </vt:lpstr>
      <vt:lpstr>Les noms de collectivités</vt:lpstr>
      <vt:lpstr>Les noms de collectivités</vt:lpstr>
      <vt:lpstr>Les noms de collectivités</vt:lpstr>
      <vt:lpstr>Les noms de collectivités</vt:lpstr>
      <vt:lpstr>Noms de collectivités</vt:lpstr>
      <vt:lpstr>Les variantes de points d’accès </vt:lpstr>
      <vt:lpstr>Les variantes de points d’accès </vt:lpstr>
      <vt:lpstr>Noms géographiques </vt:lpstr>
      <vt:lpstr>Les points d’accès autorisés : que dit RDA?</vt:lpstr>
      <vt:lpstr>Les points d’accès autorisés : que dit RDA? </vt:lpstr>
      <vt:lpstr>Les points d’accès autorisés : que dit RDA? </vt:lpstr>
      <vt:lpstr>Les points d’accès autorisés : que dit RDA? </vt:lpstr>
      <vt:lpstr>Titres privilégiés pour les œuvres  </vt:lpstr>
      <vt:lpstr>Les titres privilégiés pour les œuvres : que dit RDA? </vt:lpstr>
      <vt:lpstr>Les titres privilégiés pour les œuvres  </vt:lpstr>
      <vt:lpstr>Les titres privilégiés pour les œuvres  </vt:lpstr>
      <vt:lpstr>Les titres privilégiés pour les œuvres  </vt:lpstr>
      <vt:lpstr>Les titres privilégiés pour les œuvres  </vt:lpstr>
      <vt:lpstr>Les titres privilégiés pour les œuvres  </vt:lpstr>
      <vt:lpstr>Les titres privilégiés pour les œuvres  </vt:lpstr>
      <vt:lpstr>Les titres privilégiés pour les œuvres  </vt:lpstr>
      <vt:lpstr>Titres privilégiés pour les œuvres </vt:lpstr>
      <vt:lpstr>Les variantes de points d’accès</vt:lpstr>
      <vt:lpstr>Les variantes de points d’accès</vt:lpstr>
      <vt:lpstr>Autres notions</vt:lpstr>
      <vt:lpstr>La romanisation systématique   </vt:lpstr>
      <vt:lpstr>La romanisation systématique  </vt:lpstr>
      <vt:lpstr>La romanisation systématique  </vt:lpstr>
      <vt:lpstr>Extrait de la liste des tables de romanisation</vt:lpstr>
      <vt:lpstr>Cas particulier</vt:lpstr>
      <vt:lpstr>Exercice </vt:lpstr>
      <vt:lpstr>Exercice </vt:lpstr>
      <vt:lpstr>Trucs pratiques </vt:lpstr>
      <vt:lpstr>Trucs pratiques </vt:lpstr>
      <vt:lpstr>Trucs pratiques </vt:lpstr>
      <vt:lpstr>FAQ – Foire aux questions </vt:lpstr>
      <vt:lpstr>FAQ sur la romanisation </vt:lpstr>
      <vt:lpstr>FAQ sur la romanisation </vt:lpstr>
      <vt:lpstr>FAQ sur la romanisation </vt:lpstr>
      <vt:lpstr>FAQ sur la romanisation </vt:lpstr>
      <vt:lpstr>FAQ sur la romanisation </vt:lpstr>
      <vt:lpstr>FAQ sur la romanisation </vt:lpstr>
      <vt:lpstr>FAQ sur la romanisation </vt:lpstr>
      <vt:lpstr>FAQ sur la romanisation </vt:lpstr>
      <vt:lpstr>Zones MARC 21</vt:lpstr>
      <vt:lpstr>Rappels concernant les zones MARC</vt:lpstr>
      <vt:lpstr>Rappels concernant les zones MARC</vt:lpstr>
      <vt:lpstr>Rappels concernant les zones MARC</vt:lpstr>
      <vt:lpstr>Rappels concernant les zones MARC</vt:lpstr>
      <vt:lpstr>Fin du Jour 2  Des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Gagnon, Rachel</dc:creator>
  <cp:lastModifiedBy>Mainville, Nathalie (BAC/LAC) (elle-la / she-her)</cp:lastModifiedBy>
  <cp:revision>4</cp:revision>
  <dcterms:modified xsi:type="dcterms:W3CDTF">2025-11-17T15:50:11Z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06f4807-c869-4f8c-8171-a98e99757573_Enabled">
    <vt:lpwstr>true</vt:lpwstr>
  </property>
  <property fmtid="{D5CDD505-2E9C-101B-9397-08002B2CF9AE}" pid="3" name="MSIP_Label_a06f4807-c869-4f8c-8171-a98e99757573_SetDate">
    <vt:lpwstr>2023-11-01T19:42:14Z</vt:lpwstr>
  </property>
  <property fmtid="{D5CDD505-2E9C-101B-9397-08002B2CF9AE}" pid="4" name="MSIP_Label_a06f4807-c869-4f8c-8171-a98e99757573_Method">
    <vt:lpwstr>Standard</vt:lpwstr>
  </property>
  <property fmtid="{D5CDD505-2E9C-101B-9397-08002B2CF9AE}" pid="5" name="MSIP_Label_a06f4807-c869-4f8c-8171-a98e99757573_Name">
    <vt:lpwstr>UNCLASSIFIED</vt:lpwstr>
  </property>
  <property fmtid="{D5CDD505-2E9C-101B-9397-08002B2CF9AE}" pid="6" name="MSIP_Label_a06f4807-c869-4f8c-8171-a98e99757573_SiteId">
    <vt:lpwstr>098ab454-2808-4984-b40d-04d49415677b</vt:lpwstr>
  </property>
  <property fmtid="{D5CDD505-2E9C-101B-9397-08002B2CF9AE}" pid="7" name="MSIP_Label_a06f4807-c869-4f8c-8171-a98e99757573_ActionId">
    <vt:lpwstr>540249e6-b4c0-41bc-9ee9-120466ec392a</vt:lpwstr>
  </property>
  <property fmtid="{D5CDD505-2E9C-101B-9397-08002B2CF9AE}" pid="8" name="MSIP_Label_a06f4807-c869-4f8c-8171-a98e99757573_ContentBits">
    <vt:lpwstr>0</vt:lpwstr>
  </property>
</Properties>
</file>