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Barlow Bold" pitchFamily="2" charset="77"/>
      <p:regular r:id="rId24"/>
      <p:bold r:id="rId25"/>
    </p:embeddedFont>
    <p:embeddedFont>
      <p:font typeface="Barlow Medium" panose="020F0502020204030204" pitchFamily="34" charset="0"/>
      <p:regular r:id="rId26"/>
      <p:italic r:id="rId27"/>
    </p:embeddedFont>
    <p:embeddedFont>
      <p:font typeface="Barlow Semi-Bold" pitchFamily="2" charset="77"/>
      <p:regular r:id="rId28"/>
      <p:bold r:id="rId29"/>
    </p:embeddedFont>
    <p:embeddedFont>
      <p:font typeface="Montserrat Bold" pitchFamily="2" charset="77"/>
      <p:regular r:id="rId30"/>
      <p:bold r:id="rId31"/>
    </p:embeddedFont>
    <p:embeddedFont>
      <p:font typeface="Montserrat Classic" pitchFamily="2" charset="77"/>
      <p:regular r:id="rId32"/>
    </p:embeddedFont>
    <p:embeddedFont>
      <p:font typeface="Montserrat Classic Bold" pitchFamily="2" charset="77"/>
      <p:regular r:id="rId33"/>
      <p:bold r:id="rId34"/>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94558" autoAdjust="0"/>
  </p:normalViewPr>
  <p:slideViewPr>
    <p:cSldViewPr>
      <p:cViewPr varScale="1">
        <p:scale>
          <a:sx n="80" d="100"/>
          <a:sy n="80" d="100"/>
        </p:scale>
        <p:origin x="98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7FB8CC-F4D2-59E5-BBB9-C71F992512A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cs-CZ"/>
          </a:p>
        </p:txBody>
      </p:sp>
      <p:sp>
        <p:nvSpPr>
          <p:cNvPr id="3" name="Date Placeholder 2">
            <a:extLst>
              <a:ext uri="{FF2B5EF4-FFF2-40B4-BE49-F238E27FC236}">
                <a16:creationId xmlns:a16="http://schemas.microsoft.com/office/drawing/2014/main" id="{C9A5409B-FF6E-1210-AFC7-BE193DC4998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94F3C57-B4D5-B54F-AD91-4B219072AE91}" type="datetimeFigureOut">
              <a:rPr lang="cs-CZ"/>
              <a:pPr>
                <a:defRPr/>
              </a:pPr>
              <a:t>08.05.2024</a:t>
            </a:fld>
            <a:endParaRPr lang="cs-CZ"/>
          </a:p>
        </p:txBody>
      </p:sp>
      <p:sp>
        <p:nvSpPr>
          <p:cNvPr id="4" name="Slide Image Placeholder 3">
            <a:extLst>
              <a:ext uri="{FF2B5EF4-FFF2-40B4-BE49-F238E27FC236}">
                <a16:creationId xmlns:a16="http://schemas.microsoft.com/office/drawing/2014/main" id="{6CDF864B-7B4B-1364-4C40-312B737E54CC}"/>
              </a:ext>
            </a:extLst>
          </p:cNvPr>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Notes Placeholder 4">
            <a:extLst>
              <a:ext uri="{FF2B5EF4-FFF2-40B4-BE49-F238E27FC236}">
                <a16:creationId xmlns:a16="http://schemas.microsoft.com/office/drawing/2014/main" id="{D08052F2-9060-2004-EAF3-F6E3D8F16B8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cs-CZ" noProof="0"/>
          </a:p>
        </p:txBody>
      </p:sp>
      <p:sp>
        <p:nvSpPr>
          <p:cNvPr id="6" name="Footer Placeholder 5">
            <a:extLst>
              <a:ext uri="{FF2B5EF4-FFF2-40B4-BE49-F238E27FC236}">
                <a16:creationId xmlns:a16="http://schemas.microsoft.com/office/drawing/2014/main" id="{6A2293A4-2969-9FBA-24F7-11E41BC9F7D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cs-CZ"/>
          </a:p>
        </p:txBody>
      </p:sp>
      <p:sp>
        <p:nvSpPr>
          <p:cNvPr id="7" name="Slide Number Placeholder 6">
            <a:extLst>
              <a:ext uri="{FF2B5EF4-FFF2-40B4-BE49-F238E27FC236}">
                <a16:creationId xmlns:a16="http://schemas.microsoft.com/office/drawing/2014/main" id="{4B2A8389-0672-584C-691B-11F1F9EC781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59D8E44-768D-664E-8FF3-A168E92B9597}"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Header Placeholder 1">
            <a:extLst>
              <a:ext uri="{FF2B5EF4-FFF2-40B4-BE49-F238E27FC236}">
                <a16:creationId xmlns:a16="http://schemas.microsoft.com/office/drawing/2014/main" id="{20AEC9EB-4DF7-F42A-77E5-9E506A453DF6}"/>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4098" name="Date Placeholder 2">
            <a:extLst>
              <a:ext uri="{FF2B5EF4-FFF2-40B4-BE49-F238E27FC236}">
                <a16:creationId xmlns:a16="http://schemas.microsoft.com/office/drawing/2014/main" id="{69E16DBD-9EBF-24F9-51F8-9AAD68A9BA7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4099" name="Slide Image Placeholder 3">
            <a:extLst>
              <a:ext uri="{FF2B5EF4-FFF2-40B4-BE49-F238E27FC236}">
                <a16:creationId xmlns:a16="http://schemas.microsoft.com/office/drawing/2014/main" id="{AC87AA98-504D-137F-D961-00639C503D5B}"/>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Notes Placeholder 4">
            <a:extLst>
              <a:ext uri="{FF2B5EF4-FFF2-40B4-BE49-F238E27FC236}">
                <a16:creationId xmlns:a16="http://schemas.microsoft.com/office/drawing/2014/main" id="{D31D6DBD-2805-D068-4DD3-BED0179DD24D}"/>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Good afternoon, everyone and welcome. </a:t>
            </a:r>
          </a:p>
          <a:p>
            <a:pPr>
              <a:spcBef>
                <a:spcPct val="0"/>
              </a:spcBef>
            </a:pPr>
            <a:r>
              <a:rPr lang="en-US" altLang="en-US" dirty="0"/>
              <a:t>We are thrilled to share this space with you today and introduce you to the Lifting as you Lead Mentoring Circles program - commonly referred to as LLMC. </a:t>
            </a:r>
          </a:p>
          <a:p>
            <a:pPr>
              <a:spcBef>
                <a:spcPct val="0"/>
              </a:spcBef>
            </a:pPr>
            <a:endParaRPr lang="en-US" altLang="en-US" dirty="0"/>
          </a:p>
          <a:p>
            <a:pPr>
              <a:spcBef>
                <a:spcPct val="0"/>
              </a:spcBef>
            </a:pPr>
            <a:r>
              <a:rPr lang="en-US" altLang="en-US" dirty="0"/>
              <a:t>LLMC is a one-of-a-kind program created to make a difference in the Federal Public Service. It is the largest group mentoring program for Government of Canada Public Service Members and Canadian Armed Forces members. It helps participants pursue both personal and professional growth. </a:t>
            </a:r>
          </a:p>
        </p:txBody>
      </p:sp>
      <p:sp>
        <p:nvSpPr>
          <p:cNvPr id="4101" name="Footer Placeholder 5">
            <a:extLst>
              <a:ext uri="{FF2B5EF4-FFF2-40B4-BE49-F238E27FC236}">
                <a16:creationId xmlns:a16="http://schemas.microsoft.com/office/drawing/2014/main" id="{8E881624-5065-7016-DE21-E61662B99D67}"/>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4102" name="Slide Number Placeholder 6">
            <a:extLst>
              <a:ext uri="{FF2B5EF4-FFF2-40B4-BE49-F238E27FC236}">
                <a16:creationId xmlns:a16="http://schemas.microsoft.com/office/drawing/2014/main" id="{9AAA972B-C9DA-014E-CD94-7A4AAE546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Header Placeholder 1">
            <a:extLst>
              <a:ext uri="{FF2B5EF4-FFF2-40B4-BE49-F238E27FC236}">
                <a16:creationId xmlns:a16="http://schemas.microsoft.com/office/drawing/2014/main" id="{EF22F09D-1529-A423-D474-E46F26AC6F90}"/>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2530" name="Date Placeholder 2">
            <a:extLst>
              <a:ext uri="{FF2B5EF4-FFF2-40B4-BE49-F238E27FC236}">
                <a16:creationId xmlns:a16="http://schemas.microsoft.com/office/drawing/2014/main" id="{264B74BC-0ECA-2CE9-B9DA-4103B4F46D8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22531" name="Slide Image Placeholder 3">
            <a:extLst>
              <a:ext uri="{FF2B5EF4-FFF2-40B4-BE49-F238E27FC236}">
                <a16:creationId xmlns:a16="http://schemas.microsoft.com/office/drawing/2014/main" id="{E7E7E138-8A29-8C9A-5841-500F8F561204}"/>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Notes Placeholder 4">
            <a:extLst>
              <a:ext uri="{FF2B5EF4-FFF2-40B4-BE49-F238E27FC236}">
                <a16:creationId xmlns:a16="http://schemas.microsoft.com/office/drawing/2014/main" id="{76F077A1-EB6A-EBCA-C9C6-E41CF9F821C3}"/>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LLMC began in 2021 and since then over 1500 members of the Federal Public Service have participated in the program. Many graduates also return to participate year after year to use their voice for change and to continue to connect, elevate and inspire. </a:t>
            </a:r>
          </a:p>
          <a:p>
            <a:pPr>
              <a:spcBef>
                <a:spcPct val="0"/>
              </a:spcBef>
            </a:pPr>
            <a:endParaRPr lang="en-US" altLang="en-US"/>
          </a:p>
          <a:p>
            <a:pPr>
              <a:spcBef>
                <a:spcPct val="0"/>
              </a:spcBef>
            </a:pPr>
            <a:r>
              <a:rPr lang="en-US" altLang="en-US"/>
              <a:t>In 2023 they program welcomed:</a:t>
            </a:r>
          </a:p>
          <a:p>
            <a:pPr>
              <a:spcBef>
                <a:spcPct val="0"/>
              </a:spcBef>
            </a:pPr>
            <a:r>
              <a:rPr lang="en-US" altLang="en-US"/>
              <a:t> </a:t>
            </a:r>
          </a:p>
          <a:p>
            <a:pPr>
              <a:spcBef>
                <a:spcPct val="0"/>
              </a:spcBef>
            </a:pPr>
            <a:r>
              <a:rPr lang="en-US" altLang="en-US"/>
              <a:t>- 779 participants across 59 departments and agencies, creating 79 mentoring circles.</a:t>
            </a:r>
          </a:p>
          <a:p>
            <a:pPr>
              <a:spcBef>
                <a:spcPct val="0"/>
              </a:spcBef>
            </a:pPr>
            <a:endParaRPr lang="en-US" altLang="en-US"/>
          </a:p>
          <a:p>
            <a:pPr>
              <a:spcBef>
                <a:spcPct val="0"/>
              </a:spcBef>
            </a:pPr>
            <a:r>
              <a:rPr lang="en-US" altLang="en-US"/>
              <a:t>Circle members included:</a:t>
            </a:r>
          </a:p>
          <a:p>
            <a:pPr>
              <a:spcBef>
                <a:spcPct val="0"/>
              </a:spcBef>
            </a:pPr>
            <a:r>
              <a:rPr lang="en-US" altLang="en-US"/>
              <a:t>Executives, Managers, Team Leaders, members of all levels and classifications. </a:t>
            </a:r>
          </a:p>
          <a:p>
            <a:pPr>
              <a:spcBef>
                <a:spcPct val="0"/>
              </a:spcBef>
            </a:pPr>
            <a:r>
              <a:rPr lang="en-US" altLang="en-US"/>
              <a:t>These included Canadian Armed Forces members of all ranks. Members from coast to coast to coast across Canada and the world </a:t>
            </a:r>
          </a:p>
        </p:txBody>
      </p:sp>
      <p:sp>
        <p:nvSpPr>
          <p:cNvPr id="22533" name="Footer Placeholder 5">
            <a:extLst>
              <a:ext uri="{FF2B5EF4-FFF2-40B4-BE49-F238E27FC236}">
                <a16:creationId xmlns:a16="http://schemas.microsoft.com/office/drawing/2014/main" id="{BACBCA2A-1D96-B6F5-8080-6F82F7BFD6B7}"/>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2534" name="Slide Number Placeholder 6">
            <a:extLst>
              <a:ext uri="{FF2B5EF4-FFF2-40B4-BE49-F238E27FC236}">
                <a16:creationId xmlns:a16="http://schemas.microsoft.com/office/drawing/2014/main" id="{61D9D0EB-99EF-A9FD-46B2-D63D5AD010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Header Placeholder 1">
            <a:extLst>
              <a:ext uri="{FF2B5EF4-FFF2-40B4-BE49-F238E27FC236}">
                <a16:creationId xmlns:a16="http://schemas.microsoft.com/office/drawing/2014/main" id="{52B820C5-E2F7-652E-8425-AC0648FA2A84}"/>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4578" name="Date Placeholder 2">
            <a:extLst>
              <a:ext uri="{FF2B5EF4-FFF2-40B4-BE49-F238E27FC236}">
                <a16:creationId xmlns:a16="http://schemas.microsoft.com/office/drawing/2014/main" id="{0618E1C5-0407-87BB-C697-2470FD68730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24579" name="Slide Image Placeholder 3">
            <a:extLst>
              <a:ext uri="{FF2B5EF4-FFF2-40B4-BE49-F238E27FC236}">
                <a16:creationId xmlns:a16="http://schemas.microsoft.com/office/drawing/2014/main" id="{D454CAAB-B629-F7C4-56E2-EE8C16498FBD}"/>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Notes Placeholder 4">
            <a:extLst>
              <a:ext uri="{FF2B5EF4-FFF2-40B4-BE49-F238E27FC236}">
                <a16:creationId xmlns:a16="http://schemas.microsoft.com/office/drawing/2014/main" id="{0D193DE7-35F2-6075-A1D0-C17F43E1891F}"/>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LLMC is a unique leadership development experience. </a:t>
            </a:r>
          </a:p>
          <a:p>
            <a:pPr>
              <a:spcBef>
                <a:spcPct val="0"/>
              </a:spcBef>
            </a:pPr>
            <a:endParaRPr lang="en-US" altLang="en-US"/>
          </a:p>
          <a:p>
            <a:pPr>
              <a:spcBef>
                <a:spcPct val="0"/>
              </a:spcBef>
            </a:pPr>
            <a:r>
              <a:rPr lang="en-US" altLang="en-US"/>
              <a:t>LLMC is a 10-week inclusive leadership development program that focuses on immersive learning in a group mentoring setting. </a:t>
            </a:r>
          </a:p>
          <a:p>
            <a:pPr>
              <a:spcBef>
                <a:spcPct val="0"/>
              </a:spcBef>
            </a:pPr>
            <a:endParaRPr lang="en-US" altLang="en-US"/>
          </a:p>
          <a:p>
            <a:pPr>
              <a:spcBef>
                <a:spcPct val="0"/>
              </a:spcBef>
            </a:pPr>
            <a:r>
              <a:rPr lang="en-US" altLang="en-US"/>
              <a:t>This is not your typical mentoring experience. So, you might be asking yourself: </a:t>
            </a:r>
          </a:p>
          <a:p>
            <a:pPr>
              <a:spcBef>
                <a:spcPct val="0"/>
              </a:spcBef>
            </a:pPr>
            <a:endParaRPr lang="en-US" altLang="en-US"/>
          </a:p>
          <a:p>
            <a:pPr>
              <a:spcBef>
                <a:spcPct val="0"/>
              </a:spcBef>
            </a:pPr>
            <a:r>
              <a:rPr lang="en-US" altLang="en-US"/>
              <a:t>How will a group mentoring program benefit me? </a:t>
            </a:r>
          </a:p>
          <a:p>
            <a:pPr>
              <a:spcBef>
                <a:spcPct val="0"/>
              </a:spcBef>
            </a:pPr>
            <a:endParaRPr lang="en-US" altLang="en-US"/>
          </a:p>
          <a:p>
            <a:pPr>
              <a:spcBef>
                <a:spcPct val="0"/>
              </a:spcBef>
            </a:pPr>
            <a:r>
              <a:rPr lang="en-US" altLang="en-US"/>
              <a:t>At LLMC you don’t just get the one-on-one mentor/mentee experience. </a:t>
            </a:r>
          </a:p>
          <a:p>
            <a:pPr>
              <a:spcBef>
                <a:spcPct val="0"/>
              </a:spcBef>
            </a:pPr>
            <a:r>
              <a:rPr lang="en-US" altLang="en-US"/>
              <a:t>The mentoring circles format is what makes LLMC unique. Past participants tell us they have made life-changing connections in LLMC. </a:t>
            </a:r>
          </a:p>
          <a:p>
            <a:pPr>
              <a:spcBef>
                <a:spcPct val="0"/>
              </a:spcBef>
            </a:pPr>
            <a:endParaRPr lang="en-US" altLang="en-US"/>
          </a:p>
          <a:p>
            <a:pPr>
              <a:spcBef>
                <a:spcPct val="0"/>
              </a:spcBef>
            </a:pPr>
            <a:r>
              <a:rPr lang="en-US" altLang="en-US"/>
              <a:t>In traditional mentoring, it is usually a one-way mentoring experience where your mentor gives your advice and helps you navigate your career. </a:t>
            </a:r>
          </a:p>
          <a:p>
            <a:pPr>
              <a:spcBef>
                <a:spcPct val="0"/>
              </a:spcBef>
            </a:pPr>
            <a:endParaRPr lang="en-US" altLang="en-US"/>
          </a:p>
          <a:p>
            <a:pPr>
              <a:spcBef>
                <a:spcPct val="0"/>
              </a:spcBef>
            </a:pPr>
            <a:r>
              <a:rPr lang="en-US" altLang="en-US"/>
              <a:t>At LLMC you get a team of trustworthy mentors in your circle who are there to help you reach your goals in a safe and brave space. </a:t>
            </a:r>
          </a:p>
          <a:p>
            <a:pPr>
              <a:spcBef>
                <a:spcPct val="0"/>
              </a:spcBef>
            </a:pPr>
            <a:endParaRPr lang="en-US" altLang="en-US"/>
          </a:p>
          <a:p>
            <a:pPr>
              <a:spcBef>
                <a:spcPct val="0"/>
              </a:spcBef>
            </a:pPr>
            <a:r>
              <a:rPr lang="en-US" altLang="en-US"/>
              <a:t>The Mentoring Circles format is a supportive space that can help members learn from each other's experiences and benefit from new ways of thinking.</a:t>
            </a:r>
          </a:p>
        </p:txBody>
      </p:sp>
      <p:sp>
        <p:nvSpPr>
          <p:cNvPr id="24581" name="Footer Placeholder 5">
            <a:extLst>
              <a:ext uri="{FF2B5EF4-FFF2-40B4-BE49-F238E27FC236}">
                <a16:creationId xmlns:a16="http://schemas.microsoft.com/office/drawing/2014/main" id="{0286531A-B34C-2EBF-FCA4-C00464EF793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4582" name="Slide Number Placeholder 6">
            <a:extLst>
              <a:ext uri="{FF2B5EF4-FFF2-40B4-BE49-F238E27FC236}">
                <a16:creationId xmlns:a16="http://schemas.microsoft.com/office/drawing/2014/main" id="{6E0EEE5E-1D39-3D86-097C-68FEBF6D72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Header Placeholder 1">
            <a:extLst>
              <a:ext uri="{FF2B5EF4-FFF2-40B4-BE49-F238E27FC236}">
                <a16:creationId xmlns:a16="http://schemas.microsoft.com/office/drawing/2014/main" id="{E6E61E41-1FC5-0ED3-2D99-68AE107D4C97}"/>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6626" name="Date Placeholder 2">
            <a:extLst>
              <a:ext uri="{FF2B5EF4-FFF2-40B4-BE49-F238E27FC236}">
                <a16:creationId xmlns:a16="http://schemas.microsoft.com/office/drawing/2014/main" id="{8A88E08A-A5A3-807B-5A52-42DFC518295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26627" name="Slide Image Placeholder 3">
            <a:extLst>
              <a:ext uri="{FF2B5EF4-FFF2-40B4-BE49-F238E27FC236}">
                <a16:creationId xmlns:a16="http://schemas.microsoft.com/office/drawing/2014/main" id="{7D78B755-749A-2EA7-0548-71C2EDE92FDB}"/>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4">
            <a:extLst>
              <a:ext uri="{FF2B5EF4-FFF2-40B4-BE49-F238E27FC236}">
                <a16:creationId xmlns:a16="http://schemas.microsoft.com/office/drawing/2014/main" id="{49D89D63-8C4B-3541-1072-60A40ECDEE9D}"/>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let’s go through the schedule together. </a:t>
            </a:r>
          </a:p>
          <a:p>
            <a:pPr>
              <a:spcBef>
                <a:spcPct val="0"/>
              </a:spcBef>
            </a:pPr>
            <a:endParaRPr lang="en-US" altLang="en-US"/>
          </a:p>
          <a:p>
            <a:pPr>
              <a:spcBef>
                <a:spcPct val="0"/>
              </a:spcBef>
            </a:pPr>
            <a:r>
              <a:rPr lang="en-US" altLang="en-US"/>
              <a:t>-LLMC 2024 takes place over 10 weeks from September to December.</a:t>
            </a:r>
          </a:p>
          <a:p>
            <a:pPr>
              <a:spcBef>
                <a:spcPct val="0"/>
              </a:spcBef>
            </a:pPr>
            <a:endParaRPr lang="en-US" altLang="en-US"/>
          </a:p>
          <a:p>
            <a:pPr>
              <a:spcBef>
                <a:spcPct val="0"/>
              </a:spcBef>
            </a:pPr>
            <a:r>
              <a:rPr lang="en-US" altLang="en-US"/>
              <a:t>-Every participant is matched into a small group known as a “Mentoring Circle” with 6-10 other members.</a:t>
            </a:r>
          </a:p>
          <a:p>
            <a:pPr>
              <a:spcBef>
                <a:spcPct val="0"/>
              </a:spcBef>
            </a:pPr>
            <a:endParaRPr lang="en-US" altLang="en-US"/>
          </a:p>
          <a:p>
            <a:pPr>
              <a:spcBef>
                <a:spcPct val="0"/>
              </a:spcBef>
            </a:pPr>
            <a:r>
              <a:rPr lang="en-US" altLang="en-US"/>
              <a:t>-Participation can range from 1 ½ - 2 ½ hours per week. </a:t>
            </a:r>
          </a:p>
          <a:p>
            <a:pPr>
              <a:spcBef>
                <a:spcPct val="0"/>
              </a:spcBef>
            </a:pPr>
            <a:endParaRPr lang="en-US" altLang="en-US"/>
          </a:p>
          <a:p>
            <a:pPr>
              <a:spcBef>
                <a:spcPct val="0"/>
              </a:spcBef>
            </a:pPr>
            <a:r>
              <a:rPr lang="en-US" altLang="en-US"/>
              <a:t>-Your participation will include the weekly virtual circle sessions with your group and Masterclasses on the key topics (Sponsorship, Leadership, Non-Performative DEI, Negotiation and Mental Health). </a:t>
            </a:r>
          </a:p>
          <a:p>
            <a:pPr>
              <a:spcBef>
                <a:spcPct val="0"/>
              </a:spcBef>
            </a:pPr>
            <a:endParaRPr lang="en-US" altLang="en-US"/>
          </a:p>
          <a:p>
            <a:pPr>
              <a:spcBef>
                <a:spcPct val="0"/>
              </a:spcBef>
            </a:pPr>
            <a:r>
              <a:rPr lang="en-US" altLang="en-US"/>
              <a:t>-There are also great networking opportunities happening outside your circle. This includes virtual Weekly Office Hours and in-person regional events.</a:t>
            </a:r>
          </a:p>
          <a:p>
            <a:pPr>
              <a:spcBef>
                <a:spcPct val="0"/>
              </a:spcBef>
            </a:pPr>
            <a:endParaRPr lang="en-US" altLang="en-US"/>
          </a:p>
          <a:p>
            <a:pPr>
              <a:spcBef>
                <a:spcPct val="0"/>
              </a:spcBef>
            </a:pPr>
            <a:r>
              <a:rPr lang="en-US" altLang="en-US"/>
              <a:t>Next let’s hear from some of our LLMC participants on their lived experiences in the program - they include members from across Government and the CAF.</a:t>
            </a:r>
          </a:p>
        </p:txBody>
      </p:sp>
      <p:sp>
        <p:nvSpPr>
          <p:cNvPr id="26629" name="Footer Placeholder 5">
            <a:extLst>
              <a:ext uri="{FF2B5EF4-FFF2-40B4-BE49-F238E27FC236}">
                <a16:creationId xmlns:a16="http://schemas.microsoft.com/office/drawing/2014/main" id="{487B8F41-EDC7-26B2-7D1A-147E0EC362B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6630" name="Slide Number Placeholder 6">
            <a:extLst>
              <a:ext uri="{FF2B5EF4-FFF2-40B4-BE49-F238E27FC236}">
                <a16:creationId xmlns:a16="http://schemas.microsoft.com/office/drawing/2014/main" id="{F474E458-B883-A505-E2E4-15AC33B651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Header Placeholder 1">
            <a:extLst>
              <a:ext uri="{FF2B5EF4-FFF2-40B4-BE49-F238E27FC236}">
                <a16:creationId xmlns:a16="http://schemas.microsoft.com/office/drawing/2014/main" id="{50AB0D55-E866-F3D9-73E3-283A3C119750}"/>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9698" name="Date Placeholder 2">
            <a:extLst>
              <a:ext uri="{FF2B5EF4-FFF2-40B4-BE49-F238E27FC236}">
                <a16:creationId xmlns:a16="http://schemas.microsoft.com/office/drawing/2014/main" id="{2F94F790-CBA5-AE8A-5050-06CE978720C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29699" name="Slide Image Placeholder 3">
            <a:extLst>
              <a:ext uri="{FF2B5EF4-FFF2-40B4-BE49-F238E27FC236}">
                <a16:creationId xmlns:a16="http://schemas.microsoft.com/office/drawing/2014/main" id="{239B0501-5721-E2BE-A142-18A14195782E}"/>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Notes Placeholder 4">
            <a:extLst>
              <a:ext uri="{FF2B5EF4-FFF2-40B4-BE49-F238E27FC236}">
                <a16:creationId xmlns:a16="http://schemas.microsoft.com/office/drawing/2014/main" id="{F21A06CC-0C11-CD86-C1AD-8C37CB797EA6}"/>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 love this video. It propels me to take action and make a difference. </a:t>
            </a:r>
          </a:p>
          <a:p>
            <a:pPr>
              <a:spcBef>
                <a:spcPct val="0"/>
              </a:spcBef>
            </a:pPr>
            <a:endParaRPr lang="en-US" altLang="en-US"/>
          </a:p>
          <a:p>
            <a:pPr>
              <a:spcBef>
                <a:spcPct val="0"/>
              </a:spcBef>
            </a:pPr>
            <a:r>
              <a:rPr lang="en-US" altLang="en-US"/>
              <a:t>Are you ready to join us at LLMC? </a:t>
            </a:r>
          </a:p>
          <a:p>
            <a:pPr>
              <a:spcBef>
                <a:spcPct val="0"/>
              </a:spcBef>
            </a:pPr>
            <a:endParaRPr lang="en-US" altLang="en-US"/>
          </a:p>
          <a:p>
            <a:pPr>
              <a:spcBef>
                <a:spcPct val="0"/>
              </a:spcBef>
            </a:pPr>
            <a:r>
              <a:rPr lang="en-US" altLang="en-US"/>
              <a:t>Applications are Now Open</a:t>
            </a:r>
          </a:p>
          <a:p>
            <a:pPr>
              <a:spcBef>
                <a:spcPct val="0"/>
              </a:spcBef>
            </a:pPr>
            <a:endParaRPr lang="en-US" altLang="en-US"/>
          </a:p>
          <a:p>
            <a:pPr>
              <a:spcBef>
                <a:spcPct val="0"/>
              </a:spcBef>
            </a:pPr>
            <a:r>
              <a:rPr lang="en-US" altLang="en-US"/>
              <a:t>The LLMC Program is …</a:t>
            </a:r>
          </a:p>
          <a:p>
            <a:pPr>
              <a:spcBef>
                <a:spcPct val="0"/>
              </a:spcBef>
            </a:pPr>
            <a:r>
              <a:rPr lang="en-US" altLang="en-US"/>
              <a:t> </a:t>
            </a:r>
          </a:p>
          <a:p>
            <a:pPr>
              <a:spcBef>
                <a:spcPct val="0"/>
              </a:spcBef>
            </a:pPr>
            <a:r>
              <a:rPr lang="en-US" altLang="en-US"/>
              <a:t>Inclusive. Inclusion Means Everyone </a:t>
            </a:r>
          </a:p>
          <a:p>
            <a:pPr>
              <a:spcBef>
                <a:spcPct val="0"/>
              </a:spcBef>
            </a:pPr>
            <a:r>
              <a:rPr lang="en-US" altLang="en-US"/>
              <a:t>Join us - Executives, Managers, Team Leaders, members of all levels and classifications. </a:t>
            </a:r>
          </a:p>
          <a:p>
            <a:pPr>
              <a:spcBef>
                <a:spcPct val="0"/>
              </a:spcBef>
            </a:pPr>
            <a:r>
              <a:rPr lang="en-US" altLang="en-US"/>
              <a:t>We welcome Canadian Armed Forces members of all ranks.</a:t>
            </a:r>
          </a:p>
          <a:p>
            <a:pPr>
              <a:spcBef>
                <a:spcPct val="0"/>
              </a:spcBef>
            </a:pPr>
            <a:r>
              <a:rPr lang="en-US" altLang="en-US"/>
              <a:t> </a:t>
            </a:r>
          </a:p>
          <a:p>
            <a:pPr>
              <a:spcBef>
                <a:spcPct val="0"/>
              </a:spcBef>
            </a:pPr>
            <a:r>
              <a:rPr lang="en-US" altLang="en-US"/>
              <a:t>And we believe that Representation Matters </a:t>
            </a:r>
          </a:p>
          <a:p>
            <a:pPr>
              <a:spcBef>
                <a:spcPct val="0"/>
              </a:spcBef>
            </a:pPr>
            <a:r>
              <a:rPr lang="en-US" altLang="en-US"/>
              <a:t>So, Leaders from the majority we need you to lift us higher. </a:t>
            </a:r>
          </a:p>
          <a:p>
            <a:pPr>
              <a:spcBef>
                <a:spcPct val="0"/>
              </a:spcBef>
            </a:pPr>
            <a:r>
              <a:rPr lang="en-US" altLang="en-US"/>
              <a:t>Black and Indigenous members we need you at the table. </a:t>
            </a:r>
          </a:p>
          <a:p>
            <a:pPr>
              <a:spcBef>
                <a:spcPct val="0"/>
              </a:spcBef>
            </a:pPr>
            <a:r>
              <a:rPr lang="en-US" altLang="en-US"/>
              <a:t>Historically marginalized communities we need you to claim your space.</a:t>
            </a:r>
          </a:p>
          <a:p>
            <a:pPr>
              <a:spcBef>
                <a:spcPct val="0"/>
              </a:spcBef>
            </a:pPr>
            <a:endParaRPr lang="en-US" altLang="en-US"/>
          </a:p>
          <a:p>
            <a:pPr>
              <a:spcBef>
                <a:spcPct val="0"/>
              </a:spcBef>
            </a:pPr>
            <a:r>
              <a:rPr lang="en-US" altLang="en-US"/>
              <a:t>LLMC is a brave and welcoming space. We invite you to claim your space and share your layers both visible and invisible. During this program you will be developing your leadership skills so you can use your voice for change and build inclusive and diverse organisations.</a:t>
            </a:r>
          </a:p>
          <a:p>
            <a:pPr>
              <a:spcBef>
                <a:spcPct val="0"/>
              </a:spcBef>
            </a:pPr>
            <a:endParaRPr lang="en-US" altLang="en-US"/>
          </a:p>
          <a:p>
            <a:pPr>
              <a:spcBef>
                <a:spcPct val="0"/>
              </a:spcBef>
            </a:pPr>
            <a:r>
              <a:rPr lang="en-US" altLang="en-US"/>
              <a:t>Let’s now check out more testimonials from our LLMC graduates on </a:t>
            </a:r>
          </a:p>
          <a:p>
            <a:pPr>
              <a:spcBef>
                <a:spcPct val="0"/>
              </a:spcBef>
            </a:pPr>
            <a:r>
              <a:rPr lang="en-US" altLang="en-US"/>
              <a:t>how LLMC connected, elevated, and inspired them.</a:t>
            </a:r>
          </a:p>
        </p:txBody>
      </p:sp>
      <p:sp>
        <p:nvSpPr>
          <p:cNvPr id="29701" name="Footer Placeholder 5">
            <a:extLst>
              <a:ext uri="{FF2B5EF4-FFF2-40B4-BE49-F238E27FC236}">
                <a16:creationId xmlns:a16="http://schemas.microsoft.com/office/drawing/2014/main" id="{AC14CBA4-72F8-EE40-BD2D-14ABA824522C}"/>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9702" name="Slide Number Placeholder 6">
            <a:extLst>
              <a:ext uri="{FF2B5EF4-FFF2-40B4-BE49-F238E27FC236}">
                <a16:creationId xmlns:a16="http://schemas.microsoft.com/office/drawing/2014/main" id="{83B77BF4-C771-5C05-E11A-61DC4A6269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Header Placeholder 1">
            <a:extLst>
              <a:ext uri="{FF2B5EF4-FFF2-40B4-BE49-F238E27FC236}">
                <a16:creationId xmlns:a16="http://schemas.microsoft.com/office/drawing/2014/main" id="{538886C4-7C84-BAD0-A773-CF450C135DD1}"/>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1746" name="Date Placeholder 2">
            <a:extLst>
              <a:ext uri="{FF2B5EF4-FFF2-40B4-BE49-F238E27FC236}">
                <a16:creationId xmlns:a16="http://schemas.microsoft.com/office/drawing/2014/main" id="{53418D3C-6DC1-E3EE-746E-B1096F8B993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31747" name="Slide Image Placeholder 3">
            <a:extLst>
              <a:ext uri="{FF2B5EF4-FFF2-40B4-BE49-F238E27FC236}">
                <a16:creationId xmlns:a16="http://schemas.microsoft.com/office/drawing/2014/main" id="{1E436D71-DF6C-2AA3-819C-87AB437C9121}"/>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Notes Placeholder 4">
            <a:extLst>
              <a:ext uri="{FF2B5EF4-FFF2-40B4-BE49-F238E27FC236}">
                <a16:creationId xmlns:a16="http://schemas.microsoft.com/office/drawing/2014/main" id="{57F4EB94-DEA8-5F73-E266-609F5D5B1BC6}"/>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 strong and vast network brings a level of psychological protection that is paramount to surviving in a workplace that is not always the fairest place. The LLMC slogan is Connect, Elevate, and Inspire, and I believe it speaks to the attitude we need to have to be happy in our personal and professional lives.</a:t>
            </a:r>
          </a:p>
          <a:p>
            <a:pPr>
              <a:spcBef>
                <a:spcPct val="0"/>
              </a:spcBef>
            </a:pPr>
            <a:endParaRPr lang="en-US" altLang="en-US"/>
          </a:p>
          <a:p>
            <a:pPr>
              <a:spcBef>
                <a:spcPct val="0"/>
              </a:spcBef>
            </a:pPr>
            <a:r>
              <a:rPr lang="en-US" altLang="en-US"/>
              <a:t>“I was able to use this platform and my group as a great resource, they were challenging, organized, and supportive. We helped each other through the content, and this allowed for discussions beyond the topics covered.”</a:t>
            </a:r>
          </a:p>
        </p:txBody>
      </p:sp>
      <p:sp>
        <p:nvSpPr>
          <p:cNvPr id="31749" name="Footer Placeholder 5">
            <a:extLst>
              <a:ext uri="{FF2B5EF4-FFF2-40B4-BE49-F238E27FC236}">
                <a16:creationId xmlns:a16="http://schemas.microsoft.com/office/drawing/2014/main" id="{77AB613F-9242-0A0B-6C6F-E7B3A9442A46}"/>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1750" name="Slide Number Placeholder 6">
            <a:extLst>
              <a:ext uri="{FF2B5EF4-FFF2-40B4-BE49-F238E27FC236}">
                <a16:creationId xmlns:a16="http://schemas.microsoft.com/office/drawing/2014/main" id="{445C801D-D96D-517B-9309-F70819B9B1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Header Placeholder 1">
            <a:extLst>
              <a:ext uri="{FF2B5EF4-FFF2-40B4-BE49-F238E27FC236}">
                <a16:creationId xmlns:a16="http://schemas.microsoft.com/office/drawing/2014/main" id="{0ED3F95B-3873-267B-9CDC-2C1557B8CAB5}"/>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3794" name="Date Placeholder 2">
            <a:extLst>
              <a:ext uri="{FF2B5EF4-FFF2-40B4-BE49-F238E27FC236}">
                <a16:creationId xmlns:a16="http://schemas.microsoft.com/office/drawing/2014/main" id="{4EB14D46-9884-E03A-71E7-1F2F958489C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33795" name="Slide Image Placeholder 3">
            <a:extLst>
              <a:ext uri="{FF2B5EF4-FFF2-40B4-BE49-F238E27FC236}">
                <a16:creationId xmlns:a16="http://schemas.microsoft.com/office/drawing/2014/main" id="{0CFE0FB1-7675-39B2-D459-2C1DB6112294}"/>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Notes Placeholder 4">
            <a:extLst>
              <a:ext uri="{FF2B5EF4-FFF2-40B4-BE49-F238E27FC236}">
                <a16:creationId xmlns:a16="http://schemas.microsoft.com/office/drawing/2014/main" id="{D4BCDBCB-E24D-42B3-53DB-91B03E323C76}"/>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LLMC elevates participants by facilitating personal and professional growth through insightful discussions. </a:t>
            </a:r>
          </a:p>
          <a:p>
            <a:pPr>
              <a:spcBef>
                <a:spcPct val="0"/>
              </a:spcBef>
            </a:pPr>
            <a:endParaRPr lang="en-US" altLang="en-US"/>
          </a:p>
          <a:p>
            <a:pPr>
              <a:spcBef>
                <a:spcPct val="0"/>
              </a:spcBef>
            </a:pPr>
            <a:r>
              <a:rPr lang="en-US" altLang="en-US"/>
              <a:t>LLMC participants come from coast to coast to coast. Everyone is provided a window to open new connections across departments and across Canada. </a:t>
            </a:r>
          </a:p>
          <a:p>
            <a:pPr>
              <a:spcBef>
                <a:spcPct val="0"/>
              </a:spcBef>
            </a:pPr>
            <a:endParaRPr lang="en-US" altLang="en-US"/>
          </a:p>
          <a:p>
            <a:pPr>
              <a:spcBef>
                <a:spcPct val="0"/>
              </a:spcBef>
            </a:pPr>
            <a:r>
              <a:rPr lang="en-US" altLang="en-US"/>
              <a:t>Having this opportunity to build meaningful relationships with a diverse cohort really accelerates career development as it expands one’s network beyond their existing team and organisation. </a:t>
            </a:r>
          </a:p>
          <a:p>
            <a:pPr>
              <a:spcBef>
                <a:spcPct val="0"/>
              </a:spcBef>
            </a:pPr>
            <a:endParaRPr lang="en-US" altLang="en-US"/>
          </a:p>
          <a:p>
            <a:pPr>
              <a:spcBef>
                <a:spcPct val="0"/>
              </a:spcBef>
            </a:pPr>
            <a:r>
              <a:rPr lang="en-US" altLang="en-US"/>
              <a:t>QUOTES (Elevate) </a:t>
            </a:r>
          </a:p>
          <a:p>
            <a:pPr>
              <a:spcBef>
                <a:spcPct val="0"/>
              </a:spcBef>
            </a:pPr>
            <a:endParaRPr lang="en-US" altLang="en-US"/>
          </a:p>
          <a:p>
            <a:pPr>
              <a:spcBef>
                <a:spcPct val="0"/>
              </a:spcBef>
            </a:pPr>
            <a:r>
              <a:rPr lang="en-US" altLang="en-US"/>
              <a:t>“I found that the program helped me feel more confident in approaching managers about my career opportunities and recognizing more strengths that I did not see before.”</a:t>
            </a:r>
          </a:p>
          <a:p>
            <a:pPr>
              <a:spcBef>
                <a:spcPct val="0"/>
              </a:spcBef>
            </a:pPr>
            <a:endParaRPr lang="en-US" altLang="en-US"/>
          </a:p>
          <a:p>
            <a:pPr>
              <a:spcBef>
                <a:spcPct val="0"/>
              </a:spcBef>
            </a:pPr>
            <a:r>
              <a:rPr lang="en-US" altLang="en-US"/>
              <a:t>“I now have the confidence to speak up about issues that are affecting me, I do have a voice!”</a:t>
            </a:r>
          </a:p>
          <a:p>
            <a:pPr>
              <a:spcBef>
                <a:spcPct val="0"/>
              </a:spcBef>
            </a:pPr>
            <a:endParaRPr lang="en-US" altLang="en-US"/>
          </a:p>
          <a:p>
            <a:pPr>
              <a:spcBef>
                <a:spcPct val="0"/>
              </a:spcBef>
            </a:pPr>
            <a:r>
              <a:rPr lang="en-US" altLang="en-US"/>
              <a:t>“This course has been very helpful to me in developing skills and confidence to make strides forward in my career and think more strategically. It has already paid off for me in many ways.”</a:t>
            </a:r>
          </a:p>
        </p:txBody>
      </p:sp>
      <p:sp>
        <p:nvSpPr>
          <p:cNvPr id="33797" name="Footer Placeholder 5">
            <a:extLst>
              <a:ext uri="{FF2B5EF4-FFF2-40B4-BE49-F238E27FC236}">
                <a16:creationId xmlns:a16="http://schemas.microsoft.com/office/drawing/2014/main" id="{AE820E89-530F-6C91-492F-0D7944782B5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3798" name="Slide Number Placeholder 6">
            <a:extLst>
              <a:ext uri="{FF2B5EF4-FFF2-40B4-BE49-F238E27FC236}">
                <a16:creationId xmlns:a16="http://schemas.microsoft.com/office/drawing/2014/main" id="{8C64FB19-3038-6971-A23F-C6A0F1EAB7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Header Placeholder 1">
            <a:extLst>
              <a:ext uri="{FF2B5EF4-FFF2-40B4-BE49-F238E27FC236}">
                <a16:creationId xmlns:a16="http://schemas.microsoft.com/office/drawing/2014/main" id="{E55DCBCD-FC69-5C02-B5AA-86240ED7DC69}"/>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5842" name="Date Placeholder 2">
            <a:extLst>
              <a:ext uri="{FF2B5EF4-FFF2-40B4-BE49-F238E27FC236}">
                <a16:creationId xmlns:a16="http://schemas.microsoft.com/office/drawing/2014/main" id="{B5BE6218-D49C-F22E-BB6C-34A170EC705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35843" name="Slide Image Placeholder 3">
            <a:extLst>
              <a:ext uri="{FF2B5EF4-FFF2-40B4-BE49-F238E27FC236}">
                <a16:creationId xmlns:a16="http://schemas.microsoft.com/office/drawing/2014/main" id="{9ECBE073-3B40-A994-6183-B7A2B212047F}"/>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Notes Placeholder 4">
            <a:extLst>
              <a:ext uri="{FF2B5EF4-FFF2-40B4-BE49-F238E27FC236}">
                <a16:creationId xmlns:a16="http://schemas.microsoft.com/office/drawing/2014/main" id="{1638F861-7219-EF25-B14B-514FF0018C69}"/>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Another beneficial aspect of the LLMC program is that it fosters a psychologically safe environment for enhanced workplace experiences.</a:t>
            </a:r>
          </a:p>
          <a:p>
            <a:pPr>
              <a:spcBef>
                <a:spcPct val="0"/>
              </a:spcBef>
            </a:pPr>
            <a:r>
              <a:rPr lang="en-US" altLang="en-US"/>
              <a:t> </a:t>
            </a:r>
          </a:p>
          <a:p>
            <a:pPr>
              <a:spcBef>
                <a:spcPct val="0"/>
              </a:spcBef>
            </a:pPr>
            <a:r>
              <a:rPr lang="en-US" altLang="en-US"/>
              <a:t>It fosters a strong sense of belonging, connecting people with others who have experienced similar struggles and with those who can lift them higher. It creates brave spaces, nurturing a profound sense of belonging for all participants, and advocates for the advantages of a diverse, equitable, and inclusive workplace. Additionally, participants gain valuable mentorship and sponsorship opportunities.</a:t>
            </a:r>
          </a:p>
          <a:p>
            <a:pPr>
              <a:spcBef>
                <a:spcPct val="0"/>
              </a:spcBef>
            </a:pPr>
            <a:endParaRPr lang="en-US" altLang="en-US"/>
          </a:p>
          <a:p>
            <a:pPr>
              <a:spcBef>
                <a:spcPct val="0"/>
              </a:spcBef>
            </a:pPr>
            <a:r>
              <a:rPr lang="en-US" altLang="en-US"/>
              <a:t>QUOTES INSPIRE</a:t>
            </a:r>
          </a:p>
          <a:p>
            <a:pPr>
              <a:spcBef>
                <a:spcPct val="0"/>
              </a:spcBef>
            </a:pPr>
            <a:r>
              <a:rPr lang="en-US" altLang="en-US"/>
              <a:t>“This has been a fantastic learning opportunity, and everyone would benefit from taking part in such a program.”</a:t>
            </a:r>
          </a:p>
          <a:p>
            <a:pPr>
              <a:spcBef>
                <a:spcPct val="0"/>
              </a:spcBef>
            </a:pPr>
            <a:endParaRPr lang="en-US" altLang="en-US"/>
          </a:p>
          <a:p>
            <a:pPr>
              <a:spcBef>
                <a:spcPct val="0"/>
              </a:spcBef>
            </a:pPr>
            <a:r>
              <a:rPr lang="en-US" altLang="en-US"/>
              <a:t>“It's been empowering, I now know how to navigate through my career progression and use tools available to speed up the process.”</a:t>
            </a:r>
          </a:p>
          <a:p>
            <a:pPr>
              <a:spcBef>
                <a:spcPct val="0"/>
              </a:spcBef>
            </a:pPr>
            <a:endParaRPr lang="en-US" altLang="en-US"/>
          </a:p>
          <a:p>
            <a:pPr>
              <a:spcBef>
                <a:spcPct val="0"/>
              </a:spcBef>
            </a:pPr>
            <a:r>
              <a:rPr lang="en-US" altLang="en-US"/>
              <a:t>“During the first circle and masterclass, there was a lot of discussion on selection processes and barriers and issues that people faced when trying to apply for new positions or promotions. I really valued hearing these stories and have implemented a lot of new ideas in my role as a Staffing Advisor.”</a:t>
            </a:r>
          </a:p>
        </p:txBody>
      </p:sp>
      <p:sp>
        <p:nvSpPr>
          <p:cNvPr id="35845" name="Footer Placeholder 5">
            <a:extLst>
              <a:ext uri="{FF2B5EF4-FFF2-40B4-BE49-F238E27FC236}">
                <a16:creationId xmlns:a16="http://schemas.microsoft.com/office/drawing/2014/main" id="{36CA2170-BB7D-F292-5DAE-1E5373C021EC}"/>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5846" name="Slide Number Placeholder 6">
            <a:extLst>
              <a:ext uri="{FF2B5EF4-FFF2-40B4-BE49-F238E27FC236}">
                <a16:creationId xmlns:a16="http://schemas.microsoft.com/office/drawing/2014/main" id="{D9032419-0944-60F2-5493-4B94AFFD0B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Header Placeholder 1">
            <a:extLst>
              <a:ext uri="{FF2B5EF4-FFF2-40B4-BE49-F238E27FC236}">
                <a16:creationId xmlns:a16="http://schemas.microsoft.com/office/drawing/2014/main" id="{9B68A164-D267-4FF6-0552-F2AE643E7A6C}"/>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7890" name="Date Placeholder 2">
            <a:extLst>
              <a:ext uri="{FF2B5EF4-FFF2-40B4-BE49-F238E27FC236}">
                <a16:creationId xmlns:a16="http://schemas.microsoft.com/office/drawing/2014/main" id="{E19D838F-67DD-945B-01F4-0B2FC2B715F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37891" name="Slide Image Placeholder 3">
            <a:extLst>
              <a:ext uri="{FF2B5EF4-FFF2-40B4-BE49-F238E27FC236}">
                <a16:creationId xmlns:a16="http://schemas.microsoft.com/office/drawing/2014/main" id="{D2A4A140-9FA0-82E0-ABA3-87D9B8CB255C}"/>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4">
            <a:extLst>
              <a:ext uri="{FF2B5EF4-FFF2-40B4-BE49-F238E27FC236}">
                <a16:creationId xmlns:a16="http://schemas.microsoft.com/office/drawing/2014/main" id="{F51F9065-730B-A8EB-4AA3-70054F6D8521}"/>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Join us in LLMC - The Doors Are Open! </a:t>
            </a:r>
          </a:p>
          <a:p>
            <a:pPr>
              <a:spcBef>
                <a:spcPct val="0"/>
              </a:spcBef>
            </a:pPr>
            <a:endParaRPr lang="en-US" altLang="en-US"/>
          </a:p>
          <a:p>
            <a:pPr>
              <a:spcBef>
                <a:spcPct val="0"/>
              </a:spcBef>
            </a:pPr>
            <a:r>
              <a:rPr lang="en-US" altLang="en-US"/>
              <a:t>The Lifting as you Lead Mentoring Circles is an immersive program dedicated to fostering mentorship, sponsorship and inclusivity within the public service. It holds the promise of nurturing a new generation of leaders who will champion diversity and equity, not merely as a slogan but as a lived reality.</a:t>
            </a:r>
          </a:p>
          <a:p>
            <a:pPr>
              <a:spcBef>
                <a:spcPct val="0"/>
              </a:spcBef>
            </a:pPr>
            <a:endParaRPr lang="en-US" altLang="en-US"/>
          </a:p>
          <a:p>
            <a:pPr>
              <a:spcBef>
                <a:spcPct val="0"/>
              </a:spcBef>
            </a:pPr>
            <a:r>
              <a:rPr lang="en-US" altLang="en-US"/>
              <a:t>Inclusion is not just about words, it’s about actions, and the LLMC program is taking meaningful steps in the right direction.</a:t>
            </a:r>
          </a:p>
          <a:p>
            <a:pPr>
              <a:spcBef>
                <a:spcPct val="0"/>
              </a:spcBef>
            </a:pPr>
            <a:endParaRPr lang="en-US" altLang="en-US"/>
          </a:p>
          <a:p>
            <a:pPr>
              <a:spcBef>
                <a:spcPct val="0"/>
              </a:spcBef>
            </a:pPr>
            <a:r>
              <a:rPr lang="en-US" altLang="en-US"/>
              <a:t>Thank you for joining us today. We now ask you to:</a:t>
            </a:r>
          </a:p>
          <a:p>
            <a:pPr>
              <a:spcBef>
                <a:spcPct val="0"/>
              </a:spcBef>
            </a:pPr>
            <a:endParaRPr lang="en-US" altLang="en-US"/>
          </a:p>
          <a:p>
            <a:pPr>
              <a:spcBef>
                <a:spcPct val="0"/>
              </a:spcBef>
            </a:pPr>
            <a:r>
              <a:rPr lang="en-US" altLang="en-US"/>
              <a:t>1. Consider applying. Applications close on June 30. </a:t>
            </a:r>
          </a:p>
          <a:p>
            <a:pPr>
              <a:spcBef>
                <a:spcPct val="0"/>
              </a:spcBef>
            </a:pPr>
            <a:endParaRPr lang="en-US" altLang="en-US"/>
          </a:p>
          <a:p>
            <a:pPr>
              <a:spcBef>
                <a:spcPct val="0"/>
              </a:spcBef>
            </a:pPr>
            <a:r>
              <a:rPr lang="en-US" altLang="en-US"/>
              <a:t>2. Help us bring LLMC to every boardroom, leadership table, internal communications message in your organisation. Let’s grab a pen and make a list of your Top 10 inclusive leaders and colleagues and invite them to apply and claim their space in LLMC 2024. </a:t>
            </a:r>
          </a:p>
          <a:p>
            <a:pPr>
              <a:spcBef>
                <a:spcPct val="0"/>
              </a:spcBef>
            </a:pPr>
            <a:endParaRPr lang="en-US" altLang="en-US"/>
          </a:p>
          <a:p>
            <a:pPr>
              <a:spcBef>
                <a:spcPct val="0"/>
              </a:spcBef>
            </a:pPr>
            <a:r>
              <a:rPr lang="en-US" altLang="en-US"/>
              <a:t>Let us continue to lift each other higher, to share our knowledge, and to pay forward this exciting opportunity. </a:t>
            </a:r>
          </a:p>
        </p:txBody>
      </p:sp>
      <p:sp>
        <p:nvSpPr>
          <p:cNvPr id="37893" name="Footer Placeholder 5">
            <a:extLst>
              <a:ext uri="{FF2B5EF4-FFF2-40B4-BE49-F238E27FC236}">
                <a16:creationId xmlns:a16="http://schemas.microsoft.com/office/drawing/2014/main" id="{94499160-A6D3-50A2-4B20-A2F85F23471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7894" name="Slide Number Placeholder 6">
            <a:extLst>
              <a:ext uri="{FF2B5EF4-FFF2-40B4-BE49-F238E27FC236}">
                <a16:creationId xmlns:a16="http://schemas.microsoft.com/office/drawing/2014/main" id="{350693F3-E56E-7579-FF41-E8C966BC60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Header Placeholder 1">
            <a:extLst>
              <a:ext uri="{FF2B5EF4-FFF2-40B4-BE49-F238E27FC236}">
                <a16:creationId xmlns:a16="http://schemas.microsoft.com/office/drawing/2014/main" id="{FE815FAD-1DB2-F92B-21EC-97BE628DE62F}"/>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9938" name="Date Placeholder 2">
            <a:extLst>
              <a:ext uri="{FF2B5EF4-FFF2-40B4-BE49-F238E27FC236}">
                <a16:creationId xmlns:a16="http://schemas.microsoft.com/office/drawing/2014/main" id="{0BEA3A30-E743-CDFD-0723-BB7F30DED1DC}"/>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39939" name="Slide Image Placeholder 3">
            <a:extLst>
              <a:ext uri="{FF2B5EF4-FFF2-40B4-BE49-F238E27FC236}">
                <a16:creationId xmlns:a16="http://schemas.microsoft.com/office/drawing/2014/main" id="{C5B8DB14-3FE3-EDF2-8D4D-BD3E44F8ADAA}"/>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4">
            <a:extLst>
              <a:ext uri="{FF2B5EF4-FFF2-40B4-BE49-F238E27FC236}">
                <a16:creationId xmlns:a16="http://schemas.microsoft.com/office/drawing/2014/main" id="{EFACDB73-E8D5-7A3A-129C-5B32C4732C13}"/>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Here’s the QR code that leads you to the application form to apply. </a:t>
            </a:r>
          </a:p>
          <a:p>
            <a:pPr>
              <a:spcBef>
                <a:spcPct val="0"/>
              </a:spcBef>
            </a:pPr>
            <a:endParaRPr lang="en-US" altLang="en-US"/>
          </a:p>
          <a:p>
            <a:pPr>
              <a:spcBef>
                <a:spcPct val="0"/>
              </a:spcBef>
            </a:pPr>
            <a:r>
              <a:rPr lang="en-US" altLang="en-US"/>
              <a:t>Together, we've built a community founded on peace, determination, and collective action. Let us carry this spirit forward, embracing the challenges ahead with open hearts and unwavering resolve. </a:t>
            </a:r>
          </a:p>
          <a:p>
            <a:pPr>
              <a:spcBef>
                <a:spcPct val="0"/>
              </a:spcBef>
            </a:pPr>
            <a:endParaRPr lang="en-US" altLang="en-US"/>
          </a:p>
          <a:p>
            <a:pPr>
              <a:spcBef>
                <a:spcPct val="0"/>
              </a:spcBef>
            </a:pPr>
            <a:r>
              <a:rPr lang="en-US" altLang="en-US"/>
              <a:t>Thank you all for joining us today, graduates and guests, LLMC 2023 has been incredible!</a:t>
            </a:r>
          </a:p>
        </p:txBody>
      </p:sp>
      <p:sp>
        <p:nvSpPr>
          <p:cNvPr id="39941" name="Footer Placeholder 5">
            <a:extLst>
              <a:ext uri="{FF2B5EF4-FFF2-40B4-BE49-F238E27FC236}">
                <a16:creationId xmlns:a16="http://schemas.microsoft.com/office/drawing/2014/main" id="{770CDF9C-B853-079B-5C11-001CA6B9330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9942" name="Slide Number Placeholder 6">
            <a:extLst>
              <a:ext uri="{FF2B5EF4-FFF2-40B4-BE49-F238E27FC236}">
                <a16:creationId xmlns:a16="http://schemas.microsoft.com/office/drawing/2014/main" id="{8F56316B-2EB1-16B5-C30D-B06CB512C0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Header Placeholder 1">
            <a:extLst>
              <a:ext uri="{FF2B5EF4-FFF2-40B4-BE49-F238E27FC236}">
                <a16:creationId xmlns:a16="http://schemas.microsoft.com/office/drawing/2014/main" id="{A60AB669-571E-6340-65B3-FC0B1B512781}"/>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41986" name="Date Placeholder 2">
            <a:extLst>
              <a:ext uri="{FF2B5EF4-FFF2-40B4-BE49-F238E27FC236}">
                <a16:creationId xmlns:a16="http://schemas.microsoft.com/office/drawing/2014/main" id="{F3C7793A-3766-27DD-A1B9-6B3997CC5EAC}"/>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41987" name="Slide Image Placeholder 3">
            <a:extLst>
              <a:ext uri="{FF2B5EF4-FFF2-40B4-BE49-F238E27FC236}">
                <a16:creationId xmlns:a16="http://schemas.microsoft.com/office/drawing/2014/main" id="{7C82E1A3-FC02-B74F-173F-8F630ACCF9A8}"/>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Notes Placeholder 4">
            <a:extLst>
              <a:ext uri="{FF2B5EF4-FFF2-40B4-BE49-F238E27FC236}">
                <a16:creationId xmlns:a16="http://schemas.microsoft.com/office/drawing/2014/main" id="{61BD1EB2-D86B-588E-D1E9-DC7386F4A8A8}"/>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presentation is available as a video-on-demand recording on the Diversity and Inclusion Wiki page and live presentations like this one can be set up for you by contacting: diversityandinclusion-diversiteetinclusion@forces.gc.ca </a:t>
            </a:r>
          </a:p>
          <a:p>
            <a:pPr>
              <a:spcBef>
                <a:spcPct val="0"/>
              </a:spcBef>
            </a:pPr>
            <a:endParaRPr lang="en-US" altLang="en-US"/>
          </a:p>
          <a:p>
            <a:pPr>
              <a:spcBef>
                <a:spcPct val="0"/>
              </a:spcBef>
            </a:pPr>
            <a:r>
              <a:rPr lang="en-US" altLang="en-US"/>
              <a:t>Thank you for using your voice for change and for sharing this opportunity with your colleagues and professional network. </a:t>
            </a:r>
          </a:p>
          <a:p>
            <a:pPr>
              <a:spcBef>
                <a:spcPct val="0"/>
              </a:spcBef>
            </a:pPr>
            <a:r>
              <a:rPr lang="en-US" altLang="en-US"/>
              <a:t>We look forward to seeing you in September at LLMC Cohort #4. </a:t>
            </a:r>
          </a:p>
          <a:p>
            <a:pPr>
              <a:spcBef>
                <a:spcPct val="0"/>
              </a:spcBef>
            </a:pPr>
            <a:endParaRPr lang="en-US" altLang="en-US"/>
          </a:p>
          <a:p>
            <a:pPr>
              <a:spcBef>
                <a:spcPct val="0"/>
              </a:spcBef>
            </a:pPr>
            <a:r>
              <a:rPr lang="en-US" altLang="en-US"/>
              <a:t>Have a wonderful rest of your day. </a:t>
            </a:r>
          </a:p>
        </p:txBody>
      </p:sp>
      <p:sp>
        <p:nvSpPr>
          <p:cNvPr id="41989" name="Footer Placeholder 5">
            <a:extLst>
              <a:ext uri="{FF2B5EF4-FFF2-40B4-BE49-F238E27FC236}">
                <a16:creationId xmlns:a16="http://schemas.microsoft.com/office/drawing/2014/main" id="{AB625606-FE29-E5D3-71A8-3059F3FB68EE}"/>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41990" name="Slide Number Placeholder 6">
            <a:extLst>
              <a:ext uri="{FF2B5EF4-FFF2-40B4-BE49-F238E27FC236}">
                <a16:creationId xmlns:a16="http://schemas.microsoft.com/office/drawing/2014/main" id="{75AFCF96-81B1-F3E0-D91F-2C4B72CF30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Header Placeholder 1">
            <a:extLst>
              <a:ext uri="{FF2B5EF4-FFF2-40B4-BE49-F238E27FC236}">
                <a16:creationId xmlns:a16="http://schemas.microsoft.com/office/drawing/2014/main" id="{BBBCE7BA-9D3E-F720-6DC6-2204AF46AA97}"/>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6146" name="Date Placeholder 2">
            <a:extLst>
              <a:ext uri="{FF2B5EF4-FFF2-40B4-BE49-F238E27FC236}">
                <a16:creationId xmlns:a16="http://schemas.microsoft.com/office/drawing/2014/main" id="{E8F70DD7-534B-0498-4A7A-6A20D49F511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6147" name="Slide Image Placeholder 3">
            <a:extLst>
              <a:ext uri="{FF2B5EF4-FFF2-40B4-BE49-F238E27FC236}">
                <a16:creationId xmlns:a16="http://schemas.microsoft.com/office/drawing/2014/main" id="{D4B6CFC1-D2DE-BD47-7AFD-5E4B7766C896}"/>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Notes Placeholder 4">
            <a:extLst>
              <a:ext uri="{FF2B5EF4-FFF2-40B4-BE49-F238E27FC236}">
                <a16:creationId xmlns:a16="http://schemas.microsoft.com/office/drawing/2014/main" id="{F1F7C2D5-6054-BE8C-359D-131ECEBED6BD}"/>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Before we begin today’s event, let's do a check-in. The intent of LLMC is to have safe conversations about important subjects that will help transform the Federal Public Service by creating diverse and inclusive, psychologically safer workplaces.</a:t>
            </a:r>
          </a:p>
          <a:p>
            <a:pPr>
              <a:spcBef>
                <a:spcPct val="0"/>
              </a:spcBef>
            </a:pPr>
            <a:endParaRPr lang="en-US" altLang="en-US"/>
          </a:p>
          <a:p>
            <a:pPr>
              <a:spcBef>
                <a:spcPct val="0"/>
              </a:spcBef>
            </a:pPr>
            <a:r>
              <a:rPr lang="en-US" altLang="en-US"/>
              <a:t>The subjects may be difficult for some people to discuss. If at any point during this event you feel that you need to step away, you may leave in order to protect your mental health.</a:t>
            </a:r>
          </a:p>
          <a:p>
            <a:pPr>
              <a:spcBef>
                <a:spcPct val="0"/>
              </a:spcBef>
            </a:pPr>
            <a:endParaRPr lang="en-US" altLang="en-US"/>
          </a:p>
          <a:p>
            <a:pPr>
              <a:spcBef>
                <a:spcPct val="0"/>
              </a:spcBef>
            </a:pPr>
            <a:r>
              <a:rPr lang="en-US" altLang="en-US"/>
              <a:t>Your health comes first.</a:t>
            </a:r>
          </a:p>
          <a:p>
            <a:pPr>
              <a:spcBef>
                <a:spcPct val="0"/>
              </a:spcBef>
            </a:pPr>
            <a:endParaRPr lang="en-US" altLang="en-US"/>
          </a:p>
          <a:p>
            <a:pPr>
              <a:spcBef>
                <a:spcPct val="0"/>
              </a:spcBef>
            </a:pPr>
            <a:r>
              <a:rPr lang="en-US" altLang="en-US"/>
              <a:t>If you need to talk to someone, whether before, during, or after the event, there is support available to you 24/7.</a:t>
            </a:r>
          </a:p>
          <a:p>
            <a:pPr>
              <a:spcBef>
                <a:spcPct val="0"/>
              </a:spcBef>
            </a:pPr>
            <a:endParaRPr lang="en-US" altLang="en-US"/>
          </a:p>
          <a:p>
            <a:pPr>
              <a:spcBef>
                <a:spcPct val="0"/>
              </a:spcBef>
            </a:pPr>
            <a:r>
              <a:rPr lang="en-US" altLang="en-US"/>
              <a:t>Please note the contact information on this slide and in the chat. </a:t>
            </a:r>
          </a:p>
          <a:p>
            <a:pPr>
              <a:spcBef>
                <a:spcPct val="0"/>
              </a:spcBef>
            </a:pPr>
            <a:endParaRPr lang="en-US" altLang="en-US"/>
          </a:p>
          <a:p>
            <a:pPr>
              <a:spcBef>
                <a:spcPct val="0"/>
              </a:spcBef>
            </a:pPr>
            <a:r>
              <a:rPr lang="en-US" altLang="en-US"/>
              <a:t>Now let’s allow some time to reflect during our land acknowledgement.</a:t>
            </a:r>
          </a:p>
        </p:txBody>
      </p:sp>
      <p:sp>
        <p:nvSpPr>
          <p:cNvPr id="6149" name="Footer Placeholder 5">
            <a:extLst>
              <a:ext uri="{FF2B5EF4-FFF2-40B4-BE49-F238E27FC236}">
                <a16:creationId xmlns:a16="http://schemas.microsoft.com/office/drawing/2014/main" id="{F180C1EF-D89F-6D6C-320B-709EDD01A61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6150" name="Slide Number Placeholder 6">
            <a:extLst>
              <a:ext uri="{FF2B5EF4-FFF2-40B4-BE49-F238E27FC236}">
                <a16:creationId xmlns:a16="http://schemas.microsoft.com/office/drawing/2014/main" id="{93DC5C21-CD62-790A-E08E-E06674C2F2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Header Placeholder 1">
            <a:extLst>
              <a:ext uri="{FF2B5EF4-FFF2-40B4-BE49-F238E27FC236}">
                <a16:creationId xmlns:a16="http://schemas.microsoft.com/office/drawing/2014/main" id="{9BAFC7CE-9F7E-E9F5-0033-C5091DC0C45C}"/>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44034" name="Date Placeholder 2">
            <a:extLst>
              <a:ext uri="{FF2B5EF4-FFF2-40B4-BE49-F238E27FC236}">
                <a16:creationId xmlns:a16="http://schemas.microsoft.com/office/drawing/2014/main" id="{26F1261C-B63E-A608-7BA1-F81ADC2CE3E6}"/>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44035" name="Slide Image Placeholder 3">
            <a:extLst>
              <a:ext uri="{FF2B5EF4-FFF2-40B4-BE49-F238E27FC236}">
                <a16:creationId xmlns:a16="http://schemas.microsoft.com/office/drawing/2014/main" id="{13FBCB47-94D6-8271-5407-1E6BE9662DF9}"/>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Notes Placeholder 4">
            <a:extLst>
              <a:ext uri="{FF2B5EF4-FFF2-40B4-BE49-F238E27FC236}">
                <a16:creationId xmlns:a16="http://schemas.microsoft.com/office/drawing/2014/main" id="{FC390264-3285-E2F0-6803-D105E3535B46}"/>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Good afternoon everyone and welcome welcome.</a:t>
            </a:r>
          </a:p>
          <a:p>
            <a:pPr>
              <a:spcBef>
                <a:spcPct val="0"/>
              </a:spcBef>
            </a:pPr>
            <a:r>
              <a:rPr lang="en-US" altLang="en-US"/>
              <a:t> </a:t>
            </a:r>
          </a:p>
          <a:p>
            <a:pPr>
              <a:spcBef>
                <a:spcPct val="0"/>
              </a:spcBef>
            </a:pPr>
            <a:r>
              <a:rPr lang="en-US" altLang="en-US"/>
              <a:t>We are so thrilled to share this space with you today to introduce you to the Lifting As You Lead Mentoring Circles program - commonly referred to as LLMC. </a:t>
            </a:r>
          </a:p>
        </p:txBody>
      </p:sp>
      <p:sp>
        <p:nvSpPr>
          <p:cNvPr id="44037" name="Footer Placeholder 5">
            <a:extLst>
              <a:ext uri="{FF2B5EF4-FFF2-40B4-BE49-F238E27FC236}">
                <a16:creationId xmlns:a16="http://schemas.microsoft.com/office/drawing/2014/main" id="{4EFAE201-8972-72AA-EFA2-D0B70165C47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44038" name="Slide Number Placeholder 6">
            <a:extLst>
              <a:ext uri="{FF2B5EF4-FFF2-40B4-BE49-F238E27FC236}">
                <a16:creationId xmlns:a16="http://schemas.microsoft.com/office/drawing/2014/main" id="{B14F07FF-3F4C-D52A-8B6E-2E7369D63A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Header Placeholder 1">
            <a:extLst>
              <a:ext uri="{FF2B5EF4-FFF2-40B4-BE49-F238E27FC236}">
                <a16:creationId xmlns:a16="http://schemas.microsoft.com/office/drawing/2014/main" id="{6F5EAFA7-F72D-5372-417A-BB435A6EB84D}"/>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8194" name="Date Placeholder 2">
            <a:extLst>
              <a:ext uri="{FF2B5EF4-FFF2-40B4-BE49-F238E27FC236}">
                <a16:creationId xmlns:a16="http://schemas.microsoft.com/office/drawing/2014/main" id="{A3081AE4-36E3-F836-30DE-95A1DCABAC3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8195" name="Slide Image Placeholder 3">
            <a:extLst>
              <a:ext uri="{FF2B5EF4-FFF2-40B4-BE49-F238E27FC236}">
                <a16:creationId xmlns:a16="http://schemas.microsoft.com/office/drawing/2014/main" id="{2C71DB25-E170-92D9-7801-BF280A8EA783}"/>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Notes Placeholder 4">
            <a:extLst>
              <a:ext uri="{FF2B5EF4-FFF2-40B4-BE49-F238E27FC236}">
                <a16:creationId xmlns:a16="http://schemas.microsoft.com/office/drawing/2014/main" id="{B6DDEC35-DB34-A90D-A05B-BA13D5155C49}"/>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acknowledge that our offices, located in Ottawa, are on the Territory of the Anishinaabe Algonquin Nation, whose presence here reaches back to time immemorial. </a:t>
            </a:r>
          </a:p>
          <a:p>
            <a:pPr>
              <a:spcBef>
                <a:spcPct val="0"/>
              </a:spcBef>
            </a:pPr>
            <a:r>
              <a:rPr lang="en-US" altLang="en-US"/>
              <a:t> </a:t>
            </a:r>
          </a:p>
          <a:p>
            <a:pPr>
              <a:spcBef>
                <a:spcPct val="0"/>
              </a:spcBef>
            </a:pPr>
            <a:r>
              <a:rPr lang="en-US" altLang="en-US"/>
              <a:t>We also recognize the Algonquins as the customary keepers and defenders of the Ottawa River Watershed and its tributaries. We honour their long history of welcoming many Nations to this beautiful territory and uphold and uplift the voice and values of our Host Nation. </a:t>
            </a:r>
          </a:p>
          <a:p>
            <a:pPr>
              <a:spcBef>
                <a:spcPct val="0"/>
              </a:spcBef>
            </a:pPr>
            <a:r>
              <a:rPr lang="en-US" altLang="en-US"/>
              <a:t> </a:t>
            </a:r>
          </a:p>
          <a:p>
            <a:pPr>
              <a:spcBef>
                <a:spcPct val="0"/>
              </a:spcBef>
            </a:pPr>
            <a:r>
              <a:rPr lang="en-US" altLang="en-US"/>
              <a:t>Further, we respect and affirm the inherent and Treaty Rights of all Indigenous Peoples across this land. We have and will continue to honour the commitments to self-determination and sovereignty we have made to Indigenous Nations and Peoples. </a:t>
            </a:r>
          </a:p>
          <a:p>
            <a:pPr>
              <a:spcBef>
                <a:spcPct val="0"/>
              </a:spcBef>
            </a:pPr>
            <a:r>
              <a:rPr lang="en-US" altLang="en-US"/>
              <a:t> </a:t>
            </a:r>
          </a:p>
          <a:p>
            <a:pPr>
              <a:spcBef>
                <a:spcPct val="0"/>
              </a:spcBef>
            </a:pPr>
            <a:r>
              <a:rPr lang="en-US" altLang="en-US"/>
              <a:t>We recognize the historical oppression of original lands, cultures and peoples in what we now know as Canada and strongly believe that the arts contribute to the journey of healing and decolonization that we all share together. </a:t>
            </a:r>
          </a:p>
          <a:p>
            <a:pPr>
              <a:spcBef>
                <a:spcPct val="0"/>
              </a:spcBef>
            </a:pPr>
            <a:r>
              <a:rPr lang="en-US" altLang="en-US"/>
              <a:t> </a:t>
            </a:r>
          </a:p>
          <a:p>
            <a:pPr>
              <a:spcBef>
                <a:spcPct val="0"/>
              </a:spcBef>
            </a:pPr>
            <a:r>
              <a:rPr lang="en-US" altLang="en-US"/>
              <a:t>This land acknowledgement was developed by members of the Algonquin community, and we thank them for their generosity and collaboration. </a:t>
            </a:r>
          </a:p>
          <a:p>
            <a:pPr>
              <a:spcBef>
                <a:spcPct val="0"/>
              </a:spcBef>
            </a:pPr>
            <a:endParaRPr lang="en-US" altLang="en-US"/>
          </a:p>
          <a:p>
            <a:pPr>
              <a:spcBef>
                <a:spcPct val="0"/>
              </a:spcBef>
            </a:pPr>
            <a:r>
              <a:rPr lang="en-US" altLang="en-US"/>
              <a:t>Please take a moment to identify and reflect on the territories on which you reside and work. If you are unsure, please visit native-land.ca </a:t>
            </a:r>
          </a:p>
        </p:txBody>
      </p:sp>
      <p:sp>
        <p:nvSpPr>
          <p:cNvPr id="8197" name="Footer Placeholder 5">
            <a:extLst>
              <a:ext uri="{FF2B5EF4-FFF2-40B4-BE49-F238E27FC236}">
                <a16:creationId xmlns:a16="http://schemas.microsoft.com/office/drawing/2014/main" id="{39961ABF-EBF1-3A82-C355-25B9A2E22ED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8198" name="Slide Number Placeholder 6">
            <a:extLst>
              <a:ext uri="{FF2B5EF4-FFF2-40B4-BE49-F238E27FC236}">
                <a16:creationId xmlns:a16="http://schemas.microsoft.com/office/drawing/2014/main" id="{9EDA82D4-4BC7-440A-901A-3DA68B1BFB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Header Placeholder 1">
            <a:extLst>
              <a:ext uri="{FF2B5EF4-FFF2-40B4-BE49-F238E27FC236}">
                <a16:creationId xmlns:a16="http://schemas.microsoft.com/office/drawing/2014/main" id="{F8E4BD98-4575-E870-E534-AFDEF097E8AB}"/>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0242" name="Date Placeholder 2">
            <a:extLst>
              <a:ext uri="{FF2B5EF4-FFF2-40B4-BE49-F238E27FC236}">
                <a16:creationId xmlns:a16="http://schemas.microsoft.com/office/drawing/2014/main" id="{3FBC23C9-ED58-1301-71AD-88241FA106C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10243" name="Slide Image Placeholder 3">
            <a:extLst>
              <a:ext uri="{FF2B5EF4-FFF2-40B4-BE49-F238E27FC236}">
                <a16:creationId xmlns:a16="http://schemas.microsoft.com/office/drawing/2014/main" id="{B022E8EE-DF8C-C55F-F961-9ADA3BA776E6}"/>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Notes Placeholder 4">
            <a:extLst>
              <a:ext uri="{FF2B5EF4-FFF2-40B4-BE49-F238E27FC236}">
                <a16:creationId xmlns:a16="http://schemas.microsoft.com/office/drawing/2014/main" id="{D37CD7D3-BAFE-2779-682D-F0451258A110}"/>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Lifting as you Lead Mentoring Circles (LLMC) program is a groundbreaking initiative created by the Diversity and Inclusion Office within the Materiel Group, National Defence. </a:t>
            </a:r>
          </a:p>
          <a:p>
            <a:pPr>
              <a:spcBef>
                <a:spcPct val="0"/>
              </a:spcBef>
            </a:pPr>
            <a:endParaRPr lang="en-US" altLang="en-US"/>
          </a:p>
          <a:p>
            <a:pPr>
              <a:spcBef>
                <a:spcPct val="0"/>
              </a:spcBef>
            </a:pPr>
            <a:r>
              <a:rPr lang="en-US" altLang="en-US"/>
              <a:t>The LLMC program is open to everyone in the Federal Public Service and Canadian Armed Forces. </a:t>
            </a:r>
          </a:p>
          <a:p>
            <a:pPr>
              <a:spcBef>
                <a:spcPct val="0"/>
              </a:spcBef>
            </a:pPr>
            <a:endParaRPr lang="en-US" altLang="en-US"/>
          </a:p>
          <a:p>
            <a:pPr>
              <a:spcBef>
                <a:spcPct val="0"/>
              </a:spcBef>
            </a:pPr>
            <a:r>
              <a:rPr lang="en-US" altLang="en-US"/>
              <a:t>LLMC’s registration is now open for its 4th cohort. We hope to continue the momentum of transforming the Federal Public Service by bringing together thousands of participants from more than 50 government departments. </a:t>
            </a:r>
          </a:p>
          <a:p>
            <a:pPr>
              <a:spcBef>
                <a:spcPct val="0"/>
              </a:spcBef>
            </a:pPr>
            <a:endParaRPr lang="en-US" altLang="en-US"/>
          </a:p>
          <a:p>
            <a:pPr>
              <a:spcBef>
                <a:spcPct val="0"/>
              </a:spcBef>
            </a:pPr>
            <a:r>
              <a:rPr lang="en-US" altLang="en-US"/>
              <a:t>This strong and thriving community of inclusive leaders at all levels engage together in mentoring circles to advance the principles of diversity and inclusion within the public service. YOU could be one of these change-makers! </a:t>
            </a:r>
          </a:p>
          <a:p>
            <a:pPr>
              <a:spcBef>
                <a:spcPct val="0"/>
              </a:spcBef>
            </a:pPr>
            <a:endParaRPr lang="en-US" altLang="en-US"/>
          </a:p>
          <a:p>
            <a:pPr>
              <a:spcBef>
                <a:spcPct val="0"/>
              </a:spcBef>
            </a:pPr>
            <a:r>
              <a:rPr lang="en-US" altLang="en-US"/>
              <a:t>During our time together today, we are going to explore:</a:t>
            </a:r>
          </a:p>
          <a:p>
            <a:pPr>
              <a:spcBef>
                <a:spcPct val="0"/>
              </a:spcBef>
            </a:pPr>
            <a:endParaRPr lang="en-US" altLang="en-US"/>
          </a:p>
          <a:p>
            <a:pPr>
              <a:spcBef>
                <a:spcPct val="0"/>
              </a:spcBef>
            </a:pPr>
            <a:r>
              <a:rPr lang="en-US" altLang="en-US"/>
              <a:t>-Everything you need to know about applying to LLMC. </a:t>
            </a:r>
          </a:p>
          <a:p>
            <a:pPr>
              <a:spcBef>
                <a:spcPct val="0"/>
              </a:spcBef>
            </a:pPr>
            <a:endParaRPr lang="en-US" altLang="en-US"/>
          </a:p>
          <a:p>
            <a:pPr>
              <a:spcBef>
                <a:spcPct val="0"/>
              </a:spcBef>
            </a:pPr>
            <a:r>
              <a:rPr lang="en-US" altLang="en-US"/>
              <a:t>-Who is this program for?</a:t>
            </a:r>
          </a:p>
          <a:p>
            <a:pPr>
              <a:spcBef>
                <a:spcPct val="0"/>
              </a:spcBef>
            </a:pPr>
            <a:endParaRPr lang="en-US" altLang="en-US"/>
          </a:p>
          <a:p>
            <a:pPr>
              <a:spcBef>
                <a:spcPct val="0"/>
              </a:spcBef>
            </a:pPr>
            <a:r>
              <a:rPr lang="en-US" altLang="en-US"/>
              <a:t>-Why representation matters. </a:t>
            </a:r>
          </a:p>
          <a:p>
            <a:pPr>
              <a:spcBef>
                <a:spcPct val="0"/>
              </a:spcBef>
            </a:pPr>
            <a:endParaRPr lang="en-US" altLang="en-US"/>
          </a:p>
          <a:p>
            <a:pPr>
              <a:spcBef>
                <a:spcPct val="0"/>
              </a:spcBef>
            </a:pPr>
            <a:r>
              <a:rPr lang="en-US" altLang="en-US"/>
              <a:t>-How you can be a co-conspirator for change in your organisation? </a:t>
            </a:r>
          </a:p>
        </p:txBody>
      </p:sp>
      <p:sp>
        <p:nvSpPr>
          <p:cNvPr id="10245" name="Footer Placeholder 5">
            <a:extLst>
              <a:ext uri="{FF2B5EF4-FFF2-40B4-BE49-F238E27FC236}">
                <a16:creationId xmlns:a16="http://schemas.microsoft.com/office/drawing/2014/main" id="{59FE0458-7B69-FEDB-94FD-62CB20886E8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0246" name="Slide Number Placeholder 6">
            <a:extLst>
              <a:ext uri="{FF2B5EF4-FFF2-40B4-BE49-F238E27FC236}">
                <a16:creationId xmlns:a16="http://schemas.microsoft.com/office/drawing/2014/main" id="{7E98DE9F-0325-BE35-D8BC-B6DB40861B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Header Placeholder 1">
            <a:extLst>
              <a:ext uri="{FF2B5EF4-FFF2-40B4-BE49-F238E27FC236}">
                <a16:creationId xmlns:a16="http://schemas.microsoft.com/office/drawing/2014/main" id="{BB16E407-D8DF-5851-F5FE-5BE5EFEE52CF}"/>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2290" name="Date Placeholder 2">
            <a:extLst>
              <a:ext uri="{FF2B5EF4-FFF2-40B4-BE49-F238E27FC236}">
                <a16:creationId xmlns:a16="http://schemas.microsoft.com/office/drawing/2014/main" id="{AB617EFA-C215-0D84-804F-9955290ED2A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12291" name="Slide Image Placeholder 3">
            <a:extLst>
              <a:ext uri="{FF2B5EF4-FFF2-40B4-BE49-F238E27FC236}">
                <a16:creationId xmlns:a16="http://schemas.microsoft.com/office/drawing/2014/main" id="{F43B77EA-D3F8-D1ED-A41A-8F0C17D3D263}"/>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Notes Placeholder 4">
            <a:extLst>
              <a:ext uri="{FF2B5EF4-FFF2-40B4-BE49-F238E27FC236}">
                <a16:creationId xmlns:a16="http://schemas.microsoft.com/office/drawing/2014/main" id="{1E23E610-6041-3D8C-1564-79D5E970980B}"/>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Let’s get started with some introductions. </a:t>
            </a:r>
          </a:p>
          <a:p>
            <a:pPr>
              <a:spcBef>
                <a:spcPct val="0"/>
              </a:spcBef>
            </a:pPr>
            <a:endParaRPr lang="en-US" altLang="en-US"/>
          </a:p>
          <a:p>
            <a:pPr>
              <a:spcBef>
                <a:spcPct val="0"/>
              </a:spcBef>
            </a:pPr>
            <a:r>
              <a:rPr lang="en-US" altLang="en-US"/>
              <a:t>[insert sel-intro] </a:t>
            </a:r>
          </a:p>
          <a:p>
            <a:pPr>
              <a:spcBef>
                <a:spcPct val="0"/>
              </a:spcBef>
            </a:pPr>
            <a:endParaRPr lang="en-US" altLang="en-US"/>
          </a:p>
          <a:p>
            <a:pPr>
              <a:spcBef>
                <a:spcPct val="0"/>
              </a:spcBef>
            </a:pPr>
            <a:r>
              <a:rPr lang="en-US" altLang="en-US"/>
              <a:t>Thank you for allowing me to share my layers with you today. We look forward to learning more about you and your layers in LLMC. </a:t>
            </a:r>
          </a:p>
        </p:txBody>
      </p:sp>
      <p:sp>
        <p:nvSpPr>
          <p:cNvPr id="12293" name="Footer Placeholder 5">
            <a:extLst>
              <a:ext uri="{FF2B5EF4-FFF2-40B4-BE49-F238E27FC236}">
                <a16:creationId xmlns:a16="http://schemas.microsoft.com/office/drawing/2014/main" id="{0FE80DF7-007C-FE42-E590-9B6702B4F75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2294" name="Slide Number Placeholder 6">
            <a:extLst>
              <a:ext uri="{FF2B5EF4-FFF2-40B4-BE49-F238E27FC236}">
                <a16:creationId xmlns:a16="http://schemas.microsoft.com/office/drawing/2014/main" id="{609EC15A-470C-4E11-5997-5483897647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Header Placeholder 1">
            <a:extLst>
              <a:ext uri="{FF2B5EF4-FFF2-40B4-BE49-F238E27FC236}">
                <a16:creationId xmlns:a16="http://schemas.microsoft.com/office/drawing/2014/main" id="{B9F75B36-F84C-47D8-D8DE-BF912D5F34A5}"/>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4338" name="Date Placeholder 2">
            <a:extLst>
              <a:ext uri="{FF2B5EF4-FFF2-40B4-BE49-F238E27FC236}">
                <a16:creationId xmlns:a16="http://schemas.microsoft.com/office/drawing/2014/main" id="{5D7626D9-AEA0-E6E1-C0A6-646EBB3E378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14339" name="Slide Image Placeholder 3">
            <a:extLst>
              <a:ext uri="{FF2B5EF4-FFF2-40B4-BE49-F238E27FC236}">
                <a16:creationId xmlns:a16="http://schemas.microsoft.com/office/drawing/2014/main" id="{1DFC8C7B-07B3-DC71-0F71-2DAE7BFDD1CA}"/>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Notes Placeholder 4">
            <a:extLst>
              <a:ext uri="{FF2B5EF4-FFF2-40B4-BE49-F238E27FC236}">
                <a16:creationId xmlns:a16="http://schemas.microsoft.com/office/drawing/2014/main" id="{BA29CFA8-2C7D-05F6-79BD-47B6066847BD}"/>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Let’s get some historical context on LLMC. Why was LLMC created?</a:t>
            </a:r>
          </a:p>
          <a:p>
            <a:pPr>
              <a:spcBef>
                <a:spcPct val="0"/>
              </a:spcBef>
            </a:pPr>
            <a:endParaRPr lang="en-US" altLang="en-US"/>
          </a:p>
          <a:p>
            <a:pPr>
              <a:spcBef>
                <a:spcPct val="0"/>
              </a:spcBef>
            </a:pPr>
            <a:r>
              <a:rPr lang="en-US" altLang="en-US"/>
              <a:t>LLMC was created in 2021 based on consultations with the people at Materiel Group at National Defence. The consultations at the time were taking place as part of LLMC Founder Samantha Moonsammy’s new role as the Diversity and Inclusion Section Head as she worked on creating the Diversity and Inclusion Action plan for the organization. The conversations she participated in highlighted many things. People wanted to build connections with their colleagues, they wanted to contribute more, and they wanted the chance for promotions. The challenge was they didn’t know where to start. </a:t>
            </a:r>
          </a:p>
          <a:p>
            <a:pPr>
              <a:spcBef>
                <a:spcPct val="0"/>
              </a:spcBef>
            </a:pPr>
            <a:endParaRPr lang="en-US" altLang="en-US"/>
          </a:p>
          <a:p>
            <a:pPr>
              <a:spcBef>
                <a:spcPct val="0"/>
              </a:spcBef>
            </a:pPr>
            <a:r>
              <a:rPr lang="en-US" altLang="en-US"/>
              <a:t>And I don’t blame them. As a collective, we had already been through so much. </a:t>
            </a:r>
          </a:p>
          <a:p>
            <a:pPr>
              <a:spcBef>
                <a:spcPct val="0"/>
              </a:spcBef>
            </a:pPr>
            <a:endParaRPr lang="en-US" altLang="en-US"/>
          </a:p>
          <a:p>
            <a:pPr>
              <a:spcBef>
                <a:spcPct val="0"/>
              </a:spcBef>
            </a:pPr>
            <a:r>
              <a:rPr lang="en-US" altLang="en-US"/>
              <a:t>Let’s look at how the world had changed around the time Sam took this new position in Diversity and Inclusion at National Defence. </a:t>
            </a:r>
          </a:p>
          <a:p>
            <a:pPr>
              <a:spcBef>
                <a:spcPct val="0"/>
              </a:spcBef>
            </a:pPr>
            <a:endParaRPr lang="en-US" altLang="en-US"/>
          </a:p>
          <a:p>
            <a:pPr>
              <a:spcBef>
                <a:spcPct val="0"/>
              </a:spcBef>
            </a:pPr>
            <a:r>
              <a:rPr lang="en-US" altLang="en-US"/>
              <a:t>1. [March 2020] Covid changed everything. During the pandemic, the majority of our organisations pivoted to a virtual workplace. This caused isolation and today… creates opportunity for all of us to re-think and re-build our workplaces. </a:t>
            </a:r>
          </a:p>
          <a:p>
            <a:pPr>
              <a:spcBef>
                <a:spcPct val="0"/>
              </a:spcBef>
            </a:pPr>
            <a:endParaRPr lang="en-US" altLang="en-US"/>
          </a:p>
          <a:p>
            <a:pPr>
              <a:spcBef>
                <a:spcPct val="0"/>
              </a:spcBef>
            </a:pPr>
            <a:r>
              <a:rPr lang="en-US" altLang="en-US"/>
              <a:t>2. [May 25, 2020] - The next significant world event was the murder of George Floyd by a police officer that technology allowed all of us around the world to witness in real-time. It re-ignited a movement for Black Lives Matter. This sparked a global discussion on how we can address systemic racism and make our organizations and communities more inclusive.</a:t>
            </a:r>
          </a:p>
          <a:p>
            <a:pPr>
              <a:spcBef>
                <a:spcPct val="0"/>
              </a:spcBef>
            </a:pPr>
            <a:endParaRPr lang="en-US" altLang="en-US"/>
          </a:p>
          <a:p>
            <a:pPr>
              <a:spcBef>
                <a:spcPct val="0"/>
              </a:spcBef>
            </a:pPr>
            <a:r>
              <a:rPr lang="en-US" altLang="en-US"/>
              <a:t>3. [Post May 2020] - George Floyd's murder prompted unprecedented change. Corporations, governments, and organizations all around the world started Diversity and Inclusion offices to implement practical actions for systemic change. We all started to play catch up and focused on actions that were long overdue. Our Canadian leaders including the Clerk, the most senior leader in the Government of Canada shared their deep reflection on the unjust treatment of Black people, other racialized groups, and Indigenous Peoples in our society. </a:t>
            </a:r>
          </a:p>
          <a:p>
            <a:pPr>
              <a:spcBef>
                <a:spcPct val="0"/>
              </a:spcBef>
            </a:pPr>
            <a:endParaRPr lang="en-US" altLang="en-US"/>
          </a:p>
          <a:p>
            <a:pPr>
              <a:spcBef>
                <a:spcPct val="0"/>
              </a:spcBef>
            </a:pPr>
            <a:r>
              <a:rPr lang="en-US" altLang="en-US"/>
              <a:t>4. In January 2021 - The Clerk, the late Ian Shuggart, gave the Federal Public Service an incredible gift - The Clerk’s Call to Action on Anti-Racism, Equity, and Inclusion, which sets common expectations for leaders across the Public Service to take practical actions. </a:t>
            </a:r>
          </a:p>
          <a:p>
            <a:pPr>
              <a:spcBef>
                <a:spcPct val="0"/>
              </a:spcBef>
            </a:pPr>
            <a:endParaRPr lang="en-US" altLang="en-US"/>
          </a:p>
          <a:p>
            <a:pPr>
              <a:spcBef>
                <a:spcPct val="0"/>
              </a:spcBef>
            </a:pPr>
            <a:r>
              <a:rPr lang="en-US" altLang="en-US"/>
              <a:t>Just as LLMC founder Samantha Moonsammy did in her role, the Clerk took the time to listen to public servants come forward and courageously share their lived experiences and it was clear. The time is now to remove systemic racism from our institutions and from our culture. </a:t>
            </a:r>
          </a:p>
          <a:p>
            <a:pPr>
              <a:spcBef>
                <a:spcPct val="0"/>
              </a:spcBef>
            </a:pPr>
            <a:endParaRPr lang="en-US" altLang="en-US"/>
          </a:p>
          <a:p>
            <a:pPr>
              <a:spcBef>
                <a:spcPct val="0"/>
              </a:spcBef>
            </a:pPr>
            <a:r>
              <a:rPr lang="en-US" altLang="en-US"/>
              <a:t>5. [Unmarked graves] A few months after the Clerk’s Call, Canadians experience more pain and outrage when the unmarked graves of 215 Indigenous children were found on the grounds of the former Kamloops Indian Residential School in British Columbia. The Government of Canada responded immediately making promises to address historical wrongs and commitments to reconciliation.</a:t>
            </a:r>
          </a:p>
          <a:p>
            <a:pPr>
              <a:spcBef>
                <a:spcPct val="0"/>
              </a:spcBef>
            </a:pPr>
            <a:endParaRPr lang="en-US" altLang="en-US"/>
          </a:p>
          <a:p>
            <a:pPr>
              <a:spcBef>
                <a:spcPct val="0"/>
              </a:spcBef>
            </a:pPr>
            <a:r>
              <a:rPr lang="en-US" altLang="en-US"/>
              <a:t>This is a lot of lived experiences in a very short period of time. It left Sam in deep reflection. She knew we needed to do something revolutionary in this space. </a:t>
            </a:r>
          </a:p>
        </p:txBody>
      </p:sp>
      <p:sp>
        <p:nvSpPr>
          <p:cNvPr id="14341" name="Footer Placeholder 5">
            <a:extLst>
              <a:ext uri="{FF2B5EF4-FFF2-40B4-BE49-F238E27FC236}">
                <a16:creationId xmlns:a16="http://schemas.microsoft.com/office/drawing/2014/main" id="{7BCE61F0-80DF-25D2-536C-50CBCD30440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4342" name="Slide Number Placeholder 6">
            <a:extLst>
              <a:ext uri="{FF2B5EF4-FFF2-40B4-BE49-F238E27FC236}">
                <a16:creationId xmlns:a16="http://schemas.microsoft.com/office/drawing/2014/main" id="{7C95ACFD-A1E2-1E56-7786-1E1C5B2FBE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Header Placeholder 1">
            <a:extLst>
              <a:ext uri="{FF2B5EF4-FFF2-40B4-BE49-F238E27FC236}">
                <a16:creationId xmlns:a16="http://schemas.microsoft.com/office/drawing/2014/main" id="{C324DAF4-623D-D8B3-AA8D-2CC7474228D5}"/>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6386" name="Date Placeholder 2">
            <a:extLst>
              <a:ext uri="{FF2B5EF4-FFF2-40B4-BE49-F238E27FC236}">
                <a16:creationId xmlns:a16="http://schemas.microsoft.com/office/drawing/2014/main" id="{FAEEC688-050F-F6DB-48E1-8DEE1F949E6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16387" name="Slide Image Placeholder 3">
            <a:extLst>
              <a:ext uri="{FF2B5EF4-FFF2-40B4-BE49-F238E27FC236}">
                <a16:creationId xmlns:a16="http://schemas.microsoft.com/office/drawing/2014/main" id="{A1A21E0E-C316-B86F-20AE-58454FE91648}"/>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Notes Placeholder 4">
            <a:extLst>
              <a:ext uri="{FF2B5EF4-FFF2-40B4-BE49-F238E27FC236}">
                <a16:creationId xmlns:a16="http://schemas.microsoft.com/office/drawing/2014/main" id="{F3997DE1-7500-DFA1-91BA-4F2FF01B9EC7}"/>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Referring back to the Clerk’s Call to Action in which he says, “Building a diverse, equitable and inclusive Public Service is both an obligation and an opportunity we all share. </a:t>
            </a:r>
          </a:p>
          <a:p>
            <a:pPr>
              <a:spcBef>
                <a:spcPct val="0"/>
              </a:spcBef>
            </a:pPr>
            <a:endParaRPr lang="en-US" altLang="en-US"/>
          </a:p>
          <a:p>
            <a:pPr>
              <a:spcBef>
                <a:spcPct val="0"/>
              </a:spcBef>
            </a:pPr>
            <a:r>
              <a:rPr lang="en-US" altLang="en-US"/>
              <a:t>We must advance this objective together, acting both individually and collectively, and recognizing that our progress will rely on amplifying the voices of those within our organizations to help lead the way.”</a:t>
            </a:r>
          </a:p>
          <a:p>
            <a:pPr>
              <a:spcBef>
                <a:spcPct val="0"/>
              </a:spcBef>
            </a:pPr>
            <a:endParaRPr lang="en-US" altLang="en-US"/>
          </a:p>
          <a:p>
            <a:pPr>
              <a:spcBef>
                <a:spcPct val="0"/>
              </a:spcBef>
            </a:pPr>
            <a:r>
              <a:rPr lang="en-US" altLang="en-US"/>
              <a:t>The answer was found right in the Clerk’s Call to Action. </a:t>
            </a:r>
          </a:p>
          <a:p>
            <a:pPr>
              <a:spcBef>
                <a:spcPct val="0"/>
              </a:spcBef>
            </a:pPr>
            <a:endParaRPr lang="en-US" altLang="en-US"/>
          </a:p>
          <a:p>
            <a:pPr>
              <a:spcBef>
                <a:spcPct val="0"/>
              </a:spcBef>
            </a:pPr>
            <a:r>
              <a:rPr lang="en-US" altLang="en-US"/>
              <a:t>LLMC was built to respond to the Call to Action. No more empty gestures. </a:t>
            </a:r>
          </a:p>
          <a:p>
            <a:pPr>
              <a:spcBef>
                <a:spcPct val="0"/>
              </a:spcBef>
            </a:pPr>
            <a:endParaRPr lang="en-US" altLang="en-US"/>
          </a:p>
          <a:p>
            <a:pPr>
              <a:spcBef>
                <a:spcPct val="0"/>
              </a:spcBef>
            </a:pPr>
            <a:r>
              <a:rPr lang="en-US" altLang="en-US"/>
              <a:t>So, the Diversity and Inclusion Office created a real people-powered program with real results to advance inclusive workplaces together. Commit to amplifying the voices of those within our organizations to help lead the way.</a:t>
            </a:r>
          </a:p>
        </p:txBody>
      </p:sp>
      <p:sp>
        <p:nvSpPr>
          <p:cNvPr id="16389" name="Footer Placeholder 5">
            <a:extLst>
              <a:ext uri="{FF2B5EF4-FFF2-40B4-BE49-F238E27FC236}">
                <a16:creationId xmlns:a16="http://schemas.microsoft.com/office/drawing/2014/main" id="{6FFF1933-77C7-9B28-2F60-6D9854AE48E6}"/>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6390" name="Slide Number Placeholder 6">
            <a:extLst>
              <a:ext uri="{FF2B5EF4-FFF2-40B4-BE49-F238E27FC236}">
                <a16:creationId xmlns:a16="http://schemas.microsoft.com/office/drawing/2014/main" id="{025AE622-1C32-51E5-82A6-6A2CDC9F97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Header Placeholder 1">
            <a:extLst>
              <a:ext uri="{FF2B5EF4-FFF2-40B4-BE49-F238E27FC236}">
                <a16:creationId xmlns:a16="http://schemas.microsoft.com/office/drawing/2014/main" id="{2A33A17B-671C-4026-9FBD-3541F98B8853}"/>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8434" name="Date Placeholder 2">
            <a:extLst>
              <a:ext uri="{FF2B5EF4-FFF2-40B4-BE49-F238E27FC236}">
                <a16:creationId xmlns:a16="http://schemas.microsoft.com/office/drawing/2014/main" id="{00F5A676-0648-648B-EB61-7466F5DA490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18435" name="Slide Image Placeholder 3">
            <a:extLst>
              <a:ext uri="{FF2B5EF4-FFF2-40B4-BE49-F238E27FC236}">
                <a16:creationId xmlns:a16="http://schemas.microsoft.com/office/drawing/2014/main" id="{EFB0CC2E-4C71-FA24-FCC3-FEA6B77EEF8C}"/>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Notes Placeholder 4">
            <a:extLst>
              <a:ext uri="{FF2B5EF4-FFF2-40B4-BE49-F238E27FC236}">
                <a16:creationId xmlns:a16="http://schemas.microsoft.com/office/drawing/2014/main" id="{C297554C-1E5D-6C3C-6AD5-8C506ECA5946}"/>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It was time for real change. </a:t>
            </a:r>
          </a:p>
          <a:p>
            <a:pPr>
              <a:spcBef>
                <a:spcPct val="0"/>
              </a:spcBef>
            </a:pPr>
            <a:endParaRPr lang="en-US" altLang="en-US"/>
          </a:p>
          <a:p>
            <a:pPr>
              <a:spcBef>
                <a:spcPct val="0"/>
              </a:spcBef>
            </a:pPr>
            <a:r>
              <a:rPr lang="en-US" altLang="en-US"/>
              <a:t>Rosabeth Moss Kanter in 1977 said, “In any change process, there are three groups. There’s a twenty percent, who you don’t have to convince and there is a seventy percent sitting on the fence. If the twenty percent move, the seventy will follow. Then there’s a ten percent - things were good in 1901. </a:t>
            </a:r>
          </a:p>
          <a:p>
            <a:pPr>
              <a:spcBef>
                <a:spcPct val="0"/>
              </a:spcBef>
            </a:pPr>
            <a:endParaRPr lang="en-US" altLang="en-US"/>
          </a:p>
          <a:p>
            <a:pPr>
              <a:spcBef>
                <a:spcPct val="0"/>
              </a:spcBef>
            </a:pPr>
            <a:r>
              <a:rPr lang="en-US" altLang="en-US"/>
              <a:t>If you want to architect change, you must identify and mobilise the twenty percent.” </a:t>
            </a:r>
          </a:p>
          <a:p>
            <a:pPr>
              <a:spcBef>
                <a:spcPct val="0"/>
              </a:spcBef>
            </a:pPr>
            <a:endParaRPr lang="en-US" altLang="en-US"/>
          </a:p>
          <a:p>
            <a:pPr>
              <a:spcBef>
                <a:spcPct val="0"/>
              </a:spcBef>
            </a:pPr>
            <a:r>
              <a:rPr lang="en-US" altLang="en-US"/>
              <a:t>So, it was time. </a:t>
            </a:r>
          </a:p>
          <a:p>
            <a:pPr>
              <a:spcBef>
                <a:spcPct val="0"/>
              </a:spcBef>
            </a:pPr>
            <a:r>
              <a:rPr lang="en-US" altLang="en-US"/>
              <a:t>- Time to stop being performative.</a:t>
            </a:r>
          </a:p>
          <a:p>
            <a:pPr>
              <a:spcBef>
                <a:spcPct val="0"/>
              </a:spcBef>
            </a:pPr>
            <a:r>
              <a:rPr lang="en-US" altLang="en-US"/>
              <a:t>- Time to move beyond the check boxes. </a:t>
            </a:r>
          </a:p>
          <a:p>
            <a:pPr>
              <a:spcBef>
                <a:spcPct val="0"/>
              </a:spcBef>
            </a:pPr>
            <a:r>
              <a:rPr lang="en-US" altLang="en-US"/>
              <a:t>- Time to re-imagine learning events so there’s room for rich conversations, sharing layers, applied learning and connection. </a:t>
            </a:r>
          </a:p>
          <a:p>
            <a:pPr>
              <a:spcBef>
                <a:spcPct val="0"/>
              </a:spcBef>
            </a:pPr>
            <a:endParaRPr lang="en-US" altLang="en-US"/>
          </a:p>
          <a:p>
            <a:pPr>
              <a:spcBef>
                <a:spcPct val="0"/>
              </a:spcBef>
            </a:pPr>
            <a:r>
              <a:rPr lang="en-US" altLang="en-US"/>
              <a:t>And that is when LLMC was born.</a:t>
            </a:r>
          </a:p>
        </p:txBody>
      </p:sp>
      <p:sp>
        <p:nvSpPr>
          <p:cNvPr id="18437" name="Footer Placeholder 5">
            <a:extLst>
              <a:ext uri="{FF2B5EF4-FFF2-40B4-BE49-F238E27FC236}">
                <a16:creationId xmlns:a16="http://schemas.microsoft.com/office/drawing/2014/main" id="{C3D10DF7-66AB-1BC1-F48A-4069079D2291}"/>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8438" name="Slide Number Placeholder 6">
            <a:extLst>
              <a:ext uri="{FF2B5EF4-FFF2-40B4-BE49-F238E27FC236}">
                <a16:creationId xmlns:a16="http://schemas.microsoft.com/office/drawing/2014/main" id="{BE1C3047-C41F-2ADA-ECC9-010BE6D6A2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Header Placeholder 1">
            <a:extLst>
              <a:ext uri="{FF2B5EF4-FFF2-40B4-BE49-F238E27FC236}">
                <a16:creationId xmlns:a16="http://schemas.microsoft.com/office/drawing/2014/main" id="{D47B4FB2-2D22-1A92-176F-724CB17155D2}"/>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0482" name="Date Placeholder 2">
            <a:extLst>
              <a:ext uri="{FF2B5EF4-FFF2-40B4-BE49-F238E27FC236}">
                <a16:creationId xmlns:a16="http://schemas.microsoft.com/office/drawing/2014/main" id="{AC77C805-5A17-EA3F-B012-E96E2F962D0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20483" name="Slide Image Placeholder 3">
            <a:extLst>
              <a:ext uri="{FF2B5EF4-FFF2-40B4-BE49-F238E27FC236}">
                <a16:creationId xmlns:a16="http://schemas.microsoft.com/office/drawing/2014/main" id="{B230E98A-6006-3BE0-4B3B-11E7A13BD5A6}"/>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Notes Placeholder 4">
            <a:extLst>
              <a:ext uri="{FF2B5EF4-FFF2-40B4-BE49-F238E27FC236}">
                <a16:creationId xmlns:a16="http://schemas.microsoft.com/office/drawing/2014/main" id="{022B5577-14CA-263F-D258-C293729A47DA}"/>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Lifting as you Lead Mentoring Circles Program is one of a kind and was created to make a difference in the Federal Public Service. It is the largest group mentoring program for Government of Canada and Canadian Armed Forces members. It helps participants pursue both personal and professional growth. </a:t>
            </a:r>
          </a:p>
          <a:p>
            <a:pPr>
              <a:spcBef>
                <a:spcPct val="0"/>
              </a:spcBef>
            </a:pPr>
            <a:endParaRPr lang="en-US" altLang="en-US"/>
          </a:p>
          <a:p>
            <a:pPr>
              <a:spcBef>
                <a:spcPct val="0"/>
              </a:spcBef>
            </a:pPr>
            <a:r>
              <a:rPr lang="en-US" altLang="en-US"/>
              <a:t>LLMC is a people-powered movement and answers the Clerk’s Call to Action. Through this lens, the LLMC program provides members with an innovative space and opportunity to actively participate in making our workplaces inclusive while building their leadership skills.</a:t>
            </a:r>
          </a:p>
        </p:txBody>
      </p:sp>
      <p:sp>
        <p:nvSpPr>
          <p:cNvPr id="20485" name="Footer Placeholder 5">
            <a:extLst>
              <a:ext uri="{FF2B5EF4-FFF2-40B4-BE49-F238E27FC236}">
                <a16:creationId xmlns:a16="http://schemas.microsoft.com/office/drawing/2014/main" id="{0AE7C4D4-711A-9E22-9761-2D0787B6928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0486" name="Slide Number Placeholder 6">
            <a:extLst>
              <a:ext uri="{FF2B5EF4-FFF2-40B4-BE49-F238E27FC236}">
                <a16:creationId xmlns:a16="http://schemas.microsoft.com/office/drawing/2014/main" id="{1BA6F324-2616-7EDC-05FC-5870CADE9D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6F43B65-F373-BA60-FE70-871EC64E23DC}"/>
              </a:ext>
            </a:extLst>
          </p:cNvPr>
          <p:cNvSpPr>
            <a:spLocks noGrp="1"/>
          </p:cNvSpPr>
          <p:nvPr>
            <p:ph type="dt" sz="half" idx="10"/>
          </p:nvPr>
        </p:nvSpPr>
        <p:spPr/>
        <p:txBody>
          <a:bodyPr/>
          <a:lstStyle>
            <a:lvl1pPr>
              <a:defRPr/>
            </a:lvl1pPr>
          </a:lstStyle>
          <a:p>
            <a:pPr>
              <a:defRPr/>
            </a:pPr>
            <a:fld id="{DF319DF5-BDAB-9F44-BE7B-78481D80EA3B}" type="datetimeFigureOut">
              <a:rPr lang="en-US"/>
              <a:pPr>
                <a:defRPr/>
              </a:pPr>
              <a:t>5/8/24</a:t>
            </a:fld>
            <a:endParaRPr lang="en-US"/>
          </a:p>
        </p:txBody>
      </p:sp>
      <p:sp>
        <p:nvSpPr>
          <p:cNvPr id="5" name="Footer Placeholder 4">
            <a:extLst>
              <a:ext uri="{FF2B5EF4-FFF2-40B4-BE49-F238E27FC236}">
                <a16:creationId xmlns:a16="http://schemas.microsoft.com/office/drawing/2014/main" id="{884CC1D4-3BC8-33B1-95C5-C541B54252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E35CC5-67D2-9401-3CF3-3D265F24FD4B}"/>
              </a:ext>
            </a:extLst>
          </p:cNvPr>
          <p:cNvSpPr>
            <a:spLocks noGrp="1"/>
          </p:cNvSpPr>
          <p:nvPr>
            <p:ph type="sldNum" sz="quarter" idx="12"/>
          </p:nvPr>
        </p:nvSpPr>
        <p:spPr/>
        <p:txBody>
          <a:bodyPr/>
          <a:lstStyle>
            <a:lvl1pPr>
              <a:defRPr/>
            </a:lvl1pPr>
          </a:lstStyle>
          <a:p>
            <a:pPr>
              <a:defRPr/>
            </a:pPr>
            <a:fld id="{9CEE8381-315A-F94C-B91B-BBA68869F01D}" type="slidenum">
              <a:rPr lang="en-US"/>
              <a:pPr>
                <a:defRPr/>
              </a:pPr>
              <a:t>‹#›</a:t>
            </a:fld>
            <a:endParaRPr lang="en-US"/>
          </a:p>
        </p:txBody>
      </p:sp>
    </p:spTree>
    <p:extLst>
      <p:ext uri="{BB962C8B-B14F-4D97-AF65-F5344CB8AC3E}">
        <p14:creationId xmlns:p14="http://schemas.microsoft.com/office/powerpoint/2010/main" val="408684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2A742-8C51-4ED5-7230-1E2B55F77C68}"/>
              </a:ext>
            </a:extLst>
          </p:cNvPr>
          <p:cNvSpPr>
            <a:spLocks noGrp="1"/>
          </p:cNvSpPr>
          <p:nvPr>
            <p:ph type="dt" sz="half" idx="10"/>
          </p:nvPr>
        </p:nvSpPr>
        <p:spPr/>
        <p:txBody>
          <a:bodyPr/>
          <a:lstStyle>
            <a:lvl1pPr>
              <a:defRPr/>
            </a:lvl1pPr>
          </a:lstStyle>
          <a:p>
            <a:pPr>
              <a:defRPr/>
            </a:pPr>
            <a:fld id="{697100E9-1660-8C4C-B98B-672C457E0275}" type="datetimeFigureOut">
              <a:rPr lang="en-US"/>
              <a:pPr>
                <a:defRPr/>
              </a:pPr>
              <a:t>5/8/24</a:t>
            </a:fld>
            <a:endParaRPr lang="en-US"/>
          </a:p>
        </p:txBody>
      </p:sp>
      <p:sp>
        <p:nvSpPr>
          <p:cNvPr id="5" name="Footer Placeholder 4">
            <a:extLst>
              <a:ext uri="{FF2B5EF4-FFF2-40B4-BE49-F238E27FC236}">
                <a16:creationId xmlns:a16="http://schemas.microsoft.com/office/drawing/2014/main" id="{67C50637-2A04-2E2E-A46D-DE1B686146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029C6F-EFAF-ADF6-4800-641E27EB3371}"/>
              </a:ext>
            </a:extLst>
          </p:cNvPr>
          <p:cNvSpPr>
            <a:spLocks noGrp="1"/>
          </p:cNvSpPr>
          <p:nvPr>
            <p:ph type="sldNum" sz="quarter" idx="12"/>
          </p:nvPr>
        </p:nvSpPr>
        <p:spPr/>
        <p:txBody>
          <a:bodyPr/>
          <a:lstStyle>
            <a:lvl1pPr>
              <a:defRPr/>
            </a:lvl1pPr>
          </a:lstStyle>
          <a:p>
            <a:pPr>
              <a:defRPr/>
            </a:pPr>
            <a:fld id="{664192FF-9D04-A840-A6C1-47F03968F99B}" type="slidenum">
              <a:rPr lang="en-US"/>
              <a:pPr>
                <a:defRPr/>
              </a:pPr>
              <a:t>‹#›</a:t>
            </a:fld>
            <a:endParaRPr lang="en-US"/>
          </a:p>
        </p:txBody>
      </p:sp>
    </p:spTree>
    <p:extLst>
      <p:ext uri="{BB962C8B-B14F-4D97-AF65-F5344CB8AC3E}">
        <p14:creationId xmlns:p14="http://schemas.microsoft.com/office/powerpoint/2010/main" val="3448933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E067E-5AC7-0F64-DF1D-CF9DE21F9E1F}"/>
              </a:ext>
            </a:extLst>
          </p:cNvPr>
          <p:cNvSpPr>
            <a:spLocks noGrp="1"/>
          </p:cNvSpPr>
          <p:nvPr>
            <p:ph type="dt" sz="half" idx="10"/>
          </p:nvPr>
        </p:nvSpPr>
        <p:spPr/>
        <p:txBody>
          <a:bodyPr/>
          <a:lstStyle>
            <a:lvl1pPr>
              <a:defRPr/>
            </a:lvl1pPr>
          </a:lstStyle>
          <a:p>
            <a:pPr>
              <a:defRPr/>
            </a:pPr>
            <a:fld id="{A922BBCD-B721-6746-8167-2A61BB3ED790}" type="datetimeFigureOut">
              <a:rPr lang="en-US"/>
              <a:pPr>
                <a:defRPr/>
              </a:pPr>
              <a:t>5/8/24</a:t>
            </a:fld>
            <a:endParaRPr lang="en-US"/>
          </a:p>
        </p:txBody>
      </p:sp>
      <p:sp>
        <p:nvSpPr>
          <p:cNvPr id="5" name="Footer Placeholder 4">
            <a:extLst>
              <a:ext uri="{FF2B5EF4-FFF2-40B4-BE49-F238E27FC236}">
                <a16:creationId xmlns:a16="http://schemas.microsoft.com/office/drawing/2014/main" id="{B1594F2E-8A24-4A17-FE37-24DD6620E7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C8F974-A68D-4605-6301-397EFCE32883}"/>
              </a:ext>
            </a:extLst>
          </p:cNvPr>
          <p:cNvSpPr>
            <a:spLocks noGrp="1"/>
          </p:cNvSpPr>
          <p:nvPr>
            <p:ph type="sldNum" sz="quarter" idx="12"/>
          </p:nvPr>
        </p:nvSpPr>
        <p:spPr/>
        <p:txBody>
          <a:bodyPr/>
          <a:lstStyle>
            <a:lvl1pPr>
              <a:defRPr/>
            </a:lvl1pPr>
          </a:lstStyle>
          <a:p>
            <a:pPr>
              <a:defRPr/>
            </a:pPr>
            <a:fld id="{52970298-55C3-834D-A31D-AA2C51C0BF19}" type="slidenum">
              <a:rPr lang="en-US"/>
              <a:pPr>
                <a:defRPr/>
              </a:pPr>
              <a:t>‹#›</a:t>
            </a:fld>
            <a:endParaRPr lang="en-US"/>
          </a:p>
        </p:txBody>
      </p:sp>
    </p:spTree>
    <p:extLst>
      <p:ext uri="{BB962C8B-B14F-4D97-AF65-F5344CB8AC3E}">
        <p14:creationId xmlns:p14="http://schemas.microsoft.com/office/powerpoint/2010/main" val="119483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93BB7-31B3-3854-1B44-7270A41D31A3}"/>
              </a:ext>
            </a:extLst>
          </p:cNvPr>
          <p:cNvSpPr>
            <a:spLocks noGrp="1"/>
          </p:cNvSpPr>
          <p:nvPr>
            <p:ph type="dt" sz="half" idx="10"/>
          </p:nvPr>
        </p:nvSpPr>
        <p:spPr/>
        <p:txBody>
          <a:bodyPr/>
          <a:lstStyle>
            <a:lvl1pPr>
              <a:defRPr/>
            </a:lvl1pPr>
          </a:lstStyle>
          <a:p>
            <a:pPr>
              <a:defRPr/>
            </a:pPr>
            <a:fld id="{0E2D3A5D-8E57-694E-A8A2-B5D78BFFF5B2}" type="datetimeFigureOut">
              <a:rPr lang="en-US"/>
              <a:pPr>
                <a:defRPr/>
              </a:pPr>
              <a:t>5/8/24</a:t>
            </a:fld>
            <a:endParaRPr lang="en-US"/>
          </a:p>
        </p:txBody>
      </p:sp>
      <p:sp>
        <p:nvSpPr>
          <p:cNvPr id="5" name="Footer Placeholder 4">
            <a:extLst>
              <a:ext uri="{FF2B5EF4-FFF2-40B4-BE49-F238E27FC236}">
                <a16:creationId xmlns:a16="http://schemas.microsoft.com/office/drawing/2014/main" id="{9EB47439-9B80-B165-6893-3874082E67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9C4676-D8FE-0D72-473D-56B41C7BF463}"/>
              </a:ext>
            </a:extLst>
          </p:cNvPr>
          <p:cNvSpPr>
            <a:spLocks noGrp="1"/>
          </p:cNvSpPr>
          <p:nvPr>
            <p:ph type="sldNum" sz="quarter" idx="12"/>
          </p:nvPr>
        </p:nvSpPr>
        <p:spPr/>
        <p:txBody>
          <a:bodyPr/>
          <a:lstStyle>
            <a:lvl1pPr>
              <a:defRPr/>
            </a:lvl1pPr>
          </a:lstStyle>
          <a:p>
            <a:pPr>
              <a:defRPr/>
            </a:pPr>
            <a:fld id="{B8862516-79E0-944F-B333-F13A611BD96D}" type="slidenum">
              <a:rPr lang="en-US"/>
              <a:pPr>
                <a:defRPr/>
              </a:pPr>
              <a:t>‹#›</a:t>
            </a:fld>
            <a:endParaRPr lang="en-US"/>
          </a:p>
        </p:txBody>
      </p:sp>
    </p:spTree>
    <p:extLst>
      <p:ext uri="{BB962C8B-B14F-4D97-AF65-F5344CB8AC3E}">
        <p14:creationId xmlns:p14="http://schemas.microsoft.com/office/powerpoint/2010/main" val="198563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784E81-6FE4-B29C-33F4-BF8239364356}"/>
              </a:ext>
            </a:extLst>
          </p:cNvPr>
          <p:cNvSpPr>
            <a:spLocks noGrp="1"/>
          </p:cNvSpPr>
          <p:nvPr>
            <p:ph type="dt" sz="half" idx="10"/>
          </p:nvPr>
        </p:nvSpPr>
        <p:spPr/>
        <p:txBody>
          <a:bodyPr/>
          <a:lstStyle>
            <a:lvl1pPr>
              <a:defRPr/>
            </a:lvl1pPr>
          </a:lstStyle>
          <a:p>
            <a:pPr>
              <a:defRPr/>
            </a:pPr>
            <a:fld id="{5D736B68-915E-C34F-BF2D-C3DE2BCA9F28}" type="datetimeFigureOut">
              <a:rPr lang="en-US"/>
              <a:pPr>
                <a:defRPr/>
              </a:pPr>
              <a:t>5/8/24</a:t>
            </a:fld>
            <a:endParaRPr lang="en-US"/>
          </a:p>
        </p:txBody>
      </p:sp>
      <p:sp>
        <p:nvSpPr>
          <p:cNvPr id="5" name="Footer Placeholder 4">
            <a:extLst>
              <a:ext uri="{FF2B5EF4-FFF2-40B4-BE49-F238E27FC236}">
                <a16:creationId xmlns:a16="http://schemas.microsoft.com/office/drawing/2014/main" id="{5AA109EC-74B9-320C-7E6F-C1C4467010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E98BDA-87CF-D399-D6D1-1190F7B63E47}"/>
              </a:ext>
            </a:extLst>
          </p:cNvPr>
          <p:cNvSpPr>
            <a:spLocks noGrp="1"/>
          </p:cNvSpPr>
          <p:nvPr>
            <p:ph type="sldNum" sz="quarter" idx="12"/>
          </p:nvPr>
        </p:nvSpPr>
        <p:spPr/>
        <p:txBody>
          <a:bodyPr/>
          <a:lstStyle>
            <a:lvl1pPr>
              <a:defRPr/>
            </a:lvl1pPr>
          </a:lstStyle>
          <a:p>
            <a:pPr>
              <a:defRPr/>
            </a:pPr>
            <a:fld id="{21048E13-EF8E-5547-9B46-F6E9D253BAED}" type="slidenum">
              <a:rPr lang="en-US"/>
              <a:pPr>
                <a:defRPr/>
              </a:pPr>
              <a:t>‹#›</a:t>
            </a:fld>
            <a:endParaRPr lang="en-US"/>
          </a:p>
        </p:txBody>
      </p:sp>
    </p:spTree>
    <p:extLst>
      <p:ext uri="{BB962C8B-B14F-4D97-AF65-F5344CB8AC3E}">
        <p14:creationId xmlns:p14="http://schemas.microsoft.com/office/powerpoint/2010/main" val="3127974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32CE416-F42E-A621-897A-AF2E5639A7FE}"/>
              </a:ext>
            </a:extLst>
          </p:cNvPr>
          <p:cNvSpPr>
            <a:spLocks noGrp="1"/>
          </p:cNvSpPr>
          <p:nvPr>
            <p:ph type="dt" sz="half" idx="10"/>
          </p:nvPr>
        </p:nvSpPr>
        <p:spPr/>
        <p:txBody>
          <a:bodyPr/>
          <a:lstStyle>
            <a:lvl1pPr>
              <a:defRPr/>
            </a:lvl1pPr>
          </a:lstStyle>
          <a:p>
            <a:pPr>
              <a:defRPr/>
            </a:pPr>
            <a:fld id="{F9B8E7F2-BEAA-284A-9CE8-9A0B15D8881C}" type="datetimeFigureOut">
              <a:rPr lang="en-US"/>
              <a:pPr>
                <a:defRPr/>
              </a:pPr>
              <a:t>5/8/24</a:t>
            </a:fld>
            <a:endParaRPr lang="en-US"/>
          </a:p>
        </p:txBody>
      </p:sp>
      <p:sp>
        <p:nvSpPr>
          <p:cNvPr id="6" name="Footer Placeholder 4">
            <a:extLst>
              <a:ext uri="{FF2B5EF4-FFF2-40B4-BE49-F238E27FC236}">
                <a16:creationId xmlns:a16="http://schemas.microsoft.com/office/drawing/2014/main" id="{494CBFFC-3F43-8A16-55BE-BF1B7FCFD75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25ED3C-AFF0-7755-3088-A54ACA2D8156}"/>
              </a:ext>
            </a:extLst>
          </p:cNvPr>
          <p:cNvSpPr>
            <a:spLocks noGrp="1"/>
          </p:cNvSpPr>
          <p:nvPr>
            <p:ph type="sldNum" sz="quarter" idx="12"/>
          </p:nvPr>
        </p:nvSpPr>
        <p:spPr/>
        <p:txBody>
          <a:bodyPr/>
          <a:lstStyle>
            <a:lvl1pPr>
              <a:defRPr/>
            </a:lvl1pPr>
          </a:lstStyle>
          <a:p>
            <a:pPr>
              <a:defRPr/>
            </a:pPr>
            <a:fld id="{30BDE4A5-5930-5544-AACF-A4E1AB922DFE}" type="slidenum">
              <a:rPr lang="en-US"/>
              <a:pPr>
                <a:defRPr/>
              </a:pPr>
              <a:t>‹#›</a:t>
            </a:fld>
            <a:endParaRPr lang="en-US"/>
          </a:p>
        </p:txBody>
      </p:sp>
    </p:spTree>
    <p:extLst>
      <p:ext uri="{BB962C8B-B14F-4D97-AF65-F5344CB8AC3E}">
        <p14:creationId xmlns:p14="http://schemas.microsoft.com/office/powerpoint/2010/main" val="3293064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CA87723-E4AB-FB07-C23B-8BC15619A010}"/>
              </a:ext>
            </a:extLst>
          </p:cNvPr>
          <p:cNvSpPr>
            <a:spLocks noGrp="1"/>
          </p:cNvSpPr>
          <p:nvPr>
            <p:ph type="dt" sz="half" idx="10"/>
          </p:nvPr>
        </p:nvSpPr>
        <p:spPr/>
        <p:txBody>
          <a:bodyPr/>
          <a:lstStyle>
            <a:lvl1pPr>
              <a:defRPr/>
            </a:lvl1pPr>
          </a:lstStyle>
          <a:p>
            <a:pPr>
              <a:defRPr/>
            </a:pPr>
            <a:fld id="{E209989D-D114-DB46-843A-802BA1A6D0ED}" type="datetimeFigureOut">
              <a:rPr lang="en-US"/>
              <a:pPr>
                <a:defRPr/>
              </a:pPr>
              <a:t>5/8/24</a:t>
            </a:fld>
            <a:endParaRPr lang="en-US"/>
          </a:p>
        </p:txBody>
      </p:sp>
      <p:sp>
        <p:nvSpPr>
          <p:cNvPr id="8" name="Footer Placeholder 4">
            <a:extLst>
              <a:ext uri="{FF2B5EF4-FFF2-40B4-BE49-F238E27FC236}">
                <a16:creationId xmlns:a16="http://schemas.microsoft.com/office/drawing/2014/main" id="{D866A1F3-FB08-4F98-7C23-CB89A19B920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F7C9963-730A-0560-174B-4D11E1ACB613}"/>
              </a:ext>
            </a:extLst>
          </p:cNvPr>
          <p:cNvSpPr>
            <a:spLocks noGrp="1"/>
          </p:cNvSpPr>
          <p:nvPr>
            <p:ph type="sldNum" sz="quarter" idx="12"/>
          </p:nvPr>
        </p:nvSpPr>
        <p:spPr/>
        <p:txBody>
          <a:bodyPr/>
          <a:lstStyle>
            <a:lvl1pPr>
              <a:defRPr/>
            </a:lvl1pPr>
          </a:lstStyle>
          <a:p>
            <a:pPr>
              <a:defRPr/>
            </a:pPr>
            <a:fld id="{44D32BB8-B468-BC44-ABDB-52EDFCF41AD6}" type="slidenum">
              <a:rPr lang="en-US"/>
              <a:pPr>
                <a:defRPr/>
              </a:pPr>
              <a:t>‹#›</a:t>
            </a:fld>
            <a:endParaRPr lang="en-US"/>
          </a:p>
        </p:txBody>
      </p:sp>
    </p:spTree>
    <p:extLst>
      <p:ext uri="{BB962C8B-B14F-4D97-AF65-F5344CB8AC3E}">
        <p14:creationId xmlns:p14="http://schemas.microsoft.com/office/powerpoint/2010/main" val="424014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328A3E8-4E93-1556-8A8A-4A5DF8BF4E5C}"/>
              </a:ext>
            </a:extLst>
          </p:cNvPr>
          <p:cNvSpPr>
            <a:spLocks noGrp="1"/>
          </p:cNvSpPr>
          <p:nvPr>
            <p:ph type="dt" sz="half" idx="10"/>
          </p:nvPr>
        </p:nvSpPr>
        <p:spPr/>
        <p:txBody>
          <a:bodyPr/>
          <a:lstStyle>
            <a:lvl1pPr>
              <a:defRPr/>
            </a:lvl1pPr>
          </a:lstStyle>
          <a:p>
            <a:pPr>
              <a:defRPr/>
            </a:pPr>
            <a:fld id="{D5D60E25-BCB2-3F43-A54E-F7430B18206F}" type="datetimeFigureOut">
              <a:rPr lang="en-US"/>
              <a:pPr>
                <a:defRPr/>
              </a:pPr>
              <a:t>5/8/24</a:t>
            </a:fld>
            <a:endParaRPr lang="en-US"/>
          </a:p>
        </p:txBody>
      </p:sp>
      <p:sp>
        <p:nvSpPr>
          <p:cNvPr id="4" name="Footer Placeholder 4">
            <a:extLst>
              <a:ext uri="{FF2B5EF4-FFF2-40B4-BE49-F238E27FC236}">
                <a16:creationId xmlns:a16="http://schemas.microsoft.com/office/drawing/2014/main" id="{ABFF3519-A79C-7ACD-2546-A4E0DC44335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5E859EA-989C-494E-C43B-11AFC9790E8D}"/>
              </a:ext>
            </a:extLst>
          </p:cNvPr>
          <p:cNvSpPr>
            <a:spLocks noGrp="1"/>
          </p:cNvSpPr>
          <p:nvPr>
            <p:ph type="sldNum" sz="quarter" idx="12"/>
          </p:nvPr>
        </p:nvSpPr>
        <p:spPr/>
        <p:txBody>
          <a:bodyPr/>
          <a:lstStyle>
            <a:lvl1pPr>
              <a:defRPr/>
            </a:lvl1pPr>
          </a:lstStyle>
          <a:p>
            <a:pPr>
              <a:defRPr/>
            </a:pPr>
            <a:fld id="{461378DD-2BFD-E549-842C-CD51B25C9B3B}" type="slidenum">
              <a:rPr lang="en-US"/>
              <a:pPr>
                <a:defRPr/>
              </a:pPr>
              <a:t>‹#›</a:t>
            </a:fld>
            <a:endParaRPr lang="en-US"/>
          </a:p>
        </p:txBody>
      </p:sp>
    </p:spTree>
    <p:extLst>
      <p:ext uri="{BB962C8B-B14F-4D97-AF65-F5344CB8AC3E}">
        <p14:creationId xmlns:p14="http://schemas.microsoft.com/office/powerpoint/2010/main" val="1843672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236DA0A-88F0-BBE2-241E-A0C7A928636C}"/>
              </a:ext>
            </a:extLst>
          </p:cNvPr>
          <p:cNvSpPr>
            <a:spLocks noGrp="1"/>
          </p:cNvSpPr>
          <p:nvPr>
            <p:ph type="dt" sz="half" idx="10"/>
          </p:nvPr>
        </p:nvSpPr>
        <p:spPr/>
        <p:txBody>
          <a:bodyPr/>
          <a:lstStyle>
            <a:lvl1pPr>
              <a:defRPr/>
            </a:lvl1pPr>
          </a:lstStyle>
          <a:p>
            <a:pPr>
              <a:defRPr/>
            </a:pPr>
            <a:fld id="{1B96DDD2-3FAF-234B-A1EF-7DF6E7C49DB6}" type="datetimeFigureOut">
              <a:rPr lang="en-US"/>
              <a:pPr>
                <a:defRPr/>
              </a:pPr>
              <a:t>5/8/24</a:t>
            </a:fld>
            <a:endParaRPr lang="en-US"/>
          </a:p>
        </p:txBody>
      </p:sp>
      <p:sp>
        <p:nvSpPr>
          <p:cNvPr id="3" name="Footer Placeholder 4">
            <a:extLst>
              <a:ext uri="{FF2B5EF4-FFF2-40B4-BE49-F238E27FC236}">
                <a16:creationId xmlns:a16="http://schemas.microsoft.com/office/drawing/2014/main" id="{5883F56A-364A-7283-2987-02DB1842849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3024424-8576-96A1-D5D8-E03A38154B05}"/>
              </a:ext>
            </a:extLst>
          </p:cNvPr>
          <p:cNvSpPr>
            <a:spLocks noGrp="1"/>
          </p:cNvSpPr>
          <p:nvPr>
            <p:ph type="sldNum" sz="quarter" idx="12"/>
          </p:nvPr>
        </p:nvSpPr>
        <p:spPr/>
        <p:txBody>
          <a:bodyPr/>
          <a:lstStyle>
            <a:lvl1pPr>
              <a:defRPr/>
            </a:lvl1pPr>
          </a:lstStyle>
          <a:p>
            <a:pPr>
              <a:defRPr/>
            </a:pPr>
            <a:fld id="{12EBB668-9669-B84A-A5D7-8B276EB07CB8}" type="slidenum">
              <a:rPr lang="en-US"/>
              <a:pPr>
                <a:defRPr/>
              </a:pPr>
              <a:t>‹#›</a:t>
            </a:fld>
            <a:endParaRPr lang="en-US"/>
          </a:p>
        </p:txBody>
      </p:sp>
    </p:spTree>
    <p:extLst>
      <p:ext uri="{BB962C8B-B14F-4D97-AF65-F5344CB8AC3E}">
        <p14:creationId xmlns:p14="http://schemas.microsoft.com/office/powerpoint/2010/main" val="187438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78F640D-89F0-2E02-1A62-436534AAFE04}"/>
              </a:ext>
            </a:extLst>
          </p:cNvPr>
          <p:cNvSpPr>
            <a:spLocks noGrp="1"/>
          </p:cNvSpPr>
          <p:nvPr>
            <p:ph type="dt" sz="half" idx="10"/>
          </p:nvPr>
        </p:nvSpPr>
        <p:spPr/>
        <p:txBody>
          <a:bodyPr/>
          <a:lstStyle>
            <a:lvl1pPr>
              <a:defRPr/>
            </a:lvl1pPr>
          </a:lstStyle>
          <a:p>
            <a:pPr>
              <a:defRPr/>
            </a:pPr>
            <a:fld id="{05790981-EB7C-A746-880B-48651E969D8C}" type="datetimeFigureOut">
              <a:rPr lang="en-US"/>
              <a:pPr>
                <a:defRPr/>
              </a:pPr>
              <a:t>5/8/24</a:t>
            </a:fld>
            <a:endParaRPr lang="en-US"/>
          </a:p>
        </p:txBody>
      </p:sp>
      <p:sp>
        <p:nvSpPr>
          <p:cNvPr id="6" name="Footer Placeholder 4">
            <a:extLst>
              <a:ext uri="{FF2B5EF4-FFF2-40B4-BE49-F238E27FC236}">
                <a16:creationId xmlns:a16="http://schemas.microsoft.com/office/drawing/2014/main" id="{99A90FF5-FEDC-20E3-272F-175BE9EE5A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FDA34D-0D09-18CF-52AD-D864AA75E0AC}"/>
              </a:ext>
            </a:extLst>
          </p:cNvPr>
          <p:cNvSpPr>
            <a:spLocks noGrp="1"/>
          </p:cNvSpPr>
          <p:nvPr>
            <p:ph type="sldNum" sz="quarter" idx="12"/>
          </p:nvPr>
        </p:nvSpPr>
        <p:spPr/>
        <p:txBody>
          <a:bodyPr/>
          <a:lstStyle>
            <a:lvl1pPr>
              <a:defRPr/>
            </a:lvl1pPr>
          </a:lstStyle>
          <a:p>
            <a:pPr>
              <a:defRPr/>
            </a:pPr>
            <a:fld id="{E2CE99E3-F6BA-9546-B587-1FACEE184CA2}" type="slidenum">
              <a:rPr lang="en-US"/>
              <a:pPr>
                <a:defRPr/>
              </a:pPr>
              <a:t>‹#›</a:t>
            </a:fld>
            <a:endParaRPr lang="en-US"/>
          </a:p>
        </p:txBody>
      </p:sp>
    </p:spTree>
    <p:extLst>
      <p:ext uri="{BB962C8B-B14F-4D97-AF65-F5344CB8AC3E}">
        <p14:creationId xmlns:p14="http://schemas.microsoft.com/office/powerpoint/2010/main" val="270684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385BB7-BBB9-AB68-CEDE-BCB037F73904}"/>
              </a:ext>
            </a:extLst>
          </p:cNvPr>
          <p:cNvSpPr>
            <a:spLocks noGrp="1"/>
          </p:cNvSpPr>
          <p:nvPr>
            <p:ph type="dt" sz="half" idx="10"/>
          </p:nvPr>
        </p:nvSpPr>
        <p:spPr/>
        <p:txBody>
          <a:bodyPr/>
          <a:lstStyle>
            <a:lvl1pPr>
              <a:defRPr/>
            </a:lvl1pPr>
          </a:lstStyle>
          <a:p>
            <a:pPr>
              <a:defRPr/>
            </a:pPr>
            <a:fld id="{B8D50779-4DDA-AC4D-ACC0-BF1213E757AF}" type="datetimeFigureOut">
              <a:rPr lang="en-US"/>
              <a:pPr>
                <a:defRPr/>
              </a:pPr>
              <a:t>5/8/24</a:t>
            </a:fld>
            <a:endParaRPr lang="en-US"/>
          </a:p>
        </p:txBody>
      </p:sp>
      <p:sp>
        <p:nvSpPr>
          <p:cNvPr id="6" name="Footer Placeholder 4">
            <a:extLst>
              <a:ext uri="{FF2B5EF4-FFF2-40B4-BE49-F238E27FC236}">
                <a16:creationId xmlns:a16="http://schemas.microsoft.com/office/drawing/2014/main" id="{36FB40AF-6FAB-A2EC-3E7C-8403B60975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16C80C-FC0D-A679-BE21-B467263C3DD3}"/>
              </a:ext>
            </a:extLst>
          </p:cNvPr>
          <p:cNvSpPr>
            <a:spLocks noGrp="1"/>
          </p:cNvSpPr>
          <p:nvPr>
            <p:ph type="sldNum" sz="quarter" idx="12"/>
          </p:nvPr>
        </p:nvSpPr>
        <p:spPr/>
        <p:txBody>
          <a:bodyPr/>
          <a:lstStyle>
            <a:lvl1pPr>
              <a:defRPr/>
            </a:lvl1pPr>
          </a:lstStyle>
          <a:p>
            <a:pPr>
              <a:defRPr/>
            </a:pPr>
            <a:fld id="{C7E4CBCB-BA05-F64D-906F-2EC9F9B90D2C}" type="slidenum">
              <a:rPr lang="en-US"/>
              <a:pPr>
                <a:defRPr/>
              </a:pPr>
              <a:t>‹#›</a:t>
            </a:fld>
            <a:endParaRPr lang="en-US"/>
          </a:p>
        </p:txBody>
      </p:sp>
    </p:spTree>
    <p:extLst>
      <p:ext uri="{BB962C8B-B14F-4D97-AF65-F5344CB8AC3E}">
        <p14:creationId xmlns:p14="http://schemas.microsoft.com/office/powerpoint/2010/main" val="3419468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D046A7A-0ABB-A823-9416-A6EEE224933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FB249E9-64C0-24BB-4118-121360FC852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F805BE-B44A-EB8E-353D-7A65850386A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8E66238-04BE-3141-A390-47A03650EE3A}" type="datetimeFigureOut">
              <a:rPr lang="en-US"/>
              <a:pPr>
                <a:defRPr/>
              </a:pPr>
              <a:t>5/8/24</a:t>
            </a:fld>
            <a:endParaRPr lang="en-US"/>
          </a:p>
        </p:txBody>
      </p:sp>
      <p:sp>
        <p:nvSpPr>
          <p:cNvPr id="5" name="Footer Placeholder 4">
            <a:extLst>
              <a:ext uri="{FF2B5EF4-FFF2-40B4-BE49-F238E27FC236}">
                <a16:creationId xmlns:a16="http://schemas.microsoft.com/office/drawing/2014/main" id="{9F04B25B-C7AA-B5BD-D36A-3F7E6120E1C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654DB69-F76C-D1EC-BE50-0DAF6BD77269}"/>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33FB555-906F-004B-94BE-DA89C24255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png"/><Relationship Id="rId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www.youtube.com/embed/Ns9AP3TP_6U?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forms.office.com/r/4rxxciUXX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forms.office.com/r/4rxxciUXXs"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hyperlink" Target="mailto:diversityandinclusion-diversiteetinclusion@forces.gc.ca" TargetMode="External"/><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hyperlink" Target="https://wiki.gccollab.ca/Diversity_and_Inclusion_Offic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20.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canada.ca/en/department-national-defence/maple-leaf/defence/2021/06/defence-team-champion-indigenous-peoples-kamloops-resident-school.html"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Freeform 2">
            <a:extLst>
              <a:ext uri="{FF2B5EF4-FFF2-40B4-BE49-F238E27FC236}">
                <a16:creationId xmlns:a16="http://schemas.microsoft.com/office/drawing/2014/main" id="{7546BA45-D3B7-22A2-C521-EE598D69F49A}"/>
              </a:ext>
            </a:extLst>
          </p:cNvPr>
          <p:cNvSpPr>
            <a:spLocks/>
          </p:cNvSpPr>
          <p:nvPr/>
        </p:nvSpPr>
        <p:spPr bwMode="auto">
          <a:xfrm>
            <a:off x="10266363" y="803275"/>
            <a:ext cx="7335837" cy="6115050"/>
          </a:xfrm>
          <a:custGeom>
            <a:avLst/>
            <a:gdLst>
              <a:gd name="T0" fmla="*/ 0 w 7335609"/>
              <a:gd name="T1" fmla="*/ 0 h 6115458"/>
              <a:gd name="T2" fmla="*/ 7335609 w 7335609"/>
              <a:gd name="T3" fmla="*/ 0 h 6115458"/>
              <a:gd name="T4" fmla="*/ 7335609 w 7335609"/>
              <a:gd name="T5" fmla="*/ 6115457 h 6115458"/>
              <a:gd name="T6" fmla="*/ 0 w 7335609"/>
              <a:gd name="T7" fmla="*/ 6115457 h 6115458"/>
              <a:gd name="T8" fmla="*/ 0 w 7335609"/>
              <a:gd name="T9" fmla="*/ 0 h 6115458"/>
            </a:gdLst>
            <a:ahLst/>
            <a:cxnLst>
              <a:cxn ang="0">
                <a:pos x="T0" y="T1"/>
              </a:cxn>
              <a:cxn ang="0">
                <a:pos x="T2" y="T3"/>
              </a:cxn>
              <a:cxn ang="0">
                <a:pos x="T4" y="T5"/>
              </a:cxn>
              <a:cxn ang="0">
                <a:pos x="T6" y="T7"/>
              </a:cxn>
              <a:cxn ang="0">
                <a:pos x="T8" y="T9"/>
              </a:cxn>
            </a:cxnLst>
            <a:rect l="0" t="0" r="r" b="b"/>
            <a:pathLst>
              <a:path w="7335609" h="6115458">
                <a:moveTo>
                  <a:pt x="0" y="0"/>
                </a:moveTo>
                <a:lnTo>
                  <a:pt x="7335609" y="0"/>
                </a:lnTo>
                <a:lnTo>
                  <a:pt x="7335609" y="6115457"/>
                </a:lnTo>
                <a:lnTo>
                  <a:pt x="0" y="6115457"/>
                </a:lnTo>
                <a:lnTo>
                  <a:pt x="0" y="0"/>
                </a:lnTo>
                <a:close/>
              </a:path>
            </a:pathLst>
          </a:custGeom>
          <a:blipFill dpi="0" rotWithShape="1">
            <a:blip r:embed="rId5">
              <a:alphaModFix amt="23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4" name="Freeform 3">
            <a:extLst>
              <a:ext uri="{FF2B5EF4-FFF2-40B4-BE49-F238E27FC236}">
                <a16:creationId xmlns:a16="http://schemas.microsoft.com/office/drawing/2014/main" id="{9415D621-146A-EF24-C355-D149379557C5}"/>
              </a:ext>
            </a:extLst>
          </p:cNvPr>
          <p:cNvSpPr>
            <a:spLocks/>
          </p:cNvSpPr>
          <p:nvPr/>
        </p:nvSpPr>
        <p:spPr bwMode="auto">
          <a:xfrm>
            <a:off x="10083800" y="2432050"/>
            <a:ext cx="7699375" cy="3175000"/>
          </a:xfrm>
          <a:custGeom>
            <a:avLst/>
            <a:gdLst>
              <a:gd name="T0" fmla="*/ 0 w 7699337"/>
              <a:gd name="T1" fmla="*/ 0 h 3174704"/>
              <a:gd name="T2" fmla="*/ 7699336 w 7699337"/>
              <a:gd name="T3" fmla="*/ 0 h 3174704"/>
              <a:gd name="T4" fmla="*/ 7699336 w 7699337"/>
              <a:gd name="T5" fmla="*/ 3174704 h 3174704"/>
              <a:gd name="T6" fmla="*/ 0 w 7699337"/>
              <a:gd name="T7" fmla="*/ 3174704 h 3174704"/>
              <a:gd name="T8" fmla="*/ 0 w 7699337"/>
              <a:gd name="T9" fmla="*/ 0 h 3174704"/>
            </a:gdLst>
            <a:ahLst/>
            <a:cxnLst>
              <a:cxn ang="0">
                <a:pos x="T0" y="T1"/>
              </a:cxn>
              <a:cxn ang="0">
                <a:pos x="T2" y="T3"/>
              </a:cxn>
              <a:cxn ang="0">
                <a:pos x="T4" y="T5"/>
              </a:cxn>
              <a:cxn ang="0">
                <a:pos x="T6" y="T7"/>
              </a:cxn>
              <a:cxn ang="0">
                <a:pos x="T8" y="T9"/>
              </a:cxn>
            </a:cxnLst>
            <a:rect l="0" t="0" r="r" b="b"/>
            <a:pathLst>
              <a:path w="7699337" h="3174704">
                <a:moveTo>
                  <a:pt x="0" y="0"/>
                </a:moveTo>
                <a:lnTo>
                  <a:pt x="7699336" y="0"/>
                </a:lnTo>
                <a:lnTo>
                  <a:pt x="7699336" y="3174704"/>
                </a:lnTo>
                <a:lnTo>
                  <a:pt x="0" y="3174704"/>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Freeform 4">
            <a:extLst>
              <a:ext uri="{FF2B5EF4-FFF2-40B4-BE49-F238E27FC236}">
                <a16:creationId xmlns:a16="http://schemas.microsoft.com/office/drawing/2014/main" id="{97E58D6A-531D-E6BB-2647-2B056725CA30}"/>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7"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3078" name="Freeform 7">
            <a:extLst>
              <a:ext uri="{FF2B5EF4-FFF2-40B4-BE49-F238E27FC236}">
                <a16:creationId xmlns:a16="http://schemas.microsoft.com/office/drawing/2014/main" id="{5E61FCE5-E252-AA27-1F04-2A3311D8D37A}"/>
              </a:ext>
            </a:extLst>
          </p:cNvPr>
          <p:cNvSpPr>
            <a:spLocks/>
          </p:cNvSpPr>
          <p:nvPr/>
        </p:nvSpPr>
        <p:spPr bwMode="auto">
          <a:xfrm>
            <a:off x="10083800" y="6711950"/>
            <a:ext cx="7702550" cy="727075"/>
          </a:xfrm>
          <a:custGeom>
            <a:avLst/>
            <a:gdLst>
              <a:gd name="T0" fmla="*/ 0 w 7702429"/>
              <a:gd name="T1" fmla="*/ 0 h 725883"/>
              <a:gd name="T2" fmla="*/ 7702428 w 7702429"/>
              <a:gd name="T3" fmla="*/ 0 h 725883"/>
              <a:gd name="T4" fmla="*/ 7702428 w 7702429"/>
              <a:gd name="T5" fmla="*/ 725883 h 725883"/>
              <a:gd name="T6" fmla="*/ 0 w 7702429"/>
              <a:gd name="T7" fmla="*/ 725883 h 725883"/>
              <a:gd name="T8" fmla="*/ 0 w 7702429"/>
              <a:gd name="T9" fmla="*/ 0 h 725883"/>
            </a:gdLst>
            <a:ahLst/>
            <a:cxnLst>
              <a:cxn ang="0">
                <a:pos x="T0" y="T1"/>
              </a:cxn>
              <a:cxn ang="0">
                <a:pos x="T2" y="T3"/>
              </a:cxn>
              <a:cxn ang="0">
                <a:pos x="T4" y="T5"/>
              </a:cxn>
              <a:cxn ang="0">
                <a:pos x="T6" y="T7"/>
              </a:cxn>
              <a:cxn ang="0">
                <a:pos x="T8" y="T9"/>
              </a:cxn>
            </a:cxnLst>
            <a:rect l="0" t="0" r="r" b="b"/>
            <a:pathLst>
              <a:path w="7702429" h="725883">
                <a:moveTo>
                  <a:pt x="0" y="0"/>
                </a:moveTo>
                <a:lnTo>
                  <a:pt x="7702428" y="0"/>
                </a:lnTo>
                <a:lnTo>
                  <a:pt x="7702428" y="725883"/>
                </a:lnTo>
                <a:lnTo>
                  <a:pt x="0" y="72588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extBox 8">
            <a:extLst>
              <a:ext uri="{FF2B5EF4-FFF2-40B4-BE49-F238E27FC236}">
                <a16:creationId xmlns:a16="http://schemas.microsoft.com/office/drawing/2014/main" id="{60332399-FC35-6670-AC78-4AD68DB7E16C}"/>
              </a:ext>
            </a:extLst>
          </p:cNvPr>
          <p:cNvSpPr txBox="1"/>
          <p:nvPr/>
        </p:nvSpPr>
        <p:spPr>
          <a:xfrm>
            <a:off x="10888663" y="8313738"/>
            <a:ext cx="6092825" cy="1169987"/>
          </a:xfrm>
          <a:prstGeom prst="rect">
            <a:avLst/>
          </a:prstGeom>
        </p:spPr>
        <p:txBody>
          <a:bodyPr lIns="0" tIns="0" rIns="0" bIns="0">
            <a:spAutoFit/>
          </a:bodyPr>
          <a:lstStyle/>
          <a:p>
            <a:pPr algn="ctr" eaLnBrk="1" fontAlgn="auto" hangingPunct="1">
              <a:lnSpc>
                <a:spcPts val="3120"/>
              </a:lnSpc>
              <a:spcAft>
                <a:spcPts val="0"/>
              </a:spcAft>
              <a:defRPr/>
            </a:pPr>
            <a:r>
              <a:rPr lang="en-US" sz="2400" spc="96">
                <a:solidFill>
                  <a:srgbClr val="000000"/>
                </a:solidFill>
                <a:latin typeface="Montserrat Classic Bold"/>
              </a:rPr>
              <a:t>Brought to you by the Diversity and Inclusion Office, Materiel Group, National Defence</a:t>
            </a:r>
          </a:p>
        </p:txBody>
      </p:sp>
      <p:sp>
        <p:nvSpPr>
          <p:cNvPr id="3080" name="Freeform 9">
            <a:extLst>
              <a:ext uri="{FF2B5EF4-FFF2-40B4-BE49-F238E27FC236}">
                <a16:creationId xmlns:a16="http://schemas.microsoft.com/office/drawing/2014/main" id="{4CBA0720-52E6-4E63-F45F-6657D9F3A71A}"/>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6" name="Screen Recording 2024-05-08 at 9.47.38 AM.mov">
            <a:hlinkClick r:id="" action="ppaction://media"/>
            <a:extLst>
              <a:ext uri="{FF2B5EF4-FFF2-40B4-BE49-F238E27FC236}">
                <a16:creationId xmlns:a16="http://schemas.microsoft.com/office/drawing/2014/main" id="{3B196891-75B3-B398-9849-676E232964E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90090" y="0"/>
            <a:ext cx="10289740" cy="1032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2">
            <a:extLst>
              <a:ext uri="{FF2B5EF4-FFF2-40B4-BE49-F238E27FC236}">
                <a16:creationId xmlns:a16="http://schemas.microsoft.com/office/drawing/2014/main" id="{C0E0E04D-11DF-99A9-7951-0F8474D1A06E}"/>
              </a:ext>
            </a:extLst>
          </p:cNvPr>
          <p:cNvGrpSpPr>
            <a:grpSpLocks/>
          </p:cNvGrpSpPr>
          <p:nvPr/>
        </p:nvGrpSpPr>
        <p:grpSpPr bwMode="auto">
          <a:xfrm>
            <a:off x="8145463" y="0"/>
            <a:ext cx="10142537" cy="10287000"/>
            <a:chOff x="0" y="0"/>
            <a:chExt cx="2671294" cy="2709333"/>
          </a:xfrm>
        </p:grpSpPr>
        <p:sp>
          <p:nvSpPr>
            <p:cNvPr id="21521" name="Freeform 3">
              <a:extLst>
                <a:ext uri="{FF2B5EF4-FFF2-40B4-BE49-F238E27FC236}">
                  <a16:creationId xmlns:a16="http://schemas.microsoft.com/office/drawing/2014/main" id="{E8752D37-FA66-EF39-41A4-08B0BAC4FCD7}"/>
                </a:ext>
              </a:extLst>
            </p:cNvPr>
            <p:cNvSpPr>
              <a:spLocks/>
            </p:cNvSpPr>
            <p:nvPr/>
          </p:nvSpPr>
          <p:spPr bwMode="auto">
            <a:xfrm>
              <a:off x="0" y="0"/>
              <a:ext cx="2671294" cy="2709333"/>
            </a:xfrm>
            <a:custGeom>
              <a:avLst/>
              <a:gdLst>
                <a:gd name="T0" fmla="*/ 0 w 2671294"/>
                <a:gd name="T1" fmla="*/ 0 h 2709333"/>
                <a:gd name="T2" fmla="*/ 2671294 w 2671294"/>
                <a:gd name="T3" fmla="*/ 0 h 2709333"/>
                <a:gd name="T4" fmla="*/ 2671294 w 2671294"/>
                <a:gd name="T5" fmla="*/ 2709333 h 2709333"/>
                <a:gd name="T6" fmla="*/ 0 w 2671294"/>
                <a:gd name="T7" fmla="*/ 2709333 h 2709333"/>
                <a:gd name="T8" fmla="*/ 0 w 2671294"/>
                <a:gd name="T9" fmla="*/ 0 h 2709333"/>
              </a:gdLst>
              <a:ahLst/>
              <a:cxnLst>
                <a:cxn ang="0">
                  <a:pos x="T0" y="T1"/>
                </a:cxn>
                <a:cxn ang="0">
                  <a:pos x="T2" y="T3"/>
                </a:cxn>
                <a:cxn ang="0">
                  <a:pos x="T4" y="T5"/>
                </a:cxn>
                <a:cxn ang="0">
                  <a:pos x="T6" y="T7"/>
                </a:cxn>
                <a:cxn ang="0">
                  <a:pos x="T8" y="T9"/>
                </a:cxn>
              </a:cxnLst>
              <a:rect l="0" t="0" r="r" b="b"/>
              <a:pathLst>
                <a:path w="2671294" h="2709333">
                  <a:moveTo>
                    <a:pt x="0" y="0"/>
                  </a:moveTo>
                  <a:lnTo>
                    <a:pt x="2671294" y="0"/>
                  </a:lnTo>
                  <a:lnTo>
                    <a:pt x="2671294" y="2709333"/>
                  </a:lnTo>
                  <a:lnTo>
                    <a:pt x="0" y="2709333"/>
                  </a:lnTo>
                  <a:lnTo>
                    <a:pt x="0" y="0"/>
                  </a:lnTo>
                  <a:close/>
                </a:path>
              </a:pathLst>
            </a:custGeom>
            <a:solidFill>
              <a:srgbClr val="E7C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2" name="TextBox 4">
              <a:extLst>
                <a:ext uri="{FF2B5EF4-FFF2-40B4-BE49-F238E27FC236}">
                  <a16:creationId xmlns:a16="http://schemas.microsoft.com/office/drawing/2014/main" id="{6EBACB37-112A-D12D-F55C-10854331F76C}"/>
                </a:ext>
              </a:extLst>
            </p:cNvPr>
            <p:cNvSpPr txBox="1">
              <a:spLocks noChangeArrowheads="1"/>
            </p:cNvSpPr>
            <p:nvPr/>
          </p:nvSpPr>
          <p:spPr bwMode="auto">
            <a:xfrm>
              <a:off x="0" y="-57150"/>
              <a:ext cx="2671294" cy="276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21506" name="Group 5">
            <a:extLst>
              <a:ext uri="{FF2B5EF4-FFF2-40B4-BE49-F238E27FC236}">
                <a16:creationId xmlns:a16="http://schemas.microsoft.com/office/drawing/2014/main" id="{15ABEEA1-02CB-F1B5-A05A-8E33F609F55E}"/>
              </a:ext>
            </a:extLst>
          </p:cNvPr>
          <p:cNvGrpSpPr>
            <a:grpSpLocks/>
          </p:cNvGrpSpPr>
          <p:nvPr/>
        </p:nvGrpSpPr>
        <p:grpSpPr bwMode="auto">
          <a:xfrm>
            <a:off x="8418513" y="0"/>
            <a:ext cx="4725987" cy="6770688"/>
            <a:chOff x="0" y="0"/>
            <a:chExt cx="6301735" cy="9027767"/>
          </a:xfrm>
        </p:grpSpPr>
        <p:pic>
          <p:nvPicPr>
            <p:cNvPr id="21520" name="Picture 6">
              <a:extLst>
                <a:ext uri="{FF2B5EF4-FFF2-40B4-BE49-F238E27FC236}">
                  <a16:creationId xmlns:a16="http://schemas.microsoft.com/office/drawing/2014/main" id="{5FD4EB6D-2693-9914-E4D2-7152B69C7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01735" cy="902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7" name="Group 7">
            <a:extLst>
              <a:ext uri="{FF2B5EF4-FFF2-40B4-BE49-F238E27FC236}">
                <a16:creationId xmlns:a16="http://schemas.microsoft.com/office/drawing/2014/main" id="{32DA67BC-5BA8-BD69-3DAA-7600D58DF72C}"/>
              </a:ext>
            </a:extLst>
          </p:cNvPr>
          <p:cNvGrpSpPr>
            <a:grpSpLocks/>
          </p:cNvGrpSpPr>
          <p:nvPr/>
        </p:nvGrpSpPr>
        <p:grpSpPr bwMode="auto">
          <a:xfrm>
            <a:off x="13562013" y="4819650"/>
            <a:ext cx="4725987" cy="5467350"/>
            <a:chOff x="0" y="0"/>
            <a:chExt cx="6301735" cy="7289357"/>
          </a:xfrm>
        </p:grpSpPr>
        <p:pic>
          <p:nvPicPr>
            <p:cNvPr id="21519" name="Picture 8">
              <a:extLst>
                <a:ext uri="{FF2B5EF4-FFF2-40B4-BE49-F238E27FC236}">
                  <a16:creationId xmlns:a16="http://schemas.microsoft.com/office/drawing/2014/main" id="{B9A38E84-6B43-6CDA-0C75-E7A336564E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301735" cy="728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8" name="Group 9">
            <a:extLst>
              <a:ext uri="{FF2B5EF4-FFF2-40B4-BE49-F238E27FC236}">
                <a16:creationId xmlns:a16="http://schemas.microsoft.com/office/drawing/2014/main" id="{53F996A3-F189-51FB-2388-7BE3A38F4B50}"/>
              </a:ext>
            </a:extLst>
          </p:cNvPr>
          <p:cNvGrpSpPr>
            <a:grpSpLocks/>
          </p:cNvGrpSpPr>
          <p:nvPr/>
        </p:nvGrpSpPr>
        <p:grpSpPr bwMode="auto">
          <a:xfrm>
            <a:off x="8418513" y="7213600"/>
            <a:ext cx="4725987" cy="3073400"/>
            <a:chOff x="0" y="0"/>
            <a:chExt cx="6301735" cy="4098666"/>
          </a:xfrm>
        </p:grpSpPr>
        <p:pic>
          <p:nvPicPr>
            <p:cNvPr id="21518" name="Picture 10">
              <a:extLst>
                <a:ext uri="{FF2B5EF4-FFF2-40B4-BE49-F238E27FC236}">
                  <a16:creationId xmlns:a16="http://schemas.microsoft.com/office/drawing/2014/main" id="{31F2F57B-8E8A-A1A3-736C-9675B26D4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301735" cy="409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9" name="Group 11">
            <a:extLst>
              <a:ext uri="{FF2B5EF4-FFF2-40B4-BE49-F238E27FC236}">
                <a16:creationId xmlns:a16="http://schemas.microsoft.com/office/drawing/2014/main" id="{FD586F6F-D87C-8AC9-F127-8E038FAE67BA}"/>
              </a:ext>
            </a:extLst>
          </p:cNvPr>
          <p:cNvGrpSpPr>
            <a:grpSpLocks/>
          </p:cNvGrpSpPr>
          <p:nvPr/>
        </p:nvGrpSpPr>
        <p:grpSpPr bwMode="auto">
          <a:xfrm>
            <a:off x="13562013" y="0"/>
            <a:ext cx="4725987" cy="4460875"/>
            <a:chOff x="0" y="0"/>
            <a:chExt cx="6301735" cy="5948728"/>
          </a:xfrm>
        </p:grpSpPr>
        <p:pic>
          <p:nvPicPr>
            <p:cNvPr id="21517" name="Picture 12">
              <a:extLst>
                <a:ext uri="{FF2B5EF4-FFF2-40B4-BE49-F238E27FC236}">
                  <a16:creationId xmlns:a16="http://schemas.microsoft.com/office/drawing/2014/main" id="{5BE5A96D-202B-6DE6-B766-FEC2DBAAFE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0"/>
              <a:ext cx="6301735" cy="594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3">
            <a:extLst>
              <a:ext uri="{FF2B5EF4-FFF2-40B4-BE49-F238E27FC236}">
                <a16:creationId xmlns:a16="http://schemas.microsoft.com/office/drawing/2014/main" id="{602072ED-7697-BC01-16F5-F87D1E9DA403}"/>
              </a:ext>
            </a:extLst>
          </p:cNvPr>
          <p:cNvSpPr txBox="1"/>
          <p:nvPr/>
        </p:nvSpPr>
        <p:spPr>
          <a:xfrm>
            <a:off x="128588" y="5168900"/>
            <a:ext cx="8016875" cy="4011613"/>
          </a:xfrm>
          <a:prstGeom prst="rect">
            <a:avLst/>
          </a:prstGeom>
        </p:spPr>
        <p:txBody>
          <a:bodyPr lIns="0" tIns="0" rIns="0" bIns="0">
            <a:spAutoFit/>
          </a:bodyPr>
          <a:lstStyle/>
          <a:p>
            <a:pPr marL="1165854" lvl="2" indent="-388618" eaLnBrk="1" fontAlgn="auto" hangingPunct="1">
              <a:lnSpc>
                <a:spcPts val="4049"/>
              </a:lnSpc>
              <a:spcAft>
                <a:spcPts val="0"/>
              </a:spcAft>
              <a:buFont typeface="Arial"/>
              <a:buChar char="⚬"/>
              <a:defRPr/>
            </a:pPr>
            <a:r>
              <a:rPr lang="en-US" sz="2699" spc="5">
                <a:solidFill>
                  <a:srgbClr val="000000"/>
                </a:solidFill>
                <a:latin typeface="Montserrat Classic"/>
              </a:rPr>
              <a:t>Executives </a:t>
            </a:r>
          </a:p>
          <a:p>
            <a:pPr marL="1165854" lvl="2" indent="-388618" eaLnBrk="1" fontAlgn="auto" hangingPunct="1">
              <a:lnSpc>
                <a:spcPts val="4049"/>
              </a:lnSpc>
              <a:spcAft>
                <a:spcPts val="0"/>
              </a:spcAft>
              <a:buFont typeface="Arial"/>
              <a:buChar char="⚬"/>
              <a:defRPr/>
            </a:pPr>
            <a:r>
              <a:rPr lang="en-US" sz="2699" spc="5">
                <a:solidFill>
                  <a:srgbClr val="000000"/>
                </a:solidFill>
                <a:latin typeface="Montserrat Classic"/>
              </a:rPr>
              <a:t>Managers </a:t>
            </a:r>
          </a:p>
          <a:p>
            <a:pPr marL="1165854" lvl="2" indent="-388618" eaLnBrk="1" fontAlgn="auto" hangingPunct="1">
              <a:lnSpc>
                <a:spcPts val="4049"/>
              </a:lnSpc>
              <a:spcAft>
                <a:spcPts val="0"/>
              </a:spcAft>
              <a:buFont typeface="Arial"/>
              <a:buChar char="⚬"/>
              <a:defRPr/>
            </a:pPr>
            <a:r>
              <a:rPr lang="en-US" sz="2699" spc="5">
                <a:solidFill>
                  <a:srgbClr val="000000"/>
                </a:solidFill>
                <a:latin typeface="Montserrat Classic"/>
              </a:rPr>
              <a:t>Team Leaders </a:t>
            </a:r>
          </a:p>
          <a:p>
            <a:pPr marL="1165854" lvl="2" indent="-388618" eaLnBrk="1" fontAlgn="auto" hangingPunct="1">
              <a:lnSpc>
                <a:spcPts val="4049"/>
              </a:lnSpc>
              <a:spcAft>
                <a:spcPts val="0"/>
              </a:spcAft>
              <a:buFont typeface="Arial"/>
              <a:buChar char="⚬"/>
              <a:defRPr/>
            </a:pPr>
            <a:r>
              <a:rPr lang="en-US" sz="2699" spc="5">
                <a:solidFill>
                  <a:srgbClr val="000000"/>
                </a:solidFill>
                <a:latin typeface="Montserrat Classic"/>
              </a:rPr>
              <a:t>Members representing all levels and classifications</a:t>
            </a:r>
          </a:p>
          <a:p>
            <a:pPr marL="1165854" lvl="2" indent="-388618" eaLnBrk="1" fontAlgn="auto" hangingPunct="1">
              <a:lnSpc>
                <a:spcPts val="4049"/>
              </a:lnSpc>
              <a:spcAft>
                <a:spcPts val="0"/>
              </a:spcAft>
              <a:buFont typeface="Arial"/>
              <a:buChar char="⚬"/>
              <a:defRPr/>
            </a:pPr>
            <a:r>
              <a:rPr lang="en-US" sz="2699" spc="5">
                <a:solidFill>
                  <a:srgbClr val="000000"/>
                </a:solidFill>
                <a:latin typeface="Montserrat Classic"/>
              </a:rPr>
              <a:t>Canadian Armed Forces of all ranks</a:t>
            </a:r>
          </a:p>
          <a:p>
            <a:pPr marL="1165854" lvl="2" indent="-388618" eaLnBrk="1" fontAlgn="auto" hangingPunct="1">
              <a:lnSpc>
                <a:spcPts val="4049"/>
              </a:lnSpc>
              <a:spcAft>
                <a:spcPts val="0"/>
              </a:spcAft>
              <a:buFont typeface="Arial"/>
              <a:buChar char="⚬"/>
              <a:defRPr/>
            </a:pPr>
            <a:r>
              <a:rPr lang="en-US" sz="2699" spc="5">
                <a:solidFill>
                  <a:srgbClr val="000000"/>
                </a:solidFill>
                <a:latin typeface="Montserrat Classic"/>
              </a:rPr>
              <a:t>Colleagues from coast to coast to coast across Canada and around the world</a:t>
            </a:r>
          </a:p>
        </p:txBody>
      </p:sp>
      <p:sp>
        <p:nvSpPr>
          <p:cNvPr id="14" name="TextBox 14">
            <a:extLst>
              <a:ext uri="{FF2B5EF4-FFF2-40B4-BE49-F238E27FC236}">
                <a16:creationId xmlns:a16="http://schemas.microsoft.com/office/drawing/2014/main" id="{54B89084-2B49-FF49-4450-31250C2DF680}"/>
              </a:ext>
            </a:extLst>
          </p:cNvPr>
          <p:cNvSpPr txBox="1"/>
          <p:nvPr/>
        </p:nvSpPr>
        <p:spPr>
          <a:xfrm>
            <a:off x="1028700" y="588963"/>
            <a:ext cx="6292850" cy="2371725"/>
          </a:xfrm>
          <a:prstGeom prst="rect">
            <a:avLst/>
          </a:prstGeom>
        </p:spPr>
        <p:txBody>
          <a:bodyPr lIns="0" tIns="0" rIns="0" bIns="0">
            <a:spAutoFit/>
          </a:bodyPr>
          <a:lstStyle/>
          <a:p>
            <a:pPr eaLnBrk="1" fontAlgn="auto" hangingPunct="1">
              <a:lnSpc>
                <a:spcPts val="6271"/>
              </a:lnSpc>
              <a:spcAft>
                <a:spcPts val="0"/>
              </a:spcAft>
              <a:defRPr/>
            </a:pPr>
            <a:r>
              <a:rPr lang="en-US" sz="5226">
                <a:solidFill>
                  <a:srgbClr val="000000"/>
                </a:solidFill>
                <a:latin typeface="Montserrat Classic Bold"/>
              </a:rPr>
              <a:t>In 2023, </a:t>
            </a:r>
          </a:p>
          <a:p>
            <a:pPr eaLnBrk="1" fontAlgn="auto" hangingPunct="1">
              <a:lnSpc>
                <a:spcPts val="6271"/>
              </a:lnSpc>
              <a:spcAft>
                <a:spcPts val="0"/>
              </a:spcAft>
              <a:defRPr/>
            </a:pPr>
            <a:r>
              <a:rPr lang="en-US" sz="5226">
                <a:solidFill>
                  <a:srgbClr val="000000"/>
                </a:solidFill>
                <a:latin typeface="Montserrat Classic Bold"/>
              </a:rPr>
              <a:t>the LLMC program welcomed...</a:t>
            </a:r>
          </a:p>
        </p:txBody>
      </p:sp>
      <p:sp>
        <p:nvSpPr>
          <p:cNvPr id="15" name="TextBox 15">
            <a:extLst>
              <a:ext uri="{FF2B5EF4-FFF2-40B4-BE49-F238E27FC236}">
                <a16:creationId xmlns:a16="http://schemas.microsoft.com/office/drawing/2014/main" id="{6E57ED32-F2C1-B0B5-72F3-03FA473E7CB9}"/>
              </a:ext>
            </a:extLst>
          </p:cNvPr>
          <p:cNvSpPr txBox="1"/>
          <p:nvPr/>
        </p:nvSpPr>
        <p:spPr>
          <a:xfrm>
            <a:off x="1028700" y="3216275"/>
            <a:ext cx="6292850" cy="1603375"/>
          </a:xfrm>
          <a:prstGeom prst="rect">
            <a:avLst/>
          </a:prstGeom>
        </p:spPr>
        <p:txBody>
          <a:bodyPr lIns="0" tIns="0" rIns="0" bIns="0">
            <a:spAutoFit/>
          </a:bodyPr>
          <a:lstStyle/>
          <a:p>
            <a:pPr eaLnBrk="1" fontAlgn="auto" hangingPunct="1">
              <a:lnSpc>
                <a:spcPts val="4345"/>
              </a:lnSpc>
              <a:spcAft>
                <a:spcPts val="0"/>
              </a:spcAft>
              <a:defRPr/>
            </a:pPr>
            <a:r>
              <a:rPr lang="en-US" sz="2897">
                <a:solidFill>
                  <a:srgbClr val="000000"/>
                </a:solidFill>
                <a:latin typeface="Montserrat Classic Bold"/>
              </a:rPr>
              <a:t>More than 779 participants from over 59 departments and agencies.</a:t>
            </a:r>
          </a:p>
        </p:txBody>
      </p:sp>
      <p:sp>
        <p:nvSpPr>
          <p:cNvPr id="21513" name="Freeform 16">
            <a:extLst>
              <a:ext uri="{FF2B5EF4-FFF2-40B4-BE49-F238E27FC236}">
                <a16:creationId xmlns:a16="http://schemas.microsoft.com/office/drawing/2014/main" id="{0E82DD69-9CBD-D1B6-1967-99158571FCB9}"/>
              </a:ext>
            </a:extLst>
          </p:cNvPr>
          <p:cNvSpPr>
            <a:spLocks/>
          </p:cNvSpPr>
          <p:nvPr/>
        </p:nvSpPr>
        <p:spPr bwMode="auto">
          <a:xfrm>
            <a:off x="-22225" y="9107488"/>
            <a:ext cx="1414463" cy="1179512"/>
          </a:xfrm>
          <a:custGeom>
            <a:avLst/>
            <a:gdLst>
              <a:gd name="T0" fmla="*/ 0 w 1414206"/>
              <a:gd name="T1" fmla="*/ 0 h 1178977"/>
              <a:gd name="T2" fmla="*/ 1414205 w 1414206"/>
              <a:gd name="T3" fmla="*/ 0 h 1178977"/>
              <a:gd name="T4" fmla="*/ 1414205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5" y="0"/>
                </a:lnTo>
                <a:lnTo>
                  <a:pt x="1414205" y="1178977"/>
                </a:lnTo>
                <a:lnTo>
                  <a:pt x="0" y="1178977"/>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7">
            <a:extLst>
              <a:ext uri="{FF2B5EF4-FFF2-40B4-BE49-F238E27FC236}">
                <a16:creationId xmlns:a16="http://schemas.microsoft.com/office/drawing/2014/main" id="{29CB308E-36DA-67AC-07A9-38EA51C15CAD}"/>
              </a:ext>
            </a:extLst>
          </p:cNvPr>
          <p:cNvSpPr/>
          <p:nvPr/>
        </p:nvSpPr>
        <p:spPr>
          <a:xfrm>
            <a:off x="-3607571" y="-1931231"/>
            <a:ext cx="4999134" cy="7413165"/>
          </a:xfrm>
          <a:custGeom>
            <a:avLst/>
            <a:gdLst/>
            <a:ahLst/>
            <a:cxnLst/>
            <a:rect l="l" t="t" r="r" b="b"/>
            <a:pathLst>
              <a:path w="4999134" h="7413165">
                <a:moveTo>
                  <a:pt x="0" y="0"/>
                </a:moveTo>
                <a:lnTo>
                  <a:pt x="4999134" y="0"/>
                </a:lnTo>
                <a:lnTo>
                  <a:pt x="4999134" y="7413165"/>
                </a:lnTo>
                <a:lnTo>
                  <a:pt x="0" y="7413165"/>
                </a:lnTo>
                <a:lnTo>
                  <a:pt x="0" y="0"/>
                </a:lnTo>
                <a:close/>
              </a:path>
            </a:pathLst>
          </a:custGeom>
          <a:blipFill>
            <a:blip r:embed="rId8"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C6A85C1-0CD7-2796-9F5D-CB1969AD84ED}"/>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3"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grpSp>
        <p:nvGrpSpPr>
          <p:cNvPr id="23556" name="Group 3">
            <a:extLst>
              <a:ext uri="{FF2B5EF4-FFF2-40B4-BE49-F238E27FC236}">
                <a16:creationId xmlns:a16="http://schemas.microsoft.com/office/drawing/2014/main" id="{94F4D2F6-864C-7DCF-9941-808EBDE259CC}"/>
              </a:ext>
            </a:extLst>
          </p:cNvPr>
          <p:cNvGrpSpPr>
            <a:grpSpLocks/>
          </p:cNvGrpSpPr>
          <p:nvPr/>
        </p:nvGrpSpPr>
        <p:grpSpPr bwMode="auto">
          <a:xfrm>
            <a:off x="10812463" y="588963"/>
            <a:ext cx="7288212" cy="9045575"/>
            <a:chOff x="0" y="0"/>
            <a:chExt cx="9717246" cy="12059754"/>
          </a:xfrm>
        </p:grpSpPr>
        <p:sp>
          <p:nvSpPr>
            <p:cNvPr id="4" name="TextBox 4">
              <a:extLst>
                <a:ext uri="{FF2B5EF4-FFF2-40B4-BE49-F238E27FC236}">
                  <a16:creationId xmlns:a16="http://schemas.microsoft.com/office/drawing/2014/main" id="{DDE958EA-2F32-35B9-F158-0A06F163C906}"/>
                </a:ext>
              </a:extLst>
            </p:cNvPr>
            <p:cNvSpPr txBox="1"/>
            <p:nvPr/>
          </p:nvSpPr>
          <p:spPr>
            <a:xfrm>
              <a:off x="0" y="-10583"/>
              <a:ext cx="9717246" cy="5445727"/>
            </a:xfrm>
            <a:prstGeom prst="rect">
              <a:avLst/>
            </a:prstGeom>
          </p:spPr>
          <p:txBody>
            <a:bodyPr lIns="0" tIns="0" rIns="0" bIns="0">
              <a:spAutoFit/>
            </a:bodyPr>
            <a:lstStyle/>
            <a:p>
              <a:pPr eaLnBrk="1" fontAlgn="auto" hangingPunct="1">
                <a:lnSpc>
                  <a:spcPts val="8039"/>
                </a:lnSpc>
                <a:spcAft>
                  <a:spcPts val="0"/>
                </a:spcAft>
                <a:defRPr/>
              </a:pPr>
              <a:r>
                <a:rPr lang="en-US" sz="6699">
                  <a:solidFill>
                    <a:srgbClr val="000000"/>
                  </a:solidFill>
                  <a:latin typeface="Montserrat Classic Bold"/>
                </a:rPr>
                <a:t>A Unique Leadership Development Experience</a:t>
              </a:r>
            </a:p>
          </p:txBody>
        </p:sp>
        <p:sp>
          <p:nvSpPr>
            <p:cNvPr id="5" name="TextBox 5">
              <a:extLst>
                <a:ext uri="{FF2B5EF4-FFF2-40B4-BE49-F238E27FC236}">
                  <a16:creationId xmlns:a16="http://schemas.microsoft.com/office/drawing/2014/main" id="{66364F8A-8842-5049-E389-6B6AD610737C}"/>
                </a:ext>
              </a:extLst>
            </p:cNvPr>
            <p:cNvSpPr txBox="1"/>
            <p:nvPr/>
          </p:nvSpPr>
          <p:spPr>
            <a:xfrm>
              <a:off x="0" y="6131468"/>
              <a:ext cx="9717246" cy="5928286"/>
            </a:xfrm>
            <a:prstGeom prst="rect">
              <a:avLst/>
            </a:prstGeom>
          </p:spPr>
          <p:txBody>
            <a:bodyPr lIns="0" tIns="0" rIns="0" bIns="0">
              <a:spAutoFit/>
            </a:bodyPr>
            <a:lstStyle/>
            <a:p>
              <a:pPr eaLnBrk="1" fontAlgn="auto" hangingPunct="1">
                <a:lnSpc>
                  <a:spcPts val="5069"/>
                </a:lnSpc>
                <a:spcBef>
                  <a:spcPts val="0"/>
                </a:spcBef>
                <a:spcAft>
                  <a:spcPts val="0"/>
                </a:spcAft>
                <a:defRPr/>
              </a:pPr>
              <a:r>
                <a:rPr lang="en-US" sz="3899" spc="7">
                  <a:solidFill>
                    <a:srgbClr val="000000"/>
                  </a:solidFill>
                  <a:latin typeface="Montserrat Classic"/>
                </a:rPr>
                <a:t>Not your typical mentoring experience.</a:t>
              </a:r>
            </a:p>
            <a:p>
              <a:pPr eaLnBrk="1" fontAlgn="auto" hangingPunct="1">
                <a:lnSpc>
                  <a:spcPts val="5069"/>
                </a:lnSpc>
                <a:spcBef>
                  <a:spcPts val="0"/>
                </a:spcBef>
                <a:spcAft>
                  <a:spcPts val="0"/>
                </a:spcAft>
                <a:defRPr/>
              </a:pPr>
              <a:endParaRPr lang="en-US" sz="3899" spc="7">
                <a:solidFill>
                  <a:srgbClr val="000000"/>
                </a:solidFill>
                <a:latin typeface="Montserrat Classic"/>
              </a:endParaRPr>
            </a:p>
            <a:p>
              <a:pPr eaLnBrk="1" fontAlgn="auto" hangingPunct="1">
                <a:lnSpc>
                  <a:spcPts val="5069"/>
                </a:lnSpc>
                <a:spcAft>
                  <a:spcPts val="0"/>
                </a:spcAft>
                <a:defRPr/>
              </a:pPr>
              <a:r>
                <a:rPr lang="en-US" sz="3899" spc="7">
                  <a:solidFill>
                    <a:srgbClr val="000000"/>
                  </a:solidFill>
                  <a:latin typeface="Montserrat Classic"/>
                </a:rPr>
                <a:t>LLMC is a 10-week Group Mentoring Program focused on Inclusive Leadership Development. </a:t>
              </a:r>
            </a:p>
          </p:txBody>
        </p:sp>
      </p:grpSp>
      <p:sp>
        <p:nvSpPr>
          <p:cNvPr id="23557" name="Freeform 6">
            <a:extLst>
              <a:ext uri="{FF2B5EF4-FFF2-40B4-BE49-F238E27FC236}">
                <a16:creationId xmlns:a16="http://schemas.microsoft.com/office/drawing/2014/main" id="{49B7E225-871C-2E98-58A6-0E57364289B9}"/>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F79B68B5-0388-D315-5192-7D7A191B19AB}"/>
              </a:ext>
            </a:extLst>
          </p:cNvPr>
          <p:cNvSpPr/>
          <p:nvPr/>
        </p:nvSpPr>
        <p:spPr>
          <a:xfrm>
            <a:off x="14759733" y="7132478"/>
            <a:ext cx="4999134" cy="7413165"/>
          </a:xfrm>
          <a:custGeom>
            <a:avLst/>
            <a:gdLst/>
            <a:ahLst/>
            <a:cxnLst/>
            <a:rect l="l" t="t" r="r" b="b"/>
            <a:pathLst>
              <a:path w="4999134" h="7413165">
                <a:moveTo>
                  <a:pt x="0" y="0"/>
                </a:moveTo>
                <a:lnTo>
                  <a:pt x="4999134" y="0"/>
                </a:lnTo>
                <a:lnTo>
                  <a:pt x="4999134" y="7413165"/>
                </a:lnTo>
                <a:lnTo>
                  <a:pt x="0" y="7413165"/>
                </a:lnTo>
                <a:lnTo>
                  <a:pt x="0" y="0"/>
                </a:lnTo>
                <a:close/>
              </a:path>
            </a:pathLst>
          </a:custGeom>
          <a:blipFill>
            <a:blip r:embed="rId3"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grpSp>
        <p:nvGrpSpPr>
          <p:cNvPr id="23561" name="Group 8">
            <a:extLst>
              <a:ext uri="{FF2B5EF4-FFF2-40B4-BE49-F238E27FC236}">
                <a16:creationId xmlns:a16="http://schemas.microsoft.com/office/drawing/2014/main" id="{7FF56D01-3C10-E0C2-4F23-3361D2FE9CF2}"/>
              </a:ext>
            </a:extLst>
          </p:cNvPr>
          <p:cNvGrpSpPr>
            <a:grpSpLocks/>
          </p:cNvGrpSpPr>
          <p:nvPr/>
        </p:nvGrpSpPr>
        <p:grpSpPr bwMode="auto">
          <a:xfrm>
            <a:off x="-198438" y="-149225"/>
            <a:ext cx="10656888" cy="10656888"/>
            <a:chOff x="0" y="0"/>
            <a:chExt cx="812800" cy="812800"/>
          </a:xfrm>
        </p:grpSpPr>
        <p:sp>
          <p:nvSpPr>
            <p:cNvPr id="23562" name="Freeform 9">
              <a:extLst>
                <a:ext uri="{FF2B5EF4-FFF2-40B4-BE49-F238E27FC236}">
                  <a16:creationId xmlns:a16="http://schemas.microsoft.com/office/drawing/2014/main" id="{6099B52E-7D0D-70CB-8699-AEE21D6A32E7}"/>
                </a:ext>
              </a:extLst>
            </p:cNvPr>
            <p:cNvSpPr>
              <a:spLocks/>
            </p:cNvSpPr>
            <p:nvPr/>
          </p:nvSpPr>
          <p:spPr bwMode="auto">
            <a:xfrm>
              <a:off x="0" y="0"/>
              <a:ext cx="812800" cy="812800"/>
            </a:xfrm>
            <a:custGeom>
              <a:avLst/>
              <a:gdLst>
                <a:gd name="T0" fmla="*/ 16710 w 812800"/>
                <a:gd name="T1" fmla="*/ 0 h 812800"/>
                <a:gd name="T2" fmla="*/ 796090 w 812800"/>
                <a:gd name="T3" fmla="*/ 0 h 812800"/>
                <a:gd name="T4" fmla="*/ 807906 w 812800"/>
                <a:gd name="T5" fmla="*/ 4894 h 812800"/>
                <a:gd name="T6" fmla="*/ 812800 w 812800"/>
                <a:gd name="T7" fmla="*/ 16710 h 812800"/>
                <a:gd name="T8" fmla="*/ 812800 w 812800"/>
                <a:gd name="T9" fmla="*/ 796090 h 812800"/>
                <a:gd name="T10" fmla="*/ 807906 w 812800"/>
                <a:gd name="T11" fmla="*/ 807906 h 812800"/>
                <a:gd name="T12" fmla="*/ 796090 w 812800"/>
                <a:gd name="T13" fmla="*/ 812800 h 812800"/>
                <a:gd name="T14" fmla="*/ 16710 w 812800"/>
                <a:gd name="T15" fmla="*/ 812800 h 812800"/>
                <a:gd name="T16" fmla="*/ 4894 w 812800"/>
                <a:gd name="T17" fmla="*/ 807906 h 812800"/>
                <a:gd name="T18" fmla="*/ 0 w 812800"/>
                <a:gd name="T19" fmla="*/ 796090 h 812800"/>
                <a:gd name="T20" fmla="*/ 0 w 812800"/>
                <a:gd name="T21" fmla="*/ 16710 h 812800"/>
                <a:gd name="T22" fmla="*/ 4894 w 812800"/>
                <a:gd name="T23" fmla="*/ 4894 h 812800"/>
                <a:gd name="T24" fmla="*/ 16710 w 812800"/>
                <a:gd name="T25"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2800" h="812800">
                  <a:moveTo>
                    <a:pt x="16710" y="0"/>
                  </a:moveTo>
                  <a:lnTo>
                    <a:pt x="796090" y="0"/>
                  </a:lnTo>
                  <a:cubicBezTo>
                    <a:pt x="800522" y="0"/>
                    <a:pt x="804772" y="1761"/>
                    <a:pt x="807906" y="4894"/>
                  </a:cubicBezTo>
                  <a:cubicBezTo>
                    <a:pt x="811039" y="8028"/>
                    <a:pt x="812800" y="12278"/>
                    <a:pt x="812800" y="16710"/>
                  </a:cubicBezTo>
                  <a:lnTo>
                    <a:pt x="812800" y="796090"/>
                  </a:lnTo>
                  <a:cubicBezTo>
                    <a:pt x="812800" y="800522"/>
                    <a:pt x="811039" y="804772"/>
                    <a:pt x="807906" y="807906"/>
                  </a:cubicBezTo>
                  <a:cubicBezTo>
                    <a:pt x="804772" y="811039"/>
                    <a:pt x="800522" y="812800"/>
                    <a:pt x="796090" y="812800"/>
                  </a:cubicBezTo>
                  <a:lnTo>
                    <a:pt x="16710" y="812800"/>
                  </a:lnTo>
                  <a:cubicBezTo>
                    <a:pt x="12278" y="812800"/>
                    <a:pt x="8028" y="811039"/>
                    <a:pt x="4894" y="807906"/>
                  </a:cubicBezTo>
                  <a:cubicBezTo>
                    <a:pt x="1761" y="804772"/>
                    <a:pt x="0" y="800522"/>
                    <a:pt x="0" y="796090"/>
                  </a:cubicBezTo>
                  <a:lnTo>
                    <a:pt x="0" y="16710"/>
                  </a:lnTo>
                  <a:cubicBezTo>
                    <a:pt x="0" y="12278"/>
                    <a:pt x="1761" y="8028"/>
                    <a:pt x="4894" y="4894"/>
                  </a:cubicBezTo>
                  <a:cubicBezTo>
                    <a:pt x="8028" y="1761"/>
                    <a:pt x="12278" y="0"/>
                    <a:pt x="16710" y="0"/>
                  </a:cubicBez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AutoShape 2">
            <a:extLst>
              <a:ext uri="{FF2B5EF4-FFF2-40B4-BE49-F238E27FC236}">
                <a16:creationId xmlns:a16="http://schemas.microsoft.com/office/drawing/2014/main" id="{C797A2C7-B4F6-776B-976B-4F586CDEC0E3}"/>
              </a:ext>
            </a:extLst>
          </p:cNvPr>
          <p:cNvSpPr>
            <a:spLocks noChangeShapeType="1"/>
          </p:cNvSpPr>
          <p:nvPr/>
        </p:nvSpPr>
        <p:spPr bwMode="auto">
          <a:xfrm>
            <a:off x="1868488" y="5353050"/>
            <a:ext cx="1285875" cy="0"/>
          </a:xfrm>
          <a:prstGeom prst="line">
            <a:avLst/>
          </a:prstGeom>
          <a:noFill/>
          <a:ln w="57150">
            <a:solidFill>
              <a:srgbClr val="D6625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2" name="AutoShape 3">
            <a:extLst>
              <a:ext uri="{FF2B5EF4-FFF2-40B4-BE49-F238E27FC236}">
                <a16:creationId xmlns:a16="http://schemas.microsoft.com/office/drawing/2014/main" id="{52BA36F1-D9C8-511C-2821-1388AB92518A}"/>
              </a:ext>
            </a:extLst>
          </p:cNvPr>
          <p:cNvSpPr>
            <a:spLocks noChangeShapeType="1"/>
          </p:cNvSpPr>
          <p:nvPr/>
        </p:nvSpPr>
        <p:spPr bwMode="auto">
          <a:xfrm>
            <a:off x="4535488" y="5353050"/>
            <a:ext cx="1262062" cy="0"/>
          </a:xfrm>
          <a:prstGeom prst="line">
            <a:avLst/>
          </a:prstGeom>
          <a:noFill/>
          <a:ln w="57150">
            <a:solidFill>
              <a:srgbClr val="D6625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3" name="AutoShape 4">
            <a:extLst>
              <a:ext uri="{FF2B5EF4-FFF2-40B4-BE49-F238E27FC236}">
                <a16:creationId xmlns:a16="http://schemas.microsoft.com/office/drawing/2014/main" id="{A35F4F9B-17A8-7D1F-337C-64D858C01E8C}"/>
              </a:ext>
            </a:extLst>
          </p:cNvPr>
          <p:cNvSpPr>
            <a:spLocks noChangeShapeType="1"/>
          </p:cNvSpPr>
          <p:nvPr/>
        </p:nvSpPr>
        <p:spPr bwMode="auto">
          <a:xfrm>
            <a:off x="7178675" y="5353050"/>
            <a:ext cx="1285875" cy="0"/>
          </a:xfrm>
          <a:prstGeom prst="line">
            <a:avLst/>
          </a:prstGeom>
          <a:noFill/>
          <a:ln w="57150">
            <a:solidFill>
              <a:srgbClr val="D6625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4" name="AutoShape 5">
            <a:extLst>
              <a:ext uri="{FF2B5EF4-FFF2-40B4-BE49-F238E27FC236}">
                <a16:creationId xmlns:a16="http://schemas.microsoft.com/office/drawing/2014/main" id="{B83906E9-6D88-20FC-4DFB-1852EDAE9A3F}"/>
              </a:ext>
            </a:extLst>
          </p:cNvPr>
          <p:cNvSpPr>
            <a:spLocks noChangeShapeType="1"/>
          </p:cNvSpPr>
          <p:nvPr/>
        </p:nvSpPr>
        <p:spPr bwMode="auto">
          <a:xfrm>
            <a:off x="9847263" y="5353050"/>
            <a:ext cx="1201737" cy="0"/>
          </a:xfrm>
          <a:prstGeom prst="line">
            <a:avLst/>
          </a:prstGeom>
          <a:noFill/>
          <a:ln w="57150">
            <a:solidFill>
              <a:srgbClr val="D6625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5" name="AutoShape 6">
            <a:extLst>
              <a:ext uri="{FF2B5EF4-FFF2-40B4-BE49-F238E27FC236}">
                <a16:creationId xmlns:a16="http://schemas.microsoft.com/office/drawing/2014/main" id="{EE800F5A-3316-48A4-7D1F-50AD59BAC711}"/>
              </a:ext>
            </a:extLst>
          </p:cNvPr>
          <p:cNvSpPr>
            <a:spLocks noChangeShapeType="1"/>
          </p:cNvSpPr>
          <p:nvPr/>
        </p:nvSpPr>
        <p:spPr bwMode="auto">
          <a:xfrm>
            <a:off x="12430125" y="5353050"/>
            <a:ext cx="1317625" cy="0"/>
          </a:xfrm>
          <a:prstGeom prst="line">
            <a:avLst/>
          </a:prstGeom>
          <a:noFill/>
          <a:ln w="57150">
            <a:solidFill>
              <a:srgbClr val="D6625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5606" name="Group 7">
            <a:extLst>
              <a:ext uri="{FF2B5EF4-FFF2-40B4-BE49-F238E27FC236}">
                <a16:creationId xmlns:a16="http://schemas.microsoft.com/office/drawing/2014/main" id="{6505E991-3D75-C95C-AB60-C4227ECAFE4B}"/>
              </a:ext>
            </a:extLst>
          </p:cNvPr>
          <p:cNvGrpSpPr>
            <a:grpSpLocks/>
          </p:cNvGrpSpPr>
          <p:nvPr/>
        </p:nvGrpSpPr>
        <p:grpSpPr bwMode="auto">
          <a:xfrm>
            <a:off x="487363" y="4662488"/>
            <a:ext cx="1381125" cy="1382712"/>
            <a:chOff x="0" y="0"/>
            <a:chExt cx="1842815" cy="1842815"/>
          </a:xfrm>
        </p:grpSpPr>
        <p:grpSp>
          <p:nvGrpSpPr>
            <p:cNvPr id="25668" name="Group 8">
              <a:extLst>
                <a:ext uri="{FF2B5EF4-FFF2-40B4-BE49-F238E27FC236}">
                  <a16:creationId xmlns:a16="http://schemas.microsoft.com/office/drawing/2014/main" id="{DB95BCBE-D3EA-F93E-9650-C7DEDEBB3853}"/>
                </a:ext>
              </a:extLst>
            </p:cNvPr>
            <p:cNvGrpSpPr>
              <a:grpSpLocks/>
            </p:cNvGrpSpPr>
            <p:nvPr/>
          </p:nvGrpSpPr>
          <p:grpSpPr bwMode="auto">
            <a:xfrm>
              <a:off x="0" y="0"/>
              <a:ext cx="1842815" cy="1842815"/>
              <a:chOff x="0" y="0"/>
              <a:chExt cx="812800" cy="812800"/>
            </a:xfrm>
          </p:grpSpPr>
          <p:sp>
            <p:nvSpPr>
              <p:cNvPr id="25671" name="Freeform 9">
                <a:extLst>
                  <a:ext uri="{FF2B5EF4-FFF2-40B4-BE49-F238E27FC236}">
                    <a16:creationId xmlns:a16="http://schemas.microsoft.com/office/drawing/2014/main" id="{F55DE80D-B4BF-6BCB-4076-3D0339FAF67C}"/>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2" name="TextBox 10">
                <a:extLst>
                  <a:ext uri="{FF2B5EF4-FFF2-40B4-BE49-F238E27FC236}">
                    <a16:creationId xmlns:a16="http://schemas.microsoft.com/office/drawing/2014/main" id="{5D228578-882C-36E0-BF55-2D20B7D38889}"/>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grpSp>
          <p:nvGrpSpPr>
            <p:cNvPr id="25669" name="Group 11">
              <a:extLst>
                <a:ext uri="{FF2B5EF4-FFF2-40B4-BE49-F238E27FC236}">
                  <a16:creationId xmlns:a16="http://schemas.microsoft.com/office/drawing/2014/main" id="{B4D9F7E2-9F6C-405D-6CF6-0A0C3BE76F63}"/>
                </a:ext>
              </a:extLst>
            </p:cNvPr>
            <p:cNvGrpSpPr>
              <a:grpSpLocks noChangeAspect="1"/>
            </p:cNvGrpSpPr>
            <p:nvPr/>
          </p:nvGrpSpPr>
          <p:grpSpPr bwMode="auto">
            <a:xfrm>
              <a:off x="460931" y="470885"/>
              <a:ext cx="945759" cy="901045"/>
              <a:chOff x="0" y="0"/>
              <a:chExt cx="1772920" cy="1689100"/>
            </a:xfrm>
          </p:grpSpPr>
          <p:sp>
            <p:nvSpPr>
              <p:cNvPr id="25670" name="Freeform 12">
                <a:extLst>
                  <a:ext uri="{FF2B5EF4-FFF2-40B4-BE49-F238E27FC236}">
                    <a16:creationId xmlns:a16="http://schemas.microsoft.com/office/drawing/2014/main" id="{C755FF18-D0A7-FBD6-9762-44C5F7E1DC1C}"/>
                  </a:ext>
                </a:extLst>
              </p:cNvPr>
              <p:cNvSpPr>
                <a:spLocks/>
              </p:cNvSpPr>
              <p:nvPr/>
            </p:nvSpPr>
            <p:spPr bwMode="auto">
              <a:xfrm>
                <a:off x="-8890" y="-5080"/>
                <a:ext cx="1789430" cy="1701800"/>
              </a:xfrm>
              <a:custGeom>
                <a:avLst/>
                <a:gdLst>
                  <a:gd name="T0" fmla="*/ 922020 w 1789430"/>
                  <a:gd name="T1" fmla="*/ 21590 h 1701800"/>
                  <a:gd name="T2" fmla="*/ 1172210 w 1789430"/>
                  <a:gd name="T3" fmla="*/ 529590 h 1701800"/>
                  <a:gd name="T4" fmla="*/ 1195070 w 1789430"/>
                  <a:gd name="T5" fmla="*/ 546100 h 1701800"/>
                  <a:gd name="T6" fmla="*/ 1755140 w 1789430"/>
                  <a:gd name="T7" fmla="*/ 627380 h 1701800"/>
                  <a:gd name="T8" fmla="*/ 1771650 w 1789430"/>
                  <a:gd name="T9" fmla="*/ 678180 h 1701800"/>
                  <a:gd name="T10" fmla="*/ 1366520 w 1789430"/>
                  <a:gd name="T11" fmla="*/ 1073150 h 1701800"/>
                  <a:gd name="T12" fmla="*/ 1357630 w 1789430"/>
                  <a:gd name="T13" fmla="*/ 1099820 h 1701800"/>
                  <a:gd name="T14" fmla="*/ 1452880 w 1789430"/>
                  <a:gd name="T15" fmla="*/ 1658620 h 1701800"/>
                  <a:gd name="T16" fmla="*/ 1409700 w 1789430"/>
                  <a:gd name="T17" fmla="*/ 1690370 h 1701800"/>
                  <a:gd name="T18" fmla="*/ 908050 w 1789430"/>
                  <a:gd name="T19" fmla="*/ 1426210 h 1701800"/>
                  <a:gd name="T20" fmla="*/ 880110 w 1789430"/>
                  <a:gd name="T21" fmla="*/ 1426210 h 1701800"/>
                  <a:gd name="T22" fmla="*/ 378460 w 1789430"/>
                  <a:gd name="T23" fmla="*/ 1690370 h 1701800"/>
                  <a:gd name="T24" fmla="*/ 335280 w 1789430"/>
                  <a:gd name="T25" fmla="*/ 1658620 h 1701800"/>
                  <a:gd name="T26" fmla="*/ 430530 w 1789430"/>
                  <a:gd name="T27" fmla="*/ 1099820 h 1701800"/>
                  <a:gd name="T28" fmla="*/ 421640 w 1789430"/>
                  <a:gd name="T29" fmla="*/ 1073150 h 1701800"/>
                  <a:gd name="T30" fmla="*/ 17780 w 1789430"/>
                  <a:gd name="T31" fmla="*/ 678180 h 1701800"/>
                  <a:gd name="T32" fmla="*/ 34290 w 1789430"/>
                  <a:gd name="T33" fmla="*/ 627380 h 1701800"/>
                  <a:gd name="T34" fmla="*/ 594360 w 1789430"/>
                  <a:gd name="T35" fmla="*/ 546100 h 1701800"/>
                  <a:gd name="T36" fmla="*/ 617220 w 1789430"/>
                  <a:gd name="T37" fmla="*/ 529590 h 1701800"/>
                  <a:gd name="T38" fmla="*/ 867410 w 1789430"/>
                  <a:gd name="T39" fmla="*/ 21590 h 1701800"/>
                  <a:gd name="T40" fmla="*/ 922020 w 1789430"/>
                  <a:gd name="T41" fmla="*/ 21590 h 170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5607" name="Group 13">
            <a:extLst>
              <a:ext uri="{FF2B5EF4-FFF2-40B4-BE49-F238E27FC236}">
                <a16:creationId xmlns:a16="http://schemas.microsoft.com/office/drawing/2014/main" id="{C482431D-6D0A-4580-2854-8844E0564CAE}"/>
              </a:ext>
            </a:extLst>
          </p:cNvPr>
          <p:cNvGrpSpPr>
            <a:grpSpLocks/>
          </p:cNvGrpSpPr>
          <p:nvPr/>
        </p:nvGrpSpPr>
        <p:grpSpPr bwMode="auto">
          <a:xfrm>
            <a:off x="3154363" y="4662488"/>
            <a:ext cx="1381125" cy="1382712"/>
            <a:chOff x="0" y="0"/>
            <a:chExt cx="812800" cy="812800"/>
          </a:xfrm>
        </p:grpSpPr>
        <p:sp>
          <p:nvSpPr>
            <p:cNvPr id="25666" name="Freeform 14">
              <a:extLst>
                <a:ext uri="{FF2B5EF4-FFF2-40B4-BE49-F238E27FC236}">
                  <a16:creationId xmlns:a16="http://schemas.microsoft.com/office/drawing/2014/main" id="{BF69F315-393E-B4AA-0E09-9DC82E956089}"/>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7" name="TextBox 15">
              <a:extLst>
                <a:ext uri="{FF2B5EF4-FFF2-40B4-BE49-F238E27FC236}">
                  <a16:creationId xmlns:a16="http://schemas.microsoft.com/office/drawing/2014/main" id="{3904E970-B924-0BF0-FDF3-49C190ED4640}"/>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grpSp>
        <p:nvGrpSpPr>
          <p:cNvPr id="25608" name="Group 16">
            <a:extLst>
              <a:ext uri="{FF2B5EF4-FFF2-40B4-BE49-F238E27FC236}">
                <a16:creationId xmlns:a16="http://schemas.microsoft.com/office/drawing/2014/main" id="{643D26EF-A27B-F3FC-0DCA-ED07025E2229}"/>
              </a:ext>
            </a:extLst>
          </p:cNvPr>
          <p:cNvGrpSpPr>
            <a:grpSpLocks/>
          </p:cNvGrpSpPr>
          <p:nvPr/>
        </p:nvGrpSpPr>
        <p:grpSpPr bwMode="auto">
          <a:xfrm>
            <a:off x="5797550" y="4662488"/>
            <a:ext cx="1381125" cy="1382712"/>
            <a:chOff x="0" y="0"/>
            <a:chExt cx="812800" cy="812800"/>
          </a:xfrm>
        </p:grpSpPr>
        <p:sp>
          <p:nvSpPr>
            <p:cNvPr id="25664" name="Freeform 17">
              <a:extLst>
                <a:ext uri="{FF2B5EF4-FFF2-40B4-BE49-F238E27FC236}">
                  <a16:creationId xmlns:a16="http://schemas.microsoft.com/office/drawing/2014/main" id="{7646FEC1-693F-66F6-AAA9-4D2AE86E043F}"/>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5" name="TextBox 18">
              <a:extLst>
                <a:ext uri="{FF2B5EF4-FFF2-40B4-BE49-F238E27FC236}">
                  <a16:creationId xmlns:a16="http://schemas.microsoft.com/office/drawing/2014/main" id="{9D28CA01-DAD3-E0CE-B92C-DB989A96C718}"/>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grpSp>
        <p:nvGrpSpPr>
          <p:cNvPr id="25609" name="Group 19">
            <a:extLst>
              <a:ext uri="{FF2B5EF4-FFF2-40B4-BE49-F238E27FC236}">
                <a16:creationId xmlns:a16="http://schemas.microsoft.com/office/drawing/2014/main" id="{C3CE57B4-BAD7-C86B-49A3-05FE3E4D734A}"/>
              </a:ext>
            </a:extLst>
          </p:cNvPr>
          <p:cNvGrpSpPr>
            <a:grpSpLocks/>
          </p:cNvGrpSpPr>
          <p:nvPr/>
        </p:nvGrpSpPr>
        <p:grpSpPr bwMode="auto">
          <a:xfrm>
            <a:off x="8464550" y="4662488"/>
            <a:ext cx="1382713" cy="1382712"/>
            <a:chOff x="0" y="0"/>
            <a:chExt cx="812800" cy="812800"/>
          </a:xfrm>
        </p:grpSpPr>
        <p:sp>
          <p:nvSpPr>
            <p:cNvPr id="25662" name="Freeform 20">
              <a:extLst>
                <a:ext uri="{FF2B5EF4-FFF2-40B4-BE49-F238E27FC236}">
                  <a16:creationId xmlns:a16="http://schemas.microsoft.com/office/drawing/2014/main" id="{18AB28BF-B775-E8FA-E74C-5ACE07451EFF}"/>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3" name="TextBox 21">
              <a:extLst>
                <a:ext uri="{FF2B5EF4-FFF2-40B4-BE49-F238E27FC236}">
                  <a16:creationId xmlns:a16="http://schemas.microsoft.com/office/drawing/2014/main" id="{08269D56-7BF3-1A4E-4A0D-3F0DBC7B21B3}"/>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grpSp>
        <p:nvGrpSpPr>
          <p:cNvPr id="25610" name="Group 22">
            <a:extLst>
              <a:ext uri="{FF2B5EF4-FFF2-40B4-BE49-F238E27FC236}">
                <a16:creationId xmlns:a16="http://schemas.microsoft.com/office/drawing/2014/main" id="{383BACF4-60C6-DCF0-7B98-5ABD1F1F9E96}"/>
              </a:ext>
            </a:extLst>
          </p:cNvPr>
          <p:cNvGrpSpPr>
            <a:grpSpLocks/>
          </p:cNvGrpSpPr>
          <p:nvPr/>
        </p:nvGrpSpPr>
        <p:grpSpPr bwMode="auto">
          <a:xfrm>
            <a:off x="11049000" y="4662488"/>
            <a:ext cx="1381125" cy="1382712"/>
            <a:chOff x="0" y="0"/>
            <a:chExt cx="812800" cy="812800"/>
          </a:xfrm>
        </p:grpSpPr>
        <p:sp>
          <p:nvSpPr>
            <p:cNvPr id="25660" name="Freeform 23">
              <a:extLst>
                <a:ext uri="{FF2B5EF4-FFF2-40B4-BE49-F238E27FC236}">
                  <a16:creationId xmlns:a16="http://schemas.microsoft.com/office/drawing/2014/main" id="{2DE2AAFA-FA3D-D05D-D498-CB84674C867F}"/>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1" name="TextBox 24">
              <a:extLst>
                <a:ext uri="{FF2B5EF4-FFF2-40B4-BE49-F238E27FC236}">
                  <a16:creationId xmlns:a16="http://schemas.microsoft.com/office/drawing/2014/main" id="{2B93DD86-1CF2-1125-7728-66BF4FAC298B}"/>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grpSp>
        <p:nvGrpSpPr>
          <p:cNvPr id="25611" name="Group 25">
            <a:extLst>
              <a:ext uri="{FF2B5EF4-FFF2-40B4-BE49-F238E27FC236}">
                <a16:creationId xmlns:a16="http://schemas.microsoft.com/office/drawing/2014/main" id="{3EC39474-3B2D-B0C4-F5A2-0539900B5F99}"/>
              </a:ext>
            </a:extLst>
          </p:cNvPr>
          <p:cNvGrpSpPr>
            <a:grpSpLocks/>
          </p:cNvGrpSpPr>
          <p:nvPr/>
        </p:nvGrpSpPr>
        <p:grpSpPr bwMode="auto">
          <a:xfrm>
            <a:off x="13747750" y="4662488"/>
            <a:ext cx="1382713" cy="1382712"/>
            <a:chOff x="0" y="0"/>
            <a:chExt cx="812800" cy="812800"/>
          </a:xfrm>
        </p:grpSpPr>
        <p:sp>
          <p:nvSpPr>
            <p:cNvPr id="25658" name="Freeform 26">
              <a:extLst>
                <a:ext uri="{FF2B5EF4-FFF2-40B4-BE49-F238E27FC236}">
                  <a16:creationId xmlns:a16="http://schemas.microsoft.com/office/drawing/2014/main" id="{A0A053FA-90BB-42FC-8708-AC4762D7E76A}"/>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9" name="TextBox 27">
              <a:extLst>
                <a:ext uri="{FF2B5EF4-FFF2-40B4-BE49-F238E27FC236}">
                  <a16:creationId xmlns:a16="http://schemas.microsoft.com/office/drawing/2014/main" id="{387181D6-502C-2F04-F1CB-DF789394F077}"/>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sp>
        <p:nvSpPr>
          <p:cNvPr id="25612" name="AutoShape 28">
            <a:extLst>
              <a:ext uri="{FF2B5EF4-FFF2-40B4-BE49-F238E27FC236}">
                <a16:creationId xmlns:a16="http://schemas.microsoft.com/office/drawing/2014/main" id="{922044C6-748B-C88F-2B24-D8B4673434B9}"/>
              </a:ext>
            </a:extLst>
          </p:cNvPr>
          <p:cNvSpPr>
            <a:spLocks noChangeShapeType="1"/>
          </p:cNvSpPr>
          <p:nvPr/>
        </p:nvSpPr>
        <p:spPr bwMode="auto">
          <a:xfrm>
            <a:off x="15128875" y="5354638"/>
            <a:ext cx="1317625" cy="0"/>
          </a:xfrm>
          <a:prstGeom prst="line">
            <a:avLst/>
          </a:prstGeom>
          <a:noFill/>
          <a:ln w="57150">
            <a:solidFill>
              <a:srgbClr val="D6625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5613" name="Group 29">
            <a:extLst>
              <a:ext uri="{FF2B5EF4-FFF2-40B4-BE49-F238E27FC236}">
                <a16:creationId xmlns:a16="http://schemas.microsoft.com/office/drawing/2014/main" id="{DA0D6D2E-733B-FFE3-6515-E624B2EA2E1B}"/>
              </a:ext>
            </a:extLst>
          </p:cNvPr>
          <p:cNvGrpSpPr>
            <a:grpSpLocks/>
          </p:cNvGrpSpPr>
          <p:nvPr/>
        </p:nvGrpSpPr>
        <p:grpSpPr bwMode="auto">
          <a:xfrm>
            <a:off x="16446500" y="4662488"/>
            <a:ext cx="1381125" cy="1382712"/>
            <a:chOff x="0" y="0"/>
            <a:chExt cx="812800" cy="812800"/>
          </a:xfrm>
        </p:grpSpPr>
        <p:sp>
          <p:nvSpPr>
            <p:cNvPr id="25656" name="Freeform 30">
              <a:extLst>
                <a:ext uri="{FF2B5EF4-FFF2-40B4-BE49-F238E27FC236}">
                  <a16:creationId xmlns:a16="http://schemas.microsoft.com/office/drawing/2014/main" id="{2B6A9030-745A-4402-4934-11889FB37B3E}"/>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7" name="TextBox 31">
              <a:extLst>
                <a:ext uri="{FF2B5EF4-FFF2-40B4-BE49-F238E27FC236}">
                  <a16:creationId xmlns:a16="http://schemas.microsoft.com/office/drawing/2014/main" id="{8AFF67F2-3F2A-5AED-7204-D063CB758879}"/>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sp>
        <p:nvSpPr>
          <p:cNvPr id="32" name="Freeform 32">
            <a:extLst>
              <a:ext uri="{FF2B5EF4-FFF2-40B4-BE49-F238E27FC236}">
                <a16:creationId xmlns:a16="http://schemas.microsoft.com/office/drawing/2014/main" id="{497EA605-A7C3-4F1E-D346-033AF8FD393D}"/>
              </a:ext>
            </a:extLst>
          </p:cNvPr>
          <p:cNvSpPr/>
          <p:nvPr/>
        </p:nvSpPr>
        <p:spPr>
          <a:xfrm>
            <a:off x="718714" y="4894311"/>
            <a:ext cx="918813" cy="918813"/>
          </a:xfrm>
          <a:custGeom>
            <a:avLst/>
            <a:gdLst/>
            <a:ahLst/>
            <a:cxnLst/>
            <a:rect l="l" t="t" r="r" b="b"/>
            <a:pathLst>
              <a:path w="918813" h="918813">
                <a:moveTo>
                  <a:pt x="0" y="0"/>
                </a:moveTo>
                <a:lnTo>
                  <a:pt x="918812" y="0"/>
                </a:lnTo>
                <a:lnTo>
                  <a:pt x="918812" y="918813"/>
                </a:lnTo>
                <a:lnTo>
                  <a:pt x="0" y="918813"/>
                </a:lnTo>
                <a:lnTo>
                  <a:pt x="0" y="0"/>
                </a:lnTo>
                <a:close/>
              </a:path>
            </a:pathLst>
          </a:custGeom>
          <a:blipFill>
            <a:blip r:embed="rId3"/>
            <a:stretch>
              <a:fillRect/>
            </a:stretch>
          </a:blipFill>
        </p:spPr>
        <p:txBody>
          <a:bodyPr/>
          <a:lstStyle/>
          <a:p>
            <a:pPr eaLnBrk="1" fontAlgn="auto" hangingPunct="1">
              <a:spcBef>
                <a:spcPts val="0"/>
              </a:spcBef>
              <a:spcAft>
                <a:spcPts val="0"/>
              </a:spcAft>
              <a:defRPr/>
            </a:pPr>
            <a:endParaRPr lang="en-US">
              <a:latin typeface="+mn-lt"/>
            </a:endParaRPr>
          </a:p>
        </p:txBody>
      </p:sp>
      <p:sp>
        <p:nvSpPr>
          <p:cNvPr id="33" name="Freeform 33">
            <a:extLst>
              <a:ext uri="{FF2B5EF4-FFF2-40B4-BE49-F238E27FC236}">
                <a16:creationId xmlns:a16="http://schemas.microsoft.com/office/drawing/2014/main" id="{11683739-DC56-3B57-ADD2-965BC38975D6}"/>
              </a:ext>
            </a:extLst>
          </p:cNvPr>
          <p:cNvSpPr/>
          <p:nvPr/>
        </p:nvSpPr>
        <p:spPr>
          <a:xfrm>
            <a:off x="3306704" y="4858793"/>
            <a:ext cx="1076888" cy="990737"/>
          </a:xfrm>
          <a:custGeom>
            <a:avLst/>
            <a:gdLst/>
            <a:ahLst/>
            <a:cxnLst/>
            <a:rect l="l" t="t" r="r" b="b"/>
            <a:pathLst>
              <a:path w="1076888" h="990737">
                <a:moveTo>
                  <a:pt x="0" y="0"/>
                </a:moveTo>
                <a:lnTo>
                  <a:pt x="1076889" y="0"/>
                </a:lnTo>
                <a:lnTo>
                  <a:pt x="1076889" y="990737"/>
                </a:lnTo>
                <a:lnTo>
                  <a:pt x="0" y="990737"/>
                </a:lnTo>
                <a:lnTo>
                  <a:pt x="0" y="0"/>
                </a:lnTo>
                <a:close/>
              </a:path>
            </a:pathLst>
          </a:custGeom>
          <a:blipFill>
            <a:blip r:embed="rId4"/>
            <a:stretch>
              <a:fillRect/>
            </a:stretch>
          </a:blipFill>
        </p:spPr>
        <p:txBody>
          <a:bodyPr/>
          <a:lstStyle/>
          <a:p>
            <a:pPr eaLnBrk="1" fontAlgn="auto" hangingPunct="1">
              <a:spcBef>
                <a:spcPts val="0"/>
              </a:spcBef>
              <a:spcAft>
                <a:spcPts val="0"/>
              </a:spcAft>
              <a:defRPr/>
            </a:pPr>
            <a:endParaRPr lang="en-US">
              <a:latin typeface="+mn-lt"/>
            </a:endParaRPr>
          </a:p>
        </p:txBody>
      </p:sp>
      <p:sp>
        <p:nvSpPr>
          <p:cNvPr id="34" name="Freeform 34">
            <a:extLst>
              <a:ext uri="{FF2B5EF4-FFF2-40B4-BE49-F238E27FC236}">
                <a16:creationId xmlns:a16="http://schemas.microsoft.com/office/drawing/2014/main" id="{F7D1858C-4262-06C5-50E4-A2DC44FD5753}"/>
              </a:ext>
            </a:extLst>
          </p:cNvPr>
          <p:cNvSpPr/>
          <p:nvPr/>
        </p:nvSpPr>
        <p:spPr>
          <a:xfrm>
            <a:off x="6030913" y="4897058"/>
            <a:ext cx="914207" cy="914207"/>
          </a:xfrm>
          <a:custGeom>
            <a:avLst/>
            <a:gdLst/>
            <a:ahLst/>
            <a:cxnLst/>
            <a:rect l="l" t="t" r="r" b="b"/>
            <a:pathLst>
              <a:path w="914207" h="914207">
                <a:moveTo>
                  <a:pt x="0" y="0"/>
                </a:moveTo>
                <a:lnTo>
                  <a:pt x="914207" y="0"/>
                </a:lnTo>
                <a:lnTo>
                  <a:pt x="914207" y="914207"/>
                </a:lnTo>
                <a:lnTo>
                  <a:pt x="0" y="914207"/>
                </a:lnTo>
                <a:lnTo>
                  <a:pt x="0" y="0"/>
                </a:lnTo>
                <a:close/>
              </a:path>
            </a:pathLst>
          </a:custGeom>
          <a:blipFill>
            <a:blip r:embed="rId5"/>
            <a:stretch>
              <a:fillRect/>
            </a:stretch>
          </a:blipFill>
        </p:spPr>
        <p:txBody>
          <a:bodyPr/>
          <a:lstStyle/>
          <a:p>
            <a:pPr eaLnBrk="1" fontAlgn="auto" hangingPunct="1">
              <a:spcBef>
                <a:spcPts val="0"/>
              </a:spcBef>
              <a:spcAft>
                <a:spcPts val="0"/>
              </a:spcAft>
              <a:defRPr/>
            </a:pPr>
            <a:endParaRPr lang="en-US">
              <a:latin typeface="+mn-lt"/>
            </a:endParaRPr>
          </a:p>
        </p:txBody>
      </p:sp>
      <p:sp>
        <p:nvSpPr>
          <p:cNvPr id="35" name="Freeform 35">
            <a:extLst>
              <a:ext uri="{FF2B5EF4-FFF2-40B4-BE49-F238E27FC236}">
                <a16:creationId xmlns:a16="http://schemas.microsoft.com/office/drawing/2014/main" id="{ABB09D99-C969-DF8C-A137-322D596CA12F}"/>
              </a:ext>
            </a:extLst>
          </p:cNvPr>
          <p:cNvSpPr/>
          <p:nvPr/>
        </p:nvSpPr>
        <p:spPr>
          <a:xfrm>
            <a:off x="8669175" y="4938626"/>
            <a:ext cx="973656" cy="872639"/>
          </a:xfrm>
          <a:custGeom>
            <a:avLst/>
            <a:gdLst/>
            <a:ahLst/>
            <a:cxnLst/>
            <a:rect l="l" t="t" r="r" b="b"/>
            <a:pathLst>
              <a:path w="973656" h="872639">
                <a:moveTo>
                  <a:pt x="0" y="0"/>
                </a:moveTo>
                <a:lnTo>
                  <a:pt x="973656" y="0"/>
                </a:lnTo>
                <a:lnTo>
                  <a:pt x="973656" y="872639"/>
                </a:lnTo>
                <a:lnTo>
                  <a:pt x="0" y="872639"/>
                </a:lnTo>
                <a:lnTo>
                  <a:pt x="0" y="0"/>
                </a:lnTo>
                <a:close/>
              </a:path>
            </a:pathLst>
          </a:custGeom>
          <a:blipFill>
            <a:blip r:embed="rId6"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36" name="Freeform 36">
            <a:extLst>
              <a:ext uri="{FF2B5EF4-FFF2-40B4-BE49-F238E27FC236}">
                <a16:creationId xmlns:a16="http://schemas.microsoft.com/office/drawing/2014/main" id="{C7320181-98A4-9B7E-3F86-2EB11A294A08}"/>
              </a:ext>
            </a:extLst>
          </p:cNvPr>
          <p:cNvSpPr/>
          <p:nvPr/>
        </p:nvSpPr>
        <p:spPr>
          <a:xfrm>
            <a:off x="11277263" y="4803531"/>
            <a:ext cx="1011528" cy="1007735"/>
          </a:xfrm>
          <a:custGeom>
            <a:avLst/>
            <a:gdLst/>
            <a:ahLst/>
            <a:cxnLst/>
            <a:rect l="l" t="t" r="r" b="b"/>
            <a:pathLst>
              <a:path w="1011528" h="1007735">
                <a:moveTo>
                  <a:pt x="0" y="0"/>
                </a:moveTo>
                <a:lnTo>
                  <a:pt x="1011528" y="0"/>
                </a:lnTo>
                <a:lnTo>
                  <a:pt x="1011528" y="1007734"/>
                </a:lnTo>
                <a:lnTo>
                  <a:pt x="0" y="1007734"/>
                </a:lnTo>
                <a:lnTo>
                  <a:pt x="0" y="0"/>
                </a:lnTo>
                <a:close/>
              </a:path>
            </a:pathLst>
          </a:custGeom>
          <a:blipFill>
            <a:blip r:embed="rId7"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37" name="Freeform 37">
            <a:extLst>
              <a:ext uri="{FF2B5EF4-FFF2-40B4-BE49-F238E27FC236}">
                <a16:creationId xmlns:a16="http://schemas.microsoft.com/office/drawing/2014/main" id="{2AC1D30B-D674-BA5A-D4A6-7B36FE1AA466}"/>
              </a:ext>
            </a:extLst>
          </p:cNvPr>
          <p:cNvSpPr/>
          <p:nvPr/>
        </p:nvSpPr>
        <p:spPr>
          <a:xfrm>
            <a:off x="13933337" y="4999137"/>
            <a:ext cx="1011141" cy="673672"/>
          </a:xfrm>
          <a:custGeom>
            <a:avLst/>
            <a:gdLst/>
            <a:ahLst/>
            <a:cxnLst/>
            <a:rect l="l" t="t" r="r" b="b"/>
            <a:pathLst>
              <a:path w="1011141" h="673672">
                <a:moveTo>
                  <a:pt x="0" y="0"/>
                </a:moveTo>
                <a:lnTo>
                  <a:pt x="1011141" y="0"/>
                </a:lnTo>
                <a:lnTo>
                  <a:pt x="1011141" y="673672"/>
                </a:lnTo>
                <a:lnTo>
                  <a:pt x="0" y="673672"/>
                </a:lnTo>
                <a:lnTo>
                  <a:pt x="0" y="0"/>
                </a:lnTo>
                <a:close/>
              </a:path>
            </a:pathLst>
          </a:custGeom>
          <a:blipFill>
            <a:blip r:embed="rId8"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38" name="Freeform 38">
            <a:extLst>
              <a:ext uri="{FF2B5EF4-FFF2-40B4-BE49-F238E27FC236}">
                <a16:creationId xmlns:a16="http://schemas.microsoft.com/office/drawing/2014/main" id="{B01DF951-53A2-39CA-34A9-F3F9CD1D81A9}"/>
              </a:ext>
            </a:extLst>
          </p:cNvPr>
          <p:cNvSpPr/>
          <p:nvPr/>
        </p:nvSpPr>
        <p:spPr>
          <a:xfrm>
            <a:off x="16617505" y="5016461"/>
            <a:ext cx="1090489" cy="755412"/>
          </a:xfrm>
          <a:custGeom>
            <a:avLst/>
            <a:gdLst/>
            <a:ahLst/>
            <a:cxnLst/>
            <a:rect l="l" t="t" r="r" b="b"/>
            <a:pathLst>
              <a:path w="1090489" h="755412">
                <a:moveTo>
                  <a:pt x="0" y="0"/>
                </a:moveTo>
                <a:lnTo>
                  <a:pt x="1090489" y="0"/>
                </a:lnTo>
                <a:lnTo>
                  <a:pt x="1090489" y="755411"/>
                </a:lnTo>
                <a:lnTo>
                  <a:pt x="0" y="755411"/>
                </a:lnTo>
                <a:lnTo>
                  <a:pt x="0" y="0"/>
                </a:lnTo>
                <a:close/>
              </a:path>
            </a:pathLst>
          </a:custGeom>
          <a:blipFill>
            <a:blip r:embed="rId9"/>
            <a:stretch>
              <a:fillRect/>
            </a:stretch>
          </a:blipFill>
        </p:spPr>
        <p:txBody>
          <a:bodyPr/>
          <a:lstStyle/>
          <a:p>
            <a:pPr eaLnBrk="1" fontAlgn="auto" hangingPunct="1">
              <a:spcBef>
                <a:spcPts val="0"/>
              </a:spcBef>
              <a:spcAft>
                <a:spcPts val="0"/>
              </a:spcAft>
              <a:defRPr/>
            </a:pPr>
            <a:endParaRPr lang="en-US">
              <a:latin typeface="+mn-lt"/>
            </a:endParaRPr>
          </a:p>
        </p:txBody>
      </p:sp>
      <p:sp>
        <p:nvSpPr>
          <p:cNvPr id="39" name="TextBox 39">
            <a:extLst>
              <a:ext uri="{FF2B5EF4-FFF2-40B4-BE49-F238E27FC236}">
                <a16:creationId xmlns:a16="http://schemas.microsoft.com/office/drawing/2014/main" id="{3BB8C492-7152-C6F6-7A6B-CCD2536E81BF}"/>
              </a:ext>
            </a:extLst>
          </p:cNvPr>
          <p:cNvSpPr txBox="1"/>
          <p:nvPr/>
        </p:nvSpPr>
        <p:spPr>
          <a:xfrm>
            <a:off x="166688" y="6435725"/>
            <a:ext cx="2041525" cy="331788"/>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September 4 - 6</a:t>
            </a:r>
          </a:p>
        </p:txBody>
      </p:sp>
      <p:sp>
        <p:nvSpPr>
          <p:cNvPr id="25636" name="TextBox 40">
            <a:extLst>
              <a:ext uri="{FF2B5EF4-FFF2-40B4-BE49-F238E27FC236}">
                <a16:creationId xmlns:a16="http://schemas.microsoft.com/office/drawing/2014/main" id="{70038302-162D-3F87-1B3F-1315E8CD8593}"/>
              </a:ext>
            </a:extLst>
          </p:cNvPr>
          <p:cNvSpPr txBox="1">
            <a:spLocks noChangeArrowheads="1"/>
          </p:cNvSpPr>
          <p:nvPr/>
        </p:nvSpPr>
        <p:spPr bwMode="auto">
          <a:xfrm>
            <a:off x="157163" y="3609975"/>
            <a:ext cx="20415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Information sessions</a:t>
            </a:r>
          </a:p>
        </p:txBody>
      </p:sp>
      <p:sp>
        <p:nvSpPr>
          <p:cNvPr id="41" name="TextBox 41">
            <a:extLst>
              <a:ext uri="{FF2B5EF4-FFF2-40B4-BE49-F238E27FC236}">
                <a16:creationId xmlns:a16="http://schemas.microsoft.com/office/drawing/2014/main" id="{48DF155E-AEC0-9C0F-F9F0-EB611D7121F5}"/>
              </a:ext>
            </a:extLst>
          </p:cNvPr>
          <p:cNvSpPr txBox="1"/>
          <p:nvPr/>
        </p:nvSpPr>
        <p:spPr>
          <a:xfrm>
            <a:off x="2803525" y="6435725"/>
            <a:ext cx="2068513" cy="331788"/>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September 10 -11</a:t>
            </a:r>
          </a:p>
        </p:txBody>
      </p:sp>
      <p:sp>
        <p:nvSpPr>
          <p:cNvPr id="25638" name="TextBox 42">
            <a:extLst>
              <a:ext uri="{FF2B5EF4-FFF2-40B4-BE49-F238E27FC236}">
                <a16:creationId xmlns:a16="http://schemas.microsoft.com/office/drawing/2014/main" id="{7C537C65-74DC-3456-C0A0-074D7B3681A6}"/>
              </a:ext>
            </a:extLst>
          </p:cNvPr>
          <p:cNvSpPr txBox="1">
            <a:spLocks noChangeArrowheads="1"/>
          </p:cNvSpPr>
          <p:nvPr/>
        </p:nvSpPr>
        <p:spPr bwMode="auto">
          <a:xfrm>
            <a:off x="2824163" y="3609975"/>
            <a:ext cx="20415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Pre-Circle Meets</a:t>
            </a:r>
          </a:p>
        </p:txBody>
      </p:sp>
      <p:sp>
        <p:nvSpPr>
          <p:cNvPr id="43" name="TextBox 43">
            <a:extLst>
              <a:ext uri="{FF2B5EF4-FFF2-40B4-BE49-F238E27FC236}">
                <a16:creationId xmlns:a16="http://schemas.microsoft.com/office/drawing/2014/main" id="{EC1F1D6B-66C8-5723-5532-A4549077AE03}"/>
              </a:ext>
            </a:extLst>
          </p:cNvPr>
          <p:cNvSpPr txBox="1"/>
          <p:nvPr/>
        </p:nvSpPr>
        <p:spPr>
          <a:xfrm>
            <a:off x="5467350" y="6435725"/>
            <a:ext cx="2041525" cy="331788"/>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September 17</a:t>
            </a:r>
          </a:p>
        </p:txBody>
      </p:sp>
      <p:sp>
        <p:nvSpPr>
          <p:cNvPr id="25640" name="TextBox 44">
            <a:extLst>
              <a:ext uri="{FF2B5EF4-FFF2-40B4-BE49-F238E27FC236}">
                <a16:creationId xmlns:a16="http://schemas.microsoft.com/office/drawing/2014/main" id="{EB0282E6-D7F8-4B8C-A931-74A2F7CFE960}"/>
              </a:ext>
            </a:extLst>
          </p:cNvPr>
          <p:cNvSpPr txBox="1">
            <a:spLocks noChangeArrowheads="1"/>
          </p:cNvSpPr>
          <p:nvPr/>
        </p:nvSpPr>
        <p:spPr bwMode="auto">
          <a:xfrm>
            <a:off x="5467350" y="3957638"/>
            <a:ext cx="20415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LLMC Launch</a:t>
            </a:r>
          </a:p>
        </p:txBody>
      </p:sp>
      <p:sp>
        <p:nvSpPr>
          <p:cNvPr id="45" name="TextBox 45">
            <a:extLst>
              <a:ext uri="{FF2B5EF4-FFF2-40B4-BE49-F238E27FC236}">
                <a16:creationId xmlns:a16="http://schemas.microsoft.com/office/drawing/2014/main" id="{2F0FB5E3-9D1C-807D-9AB4-81872720069B}"/>
              </a:ext>
            </a:extLst>
          </p:cNvPr>
          <p:cNvSpPr txBox="1"/>
          <p:nvPr/>
        </p:nvSpPr>
        <p:spPr>
          <a:xfrm>
            <a:off x="8134350" y="6435725"/>
            <a:ext cx="2043113" cy="674688"/>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Starting September 23</a:t>
            </a:r>
          </a:p>
        </p:txBody>
      </p:sp>
      <p:sp>
        <p:nvSpPr>
          <p:cNvPr id="25642" name="TextBox 46">
            <a:extLst>
              <a:ext uri="{FF2B5EF4-FFF2-40B4-BE49-F238E27FC236}">
                <a16:creationId xmlns:a16="http://schemas.microsoft.com/office/drawing/2014/main" id="{084A9E1F-7F97-7E7F-3C68-F4D99F33DFAE}"/>
              </a:ext>
            </a:extLst>
          </p:cNvPr>
          <p:cNvSpPr txBox="1">
            <a:spLocks noChangeArrowheads="1"/>
          </p:cNvSpPr>
          <p:nvPr/>
        </p:nvSpPr>
        <p:spPr bwMode="auto">
          <a:xfrm>
            <a:off x="8134350" y="3595688"/>
            <a:ext cx="20431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Bi-weekly Masterclasses</a:t>
            </a:r>
          </a:p>
        </p:txBody>
      </p:sp>
      <p:sp>
        <p:nvSpPr>
          <p:cNvPr id="47" name="TextBox 47">
            <a:extLst>
              <a:ext uri="{FF2B5EF4-FFF2-40B4-BE49-F238E27FC236}">
                <a16:creationId xmlns:a16="http://schemas.microsoft.com/office/drawing/2014/main" id="{47B4A056-ACE7-0AC7-5ABA-B93023CE1BA8}"/>
              </a:ext>
            </a:extLst>
          </p:cNvPr>
          <p:cNvSpPr txBox="1"/>
          <p:nvPr/>
        </p:nvSpPr>
        <p:spPr>
          <a:xfrm>
            <a:off x="10693400" y="6435725"/>
            <a:ext cx="2092325" cy="674688"/>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Starting </a:t>
            </a:r>
          </a:p>
          <a:p>
            <a:pPr algn="ctr" eaLnBrk="1" fontAlgn="auto" hangingPunct="1">
              <a:lnSpc>
                <a:spcPts val="2700"/>
              </a:lnSpc>
              <a:spcBef>
                <a:spcPts val="0"/>
              </a:spcBef>
              <a:spcAft>
                <a:spcPts val="0"/>
              </a:spcAft>
              <a:defRPr/>
            </a:pPr>
            <a:r>
              <a:rPr lang="en-US" spc="26">
                <a:solidFill>
                  <a:srgbClr val="191919"/>
                </a:solidFill>
                <a:latin typeface="Montserrat Classic Bold"/>
              </a:rPr>
              <a:t>October 1 &amp; 2</a:t>
            </a:r>
          </a:p>
        </p:txBody>
      </p:sp>
      <p:sp>
        <p:nvSpPr>
          <p:cNvPr id="25644" name="TextBox 48">
            <a:extLst>
              <a:ext uri="{FF2B5EF4-FFF2-40B4-BE49-F238E27FC236}">
                <a16:creationId xmlns:a16="http://schemas.microsoft.com/office/drawing/2014/main" id="{9219E947-D4E6-9A64-BCA1-6149EC0CB2A8}"/>
              </a:ext>
            </a:extLst>
          </p:cNvPr>
          <p:cNvSpPr txBox="1">
            <a:spLocks noChangeArrowheads="1"/>
          </p:cNvSpPr>
          <p:nvPr/>
        </p:nvSpPr>
        <p:spPr bwMode="auto">
          <a:xfrm>
            <a:off x="10718800" y="3595688"/>
            <a:ext cx="20415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Bi-weekly Circles</a:t>
            </a:r>
          </a:p>
        </p:txBody>
      </p:sp>
      <p:sp>
        <p:nvSpPr>
          <p:cNvPr id="49" name="TextBox 49">
            <a:extLst>
              <a:ext uri="{FF2B5EF4-FFF2-40B4-BE49-F238E27FC236}">
                <a16:creationId xmlns:a16="http://schemas.microsoft.com/office/drawing/2014/main" id="{A5147333-C5BD-9FD5-917F-66E734C70AEB}"/>
              </a:ext>
            </a:extLst>
          </p:cNvPr>
          <p:cNvSpPr txBox="1"/>
          <p:nvPr/>
        </p:nvSpPr>
        <p:spPr>
          <a:xfrm>
            <a:off x="13417550" y="6435725"/>
            <a:ext cx="2043113" cy="2046288"/>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 Starting September 26</a:t>
            </a:r>
          </a:p>
          <a:p>
            <a:pPr algn="ctr" eaLnBrk="1" fontAlgn="auto" hangingPunct="1">
              <a:lnSpc>
                <a:spcPts val="2700"/>
              </a:lnSpc>
              <a:spcBef>
                <a:spcPts val="0"/>
              </a:spcBef>
              <a:spcAft>
                <a:spcPts val="0"/>
              </a:spcAft>
              <a:defRPr/>
            </a:pPr>
            <a:endParaRPr lang="en-US" spc="26">
              <a:solidFill>
                <a:srgbClr val="191919"/>
              </a:solidFill>
              <a:latin typeface="Montserrat Classic Bold"/>
            </a:endParaRPr>
          </a:p>
          <a:p>
            <a:pPr algn="ctr" eaLnBrk="1" fontAlgn="auto" hangingPunct="1">
              <a:lnSpc>
                <a:spcPts val="2700"/>
              </a:lnSpc>
              <a:spcBef>
                <a:spcPts val="0"/>
              </a:spcBef>
              <a:spcAft>
                <a:spcPts val="0"/>
              </a:spcAft>
              <a:defRPr/>
            </a:pPr>
            <a:r>
              <a:rPr lang="en-US" spc="26">
                <a:solidFill>
                  <a:srgbClr val="191919"/>
                </a:solidFill>
                <a:latin typeface="Montserrat Classic Bold"/>
              </a:rPr>
              <a:t>Alternates Thursdays and Fridays </a:t>
            </a:r>
          </a:p>
        </p:txBody>
      </p:sp>
      <p:sp>
        <p:nvSpPr>
          <p:cNvPr id="25646" name="TextBox 50">
            <a:extLst>
              <a:ext uri="{FF2B5EF4-FFF2-40B4-BE49-F238E27FC236}">
                <a16:creationId xmlns:a16="http://schemas.microsoft.com/office/drawing/2014/main" id="{1F86A9D8-654F-EAFD-26B3-417B2B2FC47C}"/>
              </a:ext>
            </a:extLst>
          </p:cNvPr>
          <p:cNvSpPr txBox="1">
            <a:spLocks noChangeArrowheads="1"/>
          </p:cNvSpPr>
          <p:nvPr/>
        </p:nvSpPr>
        <p:spPr bwMode="auto">
          <a:xfrm>
            <a:off x="13417550" y="3595688"/>
            <a:ext cx="20431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Weekly </a:t>
            </a:r>
          </a:p>
          <a:p>
            <a:pPr algn="ctr" eaLnBrk="1" hangingPunct="1">
              <a:lnSpc>
                <a:spcPts val="2863"/>
              </a:lnSpc>
            </a:pPr>
            <a:r>
              <a:rPr lang="en-US" altLang="en-US" sz="2200">
                <a:solidFill>
                  <a:srgbClr val="191919"/>
                </a:solidFill>
                <a:latin typeface="Montserrat Classic Bold" pitchFamily="2" charset="77"/>
              </a:rPr>
              <a:t>LLMC Lounge</a:t>
            </a:r>
          </a:p>
        </p:txBody>
      </p:sp>
      <p:sp>
        <p:nvSpPr>
          <p:cNvPr id="51" name="TextBox 51">
            <a:extLst>
              <a:ext uri="{FF2B5EF4-FFF2-40B4-BE49-F238E27FC236}">
                <a16:creationId xmlns:a16="http://schemas.microsoft.com/office/drawing/2014/main" id="{FE3DF743-FA09-DA88-FA84-F24AF6ABF5AE}"/>
              </a:ext>
            </a:extLst>
          </p:cNvPr>
          <p:cNvSpPr txBox="1"/>
          <p:nvPr/>
        </p:nvSpPr>
        <p:spPr>
          <a:xfrm>
            <a:off x="3287713" y="392113"/>
            <a:ext cx="11723687" cy="1333500"/>
          </a:xfrm>
          <a:prstGeom prst="rect">
            <a:avLst/>
          </a:prstGeom>
        </p:spPr>
        <p:txBody>
          <a:bodyPr lIns="0" tIns="0" rIns="0" bIns="0">
            <a:spAutoFit/>
          </a:bodyPr>
          <a:lstStyle/>
          <a:p>
            <a:pPr algn="ctr" eaLnBrk="1" fontAlgn="auto" hangingPunct="1">
              <a:lnSpc>
                <a:spcPts val="10559"/>
              </a:lnSpc>
              <a:spcBef>
                <a:spcPts val="0"/>
              </a:spcBef>
              <a:spcAft>
                <a:spcPts val="0"/>
              </a:spcAft>
              <a:defRPr/>
            </a:pPr>
            <a:r>
              <a:rPr lang="en-US" sz="8799" spc="263">
                <a:solidFill>
                  <a:srgbClr val="191919"/>
                </a:solidFill>
                <a:latin typeface="Montserrat Classic Ultra-Bold"/>
              </a:rPr>
              <a:t>LLMC 2024</a:t>
            </a:r>
          </a:p>
        </p:txBody>
      </p:sp>
      <p:sp>
        <p:nvSpPr>
          <p:cNvPr id="52" name="TextBox 52">
            <a:extLst>
              <a:ext uri="{FF2B5EF4-FFF2-40B4-BE49-F238E27FC236}">
                <a16:creationId xmlns:a16="http://schemas.microsoft.com/office/drawing/2014/main" id="{CD372AEB-7375-D918-7396-F17077ABE95D}"/>
              </a:ext>
            </a:extLst>
          </p:cNvPr>
          <p:cNvSpPr txBox="1"/>
          <p:nvPr/>
        </p:nvSpPr>
        <p:spPr>
          <a:xfrm>
            <a:off x="2208213" y="1754188"/>
            <a:ext cx="14451012" cy="498475"/>
          </a:xfrm>
          <a:prstGeom prst="rect">
            <a:avLst/>
          </a:prstGeom>
        </p:spPr>
        <p:txBody>
          <a:bodyPr lIns="0" tIns="0" rIns="0" bIns="0">
            <a:spAutoFit/>
          </a:bodyPr>
          <a:lstStyle/>
          <a:p>
            <a:pPr algn="ctr" eaLnBrk="1" fontAlgn="auto" hangingPunct="1">
              <a:lnSpc>
                <a:spcPts val="4059"/>
              </a:lnSpc>
              <a:spcBef>
                <a:spcPts val="0"/>
              </a:spcBef>
              <a:spcAft>
                <a:spcPts val="0"/>
              </a:spcAft>
              <a:defRPr/>
            </a:pPr>
            <a:r>
              <a:rPr lang="en-US" sz="2899" spc="86">
                <a:solidFill>
                  <a:srgbClr val="191919"/>
                </a:solidFill>
                <a:latin typeface="Montserrat Classic"/>
              </a:rPr>
              <a:t>Explore the schedule and discover if the program resonates with you.</a:t>
            </a:r>
          </a:p>
        </p:txBody>
      </p:sp>
      <p:sp>
        <p:nvSpPr>
          <p:cNvPr id="53" name="TextBox 53">
            <a:extLst>
              <a:ext uri="{FF2B5EF4-FFF2-40B4-BE49-F238E27FC236}">
                <a16:creationId xmlns:a16="http://schemas.microsoft.com/office/drawing/2014/main" id="{FD724A6F-5AF1-98E1-3A1C-0F34F12B12CE}"/>
              </a:ext>
            </a:extLst>
          </p:cNvPr>
          <p:cNvSpPr txBox="1"/>
          <p:nvPr/>
        </p:nvSpPr>
        <p:spPr>
          <a:xfrm>
            <a:off x="16089313" y="6402388"/>
            <a:ext cx="2041525" cy="330200"/>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December 5</a:t>
            </a:r>
          </a:p>
        </p:txBody>
      </p:sp>
      <p:sp>
        <p:nvSpPr>
          <p:cNvPr id="25650" name="TextBox 54">
            <a:extLst>
              <a:ext uri="{FF2B5EF4-FFF2-40B4-BE49-F238E27FC236}">
                <a16:creationId xmlns:a16="http://schemas.microsoft.com/office/drawing/2014/main" id="{817FCD7F-7AB2-FA47-1325-68E77D9A2B12}"/>
              </a:ext>
            </a:extLst>
          </p:cNvPr>
          <p:cNvSpPr txBox="1">
            <a:spLocks noChangeArrowheads="1"/>
          </p:cNvSpPr>
          <p:nvPr/>
        </p:nvSpPr>
        <p:spPr bwMode="auto">
          <a:xfrm>
            <a:off x="16089313" y="3233738"/>
            <a:ext cx="20415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LLMC Celebration Event</a:t>
            </a:r>
          </a:p>
        </p:txBody>
      </p:sp>
      <p:sp>
        <p:nvSpPr>
          <p:cNvPr id="55" name="TextBox 55">
            <a:extLst>
              <a:ext uri="{FF2B5EF4-FFF2-40B4-BE49-F238E27FC236}">
                <a16:creationId xmlns:a16="http://schemas.microsoft.com/office/drawing/2014/main" id="{50B187EB-9DD3-1CE1-0E4D-A4D1BE23A4D2}"/>
              </a:ext>
            </a:extLst>
          </p:cNvPr>
          <p:cNvSpPr txBox="1"/>
          <p:nvPr/>
        </p:nvSpPr>
        <p:spPr>
          <a:xfrm>
            <a:off x="1401763" y="9148763"/>
            <a:ext cx="15471775" cy="976312"/>
          </a:xfrm>
          <a:prstGeom prst="rect">
            <a:avLst/>
          </a:prstGeom>
        </p:spPr>
        <p:txBody>
          <a:bodyPr lIns="0" tIns="0" rIns="0" bIns="0">
            <a:spAutoFit/>
          </a:bodyPr>
          <a:lstStyle/>
          <a:p>
            <a:pPr algn="ctr" eaLnBrk="1" fontAlgn="auto" hangingPunct="1">
              <a:lnSpc>
                <a:spcPts val="3919"/>
              </a:lnSpc>
              <a:spcBef>
                <a:spcPts val="0"/>
              </a:spcBef>
              <a:spcAft>
                <a:spcPts val="0"/>
              </a:spcAft>
              <a:defRPr/>
            </a:pPr>
            <a:r>
              <a:rPr lang="en-US" sz="2799" spc="83">
                <a:solidFill>
                  <a:srgbClr val="191919"/>
                </a:solidFill>
                <a:latin typeface="Montserrat Classic"/>
              </a:rPr>
              <a:t>Program Length - 10-weeks. </a:t>
            </a:r>
          </a:p>
          <a:p>
            <a:pPr algn="ctr" eaLnBrk="1" fontAlgn="auto" hangingPunct="1">
              <a:lnSpc>
                <a:spcPts val="3919"/>
              </a:lnSpc>
              <a:spcBef>
                <a:spcPts val="0"/>
              </a:spcBef>
              <a:spcAft>
                <a:spcPts val="0"/>
              </a:spcAft>
              <a:defRPr/>
            </a:pPr>
            <a:r>
              <a:rPr lang="en-US" sz="2799" spc="83">
                <a:solidFill>
                  <a:srgbClr val="191919"/>
                </a:solidFill>
                <a:latin typeface="Montserrat Classic"/>
              </a:rPr>
              <a:t>Weekly time commitment is 1.5 - 2.5 hours. </a:t>
            </a:r>
          </a:p>
        </p:txBody>
      </p:sp>
      <p:sp>
        <p:nvSpPr>
          <p:cNvPr id="25652" name="Freeform 56">
            <a:extLst>
              <a:ext uri="{FF2B5EF4-FFF2-40B4-BE49-F238E27FC236}">
                <a16:creationId xmlns:a16="http://schemas.microsoft.com/office/drawing/2014/main" id="{0D6EC8B6-EA9B-FBB3-F5B1-30A7E17C3B40}"/>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57">
            <a:extLst>
              <a:ext uri="{FF2B5EF4-FFF2-40B4-BE49-F238E27FC236}">
                <a16:creationId xmlns:a16="http://schemas.microsoft.com/office/drawing/2014/main" id="{6ACFE189-FC6F-77FE-C1C8-FBACDE7BA821}"/>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11"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Lifting as you Lead Mentoring Circles Program | English with English subtitles">
            <a:hlinkClick r:id="" action="ppaction://media"/>
            <a:extLst>
              <a:ext uri="{FF2B5EF4-FFF2-40B4-BE49-F238E27FC236}">
                <a16:creationId xmlns:a16="http://schemas.microsoft.com/office/drawing/2014/main" id="{D5405E6D-6B74-9B4F-7C5C-8230C56EF2B0}"/>
              </a:ext>
            </a:extLst>
          </p:cNvPr>
          <p:cNvPicPr>
            <a:picLocks noRot="1" noChangeAspect="1"/>
          </p:cNvPicPr>
          <p:nvPr>
            <a:videoFile r:link="rId1"/>
          </p:nvPr>
        </p:nvPicPr>
        <p:blipFill>
          <a:blip r:embed="rId3"/>
          <a:stretch>
            <a:fillRect/>
          </a:stretch>
        </p:blipFill>
        <p:spPr>
          <a:xfrm>
            <a:off x="1748779" y="965200"/>
            <a:ext cx="14790440" cy="8356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reeform 2">
            <a:extLst>
              <a:ext uri="{FF2B5EF4-FFF2-40B4-BE49-F238E27FC236}">
                <a16:creationId xmlns:a16="http://schemas.microsoft.com/office/drawing/2014/main" id="{D5DEC681-B173-AB27-26CE-D4E21C56DF78}"/>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Freeform 3">
            <a:extLst>
              <a:ext uri="{FF2B5EF4-FFF2-40B4-BE49-F238E27FC236}">
                <a16:creationId xmlns:a16="http://schemas.microsoft.com/office/drawing/2014/main" id="{44FE9ED2-3C6D-8F46-CB9C-9699357AF660}"/>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4"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grpSp>
        <p:nvGrpSpPr>
          <p:cNvPr id="28677" name="Group 4">
            <a:extLst>
              <a:ext uri="{FF2B5EF4-FFF2-40B4-BE49-F238E27FC236}">
                <a16:creationId xmlns:a16="http://schemas.microsoft.com/office/drawing/2014/main" id="{92130CFE-D53C-3521-5F0E-8C2ED033220C}"/>
              </a:ext>
            </a:extLst>
          </p:cNvPr>
          <p:cNvGrpSpPr>
            <a:grpSpLocks/>
          </p:cNvGrpSpPr>
          <p:nvPr/>
        </p:nvGrpSpPr>
        <p:grpSpPr bwMode="auto">
          <a:xfrm>
            <a:off x="704850" y="673100"/>
            <a:ext cx="8585200" cy="8585200"/>
            <a:chOff x="0" y="0"/>
            <a:chExt cx="11446712" cy="11446712"/>
          </a:xfrm>
        </p:grpSpPr>
        <p:sp>
          <p:nvSpPr>
            <p:cNvPr id="5" name="Freeform 5">
              <a:extLst>
                <a:ext uri="{FF2B5EF4-FFF2-40B4-BE49-F238E27FC236}">
                  <a16:creationId xmlns:a16="http://schemas.microsoft.com/office/drawing/2014/main" id="{DE6FA43C-89FE-812F-E035-D0F7CA7ED157}"/>
                </a:ext>
              </a:extLst>
            </p:cNvPr>
            <p:cNvSpPr/>
            <p:nvPr/>
          </p:nvSpPr>
          <p:spPr>
            <a:xfrm>
              <a:off x="0" y="0"/>
              <a:ext cx="11446712" cy="11446712"/>
            </a:xfrm>
            <a:custGeom>
              <a:avLst/>
              <a:gdLst/>
              <a:ahLst/>
              <a:cxnLst/>
              <a:rect l="l" t="t" r="r" b="b"/>
              <a:pathLst>
                <a:path w="11446712" h="11446712">
                  <a:moveTo>
                    <a:pt x="0" y="0"/>
                  </a:moveTo>
                  <a:lnTo>
                    <a:pt x="11446712" y="0"/>
                  </a:lnTo>
                  <a:lnTo>
                    <a:pt x="11446712" y="11446712"/>
                  </a:lnTo>
                  <a:lnTo>
                    <a:pt x="0" y="11446712"/>
                  </a:lnTo>
                  <a:lnTo>
                    <a:pt x="0" y="0"/>
                  </a:lnTo>
                  <a:close/>
                </a:path>
              </a:pathLst>
            </a:custGeom>
            <a:blipFill>
              <a:blip r:embed="rId5"/>
              <a:stretch>
                <a:fillRect/>
              </a:stretch>
            </a:blipFill>
          </p:spPr>
          <p:txBody>
            <a:bodyPr/>
            <a:lstStyle/>
            <a:p>
              <a:pPr eaLnBrk="1" fontAlgn="auto" hangingPunct="1">
                <a:spcBef>
                  <a:spcPts val="0"/>
                </a:spcBef>
                <a:spcAft>
                  <a:spcPts val="0"/>
                </a:spcAft>
                <a:defRPr/>
              </a:pPr>
              <a:endParaRPr lang="en-US">
                <a:latin typeface="+mn-lt"/>
              </a:endParaRPr>
            </a:p>
          </p:txBody>
        </p:sp>
      </p:grpSp>
      <p:grpSp>
        <p:nvGrpSpPr>
          <p:cNvPr id="28678" name="Group 6">
            <a:extLst>
              <a:ext uri="{FF2B5EF4-FFF2-40B4-BE49-F238E27FC236}">
                <a16:creationId xmlns:a16="http://schemas.microsoft.com/office/drawing/2014/main" id="{D2D8A7DE-856E-26E5-95B0-A2118222FFF8}"/>
              </a:ext>
            </a:extLst>
          </p:cNvPr>
          <p:cNvGrpSpPr>
            <a:grpSpLocks/>
          </p:cNvGrpSpPr>
          <p:nvPr/>
        </p:nvGrpSpPr>
        <p:grpSpPr bwMode="auto">
          <a:xfrm>
            <a:off x="10347325" y="3430588"/>
            <a:ext cx="6423025" cy="6424612"/>
            <a:chOff x="0" y="0"/>
            <a:chExt cx="812800" cy="812800"/>
          </a:xfrm>
        </p:grpSpPr>
        <p:sp>
          <p:nvSpPr>
            <p:cNvPr id="28683" name="Freeform 7">
              <a:extLst>
                <a:ext uri="{FF2B5EF4-FFF2-40B4-BE49-F238E27FC236}">
                  <a16:creationId xmlns:a16="http://schemas.microsoft.com/office/drawing/2014/main" id="{10CDCBEF-82EC-56A3-2540-27D66BE6BE42}"/>
                </a:ext>
              </a:extLst>
            </p:cNvPr>
            <p:cNvSpPr>
              <a:spLocks/>
            </p:cNvSpPr>
            <p:nvPr/>
          </p:nvSpPr>
          <p:spPr bwMode="auto">
            <a:xfrm>
              <a:off x="0" y="0"/>
              <a:ext cx="812800" cy="812800"/>
            </a:xfrm>
            <a:custGeom>
              <a:avLst/>
              <a:gdLst>
                <a:gd name="T0" fmla="*/ 27720 w 812800"/>
                <a:gd name="T1" fmla="*/ 0 h 812800"/>
                <a:gd name="T2" fmla="*/ 785080 w 812800"/>
                <a:gd name="T3" fmla="*/ 0 h 812800"/>
                <a:gd name="T4" fmla="*/ 804681 w 812800"/>
                <a:gd name="T5" fmla="*/ 8119 h 812800"/>
                <a:gd name="T6" fmla="*/ 812800 w 812800"/>
                <a:gd name="T7" fmla="*/ 27720 h 812800"/>
                <a:gd name="T8" fmla="*/ 812800 w 812800"/>
                <a:gd name="T9" fmla="*/ 785080 h 812800"/>
                <a:gd name="T10" fmla="*/ 804681 w 812800"/>
                <a:gd name="T11" fmla="*/ 804681 h 812800"/>
                <a:gd name="T12" fmla="*/ 785080 w 812800"/>
                <a:gd name="T13" fmla="*/ 812800 h 812800"/>
                <a:gd name="T14" fmla="*/ 27720 w 812800"/>
                <a:gd name="T15" fmla="*/ 812800 h 812800"/>
                <a:gd name="T16" fmla="*/ 8119 w 812800"/>
                <a:gd name="T17" fmla="*/ 804681 h 812800"/>
                <a:gd name="T18" fmla="*/ 0 w 812800"/>
                <a:gd name="T19" fmla="*/ 785080 h 812800"/>
                <a:gd name="T20" fmla="*/ 0 w 812800"/>
                <a:gd name="T21" fmla="*/ 27720 h 812800"/>
                <a:gd name="T22" fmla="*/ 8119 w 812800"/>
                <a:gd name="T23" fmla="*/ 8119 h 812800"/>
                <a:gd name="T24" fmla="*/ 27720 w 812800"/>
                <a:gd name="T25"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2800" h="812800">
                  <a:moveTo>
                    <a:pt x="27720" y="0"/>
                  </a:moveTo>
                  <a:lnTo>
                    <a:pt x="785080" y="0"/>
                  </a:lnTo>
                  <a:cubicBezTo>
                    <a:pt x="792431" y="0"/>
                    <a:pt x="799482" y="2921"/>
                    <a:pt x="804681" y="8119"/>
                  </a:cubicBezTo>
                  <a:cubicBezTo>
                    <a:pt x="809879" y="13318"/>
                    <a:pt x="812800" y="20369"/>
                    <a:pt x="812800" y="27720"/>
                  </a:cubicBezTo>
                  <a:lnTo>
                    <a:pt x="812800" y="785080"/>
                  </a:lnTo>
                  <a:cubicBezTo>
                    <a:pt x="812800" y="792431"/>
                    <a:pt x="809879" y="799482"/>
                    <a:pt x="804681" y="804681"/>
                  </a:cubicBezTo>
                  <a:cubicBezTo>
                    <a:pt x="799482" y="809879"/>
                    <a:pt x="792431" y="812800"/>
                    <a:pt x="785080" y="812800"/>
                  </a:cubicBezTo>
                  <a:lnTo>
                    <a:pt x="27720" y="812800"/>
                  </a:lnTo>
                  <a:cubicBezTo>
                    <a:pt x="20369" y="812800"/>
                    <a:pt x="13318" y="809879"/>
                    <a:pt x="8119" y="804681"/>
                  </a:cubicBezTo>
                  <a:cubicBezTo>
                    <a:pt x="2921" y="799482"/>
                    <a:pt x="0" y="792431"/>
                    <a:pt x="0" y="785080"/>
                  </a:cubicBezTo>
                  <a:lnTo>
                    <a:pt x="0" y="27720"/>
                  </a:lnTo>
                  <a:cubicBezTo>
                    <a:pt x="0" y="20369"/>
                    <a:pt x="2921" y="13318"/>
                    <a:pt x="8119" y="8119"/>
                  </a:cubicBezTo>
                  <a:cubicBezTo>
                    <a:pt x="13318" y="2921"/>
                    <a:pt x="20369" y="0"/>
                    <a:pt x="27720" y="0"/>
                  </a:cubicBez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8679" name="Group 8">
            <a:extLst>
              <a:ext uri="{FF2B5EF4-FFF2-40B4-BE49-F238E27FC236}">
                <a16:creationId xmlns:a16="http://schemas.microsoft.com/office/drawing/2014/main" id="{8E811C99-5693-901D-9C11-370C63C453FA}"/>
              </a:ext>
            </a:extLst>
          </p:cNvPr>
          <p:cNvGrpSpPr>
            <a:grpSpLocks/>
          </p:cNvGrpSpPr>
          <p:nvPr/>
        </p:nvGrpSpPr>
        <p:grpSpPr bwMode="auto">
          <a:xfrm>
            <a:off x="10299700" y="863600"/>
            <a:ext cx="6519863" cy="2289175"/>
            <a:chOff x="0" y="0"/>
            <a:chExt cx="8694315" cy="3052914"/>
          </a:xfrm>
        </p:grpSpPr>
        <p:sp>
          <p:nvSpPr>
            <p:cNvPr id="9" name="TextBox 9">
              <a:extLst>
                <a:ext uri="{FF2B5EF4-FFF2-40B4-BE49-F238E27FC236}">
                  <a16:creationId xmlns:a16="http://schemas.microsoft.com/office/drawing/2014/main" id="{421B7CBE-7C19-4B3A-E62E-83DA1FB6236A}"/>
                </a:ext>
              </a:extLst>
            </p:cNvPr>
            <p:cNvSpPr txBox="1"/>
            <p:nvPr/>
          </p:nvSpPr>
          <p:spPr>
            <a:xfrm>
              <a:off x="0" y="-8469"/>
              <a:ext cx="8694315" cy="2269573"/>
            </a:xfrm>
            <a:prstGeom prst="rect">
              <a:avLst/>
            </a:prstGeom>
          </p:spPr>
          <p:txBody>
            <a:bodyPr lIns="0" tIns="0" rIns="0" bIns="0">
              <a:spAutoFit/>
            </a:bodyPr>
            <a:lstStyle/>
            <a:p>
              <a:pPr eaLnBrk="1" fontAlgn="auto" hangingPunct="1">
                <a:lnSpc>
                  <a:spcPts val="6720"/>
                </a:lnSpc>
                <a:spcAft>
                  <a:spcPts val="0"/>
                </a:spcAft>
                <a:defRPr/>
              </a:pPr>
              <a:r>
                <a:rPr lang="en-US" sz="5600" spc="39">
                  <a:solidFill>
                    <a:srgbClr val="000000"/>
                  </a:solidFill>
                  <a:latin typeface="Montserrat Classic Bold"/>
                </a:rPr>
                <a:t>Applications are now open!</a:t>
              </a:r>
            </a:p>
          </p:txBody>
        </p:sp>
        <p:sp>
          <p:nvSpPr>
            <p:cNvPr id="10" name="TextBox 10">
              <a:extLst>
                <a:ext uri="{FF2B5EF4-FFF2-40B4-BE49-F238E27FC236}">
                  <a16:creationId xmlns:a16="http://schemas.microsoft.com/office/drawing/2014/main" id="{FDEF7442-6057-CB44-7192-C73D26BBE6AC}"/>
                </a:ext>
              </a:extLst>
            </p:cNvPr>
            <p:cNvSpPr txBox="1"/>
            <p:nvPr/>
          </p:nvSpPr>
          <p:spPr>
            <a:xfrm>
              <a:off x="0" y="2438944"/>
              <a:ext cx="8694315" cy="613970"/>
            </a:xfrm>
            <a:prstGeom prst="rect">
              <a:avLst/>
            </a:prstGeom>
          </p:spPr>
          <p:txBody>
            <a:bodyPr lIns="0" tIns="0" rIns="0" bIns="0">
              <a:spAutoFit/>
            </a:bodyPr>
            <a:lstStyle/>
            <a:p>
              <a:pPr eaLnBrk="1" fontAlgn="auto" hangingPunct="1">
                <a:lnSpc>
                  <a:spcPts val="3753"/>
                </a:lnSpc>
                <a:spcAft>
                  <a:spcPts val="0"/>
                </a:spcAft>
                <a:defRPr/>
              </a:pPr>
              <a:r>
                <a:rPr lang="en-US" sz="2887" spc="20">
                  <a:solidFill>
                    <a:srgbClr val="000000"/>
                  </a:solidFill>
                  <a:latin typeface="Montserrat Classic Bold"/>
                </a:rPr>
                <a:t>Inclusion Means Everyone, Always</a:t>
              </a:r>
            </a:p>
          </p:txBody>
        </p:sp>
      </p:grpSp>
      <p:sp>
        <p:nvSpPr>
          <p:cNvPr id="11" name="TextBox 11">
            <a:extLst>
              <a:ext uri="{FF2B5EF4-FFF2-40B4-BE49-F238E27FC236}">
                <a16:creationId xmlns:a16="http://schemas.microsoft.com/office/drawing/2014/main" id="{57082181-F436-8E14-3011-9912AA45421F}"/>
              </a:ext>
            </a:extLst>
          </p:cNvPr>
          <p:cNvSpPr txBox="1"/>
          <p:nvPr/>
        </p:nvSpPr>
        <p:spPr>
          <a:xfrm>
            <a:off x="1028700" y="9418638"/>
            <a:ext cx="6959600" cy="436562"/>
          </a:xfrm>
          <a:prstGeom prst="rect">
            <a:avLst/>
          </a:prstGeom>
        </p:spPr>
        <p:txBody>
          <a:bodyPr lIns="0" tIns="0" rIns="0" bIns="0">
            <a:spAutoFit/>
          </a:bodyPr>
          <a:lstStyle/>
          <a:p>
            <a:pPr algn="ctr" eaLnBrk="1" fontAlgn="auto" hangingPunct="1">
              <a:lnSpc>
                <a:spcPts val="3679"/>
              </a:lnSpc>
              <a:spcAft>
                <a:spcPts val="0"/>
              </a:spcAft>
              <a:defRPr/>
            </a:pPr>
            <a:r>
              <a:rPr lang="en-US" sz="2299" u="sng" spc="16">
                <a:solidFill>
                  <a:srgbClr val="000000"/>
                </a:solidFill>
                <a:latin typeface="Montserrat Classic"/>
                <a:hlinkClick r:id="rId7" tooltip="https://forms.office.com/r/4rxxciUXXs"/>
              </a:rPr>
              <a:t>https://forms.office.com/r/4rxxciUXXs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a:extLst>
              <a:ext uri="{FF2B5EF4-FFF2-40B4-BE49-F238E27FC236}">
                <a16:creationId xmlns:a16="http://schemas.microsoft.com/office/drawing/2014/main" id="{568EA134-D3D0-E6AD-9C56-AD72FE0DAD70}"/>
              </a:ext>
            </a:extLst>
          </p:cNvPr>
          <p:cNvGrpSpPr>
            <a:grpSpLocks/>
          </p:cNvGrpSpPr>
          <p:nvPr/>
        </p:nvGrpSpPr>
        <p:grpSpPr bwMode="auto">
          <a:xfrm>
            <a:off x="3340100" y="844550"/>
            <a:ext cx="3641725" cy="3641725"/>
            <a:chOff x="0" y="0"/>
            <a:chExt cx="6350000" cy="6349975"/>
          </a:xfrm>
        </p:grpSpPr>
        <p:sp>
          <p:nvSpPr>
            <p:cNvPr id="30728" name="Freeform 3">
              <a:extLst>
                <a:ext uri="{FF2B5EF4-FFF2-40B4-BE49-F238E27FC236}">
                  <a16:creationId xmlns:a16="http://schemas.microsoft.com/office/drawing/2014/main" id="{6B1F3FB8-EAF6-EFD1-59CB-05FC7BB1A3ED}"/>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3"/>
              <a:srcRect/>
              <a:stretch>
                <a:fillRect/>
              </a:stretch>
            </a:blipFill>
            <a:ln w="38100" cap="sq">
              <a:solidFill>
                <a:srgbClr val="E1BC41"/>
              </a:solidFill>
              <a:prstDash val="solid"/>
              <a:miter lim="800000"/>
              <a:headEnd/>
              <a:tailEnd/>
            </a:ln>
          </p:spPr>
          <p:txBody>
            <a:bodyPr/>
            <a:lstStyle/>
            <a:p>
              <a:endParaRPr lang="en-US"/>
            </a:p>
          </p:txBody>
        </p:sp>
      </p:grpSp>
      <p:grpSp>
        <p:nvGrpSpPr>
          <p:cNvPr id="30722" name="Group 4">
            <a:extLst>
              <a:ext uri="{FF2B5EF4-FFF2-40B4-BE49-F238E27FC236}">
                <a16:creationId xmlns:a16="http://schemas.microsoft.com/office/drawing/2014/main" id="{B33F6A02-E6F0-D08B-1128-66C837D877FE}"/>
              </a:ext>
            </a:extLst>
          </p:cNvPr>
          <p:cNvGrpSpPr>
            <a:grpSpLocks/>
          </p:cNvGrpSpPr>
          <p:nvPr/>
        </p:nvGrpSpPr>
        <p:grpSpPr bwMode="auto">
          <a:xfrm>
            <a:off x="3340100" y="5918200"/>
            <a:ext cx="3641725" cy="3641725"/>
            <a:chOff x="0" y="0"/>
            <a:chExt cx="6350000" cy="6349975"/>
          </a:xfrm>
        </p:grpSpPr>
        <p:sp>
          <p:nvSpPr>
            <p:cNvPr id="30727" name="Freeform 5">
              <a:extLst>
                <a:ext uri="{FF2B5EF4-FFF2-40B4-BE49-F238E27FC236}">
                  <a16:creationId xmlns:a16="http://schemas.microsoft.com/office/drawing/2014/main" id="{2CDE5F65-A199-823D-80F5-DB405FBC7311}"/>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4"/>
              <a:srcRect/>
              <a:stretch>
                <a:fillRect/>
              </a:stretch>
            </a:blipFill>
            <a:ln w="38100" cap="sq">
              <a:solidFill>
                <a:srgbClr val="E1BC41"/>
              </a:solidFill>
              <a:prstDash val="solid"/>
              <a:miter lim="800000"/>
              <a:headEnd/>
              <a:tailEnd/>
            </a:ln>
          </p:spPr>
          <p:txBody>
            <a:bodyPr/>
            <a:lstStyle/>
            <a:p>
              <a:endParaRPr lang="en-US"/>
            </a:p>
          </p:txBody>
        </p:sp>
      </p:grpSp>
      <p:sp>
        <p:nvSpPr>
          <p:cNvPr id="30723" name="Freeform 6">
            <a:extLst>
              <a:ext uri="{FF2B5EF4-FFF2-40B4-BE49-F238E27FC236}">
                <a16:creationId xmlns:a16="http://schemas.microsoft.com/office/drawing/2014/main" id="{76014E87-3E15-A43F-0E9C-28E4B7FA1DE2}"/>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24" name="TextBox 7">
            <a:extLst>
              <a:ext uri="{FF2B5EF4-FFF2-40B4-BE49-F238E27FC236}">
                <a16:creationId xmlns:a16="http://schemas.microsoft.com/office/drawing/2014/main" id="{AE17D862-EE91-2F1F-A954-517BF2798CB9}"/>
              </a:ext>
            </a:extLst>
          </p:cNvPr>
          <p:cNvSpPr txBox="1">
            <a:spLocks noChangeArrowheads="1"/>
          </p:cNvSpPr>
          <p:nvPr/>
        </p:nvSpPr>
        <p:spPr bwMode="auto">
          <a:xfrm>
            <a:off x="7489825" y="646113"/>
            <a:ext cx="9644063"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625"/>
              </a:lnSpc>
            </a:pPr>
            <a:r>
              <a:rPr lang="en-US" altLang="en-US" sz="3300">
                <a:solidFill>
                  <a:srgbClr val="000000"/>
                </a:solidFill>
                <a:latin typeface="Montserrat Classic" pitchFamily="2" charset="77"/>
              </a:rPr>
              <a:t>“A strong and vast network brings a level of psychological protection that is paramount to surviving in a workplace that is not always the fairest place. The LLMC slogan is Connect, Elevate, and Inspire, and I believe it speaks to the attitude we need to have to be happy in our personal and professional lives.”</a:t>
            </a:r>
          </a:p>
        </p:txBody>
      </p:sp>
      <p:sp>
        <p:nvSpPr>
          <p:cNvPr id="30725" name="TextBox 8">
            <a:extLst>
              <a:ext uri="{FF2B5EF4-FFF2-40B4-BE49-F238E27FC236}">
                <a16:creationId xmlns:a16="http://schemas.microsoft.com/office/drawing/2014/main" id="{87E8FDF2-0DEF-5EA0-9800-7CCB71E8608A}"/>
              </a:ext>
            </a:extLst>
          </p:cNvPr>
          <p:cNvSpPr txBox="1">
            <a:spLocks noChangeArrowheads="1"/>
          </p:cNvSpPr>
          <p:nvPr/>
        </p:nvSpPr>
        <p:spPr bwMode="auto">
          <a:xfrm>
            <a:off x="7489825" y="6105525"/>
            <a:ext cx="9644063"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625"/>
              </a:lnSpc>
            </a:pPr>
            <a:r>
              <a:rPr lang="en-US" altLang="en-US" sz="3300">
                <a:solidFill>
                  <a:srgbClr val="000000"/>
                </a:solidFill>
                <a:latin typeface="Montserrat Classic" pitchFamily="2" charset="77"/>
              </a:rPr>
              <a:t>“I was able to use this platform and my group as a great resource. The mentoring circles were challenging, organized, and supportive. We helped each other through the content and this allowed for discussions beyond the topics covered.”</a:t>
            </a:r>
          </a:p>
        </p:txBody>
      </p:sp>
      <p:sp>
        <p:nvSpPr>
          <p:cNvPr id="9" name="TextBox 9">
            <a:extLst>
              <a:ext uri="{FF2B5EF4-FFF2-40B4-BE49-F238E27FC236}">
                <a16:creationId xmlns:a16="http://schemas.microsoft.com/office/drawing/2014/main" id="{E93DE3B4-5D6C-F511-7C19-677F94048849}"/>
              </a:ext>
            </a:extLst>
          </p:cNvPr>
          <p:cNvSpPr txBox="1"/>
          <p:nvPr/>
        </p:nvSpPr>
        <p:spPr>
          <a:xfrm rot="-5400000">
            <a:off x="-2913062" y="4056062"/>
            <a:ext cx="8267700" cy="2174875"/>
          </a:xfrm>
          <a:prstGeom prst="rect">
            <a:avLst/>
          </a:prstGeom>
        </p:spPr>
        <p:txBody>
          <a:bodyPr lIns="0" tIns="0" rIns="0" bIns="0">
            <a:spAutoFit/>
          </a:bodyPr>
          <a:lstStyle/>
          <a:p>
            <a:pPr algn="ctr" eaLnBrk="1" fontAlgn="auto" hangingPunct="1">
              <a:lnSpc>
                <a:spcPts val="16718"/>
              </a:lnSpc>
              <a:spcBef>
                <a:spcPts val="0"/>
              </a:spcBef>
              <a:spcAft>
                <a:spcPts val="0"/>
              </a:spcAft>
              <a:defRPr/>
            </a:pPr>
            <a:r>
              <a:rPr lang="en-US" sz="15198">
                <a:solidFill>
                  <a:srgbClr val="E1BC41"/>
                </a:solidFill>
                <a:latin typeface="Montserrat Classic Bold"/>
              </a:rPr>
              <a:t>Connect</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a:extLst>
              <a:ext uri="{FF2B5EF4-FFF2-40B4-BE49-F238E27FC236}">
                <a16:creationId xmlns:a16="http://schemas.microsoft.com/office/drawing/2014/main" id="{907CBC0D-A198-AA3B-C7B0-0A0167789725}"/>
              </a:ext>
            </a:extLst>
          </p:cNvPr>
          <p:cNvGrpSpPr>
            <a:grpSpLocks/>
          </p:cNvGrpSpPr>
          <p:nvPr/>
        </p:nvGrpSpPr>
        <p:grpSpPr bwMode="auto">
          <a:xfrm>
            <a:off x="3038475" y="407988"/>
            <a:ext cx="3030538" cy="3030537"/>
            <a:chOff x="0" y="0"/>
            <a:chExt cx="6350000" cy="6349975"/>
          </a:xfrm>
        </p:grpSpPr>
        <p:sp>
          <p:nvSpPr>
            <p:cNvPr id="32784" name="Freeform 3">
              <a:extLst>
                <a:ext uri="{FF2B5EF4-FFF2-40B4-BE49-F238E27FC236}">
                  <a16:creationId xmlns:a16="http://schemas.microsoft.com/office/drawing/2014/main" id="{01DEE219-3E87-B354-1701-F3C922C96C96}"/>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3"/>
              <a:srcRect/>
              <a:stretch>
                <a:fillRect/>
              </a:stretch>
            </a:blipFill>
            <a:ln w="38100" cap="sq">
              <a:solidFill>
                <a:srgbClr val="D66252"/>
              </a:solidFill>
              <a:prstDash val="solid"/>
              <a:miter lim="800000"/>
              <a:headEnd/>
              <a:tailEnd/>
            </a:ln>
          </p:spPr>
          <p:txBody>
            <a:bodyPr/>
            <a:lstStyle/>
            <a:p>
              <a:endParaRPr lang="en-US"/>
            </a:p>
          </p:txBody>
        </p:sp>
      </p:grpSp>
      <p:grpSp>
        <p:nvGrpSpPr>
          <p:cNvPr id="32770" name="Group 4">
            <a:extLst>
              <a:ext uri="{FF2B5EF4-FFF2-40B4-BE49-F238E27FC236}">
                <a16:creationId xmlns:a16="http://schemas.microsoft.com/office/drawing/2014/main" id="{14391817-5A83-C199-9C02-BDC07407F97D}"/>
              </a:ext>
            </a:extLst>
          </p:cNvPr>
          <p:cNvGrpSpPr>
            <a:grpSpLocks/>
          </p:cNvGrpSpPr>
          <p:nvPr/>
        </p:nvGrpSpPr>
        <p:grpSpPr bwMode="auto">
          <a:xfrm>
            <a:off x="3030538" y="3646488"/>
            <a:ext cx="3030537" cy="3032125"/>
            <a:chOff x="0" y="0"/>
            <a:chExt cx="6350000" cy="6349975"/>
          </a:xfrm>
        </p:grpSpPr>
        <p:sp>
          <p:nvSpPr>
            <p:cNvPr id="32783" name="Freeform 5">
              <a:extLst>
                <a:ext uri="{FF2B5EF4-FFF2-40B4-BE49-F238E27FC236}">
                  <a16:creationId xmlns:a16="http://schemas.microsoft.com/office/drawing/2014/main" id="{C24E0AE1-E639-BD67-FFEC-1F1C83B44CC0}"/>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2771" name="Group 6">
            <a:extLst>
              <a:ext uri="{FF2B5EF4-FFF2-40B4-BE49-F238E27FC236}">
                <a16:creationId xmlns:a16="http://schemas.microsoft.com/office/drawing/2014/main" id="{02040444-68AD-A5C6-BBBB-4B520DD88FC1}"/>
              </a:ext>
            </a:extLst>
          </p:cNvPr>
          <p:cNvGrpSpPr>
            <a:grpSpLocks/>
          </p:cNvGrpSpPr>
          <p:nvPr/>
        </p:nvGrpSpPr>
        <p:grpSpPr bwMode="auto">
          <a:xfrm>
            <a:off x="3030538" y="3627438"/>
            <a:ext cx="3030537" cy="3032125"/>
            <a:chOff x="0" y="0"/>
            <a:chExt cx="6350000" cy="6349975"/>
          </a:xfrm>
        </p:grpSpPr>
        <p:sp>
          <p:nvSpPr>
            <p:cNvPr id="32782" name="Freeform 7">
              <a:extLst>
                <a:ext uri="{FF2B5EF4-FFF2-40B4-BE49-F238E27FC236}">
                  <a16:creationId xmlns:a16="http://schemas.microsoft.com/office/drawing/2014/main" id="{424F1D0B-C35C-F40C-0A4D-72DDD42F0A35}"/>
                </a:ext>
              </a:extLst>
            </p:cNvPr>
            <p:cNvSpPr>
              <a:spLocks/>
            </p:cNvSpPr>
            <p:nvPr/>
          </p:nvSpPr>
          <p:spPr bwMode="auto">
            <a:xfrm flipH="1">
              <a:off x="0" y="0"/>
              <a:ext cx="6350000" cy="6349975"/>
            </a:xfrm>
            <a:custGeom>
              <a:avLst/>
              <a:gdLst>
                <a:gd name="T0" fmla="*/ 0 w 6350000"/>
                <a:gd name="T1" fmla="*/ 3175025 h 6349975"/>
                <a:gd name="T2" fmla="*/ 3175000 w 6350000"/>
                <a:gd name="T3" fmla="*/ 6349975 h 6349975"/>
                <a:gd name="T4" fmla="*/ 6350000 w 6350000"/>
                <a:gd name="T5" fmla="*/ 3175025 h 6349975"/>
                <a:gd name="T6" fmla="*/ 3175000 w 6350000"/>
                <a:gd name="T7" fmla="*/ 0 h 6349975"/>
                <a:gd name="T8" fmla="*/ 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0" y="3175025"/>
                  </a:moveTo>
                  <a:cubicBezTo>
                    <a:pt x="0" y="4928451"/>
                    <a:pt x="1421524" y="6349975"/>
                    <a:pt x="3175000" y="6349975"/>
                  </a:cubicBezTo>
                  <a:cubicBezTo>
                    <a:pt x="4928502" y="6349975"/>
                    <a:pt x="6350000" y="4928451"/>
                    <a:pt x="6350000" y="3175025"/>
                  </a:cubicBezTo>
                  <a:cubicBezTo>
                    <a:pt x="6350000" y="1421511"/>
                    <a:pt x="4928502" y="0"/>
                    <a:pt x="3175000" y="0"/>
                  </a:cubicBezTo>
                  <a:cubicBezTo>
                    <a:pt x="1421498" y="0"/>
                    <a:pt x="0" y="1421511"/>
                    <a:pt x="0" y="3175025"/>
                  </a:cubicBezTo>
                  <a:close/>
                </a:path>
              </a:pathLst>
            </a:custGeom>
            <a:blipFill dpi="0" rotWithShape="1">
              <a:blip r:embed="rId5"/>
              <a:srcRect/>
              <a:stretch>
                <a:fillRect/>
              </a:stretch>
            </a:blipFill>
            <a:ln w="38100" cap="sq">
              <a:solidFill>
                <a:srgbClr val="D66252"/>
              </a:solidFill>
              <a:prstDash val="solid"/>
              <a:miter lim="800000"/>
              <a:headEnd/>
              <a:tailEnd/>
            </a:ln>
          </p:spPr>
          <p:txBody>
            <a:bodyPr/>
            <a:lstStyle/>
            <a:p>
              <a:endParaRPr lang="en-US"/>
            </a:p>
          </p:txBody>
        </p:sp>
      </p:grpSp>
      <p:grpSp>
        <p:nvGrpSpPr>
          <p:cNvPr id="32772" name="Group 8">
            <a:extLst>
              <a:ext uri="{FF2B5EF4-FFF2-40B4-BE49-F238E27FC236}">
                <a16:creationId xmlns:a16="http://schemas.microsoft.com/office/drawing/2014/main" id="{7FA50F07-C505-F394-8ECC-5D3B1AC5E2C4}"/>
              </a:ext>
            </a:extLst>
          </p:cNvPr>
          <p:cNvGrpSpPr>
            <a:grpSpLocks/>
          </p:cNvGrpSpPr>
          <p:nvPr/>
        </p:nvGrpSpPr>
        <p:grpSpPr bwMode="auto">
          <a:xfrm>
            <a:off x="3001963" y="6845300"/>
            <a:ext cx="3086100" cy="3086100"/>
            <a:chOff x="0" y="0"/>
            <a:chExt cx="812800" cy="812800"/>
          </a:xfrm>
        </p:grpSpPr>
        <p:sp>
          <p:nvSpPr>
            <p:cNvPr id="32780" name="Freeform 9">
              <a:extLst>
                <a:ext uri="{FF2B5EF4-FFF2-40B4-BE49-F238E27FC236}">
                  <a16:creationId xmlns:a16="http://schemas.microsoft.com/office/drawing/2014/main" id="{1E5A71BD-D6F7-E7F2-9EED-4B3288828370}"/>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1" name="TextBox 10">
              <a:extLst>
                <a:ext uri="{FF2B5EF4-FFF2-40B4-BE49-F238E27FC236}">
                  <a16:creationId xmlns:a16="http://schemas.microsoft.com/office/drawing/2014/main" id="{97A645CB-136F-81AA-FE3F-9A62E96FB90A}"/>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sp>
        <p:nvSpPr>
          <p:cNvPr id="32773" name="TextBox 11">
            <a:extLst>
              <a:ext uri="{FF2B5EF4-FFF2-40B4-BE49-F238E27FC236}">
                <a16:creationId xmlns:a16="http://schemas.microsoft.com/office/drawing/2014/main" id="{17A404AF-4D01-5A51-D0ED-2F8EE78D1478}"/>
              </a:ext>
            </a:extLst>
          </p:cNvPr>
          <p:cNvSpPr txBox="1">
            <a:spLocks noChangeArrowheads="1"/>
          </p:cNvSpPr>
          <p:nvPr/>
        </p:nvSpPr>
        <p:spPr bwMode="auto">
          <a:xfrm>
            <a:off x="6364288" y="849313"/>
            <a:ext cx="1050925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063"/>
              </a:lnSpc>
            </a:pPr>
            <a:r>
              <a:rPr lang="en-US" altLang="en-US" sz="2900">
                <a:solidFill>
                  <a:srgbClr val="000000"/>
                </a:solidFill>
                <a:latin typeface="Montserrat Classic" pitchFamily="2" charset="77"/>
              </a:rPr>
              <a:t>“I found that the program helped me feel more confident in approaching managers about my career opportunities and recognizing more strengths that I did not see before.”</a:t>
            </a:r>
          </a:p>
        </p:txBody>
      </p:sp>
      <p:sp>
        <p:nvSpPr>
          <p:cNvPr id="32774" name="Freeform 12">
            <a:extLst>
              <a:ext uri="{FF2B5EF4-FFF2-40B4-BE49-F238E27FC236}">
                <a16:creationId xmlns:a16="http://schemas.microsoft.com/office/drawing/2014/main" id="{7760DED8-0A48-4986-EFC0-87DE5773E6E6}"/>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2775" name="Group 13">
            <a:extLst>
              <a:ext uri="{FF2B5EF4-FFF2-40B4-BE49-F238E27FC236}">
                <a16:creationId xmlns:a16="http://schemas.microsoft.com/office/drawing/2014/main" id="{17BA45CA-9A04-D0EB-7288-463D09EDEBC1}"/>
              </a:ext>
            </a:extLst>
          </p:cNvPr>
          <p:cNvGrpSpPr>
            <a:grpSpLocks/>
          </p:cNvGrpSpPr>
          <p:nvPr/>
        </p:nvGrpSpPr>
        <p:grpSpPr bwMode="auto">
          <a:xfrm>
            <a:off x="3057525" y="6896100"/>
            <a:ext cx="3030538" cy="3030538"/>
            <a:chOff x="0" y="0"/>
            <a:chExt cx="6350000" cy="6349975"/>
          </a:xfrm>
        </p:grpSpPr>
        <p:sp>
          <p:nvSpPr>
            <p:cNvPr id="32779" name="Freeform 14">
              <a:extLst>
                <a:ext uri="{FF2B5EF4-FFF2-40B4-BE49-F238E27FC236}">
                  <a16:creationId xmlns:a16="http://schemas.microsoft.com/office/drawing/2014/main" id="{88F83057-14DF-81AF-2932-BABF65ED192E}"/>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7"/>
              <a:srcRect/>
              <a:stretch>
                <a:fillRect/>
              </a:stretch>
            </a:blipFill>
            <a:ln w="38100" cap="sq">
              <a:solidFill>
                <a:srgbClr val="D66252"/>
              </a:solidFill>
              <a:prstDash val="solid"/>
              <a:miter lim="800000"/>
              <a:headEnd/>
              <a:tailEnd/>
            </a:ln>
          </p:spPr>
          <p:txBody>
            <a:bodyPr/>
            <a:lstStyle/>
            <a:p>
              <a:endParaRPr lang="en-US"/>
            </a:p>
          </p:txBody>
        </p:sp>
      </p:grpSp>
      <p:sp>
        <p:nvSpPr>
          <p:cNvPr id="32776" name="TextBox 15">
            <a:extLst>
              <a:ext uri="{FF2B5EF4-FFF2-40B4-BE49-F238E27FC236}">
                <a16:creationId xmlns:a16="http://schemas.microsoft.com/office/drawing/2014/main" id="{A47EA4BF-2E6E-5D78-1E56-BC13628033D0}"/>
              </a:ext>
            </a:extLst>
          </p:cNvPr>
          <p:cNvSpPr txBox="1">
            <a:spLocks noChangeArrowheads="1"/>
          </p:cNvSpPr>
          <p:nvPr/>
        </p:nvSpPr>
        <p:spPr bwMode="auto">
          <a:xfrm>
            <a:off x="6364288" y="4608513"/>
            <a:ext cx="105092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063"/>
              </a:lnSpc>
            </a:pPr>
            <a:r>
              <a:rPr lang="en-US" altLang="en-US" sz="2900">
                <a:solidFill>
                  <a:srgbClr val="000000"/>
                </a:solidFill>
                <a:latin typeface="Montserrat Classic" pitchFamily="2" charset="77"/>
              </a:rPr>
              <a:t>“I now have the confidence to speak up about issues that are affecting me, I do have a voice!”</a:t>
            </a:r>
          </a:p>
        </p:txBody>
      </p:sp>
      <p:sp>
        <p:nvSpPr>
          <p:cNvPr id="32777" name="TextBox 16">
            <a:extLst>
              <a:ext uri="{FF2B5EF4-FFF2-40B4-BE49-F238E27FC236}">
                <a16:creationId xmlns:a16="http://schemas.microsoft.com/office/drawing/2014/main" id="{26478E52-11FC-2D28-B4C4-6514C66FCCDD}"/>
              </a:ext>
            </a:extLst>
          </p:cNvPr>
          <p:cNvSpPr txBox="1">
            <a:spLocks noChangeArrowheads="1"/>
          </p:cNvSpPr>
          <p:nvPr/>
        </p:nvSpPr>
        <p:spPr bwMode="auto">
          <a:xfrm>
            <a:off x="6364288" y="7340600"/>
            <a:ext cx="1050925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063"/>
              </a:lnSpc>
            </a:pPr>
            <a:r>
              <a:rPr lang="en-US" altLang="en-US" sz="2900">
                <a:solidFill>
                  <a:srgbClr val="000000"/>
                </a:solidFill>
                <a:latin typeface="Montserrat Classic" pitchFamily="2" charset="77"/>
              </a:rPr>
              <a:t>“LLMC has been very helpful to me in developing skills and confidence to make strides forward in my career and think more strategically. It has already paid off for me in many ways.”</a:t>
            </a:r>
          </a:p>
        </p:txBody>
      </p:sp>
      <p:sp>
        <p:nvSpPr>
          <p:cNvPr id="17" name="TextBox 17">
            <a:extLst>
              <a:ext uri="{FF2B5EF4-FFF2-40B4-BE49-F238E27FC236}">
                <a16:creationId xmlns:a16="http://schemas.microsoft.com/office/drawing/2014/main" id="{9C0D8457-5232-A357-A352-EDF044A3DC0C}"/>
              </a:ext>
            </a:extLst>
          </p:cNvPr>
          <p:cNvSpPr txBox="1"/>
          <p:nvPr/>
        </p:nvSpPr>
        <p:spPr>
          <a:xfrm rot="-5400000">
            <a:off x="-3295650" y="4056063"/>
            <a:ext cx="9032875" cy="2174875"/>
          </a:xfrm>
          <a:prstGeom prst="rect">
            <a:avLst/>
          </a:prstGeom>
        </p:spPr>
        <p:txBody>
          <a:bodyPr lIns="0" tIns="0" rIns="0" bIns="0">
            <a:spAutoFit/>
          </a:bodyPr>
          <a:lstStyle/>
          <a:p>
            <a:pPr algn="ctr" eaLnBrk="1" fontAlgn="auto" hangingPunct="1">
              <a:lnSpc>
                <a:spcPts val="16719"/>
              </a:lnSpc>
              <a:spcBef>
                <a:spcPts val="0"/>
              </a:spcBef>
              <a:spcAft>
                <a:spcPts val="0"/>
              </a:spcAft>
              <a:defRPr/>
            </a:pPr>
            <a:r>
              <a:rPr lang="en-US" sz="15199">
                <a:solidFill>
                  <a:srgbClr val="D66252"/>
                </a:solidFill>
                <a:latin typeface="Montserrat Classic Bold"/>
              </a:rPr>
              <a:t>Elevate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2">
            <a:extLst>
              <a:ext uri="{FF2B5EF4-FFF2-40B4-BE49-F238E27FC236}">
                <a16:creationId xmlns:a16="http://schemas.microsoft.com/office/drawing/2014/main" id="{F434BD64-88DE-791B-30D2-4FCA3CEC7EDF}"/>
              </a:ext>
            </a:extLst>
          </p:cNvPr>
          <p:cNvGrpSpPr>
            <a:grpSpLocks/>
          </p:cNvGrpSpPr>
          <p:nvPr/>
        </p:nvGrpSpPr>
        <p:grpSpPr bwMode="auto">
          <a:xfrm>
            <a:off x="3227388" y="368300"/>
            <a:ext cx="3032125" cy="3032125"/>
            <a:chOff x="0" y="0"/>
            <a:chExt cx="6350000" cy="6349975"/>
          </a:xfrm>
        </p:grpSpPr>
        <p:sp>
          <p:nvSpPr>
            <p:cNvPr id="34827" name="Freeform 3">
              <a:extLst>
                <a:ext uri="{FF2B5EF4-FFF2-40B4-BE49-F238E27FC236}">
                  <a16:creationId xmlns:a16="http://schemas.microsoft.com/office/drawing/2014/main" id="{F3224DC2-CE12-CC6C-F3EE-FE915013E40E}"/>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3"/>
              <a:srcRect/>
              <a:stretch>
                <a:fillRect/>
              </a:stretch>
            </a:blipFill>
            <a:ln w="38100" cap="sq">
              <a:solidFill>
                <a:srgbClr val="62B2A6"/>
              </a:solidFill>
              <a:prstDash val="solid"/>
              <a:miter lim="800000"/>
              <a:headEnd/>
              <a:tailEnd/>
            </a:ln>
          </p:spPr>
          <p:txBody>
            <a:bodyPr/>
            <a:lstStyle/>
            <a:p>
              <a:endParaRPr lang="en-US"/>
            </a:p>
          </p:txBody>
        </p:sp>
      </p:grpSp>
      <p:grpSp>
        <p:nvGrpSpPr>
          <p:cNvPr id="34818" name="Group 4">
            <a:extLst>
              <a:ext uri="{FF2B5EF4-FFF2-40B4-BE49-F238E27FC236}">
                <a16:creationId xmlns:a16="http://schemas.microsoft.com/office/drawing/2014/main" id="{B2B81E53-C84B-DA76-0384-176AC75B198A}"/>
              </a:ext>
            </a:extLst>
          </p:cNvPr>
          <p:cNvGrpSpPr>
            <a:grpSpLocks/>
          </p:cNvGrpSpPr>
          <p:nvPr/>
        </p:nvGrpSpPr>
        <p:grpSpPr bwMode="auto">
          <a:xfrm>
            <a:off x="3227388" y="3614738"/>
            <a:ext cx="3032125" cy="3030537"/>
            <a:chOff x="0" y="0"/>
            <a:chExt cx="6350000" cy="6349975"/>
          </a:xfrm>
        </p:grpSpPr>
        <p:sp>
          <p:nvSpPr>
            <p:cNvPr id="34826" name="Freeform 5">
              <a:extLst>
                <a:ext uri="{FF2B5EF4-FFF2-40B4-BE49-F238E27FC236}">
                  <a16:creationId xmlns:a16="http://schemas.microsoft.com/office/drawing/2014/main" id="{FE4AA948-5655-9046-5698-A16687CE249B}"/>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4"/>
              <a:srcRect/>
              <a:stretch>
                <a:fillRect/>
              </a:stretch>
            </a:blipFill>
            <a:ln w="38100" cap="sq">
              <a:solidFill>
                <a:srgbClr val="62B2A6"/>
              </a:solidFill>
              <a:prstDash val="solid"/>
              <a:miter lim="800000"/>
              <a:headEnd/>
              <a:tailEnd/>
            </a:ln>
          </p:spPr>
          <p:txBody>
            <a:bodyPr/>
            <a:lstStyle/>
            <a:p>
              <a:endParaRPr lang="en-US"/>
            </a:p>
          </p:txBody>
        </p:sp>
      </p:grpSp>
      <p:grpSp>
        <p:nvGrpSpPr>
          <p:cNvPr id="34819" name="Group 6">
            <a:extLst>
              <a:ext uri="{FF2B5EF4-FFF2-40B4-BE49-F238E27FC236}">
                <a16:creationId xmlns:a16="http://schemas.microsoft.com/office/drawing/2014/main" id="{B5A16C2D-D916-1147-2C21-C2803AE66A03}"/>
              </a:ext>
            </a:extLst>
          </p:cNvPr>
          <p:cNvGrpSpPr>
            <a:grpSpLocks/>
          </p:cNvGrpSpPr>
          <p:nvPr/>
        </p:nvGrpSpPr>
        <p:grpSpPr bwMode="auto">
          <a:xfrm>
            <a:off x="3227388" y="6886575"/>
            <a:ext cx="3032125" cy="3032125"/>
            <a:chOff x="0" y="0"/>
            <a:chExt cx="6350000" cy="6349975"/>
          </a:xfrm>
        </p:grpSpPr>
        <p:sp>
          <p:nvSpPr>
            <p:cNvPr id="34825" name="Freeform 7">
              <a:extLst>
                <a:ext uri="{FF2B5EF4-FFF2-40B4-BE49-F238E27FC236}">
                  <a16:creationId xmlns:a16="http://schemas.microsoft.com/office/drawing/2014/main" id="{870684ED-9623-8DF3-A8E1-586C057588D3}"/>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5"/>
              <a:srcRect/>
              <a:stretch>
                <a:fillRect/>
              </a:stretch>
            </a:blipFill>
            <a:ln w="38100" cap="sq">
              <a:solidFill>
                <a:srgbClr val="62B2A6"/>
              </a:solidFill>
              <a:prstDash val="solid"/>
              <a:miter lim="800000"/>
              <a:headEnd/>
              <a:tailEnd/>
            </a:ln>
          </p:spPr>
          <p:txBody>
            <a:bodyPr/>
            <a:lstStyle/>
            <a:p>
              <a:endParaRPr lang="en-US"/>
            </a:p>
          </p:txBody>
        </p:sp>
      </p:grpSp>
      <p:sp>
        <p:nvSpPr>
          <p:cNvPr id="34820" name="Freeform 8">
            <a:extLst>
              <a:ext uri="{FF2B5EF4-FFF2-40B4-BE49-F238E27FC236}">
                <a16:creationId xmlns:a16="http://schemas.microsoft.com/office/drawing/2014/main" id="{E76951FD-C1CD-126A-C14A-87EE6B94094A}"/>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21" name="TextBox 9">
            <a:extLst>
              <a:ext uri="{FF2B5EF4-FFF2-40B4-BE49-F238E27FC236}">
                <a16:creationId xmlns:a16="http://schemas.microsoft.com/office/drawing/2014/main" id="{74B13BAA-FBB9-EDC9-CAEE-6BBB98B48FA5}"/>
              </a:ext>
            </a:extLst>
          </p:cNvPr>
          <p:cNvSpPr txBox="1">
            <a:spLocks noChangeArrowheads="1"/>
          </p:cNvSpPr>
          <p:nvPr/>
        </p:nvSpPr>
        <p:spPr bwMode="auto">
          <a:xfrm>
            <a:off x="6611938" y="1065213"/>
            <a:ext cx="992505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063"/>
              </a:lnSpc>
            </a:pPr>
            <a:r>
              <a:rPr lang="en-US" altLang="en-US" sz="2900">
                <a:solidFill>
                  <a:srgbClr val="000000"/>
                </a:solidFill>
                <a:latin typeface="Montserrat Classic" pitchFamily="2" charset="77"/>
              </a:rPr>
              <a:t>“This has been a fantastic learning opportunity and everyone would benefit from taking part in such a program.”</a:t>
            </a:r>
          </a:p>
        </p:txBody>
      </p:sp>
      <p:sp>
        <p:nvSpPr>
          <p:cNvPr id="34822" name="TextBox 10">
            <a:extLst>
              <a:ext uri="{FF2B5EF4-FFF2-40B4-BE49-F238E27FC236}">
                <a16:creationId xmlns:a16="http://schemas.microsoft.com/office/drawing/2014/main" id="{E32F4349-5C98-F549-04FD-8B5E8A6A27C2}"/>
              </a:ext>
            </a:extLst>
          </p:cNvPr>
          <p:cNvSpPr txBox="1">
            <a:spLocks noChangeArrowheads="1"/>
          </p:cNvSpPr>
          <p:nvPr/>
        </p:nvSpPr>
        <p:spPr bwMode="auto">
          <a:xfrm>
            <a:off x="6611938" y="4310063"/>
            <a:ext cx="992505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063"/>
              </a:lnSpc>
            </a:pPr>
            <a:r>
              <a:rPr lang="en-US" altLang="en-US" sz="2900">
                <a:solidFill>
                  <a:srgbClr val="000000"/>
                </a:solidFill>
                <a:latin typeface="Montserrat Classic" pitchFamily="2" charset="77"/>
              </a:rPr>
              <a:t>“It's been empowering, I now know how to navigate through my career progression and use tools available to speed up the process.”</a:t>
            </a:r>
          </a:p>
        </p:txBody>
      </p:sp>
      <p:sp>
        <p:nvSpPr>
          <p:cNvPr id="34823" name="TextBox 11">
            <a:extLst>
              <a:ext uri="{FF2B5EF4-FFF2-40B4-BE49-F238E27FC236}">
                <a16:creationId xmlns:a16="http://schemas.microsoft.com/office/drawing/2014/main" id="{DB4223B3-79E1-5C28-6661-29E45CF303C0}"/>
              </a:ext>
            </a:extLst>
          </p:cNvPr>
          <p:cNvSpPr txBox="1">
            <a:spLocks noChangeArrowheads="1"/>
          </p:cNvSpPr>
          <p:nvPr/>
        </p:nvSpPr>
        <p:spPr bwMode="auto">
          <a:xfrm>
            <a:off x="6611938" y="6794500"/>
            <a:ext cx="992505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063"/>
              </a:lnSpc>
            </a:pPr>
            <a:r>
              <a:rPr lang="en-US" altLang="en-US" sz="2900">
                <a:solidFill>
                  <a:srgbClr val="000000"/>
                </a:solidFill>
                <a:latin typeface="Montserrat Classic" pitchFamily="2" charset="77"/>
              </a:rPr>
              <a:t>“During the first circle and Masterclass, there was a lot of discussion on selection processes and barriers and issues that people faced when trying to apply for new positions or promotions. I valued hearing these stories and have implemented a lot of new ideas in my role as a Staffing Advisor.”</a:t>
            </a:r>
          </a:p>
        </p:txBody>
      </p:sp>
      <p:sp>
        <p:nvSpPr>
          <p:cNvPr id="12" name="TextBox 12">
            <a:extLst>
              <a:ext uri="{FF2B5EF4-FFF2-40B4-BE49-F238E27FC236}">
                <a16:creationId xmlns:a16="http://schemas.microsoft.com/office/drawing/2014/main" id="{545CFA46-5445-DCAF-2880-D988793A072F}"/>
              </a:ext>
            </a:extLst>
          </p:cNvPr>
          <p:cNvSpPr txBox="1"/>
          <p:nvPr/>
        </p:nvSpPr>
        <p:spPr>
          <a:xfrm rot="-5400000">
            <a:off x="-3295650" y="4056063"/>
            <a:ext cx="9032875" cy="2174875"/>
          </a:xfrm>
          <a:prstGeom prst="rect">
            <a:avLst/>
          </a:prstGeom>
        </p:spPr>
        <p:txBody>
          <a:bodyPr lIns="0" tIns="0" rIns="0" bIns="0">
            <a:spAutoFit/>
          </a:bodyPr>
          <a:lstStyle/>
          <a:p>
            <a:pPr algn="ctr" eaLnBrk="1" fontAlgn="auto" hangingPunct="1">
              <a:lnSpc>
                <a:spcPts val="16719"/>
              </a:lnSpc>
              <a:spcBef>
                <a:spcPts val="0"/>
              </a:spcBef>
              <a:spcAft>
                <a:spcPts val="0"/>
              </a:spcAft>
              <a:defRPr/>
            </a:pPr>
            <a:r>
              <a:rPr lang="en-US" sz="15199">
                <a:solidFill>
                  <a:srgbClr val="62B2A6"/>
                </a:solidFill>
                <a:latin typeface="Montserrat Classic Bold"/>
              </a:rPr>
              <a:t>Inspire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AutoShape 2">
            <a:extLst>
              <a:ext uri="{FF2B5EF4-FFF2-40B4-BE49-F238E27FC236}">
                <a16:creationId xmlns:a16="http://schemas.microsoft.com/office/drawing/2014/main" id="{77EBBD2A-AE44-67A7-D263-6A6229F97343}"/>
              </a:ext>
            </a:extLst>
          </p:cNvPr>
          <p:cNvSpPr>
            <a:spLocks noChangeArrowheads="1"/>
          </p:cNvSpPr>
          <p:nvPr/>
        </p:nvSpPr>
        <p:spPr bwMode="auto">
          <a:xfrm>
            <a:off x="762000" y="5726113"/>
            <a:ext cx="7524750" cy="9525"/>
          </a:xfrm>
          <a:prstGeom prst="rect">
            <a:avLst/>
          </a:prstGeom>
          <a:solidFill>
            <a:srgbClr val="62B2A6"/>
          </a:solidFill>
          <a:ln w="695325" cap="sq">
            <a:solidFill>
              <a:srgbClr val="62B2A6"/>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3" name="TextBox 3">
            <a:extLst>
              <a:ext uri="{FF2B5EF4-FFF2-40B4-BE49-F238E27FC236}">
                <a16:creationId xmlns:a16="http://schemas.microsoft.com/office/drawing/2014/main" id="{62391BA7-95BB-82F6-DA8A-55492C2C14EF}"/>
              </a:ext>
            </a:extLst>
          </p:cNvPr>
          <p:cNvSpPr txBox="1"/>
          <p:nvPr/>
        </p:nvSpPr>
        <p:spPr>
          <a:xfrm>
            <a:off x="885825" y="6145213"/>
            <a:ext cx="8105775" cy="3243262"/>
          </a:xfrm>
          <a:prstGeom prst="rect">
            <a:avLst/>
          </a:prstGeom>
        </p:spPr>
        <p:txBody>
          <a:bodyPr lIns="0" tIns="0" rIns="0" bIns="0">
            <a:spAutoFit/>
          </a:bodyPr>
          <a:lstStyle/>
          <a:p>
            <a:pPr eaLnBrk="1" fontAlgn="auto" hangingPunct="1">
              <a:lnSpc>
                <a:spcPts val="4304"/>
              </a:lnSpc>
              <a:spcBef>
                <a:spcPts val="0"/>
              </a:spcBef>
              <a:spcAft>
                <a:spcPts val="0"/>
              </a:spcAft>
              <a:defRPr/>
            </a:pPr>
            <a:r>
              <a:rPr lang="en-US" sz="2869" spc="5">
                <a:solidFill>
                  <a:srgbClr val="000000"/>
                </a:solidFill>
                <a:latin typeface="Montserrat Classic"/>
              </a:rPr>
              <a:t>1- Consider applying and encourage others to apply. Applications close on June 30.</a:t>
            </a:r>
          </a:p>
          <a:p>
            <a:pPr eaLnBrk="1" fontAlgn="auto" hangingPunct="1">
              <a:lnSpc>
                <a:spcPts val="4304"/>
              </a:lnSpc>
              <a:spcBef>
                <a:spcPts val="0"/>
              </a:spcBef>
              <a:spcAft>
                <a:spcPts val="0"/>
              </a:spcAft>
              <a:defRPr/>
            </a:pPr>
            <a:endParaRPr lang="en-US" sz="2869" spc="5">
              <a:solidFill>
                <a:srgbClr val="000000"/>
              </a:solidFill>
              <a:latin typeface="Montserrat Classic"/>
            </a:endParaRPr>
          </a:p>
          <a:p>
            <a:pPr eaLnBrk="1" fontAlgn="auto" hangingPunct="1">
              <a:lnSpc>
                <a:spcPts val="4304"/>
              </a:lnSpc>
              <a:spcBef>
                <a:spcPts val="0"/>
              </a:spcBef>
              <a:spcAft>
                <a:spcPts val="0"/>
              </a:spcAft>
              <a:defRPr/>
            </a:pPr>
            <a:r>
              <a:rPr lang="en-US" sz="2869" spc="5">
                <a:solidFill>
                  <a:srgbClr val="000000"/>
                </a:solidFill>
                <a:latin typeface="Montserrat Classic"/>
              </a:rPr>
              <a:t>2- Help us bring LLMC to every boardroom, leadership table, Internal Communications message in your organisation.</a:t>
            </a:r>
          </a:p>
        </p:txBody>
      </p:sp>
      <p:grpSp>
        <p:nvGrpSpPr>
          <p:cNvPr id="36867" name="Group 4">
            <a:extLst>
              <a:ext uri="{FF2B5EF4-FFF2-40B4-BE49-F238E27FC236}">
                <a16:creationId xmlns:a16="http://schemas.microsoft.com/office/drawing/2014/main" id="{B5F9A06A-E33B-F634-50B2-9B7939265503}"/>
              </a:ext>
            </a:extLst>
          </p:cNvPr>
          <p:cNvGrpSpPr>
            <a:grpSpLocks/>
          </p:cNvGrpSpPr>
          <p:nvPr/>
        </p:nvGrpSpPr>
        <p:grpSpPr bwMode="auto">
          <a:xfrm>
            <a:off x="9004300" y="482600"/>
            <a:ext cx="10542588" cy="9321800"/>
            <a:chOff x="0" y="0"/>
            <a:chExt cx="4282440" cy="3786642"/>
          </a:xfrm>
        </p:grpSpPr>
        <p:sp>
          <p:nvSpPr>
            <p:cNvPr id="36874" name="Freeform 5">
              <a:extLst>
                <a:ext uri="{FF2B5EF4-FFF2-40B4-BE49-F238E27FC236}">
                  <a16:creationId xmlns:a16="http://schemas.microsoft.com/office/drawing/2014/main" id="{A65EFBCF-D642-D10F-EBD6-53BDD269E96C}"/>
                </a:ext>
              </a:extLst>
            </p:cNvPr>
            <p:cNvSpPr>
              <a:spLocks/>
            </p:cNvSpPr>
            <p:nvPr/>
          </p:nvSpPr>
          <p:spPr bwMode="auto">
            <a:xfrm>
              <a:off x="0" y="0"/>
              <a:ext cx="4282440" cy="3786642"/>
            </a:xfrm>
            <a:custGeom>
              <a:avLst/>
              <a:gdLst>
                <a:gd name="T0" fmla="*/ 3211830 w 4282440"/>
                <a:gd name="T1" fmla="*/ 0 h 3786642"/>
                <a:gd name="T2" fmla="*/ 1070610 w 4282440"/>
                <a:gd name="T3" fmla="*/ 0 h 3786642"/>
                <a:gd name="T4" fmla="*/ 0 w 4282440"/>
                <a:gd name="T5" fmla="*/ 1893321 h 3786642"/>
                <a:gd name="T6" fmla="*/ 1070610 w 4282440"/>
                <a:gd name="T7" fmla="*/ 3786642 h 3786642"/>
                <a:gd name="T8" fmla="*/ 3211830 w 4282440"/>
                <a:gd name="T9" fmla="*/ 3786642 h 3786642"/>
                <a:gd name="T10" fmla="*/ 4282440 w 4282440"/>
                <a:gd name="T11" fmla="*/ 1893321 h 3786642"/>
                <a:gd name="T12" fmla="*/ 3211830 w 4282440"/>
                <a:gd name="T13" fmla="*/ 0 h 3786642"/>
              </a:gdLst>
              <a:ahLst/>
              <a:cxnLst>
                <a:cxn ang="0">
                  <a:pos x="T0" y="T1"/>
                </a:cxn>
                <a:cxn ang="0">
                  <a:pos x="T2" y="T3"/>
                </a:cxn>
                <a:cxn ang="0">
                  <a:pos x="T4" y="T5"/>
                </a:cxn>
                <a:cxn ang="0">
                  <a:pos x="T6" y="T7"/>
                </a:cxn>
                <a:cxn ang="0">
                  <a:pos x="T8" y="T9"/>
                </a:cxn>
                <a:cxn ang="0">
                  <a:pos x="T10" y="T11"/>
                </a:cxn>
                <a:cxn ang="0">
                  <a:pos x="T12" y="T13"/>
                </a:cxn>
              </a:cxnLst>
              <a:rect l="0" t="0" r="r" b="b"/>
              <a:pathLst>
                <a:path w="4282440" h="3786642">
                  <a:moveTo>
                    <a:pt x="3211830" y="0"/>
                  </a:moveTo>
                  <a:lnTo>
                    <a:pt x="1070610" y="0"/>
                  </a:lnTo>
                  <a:lnTo>
                    <a:pt x="0" y="1893321"/>
                  </a:lnTo>
                  <a:lnTo>
                    <a:pt x="1070610" y="3786642"/>
                  </a:lnTo>
                  <a:lnTo>
                    <a:pt x="3211830" y="3786642"/>
                  </a:lnTo>
                  <a:lnTo>
                    <a:pt x="4282440" y="1893321"/>
                  </a:lnTo>
                  <a:lnTo>
                    <a:pt x="321183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6868" name="Freeform 6">
            <a:extLst>
              <a:ext uri="{FF2B5EF4-FFF2-40B4-BE49-F238E27FC236}">
                <a16:creationId xmlns:a16="http://schemas.microsoft.com/office/drawing/2014/main" id="{B254E794-A4B8-A755-2AF6-9448F3E190C1}"/>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C32ED062-83D7-BACF-03EC-D56566E50793}"/>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5"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8" name="TextBox 8">
            <a:extLst>
              <a:ext uri="{FF2B5EF4-FFF2-40B4-BE49-F238E27FC236}">
                <a16:creationId xmlns:a16="http://schemas.microsoft.com/office/drawing/2014/main" id="{DB509F9F-90BA-F9D1-3B47-5910F17C76FC}"/>
              </a:ext>
            </a:extLst>
          </p:cNvPr>
          <p:cNvSpPr txBox="1"/>
          <p:nvPr/>
        </p:nvSpPr>
        <p:spPr>
          <a:xfrm>
            <a:off x="885825" y="4156075"/>
            <a:ext cx="7524750" cy="1190625"/>
          </a:xfrm>
          <a:prstGeom prst="rect">
            <a:avLst/>
          </a:prstGeom>
        </p:spPr>
        <p:txBody>
          <a:bodyPr lIns="0" tIns="0" rIns="0" bIns="0">
            <a:spAutoFit/>
          </a:bodyPr>
          <a:lstStyle/>
          <a:p>
            <a:pPr eaLnBrk="1" fontAlgn="auto" hangingPunct="1">
              <a:lnSpc>
                <a:spcPts val="4155"/>
              </a:lnSpc>
              <a:spcBef>
                <a:spcPts val="0"/>
              </a:spcBef>
              <a:spcAft>
                <a:spcPts val="0"/>
              </a:spcAft>
              <a:defRPr/>
            </a:pPr>
            <a:r>
              <a:rPr lang="en-US" sz="3462">
                <a:solidFill>
                  <a:srgbClr val="000000"/>
                </a:solidFill>
                <a:latin typeface="League Spartan Bold"/>
              </a:rPr>
              <a:t>Thank You For Joining Us Today!</a:t>
            </a:r>
          </a:p>
          <a:p>
            <a:pPr eaLnBrk="1" fontAlgn="auto" hangingPunct="1">
              <a:lnSpc>
                <a:spcPts val="1200"/>
              </a:lnSpc>
              <a:spcBef>
                <a:spcPts val="0"/>
              </a:spcBef>
              <a:spcAft>
                <a:spcPts val="0"/>
              </a:spcAft>
              <a:defRPr/>
            </a:pPr>
            <a:endParaRPr lang="en-US" sz="3462">
              <a:solidFill>
                <a:srgbClr val="000000"/>
              </a:solidFill>
              <a:latin typeface="League Spartan Bold"/>
            </a:endParaRPr>
          </a:p>
          <a:p>
            <a:pPr eaLnBrk="1" fontAlgn="auto" hangingPunct="1">
              <a:lnSpc>
                <a:spcPts val="4155"/>
              </a:lnSpc>
              <a:spcBef>
                <a:spcPts val="0"/>
              </a:spcBef>
              <a:spcAft>
                <a:spcPts val="0"/>
              </a:spcAft>
              <a:defRPr/>
            </a:pPr>
            <a:r>
              <a:rPr lang="en-US" sz="3462">
                <a:solidFill>
                  <a:srgbClr val="000000"/>
                </a:solidFill>
                <a:latin typeface="League Spartan Bold"/>
              </a:rPr>
              <a:t>Help Us Take Action.</a:t>
            </a:r>
          </a:p>
        </p:txBody>
      </p:sp>
      <p:sp>
        <p:nvSpPr>
          <p:cNvPr id="9" name="TextBox 9">
            <a:extLst>
              <a:ext uri="{FF2B5EF4-FFF2-40B4-BE49-F238E27FC236}">
                <a16:creationId xmlns:a16="http://schemas.microsoft.com/office/drawing/2014/main" id="{7B60A212-D756-ADE6-9584-8C842FDF0061}"/>
              </a:ext>
            </a:extLst>
          </p:cNvPr>
          <p:cNvSpPr txBox="1"/>
          <p:nvPr/>
        </p:nvSpPr>
        <p:spPr>
          <a:xfrm>
            <a:off x="885825" y="1131888"/>
            <a:ext cx="9258300" cy="2122487"/>
          </a:xfrm>
          <a:prstGeom prst="rect">
            <a:avLst/>
          </a:prstGeom>
        </p:spPr>
        <p:txBody>
          <a:bodyPr lIns="0" tIns="0" rIns="0" bIns="0">
            <a:spAutoFit/>
          </a:bodyPr>
          <a:lstStyle/>
          <a:p>
            <a:pPr eaLnBrk="1" fontAlgn="auto" hangingPunct="1">
              <a:lnSpc>
                <a:spcPts val="8402"/>
              </a:lnSpc>
              <a:spcBef>
                <a:spcPts val="0"/>
              </a:spcBef>
              <a:spcAft>
                <a:spcPts val="0"/>
              </a:spcAft>
              <a:defRPr/>
            </a:pPr>
            <a:r>
              <a:rPr lang="en-US" sz="6616">
                <a:solidFill>
                  <a:srgbClr val="000000"/>
                </a:solidFill>
                <a:latin typeface="League Spartan Bold"/>
              </a:rPr>
              <a:t>Join us in LLMC</a:t>
            </a:r>
          </a:p>
          <a:p>
            <a:pPr eaLnBrk="1" fontAlgn="auto" hangingPunct="1">
              <a:lnSpc>
                <a:spcPts val="8402"/>
              </a:lnSpc>
              <a:spcBef>
                <a:spcPts val="0"/>
              </a:spcBef>
              <a:spcAft>
                <a:spcPts val="0"/>
              </a:spcAft>
              <a:defRPr/>
            </a:pPr>
            <a:r>
              <a:rPr lang="en-US" sz="6616">
                <a:solidFill>
                  <a:srgbClr val="000000"/>
                </a:solidFill>
                <a:latin typeface="League Spartan Bold"/>
              </a:rPr>
              <a:t>The Doors are Open!</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AutoShape 2">
            <a:extLst>
              <a:ext uri="{FF2B5EF4-FFF2-40B4-BE49-F238E27FC236}">
                <a16:creationId xmlns:a16="http://schemas.microsoft.com/office/drawing/2014/main" id="{3C0AFB92-D30C-0CB6-4632-D4E0A8E912C1}"/>
              </a:ext>
            </a:extLst>
          </p:cNvPr>
          <p:cNvSpPr>
            <a:spLocks noChangeArrowheads="1"/>
          </p:cNvSpPr>
          <p:nvPr/>
        </p:nvSpPr>
        <p:spPr bwMode="auto">
          <a:xfrm>
            <a:off x="1028700" y="5813425"/>
            <a:ext cx="7524750" cy="9525"/>
          </a:xfrm>
          <a:prstGeom prst="rect">
            <a:avLst/>
          </a:prstGeom>
          <a:solidFill>
            <a:srgbClr val="62B2A6"/>
          </a:solidFill>
          <a:ln w="695325" cap="sq">
            <a:solidFill>
              <a:srgbClr val="62B2A6"/>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38914" name="Freeform 3">
            <a:extLst>
              <a:ext uri="{FF2B5EF4-FFF2-40B4-BE49-F238E27FC236}">
                <a16:creationId xmlns:a16="http://schemas.microsoft.com/office/drawing/2014/main" id="{B0E3D5D5-F900-E169-4B03-A8F28A6B9759}"/>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Freeform 4">
            <a:extLst>
              <a:ext uri="{FF2B5EF4-FFF2-40B4-BE49-F238E27FC236}">
                <a16:creationId xmlns:a16="http://schemas.microsoft.com/office/drawing/2014/main" id="{077DC91E-DD49-C775-D19A-FD7E54FE2117}"/>
              </a:ext>
            </a:extLst>
          </p:cNvPr>
          <p:cNvSpPr/>
          <p:nvPr/>
        </p:nvSpPr>
        <p:spPr>
          <a:xfrm>
            <a:off x="15187255" y="7728833"/>
            <a:ext cx="5166468" cy="7661303"/>
          </a:xfrm>
          <a:custGeom>
            <a:avLst/>
            <a:gdLst/>
            <a:ahLst/>
            <a:cxnLst/>
            <a:rect l="l" t="t" r="r" b="b"/>
            <a:pathLst>
              <a:path w="5166468" h="7661303">
                <a:moveTo>
                  <a:pt x="0" y="0"/>
                </a:moveTo>
                <a:lnTo>
                  <a:pt x="5166468" y="0"/>
                </a:lnTo>
                <a:lnTo>
                  <a:pt x="5166468" y="7661302"/>
                </a:lnTo>
                <a:lnTo>
                  <a:pt x="0" y="7661302"/>
                </a:lnTo>
                <a:lnTo>
                  <a:pt x="0" y="0"/>
                </a:lnTo>
                <a:close/>
              </a:path>
            </a:pathLst>
          </a:custGeom>
          <a:blipFill>
            <a:blip r:embed="rId4"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grpSp>
        <p:nvGrpSpPr>
          <p:cNvPr id="38918" name="Group 5">
            <a:extLst>
              <a:ext uri="{FF2B5EF4-FFF2-40B4-BE49-F238E27FC236}">
                <a16:creationId xmlns:a16="http://schemas.microsoft.com/office/drawing/2014/main" id="{8C7069B4-D66F-6B14-2689-4E1BC6653B21}"/>
              </a:ext>
            </a:extLst>
          </p:cNvPr>
          <p:cNvGrpSpPr>
            <a:grpSpLocks/>
          </p:cNvGrpSpPr>
          <p:nvPr/>
        </p:nvGrpSpPr>
        <p:grpSpPr bwMode="auto">
          <a:xfrm>
            <a:off x="11644313" y="2765425"/>
            <a:ext cx="5591175" cy="5591175"/>
            <a:chOff x="0" y="0"/>
            <a:chExt cx="7454702" cy="7454702"/>
          </a:xfrm>
        </p:grpSpPr>
        <p:sp>
          <p:nvSpPr>
            <p:cNvPr id="6" name="Freeform 6">
              <a:extLst>
                <a:ext uri="{FF2B5EF4-FFF2-40B4-BE49-F238E27FC236}">
                  <a16:creationId xmlns:a16="http://schemas.microsoft.com/office/drawing/2014/main" id="{8EBE0EFD-9A8B-44DC-638B-A6309204AEFB}"/>
                </a:ext>
              </a:extLst>
            </p:cNvPr>
            <p:cNvSpPr/>
            <p:nvPr/>
          </p:nvSpPr>
          <p:spPr>
            <a:xfrm>
              <a:off x="0" y="0"/>
              <a:ext cx="7454702" cy="7454702"/>
            </a:xfrm>
            <a:custGeom>
              <a:avLst/>
              <a:gdLst/>
              <a:ahLst/>
              <a:cxnLst/>
              <a:rect l="l" t="t" r="r" b="b"/>
              <a:pathLst>
                <a:path w="7454702" h="7454702">
                  <a:moveTo>
                    <a:pt x="0" y="0"/>
                  </a:moveTo>
                  <a:lnTo>
                    <a:pt x="7454702" y="0"/>
                  </a:lnTo>
                  <a:lnTo>
                    <a:pt x="7454702" y="7454702"/>
                  </a:lnTo>
                  <a:lnTo>
                    <a:pt x="0" y="7454702"/>
                  </a:lnTo>
                  <a:lnTo>
                    <a:pt x="0" y="0"/>
                  </a:lnTo>
                  <a:close/>
                </a:path>
              </a:pathLst>
            </a:custGeom>
            <a:blipFill>
              <a:blip r:embed="rId5"/>
              <a:stretch>
                <a:fillRect/>
              </a:stretch>
            </a:blipFill>
          </p:spPr>
          <p:txBody>
            <a:bodyPr/>
            <a:lstStyle/>
            <a:p>
              <a:pPr eaLnBrk="1" fontAlgn="auto" hangingPunct="1">
                <a:spcBef>
                  <a:spcPts val="0"/>
                </a:spcBef>
                <a:spcAft>
                  <a:spcPts val="0"/>
                </a:spcAft>
                <a:defRPr/>
              </a:pPr>
              <a:endParaRPr lang="en-US">
                <a:latin typeface="+mn-lt"/>
              </a:endParaRPr>
            </a:p>
          </p:txBody>
        </p:sp>
      </p:grpSp>
      <p:grpSp>
        <p:nvGrpSpPr>
          <p:cNvPr id="38919" name="Group 7">
            <a:extLst>
              <a:ext uri="{FF2B5EF4-FFF2-40B4-BE49-F238E27FC236}">
                <a16:creationId xmlns:a16="http://schemas.microsoft.com/office/drawing/2014/main" id="{ABDD9EC4-065C-45F7-62DD-3BE947C3D3E5}"/>
              </a:ext>
            </a:extLst>
          </p:cNvPr>
          <p:cNvGrpSpPr>
            <a:grpSpLocks/>
          </p:cNvGrpSpPr>
          <p:nvPr/>
        </p:nvGrpSpPr>
        <p:grpSpPr bwMode="auto">
          <a:xfrm>
            <a:off x="0" y="0"/>
            <a:ext cx="10287000" cy="10287000"/>
            <a:chOff x="0" y="0"/>
            <a:chExt cx="812800" cy="812800"/>
          </a:xfrm>
        </p:grpSpPr>
        <p:sp>
          <p:nvSpPr>
            <p:cNvPr id="38922" name="Freeform 8">
              <a:extLst>
                <a:ext uri="{FF2B5EF4-FFF2-40B4-BE49-F238E27FC236}">
                  <a16:creationId xmlns:a16="http://schemas.microsoft.com/office/drawing/2014/main" id="{401F35AB-7A48-09FA-5C1D-1942264D7C44}"/>
                </a:ext>
              </a:extLst>
            </p:cNvPr>
            <p:cNvSpPr>
              <a:spLocks/>
            </p:cNvSpPr>
            <p:nvPr/>
          </p:nvSpPr>
          <p:spPr bwMode="auto">
            <a:xfrm>
              <a:off x="0" y="0"/>
              <a:ext cx="812800" cy="812800"/>
            </a:xfrm>
            <a:custGeom>
              <a:avLst/>
              <a:gdLst>
                <a:gd name="T0" fmla="*/ 0 w 812800"/>
                <a:gd name="T1" fmla="*/ 0 h 812800"/>
                <a:gd name="T2" fmla="*/ 812800 w 812800"/>
                <a:gd name="T3" fmla="*/ 0 h 812800"/>
                <a:gd name="T4" fmla="*/ 812800 w 812800"/>
                <a:gd name="T5" fmla="*/ 812800 h 812800"/>
                <a:gd name="T6" fmla="*/ 0 w 812800"/>
                <a:gd name="T7" fmla="*/ 812800 h 812800"/>
                <a:gd name="T8" fmla="*/ 0 w 812800"/>
                <a:gd name="T9" fmla="*/ 0 h 812800"/>
              </a:gdLst>
              <a:ahLst/>
              <a:cxnLst>
                <a:cxn ang="0">
                  <a:pos x="T0" y="T1"/>
                </a:cxn>
                <a:cxn ang="0">
                  <a:pos x="T2" y="T3"/>
                </a:cxn>
                <a:cxn ang="0">
                  <a:pos x="T4" y="T5"/>
                </a:cxn>
                <a:cxn ang="0">
                  <a:pos x="T6" y="T7"/>
                </a:cxn>
                <a:cxn ang="0">
                  <a:pos x="T8" y="T9"/>
                </a:cxn>
              </a:cxnLst>
              <a:rect l="0" t="0" r="r" b="b"/>
              <a:pathLst>
                <a:path w="812800" h="812800">
                  <a:moveTo>
                    <a:pt x="0" y="0"/>
                  </a:moveTo>
                  <a:lnTo>
                    <a:pt x="812800" y="0"/>
                  </a:lnTo>
                  <a:lnTo>
                    <a:pt x="812800" y="812800"/>
                  </a:lnTo>
                  <a:lnTo>
                    <a:pt x="0" y="812800"/>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 name="TextBox 9">
            <a:extLst>
              <a:ext uri="{FF2B5EF4-FFF2-40B4-BE49-F238E27FC236}">
                <a16:creationId xmlns:a16="http://schemas.microsoft.com/office/drawing/2014/main" id="{CE90198F-1970-C189-9DDC-4A6EE697DAEC}"/>
              </a:ext>
            </a:extLst>
          </p:cNvPr>
          <p:cNvSpPr txBox="1"/>
          <p:nvPr/>
        </p:nvSpPr>
        <p:spPr>
          <a:xfrm>
            <a:off x="9551988" y="1131888"/>
            <a:ext cx="9775825" cy="1111250"/>
          </a:xfrm>
          <a:prstGeom prst="rect">
            <a:avLst/>
          </a:prstGeom>
        </p:spPr>
        <p:txBody>
          <a:bodyPr lIns="0" tIns="0" rIns="0" bIns="0">
            <a:spAutoFit/>
          </a:bodyPr>
          <a:lstStyle/>
          <a:p>
            <a:pPr algn="ctr" eaLnBrk="1" fontAlgn="auto" hangingPunct="1">
              <a:lnSpc>
                <a:spcPts val="8871"/>
              </a:lnSpc>
              <a:spcBef>
                <a:spcPts val="0"/>
              </a:spcBef>
              <a:spcAft>
                <a:spcPts val="0"/>
              </a:spcAft>
              <a:defRPr/>
            </a:pPr>
            <a:r>
              <a:rPr lang="en-US" sz="6985">
                <a:solidFill>
                  <a:srgbClr val="000000"/>
                </a:solidFill>
                <a:latin typeface="League Spartan Bold"/>
              </a:rPr>
              <a:t>Apply Today </a:t>
            </a:r>
          </a:p>
        </p:txBody>
      </p:sp>
      <p:sp>
        <p:nvSpPr>
          <p:cNvPr id="10" name="TextBox 10">
            <a:extLst>
              <a:ext uri="{FF2B5EF4-FFF2-40B4-BE49-F238E27FC236}">
                <a16:creationId xmlns:a16="http://schemas.microsoft.com/office/drawing/2014/main" id="{CC779375-3A83-1E17-32B0-866028DB015B}"/>
              </a:ext>
            </a:extLst>
          </p:cNvPr>
          <p:cNvSpPr txBox="1"/>
          <p:nvPr/>
        </p:nvSpPr>
        <p:spPr>
          <a:xfrm>
            <a:off x="10958513" y="8891588"/>
            <a:ext cx="6961187" cy="388937"/>
          </a:xfrm>
          <a:prstGeom prst="rect">
            <a:avLst/>
          </a:prstGeom>
        </p:spPr>
        <p:txBody>
          <a:bodyPr lIns="0" tIns="0" rIns="0" bIns="0">
            <a:spAutoFit/>
          </a:bodyPr>
          <a:lstStyle/>
          <a:p>
            <a:pPr algn="ctr" eaLnBrk="1" fontAlgn="auto" hangingPunct="1">
              <a:lnSpc>
                <a:spcPts val="3360"/>
              </a:lnSpc>
              <a:spcAft>
                <a:spcPts val="0"/>
              </a:spcAft>
              <a:defRPr/>
            </a:pPr>
            <a:r>
              <a:rPr lang="en-US" sz="2100" u="sng" spc="14">
                <a:solidFill>
                  <a:srgbClr val="000000"/>
                </a:solidFill>
                <a:latin typeface="Montserrat Classic Bold"/>
                <a:hlinkClick r:id="rId7" tooltip="https://forms.office.com/r/4rxxciUXXs"/>
              </a:rPr>
              <a:t>https://forms.office.com/r/4rxxciUXXs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Freeform 2">
            <a:extLst>
              <a:ext uri="{FF2B5EF4-FFF2-40B4-BE49-F238E27FC236}">
                <a16:creationId xmlns:a16="http://schemas.microsoft.com/office/drawing/2014/main" id="{28217903-65F2-1B04-54B8-64B0BE6B4F6D}"/>
              </a:ext>
            </a:extLst>
          </p:cNvPr>
          <p:cNvSpPr>
            <a:spLocks/>
          </p:cNvSpPr>
          <p:nvPr/>
        </p:nvSpPr>
        <p:spPr bwMode="auto">
          <a:xfrm>
            <a:off x="0" y="0"/>
            <a:ext cx="18288000" cy="10287000"/>
          </a:xfrm>
          <a:custGeom>
            <a:avLst/>
            <a:gdLst>
              <a:gd name="T0" fmla="*/ 0 w 18288000"/>
              <a:gd name="T1" fmla="*/ 0 h 10287000"/>
              <a:gd name="T2" fmla="*/ 18288000 w 18288000"/>
              <a:gd name="T3" fmla="*/ 0 h 10287000"/>
              <a:gd name="T4" fmla="*/ 18288000 w 18288000"/>
              <a:gd name="T5" fmla="*/ 10287000 h 10287000"/>
              <a:gd name="T6" fmla="*/ 0 w 18288000"/>
              <a:gd name="T7" fmla="*/ 10287000 h 10287000"/>
              <a:gd name="T8" fmla="*/ 0 w 18288000"/>
              <a:gd name="T9" fmla="*/ 0 h 10287000"/>
            </a:gdLst>
            <a:ahLst/>
            <a:cxnLst>
              <a:cxn ang="0">
                <a:pos x="T0" y="T1"/>
              </a:cxn>
              <a:cxn ang="0">
                <a:pos x="T2" y="T3"/>
              </a:cxn>
              <a:cxn ang="0">
                <a:pos x="T4" y="T5"/>
              </a:cxn>
              <a:cxn ang="0">
                <a:pos x="T6" y="T7"/>
              </a:cxn>
              <a:cxn ang="0">
                <a:pos x="T8" y="T9"/>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 name="TextBox 3">
            <a:extLst>
              <a:ext uri="{FF2B5EF4-FFF2-40B4-BE49-F238E27FC236}">
                <a16:creationId xmlns:a16="http://schemas.microsoft.com/office/drawing/2014/main" id="{666AC689-9270-A5FF-0CC5-92D6A079E323}"/>
              </a:ext>
            </a:extLst>
          </p:cNvPr>
          <p:cNvSpPr txBox="1">
            <a:spLocks noChangeArrowheads="1"/>
          </p:cNvSpPr>
          <p:nvPr/>
        </p:nvSpPr>
        <p:spPr bwMode="auto">
          <a:xfrm>
            <a:off x="717550" y="650875"/>
            <a:ext cx="16381413"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10075"/>
              </a:lnSpc>
            </a:pPr>
            <a:r>
              <a:rPr lang="en-US" altLang="en-US" sz="7200">
                <a:solidFill>
                  <a:srgbClr val="000000"/>
                </a:solidFill>
                <a:latin typeface="Montserrat Classic Bold" pitchFamily="2" charset="77"/>
              </a:rPr>
              <a:t>Your Health Comes First</a:t>
            </a:r>
          </a:p>
        </p:txBody>
      </p:sp>
      <p:sp>
        <p:nvSpPr>
          <p:cNvPr id="4" name="TextBox 4">
            <a:extLst>
              <a:ext uri="{FF2B5EF4-FFF2-40B4-BE49-F238E27FC236}">
                <a16:creationId xmlns:a16="http://schemas.microsoft.com/office/drawing/2014/main" id="{3C29971E-7C31-0823-05A9-6DE0F4198DC4}"/>
              </a:ext>
            </a:extLst>
          </p:cNvPr>
          <p:cNvSpPr txBox="1"/>
          <p:nvPr/>
        </p:nvSpPr>
        <p:spPr>
          <a:xfrm>
            <a:off x="717550" y="2162175"/>
            <a:ext cx="16381413" cy="7315200"/>
          </a:xfrm>
          <a:prstGeom prst="rect">
            <a:avLst/>
          </a:prstGeom>
        </p:spPr>
        <p:txBody>
          <a:bodyPr lIns="0" tIns="0" rIns="0" bIns="0">
            <a:spAutoFit/>
          </a:bodyPr>
          <a:lstStyle/>
          <a:p>
            <a:pPr algn="ctr" eaLnBrk="1" fontAlgn="auto" hangingPunct="1">
              <a:lnSpc>
                <a:spcPts val="7419"/>
              </a:lnSpc>
              <a:spcBef>
                <a:spcPts val="0"/>
              </a:spcBef>
              <a:spcAft>
                <a:spcPts val="0"/>
              </a:spcAft>
              <a:defRPr/>
            </a:pPr>
            <a:r>
              <a:rPr lang="en-US" sz="5299" dirty="0">
                <a:solidFill>
                  <a:srgbClr val="000000"/>
                </a:solidFill>
                <a:latin typeface="Montserrat Bold"/>
              </a:rPr>
              <a:t>Hope for Wellness Helpline</a:t>
            </a:r>
          </a:p>
          <a:p>
            <a:pPr algn="ctr" eaLnBrk="1" fontAlgn="auto" hangingPunct="1">
              <a:lnSpc>
                <a:spcPts val="7419"/>
              </a:lnSpc>
              <a:spcBef>
                <a:spcPts val="0"/>
              </a:spcBef>
              <a:spcAft>
                <a:spcPts val="0"/>
              </a:spcAft>
              <a:defRPr/>
            </a:pPr>
            <a:r>
              <a:rPr lang="en-US" sz="5299" dirty="0">
                <a:solidFill>
                  <a:srgbClr val="000000"/>
                </a:solidFill>
                <a:latin typeface="Arial" panose="020B0604020202020204" pitchFamily="34" charset="0"/>
              </a:rPr>
              <a:t>1-855-242-3310</a:t>
            </a:r>
          </a:p>
          <a:p>
            <a:pPr algn="ctr" eaLnBrk="1" fontAlgn="auto" hangingPunct="1">
              <a:lnSpc>
                <a:spcPts val="7419"/>
              </a:lnSpc>
              <a:spcBef>
                <a:spcPts val="0"/>
              </a:spcBef>
              <a:spcAft>
                <a:spcPts val="0"/>
              </a:spcAft>
              <a:defRPr/>
            </a:pPr>
            <a:endParaRPr lang="en-US" sz="5299" dirty="0">
              <a:solidFill>
                <a:srgbClr val="000000"/>
              </a:solidFill>
              <a:latin typeface="Arial" panose="020B0604020202020204" pitchFamily="34" charset="0"/>
            </a:endParaRPr>
          </a:p>
          <a:p>
            <a:pPr algn="ctr" eaLnBrk="1" fontAlgn="auto" hangingPunct="1">
              <a:lnSpc>
                <a:spcPts val="7419"/>
              </a:lnSpc>
              <a:spcBef>
                <a:spcPts val="0"/>
              </a:spcBef>
              <a:spcAft>
                <a:spcPts val="0"/>
              </a:spcAft>
              <a:defRPr/>
            </a:pPr>
            <a:r>
              <a:rPr lang="en-US" sz="5299" dirty="0">
                <a:solidFill>
                  <a:srgbClr val="000000"/>
                </a:solidFill>
                <a:latin typeface="Montserrat Bold"/>
              </a:rPr>
              <a:t>Employee Assistance Program (EAP)</a:t>
            </a:r>
          </a:p>
          <a:p>
            <a:pPr algn="ctr" eaLnBrk="1" fontAlgn="auto" hangingPunct="1">
              <a:lnSpc>
                <a:spcPts val="7139"/>
              </a:lnSpc>
              <a:spcBef>
                <a:spcPts val="0"/>
              </a:spcBef>
              <a:spcAft>
                <a:spcPts val="0"/>
              </a:spcAft>
              <a:defRPr/>
            </a:pPr>
            <a:r>
              <a:rPr lang="en-US" sz="5099" dirty="0">
                <a:solidFill>
                  <a:srgbClr val="000000"/>
                </a:solidFill>
                <a:latin typeface="Arial" panose="020B0604020202020204" pitchFamily="34" charset="0"/>
              </a:rPr>
              <a:t>Toll-free: 1-800-268-7708</a:t>
            </a:r>
          </a:p>
          <a:p>
            <a:pPr algn="ctr" eaLnBrk="1" fontAlgn="auto" hangingPunct="1">
              <a:lnSpc>
                <a:spcPts val="7139"/>
              </a:lnSpc>
              <a:spcBef>
                <a:spcPts val="0"/>
              </a:spcBef>
              <a:spcAft>
                <a:spcPts val="0"/>
              </a:spcAft>
              <a:defRPr/>
            </a:pPr>
            <a:endParaRPr lang="en-US" sz="5099" dirty="0">
              <a:solidFill>
                <a:srgbClr val="000000"/>
              </a:solidFill>
              <a:latin typeface="Arial" panose="020B0604020202020204" pitchFamily="34" charset="0"/>
            </a:endParaRPr>
          </a:p>
          <a:p>
            <a:pPr algn="ctr" eaLnBrk="1" fontAlgn="auto" hangingPunct="1">
              <a:lnSpc>
                <a:spcPts val="7139"/>
              </a:lnSpc>
              <a:spcBef>
                <a:spcPts val="0"/>
              </a:spcBef>
              <a:spcAft>
                <a:spcPts val="0"/>
              </a:spcAft>
              <a:defRPr/>
            </a:pPr>
            <a:r>
              <a:rPr lang="en-US" sz="5099" dirty="0">
                <a:solidFill>
                  <a:srgbClr val="000000"/>
                </a:solidFill>
                <a:latin typeface="Arial" panose="020B0604020202020204" pitchFamily="34" charset="0"/>
              </a:rPr>
              <a:t>For persons with hearing impairments: </a:t>
            </a:r>
          </a:p>
          <a:p>
            <a:pPr algn="ctr" eaLnBrk="1" fontAlgn="auto" hangingPunct="1">
              <a:lnSpc>
                <a:spcPts val="7139"/>
              </a:lnSpc>
              <a:spcBef>
                <a:spcPts val="0"/>
              </a:spcBef>
              <a:spcAft>
                <a:spcPts val="0"/>
              </a:spcAft>
              <a:defRPr/>
            </a:pPr>
            <a:r>
              <a:rPr lang="en-US" sz="5099" dirty="0">
                <a:solidFill>
                  <a:srgbClr val="000000"/>
                </a:solidFill>
                <a:latin typeface="Arial" panose="020B0604020202020204" pitchFamily="34" charset="0"/>
              </a:rPr>
              <a:t>1-800-567-5803</a:t>
            </a:r>
          </a:p>
        </p:txBody>
      </p:sp>
      <p:sp>
        <p:nvSpPr>
          <p:cNvPr id="5124" name="Freeform 5">
            <a:extLst>
              <a:ext uri="{FF2B5EF4-FFF2-40B4-BE49-F238E27FC236}">
                <a16:creationId xmlns:a16="http://schemas.microsoft.com/office/drawing/2014/main" id="{05BE72F3-1690-EDA7-CF55-86E22ACD9816}"/>
              </a:ext>
            </a:extLst>
          </p:cNvPr>
          <p:cNvSpPr>
            <a:spLocks/>
          </p:cNvSpPr>
          <p:nvPr/>
        </p:nvSpPr>
        <p:spPr bwMode="auto">
          <a:xfrm>
            <a:off x="17098963" y="0"/>
            <a:ext cx="1189037" cy="990600"/>
          </a:xfrm>
          <a:custGeom>
            <a:avLst/>
            <a:gdLst>
              <a:gd name="T0" fmla="*/ 0 w 1188466"/>
              <a:gd name="T1" fmla="*/ 0 h 990786"/>
              <a:gd name="T2" fmla="*/ 1188466 w 1188466"/>
              <a:gd name="T3" fmla="*/ 0 h 990786"/>
              <a:gd name="T4" fmla="*/ 1188466 w 1188466"/>
              <a:gd name="T5" fmla="*/ 990786 h 990786"/>
              <a:gd name="T6" fmla="*/ 0 w 1188466"/>
              <a:gd name="T7" fmla="*/ 990786 h 990786"/>
              <a:gd name="T8" fmla="*/ 0 w 1188466"/>
              <a:gd name="T9" fmla="*/ 0 h 990786"/>
            </a:gdLst>
            <a:ahLst/>
            <a:cxnLst>
              <a:cxn ang="0">
                <a:pos x="T0" y="T1"/>
              </a:cxn>
              <a:cxn ang="0">
                <a:pos x="T2" y="T3"/>
              </a:cxn>
              <a:cxn ang="0">
                <a:pos x="T4" y="T5"/>
              </a:cxn>
              <a:cxn ang="0">
                <a:pos x="T6" y="T7"/>
              </a:cxn>
              <a:cxn ang="0">
                <a:pos x="T8" y="T9"/>
              </a:cxn>
            </a:cxnLst>
            <a:rect l="0" t="0" r="r" b="b"/>
            <a:pathLst>
              <a:path w="1188466" h="990786">
                <a:moveTo>
                  <a:pt x="0" y="0"/>
                </a:moveTo>
                <a:lnTo>
                  <a:pt x="1188466" y="0"/>
                </a:lnTo>
                <a:lnTo>
                  <a:pt x="1188466" y="990786"/>
                </a:lnTo>
                <a:lnTo>
                  <a:pt x="0" y="990786"/>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Freeform 2">
            <a:extLst>
              <a:ext uri="{FF2B5EF4-FFF2-40B4-BE49-F238E27FC236}">
                <a16:creationId xmlns:a16="http://schemas.microsoft.com/office/drawing/2014/main" id="{0CD3A26A-856D-02EE-86E9-F17936F013A7}"/>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Freeform 3">
            <a:extLst>
              <a:ext uri="{FF2B5EF4-FFF2-40B4-BE49-F238E27FC236}">
                <a16:creationId xmlns:a16="http://schemas.microsoft.com/office/drawing/2014/main" id="{A3B09603-47B8-1A7B-A96E-4BB9B020DF10}"/>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4"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40965" name="Freeform 4">
            <a:extLst>
              <a:ext uri="{FF2B5EF4-FFF2-40B4-BE49-F238E27FC236}">
                <a16:creationId xmlns:a16="http://schemas.microsoft.com/office/drawing/2014/main" id="{D5C0F0E4-1E88-6267-ECB6-559379E4317E}"/>
              </a:ext>
            </a:extLst>
          </p:cNvPr>
          <p:cNvSpPr>
            <a:spLocks/>
          </p:cNvSpPr>
          <p:nvPr/>
        </p:nvSpPr>
        <p:spPr bwMode="auto">
          <a:xfrm>
            <a:off x="5091113" y="1873250"/>
            <a:ext cx="8105775" cy="5621338"/>
          </a:xfrm>
          <a:custGeom>
            <a:avLst/>
            <a:gdLst>
              <a:gd name="T0" fmla="*/ 0 w 8106684"/>
              <a:gd name="T1" fmla="*/ 0 h 5621720"/>
              <a:gd name="T2" fmla="*/ 8106684 w 8106684"/>
              <a:gd name="T3" fmla="*/ 0 h 5621720"/>
              <a:gd name="T4" fmla="*/ 8106684 w 8106684"/>
              <a:gd name="T5" fmla="*/ 5621720 h 5621720"/>
              <a:gd name="T6" fmla="*/ 0 w 8106684"/>
              <a:gd name="T7" fmla="*/ 5621720 h 5621720"/>
              <a:gd name="T8" fmla="*/ 0 w 8106684"/>
              <a:gd name="T9" fmla="*/ 0 h 5621720"/>
            </a:gdLst>
            <a:ahLst/>
            <a:cxnLst>
              <a:cxn ang="0">
                <a:pos x="T0" y="T1"/>
              </a:cxn>
              <a:cxn ang="0">
                <a:pos x="T2" y="T3"/>
              </a:cxn>
              <a:cxn ang="0">
                <a:pos x="T4" y="T5"/>
              </a:cxn>
              <a:cxn ang="0">
                <a:pos x="T6" y="T7"/>
              </a:cxn>
              <a:cxn ang="0">
                <a:pos x="T8" y="T9"/>
              </a:cxn>
            </a:cxnLst>
            <a:rect l="0" t="0" r="r" b="b"/>
            <a:pathLst>
              <a:path w="8106684" h="5621720">
                <a:moveTo>
                  <a:pt x="0" y="0"/>
                </a:moveTo>
                <a:lnTo>
                  <a:pt x="8106684" y="0"/>
                </a:lnTo>
                <a:lnTo>
                  <a:pt x="8106684" y="5621720"/>
                </a:lnTo>
                <a:lnTo>
                  <a:pt x="0" y="5621720"/>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5">
            <a:extLst>
              <a:ext uri="{FF2B5EF4-FFF2-40B4-BE49-F238E27FC236}">
                <a16:creationId xmlns:a16="http://schemas.microsoft.com/office/drawing/2014/main" id="{12595A80-70D7-264D-0CD0-E7A6FCD99CF9}"/>
              </a:ext>
            </a:extLst>
          </p:cNvPr>
          <p:cNvSpPr/>
          <p:nvPr/>
        </p:nvSpPr>
        <p:spPr>
          <a:xfrm>
            <a:off x="2708162" y="7725021"/>
            <a:ext cx="841627" cy="841627"/>
          </a:xfrm>
          <a:custGeom>
            <a:avLst/>
            <a:gdLst/>
            <a:ahLst/>
            <a:cxnLst/>
            <a:rect l="l" t="t" r="r" b="b"/>
            <a:pathLst>
              <a:path w="841627" h="841627">
                <a:moveTo>
                  <a:pt x="0" y="0"/>
                </a:moveTo>
                <a:lnTo>
                  <a:pt x="841628" y="0"/>
                </a:lnTo>
                <a:lnTo>
                  <a:pt x="841628" y="841628"/>
                </a:lnTo>
                <a:lnTo>
                  <a:pt x="0" y="841628"/>
                </a:lnTo>
                <a:lnTo>
                  <a:pt x="0" y="0"/>
                </a:lnTo>
                <a:close/>
              </a:path>
            </a:pathLst>
          </a:custGeom>
          <a:blipFill>
            <a:blip r:embed="rId6"/>
            <a:stretch>
              <a:fillRect/>
            </a:stretch>
          </a:blipFill>
        </p:spPr>
        <p:txBody>
          <a:bodyPr/>
          <a:lstStyle/>
          <a:p>
            <a:pPr eaLnBrk="1" fontAlgn="auto" hangingPunct="1">
              <a:spcBef>
                <a:spcPts val="0"/>
              </a:spcBef>
              <a:spcAft>
                <a:spcPts val="0"/>
              </a:spcAft>
              <a:defRPr/>
            </a:pPr>
            <a:endParaRPr lang="en-US">
              <a:latin typeface="+mn-lt"/>
            </a:endParaRPr>
          </a:p>
        </p:txBody>
      </p:sp>
      <p:sp>
        <p:nvSpPr>
          <p:cNvPr id="6" name="Freeform 6">
            <a:extLst>
              <a:ext uri="{FF2B5EF4-FFF2-40B4-BE49-F238E27FC236}">
                <a16:creationId xmlns:a16="http://schemas.microsoft.com/office/drawing/2014/main" id="{32C5F015-D774-9860-795F-4FDAE5C5E9FC}"/>
              </a:ext>
            </a:extLst>
          </p:cNvPr>
          <p:cNvSpPr/>
          <p:nvPr/>
        </p:nvSpPr>
        <p:spPr>
          <a:xfrm>
            <a:off x="2708162" y="8909311"/>
            <a:ext cx="841627" cy="841627"/>
          </a:xfrm>
          <a:custGeom>
            <a:avLst/>
            <a:gdLst/>
            <a:ahLst/>
            <a:cxnLst/>
            <a:rect l="l" t="t" r="r" b="b"/>
            <a:pathLst>
              <a:path w="841627" h="841627">
                <a:moveTo>
                  <a:pt x="0" y="0"/>
                </a:moveTo>
                <a:lnTo>
                  <a:pt x="841628" y="0"/>
                </a:lnTo>
                <a:lnTo>
                  <a:pt x="841628" y="841627"/>
                </a:lnTo>
                <a:lnTo>
                  <a:pt x="0" y="841627"/>
                </a:lnTo>
                <a:lnTo>
                  <a:pt x="0" y="0"/>
                </a:lnTo>
                <a:close/>
              </a:path>
            </a:pathLst>
          </a:custGeom>
          <a:blipFill>
            <a:blip r:embed="rId7"/>
            <a:stretch>
              <a:fillRect/>
            </a:stretch>
          </a:blipFill>
        </p:spPr>
        <p:txBody>
          <a:bodyPr/>
          <a:lstStyle/>
          <a:p>
            <a:pPr eaLnBrk="1" fontAlgn="auto" hangingPunct="1">
              <a:spcBef>
                <a:spcPts val="0"/>
              </a:spcBef>
              <a:spcAft>
                <a:spcPts val="0"/>
              </a:spcAft>
              <a:defRPr/>
            </a:pPr>
            <a:endParaRPr lang="en-US">
              <a:latin typeface="+mn-lt"/>
            </a:endParaRPr>
          </a:p>
        </p:txBody>
      </p:sp>
      <p:sp>
        <p:nvSpPr>
          <p:cNvPr id="7" name="TextBox 7">
            <a:extLst>
              <a:ext uri="{FF2B5EF4-FFF2-40B4-BE49-F238E27FC236}">
                <a16:creationId xmlns:a16="http://schemas.microsoft.com/office/drawing/2014/main" id="{F75E5894-2025-77BC-C4B8-AAF65E5EEA5E}"/>
              </a:ext>
            </a:extLst>
          </p:cNvPr>
          <p:cNvSpPr txBox="1"/>
          <p:nvPr/>
        </p:nvSpPr>
        <p:spPr>
          <a:xfrm>
            <a:off x="3398838" y="398463"/>
            <a:ext cx="11490325" cy="1109662"/>
          </a:xfrm>
          <a:prstGeom prst="rect">
            <a:avLst/>
          </a:prstGeom>
        </p:spPr>
        <p:txBody>
          <a:bodyPr lIns="0" tIns="0" rIns="0" bIns="0">
            <a:spAutoFit/>
          </a:bodyPr>
          <a:lstStyle/>
          <a:p>
            <a:pPr algn="ctr" eaLnBrk="1" fontAlgn="auto" hangingPunct="1">
              <a:lnSpc>
                <a:spcPts val="8580"/>
              </a:lnSpc>
              <a:spcBef>
                <a:spcPts val="0"/>
              </a:spcBef>
              <a:spcAft>
                <a:spcPts val="0"/>
              </a:spcAft>
              <a:defRPr/>
            </a:pPr>
            <a:r>
              <a:rPr lang="en-US" sz="7800" spc="249">
                <a:solidFill>
                  <a:srgbClr val="000000"/>
                </a:solidFill>
                <a:latin typeface="Montserrat Classic Bold"/>
              </a:rPr>
              <a:t>Let’s Connect</a:t>
            </a:r>
          </a:p>
        </p:txBody>
      </p:sp>
      <p:sp>
        <p:nvSpPr>
          <p:cNvPr id="8" name="TextBox 8">
            <a:extLst>
              <a:ext uri="{FF2B5EF4-FFF2-40B4-BE49-F238E27FC236}">
                <a16:creationId xmlns:a16="http://schemas.microsoft.com/office/drawing/2014/main" id="{1513D309-369C-37D7-CC13-DE60CA63B423}"/>
              </a:ext>
            </a:extLst>
          </p:cNvPr>
          <p:cNvSpPr txBox="1"/>
          <p:nvPr/>
        </p:nvSpPr>
        <p:spPr>
          <a:xfrm>
            <a:off x="3735388" y="7793038"/>
            <a:ext cx="11844337" cy="581025"/>
          </a:xfrm>
          <a:prstGeom prst="rect">
            <a:avLst/>
          </a:prstGeom>
        </p:spPr>
        <p:txBody>
          <a:bodyPr lIns="0" tIns="0" rIns="0" bIns="0">
            <a:spAutoFit/>
          </a:bodyPr>
          <a:lstStyle/>
          <a:p>
            <a:pPr algn="ctr" eaLnBrk="1" fontAlgn="auto" hangingPunct="1">
              <a:lnSpc>
                <a:spcPts val="4759"/>
              </a:lnSpc>
              <a:spcBef>
                <a:spcPts val="0"/>
              </a:spcBef>
              <a:spcAft>
                <a:spcPts val="0"/>
              </a:spcAft>
              <a:defRPr/>
            </a:pPr>
            <a:r>
              <a:rPr lang="en-US" sz="3399" u="sng">
                <a:solidFill>
                  <a:srgbClr val="000000"/>
                </a:solidFill>
                <a:latin typeface="Montserrat Classic"/>
                <a:hlinkClick r:id="rId8" tooltip="mailto:diversityandinclusion-diversiteetinclusion@forces.gc.ca"/>
              </a:rPr>
              <a:t>diversityandinclusion-diversiteetinclusion@forces.gc.ca</a:t>
            </a:r>
          </a:p>
        </p:txBody>
      </p:sp>
      <p:sp>
        <p:nvSpPr>
          <p:cNvPr id="9" name="TextBox 9">
            <a:extLst>
              <a:ext uri="{FF2B5EF4-FFF2-40B4-BE49-F238E27FC236}">
                <a16:creationId xmlns:a16="http://schemas.microsoft.com/office/drawing/2014/main" id="{4006C0FA-8EAD-06FD-23C7-BA17DF7517F7}"/>
              </a:ext>
            </a:extLst>
          </p:cNvPr>
          <p:cNvSpPr txBox="1"/>
          <p:nvPr/>
        </p:nvSpPr>
        <p:spPr>
          <a:xfrm>
            <a:off x="3814763" y="8939213"/>
            <a:ext cx="11687175" cy="581025"/>
          </a:xfrm>
          <a:prstGeom prst="rect">
            <a:avLst/>
          </a:prstGeom>
        </p:spPr>
        <p:txBody>
          <a:bodyPr lIns="0" tIns="0" rIns="0" bIns="0">
            <a:spAutoFit/>
          </a:bodyPr>
          <a:lstStyle/>
          <a:p>
            <a:pPr algn="ctr" eaLnBrk="1" fontAlgn="auto" hangingPunct="1">
              <a:lnSpc>
                <a:spcPts val="4759"/>
              </a:lnSpc>
              <a:spcBef>
                <a:spcPts val="0"/>
              </a:spcBef>
              <a:spcAft>
                <a:spcPts val="0"/>
              </a:spcAft>
              <a:defRPr/>
            </a:pPr>
            <a:r>
              <a:rPr lang="en-US" sz="3399" u="sng">
                <a:solidFill>
                  <a:srgbClr val="000000"/>
                </a:solidFill>
                <a:latin typeface="Montserrat Classic"/>
                <a:hlinkClick r:id="rId9" tooltip="https://wiki.gccollab.ca/Diversity_and_Inclusion_Office"/>
              </a:rPr>
              <a:t>https://wiki.gccollab.ca/Diversity_and_Inclusion_Office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reeform 2">
            <a:extLst>
              <a:ext uri="{FF2B5EF4-FFF2-40B4-BE49-F238E27FC236}">
                <a16:creationId xmlns:a16="http://schemas.microsoft.com/office/drawing/2014/main" id="{8852AB23-703C-3BB9-A23D-755E56B398D1}"/>
              </a:ext>
            </a:extLst>
          </p:cNvPr>
          <p:cNvSpPr>
            <a:spLocks/>
          </p:cNvSpPr>
          <p:nvPr/>
        </p:nvSpPr>
        <p:spPr bwMode="auto">
          <a:xfrm>
            <a:off x="10266363" y="803275"/>
            <a:ext cx="7335837" cy="6115050"/>
          </a:xfrm>
          <a:custGeom>
            <a:avLst/>
            <a:gdLst>
              <a:gd name="T0" fmla="*/ 0 w 7335609"/>
              <a:gd name="T1" fmla="*/ 0 h 6115458"/>
              <a:gd name="T2" fmla="*/ 7335609 w 7335609"/>
              <a:gd name="T3" fmla="*/ 0 h 6115458"/>
              <a:gd name="T4" fmla="*/ 7335609 w 7335609"/>
              <a:gd name="T5" fmla="*/ 6115457 h 6115458"/>
              <a:gd name="T6" fmla="*/ 0 w 7335609"/>
              <a:gd name="T7" fmla="*/ 6115457 h 6115458"/>
              <a:gd name="T8" fmla="*/ 0 w 7335609"/>
              <a:gd name="T9" fmla="*/ 0 h 6115458"/>
            </a:gdLst>
            <a:ahLst/>
            <a:cxnLst>
              <a:cxn ang="0">
                <a:pos x="T0" y="T1"/>
              </a:cxn>
              <a:cxn ang="0">
                <a:pos x="T2" y="T3"/>
              </a:cxn>
              <a:cxn ang="0">
                <a:pos x="T4" y="T5"/>
              </a:cxn>
              <a:cxn ang="0">
                <a:pos x="T6" y="T7"/>
              </a:cxn>
              <a:cxn ang="0">
                <a:pos x="T8" y="T9"/>
              </a:cxn>
            </a:cxnLst>
            <a:rect l="0" t="0" r="r" b="b"/>
            <a:pathLst>
              <a:path w="7335609" h="6115458">
                <a:moveTo>
                  <a:pt x="0" y="0"/>
                </a:moveTo>
                <a:lnTo>
                  <a:pt x="7335609" y="0"/>
                </a:lnTo>
                <a:lnTo>
                  <a:pt x="7335609" y="6115457"/>
                </a:lnTo>
                <a:lnTo>
                  <a:pt x="0" y="6115457"/>
                </a:lnTo>
                <a:lnTo>
                  <a:pt x="0" y="0"/>
                </a:lnTo>
                <a:close/>
              </a:path>
            </a:pathLst>
          </a:custGeom>
          <a:blipFill dpi="0" rotWithShape="1">
            <a:blip r:embed="rId5">
              <a:alphaModFix amt="23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10" name="Freeform 3">
            <a:extLst>
              <a:ext uri="{FF2B5EF4-FFF2-40B4-BE49-F238E27FC236}">
                <a16:creationId xmlns:a16="http://schemas.microsoft.com/office/drawing/2014/main" id="{05AD0DE2-8F72-CA75-EA7D-886D7C025DF5}"/>
              </a:ext>
            </a:extLst>
          </p:cNvPr>
          <p:cNvSpPr>
            <a:spLocks/>
          </p:cNvSpPr>
          <p:nvPr/>
        </p:nvSpPr>
        <p:spPr bwMode="auto">
          <a:xfrm>
            <a:off x="10083800" y="2432050"/>
            <a:ext cx="7699375" cy="3175000"/>
          </a:xfrm>
          <a:custGeom>
            <a:avLst/>
            <a:gdLst>
              <a:gd name="T0" fmla="*/ 0 w 7699337"/>
              <a:gd name="T1" fmla="*/ 0 h 3174704"/>
              <a:gd name="T2" fmla="*/ 7699336 w 7699337"/>
              <a:gd name="T3" fmla="*/ 0 h 3174704"/>
              <a:gd name="T4" fmla="*/ 7699336 w 7699337"/>
              <a:gd name="T5" fmla="*/ 3174704 h 3174704"/>
              <a:gd name="T6" fmla="*/ 0 w 7699337"/>
              <a:gd name="T7" fmla="*/ 3174704 h 3174704"/>
              <a:gd name="T8" fmla="*/ 0 w 7699337"/>
              <a:gd name="T9" fmla="*/ 0 h 3174704"/>
            </a:gdLst>
            <a:ahLst/>
            <a:cxnLst>
              <a:cxn ang="0">
                <a:pos x="T0" y="T1"/>
              </a:cxn>
              <a:cxn ang="0">
                <a:pos x="T2" y="T3"/>
              </a:cxn>
              <a:cxn ang="0">
                <a:pos x="T4" y="T5"/>
              </a:cxn>
              <a:cxn ang="0">
                <a:pos x="T6" y="T7"/>
              </a:cxn>
              <a:cxn ang="0">
                <a:pos x="T8" y="T9"/>
              </a:cxn>
            </a:cxnLst>
            <a:rect l="0" t="0" r="r" b="b"/>
            <a:pathLst>
              <a:path w="7699337" h="3174704">
                <a:moveTo>
                  <a:pt x="0" y="0"/>
                </a:moveTo>
                <a:lnTo>
                  <a:pt x="7699336" y="0"/>
                </a:lnTo>
                <a:lnTo>
                  <a:pt x="7699336" y="3174704"/>
                </a:lnTo>
                <a:lnTo>
                  <a:pt x="0" y="3174704"/>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Freeform 4">
            <a:extLst>
              <a:ext uri="{FF2B5EF4-FFF2-40B4-BE49-F238E27FC236}">
                <a16:creationId xmlns:a16="http://schemas.microsoft.com/office/drawing/2014/main" id="{0C2FC3F4-DDDF-F156-CFCB-FF8E35570EDF}"/>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7"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43014" name="Freeform 7">
            <a:extLst>
              <a:ext uri="{FF2B5EF4-FFF2-40B4-BE49-F238E27FC236}">
                <a16:creationId xmlns:a16="http://schemas.microsoft.com/office/drawing/2014/main" id="{C9C08E28-667B-3AF9-76C0-227102AC9046}"/>
              </a:ext>
            </a:extLst>
          </p:cNvPr>
          <p:cNvSpPr>
            <a:spLocks/>
          </p:cNvSpPr>
          <p:nvPr/>
        </p:nvSpPr>
        <p:spPr bwMode="auto">
          <a:xfrm>
            <a:off x="10083800" y="6711950"/>
            <a:ext cx="7702550" cy="727075"/>
          </a:xfrm>
          <a:custGeom>
            <a:avLst/>
            <a:gdLst>
              <a:gd name="T0" fmla="*/ 0 w 7702429"/>
              <a:gd name="T1" fmla="*/ 0 h 725883"/>
              <a:gd name="T2" fmla="*/ 7702428 w 7702429"/>
              <a:gd name="T3" fmla="*/ 0 h 725883"/>
              <a:gd name="T4" fmla="*/ 7702428 w 7702429"/>
              <a:gd name="T5" fmla="*/ 725883 h 725883"/>
              <a:gd name="T6" fmla="*/ 0 w 7702429"/>
              <a:gd name="T7" fmla="*/ 725883 h 725883"/>
              <a:gd name="T8" fmla="*/ 0 w 7702429"/>
              <a:gd name="T9" fmla="*/ 0 h 725883"/>
            </a:gdLst>
            <a:ahLst/>
            <a:cxnLst>
              <a:cxn ang="0">
                <a:pos x="T0" y="T1"/>
              </a:cxn>
              <a:cxn ang="0">
                <a:pos x="T2" y="T3"/>
              </a:cxn>
              <a:cxn ang="0">
                <a:pos x="T4" y="T5"/>
              </a:cxn>
              <a:cxn ang="0">
                <a:pos x="T6" y="T7"/>
              </a:cxn>
              <a:cxn ang="0">
                <a:pos x="T8" y="T9"/>
              </a:cxn>
            </a:cxnLst>
            <a:rect l="0" t="0" r="r" b="b"/>
            <a:pathLst>
              <a:path w="7702429" h="725883">
                <a:moveTo>
                  <a:pt x="0" y="0"/>
                </a:moveTo>
                <a:lnTo>
                  <a:pt x="7702428" y="0"/>
                </a:lnTo>
                <a:lnTo>
                  <a:pt x="7702428" y="725883"/>
                </a:lnTo>
                <a:lnTo>
                  <a:pt x="0" y="72588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extBox 8">
            <a:extLst>
              <a:ext uri="{FF2B5EF4-FFF2-40B4-BE49-F238E27FC236}">
                <a16:creationId xmlns:a16="http://schemas.microsoft.com/office/drawing/2014/main" id="{E9A87522-FADE-488E-DB08-006B88C13E6C}"/>
              </a:ext>
            </a:extLst>
          </p:cNvPr>
          <p:cNvSpPr txBox="1"/>
          <p:nvPr/>
        </p:nvSpPr>
        <p:spPr>
          <a:xfrm>
            <a:off x="10888663" y="8313738"/>
            <a:ext cx="6092825" cy="1169987"/>
          </a:xfrm>
          <a:prstGeom prst="rect">
            <a:avLst/>
          </a:prstGeom>
        </p:spPr>
        <p:txBody>
          <a:bodyPr lIns="0" tIns="0" rIns="0" bIns="0">
            <a:spAutoFit/>
          </a:bodyPr>
          <a:lstStyle/>
          <a:p>
            <a:pPr algn="ctr" eaLnBrk="1" fontAlgn="auto" hangingPunct="1">
              <a:lnSpc>
                <a:spcPts val="3120"/>
              </a:lnSpc>
              <a:spcAft>
                <a:spcPts val="0"/>
              </a:spcAft>
              <a:defRPr/>
            </a:pPr>
            <a:r>
              <a:rPr lang="en-US" sz="2400" spc="96">
                <a:solidFill>
                  <a:srgbClr val="000000"/>
                </a:solidFill>
                <a:latin typeface="Montserrat Classic Bold"/>
              </a:rPr>
              <a:t>Brought to you by the Diversity and Inclusion Office, Materiel Group, National Defence</a:t>
            </a:r>
          </a:p>
        </p:txBody>
      </p:sp>
      <p:sp>
        <p:nvSpPr>
          <p:cNvPr id="43016" name="Freeform 9">
            <a:extLst>
              <a:ext uri="{FF2B5EF4-FFF2-40B4-BE49-F238E27FC236}">
                <a16:creationId xmlns:a16="http://schemas.microsoft.com/office/drawing/2014/main" id="{0F6EF81E-09D2-3E54-B047-48D01894965F}"/>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 name="Screen Recording 2024-05-08 at 9.47.38 AM.mov">
            <a:hlinkClick r:id="" action="ppaction://media"/>
            <a:extLst>
              <a:ext uri="{FF2B5EF4-FFF2-40B4-BE49-F238E27FC236}">
                <a16:creationId xmlns:a16="http://schemas.microsoft.com/office/drawing/2014/main" id="{4BCF9BD9-4B90-954F-19E1-CABD0517AE7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90090" y="0"/>
            <a:ext cx="10289740" cy="1032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Freeform 2">
            <a:extLst>
              <a:ext uri="{FF2B5EF4-FFF2-40B4-BE49-F238E27FC236}">
                <a16:creationId xmlns:a16="http://schemas.microsoft.com/office/drawing/2014/main" id="{7267D63A-CB9E-D15F-6519-952ACE7F6D76}"/>
              </a:ext>
            </a:extLst>
          </p:cNvPr>
          <p:cNvSpPr>
            <a:spLocks/>
          </p:cNvSpPr>
          <p:nvPr/>
        </p:nvSpPr>
        <p:spPr bwMode="auto">
          <a:xfrm>
            <a:off x="0" y="0"/>
            <a:ext cx="18288000" cy="10287000"/>
          </a:xfrm>
          <a:custGeom>
            <a:avLst/>
            <a:gdLst>
              <a:gd name="T0" fmla="*/ 0 w 18288000"/>
              <a:gd name="T1" fmla="*/ 0 h 10287000"/>
              <a:gd name="T2" fmla="*/ 18288000 w 18288000"/>
              <a:gd name="T3" fmla="*/ 0 h 10287000"/>
              <a:gd name="T4" fmla="*/ 18288000 w 18288000"/>
              <a:gd name="T5" fmla="*/ 10287000 h 10287000"/>
              <a:gd name="T6" fmla="*/ 0 w 18288000"/>
              <a:gd name="T7" fmla="*/ 10287000 h 10287000"/>
              <a:gd name="T8" fmla="*/ 0 w 18288000"/>
              <a:gd name="T9" fmla="*/ 0 h 10287000"/>
            </a:gdLst>
            <a:ahLst/>
            <a:cxnLst>
              <a:cxn ang="0">
                <a:pos x="T0" y="T1"/>
              </a:cxn>
              <a:cxn ang="0">
                <a:pos x="T2" y="T3"/>
              </a:cxn>
              <a:cxn ang="0">
                <a:pos x="T4" y="T5"/>
              </a:cxn>
              <a:cxn ang="0">
                <a:pos x="T6" y="T7"/>
              </a:cxn>
              <a:cxn ang="0">
                <a:pos x="T8" y="T9"/>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0" name="TextBox 3">
            <a:extLst>
              <a:ext uri="{FF2B5EF4-FFF2-40B4-BE49-F238E27FC236}">
                <a16:creationId xmlns:a16="http://schemas.microsoft.com/office/drawing/2014/main" id="{72E335EC-2DA8-ABDA-80DD-DDCAAB9180D8}"/>
              </a:ext>
            </a:extLst>
          </p:cNvPr>
          <p:cNvSpPr txBox="1">
            <a:spLocks noChangeArrowheads="1"/>
          </p:cNvSpPr>
          <p:nvPr/>
        </p:nvSpPr>
        <p:spPr bwMode="auto">
          <a:xfrm>
            <a:off x="5859463" y="596900"/>
            <a:ext cx="65690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5875"/>
              </a:lnSpc>
            </a:pPr>
            <a:r>
              <a:rPr lang="en-US" altLang="en-US" sz="4200">
                <a:solidFill>
                  <a:srgbClr val="000000"/>
                </a:solidFill>
                <a:latin typeface="Montserrat Bold" pitchFamily="2" charset="77"/>
              </a:rPr>
              <a:t>Land Acknowledgment</a:t>
            </a:r>
          </a:p>
        </p:txBody>
      </p:sp>
      <p:sp>
        <p:nvSpPr>
          <p:cNvPr id="4" name="TextBox 4">
            <a:extLst>
              <a:ext uri="{FF2B5EF4-FFF2-40B4-BE49-F238E27FC236}">
                <a16:creationId xmlns:a16="http://schemas.microsoft.com/office/drawing/2014/main" id="{172EA3E3-A0C5-096E-FAA8-99B2DC87452F}"/>
              </a:ext>
            </a:extLst>
          </p:cNvPr>
          <p:cNvSpPr txBox="1"/>
          <p:nvPr/>
        </p:nvSpPr>
        <p:spPr>
          <a:xfrm>
            <a:off x="1028700" y="1665288"/>
            <a:ext cx="16230600" cy="7753350"/>
          </a:xfrm>
          <a:prstGeom prst="rect">
            <a:avLst/>
          </a:prstGeom>
        </p:spPr>
        <p:txBody>
          <a:bodyPr lIns="0" tIns="0" rIns="0" bIns="0">
            <a:spAutoFit/>
          </a:bodyPr>
          <a:lstStyle/>
          <a:p>
            <a:pPr algn="ctr" eaLnBrk="1" fontAlgn="auto" hangingPunct="1">
              <a:lnSpc>
                <a:spcPts val="3639"/>
              </a:lnSpc>
              <a:spcBef>
                <a:spcPts val="0"/>
              </a:spcBef>
              <a:spcAft>
                <a:spcPts val="0"/>
              </a:spcAft>
              <a:defRPr/>
            </a:pPr>
            <a:r>
              <a:rPr lang="en-US" sz="2599">
                <a:solidFill>
                  <a:srgbClr val="000000"/>
                </a:solidFill>
                <a:latin typeface="Montserrat Classic"/>
              </a:rPr>
              <a:t>We acknowledge that our offices located in Ottawa, are on the unceded, unsurrendered Territory of the Anishinaabe Algonquin Nation whose presence here reaches back to time immemorial. </a:t>
            </a:r>
          </a:p>
          <a:p>
            <a:pPr algn="ctr" eaLnBrk="1" fontAlgn="auto" hangingPunct="1">
              <a:lnSpc>
                <a:spcPts val="3639"/>
              </a:lnSpc>
              <a:spcBef>
                <a:spcPts val="0"/>
              </a:spcBef>
              <a:spcAft>
                <a:spcPts val="0"/>
              </a:spcAft>
              <a:defRPr/>
            </a:pPr>
            <a:r>
              <a:rPr lang="en-US" sz="2599">
                <a:solidFill>
                  <a:srgbClr val="000000"/>
                </a:solidFill>
                <a:latin typeface="Montserrat Classic"/>
              </a:rPr>
              <a:t> </a:t>
            </a:r>
          </a:p>
          <a:p>
            <a:pPr algn="ctr" eaLnBrk="1" fontAlgn="auto" hangingPunct="1">
              <a:lnSpc>
                <a:spcPts val="3639"/>
              </a:lnSpc>
              <a:spcBef>
                <a:spcPts val="0"/>
              </a:spcBef>
              <a:spcAft>
                <a:spcPts val="0"/>
              </a:spcAft>
              <a:defRPr/>
            </a:pPr>
            <a:r>
              <a:rPr lang="en-US" sz="2599">
                <a:solidFill>
                  <a:srgbClr val="000000"/>
                </a:solidFill>
                <a:latin typeface="Montserrat Classic"/>
              </a:rPr>
              <a:t>The Algonquins are the customary keepers and defenders of the Ottawa River Watershed and its tributaries. We honour their long history of welcoming many Nations to this beautiful territory and uphold and uplift the voices and values of our Host Nation. </a:t>
            </a:r>
          </a:p>
          <a:p>
            <a:pPr algn="ctr" eaLnBrk="1" fontAlgn="auto" hangingPunct="1">
              <a:lnSpc>
                <a:spcPts val="3639"/>
              </a:lnSpc>
              <a:spcBef>
                <a:spcPts val="0"/>
              </a:spcBef>
              <a:spcAft>
                <a:spcPts val="0"/>
              </a:spcAft>
              <a:defRPr/>
            </a:pPr>
            <a:r>
              <a:rPr lang="en-US" sz="2599">
                <a:solidFill>
                  <a:srgbClr val="000000"/>
                </a:solidFill>
                <a:latin typeface="Montserrat Classic"/>
              </a:rPr>
              <a:t> </a:t>
            </a:r>
          </a:p>
          <a:p>
            <a:pPr algn="ctr" eaLnBrk="1" fontAlgn="auto" hangingPunct="1">
              <a:lnSpc>
                <a:spcPts val="3639"/>
              </a:lnSpc>
              <a:spcBef>
                <a:spcPts val="0"/>
              </a:spcBef>
              <a:spcAft>
                <a:spcPts val="0"/>
              </a:spcAft>
              <a:defRPr/>
            </a:pPr>
            <a:r>
              <a:rPr lang="en-US" sz="2599">
                <a:solidFill>
                  <a:srgbClr val="000000"/>
                </a:solidFill>
                <a:latin typeface="Montserrat Classic"/>
              </a:rPr>
              <a:t>We respect and affirm the inherent and Treaty Rights of all Indigenous Peoples across this land. </a:t>
            </a:r>
          </a:p>
          <a:p>
            <a:pPr algn="ctr" eaLnBrk="1" fontAlgn="auto" hangingPunct="1">
              <a:lnSpc>
                <a:spcPts val="3639"/>
              </a:lnSpc>
              <a:spcBef>
                <a:spcPts val="0"/>
              </a:spcBef>
              <a:spcAft>
                <a:spcPts val="0"/>
              </a:spcAft>
              <a:defRPr/>
            </a:pPr>
            <a:r>
              <a:rPr lang="en-US" sz="2599">
                <a:solidFill>
                  <a:srgbClr val="000000"/>
                </a:solidFill>
                <a:latin typeface="Montserrat Classic"/>
              </a:rPr>
              <a:t> </a:t>
            </a:r>
          </a:p>
          <a:p>
            <a:pPr algn="ctr" eaLnBrk="1" fontAlgn="auto" hangingPunct="1">
              <a:lnSpc>
                <a:spcPts val="3639"/>
              </a:lnSpc>
              <a:spcBef>
                <a:spcPts val="0"/>
              </a:spcBef>
              <a:spcAft>
                <a:spcPts val="0"/>
              </a:spcAft>
              <a:defRPr/>
            </a:pPr>
            <a:r>
              <a:rPr lang="en-US" sz="2599">
                <a:solidFill>
                  <a:srgbClr val="000000"/>
                </a:solidFill>
                <a:latin typeface="Montserrat Classic"/>
              </a:rPr>
              <a:t>We recognize the historical oppression of original lands, cultures and peoples in what we now know as Canada and strongly believe that the arts contribute to the journey of healing and decolonization that we all share together. </a:t>
            </a:r>
          </a:p>
          <a:p>
            <a:pPr algn="ctr" eaLnBrk="1" fontAlgn="auto" hangingPunct="1">
              <a:lnSpc>
                <a:spcPts val="3639"/>
              </a:lnSpc>
              <a:spcBef>
                <a:spcPts val="0"/>
              </a:spcBef>
              <a:spcAft>
                <a:spcPts val="0"/>
              </a:spcAft>
              <a:defRPr/>
            </a:pPr>
            <a:endParaRPr lang="en-US" sz="2599">
              <a:solidFill>
                <a:srgbClr val="000000"/>
              </a:solidFill>
              <a:latin typeface="Montserrat Classic"/>
            </a:endParaRPr>
          </a:p>
          <a:p>
            <a:pPr algn="ctr" eaLnBrk="1" fontAlgn="auto" hangingPunct="1">
              <a:lnSpc>
                <a:spcPts val="3639"/>
              </a:lnSpc>
              <a:spcBef>
                <a:spcPts val="0"/>
              </a:spcBef>
              <a:spcAft>
                <a:spcPts val="0"/>
              </a:spcAft>
              <a:defRPr/>
            </a:pPr>
            <a:r>
              <a:rPr lang="en-US" sz="2599">
                <a:solidFill>
                  <a:srgbClr val="000000"/>
                </a:solidFill>
                <a:latin typeface="Montserrat Classic"/>
              </a:rPr>
              <a:t>This acknowledgment only becomes meaningful when combined with accountable relationships and informed actions. This acts only as a first step in honouring the unsurrendered land we operate on. </a:t>
            </a:r>
          </a:p>
          <a:p>
            <a:pPr algn="ctr" eaLnBrk="1" fontAlgn="auto" hangingPunct="1">
              <a:lnSpc>
                <a:spcPts val="3640"/>
              </a:lnSpc>
              <a:spcBef>
                <a:spcPts val="0"/>
              </a:spcBef>
              <a:spcAft>
                <a:spcPts val="0"/>
              </a:spcAft>
              <a:defRPr/>
            </a:pPr>
            <a:r>
              <a:rPr lang="en-US" sz="2599">
                <a:solidFill>
                  <a:srgbClr val="000000"/>
                </a:solidFill>
                <a:latin typeface="Montserrat Classic"/>
              </a:rPr>
              <a:t>We continue to honour the people, elders, and Indigenous ancestors of this land.</a:t>
            </a:r>
          </a:p>
        </p:txBody>
      </p:sp>
      <p:sp>
        <p:nvSpPr>
          <p:cNvPr id="7172" name="Freeform 5">
            <a:extLst>
              <a:ext uri="{FF2B5EF4-FFF2-40B4-BE49-F238E27FC236}">
                <a16:creationId xmlns:a16="http://schemas.microsoft.com/office/drawing/2014/main" id="{06D8B70F-A8FD-F765-0FF3-1FF5449679FD}"/>
              </a:ext>
            </a:extLst>
          </p:cNvPr>
          <p:cNvSpPr>
            <a:spLocks/>
          </p:cNvSpPr>
          <p:nvPr/>
        </p:nvSpPr>
        <p:spPr bwMode="auto">
          <a:xfrm>
            <a:off x="16627475" y="0"/>
            <a:ext cx="1660525" cy="1384300"/>
          </a:xfrm>
          <a:custGeom>
            <a:avLst/>
            <a:gdLst>
              <a:gd name="T0" fmla="*/ 0 w 1661256"/>
              <a:gd name="T1" fmla="*/ 0 h 1384935"/>
              <a:gd name="T2" fmla="*/ 1661256 w 1661256"/>
              <a:gd name="T3" fmla="*/ 0 h 1384935"/>
              <a:gd name="T4" fmla="*/ 1661256 w 1661256"/>
              <a:gd name="T5" fmla="*/ 1384935 h 1384935"/>
              <a:gd name="T6" fmla="*/ 0 w 1661256"/>
              <a:gd name="T7" fmla="*/ 1384935 h 1384935"/>
              <a:gd name="T8" fmla="*/ 0 w 1661256"/>
              <a:gd name="T9" fmla="*/ 0 h 1384935"/>
            </a:gdLst>
            <a:ahLst/>
            <a:cxnLst>
              <a:cxn ang="0">
                <a:pos x="T0" y="T1"/>
              </a:cxn>
              <a:cxn ang="0">
                <a:pos x="T2" y="T3"/>
              </a:cxn>
              <a:cxn ang="0">
                <a:pos x="T4" y="T5"/>
              </a:cxn>
              <a:cxn ang="0">
                <a:pos x="T6" y="T7"/>
              </a:cxn>
              <a:cxn ang="0">
                <a:pos x="T8" y="T9"/>
              </a:cxn>
            </a:cxnLst>
            <a:rect l="0" t="0" r="r" b="b"/>
            <a:pathLst>
              <a:path w="1661256" h="1384935">
                <a:moveTo>
                  <a:pt x="0" y="0"/>
                </a:moveTo>
                <a:lnTo>
                  <a:pt x="1661256" y="0"/>
                </a:lnTo>
                <a:lnTo>
                  <a:pt x="1661256" y="1384935"/>
                </a:lnTo>
                <a:lnTo>
                  <a:pt x="0" y="1384935"/>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C011F96-D028-65E3-24A7-C9D5E68CBF9C}"/>
              </a:ext>
            </a:extLst>
          </p:cNvPr>
          <p:cNvSpPr txBox="1"/>
          <p:nvPr/>
        </p:nvSpPr>
        <p:spPr>
          <a:xfrm>
            <a:off x="3981450" y="2270125"/>
            <a:ext cx="13039725" cy="1344613"/>
          </a:xfrm>
          <a:prstGeom prst="rect">
            <a:avLst/>
          </a:prstGeom>
        </p:spPr>
        <p:txBody>
          <a:bodyPr lIns="0" tIns="0" rIns="0" bIns="0">
            <a:spAutoFit/>
          </a:bodyPr>
          <a:lstStyle/>
          <a:p>
            <a:pPr eaLnBrk="1" fontAlgn="auto" hangingPunct="1">
              <a:lnSpc>
                <a:spcPts val="5374"/>
              </a:lnSpc>
              <a:spcBef>
                <a:spcPts val="0"/>
              </a:spcBef>
              <a:spcAft>
                <a:spcPts val="0"/>
              </a:spcAft>
              <a:defRPr/>
            </a:pPr>
            <a:r>
              <a:rPr lang="en-US" sz="4299" spc="8">
                <a:solidFill>
                  <a:srgbClr val="000000"/>
                </a:solidFill>
                <a:latin typeface="Montserrat Classic"/>
              </a:rPr>
              <a:t>What You Need to Know About </a:t>
            </a:r>
            <a:r>
              <a:rPr lang="en-US" sz="4299" spc="8">
                <a:solidFill>
                  <a:srgbClr val="000000"/>
                </a:solidFill>
                <a:latin typeface="Montserrat Classic Bold"/>
              </a:rPr>
              <a:t>Applying</a:t>
            </a:r>
            <a:r>
              <a:rPr lang="en-US" sz="4299" spc="8">
                <a:solidFill>
                  <a:srgbClr val="000000"/>
                </a:solidFill>
                <a:latin typeface="Montserrat Classic"/>
              </a:rPr>
              <a:t> to the Lifting as you Lead Mentoring Circles Program </a:t>
            </a:r>
          </a:p>
        </p:txBody>
      </p:sp>
      <p:grpSp>
        <p:nvGrpSpPr>
          <p:cNvPr id="9218" name="Group 3">
            <a:extLst>
              <a:ext uri="{FF2B5EF4-FFF2-40B4-BE49-F238E27FC236}">
                <a16:creationId xmlns:a16="http://schemas.microsoft.com/office/drawing/2014/main" id="{9F4FDB3A-3A5A-A231-44FB-1A5FFB3E7065}"/>
              </a:ext>
            </a:extLst>
          </p:cNvPr>
          <p:cNvGrpSpPr>
            <a:grpSpLocks/>
          </p:cNvGrpSpPr>
          <p:nvPr/>
        </p:nvGrpSpPr>
        <p:grpSpPr bwMode="auto">
          <a:xfrm>
            <a:off x="1266825" y="2457450"/>
            <a:ext cx="1760538" cy="987425"/>
            <a:chOff x="0" y="0"/>
            <a:chExt cx="11307563" cy="6350000"/>
          </a:xfrm>
        </p:grpSpPr>
        <p:sp>
          <p:nvSpPr>
            <p:cNvPr id="9237" name="Freeform 4">
              <a:extLst>
                <a:ext uri="{FF2B5EF4-FFF2-40B4-BE49-F238E27FC236}">
                  <a16:creationId xmlns:a16="http://schemas.microsoft.com/office/drawing/2014/main" id="{4AB63161-855E-3FD2-A3EE-A9BA1EFF6569}"/>
                </a:ext>
              </a:extLst>
            </p:cNvPr>
            <p:cNvSpPr>
              <a:spLocks/>
            </p:cNvSpPr>
            <p:nvPr/>
          </p:nvSpPr>
          <p:spPr bwMode="auto">
            <a:xfrm>
              <a:off x="0" y="0"/>
              <a:ext cx="11307563" cy="6350000"/>
            </a:xfrm>
            <a:custGeom>
              <a:avLst/>
              <a:gdLst>
                <a:gd name="T0" fmla="*/ 5653782 w 11307563"/>
                <a:gd name="T1" fmla="*/ 0 h 6350000"/>
                <a:gd name="T2" fmla="*/ 0 w 11307563"/>
                <a:gd name="T3" fmla="*/ 3175000 h 6350000"/>
                <a:gd name="T4" fmla="*/ 5653782 w 11307563"/>
                <a:gd name="T5" fmla="*/ 6350000 h 6350000"/>
                <a:gd name="T6" fmla="*/ 11307563 w 11307563"/>
                <a:gd name="T7" fmla="*/ 3175000 h 6350000"/>
                <a:gd name="T8" fmla="*/ 5653782 w 11307563"/>
                <a:gd name="T9" fmla="*/ 0 h 6350000"/>
              </a:gdLst>
              <a:ahLst/>
              <a:cxnLst>
                <a:cxn ang="0">
                  <a:pos x="T0" y="T1"/>
                </a:cxn>
                <a:cxn ang="0">
                  <a:pos x="T2" y="T3"/>
                </a:cxn>
                <a:cxn ang="0">
                  <a:pos x="T4" y="T5"/>
                </a:cxn>
                <a:cxn ang="0">
                  <a:pos x="T6" y="T7"/>
                </a:cxn>
                <a:cxn ang="0">
                  <a:pos x="T8" y="T9"/>
                </a:cxn>
              </a:cxnLst>
              <a:rect l="0" t="0" r="r" b="b"/>
              <a:pathLst>
                <a:path w="11307563" h="635000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 name="TextBox 5">
            <a:extLst>
              <a:ext uri="{FF2B5EF4-FFF2-40B4-BE49-F238E27FC236}">
                <a16:creationId xmlns:a16="http://schemas.microsoft.com/office/drawing/2014/main" id="{7F78ED9B-395A-7263-20E6-ABF207718CCB}"/>
              </a:ext>
            </a:extLst>
          </p:cNvPr>
          <p:cNvSpPr txBox="1"/>
          <p:nvPr/>
        </p:nvSpPr>
        <p:spPr>
          <a:xfrm>
            <a:off x="1525588" y="2430463"/>
            <a:ext cx="1243012" cy="869950"/>
          </a:xfrm>
          <a:prstGeom prst="rect">
            <a:avLst/>
          </a:prstGeom>
        </p:spPr>
        <p:txBody>
          <a:bodyPr lIns="0" tIns="0" rIns="0" bIns="0">
            <a:spAutoFit/>
          </a:bodyPr>
          <a:lstStyle/>
          <a:p>
            <a:pPr algn="ctr" eaLnBrk="1" fontAlgn="auto" hangingPunct="1">
              <a:lnSpc>
                <a:spcPts val="7234"/>
              </a:lnSpc>
              <a:spcBef>
                <a:spcPts val="0"/>
              </a:spcBef>
              <a:spcAft>
                <a:spcPts val="0"/>
              </a:spcAft>
              <a:defRPr/>
            </a:pPr>
            <a:r>
              <a:rPr lang="en-US" sz="4607" spc="147">
                <a:solidFill>
                  <a:srgbClr val="000000"/>
                </a:solidFill>
                <a:latin typeface="Montserrat Classic Bold"/>
              </a:rPr>
              <a:t>1</a:t>
            </a:r>
          </a:p>
        </p:txBody>
      </p:sp>
      <p:sp>
        <p:nvSpPr>
          <p:cNvPr id="6" name="TextBox 6">
            <a:extLst>
              <a:ext uri="{FF2B5EF4-FFF2-40B4-BE49-F238E27FC236}">
                <a16:creationId xmlns:a16="http://schemas.microsoft.com/office/drawing/2014/main" id="{3ECE03EC-41CB-1B99-EDF5-CAEEC3466C16}"/>
              </a:ext>
            </a:extLst>
          </p:cNvPr>
          <p:cNvSpPr txBox="1"/>
          <p:nvPr/>
        </p:nvSpPr>
        <p:spPr>
          <a:xfrm>
            <a:off x="3981450" y="4449763"/>
            <a:ext cx="13039725" cy="666750"/>
          </a:xfrm>
          <a:prstGeom prst="rect">
            <a:avLst/>
          </a:prstGeom>
        </p:spPr>
        <p:txBody>
          <a:bodyPr lIns="0" tIns="0" rIns="0" bIns="0">
            <a:spAutoFit/>
          </a:bodyPr>
          <a:lstStyle/>
          <a:p>
            <a:pPr marL="0" lvl="1" eaLnBrk="1" fontAlgn="auto" hangingPunct="1">
              <a:lnSpc>
                <a:spcPts val="5374"/>
              </a:lnSpc>
              <a:spcBef>
                <a:spcPts val="0"/>
              </a:spcBef>
              <a:spcAft>
                <a:spcPts val="0"/>
              </a:spcAft>
              <a:defRPr/>
            </a:pPr>
            <a:r>
              <a:rPr lang="en-US" sz="4299" spc="8">
                <a:solidFill>
                  <a:srgbClr val="000000"/>
                </a:solidFill>
                <a:latin typeface="Montserrat Classic Bold"/>
              </a:rPr>
              <a:t>Who</a:t>
            </a:r>
            <a:r>
              <a:rPr lang="en-US" sz="4299" spc="8">
                <a:solidFill>
                  <a:srgbClr val="000000"/>
                </a:solidFill>
                <a:latin typeface="Montserrat Classic"/>
              </a:rPr>
              <a:t> Should Apply - deadline June 30, 2024 </a:t>
            </a:r>
          </a:p>
        </p:txBody>
      </p:sp>
      <p:sp>
        <p:nvSpPr>
          <p:cNvPr id="7" name="TextBox 7">
            <a:extLst>
              <a:ext uri="{FF2B5EF4-FFF2-40B4-BE49-F238E27FC236}">
                <a16:creationId xmlns:a16="http://schemas.microsoft.com/office/drawing/2014/main" id="{25C279AE-DF70-6872-3004-E3EE2D1408D0}"/>
              </a:ext>
            </a:extLst>
          </p:cNvPr>
          <p:cNvSpPr txBox="1"/>
          <p:nvPr/>
        </p:nvSpPr>
        <p:spPr>
          <a:xfrm>
            <a:off x="3981450" y="7626350"/>
            <a:ext cx="13039725" cy="1344613"/>
          </a:xfrm>
          <a:prstGeom prst="rect">
            <a:avLst/>
          </a:prstGeom>
        </p:spPr>
        <p:txBody>
          <a:bodyPr lIns="0" tIns="0" rIns="0" bIns="0">
            <a:spAutoFit/>
          </a:bodyPr>
          <a:lstStyle/>
          <a:p>
            <a:pPr marL="0" lvl="1" eaLnBrk="1" fontAlgn="auto" hangingPunct="1">
              <a:lnSpc>
                <a:spcPts val="5374"/>
              </a:lnSpc>
              <a:spcBef>
                <a:spcPts val="0"/>
              </a:spcBef>
              <a:spcAft>
                <a:spcPts val="0"/>
              </a:spcAft>
              <a:defRPr/>
            </a:pPr>
            <a:r>
              <a:rPr lang="en-US" sz="4299" spc="8">
                <a:solidFill>
                  <a:srgbClr val="000000"/>
                </a:solidFill>
                <a:latin typeface="Montserrat Classic"/>
              </a:rPr>
              <a:t>How You Can be a </a:t>
            </a:r>
            <a:r>
              <a:rPr lang="en-US" sz="4299" spc="8">
                <a:solidFill>
                  <a:srgbClr val="000000"/>
                </a:solidFill>
                <a:latin typeface="Montserrat Classic Bold"/>
              </a:rPr>
              <a:t>Co-Conspirator for Change</a:t>
            </a:r>
            <a:r>
              <a:rPr lang="en-US" sz="4299" spc="8">
                <a:solidFill>
                  <a:srgbClr val="000000"/>
                </a:solidFill>
                <a:latin typeface="Montserrat Classic"/>
              </a:rPr>
              <a:t> in Your Organization</a:t>
            </a:r>
          </a:p>
        </p:txBody>
      </p:sp>
      <p:sp>
        <p:nvSpPr>
          <p:cNvPr id="8" name="TextBox 8">
            <a:extLst>
              <a:ext uri="{FF2B5EF4-FFF2-40B4-BE49-F238E27FC236}">
                <a16:creationId xmlns:a16="http://schemas.microsoft.com/office/drawing/2014/main" id="{25BB820F-8678-D5E7-67BE-32D76EF953F1}"/>
              </a:ext>
            </a:extLst>
          </p:cNvPr>
          <p:cNvSpPr txBox="1"/>
          <p:nvPr/>
        </p:nvSpPr>
        <p:spPr>
          <a:xfrm>
            <a:off x="3981450" y="6037263"/>
            <a:ext cx="13039725" cy="668337"/>
          </a:xfrm>
          <a:prstGeom prst="rect">
            <a:avLst/>
          </a:prstGeom>
        </p:spPr>
        <p:txBody>
          <a:bodyPr lIns="0" tIns="0" rIns="0" bIns="0">
            <a:spAutoFit/>
          </a:bodyPr>
          <a:lstStyle/>
          <a:p>
            <a:pPr marL="0" lvl="1" eaLnBrk="1" fontAlgn="auto" hangingPunct="1">
              <a:lnSpc>
                <a:spcPts val="5374"/>
              </a:lnSpc>
              <a:spcBef>
                <a:spcPts val="0"/>
              </a:spcBef>
              <a:spcAft>
                <a:spcPts val="0"/>
              </a:spcAft>
              <a:defRPr/>
            </a:pPr>
            <a:r>
              <a:rPr lang="en-US" sz="4299" spc="8">
                <a:solidFill>
                  <a:srgbClr val="000000"/>
                </a:solidFill>
                <a:latin typeface="Montserrat Classic"/>
              </a:rPr>
              <a:t>Why </a:t>
            </a:r>
            <a:r>
              <a:rPr lang="en-US" sz="4299" spc="8">
                <a:solidFill>
                  <a:srgbClr val="000000"/>
                </a:solidFill>
                <a:latin typeface="Montserrat Classic Bold"/>
              </a:rPr>
              <a:t>Representation Matters</a:t>
            </a:r>
          </a:p>
        </p:txBody>
      </p:sp>
      <p:sp>
        <p:nvSpPr>
          <p:cNvPr id="9" name="TextBox 9">
            <a:extLst>
              <a:ext uri="{FF2B5EF4-FFF2-40B4-BE49-F238E27FC236}">
                <a16:creationId xmlns:a16="http://schemas.microsoft.com/office/drawing/2014/main" id="{C17B0FEF-C88F-7555-D20E-389851CA562D}"/>
              </a:ext>
            </a:extLst>
          </p:cNvPr>
          <p:cNvSpPr txBox="1"/>
          <p:nvPr/>
        </p:nvSpPr>
        <p:spPr>
          <a:xfrm>
            <a:off x="1397000" y="644525"/>
            <a:ext cx="15494000" cy="971550"/>
          </a:xfrm>
          <a:prstGeom prst="rect">
            <a:avLst/>
          </a:prstGeom>
        </p:spPr>
        <p:txBody>
          <a:bodyPr lIns="0" tIns="0" rIns="0" bIns="0">
            <a:spAutoFit/>
          </a:bodyPr>
          <a:lstStyle/>
          <a:p>
            <a:pPr algn="ctr" eaLnBrk="1" fontAlgn="auto" hangingPunct="1">
              <a:lnSpc>
                <a:spcPts val="7679"/>
              </a:lnSpc>
              <a:spcAft>
                <a:spcPts val="0"/>
              </a:spcAft>
              <a:defRPr/>
            </a:pPr>
            <a:r>
              <a:rPr lang="en-US" sz="6399" spc="204">
                <a:solidFill>
                  <a:srgbClr val="000000"/>
                </a:solidFill>
                <a:latin typeface="Montserrat Classic Bold"/>
              </a:rPr>
              <a:t>Together we are going to explore...</a:t>
            </a:r>
          </a:p>
        </p:txBody>
      </p:sp>
      <p:sp>
        <p:nvSpPr>
          <p:cNvPr id="9224" name="Freeform 10">
            <a:extLst>
              <a:ext uri="{FF2B5EF4-FFF2-40B4-BE49-F238E27FC236}">
                <a16:creationId xmlns:a16="http://schemas.microsoft.com/office/drawing/2014/main" id="{107DD3B8-085E-2D90-EC79-40D331A4D32A}"/>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225" name="Group 11">
            <a:extLst>
              <a:ext uri="{FF2B5EF4-FFF2-40B4-BE49-F238E27FC236}">
                <a16:creationId xmlns:a16="http://schemas.microsoft.com/office/drawing/2014/main" id="{4EEC6DF5-CE37-FC83-4003-75857D1E1D53}"/>
              </a:ext>
            </a:extLst>
          </p:cNvPr>
          <p:cNvGrpSpPr>
            <a:grpSpLocks/>
          </p:cNvGrpSpPr>
          <p:nvPr/>
        </p:nvGrpSpPr>
        <p:grpSpPr bwMode="auto">
          <a:xfrm>
            <a:off x="1266825" y="4298950"/>
            <a:ext cx="1760538" cy="987425"/>
            <a:chOff x="0" y="0"/>
            <a:chExt cx="11307563" cy="6350000"/>
          </a:xfrm>
        </p:grpSpPr>
        <p:sp>
          <p:nvSpPr>
            <p:cNvPr id="9236" name="Freeform 12">
              <a:extLst>
                <a:ext uri="{FF2B5EF4-FFF2-40B4-BE49-F238E27FC236}">
                  <a16:creationId xmlns:a16="http://schemas.microsoft.com/office/drawing/2014/main" id="{5B04CB19-B0CE-29C4-6E87-6EDDD4F2CE10}"/>
                </a:ext>
              </a:extLst>
            </p:cNvPr>
            <p:cNvSpPr>
              <a:spLocks/>
            </p:cNvSpPr>
            <p:nvPr/>
          </p:nvSpPr>
          <p:spPr bwMode="auto">
            <a:xfrm>
              <a:off x="0" y="0"/>
              <a:ext cx="11307563" cy="6350000"/>
            </a:xfrm>
            <a:custGeom>
              <a:avLst/>
              <a:gdLst>
                <a:gd name="T0" fmla="*/ 5653782 w 11307563"/>
                <a:gd name="T1" fmla="*/ 0 h 6350000"/>
                <a:gd name="T2" fmla="*/ 0 w 11307563"/>
                <a:gd name="T3" fmla="*/ 3175000 h 6350000"/>
                <a:gd name="T4" fmla="*/ 5653782 w 11307563"/>
                <a:gd name="T5" fmla="*/ 6350000 h 6350000"/>
                <a:gd name="T6" fmla="*/ 11307563 w 11307563"/>
                <a:gd name="T7" fmla="*/ 3175000 h 6350000"/>
                <a:gd name="T8" fmla="*/ 5653782 w 11307563"/>
                <a:gd name="T9" fmla="*/ 0 h 6350000"/>
              </a:gdLst>
              <a:ahLst/>
              <a:cxnLst>
                <a:cxn ang="0">
                  <a:pos x="T0" y="T1"/>
                </a:cxn>
                <a:cxn ang="0">
                  <a:pos x="T2" y="T3"/>
                </a:cxn>
                <a:cxn ang="0">
                  <a:pos x="T4" y="T5"/>
                </a:cxn>
                <a:cxn ang="0">
                  <a:pos x="T6" y="T7"/>
                </a:cxn>
                <a:cxn ang="0">
                  <a:pos x="T8" y="T9"/>
                </a:cxn>
              </a:cxnLst>
              <a:rect l="0" t="0" r="r" b="b"/>
              <a:pathLst>
                <a:path w="11307563" h="635000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 name="TextBox 13">
            <a:extLst>
              <a:ext uri="{FF2B5EF4-FFF2-40B4-BE49-F238E27FC236}">
                <a16:creationId xmlns:a16="http://schemas.microsoft.com/office/drawing/2014/main" id="{15BBDA4A-7A72-2231-13BA-E4AE6D1637BF}"/>
              </a:ext>
            </a:extLst>
          </p:cNvPr>
          <p:cNvSpPr txBox="1"/>
          <p:nvPr/>
        </p:nvSpPr>
        <p:spPr>
          <a:xfrm>
            <a:off x="1525588" y="4271963"/>
            <a:ext cx="1243012" cy="869950"/>
          </a:xfrm>
          <a:prstGeom prst="rect">
            <a:avLst/>
          </a:prstGeom>
        </p:spPr>
        <p:txBody>
          <a:bodyPr lIns="0" tIns="0" rIns="0" bIns="0">
            <a:spAutoFit/>
          </a:bodyPr>
          <a:lstStyle/>
          <a:p>
            <a:pPr algn="ctr" eaLnBrk="1" fontAlgn="auto" hangingPunct="1">
              <a:lnSpc>
                <a:spcPts val="7234"/>
              </a:lnSpc>
              <a:spcBef>
                <a:spcPts val="0"/>
              </a:spcBef>
              <a:spcAft>
                <a:spcPts val="0"/>
              </a:spcAft>
              <a:defRPr/>
            </a:pPr>
            <a:r>
              <a:rPr lang="en-US" sz="4607" spc="147">
                <a:solidFill>
                  <a:srgbClr val="000000"/>
                </a:solidFill>
                <a:latin typeface="Montserrat Classic Bold"/>
              </a:rPr>
              <a:t>2</a:t>
            </a:r>
          </a:p>
        </p:txBody>
      </p:sp>
      <p:grpSp>
        <p:nvGrpSpPr>
          <p:cNvPr id="9227" name="Group 14">
            <a:extLst>
              <a:ext uri="{FF2B5EF4-FFF2-40B4-BE49-F238E27FC236}">
                <a16:creationId xmlns:a16="http://schemas.microsoft.com/office/drawing/2014/main" id="{B9B2E94C-CBE9-4B00-80FE-46FFE8D9747F}"/>
              </a:ext>
            </a:extLst>
          </p:cNvPr>
          <p:cNvGrpSpPr>
            <a:grpSpLocks/>
          </p:cNvGrpSpPr>
          <p:nvPr/>
        </p:nvGrpSpPr>
        <p:grpSpPr bwMode="auto">
          <a:xfrm>
            <a:off x="1266825" y="5888038"/>
            <a:ext cx="1760538" cy="987425"/>
            <a:chOff x="0" y="0"/>
            <a:chExt cx="11307563" cy="6350000"/>
          </a:xfrm>
        </p:grpSpPr>
        <p:sp>
          <p:nvSpPr>
            <p:cNvPr id="9235" name="Freeform 15">
              <a:extLst>
                <a:ext uri="{FF2B5EF4-FFF2-40B4-BE49-F238E27FC236}">
                  <a16:creationId xmlns:a16="http://schemas.microsoft.com/office/drawing/2014/main" id="{AE1604CC-17ED-1080-C969-0AF2B087599A}"/>
                </a:ext>
              </a:extLst>
            </p:cNvPr>
            <p:cNvSpPr>
              <a:spLocks/>
            </p:cNvSpPr>
            <p:nvPr/>
          </p:nvSpPr>
          <p:spPr bwMode="auto">
            <a:xfrm>
              <a:off x="0" y="0"/>
              <a:ext cx="11307563" cy="6350000"/>
            </a:xfrm>
            <a:custGeom>
              <a:avLst/>
              <a:gdLst>
                <a:gd name="T0" fmla="*/ 5653782 w 11307563"/>
                <a:gd name="T1" fmla="*/ 0 h 6350000"/>
                <a:gd name="T2" fmla="*/ 0 w 11307563"/>
                <a:gd name="T3" fmla="*/ 3175000 h 6350000"/>
                <a:gd name="T4" fmla="*/ 5653782 w 11307563"/>
                <a:gd name="T5" fmla="*/ 6350000 h 6350000"/>
                <a:gd name="T6" fmla="*/ 11307563 w 11307563"/>
                <a:gd name="T7" fmla="*/ 3175000 h 6350000"/>
                <a:gd name="T8" fmla="*/ 5653782 w 11307563"/>
                <a:gd name="T9" fmla="*/ 0 h 6350000"/>
              </a:gdLst>
              <a:ahLst/>
              <a:cxnLst>
                <a:cxn ang="0">
                  <a:pos x="T0" y="T1"/>
                </a:cxn>
                <a:cxn ang="0">
                  <a:pos x="T2" y="T3"/>
                </a:cxn>
                <a:cxn ang="0">
                  <a:pos x="T4" y="T5"/>
                </a:cxn>
                <a:cxn ang="0">
                  <a:pos x="T6" y="T7"/>
                </a:cxn>
                <a:cxn ang="0">
                  <a:pos x="T8" y="T9"/>
                </a:cxn>
              </a:cxnLst>
              <a:rect l="0" t="0" r="r" b="b"/>
              <a:pathLst>
                <a:path w="11307563" h="635000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TextBox 16">
            <a:extLst>
              <a:ext uri="{FF2B5EF4-FFF2-40B4-BE49-F238E27FC236}">
                <a16:creationId xmlns:a16="http://schemas.microsoft.com/office/drawing/2014/main" id="{7950974C-3711-8B67-09DB-FD227782D048}"/>
              </a:ext>
            </a:extLst>
          </p:cNvPr>
          <p:cNvSpPr txBox="1"/>
          <p:nvPr/>
        </p:nvSpPr>
        <p:spPr>
          <a:xfrm>
            <a:off x="1525588" y="5861050"/>
            <a:ext cx="1243012" cy="869950"/>
          </a:xfrm>
          <a:prstGeom prst="rect">
            <a:avLst/>
          </a:prstGeom>
        </p:spPr>
        <p:txBody>
          <a:bodyPr lIns="0" tIns="0" rIns="0" bIns="0">
            <a:spAutoFit/>
          </a:bodyPr>
          <a:lstStyle/>
          <a:p>
            <a:pPr algn="ctr" eaLnBrk="1" fontAlgn="auto" hangingPunct="1">
              <a:lnSpc>
                <a:spcPts val="7234"/>
              </a:lnSpc>
              <a:spcBef>
                <a:spcPts val="0"/>
              </a:spcBef>
              <a:spcAft>
                <a:spcPts val="0"/>
              </a:spcAft>
              <a:defRPr/>
            </a:pPr>
            <a:r>
              <a:rPr lang="en-US" sz="4607" spc="147">
                <a:solidFill>
                  <a:srgbClr val="000000"/>
                </a:solidFill>
                <a:latin typeface="Montserrat Classic Bold"/>
              </a:rPr>
              <a:t>3</a:t>
            </a:r>
          </a:p>
        </p:txBody>
      </p:sp>
      <p:grpSp>
        <p:nvGrpSpPr>
          <p:cNvPr id="9229" name="Group 17">
            <a:extLst>
              <a:ext uri="{FF2B5EF4-FFF2-40B4-BE49-F238E27FC236}">
                <a16:creationId xmlns:a16="http://schemas.microsoft.com/office/drawing/2014/main" id="{B07EEC09-BCEF-B3E0-84AA-BA76A41BB9DB}"/>
              </a:ext>
            </a:extLst>
          </p:cNvPr>
          <p:cNvGrpSpPr>
            <a:grpSpLocks/>
          </p:cNvGrpSpPr>
          <p:nvPr/>
        </p:nvGrpSpPr>
        <p:grpSpPr bwMode="auto">
          <a:xfrm>
            <a:off x="1266825" y="7813675"/>
            <a:ext cx="1760538" cy="989013"/>
            <a:chOff x="0" y="0"/>
            <a:chExt cx="11307563" cy="6350000"/>
          </a:xfrm>
        </p:grpSpPr>
        <p:sp>
          <p:nvSpPr>
            <p:cNvPr id="9234" name="Freeform 18">
              <a:extLst>
                <a:ext uri="{FF2B5EF4-FFF2-40B4-BE49-F238E27FC236}">
                  <a16:creationId xmlns:a16="http://schemas.microsoft.com/office/drawing/2014/main" id="{796BB466-D019-FA45-B3DB-B4815B0A7065}"/>
                </a:ext>
              </a:extLst>
            </p:cNvPr>
            <p:cNvSpPr>
              <a:spLocks/>
            </p:cNvSpPr>
            <p:nvPr/>
          </p:nvSpPr>
          <p:spPr bwMode="auto">
            <a:xfrm>
              <a:off x="0" y="0"/>
              <a:ext cx="11307563" cy="6350000"/>
            </a:xfrm>
            <a:custGeom>
              <a:avLst/>
              <a:gdLst>
                <a:gd name="T0" fmla="*/ 5653782 w 11307563"/>
                <a:gd name="T1" fmla="*/ 0 h 6350000"/>
                <a:gd name="T2" fmla="*/ 0 w 11307563"/>
                <a:gd name="T3" fmla="*/ 3175000 h 6350000"/>
                <a:gd name="T4" fmla="*/ 5653782 w 11307563"/>
                <a:gd name="T5" fmla="*/ 6350000 h 6350000"/>
                <a:gd name="T6" fmla="*/ 11307563 w 11307563"/>
                <a:gd name="T7" fmla="*/ 3175000 h 6350000"/>
                <a:gd name="T8" fmla="*/ 5653782 w 11307563"/>
                <a:gd name="T9" fmla="*/ 0 h 6350000"/>
              </a:gdLst>
              <a:ahLst/>
              <a:cxnLst>
                <a:cxn ang="0">
                  <a:pos x="T0" y="T1"/>
                </a:cxn>
                <a:cxn ang="0">
                  <a:pos x="T2" y="T3"/>
                </a:cxn>
                <a:cxn ang="0">
                  <a:pos x="T4" y="T5"/>
                </a:cxn>
                <a:cxn ang="0">
                  <a:pos x="T6" y="T7"/>
                </a:cxn>
                <a:cxn ang="0">
                  <a:pos x="T8" y="T9"/>
                </a:cxn>
              </a:cxnLst>
              <a:rect l="0" t="0" r="r" b="b"/>
              <a:pathLst>
                <a:path w="11307563" h="635000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 name="TextBox 19">
            <a:extLst>
              <a:ext uri="{FF2B5EF4-FFF2-40B4-BE49-F238E27FC236}">
                <a16:creationId xmlns:a16="http://schemas.microsoft.com/office/drawing/2014/main" id="{DF8E1784-5FA1-742F-D2D2-AD3CD7E29CE7}"/>
              </a:ext>
            </a:extLst>
          </p:cNvPr>
          <p:cNvSpPr txBox="1"/>
          <p:nvPr/>
        </p:nvSpPr>
        <p:spPr>
          <a:xfrm>
            <a:off x="1525588" y="7788275"/>
            <a:ext cx="1243012" cy="868363"/>
          </a:xfrm>
          <a:prstGeom prst="rect">
            <a:avLst/>
          </a:prstGeom>
        </p:spPr>
        <p:txBody>
          <a:bodyPr lIns="0" tIns="0" rIns="0" bIns="0">
            <a:spAutoFit/>
          </a:bodyPr>
          <a:lstStyle/>
          <a:p>
            <a:pPr algn="ctr" eaLnBrk="1" fontAlgn="auto" hangingPunct="1">
              <a:lnSpc>
                <a:spcPts val="7234"/>
              </a:lnSpc>
              <a:spcBef>
                <a:spcPts val="0"/>
              </a:spcBef>
              <a:spcAft>
                <a:spcPts val="0"/>
              </a:spcAft>
              <a:defRPr/>
            </a:pPr>
            <a:r>
              <a:rPr lang="en-US" sz="4607" spc="147">
                <a:solidFill>
                  <a:srgbClr val="000000"/>
                </a:solidFill>
                <a:latin typeface="Montserrat Classic Bold"/>
              </a:rPr>
              <a:t>4</a:t>
            </a:r>
          </a:p>
        </p:txBody>
      </p:sp>
      <p:sp>
        <p:nvSpPr>
          <p:cNvPr id="20" name="Freeform 20">
            <a:extLst>
              <a:ext uri="{FF2B5EF4-FFF2-40B4-BE49-F238E27FC236}">
                <a16:creationId xmlns:a16="http://schemas.microsoft.com/office/drawing/2014/main" id="{E4091908-4EAB-D358-D518-03F35E4402FB}"/>
              </a:ext>
            </a:extLst>
          </p:cNvPr>
          <p:cNvSpPr/>
          <p:nvPr/>
        </p:nvSpPr>
        <p:spPr>
          <a:xfrm>
            <a:off x="-2781064" y="6875381"/>
            <a:ext cx="5799452" cy="8599948"/>
          </a:xfrm>
          <a:custGeom>
            <a:avLst/>
            <a:gdLst/>
            <a:ahLst/>
            <a:cxnLst/>
            <a:rect l="l" t="t" r="r" b="b"/>
            <a:pathLst>
              <a:path w="5799452" h="8599948">
                <a:moveTo>
                  <a:pt x="0" y="0"/>
                </a:moveTo>
                <a:lnTo>
                  <a:pt x="5799452" y="0"/>
                </a:lnTo>
                <a:lnTo>
                  <a:pt x="5799452" y="8599948"/>
                </a:lnTo>
                <a:lnTo>
                  <a:pt x="0" y="8599948"/>
                </a:lnTo>
                <a:lnTo>
                  <a:pt x="0" y="0"/>
                </a:lnTo>
                <a:close/>
              </a:path>
            </a:pathLst>
          </a:custGeom>
          <a:blipFill>
            <a:blip r:embed="rId4"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Freeform 2">
            <a:extLst>
              <a:ext uri="{FF2B5EF4-FFF2-40B4-BE49-F238E27FC236}">
                <a16:creationId xmlns:a16="http://schemas.microsoft.com/office/drawing/2014/main" id="{B2B7B22A-4E9B-3F5F-13A0-AAB7985618A9}"/>
              </a:ext>
            </a:extLst>
          </p:cNvPr>
          <p:cNvSpPr>
            <a:spLocks/>
          </p:cNvSpPr>
          <p:nvPr/>
        </p:nvSpPr>
        <p:spPr bwMode="auto">
          <a:xfrm>
            <a:off x="10266363" y="1825625"/>
            <a:ext cx="7335837" cy="6115050"/>
          </a:xfrm>
          <a:custGeom>
            <a:avLst/>
            <a:gdLst>
              <a:gd name="T0" fmla="*/ 0 w 7335609"/>
              <a:gd name="T1" fmla="*/ 0 h 6115458"/>
              <a:gd name="T2" fmla="*/ 7335609 w 7335609"/>
              <a:gd name="T3" fmla="*/ 0 h 6115458"/>
              <a:gd name="T4" fmla="*/ 7335609 w 7335609"/>
              <a:gd name="T5" fmla="*/ 6115458 h 6115458"/>
              <a:gd name="T6" fmla="*/ 0 w 7335609"/>
              <a:gd name="T7" fmla="*/ 6115458 h 6115458"/>
              <a:gd name="T8" fmla="*/ 0 w 7335609"/>
              <a:gd name="T9" fmla="*/ 0 h 6115458"/>
            </a:gdLst>
            <a:ahLst/>
            <a:cxnLst>
              <a:cxn ang="0">
                <a:pos x="T0" y="T1"/>
              </a:cxn>
              <a:cxn ang="0">
                <a:pos x="T2" y="T3"/>
              </a:cxn>
              <a:cxn ang="0">
                <a:pos x="T4" y="T5"/>
              </a:cxn>
              <a:cxn ang="0">
                <a:pos x="T6" y="T7"/>
              </a:cxn>
              <a:cxn ang="0">
                <a:pos x="T8" y="T9"/>
              </a:cxn>
            </a:cxnLst>
            <a:rect l="0" t="0" r="r" b="b"/>
            <a:pathLst>
              <a:path w="7335609" h="6115458">
                <a:moveTo>
                  <a:pt x="0" y="0"/>
                </a:moveTo>
                <a:lnTo>
                  <a:pt x="7335609" y="0"/>
                </a:lnTo>
                <a:lnTo>
                  <a:pt x="7335609" y="6115458"/>
                </a:lnTo>
                <a:lnTo>
                  <a:pt x="0" y="6115458"/>
                </a:lnTo>
                <a:lnTo>
                  <a:pt x="0" y="0"/>
                </a:lnTo>
                <a:close/>
              </a:path>
            </a:pathLst>
          </a:custGeom>
          <a:blipFill dpi="0" rotWithShape="1">
            <a:blip r:embed="rId5">
              <a:alphaModFix amt="23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6" name="Freeform 3">
            <a:extLst>
              <a:ext uri="{FF2B5EF4-FFF2-40B4-BE49-F238E27FC236}">
                <a16:creationId xmlns:a16="http://schemas.microsoft.com/office/drawing/2014/main" id="{2344AE82-8FA0-EAAF-DCB6-FAE24F8ECEB7}"/>
              </a:ext>
            </a:extLst>
          </p:cNvPr>
          <p:cNvSpPr>
            <a:spLocks/>
          </p:cNvSpPr>
          <p:nvPr/>
        </p:nvSpPr>
        <p:spPr bwMode="auto">
          <a:xfrm>
            <a:off x="10083800" y="3454400"/>
            <a:ext cx="7699375" cy="3175000"/>
          </a:xfrm>
          <a:custGeom>
            <a:avLst/>
            <a:gdLst>
              <a:gd name="T0" fmla="*/ 0 w 7699337"/>
              <a:gd name="T1" fmla="*/ 0 h 3174704"/>
              <a:gd name="T2" fmla="*/ 7699336 w 7699337"/>
              <a:gd name="T3" fmla="*/ 0 h 3174704"/>
              <a:gd name="T4" fmla="*/ 7699336 w 7699337"/>
              <a:gd name="T5" fmla="*/ 3174704 h 3174704"/>
              <a:gd name="T6" fmla="*/ 0 w 7699337"/>
              <a:gd name="T7" fmla="*/ 3174704 h 3174704"/>
              <a:gd name="T8" fmla="*/ 0 w 7699337"/>
              <a:gd name="T9" fmla="*/ 0 h 3174704"/>
            </a:gdLst>
            <a:ahLst/>
            <a:cxnLst>
              <a:cxn ang="0">
                <a:pos x="T0" y="T1"/>
              </a:cxn>
              <a:cxn ang="0">
                <a:pos x="T2" y="T3"/>
              </a:cxn>
              <a:cxn ang="0">
                <a:pos x="T4" y="T5"/>
              </a:cxn>
              <a:cxn ang="0">
                <a:pos x="T6" y="T7"/>
              </a:cxn>
              <a:cxn ang="0">
                <a:pos x="T8" y="T9"/>
              </a:cxn>
            </a:cxnLst>
            <a:rect l="0" t="0" r="r" b="b"/>
            <a:pathLst>
              <a:path w="7699337" h="3174704">
                <a:moveTo>
                  <a:pt x="0" y="0"/>
                </a:moveTo>
                <a:lnTo>
                  <a:pt x="7699336" y="0"/>
                </a:lnTo>
                <a:lnTo>
                  <a:pt x="7699336" y="3174704"/>
                </a:lnTo>
                <a:lnTo>
                  <a:pt x="0" y="3174704"/>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Freeform 4">
            <a:extLst>
              <a:ext uri="{FF2B5EF4-FFF2-40B4-BE49-F238E27FC236}">
                <a16:creationId xmlns:a16="http://schemas.microsoft.com/office/drawing/2014/main" id="{29225F0F-FA9E-AB8A-1843-916F54F35558}"/>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7"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11270" name="Freeform 7">
            <a:extLst>
              <a:ext uri="{FF2B5EF4-FFF2-40B4-BE49-F238E27FC236}">
                <a16:creationId xmlns:a16="http://schemas.microsoft.com/office/drawing/2014/main" id="{04134D3F-876C-05FA-ED31-654A3F2D4BD6}"/>
              </a:ext>
            </a:extLst>
          </p:cNvPr>
          <p:cNvSpPr>
            <a:spLocks/>
          </p:cNvSpPr>
          <p:nvPr/>
        </p:nvSpPr>
        <p:spPr bwMode="auto">
          <a:xfrm>
            <a:off x="10083800" y="7735888"/>
            <a:ext cx="7702550" cy="725487"/>
          </a:xfrm>
          <a:custGeom>
            <a:avLst/>
            <a:gdLst>
              <a:gd name="T0" fmla="*/ 0 w 7702429"/>
              <a:gd name="T1" fmla="*/ 0 h 725883"/>
              <a:gd name="T2" fmla="*/ 7702428 w 7702429"/>
              <a:gd name="T3" fmla="*/ 0 h 725883"/>
              <a:gd name="T4" fmla="*/ 7702428 w 7702429"/>
              <a:gd name="T5" fmla="*/ 725884 h 725883"/>
              <a:gd name="T6" fmla="*/ 0 w 7702429"/>
              <a:gd name="T7" fmla="*/ 725884 h 725883"/>
              <a:gd name="T8" fmla="*/ 0 w 7702429"/>
              <a:gd name="T9" fmla="*/ 0 h 725883"/>
            </a:gdLst>
            <a:ahLst/>
            <a:cxnLst>
              <a:cxn ang="0">
                <a:pos x="T0" y="T1"/>
              </a:cxn>
              <a:cxn ang="0">
                <a:pos x="T2" y="T3"/>
              </a:cxn>
              <a:cxn ang="0">
                <a:pos x="T4" y="T5"/>
              </a:cxn>
              <a:cxn ang="0">
                <a:pos x="T6" y="T7"/>
              </a:cxn>
              <a:cxn ang="0">
                <a:pos x="T8" y="T9"/>
              </a:cxn>
            </a:cxnLst>
            <a:rect l="0" t="0" r="r" b="b"/>
            <a:pathLst>
              <a:path w="7702429" h="725883">
                <a:moveTo>
                  <a:pt x="0" y="0"/>
                </a:moveTo>
                <a:lnTo>
                  <a:pt x="7702428" y="0"/>
                </a:lnTo>
                <a:lnTo>
                  <a:pt x="7702428" y="725884"/>
                </a:lnTo>
                <a:lnTo>
                  <a:pt x="0" y="725884"/>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1" name="Freeform 8">
            <a:extLst>
              <a:ext uri="{FF2B5EF4-FFF2-40B4-BE49-F238E27FC236}">
                <a16:creationId xmlns:a16="http://schemas.microsoft.com/office/drawing/2014/main" id="{BC136C1D-865A-7CE2-B52A-31830B36B7EC}"/>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 name="Screen Recording 2024-05-08 at 9.47.38 AM.mov">
            <a:hlinkClick r:id="" action="ppaction://media"/>
            <a:extLst>
              <a:ext uri="{FF2B5EF4-FFF2-40B4-BE49-F238E27FC236}">
                <a16:creationId xmlns:a16="http://schemas.microsoft.com/office/drawing/2014/main" id="{D2FB2800-CC50-9344-FF14-89AB16C610A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90090" y="0"/>
            <a:ext cx="10289740" cy="1032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2">
            <a:extLst>
              <a:ext uri="{FF2B5EF4-FFF2-40B4-BE49-F238E27FC236}">
                <a16:creationId xmlns:a16="http://schemas.microsoft.com/office/drawing/2014/main" id="{589745A9-81DB-D6D2-79DA-A9EFD6905232}"/>
              </a:ext>
            </a:extLst>
          </p:cNvPr>
          <p:cNvGrpSpPr>
            <a:grpSpLocks/>
          </p:cNvGrpSpPr>
          <p:nvPr/>
        </p:nvGrpSpPr>
        <p:grpSpPr bwMode="auto">
          <a:xfrm>
            <a:off x="1028700" y="2587625"/>
            <a:ext cx="2759075" cy="862013"/>
            <a:chOff x="0" y="0"/>
            <a:chExt cx="1299455" cy="406400"/>
          </a:xfrm>
        </p:grpSpPr>
        <p:sp>
          <p:nvSpPr>
            <p:cNvPr id="13395" name="Freeform 3">
              <a:extLst>
                <a:ext uri="{FF2B5EF4-FFF2-40B4-BE49-F238E27FC236}">
                  <a16:creationId xmlns:a16="http://schemas.microsoft.com/office/drawing/2014/main" id="{0596677F-6DD3-7567-3E65-094964B88688}"/>
                </a:ext>
              </a:extLst>
            </p:cNvPr>
            <p:cNvSpPr>
              <a:spLocks/>
            </p:cNvSpPr>
            <p:nvPr/>
          </p:nvSpPr>
          <p:spPr bwMode="auto">
            <a:xfrm>
              <a:off x="0" y="0"/>
              <a:ext cx="1299455" cy="406400"/>
            </a:xfrm>
            <a:custGeom>
              <a:avLst/>
              <a:gdLst>
                <a:gd name="T0" fmla="*/ 0 w 1299455"/>
                <a:gd name="T1" fmla="*/ 0 h 406400"/>
                <a:gd name="T2" fmla="*/ 1096255 w 1299455"/>
                <a:gd name="T3" fmla="*/ 0 h 406400"/>
                <a:gd name="T4" fmla="*/ 1299455 w 1299455"/>
                <a:gd name="T5" fmla="*/ 203200 h 406400"/>
                <a:gd name="T6" fmla="*/ 1096255 w 1299455"/>
                <a:gd name="T7" fmla="*/ 406400 h 406400"/>
                <a:gd name="T8" fmla="*/ 0 w 1299455"/>
                <a:gd name="T9" fmla="*/ 406400 h 406400"/>
                <a:gd name="T10" fmla="*/ 203200 w 1299455"/>
                <a:gd name="T11" fmla="*/ 203200 h 406400"/>
                <a:gd name="T12" fmla="*/ 0 w 1299455"/>
                <a:gd name="T13" fmla="*/ 0 h 406400"/>
              </a:gdLst>
              <a:ahLst/>
              <a:cxnLst>
                <a:cxn ang="0">
                  <a:pos x="T0" y="T1"/>
                </a:cxn>
                <a:cxn ang="0">
                  <a:pos x="T2" y="T3"/>
                </a:cxn>
                <a:cxn ang="0">
                  <a:pos x="T4" y="T5"/>
                </a:cxn>
                <a:cxn ang="0">
                  <a:pos x="T6" y="T7"/>
                </a:cxn>
                <a:cxn ang="0">
                  <a:pos x="T8" y="T9"/>
                </a:cxn>
                <a:cxn ang="0">
                  <a:pos x="T10" y="T11"/>
                </a:cxn>
                <a:cxn ang="0">
                  <a:pos x="T12" y="T13"/>
                </a:cxn>
              </a:cxnLst>
              <a:rect l="0" t="0" r="r" b="b"/>
              <a:pathLst>
                <a:path w="1299455" h="40640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6" name="TextBox 4">
              <a:extLst>
                <a:ext uri="{FF2B5EF4-FFF2-40B4-BE49-F238E27FC236}">
                  <a16:creationId xmlns:a16="http://schemas.microsoft.com/office/drawing/2014/main" id="{4FCE14D1-3743-94EE-7480-82CCE43B9318}"/>
                </a:ext>
              </a:extLst>
            </p:cNvPr>
            <p:cNvSpPr txBox="1">
              <a:spLocks noChangeArrowheads="1"/>
            </p:cNvSpPr>
            <p:nvPr/>
          </p:nvSpPr>
          <p:spPr bwMode="auto">
            <a:xfrm>
              <a:off x="177800" y="-47625"/>
              <a:ext cx="104545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14" name="Group 5">
            <a:extLst>
              <a:ext uri="{FF2B5EF4-FFF2-40B4-BE49-F238E27FC236}">
                <a16:creationId xmlns:a16="http://schemas.microsoft.com/office/drawing/2014/main" id="{89628955-F392-1C90-7636-DE74B3DAB602}"/>
              </a:ext>
            </a:extLst>
          </p:cNvPr>
          <p:cNvGrpSpPr>
            <a:grpSpLocks/>
          </p:cNvGrpSpPr>
          <p:nvPr/>
        </p:nvGrpSpPr>
        <p:grpSpPr bwMode="auto">
          <a:xfrm>
            <a:off x="3859213" y="2587625"/>
            <a:ext cx="941387" cy="939800"/>
            <a:chOff x="0" y="0"/>
            <a:chExt cx="812800" cy="812800"/>
          </a:xfrm>
        </p:grpSpPr>
        <p:sp>
          <p:nvSpPr>
            <p:cNvPr id="13393" name="Freeform 6">
              <a:extLst>
                <a:ext uri="{FF2B5EF4-FFF2-40B4-BE49-F238E27FC236}">
                  <a16:creationId xmlns:a16="http://schemas.microsoft.com/office/drawing/2014/main" id="{951D795C-59F9-848E-66FD-FD486755DB2B}"/>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4" name="TextBox 7">
              <a:extLst>
                <a:ext uri="{FF2B5EF4-FFF2-40B4-BE49-F238E27FC236}">
                  <a16:creationId xmlns:a16="http://schemas.microsoft.com/office/drawing/2014/main" id="{06E23B00-3594-C3DF-75F5-1ED6BFB42EA2}"/>
                </a:ext>
              </a:extLst>
            </p:cNvPr>
            <p:cNvSpPr txBox="1">
              <a:spLocks noChangeArrowheads="1"/>
            </p:cNvSpPr>
            <p:nvPr/>
          </p:nvSpPr>
          <p:spPr bwMode="auto">
            <a:xfrm>
              <a:off x="76200" y="28575"/>
              <a:ext cx="66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15" name="Group 8">
            <a:extLst>
              <a:ext uri="{FF2B5EF4-FFF2-40B4-BE49-F238E27FC236}">
                <a16:creationId xmlns:a16="http://schemas.microsoft.com/office/drawing/2014/main" id="{EC8FE519-D250-E960-EE8E-A3B8460764D4}"/>
              </a:ext>
            </a:extLst>
          </p:cNvPr>
          <p:cNvGrpSpPr>
            <a:grpSpLocks/>
          </p:cNvGrpSpPr>
          <p:nvPr/>
        </p:nvGrpSpPr>
        <p:grpSpPr bwMode="auto">
          <a:xfrm>
            <a:off x="1028700" y="3786188"/>
            <a:ext cx="3771900" cy="1976437"/>
            <a:chOff x="0" y="0"/>
            <a:chExt cx="1686329" cy="884008"/>
          </a:xfrm>
        </p:grpSpPr>
        <p:sp>
          <p:nvSpPr>
            <p:cNvPr id="13392" name="Freeform 9">
              <a:extLst>
                <a:ext uri="{FF2B5EF4-FFF2-40B4-BE49-F238E27FC236}">
                  <a16:creationId xmlns:a16="http://schemas.microsoft.com/office/drawing/2014/main" id="{2BFBF3F1-6A1D-501B-1249-663E652597B5}"/>
                </a:ext>
              </a:extLst>
            </p:cNvPr>
            <p:cNvSpPr>
              <a:spLocks/>
            </p:cNvSpPr>
            <p:nvPr/>
          </p:nvSpPr>
          <p:spPr bwMode="auto">
            <a:xfrm>
              <a:off x="0" y="0"/>
              <a:ext cx="1686329" cy="884009"/>
            </a:xfrm>
            <a:custGeom>
              <a:avLst/>
              <a:gdLst>
                <a:gd name="T0" fmla="*/ 1561869 w 1686329"/>
                <a:gd name="T1" fmla="*/ 884008 h 884009"/>
                <a:gd name="T2" fmla="*/ 124460 w 1686329"/>
                <a:gd name="T3" fmla="*/ 884008 h 884009"/>
                <a:gd name="T4" fmla="*/ 0 w 1686329"/>
                <a:gd name="T5" fmla="*/ 759548 h 884009"/>
                <a:gd name="T6" fmla="*/ 0 w 1686329"/>
                <a:gd name="T7" fmla="*/ 124460 h 884009"/>
                <a:gd name="T8" fmla="*/ 124460 w 1686329"/>
                <a:gd name="T9" fmla="*/ 0 h 884009"/>
                <a:gd name="T10" fmla="*/ 1561869 w 1686329"/>
                <a:gd name="T11" fmla="*/ 0 h 884009"/>
                <a:gd name="T12" fmla="*/ 1686329 w 1686329"/>
                <a:gd name="T13" fmla="*/ 124460 h 884009"/>
                <a:gd name="T14" fmla="*/ 1686329 w 1686329"/>
                <a:gd name="T15" fmla="*/ 759549 h 884009"/>
                <a:gd name="T16" fmla="*/ 1561869 w 1686329"/>
                <a:gd name="T17" fmla="*/ 884009 h 884009"/>
                <a:gd name="T18" fmla="*/ 1561869 w 1686329"/>
                <a:gd name="T19" fmla="*/ 884008 h 884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6329" h="884009">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lnTo>
                    <a:pt x="1561869" y="884008"/>
                  </a:ln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16" name="Group 10">
            <a:extLst>
              <a:ext uri="{FF2B5EF4-FFF2-40B4-BE49-F238E27FC236}">
                <a16:creationId xmlns:a16="http://schemas.microsoft.com/office/drawing/2014/main" id="{2618D26A-E075-6FD2-451D-087F8A5CA435}"/>
              </a:ext>
            </a:extLst>
          </p:cNvPr>
          <p:cNvGrpSpPr>
            <a:grpSpLocks/>
          </p:cNvGrpSpPr>
          <p:nvPr/>
        </p:nvGrpSpPr>
        <p:grpSpPr bwMode="auto">
          <a:xfrm>
            <a:off x="10088563" y="2587625"/>
            <a:ext cx="941387" cy="939800"/>
            <a:chOff x="0" y="0"/>
            <a:chExt cx="812800" cy="812800"/>
          </a:xfrm>
        </p:grpSpPr>
        <p:sp>
          <p:nvSpPr>
            <p:cNvPr id="13390" name="Freeform 11">
              <a:extLst>
                <a:ext uri="{FF2B5EF4-FFF2-40B4-BE49-F238E27FC236}">
                  <a16:creationId xmlns:a16="http://schemas.microsoft.com/office/drawing/2014/main" id="{F8820EB4-C4B4-3810-DB88-0814967C57F8}"/>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1" name="TextBox 12">
              <a:extLst>
                <a:ext uri="{FF2B5EF4-FFF2-40B4-BE49-F238E27FC236}">
                  <a16:creationId xmlns:a16="http://schemas.microsoft.com/office/drawing/2014/main" id="{89F4ABA5-4FE8-6ABF-98DB-6353F086DCA1}"/>
                </a:ext>
              </a:extLst>
            </p:cNvPr>
            <p:cNvSpPr txBox="1">
              <a:spLocks noChangeArrowheads="1"/>
            </p:cNvSpPr>
            <p:nvPr/>
          </p:nvSpPr>
          <p:spPr bwMode="auto">
            <a:xfrm>
              <a:off x="76200" y="28575"/>
              <a:ext cx="66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17" name="Group 13">
            <a:extLst>
              <a:ext uri="{FF2B5EF4-FFF2-40B4-BE49-F238E27FC236}">
                <a16:creationId xmlns:a16="http://schemas.microsoft.com/office/drawing/2014/main" id="{2A6C0384-5614-F4AB-C88E-6B2AE575841B}"/>
              </a:ext>
            </a:extLst>
          </p:cNvPr>
          <p:cNvGrpSpPr>
            <a:grpSpLocks/>
          </p:cNvGrpSpPr>
          <p:nvPr/>
        </p:nvGrpSpPr>
        <p:grpSpPr bwMode="auto">
          <a:xfrm>
            <a:off x="16317913" y="2587625"/>
            <a:ext cx="941387" cy="939800"/>
            <a:chOff x="0" y="0"/>
            <a:chExt cx="812800" cy="812800"/>
          </a:xfrm>
        </p:grpSpPr>
        <p:sp>
          <p:nvSpPr>
            <p:cNvPr id="13388" name="Freeform 14">
              <a:extLst>
                <a:ext uri="{FF2B5EF4-FFF2-40B4-BE49-F238E27FC236}">
                  <a16:creationId xmlns:a16="http://schemas.microsoft.com/office/drawing/2014/main" id="{53747E00-431E-309C-5040-1BA4675573DC}"/>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9" name="TextBox 15">
              <a:extLst>
                <a:ext uri="{FF2B5EF4-FFF2-40B4-BE49-F238E27FC236}">
                  <a16:creationId xmlns:a16="http://schemas.microsoft.com/office/drawing/2014/main" id="{0BC93A9B-DFAB-9C3A-DA43-4265604FB904}"/>
                </a:ext>
              </a:extLst>
            </p:cNvPr>
            <p:cNvSpPr txBox="1">
              <a:spLocks noChangeArrowheads="1"/>
            </p:cNvSpPr>
            <p:nvPr/>
          </p:nvSpPr>
          <p:spPr bwMode="auto">
            <a:xfrm>
              <a:off x="76200" y="28575"/>
              <a:ext cx="66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18" name="Group 16">
            <a:extLst>
              <a:ext uri="{FF2B5EF4-FFF2-40B4-BE49-F238E27FC236}">
                <a16:creationId xmlns:a16="http://schemas.microsoft.com/office/drawing/2014/main" id="{CA80D4F4-C47D-CAA5-DC8E-9A2AC1D525E1}"/>
              </a:ext>
            </a:extLst>
          </p:cNvPr>
          <p:cNvGrpSpPr>
            <a:grpSpLocks/>
          </p:cNvGrpSpPr>
          <p:nvPr/>
        </p:nvGrpSpPr>
        <p:grpSpPr bwMode="auto">
          <a:xfrm>
            <a:off x="565150" y="300038"/>
            <a:ext cx="927100" cy="927100"/>
            <a:chOff x="0" y="0"/>
            <a:chExt cx="812800" cy="812800"/>
          </a:xfrm>
        </p:grpSpPr>
        <p:sp>
          <p:nvSpPr>
            <p:cNvPr id="13386" name="Freeform 17">
              <a:extLst>
                <a:ext uri="{FF2B5EF4-FFF2-40B4-BE49-F238E27FC236}">
                  <a16:creationId xmlns:a16="http://schemas.microsoft.com/office/drawing/2014/main" id="{9401F9CA-402F-B27F-5EDB-57CF00C5E1F3}"/>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B2A6">
                <a:alpha val="4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7" name="TextBox 18">
              <a:extLst>
                <a:ext uri="{FF2B5EF4-FFF2-40B4-BE49-F238E27FC236}">
                  <a16:creationId xmlns:a16="http://schemas.microsoft.com/office/drawing/2014/main" id="{CDE91E49-44D8-C604-A332-0F01B72B1459}"/>
                </a:ext>
              </a:extLst>
            </p:cNvPr>
            <p:cNvSpPr txBox="1">
              <a:spLocks noChangeArrowheads="1"/>
            </p:cNvSpPr>
            <p:nvPr/>
          </p:nvSpPr>
          <p:spPr bwMode="auto">
            <a:xfrm>
              <a:off x="76200" y="47625"/>
              <a:ext cx="6604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238"/>
                </a:lnSpc>
              </a:pPr>
              <a:endParaRPr lang="en-US" altLang="en-US"/>
            </a:p>
          </p:txBody>
        </p:sp>
      </p:grpSp>
      <p:sp>
        <p:nvSpPr>
          <p:cNvPr id="19" name="TextBox 19">
            <a:extLst>
              <a:ext uri="{FF2B5EF4-FFF2-40B4-BE49-F238E27FC236}">
                <a16:creationId xmlns:a16="http://schemas.microsoft.com/office/drawing/2014/main" id="{9EB75973-ED87-763D-F299-84A4547BE008}"/>
              </a:ext>
            </a:extLst>
          </p:cNvPr>
          <p:cNvSpPr txBox="1"/>
          <p:nvPr/>
        </p:nvSpPr>
        <p:spPr>
          <a:xfrm>
            <a:off x="873125" y="176213"/>
            <a:ext cx="16541750" cy="1077912"/>
          </a:xfrm>
          <a:prstGeom prst="rect">
            <a:avLst/>
          </a:prstGeom>
        </p:spPr>
        <p:txBody>
          <a:bodyPr lIns="0" tIns="0" rIns="0" bIns="0">
            <a:spAutoFit/>
          </a:bodyPr>
          <a:lstStyle/>
          <a:p>
            <a:pPr algn="ctr" eaLnBrk="1" fontAlgn="auto" hangingPunct="1">
              <a:lnSpc>
                <a:spcPts val="8820"/>
              </a:lnSpc>
              <a:spcBef>
                <a:spcPts val="0"/>
              </a:spcBef>
              <a:spcAft>
                <a:spcPts val="0"/>
              </a:spcAft>
              <a:defRPr/>
            </a:pPr>
            <a:r>
              <a:rPr lang="en-US" sz="6300" spc="201">
                <a:solidFill>
                  <a:srgbClr val="2B2A2A"/>
                </a:solidFill>
                <a:latin typeface="Montserrat Classic Bold"/>
              </a:rPr>
              <a:t>World Events That Shaped LLMC</a:t>
            </a:r>
          </a:p>
        </p:txBody>
      </p:sp>
      <p:grpSp>
        <p:nvGrpSpPr>
          <p:cNvPr id="13320" name="Group 20">
            <a:extLst>
              <a:ext uri="{FF2B5EF4-FFF2-40B4-BE49-F238E27FC236}">
                <a16:creationId xmlns:a16="http://schemas.microsoft.com/office/drawing/2014/main" id="{1AF3D1D2-E579-5687-77F8-F1BA7EDA3F2F}"/>
              </a:ext>
            </a:extLst>
          </p:cNvPr>
          <p:cNvGrpSpPr>
            <a:grpSpLocks/>
          </p:cNvGrpSpPr>
          <p:nvPr/>
        </p:nvGrpSpPr>
        <p:grpSpPr bwMode="auto">
          <a:xfrm>
            <a:off x="6865938" y="6477000"/>
            <a:ext cx="941387" cy="941388"/>
            <a:chOff x="0" y="0"/>
            <a:chExt cx="812800" cy="812800"/>
          </a:xfrm>
        </p:grpSpPr>
        <p:sp>
          <p:nvSpPr>
            <p:cNvPr id="13384" name="Freeform 21">
              <a:extLst>
                <a:ext uri="{FF2B5EF4-FFF2-40B4-BE49-F238E27FC236}">
                  <a16:creationId xmlns:a16="http://schemas.microsoft.com/office/drawing/2014/main" id="{50C9A4FD-A8D3-6B19-6CCF-14305446CBFA}"/>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5" name="TextBox 22">
              <a:extLst>
                <a:ext uri="{FF2B5EF4-FFF2-40B4-BE49-F238E27FC236}">
                  <a16:creationId xmlns:a16="http://schemas.microsoft.com/office/drawing/2014/main" id="{C8DF6FF3-EE9D-AA4C-FB53-035E62CEA399}"/>
                </a:ext>
              </a:extLst>
            </p:cNvPr>
            <p:cNvSpPr txBox="1">
              <a:spLocks noChangeArrowheads="1"/>
            </p:cNvSpPr>
            <p:nvPr/>
          </p:nvSpPr>
          <p:spPr bwMode="auto">
            <a:xfrm>
              <a:off x="76200" y="28575"/>
              <a:ext cx="66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21" name="Group 23">
            <a:extLst>
              <a:ext uri="{FF2B5EF4-FFF2-40B4-BE49-F238E27FC236}">
                <a16:creationId xmlns:a16="http://schemas.microsoft.com/office/drawing/2014/main" id="{A03E8729-71FA-299F-9C14-02FDABE68591}"/>
              </a:ext>
            </a:extLst>
          </p:cNvPr>
          <p:cNvGrpSpPr>
            <a:grpSpLocks/>
          </p:cNvGrpSpPr>
          <p:nvPr/>
        </p:nvGrpSpPr>
        <p:grpSpPr bwMode="auto">
          <a:xfrm>
            <a:off x="13339763" y="6477000"/>
            <a:ext cx="941387" cy="941388"/>
            <a:chOff x="0" y="0"/>
            <a:chExt cx="812800" cy="812800"/>
          </a:xfrm>
        </p:grpSpPr>
        <p:sp>
          <p:nvSpPr>
            <p:cNvPr id="13382" name="Freeform 24">
              <a:extLst>
                <a:ext uri="{FF2B5EF4-FFF2-40B4-BE49-F238E27FC236}">
                  <a16:creationId xmlns:a16="http://schemas.microsoft.com/office/drawing/2014/main" id="{863FEDA5-FED5-39AD-6F90-E5F273F250A3}"/>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3" name="TextBox 25">
              <a:extLst>
                <a:ext uri="{FF2B5EF4-FFF2-40B4-BE49-F238E27FC236}">
                  <a16:creationId xmlns:a16="http://schemas.microsoft.com/office/drawing/2014/main" id="{059A48D2-079A-BF9D-E4F9-506949DDDB05}"/>
                </a:ext>
              </a:extLst>
            </p:cNvPr>
            <p:cNvSpPr txBox="1">
              <a:spLocks noChangeArrowheads="1"/>
            </p:cNvSpPr>
            <p:nvPr/>
          </p:nvSpPr>
          <p:spPr bwMode="auto">
            <a:xfrm>
              <a:off x="76200" y="28575"/>
              <a:ext cx="66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sp>
        <p:nvSpPr>
          <p:cNvPr id="26" name="TextBox 26">
            <a:extLst>
              <a:ext uri="{FF2B5EF4-FFF2-40B4-BE49-F238E27FC236}">
                <a16:creationId xmlns:a16="http://schemas.microsoft.com/office/drawing/2014/main" id="{BBF573B9-14DA-B470-CBB7-574D3DAEBCC4}"/>
              </a:ext>
            </a:extLst>
          </p:cNvPr>
          <p:cNvSpPr txBox="1"/>
          <p:nvPr/>
        </p:nvSpPr>
        <p:spPr>
          <a:xfrm>
            <a:off x="16503650" y="2820988"/>
            <a:ext cx="569913"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000000"/>
                </a:solidFill>
                <a:latin typeface="Barlow Semi-Bold"/>
              </a:rPr>
              <a:t>3</a:t>
            </a:r>
          </a:p>
        </p:txBody>
      </p:sp>
      <p:sp>
        <p:nvSpPr>
          <p:cNvPr id="13323" name="AutoShape 27">
            <a:extLst>
              <a:ext uri="{FF2B5EF4-FFF2-40B4-BE49-F238E27FC236}">
                <a16:creationId xmlns:a16="http://schemas.microsoft.com/office/drawing/2014/main" id="{3477A22E-2DA6-8BD4-84AE-261E64DCEA8B}"/>
              </a:ext>
            </a:extLst>
          </p:cNvPr>
          <p:cNvSpPr>
            <a:spLocks noChangeShapeType="1"/>
          </p:cNvSpPr>
          <p:nvPr/>
        </p:nvSpPr>
        <p:spPr bwMode="auto">
          <a:xfrm>
            <a:off x="5892800" y="4211638"/>
            <a:ext cx="1414463" cy="0"/>
          </a:xfrm>
          <a:prstGeom prst="line">
            <a:avLst/>
          </a:prstGeom>
          <a:noFill/>
          <a:ln w="28575">
            <a:solidFill>
              <a:srgbClr val="2B2A2A"/>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24" name="AutoShape 28">
            <a:extLst>
              <a:ext uri="{FF2B5EF4-FFF2-40B4-BE49-F238E27FC236}">
                <a16:creationId xmlns:a16="http://schemas.microsoft.com/office/drawing/2014/main" id="{B519BE34-29EC-615E-2812-31F2BF747468}"/>
              </a:ext>
            </a:extLst>
          </p:cNvPr>
          <p:cNvSpPr>
            <a:spLocks noChangeShapeType="1"/>
          </p:cNvSpPr>
          <p:nvPr/>
        </p:nvSpPr>
        <p:spPr bwMode="auto">
          <a:xfrm>
            <a:off x="5026025" y="2979738"/>
            <a:ext cx="871538" cy="0"/>
          </a:xfrm>
          <a:prstGeom prst="line">
            <a:avLst/>
          </a:prstGeom>
          <a:noFill/>
          <a:ln w="28575">
            <a:solidFill>
              <a:srgbClr val="2B2A2A"/>
            </a:solidFill>
            <a:prstDash val="sysDash"/>
            <a:round/>
            <a:headEnd type="oval" w="lg" len="lg"/>
            <a:tailEnd type="none" w="sm" len="sm"/>
          </a:ln>
          <a:extLst>
            <a:ext uri="{909E8E84-426E-40DD-AFC4-6F175D3DCCD1}">
              <a14:hiddenFill xmlns:a14="http://schemas.microsoft.com/office/drawing/2010/main">
                <a:noFill/>
              </a14:hiddenFill>
            </a:ext>
          </a:extLst>
        </p:spPr>
        <p:txBody>
          <a:bodyPr/>
          <a:lstStyle/>
          <a:p>
            <a:endParaRPr lang="en-US"/>
          </a:p>
        </p:txBody>
      </p:sp>
      <p:sp>
        <p:nvSpPr>
          <p:cNvPr id="13325" name="AutoShape 29">
            <a:extLst>
              <a:ext uri="{FF2B5EF4-FFF2-40B4-BE49-F238E27FC236}">
                <a16:creationId xmlns:a16="http://schemas.microsoft.com/office/drawing/2014/main" id="{838B6D7E-8F2F-792D-4ADA-3EBA2B7F4430}"/>
              </a:ext>
            </a:extLst>
          </p:cNvPr>
          <p:cNvSpPr>
            <a:spLocks noChangeShapeType="1"/>
          </p:cNvSpPr>
          <p:nvPr/>
        </p:nvSpPr>
        <p:spPr bwMode="auto">
          <a:xfrm>
            <a:off x="5026025" y="5487988"/>
            <a:ext cx="866775" cy="0"/>
          </a:xfrm>
          <a:prstGeom prst="line">
            <a:avLst/>
          </a:prstGeom>
          <a:noFill/>
          <a:ln w="28575">
            <a:solidFill>
              <a:srgbClr val="2B2A2A"/>
            </a:solidFill>
            <a:prstDash val="sysDash"/>
            <a:round/>
            <a:headEnd type="oval" w="lg" len="lg"/>
            <a:tailEnd type="none" w="sm" len="sm"/>
          </a:ln>
          <a:extLst>
            <a:ext uri="{909E8E84-426E-40DD-AFC4-6F175D3DCCD1}">
              <a14:hiddenFill xmlns:a14="http://schemas.microsoft.com/office/drawing/2010/main">
                <a:noFill/>
              </a14:hiddenFill>
            </a:ext>
          </a:extLst>
        </p:spPr>
        <p:txBody>
          <a:bodyPr/>
          <a:lstStyle/>
          <a:p>
            <a:endParaRPr lang="en-US"/>
          </a:p>
        </p:txBody>
      </p:sp>
      <p:sp>
        <p:nvSpPr>
          <p:cNvPr id="13326" name="AutoShape 30">
            <a:extLst>
              <a:ext uri="{FF2B5EF4-FFF2-40B4-BE49-F238E27FC236}">
                <a16:creationId xmlns:a16="http://schemas.microsoft.com/office/drawing/2014/main" id="{22A48114-177A-1E5C-3BAB-B2993D16FDF3}"/>
              </a:ext>
            </a:extLst>
          </p:cNvPr>
          <p:cNvSpPr>
            <a:spLocks noChangeShapeType="1"/>
          </p:cNvSpPr>
          <p:nvPr/>
        </p:nvSpPr>
        <p:spPr bwMode="auto">
          <a:xfrm rot="-5400000">
            <a:off x="4636294" y="4226719"/>
            <a:ext cx="2493962" cy="0"/>
          </a:xfrm>
          <a:prstGeom prst="line">
            <a:avLst/>
          </a:prstGeom>
          <a:noFill/>
          <a:ln w="28575">
            <a:solidFill>
              <a:srgbClr val="2B2A2A"/>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3327" name="Group 31">
            <a:extLst>
              <a:ext uri="{FF2B5EF4-FFF2-40B4-BE49-F238E27FC236}">
                <a16:creationId xmlns:a16="http://schemas.microsoft.com/office/drawing/2014/main" id="{B957F62E-C0BE-3A9E-20E8-3C830B888D06}"/>
              </a:ext>
            </a:extLst>
          </p:cNvPr>
          <p:cNvGrpSpPr>
            <a:grpSpLocks/>
          </p:cNvGrpSpPr>
          <p:nvPr/>
        </p:nvGrpSpPr>
        <p:grpSpPr bwMode="auto">
          <a:xfrm>
            <a:off x="7258050" y="2587625"/>
            <a:ext cx="2759075" cy="862013"/>
            <a:chOff x="0" y="0"/>
            <a:chExt cx="1299455" cy="406400"/>
          </a:xfrm>
        </p:grpSpPr>
        <p:sp>
          <p:nvSpPr>
            <p:cNvPr id="13380" name="Freeform 32">
              <a:extLst>
                <a:ext uri="{FF2B5EF4-FFF2-40B4-BE49-F238E27FC236}">
                  <a16:creationId xmlns:a16="http://schemas.microsoft.com/office/drawing/2014/main" id="{AEB96265-F25E-3590-AC5B-9274F02927E3}"/>
                </a:ext>
              </a:extLst>
            </p:cNvPr>
            <p:cNvSpPr>
              <a:spLocks/>
            </p:cNvSpPr>
            <p:nvPr/>
          </p:nvSpPr>
          <p:spPr bwMode="auto">
            <a:xfrm>
              <a:off x="0" y="0"/>
              <a:ext cx="1299455" cy="406400"/>
            </a:xfrm>
            <a:custGeom>
              <a:avLst/>
              <a:gdLst>
                <a:gd name="T0" fmla="*/ 0 w 1299455"/>
                <a:gd name="T1" fmla="*/ 0 h 406400"/>
                <a:gd name="T2" fmla="*/ 1096255 w 1299455"/>
                <a:gd name="T3" fmla="*/ 0 h 406400"/>
                <a:gd name="T4" fmla="*/ 1299455 w 1299455"/>
                <a:gd name="T5" fmla="*/ 203200 h 406400"/>
                <a:gd name="T6" fmla="*/ 1096255 w 1299455"/>
                <a:gd name="T7" fmla="*/ 406400 h 406400"/>
                <a:gd name="T8" fmla="*/ 0 w 1299455"/>
                <a:gd name="T9" fmla="*/ 406400 h 406400"/>
                <a:gd name="T10" fmla="*/ 203200 w 1299455"/>
                <a:gd name="T11" fmla="*/ 203200 h 406400"/>
                <a:gd name="T12" fmla="*/ 0 w 1299455"/>
                <a:gd name="T13" fmla="*/ 0 h 406400"/>
              </a:gdLst>
              <a:ahLst/>
              <a:cxnLst>
                <a:cxn ang="0">
                  <a:pos x="T0" y="T1"/>
                </a:cxn>
                <a:cxn ang="0">
                  <a:pos x="T2" y="T3"/>
                </a:cxn>
                <a:cxn ang="0">
                  <a:pos x="T4" y="T5"/>
                </a:cxn>
                <a:cxn ang="0">
                  <a:pos x="T6" y="T7"/>
                </a:cxn>
                <a:cxn ang="0">
                  <a:pos x="T8" y="T9"/>
                </a:cxn>
                <a:cxn ang="0">
                  <a:pos x="T10" y="T11"/>
                </a:cxn>
                <a:cxn ang="0">
                  <a:pos x="T12" y="T13"/>
                </a:cxn>
              </a:cxnLst>
              <a:rect l="0" t="0" r="r" b="b"/>
              <a:pathLst>
                <a:path w="1299455" h="40640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1" name="TextBox 33">
              <a:extLst>
                <a:ext uri="{FF2B5EF4-FFF2-40B4-BE49-F238E27FC236}">
                  <a16:creationId xmlns:a16="http://schemas.microsoft.com/office/drawing/2014/main" id="{6159DB9B-8FB3-FA1E-B9BD-25ABAFB80CB2}"/>
                </a:ext>
              </a:extLst>
            </p:cNvPr>
            <p:cNvSpPr txBox="1">
              <a:spLocks noChangeArrowheads="1"/>
            </p:cNvSpPr>
            <p:nvPr/>
          </p:nvSpPr>
          <p:spPr bwMode="auto">
            <a:xfrm>
              <a:off x="177800" y="-47625"/>
              <a:ext cx="104545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28" name="Group 34">
            <a:extLst>
              <a:ext uri="{FF2B5EF4-FFF2-40B4-BE49-F238E27FC236}">
                <a16:creationId xmlns:a16="http://schemas.microsoft.com/office/drawing/2014/main" id="{A2073BFC-5E4F-F58C-4183-70C75259A068}"/>
              </a:ext>
            </a:extLst>
          </p:cNvPr>
          <p:cNvGrpSpPr>
            <a:grpSpLocks/>
          </p:cNvGrpSpPr>
          <p:nvPr/>
        </p:nvGrpSpPr>
        <p:grpSpPr bwMode="auto">
          <a:xfrm>
            <a:off x="7258050" y="3786188"/>
            <a:ext cx="3771900" cy="1976437"/>
            <a:chOff x="0" y="0"/>
            <a:chExt cx="1686329" cy="884008"/>
          </a:xfrm>
        </p:grpSpPr>
        <p:sp>
          <p:nvSpPr>
            <p:cNvPr id="13379" name="Freeform 35">
              <a:extLst>
                <a:ext uri="{FF2B5EF4-FFF2-40B4-BE49-F238E27FC236}">
                  <a16:creationId xmlns:a16="http://schemas.microsoft.com/office/drawing/2014/main" id="{1F4D2D98-58D3-023D-ACBE-035214B44872}"/>
                </a:ext>
              </a:extLst>
            </p:cNvPr>
            <p:cNvSpPr>
              <a:spLocks/>
            </p:cNvSpPr>
            <p:nvPr/>
          </p:nvSpPr>
          <p:spPr bwMode="auto">
            <a:xfrm>
              <a:off x="0" y="0"/>
              <a:ext cx="1686329" cy="884009"/>
            </a:xfrm>
            <a:custGeom>
              <a:avLst/>
              <a:gdLst>
                <a:gd name="T0" fmla="*/ 1561869 w 1686329"/>
                <a:gd name="T1" fmla="*/ 884008 h 884009"/>
                <a:gd name="T2" fmla="*/ 124460 w 1686329"/>
                <a:gd name="T3" fmla="*/ 884008 h 884009"/>
                <a:gd name="T4" fmla="*/ 0 w 1686329"/>
                <a:gd name="T5" fmla="*/ 759548 h 884009"/>
                <a:gd name="T6" fmla="*/ 0 w 1686329"/>
                <a:gd name="T7" fmla="*/ 124460 h 884009"/>
                <a:gd name="T8" fmla="*/ 124460 w 1686329"/>
                <a:gd name="T9" fmla="*/ 0 h 884009"/>
                <a:gd name="T10" fmla="*/ 1561869 w 1686329"/>
                <a:gd name="T11" fmla="*/ 0 h 884009"/>
                <a:gd name="T12" fmla="*/ 1686329 w 1686329"/>
                <a:gd name="T13" fmla="*/ 124460 h 884009"/>
                <a:gd name="T14" fmla="*/ 1686329 w 1686329"/>
                <a:gd name="T15" fmla="*/ 759549 h 884009"/>
                <a:gd name="T16" fmla="*/ 1561869 w 1686329"/>
                <a:gd name="T17" fmla="*/ 884009 h 884009"/>
                <a:gd name="T18" fmla="*/ 1561869 w 1686329"/>
                <a:gd name="T19" fmla="*/ 884008 h 884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6329" h="884009">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lnTo>
                    <a:pt x="1561869" y="884008"/>
                  </a:ln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29" name="Group 36">
            <a:extLst>
              <a:ext uri="{FF2B5EF4-FFF2-40B4-BE49-F238E27FC236}">
                <a16:creationId xmlns:a16="http://schemas.microsoft.com/office/drawing/2014/main" id="{8ABD7EE6-79B9-C4E0-49EC-E65386736972}"/>
              </a:ext>
            </a:extLst>
          </p:cNvPr>
          <p:cNvGrpSpPr>
            <a:grpSpLocks/>
          </p:cNvGrpSpPr>
          <p:nvPr/>
        </p:nvGrpSpPr>
        <p:grpSpPr bwMode="auto">
          <a:xfrm>
            <a:off x="13487400" y="2587625"/>
            <a:ext cx="2759075" cy="862013"/>
            <a:chOff x="0" y="0"/>
            <a:chExt cx="1299455" cy="406400"/>
          </a:xfrm>
        </p:grpSpPr>
        <p:sp>
          <p:nvSpPr>
            <p:cNvPr id="13377" name="Freeform 37">
              <a:extLst>
                <a:ext uri="{FF2B5EF4-FFF2-40B4-BE49-F238E27FC236}">
                  <a16:creationId xmlns:a16="http://schemas.microsoft.com/office/drawing/2014/main" id="{E3E52C86-91EB-BFFA-33F9-2CEDB6C51489}"/>
                </a:ext>
              </a:extLst>
            </p:cNvPr>
            <p:cNvSpPr>
              <a:spLocks/>
            </p:cNvSpPr>
            <p:nvPr/>
          </p:nvSpPr>
          <p:spPr bwMode="auto">
            <a:xfrm>
              <a:off x="0" y="0"/>
              <a:ext cx="1299455" cy="406400"/>
            </a:xfrm>
            <a:custGeom>
              <a:avLst/>
              <a:gdLst>
                <a:gd name="T0" fmla="*/ 0 w 1299455"/>
                <a:gd name="T1" fmla="*/ 0 h 406400"/>
                <a:gd name="T2" fmla="*/ 1096255 w 1299455"/>
                <a:gd name="T3" fmla="*/ 0 h 406400"/>
                <a:gd name="T4" fmla="*/ 1299455 w 1299455"/>
                <a:gd name="T5" fmla="*/ 203200 h 406400"/>
                <a:gd name="T6" fmla="*/ 1096255 w 1299455"/>
                <a:gd name="T7" fmla="*/ 406400 h 406400"/>
                <a:gd name="T8" fmla="*/ 0 w 1299455"/>
                <a:gd name="T9" fmla="*/ 406400 h 406400"/>
                <a:gd name="T10" fmla="*/ 203200 w 1299455"/>
                <a:gd name="T11" fmla="*/ 203200 h 406400"/>
                <a:gd name="T12" fmla="*/ 0 w 1299455"/>
                <a:gd name="T13" fmla="*/ 0 h 406400"/>
              </a:gdLst>
              <a:ahLst/>
              <a:cxnLst>
                <a:cxn ang="0">
                  <a:pos x="T0" y="T1"/>
                </a:cxn>
                <a:cxn ang="0">
                  <a:pos x="T2" y="T3"/>
                </a:cxn>
                <a:cxn ang="0">
                  <a:pos x="T4" y="T5"/>
                </a:cxn>
                <a:cxn ang="0">
                  <a:pos x="T6" y="T7"/>
                </a:cxn>
                <a:cxn ang="0">
                  <a:pos x="T8" y="T9"/>
                </a:cxn>
                <a:cxn ang="0">
                  <a:pos x="T10" y="T11"/>
                </a:cxn>
                <a:cxn ang="0">
                  <a:pos x="T12" y="T13"/>
                </a:cxn>
              </a:cxnLst>
              <a:rect l="0" t="0" r="r" b="b"/>
              <a:pathLst>
                <a:path w="1299455" h="40640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8" name="TextBox 38">
              <a:extLst>
                <a:ext uri="{FF2B5EF4-FFF2-40B4-BE49-F238E27FC236}">
                  <a16:creationId xmlns:a16="http://schemas.microsoft.com/office/drawing/2014/main" id="{79CE1D87-F06F-F197-8E65-9CD2086AE689}"/>
                </a:ext>
              </a:extLst>
            </p:cNvPr>
            <p:cNvSpPr txBox="1">
              <a:spLocks noChangeArrowheads="1"/>
            </p:cNvSpPr>
            <p:nvPr/>
          </p:nvSpPr>
          <p:spPr bwMode="auto">
            <a:xfrm>
              <a:off x="177800" y="-47625"/>
              <a:ext cx="104545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30" name="Group 39">
            <a:extLst>
              <a:ext uri="{FF2B5EF4-FFF2-40B4-BE49-F238E27FC236}">
                <a16:creationId xmlns:a16="http://schemas.microsoft.com/office/drawing/2014/main" id="{8DA25943-AB86-AB92-6BAA-FBB5130A7677}"/>
              </a:ext>
            </a:extLst>
          </p:cNvPr>
          <p:cNvGrpSpPr>
            <a:grpSpLocks/>
          </p:cNvGrpSpPr>
          <p:nvPr/>
        </p:nvGrpSpPr>
        <p:grpSpPr bwMode="auto">
          <a:xfrm>
            <a:off x="13487400" y="3786188"/>
            <a:ext cx="3771900" cy="1976437"/>
            <a:chOff x="0" y="0"/>
            <a:chExt cx="1686329" cy="884008"/>
          </a:xfrm>
        </p:grpSpPr>
        <p:sp>
          <p:nvSpPr>
            <p:cNvPr id="13376" name="Freeform 40">
              <a:extLst>
                <a:ext uri="{FF2B5EF4-FFF2-40B4-BE49-F238E27FC236}">
                  <a16:creationId xmlns:a16="http://schemas.microsoft.com/office/drawing/2014/main" id="{D371C655-E8C5-F910-87CF-B502F51B576D}"/>
                </a:ext>
              </a:extLst>
            </p:cNvPr>
            <p:cNvSpPr>
              <a:spLocks/>
            </p:cNvSpPr>
            <p:nvPr/>
          </p:nvSpPr>
          <p:spPr bwMode="auto">
            <a:xfrm>
              <a:off x="0" y="0"/>
              <a:ext cx="1686329" cy="884009"/>
            </a:xfrm>
            <a:custGeom>
              <a:avLst/>
              <a:gdLst>
                <a:gd name="T0" fmla="*/ 1561869 w 1686329"/>
                <a:gd name="T1" fmla="*/ 884008 h 884009"/>
                <a:gd name="T2" fmla="*/ 124460 w 1686329"/>
                <a:gd name="T3" fmla="*/ 884008 h 884009"/>
                <a:gd name="T4" fmla="*/ 0 w 1686329"/>
                <a:gd name="T5" fmla="*/ 759548 h 884009"/>
                <a:gd name="T6" fmla="*/ 0 w 1686329"/>
                <a:gd name="T7" fmla="*/ 124460 h 884009"/>
                <a:gd name="T8" fmla="*/ 124460 w 1686329"/>
                <a:gd name="T9" fmla="*/ 0 h 884009"/>
                <a:gd name="T10" fmla="*/ 1561869 w 1686329"/>
                <a:gd name="T11" fmla="*/ 0 h 884009"/>
                <a:gd name="T12" fmla="*/ 1686329 w 1686329"/>
                <a:gd name="T13" fmla="*/ 124460 h 884009"/>
                <a:gd name="T14" fmla="*/ 1686329 w 1686329"/>
                <a:gd name="T15" fmla="*/ 759549 h 884009"/>
                <a:gd name="T16" fmla="*/ 1561869 w 1686329"/>
                <a:gd name="T17" fmla="*/ 884009 h 884009"/>
                <a:gd name="T18" fmla="*/ 1561869 w 1686329"/>
                <a:gd name="T19" fmla="*/ 884008 h 884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6329" h="884009">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lnTo>
                    <a:pt x="1561869" y="884008"/>
                  </a:ln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 name="TextBox 41">
            <a:extLst>
              <a:ext uri="{FF2B5EF4-FFF2-40B4-BE49-F238E27FC236}">
                <a16:creationId xmlns:a16="http://schemas.microsoft.com/office/drawing/2014/main" id="{67456D74-2F88-F09A-E2A3-8994B245A478}"/>
              </a:ext>
            </a:extLst>
          </p:cNvPr>
          <p:cNvSpPr txBox="1"/>
          <p:nvPr/>
        </p:nvSpPr>
        <p:spPr>
          <a:xfrm>
            <a:off x="13738225" y="2759075"/>
            <a:ext cx="2255838" cy="414338"/>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F4F4F3"/>
                </a:solidFill>
                <a:latin typeface="Barlow Bold"/>
              </a:rPr>
              <a:t>DEI Offices</a:t>
            </a:r>
          </a:p>
        </p:txBody>
      </p:sp>
      <p:grpSp>
        <p:nvGrpSpPr>
          <p:cNvPr id="13332" name="Group 42">
            <a:extLst>
              <a:ext uri="{FF2B5EF4-FFF2-40B4-BE49-F238E27FC236}">
                <a16:creationId xmlns:a16="http://schemas.microsoft.com/office/drawing/2014/main" id="{06159756-EC32-87BA-EA4C-B4AA4C8286E5}"/>
              </a:ext>
            </a:extLst>
          </p:cNvPr>
          <p:cNvGrpSpPr>
            <a:grpSpLocks/>
          </p:cNvGrpSpPr>
          <p:nvPr/>
        </p:nvGrpSpPr>
        <p:grpSpPr bwMode="auto">
          <a:xfrm>
            <a:off x="4035425" y="6477000"/>
            <a:ext cx="2759075" cy="863600"/>
            <a:chOff x="0" y="0"/>
            <a:chExt cx="1299455" cy="406400"/>
          </a:xfrm>
        </p:grpSpPr>
        <p:sp>
          <p:nvSpPr>
            <p:cNvPr id="13374" name="Freeform 43">
              <a:extLst>
                <a:ext uri="{FF2B5EF4-FFF2-40B4-BE49-F238E27FC236}">
                  <a16:creationId xmlns:a16="http://schemas.microsoft.com/office/drawing/2014/main" id="{20022A4F-7F5F-EC13-A748-9D513A9F05E0}"/>
                </a:ext>
              </a:extLst>
            </p:cNvPr>
            <p:cNvSpPr>
              <a:spLocks/>
            </p:cNvSpPr>
            <p:nvPr/>
          </p:nvSpPr>
          <p:spPr bwMode="auto">
            <a:xfrm>
              <a:off x="0" y="0"/>
              <a:ext cx="1299455" cy="406400"/>
            </a:xfrm>
            <a:custGeom>
              <a:avLst/>
              <a:gdLst>
                <a:gd name="T0" fmla="*/ 0 w 1299455"/>
                <a:gd name="T1" fmla="*/ 0 h 406400"/>
                <a:gd name="T2" fmla="*/ 1096255 w 1299455"/>
                <a:gd name="T3" fmla="*/ 0 h 406400"/>
                <a:gd name="T4" fmla="*/ 1299455 w 1299455"/>
                <a:gd name="T5" fmla="*/ 203200 h 406400"/>
                <a:gd name="T6" fmla="*/ 1096255 w 1299455"/>
                <a:gd name="T7" fmla="*/ 406400 h 406400"/>
                <a:gd name="T8" fmla="*/ 0 w 1299455"/>
                <a:gd name="T9" fmla="*/ 406400 h 406400"/>
                <a:gd name="T10" fmla="*/ 203200 w 1299455"/>
                <a:gd name="T11" fmla="*/ 203200 h 406400"/>
                <a:gd name="T12" fmla="*/ 0 w 1299455"/>
                <a:gd name="T13" fmla="*/ 0 h 406400"/>
              </a:gdLst>
              <a:ahLst/>
              <a:cxnLst>
                <a:cxn ang="0">
                  <a:pos x="T0" y="T1"/>
                </a:cxn>
                <a:cxn ang="0">
                  <a:pos x="T2" y="T3"/>
                </a:cxn>
                <a:cxn ang="0">
                  <a:pos x="T4" y="T5"/>
                </a:cxn>
                <a:cxn ang="0">
                  <a:pos x="T6" y="T7"/>
                </a:cxn>
                <a:cxn ang="0">
                  <a:pos x="T8" y="T9"/>
                </a:cxn>
                <a:cxn ang="0">
                  <a:pos x="T10" y="T11"/>
                </a:cxn>
                <a:cxn ang="0">
                  <a:pos x="T12" y="T13"/>
                </a:cxn>
              </a:cxnLst>
              <a:rect l="0" t="0" r="r" b="b"/>
              <a:pathLst>
                <a:path w="1299455" h="40640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5" name="TextBox 44">
              <a:extLst>
                <a:ext uri="{FF2B5EF4-FFF2-40B4-BE49-F238E27FC236}">
                  <a16:creationId xmlns:a16="http://schemas.microsoft.com/office/drawing/2014/main" id="{D43FBF7A-2EED-DE8D-E766-3619489BD99E}"/>
                </a:ext>
              </a:extLst>
            </p:cNvPr>
            <p:cNvSpPr txBox="1">
              <a:spLocks noChangeArrowheads="1"/>
            </p:cNvSpPr>
            <p:nvPr/>
          </p:nvSpPr>
          <p:spPr bwMode="auto">
            <a:xfrm>
              <a:off x="177800" y="-47625"/>
              <a:ext cx="104545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33" name="Group 45">
            <a:extLst>
              <a:ext uri="{FF2B5EF4-FFF2-40B4-BE49-F238E27FC236}">
                <a16:creationId xmlns:a16="http://schemas.microsoft.com/office/drawing/2014/main" id="{7732A081-915A-68CE-0D6F-7A8942441485}"/>
              </a:ext>
            </a:extLst>
          </p:cNvPr>
          <p:cNvGrpSpPr>
            <a:grpSpLocks/>
          </p:cNvGrpSpPr>
          <p:nvPr/>
        </p:nvGrpSpPr>
        <p:grpSpPr bwMode="auto">
          <a:xfrm>
            <a:off x="4035425" y="7677150"/>
            <a:ext cx="3771900" cy="1976438"/>
            <a:chOff x="0" y="0"/>
            <a:chExt cx="1686329" cy="884008"/>
          </a:xfrm>
        </p:grpSpPr>
        <p:sp>
          <p:nvSpPr>
            <p:cNvPr id="13373" name="Freeform 46">
              <a:extLst>
                <a:ext uri="{FF2B5EF4-FFF2-40B4-BE49-F238E27FC236}">
                  <a16:creationId xmlns:a16="http://schemas.microsoft.com/office/drawing/2014/main" id="{BB2F8966-244D-93B5-0FC5-40B9451F0DD3}"/>
                </a:ext>
              </a:extLst>
            </p:cNvPr>
            <p:cNvSpPr>
              <a:spLocks/>
            </p:cNvSpPr>
            <p:nvPr/>
          </p:nvSpPr>
          <p:spPr bwMode="auto">
            <a:xfrm>
              <a:off x="0" y="0"/>
              <a:ext cx="1686329" cy="884009"/>
            </a:xfrm>
            <a:custGeom>
              <a:avLst/>
              <a:gdLst>
                <a:gd name="T0" fmla="*/ 1561869 w 1686329"/>
                <a:gd name="T1" fmla="*/ 884008 h 884009"/>
                <a:gd name="T2" fmla="*/ 124460 w 1686329"/>
                <a:gd name="T3" fmla="*/ 884008 h 884009"/>
                <a:gd name="T4" fmla="*/ 0 w 1686329"/>
                <a:gd name="T5" fmla="*/ 759548 h 884009"/>
                <a:gd name="T6" fmla="*/ 0 w 1686329"/>
                <a:gd name="T7" fmla="*/ 124460 h 884009"/>
                <a:gd name="T8" fmla="*/ 124460 w 1686329"/>
                <a:gd name="T9" fmla="*/ 0 h 884009"/>
                <a:gd name="T10" fmla="*/ 1561869 w 1686329"/>
                <a:gd name="T11" fmla="*/ 0 h 884009"/>
                <a:gd name="T12" fmla="*/ 1686329 w 1686329"/>
                <a:gd name="T13" fmla="*/ 124460 h 884009"/>
                <a:gd name="T14" fmla="*/ 1686329 w 1686329"/>
                <a:gd name="T15" fmla="*/ 759549 h 884009"/>
                <a:gd name="T16" fmla="*/ 1561869 w 1686329"/>
                <a:gd name="T17" fmla="*/ 884009 h 884009"/>
                <a:gd name="T18" fmla="*/ 1561869 w 1686329"/>
                <a:gd name="T19" fmla="*/ 884008 h 884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6329" h="884009">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lnTo>
                    <a:pt x="1561869" y="884008"/>
                  </a:ln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34" name="Group 47">
            <a:extLst>
              <a:ext uri="{FF2B5EF4-FFF2-40B4-BE49-F238E27FC236}">
                <a16:creationId xmlns:a16="http://schemas.microsoft.com/office/drawing/2014/main" id="{ED49E1ED-5069-18B1-26B1-6EE084DFD2A1}"/>
              </a:ext>
            </a:extLst>
          </p:cNvPr>
          <p:cNvGrpSpPr>
            <a:grpSpLocks/>
          </p:cNvGrpSpPr>
          <p:nvPr/>
        </p:nvGrpSpPr>
        <p:grpSpPr bwMode="auto">
          <a:xfrm>
            <a:off x="10509250" y="6477000"/>
            <a:ext cx="2759075" cy="863600"/>
            <a:chOff x="0" y="0"/>
            <a:chExt cx="1299455" cy="406400"/>
          </a:xfrm>
        </p:grpSpPr>
        <p:sp>
          <p:nvSpPr>
            <p:cNvPr id="13371" name="Freeform 48">
              <a:extLst>
                <a:ext uri="{FF2B5EF4-FFF2-40B4-BE49-F238E27FC236}">
                  <a16:creationId xmlns:a16="http://schemas.microsoft.com/office/drawing/2014/main" id="{5977494D-065B-E465-B72F-44F4F8F5B173}"/>
                </a:ext>
              </a:extLst>
            </p:cNvPr>
            <p:cNvSpPr>
              <a:spLocks/>
            </p:cNvSpPr>
            <p:nvPr/>
          </p:nvSpPr>
          <p:spPr bwMode="auto">
            <a:xfrm>
              <a:off x="0" y="0"/>
              <a:ext cx="1299455" cy="406400"/>
            </a:xfrm>
            <a:custGeom>
              <a:avLst/>
              <a:gdLst>
                <a:gd name="T0" fmla="*/ 0 w 1299455"/>
                <a:gd name="T1" fmla="*/ 0 h 406400"/>
                <a:gd name="T2" fmla="*/ 1096255 w 1299455"/>
                <a:gd name="T3" fmla="*/ 0 h 406400"/>
                <a:gd name="T4" fmla="*/ 1299455 w 1299455"/>
                <a:gd name="T5" fmla="*/ 203200 h 406400"/>
                <a:gd name="T6" fmla="*/ 1096255 w 1299455"/>
                <a:gd name="T7" fmla="*/ 406400 h 406400"/>
                <a:gd name="T8" fmla="*/ 0 w 1299455"/>
                <a:gd name="T9" fmla="*/ 406400 h 406400"/>
                <a:gd name="T10" fmla="*/ 203200 w 1299455"/>
                <a:gd name="T11" fmla="*/ 203200 h 406400"/>
                <a:gd name="T12" fmla="*/ 0 w 1299455"/>
                <a:gd name="T13" fmla="*/ 0 h 406400"/>
              </a:gdLst>
              <a:ahLst/>
              <a:cxnLst>
                <a:cxn ang="0">
                  <a:pos x="T0" y="T1"/>
                </a:cxn>
                <a:cxn ang="0">
                  <a:pos x="T2" y="T3"/>
                </a:cxn>
                <a:cxn ang="0">
                  <a:pos x="T4" y="T5"/>
                </a:cxn>
                <a:cxn ang="0">
                  <a:pos x="T6" y="T7"/>
                </a:cxn>
                <a:cxn ang="0">
                  <a:pos x="T8" y="T9"/>
                </a:cxn>
                <a:cxn ang="0">
                  <a:pos x="T10" y="T11"/>
                </a:cxn>
                <a:cxn ang="0">
                  <a:pos x="T12" y="T13"/>
                </a:cxn>
              </a:cxnLst>
              <a:rect l="0" t="0" r="r" b="b"/>
              <a:pathLst>
                <a:path w="1299455" h="40640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2" name="TextBox 49">
              <a:extLst>
                <a:ext uri="{FF2B5EF4-FFF2-40B4-BE49-F238E27FC236}">
                  <a16:creationId xmlns:a16="http://schemas.microsoft.com/office/drawing/2014/main" id="{EA6B9810-AA46-4E46-DBA6-D2B565F5BF90}"/>
                </a:ext>
              </a:extLst>
            </p:cNvPr>
            <p:cNvSpPr txBox="1">
              <a:spLocks noChangeArrowheads="1"/>
            </p:cNvSpPr>
            <p:nvPr/>
          </p:nvSpPr>
          <p:spPr bwMode="auto">
            <a:xfrm>
              <a:off x="177800" y="-47625"/>
              <a:ext cx="104545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sp>
        <p:nvSpPr>
          <p:cNvPr id="13335" name="AutoShape 50">
            <a:extLst>
              <a:ext uri="{FF2B5EF4-FFF2-40B4-BE49-F238E27FC236}">
                <a16:creationId xmlns:a16="http://schemas.microsoft.com/office/drawing/2014/main" id="{D1FAF5A8-66F4-C66A-0FF6-9C5766EAA893}"/>
              </a:ext>
            </a:extLst>
          </p:cNvPr>
          <p:cNvSpPr>
            <a:spLocks noChangeShapeType="1"/>
          </p:cNvSpPr>
          <p:nvPr/>
        </p:nvSpPr>
        <p:spPr bwMode="auto">
          <a:xfrm>
            <a:off x="8902700" y="8102600"/>
            <a:ext cx="1933575" cy="0"/>
          </a:xfrm>
          <a:prstGeom prst="line">
            <a:avLst/>
          </a:prstGeom>
          <a:noFill/>
          <a:ln w="28575">
            <a:solidFill>
              <a:srgbClr val="2B2A2A"/>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3336" name="Group 51">
            <a:extLst>
              <a:ext uri="{FF2B5EF4-FFF2-40B4-BE49-F238E27FC236}">
                <a16:creationId xmlns:a16="http://schemas.microsoft.com/office/drawing/2014/main" id="{C4FA758F-97D0-7B60-296A-D0CA4C8A5BE1}"/>
              </a:ext>
            </a:extLst>
          </p:cNvPr>
          <p:cNvGrpSpPr>
            <a:grpSpLocks/>
          </p:cNvGrpSpPr>
          <p:nvPr/>
        </p:nvGrpSpPr>
        <p:grpSpPr bwMode="auto">
          <a:xfrm>
            <a:off x="10509250" y="7677150"/>
            <a:ext cx="3771900" cy="1976438"/>
            <a:chOff x="0" y="0"/>
            <a:chExt cx="1686329" cy="884008"/>
          </a:xfrm>
        </p:grpSpPr>
        <p:sp>
          <p:nvSpPr>
            <p:cNvPr id="13370" name="Freeform 52">
              <a:extLst>
                <a:ext uri="{FF2B5EF4-FFF2-40B4-BE49-F238E27FC236}">
                  <a16:creationId xmlns:a16="http://schemas.microsoft.com/office/drawing/2014/main" id="{0E3C90C6-8BEE-DA82-3BA8-BC0951C4BC29}"/>
                </a:ext>
              </a:extLst>
            </p:cNvPr>
            <p:cNvSpPr>
              <a:spLocks/>
            </p:cNvSpPr>
            <p:nvPr/>
          </p:nvSpPr>
          <p:spPr bwMode="auto">
            <a:xfrm>
              <a:off x="0" y="0"/>
              <a:ext cx="1686329" cy="884009"/>
            </a:xfrm>
            <a:custGeom>
              <a:avLst/>
              <a:gdLst>
                <a:gd name="T0" fmla="*/ 1561869 w 1686329"/>
                <a:gd name="T1" fmla="*/ 884008 h 884009"/>
                <a:gd name="T2" fmla="*/ 124460 w 1686329"/>
                <a:gd name="T3" fmla="*/ 884008 h 884009"/>
                <a:gd name="T4" fmla="*/ 0 w 1686329"/>
                <a:gd name="T5" fmla="*/ 759548 h 884009"/>
                <a:gd name="T6" fmla="*/ 0 w 1686329"/>
                <a:gd name="T7" fmla="*/ 124460 h 884009"/>
                <a:gd name="T8" fmla="*/ 124460 w 1686329"/>
                <a:gd name="T9" fmla="*/ 0 h 884009"/>
                <a:gd name="T10" fmla="*/ 1561869 w 1686329"/>
                <a:gd name="T11" fmla="*/ 0 h 884009"/>
                <a:gd name="T12" fmla="*/ 1686329 w 1686329"/>
                <a:gd name="T13" fmla="*/ 124460 h 884009"/>
                <a:gd name="T14" fmla="*/ 1686329 w 1686329"/>
                <a:gd name="T15" fmla="*/ 759549 h 884009"/>
                <a:gd name="T16" fmla="*/ 1561869 w 1686329"/>
                <a:gd name="T17" fmla="*/ 884009 h 884009"/>
                <a:gd name="T18" fmla="*/ 1561869 w 1686329"/>
                <a:gd name="T19" fmla="*/ 884008 h 884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6329" h="884009">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lnTo>
                    <a:pt x="1561869" y="884008"/>
                  </a:ln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37" name="AutoShape 53">
            <a:extLst>
              <a:ext uri="{FF2B5EF4-FFF2-40B4-BE49-F238E27FC236}">
                <a16:creationId xmlns:a16="http://schemas.microsoft.com/office/drawing/2014/main" id="{AB3E256A-F5AE-9AFF-0BA7-A834A2AEF895}"/>
              </a:ext>
            </a:extLst>
          </p:cNvPr>
          <p:cNvSpPr>
            <a:spLocks noChangeShapeType="1"/>
          </p:cNvSpPr>
          <p:nvPr/>
        </p:nvSpPr>
        <p:spPr bwMode="auto">
          <a:xfrm>
            <a:off x="12125325" y="4211638"/>
            <a:ext cx="1416050" cy="0"/>
          </a:xfrm>
          <a:prstGeom prst="line">
            <a:avLst/>
          </a:prstGeom>
          <a:noFill/>
          <a:ln w="28575">
            <a:solidFill>
              <a:srgbClr val="2B2A2A"/>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38" name="AutoShape 54">
            <a:extLst>
              <a:ext uri="{FF2B5EF4-FFF2-40B4-BE49-F238E27FC236}">
                <a16:creationId xmlns:a16="http://schemas.microsoft.com/office/drawing/2014/main" id="{77431A61-3518-D1E4-2E3B-835B8DB7BA85}"/>
              </a:ext>
            </a:extLst>
          </p:cNvPr>
          <p:cNvSpPr>
            <a:spLocks noChangeShapeType="1"/>
          </p:cNvSpPr>
          <p:nvPr/>
        </p:nvSpPr>
        <p:spPr bwMode="auto">
          <a:xfrm>
            <a:off x="11258550" y="2979738"/>
            <a:ext cx="895350" cy="0"/>
          </a:xfrm>
          <a:prstGeom prst="line">
            <a:avLst/>
          </a:prstGeom>
          <a:noFill/>
          <a:ln w="28575">
            <a:solidFill>
              <a:srgbClr val="2B2A2A"/>
            </a:solidFill>
            <a:prstDash val="sysDash"/>
            <a:round/>
            <a:headEnd type="oval" w="lg" len="lg"/>
            <a:tailEnd type="none" w="sm" len="sm"/>
          </a:ln>
          <a:extLst>
            <a:ext uri="{909E8E84-426E-40DD-AFC4-6F175D3DCCD1}">
              <a14:hiddenFill xmlns:a14="http://schemas.microsoft.com/office/drawing/2010/main">
                <a:noFill/>
              </a14:hiddenFill>
            </a:ext>
          </a:extLst>
        </p:spPr>
        <p:txBody>
          <a:bodyPr/>
          <a:lstStyle/>
          <a:p>
            <a:endParaRPr lang="en-US"/>
          </a:p>
        </p:txBody>
      </p:sp>
      <p:sp>
        <p:nvSpPr>
          <p:cNvPr id="13339" name="AutoShape 55">
            <a:extLst>
              <a:ext uri="{FF2B5EF4-FFF2-40B4-BE49-F238E27FC236}">
                <a16:creationId xmlns:a16="http://schemas.microsoft.com/office/drawing/2014/main" id="{D9DF31F5-F7B9-BA3A-BF7A-E0CFD2C892B6}"/>
              </a:ext>
            </a:extLst>
          </p:cNvPr>
          <p:cNvSpPr>
            <a:spLocks noChangeShapeType="1"/>
          </p:cNvSpPr>
          <p:nvPr/>
        </p:nvSpPr>
        <p:spPr bwMode="auto">
          <a:xfrm>
            <a:off x="11258550" y="5487988"/>
            <a:ext cx="895350" cy="0"/>
          </a:xfrm>
          <a:prstGeom prst="line">
            <a:avLst/>
          </a:prstGeom>
          <a:noFill/>
          <a:ln w="28575">
            <a:solidFill>
              <a:srgbClr val="2B2A2A"/>
            </a:solidFill>
            <a:prstDash val="sysDash"/>
            <a:round/>
            <a:headEnd type="oval" w="lg" len="lg"/>
            <a:tailEnd type="none" w="sm" len="sm"/>
          </a:ln>
          <a:extLst>
            <a:ext uri="{909E8E84-426E-40DD-AFC4-6F175D3DCCD1}">
              <a14:hiddenFill xmlns:a14="http://schemas.microsoft.com/office/drawing/2010/main">
                <a:noFill/>
              </a14:hiddenFill>
            </a:ext>
          </a:extLst>
        </p:spPr>
        <p:txBody>
          <a:bodyPr/>
          <a:lstStyle/>
          <a:p>
            <a:endParaRPr lang="en-US"/>
          </a:p>
        </p:txBody>
      </p:sp>
      <p:sp>
        <p:nvSpPr>
          <p:cNvPr id="13340" name="AutoShape 56">
            <a:extLst>
              <a:ext uri="{FF2B5EF4-FFF2-40B4-BE49-F238E27FC236}">
                <a16:creationId xmlns:a16="http://schemas.microsoft.com/office/drawing/2014/main" id="{C90CD80B-06D5-5852-2EB9-028A874E975A}"/>
              </a:ext>
            </a:extLst>
          </p:cNvPr>
          <p:cNvSpPr>
            <a:spLocks noChangeShapeType="1"/>
          </p:cNvSpPr>
          <p:nvPr/>
        </p:nvSpPr>
        <p:spPr bwMode="auto">
          <a:xfrm rot="-5400000">
            <a:off x="10861675" y="4233863"/>
            <a:ext cx="2508250" cy="0"/>
          </a:xfrm>
          <a:prstGeom prst="line">
            <a:avLst/>
          </a:prstGeom>
          <a:noFill/>
          <a:ln w="28575">
            <a:solidFill>
              <a:srgbClr val="2B2A2A"/>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41" name="AutoShape 57">
            <a:extLst>
              <a:ext uri="{FF2B5EF4-FFF2-40B4-BE49-F238E27FC236}">
                <a16:creationId xmlns:a16="http://schemas.microsoft.com/office/drawing/2014/main" id="{4DDD5106-9E32-AEC4-867A-BA0CADDD5876}"/>
              </a:ext>
            </a:extLst>
          </p:cNvPr>
          <p:cNvSpPr>
            <a:spLocks noChangeShapeType="1"/>
          </p:cNvSpPr>
          <p:nvPr/>
        </p:nvSpPr>
        <p:spPr bwMode="auto">
          <a:xfrm>
            <a:off x="8034338" y="6870700"/>
            <a:ext cx="896937" cy="0"/>
          </a:xfrm>
          <a:prstGeom prst="line">
            <a:avLst/>
          </a:prstGeom>
          <a:noFill/>
          <a:ln w="28575">
            <a:solidFill>
              <a:srgbClr val="2B2A2A"/>
            </a:solidFill>
            <a:prstDash val="sysDash"/>
            <a:round/>
            <a:headEnd type="oval" w="lg" len="lg"/>
            <a:tailEnd type="none" w="sm" len="sm"/>
          </a:ln>
          <a:extLst>
            <a:ext uri="{909E8E84-426E-40DD-AFC4-6F175D3DCCD1}">
              <a14:hiddenFill xmlns:a14="http://schemas.microsoft.com/office/drawing/2010/main">
                <a:noFill/>
              </a14:hiddenFill>
            </a:ext>
          </a:extLst>
        </p:spPr>
        <p:txBody>
          <a:bodyPr/>
          <a:lstStyle/>
          <a:p>
            <a:endParaRPr lang="en-US"/>
          </a:p>
        </p:txBody>
      </p:sp>
      <p:sp>
        <p:nvSpPr>
          <p:cNvPr id="13342" name="AutoShape 58">
            <a:extLst>
              <a:ext uri="{FF2B5EF4-FFF2-40B4-BE49-F238E27FC236}">
                <a16:creationId xmlns:a16="http://schemas.microsoft.com/office/drawing/2014/main" id="{371D18B7-9974-5EFB-D460-30C0E1E005CF}"/>
              </a:ext>
            </a:extLst>
          </p:cNvPr>
          <p:cNvSpPr>
            <a:spLocks noChangeShapeType="1"/>
          </p:cNvSpPr>
          <p:nvPr/>
        </p:nvSpPr>
        <p:spPr bwMode="auto">
          <a:xfrm>
            <a:off x="8034338" y="9378950"/>
            <a:ext cx="896937" cy="0"/>
          </a:xfrm>
          <a:prstGeom prst="line">
            <a:avLst/>
          </a:prstGeom>
          <a:noFill/>
          <a:ln w="28575">
            <a:solidFill>
              <a:srgbClr val="2B2A2A"/>
            </a:solidFill>
            <a:prstDash val="sysDash"/>
            <a:round/>
            <a:headEnd type="oval" w="lg" len="lg"/>
            <a:tailEnd type="none" w="sm" len="sm"/>
          </a:ln>
          <a:extLst>
            <a:ext uri="{909E8E84-426E-40DD-AFC4-6F175D3DCCD1}">
              <a14:hiddenFill xmlns:a14="http://schemas.microsoft.com/office/drawing/2010/main">
                <a:noFill/>
              </a14:hiddenFill>
            </a:ext>
          </a:extLst>
        </p:spPr>
        <p:txBody>
          <a:bodyPr/>
          <a:lstStyle/>
          <a:p>
            <a:endParaRPr lang="en-US"/>
          </a:p>
        </p:txBody>
      </p:sp>
      <p:sp>
        <p:nvSpPr>
          <p:cNvPr id="13343" name="AutoShape 59">
            <a:extLst>
              <a:ext uri="{FF2B5EF4-FFF2-40B4-BE49-F238E27FC236}">
                <a16:creationId xmlns:a16="http://schemas.microsoft.com/office/drawing/2014/main" id="{10507BB2-0DE4-D80F-6063-4BFFA2336EBE}"/>
              </a:ext>
            </a:extLst>
          </p:cNvPr>
          <p:cNvSpPr>
            <a:spLocks noChangeShapeType="1"/>
          </p:cNvSpPr>
          <p:nvPr/>
        </p:nvSpPr>
        <p:spPr bwMode="auto">
          <a:xfrm rot="-5400000">
            <a:off x="7639050" y="8124825"/>
            <a:ext cx="2508250" cy="0"/>
          </a:xfrm>
          <a:prstGeom prst="line">
            <a:avLst/>
          </a:prstGeom>
          <a:noFill/>
          <a:ln w="28575">
            <a:solidFill>
              <a:srgbClr val="2B2A2A"/>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 name="TextBox 60">
            <a:extLst>
              <a:ext uri="{FF2B5EF4-FFF2-40B4-BE49-F238E27FC236}">
                <a16:creationId xmlns:a16="http://schemas.microsoft.com/office/drawing/2014/main" id="{107C8743-5003-12A1-C1FF-064A9D508D1C}"/>
              </a:ext>
            </a:extLst>
          </p:cNvPr>
          <p:cNvSpPr txBox="1"/>
          <p:nvPr/>
        </p:nvSpPr>
        <p:spPr>
          <a:xfrm>
            <a:off x="4314825" y="1371600"/>
            <a:ext cx="9658350" cy="606425"/>
          </a:xfrm>
          <a:prstGeom prst="rect">
            <a:avLst/>
          </a:prstGeom>
        </p:spPr>
        <p:txBody>
          <a:bodyPr lIns="0" tIns="0" rIns="0" bIns="0">
            <a:spAutoFit/>
          </a:bodyPr>
          <a:lstStyle/>
          <a:p>
            <a:pPr algn="ctr" eaLnBrk="1" fontAlgn="auto" hangingPunct="1">
              <a:lnSpc>
                <a:spcPts val="4899"/>
              </a:lnSpc>
              <a:spcAft>
                <a:spcPts val="0"/>
              </a:spcAft>
              <a:defRPr/>
            </a:pPr>
            <a:r>
              <a:rPr lang="en-US" sz="3499">
                <a:solidFill>
                  <a:srgbClr val="2B2A2A"/>
                </a:solidFill>
                <a:latin typeface="Barlow Medium"/>
              </a:rPr>
              <a:t>The world has changed. Let’s take a look.</a:t>
            </a:r>
          </a:p>
        </p:txBody>
      </p:sp>
      <p:sp>
        <p:nvSpPr>
          <p:cNvPr id="61" name="TextBox 61">
            <a:extLst>
              <a:ext uri="{FF2B5EF4-FFF2-40B4-BE49-F238E27FC236}">
                <a16:creationId xmlns:a16="http://schemas.microsoft.com/office/drawing/2014/main" id="{7B7AE358-95B6-6FF2-41BC-F194BFCB24F6}"/>
              </a:ext>
            </a:extLst>
          </p:cNvPr>
          <p:cNvSpPr txBox="1"/>
          <p:nvPr/>
        </p:nvSpPr>
        <p:spPr>
          <a:xfrm>
            <a:off x="1279525" y="2782888"/>
            <a:ext cx="2255838" cy="414337"/>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F4F4F3"/>
                </a:solidFill>
                <a:latin typeface="Barlow Bold"/>
              </a:rPr>
              <a:t>COVID-19</a:t>
            </a:r>
          </a:p>
        </p:txBody>
      </p:sp>
      <p:sp>
        <p:nvSpPr>
          <p:cNvPr id="62" name="TextBox 62">
            <a:extLst>
              <a:ext uri="{FF2B5EF4-FFF2-40B4-BE49-F238E27FC236}">
                <a16:creationId xmlns:a16="http://schemas.microsoft.com/office/drawing/2014/main" id="{EF9073B1-ED88-DB90-1E96-6D350381396A}"/>
              </a:ext>
            </a:extLst>
          </p:cNvPr>
          <p:cNvSpPr txBox="1"/>
          <p:nvPr/>
        </p:nvSpPr>
        <p:spPr>
          <a:xfrm>
            <a:off x="4044950" y="2820988"/>
            <a:ext cx="569913"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000000"/>
                </a:solidFill>
                <a:latin typeface="Barlow Semi-Bold"/>
              </a:rPr>
              <a:t>1</a:t>
            </a:r>
          </a:p>
        </p:txBody>
      </p:sp>
      <p:sp>
        <p:nvSpPr>
          <p:cNvPr id="63" name="TextBox 63">
            <a:extLst>
              <a:ext uri="{FF2B5EF4-FFF2-40B4-BE49-F238E27FC236}">
                <a16:creationId xmlns:a16="http://schemas.microsoft.com/office/drawing/2014/main" id="{BE2253F3-0404-9CB1-3032-9C2FEC755C59}"/>
              </a:ext>
            </a:extLst>
          </p:cNvPr>
          <p:cNvSpPr txBox="1"/>
          <p:nvPr/>
        </p:nvSpPr>
        <p:spPr>
          <a:xfrm>
            <a:off x="10274300" y="2820988"/>
            <a:ext cx="569913"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000000"/>
                </a:solidFill>
                <a:latin typeface="Barlow Semi-Bold"/>
              </a:rPr>
              <a:t>2</a:t>
            </a:r>
          </a:p>
        </p:txBody>
      </p:sp>
      <p:sp>
        <p:nvSpPr>
          <p:cNvPr id="64" name="TextBox 64">
            <a:extLst>
              <a:ext uri="{FF2B5EF4-FFF2-40B4-BE49-F238E27FC236}">
                <a16:creationId xmlns:a16="http://schemas.microsoft.com/office/drawing/2014/main" id="{C893AB35-F53B-A16E-7B2B-A62BC7F8BF66}"/>
              </a:ext>
            </a:extLst>
          </p:cNvPr>
          <p:cNvSpPr txBox="1"/>
          <p:nvPr/>
        </p:nvSpPr>
        <p:spPr>
          <a:xfrm>
            <a:off x="7051675" y="6711950"/>
            <a:ext cx="569913"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000000"/>
                </a:solidFill>
                <a:latin typeface="Barlow Semi-Bold"/>
              </a:rPr>
              <a:t>4</a:t>
            </a:r>
          </a:p>
        </p:txBody>
      </p:sp>
      <p:sp>
        <p:nvSpPr>
          <p:cNvPr id="65" name="TextBox 65">
            <a:extLst>
              <a:ext uri="{FF2B5EF4-FFF2-40B4-BE49-F238E27FC236}">
                <a16:creationId xmlns:a16="http://schemas.microsoft.com/office/drawing/2014/main" id="{0CD333A7-33E6-8763-A475-5DB3DA1AEDFF}"/>
              </a:ext>
            </a:extLst>
          </p:cNvPr>
          <p:cNvSpPr txBox="1"/>
          <p:nvPr/>
        </p:nvSpPr>
        <p:spPr>
          <a:xfrm>
            <a:off x="13527088" y="6711950"/>
            <a:ext cx="568325"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000000"/>
                </a:solidFill>
                <a:latin typeface="Barlow Semi-Bold"/>
              </a:rPr>
              <a:t>5</a:t>
            </a:r>
          </a:p>
        </p:txBody>
      </p:sp>
      <p:sp>
        <p:nvSpPr>
          <p:cNvPr id="66" name="TextBox 66">
            <a:extLst>
              <a:ext uri="{FF2B5EF4-FFF2-40B4-BE49-F238E27FC236}">
                <a16:creationId xmlns:a16="http://schemas.microsoft.com/office/drawing/2014/main" id="{181DBF27-0328-FBC0-2458-38210FB7BB3D}"/>
              </a:ext>
            </a:extLst>
          </p:cNvPr>
          <p:cNvSpPr txBox="1"/>
          <p:nvPr/>
        </p:nvSpPr>
        <p:spPr>
          <a:xfrm>
            <a:off x="1785938" y="3952875"/>
            <a:ext cx="2255837" cy="414338"/>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2B2A2A"/>
                </a:solidFill>
                <a:latin typeface="Barlow Bold"/>
              </a:rPr>
              <a:t>March 2020</a:t>
            </a:r>
          </a:p>
        </p:txBody>
      </p:sp>
      <p:sp>
        <p:nvSpPr>
          <p:cNvPr id="67" name="TextBox 67">
            <a:extLst>
              <a:ext uri="{FF2B5EF4-FFF2-40B4-BE49-F238E27FC236}">
                <a16:creationId xmlns:a16="http://schemas.microsoft.com/office/drawing/2014/main" id="{BE7B0DEF-8E30-A198-46C1-D72905C30715}"/>
              </a:ext>
            </a:extLst>
          </p:cNvPr>
          <p:cNvSpPr txBox="1"/>
          <p:nvPr/>
        </p:nvSpPr>
        <p:spPr>
          <a:xfrm>
            <a:off x="1222375" y="4595813"/>
            <a:ext cx="3384550" cy="944562"/>
          </a:xfrm>
          <a:prstGeom prst="rect">
            <a:avLst/>
          </a:prstGeom>
        </p:spPr>
        <p:txBody>
          <a:bodyPr lIns="0" tIns="0" rIns="0" bIns="0">
            <a:spAutoFit/>
          </a:bodyPr>
          <a:lstStyle/>
          <a:p>
            <a:pPr algn="ctr" eaLnBrk="1" fontAlgn="auto" hangingPunct="1">
              <a:lnSpc>
                <a:spcPts val="2520"/>
              </a:lnSpc>
              <a:spcAft>
                <a:spcPts val="0"/>
              </a:spcAft>
              <a:defRPr/>
            </a:pPr>
            <a:r>
              <a:rPr lang="en-US" spc="57">
                <a:solidFill>
                  <a:srgbClr val="2B2A2A"/>
                </a:solidFill>
                <a:latin typeface="Barlow Medium"/>
              </a:rPr>
              <a:t>Covid was here, and workplaces were closed down and changed forever.</a:t>
            </a:r>
          </a:p>
        </p:txBody>
      </p:sp>
      <p:sp>
        <p:nvSpPr>
          <p:cNvPr id="68" name="TextBox 68">
            <a:extLst>
              <a:ext uri="{FF2B5EF4-FFF2-40B4-BE49-F238E27FC236}">
                <a16:creationId xmlns:a16="http://schemas.microsoft.com/office/drawing/2014/main" id="{24066C97-489F-E008-3D55-D9C6AA782F40}"/>
              </a:ext>
            </a:extLst>
          </p:cNvPr>
          <p:cNvSpPr txBox="1"/>
          <p:nvPr/>
        </p:nvSpPr>
        <p:spPr>
          <a:xfrm>
            <a:off x="7575550" y="2782888"/>
            <a:ext cx="2255838" cy="414337"/>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F4F4F3"/>
                </a:solidFill>
                <a:latin typeface="Barlow Semi-Bold"/>
              </a:rPr>
              <a:t>George Floyd</a:t>
            </a:r>
          </a:p>
        </p:txBody>
      </p:sp>
      <p:sp>
        <p:nvSpPr>
          <p:cNvPr id="69" name="TextBox 69">
            <a:extLst>
              <a:ext uri="{FF2B5EF4-FFF2-40B4-BE49-F238E27FC236}">
                <a16:creationId xmlns:a16="http://schemas.microsoft.com/office/drawing/2014/main" id="{FE50C616-8254-F4A4-BF37-DCA695AC1616}"/>
              </a:ext>
            </a:extLst>
          </p:cNvPr>
          <p:cNvSpPr txBox="1"/>
          <p:nvPr/>
        </p:nvSpPr>
        <p:spPr>
          <a:xfrm>
            <a:off x="8015288" y="3952875"/>
            <a:ext cx="2257425" cy="414338"/>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2B2A2A"/>
                </a:solidFill>
                <a:latin typeface="Barlow Semi-Bold"/>
              </a:rPr>
              <a:t>May 25, 2020</a:t>
            </a:r>
          </a:p>
        </p:txBody>
      </p:sp>
      <p:sp>
        <p:nvSpPr>
          <p:cNvPr id="70" name="TextBox 70">
            <a:extLst>
              <a:ext uri="{FF2B5EF4-FFF2-40B4-BE49-F238E27FC236}">
                <a16:creationId xmlns:a16="http://schemas.microsoft.com/office/drawing/2014/main" id="{B4EF934B-4ADA-1DF1-7624-B6DEF436C068}"/>
              </a:ext>
            </a:extLst>
          </p:cNvPr>
          <p:cNvSpPr txBox="1"/>
          <p:nvPr/>
        </p:nvSpPr>
        <p:spPr>
          <a:xfrm>
            <a:off x="7451725" y="4408488"/>
            <a:ext cx="3384550" cy="1258887"/>
          </a:xfrm>
          <a:prstGeom prst="rect">
            <a:avLst/>
          </a:prstGeom>
        </p:spPr>
        <p:txBody>
          <a:bodyPr lIns="0" tIns="0" rIns="0" bIns="0">
            <a:spAutoFit/>
          </a:bodyPr>
          <a:lstStyle/>
          <a:p>
            <a:pPr algn="ctr" eaLnBrk="1" fontAlgn="auto" hangingPunct="1">
              <a:lnSpc>
                <a:spcPts val="2520"/>
              </a:lnSpc>
              <a:spcBef>
                <a:spcPts val="0"/>
              </a:spcBef>
              <a:spcAft>
                <a:spcPts val="0"/>
              </a:spcAft>
              <a:defRPr/>
            </a:pPr>
            <a:r>
              <a:rPr lang="en-US" spc="57">
                <a:solidFill>
                  <a:srgbClr val="2B2A2A"/>
                </a:solidFill>
                <a:latin typeface="Barlow Medium"/>
              </a:rPr>
              <a:t>The murder of George Floyd  witnessed in real time around the world re-ignited the </a:t>
            </a:r>
          </a:p>
          <a:p>
            <a:pPr algn="ctr" eaLnBrk="1" fontAlgn="auto" hangingPunct="1">
              <a:lnSpc>
                <a:spcPts val="2520"/>
              </a:lnSpc>
              <a:spcAft>
                <a:spcPts val="0"/>
              </a:spcAft>
              <a:defRPr/>
            </a:pPr>
            <a:r>
              <a:rPr lang="en-US" spc="57">
                <a:solidFill>
                  <a:srgbClr val="2B2A2A"/>
                </a:solidFill>
                <a:latin typeface="Barlow Medium"/>
              </a:rPr>
              <a:t>Black Lives Matter movement.</a:t>
            </a:r>
          </a:p>
        </p:txBody>
      </p:sp>
      <p:sp>
        <p:nvSpPr>
          <p:cNvPr id="71" name="TextBox 71">
            <a:extLst>
              <a:ext uri="{FF2B5EF4-FFF2-40B4-BE49-F238E27FC236}">
                <a16:creationId xmlns:a16="http://schemas.microsoft.com/office/drawing/2014/main" id="{A88D85F8-8320-9BAC-CFD5-BD3103399FE3}"/>
              </a:ext>
            </a:extLst>
          </p:cNvPr>
          <p:cNvSpPr txBox="1"/>
          <p:nvPr/>
        </p:nvSpPr>
        <p:spPr>
          <a:xfrm>
            <a:off x="14246225" y="3952875"/>
            <a:ext cx="2255838" cy="414338"/>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2B2A2A"/>
                </a:solidFill>
                <a:latin typeface="Barlow Semi-Bold"/>
              </a:rPr>
              <a:t>Post May 2020</a:t>
            </a:r>
          </a:p>
        </p:txBody>
      </p:sp>
      <p:sp>
        <p:nvSpPr>
          <p:cNvPr id="72" name="TextBox 72">
            <a:extLst>
              <a:ext uri="{FF2B5EF4-FFF2-40B4-BE49-F238E27FC236}">
                <a16:creationId xmlns:a16="http://schemas.microsoft.com/office/drawing/2014/main" id="{2A0B624C-8165-C779-33F3-D84ECC262AE0}"/>
              </a:ext>
            </a:extLst>
          </p:cNvPr>
          <p:cNvSpPr txBox="1"/>
          <p:nvPr/>
        </p:nvSpPr>
        <p:spPr>
          <a:xfrm>
            <a:off x="13681075" y="4408488"/>
            <a:ext cx="3384550" cy="1258887"/>
          </a:xfrm>
          <a:prstGeom prst="rect">
            <a:avLst/>
          </a:prstGeom>
        </p:spPr>
        <p:txBody>
          <a:bodyPr lIns="0" tIns="0" rIns="0" bIns="0">
            <a:spAutoFit/>
          </a:bodyPr>
          <a:lstStyle/>
          <a:p>
            <a:pPr algn="ctr" eaLnBrk="1" fontAlgn="auto" hangingPunct="1">
              <a:lnSpc>
                <a:spcPts val="2520"/>
              </a:lnSpc>
              <a:spcAft>
                <a:spcPts val="0"/>
              </a:spcAft>
              <a:defRPr/>
            </a:pPr>
            <a:r>
              <a:rPr lang="en-US" spc="57">
                <a:solidFill>
                  <a:srgbClr val="2B2A2A"/>
                </a:solidFill>
                <a:latin typeface="Barlow Medium"/>
              </a:rPr>
              <a:t>Diversity and Inclusion offices were created to implement practical actions for systemic change.</a:t>
            </a:r>
          </a:p>
        </p:txBody>
      </p:sp>
      <p:sp>
        <p:nvSpPr>
          <p:cNvPr id="73" name="TextBox 73">
            <a:extLst>
              <a:ext uri="{FF2B5EF4-FFF2-40B4-BE49-F238E27FC236}">
                <a16:creationId xmlns:a16="http://schemas.microsoft.com/office/drawing/2014/main" id="{DE8558E9-EB39-BAD1-5732-625C4EA1FD80}"/>
              </a:ext>
            </a:extLst>
          </p:cNvPr>
          <p:cNvSpPr txBox="1"/>
          <p:nvPr/>
        </p:nvSpPr>
        <p:spPr>
          <a:xfrm>
            <a:off x="10702925" y="6448425"/>
            <a:ext cx="2255838" cy="8350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F4F4F3"/>
                </a:solidFill>
                <a:latin typeface="Barlow Bold"/>
              </a:rPr>
              <a:t>Unmarked</a:t>
            </a:r>
          </a:p>
          <a:p>
            <a:pPr algn="ctr" eaLnBrk="1" fontAlgn="auto" hangingPunct="1">
              <a:lnSpc>
                <a:spcPts val="3359"/>
              </a:lnSpc>
              <a:spcBef>
                <a:spcPts val="0"/>
              </a:spcBef>
              <a:spcAft>
                <a:spcPts val="0"/>
              </a:spcAft>
              <a:defRPr/>
            </a:pPr>
            <a:r>
              <a:rPr lang="en-US" sz="2400" spc="76">
                <a:solidFill>
                  <a:srgbClr val="F4F4F3"/>
                </a:solidFill>
                <a:latin typeface="Barlow Bold"/>
              </a:rPr>
              <a:t>Burials</a:t>
            </a:r>
          </a:p>
        </p:txBody>
      </p:sp>
      <p:sp>
        <p:nvSpPr>
          <p:cNvPr id="74" name="Freeform 74">
            <a:extLst>
              <a:ext uri="{FF2B5EF4-FFF2-40B4-BE49-F238E27FC236}">
                <a16:creationId xmlns:a16="http://schemas.microsoft.com/office/drawing/2014/main" id="{1ED93E4A-B216-D4CB-92EE-C29EC106CDF8}"/>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3"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75" name="TextBox 75">
            <a:extLst>
              <a:ext uri="{FF2B5EF4-FFF2-40B4-BE49-F238E27FC236}">
                <a16:creationId xmlns:a16="http://schemas.microsoft.com/office/drawing/2014/main" id="{BECACC9B-FEF1-4271-474F-E6E3F40BE324}"/>
              </a:ext>
            </a:extLst>
          </p:cNvPr>
          <p:cNvSpPr txBox="1"/>
          <p:nvPr/>
        </p:nvSpPr>
        <p:spPr>
          <a:xfrm>
            <a:off x="11231563" y="7866063"/>
            <a:ext cx="2255837"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2B2A2A"/>
                </a:solidFill>
                <a:latin typeface="Barlow Semi-Bold"/>
              </a:rPr>
              <a:t>May 27, 2021</a:t>
            </a:r>
          </a:p>
        </p:txBody>
      </p:sp>
      <p:sp>
        <p:nvSpPr>
          <p:cNvPr id="76" name="TextBox 76">
            <a:extLst>
              <a:ext uri="{FF2B5EF4-FFF2-40B4-BE49-F238E27FC236}">
                <a16:creationId xmlns:a16="http://schemas.microsoft.com/office/drawing/2014/main" id="{BF1FCCC6-20D0-3285-9511-CDE183805CCE}"/>
              </a:ext>
            </a:extLst>
          </p:cNvPr>
          <p:cNvSpPr txBox="1"/>
          <p:nvPr/>
        </p:nvSpPr>
        <p:spPr>
          <a:xfrm>
            <a:off x="10702925" y="8291513"/>
            <a:ext cx="3386138" cy="1258887"/>
          </a:xfrm>
          <a:prstGeom prst="rect">
            <a:avLst/>
          </a:prstGeom>
        </p:spPr>
        <p:txBody>
          <a:bodyPr lIns="0" tIns="0" rIns="0" bIns="0">
            <a:spAutoFit/>
          </a:bodyPr>
          <a:lstStyle/>
          <a:p>
            <a:pPr algn="ctr" eaLnBrk="1" fontAlgn="auto" hangingPunct="1">
              <a:lnSpc>
                <a:spcPts val="2520"/>
              </a:lnSpc>
              <a:spcAft>
                <a:spcPts val="0"/>
              </a:spcAft>
              <a:defRPr/>
            </a:pPr>
            <a:r>
              <a:rPr lang="en-US" spc="57">
                <a:solidFill>
                  <a:srgbClr val="2B2A2A"/>
                </a:solidFill>
                <a:latin typeface="Barlow Medium"/>
              </a:rPr>
              <a:t>215 children were found in unmarked graves around the former Kamloops Residential School, British Columbia.</a:t>
            </a:r>
          </a:p>
        </p:txBody>
      </p:sp>
      <p:sp>
        <p:nvSpPr>
          <p:cNvPr id="77" name="TextBox 77">
            <a:extLst>
              <a:ext uri="{FF2B5EF4-FFF2-40B4-BE49-F238E27FC236}">
                <a16:creationId xmlns:a16="http://schemas.microsoft.com/office/drawing/2014/main" id="{38839687-3370-A2FF-4B3C-2522C015AC07}"/>
              </a:ext>
            </a:extLst>
          </p:cNvPr>
          <p:cNvSpPr txBox="1"/>
          <p:nvPr/>
        </p:nvSpPr>
        <p:spPr>
          <a:xfrm>
            <a:off x="4262438" y="6486525"/>
            <a:ext cx="2255837" cy="8350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F4F4F3"/>
                </a:solidFill>
                <a:latin typeface="Barlow Bold"/>
              </a:rPr>
              <a:t>Clerk’s Call</a:t>
            </a:r>
          </a:p>
          <a:p>
            <a:pPr algn="ctr" eaLnBrk="1" fontAlgn="auto" hangingPunct="1">
              <a:lnSpc>
                <a:spcPts val="3359"/>
              </a:lnSpc>
              <a:spcBef>
                <a:spcPts val="0"/>
              </a:spcBef>
              <a:spcAft>
                <a:spcPts val="0"/>
              </a:spcAft>
              <a:defRPr/>
            </a:pPr>
            <a:r>
              <a:rPr lang="en-US" sz="2400" spc="76">
                <a:solidFill>
                  <a:srgbClr val="F4F4F3"/>
                </a:solidFill>
                <a:latin typeface="Barlow Bold"/>
              </a:rPr>
              <a:t>to Action</a:t>
            </a:r>
          </a:p>
        </p:txBody>
      </p:sp>
      <p:sp>
        <p:nvSpPr>
          <p:cNvPr id="78" name="TextBox 78">
            <a:extLst>
              <a:ext uri="{FF2B5EF4-FFF2-40B4-BE49-F238E27FC236}">
                <a16:creationId xmlns:a16="http://schemas.microsoft.com/office/drawing/2014/main" id="{185AC3A5-D619-62CA-0DBD-EA9EA155F3A9}"/>
              </a:ext>
            </a:extLst>
          </p:cNvPr>
          <p:cNvSpPr txBox="1"/>
          <p:nvPr/>
        </p:nvSpPr>
        <p:spPr>
          <a:xfrm>
            <a:off x="4545013" y="7866063"/>
            <a:ext cx="2705100"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2B2A2A"/>
                </a:solidFill>
                <a:latin typeface="Barlow Semi-Bold"/>
              </a:rPr>
              <a:t>January 22, 2021</a:t>
            </a:r>
          </a:p>
        </p:txBody>
      </p:sp>
      <p:sp>
        <p:nvSpPr>
          <p:cNvPr id="79" name="TextBox 79">
            <a:extLst>
              <a:ext uri="{FF2B5EF4-FFF2-40B4-BE49-F238E27FC236}">
                <a16:creationId xmlns:a16="http://schemas.microsoft.com/office/drawing/2014/main" id="{ECFF2FBD-3935-C803-41CE-B0E00C6D5770}"/>
              </a:ext>
            </a:extLst>
          </p:cNvPr>
          <p:cNvSpPr txBox="1"/>
          <p:nvPr/>
        </p:nvSpPr>
        <p:spPr>
          <a:xfrm>
            <a:off x="4205288" y="8510588"/>
            <a:ext cx="3384550" cy="944562"/>
          </a:xfrm>
          <a:prstGeom prst="rect">
            <a:avLst/>
          </a:prstGeom>
        </p:spPr>
        <p:txBody>
          <a:bodyPr lIns="0" tIns="0" rIns="0" bIns="0">
            <a:spAutoFit/>
          </a:bodyPr>
          <a:lstStyle/>
          <a:p>
            <a:pPr algn="ctr" eaLnBrk="1" fontAlgn="auto" hangingPunct="1">
              <a:lnSpc>
                <a:spcPts val="2520"/>
              </a:lnSpc>
              <a:spcAft>
                <a:spcPts val="0"/>
              </a:spcAft>
              <a:defRPr/>
            </a:pPr>
            <a:r>
              <a:rPr lang="en-US" spc="57">
                <a:solidFill>
                  <a:srgbClr val="2B2A2A"/>
                </a:solidFill>
                <a:latin typeface="Barlow Medium"/>
              </a:rPr>
              <a:t>Sets  expectations for leaders across the Public Service to take practical actions.</a:t>
            </a:r>
          </a:p>
        </p:txBody>
      </p:sp>
      <p:grpSp>
        <p:nvGrpSpPr>
          <p:cNvPr id="13366" name="Group 80">
            <a:extLst>
              <a:ext uri="{FF2B5EF4-FFF2-40B4-BE49-F238E27FC236}">
                <a16:creationId xmlns:a16="http://schemas.microsoft.com/office/drawing/2014/main" id="{D7DC4FD8-2CE5-6891-2058-186919AD28D4}"/>
              </a:ext>
            </a:extLst>
          </p:cNvPr>
          <p:cNvGrpSpPr>
            <a:grpSpLocks/>
          </p:cNvGrpSpPr>
          <p:nvPr/>
        </p:nvGrpSpPr>
        <p:grpSpPr bwMode="auto">
          <a:xfrm>
            <a:off x="846138" y="757238"/>
            <a:ext cx="939800" cy="941387"/>
            <a:chOff x="0" y="0"/>
            <a:chExt cx="812800" cy="812800"/>
          </a:xfrm>
        </p:grpSpPr>
        <p:sp>
          <p:nvSpPr>
            <p:cNvPr id="13368" name="Freeform 81">
              <a:extLst>
                <a:ext uri="{FF2B5EF4-FFF2-40B4-BE49-F238E27FC236}">
                  <a16:creationId xmlns:a16="http://schemas.microsoft.com/office/drawing/2014/main" id="{6B984CF3-1207-1A3C-F975-6FE9AE50188B}"/>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9" name="TextBox 82">
              <a:extLst>
                <a:ext uri="{FF2B5EF4-FFF2-40B4-BE49-F238E27FC236}">
                  <a16:creationId xmlns:a16="http://schemas.microsoft.com/office/drawing/2014/main" id="{1D55FD5F-F2EA-F9A5-7227-98927E706272}"/>
                </a:ext>
              </a:extLst>
            </p:cNvPr>
            <p:cNvSpPr txBox="1">
              <a:spLocks noChangeArrowheads="1"/>
            </p:cNvSpPr>
            <p:nvPr/>
          </p:nvSpPr>
          <p:spPr bwMode="auto">
            <a:xfrm>
              <a:off x="76200" y="28575"/>
              <a:ext cx="66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sp>
        <p:nvSpPr>
          <p:cNvPr id="13367" name="Freeform 83">
            <a:extLst>
              <a:ext uri="{FF2B5EF4-FFF2-40B4-BE49-F238E27FC236}">
                <a16:creationId xmlns:a16="http://schemas.microsoft.com/office/drawing/2014/main" id="{5304B357-9C3B-33FC-185F-F6B9C1582F25}"/>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2">
            <a:extLst>
              <a:ext uri="{FF2B5EF4-FFF2-40B4-BE49-F238E27FC236}">
                <a16:creationId xmlns:a16="http://schemas.microsoft.com/office/drawing/2014/main" id="{7E5EC98E-8D03-21AE-834F-7104CD23FE04}"/>
              </a:ext>
            </a:extLst>
          </p:cNvPr>
          <p:cNvGrpSpPr>
            <a:grpSpLocks noChangeAspect="1"/>
          </p:cNvGrpSpPr>
          <p:nvPr/>
        </p:nvGrpSpPr>
        <p:grpSpPr bwMode="auto">
          <a:xfrm>
            <a:off x="18288000" y="-1255713"/>
            <a:ext cx="12523788" cy="12523788"/>
            <a:chOff x="0" y="0"/>
            <a:chExt cx="6350000" cy="6350000"/>
          </a:xfrm>
        </p:grpSpPr>
        <p:sp>
          <p:nvSpPr>
            <p:cNvPr id="15370" name="Freeform 3">
              <a:extLst>
                <a:ext uri="{FF2B5EF4-FFF2-40B4-BE49-F238E27FC236}">
                  <a16:creationId xmlns:a16="http://schemas.microsoft.com/office/drawing/2014/main" id="{7F58A677-CDE4-95ED-EB09-405104B8063D}"/>
                </a:ext>
              </a:extLst>
            </p:cNvPr>
            <p:cNvSpPr>
              <a:spLocks/>
            </p:cNvSpPr>
            <p:nvPr/>
          </p:nvSpPr>
          <p:spPr bwMode="auto">
            <a:xfrm>
              <a:off x="0" y="0"/>
              <a:ext cx="6350000" cy="6350000"/>
            </a:xfrm>
            <a:custGeom>
              <a:avLst/>
              <a:gdLst>
                <a:gd name="T0" fmla="*/ 3810000 w 6350000"/>
                <a:gd name="T1" fmla="*/ 6350000 h 6350000"/>
                <a:gd name="T2" fmla="*/ 2540000 w 6350000"/>
                <a:gd name="T3" fmla="*/ 6350000 h 6350000"/>
                <a:gd name="T4" fmla="*/ 0 w 6350000"/>
                <a:gd name="T5" fmla="*/ 3810000 h 6350000"/>
                <a:gd name="T6" fmla="*/ 0 w 6350000"/>
                <a:gd name="T7" fmla="*/ 2540000 h 6350000"/>
                <a:gd name="T8" fmla="*/ 2540000 w 6350000"/>
                <a:gd name="T9" fmla="*/ 0 h 6350000"/>
                <a:gd name="T10" fmla="*/ 3810000 w 6350000"/>
                <a:gd name="T11" fmla="*/ 0 h 6350000"/>
                <a:gd name="T12" fmla="*/ 6350000 w 6350000"/>
                <a:gd name="T13" fmla="*/ 2540000 h 6350000"/>
                <a:gd name="T14" fmla="*/ 6350000 w 6350000"/>
                <a:gd name="T15" fmla="*/ 3810000 h 6350000"/>
                <a:gd name="T16" fmla="*/ 3810000 w 6350000"/>
                <a:gd name="T17" fmla="*/ 6350000 h 635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solidFill>
              <a:srgbClr val="000000">
                <a:alpha val="0"/>
              </a:srgbClr>
            </a:solidFill>
            <a:ln w="12700">
              <a:solidFill>
                <a:srgbClr val="000000"/>
              </a:solidFill>
              <a:round/>
              <a:headEnd/>
              <a:tailEnd/>
            </a:ln>
          </p:spPr>
          <p:txBody>
            <a:bodyPr/>
            <a:lstStyle/>
            <a:p>
              <a:endParaRPr lang="en-US"/>
            </a:p>
          </p:txBody>
        </p:sp>
        <p:sp>
          <p:nvSpPr>
            <p:cNvPr id="15371" name="Freeform 4">
              <a:extLst>
                <a:ext uri="{FF2B5EF4-FFF2-40B4-BE49-F238E27FC236}">
                  <a16:creationId xmlns:a16="http://schemas.microsoft.com/office/drawing/2014/main" id="{DD3767B2-13A0-0E68-A48B-4BCA7226CA40}"/>
                </a:ext>
              </a:extLst>
            </p:cNvPr>
            <p:cNvSpPr>
              <a:spLocks/>
            </p:cNvSpPr>
            <p:nvPr/>
          </p:nvSpPr>
          <p:spPr bwMode="auto">
            <a:xfrm>
              <a:off x="0" y="0"/>
              <a:ext cx="6350000" cy="6350000"/>
            </a:xfrm>
            <a:custGeom>
              <a:avLst/>
              <a:gdLst>
                <a:gd name="T0" fmla="*/ 3810000 w 6350000"/>
                <a:gd name="T1" fmla="*/ 19050 h 6350000"/>
                <a:gd name="T2" fmla="*/ 4791710 w 6350000"/>
                <a:gd name="T3" fmla="*/ 217170 h 6350000"/>
                <a:gd name="T4" fmla="*/ 5593080 w 6350000"/>
                <a:gd name="T5" fmla="*/ 756920 h 6350000"/>
                <a:gd name="T6" fmla="*/ 6132830 w 6350000"/>
                <a:gd name="T7" fmla="*/ 1558290 h 6350000"/>
                <a:gd name="T8" fmla="*/ 6330950 w 6350000"/>
                <a:gd name="T9" fmla="*/ 2540000 h 6350000"/>
                <a:gd name="T10" fmla="*/ 6330950 w 6350000"/>
                <a:gd name="T11" fmla="*/ 3810000 h 6350000"/>
                <a:gd name="T12" fmla="*/ 6132830 w 6350000"/>
                <a:gd name="T13" fmla="*/ 4791710 h 6350000"/>
                <a:gd name="T14" fmla="*/ 5593080 w 6350000"/>
                <a:gd name="T15" fmla="*/ 5593080 h 6350000"/>
                <a:gd name="T16" fmla="*/ 4791710 w 6350000"/>
                <a:gd name="T17" fmla="*/ 6132830 h 6350000"/>
                <a:gd name="T18" fmla="*/ 3810000 w 6350000"/>
                <a:gd name="T19" fmla="*/ 6330950 h 6350000"/>
                <a:gd name="T20" fmla="*/ 2540000 w 6350000"/>
                <a:gd name="T21" fmla="*/ 6330950 h 6350000"/>
                <a:gd name="T22" fmla="*/ 1558290 w 6350000"/>
                <a:gd name="T23" fmla="*/ 6132830 h 6350000"/>
                <a:gd name="T24" fmla="*/ 756920 w 6350000"/>
                <a:gd name="T25" fmla="*/ 5593080 h 6350000"/>
                <a:gd name="T26" fmla="*/ 217170 w 6350000"/>
                <a:gd name="T27" fmla="*/ 4791710 h 6350000"/>
                <a:gd name="T28" fmla="*/ 19050 w 6350000"/>
                <a:gd name="T29" fmla="*/ 3810000 h 6350000"/>
                <a:gd name="T30" fmla="*/ 19050 w 6350000"/>
                <a:gd name="T31" fmla="*/ 2540000 h 6350000"/>
                <a:gd name="T32" fmla="*/ 217170 w 6350000"/>
                <a:gd name="T33" fmla="*/ 1558290 h 6350000"/>
                <a:gd name="T34" fmla="*/ 756920 w 6350000"/>
                <a:gd name="T35" fmla="*/ 756920 h 6350000"/>
                <a:gd name="T36" fmla="*/ 1558290 w 6350000"/>
                <a:gd name="T37" fmla="*/ 217170 h 6350000"/>
                <a:gd name="T38" fmla="*/ 2540000 w 6350000"/>
                <a:gd name="T39" fmla="*/ 19050 h 6350000"/>
                <a:gd name="T40" fmla="*/ 3810000 w 6350000"/>
                <a:gd name="T41" fmla="*/ 19050 h 6350000"/>
                <a:gd name="T42" fmla="*/ 3810000 w 6350000"/>
                <a:gd name="T43" fmla="*/ 0 h 6350000"/>
                <a:gd name="T44" fmla="*/ 2540000 w 6350000"/>
                <a:gd name="T45" fmla="*/ 0 h 6350000"/>
                <a:gd name="T46" fmla="*/ 0 w 6350000"/>
                <a:gd name="T47" fmla="*/ 2540000 h 6350000"/>
                <a:gd name="T48" fmla="*/ 0 w 6350000"/>
                <a:gd name="T49" fmla="*/ 3810000 h 6350000"/>
                <a:gd name="T50" fmla="*/ 2540000 w 6350000"/>
                <a:gd name="T51" fmla="*/ 6350000 h 6350000"/>
                <a:gd name="T52" fmla="*/ 3810000 w 6350000"/>
                <a:gd name="T53" fmla="*/ 6350000 h 6350000"/>
                <a:gd name="T54" fmla="*/ 6350000 w 6350000"/>
                <a:gd name="T55" fmla="*/ 3810000 h 6350000"/>
                <a:gd name="T56" fmla="*/ 6350000 w 6350000"/>
                <a:gd name="T57" fmla="*/ 2540000 h 6350000"/>
                <a:gd name="T58" fmla="*/ 3810000 w 6350000"/>
                <a:gd name="T59" fmla="*/ 0 h 6350000"/>
                <a:gd name="T60" fmla="*/ 3810000 w 6350000"/>
                <a:gd name="T61" fmla="*/ 0 h 635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50000" h="6350000">
                  <a:moveTo>
                    <a:pt x="3810000" y="19050"/>
                  </a:moveTo>
                  <a:cubicBezTo>
                    <a:pt x="4150360" y="19050"/>
                    <a:pt x="4480560" y="85090"/>
                    <a:pt x="4791710" y="217170"/>
                  </a:cubicBezTo>
                  <a:cubicBezTo>
                    <a:pt x="5091430" y="344170"/>
                    <a:pt x="5361940" y="525780"/>
                    <a:pt x="5593080" y="756920"/>
                  </a:cubicBezTo>
                  <a:cubicBezTo>
                    <a:pt x="5824220" y="988060"/>
                    <a:pt x="6005830" y="1258570"/>
                    <a:pt x="6132830" y="1558290"/>
                  </a:cubicBezTo>
                  <a:cubicBezTo>
                    <a:pt x="6263640" y="1869440"/>
                    <a:pt x="6330950" y="2199640"/>
                    <a:pt x="6330950" y="2540000"/>
                  </a:cubicBezTo>
                  <a:lnTo>
                    <a:pt x="6330950" y="3810000"/>
                  </a:lnTo>
                  <a:cubicBezTo>
                    <a:pt x="6330950" y="4150360"/>
                    <a:pt x="6264910" y="4480560"/>
                    <a:pt x="6132830" y="4791710"/>
                  </a:cubicBezTo>
                  <a:cubicBezTo>
                    <a:pt x="6005830" y="5091430"/>
                    <a:pt x="5824220" y="5361940"/>
                    <a:pt x="5593080" y="5593080"/>
                  </a:cubicBezTo>
                  <a:cubicBezTo>
                    <a:pt x="5361940" y="5824220"/>
                    <a:pt x="5091430" y="6005830"/>
                    <a:pt x="4791710" y="6132830"/>
                  </a:cubicBezTo>
                  <a:cubicBezTo>
                    <a:pt x="4480560" y="6263640"/>
                    <a:pt x="4150360" y="6330950"/>
                    <a:pt x="3810000" y="6330950"/>
                  </a:cubicBezTo>
                  <a:lnTo>
                    <a:pt x="2540000" y="6330950"/>
                  </a:lnTo>
                  <a:cubicBezTo>
                    <a:pt x="2199640" y="6330950"/>
                    <a:pt x="1869440" y="6264910"/>
                    <a:pt x="1558290" y="6132830"/>
                  </a:cubicBezTo>
                  <a:cubicBezTo>
                    <a:pt x="1258570" y="6005830"/>
                    <a:pt x="988060" y="5824220"/>
                    <a:pt x="756920" y="5593080"/>
                  </a:cubicBezTo>
                  <a:cubicBezTo>
                    <a:pt x="525780" y="5361940"/>
                    <a:pt x="344170" y="5091430"/>
                    <a:pt x="217170" y="4791710"/>
                  </a:cubicBezTo>
                  <a:cubicBezTo>
                    <a:pt x="85090" y="4480560"/>
                    <a:pt x="19050" y="4150360"/>
                    <a:pt x="19050" y="3810000"/>
                  </a:cubicBezTo>
                  <a:lnTo>
                    <a:pt x="19050" y="2540000"/>
                  </a:lnTo>
                  <a:cubicBezTo>
                    <a:pt x="19050" y="2199640"/>
                    <a:pt x="85090" y="1869440"/>
                    <a:pt x="217170" y="1558290"/>
                  </a:cubicBezTo>
                  <a:cubicBezTo>
                    <a:pt x="344170" y="1258570"/>
                    <a:pt x="525780" y="988060"/>
                    <a:pt x="756920" y="756920"/>
                  </a:cubicBezTo>
                  <a:cubicBezTo>
                    <a:pt x="988060" y="525780"/>
                    <a:pt x="1258570" y="344170"/>
                    <a:pt x="1558290" y="217170"/>
                  </a:cubicBezTo>
                  <a:cubicBezTo>
                    <a:pt x="1869440" y="85090"/>
                    <a:pt x="2199640" y="19050"/>
                    <a:pt x="2540000" y="19050"/>
                  </a:cubicBezTo>
                  <a:lnTo>
                    <a:pt x="3810000" y="19050"/>
                  </a:lnTo>
                  <a:moveTo>
                    <a:pt x="3810000" y="0"/>
                  </a:moveTo>
                  <a:lnTo>
                    <a:pt x="2540000" y="0"/>
                  </a:lnTo>
                  <a:cubicBezTo>
                    <a:pt x="1136650" y="0"/>
                    <a:pt x="0" y="1136650"/>
                    <a:pt x="0" y="2540000"/>
                  </a:cubicBezTo>
                  <a:lnTo>
                    <a:pt x="0" y="3810000"/>
                  </a:lnTo>
                  <a:cubicBezTo>
                    <a:pt x="0" y="5213350"/>
                    <a:pt x="1136650" y="6350000"/>
                    <a:pt x="2540000" y="6350000"/>
                  </a:cubicBezTo>
                  <a:lnTo>
                    <a:pt x="3810000" y="6350000"/>
                  </a:lnTo>
                  <a:cubicBezTo>
                    <a:pt x="5213350" y="6350000"/>
                    <a:pt x="6350000" y="5213350"/>
                    <a:pt x="6350000" y="3810000"/>
                  </a:cubicBezTo>
                  <a:lnTo>
                    <a:pt x="6350000" y="2540000"/>
                  </a:lnTo>
                  <a:cubicBezTo>
                    <a:pt x="6350000" y="1136650"/>
                    <a:pt x="5213350" y="0"/>
                    <a:pt x="38100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5362" name="Group 5">
            <a:extLst>
              <a:ext uri="{FF2B5EF4-FFF2-40B4-BE49-F238E27FC236}">
                <a16:creationId xmlns:a16="http://schemas.microsoft.com/office/drawing/2014/main" id="{56537311-1932-A935-18D9-3389F5C20B42}"/>
              </a:ext>
            </a:extLst>
          </p:cNvPr>
          <p:cNvGrpSpPr>
            <a:grpSpLocks/>
          </p:cNvGrpSpPr>
          <p:nvPr/>
        </p:nvGrpSpPr>
        <p:grpSpPr bwMode="auto">
          <a:xfrm>
            <a:off x="10021888" y="1028700"/>
            <a:ext cx="8969375" cy="8350250"/>
            <a:chOff x="0" y="0"/>
            <a:chExt cx="6350000" cy="5911850"/>
          </a:xfrm>
        </p:grpSpPr>
        <p:sp>
          <p:nvSpPr>
            <p:cNvPr id="15369" name="Freeform 6">
              <a:extLst>
                <a:ext uri="{FF2B5EF4-FFF2-40B4-BE49-F238E27FC236}">
                  <a16:creationId xmlns:a16="http://schemas.microsoft.com/office/drawing/2014/main" id="{C6E3E6B1-6C74-92E4-27E0-6D89BEBC2D77}"/>
                </a:ext>
              </a:extLst>
            </p:cNvPr>
            <p:cNvSpPr>
              <a:spLocks/>
            </p:cNvSpPr>
            <p:nvPr/>
          </p:nvSpPr>
          <p:spPr bwMode="auto">
            <a:xfrm>
              <a:off x="-68580" y="0"/>
              <a:ext cx="6417310" cy="5911850"/>
            </a:xfrm>
            <a:custGeom>
              <a:avLst/>
              <a:gdLst>
                <a:gd name="T0" fmla="*/ 1215390 w 6417310"/>
                <a:gd name="T1" fmla="*/ 402590 h 5911850"/>
                <a:gd name="T2" fmla="*/ 177800 w 6417310"/>
                <a:gd name="T3" fmla="*/ 2192020 h 5911850"/>
                <a:gd name="T4" fmla="*/ 283210 w 6417310"/>
                <a:gd name="T5" fmla="*/ 3144520 h 5911850"/>
                <a:gd name="T6" fmla="*/ 2594610 w 6417310"/>
                <a:gd name="T7" fmla="*/ 5651500 h 5911850"/>
                <a:gd name="T8" fmla="*/ 3187700 w 6417310"/>
                <a:gd name="T9" fmla="*/ 5911850 h 5911850"/>
                <a:gd name="T10" fmla="*/ 5609590 w 6417310"/>
                <a:gd name="T11" fmla="*/ 5911850 h 5911850"/>
                <a:gd name="T12" fmla="*/ 6417310 w 6417310"/>
                <a:gd name="T13" fmla="*/ 5104130 h 5911850"/>
                <a:gd name="T14" fmla="*/ 6417310 w 6417310"/>
                <a:gd name="T15" fmla="*/ 1891030 h 5911850"/>
                <a:gd name="T16" fmla="*/ 6269990 w 6417310"/>
                <a:gd name="T17" fmla="*/ 1426210 h 5911850"/>
                <a:gd name="T18" fmla="*/ 5507990 w 6417310"/>
                <a:gd name="T19" fmla="*/ 342900 h 5911850"/>
                <a:gd name="T20" fmla="*/ 4847590 w 6417310"/>
                <a:gd name="T21" fmla="*/ 0 h 5911850"/>
                <a:gd name="T22" fmla="*/ 1913890 w 6417310"/>
                <a:gd name="T23" fmla="*/ 0 h 5911850"/>
                <a:gd name="T24" fmla="*/ 1215390 w 6417310"/>
                <a:gd name="T25" fmla="*/ 402590 h 591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 name="Freeform 7">
            <a:extLst>
              <a:ext uri="{FF2B5EF4-FFF2-40B4-BE49-F238E27FC236}">
                <a16:creationId xmlns:a16="http://schemas.microsoft.com/office/drawing/2014/main" id="{DCF25B4D-D8B9-3DB7-BEE2-1DE9250CD91C}"/>
              </a:ext>
            </a:extLst>
          </p:cNvPr>
          <p:cNvSpPr/>
          <p:nvPr/>
        </p:nvSpPr>
        <p:spPr>
          <a:xfrm>
            <a:off x="-5889620" y="7538217"/>
            <a:ext cx="8908288" cy="13210010"/>
          </a:xfrm>
          <a:custGeom>
            <a:avLst/>
            <a:gdLst/>
            <a:ahLst/>
            <a:cxnLst/>
            <a:rect l="l" t="t" r="r" b="b"/>
            <a:pathLst>
              <a:path w="8908288" h="13210010">
                <a:moveTo>
                  <a:pt x="0" y="0"/>
                </a:moveTo>
                <a:lnTo>
                  <a:pt x="8908289" y="0"/>
                </a:lnTo>
                <a:lnTo>
                  <a:pt x="8908289" y="13210009"/>
                </a:lnTo>
                <a:lnTo>
                  <a:pt x="0" y="13210009"/>
                </a:lnTo>
                <a:lnTo>
                  <a:pt x="0" y="0"/>
                </a:lnTo>
                <a:close/>
              </a:path>
            </a:pathLst>
          </a:custGeom>
          <a:blipFill>
            <a:blip r:embed="rId4">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8" name="TextBox 8">
            <a:extLst>
              <a:ext uri="{FF2B5EF4-FFF2-40B4-BE49-F238E27FC236}">
                <a16:creationId xmlns:a16="http://schemas.microsoft.com/office/drawing/2014/main" id="{B2FBC331-2722-B788-AFF5-4A5BC809955B}"/>
              </a:ext>
            </a:extLst>
          </p:cNvPr>
          <p:cNvSpPr txBox="1"/>
          <p:nvPr/>
        </p:nvSpPr>
        <p:spPr>
          <a:xfrm>
            <a:off x="241300" y="844550"/>
            <a:ext cx="10594975" cy="9921875"/>
          </a:xfrm>
          <a:prstGeom prst="rect">
            <a:avLst/>
          </a:prstGeom>
        </p:spPr>
        <p:txBody>
          <a:bodyPr lIns="0" tIns="0" rIns="0" bIns="0">
            <a:spAutoFit/>
          </a:bodyPr>
          <a:lstStyle/>
          <a:p>
            <a:pPr eaLnBrk="1" fontAlgn="auto" hangingPunct="1">
              <a:lnSpc>
                <a:spcPts val="9965"/>
              </a:lnSpc>
              <a:spcBef>
                <a:spcPts val="0"/>
              </a:spcBef>
              <a:spcAft>
                <a:spcPts val="0"/>
              </a:spcAft>
              <a:defRPr/>
            </a:pPr>
            <a:endParaRPr>
              <a:latin typeface="+mn-lt"/>
            </a:endParaRPr>
          </a:p>
          <a:p>
            <a:pPr eaLnBrk="1" fontAlgn="auto" hangingPunct="1">
              <a:lnSpc>
                <a:spcPts val="5301"/>
              </a:lnSpc>
              <a:spcBef>
                <a:spcPts val="0"/>
              </a:spcBef>
              <a:spcAft>
                <a:spcPts val="0"/>
              </a:spcAft>
              <a:defRPr/>
            </a:pPr>
            <a:r>
              <a:rPr lang="en-US" sz="4142">
                <a:solidFill>
                  <a:srgbClr val="000000"/>
                </a:solidFill>
                <a:latin typeface="Montserrat Classic"/>
              </a:rPr>
              <a:t>Building a diverse, equitable and inclusive Public Service is both an obligation and an opportunity we all share. </a:t>
            </a:r>
          </a:p>
          <a:p>
            <a:pPr eaLnBrk="1" fontAlgn="auto" hangingPunct="1">
              <a:lnSpc>
                <a:spcPts val="5301"/>
              </a:lnSpc>
              <a:spcBef>
                <a:spcPts val="0"/>
              </a:spcBef>
              <a:spcAft>
                <a:spcPts val="0"/>
              </a:spcAft>
              <a:defRPr/>
            </a:pPr>
            <a:endParaRPr lang="en-US" sz="4142">
              <a:solidFill>
                <a:srgbClr val="000000"/>
              </a:solidFill>
              <a:latin typeface="Montserrat Classic"/>
            </a:endParaRPr>
          </a:p>
          <a:p>
            <a:pPr eaLnBrk="1" fontAlgn="auto" hangingPunct="1">
              <a:lnSpc>
                <a:spcPts val="5301"/>
              </a:lnSpc>
              <a:spcBef>
                <a:spcPts val="0"/>
              </a:spcBef>
              <a:spcAft>
                <a:spcPts val="0"/>
              </a:spcAft>
              <a:defRPr/>
            </a:pPr>
            <a:r>
              <a:rPr lang="en-US" sz="4142">
                <a:solidFill>
                  <a:srgbClr val="000000"/>
                </a:solidFill>
                <a:latin typeface="Montserrat Classic"/>
              </a:rPr>
              <a:t>We must advance this objective together, acting both individually and collectively, and recognizing that our progress will rely on </a:t>
            </a:r>
            <a:r>
              <a:rPr lang="en-US" sz="4142" u="sng">
                <a:solidFill>
                  <a:srgbClr val="000000"/>
                </a:solidFill>
                <a:latin typeface="Montserrat Classic"/>
              </a:rPr>
              <a:t>amplifying</a:t>
            </a:r>
            <a:r>
              <a:rPr lang="en-US" sz="4142">
                <a:solidFill>
                  <a:srgbClr val="000000"/>
                </a:solidFill>
                <a:latin typeface="Montserrat Classic"/>
              </a:rPr>
              <a:t> the voices of those within our organizations to help lead the way.</a:t>
            </a:r>
          </a:p>
          <a:p>
            <a:pPr eaLnBrk="1" fontAlgn="auto" hangingPunct="1">
              <a:lnSpc>
                <a:spcPts val="5301"/>
              </a:lnSpc>
              <a:spcBef>
                <a:spcPts val="0"/>
              </a:spcBef>
              <a:spcAft>
                <a:spcPts val="0"/>
              </a:spcAft>
              <a:defRPr/>
            </a:pPr>
            <a:endParaRPr lang="en-US" sz="4142">
              <a:solidFill>
                <a:srgbClr val="000000"/>
              </a:solidFill>
              <a:latin typeface="Montserrat Classic"/>
            </a:endParaRPr>
          </a:p>
          <a:p>
            <a:pPr eaLnBrk="1" fontAlgn="auto" hangingPunct="1">
              <a:lnSpc>
                <a:spcPts val="5301"/>
              </a:lnSpc>
              <a:spcBef>
                <a:spcPts val="0"/>
              </a:spcBef>
              <a:spcAft>
                <a:spcPts val="0"/>
              </a:spcAft>
              <a:defRPr/>
            </a:pPr>
            <a:endParaRPr lang="en-US" sz="4142">
              <a:solidFill>
                <a:srgbClr val="000000"/>
              </a:solidFill>
              <a:latin typeface="Montserrat Classic"/>
            </a:endParaRPr>
          </a:p>
        </p:txBody>
      </p:sp>
      <p:sp>
        <p:nvSpPr>
          <p:cNvPr id="15367" name="Freeform 9">
            <a:extLst>
              <a:ext uri="{FF2B5EF4-FFF2-40B4-BE49-F238E27FC236}">
                <a16:creationId xmlns:a16="http://schemas.microsoft.com/office/drawing/2014/main" id="{C24BA289-CF4B-6B50-FBEB-A548AA3B611A}"/>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extBox 10">
            <a:extLst>
              <a:ext uri="{FF2B5EF4-FFF2-40B4-BE49-F238E27FC236}">
                <a16:creationId xmlns:a16="http://schemas.microsoft.com/office/drawing/2014/main" id="{3554E7C5-9D49-8F66-C85B-3F371B3FE45A}"/>
              </a:ext>
            </a:extLst>
          </p:cNvPr>
          <p:cNvSpPr txBox="1"/>
          <p:nvPr/>
        </p:nvSpPr>
        <p:spPr>
          <a:xfrm>
            <a:off x="241300" y="282575"/>
            <a:ext cx="10594975" cy="3254375"/>
          </a:xfrm>
          <a:prstGeom prst="rect">
            <a:avLst/>
          </a:prstGeom>
        </p:spPr>
        <p:txBody>
          <a:bodyPr lIns="0" tIns="0" rIns="0" bIns="0">
            <a:spAutoFit/>
          </a:bodyPr>
          <a:lstStyle/>
          <a:p>
            <a:pPr eaLnBrk="1" fontAlgn="auto" hangingPunct="1">
              <a:lnSpc>
                <a:spcPts val="9965"/>
              </a:lnSpc>
              <a:spcBef>
                <a:spcPts val="0"/>
              </a:spcBef>
              <a:spcAft>
                <a:spcPts val="0"/>
              </a:spcAft>
              <a:defRPr/>
            </a:pPr>
            <a:r>
              <a:rPr lang="en-US" sz="7785">
                <a:solidFill>
                  <a:srgbClr val="000000"/>
                </a:solidFill>
                <a:latin typeface="Montserrat Classic Bold"/>
              </a:rPr>
              <a:t>Clerk’s Call to Action</a:t>
            </a:r>
          </a:p>
          <a:p>
            <a:pPr eaLnBrk="1" fontAlgn="auto" hangingPunct="1">
              <a:lnSpc>
                <a:spcPts val="5301"/>
              </a:lnSpc>
              <a:spcBef>
                <a:spcPts val="0"/>
              </a:spcBef>
              <a:spcAft>
                <a:spcPts val="0"/>
              </a:spcAft>
              <a:defRPr/>
            </a:pPr>
            <a:endParaRPr lang="en-US" sz="7785">
              <a:solidFill>
                <a:srgbClr val="000000"/>
              </a:solidFill>
              <a:latin typeface="Montserrat Classic Bold"/>
            </a:endParaRPr>
          </a:p>
          <a:p>
            <a:pPr eaLnBrk="1" fontAlgn="auto" hangingPunct="1">
              <a:lnSpc>
                <a:spcPts val="5301"/>
              </a:lnSpc>
              <a:spcBef>
                <a:spcPts val="0"/>
              </a:spcBef>
              <a:spcAft>
                <a:spcPts val="0"/>
              </a:spcAft>
              <a:defRPr/>
            </a:pPr>
            <a:endParaRPr lang="en-US" sz="7785">
              <a:solidFill>
                <a:srgbClr val="000000"/>
              </a:solidFill>
              <a:latin typeface="Montserrat Classic Bold"/>
            </a:endParaRPr>
          </a:p>
          <a:p>
            <a:pPr eaLnBrk="1" fontAlgn="auto" hangingPunct="1">
              <a:lnSpc>
                <a:spcPts val="5301"/>
              </a:lnSpc>
              <a:spcBef>
                <a:spcPts val="0"/>
              </a:spcBef>
              <a:spcAft>
                <a:spcPts val="0"/>
              </a:spcAft>
              <a:defRPr/>
            </a:pPr>
            <a:endParaRPr lang="en-US" sz="7785">
              <a:solidFill>
                <a:srgbClr val="000000"/>
              </a:solidFill>
              <a:latin typeface="Montserrat Classic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2">
            <a:extLst>
              <a:ext uri="{FF2B5EF4-FFF2-40B4-BE49-F238E27FC236}">
                <a16:creationId xmlns:a16="http://schemas.microsoft.com/office/drawing/2014/main" id="{D4AE3651-27A7-7DD1-CFCE-A71810C6C41C}"/>
              </a:ext>
            </a:extLst>
          </p:cNvPr>
          <p:cNvGrpSpPr>
            <a:grpSpLocks noChangeAspect="1"/>
          </p:cNvGrpSpPr>
          <p:nvPr/>
        </p:nvGrpSpPr>
        <p:grpSpPr bwMode="auto">
          <a:xfrm>
            <a:off x="18288000" y="-1255713"/>
            <a:ext cx="12523788" cy="12523788"/>
            <a:chOff x="0" y="0"/>
            <a:chExt cx="6350000" cy="6350000"/>
          </a:xfrm>
        </p:grpSpPr>
        <p:sp>
          <p:nvSpPr>
            <p:cNvPr id="17428" name="Freeform 3">
              <a:extLst>
                <a:ext uri="{FF2B5EF4-FFF2-40B4-BE49-F238E27FC236}">
                  <a16:creationId xmlns:a16="http://schemas.microsoft.com/office/drawing/2014/main" id="{81FFAE04-8505-B3E2-D267-5807193225AF}"/>
                </a:ext>
              </a:extLst>
            </p:cNvPr>
            <p:cNvSpPr>
              <a:spLocks/>
            </p:cNvSpPr>
            <p:nvPr/>
          </p:nvSpPr>
          <p:spPr bwMode="auto">
            <a:xfrm>
              <a:off x="0" y="0"/>
              <a:ext cx="6350000" cy="6350000"/>
            </a:xfrm>
            <a:custGeom>
              <a:avLst/>
              <a:gdLst>
                <a:gd name="T0" fmla="*/ 3810000 w 6350000"/>
                <a:gd name="T1" fmla="*/ 6350000 h 6350000"/>
                <a:gd name="T2" fmla="*/ 2540000 w 6350000"/>
                <a:gd name="T3" fmla="*/ 6350000 h 6350000"/>
                <a:gd name="T4" fmla="*/ 0 w 6350000"/>
                <a:gd name="T5" fmla="*/ 3810000 h 6350000"/>
                <a:gd name="T6" fmla="*/ 0 w 6350000"/>
                <a:gd name="T7" fmla="*/ 2540000 h 6350000"/>
                <a:gd name="T8" fmla="*/ 2540000 w 6350000"/>
                <a:gd name="T9" fmla="*/ 0 h 6350000"/>
                <a:gd name="T10" fmla="*/ 3810000 w 6350000"/>
                <a:gd name="T11" fmla="*/ 0 h 6350000"/>
                <a:gd name="T12" fmla="*/ 6350000 w 6350000"/>
                <a:gd name="T13" fmla="*/ 2540000 h 6350000"/>
                <a:gd name="T14" fmla="*/ 6350000 w 6350000"/>
                <a:gd name="T15" fmla="*/ 3810000 h 6350000"/>
                <a:gd name="T16" fmla="*/ 3810000 w 6350000"/>
                <a:gd name="T17" fmla="*/ 6350000 h 635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solidFill>
              <a:srgbClr val="000000">
                <a:alpha val="0"/>
              </a:srgbClr>
            </a:solidFill>
            <a:ln w="12700">
              <a:solidFill>
                <a:srgbClr val="000000"/>
              </a:solidFill>
              <a:round/>
              <a:headEnd/>
              <a:tailEnd/>
            </a:ln>
          </p:spPr>
          <p:txBody>
            <a:bodyPr/>
            <a:lstStyle/>
            <a:p>
              <a:endParaRPr lang="en-US"/>
            </a:p>
          </p:txBody>
        </p:sp>
        <p:sp>
          <p:nvSpPr>
            <p:cNvPr id="17429" name="Freeform 4">
              <a:extLst>
                <a:ext uri="{FF2B5EF4-FFF2-40B4-BE49-F238E27FC236}">
                  <a16:creationId xmlns:a16="http://schemas.microsoft.com/office/drawing/2014/main" id="{9E81A8C3-6FB3-91F8-66A8-4D4264AC23B3}"/>
                </a:ext>
              </a:extLst>
            </p:cNvPr>
            <p:cNvSpPr>
              <a:spLocks/>
            </p:cNvSpPr>
            <p:nvPr/>
          </p:nvSpPr>
          <p:spPr bwMode="auto">
            <a:xfrm>
              <a:off x="0" y="0"/>
              <a:ext cx="6350000" cy="6350000"/>
            </a:xfrm>
            <a:custGeom>
              <a:avLst/>
              <a:gdLst>
                <a:gd name="T0" fmla="*/ 3810000 w 6350000"/>
                <a:gd name="T1" fmla="*/ 19050 h 6350000"/>
                <a:gd name="T2" fmla="*/ 4791710 w 6350000"/>
                <a:gd name="T3" fmla="*/ 217170 h 6350000"/>
                <a:gd name="T4" fmla="*/ 5593080 w 6350000"/>
                <a:gd name="T5" fmla="*/ 756920 h 6350000"/>
                <a:gd name="T6" fmla="*/ 6132830 w 6350000"/>
                <a:gd name="T7" fmla="*/ 1558290 h 6350000"/>
                <a:gd name="T8" fmla="*/ 6330950 w 6350000"/>
                <a:gd name="T9" fmla="*/ 2540000 h 6350000"/>
                <a:gd name="T10" fmla="*/ 6330950 w 6350000"/>
                <a:gd name="T11" fmla="*/ 3810000 h 6350000"/>
                <a:gd name="T12" fmla="*/ 6132830 w 6350000"/>
                <a:gd name="T13" fmla="*/ 4791710 h 6350000"/>
                <a:gd name="T14" fmla="*/ 5593080 w 6350000"/>
                <a:gd name="T15" fmla="*/ 5593080 h 6350000"/>
                <a:gd name="T16" fmla="*/ 4791710 w 6350000"/>
                <a:gd name="T17" fmla="*/ 6132830 h 6350000"/>
                <a:gd name="T18" fmla="*/ 3810000 w 6350000"/>
                <a:gd name="T19" fmla="*/ 6330950 h 6350000"/>
                <a:gd name="T20" fmla="*/ 2540000 w 6350000"/>
                <a:gd name="T21" fmla="*/ 6330950 h 6350000"/>
                <a:gd name="T22" fmla="*/ 1558290 w 6350000"/>
                <a:gd name="T23" fmla="*/ 6132830 h 6350000"/>
                <a:gd name="T24" fmla="*/ 756920 w 6350000"/>
                <a:gd name="T25" fmla="*/ 5593080 h 6350000"/>
                <a:gd name="T26" fmla="*/ 217170 w 6350000"/>
                <a:gd name="T27" fmla="*/ 4791710 h 6350000"/>
                <a:gd name="T28" fmla="*/ 19050 w 6350000"/>
                <a:gd name="T29" fmla="*/ 3810000 h 6350000"/>
                <a:gd name="T30" fmla="*/ 19050 w 6350000"/>
                <a:gd name="T31" fmla="*/ 2540000 h 6350000"/>
                <a:gd name="T32" fmla="*/ 217170 w 6350000"/>
                <a:gd name="T33" fmla="*/ 1558290 h 6350000"/>
                <a:gd name="T34" fmla="*/ 756920 w 6350000"/>
                <a:gd name="T35" fmla="*/ 756920 h 6350000"/>
                <a:gd name="T36" fmla="*/ 1558290 w 6350000"/>
                <a:gd name="T37" fmla="*/ 217170 h 6350000"/>
                <a:gd name="T38" fmla="*/ 2540000 w 6350000"/>
                <a:gd name="T39" fmla="*/ 19050 h 6350000"/>
                <a:gd name="T40" fmla="*/ 3810000 w 6350000"/>
                <a:gd name="T41" fmla="*/ 19050 h 6350000"/>
                <a:gd name="T42" fmla="*/ 3810000 w 6350000"/>
                <a:gd name="T43" fmla="*/ 0 h 6350000"/>
                <a:gd name="T44" fmla="*/ 2540000 w 6350000"/>
                <a:gd name="T45" fmla="*/ 0 h 6350000"/>
                <a:gd name="T46" fmla="*/ 0 w 6350000"/>
                <a:gd name="T47" fmla="*/ 2540000 h 6350000"/>
                <a:gd name="T48" fmla="*/ 0 w 6350000"/>
                <a:gd name="T49" fmla="*/ 3810000 h 6350000"/>
                <a:gd name="T50" fmla="*/ 2540000 w 6350000"/>
                <a:gd name="T51" fmla="*/ 6350000 h 6350000"/>
                <a:gd name="T52" fmla="*/ 3810000 w 6350000"/>
                <a:gd name="T53" fmla="*/ 6350000 h 6350000"/>
                <a:gd name="T54" fmla="*/ 6350000 w 6350000"/>
                <a:gd name="T55" fmla="*/ 3810000 h 6350000"/>
                <a:gd name="T56" fmla="*/ 6350000 w 6350000"/>
                <a:gd name="T57" fmla="*/ 2540000 h 6350000"/>
                <a:gd name="T58" fmla="*/ 3810000 w 6350000"/>
                <a:gd name="T59" fmla="*/ 0 h 6350000"/>
                <a:gd name="T60" fmla="*/ 3810000 w 6350000"/>
                <a:gd name="T61" fmla="*/ 0 h 635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50000" h="6350000">
                  <a:moveTo>
                    <a:pt x="3810000" y="19050"/>
                  </a:moveTo>
                  <a:cubicBezTo>
                    <a:pt x="4150360" y="19050"/>
                    <a:pt x="4480560" y="85090"/>
                    <a:pt x="4791710" y="217170"/>
                  </a:cubicBezTo>
                  <a:cubicBezTo>
                    <a:pt x="5091430" y="344170"/>
                    <a:pt x="5361940" y="525780"/>
                    <a:pt x="5593080" y="756920"/>
                  </a:cubicBezTo>
                  <a:cubicBezTo>
                    <a:pt x="5824220" y="988060"/>
                    <a:pt x="6005830" y="1258570"/>
                    <a:pt x="6132830" y="1558290"/>
                  </a:cubicBezTo>
                  <a:cubicBezTo>
                    <a:pt x="6263640" y="1869440"/>
                    <a:pt x="6330950" y="2199640"/>
                    <a:pt x="6330950" y="2540000"/>
                  </a:cubicBezTo>
                  <a:lnTo>
                    <a:pt x="6330950" y="3810000"/>
                  </a:lnTo>
                  <a:cubicBezTo>
                    <a:pt x="6330950" y="4150360"/>
                    <a:pt x="6264910" y="4480560"/>
                    <a:pt x="6132830" y="4791710"/>
                  </a:cubicBezTo>
                  <a:cubicBezTo>
                    <a:pt x="6005830" y="5091430"/>
                    <a:pt x="5824220" y="5361940"/>
                    <a:pt x="5593080" y="5593080"/>
                  </a:cubicBezTo>
                  <a:cubicBezTo>
                    <a:pt x="5361940" y="5824220"/>
                    <a:pt x="5091430" y="6005830"/>
                    <a:pt x="4791710" y="6132830"/>
                  </a:cubicBezTo>
                  <a:cubicBezTo>
                    <a:pt x="4480560" y="6263640"/>
                    <a:pt x="4150360" y="6330950"/>
                    <a:pt x="3810000" y="6330950"/>
                  </a:cubicBezTo>
                  <a:lnTo>
                    <a:pt x="2540000" y="6330950"/>
                  </a:lnTo>
                  <a:cubicBezTo>
                    <a:pt x="2199640" y="6330950"/>
                    <a:pt x="1869440" y="6264910"/>
                    <a:pt x="1558290" y="6132830"/>
                  </a:cubicBezTo>
                  <a:cubicBezTo>
                    <a:pt x="1258570" y="6005830"/>
                    <a:pt x="988060" y="5824220"/>
                    <a:pt x="756920" y="5593080"/>
                  </a:cubicBezTo>
                  <a:cubicBezTo>
                    <a:pt x="525780" y="5361940"/>
                    <a:pt x="344170" y="5091430"/>
                    <a:pt x="217170" y="4791710"/>
                  </a:cubicBezTo>
                  <a:cubicBezTo>
                    <a:pt x="85090" y="4480560"/>
                    <a:pt x="19050" y="4150360"/>
                    <a:pt x="19050" y="3810000"/>
                  </a:cubicBezTo>
                  <a:lnTo>
                    <a:pt x="19050" y="2540000"/>
                  </a:lnTo>
                  <a:cubicBezTo>
                    <a:pt x="19050" y="2199640"/>
                    <a:pt x="85090" y="1869440"/>
                    <a:pt x="217170" y="1558290"/>
                  </a:cubicBezTo>
                  <a:cubicBezTo>
                    <a:pt x="344170" y="1258570"/>
                    <a:pt x="525780" y="988060"/>
                    <a:pt x="756920" y="756920"/>
                  </a:cubicBezTo>
                  <a:cubicBezTo>
                    <a:pt x="988060" y="525780"/>
                    <a:pt x="1258570" y="344170"/>
                    <a:pt x="1558290" y="217170"/>
                  </a:cubicBezTo>
                  <a:cubicBezTo>
                    <a:pt x="1869440" y="85090"/>
                    <a:pt x="2199640" y="19050"/>
                    <a:pt x="2540000" y="19050"/>
                  </a:cubicBezTo>
                  <a:lnTo>
                    <a:pt x="3810000" y="19050"/>
                  </a:lnTo>
                  <a:moveTo>
                    <a:pt x="3810000" y="0"/>
                  </a:moveTo>
                  <a:lnTo>
                    <a:pt x="2540000" y="0"/>
                  </a:lnTo>
                  <a:cubicBezTo>
                    <a:pt x="1136650" y="0"/>
                    <a:pt x="0" y="1136650"/>
                    <a:pt x="0" y="2540000"/>
                  </a:cubicBezTo>
                  <a:lnTo>
                    <a:pt x="0" y="3810000"/>
                  </a:lnTo>
                  <a:cubicBezTo>
                    <a:pt x="0" y="5213350"/>
                    <a:pt x="1136650" y="6350000"/>
                    <a:pt x="2540000" y="6350000"/>
                  </a:cubicBezTo>
                  <a:lnTo>
                    <a:pt x="3810000" y="6350000"/>
                  </a:lnTo>
                  <a:cubicBezTo>
                    <a:pt x="5213350" y="6350000"/>
                    <a:pt x="6350000" y="5213350"/>
                    <a:pt x="6350000" y="3810000"/>
                  </a:cubicBezTo>
                  <a:lnTo>
                    <a:pt x="6350000" y="2540000"/>
                  </a:lnTo>
                  <a:cubicBezTo>
                    <a:pt x="6350000" y="1136650"/>
                    <a:pt x="5213350" y="0"/>
                    <a:pt x="38100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410" name="Group 5">
            <a:extLst>
              <a:ext uri="{FF2B5EF4-FFF2-40B4-BE49-F238E27FC236}">
                <a16:creationId xmlns:a16="http://schemas.microsoft.com/office/drawing/2014/main" id="{24B5393E-3B67-FBDD-3C7D-483367EBA43D}"/>
              </a:ext>
            </a:extLst>
          </p:cNvPr>
          <p:cNvGrpSpPr>
            <a:grpSpLocks/>
          </p:cNvGrpSpPr>
          <p:nvPr/>
        </p:nvGrpSpPr>
        <p:grpSpPr bwMode="auto">
          <a:xfrm>
            <a:off x="10021888" y="1028700"/>
            <a:ext cx="8969375" cy="8350250"/>
            <a:chOff x="0" y="0"/>
            <a:chExt cx="6350000" cy="5911850"/>
          </a:xfrm>
        </p:grpSpPr>
        <p:sp>
          <p:nvSpPr>
            <p:cNvPr id="17427" name="Freeform 6">
              <a:extLst>
                <a:ext uri="{FF2B5EF4-FFF2-40B4-BE49-F238E27FC236}">
                  <a16:creationId xmlns:a16="http://schemas.microsoft.com/office/drawing/2014/main" id="{E3C2B7CB-BA01-D814-90A5-95A214E5A5F1}"/>
                </a:ext>
              </a:extLst>
            </p:cNvPr>
            <p:cNvSpPr>
              <a:spLocks/>
            </p:cNvSpPr>
            <p:nvPr/>
          </p:nvSpPr>
          <p:spPr bwMode="auto">
            <a:xfrm>
              <a:off x="-68580" y="0"/>
              <a:ext cx="6417310" cy="5911850"/>
            </a:xfrm>
            <a:custGeom>
              <a:avLst/>
              <a:gdLst>
                <a:gd name="T0" fmla="*/ 1215390 w 6417310"/>
                <a:gd name="T1" fmla="*/ 402590 h 5911850"/>
                <a:gd name="T2" fmla="*/ 177800 w 6417310"/>
                <a:gd name="T3" fmla="*/ 2192020 h 5911850"/>
                <a:gd name="T4" fmla="*/ 283210 w 6417310"/>
                <a:gd name="T5" fmla="*/ 3144520 h 5911850"/>
                <a:gd name="T6" fmla="*/ 2594610 w 6417310"/>
                <a:gd name="T7" fmla="*/ 5651500 h 5911850"/>
                <a:gd name="T8" fmla="*/ 3187700 w 6417310"/>
                <a:gd name="T9" fmla="*/ 5911850 h 5911850"/>
                <a:gd name="T10" fmla="*/ 5609590 w 6417310"/>
                <a:gd name="T11" fmla="*/ 5911850 h 5911850"/>
                <a:gd name="T12" fmla="*/ 6417310 w 6417310"/>
                <a:gd name="T13" fmla="*/ 5104130 h 5911850"/>
                <a:gd name="T14" fmla="*/ 6417310 w 6417310"/>
                <a:gd name="T15" fmla="*/ 1891030 h 5911850"/>
                <a:gd name="T16" fmla="*/ 6269990 w 6417310"/>
                <a:gd name="T17" fmla="*/ 1426210 h 5911850"/>
                <a:gd name="T18" fmla="*/ 5507990 w 6417310"/>
                <a:gd name="T19" fmla="*/ 342900 h 5911850"/>
                <a:gd name="T20" fmla="*/ 4847590 w 6417310"/>
                <a:gd name="T21" fmla="*/ 0 h 5911850"/>
                <a:gd name="T22" fmla="*/ 1913890 w 6417310"/>
                <a:gd name="T23" fmla="*/ 0 h 5911850"/>
                <a:gd name="T24" fmla="*/ 1215390 w 6417310"/>
                <a:gd name="T25" fmla="*/ 402590 h 591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 name="Freeform 7">
            <a:extLst>
              <a:ext uri="{FF2B5EF4-FFF2-40B4-BE49-F238E27FC236}">
                <a16:creationId xmlns:a16="http://schemas.microsoft.com/office/drawing/2014/main" id="{7DA2302B-C710-52FE-AE61-82E63496D94D}"/>
              </a:ext>
            </a:extLst>
          </p:cNvPr>
          <p:cNvSpPr/>
          <p:nvPr/>
        </p:nvSpPr>
        <p:spPr>
          <a:xfrm>
            <a:off x="-5889620" y="7538217"/>
            <a:ext cx="8908288" cy="13210010"/>
          </a:xfrm>
          <a:custGeom>
            <a:avLst/>
            <a:gdLst/>
            <a:ahLst/>
            <a:cxnLst/>
            <a:rect l="l" t="t" r="r" b="b"/>
            <a:pathLst>
              <a:path w="8908288" h="13210010">
                <a:moveTo>
                  <a:pt x="0" y="0"/>
                </a:moveTo>
                <a:lnTo>
                  <a:pt x="8908289" y="0"/>
                </a:lnTo>
                <a:lnTo>
                  <a:pt x="8908289" y="13210009"/>
                </a:lnTo>
                <a:lnTo>
                  <a:pt x="0" y="13210009"/>
                </a:lnTo>
                <a:lnTo>
                  <a:pt x="0" y="0"/>
                </a:lnTo>
                <a:close/>
              </a:path>
            </a:pathLst>
          </a:custGeom>
          <a:blipFill>
            <a:blip r:embed="rId4">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8" name="TextBox 8">
            <a:extLst>
              <a:ext uri="{FF2B5EF4-FFF2-40B4-BE49-F238E27FC236}">
                <a16:creationId xmlns:a16="http://schemas.microsoft.com/office/drawing/2014/main" id="{008756D0-3067-0392-3DD8-79BE8345DD90}"/>
              </a:ext>
            </a:extLst>
          </p:cNvPr>
          <p:cNvSpPr txBox="1"/>
          <p:nvPr/>
        </p:nvSpPr>
        <p:spPr>
          <a:xfrm>
            <a:off x="1028700" y="742950"/>
            <a:ext cx="9447213" cy="3121025"/>
          </a:xfrm>
          <a:prstGeom prst="rect">
            <a:avLst/>
          </a:prstGeom>
        </p:spPr>
        <p:txBody>
          <a:bodyPr lIns="0" tIns="0" rIns="0" bIns="0">
            <a:spAutoFit/>
          </a:bodyPr>
          <a:lstStyle/>
          <a:p>
            <a:pPr eaLnBrk="1" fontAlgn="auto" hangingPunct="1">
              <a:lnSpc>
                <a:spcPts val="9965"/>
              </a:lnSpc>
              <a:spcBef>
                <a:spcPts val="0"/>
              </a:spcBef>
              <a:spcAft>
                <a:spcPts val="0"/>
              </a:spcAft>
              <a:defRPr/>
            </a:pPr>
            <a:r>
              <a:rPr lang="en-US" sz="7785">
                <a:solidFill>
                  <a:srgbClr val="000000"/>
                </a:solidFill>
                <a:latin typeface="Montserrat Classic Bold"/>
              </a:rPr>
              <a:t>Time for Change</a:t>
            </a:r>
          </a:p>
          <a:p>
            <a:pPr eaLnBrk="1" fontAlgn="auto" hangingPunct="1">
              <a:lnSpc>
                <a:spcPts val="4223"/>
              </a:lnSpc>
              <a:spcBef>
                <a:spcPts val="0"/>
              </a:spcBef>
              <a:spcAft>
                <a:spcPts val="0"/>
              </a:spcAft>
              <a:defRPr/>
            </a:pPr>
            <a:endParaRPr lang="en-US" sz="7785">
              <a:solidFill>
                <a:srgbClr val="000000"/>
              </a:solidFill>
              <a:latin typeface="Montserrat Classic Bold"/>
            </a:endParaRPr>
          </a:p>
          <a:p>
            <a:pPr eaLnBrk="1" fontAlgn="auto" hangingPunct="1">
              <a:lnSpc>
                <a:spcPts val="5301"/>
              </a:lnSpc>
              <a:spcBef>
                <a:spcPts val="0"/>
              </a:spcBef>
              <a:spcAft>
                <a:spcPts val="0"/>
              </a:spcAft>
              <a:defRPr/>
            </a:pPr>
            <a:r>
              <a:rPr lang="en-US" sz="4142">
                <a:solidFill>
                  <a:srgbClr val="000000"/>
                </a:solidFill>
                <a:latin typeface="Montserrat Classic Bold"/>
              </a:rPr>
              <a:t>If you’re not changing it, </a:t>
            </a:r>
          </a:p>
          <a:p>
            <a:pPr eaLnBrk="1" fontAlgn="auto" hangingPunct="1">
              <a:lnSpc>
                <a:spcPts val="5301"/>
              </a:lnSpc>
              <a:spcBef>
                <a:spcPts val="0"/>
              </a:spcBef>
              <a:spcAft>
                <a:spcPts val="0"/>
              </a:spcAft>
              <a:defRPr/>
            </a:pPr>
            <a:r>
              <a:rPr lang="en-US" sz="4142">
                <a:solidFill>
                  <a:srgbClr val="000000"/>
                </a:solidFill>
                <a:latin typeface="Montserrat Classic Bold"/>
              </a:rPr>
              <a:t>you’re choosing it.</a:t>
            </a:r>
          </a:p>
        </p:txBody>
      </p:sp>
      <p:grpSp>
        <p:nvGrpSpPr>
          <p:cNvPr id="17415" name="Group 9">
            <a:extLst>
              <a:ext uri="{FF2B5EF4-FFF2-40B4-BE49-F238E27FC236}">
                <a16:creationId xmlns:a16="http://schemas.microsoft.com/office/drawing/2014/main" id="{55DA210D-63FC-C2CD-1BC9-14657BC29B55}"/>
              </a:ext>
            </a:extLst>
          </p:cNvPr>
          <p:cNvGrpSpPr>
            <a:grpSpLocks/>
          </p:cNvGrpSpPr>
          <p:nvPr/>
        </p:nvGrpSpPr>
        <p:grpSpPr bwMode="auto">
          <a:xfrm>
            <a:off x="361950" y="4808538"/>
            <a:ext cx="11250613" cy="4570412"/>
            <a:chOff x="0" y="0"/>
            <a:chExt cx="14999803" cy="6093582"/>
          </a:xfrm>
        </p:grpSpPr>
        <p:sp>
          <p:nvSpPr>
            <p:cNvPr id="10" name="Freeform 10">
              <a:hlinkClick r:id="rId5" tooltip="https://www.canada.ca/en/department-national-defence/maple-leaf/defence/2021/06/defence-team-champion-indigenous-peoples-kamloops-resident-school.html"/>
              <a:extLst>
                <a:ext uri="{FF2B5EF4-FFF2-40B4-BE49-F238E27FC236}">
                  <a16:creationId xmlns:a16="http://schemas.microsoft.com/office/drawing/2014/main" id="{1C69D420-00E4-11A8-934D-E5CFA5727CFE}"/>
                </a:ext>
              </a:extLst>
            </p:cNvPr>
            <p:cNvSpPr/>
            <p:nvPr/>
          </p:nvSpPr>
          <p:spPr>
            <a:xfrm>
              <a:off x="0" y="0"/>
              <a:ext cx="1090897" cy="1090897"/>
            </a:xfrm>
            <a:custGeom>
              <a:avLst/>
              <a:gdLst/>
              <a:ahLst/>
              <a:cxnLst/>
              <a:rect l="l" t="t" r="r" b="b"/>
              <a:pathLst>
                <a:path w="1090897" h="1090897">
                  <a:moveTo>
                    <a:pt x="0" y="0"/>
                  </a:moveTo>
                  <a:lnTo>
                    <a:pt x="1090897" y="0"/>
                  </a:lnTo>
                  <a:lnTo>
                    <a:pt x="1090897" y="1090897"/>
                  </a:lnTo>
                  <a:lnTo>
                    <a:pt x="0" y="1090897"/>
                  </a:lnTo>
                  <a:lnTo>
                    <a:pt x="0" y="0"/>
                  </a:lnTo>
                  <a:close/>
                </a:path>
              </a:pathLst>
            </a:custGeom>
            <a:blipFill>
              <a:blip r:embed="rId6"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11" name="TextBox 11">
              <a:extLst>
                <a:ext uri="{FF2B5EF4-FFF2-40B4-BE49-F238E27FC236}">
                  <a16:creationId xmlns:a16="http://schemas.microsoft.com/office/drawing/2014/main" id="{6D87F780-35C6-DE61-BD29-2A8E26C6C0E2}"/>
                </a:ext>
              </a:extLst>
            </p:cNvPr>
            <p:cNvSpPr txBox="1"/>
            <p:nvPr/>
          </p:nvSpPr>
          <p:spPr>
            <a:xfrm>
              <a:off x="1572578" y="2116"/>
              <a:ext cx="13427225" cy="6091466"/>
            </a:xfrm>
            <a:prstGeom prst="rect">
              <a:avLst/>
            </a:prstGeom>
          </p:spPr>
          <p:txBody>
            <a:bodyPr lIns="0" tIns="0" rIns="0" bIns="0">
              <a:spAutoFit/>
            </a:bodyPr>
            <a:lstStyle/>
            <a:p>
              <a:pPr eaLnBrk="1" fontAlgn="auto" hangingPunct="1">
                <a:lnSpc>
                  <a:spcPts val="5194"/>
                </a:lnSpc>
                <a:spcBef>
                  <a:spcPts val="0"/>
                </a:spcBef>
                <a:spcAft>
                  <a:spcPts val="0"/>
                </a:spcAft>
                <a:defRPr/>
              </a:pPr>
              <a:r>
                <a:rPr lang="en-US" sz="3995" spc="7">
                  <a:solidFill>
                    <a:srgbClr val="000000"/>
                  </a:solidFill>
                  <a:latin typeface="Montserrat Classic"/>
                </a:rPr>
                <a:t>Time to stop being performative.</a:t>
              </a:r>
            </a:p>
            <a:p>
              <a:pPr eaLnBrk="1" fontAlgn="auto" hangingPunct="1">
                <a:lnSpc>
                  <a:spcPts val="5194"/>
                </a:lnSpc>
                <a:spcBef>
                  <a:spcPts val="0"/>
                </a:spcBef>
                <a:spcAft>
                  <a:spcPts val="0"/>
                </a:spcAft>
                <a:defRPr/>
              </a:pPr>
              <a:endParaRPr lang="en-US" sz="3995" spc="7">
                <a:solidFill>
                  <a:srgbClr val="000000"/>
                </a:solidFill>
                <a:latin typeface="Montserrat Classic"/>
              </a:endParaRPr>
            </a:p>
            <a:p>
              <a:pPr eaLnBrk="1" fontAlgn="auto" hangingPunct="1">
                <a:lnSpc>
                  <a:spcPts val="5194"/>
                </a:lnSpc>
                <a:spcBef>
                  <a:spcPts val="0"/>
                </a:spcBef>
                <a:spcAft>
                  <a:spcPts val="0"/>
                </a:spcAft>
                <a:defRPr/>
              </a:pPr>
              <a:r>
                <a:rPr lang="en-US" sz="3995" spc="7">
                  <a:solidFill>
                    <a:srgbClr val="000000"/>
                  </a:solidFill>
                  <a:latin typeface="Montserrat Classic"/>
                </a:rPr>
                <a:t>Move away from simply tracking demographics.</a:t>
              </a:r>
            </a:p>
            <a:p>
              <a:pPr eaLnBrk="1" fontAlgn="auto" hangingPunct="1">
                <a:lnSpc>
                  <a:spcPts val="5194"/>
                </a:lnSpc>
                <a:spcBef>
                  <a:spcPts val="0"/>
                </a:spcBef>
                <a:spcAft>
                  <a:spcPts val="0"/>
                </a:spcAft>
                <a:defRPr/>
              </a:pPr>
              <a:endParaRPr lang="en-US" sz="3995" spc="7">
                <a:solidFill>
                  <a:srgbClr val="000000"/>
                </a:solidFill>
                <a:latin typeface="Montserrat Classic"/>
              </a:endParaRPr>
            </a:p>
            <a:p>
              <a:pPr eaLnBrk="1" fontAlgn="auto" hangingPunct="1">
                <a:lnSpc>
                  <a:spcPts val="5194"/>
                </a:lnSpc>
                <a:spcBef>
                  <a:spcPts val="0"/>
                </a:spcBef>
                <a:spcAft>
                  <a:spcPts val="0"/>
                </a:spcAft>
                <a:defRPr/>
              </a:pPr>
              <a:r>
                <a:rPr lang="en-US" sz="3995" spc="7">
                  <a:solidFill>
                    <a:srgbClr val="000000"/>
                  </a:solidFill>
                  <a:latin typeface="Montserrat Classic"/>
                </a:rPr>
                <a:t>Re-think mandatory training events and guest speakers.</a:t>
              </a:r>
            </a:p>
          </p:txBody>
        </p:sp>
        <p:sp>
          <p:nvSpPr>
            <p:cNvPr id="12" name="Freeform 12">
              <a:hlinkClick r:id="rId5" tooltip="https://www.canada.ca/en/department-national-defence/maple-leaf/defence/2021/06/defence-team-champion-indigenous-peoples-kamloops-resident-school.html"/>
              <a:extLst>
                <a:ext uri="{FF2B5EF4-FFF2-40B4-BE49-F238E27FC236}">
                  <a16:creationId xmlns:a16="http://schemas.microsoft.com/office/drawing/2014/main" id="{227E93E5-969F-341A-B602-8CB450FF348B}"/>
                </a:ext>
              </a:extLst>
            </p:cNvPr>
            <p:cNvSpPr/>
            <p:nvPr/>
          </p:nvSpPr>
          <p:spPr>
            <a:xfrm>
              <a:off x="0" y="1732978"/>
              <a:ext cx="1090897" cy="1090897"/>
            </a:xfrm>
            <a:custGeom>
              <a:avLst/>
              <a:gdLst/>
              <a:ahLst/>
              <a:cxnLst/>
              <a:rect l="l" t="t" r="r" b="b"/>
              <a:pathLst>
                <a:path w="1090897" h="1090897">
                  <a:moveTo>
                    <a:pt x="0" y="0"/>
                  </a:moveTo>
                  <a:lnTo>
                    <a:pt x="1090897" y="0"/>
                  </a:lnTo>
                  <a:lnTo>
                    <a:pt x="1090897" y="1090897"/>
                  </a:lnTo>
                  <a:lnTo>
                    <a:pt x="0" y="1090897"/>
                  </a:lnTo>
                  <a:lnTo>
                    <a:pt x="0" y="0"/>
                  </a:lnTo>
                  <a:close/>
                </a:path>
              </a:pathLst>
            </a:custGeom>
            <a:blipFill>
              <a:blip r:embed="rId6"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13" name="Freeform 13">
              <a:hlinkClick r:id="rId5" tooltip="https://www.canada.ca/en/department-national-defence/maple-leaf/defence/2021/06/defence-team-champion-indigenous-peoples-kamloops-resident-school.html"/>
              <a:extLst>
                <a:ext uri="{FF2B5EF4-FFF2-40B4-BE49-F238E27FC236}">
                  <a16:creationId xmlns:a16="http://schemas.microsoft.com/office/drawing/2014/main" id="{3AEE3644-A632-9D2D-5270-2E550DAFCCC0}"/>
                </a:ext>
              </a:extLst>
            </p:cNvPr>
            <p:cNvSpPr/>
            <p:nvPr/>
          </p:nvSpPr>
          <p:spPr>
            <a:xfrm>
              <a:off x="0" y="4289732"/>
              <a:ext cx="1090897" cy="1090897"/>
            </a:xfrm>
            <a:custGeom>
              <a:avLst/>
              <a:gdLst/>
              <a:ahLst/>
              <a:cxnLst/>
              <a:rect l="l" t="t" r="r" b="b"/>
              <a:pathLst>
                <a:path w="1090897" h="1090897">
                  <a:moveTo>
                    <a:pt x="0" y="0"/>
                  </a:moveTo>
                  <a:lnTo>
                    <a:pt x="1090897" y="0"/>
                  </a:lnTo>
                  <a:lnTo>
                    <a:pt x="1090897" y="1090897"/>
                  </a:lnTo>
                  <a:lnTo>
                    <a:pt x="0" y="1090897"/>
                  </a:lnTo>
                  <a:lnTo>
                    <a:pt x="0" y="0"/>
                  </a:lnTo>
                  <a:close/>
                </a:path>
              </a:pathLst>
            </a:custGeom>
            <a:blipFill>
              <a:blip r:embed="rId6" cstate="email"/>
              <a:stretch>
                <a:fillRect/>
              </a:stretch>
            </a:blipFill>
          </p:spPr>
          <p:txBody>
            <a:bodyPr/>
            <a:lstStyle/>
            <a:p>
              <a:pPr eaLnBrk="1" fontAlgn="auto" hangingPunct="1">
                <a:spcBef>
                  <a:spcPts val="0"/>
                </a:spcBef>
                <a:spcAft>
                  <a:spcPts val="0"/>
                </a:spcAft>
                <a:defRPr/>
              </a:pPr>
              <a:endParaRPr lang="en-US">
                <a:latin typeface="+mn-lt"/>
              </a:endParaRPr>
            </a:p>
          </p:txBody>
        </p:sp>
      </p:grpSp>
      <p:sp>
        <p:nvSpPr>
          <p:cNvPr id="17416" name="Freeform 14">
            <a:extLst>
              <a:ext uri="{FF2B5EF4-FFF2-40B4-BE49-F238E27FC236}">
                <a16:creationId xmlns:a16="http://schemas.microsoft.com/office/drawing/2014/main" id="{6EC0D927-5656-580F-0AAE-98EB6DD0E067}"/>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
            <a:extLst>
              <a:ext uri="{FF2B5EF4-FFF2-40B4-BE49-F238E27FC236}">
                <a16:creationId xmlns:a16="http://schemas.microsoft.com/office/drawing/2014/main" id="{C12ED907-5356-0081-55C3-35D4EE480755}"/>
              </a:ext>
            </a:extLst>
          </p:cNvPr>
          <p:cNvGrpSpPr>
            <a:grpSpLocks/>
          </p:cNvGrpSpPr>
          <p:nvPr/>
        </p:nvGrpSpPr>
        <p:grpSpPr bwMode="auto">
          <a:xfrm>
            <a:off x="1117600" y="5353050"/>
            <a:ext cx="4083050" cy="4083050"/>
            <a:chOff x="0" y="0"/>
            <a:chExt cx="812800" cy="812800"/>
          </a:xfrm>
        </p:grpSpPr>
        <p:sp>
          <p:nvSpPr>
            <p:cNvPr id="19479" name="Freeform 3">
              <a:extLst>
                <a:ext uri="{FF2B5EF4-FFF2-40B4-BE49-F238E27FC236}">
                  <a16:creationId xmlns:a16="http://schemas.microsoft.com/office/drawing/2014/main" id="{BBC3EEBB-9027-F239-1F16-C2358194C107}"/>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3"/>
              <a:srcRect/>
              <a:stretch>
                <a:fillRect/>
              </a:stretch>
            </a:blipFill>
            <a:ln w="38100" cap="sq">
              <a:solidFill>
                <a:srgbClr val="E1BC41"/>
              </a:solidFill>
              <a:prstDash val="solid"/>
              <a:miter lim="800000"/>
              <a:headEnd/>
              <a:tailEnd/>
            </a:ln>
          </p:spPr>
          <p:txBody>
            <a:bodyPr/>
            <a:lstStyle/>
            <a:p>
              <a:endParaRPr lang="en-US"/>
            </a:p>
          </p:txBody>
        </p:sp>
      </p:grpSp>
      <p:grpSp>
        <p:nvGrpSpPr>
          <p:cNvPr id="19458" name="Group 4">
            <a:extLst>
              <a:ext uri="{FF2B5EF4-FFF2-40B4-BE49-F238E27FC236}">
                <a16:creationId xmlns:a16="http://schemas.microsoft.com/office/drawing/2014/main" id="{138D7062-5FE2-FB49-A9FF-29082C140007}"/>
              </a:ext>
            </a:extLst>
          </p:cNvPr>
          <p:cNvGrpSpPr>
            <a:grpSpLocks/>
          </p:cNvGrpSpPr>
          <p:nvPr/>
        </p:nvGrpSpPr>
        <p:grpSpPr bwMode="auto">
          <a:xfrm>
            <a:off x="7145338" y="5353050"/>
            <a:ext cx="4083050" cy="4083050"/>
            <a:chOff x="0" y="0"/>
            <a:chExt cx="812800" cy="812800"/>
          </a:xfrm>
        </p:grpSpPr>
        <p:sp>
          <p:nvSpPr>
            <p:cNvPr id="19478" name="Freeform 5">
              <a:extLst>
                <a:ext uri="{FF2B5EF4-FFF2-40B4-BE49-F238E27FC236}">
                  <a16:creationId xmlns:a16="http://schemas.microsoft.com/office/drawing/2014/main" id="{1F99E2AE-39FC-716E-A6DD-CEB31517EBC1}"/>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4"/>
              <a:srcRect/>
              <a:stretch>
                <a:fillRect/>
              </a:stretch>
            </a:blipFill>
            <a:ln w="38100" cap="sq">
              <a:solidFill>
                <a:srgbClr val="D66252"/>
              </a:solidFill>
              <a:prstDash val="solid"/>
              <a:miter lim="800000"/>
              <a:headEnd/>
              <a:tailEnd/>
            </a:ln>
          </p:spPr>
          <p:txBody>
            <a:bodyPr/>
            <a:lstStyle/>
            <a:p>
              <a:endParaRPr lang="en-US"/>
            </a:p>
          </p:txBody>
        </p:sp>
      </p:grpSp>
      <p:grpSp>
        <p:nvGrpSpPr>
          <p:cNvPr id="19459" name="Group 6">
            <a:extLst>
              <a:ext uri="{FF2B5EF4-FFF2-40B4-BE49-F238E27FC236}">
                <a16:creationId xmlns:a16="http://schemas.microsoft.com/office/drawing/2014/main" id="{01042859-AA9E-15F1-199F-FD1FDCE8F9B1}"/>
              </a:ext>
            </a:extLst>
          </p:cNvPr>
          <p:cNvGrpSpPr>
            <a:grpSpLocks/>
          </p:cNvGrpSpPr>
          <p:nvPr/>
        </p:nvGrpSpPr>
        <p:grpSpPr bwMode="auto">
          <a:xfrm>
            <a:off x="13449300" y="5349875"/>
            <a:ext cx="4083050" cy="4083050"/>
            <a:chOff x="0" y="0"/>
            <a:chExt cx="812800" cy="812800"/>
          </a:xfrm>
        </p:grpSpPr>
        <p:sp>
          <p:nvSpPr>
            <p:cNvPr id="19477" name="Freeform 7">
              <a:extLst>
                <a:ext uri="{FF2B5EF4-FFF2-40B4-BE49-F238E27FC236}">
                  <a16:creationId xmlns:a16="http://schemas.microsoft.com/office/drawing/2014/main" id="{980E67A0-08CB-DA47-A773-DE974C73ADE5}"/>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5"/>
              <a:srcRect/>
              <a:stretch>
                <a:fillRect/>
              </a:stretch>
            </a:blipFill>
            <a:ln w="38100" cap="sq">
              <a:solidFill>
                <a:srgbClr val="85C4BD"/>
              </a:solidFill>
              <a:prstDash val="solid"/>
              <a:miter lim="800000"/>
              <a:headEnd/>
              <a:tailEnd/>
            </a:ln>
          </p:spPr>
          <p:txBody>
            <a:bodyPr/>
            <a:lstStyle/>
            <a:p>
              <a:endParaRPr lang="en-US"/>
            </a:p>
          </p:txBody>
        </p:sp>
      </p:grpSp>
      <p:sp>
        <p:nvSpPr>
          <p:cNvPr id="8" name="Freeform 8">
            <a:extLst>
              <a:ext uri="{FF2B5EF4-FFF2-40B4-BE49-F238E27FC236}">
                <a16:creationId xmlns:a16="http://schemas.microsoft.com/office/drawing/2014/main" id="{ECF93C73-692D-8255-DB08-7A00679E0C41}"/>
              </a:ext>
            </a:extLst>
          </p:cNvPr>
          <p:cNvSpPr/>
          <p:nvPr/>
        </p:nvSpPr>
        <p:spPr>
          <a:xfrm>
            <a:off x="252507" y="5172874"/>
            <a:ext cx="2526428" cy="941094"/>
          </a:xfrm>
          <a:custGeom>
            <a:avLst/>
            <a:gdLst/>
            <a:ahLst/>
            <a:cxnLst/>
            <a:rect l="l" t="t" r="r" b="b"/>
            <a:pathLst>
              <a:path w="2526428" h="941094">
                <a:moveTo>
                  <a:pt x="0" y="0"/>
                </a:moveTo>
                <a:lnTo>
                  <a:pt x="2526428" y="0"/>
                </a:lnTo>
                <a:lnTo>
                  <a:pt x="2526428" y="941094"/>
                </a:lnTo>
                <a:lnTo>
                  <a:pt x="0" y="941094"/>
                </a:lnTo>
                <a:lnTo>
                  <a:pt x="0" y="0"/>
                </a:lnTo>
                <a:close/>
              </a:path>
            </a:pathLst>
          </a:custGeom>
          <a:blipFill>
            <a:blip r:embed="rId6"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9" name="Freeform 9">
            <a:extLst>
              <a:ext uri="{FF2B5EF4-FFF2-40B4-BE49-F238E27FC236}">
                <a16:creationId xmlns:a16="http://schemas.microsoft.com/office/drawing/2014/main" id="{4CB90648-88A1-8893-81FD-9B15C5E7DAC1}"/>
              </a:ext>
            </a:extLst>
          </p:cNvPr>
          <p:cNvSpPr/>
          <p:nvPr/>
        </p:nvSpPr>
        <p:spPr>
          <a:xfrm>
            <a:off x="6475365" y="5170757"/>
            <a:ext cx="2526428" cy="941094"/>
          </a:xfrm>
          <a:custGeom>
            <a:avLst/>
            <a:gdLst/>
            <a:ahLst/>
            <a:cxnLst/>
            <a:rect l="l" t="t" r="r" b="b"/>
            <a:pathLst>
              <a:path w="2526428" h="941094">
                <a:moveTo>
                  <a:pt x="0" y="0"/>
                </a:moveTo>
                <a:lnTo>
                  <a:pt x="2526428" y="0"/>
                </a:lnTo>
                <a:lnTo>
                  <a:pt x="2526428" y="941094"/>
                </a:lnTo>
                <a:lnTo>
                  <a:pt x="0" y="941094"/>
                </a:lnTo>
                <a:lnTo>
                  <a:pt x="0" y="0"/>
                </a:lnTo>
                <a:close/>
              </a:path>
            </a:pathLst>
          </a:custGeom>
          <a:blipFill>
            <a:blip r:embed="rId7"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10" name="Freeform 10">
            <a:extLst>
              <a:ext uri="{FF2B5EF4-FFF2-40B4-BE49-F238E27FC236}">
                <a16:creationId xmlns:a16="http://schemas.microsoft.com/office/drawing/2014/main" id="{30C67F5C-FD41-DD50-EE0E-E12F94F6CFA1}"/>
              </a:ext>
            </a:extLst>
          </p:cNvPr>
          <p:cNvSpPr/>
          <p:nvPr/>
        </p:nvSpPr>
        <p:spPr>
          <a:xfrm>
            <a:off x="12561005" y="5143500"/>
            <a:ext cx="2526428" cy="941094"/>
          </a:xfrm>
          <a:custGeom>
            <a:avLst/>
            <a:gdLst/>
            <a:ahLst/>
            <a:cxnLst/>
            <a:rect l="l" t="t" r="r" b="b"/>
            <a:pathLst>
              <a:path w="2526428" h="941094">
                <a:moveTo>
                  <a:pt x="0" y="0"/>
                </a:moveTo>
                <a:lnTo>
                  <a:pt x="2526429" y="0"/>
                </a:lnTo>
                <a:lnTo>
                  <a:pt x="2526429" y="941094"/>
                </a:lnTo>
                <a:lnTo>
                  <a:pt x="0" y="941094"/>
                </a:lnTo>
                <a:lnTo>
                  <a:pt x="0" y="0"/>
                </a:lnTo>
                <a:close/>
              </a:path>
            </a:pathLst>
          </a:custGeom>
          <a:blipFill>
            <a:blip r:embed="rId8"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11" name="TextBox 11">
            <a:extLst>
              <a:ext uri="{FF2B5EF4-FFF2-40B4-BE49-F238E27FC236}">
                <a16:creationId xmlns:a16="http://schemas.microsoft.com/office/drawing/2014/main" id="{3110CB1D-6A71-CC11-2F05-DA3C336E3BAE}"/>
              </a:ext>
            </a:extLst>
          </p:cNvPr>
          <p:cNvSpPr txBox="1"/>
          <p:nvPr/>
        </p:nvSpPr>
        <p:spPr>
          <a:xfrm>
            <a:off x="641350" y="628650"/>
            <a:ext cx="17005300" cy="3825875"/>
          </a:xfrm>
          <a:prstGeom prst="rect">
            <a:avLst/>
          </a:prstGeom>
        </p:spPr>
        <p:txBody>
          <a:bodyPr lIns="0" tIns="0" rIns="0" bIns="0">
            <a:spAutoFit/>
          </a:bodyPr>
          <a:lstStyle/>
          <a:p>
            <a:pPr algn="ctr" eaLnBrk="1" fontAlgn="auto" hangingPunct="1">
              <a:lnSpc>
                <a:spcPts val="6149"/>
              </a:lnSpc>
              <a:spcBef>
                <a:spcPts val="0"/>
              </a:spcBef>
              <a:spcAft>
                <a:spcPts val="0"/>
              </a:spcAft>
              <a:defRPr/>
            </a:pPr>
            <a:r>
              <a:rPr lang="en-US" sz="4099">
                <a:solidFill>
                  <a:srgbClr val="1D1D1F"/>
                </a:solidFill>
                <a:latin typeface="Montserrat Classic"/>
              </a:rPr>
              <a:t>LLMC is a </a:t>
            </a:r>
            <a:r>
              <a:rPr lang="en-US" sz="4099">
                <a:solidFill>
                  <a:srgbClr val="1D1D1F"/>
                </a:solidFill>
                <a:latin typeface="Montserrat Classic Bold"/>
              </a:rPr>
              <a:t>people-powered movement</a:t>
            </a:r>
            <a:r>
              <a:rPr lang="en-US" sz="4099">
                <a:solidFill>
                  <a:srgbClr val="1D1D1F"/>
                </a:solidFill>
                <a:latin typeface="Montserrat Classic"/>
              </a:rPr>
              <a:t> and answers the </a:t>
            </a:r>
          </a:p>
          <a:p>
            <a:pPr algn="ctr" eaLnBrk="1" fontAlgn="auto" hangingPunct="1">
              <a:lnSpc>
                <a:spcPts val="6149"/>
              </a:lnSpc>
              <a:spcBef>
                <a:spcPts val="0"/>
              </a:spcBef>
              <a:spcAft>
                <a:spcPts val="0"/>
              </a:spcAft>
              <a:defRPr/>
            </a:pPr>
            <a:r>
              <a:rPr lang="en-US" sz="4099">
                <a:solidFill>
                  <a:srgbClr val="1D1D1F"/>
                </a:solidFill>
                <a:latin typeface="Montserrat Classic Bold"/>
              </a:rPr>
              <a:t>Clerk’s Call to Action</a:t>
            </a:r>
            <a:r>
              <a:rPr lang="en-US" sz="4099">
                <a:solidFill>
                  <a:srgbClr val="1D1D1F"/>
                </a:solidFill>
                <a:latin typeface="Montserrat Classic"/>
              </a:rPr>
              <a:t>. Through this lens, the LLMC program provides members with an </a:t>
            </a:r>
            <a:r>
              <a:rPr lang="en-US" sz="4099">
                <a:solidFill>
                  <a:srgbClr val="1D1D1F"/>
                </a:solidFill>
                <a:latin typeface="Montserrat Classic Bold"/>
              </a:rPr>
              <a:t>innovative space</a:t>
            </a:r>
            <a:r>
              <a:rPr lang="en-US" sz="4099">
                <a:solidFill>
                  <a:srgbClr val="1D1D1F"/>
                </a:solidFill>
                <a:latin typeface="Montserrat Classic"/>
              </a:rPr>
              <a:t> and opportunity to actively participate in making our workplaces inclusive and </a:t>
            </a:r>
            <a:r>
              <a:rPr lang="en-US" sz="4099">
                <a:solidFill>
                  <a:srgbClr val="1D1D1F"/>
                </a:solidFill>
                <a:latin typeface="Montserrat Classic Bold"/>
              </a:rPr>
              <a:t>building their leadership skills</a:t>
            </a:r>
            <a:r>
              <a:rPr lang="en-US" sz="4099">
                <a:solidFill>
                  <a:srgbClr val="1D1D1F"/>
                </a:solidFill>
                <a:latin typeface="Montserrat Classic"/>
              </a:rPr>
              <a:t>.</a:t>
            </a:r>
          </a:p>
        </p:txBody>
      </p:sp>
      <p:sp>
        <p:nvSpPr>
          <p:cNvPr id="12" name="Freeform 12">
            <a:extLst>
              <a:ext uri="{FF2B5EF4-FFF2-40B4-BE49-F238E27FC236}">
                <a16:creationId xmlns:a16="http://schemas.microsoft.com/office/drawing/2014/main" id="{ED3F8007-5043-110C-6227-FFB437FEA112}"/>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9"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19473" name="Freeform 13">
            <a:extLst>
              <a:ext uri="{FF2B5EF4-FFF2-40B4-BE49-F238E27FC236}">
                <a16:creationId xmlns:a16="http://schemas.microsoft.com/office/drawing/2014/main" id="{C2AAEC6F-D5C8-C048-986A-26CE7C682222}"/>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TextBox 14">
            <a:extLst>
              <a:ext uri="{FF2B5EF4-FFF2-40B4-BE49-F238E27FC236}">
                <a16:creationId xmlns:a16="http://schemas.microsoft.com/office/drawing/2014/main" id="{81AF9A34-9564-EA0D-16BA-E5247111C001}"/>
              </a:ext>
            </a:extLst>
          </p:cNvPr>
          <p:cNvSpPr txBox="1"/>
          <p:nvPr/>
        </p:nvSpPr>
        <p:spPr>
          <a:xfrm>
            <a:off x="541338" y="5314950"/>
            <a:ext cx="4951412" cy="565150"/>
          </a:xfrm>
          <a:prstGeom prst="rect">
            <a:avLst/>
          </a:prstGeom>
        </p:spPr>
        <p:txBody>
          <a:bodyPr lIns="0" tIns="0" rIns="0" bIns="0">
            <a:spAutoFit/>
          </a:bodyPr>
          <a:lstStyle/>
          <a:p>
            <a:pPr eaLnBrk="1" fontAlgn="auto" hangingPunct="1">
              <a:lnSpc>
                <a:spcPts val="4538"/>
              </a:lnSpc>
              <a:spcBef>
                <a:spcPts val="0"/>
              </a:spcBef>
              <a:spcAft>
                <a:spcPts val="0"/>
              </a:spcAft>
              <a:defRPr/>
            </a:pPr>
            <a:r>
              <a:rPr lang="en-US" sz="3490">
                <a:solidFill>
                  <a:srgbClr val="1D1D1F"/>
                </a:solidFill>
                <a:latin typeface="Montserrat Classic Bold"/>
              </a:rPr>
              <a:t>Connect</a:t>
            </a:r>
          </a:p>
        </p:txBody>
      </p:sp>
      <p:sp>
        <p:nvSpPr>
          <p:cNvPr id="15" name="TextBox 15">
            <a:extLst>
              <a:ext uri="{FF2B5EF4-FFF2-40B4-BE49-F238E27FC236}">
                <a16:creationId xmlns:a16="http://schemas.microsoft.com/office/drawing/2014/main" id="{86261CEA-6503-93A4-8F08-7D11F2B4529C}"/>
              </a:ext>
            </a:extLst>
          </p:cNvPr>
          <p:cNvSpPr txBox="1"/>
          <p:nvPr/>
        </p:nvSpPr>
        <p:spPr>
          <a:xfrm>
            <a:off x="6862763" y="5314950"/>
            <a:ext cx="4949825" cy="565150"/>
          </a:xfrm>
          <a:prstGeom prst="rect">
            <a:avLst/>
          </a:prstGeom>
        </p:spPr>
        <p:txBody>
          <a:bodyPr lIns="0" tIns="0" rIns="0" bIns="0">
            <a:spAutoFit/>
          </a:bodyPr>
          <a:lstStyle/>
          <a:p>
            <a:pPr eaLnBrk="1" fontAlgn="auto" hangingPunct="1">
              <a:lnSpc>
                <a:spcPts val="4538"/>
              </a:lnSpc>
              <a:spcBef>
                <a:spcPts val="0"/>
              </a:spcBef>
              <a:spcAft>
                <a:spcPts val="0"/>
              </a:spcAft>
              <a:defRPr/>
            </a:pPr>
            <a:r>
              <a:rPr lang="en-US" sz="3490">
                <a:solidFill>
                  <a:srgbClr val="1D1D1F"/>
                </a:solidFill>
                <a:latin typeface="Montserrat Classic Bold"/>
              </a:rPr>
              <a:t>Elevate</a:t>
            </a:r>
          </a:p>
        </p:txBody>
      </p:sp>
      <p:sp>
        <p:nvSpPr>
          <p:cNvPr id="16" name="TextBox 16">
            <a:extLst>
              <a:ext uri="{FF2B5EF4-FFF2-40B4-BE49-F238E27FC236}">
                <a16:creationId xmlns:a16="http://schemas.microsoft.com/office/drawing/2014/main" id="{A31C0534-4DEE-89E5-CAFA-E45ED1224007}"/>
              </a:ext>
            </a:extLst>
          </p:cNvPr>
          <p:cNvSpPr txBox="1"/>
          <p:nvPr/>
        </p:nvSpPr>
        <p:spPr>
          <a:xfrm>
            <a:off x="13082588" y="5287963"/>
            <a:ext cx="4949825" cy="565150"/>
          </a:xfrm>
          <a:prstGeom prst="rect">
            <a:avLst/>
          </a:prstGeom>
        </p:spPr>
        <p:txBody>
          <a:bodyPr lIns="0" tIns="0" rIns="0" bIns="0">
            <a:spAutoFit/>
          </a:bodyPr>
          <a:lstStyle/>
          <a:p>
            <a:pPr eaLnBrk="1" fontAlgn="auto" hangingPunct="1">
              <a:lnSpc>
                <a:spcPts val="4538"/>
              </a:lnSpc>
              <a:spcBef>
                <a:spcPts val="0"/>
              </a:spcBef>
              <a:spcAft>
                <a:spcPts val="0"/>
              </a:spcAft>
              <a:defRPr/>
            </a:pPr>
            <a:r>
              <a:rPr lang="en-US" sz="3490">
                <a:solidFill>
                  <a:srgbClr val="1D1D1F"/>
                </a:solidFill>
                <a:latin typeface="Montserrat Classic Bold"/>
              </a:rPr>
              <a:t>Inspire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4097</Words>
  <Application>Microsoft Macintosh PowerPoint</Application>
  <PresentationFormat>Custom</PresentationFormat>
  <Paragraphs>383</Paragraphs>
  <Slides>21</Slides>
  <Notes>20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Montserrat Classic Bold</vt:lpstr>
      <vt:lpstr>Calibri</vt:lpstr>
      <vt:lpstr>Barlow Bold</vt:lpstr>
      <vt:lpstr>Barlow Medium</vt:lpstr>
      <vt:lpstr>Montserrat Classic Ultra-Bold</vt:lpstr>
      <vt:lpstr>Montserrat Bold</vt:lpstr>
      <vt:lpstr>League Spartan Bold</vt:lpstr>
      <vt:lpstr>Arial</vt:lpstr>
      <vt:lpstr>Montserrat Classic</vt:lpstr>
      <vt:lpstr>Barlow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 | LLMC 2024</dc:title>
  <dc:subject/>
  <dc:creator/>
  <cp:keywords/>
  <dc:description/>
  <cp:lastModifiedBy>Lyrique Richards</cp:lastModifiedBy>
  <cp:revision>12</cp:revision>
  <dcterms:created xsi:type="dcterms:W3CDTF">2006-08-16T00:00:00Z</dcterms:created>
  <dcterms:modified xsi:type="dcterms:W3CDTF">2024-05-08T13:55:38Z</dcterms:modified>
  <cp:category/>
</cp:coreProperties>
</file>