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ags/tag2.xml" ContentType="application/vnd.openxmlformats-officedocument.presentationml.tags+xml"/>
  <Override PartName="/ppt/notesSlides/notesSlide5.xml" ContentType="application/vnd.openxmlformats-officedocument.presentationml.notesSlide+xml"/>
  <Override PartName="/ppt/notesSlides/notesSlide6.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7.xml" ContentType="application/vnd.openxmlformats-officedocument.presentationml.tags+xml"/>
  <Override PartName="/ppt/notesSlides/notesSlide9.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tags/tag10.xml" ContentType="application/vnd.openxmlformats-officedocument.presentationml.tags+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tags/tag17.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notesMasterIdLst>
    <p:notesMasterId r:id="rId23"/>
  </p:notesMasterIdLst>
  <p:handoutMasterIdLst>
    <p:handoutMasterId r:id="rId24"/>
  </p:handoutMasterIdLst>
  <p:sldIdLst>
    <p:sldId id="374" r:id="rId2"/>
    <p:sldId id="325" r:id="rId3"/>
    <p:sldId id="299" r:id="rId4"/>
    <p:sldId id="362" r:id="rId5"/>
    <p:sldId id="358" r:id="rId6"/>
    <p:sldId id="278" r:id="rId7"/>
    <p:sldId id="375" r:id="rId8"/>
    <p:sldId id="352" r:id="rId9"/>
    <p:sldId id="346" r:id="rId10"/>
    <p:sldId id="377" r:id="rId11"/>
    <p:sldId id="351" r:id="rId12"/>
    <p:sldId id="349" r:id="rId13"/>
    <p:sldId id="343" r:id="rId14"/>
    <p:sldId id="379" r:id="rId15"/>
    <p:sldId id="345" r:id="rId16"/>
    <p:sldId id="380" r:id="rId17"/>
    <p:sldId id="347" r:id="rId18"/>
    <p:sldId id="356" r:id="rId19"/>
    <p:sldId id="360" r:id="rId20"/>
    <p:sldId id="355" r:id="rId21"/>
    <p:sldId id="337" r:id="rId22"/>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CIC" initials="CIC"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28295" autoAdjust="0"/>
    <p:restoredTop sz="62809" autoAdjust="0"/>
  </p:normalViewPr>
  <p:slideViewPr>
    <p:cSldViewPr snapToObjects="1" showGuides="1">
      <p:cViewPr varScale="1">
        <p:scale>
          <a:sx n="71" d="100"/>
          <a:sy n="71" d="100"/>
        </p:scale>
        <p:origin x="2274" y="66"/>
      </p:cViewPr>
      <p:guideLst>
        <p:guide orient="horz" pos="2160"/>
        <p:guide pos="2880"/>
      </p:guideLst>
    </p:cSldViewPr>
  </p:slideViewPr>
  <p:outlineViewPr>
    <p:cViewPr>
      <p:scale>
        <a:sx n="33" d="100"/>
        <a:sy n="33" d="100"/>
      </p:scale>
      <p:origin x="0" y="-7742"/>
    </p:cViewPr>
  </p:outlineViewPr>
  <p:notesTextViewPr>
    <p:cViewPr>
      <p:scale>
        <a:sx n="125" d="100"/>
        <a:sy n="125" d="100"/>
      </p:scale>
      <p:origin x="0" y="0"/>
    </p:cViewPr>
  </p:notesTextViewPr>
  <p:sorterViewPr>
    <p:cViewPr>
      <p:scale>
        <a:sx n="125" d="100"/>
        <a:sy n="125" d="100"/>
      </p:scale>
      <p:origin x="0" y="-166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sz="quarter" idx="1"/>
          </p:nvPr>
        </p:nvSpPr>
        <p:spPr>
          <a:xfrm>
            <a:off x="3970939" y="0"/>
            <a:ext cx="3037840" cy="464820"/>
          </a:xfrm>
          <a:prstGeom prst="rect">
            <a:avLst/>
          </a:prstGeom>
        </p:spPr>
        <p:txBody>
          <a:bodyPr vert="horz" lIns="93175" tIns="46587" rIns="93175" bIns="46587" rtlCol="0"/>
          <a:lstStyle>
            <a:lvl1pPr algn="r">
              <a:defRPr sz="1200"/>
            </a:lvl1pPr>
          </a:lstStyle>
          <a:p>
            <a:fld id="{8A05F51D-812F-48F9-8F30-7D9BCD825099}" type="datetimeFigureOut">
              <a:rPr lang="en-US" smtClean="0"/>
              <a:pPr/>
              <a:t>5/28/2024</a:t>
            </a:fld>
            <a:endParaRPr lang="en-US"/>
          </a:p>
        </p:txBody>
      </p:sp>
      <p:sp>
        <p:nvSpPr>
          <p:cNvPr id="4" name="Footer Placeholder 3"/>
          <p:cNvSpPr>
            <a:spLocks noGrp="1"/>
          </p:cNvSpPr>
          <p:nvPr>
            <p:ph type="ftr" sz="quarter" idx="2"/>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5" name="Slide Number Placeholder 4"/>
          <p:cNvSpPr>
            <a:spLocks noGrp="1"/>
          </p:cNvSpPr>
          <p:nvPr>
            <p:ph type="sldNum" sz="quarter" idx="3"/>
          </p:nvPr>
        </p:nvSpPr>
        <p:spPr>
          <a:xfrm>
            <a:off x="3970939" y="8829967"/>
            <a:ext cx="3037840" cy="464820"/>
          </a:xfrm>
          <a:prstGeom prst="rect">
            <a:avLst/>
          </a:prstGeom>
        </p:spPr>
        <p:txBody>
          <a:bodyPr vert="horz" lIns="93175" tIns="46587" rIns="93175" bIns="46587" rtlCol="0" anchor="b"/>
          <a:lstStyle>
            <a:lvl1pPr algn="r">
              <a:defRPr sz="1200"/>
            </a:lvl1pPr>
          </a:lstStyle>
          <a:p>
            <a:fld id="{2D821E14-76A6-43FE-B5FE-9A64513D664B}" type="slidenum">
              <a:rPr lang="en-US" smtClean="0"/>
              <a:pPr/>
              <a:t>‹#›</a:t>
            </a:fld>
            <a:endParaRPr lang="en-US"/>
          </a:p>
        </p:txBody>
      </p:sp>
    </p:spTree>
    <p:extLst>
      <p:ext uri="{BB962C8B-B14F-4D97-AF65-F5344CB8AC3E}">
        <p14:creationId xmlns:p14="http://schemas.microsoft.com/office/powerpoint/2010/main" val="11785414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5" tIns="46587" rIns="93175" bIns="46587" rtlCol="0"/>
          <a:lstStyle>
            <a:lvl1pPr algn="l">
              <a:defRPr sz="1200"/>
            </a:lvl1pPr>
          </a:lstStyle>
          <a:p>
            <a:endParaRPr lang="en-US"/>
          </a:p>
        </p:txBody>
      </p:sp>
      <p:sp>
        <p:nvSpPr>
          <p:cNvPr id="3" name="Date Placeholder 2"/>
          <p:cNvSpPr>
            <a:spLocks noGrp="1"/>
          </p:cNvSpPr>
          <p:nvPr>
            <p:ph type="dt" idx="1"/>
          </p:nvPr>
        </p:nvSpPr>
        <p:spPr>
          <a:xfrm>
            <a:off x="3970939" y="0"/>
            <a:ext cx="3037840" cy="464820"/>
          </a:xfrm>
          <a:prstGeom prst="rect">
            <a:avLst/>
          </a:prstGeom>
        </p:spPr>
        <p:txBody>
          <a:bodyPr vert="horz" lIns="93175" tIns="46587" rIns="93175" bIns="46587" rtlCol="0"/>
          <a:lstStyle>
            <a:lvl1pPr algn="r">
              <a:defRPr sz="1200"/>
            </a:lvl1pPr>
          </a:lstStyle>
          <a:p>
            <a:fld id="{27CFF8EE-F8A7-4931-B685-A88AF9DB5D80}" type="datetimeFigureOut">
              <a:rPr lang="en-US" smtClean="0"/>
              <a:pPr/>
              <a:t>5/28/2024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5" tIns="46587" rIns="93175" bIns="46587" rtlCol="0" anchor="ctr"/>
          <a:lstStyle/>
          <a:p>
            <a:endParaRPr lang="en-US"/>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75" tIns="46587" rIns="93175" bIns="46587"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75" tIns="46587" rIns="93175" bIns="46587" rtlCol="0" anchor="b"/>
          <a:lstStyle>
            <a:lvl1pPr algn="l">
              <a:defRPr sz="1200"/>
            </a:lvl1pPr>
          </a:lstStyle>
          <a:p>
            <a:endParaRPr lang="en-US"/>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75" tIns="46587" rIns="93175" bIns="46587" rtlCol="0" anchor="b"/>
          <a:lstStyle>
            <a:lvl1pPr algn="r">
              <a:defRPr sz="1200"/>
            </a:lvl1pPr>
          </a:lstStyle>
          <a:p>
            <a:fld id="{C6C9EB95-B0B3-48AB-917D-E5E386E0913A}" type="slidenum">
              <a:rPr lang="en-US" smtClean="0"/>
              <a:pPr/>
              <a:t>‹#›</a:t>
            </a:fld>
            <a:endParaRPr lang="en-US"/>
          </a:p>
        </p:txBody>
      </p:sp>
    </p:spTree>
    <p:extLst>
      <p:ext uri="{BB962C8B-B14F-4D97-AF65-F5344CB8AC3E}">
        <p14:creationId xmlns:p14="http://schemas.microsoft.com/office/powerpoint/2010/main" val="40014297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s://www.tonyrobbins.com/mind-meaning/compassion-vs-empathy/" TargetMode="External"/><Relationship Id="rId2" Type="http://schemas.openxmlformats.org/officeDocument/2006/relationships/slide" Target="../slides/slide11.xml"/><Relationship Id="rId1" Type="http://schemas.openxmlformats.org/officeDocument/2006/relationships/notesMaster" Target="../notesMasters/notesMaster1.xml"/><Relationship Id="rId4" Type="http://schemas.openxmlformats.org/officeDocument/2006/relationships/hyperlink" Target="http://www.businessinsider.com/why-empathy-is-key-to-effective-leadership-2017-4" TargetMode="Externa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hbr.org/2017/02/emotional-intelligence-has-12-elements-which-do-you-need-to-work-on" TargetMode="External"/><Relationship Id="rId2" Type="http://schemas.openxmlformats.org/officeDocument/2006/relationships/slide" Target="../slides/slide12.xml"/><Relationship Id="rId1" Type="http://schemas.openxmlformats.org/officeDocument/2006/relationships/notesMaster" Target="../notesMasters/notesMaster1.xml"/><Relationship Id="rId5" Type="http://schemas.openxmlformats.org/officeDocument/2006/relationships/hyperlink" Target="https://www.youtube.com/watch?v=s57sce71zNI" TargetMode="External"/><Relationship Id="rId4" Type="http://schemas.openxmlformats.org/officeDocument/2006/relationships/hyperlink" Target="https://www.tsw.co.uk/blog/leadership-and-management/daniel-goleman-emotional-intelligence/" TargetMode="External"/></Relationships>
</file>

<file path=ppt/notesSlides/_rels/notesSlide13.xml.rels><?xml version="1.0" encoding="UTF-8" standalone="yes"?>
<Relationships xmlns="http://schemas.openxmlformats.org/package/2006/relationships"><Relationship Id="rId3" Type="http://schemas.openxmlformats.org/officeDocument/2006/relationships/hyperlink" Target="http://well.blogs.nytimes.com/2015/01/19/writing-your-way-to-happiness/?ref=health&amp;_r=1" TargetMode="External"/><Relationship Id="rId2" Type="http://schemas.openxmlformats.org/officeDocument/2006/relationships/slide" Target="../slides/slide13.xml"/><Relationship Id="rId1" Type="http://schemas.openxmlformats.org/officeDocument/2006/relationships/notesMaster" Target="../notesMasters/notesMaster1.xml"/><Relationship Id="rId4" Type="http://schemas.openxmlformats.org/officeDocument/2006/relationships/hyperlink" Target="https://www.forbes.com/sites/hennainam/2017/04/02/to-be-an-effective-leader-keep-a-leadership-journal/#5b82f9e03b4d" TargetMode="Externa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slide" Target="../slides/slide14.xml"/><Relationship Id="rId1" Type="http://schemas.openxmlformats.org/officeDocument/2006/relationships/notesMaster" Target="../notesMasters/notesMaster1.xml"/><Relationship Id="rId4" Type="http://schemas.openxmlformats.org/officeDocument/2006/relationships/hyperlink" Target="https://dharmawisdom.org/decision-time/" TargetMode="Externa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knowledge.wharton.upenn.edu/article/making-big-small-decision-meditation-can-help/" TargetMode="External"/><Relationship Id="rId2" Type="http://schemas.openxmlformats.org/officeDocument/2006/relationships/slide" Target="../slides/slide15.xml"/><Relationship Id="rId1" Type="http://schemas.openxmlformats.org/officeDocument/2006/relationships/notesMaster" Target="../notesMasters/notesMaster1.xml"/><Relationship Id="rId4" Type="http://schemas.openxmlformats.org/officeDocument/2006/relationships/hyperlink" Target="https://dharmawisdom.org/decision-time/" TargetMode="External"/></Relationships>
</file>

<file path=ppt/notesSlides/_rels/notesSlide16.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6.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s://www.artofliving.org/meditation/meditation-for-you/meditation-for-better-decision-making" TargetMode="External"/><Relationship Id="rId2" Type="http://schemas.openxmlformats.org/officeDocument/2006/relationships/slide" Target="../slides/slide17.xml"/><Relationship Id="rId1" Type="http://schemas.openxmlformats.org/officeDocument/2006/relationships/notesMaster" Target="../notesMasters/notesMaster1.xml"/><Relationship Id="rId4" Type="http://schemas.openxmlformats.org/officeDocument/2006/relationships/hyperlink" Target="https://www.artofliving.org/us-en/meditation/meditation-for-you/meditation-for-better-decision-making" TargetMode="Externa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BonEFMBBUb0" TargetMode="External"/><Relationship Id="rId2" Type="http://schemas.openxmlformats.org/officeDocument/2006/relationships/slide" Target="../slides/slide18.xml"/><Relationship Id="rId1" Type="http://schemas.openxmlformats.org/officeDocument/2006/relationships/notesMaster" Target="../notesMasters/notesMaster1.xml"/><Relationship Id="rId5" Type="http://schemas.openxmlformats.org/officeDocument/2006/relationships/hyperlink" Target="https://archive.org/download/LovingKindness15Minsb/Loving%20Kindness%2015%20minsb.mp3" TargetMode="External"/><Relationship Id="rId4" Type="http://schemas.openxmlformats.org/officeDocument/2006/relationships/hyperlink" Target="https://archive.org/details/LovingKindness15Minsb"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oundcloud.com/mindfullivingcoach/self-compassion-meditation" TargetMode="External"/><Relationship Id="rId7" Type="http://schemas.openxmlformats.org/officeDocument/2006/relationships/hyperlink" Target="https://www.tarabrach.com/meditation-loving-presence-2/"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archive.org/details/LovingKindness15Minsb" TargetMode="External"/><Relationship Id="rId5" Type="http://schemas.openxmlformats.org/officeDocument/2006/relationships/hyperlink" Target="http://self-compassion.org/wp-content/uploads/meditations/LKM.self-compassion.MP3" TargetMode="External"/><Relationship Id="rId4" Type="http://schemas.openxmlformats.org/officeDocument/2006/relationships/hyperlink" Target="https://soundcloud.com/awakeningcompassion/awakening-compassion-class-4"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youtube.com/watch?v=s57sce71zNI" TargetMode="External"/><Relationship Id="rId7" Type="http://schemas.openxmlformats.org/officeDocument/2006/relationships/hyperlink" Target="https://www.youtube.com/watch?v=BonEFMBBUb0"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www.bing.com/videos/search?q=10+Minute+Timer+with+Alarm+in+the+galaxy&amp;&amp;view=detail&amp;mid=34528E97931FBA6CD32D34528E97931FBA6CD32D&amp;&amp;FORM=VRDGAR&amp;ru=%2Fvideos%2Fsearch%3Fq%3D10%2520Minute%2520Timer%2520with%2520Alarm%2520in%2520the%2520galaxy%26qs%3Dn%26form%3DQBVR%26%3D%2525eManage%2520Your%2520Search%2520History%2525E%26sp%3D-1%26lq%3D0%26pq%3D10%2520minute%2520timer%2520with%2520alarm%2520in%2520the%2520galax%26sc%3D10-39%26sk%3D%26cvid%3D7252959FD76B46228557CCD7ED21229B%26ghsh%3D0%26ghacc%3D0%26ghpl%3D" TargetMode="External"/><Relationship Id="rId5" Type="http://schemas.openxmlformats.org/officeDocument/2006/relationships/hyperlink" Target="https://www.bing.com/videos/search?q=10+Minute+Timer+with+No+Music&amp;&amp;view=detail&amp;mid=3D29E4E04426F9716DFF3D29E4E04426F9716DFF&amp;&amp;FORM=VRDGAR&amp;ru=%2Fvideos%2Fsearch%3F%26q%3D10%2BMinute%2BTimer%2Bwith%2BNo%2BMusic%26FORM%3DVDRSCL" TargetMode="External"/><Relationship Id="rId4" Type="http://schemas.openxmlformats.org/officeDocument/2006/relationships/hyperlink" Target="https://www.bing.com/videos/search?q=10+minute+silent+timer&amp;view=detail&amp;mid=2CBC27299B03A980DAD02CBC27299B03A980DAD0&amp;FORM=VIRE"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siyli.org/mindful-walk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bing.com/videos/search?q=10+minute+silent+timer&amp;view=detail&amp;mid=2CBC27299B03A980DAD02CBC27299B03A980DAD0&amp;FORM=VIRE" TargetMode="External"/><Relationship Id="rId7" Type="http://schemas.openxmlformats.org/officeDocument/2006/relationships/hyperlink" Target="https://siyli.org/mindful-walking/"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positivepsychology.com/mindful-walking/#practice" TargetMode="External"/><Relationship Id="rId5" Type="http://schemas.openxmlformats.org/officeDocument/2006/relationships/hyperlink" Target="https://www.bing.com/videos/search?q=10+Minute+Timer+with+Alarm+in+the+galaxy&amp;&amp;view=detail&amp;mid=34528E97931FBA6CD32D34528E97931FBA6CD32D&amp;&amp;FORM=VRDGAR&amp;ru=%2Fvideos%2Fsearch%3Fq%3D10%2520Minute%2520Timer%2520with%2520Alarm%2520in%2520the%2520galaxy%26qs%3Dn%26form%3DQBVR%26%3D%2525eManage%2520Your%2520Search%2520History%2525E%26sp%3D-1%26lq%3D0%26pq%3D10%2520minute%2520timer%2520with%2520alarm%2520in%2520the%2520galax%26sc%3D10-39%26sk%3D%26cvid%3D7252959FD76B46228557CCD7ED21229B%26ghsh%3D0%26ghacc%3D0%26ghpl%3D" TargetMode="External"/><Relationship Id="rId4" Type="http://schemas.openxmlformats.org/officeDocument/2006/relationships/hyperlink" Target="https://www.bing.com/videos/search?q=10+Minute+Timer+with+No+Music&amp;&amp;view=detail&amp;mid=3D29E4E04426F9716DFF3D29E4E04426F9716DFF&amp;&amp;FORM=VRDGAR&amp;ru=%2Fvideos%2Fsearch%3F%26q%3D10%2BMinute%2BTimer%2Bwith%2BNo%2BMusic%26FORM%3DVDRSCL" TargetMode="Externa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bluenotes.anz.com/posts/2017/04/emotional-intelligence-a-core-leadership-skill/" TargetMode="External"/><Relationship Id="rId2" Type="http://schemas.openxmlformats.org/officeDocument/2006/relationships/slide" Target="../slides/slide9.xml"/><Relationship Id="rId1" Type="http://schemas.openxmlformats.org/officeDocument/2006/relationships/notesMaster" Target="../notesMasters/notesMaster1.xml"/><Relationship Id="rId4" Type="http://schemas.openxmlformats.org/officeDocument/2006/relationships/hyperlink" Target="https://www.bilan.ch/opinions/david-fiorucci/leadership-et-intelligence-emotionnelle-une-cle-pour-devenir-un-leader-inspirant"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u="none" dirty="0"/>
          </a:p>
        </p:txBody>
      </p:sp>
      <p:sp>
        <p:nvSpPr>
          <p:cNvPr id="4" name="Espace réservé du numéro de diapositive 3"/>
          <p:cNvSpPr>
            <a:spLocks noGrp="1"/>
          </p:cNvSpPr>
          <p:nvPr>
            <p:ph type="sldNum" sz="quarter" idx="5"/>
          </p:nvPr>
        </p:nvSpPr>
        <p:spPr/>
        <p:txBody>
          <a:bodyPr/>
          <a:lstStyle/>
          <a:p>
            <a:fld id="{C6C9EB95-B0B3-48AB-917D-E5E386E0913A}" type="slidenum">
              <a:rPr lang="fr-CA" smtClean="0"/>
              <a:t>1</a:t>
            </a:fld>
            <a:endParaRPr lang="fr-CA" dirty="0"/>
          </a:p>
        </p:txBody>
      </p:sp>
    </p:spTree>
    <p:extLst>
      <p:ext uri="{BB962C8B-B14F-4D97-AF65-F5344CB8AC3E}">
        <p14:creationId xmlns:p14="http://schemas.microsoft.com/office/powerpoint/2010/main" val="6469992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Casey-Marie: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Voici une question pour vous : entre zéro et neuf, quel est le chiffre le plus puissant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Quelle est votre réponse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 C’est vrai que le zéro n'a pas de valeur en soi. Mais quand on lui ajoute quelque chose, il devient très précieux.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  Il faut toujours se rappeler que, qui que vous soyez, vous n'êtes rien sans les autres. La plupart des gens, des managers, des dirigeants oublient cela une fois qu'ils deviennent puissants. En fin de compte, chacun d'entre nous n'est rien sans la contribution des autres. Mais lorsque nous ajoutons leurs efforts aux nôtres, le résultat est vraiment très puissant. Neuf devient 90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FR" sz="1200" b="0" i="0" kern="1200" noProof="0" dirty="0">
                <a:solidFill>
                  <a:schemeClr val="tx1"/>
                </a:solidFill>
                <a:effectLst/>
                <a:latin typeface="+mn-lt"/>
                <a:ea typeface="+mn-ea"/>
                <a:cs typeface="+mn-cs"/>
              </a:rPr>
              <a:t>Comme on peut voir sur la diapositive - l’empathie est bien important</a:t>
            </a:r>
            <a:r>
              <a:rPr lang="fr-FR" sz="1200" b="0" i="0" kern="1200" baseline="0" noProof="0" dirty="0">
                <a:solidFill>
                  <a:schemeClr val="tx1"/>
                </a:solidFill>
                <a:effectLst/>
                <a:latin typeface="+mn-lt"/>
                <a:ea typeface="+mn-ea"/>
                <a:cs typeface="+mn-cs"/>
              </a:rPr>
              <a:t> pour le leadership.</a:t>
            </a:r>
            <a:r>
              <a:rPr lang="fr-FR" sz="1200" b="0" i="0" kern="1200" noProof="0" dirty="0">
                <a:solidFill>
                  <a:schemeClr val="tx1"/>
                </a:solidFill>
                <a:effectLst/>
                <a:latin typeface="+mn-lt"/>
                <a:ea typeface="+mn-ea"/>
                <a:cs typeface="+mn-cs"/>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FR"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(Lisez le texte de la diapositive.)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1" kern="1200" noProof="0" dirty="0">
                <a:solidFill>
                  <a:schemeClr val="tx1"/>
                </a:solidFill>
                <a:effectLst/>
                <a:latin typeface="+mn-lt"/>
                <a:ea typeface="+mn-ea"/>
                <a:cs typeface="+mn-cs"/>
              </a:rPr>
              <a:t>Voici ce qu’affirme un auteur reconnu et dirigeant à succès</a:t>
            </a:r>
            <a:r>
              <a:rPr lang="fr-CA" sz="1200" b="0" i="1" kern="1200" baseline="0" noProof="0" dirty="0">
                <a:solidFill>
                  <a:schemeClr val="tx1"/>
                </a:solidFill>
                <a:effectLst/>
                <a:latin typeface="+mn-lt"/>
                <a:ea typeface="+mn-ea"/>
                <a:cs typeface="+mn-cs"/>
              </a:rPr>
              <a:t> :</a:t>
            </a:r>
            <a:r>
              <a:rPr lang="fr-CA" sz="1200" b="0" i="1" kern="1200" noProof="0" dirty="0">
                <a:solidFill>
                  <a:schemeClr val="tx1"/>
                </a:solidFill>
                <a:effectLst/>
                <a:latin typeface="+mn-lt"/>
                <a:ea typeface="+mn-ea"/>
                <a:cs typeface="+mn-cs"/>
              </a:rPr>
              <a:t> « …le principe de leadership que mon grand-père</a:t>
            </a:r>
            <a:r>
              <a:rPr lang="fr-CA" sz="1200" b="0" i="1" kern="1200" baseline="0" noProof="0" dirty="0">
                <a:solidFill>
                  <a:schemeClr val="tx1"/>
                </a:solidFill>
                <a:effectLst/>
                <a:latin typeface="+mn-lt"/>
                <a:ea typeface="+mn-ea"/>
                <a:cs typeface="+mn-cs"/>
              </a:rPr>
              <a:t> m’a transmis lorsque j’étais enfant est celui que j’enseigne maintenant à des cadres dirigeants de Fortune 500 : l’empathie »</a:t>
            </a:r>
            <a:endParaRPr lang="fr-CA" i="1" noProof="0" dirty="0"/>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 en </a:t>
            </a:r>
            <a:r>
              <a:rPr lang="en-US" sz="1200" b="0" i="0" kern="1200" dirty="0" err="1">
                <a:solidFill>
                  <a:schemeClr val="tx1"/>
                </a:solidFill>
                <a:effectLst/>
                <a:latin typeface="+mn-lt"/>
                <a:ea typeface="+mn-ea"/>
                <a:cs typeface="+mn-cs"/>
              </a:rPr>
              <a:t>français</a:t>
            </a:r>
            <a:r>
              <a:rPr lang="en-US" sz="1200" b="0" i="0"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 beau défi : définir le leadership empathique - https://mouvementsmq.ca/blogue/le-beau-defi-definir-le-leadership-empathique/</a:t>
            </a:r>
            <a:endParaRPr lang="en-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00000"/>
                </a:solidFill>
                <a:effectLst/>
                <a:latin typeface="Georgia" panose="02040502050405020303" pitchFamily="18" charset="0"/>
              </a:rPr>
              <a:t>L’empathie est la compétence de leadership la plus importante selon les recherches</a:t>
            </a:r>
            <a:r>
              <a:rPr lang="en-CA" sz="1200" dirty="0"/>
              <a:t> - https://www.forbes.fr/management/lempathie-est-la-competence-de-leadership-la-plus-importante-selon-les-recherches/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414042"/>
                </a:solidFill>
                <a:effectLst/>
                <a:latin typeface="Brandon Grotesque"/>
              </a:rPr>
              <a:t>Différence entre empathie et la compassion</a:t>
            </a:r>
            <a:r>
              <a:rPr lang="en-CA" dirty="0"/>
              <a:t> -https://ascentleader.org/</a:t>
            </a:r>
            <a:r>
              <a:rPr lang="en-CA" dirty="0" err="1"/>
              <a:t>fr</a:t>
            </a:r>
            <a:r>
              <a:rPr lang="en-CA" dirty="0"/>
              <a:t>/difference-between-empathy-and-compassion/</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200" b="0" i="0" kern="1200" noProof="0" dirty="0">
                <a:solidFill>
                  <a:schemeClr val="tx1"/>
                </a:solidFill>
                <a:effectLst/>
                <a:latin typeface="+mn-lt"/>
                <a:ea typeface="+mn-ea"/>
                <a:cs typeface="+mn-cs"/>
              </a:rPr>
              <a:t>Ressources en anglais…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b="0" i="0" kern="1200" noProof="0" dirty="0">
                <a:solidFill>
                  <a:schemeClr val="tx1"/>
                </a:solidFill>
                <a:effectLst/>
                <a:latin typeface="+mn-lt"/>
                <a:ea typeface="+mn-ea"/>
                <a:cs typeface="+mn-cs"/>
              </a:rPr>
              <a:t>Le principe de leadership que mon grand-père</a:t>
            </a:r>
            <a:r>
              <a:rPr lang="fr-CA" sz="1200" b="0" i="0" kern="1200" baseline="0" noProof="0" dirty="0">
                <a:solidFill>
                  <a:schemeClr val="tx1"/>
                </a:solidFill>
                <a:effectLst/>
                <a:latin typeface="+mn-lt"/>
                <a:ea typeface="+mn-ea"/>
                <a:cs typeface="+mn-cs"/>
              </a:rPr>
              <a:t> m’a transmis lorsque j’étais enfant est celui que j’enseigne maintenant à des cadres dirigeants de </a:t>
            </a:r>
            <a:r>
              <a:rPr lang="fr-CA" sz="1200" b="0" i="1" kern="1200" baseline="0" noProof="0" dirty="0">
                <a:solidFill>
                  <a:schemeClr val="tx1"/>
                </a:solidFill>
                <a:effectLst/>
                <a:latin typeface="+mn-lt"/>
                <a:ea typeface="+mn-ea"/>
                <a:cs typeface="+mn-cs"/>
              </a:rPr>
              <a:t>Fortune 500</a:t>
            </a:r>
            <a:r>
              <a:rPr lang="fr-CA" sz="1200" b="0" i="1" kern="1200" noProof="0" dirty="0">
                <a:solidFill>
                  <a:schemeClr val="tx1"/>
                </a:solidFill>
                <a:effectLst/>
                <a:latin typeface="+mn-lt"/>
                <a:ea typeface="+mn-ea"/>
                <a:cs typeface="+mn-cs"/>
              </a:rPr>
              <a:t> </a:t>
            </a:r>
            <a:r>
              <a:rPr lang="fr-CA" sz="1200" b="0" i="0" kern="1200" noProof="0" dirty="0">
                <a:solidFill>
                  <a:schemeClr val="tx1"/>
                </a:solidFill>
                <a:effectLst/>
                <a:latin typeface="+mn-lt"/>
                <a:ea typeface="+mn-ea"/>
                <a:cs typeface="+mn-cs"/>
              </a:rPr>
              <a:t>– Article </a:t>
            </a:r>
            <a:br>
              <a:rPr lang="fr-CA" sz="1200" b="0" i="0" kern="1200" noProof="0" dirty="0">
                <a:solidFill>
                  <a:schemeClr val="tx1"/>
                </a:solidFill>
                <a:effectLst/>
                <a:latin typeface="+mn-lt"/>
                <a:ea typeface="+mn-ea"/>
                <a:cs typeface="+mn-cs"/>
              </a:rPr>
            </a:br>
            <a:r>
              <a:rPr lang="fr-CA" sz="1200" noProof="0" dirty="0">
                <a:hlinkClick r:id="rId3"/>
              </a:rPr>
              <a:t>http://www.businessinsider.com/why-empathy-is-key-to-effective-leadership-2017-4</a:t>
            </a:r>
            <a:r>
              <a:rPr lang="fr-CA" sz="1200" noProof="0" dirty="0"/>
              <a:t> </a:t>
            </a:r>
            <a:endParaRPr lang="fr-CA" noProof="0" dirty="0"/>
          </a:p>
          <a:p>
            <a:pPr marL="171450" indent="-171450">
              <a:buFont typeface="Arial" panose="020B0604020202020204" pitchFamily="34" charset="0"/>
              <a:buChar char="•"/>
            </a:pPr>
            <a:r>
              <a:rPr lang="fr-CA" noProof="0" dirty="0"/>
              <a:t>Différence entre l’empathie et la compassion </a:t>
            </a:r>
            <a:r>
              <a:rPr lang="fr-CA" sz="1200" b="0" i="0" kern="1200" noProof="0" dirty="0">
                <a:solidFill>
                  <a:schemeClr val="tx1"/>
                </a:solidFill>
                <a:effectLst/>
                <a:latin typeface="+mn-lt"/>
                <a:ea typeface="+mn-ea"/>
                <a:cs typeface="+mn-cs"/>
              </a:rPr>
              <a:t>–</a:t>
            </a:r>
            <a:r>
              <a:rPr lang="fr-CA" baseline="0" noProof="0" dirty="0"/>
              <a:t> https://ascentleader.org/difference-between-empathy-and-compassion/ </a:t>
            </a:r>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10</a:t>
            </a:fld>
            <a:endParaRPr lang="en-US" dirty="0"/>
          </a:p>
        </p:txBody>
      </p:sp>
    </p:spTree>
    <p:extLst>
      <p:ext uri="{BB962C8B-B14F-4D97-AF65-F5344CB8AC3E}">
        <p14:creationId xmlns:p14="http://schemas.microsoft.com/office/powerpoint/2010/main" val="26777681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Casey-Marie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This is a story from recognized author and successful leader, he says: “…the </a:t>
            </a:r>
            <a:r>
              <a:rPr lang="en-US" dirty="0"/>
              <a:t>leadership principle a grandfather shared with him as a child, it is the same one I now teach Fortune 500 execs: Empathy”</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(read the slide)</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200" b="0" i="0"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u="sng" dirty="0">
                <a:solidFill>
                  <a:srgbClr val="0563C1"/>
                </a:solidFill>
                <a:effectLst/>
                <a:latin typeface="Calibri" panose="020F0502020204030204" pitchFamily="34" charset="0"/>
                <a:ea typeface="Calibri" panose="020F0502020204030204" pitchFamily="34" charset="0"/>
                <a:hlinkClick r:id="rId3"/>
              </a:rPr>
              <a:t>Compassion vs empathy: what is the difference? </a:t>
            </a:r>
            <a:r>
              <a:rPr lang="en-US" sz="1800" u="sng">
                <a:solidFill>
                  <a:srgbClr val="0563C1"/>
                </a:solidFill>
                <a:effectLst/>
                <a:latin typeface="Calibri" panose="020F0502020204030204" pitchFamily="34" charset="0"/>
                <a:ea typeface="Calibri" panose="020F0502020204030204" pitchFamily="34" charset="0"/>
                <a:hlinkClick r:id="rId3"/>
              </a:rPr>
              <a:t>(tonyrobbins.com)</a:t>
            </a:r>
            <a:endParaRPr lang="en-US" sz="1800" u="sng">
              <a:solidFill>
                <a:srgbClr val="0563C1"/>
              </a:solidFill>
              <a:effectLst/>
              <a:latin typeface="Calibri" panose="020F0502020204030204" pitchFamily="34" charset="0"/>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kern="1200">
                <a:solidFill>
                  <a:schemeClr val="tx1"/>
                </a:solidFill>
                <a:effectLst/>
                <a:latin typeface="+mn-lt"/>
                <a:ea typeface="+mn-ea"/>
                <a:cs typeface="+mn-cs"/>
              </a:rPr>
              <a:t>The </a:t>
            </a:r>
            <a:r>
              <a:rPr lang="en-US" sz="1200" b="0" i="0" kern="1200" dirty="0">
                <a:solidFill>
                  <a:schemeClr val="tx1"/>
                </a:solidFill>
                <a:effectLst/>
                <a:latin typeface="+mn-lt"/>
                <a:ea typeface="+mn-ea"/>
                <a:cs typeface="+mn-cs"/>
              </a:rPr>
              <a:t>leadership principle my grandfather shared with me as a child is the same one I now teach Fortune 500 execs – Article </a:t>
            </a:r>
            <a:br>
              <a:rPr lang="en-US" sz="1200" b="0" i="0" kern="1200" dirty="0">
                <a:solidFill>
                  <a:schemeClr val="tx1"/>
                </a:solidFill>
                <a:effectLst/>
                <a:latin typeface="+mn-lt"/>
                <a:ea typeface="+mn-ea"/>
                <a:cs typeface="+mn-cs"/>
              </a:rPr>
            </a:br>
            <a:r>
              <a:rPr lang="en-CA" sz="1200" dirty="0">
                <a:hlinkClick r:id="rId4"/>
              </a:rPr>
              <a:t>http://www.businessinsider.com/why-empathy-is-key-to-effective-leadership-2017-4</a:t>
            </a:r>
            <a:r>
              <a:rPr lang="en-CA" sz="1200" dirty="0"/>
              <a:t> </a:t>
            </a:r>
            <a:endParaRPr lang="en-CA" dirty="0"/>
          </a:p>
          <a:p>
            <a:pPr marL="171450" indent="-171450">
              <a:buFont typeface="Arial" panose="020B0604020202020204" pitchFamily="34" charset="0"/>
              <a:buChar char="•"/>
            </a:pPr>
            <a:r>
              <a:rPr lang="en-CA" dirty="0"/>
              <a:t>Empathy vs. Compassion -</a:t>
            </a:r>
            <a:r>
              <a:rPr lang="en-CA" baseline="0" dirty="0"/>
              <a:t> https://ascentleader.org/difference-between-empathy-and-compassion/</a:t>
            </a: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11</a:t>
            </a:fld>
            <a:endParaRPr lang="en-US"/>
          </a:p>
        </p:txBody>
      </p:sp>
    </p:spTree>
    <p:extLst>
      <p:ext uri="{BB962C8B-B14F-4D97-AF65-F5344CB8AC3E}">
        <p14:creationId xmlns:p14="http://schemas.microsoft.com/office/powerpoint/2010/main" val="26777681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US" sz="1200" dirty="0"/>
              <a:t>Casey-Marie</a:t>
            </a:r>
          </a:p>
          <a:p>
            <a:endParaRPr lang="en-US" sz="1200" dirty="0"/>
          </a:p>
          <a:p>
            <a:r>
              <a:rPr lang="en-US" sz="1200" dirty="0"/>
              <a:t>This table shows the 12 competencies related to EQ’s domains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Self-awareness, although the least visible emotion it is an incredible predictor of the level of emotional intelligence. Therefore, Self-aware Leaders Show Higher EQ</a:t>
            </a:r>
          </a:p>
          <a:p>
            <a:pPr marL="171450" indent="-171450">
              <a:buFont typeface="Arial" panose="020B0604020202020204" pitchFamily="34" charset="0"/>
              <a:buChar char="•"/>
            </a:pPr>
            <a:r>
              <a:rPr lang="en-US" sz="1200" dirty="0"/>
              <a:t>And those who have high self-awareness tend to have at least 10 or 12 competencies, while those who are low have one or two</a:t>
            </a:r>
          </a:p>
          <a:p>
            <a:endParaRPr lang="en-US" sz="1200" dirty="0"/>
          </a:p>
          <a:p>
            <a:r>
              <a:rPr lang="en-US" sz="1200" dirty="0"/>
              <a:t>Resources… </a:t>
            </a:r>
            <a:endParaRPr lang="en-US" sz="1200" dirty="0">
              <a:hlinkClick r:id="rId3"/>
            </a:endParaRPr>
          </a:p>
          <a:p>
            <a:pPr marL="171450" indent="-171450">
              <a:buFont typeface="Arial" panose="020B0604020202020204" pitchFamily="34" charset="0"/>
              <a:buChar char="•"/>
            </a:pPr>
            <a:r>
              <a:rPr lang="en-US" sz="1200" dirty="0">
                <a:hlinkClick r:id="rId3"/>
              </a:rPr>
              <a:t>https://hbr.org/2017/02/emotional-intelligence-has-12-elements-which-do-you-need-to-work-on</a:t>
            </a:r>
            <a:r>
              <a:rPr lang="en-US" sz="1200" dirty="0"/>
              <a:t> </a:t>
            </a:r>
          </a:p>
          <a:p>
            <a:pPr marL="171450" indent="-171450">
              <a:buFont typeface="Arial" panose="020B0604020202020204" pitchFamily="34" charset="0"/>
              <a:buChar char="•"/>
            </a:pPr>
            <a:r>
              <a:rPr lang="en-US" sz="1200" dirty="0"/>
              <a:t>Self assessment: </a:t>
            </a:r>
            <a:r>
              <a:rPr lang="en-CA" sz="1200" dirty="0">
                <a:hlinkClick r:id="rId4"/>
              </a:rPr>
              <a:t>https://www.tsw.co.uk/blog/leadership-and-management/daniel-goleman-emotional-intelligence/</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t>Video</a:t>
            </a:r>
            <a:r>
              <a:rPr lang="fr-CA" sz="1200" dirty="0"/>
              <a:t>:</a:t>
            </a:r>
            <a:r>
              <a:rPr lang="fr-CA" sz="1200" baseline="0" dirty="0"/>
              <a:t> </a:t>
            </a:r>
            <a:r>
              <a:rPr lang="fr-CA" sz="1200" baseline="0" dirty="0" err="1"/>
              <a:t>Mindfulness</a:t>
            </a:r>
            <a:r>
              <a:rPr lang="fr-CA" sz="1200" baseline="0" dirty="0"/>
              <a:t> &amp; EQ </a:t>
            </a:r>
            <a:r>
              <a:rPr lang="fr-CA" sz="1200" baseline="0" dirty="0" err="1"/>
              <a:t>connection</a:t>
            </a:r>
            <a:r>
              <a:rPr lang="fr-CA" sz="1200" baseline="0" dirty="0"/>
              <a:t> - </a:t>
            </a:r>
            <a:r>
              <a:rPr lang="en-CA" dirty="0">
                <a:hlinkClick r:id="rId5"/>
              </a:rPr>
              <a:t>https://www.youtube.com/watch?v=s57sce71zNI</a:t>
            </a:r>
            <a:r>
              <a:rPr lang="en-CA" dirty="0"/>
              <a:t> (2.5 </a:t>
            </a:r>
            <a:r>
              <a:rPr lang="en-CA" dirty="0" err="1"/>
              <a:t>mins</a:t>
            </a:r>
            <a:r>
              <a:rPr lang="en-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baseline="0" dirty="0"/>
              <a:t> </a:t>
            </a:r>
            <a:r>
              <a:rPr lang="fr-CA" baseline="0" dirty="0" err="1"/>
              <a:t>What</a:t>
            </a:r>
            <a:r>
              <a:rPr lang="fr-CA" baseline="0" dirty="0"/>
              <a:t> Is </a:t>
            </a:r>
            <a:r>
              <a:rPr lang="fr-CA" baseline="0" dirty="0" err="1"/>
              <a:t>Emotional</a:t>
            </a:r>
            <a:r>
              <a:rPr lang="fr-CA" baseline="0" dirty="0"/>
              <a:t> Intelligence? - https://www.youtube.com/watch?v=tbKr0EuiVjc (&lt; 2 </a:t>
            </a:r>
            <a:r>
              <a:rPr lang="fr-CA" baseline="0" dirty="0" err="1"/>
              <a:t>mins</a:t>
            </a:r>
            <a:r>
              <a:rPr lang="fr-CA" baseline="0"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err="1"/>
              <a:t>Video</a:t>
            </a:r>
            <a:r>
              <a:rPr lang="fr-CA" dirty="0"/>
              <a:t> EQ (Neuroscience &amp; </a:t>
            </a:r>
            <a:r>
              <a:rPr lang="fr-CA" dirty="0" err="1"/>
              <a:t>Psicology</a:t>
            </a:r>
            <a:r>
              <a:rPr lang="fr-CA" dirty="0"/>
              <a:t>) - https://www.youtube.com/watch?v=weuLejJdUu0 (&lt; 3 </a:t>
            </a:r>
            <a:r>
              <a:rPr lang="fr-CA" dirty="0" err="1"/>
              <a:t>mins</a:t>
            </a:r>
            <a:r>
              <a:rPr lang="fr-CA" dirty="0"/>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dirty="0"/>
              <a:t>** </a:t>
            </a:r>
            <a:r>
              <a:rPr lang="fr-CA" dirty="0" err="1"/>
              <a:t>Developing</a:t>
            </a:r>
            <a:r>
              <a:rPr lang="fr-CA" baseline="0" dirty="0"/>
              <a:t> EQ - https://www.youtube.com/watch?v=n9h8fG1DKhA (&lt; 4 mins) </a:t>
            </a:r>
            <a:endParaRPr lang="en-CA" dirty="0"/>
          </a:p>
          <a:p>
            <a:pPr marL="171450" indent="-171450">
              <a:buFont typeface="Arial" panose="020B0604020202020204" pitchFamily="34" charset="0"/>
              <a:buChar char="•"/>
            </a:pPr>
            <a:endParaRPr lang="fr-CA" sz="1200" dirty="0"/>
          </a:p>
          <a:p>
            <a:pPr marL="0" indent="0">
              <a:buFont typeface="Arial" panose="020B0604020202020204" pitchFamily="34" charset="0"/>
              <a:buNone/>
            </a:pPr>
            <a:r>
              <a:rPr lang="fr-CA" sz="1200" dirty="0" err="1"/>
              <a:t>Resources</a:t>
            </a:r>
            <a:r>
              <a:rPr lang="fr-CA" sz="1200" dirty="0"/>
              <a:t> in French:</a:t>
            </a:r>
          </a:p>
          <a:p>
            <a:pPr marL="171450" indent="-171450">
              <a:buFont typeface="Arial" panose="020B0604020202020204" pitchFamily="34" charset="0"/>
              <a:buChar char="•"/>
            </a:pPr>
            <a:r>
              <a:rPr lang="fr-CA" sz="1200" dirty="0"/>
              <a:t>Self </a:t>
            </a:r>
            <a:r>
              <a:rPr lang="fr-CA" sz="1200" dirty="0" err="1"/>
              <a:t>assessment</a:t>
            </a:r>
            <a:r>
              <a:rPr lang="fr-CA" sz="1200" dirty="0"/>
              <a:t>: https://nomadity.be/blog_confiance/4-piliers-pour-developper-votre-intelligence-emotionnelle/ </a:t>
            </a:r>
          </a:p>
          <a:p>
            <a:pPr marL="171450" indent="-171450">
              <a:buFont typeface="Arial" panose="020B0604020202020204" pitchFamily="34" charset="0"/>
              <a:buChar char="•"/>
            </a:pPr>
            <a:r>
              <a:rPr lang="fr-CA" sz="1200" dirty="0"/>
              <a:t>9</a:t>
            </a:r>
          </a:p>
        </p:txBody>
      </p:sp>
      <p:sp>
        <p:nvSpPr>
          <p:cNvPr id="4" name="Slide Number Placeholder 3"/>
          <p:cNvSpPr>
            <a:spLocks noGrp="1"/>
          </p:cNvSpPr>
          <p:nvPr>
            <p:ph type="sldNum" sz="quarter" idx="10"/>
          </p:nvPr>
        </p:nvSpPr>
        <p:spPr/>
        <p:txBody>
          <a:bodyPr/>
          <a:lstStyle/>
          <a:p>
            <a:fld id="{C6C9EB95-B0B3-48AB-917D-E5E386E0913A}" type="slidenum">
              <a:rPr lang="en-US" smtClean="0"/>
              <a:pPr/>
              <a:t>12</a:t>
            </a:fld>
            <a:endParaRPr lang="en-US"/>
          </a:p>
        </p:txBody>
      </p:sp>
    </p:spTree>
    <p:extLst>
      <p:ext uri="{BB962C8B-B14F-4D97-AF65-F5344CB8AC3E}">
        <p14:creationId xmlns:p14="http://schemas.microsoft.com/office/powerpoint/2010/main" val="94085093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7500" lnSpcReduction="20000"/>
          </a:bodyPr>
          <a:lstStyle/>
          <a:p>
            <a:pPr marL="0" marR="0" lvl="0" indent="0" algn="l" defTabSz="914400" rtl="0" eaLnBrk="1" fontAlgn="auto" latinLnBrk="0" hangingPunct="1">
              <a:lnSpc>
                <a:spcPct val="100000"/>
              </a:lnSpc>
              <a:spcBef>
                <a:spcPts val="600"/>
              </a:spcBef>
              <a:spcAft>
                <a:spcPts val="300"/>
              </a:spcAft>
              <a:buClrTx/>
              <a:buSzTx/>
              <a:buFontTx/>
              <a:buNone/>
              <a:tabLst/>
              <a:defRPr/>
            </a:pPr>
            <a:r>
              <a:rPr lang="en-US" sz="1400" dirty="0"/>
              <a:t>Casey-Marie</a:t>
            </a:r>
          </a:p>
          <a:p>
            <a:pPr>
              <a:spcBef>
                <a:spcPts val="600"/>
              </a:spcBef>
              <a:spcAft>
                <a:spcPts val="300"/>
              </a:spcAft>
            </a:pPr>
            <a:endParaRPr lang="en-US" sz="1300" dirty="0"/>
          </a:p>
          <a:p>
            <a:pPr>
              <a:spcBef>
                <a:spcPts val="600"/>
              </a:spcBef>
              <a:spcAft>
                <a:spcPts val="300"/>
              </a:spcAft>
            </a:pPr>
            <a:r>
              <a:rPr lang="en-US" sz="1300" dirty="0"/>
              <a:t>(read a few bullets, then the quote on the right)</a:t>
            </a:r>
          </a:p>
          <a:p>
            <a:pPr>
              <a:spcBef>
                <a:spcPts val="600"/>
              </a:spcBef>
              <a:spcAft>
                <a:spcPts val="300"/>
              </a:spcAft>
            </a:pPr>
            <a:endParaRPr lang="en-US" sz="1300" dirty="0"/>
          </a:p>
          <a:p>
            <a:pPr>
              <a:spcBef>
                <a:spcPts val="600"/>
              </a:spcBef>
              <a:spcAft>
                <a:spcPts val="300"/>
              </a:spcAft>
            </a:pPr>
            <a:r>
              <a:rPr lang="en-US" sz="1300" dirty="0"/>
              <a:t>Any questions anyone?</a:t>
            </a:r>
          </a:p>
          <a:p>
            <a:pPr>
              <a:spcBef>
                <a:spcPts val="600"/>
              </a:spcBef>
              <a:spcAft>
                <a:spcPts val="300"/>
              </a:spcAft>
            </a:pPr>
            <a:r>
              <a:rPr lang="en-US" sz="1300" dirty="0"/>
              <a:t>(if nobody has a question, perhaps read one/two with the **</a:t>
            </a:r>
          </a:p>
          <a:p>
            <a:pPr>
              <a:spcBef>
                <a:spcPts val="600"/>
              </a:spcBef>
              <a:spcAft>
                <a:spcPts val="300"/>
              </a:spcAft>
            </a:pPr>
            <a:r>
              <a:rPr lang="en-US" sz="1300" dirty="0"/>
              <a:t>if someone has a question regarding the list, read from the text)</a:t>
            </a:r>
          </a:p>
          <a:p>
            <a:pPr>
              <a:spcBef>
                <a:spcPts val="600"/>
              </a:spcBef>
              <a:spcAft>
                <a:spcPts val="300"/>
              </a:spcAft>
            </a:pPr>
            <a:endParaRPr lang="en-US" sz="1300" dirty="0"/>
          </a:p>
          <a:p>
            <a:pPr fontAlgn="base"/>
            <a:r>
              <a:rPr lang="en-US" sz="1200" b="1" i="0" kern="1200" dirty="0">
                <a:solidFill>
                  <a:schemeClr val="tx1"/>
                </a:solidFill>
                <a:effectLst/>
                <a:latin typeface="+mn-lt"/>
                <a:ea typeface="+mn-ea"/>
                <a:cs typeface="+mn-cs"/>
              </a:rPr>
              <a:t>What’s present for me now?</a:t>
            </a:r>
            <a:r>
              <a:rPr lang="en-US" sz="1200" b="0" i="0" kern="1200" dirty="0">
                <a:solidFill>
                  <a:schemeClr val="tx1"/>
                </a:solidFill>
                <a:effectLst/>
                <a:latin typeface="+mn-lt"/>
                <a:ea typeface="+mn-ea"/>
                <a:cs typeface="+mn-cs"/>
              </a:rPr>
              <a:t> This may feel like an esoteric question to start with but it’s a useful one to get present to what’s going on </a:t>
            </a:r>
            <a:r>
              <a:rPr lang="en-US" sz="1200" b="0" i="1" kern="1200" dirty="0">
                <a:solidFill>
                  <a:schemeClr val="tx1"/>
                </a:solidFill>
                <a:effectLst/>
                <a:latin typeface="+mn-lt"/>
                <a:ea typeface="+mn-ea"/>
                <a:cs typeface="+mn-cs"/>
              </a:rPr>
              <a:t>in this moment </a:t>
            </a:r>
            <a:r>
              <a:rPr lang="en-US" sz="1200" b="0" i="0" kern="1200" dirty="0">
                <a:solidFill>
                  <a:schemeClr val="tx1"/>
                </a:solidFill>
                <a:effectLst/>
                <a:latin typeface="+mn-lt"/>
                <a:ea typeface="+mn-ea"/>
                <a:cs typeface="+mn-cs"/>
              </a:rPr>
              <a:t>for you. Take a few deep breaths, close your eyes, and bring awareness to your body. Stretch and release any tension you’re feeling. Look inside yourself. Notice what emotions are present. Often, we rush through our day without checking in with ourselves. This is an opportunity to greet an old friend and see how they are. It will set you up for rich learning in the questions that follow.</a:t>
            </a:r>
          </a:p>
          <a:p>
            <a:pPr fontAlgn="base"/>
            <a:r>
              <a:rPr lang="en-US" sz="1200" b="1" i="0" kern="1200" dirty="0">
                <a:solidFill>
                  <a:schemeClr val="tx1"/>
                </a:solidFill>
                <a:effectLst/>
                <a:latin typeface="+mn-lt"/>
                <a:ea typeface="+mn-ea"/>
                <a:cs typeface="+mn-cs"/>
              </a:rPr>
              <a:t>What’s going well? What’s creating that? </a:t>
            </a:r>
            <a:r>
              <a:rPr lang="en-US" sz="1200" b="0" i="0" kern="1200" dirty="0">
                <a:solidFill>
                  <a:schemeClr val="tx1"/>
                </a:solidFill>
                <a:effectLst/>
                <a:latin typeface="+mn-lt"/>
                <a:ea typeface="+mn-ea"/>
                <a:cs typeface="+mn-cs"/>
              </a:rPr>
              <a:t>Acknowledging what's good helps you take a step back from what may have been a very stressful day. It helps you acknowledge yourself and others for the good that’s happening. It helps you learn what’s positive and what's helping you achieve goals.</a:t>
            </a:r>
          </a:p>
          <a:p>
            <a:pPr fontAlgn="base"/>
            <a:r>
              <a:rPr lang="en-US" sz="1200" b="1" i="0" kern="1200" dirty="0">
                <a:solidFill>
                  <a:schemeClr val="tx1"/>
                </a:solidFill>
                <a:effectLst/>
                <a:latin typeface="+mn-lt"/>
                <a:ea typeface="+mn-ea"/>
                <a:cs typeface="+mn-cs"/>
              </a:rPr>
              <a:t>** What's challenging? What's creating that?</a:t>
            </a:r>
            <a:r>
              <a:rPr lang="en-US" sz="1200" b="0" i="0" kern="1200" dirty="0">
                <a:solidFill>
                  <a:schemeClr val="tx1"/>
                </a:solidFill>
                <a:effectLst/>
                <a:latin typeface="+mn-lt"/>
                <a:ea typeface="+mn-ea"/>
                <a:cs typeface="+mn-cs"/>
              </a:rPr>
              <a:t> Acknowledging what's challenging focuses you on what needs your attention for learning and growth. Often, we start off by blaming others, ourselves, or circumstances for what is challenging. That’s fine and a perfectly human response. You can start there. And I urge you to look deeper within yourself. What are </a:t>
            </a:r>
            <a:r>
              <a:rPr lang="en-US" sz="1200" b="1" i="0" kern="1200" dirty="0">
                <a:solidFill>
                  <a:schemeClr val="tx1"/>
                </a:solidFill>
                <a:effectLst/>
                <a:latin typeface="+mn-lt"/>
                <a:ea typeface="+mn-ea"/>
                <a:cs typeface="+mn-cs"/>
              </a:rPr>
              <a:t>your</a:t>
            </a:r>
            <a:r>
              <a:rPr lang="en-US" sz="1200" b="0" i="0" kern="1200" dirty="0">
                <a:solidFill>
                  <a:schemeClr val="tx1"/>
                </a:solidFill>
                <a:effectLst/>
                <a:latin typeface="+mn-lt"/>
                <a:ea typeface="+mn-ea"/>
                <a:cs typeface="+mn-cs"/>
              </a:rPr>
              <a:t> beliefs, attitudes, or actions that contribute to what is challenging for you? This process of taking responsibility (</a:t>
            </a:r>
            <a:r>
              <a:rPr lang="en-US" sz="1200" b="1" i="0" kern="1200" dirty="0">
                <a:solidFill>
                  <a:schemeClr val="tx1"/>
                </a:solidFill>
                <a:effectLst/>
                <a:latin typeface="+mn-lt"/>
                <a:ea typeface="+mn-ea"/>
                <a:cs typeface="+mn-cs"/>
              </a:rPr>
              <a:t>without judgement!</a:t>
            </a:r>
            <a:r>
              <a:rPr lang="en-US" sz="1200" b="0" i="0" kern="1200" dirty="0">
                <a:solidFill>
                  <a:schemeClr val="tx1"/>
                </a:solidFill>
                <a:effectLst/>
                <a:latin typeface="+mn-lt"/>
                <a:ea typeface="+mn-ea"/>
                <a:cs typeface="+mn-cs"/>
              </a:rPr>
              <a:t>) is a key driver to feeling empowered as a leader rather than a victim of circumstances. It opens you up to experimenting with other ways of leading that may be more effective.</a:t>
            </a:r>
          </a:p>
          <a:p>
            <a:pPr fontAlgn="base"/>
            <a:r>
              <a:rPr lang="en-US" sz="1200" b="1" i="0" kern="1200" dirty="0">
                <a:solidFill>
                  <a:schemeClr val="tx1"/>
                </a:solidFill>
                <a:effectLst/>
                <a:latin typeface="+mn-lt"/>
                <a:ea typeface="+mn-ea"/>
                <a:cs typeface="+mn-cs"/>
              </a:rPr>
              <a:t>What needs my attention? </a:t>
            </a:r>
            <a:r>
              <a:rPr lang="en-US" sz="1200" b="0" i="0" kern="1200" dirty="0">
                <a:solidFill>
                  <a:schemeClr val="tx1"/>
                </a:solidFill>
                <a:effectLst/>
                <a:latin typeface="+mn-lt"/>
                <a:ea typeface="+mn-ea"/>
                <a:cs typeface="+mn-cs"/>
              </a:rPr>
              <a:t>This is a great question for scanning your environment, both work and personal. Your quality attention is your most precious asset. This helps you become mindful and choose where you invest it.</a:t>
            </a:r>
          </a:p>
          <a:p>
            <a:pPr fontAlgn="base"/>
            <a:r>
              <a:rPr lang="en-US" sz="1200" b="1" i="0" kern="1200" dirty="0">
                <a:solidFill>
                  <a:schemeClr val="tx1"/>
                </a:solidFill>
                <a:effectLst/>
                <a:latin typeface="+mn-lt"/>
                <a:ea typeface="+mn-ea"/>
                <a:cs typeface="+mn-cs"/>
              </a:rPr>
              <a:t>** What’s meaningful?</a:t>
            </a:r>
            <a:r>
              <a:rPr lang="en-US" sz="1200" b="0" i="0" kern="1200" dirty="0">
                <a:solidFill>
                  <a:schemeClr val="tx1"/>
                </a:solidFill>
                <a:effectLst/>
                <a:latin typeface="+mn-lt"/>
                <a:ea typeface="+mn-ea"/>
                <a:cs typeface="+mn-cs"/>
              </a:rPr>
              <a:t> Finding meaning in each day keeps you fueled. It helps you learn about what values are important to you and then lead from those values. It helps you discover purpose and lead from purpose, inspiring and engaging yourself and those around you. Another question in this same vein is </a:t>
            </a:r>
            <a:r>
              <a:rPr lang="en-US" sz="1200" b="1" i="1" kern="1200" dirty="0">
                <a:solidFill>
                  <a:schemeClr val="tx1"/>
                </a:solidFill>
                <a:effectLst/>
                <a:latin typeface="+mn-lt"/>
                <a:ea typeface="+mn-ea"/>
                <a:cs typeface="+mn-cs"/>
              </a:rPr>
              <a:t>what am I grateful for?</a:t>
            </a:r>
            <a:r>
              <a:rPr lang="en-US" sz="1200" b="0" i="0" kern="1200" dirty="0">
                <a:solidFill>
                  <a:schemeClr val="tx1"/>
                </a:solidFill>
                <a:effectLst/>
                <a:latin typeface="+mn-lt"/>
                <a:ea typeface="+mn-ea"/>
                <a:cs typeface="+mn-cs"/>
              </a:rPr>
              <a:t> This helps you focus on what’s going right overall, which helps to reduce stress and improve overall well-being. Keeping a gratitude journal has been shown to clinically improve your immune system. It also increases resilience.</a:t>
            </a:r>
          </a:p>
          <a:p>
            <a:pPr fontAlgn="base"/>
            <a:r>
              <a:rPr lang="en-US" sz="1200" b="1" i="0" kern="1200" dirty="0">
                <a:solidFill>
                  <a:schemeClr val="tx1"/>
                </a:solidFill>
                <a:effectLst/>
                <a:latin typeface="+mn-lt"/>
                <a:ea typeface="+mn-ea"/>
                <a:cs typeface="+mn-cs"/>
              </a:rPr>
              <a:t>What strengths do I notice in myself?</a:t>
            </a:r>
            <a:r>
              <a:rPr lang="en-US" sz="1200" b="0" i="0" kern="1200" dirty="0">
                <a:solidFill>
                  <a:schemeClr val="tx1"/>
                </a:solidFill>
                <a:effectLst/>
                <a:latin typeface="+mn-lt"/>
                <a:ea typeface="+mn-ea"/>
                <a:cs typeface="+mn-cs"/>
              </a:rPr>
              <a:t> This helps you become aware of your strengths and put them into action. You may also want to journal about values you exercised. It builds confidence, trust in yourself, and resilience.</a:t>
            </a:r>
          </a:p>
          <a:p>
            <a:pPr fontAlgn="base"/>
            <a:r>
              <a:rPr lang="en-US" sz="1200" b="1" i="0" kern="1200" dirty="0">
                <a:solidFill>
                  <a:schemeClr val="tx1"/>
                </a:solidFill>
                <a:effectLst/>
                <a:latin typeface="+mn-lt"/>
                <a:ea typeface="+mn-ea"/>
                <a:cs typeface="+mn-cs"/>
              </a:rPr>
              <a:t>What strengths and contributions do I notice in others?</a:t>
            </a:r>
            <a:r>
              <a:rPr lang="en-US" sz="1200" b="0" i="0" kern="1200" dirty="0">
                <a:solidFill>
                  <a:schemeClr val="tx1"/>
                </a:solidFill>
                <a:effectLst/>
                <a:latin typeface="+mn-lt"/>
                <a:ea typeface="+mn-ea"/>
                <a:cs typeface="+mn-cs"/>
              </a:rPr>
              <a:t> This helps you appreciate and see what others are contributing. You can then powerfully acknowledge and appreciate them. It helps build productive and trusting work relationships.</a:t>
            </a:r>
          </a:p>
          <a:p>
            <a:pPr fontAlgn="base"/>
            <a:r>
              <a:rPr lang="en-US" sz="1200" b="1" i="0" kern="1200" dirty="0">
                <a:solidFill>
                  <a:schemeClr val="tx1"/>
                </a:solidFill>
                <a:effectLst/>
                <a:latin typeface="+mn-lt"/>
                <a:ea typeface="+mn-ea"/>
                <a:cs typeface="+mn-cs"/>
              </a:rPr>
              <a:t>What am I learning?</a:t>
            </a:r>
            <a:r>
              <a:rPr lang="en-US" sz="1200" b="0" i="0" kern="1200" dirty="0">
                <a:solidFill>
                  <a:schemeClr val="tx1"/>
                </a:solidFill>
                <a:effectLst/>
                <a:latin typeface="+mn-lt"/>
                <a:ea typeface="+mn-ea"/>
                <a:cs typeface="+mn-cs"/>
              </a:rPr>
              <a:t> Scan your writing. Capture any learning that feels most important.</a:t>
            </a:r>
          </a:p>
          <a:p>
            <a:pPr fontAlgn="base"/>
            <a:r>
              <a:rPr lang="en-US" sz="1200" b="1" i="0" kern="1200" dirty="0">
                <a:solidFill>
                  <a:schemeClr val="tx1"/>
                </a:solidFill>
                <a:effectLst/>
                <a:latin typeface="+mn-lt"/>
                <a:ea typeface="+mn-ea"/>
                <a:cs typeface="+mn-cs"/>
              </a:rPr>
              <a:t>What is an action I am committing to?</a:t>
            </a:r>
            <a:r>
              <a:rPr lang="en-US" sz="1200" b="0" i="0" kern="1200" dirty="0">
                <a:solidFill>
                  <a:schemeClr val="tx1"/>
                </a:solidFill>
                <a:effectLst/>
                <a:latin typeface="+mn-lt"/>
                <a:ea typeface="+mn-ea"/>
                <a:cs typeface="+mn-cs"/>
              </a:rPr>
              <a:t> This helps you move the learning forward into action.</a:t>
            </a:r>
          </a:p>
          <a:p>
            <a:pPr fontAlgn="base"/>
            <a:r>
              <a:rPr lang="en-US" sz="1200" b="0" i="0" kern="1200" dirty="0">
                <a:solidFill>
                  <a:schemeClr val="tx1"/>
                </a:solidFill>
                <a:effectLst/>
                <a:latin typeface="+mn-lt"/>
                <a:ea typeface="+mn-ea"/>
                <a:cs typeface="+mn-cs"/>
              </a:rPr>
              <a:t>Try this exercise. Bullet-point answers are fine. I challenge you to try it as a gift to yourself for the next seven days. My hope is that it will help you to become a more inspired, authentic and agile leader.</a:t>
            </a:r>
          </a:p>
          <a:p>
            <a:pPr fontAlgn="base"/>
            <a:endParaRPr lang="en-US" sz="1200" b="0" i="0" kern="1200" dirty="0">
              <a:solidFill>
                <a:schemeClr val="tx1"/>
              </a:solidFill>
              <a:effectLst/>
              <a:latin typeface="+mn-lt"/>
              <a:ea typeface="+mn-ea"/>
              <a:cs typeface="+mn-cs"/>
            </a:endParaRPr>
          </a:p>
          <a:p>
            <a:pPr fontAlgn="base"/>
            <a:r>
              <a:rPr lang="en-US" sz="1200" b="0" i="0" kern="1200" dirty="0">
                <a:solidFill>
                  <a:schemeClr val="tx1"/>
                </a:solidFill>
                <a:effectLst/>
                <a:latin typeface="+mn-lt"/>
                <a:ea typeface="+mn-ea"/>
                <a:cs typeface="+mn-cs"/>
              </a:rPr>
              <a:t>Resources…</a:t>
            </a:r>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100" b="0" i="0" kern="1200" dirty="0">
                <a:solidFill>
                  <a:schemeClr val="tx1"/>
                </a:solidFill>
                <a:effectLst/>
                <a:latin typeface="+mn-lt"/>
                <a:ea typeface="+mn-ea"/>
                <a:cs typeface="+mn-cs"/>
              </a:rPr>
              <a:t>Writing Your Way to Happiness – Article </a:t>
            </a:r>
            <a:r>
              <a:rPr lang="en-CA" sz="1100" dirty="0">
                <a:hlinkClick r:id="rId3"/>
              </a:rPr>
              <a:t>http://well.blogs.nytimes.com/2015/01/19/writing-your-way-to-happiness/</a:t>
            </a:r>
            <a:endParaRPr lang="en-US" sz="1200" dirty="0"/>
          </a:p>
          <a:p>
            <a:pPr marL="171450" marR="0" lvl="0" indent="-171450" algn="l" defTabSz="914400" rtl="0" eaLnBrk="1" fontAlgn="auto" latinLnBrk="0" hangingPunct="1">
              <a:lnSpc>
                <a:spcPct val="100000"/>
              </a:lnSpc>
              <a:spcBef>
                <a:spcPts val="600"/>
              </a:spcBef>
              <a:spcAft>
                <a:spcPts val="300"/>
              </a:spcAft>
              <a:buClrTx/>
              <a:buSzTx/>
              <a:buFont typeface="Arial" panose="020B0604020202020204" pitchFamily="34" charset="0"/>
              <a:buChar char="•"/>
              <a:tabLst/>
              <a:defRPr/>
            </a:pPr>
            <a:r>
              <a:rPr lang="en-US" sz="1200" dirty="0"/>
              <a:t>To Be An Effective Leader, Keep A Leadership</a:t>
            </a:r>
            <a:r>
              <a:rPr lang="en-US" sz="1200" baseline="0" dirty="0"/>
              <a:t> Journal – Article </a:t>
            </a:r>
            <a:r>
              <a:rPr lang="en-US" sz="1200" dirty="0">
                <a:hlinkClick r:id="rId4"/>
              </a:rPr>
              <a:t>https://www.forbes.com/sites/hennainam/2017/04/02/to-be-an-effective-leader-keep-a-leadership-journal/</a:t>
            </a:r>
            <a:r>
              <a:rPr lang="en-US" sz="1200" dirty="0"/>
              <a:t> </a:t>
            </a:r>
          </a:p>
          <a:p>
            <a:pPr fontAlgn="base"/>
            <a:endParaRPr lang="en-US" sz="1200" b="0" i="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13</a:t>
            </a:fld>
            <a:endParaRPr lang="en-US"/>
          </a:p>
        </p:txBody>
      </p:sp>
    </p:spTree>
    <p:extLst>
      <p:ext uri="{BB962C8B-B14F-4D97-AF65-F5344CB8AC3E}">
        <p14:creationId xmlns:p14="http://schemas.microsoft.com/office/powerpoint/2010/main" val="32719555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fr-CA" sz="1200" b="0" i="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Prendre une grande (ou petite) décision? La pleine conscience peut aider.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t>Regardons maintenant comment même de courtes séances de méditation </a:t>
            </a:r>
            <a:r>
              <a:rPr lang="fr-FR" sz="1200" u="sng" noProof="0" dirty="0"/>
              <a:t>peuvent réduire la probabilité</a:t>
            </a:r>
            <a:r>
              <a:rPr lang="fr-FR" sz="1200" noProof="0" dirty="0"/>
              <a:t> que des décisions soient prises sur la base d'informations du passé qui ne devraient pas avoir d'incidence sur le choix en cours.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noProof="0" dirty="0"/>
              <a:t>Des études montrent que la pratique de la méditation peut entraîner les participants à </a:t>
            </a:r>
            <a:r>
              <a:rPr lang="fr-FR" sz="1200" u="sng" noProof="0" dirty="0"/>
              <a:t>atteindre un état plus méditatif même lorsqu'ils ne méditent pas</a:t>
            </a:r>
            <a:r>
              <a:rPr lang="fr-FR" sz="1200" noProof="0" dirty="0"/>
              <a:t>, ce qui les aidera à être moins concentrés sur le passé et l'avenir.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(Paraphrasez</a:t>
            </a:r>
            <a:r>
              <a:rPr lang="fr-CA" sz="1200" baseline="0" noProof="0" dirty="0"/>
              <a:t> le texte de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Résister au négatif</a:t>
            </a:r>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Selon les résultats</a:t>
            </a:r>
            <a:r>
              <a:rPr lang="fr-CA" baseline="0" dirty="0"/>
              <a:t> des études</a:t>
            </a:r>
            <a:r>
              <a:rPr lang="fr-CA" dirty="0"/>
              <a:t>« Les personnes qui méditaient se concentraient moins sur le passé et l’avenir, de sorte qu’elles ressentaient moins d’émotions négatives », affirme </a:t>
            </a:r>
            <a:r>
              <a:rPr lang="fr-CA" dirty="0" err="1"/>
              <a:t>Hafenbrack</a:t>
            </a:r>
            <a:r>
              <a:rPr lang="fr-CA" dirty="0"/>
              <a:t>. « Cela les aidait à </a:t>
            </a:r>
            <a:r>
              <a:rPr lang="fr-CA" b="1" dirty="0"/>
              <a:t>réduire la partialité liée aux coûts irrécupérables</a:t>
            </a:r>
            <a:r>
              <a:rPr lang="fr-CA"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Court terme ou long terme?</a:t>
            </a:r>
            <a:endParaRPr lang="fr-CA" sz="1200" b="1"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marL="0" marR="0" lvl="0" indent="0" algn="l" defTabSz="914400" rtl="0" eaLnBrk="1" fontAlgn="auto" latinLnBrk="0" hangingPunct="1">
              <a:lnSpc>
                <a:spcPct val="100000"/>
              </a:lnSpc>
              <a:spcBef>
                <a:spcPts val="0"/>
              </a:spcBef>
              <a:spcAft>
                <a:spcPts val="0"/>
              </a:spcAft>
              <a:buClrTx/>
              <a:buSzTx/>
              <a:buFontTx/>
              <a:buNone/>
              <a:tabLst/>
              <a:defRPr/>
            </a:pPr>
            <a:r>
              <a:rPr lang="fr-CA" b="1" dirty="0"/>
              <a:t>Prise de décisions consciente</a:t>
            </a:r>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a:t>« L’application des techniques de pleine conscience à la prise de décisions vous amène à avoir une réflexion plus claire et à rester connecté à vos </a:t>
            </a:r>
            <a:r>
              <a:rPr lang="fr-CA" sz="1200" b="1" dirty="0"/>
              <a:t>valeurs fondamentales</a:t>
            </a:r>
            <a:r>
              <a:rPr lang="fr-CA" sz="1200" dirty="0"/>
              <a:t>, ce qui est crucial pour votre </a:t>
            </a:r>
            <a:r>
              <a:rPr lang="fr-CA" sz="1200" b="1" dirty="0"/>
              <a:t>paix d’esprit</a:t>
            </a:r>
            <a:r>
              <a:rPr lang="fr-CA" sz="1200" dirty="0"/>
              <a:t>. » </a:t>
            </a: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Et je passe la parole à Alejandro.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français… </a:t>
            </a:r>
          </a:p>
          <a:p>
            <a:pPr marL="171450" lvl="0" indent="-171450">
              <a:buFont typeface="Arial" panose="020B0604020202020204" pitchFamily="34" charset="0"/>
              <a:buChar char="•"/>
              <a:defRPr/>
            </a:pPr>
            <a:r>
              <a:rPr lang="fr-FR" sz="1200" dirty="0"/>
              <a:t>La méditation pourrait aider les patrons à prendre de meilleures décisions - https://www.huffingtonpost.fr/life/article/la-meditation-pourrait-aider-les-patrons-a-prendre-de-meilleures-decisions_27275.html</a:t>
            </a:r>
            <a:endParaRPr lang="en-CA" sz="1200" dirty="0">
              <a:solidFill>
                <a:prstClr val="black"/>
              </a:solidFill>
            </a:endParaRPr>
          </a:p>
          <a:p>
            <a:pPr marL="171450" indent="-171450">
              <a:buFont typeface="Arial" panose="020B0604020202020204" pitchFamily="34" charset="0"/>
              <a:buChar char="•"/>
            </a:pPr>
            <a:r>
              <a:rPr lang="fr-FR" b="0" i="0" dirty="0">
                <a:solidFill>
                  <a:srgbClr val="333333"/>
                </a:solidFill>
                <a:effectLst/>
                <a:latin typeface="Prata"/>
              </a:rPr>
              <a:t>La méditation pour prendre de meilleures décisions - https://rand-ose.com/post/la-meditation-pour-prendre-une-decision/</a:t>
            </a:r>
          </a:p>
          <a:p>
            <a:pPr marL="171450" indent="-171450">
              <a:buFont typeface="Arial" panose="020B0604020202020204" pitchFamily="34" charset="0"/>
              <a:buChar char="•"/>
            </a:pPr>
            <a:r>
              <a:rPr lang="fr-FR" sz="1200" kern="1200" dirty="0">
                <a:solidFill>
                  <a:schemeClr val="tx1"/>
                </a:solidFill>
                <a:effectLst/>
                <a:latin typeface="+mn-lt"/>
                <a:ea typeface="+mn-ea"/>
                <a:cs typeface="+mn-cs"/>
              </a:rPr>
              <a:t>Biais Cognitif – L’erreur des coûts irrécupérables (</a:t>
            </a:r>
            <a:r>
              <a:rPr lang="fr-FR" sz="1200" kern="1200" dirty="0" err="1">
                <a:solidFill>
                  <a:schemeClr val="tx1"/>
                </a:solidFill>
                <a:effectLst/>
                <a:latin typeface="+mn-lt"/>
                <a:ea typeface="+mn-ea"/>
                <a:cs typeface="+mn-cs"/>
              </a:rPr>
              <a:t>sunk</a:t>
            </a:r>
            <a:r>
              <a:rPr lang="fr-FR" sz="1200" kern="1200" dirty="0">
                <a:solidFill>
                  <a:schemeClr val="tx1"/>
                </a:solidFill>
                <a:effectLst/>
                <a:latin typeface="+mn-lt"/>
                <a:ea typeface="+mn-ea"/>
                <a:cs typeface="+mn-cs"/>
              </a:rPr>
              <a:t> </a:t>
            </a:r>
            <a:r>
              <a:rPr lang="fr-FR" sz="1200" kern="1200" dirty="0" err="1">
                <a:solidFill>
                  <a:schemeClr val="tx1"/>
                </a:solidFill>
                <a:effectLst/>
                <a:latin typeface="+mn-lt"/>
                <a:ea typeface="+mn-ea"/>
                <a:cs typeface="+mn-cs"/>
              </a:rPr>
              <a:t>cost</a:t>
            </a:r>
            <a:r>
              <a:rPr lang="fr-FR" sz="1200" kern="1200" dirty="0">
                <a:solidFill>
                  <a:schemeClr val="tx1"/>
                </a:solidFill>
                <a:effectLst/>
                <a:latin typeface="+mn-lt"/>
                <a:ea typeface="+mn-ea"/>
                <a:cs typeface="+mn-cs"/>
              </a:rPr>
              <a:t> en anglais) - https://dantotsupm.com/2021/02/26/biais-cognitif-lerreur-des-couts-irrecuperables-sunk-cost-en-anglais/</a:t>
            </a:r>
            <a:endParaRPr lang="en-CA"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noProof="0" dirty="0"/>
              <a:t>Ressources en anglais…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noProof="0" dirty="0"/>
              <a:t>Article - </a:t>
            </a:r>
            <a:r>
              <a:rPr lang="en-CA" sz="1200" i="1" noProof="0" dirty="0"/>
              <a:t>Making a Big (or Small) Decision? How Meditation Can Help </a:t>
            </a:r>
            <a:r>
              <a:rPr lang="fr-CA" sz="1200" i="0" noProof="0" dirty="0"/>
              <a:t>(Prendre</a:t>
            </a:r>
            <a:r>
              <a:rPr lang="fr-CA" sz="1200" i="0" baseline="0" noProof="0" dirty="0"/>
              <a:t> de grandes [ou petites] décisions? Comment la méditation peut aider) </a:t>
            </a:r>
            <a:r>
              <a:rPr lang="fr-CA" sz="1200" noProof="0" dirty="0"/>
              <a:t>: </a:t>
            </a:r>
            <a:r>
              <a:rPr lang="fr-CA" sz="1200" noProof="0" dirty="0">
                <a:hlinkClick r:id="rId3"/>
              </a:rPr>
              <a:t>http://knowledge.wharton.upenn.edu/article/making-big-small-decision-meditation-can-help/</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b="0" i="0" noProof="0" dirty="0">
                <a:solidFill>
                  <a:srgbClr val="333333"/>
                </a:solidFill>
                <a:effectLst/>
                <a:latin typeface="Prata"/>
              </a:rPr>
              <a:t>Article - </a:t>
            </a:r>
            <a:r>
              <a:rPr lang="en-CA" b="0" i="1" noProof="0" dirty="0">
                <a:solidFill>
                  <a:srgbClr val="333333"/>
                </a:solidFill>
                <a:effectLst/>
                <a:latin typeface="Prata"/>
              </a:rPr>
              <a:t>Decision Time</a:t>
            </a:r>
            <a:r>
              <a:rPr lang="en-CA" b="0" i="0" baseline="0" noProof="0" dirty="0">
                <a:solidFill>
                  <a:srgbClr val="333333"/>
                </a:solidFill>
                <a:effectLst/>
                <a:latin typeface="Prata"/>
              </a:rPr>
              <a:t> </a:t>
            </a:r>
            <a:r>
              <a:rPr lang="fr-CA" b="0" i="0" baseline="0" noProof="0" dirty="0">
                <a:solidFill>
                  <a:srgbClr val="333333"/>
                </a:solidFill>
                <a:effectLst/>
                <a:latin typeface="Prata"/>
              </a:rPr>
              <a:t>(Temps de décision) :</a:t>
            </a:r>
            <a:r>
              <a:rPr lang="fr-CA" b="0" i="0" noProof="0" dirty="0">
                <a:solidFill>
                  <a:srgbClr val="333333"/>
                </a:solidFill>
                <a:effectLst/>
                <a:latin typeface="Prata"/>
              </a:rPr>
              <a:t> </a:t>
            </a:r>
            <a:r>
              <a:rPr lang="fr-CA" sz="1200" noProof="0" dirty="0">
                <a:solidFill>
                  <a:srgbClr val="FF0000"/>
                </a:solidFill>
                <a:hlinkClick r:id="rId4"/>
              </a:rPr>
              <a:t>https://dharmawisdom.org/decision-time/</a:t>
            </a:r>
            <a:r>
              <a:rPr lang="fr-CA" sz="1200" noProof="0" dirty="0"/>
              <a:t> </a:t>
            </a:r>
            <a:endParaRPr lang="fr-CA" sz="1200" noProof="0" dirty="0">
              <a:solidFill>
                <a:srgbClr val="FF0000"/>
              </a:solidFill>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14</a:t>
            </a:fld>
            <a:endParaRPr lang="en-US" dirty="0"/>
          </a:p>
        </p:txBody>
      </p:sp>
    </p:spTree>
    <p:extLst>
      <p:ext uri="{BB962C8B-B14F-4D97-AF65-F5344CB8AC3E}">
        <p14:creationId xmlns:p14="http://schemas.microsoft.com/office/powerpoint/2010/main" val="30621242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first two quotes on the slide -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Hafenbrack</a:t>
            </a:r>
            <a:r>
              <a:rPr lang="en-US" sz="1800" dirty="0">
                <a:effectLst/>
                <a:latin typeface="Calibri" panose="020F0502020204030204" pitchFamily="34" charset="0"/>
                <a:ea typeface="Calibri" panose="020F0502020204030204" pitchFamily="34" charset="0"/>
                <a:cs typeface="Times New Roman" panose="02020603050405020304" pitchFamily="18" charset="0"/>
              </a:rPr>
              <a:t> and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Barsade</a:t>
            </a:r>
            <a:r>
              <a:rPr lang="en-US" sz="1800" dirty="0">
                <a:effectLst/>
                <a:latin typeface="Calibri" panose="020F0502020204030204" pitchFamily="34" charset="0"/>
                <a:ea typeface="Calibri" panose="020F0502020204030204" pitchFamily="34" charset="0"/>
                <a:cs typeface="Times New Roman" panose="02020603050405020304" pitchFamily="18" charset="0"/>
              </a:rPr>
              <a:t> are authors of a research paper called Debiasing the Mind through Meditation: Mindfulness and the Sunk-Cost Bias.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paper explores how short meditation sessions can reduce the likelihood that decisions will be made based on information from the past that should have no bearing on the choice at hand.</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Sunk-Cost Bias comes into play when the decision maker has invested significant time and money toward arriving at a particular outcome which is influencing their ability to clearly assess the situation and make a decision that takes the current factors into account.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Meditation has been shown to help people focus on the present and let go of both the past and future.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Even short breaks and little time-outs will get you to a place where you can think better and be in a position to make better decisions. Which can save time and money for everyone — from a consumer searching for a new car all the way to the head of a billion-dollar corporation.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third quote is from Phillip Moffitt who is a Buddhist meditation teacher.</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the resource listed on the slide, he outlines three stages in the mindfulness process to help clarify thinking when it is muddled by the stress of deciding, and how to stay in touch with one’s deepest values when feeling anxious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more you practice, the more skillful you become. And over time you naturally become more mindful in other moments of your life. Applying mindfulness techniques to decision making leads to clearer thinking and to staying connected to your core values, which is crucial to your peace of mind.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sz="1200" dirty="0" err="1"/>
              <a:t>Resources</a:t>
            </a:r>
            <a:r>
              <a:rPr lang="fr-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a:t>Article - </a:t>
            </a:r>
            <a:r>
              <a:rPr lang="en-US" sz="1200" dirty="0"/>
              <a:t>Making a Big (or Small) Decision? How Meditation Can Help</a:t>
            </a:r>
            <a:r>
              <a:rPr lang="fr-CA" sz="1200" dirty="0"/>
              <a:t>: </a:t>
            </a:r>
            <a:r>
              <a:rPr lang="en-CA" sz="1200" dirty="0">
                <a:hlinkClick r:id="rId3"/>
              </a:rPr>
              <a:t>http://knowledge.wharton.upenn.edu/article/making-big-small-decision-meditation-can-help/</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333333"/>
                </a:solidFill>
                <a:effectLst/>
                <a:latin typeface="Prata"/>
              </a:rPr>
              <a:t>Article - Decision Time: </a:t>
            </a:r>
            <a:r>
              <a:rPr lang="en-US" sz="1200" dirty="0">
                <a:solidFill>
                  <a:srgbClr val="FF0000"/>
                </a:solidFill>
                <a:hlinkClick r:id="rId4"/>
              </a:rPr>
              <a:t>https://dharmawisdom.org/decision-time/</a:t>
            </a:r>
            <a:r>
              <a:rPr lang="en-CA" sz="1200" dirty="0"/>
              <a:t> </a:t>
            </a:r>
            <a:endParaRPr lang="en-US" sz="1200" dirty="0">
              <a:solidFill>
                <a:srgbClr val="FF0000"/>
              </a:solidFill>
            </a:endParaRPr>
          </a:p>
          <a:p>
            <a:endParaRPr lang="en-CA" sz="12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15</a:t>
            </a:fld>
            <a:endParaRPr lang="en-US"/>
          </a:p>
        </p:txBody>
      </p:sp>
    </p:spTree>
    <p:extLst>
      <p:ext uri="{BB962C8B-B14F-4D97-AF65-F5344CB8AC3E}">
        <p14:creationId xmlns:p14="http://schemas.microsoft.com/office/powerpoint/2010/main" val="30621242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(paraphrase la diapositive)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t>
            </a:r>
            <a:r>
              <a:rPr lang="en-US" sz="1200" b="0" i="0" u="none" strike="noStrike" kern="1200" dirty="0" err="1">
                <a:solidFill>
                  <a:schemeClr val="tx1"/>
                </a:solidFill>
                <a:effectLst/>
                <a:latin typeface="+mn-lt"/>
                <a:ea typeface="+mn-ea"/>
                <a:cs typeface="+mn-cs"/>
              </a:rPr>
              <a:t>français</a:t>
            </a:r>
            <a:r>
              <a:rPr lang="en-US" sz="1200" b="0" i="0" u="none" strike="noStrike" kern="1200" dirty="0">
                <a:solidFill>
                  <a:schemeClr val="tx1"/>
                </a:solidFill>
                <a:effectLst/>
                <a:latin typeface="+mn-lt"/>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 prendre de meilleures décisions - https://rand-ose.com/post/la-meditation-pour-prendre-une-decision/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La méditation pourrait aider les patrons à prendre de meilleures décisions - https://www.huffingtonpost.fr/life/article/la-meditation-pourrait-aider-les-patrons-a-prendre-de-meilleures-decisions_27275.html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Leadership : 14 qualités pour reconnaitre un bon leader - https://buzznessinfo.com/leadership-14-qualites-pour-reconnaitre-un-bon-leader/</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b="0" i="0" u="none" strike="noStrike" kern="1200" dirty="0">
                <a:solidFill>
                  <a:schemeClr val="tx1"/>
                </a:solidFill>
                <a:effectLst/>
                <a:latin typeface="+mn-lt"/>
                <a:ea typeface="+mn-ea"/>
                <a:cs typeface="+mn-cs"/>
              </a:rPr>
              <a:t>Les différences au niveau de l'intelligence émotionnelle entre les dirigeants efficaces et les moins efficaces dans le secteur public : étude empirique - https://www.cairn.info/revue-internationale-des-sciences-administratives-2011-2-page-405.htm</a:t>
            </a:r>
            <a:endParaRPr lang="en-US" sz="1200" b="0" i="0" u="none" strike="noStrike" kern="1200" dirty="0">
              <a:solidFill>
                <a:schemeClr val="tx1"/>
              </a:solidFill>
              <a:effectLst/>
              <a:latin typeface="+mn-lt"/>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err="1">
                <a:solidFill>
                  <a:schemeClr val="tx1"/>
                </a:solidFill>
                <a:effectLst/>
                <a:latin typeface="+mn-lt"/>
                <a:ea typeface="+mn-ea"/>
                <a:cs typeface="+mn-cs"/>
              </a:rPr>
              <a:t>Ressources</a:t>
            </a:r>
            <a:r>
              <a:rPr lang="en-US" sz="1200" b="0" i="0" u="none" strike="noStrike" kern="1200" dirty="0">
                <a:solidFill>
                  <a:schemeClr val="tx1"/>
                </a:solidFill>
                <a:effectLst/>
                <a:latin typeface="+mn-lt"/>
                <a:ea typeface="+mn-ea"/>
                <a:cs typeface="+mn-cs"/>
              </a:rPr>
              <a:t> en anglaise…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CA" sz="1200" b="0" i="1" u="none" strike="noStrike" kern="1200" noProof="0" dirty="0">
                <a:solidFill>
                  <a:schemeClr val="tx1"/>
                </a:solidFill>
                <a:effectLst/>
                <a:latin typeface="+mn-lt"/>
                <a:ea typeface="+mn-ea"/>
                <a:cs typeface="+mn-cs"/>
              </a:rPr>
              <a:t>Have better decision-making abilities</a:t>
            </a:r>
            <a:r>
              <a:rPr lang="en-CA" sz="1200" b="0" i="1" u="none" strike="noStrike" kern="1200" baseline="0" noProof="0" dirty="0">
                <a:solidFill>
                  <a:schemeClr val="tx1"/>
                </a:solidFill>
                <a:effectLst/>
                <a:latin typeface="+mn-lt"/>
                <a:ea typeface="+mn-ea"/>
                <a:cs typeface="+mn-cs"/>
              </a:rPr>
              <a:t> </a:t>
            </a:r>
            <a:r>
              <a:rPr lang="fr-CA" sz="1200" b="0" i="0" u="none" strike="noStrike" kern="1200" baseline="0" noProof="0" dirty="0">
                <a:solidFill>
                  <a:schemeClr val="tx1"/>
                </a:solidFill>
                <a:effectLst/>
                <a:latin typeface="+mn-lt"/>
                <a:ea typeface="+mn-ea"/>
                <a:cs typeface="+mn-cs"/>
              </a:rPr>
              <a:t>(Avoir de meilleures capacités décisionnelles)</a:t>
            </a:r>
            <a:r>
              <a:rPr lang="fr-CA" sz="1200" b="0" i="0" u="none" strike="noStrike" kern="1200" noProof="0" dirty="0">
                <a:solidFill>
                  <a:schemeClr val="tx1"/>
                </a:solidFill>
                <a:effectLst/>
                <a:latin typeface="+mn-lt"/>
                <a:ea typeface="+mn-ea"/>
                <a:cs typeface="+mn-cs"/>
              </a:rPr>
              <a:t> </a:t>
            </a:r>
            <a:r>
              <a:rPr lang="fr-CA" sz="1200" noProof="0" dirty="0">
                <a:hlinkClick r:id="rId3"/>
              </a:rPr>
              <a:t>https://www.artofliving.org/meditation/meditation-for-you/meditation-for-better-decision-making</a:t>
            </a:r>
            <a:r>
              <a:rPr lang="fr-CA" sz="1200" noProof="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b="0" i="0" u="none" strike="noStrike" kern="1200" dirty="0">
                <a:solidFill>
                  <a:schemeClr val="tx1"/>
                </a:solidFill>
                <a:effectLst/>
                <a:latin typeface="+mn-lt"/>
                <a:ea typeface="+mn-ea"/>
                <a:cs typeface="+mn-cs"/>
              </a:rPr>
              <a:t>Article </a:t>
            </a:r>
            <a:r>
              <a:rPr lang="en-US" sz="1200" b="0" i="0" u="sng" strike="noStrike" kern="1200" dirty="0">
                <a:solidFill>
                  <a:schemeClr val="tx1"/>
                </a:solidFill>
                <a:effectLst/>
                <a:latin typeface="+mn-lt"/>
                <a:ea typeface="+mn-ea"/>
                <a:cs typeface="+mn-cs"/>
                <a:hlinkClick r:id="rId4"/>
              </a:rPr>
              <a:t>–</a:t>
            </a:r>
            <a:r>
              <a:rPr lang="en-US" sz="1200" b="0" i="0" u="none" strike="noStrike" kern="1200" baseline="0" dirty="0">
                <a:solidFill>
                  <a:schemeClr val="tx1"/>
                </a:solidFill>
                <a:effectLst/>
                <a:latin typeface="+mn-lt"/>
                <a:ea typeface="+mn-ea"/>
                <a:cs typeface="+mn-cs"/>
              </a:rPr>
              <a:t> </a:t>
            </a:r>
            <a:r>
              <a:rPr lang="en-CA" sz="1200" b="0" i="1" u="none" strike="noStrike" kern="1200" noProof="0" dirty="0">
                <a:solidFill>
                  <a:schemeClr val="tx1"/>
                </a:solidFill>
                <a:effectLst/>
                <a:latin typeface="+mn-lt"/>
                <a:ea typeface="+mn-ea"/>
                <a:cs typeface="+mn-cs"/>
              </a:rPr>
              <a:t>Better Decision Making Ability </a:t>
            </a:r>
            <a:r>
              <a:rPr lang="fr-CA" sz="1200" b="0" i="0" u="none" strike="noStrike" kern="1200" noProof="0" dirty="0">
                <a:solidFill>
                  <a:schemeClr val="tx1"/>
                </a:solidFill>
                <a:effectLst/>
                <a:latin typeface="+mn-lt"/>
                <a:ea typeface="+mn-ea"/>
                <a:cs typeface="+mn-cs"/>
              </a:rPr>
              <a:t>(Meilleures capacités décisionnelles) </a:t>
            </a:r>
            <a:r>
              <a:rPr lang="fr-CA" sz="1200" noProof="0" dirty="0">
                <a:hlinkClick r:id="rId4"/>
              </a:rPr>
              <a:t>https://www.artofliving.org/us-en/meditation/meditation-for-you/meditation-for-better-decision-making</a:t>
            </a:r>
            <a:endParaRPr lang="fr-CA" sz="1200" noProof="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16</a:t>
            </a:fld>
            <a:endParaRPr lang="en-US" dirty="0"/>
          </a:p>
        </p:txBody>
      </p:sp>
    </p:spTree>
    <p:extLst>
      <p:ext uri="{BB962C8B-B14F-4D97-AF65-F5344CB8AC3E}">
        <p14:creationId xmlns:p14="http://schemas.microsoft.com/office/powerpoint/2010/main" val="12166108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Here’s how meditation works to better your decision-making ability.</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1</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Calmer/Focused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are bombarded with too many thoughts, your mind is unable to arrive at a decision. Meditation helps to clear the thoughts by calming the mind down.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Just how one can see a clear reflection in still waters, similarly a calm mind gives a clear picture of all parameters and possible repercussions of a decision. You are, thus, empowered to take the right decision.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2</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right balance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Our negative emotions like fear, anxiety, guilt, regret or worry subconsciously play a part in the decision-making process. Regular mindfulness practice helps us drop our emotional baggage, be natural, and take decisions from an unbiased frame of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 addition to clearing our personal emotional baggage, mindfulness helps in taking note of other people’s point of view with an unbiased mind. So, even if someone’s opinion is shrouded with anger, you are more likely to understand them instead of dismissing them.</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3</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Rational Thinking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Meditation helps you balance the thoughts coming from both the left and the right hemispheres of the brain, helping you be solution-driven rather than reaction- or emotionally-driven.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4</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 Strong Mind</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Mindfulness helps maintain your energy and enthusiasm to a great extent. This, in turn, results in boosting clarity and a holistic approach towards any issue. You can handle a greater workload, manage pressure and deadlines more easily and will be ready to take a sound decision at any given time.</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5</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Intuition, Perception and Observation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Intuition is the ability to understand something immediately which can be tapped into through mindfulness practices. It cuts through all the clutter to give you the best solution or brief about a situation. With intuition, you can make decisions quickly. Mindfulness practice improves this deep inner wisdom by increasing awareness. Consistent practice strengthens it.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6</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Focus on the Present</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Calibri" panose="020F0502020204030204" pitchFamily="34" charset="0"/>
              </a:rPr>
              <a:t>Focusing on the present allows you to clearly assess the situation and make a decision that takes the current factors into account. Being present also allows you to be an active participant in your life and to make decisions with a greater sense of purpose and meaningful connection to who you are, to your surroundings and to everyone around you.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u="none" strike="noStrike"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Article</a:t>
            </a:r>
            <a:r>
              <a:rPr lang="en-US" sz="1200" b="0" i="0" u="none" strike="noStrike" kern="1200" baseline="0" dirty="0">
                <a:solidFill>
                  <a:schemeClr val="tx1"/>
                </a:solidFill>
                <a:effectLst/>
                <a:latin typeface="+mn-lt"/>
                <a:ea typeface="+mn-ea"/>
                <a:cs typeface="+mn-cs"/>
              </a:rPr>
              <a:t> - </a:t>
            </a:r>
            <a:r>
              <a:rPr lang="en-US" sz="1200" b="0" i="0" u="none" strike="noStrike" kern="1200" dirty="0">
                <a:solidFill>
                  <a:schemeClr val="tx1"/>
                </a:solidFill>
                <a:effectLst/>
                <a:latin typeface="+mn-lt"/>
                <a:ea typeface="+mn-ea"/>
                <a:cs typeface="+mn-cs"/>
              </a:rPr>
              <a:t>Have better decision-making abilities </a:t>
            </a:r>
            <a:r>
              <a:rPr lang="en-CA" sz="1200" dirty="0">
                <a:hlinkClick r:id="rId3"/>
              </a:rPr>
              <a:t>https://www.artofliving.org/meditation/meditation-for-you/meditation-for-better-decision-making</a:t>
            </a:r>
            <a:r>
              <a:rPr lang="en-CA" sz="120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a:solidFill>
                  <a:schemeClr val="tx1"/>
                </a:solidFill>
                <a:effectLst/>
                <a:latin typeface="+mn-lt"/>
                <a:ea typeface="+mn-ea"/>
                <a:cs typeface="+mn-cs"/>
              </a:rPr>
              <a:t>Article -</a:t>
            </a:r>
            <a:r>
              <a:rPr lang="en-US" sz="1200" b="0" i="0" u="none" strike="noStrike" kern="1200" baseline="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Better Decision Making Ability </a:t>
            </a:r>
            <a:r>
              <a:rPr lang="en-US" sz="1200" dirty="0">
                <a:hlinkClick r:id="rId4"/>
              </a:rPr>
              <a:t>https://www.artofliving.org/us-en/meditation/meditation-for-you/meditation-for-better-decision-making</a:t>
            </a:r>
            <a:endParaRPr lang="en-US" sz="1200" dirty="0"/>
          </a:p>
          <a:p>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17</a:t>
            </a:fld>
            <a:endParaRPr lang="en-US"/>
          </a:p>
        </p:txBody>
      </p:sp>
    </p:spTree>
    <p:extLst>
      <p:ext uri="{BB962C8B-B14F-4D97-AF65-F5344CB8AC3E}">
        <p14:creationId xmlns:p14="http://schemas.microsoft.com/office/powerpoint/2010/main" val="12166108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a:spcBef>
                <a:spcPts val="600"/>
              </a:spcBef>
              <a:spcAft>
                <a:spcPts val="300"/>
              </a:spcAft>
            </a:pPr>
            <a:r>
              <a:rPr lang="en-US" sz="1300" dirty="0"/>
              <a:t>Casey-Marie</a:t>
            </a:r>
          </a:p>
          <a:p>
            <a:pPr>
              <a:spcBef>
                <a:spcPts val="600"/>
              </a:spcBef>
              <a:spcAft>
                <a:spcPts val="300"/>
              </a:spcAft>
            </a:pPr>
            <a:endParaRPr lang="en-US" sz="1300" dirty="0"/>
          </a:p>
          <a:p>
            <a:pPr>
              <a:spcBef>
                <a:spcPts val="600"/>
              </a:spcBef>
              <a:spcAft>
                <a:spcPts val="300"/>
              </a:spcAft>
            </a:pPr>
            <a:r>
              <a:rPr lang="en-US" sz="1800" u="sng" dirty="0">
                <a:solidFill>
                  <a:srgbClr val="0563C1"/>
                </a:solidFill>
                <a:effectLst/>
                <a:latin typeface="Calibri" panose="020F0502020204030204" pitchFamily="34" charset="0"/>
                <a:ea typeface="Calibri" panose="020F0502020204030204" pitchFamily="34" charset="0"/>
                <a:hlinkClick r:id="rId3"/>
              </a:rPr>
              <a:t>Mindfulness Bell Sound - YouTube</a:t>
            </a:r>
            <a:r>
              <a:rPr lang="en-US" sz="1800" dirty="0">
                <a:effectLst/>
                <a:latin typeface="Calibri" panose="020F0502020204030204" pitchFamily="34" charset="0"/>
                <a:ea typeface="Calibri" panose="020F0502020204030204" pitchFamily="34" charset="0"/>
              </a:rPr>
              <a:t>  </a:t>
            </a:r>
            <a:r>
              <a:rPr lang="en-US" sz="1300" dirty="0">
                <a:effectLst/>
                <a:latin typeface="Calibri" panose="020F0502020204030204" pitchFamily="34" charset="0"/>
                <a:ea typeface="Calibri" panose="020F0502020204030204" pitchFamily="34" charset="0"/>
              </a:rPr>
              <a:t>- to begin and end the exercise</a:t>
            </a:r>
            <a:endParaRPr lang="en-US" sz="1300" dirty="0"/>
          </a:p>
          <a:p>
            <a:pPr>
              <a:spcBef>
                <a:spcPts val="600"/>
              </a:spcBef>
              <a:spcAft>
                <a:spcPts val="300"/>
              </a:spcAft>
            </a:pPr>
            <a:endParaRPr lang="en-US" sz="1300" dirty="0"/>
          </a:p>
          <a:p>
            <a:pPr marL="0" marR="0">
              <a:lnSpc>
                <a:spcPct val="107000"/>
              </a:lnSpc>
              <a:spcBef>
                <a:spcPts val="0"/>
              </a:spcBef>
              <a:spcAft>
                <a:spcPts val="800"/>
              </a:spcAft>
            </a:pPr>
            <a:r>
              <a:rPr lang="en-US" sz="1400" dirty="0">
                <a:solidFill>
                  <a:srgbClr val="000000"/>
                </a:solidFill>
                <a:effectLst/>
                <a:highlight>
                  <a:srgbClr val="00FF00"/>
                </a:highlight>
                <a:latin typeface="Calibri" panose="020F0502020204030204" pitchFamily="34" charset="0"/>
                <a:ea typeface="Calibri" panose="020F0502020204030204" pitchFamily="34" charset="0"/>
                <a:cs typeface="Calibri" panose="020F0502020204030204" pitchFamily="34" charset="0"/>
              </a:rPr>
              <a:t>Body Scan and Loving Kindness MEDITATION: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Let’s begin (BELL)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To prepare for the loving kindness mediation, sit as comfortably as possible in the chair that you are seated with both seat on the floor (pause), your hands on your laps (pause) and I invite you to close your eyes (pause) and just breath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Just for now focus on your breathing (pause).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breath in, notice the air going into your nostrils, expanding your chest, your abdomen, filling your lungs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breath out, focus the on the air coming out your nostrils, the air may be warmer (pause 10 seconds)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If at any point your mind wanders, gently bring it back and focus your attention on your breathing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feet and your toes and how its touching the ground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inhale, focus on your lower legs (pause). Notice your muscles relaxing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exhale, focus on your upper legs (pause). Notice your muscles relaxing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Continue breathing and focus on your hips and waist (pause 5 seconds). Just notice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lower back and stomach (pause). Relax these parts of your body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middle back and solar plexus (pause 5 seconds). Just notice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upper back and your chest (pause 5 seconds). Notice how these parts rise and fall with your breath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continue breathing, focus on your shoulders and relax them as you breath out (pause 5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focus on your upper arms (pause), your lower arms (pause), your hands (pause), your fingers (pause). Feel how they relax as you breath in and as we breath out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Focus on your neck and your head (pause), your scalp (pause), Your ears (pause) and your forehead as you breath in and as you breath out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Focus on your face, your eyes, your nose, your mouth, your lips, your jaw (pause) Feel all of those parts relaxing (pause 5 sec). Stay there for a few more moments.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we are ready to start the loving kindness meditation exercise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Just follow my voice during this exercise (pause). Start with yourself, bring loving kindness to yourself. I will say a few sentences and </a:t>
            </a: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 invite you to repeat the ones that resonate with you the most, the ones that are true to yourself, the ones that align with your heart (pause).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I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tabLst>
                <a:tab pos="914400" algn="l"/>
              </a:tabLst>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I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I’m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Keep repeating the ones that resonate with you. (repeat the sentences)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(pause 40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bring to mind someone you care a lot about, someone you admire, bring the image of their face in your mind, their eyes, their smile. (pause) Bring loving kindness to them by wishing them these well thoughts.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If your mind is struggling, just gently come back to the sensation of your breath, and keep repeating your sentences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Next, bring to mind somebody you’re familiar with and who is going through a hard time, someone you know would benefit from these well wishes.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Now, Bring to mind someone who plays a function in your life, someone who you don’t know very well; it could be the commissionaire in your way in, perhaps the person who serves you coffee in the shop, the bus driver, or even someone in your office you don’t know that well. Get a feeling of their presence, what they look like and see how you can wish them these well thoughts.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Next, see if you can wish these well thoughts to everyone listening today, see if you can wish these well thoughts to everyone in your team, everyone in your building, everyone in your city. See if you can wish these well thoughts to every single living human being in this planet.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happy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loved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healthy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live with ease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free from pain and suffering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be able to let go of everything (pause)</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for which they have no control over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742950" marR="0" lvl="1" indent="-285750">
              <a:lnSpc>
                <a:spcPct val="107000"/>
              </a:lnSpc>
              <a:spcBef>
                <a:spcPts val="0"/>
              </a:spcBef>
              <a:spcAft>
                <a:spcPts val="800"/>
              </a:spcAft>
              <a:buFont typeface="Arial" panose="020B0604020202020204" pitchFamily="34" charset="0"/>
              <a:buChar char="–"/>
            </a:pP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May they find success in all areas for which </a:t>
            </a:r>
            <a:b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br>
            <a:r>
              <a:rPr lang="en-US" sz="14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they are passionate about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(Repeat the sentences) (pause 40 seconds)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As you continue breathing, Keep your eyes closed for a few moments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In this moment, give yourself gratitude for taking the opportunity out of your busy day to slow down and reconnect. (pause 5 sec)</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The more we practice, the more we’re able to create this gaps between our habitual thoughts and habitual patterns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When you’re ready, you can rub your hands together, creating a bit of heat; and you can put your hands over your eyes; (pause)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Slowly open your eyes (pause) And comeback. (BELL)</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400" dirty="0">
                <a:effectLst/>
                <a:latin typeface="Calibri" panose="020F0502020204030204" pitchFamily="34" charset="0"/>
                <a:ea typeface="Calibri" panose="020F0502020204030204" pitchFamily="34" charset="0"/>
                <a:cs typeface="Calibri" panose="020F0502020204030204" pitchFamily="34" charset="0"/>
              </a:rPr>
              <a:t>Thank you for trusting me and giving me this opportunity to lead you through this loving kindness exercise.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a:spcBef>
                <a:spcPts val="600"/>
              </a:spcBef>
              <a:spcAft>
                <a:spcPts val="300"/>
              </a:spcAft>
            </a:pPr>
            <a:endParaRPr lang="en-US" sz="1300" dirty="0"/>
          </a:p>
          <a:p>
            <a:r>
              <a:rPr lang="en-US" sz="1400" dirty="0"/>
              <a:t>Mindfulness exercise – Loving Kindness – 15 mins (</a:t>
            </a:r>
            <a:r>
              <a:rPr lang="en-US" sz="1400" dirty="0">
                <a:hlinkClick r:id="rId4"/>
              </a:rPr>
              <a:t>https://archive.org/details/LovingKindness15Minsb</a:t>
            </a:r>
            <a:r>
              <a:rPr lang="en-US" sz="1400" dirty="0"/>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Optional: skip</a:t>
            </a:r>
            <a:r>
              <a:rPr lang="en-US" sz="1400" baseline="0" dirty="0"/>
              <a:t> the body scan, start at around 5:20… “and now we are ready to start the </a:t>
            </a:r>
            <a:r>
              <a:rPr lang="en-US" sz="1400" baseline="0" dirty="0" err="1"/>
              <a:t>mindul</a:t>
            </a:r>
            <a:r>
              <a:rPr lang="en-US" sz="1400" baseline="0" dirty="0"/>
              <a:t> kindness exercise…”</a:t>
            </a:r>
            <a:endParaRPr lang="en-US" sz="1600" dirty="0"/>
          </a:p>
          <a:p>
            <a:endParaRPr lang="en-US" sz="1400" dirty="0"/>
          </a:p>
          <a:p>
            <a:r>
              <a:rPr lang="en-US" sz="1400" dirty="0"/>
              <a:t>Download link: </a:t>
            </a:r>
            <a:r>
              <a:rPr lang="en-US" sz="1200" dirty="0">
                <a:hlinkClick r:id="rId5"/>
              </a:rPr>
              <a:t>https://archive.org/download/LovingKindness15Minsb/Loving%20Kindness%2015%20minsb.mp3</a:t>
            </a:r>
            <a:r>
              <a:rPr lang="en-US" sz="1200" dirty="0"/>
              <a:t> </a:t>
            </a:r>
          </a:p>
          <a:p>
            <a:pPr marL="0" indent="0">
              <a:spcBef>
                <a:spcPts val="600"/>
              </a:spcBef>
              <a:spcAft>
                <a:spcPts val="300"/>
              </a:spcAft>
              <a:buFont typeface="Arial" panose="020B0604020202020204" pitchFamily="34" charset="0"/>
              <a:buNone/>
            </a:pPr>
            <a:endParaRPr lang="en-US" sz="130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18</a:t>
            </a:fld>
            <a:endParaRPr lang="en-US"/>
          </a:p>
        </p:txBody>
      </p:sp>
    </p:spTree>
    <p:extLst>
      <p:ext uri="{BB962C8B-B14F-4D97-AF65-F5344CB8AC3E}">
        <p14:creationId xmlns:p14="http://schemas.microsoft.com/office/powerpoint/2010/main" val="126605386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Alejandro:</a:t>
            </a:r>
          </a:p>
          <a:p>
            <a:endParaRPr lang="fr-CA" dirty="0"/>
          </a:p>
          <a:p>
            <a:endParaRPr lang="fr-CA" dirty="0"/>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As usual, before going into small groups, let’s do a session debrief. Would anyone like to share their reflections about today’s exercises? (until about 20 minutes before the end of the session):</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Mindful movement – what you experienced during the exercise today or how you do or plan to incorporate it into your day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Leadership (Reflecting) Journal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Better Decision Making </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Loving Kindness </a:t>
            </a: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Take the next few minutes to debrief in small groups. As in previous weeks, when you’re done just leave the session.</a:t>
            </a:r>
          </a:p>
          <a:p>
            <a:pPr marL="0" marR="0">
              <a:lnSpc>
                <a:spcPct val="107000"/>
              </a:lnSpc>
              <a:spcBef>
                <a:spcPts val="0"/>
              </a:spcBef>
              <a:spcAft>
                <a:spcPts val="800"/>
              </a:spcAf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Feel</a:t>
            </a:r>
            <a:r>
              <a:rPr lang="fr-CA" sz="1800" dirty="0">
                <a:effectLst/>
                <a:latin typeface="Calibri" panose="020F0502020204030204" pitchFamily="34" charset="0"/>
                <a:ea typeface="Calibri" panose="020F0502020204030204" pitchFamily="34" charset="0"/>
                <a:cs typeface="Times New Roman" panose="02020603050405020304" pitchFamily="18" charset="0"/>
              </a:rPr>
              <a:t> free to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share</a:t>
            </a:r>
            <a:r>
              <a:rPr lang="fr-CA" sz="1800" dirty="0">
                <a:effectLst/>
                <a:latin typeface="Calibri" panose="020F0502020204030204" pitchFamily="34" charset="0"/>
                <a:ea typeface="Calibri" panose="020F0502020204030204" pitchFamily="34" charset="0"/>
                <a:cs typeface="Times New Roman" panose="02020603050405020304" pitchFamily="18" charset="0"/>
              </a:rPr>
              <a: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you</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noticed</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What you had a hard time with</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What</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you’re</a:t>
            </a:r>
            <a:r>
              <a:rPr lang="fr-CA" sz="1800" dirty="0">
                <a:effectLst/>
                <a:latin typeface="Calibri" panose="020F0502020204030204" pitchFamily="34" charset="0"/>
                <a:ea typeface="Calibri" panose="020F0502020204030204" pitchFamily="34" charset="0"/>
                <a:cs typeface="Times New Roman" panose="02020603050405020304" pitchFamily="18" charset="0"/>
              </a:rPr>
              <a:t> </a:t>
            </a:r>
            <a:r>
              <a:rPr lang="fr-CA" sz="1800" dirty="0" err="1">
                <a:effectLst/>
                <a:latin typeface="Calibri" panose="020F0502020204030204" pitchFamily="34" charset="0"/>
                <a:ea typeface="Calibri" panose="020F0502020204030204" pitchFamily="34" charset="0"/>
                <a:cs typeface="Times New Roman" panose="02020603050405020304" pitchFamily="18" charset="0"/>
              </a:rPr>
              <a:t>realizing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An intention you have for the week</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fr-CA" sz="1800" dirty="0" err="1">
                <a:effectLst/>
                <a:latin typeface="Calibri" panose="020F0502020204030204" pitchFamily="34" charset="0"/>
                <a:ea typeface="Calibri" panose="020F0502020204030204" pitchFamily="34" charset="0"/>
                <a:cs typeface="Times New Roman" panose="02020603050405020304" pitchFamily="18" charset="0"/>
              </a:rPr>
              <a:t>Etc</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Arial" panose="020B0604020202020204" pitchFamily="34" charset="0"/>
              <a:buChar char="•"/>
              <a:tabLst>
                <a:tab pos="457200" algn="l"/>
              </a:tabLst>
            </a:pPr>
            <a:endParaRPr lang="fr-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 typeface="Arial" panose="020B0604020202020204" pitchFamily="34" charset="0"/>
              <a:buNone/>
              <a:tabLst>
                <a:tab pos="457200" algn="l"/>
              </a:tabLst>
              <a:defRPr/>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NEED TO DROP OUT EARLY TO GET TO ANOTHER MEETING PLEASE DO SO NOW SO THERE IS A SMOOTHER EXPERIENCE WHEN THE BREAKOUT SESSIONS START</a:t>
            </a:r>
          </a:p>
          <a:p>
            <a:pPr marL="0" marR="0" lvl="0" indent="0">
              <a:lnSpc>
                <a:spcPct val="107000"/>
              </a:lnSpc>
              <a:spcBef>
                <a:spcPts val="0"/>
              </a:spcBef>
              <a:spcAft>
                <a:spcPts val="800"/>
              </a:spcAft>
              <a:buFont typeface="Arial" panose="020B0604020202020204" pitchFamily="34" charset="0"/>
              <a:buNone/>
              <a:tabLst>
                <a:tab pos="457200" algn="l"/>
              </a:tabLs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19</a:t>
            </a:fld>
            <a:endParaRPr lang="en-US"/>
          </a:p>
        </p:txBody>
      </p:sp>
    </p:spTree>
    <p:extLst>
      <p:ext uri="{BB962C8B-B14F-4D97-AF65-F5344CB8AC3E}">
        <p14:creationId xmlns:p14="http://schemas.microsoft.com/office/powerpoint/2010/main" val="218665461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a:p>
            <a:pPr defTabSz="912937">
              <a:defRPr/>
            </a:pPr>
            <a:endParaRPr lang="fr-CA" dirty="0"/>
          </a:p>
          <a:p>
            <a:pPr defTabSz="912937">
              <a:defRPr/>
            </a:pPr>
            <a:r>
              <a:rPr lang="fr-CA" dirty="0"/>
              <a:t>« </a:t>
            </a:r>
            <a:r>
              <a:rPr lang="fr-FR" dirty="0"/>
              <a:t>Vous savez maintenant que vous pouvez exprimer vos commentaires ou poser vos questions dans la langue officielle</a:t>
            </a:r>
            <a:r>
              <a:rPr lang="fr-FR" baseline="0" dirty="0"/>
              <a:t> de votre choix</a:t>
            </a:r>
            <a:r>
              <a:rPr lang="fr-CA" dirty="0"/>
              <a:t> »</a:t>
            </a:r>
          </a:p>
          <a:p>
            <a:pPr defTabSz="912937">
              <a:defRPr/>
            </a:pPr>
            <a:endParaRPr lang="fr-CA" dirty="0"/>
          </a:p>
          <a:p>
            <a:r>
              <a:rPr lang="fr-CA" baseline="0" dirty="0"/>
              <a:t>By </a:t>
            </a:r>
            <a:r>
              <a:rPr lang="fr-CA" baseline="0" dirty="0" err="1"/>
              <a:t>now</a:t>
            </a:r>
            <a:r>
              <a:rPr lang="fr-CA" baseline="0" dirty="0"/>
              <a:t>, </a:t>
            </a:r>
            <a:r>
              <a:rPr lang="fr-CA" baseline="0" dirty="0" err="1"/>
              <a:t>you</a:t>
            </a:r>
            <a:r>
              <a:rPr lang="fr-CA" baseline="0" dirty="0"/>
              <a:t> know </a:t>
            </a:r>
            <a:r>
              <a:rPr lang="fr-CA" baseline="0" dirty="0" err="1"/>
              <a:t>you</a:t>
            </a:r>
            <a:r>
              <a:rPr lang="fr-CA" baseline="0" dirty="0"/>
              <a:t> can use the </a:t>
            </a:r>
            <a:r>
              <a:rPr lang="fr-CA" baseline="0" dirty="0" err="1"/>
              <a:t>language</a:t>
            </a:r>
            <a:r>
              <a:rPr lang="fr-CA" baseline="0" dirty="0"/>
              <a:t> of </a:t>
            </a:r>
            <a:r>
              <a:rPr lang="fr-CA" baseline="0" dirty="0" err="1"/>
              <a:t>your</a:t>
            </a:r>
            <a:r>
              <a:rPr lang="fr-CA" baseline="0" dirty="0"/>
              <a:t> </a:t>
            </a:r>
            <a:r>
              <a:rPr lang="fr-CA" baseline="0" dirty="0" err="1"/>
              <a:t>choice</a:t>
            </a:r>
            <a:r>
              <a:rPr lang="fr-CA" baseline="0" dirty="0"/>
              <a:t> to express </a:t>
            </a:r>
            <a:r>
              <a:rPr lang="fr-CA" baseline="0" dirty="0" err="1"/>
              <a:t>your</a:t>
            </a:r>
            <a:r>
              <a:rPr lang="fr-CA" baseline="0" dirty="0"/>
              <a:t> </a:t>
            </a:r>
            <a:r>
              <a:rPr lang="fr-CA" baseline="0" dirty="0" err="1"/>
              <a:t>comments</a:t>
            </a:r>
            <a:r>
              <a:rPr lang="fr-CA" baseline="0" dirty="0"/>
              <a:t> or questions</a:t>
            </a:r>
            <a:endParaRPr lang="en-CA" baseline="0" dirty="0"/>
          </a:p>
          <a:p>
            <a:endParaRPr lang="en-US" dirty="0"/>
          </a:p>
          <a:p>
            <a:endParaRPr lang="en-US"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a:t>
            </a:fld>
            <a:endParaRPr lang="en-US"/>
          </a:p>
        </p:txBody>
      </p:sp>
    </p:spTree>
    <p:extLst>
      <p:ext uri="{BB962C8B-B14F-4D97-AF65-F5344CB8AC3E}">
        <p14:creationId xmlns:p14="http://schemas.microsoft.com/office/powerpoint/2010/main" val="2783939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fr-CA" sz="1800" dirty="0"/>
              <a:t>Alejandro:</a:t>
            </a:r>
          </a:p>
          <a:p>
            <a:pPr marL="0" marR="0">
              <a:lnSpc>
                <a:spcPct val="107000"/>
              </a:lnSpc>
              <a:spcBef>
                <a:spcPts val="0"/>
              </a:spcBef>
              <a:spcAft>
                <a:spcPts val="800"/>
              </a:spcAft>
            </a:pP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Your takeaway practice for week 7</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Continue to connect with your buddy system.</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Continue gratitude journalling and incorporate some leadership reflection. There are some journalling prompts on slide 10 to help you to explore self-awareness relating to leadership through self-reflective expressive writing.</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Practice either a self-compassion exercise or mindful loving kindness exercise each day to cultivate positive emotions and boost wellbeing.</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Mindful Centering as needed - take short breaks and little time-outs to bring you to a place where you can think better and be in a position to make better decisions.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Apply Mindful Movement as needed. Try scheduling a mindful walk into your 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the next and final session. Bring all the questions you have.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Homework:</a:t>
            </a:r>
          </a:p>
          <a:p>
            <a:pPr marL="342900" indent="-342900">
              <a:spcBef>
                <a:spcPts val="900"/>
              </a:spcBef>
              <a:buFont typeface="Arial" panose="020B0604020202020204" pitchFamily="34" charset="0"/>
              <a:buChar char="•"/>
            </a:pPr>
            <a:r>
              <a:rPr lang="en-CA" sz="2400" dirty="0"/>
              <a:t>Connecting – once a week with your buddy</a:t>
            </a:r>
          </a:p>
          <a:p>
            <a:pPr marL="342900" indent="-342900">
              <a:spcBef>
                <a:spcPts val="900"/>
              </a:spcBef>
              <a:buFont typeface="Arial" panose="020B0604020202020204" pitchFamily="34" charset="0"/>
              <a:buChar char="•"/>
            </a:pPr>
            <a:r>
              <a:rPr lang="en-CA" sz="2400" dirty="0"/>
              <a:t>Leadership Reflecting Journaling - daily</a:t>
            </a:r>
          </a:p>
          <a:p>
            <a:pPr marL="342900" indent="-342900">
              <a:spcBef>
                <a:spcPts val="900"/>
              </a:spcBef>
              <a:buFont typeface="Arial" panose="020B0604020202020204" pitchFamily="34" charset="0"/>
              <a:buChar char="•"/>
            </a:pPr>
            <a:r>
              <a:rPr lang="en-CA" sz="2400" dirty="0"/>
              <a:t>Practice, choose one of the following and keep doing it for the whole week - daily</a:t>
            </a:r>
          </a:p>
          <a:p>
            <a:pPr marL="800100" lvl="1" indent="-342900">
              <a:spcBef>
                <a:spcPts val="900"/>
              </a:spcBef>
              <a:buFont typeface="Arial" panose="020B0604020202020204" pitchFamily="34" charset="0"/>
              <a:buChar char="•"/>
            </a:pPr>
            <a:r>
              <a:rPr lang="en-CA" sz="2000" dirty="0"/>
              <a:t>Self-compassion</a:t>
            </a:r>
            <a:br>
              <a:rPr lang="en-CA" sz="2000" dirty="0"/>
            </a:br>
            <a:r>
              <a:rPr lang="en-CA" sz="1200" dirty="0"/>
              <a:t>15 mins – </a:t>
            </a:r>
            <a:r>
              <a:rPr lang="en-CA" sz="1200" dirty="0">
                <a:hlinkClick r:id="rId3"/>
              </a:rPr>
              <a:t>https://soundcloud.com/mindfullivingcoach/self-compassion-meditation</a:t>
            </a:r>
            <a:br>
              <a:rPr lang="en-CA" sz="1200" dirty="0"/>
            </a:br>
            <a:r>
              <a:rPr lang="en-CA" sz="1200" dirty="0"/>
              <a:t>15 mins – </a:t>
            </a:r>
            <a:r>
              <a:rPr lang="en-CA" sz="1200" dirty="0">
                <a:hlinkClick r:id="rId4"/>
              </a:rPr>
              <a:t>https://soundcloud.com/awakeningcompassion/awakening-compassion-class-4</a:t>
            </a:r>
            <a:r>
              <a:rPr lang="en-CA" sz="1200" dirty="0"/>
              <a:t>   </a:t>
            </a:r>
            <a:br>
              <a:rPr lang="en-CA" sz="1200" dirty="0"/>
            </a:br>
            <a:r>
              <a:rPr lang="en-CA" sz="1200" dirty="0"/>
              <a:t>20 mins – </a:t>
            </a:r>
            <a:r>
              <a:rPr lang="en-CA" sz="1200" dirty="0">
                <a:hlinkClick r:id="rId5"/>
              </a:rPr>
              <a:t>http://self-compassion.org/wp-content/uploads/meditations/LKM.self-compassion.MP3 </a:t>
            </a:r>
            <a:endParaRPr lang="en-CA" sz="1200" dirty="0"/>
          </a:p>
          <a:p>
            <a:pPr marL="800100" lvl="1" indent="-342900">
              <a:spcBef>
                <a:spcPts val="900"/>
              </a:spcBef>
              <a:buFont typeface="Arial" panose="020B0604020202020204" pitchFamily="34" charset="0"/>
              <a:buChar char="•"/>
            </a:pPr>
            <a:r>
              <a:rPr lang="en-CA" sz="2000" dirty="0"/>
              <a:t>Mindful Loving Kindness exercise</a:t>
            </a:r>
            <a:br>
              <a:rPr lang="en-CA" sz="2000" dirty="0"/>
            </a:br>
            <a:r>
              <a:rPr lang="en-CA" sz="1200" dirty="0"/>
              <a:t>15 mins – </a:t>
            </a:r>
            <a:r>
              <a:rPr lang="en-CA" sz="1200" dirty="0">
                <a:hlinkClick r:id="rId6"/>
              </a:rPr>
              <a:t>https://archive.org/details/LovingKindness15Minsb</a:t>
            </a:r>
            <a:r>
              <a:rPr lang="en-CA" sz="1200" dirty="0"/>
              <a:t>  </a:t>
            </a:r>
            <a:br>
              <a:rPr lang="en-CA" sz="1200" dirty="0"/>
            </a:br>
            <a:r>
              <a:rPr lang="en-CA" sz="1200" dirty="0"/>
              <a:t>20 mins – </a:t>
            </a:r>
            <a:r>
              <a:rPr lang="en-CA" sz="1200" dirty="0">
                <a:hlinkClick r:id="rId7"/>
              </a:rPr>
              <a:t>https://www.tarabrach.com/meditation-loving-presence-2/</a:t>
            </a:r>
            <a:r>
              <a:rPr lang="en-CA" sz="1200" dirty="0"/>
              <a:t> </a:t>
            </a:r>
          </a:p>
          <a:p>
            <a:pPr marL="342900" indent="-342900">
              <a:spcBef>
                <a:spcPts val="900"/>
              </a:spcBef>
              <a:buFont typeface="Arial" panose="020B0604020202020204" pitchFamily="34" charset="0"/>
              <a:buChar char="•"/>
            </a:pPr>
            <a:r>
              <a:rPr lang="en-CA" sz="2400" dirty="0"/>
              <a:t>Apply Mindful Centering – as needed</a:t>
            </a:r>
          </a:p>
          <a:p>
            <a:pPr marL="342900" indent="-342900">
              <a:spcBef>
                <a:spcPts val="900"/>
              </a:spcBef>
              <a:buFont typeface="Arial" panose="020B0604020202020204" pitchFamily="34" charset="0"/>
              <a:buChar char="•"/>
            </a:pPr>
            <a:r>
              <a:rPr lang="en-CA" sz="2400" dirty="0"/>
              <a:t>Apply Mindful Movement – as needed</a:t>
            </a:r>
          </a:p>
          <a:p>
            <a:pPr marL="342900" indent="-342900">
              <a:spcBef>
                <a:spcPts val="900"/>
              </a:spcBef>
              <a:buFont typeface="Arial" panose="020B0604020202020204" pitchFamily="34" charset="0"/>
              <a:buChar char="•"/>
            </a:pPr>
            <a:r>
              <a:rPr lang="en-CA" sz="2400" dirty="0"/>
              <a:t>For the next and final session: Bring all the questions you have</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20</a:t>
            </a:fld>
            <a:endParaRPr lang="en-US"/>
          </a:p>
        </p:txBody>
      </p:sp>
    </p:spTree>
    <p:extLst>
      <p:ext uri="{BB962C8B-B14F-4D97-AF65-F5344CB8AC3E}">
        <p14:creationId xmlns:p14="http://schemas.microsoft.com/office/powerpoint/2010/main" val="238300390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50000"/>
              </a:lnSpc>
              <a:spcBef>
                <a:spcPts val="0"/>
              </a:spcBef>
              <a:spcAft>
                <a:spcPts val="800"/>
              </a:spcAft>
              <a:buClrTx/>
              <a:buSzTx/>
              <a:buFontTx/>
              <a:buNone/>
              <a:tabLst/>
              <a:defRPr/>
            </a:pPr>
            <a:r>
              <a:rPr lang="fr-CA" sz="1800" dirty="0"/>
              <a:t>Alejandro:</a:t>
            </a:r>
          </a:p>
          <a:p>
            <a:pPr marL="0" marR="0">
              <a:lnSpc>
                <a:spcPct val="150000"/>
              </a:lnSpc>
              <a:spcBef>
                <a:spcPts val="0"/>
              </a:spcBef>
              <a:spcAft>
                <a:spcPts val="800"/>
              </a:spcAft>
            </a:pPr>
            <a:endParaRPr lang="en-US" sz="1800" b="0" dirty="0">
              <a:effectLst/>
              <a:latin typeface="Arial" panose="020B0604020202020204" pitchFamily="34" charset="0"/>
              <a:ea typeface="Calibri" panose="020F0502020204030204" pitchFamily="34" charset="0"/>
              <a:cs typeface="Times New Roman" panose="02020603050405020304" pitchFamily="18" charset="0"/>
            </a:endParaRPr>
          </a:p>
          <a:p>
            <a:pPr marL="0" marR="0">
              <a:lnSpc>
                <a:spcPct val="150000"/>
              </a:lnSpc>
              <a:spcBef>
                <a:spcPts val="0"/>
              </a:spcBef>
              <a:spcAft>
                <a:spcPts val="800"/>
              </a:spcAft>
            </a:pPr>
            <a:r>
              <a:rPr lang="en-US" sz="1800" b="0" dirty="0">
                <a:effectLst/>
                <a:latin typeface="Arial" panose="020B0604020202020204" pitchFamily="34" charset="0"/>
                <a:ea typeface="Calibri" panose="020F0502020204030204" pitchFamily="34" charset="0"/>
                <a:cs typeface="Times New Roman" panose="02020603050405020304" pitchFamily="18" charset="0"/>
              </a:rPr>
              <a:t>Thank you so much for being in this session today. There is just one more session to go! I hope you have a great week everyone! I wish you all happiness.</a:t>
            </a:r>
            <a:endParaRPr lang="en-US" sz="1800" b="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21</a:t>
            </a:fld>
            <a:endParaRPr lang="en-US"/>
          </a:p>
        </p:txBody>
      </p:sp>
    </p:spTree>
    <p:extLst>
      <p:ext uri="{BB962C8B-B14F-4D97-AF65-F5344CB8AC3E}">
        <p14:creationId xmlns:p14="http://schemas.microsoft.com/office/powerpoint/2010/main" val="38639222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a:t>
            </a:r>
          </a:p>
          <a:p>
            <a:endParaRPr lang="fr-CA" dirty="0"/>
          </a:p>
          <a:p>
            <a:endParaRPr lang="fr-CA" dirty="0"/>
          </a:p>
          <a:p>
            <a:r>
              <a:rPr lang="fr-CA" dirty="0" err="1"/>
              <a:t>Facilitators</a:t>
            </a:r>
            <a:r>
              <a:rPr lang="fr-CA" dirty="0"/>
              <a:t>:</a:t>
            </a:r>
          </a:p>
          <a:p>
            <a:r>
              <a:rPr lang="fr-CA" dirty="0"/>
              <a:t>(</a:t>
            </a:r>
            <a:r>
              <a:rPr lang="fr-CA" dirty="0" err="1"/>
              <a:t>Prep</a:t>
            </a:r>
            <a:r>
              <a:rPr lang="fr-CA" dirty="0"/>
              <a:t> for sharing audio &amp; </a:t>
            </a:r>
            <a:r>
              <a:rPr lang="fr-CA" dirty="0" err="1"/>
              <a:t>video</a:t>
            </a:r>
            <a:r>
              <a:rPr lang="fr-CA" dirty="0"/>
              <a:t>,</a:t>
            </a:r>
            <a:r>
              <a:rPr lang="fr-CA" baseline="0" dirty="0"/>
              <a:t> </a:t>
            </a:r>
            <a:r>
              <a:rPr lang="fr-CA" baseline="0" dirty="0" err="1"/>
              <a:t>including</a:t>
            </a:r>
            <a:r>
              <a:rPr lang="fr-CA" baseline="0" dirty="0"/>
              <a:t> French CC and 100% font size)</a:t>
            </a:r>
          </a:p>
          <a:p>
            <a:pPr marL="171450" indent="-171450">
              <a:buFont typeface="Arial" panose="020B0604020202020204" pitchFamily="34" charset="0"/>
              <a:buChar char="•"/>
            </a:pPr>
            <a:r>
              <a:rPr lang="fr-CA" baseline="0" dirty="0"/>
              <a:t>In case </a:t>
            </a:r>
            <a:r>
              <a:rPr lang="fr-CA" baseline="0" dirty="0" err="1"/>
              <a:t>needed</a:t>
            </a:r>
            <a:r>
              <a:rPr lang="fr-CA" baseline="0" dirty="0"/>
              <a:t>: https://archive.org/details/LovingKindness15Minsb</a:t>
            </a:r>
          </a:p>
          <a:p>
            <a:pPr marL="628650" marR="0" lvl="1"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t>Optional: skip</a:t>
            </a:r>
            <a:r>
              <a:rPr lang="en-US" sz="1200" baseline="0" dirty="0"/>
              <a:t> the body scan, </a:t>
            </a:r>
            <a:r>
              <a:rPr lang="en-US" sz="1200" b="1" baseline="0" dirty="0"/>
              <a:t>starting at around 5:18</a:t>
            </a:r>
            <a:r>
              <a:rPr lang="en-US" sz="1200" baseline="0" dirty="0"/>
              <a:t>, with a quick intro “take a couple of breaths, close your eyes…” and resume the recording</a:t>
            </a:r>
            <a:endParaRPr lang="fr-CA" baseline="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200" dirty="0" err="1"/>
              <a:t>Video</a:t>
            </a:r>
            <a:r>
              <a:rPr lang="fr-CA" sz="1200" dirty="0"/>
              <a:t>:</a:t>
            </a:r>
            <a:r>
              <a:rPr lang="fr-CA" sz="1200" baseline="0" dirty="0"/>
              <a:t> </a:t>
            </a:r>
            <a:r>
              <a:rPr lang="fr-CA" sz="1200" baseline="0" dirty="0" err="1"/>
              <a:t>Mindfulness</a:t>
            </a:r>
            <a:r>
              <a:rPr lang="fr-CA" sz="1200" baseline="0" dirty="0"/>
              <a:t> &amp; EQ </a:t>
            </a:r>
            <a:r>
              <a:rPr lang="fr-CA" sz="1200" baseline="0" dirty="0" err="1"/>
              <a:t>connection</a:t>
            </a:r>
            <a:r>
              <a:rPr lang="fr-CA" sz="1200" baseline="0" dirty="0"/>
              <a:t> - </a:t>
            </a:r>
            <a:r>
              <a:rPr lang="en-CA" dirty="0">
                <a:hlinkClick r:id="rId3"/>
              </a:rPr>
              <a:t>https://www.youtube.com/watch?v=s57sce71zNI</a:t>
            </a:r>
            <a:r>
              <a:rPr lang="en-CA" dirty="0"/>
              <a:t> </a:t>
            </a:r>
          </a:p>
          <a:p>
            <a:pPr marL="0" marR="0">
              <a:lnSpc>
                <a:spcPct val="107000"/>
              </a:lnSpc>
              <a:spcBef>
                <a:spcPts val="0"/>
              </a:spcBef>
              <a:spcAft>
                <a:spcPts val="800"/>
              </a:spcAft>
            </a:pPr>
            <a:endParaRPr lang="en-CA"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400" dirty="0">
                <a:effectLst/>
                <a:latin typeface="Calibri" panose="020F0502020204030204" pitchFamily="34" charset="0"/>
                <a:ea typeface="Calibri" panose="020F0502020204030204" pitchFamily="34" charset="0"/>
                <a:cs typeface="Times New Roman" panose="02020603050405020304" pitchFamily="18" charset="0"/>
              </a:rPr>
              <a:t>10 Minute Timer Options to play during Mindful Movement exercise:</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10 Min timer - Cozy Vibes - Silent 10 minute timer with bell at the end - Bing video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10 Minute Timer with Alarm, without music - Bing video</a:t>
            </a:r>
            <a:endParaRPr lang="en-US" sz="14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400" u="sng" dirty="0">
                <a:solidFill>
                  <a:srgbClr val="0563C1"/>
                </a:solidFill>
                <a:effectLst/>
                <a:latin typeface="Segoe UI Emoji" panose="020B0502040204020203" pitchFamily="34" charset="0"/>
                <a:ea typeface="Calibri" panose="020F0502020204030204" pitchFamily="34" charset="0"/>
                <a:cs typeface="Segoe UI Emoji" panose="020B0502040204020203" pitchFamily="34" charset="0"/>
                <a:hlinkClick r:id="rId6"/>
              </a:rPr>
              <a:t>🌌</a:t>
            </a:r>
            <a:r>
              <a:rPr lang="en-US" sz="14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 10 Minute Timer with Alarm, In the Galaxy ( without music ) - Bing video</a:t>
            </a:r>
            <a:endParaRPr lang="en-US"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400" u="none"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hlinkClick r:id="rId7"/>
            </a:endParaRPr>
          </a:p>
          <a:p>
            <a:pPr marL="0" marR="0">
              <a:lnSpc>
                <a:spcPct val="107000"/>
              </a:lnSpc>
              <a:spcBef>
                <a:spcPts val="0"/>
              </a:spcBef>
              <a:spcAft>
                <a:spcPts val="800"/>
              </a:spcAft>
            </a:pPr>
            <a:r>
              <a:rPr lang="en-US" dirty="0">
                <a:hlinkClick r:id="rId7"/>
              </a:rPr>
              <a:t>Mindfulness Bell Sound – YouTube</a:t>
            </a:r>
            <a:r>
              <a:rPr lang="en-US" dirty="0"/>
              <a:t> </a:t>
            </a:r>
            <a:r>
              <a:rPr lang="en-US" sz="1050" dirty="0">
                <a:effectLst/>
                <a:latin typeface="Calibri" panose="020F0502020204030204" pitchFamily="34" charset="0"/>
                <a:ea typeface="Calibri" panose="020F0502020204030204" pitchFamily="34" charset="0"/>
              </a:rPr>
              <a:t>– optional to begin and end the Loving Kindness exercise</a:t>
            </a:r>
            <a:endParaRPr lang="en-US" sz="1050" dirty="0"/>
          </a:p>
          <a:p>
            <a:pPr marL="457200" lvl="1" indent="0">
              <a:buFont typeface="Arial" panose="020B0604020202020204" pitchFamily="34" charset="0"/>
              <a:buNone/>
            </a:pPr>
            <a:endParaRPr lang="fr-CA" baseline="0" dirty="0"/>
          </a:p>
          <a:p>
            <a:r>
              <a:rPr lang="fr-CA" dirty="0" err="1"/>
              <a:t>Facilitators</a:t>
            </a:r>
            <a:r>
              <a:rPr lang="fr-CA" dirty="0"/>
              <a:t> - </a:t>
            </a:r>
            <a:r>
              <a:rPr lang="fr-CA" dirty="0" err="1"/>
              <a:t>Remember</a:t>
            </a:r>
            <a:r>
              <a:rPr lang="fr-CA" dirty="0"/>
              <a:t> to </a:t>
            </a:r>
            <a:r>
              <a:rPr lang="fr-CA" dirty="0" err="1"/>
              <a:t>disconnect</a:t>
            </a:r>
            <a:r>
              <a:rPr lang="fr-CA" dirty="0"/>
              <a:t> </a:t>
            </a:r>
            <a:r>
              <a:rPr lang="fr-CA" dirty="0" err="1"/>
              <a:t>from</a:t>
            </a:r>
            <a:r>
              <a:rPr lang="fr-CA" dirty="0"/>
              <a:t> VPN</a:t>
            </a:r>
          </a:p>
          <a:p>
            <a:r>
              <a:rPr lang="fr-CA" dirty="0"/>
              <a:t>If sharing </a:t>
            </a:r>
            <a:r>
              <a:rPr lang="fr-CA" dirty="0" err="1"/>
              <a:t>your</a:t>
            </a:r>
            <a:r>
              <a:rPr lang="fr-CA" dirty="0"/>
              <a:t> screen – select « </a:t>
            </a:r>
            <a:r>
              <a:rPr lang="fr-CA" dirty="0" err="1"/>
              <a:t>share</a:t>
            </a:r>
            <a:r>
              <a:rPr lang="fr-CA" dirty="0"/>
              <a:t> computer audio » </a:t>
            </a:r>
            <a:r>
              <a:rPr lang="fr-CA" dirty="0" err="1"/>
              <a:t>so</a:t>
            </a:r>
            <a:r>
              <a:rPr lang="fr-CA" dirty="0"/>
              <a:t> participants can </a:t>
            </a:r>
            <a:r>
              <a:rPr lang="fr-CA" dirty="0" err="1"/>
              <a:t>hear</a:t>
            </a:r>
            <a:r>
              <a:rPr lang="fr-CA" dirty="0"/>
              <a:t> </a:t>
            </a:r>
            <a:r>
              <a:rPr lang="fr-CA" dirty="0" err="1"/>
              <a:t>sound</a:t>
            </a:r>
            <a:r>
              <a:rPr lang="fr-CA" dirty="0"/>
              <a:t> on </a:t>
            </a:r>
            <a:r>
              <a:rPr lang="fr-CA" dirty="0" err="1"/>
              <a:t>video</a:t>
            </a:r>
            <a:r>
              <a:rPr lang="fr-CA" dirty="0"/>
              <a:t> and audio clips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3</a:t>
            </a:fld>
            <a:endParaRPr lang="en-US"/>
          </a:p>
        </p:txBody>
      </p:sp>
    </p:spTree>
    <p:extLst>
      <p:ext uri="{BB962C8B-B14F-4D97-AF65-F5344CB8AC3E}">
        <p14:creationId xmlns:p14="http://schemas.microsoft.com/office/powerpoint/2010/main" val="1721791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a:t>
            </a:r>
          </a:p>
          <a:p>
            <a:endParaRPr lang="en-CA" dirty="0"/>
          </a:p>
          <a:p>
            <a:endParaRPr lang="en-CA" dirty="0"/>
          </a:p>
          <a:p>
            <a:r>
              <a:rPr lang="en-CA" dirty="0"/>
              <a:t>For today’s centering exercise,</a:t>
            </a:r>
            <a:r>
              <a:rPr lang="en-CA" baseline="0" dirty="0"/>
              <a:t> we’ll use a slight variation…. Similar to previous ones, t</a:t>
            </a:r>
            <a:r>
              <a:rPr lang="en-CA" dirty="0"/>
              <a:t>he idea is to shift from “doing” to “being”</a:t>
            </a:r>
          </a:p>
          <a:p>
            <a:r>
              <a:rPr lang="en-CA" dirty="0"/>
              <a:t>Let’s start by doing the following...</a:t>
            </a:r>
          </a:p>
          <a:p>
            <a:pPr lvl="0"/>
            <a:r>
              <a:rPr lang="en-CA" dirty="0"/>
              <a:t>Sit in a comfortable attentive position</a:t>
            </a:r>
          </a:p>
          <a:p>
            <a:pPr lvl="0"/>
            <a:r>
              <a:rPr lang="en-CA" dirty="0"/>
              <a:t>It helps if you close or semi-close your eyes</a:t>
            </a:r>
          </a:p>
          <a:p>
            <a:pPr lvl="0"/>
            <a:r>
              <a:rPr lang="fr-CA" dirty="0"/>
              <a:t>Focus</a:t>
            </a:r>
            <a:r>
              <a:rPr lang="fr-CA" baseline="0" dirty="0"/>
              <a:t> on </a:t>
            </a:r>
            <a:r>
              <a:rPr lang="fr-CA" baseline="0" dirty="0" err="1"/>
              <a:t>your</a:t>
            </a:r>
            <a:r>
              <a:rPr lang="fr-CA" baseline="0" dirty="0"/>
              <a:t> </a:t>
            </a:r>
            <a:r>
              <a:rPr lang="fr-CA" baseline="0" dirty="0" err="1"/>
              <a:t>breathing</a:t>
            </a:r>
            <a:r>
              <a:rPr lang="fr-CA" baseline="0" dirty="0"/>
              <a:t>… </a:t>
            </a:r>
          </a:p>
          <a:p>
            <a:pPr lvl="0"/>
            <a:r>
              <a:rPr lang="fr-CA" baseline="0" dirty="0"/>
              <a:t>and </a:t>
            </a:r>
            <a:r>
              <a:rPr lang="fr-CA" baseline="0" dirty="0" err="1"/>
              <a:t>repeat</a:t>
            </a:r>
            <a:r>
              <a:rPr lang="fr-CA" baseline="0" dirty="0"/>
              <a:t> </a:t>
            </a:r>
            <a:r>
              <a:rPr lang="fr-CA" baseline="0" dirty="0" err="1"/>
              <a:t>any</a:t>
            </a:r>
            <a:r>
              <a:rPr lang="fr-CA" baseline="0" dirty="0"/>
              <a:t> of the </a:t>
            </a:r>
            <a:r>
              <a:rPr lang="fr-CA" baseline="0" dirty="0" err="1"/>
              <a:t>following</a:t>
            </a:r>
            <a:r>
              <a:rPr lang="fr-CA" baseline="0" dirty="0"/>
              <a:t> phrases </a:t>
            </a:r>
            <a:r>
              <a:rPr lang="fr-CA" baseline="0" dirty="0" err="1"/>
              <a:t>aloud</a:t>
            </a:r>
            <a:r>
              <a:rPr lang="fr-CA" baseline="0" dirty="0"/>
              <a:t> or in </a:t>
            </a:r>
            <a:r>
              <a:rPr lang="fr-CA" baseline="0" dirty="0" err="1"/>
              <a:t>your</a:t>
            </a:r>
            <a:r>
              <a:rPr lang="fr-CA" baseline="0" dirty="0"/>
              <a:t> </a:t>
            </a:r>
            <a:r>
              <a:rPr lang="fr-CA" baseline="0" dirty="0" err="1"/>
              <a:t>mind</a:t>
            </a:r>
            <a:r>
              <a:rPr lang="fr-CA" baseline="0" dirty="0"/>
              <a:t> as </a:t>
            </a:r>
            <a:r>
              <a:rPr lang="fr-CA" baseline="0" dirty="0" err="1"/>
              <a:t>they</a:t>
            </a:r>
            <a:r>
              <a:rPr lang="fr-CA" baseline="0" dirty="0"/>
              <a:t> </a:t>
            </a:r>
            <a:r>
              <a:rPr lang="fr-CA" baseline="0" dirty="0" err="1"/>
              <a:t>may</a:t>
            </a:r>
            <a:r>
              <a:rPr lang="fr-CA" baseline="0" dirty="0"/>
              <a:t> </a:t>
            </a:r>
            <a:r>
              <a:rPr lang="fr-CA" baseline="0" dirty="0" err="1"/>
              <a:t>feel</a:t>
            </a:r>
            <a:r>
              <a:rPr lang="fr-CA" baseline="0" dirty="0"/>
              <a:t> right to </a:t>
            </a:r>
            <a:r>
              <a:rPr lang="fr-CA" baseline="0" dirty="0" err="1"/>
              <a:t>you</a:t>
            </a:r>
            <a:r>
              <a:rPr lang="fr-CA" baseline="0" dirty="0"/>
              <a:t>, in </a:t>
            </a:r>
            <a:r>
              <a:rPr lang="fr-CA" baseline="0" dirty="0" err="1"/>
              <a:t>this</a:t>
            </a:r>
            <a:r>
              <a:rPr lang="fr-CA" baseline="0" dirty="0"/>
              <a:t> moment…</a:t>
            </a:r>
          </a:p>
          <a:p>
            <a:pPr lvl="0"/>
            <a:endParaRPr lang="en-CA" dirty="0"/>
          </a:p>
          <a:p>
            <a:pPr lvl="0"/>
            <a:r>
              <a:rPr lang="en-CA" dirty="0"/>
              <a:t>(read them allowing space in between)</a:t>
            </a:r>
          </a:p>
          <a:p>
            <a:pPr lvl="0"/>
            <a:r>
              <a:rPr lang="en-CA" dirty="0"/>
              <a:t>I am a kind person</a:t>
            </a:r>
            <a:r>
              <a:rPr lang="fr-CA" baseline="0" dirty="0"/>
              <a:t>	</a:t>
            </a:r>
            <a:r>
              <a:rPr lang="en-CA" dirty="0">
                <a:solidFill>
                  <a:schemeClr val="accent1">
                    <a:lumMod val="75000"/>
                  </a:schemeClr>
                </a:solidFill>
              </a:rPr>
              <a:t>(Je </a:t>
            </a:r>
            <a:r>
              <a:rPr lang="en-CA" dirty="0" err="1">
                <a:solidFill>
                  <a:schemeClr val="accent1">
                    <a:lumMod val="75000"/>
                  </a:schemeClr>
                </a:solidFill>
              </a:rPr>
              <a:t>suis</a:t>
            </a:r>
            <a:r>
              <a:rPr lang="en-CA" dirty="0">
                <a:solidFill>
                  <a:schemeClr val="accent1">
                    <a:lumMod val="75000"/>
                  </a:schemeClr>
                </a:solidFill>
              </a:rPr>
              <a:t> </a:t>
            </a:r>
            <a:r>
              <a:rPr lang="en-CA" dirty="0" err="1">
                <a:solidFill>
                  <a:schemeClr val="accent1">
                    <a:lumMod val="75000"/>
                  </a:schemeClr>
                </a:solidFill>
              </a:rPr>
              <a:t>aimable</a:t>
            </a:r>
            <a:r>
              <a:rPr lang="en-CA" dirty="0">
                <a:solidFill>
                  <a:schemeClr val="accent1">
                    <a:lumMod val="75000"/>
                  </a:schemeClr>
                </a:solidFill>
              </a:rPr>
              <a:t>)</a:t>
            </a:r>
          </a:p>
          <a:p>
            <a:pPr lvl="0"/>
            <a:r>
              <a:rPr lang="en-CA" dirty="0"/>
              <a:t>I love myself</a:t>
            </a:r>
            <a:r>
              <a:rPr lang="en-CA" dirty="0">
                <a:solidFill>
                  <a:schemeClr val="accent1">
                    <a:lumMod val="75000"/>
                  </a:schemeClr>
                </a:solidFill>
              </a:rPr>
              <a:t>		(Je </a:t>
            </a:r>
            <a:r>
              <a:rPr lang="en-CA" dirty="0" err="1">
                <a:solidFill>
                  <a:schemeClr val="accent1">
                    <a:lumMod val="75000"/>
                  </a:schemeClr>
                </a:solidFill>
              </a:rPr>
              <a:t>m’aime</a:t>
            </a:r>
            <a:r>
              <a:rPr lang="en-CA" dirty="0">
                <a:solidFill>
                  <a:schemeClr val="accent1">
                    <a:lumMod val="75000"/>
                  </a:schemeClr>
                </a:solidFill>
              </a:rPr>
              <a:t>)</a:t>
            </a:r>
          </a:p>
          <a:p>
            <a:pPr lvl="0"/>
            <a:r>
              <a:rPr lang="en-CA" dirty="0"/>
              <a:t>I do my best</a:t>
            </a:r>
            <a:r>
              <a:rPr lang="en-CA" dirty="0">
                <a:solidFill>
                  <a:schemeClr val="accent1">
                    <a:lumMod val="75000"/>
                  </a:schemeClr>
                </a:solidFill>
              </a:rPr>
              <a:t>		(Je </a:t>
            </a:r>
            <a:r>
              <a:rPr lang="en-CA" dirty="0" err="1">
                <a:solidFill>
                  <a:schemeClr val="accent1">
                    <a:lumMod val="75000"/>
                  </a:schemeClr>
                </a:solidFill>
              </a:rPr>
              <a:t>fais</a:t>
            </a:r>
            <a:r>
              <a:rPr lang="en-CA" dirty="0">
                <a:solidFill>
                  <a:schemeClr val="accent1">
                    <a:lumMod val="75000"/>
                  </a:schemeClr>
                </a:solidFill>
              </a:rPr>
              <a:t> de </a:t>
            </a:r>
            <a:r>
              <a:rPr lang="en-CA" dirty="0" err="1">
                <a:solidFill>
                  <a:schemeClr val="accent1">
                    <a:lumMod val="75000"/>
                  </a:schemeClr>
                </a:solidFill>
              </a:rPr>
              <a:t>mon</a:t>
            </a:r>
            <a:r>
              <a:rPr lang="en-CA" dirty="0">
                <a:solidFill>
                  <a:schemeClr val="accent1">
                    <a:lumMod val="75000"/>
                  </a:schemeClr>
                </a:solidFill>
              </a:rPr>
              <a:t> </a:t>
            </a:r>
            <a:r>
              <a:rPr lang="en-CA" dirty="0" err="1">
                <a:solidFill>
                  <a:schemeClr val="accent1">
                    <a:lumMod val="75000"/>
                  </a:schemeClr>
                </a:solidFill>
              </a:rPr>
              <a:t>mieux</a:t>
            </a:r>
            <a:r>
              <a:rPr lang="en-CA" dirty="0">
                <a:solidFill>
                  <a:schemeClr val="accent1">
                    <a:lumMod val="75000"/>
                  </a:schemeClr>
                </a:solidFill>
              </a:rPr>
              <a:t>)</a:t>
            </a:r>
          </a:p>
          <a:p>
            <a:pPr lvl="0"/>
            <a:r>
              <a:rPr lang="en-CA" dirty="0"/>
              <a:t>I am enough</a:t>
            </a:r>
            <a:r>
              <a:rPr lang="en-CA" dirty="0">
                <a:solidFill>
                  <a:schemeClr val="accent1">
                    <a:lumMod val="75000"/>
                  </a:schemeClr>
                </a:solidFill>
              </a:rPr>
              <a:t>		</a:t>
            </a:r>
            <a:r>
              <a:rPr lang="fr-FR" dirty="0">
                <a:solidFill>
                  <a:schemeClr val="accent1">
                    <a:lumMod val="75000"/>
                  </a:schemeClr>
                </a:solidFill>
              </a:rPr>
              <a:t>(je suis assez moi-même)</a:t>
            </a:r>
            <a:endParaRPr lang="fr-CA" baseline="0" dirty="0"/>
          </a:p>
          <a:p>
            <a:pPr lvl="0">
              <a:tabLst>
                <a:tab pos="4572000" algn="l"/>
              </a:tabLst>
            </a:pPr>
            <a:endParaRPr lang="en-CA" dirty="0"/>
          </a:p>
          <a:p>
            <a:pPr lvl="0">
              <a:tabLst>
                <a:tab pos="4572000" algn="l"/>
              </a:tabLst>
            </a:pPr>
            <a:r>
              <a:rPr lang="en-CA" dirty="0">
                <a:solidFill>
                  <a:schemeClr val="accent1">
                    <a:lumMod val="75000"/>
                  </a:schemeClr>
                </a:solidFill>
              </a:rPr>
              <a:t>(Repeat</a:t>
            </a:r>
            <a:r>
              <a:rPr lang="en-CA" baseline="0" dirty="0">
                <a:solidFill>
                  <a:schemeClr val="accent1">
                    <a:lumMod val="75000"/>
                  </a:schemeClr>
                </a:solidFill>
              </a:rPr>
              <a:t> once a minute over three to five minutes, then ask participants to…)</a:t>
            </a:r>
          </a:p>
          <a:p>
            <a:pPr lvl="0">
              <a:tabLst>
                <a:tab pos="4572000" algn="l"/>
              </a:tabLst>
            </a:pPr>
            <a:r>
              <a:rPr lang="en-CA" baseline="0" dirty="0">
                <a:solidFill>
                  <a:schemeClr val="accent1">
                    <a:lumMod val="75000"/>
                  </a:schemeClr>
                </a:solidFill>
              </a:rPr>
              <a:t>take a couple of deep breaths, slowly open their eyes, and return to the group session.</a:t>
            </a:r>
            <a:endParaRPr lang="fr-FR" dirty="0">
              <a:solidFill>
                <a:schemeClr val="accent1">
                  <a:lumMod val="75000"/>
                </a:schemeClr>
              </a:solidFill>
            </a:endParaRPr>
          </a:p>
        </p:txBody>
      </p:sp>
      <p:sp>
        <p:nvSpPr>
          <p:cNvPr id="4" name="Slide Number Placeholder 3"/>
          <p:cNvSpPr>
            <a:spLocks noGrp="1"/>
          </p:cNvSpPr>
          <p:nvPr>
            <p:ph type="sldNum" sz="quarter" idx="10"/>
          </p:nvPr>
        </p:nvSpPr>
        <p:spPr/>
        <p:txBody>
          <a:bodyPr/>
          <a:lstStyle/>
          <a:p>
            <a:fld id="{C6C9EB95-B0B3-48AB-917D-E5E386E0913A}" type="slidenum">
              <a:rPr lang="en-US" smtClean="0"/>
              <a:pPr/>
              <a:t>4</a:t>
            </a:fld>
            <a:endParaRPr lang="en-US"/>
          </a:p>
        </p:txBody>
      </p:sp>
    </p:spTree>
    <p:extLst>
      <p:ext uri="{BB962C8B-B14F-4D97-AF65-F5344CB8AC3E}">
        <p14:creationId xmlns:p14="http://schemas.microsoft.com/office/powerpoint/2010/main" val="2836134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Leanne:</a:t>
            </a:r>
          </a:p>
          <a:p>
            <a:endParaRPr lang="fr-CA" dirty="0"/>
          </a:p>
          <a:p>
            <a:r>
              <a:rPr lang="fr-CA" dirty="0" err="1"/>
              <a:t>Plenary</a:t>
            </a:r>
            <a:r>
              <a:rPr lang="fr-CA" dirty="0"/>
              <a:t>:</a:t>
            </a:r>
            <a:r>
              <a:rPr lang="fr-CA" baseline="0" dirty="0"/>
              <a:t> </a:t>
            </a:r>
            <a:r>
              <a:rPr lang="en-US" dirty="0"/>
              <a:t>Open mic to share your comments, challenges, surprises… particularly would</a:t>
            </a:r>
            <a:r>
              <a:rPr lang="en-US" baseline="0" dirty="0"/>
              <a:t> like to hear from those who haven</a:t>
            </a:r>
            <a:r>
              <a:rPr lang="en-CA" baseline="0" dirty="0"/>
              <a:t>’t shared yet</a:t>
            </a:r>
          </a:p>
          <a:p>
            <a:pPr marL="171450" indent="-171450">
              <a:buFont typeface="Arial" panose="020B0604020202020204" pitchFamily="34" charset="0"/>
              <a:buChar char="•"/>
            </a:pPr>
            <a:r>
              <a:rPr lang="en-CA" baseline="0" noProof="0" dirty="0"/>
              <a:t>the gratitude journaling</a:t>
            </a:r>
          </a:p>
          <a:p>
            <a:pPr marL="171450" indent="-171450">
              <a:buFont typeface="Arial" panose="020B0604020202020204" pitchFamily="34" charset="0"/>
              <a:buChar char="•"/>
            </a:pPr>
            <a:r>
              <a:rPr lang="en-CA" baseline="0" noProof="0" dirty="0"/>
              <a:t>Your practice</a:t>
            </a:r>
          </a:p>
          <a:p>
            <a:pPr marL="171450" indent="-171450">
              <a:buFont typeface="Arial" panose="020B0604020202020204" pitchFamily="34" charset="0"/>
              <a:buChar char="•"/>
            </a:pPr>
            <a:r>
              <a:rPr lang="en-CA" baseline="0" noProof="0" dirty="0"/>
              <a:t>Mindful eating</a:t>
            </a:r>
          </a:p>
          <a:p>
            <a:pPr marL="171450" indent="-171450">
              <a:buFont typeface="Arial" panose="020B0604020202020204" pitchFamily="34" charset="0"/>
              <a:buChar char="•"/>
            </a:pPr>
            <a:r>
              <a:rPr lang="fr-CA" baseline="0" dirty="0"/>
              <a:t>Human </a:t>
            </a:r>
            <a:r>
              <a:rPr lang="fr-CA" baseline="0" dirty="0" err="1"/>
              <a:t>Being</a:t>
            </a:r>
            <a:r>
              <a:rPr lang="fr-CA" baseline="0" dirty="0"/>
              <a:t> </a:t>
            </a:r>
            <a:r>
              <a:rPr lang="fr-CA" baseline="0" dirty="0" err="1"/>
              <a:t>is</a:t>
            </a:r>
            <a:r>
              <a:rPr lang="fr-CA" baseline="0" dirty="0"/>
              <a:t> </a:t>
            </a:r>
            <a:r>
              <a:rPr lang="fr-CA" baseline="0" dirty="0" err="1"/>
              <a:t>enough</a:t>
            </a:r>
            <a:endParaRPr lang="fr-CA" baseline="0" dirty="0"/>
          </a:p>
          <a:p>
            <a:pPr marL="171450" indent="-171450">
              <a:buFont typeface="Arial" panose="020B0604020202020204" pitchFamily="34" charset="0"/>
              <a:buChar char="•"/>
            </a:pPr>
            <a:r>
              <a:rPr lang="fr-CA" sz="1200" baseline="0" dirty="0" err="1"/>
              <a:t>Mindful</a:t>
            </a:r>
            <a:r>
              <a:rPr lang="fr-CA" sz="1200" baseline="0" dirty="0"/>
              <a:t> </a:t>
            </a:r>
            <a:r>
              <a:rPr lang="fr-CA" sz="1200" baseline="0" dirty="0" err="1"/>
              <a:t>eating</a:t>
            </a:r>
            <a:endParaRPr lang="fr-CA" sz="1200" baseline="0" dirty="0"/>
          </a:p>
          <a:p>
            <a:pPr marL="171450" indent="-171450">
              <a:buFont typeface="Arial" panose="020B0604020202020204" pitchFamily="34" charset="0"/>
              <a:buChar char="•"/>
            </a:pPr>
            <a:r>
              <a:rPr lang="fr-CA" sz="1200" baseline="0" dirty="0" err="1"/>
              <a:t>Present</a:t>
            </a:r>
            <a:r>
              <a:rPr lang="fr-CA" sz="1200" baseline="0" dirty="0"/>
              <a:t>, </a:t>
            </a:r>
            <a:r>
              <a:rPr lang="fr-CA" sz="1200" baseline="0" dirty="0" err="1"/>
              <a:t>Presence</a:t>
            </a:r>
            <a:r>
              <a:rPr lang="fr-CA" sz="1200" baseline="0" dirty="0"/>
              <a:t>, </a:t>
            </a:r>
            <a:r>
              <a:rPr lang="fr-CA" sz="1200" baseline="0" dirty="0" err="1"/>
              <a:t>Presencing</a:t>
            </a:r>
            <a:endParaRPr lang="fr-CA" sz="1200" baseline="0" dirty="0"/>
          </a:p>
          <a:p>
            <a:pPr marL="171450" indent="-171450">
              <a:buFont typeface="Arial" panose="020B0604020202020204" pitchFamily="34" charset="0"/>
              <a:buChar char="•"/>
            </a:pPr>
            <a:r>
              <a:rPr lang="en-CA" sz="1200" dirty="0"/>
              <a:t>Mindful – Win </a:t>
            </a:r>
            <a:r>
              <a:rPr lang="en-CA" sz="1200" dirty="0" err="1"/>
              <a:t>Win</a:t>
            </a:r>
            <a:r>
              <a:rPr lang="en-CA" sz="1200" dirty="0"/>
              <a:t> </a:t>
            </a:r>
            <a:r>
              <a:rPr lang="en-CA" sz="1200" dirty="0" err="1"/>
              <a:t>Win</a:t>
            </a:r>
            <a:endParaRPr lang="fr-CA" baseline="0" dirty="0"/>
          </a:p>
          <a:p>
            <a:endParaRPr lang="en-US" dirty="0"/>
          </a:p>
          <a:p>
            <a:r>
              <a:rPr lang="fr-CA" dirty="0" err="1"/>
              <a:t>Raise</a:t>
            </a:r>
            <a:r>
              <a:rPr lang="fr-CA" dirty="0"/>
              <a:t> </a:t>
            </a:r>
            <a:r>
              <a:rPr lang="fr-CA" dirty="0" err="1"/>
              <a:t>your</a:t>
            </a:r>
            <a:r>
              <a:rPr lang="fr-CA" dirty="0"/>
              <a:t> hand to </a:t>
            </a:r>
            <a:r>
              <a:rPr lang="fr-CA" dirty="0" err="1"/>
              <a:t>speak</a:t>
            </a:r>
            <a:r>
              <a:rPr lang="fr-CA" dirty="0"/>
              <a:t>, type in</a:t>
            </a:r>
            <a:r>
              <a:rPr lang="fr-CA" baseline="0" dirty="0"/>
              <a:t> the chat… </a:t>
            </a:r>
            <a:r>
              <a:rPr lang="fr-CA" baseline="0" dirty="0" err="1"/>
              <a:t>Let’s</a:t>
            </a:r>
            <a:r>
              <a:rPr lang="fr-CA" baseline="0" dirty="0"/>
              <a:t> </a:t>
            </a:r>
            <a:r>
              <a:rPr lang="fr-CA" baseline="0" dirty="0" err="1"/>
              <a:t>hear</a:t>
            </a:r>
            <a:r>
              <a:rPr lang="fr-CA" baseline="0" dirty="0"/>
              <a:t> </a:t>
            </a:r>
            <a:r>
              <a:rPr lang="fr-CA" baseline="0" dirty="0" err="1"/>
              <a:t>it</a:t>
            </a:r>
            <a:r>
              <a:rPr lang="fr-CA" baseline="0" dirty="0"/>
              <a:t> </a:t>
            </a:r>
            <a:r>
              <a:rPr lang="fr-CA" baseline="0" dirty="0" err="1"/>
              <a:t>from</a:t>
            </a:r>
            <a:r>
              <a:rPr lang="fr-CA" baseline="0" dirty="0"/>
              <a:t> </a:t>
            </a:r>
            <a:r>
              <a:rPr lang="fr-CA" baseline="0" dirty="0" err="1"/>
              <a:t>some</a:t>
            </a:r>
            <a:r>
              <a:rPr lang="fr-CA" baseline="0" dirty="0"/>
              <a:t> of </a:t>
            </a:r>
            <a:r>
              <a:rPr lang="fr-CA" baseline="0" dirty="0" err="1"/>
              <a:t>you</a:t>
            </a:r>
            <a:r>
              <a:rPr lang="fr-CA" baseline="0" dirty="0"/>
              <a:t>.</a:t>
            </a:r>
          </a:p>
          <a:p>
            <a:endParaRPr lang="fr-CA" baseline="0" dirty="0"/>
          </a:p>
          <a:p>
            <a:endParaRPr lang="en-CA" dirty="0"/>
          </a:p>
          <a:p>
            <a:endParaRPr lang="fr-CA" baseline="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5</a:t>
            </a:fld>
            <a:endParaRPr lang="en-US"/>
          </a:p>
        </p:txBody>
      </p:sp>
    </p:spTree>
    <p:extLst>
      <p:ext uri="{BB962C8B-B14F-4D97-AF65-F5344CB8AC3E}">
        <p14:creationId xmlns:p14="http://schemas.microsoft.com/office/powerpoint/2010/main" val="28567919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12937">
              <a:defRPr/>
            </a:pPr>
            <a:r>
              <a:rPr lang="fr-CA" dirty="0"/>
              <a:t>Leanne:</a:t>
            </a:r>
          </a:p>
        </p:txBody>
      </p:sp>
      <p:sp>
        <p:nvSpPr>
          <p:cNvPr id="4" name="Slide Number Placeholder 3"/>
          <p:cNvSpPr>
            <a:spLocks noGrp="1"/>
          </p:cNvSpPr>
          <p:nvPr>
            <p:ph type="sldNum" sz="quarter" idx="10"/>
          </p:nvPr>
        </p:nvSpPr>
        <p:spPr/>
        <p:txBody>
          <a:bodyPr/>
          <a:lstStyle/>
          <a:p>
            <a:fld id="{C6C9EB95-B0B3-48AB-917D-E5E386E0913A}" type="slidenum">
              <a:rPr lang="en-US" smtClean="0"/>
              <a:pPr/>
              <a:t>6</a:t>
            </a:fld>
            <a:endParaRPr lang="en-US"/>
          </a:p>
        </p:txBody>
      </p:sp>
    </p:spTree>
    <p:extLst>
      <p:ext uri="{BB962C8B-B14F-4D97-AF65-F5344CB8AC3E}">
        <p14:creationId xmlns:p14="http://schemas.microsoft.com/office/powerpoint/2010/main" val="98088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40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dirty="0"/>
              <a:t>Alejandro:</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dirty="0"/>
              <a:t>Le</a:t>
            </a:r>
            <a:r>
              <a:rPr lang="fr-CA" baseline="0" dirty="0"/>
              <a:t> mouvement en pleine conscience est un exercice très singulier parce qu’il aide de faire</a:t>
            </a:r>
            <a:r>
              <a:rPr lang="fr-FR" baseline="0" dirty="0"/>
              <a:t> </a:t>
            </a:r>
            <a:r>
              <a:rPr lang="fr-FR" u="sng" baseline="0" dirty="0"/>
              <a:t>l’union entre le corps et l’esprit</a:t>
            </a:r>
            <a:r>
              <a:rPr lang="fr-FR" baseline="0" dirty="0"/>
              <a:t>. Cette union est centrale à toutes les pratiques du mouvement en pleine conscience. Elle permet justement de s’ancrer dans le moment présent, de se rappeler que les pensées ne sont pas la réalité, mais aussi de créer avec son corps ce que l’on souhaite intégrer dans son esprit : liberté, confiance, lâcher prise, joie, vitalité, etc.</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r>
              <a:rPr lang="fr-FR" sz="1200" b="0" i="0" kern="1200" dirty="0">
                <a:solidFill>
                  <a:schemeClr val="tx1"/>
                </a:solidFill>
                <a:effectLst/>
                <a:latin typeface="+mn-lt"/>
                <a:ea typeface="+mn-ea"/>
                <a:cs typeface="+mn-cs"/>
              </a:rPr>
              <a:t>Les méditations en mouvement sont généralement lentes. Il s'agit de sortir du notre mode "actions-réactions" dans lequel nous sommes si souvent, en ralentissant volontairement, pour permettre d'entrainer notre attention à être "en nous" plutôt qu'hors de nous.</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Et tout comme dans la méditation immobile, on ne cherche pas à atteindre un objectif :</a:t>
            </a:r>
          </a:p>
          <a:p>
            <a:r>
              <a:rPr lang="fr-FR" sz="1200" b="0" i="0" kern="1200" dirty="0">
                <a:solidFill>
                  <a:schemeClr val="tx1"/>
                </a:solidFill>
                <a:effectLst/>
                <a:latin typeface="+mn-lt"/>
                <a:ea typeface="+mn-ea"/>
                <a:cs typeface="+mn-cs"/>
              </a:rPr>
              <a:t>dans les mouvements méditatifs, on ne cherche pas à atteindre de la souplesse, une posture, un idéal physique ;</a:t>
            </a:r>
          </a:p>
          <a:p>
            <a:r>
              <a:rPr lang="fr-FR" sz="1200" b="0" i="0" kern="1200" dirty="0">
                <a:solidFill>
                  <a:schemeClr val="tx1"/>
                </a:solidFill>
                <a:effectLst/>
                <a:latin typeface="+mn-lt"/>
                <a:ea typeface="+mn-ea"/>
                <a:cs typeface="+mn-cs"/>
              </a:rPr>
              <a:t>dans la marche méditative, on ne cherche pas à aller quelque part.</a:t>
            </a:r>
          </a:p>
          <a:p>
            <a:r>
              <a:rPr lang="fr-FR" sz="1200" b="0" i="0" kern="1200" dirty="0">
                <a:solidFill>
                  <a:schemeClr val="tx1"/>
                </a:solidFill>
                <a:effectLst/>
                <a:latin typeface="+mn-lt"/>
                <a:ea typeface="+mn-ea"/>
                <a:cs typeface="+mn-cs"/>
              </a:rPr>
              <a:t>On cherche juste à </a:t>
            </a:r>
            <a:r>
              <a:rPr lang="fr-FR" sz="1200" b="0" i="0" u="sng" kern="1200" dirty="0">
                <a:solidFill>
                  <a:schemeClr val="tx1"/>
                </a:solidFill>
                <a:effectLst/>
                <a:latin typeface="+mn-lt"/>
                <a:ea typeface="+mn-ea"/>
                <a:cs typeface="+mn-cs"/>
              </a:rPr>
              <a:t>(ré)devenir attentif au corps </a:t>
            </a:r>
            <a:r>
              <a:rPr lang="fr-FR" sz="1200" b="0" i="0" kern="1200" dirty="0">
                <a:solidFill>
                  <a:schemeClr val="tx1"/>
                </a:solidFill>
                <a:effectLst/>
                <a:latin typeface="+mn-lt"/>
                <a:ea typeface="+mn-ea"/>
                <a:cs typeface="+mn-cs"/>
              </a:rPr>
              <a:t>et à ressentir tout ce qui peut être ressenti </a:t>
            </a:r>
            <a:r>
              <a:rPr lang="fr-FR" sz="1200" b="0" i="0" u="sng" kern="1200" dirty="0">
                <a:solidFill>
                  <a:schemeClr val="tx1"/>
                </a:solidFill>
                <a:effectLst/>
                <a:latin typeface="+mn-lt"/>
                <a:ea typeface="+mn-ea"/>
                <a:cs typeface="+mn-cs"/>
              </a:rPr>
              <a:t>moment après moment lorsqu'il est en mouvements</a:t>
            </a:r>
            <a:r>
              <a:rPr lang="fr-FR" sz="1200" b="0" i="0" kern="1200" dirty="0">
                <a:solidFill>
                  <a:schemeClr val="tx1"/>
                </a:solidFill>
                <a:effectLst/>
                <a:latin typeface="+mn-lt"/>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aseline="0" dirty="0"/>
              <a:t>Comment pratiquer le mouvement en pleine conscience?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baseline="0" dirty="0"/>
          </a:p>
          <a:p>
            <a:pPr marL="171450" indent="-171450">
              <a:buFont typeface="Arial" panose="020B0604020202020204" pitchFamily="34" charset="0"/>
              <a:buChar char="•"/>
            </a:pPr>
            <a:r>
              <a:rPr lang="fr-CA" baseline="0" noProof="0" dirty="0"/>
              <a:t>Si vous le pouvez, levez-vous, vous pouvez aussi faire des mouvements resté assis sur votre chaise</a:t>
            </a:r>
          </a:p>
          <a:p>
            <a:pPr marL="171450" indent="-171450">
              <a:buFont typeface="Arial" panose="020B0604020202020204" pitchFamily="34" charset="0"/>
              <a:buChar char="•"/>
            </a:pPr>
            <a:r>
              <a:rPr lang="fr-CA" baseline="0" noProof="0" dirty="0"/>
              <a:t>Appuyez-vous sur une chaise stable, un bureau ou un mur</a:t>
            </a:r>
          </a:p>
          <a:p>
            <a:pPr marL="171450" indent="-171450">
              <a:buFont typeface="Arial" panose="020B0604020202020204" pitchFamily="34" charset="0"/>
              <a:buChar char="•"/>
            </a:pPr>
            <a:r>
              <a:rPr lang="fr-CA" baseline="0" noProof="0" dirty="0"/>
              <a:t>Ressentez votre équilibre ou bien l’ancrage de vos pies sur le sol.</a:t>
            </a:r>
          </a:p>
          <a:p>
            <a:pPr marL="171450" indent="-171450">
              <a:buFont typeface="Arial" panose="020B0604020202020204" pitchFamily="34" charset="0"/>
              <a:buChar char="•"/>
            </a:pPr>
            <a:r>
              <a:rPr lang="fr-CA" baseline="0" noProof="0" dirty="0"/>
              <a:t>Levez maintenant une jambe ou un bras.</a:t>
            </a:r>
          </a:p>
          <a:p>
            <a:pPr marL="0" indent="0">
              <a:buFont typeface="Arial" panose="020B0604020202020204" pitchFamily="34" charset="0"/>
              <a:buNone/>
            </a:pPr>
            <a:endParaRPr lang="fr-CA" baseline="0" noProof="0" dirty="0"/>
          </a:p>
          <a:p>
            <a:r>
              <a:rPr lang="fr-FR" sz="1200" b="0" i="0" kern="1200" dirty="0">
                <a:solidFill>
                  <a:schemeClr val="tx1"/>
                </a:solidFill>
                <a:effectLst/>
                <a:latin typeface="+mn-lt"/>
                <a:ea typeface="+mn-ea"/>
                <a:cs typeface="+mn-cs"/>
              </a:rPr>
              <a:t>Puis, si vous</a:t>
            </a:r>
            <a:r>
              <a:rPr lang="fr-FR" sz="1200" b="0" i="0" kern="1200" baseline="0" dirty="0">
                <a:solidFill>
                  <a:schemeClr val="tx1"/>
                </a:solidFill>
                <a:effectLst/>
                <a:latin typeface="+mn-lt"/>
                <a:ea typeface="+mn-ea"/>
                <a:cs typeface="+mn-cs"/>
              </a:rPr>
              <a:t> le pouvez, </a:t>
            </a:r>
            <a:r>
              <a:rPr lang="fr-FR" sz="1200" b="0" i="0" kern="1200" dirty="0">
                <a:solidFill>
                  <a:schemeClr val="tx1"/>
                </a:solidFill>
                <a:effectLst/>
                <a:latin typeface="+mn-lt"/>
                <a:ea typeface="+mn-ea"/>
                <a:cs typeface="+mn-cs"/>
              </a:rPr>
              <a:t>commencez à </a:t>
            </a:r>
            <a:r>
              <a:rPr lang="fr-FR" sz="1200" b="0" i="0" u="sng" kern="1200" dirty="0">
                <a:solidFill>
                  <a:schemeClr val="tx1"/>
                </a:solidFill>
                <a:effectLst/>
                <a:latin typeface="+mn-lt"/>
                <a:ea typeface="+mn-ea"/>
                <a:cs typeface="+mn-cs"/>
              </a:rPr>
              <a:t>faire un premier pas lentement </a:t>
            </a:r>
            <a:r>
              <a:rPr lang="fr-FR" sz="1200" b="0" i="0" kern="1200" dirty="0">
                <a:solidFill>
                  <a:schemeClr val="tx1"/>
                </a:solidFill>
                <a:effectLst/>
                <a:latin typeface="+mn-lt"/>
                <a:ea typeface="+mn-ea"/>
                <a:cs typeface="+mn-cs"/>
              </a:rPr>
              <a:t>: soulevez votre pied gauche et amenez-le en avant puis placez-le par terre. Sentez le contact du pied gauche avec le sol, du talon jusqu’aux orteils, en même temps que vous prenez conscience de votre poids transféré</a:t>
            </a:r>
            <a:r>
              <a:rPr lang="fr-CA" sz="1200" b="0" i="0" kern="1200" baseline="0" dirty="0">
                <a:solidFill>
                  <a:schemeClr val="tx1"/>
                </a:solidFill>
                <a:effectLst/>
                <a:latin typeface="+mn-lt"/>
                <a:ea typeface="+mn-ea"/>
                <a:cs typeface="+mn-cs"/>
              </a:rPr>
              <a:t> </a:t>
            </a:r>
            <a:r>
              <a:rPr lang="fr-FR" sz="1200" b="0" i="0" kern="1200" dirty="0">
                <a:solidFill>
                  <a:schemeClr val="tx1"/>
                </a:solidFill>
                <a:effectLst/>
                <a:latin typeface="+mn-lt"/>
                <a:ea typeface="+mn-ea"/>
                <a:cs typeface="+mn-cs"/>
              </a:rPr>
              <a:t>sur le pied gauche, qui se pose complètement au sol, pour pouvoir alors lever et avancer votre pied droit. Soyez pleinement conscient du contact entre la plante de vos pieds et le sol.</a:t>
            </a:r>
          </a:p>
          <a:p>
            <a:r>
              <a:rPr lang="fr-FR" sz="1200" b="0" i="0" kern="1200" dirty="0">
                <a:solidFill>
                  <a:schemeClr val="tx1"/>
                </a:solidFill>
                <a:effectLst/>
                <a:latin typeface="+mn-lt"/>
                <a:ea typeface="+mn-ea"/>
                <a:cs typeface="+mn-cs"/>
              </a:rPr>
              <a:t>Et chaque fois que votre esprit vous emmène hors de l’exercice, notez-le et ramenez </a:t>
            </a:r>
            <a:r>
              <a:rPr lang="fr-FR" sz="1200" b="0" i="0" u="sng" kern="1200" dirty="0">
                <a:solidFill>
                  <a:schemeClr val="tx1"/>
                </a:solidFill>
                <a:effectLst/>
                <a:latin typeface="+mn-lt"/>
                <a:ea typeface="+mn-ea"/>
                <a:cs typeface="+mn-cs"/>
              </a:rPr>
              <a:t>votre attention aux sensations </a:t>
            </a:r>
            <a:r>
              <a:rPr lang="fr-FR" sz="1200" b="0" i="0" kern="1200" dirty="0">
                <a:solidFill>
                  <a:schemeClr val="tx1"/>
                </a:solidFill>
                <a:effectLst/>
                <a:latin typeface="+mn-lt"/>
                <a:ea typeface="+mn-ea"/>
                <a:cs typeface="+mn-cs"/>
              </a:rPr>
              <a:t>qui se déploient dans vos plantes de pieds.</a:t>
            </a:r>
          </a:p>
          <a:p>
            <a:r>
              <a:rPr lang="fr-FR" sz="1200" b="0" i="0" kern="1200" dirty="0">
                <a:solidFill>
                  <a:schemeClr val="tx1"/>
                </a:solidFill>
                <a:effectLst/>
                <a:latin typeface="+mn-lt"/>
                <a:ea typeface="+mn-ea"/>
                <a:cs typeface="+mn-cs"/>
              </a:rPr>
              <a:t>Vous pouvez remarquer un déséquilibre la première fois que vous pratiquez la marche de manière lente, mais ne vous inquiétez pas votre corps fera les ajustements nécessaires pour retrouver l’équilibre.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Il s'agit juste d'amener de l'attention à la marche y compris aux </a:t>
            </a:r>
            <a:r>
              <a:rPr lang="fr-FR" sz="1200" b="0" i="0" u="sng" kern="1200" dirty="0">
                <a:solidFill>
                  <a:schemeClr val="tx1"/>
                </a:solidFill>
                <a:effectLst/>
                <a:latin typeface="+mn-lt"/>
                <a:ea typeface="+mn-ea"/>
                <a:cs typeface="+mn-cs"/>
              </a:rPr>
              <a:t>changements de direction </a:t>
            </a:r>
            <a:r>
              <a:rPr lang="fr-FR" sz="1200" b="0" i="0" kern="1200" dirty="0">
                <a:solidFill>
                  <a:schemeClr val="tx1"/>
                </a:solidFill>
                <a:effectLst/>
                <a:latin typeface="+mn-lt"/>
                <a:ea typeface="+mn-ea"/>
                <a:cs typeface="+mn-cs"/>
              </a:rPr>
              <a:t>!</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Petit à petit, vous pouvez </a:t>
            </a:r>
            <a:r>
              <a:rPr lang="fr-FR" sz="1200" b="0" i="0" u="sng" kern="1200" dirty="0">
                <a:solidFill>
                  <a:schemeClr val="tx1"/>
                </a:solidFill>
                <a:effectLst/>
                <a:latin typeface="+mn-lt"/>
                <a:ea typeface="+mn-ea"/>
                <a:cs typeface="+mn-cs"/>
              </a:rPr>
              <a:t>élargir votre attention</a:t>
            </a:r>
            <a:r>
              <a:rPr lang="fr-FR" sz="1200" b="0" i="0" kern="1200" dirty="0">
                <a:solidFill>
                  <a:schemeClr val="tx1"/>
                </a:solidFill>
                <a:effectLst/>
                <a:latin typeface="+mn-lt"/>
                <a:ea typeface="+mn-ea"/>
                <a:cs typeface="+mn-cs"/>
              </a:rPr>
              <a:t> à votre expérience de la marche à vos jambes en entier, à votre corps tout entier … toujours dans la lenteur, toujours dans la conscience de toutes les sensations qui émergent, qui se modifient puis qui disparaissent et toujours dans la bienveillance quand vos pensées vous distraient de l’exercice.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Vous vous reconnectez à votre corps et à cette incroyable expérience qu’est la marche.</a:t>
            </a:r>
          </a:p>
          <a:p>
            <a:r>
              <a:rPr lang="fr-FR" sz="1200" b="0" i="0" kern="1200" dirty="0">
                <a:solidFill>
                  <a:schemeClr val="tx1"/>
                </a:solidFill>
                <a:effectLst/>
                <a:latin typeface="+mn-lt"/>
                <a:ea typeface="+mn-ea"/>
                <a:cs typeface="+mn-cs"/>
              </a:rPr>
              <a:t> </a:t>
            </a:r>
          </a:p>
          <a:p>
            <a:r>
              <a:rPr lang="fr-FR" sz="1200" b="0" i="0" kern="1200" dirty="0">
                <a:solidFill>
                  <a:schemeClr val="tx1"/>
                </a:solidFill>
                <a:effectLst/>
                <a:latin typeface="+mn-lt"/>
                <a:ea typeface="+mn-ea"/>
                <a:cs typeface="+mn-cs"/>
              </a:rPr>
              <a:t>Vous pouvez également expérimentez de marcher </a:t>
            </a:r>
            <a:r>
              <a:rPr lang="fr-FR" sz="1200" b="0" i="0" u="sng" kern="1200" dirty="0">
                <a:solidFill>
                  <a:schemeClr val="tx1"/>
                </a:solidFill>
                <a:effectLst/>
                <a:latin typeface="+mn-lt"/>
                <a:ea typeface="+mn-ea"/>
                <a:cs typeface="+mn-cs"/>
              </a:rPr>
              <a:t>sur le rythme de votre respiration</a:t>
            </a:r>
            <a:r>
              <a:rPr lang="fr-FR" sz="1200" b="0" i="0" kern="1200" dirty="0">
                <a:solidFill>
                  <a:schemeClr val="tx1"/>
                </a:solidFill>
                <a:effectLst/>
                <a:latin typeface="+mn-lt"/>
                <a:ea typeface="+mn-ea"/>
                <a:cs typeface="+mn-cs"/>
              </a:rPr>
              <a:t> (ou l’inverse !).</a:t>
            </a:r>
          </a:p>
          <a:p>
            <a:r>
              <a:rPr lang="fr-FR" sz="1200" b="0" i="0" kern="1200" dirty="0">
                <a:solidFill>
                  <a:schemeClr val="tx1"/>
                </a:solidFill>
                <a:effectLst/>
                <a:latin typeface="+mn-lt"/>
                <a:ea typeface="+mn-ea"/>
                <a:cs typeface="+mn-cs"/>
              </a:rPr>
              <a:t>Par exemple : quand un pied se pose, vous inspirez, puis quand l’autre se pose vous expirez … et ainsi de suite.</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baseline="0" noProof="0" dirty="0"/>
              <a:t>Prenons maintenant </a:t>
            </a:r>
            <a:r>
              <a:rPr lang="fr-CA" u="sng" baseline="0" noProof="0" dirty="0"/>
              <a:t>7 minutes </a:t>
            </a:r>
            <a:r>
              <a:rPr lang="fr-CA" baseline="0" noProof="0" dirty="0"/>
              <a:t>pour faire l’exercice</a:t>
            </a:r>
            <a:r>
              <a:rPr lang="fr-CA" noProof="0" dirty="0"/>
              <a:t>…le mouvement est</a:t>
            </a:r>
            <a:r>
              <a:rPr lang="fr-CA" baseline="0" noProof="0" dirty="0"/>
              <a:t> de votre choix (</a:t>
            </a:r>
            <a:r>
              <a:rPr lang="fr-FR" baseline="0" noProof="0" dirty="0"/>
              <a:t>une promenade consciente dans le corridor, en montant et en descendant l’escalier, ou à l’extérieur dans le jardin; et pourquoi pas en dansant ou simplement en agitant nos jambes et nos bras sur notre chaise) Portez attention à votre rythme, votre respiration, vos pas, votre mouvement, votre effort, votre équilibre et votre cœur.</a:t>
            </a:r>
          </a:p>
          <a:p>
            <a:r>
              <a:rPr lang="fr-CA" noProof="0" dirty="0"/>
              <a:t>Le but est d’être conscient</a:t>
            </a:r>
            <a:r>
              <a:rPr lang="fr-CA" baseline="0" noProof="0" dirty="0"/>
              <a:t>…</a:t>
            </a:r>
          </a:p>
          <a:p>
            <a:endParaRPr lang="fr-CA" baseline="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fr-CA" noProof="0" dirty="0"/>
              <a:t>Petit rappel avant de commencer: Soyez toujours prudent lorsque vous faites des exercices.</a:t>
            </a:r>
          </a:p>
          <a:p>
            <a:endParaRPr lang="fr-CA" baseline="0" noProof="0" dirty="0"/>
          </a:p>
          <a:p>
            <a:r>
              <a:rPr lang="fr-CA" noProof="0" dirty="0"/>
              <a:t>Le délai de 7 minutes commence maintenant.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CA" dirty="0"/>
          </a:p>
          <a:p>
            <a:r>
              <a:rPr lang="fr-CA" noProof="0" dirty="0"/>
              <a:t>(Après</a:t>
            </a:r>
            <a:r>
              <a:rPr lang="fr-CA" baseline="0" noProof="0" dirty="0"/>
              <a:t> 7 minutes… reconnaissez les personnes qui sont revenues.</a:t>
            </a:r>
            <a:r>
              <a:rPr lang="fr-CA" noProof="0" dirty="0"/>
              <a:t>)</a:t>
            </a:r>
          </a:p>
          <a:p>
            <a:r>
              <a:rPr lang="fr-CA" noProof="0" dirty="0"/>
              <a:t>J’espère que tout s’est bien passé; n’oubliez pas, il y aura du temps pour faire un compte rendu.</a:t>
            </a:r>
          </a:p>
          <a:p>
            <a:endParaRPr lang="fr-CA" noProof="0" dirty="0"/>
          </a:p>
          <a:p>
            <a:endParaRPr lang="fr-CA" baseline="0" noProof="0" dirty="0"/>
          </a:p>
          <a:p>
            <a:endParaRPr lang="fr-CA" baseline="0" noProof="0" dirty="0"/>
          </a:p>
          <a:p>
            <a:endParaRPr lang="fr-CA" baseline="0" noProof="0" dirty="0"/>
          </a:p>
          <a:p>
            <a:pPr marL="171450" indent="-171450">
              <a:buFont typeface="Arial" panose="020B0604020202020204" pitchFamily="34" charset="0"/>
              <a:buChar char="•"/>
            </a:pPr>
            <a:r>
              <a:rPr lang="fr-CA" sz="1200" dirty="0"/>
              <a:t>« Où pouvez-vous faire une promenade consciente pendant la journée? » https://www.re-connect.fr/marchemeditativeenpleineconscience/ </a:t>
            </a:r>
          </a:p>
          <a:p>
            <a:pPr marL="171450" indent="-171450">
              <a:buFont typeface="Arial" panose="020B0604020202020204" pitchFamily="34" charset="0"/>
              <a:buChar char="•"/>
            </a:pPr>
            <a:r>
              <a:rPr lang="fr-CA" sz="1200" dirty="0"/>
              <a:t>« Si vous le pouvez, sortez et allez marcher dans la nature. Des chercheurs en Finlande ont constaté que les citadins signalaient un soulagement de leur stress beaucoup plus important lorsqu’ils faisaient une promenade dans un parc ou un bois que lorsqu’ils se promenaient au centre-ville. »</a:t>
            </a:r>
            <a:r>
              <a:rPr lang="fr-CA" sz="800" dirty="0"/>
              <a:t> - </a:t>
            </a:r>
            <a:r>
              <a:rPr lang="fr-CA" sz="800" u="sng" dirty="0">
                <a:hlinkClick r:id="rId3"/>
              </a:rPr>
              <a:t>https://siyli.org/mindful-walking/</a:t>
            </a:r>
            <a:endParaRPr lang="fr-CA" sz="800" u="sng" dirty="0"/>
          </a:p>
          <a:p>
            <a:endParaRPr lang="fr-CA" noProof="0" dirty="0"/>
          </a:p>
          <a:p>
            <a:r>
              <a:rPr lang="fr-CA" dirty="0"/>
              <a:t>Ressources en français :</a:t>
            </a:r>
            <a:r>
              <a:rPr lang="fr-CA" baseline="0" dirty="0"/>
              <a:t> </a:t>
            </a:r>
          </a:p>
          <a:p>
            <a:endParaRPr lang="fr-CA" baseline="0" dirty="0"/>
          </a:p>
          <a:p>
            <a:pPr marL="171450" indent="-171450">
              <a:buFont typeface="Arial" panose="020B0604020202020204" pitchFamily="34" charset="0"/>
              <a:buChar char="•"/>
            </a:pPr>
            <a:r>
              <a:rPr lang="fr-CA" u="sng" baseline="0" dirty="0">
                <a:solidFill>
                  <a:srgbClr val="0070C0"/>
                </a:solidFill>
              </a:rPr>
              <a:t>https://mbsrlyon.fr/blog/lart-de-marcher-en-pleine-conscience/</a:t>
            </a:r>
          </a:p>
          <a:p>
            <a:pPr marL="171450" indent="-171450">
              <a:buFont typeface="Arial" panose="020B0604020202020204" pitchFamily="34" charset="0"/>
              <a:buChar char="•"/>
            </a:pPr>
            <a:r>
              <a:rPr lang="fr-CA" u="sng" baseline="0" dirty="0">
                <a:solidFill>
                  <a:srgbClr val="0070C0"/>
                </a:solidFill>
              </a:rPr>
              <a:t>https://monespacemeditation.fr/meditation-pleine-conscience-mouvement/</a:t>
            </a:r>
          </a:p>
          <a:p>
            <a:pPr marL="171450" indent="-171450">
              <a:buFont typeface="Arial" panose="020B0604020202020204" pitchFamily="34" charset="0"/>
              <a:buChar char="•"/>
            </a:pPr>
            <a:r>
              <a:rPr lang="fr-CA" u="sng" baseline="0" dirty="0">
                <a:solidFill>
                  <a:srgbClr val="0070C0"/>
                </a:solidFill>
              </a:rPr>
              <a:t>https://plumvillage.org/fr/ressources/les-10-mouvements-de-pleine-conscience</a:t>
            </a:r>
          </a:p>
          <a:p>
            <a:pPr marL="171450" indent="-171450">
              <a:buFont typeface="Arial" panose="020B0604020202020204" pitchFamily="34" charset="0"/>
              <a:buChar char="•"/>
            </a:pPr>
            <a:r>
              <a:rPr lang="fr-CA" u="sng" baseline="0" dirty="0">
                <a:solidFill>
                  <a:srgbClr val="0070C0"/>
                </a:solidFill>
              </a:rPr>
              <a:t>https://montougo.ca/se-sentir-bien/relaxation-et-pause/seance-guidee-de-marche-en-pleine-conscience/#:~:text=En%20quoi%20consiste%20la%20marche,Qu'entendez%2Dvous%3F</a:t>
            </a:r>
          </a:p>
          <a:p>
            <a:pPr marL="171450" indent="-171450">
              <a:buFont typeface="Arial" panose="020B0604020202020204" pitchFamily="34" charset="0"/>
              <a:buChar char="•"/>
            </a:pPr>
            <a:r>
              <a:rPr lang="fr-CA" u="sng" baseline="0" dirty="0">
                <a:solidFill>
                  <a:srgbClr val="0070C0"/>
                </a:solidFill>
              </a:rPr>
              <a:t>https://www.re-connect.fr/lamarchemeditative/</a:t>
            </a:r>
          </a:p>
          <a:p>
            <a:pPr marL="171450" indent="-171450">
              <a:buFont typeface="Arial" panose="020B0604020202020204" pitchFamily="34" charset="0"/>
              <a:buChar char="•"/>
            </a:pPr>
            <a:r>
              <a:rPr lang="fr-CA" baseline="0" dirty="0"/>
              <a:t>https://www.amazon.ca/MARCHER-PLEINE-CONSCIENCE-THICH-NHAT/dp/2266285262</a:t>
            </a:r>
          </a:p>
          <a:p>
            <a:pPr marL="171450" indent="-171450">
              <a:buFont typeface="Arial" panose="020B0604020202020204" pitchFamily="34" charset="0"/>
              <a:buChar char="•"/>
            </a:pPr>
            <a:r>
              <a:rPr lang="fr-CA" baseline="0" dirty="0"/>
              <a:t>https://www.bioalaune.com/fr/actualite-bio/33817/bain-de-foret-remede-naturel-anti-stress</a:t>
            </a:r>
          </a:p>
          <a:p>
            <a:endParaRPr lang="fr-CA" noProof="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7</a:t>
            </a:fld>
            <a:endParaRPr lang="en-US" dirty="0"/>
          </a:p>
        </p:txBody>
      </p:sp>
    </p:spTree>
    <p:extLst>
      <p:ext uri="{BB962C8B-B14F-4D97-AF65-F5344CB8AC3E}">
        <p14:creationId xmlns:p14="http://schemas.microsoft.com/office/powerpoint/2010/main" val="296724704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25000" lnSpcReduction="20000"/>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fr-CA" sz="1800" dirty="0"/>
              <a:t>Alejandro:</a:t>
            </a:r>
          </a:p>
          <a:p>
            <a:pPr marL="0" marR="0">
              <a:lnSpc>
                <a:spcPct val="107000"/>
              </a:lnSpc>
              <a:spcBef>
                <a:spcPts val="0"/>
              </a:spcBef>
              <a:spcAft>
                <a:spcPts val="800"/>
              </a:spcAft>
            </a:pPr>
            <a:endParaRPr lang="fr-CA" sz="1800" b="0" i="0" kern="1200" noProof="0" dirty="0">
              <a:solidFill>
                <a:schemeClr val="tx1"/>
              </a:solidFill>
              <a:effectLst/>
              <a:latin typeface="+mn-lt"/>
              <a:ea typeface="+mn-ea"/>
              <a:cs typeface="+mn-cs"/>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Mindful movement is a bridge between sitting meditation and the mindful presence that we can bring with us through the more demanding environment of our day-to-day lives.</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Think about where you can take a mindful walk during your day.</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For example, mindful walking can serve as a mini-reset during your workday. Try bringing awareness to walking from your desk to the bathroom or to a meeting. Some people step into a stairwell and walk mindfully up the stairs when things get overwhelming, and they need a time out. </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If you can go outside into nature, like through a park or woodland, that is a bonus that will boost the stress-reduction benefits and activate your parasympathetic nervous system.</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You might consider scheduling a mindful walk during a break or at lunch. Regular practice can help prevent you from reaching overwhelm in the first place.</a:t>
            </a: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For today, l</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et’s</a:t>
            </a:r>
            <a:r>
              <a:rPr lang="en-US" sz="1800" dirty="0">
                <a:effectLst/>
                <a:latin typeface="Calibri" panose="020F0502020204030204" pitchFamily="34" charset="0"/>
                <a:ea typeface="Calibri" panose="020F0502020204030204" pitchFamily="34" charset="0"/>
                <a:cs typeface="Times New Roman" panose="02020603050405020304" pitchFamily="18" charset="0"/>
              </a:rPr>
              <a:t> find somewhere safe to walk where you will not be disturbed such as a hallway, up and down stairs, or outside in the garden … for 10 minutes.</a:t>
            </a:r>
          </a:p>
          <a:p>
            <a:pPr marL="0" marR="0">
              <a:lnSpc>
                <a:spcPct val="107000"/>
              </a:lnSpc>
              <a:spcBef>
                <a:spcPts val="0"/>
              </a:spcBef>
              <a:spcAft>
                <a:spcPts val="800"/>
              </a:spcAft>
            </a:pPr>
            <a:endParaRPr lang="en-US" sz="1800" b="1"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If you are unable to walk, please adapt this exercise to suit your own movement ability – standing or sitting.</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When you begin this exercise today, start by standing still and become aware of how you feel. Consider your posture, the weight of your body, feet in your shoes, and your muscles as you balance. Take a few deep breaths and slowly bring your awareness into the present.</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Begin moving, a little slower than normal.</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Move as mindfully as you can.</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Maintain awareness of:</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Each footstep as it rolls from heel to toe</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muscles and tendons in your feet and legs</a:t>
            </a:r>
          </a:p>
          <a:p>
            <a:pPr marL="342900" marR="0" lvl="0" indent="-342900">
              <a:lnSpc>
                <a:spcPct val="107000"/>
              </a:lnSpc>
              <a:spcBef>
                <a:spcPts val="0"/>
              </a:spcBef>
              <a:spcAft>
                <a:spcPts val="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movement and muscles elsewhere in your body</a:t>
            </a:r>
          </a:p>
          <a:p>
            <a:pPr marL="342900" marR="0" lvl="0" indent="-342900">
              <a:lnSpc>
                <a:spcPct val="107000"/>
              </a:lnSpc>
              <a:spcBef>
                <a:spcPts val="0"/>
              </a:spcBef>
              <a:spcAft>
                <a:spcPts val="800"/>
              </a:spcAft>
              <a:buFont typeface="Arial" panose="020B06040202020202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Pay attention to your breath</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Whether you are inside or outside, notice the sights and sounds around you.</a:t>
            </a:r>
          </a:p>
          <a:p>
            <a:pPr marL="0" marR="0">
              <a:lnSpc>
                <a:spcPct val="107000"/>
              </a:lnSpc>
              <a:spcBef>
                <a:spcPts val="0"/>
              </a:spcBef>
              <a:spcAft>
                <a:spcPts val="800"/>
              </a:spcAft>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Most of all – be safe. Resist the urge to walk on a tight rope for this exercise.</a:t>
            </a: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Now let’s take 10 minutes to do the exercise… the goal is to be aware… of what you feel, how you feel, what you hear, what you think… as always, if your mind wanders, that’s fine; just acknowledge the side-trip and gently bring your mind back to the exercise.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10 mins timer starting now.</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10 Minute Timer Options to play during exercise: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10 Min timer - Cozy Vibes - Silent 10 minute timer with bell at the end - Bing video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10 Minute Timer with Alarm, without music - Bing video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u="sng" dirty="0">
                <a:solidFill>
                  <a:srgbClr val="0563C1"/>
                </a:solidFill>
                <a:effectLst/>
                <a:latin typeface="Segoe UI Emoji" panose="020B0502040204020203" pitchFamily="34" charset="0"/>
                <a:ea typeface="Calibri" panose="020F0502020204030204" pitchFamily="34" charset="0"/>
                <a:cs typeface="Segoe UI Emoji" panose="020B0502040204020203" pitchFamily="34" charset="0"/>
                <a:hlinkClick r:id="rId5"/>
              </a:rPr>
              <a:t>🌌</a:t>
            </a:r>
            <a:r>
              <a:rPr lang="en-US" sz="1800" u="sng"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 10 Minute Timer with Alarm, In the Galaxy ( without music ) - Bing video</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(after 10 mins… acknowledge those who came back)</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CA"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n-CA" sz="1800" dirty="0">
                <a:effectLst/>
                <a:latin typeface="Calibri" panose="020F0502020204030204" pitchFamily="34" charset="0"/>
                <a:ea typeface="Calibri" panose="020F0502020204030204" pitchFamily="34" charset="0"/>
                <a:cs typeface="Times New Roman" panose="02020603050405020304" pitchFamily="18" charset="0"/>
              </a:rPr>
              <a:t>Hope everything went well. Remember there will be time to do a debrief at the end of the session if you would like to share your experience.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CA" dirty="0"/>
          </a:p>
          <a:p>
            <a:r>
              <a:rPr lang="en-CA" dirty="0"/>
              <a:t>Resources:</a:t>
            </a:r>
          </a:p>
          <a:p>
            <a:r>
              <a:rPr lang="en-US" dirty="0">
                <a:hlinkClick r:id="rId6"/>
              </a:rPr>
              <a:t>Mindful Walking &amp; Walking Meditation: A Restorative Practice (positivepsychology.com)</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u="sng" dirty="0">
                <a:hlinkClick r:id="rId7"/>
              </a:rPr>
              <a:t>https://siyli.org/mindful-walking/</a:t>
            </a:r>
            <a:endParaRPr lang="en-US" sz="1200" u="sng" dirty="0"/>
          </a:p>
          <a:p>
            <a:endParaRPr lang="en-CA" dirty="0"/>
          </a:p>
          <a:p>
            <a:endParaRPr lang="en-CA"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8</a:t>
            </a:fld>
            <a:endParaRPr lang="en-US"/>
          </a:p>
        </p:txBody>
      </p:sp>
    </p:spTree>
    <p:extLst>
      <p:ext uri="{BB962C8B-B14F-4D97-AF65-F5344CB8AC3E}">
        <p14:creationId xmlns:p14="http://schemas.microsoft.com/office/powerpoint/2010/main" val="29672470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r>
              <a:rPr lang="en-CA" b="0" dirty="0"/>
              <a:t>Casey-Marie:</a:t>
            </a:r>
          </a:p>
          <a:p>
            <a:endParaRPr lang="en-CA" b="0" dirty="0"/>
          </a:p>
          <a:p>
            <a:r>
              <a:rPr lang="en-CA" b="0" dirty="0"/>
              <a:t>Emotional intelligence ( EI ) is a concept proposed in 1990 by psychologists Peter Salovey and John Mayer, which refers to the ability to recognize, understand and control one's own emotions and to deal with the emotions of other people.</a:t>
            </a:r>
          </a:p>
          <a:p>
            <a:endParaRPr lang="en-CA" b="0" dirty="0"/>
          </a:p>
          <a:p>
            <a:r>
              <a:rPr lang="en-CA" b="0" dirty="0"/>
              <a:t>The emotional intelligence framework has been adapted to business and organizational contexts. In this organizational context, there are a few sub-skills and abilities that contribute to higher emotional intelligence and greater success, among others.</a:t>
            </a:r>
          </a:p>
          <a:p>
            <a:endParaRPr lang="en-CA" b="0" dirty="0"/>
          </a:p>
          <a:p>
            <a:pPr marL="171450" indent="-171450" fontAlgn="base">
              <a:buFont typeface="Arial" panose="020B0604020202020204" pitchFamily="34" charset="0"/>
              <a:buChar char="•"/>
            </a:pPr>
            <a:r>
              <a:rPr lang="en-US" sz="1200" b="1" dirty="0"/>
              <a:t>Self-awareness</a:t>
            </a:r>
            <a:r>
              <a:rPr lang="en-US" sz="1200" dirty="0"/>
              <a:t>… allows people to tune into their feelings… involves recognizing one’s own emotions and their effects, and also having confidence in one’s self-worth and capabilities.</a:t>
            </a:r>
          </a:p>
          <a:p>
            <a:pPr marL="628650" lvl="1" indent="-171450" fontAlgn="base">
              <a:buFont typeface="Arial" panose="020B0604020202020204" pitchFamily="34" charset="0"/>
              <a:buChar char="•"/>
            </a:pPr>
            <a:r>
              <a:rPr lang="en-CA" sz="1200" dirty="0"/>
              <a:t>To listen to your feelings</a:t>
            </a:r>
          </a:p>
          <a:p>
            <a:pPr marL="628650" lvl="1" indent="-171450" fontAlgn="base">
              <a:buFont typeface="Arial" panose="020B0604020202020204" pitchFamily="34" charset="0"/>
              <a:buChar char="•"/>
            </a:pPr>
            <a:r>
              <a:rPr lang="en-CA" sz="1200" dirty="0"/>
              <a:t>To recognize your own emotions and their effects </a:t>
            </a:r>
          </a:p>
          <a:p>
            <a:pPr marL="628650" lvl="1" indent="-171450" fontAlgn="base">
              <a:buFont typeface="Arial" panose="020B0604020202020204" pitchFamily="34" charset="0"/>
              <a:buChar char="•"/>
            </a:pPr>
            <a:r>
              <a:rPr lang="en-CA" sz="1200" dirty="0"/>
              <a:t>To have confidence in your own values and abilities.</a:t>
            </a:r>
            <a:endParaRPr lang="en-US" sz="1200" dirty="0"/>
          </a:p>
          <a:p>
            <a:pPr marL="171450" indent="-171450" fontAlgn="base">
              <a:buFont typeface="Arial" panose="020B0604020202020204" pitchFamily="34" charset="0"/>
              <a:buChar char="•"/>
            </a:pPr>
            <a:r>
              <a:rPr lang="en-US" sz="1200" b="1" dirty="0"/>
              <a:t>Self-control/self-regulation</a:t>
            </a:r>
            <a:r>
              <a:rPr lang="en-US" sz="1200" dirty="0"/>
              <a:t>… ability to manage disruptive impulses and moods, and the propensity to suspend judgment and to think before acting… maintaining standards of honesty and integrity, taking responsibility for one’s </a:t>
            </a:r>
            <a:r>
              <a:rPr lang="en-US" sz="1200" dirty="0" err="1"/>
              <a:t>behaviour</a:t>
            </a:r>
            <a:r>
              <a:rPr lang="en-US" sz="1200" dirty="0"/>
              <a:t>, being adaptable in the face of change and being innovative and open to new ideas. </a:t>
            </a:r>
          </a:p>
          <a:p>
            <a:pPr marL="628650" lvl="1" indent="-171450" fontAlgn="base">
              <a:buFont typeface="Arial" panose="020B0604020202020204" pitchFamily="34" charset="0"/>
              <a:buChar char="•"/>
            </a:pPr>
            <a:r>
              <a:rPr lang="en-CA" sz="1200" dirty="0"/>
              <a:t>maintain standards of honesty and integrity</a:t>
            </a:r>
          </a:p>
          <a:p>
            <a:pPr marL="628650" lvl="1" indent="-171450" fontAlgn="base">
              <a:buFont typeface="Arial" panose="020B0604020202020204" pitchFamily="34" charset="0"/>
              <a:buChar char="•"/>
            </a:pPr>
            <a:r>
              <a:rPr lang="en-CA" sz="1200" dirty="0"/>
              <a:t>take responsibility for your behavior, adapt to change </a:t>
            </a:r>
          </a:p>
          <a:p>
            <a:pPr marL="628650" lvl="1" indent="-171450" fontAlgn="base">
              <a:buFont typeface="Arial" panose="020B0604020202020204" pitchFamily="34" charset="0"/>
              <a:buChar char="•"/>
            </a:pPr>
            <a:r>
              <a:rPr lang="en-CA" sz="1200" dirty="0"/>
              <a:t>demonstrate an innovative spirit and open to new ideas</a:t>
            </a:r>
            <a:endParaRPr lang="en-US" sz="1200" dirty="0"/>
          </a:p>
          <a:p>
            <a:pPr marL="171450" indent="-171450" fontAlgn="base">
              <a:buFont typeface="Arial" panose="020B0604020202020204" pitchFamily="34" charset="0"/>
              <a:buChar char="•"/>
            </a:pPr>
            <a:r>
              <a:rPr lang="en-US" sz="1200" b="1" dirty="0"/>
              <a:t>Internal Motivation</a:t>
            </a:r>
            <a:r>
              <a:rPr lang="en-US" sz="1200" dirty="0"/>
              <a:t>… passion for work … not just about money and status… inner vision of what is important in life, a joy in doing something, curiosity in learning</a:t>
            </a:r>
          </a:p>
          <a:p>
            <a:pPr marL="628650" lvl="1" indent="-171450" fontAlgn="base">
              <a:buFont typeface="Arial" panose="020B0604020202020204" pitchFamily="34" charset="0"/>
              <a:buChar char="•"/>
            </a:pPr>
            <a:r>
              <a:rPr lang="en-CA" sz="1200" dirty="0"/>
              <a:t>nurture your interest in work… not just money and status</a:t>
            </a:r>
          </a:p>
          <a:p>
            <a:pPr marL="628650" lvl="1" indent="-171450" fontAlgn="base">
              <a:buFont typeface="Arial" panose="020B0604020202020204" pitchFamily="34" charset="0"/>
              <a:buChar char="•"/>
            </a:pPr>
            <a:r>
              <a:rPr lang="en-CA" sz="1200" dirty="0"/>
              <a:t>an internalized vision of what is important in life</a:t>
            </a:r>
          </a:p>
          <a:p>
            <a:pPr marL="628650" lvl="1" indent="-171450" fontAlgn="base">
              <a:buFont typeface="Arial" panose="020B0604020202020204" pitchFamily="34" charset="0"/>
              <a:buChar char="•"/>
            </a:pPr>
            <a:r>
              <a:rPr lang="en-CA" sz="1200" dirty="0"/>
              <a:t>the joy of doing something and the curiosity of learning…</a:t>
            </a:r>
            <a:endParaRPr lang="en-US" sz="1200" dirty="0"/>
          </a:p>
          <a:p>
            <a:pPr marL="171450" indent="-171450" fontAlgn="base">
              <a:buFont typeface="Arial" panose="020B0604020202020204" pitchFamily="34" charset="0"/>
              <a:buChar char="•"/>
            </a:pPr>
            <a:r>
              <a:rPr lang="en-US" sz="1200" b="1" dirty="0"/>
              <a:t>Empathy</a:t>
            </a:r>
            <a:r>
              <a:rPr lang="en-US" sz="1200" dirty="0"/>
              <a:t>… ability to understand others’ emotional makeup, the skill to treat people according to their emotional reactions… can read an organization’s dynamics, emotional currents and relationships, while sensing what people working for… service to clients and customers.</a:t>
            </a:r>
          </a:p>
          <a:p>
            <a:pPr marL="628650" lvl="1" indent="-171450" fontAlgn="base">
              <a:buFont typeface="Arial" panose="020B0604020202020204" pitchFamily="34" charset="0"/>
              <a:buChar char="•"/>
            </a:pPr>
            <a:r>
              <a:rPr lang="en-CA" sz="1200" dirty="0"/>
              <a:t>understand the emotional dimension of others and treat them accordingly</a:t>
            </a:r>
          </a:p>
          <a:p>
            <a:pPr marL="628650" lvl="1" indent="-171450" fontAlgn="base">
              <a:buFont typeface="Arial" panose="020B0604020202020204" pitchFamily="34" charset="0"/>
              <a:buChar char="•"/>
            </a:pPr>
            <a:r>
              <a:rPr lang="en-CA" sz="1200" dirty="0"/>
              <a:t>understand the dynamics of an organization and the emotional currents that influence it </a:t>
            </a:r>
          </a:p>
          <a:p>
            <a:pPr marL="628650" lvl="1" indent="-171450" fontAlgn="base">
              <a:buFont typeface="Arial" panose="020B0604020202020204" pitchFamily="34" charset="0"/>
              <a:buChar char="•"/>
            </a:pPr>
            <a:r>
              <a:rPr lang="en-CA" sz="1200" dirty="0"/>
              <a:t>understanding relationships while being aware of what people are working for.</a:t>
            </a:r>
            <a:endParaRPr lang="en-US" sz="1200" dirty="0"/>
          </a:p>
          <a:p>
            <a:pPr marL="171450" indent="-171450" fontAlgn="base">
              <a:buFont typeface="Arial" panose="020B0604020202020204" pitchFamily="34" charset="0"/>
              <a:buChar char="•"/>
            </a:pPr>
            <a:r>
              <a:rPr lang="en-US" sz="1200" b="1" dirty="0"/>
              <a:t>Social skills/Interpersonal skills</a:t>
            </a:r>
            <a:r>
              <a:rPr lang="en-US" sz="1200" dirty="0"/>
              <a:t>… know how to negotiate and resolve conflicts, collaborate, co-operate, and create group synergy in pursuing collective goals/find common ground and build rapport… managing relationships and building networks… effective in leading change, persuasiveness, and expertise building and leading teams</a:t>
            </a:r>
          </a:p>
          <a:p>
            <a:pPr marL="628650" lvl="1" indent="-171450" fontAlgn="base">
              <a:buFont typeface="Arial" panose="020B0604020202020204" pitchFamily="34" charset="0"/>
              <a:buChar char="•"/>
            </a:pPr>
            <a:r>
              <a:rPr lang="en-CA" sz="1200" dirty="0"/>
              <a:t>negotiate and resolve conflicts</a:t>
            </a:r>
          </a:p>
          <a:p>
            <a:pPr marL="628650" lvl="1" indent="-171450" fontAlgn="base">
              <a:buFont typeface="Arial" panose="020B0604020202020204" pitchFamily="34" charset="0"/>
              <a:buChar char="•"/>
            </a:pPr>
            <a:r>
              <a:rPr lang="en-CA" sz="1200" dirty="0"/>
              <a:t>collaborate, cooperate and create group synergy</a:t>
            </a:r>
          </a:p>
          <a:p>
            <a:pPr marL="628650" lvl="1" indent="-171450" fontAlgn="base">
              <a:buFont typeface="Arial" panose="020B0604020202020204" pitchFamily="34" charset="0"/>
              <a:buChar char="•"/>
            </a:pPr>
            <a:r>
              <a:rPr lang="en-CA" sz="1200" dirty="0"/>
              <a:t>finding common ground and building relationships</a:t>
            </a:r>
          </a:p>
          <a:p>
            <a:pPr marL="628650" lvl="1" indent="-171450" fontAlgn="base">
              <a:buFont typeface="Arial" panose="020B0604020202020204" pitchFamily="34" charset="0"/>
              <a:buChar char="•"/>
            </a:pPr>
            <a:r>
              <a:rPr lang="en-CA" sz="1200" dirty="0"/>
              <a:t>manage relationships and build networks</a:t>
            </a:r>
          </a:p>
          <a:p>
            <a:pPr marL="628650" lvl="1" indent="-171450" fontAlgn="base">
              <a:buFont typeface="Arial" panose="020B0604020202020204" pitchFamily="34" charset="0"/>
              <a:buChar char="•"/>
            </a:pPr>
            <a:r>
              <a:rPr lang="en-CA" sz="1200" dirty="0"/>
              <a:t>effective leadership of teams and change</a:t>
            </a:r>
          </a:p>
          <a:p>
            <a:pPr marL="628650" lvl="1" indent="-171450" fontAlgn="base">
              <a:buFont typeface="Arial" panose="020B0604020202020204" pitchFamily="34" charset="0"/>
              <a:buChar char="•"/>
            </a:pPr>
            <a:r>
              <a:rPr lang="en-CA" sz="1200" dirty="0"/>
              <a:t>power of persuasion and strengthening of expertise</a:t>
            </a:r>
            <a:endParaRPr lang="en-US" sz="1200" dirty="0"/>
          </a:p>
          <a:p>
            <a:endParaRPr lang="en-CA" b="0" dirty="0"/>
          </a:p>
          <a:p>
            <a:endParaRPr lang="en-CA" b="0" dirty="0"/>
          </a:p>
          <a:p>
            <a:r>
              <a:rPr lang="en-CA" b="0" dirty="0"/>
              <a:t>Resources: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CA" sz="1200" dirty="0">
                <a:hlinkClick r:id="rId3"/>
              </a:rPr>
              <a:t>https://bluenotes.anz.com/posts/2017/04/emotional-intelligence-a-core-leadership-skill/</a:t>
            </a:r>
            <a:r>
              <a:rPr lang="en-CA" sz="1200" dirty="0"/>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CA" sz="1200" dirty="0"/>
          </a:p>
          <a:p>
            <a:r>
              <a:rPr lang="fr-CA" b="0" i="0" dirty="0">
                <a:latin typeface="+mn-lt"/>
              </a:rPr>
              <a:t>Ressources en français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dirty="0"/>
              <a:t>Leadership et intelligence émotionnelle : une clé pour devenir un Leader inspirant !</a:t>
            </a:r>
            <a:r>
              <a:rPr lang="fr-CA" sz="1200" dirty="0"/>
              <a:t> : </a:t>
            </a:r>
            <a:r>
              <a:rPr lang="en-US" sz="1200" dirty="0">
                <a:hlinkClick r:id="rId4"/>
              </a:rPr>
              <a:t>https://www.bilan.ch/opinions/david-fiorucci/leadership-et-intelligence-emotionnelle-une-cle-pour-devenir-un-leader-inspirant</a:t>
            </a:r>
            <a:endParaRPr lang="fr-CA" sz="1200" dirty="0"/>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b="0" i="0" dirty="0">
                <a:solidFill>
                  <a:srgbClr val="0F0F0F"/>
                </a:solidFill>
                <a:effectLst/>
                <a:latin typeface="+mn-lt"/>
              </a:rPr>
              <a:t>Gestion de l'intelligence EMOTIONNELLE de vos collaborateurs</a:t>
            </a:r>
            <a:r>
              <a:rPr lang="en-CA" b="0" i="0" dirty="0">
                <a:latin typeface="+mn-lt"/>
              </a:rPr>
              <a:t> 9 mins - https://www.youtube.com/watch?v=gNZ5wZbMArc</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b="0" i="0" dirty="0">
                <a:solidFill>
                  <a:srgbClr val="0F0F0F"/>
                </a:solidFill>
                <a:effectLst/>
                <a:latin typeface="YouTube Sans"/>
              </a:rPr>
              <a:t>Intelligence </a:t>
            </a:r>
            <a:r>
              <a:rPr lang="en-US" b="0" i="0" dirty="0" err="1">
                <a:solidFill>
                  <a:srgbClr val="0F0F0F"/>
                </a:solidFill>
                <a:effectLst/>
                <a:latin typeface="YouTube Sans"/>
              </a:rPr>
              <a:t>émotionnelle</a:t>
            </a:r>
            <a:r>
              <a:rPr lang="en-US" b="0" i="0" dirty="0">
                <a:solidFill>
                  <a:srgbClr val="0F0F0F"/>
                </a:solidFill>
                <a:effectLst/>
                <a:latin typeface="YouTube Sans"/>
              </a:rPr>
              <a:t> et leadership </a:t>
            </a:r>
            <a:r>
              <a:rPr lang="en-CA" b="0" i="0" baseline="0" dirty="0">
                <a:latin typeface="+mn-lt"/>
              </a:rPr>
              <a:t>23 minutes:  https://www.youtube.com/watch?v=TYlN9PglGjI  </a:t>
            </a:r>
            <a:endParaRPr lang="en-CA" b="0" i="0" dirty="0">
              <a:latin typeface="+mn-lt"/>
            </a:endParaRPr>
          </a:p>
          <a:p>
            <a:endParaRPr lang="fr-CA" b="0" i="0" dirty="0">
              <a:latin typeface="+mn-lt"/>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CA" sz="1200" dirty="0"/>
          </a:p>
          <a:p>
            <a:endParaRPr lang="en-CA" b="0" dirty="0"/>
          </a:p>
        </p:txBody>
      </p:sp>
      <p:sp>
        <p:nvSpPr>
          <p:cNvPr id="4" name="Slide Number Placeholder 3"/>
          <p:cNvSpPr>
            <a:spLocks noGrp="1"/>
          </p:cNvSpPr>
          <p:nvPr>
            <p:ph type="sldNum" sz="quarter" idx="10"/>
          </p:nvPr>
        </p:nvSpPr>
        <p:spPr/>
        <p:txBody>
          <a:bodyPr/>
          <a:lstStyle/>
          <a:p>
            <a:fld id="{C6C9EB95-B0B3-48AB-917D-E5E386E0913A}" type="slidenum">
              <a:rPr lang="en-US" smtClean="0"/>
              <a:pPr/>
              <a:t>9</a:t>
            </a:fld>
            <a:endParaRPr lang="en-US"/>
          </a:p>
        </p:txBody>
      </p:sp>
    </p:spTree>
    <p:extLst>
      <p:ext uri="{BB962C8B-B14F-4D97-AF65-F5344CB8AC3E}">
        <p14:creationId xmlns:p14="http://schemas.microsoft.com/office/powerpoint/2010/main" val="394235423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FA7A9C9-516C-7220-C1FE-A82AFEDF655C}"/>
              </a:ext>
            </a:extLst>
          </p:cNvPr>
          <p:cNvSpPr/>
          <p:nvPr userDrawn="1"/>
        </p:nvSpPr>
        <p:spPr>
          <a:xfrm>
            <a:off x="6588224" y="55469"/>
            <a:ext cx="2555776" cy="27718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1">
            <a:extLst>
              <a:ext uri="{FF2B5EF4-FFF2-40B4-BE49-F238E27FC236}">
                <a16:creationId xmlns:a16="http://schemas.microsoft.com/office/drawing/2014/main" id="{8F7F01BF-F860-06F3-E326-3F7F97C631D8}"/>
              </a:ext>
            </a:extLst>
          </p:cNvPr>
          <p:cNvSpPr>
            <a:spLocks noGrp="1"/>
          </p:cNvSpPr>
          <p:nvPr>
            <p:ph type="ctrTitle"/>
          </p:nvPr>
        </p:nvSpPr>
        <p:spPr>
          <a:xfrm>
            <a:off x="685800" y="2971800"/>
            <a:ext cx="7772400" cy="1470025"/>
          </a:xfrm>
        </p:spPr>
        <p:txBody>
          <a:bodyPr/>
          <a:lstStyle/>
          <a:p>
            <a:r>
              <a:rPr lang="en-US"/>
              <a:t>Click to edit Master title style</a:t>
            </a:r>
            <a:endParaRPr lang="en-CA"/>
          </a:p>
        </p:txBody>
      </p:sp>
      <p:sp>
        <p:nvSpPr>
          <p:cNvPr id="4" name="Subtitle 2">
            <a:extLst>
              <a:ext uri="{FF2B5EF4-FFF2-40B4-BE49-F238E27FC236}">
                <a16:creationId xmlns:a16="http://schemas.microsoft.com/office/drawing/2014/main" id="{595883C3-DB56-4D93-5093-AA3B85CF50AC}"/>
              </a:ext>
            </a:extLst>
          </p:cNvPr>
          <p:cNvSpPr>
            <a:spLocks noGrp="1"/>
          </p:cNvSpPr>
          <p:nvPr>
            <p:ph type="subTitle" idx="1"/>
          </p:nvPr>
        </p:nvSpPr>
        <p:spPr>
          <a:xfrm>
            <a:off x="1371600" y="4737033"/>
            <a:ext cx="6400800" cy="1369736"/>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6" name="Footer Placeholder 4">
            <a:extLst>
              <a:ext uri="{FF2B5EF4-FFF2-40B4-BE49-F238E27FC236}">
                <a16:creationId xmlns:a16="http://schemas.microsoft.com/office/drawing/2014/main" id="{010D86CA-ABC9-BC61-F0E2-A2576A15A2AE}"/>
              </a:ext>
            </a:extLst>
          </p:cNvPr>
          <p:cNvSpPr>
            <a:spLocks noGrp="1"/>
          </p:cNvSpPr>
          <p:nvPr>
            <p:ph type="ftr" sz="quarter" idx="11"/>
          </p:nvPr>
        </p:nvSpPr>
        <p:spPr>
          <a:xfrm>
            <a:off x="3124200" y="6356350"/>
            <a:ext cx="2895600" cy="365125"/>
          </a:xfrm>
        </p:spPr>
        <p:txBody>
          <a:bodyPr/>
          <a:lstStyle/>
          <a:p>
            <a:endParaRPr lang="en-CA"/>
          </a:p>
        </p:txBody>
      </p:sp>
      <p:pic>
        <p:nvPicPr>
          <p:cNvPr id="16" name="Picture 6" descr="govt-of-canada-logo – IISD Experimental Lakes Area">
            <a:extLst>
              <a:ext uri="{FF2B5EF4-FFF2-40B4-BE49-F238E27FC236}">
                <a16:creationId xmlns:a16="http://schemas.microsoft.com/office/drawing/2014/main" id="{7DA64610-1509-9236-8E9F-D2251ED5BD3D}"/>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115399" y="112494"/>
            <a:ext cx="2987824" cy="32938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8" descr="Federal - Data and Statistics: Canada - Research Guides at University ...">
            <a:extLst>
              <a:ext uri="{FF2B5EF4-FFF2-40B4-BE49-F238E27FC236}">
                <a16:creationId xmlns:a16="http://schemas.microsoft.com/office/drawing/2014/main" id="{91BD2CA9-7A73-85A1-E9A4-6B6A15A4EA17}"/>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581729" y="71296"/>
            <a:ext cx="1375792" cy="327467"/>
          </a:xfrm>
          <a:prstGeom prst="rect">
            <a:avLst/>
          </a:prstGeom>
          <a:noFill/>
          <a:extLst>
            <a:ext uri="{909E8E84-426E-40DD-AFC4-6F175D3DCCD1}">
              <a14:hiddenFill xmlns:a14="http://schemas.microsoft.com/office/drawing/2010/main">
                <a:solidFill>
                  <a:srgbClr val="FFFFFF"/>
                </a:solidFill>
              </a14:hiddenFill>
            </a:ext>
          </a:extLst>
        </p:spPr>
      </p:pic>
      <p:sp>
        <p:nvSpPr>
          <p:cNvPr id="18" name="Date Placeholder 3">
            <a:extLst>
              <a:ext uri="{FF2B5EF4-FFF2-40B4-BE49-F238E27FC236}">
                <a16:creationId xmlns:a16="http://schemas.microsoft.com/office/drawing/2014/main" id="{1DD7CA02-64D2-75D2-1ABD-D7BC54B4AAE4}"/>
              </a:ext>
            </a:extLst>
          </p:cNvPr>
          <p:cNvSpPr>
            <a:spLocks noGrp="1"/>
          </p:cNvSpPr>
          <p:nvPr>
            <p:ph type="dt" sz="half" idx="10"/>
          </p:nvPr>
        </p:nvSpPr>
        <p:spPr>
          <a:xfrm>
            <a:off x="685800" y="6356350"/>
            <a:ext cx="1905000" cy="365125"/>
          </a:xfrm>
        </p:spPr>
        <p:txBody>
          <a:bodyPr/>
          <a:lstStyle/>
          <a:p>
            <a:fld id="{7E62ADF1-26B7-4236-810D-3BE94D1543A2}" type="datetime1">
              <a:rPr lang="en-CA" smtClean="0"/>
              <a:pPr/>
              <a:t>2024-05-28</a:t>
            </a:fld>
            <a:endParaRPr lang="en-CA"/>
          </a:p>
        </p:txBody>
      </p:sp>
      <p:sp>
        <p:nvSpPr>
          <p:cNvPr id="19" name="Rectangle 18">
            <a:extLst>
              <a:ext uri="{FF2B5EF4-FFF2-40B4-BE49-F238E27FC236}">
                <a16:creationId xmlns:a16="http://schemas.microsoft.com/office/drawing/2014/main" id="{13AA2C3B-7A80-15C9-2985-99C0B983C9BE}"/>
              </a:ext>
            </a:extLst>
          </p:cNvPr>
          <p:cNvSpPr/>
          <p:nvPr userDrawn="1"/>
        </p:nvSpPr>
        <p:spPr>
          <a:xfrm>
            <a:off x="35024" y="6165304"/>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C084FABE-A5BA-B50F-26CC-759959AEAFE0}"/>
              </a:ext>
            </a:extLst>
          </p:cNvPr>
          <p:cNvSpPr/>
          <p:nvPr userDrawn="1"/>
        </p:nvSpPr>
        <p:spPr>
          <a:xfrm>
            <a:off x="8291210" y="6146460"/>
            <a:ext cx="650776" cy="64024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2" descr="https://wiki.gccollab.ca/images/f/f1/AGzz_IOCN_RICO_logo_RGB_300dpi.jpg">
            <a:extLst>
              <a:ext uri="{FF2B5EF4-FFF2-40B4-BE49-F238E27FC236}">
                <a16:creationId xmlns:a16="http://schemas.microsoft.com/office/drawing/2014/main" id="{C5696765-C5FB-06BA-2C1D-C7E79B49279D}"/>
              </a:ext>
            </a:extLst>
          </p:cNvPr>
          <p:cNvPicPr>
            <a:picLocks noChangeAspect="1" noChangeArrowheads="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1475656" y="1151542"/>
            <a:ext cx="5972418" cy="1077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24185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421FE31-11E8-4F47-A2E8-B6F31F0A43B3}" type="datetime1">
              <a:rPr lang="en-CA" smtClean="0"/>
              <a:pPr/>
              <a:t>2024-05-28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0520536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endParaRPr lang="en-CA"/>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7FBC9CEC-BF8A-4951-913D-9E334DCEB460}" type="datetime1">
              <a:rPr lang="en-CA" smtClean="0"/>
              <a:pPr/>
              <a:t>2024-05-28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4073549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lgn="l">
              <a:defRPr/>
            </a:lvl1pPr>
          </a:lstStyle>
          <a:p>
            <a:r>
              <a:rPr lang="en-US" dirty="0"/>
              <a:t>Click to edit Master title style</a:t>
            </a:r>
            <a:endParaRPr lang="en-CA" dirty="0"/>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B3FFD2E5-3B4C-457C-A707-CAECF53851F3}" type="datetime1">
              <a:rPr lang="en-CA" smtClean="0"/>
              <a:pPr/>
              <a:t>2024-05-28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dirty="0"/>
          </a:p>
        </p:txBody>
      </p:sp>
    </p:spTree>
    <p:extLst>
      <p:ext uri="{BB962C8B-B14F-4D97-AF65-F5344CB8AC3E}">
        <p14:creationId xmlns:p14="http://schemas.microsoft.com/office/powerpoint/2010/main" val="3639197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endParaRPr lang="en-CA"/>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F1D4E487-5F17-4CB7-912A-9AE0C105173B}" type="datetime1">
              <a:rPr lang="en-CA" smtClean="0"/>
              <a:pPr/>
              <a:t>2024-05-28</a:t>
            </a:fld>
            <a:endParaRPr lang="en-CA"/>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CA"/>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12525880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F143A4D-778D-4E1D-8883-D0D147E0B0A6}" type="datetime1">
              <a:rPr lang="en-CA" smtClean="0"/>
              <a:pPr/>
              <a:t>2024-05-28</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5738444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endParaRPr lang="en-CA"/>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9C267D0B-A901-438E-8482-72801AF4A095}" type="datetime1">
              <a:rPr lang="en-CA" smtClean="0"/>
              <a:pPr/>
              <a:t>2024-05-28</a:t>
            </a:fld>
            <a:endParaRPr lang="en-CA"/>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CA"/>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6475268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endParaRPr lang="en-CA"/>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D0E5C0E1-7BC3-43D9-A476-473612BD87C5}" type="datetime1">
              <a:rPr lang="en-CA" smtClean="0"/>
              <a:pPr/>
              <a:t>2024-05-28</a:t>
            </a:fld>
            <a:endParaRPr lang="en-CA"/>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CA"/>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2681103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504C3E6A-3AA7-449B-A4A2-121D55690F32}" type="datetime1">
              <a:rPr lang="en-CA" smtClean="0"/>
              <a:pPr/>
              <a:t>2024-05-28</a:t>
            </a:fld>
            <a:endParaRPr lang="en-CA"/>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CA"/>
          </a:p>
        </p:txBody>
      </p:sp>
    </p:spTree>
    <p:extLst>
      <p:ext uri="{BB962C8B-B14F-4D97-AF65-F5344CB8AC3E}">
        <p14:creationId xmlns:p14="http://schemas.microsoft.com/office/powerpoint/2010/main" val="104725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endParaRPr lang="en-CA"/>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9AA3DD4-242B-4C82-87D1-4C31A6A8B16E}" type="datetime1">
              <a:rPr lang="en-CA" smtClean="0"/>
              <a:pPr/>
              <a:t>2024-05-28</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347433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endParaRPr lang="en-CA"/>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3478C86D-D389-4592-B37B-4CE098C00C2C}" type="datetime1">
              <a:rPr lang="en-CA" smtClean="0"/>
              <a:pPr/>
              <a:t>2024-05-28</a:t>
            </a:fld>
            <a:endParaRPr lang="en-CA"/>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CA"/>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50E449A1-3E28-4EED-877C-2235D0A8D14E}" type="slidenum">
              <a:rPr lang="en-CA" smtClean="0"/>
              <a:pPr/>
              <a:t>‹#›</a:t>
            </a:fld>
            <a:endParaRPr lang="en-CA"/>
          </a:p>
        </p:txBody>
      </p:sp>
    </p:spTree>
    <p:extLst>
      <p:ext uri="{BB962C8B-B14F-4D97-AF65-F5344CB8AC3E}">
        <p14:creationId xmlns:p14="http://schemas.microsoft.com/office/powerpoint/2010/main" val="1053864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9" name="Title Placeholder 1">
            <a:extLst>
              <a:ext uri="{FF2B5EF4-FFF2-40B4-BE49-F238E27FC236}">
                <a16:creationId xmlns:a16="http://schemas.microsoft.com/office/drawing/2014/main" id="{BBB4F7EF-FB42-67C2-0E97-54198896D8D5}"/>
              </a:ext>
            </a:extLst>
          </p:cNvPr>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CA" noProof="0" dirty="0"/>
              <a:t>Click to edit Master title style</a:t>
            </a:r>
          </a:p>
        </p:txBody>
      </p:sp>
      <p:sp>
        <p:nvSpPr>
          <p:cNvPr id="20" name="Text Placeholder 2">
            <a:extLst>
              <a:ext uri="{FF2B5EF4-FFF2-40B4-BE49-F238E27FC236}">
                <a16:creationId xmlns:a16="http://schemas.microsoft.com/office/drawing/2014/main" id="{8D1BF393-7DCA-460C-ECFA-A9A51F2C124C}"/>
              </a:ext>
            </a:extLst>
          </p:cNvPr>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CA" noProof="0" dirty="0"/>
              <a:t>Click to edit Master text styles</a:t>
            </a:r>
          </a:p>
          <a:p>
            <a:pPr lvl="1"/>
            <a:r>
              <a:rPr lang="en-CA" noProof="0" dirty="0"/>
              <a:t>Second level</a:t>
            </a:r>
          </a:p>
          <a:p>
            <a:pPr lvl="2"/>
            <a:r>
              <a:rPr lang="en-CA" noProof="0" dirty="0"/>
              <a:t>Third level</a:t>
            </a:r>
          </a:p>
          <a:p>
            <a:pPr lvl="3"/>
            <a:r>
              <a:rPr lang="en-CA" noProof="0" dirty="0"/>
              <a:t>Fourth level</a:t>
            </a:r>
          </a:p>
          <a:p>
            <a:pPr lvl="4"/>
            <a:r>
              <a:rPr lang="en-CA" noProof="0" dirty="0"/>
              <a:t>Fifth level</a:t>
            </a:r>
          </a:p>
        </p:txBody>
      </p:sp>
      <p:sp>
        <p:nvSpPr>
          <p:cNvPr id="21" name="Date Placeholder 3">
            <a:extLst>
              <a:ext uri="{FF2B5EF4-FFF2-40B4-BE49-F238E27FC236}">
                <a16:creationId xmlns:a16="http://schemas.microsoft.com/office/drawing/2014/main" id="{336B1B6E-02E5-AD0D-09CD-963BFEB47613}"/>
              </a:ext>
            </a:extLst>
          </p:cNvPr>
          <p:cNvSpPr>
            <a:spLocks noGrp="1"/>
          </p:cNvSpPr>
          <p:nvPr>
            <p:ph type="dt" sz="half" idx="2"/>
          </p:nvPr>
        </p:nvSpPr>
        <p:spPr>
          <a:xfrm>
            <a:off x="780097"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98CA5E-6F31-4EF9-827C-C6C4D70B9823}" type="datetime1">
              <a:rPr lang="en-CA" noProof="0" smtClean="0"/>
              <a:pPr/>
              <a:t>2024-05-28</a:t>
            </a:fld>
            <a:endParaRPr lang="en-CA" noProof="0" dirty="0"/>
          </a:p>
        </p:txBody>
      </p:sp>
      <p:sp>
        <p:nvSpPr>
          <p:cNvPr id="22" name="Footer Placeholder 4">
            <a:extLst>
              <a:ext uri="{FF2B5EF4-FFF2-40B4-BE49-F238E27FC236}">
                <a16:creationId xmlns:a16="http://schemas.microsoft.com/office/drawing/2014/main" id="{DBB3B1B4-1294-624F-BCBF-F7916444B453}"/>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noProof="0" dirty="0"/>
          </a:p>
        </p:txBody>
      </p:sp>
      <p:pic>
        <p:nvPicPr>
          <p:cNvPr id="23" name="Picture 4">
            <a:extLst>
              <a:ext uri="{FF2B5EF4-FFF2-40B4-BE49-F238E27FC236}">
                <a16:creationId xmlns:a16="http://schemas.microsoft.com/office/drawing/2014/main" id="{73344157-970C-4E93-7CE3-CEF58FDDE951}"/>
              </a:ext>
            </a:extLst>
          </p:cNvPr>
          <p:cNvPicPr>
            <a:picLocks noChangeAspect="1" noChangeArrowheads="1"/>
          </p:cNvPicPr>
          <p:nvPr userDrawn="1"/>
        </p:nvPicPr>
        <p:blipFill>
          <a:blip r:embed="rId13" cstate="print">
            <a:clrChange>
              <a:clrFrom>
                <a:srgbClr val="FFFFFF"/>
              </a:clrFrom>
              <a:clrTo>
                <a:srgbClr val="FFFFFF">
                  <a:alpha val="0"/>
                </a:srgbClr>
              </a:clrTo>
            </a:clrChange>
          </a:blip>
          <a:srcRect/>
          <a:stretch>
            <a:fillRect/>
          </a:stretch>
        </p:blipFill>
        <p:spPr bwMode="auto">
          <a:xfrm rot="242689">
            <a:off x="8320093" y="6394593"/>
            <a:ext cx="414615" cy="404664"/>
          </a:xfrm>
          <a:prstGeom prst="rect">
            <a:avLst/>
          </a:prstGeom>
          <a:noFill/>
          <a:ln w="9525">
            <a:noFill/>
            <a:miter lim="800000"/>
            <a:headEnd/>
            <a:tailEnd/>
          </a:ln>
        </p:spPr>
      </p:pic>
      <p:sp>
        <p:nvSpPr>
          <p:cNvPr id="24" name="Slide Number Placeholder 3">
            <a:extLst>
              <a:ext uri="{FF2B5EF4-FFF2-40B4-BE49-F238E27FC236}">
                <a16:creationId xmlns:a16="http://schemas.microsoft.com/office/drawing/2014/main" id="{C6544B1E-6C08-BB43-3DFA-B204BF5E8C72}"/>
              </a:ext>
            </a:extLst>
          </p:cNvPr>
          <p:cNvSpPr txBox="1">
            <a:spLocks/>
          </p:cNvSpPr>
          <p:nvPr userDrawn="1"/>
        </p:nvSpPr>
        <p:spPr>
          <a:xfrm>
            <a:off x="8388424" y="6448251"/>
            <a:ext cx="360040"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28FF02D-F5A3-0648-9CBB-623166A3287F}" type="slidenum">
              <a:rPr lang="en-CA" sz="1100" noProof="0" smtClean="0"/>
              <a:pPr/>
              <a:t>‹#›</a:t>
            </a:fld>
            <a:endParaRPr lang="en-CA" noProof="0" dirty="0"/>
          </a:p>
        </p:txBody>
      </p:sp>
    </p:spTree>
    <p:extLst>
      <p:ext uri="{BB962C8B-B14F-4D97-AF65-F5344CB8AC3E}">
        <p14:creationId xmlns:p14="http://schemas.microsoft.com/office/powerpoint/2010/main" val="3782092742"/>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notesSlide" Target="../notesSlides/notesSlide1.xml"/><Relationship Id="rId7" Type="http://schemas.openxmlformats.org/officeDocument/2006/relationships/image" Target="../media/image8.png"/><Relationship Id="rId2" Type="http://schemas.openxmlformats.org/officeDocument/2006/relationships/slideLayout" Target="../slideLayouts/slideLayout7.xml"/><Relationship Id="rId1" Type="http://schemas.openxmlformats.org/officeDocument/2006/relationships/tags" Target="../tags/tag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46.png"/><Relationship Id="rId5" Type="http://schemas.openxmlformats.org/officeDocument/2006/relationships/hyperlink" Target="https://www.lesechos.fr/idees-debats/cercle/le-leadership-empathique-130095" TargetMode="External"/><Relationship Id="rId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3" Type="http://schemas.openxmlformats.org/officeDocument/2006/relationships/hyperlink" Target="http://www.businessinsider.com/why-empathy-is-key-to-effective-leadership-2017-4"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47.jpeg"/></Relationships>
</file>

<file path=ppt/slides/_rels/slide12.xml.rels><?xml version="1.0" encoding="UTF-8" standalone="yes"?>
<Relationships xmlns="http://schemas.openxmlformats.org/package/2006/relationships"><Relationship Id="rId8" Type="http://schemas.openxmlformats.org/officeDocument/2006/relationships/image" Target="../media/image50.png"/><Relationship Id="rId3" Type="http://schemas.openxmlformats.org/officeDocument/2006/relationships/notesSlide" Target="../notesSlides/notesSlide12.xml"/><Relationship Id="rId7" Type="http://schemas.openxmlformats.org/officeDocument/2006/relationships/image" Target="../media/image49.png"/><Relationship Id="rId2" Type="http://schemas.openxmlformats.org/officeDocument/2006/relationships/slideLayout" Target="../slideLayouts/slideLayout2.xml"/><Relationship Id="rId1" Type="http://schemas.openxmlformats.org/officeDocument/2006/relationships/tags" Target="../tags/tag10.xml"/><Relationship Id="rId6" Type="http://schemas.openxmlformats.org/officeDocument/2006/relationships/image" Target="../media/image48.png"/><Relationship Id="rId5" Type="http://schemas.openxmlformats.org/officeDocument/2006/relationships/hyperlink" Target="https://www.tsw.co.uk/blog/leadership-and-management/daniel-goleman-emotional-intelligence/" TargetMode="External"/><Relationship Id="rId4" Type="http://schemas.openxmlformats.org/officeDocument/2006/relationships/hyperlink" Target="https://hbr.org/2017/02/emotional-intelligence-has-12-elements-which-do-you-need-to-work-on"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51.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ell.blogs.nytimes.com/2015/01/19/writing-your-way-to-happiness/" TargetMode="External"/><Relationship Id="rId4" Type="http://schemas.openxmlformats.org/officeDocument/2006/relationships/hyperlink" Target="https://www.forbes.com/sites/hennainam/2017/04/02/to-be-an-effective-leader-keep-a-leadership-journal/" TargetMode="External"/></Relationships>
</file>

<file path=ppt/slides/_rels/slide14.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52.jpeg"/><Relationship Id="rId5" Type="http://schemas.openxmlformats.org/officeDocument/2006/relationships/notesSlide" Target="../notesSlides/notesSlide14.xml"/><Relationship Id="rId4"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dharmawisdom.org/decision-time/" TargetMode="Externa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hyperlink" Target="http://knowledge.wharton.upenn.edu/article/making-big-small-decision-meditation-can-help/" TargetMode="External"/><Relationship Id="rId4" Type="http://schemas.openxmlformats.org/officeDocument/2006/relationships/image" Target="../media/image52.jpeg"/></Relationships>
</file>

<file path=ppt/slides/_rels/slide16.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53.jpeg"/><Relationship Id="rId5" Type="http://schemas.openxmlformats.org/officeDocument/2006/relationships/notesSlide" Target="../notesSlides/notesSlide16.xml"/><Relationship Id="rId4"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hyperlink" Target="https://www.artofliving.org/meditation/meditation-for-you/meditation-for-better-decision-making" TargetMode="External"/><Relationship Id="rId4" Type="http://schemas.openxmlformats.org/officeDocument/2006/relationships/hyperlink" Target="https://www.artofliving.org/us-en/meditation/meditation-for-you/meditation-for-better-decision-making" TargetMode="Externa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17.xml"/><Relationship Id="rId6" Type="http://schemas.openxmlformats.org/officeDocument/2006/relationships/image" Target="../media/image54.jpeg"/><Relationship Id="rId5" Type="http://schemas.openxmlformats.org/officeDocument/2006/relationships/hyperlink" Target="https://archive.org/download/LovingKindness15Minsb/Loving%20Kindness%2015%20minsb.mp3" TargetMode="External"/><Relationship Id="rId4" Type="http://schemas.openxmlformats.org/officeDocument/2006/relationships/hyperlink" Target="https://archive.org/details/LovingKindness15Minsb" TargetMode="External"/></Relationships>
</file>

<file path=ppt/slides/_rels/slide19.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51.jpeg"/><Relationship Id="rId7" Type="http://schemas.openxmlformats.org/officeDocument/2006/relationships/image" Target="../media/image56.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microsoft.com/office/2007/relationships/hdphoto" Target="../media/hdphoto2.wdp"/><Relationship Id="rId5" Type="http://schemas.openxmlformats.org/officeDocument/2006/relationships/image" Target="../media/image55.png"/><Relationship Id="rId10" Type="http://schemas.openxmlformats.org/officeDocument/2006/relationships/image" Target="../media/image53.jpeg"/><Relationship Id="rId4" Type="http://schemas.openxmlformats.org/officeDocument/2006/relationships/image" Target="../media/image43.jpeg"/><Relationship Id="rId9" Type="http://schemas.openxmlformats.org/officeDocument/2006/relationships/image" Target="../media/image54.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5.png"/><Relationship Id="rId13" Type="http://schemas.openxmlformats.org/officeDocument/2006/relationships/image" Target="../media/image53.jpeg"/><Relationship Id="rId3" Type="http://schemas.openxmlformats.org/officeDocument/2006/relationships/image" Target="../media/image16.png"/><Relationship Id="rId7" Type="http://schemas.openxmlformats.org/officeDocument/2006/relationships/image" Target="../media/image51.jpeg"/><Relationship Id="rId12" Type="http://schemas.openxmlformats.org/officeDocument/2006/relationships/image" Target="../media/image54.jpe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9.png"/><Relationship Id="rId11" Type="http://schemas.microsoft.com/office/2007/relationships/hdphoto" Target="../media/hdphoto3.wdp"/><Relationship Id="rId5" Type="http://schemas.openxmlformats.org/officeDocument/2006/relationships/image" Target="../media/image58.png"/><Relationship Id="rId10" Type="http://schemas.openxmlformats.org/officeDocument/2006/relationships/image" Target="../media/image56.png"/><Relationship Id="rId4" Type="http://schemas.openxmlformats.org/officeDocument/2006/relationships/image" Target="../media/image57.png"/><Relationship Id="rId9" Type="http://schemas.microsoft.com/office/2007/relationships/hdphoto" Target="../media/hdphoto2.wdp"/></Relationships>
</file>

<file path=ppt/slides/_rels/slide21.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61.pn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4.jp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gif"/><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13" Type="http://schemas.openxmlformats.org/officeDocument/2006/relationships/image" Target="../media/image23.jpg"/><Relationship Id="rId18" Type="http://schemas.openxmlformats.org/officeDocument/2006/relationships/image" Target="../media/image28.png"/><Relationship Id="rId26" Type="http://schemas.openxmlformats.org/officeDocument/2006/relationships/image" Target="../media/image36.jpeg"/><Relationship Id="rId3" Type="http://schemas.openxmlformats.org/officeDocument/2006/relationships/notesSlide" Target="../notesSlides/notesSlide5.xml"/><Relationship Id="rId21" Type="http://schemas.openxmlformats.org/officeDocument/2006/relationships/image" Target="../media/image31.png"/><Relationship Id="rId7" Type="http://schemas.openxmlformats.org/officeDocument/2006/relationships/image" Target="../media/image17.png"/><Relationship Id="rId12" Type="http://schemas.openxmlformats.org/officeDocument/2006/relationships/image" Target="../media/image22.jpg"/><Relationship Id="rId17" Type="http://schemas.openxmlformats.org/officeDocument/2006/relationships/image" Target="../media/image27.png"/><Relationship Id="rId25" Type="http://schemas.openxmlformats.org/officeDocument/2006/relationships/image" Target="../media/image35.png"/><Relationship Id="rId2" Type="http://schemas.openxmlformats.org/officeDocument/2006/relationships/slideLayout" Target="../slideLayouts/slideLayout2.xml"/><Relationship Id="rId16" Type="http://schemas.openxmlformats.org/officeDocument/2006/relationships/image" Target="../media/image26.png"/><Relationship Id="rId20" Type="http://schemas.openxmlformats.org/officeDocument/2006/relationships/image" Target="../media/image30.png"/><Relationship Id="rId29" Type="http://schemas.openxmlformats.org/officeDocument/2006/relationships/image" Target="../media/image39.png"/><Relationship Id="rId1" Type="http://schemas.openxmlformats.org/officeDocument/2006/relationships/tags" Target="../tags/tag2.xml"/><Relationship Id="rId6" Type="http://schemas.openxmlformats.org/officeDocument/2006/relationships/image" Target="../media/image14.jpg"/><Relationship Id="rId11" Type="http://schemas.openxmlformats.org/officeDocument/2006/relationships/image" Target="../media/image21.jpeg"/><Relationship Id="rId24" Type="http://schemas.openxmlformats.org/officeDocument/2006/relationships/image" Target="../media/image34.png"/><Relationship Id="rId5" Type="http://schemas.openxmlformats.org/officeDocument/2006/relationships/image" Target="../media/image16.png"/><Relationship Id="rId15" Type="http://schemas.openxmlformats.org/officeDocument/2006/relationships/image" Target="../media/image25.jpeg"/><Relationship Id="rId23" Type="http://schemas.openxmlformats.org/officeDocument/2006/relationships/image" Target="../media/image33.jpeg"/><Relationship Id="rId28" Type="http://schemas.openxmlformats.org/officeDocument/2006/relationships/image" Target="../media/image38.png"/><Relationship Id="rId10" Type="http://schemas.openxmlformats.org/officeDocument/2006/relationships/image" Target="../media/image20.png"/><Relationship Id="rId19" Type="http://schemas.openxmlformats.org/officeDocument/2006/relationships/image" Target="../media/image29.jpg"/><Relationship Id="rId4" Type="http://schemas.openxmlformats.org/officeDocument/2006/relationships/image" Target="../media/image15.png"/><Relationship Id="rId9" Type="http://schemas.openxmlformats.org/officeDocument/2006/relationships/image" Target="../media/image19.png"/><Relationship Id="rId14" Type="http://schemas.openxmlformats.org/officeDocument/2006/relationships/image" Target="../media/image24.jpg"/><Relationship Id="rId22" Type="http://schemas.openxmlformats.org/officeDocument/2006/relationships/image" Target="../media/image32.png"/><Relationship Id="rId27" Type="http://schemas.openxmlformats.org/officeDocument/2006/relationships/image" Target="../media/image37.jpeg"/></Relationships>
</file>

<file path=ppt/slides/_rels/slide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42.jpeg"/><Relationship Id="rId3" Type="http://schemas.openxmlformats.org/officeDocument/2006/relationships/tags" Target="../tags/tag5.xml"/><Relationship Id="rId7" Type="http://schemas.openxmlformats.org/officeDocument/2006/relationships/image" Target="../media/image41.jpeg"/><Relationship Id="rId2" Type="http://schemas.openxmlformats.org/officeDocument/2006/relationships/tags" Target="../tags/tag4.xml"/><Relationship Id="rId1" Type="http://schemas.openxmlformats.org/officeDocument/2006/relationships/tags" Target="../tags/tag3.xml"/><Relationship Id="rId6" Type="http://schemas.openxmlformats.org/officeDocument/2006/relationships/notesSlide" Target="../notesSlides/notesSlide7.xml"/><Relationship Id="rId5" Type="http://schemas.openxmlformats.org/officeDocument/2006/relationships/slideLayout" Target="../slideLayouts/slideLayout2.xml"/><Relationship Id="rId10" Type="http://schemas.openxmlformats.org/officeDocument/2006/relationships/image" Target="../media/image44.png"/><Relationship Id="rId4" Type="http://schemas.openxmlformats.org/officeDocument/2006/relationships/tags" Target="../tags/tag6.xml"/><Relationship Id="rId9" Type="http://schemas.openxmlformats.org/officeDocument/2006/relationships/image" Target="../media/image43.jpeg"/></Relationships>
</file>

<file path=ppt/slides/_rels/slide8.xml.rels><?xml version="1.0" encoding="UTF-8" standalone="yes"?>
<Relationships xmlns="http://schemas.openxmlformats.org/package/2006/relationships"><Relationship Id="rId3" Type="http://schemas.openxmlformats.org/officeDocument/2006/relationships/hyperlink" Target="https://siyli.org/mindful-walking/"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42.jpeg"/><Relationship Id="rId4" Type="http://schemas.openxmlformats.org/officeDocument/2006/relationships/image" Target="../media/image41.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4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re 1">
            <a:extLst>
              <a:ext uri="{FF2B5EF4-FFF2-40B4-BE49-F238E27FC236}">
                <a16:creationId xmlns:a16="http://schemas.microsoft.com/office/drawing/2014/main" id="{8F323DDC-E499-465F-A03E-5A06CDA603D7}"/>
              </a:ext>
            </a:extLst>
          </p:cNvPr>
          <p:cNvSpPr txBox="1">
            <a:spLocks noGrp="1"/>
          </p:cNvSpPr>
          <p:nvPr>
            <p:ph type="title" idx="4294967295"/>
            <p:custDataLst>
              <p:tags r:id="rId1"/>
            </p:custDataLst>
          </p:nvPr>
        </p:nvSpPr>
        <p:spPr>
          <a:xfrm>
            <a:off x="457200" y="274638"/>
            <a:ext cx="8229600" cy="49006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CA" sz="2000" dirty="0"/>
              <a:t>While we start, u</a:t>
            </a:r>
            <a:r>
              <a:rPr kumimoji="0" lang="en-CA" sz="2000" b="0" i="0" u="none" strike="noStrike" kern="1200" cap="none" spc="0" normalizeH="0" baseline="0" noProof="0" dirty="0">
                <a:ln>
                  <a:noFill/>
                </a:ln>
                <a:solidFill>
                  <a:schemeClr val="tx1"/>
                </a:solidFill>
                <a:effectLst/>
                <a:uLnTx/>
                <a:uFillTx/>
                <a:latin typeface="+mj-lt"/>
                <a:ea typeface="+mj-ea"/>
                <a:cs typeface="+mj-cs"/>
              </a:rPr>
              <a:t>se the Annotate tool… have fun</a:t>
            </a:r>
            <a:endParaRPr kumimoji="0" lang="fr-CA" sz="2000" b="0" i="0" u="none" strike="noStrike" kern="1200" cap="none" spc="0" normalizeH="0" baseline="0" noProof="0" dirty="0">
              <a:ln>
                <a:noFill/>
              </a:ln>
              <a:solidFill>
                <a:schemeClr val="tx1"/>
              </a:solidFill>
              <a:effectLst/>
              <a:uLnTx/>
              <a:uFillTx/>
              <a:latin typeface="+mj-lt"/>
              <a:ea typeface="+mj-ea"/>
              <a:cs typeface="+mj-cs"/>
            </a:endParaRPr>
          </a:p>
        </p:txBody>
      </p:sp>
      <p:pic>
        <p:nvPicPr>
          <p:cNvPr id="5" name="Picture 2" descr="Free Easy Bold Mandala Colouring Page Download | L.J. Knight Art">
            <a:extLst>
              <a:ext uri="{FF2B5EF4-FFF2-40B4-BE49-F238E27FC236}">
                <a16:creationId xmlns:a16="http://schemas.microsoft.com/office/drawing/2014/main" id="{E8FAD52E-E96F-708D-321A-A8492B2271F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 y="732978"/>
            <a:ext cx="2579475"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1">
            <a:extLst>
              <a:ext uri="{FF2B5EF4-FFF2-40B4-BE49-F238E27FC236}">
                <a16:creationId xmlns:a16="http://schemas.microsoft.com/office/drawing/2014/main" id="{01687B1A-D731-5AFE-0A9C-1C6181308F24}"/>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3275856" y="732978"/>
            <a:ext cx="2235650" cy="2286000"/>
          </a:xfrm>
          <a:prstGeom prst="rect">
            <a:avLst/>
          </a:prstGeom>
        </p:spPr>
      </p:pic>
      <p:pic>
        <p:nvPicPr>
          <p:cNvPr id="1030" name="Picture 6" descr="Simple Mandala Coloring Pages Printable at GetDrawings | Free download">
            <a:extLst>
              <a:ext uri="{FF2B5EF4-FFF2-40B4-BE49-F238E27FC236}">
                <a16:creationId xmlns:a16="http://schemas.microsoft.com/office/drawing/2014/main" id="{6D0B85F6-62FF-0800-9801-1B2719DF22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997190" y="764704"/>
            <a:ext cx="22860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andala coloring pages - easy mandala coloring page - simple mandala  coloring page - coloring page 36404464 Vector Art at Vecteezy">
            <a:extLst>
              <a:ext uri="{FF2B5EF4-FFF2-40B4-BE49-F238E27FC236}">
                <a16:creationId xmlns:a16="http://schemas.microsoft.com/office/drawing/2014/main" id="{90CCB531-ECCC-9651-A68D-E4C56BDFC9D6}"/>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3528" y="3215743"/>
            <a:ext cx="3538736" cy="3538736"/>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FREE EASY SUDOKU PUZZLE">
            <a:extLst>
              <a:ext uri="{FF2B5EF4-FFF2-40B4-BE49-F238E27FC236}">
                <a16:creationId xmlns:a16="http://schemas.microsoft.com/office/drawing/2014/main" id="{10FF42C7-8790-AF8A-2C9F-E1B692323E1F}"/>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565064" y="3235560"/>
            <a:ext cx="3518919" cy="35189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64882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323528" y="274638"/>
            <a:ext cx="8640960" cy="1143000"/>
          </a:xfrm>
        </p:spPr>
        <p:txBody>
          <a:bodyPr>
            <a:normAutofit fontScale="90000"/>
          </a:bodyPr>
          <a:lstStyle/>
          <a:p>
            <a:r>
              <a:rPr lang="fr-CA" dirty="0">
                <a:latin typeface="Calibri" panose="020F0502020204030204" pitchFamily="34" charset="0"/>
                <a:ea typeface="+mn-ea"/>
                <a:cs typeface="+mn-cs"/>
              </a:rPr>
              <a:t>L’empathie : l’élément essentiel d’un leadership efficace</a:t>
            </a:r>
            <a:endParaRPr lang="fr-CA" dirty="0"/>
          </a:p>
        </p:txBody>
      </p:sp>
      <p:sp>
        <p:nvSpPr>
          <p:cNvPr id="3" name="Content Placeholder 2"/>
          <p:cNvSpPr>
            <a:spLocks noGrp="1"/>
          </p:cNvSpPr>
          <p:nvPr>
            <p:ph idx="1"/>
            <p:custDataLst>
              <p:tags r:id="rId2"/>
            </p:custDataLst>
          </p:nvPr>
        </p:nvSpPr>
        <p:spPr>
          <a:xfrm>
            <a:off x="467544" y="1700808"/>
            <a:ext cx="8507289" cy="4903175"/>
          </a:xfrm>
        </p:spPr>
        <p:txBody>
          <a:bodyPr>
            <a:normAutofit/>
          </a:bodyPr>
          <a:lstStyle/>
          <a:p>
            <a:pPr marL="0" indent="0">
              <a:spcBef>
                <a:spcPts val="0"/>
              </a:spcBef>
              <a:buNone/>
            </a:pPr>
            <a:r>
              <a:rPr lang="fr-CA" sz="2800" dirty="0"/>
              <a:t>« … V</a:t>
            </a:r>
            <a:r>
              <a:rPr lang="fr-FR" sz="2800" dirty="0" err="1">
                <a:solidFill>
                  <a:srgbClr val="111111"/>
                </a:solidFill>
              </a:rPr>
              <a:t>ous</a:t>
            </a:r>
            <a:r>
              <a:rPr lang="fr-FR" sz="2800" dirty="0">
                <a:solidFill>
                  <a:srgbClr val="111111"/>
                </a:solidFill>
              </a:rPr>
              <a:t> devez vous souvenir que sans les membres de votre équipe, vous n’avez pas de rôle à jouer </a:t>
            </a:r>
            <a:r>
              <a:rPr lang="fr-CA" sz="2800" b="0" i="0" dirty="0">
                <a:solidFill>
                  <a:srgbClr val="111111"/>
                </a:solidFill>
                <a:effectLst/>
              </a:rPr>
              <a:t>… Sans </a:t>
            </a:r>
            <a:r>
              <a:rPr lang="fr-CA" sz="2800" dirty="0">
                <a:solidFill>
                  <a:srgbClr val="111111"/>
                </a:solidFill>
              </a:rPr>
              <a:t>l’</a:t>
            </a:r>
            <a:r>
              <a:rPr lang="fr-CA" sz="2800" b="0" i="0" dirty="0">
                <a:solidFill>
                  <a:srgbClr val="111111"/>
                </a:solidFill>
                <a:effectLst/>
              </a:rPr>
              <a:t>empathie, vous</a:t>
            </a:r>
            <a:r>
              <a:rPr lang="fr-FR" sz="2800" dirty="0">
                <a:solidFill>
                  <a:srgbClr val="111111"/>
                </a:solidFill>
              </a:rPr>
              <a:t> n'aboutirez à qu’à rien </a:t>
            </a:r>
            <a:endParaRPr lang="fr-CA" sz="2800" dirty="0"/>
          </a:p>
          <a:p>
            <a:pPr marL="0" indent="0">
              <a:spcBef>
                <a:spcPts val="0"/>
              </a:spcBef>
              <a:buNone/>
            </a:pPr>
            <a:endParaRPr lang="fr-CA" sz="2800" dirty="0"/>
          </a:p>
          <a:p>
            <a:pPr marL="0" indent="0">
              <a:spcBef>
                <a:spcPts val="0"/>
              </a:spcBef>
              <a:buNone/>
            </a:pPr>
            <a:r>
              <a:rPr lang="fr-CA" sz="2800" dirty="0"/>
              <a:t>…L’empathie signifie que la prise de </a:t>
            </a:r>
          </a:p>
          <a:p>
            <a:pPr marL="0" indent="0">
              <a:spcBef>
                <a:spcPts val="0"/>
              </a:spcBef>
              <a:buNone/>
            </a:pPr>
            <a:r>
              <a:rPr lang="fr-CA" sz="2800" dirty="0"/>
              <a:t>décision quotidienne touche toute </a:t>
            </a:r>
          </a:p>
          <a:p>
            <a:pPr marL="0" indent="0">
              <a:spcBef>
                <a:spcPts val="0"/>
              </a:spcBef>
              <a:buNone/>
            </a:pPr>
            <a:r>
              <a:rPr lang="fr-CA" sz="2800" dirty="0"/>
              <a:t>votre équipe… lorsque vous en prenez conscience, vous passez de “moi” à “nous” »...</a:t>
            </a:r>
          </a:p>
          <a:p>
            <a:pPr marL="0" indent="0">
              <a:spcBef>
                <a:spcPts val="0"/>
              </a:spcBef>
              <a:buNone/>
            </a:pPr>
            <a:endParaRPr lang="fr-CA" sz="2800" dirty="0"/>
          </a:p>
          <a:p>
            <a:pPr marL="0" indent="0">
              <a:spcBef>
                <a:spcPts val="0"/>
              </a:spcBef>
              <a:buNone/>
            </a:pPr>
            <a:endParaRPr lang="fr-CA" sz="2800" dirty="0"/>
          </a:p>
          <a:p>
            <a:pPr marL="0" indent="0">
              <a:spcBef>
                <a:spcPts val="0"/>
              </a:spcBef>
              <a:buNone/>
            </a:pPr>
            <a:r>
              <a:rPr lang="fr-CA" sz="1600" dirty="0">
                <a:hlinkClick r:id="rId5"/>
              </a:rPr>
              <a:t>https://www.lesechos.fr/idees-debats/cercle/le-leadership-empathique-130095</a:t>
            </a:r>
            <a:endParaRPr lang="fr-CA" sz="1600" dirty="0"/>
          </a:p>
          <a:p>
            <a:pPr marL="0" indent="0">
              <a:spcBef>
                <a:spcPts val="0"/>
              </a:spcBef>
              <a:buNone/>
            </a:pPr>
            <a:endParaRPr lang="fr-CA" sz="1600" dirty="0"/>
          </a:p>
        </p:txBody>
      </p:sp>
      <p:pic>
        <p:nvPicPr>
          <p:cNvPr id="13" name="Picture 12">
            <a:extLst>
              <a:ext uri="{FF2B5EF4-FFF2-40B4-BE49-F238E27FC236}">
                <a16:creationId xmlns:a16="http://schemas.microsoft.com/office/drawing/2014/main" id="{6D9B1CE2-A538-403E-A3F5-5ECA154C20AA}"/>
              </a:ext>
            </a:extLst>
          </p:cNvPr>
          <p:cNvPicPr>
            <a:picLocks noChangeAspect="1"/>
          </p:cNvPicPr>
          <p:nvPr/>
        </p:nvPicPr>
        <p:blipFill>
          <a:blip r:embed="rId6"/>
          <a:stretch>
            <a:fillRect/>
          </a:stretch>
        </p:blipFill>
        <p:spPr>
          <a:xfrm>
            <a:off x="7308304" y="4653136"/>
            <a:ext cx="1440160" cy="1600178"/>
          </a:xfrm>
          <a:prstGeom prst="rect">
            <a:avLst/>
          </a:prstGeom>
        </p:spPr>
      </p:pic>
    </p:spTree>
    <p:extLst>
      <p:ext uri="{BB962C8B-B14F-4D97-AF65-F5344CB8AC3E}">
        <p14:creationId xmlns:p14="http://schemas.microsoft.com/office/powerpoint/2010/main" val="390372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fade">
                                      <p:cBhvr>
                                        <p:cTn id="10" dur="500"/>
                                        <p:tgtEl>
                                          <p:spTgt spid="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Effect transition="in" filter="fade">
                                      <p:cBhvr>
                                        <p:cTn id="13"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528" y="274638"/>
            <a:ext cx="8640960" cy="1143000"/>
          </a:xfrm>
        </p:spPr>
        <p:txBody>
          <a:bodyPr>
            <a:normAutofit fontScale="90000"/>
          </a:bodyPr>
          <a:lstStyle/>
          <a:p>
            <a:r>
              <a:rPr lang="en-CA" dirty="0">
                <a:solidFill>
                  <a:srgbClr val="000000"/>
                </a:solidFill>
                <a:latin typeface="Calibri" panose="020F0502020204030204" pitchFamily="34" charset="0"/>
                <a:ea typeface="+mn-ea"/>
                <a:cs typeface="+mn-cs"/>
              </a:rPr>
              <a:t>Empathy: the key to effective leadership</a:t>
            </a:r>
            <a:endParaRPr lang="en-CA" dirty="0"/>
          </a:p>
        </p:txBody>
      </p:sp>
      <p:sp>
        <p:nvSpPr>
          <p:cNvPr id="3" name="Content Placeholder 2"/>
          <p:cNvSpPr>
            <a:spLocks noGrp="1"/>
          </p:cNvSpPr>
          <p:nvPr>
            <p:ph idx="1"/>
          </p:nvPr>
        </p:nvSpPr>
        <p:spPr>
          <a:xfrm>
            <a:off x="457199" y="1600200"/>
            <a:ext cx="8507289" cy="4903175"/>
          </a:xfrm>
        </p:spPr>
        <p:txBody>
          <a:bodyPr>
            <a:normAutofit/>
          </a:bodyPr>
          <a:lstStyle/>
          <a:p>
            <a:pPr marL="0" indent="0">
              <a:buNone/>
            </a:pPr>
            <a:r>
              <a:rPr lang="en-US" dirty="0"/>
              <a:t>“… </a:t>
            </a:r>
            <a:r>
              <a:rPr lang="en-US" b="0" i="0" dirty="0">
                <a:solidFill>
                  <a:srgbClr val="111111"/>
                </a:solidFill>
                <a:effectLst/>
                <a:latin typeface="TiemposTextWeb"/>
              </a:rPr>
              <a:t>You must always remember that whoever you are, you are nothing without other people… </a:t>
            </a:r>
            <a:r>
              <a:rPr lang="en-US" dirty="0"/>
              <a:t>Without empathy, you will never move past zero. </a:t>
            </a:r>
          </a:p>
          <a:p>
            <a:pPr marL="0" indent="0">
              <a:buNone/>
            </a:pPr>
            <a:r>
              <a:rPr lang="en-US" dirty="0"/>
              <a:t>…Empathy means </a:t>
            </a:r>
            <a:br>
              <a:rPr lang="en-US" dirty="0"/>
            </a:br>
            <a:r>
              <a:rPr lang="en-US" dirty="0"/>
              <a:t>understanding that the </a:t>
            </a:r>
            <a:br>
              <a:rPr lang="en-US" dirty="0"/>
            </a:br>
            <a:r>
              <a:rPr lang="en-US" dirty="0"/>
              <a:t>decisions you make </a:t>
            </a:r>
            <a:br>
              <a:rPr lang="en-US" dirty="0"/>
            </a:br>
            <a:r>
              <a:rPr lang="en-US" dirty="0"/>
              <a:t>every single day impact </a:t>
            </a:r>
            <a:br>
              <a:rPr lang="en-US" dirty="0"/>
            </a:br>
            <a:r>
              <a:rPr lang="en-US" dirty="0"/>
              <a:t>not just you… when you </a:t>
            </a:r>
            <a:br>
              <a:rPr lang="en-US" dirty="0"/>
            </a:br>
            <a:r>
              <a:rPr lang="en-US" dirty="0"/>
              <a:t>understand that you move from “me” to “we”… ”</a:t>
            </a:r>
          </a:p>
          <a:p>
            <a:endParaRPr lang="en-CA" dirty="0"/>
          </a:p>
        </p:txBody>
      </p:sp>
      <p:sp>
        <p:nvSpPr>
          <p:cNvPr id="5" name="Rectangle 4"/>
          <p:cNvSpPr/>
          <p:nvPr/>
        </p:nvSpPr>
        <p:spPr>
          <a:xfrm>
            <a:off x="971600" y="6381328"/>
            <a:ext cx="5581600" cy="276999"/>
          </a:xfrm>
          <a:prstGeom prst="rect">
            <a:avLst/>
          </a:prstGeom>
        </p:spPr>
        <p:txBody>
          <a:bodyPr wrap="square">
            <a:spAutoFit/>
          </a:bodyPr>
          <a:lstStyle/>
          <a:p>
            <a:r>
              <a:rPr lang="en-CA" sz="1200" dirty="0">
                <a:hlinkClick r:id="rId3"/>
              </a:rPr>
              <a:t>http://www.businessinsider.com/why-empathy-is-key-to-effective-leadership-2017-4</a:t>
            </a:r>
            <a:r>
              <a:rPr lang="en-CA" sz="1200" dirty="0"/>
              <a:t> </a:t>
            </a:r>
          </a:p>
        </p:txBody>
      </p:sp>
      <p:pic>
        <p:nvPicPr>
          <p:cNvPr id="7170" name="Picture 2" descr="Image result for Empathy-is-key-to-effective-leadership"/>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69852" y="3245724"/>
            <a:ext cx="4174148" cy="22018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526504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sz="4000" dirty="0"/>
              <a:t>Emotional Intelligence Domains and Competencies</a:t>
            </a:r>
          </a:p>
        </p:txBody>
      </p:sp>
      <p:sp>
        <p:nvSpPr>
          <p:cNvPr id="4" name="Rectangle 3"/>
          <p:cNvSpPr/>
          <p:nvPr/>
        </p:nvSpPr>
        <p:spPr>
          <a:xfrm>
            <a:off x="628184" y="6206965"/>
            <a:ext cx="7074024" cy="430887"/>
          </a:xfrm>
          <a:prstGeom prst="rect">
            <a:avLst/>
          </a:prstGeom>
        </p:spPr>
        <p:txBody>
          <a:bodyPr wrap="square">
            <a:spAutoFit/>
          </a:bodyPr>
          <a:lstStyle/>
          <a:p>
            <a:r>
              <a:rPr lang="en-US" sz="1100" dirty="0"/>
              <a:t>Article: </a:t>
            </a:r>
            <a:r>
              <a:rPr lang="en-US" sz="1100" dirty="0">
                <a:hlinkClick r:id="rId4"/>
              </a:rPr>
              <a:t>https://hbr.org/2017/02/emotional-intelligence-has-12-elements-which-do-you-need-to-work-on</a:t>
            </a:r>
            <a:r>
              <a:rPr lang="en-US" sz="1100" dirty="0"/>
              <a:t> </a:t>
            </a:r>
          </a:p>
          <a:p>
            <a:r>
              <a:rPr lang="en-US" sz="1100" dirty="0"/>
              <a:t>Self-assessment: </a:t>
            </a:r>
            <a:r>
              <a:rPr lang="en-CA" sz="1100" dirty="0">
                <a:hlinkClick r:id="rId5"/>
              </a:rPr>
              <a:t>https://www.tsw.co.uk/blog/leadership-and-management/daniel-goleman-emotional-intelligence/</a:t>
            </a:r>
            <a:r>
              <a:rPr lang="en-CA" sz="1100" dirty="0"/>
              <a:t> </a:t>
            </a:r>
          </a:p>
        </p:txBody>
      </p:sp>
      <p:sp>
        <p:nvSpPr>
          <p:cNvPr id="15" name="AutoShape 2" descr="Related imag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CA"/>
          </a:p>
        </p:txBody>
      </p:sp>
      <p:pic>
        <p:nvPicPr>
          <p:cNvPr id="7" name="Picture 4">
            <a:extLst>
              <a:ext uri="{C183D7F6-B498-43B3-948B-1728B52AA6E4}">
                <adec:decorative xmlns:adec="http://schemas.microsoft.com/office/drawing/2017/decorative" val="1"/>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08304" y="6181701"/>
            <a:ext cx="787808" cy="667667"/>
          </a:xfrm>
          <a:prstGeom prst="rect">
            <a:avLst/>
          </a:prstGeom>
          <a:noFill/>
          <a:extLst>
            <a:ext uri="{909E8E84-426E-40DD-AFC4-6F175D3DCCD1}">
              <a14:hiddenFill xmlns:a14="http://schemas.microsoft.com/office/drawing/2010/main">
                <a:solidFill>
                  <a:srgbClr val="FFFFFF"/>
                </a:solidFill>
              </a14:hiddenFill>
            </a:ext>
          </a:extLst>
        </p:spPr>
      </p:pic>
      <p:grpSp>
        <p:nvGrpSpPr>
          <p:cNvPr id="5" name="Group 4">
            <a:extLst>
              <a:ext uri="{FF2B5EF4-FFF2-40B4-BE49-F238E27FC236}">
                <a16:creationId xmlns:a16="http://schemas.microsoft.com/office/drawing/2014/main" id="{771CF205-8141-3E33-D963-0EF26FCB8136}"/>
              </a:ext>
            </a:extLst>
          </p:cNvPr>
          <p:cNvGrpSpPr/>
          <p:nvPr/>
        </p:nvGrpSpPr>
        <p:grpSpPr>
          <a:xfrm>
            <a:off x="305975" y="1560165"/>
            <a:ext cx="8946545" cy="4029075"/>
            <a:chOff x="305975" y="1560165"/>
            <a:chExt cx="8946545" cy="4029075"/>
          </a:xfrm>
        </p:grpSpPr>
        <p:pic>
          <p:nvPicPr>
            <p:cNvPr id="6" name="Picture 2" descr="https://hbr.org/resources/images/article_assets/2017/01/W170124_GOLEMAN_EMOTIONALINTELLIGENCE.png">
              <a:extLst>
                <a:ext uri="{FF2B5EF4-FFF2-40B4-BE49-F238E27FC236}">
                  <a16:creationId xmlns:a16="http://schemas.microsoft.com/office/drawing/2014/main" id="{5BB63925-5FCD-C6B2-8D96-BA8D56EDC9B0}"/>
                </a:ext>
              </a:extLst>
            </p:cNvPr>
            <p:cNvPicPr>
              <a:picLocks noChangeAspect="1" noChangeArrowheads="1"/>
            </p:cNvPicPr>
            <p:nvPr>
              <p:custDataLst>
                <p:tags r:id="rId1"/>
              </p:custDataLst>
            </p:nvPr>
          </p:nvPicPr>
          <p:blipFill rotWithShape="1">
            <a:blip r:embed="rId7">
              <a:extLst>
                <a:ext uri="{28A0092B-C50C-407E-A947-70E740481C1C}">
                  <a14:useLocalDpi xmlns:a14="http://schemas.microsoft.com/office/drawing/2010/main" val="0"/>
                </a:ext>
              </a:extLst>
            </a:blip>
            <a:srcRect t="13300" b="8066"/>
            <a:stretch/>
          </p:blipFill>
          <p:spPr bwMode="auto">
            <a:xfrm>
              <a:off x="307975" y="1565175"/>
              <a:ext cx="8720900" cy="4024065"/>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84E8123C-63E8-185F-3A87-70D813FE5BE3}"/>
                </a:ext>
              </a:extLst>
            </p:cNvPr>
            <p:cNvPicPr>
              <a:picLocks noChangeAspect="1"/>
            </p:cNvPicPr>
            <p:nvPr/>
          </p:nvPicPr>
          <p:blipFill>
            <a:blip r:embed="rId8"/>
            <a:stretch>
              <a:fillRect/>
            </a:stretch>
          </p:blipFill>
          <p:spPr>
            <a:xfrm>
              <a:off x="305975" y="1560165"/>
              <a:ext cx="8724900" cy="4029075"/>
            </a:xfrm>
            <a:prstGeom prst="rect">
              <a:avLst/>
            </a:prstGeom>
          </p:spPr>
        </p:pic>
        <p:sp>
          <p:nvSpPr>
            <p:cNvPr id="9" name="TextBox 8">
              <a:extLst>
                <a:ext uri="{FF2B5EF4-FFF2-40B4-BE49-F238E27FC236}">
                  <a16:creationId xmlns:a16="http://schemas.microsoft.com/office/drawing/2014/main" id="{D8021525-24C9-5073-67B3-DF9CE2E23A3E}"/>
                </a:ext>
              </a:extLst>
            </p:cNvPr>
            <p:cNvSpPr txBox="1"/>
            <p:nvPr/>
          </p:nvSpPr>
          <p:spPr>
            <a:xfrm>
              <a:off x="370660" y="1591400"/>
              <a:ext cx="1565920" cy="646331"/>
            </a:xfrm>
            <a:prstGeom prst="rect">
              <a:avLst/>
            </a:prstGeom>
            <a:noFill/>
          </p:spPr>
          <p:txBody>
            <a:bodyPr wrap="square">
              <a:spAutoFit/>
            </a:bodyPr>
            <a:lstStyle/>
            <a:p>
              <a:r>
                <a:rPr lang="fr-CA" sz="1800" b="1" noProof="0" dirty="0"/>
                <a:t>Self-Awareness</a:t>
              </a:r>
              <a:endParaRPr lang="en-US" b="1" dirty="0"/>
            </a:p>
          </p:txBody>
        </p:sp>
        <p:sp>
          <p:nvSpPr>
            <p:cNvPr id="10" name="TextBox 9">
              <a:extLst>
                <a:ext uri="{FF2B5EF4-FFF2-40B4-BE49-F238E27FC236}">
                  <a16:creationId xmlns:a16="http://schemas.microsoft.com/office/drawing/2014/main" id="{221660B0-790A-C0BE-6902-61632F00B861}"/>
                </a:ext>
              </a:extLst>
            </p:cNvPr>
            <p:cNvSpPr txBox="1"/>
            <p:nvPr/>
          </p:nvSpPr>
          <p:spPr>
            <a:xfrm>
              <a:off x="2555776" y="1591400"/>
              <a:ext cx="1565920" cy="646331"/>
            </a:xfrm>
            <a:prstGeom prst="rect">
              <a:avLst/>
            </a:prstGeom>
            <a:noFill/>
          </p:spPr>
          <p:txBody>
            <a:bodyPr wrap="square">
              <a:spAutoFit/>
            </a:bodyPr>
            <a:lstStyle/>
            <a:p>
              <a:r>
                <a:rPr lang="fr-CA" sz="1800" b="1" noProof="0" dirty="0"/>
                <a:t>Self-Management</a:t>
              </a:r>
              <a:endParaRPr lang="en-US" b="1" dirty="0"/>
            </a:p>
          </p:txBody>
        </p:sp>
        <p:sp>
          <p:nvSpPr>
            <p:cNvPr id="11" name="TextBox 10">
              <a:extLst>
                <a:ext uri="{FF2B5EF4-FFF2-40B4-BE49-F238E27FC236}">
                  <a16:creationId xmlns:a16="http://schemas.microsoft.com/office/drawing/2014/main" id="{71C5F726-3A08-5F97-6E48-6BDEEF0066E2}"/>
                </a:ext>
              </a:extLst>
            </p:cNvPr>
            <p:cNvSpPr txBox="1"/>
            <p:nvPr/>
          </p:nvSpPr>
          <p:spPr>
            <a:xfrm>
              <a:off x="4718891" y="1729899"/>
              <a:ext cx="2024743" cy="369332"/>
            </a:xfrm>
            <a:prstGeom prst="rect">
              <a:avLst/>
            </a:prstGeom>
            <a:noFill/>
          </p:spPr>
          <p:txBody>
            <a:bodyPr wrap="square">
              <a:spAutoFit/>
            </a:bodyPr>
            <a:lstStyle/>
            <a:p>
              <a:r>
                <a:rPr lang="fr-CA" sz="1800" b="1" noProof="0" dirty="0"/>
                <a:t>Social Awareness</a:t>
              </a:r>
              <a:endParaRPr lang="en-US" b="1" dirty="0"/>
            </a:p>
          </p:txBody>
        </p:sp>
        <p:sp>
          <p:nvSpPr>
            <p:cNvPr id="12" name="TextBox 11">
              <a:extLst>
                <a:ext uri="{FF2B5EF4-FFF2-40B4-BE49-F238E27FC236}">
                  <a16:creationId xmlns:a16="http://schemas.microsoft.com/office/drawing/2014/main" id="{8C40F961-16D8-6973-7DB4-33C150AD6967}"/>
                </a:ext>
              </a:extLst>
            </p:cNvPr>
            <p:cNvSpPr txBox="1"/>
            <p:nvPr/>
          </p:nvSpPr>
          <p:spPr>
            <a:xfrm>
              <a:off x="6910070" y="1591400"/>
              <a:ext cx="2342450" cy="646331"/>
            </a:xfrm>
            <a:prstGeom prst="rect">
              <a:avLst/>
            </a:prstGeom>
            <a:noFill/>
          </p:spPr>
          <p:txBody>
            <a:bodyPr wrap="square">
              <a:spAutoFit/>
            </a:bodyPr>
            <a:lstStyle/>
            <a:p>
              <a:r>
                <a:rPr lang="fr-CA" sz="1800" b="1" noProof="0" dirty="0"/>
                <a:t>Relationship Management</a:t>
              </a:r>
              <a:endParaRPr lang="en-US" b="1" dirty="0"/>
            </a:p>
          </p:txBody>
        </p:sp>
        <p:sp>
          <p:nvSpPr>
            <p:cNvPr id="13" name="TextBox 12">
              <a:extLst>
                <a:ext uri="{FF2B5EF4-FFF2-40B4-BE49-F238E27FC236}">
                  <a16:creationId xmlns:a16="http://schemas.microsoft.com/office/drawing/2014/main" id="{EF3BF795-B45E-E5EC-E2CF-97FE9DD719A0}"/>
                </a:ext>
              </a:extLst>
            </p:cNvPr>
            <p:cNvSpPr txBox="1"/>
            <p:nvPr/>
          </p:nvSpPr>
          <p:spPr>
            <a:xfrm>
              <a:off x="370660" y="3497716"/>
              <a:ext cx="1753068" cy="646331"/>
            </a:xfrm>
            <a:prstGeom prst="rect">
              <a:avLst/>
            </a:prstGeom>
            <a:noFill/>
          </p:spPr>
          <p:txBody>
            <a:bodyPr wrap="square">
              <a:spAutoFit/>
            </a:bodyPr>
            <a:lstStyle/>
            <a:p>
              <a:r>
                <a:rPr lang="fr-CA" sz="1800" baseline="0" noProof="0" dirty="0" err="1"/>
                <a:t>Emotional</a:t>
              </a:r>
              <a:r>
                <a:rPr lang="fr-CA" sz="1800" baseline="0" noProof="0" dirty="0"/>
                <a:t> </a:t>
              </a:r>
              <a:br>
                <a:rPr lang="fr-CA" sz="1800" baseline="0" noProof="0" dirty="0"/>
              </a:br>
              <a:r>
                <a:rPr lang="fr-CA" sz="1800" baseline="0" noProof="0" dirty="0"/>
                <a:t>Self-Awareness</a:t>
              </a:r>
              <a:endParaRPr lang="en-US" dirty="0"/>
            </a:p>
          </p:txBody>
        </p:sp>
        <p:sp>
          <p:nvSpPr>
            <p:cNvPr id="14" name="TextBox 13">
              <a:extLst>
                <a:ext uri="{FF2B5EF4-FFF2-40B4-BE49-F238E27FC236}">
                  <a16:creationId xmlns:a16="http://schemas.microsoft.com/office/drawing/2014/main" id="{096D7E3E-C8A5-8D83-725F-6F3AD20D4916}"/>
                </a:ext>
              </a:extLst>
            </p:cNvPr>
            <p:cNvSpPr txBox="1"/>
            <p:nvPr/>
          </p:nvSpPr>
          <p:spPr>
            <a:xfrm>
              <a:off x="2555776" y="2266984"/>
              <a:ext cx="1565920" cy="646331"/>
            </a:xfrm>
            <a:prstGeom prst="rect">
              <a:avLst/>
            </a:prstGeom>
            <a:noFill/>
          </p:spPr>
          <p:txBody>
            <a:bodyPr wrap="square">
              <a:spAutoFit/>
            </a:bodyPr>
            <a:lstStyle/>
            <a:p>
              <a:r>
                <a:rPr lang="fr-CA" sz="1800" baseline="0" noProof="0" dirty="0"/>
                <a:t>E</a:t>
              </a:r>
              <a:r>
                <a:rPr lang="fr-CA" dirty="0" err="1"/>
                <a:t>motional</a:t>
              </a:r>
              <a:r>
                <a:rPr lang="fr-CA" dirty="0"/>
                <a:t> Self-Control</a:t>
              </a:r>
              <a:endParaRPr lang="en-US" dirty="0"/>
            </a:p>
          </p:txBody>
        </p:sp>
        <p:sp>
          <p:nvSpPr>
            <p:cNvPr id="16" name="TextBox 15">
              <a:extLst>
                <a:ext uri="{FF2B5EF4-FFF2-40B4-BE49-F238E27FC236}">
                  <a16:creationId xmlns:a16="http://schemas.microsoft.com/office/drawing/2014/main" id="{B315ADEF-6B32-E154-B055-D88183A2FEF1}"/>
                </a:ext>
              </a:extLst>
            </p:cNvPr>
            <p:cNvSpPr txBox="1"/>
            <p:nvPr/>
          </p:nvSpPr>
          <p:spPr>
            <a:xfrm>
              <a:off x="2555776" y="3286674"/>
              <a:ext cx="1565920" cy="369332"/>
            </a:xfrm>
            <a:prstGeom prst="rect">
              <a:avLst/>
            </a:prstGeom>
            <a:noFill/>
          </p:spPr>
          <p:txBody>
            <a:bodyPr wrap="square">
              <a:spAutoFit/>
            </a:bodyPr>
            <a:lstStyle/>
            <a:p>
              <a:r>
                <a:rPr lang="fr-CA" sz="1800" baseline="0" noProof="0" dirty="0" err="1"/>
                <a:t>Adaptability</a:t>
              </a:r>
              <a:endParaRPr lang="en-US" dirty="0"/>
            </a:p>
          </p:txBody>
        </p:sp>
        <p:sp>
          <p:nvSpPr>
            <p:cNvPr id="17" name="TextBox 16">
              <a:extLst>
                <a:ext uri="{FF2B5EF4-FFF2-40B4-BE49-F238E27FC236}">
                  <a16:creationId xmlns:a16="http://schemas.microsoft.com/office/drawing/2014/main" id="{B0042483-021C-52BA-8CBE-51E76A29653D}"/>
                </a:ext>
              </a:extLst>
            </p:cNvPr>
            <p:cNvSpPr txBox="1"/>
            <p:nvPr/>
          </p:nvSpPr>
          <p:spPr>
            <a:xfrm>
              <a:off x="2552080" y="4029365"/>
              <a:ext cx="1753068" cy="646331"/>
            </a:xfrm>
            <a:prstGeom prst="rect">
              <a:avLst/>
            </a:prstGeom>
            <a:noFill/>
          </p:spPr>
          <p:txBody>
            <a:bodyPr wrap="square">
              <a:spAutoFit/>
            </a:bodyPr>
            <a:lstStyle/>
            <a:p>
              <a:r>
                <a:rPr lang="fr-CA" sz="1800" baseline="0" noProof="0" dirty="0" err="1"/>
                <a:t>Achievement</a:t>
              </a:r>
              <a:r>
                <a:rPr lang="fr-CA" sz="1800" baseline="0" noProof="0" dirty="0"/>
                <a:t> orientation</a:t>
              </a:r>
              <a:endParaRPr lang="en-US" dirty="0"/>
            </a:p>
          </p:txBody>
        </p:sp>
        <p:sp>
          <p:nvSpPr>
            <p:cNvPr id="18" name="TextBox 17">
              <a:extLst>
                <a:ext uri="{FF2B5EF4-FFF2-40B4-BE49-F238E27FC236}">
                  <a16:creationId xmlns:a16="http://schemas.microsoft.com/office/drawing/2014/main" id="{22578D92-44E2-5F07-F378-708F08B71FD1}"/>
                </a:ext>
              </a:extLst>
            </p:cNvPr>
            <p:cNvSpPr txBox="1"/>
            <p:nvPr/>
          </p:nvSpPr>
          <p:spPr>
            <a:xfrm>
              <a:off x="2555776" y="4907955"/>
              <a:ext cx="1753068" cy="369332"/>
            </a:xfrm>
            <a:prstGeom prst="rect">
              <a:avLst/>
            </a:prstGeom>
            <a:noFill/>
          </p:spPr>
          <p:txBody>
            <a:bodyPr wrap="square">
              <a:spAutoFit/>
            </a:bodyPr>
            <a:lstStyle/>
            <a:p>
              <a:r>
                <a:rPr lang="fr-CA" sz="1800" baseline="0" noProof="0" dirty="0"/>
                <a:t>Positive Outlook</a:t>
              </a:r>
              <a:endParaRPr lang="en-US" dirty="0"/>
            </a:p>
          </p:txBody>
        </p:sp>
        <p:sp>
          <p:nvSpPr>
            <p:cNvPr id="19" name="TextBox 18">
              <a:extLst>
                <a:ext uri="{FF2B5EF4-FFF2-40B4-BE49-F238E27FC236}">
                  <a16:creationId xmlns:a16="http://schemas.microsoft.com/office/drawing/2014/main" id="{8EBD6F5C-0E89-2B21-744E-0DC05FE68B73}"/>
                </a:ext>
              </a:extLst>
            </p:cNvPr>
            <p:cNvSpPr txBox="1"/>
            <p:nvPr/>
          </p:nvSpPr>
          <p:spPr>
            <a:xfrm>
              <a:off x="4745313" y="2871176"/>
              <a:ext cx="1393028" cy="369332"/>
            </a:xfrm>
            <a:prstGeom prst="rect">
              <a:avLst/>
            </a:prstGeom>
            <a:noFill/>
          </p:spPr>
          <p:txBody>
            <a:bodyPr wrap="square">
              <a:spAutoFit/>
            </a:bodyPr>
            <a:lstStyle/>
            <a:p>
              <a:r>
                <a:rPr lang="fr-CA" sz="1800" baseline="0" noProof="0" dirty="0" err="1"/>
                <a:t>Empathy</a:t>
              </a:r>
              <a:endParaRPr lang="en-US" dirty="0"/>
            </a:p>
          </p:txBody>
        </p:sp>
        <p:sp>
          <p:nvSpPr>
            <p:cNvPr id="20" name="TextBox 19">
              <a:extLst>
                <a:ext uri="{FF2B5EF4-FFF2-40B4-BE49-F238E27FC236}">
                  <a16:creationId xmlns:a16="http://schemas.microsoft.com/office/drawing/2014/main" id="{7A88AE68-B028-ABFB-0F7F-F53B51315AF1}"/>
                </a:ext>
              </a:extLst>
            </p:cNvPr>
            <p:cNvSpPr txBox="1"/>
            <p:nvPr/>
          </p:nvSpPr>
          <p:spPr>
            <a:xfrm>
              <a:off x="4745313" y="4317169"/>
              <a:ext cx="1878828" cy="646331"/>
            </a:xfrm>
            <a:prstGeom prst="rect">
              <a:avLst/>
            </a:prstGeom>
            <a:noFill/>
          </p:spPr>
          <p:txBody>
            <a:bodyPr wrap="square">
              <a:spAutoFit/>
            </a:bodyPr>
            <a:lstStyle/>
            <a:p>
              <a:r>
                <a:rPr lang="fr-CA" sz="1800" baseline="0" noProof="0" dirty="0" err="1"/>
                <a:t>Organizational</a:t>
              </a:r>
              <a:r>
                <a:rPr lang="fr-CA" sz="1800" baseline="0" noProof="0" dirty="0"/>
                <a:t> Awareness</a:t>
              </a:r>
              <a:endParaRPr lang="en-US" dirty="0"/>
            </a:p>
          </p:txBody>
        </p:sp>
        <p:sp>
          <p:nvSpPr>
            <p:cNvPr id="21" name="TextBox 20">
              <a:extLst>
                <a:ext uri="{FF2B5EF4-FFF2-40B4-BE49-F238E27FC236}">
                  <a16:creationId xmlns:a16="http://schemas.microsoft.com/office/drawing/2014/main" id="{7DF7B67F-11A8-6A83-A063-7226DC5BB055}"/>
                </a:ext>
              </a:extLst>
            </p:cNvPr>
            <p:cNvSpPr txBox="1"/>
            <p:nvPr/>
          </p:nvSpPr>
          <p:spPr>
            <a:xfrm>
              <a:off x="6910070" y="2375682"/>
              <a:ext cx="2124744" cy="369332"/>
            </a:xfrm>
            <a:prstGeom prst="rect">
              <a:avLst/>
            </a:prstGeom>
            <a:noFill/>
          </p:spPr>
          <p:txBody>
            <a:bodyPr wrap="square">
              <a:spAutoFit/>
            </a:bodyPr>
            <a:lstStyle/>
            <a:p>
              <a:r>
                <a:rPr lang="fr-CA" sz="1800" baseline="0" noProof="0" dirty="0"/>
                <a:t>Influence</a:t>
              </a:r>
              <a:endParaRPr lang="en-US" dirty="0"/>
            </a:p>
          </p:txBody>
        </p:sp>
        <p:sp>
          <p:nvSpPr>
            <p:cNvPr id="22" name="TextBox 21">
              <a:extLst>
                <a:ext uri="{FF2B5EF4-FFF2-40B4-BE49-F238E27FC236}">
                  <a16:creationId xmlns:a16="http://schemas.microsoft.com/office/drawing/2014/main" id="{47899DEA-9226-634B-9420-70A0628CC72B}"/>
                </a:ext>
              </a:extLst>
            </p:cNvPr>
            <p:cNvSpPr txBox="1"/>
            <p:nvPr/>
          </p:nvSpPr>
          <p:spPr>
            <a:xfrm>
              <a:off x="6910070" y="2917342"/>
              <a:ext cx="2124744" cy="369332"/>
            </a:xfrm>
            <a:prstGeom prst="rect">
              <a:avLst/>
            </a:prstGeom>
            <a:noFill/>
          </p:spPr>
          <p:txBody>
            <a:bodyPr wrap="square">
              <a:spAutoFit/>
            </a:bodyPr>
            <a:lstStyle/>
            <a:p>
              <a:r>
                <a:rPr lang="fr-CA" sz="1800" baseline="0" noProof="0" dirty="0"/>
                <a:t>Coach and Mentor</a:t>
              </a:r>
              <a:endParaRPr lang="en-US" dirty="0"/>
            </a:p>
          </p:txBody>
        </p:sp>
        <p:sp>
          <p:nvSpPr>
            <p:cNvPr id="23" name="TextBox 22">
              <a:extLst>
                <a:ext uri="{FF2B5EF4-FFF2-40B4-BE49-F238E27FC236}">
                  <a16:creationId xmlns:a16="http://schemas.microsoft.com/office/drawing/2014/main" id="{87D0FB84-5700-460C-43AB-BE3671CF95C8}"/>
                </a:ext>
              </a:extLst>
            </p:cNvPr>
            <p:cNvSpPr txBox="1"/>
            <p:nvPr/>
          </p:nvSpPr>
          <p:spPr>
            <a:xfrm>
              <a:off x="6910070" y="4330787"/>
              <a:ext cx="2124744" cy="369332"/>
            </a:xfrm>
            <a:prstGeom prst="rect">
              <a:avLst/>
            </a:prstGeom>
            <a:noFill/>
          </p:spPr>
          <p:txBody>
            <a:bodyPr wrap="square">
              <a:spAutoFit/>
            </a:bodyPr>
            <a:lstStyle/>
            <a:p>
              <a:r>
                <a:rPr lang="fr-CA" sz="1800" baseline="0" noProof="0" dirty="0" err="1"/>
                <a:t>Teamwork</a:t>
              </a:r>
              <a:endParaRPr lang="en-US" dirty="0"/>
            </a:p>
          </p:txBody>
        </p:sp>
        <p:sp>
          <p:nvSpPr>
            <p:cNvPr id="24" name="TextBox 23">
              <a:extLst>
                <a:ext uri="{FF2B5EF4-FFF2-40B4-BE49-F238E27FC236}">
                  <a16:creationId xmlns:a16="http://schemas.microsoft.com/office/drawing/2014/main" id="{3CBA84CF-4057-24DE-A549-059C60313D9F}"/>
                </a:ext>
              </a:extLst>
            </p:cNvPr>
            <p:cNvSpPr txBox="1"/>
            <p:nvPr/>
          </p:nvSpPr>
          <p:spPr>
            <a:xfrm>
              <a:off x="6910070" y="4926671"/>
              <a:ext cx="2124744" cy="646331"/>
            </a:xfrm>
            <a:prstGeom prst="rect">
              <a:avLst/>
            </a:prstGeom>
            <a:noFill/>
          </p:spPr>
          <p:txBody>
            <a:bodyPr wrap="square">
              <a:spAutoFit/>
            </a:bodyPr>
            <a:lstStyle/>
            <a:p>
              <a:r>
                <a:rPr lang="fr-CA" sz="1800" baseline="0" noProof="0" dirty="0" err="1"/>
                <a:t>Inspirational</a:t>
              </a:r>
              <a:r>
                <a:rPr lang="fr-CA" sz="1800" baseline="0" noProof="0" dirty="0"/>
                <a:t> Leadership</a:t>
              </a:r>
              <a:endParaRPr lang="en-US" dirty="0"/>
            </a:p>
          </p:txBody>
        </p:sp>
        <p:sp>
          <p:nvSpPr>
            <p:cNvPr id="25" name="TextBox 24">
              <a:extLst>
                <a:ext uri="{FF2B5EF4-FFF2-40B4-BE49-F238E27FC236}">
                  <a16:creationId xmlns:a16="http://schemas.microsoft.com/office/drawing/2014/main" id="{9EB5457C-BDB5-4C9A-9B8B-DEA9525A9383}"/>
                </a:ext>
              </a:extLst>
            </p:cNvPr>
            <p:cNvSpPr txBox="1"/>
            <p:nvPr/>
          </p:nvSpPr>
          <p:spPr>
            <a:xfrm>
              <a:off x="6904131" y="3582904"/>
              <a:ext cx="2124744" cy="646331"/>
            </a:xfrm>
            <a:prstGeom prst="rect">
              <a:avLst/>
            </a:prstGeom>
            <a:noFill/>
          </p:spPr>
          <p:txBody>
            <a:bodyPr wrap="square">
              <a:spAutoFit/>
            </a:bodyPr>
            <a:lstStyle/>
            <a:p>
              <a:r>
                <a:rPr lang="fr-CA" sz="1800" baseline="0" noProof="0" dirty="0" err="1"/>
                <a:t>Conflict</a:t>
              </a:r>
              <a:r>
                <a:rPr lang="fr-CA" sz="1800" baseline="0" noProof="0" dirty="0"/>
                <a:t> Management</a:t>
              </a:r>
              <a:endParaRPr lang="en-US" dirty="0"/>
            </a:p>
          </p:txBody>
        </p:sp>
      </p:grpSp>
    </p:spTree>
    <p:extLst>
      <p:ext uri="{BB962C8B-B14F-4D97-AF65-F5344CB8AC3E}">
        <p14:creationId xmlns:p14="http://schemas.microsoft.com/office/powerpoint/2010/main" val="458889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50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2" descr="Bohemian Line Art Design - Free image on Pixaba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89331" y="119954"/>
            <a:ext cx="2328193" cy="365654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179512" y="274638"/>
            <a:ext cx="8964488" cy="1143000"/>
          </a:xfrm>
        </p:spPr>
        <p:txBody>
          <a:bodyPr>
            <a:normAutofit fontScale="90000"/>
          </a:bodyPr>
          <a:lstStyle/>
          <a:p>
            <a:pPr fontAlgn="base"/>
            <a:r>
              <a:rPr lang="en-US" sz="3600" dirty="0"/>
              <a:t>To Be An Effective Leader, Keep A </a:t>
            </a:r>
            <a:br>
              <a:rPr lang="en-US" sz="3600" dirty="0"/>
            </a:br>
            <a:r>
              <a:rPr lang="en-US" sz="3600" dirty="0"/>
              <a:t>Leadership (Reflecting) Journal</a:t>
            </a:r>
          </a:p>
        </p:txBody>
      </p:sp>
      <p:sp>
        <p:nvSpPr>
          <p:cNvPr id="3" name="Content Placeholder 2"/>
          <p:cNvSpPr>
            <a:spLocks noGrp="1"/>
          </p:cNvSpPr>
          <p:nvPr>
            <p:ph idx="1"/>
          </p:nvPr>
        </p:nvSpPr>
        <p:spPr>
          <a:xfrm>
            <a:off x="395537" y="1578662"/>
            <a:ext cx="5256583" cy="4386512"/>
          </a:xfrm>
        </p:spPr>
        <p:txBody>
          <a:bodyPr>
            <a:noAutofit/>
          </a:bodyPr>
          <a:lstStyle/>
          <a:p>
            <a:pPr marL="0" indent="0">
              <a:spcBef>
                <a:spcPts val="600"/>
              </a:spcBef>
              <a:buNone/>
            </a:pPr>
            <a:r>
              <a:rPr lang="en-US" sz="2000" dirty="0"/>
              <a:t>Ten Questions For Your Leadership (Reflecting) Journal</a:t>
            </a:r>
          </a:p>
          <a:p>
            <a:pPr>
              <a:spcBef>
                <a:spcPts val="600"/>
              </a:spcBef>
            </a:pPr>
            <a:r>
              <a:rPr lang="en-US" sz="2000" dirty="0"/>
              <a:t>What’s present for me now? </a:t>
            </a:r>
          </a:p>
          <a:p>
            <a:pPr>
              <a:spcBef>
                <a:spcPts val="600"/>
              </a:spcBef>
            </a:pPr>
            <a:r>
              <a:rPr lang="en-US" sz="2000" dirty="0"/>
              <a:t>What’s going well? What’s creating that? </a:t>
            </a:r>
          </a:p>
          <a:p>
            <a:pPr>
              <a:spcBef>
                <a:spcPts val="600"/>
              </a:spcBef>
            </a:pPr>
            <a:r>
              <a:rPr lang="en-US" sz="2000" dirty="0"/>
              <a:t>What's challenging? What's creating that? </a:t>
            </a:r>
          </a:p>
          <a:p>
            <a:pPr>
              <a:spcBef>
                <a:spcPts val="600"/>
              </a:spcBef>
            </a:pPr>
            <a:r>
              <a:rPr lang="en-US" sz="2000" dirty="0"/>
              <a:t>What needs my attention? </a:t>
            </a:r>
          </a:p>
          <a:p>
            <a:pPr>
              <a:spcBef>
                <a:spcPts val="600"/>
              </a:spcBef>
            </a:pPr>
            <a:r>
              <a:rPr lang="en-US" sz="2000" dirty="0"/>
              <a:t>What’s meaningful? </a:t>
            </a:r>
          </a:p>
          <a:p>
            <a:pPr>
              <a:spcBef>
                <a:spcPts val="600"/>
              </a:spcBef>
            </a:pPr>
            <a:r>
              <a:rPr lang="en-US" sz="2000" dirty="0"/>
              <a:t>What strengths do I notice in myself? </a:t>
            </a:r>
          </a:p>
          <a:p>
            <a:pPr>
              <a:spcBef>
                <a:spcPts val="600"/>
              </a:spcBef>
            </a:pPr>
            <a:r>
              <a:rPr lang="en-US" sz="2000" dirty="0"/>
              <a:t>What strengths and contributions do I notice in others? </a:t>
            </a:r>
          </a:p>
          <a:p>
            <a:pPr>
              <a:spcBef>
                <a:spcPts val="600"/>
              </a:spcBef>
            </a:pPr>
            <a:r>
              <a:rPr lang="en-US" sz="2000" dirty="0"/>
              <a:t>What am I learning? </a:t>
            </a:r>
          </a:p>
          <a:p>
            <a:pPr>
              <a:spcBef>
                <a:spcPts val="600"/>
              </a:spcBef>
            </a:pPr>
            <a:r>
              <a:rPr lang="en-US" sz="2000" dirty="0"/>
              <a:t>What is an action I am committing to? </a:t>
            </a:r>
            <a:endParaRPr lang="en-US" sz="2400" dirty="0"/>
          </a:p>
        </p:txBody>
      </p:sp>
      <p:sp>
        <p:nvSpPr>
          <p:cNvPr id="4" name="Rectangle 3"/>
          <p:cNvSpPr/>
          <p:nvPr/>
        </p:nvSpPr>
        <p:spPr>
          <a:xfrm>
            <a:off x="971600" y="6230582"/>
            <a:ext cx="8003232" cy="461665"/>
          </a:xfrm>
          <a:prstGeom prst="rect">
            <a:avLst/>
          </a:prstGeom>
        </p:spPr>
        <p:txBody>
          <a:bodyPr wrap="square">
            <a:spAutoFit/>
          </a:bodyPr>
          <a:lstStyle/>
          <a:p>
            <a:r>
              <a:rPr lang="en-US" sz="1200" dirty="0">
                <a:hlinkClick r:id="rId4"/>
              </a:rPr>
              <a:t>https://www.forbes.com/sites/hennainam/2017/04/02/to-be-an-effective-leader-keep-a-leadership-journal/</a:t>
            </a:r>
            <a:r>
              <a:rPr lang="en-US" sz="1200" dirty="0"/>
              <a:t> </a:t>
            </a:r>
          </a:p>
          <a:p>
            <a:r>
              <a:rPr lang="en-CA" sz="1200" dirty="0">
                <a:hlinkClick r:id="rId5"/>
              </a:rPr>
              <a:t>http://well.blogs.nytimes.com/2015/01/19/writing-your-way-to-happiness/</a:t>
            </a:r>
            <a:r>
              <a:rPr lang="en-CA" sz="1200" dirty="0"/>
              <a:t> </a:t>
            </a:r>
            <a:r>
              <a:rPr lang="en-US" sz="1200" dirty="0"/>
              <a:t> </a:t>
            </a:r>
            <a:endParaRPr lang="en-CA" sz="1200" dirty="0"/>
          </a:p>
        </p:txBody>
      </p:sp>
      <p:sp>
        <p:nvSpPr>
          <p:cNvPr id="7" name="Rectangle 6"/>
          <p:cNvSpPr/>
          <p:nvPr/>
        </p:nvSpPr>
        <p:spPr>
          <a:xfrm>
            <a:off x="5940152" y="3573016"/>
            <a:ext cx="3180967" cy="2246769"/>
          </a:xfrm>
          <a:prstGeom prst="rect">
            <a:avLst/>
          </a:prstGeom>
        </p:spPr>
        <p:txBody>
          <a:bodyPr wrap="square">
            <a:spAutoFit/>
          </a:bodyPr>
          <a:lstStyle/>
          <a:p>
            <a:pPr algn="ctr"/>
            <a:r>
              <a:rPr lang="en-US" sz="2000" dirty="0">
                <a:solidFill>
                  <a:srgbClr val="333333"/>
                </a:solidFill>
              </a:rPr>
              <a:t>“The idea here is getting people to come to terms with who they are, where they want to go… I think of expressive writing as a life course correction.”</a:t>
            </a:r>
          </a:p>
          <a:p>
            <a:pPr algn="ctr"/>
            <a:r>
              <a:rPr lang="en-US" sz="2000" dirty="0">
                <a:solidFill>
                  <a:srgbClr val="333333"/>
                </a:solidFill>
              </a:rPr>
              <a:t>		 – Dr. </a:t>
            </a:r>
            <a:r>
              <a:rPr lang="en-US" sz="2000" dirty="0" err="1">
                <a:solidFill>
                  <a:srgbClr val="333333"/>
                </a:solidFill>
              </a:rPr>
              <a:t>Pennebaker</a:t>
            </a:r>
            <a:endParaRPr lang="en-CA" sz="2000" dirty="0"/>
          </a:p>
        </p:txBody>
      </p:sp>
    </p:spTree>
    <p:extLst>
      <p:ext uri="{BB962C8B-B14F-4D97-AF65-F5344CB8AC3E}">
        <p14:creationId xmlns:p14="http://schemas.microsoft.com/office/powerpoint/2010/main" val="12566156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custDataLst>
              <p:tags r:id="rId1"/>
            </p:custDataLst>
          </p:nvPr>
        </p:nvSpPr>
        <p:spPr>
          <a:xfrm>
            <a:off x="457200" y="274638"/>
            <a:ext cx="5050904" cy="2006238"/>
          </a:xfrm>
        </p:spPr>
        <p:txBody>
          <a:bodyPr>
            <a:normAutofit/>
          </a:bodyPr>
          <a:lstStyle/>
          <a:p>
            <a:pPr algn="r" fontAlgn="base"/>
            <a:r>
              <a:rPr lang="fr-CA" sz="4000" dirty="0"/>
              <a:t>Prendre de </a:t>
            </a:r>
            <a:br>
              <a:rPr lang="fr-CA" sz="4000" dirty="0"/>
            </a:br>
            <a:r>
              <a:rPr lang="fr-CA" sz="4000" dirty="0"/>
              <a:t>meilleures décisions?</a:t>
            </a:r>
          </a:p>
        </p:txBody>
      </p:sp>
      <p:sp>
        <p:nvSpPr>
          <p:cNvPr id="2" name="Content Placeholder 1"/>
          <p:cNvSpPr>
            <a:spLocks noGrp="1"/>
          </p:cNvSpPr>
          <p:nvPr>
            <p:ph idx="1"/>
            <p:custDataLst>
              <p:tags r:id="rId2"/>
            </p:custDataLst>
          </p:nvPr>
        </p:nvSpPr>
        <p:spPr>
          <a:xfrm>
            <a:off x="457200" y="2354732"/>
            <a:ext cx="8435280" cy="4320480"/>
          </a:xfrm>
        </p:spPr>
        <p:txBody>
          <a:bodyPr>
            <a:normAutofit fontScale="62500" lnSpcReduction="20000"/>
          </a:bodyPr>
          <a:lstStyle/>
          <a:p>
            <a:pPr>
              <a:spcBef>
                <a:spcPts val="600"/>
              </a:spcBef>
            </a:pPr>
            <a:r>
              <a:rPr lang="fr-CA" dirty="0"/>
              <a:t>Résister au négatif</a:t>
            </a:r>
          </a:p>
          <a:p>
            <a:pPr lvl="1">
              <a:spcBef>
                <a:spcPts val="600"/>
              </a:spcBef>
            </a:pPr>
            <a:r>
              <a:rPr lang="fr-CA" dirty="0"/>
              <a:t>« Les personnes qui méditaient se concentraient moins sur le passé et l’avenir, de sorte qu’elles ressentaient moins d’émotions négatives », affirme Hafenbrack. « Cela les aidait à </a:t>
            </a:r>
            <a:r>
              <a:rPr lang="fr-CA" b="1" dirty="0"/>
              <a:t>réduire la partialité liée aux coûts irrécupérables</a:t>
            </a:r>
            <a:r>
              <a:rPr lang="fr-CA" dirty="0"/>
              <a:t>. »</a:t>
            </a:r>
          </a:p>
          <a:p>
            <a:pPr>
              <a:spcBef>
                <a:spcPts val="600"/>
              </a:spcBef>
            </a:pPr>
            <a:endParaRPr lang="fr-CA" dirty="0"/>
          </a:p>
          <a:p>
            <a:pPr>
              <a:spcBef>
                <a:spcPts val="600"/>
              </a:spcBef>
            </a:pPr>
            <a:r>
              <a:rPr lang="fr-CA" dirty="0"/>
              <a:t>Court terme ou long terme?</a:t>
            </a:r>
          </a:p>
          <a:p>
            <a:pPr lvl="1">
              <a:spcBef>
                <a:spcPts val="600"/>
              </a:spcBef>
            </a:pPr>
            <a:r>
              <a:rPr lang="fr-CA" dirty="0"/>
              <a:t>« [Les recherches] ne remettent pas en cause l’idée selon laquelle [la méditation], en tant que pratique à long terme, peut être efficace », déclare Barsade. « Toutefois, l’un des aspects nouveaux et importants [au sujet des recherches] est que vous pouvez </a:t>
            </a:r>
            <a:r>
              <a:rPr lang="fr-CA" b="1" dirty="0"/>
              <a:t>prendre une courte pause </a:t>
            </a:r>
            <a:r>
              <a:rPr lang="fr-CA" dirty="0"/>
              <a:t>et obtenir un </a:t>
            </a:r>
            <a:r>
              <a:rPr lang="fr-CA" b="1" dirty="0"/>
              <a:t>résulta</a:t>
            </a:r>
            <a:r>
              <a:rPr lang="fr-CA" dirty="0"/>
              <a:t>t. »</a:t>
            </a:r>
          </a:p>
          <a:p>
            <a:pPr>
              <a:spcBef>
                <a:spcPts val="600"/>
              </a:spcBef>
            </a:pPr>
            <a:endParaRPr lang="fr-CA" dirty="0"/>
          </a:p>
          <a:p>
            <a:pPr>
              <a:spcBef>
                <a:spcPts val="600"/>
              </a:spcBef>
            </a:pPr>
            <a:r>
              <a:rPr lang="fr-CA" dirty="0"/>
              <a:t>Prise de décisions consciente</a:t>
            </a:r>
          </a:p>
          <a:p>
            <a:pPr lvl="1">
              <a:spcBef>
                <a:spcPts val="600"/>
              </a:spcBef>
            </a:pPr>
            <a:r>
              <a:rPr lang="fr-CA" sz="2900" dirty="0"/>
              <a:t>« L’application des techniques de pleine conscience à la prise de décisions vous amène à avoir une réflexion plus claire et à rester connecté à vos </a:t>
            </a:r>
            <a:r>
              <a:rPr lang="fr-CA" sz="2900" b="1" dirty="0"/>
              <a:t>valeurs fondamentales</a:t>
            </a:r>
            <a:r>
              <a:rPr lang="fr-CA" sz="2900" dirty="0"/>
              <a:t>, ce qui est crucial pour votre </a:t>
            </a:r>
            <a:r>
              <a:rPr lang="fr-CA" sz="2900" b="1" dirty="0"/>
              <a:t>paix d’esprit</a:t>
            </a:r>
            <a:r>
              <a:rPr lang="fr-CA" sz="2900" dirty="0"/>
              <a:t>. » – Phillip Moffitt</a:t>
            </a:r>
          </a:p>
        </p:txBody>
      </p:sp>
      <p:pic>
        <p:nvPicPr>
          <p:cNvPr id="3076" name="Picture 4" descr="http://dharmawisdom.org/files/decision_time.jpeg?1430191416"/>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80571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5050904" cy="2006238"/>
          </a:xfrm>
        </p:spPr>
        <p:txBody>
          <a:bodyPr>
            <a:normAutofit/>
          </a:bodyPr>
          <a:lstStyle/>
          <a:p>
            <a:pPr algn="r" fontAlgn="base"/>
            <a:r>
              <a:rPr lang="en-US" sz="4000" dirty="0"/>
              <a:t>Making</a:t>
            </a:r>
            <a:br>
              <a:rPr lang="en-US" sz="4000" dirty="0"/>
            </a:br>
            <a:r>
              <a:rPr lang="en-US" sz="4000" dirty="0"/>
              <a:t>Big or Small</a:t>
            </a:r>
            <a:br>
              <a:rPr lang="en-US" sz="4000" dirty="0"/>
            </a:br>
            <a:r>
              <a:rPr lang="en-US" sz="4000" dirty="0"/>
              <a:t>Decisions?</a:t>
            </a:r>
          </a:p>
        </p:txBody>
      </p:sp>
      <p:sp>
        <p:nvSpPr>
          <p:cNvPr id="2" name="Content Placeholder 1"/>
          <p:cNvSpPr>
            <a:spLocks noGrp="1"/>
          </p:cNvSpPr>
          <p:nvPr>
            <p:ph idx="1"/>
          </p:nvPr>
        </p:nvSpPr>
        <p:spPr>
          <a:xfrm>
            <a:off x="457200" y="2132856"/>
            <a:ext cx="8435280" cy="4320480"/>
          </a:xfrm>
        </p:spPr>
        <p:txBody>
          <a:bodyPr>
            <a:normAutofit fontScale="62500" lnSpcReduction="20000"/>
          </a:bodyPr>
          <a:lstStyle/>
          <a:p>
            <a:pPr>
              <a:spcBef>
                <a:spcPts val="600"/>
              </a:spcBef>
            </a:pPr>
            <a:r>
              <a:rPr lang="en-CA" dirty="0"/>
              <a:t>Resisting the Negative</a:t>
            </a:r>
          </a:p>
          <a:p>
            <a:pPr lvl="1">
              <a:spcBef>
                <a:spcPts val="600"/>
              </a:spcBef>
            </a:pPr>
            <a:r>
              <a:rPr lang="en-US" dirty="0"/>
              <a:t>People who meditated focused less on the past and future, which led to them experiencing less negative emotion,” </a:t>
            </a:r>
            <a:r>
              <a:rPr lang="en-US" dirty="0" err="1"/>
              <a:t>Hafenbrack</a:t>
            </a:r>
            <a:r>
              <a:rPr lang="en-US" dirty="0"/>
              <a:t> says. “That helped them reduce the sunk-cost bias.”</a:t>
            </a:r>
            <a:endParaRPr lang="en-CA" dirty="0"/>
          </a:p>
          <a:p>
            <a:pPr>
              <a:spcBef>
                <a:spcPts val="600"/>
              </a:spcBef>
            </a:pPr>
            <a:r>
              <a:rPr lang="en-CA" dirty="0"/>
              <a:t>Short-term or Long-term?</a:t>
            </a:r>
          </a:p>
          <a:p>
            <a:pPr lvl="1">
              <a:spcBef>
                <a:spcPts val="600"/>
              </a:spcBef>
            </a:pPr>
            <a:r>
              <a:rPr lang="en-US" dirty="0"/>
              <a:t>[The research doesn’t] undermine the idea that [meditating] as a long-term practice could be effective,” </a:t>
            </a:r>
            <a:r>
              <a:rPr lang="en-US" dirty="0" err="1"/>
              <a:t>Barsade</a:t>
            </a:r>
            <a:r>
              <a:rPr lang="en-US" dirty="0"/>
              <a:t> says. “However, one of the novel and important things [about the research] is that you can take a brief time out and get a result.”</a:t>
            </a:r>
            <a:endParaRPr lang="en-CA" dirty="0"/>
          </a:p>
          <a:p>
            <a:pPr lvl="1">
              <a:spcBef>
                <a:spcPts val="600"/>
              </a:spcBef>
            </a:pPr>
            <a:endParaRPr lang="en-CA" dirty="0"/>
          </a:p>
          <a:p>
            <a:pPr>
              <a:spcBef>
                <a:spcPts val="600"/>
              </a:spcBef>
            </a:pPr>
            <a:endParaRPr lang="en-CA" dirty="0"/>
          </a:p>
          <a:p>
            <a:pPr>
              <a:spcBef>
                <a:spcPts val="600"/>
              </a:spcBef>
            </a:pPr>
            <a:r>
              <a:rPr lang="en-CA" dirty="0"/>
              <a:t>Mindful Decision-making</a:t>
            </a:r>
          </a:p>
          <a:p>
            <a:pPr lvl="1">
              <a:spcBef>
                <a:spcPts val="600"/>
              </a:spcBef>
            </a:pPr>
            <a:r>
              <a:rPr lang="en-US" sz="2900" dirty="0"/>
              <a:t>“Applying mindfulness techniques to decision-making leads to clearer thinking and to staying connected to your core values, which is crucial to your peace of mind.” – Phillip Moffitt</a:t>
            </a:r>
            <a:endParaRPr lang="en-CA" sz="2900" dirty="0"/>
          </a:p>
        </p:txBody>
      </p:sp>
      <p:sp>
        <p:nvSpPr>
          <p:cNvPr id="6" name="Rectangle 5"/>
          <p:cNvSpPr/>
          <p:nvPr/>
        </p:nvSpPr>
        <p:spPr>
          <a:xfrm>
            <a:off x="1187624" y="6218378"/>
            <a:ext cx="6231329" cy="276999"/>
          </a:xfrm>
          <a:prstGeom prst="rect">
            <a:avLst/>
          </a:prstGeom>
        </p:spPr>
        <p:txBody>
          <a:bodyPr wrap="square">
            <a:spAutoFit/>
          </a:bodyPr>
          <a:lstStyle/>
          <a:p>
            <a:r>
              <a:rPr lang="en-US" sz="1200" dirty="0">
                <a:solidFill>
                  <a:srgbClr val="FF0000"/>
                </a:solidFill>
                <a:hlinkClick r:id="rId3"/>
              </a:rPr>
              <a:t>https://dharmawisdom.org/decision-time/</a:t>
            </a:r>
            <a:r>
              <a:rPr lang="en-CA" sz="1200" dirty="0"/>
              <a:t> </a:t>
            </a:r>
            <a:endParaRPr lang="en-US" sz="1200" dirty="0">
              <a:solidFill>
                <a:srgbClr val="FF0000"/>
              </a:solidFill>
            </a:endParaRPr>
          </a:p>
        </p:txBody>
      </p:sp>
      <p:pic>
        <p:nvPicPr>
          <p:cNvPr id="3076" name="Picture 4" descr="http://dharmawisdom.org/files/decision_time.jpeg?14301914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652120" y="44624"/>
            <a:ext cx="3434396" cy="229840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55C3D791-D861-A0F5-674C-2521C4EBE792}"/>
              </a:ext>
            </a:extLst>
          </p:cNvPr>
          <p:cNvSpPr txBox="1"/>
          <p:nvPr/>
        </p:nvSpPr>
        <p:spPr>
          <a:xfrm>
            <a:off x="1187624" y="4577124"/>
            <a:ext cx="6400800" cy="276999"/>
          </a:xfrm>
          <a:prstGeom prst="rect">
            <a:avLst/>
          </a:prstGeom>
          <a:noFill/>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CA" sz="1200" b="0" i="0" u="none" strike="noStrike" kern="1200" cap="none" spc="0" normalizeH="0" baseline="0" noProof="0" dirty="0">
                <a:ln>
                  <a:noFill/>
                </a:ln>
                <a:solidFill>
                  <a:prstClr val="black"/>
                </a:solidFill>
                <a:effectLst/>
                <a:uLnTx/>
                <a:uFillTx/>
                <a:latin typeface="Calibri"/>
                <a:ea typeface="+mn-ea"/>
                <a:cs typeface="+mn-cs"/>
                <a:hlinkClick r:id="rId5"/>
              </a:rPr>
              <a:t>http://knowledge.wharton.upenn.edu/article/making-big-small-decision-meditation-can-help/</a:t>
            </a:r>
            <a:r>
              <a:rPr kumimoji="0" lang="en-CA" sz="1200" b="0" i="0" u="none" strike="noStrike" kern="1200" cap="none" spc="0" normalizeH="0" baseline="0" noProof="0" dirty="0">
                <a:ln>
                  <a:noFill/>
                </a:ln>
                <a:solidFill>
                  <a:prstClr val="black"/>
                </a:solidFill>
                <a:effectLst/>
                <a:uLnTx/>
                <a:uFillTx/>
                <a:latin typeface="Calibri"/>
                <a:ea typeface="+mn-ea"/>
                <a:cs typeface="+mn-cs"/>
              </a:rPr>
              <a:t> </a:t>
            </a:r>
          </a:p>
        </p:txBody>
      </p:sp>
    </p:spTree>
    <p:extLst>
      <p:ext uri="{BB962C8B-B14F-4D97-AF65-F5344CB8AC3E}">
        <p14:creationId xmlns:p14="http://schemas.microsoft.com/office/powerpoint/2010/main" val="31501061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683568" y="274638"/>
            <a:ext cx="7776864" cy="1143000"/>
          </a:xfrm>
        </p:spPr>
        <p:txBody>
          <a:bodyPr>
            <a:normAutofit fontScale="90000"/>
          </a:bodyPr>
          <a:lstStyle/>
          <a:p>
            <a:r>
              <a:rPr lang="fr-CA" sz="4000" dirty="0"/>
              <a:t>La pleine conscience pour une meilleure prise de décisions</a:t>
            </a:r>
          </a:p>
        </p:txBody>
      </p:sp>
      <p:sp>
        <p:nvSpPr>
          <p:cNvPr id="3" name="Content Placeholder 2"/>
          <p:cNvSpPr>
            <a:spLocks noGrp="1"/>
          </p:cNvSpPr>
          <p:nvPr>
            <p:ph idx="1"/>
            <p:custDataLst>
              <p:tags r:id="rId2"/>
            </p:custDataLst>
          </p:nvPr>
        </p:nvSpPr>
        <p:spPr>
          <a:xfrm>
            <a:off x="457200" y="1600200"/>
            <a:ext cx="6059016" cy="4997152"/>
          </a:xfrm>
        </p:spPr>
        <p:txBody>
          <a:bodyPr>
            <a:normAutofit/>
          </a:bodyPr>
          <a:lstStyle/>
          <a:p>
            <a:pPr marL="0" indent="0">
              <a:buNone/>
            </a:pPr>
            <a:r>
              <a:rPr lang="fr-CA" sz="2400" dirty="0"/>
              <a:t>Une bonne décision est le reflet de vos pensées et de vos expériences, et cela peut être renforcé par la pratique de la pleine conscience.</a:t>
            </a:r>
          </a:p>
          <a:p>
            <a:pPr marL="0" indent="0">
              <a:buNone/>
            </a:pPr>
            <a:r>
              <a:rPr lang="fr-CA" sz="2400" dirty="0"/>
              <a:t>Des idées clés ici : </a:t>
            </a:r>
          </a:p>
          <a:p>
            <a:r>
              <a:rPr lang="fr-CA" sz="2400" dirty="0"/>
              <a:t>Esprit concentré et plus calme</a:t>
            </a:r>
          </a:p>
          <a:p>
            <a:r>
              <a:rPr lang="fr-CA" sz="2400" dirty="0"/>
              <a:t>Juste équilibre, sans bagage émotionnel</a:t>
            </a:r>
          </a:p>
          <a:p>
            <a:r>
              <a:rPr lang="fr-CA" sz="2400" dirty="0"/>
              <a:t>Pensée rationnelle</a:t>
            </a:r>
          </a:p>
          <a:p>
            <a:r>
              <a:rPr lang="fr-CA" sz="2400" dirty="0"/>
              <a:t>Esprit fort</a:t>
            </a:r>
          </a:p>
          <a:p>
            <a:r>
              <a:rPr lang="fr-CA" sz="2400" dirty="0"/>
              <a:t>Intuition forte, perception et observation</a:t>
            </a:r>
          </a:p>
          <a:p>
            <a:r>
              <a:rPr lang="fr-CA" sz="2400" dirty="0"/>
              <a:t>Concentration sur le présent</a:t>
            </a:r>
          </a:p>
        </p:txBody>
      </p:sp>
      <p:pic>
        <p:nvPicPr>
          <p:cNvPr id="2050" name="Picture 2" descr="https://cdn.artofliving.org/sites/www.artofliving.org/files/styles/inner_page_image/public/article_image/decision-making.jpg?itok=vDur5Wha"/>
          <p:cNvPicPr>
            <a:picLocks noChangeAspect="1" noChangeArrowheads="1"/>
          </p:cNvPicPr>
          <p:nvPr>
            <p:custDataLst>
              <p:tags r:id="rId3"/>
            </p:custDataLst>
          </p:nvPr>
        </p:nvPicPr>
        <p:blipFill>
          <a:blip r:embed="rId6">
            <a:extLst>
              <a:ext uri="{28A0092B-C50C-407E-A947-70E740481C1C}">
                <a14:useLocalDpi xmlns:a14="http://schemas.microsoft.com/office/drawing/2010/main" val="0"/>
              </a:ext>
            </a:extLst>
          </a:blip>
          <a:srcRect/>
          <a:stretch>
            <a:fillRect/>
          </a:stretch>
        </p:blipFill>
        <p:spPr bwMode="auto">
          <a:xfrm>
            <a:off x="5508104" y="2060848"/>
            <a:ext cx="3552329" cy="16331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8680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3568" y="274638"/>
            <a:ext cx="7776864" cy="1143000"/>
          </a:xfrm>
        </p:spPr>
        <p:txBody>
          <a:bodyPr>
            <a:normAutofit fontScale="90000"/>
          </a:bodyPr>
          <a:lstStyle/>
          <a:p>
            <a:r>
              <a:rPr lang="en-US" sz="4000" dirty="0"/>
              <a:t>Mindfulness for Better Decision-making</a:t>
            </a:r>
          </a:p>
        </p:txBody>
      </p:sp>
      <p:sp>
        <p:nvSpPr>
          <p:cNvPr id="3" name="Content Placeholder 2"/>
          <p:cNvSpPr>
            <a:spLocks noGrp="1"/>
          </p:cNvSpPr>
          <p:nvPr>
            <p:ph idx="1"/>
          </p:nvPr>
        </p:nvSpPr>
        <p:spPr>
          <a:xfrm>
            <a:off x="457200" y="1600200"/>
            <a:ext cx="5280521" cy="4997152"/>
          </a:xfrm>
        </p:spPr>
        <p:txBody>
          <a:bodyPr>
            <a:normAutofit/>
          </a:bodyPr>
          <a:lstStyle/>
          <a:p>
            <a:pPr marL="0" indent="0">
              <a:buNone/>
            </a:pPr>
            <a:r>
              <a:rPr lang="en-US" sz="2400" dirty="0"/>
              <a:t>A good decision is the reflection </a:t>
            </a:r>
            <a:br>
              <a:rPr lang="en-US" sz="2400" dirty="0"/>
            </a:br>
            <a:r>
              <a:rPr lang="en-US" sz="2400" dirty="0"/>
              <a:t>of your thoughts and experiences, </a:t>
            </a:r>
            <a:br>
              <a:rPr lang="en-US" sz="2400" dirty="0"/>
            </a:br>
            <a:r>
              <a:rPr lang="en-US" sz="2400" dirty="0"/>
              <a:t>and this can be augmented through </a:t>
            </a:r>
            <a:br>
              <a:rPr lang="en-US" sz="2400" dirty="0"/>
            </a:br>
            <a:r>
              <a:rPr lang="en-US" sz="2400" dirty="0"/>
              <a:t>a mindfulness practice.</a:t>
            </a:r>
            <a:endParaRPr lang="en-CA" sz="2400" dirty="0"/>
          </a:p>
          <a:p>
            <a:r>
              <a:rPr lang="en-CA" sz="2400" dirty="0"/>
              <a:t>#1 – Focused mind</a:t>
            </a:r>
          </a:p>
          <a:p>
            <a:r>
              <a:rPr lang="en-CA" sz="2400" dirty="0"/>
              <a:t>#2 – The right balance</a:t>
            </a:r>
          </a:p>
          <a:p>
            <a:r>
              <a:rPr lang="en-CA" sz="2400" dirty="0"/>
              <a:t>#3 – Rational thinking</a:t>
            </a:r>
          </a:p>
          <a:p>
            <a:r>
              <a:rPr lang="en-CA" sz="2400" dirty="0"/>
              <a:t>#4 – A strong mind</a:t>
            </a:r>
          </a:p>
          <a:p>
            <a:r>
              <a:rPr lang="en-CA" sz="2400" dirty="0"/>
              <a:t>#5 – Intuition, perception and observation</a:t>
            </a:r>
          </a:p>
          <a:p>
            <a:r>
              <a:rPr lang="en-US" sz="2400" dirty="0"/>
              <a:t>#6 – Focus on the present</a:t>
            </a:r>
            <a:r>
              <a:rPr lang="en-CA" sz="2400" dirty="0"/>
              <a:t> </a:t>
            </a:r>
            <a:endParaRPr lang="en-US" sz="2400" dirty="0"/>
          </a:p>
        </p:txBody>
      </p:sp>
      <p:pic>
        <p:nvPicPr>
          <p:cNvPr id="2050" name="Picture 2" descr="https://cdn.artofliving.org/sites/www.artofliving.org/files/styles/inner_page_image/public/article_image/decision-making.jpg?itok=vDur5Wh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104" y="1435212"/>
            <a:ext cx="3552329" cy="16331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505881" y="3571725"/>
            <a:ext cx="2740750" cy="1569660"/>
          </a:xfrm>
          <a:prstGeom prst="rect">
            <a:avLst/>
          </a:prstGeom>
        </p:spPr>
        <p:txBody>
          <a:bodyPr wrap="none">
            <a:spAutoFit/>
          </a:bodyPr>
          <a:lstStyle/>
          <a:p>
            <a:pPr marL="342900" indent="-342900" fontAlgn="base">
              <a:buFont typeface="+mj-lt"/>
              <a:buAutoNum type="arabicPeriod"/>
            </a:pPr>
            <a:r>
              <a:rPr lang="en-US" sz="2400" dirty="0"/>
              <a:t>Calmer mind</a:t>
            </a:r>
          </a:p>
          <a:p>
            <a:pPr marL="342900" indent="-342900" fontAlgn="base">
              <a:buFont typeface="+mj-lt"/>
              <a:buAutoNum type="arabicPeriod"/>
            </a:pPr>
            <a:r>
              <a:rPr lang="en-US" sz="2400" dirty="0"/>
              <a:t>Drop the baggage</a:t>
            </a:r>
          </a:p>
          <a:p>
            <a:pPr marL="342900" indent="-342900" fontAlgn="base">
              <a:buFont typeface="+mj-lt"/>
              <a:buAutoNum type="arabicPeriod"/>
            </a:pPr>
            <a:r>
              <a:rPr lang="en-US" sz="2400" dirty="0"/>
              <a:t>A strong mind</a:t>
            </a:r>
          </a:p>
          <a:p>
            <a:pPr marL="342900" indent="-342900" fontAlgn="base">
              <a:buFont typeface="+mj-lt"/>
              <a:buAutoNum type="arabicPeriod"/>
            </a:pPr>
            <a:r>
              <a:rPr lang="en-US" sz="2400" dirty="0"/>
              <a:t>Strong intuition</a:t>
            </a:r>
          </a:p>
        </p:txBody>
      </p:sp>
      <p:sp>
        <p:nvSpPr>
          <p:cNvPr id="6" name="Rectangle 5"/>
          <p:cNvSpPr/>
          <p:nvPr/>
        </p:nvSpPr>
        <p:spPr>
          <a:xfrm>
            <a:off x="457200" y="6255215"/>
            <a:ext cx="7937004" cy="523220"/>
          </a:xfrm>
          <a:prstGeom prst="rect">
            <a:avLst/>
          </a:prstGeom>
        </p:spPr>
        <p:txBody>
          <a:bodyPr wrap="square">
            <a:spAutoFit/>
          </a:bodyPr>
          <a:lstStyle/>
          <a:p>
            <a:r>
              <a:rPr lang="en-US" sz="1400" dirty="0">
                <a:hlinkClick r:id="rId4"/>
              </a:rPr>
              <a:t>https://www.artofliving.org/us-en/meditation/meditation-for-you/meditation-for-better-decision-making</a:t>
            </a:r>
            <a:endParaRPr lang="en-US" sz="1400" dirty="0"/>
          </a:p>
          <a:p>
            <a:pPr lvl="0"/>
            <a:r>
              <a:rPr lang="en-CA" sz="1400" dirty="0">
                <a:hlinkClick r:id="rId5"/>
              </a:rPr>
              <a:t>https://www.artofliving.org/meditation/meditation-for-you/meditation-for-better-decision-making</a:t>
            </a:r>
            <a:r>
              <a:rPr lang="en-CA" sz="1400" dirty="0"/>
              <a:t> </a:t>
            </a:r>
          </a:p>
        </p:txBody>
      </p:sp>
    </p:spTree>
    <p:extLst>
      <p:ext uri="{BB962C8B-B14F-4D97-AF65-F5344CB8AC3E}">
        <p14:creationId xmlns:p14="http://schemas.microsoft.com/office/powerpoint/2010/main" val="15342414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CA" sz="4000" dirty="0"/>
              <a:t>Mindful Loving Kindness exercise</a:t>
            </a:r>
          </a:p>
        </p:txBody>
      </p:sp>
      <p:sp>
        <p:nvSpPr>
          <p:cNvPr id="3" name="Content Placeholder 2"/>
          <p:cNvSpPr>
            <a:spLocks noGrp="1"/>
          </p:cNvSpPr>
          <p:nvPr>
            <p:ph idx="1"/>
          </p:nvPr>
        </p:nvSpPr>
        <p:spPr>
          <a:xfrm>
            <a:off x="457200" y="1412776"/>
            <a:ext cx="5122912" cy="4853136"/>
          </a:xfrm>
        </p:spPr>
        <p:txBody>
          <a:bodyPr>
            <a:noAutofit/>
          </a:bodyPr>
          <a:lstStyle/>
          <a:p>
            <a:pPr>
              <a:spcBef>
                <a:spcPts val="1200"/>
              </a:spcBef>
            </a:pPr>
            <a:r>
              <a:rPr lang="en-US" sz="2400" dirty="0"/>
              <a:t>Time required – 15 minutes</a:t>
            </a:r>
          </a:p>
          <a:p>
            <a:pPr>
              <a:spcBef>
                <a:spcPts val="1200"/>
              </a:spcBef>
            </a:pPr>
            <a:r>
              <a:rPr lang="en-US" sz="2400" dirty="0"/>
              <a:t>To start, you may want to do a Mindfulness Body Scan – Relaxation exercise</a:t>
            </a:r>
            <a:endParaRPr lang="en-CA" sz="2400" dirty="0"/>
          </a:p>
          <a:p>
            <a:pPr>
              <a:spcBef>
                <a:spcPts val="1200"/>
              </a:spcBef>
            </a:pPr>
            <a:r>
              <a:rPr lang="en-US" sz="2400" dirty="0"/>
              <a:t>Then, follow my voice</a:t>
            </a:r>
          </a:p>
          <a:p>
            <a:pPr>
              <a:spcBef>
                <a:spcPts val="1200"/>
              </a:spcBef>
            </a:pPr>
            <a:r>
              <a:rPr lang="en-US" sz="2400" dirty="0"/>
              <a:t>During this exercise, I’ll say a few sentences</a:t>
            </a:r>
          </a:p>
          <a:p>
            <a:pPr>
              <a:spcBef>
                <a:spcPts val="1200"/>
              </a:spcBef>
            </a:pPr>
            <a:r>
              <a:rPr lang="en-US" sz="2400" dirty="0"/>
              <a:t>I invite you to repeat the ones that resonate with you the most, the ones that are true to yourself</a:t>
            </a:r>
          </a:p>
        </p:txBody>
      </p:sp>
      <p:sp>
        <p:nvSpPr>
          <p:cNvPr id="4" name="Rectangle 3"/>
          <p:cNvSpPr/>
          <p:nvPr/>
        </p:nvSpPr>
        <p:spPr>
          <a:xfrm>
            <a:off x="570384" y="6331449"/>
            <a:ext cx="8003232" cy="523220"/>
          </a:xfrm>
          <a:prstGeom prst="rect">
            <a:avLst/>
          </a:prstGeom>
        </p:spPr>
        <p:txBody>
          <a:bodyPr wrap="square">
            <a:spAutoFit/>
          </a:bodyPr>
          <a:lstStyle/>
          <a:p>
            <a:r>
              <a:rPr lang="en-US" sz="1400" dirty="0"/>
              <a:t>Mindfulness exercise – Loving Kindness – 15 </a:t>
            </a:r>
            <a:r>
              <a:rPr lang="en-US" sz="1400" dirty="0" err="1"/>
              <a:t>mins</a:t>
            </a:r>
            <a:r>
              <a:rPr lang="en-US" sz="1400" dirty="0"/>
              <a:t> (</a:t>
            </a:r>
            <a:r>
              <a:rPr lang="en-US" sz="1400" dirty="0">
                <a:hlinkClick r:id="rId4"/>
              </a:rPr>
              <a:t>https://archive.org/details/LovingKindness15Minsb</a:t>
            </a:r>
            <a:r>
              <a:rPr lang="en-US" sz="1400" dirty="0"/>
              <a:t>) </a:t>
            </a:r>
          </a:p>
          <a:p>
            <a:pPr lvl="1"/>
            <a:r>
              <a:rPr lang="en-US" sz="1400" dirty="0"/>
              <a:t>Download link: </a:t>
            </a:r>
            <a:r>
              <a:rPr lang="en-US" sz="1200" dirty="0">
                <a:hlinkClick r:id="rId5"/>
              </a:rPr>
              <a:t>https://archive.org/download/LovingKindness15Minsb/Loving%20Kindness%2015%20minsb.mp3</a:t>
            </a:r>
            <a:r>
              <a:rPr lang="en-US" sz="1200" dirty="0"/>
              <a:t> </a:t>
            </a:r>
            <a:endParaRPr lang="en-US" sz="1400" dirty="0"/>
          </a:p>
        </p:txBody>
      </p:sp>
      <p:pic>
        <p:nvPicPr>
          <p:cNvPr id="5" name="Picture 4">
            <a:extLst>
              <a:ext uri="{FF2B5EF4-FFF2-40B4-BE49-F238E27FC236}">
                <a16:creationId xmlns:a16="http://schemas.microsoft.com/office/drawing/2014/main" id="{695A84C1-DA6B-D468-0460-BD976210ACAB}"/>
              </a:ext>
            </a:extLst>
          </p:cNvPr>
          <p:cNvPicPr>
            <a:picLocks noChangeAspect="1"/>
          </p:cNvPicPr>
          <p:nvPr>
            <p:custDataLst>
              <p:tags r:id="rId1"/>
            </p:custDataLst>
          </p:nvPr>
        </p:nvPicPr>
        <p:blipFill rotWithShape="1">
          <a:blip r:embed="rId6">
            <a:extLst>
              <a:ext uri="{28A0092B-C50C-407E-A947-70E740481C1C}">
                <a14:useLocalDpi xmlns:a14="http://schemas.microsoft.com/office/drawing/2010/main" val="0"/>
              </a:ext>
            </a:extLst>
          </a:blip>
          <a:srcRect r="11612"/>
          <a:stretch/>
        </p:blipFill>
        <p:spPr>
          <a:xfrm>
            <a:off x="5939547" y="1844824"/>
            <a:ext cx="2531834" cy="2808312"/>
          </a:xfrm>
          <a:prstGeom prst="ellipse">
            <a:avLst/>
          </a:prstGeom>
          <a:ln>
            <a:noFill/>
          </a:ln>
          <a:effectLst>
            <a:softEdge rad="112500"/>
          </a:effectLst>
        </p:spPr>
      </p:pic>
    </p:spTree>
    <p:extLst>
      <p:ext uri="{BB962C8B-B14F-4D97-AF65-F5344CB8AC3E}">
        <p14:creationId xmlns:p14="http://schemas.microsoft.com/office/powerpoint/2010/main" val="142534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Bohemian Line Art Design - Free image on Pixabay"/>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432990" y="1955367"/>
            <a:ext cx="1603439" cy="251828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fr-CA" dirty="0" err="1"/>
              <a:t>Reflect</a:t>
            </a:r>
            <a:r>
              <a:rPr lang="fr-CA" dirty="0"/>
              <a:t> about </a:t>
            </a:r>
            <a:r>
              <a:rPr lang="fr-CA" dirty="0" err="1"/>
              <a:t>today’s</a:t>
            </a:r>
            <a:r>
              <a:rPr lang="fr-CA" dirty="0"/>
              <a:t> </a:t>
            </a:r>
            <a:r>
              <a:rPr lang="fr-CA" dirty="0" err="1"/>
              <a:t>exercises</a:t>
            </a:r>
            <a:endParaRPr lang="en-US" dirty="0"/>
          </a:p>
        </p:txBody>
      </p:sp>
      <p:sp>
        <p:nvSpPr>
          <p:cNvPr id="4" name="Slide Number Placeholder 3"/>
          <p:cNvSpPr>
            <a:spLocks noGrp="1"/>
          </p:cNvSpPr>
          <p:nvPr>
            <p:ph type="sldNum" sz="quarter" idx="12"/>
          </p:nvPr>
        </p:nvSpPr>
        <p:spPr/>
        <p:txBody>
          <a:bodyPr/>
          <a:lstStyle/>
          <a:p>
            <a:fld id="{50E449A1-3E28-4EED-877C-2235D0A8D14E}" type="slidenum">
              <a:rPr lang="en-CA" smtClean="0"/>
              <a:pPr/>
              <a:t>19</a:t>
            </a:fld>
            <a:endParaRPr lang="en-CA" dirty="0"/>
          </a:p>
        </p:txBody>
      </p:sp>
      <p:grpSp>
        <p:nvGrpSpPr>
          <p:cNvPr id="5" name="Group 4">
            <a:extLst>
              <a:ext uri="{C183D7F6-B498-43B3-948B-1728B52AA6E4}">
                <adec:decorative xmlns:adec="http://schemas.microsoft.com/office/drawing/2017/decorative" val="1"/>
              </a:ext>
            </a:extLst>
          </p:cNvPr>
          <p:cNvGrpSpPr/>
          <p:nvPr/>
        </p:nvGrpSpPr>
        <p:grpSpPr>
          <a:xfrm>
            <a:off x="5074643" y="2587703"/>
            <a:ext cx="2402918" cy="2618629"/>
            <a:chOff x="1691680" y="5343137"/>
            <a:chExt cx="803649" cy="818086"/>
          </a:xfrm>
        </p:grpSpPr>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7" name="Oval 6"/>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 name="Group 8">
            <a:extLst>
              <a:ext uri="{C183D7F6-B498-43B3-948B-1728B52AA6E4}">
                <adec:decorative xmlns:adec="http://schemas.microsoft.com/office/drawing/2017/decorative" val="1"/>
              </a:ext>
            </a:extLst>
          </p:cNvPr>
          <p:cNvGrpSpPr/>
          <p:nvPr/>
        </p:nvGrpSpPr>
        <p:grpSpPr>
          <a:xfrm>
            <a:off x="827225" y="1451563"/>
            <a:ext cx="1279270" cy="1624401"/>
            <a:chOff x="1115616" y="1504248"/>
            <a:chExt cx="1565072" cy="1689500"/>
          </a:xfrm>
        </p:grpSpPr>
        <p:pic>
          <p:nvPicPr>
            <p:cNvPr id="13" name="Picture 12"/>
            <p:cNvPicPr>
              <a:picLocks noChangeAspect="1"/>
            </p:cNvPicPr>
            <p:nvPr/>
          </p:nvPicPr>
          <p:blipFill>
            <a:blip r:embed="rId5">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6">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2" name="Picture 11"/>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8">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6" name="Picture 15">
            <a:extLst>
              <a:ext uri="{C183D7F6-B498-43B3-948B-1728B52AA6E4}">
                <adec:decorative xmlns:adec="http://schemas.microsoft.com/office/drawing/2017/decorative" val="1"/>
              </a:ext>
            </a:extLst>
          </p:cNvPr>
          <p:cNvPicPr>
            <a:picLocks noChangeAspect="1"/>
          </p:cNvPicPr>
          <p:nvPr/>
        </p:nvPicPr>
        <p:blipFill rotWithShape="1">
          <a:blip r:embed="rId9">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2628406" y="5019348"/>
            <a:ext cx="1422649" cy="1578004"/>
          </a:xfrm>
          <a:prstGeom prst="ellipse">
            <a:avLst/>
          </a:prstGeom>
          <a:ln>
            <a:noFill/>
          </a:ln>
          <a:effectLst>
            <a:softEdge rad="112500"/>
          </a:effectLst>
        </p:spPr>
      </p:pic>
      <p:pic>
        <p:nvPicPr>
          <p:cNvPr id="11" name="Picture 2" descr="https://cdn.artofliving.org/sites/www.artofliving.org/files/styles/inner_page_image/public/article_image/decision-making.jpg?itok=vDur5Wha"/>
          <p:cNvPicPr>
            <a:picLocks noChangeAspect="1" noChangeArrowheads="1"/>
          </p:cNvPicPr>
          <p:nvPr/>
        </p:nvPicPr>
        <p:blipFill>
          <a:blip r:embed="rId10">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3359" y="4181077"/>
            <a:ext cx="2304612" cy="10595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8844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p:txBody>
          <a:bodyPr>
            <a:normAutofit/>
          </a:bodyPr>
          <a:lstStyle/>
          <a:p>
            <a:r>
              <a:rPr lang="en-US" dirty="0">
                <a:solidFill>
                  <a:schemeClr val="accent1">
                    <a:lumMod val="75000"/>
                  </a:schemeClr>
                </a:solidFill>
              </a:rPr>
              <a:t>Mindful Change Leadership Development Program</a:t>
            </a:r>
            <a:endParaRPr lang="en-CA" dirty="0">
              <a:solidFill>
                <a:schemeClr val="accent1">
                  <a:lumMod val="75000"/>
                </a:schemeClr>
              </a:solidFill>
            </a:endParaRPr>
          </a:p>
        </p:txBody>
      </p:sp>
      <p:sp>
        <p:nvSpPr>
          <p:cNvPr id="6" name="Subtitle 2"/>
          <p:cNvSpPr>
            <a:spLocks noGrp="1"/>
          </p:cNvSpPr>
          <p:nvPr>
            <p:ph type="subTitle" idx="1"/>
          </p:nvPr>
        </p:nvSpPr>
        <p:spPr/>
        <p:txBody>
          <a:bodyPr>
            <a:normAutofit/>
          </a:bodyPr>
          <a:lstStyle/>
          <a:p>
            <a:r>
              <a:rPr lang="en-US" dirty="0"/>
              <a:t>Week 7 (of 8)</a:t>
            </a:r>
          </a:p>
          <a:p>
            <a:r>
              <a:rPr lang="en-US" dirty="0"/>
              <a:t>3 June 2024</a:t>
            </a:r>
          </a:p>
        </p:txBody>
      </p:sp>
    </p:spTree>
    <p:extLst>
      <p:ext uri="{BB962C8B-B14F-4D97-AF65-F5344CB8AC3E}">
        <p14:creationId xmlns:p14="http://schemas.microsoft.com/office/powerpoint/2010/main" val="92239773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6203032" cy="1143000"/>
          </a:xfrm>
        </p:spPr>
        <p:txBody>
          <a:bodyPr>
            <a:normAutofit fontScale="90000"/>
          </a:bodyPr>
          <a:lstStyle/>
          <a:p>
            <a:r>
              <a:rPr lang="en-CA" sz="3600" dirty="0"/>
              <a:t>Your takeaway practice for week 7</a:t>
            </a:r>
            <a:endParaRPr lang="en-US" sz="3600" dirty="0"/>
          </a:p>
        </p:txBody>
      </p:sp>
      <p:sp>
        <p:nvSpPr>
          <p:cNvPr id="3" name="Content Placeholder 2"/>
          <p:cNvSpPr>
            <a:spLocks noGrp="1"/>
          </p:cNvSpPr>
          <p:nvPr>
            <p:ph idx="1"/>
          </p:nvPr>
        </p:nvSpPr>
        <p:spPr>
          <a:xfrm>
            <a:off x="457200" y="1417638"/>
            <a:ext cx="8570710" cy="5035698"/>
          </a:xfrm>
        </p:spPr>
        <p:txBody>
          <a:bodyPr>
            <a:noAutofit/>
          </a:bodyPr>
          <a:lstStyle/>
          <a:p>
            <a:pPr>
              <a:spcBef>
                <a:spcPts val="600"/>
              </a:spcBef>
            </a:pPr>
            <a:r>
              <a:rPr lang="en-CA" sz="2400" dirty="0"/>
              <a:t>Connecting – once a week with your buddy</a:t>
            </a:r>
          </a:p>
          <a:p>
            <a:pPr>
              <a:spcBef>
                <a:spcPts val="600"/>
              </a:spcBef>
            </a:pPr>
            <a:r>
              <a:rPr lang="en-CA" sz="2400" dirty="0"/>
              <a:t>Leadership Reflecting Journaling - daily</a:t>
            </a:r>
          </a:p>
          <a:p>
            <a:pPr>
              <a:spcBef>
                <a:spcPts val="600"/>
              </a:spcBef>
            </a:pPr>
            <a:r>
              <a:rPr lang="en-CA" sz="2400" dirty="0"/>
              <a:t>Practice, choose one of the following and keep doing it for the whole week - daily</a:t>
            </a:r>
          </a:p>
          <a:p>
            <a:pPr lvl="1">
              <a:spcBef>
                <a:spcPts val="600"/>
              </a:spcBef>
            </a:pPr>
            <a:r>
              <a:rPr lang="en-CA" sz="2000" dirty="0"/>
              <a:t>Self-compassion</a:t>
            </a:r>
          </a:p>
          <a:p>
            <a:pPr lvl="1">
              <a:spcBef>
                <a:spcPts val="600"/>
              </a:spcBef>
            </a:pPr>
            <a:r>
              <a:rPr lang="en-CA" sz="2000" dirty="0"/>
              <a:t>Mindful Loving Kindness exercise</a:t>
            </a:r>
            <a:endParaRPr lang="en-CA" sz="1200" dirty="0"/>
          </a:p>
          <a:p>
            <a:pPr>
              <a:spcBef>
                <a:spcPts val="600"/>
              </a:spcBef>
            </a:pPr>
            <a:r>
              <a:rPr lang="en-CA" sz="2400" dirty="0"/>
              <a:t>Apply Mindful Centering – as needed</a:t>
            </a:r>
          </a:p>
          <a:p>
            <a:pPr>
              <a:spcBef>
                <a:spcPts val="600"/>
              </a:spcBef>
            </a:pPr>
            <a:r>
              <a:rPr lang="en-CA" sz="2400" dirty="0"/>
              <a:t>Apply Mindful Movement – as needed</a:t>
            </a:r>
          </a:p>
          <a:p>
            <a:pPr>
              <a:spcBef>
                <a:spcPts val="600"/>
              </a:spcBef>
            </a:pPr>
            <a:r>
              <a:rPr lang="en-CA" sz="2400" dirty="0"/>
              <a:t>Apply Mindfulness for Better </a:t>
            </a:r>
            <a:br>
              <a:rPr lang="en-CA" sz="2400" dirty="0"/>
            </a:br>
            <a:r>
              <a:rPr lang="en-CA" sz="2400" dirty="0"/>
              <a:t>Decision-making – as needed</a:t>
            </a:r>
          </a:p>
          <a:p>
            <a:pPr>
              <a:spcBef>
                <a:spcPts val="600"/>
              </a:spcBef>
            </a:pPr>
            <a:r>
              <a:rPr lang="en-CA" sz="2400" dirty="0"/>
              <a:t>For the next and final session: Bring all the questions you have</a:t>
            </a:r>
          </a:p>
          <a:p>
            <a:pPr>
              <a:spcBef>
                <a:spcPts val="600"/>
              </a:spcBef>
            </a:pPr>
            <a:r>
              <a:rPr lang="en-CA" sz="2400" dirty="0"/>
              <a:t>We will have a special guest for closing remarks</a:t>
            </a:r>
          </a:p>
        </p:txBody>
      </p:sp>
      <p:pic>
        <p:nvPicPr>
          <p:cNvPr id="4" name="Picture 3">
            <a:extLst>
              <a:ext uri="{FF2B5EF4-FFF2-40B4-BE49-F238E27FC236}">
                <a16:creationId xmlns:a16="http://schemas.microsoft.com/office/drawing/2014/main" id="{30442F89-0FED-F06C-8CA7-CDB3606D03E6}"/>
              </a:ext>
              <a:ext uri="{C183D7F6-B498-43B3-948B-1728B52AA6E4}">
                <adec:decorative xmlns:adec="http://schemas.microsoft.com/office/drawing/2017/decorative" val="1"/>
              </a:ext>
            </a:extLst>
          </p:cNvPr>
          <p:cNvPicPr>
            <a:picLocks noChangeAspect="1"/>
          </p:cNvPicPr>
          <p:nvPr/>
        </p:nvPicPr>
        <p:blipFill>
          <a:blip r:embed="rId3">
            <a:duotone>
              <a:schemeClr val="accent1">
                <a:shade val="45000"/>
                <a:satMod val="135000"/>
              </a:schemeClr>
              <a:prstClr val="white"/>
            </a:duotone>
            <a:alphaModFix amt="35000"/>
            <a:extLst>
              <a:ext uri="{28A0092B-C50C-407E-A947-70E740481C1C}">
                <a14:useLocalDpi xmlns:a14="http://schemas.microsoft.com/office/drawing/2010/main" val="0"/>
              </a:ext>
            </a:extLst>
          </a:blip>
          <a:stretch>
            <a:fillRect/>
          </a:stretch>
        </p:blipFill>
        <p:spPr>
          <a:xfrm>
            <a:off x="7498859" y="1421086"/>
            <a:ext cx="988551" cy="909467"/>
          </a:xfrm>
          <a:prstGeom prst="rect">
            <a:avLst/>
          </a:prstGeom>
        </p:spPr>
      </p:pic>
      <p:grpSp>
        <p:nvGrpSpPr>
          <p:cNvPr id="5" name="Group 4">
            <a:extLst>
              <a:ext uri="{FF2B5EF4-FFF2-40B4-BE49-F238E27FC236}">
                <a16:creationId xmlns:a16="http://schemas.microsoft.com/office/drawing/2014/main" id="{DA523F39-954A-11AC-7858-6140791B06DC}"/>
              </a:ext>
              <a:ext uri="{C183D7F6-B498-43B3-948B-1728B52AA6E4}">
                <adec:decorative xmlns:adec="http://schemas.microsoft.com/office/drawing/2017/decorative" val="1"/>
              </a:ext>
            </a:extLst>
          </p:cNvPr>
          <p:cNvGrpSpPr/>
          <p:nvPr/>
        </p:nvGrpSpPr>
        <p:grpSpPr>
          <a:xfrm>
            <a:off x="5627169" y="2705899"/>
            <a:ext cx="745031" cy="785684"/>
            <a:chOff x="6542261" y="506769"/>
            <a:chExt cx="523699" cy="570787"/>
          </a:xfrm>
        </p:grpSpPr>
        <p:pic>
          <p:nvPicPr>
            <p:cNvPr id="6" name="Picture 5">
              <a:extLst>
                <a:ext uri="{FF2B5EF4-FFF2-40B4-BE49-F238E27FC236}">
                  <a16:creationId xmlns:a16="http://schemas.microsoft.com/office/drawing/2014/main" id="{E1160857-F860-6CD9-0296-196A66CE08A4}"/>
                </a:ext>
              </a:extLst>
            </p:cNvPr>
            <p:cNvPicPr>
              <a:picLocks noChangeAspect="1"/>
            </p:cNvPicPr>
            <p:nvPr/>
          </p:nvPicPr>
          <p:blipFill>
            <a:blip r:embed="rId4">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542261" y="808286"/>
              <a:ext cx="230884" cy="269270"/>
            </a:xfrm>
            <a:prstGeom prst="rect">
              <a:avLst/>
            </a:prstGeom>
          </p:spPr>
        </p:pic>
        <p:pic>
          <p:nvPicPr>
            <p:cNvPr id="7" name="Picture 6">
              <a:extLst>
                <a:ext uri="{FF2B5EF4-FFF2-40B4-BE49-F238E27FC236}">
                  <a16:creationId xmlns:a16="http://schemas.microsoft.com/office/drawing/2014/main" id="{B15B9998-BC89-EF31-7077-1065AAD85C1C}"/>
                </a:ext>
              </a:extLst>
            </p:cNvPr>
            <p:cNvPicPr>
              <a:picLocks noChangeAspect="1"/>
            </p:cNvPicPr>
            <p:nvPr/>
          </p:nvPicPr>
          <p:blipFill>
            <a:blip r:embed="rId5">
              <a:clrChange>
                <a:clrFrom>
                  <a:srgbClr val="FFFFFF"/>
                </a:clrFrom>
                <a:clrTo>
                  <a:srgbClr val="FFFFFF">
                    <a:alpha val="0"/>
                  </a:srgbClr>
                </a:clrTo>
              </a:clrChange>
              <a:duotone>
                <a:prstClr val="black"/>
                <a:schemeClr val="accent4">
                  <a:tint val="45000"/>
                  <a:satMod val="400000"/>
                </a:schemeClr>
              </a:duotone>
              <a:alphaModFix amt="70000"/>
            </a:blip>
            <a:stretch>
              <a:fillRect/>
            </a:stretch>
          </p:blipFill>
          <p:spPr>
            <a:xfrm>
              <a:off x="6626827" y="506769"/>
              <a:ext cx="439133" cy="538540"/>
            </a:xfrm>
            <a:prstGeom prst="rect">
              <a:avLst/>
            </a:prstGeom>
          </p:spPr>
        </p:pic>
      </p:grpSp>
      <p:pic>
        <p:nvPicPr>
          <p:cNvPr id="8" name="Picture 7">
            <a:extLst>
              <a:ext uri="{FF2B5EF4-FFF2-40B4-BE49-F238E27FC236}">
                <a16:creationId xmlns:a16="http://schemas.microsoft.com/office/drawing/2014/main" id="{B09582FA-3DFB-CE0D-E266-F2588F5134E9}"/>
              </a:ext>
              <a:ext uri="{C183D7F6-B498-43B3-948B-1728B52AA6E4}">
                <adec:decorative xmlns:adec="http://schemas.microsoft.com/office/drawing/2017/decorative" val="1"/>
              </a:ext>
            </a:extLst>
          </p:cNvPr>
          <p:cNvPicPr>
            <a:picLocks noChangeAspect="1"/>
          </p:cNvPicPr>
          <p:nvPr/>
        </p:nvPicPr>
        <p:blipFill>
          <a:blip r:embed="rId6">
            <a:alphaModFix amt="35000"/>
            <a:extLst>
              <a:ext uri="{28A0092B-C50C-407E-A947-70E740481C1C}">
                <a14:useLocalDpi xmlns:a14="http://schemas.microsoft.com/office/drawing/2010/main" val="0"/>
              </a:ext>
            </a:extLst>
          </a:blip>
          <a:stretch>
            <a:fillRect/>
          </a:stretch>
        </p:blipFill>
        <p:spPr>
          <a:xfrm rot="2745437">
            <a:off x="6014547" y="930147"/>
            <a:ext cx="1413345" cy="1457160"/>
          </a:xfrm>
          <a:prstGeom prst="rect">
            <a:avLst/>
          </a:prstGeom>
        </p:spPr>
      </p:pic>
      <p:pic>
        <p:nvPicPr>
          <p:cNvPr id="10" name="Picture 2" descr="Bohemian Line Art Design - Free image on Pixabay">
            <a:extLst>
              <a:ext uri="{FF2B5EF4-FFF2-40B4-BE49-F238E27FC236}">
                <a16:creationId xmlns:a16="http://schemas.microsoft.com/office/drawing/2014/main" id="{FB75670F-0F9B-5DD8-1A61-CFB9D5279F4B}"/>
              </a:ext>
            </a:extLst>
          </p:cNvPr>
          <p:cNvPicPr>
            <a:picLocks noChangeAspect="1" noChangeArrowheads="1"/>
          </p:cNvPicPr>
          <p:nvPr/>
        </p:nvPicPr>
        <p:blipFill>
          <a:blip r:embed="rId7">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868336" y="3479783"/>
            <a:ext cx="871752" cy="1369132"/>
          </a:xfrm>
          <a:prstGeom prst="rect">
            <a:avLst/>
          </a:prstGeom>
          <a:noFill/>
          <a:extLst>
            <a:ext uri="{909E8E84-426E-40DD-AFC4-6F175D3DCCD1}">
              <a14:hiddenFill xmlns:a14="http://schemas.microsoft.com/office/drawing/2010/main">
                <a:solidFill>
                  <a:srgbClr val="FFFFFF"/>
                </a:solidFill>
              </a14:hiddenFill>
            </a:ext>
          </a:extLst>
        </p:spPr>
      </p:pic>
      <p:grpSp>
        <p:nvGrpSpPr>
          <p:cNvPr id="11" name="Group 10">
            <a:extLst>
              <a:ext uri="{FF2B5EF4-FFF2-40B4-BE49-F238E27FC236}">
                <a16:creationId xmlns:a16="http://schemas.microsoft.com/office/drawing/2014/main" id="{BE77E1A8-8A00-9515-698E-CA56AE272AD5}"/>
              </a:ext>
              <a:ext uri="{C183D7F6-B498-43B3-948B-1728B52AA6E4}">
                <adec:decorative xmlns:adec="http://schemas.microsoft.com/office/drawing/2017/decorative" val="1"/>
              </a:ext>
            </a:extLst>
          </p:cNvPr>
          <p:cNvGrpSpPr/>
          <p:nvPr/>
        </p:nvGrpSpPr>
        <p:grpSpPr>
          <a:xfrm>
            <a:off x="7315132" y="3993760"/>
            <a:ext cx="517447" cy="883149"/>
            <a:chOff x="1115616" y="1504248"/>
            <a:chExt cx="1565072" cy="1689500"/>
          </a:xfrm>
        </p:grpSpPr>
        <p:pic>
          <p:nvPicPr>
            <p:cNvPr id="12" name="Picture 11">
              <a:extLst>
                <a:ext uri="{FF2B5EF4-FFF2-40B4-BE49-F238E27FC236}">
                  <a16:creationId xmlns:a16="http://schemas.microsoft.com/office/drawing/2014/main" id="{DB26B2EF-CB82-C218-F69E-58BA6550AD85}"/>
                </a:ext>
              </a:extLst>
            </p:cNvPr>
            <p:cNvPicPr>
              <a:picLocks noChangeAspect="1"/>
            </p:cNvPicPr>
            <p:nvPr/>
          </p:nvPicPr>
          <p:blipFill>
            <a:blip r:embed="rId8">
              <a:clrChange>
                <a:clrFrom>
                  <a:srgbClr val="FEFEFE"/>
                </a:clrFrom>
                <a:clrTo>
                  <a:srgbClr val="FEFEFE">
                    <a:alpha val="0"/>
                  </a:srgbClr>
                </a:clrTo>
              </a:clrChange>
              <a:duotone>
                <a:schemeClr val="accent1">
                  <a:shade val="45000"/>
                  <a:satMod val="135000"/>
                </a:schemeClr>
                <a:prstClr val="white"/>
              </a:duotone>
              <a:extLst>
                <a:ext uri="{BEBA8EAE-BF5A-486C-A8C5-ECC9F3942E4B}">
                  <a14:imgProps xmlns:a14="http://schemas.microsoft.com/office/drawing/2010/main">
                    <a14:imgLayer r:embed="rId9">
                      <a14:imgEffect>
                        <a14:artisticPencilGrayscale/>
                      </a14:imgEffect>
                    </a14:imgLayer>
                  </a14:imgProps>
                </a:ext>
                <a:ext uri="{28A0092B-C50C-407E-A947-70E740481C1C}">
                  <a14:useLocalDpi xmlns:a14="http://schemas.microsoft.com/office/drawing/2010/main" val="0"/>
                </a:ext>
              </a:extLst>
            </a:blip>
            <a:stretch>
              <a:fillRect/>
            </a:stretch>
          </p:blipFill>
          <p:spPr>
            <a:xfrm>
              <a:off x="1115616" y="1504248"/>
              <a:ext cx="1565072" cy="1689500"/>
            </a:xfrm>
            <a:prstGeom prst="rect">
              <a:avLst/>
            </a:prstGeom>
          </p:spPr>
        </p:pic>
        <p:pic>
          <p:nvPicPr>
            <p:cNvPr id="13" name="Picture 12">
              <a:extLst>
                <a:ext uri="{FF2B5EF4-FFF2-40B4-BE49-F238E27FC236}">
                  <a16:creationId xmlns:a16="http://schemas.microsoft.com/office/drawing/2014/main" id="{A95B2787-7A75-C081-0ADD-E6B3404106AB}"/>
                </a:ext>
              </a:extLst>
            </p:cNvPr>
            <p:cNvPicPr>
              <a:picLocks noChangeAspect="1"/>
            </p:cNvPicPr>
            <p:nvPr/>
          </p:nvPicPr>
          <p:blipFill>
            <a:blip r:embed="rId10">
              <a:clrChange>
                <a:clrFrom>
                  <a:srgbClr val="FFFFFF"/>
                </a:clrFrom>
                <a:clrTo>
                  <a:srgbClr val="FFFFFF">
                    <a:alpha val="0"/>
                  </a:srgbClr>
                </a:clrTo>
              </a:clrChange>
              <a:duotone>
                <a:schemeClr val="accent1">
                  <a:shade val="45000"/>
                  <a:satMod val="135000"/>
                </a:schemeClr>
                <a:prstClr val="white"/>
              </a:duotone>
              <a:extLst>
                <a:ext uri="{BEBA8EAE-BF5A-486C-A8C5-ECC9F3942E4B}">
                  <a14:imgProps xmlns:a14="http://schemas.microsoft.com/office/drawing/2010/main">
                    <a14:imgLayer r:embed="rId11">
                      <a14:imgEffect>
                        <a14:artisticLineDrawing/>
                      </a14:imgEffect>
                    </a14:imgLayer>
                  </a14:imgProps>
                </a:ext>
                <a:ext uri="{28A0092B-C50C-407E-A947-70E740481C1C}">
                  <a14:useLocalDpi xmlns:a14="http://schemas.microsoft.com/office/drawing/2010/main" val="0"/>
                </a:ext>
              </a:extLst>
            </a:blip>
            <a:stretch>
              <a:fillRect/>
            </a:stretch>
          </p:blipFill>
          <p:spPr>
            <a:xfrm>
              <a:off x="1600135" y="2456204"/>
              <a:ext cx="1080210" cy="672445"/>
            </a:xfrm>
            <a:prstGeom prst="rect">
              <a:avLst/>
            </a:prstGeom>
          </p:spPr>
        </p:pic>
      </p:grpSp>
      <p:pic>
        <p:nvPicPr>
          <p:cNvPr id="14" name="Picture 13">
            <a:extLst>
              <a:ext uri="{FF2B5EF4-FFF2-40B4-BE49-F238E27FC236}">
                <a16:creationId xmlns:a16="http://schemas.microsoft.com/office/drawing/2014/main" id="{A71E2B68-F6AD-B6B2-137E-97E4164038C1}"/>
              </a:ext>
              <a:ext uri="{C183D7F6-B498-43B3-948B-1728B52AA6E4}">
                <adec:decorative xmlns:adec="http://schemas.microsoft.com/office/drawing/2017/decorative" val="1"/>
              </a:ext>
            </a:extLst>
          </p:cNvPr>
          <p:cNvPicPr>
            <a:picLocks noChangeAspect="1"/>
          </p:cNvPicPr>
          <p:nvPr/>
        </p:nvPicPr>
        <p:blipFill rotWithShape="1">
          <a:blip r:embed="rId12">
            <a:duotone>
              <a:schemeClr val="accent1">
                <a:shade val="45000"/>
                <a:satMod val="135000"/>
              </a:schemeClr>
              <a:prstClr val="white"/>
            </a:duotone>
            <a:extLst>
              <a:ext uri="{28A0092B-C50C-407E-A947-70E740481C1C}">
                <a14:useLocalDpi xmlns:a14="http://schemas.microsoft.com/office/drawing/2010/main" val="0"/>
              </a:ext>
            </a:extLst>
          </a:blip>
          <a:srcRect r="11612"/>
          <a:stretch/>
        </p:blipFill>
        <p:spPr>
          <a:xfrm>
            <a:off x="6860033" y="3184147"/>
            <a:ext cx="773461" cy="857924"/>
          </a:xfrm>
          <a:prstGeom prst="ellipse">
            <a:avLst/>
          </a:prstGeom>
          <a:ln>
            <a:noFill/>
          </a:ln>
          <a:effectLst>
            <a:softEdge rad="112500"/>
          </a:effectLst>
        </p:spPr>
      </p:pic>
      <p:pic>
        <p:nvPicPr>
          <p:cNvPr id="15" name="Picture 2" descr="https://cdn.artofliving.org/sites/www.artofliving.org/files/styles/inner_page_image/public/article_image/decision-making.jpg?itok=vDur5Wha">
            <a:extLst>
              <a:ext uri="{FF2B5EF4-FFF2-40B4-BE49-F238E27FC236}">
                <a16:creationId xmlns:a16="http://schemas.microsoft.com/office/drawing/2014/main" id="{F411768E-115C-8DBB-A3FA-B50065C8582E}"/>
              </a:ext>
            </a:extLst>
          </p:cNvPr>
          <p:cNvPicPr>
            <a:picLocks noChangeAspect="1" noChangeArrowheads="1"/>
          </p:cNvPicPr>
          <p:nvPr/>
        </p:nvPicPr>
        <p:blipFill>
          <a:blip r:embed="rId1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5607070" y="4949564"/>
            <a:ext cx="1252963" cy="5760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0288086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idx="4294967295"/>
          </p:nvPr>
        </p:nvSpPr>
        <p:spPr>
          <a:xfrm>
            <a:off x="2856761" y="5157192"/>
            <a:ext cx="3430618" cy="523220"/>
          </a:xfrm>
          <a:prstGeom prst="rect">
            <a:avLst/>
          </a:prstGeom>
          <a:noFill/>
          <a:ln>
            <a:noFill/>
            <a:prstDash/>
          </a:ln>
          <a:effectLst/>
        </p:spPr>
        <p:txBody>
          <a:bodyPr rot="0" spcFirstLastPara="0" vertOverflow="overflow" horzOverflow="overflow" vert="horz" wrap="none" lIns="91440" tIns="45720" rIns="91440" bIns="45720" numCol="1" spcCol="0" rtlCol="0" fromWordArt="0" anchor="t" anchorCtr="0" forceAA="0" compatLnSpc="1">
            <a:prstTxWarp prst="textNoShape">
              <a:avLst/>
            </a:prstTxWarp>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CA" sz="2800" b="0" i="0" u="none" strike="noStrike" kern="1200" cap="none" spc="0" normalizeH="0" baseline="0" noProof="0" dirty="0">
                <a:ln>
                  <a:noFill/>
                </a:ln>
                <a:solidFill>
                  <a:srgbClr val="000000"/>
                </a:solidFill>
                <a:effectLst/>
                <a:uLnTx/>
                <a:uFillTx/>
                <a:latin typeface="+mn-lt"/>
                <a:ea typeface="+mn-ea"/>
                <a:cs typeface="+mn-cs"/>
              </a:rPr>
              <a:t>Be Mindful, Be Happy</a:t>
            </a:r>
          </a:p>
        </p:txBody>
      </p:sp>
      <p:pic>
        <p:nvPicPr>
          <p:cNvPr id="2051" name="Picture 3">
            <a:extLst>
              <a:ext uri="{C183D7F6-B498-43B3-948B-1728B52AA6E4}">
                <adec:decorative xmlns:adec="http://schemas.microsoft.com/office/drawing/2017/decorative" val="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 y="116632"/>
            <a:ext cx="9144000" cy="502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a:extLst>
              <a:ext uri="{C183D7F6-B498-43B3-948B-1728B52AA6E4}">
                <adec:decorative xmlns:adec="http://schemas.microsoft.com/office/drawing/2017/decorative" val="1"/>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123893">
            <a:off x="3395734" y="401957"/>
            <a:ext cx="2352675" cy="1933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0273555"/>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title"/>
          </p:nvPr>
        </p:nvSpPr>
        <p:spPr>
          <a:xfrm>
            <a:off x="457200" y="274638"/>
            <a:ext cx="6275040" cy="1143000"/>
          </a:xfrm>
        </p:spPr>
        <p:txBody>
          <a:bodyPr>
            <a:noAutofit/>
          </a:bodyPr>
          <a:lstStyle/>
          <a:p>
            <a:br>
              <a:rPr lang="en-CA" sz="2800" dirty="0">
                <a:solidFill>
                  <a:schemeClr val="bg1"/>
                </a:solidFill>
              </a:rPr>
            </a:br>
            <a:r>
              <a:rPr lang="en-CA" sz="2800" dirty="0">
                <a:solidFill>
                  <a:schemeClr val="bg1"/>
                </a:solidFill>
              </a:rPr>
              <a:t>Welcome</a:t>
            </a:r>
            <a:endParaRPr lang="en-US" sz="2800" dirty="0">
              <a:solidFill>
                <a:schemeClr val="bg1"/>
              </a:solidFill>
            </a:endParaRPr>
          </a:p>
        </p:txBody>
      </p:sp>
      <p:pic>
        <p:nvPicPr>
          <p:cNvPr id="4" name="Picture 2" descr="&quot;Happiness is not the absence of problems, it's the ability to deal with them resiliently&quot; - anonymou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8094" y="299417"/>
            <a:ext cx="4580170" cy="458017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686800" cy="1143000"/>
          </a:xfrm>
        </p:spPr>
        <p:txBody>
          <a:bodyPr>
            <a:noAutofit/>
          </a:bodyPr>
          <a:lstStyle/>
          <a:p>
            <a:r>
              <a:rPr lang="en-CA" sz="2800" dirty="0"/>
              <a:t>Mindful Self-Love Exercise – Centering</a:t>
            </a:r>
            <a:endParaRPr lang="en-US" sz="2800" dirty="0"/>
          </a:p>
        </p:txBody>
      </p:sp>
      <p:grpSp>
        <p:nvGrpSpPr>
          <p:cNvPr id="5" name="Group 4">
            <a:extLst>
              <a:ext uri="{C183D7F6-B498-43B3-948B-1728B52AA6E4}">
                <adec:decorative xmlns:adec="http://schemas.microsoft.com/office/drawing/2017/decorative" val="1"/>
              </a:ext>
            </a:extLst>
          </p:cNvPr>
          <p:cNvGrpSpPr/>
          <p:nvPr/>
        </p:nvGrpSpPr>
        <p:grpSpPr>
          <a:xfrm>
            <a:off x="4581525" y="2231588"/>
            <a:ext cx="2742809" cy="2385298"/>
            <a:chOff x="4562475" y="2058351"/>
            <a:chExt cx="2742809" cy="2385298"/>
          </a:xfrm>
        </p:grpSpPr>
        <p:pic>
          <p:nvPicPr>
            <p:cNvPr id="3083" name="Picture 11" descr="C:\Users\GonzalA1\AppData\Local\Microsoft\Windows\Temporary Internet Files\Content.IE5\NVPVLCXB\Double_spirale.svg[1].png"/>
            <p:cNvPicPr>
              <a:picLocks noChangeAspect="1" noChangeArrowheads="1"/>
            </p:cNvPicPr>
            <p:nvPr/>
          </p:nvPicPr>
          <p:blipFill>
            <a:blip r:embed="rId3">
              <a:duotone>
                <a:schemeClr val="accent3">
                  <a:shade val="45000"/>
                  <a:satMod val="135000"/>
                </a:schemeClr>
                <a:prstClr val="white"/>
              </a:duotone>
              <a:extLst>
                <a:ext uri="{BEBA8EAE-BF5A-486C-A8C5-ECC9F3942E4B}">
                  <a14:imgProps xmlns:a14="http://schemas.microsoft.com/office/drawing/2010/main">
                    <a14:imgLayer r:embed="rId4">
                      <a14:imgEffect>
                        <a14:artisticPlasticWrap/>
                      </a14:imgEffect>
                    </a14:imgLayer>
                  </a14:imgProps>
                </a:ext>
                <a:ext uri="{28A0092B-C50C-407E-A947-70E740481C1C}">
                  <a14:useLocalDpi xmlns:a14="http://schemas.microsoft.com/office/drawing/2010/main" val="0"/>
                </a:ext>
              </a:extLst>
            </a:blip>
            <a:srcRect/>
            <a:stretch>
              <a:fillRect/>
            </a:stretch>
          </p:blipFill>
          <p:spPr bwMode="auto">
            <a:xfrm>
              <a:off x="5076056" y="2058351"/>
              <a:ext cx="2229228" cy="2385298"/>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C:\Users\GonzalA1\AppData\Local\Microsoft\Windows\Temporary Internet Files\Content.IE5\NVPVLCXB\blockpage[1].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62475" y="3424237"/>
              <a:ext cx="19050" cy="9525"/>
            </a:xfrm>
            <a:prstGeom prst="rect">
              <a:avLst/>
            </a:prstGeom>
            <a:noFill/>
            <a:extLst>
              <a:ext uri="{909E8E84-426E-40DD-AFC4-6F175D3DCCD1}">
                <a14:hiddenFill xmlns:a14="http://schemas.microsoft.com/office/drawing/2010/main">
                  <a:solidFill>
                    <a:srgbClr val="FFFFFF"/>
                  </a:solidFill>
                </a14:hiddenFill>
              </a:ext>
            </a:extLst>
          </p:spPr>
        </p:pic>
        <p:pic>
          <p:nvPicPr>
            <p:cNvPr id="3079" name="Picture 7" descr="C:\Users\GonzalA1\AppData\Local\Microsoft\Windows\Temporary Internet Files\Content.IE5\K2UFS5M4\Spiral-Confetti[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076056" y="2171315"/>
              <a:ext cx="2165716" cy="2127815"/>
            </a:xfrm>
            <a:prstGeom prst="rect">
              <a:avLst/>
            </a:prstGeom>
            <a:noFill/>
            <a:extLst>
              <a:ext uri="{909E8E84-426E-40DD-AFC4-6F175D3DCCD1}">
                <a14:hiddenFill xmlns:a14="http://schemas.microsoft.com/office/drawing/2010/main">
                  <a:solidFill>
                    <a:srgbClr val="FFFFFF"/>
                  </a:solidFill>
                </a14:hiddenFill>
              </a:ext>
            </a:extLst>
          </p:spPr>
        </p:pic>
      </p:grpSp>
      <p:pic>
        <p:nvPicPr>
          <p:cNvPr id="8" name="Picture 7">
            <a:extLst>
              <a:ext uri="{C183D7F6-B498-43B3-948B-1728B52AA6E4}">
                <adec:decorative xmlns:adec="http://schemas.microsoft.com/office/drawing/2017/decorative" val="1"/>
              </a:ext>
            </a:extLst>
          </p:cNvPr>
          <p:cNvPicPr>
            <a:picLocks noChangeAspect="1"/>
          </p:cNvPicPr>
          <p:nvPr/>
        </p:nvPicPr>
        <p:blipFill>
          <a:blip r:embed="rId7">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136644" y="2137601"/>
            <a:ext cx="3178565" cy="2573272"/>
          </a:xfrm>
          <a:prstGeom prst="rect">
            <a:avLst/>
          </a:prstGeom>
        </p:spPr>
      </p:pic>
    </p:spTree>
    <p:extLst>
      <p:ext uri="{BB962C8B-B14F-4D97-AF65-F5344CB8AC3E}">
        <p14:creationId xmlns:p14="http://schemas.microsoft.com/office/powerpoint/2010/main" val="41118068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Questions/Insights from last week</a:t>
            </a:r>
            <a:r>
              <a:rPr lang="en-US" sz="3600" dirty="0"/>
              <a:t> (6)</a:t>
            </a:r>
            <a:endParaRPr lang="en-US" dirty="0"/>
          </a:p>
        </p:txBody>
      </p:sp>
      <p:pic>
        <p:nvPicPr>
          <p:cNvPr id="10" name="Picture 9">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2745437">
            <a:off x="522456" y="1494162"/>
            <a:ext cx="1025249" cy="1057031"/>
          </a:xfrm>
          <a:prstGeom prst="rect">
            <a:avLst/>
          </a:prstGeom>
        </p:spPr>
      </p:pic>
      <p:pic>
        <p:nvPicPr>
          <p:cNvPr id="21" name="Picture 20">
            <a:extLst>
              <a:ext uri="{C183D7F6-B498-43B3-948B-1728B52AA6E4}">
                <adec:decorative xmlns:adec="http://schemas.microsoft.com/office/drawing/2017/decorative" val="1"/>
              </a:ext>
            </a:extLst>
          </p:cNvPr>
          <p:cNvPicPr>
            <a:picLocks noChangeAspect="1"/>
          </p:cNvPicPr>
          <p:nvPr/>
        </p:nvPicPr>
        <p:blipFill>
          <a:blip r:embed="rId5">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743867" y="1656118"/>
            <a:ext cx="955303" cy="878879"/>
          </a:xfrm>
          <a:prstGeom prst="rect">
            <a:avLst/>
          </a:prstGeom>
        </p:spPr>
      </p:pic>
      <p:pic>
        <p:nvPicPr>
          <p:cNvPr id="22" name="Picture 21">
            <a:extLst>
              <a:ext uri="{C183D7F6-B498-43B3-948B-1728B52AA6E4}">
                <adec:decorative xmlns:adec="http://schemas.microsoft.com/office/drawing/2017/decorative" val="1"/>
              </a:ext>
            </a:extLst>
          </p:cNvPr>
          <p:cNvPicPr>
            <a:picLocks noChangeAspect="1"/>
          </p:cNvPicPr>
          <p:nvPr/>
        </p:nvPicPr>
        <p:blipFill>
          <a:blip r:embed="rId6">
            <a:clrChange>
              <a:clrFrom>
                <a:srgbClr val="FFFFFF"/>
              </a:clrFrom>
              <a:clrTo>
                <a:srgbClr val="FFFFFF">
                  <a:alpha val="0"/>
                </a:srgbClr>
              </a:clrTo>
            </a:clrChange>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885988" y="1572577"/>
            <a:ext cx="1301444" cy="1053611"/>
          </a:xfrm>
          <a:prstGeom prst="rect">
            <a:avLst/>
          </a:prstGeom>
        </p:spPr>
      </p:pic>
      <p:pic>
        <p:nvPicPr>
          <p:cNvPr id="27" name="Picture 26">
            <a:extLst>
              <a:ext uri="{C183D7F6-B498-43B3-948B-1728B52AA6E4}">
                <adec:decorative xmlns:adec="http://schemas.microsoft.com/office/drawing/2017/decorative" val="1"/>
              </a:ext>
            </a:extLst>
          </p:cNvPr>
          <p:cNvPicPr>
            <a:picLocks noChangeAspect="1"/>
          </p:cNvPicPr>
          <p:nvPr/>
        </p:nvPicPr>
        <p:blipFill>
          <a:blip r:embed="rId7">
            <a:duotone>
              <a:schemeClr val="bg2">
                <a:shade val="45000"/>
                <a:satMod val="135000"/>
              </a:schemeClr>
              <a:prstClr val="white"/>
            </a:duotone>
          </a:blip>
          <a:stretch>
            <a:fillRect/>
          </a:stretch>
        </p:blipFill>
        <p:spPr>
          <a:xfrm>
            <a:off x="5288000" y="1768321"/>
            <a:ext cx="814167" cy="616010"/>
          </a:xfrm>
          <a:prstGeom prst="rect">
            <a:avLst/>
          </a:prstGeom>
        </p:spPr>
      </p:pic>
      <p:grpSp>
        <p:nvGrpSpPr>
          <p:cNvPr id="28" name="Group 27">
            <a:extLst>
              <a:ext uri="{C183D7F6-B498-43B3-948B-1728B52AA6E4}">
                <adec:decorative xmlns:adec="http://schemas.microsoft.com/office/drawing/2017/decorative" val="1"/>
              </a:ext>
            </a:extLst>
          </p:cNvPr>
          <p:cNvGrpSpPr/>
          <p:nvPr/>
        </p:nvGrpSpPr>
        <p:grpSpPr>
          <a:xfrm>
            <a:off x="7703831" y="1678550"/>
            <a:ext cx="814872" cy="795553"/>
            <a:chOff x="1115917" y="2424130"/>
            <a:chExt cx="2481406" cy="2481406"/>
          </a:xfrm>
        </p:grpSpPr>
        <p:pic>
          <p:nvPicPr>
            <p:cNvPr id="29" name="Picture 28"/>
            <p:cNvPicPr>
              <a:picLocks noChangeAspect="1"/>
            </p:cNvPicPr>
            <p:nvPr/>
          </p:nvPicPr>
          <p:blipFill>
            <a:blip r:embed="rId8">
              <a:clrChange>
                <a:clrFrom>
                  <a:srgbClr val="FFFFFF"/>
                </a:clrFrom>
                <a:clrTo>
                  <a:srgbClr val="FFFFFF">
                    <a:alpha val="0"/>
                  </a:srgbClr>
                </a:clrTo>
              </a:clrChange>
              <a:duotone>
                <a:schemeClr val="bg2">
                  <a:shade val="45000"/>
                  <a:satMod val="135000"/>
                </a:schemeClr>
                <a:prstClr val="white"/>
              </a:duotone>
            </a:blip>
            <a:stretch>
              <a:fillRect/>
            </a:stretch>
          </p:blipFill>
          <p:spPr>
            <a:xfrm>
              <a:off x="1115917" y="2424130"/>
              <a:ext cx="2481406" cy="2481406"/>
            </a:xfrm>
            <a:prstGeom prst="rect">
              <a:avLst/>
            </a:prstGeom>
          </p:spPr>
        </p:pic>
        <p:pic>
          <p:nvPicPr>
            <p:cNvPr id="30" name="Picture 2" descr="Friends Friendship - Free vector graphic on Pixabay"/>
            <p:cNvPicPr>
              <a:picLocks noChangeAspect="1" noChangeArrowheads="1"/>
            </p:cNvPicPr>
            <p:nvPr/>
          </p:nvPicPr>
          <p:blipFill>
            <a:blip r:embed="rId9">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766970" y="3383389"/>
              <a:ext cx="1179301" cy="1031889"/>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31" name="Group 30">
            <a:extLst>
              <a:ext uri="{C183D7F6-B498-43B3-948B-1728B52AA6E4}">
                <adec:decorative xmlns:adec="http://schemas.microsoft.com/office/drawing/2017/decorative" val="1"/>
              </a:ext>
            </a:extLst>
          </p:cNvPr>
          <p:cNvGrpSpPr/>
          <p:nvPr/>
        </p:nvGrpSpPr>
        <p:grpSpPr>
          <a:xfrm>
            <a:off x="2266576" y="3293463"/>
            <a:ext cx="1146635" cy="639878"/>
            <a:chOff x="1126261" y="1342299"/>
            <a:chExt cx="2900521" cy="1625441"/>
          </a:xfrm>
        </p:grpSpPr>
        <p:pic>
          <p:nvPicPr>
            <p:cNvPr id="32" name="Picture 31"/>
            <p:cNvPicPr>
              <a:picLocks noChangeAspect="1"/>
            </p:cNvPicPr>
            <p:nvPr/>
          </p:nvPicPr>
          <p:blipFill>
            <a:blip r:embed="rId10">
              <a:duotone>
                <a:schemeClr val="bg2">
                  <a:shade val="45000"/>
                  <a:satMod val="135000"/>
                </a:schemeClr>
                <a:prstClr val="white"/>
              </a:duotone>
            </a:blip>
            <a:stretch>
              <a:fillRect/>
            </a:stretch>
          </p:blipFill>
          <p:spPr>
            <a:xfrm>
              <a:off x="1126261" y="1359602"/>
              <a:ext cx="516804" cy="1608138"/>
            </a:xfrm>
            <a:prstGeom prst="rect">
              <a:avLst/>
            </a:prstGeom>
          </p:spPr>
        </p:pic>
        <p:pic>
          <p:nvPicPr>
            <p:cNvPr id="33" name="Picture 4" descr="http://www.edbatista.com/images/2010/03/SCARF_Model.jpg"/>
            <p:cNvPicPr>
              <a:picLocks noChangeAspect="1" noChangeArrowheads="1"/>
            </p:cNvPicPr>
            <p:nvPr/>
          </p:nvPicPr>
          <p:blipFill>
            <a:blip r:embed="rId11">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65925" y="1342299"/>
              <a:ext cx="2360857" cy="1494213"/>
            </a:xfrm>
            <a:prstGeom prst="rect">
              <a:avLst/>
            </a:prstGeom>
            <a:noFill/>
            <a:extLst>
              <a:ext uri="{909E8E84-426E-40DD-AFC4-6F175D3DCCD1}">
                <a14:hiddenFill xmlns:a14="http://schemas.microsoft.com/office/drawing/2010/main">
                  <a:solidFill>
                    <a:srgbClr val="FFFFFF"/>
                  </a:solidFill>
                </a14:hiddenFill>
              </a:ext>
            </a:extLst>
          </p:spPr>
        </p:pic>
      </p:grpSp>
      <p:pic>
        <p:nvPicPr>
          <p:cNvPr id="26" name="Picture 25">
            <a:extLst>
              <a:ext uri="{C183D7F6-B498-43B3-948B-1728B52AA6E4}">
                <adec:decorative xmlns:adec="http://schemas.microsoft.com/office/drawing/2017/decorative" val="1"/>
              </a:ext>
            </a:extLst>
          </p:cNvPr>
          <p:cNvPicPr>
            <a:picLocks noChangeAspect="1"/>
          </p:cNvPicPr>
          <p:nvPr/>
        </p:nvPicPr>
        <p:blipFill>
          <a:blip r:embed="rId12">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213665" y="3278918"/>
            <a:ext cx="839769" cy="668969"/>
          </a:xfrm>
          <a:prstGeom prst="rect">
            <a:avLst/>
          </a:prstGeom>
        </p:spPr>
      </p:pic>
      <p:pic>
        <p:nvPicPr>
          <p:cNvPr id="34" name="Picture 33">
            <a:extLst>
              <a:ext uri="{C183D7F6-B498-43B3-948B-1728B52AA6E4}">
                <adec:decorative xmlns:adec="http://schemas.microsoft.com/office/drawing/2017/decorative" val="1"/>
              </a:ext>
            </a:extLst>
          </p:cNvPr>
          <p:cNvPicPr>
            <a:picLocks noChangeAspect="1"/>
          </p:cNvPicPr>
          <p:nvPr/>
        </p:nvPicPr>
        <p:blipFill>
          <a:blip r:embed="rId13">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316260" y="5059966"/>
            <a:ext cx="952759" cy="952759"/>
          </a:xfrm>
          <a:prstGeom prst="rect">
            <a:avLst/>
          </a:prstGeom>
        </p:spPr>
      </p:pic>
      <p:pic>
        <p:nvPicPr>
          <p:cNvPr id="35" name="Picture 34">
            <a:extLst>
              <a:ext uri="{C183D7F6-B498-43B3-948B-1728B52AA6E4}">
                <adec:decorative xmlns:adec="http://schemas.microsoft.com/office/drawing/2017/decorative" val="1"/>
              </a:ext>
            </a:extLst>
          </p:cNvPr>
          <p:cNvPicPr>
            <a:picLocks noChangeAspect="1"/>
          </p:cNvPicPr>
          <p:nvPr/>
        </p:nvPicPr>
        <p:blipFill>
          <a:blip r:embed="rId14">
            <a:clrChange>
              <a:clrFrom>
                <a:srgbClr val="FFFFFF"/>
              </a:clrFrom>
              <a:clrTo>
                <a:srgbClr val="FFFFFF">
                  <a:alpha val="0"/>
                </a:srgbClr>
              </a:clrTo>
            </a:clrChange>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103494" y="3179464"/>
            <a:ext cx="897029" cy="867876"/>
          </a:xfrm>
          <a:prstGeom prst="ellipse">
            <a:avLst/>
          </a:prstGeom>
          <a:ln>
            <a:noFill/>
          </a:ln>
          <a:effectLst>
            <a:softEdge rad="63500"/>
          </a:effectLst>
        </p:spPr>
      </p:pic>
      <p:pic>
        <p:nvPicPr>
          <p:cNvPr id="36" name="Picture 6">
            <a:extLst>
              <a:ext uri="{C183D7F6-B498-43B3-948B-1728B52AA6E4}">
                <adec:decorative xmlns:adec="http://schemas.microsoft.com/office/drawing/2017/decorative" val="1"/>
              </a:ext>
            </a:extLst>
          </p:cNvPr>
          <p:cNvPicPr>
            <a:picLocks noChangeAspect="1" noChangeArrowheads="1"/>
          </p:cNvPicPr>
          <p:nvPr/>
        </p:nvPicPr>
        <p:blipFill>
          <a:blip r:embed="rId15">
            <a:clrChange>
              <a:clrFrom>
                <a:srgbClr val="FEFEFE"/>
              </a:clrFrom>
              <a:clrTo>
                <a:srgbClr val="FEFEFE">
                  <a:alpha val="0"/>
                </a:srgbClr>
              </a:clrTo>
            </a:clrChange>
            <a:grayscl/>
            <a:extLst>
              <a:ext uri="{28A0092B-C50C-407E-A947-70E740481C1C}">
                <a14:useLocalDpi xmlns:a14="http://schemas.microsoft.com/office/drawing/2010/main" val="0"/>
              </a:ext>
            </a:extLst>
          </a:blip>
          <a:srcRect/>
          <a:stretch>
            <a:fillRect/>
          </a:stretch>
        </p:blipFill>
        <p:spPr bwMode="auto">
          <a:xfrm>
            <a:off x="4308802" y="1620133"/>
            <a:ext cx="611753" cy="912386"/>
          </a:xfrm>
          <a:prstGeom prst="rect">
            <a:avLst/>
          </a:prstGeom>
          <a:noFill/>
          <a:extLst>
            <a:ext uri="{909E8E84-426E-40DD-AFC4-6F175D3DCCD1}">
              <a14:hiddenFill xmlns:a14="http://schemas.microsoft.com/office/drawing/2010/main">
                <a:solidFill>
                  <a:srgbClr val="FFFFFF"/>
                </a:solidFill>
              </a14:hiddenFill>
            </a:ext>
          </a:extLst>
        </p:spPr>
      </p:pic>
      <p:pic>
        <p:nvPicPr>
          <p:cNvPr id="43" name="Picture 42">
            <a:extLst>
              <a:ext uri="{C183D7F6-B498-43B3-948B-1728B52AA6E4}">
                <adec:decorative xmlns:adec="http://schemas.microsoft.com/office/drawing/2017/decorative" val="1"/>
              </a:ext>
            </a:extLst>
          </p:cNvPr>
          <p:cNvPicPr>
            <a:picLocks noChangeAspect="1"/>
          </p:cNvPicPr>
          <p:nvPr/>
        </p:nvPicPr>
        <p:blipFill rotWithShape="1">
          <a:blip r:embed="rId16">
            <a:clrChange>
              <a:clrFrom>
                <a:srgbClr val="FFFFFF"/>
              </a:clrFrom>
              <a:clrTo>
                <a:srgbClr val="FFFFFF">
                  <a:alpha val="0"/>
                </a:srgbClr>
              </a:clrTo>
            </a:clrChange>
            <a:duotone>
              <a:schemeClr val="accent1">
                <a:shade val="45000"/>
                <a:satMod val="135000"/>
              </a:schemeClr>
              <a:prstClr val="white"/>
            </a:duotone>
          </a:blip>
          <a:srcRect b="10852"/>
          <a:stretch/>
        </p:blipFill>
        <p:spPr>
          <a:xfrm>
            <a:off x="7052160" y="4933863"/>
            <a:ext cx="1991439" cy="952759"/>
          </a:xfrm>
          <a:prstGeom prst="rect">
            <a:avLst/>
          </a:prstGeom>
        </p:spPr>
      </p:pic>
      <p:grpSp>
        <p:nvGrpSpPr>
          <p:cNvPr id="44" name="Group 43">
            <a:extLst>
              <a:ext uri="{C183D7F6-B498-43B3-948B-1728B52AA6E4}">
                <adec:decorative xmlns:adec="http://schemas.microsoft.com/office/drawing/2017/decorative" val="1"/>
              </a:ext>
            </a:extLst>
          </p:cNvPr>
          <p:cNvGrpSpPr/>
          <p:nvPr/>
        </p:nvGrpSpPr>
        <p:grpSpPr>
          <a:xfrm>
            <a:off x="6164550" y="4901772"/>
            <a:ext cx="666158" cy="1004354"/>
            <a:chOff x="7495448" y="1124744"/>
            <a:chExt cx="3006535" cy="3631337"/>
          </a:xfrm>
        </p:grpSpPr>
        <p:pic>
          <p:nvPicPr>
            <p:cNvPr id="45" name="Picture 44"/>
            <p:cNvPicPr>
              <a:picLocks noChangeAspect="1"/>
            </p:cNvPicPr>
            <p:nvPr/>
          </p:nvPicPr>
          <p:blipFill>
            <a:blip r:embed="rId17">
              <a:duotone>
                <a:schemeClr val="accent1">
                  <a:shade val="45000"/>
                  <a:satMod val="135000"/>
                </a:schemeClr>
                <a:prstClr val="white"/>
              </a:duotone>
            </a:blip>
            <a:stretch>
              <a:fillRect/>
            </a:stretch>
          </p:blipFill>
          <p:spPr>
            <a:xfrm>
              <a:off x="8396958" y="1124744"/>
              <a:ext cx="2105025" cy="2914650"/>
            </a:xfrm>
            <a:prstGeom prst="rect">
              <a:avLst/>
            </a:prstGeom>
          </p:spPr>
        </p:pic>
        <p:pic>
          <p:nvPicPr>
            <p:cNvPr id="46" name="Picture 45"/>
            <p:cNvPicPr>
              <a:picLocks noChangeAspect="1"/>
            </p:cNvPicPr>
            <p:nvPr/>
          </p:nvPicPr>
          <p:blipFill>
            <a:blip r:embed="rId18">
              <a:clrChange>
                <a:clrFrom>
                  <a:srgbClr val="FFFFFF"/>
                </a:clrFrom>
                <a:clrTo>
                  <a:srgbClr val="FFFFFF">
                    <a:alpha val="0"/>
                  </a:srgbClr>
                </a:clrTo>
              </a:clrChange>
              <a:duotone>
                <a:schemeClr val="accent1">
                  <a:shade val="45000"/>
                  <a:satMod val="135000"/>
                </a:schemeClr>
                <a:prstClr val="white"/>
              </a:duotone>
            </a:blip>
            <a:stretch>
              <a:fillRect/>
            </a:stretch>
          </p:blipFill>
          <p:spPr>
            <a:xfrm>
              <a:off x="7495448" y="2790786"/>
              <a:ext cx="2989826" cy="1965295"/>
            </a:xfrm>
            <a:prstGeom prst="rect">
              <a:avLst/>
            </a:prstGeom>
          </p:spPr>
        </p:pic>
      </p:grpSp>
      <p:pic>
        <p:nvPicPr>
          <p:cNvPr id="47" name="Picture 46">
            <a:extLst>
              <a:ext uri="{C183D7F6-B498-43B3-948B-1728B52AA6E4}">
                <adec:decorative xmlns:adec="http://schemas.microsoft.com/office/drawing/2017/decorative" val="1"/>
              </a:ext>
            </a:extLst>
          </p:cNvPr>
          <p:cNvPicPr>
            <a:picLocks noChangeAspect="1"/>
          </p:cNvPicPr>
          <p:nvPr/>
        </p:nvPicPr>
        <p:blipFill>
          <a:blip r:embed="rId19">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a:xfrm>
            <a:off x="6469612" y="1644833"/>
            <a:ext cx="866771" cy="862986"/>
          </a:xfrm>
          <a:prstGeom prst="rect">
            <a:avLst/>
          </a:prstGeom>
        </p:spPr>
      </p:pic>
      <p:grpSp>
        <p:nvGrpSpPr>
          <p:cNvPr id="48" name="Group 47">
            <a:extLst>
              <a:ext uri="{C183D7F6-B498-43B3-948B-1728B52AA6E4}">
                <adec:decorative xmlns:adec="http://schemas.microsoft.com/office/drawing/2017/decorative" val="1"/>
              </a:ext>
            </a:extLst>
          </p:cNvPr>
          <p:cNvGrpSpPr/>
          <p:nvPr/>
        </p:nvGrpSpPr>
        <p:grpSpPr>
          <a:xfrm>
            <a:off x="1389551" y="5092117"/>
            <a:ext cx="701614" cy="888457"/>
            <a:chOff x="5520395" y="2750930"/>
            <a:chExt cx="1342242" cy="1436914"/>
          </a:xfrm>
        </p:grpSpPr>
        <p:pic>
          <p:nvPicPr>
            <p:cNvPr id="49" name="Picture 48"/>
            <p:cNvPicPr>
              <a:picLocks noChangeAspect="1"/>
            </p:cNvPicPr>
            <p:nvPr/>
          </p:nvPicPr>
          <p:blipFill>
            <a:blip r:embed="rId20">
              <a:clrChange>
                <a:clrFrom>
                  <a:srgbClr val="F7F7F7"/>
                </a:clrFrom>
                <a:clrTo>
                  <a:srgbClr val="F7F7F7">
                    <a:alpha val="0"/>
                  </a:srgbClr>
                </a:clrTo>
              </a:clrChange>
              <a:duotone>
                <a:schemeClr val="bg2">
                  <a:shade val="45000"/>
                  <a:satMod val="135000"/>
                </a:schemeClr>
                <a:prstClr val="white"/>
              </a:duotone>
            </a:blip>
            <a:stretch>
              <a:fillRect/>
            </a:stretch>
          </p:blipFill>
          <p:spPr>
            <a:xfrm flipH="1">
              <a:off x="5520395" y="2750930"/>
              <a:ext cx="755273" cy="1225403"/>
            </a:xfrm>
            <a:prstGeom prst="rect">
              <a:avLst/>
            </a:prstGeom>
          </p:spPr>
        </p:pic>
        <p:pic>
          <p:nvPicPr>
            <p:cNvPr id="50" name="Picture 49"/>
            <p:cNvPicPr>
              <a:picLocks noChangeAspect="1"/>
            </p:cNvPicPr>
            <p:nvPr/>
          </p:nvPicPr>
          <p:blipFill>
            <a:blip r:embed="rId21">
              <a:clrChange>
                <a:clrFrom>
                  <a:srgbClr val="FFFFFF"/>
                </a:clrFrom>
                <a:clrTo>
                  <a:srgbClr val="FFFFFF">
                    <a:alpha val="0"/>
                  </a:srgbClr>
                </a:clrTo>
              </a:clrChange>
              <a:duotone>
                <a:schemeClr val="bg2">
                  <a:shade val="45000"/>
                  <a:satMod val="135000"/>
                </a:schemeClr>
                <a:prstClr val="white"/>
              </a:duotone>
            </a:blip>
            <a:stretch>
              <a:fillRect/>
            </a:stretch>
          </p:blipFill>
          <p:spPr>
            <a:xfrm>
              <a:off x="5791075" y="3116282"/>
              <a:ext cx="1071562" cy="1071562"/>
            </a:xfrm>
            <a:prstGeom prst="rect">
              <a:avLst/>
            </a:prstGeom>
          </p:spPr>
        </p:pic>
      </p:grpSp>
      <p:pic>
        <p:nvPicPr>
          <p:cNvPr id="51" name="Picture 4">
            <a:extLst>
              <a:ext uri="{FF2B5EF4-FFF2-40B4-BE49-F238E27FC236}">
                <a16:creationId xmlns:a16="http://schemas.microsoft.com/office/drawing/2014/main" id="{230E2E49-D84A-4E20-8D10-33CEC55636DC}"/>
              </a:ext>
              <a:ext uri="{C183D7F6-B498-43B3-948B-1728B52AA6E4}">
                <adec:decorative xmlns:adec="http://schemas.microsoft.com/office/drawing/2017/decorative" val="1"/>
              </a:ext>
            </a:extLst>
          </p:cNvPr>
          <p:cNvPicPr>
            <a:picLocks noChangeAspect="1" noChangeArrowheads="1"/>
          </p:cNvPicPr>
          <p:nvPr>
            <p:custDataLst>
              <p:tags r:id="rId1"/>
            </p:custDataLst>
          </p:nvPr>
        </p:nvPicPr>
        <p:blipFill>
          <a:blip r:embed="rId22">
            <a:duotone>
              <a:schemeClr val="accent1">
                <a:shade val="45000"/>
                <a:satMod val="135000"/>
              </a:schemeClr>
              <a:prstClr val="white"/>
            </a:duotone>
          </a:blip>
          <a:srcRect/>
          <a:stretch>
            <a:fillRect/>
          </a:stretch>
        </p:blipFill>
        <p:spPr bwMode="auto">
          <a:xfrm>
            <a:off x="3593139" y="5221248"/>
            <a:ext cx="497612" cy="487387"/>
          </a:xfrm>
          <a:prstGeom prst="rect">
            <a:avLst/>
          </a:prstGeom>
          <a:ln>
            <a:noFill/>
          </a:ln>
          <a:effectLst>
            <a:outerShdw blurRad="292100" dist="139700" dir="2700000" algn="tl" rotWithShape="0">
              <a:srgbClr val="333333">
                <a:alpha val="65000"/>
              </a:srgbClr>
            </a:outerShdw>
          </a:effectLst>
        </p:spPr>
      </p:pic>
      <p:grpSp>
        <p:nvGrpSpPr>
          <p:cNvPr id="6" name="Group 5">
            <a:extLst>
              <a:ext uri="{FF2B5EF4-FFF2-40B4-BE49-F238E27FC236}">
                <a16:creationId xmlns:a16="http://schemas.microsoft.com/office/drawing/2014/main" id="{4F978485-9847-7589-CC6E-F1842D723521}"/>
              </a:ext>
              <a:ext uri="{C183D7F6-B498-43B3-948B-1728B52AA6E4}">
                <adec:decorative xmlns:adec="http://schemas.microsoft.com/office/drawing/2017/decorative" val="1"/>
              </a:ext>
            </a:extLst>
          </p:cNvPr>
          <p:cNvGrpSpPr/>
          <p:nvPr/>
        </p:nvGrpSpPr>
        <p:grpSpPr>
          <a:xfrm>
            <a:off x="2446709" y="5141891"/>
            <a:ext cx="795916" cy="788908"/>
            <a:chOff x="6660233" y="980728"/>
            <a:chExt cx="1296144" cy="1224135"/>
          </a:xfrm>
        </p:grpSpPr>
        <p:pic>
          <p:nvPicPr>
            <p:cNvPr id="7" name="Picture 2" descr="Blank stop sign | Free SVG">
              <a:extLst>
                <a:ext uri="{FF2B5EF4-FFF2-40B4-BE49-F238E27FC236}">
                  <a16:creationId xmlns:a16="http://schemas.microsoft.com/office/drawing/2014/main" id="{3653DD30-BF57-E86D-C092-8FAB38E44F7B}"/>
                </a:ext>
              </a:extLst>
            </p:cNvPr>
            <p:cNvPicPr>
              <a:picLocks noChangeAspect="1" noChangeArrowheads="1"/>
            </p:cNvPicPr>
            <p:nvPr/>
          </p:nvPicPr>
          <p:blipFill rotWithShape="1">
            <a:blip r:embed="rId23">
              <a:duotone>
                <a:schemeClr val="bg2">
                  <a:shade val="45000"/>
                  <a:satMod val="135000"/>
                </a:schemeClr>
                <a:prstClr val="white"/>
              </a:duotone>
              <a:extLst>
                <a:ext uri="{28A0092B-C50C-407E-A947-70E740481C1C}">
                  <a14:useLocalDpi xmlns:a14="http://schemas.microsoft.com/office/drawing/2010/main" val="0"/>
                </a:ext>
              </a:extLst>
            </a:blip>
            <a:srcRect l="19343" t="5242" r="20178" b="37640"/>
            <a:stretch/>
          </p:blipFill>
          <p:spPr bwMode="auto">
            <a:xfrm>
              <a:off x="6660233" y="980728"/>
              <a:ext cx="1296144" cy="1224135"/>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a:extLst>
                <a:ext uri="{FF2B5EF4-FFF2-40B4-BE49-F238E27FC236}">
                  <a16:creationId xmlns:a16="http://schemas.microsoft.com/office/drawing/2014/main" id="{037E7104-D86C-2E24-E623-EC08B85C31B3}"/>
                </a:ext>
              </a:extLst>
            </p:cNvPr>
            <p:cNvSpPr txBox="1"/>
            <p:nvPr/>
          </p:nvSpPr>
          <p:spPr>
            <a:xfrm>
              <a:off x="6671282" y="1397125"/>
              <a:ext cx="1247908" cy="477572"/>
            </a:xfrm>
            <a:prstGeom prst="rect">
              <a:avLst/>
            </a:prstGeom>
            <a:noFill/>
          </p:spPr>
          <p:txBody>
            <a:bodyPr wrap="square">
              <a:spAutoFit/>
            </a:bodyPr>
            <a:lstStyle/>
            <a:p>
              <a:pPr algn="ctr"/>
              <a:r>
                <a:rPr lang="en-CA" sz="1400" dirty="0">
                  <a:solidFill>
                    <a:schemeClr val="bg1"/>
                  </a:solidFill>
                </a:rPr>
                <a:t>SBN-RR</a:t>
              </a:r>
              <a:endParaRPr lang="en-US" sz="1400" dirty="0">
                <a:solidFill>
                  <a:schemeClr val="bg1"/>
                </a:solidFill>
              </a:endParaRPr>
            </a:p>
          </p:txBody>
        </p:sp>
      </p:grpSp>
      <p:pic>
        <p:nvPicPr>
          <p:cNvPr id="9" name="Picture 8">
            <a:extLst>
              <a:ext uri="{FF2B5EF4-FFF2-40B4-BE49-F238E27FC236}">
                <a16:creationId xmlns:a16="http://schemas.microsoft.com/office/drawing/2014/main" id="{F73C829F-107F-157C-ABC4-1B3715848BD6}"/>
              </a:ext>
              <a:ext uri="{C183D7F6-B498-43B3-948B-1728B52AA6E4}">
                <adec:decorative xmlns:adec="http://schemas.microsoft.com/office/drawing/2017/decorative" val="1"/>
              </a:ext>
            </a:extLst>
          </p:cNvPr>
          <p:cNvPicPr>
            <a:picLocks noChangeAspect="1"/>
          </p:cNvPicPr>
          <p:nvPr/>
        </p:nvPicPr>
        <p:blipFill>
          <a:blip r:embed="rId24">
            <a:duotone>
              <a:schemeClr val="bg2">
                <a:shade val="45000"/>
                <a:satMod val="135000"/>
              </a:schemeClr>
              <a:prstClr val="white"/>
            </a:duotone>
          </a:blip>
          <a:stretch>
            <a:fillRect/>
          </a:stretch>
        </p:blipFill>
        <p:spPr>
          <a:xfrm>
            <a:off x="3626353" y="3123978"/>
            <a:ext cx="1745718" cy="978849"/>
          </a:xfrm>
          <a:prstGeom prst="rect">
            <a:avLst/>
          </a:prstGeom>
        </p:spPr>
      </p:pic>
      <p:pic>
        <p:nvPicPr>
          <p:cNvPr id="11" name="Picture 10">
            <a:extLst>
              <a:ext uri="{FF2B5EF4-FFF2-40B4-BE49-F238E27FC236}">
                <a16:creationId xmlns:a16="http://schemas.microsoft.com/office/drawing/2014/main" id="{1EE0745F-4E7E-29FD-4B64-8FCB9728C88A}"/>
              </a:ext>
              <a:ext uri="{C183D7F6-B498-43B3-948B-1728B52AA6E4}">
                <adec:decorative xmlns:adec="http://schemas.microsoft.com/office/drawing/2017/decorative" val="1"/>
              </a:ext>
            </a:extLst>
          </p:cNvPr>
          <p:cNvPicPr>
            <a:picLocks noChangeAspect="1"/>
          </p:cNvPicPr>
          <p:nvPr/>
        </p:nvPicPr>
        <p:blipFill>
          <a:blip r:embed="rId25">
            <a:duotone>
              <a:schemeClr val="bg2">
                <a:shade val="45000"/>
                <a:satMod val="135000"/>
              </a:schemeClr>
              <a:prstClr val="white"/>
            </a:duotone>
          </a:blip>
          <a:stretch>
            <a:fillRect/>
          </a:stretch>
        </p:blipFill>
        <p:spPr>
          <a:xfrm>
            <a:off x="5585213" y="3208597"/>
            <a:ext cx="1052636" cy="809611"/>
          </a:xfrm>
          <a:prstGeom prst="rect">
            <a:avLst/>
          </a:prstGeom>
        </p:spPr>
      </p:pic>
      <p:pic>
        <p:nvPicPr>
          <p:cNvPr id="12" name="Picture 2" descr="VUCA Leadership">
            <a:extLst>
              <a:ext uri="{FF2B5EF4-FFF2-40B4-BE49-F238E27FC236}">
                <a16:creationId xmlns:a16="http://schemas.microsoft.com/office/drawing/2014/main" id="{C140DDB0-E09D-230D-E08E-8F127AF864E2}"/>
              </a:ext>
            </a:extLst>
          </p:cNvPr>
          <p:cNvPicPr>
            <a:picLocks noChangeAspect="1" noChangeArrowheads="1"/>
          </p:cNvPicPr>
          <p:nvPr/>
        </p:nvPicPr>
        <p:blipFill>
          <a:blip r:embed="rId26">
            <a:duotone>
              <a:schemeClr val="bg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896747" y="3231813"/>
            <a:ext cx="1146852" cy="763178"/>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 descr="What? So what? Now What? model">
            <a:extLst>
              <a:ext uri="{FF2B5EF4-FFF2-40B4-BE49-F238E27FC236}">
                <a16:creationId xmlns:a16="http://schemas.microsoft.com/office/drawing/2014/main" id="{E71B24EF-F18C-2C50-C78B-C998AFE88753}"/>
              </a:ext>
            </a:extLst>
          </p:cNvPr>
          <p:cNvPicPr>
            <a:picLocks noChangeAspect="1" noChangeArrowheads="1"/>
          </p:cNvPicPr>
          <p:nvPr/>
        </p:nvPicPr>
        <p:blipFill>
          <a:blip r:embed="rId27">
            <a:duotone>
              <a:schemeClr val="bg2">
                <a:shade val="45000"/>
                <a:satMod val="135000"/>
              </a:schemeClr>
              <a:prstClr val="white"/>
            </a:duotone>
            <a:extLst>
              <a:ext uri="{28A0092B-C50C-407E-A947-70E740481C1C}">
                <a14:useLocalDpi xmlns:a14="http://schemas.microsoft.com/office/drawing/2010/main" val="0"/>
              </a:ext>
            </a:extLst>
          </a:blip>
          <a:stretch>
            <a:fillRect/>
          </a:stretch>
        </p:blipFill>
        <p:spPr bwMode="auto">
          <a:xfrm>
            <a:off x="6850991" y="3192931"/>
            <a:ext cx="832617" cy="840943"/>
          </a:xfrm>
          <a:prstGeom prst="rect">
            <a:avLst/>
          </a:prstGeom>
          <a:solidFill>
            <a:srgbClr val="FFFFFF"/>
          </a:solidFill>
        </p:spPr>
      </p:pic>
      <p:grpSp>
        <p:nvGrpSpPr>
          <p:cNvPr id="17" name="Group 16">
            <a:extLst>
              <a:ext uri="{FF2B5EF4-FFF2-40B4-BE49-F238E27FC236}">
                <a16:creationId xmlns:a16="http://schemas.microsoft.com/office/drawing/2014/main" id="{02EB5C7A-2205-4EC6-E05F-D7202B4C914A}"/>
              </a:ext>
              <a:ext uri="{C183D7F6-B498-43B3-948B-1728B52AA6E4}">
                <adec:decorative xmlns:adec="http://schemas.microsoft.com/office/drawing/2017/decorative" val="1"/>
              </a:ext>
            </a:extLst>
          </p:cNvPr>
          <p:cNvGrpSpPr/>
          <p:nvPr/>
        </p:nvGrpSpPr>
        <p:grpSpPr>
          <a:xfrm>
            <a:off x="4512210" y="4866987"/>
            <a:ext cx="1448766" cy="1099488"/>
            <a:chOff x="1069432" y="4920463"/>
            <a:chExt cx="2735315" cy="1722054"/>
          </a:xfrm>
        </p:grpSpPr>
        <p:pic>
          <p:nvPicPr>
            <p:cNvPr id="18" name="Picture 17">
              <a:extLst>
                <a:ext uri="{FF2B5EF4-FFF2-40B4-BE49-F238E27FC236}">
                  <a16:creationId xmlns:a16="http://schemas.microsoft.com/office/drawing/2014/main" id="{CEB3996D-8D5E-CBCB-4A4C-D4B382668D8B}"/>
                </a:ext>
              </a:extLst>
            </p:cNvPr>
            <p:cNvPicPr>
              <a:picLocks noChangeAspect="1"/>
            </p:cNvPicPr>
            <p:nvPr/>
          </p:nvPicPr>
          <p:blipFill>
            <a:blip r:embed="rId28">
              <a:duotone>
                <a:schemeClr val="accent1">
                  <a:shade val="45000"/>
                  <a:satMod val="135000"/>
                </a:schemeClr>
                <a:prstClr val="white"/>
              </a:duotone>
            </a:blip>
            <a:stretch>
              <a:fillRect/>
            </a:stretch>
          </p:blipFill>
          <p:spPr>
            <a:xfrm>
              <a:off x="1069432" y="5151125"/>
              <a:ext cx="1440160" cy="1260730"/>
            </a:xfrm>
            <a:prstGeom prst="rect">
              <a:avLst/>
            </a:prstGeom>
          </p:spPr>
        </p:pic>
        <p:pic>
          <p:nvPicPr>
            <p:cNvPr id="19" name="Picture 18">
              <a:extLst>
                <a:ext uri="{FF2B5EF4-FFF2-40B4-BE49-F238E27FC236}">
                  <a16:creationId xmlns:a16="http://schemas.microsoft.com/office/drawing/2014/main" id="{AF9A8D6A-2760-8F15-2B70-6E1FCFA33FB7}"/>
                </a:ext>
              </a:extLst>
            </p:cNvPr>
            <p:cNvPicPr>
              <a:picLocks noChangeAspect="1"/>
            </p:cNvPicPr>
            <p:nvPr/>
          </p:nvPicPr>
          <p:blipFill>
            <a:blip r:embed="rId29">
              <a:clrChange>
                <a:clrFrom>
                  <a:srgbClr val="FDFDFD"/>
                </a:clrFrom>
                <a:clrTo>
                  <a:srgbClr val="FDFDFD">
                    <a:alpha val="0"/>
                  </a:srgbClr>
                </a:clrTo>
              </a:clrChange>
              <a:duotone>
                <a:schemeClr val="accent1">
                  <a:shade val="45000"/>
                  <a:satMod val="135000"/>
                </a:schemeClr>
                <a:prstClr val="white"/>
              </a:duotone>
            </a:blip>
            <a:stretch>
              <a:fillRect/>
            </a:stretch>
          </p:blipFill>
          <p:spPr>
            <a:xfrm>
              <a:off x="2612556" y="4920463"/>
              <a:ext cx="1192191" cy="1722054"/>
            </a:xfrm>
            <a:prstGeom prst="rect">
              <a:avLst/>
            </a:prstGeom>
          </p:spPr>
        </p:pic>
      </p:grpSp>
    </p:spTree>
    <p:extLst>
      <p:ext uri="{BB962C8B-B14F-4D97-AF65-F5344CB8AC3E}">
        <p14:creationId xmlns:p14="http://schemas.microsoft.com/office/powerpoint/2010/main" val="2483731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fade">
                                      <p:cBhvr>
                                        <p:cTn id="7" dur="500"/>
                                        <p:tgtEl>
                                          <p:spTgt spid="51"/>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10" presetClass="entr" presetSubtype="0" fill="hold" nodeType="afterEffect">
                                  <p:stCondLst>
                                    <p:cond delay="500"/>
                                  </p:stCondLst>
                                  <p:childTnLst>
                                    <p:set>
                                      <p:cBhvr>
                                        <p:cTn id="14" dur="1" fill="hold">
                                          <p:stCondLst>
                                            <p:cond delay="0"/>
                                          </p:stCondLst>
                                        </p:cTn>
                                        <p:tgtEl>
                                          <p:spTgt spid="17"/>
                                        </p:tgtEl>
                                        <p:attrNameLst>
                                          <p:attrName>style.visibility</p:attrName>
                                        </p:attrNameLst>
                                      </p:cBhvr>
                                      <p:to>
                                        <p:strVal val="visible"/>
                                      </p:to>
                                    </p:set>
                                    <p:animEffect transition="in" filter="fade">
                                      <p:cBhvr>
                                        <p:cTn id="1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600127">
            <a:off x="6210323" y="165467"/>
            <a:ext cx="1819157" cy="1955936"/>
          </a:xfrm>
          <a:prstGeom prst="rect">
            <a:avLst/>
          </a:prstGeom>
        </p:spPr>
      </p:pic>
      <p:sp>
        <p:nvSpPr>
          <p:cNvPr id="2" name="Title 1"/>
          <p:cNvSpPr>
            <a:spLocks noGrp="1"/>
          </p:cNvSpPr>
          <p:nvPr>
            <p:ph type="title"/>
          </p:nvPr>
        </p:nvSpPr>
        <p:spPr/>
        <p:txBody>
          <a:bodyPr/>
          <a:lstStyle/>
          <a:p>
            <a:r>
              <a:rPr lang="en-CA" dirty="0"/>
              <a:t>Agenda – </a:t>
            </a:r>
            <a:r>
              <a:rPr lang="en-US" dirty="0"/>
              <a:t>week 7</a:t>
            </a:r>
          </a:p>
        </p:txBody>
      </p:sp>
      <p:sp>
        <p:nvSpPr>
          <p:cNvPr id="3" name="Content Placeholder 2"/>
          <p:cNvSpPr>
            <a:spLocks noGrp="1"/>
          </p:cNvSpPr>
          <p:nvPr>
            <p:ph idx="1"/>
          </p:nvPr>
        </p:nvSpPr>
        <p:spPr>
          <a:xfrm>
            <a:off x="457200" y="1600200"/>
            <a:ext cx="8229600" cy="4925144"/>
          </a:xfrm>
        </p:spPr>
        <p:txBody>
          <a:bodyPr>
            <a:normAutofit/>
          </a:bodyPr>
          <a:lstStyle/>
          <a:p>
            <a:pPr lvl="0">
              <a:spcBef>
                <a:spcPts val="600"/>
              </a:spcBef>
            </a:pPr>
            <a:r>
              <a:rPr lang="en-US" dirty="0">
                <a:solidFill>
                  <a:schemeClr val="bg1">
                    <a:lumMod val="50000"/>
                  </a:schemeClr>
                </a:solidFill>
              </a:rPr>
              <a:t>Centering exercise</a:t>
            </a:r>
          </a:p>
          <a:p>
            <a:pPr lvl="0">
              <a:spcBef>
                <a:spcPts val="600"/>
              </a:spcBef>
            </a:pPr>
            <a:r>
              <a:rPr lang="en-US" dirty="0">
                <a:solidFill>
                  <a:schemeClr val="bg1">
                    <a:lumMod val="50000"/>
                  </a:schemeClr>
                </a:solidFill>
              </a:rPr>
              <a:t>Questions/Insights from last week (6)</a:t>
            </a:r>
          </a:p>
          <a:p>
            <a:r>
              <a:rPr lang="en-US" dirty="0"/>
              <a:t>Today’s intentions:</a:t>
            </a:r>
            <a:br>
              <a:rPr lang="en-US" dirty="0"/>
            </a:br>
            <a:r>
              <a:rPr lang="en-CA" dirty="0"/>
              <a:t>Focus, Compassion, Clarity, Creativity</a:t>
            </a:r>
            <a:endParaRPr lang="en-US" dirty="0"/>
          </a:p>
          <a:p>
            <a:r>
              <a:rPr lang="en-CA" dirty="0"/>
              <a:t>Mindful Movement Exercise</a:t>
            </a:r>
          </a:p>
          <a:p>
            <a:r>
              <a:rPr lang="en-US" dirty="0"/>
              <a:t>Mindful Loving Kindness</a:t>
            </a:r>
          </a:p>
          <a:p>
            <a:r>
              <a:rPr lang="en-US" dirty="0"/>
              <a:t>Some articles regarding EQ, Leadership</a:t>
            </a:r>
          </a:p>
          <a:p>
            <a:r>
              <a:rPr lang="en-US" dirty="0"/>
              <a:t>Your take away assignment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custDataLst>
              <p:tags r:id="rId1"/>
            </p:custDataLst>
          </p:nvPr>
        </p:nvPicPr>
        <p:blipFill>
          <a:blip r:embed="rId7">
            <a:extLst>
              <a:ext uri="{28A0092B-C50C-407E-A947-70E740481C1C}">
                <a14:useLocalDpi xmlns:a14="http://schemas.microsoft.com/office/drawing/2010/main" val="0"/>
              </a:ext>
            </a:extLst>
          </a:blip>
          <a:stretch>
            <a:fillRect/>
          </a:stretch>
        </p:blipFill>
        <p:spPr>
          <a:xfrm flipH="1">
            <a:off x="3995936" y="3789040"/>
            <a:ext cx="3574623" cy="2061367"/>
          </a:xfrm>
          <a:prstGeom prst="rect">
            <a:avLst/>
          </a:prstGeom>
        </p:spPr>
      </p:pic>
      <p:sp>
        <p:nvSpPr>
          <p:cNvPr id="4" name="Title 3"/>
          <p:cNvSpPr>
            <a:spLocks noGrp="1"/>
          </p:cNvSpPr>
          <p:nvPr>
            <p:ph type="title"/>
            <p:custDataLst>
              <p:tags r:id="rId2"/>
            </p:custDataLst>
          </p:nvPr>
        </p:nvSpPr>
        <p:spPr/>
        <p:txBody>
          <a:bodyPr>
            <a:normAutofit/>
          </a:bodyPr>
          <a:lstStyle/>
          <a:p>
            <a:r>
              <a:rPr lang="en-CA" sz="3600" dirty="0"/>
              <a:t>Mindful Movement Exercise</a:t>
            </a:r>
            <a:endParaRPr lang="fr-CA" sz="3700" dirty="0"/>
          </a:p>
        </p:txBody>
      </p:sp>
      <p:pic>
        <p:nvPicPr>
          <p:cNvPr id="8" name="Picture 7"/>
          <p:cNvPicPr>
            <a:picLocks noChangeAspect="1"/>
          </p:cNvPicPr>
          <p:nvPr>
            <p:custDataLst>
              <p:tags r:id="rId3"/>
            </p:custDataLst>
          </p:nvPr>
        </p:nvPicPr>
        <p:blipFill>
          <a:blip r:embed="rId8">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274394" y="390691"/>
            <a:ext cx="2655048" cy="2655048"/>
          </a:xfrm>
          <a:prstGeom prst="rect">
            <a:avLst/>
          </a:prstGeom>
        </p:spPr>
      </p:pic>
      <p:grpSp>
        <p:nvGrpSpPr>
          <p:cNvPr id="9" name="Group 8">
            <a:extLst>
              <a:ext uri="{FF2B5EF4-FFF2-40B4-BE49-F238E27FC236}">
                <a16:creationId xmlns:a16="http://schemas.microsoft.com/office/drawing/2014/main" id="{804FAD9E-98D3-4284-8756-3081E83CDB07}"/>
              </a:ext>
            </a:extLst>
          </p:cNvPr>
          <p:cNvGrpSpPr/>
          <p:nvPr>
            <p:custDataLst>
              <p:tags r:id="rId4"/>
            </p:custDataLst>
          </p:nvPr>
        </p:nvGrpSpPr>
        <p:grpSpPr>
          <a:xfrm>
            <a:off x="7236296" y="5394325"/>
            <a:ext cx="1159965" cy="1199383"/>
            <a:chOff x="1691680" y="5343137"/>
            <a:chExt cx="803649" cy="818086"/>
          </a:xfrm>
        </p:grpSpPr>
        <p:pic>
          <p:nvPicPr>
            <p:cNvPr id="10" name="Picture 9">
              <a:extLst>
                <a:ext uri="{FF2B5EF4-FFF2-40B4-BE49-F238E27FC236}">
                  <a16:creationId xmlns:a16="http://schemas.microsoft.com/office/drawing/2014/main" id="{7CBFB835-C0E4-4391-A812-5984E6F0648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91680" y="5343137"/>
              <a:ext cx="803649" cy="818086"/>
            </a:xfrm>
            <a:prstGeom prst="rect">
              <a:avLst/>
            </a:prstGeom>
          </p:spPr>
        </p:pic>
        <p:sp>
          <p:nvSpPr>
            <p:cNvPr id="11" name="Oval 10">
              <a:extLst>
                <a:ext uri="{FF2B5EF4-FFF2-40B4-BE49-F238E27FC236}">
                  <a16:creationId xmlns:a16="http://schemas.microsoft.com/office/drawing/2014/main" id="{374D37A5-726E-4E86-89CE-FA993476FEC1}"/>
                </a:ext>
              </a:extLst>
            </p:cNvPr>
            <p:cNvSpPr/>
            <p:nvPr/>
          </p:nvSpPr>
          <p:spPr>
            <a:xfrm>
              <a:off x="1773475" y="5471724"/>
              <a:ext cx="637262" cy="569132"/>
            </a:xfrm>
            <a:prstGeom prst="ellipse">
              <a:avLst/>
            </a:prstGeom>
            <a:solidFill>
              <a:srgbClr val="F8F8F8">
                <a:alpha val="6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5" name="Picture 4"/>
          <p:cNvPicPr>
            <a:picLocks noChangeAspect="1"/>
          </p:cNvPicPr>
          <p:nvPr/>
        </p:nvPicPr>
        <p:blipFill rotWithShape="1">
          <a:blip r:embed="rId10"/>
          <a:srcRect l="16583" r="43620"/>
          <a:stretch/>
        </p:blipFill>
        <p:spPr>
          <a:xfrm>
            <a:off x="770838" y="1768595"/>
            <a:ext cx="2505017" cy="3681095"/>
          </a:xfrm>
          <a:prstGeom prst="rect">
            <a:avLst/>
          </a:prstGeom>
        </p:spPr>
      </p:pic>
    </p:spTree>
    <p:extLst>
      <p:ext uri="{BB962C8B-B14F-4D97-AF65-F5344CB8AC3E}">
        <p14:creationId xmlns:p14="http://schemas.microsoft.com/office/powerpoint/2010/main" val="1101776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CA" sz="4000" dirty="0"/>
              <a:t>Mindful Movement Exercise</a:t>
            </a:r>
          </a:p>
        </p:txBody>
      </p:sp>
      <p:sp>
        <p:nvSpPr>
          <p:cNvPr id="2" name="Content Placeholder 1"/>
          <p:cNvSpPr>
            <a:spLocks noGrp="1"/>
          </p:cNvSpPr>
          <p:nvPr>
            <p:ph idx="1"/>
          </p:nvPr>
        </p:nvSpPr>
        <p:spPr>
          <a:xfrm>
            <a:off x="474035" y="1112248"/>
            <a:ext cx="7427168" cy="5257800"/>
          </a:xfrm>
        </p:spPr>
        <p:txBody>
          <a:bodyPr>
            <a:normAutofit fontScale="92500"/>
          </a:bodyPr>
          <a:lstStyle/>
          <a:p>
            <a:r>
              <a:rPr lang="en-US" sz="2400" dirty="0"/>
              <a:t>“Where can you take a mindful walk during your day?”</a:t>
            </a:r>
          </a:p>
          <a:p>
            <a:r>
              <a:rPr lang="en-US" sz="2400" dirty="0"/>
              <a:t>“If you can, go outside and into nature when you walk. Researchers in Finland found that city dwellers reported significantly more stress relief when they took a walk through a park or woodland than those who strolled through a city center.”</a:t>
            </a:r>
            <a:r>
              <a:rPr lang="en-US" sz="1200" dirty="0"/>
              <a:t> - </a:t>
            </a:r>
            <a:r>
              <a:rPr lang="en-US" sz="1200" u="sng" dirty="0">
                <a:hlinkClick r:id="rId3"/>
              </a:rPr>
              <a:t>https://siyli.org/mindful-walking/</a:t>
            </a:r>
            <a:endParaRPr lang="en-US" sz="1200" u="sng" dirty="0"/>
          </a:p>
          <a:p>
            <a:r>
              <a:rPr lang="en-US" sz="2400" dirty="0"/>
              <a:t>For us, let’s go for a mindful walk down the hallway, up and down the stairs, or outside in the garden … for 10 minutes</a:t>
            </a:r>
          </a:p>
          <a:p>
            <a:r>
              <a:rPr lang="en-US" sz="2400" dirty="0"/>
              <a:t>Pay attention to your pace, your breathing, your </a:t>
            </a:r>
            <a:br>
              <a:rPr lang="en-US" sz="2400" dirty="0"/>
            </a:br>
            <a:r>
              <a:rPr lang="en-US" sz="2400" dirty="0"/>
              <a:t>steps, your motion, your effort, your balance, </a:t>
            </a:r>
            <a:br>
              <a:rPr lang="en-US" sz="2400" dirty="0"/>
            </a:br>
            <a:r>
              <a:rPr lang="en-US" sz="2400" dirty="0"/>
              <a:t>your heart</a:t>
            </a:r>
          </a:p>
          <a:p>
            <a:r>
              <a:rPr lang="en-US" sz="2400" dirty="0"/>
              <a:t>Be safe</a:t>
            </a:r>
          </a:p>
          <a:p>
            <a:pPr marL="0" indent="0" algn="ctr">
              <a:buNone/>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*If you are unable to walk, please adapt this exercise to suit your </a:t>
            </a:r>
          </a:p>
          <a:p>
            <a:pPr marL="0" indent="0" algn="ctr">
              <a:buNone/>
            </a:pPr>
            <a:r>
              <a:rPr lang="en-US" sz="1800" dirty="0">
                <a:solidFill>
                  <a:schemeClr val="tx2"/>
                </a:solidFill>
                <a:effectLst/>
                <a:latin typeface="Calibri" panose="020F0502020204030204" pitchFamily="34" charset="0"/>
                <a:ea typeface="Calibri" panose="020F0502020204030204" pitchFamily="34" charset="0"/>
                <a:cs typeface="Times New Roman" panose="02020603050405020304" pitchFamily="18" charset="0"/>
              </a:rPr>
              <a:t>own movement ability – standing or sitting</a:t>
            </a:r>
            <a:endParaRPr lang="en-US" sz="2400" dirty="0">
              <a:solidFill>
                <a:schemeClr val="tx2"/>
              </a:solidFill>
            </a:endParaRPr>
          </a:p>
        </p:txBody>
      </p:sp>
      <p:sp>
        <p:nvSpPr>
          <p:cNvPr id="3" name="Slide Number Placeholder 2"/>
          <p:cNvSpPr>
            <a:spLocks noGrp="1"/>
          </p:cNvSpPr>
          <p:nvPr>
            <p:ph type="sldNum" sz="quarter" idx="12"/>
          </p:nvPr>
        </p:nvSpPr>
        <p:spPr>
          <a:xfrm>
            <a:off x="6553200" y="6356350"/>
            <a:ext cx="2133600" cy="365125"/>
          </a:xfrm>
          <a:prstGeom prst="rect">
            <a:avLst/>
          </a:prstGeom>
        </p:spPr>
        <p:txBody>
          <a:bodyPr/>
          <a:lstStyle/>
          <a:p>
            <a:fld id="{89A285D8-B1CC-4D45-993F-C26C8FD8DEF7}" type="slidenum">
              <a:rPr lang="en-US" smtClean="0"/>
              <a:pPr/>
              <a:t>8</a:t>
            </a:fld>
            <a:endParaRPr lang="en-US"/>
          </a:p>
        </p:txBody>
      </p:sp>
      <p:pic>
        <p:nvPicPr>
          <p:cNvPr id="7" name="Picture 6">
            <a:extLst>
              <a:ext uri="{C183D7F6-B498-43B3-948B-1728B52AA6E4}">
                <adec:decorative xmlns:adec="http://schemas.microsoft.com/office/drawing/2017/decorative" val="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37351" y="44450"/>
            <a:ext cx="2697830" cy="1555749"/>
          </a:xfrm>
          <a:prstGeom prst="rect">
            <a:avLst/>
          </a:prstGeom>
        </p:spPr>
      </p:pic>
      <p:pic>
        <p:nvPicPr>
          <p:cNvPr id="8" name="Picture 7">
            <a:extLst>
              <a:ext uri="{C183D7F6-B498-43B3-948B-1728B52AA6E4}">
                <adec:decorative xmlns:adec="http://schemas.microsoft.com/office/drawing/2017/decorative" val="1"/>
              </a:ext>
            </a:extLst>
          </p:cNvPr>
          <p:cNvPicPr>
            <a:picLocks noChangeAspect="1"/>
          </p:cNvPicPr>
          <p:nvPr/>
        </p:nvPicPr>
        <p:blipFill>
          <a:blip r:embed="rId5">
            <a:clrChange>
              <a:clrFrom>
                <a:srgbClr val="FEFEFE"/>
              </a:clrFrom>
              <a:clrTo>
                <a:srgbClr val="FEFEFE">
                  <a:alpha val="0"/>
                </a:srgbClr>
              </a:clrTo>
            </a:clrChange>
            <a:extLst>
              <a:ext uri="{28A0092B-C50C-407E-A947-70E740481C1C}">
                <a14:useLocalDpi xmlns:a14="http://schemas.microsoft.com/office/drawing/2010/main" val="0"/>
              </a:ext>
            </a:extLst>
          </a:blip>
          <a:stretch>
            <a:fillRect/>
          </a:stretch>
        </p:blipFill>
        <p:spPr>
          <a:xfrm>
            <a:off x="6900862" y="4006949"/>
            <a:ext cx="2230363" cy="2230363"/>
          </a:xfrm>
          <a:prstGeom prst="rect">
            <a:avLst/>
          </a:prstGeom>
        </p:spPr>
      </p:pic>
    </p:spTree>
    <p:extLst>
      <p:ext uri="{BB962C8B-B14F-4D97-AF65-F5344CB8AC3E}">
        <p14:creationId xmlns:p14="http://schemas.microsoft.com/office/powerpoint/2010/main" val="40915284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pPr fontAlgn="base"/>
            <a:r>
              <a:rPr lang="en-US" sz="4000" dirty="0"/>
              <a:t>EQ: a core leadership skill</a:t>
            </a:r>
          </a:p>
        </p:txBody>
      </p:sp>
      <p:sp>
        <p:nvSpPr>
          <p:cNvPr id="2" name="Content Placeholder 1"/>
          <p:cNvSpPr>
            <a:spLocks noGrp="1"/>
          </p:cNvSpPr>
          <p:nvPr>
            <p:ph idx="1"/>
          </p:nvPr>
        </p:nvSpPr>
        <p:spPr>
          <a:xfrm>
            <a:off x="457200" y="1600200"/>
            <a:ext cx="8507288" cy="4525963"/>
          </a:xfrm>
        </p:spPr>
        <p:txBody>
          <a:bodyPr>
            <a:normAutofit/>
          </a:bodyPr>
          <a:lstStyle/>
          <a:p>
            <a:pPr fontAlgn="base"/>
            <a:r>
              <a:rPr lang="en-US" dirty="0"/>
              <a:t>Self-awareness…</a:t>
            </a:r>
          </a:p>
          <a:p>
            <a:pPr fontAlgn="base"/>
            <a:r>
              <a:rPr lang="en-US" dirty="0"/>
              <a:t>Self-control/self-regulation…</a:t>
            </a:r>
          </a:p>
          <a:p>
            <a:pPr fontAlgn="base"/>
            <a:r>
              <a:rPr lang="en-US" dirty="0"/>
              <a:t>Internal Motivation…</a:t>
            </a:r>
          </a:p>
          <a:p>
            <a:pPr fontAlgn="base"/>
            <a:r>
              <a:rPr lang="en-US" dirty="0"/>
              <a:t>Empathy…</a:t>
            </a:r>
          </a:p>
          <a:p>
            <a:pPr fontAlgn="base"/>
            <a:r>
              <a:rPr lang="en-US" dirty="0"/>
              <a:t>Social skills/Interpersonal skills…</a:t>
            </a:r>
          </a:p>
        </p:txBody>
      </p:sp>
      <p:pic>
        <p:nvPicPr>
          <p:cNvPr id="3" name="Picture 2" descr="Image result for Emotional intelligence: a core leadership skill">
            <a:extLst>
              <a:ext uri="{FF2B5EF4-FFF2-40B4-BE49-F238E27FC236}">
                <a16:creationId xmlns:a16="http://schemas.microsoft.com/office/drawing/2014/main" id="{49FF08FE-9FB5-3915-BA7B-2877B311B2D4}"/>
              </a:ext>
            </a:extLst>
          </p:cNvPr>
          <p:cNvPicPr>
            <a:picLocks noChangeAspect="1" noChangeArrowheads="1"/>
          </p:cNvPicPr>
          <p:nvPr>
            <p:custDataLst>
              <p:tags r:id="rId1"/>
            </p:custDataLst>
          </p:nvPr>
        </p:nvPicPr>
        <p:blipFill>
          <a:blip r:embed="rId4">
            <a:extLst>
              <a:ext uri="{28A0092B-C50C-407E-A947-70E740481C1C}">
                <a14:useLocalDpi xmlns:a14="http://schemas.microsoft.com/office/drawing/2010/main" val="0"/>
              </a:ext>
            </a:extLst>
          </a:blip>
          <a:srcRect/>
          <a:stretch>
            <a:fillRect/>
          </a:stretch>
        </p:blipFill>
        <p:spPr bwMode="auto">
          <a:xfrm>
            <a:off x="4283968" y="4581128"/>
            <a:ext cx="3458329" cy="21614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6788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NUM" val="2"/>
</p:tagLst>
</file>

<file path=ppt/tags/tag10.xml><?xml version="1.0" encoding="utf-8"?>
<p:tagLst xmlns:a="http://schemas.openxmlformats.org/drawingml/2006/main" xmlns:r="http://schemas.openxmlformats.org/officeDocument/2006/relationships" xmlns:p="http://schemas.openxmlformats.org/presentationml/2006/main">
  <p:tag name="NUM" val="4"/>
</p:tagLst>
</file>

<file path=ppt/tags/tag11.xml><?xml version="1.0" encoding="utf-8"?>
<p:tagLst xmlns:a="http://schemas.openxmlformats.org/drawingml/2006/main" xmlns:r="http://schemas.openxmlformats.org/officeDocument/2006/relationships" xmlns:p="http://schemas.openxmlformats.org/presentationml/2006/main">
  <p:tag name="NUM" val="1"/>
</p:tagLst>
</file>

<file path=ppt/tags/tag12.xml><?xml version="1.0" encoding="utf-8"?>
<p:tagLst xmlns:a="http://schemas.openxmlformats.org/drawingml/2006/main" xmlns:r="http://schemas.openxmlformats.org/officeDocument/2006/relationships" xmlns:p="http://schemas.openxmlformats.org/presentationml/2006/main">
  <p:tag name="NUM" val="2"/>
</p:tagLst>
</file>

<file path=ppt/tags/tag13.xml><?xml version="1.0" encoding="utf-8"?>
<p:tagLst xmlns:a="http://schemas.openxmlformats.org/drawingml/2006/main" xmlns:r="http://schemas.openxmlformats.org/officeDocument/2006/relationships" xmlns:p="http://schemas.openxmlformats.org/presentationml/2006/main">
  <p:tag name="NUM" val="4"/>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2"/>
</p:tagLst>
</file>

<file path=ppt/tags/tag16.xml><?xml version="1.0" encoding="utf-8"?>
<p:tagLst xmlns:a="http://schemas.openxmlformats.org/drawingml/2006/main" xmlns:r="http://schemas.openxmlformats.org/officeDocument/2006/relationships" xmlns:p="http://schemas.openxmlformats.org/presentationml/2006/main">
  <p:tag name="NUM" val="3"/>
</p:tagLst>
</file>

<file path=ppt/tags/tag17.xml><?xml version="1.0" encoding="utf-8"?>
<p:tagLst xmlns:a="http://schemas.openxmlformats.org/drawingml/2006/main" xmlns:r="http://schemas.openxmlformats.org/officeDocument/2006/relationships" xmlns:p="http://schemas.openxmlformats.org/presentationml/2006/main">
  <p:tag name="NUM" val="3"/>
</p:tagLst>
</file>

<file path=ppt/tags/tag2.xml><?xml version="1.0" encoding="utf-8"?>
<p:tagLst xmlns:a="http://schemas.openxmlformats.org/drawingml/2006/main" xmlns:r="http://schemas.openxmlformats.org/officeDocument/2006/relationships" xmlns:p="http://schemas.openxmlformats.org/presentationml/2006/main">
  <p:tag name="NUM" val="7"/>
</p:tagLst>
</file>

<file path=ppt/tags/tag3.xml><?xml version="1.0" encoding="utf-8"?>
<p:tagLst xmlns:a="http://schemas.openxmlformats.org/drawingml/2006/main" xmlns:r="http://schemas.openxmlformats.org/officeDocument/2006/relationships" xmlns:p="http://schemas.openxmlformats.org/presentationml/2006/main">
  <p:tag name="NUM" val="4"/>
</p:tagLst>
</file>

<file path=ppt/tags/tag4.xml><?xml version="1.0" encoding="utf-8"?>
<p:tagLst xmlns:a="http://schemas.openxmlformats.org/drawingml/2006/main" xmlns:r="http://schemas.openxmlformats.org/officeDocument/2006/relationships" xmlns:p="http://schemas.openxmlformats.org/presentationml/2006/main">
  <p:tag name="NUM" val="1"/>
</p:tagLst>
</file>

<file path=ppt/tags/tag5.xml><?xml version="1.0" encoding="utf-8"?>
<p:tagLst xmlns:a="http://schemas.openxmlformats.org/drawingml/2006/main" xmlns:r="http://schemas.openxmlformats.org/officeDocument/2006/relationships" xmlns:p="http://schemas.openxmlformats.org/presentationml/2006/main">
  <p:tag name="NUM" val="5"/>
</p:tagLst>
</file>

<file path=ppt/tags/tag6.xml><?xml version="1.0" encoding="utf-8"?>
<p:tagLst xmlns:a="http://schemas.openxmlformats.org/drawingml/2006/main" xmlns:r="http://schemas.openxmlformats.org/officeDocument/2006/relationships" xmlns:p="http://schemas.openxmlformats.org/presentationml/2006/main">
  <p:tag name="NUM" val="4"/>
</p:tagLst>
</file>

<file path=ppt/tags/tag7.xml><?xml version="1.0" encoding="utf-8"?>
<p:tagLst xmlns:a="http://schemas.openxmlformats.org/drawingml/2006/main" xmlns:r="http://schemas.openxmlformats.org/officeDocument/2006/relationships" xmlns:p="http://schemas.openxmlformats.org/presentationml/2006/main">
  <p:tag name="NUM" val="4"/>
</p:tagLst>
</file>

<file path=ppt/tags/tag8.xml><?xml version="1.0" encoding="utf-8"?>
<p:tagLst xmlns:a="http://schemas.openxmlformats.org/drawingml/2006/main" xmlns:r="http://schemas.openxmlformats.org/officeDocument/2006/relationships" xmlns:p="http://schemas.openxmlformats.org/presentationml/2006/main">
  <p:tag name="NUM" val="1"/>
</p:tagLst>
</file>

<file path=ppt/tags/tag9.xml><?xml version="1.0" encoding="utf-8"?>
<p:tagLst xmlns:a="http://schemas.openxmlformats.org/drawingml/2006/main" xmlns:r="http://schemas.openxmlformats.org/officeDocument/2006/relationships" xmlns:p="http://schemas.openxmlformats.org/presentationml/2006/main">
  <p:tag name="NUM" val="2"/>
</p:tagLst>
</file>

<file path=ppt/theme/theme1.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9454</TotalTime>
  <Words>8280</Words>
  <Application>Microsoft Office PowerPoint</Application>
  <PresentationFormat>On-screen Show (4:3)</PresentationFormat>
  <Paragraphs>655</Paragraphs>
  <Slides>21</Slides>
  <Notes>21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21</vt:i4>
      </vt:variant>
    </vt:vector>
  </HeadingPairs>
  <TitlesOfParts>
    <vt:vector size="30" baseType="lpstr">
      <vt:lpstr>Arial</vt:lpstr>
      <vt:lpstr>Brandon Grotesque</vt:lpstr>
      <vt:lpstr>Calibri</vt:lpstr>
      <vt:lpstr>Georgia</vt:lpstr>
      <vt:lpstr>Prata</vt:lpstr>
      <vt:lpstr>Segoe UI Emoji</vt:lpstr>
      <vt:lpstr>TiemposTextWeb</vt:lpstr>
      <vt:lpstr>YouTube Sans</vt:lpstr>
      <vt:lpstr>2_Office Theme</vt:lpstr>
      <vt:lpstr>While we start, use the Annotate tool… have fun</vt:lpstr>
      <vt:lpstr>Mindful Change Leadership Development Program</vt:lpstr>
      <vt:lpstr> Welcome</vt:lpstr>
      <vt:lpstr>Mindful Self-Love Exercise – Centering</vt:lpstr>
      <vt:lpstr>Questions/Insights from last week (6)</vt:lpstr>
      <vt:lpstr>Agenda – week 7</vt:lpstr>
      <vt:lpstr>Mindful Movement Exercise</vt:lpstr>
      <vt:lpstr>Mindful Movement Exercise</vt:lpstr>
      <vt:lpstr>EQ: a core leadership skill</vt:lpstr>
      <vt:lpstr>L’empathie : l’élément essentiel d’un leadership efficace</vt:lpstr>
      <vt:lpstr>Empathy: the key to effective leadership</vt:lpstr>
      <vt:lpstr>Emotional Intelligence Domains and Competencies</vt:lpstr>
      <vt:lpstr>To Be An Effective Leader, Keep A  Leadership (Reflecting) Journal</vt:lpstr>
      <vt:lpstr>Prendre de  meilleures décisions?</vt:lpstr>
      <vt:lpstr>Making Big or Small Decisions?</vt:lpstr>
      <vt:lpstr>La pleine conscience pour une meilleure prise de décisions</vt:lpstr>
      <vt:lpstr>Mindfulness for Better Decision-making</vt:lpstr>
      <vt:lpstr>Mindful Loving Kindness exercise</vt:lpstr>
      <vt:lpstr>Reflect about today’s exercises</vt:lpstr>
      <vt:lpstr>Your takeaway practice for week 7</vt:lpstr>
      <vt:lpstr>Be Mindful, Be Happy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CIC</dc:creator>
  <cp:lastModifiedBy>Gonzalez, Alejandro (IRCC/IRCC)</cp:lastModifiedBy>
  <cp:revision>445</cp:revision>
  <cp:lastPrinted>2016-05-02T17:15:08Z</cp:lastPrinted>
  <dcterms:created xsi:type="dcterms:W3CDTF">2015-04-14T20:39:51Z</dcterms:created>
  <dcterms:modified xsi:type="dcterms:W3CDTF">2024-05-28T17:07:41Z</dcterms:modified>
</cp:coreProperties>
</file>