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5"/>
  </p:notesMasterIdLst>
  <p:handoutMasterIdLst>
    <p:handoutMasterId r:id="rId36"/>
  </p:handoutMasterIdLst>
  <p:sldIdLst>
    <p:sldId id="325" r:id="rId2"/>
    <p:sldId id="299" r:id="rId3"/>
    <p:sldId id="345" r:id="rId4"/>
    <p:sldId id="346" r:id="rId5"/>
    <p:sldId id="278" r:id="rId6"/>
    <p:sldId id="355" r:id="rId7"/>
    <p:sldId id="359" r:id="rId8"/>
    <p:sldId id="267" r:id="rId9"/>
    <p:sldId id="366" r:id="rId10"/>
    <p:sldId id="378" r:id="rId11"/>
    <p:sldId id="338" r:id="rId12"/>
    <p:sldId id="339" r:id="rId13"/>
    <p:sldId id="388" r:id="rId14"/>
    <p:sldId id="350" r:id="rId15"/>
    <p:sldId id="389" r:id="rId16"/>
    <p:sldId id="347" r:id="rId17"/>
    <p:sldId id="354" r:id="rId18"/>
    <p:sldId id="390" r:id="rId19"/>
    <p:sldId id="391" r:id="rId20"/>
    <p:sldId id="348" r:id="rId21"/>
    <p:sldId id="340" r:id="rId22"/>
    <p:sldId id="337" r:id="rId23"/>
    <p:sldId id="385" r:id="rId24"/>
    <p:sldId id="376" r:id="rId25"/>
    <p:sldId id="380" r:id="rId26"/>
    <p:sldId id="368" r:id="rId27"/>
    <p:sldId id="381" r:id="rId28"/>
    <p:sldId id="266" r:id="rId29"/>
    <p:sldId id="384" r:id="rId30"/>
    <p:sldId id="383" r:id="rId31"/>
    <p:sldId id="382" r:id="rId32"/>
    <p:sldId id="372" r:id="rId33"/>
    <p:sldId id="379"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07" autoAdjust="0"/>
    <p:restoredTop sz="59809" autoAdjust="0"/>
  </p:normalViewPr>
  <p:slideViewPr>
    <p:cSldViewPr snapToObjects="1" showGuides="1">
      <p:cViewPr varScale="1">
        <p:scale>
          <a:sx n="83" d="100"/>
          <a:sy n="83" d="100"/>
        </p:scale>
        <p:origin x="82" y="850"/>
      </p:cViewPr>
      <p:guideLst>
        <p:guide orient="horz" pos="2160"/>
        <p:guide pos="3840"/>
      </p:guideLst>
    </p:cSldViewPr>
  </p:slideViewPr>
  <p:outlineViewPr>
    <p:cViewPr>
      <p:scale>
        <a:sx n="33" d="100"/>
        <a:sy n="33" d="100"/>
      </p:scale>
      <p:origin x="0" y="-3902"/>
    </p:cViewPr>
  </p:outlineViewPr>
  <p:notesTextViewPr>
    <p:cViewPr>
      <p:scale>
        <a:sx n="150" d="100"/>
        <a:sy n="150" d="100"/>
      </p:scale>
      <p:origin x="0" y="0"/>
    </p:cViewPr>
  </p:notesTextViewPr>
  <p:sorterViewPr>
    <p:cViewPr>
      <p:scale>
        <a:sx n="125" d="100"/>
        <a:sy n="125" d="100"/>
      </p:scale>
      <p:origin x="0" y="-3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5/21/2025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5/21/2025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ndtools.com/pages/article/SCARF.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hildcareta.acf.hhs.gov/systemsbuilding/systems-guides/leadership/scarf-mode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cH0y3wmhVw"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xaqdK6JPpc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youtube.com/watch?v=HTlnAbAax_0" TargetMode="External"/><Relationship Id="rId4" Type="http://schemas.openxmlformats.org/officeDocument/2006/relationships/hyperlink" Target="https://www.youtube.com/watch?v=18jn-K34aNA&amp;t=39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watch?v=i_h2WJ1qNRA" TargetMode="External"/><Relationship Id="rId3" Type="http://schemas.openxmlformats.org/officeDocument/2006/relationships/hyperlink" Target="https://app.sli.do/event/57kcbwnsgjewqnEKVdfCh3" TargetMode="External"/><Relationship Id="rId7" Type="http://schemas.openxmlformats.org/officeDocument/2006/relationships/hyperlink" Target="https://www.youtube.com/watch?v=D4MSzpqAKl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llGDvQE1gl0" TargetMode="External"/><Relationship Id="rId11" Type="http://schemas.openxmlformats.org/officeDocument/2006/relationships/hyperlink" Target="https://www.youtube.com/watch?v=xaqdK6JPpcg" TargetMode="External"/><Relationship Id="rId5" Type="http://schemas.openxmlformats.org/officeDocument/2006/relationships/hyperlink" Target="https://www.youtube.com/watch?v=epXqgrm2hs4" TargetMode="External"/><Relationship Id="rId10" Type="http://schemas.openxmlformats.org/officeDocument/2006/relationships/hyperlink" Target="https://www.youtube.com/watch?v=hNAcCc1oWR4" TargetMode="External"/><Relationship Id="rId4" Type="http://schemas.openxmlformats.org/officeDocument/2006/relationships/hyperlink" Target="https://youtube.com/shorts/fK1VmX9mzRw?si=ZJ4uHGDgE69g5ubl" TargetMode="External"/><Relationship Id="rId9" Type="http://schemas.openxmlformats.org/officeDocument/2006/relationships/hyperlink" Target="https://www.youtube.com/shorts/UtMY7S5XbS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soundcloud.com/awakeningcompassion/awakening-compassion-class-4" TargetMode="External"/><Relationship Id="rId3" Type="http://schemas.openxmlformats.org/officeDocument/2006/relationships/hyperlink" Target="https://www.rightlifeproject.com/meditate" TargetMode="External"/><Relationship Id="rId7" Type="http://schemas.openxmlformats.org/officeDocument/2006/relationships/hyperlink" Target="https://soundcloud.com/mindfullivingcoach/self-compassion-medita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soundcloud.com/user-640851605/self-compassion-giving-and-receiving-meditation-10-minutes" TargetMode="External"/><Relationship Id="rId5" Type="http://schemas.openxmlformats.org/officeDocument/2006/relationships/hyperlink" Target="https://soundcloud.com/breathworks-mindfulness/mindfulness-for-women-track-5-self-compassion-meditation" TargetMode="External"/><Relationship Id="rId4" Type="http://schemas.openxmlformats.org/officeDocument/2006/relationships/hyperlink" Target="https://soundcloud.com/dharma-gus/15-min-body-scan-augusta-mbsr" TargetMode="External"/><Relationship Id="rId9" Type="http://schemas.openxmlformats.org/officeDocument/2006/relationships/hyperlink" Target="http://self-compassion.org/wp-content/uploads/meditations/LKM.self-compassion.MP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Cognitive_reframing" TargetMode="External"/><Relationship Id="rId7" Type="http://schemas.openxmlformats.org/officeDocument/2006/relationships/hyperlink" Target="https://www.youtube.com/watch?v=VGIAbU_E24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shorts/UtMY7S5XbSg" TargetMode="External"/><Relationship Id="rId5" Type="http://schemas.openxmlformats.org/officeDocument/2006/relationships/hyperlink" Target="https://en.wikipedia.org/wiki/Cognitive_reframing#cite_note-1" TargetMode="External"/><Relationship Id="rId4" Type="http://schemas.openxmlformats.org/officeDocument/2006/relationships/hyperlink" Target="https://www.sandstonecare.com/blog/cognitive-restructuring-cbt/#:~:text=One%20example%20of%20reframing%20is,health%2C%20and%20well%2Dbein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7YGaumwvKyM"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youtube.com/watch?v=qHboKCw5PcQ" TargetMode="External"/><Relationship Id="rId4" Type="http://schemas.openxmlformats.org/officeDocument/2006/relationships/hyperlink" Target="https://www.youtube.com/watch?v=dW8cAINxJn4"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r>
              <a:rPr lang="en-CA" dirty="0"/>
              <a:t>Casey-Marie: </a:t>
            </a:r>
          </a:p>
          <a:p>
            <a:endParaRPr lang="en-CA" dirty="0"/>
          </a:p>
          <a:p>
            <a:r>
              <a:rPr lang="en-CA" dirty="0"/>
              <a:t>It is a very interesting</a:t>
            </a:r>
            <a:r>
              <a:rPr lang="en-CA" baseline="0" dirty="0"/>
              <a:t> model, it is not easy to grasp at once but once understood all of it or the intention of it, it is really valuable.  </a:t>
            </a:r>
          </a:p>
          <a:p>
            <a:r>
              <a:rPr lang="en-CA" baseline="0" dirty="0"/>
              <a:t>(state what each letter signifies for SCARF)  </a:t>
            </a:r>
          </a:p>
          <a:p>
            <a:endParaRPr lang="en-CA" baseline="0" dirty="0"/>
          </a:p>
          <a:p>
            <a:r>
              <a:rPr lang="en-CA" baseline="0" dirty="0"/>
              <a:t>We have prepared a few more slides in order for us to share with you and explain what this model means.  The thing is to identify what we walk away from as a threat response because we feel as though something is threatening us. So we change this from a threat response to a reward response, in psychology this is known as Cognitive Reframing. I will explain from the slides and there is also a short video. </a:t>
            </a:r>
          </a:p>
          <a:p>
            <a:endParaRPr lang="en-CA" baseline="0" dirty="0"/>
          </a:p>
          <a:p>
            <a:pPr fontAlgn="base">
              <a:spcBef>
                <a:spcPts val="1200"/>
              </a:spcBef>
              <a:spcAft>
                <a:spcPts val="600"/>
              </a:spcAft>
            </a:pPr>
            <a:r>
              <a:rPr lang="en-US" sz="1200" b="1" dirty="0"/>
              <a:t>Status</a:t>
            </a:r>
            <a:r>
              <a:rPr lang="en-US" sz="1200" dirty="0"/>
              <a:t> is about relative importance to others</a:t>
            </a:r>
            <a:r>
              <a:rPr lang="fr-CA" sz="1200" dirty="0"/>
              <a:t>. O</a:t>
            </a:r>
            <a:r>
              <a:rPr lang="en-CA" b="0" i="0" dirty="0">
                <a:solidFill>
                  <a:srgbClr val="3C4043"/>
                </a:solidFill>
                <a:effectLst/>
                <a:latin typeface="Roboto" panose="02000000000000000000" pitchFamily="2" charset="0"/>
              </a:rPr>
              <a:t>r how I am perceived within the group.</a:t>
            </a:r>
            <a:endParaRPr lang="en-US" sz="1200" dirty="0"/>
          </a:p>
          <a:p>
            <a:pPr fontAlgn="base">
              <a:spcBef>
                <a:spcPts val="1200"/>
              </a:spcBef>
              <a:spcAft>
                <a:spcPts val="600"/>
              </a:spcAft>
            </a:pPr>
            <a:r>
              <a:rPr lang="en-US" sz="1200" b="1" dirty="0"/>
              <a:t>Certainty</a:t>
            </a:r>
            <a:r>
              <a:rPr lang="en-US" sz="1200" dirty="0"/>
              <a:t> concerns being able to predict the future</a:t>
            </a:r>
            <a:r>
              <a:rPr lang="fr-CA" sz="1200" dirty="0"/>
              <a:t>. O</a:t>
            </a:r>
            <a:r>
              <a:rPr lang="en-CA" b="0" i="0" dirty="0">
                <a:solidFill>
                  <a:srgbClr val="3C4043"/>
                </a:solidFill>
                <a:effectLst/>
                <a:latin typeface="Roboto" panose="02000000000000000000" pitchFamily="2" charset="0"/>
              </a:rPr>
              <a:t>r the need to have all the details, to know how things will happen, and to plan the future in advance.</a:t>
            </a:r>
            <a:endParaRPr lang="en-US" sz="1200" dirty="0"/>
          </a:p>
          <a:p>
            <a:pPr fontAlgn="base">
              <a:spcBef>
                <a:spcPts val="1200"/>
              </a:spcBef>
              <a:spcAft>
                <a:spcPts val="600"/>
              </a:spcAft>
            </a:pPr>
            <a:r>
              <a:rPr lang="en-US" sz="1200" b="1" dirty="0"/>
              <a:t>Autonomy</a:t>
            </a:r>
            <a:r>
              <a:rPr lang="en-US" sz="1200" dirty="0"/>
              <a:t> provides a sense of control over events. </a:t>
            </a:r>
            <a:r>
              <a:rPr lang="en-CA" b="0" i="0" dirty="0">
                <a:solidFill>
                  <a:srgbClr val="3C4043"/>
                </a:solidFill>
                <a:effectLst/>
                <a:latin typeface="Roboto" panose="02000000000000000000" pitchFamily="2" charset="0"/>
              </a:rPr>
              <a:t>This is the need to take initiative and demonstrate creativity. </a:t>
            </a:r>
            <a:endParaRPr lang="en-US" sz="1200" dirty="0"/>
          </a:p>
          <a:p>
            <a:pPr fontAlgn="base">
              <a:spcBef>
                <a:spcPts val="1200"/>
              </a:spcBef>
              <a:spcAft>
                <a:spcPts val="600"/>
              </a:spcAft>
            </a:pPr>
            <a:r>
              <a:rPr lang="en-US" sz="1200" b="1" dirty="0"/>
              <a:t>Relatedness</a:t>
            </a:r>
            <a:r>
              <a:rPr lang="en-US" sz="1200" dirty="0"/>
              <a:t> is a sense of safety with others – of friend rather than foe. </a:t>
            </a:r>
            <a:r>
              <a:rPr lang="en-CA" b="0" i="0" dirty="0">
                <a:solidFill>
                  <a:srgbClr val="3C4043"/>
                </a:solidFill>
                <a:effectLst/>
                <a:latin typeface="Roboto" panose="02000000000000000000" pitchFamily="2" charset="0"/>
              </a:rPr>
              <a:t>This is the need to belong to a group for formal and informal relationships.</a:t>
            </a:r>
            <a:endParaRPr lang="en-US" sz="1200" dirty="0"/>
          </a:p>
          <a:p>
            <a:pPr fontAlgn="base">
              <a:spcBef>
                <a:spcPts val="1200"/>
              </a:spcBef>
              <a:spcAft>
                <a:spcPts val="600"/>
              </a:spcAft>
            </a:pPr>
            <a:r>
              <a:rPr lang="en-US" sz="1200" b="1" dirty="0"/>
              <a:t>Fairness</a:t>
            </a:r>
            <a:r>
              <a:rPr lang="en-US" sz="1200" dirty="0"/>
              <a:t> is a perception of fair exchanges between people. </a:t>
            </a:r>
            <a:r>
              <a:rPr lang="en-CA" b="0" i="0" dirty="0">
                <a:solidFill>
                  <a:srgbClr val="3C4043"/>
                </a:solidFill>
                <a:effectLst/>
                <a:latin typeface="Roboto" panose="02000000000000000000" pitchFamily="2" charset="0"/>
              </a:rPr>
              <a:t>Or the need for fair exchanges and justice.</a:t>
            </a:r>
          </a:p>
          <a:p>
            <a:pPr fontAlgn="base">
              <a:spcBef>
                <a:spcPts val="1200"/>
              </a:spcBef>
              <a:spcAft>
                <a:spcPts val="600"/>
              </a:spcAft>
            </a:pPr>
            <a:endParaRPr lang="en-CA" sz="1200" b="0" i="0" dirty="0">
              <a:solidFill>
                <a:srgbClr val="3C4043"/>
              </a:solidFill>
              <a:effectLst/>
              <a:latin typeface="Roboto" panose="02000000000000000000" pitchFamily="2" charset="0"/>
            </a:endParaRPr>
          </a:p>
          <a:p>
            <a:pPr fontAlgn="base">
              <a:spcBef>
                <a:spcPts val="1200"/>
              </a:spcBef>
              <a:spcAft>
                <a:spcPts val="600"/>
              </a:spcAft>
            </a:pPr>
            <a:r>
              <a:rPr lang="en-CA" sz="1200" dirty="0"/>
              <a:t>Thus, happiness hormones are secreted when these five SCARF needs are met, and we increase our confidence. On the contrary, while stress hormones are released when one or more needs are not met. We have doubts and become distrustful.</a:t>
            </a:r>
          </a:p>
          <a:p>
            <a:pPr fontAlgn="base">
              <a:spcBef>
                <a:spcPts val="1200"/>
              </a:spcBef>
              <a:spcAft>
                <a:spcPts val="600"/>
              </a:spcAft>
            </a:pPr>
            <a:endParaRPr lang="en-CA" sz="1200" dirty="0"/>
          </a:p>
          <a:p>
            <a:pPr fontAlgn="base">
              <a:spcBef>
                <a:spcPts val="1200"/>
              </a:spcBef>
              <a:spcAft>
                <a:spcPts val="600"/>
              </a:spcAft>
            </a:pPr>
            <a:r>
              <a:rPr lang="en-CA" sz="1200" dirty="0"/>
              <a:t>In the next two slides, we'll take a closer look at the model. We'll also watch a short video.</a:t>
            </a:r>
            <a:endParaRPr lang="en-US" sz="1200" dirty="0"/>
          </a:p>
          <a:p>
            <a:endParaRPr lang="en-CA" baseline="0" dirty="0"/>
          </a:p>
          <a:p>
            <a:r>
              <a:rPr lang="en-CA" baseline="0" dirty="0"/>
              <a:t>Resources in English:</a:t>
            </a:r>
            <a:endParaRPr lang="en-CA" dirty="0"/>
          </a:p>
          <a:p>
            <a:pPr marL="171450" indent="-171450">
              <a:buFont typeface="Arial" panose="020B0604020202020204" pitchFamily="34" charset="0"/>
              <a:buChar char="•"/>
            </a:pPr>
            <a:r>
              <a:rPr lang="en-CA" dirty="0"/>
              <a:t>http://www.edbatista.com/2010/03/scarf.html</a:t>
            </a:r>
          </a:p>
          <a:p>
            <a:pPr marL="171450" indent="-171450">
              <a:buFont typeface="Arial" panose="020B0604020202020204" pitchFamily="34" charset="0"/>
              <a:buChar char="•"/>
            </a:pPr>
            <a:r>
              <a:rPr lang="en-CA" dirty="0"/>
              <a:t>https://jvrafricagroup.co.za/blog/when-leaders-use-their-brain</a:t>
            </a:r>
          </a:p>
          <a:p>
            <a:pPr marL="171450" indent="-171450">
              <a:buFont typeface="Arial" panose="020B0604020202020204" pitchFamily="34" charset="0"/>
              <a:buChar char="•"/>
            </a:pPr>
            <a:endParaRPr lang="en-CA"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en-CA" dirty="0"/>
              <a:t>“In explaining</a:t>
            </a:r>
            <a:r>
              <a:rPr lang="en-CA" baseline="0" dirty="0"/>
              <a:t> this we can identify what is a threat or a reward – what we see as a threat or a reward the way something is presented.”  </a:t>
            </a:r>
          </a:p>
          <a:p>
            <a:r>
              <a:rPr lang="en-CA" baseline="0" dirty="0"/>
              <a:t>(explains what is perceived as a threat and what is perceived as a reward based on the slide)  </a:t>
            </a:r>
            <a:endParaRPr lang="en-CA" dirty="0"/>
          </a:p>
          <a:p>
            <a:r>
              <a:rPr lang="en-CA" dirty="0"/>
              <a:t>Have a minute to think and reflect about a situation</a:t>
            </a:r>
            <a:r>
              <a:rPr lang="en-CA" baseline="0" dirty="0"/>
              <a:t> when we chose one or the other, </a:t>
            </a:r>
            <a:r>
              <a:rPr lang="en-CA" b="1" baseline="0" dirty="0"/>
              <a:t>Threat or Reward response</a:t>
            </a:r>
            <a:endParaRPr lang="en-CA" b="1" dirty="0"/>
          </a:p>
          <a:p>
            <a:endParaRPr lang="en-CA" dirty="0"/>
          </a:p>
          <a:p>
            <a:endParaRPr lang="fr-CA" dirty="0"/>
          </a:p>
          <a:p>
            <a:r>
              <a:rPr lang="en-CA" dirty="0">
                <a:hlinkClick r:id="rId3"/>
              </a:rPr>
              <a:t>https://www.mindtools.com/pages/article/SCARF.htm</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4"/>
              </a:rPr>
              <a:t>https://childcareta.acf.hhs.gov/systemsbuilding/systems-guides/leadership/scarf-model</a:t>
            </a:r>
            <a:r>
              <a:rPr lang="en-CA" sz="1200" dirty="0"/>
              <a:t> </a:t>
            </a:r>
          </a:p>
          <a:p>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282897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CA" dirty="0"/>
              <a:t>Casey-Marie</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baseline="0" dirty="0"/>
              <a:t>Status </a:t>
            </a:r>
            <a:r>
              <a:rPr lang="en-CA" b="0" i="0" baseline="0" dirty="0"/>
              <a:t>- This is the individual's place within a group, the importance they are given (or at least, the importance they feel). This directly influences their self-esteem.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latin typeface="Calibri" panose="020F0502020204030204" pitchFamily="34" charset="0"/>
                <a:cs typeface="Calibri" panose="020F0502020204030204" pitchFamily="34" charset="0"/>
              </a:rPr>
              <a:t>Certainty</a:t>
            </a:r>
            <a:r>
              <a:rPr lang="en-CA" sz="1200" dirty="0">
                <a:solidFill>
                  <a:srgbClr val="000000"/>
                </a:solidFill>
                <a:latin typeface="Calibri" panose="020F0502020204030204" pitchFamily="34" charset="0"/>
                <a:cs typeface="Calibri" panose="020F0502020204030204" pitchFamily="34" charset="0"/>
              </a:rPr>
              <a:t> - It reassures employees to have an idea of ​​what the future holds for them; this is their need for security.</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latin typeface="Calibri" panose="020F0502020204030204" pitchFamily="34" charset="0"/>
                <a:cs typeface="Calibri" panose="020F0502020204030204" pitchFamily="34" charset="0"/>
              </a:rPr>
              <a:t>Autonomy</a:t>
            </a:r>
            <a:r>
              <a:rPr lang="en-CA" sz="1200" dirty="0">
                <a:solidFill>
                  <a:srgbClr val="000000"/>
                </a:solidFill>
                <a:latin typeface="Calibri" panose="020F0502020204030204" pitchFamily="34" charset="0"/>
                <a:cs typeface="Calibri" panose="020F0502020204030204" pitchFamily="34" charset="0"/>
              </a:rPr>
              <a:t> - This is the feeling of being able to make choices and exercise control over one's environment. It also represents the possibility of self-development.</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solidFill>
                  <a:srgbClr val="000000"/>
                </a:solidFill>
                <a:latin typeface="Calibri" panose="020F0502020204030204" pitchFamily="34" charset="0"/>
                <a:cs typeface="Calibri" panose="020F0502020204030204" pitchFamily="34" charset="0"/>
              </a:rPr>
              <a:t>Relationships</a:t>
            </a:r>
            <a:r>
              <a:rPr lang="en-CA" sz="1200" dirty="0">
                <a:solidFill>
                  <a:srgbClr val="000000"/>
                </a:solidFill>
                <a:latin typeface="Calibri" panose="020F0502020204030204" pitchFamily="34" charset="0"/>
                <a:cs typeface="Calibri" panose="020F0502020204030204" pitchFamily="34" charset="0"/>
              </a:rPr>
              <a:t> - It's the need to belong, to work in a healthy relational environment. Otherwise, we spend our time covering our backs!</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solidFill>
                  <a:srgbClr val="000000"/>
                </a:solidFill>
                <a:latin typeface="Calibri" panose="020F0502020204030204" pitchFamily="34" charset="0"/>
                <a:cs typeface="Calibri" panose="020F0502020204030204" pitchFamily="34" charset="0"/>
              </a:rPr>
              <a:t>Fairness </a:t>
            </a:r>
            <a:r>
              <a:rPr lang="en-CA" sz="1200" dirty="0">
                <a:solidFill>
                  <a:srgbClr val="000000"/>
                </a:solidFill>
                <a:latin typeface="Calibri" panose="020F0502020204030204" pitchFamily="34" charset="0"/>
                <a:cs typeface="Calibri" panose="020F0502020204030204" pitchFamily="34" charset="0"/>
              </a:rPr>
              <a:t>- It is the need to evolve within a system perceived as fair, equitable and caring.</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In summary, If a leader wants to ensure the commitment of his or her team members, it would be a good idea for him or her to recognize the values ​​and status involved in projecting the team into a certain security and certainty towards the future, and also to allow the development of proactivity and autonomy by promoting team spirit and good relations and by promoting transparency to allow the evolution of his or her team in a system perceived as fair, equitable and caring or simply fair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3"/>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en-CA" dirty="0"/>
              <a:t>In this slide, I like reading it with the “MWe” concept in mind, remember it?</a:t>
            </a:r>
          </a:p>
          <a:p>
            <a:endParaRPr lang="en-CA" dirty="0"/>
          </a:p>
          <a:p>
            <a:r>
              <a:rPr lang="en-CA" dirty="0"/>
              <a:t>((the way to read </a:t>
            </a:r>
            <a:r>
              <a:rPr lang="en-CA" dirty="0" err="1"/>
              <a:t>ths</a:t>
            </a:r>
            <a:r>
              <a:rPr lang="en-CA" dirty="0"/>
              <a:t> image is, </a:t>
            </a:r>
          </a:p>
          <a:p>
            <a:pPr marL="171450" indent="-171450">
              <a:buFont typeface="Arial" panose="020B0604020202020204" pitchFamily="34" charset="0"/>
              <a:buChar char="•"/>
            </a:pPr>
            <a:r>
              <a:rPr lang="en-CA" dirty="0"/>
              <a:t>Status, looks at the relative importance of people.</a:t>
            </a:r>
          </a:p>
          <a:p>
            <a:pPr marL="171450" indent="-171450">
              <a:buFont typeface="Arial" panose="020B0604020202020204" pitchFamily="34" charset="0"/>
              <a:buChar char="•"/>
            </a:pPr>
            <a:r>
              <a:rPr lang="en-CA" dirty="0"/>
              <a:t>From the individual’s perspective it says “I am valuable”</a:t>
            </a:r>
          </a:p>
          <a:p>
            <a:pPr marL="171450" indent="-171450">
              <a:buFont typeface="Arial" panose="020B0604020202020204" pitchFamily="34" charset="0"/>
              <a:buChar char="•"/>
            </a:pPr>
            <a:r>
              <a:rPr lang="en-CA" dirty="0"/>
              <a:t>And from the collective, what I as a leader should consider is “How can I ensure that they know they are valued?”</a:t>
            </a:r>
          </a:p>
          <a:p>
            <a:pPr marL="0" indent="0">
              <a:buFont typeface="Arial" panose="020B0604020202020204" pitchFamily="34" charset="0"/>
              <a:buNone/>
            </a:pPr>
            <a:r>
              <a:rPr lang="en-CA" dirty="0"/>
              <a:t>And so on))</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How to Use the SCARF Model to Understand Trust and Connection (youtube.com) - https://www.youtube.com/watch?v=hNAcCc1oWR4</a:t>
            </a:r>
            <a:r>
              <a:rPr lang="en-CA" dirty="0"/>
              <a:t> </a:t>
            </a:r>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Video link: </a:t>
            </a:r>
            <a:r>
              <a:rPr lang="en-CA" sz="1200" dirty="0">
                <a:hlinkClick r:id="rId3"/>
              </a:rPr>
              <a:t>https://www.youtube.com/watch?v=hNAcCc1oWR4</a:t>
            </a:r>
            <a:r>
              <a:rPr lang="en-CA" sz="1200"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21056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(check the time… ideally we still have about 25 mins left in the session… likely 13h35’ish)</a:t>
            </a:r>
          </a:p>
          <a:p>
            <a:endParaRPr lang="en-CA" dirty="0"/>
          </a:p>
          <a:p>
            <a:pPr>
              <a:buNone/>
            </a:pPr>
            <a:r>
              <a:rPr lang="en-US" dirty="0"/>
              <a:t>The following technique is used for helping regulating our reactions and emotions, called SBNRR tool for “Stop / Breathe / Notice / Reflect / Respond”. Or in French: “</a:t>
            </a:r>
            <a:r>
              <a:rPr lang="fr-FR" b="0" i="0" dirty="0">
                <a:solidFill>
                  <a:srgbClr val="07355A"/>
                </a:solidFill>
                <a:effectLst/>
                <a:latin typeface="Montserrat" panose="00000500000000000000" pitchFamily="2" charset="0"/>
              </a:rPr>
              <a:t>Stop / Respire / Constate / Réfléchis / Réponds</a:t>
            </a:r>
            <a:r>
              <a:rPr lang="en-US" dirty="0"/>
              <a:t>”. When an external event triggers a sudden surge of emotions in me, following this sequence allows me to give the neocortex time to do its work of distancing, analyzing and regulating emotions, for a more effective response.</a:t>
            </a:r>
            <a:endParaRPr lang="en-CA" dirty="0"/>
          </a:p>
          <a:p>
            <a:pPr>
              <a:buNone/>
            </a:pPr>
            <a:endParaRPr lang="en-CA" dirty="0"/>
          </a:p>
          <a:p>
            <a:pPr>
              <a:buNone/>
            </a:pPr>
            <a:r>
              <a:rPr lang="en-CA" dirty="0"/>
              <a:t>(read the slide) </a:t>
            </a:r>
          </a:p>
          <a:p>
            <a:pPr>
              <a:buNone/>
            </a:pPr>
            <a:endParaRPr lang="en-CA" dirty="0"/>
          </a:p>
          <a:p>
            <a:pPr>
              <a:buNone/>
            </a:pPr>
            <a:r>
              <a:rPr lang="en-CA" dirty="0"/>
              <a:t>(click)</a:t>
            </a:r>
          </a:p>
          <a:p>
            <a:pPr>
              <a:buNone/>
            </a:pPr>
            <a:r>
              <a:rPr lang="en-CA" dirty="0"/>
              <a:t>Now, we’ll open the microphone for some sharing.</a:t>
            </a:r>
          </a:p>
          <a:p>
            <a:pPr>
              <a:buNone/>
            </a:pPr>
            <a:r>
              <a:rPr lang="en-CA" dirty="0"/>
              <a:t>Think about it for a minute and come up with real examples on when this technique could have been used for good.</a:t>
            </a:r>
          </a:p>
          <a:p>
            <a:pPr>
              <a:buNone/>
            </a:pPr>
            <a:r>
              <a:rPr lang="en-CA" dirty="0"/>
              <a:t>Come up</a:t>
            </a:r>
            <a:r>
              <a:rPr lang="en-CA" baseline="0" dirty="0"/>
              <a:t> with real examples</a:t>
            </a:r>
            <a:endParaRPr lang="en-US" dirty="0"/>
          </a:p>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Technique SBN-RR - https://siyli.org/take-the-railroad-to-avoid-triggers/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a:t>
            </a:r>
            <a:r>
              <a:rPr lang="en-US" dirty="0"/>
              <a:t> en </a:t>
            </a:r>
            <a:r>
              <a:rPr lang="en-US" dirty="0" err="1"/>
              <a:t>français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L’outil</a:t>
            </a:r>
            <a:r>
              <a:rPr lang="en-US" dirty="0"/>
              <a:t> SBN-RR : https://www.aureliendaudet.com/muscler-intelligence-emotionnelle-2-jours-4-semaines/</a:t>
            </a:r>
            <a:endParaRPr lang="en-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75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slide </a:t>
            </a:r>
            <a:r>
              <a:rPr lang="fr-FR" dirty="0" err="1"/>
              <a:t>is</a:t>
            </a:r>
            <a:r>
              <a:rPr lang="fr-FR" dirty="0"/>
              <a:t> about </a:t>
            </a:r>
            <a:r>
              <a:rPr lang="fr-FR" dirty="0" err="1"/>
              <a:t>treating</a:t>
            </a:r>
            <a:r>
              <a:rPr lang="fr-FR" dirty="0"/>
              <a:t> </a:t>
            </a:r>
            <a:r>
              <a:rPr lang="fr-FR" dirty="0" err="1"/>
              <a:t>yourself</a:t>
            </a:r>
            <a:r>
              <a:rPr lang="fr-FR" dirty="0"/>
              <a:t> as if </a:t>
            </a:r>
            <a:r>
              <a:rPr lang="fr-FR" dirty="0" err="1"/>
              <a:t>you</a:t>
            </a:r>
            <a:r>
              <a:rPr lang="fr-FR" dirty="0"/>
              <a:t> are </a:t>
            </a:r>
            <a:r>
              <a:rPr lang="fr-FR" dirty="0" err="1"/>
              <a:t>worthy</a:t>
            </a:r>
            <a:r>
              <a:rPr lang="fr-FR" dirty="0"/>
              <a:t> of love </a:t>
            </a:r>
            <a:r>
              <a:rPr lang="fr-FR" dirty="0" err="1"/>
              <a:t>because</a:t>
            </a:r>
            <a:r>
              <a:rPr lang="fr-FR" dirty="0"/>
              <a:t> </a:t>
            </a:r>
            <a:r>
              <a:rPr lang="fr-FR" dirty="0" err="1"/>
              <a:t>you</a:t>
            </a:r>
            <a:r>
              <a:rPr lang="fr-FR" dirty="0"/>
              <a:t> are. You have </a:t>
            </a:r>
            <a:r>
              <a:rPr lang="fr-FR" dirty="0" err="1"/>
              <a:t>here</a:t>
            </a:r>
            <a:r>
              <a:rPr lang="fr-FR" dirty="0"/>
              <a:t> the Rock, as a </a:t>
            </a:r>
            <a:r>
              <a:rPr lang="fr-FR" dirty="0" err="1"/>
              <a:t>child</a:t>
            </a:r>
            <a:r>
              <a:rPr lang="fr-FR" dirty="0"/>
              <a:t> </a:t>
            </a:r>
            <a:r>
              <a:rPr lang="fr-FR" dirty="0" err="1"/>
              <a:t>he</a:t>
            </a:r>
            <a:r>
              <a:rPr lang="fr-FR" dirty="0"/>
              <a:t> </a:t>
            </a:r>
            <a:r>
              <a:rPr lang="fr-FR" dirty="0" err="1"/>
              <a:t>used</a:t>
            </a:r>
            <a:r>
              <a:rPr lang="fr-FR" dirty="0"/>
              <a:t> to </a:t>
            </a:r>
            <a:r>
              <a:rPr lang="fr-FR" dirty="0" err="1"/>
              <a:t>get</a:t>
            </a:r>
            <a:r>
              <a:rPr lang="fr-FR" dirty="0"/>
              <a:t> </a:t>
            </a:r>
            <a:r>
              <a:rPr lang="fr-FR" dirty="0" err="1"/>
              <a:t>attacked</a:t>
            </a:r>
            <a:r>
              <a:rPr lang="fr-FR" dirty="0"/>
              <a:t>.  He </a:t>
            </a:r>
            <a:r>
              <a:rPr lang="fr-FR" dirty="0" err="1"/>
              <a:t>did</a:t>
            </a:r>
            <a:r>
              <a:rPr lang="fr-FR" dirty="0"/>
              <a:t> not know how to deal </a:t>
            </a:r>
            <a:r>
              <a:rPr lang="fr-FR" dirty="0" err="1"/>
              <a:t>with</a:t>
            </a:r>
            <a:r>
              <a:rPr lang="fr-FR" dirty="0"/>
              <a:t> his life, in </a:t>
            </a:r>
            <a:r>
              <a:rPr lang="fr-FR" dirty="0" err="1"/>
              <a:t>order</a:t>
            </a:r>
            <a:r>
              <a:rPr lang="fr-FR" dirty="0"/>
              <a:t> to </a:t>
            </a:r>
            <a:r>
              <a:rPr lang="fr-FR" dirty="0" err="1"/>
              <a:t>protect</a:t>
            </a:r>
            <a:r>
              <a:rPr lang="fr-FR" dirty="0"/>
              <a:t> his </a:t>
            </a:r>
            <a:r>
              <a:rPr lang="fr-FR" dirty="0" err="1"/>
              <a:t>heart</a:t>
            </a:r>
            <a:r>
              <a:rPr lang="fr-FR" dirty="0"/>
              <a:t> </a:t>
            </a:r>
            <a:r>
              <a:rPr lang="fr-FR" dirty="0" err="1"/>
              <a:t>because</a:t>
            </a:r>
            <a:r>
              <a:rPr lang="fr-FR" dirty="0"/>
              <a:t> </a:t>
            </a:r>
            <a:r>
              <a:rPr lang="fr-FR" dirty="0" err="1"/>
              <a:t>others</a:t>
            </a:r>
            <a:r>
              <a:rPr lang="fr-FR" dirty="0"/>
              <a:t> </a:t>
            </a:r>
            <a:r>
              <a:rPr lang="fr-FR" dirty="0" err="1"/>
              <a:t>were</a:t>
            </a:r>
            <a:r>
              <a:rPr lang="fr-FR" dirty="0"/>
              <a:t> a </a:t>
            </a:r>
            <a:r>
              <a:rPr lang="fr-FR" dirty="0" err="1"/>
              <a:t>threat</a:t>
            </a:r>
            <a:r>
              <a:rPr lang="fr-FR" dirty="0"/>
              <a:t> to </a:t>
            </a:r>
            <a:r>
              <a:rPr lang="fr-FR" dirty="0" err="1"/>
              <a:t>himself</a:t>
            </a:r>
            <a:r>
              <a:rPr lang="fr-FR" dirty="0"/>
              <a:t> he </a:t>
            </a:r>
            <a:r>
              <a:rPr lang="fr-FR" dirty="0" err="1"/>
              <a:t>became</a:t>
            </a:r>
            <a:r>
              <a:rPr lang="fr-FR" dirty="0"/>
              <a:t> a rock.  But as </a:t>
            </a:r>
            <a:r>
              <a:rPr lang="fr-FR" dirty="0" err="1"/>
              <a:t>he</a:t>
            </a:r>
            <a:r>
              <a:rPr lang="fr-FR" dirty="0"/>
              <a:t> </a:t>
            </a:r>
            <a:r>
              <a:rPr lang="fr-FR" dirty="0" err="1"/>
              <a:t>grew</a:t>
            </a:r>
            <a:r>
              <a:rPr lang="fr-FR" dirty="0"/>
              <a:t> up, </a:t>
            </a:r>
            <a:r>
              <a:rPr lang="fr-FR" dirty="0" err="1"/>
              <a:t>he</a:t>
            </a:r>
            <a:r>
              <a:rPr lang="fr-FR" dirty="0"/>
              <a:t> </a:t>
            </a:r>
            <a:r>
              <a:rPr lang="fr-FR" dirty="0" err="1"/>
              <a:t>learned</a:t>
            </a:r>
            <a:r>
              <a:rPr lang="fr-FR" dirty="0"/>
              <a:t> how to </a:t>
            </a:r>
            <a:r>
              <a:rPr lang="fr-FR" dirty="0" err="1"/>
              <a:t>be</a:t>
            </a:r>
            <a:r>
              <a:rPr lang="fr-FR" dirty="0"/>
              <a:t> </a:t>
            </a:r>
            <a:r>
              <a:rPr lang="fr-FR" dirty="0" err="1"/>
              <a:t>himself</a:t>
            </a:r>
            <a:r>
              <a:rPr lang="fr-FR" dirty="0"/>
              <a:t> and </a:t>
            </a:r>
            <a:r>
              <a:rPr lang="fr-FR" dirty="0" err="1"/>
              <a:t>be</a:t>
            </a:r>
            <a:r>
              <a:rPr lang="fr-FR" dirty="0"/>
              <a:t> </a:t>
            </a:r>
            <a:r>
              <a:rPr lang="fr-FR" dirty="0" err="1"/>
              <a:t>gentle</a:t>
            </a:r>
            <a:r>
              <a:rPr lang="fr-FR" dirty="0"/>
              <a:t>, </a:t>
            </a:r>
            <a:r>
              <a:rPr lang="fr-FR" dirty="0" err="1"/>
              <a:t>vulnerable</a:t>
            </a:r>
            <a:r>
              <a:rPr lang="fr-FR" dirty="0"/>
              <a:t>.  Don’t </a:t>
            </a:r>
            <a:r>
              <a:rPr lang="fr-FR" dirty="0" err="1"/>
              <a:t>be</a:t>
            </a:r>
            <a:r>
              <a:rPr lang="fr-FR" dirty="0"/>
              <a:t> </a:t>
            </a:r>
            <a:r>
              <a:rPr lang="fr-FR" dirty="0" err="1"/>
              <a:t>ashamed</a:t>
            </a:r>
            <a:r>
              <a:rPr lang="fr-FR" dirty="0"/>
              <a:t> of </a:t>
            </a:r>
            <a:r>
              <a:rPr lang="fr-FR" dirty="0" err="1"/>
              <a:t>who</a:t>
            </a:r>
            <a:r>
              <a:rPr lang="fr-FR" dirty="0"/>
              <a:t> </a:t>
            </a:r>
            <a:r>
              <a:rPr lang="fr-FR" dirty="0" err="1"/>
              <a:t>you</a:t>
            </a:r>
            <a:r>
              <a:rPr lang="fr-FR" dirty="0"/>
              <a:t> are, </a:t>
            </a:r>
            <a:r>
              <a:rPr lang="fr-FR" dirty="0" err="1"/>
              <a:t>be</a:t>
            </a:r>
            <a:r>
              <a:rPr lang="fr-FR" dirty="0"/>
              <a:t> </a:t>
            </a:r>
            <a:r>
              <a:rPr lang="fr-FR" dirty="0" err="1"/>
              <a:t>yourself</a:t>
            </a:r>
            <a:r>
              <a:rPr lang="fr-FR" dirty="0"/>
              <a:t>, </a:t>
            </a:r>
            <a:r>
              <a:rPr lang="fr-FR" dirty="0" err="1"/>
              <a:t>because</a:t>
            </a:r>
            <a:r>
              <a:rPr lang="fr-FR" dirty="0"/>
              <a:t> </a:t>
            </a:r>
            <a:r>
              <a:rPr lang="fr-FR" dirty="0" err="1"/>
              <a:t>everyone</a:t>
            </a:r>
            <a:r>
              <a:rPr lang="fr-FR" dirty="0"/>
              <a:t> </a:t>
            </a:r>
            <a:r>
              <a:rPr lang="fr-FR" dirty="0" err="1"/>
              <a:t>else’s</a:t>
            </a:r>
            <a:r>
              <a:rPr lang="fr-FR" dirty="0"/>
              <a:t> place </a:t>
            </a:r>
            <a:r>
              <a:rPr lang="fr-FR" dirty="0" err="1"/>
              <a:t>is</a:t>
            </a:r>
            <a:r>
              <a:rPr lang="fr-FR" dirty="0"/>
              <a:t> </a:t>
            </a:r>
            <a:r>
              <a:rPr lang="fr-FR" dirty="0" err="1"/>
              <a:t>taken</a:t>
            </a:r>
            <a:r>
              <a:rPr lang="fr-FR" dirty="0"/>
              <a:t>.</a:t>
            </a:r>
          </a:p>
          <a:p>
            <a:endParaRPr lang="en-CA" dirty="0"/>
          </a:p>
          <a:p>
            <a:r>
              <a:rPr lang="en-CA" dirty="0"/>
              <a:t>(check the time… ideally we still have about 18 mins left in the session… likely 13h40’ish)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(4 mins)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u="none" dirty="0">
                <a:hlinkClick r:id="rId3"/>
              </a:rPr>
              <a:t>They had us in the first half not </a:t>
            </a:r>
            <a:r>
              <a:rPr lang="en-CA" u="none" dirty="0" err="1">
                <a:hlinkClick r:id="rId3"/>
              </a:rPr>
              <a:t>gonna</a:t>
            </a:r>
            <a:r>
              <a:rPr lang="en-CA" u="none" dirty="0">
                <a:hlinkClick r:id="rId3"/>
              </a:rPr>
              <a:t> lie</a:t>
            </a:r>
            <a:r>
              <a:rPr lang="en-CA" u="none" dirty="0"/>
              <a:t> </a:t>
            </a:r>
            <a:r>
              <a:rPr lang="fr-FR" dirty="0"/>
              <a:t>(1.2 mins) - </a:t>
            </a:r>
            <a:r>
              <a:rPr lang="en-US" sz="1200" dirty="0">
                <a:hlinkClick r:id="rId3"/>
              </a:rPr>
              <a:t>https://www.youtube.com/watch?v=xaqdK6JPpcg</a:t>
            </a:r>
            <a:r>
              <a:rPr lang="en-US" sz="1200" dirty="0"/>
              <a:t> </a:t>
            </a:r>
            <a:endParaRPr lang="en-CA" sz="1200" u="sng" dirty="0">
              <a:solidFill>
                <a:srgbClr val="0000FF"/>
              </a:solidFill>
              <a:ea typeface="Calibri" panose="020F0502020204030204" pitchFamily="34" charset="0"/>
            </a:endParaRPr>
          </a:p>
          <a:p>
            <a:endParaRPr lang="en-CA" dirty="0"/>
          </a:p>
          <a:p>
            <a:r>
              <a:rPr lang="en-CA" dirty="0"/>
              <a:t>Resources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panose="02000000000000000000" pitchFamily="2" charset="0"/>
              </a:rPr>
              <a:t>Self Love Practice: https://www.youtube.com/watch?v=cFeCUfw657g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How To Let Your Light Shine Bright - https://www.youtube.com/watch?v=CWpiCOmbVuY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Self-Love Exercise - </a:t>
            </a:r>
            <a:r>
              <a:rPr lang="en-CA" dirty="0"/>
              <a:t>https://www.youtube.com/watch?v=ZsTKyYOuK84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indent="-171450" defTabSz="914400">
              <a:buFont typeface="Arial" panose="020B0604020202020204" pitchFamily="34" charset="0"/>
              <a:buChar char="•"/>
              <a:defRPr/>
            </a:pPr>
            <a:r>
              <a:rPr lang="en-US" sz="1200" dirty="0"/>
              <a:t>Voila </a:t>
            </a:r>
            <a:r>
              <a:rPr lang="en-US" sz="1200" dirty="0" err="1"/>
              <a:t>ce</a:t>
            </a:r>
            <a:r>
              <a:rPr lang="en-US" sz="1200" dirty="0"/>
              <a:t> </a:t>
            </a:r>
            <a:r>
              <a:rPr lang="en-US" sz="1200" dirty="0" err="1"/>
              <a:t>qu’il</a:t>
            </a:r>
            <a:r>
              <a:rPr lang="en-US" sz="1200" dirty="0"/>
              <a:t> faut faire pour </a:t>
            </a:r>
            <a:r>
              <a:rPr lang="en-US" sz="1200" dirty="0" err="1"/>
              <a:t>réussir</a:t>
            </a:r>
            <a:r>
              <a:rPr lang="en-US" sz="1200" dirty="0"/>
              <a:t> à </a:t>
            </a:r>
            <a:r>
              <a:rPr lang="en-US" sz="1200" dirty="0" err="1"/>
              <a:t>s’aimer</a:t>
            </a:r>
            <a:r>
              <a:rPr lang="en-US" sz="1200" dirty="0"/>
              <a:t> soi </a:t>
            </a:r>
            <a:r>
              <a:rPr lang="en-US" sz="1200" dirty="0" err="1"/>
              <a:t>même</a:t>
            </a:r>
            <a:r>
              <a:rPr lang="en-US" sz="1200" dirty="0"/>
              <a:t>, 6 mins – </a:t>
            </a:r>
            <a:r>
              <a:rPr lang="en-US" sz="1200" dirty="0">
                <a:hlinkClick r:id="rId4"/>
              </a:rPr>
              <a:t>https://www.youtube.com/watch?v=18jn-K34aNA&amp;t=39s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5"/>
              </a:rPr>
              <a:t>https://www.youtube.com/watch?v=HTlnAbAax_0</a:t>
            </a:r>
            <a:r>
              <a:rPr lang="fr-FR"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l’éstime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r>
              <a:rPr lang="en-US" b="0" dirty="0">
                <a:sym typeface="Wingdings" panose="05000000000000000000" pitchFamily="2" charset="2"/>
              </a:rPr>
              <a:t>Video link: </a:t>
            </a:r>
            <a:r>
              <a:rPr lang="en-US" dirty="0"/>
              <a:t>https://www.youtube.com/watch?v=bUMFZM5WBrI</a:t>
            </a:r>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3297493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don’t use “insert video” as some </a:t>
            </a:r>
            <a:r>
              <a:rPr lang="en-US" b="1" dirty="0" err="1"/>
              <a:t>Deparments</a:t>
            </a:r>
            <a:r>
              <a:rPr lang="en-US" b="1" dirty="0"/>
              <a:t> don’t allow </a:t>
            </a:r>
            <a:r>
              <a:rPr lang="en-US" b="1" dirty="0" err="1"/>
              <a:t>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Instead, we share the screen (audio &amp; video) directly from </a:t>
            </a:r>
            <a:r>
              <a:rPr lang="en-US" b="1" dirty="0" err="1">
                <a:sym typeface="Wingdings" panose="05000000000000000000" pitchFamily="2" charset="2"/>
              </a:rPr>
              <a:t>youtube</a:t>
            </a:r>
            <a:r>
              <a:rPr lang="en-US" b="1" dirty="0">
                <a:sym typeface="Wingdings" panose="05000000000000000000" pitchFamily="2" charset="2"/>
              </a:rPr>
              <a:t> using a web browser.))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anose="05000000000000000000" pitchFamily="2" charset="2"/>
              </a:rPr>
              <a:t>Video link: </a:t>
            </a:r>
            <a:r>
              <a:rPr lang="en-US" dirty="0"/>
              <a:t>https://www.youtube.com/watch?v=xaqdK6JPpcg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425654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r>
              <a:rPr lang="fr-CA" dirty="0" err="1"/>
              <a:t>Prepping</a:t>
            </a:r>
            <a:r>
              <a:rPr lang="fr-CA" dirty="0"/>
              <a:t>: (</a:t>
            </a:r>
            <a:r>
              <a:rPr lang="fr-CA" dirty="0" err="1"/>
              <a:t>Friendly</a:t>
            </a:r>
            <a:r>
              <a:rPr lang="fr-CA" dirty="0"/>
              <a:t> </a:t>
            </a:r>
            <a:r>
              <a:rPr lang="fr-CA" dirty="0" err="1"/>
              <a:t>reminder</a:t>
            </a:r>
            <a:r>
              <a:rPr lang="fr-CA" dirty="0"/>
              <a:t>: </a:t>
            </a:r>
            <a:r>
              <a:rPr lang="fr-CA" dirty="0" err="1"/>
              <a:t>prep</a:t>
            </a:r>
            <a:r>
              <a:rPr lang="fr-CA" dirty="0"/>
              <a:t> for sharing audio &amp; </a:t>
            </a:r>
            <a:r>
              <a:rPr lang="fr-CA" dirty="0" err="1"/>
              <a:t>video</a:t>
            </a:r>
            <a:r>
              <a:rPr lang="fr-CA" dirty="0"/>
              <a:t>,</a:t>
            </a:r>
            <a:r>
              <a:rPr lang="fr-CA" baseline="0" dirty="0"/>
              <a:t> </a:t>
            </a:r>
            <a:r>
              <a:rPr lang="fr-CA" baseline="0" dirty="0" err="1"/>
              <a:t>including</a:t>
            </a:r>
            <a:r>
              <a:rPr lang="fr-CA" baseline="0" dirty="0"/>
              <a:t> French CC and 100% font size)</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Slido</a:t>
            </a:r>
            <a:r>
              <a:rPr lang="en-US" sz="1200" u="none" dirty="0"/>
              <a:t>: </a:t>
            </a:r>
            <a:r>
              <a:rPr lang="en-CA" sz="1200" dirty="0">
                <a:hlinkClick r:id="rId3"/>
              </a:rPr>
              <a:t>https://app.sli.do/event/57kcbwnsgjewqnEKVdfCh3</a:t>
            </a:r>
            <a:r>
              <a:rPr lang="en-CA"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Chaotic movement </a:t>
            </a:r>
            <a:r>
              <a:rPr lang="en-CA" dirty="0">
                <a:hlinkClick r:id="rId4"/>
              </a:rPr>
              <a:t>https://youtube.com/shorts/fK1VmX9mzRw?si=ZJ4uHGDgE69g5ubl</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Cynefin</a:t>
            </a:r>
            <a:r>
              <a:rPr lang="en-US" sz="1200" u="none"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model intro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6"/>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https://www.youtube.com/watch?v=i_h2WJ1qNRA</a:t>
            </a: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Cognitive Reframing, Short </a:t>
            </a:r>
            <a:r>
              <a:rPr lang="en-US" dirty="0">
                <a:hlinkClick r:id="rId9"/>
              </a:rPr>
              <a:t>#dog #puppy #funny #bordoodle #prettydogs #doglovers #charliedog – YouTube</a:t>
            </a:r>
            <a:r>
              <a:rPr lang="en-US" dirty="0"/>
              <a:t> - </a:t>
            </a:r>
            <a:r>
              <a:rPr lang="en-CA" dirty="0"/>
              <a:t>https://www.youtube.com/shorts/UtMY7S5XbSg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SCARF Model (3.5 mins) - </a:t>
            </a:r>
            <a:r>
              <a:rPr lang="en-CA" dirty="0">
                <a:hlinkClick r:id="rId10"/>
              </a:rPr>
              <a:t>https://www.youtube.com/watch?v=hNAcCc1oWR4</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(4 mins)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u="none" dirty="0">
                <a:hlinkClick r:id="rId11"/>
              </a:rPr>
              <a:t>They had us in the first half not </a:t>
            </a:r>
            <a:r>
              <a:rPr lang="en-CA" u="none" dirty="0" err="1">
                <a:hlinkClick r:id="rId11"/>
              </a:rPr>
              <a:t>gonna</a:t>
            </a:r>
            <a:r>
              <a:rPr lang="en-CA" u="none" dirty="0">
                <a:hlinkClick r:id="rId11"/>
              </a:rPr>
              <a:t> lie</a:t>
            </a:r>
            <a:r>
              <a:rPr lang="en-CA" u="none" dirty="0"/>
              <a:t> </a:t>
            </a:r>
            <a:r>
              <a:rPr lang="fr-FR" dirty="0"/>
              <a:t>(1.2 mins) - </a:t>
            </a:r>
            <a:r>
              <a:rPr lang="en-US" sz="1200" dirty="0">
                <a:hlinkClick r:id="rId11"/>
              </a:rPr>
              <a:t>https://www.youtube.com/watch?v=xaqdK6JPpcg</a:t>
            </a:r>
            <a:r>
              <a:rPr lang="en-US" sz="1200" dirty="0"/>
              <a:t> </a:t>
            </a:r>
            <a:endParaRPr lang="en-CA" sz="1200" u="sng" dirty="0">
              <a:solidFill>
                <a:srgbClr val="0000FF"/>
              </a:solidFill>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Casey-Marie:</a:t>
            </a:r>
          </a:p>
          <a:p>
            <a:endParaRPr lang="en-CA" dirty="0"/>
          </a:p>
          <a:p>
            <a:r>
              <a:rPr lang="fr-CA" dirty="0" err="1"/>
              <a:t>Now</a:t>
            </a:r>
            <a:r>
              <a:rPr lang="fr-CA" dirty="0"/>
              <a:t>, </a:t>
            </a:r>
            <a:r>
              <a:rPr lang="fr-CA" dirty="0" err="1"/>
              <a:t>before</a:t>
            </a:r>
            <a:r>
              <a:rPr lang="fr-CA" dirty="0"/>
              <a:t> </a:t>
            </a:r>
            <a:r>
              <a:rPr lang="fr-CA" dirty="0" err="1"/>
              <a:t>going</a:t>
            </a:r>
            <a:r>
              <a:rPr lang="fr-CA" dirty="0"/>
              <a:t> </a:t>
            </a:r>
            <a:r>
              <a:rPr lang="fr-CA" dirty="0" err="1"/>
              <a:t>into</a:t>
            </a:r>
            <a:r>
              <a:rPr lang="fr-CA" dirty="0"/>
              <a:t> </a:t>
            </a:r>
            <a:r>
              <a:rPr lang="fr-CA" dirty="0" err="1"/>
              <a:t>small</a:t>
            </a:r>
            <a:r>
              <a:rPr lang="fr-CA" dirty="0"/>
              <a:t> groups debrief, </a:t>
            </a:r>
            <a:r>
              <a:rPr lang="fr-CA" dirty="0" err="1"/>
              <a:t>let’s</a:t>
            </a:r>
            <a:r>
              <a:rPr lang="fr-CA" dirty="0"/>
              <a:t> do a </a:t>
            </a:r>
            <a:r>
              <a:rPr lang="fr-CA" dirty="0" err="1"/>
              <a:t>plenary</a:t>
            </a:r>
            <a:r>
              <a:rPr lang="fr-CA" dirty="0"/>
              <a:t> debrief, </a:t>
            </a:r>
            <a:r>
              <a:rPr lang="fr-CA" dirty="0" err="1"/>
              <a:t>let’s</a:t>
            </a:r>
            <a:r>
              <a:rPr lang="fr-CA" dirty="0"/>
              <a:t> open the microphone</a:t>
            </a:r>
            <a:r>
              <a:rPr lang="fr-CA" baseline="0" dirty="0"/>
              <a:t> for a few of </a:t>
            </a:r>
            <a:r>
              <a:rPr lang="fr-CA" baseline="0" dirty="0" err="1"/>
              <a:t>you</a:t>
            </a:r>
            <a:r>
              <a:rPr lang="fr-CA" baseline="0" dirty="0"/>
              <a:t> </a:t>
            </a:r>
            <a:r>
              <a:rPr lang="fr-CA" baseline="0" dirty="0" err="1"/>
              <a:t>who</a:t>
            </a:r>
            <a:r>
              <a:rPr lang="fr-CA" baseline="0" dirty="0"/>
              <a:t> </a:t>
            </a:r>
            <a:r>
              <a:rPr lang="fr-CA" baseline="0" dirty="0" err="1"/>
              <a:t>would</a:t>
            </a:r>
            <a:r>
              <a:rPr lang="fr-CA" baseline="0" dirty="0"/>
              <a:t> like to </a:t>
            </a:r>
            <a:r>
              <a:rPr lang="fr-CA" baseline="0" dirty="0" err="1"/>
              <a:t>share</a:t>
            </a:r>
            <a:r>
              <a:rPr lang="fr-CA" baseline="0" dirty="0"/>
              <a:t> </a:t>
            </a:r>
            <a:r>
              <a:rPr lang="fr-CA" baseline="0" dirty="0" err="1"/>
              <a:t>your</a:t>
            </a:r>
            <a:r>
              <a:rPr lang="fr-CA" baseline="0" dirty="0"/>
              <a:t> </a:t>
            </a:r>
            <a:r>
              <a:rPr lang="fr-CA" baseline="0" dirty="0" err="1"/>
              <a:t>reflections</a:t>
            </a:r>
            <a:r>
              <a:rPr lang="fr-CA" baseline="0" dirty="0"/>
              <a:t> about </a:t>
            </a:r>
            <a:r>
              <a:rPr lang="fr-CA" baseline="0" dirty="0" err="1"/>
              <a:t>today’s</a:t>
            </a:r>
            <a:r>
              <a:rPr lang="fr-CA" baseline="0" dirty="0"/>
              <a:t> </a:t>
            </a:r>
            <a:r>
              <a:rPr lang="fr-CA" baseline="0" dirty="0" err="1"/>
              <a:t>exercises</a:t>
            </a:r>
            <a:r>
              <a:rPr lang="fr-CA" baseline="0" dirty="0"/>
              <a:t> in </a:t>
            </a:r>
            <a:r>
              <a:rPr lang="fr-CA" baseline="0" dirty="0" err="1"/>
              <a:t>plenary</a:t>
            </a:r>
            <a:endParaRPr lang="fr-CA" baseline="0" dirty="0"/>
          </a:p>
          <a:p>
            <a:pPr marL="171450" indent="-171450">
              <a:buFont typeface="Arial" panose="020B0604020202020204" pitchFamily="34" charset="0"/>
              <a:buChar char="•"/>
            </a:pPr>
            <a:r>
              <a:rPr lang="fr-CA" baseline="0" dirty="0" err="1"/>
              <a:t>Give</a:t>
            </a:r>
            <a:r>
              <a:rPr lang="fr-CA" baseline="0" dirty="0"/>
              <a:t> the </a:t>
            </a:r>
            <a:r>
              <a:rPr lang="fr-CA" baseline="0" dirty="0" err="1"/>
              <a:t>voice</a:t>
            </a:r>
            <a:r>
              <a:rPr lang="fr-CA" baseline="0" dirty="0"/>
              <a:t> to 2-4</a:t>
            </a:r>
          </a:p>
          <a:p>
            <a:pPr marL="171450" indent="-171450">
              <a:buFont typeface="Arial" panose="020B0604020202020204" pitchFamily="34" charset="0"/>
              <a:buChar char="•"/>
            </a:pPr>
            <a:endParaRPr lang="fr-CA" baseline="0" dirty="0"/>
          </a:p>
          <a:p>
            <a:pPr marL="0" indent="0">
              <a:buFont typeface="Arial" panose="020B0604020202020204" pitchFamily="34" charset="0"/>
              <a:buNone/>
            </a:pPr>
            <a:r>
              <a:rPr lang="fr-CA" baseline="0" dirty="0"/>
              <a:t>((</a:t>
            </a:r>
            <a:r>
              <a:rPr lang="fr-CA" baseline="0" dirty="0" err="1"/>
              <a:t>Then</a:t>
            </a:r>
            <a:r>
              <a:rPr lang="fr-CA" baseline="0" dirty="0"/>
              <a:t> </a:t>
            </a:r>
            <a:r>
              <a:rPr lang="fr-CA" baseline="0" dirty="0" err="1"/>
              <a:t>create</a:t>
            </a:r>
            <a:r>
              <a:rPr lang="fr-CA" baseline="0" dirty="0"/>
              <a:t> </a:t>
            </a:r>
            <a:r>
              <a:rPr lang="fr-CA" baseline="0" dirty="0" err="1"/>
              <a:t>breakout</a:t>
            </a:r>
            <a:r>
              <a:rPr lang="fr-CA" baseline="0" dirty="0"/>
              <a:t> </a:t>
            </a:r>
            <a:r>
              <a:rPr lang="fr-CA" baseline="0" dirty="0" err="1"/>
              <a:t>rooms</a:t>
            </a:r>
            <a:r>
              <a:rPr lang="fr-CA" baseline="0" dirty="0"/>
              <a:t> of 4 or 5 participants))</a:t>
            </a:r>
            <a:endParaRPr lang="fr-CA" dirty="0"/>
          </a:p>
          <a:p>
            <a:endParaRPr lang="fr-CA" dirty="0"/>
          </a:p>
          <a:p>
            <a:r>
              <a:rPr lang="fr-CA" dirty="0" err="1"/>
              <a:t>Now</a:t>
            </a:r>
            <a:r>
              <a:rPr lang="fr-CA" dirty="0"/>
              <a:t> </a:t>
            </a:r>
            <a:r>
              <a:rPr lang="fr-CA" dirty="0" err="1"/>
              <a:t>we’ll</a:t>
            </a:r>
            <a:r>
              <a:rPr lang="fr-CA" dirty="0"/>
              <a:t> do debrief in </a:t>
            </a:r>
            <a:r>
              <a:rPr lang="fr-CA" dirty="0" err="1"/>
              <a:t>small</a:t>
            </a:r>
            <a:r>
              <a:rPr lang="fr-CA" dirty="0"/>
              <a:t> </a:t>
            </a:r>
            <a:r>
              <a:rPr lang="fr-CA" dirty="0" err="1"/>
              <a:t>rooms</a:t>
            </a:r>
            <a:r>
              <a:rPr lang="fr-CA" dirty="0"/>
              <a:t>… </a:t>
            </a:r>
            <a:r>
              <a:rPr lang="fr-CA" dirty="0" err="1"/>
              <a:t>you’ll</a:t>
            </a:r>
            <a:r>
              <a:rPr lang="fr-CA" dirty="0"/>
              <a:t> have about xx minutes total, </a:t>
            </a:r>
            <a:r>
              <a:rPr lang="fr-CA" dirty="0" err="1"/>
              <a:t>be</a:t>
            </a:r>
            <a:r>
              <a:rPr lang="fr-CA" dirty="0"/>
              <a:t> </a:t>
            </a:r>
            <a:r>
              <a:rPr lang="fr-CA" dirty="0" err="1"/>
              <a:t>conscious</a:t>
            </a:r>
            <a:r>
              <a:rPr lang="fr-CA" dirty="0"/>
              <a:t> about sharing the time, </a:t>
            </a:r>
            <a:r>
              <a:rPr lang="fr-CA" dirty="0" err="1"/>
              <a:t>we’ll</a:t>
            </a:r>
            <a:r>
              <a:rPr lang="fr-CA" dirty="0"/>
              <a:t> </a:t>
            </a:r>
            <a:r>
              <a:rPr lang="fr-CA" dirty="0" err="1"/>
              <a:t>see</a:t>
            </a:r>
            <a:r>
              <a:rPr lang="fr-CA" dirty="0"/>
              <a:t> </a:t>
            </a:r>
            <a:r>
              <a:rPr lang="fr-CA" dirty="0" err="1"/>
              <a:t>you</a:t>
            </a:r>
            <a:r>
              <a:rPr lang="fr-CA" dirty="0"/>
              <a:t>  </a:t>
            </a:r>
            <a:r>
              <a:rPr lang="fr-CA" dirty="0" err="1"/>
              <a:t>after</a:t>
            </a:r>
            <a:r>
              <a:rPr lang="fr-CA" dirty="0"/>
              <a:t> </a:t>
            </a:r>
            <a:r>
              <a:rPr lang="fr-CA" dirty="0" err="1"/>
              <a:t>that</a:t>
            </a:r>
            <a:r>
              <a:rPr lang="fr-CA" dirty="0"/>
              <a:t> do </a:t>
            </a:r>
            <a:r>
              <a:rPr lang="fr-CA" dirty="0" err="1"/>
              <a:t>review</a:t>
            </a:r>
            <a:r>
              <a:rPr lang="fr-CA" dirty="0"/>
              <a:t> the </a:t>
            </a:r>
            <a:r>
              <a:rPr lang="fr-CA" dirty="0" err="1"/>
              <a:t>homework</a:t>
            </a:r>
            <a:r>
              <a:rPr lang="fr-CA" dirty="0"/>
              <a:t> and </a:t>
            </a:r>
            <a:r>
              <a:rPr lang="fr-CA" dirty="0" err="1"/>
              <a:t>answer</a:t>
            </a:r>
            <a:r>
              <a:rPr lang="fr-CA" dirty="0"/>
              <a:t> </a:t>
            </a:r>
            <a:r>
              <a:rPr lang="fr-CA" dirty="0" err="1"/>
              <a:t>any</a:t>
            </a:r>
            <a:r>
              <a:rPr lang="fr-CA" dirty="0"/>
              <a:t> questions </a:t>
            </a:r>
            <a:r>
              <a:rPr lang="fr-CA" dirty="0" err="1"/>
              <a:t>you</a:t>
            </a:r>
            <a:r>
              <a:rPr lang="fr-CA" dirty="0"/>
              <a:t> </a:t>
            </a:r>
            <a:r>
              <a:rPr lang="fr-CA" dirty="0" err="1"/>
              <a:t>may</a:t>
            </a:r>
            <a:r>
              <a:rPr lang="fr-CA" dirty="0"/>
              <a:t> have.</a:t>
            </a:r>
          </a:p>
          <a:p>
            <a:endParaRPr lang="fr-CA" baseline="0" dirty="0"/>
          </a:p>
          <a:p>
            <a:r>
              <a:rPr lang="fr-CA" baseline="0" dirty="0"/>
              <a:t>For the </a:t>
            </a:r>
            <a:r>
              <a:rPr lang="fr-CA" baseline="0" dirty="0" err="1"/>
              <a:t>small</a:t>
            </a:r>
            <a:r>
              <a:rPr lang="fr-CA" baseline="0" dirty="0"/>
              <a:t> groups, </a:t>
            </a:r>
            <a:r>
              <a:rPr lang="fr-CA" baseline="0" dirty="0" err="1"/>
              <a:t>you</a:t>
            </a:r>
            <a:r>
              <a:rPr lang="fr-CA" baseline="0" dirty="0"/>
              <a:t> </a:t>
            </a:r>
            <a:r>
              <a:rPr lang="fr-CA" baseline="0" dirty="0" err="1"/>
              <a:t>may</a:t>
            </a:r>
            <a:r>
              <a:rPr lang="fr-CA" baseline="0" dirty="0"/>
              <a:t> </a:t>
            </a:r>
            <a:r>
              <a:rPr lang="fr-CA" baseline="0" dirty="0" err="1"/>
              <a:t>want</a:t>
            </a:r>
            <a:r>
              <a:rPr lang="fr-CA" baseline="0" dirty="0"/>
              <a:t> to </a:t>
            </a:r>
            <a:r>
              <a:rPr lang="fr-CA" baseline="0" dirty="0" err="1"/>
              <a:t>shares</a:t>
            </a:r>
            <a:r>
              <a:rPr lang="fr-CA" baseline="0" dirty="0"/>
              <a:t>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Change and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t>Cynefin</a:t>
            </a:r>
            <a:r>
              <a:rPr lang="en-CA" sz="1200" dirty="0"/>
              <a:t>, Adaptive Action, VUCA models</a:t>
            </a:r>
          </a:p>
          <a:p>
            <a:pPr marL="171450" indent="-171450">
              <a:buFont typeface="Arial" panose="020B0604020202020204" pitchFamily="34" charset="0"/>
              <a:buChar char="•"/>
            </a:pPr>
            <a:r>
              <a:rPr lang="fr-CA" baseline="0" dirty="0"/>
              <a:t>About the SCARF model, </a:t>
            </a:r>
          </a:p>
          <a:p>
            <a:pPr marL="171450" indent="-171450">
              <a:buFont typeface="Arial" panose="020B0604020202020204" pitchFamily="34" charset="0"/>
              <a:buChar char="•"/>
            </a:pPr>
            <a:r>
              <a:rPr lang="fr-CA" baseline="0" dirty="0"/>
              <a:t>The </a:t>
            </a:r>
            <a:r>
              <a:rPr lang="en-CA" dirty="0"/>
              <a:t>SBN-RR technique</a:t>
            </a:r>
          </a:p>
          <a:p>
            <a:pPr marL="171450" indent="-171450">
              <a:buFont typeface="Arial" panose="020B0604020202020204" pitchFamily="34" charset="0"/>
              <a:buChar char="•"/>
            </a:pPr>
            <a:r>
              <a:rPr lang="fr-CA" baseline="0" dirty="0"/>
              <a:t>Love </a:t>
            </a:r>
            <a:r>
              <a:rPr lang="fr-CA" baseline="0" dirty="0" err="1"/>
              <a:t>yourself</a:t>
            </a:r>
            <a:endParaRPr lang="fr-CA" baseline="0" dirty="0"/>
          </a:p>
          <a:p>
            <a:endParaRPr lang="fr-CA" baseline="0" dirty="0"/>
          </a:p>
          <a:p>
            <a:r>
              <a:rPr lang="fr-CA" baseline="0" dirty="0" err="1"/>
              <a:t>See</a:t>
            </a:r>
            <a:r>
              <a:rPr lang="fr-CA" baseline="0" dirty="0"/>
              <a:t> </a:t>
            </a:r>
            <a:r>
              <a:rPr lang="fr-CA" baseline="0" dirty="0" err="1"/>
              <a:t>you</a:t>
            </a:r>
            <a:r>
              <a:rPr lang="fr-CA" baseline="0" dirty="0"/>
              <a:t> </a:t>
            </a:r>
            <a:r>
              <a:rPr lang="fr-CA" baseline="0" dirty="0" err="1"/>
              <a:t>soon</a:t>
            </a:r>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Be </a:t>
            </a:r>
            <a:r>
              <a:rPr lang="fr-CA" dirty="0" err="1"/>
              <a:t>aware</a:t>
            </a:r>
            <a:r>
              <a:rPr lang="fr-CA" dirty="0"/>
              <a:t>:</a:t>
            </a:r>
            <a:r>
              <a:rPr lang="fr-CA" baseline="0" dirty="0"/>
              <a:t> </a:t>
            </a:r>
            <a:r>
              <a:rPr lang="fr-CA" baseline="0" dirty="0" err="1"/>
              <a:t>next</a:t>
            </a:r>
            <a:r>
              <a:rPr lang="fr-CA" baseline="0" dirty="0"/>
              <a:t> </a:t>
            </a:r>
            <a:r>
              <a:rPr lang="fr-CA" baseline="0" dirty="0" err="1"/>
              <a:t>week</a:t>
            </a:r>
            <a:r>
              <a:rPr lang="fr-CA" baseline="0" dirty="0"/>
              <a:t> </a:t>
            </a:r>
            <a:r>
              <a:rPr lang="fr-CA" baseline="0" dirty="0" err="1"/>
              <a:t>we’ll</a:t>
            </a:r>
            <a:r>
              <a:rPr lang="fr-CA" baseline="0" dirty="0"/>
              <a:t> do a </a:t>
            </a:r>
            <a:r>
              <a:rPr lang="fr-CA" baseline="0" dirty="0" err="1"/>
              <a:t>Mindful</a:t>
            </a:r>
            <a:r>
              <a:rPr lang="fr-CA" baseline="0" dirty="0"/>
              <a:t> </a:t>
            </a:r>
            <a:r>
              <a:rPr lang="fr-CA" baseline="0" dirty="0" err="1"/>
              <a:t>Eating</a:t>
            </a:r>
            <a:r>
              <a:rPr lang="fr-CA" baseline="0" dirty="0"/>
              <a:t> </a:t>
            </a:r>
            <a:r>
              <a:rPr lang="fr-CA" baseline="0" dirty="0" err="1"/>
              <a:t>exercise</a:t>
            </a:r>
            <a:r>
              <a:rPr lang="fr-CA" baseline="0" dirty="0"/>
              <a:t>, </a:t>
            </a:r>
            <a:r>
              <a:rPr lang="fr-CA" baseline="0" dirty="0" err="1"/>
              <a:t>you’ll</a:t>
            </a:r>
            <a:r>
              <a:rPr lang="fr-CA" baseline="0" dirty="0"/>
              <a:t> </a:t>
            </a:r>
            <a:r>
              <a:rPr lang="fr-CA" baseline="0" dirty="0" err="1"/>
              <a:t>need</a:t>
            </a:r>
            <a:r>
              <a:rPr lang="fr-CA" baseline="0" dirty="0"/>
              <a:t> a </a:t>
            </a:r>
            <a:r>
              <a:rPr lang="fr-CA" baseline="0" dirty="0" err="1"/>
              <a:t>small</a:t>
            </a:r>
            <a:r>
              <a:rPr lang="fr-CA" baseline="0" dirty="0"/>
              <a:t> fruit or a </a:t>
            </a:r>
            <a:r>
              <a:rPr lang="fr-CA" baseline="0" dirty="0" err="1"/>
              <a:t>veggie</a:t>
            </a:r>
            <a:r>
              <a:rPr lang="fr-CA" baseline="0" dirty="0"/>
              <a:t> for </a:t>
            </a:r>
            <a:r>
              <a:rPr lang="fr-CA" baseline="0" dirty="0" err="1"/>
              <a:t>this</a:t>
            </a:r>
            <a:r>
              <a:rPr lang="fr-CA" baseline="0" dirty="0"/>
              <a:t>, </a:t>
            </a:r>
            <a:r>
              <a:rPr lang="fr-CA" baseline="0" dirty="0" err="1"/>
              <a:t>something</a:t>
            </a:r>
            <a:r>
              <a:rPr lang="fr-CA" baseline="0" dirty="0"/>
              <a:t> like a </a:t>
            </a:r>
            <a:r>
              <a:rPr lang="fr-CA" baseline="0" dirty="0" err="1"/>
              <a:t>grape</a:t>
            </a:r>
            <a:r>
              <a:rPr lang="fr-CA" baseline="0" dirty="0"/>
              <a:t>, </a:t>
            </a:r>
            <a:r>
              <a:rPr lang="fr-CA" baseline="0" dirty="0" err="1"/>
              <a:t>blueberry</a:t>
            </a:r>
            <a:r>
              <a:rPr lang="fr-CA" baseline="0" dirty="0"/>
              <a:t> or a slice of an orange or mandarin, a </a:t>
            </a:r>
            <a:r>
              <a:rPr lang="fr-CA" baseline="0" dirty="0" err="1"/>
              <a:t>piece</a:t>
            </a:r>
            <a:r>
              <a:rPr lang="fr-CA" baseline="0" dirty="0"/>
              <a:t> of a </a:t>
            </a:r>
            <a:r>
              <a:rPr lang="fr-CA" baseline="0" dirty="0" err="1"/>
              <a:t>carrot</a:t>
            </a:r>
            <a:r>
              <a:rPr lang="fr-CA" baseline="0" dirty="0"/>
              <a:t>, </a:t>
            </a:r>
            <a:r>
              <a:rPr lang="fr-CA" baseline="0" dirty="0" err="1"/>
              <a:t>cucumber</a:t>
            </a:r>
            <a:r>
              <a:rPr lang="fr-CA" baseline="0" dirty="0"/>
              <a:t> or </a:t>
            </a:r>
            <a:r>
              <a:rPr lang="fr-CA" baseline="0" dirty="0" err="1"/>
              <a:t>any</a:t>
            </a:r>
            <a:r>
              <a:rPr lang="fr-CA" baseline="0" dirty="0"/>
              <a:t> </a:t>
            </a:r>
            <a:r>
              <a:rPr lang="fr-CA" baseline="0" dirty="0" err="1"/>
              <a:t>veggie</a:t>
            </a:r>
            <a:endParaRPr lang="en-CA" dirty="0"/>
          </a:p>
          <a:p>
            <a:endParaRPr lang="en-US" dirty="0"/>
          </a:p>
          <a:p>
            <a:r>
              <a:rPr lang="en-US" dirty="0"/>
              <a:t>Homework:</a:t>
            </a:r>
          </a:p>
          <a:p>
            <a:pPr marL="342900" indent="-342900">
              <a:spcBef>
                <a:spcPts val="0"/>
              </a:spcBef>
              <a:buFont typeface="Arial" panose="020B0604020202020204" pitchFamily="34" charset="0"/>
              <a:buChar char="•"/>
            </a:pPr>
            <a:r>
              <a:rPr lang="en-CA" sz="2400" dirty="0"/>
              <a:t>Connecting – Buddy System</a:t>
            </a:r>
            <a:endParaRPr lang="en-CA" sz="2000" dirty="0"/>
          </a:p>
          <a:p>
            <a:pPr marL="342900" indent="-342900">
              <a:spcBef>
                <a:spcPts val="0"/>
              </a:spcBef>
              <a:buFont typeface="Arial" panose="020B0604020202020204" pitchFamily="34" charset="0"/>
              <a:buChar char="•"/>
            </a:pPr>
            <a:r>
              <a:rPr lang="en-CA" sz="2400" dirty="0"/>
              <a:t>Gratitude Journaling – daily</a:t>
            </a:r>
          </a:p>
          <a:p>
            <a:pPr marL="342900" indent="-342900">
              <a:spcBef>
                <a:spcPts val="0"/>
              </a:spcBef>
              <a:buFont typeface="Arial" panose="020B0604020202020204" pitchFamily="34" charset="0"/>
              <a:buChar char="•"/>
            </a:pPr>
            <a:r>
              <a:rPr lang="en-CA" sz="2400" dirty="0"/>
              <a:t>Practice up to 15 mins… chose one - daily</a:t>
            </a:r>
          </a:p>
          <a:p>
            <a:pPr marL="800100" lvl="1" indent="-342900">
              <a:spcBef>
                <a:spcPts val="0"/>
              </a:spcBef>
              <a:buFont typeface="Arial" panose="020B0604020202020204" pitchFamily="34" charset="0"/>
              <a:buChar char="•"/>
            </a:pPr>
            <a:r>
              <a:rPr lang="en-CA" sz="2000" dirty="0">
                <a:solidFill>
                  <a:prstClr val="black"/>
                </a:solidFill>
              </a:rPr>
              <a:t>Body scan or Breathing</a:t>
            </a:r>
            <a:br>
              <a:rPr lang="en-CA" sz="2000" dirty="0">
                <a:solidFill>
                  <a:prstClr val="black"/>
                </a:solidFill>
              </a:rPr>
            </a:br>
            <a:r>
              <a:rPr lang="en-CA" sz="1200" dirty="0">
                <a:solidFill>
                  <a:prstClr val="black"/>
                </a:solidFill>
              </a:rPr>
              <a:t>15 mins – </a:t>
            </a:r>
            <a:r>
              <a:rPr lang="en-CA" sz="1200" dirty="0">
                <a:solidFill>
                  <a:srgbClr val="FF0000"/>
                </a:solidFill>
                <a:hlinkClick r:id="rId3"/>
              </a:rPr>
              <a:t>https://www.rightlifeproject.com/meditate</a:t>
            </a:r>
            <a:r>
              <a:rPr lang="en-CA" sz="1200" dirty="0">
                <a:solidFill>
                  <a:prstClr val="black"/>
                </a:solidFill>
              </a:rPr>
              <a:t> (may need to scroll down)</a:t>
            </a:r>
            <a:br>
              <a:rPr lang="en-CA" sz="1200" dirty="0">
                <a:solidFill>
                  <a:prstClr val="black"/>
                </a:solidFill>
              </a:rPr>
            </a:br>
            <a:r>
              <a:rPr lang="en-CA" sz="1200" dirty="0">
                <a:solidFill>
                  <a:prstClr val="black"/>
                </a:solidFill>
              </a:rPr>
              <a:t>15 mins – </a:t>
            </a:r>
            <a:r>
              <a:rPr lang="en-CA" sz="1200" dirty="0">
                <a:solidFill>
                  <a:srgbClr val="FF0000"/>
                </a:solidFill>
                <a:hlinkClick r:id="rId4"/>
              </a:rPr>
              <a:t>https://soundcloud.com/dharma-gus/15-min-body-scan-augusta-mbsr</a:t>
            </a:r>
            <a:r>
              <a:rPr lang="en-CA" sz="1200" dirty="0">
                <a:solidFill>
                  <a:srgbClr val="FF0000"/>
                </a:solidFill>
              </a:rPr>
              <a:t> </a:t>
            </a:r>
          </a:p>
          <a:p>
            <a:pPr marL="800100" lvl="1" indent="-342900">
              <a:spcBef>
                <a:spcPts val="0"/>
              </a:spcBef>
              <a:buFont typeface="Arial" panose="020B0604020202020204" pitchFamily="34" charset="0"/>
              <a:buChar char="•"/>
            </a:pPr>
            <a:r>
              <a:rPr lang="en-CA" sz="2000" dirty="0"/>
              <a:t>Self-compassion</a:t>
            </a:r>
            <a:br>
              <a:rPr lang="en-CA" sz="2000" dirty="0"/>
            </a:br>
            <a:r>
              <a:rPr lang="en-CA" sz="1200" dirty="0"/>
              <a:t>10 mins – </a:t>
            </a:r>
            <a:r>
              <a:rPr lang="en-CA" sz="1200" dirty="0">
                <a:hlinkClick r:id="rId5"/>
              </a:rPr>
              <a:t>https://soundcloud.com/breathworks-mindfulness/mindfulness-for-women-track-5-self-compassion-meditation</a:t>
            </a:r>
            <a:br>
              <a:rPr lang="en-CA" sz="1200" dirty="0"/>
            </a:br>
            <a:r>
              <a:rPr lang="en-CA" sz="1200" dirty="0"/>
              <a:t>10 mins – </a:t>
            </a:r>
            <a:r>
              <a:rPr lang="en-CA" sz="1200" dirty="0">
                <a:hlinkClick r:id="rId6"/>
              </a:rPr>
              <a:t>https://soundcloud.com/user-640851605/self-compassion-giving-and-receiving-meditation-10-minutes</a:t>
            </a:r>
            <a:r>
              <a:rPr lang="en-CA" sz="1200" dirty="0"/>
              <a:t>   </a:t>
            </a:r>
            <a:br>
              <a:rPr lang="en-CA" sz="1200" dirty="0"/>
            </a:br>
            <a:r>
              <a:rPr lang="en-CA" sz="1200" dirty="0"/>
              <a:t>15 mins – </a:t>
            </a:r>
            <a:r>
              <a:rPr lang="en-CA" sz="1200" dirty="0">
                <a:hlinkClick r:id="rId7"/>
              </a:rPr>
              <a:t>https://soundcloud.com/mindfullivingcoach/self-compassion-meditation</a:t>
            </a:r>
            <a:br>
              <a:rPr lang="en-CA" sz="1200" dirty="0"/>
            </a:br>
            <a:r>
              <a:rPr lang="en-CA" sz="1200" dirty="0"/>
              <a:t>15 mins – </a:t>
            </a:r>
            <a:r>
              <a:rPr lang="en-CA" sz="1200" dirty="0">
                <a:hlinkClick r:id="rId8"/>
              </a:rPr>
              <a:t>https://soundcloud.com/awakeningcompassion/awakening-compassion-class-4</a:t>
            </a:r>
            <a:r>
              <a:rPr lang="en-CA" sz="1200" dirty="0"/>
              <a:t>   </a:t>
            </a:r>
            <a:br>
              <a:rPr lang="en-CA" sz="1200" dirty="0"/>
            </a:br>
            <a:r>
              <a:rPr lang="en-CA" sz="1200" dirty="0"/>
              <a:t>20 mins – </a:t>
            </a:r>
            <a:r>
              <a:rPr lang="en-CA" sz="1200" dirty="0">
                <a:hlinkClick r:id="rId9"/>
              </a:rPr>
              <a:t>http://self-compassion.org/wp-content/uploads/meditations/LKM.self-compassion.MP3 </a:t>
            </a:r>
            <a:endParaRPr lang="en-CA" sz="1200" dirty="0"/>
          </a:p>
          <a:p>
            <a:pPr marL="342900" indent="-342900">
              <a:spcBef>
                <a:spcPts val="0"/>
              </a:spcBef>
              <a:buFont typeface="Arial" panose="020B0604020202020204" pitchFamily="34" charset="0"/>
              <a:buChar char="•"/>
            </a:pPr>
            <a:r>
              <a:rPr lang="en-CA" sz="2400" dirty="0" err="1"/>
              <a:t>Cynefin</a:t>
            </a:r>
            <a:r>
              <a:rPr lang="en-CA" sz="2400" dirty="0"/>
              <a:t>, Adaptive Action, VUCA models</a:t>
            </a:r>
          </a:p>
          <a:p>
            <a:pPr marL="342900" indent="-342900">
              <a:spcBef>
                <a:spcPts val="0"/>
              </a:spcBef>
              <a:buFont typeface="Arial" panose="020B0604020202020204" pitchFamily="34" charset="0"/>
              <a:buChar char="•"/>
            </a:pPr>
            <a:r>
              <a:rPr lang="en-CA" sz="2400" dirty="0"/>
              <a:t>Apply the SCARF Model – as needed </a:t>
            </a:r>
          </a:p>
          <a:p>
            <a:pPr marL="342900" indent="-342900">
              <a:spcBef>
                <a:spcPts val="0"/>
              </a:spcBef>
              <a:buFont typeface="Arial" panose="020B0604020202020204" pitchFamily="34" charset="0"/>
              <a:buChar char="•"/>
            </a:pPr>
            <a:r>
              <a:rPr lang="en-CA" sz="2400" dirty="0"/>
              <a:t>Technique - SBN-RR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CA" dirty="0"/>
              <a:t>Casey-Marie:</a:t>
            </a:r>
          </a:p>
          <a:p>
            <a:endParaRPr lang="en-CA"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22</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Casey-Marie</a:t>
            </a:r>
            <a:r>
              <a:rPr lang="en-US" sz="1200" b="0" i="0" dirty="0">
                <a:solidFill>
                  <a:srgbClr val="202124"/>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a:t>
            </a:r>
            <a:r>
              <a:rPr lang="en-US" sz="1200" b="0" i="0" dirty="0" err="1">
                <a:solidFill>
                  <a:srgbClr val="202124"/>
                </a:solidFill>
                <a:effectLst/>
                <a:latin typeface="Google Sans"/>
              </a:rPr>
              <a:t>paraprhase</a:t>
            </a:r>
            <a:r>
              <a:rPr lang="en-US" sz="1200" b="0" i="0" dirty="0">
                <a:solidFill>
                  <a:srgbClr val="202124"/>
                </a:solidFill>
                <a:effectLst/>
                <a:latin typeface="Google Sans"/>
              </a:rPr>
              <a:t>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Resources:</a:t>
            </a:r>
            <a:endParaRPr lang="en-US" sz="1200" dirty="0">
              <a:hlinkClick r:id="rId3"/>
            </a:endParaRPr>
          </a:p>
          <a:p>
            <a:r>
              <a:rPr lang="en-CA" sz="1200" dirty="0">
                <a:hlinkClick r:id="rId4"/>
              </a:rPr>
              <a:t>Cognitive Restructuring in CBT: Steps, Techniques, &amp; Examples (sandstonecare.com)</a:t>
            </a:r>
            <a:r>
              <a:rPr lang="en-US" sz="1200" b="0" i="0" dirty="0">
                <a:solidFill>
                  <a:srgbClr val="202124"/>
                </a:solidFill>
                <a:effectLst/>
                <a:latin typeface="Google Sans"/>
              </a:rPr>
              <a:t> - https://www.sandstonecare.com/blog/cognitive-restructuring-cbt </a:t>
            </a:r>
            <a:endParaRPr lang="en-US" dirty="0"/>
          </a:p>
          <a:p>
            <a:pPr marL="0" indent="0" algn="l">
              <a:buFont typeface="Arial" panose="020B0604020202020204" pitchFamily="34" charset="0"/>
              <a:buNone/>
            </a:pPr>
            <a:endParaRPr lang="en-CA" b="1" i="0" dirty="0">
              <a:solidFill>
                <a:srgbClr val="202124"/>
              </a:solidFill>
              <a:effectLst/>
              <a:latin typeface="Googl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0" dirty="0">
                <a:solidFill>
                  <a:srgbClr val="202122"/>
                </a:solidFill>
                <a:effectLst/>
                <a:latin typeface="Arial" panose="020B0604020202020204" pitchFamily="34" charset="0"/>
              </a:rPr>
              <a:t>Cognitive reframing</a:t>
            </a:r>
            <a:r>
              <a:rPr lang="en-CA" b="0" i="0" dirty="0">
                <a:solidFill>
                  <a:srgbClr val="202122"/>
                </a:solidFill>
                <a:effectLst/>
                <a:latin typeface="Arial" panose="020B0604020202020204" pitchFamily="34" charset="0"/>
              </a:rPr>
              <a:t> is a psychological technique that consists of identifying and then changing the way situations, experiences, events, ideas, and/or emotions are viewed.</a:t>
            </a:r>
            <a:r>
              <a:rPr lang="en-CA" b="0" i="0" u="none" strike="noStrike" baseline="30000" dirty="0">
                <a:solidFill>
                  <a:srgbClr val="202122"/>
                </a:solidFill>
                <a:effectLst/>
                <a:latin typeface="Arial" panose="020B0604020202020204" pitchFamily="34" charset="0"/>
                <a:hlinkClick r:id="rId5"/>
              </a:rPr>
              <a:t>[1]</a:t>
            </a:r>
            <a:r>
              <a:rPr lang="en-CA" b="0" i="0" dirty="0">
                <a:solidFill>
                  <a:srgbClr val="202122"/>
                </a:solidFill>
                <a:effectLst/>
                <a:latin typeface="Arial" panose="020B0604020202020204" pitchFamily="34" charset="0"/>
              </a:rPr>
              <a:t> Cognitive reframing is the process by which such situations or thoughts are challenged and then changed. - </a:t>
            </a:r>
            <a:r>
              <a:rPr lang="en-CA" dirty="0"/>
              <a:t>https://en.wikipedia.org/wiki/Cognitive_reframing#:~:text=Cognitive%20reframing%20is%20a%20psychological,are%20challenged%20and%20then%20changed </a:t>
            </a:r>
          </a:p>
          <a:p>
            <a:pPr marL="171450" indent="-171450" algn="l">
              <a:buFont typeface="Arial" panose="020B0604020202020204" pitchFamily="34" charset="0"/>
              <a:buChar char="•"/>
            </a:pPr>
            <a:r>
              <a:rPr lang="en-CA" b="1" i="0" dirty="0">
                <a:solidFill>
                  <a:srgbClr val="202124"/>
                </a:solidFill>
                <a:effectLst/>
                <a:latin typeface="Google Sans"/>
              </a:rPr>
              <a:t>What is an example of cognitive reframing? </a:t>
            </a:r>
            <a:br>
              <a:rPr lang="en-CA" b="1" i="0" dirty="0">
                <a:solidFill>
                  <a:srgbClr val="202124"/>
                </a:solidFill>
                <a:effectLst/>
                <a:latin typeface="Google Sans"/>
              </a:rPr>
            </a:br>
            <a:r>
              <a:rPr lang="en-CA" b="0" i="0" dirty="0">
                <a:solidFill>
                  <a:srgbClr val="202124"/>
                </a:solidFill>
                <a:effectLst/>
                <a:latin typeface="Google Sans"/>
              </a:rPr>
              <a:t>One example of reframing is </a:t>
            </a:r>
            <a:r>
              <a:rPr lang="en-CA" b="0" i="0" dirty="0">
                <a:solidFill>
                  <a:srgbClr val="040C28"/>
                </a:solidFill>
                <a:effectLst/>
                <a:latin typeface="Google Sans"/>
              </a:rPr>
              <a:t>looking at problems as challenges</a:t>
            </a:r>
            <a:r>
              <a:rPr lang="en-CA" b="0" i="0" dirty="0">
                <a:solidFill>
                  <a:srgbClr val="202124"/>
                </a:solidFill>
                <a:effectLst/>
                <a:latin typeface="Google Sans"/>
              </a:rPr>
              <a:t>. Everyone has difficulties that they experience in their life. Often, it can be difficult to navigate these problems and decide what to do about them. These problems can affect a person's life, health, and well-being.</a:t>
            </a:r>
            <a:r>
              <a:rPr lang="en-US" b="0" i="0" dirty="0">
                <a:solidFill>
                  <a:srgbClr val="202124"/>
                </a:solidFill>
                <a:effectLst/>
                <a:latin typeface="Google Sans"/>
              </a:rPr>
              <a:t> - https://www.sandstonecare.com/blog/cognitive-restructuring-cbt/#:~:text=One%20example%20of%20reframing%20is,health%2C%20and%20well%2Dbeing.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Short </a:t>
            </a:r>
            <a:r>
              <a:rPr lang="en-US" dirty="0">
                <a:hlinkClick r:id="rId6"/>
              </a:rPr>
              <a:t>#dog #puppy #funny #bordoodle #prettydogs #doglovers #charliedog – YouTube</a:t>
            </a:r>
            <a:r>
              <a:rPr lang="en-US" dirty="0"/>
              <a:t> - </a:t>
            </a:r>
            <a:r>
              <a:rPr lang="en-CA" dirty="0"/>
              <a:t>https://www.youtube.com/shorts/UtMY7S5XbSg</a:t>
            </a:r>
          </a:p>
          <a:p>
            <a:pPr marL="171450" indent="-171450" algn="l">
              <a:buFont typeface="Arial" panose="020B0604020202020204" pitchFamily="34" charset="0"/>
              <a:buChar char="•"/>
            </a:pPr>
            <a:r>
              <a:rPr lang="en-CA" dirty="0">
                <a:hlinkClick r:id="rId7"/>
              </a:rPr>
              <a:t>How to Reframe your Thoughts (youtube.com)</a:t>
            </a:r>
            <a:r>
              <a:rPr lang="en-CA" b="0" i="0" dirty="0">
                <a:solidFill>
                  <a:srgbClr val="202124"/>
                </a:solidFill>
                <a:effectLst/>
                <a:latin typeface="arial" panose="020B0604020202020204" pitchFamily="34" charset="0"/>
              </a:rPr>
              <a:t> - https://www.youtube.com/watch?v=VGIAbU_E244</a:t>
            </a:r>
          </a:p>
        </p:txBody>
      </p:sp>
      <p:sp>
        <p:nvSpPr>
          <p:cNvPr id="4" name="Slide Number Placeholder 3"/>
          <p:cNvSpPr>
            <a:spLocks noGrp="1"/>
          </p:cNvSpPr>
          <p:nvPr>
            <p:ph type="sldNum" sz="quarter" idx="5"/>
          </p:nvPr>
        </p:nvSpPr>
        <p:spPr/>
        <p:txBody>
          <a:bodyPr/>
          <a:lstStyle/>
          <a:p>
            <a:fld id="{C6C9EB95-B0B3-48AB-917D-E5E386E0913A}" type="slidenum">
              <a:rPr lang="en-US" smtClean="0"/>
              <a:pPr/>
              <a:t>23</a:t>
            </a:fld>
            <a:endParaRPr lang="en-US"/>
          </a:p>
        </p:txBody>
      </p:sp>
    </p:spTree>
    <p:extLst>
      <p:ext uri="{BB962C8B-B14F-4D97-AF65-F5344CB8AC3E}">
        <p14:creationId xmlns:p14="http://schemas.microsoft.com/office/powerpoint/2010/main" val="2199281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20000"/>
          </a:bodyPr>
          <a:lstStyle/>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24</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25</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26</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defTabSz="912937">
              <a:defRPr/>
            </a:pPr>
            <a:r>
              <a:rPr lang="fr-CA" dirty="0"/>
              <a:t>Alison:</a:t>
            </a:r>
          </a:p>
          <a:p>
            <a:pPr defTabSz="912937">
              <a:defRPr/>
            </a:pPr>
            <a:endParaRPr lang="fr-CA" dirty="0"/>
          </a:p>
          <a:p>
            <a:r>
              <a:rPr lang="en-CA" dirty="0"/>
              <a:t>For today’s centering exercise,</a:t>
            </a:r>
            <a:r>
              <a:rPr lang="en-CA" baseline="0" dirty="0"/>
              <a:t> we’ll use a slight variation…. Similar to previous ones, t</a:t>
            </a:r>
            <a:r>
              <a:rPr lang="en-CA" dirty="0"/>
              <a:t>he trick is to shift from “doing” to “being”</a:t>
            </a:r>
          </a:p>
          <a:p>
            <a:r>
              <a:rPr lang="en-CA" dirty="0"/>
              <a:t>Let’s start by doing the following...</a:t>
            </a:r>
          </a:p>
          <a:p>
            <a:pPr lvl="1"/>
            <a:r>
              <a:rPr lang="en-CA" dirty="0"/>
              <a:t>Sit with a straight position, as comfortable as possible</a:t>
            </a:r>
          </a:p>
          <a:p>
            <a:pPr lvl="1"/>
            <a:r>
              <a:rPr lang="en-CA" dirty="0"/>
              <a:t>It helps if you close or semi-close your eyes</a:t>
            </a:r>
          </a:p>
          <a:p>
            <a:pPr lvl="1"/>
            <a:r>
              <a:rPr lang="fr-CA" dirty="0"/>
              <a:t>Focus</a:t>
            </a:r>
            <a:r>
              <a:rPr lang="fr-CA" baseline="0" dirty="0"/>
              <a:t> on </a:t>
            </a:r>
            <a:r>
              <a:rPr lang="fr-CA" baseline="0" dirty="0" err="1"/>
              <a:t>your</a:t>
            </a:r>
            <a:r>
              <a:rPr lang="fr-CA" baseline="0" dirty="0"/>
              <a:t> </a:t>
            </a:r>
            <a:r>
              <a:rPr lang="fr-CA" baseline="0" dirty="0" err="1"/>
              <a:t>breathing</a:t>
            </a:r>
            <a:r>
              <a:rPr lang="fr-CA" baseline="0" dirty="0"/>
              <a:t> and </a:t>
            </a:r>
            <a:r>
              <a:rPr lang="fr-CA" baseline="0" dirty="0" err="1"/>
              <a:t>repeat</a:t>
            </a:r>
            <a:r>
              <a:rPr lang="fr-CA" baseline="0" dirty="0"/>
              <a:t> in </a:t>
            </a:r>
            <a:r>
              <a:rPr lang="fr-CA" baseline="0" dirty="0" err="1"/>
              <a:t>your</a:t>
            </a:r>
            <a:r>
              <a:rPr lang="fr-CA" baseline="0" dirty="0"/>
              <a:t> </a:t>
            </a:r>
            <a:r>
              <a:rPr lang="fr-CA" baseline="0" dirty="0" err="1"/>
              <a:t>mind</a:t>
            </a:r>
            <a:r>
              <a:rPr lang="fr-CA" baseline="0" dirty="0"/>
              <a:t> the </a:t>
            </a:r>
            <a:r>
              <a:rPr lang="fr-CA" baseline="0" dirty="0" err="1"/>
              <a:t>following</a:t>
            </a:r>
            <a:r>
              <a:rPr lang="fr-CA" baseline="0" dirty="0"/>
              <a:t> sentences </a:t>
            </a:r>
            <a:r>
              <a:rPr lang="fr-CA" baseline="0" dirty="0" err="1"/>
              <a:t>that</a:t>
            </a:r>
            <a:r>
              <a:rPr lang="fr-CA" baseline="0" dirty="0"/>
              <a:t> </a:t>
            </a:r>
            <a:r>
              <a:rPr lang="fr-CA" baseline="0" dirty="0" err="1"/>
              <a:t>feel</a:t>
            </a:r>
            <a:r>
              <a:rPr lang="fr-CA" baseline="0" dirty="0"/>
              <a:t> right to </a:t>
            </a:r>
            <a:r>
              <a:rPr lang="fr-CA" baseline="0" dirty="0" err="1"/>
              <a:t>you</a:t>
            </a:r>
            <a:r>
              <a:rPr lang="fr-CA" baseline="0" dirty="0"/>
              <a:t>, in </a:t>
            </a:r>
            <a:r>
              <a:rPr lang="fr-CA" baseline="0" dirty="0" err="1"/>
              <a:t>this</a:t>
            </a:r>
            <a:r>
              <a:rPr lang="fr-CA" baseline="0" dirty="0"/>
              <a:t> moment…</a:t>
            </a:r>
            <a:endParaRPr lang="en-CA" dirty="0"/>
          </a:p>
          <a:p>
            <a:endParaRPr lang="en-US" dirty="0"/>
          </a:p>
          <a:p>
            <a:r>
              <a:rPr lang="en-US" dirty="0"/>
              <a:t>Repeat twice or three times, pausing between each phrase:</a:t>
            </a:r>
          </a:p>
          <a:p>
            <a:pPr marL="742950" lvl="1" indent="-285750">
              <a:spcBef>
                <a:spcPts val="600"/>
              </a:spcBef>
              <a:buFont typeface="Arial" panose="020B0604020202020204" pitchFamily="34" charset="0"/>
              <a:buChar char="•"/>
            </a:pPr>
            <a:r>
              <a:rPr lang="en-US" sz="2400" dirty="0"/>
              <a:t>May I be safe</a:t>
            </a:r>
          </a:p>
          <a:p>
            <a:pPr marL="742950" lvl="1" indent="-285750">
              <a:spcBef>
                <a:spcPts val="600"/>
              </a:spcBef>
              <a:buFont typeface="Arial" panose="020B0604020202020204" pitchFamily="34" charset="0"/>
              <a:buChar char="•"/>
            </a:pPr>
            <a:r>
              <a:rPr lang="en-US" sz="2400" dirty="0"/>
              <a:t>May I be peaceful</a:t>
            </a:r>
          </a:p>
          <a:p>
            <a:pPr marL="742950" lvl="1" indent="-285750">
              <a:spcBef>
                <a:spcPts val="600"/>
              </a:spcBef>
              <a:buFont typeface="Arial" panose="020B0604020202020204" pitchFamily="34" charset="0"/>
              <a:buChar char="•"/>
            </a:pPr>
            <a:r>
              <a:rPr lang="en-US" sz="2400" dirty="0"/>
              <a:t>May I be kind to myself</a:t>
            </a:r>
          </a:p>
          <a:p>
            <a:pPr marL="742950" lvl="1" indent="-285750">
              <a:spcBef>
                <a:spcPts val="600"/>
              </a:spcBef>
              <a:buFont typeface="Arial" panose="020B0604020202020204" pitchFamily="34" charset="0"/>
              <a:buChar char="•"/>
            </a:pPr>
            <a:r>
              <a:rPr lang="en-US" sz="2400" dirty="0"/>
              <a:t>May I accept myself as I am</a:t>
            </a:r>
          </a:p>
          <a:p>
            <a:pPr marL="457200" lvl="1" indent="0">
              <a:spcBef>
                <a:spcPts val="600"/>
              </a:spcBef>
              <a:buFont typeface="Arial" panose="020B0604020202020204" pitchFamily="34" charset="0"/>
              <a:buNone/>
            </a:pPr>
            <a:r>
              <a:rPr lang="en-CA" sz="2400" dirty="0">
                <a:hlinkClick r:id="rId3"/>
              </a:rPr>
              <a:t>https://www.youtube.com/watch?v=7YGaumwvKyM</a:t>
            </a:r>
            <a:r>
              <a:rPr lang="en-CA" sz="2400" dirty="0"/>
              <a:t> – very sweet song that reflects the may I be happy</a:t>
            </a:r>
            <a:r>
              <a:rPr lang="en-CA" sz="2400" baseline="0" dirty="0"/>
              <a:t> mantra – with children </a:t>
            </a:r>
          </a:p>
          <a:p>
            <a:pPr marL="457200" lvl="1" indent="0">
              <a:spcBef>
                <a:spcPts val="600"/>
              </a:spcBef>
              <a:buFont typeface="Arial" panose="020B0604020202020204" pitchFamily="34" charset="0"/>
              <a:buNone/>
            </a:pPr>
            <a:endParaRPr lang="en-US" sz="2400" dirty="0"/>
          </a:p>
          <a:p>
            <a:pPr marL="457200" lvl="1" indent="0">
              <a:spcBef>
                <a:spcPts val="600"/>
              </a:spcBef>
              <a:buFont typeface="Arial" panose="020B0604020202020204" pitchFamily="34" charset="0"/>
              <a:buNone/>
            </a:pPr>
            <a:r>
              <a:rPr lang="en-CA" sz="2400" dirty="0">
                <a:hlinkClick r:id="rId4"/>
              </a:rPr>
              <a:t>https://www.youtube.com/watch?v=dW8cAINxJn4</a:t>
            </a:r>
            <a:r>
              <a:rPr lang="en-CA" sz="2400" dirty="0"/>
              <a:t> - may</a:t>
            </a:r>
            <a:r>
              <a:rPr lang="en-CA" sz="2400" baseline="0" dirty="0"/>
              <a:t> I be happy meditation 10 minutes</a:t>
            </a:r>
          </a:p>
          <a:p>
            <a:pPr marL="457200" lvl="1" indent="0">
              <a:spcBef>
                <a:spcPts val="600"/>
              </a:spcBef>
              <a:buFont typeface="Arial" panose="020B0604020202020204" pitchFamily="34" charset="0"/>
              <a:buNone/>
            </a:pPr>
            <a:endParaRPr lang="en-CA" sz="2400" baseline="0" dirty="0"/>
          </a:p>
          <a:p>
            <a:pPr marL="457200" lvl="1" indent="0">
              <a:spcBef>
                <a:spcPts val="600"/>
              </a:spcBef>
              <a:buFont typeface="Arial" panose="020B0604020202020204" pitchFamily="34" charset="0"/>
              <a:buNone/>
            </a:pPr>
            <a:r>
              <a:rPr lang="en-CA" sz="2400" dirty="0">
                <a:hlinkClick r:id="rId5"/>
              </a:rPr>
              <a:t>https://www.youtube.com/watch?v=qHboKCw5PcQ</a:t>
            </a:r>
            <a:r>
              <a:rPr lang="en-CA" sz="2400" dirty="0"/>
              <a:t>  - loving kindness meditation</a:t>
            </a:r>
          </a:p>
          <a:p>
            <a:pPr marL="457200" lvl="1" indent="0">
              <a:spcBef>
                <a:spcPts val="600"/>
              </a:spcBef>
              <a:buFont typeface="Arial" panose="020B0604020202020204" pitchFamily="34" charset="0"/>
              <a:buNone/>
            </a:pPr>
            <a:endParaRPr lang="en-CA" sz="2400" dirty="0"/>
          </a:p>
          <a:p>
            <a:pPr marL="0" lvl="0" indent="0">
              <a:spcBef>
                <a:spcPts val="600"/>
              </a:spcBef>
              <a:buFont typeface="Arial" panose="020B0604020202020204" pitchFamily="34" charset="0"/>
              <a:buNone/>
            </a:pPr>
            <a:r>
              <a:rPr lang="en-CA" sz="2400" dirty="0"/>
              <a:t>French exercise: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sécurité</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paix</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indulgent(e) envers moi-même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m’accepter tel que suis</a:t>
            </a:r>
          </a:p>
          <a:p>
            <a:pPr marL="0" lvl="0" indent="0">
              <a:spcBef>
                <a:spcPts val="600"/>
              </a:spcBef>
              <a:buFont typeface="Arial" panose="020B0604020202020204" pitchFamily="34" charset="0"/>
              <a:buNone/>
            </a:pPr>
            <a:endParaRPr lang="en-US" sz="240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31</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32500" lnSpcReduction="20000"/>
          </a:bodyPr>
          <a:lstStyle/>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33</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L</a:t>
            </a:r>
            <a:r>
              <a:rPr lang="fr-CA" baseline="0" dirty="0" err="1"/>
              <a:t>et’s</a:t>
            </a:r>
            <a:r>
              <a:rPr lang="fr-CA" baseline="0" dirty="0"/>
              <a:t> have a few </a:t>
            </a:r>
            <a:r>
              <a:rPr lang="fr-CA" dirty="0"/>
              <a:t>people </a:t>
            </a:r>
            <a:r>
              <a:rPr lang="fr-CA" dirty="0" err="1"/>
              <a:t>share</a:t>
            </a:r>
            <a:r>
              <a:rPr lang="fr-CA" dirty="0"/>
              <a:t> </a:t>
            </a:r>
            <a:r>
              <a:rPr lang="fr-CA" dirty="0" err="1"/>
              <a:t>some</a:t>
            </a:r>
            <a:r>
              <a:rPr lang="fr-CA" dirty="0"/>
              <a:t> </a:t>
            </a:r>
            <a:r>
              <a:rPr lang="fr-CA" baseline="0" dirty="0"/>
              <a:t>insights, challenges or surprises </a:t>
            </a:r>
            <a:r>
              <a:rPr lang="fr-CA" baseline="0" dirty="0" err="1"/>
              <a:t>you</a:t>
            </a:r>
            <a:r>
              <a:rPr lang="fr-CA" baseline="0" dirty="0"/>
              <a:t> </a:t>
            </a:r>
            <a:r>
              <a:rPr lang="fr-CA" baseline="0" dirty="0" err="1"/>
              <a:t>experienced</a:t>
            </a:r>
            <a:r>
              <a:rPr lang="fr-CA" baseline="0" dirty="0"/>
              <a:t> or </a:t>
            </a:r>
            <a:r>
              <a:rPr lang="fr-CA" baseline="0" dirty="0" err="1"/>
              <a:t>noticed</a:t>
            </a:r>
            <a:r>
              <a:rPr lang="fr-CA" baseline="0" dirty="0"/>
              <a:t> from last </a:t>
            </a:r>
            <a:r>
              <a:rPr lang="fr-CA" baseline="0" dirty="0" err="1"/>
              <a:t>week’s</a:t>
            </a:r>
            <a:r>
              <a:rPr lang="fr-CA" baseline="0" dirty="0"/>
              <a:t> practice, </a:t>
            </a:r>
            <a:r>
              <a:rPr lang="fr-CA" baseline="0" dirty="0" err="1"/>
              <a:t>including</a:t>
            </a:r>
            <a:endParaRPr lang="fr-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the </a:t>
            </a:r>
            <a:r>
              <a:rPr lang="fr-CA" baseline="0" dirty="0" err="1"/>
              <a:t>gratitud</a:t>
            </a:r>
            <a:r>
              <a:rPr lang="fr-CA" baseline="0" dirty="0"/>
              <a:t> journaling.</a:t>
            </a:r>
          </a:p>
          <a:p>
            <a:pPr marL="171450" indent="-171450">
              <a:buFont typeface="Arial" panose="020B0604020202020204" pitchFamily="34" charset="0"/>
              <a:buChar char="•"/>
            </a:pPr>
            <a:r>
              <a:rPr lang="fr-CA" baseline="0" dirty="0"/>
              <a:t>the </a:t>
            </a:r>
            <a:r>
              <a:rPr lang="fr-CA" baseline="0" dirty="0" err="1"/>
              <a:t>Mindfulness</a:t>
            </a:r>
            <a:r>
              <a:rPr lang="fr-CA" baseline="0" dirty="0"/>
              <a:t> </a:t>
            </a:r>
            <a:r>
              <a:rPr lang="fr-CA" baseline="0" dirty="0" err="1"/>
              <a:t>Breathing</a:t>
            </a:r>
            <a:r>
              <a:rPr lang="fr-CA" baseline="0" dirty="0"/>
              <a:t> or Body Scan, </a:t>
            </a:r>
          </a:p>
          <a:p>
            <a:pPr marL="171450" indent="-171450">
              <a:buFont typeface="Arial" panose="020B0604020202020204" pitchFamily="34" charset="0"/>
              <a:buChar char="•"/>
            </a:pPr>
            <a:r>
              <a:rPr lang="fr-CA" baseline="0" dirty="0" err="1"/>
              <a:t>Mindful</a:t>
            </a:r>
            <a:r>
              <a:rPr lang="fr-CA" baseline="0" dirty="0"/>
              <a:t> Water </a:t>
            </a:r>
            <a:r>
              <a:rPr lang="fr-CA" baseline="0" dirty="0" err="1"/>
              <a:t>Drinking</a:t>
            </a:r>
            <a:endParaRPr lang="fr-CA" baseline="0" dirty="0"/>
          </a:p>
          <a:p>
            <a:pPr marL="171450" indent="-171450">
              <a:buFont typeface="Arial" panose="020B0604020202020204" pitchFamily="34" charset="0"/>
              <a:buChar char="•"/>
            </a:pPr>
            <a:r>
              <a:rPr lang="fr-CA" baseline="0" dirty="0"/>
              <a:t>Self-Compassion</a:t>
            </a:r>
          </a:p>
          <a:p>
            <a:pPr marL="171450" indent="-171450">
              <a:buFont typeface="Arial" panose="020B0604020202020204" pitchFamily="34" charset="0"/>
              <a:buChar char="•"/>
            </a:pPr>
            <a:r>
              <a:rPr lang="fr-CA" baseline="0" dirty="0" err="1"/>
              <a:t>Cleaning</a:t>
            </a:r>
            <a:r>
              <a:rPr lang="fr-CA" baseline="0" dirty="0"/>
              <a:t> up </a:t>
            </a:r>
            <a:r>
              <a:rPr lang="fr-CA" baseline="0" dirty="0" err="1"/>
              <a:t>your</a:t>
            </a:r>
            <a:r>
              <a:rPr lang="fr-CA" baseline="0" dirty="0"/>
              <a:t> e-</a:t>
            </a:r>
            <a:r>
              <a:rPr lang="fr-CA" baseline="0" dirty="0" err="1"/>
              <a:t>environment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a:t>Feel</a:t>
            </a:r>
            <a:r>
              <a:rPr lang="fr-CA" baseline="0" dirty="0"/>
              <a:t> free to </a:t>
            </a:r>
            <a:r>
              <a:rPr lang="en-US" dirty="0"/>
              <a:t>raise your hand to speak or type in your comments and question in the chat.  We would love to hear from some of the people that we haven’t heard from previously.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friendly reminder that if you are joining by telephone, press *6 to </a:t>
            </a:r>
            <a:r>
              <a:rPr lang="en-US" dirty="0" err="1"/>
              <a:t>to</a:t>
            </a:r>
            <a:r>
              <a:rPr lang="en-US" dirty="0"/>
              <a:t> unmute yourself and then press *6 again to mute. If you don’t bridge your telephone to </a:t>
            </a:r>
            <a:r>
              <a:rPr lang="en-US" dirty="0" err="1"/>
              <a:t>webex</a:t>
            </a:r>
            <a:r>
              <a:rPr lang="en-US" dirty="0"/>
              <a:t>, the breakout rooms will likely not work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2937">
              <a:defRPr/>
            </a:pPr>
            <a:r>
              <a:rPr lang="fr-CA" dirty="0"/>
              <a:t>Alison:</a:t>
            </a:r>
          </a:p>
          <a:p>
            <a:pPr defTabSz="912937">
              <a:defRPr/>
            </a:pPr>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8</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dirty="0"/>
              <a:t>Alison</a:t>
            </a:r>
            <a:r>
              <a:rPr lang="fr-CA" b="0" i="0" u="none" strike="noStrike" kern="1200" baseline="0" dirty="0">
                <a:solidFill>
                  <a:schemeClr val="tx1"/>
                </a:solidFill>
              </a:rPr>
              <a:t>:</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9</a:t>
            </a:fld>
            <a:endParaRPr lang="en-CA"/>
          </a:p>
        </p:txBody>
      </p:sp>
    </p:spTree>
    <p:extLst>
      <p:ext uri="{BB962C8B-B14F-4D97-AF65-F5344CB8AC3E}">
        <p14:creationId xmlns:p14="http://schemas.microsoft.com/office/powerpoint/2010/main" val="4070427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D12E4F-26B5-F02D-213B-1F88E63BB561}"/>
              </a:ext>
            </a:extLst>
          </p:cNvPr>
          <p:cNvSpPr>
            <a:spLocks noGrp="1"/>
          </p:cNvSpPr>
          <p:nvPr>
            <p:ph type="ctrTitle"/>
          </p:nvPr>
        </p:nvSpPr>
        <p:spPr>
          <a:xfrm>
            <a:off x="914400" y="2971803"/>
            <a:ext cx="10363200" cy="1470025"/>
          </a:xfrm>
        </p:spPr>
        <p:txBody>
          <a:bodyPr/>
          <a:lstStyle/>
          <a:p>
            <a:r>
              <a:rPr lang="en-US"/>
              <a:t>Click to edit Master title style</a:t>
            </a:r>
            <a:endParaRPr lang="en-CA"/>
          </a:p>
        </p:txBody>
      </p:sp>
      <p:sp>
        <p:nvSpPr>
          <p:cNvPr id="7" name="Subtitle 2">
            <a:extLst>
              <a:ext uri="{FF2B5EF4-FFF2-40B4-BE49-F238E27FC236}">
                <a16:creationId xmlns:a16="http://schemas.microsoft.com/office/drawing/2014/main" id="{CBBBD3BB-B78A-7B75-135E-7CD0D5544972}"/>
              </a:ext>
            </a:extLst>
          </p:cNvPr>
          <p:cNvSpPr>
            <a:spLocks noGrp="1"/>
          </p:cNvSpPr>
          <p:nvPr>
            <p:ph type="subTitle" idx="1"/>
          </p:nvPr>
        </p:nvSpPr>
        <p:spPr>
          <a:xfrm>
            <a:off x="1828800" y="4737033"/>
            <a:ext cx="85344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8" name="Date Placeholder 3">
            <a:extLst>
              <a:ext uri="{FF2B5EF4-FFF2-40B4-BE49-F238E27FC236}">
                <a16:creationId xmlns:a16="http://schemas.microsoft.com/office/drawing/2014/main" id="{6D7B0698-9C9E-AB05-E688-EC4E3EDF18FE}"/>
              </a:ext>
            </a:extLst>
          </p:cNvPr>
          <p:cNvSpPr>
            <a:spLocks noGrp="1"/>
          </p:cNvSpPr>
          <p:nvPr>
            <p:ph type="dt" sz="half" idx="10"/>
          </p:nvPr>
        </p:nvSpPr>
        <p:spPr>
          <a:xfrm>
            <a:off x="914400" y="6356353"/>
            <a:ext cx="2540000" cy="365125"/>
          </a:xfrm>
        </p:spPr>
        <p:txBody>
          <a:bodyPr/>
          <a:lstStyle/>
          <a:p>
            <a:fld id="{7E62ADF1-26B7-4236-810D-3BE94D1543A2}" type="datetime1">
              <a:rPr lang="en-CA" smtClean="0"/>
              <a:pPr/>
              <a:t>2025-05-21</a:t>
            </a:fld>
            <a:endParaRPr lang="en-CA"/>
          </a:p>
        </p:txBody>
      </p:sp>
      <p:sp>
        <p:nvSpPr>
          <p:cNvPr id="9" name="Footer Placeholder 4">
            <a:extLst>
              <a:ext uri="{FF2B5EF4-FFF2-40B4-BE49-F238E27FC236}">
                <a16:creationId xmlns:a16="http://schemas.microsoft.com/office/drawing/2014/main" id="{E0793E28-F761-897E-5ED1-EE8902E95654}"/>
              </a:ext>
            </a:extLst>
          </p:cNvPr>
          <p:cNvSpPr>
            <a:spLocks noGrp="1"/>
          </p:cNvSpPr>
          <p:nvPr>
            <p:ph type="ftr" sz="quarter" idx="11"/>
          </p:nvPr>
        </p:nvSpPr>
        <p:spPr>
          <a:xfrm>
            <a:off x="4165600" y="6356353"/>
            <a:ext cx="3860800" cy="365125"/>
          </a:xfrm>
        </p:spPr>
        <p:txBody>
          <a:bodyPr/>
          <a:lstStyle/>
          <a:p>
            <a:endParaRPr lang="en-CA"/>
          </a:p>
        </p:txBody>
      </p:sp>
      <p:sp>
        <p:nvSpPr>
          <p:cNvPr id="10" name="Rectangle 9">
            <a:extLst>
              <a:ext uri="{FF2B5EF4-FFF2-40B4-BE49-F238E27FC236}">
                <a16:creationId xmlns:a16="http://schemas.microsoft.com/office/drawing/2014/main" id="{55711656-87C2-8F52-7803-C754AC489845}"/>
              </a:ext>
            </a:extLst>
          </p:cNvPr>
          <p:cNvSpPr/>
          <p:nvPr userDrawn="1"/>
        </p:nvSpPr>
        <p:spPr>
          <a:xfrm>
            <a:off x="11054948" y="6146460"/>
            <a:ext cx="867701"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govt-of-canada-logo – IISD Experimental Lakes Area">
            <a:extLst>
              <a:ext uri="{FF2B5EF4-FFF2-40B4-BE49-F238E27FC236}">
                <a16:creationId xmlns:a16="http://schemas.microsoft.com/office/drawing/2014/main" id="{B55655B5-931F-39B6-8033-DEE8130C77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400" y="112496"/>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ederal - Data and Statistics: Canada - Research Guides at University ...">
            <a:extLst>
              <a:ext uri="{FF2B5EF4-FFF2-40B4-BE49-F238E27FC236}">
                <a16:creationId xmlns:a16="http://schemas.microsoft.com/office/drawing/2014/main" id="{2F55CCB1-39CC-FD0E-9924-530E3E689E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6857" y="114416"/>
            <a:ext cx="1375792" cy="327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190F3E4-F450-1910-60BB-CF88CCEBDF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45218" y="1687131"/>
            <a:ext cx="6301563" cy="113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421FE31-11E8-4F47-A2E8-B6F31F0A43B3}" type="datetime1">
              <a:rPr lang="en-CA" smtClean="0"/>
              <a:pPr/>
              <a:t>2025-05-21</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7" name="hrSlideMaster.Title and Vertical TextHeader" descr=" ">
            <a:extLst>
              <a:ext uri="{FF2B5EF4-FFF2-40B4-BE49-F238E27FC236}">
                <a16:creationId xmlns:a16="http://schemas.microsoft.com/office/drawing/2014/main" id="{992AB98B-F5AE-4F94-BB2E-718950E7513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5786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FBC9CEC-BF8A-4951-913D-9E334DCEB460}" type="datetime1">
              <a:rPr lang="en-CA" smtClean="0"/>
              <a:pPr/>
              <a:t>2025-05-21</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79253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FFD2E5-3B4C-457C-A707-CAECF53851F3}" type="datetime1">
              <a:rPr lang="en-CA" smtClean="0"/>
              <a:pPr/>
              <a:t>2025-05-21</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dirty="0"/>
          </a:p>
        </p:txBody>
      </p:sp>
      <p:sp>
        <p:nvSpPr>
          <p:cNvPr id="7" name="hrSlideMaster.Title and ContentHeader" descr=" ">
            <a:extLst>
              <a:ext uri="{FF2B5EF4-FFF2-40B4-BE49-F238E27FC236}">
                <a16:creationId xmlns:a16="http://schemas.microsoft.com/office/drawing/2014/main" id="{70214809-58FC-46E1-9E65-076605BCF600}"/>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0587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1D4E487-5F17-4CB7-912A-9AE0C105173B}" type="datetime1">
              <a:rPr lang="en-CA" smtClean="0"/>
              <a:pPr/>
              <a:t>2025-05-21</a:t>
            </a:fld>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7" name="hrSlideMaster.Section HeaderHeader" descr=" ">
            <a:extLst>
              <a:ext uri="{FF2B5EF4-FFF2-40B4-BE49-F238E27FC236}">
                <a16:creationId xmlns:a16="http://schemas.microsoft.com/office/drawing/2014/main" id="{71BDD521-93E6-45A4-A045-3C1AC71A290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6772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F143A4D-778D-4E1D-8883-D0D147E0B0A6}" type="datetime1">
              <a:rPr lang="en-CA" smtClean="0"/>
              <a:pPr/>
              <a:t>2025-05-21</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Two ContentHeader" descr=" ">
            <a:extLst>
              <a:ext uri="{FF2B5EF4-FFF2-40B4-BE49-F238E27FC236}">
                <a16:creationId xmlns:a16="http://schemas.microsoft.com/office/drawing/2014/main" id="{B0016CD1-0C1A-4E3D-8B5A-F25C0E85C3FB}"/>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1282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C267D0B-A901-438E-8482-72801AF4A095}" type="datetime1">
              <a:rPr lang="en-CA" smtClean="0"/>
              <a:pPr/>
              <a:t>2025-05-21</a:t>
            </a:fld>
            <a:endParaRPr lang="en-CA"/>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10" name="hrSlideMaster.ComparisonHeader" descr=" ">
            <a:extLst>
              <a:ext uri="{FF2B5EF4-FFF2-40B4-BE49-F238E27FC236}">
                <a16:creationId xmlns:a16="http://schemas.microsoft.com/office/drawing/2014/main" id="{B7293DD3-14D7-48B0-BE1A-0C7AC2527EAD}"/>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1980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0E5C0E1-7BC3-43D9-A476-473612BD87C5}" type="datetime1">
              <a:rPr lang="en-CA" smtClean="0"/>
              <a:pPr/>
              <a:t>2025-05-21</a:t>
            </a:fld>
            <a:endParaRPr lang="en-CA"/>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6" name="hrSlideMaster.Title OnlyHeader" descr=" ">
            <a:extLst>
              <a:ext uri="{FF2B5EF4-FFF2-40B4-BE49-F238E27FC236}">
                <a16:creationId xmlns:a16="http://schemas.microsoft.com/office/drawing/2014/main" id="{7AF7A166-FFB7-4505-A183-8C3CBBDA85F3}"/>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112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04C3E6A-3AA7-449B-A4A2-121D55690F32}" type="datetime1">
              <a:rPr lang="en-CA" smtClean="0"/>
              <a:pPr/>
              <a:t>2025-05-21</a:t>
            </a:fld>
            <a:endParaRPr lang="en-CA"/>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CA"/>
          </a:p>
        </p:txBody>
      </p:sp>
      <p:sp>
        <p:nvSpPr>
          <p:cNvPr id="4" name="hrSlideMaster.BlankHeader" descr=" ">
            <a:extLst>
              <a:ext uri="{FF2B5EF4-FFF2-40B4-BE49-F238E27FC236}">
                <a16:creationId xmlns:a16="http://schemas.microsoft.com/office/drawing/2014/main" id="{DFE1D4B7-02DD-4F2B-8ACA-5D83CF577709}"/>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9610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9AA3DD4-242B-4C82-87D1-4C31A6A8B16E}" type="datetime1">
              <a:rPr lang="en-CA" smtClean="0"/>
              <a:pPr/>
              <a:t>2025-05-21</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Content with CaptionHeader" descr=" ">
            <a:extLst>
              <a:ext uri="{FF2B5EF4-FFF2-40B4-BE49-F238E27FC236}">
                <a16:creationId xmlns:a16="http://schemas.microsoft.com/office/drawing/2014/main" id="{C3EF4792-572E-4F9E-A90E-1D6ADE55DDCA}"/>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8129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478C86D-D389-4592-B37B-4CE098C00C2C}" type="datetime1">
              <a:rPr lang="en-CA" smtClean="0"/>
              <a:pPr/>
              <a:t>2025-05-21</a:t>
            </a:fld>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0E449A1-3E28-4EED-877C-2235D0A8D14E}" type="slidenum">
              <a:rPr lang="en-CA" smtClean="0"/>
              <a:pPr/>
              <a:t>‹#›</a:t>
            </a:fld>
            <a:endParaRPr lang="en-CA"/>
          </a:p>
        </p:txBody>
      </p:sp>
      <p:sp>
        <p:nvSpPr>
          <p:cNvPr id="8" name="hrSlideMaster.Picture with CaptionHeader" descr=" ">
            <a:extLst>
              <a:ext uri="{FF2B5EF4-FFF2-40B4-BE49-F238E27FC236}">
                <a16:creationId xmlns:a16="http://schemas.microsoft.com/office/drawing/2014/main" id="{44448C57-4AD1-48A1-B379-16606D402B8E}"/>
              </a:ext>
            </a:extLst>
          </p:cNvPr>
          <p:cNvSpPr txBox="1"/>
          <p:nvPr userDrawn="1"/>
        </p:nvSpPr>
        <p:spPr>
          <a:xfrm>
            <a:off x="0" y="0"/>
            <a:ext cx="12192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7678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BBB4F7EF-FB42-67C2-0E97-54198896D8D5}"/>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noProof="0" dirty="0"/>
              <a:t>Click to edit Master title style</a:t>
            </a:r>
          </a:p>
        </p:txBody>
      </p:sp>
      <p:sp>
        <p:nvSpPr>
          <p:cNvPr id="20" name="Text Placeholder 2">
            <a:extLst>
              <a:ext uri="{FF2B5EF4-FFF2-40B4-BE49-F238E27FC236}">
                <a16:creationId xmlns:a16="http://schemas.microsoft.com/office/drawing/2014/main" id="{8D1BF393-7DCA-460C-ECFA-A9A51F2C124C}"/>
              </a:ext>
            </a:extLst>
          </p:cNvPr>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21" name="Date Placeholder 3">
            <a:extLst>
              <a:ext uri="{FF2B5EF4-FFF2-40B4-BE49-F238E27FC236}">
                <a16:creationId xmlns:a16="http://schemas.microsoft.com/office/drawing/2014/main" id="{336B1B6E-02E5-AD0D-09CD-963BFEB47613}"/>
              </a:ext>
            </a:extLst>
          </p:cNvPr>
          <p:cNvSpPr>
            <a:spLocks noGrp="1"/>
          </p:cNvSpPr>
          <p:nvPr>
            <p:ph type="dt" sz="half" idx="2"/>
          </p:nvPr>
        </p:nvSpPr>
        <p:spPr>
          <a:xfrm>
            <a:off x="1040129"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noProof="0" smtClean="0"/>
              <a:pPr/>
              <a:t>2025-05-21</a:t>
            </a:fld>
            <a:endParaRPr lang="en-CA" noProof="0" dirty="0"/>
          </a:p>
        </p:txBody>
      </p:sp>
      <p:sp>
        <p:nvSpPr>
          <p:cNvPr id="22" name="Footer Placeholder 4">
            <a:extLst>
              <a:ext uri="{FF2B5EF4-FFF2-40B4-BE49-F238E27FC236}">
                <a16:creationId xmlns:a16="http://schemas.microsoft.com/office/drawing/2014/main" id="{DBB3B1B4-1294-624F-BCBF-F7916444B45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noProof="0" dirty="0"/>
          </a:p>
        </p:txBody>
      </p:sp>
      <p:pic>
        <p:nvPicPr>
          <p:cNvPr id="23" name="Picture 4">
            <a:extLst>
              <a:ext uri="{FF2B5EF4-FFF2-40B4-BE49-F238E27FC236}">
                <a16:creationId xmlns:a16="http://schemas.microsoft.com/office/drawing/2014/main" id="{73344157-970C-4E93-7CE3-CEF58FDDE951}"/>
              </a:ext>
            </a:extLst>
          </p:cNvPr>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11093458" y="6394593"/>
            <a:ext cx="552820" cy="404664"/>
          </a:xfrm>
          <a:prstGeom prst="rect">
            <a:avLst/>
          </a:prstGeom>
          <a:noFill/>
          <a:ln w="9525">
            <a:noFill/>
            <a:miter lim="800000"/>
            <a:headEnd/>
            <a:tailEnd/>
          </a:ln>
        </p:spPr>
      </p:pic>
      <p:sp>
        <p:nvSpPr>
          <p:cNvPr id="24" name="Slide Number Placeholder 3">
            <a:extLst>
              <a:ext uri="{FF2B5EF4-FFF2-40B4-BE49-F238E27FC236}">
                <a16:creationId xmlns:a16="http://schemas.microsoft.com/office/drawing/2014/main" id="{C6544B1E-6C08-BB43-3DFA-B204BF5E8C72}"/>
              </a:ext>
            </a:extLst>
          </p:cNvPr>
          <p:cNvSpPr txBox="1">
            <a:spLocks/>
          </p:cNvSpPr>
          <p:nvPr userDrawn="1"/>
        </p:nvSpPr>
        <p:spPr>
          <a:xfrm>
            <a:off x="11184566" y="6448252"/>
            <a:ext cx="4800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CA" sz="1100" noProof="0" smtClean="0"/>
              <a:pPr/>
              <a:t>‹#›</a:t>
            </a:fld>
            <a:endParaRPr lang="en-CA" sz="1800" noProof="0" dirty="0"/>
          </a:p>
        </p:txBody>
      </p:sp>
    </p:spTree>
    <p:extLst>
      <p:ext uri="{BB962C8B-B14F-4D97-AF65-F5344CB8AC3E}">
        <p14:creationId xmlns:p14="http://schemas.microsoft.com/office/powerpoint/2010/main" val="37370486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image" Target="../media/image22.png"/><Relationship Id="rId3" Type="http://schemas.openxmlformats.org/officeDocument/2006/relationships/tags" Target="../tags/tag50.xml"/><Relationship Id="rId21" Type="http://schemas.openxmlformats.org/officeDocument/2006/relationships/image" Target="../media/image25.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notesSlide" Target="../notesSlides/notesSlide10.xml"/><Relationship Id="rId2" Type="http://schemas.openxmlformats.org/officeDocument/2006/relationships/tags" Target="../tags/tag49.xml"/><Relationship Id="rId16" Type="http://schemas.openxmlformats.org/officeDocument/2006/relationships/slideLayout" Target="../slideLayouts/slideLayout2.xml"/><Relationship Id="rId20" Type="http://schemas.openxmlformats.org/officeDocument/2006/relationships/image" Target="../media/image24.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image" Target="../media/image28.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27.png"/><Relationship Id="rId10" Type="http://schemas.openxmlformats.org/officeDocument/2006/relationships/tags" Target="../tags/tag57.xml"/><Relationship Id="rId19" Type="http://schemas.openxmlformats.org/officeDocument/2006/relationships/image" Target="../media/image23.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www.edbatista.com/2010/03/scarf.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jvrafricagroup.co.za/blog/when-leaders-use-their-brai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koherence.fr/scarf-engagement-motivation-collaborateur-dispositif-rh/"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youtube.com/watch?v=hNAcCc1oWR4"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s://siyli.org/take-the-railroad-to-avoid-trigger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my.happify.com/hd/why-you-should-treat-yourself-like-someone-you-love/" TargetMode="External"/><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hyperlink" Target="https://www.youtube.com/watch?v=xaqdK6JPpcg" TargetMode="External"/><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aqdK6JPpc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jpeg"/><Relationship Id="rId3" Type="http://schemas.openxmlformats.org/officeDocument/2006/relationships/image" Target="../media/image12.jpg"/><Relationship Id="rId7" Type="http://schemas.openxmlformats.org/officeDocument/2006/relationships/image" Target="../media/image43.png"/><Relationship Id="rId12"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8.jpeg"/><Relationship Id="rId10" Type="http://schemas.openxmlformats.org/officeDocument/2006/relationships/image" Target="../media/image49.png"/><Relationship Id="rId4" Type="http://schemas.openxmlformats.org/officeDocument/2006/relationships/image" Target="../media/image30.png"/><Relationship Id="rId9" Type="http://schemas.microsoft.com/office/2007/relationships/hdphoto" Target="../media/hdphoto3.wdp"/><Relationship Id="rId1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hyperlink" Target="https://www.sandstonecare.com/blog/cognitive-restructuring-cbt/#:~:text=One%20example%20of%20reframing%20is,health%2C%20and%20well%2Dbei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slide" Target="slide3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6.png"/><Relationship Id="rId4" Type="http://schemas.openxmlformats.org/officeDocument/2006/relationships/hyperlink" Target="https://www.hsdinstitute.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hyperlink" Target="https://www.hsdinstitute.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1.jpe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10.jpeg"/><Relationship Id="rId7" Type="http://schemas.openxmlformats.org/officeDocument/2006/relationships/image" Target="../media/image9.jpg"/><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image" Target="../media/image26.png"/><Relationship Id="rId3" Type="http://schemas.openxmlformats.org/officeDocument/2006/relationships/tags" Target="../tags/tag12.xml"/><Relationship Id="rId21" Type="http://schemas.openxmlformats.org/officeDocument/2006/relationships/notesSlide" Target="../notesSlides/notesSlide7.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25.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24.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22.png"/><Relationship Id="rId27"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2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notesSlide" Target="../notesSlides/notesSlide9.xml"/><Relationship Id="rId2" Type="http://schemas.openxmlformats.org/officeDocument/2006/relationships/tags" Target="../tags/tag34.xml"/><Relationship Id="rId16"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tags" Target="../tags/tag4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914400" y="2971801"/>
            <a:ext cx="10363200" cy="1470025"/>
          </a:xfrm>
        </p:spPr>
        <p:txBody>
          <a:bodyPr>
            <a:normAutofit/>
          </a:bodyPr>
          <a:lstStyle/>
          <a:p>
            <a:r>
              <a:rPr lang="en-US" dirty="0">
                <a:solidFill>
                  <a:schemeClr val="accent1">
                    <a:lumMod val="75000"/>
                  </a:schemeClr>
                </a:solidFill>
              </a:rPr>
              <a:t>Mindful Change Leadership Development Program</a:t>
            </a:r>
            <a:endParaRPr lang="en-CA" dirty="0">
              <a:solidFill>
                <a:schemeClr val="accent1">
                  <a:lumMod val="75000"/>
                </a:schemeClr>
              </a:solidFill>
            </a:endParaRPr>
          </a:p>
        </p:txBody>
      </p:sp>
      <p:sp>
        <p:nvSpPr>
          <p:cNvPr id="6" name="Subtitle 2"/>
          <p:cNvSpPr>
            <a:spLocks noGrp="1"/>
          </p:cNvSpPr>
          <p:nvPr>
            <p:ph type="subTitle" idx="4294967295"/>
          </p:nvPr>
        </p:nvSpPr>
        <p:spPr>
          <a:xfrm>
            <a:off x="1828800" y="4737033"/>
            <a:ext cx="8534400" cy="1369736"/>
          </a:xfrm>
        </p:spPr>
        <p:txBody>
          <a:bodyPr>
            <a:normAutofit/>
          </a:bodyPr>
          <a:lstStyle/>
          <a:p>
            <a:pPr marL="0" indent="0" algn="ctr">
              <a:buNone/>
            </a:pPr>
            <a:r>
              <a:rPr lang="en-US" dirty="0">
                <a:solidFill>
                  <a:schemeClr val="tx1">
                    <a:lumMod val="65000"/>
                    <a:lumOff val="35000"/>
                  </a:schemeClr>
                </a:solidFill>
              </a:rPr>
              <a:t>Week 5 (of 8)</a:t>
            </a:r>
          </a:p>
          <a:p>
            <a:pPr marL="0" indent="0" algn="ctr">
              <a:buNone/>
            </a:pPr>
            <a:r>
              <a:rPr lang="en-US" dirty="0">
                <a:solidFill>
                  <a:schemeClr val="tx1">
                    <a:lumMod val="65000"/>
                    <a:lumOff val="35000"/>
                  </a:schemeClr>
                </a:solidFill>
              </a:rPr>
              <a:t>27 May 2023</a:t>
            </a:r>
          </a:p>
        </p:txBody>
      </p:sp>
    </p:spTree>
    <p:extLst>
      <p:ext uri="{BB962C8B-B14F-4D97-AF65-F5344CB8AC3E}">
        <p14:creationId xmlns:p14="http://schemas.microsoft.com/office/powerpoint/2010/main" val="922397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3382037" y="4582340"/>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8750105"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3382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2462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3637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5333444"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7181891"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4909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6838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3355689" y="2326601"/>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206061" y="2810379"/>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670448" y="2722318"/>
            <a:ext cx="803302" cy="803302"/>
          </a:xfrm>
          <a:prstGeom prst="rect">
            <a:avLst/>
          </a:prstGeom>
        </p:spPr>
      </p:pic>
      <p:sp>
        <p:nvSpPr>
          <p:cNvPr id="34" name="TextBox 33"/>
          <p:cNvSpPr txBox="1"/>
          <p:nvPr>
            <p:custDataLst>
              <p:tags r:id="rId8"/>
            </p:custDataLst>
          </p:nvPr>
        </p:nvSpPr>
        <p:spPr>
          <a:xfrm>
            <a:off x="3489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4270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5480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6930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7702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5709349"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5124917" y="3766274"/>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6213014"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7651048" y="2134198"/>
            <a:ext cx="658863" cy="645306"/>
          </a:xfrm>
          <a:prstGeom prst="rect">
            <a:avLst/>
          </a:prstGeom>
        </p:spPr>
      </p:pic>
      <p:sp>
        <p:nvSpPr>
          <p:cNvPr id="43" name="Title 3"/>
          <p:cNvSpPr txBox="1">
            <a:spLocks/>
          </p:cNvSpPr>
          <p:nvPr>
            <p:custDataLst>
              <p:tags r:id="rId13"/>
            </p:custDataLst>
          </p:nvPr>
        </p:nvSpPr>
        <p:spPr>
          <a:xfrm>
            <a:off x="8522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1611971" y="3066184"/>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2586090" y="1772651"/>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5555730"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5740020" y="2832759"/>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2560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3313089" y="1769106"/>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6593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5049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1981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042" y="458108"/>
            <a:ext cx="9630432" cy="1143000"/>
          </a:xfrm>
        </p:spPr>
        <p:txBody>
          <a:bodyPr>
            <a:normAutofit fontScale="90000"/>
          </a:bodyPr>
          <a:lstStyle/>
          <a:p>
            <a:r>
              <a:rPr lang="en-CA" b="1" dirty="0"/>
              <a:t>SCARF </a:t>
            </a:r>
            <a:r>
              <a:rPr lang="en-CA" dirty="0"/>
              <a:t>Model of Social Threats and Rewards</a:t>
            </a:r>
          </a:p>
        </p:txBody>
      </p:sp>
      <p:sp>
        <p:nvSpPr>
          <p:cNvPr id="5" name="Rectangle 4"/>
          <p:cNvSpPr/>
          <p:nvPr/>
        </p:nvSpPr>
        <p:spPr>
          <a:xfrm>
            <a:off x="2154460" y="6280350"/>
            <a:ext cx="3149452" cy="276999"/>
          </a:xfrm>
          <a:prstGeom prst="rect">
            <a:avLst/>
          </a:prstGeom>
        </p:spPr>
        <p:txBody>
          <a:bodyPr wrap="none">
            <a:spAutoFit/>
          </a:bodyPr>
          <a:lstStyle/>
          <a:p>
            <a:r>
              <a:rPr lang="en-CA" sz="1200" dirty="0">
                <a:hlinkClick r:id="rId3"/>
              </a:rPr>
              <a:t>http://www.edbatista.com/2010/03/scarf.html</a:t>
            </a:r>
            <a:r>
              <a:rPr lang="en-CA" sz="1200"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duotone>
              <a:schemeClr val="accent3">
                <a:shade val="45000"/>
                <a:satMod val="135000"/>
              </a:schemeClr>
              <a:prstClr val="white"/>
            </a:duotone>
          </a:blip>
          <a:stretch>
            <a:fillRect/>
          </a:stretch>
        </p:blipFill>
        <p:spPr>
          <a:xfrm>
            <a:off x="1196739" y="422587"/>
            <a:ext cx="516804" cy="1608138"/>
          </a:xfrm>
          <a:prstGeom prst="rect">
            <a:avLst/>
          </a:prstGeom>
        </p:spPr>
      </p:pic>
      <p:grpSp>
        <p:nvGrpSpPr>
          <p:cNvPr id="12" name="Group 11">
            <a:extLst>
              <a:ext uri="{FF2B5EF4-FFF2-40B4-BE49-F238E27FC236}">
                <a16:creationId xmlns:a16="http://schemas.microsoft.com/office/drawing/2014/main" id="{77E3F9E6-8180-DC1D-7BDC-EBCB52446819}"/>
              </a:ext>
            </a:extLst>
          </p:cNvPr>
          <p:cNvGrpSpPr/>
          <p:nvPr/>
        </p:nvGrpSpPr>
        <p:grpSpPr>
          <a:xfrm>
            <a:off x="1713543" y="2407840"/>
            <a:ext cx="9134985" cy="3304748"/>
            <a:chOff x="3057664" y="188640"/>
            <a:chExt cx="5851910" cy="1814217"/>
          </a:xfrm>
        </p:grpSpPr>
        <p:sp>
          <p:nvSpPr>
            <p:cNvPr id="13" name="Arrow: Right 12">
              <a:extLst>
                <a:ext uri="{FF2B5EF4-FFF2-40B4-BE49-F238E27FC236}">
                  <a16:creationId xmlns:a16="http://schemas.microsoft.com/office/drawing/2014/main" id="{6C06DAE8-007B-5B77-59E9-8F154F9E967B}"/>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Arrow: Right 13">
              <a:extLst>
                <a:ext uri="{FF2B5EF4-FFF2-40B4-BE49-F238E27FC236}">
                  <a16:creationId xmlns:a16="http://schemas.microsoft.com/office/drawing/2014/main" id="{400608F5-F6CE-927E-DFEB-C2345E8539EF}"/>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TextBox 14">
              <a:extLst>
                <a:ext uri="{FF2B5EF4-FFF2-40B4-BE49-F238E27FC236}">
                  <a16:creationId xmlns:a16="http://schemas.microsoft.com/office/drawing/2014/main" id="{77E7E605-FB77-7331-8157-D517BC677CA1}"/>
                </a:ext>
              </a:extLst>
            </p:cNvPr>
            <p:cNvSpPr txBox="1"/>
            <p:nvPr/>
          </p:nvSpPr>
          <p:spPr>
            <a:xfrm>
              <a:off x="6448986" y="476672"/>
              <a:ext cx="2322258" cy="963077"/>
            </a:xfrm>
            <a:prstGeom prst="rect">
              <a:avLst/>
            </a:prstGeom>
            <a:noFill/>
          </p:spPr>
          <p:txBody>
            <a:bodyPr wrap="square" rtlCol="0">
              <a:spAutoFit/>
            </a:bodyPr>
            <a:lstStyle/>
            <a:p>
              <a:pPr algn="ctr"/>
              <a:r>
                <a:rPr lang="en-CA" sz="3600" b="1" dirty="0"/>
                <a:t>TOWARD</a:t>
              </a:r>
            </a:p>
            <a:p>
              <a:pPr algn="ctr"/>
              <a:r>
                <a:rPr lang="en-CA" sz="3600" b="1" i="1" dirty="0"/>
                <a:t>Reward </a:t>
              </a:r>
              <a:br>
                <a:rPr lang="en-CA" sz="3600" b="1" i="1" dirty="0"/>
              </a:br>
              <a:r>
                <a:rPr lang="en-CA" sz="3600" b="1" i="1" dirty="0"/>
                <a:t>Response</a:t>
              </a:r>
            </a:p>
          </p:txBody>
        </p:sp>
        <p:sp>
          <p:nvSpPr>
            <p:cNvPr id="16" name="TextBox 15">
              <a:extLst>
                <a:ext uri="{FF2B5EF4-FFF2-40B4-BE49-F238E27FC236}">
                  <a16:creationId xmlns:a16="http://schemas.microsoft.com/office/drawing/2014/main" id="{CB99F85C-FF86-D329-3060-9C04E4C60F56}"/>
                </a:ext>
              </a:extLst>
            </p:cNvPr>
            <p:cNvSpPr txBox="1"/>
            <p:nvPr/>
          </p:nvSpPr>
          <p:spPr>
            <a:xfrm>
              <a:off x="3167560" y="529938"/>
              <a:ext cx="1963737" cy="963077"/>
            </a:xfrm>
            <a:prstGeom prst="rect">
              <a:avLst/>
            </a:prstGeom>
            <a:noFill/>
          </p:spPr>
          <p:txBody>
            <a:bodyPr wrap="square">
              <a:spAutoFit/>
            </a:bodyPr>
            <a:lstStyle/>
            <a:p>
              <a:pPr algn="ctr">
                <a:defRPr/>
              </a:pPr>
              <a:r>
                <a:rPr lang="fr-CA" sz="3600" b="1" dirty="0">
                  <a:solidFill>
                    <a:schemeClr val="bg1"/>
                  </a:solidFill>
                  <a:latin typeface="Calibri"/>
                </a:rPr>
                <a:t>AWAY</a:t>
              </a:r>
              <a:br>
                <a:rPr lang="fr-CA" sz="3600" b="1" dirty="0">
                  <a:solidFill>
                    <a:schemeClr val="bg1"/>
                  </a:solidFill>
                  <a:latin typeface="Calibri"/>
                </a:rPr>
              </a:br>
              <a:r>
                <a:rPr lang="fr-CA" sz="3600" dirty="0" err="1">
                  <a:solidFill>
                    <a:schemeClr val="bg1"/>
                  </a:solidFill>
                  <a:latin typeface="Calibri"/>
                </a:rPr>
                <a:t>from</a:t>
              </a:r>
              <a:r>
                <a:rPr lang="fr-CA" sz="3600" dirty="0">
                  <a:solidFill>
                    <a:schemeClr val="bg1"/>
                  </a:solidFill>
                  <a:latin typeface="Calibri"/>
                </a:rPr>
                <a:t> </a:t>
              </a:r>
              <a:r>
                <a:rPr lang="fr-CA" sz="3600" b="1" dirty="0" err="1">
                  <a:solidFill>
                    <a:schemeClr val="bg1"/>
                  </a:solidFill>
                  <a:latin typeface="Calibri"/>
                </a:rPr>
                <a:t>Threat</a:t>
              </a:r>
              <a:r>
                <a:rPr lang="fr-CA" sz="3600" b="1" dirty="0">
                  <a:solidFill>
                    <a:schemeClr val="bg1"/>
                  </a:solidFill>
                  <a:latin typeface="Calibri"/>
                </a:rPr>
                <a:t> </a:t>
              </a:r>
              <a:r>
                <a:rPr lang="fr-CA" sz="3600" b="1" dirty="0" err="1">
                  <a:solidFill>
                    <a:schemeClr val="bg1"/>
                  </a:solidFill>
                  <a:latin typeface="Calibri"/>
                </a:rPr>
                <a:t>Response</a:t>
              </a:r>
              <a:endParaRPr lang="fr-CA" sz="3600" b="1" i="1" dirty="0">
                <a:solidFill>
                  <a:schemeClr val="bg1"/>
                </a:solidFill>
                <a:latin typeface="Calibri"/>
              </a:endParaRPr>
            </a:p>
          </p:txBody>
        </p:sp>
        <p:sp>
          <p:nvSpPr>
            <p:cNvPr id="17" name="Oval 16">
              <a:extLst>
                <a:ext uri="{FF2B5EF4-FFF2-40B4-BE49-F238E27FC236}">
                  <a16:creationId xmlns:a16="http://schemas.microsoft.com/office/drawing/2014/main" id="{51FB7E1B-DD38-5870-4FDF-1C81FE8ED39E}"/>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TextBox 17">
              <a:extLst>
                <a:ext uri="{FF2B5EF4-FFF2-40B4-BE49-F238E27FC236}">
                  <a16:creationId xmlns:a16="http://schemas.microsoft.com/office/drawing/2014/main" id="{33CD36AA-C7EC-28E5-2553-C053480ABF09}"/>
                </a:ext>
              </a:extLst>
            </p:cNvPr>
            <p:cNvSpPr txBox="1"/>
            <p:nvPr/>
          </p:nvSpPr>
          <p:spPr>
            <a:xfrm>
              <a:off x="5306659" y="393455"/>
              <a:ext cx="1610345" cy="1402376"/>
            </a:xfrm>
            <a:prstGeom prst="rect">
              <a:avLst/>
            </a:prstGeom>
            <a:noFill/>
          </p:spPr>
          <p:txBody>
            <a:bodyPr wrap="square">
              <a:spAutoFit/>
            </a:bodyPr>
            <a:lstStyle/>
            <a:p>
              <a:pPr fontAlgn="base"/>
              <a:r>
                <a:rPr lang="en-US" sz="3200" b="1" dirty="0">
                  <a:solidFill>
                    <a:srgbClr val="0000FF"/>
                  </a:solidFill>
                </a:rPr>
                <a:t>S</a:t>
              </a:r>
              <a:r>
                <a:rPr lang="en-US" sz="3200" b="1" dirty="0"/>
                <a:t>tatus</a:t>
              </a:r>
            </a:p>
            <a:p>
              <a:pPr fontAlgn="base"/>
              <a:r>
                <a:rPr lang="en-US" sz="3200" b="1" dirty="0">
                  <a:solidFill>
                    <a:srgbClr val="0000FF"/>
                  </a:solidFill>
                </a:rPr>
                <a:t>C</a:t>
              </a:r>
              <a:r>
                <a:rPr lang="en-US" sz="3200" b="1" dirty="0"/>
                <a:t>ertainty</a:t>
              </a:r>
            </a:p>
            <a:p>
              <a:pPr fontAlgn="base"/>
              <a:r>
                <a:rPr lang="en-US" sz="3200" b="1" dirty="0">
                  <a:solidFill>
                    <a:srgbClr val="0000FF"/>
                  </a:solidFill>
                </a:rPr>
                <a:t>A</a:t>
              </a:r>
              <a:r>
                <a:rPr lang="en-US" sz="3200" b="1" dirty="0"/>
                <a:t>utonomy</a:t>
              </a:r>
            </a:p>
            <a:p>
              <a:pPr fontAlgn="base"/>
              <a:r>
                <a:rPr lang="en-US" sz="3200" b="1" dirty="0">
                  <a:solidFill>
                    <a:srgbClr val="0000FF"/>
                  </a:solidFill>
                </a:rPr>
                <a:t>R</a:t>
              </a:r>
              <a:r>
                <a:rPr lang="en-US" sz="3200" b="1" dirty="0"/>
                <a:t>elatedness</a:t>
              </a:r>
            </a:p>
            <a:p>
              <a:pPr fontAlgn="base"/>
              <a:r>
                <a:rPr lang="en-US" sz="3200" b="1" dirty="0">
                  <a:solidFill>
                    <a:srgbClr val="0000FF"/>
                  </a:solidFill>
                </a:rPr>
                <a:t>F</a:t>
              </a:r>
              <a:r>
                <a:rPr lang="en-US" sz="3200" b="1" dirty="0"/>
                <a:t>airness</a:t>
              </a:r>
              <a:endParaRPr lang="en-US" sz="32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SCARF Model – Some Examples of Actions</a:t>
            </a:r>
          </a:p>
        </p:txBody>
      </p:sp>
      <p:sp>
        <p:nvSpPr>
          <p:cNvPr id="3" name="Content Placeholder 2"/>
          <p:cNvSpPr>
            <a:spLocks noGrp="1"/>
          </p:cNvSpPr>
          <p:nvPr>
            <p:ph idx="1"/>
          </p:nvPr>
        </p:nvSpPr>
        <p:spPr>
          <a:xfrm>
            <a:off x="1981200" y="1196753"/>
            <a:ext cx="8229600" cy="504056"/>
          </a:xfrm>
        </p:spPr>
        <p:txBody>
          <a:bodyPr>
            <a:normAutofit/>
          </a:bodyPr>
          <a:lstStyle/>
          <a:p>
            <a:pPr fontAlgn="base"/>
            <a:r>
              <a:rPr lang="en-US" sz="1600" dirty="0">
                <a:solidFill>
                  <a:srgbClr val="303030"/>
                </a:solidFill>
                <a:latin typeface="Oswald"/>
              </a:rPr>
              <a:t>That can evoke either a threat response or a reward response:</a:t>
            </a:r>
          </a:p>
        </p:txBody>
      </p:sp>
      <p:pic>
        <p:nvPicPr>
          <p:cNvPr id="1030" name="Picture 6" descr="SCARF Table showing columns Threat and Re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625" y="1556792"/>
            <a:ext cx="7770817" cy="48245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1258" y="6511182"/>
            <a:ext cx="4894863" cy="276999"/>
          </a:xfrm>
          <a:prstGeom prst="rect">
            <a:avLst/>
          </a:prstGeom>
        </p:spPr>
        <p:txBody>
          <a:bodyPr wrap="square">
            <a:spAutoFit/>
          </a:bodyPr>
          <a:lstStyle/>
          <a:p>
            <a:r>
              <a:rPr lang="en-CA" sz="1200" dirty="0">
                <a:hlinkClick r:id="rId4"/>
              </a:rPr>
              <a:t>https://jvrafricagroup.co.za/blog/when-leaders-use-their-brain</a:t>
            </a:r>
            <a:r>
              <a:rPr lang="en-CA" sz="1200" dirty="0"/>
              <a:t> </a:t>
            </a:r>
          </a:p>
        </p:txBody>
      </p:sp>
      <p:pic>
        <p:nvPicPr>
          <p:cNvPr id="4" name="Picture 3">
            <a:extLst>
              <a:ext uri="{FF2B5EF4-FFF2-40B4-BE49-F238E27FC236}">
                <a16:creationId xmlns:a16="http://schemas.microsoft.com/office/drawing/2014/main" id="{0BC23402-E173-5BFA-0B26-E9C1D4F272BE}"/>
              </a:ext>
              <a:ext uri="{C183D7F6-B498-43B3-948B-1728B52AA6E4}">
                <adec:decorative xmlns:adec="http://schemas.microsoft.com/office/drawing/2017/decorative" val="1"/>
              </a:ext>
            </a:extLst>
          </p:cNvPr>
          <p:cNvPicPr>
            <a:picLocks noChangeAspect="1"/>
          </p:cNvPicPr>
          <p:nvPr/>
        </p:nvPicPr>
        <p:blipFill>
          <a:blip r:embed="rId5">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29522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5600" y="6411834"/>
            <a:ext cx="5904656" cy="276999"/>
          </a:xfrm>
          <a:prstGeom prst="rect">
            <a:avLst/>
          </a:prstGeom>
        </p:spPr>
        <p:txBody>
          <a:bodyPr wrap="square">
            <a:spAutoFit/>
          </a:bodyPr>
          <a:lstStyle/>
          <a:p>
            <a:pPr defTabSz="914400">
              <a:defRPr/>
            </a:pPr>
            <a:r>
              <a:rPr lang="en-CA" sz="1200" dirty="0">
                <a:hlinkClick r:id="rId3"/>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4"/>
          <a:stretch>
            <a:fillRect/>
          </a:stretch>
        </p:blipFill>
        <p:spPr>
          <a:xfrm>
            <a:off x="1699320" y="134302"/>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3606" y="1321675"/>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751706" y="2518574"/>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32656" y="3734524"/>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775520" y="4921896"/>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3432574" y="562666"/>
            <a:ext cx="8036848"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Status </a:t>
            </a:r>
            <a:r>
              <a:rPr lang="en-CA" sz="2800" dirty="0">
                <a:solidFill>
                  <a:srgbClr val="000000"/>
                </a:solidFill>
                <a:latin typeface="Calibri" panose="020F0502020204030204" pitchFamily="34" charset="0"/>
                <a:cs typeface="Calibri" panose="020F0502020204030204" pitchFamily="34" charset="0"/>
              </a:rPr>
              <a:t>- This is the individual's place within a group.</a:t>
            </a:r>
          </a:p>
        </p:txBody>
      </p:sp>
      <p:sp>
        <p:nvSpPr>
          <p:cNvPr id="23" name="TextBox 22">
            <a:extLst>
              <a:ext uri="{FF2B5EF4-FFF2-40B4-BE49-F238E27FC236}">
                <a16:creationId xmlns:a16="http://schemas.microsoft.com/office/drawing/2014/main" id="{11ADB503-C614-1425-5AB5-0BD6C529B647}"/>
              </a:ext>
            </a:extLst>
          </p:cNvPr>
          <p:cNvSpPr txBox="1"/>
          <p:nvPr/>
        </p:nvSpPr>
        <p:spPr>
          <a:xfrm>
            <a:off x="3432574" y="1812718"/>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Certainty</a:t>
            </a:r>
            <a:r>
              <a:rPr lang="en-CA" sz="2800" dirty="0">
                <a:solidFill>
                  <a:srgbClr val="000000"/>
                </a:solidFill>
                <a:latin typeface="Calibri" panose="020F0502020204030204" pitchFamily="34" charset="0"/>
                <a:cs typeface="Calibri" panose="020F0502020204030204" pitchFamily="34" charset="0"/>
              </a:rPr>
              <a:t> - This is their need for security.</a:t>
            </a:r>
            <a:endParaRPr lang="en-US" sz="28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3432575" y="2890369"/>
            <a:ext cx="8036848" cy="954107"/>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Autonomy</a:t>
            </a:r>
            <a:r>
              <a:rPr lang="en-CA" sz="2800" dirty="0">
                <a:solidFill>
                  <a:srgbClr val="000000"/>
                </a:solidFill>
                <a:latin typeface="Calibri" panose="020F0502020204030204" pitchFamily="34" charset="0"/>
                <a:cs typeface="Calibri" panose="020F0502020204030204" pitchFamily="34" charset="0"/>
              </a:rPr>
              <a:t> - This is the feeling of being able to make their own choices.</a:t>
            </a:r>
            <a:endParaRPr lang="en-US" sz="28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3432573" y="4221088"/>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Relationships</a:t>
            </a:r>
            <a:r>
              <a:rPr lang="en-CA" sz="2800" dirty="0">
                <a:solidFill>
                  <a:srgbClr val="000000"/>
                </a:solidFill>
                <a:latin typeface="Calibri" panose="020F0502020204030204" pitchFamily="34" charset="0"/>
                <a:cs typeface="Calibri" panose="020F0502020204030204" pitchFamily="34" charset="0"/>
              </a:rPr>
              <a:t> - It's the need to belong.</a:t>
            </a:r>
            <a:endParaRPr lang="en-US" sz="28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3432575" y="5393667"/>
            <a:ext cx="8036846" cy="523220"/>
          </a:xfrm>
          <a:prstGeom prst="rect">
            <a:avLst/>
          </a:prstGeom>
          <a:noFill/>
        </p:spPr>
        <p:txBody>
          <a:bodyPr wrap="square">
            <a:spAutoFit/>
          </a:bodyPr>
          <a:lstStyle/>
          <a:p>
            <a:r>
              <a:rPr lang="en-CA" sz="2800" b="1" dirty="0">
                <a:solidFill>
                  <a:srgbClr val="000000"/>
                </a:solidFill>
                <a:latin typeface="Calibri" panose="020F0502020204030204" pitchFamily="34" charset="0"/>
                <a:cs typeface="Calibri" panose="020F0502020204030204" pitchFamily="34" charset="0"/>
              </a:rPr>
              <a:t>Fairness </a:t>
            </a:r>
            <a:r>
              <a:rPr lang="en-CA" sz="2800" dirty="0">
                <a:solidFill>
                  <a:srgbClr val="000000"/>
                </a:solidFill>
                <a:latin typeface="Calibri" panose="020F0502020204030204" pitchFamily="34" charset="0"/>
                <a:cs typeface="Calibri" panose="020F0502020204030204" pitchFamily="34" charset="0"/>
              </a:rPr>
              <a:t>- It is the need to have a system that is fair.</a:t>
            </a:r>
            <a:endParaRPr lang="en-US"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71B638F-C572-5D22-9A94-053A4946B775}"/>
              </a:ext>
              <a:ext uri="{C183D7F6-B498-43B3-948B-1728B52AA6E4}">
                <adec:decorative xmlns:adec="http://schemas.microsoft.com/office/drawing/2017/decorative" val="1"/>
              </a:ext>
            </a:extLst>
          </p:cNvPr>
          <p:cNvPicPr>
            <a:picLocks noChangeAspect="1"/>
          </p:cNvPicPr>
          <p:nvPr/>
        </p:nvPicPr>
        <p:blipFill>
          <a:blip r:embed="rId9">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37070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RF model, suggesting reframing from Me to MWe"/>
          <p:cNvPicPr>
            <a:picLocks noChangeAspect="1"/>
          </p:cNvPicPr>
          <p:nvPr/>
        </p:nvPicPr>
        <p:blipFill rotWithShape="1">
          <a:blip r:embed="rId3"/>
          <a:srcRect b="14776"/>
          <a:stretch/>
        </p:blipFill>
        <p:spPr>
          <a:xfrm>
            <a:off x="983432" y="334948"/>
            <a:ext cx="10081119" cy="5913801"/>
          </a:xfrm>
          <a:prstGeom prst="rect">
            <a:avLst/>
          </a:prstGeom>
        </p:spPr>
      </p:pic>
      <p:pic>
        <p:nvPicPr>
          <p:cNvPr id="5"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6172845"/>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60532" y="6411834"/>
            <a:ext cx="4572000" cy="276999"/>
          </a:xfrm>
          <a:prstGeom prst="rect">
            <a:avLst/>
          </a:prstGeom>
        </p:spPr>
        <p:txBody>
          <a:bodyPr>
            <a:spAutoFit/>
          </a:bodyPr>
          <a:lstStyle/>
          <a:p>
            <a:pPr defTabSz="914400">
              <a:defRPr/>
            </a:pPr>
            <a:r>
              <a:rPr lang="en-CA" sz="1200" dirty="0">
                <a:hlinkClick r:id="rId5"/>
              </a:rPr>
              <a:t>https://www.youtube.com/watch?v=hNAcCc1oWR4</a:t>
            </a:r>
            <a:r>
              <a:rPr lang="en-CA" sz="1200" dirty="0"/>
              <a:t> </a:t>
            </a:r>
          </a:p>
        </p:txBody>
      </p:sp>
      <p:sp>
        <p:nvSpPr>
          <p:cNvPr id="3" name="Title 2">
            <a:extLst>
              <a:ext uri="{FF2B5EF4-FFF2-40B4-BE49-F238E27FC236}">
                <a16:creationId xmlns:a16="http://schemas.microsoft.com/office/drawing/2014/main" id="{C8044E64-AA53-C1BF-0898-7A465BC65CE3}"/>
              </a:ext>
            </a:extLst>
          </p:cNvPr>
          <p:cNvSpPr>
            <a:spLocks noGrp="1"/>
          </p:cNvSpPr>
          <p:nvPr>
            <p:ph type="title"/>
          </p:nvPr>
        </p:nvSpPr>
        <p:spPr>
          <a:xfrm>
            <a:off x="1981200" y="-1143000"/>
            <a:ext cx="8229600" cy="1143000"/>
          </a:xfrm>
        </p:spPr>
        <p:txBody>
          <a:bodyPr vert="horz" lIns="91440" tIns="45720" rIns="91440" bIns="45720" rtlCol="0" anchor="b">
            <a:normAutofit/>
          </a:bodyPr>
          <a:lstStyle/>
          <a:p>
            <a:r>
              <a:rPr lang="fr-CA" dirty="0"/>
              <a:t>SCARF Model v2</a:t>
            </a:r>
            <a:endParaRPr lang="en-US" dirty="0"/>
          </a:p>
        </p:txBody>
      </p:sp>
      <p:pic>
        <p:nvPicPr>
          <p:cNvPr id="4" name="Picture 3">
            <a:extLst>
              <a:ext uri="{FF2B5EF4-FFF2-40B4-BE49-F238E27FC236}">
                <a16:creationId xmlns:a16="http://schemas.microsoft.com/office/drawing/2014/main" id="{C677D236-6D7F-6241-1607-B78DAF2DB807}"/>
              </a:ext>
              <a:ext uri="{C183D7F6-B498-43B3-948B-1728B52AA6E4}">
                <adec:decorative xmlns:adec="http://schemas.microsoft.com/office/drawing/2017/decorative" val="1"/>
              </a:ext>
            </a:extLst>
          </p:cNvPr>
          <p:cNvPicPr>
            <a:picLocks noChangeAspect="1"/>
          </p:cNvPicPr>
          <p:nvPr/>
        </p:nvPicPr>
        <p:blipFill>
          <a:blip r:embed="rId6">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340921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CF6C-4D26-AF7D-E9D9-35E485C1315C}"/>
              </a:ext>
            </a:extLst>
          </p:cNvPr>
          <p:cNvSpPr>
            <a:spLocks noGrp="1"/>
          </p:cNvSpPr>
          <p:nvPr>
            <p:ph type="title"/>
          </p:nvPr>
        </p:nvSpPr>
        <p:spPr/>
        <p:txBody>
          <a:bodyPr>
            <a:normAutofit/>
          </a:bodyPr>
          <a:lstStyle/>
          <a:p>
            <a:r>
              <a:rPr lang="en-CA" dirty="0">
                <a:hlinkClick r:id="rId3"/>
              </a:rPr>
              <a:t>The SCARF Model for Trust and Connection</a:t>
            </a:r>
            <a:endParaRPr lang="en-US" dirty="0"/>
          </a:p>
        </p:txBody>
      </p:sp>
      <p:pic>
        <p:nvPicPr>
          <p:cNvPr id="6" name="Content Placeholder 5">
            <a:extLst>
              <a:ext uri="{FF2B5EF4-FFF2-40B4-BE49-F238E27FC236}">
                <a16:creationId xmlns:a16="http://schemas.microsoft.com/office/drawing/2014/main" id="{A8E488CF-25F8-CCF3-9700-3EA8A51A8BB5}"/>
              </a:ext>
            </a:extLst>
          </p:cNvPr>
          <p:cNvPicPr>
            <a:picLocks noGrp="1" noChangeAspect="1"/>
          </p:cNvPicPr>
          <p:nvPr>
            <p:ph idx="1"/>
          </p:nvPr>
        </p:nvPicPr>
        <p:blipFill>
          <a:blip r:embed="rId4"/>
          <a:stretch>
            <a:fillRect/>
          </a:stretch>
        </p:blipFill>
        <p:spPr>
          <a:xfrm>
            <a:off x="2431405" y="1600200"/>
            <a:ext cx="7329189" cy="4525963"/>
          </a:xfrm>
        </p:spPr>
      </p:pic>
      <p:sp>
        <p:nvSpPr>
          <p:cNvPr id="4" name="Slide Number Placeholder 3">
            <a:extLst>
              <a:ext uri="{FF2B5EF4-FFF2-40B4-BE49-F238E27FC236}">
                <a16:creationId xmlns:a16="http://schemas.microsoft.com/office/drawing/2014/main" id="{4C6F1635-E86B-0BC7-5342-9EE63C1FEC2F}"/>
              </a:ext>
            </a:extLst>
          </p:cNvPr>
          <p:cNvSpPr>
            <a:spLocks noGrp="1"/>
          </p:cNvSpPr>
          <p:nvPr>
            <p:ph type="sldNum" sz="quarter" idx="12"/>
          </p:nvPr>
        </p:nvSpPr>
        <p:spPr/>
        <p:txBody>
          <a:bodyPr/>
          <a:lstStyle/>
          <a:p>
            <a:fld id="{50E449A1-3E28-4EED-877C-2235D0A8D14E}" type="slidenum">
              <a:rPr lang="en-CA" smtClean="0"/>
              <a:pPr/>
              <a:t>15</a:t>
            </a:fld>
            <a:endParaRPr lang="en-CA" dirty="0"/>
          </a:p>
        </p:txBody>
      </p:sp>
      <p:pic>
        <p:nvPicPr>
          <p:cNvPr id="3" name="Picture 2">
            <a:extLst>
              <a:ext uri="{FF2B5EF4-FFF2-40B4-BE49-F238E27FC236}">
                <a16:creationId xmlns:a16="http://schemas.microsoft.com/office/drawing/2014/main" id="{F7864043-D2EA-03B2-6E20-A16B593F026A}"/>
              </a:ext>
              <a:ext uri="{C183D7F6-B498-43B3-948B-1728B52AA6E4}">
                <adec:decorative xmlns:adec="http://schemas.microsoft.com/office/drawing/2017/decorative" val="1"/>
              </a:ext>
            </a:extLst>
          </p:cNvPr>
          <p:cNvPicPr>
            <a:picLocks noChangeAspect="1"/>
          </p:cNvPicPr>
          <p:nvPr/>
        </p:nvPicPr>
        <p:blipFill>
          <a:blip r:embed="rId5">
            <a:duotone>
              <a:schemeClr val="accent3">
                <a:shade val="45000"/>
                <a:satMod val="135000"/>
              </a:schemeClr>
              <a:prstClr val="white"/>
            </a:duotone>
          </a:blip>
          <a:stretch>
            <a:fillRect/>
          </a:stretch>
        </p:blipFill>
        <p:spPr>
          <a:xfrm>
            <a:off x="351198" y="2030725"/>
            <a:ext cx="516804" cy="1608138"/>
          </a:xfrm>
          <a:prstGeom prst="rect">
            <a:avLst/>
          </a:prstGeom>
        </p:spPr>
      </p:pic>
    </p:spTree>
    <p:extLst>
      <p:ext uri="{BB962C8B-B14F-4D97-AF65-F5344CB8AC3E}">
        <p14:creationId xmlns:p14="http://schemas.microsoft.com/office/powerpoint/2010/main" val="407520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02960" cy="1143000"/>
          </a:xfrm>
        </p:spPr>
        <p:txBody>
          <a:bodyPr>
            <a:normAutofit/>
          </a:bodyPr>
          <a:lstStyle/>
          <a:p>
            <a:r>
              <a:rPr lang="en-CA" dirty="0"/>
              <a:t>Technique – SBN-RR</a:t>
            </a:r>
            <a:endParaRPr lang="en-US" sz="3600" dirty="0"/>
          </a:p>
        </p:txBody>
      </p:sp>
      <p:sp>
        <p:nvSpPr>
          <p:cNvPr id="3" name="Content Placeholder 2"/>
          <p:cNvSpPr>
            <a:spLocks noGrp="1"/>
          </p:cNvSpPr>
          <p:nvPr>
            <p:ph idx="1"/>
          </p:nvPr>
        </p:nvSpPr>
        <p:spPr/>
        <p:txBody>
          <a:bodyPr>
            <a:normAutofit fontScale="77500" lnSpcReduction="20000"/>
          </a:bodyPr>
          <a:lstStyle/>
          <a:p>
            <a:pPr>
              <a:lnSpc>
                <a:spcPct val="150000"/>
              </a:lnSpc>
            </a:pPr>
            <a:r>
              <a:rPr lang="en-CA" b="1" dirty="0"/>
              <a:t>Stop</a:t>
            </a:r>
            <a:r>
              <a:rPr lang="en-CA" dirty="0"/>
              <a:t> – whenever you feel a trigger coming</a:t>
            </a:r>
          </a:p>
          <a:p>
            <a:pPr>
              <a:lnSpc>
                <a:spcPct val="150000"/>
              </a:lnSpc>
            </a:pPr>
            <a:r>
              <a:rPr lang="en-CA" b="1" dirty="0"/>
              <a:t>Breathe</a:t>
            </a:r>
            <a:r>
              <a:rPr lang="en-CA" dirty="0"/>
              <a:t> – focus your mind on your breath</a:t>
            </a:r>
          </a:p>
          <a:p>
            <a:pPr>
              <a:lnSpc>
                <a:spcPct val="150000"/>
              </a:lnSpc>
            </a:pPr>
            <a:r>
              <a:rPr lang="en-CA" b="1" dirty="0"/>
              <a:t>Notice</a:t>
            </a:r>
            <a:r>
              <a:rPr lang="en-CA" dirty="0"/>
              <a:t> – experience how you feel, notice your emotions</a:t>
            </a:r>
          </a:p>
          <a:p>
            <a:pPr>
              <a:lnSpc>
                <a:spcPct val="150000"/>
              </a:lnSpc>
            </a:pPr>
            <a:r>
              <a:rPr lang="en-CA" b="1" dirty="0"/>
              <a:t>Reflect</a:t>
            </a:r>
            <a:r>
              <a:rPr lang="en-CA" dirty="0"/>
              <a:t> – where is that coming from? Is there any judgment?</a:t>
            </a:r>
          </a:p>
          <a:p>
            <a:pPr>
              <a:lnSpc>
                <a:spcPct val="150000"/>
              </a:lnSpc>
            </a:pPr>
            <a:r>
              <a:rPr lang="en-CA" b="1" dirty="0"/>
              <a:t>Respond</a:t>
            </a:r>
            <a:r>
              <a:rPr lang="en-CA" dirty="0"/>
              <a:t> – take the opportunity to respond with a positive and compassionate outcome in mind.</a:t>
            </a:r>
          </a:p>
          <a:p>
            <a:pPr>
              <a:lnSpc>
                <a:spcPct val="150000"/>
              </a:lnSpc>
            </a:pPr>
            <a:endParaRPr lang="en-CA" dirty="0"/>
          </a:p>
          <a:p>
            <a:pPr>
              <a:lnSpc>
                <a:spcPct val="150000"/>
              </a:lnSpc>
              <a:buNone/>
            </a:pPr>
            <a:r>
              <a:rPr lang="en-CA" dirty="0"/>
              <a:t>	This is a technique that could be used in  your everyday work.</a:t>
            </a:r>
          </a:p>
        </p:txBody>
      </p:sp>
      <p:sp>
        <p:nvSpPr>
          <p:cNvPr id="4" name="Rectangle 3"/>
          <p:cNvSpPr/>
          <p:nvPr/>
        </p:nvSpPr>
        <p:spPr>
          <a:xfrm>
            <a:off x="3431704" y="6308502"/>
            <a:ext cx="6276528" cy="276999"/>
          </a:xfrm>
          <a:prstGeom prst="rect">
            <a:avLst/>
          </a:prstGeom>
        </p:spPr>
        <p:txBody>
          <a:bodyPr wrap="square">
            <a:spAutoFit/>
          </a:bodyPr>
          <a:lstStyle/>
          <a:p>
            <a:r>
              <a:rPr lang="en-US" sz="1200" dirty="0">
                <a:hlinkClick r:id="rId3"/>
              </a:rPr>
              <a:t>https://siyli.org/take-the-railroad-to-avoid-triggers/</a:t>
            </a:r>
            <a:r>
              <a:rPr lang="en-US" sz="1200" dirty="0"/>
              <a:t> </a:t>
            </a:r>
          </a:p>
        </p:txBody>
      </p:sp>
      <p:grpSp>
        <p:nvGrpSpPr>
          <p:cNvPr id="6" name="Group 5">
            <a:extLst>
              <a:ext uri="{FF2B5EF4-FFF2-40B4-BE49-F238E27FC236}">
                <a16:creationId xmlns:a16="http://schemas.microsoft.com/office/drawing/2014/main" id="{E2931D28-8A34-85A8-148B-E3137CB0FE50}"/>
              </a:ext>
              <a:ext uri="{C183D7F6-B498-43B3-948B-1728B52AA6E4}">
                <adec:decorative xmlns:adec="http://schemas.microsoft.com/office/drawing/2017/decorative" val="1"/>
              </a:ext>
            </a:extLst>
          </p:cNvPr>
          <p:cNvGrpSpPr/>
          <p:nvPr/>
        </p:nvGrpSpPr>
        <p:grpSpPr>
          <a:xfrm>
            <a:off x="7680177" y="158588"/>
            <a:ext cx="2668859" cy="2518101"/>
            <a:chOff x="6660233" y="980728"/>
            <a:chExt cx="1296144" cy="1224135"/>
          </a:xfrm>
        </p:grpSpPr>
        <p:pic>
          <p:nvPicPr>
            <p:cNvPr id="1026" name="Picture 2" descr="Blank stop sign | Free SVG">
              <a:extLst>
                <a:ext uri="{FF2B5EF4-FFF2-40B4-BE49-F238E27FC236}">
                  <a16:creationId xmlns:a16="http://schemas.microsoft.com/office/drawing/2014/main" id="{BC99380E-ECD3-9C3B-3F31-CC009638D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62DF17-BD3F-FD40-8E98-2170E34A45D6}"/>
                </a:ext>
              </a:extLst>
            </p:cNvPr>
            <p:cNvSpPr txBox="1"/>
            <p:nvPr/>
          </p:nvSpPr>
          <p:spPr>
            <a:xfrm>
              <a:off x="6671282" y="1397124"/>
              <a:ext cx="1247908" cy="448862"/>
            </a:xfrm>
            <a:prstGeom prst="rect">
              <a:avLst/>
            </a:prstGeom>
            <a:noFill/>
          </p:spPr>
          <p:txBody>
            <a:bodyPr wrap="square">
              <a:spAutoFit/>
            </a:bodyPr>
            <a:lstStyle/>
            <a:p>
              <a:pPr algn="ctr"/>
              <a:r>
                <a:rPr lang="en-CA" sz="5400" dirty="0">
                  <a:solidFill>
                    <a:schemeClr val="bg1"/>
                  </a:solidFill>
                </a:rPr>
                <a:t>SBN-RR</a:t>
              </a:r>
              <a:endParaRPr lang="en-US" sz="5400" dirty="0">
                <a:solidFill>
                  <a:schemeClr val="bg1"/>
                </a:solidFill>
              </a:endParaRPr>
            </a:p>
          </p:txBody>
        </p:sp>
      </p:grpSp>
      <p:grpSp>
        <p:nvGrpSpPr>
          <p:cNvPr id="5" name="Group 4">
            <a:extLst>
              <a:ext uri="{FF2B5EF4-FFF2-40B4-BE49-F238E27FC236}">
                <a16:creationId xmlns:a16="http://schemas.microsoft.com/office/drawing/2014/main" id="{327E9ABD-EC93-BBCA-58CF-F7EE7B0AFE8D}"/>
              </a:ext>
              <a:ext uri="{C183D7F6-B498-43B3-948B-1728B52AA6E4}">
                <adec:decorative xmlns:adec="http://schemas.microsoft.com/office/drawing/2017/decorative" val="1"/>
              </a:ext>
            </a:extLst>
          </p:cNvPr>
          <p:cNvGrpSpPr/>
          <p:nvPr/>
        </p:nvGrpSpPr>
        <p:grpSpPr>
          <a:xfrm>
            <a:off x="10322347" y="4941168"/>
            <a:ext cx="1260053" cy="1184996"/>
            <a:chOff x="1691680" y="5343137"/>
            <a:chExt cx="803649" cy="818086"/>
          </a:xfrm>
        </p:grpSpPr>
        <p:pic>
          <p:nvPicPr>
            <p:cNvPr id="7" name="Picture 6">
              <a:extLst>
                <a:ext uri="{FF2B5EF4-FFF2-40B4-BE49-F238E27FC236}">
                  <a16:creationId xmlns:a16="http://schemas.microsoft.com/office/drawing/2014/main" id="{CE45B914-C2CE-5249-39A2-C7AB5428D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8" name="Oval 7">
              <a:extLst>
                <a:ext uri="{FF2B5EF4-FFF2-40B4-BE49-F238E27FC236}">
                  <a16:creationId xmlns:a16="http://schemas.microsoft.com/office/drawing/2014/main" id="{EFDB7573-0BA7-4286-9364-633420729642}"/>
                </a:ext>
              </a:extLst>
            </p:cNvPr>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100865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396" y="6017591"/>
            <a:ext cx="5956580" cy="430887"/>
          </a:xfrm>
          <a:prstGeom prst="rect">
            <a:avLst/>
          </a:prstGeom>
        </p:spPr>
        <p:txBody>
          <a:bodyPr wrap="square">
            <a:spAutoFit/>
          </a:bodyPr>
          <a:lstStyle/>
          <a:p>
            <a:r>
              <a:rPr lang="en-CA" sz="1100" u="sng" dirty="0">
                <a:solidFill>
                  <a:srgbClr val="0000FF"/>
                </a:solidFill>
                <a:ea typeface="Calibri" panose="020F0502020204030204" pitchFamily="34" charset="0"/>
                <a:hlinkClick r:id="rId3"/>
              </a:rPr>
              <a:t>https://my.happify.com/hd/why-you-should-treat-yourself-like-someone-you-love/</a:t>
            </a:r>
            <a:endParaRPr lang="en-CA" sz="1100" u="sng" dirty="0">
              <a:solidFill>
                <a:srgbClr val="0000FF"/>
              </a:solidFill>
              <a:ea typeface="Calibri" panose="020F0502020204030204" pitchFamily="34" charset="0"/>
            </a:endParaRPr>
          </a:p>
          <a:p>
            <a:r>
              <a:rPr lang="en-US" sz="1100" dirty="0">
                <a:hlinkClick r:id="rId4"/>
              </a:rPr>
              <a:t>https://www.youtube.com/watch?v=xaqdK6JPpcg</a:t>
            </a:r>
            <a:r>
              <a:rPr lang="en-US" sz="1100" dirty="0"/>
              <a:t> </a:t>
            </a:r>
            <a:endParaRPr lang="en-CA" sz="1100" u="sng" dirty="0">
              <a:solidFill>
                <a:srgbClr val="0000FF"/>
              </a:solidFill>
              <a:ea typeface="Calibri" panose="020F0502020204030204" pitchFamily="34" charset="0"/>
            </a:endParaRPr>
          </a:p>
        </p:txBody>
      </p:sp>
      <p:sp>
        <p:nvSpPr>
          <p:cNvPr id="17" name="Title 16"/>
          <p:cNvSpPr>
            <a:spLocks noGrp="1"/>
          </p:cNvSpPr>
          <p:nvPr>
            <p:ph type="title"/>
          </p:nvPr>
        </p:nvSpPr>
        <p:spPr/>
        <p:txBody>
          <a:bodyPr>
            <a:noAutofit/>
          </a:bodyPr>
          <a:lstStyle/>
          <a:p>
            <a:r>
              <a:rPr lang="en-US" sz="3200" dirty="0">
                <a:solidFill>
                  <a:srgbClr val="7030A0"/>
                </a:solidFill>
              </a:rPr>
              <a:t>Treat yourself as if you were worthy </a:t>
            </a:r>
            <a:br>
              <a:rPr lang="en-US" sz="3200" dirty="0">
                <a:solidFill>
                  <a:srgbClr val="7030A0"/>
                </a:solidFill>
              </a:rPr>
            </a:br>
            <a:r>
              <a:rPr lang="en-US" sz="3200" dirty="0">
                <a:solidFill>
                  <a:srgbClr val="7030A0"/>
                </a:solidFill>
              </a:rPr>
              <a:t>of love… because you are</a:t>
            </a:r>
            <a:endParaRPr lang="en-CA" sz="3200" dirty="0">
              <a:solidFill>
                <a:srgbClr val="7030A0"/>
              </a:solidFill>
            </a:endParaRPr>
          </a:p>
        </p:txBody>
      </p:sp>
      <p:pic>
        <p:nvPicPr>
          <p:cNvPr id="1028" name="Picture 4" descr="love yourself | Dwayne &amp;quot;The Rock&amp;quot; Johnson | Know Your Me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84" y="1988840"/>
            <a:ext cx="3380765" cy="3672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5144687" y="1199999"/>
            <a:ext cx="755273" cy="122540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415366" y="1565350"/>
            <a:ext cx="1071562" cy="1071562"/>
          </a:xfrm>
          <a:prstGeom prst="rect">
            <a:avLst/>
          </a:prstGeom>
        </p:spPr>
      </p:pic>
      <p:pic>
        <p:nvPicPr>
          <p:cNvPr id="8" name="Picture 4">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8204" y="5687480"/>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4300" y="5552355"/>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35C3F6-1794-EAAE-8776-5696C29202C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24777" y="2609779"/>
            <a:ext cx="3643783" cy="2738910"/>
          </a:xfrm>
          <a:prstGeom prst="rect">
            <a:avLst/>
          </a:prstGeom>
        </p:spPr>
      </p:pic>
      <p:pic>
        <p:nvPicPr>
          <p:cNvPr id="11" name="Picture 10">
            <a:extLst>
              <a:ext uri="{FF2B5EF4-FFF2-40B4-BE49-F238E27FC236}">
                <a16:creationId xmlns:a16="http://schemas.microsoft.com/office/drawing/2014/main" id="{AFE94D8F-6D45-3CD9-3BFF-E584B5254AB2}"/>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8761768" y="193848"/>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50AC-81F3-93F9-EF04-E56C3B7BC4F8}"/>
              </a:ext>
            </a:extLst>
          </p:cNvPr>
          <p:cNvSpPr>
            <a:spLocks noGrp="1"/>
          </p:cNvSpPr>
          <p:nvPr>
            <p:ph type="title"/>
          </p:nvPr>
        </p:nvSpPr>
        <p:spPr/>
        <p:txBody>
          <a:bodyPr/>
          <a:lstStyle/>
          <a:p>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endParaRPr lang="en-US" dirty="0"/>
          </a:p>
        </p:txBody>
      </p:sp>
      <p:sp>
        <p:nvSpPr>
          <p:cNvPr id="4" name="Slide Number Placeholder 3">
            <a:extLst>
              <a:ext uri="{FF2B5EF4-FFF2-40B4-BE49-F238E27FC236}">
                <a16:creationId xmlns:a16="http://schemas.microsoft.com/office/drawing/2014/main" id="{FBC7574B-6E4F-F872-DC06-A4503782F653}"/>
              </a:ext>
            </a:extLst>
          </p:cNvPr>
          <p:cNvSpPr>
            <a:spLocks noGrp="1"/>
          </p:cNvSpPr>
          <p:nvPr>
            <p:ph type="sldNum" sz="quarter" idx="12"/>
          </p:nvPr>
        </p:nvSpPr>
        <p:spPr/>
        <p:txBody>
          <a:bodyPr/>
          <a:lstStyle/>
          <a:p>
            <a:fld id="{50E449A1-3E28-4EED-877C-2235D0A8D14E}" type="slidenum">
              <a:rPr lang="en-CA" smtClean="0"/>
              <a:pPr/>
              <a:t>18</a:t>
            </a:fld>
            <a:endParaRPr lang="en-CA" dirty="0"/>
          </a:p>
        </p:txBody>
      </p:sp>
      <p:pic>
        <p:nvPicPr>
          <p:cNvPr id="16" name="Content Placeholder 15">
            <a:extLst>
              <a:ext uri="{FF2B5EF4-FFF2-40B4-BE49-F238E27FC236}">
                <a16:creationId xmlns:a16="http://schemas.microsoft.com/office/drawing/2014/main" id="{090357F8-6309-36D5-CF11-9B664CC53F4B}"/>
              </a:ext>
            </a:extLst>
          </p:cNvPr>
          <p:cNvPicPr>
            <a:picLocks noGrp="1" noChangeAspect="1"/>
          </p:cNvPicPr>
          <p:nvPr>
            <p:ph idx="1"/>
          </p:nvPr>
        </p:nvPicPr>
        <p:blipFill>
          <a:blip r:embed="rId3"/>
          <a:stretch>
            <a:fillRect/>
          </a:stretch>
        </p:blipFill>
        <p:spPr>
          <a:xfrm>
            <a:off x="1846661" y="1600200"/>
            <a:ext cx="8498678" cy="4525963"/>
          </a:xfrm>
        </p:spPr>
      </p:pic>
    </p:spTree>
    <p:extLst>
      <p:ext uri="{BB962C8B-B14F-4D97-AF65-F5344CB8AC3E}">
        <p14:creationId xmlns:p14="http://schemas.microsoft.com/office/powerpoint/2010/main" val="144370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7F9F-D2CC-FA6E-00A0-20CD7CE39951}"/>
              </a:ext>
            </a:extLst>
          </p:cNvPr>
          <p:cNvSpPr>
            <a:spLocks noGrp="1"/>
          </p:cNvSpPr>
          <p:nvPr>
            <p:ph type="title"/>
          </p:nvPr>
        </p:nvSpPr>
        <p:spPr/>
        <p:txBody>
          <a:bodyPr>
            <a:normAutofit/>
          </a:bodyPr>
          <a:lstStyle/>
          <a:p>
            <a:r>
              <a:rPr lang="en-CA" dirty="0">
                <a:hlinkClick r:id="rId3"/>
              </a:rPr>
              <a:t>They had us in the first half not </a:t>
            </a:r>
            <a:r>
              <a:rPr lang="en-CA" dirty="0" err="1">
                <a:hlinkClick r:id="rId3"/>
              </a:rPr>
              <a:t>gonna</a:t>
            </a:r>
            <a:r>
              <a:rPr lang="en-CA" dirty="0">
                <a:hlinkClick r:id="rId3"/>
              </a:rPr>
              <a:t> lie</a:t>
            </a:r>
            <a:endParaRPr lang="en-US" dirty="0"/>
          </a:p>
        </p:txBody>
      </p:sp>
      <p:pic>
        <p:nvPicPr>
          <p:cNvPr id="10" name="Content Placeholder 9">
            <a:extLst>
              <a:ext uri="{FF2B5EF4-FFF2-40B4-BE49-F238E27FC236}">
                <a16:creationId xmlns:a16="http://schemas.microsoft.com/office/drawing/2014/main" id="{8EBA2E3B-7D13-809E-1EF5-5629D93A1EC1}"/>
              </a:ext>
            </a:extLst>
          </p:cNvPr>
          <p:cNvPicPr>
            <a:picLocks noGrp="1" noChangeAspect="1"/>
          </p:cNvPicPr>
          <p:nvPr>
            <p:ph idx="1"/>
          </p:nvPr>
        </p:nvPicPr>
        <p:blipFill>
          <a:blip r:embed="rId4"/>
          <a:stretch>
            <a:fillRect/>
          </a:stretch>
        </p:blipFill>
        <p:spPr>
          <a:xfrm>
            <a:off x="2068431" y="1600200"/>
            <a:ext cx="8055137" cy="4525963"/>
          </a:xfrm>
        </p:spPr>
      </p:pic>
      <p:sp>
        <p:nvSpPr>
          <p:cNvPr id="4" name="Slide Number Placeholder 3">
            <a:extLst>
              <a:ext uri="{FF2B5EF4-FFF2-40B4-BE49-F238E27FC236}">
                <a16:creationId xmlns:a16="http://schemas.microsoft.com/office/drawing/2014/main" id="{A6837928-2218-1A1C-FB67-793C60AF9EDD}"/>
              </a:ext>
            </a:extLst>
          </p:cNvPr>
          <p:cNvSpPr>
            <a:spLocks noGrp="1"/>
          </p:cNvSpPr>
          <p:nvPr>
            <p:ph type="sldNum" sz="quarter" idx="12"/>
          </p:nvPr>
        </p:nvSpPr>
        <p:spPr/>
        <p:txBody>
          <a:bodyPr/>
          <a:lstStyle/>
          <a:p>
            <a:fld id="{50E449A1-3E28-4EED-877C-2235D0A8D14E}" type="slidenum">
              <a:rPr lang="en-CA" smtClean="0"/>
              <a:pPr/>
              <a:t>19</a:t>
            </a:fld>
            <a:endParaRPr lang="en-CA" dirty="0"/>
          </a:p>
        </p:txBody>
      </p:sp>
    </p:spTree>
    <p:extLst>
      <p:ext uri="{BB962C8B-B14F-4D97-AF65-F5344CB8AC3E}">
        <p14:creationId xmlns:p14="http://schemas.microsoft.com/office/powerpoint/2010/main" val="133279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The sould speaks to you in the quite moments in between your thoughts&quot;"/>
          <p:cNvPicPr>
            <a:picLocks noChangeAspect="1"/>
          </p:cNvPicPr>
          <p:nvPr/>
        </p:nvPicPr>
        <p:blipFill rotWithShape="1">
          <a:blip r:embed="rId3"/>
          <a:srcRect b="15000"/>
          <a:stretch/>
        </p:blipFill>
        <p:spPr>
          <a:xfrm>
            <a:off x="3215680" y="116633"/>
            <a:ext cx="5400600" cy="5361059"/>
          </a:xfrm>
          <a:prstGeom prst="rect">
            <a:avLst/>
          </a:prstGeom>
        </p:spPr>
      </p:pic>
      <p:sp>
        <p:nvSpPr>
          <p:cNvPr id="3" name="Title 2">
            <a:extLst>
              <a:ext uri="{FF2B5EF4-FFF2-40B4-BE49-F238E27FC236}">
                <a16:creationId xmlns:a16="http://schemas.microsoft.com/office/drawing/2014/main" id="{E1FD0FA6-5209-8B5E-BDA9-47277DCA0272}"/>
              </a:ext>
            </a:extLst>
          </p:cNvPr>
          <p:cNvSpPr>
            <a:spLocks noGrp="1"/>
          </p:cNvSpPr>
          <p:nvPr>
            <p:ph type="title"/>
          </p:nvPr>
        </p:nvSpPr>
        <p:spPr>
          <a:xfrm>
            <a:off x="1981200" y="-1143000"/>
            <a:ext cx="8229600" cy="1143000"/>
          </a:xfrm>
        </p:spPr>
        <p:txBody>
          <a:bodyPr vert="horz" lIns="91440" tIns="45720" rIns="91440" bIns="45720" rtlCol="0" anchor="b">
            <a:normAutofit/>
          </a:bodyPr>
          <a:lstStyle/>
          <a:p>
            <a:r>
              <a:rPr lang="fr-CA" dirty="0" err="1"/>
              <a:t>Sould</a:t>
            </a:r>
            <a:r>
              <a:rPr lang="fr-CA" dirty="0"/>
              <a:t> </a:t>
            </a:r>
            <a:r>
              <a:rPr lang="fr-CA" dirty="0" err="1"/>
              <a:t>Speaks</a:t>
            </a:r>
            <a:r>
              <a:rPr lang="fr-CA" dirty="0"/>
              <a:t> in </a:t>
            </a:r>
            <a:r>
              <a:rPr lang="fr-CA" dirty="0" err="1"/>
              <a:t>Quite</a:t>
            </a:r>
            <a:r>
              <a:rPr lang="fr-CA" dirty="0"/>
              <a:t> Moments</a:t>
            </a: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err="1"/>
              <a:t>Reflect</a:t>
            </a:r>
            <a:r>
              <a:rPr lang="fr-CA" dirty="0"/>
              <a:t> about the </a:t>
            </a:r>
            <a:r>
              <a:rPr lang="fr-CA" dirty="0" err="1"/>
              <a:t>models</a:t>
            </a:r>
            <a:r>
              <a:rPr lang="fr-CA" dirty="0"/>
              <a:t> &amp; </a:t>
            </a:r>
            <a:r>
              <a:rPr lang="fr-CA" dirty="0" err="1"/>
              <a:t>exercises</a:t>
            </a:r>
            <a:endParaRPr lang="en-US" dirty="0"/>
          </a:p>
        </p:txBody>
      </p:sp>
      <p:sp>
        <p:nvSpPr>
          <p:cNvPr id="4" name="Slide Number Placeholder 3"/>
          <p:cNvSpPr>
            <a:spLocks noGrp="1"/>
          </p:cNvSpPr>
          <p:nvPr>
            <p:ph type="sldNum" sz="quarter" idx="12"/>
          </p:nvPr>
        </p:nvSpPr>
        <p:spPr/>
        <p:txBody>
          <a:bodyPr/>
          <a:lstStyle/>
          <a:p>
            <a:fld id="{50E449A1-3E28-4EED-877C-2235D0A8D14E}" type="slidenum">
              <a:rPr lang="en-CA" smtClean="0"/>
              <a:pPr/>
              <a:t>20</a:t>
            </a:fld>
            <a:endParaRPr lang="en-CA" dirty="0"/>
          </a:p>
        </p:txBody>
      </p:sp>
      <p:grpSp>
        <p:nvGrpSpPr>
          <p:cNvPr id="5" name="Group 4">
            <a:extLst>
              <a:ext uri="{C183D7F6-B498-43B3-948B-1728B52AA6E4}">
                <adec:decorative xmlns:adec="http://schemas.microsoft.com/office/drawing/2017/decorative" val="1"/>
              </a:ext>
            </a:extLst>
          </p:cNvPr>
          <p:cNvGrpSpPr/>
          <p:nvPr/>
        </p:nvGrpSpPr>
        <p:grpSpPr>
          <a:xfrm>
            <a:off x="7362016" y="2482928"/>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C183D7F6-B498-43B3-948B-1728B52AA6E4}">
                <adec:decorative xmlns:adec="http://schemas.microsoft.com/office/drawing/2017/decorative" val="1"/>
              </a:ext>
            </a:extLst>
          </p:cNvPr>
          <p:cNvGrpSpPr/>
          <p:nvPr/>
        </p:nvGrpSpPr>
        <p:grpSpPr>
          <a:xfrm>
            <a:off x="1348719" y="3501447"/>
            <a:ext cx="2081017" cy="1338709"/>
            <a:chOff x="1126261" y="1342299"/>
            <a:chExt cx="2900521" cy="1625441"/>
          </a:xfrm>
        </p:grpSpPr>
        <p:pic>
          <p:nvPicPr>
            <p:cNvPr id="14" name="Picture 13"/>
            <p:cNvPicPr>
              <a:picLocks noChangeAspect="1"/>
            </p:cNvPicPr>
            <p:nvPr/>
          </p:nvPicPr>
          <p:blipFill>
            <a:blip r:embed="rId4">
              <a:duotone>
                <a:schemeClr val="accent1">
                  <a:shade val="45000"/>
                  <a:satMod val="135000"/>
                </a:schemeClr>
                <a:prstClr val="white"/>
              </a:duotone>
            </a:blip>
            <a:stretch>
              <a:fillRect/>
            </a:stretch>
          </p:blipFill>
          <p:spPr>
            <a:xfrm>
              <a:off x="1126261" y="1359602"/>
              <a:ext cx="516804" cy="1608138"/>
            </a:xfrm>
            <a:prstGeom prst="rect">
              <a:avLst/>
            </a:prstGeom>
          </p:spPr>
        </p:pic>
        <p:pic>
          <p:nvPicPr>
            <p:cNvPr id="17" name="Picture 4" descr="http://www.edbatista.com/images/2010/03/SCARF_Model.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5925" y="1342299"/>
              <a:ext cx="2360857" cy="14942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000277" y="1815464"/>
            <a:ext cx="3118033" cy="461665"/>
          </a:xfrm>
          <a:prstGeom prst="rect">
            <a:avLst/>
          </a:prstGeom>
        </p:spPr>
        <p:txBody>
          <a:bodyPr wrap="none">
            <a:spAutoFit/>
          </a:bodyPr>
          <a:lstStyle/>
          <a:p>
            <a:r>
              <a:rPr lang="fr-CA" sz="2400" dirty="0" err="1"/>
              <a:t>Plenary</a:t>
            </a:r>
            <a:r>
              <a:rPr lang="fr-CA" sz="2400" dirty="0"/>
              <a:t> &amp; Small Groups</a:t>
            </a:r>
            <a:endParaRPr lang="en-CA" sz="2400" dirty="0"/>
          </a:p>
        </p:txBody>
      </p:sp>
      <p:grpSp>
        <p:nvGrpSpPr>
          <p:cNvPr id="10" name="Group 9">
            <a:extLst>
              <a:ext uri="{C183D7F6-B498-43B3-948B-1728B52AA6E4}">
                <adec:decorative xmlns:adec="http://schemas.microsoft.com/office/drawing/2017/decorative" val="1"/>
              </a:ext>
            </a:extLst>
          </p:cNvPr>
          <p:cNvGrpSpPr/>
          <p:nvPr/>
        </p:nvGrpSpPr>
        <p:grpSpPr>
          <a:xfrm>
            <a:off x="2909791" y="5422178"/>
            <a:ext cx="1087674" cy="1074873"/>
            <a:chOff x="1281162" y="4286773"/>
            <a:chExt cx="1342242" cy="1436914"/>
          </a:xfrm>
        </p:grpSpPr>
        <p:pic>
          <p:nvPicPr>
            <p:cNvPr id="24" name="Picture 23"/>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pic>
        <p:nvPicPr>
          <p:cNvPr id="27" name="Picture 26">
            <a:extLst>
              <a:ext uri="{FF2B5EF4-FFF2-40B4-BE49-F238E27FC236}">
                <a16:creationId xmlns:a16="http://schemas.microsoft.com/office/drawing/2014/main" id="{507676EA-B017-1FCB-73E5-D4A685A7AD8A}"/>
              </a:ext>
              <a:ext uri="{C183D7F6-B498-43B3-948B-1728B52AA6E4}">
                <adec:decorative xmlns:adec="http://schemas.microsoft.com/office/drawing/2017/decorative" val="1"/>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artisticPencilGrayscale/>
                    </a14:imgEffect>
                  </a14:imgLayer>
                </a14:imgProps>
              </a:ext>
            </a:extLst>
          </a:blip>
          <a:stretch>
            <a:fillRect/>
          </a:stretch>
        </p:blipFill>
        <p:spPr>
          <a:xfrm flipH="1">
            <a:off x="3803044" y="4780738"/>
            <a:ext cx="1500868" cy="2021268"/>
          </a:xfrm>
          <a:prstGeom prst="rect">
            <a:avLst/>
          </a:prstGeom>
        </p:spPr>
      </p:pic>
      <p:pic>
        <p:nvPicPr>
          <p:cNvPr id="54" name="Picture 53">
            <a:extLst>
              <a:ext uri="{FF2B5EF4-FFF2-40B4-BE49-F238E27FC236}">
                <a16:creationId xmlns:a16="http://schemas.microsoft.com/office/drawing/2014/main" id="{5DE07890-2CDA-3CFC-FDF9-C1D5FEC9C0F6}"/>
              </a:ext>
              <a:ext uri="{C183D7F6-B498-43B3-948B-1728B52AA6E4}">
                <adec:decorative xmlns:adec="http://schemas.microsoft.com/office/drawing/2017/decorative" val="1"/>
              </a:ext>
            </a:extLst>
          </p:cNvPr>
          <p:cNvPicPr>
            <a:picLocks noChangeAspect="1"/>
          </p:cNvPicPr>
          <p:nvPr/>
        </p:nvPicPr>
        <p:blipFill>
          <a:blip r:embed="rId10">
            <a:duotone>
              <a:schemeClr val="accent1">
                <a:shade val="45000"/>
                <a:satMod val="135000"/>
              </a:schemeClr>
              <a:prstClr val="white"/>
            </a:duotone>
          </a:blip>
          <a:stretch>
            <a:fillRect/>
          </a:stretch>
        </p:blipFill>
        <p:spPr>
          <a:xfrm>
            <a:off x="2297390" y="1490084"/>
            <a:ext cx="3457941" cy="1938917"/>
          </a:xfrm>
          <a:prstGeom prst="rect">
            <a:avLst/>
          </a:prstGeom>
        </p:spPr>
      </p:pic>
      <p:pic>
        <p:nvPicPr>
          <p:cNvPr id="8" name="Picture 7">
            <a:extLst>
              <a:ext uri="{FF2B5EF4-FFF2-40B4-BE49-F238E27FC236}">
                <a16:creationId xmlns:a16="http://schemas.microsoft.com/office/drawing/2014/main" id="{D3849467-2800-7141-8339-E7C218599414}"/>
              </a:ext>
              <a:ext uri="{C183D7F6-B498-43B3-948B-1728B52AA6E4}">
                <adec:decorative xmlns:adec="http://schemas.microsoft.com/office/drawing/2017/decorative" val="1"/>
              </a:ext>
            </a:extLst>
          </p:cNvPr>
          <p:cNvPicPr>
            <a:picLocks noChangeAspect="1"/>
          </p:cNvPicPr>
          <p:nvPr/>
        </p:nvPicPr>
        <p:blipFill>
          <a:blip r:embed="rId11">
            <a:duotone>
              <a:schemeClr val="accent1">
                <a:shade val="45000"/>
                <a:satMod val="135000"/>
              </a:schemeClr>
              <a:prstClr val="white"/>
            </a:duotone>
          </a:blip>
          <a:stretch>
            <a:fillRect/>
          </a:stretch>
        </p:blipFill>
        <p:spPr>
          <a:xfrm>
            <a:off x="695400" y="7533456"/>
            <a:ext cx="1693828" cy="1302770"/>
          </a:xfrm>
          <a:prstGeom prst="rect">
            <a:avLst/>
          </a:prstGeom>
        </p:spPr>
      </p:pic>
      <p:pic>
        <p:nvPicPr>
          <p:cNvPr id="13" name="Picture 2" descr="VUCA Leadership">
            <a:extLst>
              <a:ext uri="{FF2B5EF4-FFF2-40B4-BE49-F238E27FC236}">
                <a16:creationId xmlns:a16="http://schemas.microsoft.com/office/drawing/2014/main" id="{AA299B88-EF4A-F2AB-C5FB-7A4108722668}"/>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5910" y="7545605"/>
            <a:ext cx="1845435" cy="12280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at? So what? Now What? model">
            <a:extLst>
              <a:ext uri="{FF2B5EF4-FFF2-40B4-BE49-F238E27FC236}">
                <a16:creationId xmlns:a16="http://schemas.microsoft.com/office/drawing/2014/main" id="{6D88BDDD-4BE4-3374-5545-FD8B4C954B9A}"/>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960275" y="7483038"/>
            <a:ext cx="1339790" cy="1353188"/>
          </a:xfrm>
          <a:prstGeom prst="rect">
            <a:avLst/>
          </a:prstGeom>
          <a:solidFill>
            <a:srgbClr val="FFFFFF"/>
          </a:solidFill>
        </p:spPr>
      </p:pic>
      <p:grpSp>
        <p:nvGrpSpPr>
          <p:cNvPr id="22" name="Group 21">
            <a:extLst>
              <a:ext uri="{FF2B5EF4-FFF2-40B4-BE49-F238E27FC236}">
                <a16:creationId xmlns:a16="http://schemas.microsoft.com/office/drawing/2014/main" id="{CAAFF9AD-51D8-CFE1-696A-018FF36E6E95}"/>
              </a:ext>
              <a:ext uri="{C183D7F6-B498-43B3-948B-1728B52AA6E4}">
                <adec:decorative xmlns:adec="http://schemas.microsoft.com/office/drawing/2017/decorative" val="1"/>
              </a:ext>
            </a:extLst>
          </p:cNvPr>
          <p:cNvGrpSpPr/>
          <p:nvPr/>
        </p:nvGrpSpPr>
        <p:grpSpPr>
          <a:xfrm>
            <a:off x="4861249" y="3741519"/>
            <a:ext cx="1122636" cy="1143000"/>
            <a:chOff x="6660235" y="980728"/>
            <a:chExt cx="1296144" cy="1224135"/>
          </a:xfrm>
        </p:grpSpPr>
        <p:pic>
          <p:nvPicPr>
            <p:cNvPr id="23" name="Picture 2" descr="Blank stop sign | Free SVG">
              <a:extLst>
                <a:ext uri="{FF2B5EF4-FFF2-40B4-BE49-F238E27FC236}">
                  <a16:creationId xmlns:a16="http://schemas.microsoft.com/office/drawing/2014/main" id="{26B7DDF3-2E05-FECB-702B-5C5A7D7B8E8D}"/>
                </a:ext>
              </a:extLst>
            </p:cNvPr>
            <p:cNvPicPr>
              <a:picLocks noChangeAspect="1" noChangeArrowheads="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5"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7DD52E-5DA5-5210-BFF7-6A7F4B676B5E}"/>
                </a:ext>
              </a:extLst>
            </p:cNvPr>
            <p:cNvSpPr txBox="1"/>
            <p:nvPr/>
          </p:nvSpPr>
          <p:spPr>
            <a:xfrm>
              <a:off x="6671282" y="1397125"/>
              <a:ext cx="1247908" cy="428512"/>
            </a:xfrm>
            <a:prstGeom prst="rect">
              <a:avLst/>
            </a:prstGeom>
            <a:noFill/>
          </p:spPr>
          <p:txBody>
            <a:bodyPr wrap="square">
              <a:spAutoFit/>
            </a:bodyPr>
            <a:lstStyle/>
            <a:p>
              <a:pPr algn="ctr"/>
              <a:r>
                <a:rPr lang="en-CA" sz="2000" dirty="0">
                  <a:solidFill>
                    <a:schemeClr val="bg1"/>
                  </a:solidFill>
                </a:rPr>
                <a:t>SBN-RR</a:t>
              </a:r>
              <a:endParaRPr lang="en-US" sz="2000" dirty="0">
                <a:solidFill>
                  <a:schemeClr val="bg1"/>
                </a:solidFill>
              </a:endParaRPr>
            </a:p>
          </p:txBody>
        </p:sp>
      </p:grpSp>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happy home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073" y="3212977"/>
            <a:ext cx="2177988" cy="1587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74638"/>
            <a:ext cx="6203032" cy="1143000"/>
          </a:xfrm>
        </p:spPr>
        <p:txBody>
          <a:bodyPr>
            <a:normAutofit fontScale="90000"/>
          </a:bodyPr>
          <a:lstStyle/>
          <a:p>
            <a:r>
              <a:rPr lang="en-CA" sz="3600" dirty="0"/>
              <a:t>Your take away practice for week 5</a:t>
            </a:r>
            <a:endParaRPr lang="en-US" sz="3600" dirty="0"/>
          </a:p>
        </p:txBody>
      </p:sp>
      <p:sp>
        <p:nvSpPr>
          <p:cNvPr id="3" name="Content Placeholder 2"/>
          <p:cNvSpPr>
            <a:spLocks noGrp="1"/>
          </p:cNvSpPr>
          <p:nvPr>
            <p:ph idx="1"/>
          </p:nvPr>
        </p:nvSpPr>
        <p:spPr>
          <a:xfrm>
            <a:off x="1981200" y="1600200"/>
            <a:ext cx="8686800" cy="4493096"/>
          </a:xfrm>
        </p:spPr>
        <p:txBody>
          <a:bodyPr>
            <a:noAutofit/>
          </a:bodyPr>
          <a:lstStyle/>
          <a:p>
            <a:pPr>
              <a:spcBef>
                <a:spcPts val="1200"/>
              </a:spcBef>
            </a:pPr>
            <a:r>
              <a:rPr lang="en-CA" sz="2800" dirty="0"/>
              <a:t>Connecting – Buddy System</a:t>
            </a:r>
            <a:endParaRPr lang="en-CA" sz="2400" dirty="0"/>
          </a:p>
          <a:p>
            <a:pPr>
              <a:spcBef>
                <a:spcPts val="1200"/>
              </a:spcBef>
            </a:pPr>
            <a:r>
              <a:rPr lang="en-CA" sz="2800" dirty="0"/>
              <a:t>Gratitude Journaling – daily</a:t>
            </a:r>
          </a:p>
          <a:p>
            <a:pPr>
              <a:spcBef>
                <a:spcPts val="1200"/>
              </a:spcBef>
            </a:pPr>
            <a:r>
              <a:rPr lang="en-CA" sz="2800" dirty="0"/>
              <a:t>Practice up to 15 mins… chose one - daily</a:t>
            </a:r>
          </a:p>
          <a:p>
            <a:pPr lvl="1">
              <a:spcBef>
                <a:spcPts val="1200"/>
              </a:spcBef>
            </a:pPr>
            <a:r>
              <a:rPr lang="en-CA" sz="2400" dirty="0">
                <a:solidFill>
                  <a:prstClr val="black"/>
                </a:solidFill>
              </a:rPr>
              <a:t>Body scan or Breathing</a:t>
            </a:r>
            <a:endParaRPr lang="en-CA" sz="1400" dirty="0">
              <a:solidFill>
                <a:srgbClr val="FF0000"/>
              </a:solidFill>
            </a:endParaRPr>
          </a:p>
          <a:p>
            <a:pPr lvl="1">
              <a:spcBef>
                <a:spcPts val="1200"/>
              </a:spcBef>
            </a:pPr>
            <a:r>
              <a:rPr lang="en-CA" sz="2400" dirty="0"/>
              <a:t>Self-compassion</a:t>
            </a:r>
            <a:endParaRPr lang="en-CA" sz="1400" dirty="0"/>
          </a:p>
          <a:p>
            <a:pPr>
              <a:spcBef>
                <a:spcPts val="1200"/>
              </a:spcBef>
            </a:pPr>
            <a:r>
              <a:rPr lang="en-CA" sz="2800" dirty="0" err="1"/>
              <a:t>Cynefin</a:t>
            </a:r>
            <a:r>
              <a:rPr lang="en-CA" sz="2800" dirty="0"/>
              <a:t>, Adaptive Action, VUCA models</a:t>
            </a:r>
          </a:p>
          <a:p>
            <a:pPr>
              <a:spcBef>
                <a:spcPts val="1200"/>
              </a:spcBef>
            </a:pPr>
            <a:r>
              <a:rPr lang="en-CA" sz="2800" dirty="0"/>
              <a:t>Apply the SCARF Model – as needed </a:t>
            </a:r>
          </a:p>
          <a:p>
            <a:pPr>
              <a:spcBef>
                <a:spcPts val="1200"/>
              </a:spcBef>
            </a:pPr>
            <a:r>
              <a:rPr lang="en-CA" sz="2800" dirty="0"/>
              <a:t>Technique - SBN-RR</a:t>
            </a:r>
          </a:p>
        </p:txBody>
      </p:sp>
      <p:pic>
        <p:nvPicPr>
          <p:cNvPr id="3078" name="Picture 6" descr="Image result for happy home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039" y="558140"/>
            <a:ext cx="2439686" cy="1794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Remember Icons - Free SVG &amp; PNG Remember Images - Noun Project">
            <a:extLst>
              <a:ext uri="{FF2B5EF4-FFF2-40B4-BE49-F238E27FC236}">
                <a16:creationId xmlns:a16="http://schemas.microsoft.com/office/drawing/2014/main" id="{FA4BB8B4-8D00-F82F-ADF5-6E512A97ACDB}"/>
              </a:ext>
            </a:extLst>
          </p:cNvPr>
          <p:cNvPicPr>
            <a:picLocks noChangeAspect="1" noChangeArrowheads="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60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D0C8A06-2FF8-6CC5-C77A-0403A4FCCACF}"/>
              </a:ext>
              <a:ext uri="{C183D7F6-B498-43B3-948B-1728B52AA6E4}">
                <adec:decorative xmlns:adec="http://schemas.microsoft.com/office/drawing/2017/decorative" val="1"/>
              </a:ext>
            </a:extLst>
          </p:cNvPr>
          <p:cNvGrpSpPr/>
          <p:nvPr/>
        </p:nvGrpSpPr>
        <p:grpSpPr>
          <a:xfrm>
            <a:off x="7247704" y="5806936"/>
            <a:ext cx="1825035" cy="1053277"/>
            <a:chOff x="1069432" y="4920463"/>
            <a:chExt cx="2735315" cy="1722054"/>
          </a:xfrm>
        </p:grpSpPr>
        <p:pic>
          <p:nvPicPr>
            <p:cNvPr id="11" name="Picture 10">
              <a:extLst>
                <a:ext uri="{FF2B5EF4-FFF2-40B4-BE49-F238E27FC236}">
                  <a16:creationId xmlns:a16="http://schemas.microsoft.com/office/drawing/2014/main" id="{CA1C03CA-A785-54C9-7CE1-183ED49E36EA}"/>
                </a:ext>
              </a:extLst>
            </p:cNvPr>
            <p:cNvPicPr>
              <a:picLocks noChangeAspect="1"/>
            </p:cNvPicPr>
            <p:nvPr/>
          </p:nvPicPr>
          <p:blipFill>
            <a:blip r:embed="rId6">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12" name="Picture 11">
              <a:extLst>
                <a:ext uri="{FF2B5EF4-FFF2-40B4-BE49-F238E27FC236}">
                  <a16:creationId xmlns:a16="http://schemas.microsoft.com/office/drawing/2014/main" id="{C3EC4FA8-F0CF-DDA9-633C-9FE26A42063D}"/>
                </a:ext>
              </a:extLst>
            </p:cNvPr>
            <p:cNvPicPr>
              <a:picLocks noChangeAspect="1"/>
            </p:cNvPicPr>
            <p:nvPr/>
          </p:nvPicPr>
          <p:blipFill>
            <a:blip r:embed="rId7">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4380762" y="5157192"/>
            <a:ext cx="3430618"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defTabSz="457200">
              <a:spcBef>
                <a:spcPts val="0"/>
              </a:spcBef>
              <a:defRPr/>
            </a:pPr>
            <a:r>
              <a:rPr lang="en-CA" sz="2800" dirty="0">
                <a:solidFill>
                  <a:srgbClr val="000000"/>
                </a:solidFill>
                <a:latin typeface="+mn-lt"/>
                <a:ea typeface="+mn-ea"/>
                <a:cs typeface="+mn-cs"/>
              </a:rPr>
              <a:t>Be Mindful, Be Happy</a:t>
            </a:r>
          </a:p>
        </p:txBody>
      </p:sp>
      <p:pic>
        <p:nvPicPr>
          <p:cNvPr id="2051"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23893">
            <a:off x="4919735" y="401958"/>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735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F7A7-62BC-4364-E05B-994D6D718BA4}"/>
              </a:ext>
            </a:extLst>
          </p:cNvPr>
          <p:cNvSpPr>
            <a:spLocks noGrp="1"/>
          </p:cNvSpPr>
          <p:nvPr>
            <p:ph type="title"/>
          </p:nvPr>
        </p:nvSpPr>
        <p:spPr/>
        <p:txBody>
          <a:bodyPr/>
          <a:lstStyle/>
          <a:p>
            <a:r>
              <a:rPr lang="en-US" dirty="0">
                <a:solidFill>
                  <a:srgbClr val="FF0000"/>
                </a:solidFill>
              </a:rPr>
              <a:t>Cognitive Reframing - Example</a:t>
            </a:r>
          </a:p>
        </p:txBody>
      </p:sp>
      <p:sp>
        <p:nvSpPr>
          <p:cNvPr id="3" name="Content Placeholder 2">
            <a:extLst>
              <a:ext uri="{FF2B5EF4-FFF2-40B4-BE49-F238E27FC236}">
                <a16:creationId xmlns:a16="http://schemas.microsoft.com/office/drawing/2014/main" id="{FEF9B53D-F97B-65A5-4C56-C010C9F3BA50}"/>
              </a:ext>
            </a:extLst>
          </p:cNvPr>
          <p:cNvSpPr>
            <a:spLocks noGrp="1"/>
          </p:cNvSpPr>
          <p:nvPr>
            <p:ph idx="1"/>
          </p:nvPr>
        </p:nvSpPr>
        <p:spPr>
          <a:xfrm>
            <a:off x="5447928" y="1628800"/>
            <a:ext cx="4978896" cy="3240361"/>
          </a:xfrm>
        </p:spPr>
        <p:txBody>
          <a:bodyPr>
            <a:normAutofit fontScale="85000" lnSpcReduction="10000"/>
          </a:bodyPr>
          <a:lstStyle/>
          <a:p>
            <a:pPr marL="0" indent="0">
              <a:buNone/>
            </a:pPr>
            <a:r>
              <a:rPr lang="en-CA" dirty="0">
                <a:solidFill>
                  <a:srgbClr val="072234"/>
                </a:solidFill>
                <a:latin typeface="open-sans"/>
              </a:rPr>
              <a:t>When you reframe those thoughts to be looked at as challenges, it can show the person that they have the opportunity to turn it around, that there are better things that can come from it, and that you don’t have to be “stuck” with the problem.</a:t>
            </a:r>
          </a:p>
        </p:txBody>
      </p:sp>
      <p:sp>
        <p:nvSpPr>
          <p:cNvPr id="5" name="TextBox 4">
            <a:extLst>
              <a:ext uri="{FF2B5EF4-FFF2-40B4-BE49-F238E27FC236}">
                <a16:creationId xmlns:a16="http://schemas.microsoft.com/office/drawing/2014/main" id="{BF5526CA-6D21-F9A6-8F23-CC99AF8DB4FE}"/>
              </a:ext>
            </a:extLst>
          </p:cNvPr>
          <p:cNvSpPr txBox="1"/>
          <p:nvPr/>
        </p:nvSpPr>
        <p:spPr>
          <a:xfrm>
            <a:off x="2135560" y="6326806"/>
            <a:ext cx="8229600" cy="461665"/>
          </a:xfrm>
          <a:prstGeom prst="rect">
            <a:avLst/>
          </a:prstGeom>
          <a:noFill/>
        </p:spPr>
        <p:txBody>
          <a:bodyPr wrap="square">
            <a:spAutoFit/>
          </a:bodyPr>
          <a:lstStyle/>
          <a:p>
            <a:r>
              <a:rPr lang="en-CA" sz="1200" dirty="0">
                <a:hlinkClick r:id="rId3"/>
              </a:rPr>
              <a:t>Cognitive Restructuring in CBT: Steps, Techniques, &amp; Examples (sandstonecare.com)</a:t>
            </a:r>
            <a:r>
              <a:rPr lang="en-US" sz="1200" dirty="0">
                <a:solidFill>
                  <a:srgbClr val="202124"/>
                </a:solidFill>
                <a:latin typeface="Google Sans"/>
              </a:rPr>
              <a:t> </a:t>
            </a:r>
            <a:br>
              <a:rPr lang="en-US" sz="1200" dirty="0">
                <a:solidFill>
                  <a:srgbClr val="202124"/>
                </a:solidFill>
                <a:latin typeface="Google Sans"/>
              </a:rPr>
            </a:br>
            <a:r>
              <a:rPr lang="en-US" sz="1200" dirty="0">
                <a:solidFill>
                  <a:srgbClr val="202124"/>
                </a:solidFill>
                <a:latin typeface="Google Sans"/>
              </a:rPr>
              <a:t>- https://www.sandstonecare.com/blog/cognitive-restructuring-cbt </a:t>
            </a:r>
            <a:endParaRPr lang="en-US" dirty="0"/>
          </a:p>
        </p:txBody>
      </p:sp>
      <p:pic>
        <p:nvPicPr>
          <p:cNvPr id="1026" name="Picture 2" descr="107 Quotes About Overcoming Adversity &amp; Challenges in Life">
            <a:extLst>
              <a:ext uri="{FF2B5EF4-FFF2-40B4-BE49-F238E27FC236}">
                <a16:creationId xmlns:a16="http://schemas.microsoft.com/office/drawing/2014/main" id="{4ECB42B0-3319-57DB-07DB-612FDE16A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447" y="1600200"/>
            <a:ext cx="2936371" cy="312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86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6528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2756"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293" y="502243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4052709"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25</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0068" y="1600201"/>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1981200" y="274638"/>
            <a:ext cx="8229600" cy="1143000"/>
          </a:xfrm>
        </p:spPr>
        <p:txBody>
          <a:bodyPr>
            <a:normAutofit/>
          </a:bodyPr>
          <a:lstStyle/>
          <a:p>
            <a:r>
              <a:rPr lang="en-CA" dirty="0" err="1">
                <a:latin typeface="Calibri" panose="020F0502020204030204" pitchFamily="34" charset="0"/>
                <a:ea typeface="Calibri" panose="020F0502020204030204" pitchFamily="34" charset="0"/>
                <a:cs typeface="Times New Roman" panose="02020603050405020304" pitchFamily="18" charset="0"/>
              </a:rPr>
              <a:t>Cynefin</a:t>
            </a:r>
            <a:r>
              <a:rPr lang="en-CA" dirty="0">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296" y="6260124"/>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5831477"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1981200" y="274638"/>
            <a:ext cx="8229600" cy="1143000"/>
          </a:xfrm>
        </p:spPr>
        <p:txBody>
          <a:bodyPr>
            <a:normAutofit/>
          </a:bodyPr>
          <a:lstStyle/>
          <a:p>
            <a:r>
              <a:rPr lang="en-CA" dirty="0">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00350" y="1700809"/>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8040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7492050" y="2151638"/>
            <a:ext cx="2862000" cy="2146500"/>
          </a:xfrm>
          <a:prstGeom prst="rect">
            <a:avLst/>
          </a:prstGeom>
        </p:spPr>
      </p:pic>
      <p:sp>
        <p:nvSpPr>
          <p:cNvPr id="183" name="Google Shape;183;p8"/>
          <p:cNvSpPr txBox="1"/>
          <p:nvPr/>
        </p:nvSpPr>
        <p:spPr>
          <a:xfrm flipH="1">
            <a:off x="1893245" y="6381328"/>
            <a:ext cx="5426890" cy="338514"/>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600"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72464"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2143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2024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2153123" y="4804588"/>
            <a:ext cx="7885754" cy="1323439"/>
          </a:xfrm>
          <a:prstGeom prst="rect">
            <a:avLst/>
          </a:prstGeom>
          <a:noFill/>
        </p:spPr>
        <p:txBody>
          <a:bodyPr wrap="square">
            <a:spAutoFit/>
          </a:bodyPr>
          <a:lstStyle/>
          <a:p>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72464"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2143475"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1851055"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a:lnSpc>
                <a:spcPts val="2400"/>
              </a:lnSpc>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a:lnSpc>
                <a:spcPts val="2400"/>
              </a:lnSpc>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indent="-381000">
              <a:lnSpc>
                <a:spcPts val="2400"/>
              </a:lnSpc>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1893247" y="6381329"/>
            <a:ext cx="3842713" cy="276999"/>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200" dirty="0">
                <a:solidFill>
                  <a:schemeClr val="dk1"/>
                </a:solidFill>
                <a:latin typeface="Calibri"/>
                <a:ea typeface="Calibri"/>
                <a:cs typeface="Calibri"/>
                <a:sym typeface="Calibri"/>
              </a:rPr>
              <a:t>* Used with permission: </a:t>
            </a:r>
            <a:r>
              <a:rPr lang="en-CA"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8253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86800" cy="1143000"/>
          </a:xfrm>
        </p:spPr>
        <p:txBody>
          <a:bodyPr>
            <a:noAutofit/>
          </a:bodyPr>
          <a:lstStyle/>
          <a:p>
            <a:r>
              <a:rPr lang="en-CA" sz="2800" dirty="0"/>
              <a:t>Mindful Self-Compassion Exercise – Centering</a:t>
            </a:r>
            <a:endParaRPr lang="en-US" sz="2800" dirty="0"/>
          </a:p>
        </p:txBody>
      </p:sp>
      <p:grpSp>
        <p:nvGrpSpPr>
          <p:cNvPr id="5" name="Group 4">
            <a:extLst>
              <a:ext uri="{C183D7F6-B498-43B3-948B-1728B52AA6E4}">
                <adec:decorative xmlns:adec="http://schemas.microsoft.com/office/drawing/2017/decorative" val="1"/>
              </a:ext>
            </a:extLst>
          </p:cNvPr>
          <p:cNvGrpSpPr/>
          <p:nvPr/>
        </p:nvGrpSpPr>
        <p:grpSpPr>
          <a:xfrm>
            <a:off x="9002172" y="274638"/>
            <a:ext cx="1300573" cy="1197412"/>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line drawing of a person doing yoga"/>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8069" y="1900587"/>
            <a:ext cx="3775863" cy="3056826"/>
          </a:xfrm>
          <a:prstGeom prst="rect">
            <a:avLst/>
          </a:prstGeom>
        </p:spPr>
      </p:pic>
      <p:sp>
        <p:nvSpPr>
          <p:cNvPr id="4" name="TextBox 3"/>
          <p:cNvSpPr txBox="1"/>
          <p:nvPr/>
        </p:nvSpPr>
        <p:spPr>
          <a:xfrm>
            <a:off x="12372528" y="4737141"/>
            <a:ext cx="3096344" cy="923330"/>
          </a:xfrm>
          <a:prstGeom prst="rect">
            <a:avLst/>
          </a:prstGeom>
          <a:noFill/>
        </p:spPr>
        <p:txBody>
          <a:bodyPr wrap="square" rtlCol="0">
            <a:spAutoFit/>
          </a:bodyPr>
          <a:lstStyle/>
          <a:p>
            <a:r>
              <a:rPr lang="en-CA" dirty="0">
                <a:solidFill>
                  <a:srgbClr val="FF0000"/>
                </a:solidFill>
              </a:rPr>
              <a:t>I recommend watching the </a:t>
            </a:r>
            <a:r>
              <a:rPr lang="en-CA" dirty="0" err="1">
                <a:solidFill>
                  <a:srgbClr val="FF0000"/>
                </a:solidFill>
              </a:rPr>
              <a:t>youtube</a:t>
            </a:r>
            <a:r>
              <a:rPr lang="en-CA" dirty="0">
                <a:solidFill>
                  <a:srgbClr val="FF0000"/>
                </a:solidFill>
              </a:rPr>
              <a:t> video for this exercise it’s 5 minutes</a:t>
            </a:r>
          </a:p>
        </p:txBody>
      </p:sp>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6474920" y="2049876"/>
            <a:ext cx="3917270" cy="4046091"/>
          </a:xfrm>
          <a:prstGeom prst="rect">
            <a:avLst/>
          </a:prstGeom>
        </p:spPr>
      </p:pic>
      <p:sp>
        <p:nvSpPr>
          <p:cNvPr id="192" name="Google Shape;192;g8014ff5e07_0_1"/>
          <p:cNvSpPr txBox="1"/>
          <p:nvPr/>
        </p:nvSpPr>
        <p:spPr>
          <a:xfrm flipH="1">
            <a:off x="1893259" y="6381328"/>
            <a:ext cx="3842700" cy="276900"/>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CA" sz="1200">
                <a:solidFill>
                  <a:schemeClr val="dk1"/>
                </a:solidFill>
                <a:latin typeface="Calibri"/>
                <a:ea typeface="Calibri"/>
                <a:cs typeface="Calibri"/>
                <a:sym typeface="Calibri"/>
              </a:rPr>
              <a:t>* Used with permission: </a:t>
            </a:r>
            <a:r>
              <a:rPr lang="en-CA"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72464"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2143475" y="640831"/>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lgn="l" defTabSz="457200">
              <a:lnSpc>
                <a:spcPct val="115000"/>
              </a:lnSpc>
              <a:spcBef>
                <a:spcPts val="0"/>
              </a:spcBef>
              <a:defRPr/>
            </a:pPr>
            <a:r>
              <a:rPr lang="en-CA" sz="3500" dirty="0">
                <a:solidFill>
                  <a:schemeClr val="dk1"/>
                </a:solidFill>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1893259" y="3232751"/>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indent="-381000">
              <a:lnSpc>
                <a:spcPct val="150000"/>
              </a:lnSpc>
              <a:spcBef>
                <a:spcPts val="100"/>
              </a:spcBef>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indent="-381000">
              <a:lnSpc>
                <a:spcPct val="150000"/>
              </a:lnSpc>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3383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02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5447928" y="1821585"/>
            <a:ext cx="4939952" cy="4525963"/>
          </a:xfrm>
        </p:spPr>
        <p:txBody>
          <a:bodyPr>
            <a:normAutofit/>
          </a:bodyPr>
          <a:lstStyle/>
          <a:p>
            <a:pPr marL="228600" indent="-228600">
              <a:lnSpc>
                <a:spcPct val="150000"/>
              </a:lnSpc>
            </a:pPr>
            <a:r>
              <a:rPr lang="en-CA" sz="3600" dirty="0">
                <a:solidFill>
                  <a:srgbClr val="000000"/>
                </a:solidFill>
              </a:rPr>
              <a:t>Open-ended</a:t>
            </a:r>
          </a:p>
          <a:p>
            <a:pPr marL="228600" indent="-228600">
              <a:lnSpc>
                <a:spcPct val="150000"/>
              </a:lnSpc>
            </a:pPr>
            <a:r>
              <a:rPr lang="en-CA" sz="3600" dirty="0">
                <a:solidFill>
                  <a:srgbClr val="000000"/>
                </a:solidFill>
              </a:rPr>
              <a:t>Not disguised as advice</a:t>
            </a:r>
          </a:p>
          <a:p>
            <a:pPr marL="228600" indent="-228600">
              <a:lnSpc>
                <a:spcPct val="150000"/>
              </a:lnSpc>
            </a:pPr>
            <a:r>
              <a:rPr lang="en-CA" sz="360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3071664" y="6347548"/>
            <a:ext cx="5526360" cy="276999"/>
          </a:xfrm>
          <a:prstGeom prst="rect">
            <a:avLst/>
          </a:prstGeom>
          <a:noFill/>
        </p:spPr>
        <p:txBody>
          <a:bodyPr wrap="square">
            <a:spAutoFit/>
          </a:bodyPr>
          <a:lstStyle/>
          <a:p>
            <a:r>
              <a:rPr lang="en-US" sz="1200" u="sng" dirty="0">
                <a:solidFill>
                  <a:srgbClr val="BDADA0"/>
                </a:solidFill>
                <a:hlinkClick r:id="rId4"/>
              </a:rPr>
              <a:t>Simple Rules</a:t>
            </a:r>
            <a:r>
              <a:rPr lang="en-US" sz="1200" u="sng" dirty="0">
                <a:solidFill>
                  <a:srgbClr val="BDADA0"/>
                </a:solidFill>
              </a:rPr>
              <a:t> - </a:t>
            </a:r>
            <a:r>
              <a:rPr lang="en-US" sz="1200" u="sng" dirty="0"/>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8040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68"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dirty="0">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2105145" y="6138371"/>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2456412" y="2534827"/>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5456786" y="2534827"/>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5441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5437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5433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705703" y="1155773"/>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966628" y="131362"/>
            <a:ext cx="8229600" cy="1143000"/>
          </a:xfrm>
        </p:spPr>
        <p:txBody>
          <a:bodyPr/>
          <a:lstStyle/>
          <a:p>
            <a:r>
              <a:rPr lang="en-CA" dirty="0">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2105145" y="6483260"/>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62488" y="1068236"/>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44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8383" y="3429131"/>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872038" y="5965243"/>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279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865239" y="1404210"/>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529513"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758112" y="4736518"/>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Insights from last week</a:t>
            </a:r>
            <a:r>
              <a:rPr lang="en-US" sz="3600" dirty="0"/>
              <a:t> (4)</a:t>
            </a:r>
            <a:endParaRPr lang="en-US" dirty="0"/>
          </a:p>
        </p:txBody>
      </p:sp>
      <p:sp>
        <p:nvSpPr>
          <p:cNvPr id="3" name="Content Placeholder 2"/>
          <p:cNvSpPr>
            <a:spLocks noGrp="1"/>
          </p:cNvSpPr>
          <p:nvPr>
            <p:ph idx="1"/>
          </p:nvPr>
        </p:nvSpPr>
        <p:spPr>
          <a:xfrm>
            <a:off x="1982655" y="2018428"/>
            <a:ext cx="6692887" cy="2270540"/>
          </a:xfrm>
        </p:spPr>
        <p:txBody>
          <a:bodyPr>
            <a:normAutofit/>
          </a:bodyPr>
          <a:lstStyle/>
          <a:p>
            <a:pPr lvl="0"/>
            <a:r>
              <a:rPr lang="en-US" dirty="0"/>
              <a:t>Your </a:t>
            </a:r>
            <a:r>
              <a:rPr lang="en-CA" b="1" i="1" dirty="0">
                <a:latin typeface="Bradley Hand ITC" panose="03070402050302030203" pitchFamily="66" charset="0"/>
              </a:rPr>
              <a:t>Buddy System </a:t>
            </a:r>
            <a:endParaRPr lang="en-US" dirty="0"/>
          </a:p>
          <a:p>
            <a:pPr lvl="0"/>
            <a:endParaRPr lang="en-US" dirty="0"/>
          </a:p>
          <a:p>
            <a:pPr lvl="0"/>
            <a:r>
              <a:rPr lang="en-US" dirty="0"/>
              <a:t>Your practice :</a:t>
            </a:r>
          </a:p>
        </p:txBody>
      </p:sp>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44240" y="188640"/>
            <a:ext cx="195072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5437">
            <a:off x="5809399" y="1673075"/>
            <a:ext cx="1172680" cy="1209033"/>
          </a:xfrm>
          <a:prstGeom prst="rect">
            <a:avLst/>
          </a:prstGeom>
        </p:spPr>
      </p:pic>
      <p:grpSp>
        <p:nvGrpSpPr>
          <p:cNvPr id="16" name="Group 15">
            <a:extLst>
              <a:ext uri="{C183D7F6-B498-43B3-948B-1728B52AA6E4}">
                <adec:decorative xmlns:adec="http://schemas.microsoft.com/office/drawing/2017/decorative" val="1"/>
              </a:ext>
            </a:extLst>
          </p:cNvPr>
          <p:cNvGrpSpPr/>
          <p:nvPr/>
        </p:nvGrpSpPr>
        <p:grpSpPr>
          <a:xfrm>
            <a:off x="8978924" y="5315344"/>
            <a:ext cx="1027525" cy="1072237"/>
            <a:chOff x="1588297" y="4970908"/>
            <a:chExt cx="1091071" cy="119031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98762" y="4053321"/>
            <a:ext cx="1092677" cy="1005263"/>
          </a:xfrm>
          <a:prstGeom prst="rect">
            <a:avLst/>
          </a:prstGeom>
        </p:spPr>
      </p:pic>
      <p:pic>
        <p:nvPicPr>
          <p:cNvPr id="22" name="Picture 21">
            <a:extLs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8461" y="3885014"/>
            <a:ext cx="1488592" cy="1205120"/>
          </a:xfrm>
          <a:prstGeom prst="rect">
            <a:avLst/>
          </a:prstGeom>
        </p:spPr>
      </p:pic>
      <p:pic>
        <p:nvPicPr>
          <p:cNvPr id="20" name="Picture 6">
            <a:extLst>
              <a:ext uri="{C183D7F6-B498-43B3-948B-1728B52AA6E4}">
                <adec:decorative xmlns:adec="http://schemas.microsoft.com/office/drawing/2017/decorative" val="1"/>
              </a:ext>
            </a:extLst>
          </p:cNvPr>
          <p:cNvPicPr>
            <a:picLocks noChangeAspect="1" noChangeArrowheads="1"/>
          </p:cNvPicPr>
          <p:nvPr/>
        </p:nvPicPr>
        <p:blipFill>
          <a:blip r:embed="rId8">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3381"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9">
            <a:duotone>
              <a:schemeClr val="accent1">
                <a:shade val="45000"/>
                <a:satMod val="135000"/>
              </a:schemeClr>
              <a:prstClr val="white"/>
            </a:duotone>
          </a:blip>
          <a:stretch>
            <a:fillRect/>
          </a:stretch>
        </p:blipFill>
        <p:spPr>
          <a:xfrm>
            <a:off x="8411454" y="4040409"/>
            <a:ext cx="1182018" cy="894331"/>
          </a:xfrm>
          <a:prstGeom prst="rect">
            <a:avLst/>
          </a:prstGeom>
        </p:spPr>
      </p:pic>
      <p:grpSp>
        <p:nvGrpSpPr>
          <p:cNvPr id="28" name="Group 27">
            <a:extLst>
              <a:ext uri="{C183D7F6-B498-43B3-948B-1728B52AA6E4}">
                <adec:decorative xmlns:adec="http://schemas.microsoft.com/office/drawing/2017/decorative" val="1"/>
              </a:ext>
            </a:extLst>
          </p:cNvPr>
          <p:cNvGrpSpPr/>
          <p:nvPr/>
        </p:nvGrpSpPr>
        <p:grpSpPr>
          <a:xfrm>
            <a:off x="7005606" y="3792244"/>
            <a:ext cx="1183043" cy="1390660"/>
            <a:chOff x="1115917" y="2424130"/>
            <a:chExt cx="2481406" cy="2481406"/>
          </a:xfrm>
        </p:grpSpPr>
        <p:pic>
          <p:nvPicPr>
            <p:cNvPr id="29" name="Picture 28"/>
            <p:cNvPicPr>
              <a:picLocks noChangeAspect="1"/>
            </p:cNvPicPr>
            <p:nvPr/>
          </p:nvPicPr>
          <p:blipFill>
            <a:blip r:embed="rId1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C183D7F6-B498-43B3-948B-1728B52AA6E4}">
                <adec:decorative xmlns:adec="http://schemas.microsoft.com/office/drawing/2017/decorative" val="1"/>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24467" y="5376775"/>
            <a:ext cx="1018507" cy="811354"/>
          </a:xfrm>
          <a:prstGeom prst="rect">
            <a:avLst/>
          </a:prstGeom>
        </p:spPr>
      </p:pic>
      <p:pic>
        <p:nvPicPr>
          <p:cNvPr id="24" name="Picture 23">
            <a:extLst>
              <a:ext uri="{C183D7F6-B498-43B3-948B-1728B52AA6E4}">
                <adec:decorative xmlns:adec="http://schemas.microsoft.com/office/drawing/2017/decorative" val="1"/>
              </a:ext>
            </a:extLst>
          </p:cNvPr>
          <p:cNvPicPr>
            <a:picLocks noChangeAspect="1"/>
          </p:cNvPicPr>
          <p:nvPr/>
        </p:nvPicPr>
        <p:blipFill>
          <a:blip r:embed="rId1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48516" y="5350842"/>
            <a:ext cx="1155546" cy="1155546"/>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a:blip r:embed="rId1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95080" y="5300195"/>
            <a:ext cx="1087954" cy="1052597"/>
          </a:xfrm>
          <a:prstGeom prst="ellipse">
            <a:avLst/>
          </a:prstGeom>
          <a:ln>
            <a:noFill/>
          </a:ln>
          <a:effectLst>
            <a:softEdge rad="63500"/>
          </a:effectLst>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6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7000"/>
                            </p:stCondLst>
                            <p:childTnLst>
                              <p:par>
                                <p:cTn id="39" presetID="10" presetClass="entr" presetSubtype="0" fill="hold" nodeType="afterEffect">
                                  <p:stCondLst>
                                    <p:cond delay="5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8000"/>
                            </p:stCondLst>
                            <p:childTnLst>
                              <p:par>
                                <p:cTn id="43" presetID="10" presetClass="entr" presetSubtype="0" fill="hold" nodeType="afterEffect">
                                  <p:stCondLst>
                                    <p:cond delay="5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9000"/>
                            </p:stCondLst>
                            <p:childTnLst>
                              <p:par>
                                <p:cTn id="47" presetID="10" presetClass="entr" presetSubtype="0" fill="hold" nodeType="afterEffect">
                                  <p:stCondLst>
                                    <p:cond delay="5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 – </a:t>
            </a:r>
            <a:r>
              <a:rPr lang="en-US" dirty="0"/>
              <a:t>week 5</a:t>
            </a:r>
          </a:p>
        </p:txBody>
      </p:sp>
      <p:sp>
        <p:nvSpPr>
          <p:cNvPr id="3" name="Content Placeholder 2"/>
          <p:cNvSpPr>
            <a:spLocks noGrp="1"/>
          </p:cNvSpPr>
          <p:nvPr>
            <p:ph idx="1"/>
          </p:nvPr>
        </p:nvSpPr>
        <p:spPr/>
        <p:txBody>
          <a:bodyPr>
            <a:normAutofit/>
          </a:bodyPr>
          <a:lstStyle/>
          <a:p>
            <a:pPr>
              <a:spcBef>
                <a:spcPts val="600"/>
              </a:spcBef>
            </a:pPr>
            <a:r>
              <a:rPr lang="en-US" dirty="0">
                <a:solidFill>
                  <a:schemeClr val="bg1">
                    <a:lumMod val="50000"/>
                  </a:schemeClr>
                </a:solidFill>
              </a:rPr>
              <a:t>Centering breathing exercise</a:t>
            </a:r>
          </a:p>
          <a:p>
            <a:pPr>
              <a:spcBef>
                <a:spcPts val="600"/>
              </a:spcBef>
            </a:pPr>
            <a:r>
              <a:rPr lang="en-US" dirty="0">
                <a:solidFill>
                  <a:schemeClr val="bg1">
                    <a:lumMod val="50000"/>
                  </a:schemeClr>
                </a:solidFill>
              </a:rPr>
              <a:t>Debrief from last week 4</a:t>
            </a:r>
          </a:p>
          <a:p>
            <a:r>
              <a:rPr lang="en-US" dirty="0"/>
              <a:t>Change &amp; Transition</a:t>
            </a:r>
            <a:endParaRPr lang="en-US" dirty="0">
              <a:solidFill>
                <a:srgbClr val="FF0000"/>
              </a:solidFill>
            </a:endParaRPr>
          </a:p>
          <a:p>
            <a:r>
              <a:rPr lang="en-US" dirty="0"/>
              <a:t>The SCARF model</a:t>
            </a:r>
          </a:p>
          <a:p>
            <a:r>
              <a:rPr lang="en-CA" dirty="0"/>
              <a:t>Technique – SBN-RR</a:t>
            </a:r>
          </a:p>
          <a:p>
            <a:r>
              <a:rPr lang="en-US" dirty="0"/>
              <a:t>Self Love</a:t>
            </a:r>
          </a:p>
          <a:p>
            <a:r>
              <a:rPr lang="en-US" dirty="0"/>
              <a:t>Your takeaway assignment</a:t>
            </a:r>
          </a:p>
        </p:txBody>
      </p:sp>
      <p:pic>
        <p:nvPicPr>
          <p:cNvPr id="4" name="Picture 3">
            <a:extLst>
              <a:ext uri="{FF2B5EF4-FFF2-40B4-BE49-F238E27FC236}">
                <a16:creationId xmlns:a16="http://schemas.microsoft.com/office/drawing/2014/main" id="{61A60C64-4C69-85DE-F6B9-EEF6DBAC89FE}"/>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rcRect l="21857" t="13821" r="21879" b="11631"/>
          <a:stretch/>
        </p:blipFill>
        <p:spPr>
          <a:xfrm rot="20857149">
            <a:off x="6883702" y="1566997"/>
            <a:ext cx="3747526" cy="37240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3004079" y="3281484"/>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3973657" y="2980754"/>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5933983"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6102537" y="2651101"/>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2532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3449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8418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4475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4421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4366404"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4164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4368203"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3382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8480600"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3652066" y="2430110"/>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3382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2462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3637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5333444"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7181891"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4909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6838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3301889" y="2908398"/>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4310660" y="3023639"/>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6578866" y="2946633"/>
            <a:ext cx="803302" cy="803302"/>
          </a:xfrm>
          <a:prstGeom prst="rect">
            <a:avLst/>
          </a:prstGeom>
        </p:spPr>
      </p:pic>
      <p:sp>
        <p:nvSpPr>
          <p:cNvPr id="34" name="TextBox 33"/>
          <p:cNvSpPr txBox="1"/>
          <p:nvPr>
            <p:custDataLst>
              <p:tags r:id="rId10"/>
            </p:custDataLst>
          </p:nvPr>
        </p:nvSpPr>
        <p:spPr>
          <a:xfrm>
            <a:off x="3436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4374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5480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6838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7715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5709349"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5124917" y="3766274"/>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6213014"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7663388" y="2536169"/>
            <a:ext cx="658863" cy="645306"/>
          </a:xfrm>
          <a:prstGeom prst="rect">
            <a:avLst/>
          </a:prstGeom>
        </p:spPr>
      </p:pic>
      <p:sp>
        <p:nvSpPr>
          <p:cNvPr id="43" name="Title 3"/>
          <p:cNvSpPr txBox="1">
            <a:spLocks/>
          </p:cNvSpPr>
          <p:nvPr>
            <p:custDataLst>
              <p:tags r:id="rId15"/>
            </p:custDataLst>
          </p:nvPr>
        </p:nvSpPr>
        <p:spPr>
          <a:xfrm>
            <a:off x="8522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3058182"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5079392"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7291064" y="5330177"/>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2424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2144216" y="1700808"/>
            <a:ext cx="7904525" cy="4392489"/>
          </a:xfrm>
          <a:prstGeom prst="rect">
            <a:avLst/>
          </a:prstGeom>
          <a:noFill/>
          <a:ln w="9525">
            <a:noFill/>
            <a:miter lim="800000"/>
            <a:headEnd/>
            <a:tailEnd/>
          </a:ln>
        </p:spPr>
      </p:pic>
      <p:sp>
        <p:nvSpPr>
          <p:cNvPr id="5" name="TextBox 4"/>
          <p:cNvSpPr txBox="1"/>
          <p:nvPr>
            <p:custDataLst>
              <p:tags r:id="rId3"/>
            </p:custDataLst>
          </p:nvPr>
        </p:nvSpPr>
        <p:spPr>
          <a:xfrm>
            <a:off x="4511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2424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4321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5307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7020252"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3337892" y="3553088"/>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3401771"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5706819"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8033589"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4943713"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3401771"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5740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7941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3337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8306443" y="2779163"/>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4364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4205791" y="2942948"/>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4859</TotalTime>
  <Words>7338</Words>
  <Application>Microsoft Office PowerPoint</Application>
  <PresentationFormat>Widescreen</PresentationFormat>
  <Paragraphs>658</Paragraphs>
  <Slides>33</Slides>
  <Notes>33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Arial</vt:lpstr>
      <vt:lpstr>Arial</vt:lpstr>
      <vt:lpstr>Bradley Hand ITC</vt:lpstr>
      <vt:lpstr>Calibri</vt:lpstr>
      <vt:lpstr>Google Sans</vt:lpstr>
      <vt:lpstr>Helvetica Neue</vt:lpstr>
      <vt:lpstr>Microsoft Sans Serif</vt:lpstr>
      <vt:lpstr>Montserrat</vt:lpstr>
      <vt:lpstr>open sans</vt:lpstr>
      <vt:lpstr>open-sans</vt:lpstr>
      <vt:lpstr>Oswald</vt:lpstr>
      <vt:lpstr>Roboto</vt:lpstr>
      <vt:lpstr>Segoe UI</vt:lpstr>
      <vt:lpstr>Verdana</vt:lpstr>
      <vt:lpstr>Wingdings</vt:lpstr>
      <vt:lpstr>Work Sans</vt:lpstr>
      <vt:lpstr>2_Office Theme</vt:lpstr>
      <vt:lpstr>Mindful Change Leadership Development Program</vt:lpstr>
      <vt:lpstr>Sould Speaks in Quite Moments</vt:lpstr>
      <vt:lpstr>Mindful Self-Compassion Exercise – Centering</vt:lpstr>
      <vt:lpstr>Insights from last week (4)</vt:lpstr>
      <vt:lpstr>Agenda – week 5</vt:lpstr>
      <vt:lpstr>Change and Transition</vt:lpstr>
      <vt:lpstr>All Transitions Have Three Phases</vt:lpstr>
      <vt:lpstr>Individual Response to Change (Transition/Reactions)</vt:lpstr>
      <vt:lpstr>Remember, be aware!</vt:lpstr>
      <vt:lpstr>Change, Transition &amp; Chaos</vt:lpstr>
      <vt:lpstr>SCARF Model of Social Threats and Rewards</vt:lpstr>
      <vt:lpstr>SCARF Model – Some Examples of Actions</vt:lpstr>
      <vt:lpstr>PowerPoint Presentation</vt:lpstr>
      <vt:lpstr>SCARF Model v2</vt:lpstr>
      <vt:lpstr>The SCARF Model for Trust and Connection</vt:lpstr>
      <vt:lpstr>Technique – SBN-RR</vt:lpstr>
      <vt:lpstr>Treat yourself as if you were worthy  of love… because you are</vt:lpstr>
      <vt:lpstr>How to find the perfect relationship</vt:lpstr>
      <vt:lpstr>They had us in the first half not gonna lie</vt:lpstr>
      <vt:lpstr>Reflect about the models &amp; exercises</vt:lpstr>
      <vt:lpstr>Your take away practice for week 5</vt:lpstr>
      <vt:lpstr>Be Mindful, Be Happy</vt:lpstr>
      <vt:lpstr>Cognitive Reframing - Example</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keywords>SecurityClassificationLevel - UNCLASSIFIED, Creator - Feltrin, Leanne, EventDateandTime - 2023-05-30 at 04:20:56 PM, EventDateandTime - 2023-05-30 at 04:39:10 PM</cp:keywords>
  <cp:lastModifiedBy>Gonzalez, Alejandro (IRCC/IRCC)</cp:lastModifiedBy>
  <cp:revision>431</cp:revision>
  <cp:lastPrinted>2016-05-02T17:15:08Z</cp:lastPrinted>
  <dcterms:created xsi:type="dcterms:W3CDTF">2015-04-14T20:39:51Z</dcterms:created>
  <dcterms:modified xsi:type="dcterms:W3CDTF">2025-05-21T21:29:57Z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38985cb8-4193-449d-9c0d-213108096d9e</vt:lpwstr>
  </property>
  <property fmtid="{D5CDD505-2E9C-101B-9397-08002B2CF9AE}" pid="3" name="SecurityClassificationLevel">
    <vt:lpwstr>UNCLASSIFIED</vt:lpwstr>
  </property>
  <property fmtid="{D5CDD505-2E9C-101B-9397-08002B2CF9AE}" pid="4" name="LanguageSelection">
    <vt:lpwstr>ENGLISH</vt:lpwstr>
  </property>
  <property fmtid="{D5CDD505-2E9C-101B-9397-08002B2CF9AE}" pid="5" name="VISUALMARKINGS">
    <vt:lpwstr>NO</vt:lpwstr>
  </property>
</Properties>
</file>