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7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3" r:id="rId2"/>
    <p:sldId id="385" r:id="rId3"/>
    <p:sldId id="386" r:id="rId4"/>
    <p:sldId id="388" r:id="rId5"/>
    <p:sldId id="387" r:id="rId6"/>
    <p:sldId id="400" r:id="rId7"/>
    <p:sldId id="389" r:id="rId8"/>
    <p:sldId id="390" r:id="rId9"/>
    <p:sldId id="391" r:id="rId10"/>
    <p:sldId id="392" r:id="rId11"/>
    <p:sldId id="393" r:id="rId12"/>
    <p:sldId id="401" r:id="rId13"/>
    <p:sldId id="394" r:id="rId14"/>
    <p:sldId id="395" r:id="rId15"/>
    <p:sldId id="396" r:id="rId16"/>
    <p:sldId id="397" r:id="rId17"/>
    <p:sldId id="398" r:id="rId18"/>
    <p:sldId id="384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Carine Pare" initials="CP" lastIdx="3" clrIdx="2">
    <p:extLst>
      <p:ext uri="{19B8F6BF-5375-455C-9EA6-DF929625EA0E}">
        <p15:presenceInfo xmlns:p15="http://schemas.microsoft.com/office/powerpoint/2012/main" userId="S-1-5-21-1097746622-914383597-1481268402-287317" providerId="AD"/>
      </p:ext>
    </p:extLst>
  </p:cmAuthor>
  <p:cmAuthor id="4" name="Isabelle Dupel" initials="ID" lastIdx="2" clrIdx="3">
    <p:extLst>
      <p:ext uri="{19B8F6BF-5375-455C-9EA6-DF929625EA0E}">
        <p15:presenceInfo xmlns:p15="http://schemas.microsoft.com/office/powerpoint/2012/main" userId="S-1-5-21-1097746622-914383597-1481268402-191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5" autoAdjust="0"/>
    <p:restoredTop sz="87483" autoAdjust="0"/>
  </p:normalViewPr>
  <p:slideViewPr>
    <p:cSldViewPr snapToGrid="0" snapToObjects="1">
      <p:cViewPr varScale="1">
        <p:scale>
          <a:sx n="58" d="100"/>
          <a:sy n="58" d="100"/>
        </p:scale>
        <p:origin x="10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6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7-09T11:25:51.001" idx="1">
    <p:pos x="4327" y="0"/>
    <p:text>Irma, can you change for FR header and footer?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7-10T14:08:10.268" idx="2">
    <p:pos x="10" y="10"/>
    <p:text>Irma, if you could find similar FR screen shots, that would be great!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9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8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13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16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56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8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14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20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0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2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Remarque : Il</a:t>
            </a:r>
            <a:r>
              <a:rPr lang="fr-CA" baseline="0" dirty="0"/>
              <a:t> est également recommandé d’inclure des photos du nouvel espace à titre de référence visuelle pour les employés.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3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4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07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8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5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4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xmlns="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xmlns="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xmlns="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xmlns="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xmlns="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xmlns="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xmlns="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xmlns="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xmlns="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xmlns="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xmlns="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xmlns="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6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5.jpeg"/><Relationship Id="rId17" Type="http://schemas.openxmlformats.org/officeDocument/2006/relationships/comments" Target="../comments/comment1.xml"/><Relationship Id="rId2" Type="http://schemas.openxmlformats.org/officeDocument/2006/relationships/tags" Target="../tags/tag9.xml"/><Relationship Id="rId16" Type="http://schemas.openxmlformats.org/officeDocument/2006/relationships/image" Target="../media/image2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2.xml"/><Relationship Id="rId15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2.xml"/><Relationship Id="rId7" Type="http://schemas.openxmlformats.org/officeDocument/2006/relationships/image" Target="../media/image1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17.png"/><Relationship Id="rId4" Type="http://schemas.openxmlformats.org/officeDocument/2006/relationships/tags" Target="../tags/tag6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10" Type="http://schemas.openxmlformats.org/officeDocument/2006/relationships/image" Target="../media/image18.png"/><Relationship Id="rId4" Type="http://schemas.openxmlformats.org/officeDocument/2006/relationships/tags" Target="../tags/tag68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19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comments" Target="../comments/commen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8.png"/><Relationship Id="rId5" Type="http://schemas.openxmlformats.org/officeDocument/2006/relationships/tags" Target="../tags/tag34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1.png"/><Relationship Id="rId5" Type="http://schemas.openxmlformats.org/officeDocument/2006/relationships/tags" Target="../tags/tag44.xml"/><Relationship Id="rId10" Type="http://schemas.openxmlformats.org/officeDocument/2006/relationships/image" Target="../media/image10.png"/><Relationship Id="rId4" Type="http://schemas.openxmlformats.org/officeDocument/2006/relationships/tags" Target="../tags/tag43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 de femme souriante dans un milieu de travail" title="Photo de femme souriante dans un milieu de travail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270" r="4303" b="13329"/>
          <a:stretch/>
        </p:blipFill>
        <p:spPr>
          <a:xfrm>
            <a:off x="-2" y="1"/>
            <a:ext cx="12192002" cy="6852743"/>
          </a:xfrm>
          <a:prstGeom prst="rect">
            <a:avLst/>
          </a:prstGeom>
        </p:spPr>
      </p:pic>
      <p:sp>
        <p:nvSpPr>
          <p:cNvPr id="8" name="Rectangle 7" title="carré gris"/>
          <p:cNvSpPr/>
          <p:nvPr>
            <p:custDataLst>
              <p:tags r:id="rId2"/>
            </p:custDataLst>
          </p:nvPr>
        </p:nvSpPr>
        <p:spPr>
          <a:xfrm>
            <a:off x="-3" y="0"/>
            <a:ext cx="6869154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45306" y="2087217"/>
            <a:ext cx="3689809" cy="1587701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Discussion sur le MTAA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45307" y="3657327"/>
            <a:ext cx="2997993" cy="678352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accent2"/>
                </a:solidFill>
              </a:rPr>
              <a:t>Discussion avec nos collègues de [insérer le nom de l’organisation].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Préparé par :</a:t>
            </a:r>
          </a:p>
          <a:p>
            <a:r>
              <a:rPr lang="fr-CA" dirty="0">
                <a:solidFill>
                  <a:schemeClr val="bg1"/>
                </a:solidFill>
              </a:rPr>
              <a:t>Date : 20XX-XX-XX</a:t>
            </a:r>
          </a:p>
        </p:txBody>
      </p:sp>
      <p:pic>
        <p:nvPicPr>
          <p:cNvPr id="13" name="Picture 12" descr="Un v majuscule vert et bleu est à l’envers, à sa droite le texte GCworkplace est écrit en blanc" title="Identité visuelle du Milieu de travail GC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8" y="306123"/>
            <a:ext cx="2316367" cy="646913"/>
          </a:xfrm>
          <a:prstGeom prst="rect">
            <a:avLst/>
          </a:prstGeom>
        </p:spPr>
      </p:pic>
      <p:sp>
        <p:nvSpPr>
          <p:cNvPr id="9" name="Rectangle 8" title="rectangle blanc"/>
          <p:cNvSpPr/>
          <p:nvPr>
            <p:custDataLst>
              <p:tags r:id="rId7"/>
            </p:custDataLst>
          </p:nvPr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e drapeau feuille d’érable blanc et rouge, à sa droite il est écrit Gouvernement du Canada et Government of Canada" title="Identité d’entreprise du Gouvernement du Canada">
            <a:extLst>
              <a:ext uri="{FF2B5EF4-FFF2-40B4-BE49-F238E27FC236}">
                <a16:creationId xmlns:a16="http://schemas.microsoft.com/office/drawing/2014/main" xmlns="" id="{89CA9733-78EF-5F49-81C1-064DE89D526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7" y="6374997"/>
            <a:ext cx="2036645" cy="250665"/>
          </a:xfrm>
          <a:prstGeom prst="rect">
            <a:avLst/>
          </a:prstGeom>
        </p:spPr>
      </p:pic>
      <p:pic>
        <p:nvPicPr>
          <p:cNvPr id="14" name="Picture 13" descr="Image result for canada wordmark">
            <a:hlinkClick r:id="rId15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3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Fenêtre de </a:t>
            </a:r>
            <a:r>
              <a:rPr lang="fr-CA" sz="3200" dirty="0" smtClean="0">
                <a:latin typeface="+mn-lt"/>
              </a:rPr>
              <a:t>réunion (2)</a:t>
            </a:r>
            <a:endParaRPr lang="fr-CA" sz="3200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8759" y="1464161"/>
            <a:ext cx="5616874" cy="3754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800" dirty="0" smtClean="0">
                <a:latin typeface="+mn-lt"/>
              </a:rPr>
              <a:t>La </a:t>
            </a:r>
            <a:r>
              <a:rPr lang="fr-CA" sz="1800" dirty="0">
                <a:latin typeface="+mn-lt"/>
              </a:rPr>
              <a:t>fenêtre </a:t>
            </a:r>
            <a:r>
              <a:rPr lang="fr-CA" sz="1800" dirty="0" smtClean="0">
                <a:latin typeface="+mn-lt"/>
              </a:rPr>
              <a:t>Réunion ouvre sur la section </a:t>
            </a:r>
            <a:r>
              <a:rPr lang="fr-CA" sz="1800" dirty="0">
                <a:latin typeface="+mn-lt"/>
              </a:rPr>
              <a:t>de </a:t>
            </a:r>
            <a:r>
              <a:rPr lang="fr-CA" sz="1800" b="1" u="sng" dirty="0">
                <a:latin typeface="+mn-lt"/>
              </a:rPr>
              <a:t>démarrage rapide</a:t>
            </a:r>
            <a:r>
              <a:rPr lang="fr-CA" sz="1800" b="1" dirty="0">
                <a:latin typeface="+mn-lt"/>
              </a:rPr>
              <a:t> </a:t>
            </a:r>
            <a:r>
              <a:rPr lang="fr-CA" sz="1800" dirty="0">
                <a:latin typeface="+mn-lt"/>
              </a:rPr>
              <a:t>à gauche et </a:t>
            </a:r>
            <a:r>
              <a:rPr lang="fr-CA" sz="1800" dirty="0" smtClean="0">
                <a:latin typeface="+mn-lt"/>
              </a:rPr>
              <a:t>sur un </a:t>
            </a:r>
            <a:r>
              <a:rPr lang="fr-CA" sz="1800" dirty="0">
                <a:latin typeface="+mn-lt"/>
              </a:rPr>
              <a:t>panneau à droite où vous pouvez 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CA" sz="1800" dirty="0">
              <a:latin typeface="+mn-lt"/>
            </a:endParaRPr>
          </a:p>
          <a:p>
            <a:r>
              <a:rPr lang="fr-CA" sz="1800" dirty="0">
                <a:latin typeface="+mn-lt"/>
              </a:rPr>
              <a:t>Relier un appareil audio pour écouter et parler</a:t>
            </a:r>
          </a:p>
          <a:p>
            <a:r>
              <a:rPr lang="fr-CA" sz="1800" dirty="0">
                <a:latin typeface="+mn-lt"/>
              </a:rPr>
              <a:t>Partager l’écran</a:t>
            </a:r>
          </a:p>
          <a:p>
            <a:r>
              <a:rPr lang="fr-CA" sz="1800" dirty="0">
                <a:latin typeface="+mn-lt"/>
              </a:rPr>
              <a:t>Partager un fichier ou une fenêtre de navigateur</a:t>
            </a:r>
          </a:p>
          <a:p>
            <a:r>
              <a:rPr lang="fr-CA" sz="1800" dirty="0">
                <a:latin typeface="+mn-lt"/>
              </a:rPr>
              <a:t>Inviter ou rappeler les gens	</a:t>
            </a:r>
          </a:p>
          <a:p>
            <a:r>
              <a:rPr lang="fr-CA" sz="1800" dirty="0">
                <a:latin typeface="+mn-lt"/>
              </a:rPr>
              <a:t>Partager un tableau blanc </a:t>
            </a:r>
          </a:p>
          <a:p>
            <a:r>
              <a:rPr lang="fr-CA" sz="1800" dirty="0">
                <a:latin typeface="+mn-lt"/>
              </a:rPr>
              <a:t>Choisir et gérer les panneaux</a:t>
            </a:r>
          </a:p>
          <a:p>
            <a:r>
              <a:rPr lang="fr-CA" sz="1800" dirty="0">
                <a:latin typeface="+mn-lt"/>
              </a:rPr>
              <a:t>Interagir avec d’autres participants</a:t>
            </a:r>
          </a:p>
        </p:txBody>
      </p:sp>
      <p:pic>
        <p:nvPicPr>
          <p:cNvPr id="3" name="Picture 2" title="photo du démarrage rapid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93920" y="2294626"/>
            <a:ext cx="4921184" cy="3221309"/>
          </a:xfrm>
          <a:prstGeom prst="rect">
            <a:avLst/>
          </a:prstGeom>
        </p:spPr>
      </p:pic>
      <p:sp>
        <p:nvSpPr>
          <p:cNvPr id="5" name="Rectangle 4" descr="pour protéger l'identité d'un collègue" title="rectangle vert"/>
          <p:cNvSpPr/>
          <p:nvPr/>
        </p:nvSpPr>
        <p:spPr>
          <a:xfrm>
            <a:off x="7074309" y="3282602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 descr="pour protéger l'identité d'un collègue" title="rectangle vert"/>
          <p:cNvSpPr/>
          <p:nvPr/>
        </p:nvSpPr>
        <p:spPr>
          <a:xfrm>
            <a:off x="10033252" y="3164615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43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Se connecter à la fonction audio de WebEx</a:t>
            </a:r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50" y="2010807"/>
            <a:ext cx="5901545" cy="3587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>
                <a:latin typeface="+mn-lt"/>
              </a:rPr>
              <a:t>Dans la section de démarrage rapide, sélectionnez l’option de </a:t>
            </a:r>
            <a:r>
              <a:rPr lang="fr-CA" b="1" dirty="0">
                <a:latin typeface="+mn-lt"/>
              </a:rPr>
              <a:t>connexion à la fonction audio </a:t>
            </a:r>
            <a:r>
              <a:rPr lang="fr-CA" dirty="0">
                <a:latin typeface="+mn-lt"/>
              </a:rPr>
              <a:t>et choisissez l’une des options :</a:t>
            </a:r>
          </a:p>
          <a:p>
            <a:r>
              <a:rPr lang="fr-CA" dirty="0">
                <a:latin typeface="+mn-lt"/>
              </a:rPr>
              <a:t>Appelez-moi : entrez votre numéro de téléphone à dix chiffres (y compris l’indicatif régional). Le système vous rappelle, ce qui vous permet </a:t>
            </a:r>
            <a:r>
              <a:rPr lang="fr-CA" dirty="0" smtClean="0">
                <a:latin typeface="+mn-lt"/>
              </a:rPr>
              <a:t>de ne pas payer des frais d’interurbain. </a:t>
            </a:r>
            <a:endParaRPr lang="fr-CA" dirty="0">
              <a:latin typeface="+mn-lt"/>
            </a:endParaRPr>
          </a:p>
          <a:p>
            <a:r>
              <a:rPr lang="fr-CA" dirty="0">
                <a:latin typeface="+mn-lt"/>
              </a:rPr>
              <a:t>Appeler : Téléphonez au numéro de téléphone indiqué et entrez les informations demandées.</a:t>
            </a:r>
          </a:p>
        </p:txBody>
      </p:sp>
      <p:pic>
        <p:nvPicPr>
          <p:cNvPr id="3" name="Picture 2" title="bouton connection à l'audi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13414" y="1837135"/>
            <a:ext cx="1150144" cy="1343025"/>
          </a:xfrm>
          <a:prstGeom prst="rect">
            <a:avLst/>
          </a:prstGeom>
        </p:spPr>
      </p:pic>
      <p:pic>
        <p:nvPicPr>
          <p:cNvPr id="4" name="Picture 3" title="bouton Appelez-moi et Je vais appeler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/>
          <a:srcRect l="1520" t="10157" r="2114" b="11437"/>
          <a:stretch/>
        </p:blipFill>
        <p:spPr>
          <a:xfrm>
            <a:off x="8314439" y="3367412"/>
            <a:ext cx="1948093" cy="20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4920" y="1720083"/>
            <a:ext cx="11101387" cy="1763024"/>
          </a:xfrm>
        </p:spPr>
        <p:txBody>
          <a:bodyPr>
            <a:normAutofit fontScale="90000"/>
          </a:bodyPr>
          <a:lstStyle/>
          <a:p>
            <a:pPr marL="682625" lvl="1" indent="-225425" algn="ctr" eaLnBrk="0" hangingPunct="0">
              <a:spcAft>
                <a:spcPts val="1200"/>
              </a:spcAft>
            </a:pPr>
            <a:r>
              <a:rPr lang="fr-CA" sz="4900" b="1" dirty="0" smtClean="0">
                <a:latin typeface="+mn-lt"/>
                <a:cs typeface="Arial" pitchFamily="34" charset="0"/>
              </a:rPr>
              <a:t>Comment participer </a:t>
            </a:r>
            <a:br>
              <a:rPr lang="fr-CA" sz="4900" b="1" dirty="0" smtClean="0">
                <a:latin typeface="+mn-lt"/>
                <a:cs typeface="Arial" pitchFamily="34" charset="0"/>
              </a:rPr>
            </a:br>
            <a:r>
              <a:rPr lang="fr-CA" sz="4900" b="1" dirty="0" smtClean="0">
                <a:latin typeface="+mn-lt"/>
                <a:cs typeface="Arial" pitchFamily="34" charset="0"/>
              </a:rPr>
              <a:t>à l’aide des fonctions de </a:t>
            </a:r>
            <a:r>
              <a:rPr lang="fr-CA" sz="4900" b="1" dirty="0" err="1" smtClean="0">
                <a:latin typeface="+mn-lt"/>
                <a:cs typeface="Arial" pitchFamily="34" charset="0"/>
              </a:rPr>
              <a:t>WebEx</a:t>
            </a:r>
            <a:r>
              <a:rPr lang="fr-CA" sz="4400" b="1" dirty="0" smtClean="0">
                <a:cs typeface="Arial" pitchFamily="34" charset="0"/>
              </a:rPr>
              <a:t/>
            </a:r>
            <a:br>
              <a:rPr lang="fr-CA" sz="4400" b="1" dirty="0" smtClean="0">
                <a:cs typeface="Arial" pitchFamily="34" charset="0"/>
              </a:rPr>
            </a:br>
            <a:endParaRPr lang="en-CA" dirty="0"/>
          </a:p>
        </p:txBody>
      </p:sp>
      <p:pic>
        <p:nvPicPr>
          <p:cNvPr id="2" name="Picture 1" descr="3 personnages, chacun d'eux a une bulle de dialogue, un point d'interrogation, un point d'exclamation et un check mark " title="image de personnages en discuss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40252" y="3609076"/>
            <a:ext cx="19907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3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Activer et désactiver la mise en sourdine de votre microphone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49" y="1821795"/>
            <a:ext cx="7514688" cy="326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400" b="1" dirty="0">
                <a:solidFill>
                  <a:srgbClr val="0000FF"/>
                </a:solidFill>
                <a:latin typeface="+mn-lt"/>
              </a:rPr>
              <a:t>Mettez votre micro en sourdine lorsque vous ne parlez pas afin d’éliminer tout bruit de fond de votre milieu.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050" dirty="0">
              <a:latin typeface="+mn-lt"/>
            </a:endParaRPr>
          </a:p>
          <a:p>
            <a:r>
              <a:rPr lang="fr-CA" dirty="0">
                <a:latin typeface="+mn-lt"/>
              </a:rPr>
              <a:t>Dans le panneau Participants, sélectionnez </a:t>
            </a:r>
            <a:r>
              <a:rPr lang="fr-CA" b="1" dirty="0">
                <a:latin typeface="+mn-lt"/>
              </a:rPr>
              <a:t>Couper le son</a:t>
            </a:r>
            <a:r>
              <a:rPr lang="fr-CA" dirty="0">
                <a:latin typeface="+mn-lt"/>
              </a:rPr>
              <a:t> ou </a:t>
            </a:r>
            <a:r>
              <a:rPr lang="fr-CA" b="1" dirty="0">
                <a:latin typeface="+mn-lt"/>
              </a:rPr>
              <a:t>Rétablir le son</a:t>
            </a:r>
            <a:r>
              <a:rPr lang="fr-CA" dirty="0">
                <a:latin typeface="+mn-lt"/>
              </a:rPr>
              <a:t> pour couper ou réactiver le son de votre propre microphone.</a:t>
            </a:r>
          </a:p>
          <a:p>
            <a:r>
              <a:rPr lang="fr-CA" dirty="0">
                <a:latin typeface="+mn-lt"/>
              </a:rPr>
              <a:t>Lorsque vous êtes mis en sourdine, votre statut mis à jour est affiché dans la liste des participants et l’icône change.</a:t>
            </a:r>
          </a:p>
        </p:txBody>
      </p:sp>
      <p:pic>
        <p:nvPicPr>
          <p:cNvPr id="3" name="Picture 2" title="photo du panneau des participants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b="20854"/>
          <a:stretch/>
        </p:blipFill>
        <p:spPr>
          <a:xfrm>
            <a:off x="8235524" y="2420612"/>
            <a:ext cx="3471863" cy="162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5" name="Rectangle 4" descr="pour protéger l'identité d'un collègue" title="rectangle vert"/>
          <p:cNvSpPr/>
          <p:nvPr/>
        </p:nvSpPr>
        <p:spPr>
          <a:xfrm>
            <a:off x="8688029" y="3704965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83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Poser une question – Lever la main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50" y="1717510"/>
            <a:ext cx="4914228" cy="32635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>
                <a:latin typeface="+mn-lt"/>
              </a:rPr>
              <a:t>Vous montre </a:t>
            </a:r>
            <a:r>
              <a:rPr lang="fr-CA" sz="1800" dirty="0" smtClean="0">
                <a:latin typeface="+mn-lt"/>
              </a:rPr>
              <a:t>le présentateur </a:t>
            </a:r>
            <a:r>
              <a:rPr lang="fr-CA" sz="1800" dirty="0">
                <a:latin typeface="+mn-lt"/>
              </a:rPr>
              <a:t>et les autres participants. </a:t>
            </a:r>
            <a:r>
              <a:rPr lang="fr-CA" sz="1800" dirty="0" smtClean="0">
                <a:latin typeface="+mn-lt"/>
              </a:rPr>
              <a:t>Le présentateur </a:t>
            </a:r>
            <a:r>
              <a:rPr lang="fr-CA" sz="1800" dirty="0">
                <a:latin typeface="+mn-lt"/>
              </a:rPr>
              <a:t>aura l’icône WebEx à gauche de son nom. Vous verrez également votre nom en </a:t>
            </a:r>
            <a:r>
              <a:rPr lang="fr-CA" sz="1800" dirty="0" smtClean="0">
                <a:latin typeface="+mn-lt"/>
              </a:rPr>
              <a:t>caractères gras</a:t>
            </a:r>
            <a:r>
              <a:rPr lang="fr-CA" sz="1800" dirty="0">
                <a:latin typeface="+mn-lt"/>
              </a:rPr>
              <a:t>. </a:t>
            </a:r>
          </a:p>
          <a:p>
            <a:r>
              <a:rPr lang="fr-CA" sz="1800" dirty="0">
                <a:latin typeface="+mn-lt"/>
              </a:rPr>
              <a:t>Pour demander à prendre la parole lors d’une séance, cliquez sur le bouton </a:t>
            </a:r>
            <a:r>
              <a:rPr lang="fr-CA" sz="1800" b="1" dirty="0">
                <a:latin typeface="+mn-lt"/>
              </a:rPr>
              <a:t>Lever la main</a:t>
            </a:r>
            <a:r>
              <a:rPr lang="fr-CA" sz="1800" dirty="0">
                <a:latin typeface="+mn-lt"/>
              </a:rPr>
              <a:t>. L’icône Lever la main s’affiche à côté de votre nom. L’animateur de la réunion indiquera comment et quand utiliser ce bouton. </a:t>
            </a:r>
          </a:p>
          <a:p>
            <a:r>
              <a:rPr lang="fr-CA" sz="1800" dirty="0">
                <a:latin typeface="+mn-lt"/>
              </a:rPr>
              <a:t>Utilisez le bouton de la vidéo pour activer votre caméra.</a:t>
            </a:r>
          </a:p>
        </p:txBody>
      </p:sp>
      <p:pic>
        <p:nvPicPr>
          <p:cNvPr id="4" name="Picture 3" title="photo du panneau des participant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534999" y="1969890"/>
            <a:ext cx="4342910" cy="2267054"/>
          </a:xfrm>
          <a:prstGeom prst="rect">
            <a:avLst/>
          </a:prstGeom>
        </p:spPr>
      </p:pic>
      <p:sp>
        <p:nvSpPr>
          <p:cNvPr id="5" name="Oval 4" descr="mettant en évidence le bouton participants" title="cercle rouge"/>
          <p:cNvSpPr/>
          <p:nvPr>
            <p:custDataLst>
              <p:tags r:id="rId4"/>
            </p:custDataLst>
          </p:nvPr>
        </p:nvSpPr>
        <p:spPr>
          <a:xfrm>
            <a:off x="6657587" y="2398143"/>
            <a:ext cx="769756" cy="6880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6" name="Oval 5" descr="mettant en évidence le logo webex" title="cercle rouge"/>
          <p:cNvSpPr/>
          <p:nvPr>
            <p:custDataLst>
              <p:tags r:id="rId5"/>
            </p:custDataLst>
          </p:nvPr>
        </p:nvSpPr>
        <p:spPr>
          <a:xfrm>
            <a:off x="6495020" y="3560835"/>
            <a:ext cx="325133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7" name="Oval 6" descr="mettant en évidence le bouton lever la main" title="cercle rouge"/>
          <p:cNvSpPr/>
          <p:nvPr>
            <p:custDataLst>
              <p:tags r:id="rId6"/>
            </p:custDataLst>
          </p:nvPr>
        </p:nvSpPr>
        <p:spPr>
          <a:xfrm>
            <a:off x="9830457" y="3560835"/>
            <a:ext cx="325133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8" name="Oval 7" descr="mettant en évidence le bouton caméra" title="cercle rouge"/>
          <p:cNvSpPr/>
          <p:nvPr>
            <p:custDataLst>
              <p:tags r:id="rId7"/>
            </p:custDataLst>
          </p:nvPr>
        </p:nvSpPr>
        <p:spPr>
          <a:xfrm>
            <a:off x="10155590" y="3560835"/>
            <a:ext cx="325133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1025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Poser une question </a:t>
            </a:r>
            <a:r>
              <a:rPr lang="fr-CA" sz="3200" dirty="0"/>
              <a:t>–</a:t>
            </a:r>
            <a:r>
              <a:rPr lang="fr-CA" sz="3200" dirty="0" smtClean="0">
                <a:latin typeface="+mn-lt"/>
              </a:rPr>
              <a:t> </a:t>
            </a:r>
            <a:r>
              <a:rPr lang="fr-CA" sz="3200" dirty="0">
                <a:latin typeface="+mn-lt"/>
              </a:rPr>
              <a:t>Clavardage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50" y="1676692"/>
            <a:ext cx="5137397" cy="39680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latin typeface="+mn-lt"/>
              </a:rPr>
              <a:t>Permet </a:t>
            </a:r>
            <a:r>
              <a:rPr lang="fr-CA" sz="1800" dirty="0" smtClean="0">
                <a:latin typeface="+mn-lt"/>
              </a:rPr>
              <a:t>la communication avec le présentateur </a:t>
            </a:r>
            <a:r>
              <a:rPr lang="fr-CA" sz="1800" dirty="0">
                <a:latin typeface="+mn-lt"/>
              </a:rPr>
              <a:t>et, selon les paramètres, </a:t>
            </a:r>
            <a:r>
              <a:rPr lang="fr-CA" sz="1800" dirty="0" smtClean="0">
                <a:latin typeface="+mn-lt"/>
              </a:rPr>
              <a:t>avec les </a:t>
            </a:r>
            <a:r>
              <a:rPr lang="fr-CA" sz="1800" dirty="0">
                <a:latin typeface="+mn-lt"/>
              </a:rPr>
              <a:t>autres participants. Vous pouvez voir l’historique des messages et en envoyer de nouveaux. </a:t>
            </a:r>
          </a:p>
          <a:p>
            <a:pPr marL="385763" indent="-385763">
              <a:buFont typeface="+mj-lt"/>
              <a:buAutoNum type="arabicPeriod"/>
            </a:pPr>
            <a:r>
              <a:rPr lang="fr-CA" sz="1800" dirty="0">
                <a:latin typeface="+mn-lt"/>
              </a:rPr>
              <a:t>Cliquez dans la </a:t>
            </a:r>
            <a:r>
              <a:rPr lang="fr-CA" sz="1800" b="1" dirty="0">
                <a:latin typeface="+mn-lt"/>
              </a:rPr>
              <a:t>boîte du clavardage </a:t>
            </a:r>
            <a:r>
              <a:rPr lang="fr-CA" sz="1800" dirty="0">
                <a:latin typeface="+mn-lt"/>
              </a:rPr>
              <a:t>et tapez un message.</a:t>
            </a:r>
          </a:p>
          <a:p>
            <a:pPr marL="385763" indent="-385763">
              <a:buFont typeface="+mj-lt"/>
              <a:buAutoNum type="arabicPeriod"/>
            </a:pPr>
            <a:r>
              <a:rPr lang="fr-CA" sz="1800" dirty="0">
                <a:latin typeface="+mn-lt"/>
              </a:rPr>
              <a:t>Sélectionnez la personne de qui vous souhaitez recevoir une réponse en choisissant dans la liste déroulante </a:t>
            </a:r>
            <a:r>
              <a:rPr lang="fr-CA" sz="1800" b="1" dirty="0">
                <a:latin typeface="+mn-lt"/>
              </a:rPr>
              <a:t>Envoyer à :</a:t>
            </a:r>
            <a:r>
              <a:rPr lang="fr-CA" sz="1800" dirty="0">
                <a:latin typeface="+mn-lt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400" b="1" dirty="0">
                <a:latin typeface="+mn-lt"/>
              </a:rPr>
              <a:t>Remarque : </a:t>
            </a:r>
            <a:r>
              <a:rPr lang="fr-CA" sz="1400" dirty="0">
                <a:latin typeface="+mn-lt"/>
              </a:rPr>
              <a:t>par défaut, seul le présentateur peut utiliser la fonction de clavardage avec tous les participants en public ou en privé.</a:t>
            </a:r>
          </a:p>
          <a:p>
            <a:pPr marL="385763" indent="-385763">
              <a:buFont typeface="+mj-lt"/>
              <a:buAutoNum type="arabicPeriod" startAt="3"/>
            </a:pPr>
            <a:r>
              <a:rPr lang="fr-CA" sz="1800" dirty="0">
                <a:latin typeface="+mn-lt"/>
              </a:rPr>
              <a:t>Cliquez sur </a:t>
            </a:r>
            <a:r>
              <a:rPr lang="fr-CA" sz="1800" b="1" dirty="0">
                <a:latin typeface="+mn-lt"/>
              </a:rPr>
              <a:t>Envoyer</a:t>
            </a:r>
            <a:r>
              <a:rPr lang="fr-CA" sz="1800" dirty="0">
                <a:latin typeface="+mn-lt"/>
              </a:rPr>
              <a:t>.</a:t>
            </a:r>
          </a:p>
        </p:txBody>
      </p:sp>
      <p:pic>
        <p:nvPicPr>
          <p:cNvPr id="4" name="Picture 3" title="photo du panneau de clavardag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40418" y="1388442"/>
            <a:ext cx="3248005" cy="4762171"/>
          </a:xfrm>
          <a:prstGeom prst="rect">
            <a:avLst/>
          </a:prstGeom>
        </p:spPr>
      </p:pic>
      <p:sp>
        <p:nvSpPr>
          <p:cNvPr id="5" name="Oval 4" descr="mettant en évidence le bouton clavardage" title="cercle rouge"/>
          <p:cNvSpPr/>
          <p:nvPr>
            <p:custDataLst>
              <p:tags r:id="rId4"/>
            </p:custDataLst>
          </p:nvPr>
        </p:nvSpPr>
        <p:spPr>
          <a:xfrm>
            <a:off x="8135349" y="1815048"/>
            <a:ext cx="481694" cy="565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6" name="Oval 5" descr="mettant en évidence le panneau de clavardage" title="cercle rouge"/>
          <p:cNvSpPr/>
          <p:nvPr>
            <p:custDataLst>
              <p:tags r:id="rId5"/>
            </p:custDataLst>
          </p:nvPr>
        </p:nvSpPr>
        <p:spPr>
          <a:xfrm>
            <a:off x="7189405" y="4344629"/>
            <a:ext cx="791936" cy="440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7" name="Oval 6" descr="mettant en évidence la zone envoyer à" title="cercle rouge"/>
          <p:cNvSpPr/>
          <p:nvPr>
            <p:custDataLst>
              <p:tags r:id="rId6"/>
            </p:custDataLst>
          </p:nvPr>
        </p:nvSpPr>
        <p:spPr>
          <a:xfrm>
            <a:off x="9678294" y="5526013"/>
            <a:ext cx="211766" cy="208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8" name="Oval 7" descr="mettant en évidence le bouton envoyer" title="cercle rouge"/>
          <p:cNvSpPr/>
          <p:nvPr>
            <p:custDataLst>
              <p:tags r:id="rId7"/>
            </p:custDataLst>
          </p:nvPr>
        </p:nvSpPr>
        <p:spPr>
          <a:xfrm>
            <a:off x="9944799" y="5644721"/>
            <a:ext cx="383002" cy="391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78391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Quitter une réunion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50" y="1569142"/>
            <a:ext cx="4744560" cy="3794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latin typeface="+mn-lt"/>
              </a:rPr>
              <a:t>Vous pouvez quitter une réunion à tout moment. Si vous participez à une conférence audio WebEx ou à une conférence VoIP intégrée, vous serez déconnecté de l’audio après avoir quitté la réunion. </a:t>
            </a:r>
          </a:p>
          <a:p>
            <a:r>
              <a:rPr lang="fr-CA" sz="1800" dirty="0">
                <a:latin typeface="+mn-lt"/>
              </a:rPr>
              <a:t>Cliquez sur le bouton </a:t>
            </a:r>
            <a:r>
              <a:rPr lang="fr-CA" sz="1800" b="1" dirty="0">
                <a:latin typeface="+mn-lt"/>
              </a:rPr>
              <a:t>Quitter la réunion</a:t>
            </a:r>
            <a:r>
              <a:rPr lang="fr-CA" sz="1800" dirty="0">
                <a:latin typeface="+mn-lt"/>
              </a:rPr>
              <a:t> ou</a:t>
            </a:r>
          </a:p>
          <a:p>
            <a:r>
              <a:rPr lang="fr-CA" sz="1800" dirty="0">
                <a:latin typeface="+mn-lt"/>
              </a:rPr>
              <a:t>Dans la fenêtre de la réunion, dans le menu </a:t>
            </a:r>
            <a:r>
              <a:rPr lang="fr-CA" sz="1800" b="1" dirty="0">
                <a:latin typeface="+mn-lt"/>
              </a:rPr>
              <a:t>Fichier</a:t>
            </a:r>
            <a:r>
              <a:rPr lang="fr-CA" sz="1800" dirty="0">
                <a:latin typeface="+mn-lt"/>
              </a:rPr>
              <a:t>, choisissez </a:t>
            </a:r>
            <a:r>
              <a:rPr lang="fr-CA" sz="1800" b="1" dirty="0">
                <a:latin typeface="+mn-lt"/>
              </a:rPr>
              <a:t>Quitter la réunion</a:t>
            </a:r>
            <a:r>
              <a:rPr lang="fr-CA" sz="1800" dirty="0">
                <a:latin typeface="+mn-lt"/>
              </a:rPr>
              <a:t>. Un message de confirmation s’affiche dans lequel vous pouvez vérifier </a:t>
            </a:r>
            <a:r>
              <a:rPr lang="fr-CA" sz="1800" dirty="0" smtClean="0">
                <a:latin typeface="+mn-lt"/>
              </a:rPr>
              <a:t>si </a:t>
            </a:r>
            <a:r>
              <a:rPr lang="fr-CA" sz="1800" dirty="0">
                <a:latin typeface="+mn-lt"/>
              </a:rPr>
              <a:t>vous voulez bien quitter la réunion. </a:t>
            </a:r>
          </a:p>
          <a:p>
            <a:r>
              <a:rPr lang="fr-CA" sz="1800" dirty="0">
                <a:latin typeface="+mn-lt"/>
              </a:rPr>
              <a:t>Cliquez sur </a:t>
            </a:r>
            <a:r>
              <a:rPr lang="fr-CA" sz="1800" b="1" dirty="0">
                <a:latin typeface="+mn-lt"/>
              </a:rPr>
              <a:t>Oui</a:t>
            </a:r>
            <a:r>
              <a:rPr lang="fr-CA" sz="1800" dirty="0">
                <a:latin typeface="+mn-lt"/>
              </a:rPr>
              <a:t>. </a:t>
            </a:r>
          </a:p>
          <a:p>
            <a:r>
              <a:rPr lang="fr-CA" sz="1800" dirty="0">
                <a:latin typeface="+mn-lt"/>
              </a:rPr>
              <a:t>La fenêtre de réunion se fermera. </a:t>
            </a:r>
          </a:p>
        </p:txBody>
      </p:sp>
      <p:pic>
        <p:nvPicPr>
          <p:cNvPr id="5" name="Picture 4" title="photo du bouton quitter la réunio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44478" y="1656061"/>
            <a:ext cx="4719696" cy="36209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Oval 5" descr="mettant en évidence le bouton quitter la réunion" title="cercle rouge"/>
          <p:cNvSpPr/>
          <p:nvPr>
            <p:custDataLst>
              <p:tags r:id="rId4"/>
            </p:custDataLst>
          </p:nvPr>
        </p:nvSpPr>
        <p:spPr>
          <a:xfrm>
            <a:off x="7618949" y="4203220"/>
            <a:ext cx="881741" cy="443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26024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Problèmes en cours de séance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5800" y="1981200"/>
            <a:ext cx="10829304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800" dirty="0">
                <a:latin typeface="+mn-lt"/>
              </a:rPr>
              <a:t>Si vous éprouvez des problèmes pendant la séance, veuillez écrire à :</a:t>
            </a:r>
            <a:r>
              <a:rPr lang="fr-CA" sz="1800" dirty="0">
                <a:latin typeface="+mn-lt"/>
              </a:rPr>
              <a:t/>
            </a:r>
            <a:br>
              <a:rPr lang="fr-CA" sz="1800" dirty="0">
                <a:latin typeface="+mn-lt"/>
              </a:rPr>
            </a:br>
            <a:endParaRPr lang="fr-CA" sz="18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altLang="en-US" sz="1800" dirty="0">
              <a:latin typeface="+mn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CA" altLang="en-US" sz="3200" dirty="0">
              <a:latin typeface="+mn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dirty="0">
                <a:latin typeface="+mn-lt"/>
              </a:rPr>
              <a:t>[insérer l’adresse courriel de la personne-ressource]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latin typeface="+mn-lt"/>
              </a:rPr>
              <a:t>	</a:t>
            </a: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1564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EDE17-7FAB-5448-801E-C966BFB9915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accent2"/>
                </a:solidFill>
              </a:rPr>
              <a:t>Merci.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D926730E-C3B3-B247-A9C3-47D6047F4E52}"/>
              </a:ext>
            </a:extLst>
          </p:cNvPr>
          <p:cNvSpPr>
            <a:spLocks noGrp="1"/>
          </p:cNvSpPr>
          <p:nvPr>
            <p:ph type="body" idx="13"/>
            <p:custDataLst>
              <p:tags r:id="rId2"/>
            </p:custDataLst>
          </p:nvPr>
        </p:nvSpPr>
        <p:spPr>
          <a:xfrm>
            <a:off x="528638" y="3758476"/>
            <a:ext cx="2586037" cy="288021"/>
          </a:xfrm>
        </p:spPr>
        <p:txBody>
          <a:bodyPr>
            <a:noAutofit/>
          </a:bodyPr>
          <a:lstStyle/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[insérer le nom]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28638" y="411773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[inscrire l’adresse courriel]</a:t>
            </a:r>
          </a:p>
        </p:txBody>
      </p:sp>
    </p:spTree>
    <p:extLst>
      <p:ext uri="{BB962C8B-B14F-4D97-AF65-F5344CB8AC3E}">
        <p14:creationId xmlns:p14="http://schemas.microsoft.com/office/powerpoint/2010/main" val="253184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Objectif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4593" y="1794489"/>
            <a:ext cx="12097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	</a:t>
            </a:r>
            <a:r>
              <a:rPr lang="fr-CA" sz="2800" dirty="0">
                <a:cs typeface="Arial" charset="0"/>
              </a:rPr>
              <a:t>Donner aux participants la possibilité d’obtenir l’avis de </a:t>
            </a:r>
            <a:r>
              <a:rPr lang="fr-CA" sz="2800" dirty="0" smtClean="0">
                <a:cs typeface="Arial" charset="0"/>
              </a:rPr>
              <a:t>nos collègues </a:t>
            </a:r>
            <a:r>
              <a:rPr lang="fr-CA" sz="2800" dirty="0">
                <a:cs typeface="Arial" charset="0"/>
              </a:rPr>
              <a:t>de </a:t>
            </a:r>
            <a:r>
              <a:rPr lang="fr-CA" sz="2800" dirty="0" smtClean="0">
                <a:cs typeface="Arial" charset="0"/>
              </a:rPr>
              <a:t>	[</a:t>
            </a:r>
            <a:r>
              <a:rPr lang="fr-CA" sz="2800" dirty="0">
                <a:cs typeface="Arial" charset="0"/>
              </a:rPr>
              <a:t>insérer le nom de la ville ou de l’organisation] sur leur expérience </a:t>
            </a:r>
            <a:r>
              <a:rPr lang="fr-CA" sz="2800" dirty="0" smtClean="0">
                <a:cs typeface="Arial" charset="0"/>
              </a:rPr>
              <a:t>de </a:t>
            </a:r>
            <a:r>
              <a:rPr lang="fr-CA" sz="2800" dirty="0">
                <a:cs typeface="Arial" charset="0"/>
              </a:rPr>
              <a:t>travail </a:t>
            </a:r>
            <a:r>
              <a:rPr lang="fr-CA" sz="2800" dirty="0" smtClean="0">
                <a:cs typeface="Arial" charset="0"/>
              </a:rPr>
              <a:t>	dans </a:t>
            </a:r>
            <a:r>
              <a:rPr lang="fr-CA" sz="2800" dirty="0">
                <a:cs typeface="Arial" charset="0"/>
              </a:rPr>
              <a:t>un milieu de travail axé sur les activités </a:t>
            </a:r>
            <a:r>
              <a:rPr lang="fr-CA" sz="2800" dirty="0" smtClean="0">
                <a:cs typeface="Arial" charset="0"/>
              </a:rPr>
              <a:t>(MTAA) et </a:t>
            </a:r>
            <a:r>
              <a:rPr lang="fr-CA" sz="2800" dirty="0">
                <a:cs typeface="Arial" charset="0"/>
              </a:rPr>
              <a:t>de leur poser </a:t>
            </a:r>
            <a:r>
              <a:rPr lang="fr-CA" sz="2800" dirty="0" smtClean="0">
                <a:cs typeface="Arial" charset="0"/>
              </a:rPr>
              <a:t>des 	questions à ce sujet.</a:t>
            </a:r>
            <a:endParaRPr lang="fr-CA" sz="2800" dirty="0">
              <a:cs typeface="Arial" charset="0"/>
            </a:endParaRPr>
          </a:p>
          <a:p>
            <a:r>
              <a:rPr lang="fr-CA" sz="2800" dirty="0">
                <a:cs typeface="Arial" panose="020B0604020202020204" pitchFamily="34" charset="0"/>
              </a:rPr>
              <a:t>	</a:t>
            </a:r>
          </a:p>
          <a:p>
            <a:r>
              <a:rPr lang="fr-CA" sz="2800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15" name="Freeform 14" descr="AngleDoubleRight Icon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22491" y="1794489"/>
            <a:ext cx="534844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903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latin typeface="+mn-lt"/>
              </a:rPr>
              <a:t>Ordre du jour de </a:t>
            </a:r>
            <a:r>
              <a:rPr lang="fr-CA" sz="3200" dirty="0">
                <a:latin typeface="+mn-lt"/>
              </a:rPr>
              <a:t>la séance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4593" y="1621961"/>
            <a:ext cx="12097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	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Mot de bienvenue (5 min.)</a:t>
            </a:r>
          </a:p>
          <a:p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847725" eaLnBrk="0" hangingPunct="0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Apprendre à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mieux se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connaître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– Présentations des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invités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et impressions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générales                                        de leur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expérience avec le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MTAA (25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 min.)</a:t>
            </a:r>
          </a:p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1" indent="-762000" eaLnBrk="0" hangingPunct="0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Questions en rafale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– L’animateur posera aux invités des questions déjà préparées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partir des commentaires recueillis précédemment (40 min.)</a:t>
            </a:r>
          </a:p>
          <a:p>
            <a:pPr marL="138113" lvl="1" eaLnBrk="0" hangingPunct="0"/>
            <a:endParaRPr lang="en-C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lvl="1" eaLnBrk="0" hangingPunct="0"/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A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85725" eaLnBrk="0" hangingPunct="0"/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Périodes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de questions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– Questions posées par les participants (45 min.)</a:t>
            </a:r>
          </a:p>
          <a:p>
            <a:pPr marL="138113" lvl="1" eaLnBrk="0" hangingPunct="0"/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lvl="1" eaLnBrk="0" hangingPunct="0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	Conclusion (5 min.)</a:t>
            </a:r>
          </a:p>
          <a:p>
            <a:pPr marL="138113" lvl="1" eaLnBrk="0" hangingPunct="0">
              <a:spcAft>
                <a:spcPts val="1200"/>
              </a:spcAft>
            </a:pPr>
            <a:endParaRPr lang="en-CA" sz="2000" i="1" dirty="0">
              <a:latin typeface="Arial" charset="0"/>
              <a:cs typeface="Arial" charset="0"/>
            </a:endParaRPr>
          </a:p>
        </p:txBody>
      </p:sp>
      <p:sp>
        <p:nvSpPr>
          <p:cNvPr id="11" name="Freeform 10" descr="AngleDoubleRight Icon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40526" y="1583585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2" name="Freeform 11" descr="AngleDoubleRight Icon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42730" y="2467602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3" name="Freeform 12" descr="AngleDoubleRight Icon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42730" y="3353475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4" name="Freeform 13" descr="AngleDoubleRight Icon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40525" y="4238711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8" name="Freeform 17" descr="AngleDoubleRight Icon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440524" y="5122728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5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675" y="1972484"/>
            <a:ext cx="7790114" cy="375790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CA" sz="3200" b="0" dirty="0">
                <a:latin typeface="+mn-lt"/>
              </a:rPr>
              <a:t>[Inclure des diapositives donnant des renseignements sur la plateforme de communication utilisée </a:t>
            </a:r>
            <a:br>
              <a:rPr lang="fr-CA" sz="3200" b="0" dirty="0">
                <a:latin typeface="+mn-lt"/>
              </a:rPr>
            </a:br>
            <a:r>
              <a:rPr lang="fr-CA" sz="3200" b="0" dirty="0">
                <a:latin typeface="+mn-lt"/>
              </a:rPr>
              <a:t>pour cette activité ainsi que la logistique. </a:t>
            </a:r>
            <a:br>
              <a:rPr lang="fr-CA" sz="3200" b="0" dirty="0">
                <a:latin typeface="+mn-lt"/>
              </a:rPr>
            </a:br>
            <a:r>
              <a:rPr lang="fr-CA" sz="3200" b="0" dirty="0">
                <a:latin typeface="+mn-lt"/>
              </a:rPr>
              <a:t>Consultez l’Annexe A pour voir un exemple.]</a:t>
            </a:r>
            <a:r>
              <a:rPr lang="fr-CA" sz="3200" dirty="0"/>
              <a:t/>
            </a:r>
            <a:br>
              <a:rPr lang="fr-CA" sz="3200" dirty="0"/>
            </a:b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7070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816" y="2168160"/>
            <a:ext cx="4748441" cy="1247775"/>
          </a:xfrm>
        </p:spPr>
        <p:txBody>
          <a:bodyPr>
            <a:normAutofit/>
          </a:bodyPr>
          <a:lstStyle/>
          <a:p>
            <a:r>
              <a:rPr lang="fr-CA" sz="7200" b="0" dirty="0"/>
              <a:t>Annexe </a:t>
            </a:r>
            <a:r>
              <a:rPr lang="fr-CA" sz="7200" b="0" dirty="0" smtClean="0"/>
              <a:t>A</a:t>
            </a:r>
            <a:endParaRPr lang="en-CA" sz="7200" b="0" dirty="0">
              <a:latin typeface="+mn-lt"/>
            </a:endParaRPr>
          </a:p>
        </p:txBody>
      </p:sp>
      <p:sp>
        <p:nvSpPr>
          <p:cNvPr id="9" name="Content Placeholder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668418" y="3415935"/>
            <a:ext cx="7985125" cy="92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25" lvl="1" indent="-225425" algn="ctr" eaLnBrk="0" hangingPunct="0">
              <a:spcAft>
                <a:spcPts val="1200"/>
              </a:spcAft>
            </a:pPr>
            <a:r>
              <a:rPr lang="fr-CA" sz="3600" dirty="0" smtClean="0">
                <a:cs typeface="Arial" pitchFamily="34" charset="0"/>
              </a:rPr>
              <a:t>(</a:t>
            </a:r>
            <a:r>
              <a:rPr lang="fr-CA" sz="3600" dirty="0">
                <a:cs typeface="Arial" pitchFamily="34" charset="0"/>
              </a:rPr>
              <a:t>diapositives 6 à 16</a:t>
            </a:r>
            <a:r>
              <a:rPr lang="fr-CA" sz="3600" dirty="0" smtClean="0">
                <a:cs typeface="Arial" pitchFamily="34" charset="0"/>
              </a:rPr>
              <a:t>)</a:t>
            </a:r>
            <a:endParaRPr lang="en-CA" sz="4000" b="1" kern="0" dirty="0">
              <a:solidFill>
                <a:srgbClr val="5B1A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latin typeface="+mn-lt"/>
              </a:rPr>
              <a:t>Comment utiliser </a:t>
            </a:r>
            <a:r>
              <a:rPr lang="fr-CA" sz="3200" dirty="0">
                <a:latin typeface="+mn-lt"/>
              </a:rPr>
              <a:t>WebEx</a:t>
            </a:r>
          </a:p>
        </p:txBody>
      </p:sp>
      <p:pic>
        <p:nvPicPr>
          <p:cNvPr id="5" name="Picture 4" title="Cisco webex 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91" y="1812627"/>
            <a:ext cx="4863680" cy="32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Se joindre à une réunion WebEx</a:t>
            </a:r>
          </a:p>
        </p:txBody>
      </p:sp>
      <p:sp>
        <p:nvSpPr>
          <p:cNvPr id="7" name="Rounded Rectangle 6" title="rectangle jaune"/>
          <p:cNvSpPr/>
          <p:nvPr>
            <p:custDataLst>
              <p:tags r:id="rId2"/>
            </p:custDataLst>
          </p:nvPr>
        </p:nvSpPr>
        <p:spPr>
          <a:xfrm>
            <a:off x="396509" y="1699817"/>
            <a:ext cx="4750101" cy="26705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8759" y="1795148"/>
            <a:ext cx="4499610" cy="3263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600" dirty="0">
                <a:latin typeface="+mn-lt"/>
              </a:rPr>
              <a:t>Cliquez sur le lien figurant dans le courriel d’invitation à la </a:t>
            </a:r>
            <a:r>
              <a:rPr lang="fr-CA" sz="1600" dirty="0" smtClean="0">
                <a:latin typeface="+mn-lt"/>
              </a:rPr>
              <a:t>séance que </a:t>
            </a:r>
            <a:r>
              <a:rPr lang="fr-CA" sz="1600" dirty="0">
                <a:latin typeface="+mn-lt"/>
              </a:rPr>
              <a:t>vous avez reçu. </a:t>
            </a:r>
          </a:p>
          <a:p>
            <a:r>
              <a:rPr lang="fr-CA" sz="1600" dirty="0">
                <a:latin typeface="+mn-lt"/>
              </a:rPr>
              <a:t>Sur la page de renseignements sur la </a:t>
            </a:r>
            <a:r>
              <a:rPr lang="fr-CA" sz="1600" dirty="0" smtClean="0">
                <a:latin typeface="+mn-lt"/>
              </a:rPr>
              <a:t>séance, </a:t>
            </a:r>
            <a:r>
              <a:rPr lang="fr-CA" sz="1600" dirty="0">
                <a:latin typeface="+mn-lt"/>
              </a:rPr>
              <a:t>saisissez votre nom et votre adresse courriel, puis cliquez sur « Rejoindre ».</a:t>
            </a:r>
          </a:p>
          <a:p>
            <a:r>
              <a:rPr lang="fr-CA" sz="1600" dirty="0">
                <a:latin typeface="+mn-lt"/>
              </a:rPr>
              <a:t>Si l’hôte n’est pas encore là, vous verrez ce message :</a:t>
            </a:r>
          </a:p>
          <a:p>
            <a:endParaRPr lang="en-CA" sz="1400" dirty="0"/>
          </a:p>
          <a:p>
            <a:endParaRPr lang="en-CA" sz="1400" dirty="0"/>
          </a:p>
          <a:p>
            <a:endParaRPr lang="en-CA" sz="1600" dirty="0"/>
          </a:p>
        </p:txBody>
      </p:sp>
      <p:sp>
        <p:nvSpPr>
          <p:cNvPr id="8" name="Freeform 7" descr="AngleDoubleRight Icon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208890" y="2676735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4" name="Picture 3" title="photo de la page de réusion webex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76652" y="1668538"/>
            <a:ext cx="5009381" cy="2814411"/>
          </a:xfrm>
          <a:prstGeom prst="rect">
            <a:avLst/>
          </a:prstGeom>
        </p:spPr>
      </p:pic>
      <p:sp>
        <p:nvSpPr>
          <p:cNvPr id="10" name="Rounded Rectangle 9" title="rectangle blanc"/>
          <p:cNvSpPr/>
          <p:nvPr>
            <p:custDataLst>
              <p:tags r:id="rId6"/>
            </p:custDataLst>
          </p:nvPr>
        </p:nvSpPr>
        <p:spPr>
          <a:xfrm>
            <a:off x="6219645" y="1587260"/>
            <a:ext cx="5295459" cy="2895689"/>
          </a:xfrm>
          <a:prstGeom prst="round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Freeform 10" descr="AngleDoubleRight Icon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 rot="5400000">
            <a:off x="2350669" y="4442757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5" name="Picture 4" descr="l'hôte n'a pas débuté la session, cliquez ok" title="si l'hôte n'est pas encore là vous verrez ce messag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2" y="5081616"/>
            <a:ext cx="2233599" cy="1080063"/>
          </a:xfrm>
          <a:prstGeom prst="rect">
            <a:avLst/>
          </a:prstGeom>
        </p:spPr>
      </p:pic>
      <p:sp>
        <p:nvSpPr>
          <p:cNvPr id="6" name="Rectangle 5" descr="pour protégé l'identité d'un collègue" title="rectangle vert "/>
          <p:cNvSpPr/>
          <p:nvPr/>
        </p:nvSpPr>
        <p:spPr>
          <a:xfrm>
            <a:off x="6694099" y="2355011"/>
            <a:ext cx="698740" cy="11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22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Possible message d’erreur</a:t>
            </a:r>
          </a:p>
        </p:txBody>
      </p:sp>
      <p:sp>
        <p:nvSpPr>
          <p:cNvPr id="7" name="Rounded Rectangle 6"/>
          <p:cNvSpPr/>
          <p:nvPr>
            <p:custDataLst>
              <p:tags r:id="rId2"/>
            </p:custDataLst>
          </p:nvPr>
        </p:nvSpPr>
        <p:spPr>
          <a:xfrm>
            <a:off x="396508" y="1699817"/>
            <a:ext cx="8626721" cy="34587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8C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>
                <a:solidFill>
                  <a:schemeClr val="tx1"/>
                </a:solidFill>
              </a:rPr>
              <a:t>Vous pouvez recevoir un message d’erreur lorsque vous essayez de vous connecter au portail WebEx pour la première fois.</a:t>
            </a:r>
          </a:p>
          <a:p>
            <a:endParaRPr lang="en-CA" sz="1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>
                <a:solidFill>
                  <a:schemeClr val="tx1"/>
                </a:solidFill>
              </a:rPr>
              <a:t>Comme WebEx est diffusé par Internet, il se peut que vous deviez accéder à un site en dehors de la passerelle avant de pouvoir ouvrir votre session.</a:t>
            </a:r>
          </a:p>
          <a:p>
            <a:endParaRPr lang="en-CA" sz="1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>
                <a:solidFill>
                  <a:schemeClr val="tx1"/>
                </a:solidFill>
              </a:rPr>
              <a:t>Essayez cbc.ca.</a:t>
            </a:r>
          </a:p>
          <a:p>
            <a:endParaRPr lang="en-CA" sz="1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>
                <a:solidFill>
                  <a:schemeClr val="tx1"/>
                </a:solidFill>
              </a:rPr>
              <a:t>Après avoir accédé à cbc.ca, essayez à nouveau le lien WebEx.</a:t>
            </a:r>
          </a:p>
        </p:txBody>
      </p:sp>
    </p:spTree>
    <p:extLst>
      <p:ext uri="{BB962C8B-B14F-4D97-AF65-F5344CB8AC3E}">
        <p14:creationId xmlns:p14="http://schemas.microsoft.com/office/powerpoint/2010/main" val="93310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Fenêtre de </a:t>
            </a:r>
            <a:r>
              <a:rPr lang="fr-CA" sz="3200" dirty="0" smtClean="0">
                <a:latin typeface="+mn-lt"/>
              </a:rPr>
              <a:t>réunion (1)</a:t>
            </a:r>
            <a:endParaRPr lang="fr-CA" sz="3200" dirty="0">
              <a:latin typeface="+mn-lt"/>
            </a:endParaRPr>
          </a:p>
        </p:txBody>
      </p:sp>
      <p:sp>
        <p:nvSpPr>
          <p:cNvPr id="8" name="Rounded Rectangle 7" title="rectangle bleu"/>
          <p:cNvSpPr/>
          <p:nvPr>
            <p:custDataLst>
              <p:tags r:id="rId2"/>
            </p:custDataLst>
          </p:nvPr>
        </p:nvSpPr>
        <p:spPr>
          <a:xfrm>
            <a:off x="457100" y="1715909"/>
            <a:ext cx="6495844" cy="30171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586597" y="1893437"/>
            <a:ext cx="623685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/>
              <a:t>Endroit où partager des informations et interagir avec les participants en utilisant des documents, des présentations, des tableaux blancs, des applications et bien plus. </a:t>
            </a:r>
          </a:p>
          <a:p>
            <a:endParaRPr lang="en-CA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/>
              <a:t>Partagez ou visualisez le contenu en utilisant les outils de la fenêtre de </a:t>
            </a:r>
            <a:r>
              <a:rPr lang="fr-CA" sz="1900" b="1" dirty="0"/>
              <a:t>réunion</a:t>
            </a:r>
            <a:r>
              <a:rPr lang="fr-CA" sz="1900" dirty="0"/>
              <a:t>. </a:t>
            </a:r>
          </a:p>
          <a:p>
            <a:endParaRPr lang="en-CA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/>
              <a:t>Utilisez les panneaux pour discuter, poser une question, prendre des notes et effectuer d’autres tâches. 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8905805" y="1436097"/>
            <a:ext cx="71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1" dirty="0">
                <a:solidFill>
                  <a:srgbClr val="FF0000"/>
                </a:solidFill>
              </a:rPr>
              <a:t>Panneau</a:t>
            </a:r>
          </a:p>
        </p:txBody>
      </p:sp>
      <p:pic>
        <p:nvPicPr>
          <p:cNvPr id="4" name="Picture 3" title="photo de la fenêtre de réunio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53223" y="2787210"/>
            <a:ext cx="4380871" cy="2873114"/>
          </a:xfrm>
          <a:prstGeom prst="rect">
            <a:avLst/>
          </a:prstGeom>
        </p:spPr>
      </p:pic>
      <p:sp>
        <p:nvSpPr>
          <p:cNvPr id="5" name="Freeform 4" title="rectangle vert"/>
          <p:cNvSpPr/>
          <p:nvPr>
            <p:custDataLst>
              <p:tags r:id="rId6"/>
            </p:custDataLst>
          </p:nvPr>
        </p:nvSpPr>
        <p:spPr>
          <a:xfrm>
            <a:off x="7604239" y="1857170"/>
            <a:ext cx="4028636" cy="1367316"/>
          </a:xfrm>
          <a:custGeom>
            <a:avLst/>
            <a:gdLst>
              <a:gd name="connsiteX0" fmla="*/ 3036163 w 4749553"/>
              <a:gd name="connsiteY0" fmla="*/ 8878 h 3497802"/>
              <a:gd name="connsiteX1" fmla="*/ 4749553 w 4749553"/>
              <a:gd name="connsiteY1" fmla="*/ 0 h 3497802"/>
              <a:gd name="connsiteX2" fmla="*/ 4545367 w 4749553"/>
              <a:gd name="connsiteY2" fmla="*/ 3488924 h 3497802"/>
              <a:gd name="connsiteX3" fmla="*/ 0 w 4749553"/>
              <a:gd name="connsiteY3" fmla="*/ 3497802 h 3497802"/>
              <a:gd name="connsiteX4" fmla="*/ 3036163 w 4749553"/>
              <a:gd name="connsiteY4" fmla="*/ 8878 h 3497802"/>
              <a:gd name="connsiteX0" fmla="*/ 6917 w 1720307"/>
              <a:gd name="connsiteY0" fmla="*/ 8878 h 3488924"/>
              <a:gd name="connsiteX1" fmla="*/ 1720307 w 1720307"/>
              <a:gd name="connsiteY1" fmla="*/ 0 h 3488924"/>
              <a:gd name="connsiteX2" fmla="*/ 1516121 w 1720307"/>
              <a:gd name="connsiteY2" fmla="*/ 3488924 h 3488924"/>
              <a:gd name="connsiteX3" fmla="*/ 0 w 1720307"/>
              <a:gd name="connsiteY3" fmla="*/ 1086492 h 3488924"/>
              <a:gd name="connsiteX4" fmla="*/ 6917 w 1720307"/>
              <a:gd name="connsiteY4" fmla="*/ 8878 h 3488924"/>
              <a:gd name="connsiteX0" fmla="*/ 6917 w 1720307"/>
              <a:gd name="connsiteY0" fmla="*/ 8878 h 1105652"/>
              <a:gd name="connsiteX1" fmla="*/ 1720307 w 1720307"/>
              <a:gd name="connsiteY1" fmla="*/ 0 h 1105652"/>
              <a:gd name="connsiteX2" fmla="*/ 1656128 w 1720307"/>
              <a:gd name="connsiteY2" fmla="*/ 1105652 h 1105652"/>
              <a:gd name="connsiteX3" fmla="*/ 0 w 1720307"/>
              <a:gd name="connsiteY3" fmla="*/ 1086492 h 1105652"/>
              <a:gd name="connsiteX4" fmla="*/ 6917 w 1720307"/>
              <a:gd name="connsiteY4" fmla="*/ 8878 h 1105652"/>
              <a:gd name="connsiteX0" fmla="*/ 1 w 5423580"/>
              <a:gd name="connsiteY0" fmla="*/ 0 h 1356130"/>
              <a:gd name="connsiteX1" fmla="*/ 5423580 w 5423580"/>
              <a:gd name="connsiteY1" fmla="*/ 250478 h 1356130"/>
              <a:gd name="connsiteX2" fmla="*/ 5359401 w 5423580"/>
              <a:gd name="connsiteY2" fmla="*/ 1356130 h 1356130"/>
              <a:gd name="connsiteX3" fmla="*/ 3703273 w 5423580"/>
              <a:gd name="connsiteY3" fmla="*/ 1336970 h 1356130"/>
              <a:gd name="connsiteX4" fmla="*/ 1 w 5423580"/>
              <a:gd name="connsiteY4" fmla="*/ 0 h 1356130"/>
              <a:gd name="connsiteX0" fmla="*/ 1 w 5359401"/>
              <a:gd name="connsiteY0" fmla="*/ 0 h 1356130"/>
              <a:gd name="connsiteX1" fmla="*/ 4551717 w 5359401"/>
              <a:gd name="connsiteY1" fmla="*/ 12150 h 1356130"/>
              <a:gd name="connsiteX2" fmla="*/ 5359401 w 5359401"/>
              <a:gd name="connsiteY2" fmla="*/ 1356130 h 1356130"/>
              <a:gd name="connsiteX3" fmla="*/ 3703273 w 5359401"/>
              <a:gd name="connsiteY3" fmla="*/ 1336970 h 1356130"/>
              <a:gd name="connsiteX4" fmla="*/ 1 w 5359401"/>
              <a:gd name="connsiteY4" fmla="*/ 0 h 1356130"/>
              <a:gd name="connsiteX0" fmla="*/ 1 w 5365765"/>
              <a:gd name="connsiteY0" fmla="*/ 0 h 1349120"/>
              <a:gd name="connsiteX1" fmla="*/ 4551717 w 5365765"/>
              <a:gd name="connsiteY1" fmla="*/ 12150 h 1349120"/>
              <a:gd name="connsiteX2" fmla="*/ 5365765 w 5365765"/>
              <a:gd name="connsiteY2" fmla="*/ 1349120 h 1349120"/>
              <a:gd name="connsiteX3" fmla="*/ 3703273 w 5365765"/>
              <a:gd name="connsiteY3" fmla="*/ 1336970 h 1349120"/>
              <a:gd name="connsiteX4" fmla="*/ 1 w 5365765"/>
              <a:gd name="connsiteY4" fmla="*/ 0 h 1349120"/>
              <a:gd name="connsiteX0" fmla="*/ 1 w 5365765"/>
              <a:gd name="connsiteY0" fmla="*/ 0 h 1349120"/>
              <a:gd name="connsiteX1" fmla="*/ 4551717 w 5365765"/>
              <a:gd name="connsiteY1" fmla="*/ 12150 h 1349120"/>
              <a:gd name="connsiteX2" fmla="*/ 5365765 w 5365765"/>
              <a:gd name="connsiteY2" fmla="*/ 1349120 h 1349120"/>
              <a:gd name="connsiteX3" fmla="*/ 3703273 w 5365765"/>
              <a:gd name="connsiteY3" fmla="*/ 1336970 h 1349120"/>
              <a:gd name="connsiteX4" fmla="*/ 1 w 5365765"/>
              <a:gd name="connsiteY4" fmla="*/ 0 h 1349120"/>
              <a:gd name="connsiteX0" fmla="*/ 1 w 5383567"/>
              <a:gd name="connsiteY0" fmla="*/ 0 h 1349120"/>
              <a:gd name="connsiteX1" fmla="*/ 4551717 w 5383567"/>
              <a:gd name="connsiteY1" fmla="*/ 12150 h 1349120"/>
              <a:gd name="connsiteX2" fmla="*/ 5365765 w 5383567"/>
              <a:gd name="connsiteY2" fmla="*/ 1349120 h 1349120"/>
              <a:gd name="connsiteX3" fmla="*/ 3703273 w 5383567"/>
              <a:gd name="connsiteY3" fmla="*/ 1336970 h 1349120"/>
              <a:gd name="connsiteX4" fmla="*/ 1 w 5383567"/>
              <a:gd name="connsiteY4" fmla="*/ 0 h 1349120"/>
              <a:gd name="connsiteX0" fmla="*/ 1 w 5383324"/>
              <a:gd name="connsiteY0" fmla="*/ 660774 h 2009894"/>
              <a:gd name="connsiteX1" fmla="*/ 4540807 w 5383324"/>
              <a:gd name="connsiteY1" fmla="*/ 0 h 2009894"/>
              <a:gd name="connsiteX2" fmla="*/ 5365765 w 5383324"/>
              <a:gd name="connsiteY2" fmla="*/ 2009894 h 2009894"/>
              <a:gd name="connsiteX3" fmla="*/ 3703273 w 5383324"/>
              <a:gd name="connsiteY3" fmla="*/ 1997744 h 2009894"/>
              <a:gd name="connsiteX4" fmla="*/ 1 w 5383324"/>
              <a:gd name="connsiteY4" fmla="*/ 660774 h 200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324" h="2009894">
                <a:moveTo>
                  <a:pt x="1" y="660774"/>
                </a:moveTo>
                <a:lnTo>
                  <a:pt x="4540807" y="0"/>
                </a:lnTo>
                <a:cubicBezTo>
                  <a:pt x="4812156" y="445657"/>
                  <a:pt x="5501710" y="1592276"/>
                  <a:pt x="5365765" y="2009894"/>
                </a:cubicBezTo>
                <a:lnTo>
                  <a:pt x="3703273" y="1997744"/>
                </a:lnTo>
                <a:cubicBezTo>
                  <a:pt x="3705579" y="1638539"/>
                  <a:pt x="-2305" y="1019979"/>
                  <a:pt x="1" y="6607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pic>
        <p:nvPicPr>
          <p:cNvPr id="6" name="Picture 5" title="panneaux des outils de réunion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/>
          <a:srcRect l="11178" t="84471" r="10925"/>
          <a:stretch/>
        </p:blipFill>
        <p:spPr>
          <a:xfrm>
            <a:off x="7604239" y="1851891"/>
            <a:ext cx="3429000" cy="460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9" name="Rectangle 8" descr="pour protéger l'identité d'un collègue" title="rectangle vert"/>
          <p:cNvSpPr/>
          <p:nvPr/>
        </p:nvSpPr>
        <p:spPr>
          <a:xfrm>
            <a:off x="7843967" y="3654895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 descr="pour protéger l'identité d'un collègue" title="rectangle vert"/>
          <p:cNvSpPr/>
          <p:nvPr/>
        </p:nvSpPr>
        <p:spPr>
          <a:xfrm>
            <a:off x="10472868" y="3536908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04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f28768d45463851201c41c7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14571</TotalTime>
  <Words>653</Words>
  <Application>Microsoft Office PowerPoint</Application>
  <PresentationFormat>Widescreen</PresentationFormat>
  <Paragraphs>107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Office Theme</vt:lpstr>
      <vt:lpstr>think-cell Slide</vt:lpstr>
      <vt:lpstr>Discussion sur le MTAA</vt:lpstr>
      <vt:lpstr>Objectif</vt:lpstr>
      <vt:lpstr>Ordre du jour de la séance</vt:lpstr>
      <vt:lpstr>[Inclure des diapositives donnant des renseignements sur la plateforme de communication utilisée  pour cette activité ainsi que la logistique.  Consultez l’Annexe A pour voir un exemple.] </vt:lpstr>
      <vt:lpstr>Annexe A</vt:lpstr>
      <vt:lpstr>Comment utiliser WebEx</vt:lpstr>
      <vt:lpstr>Se joindre à une réunion WebEx</vt:lpstr>
      <vt:lpstr>Possible message d’erreur</vt:lpstr>
      <vt:lpstr>Fenêtre de réunion (1)</vt:lpstr>
      <vt:lpstr>Fenêtre de réunion (2)</vt:lpstr>
      <vt:lpstr>Se connecter à la fonction audio de WebEx</vt:lpstr>
      <vt:lpstr>Comment participer  à l’aide des fonctions de WebEx </vt:lpstr>
      <vt:lpstr>Activer et désactiver la mise en sourdine de votre microphone</vt:lpstr>
      <vt:lpstr>Poser une question – Lever la main</vt:lpstr>
      <vt:lpstr>Poser une question – Clavardage</vt:lpstr>
      <vt:lpstr>Quitter une réunion</vt:lpstr>
      <vt:lpstr>Problèmes en cours de séance</vt:lpstr>
      <vt:lpstr>Merci.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 Tu</dc:creator>
  <cp:lastModifiedBy>Alexandrine Menard</cp:lastModifiedBy>
  <cp:revision>350</cp:revision>
  <dcterms:created xsi:type="dcterms:W3CDTF">2018-01-23T15:59:12Z</dcterms:created>
  <dcterms:modified xsi:type="dcterms:W3CDTF">2020-08-03T20:41:49Z</dcterms:modified>
</cp:coreProperties>
</file>