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527" r:id="rId1"/>
  </p:sldMasterIdLst>
  <p:notesMasterIdLst>
    <p:notesMasterId r:id="rId23"/>
  </p:notesMasterIdLst>
  <p:sldIdLst>
    <p:sldId id="256" r:id="rId2"/>
    <p:sldId id="5041" r:id="rId3"/>
    <p:sldId id="5061" r:id="rId4"/>
    <p:sldId id="5070" r:id="rId5"/>
    <p:sldId id="5058" r:id="rId6"/>
    <p:sldId id="5077" r:id="rId7"/>
    <p:sldId id="5071" r:id="rId8"/>
    <p:sldId id="5074" r:id="rId9"/>
    <p:sldId id="5075" r:id="rId10"/>
    <p:sldId id="5085" r:id="rId11"/>
    <p:sldId id="5066" r:id="rId12"/>
    <p:sldId id="5068" r:id="rId13"/>
    <p:sldId id="5064" r:id="rId14"/>
    <p:sldId id="5086" r:id="rId15"/>
    <p:sldId id="5079" r:id="rId16"/>
    <p:sldId id="5080" r:id="rId17"/>
    <p:sldId id="423" r:id="rId18"/>
    <p:sldId id="5082" r:id="rId19"/>
    <p:sldId id="5083" r:id="rId20"/>
    <p:sldId id="5084" r:id="rId21"/>
    <p:sldId id="269" r:id="rId22"/>
  </p:sldIdLst>
  <p:sldSz cx="12192000" cy="6858000"/>
  <p:notesSz cx="7026275" cy="9312275"/>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Page couverture" id="{600691E0-DE6C-4413-9C4D-F2667C4ECA33}">
          <p14:sldIdLst>
            <p14:sldId id="256"/>
          </p14:sldIdLst>
        </p14:section>
        <p14:section name="Directives" id="{ABFBB1CB-DA51-487D-86A9-B6681B50DFD0}">
          <p14:sldIdLst>
            <p14:sldId id="5041"/>
          </p14:sldIdLst>
        </p14:section>
        <p14:section name="Présentation et infomation" id="{737B370D-79DE-4E4B-B63D-030292158FA5}">
          <p14:sldIdLst>
            <p14:sldId id="5061"/>
            <p14:sldId id="5070"/>
            <p14:sldId id="5058"/>
            <p14:sldId id="5077"/>
            <p14:sldId id="5071"/>
            <p14:sldId id="5074"/>
            <p14:sldId id="5075"/>
            <p14:sldId id="5085"/>
            <p14:sldId id="5066"/>
            <p14:sldId id="5068"/>
            <p14:sldId id="5064"/>
          </p14:sldIdLst>
        </p14:section>
        <p14:section name="Annexe" id="{77CC0F91-6C4C-4681-8411-E63230B7C408}">
          <p14:sldIdLst>
            <p14:sldId id="5086"/>
            <p14:sldId id="5079"/>
            <p14:sldId id="5080"/>
            <p14:sldId id="423"/>
            <p14:sldId id="5082"/>
            <p14:sldId id="5083"/>
            <p14:sldId id="5084"/>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D4BC2C"/>
    <a:srgbClr val="E6DD68"/>
    <a:srgbClr val="18853F"/>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5" autoAdjust="0"/>
    <p:restoredTop sz="88849" autoAdjust="0"/>
  </p:normalViewPr>
  <p:slideViewPr>
    <p:cSldViewPr snapToGrid="0">
      <p:cViewPr varScale="1">
        <p:scale>
          <a:sx n="100" d="100"/>
          <a:sy n="100" d="100"/>
        </p:scale>
        <p:origin x="78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66644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0" name="Google Shape;5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dirty="0"/>
          </a:p>
        </p:txBody>
      </p:sp>
    </p:spTree>
    <p:extLst>
      <p:ext uri="{BB962C8B-B14F-4D97-AF65-F5344CB8AC3E}">
        <p14:creationId xmlns:p14="http://schemas.microsoft.com/office/powerpoint/2010/main" val="218821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6</a:t>
            </a:fld>
            <a:endParaRPr lang="en-US" altLang="en-US" dirty="0"/>
          </a:p>
        </p:txBody>
      </p:sp>
    </p:spTree>
    <p:extLst>
      <p:ext uri="{BB962C8B-B14F-4D97-AF65-F5344CB8AC3E}">
        <p14:creationId xmlns:p14="http://schemas.microsoft.com/office/powerpoint/2010/main" val="110138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flexibilité signifie que les employés sont habilités à choisir le lieu de travail le plus logique pour eux. Examinons quelques témoignages réels.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J’avais un rendez-vous près de chez moi ce matin et j’ai donc décidé de travailler de la maison cet après-midi. J’avais planifié ma semaine afin d’accomplir mes tâches individuelles non urgentes. » Pouvez-vous trouver d’autres raisons pour lesquelles le travail à domicile serait plus logique pour vous?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Je travaille sur un projet avec mon collègue aujourd’hui, et comme nous vivons dans le même quartier, nous avons décidé de nous avons décidé de nous rencontrer au bureau de cotravailGC tout près de la maison. Cela nous permettra d’économiser 30 minutes de trajet jusqu’au bureau! » Quelles sont les autres raisons qui pourraient vous inciter à travailler dans un bureau de cotravailGC?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Aujourd’hui, mon équipe a organisé une séance de remue-méninges afin de développer un nouvel outil de communication. Le bureau est le meilleur endroit pour cette activité, car nous aurons besoin de beaucoup d’espace et d’un grand écran de télévision. » Pouvez-vous donner quelques exemples de situations où le plus logique serait de se rendre au bureau?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Ma journée est remplie de rencontres avec des clients! Il n’y a pas de bureau de cotravailGC à proximité et je perdrais beaucoup de temps à faire l’aller-retour à mon bureau alors je travaillerai dans un café entre celles-ci. » Dans le cadre de votre semaine typique, pouvez-vous imaginer une période pendant laquelle votre efficacité serait optimale à un autre endroit, comme un café?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exemples montrent que la possibilité de choisir sa façon de travailler et son lieu de travail favorise une meilleure productivité et peut contribuer à l’équilibre entre la vie professionnelle et la vie personnelle. C’est la flexibilité qui permet à chacun de définir ses propres méthodes de travail et de choisir l’endroit le plus adéquat!</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84814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s’agit ici d’un MILIEU DE TRAVAIL AXÉ SUR LES ACTIVITÉS (MTA), un environnement qui s’inscrit dans une nouvelle façon de travailler et qui est fondé sur le principe du mode de travail axé sur les activités. [CLIQUEZ POUR ANIMER LA DIAPOSITIVE]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MODE DE TRAVAIL AXÉ SUR LES ACTIVITÉS est un concept qui reconnaît que tout au long de la journée, les employés s’engagent dans une myriade d’activités et pour s’adapter à ces différentes activités, ils ont besoin de différents types de points de travail. Un milieu de travail axé sur les activités met l’accent sur les employés et leur laisse la liberté de décider eux-mêmes comment travailler, à quel endroit, avec quels outils et avec quels collaborateurs.</a:t>
            </a:r>
          </a:p>
          <a:p>
            <a:endParaRPr lang="en-US" sz="1200" dirty="0">
              <a:solidFill>
                <a:srgbClr val="000000"/>
              </a:solidFill>
            </a:endParaRPr>
          </a:p>
          <a:p>
            <a:endParaRPr lang="en-CA" sz="1050" dirty="0">
              <a:solidFill>
                <a:srgbClr val="000000"/>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11245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B24C1-AF5D-4DB8-8ED9-FD899DEDE52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28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Dans votre milieu de travail futur, vous trouverez une variété de points de travail à votre disposition, selon vos besoins afin d’effectuer du travail individuel ou collaboratif, mais également si un point de travail ouvert, semi-fermé ou fermé est nécessaire ou privilégié pour effectuer votre activité.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Passez en revue les différents points de travail en les nommant et en expliquant la répartition selon les catégories « points de travail individuels ou collaboratifs », mais également les catégories « points de travail ouverts, semi-fermés ou fermés ».</a:t>
            </a:r>
          </a:p>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19</a:t>
            </a:fld>
            <a:endParaRPr lang="en-US" altLang="en-US" dirty="0"/>
          </a:p>
        </p:txBody>
      </p:sp>
    </p:spTree>
    <p:extLst>
      <p:ext uri="{BB962C8B-B14F-4D97-AF65-F5344CB8AC3E}">
        <p14:creationId xmlns:p14="http://schemas.microsoft.com/office/powerpoint/2010/main" val="118549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nous l’avons entendu au cours de nos discussions, et même si vous faites peut-être tous partie de la même équipe, avec des emplois similaires, vous avez tous vos propres préférences et styles de travail. Il n’y a pas de mauvaise façon de travailler, juste des façons différentes de travailler. Par exemple, voici 4 collègues :</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travaillent tous dans la même équipe et exécutent des activités similaires, mais sont très différents les uns des autres. * Remarquez qu’il n’est pas précisé si ces personnages sont des hommes ou des femmes; par conséquent, essayez d’éviter d’utiliser des pronoms personnels.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Voici Alex. Alex est une personne qui s’adapte très facilement et qui valorise beaucoup la créativité, l’inclusion et les rencontres. [CLIQUEZ POUR ANIMER LA DIAPOSITIVE] Donc, Alex travaille mieux en collaboration avec l’équipe.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Voici Sam. Sam est une personne routinière, organisée, soucieuse du détail et qui valorise la personnalisation. [CLIQUEZ POUR ANIMER LA DIAPOSITIVE] Donc, Sam s’épanouit quand il existe une routine solide sur laquelle compter chaque jour.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Voici Kris. C’est une personne dynamique et souple qui, au sein du groupe, est parmi les premiers à adopter les mesures et fait preuve d’autonomie. [CLIQUEZ POUR ANIMER LA DIAPOSITIVE] Kris trouve que la confiance de l’équipe est importante pour son style de travail indépendant. </a:t>
            </a: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[CLIQUEZ POUR ANIMER LA DIAPOSITIVE] Et enfin, voici Pat, notre collègue qui est une personne pragmatique, calme, concentrée et efficace. [CLIQUEZ POUR ANIMER LA DIAPOSITIVE] Pat pense qu’avec les bons outils et la flexibilité, le travail peut être accompli.</a:t>
            </a:r>
          </a:p>
          <a:p>
            <a:pPr marL="0" marR="0">
              <a:spcBef>
                <a:spcPts val="0"/>
              </a:spcBef>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vous le voyez, toutes ces personnes travaillent dans la même équipe et sont très différentes, mais elles peuvent toutes tirer parti de la flexibilité de choisir où et comment travailler. </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3627487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6918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2373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2392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27765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6557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649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7137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674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90037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0028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34190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9491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475676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250098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441635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80968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5838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9922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2451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A98950-48BD-4C48-BF16-01ED7574D7CE}" type="datetimeFigureOut">
              <a:rPr lang="en-CA" smtClean="0"/>
              <a:t>2023-02-28</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6BD1D86-A2D7-49AE-8699-E2493E2C53AD}" type="slidenum">
              <a:rPr lang="en-CA" smtClean="0"/>
              <a:t>‹#›</a:t>
            </a:fld>
            <a:endParaRPr lang="en-CA"/>
          </a:p>
        </p:txBody>
      </p:sp>
    </p:spTree>
    <p:extLst>
      <p:ext uri="{BB962C8B-B14F-4D97-AF65-F5344CB8AC3E}">
        <p14:creationId xmlns:p14="http://schemas.microsoft.com/office/powerpoint/2010/main" val="2591077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a:xfrm>
            <a:off x="552450" y="550861"/>
            <a:ext cx="11091862" cy="835027"/>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B55BCD-2C63-42A0-BC76-27E1D1D6F345}"/>
              </a:ext>
            </a:extLst>
          </p:cNvPr>
          <p:cNvSpPr>
            <a:spLocks noGrp="1"/>
          </p:cNvSpPr>
          <p:nvPr>
            <p:ph idx="1"/>
          </p:nvPr>
        </p:nvSpPr>
        <p:spPr>
          <a:xfrm>
            <a:off x="552449" y="1657350"/>
            <a:ext cx="11091863" cy="4457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a:p>
        </p:txBody>
      </p:sp>
      <p:sp>
        <p:nvSpPr>
          <p:cNvPr id="5" name="Footer Placeholder 4">
            <a:extLst>
              <a:ext uri="{FF2B5EF4-FFF2-40B4-BE49-F238E27FC236}">
                <a16:creationId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smtClean="0"/>
              <a:t>‹#›</a:t>
            </a:fld>
            <a:endParaRPr lang="en-CA"/>
          </a:p>
        </p:txBody>
      </p:sp>
    </p:spTree>
    <p:extLst>
      <p:ext uri="{BB962C8B-B14F-4D97-AF65-F5344CB8AC3E}">
        <p14:creationId xmlns:p14="http://schemas.microsoft.com/office/powerpoint/2010/main" val="6188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a:xfrm>
            <a:off x="284002" y="324359"/>
            <a:ext cx="11091862" cy="835027"/>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6752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2292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721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28557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9707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5564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861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91994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5" name="Picture 4"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C5796713-E2C3-9EC9-AA55-FE89132C69A0}"/>
              </a:ext>
            </a:extLst>
          </p:cNvPr>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6" name="Picture 5">
            <a:extLst>
              <a:ext uri="{FF2B5EF4-FFF2-40B4-BE49-F238E27FC236}">
                <a16:creationId xmlns:a16="http://schemas.microsoft.com/office/drawing/2014/main" id="{64F27F84-1BD2-DCEA-D830-AA3E9F2A5567}"/>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p:blipFill>
        <p:spPr>
          <a:xfrm>
            <a:off x="585681" y="6402831"/>
            <a:ext cx="2036645" cy="194997"/>
          </a:xfrm>
          <a:prstGeom prst="rect">
            <a:avLst/>
          </a:prstGeom>
        </p:spPr>
      </p:pic>
      <p:pic>
        <p:nvPicPr>
          <p:cNvPr id="7" name="Image 9">
            <a:extLst>
              <a:ext uri="{FF2B5EF4-FFF2-40B4-BE49-F238E27FC236}">
                <a16:creationId xmlns:a16="http://schemas.microsoft.com/office/drawing/2014/main" id="{6100A2C9-BF70-A43A-B5BE-A7F96919EA46}"/>
              </a:ext>
              <a:ext uri="{C183D7F6-B498-43B3-948B-1728B52AA6E4}">
                <adec:decorative xmlns:adec="http://schemas.microsoft.com/office/drawing/2017/decorative" val="1"/>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457686547"/>
      </p:ext>
    </p:extLst>
  </p:cSld>
  <p:clrMap bg1="lt1" tx1="dk1" bg2="lt2" tx2="dk2" accent1="accent1" accent2="accent2" accent3="accent3" accent4="accent4" accent5="accent5" accent6="accent6" hlink="hlink" folHlink="folHlink"/>
  <p:sldLayoutIdLst>
    <p:sldLayoutId id="2147487528" r:id="rId1"/>
    <p:sldLayoutId id="2147487529" r:id="rId2"/>
    <p:sldLayoutId id="2147487530" r:id="rId3"/>
    <p:sldLayoutId id="2147487531" r:id="rId4"/>
    <p:sldLayoutId id="2147487532" r:id="rId5"/>
    <p:sldLayoutId id="2147487533" r:id="rId6"/>
    <p:sldLayoutId id="2147487534" r:id="rId7"/>
    <p:sldLayoutId id="2147487535" r:id="rId8"/>
    <p:sldLayoutId id="2147487536" r:id="rId9"/>
    <p:sldLayoutId id="2147487537" r:id="rId10"/>
    <p:sldLayoutId id="2147487538" r:id="rId11"/>
    <p:sldLayoutId id="2147487539" r:id="rId12"/>
    <p:sldLayoutId id="2147487540" r:id="rId13"/>
    <p:sldLayoutId id="2147487541" r:id="rId14"/>
    <p:sldLayoutId id="2147487542" r:id="rId15"/>
    <p:sldLayoutId id="2147487543" r:id="rId16"/>
    <p:sldLayoutId id="2147487544" r:id="rId17"/>
    <p:sldLayoutId id="2147487545" r:id="rId18"/>
    <p:sldLayoutId id="2147487546" r:id="rId19"/>
    <p:sldLayoutId id="2147487547" r:id="rId20"/>
    <p:sldLayoutId id="2147487548" r:id="rId21"/>
    <p:sldLayoutId id="2147487549" r:id="rId22"/>
    <p:sldLayoutId id="2147487550" r:id="rId23"/>
    <p:sldLayoutId id="2147487551" r:id="rId24"/>
    <p:sldLayoutId id="2147487552" r:id="rId25"/>
    <p:sldLayoutId id="2147487553" r:id="rId26"/>
    <p:sldLayoutId id="2147487556" r:id="rId27"/>
    <p:sldLayoutId id="2147487557" r:id="rId28"/>
    <p:sldLayoutId id="2147487590"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1/1b/WTP_-_Pre-opening_Q_A_session_EN.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10">
            <a:extLst>
              <a:ext uri="{FF2B5EF4-FFF2-40B4-BE49-F238E27FC236}">
                <a16:creationId xmlns:a16="http://schemas.microsoft.com/office/drawing/2014/main" id="{DF0D2FF4-AA22-73A7-A35F-BD4DCA710C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19" name="Rectangle 18">
            <a:extLst>
              <a:ext uri="{FF2B5EF4-FFF2-40B4-BE49-F238E27FC236}">
                <a16:creationId xmlns:a16="http://schemas.microsoft.com/office/drawing/2014/main" id="{F4BF1842-1F7C-AA77-C7FD-4F8C554574CE}"/>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20" name="Title 19">
            <a:extLst>
              <a:ext uri="{FF2B5EF4-FFF2-40B4-BE49-F238E27FC236}">
                <a16:creationId xmlns:a16="http://schemas.microsoft.com/office/drawing/2014/main" id="{AEF08B2F-6CA0-8E13-8333-B9DBA0854F38}"/>
              </a:ext>
            </a:extLst>
          </p:cNvPr>
          <p:cNvSpPr>
            <a:spLocks noGrp="1"/>
          </p:cNvSpPr>
          <p:nvPr>
            <p:ph type="title" idx="4294967295"/>
          </p:nvPr>
        </p:nvSpPr>
        <p:spPr>
          <a:xfrm>
            <a:off x="3810312" y="3190866"/>
            <a:ext cx="6391926" cy="47626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kern="1200" cap="none" spc="0" normalizeH="0" baseline="0" noProof="0" dirty="0">
                <a:ln>
                  <a:noFill/>
                </a:ln>
                <a:solidFill>
                  <a:schemeClr val="accent3"/>
                </a:solidFill>
                <a:effectLst/>
                <a:uLnTx/>
                <a:uFillTx/>
                <a:latin typeface="Avenir Next LT Pro Demi" panose="020B0704020202020204" pitchFamily="34" charset="0"/>
                <a:ea typeface="+mn-ea"/>
                <a:cs typeface="+mn-cs"/>
              </a:rPr>
              <a:t>SÉANCE DE QUESTIONS ET RÉPONSES AVANT L’OUVERTURE</a:t>
            </a:r>
          </a:p>
        </p:txBody>
      </p:sp>
      <p:sp>
        <p:nvSpPr>
          <p:cNvPr id="21" name="Subtitle 2">
            <a:extLst>
              <a:ext uri="{FF2B5EF4-FFF2-40B4-BE49-F238E27FC236}">
                <a16:creationId xmlns:a16="http://schemas.microsoft.com/office/drawing/2014/main" id="{C2133BDD-E157-11AF-C60E-7343B2289BC4}"/>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7CAC3-21CF-E66E-4610-A16290EBFCE2}"/>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11251" y="110401"/>
            <a:ext cx="11836924"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Couleurs et finitions</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descr="Planche de tendances 1">
            <a:extLst>
              <a:ext uri="{FF2B5EF4-FFF2-40B4-BE49-F238E27FC236}">
                <a16:creationId xmlns:a16="http://schemas.microsoft.com/office/drawing/2014/main" id="{02F7235B-385D-C4E4-A99B-6A99E212781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621" y="1074459"/>
            <a:ext cx="3635929" cy="1815227"/>
          </a:xfrm>
          <a:prstGeom prst="rect">
            <a:avLst/>
          </a:prstGeom>
          <a:ln>
            <a:solidFill>
              <a:srgbClr val="E0DBD6"/>
            </a:solidFill>
          </a:ln>
          <a:effectLst>
            <a:outerShdw blurRad="50800" dist="38100" dir="2700000" algn="tl" rotWithShape="0">
              <a:prstClr val="black">
                <a:alpha val="40000"/>
              </a:prstClr>
            </a:outerShdw>
          </a:effectLst>
        </p:spPr>
      </p:pic>
      <p:pic>
        <p:nvPicPr>
          <p:cNvPr id="3" name="Picture 2" descr="Planche de tendances 2">
            <a:extLst>
              <a:ext uri="{FF2B5EF4-FFF2-40B4-BE49-F238E27FC236}">
                <a16:creationId xmlns:a16="http://schemas.microsoft.com/office/drawing/2014/main" id="{817FCCFC-A694-6659-A011-5BBAAEC2A8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57146" y="1090532"/>
            <a:ext cx="3595285" cy="1815227"/>
          </a:xfrm>
          <a:prstGeom prst="rect">
            <a:avLst/>
          </a:prstGeom>
          <a:ln>
            <a:solidFill>
              <a:srgbClr val="E0DBD6"/>
            </a:solidFill>
          </a:ln>
          <a:effectLst>
            <a:outerShdw blurRad="50800" dist="38100" dir="2700000" algn="tl" rotWithShape="0">
              <a:prstClr val="black">
                <a:alpha val="40000"/>
              </a:prstClr>
            </a:outerShdw>
          </a:effectLst>
        </p:spPr>
      </p:pic>
      <p:pic>
        <p:nvPicPr>
          <p:cNvPr id="4" name="Picture 3" descr="Planche de tendances 3">
            <a:extLst>
              <a:ext uri="{FF2B5EF4-FFF2-40B4-BE49-F238E27FC236}">
                <a16:creationId xmlns:a16="http://schemas.microsoft.com/office/drawing/2014/main" id="{1AB35F39-1B4A-0160-45D6-329EE7B41F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04605" y="1079612"/>
            <a:ext cx="3643570" cy="1821785"/>
          </a:xfrm>
          <a:prstGeom prst="rect">
            <a:avLst/>
          </a:prstGeom>
          <a:ln>
            <a:solidFill>
              <a:srgbClr val="E0DBD6"/>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6A6AFF2-1B76-98C4-A7CF-65B3A018B095}"/>
              </a:ext>
            </a:extLst>
          </p:cNvPr>
          <p:cNvSpPr txBox="1"/>
          <p:nvPr/>
        </p:nvSpPr>
        <p:spPr>
          <a:xfrm>
            <a:off x="1681996" y="3956603"/>
            <a:ext cx="9033950" cy="1569660"/>
          </a:xfrm>
          <a:prstGeom prst="rect">
            <a:avLst/>
          </a:prstGeom>
          <a:noFill/>
        </p:spPr>
        <p:txBody>
          <a:bodyPr wrap="square">
            <a:spAutoFit/>
          </a:bodyPr>
          <a:lstStyle/>
          <a:p>
            <a:pPr algn="ctr"/>
            <a:r>
              <a:rPr lang="fr-FR" dirty="0">
                <a:highlight>
                  <a:srgbClr val="F2A920"/>
                </a:highlight>
                <a:latin typeface="+mn-lt"/>
                <a:ea typeface="Calibri" panose="020F0502020204030204" pitchFamily="34" charset="0"/>
                <a:cs typeface="Calibri" panose="020F0502020204030204" pitchFamily="34" charset="0"/>
              </a:rPr>
              <a:t>Présentez la planche de tendances sélectionnée par votre organisation avec des photos de certains éléments de finitions réels qui ont été utilisées (une photo d'un meuble, d'un élément de conception, d'un mur, etc.)</a:t>
            </a:r>
            <a:endParaRPr lang="en-CA"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00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F8F37-311D-FB94-EC69-7C2F9BF6A1E8}"/>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2091D1-DB69-491F-8685-DEC977A169D2}"/>
              </a:ext>
            </a:extLst>
          </p:cNvPr>
          <p:cNvSpPr>
            <a:spLocks noGrp="1"/>
          </p:cNvSpPr>
          <p:nvPr>
            <p:ph type="title"/>
          </p:nvPr>
        </p:nvSpPr>
        <p:spPr>
          <a:xfrm>
            <a:off x="110661" y="86951"/>
            <a:ext cx="11303928" cy="548474"/>
          </a:xfrm>
        </p:spPr>
        <p:txBody>
          <a:bodyPr>
            <a:normAutofit/>
          </a:bodyPr>
          <a:lstStyle/>
          <a:p>
            <a:r>
              <a:rPr lang="fr-FR" sz="2400" dirty="0">
                <a:solidFill>
                  <a:schemeClr val="bg1"/>
                </a:solidFill>
              </a:rPr>
              <a:t>Prochaines activités et comment s'y préparer</a:t>
            </a:r>
            <a:endParaRPr lang="en-CA" sz="2400" dirty="0">
              <a:solidFill>
                <a:schemeClr val="bg1"/>
              </a:solidFill>
            </a:endParaRPr>
          </a:p>
        </p:txBody>
      </p:sp>
      <p:sp>
        <p:nvSpPr>
          <p:cNvPr id="3" name="Content Placeholder 2">
            <a:extLst>
              <a:ext uri="{FF2B5EF4-FFF2-40B4-BE49-F238E27FC236}">
                <a16:creationId xmlns:a16="http://schemas.microsoft.com/office/drawing/2014/main" id="{FC94A05C-AE2A-4D6E-B6B1-BC7A708C8790}"/>
              </a:ext>
            </a:extLst>
          </p:cNvPr>
          <p:cNvSpPr>
            <a:spLocks noGrp="1"/>
          </p:cNvSpPr>
          <p:nvPr>
            <p:ph idx="1"/>
          </p:nvPr>
        </p:nvSpPr>
        <p:spPr/>
        <p:txBody>
          <a:bodyPr>
            <a:normAutofit/>
          </a:bodyPr>
          <a:lstStyle/>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gestionnaires de réserver des visites guidées pour leur équipe</a:t>
            </a:r>
          </a:p>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employés de participer aux événements de la semaine d'ouverture</a:t>
            </a:r>
          </a:p>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employés de réserver un point de travail pour leur premier jour en milieu de travail</a:t>
            </a:r>
          </a:p>
          <a:p>
            <a:r>
              <a:rPr lang="fr-FR" sz="1800" dirty="0">
                <a:highlight>
                  <a:srgbClr val="F2A920"/>
                </a:highlight>
                <a:latin typeface="Calibri" panose="020F0502020204030204" pitchFamily="34" charset="0"/>
                <a:ea typeface="Calibri" panose="020F0502020204030204" pitchFamily="34" charset="0"/>
                <a:cs typeface="Calibri" panose="020F0502020204030204" pitchFamily="34" charset="0"/>
              </a:rPr>
              <a:t>Rappeler aux employés de consulter la boîte à outils des employés, le site intranet, la présentation « Une journée dans la vie » et de participer aux visites guidées organisées.</a:t>
            </a:r>
          </a:p>
        </p:txBody>
      </p:sp>
    </p:spTree>
    <p:extLst>
      <p:ext uri="{BB962C8B-B14F-4D97-AF65-F5344CB8AC3E}">
        <p14:creationId xmlns:p14="http://schemas.microsoft.com/office/powerpoint/2010/main" val="321342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C71A5F-456F-CCA3-2A65-D54D77AABD73}"/>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2091D1-DB69-491F-8685-DEC977A169D2}"/>
              </a:ext>
            </a:extLst>
          </p:cNvPr>
          <p:cNvSpPr>
            <a:spLocks noGrp="1"/>
          </p:cNvSpPr>
          <p:nvPr>
            <p:ph type="title"/>
          </p:nvPr>
        </p:nvSpPr>
        <p:spPr>
          <a:xfrm>
            <a:off x="110661" y="112636"/>
            <a:ext cx="11160089" cy="472990"/>
          </a:xfrm>
        </p:spPr>
        <p:txBody>
          <a:bodyPr>
            <a:noAutofit/>
          </a:bodyPr>
          <a:lstStyle/>
          <a:p>
            <a:r>
              <a:rPr lang="fr-CA" sz="3200" dirty="0">
                <a:solidFill>
                  <a:schemeClr val="bg1"/>
                </a:solidFill>
              </a:rPr>
              <a:t>Questions et réponses</a:t>
            </a:r>
          </a:p>
        </p:txBody>
      </p:sp>
      <p:sp>
        <p:nvSpPr>
          <p:cNvPr id="3" name="Content Placeholder 2">
            <a:extLst>
              <a:ext uri="{FF2B5EF4-FFF2-40B4-BE49-F238E27FC236}">
                <a16:creationId xmlns:a16="http://schemas.microsoft.com/office/drawing/2014/main" id="{FC94A05C-AE2A-4D6E-B6B1-BC7A708C8790}"/>
              </a:ext>
            </a:extLst>
          </p:cNvPr>
          <p:cNvSpPr>
            <a:spLocks noGrp="1"/>
          </p:cNvSpPr>
          <p:nvPr>
            <p:ph idx="1"/>
          </p:nvPr>
        </p:nvSpPr>
        <p:spPr/>
        <p:txBody>
          <a:bodyPr>
            <a:normAutofit/>
          </a:bodyPr>
          <a:lstStyle/>
          <a:p>
            <a:r>
              <a:rPr lang="fr-FR" sz="1800" dirty="0">
                <a:highlight>
                  <a:srgbClr val="F2A920"/>
                </a:highlight>
                <a:latin typeface="+mn-lt"/>
              </a:rPr>
              <a:t>Donnez aux employés l'occasion de poser des questions sur le nouveau milieu de travail, notamment sur les caractéristiques de conception et les commodités disponibles.</a:t>
            </a:r>
          </a:p>
          <a:p>
            <a:r>
              <a:rPr lang="fr-FR" sz="1800" dirty="0">
                <a:highlight>
                  <a:srgbClr val="F2A920"/>
                </a:highlight>
                <a:latin typeface="+mn-lt"/>
              </a:rPr>
              <a:t>Abordez les questions/préoccupations avec les experts en la matière/équipe de projet présents pour répondre aux questions spécifiques sur la conception/les caractéristiques.</a:t>
            </a:r>
            <a:endParaRPr lang="en-CA" sz="1800" dirty="0">
              <a:latin typeface="+mn-lt"/>
            </a:endParaRPr>
          </a:p>
          <a:p>
            <a:endParaRPr lang="en-CA" sz="1800" dirty="0">
              <a:latin typeface="+mn-lt"/>
            </a:endParaRPr>
          </a:p>
        </p:txBody>
      </p:sp>
    </p:spTree>
    <p:extLst>
      <p:ext uri="{BB962C8B-B14F-4D97-AF65-F5344CB8AC3E}">
        <p14:creationId xmlns:p14="http://schemas.microsoft.com/office/powerpoint/2010/main" val="215487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0C831-CFB6-3F73-F26F-A0E22E451E5D}"/>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174A61-4ED1-4CE2-9A71-85CD74E669AC}"/>
              </a:ext>
            </a:extLst>
          </p:cNvPr>
          <p:cNvSpPr>
            <a:spLocks noGrp="1"/>
          </p:cNvSpPr>
          <p:nvPr>
            <p:ph type="title"/>
          </p:nvPr>
        </p:nvSpPr>
        <p:spPr>
          <a:xfrm>
            <a:off x="120935" y="117773"/>
            <a:ext cx="11252557" cy="486829"/>
          </a:xfrm>
        </p:spPr>
        <p:txBody>
          <a:bodyPr>
            <a:noAutofit/>
          </a:bodyPr>
          <a:lstStyle/>
          <a:p>
            <a:r>
              <a:rPr lang="en-CA" sz="3200" dirty="0">
                <a:solidFill>
                  <a:schemeClr val="bg1"/>
                </a:solidFill>
              </a:rPr>
              <a:t>Merci!</a:t>
            </a:r>
          </a:p>
        </p:txBody>
      </p:sp>
      <p:sp>
        <p:nvSpPr>
          <p:cNvPr id="3" name="Content Placeholder 2">
            <a:extLst>
              <a:ext uri="{FF2B5EF4-FFF2-40B4-BE49-F238E27FC236}">
                <a16:creationId xmlns:a16="http://schemas.microsoft.com/office/drawing/2014/main" id="{10ACA8DA-57BB-494D-A9AB-F4CBF931C389}"/>
              </a:ext>
            </a:extLst>
          </p:cNvPr>
          <p:cNvSpPr>
            <a:spLocks noGrp="1"/>
          </p:cNvSpPr>
          <p:nvPr>
            <p:ph idx="1"/>
          </p:nvPr>
        </p:nvSpPr>
        <p:spPr>
          <a:xfrm>
            <a:off x="552450" y="1647076"/>
            <a:ext cx="11091863" cy="4457700"/>
          </a:xfrm>
        </p:spPr>
        <p:txBody>
          <a:bodyPr>
            <a:normAutofit/>
          </a:bodyPr>
          <a:lstStyle/>
          <a:p>
            <a:r>
              <a:rPr kumimoji="0" lang="fr-FR"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rPr>
              <a:t>Remerciez tout le monde d'être venu</a:t>
            </a:r>
          </a:p>
          <a:p>
            <a:r>
              <a:rPr kumimoji="0" lang="fr-FR"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rPr>
              <a:t>Nous avons bien hâte de vous accueillir dans notre nouveau milieu de travail. C'est l'occasion d'améliorer notre milieu de travail et nos méthodes de travail pour continuer à remplir notre mandat – dans un espace de travail qui favorisera l’accomplissement de nos réalisations aujourd'hui et demain.</a:t>
            </a:r>
          </a:p>
          <a:p>
            <a:pPr marL="0" indent="0">
              <a:buNone/>
            </a:pPr>
            <a:endParaRPr kumimoji="0" lang="en-CA"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21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A2A716-9D92-4C68-9E95-4AD4BFFFFCD1}"/>
              </a:ext>
            </a:extLst>
          </p:cNvPr>
          <p:cNvSpPr txBox="1"/>
          <p:nvPr/>
        </p:nvSpPr>
        <p:spPr>
          <a:xfrm>
            <a:off x="3685712" y="129898"/>
            <a:ext cx="5267218" cy="400110"/>
          </a:xfrm>
          <a:prstGeom prst="rect">
            <a:avLst/>
          </a:prstGeom>
          <a:noFill/>
        </p:spPr>
        <p:txBody>
          <a:bodyPr wrap="square">
            <a:spAutoFit/>
          </a:bodyPr>
          <a:lstStyle/>
          <a:p>
            <a:r>
              <a:rPr lang="fr-FR" sz="2000" b="1" dirty="0">
                <a:solidFill>
                  <a:srgbClr val="FF0000"/>
                </a:solidFill>
                <a:latin typeface="Calibri Light" panose="020F0302020204030204" pitchFamily="34" charset="0"/>
                <a:cs typeface="Calibri Light" panose="020F0302020204030204" pitchFamily="34" charset="0"/>
              </a:rPr>
              <a:t>Directives - Retirez cette page avant l'utilisation</a:t>
            </a:r>
          </a:p>
        </p:txBody>
      </p:sp>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13708" y="684371"/>
            <a:ext cx="11001396" cy="701517"/>
          </a:xfrm>
        </p:spPr>
        <p:txBody>
          <a:bodyPr>
            <a:normAutofit/>
          </a:bodyPr>
          <a:lstStyle/>
          <a:p>
            <a:r>
              <a:rPr lang="fr-CA" sz="3200" dirty="0">
                <a:solidFill>
                  <a:schemeClr val="accent5"/>
                </a:solidFill>
              </a:rPr>
              <a:t>Annexe</a:t>
            </a:r>
            <a:endParaRPr lang="en-CA" sz="3200" dirty="0">
              <a:solidFill>
                <a:schemeClr val="accent5"/>
              </a:solidFill>
            </a:endParaRPr>
          </a:p>
        </p:txBody>
      </p:sp>
      <p:sp>
        <p:nvSpPr>
          <p:cNvPr id="3" name="TextBox 2">
            <a:extLst>
              <a:ext uri="{FF2B5EF4-FFF2-40B4-BE49-F238E27FC236}">
                <a16:creationId xmlns:a16="http://schemas.microsoft.com/office/drawing/2014/main" id="{E686B431-49F9-44B2-BE29-31394E5A782F}"/>
              </a:ext>
            </a:extLst>
          </p:cNvPr>
          <p:cNvSpPr txBox="1"/>
          <p:nvPr/>
        </p:nvSpPr>
        <p:spPr>
          <a:xfrm>
            <a:off x="513708" y="1403875"/>
            <a:ext cx="11001396"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fr-FR" sz="1600" dirty="0">
                <a:solidFill>
                  <a:srgbClr val="000000"/>
                </a:solidFill>
                <a:latin typeface="Calibri Light" panose="020F0302020204030204" pitchFamily="34" charset="0"/>
                <a:cs typeface="Calibri Light" panose="020F0302020204030204" pitchFamily="34" charset="0"/>
              </a:rPr>
              <a:t>Cette annexe comporte du matériel de référence pour votre présentation. Elle propose plusieurs diapositives que vous avez déjà utilisées dans la présentation « Une journée dans la vie ».</a:t>
            </a:r>
            <a:endParaRPr lang="en-CA" sz="1600" dirty="0">
              <a:solidFill>
                <a:srgbClr val="000000"/>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0834E1-6FD0-4E98-AC41-C1A5A7A514BF}"/>
              </a:ext>
            </a:extLst>
          </p:cNvPr>
          <p:cNvSpPr txBox="1"/>
          <p:nvPr/>
        </p:nvSpPr>
        <p:spPr>
          <a:xfrm>
            <a:off x="513708" y="2124628"/>
            <a:ext cx="11001396" cy="2062103"/>
          </a:xfrm>
          <a:prstGeom prst="rect">
            <a:avLst/>
          </a:prstGeom>
          <a:noFill/>
        </p:spPr>
        <p:txBody>
          <a:bodyPr wrap="square" rtlCol="0">
            <a:spAutoFit/>
          </a:bodyPr>
          <a:lstStyle>
            <a:defPPr>
              <a:defRPr lang="en-US"/>
            </a:defPPr>
            <a:lvl1pPr marL="0" marR="0" lvl="0" indent="0" defTabSz="914400" latinLnBrk="0">
              <a:lnSpc>
                <a:spcPct val="100000"/>
              </a:lnSpc>
              <a:buClrTx/>
              <a:buSzTx/>
              <a:buFontTx/>
              <a:buNone/>
              <a:tabLst/>
              <a:defRPr sz="1600">
                <a:solidFill>
                  <a:srgbClr val="000000"/>
                </a:solidFill>
                <a:latin typeface="Calibri Light" panose="020F0302020204030204" pitchFamily="34" charset="0"/>
                <a:cs typeface="Calibri Light" panose="020F0302020204030204" pitchFamily="34" charset="0"/>
              </a:defRPr>
            </a:lvl1pPr>
          </a:lstStyle>
          <a:p>
            <a:pPr algn="just"/>
            <a:r>
              <a:rPr lang="fr-CA" dirty="0"/>
              <a:t>Utilisez les diapositives comportant de l’information sur des sujets que vous souhaitez réitérer aux employés avant l’ouverture du milieu de travail. Il s’agit d’une des dernières occasions pour communiquer cette information avant la semaine d’ouverture. Saisissez cette chance afin de vous assurer que les employés comprennent les principes de base du mode de travail axé sur les activités.</a:t>
            </a:r>
          </a:p>
          <a:p>
            <a:pPr algn="just"/>
            <a:endParaRPr lang="fr-CA" dirty="0"/>
          </a:p>
          <a:p>
            <a:pPr algn="just"/>
            <a:r>
              <a:rPr lang="fr-CA" dirty="0"/>
              <a:t>Vous pouvez ajoutez ces diapositives à votre présentation ou simplement les utiliser comme notes d’allocution, selon les besoins de votre organisation.</a:t>
            </a:r>
          </a:p>
          <a:p>
            <a:endParaRPr lang="fr-CA" dirty="0"/>
          </a:p>
          <a:p>
            <a:r>
              <a:rPr lang="fr-CA" dirty="0"/>
              <a:t>N</a:t>
            </a:r>
            <a:r>
              <a:rPr lang="fr-CA" sz="1600" dirty="0">
                <a:latin typeface="Calibri Light" panose="020F0302020204030204" pitchFamily="34" charset="0"/>
                <a:cs typeface="Calibri Light" panose="020F0302020204030204" pitchFamily="34" charset="0"/>
              </a:rPr>
              <a:t>ous proposons du contenu </a:t>
            </a:r>
            <a:r>
              <a:rPr lang="fr-CA" sz="1600" dirty="0">
                <a:highlight>
                  <a:srgbClr val="F2A920"/>
                </a:highlight>
                <a:latin typeface="Calibri Light" panose="020F0302020204030204" pitchFamily="34" charset="0"/>
                <a:cs typeface="Calibri Light" panose="020F0302020204030204" pitchFamily="34" charset="0"/>
              </a:rPr>
              <a:t>surligné en jaune</a:t>
            </a:r>
            <a:r>
              <a:rPr lang="fr-CA" sz="1600" dirty="0">
                <a:latin typeface="Calibri Light" panose="020F0302020204030204" pitchFamily="34" charset="0"/>
                <a:cs typeface="Calibri Light" panose="020F0302020204030204" pitchFamily="34" charset="0"/>
              </a:rPr>
              <a:t>. N'hésitez pas à l'adapter à votre réalité. </a:t>
            </a:r>
          </a:p>
        </p:txBody>
      </p:sp>
    </p:spTree>
    <p:extLst>
      <p:ext uri="{BB962C8B-B14F-4D97-AF65-F5344CB8AC3E}">
        <p14:creationId xmlns:p14="http://schemas.microsoft.com/office/powerpoint/2010/main" val="258736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5D049C-6986-1B74-3C1B-8E97651A7A69}"/>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05982" y="140209"/>
            <a:ext cx="11907998" cy="442756"/>
          </a:xfrm>
        </p:spPr>
        <p:txBody>
          <a:bodyPr>
            <a:noAutofit/>
          </a:bodyPr>
          <a:lstStyle/>
          <a:p>
            <a:r>
              <a:rPr lang="fr-FR" sz="2400" dirty="0">
                <a:solidFill>
                  <a:schemeClr val="bg1"/>
                </a:solidFill>
                <a:latin typeface="Arial"/>
                <a:cs typeface="Arial"/>
              </a:rPr>
              <a:t>Comprendre la flexibilité qu’offre un écosystème d’espaces de travail</a:t>
            </a:r>
            <a:endParaRPr lang="en-CA" sz="2400" dirty="0">
              <a:solidFill>
                <a:schemeClr val="bg1"/>
              </a:solidFill>
              <a:latin typeface="Arial"/>
              <a:cs typeface="Arial"/>
            </a:endParaRPr>
          </a:p>
        </p:txBody>
      </p:sp>
      <p:sp>
        <p:nvSpPr>
          <p:cNvPr id="11" name="TextBox 10"/>
          <p:cNvSpPr txBox="1"/>
          <p:nvPr/>
        </p:nvSpPr>
        <p:spPr>
          <a:xfrm>
            <a:off x="2052870" y="656201"/>
            <a:ext cx="1867949" cy="400110"/>
          </a:xfrm>
          <a:prstGeom prst="rect">
            <a:avLst/>
          </a:prstGeom>
          <a:noFill/>
        </p:spPr>
        <p:txBody>
          <a:bodyPr wrap="square" rtlCol="0">
            <a:spAutoFit/>
          </a:bodyPr>
          <a:lstStyle/>
          <a:p>
            <a:pPr algn="ctr"/>
            <a:r>
              <a:rPr lang="en-US"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À domicile</a:t>
            </a:r>
          </a:p>
        </p:txBody>
      </p:sp>
      <p:sp>
        <p:nvSpPr>
          <p:cNvPr id="16" name="TextBox 15"/>
          <p:cNvSpPr txBox="1"/>
          <p:nvPr/>
        </p:nvSpPr>
        <p:spPr>
          <a:xfrm>
            <a:off x="245294" y="978050"/>
            <a:ext cx="1776883" cy="1785104"/>
          </a:xfrm>
          <a:prstGeom prst="rect">
            <a:avLst/>
          </a:prstGeom>
          <a:noFill/>
        </p:spPr>
        <p:txBody>
          <a:bodyPr wrap="square" rtlCol="0">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J'avais un rendez-vous ce matin près de chez moi, j'ai donc décidé de travailler à domicile pour le reste de l'après-midi. J’ai organisé ma semaine à l'avance afin de mettre de côté mes tâches individuelles non urgentes pour les réaliser cet après-midi. »</a:t>
            </a:r>
          </a:p>
        </p:txBody>
      </p:sp>
      <p:pic>
        <p:nvPicPr>
          <p:cNvPr id="4" name="Picture 3" descr="An icon of a person working at a home off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721" y="1027619"/>
            <a:ext cx="1494249" cy="1426536"/>
          </a:xfrm>
          <a:prstGeom prst="rect">
            <a:avLst/>
          </a:prstGeom>
        </p:spPr>
      </p:pic>
      <p:pic>
        <p:nvPicPr>
          <p:cNvPr id="5" name="Picture 4" descr="An icon of a person walking between home and a GCcoworking lo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80" y="2787860"/>
            <a:ext cx="1068457" cy="1581615"/>
          </a:xfrm>
          <a:prstGeom prst="rect">
            <a:avLst/>
          </a:prstGeom>
        </p:spPr>
      </p:pic>
      <p:sp>
        <p:nvSpPr>
          <p:cNvPr id="12" name="TextBox 11"/>
          <p:cNvSpPr txBox="1"/>
          <p:nvPr/>
        </p:nvSpPr>
        <p:spPr>
          <a:xfrm>
            <a:off x="1924044" y="3074777"/>
            <a:ext cx="1981593" cy="707886"/>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Bureau de cotravail GC</a:t>
            </a:r>
          </a:p>
        </p:txBody>
      </p:sp>
      <p:pic>
        <p:nvPicPr>
          <p:cNvPr id="10" name="Picture 9" descr="An icon of two people collaborating at a GCcoworking lo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59" y="3692819"/>
            <a:ext cx="2200205" cy="1602975"/>
          </a:xfrm>
          <a:prstGeom prst="rect">
            <a:avLst/>
          </a:prstGeom>
        </p:spPr>
      </p:pic>
      <p:sp>
        <p:nvSpPr>
          <p:cNvPr id="21" name="TextBox 20"/>
          <p:cNvSpPr txBox="1"/>
          <p:nvPr/>
        </p:nvSpPr>
        <p:spPr>
          <a:xfrm>
            <a:off x="4312447" y="3873163"/>
            <a:ext cx="1714864" cy="2123658"/>
          </a:xfrm>
          <a:prstGeom prst="rect">
            <a:avLst/>
          </a:prstGeom>
          <a:noFill/>
        </p:spPr>
        <p:txBody>
          <a:bodyPr wrap="square" rtlCol="0">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Je travaille sur un projet avec mon collègue aujourd'hui, et comme nous demeurons tous les deux dans le même quartier, nous avons décidé de nous rencontrer au bureau de cotravail GC le plus près. Cela nous permettra d'économiser 30 minutes pour se rendre jusqu'au bureau! »</a:t>
            </a:r>
          </a:p>
        </p:txBody>
      </p:sp>
      <p:pic>
        <p:nvPicPr>
          <p:cNvPr id="6" name="Picture 5" descr="An icon of a person biking between a GCcoworking location and an offi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1188" y="1698426"/>
            <a:ext cx="1567948" cy="2151488"/>
          </a:xfrm>
          <a:prstGeom prst="rect">
            <a:avLst/>
          </a:prstGeom>
        </p:spPr>
      </p:pic>
      <p:sp>
        <p:nvSpPr>
          <p:cNvPr id="13" name="TextBox 12"/>
          <p:cNvSpPr txBox="1"/>
          <p:nvPr/>
        </p:nvSpPr>
        <p:spPr>
          <a:xfrm>
            <a:off x="5223342" y="826607"/>
            <a:ext cx="3877447" cy="707886"/>
          </a:xfrm>
          <a:prstGeom prst="rect">
            <a:avLst/>
          </a:prstGeom>
          <a:noFill/>
        </p:spPr>
        <p:txBody>
          <a:bodyPr wrap="square" rtlCol="0">
            <a:spAutoFit/>
          </a:bodyPr>
          <a:lstStyle/>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Au bureau et espace fonctionnel</a:t>
            </a:r>
          </a:p>
          <a:p>
            <a:pPr algn="ctr"/>
            <a:endParaRPr lang="en-US" sz="2000" b="1" dirty="0">
              <a:solidFill>
                <a:srgbClr val="388979"/>
              </a:solidFill>
              <a:cs typeface="Arial"/>
            </a:endParaRPr>
          </a:p>
        </p:txBody>
      </p:sp>
      <p:pic>
        <p:nvPicPr>
          <p:cNvPr id="7" name="Picture 6" descr="An icon of a team working at the offi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2734" y="1288497"/>
            <a:ext cx="1861166" cy="1426536"/>
          </a:xfrm>
          <a:prstGeom prst="rect">
            <a:avLst/>
          </a:prstGeom>
        </p:spPr>
      </p:pic>
      <p:sp>
        <p:nvSpPr>
          <p:cNvPr id="26" name="TextBox 25"/>
          <p:cNvSpPr txBox="1"/>
          <p:nvPr/>
        </p:nvSpPr>
        <p:spPr>
          <a:xfrm>
            <a:off x="8958186" y="1049308"/>
            <a:ext cx="3055794" cy="1107996"/>
          </a:xfrm>
          <a:prstGeom prst="rect">
            <a:avLst/>
          </a:prstGeom>
          <a:noFill/>
        </p:spPr>
        <p:txBody>
          <a:bodyPr wrap="square" lIns="91440" tIns="45720" rIns="91440" bIns="45720" rtlCol="0" anchor="t">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Aujourd’hui, mon équipe a organisé une séance de remue-méninges afin de développer un nouvel outil de communication. Le bureau est le meilleur endroit pour cette activité car nous aurons besoin de beaucoup d'espace et d'un grand écran de télévision. » </a:t>
            </a:r>
          </a:p>
        </p:txBody>
      </p:sp>
      <p:pic>
        <p:nvPicPr>
          <p:cNvPr id="10242" name="Picture 2" descr="An icon of a lab, representing functional spaces">
            <a:extLst>
              <a:ext uri="{FF2B5EF4-FFF2-40B4-BE49-F238E27FC236}">
                <a16:creationId xmlns:a16="http://schemas.microsoft.com/office/drawing/2014/main" id="{D4F2D112-EF9C-4AB4-976F-B6DD9A43D98F}"/>
              </a:ext>
            </a:extLst>
          </p:cNvPr>
          <p:cNvPicPr>
            <a:picLocks noChangeAspect="1" noChangeArrowheads="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t="9668" b="17232"/>
          <a:stretch/>
        </p:blipFill>
        <p:spPr bwMode="auto">
          <a:xfrm>
            <a:off x="7036555" y="1785963"/>
            <a:ext cx="1401864" cy="110540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90C1DD4-CA14-427F-9A70-FAF32A6E944C}"/>
              </a:ext>
            </a:extLst>
          </p:cNvPr>
          <p:cNvSpPr txBox="1"/>
          <p:nvPr/>
        </p:nvSpPr>
        <p:spPr>
          <a:xfrm>
            <a:off x="8958186" y="2106147"/>
            <a:ext cx="3121354" cy="1277273"/>
          </a:xfrm>
          <a:prstGeom prst="rect">
            <a:avLst/>
          </a:prstGeom>
          <a:noFill/>
        </p:spPr>
        <p:txBody>
          <a:bodyPr wrap="square" lIns="91440" tIns="45720" rIns="91440" bIns="45720" rtlCol="0" anchor="t">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Aujourd'hui, je dois travailler dans un laboratoire pour effectuer des mises à l’essai. Cet espace fonctionnel sera le meilleur endroit pour réaliser mes tâches du jour. Si nécessaire, je pourrai également réserver un point de travail dans le milieu de travail pour réaliser d'autres types d'activité. »</a:t>
            </a:r>
          </a:p>
        </p:txBody>
      </p:sp>
      <p:pic>
        <p:nvPicPr>
          <p:cNvPr id="8" name="Picture 7" descr="An icon of a person taking the bus, between the office and a caf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4070" y="2994313"/>
            <a:ext cx="1775992" cy="2032244"/>
          </a:xfrm>
          <a:prstGeom prst="rect">
            <a:avLst/>
          </a:prstGeom>
        </p:spPr>
      </p:pic>
      <p:sp>
        <p:nvSpPr>
          <p:cNvPr id="14" name="TextBox 13"/>
          <p:cNvSpPr txBox="1"/>
          <p:nvPr/>
        </p:nvSpPr>
        <p:spPr>
          <a:xfrm>
            <a:off x="8093486" y="3744894"/>
            <a:ext cx="1470247" cy="400110"/>
          </a:xfrm>
          <a:prstGeom prst="rect">
            <a:avLst/>
          </a:prstGeom>
          <a:noFill/>
        </p:spPr>
        <p:txBody>
          <a:bodyPr wrap="square" rtlCol="0">
            <a:spAutoFit/>
          </a:bodyPr>
          <a:lstStyle/>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Autre</a:t>
            </a:r>
          </a:p>
        </p:txBody>
      </p:sp>
      <p:sp>
        <p:nvSpPr>
          <p:cNvPr id="31" name="TextBox 30"/>
          <p:cNvSpPr txBox="1"/>
          <p:nvPr/>
        </p:nvSpPr>
        <p:spPr>
          <a:xfrm>
            <a:off x="7941924" y="4124931"/>
            <a:ext cx="1863355" cy="1615827"/>
          </a:xfrm>
          <a:prstGeom prst="rect">
            <a:avLst/>
          </a:prstGeom>
          <a:noFill/>
        </p:spPr>
        <p:txBody>
          <a:bodyPr wrap="square" rtlCol="0">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Ma journée est remplie de réunions avec des clients! Il n'y a pas de bureau de cotravail GC à proximité et je perdrais beaucoup de temps en faisant des allers-retours au bureau, je vais donc travailler dans un café entre mes réunions. »</a:t>
            </a:r>
          </a:p>
        </p:txBody>
      </p:sp>
      <p:pic>
        <p:nvPicPr>
          <p:cNvPr id="9" name="Picture 8" descr="An icon of a person working at a caf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378168" y="4010435"/>
            <a:ext cx="1417565" cy="1432104"/>
          </a:xfrm>
          <a:prstGeom prst="rect">
            <a:avLst/>
          </a:prstGeom>
        </p:spPr>
      </p:pic>
      <p:sp>
        <p:nvSpPr>
          <p:cNvPr id="35" name="TextBox 34">
            <a:extLst>
              <a:ext uri="{FF2B5EF4-FFF2-40B4-BE49-F238E27FC236}">
                <a16:creationId xmlns:a16="http://schemas.microsoft.com/office/drawing/2014/main" id="{CBD5E3BB-D8F3-490D-92B6-07A834C39F16}"/>
              </a:ext>
            </a:extLst>
          </p:cNvPr>
          <p:cNvSpPr txBox="1"/>
          <p:nvPr/>
        </p:nvSpPr>
        <p:spPr>
          <a:xfrm>
            <a:off x="5875065" y="5751032"/>
            <a:ext cx="6316935" cy="338554"/>
          </a:xfrm>
          <a:prstGeom prst="rect">
            <a:avLst/>
          </a:prstGeom>
          <a:solidFill>
            <a:schemeClr val="accent4"/>
          </a:solidFill>
        </p:spPr>
        <p:txBody>
          <a:bodyPr wrap="square" rtlCol="0">
            <a:spAutoFit/>
          </a:bodyPr>
          <a:lstStyle/>
          <a:p>
            <a:r>
              <a:rPr lang="fr-FR" sz="1600" dirty="0">
                <a:latin typeface="Calibri" panose="020F0502020204030204" pitchFamily="34" charset="0"/>
                <a:ea typeface="Calibri" panose="020F0502020204030204" pitchFamily="34" charset="0"/>
                <a:cs typeface="Calibri" panose="020F0502020204030204" pitchFamily="34" charset="0"/>
              </a:rPr>
              <a:t>Révisez aux fins de concordance avec l’écosystème de votre organisation</a:t>
            </a:r>
          </a:p>
        </p:txBody>
      </p:sp>
      <p:grpSp>
        <p:nvGrpSpPr>
          <p:cNvPr id="17" name="Group 16">
            <a:extLst>
              <a:ext uri="{C183D7F6-B498-43B3-948B-1728B52AA6E4}">
                <adec:decorative xmlns:adec="http://schemas.microsoft.com/office/drawing/2017/decorative" val="1"/>
              </a:ext>
            </a:extLst>
          </p:cNvPr>
          <p:cNvGrpSpPr/>
          <p:nvPr/>
        </p:nvGrpSpPr>
        <p:grpSpPr>
          <a:xfrm>
            <a:off x="2031946" y="978050"/>
            <a:ext cx="226546" cy="1554272"/>
            <a:chOff x="2057049" y="1554951"/>
            <a:chExt cx="226546" cy="1554272"/>
          </a:xfrm>
        </p:grpSpPr>
        <p:cxnSp>
          <p:nvCxnSpPr>
            <p:cNvPr id="18" name="Straight Connector 17"/>
            <p:cNvCxnSpPr/>
            <p:nvPr/>
          </p:nvCxnSpPr>
          <p:spPr>
            <a:xfrm>
              <a:off x="2057049" y="1554951"/>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2066051" y="2195675"/>
              <a:ext cx="217544" cy="412788"/>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C183D7F6-B498-43B3-948B-1728B52AA6E4}">
                <adec:decorative xmlns:adec="http://schemas.microsoft.com/office/drawing/2017/decorative" val="1"/>
              </a:ext>
            </a:extLst>
          </p:cNvPr>
          <p:cNvGrpSpPr/>
          <p:nvPr/>
        </p:nvGrpSpPr>
        <p:grpSpPr>
          <a:xfrm flipH="1">
            <a:off x="3648303" y="3937703"/>
            <a:ext cx="619720" cy="1554272"/>
            <a:chOff x="4353024" y="4408759"/>
            <a:chExt cx="619720" cy="1554272"/>
          </a:xfrm>
        </p:grpSpPr>
        <p:cxnSp>
          <p:nvCxnSpPr>
            <p:cNvPr id="23" name="Straight Connector 2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C183D7F6-B498-43B3-948B-1728B52AA6E4}">
                <adec:decorative xmlns:adec="http://schemas.microsoft.com/office/drawing/2017/decorative" val="1"/>
              </a:ext>
            </a:extLst>
          </p:cNvPr>
          <p:cNvGrpSpPr/>
          <p:nvPr/>
        </p:nvGrpSpPr>
        <p:grpSpPr>
          <a:xfrm>
            <a:off x="9863160" y="4164007"/>
            <a:ext cx="449207" cy="1554272"/>
            <a:chOff x="4353024" y="4408759"/>
            <a:chExt cx="449207" cy="1554272"/>
          </a:xfrm>
        </p:grpSpPr>
        <p:cxnSp>
          <p:nvCxnSpPr>
            <p:cNvPr id="33" name="Straight Connector 3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4353024" y="4758808"/>
              <a:ext cx="449207" cy="182014"/>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C183D7F6-B498-43B3-948B-1728B52AA6E4}">
                <adec:decorative xmlns:adec="http://schemas.microsoft.com/office/drawing/2017/decorative" val="1"/>
              </a:ext>
            </a:extLst>
          </p:cNvPr>
          <p:cNvGrpSpPr/>
          <p:nvPr/>
        </p:nvGrpSpPr>
        <p:grpSpPr>
          <a:xfrm flipH="1">
            <a:off x="8371482" y="949474"/>
            <a:ext cx="553924" cy="1941788"/>
            <a:chOff x="4689139" y="4428538"/>
            <a:chExt cx="553924" cy="1941788"/>
          </a:xfrm>
        </p:grpSpPr>
        <p:cxnSp>
          <p:nvCxnSpPr>
            <p:cNvPr id="28" name="Straight Connector 27"/>
            <p:cNvCxnSpPr>
              <a:cxnSpLocks/>
            </p:cNvCxnSpPr>
            <p:nvPr/>
          </p:nvCxnSpPr>
          <p:spPr>
            <a:xfrm flipH="1">
              <a:off x="4689139" y="4428538"/>
              <a:ext cx="9769" cy="1941788"/>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a:endCxn id="10242" idx="3"/>
            </p:cNvCxnSpPr>
            <p:nvPr/>
          </p:nvCxnSpPr>
          <p:spPr>
            <a:xfrm>
              <a:off x="4769084" y="5113712"/>
              <a:ext cx="473979" cy="0"/>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691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179FD1-C439-F80C-D804-391F76BE8278}"/>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9383" y="116595"/>
            <a:ext cx="11091862" cy="491009"/>
          </a:xfrm>
        </p:spPr>
        <p:txBody>
          <a:bodyPr>
            <a:noAutofit/>
          </a:bodyPr>
          <a:lstStyle/>
          <a:p>
            <a:r>
              <a:rPr lang="en-CA" sz="3200" dirty="0">
                <a:solidFill>
                  <a:schemeClr val="bg1"/>
                </a:solidFill>
                <a:latin typeface="Arial"/>
                <a:cs typeface="Arial"/>
              </a:rPr>
              <a:t>Au bureau…</a:t>
            </a:r>
          </a:p>
        </p:txBody>
      </p:sp>
      <p:grpSp>
        <p:nvGrpSpPr>
          <p:cNvPr id="3" name="Group 2" descr="A building of three levels, with people in the windows: A person in a wheelchair, 3 women and 2 men, as well as a person at the front door.">
            <a:extLst>
              <a:ext uri="{FF2B5EF4-FFF2-40B4-BE49-F238E27FC236}">
                <a16:creationId xmlns:a16="http://schemas.microsoft.com/office/drawing/2014/main" id="{7218A20C-EC7A-654E-5EB2-4E0951062B0B}"/>
              </a:ext>
              <a:ext uri="{C183D7F6-B498-43B3-948B-1728B52AA6E4}">
                <adec:decorative xmlns:adec="http://schemas.microsoft.com/office/drawing/2017/decorative" val="0"/>
              </a:ext>
            </a:extLst>
          </p:cNvPr>
          <p:cNvGrpSpPr/>
          <p:nvPr/>
        </p:nvGrpSpPr>
        <p:grpSpPr>
          <a:xfrm>
            <a:off x="3698769" y="1616646"/>
            <a:ext cx="3785944" cy="4359018"/>
            <a:chOff x="3698769" y="1822129"/>
            <a:chExt cx="3785944" cy="4359018"/>
          </a:xfrm>
        </p:grpSpPr>
        <p:pic>
          <p:nvPicPr>
            <p:cNvPr id="121" name="Picture 120"/>
            <p:cNvPicPr>
              <a:picLocks noChangeAspect="1"/>
            </p:cNvPicPr>
            <p:nvPr/>
          </p:nvPicPr>
          <p:blipFill>
            <a:blip r:embed="rId3"/>
            <a:stretch>
              <a:fillRect/>
            </a:stretch>
          </p:blipFill>
          <p:spPr>
            <a:xfrm>
              <a:off x="3698769" y="1822129"/>
              <a:ext cx="3785944" cy="4359018"/>
            </a:xfrm>
            <a:prstGeom prst="rect">
              <a:avLst/>
            </a:prstGeom>
          </p:spPr>
        </p:pic>
        <p:sp>
          <p:nvSpPr>
            <p:cNvPr id="92" name="Rectangle 91"/>
            <p:cNvSpPr/>
            <p:nvPr/>
          </p:nvSpPr>
          <p:spPr>
            <a:xfrm>
              <a:off x="4991304" y="4827109"/>
              <a:ext cx="1215476" cy="36154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Freeform 122" descr="Female Tall Icon"/>
            <p:cNvSpPr>
              <a:spLocks noEditPoints="1"/>
            </p:cNvSpPr>
            <p:nvPr/>
          </p:nvSpPr>
          <p:spPr bwMode="auto">
            <a:xfrm>
              <a:off x="5477893" y="3367583"/>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2" name="Freeform 61" descr="Man Woman Icon"/>
            <p:cNvSpPr>
              <a:spLocks noEditPoints="1"/>
            </p:cNvSpPr>
            <p:nvPr/>
          </p:nvSpPr>
          <p:spPr bwMode="auto">
            <a:xfrm>
              <a:off x="6070764" y="2402523"/>
              <a:ext cx="425497" cy="371621"/>
            </a:xfrm>
            <a:custGeom>
              <a:avLst/>
              <a:gdLst>
                <a:gd name="T0" fmla="*/ 1016 w 1339"/>
                <a:gd name="T1" fmla="*/ 1295 h 1346"/>
                <a:gd name="T2" fmla="*/ 965 w 1339"/>
                <a:gd name="T3" fmla="*/ 1346 h 1346"/>
                <a:gd name="T4" fmla="*/ 912 w 1339"/>
                <a:gd name="T5" fmla="*/ 1295 h 1346"/>
                <a:gd name="T6" fmla="*/ 767 w 1339"/>
                <a:gd name="T7" fmla="*/ 909 h 1346"/>
                <a:gd name="T8" fmla="*/ 892 w 1339"/>
                <a:gd name="T9" fmla="*/ 402 h 1346"/>
                <a:gd name="T10" fmla="*/ 820 w 1339"/>
                <a:gd name="T11" fmla="*/ 644 h 1346"/>
                <a:gd name="T12" fmla="*/ 758 w 1339"/>
                <a:gd name="T13" fmla="*/ 737 h 1346"/>
                <a:gd name="T14" fmla="*/ 716 w 1339"/>
                <a:gd name="T15" fmla="*/ 694 h 1346"/>
                <a:gd name="T16" fmla="*/ 730 w 1339"/>
                <a:gd name="T17" fmla="*/ 642 h 1346"/>
                <a:gd name="T18" fmla="*/ 783 w 1339"/>
                <a:gd name="T19" fmla="*/ 460 h 1346"/>
                <a:gd name="T20" fmla="*/ 864 w 1339"/>
                <a:gd name="T21" fmla="*/ 284 h 1346"/>
                <a:gd name="T22" fmla="*/ 1116 w 1339"/>
                <a:gd name="T23" fmla="*/ 252 h 1346"/>
                <a:gd name="T24" fmla="*/ 1243 w 1339"/>
                <a:gd name="T25" fmla="*/ 354 h 1346"/>
                <a:gd name="T26" fmla="*/ 1302 w 1339"/>
                <a:gd name="T27" fmla="*/ 562 h 1346"/>
                <a:gd name="T28" fmla="*/ 1337 w 1339"/>
                <a:gd name="T29" fmla="*/ 680 h 1346"/>
                <a:gd name="T30" fmla="*/ 1308 w 1339"/>
                <a:gd name="T31" fmla="*/ 734 h 1346"/>
                <a:gd name="T32" fmla="*/ 1255 w 1339"/>
                <a:gd name="T33" fmla="*/ 705 h 1346"/>
                <a:gd name="T34" fmla="*/ 1206 w 1339"/>
                <a:gd name="T35" fmla="*/ 541 h 1346"/>
                <a:gd name="T36" fmla="*/ 1139 w 1339"/>
                <a:gd name="T37" fmla="*/ 402 h 1346"/>
                <a:gd name="T38" fmla="*/ 1147 w 1339"/>
                <a:gd name="T39" fmla="*/ 909 h 1346"/>
                <a:gd name="T40" fmla="*/ 1131 w 1339"/>
                <a:gd name="T41" fmla="*/ 1331 h 1346"/>
                <a:gd name="T42" fmla="*/ 1056 w 1339"/>
                <a:gd name="T43" fmla="*/ 1331 h 1346"/>
                <a:gd name="T44" fmla="*/ 1043 w 1339"/>
                <a:gd name="T45" fmla="*/ 909 h 1346"/>
                <a:gd name="T46" fmla="*/ 1031 w 1339"/>
                <a:gd name="T47" fmla="*/ 221 h 1346"/>
                <a:gd name="T48" fmla="*/ 1139 w 1339"/>
                <a:gd name="T49" fmla="*/ 111 h 1346"/>
                <a:gd name="T50" fmla="*/ 1031 w 1339"/>
                <a:gd name="T51" fmla="*/ 0 h 1346"/>
                <a:gd name="T52" fmla="*/ 918 w 1339"/>
                <a:gd name="T53" fmla="*/ 111 h 1346"/>
                <a:gd name="T54" fmla="*/ 1031 w 1339"/>
                <a:gd name="T55" fmla="*/ 221 h 1346"/>
                <a:gd name="T56" fmla="*/ 42 w 1339"/>
                <a:gd name="T57" fmla="*/ 291 h 1346"/>
                <a:gd name="T58" fmla="*/ 0 w 1339"/>
                <a:gd name="T59" fmla="*/ 737 h 1346"/>
                <a:gd name="T60" fmla="*/ 48 w 1339"/>
                <a:gd name="T61" fmla="*/ 784 h 1346"/>
                <a:gd name="T62" fmla="*/ 96 w 1339"/>
                <a:gd name="T63" fmla="*/ 737 h 1346"/>
                <a:gd name="T64" fmla="*/ 121 w 1339"/>
                <a:gd name="T65" fmla="*/ 428 h 1346"/>
                <a:gd name="T66" fmla="*/ 142 w 1339"/>
                <a:gd name="T67" fmla="*/ 1327 h 1346"/>
                <a:gd name="T68" fmla="*/ 233 w 1339"/>
                <a:gd name="T69" fmla="*/ 1327 h 1346"/>
                <a:gd name="T70" fmla="*/ 252 w 1339"/>
                <a:gd name="T71" fmla="*/ 787 h 1346"/>
                <a:gd name="T72" fmla="*/ 280 w 1339"/>
                <a:gd name="T73" fmla="*/ 1283 h 1346"/>
                <a:gd name="T74" fmla="*/ 346 w 1339"/>
                <a:gd name="T75" fmla="*/ 1346 h 1346"/>
                <a:gd name="T76" fmla="*/ 408 w 1339"/>
                <a:gd name="T77" fmla="*/ 1283 h 1346"/>
                <a:gd name="T78" fmla="*/ 434 w 1339"/>
                <a:gd name="T79" fmla="*/ 428 h 1346"/>
                <a:gd name="T80" fmla="*/ 447 w 1339"/>
                <a:gd name="T81" fmla="*/ 771 h 1346"/>
                <a:gd name="T82" fmla="*/ 517 w 1339"/>
                <a:gd name="T83" fmla="*/ 771 h 1346"/>
                <a:gd name="T84" fmla="*/ 530 w 1339"/>
                <a:gd name="T85" fmla="*/ 391 h 1346"/>
                <a:gd name="T86" fmla="*/ 388 w 1339"/>
                <a:gd name="T87" fmla="*/ 249 h 1346"/>
                <a:gd name="T88" fmla="*/ 266 w 1339"/>
                <a:gd name="T89" fmla="*/ 221 h 1346"/>
                <a:gd name="T90" fmla="*/ 376 w 1339"/>
                <a:gd name="T91" fmla="*/ 111 h 1346"/>
                <a:gd name="T92" fmla="*/ 266 w 1339"/>
                <a:gd name="T93" fmla="*/ 0 h 1346"/>
                <a:gd name="T94" fmla="*/ 156 w 1339"/>
                <a:gd name="T95" fmla="*/ 111 h 1346"/>
                <a:gd name="T96" fmla="*/ 266 w 1339"/>
                <a:gd name="T97"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9" h="1346">
                  <a:moveTo>
                    <a:pt x="1016" y="909"/>
                  </a:moveTo>
                  <a:cubicBezTo>
                    <a:pt x="1016" y="1295"/>
                    <a:pt x="1016" y="1295"/>
                    <a:pt x="1016" y="1295"/>
                  </a:cubicBezTo>
                  <a:cubicBezTo>
                    <a:pt x="1016" y="1310"/>
                    <a:pt x="1012" y="1322"/>
                    <a:pt x="1002" y="1331"/>
                  </a:cubicBezTo>
                  <a:cubicBezTo>
                    <a:pt x="993" y="1341"/>
                    <a:pt x="981" y="1346"/>
                    <a:pt x="965" y="1346"/>
                  </a:cubicBezTo>
                  <a:cubicBezTo>
                    <a:pt x="950" y="1346"/>
                    <a:pt x="938" y="1341"/>
                    <a:pt x="927" y="1331"/>
                  </a:cubicBezTo>
                  <a:cubicBezTo>
                    <a:pt x="917" y="1322"/>
                    <a:pt x="912" y="1310"/>
                    <a:pt x="912" y="1295"/>
                  </a:cubicBezTo>
                  <a:cubicBezTo>
                    <a:pt x="912" y="909"/>
                    <a:pt x="912" y="909"/>
                    <a:pt x="912" y="909"/>
                  </a:cubicBezTo>
                  <a:cubicBezTo>
                    <a:pt x="767" y="909"/>
                    <a:pt x="767" y="909"/>
                    <a:pt x="767" y="909"/>
                  </a:cubicBezTo>
                  <a:cubicBezTo>
                    <a:pt x="918" y="402"/>
                    <a:pt x="918" y="402"/>
                    <a:pt x="918" y="402"/>
                  </a:cubicBezTo>
                  <a:cubicBezTo>
                    <a:pt x="892" y="402"/>
                    <a:pt x="892" y="402"/>
                    <a:pt x="892" y="402"/>
                  </a:cubicBezTo>
                  <a:cubicBezTo>
                    <a:pt x="875" y="459"/>
                    <a:pt x="862" y="505"/>
                    <a:pt x="851" y="541"/>
                  </a:cubicBezTo>
                  <a:cubicBezTo>
                    <a:pt x="841" y="577"/>
                    <a:pt x="830" y="611"/>
                    <a:pt x="820" y="644"/>
                  </a:cubicBezTo>
                  <a:cubicBezTo>
                    <a:pt x="810" y="677"/>
                    <a:pt x="803" y="698"/>
                    <a:pt x="802" y="705"/>
                  </a:cubicBezTo>
                  <a:cubicBezTo>
                    <a:pt x="795" y="726"/>
                    <a:pt x="781" y="737"/>
                    <a:pt x="758" y="737"/>
                  </a:cubicBezTo>
                  <a:cubicBezTo>
                    <a:pt x="747" y="734"/>
                    <a:pt x="747" y="734"/>
                    <a:pt x="747" y="734"/>
                  </a:cubicBezTo>
                  <a:cubicBezTo>
                    <a:pt x="727" y="726"/>
                    <a:pt x="716" y="713"/>
                    <a:pt x="716" y="694"/>
                  </a:cubicBezTo>
                  <a:cubicBezTo>
                    <a:pt x="716" y="688"/>
                    <a:pt x="717" y="684"/>
                    <a:pt x="719" y="680"/>
                  </a:cubicBezTo>
                  <a:cubicBezTo>
                    <a:pt x="720" y="676"/>
                    <a:pt x="725" y="663"/>
                    <a:pt x="730" y="642"/>
                  </a:cubicBezTo>
                  <a:cubicBezTo>
                    <a:pt x="736" y="620"/>
                    <a:pt x="744" y="593"/>
                    <a:pt x="753" y="562"/>
                  </a:cubicBezTo>
                  <a:cubicBezTo>
                    <a:pt x="762" y="531"/>
                    <a:pt x="772" y="497"/>
                    <a:pt x="783" y="460"/>
                  </a:cubicBezTo>
                  <a:cubicBezTo>
                    <a:pt x="794" y="424"/>
                    <a:pt x="804" y="388"/>
                    <a:pt x="816" y="354"/>
                  </a:cubicBezTo>
                  <a:cubicBezTo>
                    <a:pt x="823" y="328"/>
                    <a:pt x="839" y="304"/>
                    <a:pt x="864" y="284"/>
                  </a:cubicBezTo>
                  <a:cubicBezTo>
                    <a:pt x="888" y="262"/>
                    <a:pt x="913" y="252"/>
                    <a:pt x="940" y="252"/>
                  </a:cubicBezTo>
                  <a:cubicBezTo>
                    <a:pt x="1116" y="252"/>
                    <a:pt x="1116" y="252"/>
                    <a:pt x="1116" y="252"/>
                  </a:cubicBezTo>
                  <a:cubicBezTo>
                    <a:pt x="1143" y="252"/>
                    <a:pt x="1170" y="262"/>
                    <a:pt x="1194" y="284"/>
                  </a:cubicBezTo>
                  <a:cubicBezTo>
                    <a:pt x="1217" y="304"/>
                    <a:pt x="1234" y="328"/>
                    <a:pt x="1243" y="354"/>
                  </a:cubicBezTo>
                  <a:cubicBezTo>
                    <a:pt x="1252" y="388"/>
                    <a:pt x="1263" y="424"/>
                    <a:pt x="1273" y="460"/>
                  </a:cubicBezTo>
                  <a:cubicBezTo>
                    <a:pt x="1283" y="497"/>
                    <a:pt x="1294" y="531"/>
                    <a:pt x="1302" y="562"/>
                  </a:cubicBezTo>
                  <a:cubicBezTo>
                    <a:pt x="1312" y="593"/>
                    <a:pt x="1319" y="620"/>
                    <a:pt x="1326" y="642"/>
                  </a:cubicBezTo>
                  <a:cubicBezTo>
                    <a:pt x="1331" y="663"/>
                    <a:pt x="1335" y="676"/>
                    <a:pt x="1337" y="680"/>
                  </a:cubicBezTo>
                  <a:cubicBezTo>
                    <a:pt x="1339" y="691"/>
                    <a:pt x="1339" y="691"/>
                    <a:pt x="1339" y="691"/>
                  </a:cubicBezTo>
                  <a:cubicBezTo>
                    <a:pt x="1339" y="714"/>
                    <a:pt x="1329" y="728"/>
                    <a:pt x="1308" y="734"/>
                  </a:cubicBezTo>
                  <a:cubicBezTo>
                    <a:pt x="1297" y="737"/>
                    <a:pt x="1297" y="737"/>
                    <a:pt x="1297" y="737"/>
                  </a:cubicBezTo>
                  <a:cubicBezTo>
                    <a:pt x="1275" y="737"/>
                    <a:pt x="1260" y="726"/>
                    <a:pt x="1255" y="705"/>
                  </a:cubicBezTo>
                  <a:cubicBezTo>
                    <a:pt x="1252" y="698"/>
                    <a:pt x="1246" y="677"/>
                    <a:pt x="1238" y="644"/>
                  </a:cubicBezTo>
                  <a:cubicBezTo>
                    <a:pt x="1228" y="611"/>
                    <a:pt x="1218" y="577"/>
                    <a:pt x="1206" y="541"/>
                  </a:cubicBezTo>
                  <a:cubicBezTo>
                    <a:pt x="1194" y="505"/>
                    <a:pt x="1181" y="459"/>
                    <a:pt x="1164" y="402"/>
                  </a:cubicBezTo>
                  <a:cubicBezTo>
                    <a:pt x="1139" y="402"/>
                    <a:pt x="1139" y="402"/>
                    <a:pt x="1139" y="402"/>
                  </a:cubicBezTo>
                  <a:cubicBezTo>
                    <a:pt x="1289" y="909"/>
                    <a:pt x="1289" y="909"/>
                    <a:pt x="1289" y="909"/>
                  </a:cubicBezTo>
                  <a:cubicBezTo>
                    <a:pt x="1147" y="909"/>
                    <a:pt x="1147" y="909"/>
                    <a:pt x="1147" y="909"/>
                  </a:cubicBezTo>
                  <a:cubicBezTo>
                    <a:pt x="1147" y="1295"/>
                    <a:pt x="1147" y="1295"/>
                    <a:pt x="1147" y="1295"/>
                  </a:cubicBezTo>
                  <a:cubicBezTo>
                    <a:pt x="1147" y="1310"/>
                    <a:pt x="1142" y="1322"/>
                    <a:pt x="1131" y="1331"/>
                  </a:cubicBezTo>
                  <a:cubicBezTo>
                    <a:pt x="1121" y="1341"/>
                    <a:pt x="1109" y="1346"/>
                    <a:pt x="1093" y="1346"/>
                  </a:cubicBezTo>
                  <a:cubicBezTo>
                    <a:pt x="1078" y="1346"/>
                    <a:pt x="1066" y="1341"/>
                    <a:pt x="1056" y="1331"/>
                  </a:cubicBezTo>
                  <a:cubicBezTo>
                    <a:pt x="1047" y="1322"/>
                    <a:pt x="1043" y="1310"/>
                    <a:pt x="1043" y="1295"/>
                  </a:cubicBezTo>
                  <a:cubicBezTo>
                    <a:pt x="1043" y="909"/>
                    <a:pt x="1043" y="909"/>
                    <a:pt x="1043" y="909"/>
                  </a:cubicBezTo>
                  <a:lnTo>
                    <a:pt x="1016" y="909"/>
                  </a:lnTo>
                  <a:close/>
                  <a:moveTo>
                    <a:pt x="1031" y="221"/>
                  </a:moveTo>
                  <a:cubicBezTo>
                    <a:pt x="1061" y="221"/>
                    <a:pt x="1087" y="211"/>
                    <a:pt x="1107" y="190"/>
                  </a:cubicBezTo>
                  <a:cubicBezTo>
                    <a:pt x="1128" y="169"/>
                    <a:pt x="1139" y="143"/>
                    <a:pt x="1139" y="111"/>
                  </a:cubicBezTo>
                  <a:cubicBezTo>
                    <a:pt x="1139" y="80"/>
                    <a:pt x="1128" y="55"/>
                    <a:pt x="1107" y="33"/>
                  </a:cubicBezTo>
                  <a:cubicBezTo>
                    <a:pt x="1087" y="11"/>
                    <a:pt x="1061" y="0"/>
                    <a:pt x="1031" y="0"/>
                  </a:cubicBezTo>
                  <a:cubicBezTo>
                    <a:pt x="998" y="0"/>
                    <a:pt x="972" y="11"/>
                    <a:pt x="950" y="33"/>
                  </a:cubicBezTo>
                  <a:cubicBezTo>
                    <a:pt x="928" y="55"/>
                    <a:pt x="918" y="80"/>
                    <a:pt x="918" y="111"/>
                  </a:cubicBezTo>
                  <a:cubicBezTo>
                    <a:pt x="918" y="143"/>
                    <a:pt x="928" y="169"/>
                    <a:pt x="950" y="190"/>
                  </a:cubicBezTo>
                  <a:cubicBezTo>
                    <a:pt x="972" y="211"/>
                    <a:pt x="999" y="221"/>
                    <a:pt x="1031" y="221"/>
                  </a:cubicBezTo>
                  <a:close/>
                  <a:moveTo>
                    <a:pt x="142" y="249"/>
                  </a:moveTo>
                  <a:cubicBezTo>
                    <a:pt x="103" y="249"/>
                    <a:pt x="71" y="263"/>
                    <a:pt x="42" y="291"/>
                  </a:cubicBezTo>
                  <a:cubicBezTo>
                    <a:pt x="14" y="320"/>
                    <a:pt x="0" y="353"/>
                    <a:pt x="0" y="391"/>
                  </a:cubicBezTo>
                  <a:cubicBezTo>
                    <a:pt x="0" y="737"/>
                    <a:pt x="0" y="737"/>
                    <a:pt x="0" y="737"/>
                  </a:cubicBezTo>
                  <a:cubicBezTo>
                    <a:pt x="0" y="750"/>
                    <a:pt x="4" y="762"/>
                    <a:pt x="14" y="771"/>
                  </a:cubicBezTo>
                  <a:cubicBezTo>
                    <a:pt x="24" y="780"/>
                    <a:pt x="35" y="784"/>
                    <a:pt x="48" y="784"/>
                  </a:cubicBezTo>
                  <a:cubicBezTo>
                    <a:pt x="63" y="784"/>
                    <a:pt x="75" y="780"/>
                    <a:pt x="84" y="771"/>
                  </a:cubicBezTo>
                  <a:cubicBezTo>
                    <a:pt x="92" y="762"/>
                    <a:pt x="96" y="750"/>
                    <a:pt x="96" y="737"/>
                  </a:cubicBezTo>
                  <a:cubicBezTo>
                    <a:pt x="96" y="428"/>
                    <a:pt x="96" y="428"/>
                    <a:pt x="96" y="428"/>
                  </a:cubicBezTo>
                  <a:cubicBezTo>
                    <a:pt x="121" y="428"/>
                    <a:pt x="121" y="428"/>
                    <a:pt x="121" y="428"/>
                  </a:cubicBezTo>
                  <a:cubicBezTo>
                    <a:pt x="121" y="1283"/>
                    <a:pt x="121" y="1283"/>
                    <a:pt x="121" y="1283"/>
                  </a:cubicBezTo>
                  <a:cubicBezTo>
                    <a:pt x="121" y="1300"/>
                    <a:pt x="129" y="1315"/>
                    <a:pt x="142" y="1327"/>
                  </a:cubicBezTo>
                  <a:cubicBezTo>
                    <a:pt x="155" y="1340"/>
                    <a:pt x="170" y="1346"/>
                    <a:pt x="187" y="1346"/>
                  </a:cubicBezTo>
                  <a:cubicBezTo>
                    <a:pt x="206" y="1346"/>
                    <a:pt x="221" y="1340"/>
                    <a:pt x="233" y="1327"/>
                  </a:cubicBezTo>
                  <a:cubicBezTo>
                    <a:pt x="247" y="1315"/>
                    <a:pt x="252" y="1300"/>
                    <a:pt x="252" y="1283"/>
                  </a:cubicBezTo>
                  <a:cubicBezTo>
                    <a:pt x="252" y="787"/>
                    <a:pt x="252" y="787"/>
                    <a:pt x="252" y="787"/>
                  </a:cubicBezTo>
                  <a:cubicBezTo>
                    <a:pt x="280" y="787"/>
                    <a:pt x="280" y="787"/>
                    <a:pt x="280" y="787"/>
                  </a:cubicBezTo>
                  <a:cubicBezTo>
                    <a:pt x="280" y="1283"/>
                    <a:pt x="280" y="1283"/>
                    <a:pt x="280" y="1283"/>
                  </a:cubicBezTo>
                  <a:cubicBezTo>
                    <a:pt x="280" y="1300"/>
                    <a:pt x="287" y="1315"/>
                    <a:pt x="299" y="1327"/>
                  </a:cubicBezTo>
                  <a:cubicBezTo>
                    <a:pt x="311" y="1340"/>
                    <a:pt x="327" y="1346"/>
                    <a:pt x="346" y="1346"/>
                  </a:cubicBezTo>
                  <a:cubicBezTo>
                    <a:pt x="363" y="1346"/>
                    <a:pt x="377" y="1340"/>
                    <a:pt x="390" y="1327"/>
                  </a:cubicBezTo>
                  <a:cubicBezTo>
                    <a:pt x="402" y="1315"/>
                    <a:pt x="408" y="1300"/>
                    <a:pt x="408" y="1283"/>
                  </a:cubicBezTo>
                  <a:cubicBezTo>
                    <a:pt x="408" y="428"/>
                    <a:pt x="408" y="428"/>
                    <a:pt x="408" y="428"/>
                  </a:cubicBezTo>
                  <a:cubicBezTo>
                    <a:pt x="434" y="428"/>
                    <a:pt x="434" y="428"/>
                    <a:pt x="434" y="428"/>
                  </a:cubicBezTo>
                  <a:cubicBezTo>
                    <a:pt x="434" y="737"/>
                    <a:pt x="434" y="737"/>
                    <a:pt x="434" y="737"/>
                  </a:cubicBezTo>
                  <a:cubicBezTo>
                    <a:pt x="434" y="750"/>
                    <a:pt x="438" y="762"/>
                    <a:pt x="447" y="771"/>
                  </a:cubicBezTo>
                  <a:cubicBezTo>
                    <a:pt x="457" y="780"/>
                    <a:pt x="469" y="784"/>
                    <a:pt x="482" y="784"/>
                  </a:cubicBezTo>
                  <a:cubicBezTo>
                    <a:pt x="497" y="784"/>
                    <a:pt x="508" y="780"/>
                    <a:pt x="517" y="771"/>
                  </a:cubicBezTo>
                  <a:cubicBezTo>
                    <a:pt x="525" y="762"/>
                    <a:pt x="530" y="750"/>
                    <a:pt x="530" y="737"/>
                  </a:cubicBezTo>
                  <a:cubicBezTo>
                    <a:pt x="530" y="391"/>
                    <a:pt x="530" y="391"/>
                    <a:pt x="530" y="391"/>
                  </a:cubicBezTo>
                  <a:cubicBezTo>
                    <a:pt x="530" y="353"/>
                    <a:pt x="517" y="320"/>
                    <a:pt x="488" y="291"/>
                  </a:cubicBezTo>
                  <a:cubicBezTo>
                    <a:pt x="461" y="263"/>
                    <a:pt x="428" y="249"/>
                    <a:pt x="388" y="249"/>
                  </a:cubicBezTo>
                  <a:lnTo>
                    <a:pt x="142" y="249"/>
                  </a:lnTo>
                  <a:close/>
                  <a:moveTo>
                    <a:pt x="266" y="221"/>
                  </a:moveTo>
                  <a:cubicBezTo>
                    <a:pt x="296" y="221"/>
                    <a:pt x="323" y="211"/>
                    <a:pt x="344" y="190"/>
                  </a:cubicBezTo>
                  <a:cubicBezTo>
                    <a:pt x="365" y="169"/>
                    <a:pt x="376" y="143"/>
                    <a:pt x="376" y="111"/>
                  </a:cubicBezTo>
                  <a:cubicBezTo>
                    <a:pt x="376" y="80"/>
                    <a:pt x="365" y="55"/>
                    <a:pt x="344" y="33"/>
                  </a:cubicBezTo>
                  <a:cubicBezTo>
                    <a:pt x="322" y="11"/>
                    <a:pt x="296" y="0"/>
                    <a:pt x="266" y="0"/>
                  </a:cubicBezTo>
                  <a:cubicBezTo>
                    <a:pt x="234" y="0"/>
                    <a:pt x="207" y="11"/>
                    <a:pt x="187" y="33"/>
                  </a:cubicBezTo>
                  <a:cubicBezTo>
                    <a:pt x="166" y="55"/>
                    <a:pt x="156" y="80"/>
                    <a:pt x="156" y="111"/>
                  </a:cubicBezTo>
                  <a:cubicBezTo>
                    <a:pt x="156" y="143"/>
                    <a:pt x="166" y="169"/>
                    <a:pt x="187" y="190"/>
                  </a:cubicBezTo>
                  <a:cubicBezTo>
                    <a:pt x="207" y="211"/>
                    <a:pt x="234" y="221"/>
                    <a:pt x="266"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4" name="Picture 4" descr="Clipart wheelchair person - ClipartAndScrap"/>
            <p:cNvPicPr>
              <a:picLocks noChangeAspect="1" noChangeArrowheads="1"/>
            </p:cNvPicPr>
            <p:nvPr/>
          </p:nvPicPr>
          <p:blipFill>
            <a:blip r:embed="rId4" cstate="print">
              <a:duotone>
                <a:prstClr val="black"/>
                <a:schemeClr val="tx1">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053248" y="2438377"/>
              <a:ext cx="312159" cy="335767"/>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62" descr="Female Tall Icon"/>
            <p:cNvSpPr>
              <a:spLocks noEditPoints="1"/>
            </p:cNvSpPr>
            <p:nvPr/>
          </p:nvSpPr>
          <p:spPr bwMode="auto">
            <a:xfrm>
              <a:off x="4724552" y="4324005"/>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2" name="Freeform 121" descr="Child Icon"/>
            <p:cNvSpPr>
              <a:spLocks noEditPoints="1"/>
            </p:cNvSpPr>
            <p:nvPr/>
          </p:nvSpPr>
          <p:spPr bwMode="auto">
            <a:xfrm>
              <a:off x="6885823" y="4333827"/>
              <a:ext cx="227695" cy="361314"/>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122479" y="4922724"/>
              <a:ext cx="948285" cy="181461"/>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86" descr="Activity-based working, connected by lines to people using the office"/>
          <p:cNvSpPr/>
          <p:nvPr/>
        </p:nvSpPr>
        <p:spPr>
          <a:xfrm>
            <a:off x="8519415" y="2435635"/>
            <a:ext cx="3915092" cy="954107"/>
          </a:xfrm>
          <a:prstGeom prst="rect">
            <a:avLst/>
          </a:prstGeom>
        </p:spPr>
        <p:txBody>
          <a:bodyPr wrap="square">
            <a:spAutoFit/>
          </a:bodyPr>
          <a:lstStyle/>
          <a:p>
            <a:pPr algn="ctr"/>
            <a:r>
              <a:rPr lang="fr-CA"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Mode de travail </a:t>
            </a:r>
            <a:r>
              <a:rPr lang="fr-CA" sz="2800"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axé sur les activités (MTAA)</a:t>
            </a:r>
            <a:endParaRPr lang="fr-CA"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Oval 64">
            <a:extLst>
              <a:ext uri="{C183D7F6-B498-43B3-948B-1728B52AA6E4}">
                <adec:decorative xmlns:adec="http://schemas.microsoft.com/office/drawing/2017/decorative" val="1"/>
              </a:ext>
            </a:extLst>
          </p:cNvPr>
          <p:cNvSpPr/>
          <p:nvPr/>
        </p:nvSpPr>
        <p:spPr>
          <a:xfrm>
            <a:off x="3698769" y="1858193"/>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C183D7F6-B498-43B3-948B-1728B52AA6E4}">
                <adec:decorative xmlns:adec="http://schemas.microsoft.com/office/drawing/2017/decorative" val="1"/>
              </a:ext>
            </a:extLst>
          </p:cNvPr>
          <p:cNvSpPr/>
          <p:nvPr/>
        </p:nvSpPr>
        <p:spPr>
          <a:xfrm>
            <a:off x="5723365" y="183609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C183D7F6-B498-43B3-948B-1728B52AA6E4}">
                <adec:decorative xmlns:adec="http://schemas.microsoft.com/office/drawing/2017/decorative" val="1"/>
              </a:ext>
            </a:extLst>
          </p:cNvPr>
          <p:cNvSpPr/>
          <p:nvPr/>
        </p:nvSpPr>
        <p:spPr>
          <a:xfrm>
            <a:off x="5038835" y="2763294"/>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C183D7F6-B498-43B3-948B-1728B52AA6E4}">
                <adec:decorative xmlns:adec="http://schemas.microsoft.com/office/drawing/2017/decorative" val="1"/>
              </a:ext>
            </a:extLst>
          </p:cNvPr>
          <p:cNvSpPr/>
          <p:nvPr/>
        </p:nvSpPr>
        <p:spPr>
          <a:xfrm>
            <a:off x="4340354" y="3721345"/>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C183D7F6-B498-43B3-948B-1728B52AA6E4}">
                <adec:decorative xmlns:adec="http://schemas.microsoft.com/office/drawing/2017/decorative" val="1"/>
              </a:ext>
            </a:extLst>
          </p:cNvPr>
          <p:cNvSpPr/>
          <p:nvPr/>
        </p:nvSpPr>
        <p:spPr>
          <a:xfrm>
            <a:off x="6384783" y="374980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1" name="Straight Connector 70">
            <a:extLst>
              <a:ext uri="{C183D7F6-B498-43B3-948B-1728B52AA6E4}">
                <adec:decorative xmlns:adec="http://schemas.microsoft.com/office/drawing/2017/decorative" val="1"/>
              </a:ext>
            </a:extLst>
          </p:cNvPr>
          <p:cNvCxnSpPr>
            <a:stCxn id="69" idx="7"/>
          </p:cNvCxnSpPr>
          <p:nvPr/>
        </p:nvCxnSpPr>
        <p:spPr>
          <a:xfrm flipV="1">
            <a:off x="7323632" y="2889436"/>
            <a:ext cx="1813263" cy="1006906"/>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a:stCxn id="65" idx="6"/>
          </p:cNvCxnSpPr>
          <p:nvPr/>
        </p:nvCxnSpPr>
        <p:spPr>
          <a:xfrm>
            <a:off x="4798699" y="2358499"/>
            <a:ext cx="4338196" cy="530937"/>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stCxn id="66" idx="6"/>
          </p:cNvCxnSpPr>
          <p:nvPr/>
        </p:nvCxnSpPr>
        <p:spPr>
          <a:xfrm flipV="1">
            <a:off x="6138765" y="2889436"/>
            <a:ext cx="2998130" cy="37416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a:stCxn id="68" idx="6"/>
          </p:cNvCxnSpPr>
          <p:nvPr/>
        </p:nvCxnSpPr>
        <p:spPr>
          <a:xfrm>
            <a:off x="6823295" y="2336402"/>
            <a:ext cx="2313600" cy="55303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a:stCxn id="67" idx="6"/>
          </p:cNvCxnSpPr>
          <p:nvPr/>
        </p:nvCxnSpPr>
        <p:spPr>
          <a:xfrm flipV="1">
            <a:off x="5440284" y="2889436"/>
            <a:ext cx="3696611" cy="1332215"/>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5" grpId="0" animBg="1"/>
      <p:bldP spid="68" grpId="0" animBg="1"/>
      <p:bldP spid="66" grpId="0" animBg="1"/>
      <p:bldP spid="67"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C1B761-141C-FA14-D811-BF341C56290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164" y="129150"/>
            <a:ext cx="10853184" cy="435929"/>
          </a:xfrm>
        </p:spPr>
        <p:txBody>
          <a:bodyPr vert="horz" lIns="91440" tIns="45720" rIns="91440" bIns="45720" rtlCol="0" anchor="ctr">
            <a:noAutofit/>
          </a:bodyPr>
          <a:lstStyle/>
          <a:p>
            <a:r>
              <a:rPr lang="fr-FR" sz="3200" kern="1200" dirty="0">
                <a:solidFill>
                  <a:schemeClr val="bg1"/>
                </a:solidFill>
              </a:rPr>
              <a:t>Qu’est-ce qu’un point de travail?</a:t>
            </a:r>
            <a:endParaRPr lang="en-US" sz="3200" kern="1200" dirty="0">
              <a:solidFill>
                <a:schemeClr val="bg1"/>
              </a:solidFill>
            </a:endParaRPr>
          </a:p>
        </p:txBody>
      </p:sp>
      <p:sp>
        <p:nvSpPr>
          <p:cNvPr id="8" name="Rectangle 7"/>
          <p:cNvSpPr/>
          <p:nvPr/>
        </p:nvSpPr>
        <p:spPr>
          <a:xfrm>
            <a:off x="410303" y="1713895"/>
            <a:ext cx="6586398" cy="2464754"/>
          </a:xfrm>
          <a:prstGeom prst="rect">
            <a:avLst/>
          </a:prstGeom>
        </p:spPr>
        <p:txBody>
          <a:bodyPr vert="horz" lIns="91440" tIns="45720" rIns="91440" bIns="45720" rtlCol="0">
            <a:noAutofit/>
          </a:bodyPr>
          <a:lstStyle/>
          <a:p>
            <a:pPr>
              <a:lnSpc>
                <a:spcPct val="90000"/>
              </a:lnSpc>
              <a:spcAft>
                <a:spcPts val="600"/>
              </a:spcAft>
            </a:pPr>
            <a:r>
              <a:rPr lang="fr-FR" sz="2000" dirty="0">
                <a:latin typeface="+mn-lt"/>
              </a:rPr>
              <a:t>Dans un Milieu de travail GC, les </a:t>
            </a:r>
            <a:r>
              <a:rPr lang="fr-FR" sz="2000" b="1" dirty="0">
                <a:latin typeface="+mn-lt"/>
              </a:rPr>
              <a:t>POINTS DE TRAVAIL </a:t>
            </a:r>
            <a:r>
              <a:rPr lang="fr-FR" sz="2000" dirty="0">
                <a:latin typeface="+mn-lt"/>
              </a:rPr>
              <a:t>sont les pierres angulaires et renvoient en fait à tout espace où il est possible de travailler, depuis une chaise longue ou un bureau, une salle de réunion ou une zone de travail en équipe. </a:t>
            </a:r>
          </a:p>
          <a:p>
            <a:pPr>
              <a:lnSpc>
                <a:spcPct val="90000"/>
              </a:lnSpc>
              <a:spcAft>
                <a:spcPts val="600"/>
              </a:spcAft>
            </a:pPr>
            <a:endParaRPr lang="fr-FR" sz="2000" dirty="0">
              <a:latin typeface="+mn-lt"/>
            </a:endParaRPr>
          </a:p>
          <a:p>
            <a:pPr>
              <a:lnSpc>
                <a:spcPct val="90000"/>
              </a:lnSpc>
              <a:spcAft>
                <a:spcPts val="600"/>
              </a:spcAft>
            </a:pPr>
            <a:r>
              <a:rPr lang="fr-FR" sz="2000" dirty="0">
                <a:latin typeface="+mn-lt"/>
              </a:rPr>
              <a:t>Les employés ont accès à tous les points de travail dans toutes les zones, tant les espaces de travail ouverts que fermés.</a:t>
            </a:r>
          </a:p>
          <a:p>
            <a:pPr>
              <a:lnSpc>
                <a:spcPct val="90000"/>
              </a:lnSpc>
              <a:spcAft>
                <a:spcPts val="600"/>
              </a:spcAft>
            </a:pPr>
            <a:endParaRPr lang="fr-FR" sz="2000" dirty="0">
              <a:latin typeface="+mn-lt"/>
            </a:endParaRPr>
          </a:p>
          <a:p>
            <a:pPr>
              <a:lnSpc>
                <a:spcPct val="90000"/>
              </a:lnSpc>
              <a:spcAft>
                <a:spcPts val="600"/>
              </a:spcAft>
            </a:pPr>
            <a:r>
              <a:rPr lang="fr-FR" sz="2000" dirty="0">
                <a:latin typeface="+mn-lt"/>
              </a:rPr>
              <a:t>Cela permet ainsi aux employés de choisir où ils souhaitent s’acquitter de leurs tâches parmi l’ensemble des espaces de travail offerts.</a:t>
            </a:r>
          </a:p>
          <a:p>
            <a:pPr>
              <a:lnSpc>
                <a:spcPct val="90000"/>
              </a:lnSpc>
              <a:spcAft>
                <a:spcPts val="600"/>
              </a:spcAft>
            </a:pPr>
            <a:endParaRPr lang="en-CA" sz="2000" dirty="0">
              <a:latin typeface="+mn-lt"/>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CA"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pic>
        <p:nvPicPr>
          <p:cNvPr id="6" name="Picture 5" descr="A picture of a floor plan"/>
          <p:cNvPicPr>
            <a:picLocks noChangeAspect="1"/>
          </p:cNvPicPr>
          <p:nvPr/>
        </p:nvPicPr>
        <p:blipFill>
          <a:blip r:embed="rId3"/>
          <a:stretch>
            <a:fillRect/>
          </a:stretch>
        </p:blipFill>
        <p:spPr>
          <a:xfrm>
            <a:off x="7699155" y="873304"/>
            <a:ext cx="4082542" cy="4824030"/>
          </a:xfrm>
          <a:prstGeom prst="rect">
            <a:avLst/>
          </a:prstGeom>
        </p:spPr>
      </p:pic>
    </p:spTree>
    <p:extLst>
      <p:ext uri="{BB962C8B-B14F-4D97-AF65-F5344CB8AC3E}">
        <p14:creationId xmlns:p14="http://schemas.microsoft.com/office/powerpoint/2010/main" val="82956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BC6CFB-A195-42C0-032E-719896796EC6}"/>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dirty="0"/>
          </a:p>
        </p:txBody>
      </p:sp>
      <p:sp>
        <p:nvSpPr>
          <p:cNvPr id="57" name="Google Shape;684;p20">
            <a:extLst>
              <a:ext uri="{FF2B5EF4-FFF2-40B4-BE49-F238E27FC236}">
                <a16:creationId xmlns:a16="http://schemas.microsoft.com/office/drawing/2014/main" id="{00905AD2-8821-4EB2-98E6-2B5736301931}"/>
              </a:ext>
              <a:ext uri="{C183D7F6-B498-43B3-948B-1728B52AA6E4}">
                <adec:decorative xmlns:adec="http://schemas.microsoft.com/office/drawing/2017/decorative" val="1"/>
              </a:ext>
            </a:extLst>
          </p:cNvPr>
          <p:cNvSpPr/>
          <p:nvPr/>
        </p:nvSpPr>
        <p:spPr>
          <a:xfrm>
            <a:off x="465467" y="906686"/>
            <a:ext cx="11261068" cy="1937515"/>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dirty="0">
              <a:ln>
                <a:noFill/>
              </a:ln>
              <a:solidFill>
                <a:srgbClr val="FFFFFF"/>
              </a:solidFill>
              <a:effectLst/>
              <a:uLnTx/>
              <a:uFillTx/>
              <a:latin typeface="Arial"/>
              <a:ea typeface="Arial"/>
              <a:cs typeface="Arial"/>
              <a:sym typeface="Arial"/>
            </a:endParaRPr>
          </a:p>
        </p:txBody>
      </p:sp>
      <p:sp>
        <p:nvSpPr>
          <p:cNvPr id="4" name="Title 3"/>
          <p:cNvSpPr>
            <a:spLocks noGrp="1"/>
          </p:cNvSpPr>
          <p:nvPr>
            <p:ph type="title"/>
          </p:nvPr>
        </p:nvSpPr>
        <p:spPr>
          <a:xfrm>
            <a:off x="80157" y="107658"/>
            <a:ext cx="12038391" cy="543199"/>
          </a:xfrm>
        </p:spPr>
        <p:txBody>
          <a:bodyPr>
            <a:noAutofit/>
          </a:bodyPr>
          <a:lstStyle/>
          <a:p>
            <a:r>
              <a:rPr lang="fr-CA" sz="2400" kern="0" dirty="0">
                <a:solidFill>
                  <a:schemeClr val="bg1"/>
                </a:solidFill>
                <a:latin typeface="Arial"/>
                <a:cs typeface="Arial"/>
              </a:rPr>
              <a:t>Comprendre les points de travail : de la variété pour tous et pour toute tâche!</a:t>
            </a:r>
            <a:endParaRPr lang="fr-CA" sz="2400" dirty="0">
              <a:solidFill>
                <a:schemeClr val="bg1"/>
              </a:solidFill>
              <a:latin typeface="Arial"/>
              <a:cs typeface="Arial"/>
            </a:endParaRPr>
          </a:p>
        </p:txBody>
      </p:sp>
      <p:sp>
        <p:nvSpPr>
          <p:cNvPr id="48" name="Google Shape;684;p20">
            <a:extLst>
              <a:ext uri="{FF2B5EF4-FFF2-40B4-BE49-F238E27FC236}">
                <a16:creationId xmlns:a16="http://schemas.microsoft.com/office/drawing/2014/main" id="{FD782E53-3545-20E0-5F90-3EA80029DE4E}"/>
              </a:ext>
            </a:extLst>
          </p:cNvPr>
          <p:cNvSpPr/>
          <p:nvPr/>
        </p:nvSpPr>
        <p:spPr>
          <a:xfrm>
            <a:off x="465466" y="786370"/>
            <a:ext cx="11261068" cy="31325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defRPr/>
            </a:pPr>
            <a:r>
              <a:rPr lang="fr-CA" sz="1800" b="1" kern="0" dirty="0">
                <a:latin typeface="Calibri" panose="020F0502020204030204" pitchFamily="34" charset="0"/>
                <a:ea typeface="Calibri" panose="020F0502020204030204" pitchFamily="34" charset="0"/>
                <a:cs typeface="Calibri" panose="020F0502020204030204" pitchFamily="34" charset="0"/>
              </a:rPr>
              <a:t>Points de travail individuels</a:t>
            </a:r>
            <a:endParaRPr lang="fr-CA" sz="18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descr="3D model of a Workstation workpoint">
            <a:extLst>
              <a:ext uri="{FF2B5EF4-FFF2-40B4-BE49-F238E27FC236}">
                <a16:creationId xmlns:a16="http://schemas.microsoft.com/office/drawing/2014/main" id="{3E89B0FE-41F8-3FC6-7692-F4CAAA072863}"/>
              </a:ext>
            </a:extLst>
          </p:cNvPr>
          <p:cNvGrpSpPr/>
          <p:nvPr/>
        </p:nvGrpSpPr>
        <p:grpSpPr>
          <a:xfrm>
            <a:off x="551607" y="1449116"/>
            <a:ext cx="1323486" cy="1278716"/>
            <a:chOff x="570655" y="1980835"/>
            <a:chExt cx="1323486" cy="1278716"/>
          </a:xfrm>
        </p:grpSpPr>
        <p:sp>
          <p:nvSpPr>
            <p:cNvPr id="5" name="Rectangle 2"/>
            <p:cNvSpPr txBox="1">
              <a:spLocks noChangeArrowheads="1"/>
            </p:cNvSpPr>
            <p:nvPr/>
          </p:nvSpPr>
          <p:spPr bwMode="auto">
            <a:xfrm>
              <a:off x="570655" y="2983872"/>
              <a:ext cx="1323486"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Poste de travail</a:t>
              </a:r>
            </a:p>
            <a:p>
              <a:pPr eaLnBrk="1" hangingPunct="1">
                <a:defRPr/>
              </a:pPr>
              <a:endParaRPr lang="fr-CA" sz="1300" kern="0" dirty="0">
                <a:solidFill>
                  <a:schemeClr val="tx1"/>
                </a:solidFill>
                <a:latin typeface="+mn-lt"/>
              </a:endParaRPr>
            </a:p>
          </p:txBody>
        </p:sp>
        <p:pic>
          <p:nvPicPr>
            <p:cNvPr id="11" name="Image 13">
              <a:extLst>
                <a:ext uri="{FF2B5EF4-FFF2-40B4-BE49-F238E27FC236}">
                  <a16:creationId xmlns:a16="http://schemas.microsoft.com/office/drawing/2014/main" id="{6DACAD82-FACC-F320-7189-8BD6BC021206}"/>
                </a:ext>
              </a:extLst>
            </p:cNvPr>
            <p:cNvPicPr>
              <a:picLocks noChangeAspect="1"/>
            </p:cNvPicPr>
            <p:nvPr/>
          </p:nvPicPr>
          <p:blipFill>
            <a:blip r:embed="rId3"/>
            <a:stretch>
              <a:fillRect/>
            </a:stretch>
          </p:blipFill>
          <p:spPr>
            <a:xfrm>
              <a:off x="700338" y="1980835"/>
              <a:ext cx="1066800" cy="904875"/>
            </a:xfrm>
            <a:prstGeom prst="rect">
              <a:avLst/>
            </a:prstGeom>
          </p:spPr>
        </p:pic>
      </p:grpSp>
      <p:grpSp>
        <p:nvGrpSpPr>
          <p:cNvPr id="8" name="Group 7" descr="3D model of a Touchdown workpoint">
            <a:extLst>
              <a:ext uri="{FF2B5EF4-FFF2-40B4-BE49-F238E27FC236}">
                <a16:creationId xmlns:a16="http://schemas.microsoft.com/office/drawing/2014/main" id="{E2DF4A1E-73EA-902C-EFA8-E9617CB8516C}"/>
              </a:ext>
            </a:extLst>
          </p:cNvPr>
          <p:cNvGrpSpPr/>
          <p:nvPr/>
        </p:nvGrpSpPr>
        <p:grpSpPr>
          <a:xfrm>
            <a:off x="2558465" y="1551259"/>
            <a:ext cx="1565824" cy="1187848"/>
            <a:chOff x="2577513" y="2063928"/>
            <a:chExt cx="1565824" cy="1187848"/>
          </a:xfrm>
        </p:grpSpPr>
        <p:sp>
          <p:nvSpPr>
            <p:cNvPr id="7" name="Rectangle 2"/>
            <p:cNvSpPr txBox="1">
              <a:spLocks noChangeArrowheads="1"/>
            </p:cNvSpPr>
            <p:nvPr/>
          </p:nvSpPr>
          <p:spPr bwMode="auto">
            <a:xfrm>
              <a:off x="2654135" y="2970789"/>
              <a:ext cx="148920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Calibri" panose="020F0502020204030204" pitchFamily="34" charset="0"/>
                  <a:ea typeface="Calibri" panose="020F0502020204030204" pitchFamily="34" charset="0"/>
                  <a:cs typeface="Calibri" panose="020F0502020204030204" pitchFamily="34" charset="0"/>
                </a:rPr>
                <a:t>Point de transition</a:t>
              </a:r>
              <a:br>
                <a:rPr lang="fr-CA" altLang="en-US" sz="1300" dirty="0">
                  <a:latin typeface="Calibri" panose="020F0502020204030204" pitchFamily="34" charset="0"/>
                  <a:ea typeface="Calibri" panose="020F0502020204030204" pitchFamily="34" charset="0"/>
                  <a:cs typeface="Calibri" panose="020F0502020204030204" pitchFamily="34" charset="0"/>
                </a:rPr>
              </a:br>
              <a:endParaRPr lang="fr-CA" altLang="en-US" sz="13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Image 29">
              <a:extLst>
                <a:ext uri="{FF2B5EF4-FFF2-40B4-BE49-F238E27FC236}">
                  <a16:creationId xmlns:a16="http://schemas.microsoft.com/office/drawing/2014/main" id="{8D8B4901-7552-ACEC-5B9F-1B377BE71786}"/>
                </a:ext>
              </a:extLst>
            </p:cNvPr>
            <p:cNvPicPr>
              <a:picLocks noChangeAspect="1"/>
            </p:cNvPicPr>
            <p:nvPr/>
          </p:nvPicPr>
          <p:blipFill>
            <a:blip r:embed="rId4"/>
            <a:stretch>
              <a:fillRect/>
            </a:stretch>
          </p:blipFill>
          <p:spPr>
            <a:xfrm>
              <a:off x="2577513" y="2063928"/>
              <a:ext cx="1390650" cy="914400"/>
            </a:xfrm>
            <a:prstGeom prst="rect">
              <a:avLst/>
            </a:prstGeom>
          </p:spPr>
        </p:pic>
      </p:grpSp>
      <p:grpSp>
        <p:nvGrpSpPr>
          <p:cNvPr id="10" name="Group 9" descr="3D model of a Study workpoint">
            <a:extLst>
              <a:ext uri="{FF2B5EF4-FFF2-40B4-BE49-F238E27FC236}">
                <a16:creationId xmlns:a16="http://schemas.microsoft.com/office/drawing/2014/main" id="{757756D1-08DE-1636-F9F8-F776BCF7723D}"/>
              </a:ext>
            </a:extLst>
          </p:cNvPr>
          <p:cNvGrpSpPr/>
          <p:nvPr/>
        </p:nvGrpSpPr>
        <p:grpSpPr>
          <a:xfrm>
            <a:off x="4619670" y="1366575"/>
            <a:ext cx="1417519" cy="1389967"/>
            <a:chOff x="4638718" y="1898294"/>
            <a:chExt cx="1417519" cy="1389967"/>
          </a:xfrm>
        </p:grpSpPr>
        <p:sp>
          <p:nvSpPr>
            <p:cNvPr id="22" name="Rectangle 2"/>
            <p:cNvSpPr txBox="1">
              <a:spLocks noChangeArrowheads="1"/>
            </p:cNvSpPr>
            <p:nvPr/>
          </p:nvSpPr>
          <p:spPr bwMode="auto">
            <a:xfrm>
              <a:off x="4761194" y="3019439"/>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d’étude</a:t>
              </a:r>
            </a:p>
          </p:txBody>
        </p:sp>
        <p:pic>
          <p:nvPicPr>
            <p:cNvPr id="2" name="Picture 1">
              <a:extLst>
                <a:ext uri="{FF2B5EF4-FFF2-40B4-BE49-F238E27FC236}">
                  <a16:creationId xmlns:a16="http://schemas.microsoft.com/office/drawing/2014/main" id="{5F3AAD20-B865-FA0F-D7A1-3B1479B2B6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8718" y="1898294"/>
              <a:ext cx="1417519" cy="1159789"/>
            </a:xfrm>
            <a:prstGeom prst="rect">
              <a:avLst/>
            </a:prstGeom>
          </p:spPr>
        </p:pic>
      </p:grpSp>
      <p:grpSp>
        <p:nvGrpSpPr>
          <p:cNvPr id="12" name="Group 11" descr="3D model of a Focus pod workpoint">
            <a:extLst>
              <a:ext uri="{FF2B5EF4-FFF2-40B4-BE49-F238E27FC236}">
                <a16:creationId xmlns:a16="http://schemas.microsoft.com/office/drawing/2014/main" id="{FEE7376F-125F-1BCA-B2DA-186858CCA3D0}"/>
              </a:ext>
            </a:extLst>
          </p:cNvPr>
          <p:cNvGrpSpPr/>
          <p:nvPr/>
        </p:nvGrpSpPr>
        <p:grpSpPr>
          <a:xfrm>
            <a:off x="6800820" y="1319986"/>
            <a:ext cx="1153687" cy="1348058"/>
            <a:chOff x="6819868" y="1851705"/>
            <a:chExt cx="1153687" cy="1348058"/>
          </a:xfrm>
        </p:grpSpPr>
        <p:sp>
          <p:nvSpPr>
            <p:cNvPr id="9" name="Rectangle 2"/>
            <p:cNvSpPr txBox="1">
              <a:spLocks noChangeArrowheads="1"/>
            </p:cNvSpPr>
            <p:nvPr/>
          </p:nvSpPr>
          <p:spPr bwMode="auto">
            <a:xfrm>
              <a:off x="6819868" y="2920363"/>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Capsule de concentration</a:t>
              </a:r>
              <a:br>
                <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Image 30">
              <a:extLst>
                <a:ext uri="{FF2B5EF4-FFF2-40B4-BE49-F238E27FC236}">
                  <a16:creationId xmlns:a16="http://schemas.microsoft.com/office/drawing/2014/main" id="{8313BE00-A494-0E78-22A2-298ED4CEE11A}"/>
                </a:ext>
              </a:extLst>
            </p:cNvPr>
            <p:cNvPicPr>
              <a:picLocks noChangeAspect="1"/>
            </p:cNvPicPr>
            <p:nvPr/>
          </p:nvPicPr>
          <p:blipFill>
            <a:blip r:embed="rId6"/>
            <a:stretch>
              <a:fillRect/>
            </a:stretch>
          </p:blipFill>
          <p:spPr>
            <a:xfrm>
              <a:off x="6874628" y="1851705"/>
              <a:ext cx="971550" cy="1123950"/>
            </a:xfrm>
            <a:prstGeom prst="rect">
              <a:avLst/>
            </a:prstGeom>
          </p:spPr>
        </p:pic>
      </p:grpSp>
      <p:grpSp>
        <p:nvGrpSpPr>
          <p:cNvPr id="29" name="Group 28" descr="3D model of a Phone booth workpoint">
            <a:extLst>
              <a:ext uri="{FF2B5EF4-FFF2-40B4-BE49-F238E27FC236}">
                <a16:creationId xmlns:a16="http://schemas.microsoft.com/office/drawing/2014/main" id="{873A823F-680D-BB8E-921E-BC3867ABF84F}"/>
              </a:ext>
            </a:extLst>
          </p:cNvPr>
          <p:cNvGrpSpPr/>
          <p:nvPr/>
        </p:nvGrpSpPr>
        <p:grpSpPr>
          <a:xfrm>
            <a:off x="8650398" y="1401479"/>
            <a:ext cx="1206074" cy="1218660"/>
            <a:chOff x="8669446" y="1933198"/>
            <a:chExt cx="1206074" cy="1218660"/>
          </a:xfrm>
        </p:grpSpPr>
        <p:sp>
          <p:nvSpPr>
            <p:cNvPr id="49" name="Rectangle 2"/>
            <p:cNvSpPr txBox="1">
              <a:spLocks noChangeArrowheads="1"/>
            </p:cNvSpPr>
            <p:nvPr/>
          </p:nvSpPr>
          <p:spPr bwMode="auto">
            <a:xfrm>
              <a:off x="8669446" y="2893095"/>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Calibri" panose="020F0502020204030204" pitchFamily="34" charset="0"/>
                  <a:ea typeface="Calibri" panose="020F0502020204030204" pitchFamily="34" charset="0"/>
                  <a:cs typeface="Calibri" panose="020F0502020204030204" pitchFamily="34" charset="0"/>
                </a:rPr>
                <a:t>Cabine téléphonique</a:t>
              </a:r>
            </a:p>
          </p:txBody>
        </p:sp>
        <p:pic>
          <p:nvPicPr>
            <p:cNvPr id="31" name="Image 31">
              <a:extLst>
                <a:ext uri="{FF2B5EF4-FFF2-40B4-BE49-F238E27FC236}">
                  <a16:creationId xmlns:a16="http://schemas.microsoft.com/office/drawing/2014/main" id="{CB43C7A4-0E21-4745-F5BE-6B7CFB8B2918}"/>
                </a:ext>
              </a:extLst>
            </p:cNvPr>
            <p:cNvPicPr>
              <a:picLocks noChangeAspect="1"/>
            </p:cNvPicPr>
            <p:nvPr/>
          </p:nvPicPr>
          <p:blipFill>
            <a:blip r:embed="rId7"/>
            <a:stretch>
              <a:fillRect/>
            </a:stretch>
          </p:blipFill>
          <p:spPr>
            <a:xfrm>
              <a:off x="8791471" y="1933198"/>
              <a:ext cx="962025" cy="1057275"/>
            </a:xfrm>
            <a:prstGeom prst="rect">
              <a:avLst/>
            </a:prstGeom>
          </p:spPr>
        </p:pic>
      </p:grpSp>
      <p:grpSp>
        <p:nvGrpSpPr>
          <p:cNvPr id="33" name="Group 32" descr="3D model of a Focus room workpoint">
            <a:extLst>
              <a:ext uri="{FF2B5EF4-FFF2-40B4-BE49-F238E27FC236}">
                <a16:creationId xmlns:a16="http://schemas.microsoft.com/office/drawing/2014/main" id="{DB4A282D-9873-8E07-A988-C445BF57E1E6}"/>
              </a:ext>
            </a:extLst>
          </p:cNvPr>
          <p:cNvGrpSpPr/>
          <p:nvPr/>
        </p:nvGrpSpPr>
        <p:grpSpPr>
          <a:xfrm>
            <a:off x="10339228" y="1439579"/>
            <a:ext cx="1204489" cy="1229710"/>
            <a:chOff x="10358276" y="1971298"/>
            <a:chExt cx="1204489" cy="1229710"/>
          </a:xfrm>
        </p:grpSpPr>
        <p:sp>
          <p:nvSpPr>
            <p:cNvPr id="19" name="Rectangle 2"/>
            <p:cNvSpPr txBox="1">
              <a:spLocks noChangeArrowheads="1"/>
            </p:cNvSpPr>
            <p:nvPr/>
          </p:nvSpPr>
          <p:spPr bwMode="auto">
            <a:xfrm>
              <a:off x="10358276" y="2924783"/>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concentration</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2" name="Image 32">
              <a:extLst>
                <a:ext uri="{FF2B5EF4-FFF2-40B4-BE49-F238E27FC236}">
                  <a16:creationId xmlns:a16="http://schemas.microsoft.com/office/drawing/2014/main" id="{86C2D77F-879F-A7C4-ED10-D2C9501D7D50}"/>
                </a:ext>
              </a:extLst>
            </p:cNvPr>
            <p:cNvPicPr>
              <a:picLocks noChangeAspect="1"/>
            </p:cNvPicPr>
            <p:nvPr/>
          </p:nvPicPr>
          <p:blipFill>
            <a:blip r:embed="rId8"/>
            <a:stretch>
              <a:fillRect/>
            </a:stretch>
          </p:blipFill>
          <p:spPr>
            <a:xfrm>
              <a:off x="10446418" y="1971298"/>
              <a:ext cx="1019175" cy="1019175"/>
            </a:xfrm>
            <a:prstGeom prst="rect">
              <a:avLst/>
            </a:prstGeom>
          </p:spPr>
        </p:pic>
      </p:grpSp>
      <p:grpSp>
        <p:nvGrpSpPr>
          <p:cNvPr id="21" name="Group 20" descr="Horizontal arrow point left and right indicating a range from most open workpoint (on the left) to most enclosed workpoint (on the right) with semi-enclosed in the center."/>
          <p:cNvGrpSpPr/>
          <p:nvPr/>
        </p:nvGrpSpPr>
        <p:grpSpPr>
          <a:xfrm>
            <a:off x="465465" y="2914685"/>
            <a:ext cx="11261069"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fr-CA" sz="1800" dirty="0">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fr-CA" sz="1600" b="1" kern="0" dirty="0">
                  <a:solidFill>
                    <a:schemeClr val="tx1"/>
                  </a:solidFill>
                  <a:latin typeface="Calibri" panose="020F0502020204030204" pitchFamily="34" charset="0"/>
                  <a:ea typeface="Calibri" panose="020F0502020204030204" pitchFamily="34" charset="0"/>
                  <a:cs typeface="Calibri" panose="020F0502020204030204" pitchFamily="34" charset="0"/>
                </a:rPr>
                <a:t>OUVERTS</a:t>
              </a:r>
              <a:endParaRPr lang="fr-CA" sz="1600" i="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600" b="1"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SEMI-FERMÉS</a:t>
              </a:r>
              <a:endParaRPr lang="fr-CA" sz="16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fr-CA" sz="1600" b="1" kern="0" dirty="0">
                  <a:solidFill>
                    <a:schemeClr val="bg1"/>
                  </a:solidFill>
                  <a:latin typeface="Calibri" panose="020F0502020204030204" pitchFamily="34" charset="0"/>
                  <a:ea typeface="Calibri" panose="020F0502020204030204" pitchFamily="34" charset="0"/>
                  <a:cs typeface="Calibri" panose="020F0502020204030204" pitchFamily="34" charset="0"/>
                </a:rPr>
                <a:t>FERMÉS</a:t>
              </a:r>
              <a:endParaRPr lang="fr-CA" sz="16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36" name="Group 35" descr="3D model of a Chat point workpoint">
            <a:extLst>
              <a:ext uri="{FF2B5EF4-FFF2-40B4-BE49-F238E27FC236}">
                <a16:creationId xmlns:a16="http://schemas.microsoft.com/office/drawing/2014/main" id="{5F3CE0D1-AF4B-3DDC-18C3-DF0665FA2717}"/>
              </a:ext>
            </a:extLst>
          </p:cNvPr>
          <p:cNvGrpSpPr/>
          <p:nvPr/>
        </p:nvGrpSpPr>
        <p:grpSpPr>
          <a:xfrm>
            <a:off x="511768" y="4009307"/>
            <a:ext cx="1463580" cy="1068590"/>
            <a:chOff x="530816" y="4541026"/>
            <a:chExt cx="1463580" cy="1068590"/>
          </a:xfrm>
        </p:grpSpPr>
        <p:sp>
          <p:nvSpPr>
            <p:cNvPr id="13" name="Rectangle 2"/>
            <p:cNvSpPr txBox="1">
              <a:spLocks noChangeArrowheads="1"/>
            </p:cNvSpPr>
            <p:nvPr/>
          </p:nvSpPr>
          <p:spPr bwMode="auto">
            <a:xfrm>
              <a:off x="530816" y="5330216"/>
              <a:ext cx="146358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Point de discussion</a:t>
              </a:r>
              <a:br>
                <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Image 34">
              <a:extLst>
                <a:ext uri="{FF2B5EF4-FFF2-40B4-BE49-F238E27FC236}">
                  <a16:creationId xmlns:a16="http://schemas.microsoft.com/office/drawing/2014/main" id="{8223625A-B091-40F1-D6FD-9D891A2561F1}"/>
                </a:ext>
              </a:extLst>
            </p:cNvPr>
            <p:cNvPicPr>
              <a:picLocks noChangeAspect="1"/>
            </p:cNvPicPr>
            <p:nvPr/>
          </p:nvPicPr>
          <p:blipFill>
            <a:blip r:embed="rId9"/>
            <a:stretch>
              <a:fillRect/>
            </a:stretch>
          </p:blipFill>
          <p:spPr>
            <a:xfrm>
              <a:off x="673627" y="4541026"/>
              <a:ext cx="1247775" cy="590550"/>
            </a:xfrm>
            <a:prstGeom prst="rect">
              <a:avLst/>
            </a:prstGeom>
          </p:spPr>
        </p:pic>
      </p:grpSp>
      <p:grpSp>
        <p:nvGrpSpPr>
          <p:cNvPr id="39" name="Group 38" descr="3D model of a Teaming area workpoint">
            <a:extLst>
              <a:ext uri="{FF2B5EF4-FFF2-40B4-BE49-F238E27FC236}">
                <a16:creationId xmlns:a16="http://schemas.microsoft.com/office/drawing/2014/main" id="{05315432-A4A7-B69D-A0CC-3E36B65B413B}"/>
              </a:ext>
            </a:extLst>
          </p:cNvPr>
          <p:cNvGrpSpPr/>
          <p:nvPr/>
        </p:nvGrpSpPr>
        <p:grpSpPr>
          <a:xfrm>
            <a:off x="2352797" y="3771182"/>
            <a:ext cx="1251001" cy="1299076"/>
            <a:chOff x="2371845" y="4302901"/>
            <a:chExt cx="1251001" cy="1299076"/>
          </a:xfrm>
        </p:grpSpPr>
        <p:sp>
          <p:nvSpPr>
            <p:cNvPr id="17" name="Rectangle 2"/>
            <p:cNvSpPr txBox="1">
              <a:spLocks noChangeArrowheads="1"/>
            </p:cNvSpPr>
            <p:nvPr/>
          </p:nvSpPr>
          <p:spPr bwMode="auto">
            <a:xfrm>
              <a:off x="2371845" y="5354327"/>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Zone d’équipe</a:t>
              </a:r>
              <a:br>
                <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fr-CA" sz="13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5" name="Image 35">
              <a:extLst>
                <a:ext uri="{FF2B5EF4-FFF2-40B4-BE49-F238E27FC236}">
                  <a16:creationId xmlns:a16="http://schemas.microsoft.com/office/drawing/2014/main" id="{E1511522-3DFF-D064-FD68-33E65B4F72DD}"/>
                </a:ext>
              </a:extLst>
            </p:cNvPr>
            <p:cNvPicPr>
              <a:picLocks noChangeAspect="1"/>
            </p:cNvPicPr>
            <p:nvPr/>
          </p:nvPicPr>
          <p:blipFill>
            <a:blip r:embed="rId10"/>
            <a:stretch>
              <a:fillRect/>
            </a:stretch>
          </p:blipFill>
          <p:spPr>
            <a:xfrm>
              <a:off x="2413171" y="4302901"/>
              <a:ext cx="1209675" cy="1066800"/>
            </a:xfrm>
            <a:prstGeom prst="rect">
              <a:avLst/>
            </a:prstGeom>
          </p:spPr>
        </p:pic>
      </p:grpSp>
      <p:grpSp>
        <p:nvGrpSpPr>
          <p:cNvPr id="41" name="Group 40" descr="3D model of a Lounge workpoint">
            <a:extLst>
              <a:ext uri="{FF2B5EF4-FFF2-40B4-BE49-F238E27FC236}">
                <a16:creationId xmlns:a16="http://schemas.microsoft.com/office/drawing/2014/main" id="{55C5D513-974B-A0D0-8514-8E058B0A05B3}"/>
              </a:ext>
            </a:extLst>
          </p:cNvPr>
          <p:cNvGrpSpPr/>
          <p:nvPr/>
        </p:nvGrpSpPr>
        <p:grpSpPr>
          <a:xfrm>
            <a:off x="3940146" y="3804679"/>
            <a:ext cx="1202426" cy="1265579"/>
            <a:chOff x="3959194" y="4336398"/>
            <a:chExt cx="1202426" cy="1265579"/>
          </a:xfrm>
        </p:grpSpPr>
        <p:sp>
          <p:nvSpPr>
            <p:cNvPr id="18" name="Rectangle 2"/>
            <p:cNvSpPr txBox="1">
              <a:spLocks noChangeArrowheads="1"/>
            </p:cNvSpPr>
            <p:nvPr/>
          </p:nvSpPr>
          <p:spPr bwMode="auto">
            <a:xfrm>
              <a:off x="3959194" y="5354327"/>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Salon</a:t>
              </a:r>
              <a:br>
                <a:rPr lang="fr-CA" sz="1300" kern="0"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D376619-180F-39D2-FD28-7BF46C8D9B7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59194" y="4336398"/>
              <a:ext cx="1174916" cy="997409"/>
            </a:xfrm>
            <a:prstGeom prst="rect">
              <a:avLst/>
            </a:prstGeom>
          </p:spPr>
        </p:pic>
      </p:grpSp>
      <p:grpSp>
        <p:nvGrpSpPr>
          <p:cNvPr id="42" name="Group 41" descr="3D model of a Huddle workpoint">
            <a:extLst>
              <a:ext uri="{FF2B5EF4-FFF2-40B4-BE49-F238E27FC236}">
                <a16:creationId xmlns:a16="http://schemas.microsoft.com/office/drawing/2014/main" id="{A881F644-5D48-C8EB-D0F1-4C56FE6B263D}"/>
              </a:ext>
            </a:extLst>
          </p:cNvPr>
          <p:cNvGrpSpPr/>
          <p:nvPr/>
        </p:nvGrpSpPr>
        <p:grpSpPr>
          <a:xfrm>
            <a:off x="5343405" y="4046350"/>
            <a:ext cx="1221126" cy="1039783"/>
            <a:chOff x="5362453" y="4578069"/>
            <a:chExt cx="1221126" cy="1039783"/>
          </a:xfrm>
        </p:grpSpPr>
        <p:sp>
          <p:nvSpPr>
            <p:cNvPr id="16" name="Rectangle 2"/>
            <p:cNvSpPr txBox="1">
              <a:spLocks noChangeArrowheads="1"/>
            </p:cNvSpPr>
            <p:nvPr/>
          </p:nvSpPr>
          <p:spPr bwMode="auto">
            <a:xfrm>
              <a:off x="5362453" y="5338452"/>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Enclave</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Image 47">
              <a:extLst>
                <a:ext uri="{FF2B5EF4-FFF2-40B4-BE49-F238E27FC236}">
                  <a16:creationId xmlns:a16="http://schemas.microsoft.com/office/drawing/2014/main" id="{CDF9ED79-81EE-CAD9-A580-4DDAD112A0DC}"/>
                </a:ext>
              </a:extLst>
            </p:cNvPr>
            <p:cNvPicPr>
              <a:picLocks noChangeAspect="1"/>
            </p:cNvPicPr>
            <p:nvPr/>
          </p:nvPicPr>
          <p:blipFill>
            <a:blip r:embed="rId12"/>
            <a:stretch>
              <a:fillRect/>
            </a:stretch>
          </p:blipFill>
          <p:spPr>
            <a:xfrm>
              <a:off x="5511559" y="4578069"/>
              <a:ext cx="1020679" cy="689310"/>
            </a:xfrm>
            <a:prstGeom prst="rect">
              <a:avLst/>
            </a:prstGeom>
          </p:spPr>
        </p:pic>
      </p:grpSp>
      <p:grpSp>
        <p:nvGrpSpPr>
          <p:cNvPr id="43" name="Group 42" descr="3D model of a Workroom workpoint">
            <a:extLst>
              <a:ext uri="{FF2B5EF4-FFF2-40B4-BE49-F238E27FC236}">
                <a16:creationId xmlns:a16="http://schemas.microsoft.com/office/drawing/2014/main" id="{04FEE1DD-5D8E-1DBB-B5ED-DFFC62C685BE}"/>
              </a:ext>
            </a:extLst>
          </p:cNvPr>
          <p:cNvGrpSpPr/>
          <p:nvPr/>
        </p:nvGrpSpPr>
        <p:grpSpPr>
          <a:xfrm>
            <a:off x="6846935" y="3934980"/>
            <a:ext cx="1221126" cy="1160137"/>
            <a:chOff x="6865983" y="4466699"/>
            <a:chExt cx="1221126" cy="1160137"/>
          </a:xfrm>
        </p:grpSpPr>
        <p:sp>
          <p:nvSpPr>
            <p:cNvPr id="45" name="Rectangle 2"/>
            <p:cNvSpPr txBox="1">
              <a:spLocks noChangeArrowheads="1"/>
            </p:cNvSpPr>
            <p:nvPr/>
          </p:nvSpPr>
          <p:spPr bwMode="auto">
            <a:xfrm>
              <a:off x="6865983" y="5347436"/>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travail</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7" name="Image 37">
              <a:extLst>
                <a:ext uri="{FF2B5EF4-FFF2-40B4-BE49-F238E27FC236}">
                  <a16:creationId xmlns:a16="http://schemas.microsoft.com/office/drawing/2014/main" id="{8299E41E-67C8-329B-9516-F809A62F1755}"/>
                </a:ext>
              </a:extLst>
            </p:cNvPr>
            <p:cNvPicPr>
              <a:picLocks noChangeAspect="1"/>
            </p:cNvPicPr>
            <p:nvPr/>
          </p:nvPicPr>
          <p:blipFill>
            <a:blip r:embed="rId13"/>
            <a:stretch>
              <a:fillRect/>
            </a:stretch>
          </p:blipFill>
          <p:spPr>
            <a:xfrm>
              <a:off x="6920045" y="4466699"/>
              <a:ext cx="1167064" cy="911894"/>
            </a:xfrm>
            <a:prstGeom prst="rect">
              <a:avLst/>
            </a:prstGeom>
          </p:spPr>
        </p:pic>
      </p:grpSp>
      <p:grpSp>
        <p:nvGrpSpPr>
          <p:cNvPr id="44" name="Group 43" descr="3D model of a Project room workpoint">
            <a:extLst>
              <a:ext uri="{FF2B5EF4-FFF2-40B4-BE49-F238E27FC236}">
                <a16:creationId xmlns:a16="http://schemas.microsoft.com/office/drawing/2014/main" id="{47BD12CE-3DC4-FE35-4C07-30C80E94ED39}"/>
              </a:ext>
            </a:extLst>
          </p:cNvPr>
          <p:cNvGrpSpPr/>
          <p:nvPr/>
        </p:nvGrpSpPr>
        <p:grpSpPr>
          <a:xfrm>
            <a:off x="8388249" y="3994829"/>
            <a:ext cx="1375111" cy="1099996"/>
            <a:chOff x="8407297" y="4526548"/>
            <a:chExt cx="1375111" cy="1099996"/>
          </a:xfrm>
        </p:grpSpPr>
        <p:sp>
          <p:nvSpPr>
            <p:cNvPr id="24" name="Rectangle 2"/>
            <p:cNvSpPr txBox="1">
              <a:spLocks noChangeArrowheads="1"/>
            </p:cNvSpPr>
            <p:nvPr/>
          </p:nvSpPr>
          <p:spPr bwMode="auto">
            <a:xfrm>
              <a:off x="8517051" y="5367106"/>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projet</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Image 39">
              <a:extLst>
                <a:ext uri="{FF2B5EF4-FFF2-40B4-BE49-F238E27FC236}">
                  <a16:creationId xmlns:a16="http://schemas.microsoft.com/office/drawing/2014/main" id="{D97C1228-F41C-E097-86F8-F4C31C5908C4}"/>
                </a:ext>
              </a:extLst>
            </p:cNvPr>
            <p:cNvPicPr>
              <a:picLocks noChangeAspect="1"/>
            </p:cNvPicPr>
            <p:nvPr/>
          </p:nvPicPr>
          <p:blipFill>
            <a:blip r:embed="rId14"/>
            <a:stretch>
              <a:fillRect/>
            </a:stretch>
          </p:blipFill>
          <p:spPr>
            <a:xfrm>
              <a:off x="8407297" y="4526548"/>
              <a:ext cx="1375111" cy="744956"/>
            </a:xfrm>
            <a:prstGeom prst="rect">
              <a:avLst/>
            </a:prstGeom>
          </p:spPr>
        </p:pic>
      </p:grpSp>
      <p:grpSp>
        <p:nvGrpSpPr>
          <p:cNvPr id="46" name="Group 45" descr="3D model of a Meeting room workpoint">
            <a:extLst>
              <a:ext uri="{FF2B5EF4-FFF2-40B4-BE49-F238E27FC236}">
                <a16:creationId xmlns:a16="http://schemas.microsoft.com/office/drawing/2014/main" id="{F2126CCF-F6DD-0E1A-FA59-384B3DB5F419}"/>
              </a:ext>
            </a:extLst>
          </p:cNvPr>
          <p:cNvGrpSpPr/>
          <p:nvPr/>
        </p:nvGrpSpPr>
        <p:grpSpPr>
          <a:xfrm>
            <a:off x="10046341" y="4061336"/>
            <a:ext cx="1483985" cy="1018787"/>
            <a:chOff x="10065389" y="4593055"/>
            <a:chExt cx="1483985" cy="1018787"/>
          </a:xfrm>
        </p:grpSpPr>
        <p:sp>
          <p:nvSpPr>
            <p:cNvPr id="23" name="Rectangle 2"/>
            <p:cNvSpPr txBox="1">
              <a:spLocks noChangeArrowheads="1"/>
            </p:cNvSpPr>
            <p:nvPr/>
          </p:nvSpPr>
          <p:spPr bwMode="auto">
            <a:xfrm>
              <a:off x="10065389" y="5364192"/>
              <a:ext cx="1483985"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Salle de réunion</a:t>
              </a:r>
              <a:endParaRPr lang="fr-CA"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0" name="Image 40">
              <a:extLst>
                <a:ext uri="{FF2B5EF4-FFF2-40B4-BE49-F238E27FC236}">
                  <a16:creationId xmlns:a16="http://schemas.microsoft.com/office/drawing/2014/main" id="{F3E61005-5AB2-1BA7-F680-90F826848708}"/>
                </a:ext>
              </a:extLst>
            </p:cNvPr>
            <p:cNvPicPr>
              <a:picLocks noChangeAspect="1"/>
            </p:cNvPicPr>
            <p:nvPr/>
          </p:nvPicPr>
          <p:blipFill>
            <a:blip r:embed="rId15"/>
            <a:stretch>
              <a:fillRect/>
            </a:stretch>
          </p:blipFill>
          <p:spPr>
            <a:xfrm>
              <a:off x="10179217" y="4593055"/>
              <a:ext cx="1286376" cy="683796"/>
            </a:xfrm>
            <a:prstGeom prst="rect">
              <a:avLst/>
            </a:prstGeom>
          </p:spPr>
        </p:pic>
      </p:grpSp>
      <p:sp>
        <p:nvSpPr>
          <p:cNvPr id="63" name="Google Shape;697;p20">
            <a:extLst>
              <a:ext uri="{FF2B5EF4-FFF2-40B4-BE49-F238E27FC236}">
                <a16:creationId xmlns:a16="http://schemas.microsoft.com/office/drawing/2014/main" id="{5B858DE3-32A2-49B5-ADBA-36B1436E97B4}"/>
              </a:ext>
            </a:extLst>
          </p:cNvPr>
          <p:cNvSpPr/>
          <p:nvPr/>
        </p:nvSpPr>
        <p:spPr>
          <a:xfrm>
            <a:off x="443179" y="5231643"/>
            <a:ext cx="11286595" cy="344414"/>
          </a:xfrm>
          <a:prstGeom prst="roundRect">
            <a:avLst/>
          </a:prstGeom>
          <a:solidFill>
            <a:schemeClr val="accent4"/>
          </a:solidFill>
          <a:ln>
            <a:solidFill>
              <a:schemeClr val="accent4"/>
            </a:solidFill>
          </a:ln>
        </p:spPr>
        <p:txBody>
          <a:bodyPr spcFirstLastPara="1" wrap="square" lIns="91425" tIns="45700" rIns="91425" bIns="45700" anchor="ctr" anchorCtr="0">
            <a:noAutofit/>
          </a:bodyPr>
          <a:lstStyle/>
          <a:p>
            <a:pPr algn="ctr">
              <a:buClr>
                <a:srgbClr val="000000"/>
              </a:buClr>
              <a:defRPr/>
            </a:pPr>
            <a:r>
              <a:rPr lang="fr-CA" sz="1800" b="1" kern="0" dirty="0">
                <a:latin typeface="Calibri" panose="020F0502020204030204" pitchFamily="34" charset="0"/>
                <a:ea typeface="Calibri" panose="020F0502020204030204" pitchFamily="34" charset="0"/>
                <a:cs typeface="Calibri" panose="020F0502020204030204" pitchFamily="34" charset="0"/>
                <a:sym typeface="Arial"/>
              </a:rPr>
              <a:t>Points de travail collaboratifs</a:t>
            </a:r>
            <a:endParaRPr kumimoji="0" lang="fr-CA" sz="1800" b="1" i="0" u="none" strike="noStrike" kern="0" cap="none" spc="0" normalizeH="0" baseline="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43216AC1-26EC-4F15-BA9B-573FD697D044}"/>
              </a:ext>
            </a:extLst>
          </p:cNvPr>
          <p:cNvSpPr txBox="1"/>
          <p:nvPr/>
        </p:nvSpPr>
        <p:spPr>
          <a:xfrm>
            <a:off x="2771775" y="5755687"/>
            <a:ext cx="9420225" cy="369332"/>
          </a:xfrm>
          <a:prstGeom prst="rect">
            <a:avLst/>
          </a:prstGeom>
          <a:solidFill>
            <a:schemeClr val="accent4"/>
          </a:solidFill>
        </p:spPr>
        <p:txBody>
          <a:bodyPr wrap="square" rtlCol="0">
            <a:spAutoFit/>
          </a:bodyPr>
          <a:lstStyle/>
          <a:p>
            <a:r>
              <a:rPr lang="fr-CA" sz="1800" dirty="0">
                <a:latin typeface="Calibri" panose="020F0502020204030204" pitchFamily="34" charset="0"/>
                <a:ea typeface="Calibri" panose="020F0502020204030204" pitchFamily="34" charset="0"/>
                <a:cs typeface="Calibri" panose="020F0502020204030204" pitchFamily="34" charset="0"/>
              </a:rPr>
              <a:t>Confirmez les points de travail offerts dans votre nouveau milieu de travail avec l’équipe de projet</a:t>
            </a:r>
          </a:p>
        </p:txBody>
      </p:sp>
      <p:sp>
        <p:nvSpPr>
          <p:cNvPr id="58" name="Google Shape;684;p20">
            <a:extLst>
              <a:ext uri="{FF2B5EF4-FFF2-40B4-BE49-F238E27FC236}">
                <a16:creationId xmlns:a16="http://schemas.microsoft.com/office/drawing/2014/main" id="{DA70E052-E0E0-440D-AD37-4CDBA048628A}"/>
              </a:ext>
              <a:ext uri="{C183D7F6-B498-43B3-948B-1728B52AA6E4}">
                <adec:decorative xmlns:adec="http://schemas.microsoft.com/office/drawing/2017/decorative" val="1"/>
              </a:ext>
            </a:extLst>
          </p:cNvPr>
          <p:cNvSpPr/>
          <p:nvPr/>
        </p:nvSpPr>
        <p:spPr>
          <a:xfrm>
            <a:off x="459181" y="3589639"/>
            <a:ext cx="11261069" cy="1937515"/>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dirty="0">
              <a:ln>
                <a:noFill/>
              </a:ln>
              <a:solidFill>
                <a:srgbClr val="FFFFFF"/>
              </a:solidFill>
              <a:effectLst/>
              <a:uLnTx/>
              <a:uFillTx/>
              <a:latin typeface="Arial"/>
              <a:ea typeface="Arial"/>
              <a:cs typeface="Arial"/>
              <a:sym typeface="Arial"/>
            </a:endParaRPr>
          </a:p>
        </p:txBody>
      </p:sp>
      <p:pic>
        <p:nvPicPr>
          <p:cNvPr id="65" name="Google Shape;720;p20">
            <a:extLst>
              <a:ext uri="{FF2B5EF4-FFF2-40B4-BE49-F238E27FC236}">
                <a16:creationId xmlns:a16="http://schemas.microsoft.com/office/drawing/2014/main" id="{366AC001-9005-427E-AF2F-905353029F7C}"/>
              </a:ext>
              <a:ext uri="{C183D7F6-B498-43B3-948B-1728B52AA6E4}">
                <adec:decorative xmlns:adec="http://schemas.microsoft.com/office/drawing/2017/decorative" val="1"/>
              </a:ext>
            </a:extLst>
          </p:cNvPr>
          <p:cNvPicPr preferRelativeResize="0"/>
          <p:nvPr/>
        </p:nvPicPr>
        <p:blipFill rotWithShape="1">
          <a:blip r:embed="rId16">
            <a:alphaModFix/>
          </a:blip>
          <a:srcRect/>
          <a:stretch/>
        </p:blipFill>
        <p:spPr>
          <a:xfrm>
            <a:off x="551607" y="5192141"/>
            <a:ext cx="449059" cy="449059"/>
          </a:xfrm>
          <a:prstGeom prst="rect">
            <a:avLst/>
          </a:prstGeom>
          <a:noFill/>
          <a:ln>
            <a:noFill/>
          </a:ln>
        </p:spPr>
      </p:pic>
      <p:pic>
        <p:nvPicPr>
          <p:cNvPr id="51" name="Google Shape;719;p20">
            <a:extLst>
              <a:ext uri="{FF2B5EF4-FFF2-40B4-BE49-F238E27FC236}">
                <a16:creationId xmlns:a16="http://schemas.microsoft.com/office/drawing/2014/main" id="{8457FD28-FB1E-1E62-1BBF-B30C3DAB51A3}"/>
              </a:ext>
              <a:ext uri="{C183D7F6-B498-43B3-948B-1728B52AA6E4}">
                <adec:decorative xmlns:adec="http://schemas.microsoft.com/office/drawing/2017/decorative" val="1"/>
              </a:ext>
            </a:extLst>
          </p:cNvPr>
          <p:cNvPicPr preferRelativeResize="0"/>
          <p:nvPr/>
        </p:nvPicPr>
        <p:blipFill rotWithShape="1">
          <a:blip r:embed="rId17">
            <a:alphaModFix/>
          </a:blip>
          <a:srcRect/>
          <a:stretch/>
        </p:blipFill>
        <p:spPr>
          <a:xfrm>
            <a:off x="511768" y="785891"/>
            <a:ext cx="339439" cy="339439"/>
          </a:xfrm>
          <a:prstGeom prst="rect">
            <a:avLst/>
          </a:prstGeom>
          <a:noFill/>
          <a:ln>
            <a:noFill/>
          </a:ln>
        </p:spPr>
      </p:pic>
    </p:spTree>
    <p:extLst>
      <p:ext uri="{BB962C8B-B14F-4D97-AF65-F5344CB8AC3E}">
        <p14:creationId xmlns:p14="http://schemas.microsoft.com/office/powerpoint/2010/main" val="10126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B27679-9309-2212-2F8D-BC33B36B7E86}"/>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9615" y="88776"/>
            <a:ext cx="11654569" cy="835027"/>
          </a:xfrm>
        </p:spPr>
        <p:txBody>
          <a:bodyPr>
            <a:noAutofit/>
          </a:bodyPr>
          <a:lstStyle/>
          <a:p>
            <a:r>
              <a:rPr lang="fr-FR" sz="2000" dirty="0">
                <a:solidFill>
                  <a:schemeClr val="bg1"/>
                </a:solidFill>
                <a:latin typeface="Arial"/>
                <a:cs typeface="Arial"/>
              </a:rPr>
              <a:t>Un milieu de travail GC est composé de zones fonctionnelles visant à favoriser la réalisation de diverses activités professionnelles </a:t>
            </a:r>
            <a:br>
              <a:rPr lang="en-CA" sz="2400" dirty="0">
                <a:solidFill>
                  <a:schemeClr val="bg1"/>
                </a:solidFill>
                <a:highlight>
                  <a:srgbClr val="000000"/>
                </a:highlight>
                <a:latin typeface="Arial"/>
                <a:cs typeface="Arial"/>
              </a:rPr>
            </a:br>
            <a:br>
              <a:rPr lang="en-CA" sz="2400" dirty="0">
                <a:solidFill>
                  <a:schemeClr val="bg1"/>
                </a:solidFill>
                <a:highlight>
                  <a:srgbClr val="000000"/>
                </a:highlight>
              </a:rPr>
            </a:br>
            <a:endParaRPr lang="en-CA" sz="2400" dirty="0">
              <a:solidFill>
                <a:schemeClr val="bg1"/>
              </a:solidFill>
              <a:highlight>
                <a:srgbClr val="000000"/>
              </a:highlight>
            </a:endParaRPr>
          </a:p>
        </p:txBody>
      </p:sp>
      <p:grpSp>
        <p:nvGrpSpPr>
          <p:cNvPr id="3" name="Group 2" descr="A picture of a floor plan">
            <a:extLst>
              <a:ext uri="{FF2B5EF4-FFF2-40B4-BE49-F238E27FC236}">
                <a16:creationId xmlns:a16="http://schemas.microsoft.com/office/drawing/2014/main" id="{9F52872E-4A55-FA46-EC85-69D4A0FBB92C}"/>
              </a:ext>
            </a:extLst>
          </p:cNvPr>
          <p:cNvGrpSpPr/>
          <p:nvPr/>
        </p:nvGrpSpPr>
        <p:grpSpPr>
          <a:xfrm>
            <a:off x="516905" y="1960257"/>
            <a:ext cx="5289091" cy="3605911"/>
            <a:chOff x="516905" y="1960257"/>
            <a:chExt cx="5289091" cy="3605911"/>
          </a:xfrm>
        </p:grpSpPr>
        <p:pic>
          <p:nvPicPr>
            <p:cNvPr id="5" name="Picture 4"/>
            <p:cNvPicPr>
              <a:picLocks noChangeAspect="1"/>
            </p:cNvPicPr>
            <p:nvPr/>
          </p:nvPicPr>
          <p:blipFill rotWithShape="1">
            <a:blip r:embed="rId3">
              <a:grayscl/>
              <a:extLst>
                <a:ext uri="{28A0092B-C50C-407E-A947-70E740481C1C}">
                  <a14:useLocalDpi xmlns:a14="http://schemas.microsoft.com/office/drawing/2010/main" val="0"/>
                </a:ext>
              </a:extLst>
            </a:blip>
            <a:srcRect l="2102" r="4456"/>
            <a:stretch/>
          </p:blipFill>
          <p:spPr>
            <a:xfrm>
              <a:off x="516905" y="1960257"/>
              <a:ext cx="5289091" cy="3605911"/>
            </a:xfrm>
            <a:prstGeom prst="rect">
              <a:avLst/>
            </a:prstGeom>
          </p:spPr>
        </p:pic>
        <p:sp>
          <p:nvSpPr>
            <p:cNvPr id="11" name="Oval 10"/>
            <p:cNvSpPr/>
            <p:nvPr/>
          </p:nvSpPr>
          <p:spPr>
            <a:xfrm>
              <a:off x="1357517" y="2272683"/>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535723" y="3188179"/>
              <a:ext cx="568938" cy="568938"/>
            </a:xfrm>
            <a:prstGeom prst="ellipse">
              <a:avLst/>
            </a:prstGeom>
            <a:solidFill>
              <a:srgbClr val="FFFF00">
                <a:alpha val="50196"/>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893354" y="4458015"/>
              <a:ext cx="568938" cy="56893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6776877" y="1767740"/>
            <a:ext cx="4506024" cy="4139595"/>
          </a:xfrm>
          <a:prstGeom prst="rect">
            <a:avLst/>
          </a:prstGeom>
          <a:noFill/>
        </p:spPr>
        <p:txBody>
          <a:bodyPr wrap="square" rtlCol="0">
            <a:spAutoFit/>
          </a:bodyPr>
          <a:lstStyle/>
          <a:p>
            <a:endParaRPr lang="fr-FR" sz="1400" dirty="0">
              <a:latin typeface="Calibri" panose="020F0502020204030204" pitchFamily="34" charset="0"/>
              <a:ea typeface="Calibri" panose="020F0502020204030204" pitchFamily="34" charset="0"/>
              <a:cs typeface="Calibri" panose="020F0502020204030204" pitchFamily="34" charset="0"/>
            </a:endParaRPr>
          </a:p>
          <a:p>
            <a:r>
              <a:rPr lang="fr-FR" sz="1400" dirty="0">
                <a:latin typeface="Calibri" panose="020F0502020204030204" pitchFamily="34" charset="0"/>
                <a:ea typeface="Calibri" panose="020F0502020204030204" pitchFamily="34" charset="0"/>
                <a:cs typeface="Calibri" panose="020F0502020204030204" pitchFamily="34" charset="0"/>
              </a:rPr>
              <a:t>Une </a:t>
            </a:r>
            <a:r>
              <a:rPr lang="fr-FR" sz="1400" b="1" dirty="0">
                <a:latin typeface="Calibri" panose="020F0502020204030204" pitchFamily="34" charset="0"/>
                <a:ea typeface="Calibri" panose="020F0502020204030204" pitchFamily="34" charset="0"/>
                <a:cs typeface="Calibri" panose="020F0502020204030204" pitchFamily="34" charset="0"/>
              </a:rPr>
              <a:t>zone tranquille </a:t>
            </a:r>
            <a:r>
              <a:rPr lang="fr-FR" sz="1400" dirty="0">
                <a:latin typeface="Calibri" panose="020F0502020204030204" pitchFamily="34" charset="0"/>
                <a:ea typeface="Calibri" panose="020F0502020204030204" pitchFamily="34" charset="0"/>
                <a:cs typeface="Calibri" panose="020F0502020204030204" pitchFamily="34" charset="0"/>
              </a:rPr>
              <a:t>qui comprend des points de travail individuels ouverts, semi-fermés et fermés. Dans ces zones, l’objectif est d’encourager le travail individuel et de soutenir le besoin d’espaces tranquilles ou privés.</a:t>
            </a:r>
          </a:p>
          <a:p>
            <a:endParaRPr lang="fr-FR" sz="1400" dirty="0">
              <a:latin typeface="Calibri" panose="020F0502020204030204" pitchFamily="34" charset="0"/>
              <a:ea typeface="Calibri" panose="020F0502020204030204" pitchFamily="34" charset="0"/>
              <a:cs typeface="Calibri" panose="020F0502020204030204" pitchFamily="34" charset="0"/>
            </a:endParaRPr>
          </a:p>
          <a:p>
            <a:r>
              <a:rPr lang="fr-FR" sz="1400" dirty="0">
                <a:latin typeface="Calibri" panose="020F0502020204030204" pitchFamily="34" charset="0"/>
                <a:ea typeface="Calibri" panose="020F0502020204030204" pitchFamily="34" charset="0"/>
                <a:cs typeface="Calibri" panose="020F0502020204030204" pitchFamily="34" charset="0"/>
              </a:rPr>
              <a:t>Une </a:t>
            </a:r>
            <a:r>
              <a:rPr lang="fr-FR" sz="1400" b="1" dirty="0">
                <a:latin typeface="Calibri" panose="020F0502020204030204" pitchFamily="34" charset="0"/>
                <a:ea typeface="Calibri" panose="020F0502020204030204" pitchFamily="34" charset="0"/>
                <a:cs typeface="Calibri" panose="020F0502020204030204" pitchFamily="34" charset="0"/>
              </a:rPr>
              <a:t>zone interactive </a:t>
            </a:r>
            <a:r>
              <a:rPr lang="fr-FR" sz="1400" dirty="0">
                <a:latin typeface="Calibri" panose="020F0502020204030204" pitchFamily="34" charset="0"/>
                <a:ea typeface="Calibri" panose="020F0502020204030204" pitchFamily="34" charset="0"/>
                <a:cs typeface="Calibri" panose="020F0502020204030204" pitchFamily="34" charset="0"/>
              </a:rPr>
              <a:t>où la socialisation et la collaboration de groupe sont favorisées et fortement encouragées tout en offrant une variété de points de travail collaboratifs éloignés de la zone tranquille. </a:t>
            </a:r>
          </a:p>
          <a:p>
            <a:endParaRPr lang="fr-FR" sz="1400" dirty="0">
              <a:latin typeface="Calibri" panose="020F0502020204030204" pitchFamily="34" charset="0"/>
              <a:ea typeface="Calibri" panose="020F0502020204030204" pitchFamily="34" charset="0"/>
              <a:cs typeface="Calibri" panose="020F0502020204030204" pitchFamily="34" charset="0"/>
            </a:endParaRPr>
          </a:p>
          <a:p>
            <a:r>
              <a:rPr lang="fr-FR" sz="1400" dirty="0">
                <a:latin typeface="Calibri" panose="020F0502020204030204" pitchFamily="34" charset="0"/>
                <a:ea typeface="Calibri" panose="020F0502020204030204" pitchFamily="34" charset="0"/>
                <a:cs typeface="Calibri" panose="020F0502020204030204" pitchFamily="34" charset="0"/>
              </a:rPr>
              <a:t>Une </a:t>
            </a:r>
            <a:r>
              <a:rPr lang="fr-FR" sz="1400" b="1" dirty="0">
                <a:latin typeface="Calibri" panose="020F0502020204030204" pitchFamily="34" charset="0"/>
                <a:ea typeface="Calibri" panose="020F0502020204030204" pitchFamily="34" charset="0"/>
                <a:cs typeface="Calibri" panose="020F0502020204030204" pitchFamily="34" charset="0"/>
              </a:rPr>
              <a:t>zone de transition </a:t>
            </a:r>
            <a:r>
              <a:rPr lang="fr-FR" sz="1400" dirty="0">
                <a:latin typeface="Calibri" panose="020F0502020204030204" pitchFamily="34" charset="0"/>
                <a:ea typeface="Calibri" panose="020F0502020204030204" pitchFamily="34" charset="0"/>
                <a:cs typeface="Calibri" panose="020F0502020204030204" pitchFamily="34" charset="0"/>
              </a:rPr>
              <a:t>qui comprend une variété d’espaces ouverts et fermés où la concentration est moins intense. Les zones de transition peuvent comprendre des points de travail individuels et collaboratifs ouverts, des espaces de collaboration semi-fermés et des locaux de soutien comme des casiers ou des zones d’équipement et de rangement partagées.</a:t>
            </a:r>
          </a:p>
          <a:p>
            <a:endParaRPr lang="en-CA" sz="11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4CD279-01A2-4DF9-B0DF-9F3C377CD602}"/>
              </a:ext>
            </a:extLst>
          </p:cNvPr>
          <p:cNvSpPr txBox="1"/>
          <p:nvPr/>
        </p:nvSpPr>
        <p:spPr>
          <a:xfrm>
            <a:off x="1926455" y="5757783"/>
            <a:ext cx="10265545" cy="369332"/>
          </a:xfrm>
          <a:prstGeom prst="rect">
            <a:avLst/>
          </a:prstGeom>
          <a:solidFill>
            <a:schemeClr val="accent4"/>
          </a:solidFill>
        </p:spPr>
        <p:txBody>
          <a:bodyPr wrap="square">
            <a:spAutoFit/>
          </a:bodyPr>
          <a:lstStyle/>
          <a:p>
            <a:pPr algn="ct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Songez à remplacer l’exemple de plan d’étage par votre plan d’étage et à ajuster le zonage en conséquence</a:t>
            </a:r>
          </a:p>
        </p:txBody>
      </p:sp>
      <p:cxnSp>
        <p:nvCxnSpPr>
          <p:cNvPr id="13" name="Straight Connector 12">
            <a:extLst>
              <a:ext uri="{C183D7F6-B498-43B3-948B-1728B52AA6E4}">
                <adec:decorative xmlns:adec="http://schemas.microsoft.com/office/drawing/2017/decorative" val="1"/>
              </a:ext>
            </a:extLst>
          </p:cNvPr>
          <p:cNvCxnSpPr>
            <a:stCxn id="11" idx="6"/>
          </p:cNvCxnSpPr>
          <p:nvPr/>
        </p:nvCxnSpPr>
        <p:spPr>
          <a:xfrm flipV="1">
            <a:off x="1926455" y="2547891"/>
            <a:ext cx="4675494" cy="9261"/>
          </a:xfrm>
          <a:prstGeom prst="line">
            <a:avLst/>
          </a:prstGeom>
          <a:ln w="19050">
            <a:solidFill>
              <a:srgbClr val="4D799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5" idx="6"/>
          </p:cNvCxnSpPr>
          <p:nvPr/>
        </p:nvCxnSpPr>
        <p:spPr>
          <a:xfrm>
            <a:off x="5104661" y="3472648"/>
            <a:ext cx="149728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17" idx="6"/>
          </p:cNvCxnSpPr>
          <p:nvPr/>
        </p:nvCxnSpPr>
        <p:spPr>
          <a:xfrm>
            <a:off x="3462292" y="4742484"/>
            <a:ext cx="313965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6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p:txBody>
          <a:bodyPr>
            <a:normAutofit/>
          </a:bodyPr>
          <a:lstStyle/>
          <a:p>
            <a:r>
              <a:rPr lang="fr-CA" sz="3200" dirty="0">
                <a:solidFill>
                  <a:schemeClr val="accent5"/>
                </a:solidFill>
              </a:rPr>
              <a:t>Comment utiliser ce document</a:t>
            </a:r>
          </a:p>
        </p:txBody>
      </p:sp>
      <p:sp>
        <p:nvSpPr>
          <p:cNvPr id="8" name="TextBox 7">
            <a:extLst>
              <a:ext uri="{FF2B5EF4-FFF2-40B4-BE49-F238E27FC236}">
                <a16:creationId xmlns:a16="http://schemas.microsoft.com/office/drawing/2014/main" id="{91A2A716-9D92-4C68-9E95-4AD4BFFFFCD1}"/>
              </a:ext>
            </a:extLst>
          </p:cNvPr>
          <p:cNvSpPr txBox="1"/>
          <p:nvPr/>
        </p:nvSpPr>
        <p:spPr>
          <a:xfrm>
            <a:off x="3685712" y="129898"/>
            <a:ext cx="5267218" cy="400110"/>
          </a:xfrm>
          <a:prstGeom prst="rect">
            <a:avLst/>
          </a:prstGeom>
          <a:noFill/>
        </p:spPr>
        <p:txBody>
          <a:bodyPr wrap="square">
            <a:spAutoFit/>
          </a:bodyPr>
          <a:lstStyle/>
          <a:p>
            <a:r>
              <a:rPr lang="fr-FR" sz="2000" b="1" dirty="0">
                <a:solidFill>
                  <a:srgbClr val="FF0000"/>
                </a:solidFill>
                <a:latin typeface="Calibri Light" panose="020F0302020204030204" pitchFamily="34" charset="0"/>
                <a:cs typeface="Calibri Light" panose="020F0302020204030204" pitchFamily="34" charset="0"/>
              </a:rPr>
              <a:t>Directives - Retirez cette page avant l'utilisation</a:t>
            </a:r>
          </a:p>
        </p:txBody>
      </p:sp>
      <p:sp>
        <p:nvSpPr>
          <p:cNvPr id="3" name="TextBox 2">
            <a:extLst>
              <a:ext uri="{FF2B5EF4-FFF2-40B4-BE49-F238E27FC236}">
                <a16:creationId xmlns:a16="http://schemas.microsoft.com/office/drawing/2014/main" id="{E686B431-49F9-44B2-BE29-31394E5A782F}"/>
              </a:ext>
            </a:extLst>
          </p:cNvPr>
          <p:cNvSpPr txBox="1"/>
          <p:nvPr/>
        </p:nvSpPr>
        <p:spPr>
          <a:xfrm>
            <a:off x="600364" y="1427594"/>
            <a:ext cx="10914740" cy="584775"/>
          </a:xfrm>
          <a:prstGeom prst="rect">
            <a:avLst/>
          </a:prstGeom>
          <a:noFill/>
        </p:spPr>
        <p:txBody>
          <a:bodyPr wrap="square" rtlCol="0">
            <a:spAutoFit/>
          </a:bodyPr>
          <a:lstStyle/>
          <a:p>
            <a:r>
              <a:rPr lang="fr-FR" sz="1600" dirty="0">
                <a:latin typeface="Calibri Light" panose="020F0302020204030204" pitchFamily="34" charset="0"/>
                <a:cs typeface="Calibri Light" panose="020F0302020204030204" pitchFamily="34" charset="0"/>
              </a:rPr>
              <a:t>Ce modèle de présentation peut être utilisé pour la séance de questions-réponses avant l'ouverture afin de fournir aux employés des informations sur l'ouverture du nouveau milieu de travail, y compris la conception et l’équipement.</a:t>
            </a:r>
            <a:endParaRPr lang="en-CA" sz="16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0834E1-6FD0-4E98-AC41-C1A5A7A514BF}"/>
              </a:ext>
            </a:extLst>
          </p:cNvPr>
          <p:cNvSpPr txBox="1"/>
          <p:nvPr/>
        </p:nvSpPr>
        <p:spPr>
          <a:xfrm>
            <a:off x="600364" y="2054075"/>
            <a:ext cx="11437914" cy="4031873"/>
          </a:xfrm>
          <a:prstGeom prst="rect">
            <a:avLst/>
          </a:prstGeom>
          <a:noFill/>
        </p:spPr>
        <p:txBody>
          <a:bodyPr wrap="square" rtlCol="0">
            <a:spAutoFit/>
          </a:bodyPr>
          <a:lstStyle/>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Ce document doit être utilisé après l'</a:t>
            </a:r>
            <a:r>
              <a:rPr lang="fr-FR" sz="1600" b="1" dirty="0">
                <a:latin typeface="Calibri Light" panose="020F0302020204030204" pitchFamily="34" charset="0"/>
                <a:cs typeface="Calibri Light" panose="020F0302020204030204" pitchFamily="34" charset="0"/>
              </a:rPr>
              <a:t>annonce de l'ouverture </a:t>
            </a:r>
            <a:r>
              <a:rPr lang="fr-FR" sz="1600" dirty="0">
                <a:latin typeface="Calibri Light" panose="020F0302020204030204" pitchFamily="34" charset="0"/>
                <a:cs typeface="Calibri Light" panose="020F0302020204030204" pitchFamily="34" charset="0"/>
              </a:rPr>
              <a:t>aux employés et </a:t>
            </a:r>
            <a:r>
              <a:rPr lang="fr-FR" sz="1600" b="1" dirty="0">
                <a:latin typeface="Calibri Light" panose="020F0302020204030204" pitchFamily="34" charset="0"/>
                <a:cs typeface="Calibri Light" panose="020F0302020204030204" pitchFamily="34" charset="0"/>
              </a:rPr>
              <a:t>avant la semaine d'ouverture</a:t>
            </a:r>
            <a:r>
              <a:rPr lang="fr-FR" sz="1600" dirty="0">
                <a:latin typeface="Calibri Light" panose="020F0302020204030204" pitchFamily="34" charset="0"/>
                <a:cs typeface="Calibri Light" panose="020F0302020204030204" pitchFamily="34" charset="0"/>
              </a:rPr>
              <a:t>.</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La séance doit être organisée par le parrain du projet, l'équipe de projet intégrée et le gestionnaire du changement. Il est important que des représentants de la GI, de l'informatique, de la sécurité, de la SST et des RH participent à cette séance pour répondre aux questions spécifiques des employés. </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Ordre du jour proposé pour cette séance d'une heure :</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Introduction (5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Ce que nous avons réalisé jusqu'à présent (5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Ce à quoi vous pouvez vous attendre (2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Aperçu de notre nouveau milieu de travail (10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Prochaines activités et comment s'y préparer (5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Questions et réponses (30 min)</a:t>
            </a:r>
          </a:p>
          <a:p>
            <a:pPr marL="742950" lvl="1" indent="-285750">
              <a:buFont typeface="Arial" panose="020B0604020202020204" pitchFamily="34" charset="0"/>
              <a:buChar char="•"/>
            </a:pPr>
            <a:r>
              <a:rPr lang="fr-FR" sz="1600" dirty="0">
                <a:latin typeface="Calibri Light" panose="020F0302020204030204" pitchFamily="34" charset="0"/>
                <a:cs typeface="Calibri Light" panose="020F0302020204030204" pitchFamily="34" charset="0"/>
              </a:rPr>
              <a:t>Remerciements (3 min)</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Sur la plupart des diapositives, nous proposons un contenu </a:t>
            </a:r>
            <a:r>
              <a:rPr lang="fr-FR" sz="1600" dirty="0">
                <a:highlight>
                  <a:srgbClr val="F2A920"/>
                </a:highlight>
                <a:latin typeface="Calibri Light" panose="020F0302020204030204" pitchFamily="34" charset="0"/>
                <a:cs typeface="Calibri Light" panose="020F0302020204030204" pitchFamily="34" charset="0"/>
              </a:rPr>
              <a:t>surligné en jaune</a:t>
            </a:r>
            <a:r>
              <a:rPr lang="fr-FR" sz="1600" dirty="0">
                <a:latin typeface="Calibri Light" panose="020F0302020204030204" pitchFamily="34" charset="0"/>
                <a:cs typeface="Calibri Light" panose="020F0302020204030204" pitchFamily="34" charset="0"/>
              </a:rPr>
              <a:t>. N'hésitez pas à l'adapter à votre réalité. </a:t>
            </a:r>
          </a:p>
          <a:p>
            <a:pPr marL="342900" indent="-342900">
              <a:buFont typeface="+mj-lt"/>
              <a:buAutoNum type="arabicPeriod"/>
            </a:pPr>
            <a:r>
              <a:rPr lang="fr-FR" sz="1600" dirty="0">
                <a:latin typeface="Calibri Light" panose="020F0302020204030204" pitchFamily="34" charset="0"/>
                <a:cs typeface="Calibri Light" panose="020F0302020204030204" pitchFamily="34" charset="0"/>
              </a:rPr>
              <a:t>En annexe, vous trouverez des diapositives génériques sur l'aménagement du Milieu de travail GC, le mode de travail axé sur les activités et les points de travail. N'hésitez pas à utiliser ces diapositives si vous pensez qu’il est nécessaire de renforcer certains de ces concepts clés.</a:t>
            </a:r>
          </a:p>
        </p:txBody>
      </p:sp>
      <p:sp>
        <p:nvSpPr>
          <p:cNvPr id="4" name="TextBox 3">
            <a:extLst>
              <a:ext uri="{FF2B5EF4-FFF2-40B4-BE49-F238E27FC236}">
                <a16:creationId xmlns:a16="http://schemas.microsoft.com/office/drawing/2014/main" id="{41B2E397-93E0-6142-AE67-631007FFC137}"/>
              </a:ext>
            </a:extLst>
          </p:cNvPr>
          <p:cNvSpPr txBox="1"/>
          <p:nvPr/>
        </p:nvSpPr>
        <p:spPr>
          <a:xfrm>
            <a:off x="508759" y="6085948"/>
            <a:ext cx="5517777" cy="307777"/>
          </a:xfrm>
          <a:prstGeom prst="rect">
            <a:avLst/>
          </a:prstGeom>
          <a:noFill/>
        </p:spPr>
        <p:txBody>
          <a:bodyPr wrap="square">
            <a:spAutoFit/>
          </a:bodyPr>
          <a:lstStyle/>
          <a:p>
            <a:r>
              <a:rPr lang="en-CA" sz="1400" dirty="0">
                <a:solidFill>
                  <a:srgbClr val="FF0000"/>
                </a:solidFill>
                <a:effectLst/>
                <a:latin typeface="Calibri Light" panose="020F0302020204030204" pitchFamily="34" charset="0"/>
                <a:ea typeface="Calibri" panose="020F0502020204030204" pitchFamily="34" charset="0"/>
              </a:rPr>
              <a:t>* La version anglaise de </a:t>
            </a:r>
            <a:r>
              <a:rPr lang="en-CA" sz="1400" dirty="0" err="1">
                <a:solidFill>
                  <a:srgbClr val="FF0000"/>
                </a:solidFill>
                <a:effectLst/>
                <a:latin typeface="Calibri Light" panose="020F0302020204030204" pitchFamily="34" charset="0"/>
                <a:ea typeface="Calibri" panose="020F0502020204030204" pitchFamily="34" charset="0"/>
              </a:rPr>
              <a:t>ce</a:t>
            </a:r>
            <a:r>
              <a:rPr lang="en-CA" sz="1400" dirty="0">
                <a:solidFill>
                  <a:srgbClr val="FF0000"/>
                </a:solidFill>
                <a:effectLst/>
                <a:latin typeface="Calibri Light" panose="020F0302020204030204" pitchFamily="34" charset="0"/>
                <a:ea typeface="Calibri" panose="020F0502020204030204" pitchFamily="34" charset="0"/>
              </a:rPr>
              <a:t> document </a:t>
            </a:r>
            <a:r>
              <a:rPr lang="en-CA" sz="1400" dirty="0" err="1">
                <a:solidFill>
                  <a:srgbClr val="FF0000"/>
                </a:solidFill>
                <a:effectLst/>
                <a:latin typeface="Calibri Light" panose="020F0302020204030204" pitchFamily="34" charset="0"/>
                <a:ea typeface="Calibri" panose="020F0502020204030204" pitchFamily="34" charset="0"/>
              </a:rPr>
              <a:t>est</a:t>
            </a:r>
            <a:r>
              <a:rPr lang="en-CA" sz="1400" dirty="0">
                <a:solidFill>
                  <a:srgbClr val="FF0000"/>
                </a:solidFill>
                <a:effectLst/>
                <a:latin typeface="Calibri Light" panose="020F0302020204030204" pitchFamily="34" charset="0"/>
                <a:ea typeface="Calibri" panose="020F0502020204030204" pitchFamily="34" charset="0"/>
              </a:rPr>
              <a:t> </a:t>
            </a:r>
            <a:r>
              <a:rPr lang="en-CA" sz="1400" dirty="0">
                <a:solidFill>
                  <a:srgbClr val="FF0000"/>
                </a:solidFill>
                <a:latin typeface="Calibri Light" panose="020F0302020204030204" pitchFamily="34" charset="0"/>
                <a:ea typeface="Calibri" panose="020F0502020204030204" pitchFamily="34" charset="0"/>
              </a:rPr>
              <a:t>disponible</a:t>
            </a:r>
            <a:r>
              <a:rPr lang="en-CA" sz="1400" dirty="0">
                <a:solidFill>
                  <a:srgbClr val="FF0000"/>
                </a:solidFill>
                <a:effectLst/>
                <a:latin typeface="Calibri Light" panose="020F0302020204030204" pitchFamily="34" charset="0"/>
                <a:ea typeface="Calibri" panose="020F0502020204030204" pitchFamily="34" charset="0"/>
              </a:rPr>
              <a:t> </a:t>
            </a:r>
            <a:r>
              <a:rPr lang="en-CA" sz="1400" dirty="0" err="1">
                <a:solidFill>
                  <a:srgbClr val="FF0000"/>
                </a:solidFill>
                <a:effectLst/>
                <a:latin typeface="Calibri Light" panose="020F0302020204030204" pitchFamily="34" charset="0"/>
                <a:ea typeface="Calibri" panose="020F0502020204030204" pitchFamily="34" charset="0"/>
              </a:rPr>
              <a:t>ici</a:t>
            </a:r>
            <a:r>
              <a:rPr lang="en-CA" sz="1400" dirty="0">
                <a:solidFill>
                  <a:srgbClr val="FF0000"/>
                </a:solidFill>
                <a:effectLst/>
                <a:latin typeface="Calibri Light" panose="020F0302020204030204" pitchFamily="34" charset="0"/>
                <a:ea typeface="Calibri" panose="020F0502020204030204" pitchFamily="34" charset="0"/>
              </a:rPr>
              <a:t> : </a:t>
            </a:r>
            <a:r>
              <a:rPr lang="en-CA" sz="1400" dirty="0">
                <a:solidFill>
                  <a:srgbClr val="FF0000"/>
                </a:solidFill>
                <a:effectLst/>
                <a:latin typeface="Calibri Light" panose="020F0302020204030204" pitchFamily="34" charset="0"/>
                <a:ea typeface="Calibri" panose="020F0502020204030204" pitchFamily="34" charset="0"/>
                <a:hlinkClick r:id="rId2"/>
              </a:rPr>
              <a:t>Version ANG</a:t>
            </a:r>
            <a:endParaRPr lang="en-CA" sz="1400" dirty="0">
              <a:solidFill>
                <a:srgbClr val="FF0000"/>
              </a:solidFill>
            </a:endParaRP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B25A3F-F307-2876-2EE7-FA0534138220}"/>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dirty="0"/>
          </a:p>
        </p:txBody>
      </p:sp>
      <p:sp>
        <p:nvSpPr>
          <p:cNvPr id="2" name="Title 1"/>
          <p:cNvSpPr>
            <a:spLocks noGrp="1"/>
          </p:cNvSpPr>
          <p:nvPr>
            <p:ph type="title"/>
          </p:nvPr>
        </p:nvSpPr>
        <p:spPr>
          <a:xfrm>
            <a:off x="99067" y="95164"/>
            <a:ext cx="11243602" cy="513511"/>
          </a:xfrm>
          <a:ln>
            <a:noFill/>
          </a:ln>
        </p:spPr>
        <p:txBody>
          <a:bodyPr>
            <a:normAutofit fontScale="90000"/>
          </a:bodyPr>
          <a:lstStyle/>
          <a:p>
            <a:r>
              <a:rPr lang="fr-CA" sz="3200" dirty="0">
                <a:solidFill>
                  <a:schemeClr val="bg1"/>
                </a:solidFill>
                <a:latin typeface="Arial"/>
                <a:cs typeface="Arial"/>
              </a:rPr>
              <a:t>Différentes façons de travailler</a:t>
            </a:r>
          </a:p>
        </p:txBody>
      </p:sp>
      <p:sp>
        <p:nvSpPr>
          <p:cNvPr id="7" name="TextBox 6"/>
          <p:cNvSpPr txBox="1"/>
          <p:nvPr/>
        </p:nvSpPr>
        <p:spPr>
          <a:xfrm>
            <a:off x="1240087" y="873927"/>
            <a:ext cx="9244903" cy="646331"/>
          </a:xfrm>
          <a:prstGeom prst="rect">
            <a:avLst/>
          </a:prstGeom>
          <a:noFill/>
        </p:spPr>
        <p:txBody>
          <a:bodyPr wrap="none" rtlCol="0">
            <a:spAutoFit/>
          </a:bodyPr>
          <a:lstStyle/>
          <a:p>
            <a:r>
              <a:rPr lang="fr-CA" sz="1800" dirty="0">
                <a:latin typeface="+mn-lt"/>
                <a:ea typeface="Calibri" panose="020F0502020204030204" pitchFamily="34" charset="0"/>
                <a:cs typeface="Calibri" panose="020F0502020204030204" pitchFamily="34" charset="0"/>
              </a:rPr>
              <a:t>Même si nous travaillons au sein de la même équipe et que nous avons des emplois semblables, </a:t>
            </a:r>
          </a:p>
          <a:p>
            <a:r>
              <a:rPr lang="fr-CA" sz="1800" dirty="0">
                <a:latin typeface="+mn-lt"/>
                <a:ea typeface="Calibri" panose="020F0502020204030204" pitchFamily="34" charset="0"/>
                <a:cs typeface="Calibri" panose="020F0502020204030204" pitchFamily="34" charset="0"/>
              </a:rPr>
              <a:t>nous </a:t>
            </a:r>
            <a:r>
              <a:rPr lang="fr-CA" sz="1800" b="1" dirty="0">
                <a:latin typeface="+mn-lt"/>
                <a:ea typeface="Calibri" panose="020F0502020204030204" pitchFamily="34" charset="0"/>
                <a:cs typeface="Calibri" panose="020F0502020204030204" pitchFamily="34" charset="0"/>
              </a:rPr>
              <a:t>travaillons tous différemment</a:t>
            </a:r>
            <a:r>
              <a:rPr lang="fr-CA" sz="1800" dirty="0">
                <a:latin typeface="+mn-lt"/>
                <a:ea typeface="Calibri" panose="020F0502020204030204" pitchFamily="34" charset="0"/>
                <a:cs typeface="Calibri" panose="020F0502020204030204" pitchFamily="34" charset="0"/>
              </a:rPr>
              <a:t>. </a:t>
            </a:r>
          </a:p>
        </p:txBody>
      </p:sp>
      <p:sp>
        <p:nvSpPr>
          <p:cNvPr id="8" name="TextBox 7"/>
          <p:cNvSpPr txBox="1"/>
          <p:nvPr/>
        </p:nvSpPr>
        <p:spPr>
          <a:xfrm>
            <a:off x="1920372" y="1491730"/>
            <a:ext cx="7600992" cy="369332"/>
          </a:xfrm>
          <a:prstGeom prst="rect">
            <a:avLst/>
          </a:prstGeom>
          <a:noFill/>
        </p:spPr>
        <p:txBody>
          <a:bodyPr wrap="none" rtlCol="0">
            <a:spAutoFit/>
          </a:bodyPr>
          <a:lstStyle/>
          <a:p>
            <a:r>
              <a:rPr lang="fr-CA" sz="1800" dirty="0">
                <a:latin typeface="+mn-lt"/>
                <a:ea typeface="Calibri" panose="020F0502020204030204" pitchFamily="34" charset="0"/>
                <a:cs typeface="Calibri" panose="020F0502020204030204" pitchFamily="34" charset="0"/>
              </a:rPr>
              <a:t>Il n’y a pas de </a:t>
            </a:r>
            <a:r>
              <a:rPr lang="fr-CA" sz="1800" b="1" dirty="0">
                <a:latin typeface="+mn-lt"/>
                <a:ea typeface="Calibri" panose="020F0502020204030204" pitchFamily="34" charset="0"/>
                <a:cs typeface="Calibri" panose="020F0502020204030204" pitchFamily="34" charset="0"/>
              </a:rPr>
              <a:t>MAUVAISE</a:t>
            </a:r>
            <a:r>
              <a:rPr lang="fr-CA" sz="1800" dirty="0">
                <a:latin typeface="+mn-lt"/>
                <a:ea typeface="Calibri" panose="020F0502020204030204" pitchFamily="34" charset="0"/>
                <a:cs typeface="Calibri" panose="020F0502020204030204" pitchFamily="34" charset="0"/>
              </a:rPr>
              <a:t> façon de travailler, seulement </a:t>
            </a:r>
            <a:r>
              <a:rPr lang="fr-CA" sz="1800" b="1" dirty="0">
                <a:solidFill>
                  <a:schemeClr val="accent1"/>
                </a:solidFill>
                <a:latin typeface="+mn-lt"/>
                <a:ea typeface="Calibri" panose="020F0502020204030204" pitchFamily="34" charset="0"/>
                <a:cs typeface="Calibri" panose="020F0502020204030204" pitchFamily="34" charset="0"/>
              </a:rPr>
              <a:t>DIFFÉRENTES</a:t>
            </a:r>
            <a:r>
              <a:rPr lang="fr-CA" sz="1800" dirty="0">
                <a:latin typeface="+mn-lt"/>
                <a:ea typeface="Calibri" panose="020F0502020204030204" pitchFamily="34" charset="0"/>
                <a:cs typeface="Calibri" panose="020F0502020204030204" pitchFamily="34" charset="0"/>
              </a:rPr>
              <a:t> manières.</a:t>
            </a:r>
          </a:p>
        </p:txBody>
      </p:sp>
      <p:sp>
        <p:nvSpPr>
          <p:cNvPr id="10" name="Freeform 9">
            <a:extLst>
              <a:ext uri="{FF2B5EF4-FFF2-40B4-BE49-F238E27FC236}">
                <a16:creationId xmlns:a16="http://schemas.microsoft.com/office/drawing/2014/main" id="{25F42E4F-63CA-46C1-8FC8-DDC6D3CE2B76}"/>
              </a:ext>
            </a:extLst>
          </p:cNvPr>
          <p:cNvSpPr>
            <a:spLocks/>
          </p:cNvSpPr>
          <p:nvPr/>
        </p:nvSpPr>
        <p:spPr bwMode="auto">
          <a:xfrm>
            <a:off x="1445264"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4">
              <a:lumMod val="75000"/>
            </a:schemeClr>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latin typeface="Comic Sans MS" panose="030F0702030302020204" pitchFamily="66" charset="0"/>
              </a:rPr>
              <a:t>Je suis à mon meilleur quand je collabore avec mon équipe. </a:t>
            </a:r>
          </a:p>
        </p:txBody>
      </p:sp>
      <p:grpSp>
        <p:nvGrpSpPr>
          <p:cNvPr id="19" name="Group 18" descr="Cartoon called Alex">
            <a:extLst>
              <a:ext uri="{C183D7F6-B498-43B3-948B-1728B52AA6E4}">
                <adec:decorative xmlns:adec="http://schemas.microsoft.com/office/drawing/2017/decorative" val="0"/>
              </a:ext>
            </a:extLst>
          </p:cNvPr>
          <p:cNvGrpSpPr/>
          <p:nvPr/>
        </p:nvGrpSpPr>
        <p:grpSpPr>
          <a:xfrm>
            <a:off x="1423774" y="3805955"/>
            <a:ext cx="795528" cy="1391334"/>
            <a:chOff x="1375029" y="4298907"/>
            <a:chExt cx="795528" cy="1391334"/>
          </a:xfrm>
        </p:grpSpPr>
        <p:pic>
          <p:nvPicPr>
            <p:cNvPr id="3" name="Image 10" descr="Drawing of Alex - The Collaborator" title="Alex - The Collaborator"/>
            <p:cNvPicPr>
              <a:picLocks noChangeAspect="1"/>
            </p:cNvPicPr>
            <p:nvPr/>
          </p:nvPicPr>
          <p:blipFill rotWithShape="1">
            <a:blip r:embed="rId3"/>
            <a:srcRect l="33758" t="7191" r="32049" b="34004"/>
            <a:stretch/>
          </p:blipFill>
          <p:spPr>
            <a:xfrm flipH="1">
              <a:off x="1375029" y="4298907"/>
              <a:ext cx="795528" cy="1130343"/>
            </a:xfrm>
            <a:prstGeom prst="rect">
              <a:avLst/>
            </a:prstGeom>
          </p:spPr>
        </p:pic>
        <p:sp>
          <p:nvSpPr>
            <p:cNvPr id="18" name="TextBox 17"/>
            <p:cNvSpPr txBox="1"/>
            <p:nvPr/>
          </p:nvSpPr>
          <p:spPr>
            <a:xfrm>
              <a:off x="1437610" y="5320909"/>
              <a:ext cx="660758" cy="369332"/>
            </a:xfrm>
            <a:prstGeom prst="rect">
              <a:avLst/>
            </a:prstGeom>
            <a:noFill/>
          </p:spPr>
          <p:txBody>
            <a:bodyPr wrap="none" rtlCol="0">
              <a:spAutoFit/>
            </a:bodyPr>
            <a:lstStyle/>
            <a:p>
              <a:r>
                <a:rPr lang="fr-CA" sz="1800" b="1" dirty="0">
                  <a:latin typeface="+mn-lt"/>
                </a:rPr>
                <a:t>ALEX</a:t>
              </a:r>
            </a:p>
          </p:txBody>
        </p:sp>
      </p:grpSp>
      <p:sp>
        <p:nvSpPr>
          <p:cNvPr id="26" name="TextBox 25"/>
          <p:cNvSpPr txBox="1"/>
          <p:nvPr/>
        </p:nvSpPr>
        <p:spPr>
          <a:xfrm>
            <a:off x="1188294" y="5197288"/>
            <a:ext cx="2670988" cy="771621"/>
          </a:xfrm>
          <a:prstGeom prst="rect">
            <a:avLst/>
          </a:prstGeom>
          <a:noFill/>
        </p:spPr>
        <p:txBody>
          <a:bodyPr wrap="none" rtlCol="0">
            <a:spAutoFit/>
          </a:bodyPr>
          <a:lstStyle/>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Souple</a:t>
            </a:r>
          </a:p>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Créatif</a:t>
            </a:r>
          </a:p>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Inclusif</a:t>
            </a:r>
          </a:p>
          <a:p>
            <a:pPr marL="285750" indent="-285750">
              <a:lnSpc>
                <a:spcPts val="1300"/>
              </a:lnSpc>
              <a:buClr>
                <a:schemeClr val="accent4"/>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Valorise le contact humain</a:t>
            </a:r>
          </a:p>
        </p:txBody>
      </p:sp>
      <p:sp>
        <p:nvSpPr>
          <p:cNvPr id="12" name="Freeform 11">
            <a:extLst>
              <a:ext uri="{FF2B5EF4-FFF2-40B4-BE49-F238E27FC236}">
                <a16:creationId xmlns:a16="http://schemas.microsoft.com/office/drawing/2014/main" id="{25F42E4F-63CA-46C1-8FC8-DDC6D3CE2B76}"/>
              </a:ext>
            </a:extLst>
          </p:cNvPr>
          <p:cNvSpPr>
            <a:spLocks/>
          </p:cNvSpPr>
          <p:nvPr/>
        </p:nvSpPr>
        <p:spPr bwMode="auto">
          <a:xfrm>
            <a:off x="3990595" y="2179511"/>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5">
              <a:lumMod val="40000"/>
              <a:lumOff val="60000"/>
            </a:schemeClr>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i="1" dirty="0">
                <a:solidFill>
                  <a:schemeClr val="bg2">
                    <a:lumMod val="10000"/>
                  </a:schemeClr>
                </a:solidFill>
                <a:latin typeface="Comic Sans MS" panose="030F0702030302020204" pitchFamily="66" charset="0"/>
              </a:rPr>
              <a:t>Je performe lorsque j’ai une routine bien en place à laquelle je peux me fier tous les jours!</a:t>
            </a:r>
          </a:p>
        </p:txBody>
      </p:sp>
      <p:grpSp>
        <p:nvGrpSpPr>
          <p:cNvPr id="25" name="Group 24" descr="Cartoon called Sam">
            <a:extLst>
              <a:ext uri="{C183D7F6-B498-43B3-948B-1728B52AA6E4}">
                <adec:decorative xmlns:adec="http://schemas.microsoft.com/office/drawing/2017/decorative" val="0"/>
              </a:ext>
            </a:extLst>
          </p:cNvPr>
          <p:cNvGrpSpPr/>
          <p:nvPr/>
        </p:nvGrpSpPr>
        <p:grpSpPr>
          <a:xfrm>
            <a:off x="4148686" y="3805955"/>
            <a:ext cx="749808" cy="1391334"/>
            <a:chOff x="4099941" y="4298907"/>
            <a:chExt cx="749808" cy="1391334"/>
          </a:xfrm>
        </p:grpSpPr>
        <p:pic>
          <p:nvPicPr>
            <p:cNvPr id="4" name="Image 9" descr="Drawing of Sam - The Routine Enthusiast" title="Sam - The Routine Enthusiast"/>
            <p:cNvPicPr>
              <a:picLocks noChangeAspect="1"/>
            </p:cNvPicPr>
            <p:nvPr/>
          </p:nvPicPr>
          <p:blipFill rotWithShape="1">
            <a:blip r:embed="rId4"/>
            <a:srcRect l="34124" t="6199" r="26991" b="32614"/>
            <a:stretch/>
          </p:blipFill>
          <p:spPr>
            <a:xfrm>
              <a:off x="4099941" y="4298907"/>
              <a:ext cx="749808" cy="1149393"/>
            </a:xfrm>
            <a:prstGeom prst="rect">
              <a:avLst/>
            </a:prstGeom>
          </p:spPr>
        </p:pic>
        <p:sp>
          <p:nvSpPr>
            <p:cNvPr id="20" name="TextBox 19"/>
            <p:cNvSpPr txBox="1"/>
            <p:nvPr/>
          </p:nvSpPr>
          <p:spPr>
            <a:xfrm>
              <a:off x="4109576" y="5320909"/>
              <a:ext cx="632289" cy="369332"/>
            </a:xfrm>
            <a:prstGeom prst="rect">
              <a:avLst/>
            </a:prstGeom>
            <a:noFill/>
          </p:spPr>
          <p:txBody>
            <a:bodyPr wrap="none" rtlCol="0">
              <a:spAutoFit/>
            </a:bodyPr>
            <a:lstStyle/>
            <a:p>
              <a:r>
                <a:rPr lang="fr-CA" sz="1800" b="1" dirty="0">
                  <a:latin typeface="+mn-lt"/>
                </a:rPr>
                <a:t>SAM</a:t>
              </a:r>
            </a:p>
          </p:txBody>
        </p:sp>
      </p:grpSp>
      <p:sp>
        <p:nvSpPr>
          <p:cNvPr id="27" name="TextBox 26"/>
          <p:cNvSpPr txBox="1"/>
          <p:nvPr/>
        </p:nvSpPr>
        <p:spPr>
          <a:xfrm>
            <a:off x="3874722" y="5181512"/>
            <a:ext cx="2028953" cy="771621"/>
          </a:xfrm>
          <a:prstGeom prst="rect">
            <a:avLst/>
          </a:prstGeom>
          <a:noFill/>
        </p:spPr>
        <p:txBody>
          <a:bodyPr wrap="none" rtlCol="0">
            <a:spAutoFit/>
          </a:bodyPr>
          <a:lstStyle/>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Routinier</a:t>
            </a:r>
          </a:p>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Organisé</a:t>
            </a:r>
          </a:p>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Soucieux du détail</a:t>
            </a:r>
          </a:p>
          <a:p>
            <a:pPr marL="285750" indent="-285750">
              <a:lnSpc>
                <a:spcPts val="1300"/>
              </a:lnSpc>
              <a:buClr>
                <a:schemeClr val="accent5"/>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Valorise la stabilité</a:t>
            </a:r>
          </a:p>
        </p:txBody>
      </p:sp>
      <p:sp>
        <p:nvSpPr>
          <p:cNvPr id="13" name="Freeform 12">
            <a:extLst>
              <a:ext uri="{FF2B5EF4-FFF2-40B4-BE49-F238E27FC236}">
                <a16:creationId xmlns:a16="http://schemas.microsoft.com/office/drawing/2014/main" id="{25F42E4F-63CA-46C1-8FC8-DDC6D3CE2B76}"/>
              </a:ext>
            </a:extLst>
          </p:cNvPr>
          <p:cNvSpPr>
            <a:spLocks/>
          </p:cNvSpPr>
          <p:nvPr/>
        </p:nvSpPr>
        <p:spPr bwMode="auto">
          <a:xfrm>
            <a:off x="6535926" y="2179508"/>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2"/>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latin typeface="Comic Sans MS" panose="030F0702030302020204" pitchFamily="66" charset="0"/>
              </a:rPr>
              <a:t>J’ai besoin que mon équipe me fasse confiance pour faire mon travail à ma propre façon. </a:t>
            </a:r>
          </a:p>
        </p:txBody>
      </p:sp>
      <p:grpSp>
        <p:nvGrpSpPr>
          <p:cNvPr id="24" name="Group 23" descr="Cartoon called Kris">
            <a:extLst>
              <a:ext uri="{C183D7F6-B498-43B3-948B-1728B52AA6E4}">
                <adec:decorative xmlns:adec="http://schemas.microsoft.com/office/drawing/2017/decorative" val="0"/>
              </a:ext>
            </a:extLst>
          </p:cNvPr>
          <p:cNvGrpSpPr/>
          <p:nvPr/>
        </p:nvGrpSpPr>
        <p:grpSpPr>
          <a:xfrm>
            <a:off x="6690718" y="3772712"/>
            <a:ext cx="722376" cy="1424576"/>
            <a:chOff x="6641973" y="4265664"/>
            <a:chExt cx="722376" cy="1424576"/>
          </a:xfrm>
        </p:grpSpPr>
        <p:pic>
          <p:nvPicPr>
            <p:cNvPr id="5" name="Image 3" descr="Drawing of Kris - The Traveller" title="Kris - The Traveller"/>
            <p:cNvPicPr>
              <a:picLocks noChangeAspect="1"/>
            </p:cNvPicPr>
            <p:nvPr/>
          </p:nvPicPr>
          <p:blipFill rotWithShape="1">
            <a:blip r:embed="rId5"/>
            <a:srcRect l="33592" t="8828" r="25019" b="36378"/>
            <a:stretch/>
          </p:blipFill>
          <p:spPr>
            <a:xfrm>
              <a:off x="6641973" y="4265664"/>
              <a:ext cx="722376" cy="1135011"/>
            </a:xfrm>
            <a:prstGeom prst="rect">
              <a:avLst/>
            </a:prstGeom>
          </p:spPr>
        </p:pic>
        <p:sp>
          <p:nvSpPr>
            <p:cNvPr id="21" name="TextBox 20"/>
            <p:cNvSpPr txBox="1"/>
            <p:nvPr/>
          </p:nvSpPr>
          <p:spPr>
            <a:xfrm>
              <a:off x="6731027" y="5320908"/>
              <a:ext cx="611065" cy="369332"/>
            </a:xfrm>
            <a:prstGeom prst="rect">
              <a:avLst/>
            </a:prstGeom>
            <a:noFill/>
          </p:spPr>
          <p:txBody>
            <a:bodyPr wrap="none" rtlCol="0">
              <a:spAutoFit/>
            </a:bodyPr>
            <a:lstStyle/>
            <a:p>
              <a:r>
                <a:rPr lang="fr-CA" sz="1800" b="1" dirty="0">
                  <a:latin typeface="+mn-lt"/>
                </a:rPr>
                <a:t>KRIS</a:t>
              </a:r>
            </a:p>
          </p:txBody>
        </p:sp>
      </p:grpSp>
      <p:sp>
        <p:nvSpPr>
          <p:cNvPr id="29" name="TextBox 28"/>
          <p:cNvSpPr txBox="1"/>
          <p:nvPr/>
        </p:nvSpPr>
        <p:spPr>
          <a:xfrm>
            <a:off x="6499727" y="5184849"/>
            <a:ext cx="1955472" cy="771621"/>
          </a:xfrm>
          <a:prstGeom prst="rect">
            <a:avLst/>
          </a:prstGeom>
          <a:noFill/>
        </p:spPr>
        <p:txBody>
          <a:bodyPr wrap="none" rtlCol="0">
            <a:spAutoFit/>
          </a:bodyPr>
          <a:lstStyle/>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Dynamique</a:t>
            </a:r>
          </a:p>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Flexible</a:t>
            </a:r>
          </a:p>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Adoption précoce</a:t>
            </a:r>
          </a:p>
          <a:p>
            <a:pPr marL="285750" indent="-285750">
              <a:lnSpc>
                <a:spcPts val="1300"/>
              </a:lnSpc>
              <a:buClr>
                <a:schemeClr val="accent2"/>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Autonome</a:t>
            </a:r>
          </a:p>
        </p:txBody>
      </p:sp>
      <p:sp>
        <p:nvSpPr>
          <p:cNvPr id="14" name="Freeform 13">
            <a:extLst>
              <a:ext uri="{FF2B5EF4-FFF2-40B4-BE49-F238E27FC236}">
                <a16:creationId xmlns:a16="http://schemas.microsoft.com/office/drawing/2014/main" id="{25F42E4F-63CA-46C1-8FC8-DDC6D3CE2B76}"/>
              </a:ext>
            </a:extLst>
          </p:cNvPr>
          <p:cNvSpPr>
            <a:spLocks/>
          </p:cNvSpPr>
          <p:nvPr/>
        </p:nvSpPr>
        <p:spPr bwMode="auto">
          <a:xfrm>
            <a:off x="9081257"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1"/>
          </a:solidFill>
          <a:ln>
            <a:noFill/>
          </a:ln>
        </p:spPr>
        <p:txBody>
          <a:bodyPr vert="horz" wrap="square" lIns="365760" tIns="274320" rIns="91440" bIns="54864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latin typeface="Comic Sans MS" panose="030F0702030302020204" pitchFamily="66" charset="0"/>
              </a:rPr>
              <a:t>Je vais faire le travail si j’ai les bons outils et de la flexibilité!</a:t>
            </a:r>
          </a:p>
        </p:txBody>
      </p:sp>
      <p:grpSp>
        <p:nvGrpSpPr>
          <p:cNvPr id="23" name="Group 22" descr="Cartoon called Pat">
            <a:extLst>
              <a:ext uri="{C183D7F6-B498-43B3-948B-1728B52AA6E4}">
                <adec:decorative xmlns:adec="http://schemas.microsoft.com/office/drawing/2017/decorative" val="0"/>
              </a:ext>
            </a:extLst>
          </p:cNvPr>
          <p:cNvGrpSpPr/>
          <p:nvPr/>
        </p:nvGrpSpPr>
        <p:grpSpPr>
          <a:xfrm>
            <a:off x="9223606" y="3772711"/>
            <a:ext cx="749808" cy="1424577"/>
            <a:chOff x="9174861" y="4265663"/>
            <a:chExt cx="749808" cy="1424577"/>
          </a:xfrm>
        </p:grpSpPr>
        <p:pic>
          <p:nvPicPr>
            <p:cNvPr id="6" name="Image 8" descr="Drawing of Pat - The Efficient One" title="Pat - The Efficient One"/>
            <p:cNvPicPr>
              <a:picLocks noChangeAspect="1"/>
            </p:cNvPicPr>
            <p:nvPr/>
          </p:nvPicPr>
          <p:blipFill rotWithShape="1">
            <a:blip r:embed="rId6"/>
            <a:srcRect l="32017" t="4759" r="31889" b="39756"/>
            <a:stretch/>
          </p:blipFill>
          <p:spPr>
            <a:xfrm>
              <a:off x="9174861" y="4265663"/>
              <a:ext cx="749808" cy="1135011"/>
            </a:xfrm>
            <a:prstGeom prst="rect">
              <a:avLst/>
            </a:prstGeom>
          </p:spPr>
        </p:pic>
        <p:sp>
          <p:nvSpPr>
            <p:cNvPr id="22" name="TextBox 21"/>
            <p:cNvSpPr txBox="1"/>
            <p:nvPr/>
          </p:nvSpPr>
          <p:spPr>
            <a:xfrm>
              <a:off x="9271766" y="5320908"/>
              <a:ext cx="527709" cy="369332"/>
            </a:xfrm>
            <a:prstGeom prst="rect">
              <a:avLst/>
            </a:prstGeom>
            <a:noFill/>
          </p:spPr>
          <p:txBody>
            <a:bodyPr wrap="none" rtlCol="0">
              <a:spAutoFit/>
            </a:bodyPr>
            <a:lstStyle/>
            <a:p>
              <a:r>
                <a:rPr lang="fr-CA" sz="1800" b="1" dirty="0">
                  <a:latin typeface="+mn-lt"/>
                </a:rPr>
                <a:t>PAT</a:t>
              </a:r>
            </a:p>
          </p:txBody>
        </p:sp>
      </p:grpSp>
      <p:sp>
        <p:nvSpPr>
          <p:cNvPr id="31" name="TextBox 30"/>
          <p:cNvSpPr txBox="1"/>
          <p:nvPr/>
        </p:nvSpPr>
        <p:spPr>
          <a:xfrm>
            <a:off x="9015723" y="5181512"/>
            <a:ext cx="1533048" cy="771621"/>
          </a:xfrm>
          <a:prstGeom prst="rect">
            <a:avLst/>
          </a:prstGeom>
          <a:noFill/>
        </p:spPr>
        <p:txBody>
          <a:bodyPr wrap="none" rtlCol="0">
            <a:spAutoFit/>
          </a:bodyPr>
          <a:lstStyle/>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Pragmatique</a:t>
            </a:r>
          </a:p>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Calme</a:t>
            </a:r>
          </a:p>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Concentré</a:t>
            </a:r>
          </a:p>
          <a:p>
            <a:pPr marL="285750" indent="-285750">
              <a:lnSpc>
                <a:spcPts val="1300"/>
              </a:lnSpc>
              <a:buClr>
                <a:schemeClr val="accent1"/>
              </a:buClr>
              <a:buFont typeface="Wingdings" panose="05000000000000000000" pitchFamily="2" charset="2"/>
              <a:buChar char="ü"/>
            </a:pPr>
            <a:r>
              <a:rPr lang="fr-CA" sz="1600" dirty="0">
                <a:latin typeface="+mn-lt"/>
                <a:ea typeface="Calibri" panose="020F0502020204030204" pitchFamily="34" charset="0"/>
                <a:cs typeface="Calibri" panose="020F0502020204030204" pitchFamily="34" charset="0"/>
              </a:rPr>
              <a:t>Efficace</a:t>
            </a:r>
          </a:p>
        </p:txBody>
      </p:sp>
    </p:spTree>
    <p:extLst>
      <p:ext uri="{BB962C8B-B14F-4D97-AF65-F5344CB8AC3E}">
        <p14:creationId xmlns:p14="http://schemas.microsoft.com/office/powerpoint/2010/main" val="59863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p:bldP spid="12" grpId="0" animBg="1"/>
      <p:bldP spid="27" grpId="0"/>
      <p:bldP spid="13" grpId="0" animBg="1"/>
      <p:bldP spid="29" grpId="0"/>
      <p:bldP spid="14"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Rectangle 1">
            <a:extLst>
              <a:ext uri="{FF2B5EF4-FFF2-40B4-BE49-F238E27FC236}">
                <a16:creationId xmlns:a16="http://schemas.microsoft.com/office/drawing/2014/main" id="{F2C61C10-4A0C-E5E0-B023-004F3DA1D6F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523" name="Google Shape;523;p14"/>
          <p:cNvSpPr txBox="1">
            <a:spLocks noGrp="1"/>
          </p:cNvSpPr>
          <p:nvPr>
            <p:ph type="title"/>
          </p:nvPr>
        </p:nvSpPr>
        <p:spPr>
          <a:xfrm>
            <a:off x="119615" y="108602"/>
            <a:ext cx="11161410" cy="51811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000"/>
              <a:buFont typeface="Arial"/>
              <a:buNone/>
            </a:pPr>
            <a:r>
              <a:rPr lang="fr-FR" sz="3200" dirty="0">
                <a:solidFill>
                  <a:schemeClr val="bg1"/>
                </a:solidFill>
              </a:rPr>
              <a:t>Un milieu de travail accessible et inclusif dès sa conception</a:t>
            </a:r>
            <a:endParaRPr lang="en-CA" sz="3200" dirty="0">
              <a:solidFill>
                <a:schemeClr val="bg1"/>
              </a:solidFill>
            </a:endParaRPr>
          </a:p>
        </p:txBody>
      </p:sp>
      <p:sp>
        <p:nvSpPr>
          <p:cNvPr id="525" name="Google Shape;525;p14"/>
          <p:cNvSpPr txBox="1"/>
          <p:nvPr/>
        </p:nvSpPr>
        <p:spPr>
          <a:xfrm>
            <a:off x="420924" y="2153412"/>
            <a:ext cx="3515186" cy="3410712"/>
          </a:xfrm>
          <a:prstGeom prst="rect">
            <a:avLst/>
          </a:prstGeom>
          <a:noFill/>
          <a:ln>
            <a:noFill/>
          </a:ln>
        </p:spPr>
        <p:txBody>
          <a:bodyPr spcFirstLastPara="1" wrap="square" lIns="91425" tIns="45700" rIns="91425" bIns="45700" anchor="t" anchorCtr="0">
            <a:normAutofit/>
          </a:bodyPr>
          <a:lstStyle/>
          <a:p>
            <a:pPr marL="131763" marR="0" lvl="0" algn="l" defTabSz="914400" rtl="0" eaLnBrk="1" fontAlgn="auto" latinLnBrk="0" hangingPunct="1">
              <a:lnSpc>
                <a:spcPct val="90000"/>
              </a:lnSpc>
              <a:spcBef>
                <a:spcPts val="0"/>
              </a:spcBef>
              <a:spcAft>
                <a:spcPts val="0"/>
              </a:spcAft>
              <a:buClr>
                <a:srgbClr val="000000"/>
              </a:buClr>
              <a:buSzPts val="1900"/>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Le Milieu de travail GC a été conçu pour être une norme de conception d’un milieu de travail accessible et inclusif. Il donne aux utilisateurs le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plein contrôle des paramètres de travail qui correspondent le mieux à leurs besoins fonctionnels</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sachant que nous avons tous des </a:t>
            </a: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habiletés, des incapacités et des préférences qui nous sont propres</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342900" marR="0" lvl="1" indent="-107950" algn="l" defTabSz="914400" rtl="0" eaLnBrk="1" fontAlgn="auto" latinLnBrk="0" hangingPunct="1">
              <a:lnSpc>
                <a:spcPct val="90000"/>
              </a:lnSpc>
              <a:spcBef>
                <a:spcPts val="375"/>
              </a:spcBef>
              <a:spcAft>
                <a:spcPts val="0"/>
              </a:spcAft>
              <a:buClr>
                <a:srgbClr val="4CB6A0"/>
              </a:buClr>
              <a:buSzPts val="1900"/>
              <a:buFont typeface="Arial"/>
              <a:buNone/>
              <a:tabLst/>
              <a:defRPr/>
            </a:pPr>
            <a:endParaRPr kumimoji="0" sz="1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26" name="Google Shape;526;p14" descr="Milieu de travail inclusif&#10;&#10;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
          <p:cNvPicPr preferRelativeResize="0"/>
          <p:nvPr/>
        </p:nvPicPr>
        <p:blipFill rotWithShape="1">
          <a:blip r:embed="rId3">
            <a:extLst>
              <a:ext uri="{28A0092B-C50C-407E-A947-70E740481C1C}">
                <a14:useLocalDpi xmlns:a14="http://schemas.microsoft.com/office/drawing/2010/main" val="0"/>
              </a:ext>
            </a:extLst>
          </a:blip>
          <a:srcRect l="4476" r="4476"/>
          <a:stretch/>
        </p:blipFill>
        <p:spPr>
          <a:xfrm>
            <a:off x="3821738" y="1578724"/>
            <a:ext cx="8620657" cy="4560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47804A-B067-BFE9-EC28-DA905F5EFAD7}"/>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174A61-4ED1-4CE2-9A71-85CD74E669AC}"/>
              </a:ext>
            </a:extLst>
          </p:cNvPr>
          <p:cNvSpPr>
            <a:spLocks noGrp="1"/>
          </p:cNvSpPr>
          <p:nvPr>
            <p:ph type="title"/>
          </p:nvPr>
        </p:nvSpPr>
        <p:spPr>
          <a:xfrm>
            <a:off x="117162" y="76171"/>
            <a:ext cx="11137187" cy="570034"/>
          </a:xfrm>
        </p:spPr>
        <p:txBody>
          <a:bodyPr>
            <a:normAutofit/>
          </a:bodyPr>
          <a:lstStyle/>
          <a:p>
            <a:r>
              <a:rPr lang="en-CA" sz="3200" dirty="0">
                <a:solidFill>
                  <a:schemeClr val="bg1"/>
                </a:solidFill>
              </a:rPr>
              <a:t>Introduction</a:t>
            </a:r>
          </a:p>
        </p:txBody>
      </p:sp>
      <p:sp>
        <p:nvSpPr>
          <p:cNvPr id="3" name="Content Placeholder 2">
            <a:extLst>
              <a:ext uri="{FF2B5EF4-FFF2-40B4-BE49-F238E27FC236}">
                <a16:creationId xmlns:a16="http://schemas.microsoft.com/office/drawing/2014/main" id="{10ACA8DA-57BB-494D-A9AB-F4CBF931C389}"/>
              </a:ext>
            </a:extLst>
          </p:cNvPr>
          <p:cNvSpPr>
            <a:spLocks noGrp="1"/>
          </p:cNvSpPr>
          <p:nvPr>
            <p:ph idx="1"/>
          </p:nvPr>
        </p:nvSpPr>
        <p:spPr>
          <a:xfrm>
            <a:off x="550069" y="1309751"/>
            <a:ext cx="10704280" cy="4754880"/>
          </a:xfrm>
        </p:spPr>
        <p:txBody>
          <a:bodyPr>
            <a:normAutofit/>
          </a:bodyPr>
          <a:lstStyle/>
          <a:p>
            <a:r>
              <a:rPr lang="fr-FR" sz="1800" dirty="0">
                <a:highlight>
                  <a:srgbClr val="F2A920"/>
                </a:highlight>
                <a:latin typeface="+mn-lt"/>
                <a:ea typeface="Calibri" panose="020F0502020204030204" pitchFamily="34" charset="0"/>
                <a:cs typeface="Calibri" panose="020F0502020204030204" pitchFamily="34" charset="0"/>
              </a:rPr>
              <a:t>Le parrain du projet souhaite la bienvenue à tous.</a:t>
            </a:r>
          </a:p>
          <a:p>
            <a:r>
              <a:rPr lang="fr-FR" sz="1800" dirty="0">
                <a:highlight>
                  <a:srgbClr val="F2A920"/>
                </a:highlight>
                <a:latin typeface="+mn-lt"/>
                <a:ea typeface="Calibri" panose="020F0502020204030204" pitchFamily="34" charset="0"/>
                <a:cs typeface="Calibri" panose="020F0502020204030204" pitchFamily="34" charset="0"/>
              </a:rPr>
              <a:t>Objectif de cette séance : donner un premier aperçu de notre nouveau milieu de travail axé sur les activités, répondre aux questions des employés sur la conception du milieu de travail et l’équipement offert, communiquer les prochaines activités et les étapes clés.</a:t>
            </a:r>
          </a:p>
          <a:p>
            <a:r>
              <a:rPr lang="fr-FR" sz="1800" dirty="0">
                <a:highlight>
                  <a:srgbClr val="F2A920"/>
                </a:highlight>
                <a:latin typeface="+mn-lt"/>
                <a:ea typeface="Calibri" panose="020F0502020204030204" pitchFamily="34" charset="0"/>
                <a:cs typeface="Calibri" panose="020F0502020204030204" pitchFamily="34" charset="0"/>
              </a:rPr>
              <a:t>Racontez une anecdote personnelle démontrant que vous êtes ouvert et dévoué à la nouvelle façon de travailler, que vous « passez de la parole aux actes ». Expliquez comment les autres cadres supérieurs contribueront et participeront également à cette nouvelle façon de travailler.</a:t>
            </a:r>
          </a:p>
          <a:p>
            <a:r>
              <a:rPr lang="fr-FR" sz="1800" dirty="0">
                <a:highlight>
                  <a:srgbClr val="F2A920"/>
                </a:highlight>
                <a:latin typeface="+mn-lt"/>
                <a:ea typeface="Calibri" panose="020F0502020204030204" pitchFamily="34" charset="0"/>
                <a:cs typeface="Calibri" panose="020F0502020204030204" pitchFamily="34" charset="0"/>
              </a:rPr>
              <a:t>Remerciez tout le monde de leur participation.</a:t>
            </a:r>
          </a:p>
          <a:p>
            <a:endParaRPr lang="en-CA" sz="18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0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EFF46A-8D66-FC09-BB30-7457F6FCB39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07E02E8-1A82-4BA1-880D-00EBE9F1B5C4}"/>
              </a:ext>
            </a:extLst>
          </p:cNvPr>
          <p:cNvSpPr>
            <a:spLocks noGrp="1"/>
          </p:cNvSpPr>
          <p:nvPr>
            <p:ph type="title"/>
          </p:nvPr>
        </p:nvSpPr>
        <p:spPr>
          <a:xfrm>
            <a:off x="131210" y="112636"/>
            <a:ext cx="11091862" cy="497103"/>
          </a:xfrm>
        </p:spPr>
        <p:txBody>
          <a:bodyPr>
            <a:noAutofit/>
          </a:bodyPr>
          <a:lstStyle/>
          <a:p>
            <a:r>
              <a:rPr lang="fr-CA" sz="3200" dirty="0">
                <a:solidFill>
                  <a:schemeClr val="bg1"/>
                </a:solidFill>
              </a:rPr>
              <a:t>Ce que nous avons réalisé jusqu’à présent</a:t>
            </a:r>
          </a:p>
        </p:txBody>
      </p:sp>
      <p:sp>
        <p:nvSpPr>
          <p:cNvPr id="3" name="Content Placeholder 2">
            <a:extLst>
              <a:ext uri="{FF2B5EF4-FFF2-40B4-BE49-F238E27FC236}">
                <a16:creationId xmlns:a16="http://schemas.microsoft.com/office/drawing/2014/main" id="{E6871BBB-A97C-4609-A4BD-DAAE06575FB9}"/>
              </a:ext>
            </a:extLst>
          </p:cNvPr>
          <p:cNvSpPr>
            <a:spLocks noGrp="1"/>
          </p:cNvSpPr>
          <p:nvPr>
            <p:ph idx="1"/>
          </p:nvPr>
        </p:nvSpPr>
        <p:spPr/>
        <p:txBody>
          <a:bodyPr>
            <a:normAutofit/>
          </a:bodyPr>
          <a:lstStyle/>
          <a:p>
            <a:r>
              <a:rPr lang="fr-FR" sz="1800" dirty="0">
                <a:highlight>
                  <a:srgbClr val="F2A920"/>
                </a:highlight>
                <a:latin typeface="+mn-lt"/>
              </a:rPr>
              <a:t>Insérez la chronologie des étapes ou des réalisations du projet, des statistiques sur le projet (par exemple, le poids du papier éliminé, le nombre de classeurs vidés, le nombre de participants à certaines activités, etc.)</a:t>
            </a:r>
            <a:endParaRPr lang="en-CA" sz="1800" dirty="0">
              <a:highlight>
                <a:srgbClr val="F2A920"/>
              </a:highlight>
              <a:latin typeface="+mn-lt"/>
            </a:endParaRPr>
          </a:p>
        </p:txBody>
      </p:sp>
    </p:spTree>
    <p:extLst>
      <p:ext uri="{BB962C8B-B14F-4D97-AF65-F5344CB8AC3E}">
        <p14:creationId xmlns:p14="http://schemas.microsoft.com/office/powerpoint/2010/main" val="134027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108EB-1AC5-6491-A2C0-500A4180C7C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99008" y="94784"/>
            <a:ext cx="11233388" cy="521665"/>
          </a:xfrm>
        </p:spPr>
        <p:txBody>
          <a:bodyPr>
            <a:noAutofit/>
          </a:bodyPr>
          <a:lstStyle/>
          <a:p>
            <a:r>
              <a:rPr lang="fr-FR" sz="2400" dirty="0">
                <a:solidFill>
                  <a:schemeClr val="bg1"/>
                </a:solidFill>
              </a:rPr>
              <a:t>À quoi s'attendre : notre nouveau milieu de travail ouvre bientôt ses portes! </a:t>
            </a:r>
            <a:endParaRPr lang="en-CA" sz="2400" i="1" dirty="0">
              <a:solidFill>
                <a:schemeClr val="bg1"/>
              </a:solidFill>
            </a:endParaRPr>
          </a:p>
        </p:txBody>
      </p:sp>
      <p:sp>
        <p:nvSpPr>
          <p:cNvPr id="3" name="TextBox 2">
            <a:extLst>
              <a:ext uri="{FF2B5EF4-FFF2-40B4-BE49-F238E27FC236}">
                <a16:creationId xmlns:a16="http://schemas.microsoft.com/office/drawing/2014/main" id="{E2979813-4856-4748-94B1-BC1AC6C5045F}"/>
              </a:ext>
            </a:extLst>
          </p:cNvPr>
          <p:cNvSpPr txBox="1"/>
          <p:nvPr/>
        </p:nvSpPr>
        <p:spPr>
          <a:xfrm>
            <a:off x="252766" y="1359380"/>
            <a:ext cx="6980240" cy="4661276"/>
          </a:xfrm>
          <a:prstGeom prst="rect">
            <a:avLst/>
          </a:prstGeom>
          <a:noFill/>
        </p:spPr>
        <p:txBody>
          <a:bodyPr wrap="square" rtlCol="0">
            <a:spAutoFit/>
          </a:bodyPr>
          <a:lstStyle/>
          <a:p>
            <a:pPr marL="742950" lvl="1" indent="-285750">
              <a:lnSpc>
                <a:spcPct val="150000"/>
              </a:lnSpc>
              <a:buFont typeface="Arial" panose="020B0604020202020204" pitchFamily="34" charset="0"/>
              <a:buChar char="•"/>
              <a:defRPr/>
            </a:pPr>
            <a:r>
              <a:rPr lang="fr-FR" sz="2000" dirty="0">
                <a:solidFill>
                  <a:srgbClr val="000000"/>
                </a:solidFill>
                <a:latin typeface="Calibri" panose="020F0502020204030204" pitchFamily="34" charset="0"/>
                <a:ea typeface="Calibri" panose="020F0502020204030204" pitchFamily="34" charset="0"/>
                <a:cs typeface="Calibri" panose="020F0502020204030204" pitchFamily="34" charset="0"/>
              </a:rPr>
              <a:t>Un milieu de travail moderne, efficace et inclusif qui répond à vos besoins et qui favorise une méthode de travail flexible.</a:t>
            </a:r>
          </a:p>
          <a:p>
            <a:pPr marL="742950" lvl="1" indent="-285750">
              <a:lnSpc>
                <a:spcPct val="150000"/>
              </a:lnSpc>
              <a:buFont typeface="Arial" panose="020B0604020202020204" pitchFamily="34" charset="0"/>
              <a:buChar char="•"/>
              <a:defRPr/>
            </a:pPr>
            <a:r>
              <a:rPr lang="fr-FR" sz="2000" dirty="0">
                <a:solidFill>
                  <a:srgbClr val="000000"/>
                </a:solidFill>
                <a:latin typeface="Calibri" panose="020F0502020204030204" pitchFamily="34" charset="0"/>
                <a:ea typeface="Calibri" panose="020F0502020204030204" pitchFamily="34" charset="0"/>
                <a:cs typeface="Calibri" panose="020F0502020204030204" pitchFamily="34" charset="0"/>
              </a:rPr>
              <a:t>Le mode de travail axé sur les activités (MTAA) offre à tous les employés une utilisation partagée d’une variété de points de travail, leur permettant de choisir le cadre optimal pour accomplir leurs tâches et fonctions. </a:t>
            </a:r>
            <a:endParaRPr lang="en-CA"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defRPr/>
            </a:pPr>
            <a:r>
              <a:rPr kumimoji="0" lang="fr-FR" sz="200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Expérience optimale en milieu de travail dans le cadre d'un modèle de travail hybride flexible - à la fois à domicile et au bureau.</a:t>
            </a:r>
            <a:endParaRPr kumimoji="0" lang="en-CA"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B9E3F77D-3B0E-4413-9230-E8715AFBCD9F}"/>
              </a:ext>
              <a:ext uri="{C183D7F6-B498-43B3-948B-1728B52AA6E4}">
                <adec:decorative xmlns:adec="http://schemas.microsoft.com/office/drawing/2017/decorative" val="1"/>
              </a:ext>
            </a:extLst>
          </p:cNvPr>
          <p:cNvSpPr/>
          <p:nvPr/>
        </p:nvSpPr>
        <p:spPr>
          <a:xfrm>
            <a:off x="7710935" y="1359563"/>
            <a:ext cx="3868707" cy="46610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4562C128-1822-4C10-A4BF-EE566B0EE07A}"/>
              </a:ext>
            </a:extLst>
          </p:cNvPr>
          <p:cNvSpPr txBox="1">
            <a:spLocks/>
          </p:cNvSpPr>
          <p:nvPr/>
        </p:nvSpPr>
        <p:spPr bwMode="auto">
          <a:xfrm>
            <a:off x="8099706" y="1247727"/>
            <a:ext cx="3091164"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fr-FR" sz="2400" dirty="0">
                <a:solidFill>
                  <a:schemeClr val="tx1"/>
                </a:solidFill>
              </a:rPr>
              <a:t>Que pouvez-vous en tirer?</a:t>
            </a:r>
            <a:endParaRPr lang="en-US" sz="2400" dirty="0">
              <a:solidFill>
                <a:schemeClr val="tx1"/>
              </a:solidFill>
            </a:endParaRPr>
          </a:p>
        </p:txBody>
      </p:sp>
      <p:sp>
        <p:nvSpPr>
          <p:cNvPr id="10" name="Subtitle 2">
            <a:extLst>
              <a:ext uri="{FF2B5EF4-FFF2-40B4-BE49-F238E27FC236}">
                <a16:creationId xmlns:a16="http://schemas.microsoft.com/office/drawing/2014/main" id="{1CD2DC89-9488-4D55-AD8F-02C8FFAE0A33}"/>
              </a:ext>
            </a:extLst>
          </p:cNvPr>
          <p:cNvSpPr txBox="1">
            <a:spLocks/>
          </p:cNvSpPr>
          <p:nvPr/>
        </p:nvSpPr>
        <p:spPr>
          <a:xfrm>
            <a:off x="7849460" y="2137025"/>
            <a:ext cx="3591659" cy="379116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Choix et flexibilité quant au milieu de travail et à la façon de travailler</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Capacité de s’adapter aux préférences et aux besoins personnels</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Accès à une vaste gamme de points de travail et de commodités</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Accessible et inclusif</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Rehausse l’expérience de vos employés</a:t>
            </a:r>
          </a:p>
          <a:p>
            <a:pPr marL="342900" indent="-285750">
              <a:lnSpc>
                <a:spcPct val="90000"/>
              </a:lnSpc>
              <a:spcAft>
                <a:spcPts val="600"/>
              </a:spcAft>
              <a:buFont typeface="Wingdings" panose="05000000000000000000" pitchFamily="2" charset="2"/>
              <a:buChar char="ü"/>
            </a:pP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Favorise toutes les activités en milieu de travail, comme l’apprentissage, la concentration, la collaboration et la socialisation</a:t>
            </a:r>
          </a:p>
        </p:txBody>
      </p:sp>
    </p:spTree>
    <p:extLst>
      <p:ext uri="{BB962C8B-B14F-4D97-AF65-F5344CB8AC3E}">
        <p14:creationId xmlns:p14="http://schemas.microsoft.com/office/powerpoint/2010/main" val="104779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15B065-D3C2-2FAF-AC76-133D416414C6}"/>
              </a:ext>
              <a:ext uri="{C183D7F6-B498-43B3-948B-1728B52AA6E4}">
                <adec:decorative xmlns:adec="http://schemas.microsoft.com/office/drawing/2017/decorative" val="1"/>
              </a:ext>
            </a:extLst>
          </p:cNvPr>
          <p:cNvSpPr/>
          <p:nvPr/>
        </p:nvSpPr>
        <p:spPr>
          <a:xfrm>
            <a:off x="-10188"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132263" y="120106"/>
            <a:ext cx="11243602" cy="518122"/>
          </a:xfrm>
        </p:spPr>
        <p:txBody>
          <a:bodyPr>
            <a:noAutofit/>
          </a:bodyPr>
          <a:lstStyle/>
          <a:p>
            <a:r>
              <a:rPr lang="fr-FR" sz="2400" dirty="0">
                <a:solidFill>
                  <a:schemeClr val="bg1"/>
                </a:solidFill>
              </a:rPr>
              <a:t>À quoi s'attendre : notre nouvelle méthode de travail</a:t>
            </a:r>
            <a:endParaRPr lang="en-CA" sz="2400" i="1" dirty="0">
              <a:solidFill>
                <a:schemeClr val="bg1"/>
              </a:solidFill>
            </a:endParaRPr>
          </a:p>
        </p:txBody>
      </p:sp>
      <p:sp>
        <p:nvSpPr>
          <p:cNvPr id="4" name="Content Placeholder 2">
            <a:extLst>
              <a:ext uri="{FF2B5EF4-FFF2-40B4-BE49-F238E27FC236}">
                <a16:creationId xmlns:a16="http://schemas.microsoft.com/office/drawing/2014/main" id="{1ACA0A66-81ED-F09B-F0D2-18AA8C48496E}"/>
              </a:ext>
            </a:extLst>
          </p:cNvPr>
          <p:cNvSpPr txBox="1">
            <a:spLocks/>
          </p:cNvSpPr>
          <p:nvPr/>
        </p:nvSpPr>
        <p:spPr>
          <a:xfrm>
            <a:off x="552449" y="1657350"/>
            <a:ext cx="11091863" cy="445770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228600" indent="-228600" defTabSz="914400" eaLnBrk="1" latinLnBrk="0" hangingPunct="1">
              <a:lnSpc>
                <a:spcPts val="2400"/>
              </a:lnSpc>
              <a:spcBef>
                <a:spcPts val="1000"/>
              </a:spcBef>
              <a:buFont typeface="Arial" panose="020B0604020202020204" pitchFamily="34" charset="0"/>
              <a:buChar char="•"/>
              <a:defRPr sz="1800">
                <a:highlight>
                  <a:srgbClr val="F2A920"/>
                </a:highlight>
                <a:latin typeface="+mn-lt"/>
                <a:cs typeface="Arial" panose="020B0604020202020204" pitchFamily="34" charset="0"/>
              </a:defRPr>
            </a:lvl1pPr>
            <a:lvl2pPr marL="685800" indent="-228600" defTabSz="914400" eaLnBrk="1" latinLnBrk="0" hangingPunct="1">
              <a:lnSpc>
                <a:spcPts val="2400"/>
              </a:lnSpc>
              <a:spcBef>
                <a:spcPts val="500"/>
              </a:spcBef>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defTabSz="914400" eaLnBrk="1" latinLnBrk="0" hangingPunct="1">
              <a:lnSpc>
                <a:spcPts val="24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defTabSz="914400" eaLnBrk="1" latinLnBrk="0" hangingPunct="1">
              <a:lnSpc>
                <a:spcPts val="24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defTabSz="914400" eaLnBrk="1" latinLnBrk="0" hangingPunct="1">
              <a:lnSpc>
                <a:spcPts val="24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fr-FR" dirty="0">
                <a:latin typeface="Calibri" panose="020F0502020204030204" pitchFamily="34" charset="0"/>
                <a:ea typeface="Calibri" panose="020F0502020204030204" pitchFamily="34" charset="0"/>
                <a:cs typeface="Calibri" panose="020F0502020204030204" pitchFamily="34" charset="0"/>
              </a:rPr>
              <a:t>Si possible, insérez des photos de vos cadres supérieurs travaillant dans l'espace (les photos peuvent être prises lors de leur visite de l'espace) ou de hauts responsables « donnant l'exemple » quant à la nouvelle façon de travailler et au respect des normes communautaires/de l'étiquette du milieu de travail (ex : utiliser une cabine téléphonique pour un appel, tenir une réunion dans un salon, laver un bureau après utilisation, ranger son sac dans un casier, s'enregistrer dans Archibus, etc.)</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99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81163-05ED-14C7-CC1C-ED156E5A2F3F}"/>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42073" y="106111"/>
            <a:ext cx="11007725"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Plan d'étage</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pSp>
        <p:nvGrpSpPr>
          <p:cNvPr id="13" name="Group 12" descr="Plan d'étage et zones">
            <a:extLst>
              <a:ext uri="{FF2B5EF4-FFF2-40B4-BE49-F238E27FC236}">
                <a16:creationId xmlns:a16="http://schemas.microsoft.com/office/drawing/2014/main" id="{420CE24C-13D8-6E9E-90C2-7082ADF3215B}"/>
              </a:ext>
            </a:extLst>
          </p:cNvPr>
          <p:cNvGrpSpPr/>
          <p:nvPr/>
        </p:nvGrpSpPr>
        <p:grpSpPr>
          <a:xfrm>
            <a:off x="1959923" y="1048466"/>
            <a:ext cx="8651137" cy="4946058"/>
            <a:chOff x="1959923" y="1048466"/>
            <a:chExt cx="8651137" cy="4946058"/>
          </a:xfrm>
        </p:grpSpPr>
        <p:pic>
          <p:nvPicPr>
            <p:cNvPr id="1026" name="Picture 2" descr="Floor plan and zones">
              <a:extLst>
                <a:ext uri="{FF2B5EF4-FFF2-40B4-BE49-F238E27FC236}">
                  <a16:creationId xmlns:a16="http://schemas.microsoft.com/office/drawing/2014/main" id="{0268F016-0559-CFE9-81DF-5C28FC7A8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23" y="1048466"/>
              <a:ext cx="8272153" cy="49460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F839476-8CBB-11ED-E1DC-D1DFD910C7DE}"/>
                </a:ext>
              </a:extLst>
            </p:cNvPr>
            <p:cNvSpPr/>
            <p:nvPr/>
          </p:nvSpPr>
          <p:spPr>
            <a:xfrm>
              <a:off x="9069166" y="1962464"/>
              <a:ext cx="1245995" cy="10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9DC01E54-8700-DC50-9EDF-FAE5E5A87755}"/>
                </a:ext>
              </a:extLst>
            </p:cNvPr>
            <p:cNvSpPr txBox="1"/>
            <p:nvPr/>
          </p:nvSpPr>
          <p:spPr>
            <a:xfrm>
              <a:off x="8989677" y="1928303"/>
              <a:ext cx="1611334" cy="246221"/>
            </a:xfrm>
            <a:prstGeom prst="rect">
              <a:avLst/>
            </a:prstGeom>
            <a:noFill/>
          </p:spPr>
          <p:txBody>
            <a:bodyPr wrap="square" rtlCol="0">
              <a:spAutoFit/>
            </a:bodyPr>
            <a:lstStyle/>
            <a:p>
              <a:r>
                <a:rPr lang="fr-CA" sz="1000" dirty="0"/>
                <a:t>Individuel ouvert principal</a:t>
              </a:r>
              <a:endParaRPr lang="en-CA" sz="1000" dirty="0"/>
            </a:p>
          </p:txBody>
        </p:sp>
        <p:sp>
          <p:nvSpPr>
            <p:cNvPr id="6" name="TextBox 5">
              <a:extLst>
                <a:ext uri="{FF2B5EF4-FFF2-40B4-BE49-F238E27FC236}">
                  <a16:creationId xmlns:a16="http://schemas.microsoft.com/office/drawing/2014/main" id="{F15C5F37-9489-C490-D46F-062ADD30E8FD}"/>
                </a:ext>
              </a:extLst>
            </p:cNvPr>
            <p:cNvSpPr txBox="1"/>
            <p:nvPr/>
          </p:nvSpPr>
          <p:spPr>
            <a:xfrm>
              <a:off x="8989677" y="2088078"/>
              <a:ext cx="1611334" cy="246221"/>
            </a:xfrm>
            <a:prstGeom prst="rect">
              <a:avLst/>
            </a:prstGeom>
            <a:noFill/>
          </p:spPr>
          <p:txBody>
            <a:bodyPr wrap="square" rtlCol="0">
              <a:spAutoFit/>
            </a:bodyPr>
            <a:lstStyle/>
            <a:p>
              <a:r>
                <a:rPr lang="fr-CA" sz="1000" dirty="0"/>
                <a:t>Individuel fermé principal</a:t>
              </a:r>
              <a:endParaRPr lang="en-CA" sz="1000" dirty="0"/>
            </a:p>
          </p:txBody>
        </p:sp>
        <p:sp>
          <p:nvSpPr>
            <p:cNvPr id="7" name="TextBox 6">
              <a:extLst>
                <a:ext uri="{FF2B5EF4-FFF2-40B4-BE49-F238E27FC236}">
                  <a16:creationId xmlns:a16="http://schemas.microsoft.com/office/drawing/2014/main" id="{4244C8A8-E0AB-F690-4C08-F99167671DC1}"/>
                </a:ext>
              </a:extLst>
            </p:cNvPr>
            <p:cNvSpPr txBox="1"/>
            <p:nvPr/>
          </p:nvSpPr>
          <p:spPr>
            <a:xfrm>
              <a:off x="8989677" y="2244487"/>
              <a:ext cx="1611334" cy="261610"/>
            </a:xfrm>
            <a:prstGeom prst="rect">
              <a:avLst/>
            </a:prstGeom>
            <a:noFill/>
          </p:spPr>
          <p:txBody>
            <a:bodyPr wrap="square" rtlCol="0">
              <a:spAutoFit/>
            </a:bodyPr>
            <a:lstStyle/>
            <a:p>
              <a:r>
                <a:rPr lang="fr-CA" sz="1050" dirty="0"/>
                <a:t>Individuel secondaire</a:t>
              </a:r>
              <a:endParaRPr lang="en-CA" sz="1050" dirty="0"/>
            </a:p>
          </p:txBody>
        </p:sp>
        <p:sp>
          <p:nvSpPr>
            <p:cNvPr id="9" name="TextBox 8">
              <a:extLst>
                <a:ext uri="{FF2B5EF4-FFF2-40B4-BE49-F238E27FC236}">
                  <a16:creationId xmlns:a16="http://schemas.microsoft.com/office/drawing/2014/main" id="{A920EA5C-1DF1-CF98-0E3A-828D97A23254}"/>
                </a:ext>
              </a:extLst>
            </p:cNvPr>
            <p:cNvSpPr txBox="1"/>
            <p:nvPr/>
          </p:nvSpPr>
          <p:spPr>
            <a:xfrm>
              <a:off x="8989677" y="2416521"/>
              <a:ext cx="1611334" cy="253916"/>
            </a:xfrm>
            <a:prstGeom prst="rect">
              <a:avLst/>
            </a:prstGeom>
            <a:noFill/>
          </p:spPr>
          <p:txBody>
            <a:bodyPr wrap="square" rtlCol="0">
              <a:spAutoFit/>
            </a:bodyPr>
            <a:lstStyle/>
            <a:p>
              <a:r>
                <a:rPr lang="fr-CA" sz="1050" dirty="0"/>
                <a:t>Collaboratif ouvert</a:t>
              </a:r>
              <a:endParaRPr lang="en-CA" sz="1050" dirty="0"/>
            </a:p>
          </p:txBody>
        </p:sp>
        <p:sp>
          <p:nvSpPr>
            <p:cNvPr id="11" name="TextBox 10">
              <a:extLst>
                <a:ext uri="{FF2B5EF4-FFF2-40B4-BE49-F238E27FC236}">
                  <a16:creationId xmlns:a16="http://schemas.microsoft.com/office/drawing/2014/main" id="{36C8A1FE-42EB-E6B8-BD44-3AF9E71755DE}"/>
                </a:ext>
              </a:extLst>
            </p:cNvPr>
            <p:cNvSpPr txBox="1"/>
            <p:nvPr/>
          </p:nvSpPr>
          <p:spPr>
            <a:xfrm>
              <a:off x="8989677" y="2581662"/>
              <a:ext cx="1611334" cy="261610"/>
            </a:xfrm>
            <a:prstGeom prst="rect">
              <a:avLst/>
            </a:prstGeom>
            <a:noFill/>
          </p:spPr>
          <p:txBody>
            <a:bodyPr wrap="square" rtlCol="0">
              <a:spAutoFit/>
            </a:bodyPr>
            <a:lstStyle/>
            <a:p>
              <a:r>
                <a:rPr lang="fr-CA" sz="1050" dirty="0"/>
                <a:t>Collaboratif fermé</a:t>
              </a:r>
              <a:endParaRPr lang="en-CA" sz="1050" dirty="0"/>
            </a:p>
          </p:txBody>
        </p:sp>
        <p:sp>
          <p:nvSpPr>
            <p:cNvPr id="12" name="TextBox 11">
              <a:extLst>
                <a:ext uri="{FF2B5EF4-FFF2-40B4-BE49-F238E27FC236}">
                  <a16:creationId xmlns:a16="http://schemas.microsoft.com/office/drawing/2014/main" id="{102779DA-990B-C281-47BC-208EAA5904E1}"/>
                </a:ext>
              </a:extLst>
            </p:cNvPr>
            <p:cNvSpPr txBox="1"/>
            <p:nvPr/>
          </p:nvSpPr>
          <p:spPr>
            <a:xfrm>
              <a:off x="8999726" y="2736664"/>
              <a:ext cx="1611334" cy="261610"/>
            </a:xfrm>
            <a:prstGeom prst="rect">
              <a:avLst/>
            </a:prstGeom>
            <a:noFill/>
          </p:spPr>
          <p:txBody>
            <a:bodyPr wrap="square" rtlCol="0">
              <a:spAutoFit/>
            </a:bodyPr>
            <a:lstStyle/>
            <a:p>
              <a:r>
                <a:rPr lang="fr-CA" sz="1050" dirty="0"/>
                <a:t>Local de soutien</a:t>
              </a:r>
              <a:endParaRPr lang="en-CA" sz="1050" dirty="0"/>
            </a:p>
          </p:txBody>
        </p:sp>
      </p:grpSp>
      <p:sp>
        <p:nvSpPr>
          <p:cNvPr id="10" name="TextBox 9">
            <a:extLst>
              <a:ext uri="{FF2B5EF4-FFF2-40B4-BE49-F238E27FC236}">
                <a16:creationId xmlns:a16="http://schemas.microsoft.com/office/drawing/2014/main" id="{C6A6AFF2-1B76-98C4-A7CF-65B3A018B095}"/>
              </a:ext>
            </a:extLst>
          </p:cNvPr>
          <p:cNvSpPr txBox="1"/>
          <p:nvPr/>
        </p:nvSpPr>
        <p:spPr>
          <a:xfrm>
            <a:off x="2596946" y="3105996"/>
            <a:ext cx="6097978" cy="830997"/>
          </a:xfrm>
          <a:prstGeom prst="rect">
            <a:avLst/>
          </a:prstGeom>
          <a:noFill/>
        </p:spPr>
        <p:txBody>
          <a:bodyPr wrap="square">
            <a:spAutoFit/>
          </a:bodyPr>
          <a:lstStyle/>
          <a:p>
            <a:pPr algn="ctr"/>
            <a:r>
              <a:rPr lang="fr-FR" sz="2400" dirty="0">
                <a:highlight>
                  <a:srgbClr val="F2A920"/>
                </a:highlight>
                <a:latin typeface="+mn-lt"/>
                <a:ea typeface="Calibri" panose="020F0502020204030204" pitchFamily="34" charset="0"/>
                <a:cs typeface="Calibri" panose="020F0502020204030204" pitchFamily="34" charset="0"/>
              </a:rPr>
              <a:t>Utilisez le plan fourni dans l’activité d’annonce du plan d'étage</a:t>
            </a:r>
            <a:endParaRPr lang="en-CA" sz="2400"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786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32300-F088-D2E7-2811-C4CE98F0A597}"/>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11250" y="102717"/>
            <a:ext cx="11406080" cy="5169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Photos « avant » le projet </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descr="Before pictures of a workplace">
            <a:extLst>
              <a:ext uri="{FF2B5EF4-FFF2-40B4-BE49-F238E27FC236}">
                <a16:creationId xmlns:a16="http://schemas.microsoft.com/office/drawing/2014/main" id="{761DCCDF-76FD-AEE2-F7E3-72E92070DB36}"/>
              </a:ext>
              <a:ext uri="{C183D7F6-B498-43B3-948B-1728B52AA6E4}">
                <adec:decorative xmlns:adec="http://schemas.microsoft.com/office/drawing/2017/decorative" val="0"/>
              </a:ext>
            </a:extLst>
          </p:cNvPr>
          <p:cNvPicPr>
            <a:picLocks noChangeAspect="1"/>
          </p:cNvPicPr>
          <p:nvPr/>
        </p:nvPicPr>
        <p:blipFill rotWithShape="1">
          <a:blip r:embed="rId2"/>
          <a:srcRect t="3555" r="-1" b="12682"/>
          <a:stretch/>
        </p:blipFill>
        <p:spPr>
          <a:xfrm>
            <a:off x="295572" y="1178543"/>
            <a:ext cx="11548872" cy="4280662"/>
          </a:xfrm>
          <a:prstGeom prst="rect">
            <a:avLst/>
          </a:prstGeom>
        </p:spPr>
      </p:pic>
      <p:sp>
        <p:nvSpPr>
          <p:cNvPr id="10" name="TextBox 9">
            <a:extLst>
              <a:ext uri="{FF2B5EF4-FFF2-40B4-BE49-F238E27FC236}">
                <a16:creationId xmlns:a16="http://schemas.microsoft.com/office/drawing/2014/main" id="{C6A6AFF2-1B76-98C4-A7CF-65B3A018B095}"/>
              </a:ext>
            </a:extLst>
          </p:cNvPr>
          <p:cNvSpPr txBox="1"/>
          <p:nvPr/>
        </p:nvSpPr>
        <p:spPr>
          <a:xfrm>
            <a:off x="2395847" y="2690498"/>
            <a:ext cx="7781306" cy="461665"/>
          </a:xfrm>
          <a:prstGeom prst="rect">
            <a:avLst/>
          </a:prstGeom>
          <a:noFill/>
        </p:spPr>
        <p:txBody>
          <a:bodyPr wrap="square">
            <a:spAutoFit/>
          </a:bodyPr>
          <a:lstStyle/>
          <a:p>
            <a:pPr algn="ctr"/>
            <a:r>
              <a:rPr lang="fr-FR" sz="2400" dirty="0">
                <a:highlight>
                  <a:srgbClr val="F2A920"/>
                </a:highlight>
                <a:latin typeface="+mn-lt"/>
                <a:ea typeface="Calibri" panose="020F0502020204030204" pitchFamily="34" charset="0"/>
                <a:cs typeface="Calibri" panose="020F0502020204030204" pitchFamily="34" charset="0"/>
              </a:rPr>
              <a:t>Utilisez vos photos si vous en avez</a:t>
            </a:r>
            <a:endParaRPr lang="en-CA" sz="2400"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2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F9E61-D547-CFDB-7EF1-B9EA58F1B740}"/>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00975" y="110461"/>
            <a:ext cx="11616485"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Arial"/>
                <a:ea typeface="Arial"/>
                <a:cs typeface="Arial"/>
                <a:sym typeface="Arial"/>
              </a:rPr>
              <a:t>Aperçu de notre nouveau milieu de travail – Photos du nouvel espace</a:t>
            </a:r>
            <a:endParaRPr kumimoji="0" lang="en-CA" sz="24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3" name="Picture 2" descr="After modernization pictures of a workplace">
            <a:extLst>
              <a:ext uri="{FF2B5EF4-FFF2-40B4-BE49-F238E27FC236}">
                <a16:creationId xmlns:a16="http://schemas.microsoft.com/office/drawing/2014/main" id="{B25625A5-DF6D-A320-7AA9-F184306D7BD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82438" y="1029008"/>
            <a:ext cx="3137591" cy="4706386"/>
          </a:xfrm>
          <a:prstGeom prst="rect">
            <a:avLst/>
          </a:prstGeom>
        </p:spPr>
      </p:pic>
      <p:pic>
        <p:nvPicPr>
          <p:cNvPr id="4" name="Picture 3" descr="After modernization pictures of a workplace">
            <a:extLst>
              <a:ext uri="{FF2B5EF4-FFF2-40B4-BE49-F238E27FC236}">
                <a16:creationId xmlns:a16="http://schemas.microsoft.com/office/drawing/2014/main" id="{9C0807F8-E562-26E4-BA46-D1097036D9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19804" y="1155960"/>
            <a:ext cx="3004154" cy="4612786"/>
          </a:xfrm>
          <a:prstGeom prst="rect">
            <a:avLst/>
          </a:prstGeom>
        </p:spPr>
      </p:pic>
      <p:pic>
        <p:nvPicPr>
          <p:cNvPr id="5" name="Picture 4" descr="After modernization pictures of a workplace">
            <a:extLst>
              <a:ext uri="{FF2B5EF4-FFF2-40B4-BE49-F238E27FC236}">
                <a16:creationId xmlns:a16="http://schemas.microsoft.com/office/drawing/2014/main" id="{3BD47E7E-F1F1-8D28-6561-A3C1ED47AC2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517472" y="1122606"/>
            <a:ext cx="3199989" cy="4612787"/>
          </a:xfrm>
          <a:prstGeom prst="rect">
            <a:avLst/>
          </a:prstGeom>
        </p:spPr>
      </p:pic>
      <p:sp>
        <p:nvSpPr>
          <p:cNvPr id="10" name="TextBox 9">
            <a:extLst>
              <a:ext uri="{FF2B5EF4-FFF2-40B4-BE49-F238E27FC236}">
                <a16:creationId xmlns:a16="http://schemas.microsoft.com/office/drawing/2014/main" id="{C6A6AFF2-1B76-98C4-A7CF-65B3A018B095}"/>
              </a:ext>
            </a:extLst>
          </p:cNvPr>
          <p:cNvSpPr txBox="1"/>
          <p:nvPr/>
        </p:nvSpPr>
        <p:spPr>
          <a:xfrm>
            <a:off x="525163" y="2966702"/>
            <a:ext cx="11007725" cy="830997"/>
          </a:xfrm>
          <a:prstGeom prst="rect">
            <a:avLst/>
          </a:prstGeom>
          <a:noFill/>
        </p:spPr>
        <p:txBody>
          <a:bodyPr wrap="square">
            <a:spAutoFit/>
          </a:bodyPr>
          <a:lstStyle/>
          <a:p>
            <a:pPr algn="ctr"/>
            <a:r>
              <a:rPr lang="fr-FR" dirty="0">
                <a:highlight>
                  <a:srgbClr val="F2A920"/>
                </a:highlight>
                <a:latin typeface="+mn-lt"/>
                <a:ea typeface="Calibri" panose="020F0502020204030204" pitchFamily="34" charset="0"/>
                <a:cs typeface="Calibri" panose="020F0502020204030204" pitchFamily="34" charset="0"/>
              </a:rPr>
              <a:t>Remplacez par des photos de votre nouvel espace - Montrez-en juste assez pour susciter l'intérêt des employés, mais pour en voir plus, ils devront faire la visite officielle</a:t>
            </a:r>
            <a:endParaRPr lang="fr-CA"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749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34530</TotalTime>
  <Words>2941</Words>
  <Application>Microsoft Office PowerPoint</Application>
  <PresentationFormat>Widescreen</PresentationFormat>
  <Paragraphs>187</Paragraphs>
  <Slides>21</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Avenir Next LT Pro Demi</vt:lpstr>
      <vt:lpstr>Calibri</vt:lpstr>
      <vt:lpstr>Calibri Light</vt:lpstr>
      <vt:lpstr>Comic Sans MS</vt:lpstr>
      <vt:lpstr>Georgia</vt:lpstr>
      <vt:lpstr>Times New Roman</vt:lpstr>
      <vt:lpstr>Wingdings</vt:lpstr>
      <vt:lpstr>Office Theme</vt:lpstr>
      <vt:lpstr>think-cell Slide</vt:lpstr>
      <vt:lpstr>SÉANCE DE QUESTIONS ET RÉPONSES AVANT L’OUVERTURE</vt:lpstr>
      <vt:lpstr>Comment utiliser ce document</vt:lpstr>
      <vt:lpstr>Introduction</vt:lpstr>
      <vt:lpstr>Ce que nous avons réalisé jusqu’à présent</vt:lpstr>
      <vt:lpstr>À quoi s'attendre : notre nouveau milieu de travail ouvre bientôt ses portes! </vt:lpstr>
      <vt:lpstr>À quoi s'attendre : notre nouvelle méthode de travail</vt:lpstr>
      <vt:lpstr>Aperçu de notre nouveau milieu de travail - Plan d'étage</vt:lpstr>
      <vt:lpstr>Aperçu de notre nouveau milieu de travail – Photos « avant » le projet </vt:lpstr>
      <vt:lpstr>Aperçu de notre nouveau milieu de travail – Photos du nouvel espace</vt:lpstr>
      <vt:lpstr>Aperçu de notre nouveau milieu de travail – Couleurs et finitions</vt:lpstr>
      <vt:lpstr>Prochaines activités et comment s'y préparer</vt:lpstr>
      <vt:lpstr>Questions et réponses</vt:lpstr>
      <vt:lpstr>Merci!</vt:lpstr>
      <vt:lpstr>Annexe</vt:lpstr>
      <vt:lpstr>Comprendre la flexibilité qu’offre un écosystème d’espaces de travail</vt:lpstr>
      <vt:lpstr>Au bureau…</vt:lpstr>
      <vt:lpstr>Qu’est-ce qu’un point de travail?</vt:lpstr>
      <vt:lpstr>Comprendre les points de travail : de la variété pour tous et pour toute tâche!</vt:lpstr>
      <vt:lpstr>Un milieu de travail GC est composé de zones fonctionnelles visant à favoriser la réalisation de diverses activités professionnelles   </vt:lpstr>
      <vt:lpstr>Différentes façons de travailler</vt:lpstr>
      <vt:lpstr>Un milieu de travail accessible et inclusif dès sa conception</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Genereux, Sophie (SPAC/PSPC) (elle-la / she-her)</cp:lastModifiedBy>
  <cp:revision>968</cp:revision>
  <cp:lastPrinted>2019-10-07T15:51:32Z</cp:lastPrinted>
  <dcterms:created xsi:type="dcterms:W3CDTF">2017-05-19T14:36:17Z</dcterms:created>
  <dcterms:modified xsi:type="dcterms:W3CDTF">2023-02-28T13:34:34Z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