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45" r:id="rId2"/>
    <p:sldId id="332" r:id="rId3"/>
    <p:sldId id="363" r:id="rId4"/>
    <p:sldId id="354" r:id="rId5"/>
    <p:sldId id="278" r:id="rId6"/>
    <p:sldId id="358" r:id="rId7"/>
    <p:sldId id="361" r:id="rId8"/>
    <p:sldId id="335" r:id="rId9"/>
    <p:sldId id="349" r:id="rId10"/>
    <p:sldId id="322" r:id="rId11"/>
    <p:sldId id="362" r:id="rId12"/>
    <p:sldId id="346" r:id="rId13"/>
    <p:sldId id="324" r:id="rId14"/>
    <p:sldId id="306" r:id="rId15"/>
    <p:sldId id="359" r:id="rId16"/>
    <p:sldId id="338" r:id="rId17"/>
    <p:sldId id="360" r:id="rId18"/>
    <p:sldId id="33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Bailey, Ginette" initials="BG" lastIdx="2" clrIdx="1">
    <p:extLst>
      <p:ext uri="{19B8F6BF-5375-455C-9EA6-DF929625EA0E}">
        <p15:presenceInfo xmlns:p15="http://schemas.microsoft.com/office/powerpoint/2012/main" userId="S-1-5-21-2109814544-1665031538-576392789-2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65281" autoAdjust="0"/>
  </p:normalViewPr>
  <p:slideViewPr>
    <p:cSldViewPr snapToObjects="1" showGuides="1">
      <p:cViewPr varScale="1">
        <p:scale>
          <a:sx n="80" d="100"/>
          <a:sy n="80" d="100"/>
        </p:scale>
        <p:origin x="108" y="576"/>
      </p:cViewPr>
      <p:guideLst>
        <p:guide orient="horz" pos="2160"/>
        <p:guide pos="288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TZFbCd5Bc3w"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nWjVZ0fEjko" TargetMode="External"/><Relationship Id="rId5" Type="http://schemas.openxmlformats.org/officeDocument/2006/relationships/hyperlink" Target="https://www.youtube.com/watch?v=4Shw6MyGXAk&amp;t=130s" TargetMode="External"/><Relationship Id="rId4" Type="http://schemas.openxmlformats.org/officeDocument/2006/relationships/hyperlink" Target="https://www.youtube.com/watch?v=_mn04Wc-X3o"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Que-vous-est-arriv&#233;-traumatismes/dp/274994737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rd13inJYbQ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rlonssciences.ca/ressources-pedagogiques/documents-dinformation/le-stress-et-le-cerve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Prep</a:t>
            </a:r>
            <a:r>
              <a:rPr lang="fr-CA" b="0" i="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baseline="0" dirty="0" err="1"/>
              <a:t>Neuroplacité</a:t>
            </a:r>
            <a:r>
              <a:rPr lang="fr-CA" b="0" i="0" baseline="0" dirty="0"/>
              <a:t> - </a:t>
            </a:r>
            <a:r>
              <a:rPr lang="en-CA" sz="1200" dirty="0">
                <a:latin typeface="Times New Roman" panose="02020603050405020304" pitchFamily="18" charset="0"/>
                <a:ea typeface="Calibri" panose="020F0502020204030204" pitchFamily="34" charset="0"/>
                <a:hlinkClick r:id="rId3"/>
              </a:rPr>
              <a:t>https://www.youtube.com/watch?v=PDFWBMOF5yo</a:t>
            </a:r>
            <a:endParaRPr lang="en-CA" sz="1200" dirty="0">
              <a:latin typeface="Times New Roman" panose="02020603050405020304" pitchFamily="18" charset="0"/>
              <a:ea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baseline="0" dirty="0" err="1">
                <a:latin typeface="Times New Roman" panose="02020603050405020304" pitchFamily="18" charset="0"/>
              </a:rPr>
              <a:t>Plasticité</a:t>
            </a:r>
            <a:r>
              <a:rPr lang="en-CA" sz="1200" b="0" i="0" baseline="0" dirty="0">
                <a:latin typeface="Times New Roman" panose="02020603050405020304" pitchFamily="18" charset="0"/>
              </a:rPr>
              <a:t> cerebral -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US" b="0" i="0"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fr-FR" sz="1100" dirty="0" err="1"/>
              <a:t>Leena</a:t>
            </a:r>
            <a:endParaRPr lang="fr-FR" sz="1100" dirty="0"/>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a:t>Je vous demande maintenant d'utiliser le pointeur (la flèche avec votre nom dessus) pour indiquer celui sur lequel vous aimeriez en savoir un peu plus… Je vais en choisir 2</a:t>
            </a:r>
          </a:p>
          <a:p>
            <a:pPr>
              <a:buFont typeface="Arial" pitchFamily="34" charset="0"/>
              <a:buNone/>
            </a:pPr>
            <a:endParaRPr lang="fr-FR" sz="1100" noProof="0" dirty="0"/>
          </a:p>
          <a:p>
            <a:pPr>
              <a:buFont typeface="Arial" pitchFamily="34" charset="0"/>
              <a:buNone/>
            </a:pPr>
            <a:r>
              <a:rPr lang="fr-FR" sz="1100" noProof="0" dirty="0"/>
              <a:t>((En fonction de leurs réponses, lisez les</a:t>
            </a:r>
            <a:r>
              <a:rPr lang="fr-CA" sz="1100" noProof="0" dirty="0"/>
              <a:t> correspondant :))</a:t>
            </a:r>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fontScale="925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Je laisserai les gens lire les deux listes en haut</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(attendre quelques secondes)</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Je veux juste mettre en évidence sur la gauche "Améliore les relations" parce que vous venez plus authentique et empathique.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sz="1200" b="0" dirty="0">
                <a:latin typeface="Merriweather"/>
                <a:ea typeface="Merriweather"/>
                <a:cs typeface="Merriweather"/>
                <a:sym typeface="Merriweather"/>
              </a:rPr>
              <a:t>Et aussi à droite, « </a:t>
            </a:r>
            <a:r>
              <a:rPr lang="fr-FR" sz="1200" dirty="0"/>
              <a:t>Croissance </a:t>
            </a:r>
            <a:r>
              <a:rPr lang="fr-FR" sz="1200" dirty="0" err="1"/>
              <a:t>aprèsavoir</a:t>
            </a:r>
            <a:r>
              <a:rPr lang="fr-FR" sz="1200" dirty="0"/>
              <a:t> vécu des expériences difficiles </a:t>
            </a:r>
            <a:r>
              <a:rPr lang="fr-FR" sz="1200" b="0" dirty="0">
                <a:latin typeface="Merriweather"/>
                <a:ea typeface="Merriweather"/>
                <a:cs typeface="Merriweather"/>
                <a:sym typeface="Merriweather"/>
              </a:rPr>
              <a:t> », par exemple lorsqu'il y a un « le secret de polichinelle » on peut avoir l'impression de ne pas vouloir en parler mais il le faut, la pratique de la pleine conscience permet d'avoir un discussion d'une manière plus humaine, emphatique, compatissante, globalement d'une meilleure manière.</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a:t>
            </a:r>
            <a:r>
              <a:rPr lang="en-CA" sz="1200" b="0" dirty="0" err="1">
                <a:latin typeface="Merriweather"/>
                <a:ea typeface="Merriweather"/>
                <a:cs typeface="Merriweather"/>
                <a:sym typeface="Merriweather"/>
              </a:rPr>
              <a:t>cliquez</a:t>
            </a:r>
            <a:r>
              <a:rPr lang="en-CA" sz="1200" b="0" dirty="0">
                <a:latin typeface="Merriweather"/>
                <a:ea typeface="Merriweather"/>
                <a:cs typeface="Merriweather"/>
                <a:sym typeface="Merriweather"/>
              </a:rPr>
              <a:t>)</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Maintenant, nous avons une citation du BCG -qui est un énorme groupe mondial de consultants-, je voudrais souligner à partir de la citation que... « </a:t>
            </a:r>
            <a:r>
              <a:rPr lang="fr-FR" dirty="0">
                <a:latin typeface="Open Sans"/>
              </a:rPr>
              <a:t>la pleine conscience augmente la confiance dans le leadership et stimule l'engagement des employés. De plus, la pleine conscience aide à libérer tout le potentiel des transformations numériques et agiles. »</a:t>
            </a:r>
            <a:endParaRPr lang="en-CA" sz="1200" b="0" dirty="0">
              <a:latin typeface="Merriweather"/>
              <a:ea typeface="Merriweather"/>
              <a:cs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endParaRPr lang="en-CA" sz="12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SzPts val="1400"/>
              <a:buNone/>
            </a:pPr>
            <a:r>
              <a:rPr lang="en-CA" sz="1200" b="1" kern="1200" dirty="0" err="1">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a:t>
            </a:r>
            <a:r>
              <a:rPr lang="en-CA" sz="1200" b="1"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 en </a:t>
            </a:r>
            <a:r>
              <a:rPr lang="fr-CA" b="1" u="sng" dirty="0">
                <a:latin typeface="Merriweather"/>
                <a:ea typeface="Merriweather"/>
                <a:cs typeface="Merriweather"/>
                <a:sym typeface="Merriweather"/>
              </a:rPr>
              <a:t>Français:</a:t>
            </a:r>
            <a:endParaRPr lang="fr-FR" dirty="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a:latin typeface="Merriweather"/>
                <a:sym typeface="Merriweather"/>
              </a:rPr>
              <a:t>Le leadership de la pleine conscience – Une stratégie efficace pour les gestionnaires - </a:t>
            </a:r>
            <a:r>
              <a:rPr lang="fr-CA" b="0" dirty="0">
                <a:latin typeface="Merriweather"/>
                <a:sym typeface="Merriweather"/>
                <a:hlinkClick r:id="rId4"/>
              </a:rPr>
              <a:t>https://ethiqueparlecoeur.com/2017/09/06/leadership-de-pleine-conscience-strategie-efficace-gestionnaires/</a:t>
            </a:r>
            <a:r>
              <a:rPr lang="fr-CA" b="0" dirty="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a:solidFill>
                  <a:schemeClr val="hlink"/>
                </a:solidFill>
                <a:latin typeface="Arial"/>
                <a:ea typeface="Arial"/>
                <a:cs typeface="Arial"/>
                <a:sym typeface="Arial"/>
                <a:hlinkClick r:id="rId3"/>
              </a:rPr>
              <a:t>https://hbr.org/2015/12/how-meditation-benefits-ceos</a:t>
            </a:r>
            <a:endParaRPr lang="fr-FR" sz="1200" dirty="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a:solidFill>
                  <a:schemeClr val="hlink"/>
                </a:solidFill>
                <a:latin typeface="Arial"/>
                <a:ea typeface="Arial"/>
                <a:cs typeface="Arial"/>
                <a:sym typeface="Arial"/>
                <a:hlinkClick r:id="rId5"/>
              </a:rPr>
              <a:t>https://www.mindful.org/7-qualities-mindfulness-trained-body-scan/</a:t>
            </a:r>
            <a:endParaRPr lang="fr-FR"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extLst>
      <p:ext uri="{BB962C8B-B14F-4D97-AF65-F5344CB8AC3E}">
        <p14:creationId xmlns:p14="http://schemas.microsoft.com/office/powerpoint/2010/main" val="835569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lnSpc>
                <a:spcPct val="100000"/>
              </a:lnSpc>
              <a:spcBef>
                <a:spcPts val="0"/>
              </a:spcBef>
              <a:spcAft>
                <a:spcPts val="0"/>
              </a:spcAft>
              <a:buSzPts val="1400"/>
              <a:buNone/>
            </a:pPr>
            <a:endParaRP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lvl="0" indent="0" algn="l" rtl="0">
              <a:spcBef>
                <a:spcPts val="0"/>
              </a:spcBef>
              <a:spcAft>
                <a:spcPts val="0"/>
              </a:spcAft>
              <a:buClr>
                <a:schemeClr val="dk1"/>
              </a:buClr>
              <a:buSzPts val="1100"/>
              <a:buFont typeface="Arial"/>
              <a:buNone/>
            </a:pPr>
            <a:r>
              <a:rPr lang="fr-FR" sz="16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6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Dans le tableau suivant, nous avons le profil des compétences clés en leadership du SCT dans la colonne de gauche, et dans la rangée du haut, nous avons les compétences de leadership en changement conscient.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Ce tableau indique quelles compétences sont soutenues par quelle compétence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 dans le cas de la compétence « Créer une vision et une stratégie », il s’appuie principalement sur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 La compétence « Mobiliser les personnes » est soutenue par la Concentration,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et ainsi de suite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Maintenant, vous pouvez penser, eh bien, en fait, toutes les compétences sont soutenues par toutes les compétences, dans un sens oui, le tableau indique la </a:t>
            </a:r>
            <a:r>
              <a:rPr lang="fr-FR" sz="1600" b="0" i="0" dirty="0" err="1">
                <a:solidFill>
                  <a:srgbClr val="333333"/>
                </a:solidFill>
                <a:effectLst/>
                <a:latin typeface="Lato" panose="020F0502020204030203" pitchFamily="34" charset="0"/>
              </a:rPr>
              <a:t>competence</a:t>
            </a:r>
            <a:r>
              <a:rPr lang="fr-FR" sz="1600" b="0" i="0" dirty="0">
                <a:solidFill>
                  <a:srgbClr val="333333"/>
                </a:solidFill>
                <a:effectLst/>
                <a:latin typeface="Lato" panose="020F0502020204030203" pitchFamily="34" charset="0"/>
              </a:rPr>
              <a:t> la plus prédominante ou directement liées à la compétence.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Ressources…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i="0" dirty="0">
                <a:solidFill>
                  <a:srgbClr val="333333"/>
                </a:solidFill>
                <a:effectLst/>
                <a:latin typeface="Lato" panose="020F0502020204030203" pitchFamily="34" charset="0"/>
              </a:rPr>
              <a:t>Profil des compétences clés en leadership et exemples de comportements efficaces et inefficaces</a:t>
            </a:r>
          </a:p>
          <a:p>
            <a:pPr defTabSz="933142">
              <a:defRPr/>
            </a:pPr>
            <a:endParaRPr lang="en-CA" sz="1100" dirty="0"/>
          </a:p>
          <a:p>
            <a:pPr fontAlgn="t"/>
            <a:r>
              <a:rPr lang="fr-FR" sz="1200" b="1" kern="1200" dirty="0">
                <a:solidFill>
                  <a:schemeClr val="tx1"/>
                </a:solidFill>
                <a:effectLst/>
                <a:latin typeface="+mn-lt"/>
                <a:ea typeface="+mn-ea"/>
                <a:cs typeface="+mn-cs"/>
              </a:rPr>
              <a:t>Créer une vision et une stratégie</a:t>
            </a:r>
          </a:p>
          <a:p>
            <a:r>
              <a:rPr lang="fr-FR" sz="1200" b="0" i="0" kern="1200" dirty="0">
                <a:solidFill>
                  <a:schemeClr val="tx1"/>
                </a:solidFill>
                <a:effectLst/>
                <a:latin typeface="+mn-lt"/>
                <a:ea typeface="+mn-ea"/>
                <a:cs typeface="+mn-cs"/>
              </a:rPr>
              <a:t>Les dirigeants définissent l'avenir et tracent la voie à suivre. Ils comprennent et communiquent le contexte avec la plus grande aisance, en tenant compte de l'environnement économique, social et politique. Agiles sur le plan intellectuel, ils mettent à contribution leurs connaissances vastes et approfondies, s'inspirent de différentes idées et perspectives, et dégagent un consensus sur les visions convaincantes. Les dirigeants assurent l'équilibre entre les priorités organisationnelles et pangouvernementales, et contribuent à améliorer les résultats pour le Canada et les Canadiens.</a:t>
            </a:r>
          </a:p>
          <a:p>
            <a:endParaRPr lang="en-CA" sz="1100" dirty="0"/>
          </a:p>
          <a:p>
            <a:pPr fontAlgn="t"/>
            <a:r>
              <a:rPr lang="fr-FR" sz="1200" b="1" kern="1200" dirty="0">
                <a:solidFill>
                  <a:schemeClr val="tx1"/>
                </a:solidFill>
                <a:effectLst/>
                <a:latin typeface="+mn-lt"/>
                <a:ea typeface="+mn-ea"/>
                <a:cs typeface="+mn-cs"/>
              </a:rPr>
              <a:t>Mobiliser les personnes</a:t>
            </a:r>
          </a:p>
          <a:p>
            <a:r>
              <a:rPr lang="fr-FR" sz="1200" b="0" i="0" kern="1200" dirty="0">
                <a:solidFill>
                  <a:schemeClr val="tx1"/>
                </a:solidFill>
                <a:effectLst/>
                <a:latin typeface="+mn-lt"/>
                <a:ea typeface="+mn-ea"/>
                <a:cs typeface="+mn-cs"/>
              </a:rPr>
              <a:t>Les dirigeants inspirent et motivent les personnes qu'ils dirigent. Ils gèrent le rendement, offrent de la rétroaction constructive et respectueuse pour encourager et rendre possible l'excellence en matière de rendement. Ils donnent l'exemple en se fixant des objectifs pour eux-mêmes qui sont plus exigeants que ceux qu'ils fixent pour les autres.</a:t>
            </a:r>
          </a:p>
          <a:p>
            <a:endParaRPr lang="en-CA" sz="1100" dirty="0"/>
          </a:p>
          <a:p>
            <a:pPr fontAlgn="t"/>
            <a:r>
              <a:rPr lang="fr-FR" sz="1200" b="1" kern="1200" dirty="0">
                <a:solidFill>
                  <a:schemeClr val="tx1"/>
                </a:solidFill>
                <a:effectLst/>
                <a:latin typeface="+mn-lt"/>
                <a:ea typeface="+mn-ea"/>
                <a:cs typeface="+mn-cs"/>
              </a:rPr>
              <a:t>Préserver l'intégrité et le respect</a:t>
            </a:r>
          </a:p>
          <a:p>
            <a:r>
              <a:rPr lang="fr-FR" sz="1200" b="0" i="0" kern="1200" dirty="0">
                <a:solidFill>
                  <a:schemeClr val="tx1"/>
                </a:solidFill>
                <a:effectLst/>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endParaRPr lang="en-CA" sz="1100" dirty="0"/>
          </a:p>
          <a:p>
            <a:pPr fontAlgn="t"/>
            <a:r>
              <a:rPr lang="fr-FR" sz="1200" b="1" kern="1200" dirty="0">
                <a:solidFill>
                  <a:schemeClr val="tx1"/>
                </a:solidFill>
                <a:effectLst/>
                <a:latin typeface="+mn-lt"/>
                <a:ea typeface="+mn-ea"/>
                <a:cs typeface="+mn-cs"/>
              </a:rPr>
              <a:t>Collaborer avec les partenaires et les intervenants</a:t>
            </a:r>
          </a:p>
          <a:p>
            <a:r>
              <a:rPr lang="fr-FR" sz="1200" b="0" i="0" kern="1200" dirty="0">
                <a:solidFill>
                  <a:schemeClr val="tx1"/>
                </a:solidFill>
                <a:effectLst/>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endParaRPr lang="en-CA" sz="1100" dirty="0"/>
          </a:p>
          <a:p>
            <a:pPr fontAlgn="t"/>
            <a:r>
              <a:rPr lang="fr-FR" sz="1200" b="1" kern="1200" dirty="0">
                <a:solidFill>
                  <a:schemeClr val="tx1"/>
                </a:solidFill>
                <a:effectLst/>
                <a:latin typeface="+mn-lt"/>
                <a:ea typeface="+mn-ea"/>
                <a:cs typeface="+mn-cs"/>
              </a:rPr>
              <a:t>Promouvoir l'innovation et orienter le changement</a:t>
            </a:r>
          </a:p>
          <a:p>
            <a:r>
              <a:rPr lang="fr-FR" sz="1200" b="0" i="0" kern="1200" dirty="0">
                <a:solidFill>
                  <a:schemeClr val="tx1"/>
                </a:solidFill>
                <a:effectLst/>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endParaRPr lang="en-CA" sz="1100" dirty="0"/>
          </a:p>
          <a:p>
            <a:pPr fontAlgn="t"/>
            <a:r>
              <a:rPr lang="fr-FR" sz="1200" b="1" kern="1200" dirty="0">
                <a:solidFill>
                  <a:schemeClr val="tx1"/>
                </a:solidFill>
                <a:effectLst/>
                <a:latin typeface="+mn-lt"/>
                <a:ea typeface="+mn-ea"/>
                <a:cs typeface="+mn-cs"/>
              </a:rPr>
              <a:t>Obtenir des résultats</a:t>
            </a:r>
          </a:p>
          <a:p>
            <a:r>
              <a:rPr lang="fr-FR" sz="1200" b="0" i="0" kern="1200" dirty="0">
                <a:solidFill>
                  <a:schemeClr val="tx1"/>
                </a:solidFill>
                <a:effectLst/>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 https://www.canada.ca/fr/secretariat-conseil-tresor/services/perfectionnement-professionnel/profil-competence-cle-leadership/exemples-comportements-efficaces-inefficaces.html</a:t>
            </a:r>
          </a:p>
          <a:p>
            <a:endParaRPr lang="fr-F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0" dirty="0"/>
              <a:t>Carmen</a:t>
            </a:r>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Carmen</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 et lisez la diapositive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[5 min.] Les 3 respirations •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3"/>
              </a:rPr>
              <a:t>https://www.youtube.com/watch?v=TZFbCd5Bc3w</a:t>
            </a:r>
            <a:br>
              <a:rPr lang="en-CA" sz="1200" dirty="0">
                <a:solidFill>
                  <a:prstClr val="black"/>
                </a:solidFill>
              </a:rPr>
            </a:br>
            <a:r>
              <a:rPr lang="fr-FR" sz="1200" dirty="0">
                <a:solidFill>
                  <a:prstClr val="black"/>
                </a:solidFill>
              </a:rPr>
              <a:t>Cohérence Cardiaque (5 min) : exercice de respiration anti-stress </a:t>
            </a:r>
            <a:r>
              <a:rPr lang="fr-FR" sz="1200" dirty="0"/>
              <a:t>- </a:t>
            </a:r>
            <a:r>
              <a:rPr lang="fr-FR" sz="1200" dirty="0">
                <a:hlinkClick r:id="rId4"/>
              </a:rPr>
              <a:t>https://www.youtube.com/watch?v=_mn04Wc-X3o</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5"/>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6"/>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r>
              <a:rPr lang="fr-FR" dirty="0"/>
              <a:t>Nous allons faire les rétroactions dans quelques minutes, aussi bien en plénière qu'en petits groupes. Juste avant de faire cela, y a-t-il une question concernant les devoirs ?  </a:t>
            </a:r>
          </a:p>
          <a:p>
            <a:r>
              <a:rPr lang="fr-FR" dirty="0"/>
              <a:t>(donnez quelques secondes aux gens) </a:t>
            </a:r>
          </a:p>
          <a:p>
            <a:endParaRPr lang="fr-FR" dirty="0"/>
          </a:p>
          <a:p>
            <a:r>
              <a:rPr lang="fr-FR"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FR" dirty="0"/>
          </a:p>
          <a:p>
            <a:r>
              <a:rPr lang="fr-FR" dirty="0"/>
              <a:t>((faire la préparation pour les salles de discussion)</a:t>
            </a:r>
          </a:p>
          <a:p>
            <a:r>
              <a:rPr lang="fr-FR" dirty="0"/>
              <a:t>Et maintenant, vous aurez l'opportunité de faire une rétroaction, en petits groupes de 4 à 6 personnes qui seront assignées au hasard. Soyez simplement conscient et partagez le temps disponible </a:t>
            </a:r>
            <a:r>
              <a:rPr lang="fr-FR" dirty="0" err="1"/>
              <a:t>parmis</a:t>
            </a:r>
            <a:r>
              <a:rPr lang="fr-FR" dirty="0"/>
              <a:t> vous</a:t>
            </a:r>
          </a:p>
          <a:p>
            <a:endParaRPr lang="fr-FR" dirty="0"/>
          </a:p>
          <a:p>
            <a:r>
              <a:rPr lang="fr-FR" dirty="0"/>
              <a:t>(ouvre les salles de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Bien qu’il soit suggéré que vous preniez environ </a:t>
            </a:r>
            <a:r>
              <a:rPr lang="fr-FR" u="none" dirty="0"/>
              <a:t>15 minutes pour réfléchir à la séance d'aujourd'hui</a:t>
            </a:r>
            <a:r>
              <a:rPr lang="fr-CA" u="none" dirty="0"/>
              <a:t>, n’hésitez pas à prendre tout le temps nécessaire ou voulu. </a:t>
            </a:r>
            <a:r>
              <a:rPr lang="fr-FR"/>
              <a:t>Une </a:t>
            </a:r>
            <a:r>
              <a:rPr lang="fr-FR" dirty="0"/>
              <a:t>fois terminé, vous pouvez simplement quitter </a:t>
            </a:r>
            <a:r>
              <a:rPr lang="fr-FR"/>
              <a:t>le WebEx, à moins que vous ayez une question ou un commentaire, nous serons là</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t>No speaking notes required</a:t>
            </a:r>
            <a:r>
              <a:rPr lang="en-CA" b="0" i="1" baseline="0" dirty="0"/>
              <a:t> – just leave this slide up until everyone has exited the WebEx. </a:t>
            </a:r>
            <a:r>
              <a:rPr lang="en-CA" b="0" i="1" baseline="0"/>
              <a:t>Or take it down when people come back to the main room with comments or questions so they can see the facilitators full-screen.</a:t>
            </a:r>
            <a:endParaRPr lang="en-CA" b="0" i="1"/>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endParaRPr lang="en-US" baseline="0" dirty="0"/>
          </a:p>
          <a:p>
            <a:r>
              <a:rPr lang="en-US" baseline="0" dirty="0" err="1"/>
              <a:t>Bienvenue</a:t>
            </a:r>
            <a:r>
              <a:rPr lang="en-US" baseline="0" dirty="0"/>
              <a:t> à </a:t>
            </a:r>
            <a:r>
              <a:rPr lang="en-US" baseline="0" dirty="0" err="1"/>
              <a:t>tous</a:t>
            </a:r>
            <a:r>
              <a:rPr lang="en-US" baseline="0" dirty="0"/>
              <a:t> à la </a:t>
            </a:r>
            <a:r>
              <a:rPr lang="en-US" baseline="0" dirty="0" err="1"/>
              <a:t>duxiemme</a:t>
            </a:r>
            <a:r>
              <a:rPr lang="en-US" baseline="0" dirty="0"/>
              <a:t> </a:t>
            </a:r>
            <a:r>
              <a:rPr lang="en-US" baseline="0" dirty="0" err="1"/>
              <a:t>semaine</a:t>
            </a:r>
            <a:r>
              <a:rPr lang="en-US" baseline="0" dirty="0"/>
              <a:t> du </a:t>
            </a:r>
            <a:r>
              <a:rPr lang="en-US" baseline="0" dirty="0" err="1"/>
              <a:t>programme</a:t>
            </a:r>
            <a:endParaRPr lang="en-US" baseline="0" dirty="0"/>
          </a:p>
          <a:p>
            <a:endParaRPr lang="en-US" baseline="0" dirty="0"/>
          </a:p>
          <a:p>
            <a:r>
              <a:rPr lang="en-US" baseline="0" dirty="0"/>
              <a:t>En </a:t>
            </a:r>
            <a:r>
              <a:rPr lang="en-US" baseline="0" dirty="0" err="1"/>
              <a:t>Anglais</a:t>
            </a:r>
            <a:r>
              <a:rPr lang="en-US" baseline="0" dirty="0"/>
              <a:t> :</a:t>
            </a:r>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French, there will be other sessions in </a:t>
            </a:r>
            <a:r>
              <a:rPr lang="en-US" baseline="0" dirty="0" err="1"/>
              <a:t>Engilsh</a:t>
            </a:r>
            <a:r>
              <a:rPr lang="en-US" baseline="0" dirty="0"/>
              <a:t> that will be promoted via the </a:t>
            </a:r>
            <a:r>
              <a:rPr lang="en-US" baseline="0" dirty="0" err="1"/>
              <a:t>GCTool</a:t>
            </a:r>
            <a:r>
              <a:rPr lang="en-US" baseline="0" dirty="0"/>
              <a:t> groups (or give specific dates, if available).”</a:t>
            </a:r>
          </a:p>
          <a:p>
            <a:endParaRPr lang="en-US" baseline="0" dirty="0"/>
          </a:p>
          <a:p>
            <a:pPr defTabSz="912937">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les groups de </a:t>
            </a:r>
            <a:r>
              <a:rPr lang="fr-FR" dirty="0" err="1"/>
              <a:t>GCOutils</a:t>
            </a:r>
            <a:r>
              <a:rPr lang="fr-FR" dirty="0"/>
              <a:t> (ou donner des dates précises, si disponible).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dirty="0">
                <a:highlight>
                  <a:srgbClr val="FFFF00"/>
                </a:highlight>
              </a:rPr>
              <a:t>Marie-Lyne</a:t>
            </a:r>
          </a:p>
          <a:p>
            <a:endParaRPr lang="fr-FR" dirty="0">
              <a:highlight>
                <a:srgbClr val="FFFF00"/>
              </a:highlight>
            </a:endParaRPr>
          </a:p>
          <a:p>
            <a:r>
              <a:rPr lang="fr-FR" dirty="0">
                <a:highlight>
                  <a:srgbClr val="FFFF00"/>
                </a:highlight>
              </a:rPr>
              <a:t>(Donnez de l'espace pour 2/3 personnes à partager)</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FR" dirty="0"/>
              <a:t>cliquez</a:t>
            </a:r>
            <a:r>
              <a:rPr lang="fr-CA" dirty="0"/>
              <a:t>)</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FR"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FR" dirty="0"/>
              <a:t>cliquez</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FR" dirty="0"/>
              <a:t>cliquez</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((Added: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How’s</a:t>
            </a:r>
            <a:r>
              <a:rPr lang="fr-CA" dirty="0"/>
              <a:t> </a:t>
            </a:r>
            <a:r>
              <a:rPr lang="fr-CA" dirty="0" err="1"/>
              <a:t>everybody</a:t>
            </a:r>
            <a:r>
              <a:rPr lang="fr-CA" dirty="0"/>
              <a:t> </a:t>
            </a:r>
            <a:r>
              <a:rPr lang="fr-CA" dirty="0" err="1"/>
              <a:t>doing</a:t>
            </a:r>
            <a:r>
              <a:rPr lang="fr-CA" dirty="0"/>
              <a:t> </a:t>
            </a:r>
            <a:r>
              <a:rPr lang="fr-CA" dirty="0" err="1"/>
              <a:t>with</a:t>
            </a:r>
            <a:r>
              <a:rPr lang="fr-CA" dirty="0"/>
              <a:t> </a:t>
            </a:r>
            <a:r>
              <a:rPr lang="fr-CA" dirty="0" err="1"/>
              <a:t>their</a:t>
            </a:r>
            <a:r>
              <a:rPr lang="fr-CA" dirty="0"/>
              <a:t> </a:t>
            </a:r>
            <a:r>
              <a:rPr lang="fr-CA" dirty="0" err="1"/>
              <a:t>buddy</a:t>
            </a:r>
            <a:r>
              <a:rPr lang="fr-CA" dirty="0"/>
              <a:t> </a:t>
            </a:r>
            <a:r>
              <a:rPr lang="fr-CA" dirty="0" err="1"/>
              <a:t>systems</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I know </a:t>
            </a:r>
            <a:r>
              <a:rPr lang="fr-CA" dirty="0" err="1"/>
              <a:t>sometimes</a:t>
            </a:r>
            <a:r>
              <a:rPr lang="fr-CA" dirty="0"/>
              <a:t> </a:t>
            </a:r>
            <a:r>
              <a:rPr lang="fr-CA" dirty="0" err="1"/>
              <a:t>it’s</a:t>
            </a:r>
            <a:r>
              <a:rPr lang="fr-CA" dirty="0"/>
              <a:t> hard to commit to the extra time </a:t>
            </a:r>
            <a:r>
              <a:rPr lang="fr-CA" dirty="0" err="1"/>
              <a:t>outside</a:t>
            </a:r>
            <a:r>
              <a:rPr lang="fr-CA" dirty="0"/>
              <a:t> of the sessions, and the </a:t>
            </a:r>
            <a:r>
              <a:rPr lang="fr-CA" dirty="0" err="1"/>
              <a:t>buddy</a:t>
            </a:r>
            <a:r>
              <a:rPr lang="fr-CA" dirty="0"/>
              <a:t> system </a:t>
            </a:r>
            <a:r>
              <a:rPr lang="fr-CA" dirty="0" err="1"/>
              <a:t>is</a:t>
            </a:r>
            <a:r>
              <a:rPr lang="fr-CA" dirty="0"/>
              <a:t> a key </a:t>
            </a:r>
            <a:r>
              <a:rPr lang="fr-CA" dirty="0" err="1"/>
              <a:t>ingredient</a:t>
            </a:r>
            <a:r>
              <a:rPr lang="fr-CA" dirty="0"/>
              <a:t> for </a:t>
            </a:r>
            <a:r>
              <a:rPr lang="fr-CA" dirty="0" err="1"/>
              <a:t>this</a:t>
            </a:r>
            <a:r>
              <a:rPr lang="fr-CA" dirty="0"/>
              <a:t> program. If </a:t>
            </a:r>
            <a:r>
              <a:rPr lang="fr-CA" dirty="0" err="1"/>
              <a:t>someone</a:t>
            </a:r>
            <a:r>
              <a:rPr lang="fr-CA" dirty="0"/>
              <a:t> on </a:t>
            </a:r>
            <a:r>
              <a:rPr lang="fr-CA" dirty="0" err="1"/>
              <a:t>your</a:t>
            </a:r>
            <a:r>
              <a:rPr lang="fr-CA" dirty="0"/>
              <a:t> Buddy System </a:t>
            </a:r>
            <a:r>
              <a:rPr lang="fr-CA" dirty="0" err="1"/>
              <a:t>didn’t</a:t>
            </a:r>
            <a:r>
              <a:rPr lang="fr-CA" dirty="0"/>
              <a:t> show up </a:t>
            </a:r>
            <a:r>
              <a:rPr lang="fr-CA" dirty="0" err="1"/>
              <a:t>this</a:t>
            </a:r>
            <a:r>
              <a:rPr lang="fr-CA" dirty="0"/>
              <a:t> </a:t>
            </a:r>
            <a:r>
              <a:rPr lang="fr-CA" dirty="0" err="1"/>
              <a:t>week</a:t>
            </a:r>
            <a:r>
              <a:rPr lang="fr-CA" dirty="0"/>
              <a:t>, </a:t>
            </a:r>
            <a:r>
              <a:rPr lang="fr-CA" dirty="0" err="1"/>
              <a:t>that’s</a:t>
            </a:r>
            <a:r>
              <a:rPr lang="fr-CA" dirty="0"/>
              <a:t> </a:t>
            </a:r>
            <a:r>
              <a:rPr lang="fr-CA" dirty="0" err="1"/>
              <a:t>alright</a:t>
            </a:r>
            <a:r>
              <a:rPr lang="fr-CA" dirty="0"/>
              <a:t>. If </a:t>
            </a:r>
            <a:r>
              <a:rPr lang="fr-CA" dirty="0" err="1"/>
              <a:t>someone</a:t>
            </a:r>
            <a:r>
              <a:rPr lang="fr-CA" dirty="0"/>
              <a:t> </a:t>
            </a:r>
            <a:r>
              <a:rPr lang="fr-CA" dirty="0" err="1"/>
              <a:t>expressively</a:t>
            </a:r>
            <a:r>
              <a:rPr lang="fr-CA" dirty="0"/>
              <a:t> </a:t>
            </a:r>
            <a:r>
              <a:rPr lang="fr-CA" dirty="0" err="1"/>
              <a:t>said</a:t>
            </a:r>
            <a:r>
              <a:rPr lang="fr-CA" dirty="0"/>
              <a:t> </a:t>
            </a:r>
            <a:r>
              <a:rPr lang="fr-CA" dirty="0" err="1"/>
              <a:t>they</a:t>
            </a:r>
            <a:r>
              <a:rPr lang="fr-CA" dirty="0"/>
              <a:t> </a:t>
            </a:r>
            <a:r>
              <a:rPr lang="fr-CA" dirty="0" err="1"/>
              <a:t>can’t</a:t>
            </a:r>
            <a:r>
              <a:rPr lang="fr-CA" dirty="0"/>
              <a:t> continue </a:t>
            </a:r>
            <a:r>
              <a:rPr lang="fr-CA" dirty="0" err="1"/>
              <a:t>attending</a:t>
            </a:r>
            <a:r>
              <a:rPr lang="fr-CA" dirty="0"/>
              <a:t> the </a:t>
            </a:r>
            <a:r>
              <a:rPr lang="fr-CA" dirty="0" err="1"/>
              <a:t>whole</a:t>
            </a:r>
            <a:r>
              <a:rPr lang="fr-CA" dirty="0"/>
              <a:t> program, let Alejandro know.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CA" dirty="0" err="1"/>
              <a:t>My</a:t>
            </a:r>
            <a:r>
              <a:rPr lang="fr-CA" dirty="0"/>
              <a:t> </a:t>
            </a:r>
            <a:r>
              <a:rPr lang="fr-CA" dirty="0" err="1"/>
              <a:t>auncle</a:t>
            </a:r>
            <a:r>
              <a:rPr lang="fr-CA" dirty="0"/>
              <a:t> google translation </a:t>
            </a:r>
            <a:r>
              <a:rPr lang="fr-CA" dirty="0" err="1"/>
              <a:t>here</a:t>
            </a:r>
            <a:r>
              <a:rPr lang="fr-CA"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Comment tout le monde se débrouille-t-il avec ses systèmes de copains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Je sais qu'il est parfois difficile de consacrer du temps supplémentaire en dehors des sessions, et le système de jumelage est un ingrédient clé de ce programme. Si quelqu'un sur votre système d'amis ne s'est pas présenté cette semaine, ce n'est pas grave. Si quelqu'un a expressément dit qu'il ne pouvait pas continuer à suivre tout le programme, faites-le savoir à Alejandro.</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highlight>
                  <a:srgbClr val="FFFF00"/>
                </a:highlight>
              </a:rPr>
              <a:t>Marie-Lyne</a:t>
            </a:r>
          </a:p>
          <a:p>
            <a:endParaRPr lang="fr-FR" dirty="0">
              <a:highlight>
                <a:srgbClr val="FFFF00"/>
              </a:highlight>
            </a:endParaRPr>
          </a:p>
          <a:p>
            <a:pPr>
              <a:spcBef>
                <a:spcPts val="1800"/>
              </a:spcBef>
            </a:pPr>
            <a:r>
              <a:rPr lang="fr-FR" dirty="0"/>
              <a:t>L'ordre du jour d'aujourd'hui…</a:t>
            </a:r>
          </a:p>
          <a:p>
            <a:pPr>
              <a:spcBef>
                <a:spcPts val="1800"/>
              </a:spcBef>
            </a:pPr>
            <a:r>
              <a:rPr lang="fr-FR" dirty="0"/>
              <a:t>Nous avons déjà parcouru </a:t>
            </a:r>
            <a:r>
              <a:rPr lang="fr-FR"/>
              <a:t>les 2 </a:t>
            </a:r>
            <a:r>
              <a:rPr lang="fr-FR" dirty="0"/>
              <a:t>premières puces</a:t>
            </a:r>
          </a:p>
          <a:p>
            <a:pPr>
              <a:spcBef>
                <a:spcPts val="1800"/>
              </a:spcBef>
            </a:pPr>
            <a:endParaRPr lang="fr-FR" dirty="0"/>
          </a:p>
          <a:p>
            <a:pPr>
              <a:spcBef>
                <a:spcPts val="1800"/>
              </a:spcBef>
            </a:pPr>
            <a:r>
              <a:rPr lang="fr-FR" dirty="0"/>
              <a:t>Aujourd'hui, nous allons explorer deux des </a:t>
            </a:r>
            <a:r>
              <a:rPr lang="fr-CA" dirty="0"/>
              <a:t>compétences que possède un dirigeant dans la pleine conscience sont la concentration et la clarté </a:t>
            </a:r>
          </a:p>
          <a:p>
            <a:pPr>
              <a:spcBef>
                <a:spcPts val="1800"/>
              </a:spcBef>
            </a:pPr>
            <a:r>
              <a:rPr lang="fr-CA" dirty="0"/>
              <a:t>Aujourd’hui nous pratiquerons</a:t>
            </a:r>
          </a:p>
          <a:p>
            <a:pPr marL="171450" lvl="0" indent="-171450">
              <a:spcBef>
                <a:spcPts val="1800"/>
              </a:spcBef>
              <a:buFont typeface="Arial" panose="020B0604020202020204" pitchFamily="34" charset="0"/>
              <a:buChar char="•"/>
            </a:pPr>
            <a:r>
              <a:rPr lang="fr-CA" dirty="0"/>
              <a:t>La clarté en démontrant les comportements du cerveau – neuroplasticité</a:t>
            </a:r>
          </a:p>
          <a:p>
            <a:pPr marL="171450" lvl="0" indent="-171450">
              <a:spcBef>
                <a:spcPts val="1800"/>
              </a:spcBef>
              <a:buFont typeface="Arial" panose="020B0604020202020204" pitchFamily="34" charset="0"/>
              <a:buChar char="•"/>
            </a:pPr>
            <a:r>
              <a:rPr lang="fr-CA" dirty="0"/>
              <a:t>Introduction des concepts en leadership de pleine conscience </a:t>
            </a:r>
          </a:p>
          <a:p>
            <a:pPr marL="171450" lvl="0" indent="-171450">
              <a:spcBef>
                <a:spcPts val="1800"/>
              </a:spcBef>
              <a:buFont typeface="Arial" panose="020B0604020202020204" pitchFamily="34" charset="0"/>
              <a:buChar char="•"/>
            </a:pPr>
            <a:r>
              <a:rPr lang="fr-CA" dirty="0"/>
              <a:t>Concentration en effectuant des respirations de pleine conscience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dirty="0">
                <a:highlight>
                  <a:srgbClr val="FFFF00"/>
                </a:highlight>
              </a:rPr>
              <a:t>Marie-Lyne</a:t>
            </a:r>
          </a:p>
          <a:p>
            <a:endParaRPr lang="fr-FR" sz="1100" dirty="0">
              <a:highlight>
                <a:srgbClr val="FFFF00"/>
              </a:highlight>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Ce modèle parle de la façon dont le cerveau est formé, il comporte 4 parties. La partie intéressante de ce modèle est que le cortex préfrontal est l'endroit où la créativité, la pensée, le langage, les valeurs, le concept de temps et l'espoir se produisent dans le cerveau.</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Lorsque le corps entre dans une réaction de combat ou de fuite, sa réaction est de se concentrer sur les instincts de base, gérés par le tronc cérébral et axés sur la température, la respiration et les fonctions cardiaques.</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noProof="0" dirty="0">
                <a:solidFill>
                  <a:schemeClr val="tx1"/>
                </a:solidFill>
                <a:effectLst/>
                <a:latin typeface="+mn-lt"/>
                <a:ea typeface="+mn-ea"/>
                <a:cs typeface="+mn-cs"/>
              </a:rPr>
              <a:t>Je répète juste que ce programme porte sur la pleine conscience et sur la manière d’être</a:t>
            </a:r>
            <a:r>
              <a:rPr lang="fr-CA" sz="1100" b="0" i="0" kern="1200" baseline="0" noProof="0" dirty="0">
                <a:solidFill>
                  <a:schemeClr val="tx1"/>
                </a:solidFill>
                <a:effectLst/>
                <a:latin typeface="+mn-lt"/>
                <a:ea typeface="+mn-ea"/>
                <a:cs typeface="+mn-cs"/>
              </a:rPr>
              <a:t> présent et d’accéder au cortex préfrontal.</a:t>
            </a: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((Ce programme n’est PAS axé sur les traumatismes et la guérison.  Si vous avez besoin d’appui à ce sujet, veuillez rejoindre un spécialiste ou le PAE.))</a:t>
            </a: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Des 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i="0" dirty="0"/>
              <a:t>Que vous est-il arrivé? : Comprendre les traumatismes du passé pour reconstruire nos vies -</a:t>
            </a:r>
            <a:r>
              <a:rPr lang="en-US" sz="1100" dirty="0">
                <a:hlinkClick r:id="rId3"/>
              </a:rPr>
              <a:t>https://www.amazon.ca/Que-</a:t>
            </a:r>
            <a:r>
              <a:rPr lang="en-US" sz="1100" dirty="0" err="1">
                <a:hlinkClick r:id="rId3"/>
              </a:rPr>
              <a:t>vous</a:t>
            </a:r>
            <a:r>
              <a:rPr lang="en-US" sz="1100" dirty="0">
                <a:hlinkClick r:id="rId3"/>
              </a:rPr>
              <a:t>-</a:t>
            </a:r>
            <a:r>
              <a:rPr lang="en-US" sz="1100" dirty="0" err="1">
                <a:hlinkClick r:id="rId3"/>
              </a:rPr>
              <a:t>est-arrivé-traumatismes</a:t>
            </a:r>
            <a:r>
              <a:rPr lang="en-US" sz="1100" dirty="0">
                <a:hlinkClick r:id="rId3"/>
              </a:rPr>
              <a:t>/</a:t>
            </a:r>
            <a:r>
              <a:rPr lang="en-US" sz="1100" dirty="0" err="1">
                <a:hlinkClick r:id="rId3"/>
              </a:rPr>
              <a:t>dp</a:t>
            </a:r>
            <a:r>
              <a:rPr lang="en-US" sz="1100" dirty="0">
                <a:hlinkClick r:id="rId3"/>
              </a:rPr>
              <a:t>/2749947375/</a:t>
            </a:r>
            <a:r>
              <a:rPr lang="en-US" sz="1100" dirty="0"/>
              <a:t> </a:t>
            </a:r>
          </a:p>
          <a:p>
            <a:endParaRPr lang="fr-FR" sz="1100" i="0" dirty="0"/>
          </a:p>
          <a:p>
            <a:pPr algn="l"/>
            <a:r>
              <a:rPr lang="fr-FR" sz="1100" b="0" i="0" dirty="0">
                <a:effectLst/>
                <a:latin typeface="Roboto" panose="02000000000000000000" pitchFamily="2" charset="0"/>
              </a:rPr>
              <a:t>Boris Cyrulnik - La mémoire traumatique - </a:t>
            </a:r>
            <a:r>
              <a:rPr lang="en-US" sz="1100" b="0" i="0" u="sng" dirty="0">
                <a:hlinkClick r:id="rId4"/>
              </a:rPr>
              <a:t>https://www.youtube.com/watch?v=rd13inJYbQk</a:t>
            </a:r>
            <a:endParaRPr lang="fr-FR" sz="1100" b="0" i="0" dirty="0">
              <a:effectLst/>
              <a:latin typeface="Roboto" panose="02000000000000000000" pitchFamily="2" charset="0"/>
            </a:endParaRPr>
          </a:p>
          <a:p>
            <a:pPr marL="0" indent="0">
              <a:buFont typeface="Arial" panose="020B0604020202020204" pitchFamily="34" charset="0"/>
              <a:buNone/>
            </a:pPr>
            <a:endParaRPr lang="fr-CA" sz="11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dirty="0" err="1"/>
              <a:t>Leena</a:t>
            </a:r>
            <a:endParaRPr lang="fr-FR" dirty="0"/>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err="1">
                <a:latin typeface="Times New Roman" panose="02020603050405020304" pitchFamily="18" charset="0"/>
                <a:ea typeface="Calibri" panose="020F0502020204030204" pitchFamily="34" charset="0"/>
              </a:rPr>
              <a:t>ou</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cette</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vidéo</a:t>
            </a:r>
            <a:r>
              <a:rPr lang="en-CA" sz="1200" dirty="0">
                <a:latin typeface="Times New Roman" panose="02020603050405020304" pitchFamily="18" charset="0"/>
                <a:ea typeface="Calibri" panose="020F0502020204030204" pitchFamily="34" charset="0"/>
              </a:rPr>
              <a:t> (2 mins)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Leena</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En</a:t>
            </a:r>
            <a:r>
              <a:rPr lang="en-US" baseline="0" dirty="0"/>
              <a:t> </a:t>
            </a:r>
            <a:r>
              <a:rPr lang="fr-CA" baseline="0" noProof="0" dirty="0"/>
              <a:t>périodes</a:t>
            </a:r>
            <a:r>
              <a:rPr lang="en-US" baseline="0" dirty="0"/>
              <a:t> de stress le </a:t>
            </a:r>
            <a:r>
              <a:rPr lang="fr-CA" baseline="0" noProof="0" dirty="0"/>
              <a:t>cerveau</a:t>
            </a:r>
            <a:r>
              <a:rPr lang="en-US" baseline="0" dirty="0"/>
              <a:t> </a:t>
            </a:r>
            <a:r>
              <a:rPr lang="fr-CA" baseline="0" noProof="0" dirty="0"/>
              <a:t>réduit les ressources </a:t>
            </a:r>
            <a:r>
              <a:rPr lang="en-US" baseline="0" dirty="0"/>
              <a:t>tells que les </a:t>
            </a:r>
            <a:r>
              <a:rPr lang="fr-FR" baseline="0" dirty="0"/>
              <a:t>fonctions immunitaires, les fonctions de récupération, les fonctions digestives, le raisonnement logique, la concentration et la mémoire.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même temps le cerveau augmente la pression sanguine, la production d'hormones, le rythme cardiaque, le rythme respiratoire, la tension musculaire et le taux de transpiration qui en sorte explique et préparent la réaction de lutte, de fuite ou de figement</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https://parlonssciences.ca/ressources-pedagogiques/documents-dinformation/le-stress-et-le-cerveau</a:t>
            </a:r>
            <a:r>
              <a:rPr lang="en-US"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Leena</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34478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705E42CF-E212-1E31-5DDC-D995D034FFA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496D7AF7-2B0B-4F79-FEBD-98451256780D}"/>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DF84DB8E-CAC8-47D1-414B-9A4B2DD1B409}"/>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AD68C24C-6D9F-CF73-0F9E-0306316799A3}"/>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2022-10-11</a:t>
            </a:fld>
            <a:endParaRPr lang="en-CA" noProof="0" dirty="0"/>
          </a:p>
        </p:txBody>
      </p:sp>
      <p:sp>
        <p:nvSpPr>
          <p:cNvPr id="19" name="Footer Placeholder 4">
            <a:extLst>
              <a:ext uri="{FF2B5EF4-FFF2-40B4-BE49-F238E27FC236}">
                <a16:creationId xmlns:a16="http://schemas.microsoft.com/office/drawing/2014/main" id="{C60ED80A-76D6-61DC-62D9-F50F13EACF37}"/>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CA56A136-88BD-AD2B-FDDB-AEF2585C9442}"/>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4B0A86BD-1090-ECC4-C408-568039091CC4}"/>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2022-10-11</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ethiqueparlecoeur.com/2017/09/06/leadership-de-pleine-conscience-strategie-efficace-gestionnaires/" TargetMode="External"/><Relationship Id="rId4" Type="http://schemas.openxmlformats.org/officeDocument/2006/relationships/hyperlink" Target="https://www.mindful.org/7-qualities-mindfulness-trained-body-sca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archive.org/embed/2-mins-centering-exercise-fr" TargetMode="External"/><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youtube.com/watch?v=_mn04Wc-X3o" TargetMode="External"/><Relationship Id="rId10" Type="http://schemas.openxmlformats.org/officeDocument/2006/relationships/image" Target="../media/image36.jpeg"/><Relationship Id="rId4" Type="http://schemas.openxmlformats.org/officeDocument/2006/relationships/hyperlink" Target="https://www.youtube.com/watch?v=TZFbCd5Bc3w" TargetMode="Externa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10.jpg"/><Relationship Id="rId10" Type="http://schemas.openxmlformats.org/officeDocument/2006/relationships/image" Target="../media/image35.png"/><Relationship Id="rId4" Type="http://schemas.openxmlformats.org/officeDocument/2006/relationships/notesSlide" Target="../notesSlides/notesSlide17.xml"/><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archive.org/embed/2-mins-centering-exercise-fr" TargetMode="External"/><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rd13inJYbQk" TargetMode="External"/><Relationship Id="rId4" Type="http://schemas.openxmlformats.org/officeDocument/2006/relationships/hyperlink" Target="https://www.amazon.ca/Que-vous-est-arriv&#233;-traumatismes/dp/274994737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youtube.com/watch?v=PDFWBMOF5yo" TargetMode="External"/><Relationship Id="rId5" Type="http://schemas.openxmlformats.org/officeDocument/2006/relationships/image" Target="../media/image21.png"/><Relationship Id="rId10" Type="http://schemas.openxmlformats.org/officeDocument/2006/relationships/hyperlink" Target="https://www.youtube.com/watch?v=7x4am1tC7oo"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 n'est jamais trop tard - Inspirations pour réussir sa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2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Voici pourquoi la pleine conscience est si importante</a:t>
            </a:r>
            <a:endParaRPr lang="fr-CA" dirty="0"/>
          </a:p>
        </p:txBody>
      </p:sp>
      <p:sp>
        <p:nvSpPr>
          <p:cNvPr id="3" name="Content Placeholder 2"/>
          <p:cNvSpPr>
            <a:spLocks noGrp="1"/>
          </p:cNvSpPr>
          <p:nvPr>
            <p:ph idx="1"/>
          </p:nvPr>
        </p:nvSpPr>
        <p:spPr/>
        <p:txBody>
          <a:bodyPr>
            <a:normAutofit fontScale="77500" lnSpcReduction="20000"/>
          </a:bodyPr>
          <a:lstStyle/>
          <a:p>
            <a:pPr>
              <a:lnSpc>
                <a:spcPct val="150000"/>
              </a:lnSpc>
              <a:buFont typeface="Arial" pitchFamily="34" charset="0"/>
              <a:buChar char="•"/>
            </a:pPr>
            <a:r>
              <a:rPr lang="fr-CA" dirty="0"/>
              <a:t>Augmente la résilience</a:t>
            </a:r>
          </a:p>
          <a:p>
            <a:pPr>
              <a:lnSpc>
                <a:spcPct val="150000"/>
              </a:lnSpc>
              <a:buFont typeface="Arial" pitchFamily="34" charset="0"/>
              <a:buChar char="•"/>
            </a:pPr>
            <a:r>
              <a:rPr lang="fr-CA" dirty="0"/>
              <a:t>Concentration et clarté</a:t>
            </a:r>
          </a:p>
          <a:p>
            <a:pPr>
              <a:lnSpc>
                <a:spcPct val="150000"/>
              </a:lnSpc>
              <a:buFont typeface="Arial" pitchFamily="34" charset="0"/>
              <a:buChar char="•"/>
            </a:pPr>
            <a:r>
              <a:rPr lang="fr-CA" dirty="0"/>
              <a:t>Harmonie au travail</a:t>
            </a:r>
          </a:p>
          <a:p>
            <a:pPr>
              <a:lnSpc>
                <a:spcPct val="150000"/>
              </a:lnSpc>
              <a:buFont typeface="Arial" pitchFamily="34" charset="0"/>
              <a:buChar char="•"/>
            </a:pPr>
            <a:r>
              <a:rPr lang="fr-CA" dirty="0"/>
              <a:t>Moins d’absentéisme</a:t>
            </a:r>
          </a:p>
          <a:p>
            <a:pPr>
              <a:lnSpc>
                <a:spcPct val="150000"/>
              </a:lnSpc>
              <a:buFont typeface="Arial" pitchFamily="34" charset="0"/>
              <a:buChar char="•"/>
            </a:pPr>
            <a:r>
              <a:rPr lang="fr-CA" dirty="0"/>
              <a:t>Augmentation de la satisfaction et du mieux-être des employé(e)s </a:t>
            </a:r>
          </a:p>
          <a:p>
            <a:pPr>
              <a:lnSpc>
                <a:spcPct val="150000"/>
              </a:lnSpc>
              <a:buFont typeface="Arial" pitchFamily="34" charset="0"/>
              <a:buChar char="•"/>
            </a:pPr>
            <a:r>
              <a:rPr lang="fr-CA" dirty="0"/>
              <a:t>Réduction du stress</a:t>
            </a:r>
          </a:p>
          <a:p>
            <a:pPr>
              <a:lnSpc>
                <a:spcPct val="150000"/>
              </a:lnSpc>
              <a:buFont typeface="Arial" pitchFamily="34" charset="0"/>
              <a:buChar char="•"/>
            </a:pPr>
            <a:r>
              <a:rPr lang="fr-CA" dirty="0"/>
              <a:t>Augmentation de la créativité</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5580112" y="1247692"/>
            <a:ext cx="3244439" cy="1903404"/>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80672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612574" y="1368447"/>
            <a:ext cx="4679506"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dirty="0" err="1"/>
              <a:t>Bâtit</a:t>
            </a:r>
            <a:r>
              <a:rPr lang="en-CA" sz="2200" dirty="0"/>
              <a:t> la </a:t>
            </a:r>
            <a:r>
              <a:rPr lang="en-CA" sz="2200" dirty="0" err="1"/>
              <a:t>résilience</a:t>
            </a:r>
            <a:r>
              <a:rPr lang="en-CA" sz="2200" dirty="0"/>
              <a:t> </a:t>
            </a:r>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a:t>
            </a:r>
            <a:r>
              <a:rPr lang="en-CA" sz="2200" dirty="0" err="1"/>
              <a:t>l’intelligence</a:t>
            </a:r>
            <a:r>
              <a:rPr lang="en-CA" sz="2200" dirty="0"/>
              <a:t> </a:t>
            </a:r>
            <a:r>
              <a:rPr lang="en-CA" sz="2200" dirty="0" err="1"/>
              <a:t>émotionnelle</a:t>
            </a:r>
            <a:endParaRPr lang="en-CA" sz="2200" dirty="0"/>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la </a:t>
            </a:r>
            <a:r>
              <a:rPr lang="en-CA" sz="2200" dirty="0" err="1"/>
              <a:t>créativité</a:t>
            </a:r>
            <a:r>
              <a:rPr lang="en-CA" sz="2200" dirty="0"/>
              <a:t> </a:t>
            </a:r>
            <a:endParaRPr sz="2200" dirty="0"/>
          </a:p>
          <a:p>
            <a:pPr marL="342900" lvl="0" indent="-279400" algn="l" rtl="0">
              <a:lnSpc>
                <a:spcPct val="100000"/>
              </a:lnSpc>
              <a:spcBef>
                <a:spcPts val="200"/>
              </a:spcBef>
              <a:spcAft>
                <a:spcPts val="0"/>
              </a:spcAft>
              <a:buClr>
                <a:schemeClr val="dk1"/>
              </a:buClr>
              <a:buSzPts val="2200"/>
              <a:buChar char="•"/>
            </a:pPr>
            <a:r>
              <a:rPr lang="fr-CA" sz="2200" dirty="0"/>
              <a:t>Améliore les relations</a:t>
            </a:r>
            <a:endParaRPr sz="2200" dirty="0"/>
          </a:p>
          <a:p>
            <a:pPr marL="342900" lvl="0" indent="-279400" algn="l" rtl="0">
              <a:lnSpc>
                <a:spcPct val="100000"/>
              </a:lnSpc>
              <a:spcBef>
                <a:spcPts val="200"/>
              </a:spcBef>
              <a:spcAft>
                <a:spcPts val="0"/>
              </a:spcAft>
              <a:buClr>
                <a:schemeClr val="dk1"/>
              </a:buClr>
              <a:buSzPts val="2200"/>
              <a:buChar char="•"/>
            </a:pPr>
            <a:r>
              <a:rPr lang="en-CA" sz="2200" dirty="0"/>
              <a:t>Aide à la concentration</a:t>
            </a:r>
            <a:endParaRPr sz="2200" dirty="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dirty="0"/>
              <a:t>Comment la pratique de la </a:t>
            </a:r>
            <a:r>
              <a:rPr lang="en-CA" sz="3240" dirty="0" err="1"/>
              <a:t>pleine</a:t>
            </a:r>
            <a:r>
              <a:rPr lang="en-CA" sz="3240" dirty="0"/>
              <a:t> conscience aide les chefs </a:t>
            </a:r>
            <a:r>
              <a:rPr lang="en-CA" sz="3240" dirty="0" err="1"/>
              <a:t>d’entreprises</a:t>
            </a:r>
            <a:endParaRPr sz="3240" dirty="0"/>
          </a:p>
        </p:txBody>
      </p:sp>
      <p:sp>
        <p:nvSpPr>
          <p:cNvPr id="155" name="Google Shape;155;p6"/>
          <p:cNvSpPr/>
          <p:nvPr/>
        </p:nvSpPr>
        <p:spPr>
          <a:xfrm>
            <a:off x="330124" y="3553210"/>
            <a:ext cx="48225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dirty="0">
                <a:latin typeface="Calibri"/>
                <a:ea typeface="Calibri"/>
                <a:cs typeface="Calibri"/>
                <a:sym typeface="Calibri"/>
              </a:rPr>
              <a:t>* </a:t>
            </a:r>
            <a:r>
              <a:rPr lang="en-CA" sz="1100" dirty="0" err="1">
                <a:latin typeface="Calibri"/>
                <a:ea typeface="Calibri"/>
                <a:cs typeface="Calibri"/>
                <a:sym typeface="Calibri"/>
              </a:rPr>
              <a:t>Traduit</a:t>
            </a:r>
            <a:r>
              <a:rPr lang="en-CA" sz="1100" dirty="0">
                <a:latin typeface="Calibri"/>
                <a:ea typeface="Calibri"/>
                <a:cs typeface="Calibri"/>
                <a:sym typeface="Calibri"/>
              </a:rPr>
              <a:t> de </a:t>
            </a:r>
            <a:r>
              <a:rPr lang="en-CA" sz="1100" dirty="0" err="1">
                <a:latin typeface="Calibri"/>
                <a:ea typeface="Calibri"/>
                <a:cs typeface="Calibri"/>
                <a:sym typeface="Calibri"/>
              </a:rPr>
              <a:t>l’anglais</a:t>
            </a:r>
            <a:r>
              <a:rPr lang="en-CA" sz="1100" b="0" i="0" u="none" strike="noStrike" cap="none" dirty="0">
                <a:latin typeface="Calibri"/>
                <a:ea typeface="Calibri"/>
                <a:cs typeface="Calibri"/>
                <a:sym typeface="Calibri"/>
              </a:rPr>
              <a:t> : </a:t>
            </a:r>
            <a:endParaRPr sz="11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3"/>
              </a:rPr>
              <a:t>https://hbr.org/2015/12/how-meditation-benefits-ceos</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4"/>
              </a:rPr>
              <a:t>https://www.mindful.org/7-qualities-mindfulness-trained-body-scan/</a:t>
            </a:r>
            <a:endParaRPr sz="1100" dirty="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572000" y="1417638"/>
            <a:ext cx="4595446"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r>
              <a:rPr lang="en-CA" sz="2200" dirty="0" err="1"/>
              <a:t>soutenue</a:t>
            </a:r>
            <a:endParaRPr sz="2200" dirty="0"/>
          </a:p>
          <a:p>
            <a:pPr marL="342900" lvl="0" indent="-279400" algn="l" rtl="0">
              <a:lnSpc>
                <a:spcPct val="100000"/>
              </a:lnSpc>
              <a:spcBef>
                <a:spcPts val="200"/>
              </a:spcBef>
              <a:spcAft>
                <a:spcPts val="0"/>
              </a:spcAft>
              <a:buSzPts val="2200"/>
              <a:buChar char="•"/>
            </a:pPr>
            <a:r>
              <a:rPr lang="fr-CA" sz="2200" dirty="0"/>
              <a:t>Prises de consciences</a:t>
            </a:r>
            <a:endParaRPr sz="2200" dirty="0"/>
          </a:p>
          <a:p>
            <a:pPr marL="342900" lvl="0" indent="-279400" algn="l" rtl="0">
              <a:lnSpc>
                <a:spcPct val="100000"/>
              </a:lnSpc>
              <a:spcBef>
                <a:spcPts val="200"/>
              </a:spcBef>
              <a:spcAft>
                <a:spcPts val="0"/>
              </a:spcAft>
              <a:buSzPts val="2200"/>
              <a:buChar char="•"/>
            </a:pPr>
            <a:r>
              <a:rPr lang="fr-CA" sz="2200" dirty="0"/>
              <a:t>Lâcher prise</a:t>
            </a:r>
            <a:endParaRPr sz="2200" dirty="0"/>
          </a:p>
          <a:p>
            <a:pPr marL="342900" lvl="0" indent="-279400" algn="l" rtl="0">
              <a:lnSpc>
                <a:spcPct val="100000"/>
              </a:lnSpc>
              <a:spcBef>
                <a:spcPts val="200"/>
              </a:spcBef>
              <a:spcAft>
                <a:spcPts val="0"/>
              </a:spcAft>
              <a:buSzPts val="2200"/>
              <a:buChar char="•"/>
            </a:pPr>
            <a:r>
              <a:rPr lang="en-CA" sz="2200" dirty="0" err="1"/>
              <a:t>Croissance</a:t>
            </a:r>
            <a:r>
              <a:rPr lang="en-CA" sz="2200" dirty="0"/>
              <a:t> </a:t>
            </a:r>
            <a:r>
              <a:rPr lang="en-CA" sz="2200" dirty="0" err="1"/>
              <a:t>aprèsavoir</a:t>
            </a:r>
            <a:r>
              <a:rPr lang="en-CA" sz="2200" dirty="0"/>
              <a:t> </a:t>
            </a:r>
            <a:r>
              <a:rPr lang="en-CA" sz="2200" dirty="0" err="1"/>
              <a:t>vécu</a:t>
            </a:r>
            <a:r>
              <a:rPr lang="en-CA" sz="2200" dirty="0"/>
              <a:t> des </a:t>
            </a:r>
            <a:r>
              <a:rPr lang="en-CA" sz="2200" dirty="0" err="1"/>
              <a:t>expériences</a:t>
            </a:r>
            <a:r>
              <a:rPr lang="en-CA" sz="2200" dirty="0"/>
              <a:t> </a:t>
            </a:r>
            <a:r>
              <a:rPr lang="en-CA" sz="2200" dirty="0" err="1"/>
              <a:t>difficiles</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Appréciation</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Avancement</a:t>
            </a:r>
            <a:endParaRPr sz="2200" dirty="0"/>
          </a:p>
        </p:txBody>
      </p:sp>
      <p:cxnSp>
        <p:nvCxnSpPr>
          <p:cNvPr id="158" name="Google Shape;158;p6"/>
          <p:cNvCxnSpPr/>
          <p:nvPr/>
        </p:nvCxnSpPr>
        <p:spPr>
          <a:xfrm rot="10800000" flipH="1">
            <a:off x="2952327" y="4228118"/>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87739" y="6365588"/>
            <a:ext cx="6943200" cy="492412"/>
          </a:xfrm>
          <a:prstGeom prst="rect">
            <a:avLst/>
          </a:prstGeom>
          <a:noFill/>
          <a:ln>
            <a:noFill/>
          </a:ln>
        </p:spPr>
        <p:txBody>
          <a:bodyPr spcFirstLastPara="1" wrap="square" lIns="91425" tIns="91425" rIns="91425" bIns="91425" anchor="t" anchorCtr="0">
            <a:spAutoFit/>
          </a:bodyPr>
          <a:lstStyle/>
          <a:p>
            <a:r>
              <a:rPr lang="en-CA" sz="1000" b="0" i="0" u="none" strike="noStrike" cap="none" dirty="0">
                <a:latin typeface="Calibri"/>
                <a:ea typeface="Calibri"/>
                <a:cs typeface="Calibri"/>
                <a:sym typeface="Calibri"/>
              </a:rPr>
              <a:t>* </a:t>
            </a:r>
            <a:r>
              <a:rPr lang="en-CA" sz="1000" dirty="0" err="1">
                <a:latin typeface="Calibri"/>
                <a:ea typeface="Calibri"/>
                <a:cs typeface="Calibri"/>
                <a:sym typeface="Calibri"/>
              </a:rPr>
              <a:t>Traduit</a:t>
            </a:r>
            <a:r>
              <a:rPr lang="en-CA" sz="1000" dirty="0">
                <a:latin typeface="Calibri"/>
                <a:ea typeface="Calibri"/>
                <a:cs typeface="Calibri"/>
                <a:sym typeface="Calibri"/>
              </a:rPr>
              <a:t> de </a:t>
            </a:r>
            <a:r>
              <a:rPr lang="en-CA" sz="1000" dirty="0" err="1">
                <a:latin typeface="Calibri"/>
                <a:ea typeface="Calibri"/>
                <a:cs typeface="Calibri"/>
                <a:sym typeface="Calibri"/>
              </a:rPr>
              <a:t>l’anglais</a:t>
            </a:r>
            <a:r>
              <a:rPr lang="en-CA" sz="1000" b="0" i="0" u="none" strike="noStrike" cap="none" dirty="0">
                <a:latin typeface="Calibri"/>
                <a:ea typeface="Calibri"/>
                <a:cs typeface="Calibri"/>
                <a:sym typeface="Calibri"/>
              </a:rPr>
              <a:t> : </a:t>
            </a:r>
          </a:p>
          <a:p>
            <a:pPr lvl="0"/>
            <a:r>
              <a:rPr lang="en-CA" sz="1000" u="sng" dirty="0">
                <a:solidFill>
                  <a:schemeClr val="hlink"/>
                </a:solidFill>
                <a:hlinkClick r:id="rId5"/>
              </a:rPr>
              <a:t>https://ethiqueparlecoeur.com/2017/09/06/leadership-de-pleine-conscience-strategie-efficace-gestionnaires/</a:t>
            </a:r>
            <a:endParaRPr sz="1000" dirty="0"/>
          </a:p>
        </p:txBody>
      </p:sp>
      <p:sp>
        <p:nvSpPr>
          <p:cNvPr id="2" name="Rectangle 1"/>
          <p:cNvSpPr/>
          <p:nvPr/>
        </p:nvSpPr>
        <p:spPr>
          <a:xfrm>
            <a:off x="1043607" y="4398256"/>
            <a:ext cx="7643193" cy="2031325"/>
          </a:xfrm>
          <a:prstGeom prst="rect">
            <a:avLst/>
          </a:prstGeom>
        </p:spPr>
        <p:txBody>
          <a:bodyPr wrap="square">
            <a:spAutoFit/>
          </a:bodyPr>
          <a:lstStyle/>
          <a:p>
            <a:r>
              <a:rPr lang="fr-FR" dirty="0">
                <a:latin typeface="Open Sans"/>
              </a:rPr>
              <a:t>	Les programmes de pleine conscience aident les dirigeants et les </a:t>
            </a:r>
            <a:br>
              <a:rPr lang="fr-FR" dirty="0">
                <a:latin typeface="Open Sans"/>
              </a:rPr>
            </a:br>
            <a:r>
              <a:rPr lang="fr-FR" dirty="0">
                <a:latin typeface="Open Sans"/>
              </a:rPr>
              <a:t>	employés à réfléchir efficacement, à se concentrer sur la tâche à </a:t>
            </a:r>
            <a:br>
              <a:rPr lang="fr-FR" dirty="0">
                <a:latin typeface="Open Sans"/>
              </a:rPr>
            </a:br>
            <a:r>
              <a:rPr lang="fr-FR" dirty="0">
                <a:latin typeface="Open Sans"/>
              </a:rPr>
              <a:t>	accomplir, à maîtriser les pics de stress et à se ressourcer rapidement. Au niveau organisationnel, la pleine conscience réduit les jours de maladie, augmente la confiance dans le leadership et stimule l'engagement des employés. De plus, la pleine conscience aide à libérer tout le potentiel des transformations numériques et agiles. </a:t>
            </a:r>
            <a:endParaRPr lang="fr-CA" b="1" dirty="0"/>
          </a:p>
        </p:txBody>
      </p:sp>
      <p:pic>
        <p:nvPicPr>
          <p:cNvPr id="4" name="Picture 3">
            <a:extLst>
              <a:ext uri="{FF2B5EF4-FFF2-40B4-BE49-F238E27FC236}">
                <a16:creationId xmlns:a16="http://schemas.microsoft.com/office/drawing/2014/main" id="{D063529A-C79C-3BAA-861E-00EC9200BD48}"/>
              </a:ext>
            </a:extLst>
          </p:cNvPr>
          <p:cNvPicPr>
            <a:picLocks noChangeAspect="1"/>
          </p:cNvPicPr>
          <p:nvPr/>
        </p:nvPicPr>
        <p:blipFill>
          <a:blip r:embed="rId6"/>
          <a:stretch>
            <a:fillRect/>
          </a:stretch>
        </p:blipFill>
        <p:spPr>
          <a:xfrm>
            <a:off x="393222" y="4283694"/>
            <a:ext cx="989033" cy="1012033"/>
          </a:xfrm>
          <a:prstGeom prst="rect">
            <a:avLst/>
          </a:prstGeom>
        </p:spPr>
      </p:pic>
    </p:spTree>
    <p:extLst>
      <p:ext uri="{BB962C8B-B14F-4D97-AF65-F5344CB8AC3E}">
        <p14:creationId xmlns:p14="http://schemas.microsoft.com/office/powerpoint/2010/main" val="36000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9"/>
                                        </p:tgtEl>
                                        <p:attrNameLst>
                                          <p:attrName>style.visibility</p:attrName>
                                        </p:attrNameLst>
                                      </p:cBhvr>
                                      <p:to>
                                        <p:strVal val="visible"/>
                                      </p:to>
                                    </p:set>
                                    <p:animEffect transition="in" filter="fade">
                                      <p:cBhvr>
                                        <p:cTn id="1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3759440" y="154675"/>
            <a:ext cx="5358161" cy="3794184"/>
          </a:xfrm>
          <a:prstGeom prst="rect">
            <a:avLst/>
          </a:prstGeom>
          <a:noFill/>
          <a:ln>
            <a:noFill/>
          </a:ln>
        </p:spPr>
      </p:pic>
      <p:sp>
        <p:nvSpPr>
          <p:cNvPr id="107" name="Google Shape;107;g8c22de5f0f_0_20"/>
          <p:cNvSpPr txBox="1"/>
          <p:nvPr/>
        </p:nvSpPr>
        <p:spPr>
          <a:xfrm rot="-5400000">
            <a:off x="-77420" y="262614"/>
            <a:ext cx="4314041" cy="3058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3600" dirty="0">
                <a:solidFill>
                  <a:schemeClr val="dk1"/>
                </a:solidFill>
                <a:latin typeface="Trebuchet MS"/>
                <a:ea typeface="Trebuchet MS"/>
                <a:cs typeface="Trebuchet MS"/>
                <a:sym typeface="Trebuchet MS"/>
              </a:rPr>
              <a:t>Qu’est-ce que le leadership en changement de pleine-conscience?</a:t>
            </a:r>
          </a:p>
          <a:p>
            <a:pPr marL="0" lvl="0" indent="0" algn="l" rtl="0">
              <a:lnSpc>
                <a:spcPct val="115000"/>
              </a:lnSpc>
              <a:spcBef>
                <a:spcPts val="0"/>
              </a:spcBef>
              <a:spcAft>
                <a:spcPts val="0"/>
              </a:spcAft>
              <a:buNone/>
            </a:pPr>
            <a:endParaRPr lang="fr-FR" sz="36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296574" y="3742875"/>
            <a:ext cx="8451889"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CA" sz="1900" dirty="0">
                <a:solidFill>
                  <a:schemeClr val="dk1"/>
                </a:solidFill>
                <a:latin typeface="Trebuchet MS"/>
                <a:ea typeface="Trebuchet MS"/>
                <a:cs typeface="Trebuchet MS"/>
                <a:sym typeface="Trebuchet MS"/>
              </a:rPr>
              <a:t>Fait référence à la personne qui est présente, </a:t>
            </a:r>
            <a:r>
              <a:rPr lang="fr-FR" sz="1900" dirty="0">
                <a:solidFill>
                  <a:schemeClr val="dk1"/>
                </a:solidFill>
                <a:latin typeface="Trebuchet MS"/>
                <a:ea typeface="Trebuchet MS"/>
                <a:cs typeface="Trebuchet MS"/>
                <a:sym typeface="Trebuchet MS"/>
              </a:rPr>
              <a:t>sans jugement et qui cultive </a:t>
            </a:r>
            <a:r>
              <a:rPr lang="fr-CA" sz="1900" dirty="0">
                <a:solidFill>
                  <a:schemeClr val="dk1"/>
                </a:solidFill>
                <a:latin typeface="Trebuchet MS"/>
                <a:ea typeface="Trebuchet MS"/>
                <a:cs typeface="Trebuchet MS"/>
                <a:sym typeface="Trebuchet MS"/>
              </a:rPr>
              <a:t>plusieurs aspects au cours de ses interactions.  Ces aspects sont visibles et tangibles chez le leader en changement de pleine-conscience:</a:t>
            </a:r>
            <a:endParaRPr sz="1900" dirty="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sz="1750" dirty="0">
                <a:solidFill>
                  <a:srgbClr val="38761D"/>
                </a:solidFill>
                <a:latin typeface="Trebuchet MS"/>
                <a:ea typeface="Trebuchet MS"/>
                <a:cs typeface="Trebuchet MS"/>
                <a:sym typeface="Trebuchet MS"/>
              </a:rPr>
              <a:t>Concentration (attention </a:t>
            </a:r>
            <a:r>
              <a:rPr lang="en-CA" sz="1750" dirty="0" err="1">
                <a:solidFill>
                  <a:srgbClr val="38761D"/>
                </a:solidFill>
                <a:latin typeface="Trebuchet MS"/>
                <a:ea typeface="Trebuchet MS"/>
                <a:cs typeface="Trebuchet MS"/>
                <a:sym typeface="Trebuchet MS"/>
              </a:rPr>
              <a:t>soutenue</a:t>
            </a:r>
            <a:r>
              <a:rPr lang="en-CA" sz="1750" dirty="0">
                <a:solidFill>
                  <a:srgbClr val="38761D"/>
                </a:solidFill>
                <a:latin typeface="Trebuchet MS"/>
                <a:ea typeface="Trebuchet MS"/>
                <a:cs typeface="Trebuchet MS"/>
                <a:sym typeface="Trebuchet MS"/>
              </a:rPr>
              <a:t>)</a:t>
            </a:r>
            <a:endParaRPr sz="1750" dirty="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sz="1750" dirty="0" err="1">
                <a:solidFill>
                  <a:srgbClr val="0000FF"/>
                </a:solidFill>
                <a:latin typeface="Trebuchet MS"/>
                <a:ea typeface="Trebuchet MS"/>
                <a:cs typeface="Trebuchet MS"/>
                <a:sym typeface="Trebuchet MS"/>
              </a:rPr>
              <a:t>Clarté</a:t>
            </a:r>
            <a:r>
              <a:rPr lang="en-CA" sz="1750" dirty="0">
                <a:solidFill>
                  <a:srgbClr val="0000FF"/>
                </a:solidFill>
                <a:latin typeface="Trebuchet MS"/>
                <a:ea typeface="Trebuchet MS"/>
                <a:cs typeface="Trebuchet MS"/>
                <a:sym typeface="Trebuchet MS"/>
              </a:rPr>
              <a:t> (conscience de soi et intelligence </a:t>
            </a:r>
            <a:r>
              <a:rPr lang="en-CA" sz="1750" dirty="0" err="1">
                <a:solidFill>
                  <a:srgbClr val="0000FF"/>
                </a:solidFill>
                <a:latin typeface="Trebuchet MS"/>
                <a:ea typeface="Trebuchet MS"/>
                <a:cs typeface="Trebuchet MS"/>
                <a:sym typeface="Trebuchet MS"/>
              </a:rPr>
              <a:t>émotionnelle</a:t>
            </a:r>
            <a:r>
              <a:rPr lang="en-CA" sz="1750" dirty="0">
                <a:solidFill>
                  <a:srgbClr val="0000FF"/>
                </a:solidFill>
                <a:latin typeface="Trebuchet MS"/>
                <a:ea typeface="Trebuchet MS"/>
                <a:cs typeface="Trebuchet MS"/>
                <a:sym typeface="Trebuchet MS"/>
              </a:rPr>
              <a:t>)</a:t>
            </a:r>
            <a:endParaRPr sz="1750" dirty="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sz="1750" dirty="0" err="1">
                <a:solidFill>
                  <a:srgbClr val="FF0000"/>
                </a:solidFill>
                <a:latin typeface="Trebuchet MS"/>
                <a:ea typeface="Trebuchet MS"/>
                <a:cs typeface="Trebuchet MS"/>
                <a:sym typeface="Trebuchet MS"/>
              </a:rPr>
              <a:t>Créativité</a:t>
            </a:r>
            <a:r>
              <a:rPr lang="en-CA" sz="1750" dirty="0">
                <a:solidFill>
                  <a:srgbClr val="FF0000"/>
                </a:solidFill>
                <a:latin typeface="Trebuchet MS"/>
                <a:ea typeface="Trebuchet MS"/>
                <a:cs typeface="Trebuchet MS"/>
                <a:sym typeface="Trebuchet MS"/>
              </a:rPr>
              <a:t> (innovation &amp; prise de </a:t>
            </a:r>
            <a:r>
              <a:rPr lang="en-CA" sz="1750" dirty="0" err="1">
                <a:solidFill>
                  <a:srgbClr val="FF0000"/>
                </a:solidFill>
                <a:latin typeface="Trebuchet MS"/>
                <a:ea typeface="Trebuchet MS"/>
                <a:cs typeface="Trebuchet MS"/>
                <a:sym typeface="Trebuchet MS"/>
              </a:rPr>
              <a:t>décision</a:t>
            </a:r>
            <a:r>
              <a:rPr lang="en-CA" sz="1750" dirty="0">
                <a:solidFill>
                  <a:srgbClr val="FF0000"/>
                </a:solidFill>
                <a:latin typeface="Trebuchet MS"/>
                <a:ea typeface="Trebuchet MS"/>
                <a:cs typeface="Trebuchet MS"/>
                <a:sym typeface="Trebuchet MS"/>
              </a:rPr>
              <a:t>)</a:t>
            </a:r>
            <a:endParaRPr sz="1750" dirty="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sz="1750" dirty="0">
                <a:solidFill>
                  <a:srgbClr val="1155CC"/>
                </a:solidFill>
                <a:latin typeface="Trebuchet MS"/>
                <a:ea typeface="Trebuchet MS"/>
                <a:cs typeface="Trebuchet MS"/>
                <a:sym typeface="Trebuchet MS"/>
              </a:rPr>
              <a:t>Compassion au service des </a:t>
            </a:r>
            <a:r>
              <a:rPr lang="en-CA" sz="1750" dirty="0" err="1">
                <a:solidFill>
                  <a:srgbClr val="1155CC"/>
                </a:solidFill>
                <a:latin typeface="Trebuchet MS"/>
                <a:ea typeface="Trebuchet MS"/>
                <a:cs typeface="Trebuchet MS"/>
                <a:sym typeface="Trebuchet MS"/>
              </a:rPr>
              <a:t>autres</a:t>
            </a:r>
            <a:r>
              <a:rPr lang="en-CA" sz="1750" dirty="0">
                <a:solidFill>
                  <a:srgbClr val="1155CC"/>
                </a:solidFill>
                <a:latin typeface="Trebuchet MS"/>
                <a:ea typeface="Trebuchet MS"/>
                <a:cs typeface="Trebuchet MS"/>
                <a:sym typeface="Trebuchet MS"/>
              </a:rPr>
              <a:t> (</a:t>
            </a:r>
            <a:r>
              <a:rPr lang="en-CA" sz="1750" dirty="0" err="1">
                <a:solidFill>
                  <a:srgbClr val="1155CC"/>
                </a:solidFill>
                <a:latin typeface="Trebuchet MS"/>
                <a:ea typeface="Trebuchet MS"/>
                <a:cs typeface="Trebuchet MS"/>
                <a:sym typeface="Trebuchet MS"/>
              </a:rPr>
              <a:t>présence</a:t>
            </a:r>
            <a:r>
              <a:rPr lang="en-CA" sz="1750" dirty="0">
                <a:solidFill>
                  <a:srgbClr val="1155CC"/>
                </a:solidFill>
                <a:latin typeface="Trebuchet MS"/>
                <a:ea typeface="Trebuchet MS"/>
                <a:cs typeface="Trebuchet MS"/>
                <a:sym typeface="Trebuchet MS"/>
              </a:rPr>
              <a:t>, </a:t>
            </a:r>
            <a:r>
              <a:rPr lang="en-CA" sz="1750" dirty="0" err="1">
                <a:solidFill>
                  <a:srgbClr val="1155CC"/>
                </a:solidFill>
                <a:latin typeface="Trebuchet MS"/>
                <a:ea typeface="Trebuchet MS"/>
                <a:cs typeface="Trebuchet MS"/>
                <a:sym typeface="Trebuchet MS"/>
              </a:rPr>
              <a:t>écoute</a:t>
            </a:r>
            <a:r>
              <a:rPr lang="en-CA" sz="1750" dirty="0">
                <a:solidFill>
                  <a:srgbClr val="1155CC"/>
                </a:solidFill>
                <a:latin typeface="Trebuchet MS"/>
                <a:ea typeface="Trebuchet MS"/>
                <a:cs typeface="Trebuchet MS"/>
                <a:sym typeface="Trebuchet MS"/>
              </a:rPr>
              <a:t> profonde)</a:t>
            </a:r>
            <a:endParaRPr sz="1750" dirty="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pPr defTabSz="933237">
              <a:spcBef>
                <a:spcPts val="0"/>
              </a:spcBef>
              <a:defRPr/>
            </a:pPr>
            <a:r>
              <a:rPr lang="fr-FR" sz="2800" dirty="0"/>
              <a:t>Quels aspects de leadership en pleine conscience supportent les compétences clés en leadership du Gouvernement du Canada?</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421490"/>
              </p:ext>
            </p:extLst>
          </p:nvPr>
        </p:nvGraphicFramePr>
        <p:xfrm>
          <a:off x="395536" y="1381274"/>
          <a:ext cx="8229625" cy="5117078"/>
        </p:xfrm>
        <a:graphic>
          <a:graphicData uri="http://schemas.openxmlformats.org/drawingml/2006/table">
            <a:tbl>
              <a:tblPr/>
              <a:tblGrid>
                <a:gridCol w="24482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396977">
                  <a:extLst>
                    <a:ext uri="{9D8B030D-6E8A-4147-A177-3AD203B41FA5}">
                      <a16:colId xmlns:a16="http://schemas.microsoft.com/office/drawing/2014/main" val="20004"/>
                    </a:ext>
                  </a:extLst>
                </a:gridCol>
              </a:tblGrid>
              <a:tr h="669166">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a:t>
                      </a:r>
                    </a:p>
                    <a:p>
                      <a:pPr algn="l" fontAlgn="b"/>
                      <a:r>
                        <a:rPr lang="en-US" sz="2000" b="1" i="0" u="none" strike="noStrike" dirty="0">
                          <a:solidFill>
                            <a:schemeClr val="bg1"/>
                          </a:solidFill>
                          <a:latin typeface="Calibri"/>
                        </a:rPr>
                        <a:t>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Clarté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Créativité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chemeClr val="bg1"/>
                          </a:solidFill>
                          <a:latin typeface="Calibri"/>
                        </a:rPr>
                        <a:t>   Compassion - service aux </a:t>
                      </a:r>
                      <a:r>
                        <a:rPr lang="en-US" sz="2000" b="1" i="0" u="none" strike="noStrike" dirty="0" err="1">
                          <a:solidFill>
                            <a:schemeClr val="bg1"/>
                          </a:solidFill>
                          <a:latin typeface="Calibri"/>
                        </a:rPr>
                        <a:t>autres</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33349">
                <a:tc>
                  <a:txBody>
                    <a:bodyPr/>
                    <a:lstStyle/>
                    <a:p>
                      <a:pPr algn="l" fontAlgn="b"/>
                      <a:r>
                        <a:rPr lang="en-US" sz="2000" b="1" i="0" u="none" strike="noStrike" dirty="0" err="1">
                          <a:solidFill>
                            <a:srgbClr val="000000"/>
                          </a:solidFill>
                          <a:latin typeface="Calibri"/>
                        </a:rPr>
                        <a:t>Créer</a:t>
                      </a:r>
                      <a:r>
                        <a:rPr lang="en-US" sz="2000" b="1" i="0" u="none" strike="noStrike" dirty="0">
                          <a:solidFill>
                            <a:srgbClr val="000000"/>
                          </a:solidFill>
                          <a:latin typeface="Calibri"/>
                        </a:rPr>
                        <a: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vision et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a:t>
                      </a:r>
                      <a:r>
                        <a:rPr lang="en-US" sz="2000" b="1" i="0" u="none" strike="noStrike" dirty="0" err="1">
                          <a:solidFill>
                            <a:srgbClr val="000000"/>
                          </a:solidFill>
                          <a:latin typeface="Calibri"/>
                        </a:rPr>
                        <a:t>stratégie</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70636">
                <a:tc>
                  <a:txBody>
                    <a:bodyPr/>
                    <a:lstStyle/>
                    <a:p>
                      <a:pPr algn="l" fontAlgn="b"/>
                      <a:r>
                        <a:rPr lang="en-US" sz="2000" b="1" i="0" u="none" strike="noStrike" dirty="0">
                          <a:solidFill>
                            <a:srgbClr val="000000"/>
                          </a:solidFill>
                          <a:latin typeface="Calibri"/>
                        </a:rPr>
                        <a:t>Mobiliser les </a:t>
                      </a:r>
                      <a:r>
                        <a:rPr lang="en-US" sz="2000" b="1" i="0" u="none" strike="noStrike" dirty="0" err="1">
                          <a:solidFill>
                            <a:srgbClr val="000000"/>
                          </a:solidFill>
                          <a:latin typeface="Calibri"/>
                        </a:rPr>
                        <a:t>personnes</a:t>
                      </a:r>
                      <a:r>
                        <a:rPr lang="en-US" sz="2000" b="1" i="0" u="none" strike="noStrike" dirty="0">
                          <a:solidFill>
                            <a:srgbClr val="000000"/>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810721">
                <a:tc>
                  <a:txBody>
                    <a:bodyPr/>
                    <a:lstStyle/>
                    <a:p>
                      <a:pPr algn="l" fontAlgn="b"/>
                      <a:r>
                        <a:rPr lang="en-US" sz="2000" b="1" i="0" u="none" strike="noStrike" dirty="0" err="1">
                          <a:solidFill>
                            <a:srgbClr val="000000"/>
                          </a:solidFill>
                          <a:latin typeface="Calibri"/>
                        </a:rPr>
                        <a:t>Préserver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l’intégrité</a:t>
                      </a:r>
                      <a:r>
                        <a:rPr lang="en-US" sz="2000" b="1" i="0" u="none" strike="noStrike" dirty="0">
                          <a:solidFill>
                            <a:srgbClr val="000000"/>
                          </a:solidFill>
                          <a:latin typeface="Calibri"/>
                        </a:rPr>
                        <a:t> et le respect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900800">
                <a:tc>
                  <a:txBody>
                    <a:bodyPr/>
                    <a:lstStyle/>
                    <a:p>
                      <a:pPr algn="l" fontAlgn="b"/>
                      <a:r>
                        <a:rPr lang="en-US" sz="1800" b="1" i="0" u="none" strike="noStrike" dirty="0" err="1">
                          <a:solidFill>
                            <a:srgbClr val="333333"/>
                          </a:solidFill>
                          <a:latin typeface="Arial"/>
                        </a:rPr>
                        <a:t>Collaborer</a:t>
                      </a:r>
                      <a:r>
                        <a:rPr lang="en-US" sz="1800" b="1" i="0" u="none" strike="noStrike" dirty="0">
                          <a:solidFill>
                            <a:srgbClr val="333333"/>
                          </a:solidFill>
                          <a:latin typeface="Arial"/>
                        </a:rPr>
                        <a:t> avec les </a:t>
                      </a:r>
                      <a:r>
                        <a:rPr lang="en-US" sz="1800" b="1" i="0" u="none" strike="noStrike" dirty="0" err="1">
                          <a:solidFill>
                            <a:srgbClr val="333333"/>
                          </a:solidFill>
                          <a:latin typeface="Arial"/>
                        </a:rPr>
                        <a:t>partenaires</a:t>
                      </a:r>
                      <a:r>
                        <a:rPr lang="en-US" sz="1800" b="1" i="0" u="none" strike="noStrike" dirty="0">
                          <a:solidFill>
                            <a:srgbClr val="333333"/>
                          </a:solidFill>
                          <a:latin typeface="Arial"/>
                        </a:rPr>
                        <a:t> et les </a:t>
                      </a:r>
                      <a:r>
                        <a:rPr lang="en-US" sz="1800" b="1" i="0" u="none" strike="noStrike" dirty="0" err="1">
                          <a:solidFill>
                            <a:srgbClr val="333333"/>
                          </a:solidFill>
                          <a:latin typeface="Arial"/>
                        </a:rPr>
                        <a:t>intervenants</a:t>
                      </a:r>
                      <a:endParaRPr lang="en-US" sz="1800" b="1" i="0" u="none" strike="noStrike" dirty="0">
                        <a:solidFill>
                          <a:srgbClr val="333333"/>
                        </a:solidFill>
                        <a:latin typeface="Arial"/>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946911">
                <a:tc>
                  <a:txBody>
                    <a:bodyPr/>
                    <a:lstStyle/>
                    <a:p>
                      <a:pPr algn="l" fontAlgn="b"/>
                      <a:r>
                        <a:rPr lang="en-US" sz="2000" b="1" i="0" u="none" strike="noStrike" dirty="0" err="1">
                          <a:solidFill>
                            <a:srgbClr val="000000"/>
                          </a:solidFill>
                          <a:latin typeface="Calibri"/>
                        </a:rPr>
                        <a:t>Promovoir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l’innovation</a:t>
                      </a:r>
                      <a:r>
                        <a:rPr lang="en-US" sz="2000" b="1" i="0" u="none" strike="noStrike" dirty="0">
                          <a:solidFill>
                            <a:srgbClr val="000000"/>
                          </a:solidFill>
                          <a:latin typeface="Calibri"/>
                        </a:rPr>
                        <a:t> et </a:t>
                      </a:r>
                      <a:r>
                        <a:rPr lang="en-US" sz="2000" b="1" i="0" u="none" strike="noStrike" dirty="0" err="1">
                          <a:solidFill>
                            <a:srgbClr val="000000"/>
                          </a:solidFill>
                          <a:latin typeface="Calibri"/>
                        </a:rPr>
                        <a:t>orienter</a:t>
                      </a:r>
                      <a:r>
                        <a:rPr lang="en-US" sz="2000" b="1" i="0" u="none" strike="noStrike" dirty="0">
                          <a:solidFill>
                            <a:srgbClr val="000000"/>
                          </a:solidFill>
                          <a:latin typeface="Calibri"/>
                        </a:rPr>
                        <a:t> le changement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40480">
                <a:tc>
                  <a:txBody>
                    <a:bodyPr/>
                    <a:lstStyle/>
                    <a:p>
                      <a:pPr algn="l" fontAlgn="b"/>
                      <a:r>
                        <a:rPr lang="en-US" sz="2000" b="1" i="0" u="none" strike="noStrike" dirty="0" err="1">
                          <a:solidFill>
                            <a:srgbClr val="000000"/>
                          </a:solidFill>
                          <a:latin typeface="Calibri"/>
                        </a:rPr>
                        <a:t>Obtenir</a:t>
                      </a:r>
                      <a:r>
                        <a:rPr lang="en-US" sz="2000" b="1" i="0" u="none" strike="noStrike" dirty="0">
                          <a:solidFill>
                            <a:srgbClr val="000000"/>
                          </a:solidFill>
                          <a:latin typeface="Calibri"/>
                        </a:rPr>
                        <a:t> des </a:t>
                      </a:r>
                      <a:r>
                        <a:rPr lang="en-US" sz="2000" b="1" i="0" u="none" strike="noStrike" dirty="0" err="1">
                          <a:solidFill>
                            <a:srgbClr val="000000"/>
                          </a:solidFill>
                          <a:latin typeface="Calibri"/>
                        </a:rPr>
                        <a:t>résultats</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20486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20486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780928"/>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780928"/>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780928"/>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03330"/>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494876"/>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a:t>
            </a:r>
            <a:r>
              <a:rPr lang="fr-CA" dirty="0"/>
              <a:t> </a:t>
            </a:r>
          </a:p>
          <a:p>
            <a:pPr lvl="1"/>
            <a:r>
              <a:rPr lang="fr-CA" u="none" dirty="0"/>
              <a:t>Sur la chaise où vous êtes assis(e) ou avec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Observez ce qui se passe.</a:t>
            </a:r>
          </a:p>
          <a:p>
            <a:r>
              <a:rPr lang="fr-CA" u="none" dirty="0"/>
              <a:t>Il s’agit de ressentir.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ouvert.</a:t>
            </a:r>
          </a:p>
          <a:p>
            <a:pPr marL="971550" lvl="1" indent="-514350">
              <a:buFont typeface="+mj-lt"/>
              <a:buAutoNum type="arabicPeriod"/>
            </a:pPr>
            <a:r>
              <a:rPr lang="fr-CA" dirty="0"/>
              <a:t>O</a:t>
            </a:r>
            <a:r>
              <a:rPr lang="fr-CA" u="none" dirty="0"/>
              <a:t>bservez simplement… l’esprit peut être occupé et bruyant.</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905872" y="452525"/>
            <a:ext cx="1648768" cy="1447800"/>
          </a:xfrm>
          <a:prstGeom prst="rect">
            <a:avLst/>
          </a:prstGeom>
          <a:noFill/>
        </p:spPr>
      </p:pic>
      <p:sp>
        <p:nvSpPr>
          <p:cNvPr id="2" name="Title 1"/>
          <p:cNvSpPr>
            <a:spLocks noGrp="1"/>
          </p:cNvSpPr>
          <p:nvPr>
            <p:ph type="title"/>
          </p:nvPr>
        </p:nvSpPr>
        <p:spPr>
          <a:xfrm>
            <a:off x="457200" y="274638"/>
            <a:ext cx="7273056" cy="1143000"/>
          </a:xfrm>
        </p:spPr>
        <p:txBody>
          <a:bodyPr>
            <a:noAutofit/>
          </a:bodyPr>
          <a:lstStyle/>
          <a:p>
            <a:r>
              <a:rPr lang="fr-CA" sz="2800" dirty="0"/>
              <a:t>Exercice de respiration de pleine conscience </a:t>
            </a:r>
            <a:r>
              <a:rPr lang="fr-CA" sz="2000" dirty="0"/>
              <a:t>(2/2)</a:t>
            </a:r>
            <a:endParaRPr lang="fr-CA" sz="2800" dirty="0"/>
          </a:p>
        </p:txBody>
      </p:sp>
      <p:sp>
        <p:nvSpPr>
          <p:cNvPr id="3" name="Content Placeholder 2"/>
          <p:cNvSpPr>
            <a:spLocks noGrp="1"/>
          </p:cNvSpPr>
          <p:nvPr>
            <p:ph idx="1"/>
          </p:nvPr>
        </p:nvSpPr>
        <p:spPr>
          <a:xfrm>
            <a:off x="457200" y="1600200"/>
            <a:ext cx="8686800" cy="5214172"/>
          </a:xfrm>
        </p:spPr>
        <p:txBody>
          <a:bodyPr>
            <a:normAutofit fontScale="77500" lnSpcReduction="20000"/>
          </a:bodyPr>
          <a:lstStyle/>
          <a:p>
            <a:r>
              <a:rPr lang="fr-CA" dirty="0"/>
              <a:t>Temps requis: 5 minutes</a:t>
            </a:r>
          </a:p>
          <a:p>
            <a:r>
              <a:rPr lang="fr-CA" dirty="0"/>
              <a:t>L’idée est de </a:t>
            </a:r>
            <a:r>
              <a:rPr lang="fr-CA" u="none" dirty="0"/>
              <a:t>passer du « faire » au « être ».</a:t>
            </a:r>
          </a:p>
          <a:p>
            <a:r>
              <a:rPr lang="fr-CA" u="none" dirty="0"/>
              <a:t>Commençons par faire ce qui suit</a:t>
            </a:r>
            <a:r>
              <a:rPr lang="fr-CA" dirty="0"/>
              <a:t> :</a:t>
            </a:r>
            <a:endParaRPr lang="fr-CA" u="none" dirty="0"/>
          </a:p>
          <a:p>
            <a:pPr lvl="1"/>
            <a:r>
              <a:rPr lang="fr-CA" u="none" dirty="0"/>
              <a:t>S’asseoir le plus confortablement possible dans une position droite</a:t>
            </a:r>
          </a:p>
          <a:p>
            <a:pPr lvl="1"/>
            <a:r>
              <a:rPr lang="fr-CA" dirty="0"/>
              <a:t>F</a:t>
            </a:r>
            <a:r>
              <a:rPr lang="fr-CA" u="none" dirty="0"/>
              <a:t>ermer les yeux ou les fermer à moitié </a:t>
            </a:r>
            <a:r>
              <a:rPr lang="fr-CA" dirty="0"/>
              <a:t>vous aidera à faire l’exercice</a:t>
            </a:r>
            <a:endParaRPr lang="fr-CA" u="none" dirty="0"/>
          </a:p>
          <a:p>
            <a:pPr lvl="1"/>
            <a:r>
              <a:rPr lang="fr-CA" u="none" dirty="0"/>
              <a:t>Ne vous préoccupez pas du temps</a:t>
            </a:r>
          </a:p>
          <a:p>
            <a:pPr lvl="1"/>
            <a:r>
              <a:rPr lang="fr-CA" dirty="0"/>
              <a:t>P</a:t>
            </a:r>
            <a:r>
              <a:rPr lang="fr-CA" u="none" dirty="0"/>
              <a:t>renez une minute, seulement une minute…</a:t>
            </a:r>
          </a:p>
          <a:p>
            <a:pPr lvl="1"/>
            <a:r>
              <a:rPr lang="fr-CA" u="none" dirty="0"/>
              <a:t>Pour respirer, juste pour respirer</a:t>
            </a:r>
          </a:p>
          <a:p>
            <a:pPr lvl="1"/>
            <a:r>
              <a:rPr lang="fr-CA" dirty="0"/>
              <a:t>C’est si </a:t>
            </a:r>
            <a:r>
              <a:rPr lang="fr-CA" u="none" dirty="0"/>
              <a:t>simple</a:t>
            </a:r>
          </a:p>
          <a:p>
            <a:pPr lvl="1"/>
            <a:r>
              <a:rPr lang="fr-CA" u="none" dirty="0"/>
              <a:t>Je vous ferai signe lorsque la minute sera écoulée</a:t>
            </a:r>
          </a:p>
          <a:p>
            <a:pPr lvl="1"/>
            <a:r>
              <a:rPr lang="fr-CA" u="none" dirty="0"/>
              <a:t>Continuez simplement à vous concentrer sur votre respiration</a:t>
            </a:r>
          </a:p>
          <a:p>
            <a:r>
              <a:rPr lang="fr-CA" u="none" dirty="0"/>
              <a:t>Nous ferons ensuite un court retour sur ce que vous avez remarqué.</a:t>
            </a:r>
            <a:endParaRPr lang="fr-CA" dirty="0"/>
          </a:p>
        </p:txBody>
      </p:sp>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55371" y="1044990"/>
            <a:ext cx="1964799" cy="1916424"/>
          </a:xfrm>
          <a:prstGeom prst="rect">
            <a:avLst/>
          </a:prstGeom>
          <a:noFill/>
        </p:spPr>
      </p:pic>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a:spcBef>
                <a:spcPts val="0"/>
              </a:spcBef>
            </a:pPr>
            <a:r>
              <a:rPr lang="fr-CA" sz="2400" dirty="0"/>
              <a:t>Connexion – une fois par semaine avec le Système de jumelage </a:t>
            </a:r>
          </a:p>
          <a:p>
            <a:pPr lvl="1">
              <a:spcBef>
                <a:spcPts val="0"/>
              </a:spcBef>
            </a:pPr>
            <a:r>
              <a:rPr lang="fr-CA" sz="2000" dirty="0"/>
              <a:t>Appel recommandé de 20 minutes: 5 mins par personne pour discuter de ce que vous avez trouvé intéressant, ce que vous avez trouvé plus difficile et ce que vous avez aimé</a:t>
            </a:r>
          </a:p>
          <a:p>
            <a:pPr>
              <a:spcBef>
                <a:spcPts val="0"/>
              </a:spcBef>
            </a:pPr>
            <a:r>
              <a:rPr lang="fr-CA" sz="2400" dirty="0"/>
              <a:t>Tenue d’un journal de gratitude – chaque jour</a:t>
            </a:r>
          </a:p>
          <a:p>
            <a:pPr>
              <a:spcBef>
                <a:spcPts val="0"/>
              </a:spcBef>
            </a:pPr>
            <a:r>
              <a:rPr lang="fr-FR" sz="2400" dirty="0"/>
              <a:t>Exercez ce qui est sur la diapositive suivante</a:t>
            </a:r>
            <a:endParaRPr lang="fr-CA" sz="2400" dirty="0"/>
          </a:p>
          <a:p>
            <a:pPr>
              <a:spcBef>
                <a:spcPts val="0"/>
              </a:spcBef>
            </a:pPr>
            <a:r>
              <a:rPr lang="fr-CA" sz="2400" dirty="0"/>
              <a:t>Pratique de respiration 5 mins  – quotidiennement</a:t>
            </a:r>
            <a:br>
              <a:rPr lang="en-CA" sz="2700" dirty="0">
                <a:solidFill>
                  <a:prstClr val="black"/>
                </a:solidFill>
              </a:rPr>
            </a:br>
            <a:r>
              <a:rPr lang="fr-FR" sz="1600" dirty="0"/>
              <a:t>Centrage 2 minutes - </a:t>
            </a:r>
            <a:r>
              <a:rPr lang="fr-FR" sz="1600" dirty="0">
                <a:hlinkClick r:id="rId3"/>
              </a:rPr>
              <a:t>https://archive.org/embed/2-mins-centering-exercise-fr</a:t>
            </a:r>
            <a:r>
              <a:rPr lang="fr-FR" sz="1600" dirty="0"/>
              <a:t> </a:t>
            </a:r>
            <a:r>
              <a:rPr lang="fr-FR" sz="1600" dirty="0">
                <a:hlinkClick r:id="rId4"/>
              </a:rPr>
              <a:t>https://www.youtube.com/watch?v=TZFbCd5Bc3w</a:t>
            </a:r>
            <a:r>
              <a:rPr lang="fr-FR" sz="1600" dirty="0"/>
              <a:t> </a:t>
            </a:r>
            <a:br>
              <a:rPr lang="fr-FR" sz="1600" dirty="0"/>
            </a:br>
            <a:r>
              <a:rPr lang="fr-FR" sz="1600" dirty="0">
                <a:hlinkClick r:id="rId5"/>
              </a:rPr>
              <a:t>https://www.youtube.com/watch?v=_mn04Wc-X3o</a:t>
            </a:r>
            <a:r>
              <a:rPr lang="fr-FR" sz="1600" dirty="0"/>
              <a:t> </a:t>
            </a:r>
          </a:p>
          <a:p>
            <a:pPr lvl="0">
              <a:spcBef>
                <a:spcPts val="0"/>
              </a:spcBef>
            </a:pPr>
            <a:r>
              <a:rPr lang="fr-CA" sz="2400" dirty="0"/>
              <a:t>Si vous avez des questions, des commentaires </a:t>
            </a:r>
            <a:br>
              <a:rPr lang="fr-CA" sz="2400" dirty="0"/>
            </a:br>
            <a:r>
              <a:rPr lang="fr-CA" sz="2400" dirty="0"/>
              <a:t>ou si vous aimeriez partager avec le groupe, </a:t>
            </a:r>
            <a:br>
              <a:rPr lang="fr-CA" sz="2400" dirty="0"/>
            </a:br>
            <a:r>
              <a:rPr lang="fr-CA" sz="2400" dirty="0"/>
              <a:t>n’hésitez pas à le faire.</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7" name="Group 6"/>
          <p:cNvGrpSpPr/>
          <p:nvPr/>
        </p:nvGrpSpPr>
        <p:grpSpPr>
          <a:xfrm>
            <a:off x="8165909" y="118861"/>
            <a:ext cx="766043" cy="910869"/>
            <a:chOff x="6542261" y="506769"/>
            <a:chExt cx="523699" cy="570787"/>
          </a:xfrm>
        </p:grpSpPr>
        <p:pic>
          <p:nvPicPr>
            <p:cNvPr id="8" name="Picture 7"/>
            <p:cNvPicPr>
              <a:picLocks noChangeAspect="1"/>
            </p:cNvPicPr>
            <p:nvPr/>
          </p:nvPicPr>
          <p:blipFill>
            <a:blip r:embed="rId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pic>
        <p:nvPicPr>
          <p:cNvPr id="11"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3901" y="5202424"/>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CFCD077-2C86-FE99-791E-14837061E165}"/>
              </a:ext>
            </a:extLst>
          </p:cNvPr>
          <p:cNvGrpSpPr/>
          <p:nvPr>
            <p:custDataLst>
              <p:tags r:id="rId1"/>
            </p:custDataLst>
          </p:nvPr>
        </p:nvGrpSpPr>
        <p:grpSpPr>
          <a:xfrm>
            <a:off x="7448165" y="101823"/>
            <a:ext cx="1547664" cy="1596523"/>
            <a:chOff x="1691680" y="5343137"/>
            <a:chExt cx="803649" cy="818086"/>
          </a:xfrm>
        </p:grpSpPr>
        <p:pic>
          <p:nvPicPr>
            <p:cNvPr id="14" name="Picture 13">
              <a:extLst>
                <a:ext uri="{FF2B5EF4-FFF2-40B4-BE49-F238E27FC236}">
                  <a16:creationId xmlns:a16="http://schemas.microsoft.com/office/drawing/2014/main" id="{31E4EACC-F4C2-C3D4-2707-EECADA0CF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a:extLst>
                <a:ext uri="{FF2B5EF4-FFF2-40B4-BE49-F238E27FC236}">
                  <a16:creationId xmlns:a16="http://schemas.microsoft.com/office/drawing/2014/main" id="{F2FBE112-BB1C-FF80-1B47-21EC24CD4A2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457198" y="1600200"/>
            <a:ext cx="6135361" cy="5257800"/>
          </a:xfrm>
        </p:spPr>
        <p:txBody>
          <a:bodyPr>
            <a:normAutofit/>
          </a:bodyPr>
          <a:lstStyle/>
          <a:p>
            <a:pPr>
              <a:lnSpc>
                <a:spcPct val="110000"/>
              </a:lnSpc>
              <a:spcBef>
                <a:spcPts val="600"/>
              </a:spcBef>
            </a:pPr>
            <a:r>
              <a:rPr lang="fr-FR" sz="2400" dirty="0"/>
              <a:t>La </a:t>
            </a:r>
            <a:r>
              <a:rPr lang="fr-FR" sz="2400" dirty="0" err="1"/>
              <a:t>neuroplastie</a:t>
            </a:r>
            <a:r>
              <a:rPr lang="fr-FR" sz="2400" dirty="0"/>
              <a:t> : ce qui se passe </a:t>
            </a:r>
            <a:br>
              <a:rPr lang="fr-FR" sz="2400" dirty="0"/>
            </a:br>
            <a:r>
              <a:rPr lang="fr-FR" sz="2400" dirty="0"/>
              <a:t>dans votre cerveau</a:t>
            </a:r>
          </a:p>
          <a:p>
            <a:pPr>
              <a:lnSpc>
                <a:spcPct val="110000"/>
              </a:lnSpc>
              <a:spcBef>
                <a:spcPts val="600"/>
              </a:spcBef>
            </a:pPr>
            <a:r>
              <a:rPr lang="en-CA" sz="2400" dirty="0"/>
              <a:t>Comment la pratique de la </a:t>
            </a:r>
            <a:br>
              <a:rPr lang="en-CA" sz="2400" dirty="0"/>
            </a:br>
            <a:r>
              <a:rPr lang="en-CA" sz="2400" dirty="0" err="1"/>
              <a:t>pleine</a:t>
            </a:r>
            <a:r>
              <a:rPr lang="en-CA" sz="2400" dirty="0"/>
              <a:t> conscience </a:t>
            </a:r>
            <a:r>
              <a:rPr lang="en-CA" sz="2400" dirty="0" err="1"/>
              <a:t>appuie</a:t>
            </a:r>
            <a:br>
              <a:rPr lang="en-CA" sz="2400" dirty="0"/>
            </a:br>
            <a:r>
              <a:rPr lang="en-CA" sz="2400" dirty="0"/>
              <a:t>les chefs </a:t>
            </a:r>
            <a:r>
              <a:rPr lang="en-CA" sz="2400" dirty="0" err="1"/>
              <a:t>d’entreprises</a:t>
            </a:r>
            <a:endParaRPr lang="fr-FR" sz="2400" dirty="0"/>
          </a:p>
          <a:p>
            <a:pPr>
              <a:lnSpc>
                <a:spcPct val="110000"/>
              </a:lnSpc>
              <a:spcBef>
                <a:spcPts val="600"/>
              </a:spcBef>
            </a:pPr>
            <a:r>
              <a:rPr lang="en-US" sz="2400" dirty="0"/>
              <a:t>Les aspect de leadership en </a:t>
            </a:r>
            <a:r>
              <a:rPr lang="en-US" sz="2400" dirty="0" err="1"/>
              <a:t>pleine</a:t>
            </a:r>
            <a:r>
              <a:rPr lang="en-US" sz="2400" dirty="0"/>
              <a:t> consciences qui </a:t>
            </a:r>
            <a:r>
              <a:rPr lang="en-US" sz="2400" dirty="0" err="1"/>
              <a:t>supportent</a:t>
            </a:r>
            <a:r>
              <a:rPr lang="en-US" sz="2400" dirty="0"/>
              <a:t> les </a:t>
            </a:r>
            <a:br>
              <a:rPr lang="en-US" sz="2400" dirty="0"/>
            </a:br>
            <a:r>
              <a:rPr lang="en-US" sz="2400" dirty="0" err="1"/>
              <a:t>compétences</a:t>
            </a:r>
            <a:r>
              <a:rPr lang="en-US" sz="2400" dirty="0"/>
              <a:t> </a:t>
            </a:r>
            <a:r>
              <a:rPr lang="en-US" sz="2400" dirty="0" err="1"/>
              <a:t>clés</a:t>
            </a:r>
            <a:r>
              <a:rPr lang="en-US" sz="2400" dirty="0"/>
              <a:t> en leadership</a:t>
            </a:r>
          </a:p>
          <a:p>
            <a:pPr>
              <a:lnSpc>
                <a:spcPct val="110000"/>
              </a:lnSpc>
              <a:spcBef>
                <a:spcPts val="600"/>
              </a:spcBef>
            </a:pPr>
            <a:r>
              <a:rPr lang="fr-FR" sz="2400" dirty="0"/>
              <a:t>Exercice de respiration (possible par </a:t>
            </a:r>
            <a:br>
              <a:rPr lang="fr-FR" sz="2400" dirty="0"/>
            </a:br>
            <a:r>
              <a:rPr lang="fr-FR" sz="2400" dirty="0"/>
              <a:t>rapport au Body Scan de la semaine dernière)</a:t>
            </a:r>
            <a:endParaRPr lang="fr-CA" sz="2400" dirty="0"/>
          </a:p>
        </p:txBody>
      </p:sp>
      <p:pic>
        <p:nvPicPr>
          <p:cNvPr id="13" name="Picture 12"/>
          <p:cNvPicPr>
            <a:picLocks noChangeAspect="1"/>
          </p:cNvPicPr>
          <p:nvPr/>
        </p:nvPicPr>
        <p:blipFill rotWithShape="1">
          <a:blip r:embed="rId6">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5049305" y="1139263"/>
            <a:ext cx="2471371" cy="1694212"/>
          </a:xfrm>
          <a:prstGeom prst="rect">
            <a:avLst/>
          </a:prstGeom>
        </p:spPr>
      </p:pic>
      <p:pic>
        <p:nvPicPr>
          <p:cNvPr id="5" name="Picture 4"/>
          <p:cNvPicPr>
            <a:picLocks noChangeAspect="1"/>
          </p:cNvPicPr>
          <p:nvPr/>
        </p:nvPicPr>
        <p:blipFill>
          <a:blip r:embed="rId7">
            <a:duotone>
              <a:schemeClr val="accent1">
                <a:shade val="45000"/>
                <a:satMod val="135000"/>
              </a:schemeClr>
              <a:prstClr val="white"/>
            </a:duotone>
          </a:blip>
          <a:stretch>
            <a:fillRect/>
          </a:stretch>
        </p:blipFill>
        <p:spPr>
          <a:xfrm>
            <a:off x="6754080" y="3754686"/>
            <a:ext cx="2241749" cy="1291830"/>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a:off x="6804248" y="2209526"/>
            <a:ext cx="2028674" cy="1190155"/>
          </a:xfrm>
          <a:prstGeom prst="rect">
            <a:avLst/>
          </a:prstGeom>
          <a:noFill/>
        </p:spPr>
      </p:pic>
      <p:grpSp>
        <p:nvGrpSpPr>
          <p:cNvPr id="6" name="Group 5"/>
          <p:cNvGrpSpPr/>
          <p:nvPr/>
        </p:nvGrpSpPr>
        <p:grpSpPr>
          <a:xfrm>
            <a:off x="5677553" y="5042301"/>
            <a:ext cx="1721792" cy="1644399"/>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9">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
        <p:nvSpPr>
          <p:cNvPr id="8" name="Title 1">
            <a:extLst>
              <a:ext uri="{FF2B5EF4-FFF2-40B4-BE49-F238E27FC236}">
                <a16:creationId xmlns:a16="http://schemas.microsoft.com/office/drawing/2014/main" id="{0959CEE7-DB04-7F3B-336C-51E61FA42C4B}"/>
              </a:ext>
            </a:extLst>
          </p:cNvPr>
          <p:cNvSpPr>
            <a:spLocks noGrp="1"/>
          </p:cNvSpPr>
          <p:nvPr>
            <p:ph type="title"/>
            <p:custDataLst>
              <p:tags r:id="rId2"/>
            </p:custDataLst>
          </p:nvPr>
        </p:nvSpPr>
        <p:spPr>
          <a:xfrm>
            <a:off x="457200" y="274638"/>
            <a:ext cx="6982023" cy="1143000"/>
          </a:xfrm>
        </p:spPr>
        <p:txBody>
          <a:bodyPr>
            <a:noAutofit/>
          </a:bodyPr>
          <a:lstStyle/>
          <a:p>
            <a:r>
              <a:rPr lang="fr-CA" sz="3200" dirty="0"/>
              <a:t>Débriefing et sous-groupes – Qu’est-ce qui a le plus retenu votre attention?</a:t>
            </a:r>
            <a:endParaRPr lang="fr-CA" sz="3000" dirty="0"/>
          </a:p>
        </p:txBody>
      </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2146" y="5157192"/>
            <a:ext cx="7779887" cy="523220"/>
          </a:xfrm>
          <a:prstGeom prst="rect">
            <a:avLst/>
          </a:prstGeom>
        </p:spPr>
        <p:txBody>
          <a:bodyPr wrap="none">
            <a:spAutoFit/>
          </a:bodyPr>
          <a:lstStyle/>
          <a:p>
            <a:pPr algn="ctr"/>
            <a:r>
              <a:rPr lang="en-CA" sz="2800" dirty="0" err="1">
                <a:solidFill>
                  <a:srgbClr val="000000"/>
                </a:solidFill>
              </a:rPr>
              <a:t>Pratiquez</a:t>
            </a:r>
            <a:r>
              <a:rPr lang="en-CA" sz="2800" dirty="0">
                <a:solidFill>
                  <a:srgbClr val="000000"/>
                </a:solidFill>
              </a:rPr>
              <a:t> la </a:t>
            </a:r>
            <a:r>
              <a:rPr lang="en-CA" sz="2800" dirty="0" err="1">
                <a:solidFill>
                  <a:srgbClr val="000000"/>
                </a:solidFill>
              </a:rPr>
              <a:t>pleine</a:t>
            </a:r>
            <a:r>
              <a:rPr lang="en-CA" sz="2800" dirty="0">
                <a:solidFill>
                  <a:srgbClr val="000000"/>
                </a:solidFill>
              </a:rPr>
              <a:t> conscience, </a:t>
            </a:r>
            <a:r>
              <a:rPr lang="en-CA" sz="2800" dirty="0" err="1">
                <a:solidFill>
                  <a:srgbClr val="000000"/>
                </a:solidFill>
              </a:rPr>
              <a:t>retrouvez</a:t>
            </a:r>
            <a:r>
              <a:rPr lang="en-CA" sz="2800" dirty="0">
                <a:solidFill>
                  <a:srgbClr val="000000"/>
                </a:solidFill>
              </a:rPr>
              <a:t> le bonheur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371600" y="3886200"/>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2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11 octobre 2022</a:t>
            </a:r>
          </a:p>
        </p:txBody>
      </p:sp>
      <p:sp>
        <p:nvSpPr>
          <p:cNvPr id="6" name="Title 5">
            <a:extLst>
              <a:ext uri="{FF2B5EF4-FFF2-40B4-BE49-F238E27FC236}">
                <a16:creationId xmlns:a16="http://schemas.microsoft.com/office/drawing/2014/main" id="{C17F9252-B855-ACD4-7561-9FBEFBC02E0D}"/>
              </a:ext>
            </a:extLst>
          </p:cNvPr>
          <p:cNvSpPr>
            <a:spLocks noGrp="1"/>
          </p:cNvSpPr>
          <p:nvPr>
            <p:ph type="ctrTitle"/>
          </p:nvPr>
        </p:nvSpPr>
        <p:spPr>
          <a:xfrm>
            <a:off x="0" y="2130425"/>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80000" lnSpcReduction="20000"/>
          </a:bodyPr>
          <a:lstStyle/>
          <a:p>
            <a:r>
              <a:rPr lang="fr-CA" u="none" dirty="0"/>
              <a:t>Temps requis : 2 minutes</a:t>
            </a:r>
          </a:p>
          <a:p>
            <a:r>
              <a:rPr lang="fr-CA" dirty="0"/>
              <a:t>L’astuce consiste à </a:t>
            </a:r>
            <a:r>
              <a:rPr lang="fr-CA" u="none" dirty="0"/>
              <a:t>passer de « faire » à « être ».</a:t>
            </a:r>
          </a:p>
          <a:p>
            <a:r>
              <a:rPr lang="fr-CA" u="none" dirty="0"/>
              <a:t>Commençons par faire ce qui suit :</a:t>
            </a:r>
          </a:p>
          <a:p>
            <a:pPr lvl="1"/>
            <a:r>
              <a:rPr lang="fr-CA" dirty="0"/>
              <a:t>S’asseoir </a:t>
            </a:r>
            <a:r>
              <a:rPr lang="fr-CA" u="none" dirty="0"/>
              <a:t>le plus confortablement possible dans une position droite.</a:t>
            </a:r>
          </a:p>
          <a:p>
            <a:pPr lvl="1"/>
            <a:r>
              <a:rPr lang="fr-CA" u="none" dirty="0"/>
              <a:t>Fermer les yeux ou les fermer à moitié vous aidera à faire l’exercice.</a:t>
            </a:r>
          </a:p>
          <a:p>
            <a:pPr lvl="1"/>
            <a:r>
              <a:rPr lang="fr-CA" u="none" dirty="0"/>
              <a:t>Ne pas se préoccuper du temps.</a:t>
            </a:r>
          </a:p>
          <a:p>
            <a:pPr lvl="1"/>
            <a:r>
              <a:rPr lang="fr-CA" u="none" dirty="0"/>
              <a:t>Prendre une minute, seulement une minute…</a:t>
            </a:r>
          </a:p>
          <a:p>
            <a:pPr lvl="1"/>
            <a:r>
              <a:rPr lang="fr-CA" dirty="0"/>
              <a:t>… p</a:t>
            </a:r>
            <a:r>
              <a:rPr lang="fr-CA" u="none" dirty="0"/>
              <a:t>our respirer, juste pour respirer.</a:t>
            </a:r>
          </a:p>
          <a:p>
            <a:pPr lvl="1"/>
            <a:r>
              <a:rPr lang="fr-CA" u="none" dirty="0"/>
              <a:t>C’est simple.</a:t>
            </a:r>
          </a:p>
          <a:p>
            <a:pPr lvl="1"/>
            <a:r>
              <a:rPr lang="fr-CA" u="none" dirty="0"/>
              <a:t>Je vous ferai signe lorsque la minute se sera écoulée.</a:t>
            </a:r>
          </a:p>
          <a:p>
            <a:pPr lvl="1"/>
            <a:r>
              <a:rPr lang="fr-CA" u="none" dirty="0"/>
              <a:t>Continuer simplement à se concentrer sur sa respiration.</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2800" u="none" dirty="0"/>
              <a:t>Exercice de respiration en pleine conscience – </a:t>
            </a:r>
            <a:r>
              <a:rPr lang="fr-CA" sz="2800" dirty="0"/>
              <a:t>Centrage</a:t>
            </a:r>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914772"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56941E90-5252-7182-DD5A-49092D05D25E}"/>
              </a:ext>
            </a:extLst>
          </p:cNvPr>
          <p:cNvSpPr txBox="1"/>
          <p:nvPr/>
        </p:nvSpPr>
        <p:spPr>
          <a:xfrm>
            <a:off x="1043608" y="6398695"/>
            <a:ext cx="4572000" cy="276999"/>
          </a:xfrm>
          <a:prstGeom prst="rect">
            <a:avLst/>
          </a:prstGeom>
          <a:noFill/>
        </p:spPr>
        <p:txBody>
          <a:bodyPr wrap="square">
            <a:spAutoFit/>
          </a:bodyPr>
          <a:lstStyle/>
          <a:p>
            <a:r>
              <a:rPr lang="en-US" sz="1200" dirty="0">
                <a:hlinkClick r:id="rId8"/>
              </a:rPr>
              <a:t>https://archive.org/embed/2-mins-centering-exercise-fr</a:t>
            </a:r>
            <a:r>
              <a:rPr lang="en-US" sz="1200" dirty="0"/>
              <a:t> </a:t>
            </a:r>
          </a:p>
        </p:txBody>
      </p:sp>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01051"/>
          </a:xfrm>
        </p:spPr>
        <p:txBody>
          <a:bodyPr>
            <a:normAutofit/>
          </a:bodyPr>
          <a:lstStyle/>
          <a:p>
            <a:pPr lvl="0"/>
            <a:r>
              <a:rPr lang="fr-CA" sz="4000" dirty="0"/>
              <a:t>Compte rendu de la semaine 1</a:t>
            </a:r>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jumelage</a:t>
            </a:r>
          </a:p>
          <a:p>
            <a:pPr lvl="0"/>
            <a:endParaRPr lang="fr-CA" dirty="0"/>
          </a:p>
          <a:p>
            <a:pPr lvl="0"/>
            <a:r>
              <a:rPr lang="fr-CA" dirty="0"/>
              <a:t>Votre pratique</a:t>
            </a:r>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Avez-vous des questions?</a:t>
            </a:r>
          </a:p>
        </p:txBody>
      </p:sp>
      <p:pic>
        <p:nvPicPr>
          <p:cNvPr id="21" name="Picture 20">
            <a:extLst>
              <a:ext uri="{FF2B5EF4-FFF2-40B4-BE49-F238E27FC236}">
                <a16:creationId xmlns:a16="http://schemas.microsoft.com/office/drawing/2014/main" id="{2FA4905E-3831-4E70-A31F-FB3B7E015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5803521" y="2228649"/>
            <a:ext cx="1172680" cy="1209033"/>
          </a:xfrm>
          <a:prstGeom prst="rect">
            <a:avLst/>
          </a:prstGeom>
        </p:spPr>
      </p:pic>
      <p:grpSp>
        <p:nvGrpSpPr>
          <p:cNvPr id="27" name="Group 26">
            <a:extLst>
              <a:ext uri="{FF2B5EF4-FFF2-40B4-BE49-F238E27FC236}">
                <a16:creationId xmlns:a16="http://schemas.microsoft.com/office/drawing/2014/main" id="{EB884DD9-50BA-41A6-87BA-27D6761A2713}"/>
              </a:ext>
            </a:extLst>
          </p:cNvPr>
          <p:cNvGrpSpPr/>
          <p:nvPr/>
        </p:nvGrpSpPr>
        <p:grpSpPr>
          <a:xfrm>
            <a:off x="7408279" y="2727719"/>
            <a:ext cx="1646605" cy="1365342"/>
            <a:chOff x="1431829" y="5057716"/>
            <a:chExt cx="1320553" cy="1103507"/>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E67C7A-2D9F-440E-AD2E-586402F8FF4D}"/>
                </a:ext>
              </a:extLst>
            </p:cNvPr>
            <p:cNvSpPr txBox="1"/>
            <p:nvPr/>
          </p:nvSpPr>
          <p:spPr>
            <a:xfrm>
              <a:off x="1431829" y="5057716"/>
              <a:ext cx="1320553" cy="298504"/>
            </a:xfrm>
            <a:prstGeom prst="rect">
              <a:avLst/>
            </a:prstGeom>
            <a:noFill/>
          </p:spPr>
          <p:txBody>
            <a:bodyPr wrap="none" rtlCol="0">
              <a:spAutoFit/>
            </a:bodyPr>
            <a:lstStyle/>
            <a:p>
              <a:r>
                <a:rPr lang="en-CA" dirty="0" err="1">
                  <a:latin typeface="Arial" panose="020B0604020202020204" pitchFamily="34" charset="0"/>
                  <a:cs typeface="Arial" panose="020B0604020202020204" pitchFamily="34" charset="0"/>
                </a:rPr>
                <a:t>Compte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rendu</a:t>
              </a:r>
              <a:endParaRPr lang="en-CA" dirty="0">
                <a:solidFill>
                  <a:schemeClr val="accent3">
                    <a:lumMod val="75000"/>
                  </a:schemeClr>
                </a:solidFill>
                <a:latin typeface="Arial" panose="020B0604020202020204" pitchFamily="34" charset="0"/>
                <a:cs typeface="Arial" panose="020B0604020202020204" pitchFamily="34" charset="0"/>
              </a:endParaRPr>
            </a:p>
          </p:txBody>
        </p:sp>
      </p:grpSp>
      <p:sp>
        <p:nvSpPr>
          <p:cNvPr id="31" name="Right Brace 30">
            <a:extLst>
              <a:ext uri="{FF2B5EF4-FFF2-40B4-BE49-F238E27FC236}">
                <a16:creationId xmlns:a16="http://schemas.microsoft.com/office/drawing/2014/main" id="{E46AE636-FE79-4C6E-A1AE-E3E4C3270055}"/>
              </a:ext>
            </a:extLst>
          </p:cNvPr>
          <p:cNvSpPr/>
          <p:nvPr/>
        </p:nvSpPr>
        <p:spPr>
          <a:xfrm>
            <a:off x="6892645" y="2234963"/>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64736DF7-D3AD-4135-8177-D56ED543A206}"/>
              </a:ext>
            </a:extLst>
          </p:cNvPr>
          <p:cNvPicPr>
            <a:picLocks noChangeAspect="1"/>
          </p:cNvPicPr>
          <p:nvPr/>
        </p:nvPicPr>
        <p:blipFill>
          <a:blip r:embed="rId5"/>
          <a:stretch>
            <a:fillRect/>
          </a:stretch>
        </p:blipFill>
        <p:spPr>
          <a:xfrm>
            <a:off x="6867526" y="106262"/>
            <a:ext cx="1955476" cy="1843444"/>
          </a:xfrm>
          <a:prstGeom prst="rect">
            <a:avLst/>
          </a:prstGeom>
        </p:spPr>
      </p:pic>
      <p:grpSp>
        <p:nvGrpSpPr>
          <p:cNvPr id="4" name="Group 3">
            <a:extLst>
              <a:ext uri="{FF2B5EF4-FFF2-40B4-BE49-F238E27FC236}">
                <a16:creationId xmlns:a16="http://schemas.microsoft.com/office/drawing/2014/main" id="{0275AD5E-DCEC-342F-9E87-C2D083906EBA}"/>
              </a:ext>
            </a:extLst>
          </p:cNvPr>
          <p:cNvGrpSpPr/>
          <p:nvPr/>
        </p:nvGrpSpPr>
        <p:grpSpPr>
          <a:xfrm>
            <a:off x="6047173" y="4607594"/>
            <a:ext cx="2639627" cy="2351810"/>
            <a:chOff x="6047173" y="4607594"/>
            <a:chExt cx="2639627" cy="2351810"/>
          </a:xfrm>
        </p:grpSpPr>
        <p:pic>
          <p:nvPicPr>
            <p:cNvPr id="6" name="Picture 5">
              <a:extLst>
                <a:ext uri="{FF2B5EF4-FFF2-40B4-BE49-F238E27FC236}">
                  <a16:creationId xmlns:a16="http://schemas.microsoft.com/office/drawing/2014/main" id="{924B26B5-34BE-F4F4-C379-CDF47EF1AC4F}"/>
                </a:ext>
              </a:extLst>
            </p:cNvPr>
            <p:cNvPicPr>
              <a:picLocks noChangeAspect="1"/>
            </p:cNvPicPr>
            <p:nvPr/>
          </p:nvPicPr>
          <p:blipFill rotWithShape="1">
            <a:blip r:embed="rId6">
              <a:clrChange>
                <a:clrFrom>
                  <a:srgbClr val="FFFFFF"/>
                </a:clrFrom>
                <a:clrTo>
                  <a:srgbClr val="FFFFFF">
                    <a:alpha val="0"/>
                  </a:srgbClr>
                </a:clrTo>
              </a:clrChange>
            </a:blip>
            <a:srcRect r="25239" b="12170"/>
            <a:stretch/>
          </p:blipFill>
          <p:spPr>
            <a:xfrm>
              <a:off x="6047173" y="4607594"/>
              <a:ext cx="1685115" cy="2351810"/>
            </a:xfrm>
            <a:prstGeom prst="rect">
              <a:avLst/>
            </a:prstGeom>
          </p:spPr>
        </p:pic>
        <p:sp>
          <p:nvSpPr>
            <p:cNvPr id="19" name="TextBox 18">
              <a:extLst>
                <a:ext uri="{FF2B5EF4-FFF2-40B4-BE49-F238E27FC236}">
                  <a16:creationId xmlns:a16="http://schemas.microsoft.com/office/drawing/2014/main" id="{4AFBBE44-BEB9-D8B5-358D-D837351F616A}"/>
                </a:ext>
              </a:extLst>
            </p:cNvPr>
            <p:cNvSpPr txBox="1"/>
            <p:nvPr/>
          </p:nvSpPr>
          <p:spPr>
            <a:xfrm>
              <a:off x="7376499" y="5092401"/>
              <a:ext cx="1310301" cy="1200329"/>
            </a:xfrm>
            <a:prstGeom prst="rect">
              <a:avLst/>
            </a:prstGeom>
            <a:noFill/>
          </p:spPr>
          <p:txBody>
            <a:bodyPr wrap="square">
              <a:spAutoFit/>
            </a:bodyPr>
            <a:lstStyle/>
            <a:p>
              <a:r>
                <a:rPr lang="en-US" b="1" dirty="0"/>
                <a:t>Des </a:t>
              </a:r>
              <a:r>
                <a:rPr lang="en-US" b="1" dirty="0" err="1"/>
                <a:t>problèmes</a:t>
              </a:r>
              <a:r>
                <a:rPr lang="en-US" b="1" dirty="0"/>
                <a:t> en </a:t>
              </a:r>
              <a:r>
                <a:rPr lang="en-US" b="1" dirty="0" err="1"/>
                <a:t>suspens</a:t>
              </a:r>
              <a:r>
                <a:rPr lang="en-US" b="1" dirty="0"/>
                <a:t> ?</a:t>
              </a:r>
            </a:p>
          </p:txBody>
        </p:sp>
      </p:grpSp>
      <p:sp>
        <p:nvSpPr>
          <p:cNvPr id="5" name="TextBox 4">
            <a:extLst>
              <a:ext uri="{FF2B5EF4-FFF2-40B4-BE49-F238E27FC236}">
                <a16:creationId xmlns:a16="http://schemas.microsoft.com/office/drawing/2014/main" id="{6757BD1F-42E3-C233-FD28-4CAE16A538E4}"/>
              </a:ext>
            </a:extLst>
          </p:cNvPr>
          <p:cNvSpPr txBox="1"/>
          <p:nvPr/>
        </p:nvSpPr>
        <p:spPr>
          <a:xfrm>
            <a:off x="-2706901" y="2758179"/>
            <a:ext cx="2696889" cy="461665"/>
          </a:xfrm>
          <a:prstGeom prst="rect">
            <a:avLst/>
          </a:prstGeom>
          <a:noFill/>
        </p:spPr>
        <p:txBody>
          <a:bodyPr wrap="square">
            <a:spAutoFit/>
          </a:bodyPr>
          <a:lstStyle/>
          <a:p>
            <a:r>
              <a:rPr lang="en-US" sz="2400" dirty="0">
                <a:solidFill>
                  <a:srgbClr val="FF0000"/>
                </a:solidFill>
              </a:rPr>
              <a:t>Need to prep a poll</a:t>
            </a:r>
          </a:p>
        </p:txBody>
      </p:sp>
      <p:grpSp>
        <p:nvGrpSpPr>
          <p:cNvPr id="8" name="Group 7">
            <a:extLst>
              <a:ext uri="{FF2B5EF4-FFF2-40B4-BE49-F238E27FC236}">
                <a16:creationId xmlns:a16="http://schemas.microsoft.com/office/drawing/2014/main" id="{8D115C81-4457-ABD6-58D0-04122ED33D10}"/>
              </a:ext>
            </a:extLst>
          </p:cNvPr>
          <p:cNvGrpSpPr/>
          <p:nvPr/>
        </p:nvGrpSpPr>
        <p:grpSpPr>
          <a:xfrm>
            <a:off x="5563416" y="3678152"/>
            <a:ext cx="766043" cy="910869"/>
            <a:chOff x="6542261" y="506769"/>
            <a:chExt cx="523699" cy="570787"/>
          </a:xfrm>
        </p:grpSpPr>
        <p:pic>
          <p:nvPicPr>
            <p:cNvPr id="9" name="Picture 8">
              <a:extLst>
                <a:ext uri="{FF2B5EF4-FFF2-40B4-BE49-F238E27FC236}">
                  <a16:creationId xmlns:a16="http://schemas.microsoft.com/office/drawing/2014/main" id="{BAB082B2-054A-8B11-A30D-5D3E8C30858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BE109706-D894-85A4-23F0-755DE98F247C}"/>
                </a:ext>
              </a:extLst>
            </p:cNvPr>
            <p:cNvPicPr>
              <a:picLocks noChangeAspect="1"/>
            </p:cNvPicPr>
            <p:nvPr/>
          </p:nvPicPr>
          <p:blipFill>
            <a:blip r:embed="rId8">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9">
                      <a14:imgEffect>
                        <a14:saturation sat="300000"/>
                      </a14:imgEffect>
                    </a14:imgLayer>
                  </a14:imgProps>
                </a:ext>
              </a:extLst>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23BF98FC-DCC8-F265-93F9-EBCA9934E320}"/>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3690861"/>
            <a:ext cx="831200" cy="764704"/>
          </a:xfrm>
          <a:prstGeom prst="rect">
            <a:avLst/>
          </a:prstGeom>
        </p:spPr>
      </p:pic>
      <p:pic>
        <p:nvPicPr>
          <p:cNvPr id="12" name="Picture 11">
            <a:extLst>
              <a:ext uri="{FF2B5EF4-FFF2-40B4-BE49-F238E27FC236}">
                <a16:creationId xmlns:a16="http://schemas.microsoft.com/office/drawing/2014/main" id="{4B48B98D-3792-3F8C-CC6A-90A7FA3F5254}"/>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9122" y="3501008"/>
            <a:ext cx="1375410" cy="1113491"/>
          </a:xfrm>
          <a:prstGeom prst="rect">
            <a:avLst/>
          </a:prstGeom>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CC03A88-0910-F201-7352-72066F2825D5}"/>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5194282" y="883297"/>
            <a:ext cx="4860032" cy="3645024"/>
          </a:xfrm>
          <a:prstGeom prst="rect">
            <a:avLst/>
          </a:prstGeom>
        </p:spPr>
      </p:pic>
      <p:sp>
        <p:nvSpPr>
          <p:cNvPr id="2" name="Title 1"/>
          <p:cNvSpPr>
            <a:spLocks noGrp="1"/>
          </p:cNvSpPr>
          <p:nvPr>
            <p:ph type="title"/>
          </p:nvPr>
        </p:nvSpPr>
        <p:spPr/>
        <p:txBody>
          <a:bodyPr>
            <a:normAutofit fontScale="90000"/>
          </a:bodyPr>
          <a:lstStyle/>
          <a:p>
            <a:r>
              <a:rPr lang="en-CA" dirty="0"/>
              <a:t>Ordre du jour – </a:t>
            </a:r>
            <a:r>
              <a:rPr lang="en-CA" dirty="0" err="1"/>
              <a:t>semaine</a:t>
            </a:r>
            <a:r>
              <a:rPr lang="en-US" dirty="0"/>
              <a:t> 2: Le </a:t>
            </a:r>
            <a:r>
              <a:rPr lang="fr-CA" dirty="0"/>
              <a:t>cerveau</a:t>
            </a:r>
            <a:r>
              <a:rPr lang="en-CA" dirty="0"/>
              <a:t> </a:t>
            </a:r>
            <a:r>
              <a:rPr lang="en-US" dirty="0"/>
              <a:t> (</a:t>
            </a:r>
            <a:r>
              <a:rPr lang="en-CA" dirty="0"/>
              <a:t>concentration, </a:t>
            </a:r>
            <a:r>
              <a:rPr lang="en-CA" dirty="0" err="1"/>
              <a:t>clarté</a:t>
            </a:r>
            <a:r>
              <a:rPr lang="en-US" dirty="0"/>
              <a:t>)</a:t>
            </a:r>
          </a:p>
        </p:txBody>
      </p:sp>
      <p:sp>
        <p:nvSpPr>
          <p:cNvPr id="3" name="Content Placeholder 2"/>
          <p:cNvSpPr>
            <a:spLocks noGrp="1"/>
          </p:cNvSpPr>
          <p:nvPr>
            <p:ph idx="1"/>
          </p:nvPr>
        </p:nvSpPr>
        <p:spPr>
          <a:xfrm>
            <a:off x="611560" y="1628800"/>
            <a:ext cx="8229600" cy="4525963"/>
          </a:xfrm>
        </p:spPr>
        <p:txBody>
          <a:bodyPr>
            <a:normAutofit/>
          </a:bodyPr>
          <a:lstStyle/>
          <a:p>
            <a:pPr lvl="0"/>
            <a:r>
              <a:rPr lang="fr-CA" sz="2600" dirty="0">
                <a:solidFill>
                  <a:schemeClr val="bg1">
                    <a:lumMod val="50000"/>
                  </a:schemeClr>
                </a:solidFill>
              </a:rPr>
              <a:t>Exercice de respiration– 2 minutes</a:t>
            </a:r>
          </a:p>
          <a:p>
            <a:pPr lvl="0"/>
            <a:r>
              <a:rPr lang="fr-CA" sz="2600" dirty="0">
                <a:solidFill>
                  <a:schemeClr val="bg1">
                    <a:lumMod val="50000"/>
                  </a:schemeClr>
                </a:solidFill>
              </a:rPr>
              <a:t>Compte rendu de la semaine passée</a:t>
            </a:r>
          </a:p>
          <a:p>
            <a:pPr lvl="0"/>
            <a:r>
              <a:rPr lang="fr-CA" sz="2600" dirty="0"/>
              <a:t>Qu’est-ce qui se passe dans notre </a:t>
            </a:r>
            <a:br>
              <a:rPr lang="fr-CA" sz="2600" dirty="0"/>
            </a:br>
            <a:r>
              <a:rPr lang="fr-CA" sz="2600" dirty="0"/>
              <a:t>cerveau </a:t>
            </a:r>
            <a:r>
              <a:rPr lang="en-US" sz="2600" dirty="0"/>
              <a:t>- </a:t>
            </a:r>
            <a:r>
              <a:rPr lang="fr-CA" sz="2600" dirty="0" err="1"/>
              <a:t>neuroplasticité</a:t>
            </a:r>
            <a:endParaRPr lang="en-CA" sz="2600" dirty="0"/>
          </a:p>
          <a:p>
            <a:pPr lvl="0"/>
            <a:r>
              <a:rPr lang="fr-FR" sz="2600" dirty="0"/>
              <a:t>le leadership de pleine consciences </a:t>
            </a:r>
            <a:r>
              <a:rPr lang="fr-CA" sz="2600" dirty="0"/>
              <a:t>et </a:t>
            </a:r>
            <a:br>
              <a:rPr lang="fr-CA" sz="2600" dirty="0"/>
            </a:br>
            <a:r>
              <a:rPr lang="fr-CA" sz="2600" dirty="0"/>
              <a:t>les compétences clés en leadership </a:t>
            </a:r>
          </a:p>
          <a:p>
            <a:pPr lvl="0"/>
            <a:r>
              <a:rPr lang="fr-CA" sz="2800" dirty="0"/>
              <a:t>Choses à accomplir cette semaine</a:t>
            </a:r>
          </a:p>
          <a:p>
            <a:pPr lvl="0"/>
            <a:r>
              <a:rPr lang="fr-CA" sz="2800" dirty="0"/>
              <a:t>Débriefing et sous-groupes</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827D6A-1856-A70D-DBAE-FD518E64CFC7}"/>
              </a:ext>
            </a:extLst>
          </p:cNvPr>
          <p:cNvPicPr>
            <a:picLocks noChangeAspect="1"/>
          </p:cNvPicPr>
          <p:nvPr/>
        </p:nvPicPr>
        <p:blipFill>
          <a:blip r:embed="rId3"/>
          <a:stretch>
            <a:fillRect/>
          </a:stretch>
        </p:blipFill>
        <p:spPr>
          <a:xfrm>
            <a:off x="3301754" y="227227"/>
            <a:ext cx="6408235" cy="5506235"/>
          </a:xfrm>
          <a:prstGeom prst="rect">
            <a:avLst/>
          </a:prstGeom>
        </p:spPr>
      </p:pic>
      <p:sp>
        <p:nvSpPr>
          <p:cNvPr id="2" name="Title 1"/>
          <p:cNvSpPr>
            <a:spLocks noGrp="1"/>
          </p:cNvSpPr>
          <p:nvPr>
            <p:ph type="title"/>
          </p:nvPr>
        </p:nvSpPr>
        <p:spPr/>
        <p:txBody>
          <a:bodyPr>
            <a:noAutofit/>
          </a:bodyPr>
          <a:lstStyle/>
          <a:p>
            <a:r>
              <a:rPr lang="fr-CA" dirty="0"/>
              <a:t>Le cerveau</a:t>
            </a:r>
          </a:p>
        </p:txBody>
      </p:sp>
      <p:sp>
        <p:nvSpPr>
          <p:cNvPr id="6" name="Content Placeholder 5">
            <a:extLst>
              <a:ext uri="{FF2B5EF4-FFF2-40B4-BE49-F238E27FC236}">
                <a16:creationId xmlns:a16="http://schemas.microsoft.com/office/drawing/2014/main" id="{26009E8B-B635-8CD0-4543-5CDEFE4C70AF}"/>
              </a:ext>
            </a:extLst>
          </p:cNvPr>
          <p:cNvSpPr>
            <a:spLocks noGrp="1"/>
          </p:cNvSpPr>
          <p:nvPr>
            <p:ph idx="1"/>
          </p:nvPr>
        </p:nvSpPr>
        <p:spPr>
          <a:xfrm>
            <a:off x="457200" y="1600201"/>
            <a:ext cx="2962672" cy="2908920"/>
          </a:xfrm>
        </p:spPr>
        <p:txBody>
          <a:bodyPr/>
          <a:lstStyle/>
          <a:p>
            <a:pPr marL="0" indent="0">
              <a:buNone/>
            </a:pPr>
            <a:r>
              <a:rPr lang="fr-CA" sz="3200" dirty="0"/>
              <a:t>“Qu’est-ce qui vous est arrivé?...”</a:t>
            </a:r>
            <a:endParaRPr lang="en-US" dirty="0"/>
          </a:p>
        </p:txBody>
      </p:sp>
      <p:sp>
        <p:nvSpPr>
          <p:cNvPr id="16" name="TextBox 15"/>
          <p:cNvSpPr txBox="1"/>
          <p:nvPr/>
        </p:nvSpPr>
        <p:spPr>
          <a:xfrm>
            <a:off x="179512" y="3122023"/>
            <a:ext cx="5256584" cy="3139321"/>
          </a:xfrm>
          <a:prstGeom prst="rect">
            <a:avLst/>
          </a:prstGeom>
          <a:noFill/>
        </p:spPr>
        <p:txBody>
          <a:bodyPr wrap="square" rtlCol="0">
            <a:spAutoFit/>
          </a:bodyPr>
          <a:lstStyle/>
          <a:p>
            <a:r>
              <a:rPr lang="fr-FR" dirty="0"/>
              <a:t>Organisation hiérarchique du cerveau humain </a:t>
            </a:r>
            <a:br>
              <a:rPr lang="fr-FR" dirty="0"/>
            </a:br>
            <a:r>
              <a:rPr lang="fr-FR" dirty="0"/>
              <a:t>- Le cerveau peut être divisé en quatre zones interconnectées : tronc cérébral, le diencéphale, le cerveau limbique et le cortex.  La complexité structurelle et fonctionnelle augmente au fur et en mesure que l’on monte des parties inférieures simplifiées (le tronc cérébral) au cortex.  Le cortex gère les fonctions les plus fondamentalement humaines, comme la parole et le langage, la capacité d’abstraction, la connaissance et la capacité de penser au passé et d'envisager l’avenir.</a:t>
            </a:r>
            <a:endParaRPr lang="fr-CA" dirty="0"/>
          </a:p>
        </p:txBody>
      </p:sp>
      <p:sp>
        <p:nvSpPr>
          <p:cNvPr id="10" name="TextBox 9">
            <a:extLst>
              <a:ext uri="{FF2B5EF4-FFF2-40B4-BE49-F238E27FC236}">
                <a16:creationId xmlns:a16="http://schemas.microsoft.com/office/drawing/2014/main" id="{BA64211A-262A-9097-7829-5C1090BAA413}"/>
              </a:ext>
            </a:extLst>
          </p:cNvPr>
          <p:cNvSpPr txBox="1"/>
          <p:nvPr/>
        </p:nvSpPr>
        <p:spPr>
          <a:xfrm>
            <a:off x="1115616" y="6320019"/>
            <a:ext cx="5814392" cy="523220"/>
          </a:xfrm>
          <a:prstGeom prst="rect">
            <a:avLst/>
          </a:prstGeom>
          <a:noFill/>
        </p:spPr>
        <p:txBody>
          <a:bodyPr wrap="square">
            <a:spAutoFit/>
          </a:bodyPr>
          <a:lstStyle/>
          <a:p>
            <a:r>
              <a:rPr lang="en-US" sz="1400" dirty="0">
                <a:hlinkClick r:id="rId4"/>
              </a:rPr>
              <a:t>https://www.amazon.ca/Que-</a:t>
            </a:r>
            <a:r>
              <a:rPr lang="en-US" sz="1400" dirty="0" err="1">
                <a:hlinkClick r:id="rId4"/>
              </a:rPr>
              <a:t>vous</a:t>
            </a:r>
            <a:r>
              <a:rPr lang="en-US" sz="1400" dirty="0">
                <a:hlinkClick r:id="rId4"/>
              </a:rPr>
              <a:t>-</a:t>
            </a:r>
            <a:r>
              <a:rPr lang="en-US" sz="1400" dirty="0" err="1">
                <a:hlinkClick r:id="rId4"/>
              </a:rPr>
              <a:t>est-arrivé-traumatismes</a:t>
            </a:r>
            <a:r>
              <a:rPr lang="en-US" sz="1400" dirty="0">
                <a:hlinkClick r:id="rId4"/>
              </a:rPr>
              <a:t>/</a:t>
            </a:r>
            <a:r>
              <a:rPr lang="en-US" sz="1400" dirty="0" err="1">
                <a:hlinkClick r:id="rId4"/>
              </a:rPr>
              <a:t>dp</a:t>
            </a:r>
            <a:r>
              <a:rPr lang="en-US" sz="1400" dirty="0">
                <a:hlinkClick r:id="rId4"/>
              </a:rPr>
              <a:t>/2749947375/</a:t>
            </a:r>
            <a:r>
              <a:rPr lang="en-US" sz="1400" dirty="0"/>
              <a:t> </a:t>
            </a:r>
          </a:p>
          <a:p>
            <a:r>
              <a:rPr lang="en-US" sz="1400" b="0" u="sng" dirty="0">
                <a:hlinkClick r:id="rId5"/>
              </a:rPr>
              <a:t>https://www.youtube.com/watch?v=rd13inJYbQk</a:t>
            </a:r>
            <a:endParaRPr lang="en-US" sz="1400" b="0" u="sng" dirty="0"/>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r>
              <a:rPr lang="en-CA" sz="1600" dirty="0" err="1">
                <a:effectLst/>
                <a:latin typeface="Times New Roman" panose="02020603050405020304" pitchFamily="18" charset="0"/>
                <a:ea typeface="Calibri" panose="020F0502020204030204" pitchFamily="34" charset="0"/>
              </a:rPr>
              <a:t>Visionnez</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cette</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vidéo</a:t>
            </a:r>
            <a:r>
              <a:rPr lang="en-CA" sz="1600" dirty="0">
                <a:effectLst/>
                <a:latin typeface="Times New Roman" panose="02020603050405020304" pitchFamily="18" charset="0"/>
                <a:ea typeface="Calibri" panose="020F0502020204030204" pitchFamily="34" charset="0"/>
              </a:rPr>
              <a:t> à la </a:t>
            </a:r>
            <a:r>
              <a:rPr lang="en-CA" sz="1600" dirty="0" err="1">
                <a:effectLst/>
                <a:latin typeface="Times New Roman" panose="02020603050405020304" pitchFamily="18" charset="0"/>
                <a:ea typeface="Calibri" panose="020F0502020204030204" pitchFamily="34" charset="0"/>
              </a:rPr>
              <a:t>maison</a:t>
            </a:r>
            <a:r>
              <a:rPr lang="en-CA" sz="1600" dirty="0">
                <a:effectLst/>
                <a:latin typeface="Times New Roman" panose="02020603050405020304" pitchFamily="18" charset="0"/>
                <a:ea typeface="Calibri" panose="020F0502020204030204" pitchFamily="34" charset="0"/>
              </a:rPr>
              <a:t> (</a:t>
            </a:r>
            <a:r>
              <a:rPr lang="en-CA" sz="1600" dirty="0">
                <a:latin typeface="Times New Roman" panose="02020603050405020304" pitchFamily="18" charset="0"/>
                <a:ea typeface="Calibri" panose="020F0502020204030204" pitchFamily="34" charset="0"/>
              </a:rPr>
              <a:t>15</a:t>
            </a:r>
            <a:r>
              <a:rPr lang="en-CA" sz="1600" dirty="0">
                <a:effectLst/>
                <a:latin typeface="Times New Roman" panose="02020603050405020304" pitchFamily="18" charset="0"/>
                <a:ea typeface="Calibri" panose="020F0502020204030204" pitchFamily="34" charset="0"/>
              </a:rPr>
              <a:t> mins): </a:t>
            </a:r>
            <a:r>
              <a:rPr lang="en-CA" sz="1600" u="sng" dirty="0">
                <a:solidFill>
                  <a:srgbClr val="0000FF"/>
                </a:solidFill>
                <a:latin typeface="Times New Roman" panose="02020603050405020304" pitchFamily="18" charset="0"/>
                <a:ea typeface="Calibri" panose="020F0502020204030204" pitchFamily="34" charset="0"/>
                <a:hlinkClick r:id="rId10"/>
              </a:rPr>
              <a:t>https://www.youtube.com/watch?v=7x4am1tC7oo</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1"/>
              </a:rPr>
              <a:t>https://www.youtube.com/watch?v=PDFWBMOF5yo</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 comportement du cerveau et du corps en situation de stress</a:t>
            </a:r>
            <a:endParaRPr lang="fr-CA" dirty="0"/>
          </a:p>
        </p:txBody>
      </p:sp>
      <p:pic>
        <p:nvPicPr>
          <p:cNvPr id="5" name="Picture 4">
            <a:extLst>
              <a:ext uri="{FF2B5EF4-FFF2-40B4-BE49-F238E27FC236}">
                <a16:creationId xmlns:a16="http://schemas.microsoft.com/office/drawing/2014/main" id="{09BD7E0C-FE86-E047-90B9-5E9EEFE5A147}"/>
              </a:ext>
            </a:extLst>
          </p:cNvPr>
          <p:cNvPicPr>
            <a:picLocks noChangeAspect="1"/>
          </p:cNvPicPr>
          <p:nvPr/>
        </p:nvPicPr>
        <p:blipFill>
          <a:blip r:embed="rId3"/>
          <a:stretch>
            <a:fillRect/>
          </a:stretch>
        </p:blipFill>
        <p:spPr>
          <a:xfrm>
            <a:off x="5673442" y="2492896"/>
            <a:ext cx="3028950" cy="619125"/>
          </a:xfrm>
          <a:prstGeom prst="rect">
            <a:avLst/>
          </a:prstGeom>
        </p:spPr>
      </p:pic>
      <p:pic>
        <p:nvPicPr>
          <p:cNvPr id="14" name="Picture 13">
            <a:extLst>
              <a:ext uri="{FF2B5EF4-FFF2-40B4-BE49-F238E27FC236}">
                <a16:creationId xmlns:a16="http://schemas.microsoft.com/office/drawing/2014/main" id="{76ECFC46-2427-180B-A1A4-BCB4A36B7D01}"/>
              </a:ext>
            </a:extLst>
          </p:cNvPr>
          <p:cNvPicPr>
            <a:picLocks noChangeAspect="1"/>
          </p:cNvPicPr>
          <p:nvPr/>
        </p:nvPicPr>
        <p:blipFill rotWithShape="1">
          <a:blip r:embed="rId4"/>
          <a:srcRect l="3327" t="927" r="4229"/>
          <a:stretch/>
        </p:blipFill>
        <p:spPr>
          <a:xfrm>
            <a:off x="740041" y="1417637"/>
            <a:ext cx="4896545" cy="5377499"/>
          </a:xfrm>
          <a:prstGeom prst="rect">
            <a:avLst/>
          </a:prstGeom>
        </p:spPr>
      </p:pic>
      <p:sp>
        <p:nvSpPr>
          <p:cNvPr id="9" name="TextBox 8"/>
          <p:cNvSpPr txBox="1"/>
          <p:nvPr/>
        </p:nvSpPr>
        <p:spPr>
          <a:xfrm>
            <a:off x="5859381" y="3645024"/>
            <a:ext cx="2736304" cy="203132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CA" dirty="0">
                <a:latin typeface="Arial" panose="020B0604020202020204" pitchFamily="34" charset="0"/>
                <a:cs typeface="Arial" panose="020B0604020202020204" pitchFamily="34" charset="0"/>
              </a:rPr>
              <a:t>En période de stress, le cerveau réduit les ressources qui sont normalement allouées aux systèmes qui ne sont pas requis lors d’une situation d’urgence</a:t>
            </a:r>
          </a:p>
        </p:txBody>
      </p:sp>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9001</TotalTime>
  <Words>4695</Words>
  <Application>Microsoft Office PowerPoint</Application>
  <PresentationFormat>On-screen Show (4:3)</PresentationFormat>
  <Paragraphs>394</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Lato</vt:lpstr>
      <vt:lpstr>Merriweather</vt:lpstr>
      <vt:lpstr>Open Sans</vt:lpstr>
      <vt:lpstr>Roboto</vt:lpstr>
      <vt:lpstr>Times New Roman</vt:lpstr>
      <vt:lpstr>Trebuchet MS</vt:lpstr>
      <vt:lpstr>Verdana</vt:lpstr>
      <vt:lpstr>Wingdings</vt:lpstr>
      <vt:lpstr>1_Office Theme</vt:lpstr>
      <vt:lpstr>PowerPoint Presentation</vt:lpstr>
      <vt:lpstr>Programme de développement du leadership de changement en pleine-conscience (DLCP)</vt:lpstr>
      <vt:lpstr>Exercice de respiration en pleine conscience – Centrage</vt:lpstr>
      <vt:lpstr>Compte rendu de la semaine 1</vt:lpstr>
      <vt:lpstr>Ordre du jour – semaine 2: Le cerveau  (concentration, clarté)</vt:lpstr>
      <vt:lpstr>Le cerveau</vt:lpstr>
      <vt:lpstr>La neuroplastie : Qu’est-ce qui se passe dans votre cerveau</vt:lpstr>
      <vt:lpstr>Le comportement du cerveau et du corps en situation de stress</vt:lpstr>
      <vt:lpstr>PowerPoint Presentation</vt:lpstr>
      <vt:lpstr>Voici pourquoi la pleine conscience est si importante</vt:lpstr>
      <vt:lpstr>Comment la pratique de la pleine conscience aide les chefs d’entreprises</vt:lpstr>
      <vt:lpstr>PowerPoint Presentation</vt:lpstr>
      <vt:lpstr>Quels aspects de leadership en pleine conscience supportent les compétences clés en leadership du Gouvernement du Canada?</vt:lpstr>
      <vt:lpstr>Exercice : Notions de base (1/2)</vt:lpstr>
      <vt:lpstr>Exercice de respiration de pleine conscience (2/2)</vt:lpstr>
      <vt:lpstr>Choses à accomplir cette semaine</vt:lpstr>
      <vt:lpstr>Débriefing et sous-groupes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490</cp:revision>
  <cp:lastPrinted>2016-05-02T17:15:08Z</cp:lastPrinted>
  <dcterms:created xsi:type="dcterms:W3CDTF">2015-04-14T20:39:51Z</dcterms:created>
  <dcterms:modified xsi:type="dcterms:W3CDTF">2022-10-11T14:13:55Z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168015792</vt:i4>
  </property>
  <property fmtid="{D5CDD505-2E9C-101B-9397-08002B2CF9AE}" pid="3" name="_NewReviewCycle">
    <vt:lpwstr/>
  </property>
  <property fmtid="{D5CDD505-2E9C-101B-9397-08002B2CF9AE}" pid="4" name="_EmailSubject">
    <vt:lpwstr>Week 2</vt:lpwstr>
  </property>
  <property fmtid="{D5CDD505-2E9C-101B-9397-08002B2CF9AE}" pid="5" name="_AuthorEmail">
    <vt:lpwstr>Marie-Lyne.Renaud@tpsgc-pwgsc.gc.ca</vt:lpwstr>
  </property>
  <property fmtid="{D5CDD505-2E9C-101B-9397-08002B2CF9AE}" pid="6" name="_AuthorEmailDisplayName">
    <vt:lpwstr>Marie-Lyne Renaud</vt:lpwstr>
  </property>
  <property fmtid="{D5CDD505-2E9C-101B-9397-08002B2CF9AE}" pid="7" name="_PreviousAdHocReviewCycleID">
    <vt:i4>168015792</vt:i4>
  </property>
</Properties>
</file>