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2"/>
  </p:notesMasterIdLst>
  <p:handoutMasterIdLst>
    <p:handoutMasterId r:id="rId33"/>
  </p:handoutMasterIdLst>
  <p:sldIdLst>
    <p:sldId id="383" r:id="rId3"/>
    <p:sldId id="5062" r:id="rId4"/>
    <p:sldId id="5073" r:id="rId5"/>
    <p:sldId id="258" r:id="rId6"/>
    <p:sldId id="4938" r:id="rId7"/>
    <p:sldId id="5054" r:id="rId8"/>
    <p:sldId id="518" r:id="rId9"/>
    <p:sldId id="516" r:id="rId10"/>
    <p:sldId id="423" r:id="rId11"/>
    <p:sldId id="453" r:id="rId12"/>
    <p:sldId id="5071" r:id="rId13"/>
    <p:sldId id="512" r:id="rId14"/>
    <p:sldId id="502" r:id="rId15"/>
    <p:sldId id="508" r:id="rId16"/>
    <p:sldId id="269" r:id="rId17"/>
    <p:sldId id="270" r:id="rId18"/>
    <p:sldId id="5064" r:id="rId19"/>
    <p:sldId id="271" r:id="rId20"/>
    <p:sldId id="5072" r:id="rId21"/>
    <p:sldId id="273" r:id="rId22"/>
    <p:sldId id="274" r:id="rId23"/>
    <p:sldId id="275" r:id="rId24"/>
    <p:sldId id="276" r:id="rId25"/>
    <p:sldId id="5069" r:id="rId26"/>
    <p:sldId id="5068" r:id="rId27"/>
    <p:sldId id="263" r:id="rId28"/>
    <p:sldId id="283" r:id="rId29"/>
    <p:sldId id="281" r:id="rId30"/>
    <p:sldId id="524"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initials="PC(" userId="S::Carine.Pare@tpsgc-pwgsc.gc.ca::71f88b2f-db4c-4269-9577-1025f7fc65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ntal Bemeur" initials="CB" lastIdx="26" clrIdx="6">
    <p:extLst>
      <p:ext uri="{19B8F6BF-5375-455C-9EA6-DF929625EA0E}">
        <p15:presenceInfo xmlns:p15="http://schemas.microsoft.com/office/powerpoint/2012/main" userId="S-1-5-21-1097746622-914383597-1481268402-182385" providerId="AD"/>
      </p:ext>
    </p:extLst>
  </p:cmAuthor>
  <p:cmAuthor id="1" name="Microsoft Office User" initials="MOU" lastIdx="4" clrIdx="0"/>
  <p:cmAuthor id="8" name="Carine Pare" initials="CP" lastIdx="83"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Isabelle Dupel" initials="ID" lastIdx="57" clrIdx="8">
    <p:extLst>
      <p:ext uri="{19B8F6BF-5375-455C-9EA6-DF929625EA0E}">
        <p15:presenceInfo xmlns:p15="http://schemas.microsoft.com/office/powerpoint/2012/main" userId="S-1-5-21-1097746622-914383597-1481268402-191382" providerId="AD"/>
      </p:ext>
    </p:extLst>
  </p:cmAuthor>
  <p:cmAuthor id="3" name="Microsoft Office User" initials="Office [5]" lastIdx="1" clrIdx="2"/>
  <p:cmAuthor id="10" name="Lisa Goodlet" initials="LG" lastIdx="1" clrIdx="9">
    <p:extLst>
      <p:ext uri="{19B8F6BF-5375-455C-9EA6-DF929625EA0E}">
        <p15:presenceInfo xmlns:p15="http://schemas.microsoft.com/office/powerpoint/2012/main" userId="S-1-5-21-1097746622-914383597-1481268402-296533" providerId="AD"/>
      </p:ext>
    </p:extLst>
  </p:cmAuthor>
  <p:cmAuthor id="4" name="Microsoft Office User" initials="Office [3]" lastIdx="1" clrIdx="3"/>
  <p:cmAuthor id="11" name="Irma Tabakovic" initials="IT" lastIdx="23" clrIdx="10">
    <p:extLst>
      <p:ext uri="{19B8F6BF-5375-455C-9EA6-DF929625EA0E}">
        <p15:presenceInfo xmlns:p15="http://schemas.microsoft.com/office/powerpoint/2012/main" userId="S-1-5-21-1097746622-914383597-1481268402-208649"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FFAF"/>
    <a:srgbClr val="A80000"/>
    <a:srgbClr val="DAC8B4"/>
    <a:srgbClr val="D5A99B"/>
    <a:srgbClr val="E3C7AB"/>
    <a:srgbClr val="D09F90"/>
    <a:srgbClr val="398B7B"/>
    <a:srgbClr val="ACDED3"/>
    <a:srgbClr val="A3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7C569-C44A-4CA0-81FF-DCE69FAF6075}" v="1322" dt="2022-12-30T17:56:47.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96323" autoAdjust="0"/>
  </p:normalViewPr>
  <p:slideViewPr>
    <p:cSldViewPr snapToGrid="0">
      <p:cViewPr varScale="1">
        <p:scale>
          <a:sx n="106" d="100"/>
          <a:sy n="106" d="100"/>
        </p:scale>
        <p:origin x="138" y="162"/>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34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11792-5A33-4544-9C16-88C5CA34E648}" type="doc">
      <dgm:prSet loTypeId="urn:microsoft.com/office/officeart/2005/8/layout/hChevron3" loCatId="process" qsTypeId="urn:microsoft.com/office/officeart/2005/8/quickstyle/simple1" qsCatId="simple" csTypeId="urn:microsoft.com/office/officeart/2005/8/colors/accent1_2" csCatId="accent1" phldr="1"/>
      <dgm:spPr/>
    </dgm:pt>
    <dgm:pt modelId="{28DA98F5-1D12-4A75-B5C2-551A0837CEB4}">
      <dgm:prSet phldrT="[Text]"/>
      <dgm:spPr>
        <a:solidFill>
          <a:schemeClr val="accent1">
            <a:lumMod val="20000"/>
            <a:lumOff val="80000"/>
          </a:schemeClr>
        </a:solidFill>
      </dgm:spPr>
      <dgm:t>
        <a:bodyPr/>
        <a:lstStyle/>
        <a:p>
          <a:endParaRPr lang="en-CA"/>
        </a:p>
      </dgm:t>
    </dgm:pt>
    <dgm:pt modelId="{6397499F-6E13-4866-9F25-811375609C54}" type="parTrans" cxnId="{11F510EC-B1D6-4932-86D4-146E9BB130A4}">
      <dgm:prSet/>
      <dgm:spPr/>
      <dgm:t>
        <a:bodyPr/>
        <a:lstStyle/>
        <a:p>
          <a:endParaRPr lang="en-CA"/>
        </a:p>
      </dgm:t>
    </dgm:pt>
    <dgm:pt modelId="{9EB05AD9-1070-491D-B7D0-1066890FEFAF}" type="sibTrans" cxnId="{11F510EC-B1D6-4932-86D4-146E9BB130A4}">
      <dgm:prSet/>
      <dgm:spPr/>
      <dgm:t>
        <a:bodyPr/>
        <a:lstStyle/>
        <a:p>
          <a:endParaRPr lang="en-CA"/>
        </a:p>
      </dgm:t>
    </dgm:pt>
    <dgm:pt modelId="{00D9E6B4-7861-4A40-98B2-4D3BF252CFF1}">
      <dgm:prSet/>
      <dgm:spPr>
        <a:solidFill>
          <a:schemeClr val="accent2">
            <a:lumMod val="20000"/>
            <a:lumOff val="80000"/>
          </a:schemeClr>
        </a:solidFill>
      </dgm:spPr>
      <dgm:t>
        <a:bodyPr/>
        <a:lstStyle/>
        <a:p>
          <a:endParaRPr lang="en-CA"/>
        </a:p>
      </dgm:t>
    </dgm:pt>
    <dgm:pt modelId="{AB79718F-A5D4-4BC6-9EE0-67D6760BDF22}" type="parTrans" cxnId="{BBEA2910-16F7-40AB-B847-E99A232FEF58}">
      <dgm:prSet/>
      <dgm:spPr/>
      <dgm:t>
        <a:bodyPr/>
        <a:lstStyle/>
        <a:p>
          <a:endParaRPr lang="en-CA"/>
        </a:p>
      </dgm:t>
    </dgm:pt>
    <dgm:pt modelId="{AB93CAB7-311C-498B-B05A-4AA7E1D11C2A}" type="sibTrans" cxnId="{BBEA2910-16F7-40AB-B847-E99A232FEF58}">
      <dgm:prSet/>
      <dgm:spPr/>
      <dgm:t>
        <a:bodyPr/>
        <a:lstStyle/>
        <a:p>
          <a:endParaRPr lang="en-CA"/>
        </a:p>
      </dgm:t>
    </dgm:pt>
    <dgm:pt modelId="{AAEB9FB5-E471-4DC9-84FA-49A10CFBE07A}">
      <dgm:prSet phldrT="[Text]"/>
      <dgm:spPr>
        <a:solidFill>
          <a:schemeClr val="accent5">
            <a:lumMod val="20000"/>
            <a:lumOff val="80000"/>
          </a:schemeClr>
        </a:solidFill>
      </dgm:spPr>
      <dgm:t>
        <a:bodyPr/>
        <a:lstStyle/>
        <a:p>
          <a:endParaRPr lang="en-CA"/>
        </a:p>
      </dgm:t>
    </dgm:pt>
    <dgm:pt modelId="{0C56679A-C16F-431C-938E-EA7CCE356426}" type="sibTrans" cxnId="{F218F04F-DB67-4A8A-9A5E-0402FF10C2A0}">
      <dgm:prSet/>
      <dgm:spPr/>
      <dgm:t>
        <a:bodyPr/>
        <a:lstStyle/>
        <a:p>
          <a:endParaRPr lang="en-CA"/>
        </a:p>
      </dgm:t>
    </dgm:pt>
    <dgm:pt modelId="{1C69C174-31AA-4D2B-9DCE-7D8686BB0131}" type="parTrans" cxnId="{F218F04F-DB67-4A8A-9A5E-0402FF10C2A0}">
      <dgm:prSet/>
      <dgm:spPr/>
      <dgm:t>
        <a:bodyPr/>
        <a:lstStyle/>
        <a:p>
          <a:endParaRPr lang="en-CA"/>
        </a:p>
      </dgm:t>
    </dgm:pt>
    <dgm:pt modelId="{9A0C0CA7-C973-47EC-A191-25FB13AC1ABD}" type="pres">
      <dgm:prSet presAssocID="{8E111792-5A33-4544-9C16-88C5CA34E648}" presName="Name0" presStyleCnt="0">
        <dgm:presLayoutVars>
          <dgm:dir/>
          <dgm:resizeHandles val="exact"/>
        </dgm:presLayoutVars>
      </dgm:prSet>
      <dgm:spPr/>
    </dgm:pt>
    <dgm:pt modelId="{F44DF9B3-4FDC-4F45-A5F7-1C551B0B9B21}" type="pres">
      <dgm:prSet presAssocID="{AAEB9FB5-E471-4DC9-84FA-49A10CFBE07A}" presName="parTxOnly" presStyleLbl="node1" presStyleIdx="0" presStyleCnt="3" custScaleY="137779">
        <dgm:presLayoutVars>
          <dgm:bulletEnabled val="1"/>
        </dgm:presLayoutVars>
      </dgm:prSet>
      <dgm:spPr/>
    </dgm:pt>
    <dgm:pt modelId="{40CBA959-9022-4517-A2FF-7FA37BD1D65F}" type="pres">
      <dgm:prSet presAssocID="{0C56679A-C16F-431C-938E-EA7CCE356426}" presName="parSpace" presStyleCnt="0"/>
      <dgm:spPr/>
    </dgm:pt>
    <dgm:pt modelId="{584BA1E5-54F5-4365-A154-C551056C0C01}" type="pres">
      <dgm:prSet presAssocID="{28DA98F5-1D12-4A75-B5C2-551A0837CEB4}" presName="parTxOnly" presStyleLbl="node1" presStyleIdx="1" presStyleCnt="3" custScaleY="137779" custLinFactNeighborX="-32428" custLinFactNeighborY="-85">
        <dgm:presLayoutVars>
          <dgm:bulletEnabled val="1"/>
        </dgm:presLayoutVars>
      </dgm:prSet>
      <dgm:spPr/>
    </dgm:pt>
    <dgm:pt modelId="{2D633066-C13E-4867-9034-C06AEB457EE5}" type="pres">
      <dgm:prSet presAssocID="{9EB05AD9-1070-491D-B7D0-1066890FEFAF}" presName="parSpace" presStyleCnt="0"/>
      <dgm:spPr/>
    </dgm:pt>
    <dgm:pt modelId="{8B373803-534B-4B6A-94B4-0CBF25A7D3D9}" type="pres">
      <dgm:prSet presAssocID="{00D9E6B4-7861-4A40-98B2-4D3BF252CFF1}" presName="parTxOnly" presStyleLbl="node1" presStyleIdx="2" presStyleCnt="3" custScaleY="137779" custLinFactNeighborX="-64196">
        <dgm:presLayoutVars>
          <dgm:bulletEnabled val="1"/>
        </dgm:presLayoutVars>
      </dgm:prSet>
      <dgm:spPr/>
    </dgm:pt>
  </dgm:ptLst>
  <dgm:cxnLst>
    <dgm:cxn modelId="{BBEA2910-16F7-40AB-B847-E99A232FEF58}" srcId="{8E111792-5A33-4544-9C16-88C5CA34E648}" destId="{00D9E6B4-7861-4A40-98B2-4D3BF252CFF1}" srcOrd="2" destOrd="0" parTransId="{AB79718F-A5D4-4BC6-9EE0-67D6760BDF22}" sibTransId="{AB93CAB7-311C-498B-B05A-4AA7E1D11C2A}"/>
    <dgm:cxn modelId="{6DF10D68-9E4B-4A0B-B975-E75F57DD468D}" type="presOf" srcId="{28DA98F5-1D12-4A75-B5C2-551A0837CEB4}" destId="{584BA1E5-54F5-4365-A154-C551056C0C01}" srcOrd="0" destOrd="0" presId="urn:microsoft.com/office/officeart/2005/8/layout/hChevron3"/>
    <dgm:cxn modelId="{F218F04F-DB67-4A8A-9A5E-0402FF10C2A0}" srcId="{8E111792-5A33-4544-9C16-88C5CA34E648}" destId="{AAEB9FB5-E471-4DC9-84FA-49A10CFBE07A}" srcOrd="0" destOrd="0" parTransId="{1C69C174-31AA-4D2B-9DCE-7D8686BB0131}" sibTransId="{0C56679A-C16F-431C-938E-EA7CCE356426}"/>
    <dgm:cxn modelId="{15628D9C-2E16-454B-AC84-E5873BF006BC}" type="presOf" srcId="{8E111792-5A33-4544-9C16-88C5CA34E648}" destId="{9A0C0CA7-C973-47EC-A191-25FB13AC1ABD}" srcOrd="0" destOrd="0" presId="urn:microsoft.com/office/officeart/2005/8/layout/hChevron3"/>
    <dgm:cxn modelId="{65E9A5D4-7C00-4274-BFDB-85C832510845}" type="presOf" srcId="{AAEB9FB5-E471-4DC9-84FA-49A10CFBE07A}" destId="{F44DF9B3-4FDC-4F45-A5F7-1C551B0B9B21}" srcOrd="0" destOrd="0" presId="urn:microsoft.com/office/officeart/2005/8/layout/hChevron3"/>
    <dgm:cxn modelId="{DFADB1DB-05D8-4A7F-8B10-5BBBC5E2B954}" type="presOf" srcId="{00D9E6B4-7861-4A40-98B2-4D3BF252CFF1}" destId="{8B373803-534B-4B6A-94B4-0CBF25A7D3D9}" srcOrd="0" destOrd="0" presId="urn:microsoft.com/office/officeart/2005/8/layout/hChevron3"/>
    <dgm:cxn modelId="{11F510EC-B1D6-4932-86D4-146E9BB130A4}" srcId="{8E111792-5A33-4544-9C16-88C5CA34E648}" destId="{28DA98F5-1D12-4A75-B5C2-551A0837CEB4}" srcOrd="1" destOrd="0" parTransId="{6397499F-6E13-4866-9F25-811375609C54}" sibTransId="{9EB05AD9-1070-491D-B7D0-1066890FEFAF}"/>
    <dgm:cxn modelId="{81211817-E0E3-4E3F-9F46-FD8B03C5C51B}" type="presParOf" srcId="{9A0C0CA7-C973-47EC-A191-25FB13AC1ABD}" destId="{F44DF9B3-4FDC-4F45-A5F7-1C551B0B9B21}" srcOrd="0" destOrd="0" presId="urn:microsoft.com/office/officeart/2005/8/layout/hChevron3"/>
    <dgm:cxn modelId="{8FA41465-AA46-42DB-A410-0DF68C30F15C}" type="presParOf" srcId="{9A0C0CA7-C973-47EC-A191-25FB13AC1ABD}" destId="{40CBA959-9022-4517-A2FF-7FA37BD1D65F}" srcOrd="1" destOrd="0" presId="urn:microsoft.com/office/officeart/2005/8/layout/hChevron3"/>
    <dgm:cxn modelId="{DE271FCD-DAC1-4AE5-9128-A0A499B00346}" type="presParOf" srcId="{9A0C0CA7-C973-47EC-A191-25FB13AC1ABD}" destId="{584BA1E5-54F5-4365-A154-C551056C0C01}" srcOrd="2" destOrd="0" presId="urn:microsoft.com/office/officeart/2005/8/layout/hChevron3"/>
    <dgm:cxn modelId="{F3A5B523-B52C-461C-863E-3327B13AC749}" type="presParOf" srcId="{9A0C0CA7-C973-47EC-A191-25FB13AC1ABD}" destId="{2D633066-C13E-4867-9034-C06AEB457EE5}" srcOrd="3" destOrd="0" presId="urn:microsoft.com/office/officeart/2005/8/layout/hChevron3"/>
    <dgm:cxn modelId="{6F170299-F0DA-4FC7-A3F5-2E2CD40E0264}" type="presParOf" srcId="{9A0C0CA7-C973-47EC-A191-25FB13AC1ABD}" destId="{8B373803-534B-4B6A-94B4-0CBF25A7D3D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F9B3-4FDC-4F45-A5F7-1C551B0B9B21}">
      <dsp:nvSpPr>
        <dsp:cNvPr id="0" name=""/>
        <dsp:cNvSpPr/>
      </dsp:nvSpPr>
      <dsp:spPr>
        <a:xfrm>
          <a:off x="4166" y="360841"/>
          <a:ext cx="3643761" cy="2008135"/>
        </a:xfrm>
        <a:prstGeom prst="homePlate">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4166" y="360841"/>
        <a:ext cx="3141727" cy="2008135"/>
      </dsp:txXfrm>
    </dsp:sp>
    <dsp:sp modelId="{584BA1E5-54F5-4365-A154-C551056C0C01}">
      <dsp:nvSpPr>
        <dsp:cNvPr id="0" name=""/>
        <dsp:cNvSpPr/>
      </dsp:nvSpPr>
      <dsp:spPr>
        <a:xfrm>
          <a:off x="2682856" y="359602"/>
          <a:ext cx="3643761" cy="2008135"/>
        </a:xfrm>
        <a:prstGeom prst="chevron">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3686924" y="359602"/>
        <a:ext cx="1635626" cy="2008135"/>
      </dsp:txXfrm>
    </dsp:sp>
    <dsp:sp modelId="{8B373803-534B-4B6A-94B4-0CBF25A7D3D9}">
      <dsp:nvSpPr>
        <dsp:cNvPr id="0" name=""/>
        <dsp:cNvSpPr/>
      </dsp:nvSpPr>
      <dsp:spPr>
        <a:xfrm>
          <a:off x="5366355" y="360841"/>
          <a:ext cx="3643761" cy="2008135"/>
        </a:xfrm>
        <a:prstGeom prst="chevr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6370423" y="360841"/>
        <a:ext cx="1635626" cy="20081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Same goes for the more collaborative type of workpoints. We used to coordinate, assemble, present and create in the same space: usually a big boardroom. But now,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each of those activities can be done in a workpoint that was designed for that specific activity; therefore, better supporting you in the way you choose to work.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1658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In your future workplace, you will find a variety of workpoints available to you based on your requirement to perform individual or collaborative work</a:t>
            </a:r>
            <a:r>
              <a:rPr lang="en-CA" sz="1800" dirty="0">
                <a:effectLst/>
                <a:latin typeface="Calibri" panose="020F0502020204030204" pitchFamily="34" charset="0"/>
                <a:ea typeface="Calibri" panose="020F0502020204030204" pitchFamily="34" charset="0"/>
                <a:cs typeface="Calibri" panose="020F0502020204030204" pitchFamily="34" charset="0"/>
              </a:rPr>
              <a:t>—</a:t>
            </a:r>
            <a:r>
              <a:rPr lang="en-CA" sz="1800" dirty="0">
                <a:effectLst/>
                <a:latin typeface="Calibri" panose="020F0502020204030204" pitchFamily="34" charset="0"/>
                <a:ea typeface="Calibri" panose="020F0502020204030204" pitchFamily="34" charset="0"/>
                <a:cs typeface="Times New Roman" panose="02020603050405020304" pitchFamily="18" charset="0"/>
              </a:rPr>
              <a:t>but also if an open, semi-enclosed or closed workpoint is required or preferred to perform your activity.</a:t>
            </a:r>
          </a:p>
          <a:p>
            <a:pPr marL="0" marR="0">
              <a:spcBef>
                <a:spcPts val="0"/>
              </a:spcBef>
              <a:spcAft>
                <a:spcPts val="0"/>
              </a:spcAft>
            </a:pPr>
            <a:r>
              <a:rPr lang="en-CA"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You can go through the different workpoints by naming them and explaining that they are organized by individual/collaborative workpoints, but also by open/semi-enclosed/enclosed workpoints.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Although you all might be part of the same team, with similar jobs, you all have your own preferences and working styles. There is no wrong way to work, just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different</a:t>
            </a:r>
            <a:r>
              <a:rPr lang="en-CA" sz="1800" dirty="0">
                <a:effectLst/>
                <a:latin typeface="Calibri" panose="020F0502020204030204" pitchFamily="34" charset="0"/>
                <a:ea typeface="Calibri" panose="020F0502020204030204" pitchFamily="34" charset="0"/>
                <a:cs typeface="Times New Roman" panose="02020603050405020304" pitchFamily="18" charset="0"/>
              </a:rPr>
              <a:t> ways. For example, these 4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collegues</a:t>
            </a:r>
            <a:r>
              <a:rPr lang="en-CA"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They all work in the same team and perform similar activities, but are very different from each other. </a:t>
            </a:r>
            <a:r>
              <a:rPr lang="en-CA"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*Notice that these personas are non-gender specific; therefore, try to refrain from using personal pronouns.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Here’s Alex. Alex is very adaptable, creative and inclusive, and values facetime;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so Alex works best when collaborating with the team.</a:t>
            </a: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This is Sam. Sam is habitual, organized, detail oriented and values personalization;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so Sam thrives when there is a strong routine to count on each day. </a:t>
            </a: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That’s Kris, the dynamic, flexible, early adopter and autonomous one of the group.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Kris finds that trust and confidence from the team is important in order to have an independent working style.</a:t>
            </a: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And finally, he’s Pat; a pragmatic, nonchalant, focused and efficient colleague.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Pat feels that with the right tools and flexibility, the job can get done.</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As you can see, all of them work in the same team and are very different people, but they all benefit from the flexibility of choosing where and how to work.</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62748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77797C"/>
              </a:buClr>
              <a:buSzPts val="1600"/>
              <a:buFont typeface="Arial"/>
              <a:buChar char="•"/>
              <a:tabLst/>
              <a:defRPr/>
            </a:pPr>
            <a:r>
              <a:rPr kumimoji="0" lang="en-CA" sz="1200" b="0" i="0" u="none" strike="noStrike" kern="0" cap="none" spc="0" normalizeH="0" baseline="0" noProof="0">
                <a:ln>
                  <a:noFill/>
                </a:ln>
                <a:solidFill>
                  <a:srgbClr val="77797C"/>
                </a:solidFill>
                <a:effectLst/>
                <a:uLnTx/>
                <a:uFillTx/>
                <a:latin typeface="Calibri"/>
                <a:ea typeface="Calibri"/>
                <a:cs typeface="Calibri"/>
                <a:sym typeface="Calibri"/>
              </a:rPr>
              <a:t>Coming to work in a GCworkplace requires Everyone to design their own journey. The way you plan your typical work week has changed for the better as you now have access to multiple work spaces that can help you juggle your personal and professional lives. </a:t>
            </a:r>
            <a:endParaRPr kumimoji="0" lang="en-CA" sz="11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77797C"/>
              </a:buClr>
              <a:buSzPts val="1600"/>
              <a:buFont typeface="Arial"/>
              <a:buChar char="•"/>
              <a:tabLst/>
              <a:defRPr/>
            </a:pPr>
            <a:r>
              <a:rPr kumimoji="0" lang="en-CA" sz="1200" b="0" i="0" u="none" strike="noStrike" kern="0" cap="none" spc="0" normalizeH="0" baseline="0" noProof="0">
                <a:ln>
                  <a:noFill/>
                </a:ln>
                <a:solidFill>
                  <a:srgbClr val="77797C"/>
                </a:solidFill>
                <a:effectLst/>
                <a:uLnTx/>
                <a:uFillTx/>
                <a:latin typeface="Calibri"/>
                <a:ea typeface="Calibri"/>
                <a:cs typeface="Calibri"/>
                <a:sym typeface="Calibri"/>
              </a:rPr>
              <a:t>Working in an activity-based environment requires the introduction of new ways of working which means new ways of planning!</a:t>
            </a:r>
            <a:endParaRPr kumimoji="0" lang="en-CA" sz="1100" b="0" i="0" u="none" strike="noStrike" kern="0" cap="none" spc="0" normalizeH="0" baseline="0" noProof="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77797C"/>
              </a:buClr>
              <a:buSzPts val="1600"/>
              <a:buFont typeface="Arial"/>
              <a:buChar char="•"/>
              <a:tabLst/>
              <a:defRPr/>
            </a:pPr>
            <a:r>
              <a:rPr kumimoji="0" lang="en-CA" sz="1200" b="0" i="0" u="none" strike="noStrike" kern="0" cap="none" spc="0" normalizeH="0" baseline="0" noProof="0">
                <a:ln>
                  <a:noFill/>
                </a:ln>
                <a:solidFill>
                  <a:srgbClr val="77797C"/>
                </a:solidFill>
                <a:effectLst/>
                <a:uLnTx/>
                <a:uFillTx/>
                <a:latin typeface="Calibri"/>
                <a:ea typeface="Calibri"/>
                <a:cs typeface="Calibri"/>
                <a:sym typeface="Calibri"/>
              </a:rPr>
              <a:t>We recognize that developing and adopting new ways of working does not happen overnight. We invite you to take the time to try out various ways of using the workspaces offered to you and the variety of different workpoints to perform your activities. </a:t>
            </a:r>
            <a:endParaRPr kumimoji="0" lang="en-CA" sz="1100" b="0" i="0" u="none" strike="noStrike" kern="0" cap="none" spc="0" normalizeH="0" baseline="0" noProof="0">
              <a:ln>
                <a:noFill/>
              </a:ln>
              <a:solidFill>
                <a:srgbClr val="000000"/>
              </a:solidFill>
              <a:effectLst/>
              <a:uLnTx/>
              <a:uFillTx/>
              <a:latin typeface="Arial"/>
              <a:cs typeface="Arial"/>
              <a:sym typeface="Arial"/>
            </a:endParaRPr>
          </a:p>
          <a:p>
            <a:pPr marL="0" lvl="0" indent="0" algn="l" rtl="0">
              <a:spcBef>
                <a:spcPts val="0"/>
              </a:spcBef>
              <a:spcAft>
                <a:spcPts val="0"/>
              </a:spcAft>
              <a:buNone/>
            </a:pPr>
            <a:endParaRPr/>
          </a:p>
        </p:txBody>
      </p:sp>
      <p:sp>
        <p:nvSpPr>
          <p:cNvPr id="530" name="Google Shape;5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2807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CA" dirty="0"/>
              <a:t>It might look like a decision tree but is just a new process for planning.  </a:t>
            </a:r>
            <a:r>
              <a:rPr lang="en-CA" sz="1200" dirty="0">
                <a:latin typeface="Avenir"/>
                <a:ea typeface="Avenir"/>
                <a:cs typeface="Avenir"/>
                <a:sym typeface="Avenir"/>
              </a:rPr>
              <a:t>The way you plan your typical work week has changed as you now have access to multiple work spaces that can help you juggle your personal and professional lives. working in an activity-based environment requires the introduction of new ways of working. we recognize that developing and adopting new ways of working does not happen overnight. We invite you to try out various ways of using the workspaces offered to you, the variety of different working points for your various activities, which will help you to define your own way of working. </a:t>
            </a:r>
            <a:endParaRPr dirty="0"/>
          </a:p>
          <a:p>
            <a:pPr marL="0" lvl="0" indent="0" algn="l" rtl="0">
              <a:spcBef>
                <a:spcPts val="0"/>
              </a:spcBef>
              <a:spcAft>
                <a:spcPts val="0"/>
              </a:spcAft>
              <a:buClr>
                <a:schemeClr val="dk1"/>
              </a:buClr>
              <a:buSzPts val="1200"/>
              <a:buFont typeface="Arial"/>
              <a:buNone/>
            </a:pPr>
            <a:endParaRPr dirty="0"/>
          </a:p>
        </p:txBody>
      </p:sp>
      <p:sp>
        <p:nvSpPr>
          <p:cNvPr id="553" name="Google Shape;55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So, let’s start with the first step, which is all about location, location, location! The first question you should ask yourself is “What’s on my schedule for the week?” The answer to that will help you choose where you should work from.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612" name="Google Shape;6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In Step 1, we chose the OFFICE as our work location, now what’s next? Ask yourself the following question: “Considering my activities, do I need to work individually or in collaboration?” Answering this question will help determine the best type of space to use in the office. </a:t>
            </a:r>
            <a:endParaRPr dirty="0"/>
          </a:p>
        </p:txBody>
      </p:sp>
      <p:sp>
        <p:nvSpPr>
          <p:cNvPr id="636" name="Google Shape;63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that you have determined whether you need to work individually (TEAL path) or in collaboration (YELLOW path), the next and final step consists of choosing the best workpoint to accomplish your work. To help you choose this workpoint, there are important elements you should consider</a:t>
            </a:r>
            <a:r>
              <a:rPr lang="en-CA" sz="1800" dirty="0">
                <a:effectLst/>
                <a:latin typeface="Calibri" panose="020F0502020204030204" pitchFamily="34" charset="0"/>
                <a:ea typeface="Calibri" panose="020F0502020204030204" pitchFamily="34" charset="0"/>
                <a:cs typeface="Calibri" panose="020F0502020204030204" pitchFamily="34" charset="0"/>
              </a:rPr>
              <a:t>―</a:t>
            </a:r>
            <a:r>
              <a:rPr lang="en-CA" sz="1800" dirty="0">
                <a:effectLst/>
                <a:latin typeface="Calibri" panose="020F0502020204030204" pitchFamily="34" charset="0"/>
                <a:ea typeface="Calibri" panose="020F0502020204030204" pitchFamily="34" charset="0"/>
                <a:cs typeface="Times New Roman" panose="02020603050405020304" pitchFamily="18" charset="0"/>
              </a:rPr>
              <a:t>whether you are working individually or in collaboration</a:t>
            </a:r>
            <a:r>
              <a:rPr lang="en-CA" sz="1800" dirty="0">
                <a:effectLst/>
                <a:latin typeface="Calibri" panose="020F0502020204030204" pitchFamily="34" charset="0"/>
                <a:ea typeface="Calibri" panose="020F0502020204030204" pitchFamily="34" charset="0"/>
                <a:cs typeface="Calibri" panose="020F0502020204030204" pitchFamily="34" charset="0"/>
              </a:rPr>
              <a:t>―</a:t>
            </a:r>
            <a:r>
              <a:rPr lang="en-CA" sz="1800" dirty="0">
                <a:effectLst/>
                <a:latin typeface="Calibri" panose="020F0502020204030204" pitchFamily="34" charset="0"/>
                <a:ea typeface="Calibri" panose="020F0502020204030204" pitchFamily="34" charset="0"/>
                <a:cs typeface="Times New Roman" panose="02020603050405020304" pitchFamily="18" charset="0"/>
              </a:rPr>
              <a:t>like the tools you will require (monitors, network, etc.) and your personal preferences (natural light, temperature, etc.). These elements will guide you in choosing an OPEN or ENCLOSED workpoint.</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50" name="Google Shape;6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Based on your activities, decide where it would make the most sense for you to work from by selecting a workpoint for your day. You do not have to change workpoint every time you change activity. For example, you could stay half a day at the same workpoint to perform multiple activities of the same nature. Your</a:t>
            </a:r>
            <a:r>
              <a:rPr lang="en-CA" sz="1800" i="1"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workstyle will help inform which workpoints you will use to create your own way of working. You could even look at your agenda a day in advance and see which workpoint you might be using in the morning to fulfill your first activity/task of the day. Remember to respect the zoning of the space and workplace etiquette.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682" name="Google Shape;6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 </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743" name="Google Shape;7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 </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743" name="Google Shape;7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9981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C4A599B-663A-42BF-B5E8-4393AE08424A}" type="slidenum">
              <a:rPr lang="en-CA" smtClean="0"/>
              <a:t>25</a:t>
            </a:fld>
            <a:endParaRPr lang="en-CA"/>
          </a:p>
        </p:txBody>
      </p:sp>
    </p:spTree>
    <p:extLst>
      <p:ext uri="{BB962C8B-B14F-4D97-AF65-F5344CB8AC3E}">
        <p14:creationId xmlns:p14="http://schemas.microsoft.com/office/powerpoint/2010/main" val="382662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A599B-663A-42BF-B5E8-4393AE08424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77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46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objective of today’s presentation is ultimately to develop your new ways of working for your new workplace. To do so, you first need to understand our workplace vision and what is expected, understand what is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GCworkplace</a:t>
            </a:r>
            <a:r>
              <a:rPr lang="en-CA" sz="1800" dirty="0">
                <a:effectLst/>
                <a:latin typeface="Calibri" panose="020F0502020204030204" pitchFamily="34" charset="0"/>
                <a:ea typeface="Calibri" panose="020F0502020204030204" pitchFamily="34" charset="0"/>
                <a:cs typeface="Times New Roman" panose="02020603050405020304" pitchFamily="18" charset="0"/>
              </a:rPr>
              <a:t>, understand what an activity-based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workplace</a:t>
            </a:r>
            <a:r>
              <a:rPr lang="en-CA" sz="1800" dirty="0">
                <a:effectLst/>
                <a:latin typeface="Calibri" panose="020F0502020204030204" pitchFamily="34" charset="0"/>
                <a:ea typeface="Calibri" panose="020F0502020204030204" pitchFamily="34" charset="0"/>
                <a:cs typeface="Times New Roman" panose="02020603050405020304" pitchFamily="18" charset="0"/>
              </a:rPr>
              <a:t> is and understand activity-based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working</a:t>
            </a:r>
            <a:r>
              <a:rPr lang="en-CA" sz="1800" dirty="0">
                <a:effectLst/>
                <a:latin typeface="Calibri" panose="020F0502020204030204" pitchFamily="34" charset="0"/>
                <a:ea typeface="Calibri" panose="020F0502020204030204" pitchFamily="34" charset="0"/>
                <a:cs typeface="Times New Roman" panose="02020603050405020304" pitchFamily="18" charset="0"/>
              </a:rPr>
              <a:t>. We will cover all these topics throughout this presentation. </a:t>
            </a:r>
          </a:p>
          <a:p>
            <a:pPr marL="0" marR="0" lvl="0" indent="0" algn="l" rtl="0">
              <a:lnSpc>
                <a:spcPct val="100000"/>
              </a:lnSpc>
              <a:spcBef>
                <a:spcPts val="0"/>
              </a:spcBef>
              <a:spcAft>
                <a:spcPts val="0"/>
              </a:spcAft>
              <a:buClr>
                <a:schemeClr val="dk1"/>
              </a:buClr>
              <a:buSzPts val="1200"/>
              <a:buFont typeface="Calibri"/>
              <a:buNone/>
            </a:pPr>
            <a:endParaRPr sz="1200" b="1" dirty="0">
              <a:latin typeface="Arial"/>
              <a:ea typeface="Arial"/>
              <a:cs typeface="Arial"/>
              <a:sym typeface="Arial"/>
            </a:endParaRPr>
          </a:p>
        </p:txBody>
      </p:sp>
      <p:sp>
        <p:nvSpPr>
          <p:cNvPr id="278" name="Google Shape;2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Symbol" panose="05050102010706020507" pitchFamily="18" charset="2"/>
              <a:buNone/>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dirty="0"/>
              <a:t>Reference material: </a:t>
            </a:r>
          </a:p>
          <a:p>
            <a:pPr marL="0" marR="0">
              <a:spcBef>
                <a:spcPts val="0"/>
              </a:spcBef>
              <a:spcAft>
                <a:spcPts val="0"/>
              </a:spcAft>
            </a:pPr>
            <a:r>
              <a:rPr lang="en-CA" sz="1800" b="1"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GCWORKPLACE MYTHS: WHAT IT’S NOT.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CA" sz="1800" b="1"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It’s not just unassigned individual workstations</a:t>
            </a:r>
            <a:r>
              <a:rPr lang="en-CA" sz="1800"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 GCworkplace recognizes that work gets done at more places than a desk or a meeting room–that’s why a wide variety of work space types (referred to as workpoints) were developed to suit a variety of tasks, whether you need a distraction-free room, a collaborative team hub, or something in between. All workpoints are unassigned and available to everyone.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CA" sz="1800" b="1"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It’s not a one-size-fits-all solution: </a:t>
            </a:r>
            <a:r>
              <a:rPr lang="en-CA" sz="1800"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Because it’s designed to suit your organization’s specific needs, each workplace can be customized to support the type of work you do, and how you want to do it. The standard helps you get started with the most important components, then the space can be tailored to the types and quantities of workpoints and support spaces to suit your organization’s needs.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CA" sz="1800" b="1"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It’s not intended as a space-saving strategy:</a:t>
            </a:r>
            <a:r>
              <a:rPr lang="en-CA" sz="1800"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 When you have a better understanding of how you use your space, you can reduce the types of spaces that are always empty, and increase the ones that you need most. Are some of your people always in meetings, or working remotely? Take that into account during the planning phase, and you may end up with some space savings–it’s a bonus, not a driver.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Lst>
            </a:pPr>
            <a:r>
              <a:rPr lang="en-CA" sz="1800" b="1"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It’s not “Workplace 3.0”:  </a:t>
            </a:r>
            <a:r>
              <a:rPr lang="en-CA" sz="1800" dirty="0">
                <a:solidFill>
                  <a:srgbClr val="837E7E"/>
                </a:solidFill>
                <a:effectLst/>
                <a:latin typeface="Calibri" panose="020F0502020204030204" pitchFamily="34" charset="0"/>
                <a:ea typeface="Calibri" panose="020F0502020204030204" pitchFamily="34" charset="0"/>
                <a:cs typeface="Times New Roman" panose="02020603050405020304" pitchFamily="18" charset="0"/>
              </a:rPr>
              <a:t>Some important lessons were considered from previous workplace strategies. The move to open offices presented challenges for acoustic control and didn’t adequately support focus work. That’s why GCworkplace ensures a variety of open and enclosed, active and quiet spaces, as well as personal storage and shared amenities to support a diverse workforce.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a:p>
        </p:txBody>
      </p:sp>
    </p:spTree>
    <p:extLst>
      <p:ext uri="{BB962C8B-B14F-4D97-AF65-F5344CB8AC3E}">
        <p14:creationId xmlns:p14="http://schemas.microsoft.com/office/powerpoint/2010/main" val="171107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Flexibility means employees are empowered to decide where it makes the most sense for them to work. Let’s look at a few real-life testimonials.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had an appointment this morning close to home, so I decided to work from home for the rest of the afternoon. I planned my week in advance to save my non-urgent individual tasks to complete this afternoon.“ Can you think of other reasons why it would make more sense for you to work from home?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working on a project with my colleague today, and since we both live in the same </a:t>
            </a:r>
            <a:r>
              <a:rPr lang="en-CA" sz="1800" dirty="0">
                <a:effectLst/>
                <a:latin typeface="Calibri" panose="020F0502020204030204" pitchFamily="34" charset="0"/>
                <a:ea typeface="Calibri" panose="020F0502020204030204" pitchFamily="34" charset="0"/>
                <a:cs typeface="Times New Roman" panose="02020603050405020304" pitchFamily="18" charset="0"/>
              </a:rPr>
              <a:t>neighbourhood,</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decided to meet at our local GCcoworking site. This will save us 30 minutes of commute time to the office!“ What are other reasons why you would decide to work from a GCcoworking site?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my team is brainstorming for a new communications tool that we will be developing. The office is the best place for today's tasks as we will need a lot of space and a large TV monitor.“ Can you give examples of situations where going to the office would make the most sense?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day today is filled with client meetings! There are no GCcoworking locations nearby and I would lose a lot of time by commuting back and forth to the office so I will be working in a coffee shop in between my meetings.“ When you think about your typical week, can you think of a moment where you would be most efficient at another location like the coffee shop?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With these examples, we can see that having the flexibility to choose where and how you want to work allows for better productivity and can contribute to work-life balance. Having flexibility is what allows you to define your own ways of working; working where it makes the most sense to you!</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384814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ACTIVITY-BASED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WORKPLACE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a:t>
            </a:r>
            <a:r>
              <a:rPr lang="en-CA" sz="1800" dirty="0">
                <a:effectLst/>
                <a:latin typeface="Calibri" panose="020F0502020204030204" pitchFamily="34" charset="0"/>
                <a:ea typeface="Calibri" panose="020F0502020204030204" pitchFamily="34" charset="0"/>
                <a:cs typeface="Times New Roman" panose="02020603050405020304" pitchFamily="18" charset="0"/>
              </a:rPr>
              <a:t>n environment that supports a new way of working and is based on the principle of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activity-based working (ABW)</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ACTIVITY-BASED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WORKING (ABW) </a:t>
            </a:r>
            <a:r>
              <a:rPr lang="en-CA" sz="1800" dirty="0">
                <a:effectLst/>
                <a:latin typeface="Calibri" panose="020F0502020204030204" pitchFamily="34" charset="0"/>
                <a:ea typeface="Calibri" panose="020F0502020204030204" pitchFamily="34" charset="0"/>
                <a:cs typeface="Times New Roman" panose="02020603050405020304" pitchFamily="18" charset="0"/>
              </a:rPr>
              <a:t>is a design concept that recognizes that through the course of any day, employees engage in many different activities and that they need and can choose different types of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workpoints</a:t>
            </a:r>
            <a:r>
              <a:rPr lang="en-CA" sz="1800" dirty="0">
                <a:effectLst/>
                <a:latin typeface="Calibri" panose="020F0502020204030204" pitchFamily="34" charset="0"/>
                <a:ea typeface="Calibri" panose="020F0502020204030204" pitchFamily="34" charset="0"/>
                <a:cs typeface="Times New Roman" panose="02020603050405020304" pitchFamily="18" charset="0"/>
              </a:rPr>
              <a:t> to accommodate these activities. An ABW environment focuses on the employees and provides the freedom to decide for themselves: how to work, where to work, which tools to use and with whom to collaborate to get the work done. </a:t>
            </a:r>
          </a:p>
          <a:p>
            <a:endParaRPr lang="en-US" sz="1200" dirty="0">
              <a:solidFill>
                <a:srgbClr val="000000"/>
              </a:solidFill>
            </a:endParaRPr>
          </a:p>
          <a:p>
            <a:endParaRPr lang="en-CA" sz="1050" dirty="0">
              <a:solidFill>
                <a:srgbClr val="000000"/>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11245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FB24C1-AF5D-4DB8-8ED9-FD899DEDE52F}" type="slidenum">
              <a:rPr lang="en-CA" smtClean="0"/>
              <a:t>9</a:t>
            </a:fld>
            <a:endParaRPr lang="en-CA"/>
          </a:p>
        </p:txBody>
      </p:sp>
    </p:spTree>
    <p:extLst>
      <p:ext uri="{BB962C8B-B14F-4D97-AF65-F5344CB8AC3E}">
        <p14:creationId xmlns:p14="http://schemas.microsoft.com/office/powerpoint/2010/main" val="322728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used to be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workstation where we had to do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our activities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take phone calls, do focus work, have a quick chat and accomplish routine tasks</a:t>
            </a:r>
            <a:r>
              <a:rPr lang="en-CA" sz="1800" dirty="0">
                <a:effectLst/>
                <a:latin typeface="Calibri" panose="020F0502020204030204" pitchFamily="34" charset="0"/>
                <a:ea typeface="Calibri" panose="020F0502020204030204" pitchFamily="34" charset="0"/>
                <a:cs typeface="Calibri" panose="020F0502020204030204" pitchFamily="34" charset="0"/>
              </a:rPr>
              <a:t>—always </a:t>
            </a:r>
            <a:r>
              <a:rPr lang="en-US" sz="1800" dirty="0">
                <a:effectLst/>
                <a:latin typeface="Calibri" panose="020F0502020204030204" pitchFamily="34" charset="0"/>
                <a:ea typeface="Calibri" panose="020F0502020204030204" pitchFamily="34" charset="0"/>
                <a:cs typeface="Times New Roman" panose="02020603050405020304" pitchFamily="18" charset="0"/>
              </a:rPr>
              <a:t>tethered to that spot. Now, we have the flexibility to choose from a variety of workpoints based on individual preferences and the tools we need.</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Need to take a private phone call or one that will last more than a few minutes? Get up with your mobile phone and walk to a phone booth.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Have to hand in a report and don’t want any distractions while you work? Head over to the nearest unreserved focus room. Want to get your colleague’s opinion on your presentation? Send them a quick message and agree to meet in a collaborative area like a chat point or lounge. Have 30 minutes between meetings and want to answer emails? No need for a full workstation, head over to a touchdown station where you can even choose to work standing up. Or find an active station and walk while working!</a:t>
            </a:r>
          </a:p>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672728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8041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a:t>Edit Master text styles</a:t>
            </a:r>
          </a:p>
        </p:txBody>
      </p:sp>
    </p:spTree>
    <p:extLst>
      <p:ext uri="{BB962C8B-B14F-4D97-AF65-F5344CB8AC3E}">
        <p14:creationId xmlns:p14="http://schemas.microsoft.com/office/powerpoint/2010/main" val="8896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715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Tree>
    <p:extLst>
      <p:ext uri="{BB962C8B-B14F-4D97-AF65-F5344CB8AC3E}">
        <p14:creationId xmlns:p14="http://schemas.microsoft.com/office/powerpoint/2010/main" val="76934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4007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009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08067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545306" y="2379518"/>
            <a:ext cx="11101387" cy="1295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545307" y="3816351"/>
            <a:ext cx="3502586" cy="67835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1400"/>
              <a:buNone/>
              <a:defRPr sz="1400" b="1">
                <a:latin typeface="Arial"/>
                <a:ea typeface="Arial"/>
                <a:cs typeface="Arial"/>
                <a:sym typeface="Arial"/>
              </a:defRPr>
            </a:lvl1pPr>
            <a:lvl2pPr lvl="1" algn="ctr">
              <a:lnSpc>
                <a:spcPct val="120000"/>
              </a:lnSpc>
              <a:spcBef>
                <a:spcPts val="500"/>
              </a:spcBef>
              <a:spcAft>
                <a:spcPts val="0"/>
              </a:spcAft>
              <a:buClr>
                <a:schemeClr val="dk1"/>
              </a:buClr>
              <a:buSzPts val="2000"/>
              <a:buNone/>
              <a:defRPr sz="2000"/>
            </a:lvl2pPr>
            <a:lvl3pPr lvl="2" algn="ctr">
              <a:lnSpc>
                <a:spcPct val="133333"/>
              </a:lnSpc>
              <a:spcBef>
                <a:spcPts val="500"/>
              </a:spcBef>
              <a:spcAft>
                <a:spcPts val="0"/>
              </a:spcAft>
              <a:buClr>
                <a:schemeClr val="dk1"/>
              </a:buClr>
              <a:buSzPts val="1800"/>
              <a:buNone/>
              <a:defRPr sz="1800"/>
            </a:lvl3pPr>
            <a:lvl4pPr lvl="3" algn="ctr">
              <a:lnSpc>
                <a:spcPct val="150000"/>
              </a:lnSpc>
              <a:spcBef>
                <a:spcPts val="500"/>
              </a:spcBef>
              <a:spcAft>
                <a:spcPts val="0"/>
              </a:spcAft>
              <a:buClr>
                <a:schemeClr val="dk1"/>
              </a:buClr>
              <a:buSzPts val="1600"/>
              <a:buNone/>
              <a:defRPr sz="1600"/>
            </a:lvl4pPr>
            <a:lvl5pPr lvl="4" algn="ctr">
              <a:lnSpc>
                <a:spcPct val="15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body" idx="2"/>
          </p:nvPr>
        </p:nvSpPr>
        <p:spPr>
          <a:xfrm>
            <a:off x="544513" y="4335679"/>
            <a:ext cx="3494087" cy="52695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266666"/>
              </a:lnSpc>
              <a:spcBef>
                <a:spcPts val="500"/>
              </a:spcBef>
              <a:spcAft>
                <a:spcPts val="0"/>
              </a:spcAft>
              <a:buClr>
                <a:schemeClr val="dk1"/>
              </a:buClr>
              <a:buSzPts val="900"/>
              <a:buNone/>
              <a:defRPr sz="900"/>
            </a:lvl2pPr>
            <a:lvl3pPr marL="1371600" lvl="2" indent="-228600" algn="l">
              <a:lnSpc>
                <a:spcPct val="300000"/>
              </a:lnSpc>
              <a:spcBef>
                <a:spcPts val="500"/>
              </a:spcBef>
              <a:spcAft>
                <a:spcPts val="0"/>
              </a:spcAft>
              <a:buClr>
                <a:schemeClr val="dk1"/>
              </a:buClr>
              <a:buSzPts val="800"/>
              <a:buNone/>
              <a:defRPr sz="800"/>
            </a:lvl3pPr>
            <a:lvl4pPr marL="1828800" lvl="3" indent="-228600" algn="l">
              <a:lnSpc>
                <a:spcPct val="342857"/>
              </a:lnSpc>
              <a:spcBef>
                <a:spcPts val="500"/>
              </a:spcBef>
              <a:spcAft>
                <a:spcPts val="0"/>
              </a:spcAft>
              <a:buClr>
                <a:schemeClr val="dk1"/>
              </a:buClr>
              <a:buSzPts val="700"/>
              <a:buNone/>
              <a:defRPr sz="700"/>
            </a:lvl4pPr>
            <a:lvl5pPr marL="2286000" lvl="4" indent="-228600" algn="l">
              <a:lnSpc>
                <a:spcPct val="342857"/>
              </a:lnSpc>
              <a:spcBef>
                <a:spcPts val="500"/>
              </a:spcBef>
              <a:spcAft>
                <a:spcPts val="0"/>
              </a:spcAft>
              <a:buClr>
                <a:schemeClr val="dk1"/>
              </a:buClr>
              <a:buSzPts val="70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7329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33"/>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 name="Google Shape;21;p33"/>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22" name="Google Shape;22;p33"/>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b="0" i="0" u="none" strike="noStrike" cap="none">
                <a:solidFill>
                  <a:schemeClr val="dk1"/>
                </a:solidFill>
                <a:latin typeface="Arial"/>
                <a:ea typeface="Arial"/>
                <a:cs typeface="Arial"/>
                <a:sym typeface="Arial"/>
              </a:rPr>
              <a:t>‹#›</a:t>
            </a:fld>
            <a:endParaRPr sz="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256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
        <p:nvSpPr>
          <p:cNvPr id="24" name="Google Shape;24;p34"/>
          <p:cNvSpPr>
            <a:spLocks noGrp="1"/>
          </p:cNvSpPr>
          <p:nvPr>
            <p:ph type="pic" idx="2"/>
          </p:nvPr>
        </p:nvSpPr>
        <p:spPr>
          <a:xfrm>
            <a:off x="0" y="655981"/>
            <a:ext cx="12192000" cy="4776706"/>
          </a:xfrm>
          <a:prstGeom prst="rect">
            <a:avLst/>
          </a:prstGeom>
          <a:noFill/>
          <a:ln>
            <a:noFill/>
          </a:ln>
        </p:spPr>
      </p:sp>
      <p:sp>
        <p:nvSpPr>
          <p:cNvPr id="25" name="Google Shape;25;p34"/>
          <p:cNvSpPr txBox="1">
            <a:spLocks noGrp="1"/>
          </p:cNvSpPr>
          <p:nvPr>
            <p:ph type="body" idx="1"/>
          </p:nvPr>
        </p:nvSpPr>
        <p:spPr>
          <a:xfrm>
            <a:off x="451364" y="5592101"/>
            <a:ext cx="5079103" cy="6875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200"/>
              <a:buNone/>
              <a:defRPr sz="12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4"/>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1206107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type="obj">
  <p:cSld name="2_Title and Content">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552450" y="550861"/>
            <a:ext cx="11091862"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552449" y="1657350"/>
            <a:ext cx="11091863" cy="4457700"/>
          </a:xfrm>
          <a:prstGeom prst="rect">
            <a:avLst/>
          </a:prstGeom>
          <a:noFill/>
          <a:ln>
            <a:noFill/>
          </a:ln>
        </p:spPr>
        <p:txBody>
          <a:bodyPr spcFirstLastPara="1" wrap="square" lIns="91425" tIns="45700" rIns="91425" bIns="45700" anchor="t" anchorCtr="0">
            <a:normAutofit/>
          </a:bodyPr>
          <a:lstStyle>
            <a:lvl1pPr marL="457200" lvl="0" indent="-342900" algn="l">
              <a:lnSpc>
                <a:spcPct val="133333"/>
              </a:lnSpc>
              <a:spcBef>
                <a:spcPts val="1000"/>
              </a:spcBef>
              <a:spcAft>
                <a:spcPts val="0"/>
              </a:spcAft>
              <a:buClr>
                <a:schemeClr val="dk1"/>
              </a:buClr>
              <a:buSzPts val="1800"/>
              <a:buChar char="•"/>
              <a:defRPr/>
            </a:lvl1pPr>
            <a:lvl2pPr marL="914400" lvl="1" indent="-342900" algn="l">
              <a:lnSpc>
                <a:spcPct val="133333"/>
              </a:lnSpc>
              <a:spcBef>
                <a:spcPts val="500"/>
              </a:spcBef>
              <a:spcAft>
                <a:spcPts val="0"/>
              </a:spcAft>
              <a:buClr>
                <a:schemeClr val="dk1"/>
              </a:buClr>
              <a:buSzPts val="1800"/>
              <a:buChar char="•"/>
              <a:defRPr/>
            </a:lvl2pPr>
            <a:lvl3pPr marL="1371600" lvl="2" indent="-342900" algn="l">
              <a:lnSpc>
                <a:spcPct val="133333"/>
              </a:lnSpc>
              <a:spcBef>
                <a:spcPts val="500"/>
              </a:spcBef>
              <a:spcAft>
                <a:spcPts val="0"/>
              </a:spcAft>
              <a:buClr>
                <a:schemeClr val="dk1"/>
              </a:buClr>
              <a:buSzPts val="1800"/>
              <a:buChar char="•"/>
              <a:defRPr/>
            </a:lvl3pPr>
            <a:lvl4pPr marL="1828800" lvl="3" indent="-342900" algn="l">
              <a:lnSpc>
                <a:spcPct val="133333"/>
              </a:lnSpc>
              <a:spcBef>
                <a:spcPts val="500"/>
              </a:spcBef>
              <a:spcAft>
                <a:spcPts val="0"/>
              </a:spcAft>
              <a:buClr>
                <a:schemeClr val="dk1"/>
              </a:buClr>
              <a:buSzPts val="1800"/>
              <a:buChar char="•"/>
              <a:defRPr/>
            </a:lvl4pPr>
            <a:lvl5pPr marL="2286000" lvl="4" indent="-342900" algn="l">
              <a:lnSpc>
                <a:spcPct val="133333"/>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3081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36"/>
          <p:cNvSpPr txBox="1">
            <a:spLocks noGrp="1"/>
          </p:cNvSpPr>
          <p:nvPr>
            <p:ph type="body" idx="1"/>
          </p:nvPr>
        </p:nvSpPr>
        <p:spPr>
          <a:xfrm>
            <a:off x="624417" y="2276872"/>
            <a:ext cx="10363200" cy="368736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000"/>
              <a:buNone/>
              <a:defRPr/>
            </a:lvl1pPr>
            <a:lvl2pPr marL="914400" lvl="1" indent="-342900" algn="l">
              <a:lnSpc>
                <a:spcPct val="133333"/>
              </a:lnSpc>
              <a:spcBef>
                <a:spcPts val="500"/>
              </a:spcBef>
              <a:spcAft>
                <a:spcPts val="0"/>
              </a:spcAft>
              <a:buClr>
                <a:schemeClr val="dk1"/>
              </a:buClr>
              <a:buSzPts val="1800"/>
              <a:buChar char="•"/>
              <a:defRPr/>
            </a:lvl2pPr>
            <a:lvl3pPr marL="1371600" lvl="2" indent="-342900" algn="l">
              <a:lnSpc>
                <a:spcPct val="133333"/>
              </a:lnSpc>
              <a:spcBef>
                <a:spcPts val="500"/>
              </a:spcBef>
              <a:spcAft>
                <a:spcPts val="0"/>
              </a:spcAft>
              <a:buClr>
                <a:schemeClr val="dk1"/>
              </a:buClr>
              <a:buSzPts val="1800"/>
              <a:buChar char="•"/>
              <a:defRPr/>
            </a:lvl3pPr>
            <a:lvl4pPr marL="1828800" lvl="3" indent="-342900" algn="l">
              <a:lnSpc>
                <a:spcPct val="133333"/>
              </a:lnSpc>
              <a:spcBef>
                <a:spcPts val="500"/>
              </a:spcBef>
              <a:spcAft>
                <a:spcPts val="0"/>
              </a:spcAft>
              <a:buClr>
                <a:schemeClr val="dk1"/>
              </a:buClr>
              <a:buSzPts val="1800"/>
              <a:buChar char="•"/>
              <a:defRPr/>
            </a:lvl4pPr>
            <a:lvl5pPr marL="2286000" lvl="4" indent="-342900" algn="l">
              <a:lnSpc>
                <a:spcPct val="133333"/>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6"/>
          <p:cNvSpPr txBox="1">
            <a:spLocks noGrp="1"/>
          </p:cNvSpPr>
          <p:nvPr>
            <p:ph type="sldNum" idx="12"/>
          </p:nvPr>
        </p:nvSpPr>
        <p:spPr>
          <a:xfrm>
            <a:off x="11474451" y="5661026"/>
            <a:ext cx="478367" cy="2889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5B1A51"/>
                </a:solidFill>
                <a:latin typeface="Calibri"/>
                <a:ea typeface="Calibri"/>
                <a:cs typeface="Calibri"/>
                <a:sym typeface="Calibri"/>
              </a:defRPr>
            </a:lvl1pPr>
            <a:lvl2pPr marL="0" marR="0" lvl="1" indent="0" algn="l" rtl="0">
              <a:spcBef>
                <a:spcPts val="0"/>
              </a:spcBef>
              <a:buNone/>
              <a:defRPr sz="1800">
                <a:solidFill>
                  <a:srgbClr val="5B1A51"/>
                </a:solidFill>
                <a:latin typeface="Calibri"/>
                <a:ea typeface="Calibri"/>
                <a:cs typeface="Calibri"/>
                <a:sym typeface="Calibri"/>
              </a:defRPr>
            </a:lvl2pPr>
            <a:lvl3pPr marL="0" marR="0" lvl="2" indent="0" algn="l" rtl="0">
              <a:spcBef>
                <a:spcPts val="0"/>
              </a:spcBef>
              <a:buNone/>
              <a:defRPr sz="1800">
                <a:solidFill>
                  <a:srgbClr val="5B1A51"/>
                </a:solidFill>
                <a:latin typeface="Calibri"/>
                <a:ea typeface="Calibri"/>
                <a:cs typeface="Calibri"/>
                <a:sym typeface="Calibri"/>
              </a:defRPr>
            </a:lvl3pPr>
            <a:lvl4pPr marL="0" marR="0" lvl="3" indent="0" algn="l" rtl="0">
              <a:spcBef>
                <a:spcPts val="0"/>
              </a:spcBef>
              <a:buNone/>
              <a:defRPr sz="1800">
                <a:solidFill>
                  <a:srgbClr val="5B1A51"/>
                </a:solidFill>
                <a:latin typeface="Calibri"/>
                <a:ea typeface="Calibri"/>
                <a:cs typeface="Calibri"/>
                <a:sym typeface="Calibri"/>
              </a:defRPr>
            </a:lvl4pPr>
            <a:lvl5pPr marL="0" marR="0" lvl="4" indent="0" algn="l" rtl="0">
              <a:spcBef>
                <a:spcPts val="0"/>
              </a:spcBef>
              <a:buNone/>
              <a:defRPr sz="1800">
                <a:solidFill>
                  <a:srgbClr val="5B1A51"/>
                </a:solidFill>
                <a:latin typeface="Calibri"/>
                <a:ea typeface="Calibri"/>
                <a:cs typeface="Calibri"/>
                <a:sym typeface="Calibri"/>
              </a:defRPr>
            </a:lvl5pPr>
            <a:lvl6pPr marL="0" marR="0" lvl="5" indent="0" algn="l" rtl="0">
              <a:spcBef>
                <a:spcPts val="0"/>
              </a:spcBef>
              <a:buNone/>
              <a:defRPr sz="1800">
                <a:solidFill>
                  <a:srgbClr val="5B1A51"/>
                </a:solidFill>
                <a:latin typeface="Calibri"/>
                <a:ea typeface="Calibri"/>
                <a:cs typeface="Calibri"/>
                <a:sym typeface="Calibri"/>
              </a:defRPr>
            </a:lvl6pPr>
            <a:lvl7pPr marL="0" marR="0" lvl="6" indent="0" algn="l" rtl="0">
              <a:spcBef>
                <a:spcPts val="0"/>
              </a:spcBef>
              <a:buNone/>
              <a:defRPr sz="1800">
                <a:solidFill>
                  <a:srgbClr val="5B1A51"/>
                </a:solidFill>
                <a:latin typeface="Calibri"/>
                <a:ea typeface="Calibri"/>
                <a:cs typeface="Calibri"/>
                <a:sym typeface="Calibri"/>
              </a:defRPr>
            </a:lvl7pPr>
            <a:lvl8pPr marL="0" marR="0" lvl="7" indent="0" algn="l" rtl="0">
              <a:spcBef>
                <a:spcPts val="0"/>
              </a:spcBef>
              <a:buNone/>
              <a:defRPr sz="1800">
                <a:solidFill>
                  <a:srgbClr val="5B1A51"/>
                </a:solidFill>
                <a:latin typeface="Calibri"/>
                <a:ea typeface="Calibri"/>
                <a:cs typeface="Calibri"/>
                <a:sym typeface="Calibri"/>
              </a:defRPr>
            </a:lvl8pPr>
            <a:lvl9pPr marL="0" marR="0" lvl="8" indent="0" algn="l" rtl="0">
              <a:spcBef>
                <a:spcPts val="0"/>
              </a:spcBef>
              <a:buNone/>
              <a:defRPr sz="1800">
                <a:solidFill>
                  <a:srgbClr val="5B1A5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972692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Divider Slide">
  <p:cSld name="Section Divider Slide">
    <p:bg>
      <p:bgPr>
        <a:solidFill>
          <a:schemeClr val="lt1"/>
        </a:solidFill>
        <a:effectLst/>
      </p:bgPr>
    </p:bg>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528638" y="3622894"/>
            <a:ext cx="11115674" cy="9395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528639" y="4573459"/>
            <a:ext cx="5573988" cy="10273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100"/>
              <a:buNone/>
              <a:defRPr sz="11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37"/>
          <p:cNvSpPr txBox="1">
            <a:spLocks noGrp="1"/>
          </p:cNvSpPr>
          <p:nvPr>
            <p:ph type="body" idx="2"/>
          </p:nvPr>
        </p:nvSpPr>
        <p:spPr>
          <a:xfrm>
            <a:off x="528638" y="2085280"/>
            <a:ext cx="11115674" cy="1621662"/>
          </a:xfrm>
          <a:prstGeom prst="rect">
            <a:avLst/>
          </a:prstGeom>
          <a:noFill/>
          <a:ln>
            <a:noFill/>
          </a:ln>
        </p:spPr>
        <p:txBody>
          <a:bodyPr spcFirstLastPara="1" wrap="square" lIns="91425" tIns="45700" rIns="91425" bIns="45700" anchor="b" anchorCtr="0">
            <a:normAutofit/>
          </a:bodyPr>
          <a:lstStyle>
            <a:lvl1pPr marL="457200" lvl="0" indent="-228600" algn="l">
              <a:lnSpc>
                <a:spcPct val="36363"/>
              </a:lnSpc>
              <a:spcBef>
                <a:spcPts val="1000"/>
              </a:spcBef>
              <a:spcAft>
                <a:spcPts val="0"/>
              </a:spcAft>
              <a:buClr>
                <a:schemeClr val="dk1"/>
              </a:buClr>
              <a:buSzPts val="6600"/>
              <a:buNone/>
              <a:defRPr sz="6600" b="1"/>
            </a:lvl1pPr>
            <a:lvl2pPr marL="914400" lvl="1" indent="-342900" algn="l">
              <a:lnSpc>
                <a:spcPct val="133333"/>
              </a:lnSpc>
              <a:spcBef>
                <a:spcPts val="500"/>
              </a:spcBef>
              <a:spcAft>
                <a:spcPts val="0"/>
              </a:spcAft>
              <a:buClr>
                <a:schemeClr val="dk1"/>
              </a:buClr>
              <a:buSzPts val="1800"/>
              <a:buChar char="•"/>
              <a:defRPr/>
            </a:lvl2pPr>
            <a:lvl3pPr marL="1371600" lvl="2" indent="-342900" algn="l">
              <a:lnSpc>
                <a:spcPct val="133333"/>
              </a:lnSpc>
              <a:spcBef>
                <a:spcPts val="500"/>
              </a:spcBef>
              <a:spcAft>
                <a:spcPts val="0"/>
              </a:spcAft>
              <a:buClr>
                <a:schemeClr val="dk1"/>
              </a:buClr>
              <a:buSzPts val="1800"/>
              <a:buChar char="•"/>
              <a:defRPr/>
            </a:lvl3pPr>
            <a:lvl4pPr marL="1828800" lvl="3" indent="-342900" algn="l">
              <a:lnSpc>
                <a:spcPct val="133333"/>
              </a:lnSpc>
              <a:spcBef>
                <a:spcPts val="500"/>
              </a:spcBef>
              <a:spcAft>
                <a:spcPts val="0"/>
              </a:spcAft>
              <a:buClr>
                <a:schemeClr val="dk1"/>
              </a:buClr>
              <a:buSzPts val="1800"/>
              <a:buChar char="•"/>
              <a:defRPr/>
            </a:lvl4pPr>
            <a:lvl5pPr marL="2286000" lvl="4" indent="-342900" algn="l">
              <a:lnSpc>
                <a:spcPct val="133333"/>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41695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 you and contact us slide 1">
  <p:cSld name="Thank you and contact us slide 1">
    <p:bg>
      <p:bgPr>
        <a:solidFill>
          <a:schemeClr val="lt1"/>
        </a:solidFill>
        <a:effectLst/>
      </p:bgPr>
    </p:bg>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528638" y="1822564"/>
            <a:ext cx="11115674" cy="12477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528638" y="3612471"/>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38"/>
          <p:cNvSpPr txBox="1">
            <a:spLocks noGrp="1"/>
          </p:cNvSpPr>
          <p:nvPr>
            <p:ph type="body" idx="2"/>
          </p:nvPr>
        </p:nvSpPr>
        <p:spPr>
          <a:xfrm>
            <a:off x="530502" y="3900492"/>
            <a:ext cx="2584173" cy="22298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38"/>
          <p:cNvSpPr txBox="1">
            <a:spLocks noGrp="1"/>
          </p:cNvSpPr>
          <p:nvPr>
            <p:ph type="body" idx="3"/>
          </p:nvPr>
        </p:nvSpPr>
        <p:spPr>
          <a:xfrm>
            <a:off x="3386138" y="3612471"/>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38"/>
          <p:cNvSpPr txBox="1">
            <a:spLocks noGrp="1"/>
          </p:cNvSpPr>
          <p:nvPr>
            <p:ph type="body" idx="4"/>
          </p:nvPr>
        </p:nvSpPr>
        <p:spPr>
          <a:xfrm>
            <a:off x="3388002" y="3900492"/>
            <a:ext cx="2586037" cy="22298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38"/>
          <p:cNvSpPr txBox="1">
            <a:spLocks noGrp="1"/>
          </p:cNvSpPr>
          <p:nvPr>
            <p:ph type="body" idx="5"/>
          </p:nvPr>
        </p:nvSpPr>
        <p:spPr>
          <a:xfrm>
            <a:off x="6243638" y="3612471"/>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38"/>
          <p:cNvSpPr txBox="1">
            <a:spLocks noGrp="1"/>
          </p:cNvSpPr>
          <p:nvPr>
            <p:ph type="body" idx="6"/>
          </p:nvPr>
        </p:nvSpPr>
        <p:spPr>
          <a:xfrm>
            <a:off x="6245502" y="3900492"/>
            <a:ext cx="2586037" cy="22298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38"/>
          <p:cNvSpPr txBox="1">
            <a:spLocks noGrp="1"/>
          </p:cNvSpPr>
          <p:nvPr>
            <p:ph type="body" idx="7"/>
          </p:nvPr>
        </p:nvSpPr>
        <p:spPr>
          <a:xfrm>
            <a:off x="9058276" y="3612471"/>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38"/>
          <p:cNvSpPr txBox="1">
            <a:spLocks noGrp="1"/>
          </p:cNvSpPr>
          <p:nvPr>
            <p:ph type="body" idx="8"/>
          </p:nvPr>
        </p:nvSpPr>
        <p:spPr>
          <a:xfrm>
            <a:off x="9056412" y="3900492"/>
            <a:ext cx="2587900" cy="22298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38"/>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4283505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 you and contact us slide 2">
  <p:cSld name="Thank you and contact us slide 2">
    <p:bg>
      <p:bgPr>
        <a:solidFill>
          <a:schemeClr val="lt1"/>
        </a:solidFill>
        <a:effectLst/>
      </p:bgPr>
    </p:bg>
    <p:spTree>
      <p:nvGrpSpPr>
        <p:cNvPr id="1" name="Shape 51"/>
        <p:cNvGrpSpPr/>
        <p:nvPr/>
      </p:nvGrpSpPr>
      <p:grpSpPr>
        <a:xfrm>
          <a:off x="0" y="0"/>
          <a:ext cx="0" cy="0"/>
          <a:chOff x="0" y="0"/>
          <a:chExt cx="0" cy="0"/>
        </a:xfrm>
      </p:grpSpPr>
      <p:sp>
        <p:nvSpPr>
          <p:cNvPr id="52" name="Google Shape;52;p39"/>
          <p:cNvSpPr>
            <a:spLocks noGrp="1"/>
          </p:cNvSpPr>
          <p:nvPr>
            <p:ph type="pic" idx="2"/>
          </p:nvPr>
        </p:nvSpPr>
        <p:spPr>
          <a:xfrm>
            <a:off x="0" y="0"/>
            <a:ext cx="5257800" cy="6857999"/>
          </a:xfrm>
          <a:prstGeom prst="rect">
            <a:avLst/>
          </a:prstGeom>
          <a:noFill/>
          <a:ln>
            <a:noFill/>
          </a:ln>
        </p:spPr>
      </p:sp>
      <p:sp>
        <p:nvSpPr>
          <p:cNvPr id="53" name="Google Shape;53;p39"/>
          <p:cNvSpPr txBox="1">
            <a:spLocks noGrp="1"/>
          </p:cNvSpPr>
          <p:nvPr>
            <p:ph type="title"/>
          </p:nvPr>
        </p:nvSpPr>
        <p:spPr>
          <a:xfrm>
            <a:off x="6213821" y="1000076"/>
            <a:ext cx="5443537" cy="149140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6243638" y="2191451"/>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39"/>
          <p:cNvSpPr txBox="1">
            <a:spLocks noGrp="1"/>
          </p:cNvSpPr>
          <p:nvPr>
            <p:ph type="body" idx="3"/>
          </p:nvPr>
        </p:nvSpPr>
        <p:spPr>
          <a:xfrm>
            <a:off x="6243638" y="2491480"/>
            <a:ext cx="2586037" cy="15931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39"/>
          <p:cNvSpPr txBox="1">
            <a:spLocks noGrp="1"/>
          </p:cNvSpPr>
          <p:nvPr>
            <p:ph type="body" idx="4"/>
          </p:nvPr>
        </p:nvSpPr>
        <p:spPr>
          <a:xfrm>
            <a:off x="9101139" y="2191451"/>
            <a:ext cx="2543174"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39"/>
          <p:cNvSpPr txBox="1">
            <a:spLocks noGrp="1"/>
          </p:cNvSpPr>
          <p:nvPr>
            <p:ph type="body" idx="5"/>
          </p:nvPr>
        </p:nvSpPr>
        <p:spPr>
          <a:xfrm>
            <a:off x="9101139" y="2491480"/>
            <a:ext cx="2543174" cy="15931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9"/>
          <p:cNvSpPr txBox="1">
            <a:spLocks noGrp="1"/>
          </p:cNvSpPr>
          <p:nvPr>
            <p:ph type="body" idx="6"/>
          </p:nvPr>
        </p:nvSpPr>
        <p:spPr>
          <a:xfrm>
            <a:off x="6243638" y="4426163"/>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39"/>
          <p:cNvSpPr txBox="1">
            <a:spLocks noGrp="1"/>
          </p:cNvSpPr>
          <p:nvPr>
            <p:ph type="body" idx="7"/>
          </p:nvPr>
        </p:nvSpPr>
        <p:spPr>
          <a:xfrm>
            <a:off x="6243638" y="4726192"/>
            <a:ext cx="2586037" cy="14041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39"/>
          <p:cNvSpPr txBox="1">
            <a:spLocks noGrp="1"/>
          </p:cNvSpPr>
          <p:nvPr>
            <p:ph type="body" idx="8"/>
          </p:nvPr>
        </p:nvSpPr>
        <p:spPr>
          <a:xfrm>
            <a:off x="9058276" y="4426163"/>
            <a:ext cx="2586037" cy="2880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39"/>
          <p:cNvSpPr txBox="1">
            <a:spLocks noGrp="1"/>
          </p:cNvSpPr>
          <p:nvPr>
            <p:ph type="body" idx="9"/>
          </p:nvPr>
        </p:nvSpPr>
        <p:spPr>
          <a:xfrm>
            <a:off x="9058276" y="4726192"/>
            <a:ext cx="2586037" cy="140415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00"/>
              <a:buNone/>
              <a:defRPr sz="10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6596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s and testimonial slide">
  <p:cSld name="Quotes and testimonial slide">
    <p:bg>
      <p:bgPr>
        <a:solidFill>
          <a:schemeClr val="lt1"/>
        </a:solidFill>
        <a:effectLst/>
      </p:bgPr>
    </p:bg>
    <p:spTree>
      <p:nvGrpSpPr>
        <p:cNvPr id="1" name="Shape 62"/>
        <p:cNvGrpSpPr/>
        <p:nvPr/>
      </p:nvGrpSpPr>
      <p:grpSpPr>
        <a:xfrm>
          <a:off x="0" y="0"/>
          <a:ext cx="0" cy="0"/>
          <a:chOff x="0" y="0"/>
          <a:chExt cx="0" cy="0"/>
        </a:xfrm>
      </p:grpSpPr>
      <p:sp>
        <p:nvSpPr>
          <p:cNvPr id="63" name="Google Shape;63;p40"/>
          <p:cNvSpPr txBox="1">
            <a:spLocks noGrp="1"/>
          </p:cNvSpPr>
          <p:nvPr>
            <p:ph type="body" idx="1"/>
          </p:nvPr>
        </p:nvSpPr>
        <p:spPr>
          <a:xfrm>
            <a:off x="528638" y="5412692"/>
            <a:ext cx="3543300" cy="659495"/>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4" name="Google Shape;64;p40"/>
          <p:cNvSpPr txBox="1">
            <a:spLocks noGrp="1"/>
          </p:cNvSpPr>
          <p:nvPr>
            <p:ph type="body" idx="2"/>
          </p:nvPr>
        </p:nvSpPr>
        <p:spPr>
          <a:xfrm>
            <a:off x="4357688" y="5412692"/>
            <a:ext cx="3543300" cy="659495"/>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40"/>
          <p:cNvSpPr txBox="1">
            <a:spLocks noGrp="1"/>
          </p:cNvSpPr>
          <p:nvPr>
            <p:ph type="body" idx="3"/>
          </p:nvPr>
        </p:nvSpPr>
        <p:spPr>
          <a:xfrm>
            <a:off x="8129588" y="5412692"/>
            <a:ext cx="3543300" cy="659495"/>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40"/>
          <p:cNvSpPr txBox="1">
            <a:spLocks noGrp="1"/>
          </p:cNvSpPr>
          <p:nvPr>
            <p:ph type="body" idx="4"/>
          </p:nvPr>
        </p:nvSpPr>
        <p:spPr>
          <a:xfrm>
            <a:off x="4357688" y="1209675"/>
            <a:ext cx="3543300" cy="397668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0"/>
          <p:cNvSpPr txBox="1">
            <a:spLocks noGrp="1"/>
          </p:cNvSpPr>
          <p:nvPr>
            <p:ph type="body" idx="5"/>
          </p:nvPr>
        </p:nvSpPr>
        <p:spPr>
          <a:xfrm>
            <a:off x="528638" y="1209675"/>
            <a:ext cx="3543300" cy="397668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0"/>
          <p:cNvSpPr txBox="1">
            <a:spLocks noGrp="1"/>
          </p:cNvSpPr>
          <p:nvPr>
            <p:ph type="body" idx="6"/>
          </p:nvPr>
        </p:nvSpPr>
        <p:spPr>
          <a:xfrm>
            <a:off x="8115300" y="1209675"/>
            <a:ext cx="3543300" cy="397668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0"/>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75474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41"/>
          <p:cNvSpPr txBox="1">
            <a:spLocks noGrp="1"/>
          </p:cNvSpPr>
          <p:nvPr>
            <p:ph type="body" idx="1"/>
          </p:nvPr>
        </p:nvSpPr>
        <p:spPr>
          <a:xfrm>
            <a:off x="538161" y="1657350"/>
            <a:ext cx="5405440"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1"/>
          <p:cNvSpPr txBox="1">
            <a:spLocks noGrp="1"/>
          </p:cNvSpPr>
          <p:nvPr>
            <p:ph type="body" idx="2"/>
          </p:nvPr>
        </p:nvSpPr>
        <p:spPr>
          <a:xfrm>
            <a:off x="6226267" y="1657350"/>
            <a:ext cx="5288837"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1"/>
          <p:cNvSpPr txBox="1">
            <a:spLocks noGrp="1"/>
          </p:cNvSpPr>
          <p:nvPr>
            <p:ph type="title"/>
          </p:nvPr>
        </p:nvSpPr>
        <p:spPr>
          <a:xfrm>
            <a:off x="508760" y="550861"/>
            <a:ext cx="11006344"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4" name="Google Shape;74;p41"/>
          <p:cNvCxnSpPr/>
          <p:nvPr/>
        </p:nvCxnSpPr>
        <p:spPr>
          <a:xfrm>
            <a:off x="616226" y="1282149"/>
            <a:ext cx="10898878" cy="0"/>
          </a:xfrm>
          <a:prstGeom prst="straightConnector1">
            <a:avLst/>
          </a:prstGeom>
          <a:noFill/>
          <a:ln w="9525" cap="flat" cmpd="sng">
            <a:solidFill>
              <a:schemeClr val="dk1"/>
            </a:solidFill>
            <a:prstDash val="solid"/>
            <a:miter lim="800000"/>
            <a:headEnd type="none" w="sm" len="sm"/>
            <a:tailEnd type="none" w="sm" len="sm"/>
          </a:ln>
        </p:spPr>
      </p:cxnSp>
      <p:sp>
        <p:nvSpPr>
          <p:cNvPr id="75" name="Google Shape;75;p41"/>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239915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6"/>
        <p:cNvGrpSpPr/>
        <p:nvPr/>
      </p:nvGrpSpPr>
      <p:grpSpPr>
        <a:xfrm>
          <a:off x="0" y="0"/>
          <a:ext cx="0" cy="0"/>
          <a:chOff x="0" y="0"/>
          <a:chExt cx="0" cy="0"/>
        </a:xfrm>
      </p:grpSpPr>
      <p:sp>
        <p:nvSpPr>
          <p:cNvPr id="77" name="Google Shape;77;p42"/>
          <p:cNvSpPr txBox="1">
            <a:spLocks noGrp="1"/>
          </p:cNvSpPr>
          <p:nvPr>
            <p:ph type="body" idx="1"/>
          </p:nvPr>
        </p:nvSpPr>
        <p:spPr>
          <a:xfrm>
            <a:off x="542925" y="1681171"/>
            <a:ext cx="5400676"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42"/>
          <p:cNvSpPr txBox="1">
            <a:spLocks noGrp="1"/>
          </p:cNvSpPr>
          <p:nvPr>
            <p:ph type="body" idx="2"/>
          </p:nvPr>
        </p:nvSpPr>
        <p:spPr>
          <a:xfrm>
            <a:off x="6226267" y="1681171"/>
            <a:ext cx="5285752"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42"/>
          <p:cNvSpPr txBox="1">
            <a:spLocks noGrp="1"/>
          </p:cNvSpPr>
          <p:nvPr>
            <p:ph type="body" idx="3"/>
          </p:nvPr>
        </p:nvSpPr>
        <p:spPr>
          <a:xfrm>
            <a:off x="538161" y="1986374"/>
            <a:ext cx="5405440" cy="4143971"/>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2"/>
          <p:cNvSpPr txBox="1">
            <a:spLocks noGrp="1"/>
          </p:cNvSpPr>
          <p:nvPr>
            <p:ph type="body" idx="4"/>
          </p:nvPr>
        </p:nvSpPr>
        <p:spPr>
          <a:xfrm>
            <a:off x="6226267" y="1986374"/>
            <a:ext cx="5288837" cy="4143971"/>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title"/>
          </p:nvPr>
        </p:nvSpPr>
        <p:spPr>
          <a:xfrm>
            <a:off x="528638" y="442013"/>
            <a:ext cx="5434841" cy="730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Arial"/>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2" name="Google Shape;82;p42"/>
          <p:cNvCxnSpPr/>
          <p:nvPr/>
        </p:nvCxnSpPr>
        <p:spPr>
          <a:xfrm rot="10800000" flipH="1">
            <a:off x="616226" y="1277039"/>
            <a:ext cx="5327375" cy="5110"/>
          </a:xfrm>
          <a:prstGeom prst="straightConnector1">
            <a:avLst/>
          </a:prstGeom>
          <a:noFill/>
          <a:ln w="9525" cap="flat" cmpd="sng">
            <a:solidFill>
              <a:schemeClr val="dk1"/>
            </a:solidFill>
            <a:prstDash val="solid"/>
            <a:miter lim="800000"/>
            <a:headEnd type="none" w="sm" len="sm"/>
            <a:tailEnd type="none" w="sm" len="sm"/>
          </a:ln>
        </p:spPr>
      </p:cxnSp>
      <p:cxnSp>
        <p:nvCxnSpPr>
          <p:cNvPr id="83" name="Google Shape;83;p42"/>
          <p:cNvCxnSpPr/>
          <p:nvPr/>
        </p:nvCxnSpPr>
        <p:spPr>
          <a:xfrm rot="10800000" flipH="1">
            <a:off x="6206997" y="1277039"/>
            <a:ext cx="5327375" cy="5110"/>
          </a:xfrm>
          <a:prstGeom prst="straightConnector1">
            <a:avLst/>
          </a:prstGeom>
          <a:noFill/>
          <a:ln w="9525" cap="flat" cmpd="sng">
            <a:solidFill>
              <a:schemeClr val="dk1"/>
            </a:solidFill>
            <a:prstDash val="solid"/>
            <a:miter lim="800000"/>
            <a:headEnd type="none" w="sm" len="sm"/>
            <a:tailEnd type="none" w="sm" len="sm"/>
          </a:ln>
        </p:spPr>
      </p:cxnSp>
      <p:sp>
        <p:nvSpPr>
          <p:cNvPr id="84" name="Google Shape;84;p42"/>
          <p:cNvSpPr txBox="1">
            <a:spLocks noGrp="1"/>
          </p:cNvSpPr>
          <p:nvPr>
            <p:ph type="body" idx="5"/>
          </p:nvPr>
        </p:nvSpPr>
        <p:spPr>
          <a:xfrm>
            <a:off x="6227003" y="442015"/>
            <a:ext cx="5327650" cy="730802"/>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2000"/>
              <a:buNone/>
              <a:defRPr sz="2000" b="1"/>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2"/>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1630158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mall Two icon layout">
  <p:cSld name="Small Two icon layout">
    <p:spTree>
      <p:nvGrpSpPr>
        <p:cNvPr id="1" name="Shape 86"/>
        <p:cNvGrpSpPr/>
        <p:nvPr/>
      </p:nvGrpSpPr>
      <p:grpSpPr>
        <a:xfrm>
          <a:off x="0" y="0"/>
          <a:ext cx="0" cy="0"/>
          <a:chOff x="0" y="0"/>
          <a:chExt cx="0" cy="0"/>
        </a:xfrm>
      </p:grpSpPr>
      <p:sp>
        <p:nvSpPr>
          <p:cNvPr id="87" name="Google Shape;87;p43"/>
          <p:cNvSpPr>
            <a:spLocks noGrp="1"/>
          </p:cNvSpPr>
          <p:nvPr>
            <p:ph type="pic" idx="2"/>
          </p:nvPr>
        </p:nvSpPr>
        <p:spPr>
          <a:xfrm>
            <a:off x="542925" y="1606538"/>
            <a:ext cx="5400676" cy="1085850"/>
          </a:xfrm>
          <a:prstGeom prst="rect">
            <a:avLst/>
          </a:prstGeom>
          <a:noFill/>
          <a:ln>
            <a:noFill/>
          </a:ln>
        </p:spPr>
      </p:sp>
      <p:sp>
        <p:nvSpPr>
          <p:cNvPr id="88" name="Google Shape;88;p43"/>
          <p:cNvSpPr>
            <a:spLocks noGrp="1"/>
          </p:cNvSpPr>
          <p:nvPr>
            <p:ph type="pic" idx="3"/>
          </p:nvPr>
        </p:nvSpPr>
        <p:spPr>
          <a:xfrm>
            <a:off x="6243638" y="1606538"/>
            <a:ext cx="5271466" cy="1085850"/>
          </a:xfrm>
          <a:prstGeom prst="rect">
            <a:avLst/>
          </a:prstGeom>
          <a:noFill/>
          <a:ln>
            <a:noFill/>
          </a:ln>
        </p:spPr>
      </p:sp>
      <p:sp>
        <p:nvSpPr>
          <p:cNvPr id="89" name="Google Shape;89;p43"/>
          <p:cNvSpPr txBox="1">
            <a:spLocks noGrp="1"/>
          </p:cNvSpPr>
          <p:nvPr>
            <p:ph type="body" idx="1"/>
          </p:nvPr>
        </p:nvSpPr>
        <p:spPr>
          <a:xfrm>
            <a:off x="542925" y="2878599"/>
            <a:ext cx="5430838"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43"/>
          <p:cNvSpPr txBox="1">
            <a:spLocks noGrp="1"/>
          </p:cNvSpPr>
          <p:nvPr>
            <p:ph type="body" idx="4"/>
          </p:nvPr>
        </p:nvSpPr>
        <p:spPr>
          <a:xfrm>
            <a:off x="6229352" y="2878599"/>
            <a:ext cx="5285752"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43"/>
          <p:cNvSpPr txBox="1">
            <a:spLocks noGrp="1"/>
          </p:cNvSpPr>
          <p:nvPr>
            <p:ph type="body" idx="5"/>
          </p:nvPr>
        </p:nvSpPr>
        <p:spPr>
          <a:xfrm>
            <a:off x="538161" y="3194688"/>
            <a:ext cx="5405440"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3"/>
          <p:cNvSpPr txBox="1">
            <a:spLocks noGrp="1"/>
          </p:cNvSpPr>
          <p:nvPr>
            <p:ph type="body" idx="6"/>
          </p:nvPr>
        </p:nvSpPr>
        <p:spPr>
          <a:xfrm>
            <a:off x="6226267" y="3194688"/>
            <a:ext cx="5288837"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3"/>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4" name="Google Shape;94;p43"/>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95" name="Google Shape;95;p43"/>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666257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Three Icon Layout">
  <p:cSld name="Small Three Icon Layout">
    <p:spTree>
      <p:nvGrpSpPr>
        <p:cNvPr id="1" name="Shape 96"/>
        <p:cNvGrpSpPr/>
        <p:nvPr/>
      </p:nvGrpSpPr>
      <p:grpSpPr>
        <a:xfrm>
          <a:off x="0" y="0"/>
          <a:ext cx="0" cy="0"/>
          <a:chOff x="0" y="0"/>
          <a:chExt cx="0" cy="0"/>
        </a:xfrm>
      </p:grpSpPr>
      <p:sp>
        <p:nvSpPr>
          <p:cNvPr id="97" name="Google Shape;97;p44"/>
          <p:cNvSpPr>
            <a:spLocks noGrp="1"/>
          </p:cNvSpPr>
          <p:nvPr>
            <p:ph type="pic" idx="2"/>
          </p:nvPr>
        </p:nvSpPr>
        <p:spPr>
          <a:xfrm>
            <a:off x="542924" y="1606538"/>
            <a:ext cx="3495675" cy="1085850"/>
          </a:xfrm>
          <a:prstGeom prst="rect">
            <a:avLst/>
          </a:prstGeom>
          <a:noFill/>
          <a:ln>
            <a:noFill/>
          </a:ln>
        </p:spPr>
      </p:sp>
      <p:sp>
        <p:nvSpPr>
          <p:cNvPr id="98" name="Google Shape;98;p44"/>
          <p:cNvSpPr>
            <a:spLocks noGrp="1"/>
          </p:cNvSpPr>
          <p:nvPr>
            <p:ph type="pic" idx="3"/>
          </p:nvPr>
        </p:nvSpPr>
        <p:spPr>
          <a:xfrm>
            <a:off x="4329113" y="1606538"/>
            <a:ext cx="3529012" cy="1085850"/>
          </a:xfrm>
          <a:prstGeom prst="rect">
            <a:avLst/>
          </a:prstGeom>
          <a:noFill/>
          <a:ln>
            <a:noFill/>
          </a:ln>
        </p:spPr>
      </p:sp>
      <p:sp>
        <p:nvSpPr>
          <p:cNvPr id="99" name="Google Shape;99;p44"/>
          <p:cNvSpPr>
            <a:spLocks noGrp="1"/>
          </p:cNvSpPr>
          <p:nvPr>
            <p:ph type="pic" idx="4"/>
          </p:nvPr>
        </p:nvSpPr>
        <p:spPr>
          <a:xfrm>
            <a:off x="8115301" y="1606538"/>
            <a:ext cx="3430302" cy="1085850"/>
          </a:xfrm>
          <a:prstGeom prst="rect">
            <a:avLst/>
          </a:prstGeom>
          <a:noFill/>
          <a:ln>
            <a:noFill/>
          </a:ln>
        </p:spPr>
      </p:sp>
      <p:sp>
        <p:nvSpPr>
          <p:cNvPr id="100" name="Google Shape;100;p44"/>
          <p:cNvSpPr txBox="1">
            <a:spLocks noGrp="1"/>
          </p:cNvSpPr>
          <p:nvPr>
            <p:ph type="body" idx="1"/>
          </p:nvPr>
        </p:nvSpPr>
        <p:spPr>
          <a:xfrm>
            <a:off x="4329113" y="2878599"/>
            <a:ext cx="3516885"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 name="Google Shape;101;p44"/>
          <p:cNvSpPr txBox="1">
            <a:spLocks noGrp="1"/>
          </p:cNvSpPr>
          <p:nvPr>
            <p:ph type="body" idx="5"/>
          </p:nvPr>
        </p:nvSpPr>
        <p:spPr>
          <a:xfrm>
            <a:off x="4324349" y="3194688"/>
            <a:ext cx="3500438"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body" idx="6"/>
          </p:nvPr>
        </p:nvSpPr>
        <p:spPr>
          <a:xfrm>
            <a:off x="529998" y="2878599"/>
            <a:ext cx="3516885"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3" name="Google Shape;103;p44"/>
          <p:cNvSpPr txBox="1">
            <a:spLocks noGrp="1"/>
          </p:cNvSpPr>
          <p:nvPr>
            <p:ph type="body" idx="7"/>
          </p:nvPr>
        </p:nvSpPr>
        <p:spPr>
          <a:xfrm>
            <a:off x="525234" y="3194688"/>
            <a:ext cx="3500438"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4"/>
          <p:cNvSpPr txBox="1">
            <a:spLocks noGrp="1"/>
          </p:cNvSpPr>
          <p:nvPr>
            <p:ph type="body" idx="8"/>
          </p:nvPr>
        </p:nvSpPr>
        <p:spPr>
          <a:xfrm>
            <a:off x="8117341" y="2878599"/>
            <a:ext cx="3397763"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5" name="Google Shape;105;p44"/>
          <p:cNvSpPr txBox="1">
            <a:spLocks noGrp="1"/>
          </p:cNvSpPr>
          <p:nvPr>
            <p:ph type="body" idx="9"/>
          </p:nvPr>
        </p:nvSpPr>
        <p:spPr>
          <a:xfrm>
            <a:off x="8112577" y="3194688"/>
            <a:ext cx="3402527"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4"/>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7" name="Google Shape;107;p44"/>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44"/>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2438877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mall Four Icon Layout">
  <p:cSld name="Small Four Icon Layout">
    <p:spTree>
      <p:nvGrpSpPr>
        <p:cNvPr id="1" name="Shape 109"/>
        <p:cNvGrpSpPr/>
        <p:nvPr/>
      </p:nvGrpSpPr>
      <p:grpSpPr>
        <a:xfrm>
          <a:off x="0" y="0"/>
          <a:ext cx="0" cy="0"/>
          <a:chOff x="0" y="0"/>
          <a:chExt cx="0" cy="0"/>
        </a:xfrm>
      </p:grpSpPr>
      <p:sp>
        <p:nvSpPr>
          <p:cNvPr id="110" name="Google Shape;110;p45"/>
          <p:cNvSpPr>
            <a:spLocks noGrp="1"/>
          </p:cNvSpPr>
          <p:nvPr>
            <p:ph type="pic" idx="2"/>
          </p:nvPr>
        </p:nvSpPr>
        <p:spPr>
          <a:xfrm>
            <a:off x="542924" y="1606538"/>
            <a:ext cx="2571751" cy="1085850"/>
          </a:xfrm>
          <a:prstGeom prst="rect">
            <a:avLst/>
          </a:prstGeom>
          <a:noFill/>
          <a:ln>
            <a:noFill/>
          </a:ln>
        </p:spPr>
      </p:sp>
      <p:sp>
        <p:nvSpPr>
          <p:cNvPr id="111" name="Google Shape;111;p45"/>
          <p:cNvSpPr>
            <a:spLocks noGrp="1"/>
          </p:cNvSpPr>
          <p:nvPr>
            <p:ph type="pic" idx="3"/>
          </p:nvPr>
        </p:nvSpPr>
        <p:spPr>
          <a:xfrm>
            <a:off x="3371849" y="1606538"/>
            <a:ext cx="2571751" cy="1085850"/>
          </a:xfrm>
          <a:prstGeom prst="rect">
            <a:avLst/>
          </a:prstGeom>
          <a:noFill/>
          <a:ln>
            <a:noFill/>
          </a:ln>
        </p:spPr>
      </p:sp>
      <p:sp>
        <p:nvSpPr>
          <p:cNvPr id="112" name="Google Shape;112;p45"/>
          <p:cNvSpPr>
            <a:spLocks noGrp="1"/>
          </p:cNvSpPr>
          <p:nvPr>
            <p:ph type="pic" idx="4"/>
          </p:nvPr>
        </p:nvSpPr>
        <p:spPr>
          <a:xfrm>
            <a:off x="6243636" y="1606538"/>
            <a:ext cx="2571751" cy="1085850"/>
          </a:xfrm>
          <a:prstGeom prst="rect">
            <a:avLst/>
          </a:prstGeom>
          <a:noFill/>
          <a:ln>
            <a:noFill/>
          </a:ln>
        </p:spPr>
      </p:sp>
      <p:sp>
        <p:nvSpPr>
          <p:cNvPr id="113" name="Google Shape;113;p45"/>
          <p:cNvSpPr>
            <a:spLocks noGrp="1"/>
          </p:cNvSpPr>
          <p:nvPr>
            <p:ph type="pic" idx="5"/>
          </p:nvPr>
        </p:nvSpPr>
        <p:spPr>
          <a:xfrm>
            <a:off x="9086849" y="1606538"/>
            <a:ext cx="2438028" cy="1085850"/>
          </a:xfrm>
          <a:prstGeom prst="rect">
            <a:avLst/>
          </a:prstGeom>
          <a:noFill/>
          <a:ln>
            <a:noFill/>
          </a:ln>
        </p:spPr>
      </p:sp>
      <p:sp>
        <p:nvSpPr>
          <p:cNvPr id="114" name="Google Shape;114;p45"/>
          <p:cNvSpPr txBox="1">
            <a:spLocks noGrp="1"/>
          </p:cNvSpPr>
          <p:nvPr>
            <p:ph type="body" idx="1"/>
          </p:nvPr>
        </p:nvSpPr>
        <p:spPr>
          <a:xfrm>
            <a:off x="542925" y="2878599"/>
            <a:ext cx="2588620"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45"/>
          <p:cNvSpPr txBox="1">
            <a:spLocks noGrp="1"/>
          </p:cNvSpPr>
          <p:nvPr>
            <p:ph type="body" idx="6"/>
          </p:nvPr>
        </p:nvSpPr>
        <p:spPr>
          <a:xfrm>
            <a:off x="538161" y="3194688"/>
            <a:ext cx="2576514"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5"/>
          <p:cNvSpPr txBox="1">
            <a:spLocks noGrp="1"/>
          </p:cNvSpPr>
          <p:nvPr>
            <p:ph type="body" idx="7"/>
          </p:nvPr>
        </p:nvSpPr>
        <p:spPr>
          <a:xfrm>
            <a:off x="3373211" y="2878599"/>
            <a:ext cx="2588620"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45"/>
          <p:cNvSpPr txBox="1">
            <a:spLocks noGrp="1"/>
          </p:cNvSpPr>
          <p:nvPr>
            <p:ph type="body" idx="8"/>
          </p:nvPr>
        </p:nvSpPr>
        <p:spPr>
          <a:xfrm>
            <a:off x="3368447" y="3194688"/>
            <a:ext cx="2576514"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5"/>
          <p:cNvSpPr txBox="1">
            <a:spLocks noGrp="1"/>
          </p:cNvSpPr>
          <p:nvPr>
            <p:ph type="body" idx="9"/>
          </p:nvPr>
        </p:nvSpPr>
        <p:spPr>
          <a:xfrm>
            <a:off x="6225268" y="2878599"/>
            <a:ext cx="2588620"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13"/>
          </p:nvPr>
        </p:nvSpPr>
        <p:spPr>
          <a:xfrm>
            <a:off x="6220504" y="3194688"/>
            <a:ext cx="2576514"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14"/>
          </p:nvPr>
        </p:nvSpPr>
        <p:spPr>
          <a:xfrm>
            <a:off x="9077325" y="2878599"/>
            <a:ext cx="2437779"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15"/>
          </p:nvPr>
        </p:nvSpPr>
        <p:spPr>
          <a:xfrm>
            <a:off x="9072561" y="3194688"/>
            <a:ext cx="2442543" cy="293565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45"/>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960479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Two icon layout">
  <p:cSld name="Large Two icon layout">
    <p:spTree>
      <p:nvGrpSpPr>
        <p:cNvPr id="1" name="Shape 125"/>
        <p:cNvGrpSpPr/>
        <p:nvPr/>
      </p:nvGrpSpPr>
      <p:grpSpPr>
        <a:xfrm>
          <a:off x="0" y="0"/>
          <a:ext cx="0" cy="0"/>
          <a:chOff x="0" y="0"/>
          <a:chExt cx="0" cy="0"/>
        </a:xfrm>
      </p:grpSpPr>
      <p:sp>
        <p:nvSpPr>
          <p:cNvPr id="126" name="Google Shape;126;p46"/>
          <p:cNvSpPr>
            <a:spLocks noGrp="1"/>
          </p:cNvSpPr>
          <p:nvPr>
            <p:ph type="pic" idx="2"/>
          </p:nvPr>
        </p:nvSpPr>
        <p:spPr>
          <a:xfrm>
            <a:off x="542925" y="1606538"/>
            <a:ext cx="5430838" cy="2522550"/>
          </a:xfrm>
          <a:prstGeom prst="rect">
            <a:avLst/>
          </a:prstGeom>
          <a:noFill/>
          <a:ln>
            <a:noFill/>
          </a:ln>
        </p:spPr>
      </p:sp>
      <p:sp>
        <p:nvSpPr>
          <p:cNvPr id="127" name="Google Shape;127;p46"/>
          <p:cNvSpPr>
            <a:spLocks noGrp="1"/>
          </p:cNvSpPr>
          <p:nvPr>
            <p:ph type="pic" idx="3"/>
          </p:nvPr>
        </p:nvSpPr>
        <p:spPr>
          <a:xfrm>
            <a:off x="6243638" y="1606538"/>
            <a:ext cx="5271466" cy="2522550"/>
          </a:xfrm>
          <a:prstGeom prst="rect">
            <a:avLst/>
          </a:prstGeom>
          <a:noFill/>
          <a:ln>
            <a:noFill/>
          </a:ln>
        </p:spPr>
      </p:sp>
      <p:sp>
        <p:nvSpPr>
          <p:cNvPr id="128" name="Google Shape;128;p46"/>
          <p:cNvSpPr txBox="1">
            <a:spLocks noGrp="1"/>
          </p:cNvSpPr>
          <p:nvPr>
            <p:ph type="body" idx="1"/>
          </p:nvPr>
        </p:nvSpPr>
        <p:spPr>
          <a:xfrm>
            <a:off x="542925" y="4307350"/>
            <a:ext cx="5430838"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6"/>
          <p:cNvSpPr txBox="1">
            <a:spLocks noGrp="1"/>
          </p:cNvSpPr>
          <p:nvPr>
            <p:ph type="body" idx="4"/>
          </p:nvPr>
        </p:nvSpPr>
        <p:spPr>
          <a:xfrm>
            <a:off x="538161" y="4601668"/>
            <a:ext cx="5405440" cy="1528678"/>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6"/>
          <p:cNvSpPr txBox="1">
            <a:spLocks noGrp="1"/>
          </p:cNvSpPr>
          <p:nvPr>
            <p:ph type="body" idx="5"/>
          </p:nvPr>
        </p:nvSpPr>
        <p:spPr>
          <a:xfrm>
            <a:off x="6247039" y="4307350"/>
            <a:ext cx="5268065"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46"/>
          <p:cNvSpPr txBox="1">
            <a:spLocks noGrp="1"/>
          </p:cNvSpPr>
          <p:nvPr>
            <p:ph type="body" idx="6"/>
          </p:nvPr>
        </p:nvSpPr>
        <p:spPr>
          <a:xfrm>
            <a:off x="6242275" y="4601668"/>
            <a:ext cx="5246813" cy="1528678"/>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6"/>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3" name="Google Shape;133;p46"/>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34" name="Google Shape;134;p46"/>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426243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arge Three icon layout">
  <p:cSld name="Large Three icon layout">
    <p:spTree>
      <p:nvGrpSpPr>
        <p:cNvPr id="1" name="Shape 135"/>
        <p:cNvGrpSpPr/>
        <p:nvPr/>
      </p:nvGrpSpPr>
      <p:grpSpPr>
        <a:xfrm>
          <a:off x="0" y="0"/>
          <a:ext cx="0" cy="0"/>
          <a:chOff x="0" y="0"/>
          <a:chExt cx="0" cy="0"/>
        </a:xfrm>
      </p:grpSpPr>
      <p:sp>
        <p:nvSpPr>
          <p:cNvPr id="136" name="Google Shape;136;p47"/>
          <p:cNvSpPr>
            <a:spLocks noGrp="1"/>
          </p:cNvSpPr>
          <p:nvPr>
            <p:ph type="pic" idx="2"/>
          </p:nvPr>
        </p:nvSpPr>
        <p:spPr>
          <a:xfrm>
            <a:off x="542925" y="1606538"/>
            <a:ext cx="3495675" cy="2522550"/>
          </a:xfrm>
          <a:prstGeom prst="rect">
            <a:avLst/>
          </a:prstGeom>
          <a:noFill/>
          <a:ln>
            <a:noFill/>
          </a:ln>
        </p:spPr>
      </p:sp>
      <p:sp>
        <p:nvSpPr>
          <p:cNvPr id="137" name="Google Shape;137;p47"/>
          <p:cNvSpPr>
            <a:spLocks noGrp="1"/>
          </p:cNvSpPr>
          <p:nvPr>
            <p:ph type="pic" idx="3"/>
          </p:nvPr>
        </p:nvSpPr>
        <p:spPr>
          <a:xfrm>
            <a:off x="4343400" y="1606538"/>
            <a:ext cx="3495675" cy="2522550"/>
          </a:xfrm>
          <a:prstGeom prst="rect">
            <a:avLst/>
          </a:prstGeom>
          <a:noFill/>
          <a:ln>
            <a:noFill/>
          </a:ln>
        </p:spPr>
      </p:sp>
      <p:sp>
        <p:nvSpPr>
          <p:cNvPr id="138" name="Google Shape;138;p47"/>
          <p:cNvSpPr>
            <a:spLocks noGrp="1"/>
          </p:cNvSpPr>
          <p:nvPr>
            <p:ph type="pic" idx="4"/>
          </p:nvPr>
        </p:nvSpPr>
        <p:spPr>
          <a:xfrm>
            <a:off x="8129589" y="1606538"/>
            <a:ext cx="3385516" cy="2522550"/>
          </a:xfrm>
          <a:prstGeom prst="rect">
            <a:avLst/>
          </a:prstGeom>
          <a:noFill/>
          <a:ln>
            <a:noFill/>
          </a:ln>
        </p:spPr>
      </p:sp>
      <p:sp>
        <p:nvSpPr>
          <p:cNvPr id="139" name="Google Shape;139;p47"/>
          <p:cNvSpPr txBox="1">
            <a:spLocks noGrp="1"/>
          </p:cNvSpPr>
          <p:nvPr>
            <p:ph type="body" idx="1"/>
          </p:nvPr>
        </p:nvSpPr>
        <p:spPr>
          <a:xfrm>
            <a:off x="542925" y="4307350"/>
            <a:ext cx="3516886"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47"/>
          <p:cNvSpPr txBox="1">
            <a:spLocks noGrp="1"/>
          </p:cNvSpPr>
          <p:nvPr>
            <p:ph type="body" idx="5"/>
          </p:nvPr>
        </p:nvSpPr>
        <p:spPr>
          <a:xfrm>
            <a:off x="538161" y="4601668"/>
            <a:ext cx="3500439"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7"/>
          <p:cNvSpPr txBox="1">
            <a:spLocks noGrp="1"/>
          </p:cNvSpPr>
          <p:nvPr>
            <p:ph type="body" idx="6"/>
          </p:nvPr>
        </p:nvSpPr>
        <p:spPr>
          <a:xfrm>
            <a:off x="4342039" y="4307350"/>
            <a:ext cx="3516886"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 name="Google Shape;142;p47"/>
          <p:cNvSpPr txBox="1">
            <a:spLocks noGrp="1"/>
          </p:cNvSpPr>
          <p:nvPr>
            <p:ph type="body" idx="7"/>
          </p:nvPr>
        </p:nvSpPr>
        <p:spPr>
          <a:xfrm>
            <a:off x="4337275" y="4601668"/>
            <a:ext cx="3500439"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7"/>
          <p:cNvSpPr txBox="1">
            <a:spLocks noGrp="1"/>
          </p:cNvSpPr>
          <p:nvPr>
            <p:ph type="body" idx="8"/>
          </p:nvPr>
        </p:nvSpPr>
        <p:spPr>
          <a:xfrm>
            <a:off x="8141153" y="4307350"/>
            <a:ext cx="3373951"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47"/>
          <p:cNvSpPr txBox="1">
            <a:spLocks noGrp="1"/>
          </p:cNvSpPr>
          <p:nvPr>
            <p:ph type="body" idx="9"/>
          </p:nvPr>
        </p:nvSpPr>
        <p:spPr>
          <a:xfrm>
            <a:off x="8136389" y="4601668"/>
            <a:ext cx="3378715"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7"/>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6" name="Google Shape;146;p47"/>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47" name="Google Shape;147;p47"/>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931803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arge Four icon layout">
  <p:cSld name="Large Four icon layout">
    <p:spTree>
      <p:nvGrpSpPr>
        <p:cNvPr id="1" name="Shape 148"/>
        <p:cNvGrpSpPr/>
        <p:nvPr/>
      </p:nvGrpSpPr>
      <p:grpSpPr>
        <a:xfrm>
          <a:off x="0" y="0"/>
          <a:ext cx="0" cy="0"/>
          <a:chOff x="0" y="0"/>
          <a:chExt cx="0" cy="0"/>
        </a:xfrm>
      </p:grpSpPr>
      <p:sp>
        <p:nvSpPr>
          <p:cNvPr id="149" name="Google Shape;149;p48"/>
          <p:cNvSpPr>
            <a:spLocks noGrp="1"/>
          </p:cNvSpPr>
          <p:nvPr>
            <p:ph type="pic" idx="2"/>
          </p:nvPr>
        </p:nvSpPr>
        <p:spPr>
          <a:xfrm>
            <a:off x="542926" y="1606538"/>
            <a:ext cx="2571750" cy="2522550"/>
          </a:xfrm>
          <a:prstGeom prst="rect">
            <a:avLst/>
          </a:prstGeom>
          <a:noFill/>
          <a:ln>
            <a:noFill/>
          </a:ln>
        </p:spPr>
      </p:sp>
      <p:sp>
        <p:nvSpPr>
          <p:cNvPr id="150" name="Google Shape;150;p48"/>
          <p:cNvSpPr>
            <a:spLocks noGrp="1"/>
          </p:cNvSpPr>
          <p:nvPr>
            <p:ph type="pic" idx="3"/>
          </p:nvPr>
        </p:nvSpPr>
        <p:spPr>
          <a:xfrm>
            <a:off x="3400426" y="1606538"/>
            <a:ext cx="2571750" cy="2522550"/>
          </a:xfrm>
          <a:prstGeom prst="rect">
            <a:avLst/>
          </a:prstGeom>
          <a:noFill/>
          <a:ln>
            <a:noFill/>
          </a:ln>
        </p:spPr>
      </p:sp>
      <p:sp>
        <p:nvSpPr>
          <p:cNvPr id="151" name="Google Shape;151;p48"/>
          <p:cNvSpPr>
            <a:spLocks noGrp="1"/>
          </p:cNvSpPr>
          <p:nvPr>
            <p:ph type="pic" idx="4"/>
          </p:nvPr>
        </p:nvSpPr>
        <p:spPr>
          <a:xfrm>
            <a:off x="6243639" y="1606538"/>
            <a:ext cx="2571750" cy="2522550"/>
          </a:xfrm>
          <a:prstGeom prst="rect">
            <a:avLst/>
          </a:prstGeom>
          <a:noFill/>
          <a:ln>
            <a:noFill/>
          </a:ln>
        </p:spPr>
      </p:sp>
      <p:sp>
        <p:nvSpPr>
          <p:cNvPr id="152" name="Google Shape;152;p48"/>
          <p:cNvSpPr>
            <a:spLocks noGrp="1"/>
          </p:cNvSpPr>
          <p:nvPr>
            <p:ph type="pic" idx="5"/>
          </p:nvPr>
        </p:nvSpPr>
        <p:spPr>
          <a:xfrm>
            <a:off x="9058276" y="1606538"/>
            <a:ext cx="2459757" cy="2522550"/>
          </a:xfrm>
          <a:prstGeom prst="rect">
            <a:avLst/>
          </a:prstGeom>
          <a:noFill/>
          <a:ln>
            <a:noFill/>
          </a:ln>
        </p:spPr>
      </p:sp>
      <p:sp>
        <p:nvSpPr>
          <p:cNvPr id="153" name="Google Shape;153;p48"/>
          <p:cNvSpPr txBox="1">
            <a:spLocks noGrp="1"/>
          </p:cNvSpPr>
          <p:nvPr>
            <p:ph type="body" idx="1"/>
          </p:nvPr>
        </p:nvSpPr>
        <p:spPr>
          <a:xfrm>
            <a:off x="542925" y="4307350"/>
            <a:ext cx="2588621"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4" name="Google Shape;154;p48"/>
          <p:cNvSpPr txBox="1">
            <a:spLocks noGrp="1"/>
          </p:cNvSpPr>
          <p:nvPr>
            <p:ph type="body" idx="6"/>
          </p:nvPr>
        </p:nvSpPr>
        <p:spPr>
          <a:xfrm>
            <a:off x="538161" y="4601668"/>
            <a:ext cx="2576515"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8"/>
          <p:cNvSpPr txBox="1">
            <a:spLocks noGrp="1"/>
          </p:cNvSpPr>
          <p:nvPr>
            <p:ph type="body" idx="7"/>
          </p:nvPr>
        </p:nvSpPr>
        <p:spPr>
          <a:xfrm>
            <a:off x="3405868" y="4307350"/>
            <a:ext cx="2588621"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48"/>
          <p:cNvSpPr txBox="1">
            <a:spLocks noGrp="1"/>
          </p:cNvSpPr>
          <p:nvPr>
            <p:ph type="body" idx="8"/>
          </p:nvPr>
        </p:nvSpPr>
        <p:spPr>
          <a:xfrm>
            <a:off x="3401104" y="4601668"/>
            <a:ext cx="2576515"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8"/>
          <p:cNvSpPr txBox="1">
            <a:spLocks noGrp="1"/>
          </p:cNvSpPr>
          <p:nvPr>
            <p:ph type="body" idx="9"/>
          </p:nvPr>
        </p:nvSpPr>
        <p:spPr>
          <a:xfrm>
            <a:off x="6236154" y="4307350"/>
            <a:ext cx="2588621"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48"/>
          <p:cNvSpPr txBox="1">
            <a:spLocks noGrp="1"/>
          </p:cNvSpPr>
          <p:nvPr>
            <p:ph type="body" idx="13"/>
          </p:nvPr>
        </p:nvSpPr>
        <p:spPr>
          <a:xfrm>
            <a:off x="6231390" y="4601668"/>
            <a:ext cx="2576515"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8"/>
          <p:cNvSpPr txBox="1">
            <a:spLocks noGrp="1"/>
          </p:cNvSpPr>
          <p:nvPr>
            <p:ph type="body" idx="14"/>
          </p:nvPr>
        </p:nvSpPr>
        <p:spPr>
          <a:xfrm>
            <a:off x="9055554" y="4307350"/>
            <a:ext cx="2475893"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48"/>
          <p:cNvSpPr txBox="1">
            <a:spLocks noGrp="1"/>
          </p:cNvSpPr>
          <p:nvPr>
            <p:ph type="body" idx="15"/>
          </p:nvPr>
        </p:nvSpPr>
        <p:spPr>
          <a:xfrm>
            <a:off x="9050791" y="4601668"/>
            <a:ext cx="2464314"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48"/>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2" name="Google Shape;162;p48"/>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63" name="Google Shape;163;p48"/>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1116274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on Left">
  <p:cSld name="Content with Caption on Left">
    <p:bg>
      <p:bgPr>
        <a:solidFill>
          <a:schemeClr val="lt1"/>
        </a:solidFill>
        <a:effectLst/>
      </p:bgPr>
    </p:bg>
    <p:spTree>
      <p:nvGrpSpPr>
        <p:cNvPr id="1" name="Shape 164"/>
        <p:cNvGrpSpPr/>
        <p:nvPr/>
      </p:nvGrpSpPr>
      <p:grpSpPr>
        <a:xfrm>
          <a:off x="0" y="0"/>
          <a:ext cx="0" cy="0"/>
          <a:chOff x="0" y="0"/>
          <a:chExt cx="0" cy="0"/>
        </a:xfrm>
      </p:grpSpPr>
      <p:sp>
        <p:nvSpPr>
          <p:cNvPr id="165" name="Google Shape;165;p49"/>
          <p:cNvSpPr txBox="1">
            <a:spLocks noGrp="1"/>
          </p:cNvSpPr>
          <p:nvPr>
            <p:ph type="body" idx="1"/>
          </p:nvPr>
        </p:nvSpPr>
        <p:spPr>
          <a:xfrm>
            <a:off x="554039" y="1973260"/>
            <a:ext cx="3484562" cy="4141790"/>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49"/>
          <p:cNvSpPr txBox="1">
            <a:spLocks noGrp="1"/>
          </p:cNvSpPr>
          <p:nvPr>
            <p:ph type="body" idx="2"/>
          </p:nvPr>
        </p:nvSpPr>
        <p:spPr>
          <a:xfrm>
            <a:off x="542925" y="1657350"/>
            <a:ext cx="3495675"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7" name="Google Shape;167;p49"/>
          <p:cNvSpPr txBox="1">
            <a:spLocks noGrp="1"/>
          </p:cNvSpPr>
          <p:nvPr>
            <p:ph type="body" idx="3"/>
          </p:nvPr>
        </p:nvSpPr>
        <p:spPr>
          <a:xfrm>
            <a:off x="4299857" y="1657350"/>
            <a:ext cx="7215247"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9"/>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9" name="Google Shape;169;p49"/>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70" name="Google Shape;170;p49"/>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2476282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ide content with caption on left">
  <p:cSld name="Wide content with caption on left">
    <p:bg>
      <p:bgPr>
        <a:solidFill>
          <a:schemeClr val="lt1"/>
        </a:solidFill>
        <a:effectLst/>
      </p:bgPr>
    </p:bg>
    <p:spTree>
      <p:nvGrpSpPr>
        <p:cNvPr id="1" name="Shape 171"/>
        <p:cNvGrpSpPr/>
        <p:nvPr/>
      </p:nvGrpSpPr>
      <p:grpSpPr>
        <a:xfrm>
          <a:off x="0" y="0"/>
          <a:ext cx="0" cy="0"/>
          <a:chOff x="0" y="0"/>
          <a:chExt cx="0" cy="0"/>
        </a:xfrm>
      </p:grpSpPr>
      <p:sp>
        <p:nvSpPr>
          <p:cNvPr id="172" name="Google Shape;172;p50"/>
          <p:cNvSpPr txBox="1">
            <a:spLocks noGrp="1"/>
          </p:cNvSpPr>
          <p:nvPr>
            <p:ph type="body" idx="1"/>
          </p:nvPr>
        </p:nvSpPr>
        <p:spPr>
          <a:xfrm>
            <a:off x="3400426" y="1657350"/>
            <a:ext cx="8114678"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0"/>
          <p:cNvSpPr txBox="1">
            <a:spLocks noGrp="1"/>
          </p:cNvSpPr>
          <p:nvPr>
            <p:ph type="body" idx="2"/>
          </p:nvPr>
        </p:nvSpPr>
        <p:spPr>
          <a:xfrm>
            <a:off x="554039" y="1995032"/>
            <a:ext cx="2646361"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4" name="Google Shape;174;p50"/>
          <p:cNvSpPr txBox="1">
            <a:spLocks noGrp="1"/>
          </p:cNvSpPr>
          <p:nvPr>
            <p:ph type="body" idx="3"/>
          </p:nvPr>
        </p:nvSpPr>
        <p:spPr>
          <a:xfrm>
            <a:off x="542925" y="1657350"/>
            <a:ext cx="2654801"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50"/>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6" name="Google Shape;176;p50"/>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77" name="Google Shape;177;p50"/>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37289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arrow content with wide caption on left">
  <p:cSld name="Narrow content with wide caption on left">
    <p:bg>
      <p:bgPr>
        <a:solidFill>
          <a:schemeClr val="lt1"/>
        </a:solidFill>
        <a:effectLst/>
      </p:bgPr>
    </p:bg>
    <p:spTree>
      <p:nvGrpSpPr>
        <p:cNvPr id="1" name="Shape 178"/>
        <p:cNvGrpSpPr/>
        <p:nvPr/>
      </p:nvGrpSpPr>
      <p:grpSpPr>
        <a:xfrm>
          <a:off x="0" y="0"/>
          <a:ext cx="0" cy="0"/>
          <a:chOff x="0" y="0"/>
          <a:chExt cx="0" cy="0"/>
        </a:xfrm>
      </p:grpSpPr>
      <p:sp>
        <p:nvSpPr>
          <p:cNvPr id="179" name="Google Shape;179;p51"/>
          <p:cNvSpPr txBox="1">
            <a:spLocks noGrp="1"/>
          </p:cNvSpPr>
          <p:nvPr>
            <p:ph type="body" idx="1"/>
          </p:nvPr>
        </p:nvSpPr>
        <p:spPr>
          <a:xfrm>
            <a:off x="7172324" y="1657350"/>
            <a:ext cx="4342780"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1"/>
          <p:cNvSpPr txBox="1">
            <a:spLocks noGrp="1"/>
          </p:cNvSpPr>
          <p:nvPr>
            <p:ph type="body" idx="2"/>
          </p:nvPr>
        </p:nvSpPr>
        <p:spPr>
          <a:xfrm>
            <a:off x="553625" y="1995032"/>
            <a:ext cx="4437061"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1" name="Google Shape;181;p51"/>
          <p:cNvSpPr txBox="1">
            <a:spLocks noGrp="1"/>
          </p:cNvSpPr>
          <p:nvPr>
            <p:ph type="body" idx="3"/>
          </p:nvPr>
        </p:nvSpPr>
        <p:spPr>
          <a:xfrm>
            <a:off x="542511" y="1657350"/>
            <a:ext cx="4451212"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2" name="Google Shape;182;p51"/>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3" name="Google Shape;183;p51"/>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84" name="Google Shape;184;p51"/>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636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on Right">
  <p:cSld name="Content with Caption on Right">
    <p:bg>
      <p:bgPr>
        <a:solidFill>
          <a:schemeClr val="lt1"/>
        </a:solidFill>
        <a:effectLst/>
      </p:bgPr>
    </p:bg>
    <p:spTree>
      <p:nvGrpSpPr>
        <p:cNvPr id="1" name="Shape 185"/>
        <p:cNvGrpSpPr/>
        <p:nvPr/>
      </p:nvGrpSpPr>
      <p:grpSpPr>
        <a:xfrm>
          <a:off x="0" y="0"/>
          <a:ext cx="0" cy="0"/>
          <a:chOff x="0" y="0"/>
          <a:chExt cx="0" cy="0"/>
        </a:xfrm>
      </p:grpSpPr>
      <p:sp>
        <p:nvSpPr>
          <p:cNvPr id="186" name="Google Shape;186;p52"/>
          <p:cNvSpPr txBox="1">
            <a:spLocks noGrp="1"/>
          </p:cNvSpPr>
          <p:nvPr>
            <p:ph type="body" idx="1"/>
          </p:nvPr>
        </p:nvSpPr>
        <p:spPr>
          <a:xfrm>
            <a:off x="8164514" y="1995032"/>
            <a:ext cx="3350590"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7" name="Google Shape;187;p52"/>
          <p:cNvSpPr txBox="1">
            <a:spLocks noGrp="1"/>
          </p:cNvSpPr>
          <p:nvPr>
            <p:ph type="body" idx="2"/>
          </p:nvPr>
        </p:nvSpPr>
        <p:spPr>
          <a:xfrm>
            <a:off x="8153401" y="1657350"/>
            <a:ext cx="3361276"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8" name="Google Shape;188;p52"/>
          <p:cNvSpPr txBox="1">
            <a:spLocks noGrp="1"/>
          </p:cNvSpPr>
          <p:nvPr>
            <p:ph type="body" idx="3"/>
          </p:nvPr>
        </p:nvSpPr>
        <p:spPr>
          <a:xfrm>
            <a:off x="552450" y="1657350"/>
            <a:ext cx="7344455"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2"/>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0" name="Google Shape;190;p52"/>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91" name="Google Shape;191;p52"/>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3425420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Wide content with caption right">
  <p:cSld name="Wide content with caption right">
    <p:bg>
      <p:bgPr>
        <a:solidFill>
          <a:schemeClr val="lt1"/>
        </a:solidFill>
        <a:effectLst/>
      </p:bgPr>
    </p:bg>
    <p:spTree>
      <p:nvGrpSpPr>
        <p:cNvPr id="1" name="Shape 192"/>
        <p:cNvGrpSpPr/>
        <p:nvPr/>
      </p:nvGrpSpPr>
      <p:grpSpPr>
        <a:xfrm>
          <a:off x="0" y="0"/>
          <a:ext cx="0" cy="0"/>
          <a:chOff x="0" y="0"/>
          <a:chExt cx="0" cy="0"/>
        </a:xfrm>
      </p:grpSpPr>
      <p:sp>
        <p:nvSpPr>
          <p:cNvPr id="193" name="Google Shape;193;p53"/>
          <p:cNvSpPr txBox="1">
            <a:spLocks noGrp="1"/>
          </p:cNvSpPr>
          <p:nvPr>
            <p:ph type="body" idx="1"/>
          </p:nvPr>
        </p:nvSpPr>
        <p:spPr>
          <a:xfrm>
            <a:off x="538161" y="1657350"/>
            <a:ext cx="8243886"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3"/>
          <p:cNvSpPr txBox="1">
            <a:spLocks noGrp="1"/>
          </p:cNvSpPr>
          <p:nvPr>
            <p:ph type="body" idx="2"/>
          </p:nvPr>
        </p:nvSpPr>
        <p:spPr>
          <a:xfrm>
            <a:off x="9000625" y="1995032"/>
            <a:ext cx="2514479"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5" name="Google Shape;195;p53"/>
          <p:cNvSpPr txBox="1">
            <a:spLocks noGrp="1"/>
          </p:cNvSpPr>
          <p:nvPr>
            <p:ph type="body" idx="3"/>
          </p:nvPr>
        </p:nvSpPr>
        <p:spPr>
          <a:xfrm>
            <a:off x="8989512" y="1657350"/>
            <a:ext cx="2522498"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6" name="Google Shape;196;p53"/>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97" name="Google Shape;197;p53"/>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198" name="Google Shape;198;p53"/>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137695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arrow content with wide caption right">
  <p:cSld name="Narrow content with wide caption right">
    <p:bg>
      <p:bgPr>
        <a:solidFill>
          <a:schemeClr val="lt1"/>
        </a:solidFill>
        <a:effectLst/>
      </p:bgPr>
    </p:bg>
    <p:spTree>
      <p:nvGrpSpPr>
        <p:cNvPr id="1" name="Shape 199"/>
        <p:cNvGrpSpPr/>
        <p:nvPr/>
      </p:nvGrpSpPr>
      <p:grpSpPr>
        <a:xfrm>
          <a:off x="0" y="0"/>
          <a:ext cx="0" cy="0"/>
          <a:chOff x="0" y="0"/>
          <a:chExt cx="0" cy="0"/>
        </a:xfrm>
      </p:grpSpPr>
      <p:sp>
        <p:nvSpPr>
          <p:cNvPr id="200" name="Google Shape;200;p54"/>
          <p:cNvSpPr txBox="1">
            <a:spLocks noGrp="1"/>
          </p:cNvSpPr>
          <p:nvPr>
            <p:ph type="body" idx="1"/>
          </p:nvPr>
        </p:nvSpPr>
        <p:spPr>
          <a:xfrm>
            <a:off x="552450" y="1657350"/>
            <a:ext cx="4471988" cy="4457700"/>
          </a:xfrm>
          <a:prstGeom prst="rect">
            <a:avLst/>
          </a:prstGeom>
          <a:noFill/>
          <a:ln>
            <a:noFill/>
          </a:ln>
        </p:spPr>
        <p:txBody>
          <a:bodyPr spcFirstLastPara="1" wrap="square" lIns="91425" tIns="45700" rIns="91425" bIns="45700" anchor="t" anchorCtr="0">
            <a:normAutofit/>
          </a:bodyPr>
          <a:lstStyle>
            <a:lvl1pPr marL="457200" lvl="0" indent="-317500" algn="l">
              <a:lnSpc>
                <a:spcPct val="150000"/>
              </a:lnSpc>
              <a:spcBef>
                <a:spcPts val="1000"/>
              </a:spcBef>
              <a:spcAft>
                <a:spcPts val="0"/>
              </a:spcAft>
              <a:buClr>
                <a:schemeClr val="dk1"/>
              </a:buClr>
              <a:buSzPts val="1400"/>
              <a:buChar char="•"/>
              <a:defRPr sz="1400" b="1">
                <a:latin typeface="Arial"/>
                <a:ea typeface="Arial"/>
                <a:cs typeface="Arial"/>
                <a:sym typeface="Arial"/>
              </a:defRPr>
            </a:lvl1pPr>
            <a:lvl2pPr marL="914400" lvl="1" indent="-304800" algn="l">
              <a:lnSpc>
                <a:spcPct val="175000"/>
              </a:lnSpc>
              <a:spcBef>
                <a:spcPts val="500"/>
              </a:spcBef>
              <a:spcAft>
                <a:spcPts val="0"/>
              </a:spcAft>
              <a:buClr>
                <a:schemeClr val="dk1"/>
              </a:buClr>
              <a:buSzPts val="1200"/>
              <a:buChar char="•"/>
              <a:defRPr sz="1200">
                <a:latin typeface="Arial"/>
                <a:ea typeface="Arial"/>
                <a:cs typeface="Arial"/>
                <a:sym typeface="Arial"/>
              </a:defRPr>
            </a:lvl2pPr>
            <a:lvl3pPr marL="1371600" lvl="2" indent="-298450" algn="l">
              <a:lnSpc>
                <a:spcPct val="190909"/>
              </a:lnSpc>
              <a:spcBef>
                <a:spcPts val="500"/>
              </a:spcBef>
              <a:spcAft>
                <a:spcPts val="0"/>
              </a:spcAft>
              <a:buClr>
                <a:schemeClr val="dk1"/>
              </a:buClr>
              <a:buSzPts val="1100"/>
              <a:buChar char="•"/>
              <a:defRPr sz="1100">
                <a:latin typeface="Arial"/>
                <a:ea typeface="Arial"/>
                <a:cs typeface="Arial"/>
                <a:sym typeface="Arial"/>
              </a:defRPr>
            </a:lvl3pPr>
            <a:lvl4pPr marL="1828800" lvl="3" indent="-295275" algn="l">
              <a:lnSpc>
                <a:spcPct val="200000"/>
              </a:lnSpc>
              <a:spcBef>
                <a:spcPts val="500"/>
              </a:spcBef>
              <a:spcAft>
                <a:spcPts val="0"/>
              </a:spcAft>
              <a:buClr>
                <a:schemeClr val="dk1"/>
              </a:buClr>
              <a:buSzPts val="1050"/>
              <a:buChar char="•"/>
              <a:defRPr sz="1050">
                <a:latin typeface="Arial"/>
                <a:ea typeface="Arial"/>
                <a:cs typeface="Arial"/>
                <a:sym typeface="Arial"/>
              </a:defRPr>
            </a:lvl4pPr>
            <a:lvl5pPr marL="2286000" lvl="4" indent="-295275" algn="l">
              <a:lnSpc>
                <a:spcPct val="200000"/>
              </a:lnSpc>
              <a:spcBef>
                <a:spcPts val="500"/>
              </a:spcBef>
              <a:spcAft>
                <a:spcPts val="0"/>
              </a:spcAft>
              <a:buClr>
                <a:schemeClr val="dk1"/>
              </a:buClr>
              <a:buSzPts val="1050"/>
              <a:buChar char="•"/>
              <a:defRPr sz="105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54"/>
          <p:cNvSpPr txBox="1">
            <a:spLocks noGrp="1"/>
          </p:cNvSpPr>
          <p:nvPr>
            <p:ph type="body" idx="2"/>
          </p:nvPr>
        </p:nvSpPr>
        <p:spPr>
          <a:xfrm>
            <a:off x="7172325" y="1995032"/>
            <a:ext cx="4342779"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54"/>
          <p:cNvSpPr txBox="1">
            <a:spLocks noGrp="1"/>
          </p:cNvSpPr>
          <p:nvPr>
            <p:ph type="body" idx="3"/>
          </p:nvPr>
        </p:nvSpPr>
        <p:spPr>
          <a:xfrm>
            <a:off x="7167219" y="1657350"/>
            <a:ext cx="4356629"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54"/>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04" name="Google Shape;204;p54"/>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205" name="Google Shape;205;p54"/>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3895163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on left">
  <p:cSld name="Picture with Caption on left">
    <p:spTree>
      <p:nvGrpSpPr>
        <p:cNvPr id="1" name="Shape 206"/>
        <p:cNvGrpSpPr/>
        <p:nvPr/>
      </p:nvGrpSpPr>
      <p:grpSpPr>
        <a:xfrm>
          <a:off x="0" y="0"/>
          <a:ext cx="0" cy="0"/>
          <a:chOff x="0" y="0"/>
          <a:chExt cx="0" cy="0"/>
        </a:xfrm>
      </p:grpSpPr>
      <p:sp>
        <p:nvSpPr>
          <p:cNvPr id="207" name="Google Shape;207;p55"/>
          <p:cNvSpPr>
            <a:spLocks noGrp="1"/>
          </p:cNvSpPr>
          <p:nvPr>
            <p:ph type="pic" idx="2"/>
          </p:nvPr>
        </p:nvSpPr>
        <p:spPr>
          <a:xfrm>
            <a:off x="4354513" y="1714499"/>
            <a:ext cx="7160592" cy="4400551"/>
          </a:xfrm>
          <a:prstGeom prst="rect">
            <a:avLst/>
          </a:prstGeom>
          <a:noFill/>
          <a:ln>
            <a:noFill/>
          </a:ln>
        </p:spPr>
      </p:sp>
      <p:sp>
        <p:nvSpPr>
          <p:cNvPr id="208" name="Google Shape;208;p55"/>
          <p:cNvSpPr txBox="1">
            <a:spLocks noGrp="1"/>
          </p:cNvSpPr>
          <p:nvPr>
            <p:ph type="body" idx="1"/>
          </p:nvPr>
        </p:nvSpPr>
        <p:spPr>
          <a:xfrm>
            <a:off x="554039" y="1995032"/>
            <a:ext cx="3484562"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5"/>
          <p:cNvSpPr txBox="1">
            <a:spLocks noGrp="1"/>
          </p:cNvSpPr>
          <p:nvPr>
            <p:ph type="body" idx="3"/>
          </p:nvPr>
        </p:nvSpPr>
        <p:spPr>
          <a:xfrm>
            <a:off x="542925" y="1657350"/>
            <a:ext cx="3495675"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55"/>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1" name="Google Shape;211;p55"/>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212" name="Google Shape;212;p55"/>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2060810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Picture with Caption on left">
  <p:cSld name="1_Picture with Caption on left">
    <p:spTree>
      <p:nvGrpSpPr>
        <p:cNvPr id="1" name="Shape 213"/>
        <p:cNvGrpSpPr/>
        <p:nvPr/>
      </p:nvGrpSpPr>
      <p:grpSpPr>
        <a:xfrm>
          <a:off x="0" y="0"/>
          <a:ext cx="0" cy="0"/>
          <a:chOff x="0" y="0"/>
          <a:chExt cx="0" cy="0"/>
        </a:xfrm>
      </p:grpSpPr>
      <p:sp>
        <p:nvSpPr>
          <p:cNvPr id="214" name="Google Shape;214;p56"/>
          <p:cNvSpPr>
            <a:spLocks noGrp="1"/>
          </p:cNvSpPr>
          <p:nvPr>
            <p:ph type="pic" idx="2"/>
          </p:nvPr>
        </p:nvSpPr>
        <p:spPr>
          <a:xfrm>
            <a:off x="552450" y="1714499"/>
            <a:ext cx="7289799" cy="4415846"/>
          </a:xfrm>
          <a:prstGeom prst="rect">
            <a:avLst/>
          </a:prstGeom>
          <a:noFill/>
          <a:ln>
            <a:noFill/>
          </a:ln>
        </p:spPr>
      </p:sp>
      <p:sp>
        <p:nvSpPr>
          <p:cNvPr id="215" name="Google Shape;215;p56"/>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6" name="Google Shape;216;p56"/>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217" name="Google Shape;217;p56"/>
          <p:cNvSpPr txBox="1">
            <a:spLocks noGrp="1"/>
          </p:cNvSpPr>
          <p:nvPr>
            <p:ph type="body" idx="1"/>
          </p:nvPr>
        </p:nvSpPr>
        <p:spPr>
          <a:xfrm>
            <a:off x="8159750" y="1995032"/>
            <a:ext cx="3355354" cy="4120018"/>
          </a:xfrm>
          <a:prstGeom prst="rect">
            <a:avLst/>
          </a:prstGeom>
          <a:noFill/>
          <a:ln>
            <a:noFill/>
          </a:ln>
        </p:spPr>
        <p:txBody>
          <a:bodyPr spcFirstLastPara="1" wrap="square" lIns="91425" tIns="45700" rIns="91425" bIns="45700" anchor="t" anchorCtr="0">
            <a:normAutofit/>
          </a:bodyPr>
          <a:lstStyle>
            <a:lvl1pPr marL="457200" lvl="0" indent="-228600" algn="l">
              <a:lnSpc>
                <a:spcPct val="158333"/>
              </a:lnSpc>
              <a:spcBef>
                <a:spcPts val="1000"/>
              </a:spcBef>
              <a:spcAft>
                <a:spcPts val="0"/>
              </a:spcAft>
              <a:buClr>
                <a:schemeClr val="dk1"/>
              </a:buClr>
              <a:buSzPts val="1200"/>
              <a:buNone/>
              <a:defRPr sz="1200"/>
            </a:lvl1pPr>
            <a:lvl2pPr marL="914400" lvl="1" indent="-228600" algn="l">
              <a:lnSpc>
                <a:spcPct val="171428"/>
              </a:lnSpc>
              <a:spcBef>
                <a:spcPts val="500"/>
              </a:spcBef>
              <a:spcAft>
                <a:spcPts val="0"/>
              </a:spcAft>
              <a:buClr>
                <a:schemeClr val="dk1"/>
              </a:buClr>
              <a:buSzPts val="1400"/>
              <a:buNone/>
              <a:defRPr sz="1400"/>
            </a:lvl2pPr>
            <a:lvl3pPr marL="1371600" lvl="2" indent="-228600" algn="l">
              <a:lnSpc>
                <a:spcPct val="200000"/>
              </a:lnSpc>
              <a:spcBef>
                <a:spcPts val="500"/>
              </a:spcBef>
              <a:spcAft>
                <a:spcPts val="0"/>
              </a:spcAft>
              <a:buClr>
                <a:schemeClr val="dk1"/>
              </a:buClr>
              <a:buSzPts val="1200"/>
              <a:buNone/>
              <a:defRPr sz="1200"/>
            </a:lvl3pPr>
            <a:lvl4pPr marL="1828800" lvl="3" indent="-228600" algn="l">
              <a:lnSpc>
                <a:spcPct val="240000"/>
              </a:lnSpc>
              <a:spcBef>
                <a:spcPts val="500"/>
              </a:spcBef>
              <a:spcAft>
                <a:spcPts val="0"/>
              </a:spcAft>
              <a:buClr>
                <a:schemeClr val="dk1"/>
              </a:buClr>
              <a:buSzPts val="1000"/>
              <a:buNone/>
              <a:defRPr sz="1000"/>
            </a:lvl4pPr>
            <a:lvl5pPr marL="2286000" lvl="4" indent="-228600" algn="l">
              <a:lnSpc>
                <a:spcPct val="24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56"/>
          <p:cNvSpPr txBox="1">
            <a:spLocks noGrp="1"/>
          </p:cNvSpPr>
          <p:nvPr>
            <p:ph type="body" idx="3"/>
          </p:nvPr>
        </p:nvSpPr>
        <p:spPr>
          <a:xfrm>
            <a:off x="8148636" y="1657350"/>
            <a:ext cx="3366055" cy="2778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6"/>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317023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arge Three icon layout with testmonial">
  <p:cSld name="Large Three icon layout with testmonial">
    <p:spTree>
      <p:nvGrpSpPr>
        <p:cNvPr id="1" name="Shape 220"/>
        <p:cNvGrpSpPr/>
        <p:nvPr/>
      </p:nvGrpSpPr>
      <p:grpSpPr>
        <a:xfrm>
          <a:off x="0" y="0"/>
          <a:ext cx="0" cy="0"/>
          <a:chOff x="0" y="0"/>
          <a:chExt cx="0" cy="0"/>
        </a:xfrm>
      </p:grpSpPr>
      <p:sp>
        <p:nvSpPr>
          <p:cNvPr id="221" name="Google Shape;221;p57"/>
          <p:cNvSpPr txBox="1">
            <a:spLocks noGrp="1"/>
          </p:cNvSpPr>
          <p:nvPr>
            <p:ph type="title"/>
          </p:nvPr>
        </p:nvSpPr>
        <p:spPr>
          <a:xfrm>
            <a:off x="508759" y="550861"/>
            <a:ext cx="11006345" cy="8350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22" name="Google Shape;222;p57"/>
          <p:cNvCxnSpPr/>
          <p:nvPr/>
        </p:nvCxnSpPr>
        <p:spPr>
          <a:xfrm rot="10800000" flipH="1">
            <a:off x="616226" y="1271675"/>
            <a:ext cx="10918825" cy="10474"/>
          </a:xfrm>
          <a:prstGeom prst="straightConnector1">
            <a:avLst/>
          </a:prstGeom>
          <a:noFill/>
          <a:ln w="9525" cap="flat" cmpd="sng">
            <a:solidFill>
              <a:schemeClr val="dk1"/>
            </a:solidFill>
            <a:prstDash val="solid"/>
            <a:miter lim="800000"/>
            <a:headEnd type="none" w="sm" len="sm"/>
            <a:tailEnd type="none" w="sm" len="sm"/>
          </a:ln>
        </p:spPr>
      </p:cxnSp>
      <p:sp>
        <p:nvSpPr>
          <p:cNvPr id="223" name="Google Shape;223;p57"/>
          <p:cNvSpPr>
            <a:spLocks noGrp="1"/>
          </p:cNvSpPr>
          <p:nvPr>
            <p:ph type="pic" idx="2"/>
          </p:nvPr>
        </p:nvSpPr>
        <p:spPr>
          <a:xfrm>
            <a:off x="542925" y="1606538"/>
            <a:ext cx="3495675" cy="2522550"/>
          </a:xfrm>
          <a:prstGeom prst="rect">
            <a:avLst/>
          </a:prstGeom>
          <a:noFill/>
          <a:ln>
            <a:noFill/>
          </a:ln>
        </p:spPr>
      </p:sp>
      <p:sp>
        <p:nvSpPr>
          <p:cNvPr id="224" name="Google Shape;224;p57"/>
          <p:cNvSpPr>
            <a:spLocks noGrp="1"/>
          </p:cNvSpPr>
          <p:nvPr>
            <p:ph type="pic" idx="3"/>
          </p:nvPr>
        </p:nvSpPr>
        <p:spPr>
          <a:xfrm>
            <a:off x="4343400" y="1606538"/>
            <a:ext cx="3495675" cy="2522550"/>
          </a:xfrm>
          <a:prstGeom prst="rect">
            <a:avLst/>
          </a:prstGeom>
          <a:noFill/>
          <a:ln>
            <a:noFill/>
          </a:ln>
        </p:spPr>
      </p:sp>
      <p:sp>
        <p:nvSpPr>
          <p:cNvPr id="225" name="Google Shape;225;p57"/>
          <p:cNvSpPr txBox="1">
            <a:spLocks noGrp="1"/>
          </p:cNvSpPr>
          <p:nvPr>
            <p:ph type="body" idx="1"/>
          </p:nvPr>
        </p:nvSpPr>
        <p:spPr>
          <a:xfrm>
            <a:off x="542925" y="4307350"/>
            <a:ext cx="3495675"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6" name="Google Shape;226;p57"/>
          <p:cNvSpPr txBox="1">
            <a:spLocks noGrp="1"/>
          </p:cNvSpPr>
          <p:nvPr>
            <p:ph type="body" idx="4"/>
          </p:nvPr>
        </p:nvSpPr>
        <p:spPr>
          <a:xfrm>
            <a:off x="538161" y="4601668"/>
            <a:ext cx="3500439"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7"/>
          <p:cNvSpPr txBox="1">
            <a:spLocks noGrp="1"/>
          </p:cNvSpPr>
          <p:nvPr>
            <p:ph type="body" idx="5"/>
          </p:nvPr>
        </p:nvSpPr>
        <p:spPr>
          <a:xfrm>
            <a:off x="4342039" y="4307350"/>
            <a:ext cx="3495675" cy="3111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8" name="Google Shape;228;p57"/>
          <p:cNvSpPr txBox="1">
            <a:spLocks noGrp="1"/>
          </p:cNvSpPr>
          <p:nvPr>
            <p:ph type="body" idx="6"/>
          </p:nvPr>
        </p:nvSpPr>
        <p:spPr>
          <a:xfrm>
            <a:off x="4337275" y="4601668"/>
            <a:ext cx="3500439" cy="1528677"/>
          </a:xfrm>
          <a:prstGeom prst="rect">
            <a:avLst/>
          </a:prstGeom>
          <a:noFill/>
          <a:ln>
            <a:noFill/>
          </a:ln>
        </p:spPr>
        <p:txBody>
          <a:bodyPr spcFirstLastPara="1" wrap="square" lIns="91425" tIns="45700" rIns="91425" bIns="45700" anchor="t" anchorCtr="0">
            <a:normAutofit/>
          </a:bodyPr>
          <a:lstStyle>
            <a:lvl1pPr marL="457200" lvl="0" indent="-304800" algn="l">
              <a:lnSpc>
                <a:spcPct val="175000"/>
              </a:lnSpc>
              <a:spcBef>
                <a:spcPts val="1000"/>
              </a:spcBef>
              <a:spcAft>
                <a:spcPts val="0"/>
              </a:spcAft>
              <a:buClr>
                <a:schemeClr val="dk1"/>
              </a:buClr>
              <a:buSzPts val="1200"/>
              <a:buChar char="•"/>
              <a:defRPr sz="1200" b="0">
                <a:latin typeface="Arial"/>
                <a:ea typeface="Arial"/>
                <a:cs typeface="Arial"/>
                <a:sym typeface="Arial"/>
              </a:defRPr>
            </a:lvl1pPr>
            <a:lvl2pPr marL="914400" lvl="1" indent="-298450" algn="l">
              <a:lnSpc>
                <a:spcPct val="190909"/>
              </a:lnSpc>
              <a:spcBef>
                <a:spcPts val="500"/>
              </a:spcBef>
              <a:spcAft>
                <a:spcPts val="0"/>
              </a:spcAft>
              <a:buClr>
                <a:schemeClr val="dk1"/>
              </a:buClr>
              <a:buSzPts val="1100"/>
              <a:buChar char="•"/>
              <a:defRPr sz="1100">
                <a:latin typeface="Arial"/>
                <a:ea typeface="Arial"/>
                <a:cs typeface="Arial"/>
                <a:sym typeface="Arial"/>
              </a:defRPr>
            </a:lvl2pPr>
            <a:lvl3pPr marL="1371600" lvl="2" indent="-295275" algn="l">
              <a:lnSpc>
                <a:spcPct val="200000"/>
              </a:lnSpc>
              <a:spcBef>
                <a:spcPts val="500"/>
              </a:spcBef>
              <a:spcAft>
                <a:spcPts val="0"/>
              </a:spcAft>
              <a:buClr>
                <a:schemeClr val="dk1"/>
              </a:buClr>
              <a:buSzPts val="1050"/>
              <a:buChar char="•"/>
              <a:defRPr sz="1050">
                <a:latin typeface="Arial"/>
                <a:ea typeface="Arial"/>
                <a:cs typeface="Arial"/>
                <a:sym typeface="Arial"/>
              </a:defRPr>
            </a:lvl3pPr>
            <a:lvl4pPr marL="1828800" lvl="3" indent="-298450" algn="l">
              <a:lnSpc>
                <a:spcPct val="190909"/>
              </a:lnSpc>
              <a:spcBef>
                <a:spcPts val="500"/>
              </a:spcBef>
              <a:spcAft>
                <a:spcPts val="0"/>
              </a:spcAft>
              <a:buClr>
                <a:schemeClr val="dk1"/>
              </a:buClr>
              <a:buSzPts val="1100"/>
              <a:buChar char="•"/>
              <a:defRPr sz="1100">
                <a:latin typeface="Arial"/>
                <a:ea typeface="Arial"/>
                <a:cs typeface="Arial"/>
                <a:sym typeface="Arial"/>
              </a:defRPr>
            </a:lvl4pPr>
            <a:lvl5pPr marL="2286000" lvl="4" indent="-298450" algn="l">
              <a:lnSpc>
                <a:spcPct val="190909"/>
              </a:lnSpc>
              <a:spcBef>
                <a:spcPts val="500"/>
              </a:spcBef>
              <a:spcAft>
                <a:spcPts val="0"/>
              </a:spcAft>
              <a:buClr>
                <a:schemeClr val="dk1"/>
              </a:buClr>
              <a:buSzPts val="1100"/>
              <a:buChar char="•"/>
              <a:defRPr sz="11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57"/>
          <p:cNvSpPr txBox="1">
            <a:spLocks noGrp="1"/>
          </p:cNvSpPr>
          <p:nvPr>
            <p:ph type="body" idx="7"/>
          </p:nvPr>
        </p:nvSpPr>
        <p:spPr>
          <a:xfrm>
            <a:off x="8129588" y="5675243"/>
            <a:ext cx="3543300" cy="455102"/>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0" name="Google Shape;230;p57"/>
          <p:cNvSpPr txBox="1">
            <a:spLocks noGrp="1"/>
          </p:cNvSpPr>
          <p:nvPr>
            <p:ph type="body" idx="8"/>
          </p:nvPr>
        </p:nvSpPr>
        <p:spPr>
          <a:xfrm>
            <a:off x="8115300" y="1606537"/>
            <a:ext cx="3543300" cy="380630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57"/>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265095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Quotes and testimonial slide">
  <p:cSld name="1_Quotes and testimonial slide">
    <p:bg>
      <p:bgPr>
        <a:solidFill>
          <a:schemeClr val="lt1"/>
        </a:solidFill>
        <a:effectLst/>
      </p:bgPr>
    </p:bg>
    <p:spTree>
      <p:nvGrpSpPr>
        <p:cNvPr id="1" name="Shape 232"/>
        <p:cNvGrpSpPr/>
        <p:nvPr/>
      </p:nvGrpSpPr>
      <p:grpSpPr>
        <a:xfrm>
          <a:off x="0" y="0"/>
          <a:ext cx="0" cy="0"/>
          <a:chOff x="0" y="0"/>
          <a:chExt cx="0" cy="0"/>
        </a:xfrm>
      </p:grpSpPr>
      <p:sp>
        <p:nvSpPr>
          <p:cNvPr id="233" name="Google Shape;233;p58"/>
          <p:cNvSpPr txBox="1">
            <a:spLocks noGrp="1"/>
          </p:cNvSpPr>
          <p:nvPr>
            <p:ph type="body" idx="1"/>
          </p:nvPr>
        </p:nvSpPr>
        <p:spPr>
          <a:xfrm>
            <a:off x="528638" y="5412692"/>
            <a:ext cx="3543300" cy="659495"/>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4" name="Google Shape;234;p58"/>
          <p:cNvSpPr txBox="1">
            <a:spLocks noGrp="1"/>
          </p:cNvSpPr>
          <p:nvPr>
            <p:ph type="body" idx="2"/>
          </p:nvPr>
        </p:nvSpPr>
        <p:spPr>
          <a:xfrm>
            <a:off x="4357688" y="5412692"/>
            <a:ext cx="3543300" cy="659495"/>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5" name="Google Shape;235;p58"/>
          <p:cNvSpPr txBox="1">
            <a:spLocks noGrp="1"/>
          </p:cNvSpPr>
          <p:nvPr>
            <p:ph type="body" idx="3"/>
          </p:nvPr>
        </p:nvSpPr>
        <p:spPr>
          <a:xfrm>
            <a:off x="8129588" y="5412692"/>
            <a:ext cx="3543300" cy="659495"/>
          </a:xfrm>
          <a:prstGeom prst="rect">
            <a:avLst/>
          </a:prstGeom>
          <a:noFill/>
          <a:ln>
            <a:noFill/>
          </a:ln>
        </p:spPr>
        <p:txBody>
          <a:bodyPr spcFirstLastPara="1" wrap="square" lIns="91425" tIns="45700" rIns="91425" bIns="45700" anchor="t" anchorCtr="0">
            <a:normAutofit/>
          </a:bodyPr>
          <a:lstStyle>
            <a:lvl1pPr marL="457200" lvl="0" indent="-228600" algn="l">
              <a:lnSpc>
                <a:spcPct val="171428"/>
              </a:lnSpc>
              <a:spcBef>
                <a:spcPts val="1000"/>
              </a:spcBef>
              <a:spcAft>
                <a:spcPts val="0"/>
              </a:spcAft>
              <a:buClr>
                <a:schemeClr val="dk1"/>
              </a:buClr>
              <a:buSzPts val="1400"/>
              <a:buNone/>
              <a:defRPr sz="1400" b="1">
                <a:solidFill>
                  <a:schemeClr val="dk1"/>
                </a:solidFill>
                <a:latin typeface="Arial"/>
                <a:ea typeface="Arial"/>
                <a:cs typeface="Arial"/>
                <a:sym typeface="Aria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33333"/>
              </a:lnSpc>
              <a:spcBef>
                <a:spcPts val="500"/>
              </a:spcBef>
              <a:spcAft>
                <a:spcPts val="0"/>
              </a:spcAft>
              <a:buClr>
                <a:srgbClr val="888888"/>
              </a:buClr>
              <a:buSzPts val="1800"/>
              <a:buNone/>
              <a:defRPr sz="1800">
                <a:solidFill>
                  <a:srgbClr val="888888"/>
                </a:solidFill>
              </a:defRPr>
            </a:lvl3pPr>
            <a:lvl4pPr marL="1828800" lvl="3" indent="-228600" algn="l">
              <a:lnSpc>
                <a:spcPct val="150000"/>
              </a:lnSpc>
              <a:spcBef>
                <a:spcPts val="500"/>
              </a:spcBef>
              <a:spcAft>
                <a:spcPts val="0"/>
              </a:spcAft>
              <a:buClr>
                <a:srgbClr val="888888"/>
              </a:buClr>
              <a:buSzPts val="1600"/>
              <a:buNone/>
              <a:defRPr sz="1600">
                <a:solidFill>
                  <a:srgbClr val="888888"/>
                </a:solidFill>
              </a:defRPr>
            </a:lvl4pPr>
            <a:lvl5pPr marL="2286000" lvl="4" indent="-228600" algn="l">
              <a:lnSpc>
                <a:spcPct val="15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6" name="Google Shape;236;p58"/>
          <p:cNvSpPr txBox="1">
            <a:spLocks noGrp="1"/>
          </p:cNvSpPr>
          <p:nvPr>
            <p:ph type="body" idx="4"/>
          </p:nvPr>
        </p:nvSpPr>
        <p:spPr>
          <a:xfrm>
            <a:off x="4357688" y="1209675"/>
            <a:ext cx="3543300" cy="397668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58"/>
          <p:cNvSpPr txBox="1">
            <a:spLocks noGrp="1"/>
          </p:cNvSpPr>
          <p:nvPr>
            <p:ph type="body" idx="5"/>
          </p:nvPr>
        </p:nvSpPr>
        <p:spPr>
          <a:xfrm>
            <a:off x="528638" y="1209675"/>
            <a:ext cx="3543300" cy="397668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58"/>
          <p:cNvSpPr txBox="1">
            <a:spLocks noGrp="1"/>
          </p:cNvSpPr>
          <p:nvPr>
            <p:ph type="body" idx="6"/>
          </p:nvPr>
        </p:nvSpPr>
        <p:spPr>
          <a:xfrm>
            <a:off x="8115300" y="1209675"/>
            <a:ext cx="3543300" cy="3976688"/>
          </a:xfrm>
          <a:prstGeom prst="rect">
            <a:avLst/>
          </a:prstGeom>
          <a:noFill/>
          <a:ln>
            <a:noFill/>
          </a:ln>
        </p:spPr>
        <p:txBody>
          <a:bodyPr spcFirstLastPara="1" wrap="square" lIns="91425" tIns="45700" rIns="91425" bIns="45700" anchor="b" anchorCtr="0">
            <a:normAutofit/>
          </a:bodyPr>
          <a:lstStyle>
            <a:lvl1pPr marL="457200" lvl="0" indent="-228600" algn="l">
              <a:lnSpc>
                <a:spcPct val="140625"/>
              </a:lnSpc>
              <a:spcBef>
                <a:spcPts val="1000"/>
              </a:spcBef>
              <a:spcAft>
                <a:spcPts val="0"/>
              </a:spcAft>
              <a:buClr>
                <a:schemeClr val="dk1"/>
              </a:buClr>
              <a:buSzPts val="3200"/>
              <a:buNone/>
              <a:defRPr sz="3200" i="1">
                <a:latin typeface="Georgia"/>
                <a:ea typeface="Georgia"/>
                <a:cs typeface="Georgia"/>
                <a:sym typeface="Georgia"/>
              </a:defRPr>
            </a:lvl1pPr>
            <a:lvl2pPr marL="914400" lvl="1" indent="-228600" algn="l">
              <a:lnSpc>
                <a:spcPct val="133333"/>
              </a:lnSpc>
              <a:spcBef>
                <a:spcPts val="500"/>
              </a:spcBef>
              <a:spcAft>
                <a:spcPts val="0"/>
              </a:spcAft>
              <a:buClr>
                <a:schemeClr val="dk1"/>
              </a:buClr>
              <a:buSzPts val="1800"/>
              <a:buNone/>
              <a:defRPr/>
            </a:lvl2pPr>
            <a:lvl3pPr marL="1371600" lvl="2" indent="-228600" algn="l">
              <a:lnSpc>
                <a:spcPct val="150000"/>
              </a:lnSpc>
              <a:spcBef>
                <a:spcPts val="500"/>
              </a:spcBef>
              <a:spcAft>
                <a:spcPts val="0"/>
              </a:spcAft>
              <a:buClr>
                <a:schemeClr val="dk1"/>
              </a:buClr>
              <a:buSzPts val="1600"/>
              <a:buNone/>
              <a:defRPr/>
            </a:lvl3pPr>
            <a:lvl4pPr marL="1828800" lvl="3" indent="-228600" algn="l">
              <a:lnSpc>
                <a:spcPct val="171428"/>
              </a:lnSpc>
              <a:spcBef>
                <a:spcPts val="500"/>
              </a:spcBef>
              <a:spcAft>
                <a:spcPts val="0"/>
              </a:spcAft>
              <a:buClr>
                <a:schemeClr val="dk1"/>
              </a:buClr>
              <a:buSzPts val="1400"/>
              <a:buNone/>
              <a:defRPr/>
            </a:lvl4pPr>
            <a:lvl5pPr marL="2286000" lvl="4" indent="-228600" algn="l">
              <a:lnSpc>
                <a:spcPct val="171428"/>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58"/>
          <p:cNvSpPr txBox="1">
            <a:spLocks noGrp="1"/>
          </p:cNvSpPr>
          <p:nvPr>
            <p:ph type="body" idx="7"/>
          </p:nvPr>
        </p:nvSpPr>
        <p:spPr>
          <a:xfrm>
            <a:off x="528638" y="200025"/>
            <a:ext cx="2428875" cy="2365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800"/>
              <a:buNone/>
              <a:defRPr sz="800"/>
            </a:lvl1pPr>
            <a:lvl2pPr marL="914400" lvl="1" indent="-342900" algn="l">
              <a:lnSpc>
                <a:spcPct val="133333"/>
              </a:lnSpc>
              <a:spcBef>
                <a:spcPts val="500"/>
              </a:spcBef>
              <a:spcAft>
                <a:spcPts val="0"/>
              </a:spcAft>
              <a:buClr>
                <a:schemeClr val="dk1"/>
              </a:buClr>
              <a:buSzPts val="1800"/>
              <a:buChar char="•"/>
              <a:defRPr/>
            </a:lvl2pPr>
            <a:lvl3pPr marL="1371600" lvl="2" indent="-342900" algn="l">
              <a:lnSpc>
                <a:spcPct val="133333"/>
              </a:lnSpc>
              <a:spcBef>
                <a:spcPts val="500"/>
              </a:spcBef>
              <a:spcAft>
                <a:spcPts val="0"/>
              </a:spcAft>
              <a:buClr>
                <a:schemeClr val="dk1"/>
              </a:buClr>
              <a:buSzPts val="1800"/>
              <a:buChar char="•"/>
              <a:defRPr/>
            </a:lvl3pPr>
            <a:lvl4pPr marL="1828800" lvl="3" indent="-342900" algn="l">
              <a:lnSpc>
                <a:spcPct val="133333"/>
              </a:lnSpc>
              <a:spcBef>
                <a:spcPts val="500"/>
              </a:spcBef>
              <a:spcAft>
                <a:spcPts val="0"/>
              </a:spcAft>
              <a:buClr>
                <a:schemeClr val="dk1"/>
              </a:buClr>
              <a:buSzPts val="1800"/>
              <a:buChar char="•"/>
              <a:defRPr/>
            </a:lvl4pPr>
            <a:lvl5pPr marL="2286000" lvl="4" indent="-342900" algn="l">
              <a:lnSpc>
                <a:spcPct val="133333"/>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58"/>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2618321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Large photography or infographic">
  <p:cSld name="Large photography or infographic">
    <p:spTree>
      <p:nvGrpSpPr>
        <p:cNvPr id="1" name="Shape 241"/>
        <p:cNvGrpSpPr/>
        <p:nvPr/>
      </p:nvGrpSpPr>
      <p:grpSpPr>
        <a:xfrm>
          <a:off x="0" y="0"/>
          <a:ext cx="0" cy="0"/>
          <a:chOff x="0" y="0"/>
          <a:chExt cx="0" cy="0"/>
        </a:xfrm>
      </p:grpSpPr>
      <p:sp>
        <p:nvSpPr>
          <p:cNvPr id="242" name="Google Shape;242;p59"/>
          <p:cNvSpPr>
            <a:spLocks noGrp="1"/>
          </p:cNvSpPr>
          <p:nvPr>
            <p:ph type="pic" idx="2"/>
          </p:nvPr>
        </p:nvSpPr>
        <p:spPr>
          <a:xfrm>
            <a:off x="0" y="655981"/>
            <a:ext cx="12192000" cy="4776706"/>
          </a:xfrm>
          <a:prstGeom prst="rect">
            <a:avLst/>
          </a:prstGeom>
          <a:noFill/>
          <a:ln>
            <a:noFill/>
          </a:ln>
        </p:spPr>
      </p:sp>
      <p:sp>
        <p:nvSpPr>
          <p:cNvPr id="243" name="Google Shape;243;p59"/>
          <p:cNvSpPr txBox="1">
            <a:spLocks noGrp="1"/>
          </p:cNvSpPr>
          <p:nvPr>
            <p:ph type="body" idx="1"/>
          </p:nvPr>
        </p:nvSpPr>
        <p:spPr>
          <a:xfrm>
            <a:off x="451364" y="5592101"/>
            <a:ext cx="5079103" cy="6875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200"/>
              <a:buNone/>
              <a:defRPr sz="12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4" name="Google Shape;244;p59"/>
          <p:cNvSpPr txBox="1"/>
          <p:nvPr/>
        </p:nvSpPr>
        <p:spPr>
          <a:xfrm>
            <a:off x="5829051" y="6456366"/>
            <a:ext cx="365760" cy="2475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CA" sz="800">
                <a:solidFill>
                  <a:schemeClr val="dk1"/>
                </a:solidFill>
                <a:latin typeface="Arial"/>
                <a:ea typeface="Arial"/>
                <a:cs typeface="Arial"/>
                <a:sym typeface="Arial"/>
              </a:rPr>
              <a:t>‹#›</a:t>
            </a:fld>
            <a:endParaRPr sz="800">
              <a:solidFill>
                <a:schemeClr val="dk1"/>
              </a:solidFill>
              <a:latin typeface="Arial"/>
              <a:ea typeface="Arial"/>
              <a:cs typeface="Arial"/>
              <a:sym typeface="Arial"/>
            </a:endParaRPr>
          </a:p>
        </p:txBody>
      </p:sp>
    </p:spTree>
    <p:extLst>
      <p:ext uri="{BB962C8B-B14F-4D97-AF65-F5344CB8AC3E}">
        <p14:creationId xmlns:p14="http://schemas.microsoft.com/office/powerpoint/2010/main" val="657205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5"/>
        <p:cNvGrpSpPr/>
        <p:nvPr/>
      </p:nvGrpSpPr>
      <p:grpSpPr>
        <a:xfrm>
          <a:off x="0" y="0"/>
          <a:ext cx="0" cy="0"/>
          <a:chOff x="0" y="0"/>
          <a:chExt cx="0" cy="0"/>
        </a:xfrm>
      </p:grpSpPr>
      <p:sp>
        <p:nvSpPr>
          <p:cNvPr id="246" name="Google Shape;246;p60"/>
          <p:cNvSpPr txBox="1">
            <a:spLocks noGrp="1"/>
          </p:cNvSpPr>
          <p:nvPr>
            <p:ph type="body" idx="1"/>
          </p:nvPr>
        </p:nvSpPr>
        <p:spPr>
          <a:xfrm>
            <a:off x="624417" y="2276872"/>
            <a:ext cx="10363200" cy="368736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000"/>
              <a:buNone/>
              <a:defRPr/>
            </a:lvl1pPr>
            <a:lvl2pPr marL="914400" lvl="1" indent="-342900" algn="l">
              <a:lnSpc>
                <a:spcPct val="133333"/>
              </a:lnSpc>
              <a:spcBef>
                <a:spcPts val="500"/>
              </a:spcBef>
              <a:spcAft>
                <a:spcPts val="0"/>
              </a:spcAft>
              <a:buClr>
                <a:schemeClr val="dk1"/>
              </a:buClr>
              <a:buSzPts val="1800"/>
              <a:buChar char="•"/>
              <a:defRPr/>
            </a:lvl2pPr>
            <a:lvl3pPr marL="1371600" lvl="2" indent="-342900" algn="l">
              <a:lnSpc>
                <a:spcPct val="133333"/>
              </a:lnSpc>
              <a:spcBef>
                <a:spcPts val="500"/>
              </a:spcBef>
              <a:spcAft>
                <a:spcPts val="0"/>
              </a:spcAft>
              <a:buClr>
                <a:schemeClr val="dk1"/>
              </a:buClr>
              <a:buSzPts val="1800"/>
              <a:buChar char="•"/>
              <a:defRPr/>
            </a:lvl3pPr>
            <a:lvl4pPr marL="1828800" lvl="3" indent="-342900" algn="l">
              <a:lnSpc>
                <a:spcPct val="133333"/>
              </a:lnSpc>
              <a:spcBef>
                <a:spcPts val="500"/>
              </a:spcBef>
              <a:spcAft>
                <a:spcPts val="0"/>
              </a:spcAft>
              <a:buClr>
                <a:schemeClr val="dk1"/>
              </a:buClr>
              <a:buSzPts val="1800"/>
              <a:buChar char="•"/>
              <a:defRPr/>
            </a:lvl4pPr>
            <a:lvl5pPr marL="2286000" lvl="4" indent="-342900" algn="l">
              <a:lnSpc>
                <a:spcPct val="133333"/>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0"/>
          <p:cNvSpPr txBox="1">
            <a:spLocks noGrp="1"/>
          </p:cNvSpPr>
          <p:nvPr>
            <p:ph type="sldNum" idx="12"/>
          </p:nvPr>
        </p:nvSpPr>
        <p:spPr>
          <a:xfrm>
            <a:off x="11565901" y="5589241"/>
            <a:ext cx="626100" cy="2889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b="0">
                <a:solidFill>
                  <a:schemeClr val="dk1"/>
                </a:solidFill>
                <a:latin typeface="Calibri"/>
                <a:ea typeface="Calibri"/>
                <a:cs typeface="Calibri"/>
                <a:sym typeface="Calibri"/>
              </a:defRPr>
            </a:lvl1pPr>
            <a:lvl2pPr marL="0" marR="0" lvl="1" indent="0" algn="l" rtl="0">
              <a:spcBef>
                <a:spcPts val="0"/>
              </a:spcBef>
              <a:buNone/>
              <a:defRPr sz="1400" b="0">
                <a:solidFill>
                  <a:schemeClr val="dk1"/>
                </a:solidFill>
                <a:latin typeface="Calibri"/>
                <a:ea typeface="Calibri"/>
                <a:cs typeface="Calibri"/>
                <a:sym typeface="Calibri"/>
              </a:defRPr>
            </a:lvl2pPr>
            <a:lvl3pPr marL="0" marR="0" lvl="2" indent="0" algn="l" rtl="0">
              <a:spcBef>
                <a:spcPts val="0"/>
              </a:spcBef>
              <a:buNone/>
              <a:defRPr sz="1400" b="0">
                <a:solidFill>
                  <a:schemeClr val="dk1"/>
                </a:solidFill>
                <a:latin typeface="Calibri"/>
                <a:ea typeface="Calibri"/>
                <a:cs typeface="Calibri"/>
                <a:sym typeface="Calibri"/>
              </a:defRPr>
            </a:lvl3pPr>
            <a:lvl4pPr marL="0" marR="0" lvl="3" indent="0" algn="l" rtl="0">
              <a:spcBef>
                <a:spcPts val="0"/>
              </a:spcBef>
              <a:buNone/>
              <a:defRPr sz="1400" b="0">
                <a:solidFill>
                  <a:schemeClr val="dk1"/>
                </a:solidFill>
                <a:latin typeface="Calibri"/>
                <a:ea typeface="Calibri"/>
                <a:cs typeface="Calibri"/>
                <a:sym typeface="Calibri"/>
              </a:defRPr>
            </a:lvl4pPr>
            <a:lvl5pPr marL="0" marR="0" lvl="4" indent="0" algn="l" rtl="0">
              <a:spcBef>
                <a:spcPts val="0"/>
              </a:spcBef>
              <a:buNone/>
              <a:defRPr sz="1400" b="0">
                <a:solidFill>
                  <a:schemeClr val="dk1"/>
                </a:solidFill>
                <a:latin typeface="Calibri"/>
                <a:ea typeface="Calibri"/>
                <a:cs typeface="Calibri"/>
                <a:sym typeface="Calibri"/>
              </a:defRPr>
            </a:lvl5pPr>
            <a:lvl6pPr marL="0" marR="0" lvl="5" indent="0" algn="l" rtl="0">
              <a:spcBef>
                <a:spcPts val="0"/>
              </a:spcBef>
              <a:buNone/>
              <a:defRPr sz="1400" b="0">
                <a:solidFill>
                  <a:schemeClr val="dk1"/>
                </a:solidFill>
                <a:latin typeface="Calibri"/>
                <a:ea typeface="Calibri"/>
                <a:cs typeface="Calibri"/>
                <a:sym typeface="Calibri"/>
              </a:defRPr>
            </a:lvl6pPr>
            <a:lvl7pPr marL="0" marR="0" lvl="6" indent="0" algn="l" rtl="0">
              <a:spcBef>
                <a:spcPts val="0"/>
              </a:spcBef>
              <a:buNone/>
              <a:defRPr sz="1400" b="0">
                <a:solidFill>
                  <a:schemeClr val="dk1"/>
                </a:solidFill>
                <a:latin typeface="Calibri"/>
                <a:ea typeface="Calibri"/>
                <a:cs typeface="Calibri"/>
                <a:sym typeface="Calibri"/>
              </a:defRPr>
            </a:lvl7pPr>
            <a:lvl8pPr marL="0" marR="0" lvl="7" indent="0" algn="l" rtl="0">
              <a:spcBef>
                <a:spcPts val="0"/>
              </a:spcBef>
              <a:buNone/>
              <a:defRPr sz="1400" b="0">
                <a:solidFill>
                  <a:schemeClr val="dk1"/>
                </a:solidFill>
                <a:latin typeface="Calibri"/>
                <a:ea typeface="Calibri"/>
                <a:cs typeface="Calibri"/>
                <a:sym typeface="Calibri"/>
              </a:defRPr>
            </a:lvl8pPr>
            <a:lvl9pPr marL="0" marR="0" lvl="8" indent="0" algn="l" rtl="0">
              <a:spcBef>
                <a:spcPts val="0"/>
              </a:spcBef>
              <a:buNone/>
              <a:defRPr sz="14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7683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248"/>
        <p:cNvGrpSpPr/>
        <p:nvPr/>
      </p:nvGrpSpPr>
      <p:grpSpPr>
        <a:xfrm>
          <a:off x="0" y="0"/>
          <a:ext cx="0" cy="0"/>
          <a:chOff x="0" y="0"/>
          <a:chExt cx="0" cy="0"/>
        </a:xfrm>
      </p:grpSpPr>
      <p:sp>
        <p:nvSpPr>
          <p:cNvPr id="249" name="Google Shape;249;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33333"/>
              </a:lnSpc>
              <a:spcBef>
                <a:spcPts val="500"/>
              </a:spcBef>
              <a:spcAft>
                <a:spcPts val="0"/>
              </a:spcAft>
              <a:buClr>
                <a:schemeClr val="dk1"/>
              </a:buClr>
              <a:buSzPts val="1800"/>
              <a:buNone/>
              <a:defRPr sz="1800"/>
            </a:lvl3pPr>
            <a:lvl4pPr lvl="3" algn="ctr">
              <a:lnSpc>
                <a:spcPct val="150000"/>
              </a:lnSpc>
              <a:spcBef>
                <a:spcPts val="500"/>
              </a:spcBef>
              <a:spcAft>
                <a:spcPts val="0"/>
              </a:spcAft>
              <a:buClr>
                <a:schemeClr val="dk1"/>
              </a:buClr>
              <a:buSzPts val="1600"/>
              <a:buNone/>
              <a:defRPr sz="1600"/>
            </a:lvl4pPr>
            <a:lvl5pPr lvl="4" algn="ctr">
              <a:lnSpc>
                <a:spcPct val="15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1" name="Google Shape;25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2" name="Google Shape;25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3" name="Google Shape;25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7662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3.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5.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3" imgW="473" imgH="473" progId="TCLayout.ActiveDocument.1">
                  <p:embed/>
                </p:oleObj>
              </mc:Choice>
              <mc:Fallback>
                <p:oleObj name="think-cell Slide" r:id="rId33" imgW="473" imgH="473" progId="TCLayout.ActiveDocument.1">
                  <p:embed/>
                  <p:pic>
                    <p:nvPicPr>
                      <p:cNvPr id="4" name="Object 3" hidden="1"/>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6"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 id="2147483680" r:id="rId28"/>
    <p:sldLayoutId id="2147483682" r:id="rId29"/>
    <p:sldLayoutId id="2147483683" r:id="rId30"/>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552450" y="550861"/>
            <a:ext cx="11091862" cy="83502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552449" y="1657350"/>
            <a:ext cx="11091863" cy="44577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33333"/>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5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71428"/>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71428"/>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1" descr="Image result for canada wordmark">
            <a:hlinkClick r:id="rId32"/>
          </p:cNvPr>
          <p:cNvPicPr preferRelativeResize="0"/>
          <p:nvPr/>
        </p:nvPicPr>
        <p:blipFill rotWithShape="1">
          <a:blip r:embed="rId33">
            <a:alphaModFix/>
          </a:blip>
          <a:srcRect/>
          <a:stretch/>
        </p:blipFill>
        <p:spPr>
          <a:xfrm>
            <a:off x="10758920" y="6396193"/>
            <a:ext cx="885392" cy="229331"/>
          </a:xfrm>
          <a:prstGeom prst="rect">
            <a:avLst/>
          </a:prstGeom>
          <a:noFill/>
          <a:ln>
            <a:noFill/>
          </a:ln>
        </p:spPr>
      </p:pic>
      <p:pic>
        <p:nvPicPr>
          <p:cNvPr id="13" name="Google Shape;13;p31"/>
          <p:cNvPicPr preferRelativeResize="0"/>
          <p:nvPr/>
        </p:nvPicPr>
        <p:blipFill rotWithShape="1">
          <a:blip r:embed="rId34">
            <a:alphaModFix/>
          </a:blip>
          <a:srcRect/>
          <a:stretch/>
        </p:blipFill>
        <p:spPr>
          <a:xfrm>
            <a:off x="552450" y="6374859"/>
            <a:ext cx="2036645" cy="250665"/>
          </a:xfrm>
          <a:prstGeom prst="rect">
            <a:avLst/>
          </a:prstGeom>
          <a:noFill/>
          <a:ln>
            <a:noFill/>
          </a:ln>
        </p:spPr>
      </p:pic>
      <p:pic>
        <p:nvPicPr>
          <p:cNvPr id="14" name="Google Shape;14;p31"/>
          <p:cNvPicPr preferRelativeResize="0"/>
          <p:nvPr/>
        </p:nvPicPr>
        <p:blipFill rotWithShape="1">
          <a:blip r:embed="rId35">
            <a:alphaModFix/>
          </a:blip>
          <a:srcRect/>
          <a:stretch/>
        </p:blipFill>
        <p:spPr>
          <a:xfrm>
            <a:off x="10355854" y="136042"/>
            <a:ext cx="1392143" cy="414819"/>
          </a:xfrm>
          <a:prstGeom prst="rect">
            <a:avLst/>
          </a:prstGeom>
          <a:noFill/>
          <a:ln>
            <a:noFill/>
          </a:ln>
        </p:spPr>
      </p:pic>
    </p:spTree>
    <p:extLst>
      <p:ext uri="{BB962C8B-B14F-4D97-AF65-F5344CB8AC3E}">
        <p14:creationId xmlns:p14="http://schemas.microsoft.com/office/powerpoint/2010/main" val="406238435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5" Type="http://schemas.openxmlformats.org/officeDocument/2006/relationships/image" Target="../media/image3.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1.xml"/><Relationship Id="rId16" Type="http://schemas.openxmlformats.org/officeDocument/2006/relationships/image" Target="../media/image49.png"/><Relationship Id="rId1" Type="http://schemas.openxmlformats.org/officeDocument/2006/relationships/slideLayout" Target="../slideLayouts/slideLayout2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1.svg"/><Relationship Id="rId2" Type="http://schemas.openxmlformats.org/officeDocument/2006/relationships/notesSlide" Target="../notesSlides/notesSlide14.xml"/><Relationship Id="rId16" Type="http://schemas.openxmlformats.org/officeDocument/2006/relationships/image" Target="../media/image65.svg"/><Relationship Id="rId1" Type="http://schemas.openxmlformats.org/officeDocument/2006/relationships/slideLayout" Target="../slideLayouts/slideLayout34.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diagramLayout" Target="../diagrams/layout1.xml"/><Relationship Id="rId9" Type="http://schemas.openxmlformats.org/officeDocument/2006/relationships/image" Target="../media/image58.png"/><Relationship Id="rId14" Type="http://schemas.openxmlformats.org/officeDocument/2006/relationships/image" Target="../media/image63.svg"/></Relationships>
</file>

<file path=ppt/slides/_rels/slide17.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58.xml"/><Relationship Id="rId6" Type="http://schemas.openxmlformats.org/officeDocument/2006/relationships/image" Target="../media/image70.png"/><Relationship Id="rId5" Type="http://schemas.openxmlformats.org/officeDocument/2006/relationships/image" Target="../media/image57.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1.png"/><Relationship Id="rId7"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58.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50.png"/><Relationship Id="rId3" Type="http://schemas.openxmlformats.org/officeDocument/2006/relationships/image" Target="../media/image67.png"/><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20.xml"/><Relationship Id="rId16" Type="http://schemas.openxmlformats.org/officeDocument/2006/relationships/image" Target="../media/image47.png"/><Relationship Id="rId1" Type="http://schemas.openxmlformats.org/officeDocument/2006/relationships/slideLayout" Target="../slideLayouts/slideLayout34.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75.png"/><Relationship Id="rId19" Type="http://schemas.openxmlformats.org/officeDocument/2006/relationships/image" Target="../media/image49.png"/><Relationship Id="rId4" Type="http://schemas.openxmlformats.org/officeDocument/2006/relationships/image" Target="../media/image74.png"/><Relationship Id="rId9" Type="http://schemas.openxmlformats.org/officeDocument/2006/relationships/image" Target="../media/image41.pn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jpeg"/><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21.xml"/><Relationship Id="rId16" Type="http://schemas.openxmlformats.org/officeDocument/2006/relationships/image" Target="../media/image89.svg"/><Relationship Id="rId1" Type="http://schemas.openxmlformats.org/officeDocument/2006/relationships/slideLayout" Target="../slideLayouts/slideLayout34.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image" Target="../media/image87.pn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6.jpeg"/><Relationship Id="rId7" Type="http://schemas.openxmlformats.org/officeDocument/2006/relationships/image" Target="../media/image80.sv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79.png"/><Relationship Id="rId11" Type="http://schemas.openxmlformats.org/officeDocument/2006/relationships/image" Target="../media/image93.svg"/><Relationship Id="rId5" Type="http://schemas.openxmlformats.org/officeDocument/2006/relationships/image" Target="../media/image78.svg"/><Relationship Id="rId10" Type="http://schemas.openxmlformats.org/officeDocument/2006/relationships/image" Target="../media/image92.png"/><Relationship Id="rId4" Type="http://schemas.openxmlformats.org/officeDocument/2006/relationships/image" Target="../media/image77.png"/><Relationship Id="rId9" Type="http://schemas.openxmlformats.org/officeDocument/2006/relationships/image" Target="../media/image91.svg"/></Relationships>
</file>

<file path=ppt/slides/_rels/slide25.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sv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97.svg"/><Relationship Id="rId11" Type="http://schemas.openxmlformats.org/officeDocument/2006/relationships/image" Target="../media/image102.png"/><Relationship Id="rId5" Type="http://schemas.openxmlformats.org/officeDocument/2006/relationships/image" Target="../media/image96.png"/><Relationship Id="rId15" Type="http://schemas.openxmlformats.org/officeDocument/2006/relationships/image" Target="../media/image106.jpe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 Id="rId14" Type="http://schemas.openxmlformats.org/officeDocument/2006/relationships/image" Target="../media/image105.svg"/></Relationships>
</file>

<file path=ppt/slides/_rels/slide26.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107.png"/><Relationship Id="rId7"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95.svg"/><Relationship Id="rId5" Type="http://schemas.openxmlformats.org/officeDocument/2006/relationships/image" Target="../media/image94.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slides/_rels/slide28.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97.sv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9.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iki.gccollab.ca/images/7/77/WTP_-_A_day_in_a_life_into_a_GCworkplace_FR.pptx"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3" y="0"/>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44512" y="2772009"/>
            <a:ext cx="4989021" cy="1587701"/>
          </a:xfrm>
        </p:spPr>
        <p:txBody>
          <a:bodyPr>
            <a:normAutofit fontScale="90000"/>
          </a:bodyPr>
          <a:lstStyle/>
          <a:p>
            <a:r>
              <a:rPr lang="en-CA" altLang="en-US" dirty="0">
                <a:solidFill>
                  <a:schemeClr val="bg1"/>
                </a:solidFill>
                <a:latin typeface="Arial Rounded MT Bold" panose="020F0704030504030204" pitchFamily="34" charset="0"/>
              </a:rPr>
              <a:t>A day in-a-life </a:t>
            </a:r>
            <a:br>
              <a:rPr lang="en-CA" altLang="en-US" dirty="0">
                <a:solidFill>
                  <a:schemeClr val="bg1"/>
                </a:solidFill>
                <a:latin typeface="Arial Rounded MT Bold" panose="020F0704030504030204" pitchFamily="34" charset="0"/>
              </a:rPr>
            </a:br>
            <a:r>
              <a:rPr lang="en-CA" altLang="en-US" dirty="0">
                <a:solidFill>
                  <a:schemeClr val="bg1"/>
                </a:solidFill>
                <a:latin typeface="Arial Rounded MT Bold" panose="020F0704030504030204" pitchFamily="34" charset="0"/>
              </a:rPr>
              <a:t>in a GCworkplace</a:t>
            </a:r>
          </a:p>
        </p:txBody>
      </p:sp>
      <p:sp>
        <p:nvSpPr>
          <p:cNvPr id="3" name="Subtitle 2"/>
          <p:cNvSpPr>
            <a:spLocks noGrp="1"/>
          </p:cNvSpPr>
          <p:nvPr>
            <p:ph type="subTitle" idx="1"/>
          </p:nvPr>
        </p:nvSpPr>
        <p:spPr>
          <a:xfrm>
            <a:off x="585681" y="4469923"/>
            <a:ext cx="2760634" cy="665496"/>
          </a:xfrm>
        </p:spPr>
        <p:txBody>
          <a:bodyPr>
            <a:normAutofit/>
          </a:bodyPr>
          <a:lstStyle/>
          <a:p>
            <a:r>
              <a:rPr lang="en-US"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A presentation to help you define your own journey</a:t>
            </a:r>
          </a:p>
        </p:txBody>
      </p:sp>
      <p:sp>
        <p:nvSpPr>
          <p:cNvPr id="5" name="Text Placeholder 4"/>
          <p:cNvSpPr>
            <a:spLocks noGrp="1"/>
          </p:cNvSpPr>
          <p:nvPr>
            <p:ph type="body" sz="quarter" idx="13"/>
          </p:nvPr>
        </p:nvSpPr>
        <p:spPr>
          <a:xfrm>
            <a:off x="563399" y="5240059"/>
            <a:ext cx="3494087" cy="229154"/>
          </a:xfrm>
        </p:spPr>
        <p:txBody>
          <a:bodyPr/>
          <a:lstStyle/>
          <a:p>
            <a: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JANUARY 2023</a:t>
            </a:r>
          </a:p>
          <a:p>
            <a:endPar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681" y="6374997"/>
            <a:ext cx="2036645" cy="250665"/>
          </a:xfrm>
          <a:prstGeom prst="rect">
            <a:avLst/>
          </a:prstGeom>
        </p:spPr>
      </p:pic>
      <p:pic>
        <p:nvPicPr>
          <p:cNvPr id="14" name="Picture 13">
            <a:hlinkClick r:id="rId6"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solidFill>
                <a:latin typeface="Arial"/>
                <a:cs typeface="Arial"/>
              </a:rPr>
              <a:t>Understanding workpoints: individual work</a:t>
            </a:r>
            <a:endParaRPr lang="en-CA" sz="3200" dirty="0"/>
          </a:p>
        </p:txBody>
      </p:sp>
      <p:pic>
        <p:nvPicPr>
          <p:cNvPr id="24" name="Picture 23" descr="A sketch of a workpoint with 4 points on it linking to the functions of that workpoi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690" y="2752159"/>
            <a:ext cx="3686230" cy="2326631"/>
          </a:xfrm>
          <a:prstGeom prst="rect">
            <a:avLst/>
          </a:prstGeom>
        </p:spPr>
      </p:pic>
      <p:grpSp>
        <p:nvGrpSpPr>
          <p:cNvPr id="57" name="Group 56">
            <a:extLst>
              <a:ext uri="{C183D7F6-B498-43B3-948B-1728B52AA6E4}">
                <adec:decorative xmlns:adec="http://schemas.microsoft.com/office/drawing/2017/decorative" val="1"/>
              </a:ext>
            </a:extLst>
          </p:cNvPr>
          <p:cNvGrpSpPr/>
          <p:nvPr/>
        </p:nvGrpSpPr>
        <p:grpSpPr>
          <a:xfrm>
            <a:off x="3270419" y="3008968"/>
            <a:ext cx="2971800" cy="1796620"/>
            <a:chOff x="5893403" y="2967702"/>
            <a:chExt cx="2971800" cy="1796620"/>
          </a:xfrm>
        </p:grpSpPr>
        <p:cxnSp>
          <p:nvCxnSpPr>
            <p:cNvPr id="35" name="Straight Connector 34">
              <a:extLst>
                <a:ext uri="{FF2B5EF4-FFF2-40B4-BE49-F238E27FC236}">
                  <a16:creationId xmlns:a16="http://schemas.microsoft.com/office/drawing/2014/main" id="{039E23A8-1DC6-4D47-8BE9-B3E5DB61BC48}"/>
                </a:ext>
              </a:extLst>
            </p:cNvPr>
            <p:cNvCxnSpPr>
              <a:cxnSpLocks/>
            </p:cNvCxnSpPr>
            <p:nvPr/>
          </p:nvCxnSpPr>
          <p:spPr>
            <a:xfrm flipH="1">
              <a:off x="5893403" y="2967702"/>
              <a:ext cx="2971800" cy="1796620"/>
            </a:xfrm>
            <a:prstGeom prst="line">
              <a:avLst/>
            </a:prstGeom>
            <a:ln w="57150" cap="rnd">
              <a:solidFill>
                <a:srgbClr val="4CB6A0">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E8E482-6106-4902-A365-FABF5BB81FD4}"/>
                </a:ext>
              </a:extLst>
            </p:cNvPr>
            <p:cNvCxnSpPr>
              <a:cxnSpLocks/>
            </p:cNvCxnSpPr>
            <p:nvPr/>
          </p:nvCxnSpPr>
          <p:spPr>
            <a:xfrm>
              <a:off x="5893403" y="3003042"/>
              <a:ext cx="2971800" cy="1725941"/>
            </a:xfrm>
            <a:prstGeom prst="line">
              <a:avLst/>
            </a:prstGeom>
            <a:ln w="57150" cap="rnd">
              <a:solidFill>
                <a:srgbClr val="4CB6A0">
                  <a:alpha val="34902"/>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0" name="Oval 19">
            <a:extLst>
              <a:ext uri="{C183D7F6-B498-43B3-948B-1728B52AA6E4}">
                <adec:decorative xmlns:adec="http://schemas.microsoft.com/office/drawing/2017/decorative" val="1"/>
              </a:ext>
            </a:extLst>
          </p:cNvPr>
          <p:cNvSpPr/>
          <p:nvPr/>
        </p:nvSpPr>
        <p:spPr>
          <a:xfrm>
            <a:off x="3582798" y="3653739"/>
            <a:ext cx="568938" cy="568938"/>
          </a:xfrm>
          <a:prstGeom prst="ellipse">
            <a:avLst/>
          </a:prstGeom>
          <a:solidFill>
            <a:schemeClr val="accent4">
              <a:alpha val="50196"/>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C183D7F6-B498-43B3-948B-1728B52AA6E4}">
                <adec:decorative xmlns:adec="http://schemas.microsoft.com/office/drawing/2017/decorative" val="1"/>
              </a:ext>
            </a:extLst>
          </p:cNvPr>
          <p:cNvSpPr/>
          <p:nvPr/>
        </p:nvSpPr>
        <p:spPr>
          <a:xfrm>
            <a:off x="4437240" y="4157753"/>
            <a:ext cx="566928" cy="56692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3" name="Straight Connector 22">
            <a:extLst>
              <a:ext uri="{C183D7F6-B498-43B3-948B-1728B52AA6E4}">
                <adec:decorative xmlns:adec="http://schemas.microsoft.com/office/drawing/2017/decorative" val="1"/>
              </a:ext>
            </a:extLst>
          </p:cNvPr>
          <p:cNvCxnSpPr/>
          <p:nvPr/>
        </p:nvCxnSpPr>
        <p:spPr>
          <a:xfrm>
            <a:off x="4961640" y="4585936"/>
            <a:ext cx="872741" cy="3958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flipV="1">
            <a:off x="4020616" y="2378911"/>
            <a:ext cx="983552" cy="130318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C183D7F6-B498-43B3-948B-1728B52AA6E4}">
                <adec:decorative xmlns:adec="http://schemas.microsoft.com/office/drawing/2017/decorative" val="1"/>
              </a:ext>
            </a:extLst>
          </p:cNvPr>
          <p:cNvSpPr/>
          <p:nvPr/>
        </p:nvSpPr>
        <p:spPr>
          <a:xfrm>
            <a:off x="4437572" y="3141174"/>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 name="Straight Connector 18">
            <a:extLst>
              <a:ext uri="{C183D7F6-B498-43B3-948B-1728B52AA6E4}">
                <adec:decorative xmlns:adec="http://schemas.microsoft.com/office/drawing/2017/decorative" val="1"/>
              </a:ext>
            </a:extLst>
          </p:cNvPr>
          <p:cNvCxnSpPr/>
          <p:nvPr/>
        </p:nvCxnSpPr>
        <p:spPr>
          <a:xfrm flipV="1">
            <a:off x="5007717" y="2879539"/>
            <a:ext cx="1222827" cy="46451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Oval 25">
            <a:extLst>
              <a:ext uri="{C183D7F6-B498-43B3-948B-1728B52AA6E4}">
                <adec:decorative xmlns:adec="http://schemas.microsoft.com/office/drawing/2017/decorative" val="1"/>
              </a:ext>
            </a:extLst>
          </p:cNvPr>
          <p:cNvSpPr/>
          <p:nvPr/>
        </p:nvSpPr>
        <p:spPr>
          <a:xfrm>
            <a:off x="5307971" y="3620634"/>
            <a:ext cx="568938" cy="568938"/>
          </a:xfrm>
          <a:prstGeom prst="ellipse">
            <a:avLst/>
          </a:prstGeom>
          <a:solidFill>
            <a:schemeClr val="accent2">
              <a:alpha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7" name="Straight Connector 26">
            <a:extLst>
              <a:ext uri="{C183D7F6-B498-43B3-948B-1728B52AA6E4}">
                <adec:decorative xmlns:adec="http://schemas.microsoft.com/office/drawing/2017/decorative" val="1"/>
              </a:ext>
            </a:extLst>
          </p:cNvPr>
          <p:cNvCxnSpPr>
            <a:stCxn id="26" idx="6"/>
          </p:cNvCxnSpPr>
          <p:nvPr/>
        </p:nvCxnSpPr>
        <p:spPr>
          <a:xfrm>
            <a:off x="5876909" y="3905103"/>
            <a:ext cx="970980" cy="457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F1C7F5A-1C93-45A6-BE36-74D93C3CDD4F}"/>
              </a:ext>
            </a:extLst>
          </p:cNvPr>
          <p:cNvSpPr txBox="1"/>
          <p:nvPr/>
        </p:nvSpPr>
        <p:spPr>
          <a:xfrm>
            <a:off x="4657402" y="1841974"/>
            <a:ext cx="1560790" cy="830997"/>
          </a:xfrm>
          <a:prstGeom prst="rect">
            <a:avLst/>
          </a:prstGeom>
          <a:noFill/>
        </p:spPr>
        <p:txBody>
          <a:bodyPr wrap="square" rtlCol="0">
            <a:spAutoFit/>
          </a:bodyPr>
          <a:lstStyle/>
          <a:p>
            <a:pPr algn="ctr"/>
            <a:r>
              <a:rPr lang="en-CA" sz="2400" b="1" dirty="0">
                <a:solidFill>
                  <a:schemeClr val="accent5"/>
                </a:solidFill>
                <a:cs typeface="Arial" panose="020B0604020202020204" pitchFamily="34" charset="0"/>
              </a:rPr>
              <a:t>Phone calls</a:t>
            </a:r>
          </a:p>
        </p:txBody>
      </p:sp>
      <p:pic>
        <p:nvPicPr>
          <p:cNvPr id="3" name="Picture 2" descr="A sketch of a phone booth">
            <a:extLst>
              <a:ext uri="{FF2B5EF4-FFF2-40B4-BE49-F238E27FC236}">
                <a16:creationId xmlns:a16="http://schemas.microsoft.com/office/drawing/2014/main" id="{64C4E35B-15ED-DFAD-3296-AAF7B034C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908" y="1392779"/>
            <a:ext cx="1425867" cy="1020101"/>
          </a:xfrm>
          <a:prstGeom prst="rect">
            <a:avLst/>
          </a:prstGeom>
        </p:spPr>
      </p:pic>
      <p:sp>
        <p:nvSpPr>
          <p:cNvPr id="44" name="TextBox 43">
            <a:extLst>
              <a:ext uri="{FF2B5EF4-FFF2-40B4-BE49-F238E27FC236}">
                <a16:creationId xmlns:a16="http://schemas.microsoft.com/office/drawing/2014/main" id="{70A360A1-8A16-4900-9A94-1596A2FA26ED}"/>
              </a:ext>
            </a:extLst>
          </p:cNvPr>
          <p:cNvSpPr txBox="1"/>
          <p:nvPr/>
        </p:nvSpPr>
        <p:spPr>
          <a:xfrm>
            <a:off x="5864415" y="2412880"/>
            <a:ext cx="1738266" cy="830997"/>
          </a:xfrm>
          <a:prstGeom prst="rect">
            <a:avLst/>
          </a:prstGeom>
          <a:noFill/>
        </p:spPr>
        <p:txBody>
          <a:bodyPr wrap="square" rtlCol="0">
            <a:spAutoFit/>
          </a:bodyPr>
          <a:lstStyle/>
          <a:p>
            <a:pPr algn="ctr"/>
            <a:r>
              <a:rPr lang="en-CA" sz="2400" b="1" dirty="0">
                <a:solidFill>
                  <a:schemeClr val="accent5"/>
                </a:solidFill>
                <a:cs typeface="Arial" panose="020B0604020202020204" pitchFamily="34" charset="0"/>
              </a:rPr>
              <a:t>Focused work </a:t>
            </a:r>
          </a:p>
        </p:txBody>
      </p:sp>
      <p:pic>
        <p:nvPicPr>
          <p:cNvPr id="4" name="Picture 3" descr="A sketch of a focus room">
            <a:extLst>
              <a:ext uri="{FF2B5EF4-FFF2-40B4-BE49-F238E27FC236}">
                <a16:creationId xmlns:a16="http://schemas.microsoft.com/office/drawing/2014/main" id="{54BAB382-9FAC-DFC4-56FC-EBF6FD82BB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2525" y="2047360"/>
            <a:ext cx="1489662" cy="1409598"/>
          </a:xfrm>
          <a:prstGeom prst="rect">
            <a:avLst/>
          </a:prstGeom>
        </p:spPr>
      </p:pic>
      <p:sp>
        <p:nvSpPr>
          <p:cNvPr id="45" name="TextBox 44">
            <a:extLst>
              <a:ext uri="{FF2B5EF4-FFF2-40B4-BE49-F238E27FC236}">
                <a16:creationId xmlns:a16="http://schemas.microsoft.com/office/drawing/2014/main" id="{501864A5-6774-4B01-A6C4-F51B78D1D946}"/>
              </a:ext>
            </a:extLst>
          </p:cNvPr>
          <p:cNvSpPr txBox="1"/>
          <p:nvPr/>
        </p:nvSpPr>
        <p:spPr>
          <a:xfrm>
            <a:off x="6680037" y="3509249"/>
            <a:ext cx="1098382" cy="830997"/>
          </a:xfrm>
          <a:prstGeom prst="rect">
            <a:avLst/>
          </a:prstGeom>
          <a:noFill/>
        </p:spPr>
        <p:txBody>
          <a:bodyPr wrap="square" rtlCol="0">
            <a:spAutoFit/>
          </a:bodyPr>
          <a:lstStyle/>
          <a:p>
            <a:pPr algn="ctr"/>
            <a:r>
              <a:rPr lang="en-CA" sz="2400" b="1" dirty="0">
                <a:solidFill>
                  <a:schemeClr val="accent5"/>
                </a:solidFill>
                <a:cs typeface="Arial" panose="020B0604020202020204" pitchFamily="34" charset="0"/>
              </a:rPr>
              <a:t>Quick chat</a:t>
            </a:r>
          </a:p>
        </p:txBody>
      </p:sp>
      <p:pic>
        <p:nvPicPr>
          <p:cNvPr id="5" name="Picture 4" descr="A sketch of a kitchenette table">
            <a:extLst>
              <a:ext uri="{FF2B5EF4-FFF2-40B4-BE49-F238E27FC236}">
                <a16:creationId xmlns:a16="http://schemas.microsoft.com/office/drawing/2014/main" id="{4F13E558-7160-0AD4-9577-C9F9BD6BB3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7785" y="3482207"/>
            <a:ext cx="1783283" cy="1145258"/>
          </a:xfrm>
          <a:prstGeom prst="rect">
            <a:avLst/>
          </a:prstGeom>
        </p:spPr>
      </p:pic>
      <p:sp>
        <p:nvSpPr>
          <p:cNvPr id="47" name="TextBox 46">
            <a:extLst>
              <a:ext uri="{FF2B5EF4-FFF2-40B4-BE49-F238E27FC236}">
                <a16:creationId xmlns:a16="http://schemas.microsoft.com/office/drawing/2014/main" id="{4B4A0F37-F121-4492-96AF-0FBBA8E5C106}"/>
              </a:ext>
            </a:extLst>
          </p:cNvPr>
          <p:cNvSpPr txBox="1"/>
          <p:nvPr/>
        </p:nvSpPr>
        <p:spPr>
          <a:xfrm>
            <a:off x="5541559" y="4616028"/>
            <a:ext cx="1708408" cy="830997"/>
          </a:xfrm>
          <a:prstGeom prst="rect">
            <a:avLst/>
          </a:prstGeom>
          <a:noFill/>
        </p:spPr>
        <p:txBody>
          <a:bodyPr wrap="square" rtlCol="0">
            <a:spAutoFit/>
          </a:bodyPr>
          <a:lstStyle/>
          <a:p>
            <a:pPr algn="ctr"/>
            <a:r>
              <a:rPr lang="en-CA" sz="2400" b="1" dirty="0">
                <a:solidFill>
                  <a:schemeClr val="accent5"/>
                </a:solidFill>
                <a:cs typeface="Arial" panose="020B0604020202020204" pitchFamily="34" charset="0"/>
              </a:rPr>
              <a:t>Routine tasks</a:t>
            </a:r>
          </a:p>
        </p:txBody>
      </p:sp>
      <p:pic>
        <p:nvPicPr>
          <p:cNvPr id="6" name="Picture 5" descr="A sketch of a huddle">
            <a:extLst>
              <a:ext uri="{FF2B5EF4-FFF2-40B4-BE49-F238E27FC236}">
                <a16:creationId xmlns:a16="http://schemas.microsoft.com/office/drawing/2014/main" id="{47ED1E83-91DE-369F-A5BF-1CDCB13A3B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0250" y="4996444"/>
            <a:ext cx="1460125" cy="935270"/>
          </a:xfrm>
          <a:prstGeom prst="rect">
            <a:avLst/>
          </a:prstGeom>
        </p:spPr>
      </p:pic>
      <p:pic>
        <p:nvPicPr>
          <p:cNvPr id="7" name="Picture 6" descr="A sketch of a work station with three workpoints">
            <a:extLst>
              <a:ext uri="{FF2B5EF4-FFF2-40B4-BE49-F238E27FC236}">
                <a16:creationId xmlns:a16="http://schemas.microsoft.com/office/drawing/2014/main" id="{F8200913-E432-5AD3-918B-3A5F43C13D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5435392"/>
            <a:ext cx="1324478" cy="763259"/>
          </a:xfrm>
          <a:prstGeom prst="rect">
            <a:avLst/>
          </a:prstGeom>
        </p:spPr>
      </p:pic>
    </p:spTree>
    <p:extLst>
      <p:ext uri="{BB962C8B-B14F-4D97-AF65-F5344CB8AC3E}">
        <p14:creationId xmlns:p14="http://schemas.microsoft.com/office/powerpoint/2010/main" val="3278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43"/>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ntr" presetSubtype="0"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 presetClass="entr" presetSubtype="0" fill="hold" grpId="0" nodeType="withEffect">
                                  <p:stCondLst>
                                    <p:cond delay="1750"/>
                                  </p:stCondLst>
                                  <p:childTnLst>
                                    <p:set>
                                      <p:cBhvr>
                                        <p:cTn id="17" dur="1" fill="hold">
                                          <p:stCondLst>
                                            <p:cond delay="0"/>
                                          </p:stCondLst>
                                        </p:cTn>
                                        <p:tgtEl>
                                          <p:spTgt spid="47"/>
                                        </p:tgtEl>
                                        <p:attrNameLst>
                                          <p:attrName>style.visibility</p:attrName>
                                        </p:attrNameLst>
                                      </p:cBhvr>
                                      <p:to>
                                        <p:strVal val="visible"/>
                                      </p:to>
                                    </p:set>
                                  </p:childTnLst>
                                </p:cTn>
                              </p:par>
                              <p:par>
                                <p:cTn id="18" presetID="10" presetClass="entr" presetSubtype="0" fill="hold" grpId="0" nodeType="withEffect">
                                  <p:stCondLst>
                                    <p:cond delay="17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par>
                                <p:cTn id="21" presetID="10" presetClass="entr" presetSubtype="0" fill="hold" nodeType="withEffect">
                                  <p:stCondLst>
                                    <p:cond delay="17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1" presetClass="entr" presetSubtype="0" fill="hold" grpId="0" nodeType="withEffect">
                                  <p:stCondLst>
                                    <p:cond delay="2500"/>
                                  </p:stCondLst>
                                  <p:childTnLst>
                                    <p:set>
                                      <p:cBhvr>
                                        <p:cTn id="25" dur="1" fill="hold">
                                          <p:stCondLst>
                                            <p:cond delay="0"/>
                                          </p:stCondLst>
                                        </p:cTn>
                                        <p:tgtEl>
                                          <p:spTgt spid="44"/>
                                        </p:tgtEl>
                                        <p:attrNameLst>
                                          <p:attrName>style.visibility</p:attrName>
                                        </p:attrNameLst>
                                      </p:cBhvr>
                                      <p:to>
                                        <p:strVal val="visible"/>
                                      </p:to>
                                    </p:set>
                                  </p:childTnLst>
                                </p:cTn>
                              </p:par>
                              <p:par>
                                <p:cTn id="26" presetID="10" presetClass="entr" presetSubtype="0" fill="hold" grpId="0" nodeType="withEffect">
                                  <p:stCondLst>
                                    <p:cond delay="2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par>
                                <p:cTn id="29" presetID="10" presetClass="entr" presetSubtype="0" fill="hold"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par>
                                <p:cTn id="32" presetID="1" presetClass="entr" presetSubtype="0" fill="hold" grpId="0" nodeType="withEffect">
                                  <p:stCondLst>
                                    <p:cond delay="3250"/>
                                  </p:stCondLst>
                                  <p:childTnLst>
                                    <p:set>
                                      <p:cBhvr>
                                        <p:cTn id="33" dur="1" fill="hold">
                                          <p:stCondLst>
                                            <p:cond delay="0"/>
                                          </p:stCondLst>
                                        </p:cTn>
                                        <p:tgtEl>
                                          <p:spTgt spid="45"/>
                                        </p:tgtEl>
                                        <p:attrNameLst>
                                          <p:attrName>style.visibility</p:attrName>
                                        </p:attrNameLst>
                                      </p:cBhvr>
                                      <p:to>
                                        <p:strVal val="visible"/>
                                      </p:to>
                                    </p:set>
                                  </p:childTnLst>
                                </p:cTn>
                              </p:par>
                              <p:par>
                                <p:cTn id="34" presetID="10" presetClass="entr" presetSubtype="0" fill="hold" grpId="0" nodeType="withEffect">
                                  <p:stCondLst>
                                    <p:cond delay="32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par>
                                <p:cTn id="37" presetID="10" presetClass="entr" presetSubtype="0" fill="hold" nodeType="withEffect">
                                  <p:stCondLst>
                                    <p:cond delay="325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par>
                                <p:cTn id="40" presetID="10" presetClass="entr" presetSubtype="0" fill="hold" nodeType="withEffect">
                                  <p:stCondLst>
                                    <p:cond delay="400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8" grpId="0" animBg="1"/>
      <p:bldP spid="26" grpId="0" animBg="1"/>
      <p:bldP spid="43" grpId="0"/>
      <p:bldP spid="44" grpId="0"/>
      <p:bldP spid="45"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5"/>
                </a:solidFill>
              </a:rPr>
              <a:t>Understanding workpoints: collaborative work</a:t>
            </a:r>
          </a:p>
        </p:txBody>
      </p:sp>
      <p:sp>
        <p:nvSpPr>
          <p:cNvPr id="20" name="TextBox 19">
            <a:extLst>
              <a:ext uri="{FF2B5EF4-FFF2-40B4-BE49-F238E27FC236}">
                <a16:creationId xmlns:a16="http://schemas.microsoft.com/office/drawing/2014/main" id="{E6A8CEDB-B622-42A7-B35D-92D0F513C6E5}"/>
              </a:ext>
            </a:extLst>
          </p:cNvPr>
          <p:cNvSpPr txBox="1"/>
          <p:nvPr/>
        </p:nvSpPr>
        <p:spPr>
          <a:xfrm>
            <a:off x="783407" y="1305447"/>
            <a:ext cx="3410974" cy="523220"/>
          </a:xfrm>
          <a:prstGeom prst="rect">
            <a:avLst/>
          </a:prstGeom>
          <a:noFill/>
        </p:spPr>
        <p:txBody>
          <a:bodyPr wrap="square" rtlCol="0">
            <a:spAutoFit/>
          </a:bodyPr>
          <a:lstStyle/>
          <a:p>
            <a:r>
              <a:rPr lang="en-CA" sz="2800" b="1" dirty="0">
                <a:solidFill>
                  <a:schemeClr val="accent3"/>
                </a:solidFill>
                <a:latin typeface="Calibri" panose="020F0502020204030204" pitchFamily="34" charset="0"/>
                <a:ea typeface="Calibri" panose="020F0502020204030204" pitchFamily="34" charset="0"/>
                <a:cs typeface="Calibri" panose="020F0502020204030204" pitchFamily="34" charset="0"/>
              </a:rPr>
              <a:t>Work room</a:t>
            </a:r>
          </a:p>
        </p:txBody>
      </p:sp>
      <p:pic>
        <p:nvPicPr>
          <p:cNvPr id="31" name="Picture 30" descr="A sketch of a work room"/>
          <p:cNvPicPr>
            <a:picLocks noChangeAspect="1"/>
          </p:cNvPicPr>
          <p:nvPr/>
        </p:nvPicPr>
        <p:blipFill rotWithShape="1">
          <a:blip r:embed="rId3" cstate="print">
            <a:extLst>
              <a:ext uri="{28A0092B-C50C-407E-A947-70E740481C1C}">
                <a14:useLocalDpi xmlns:a14="http://schemas.microsoft.com/office/drawing/2010/main" val="0"/>
              </a:ext>
            </a:extLst>
          </a:blip>
          <a:srcRect l="7696" r="13244"/>
          <a:stretch/>
        </p:blipFill>
        <p:spPr>
          <a:xfrm>
            <a:off x="548715" y="1911637"/>
            <a:ext cx="2482107" cy="1832248"/>
          </a:xfrm>
          <a:prstGeom prst="rect">
            <a:avLst/>
          </a:prstGeom>
        </p:spPr>
      </p:pic>
      <p:pic>
        <p:nvPicPr>
          <p:cNvPr id="30" name="Picture 29" descr="A sketch of a meeting room with four functions on top of it : Assemble, coordinate, present and cre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0034" y="2562026"/>
            <a:ext cx="3519071" cy="1763421"/>
          </a:xfrm>
          <a:prstGeom prst="rect">
            <a:avLst/>
          </a:prstGeom>
        </p:spPr>
      </p:pic>
      <p:sp>
        <p:nvSpPr>
          <p:cNvPr id="6" name="Rectangle 12">
            <a:extLst>
              <a:ext uri="{FF2B5EF4-FFF2-40B4-BE49-F238E27FC236}">
                <a16:creationId xmlns:a16="http://schemas.microsoft.com/office/drawing/2014/main" id="{8682856D-B2AB-4B2A-AD33-745F44F3EE0D}"/>
              </a:ext>
              <a:ext uri="{C183D7F6-B498-43B3-948B-1728B52AA6E4}">
                <adec:decorative xmlns:adec="http://schemas.microsoft.com/office/drawing/2017/decorative" val="1"/>
              </a:ext>
            </a:extLst>
          </p:cNvPr>
          <p:cNvSpPr/>
          <p:nvPr/>
        </p:nvSpPr>
        <p:spPr>
          <a:xfrm>
            <a:off x="5688746" y="2345057"/>
            <a:ext cx="685800" cy="68580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12">
            <a:extLst>
              <a:ext uri="{FF2B5EF4-FFF2-40B4-BE49-F238E27FC236}">
                <a16:creationId xmlns:a16="http://schemas.microsoft.com/office/drawing/2014/main" id="{A90259D5-6643-4991-A91A-3FC6A8AE9053}"/>
              </a:ext>
              <a:ext uri="{C183D7F6-B498-43B3-948B-1728B52AA6E4}">
                <adec:decorative xmlns:adec="http://schemas.microsoft.com/office/drawing/2017/decorative" val="1"/>
              </a:ext>
            </a:extLst>
          </p:cNvPr>
          <p:cNvSpPr/>
          <p:nvPr/>
        </p:nvSpPr>
        <p:spPr>
          <a:xfrm>
            <a:off x="6635759" y="3008373"/>
            <a:ext cx="685800" cy="685800"/>
          </a:xfrm>
          <a:prstGeom prst="ellipse">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12">
            <a:extLst>
              <a:ext uri="{FF2B5EF4-FFF2-40B4-BE49-F238E27FC236}">
                <a16:creationId xmlns:a16="http://schemas.microsoft.com/office/drawing/2014/main" id="{1CDA2B66-3D2A-4A48-8ECA-F9538A6F68BE}"/>
              </a:ext>
              <a:ext uri="{C183D7F6-B498-43B3-948B-1728B52AA6E4}">
                <adec:decorative xmlns:adec="http://schemas.microsoft.com/office/drawing/2017/decorative" val="1"/>
              </a:ext>
            </a:extLst>
          </p:cNvPr>
          <p:cNvSpPr/>
          <p:nvPr/>
        </p:nvSpPr>
        <p:spPr>
          <a:xfrm>
            <a:off x="4665321" y="3008373"/>
            <a:ext cx="685800" cy="6858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12">
            <a:extLst>
              <a:ext uri="{FF2B5EF4-FFF2-40B4-BE49-F238E27FC236}">
                <a16:creationId xmlns:a16="http://schemas.microsoft.com/office/drawing/2014/main" id="{7B9F481E-2B77-458E-93A6-E84DFF738EAB}"/>
              </a:ext>
              <a:ext uri="{C183D7F6-B498-43B3-948B-1728B52AA6E4}">
                <adec:decorative xmlns:adec="http://schemas.microsoft.com/office/drawing/2017/decorative" val="1"/>
              </a:ext>
            </a:extLst>
          </p:cNvPr>
          <p:cNvSpPr/>
          <p:nvPr/>
        </p:nvSpPr>
        <p:spPr>
          <a:xfrm>
            <a:off x="5688746" y="3876957"/>
            <a:ext cx="685800" cy="6858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A41B5E50-64ED-4F0E-9895-130C0B0B43F7}"/>
              </a:ext>
              <a:ext uri="{C183D7F6-B498-43B3-948B-1728B52AA6E4}">
                <adec:decorative xmlns:adec="http://schemas.microsoft.com/office/drawing/2017/decorative" val="1"/>
              </a:ext>
            </a:extLst>
          </p:cNvPr>
          <p:cNvSpPr txBox="1"/>
          <p:nvPr/>
        </p:nvSpPr>
        <p:spPr>
          <a:xfrm>
            <a:off x="5328264" y="2483726"/>
            <a:ext cx="1398665" cy="369332"/>
          </a:xfrm>
          <a:prstGeom prst="rect">
            <a:avLst/>
          </a:prstGeom>
          <a:noFill/>
        </p:spPr>
        <p:txBody>
          <a:bodyPr wrap="square" rtlCol="0">
            <a:spAutoFit/>
          </a:bodyPr>
          <a:lstStyle/>
          <a:p>
            <a:pPr algn="ctr"/>
            <a:r>
              <a:rPr lang="en-CA" b="1" dirty="0">
                <a:solidFill>
                  <a:schemeClr val="accent5"/>
                </a:solidFill>
                <a:latin typeface="Calibri" panose="020F0502020204030204" pitchFamily="34" charset="0"/>
                <a:ea typeface="Calibri" panose="020F0502020204030204" pitchFamily="34" charset="0"/>
                <a:cs typeface="Calibri" panose="020F0502020204030204" pitchFamily="34" charset="0"/>
              </a:rPr>
              <a:t>Coordinate</a:t>
            </a:r>
          </a:p>
        </p:txBody>
      </p:sp>
      <p:sp>
        <p:nvSpPr>
          <p:cNvPr id="11" name="TextBox 10">
            <a:extLst>
              <a:ext uri="{FF2B5EF4-FFF2-40B4-BE49-F238E27FC236}">
                <a16:creationId xmlns:a16="http://schemas.microsoft.com/office/drawing/2014/main" id="{48A71F58-EC20-4161-898D-1AF6355FF7CD}"/>
              </a:ext>
              <a:ext uri="{C183D7F6-B498-43B3-948B-1728B52AA6E4}">
                <adec:decorative xmlns:adec="http://schemas.microsoft.com/office/drawing/2017/decorative" val="1"/>
              </a:ext>
            </a:extLst>
          </p:cNvPr>
          <p:cNvSpPr txBox="1"/>
          <p:nvPr/>
        </p:nvSpPr>
        <p:spPr>
          <a:xfrm>
            <a:off x="5328265" y="4012180"/>
            <a:ext cx="1398665" cy="369332"/>
          </a:xfrm>
          <a:prstGeom prst="rect">
            <a:avLst/>
          </a:prstGeom>
          <a:noFill/>
        </p:spPr>
        <p:txBody>
          <a:bodyPr wrap="square" rtlCol="0">
            <a:spAutoFit/>
          </a:bodyPr>
          <a:lstStyle/>
          <a:p>
            <a:pPr algn="ctr"/>
            <a:r>
              <a:rPr lang="en-CA" b="1" dirty="0">
                <a:solidFill>
                  <a:schemeClr val="accent5"/>
                </a:solidFill>
                <a:latin typeface="Calibri" panose="020F0502020204030204" pitchFamily="34" charset="0"/>
                <a:ea typeface="Calibri" panose="020F0502020204030204" pitchFamily="34" charset="0"/>
                <a:cs typeface="Calibri" panose="020F0502020204030204" pitchFamily="34" charset="0"/>
              </a:rPr>
              <a:t>Create</a:t>
            </a:r>
          </a:p>
        </p:txBody>
      </p:sp>
      <p:sp>
        <p:nvSpPr>
          <p:cNvPr id="12" name="TextBox 11">
            <a:extLst>
              <a:ext uri="{FF2B5EF4-FFF2-40B4-BE49-F238E27FC236}">
                <a16:creationId xmlns:a16="http://schemas.microsoft.com/office/drawing/2014/main" id="{BD82352B-7C72-4D37-9FDD-DB00579A069A}"/>
              </a:ext>
              <a:ext uri="{C183D7F6-B498-43B3-948B-1728B52AA6E4}">
                <adec:decorative xmlns:adec="http://schemas.microsoft.com/office/drawing/2017/decorative" val="1"/>
              </a:ext>
            </a:extLst>
          </p:cNvPr>
          <p:cNvSpPr txBox="1"/>
          <p:nvPr/>
        </p:nvSpPr>
        <p:spPr>
          <a:xfrm>
            <a:off x="6279326" y="3159573"/>
            <a:ext cx="1398665" cy="369332"/>
          </a:xfrm>
          <a:prstGeom prst="rect">
            <a:avLst/>
          </a:prstGeom>
          <a:noFill/>
        </p:spPr>
        <p:txBody>
          <a:bodyPr wrap="square" rtlCol="0">
            <a:spAutoFit/>
          </a:bodyPr>
          <a:lstStyle/>
          <a:p>
            <a:pPr algn="ctr"/>
            <a:r>
              <a:rPr lang="en-CA" b="1" dirty="0">
                <a:solidFill>
                  <a:schemeClr val="accent5"/>
                </a:solidFill>
                <a:latin typeface="Calibri" panose="020F0502020204030204" pitchFamily="34" charset="0"/>
                <a:ea typeface="Calibri" panose="020F0502020204030204" pitchFamily="34" charset="0"/>
                <a:cs typeface="Calibri" panose="020F0502020204030204" pitchFamily="34" charset="0"/>
              </a:rPr>
              <a:t>Present</a:t>
            </a:r>
          </a:p>
        </p:txBody>
      </p:sp>
      <p:sp>
        <p:nvSpPr>
          <p:cNvPr id="13" name="TextBox 12">
            <a:extLst>
              <a:ext uri="{FF2B5EF4-FFF2-40B4-BE49-F238E27FC236}">
                <a16:creationId xmlns:a16="http://schemas.microsoft.com/office/drawing/2014/main" id="{2C0BE2EB-9D1B-4FBA-BA83-5D20E5E89255}"/>
              </a:ext>
              <a:ext uri="{C183D7F6-B498-43B3-948B-1728B52AA6E4}">
                <adec:decorative xmlns:adec="http://schemas.microsoft.com/office/drawing/2017/decorative" val="1"/>
              </a:ext>
            </a:extLst>
          </p:cNvPr>
          <p:cNvSpPr txBox="1"/>
          <p:nvPr/>
        </p:nvSpPr>
        <p:spPr>
          <a:xfrm>
            <a:off x="4269280" y="3144181"/>
            <a:ext cx="1398665" cy="369332"/>
          </a:xfrm>
          <a:prstGeom prst="rect">
            <a:avLst/>
          </a:prstGeom>
          <a:noFill/>
        </p:spPr>
        <p:txBody>
          <a:bodyPr wrap="square" rtlCol="0">
            <a:spAutoFit/>
          </a:bodyPr>
          <a:lstStyle/>
          <a:p>
            <a:pPr algn="ctr"/>
            <a:r>
              <a:rPr lang="en-CA" b="1" dirty="0">
                <a:solidFill>
                  <a:schemeClr val="accent5"/>
                </a:solidFill>
                <a:latin typeface="Calibri" panose="020F0502020204030204" pitchFamily="34" charset="0"/>
                <a:ea typeface="Calibri" panose="020F0502020204030204" pitchFamily="34" charset="0"/>
                <a:cs typeface="Calibri" panose="020F0502020204030204" pitchFamily="34" charset="0"/>
              </a:rPr>
              <a:t>Assemble</a:t>
            </a:r>
          </a:p>
        </p:txBody>
      </p:sp>
      <p:grpSp>
        <p:nvGrpSpPr>
          <p:cNvPr id="14" name="Group 13">
            <a:extLst>
              <a:ext uri="{FF2B5EF4-FFF2-40B4-BE49-F238E27FC236}">
                <a16:creationId xmlns:a16="http://schemas.microsoft.com/office/drawing/2014/main" id="{A7ED35E2-99EF-4019-92E2-3D79667283FD}"/>
              </a:ext>
              <a:ext uri="{C183D7F6-B498-43B3-948B-1728B52AA6E4}">
                <adec:decorative xmlns:adec="http://schemas.microsoft.com/office/drawing/2017/decorative" val="1"/>
              </a:ext>
            </a:extLst>
          </p:cNvPr>
          <p:cNvGrpSpPr/>
          <p:nvPr/>
        </p:nvGrpSpPr>
        <p:grpSpPr>
          <a:xfrm>
            <a:off x="4980222" y="2642768"/>
            <a:ext cx="2088311" cy="1345403"/>
            <a:chOff x="4642888" y="2978167"/>
            <a:chExt cx="3093802" cy="1786607"/>
          </a:xfrm>
        </p:grpSpPr>
        <p:cxnSp>
          <p:nvCxnSpPr>
            <p:cNvPr id="15" name="Straight Connector 14">
              <a:extLst>
                <a:ext uri="{FF2B5EF4-FFF2-40B4-BE49-F238E27FC236}">
                  <a16:creationId xmlns:a16="http://schemas.microsoft.com/office/drawing/2014/main" id="{D138A5A4-F593-4DD7-8A9A-10B9BB086220}"/>
                </a:ext>
              </a:extLst>
            </p:cNvPr>
            <p:cNvCxnSpPr>
              <a:cxnSpLocks/>
            </p:cNvCxnSpPr>
            <p:nvPr/>
          </p:nvCxnSpPr>
          <p:spPr>
            <a:xfrm flipH="1">
              <a:off x="4642888" y="2978167"/>
              <a:ext cx="3093802" cy="1786607"/>
            </a:xfrm>
            <a:prstGeom prst="line">
              <a:avLst/>
            </a:prstGeom>
            <a:ln w="5715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9B736F-2684-4F8A-BA45-9EE30A65D609}"/>
                </a:ext>
              </a:extLst>
            </p:cNvPr>
            <p:cNvCxnSpPr>
              <a:cxnSpLocks/>
            </p:cNvCxnSpPr>
            <p:nvPr/>
          </p:nvCxnSpPr>
          <p:spPr>
            <a:xfrm>
              <a:off x="4642888" y="2978167"/>
              <a:ext cx="3093802" cy="1786607"/>
            </a:xfrm>
            <a:prstGeom prst="line">
              <a:avLst/>
            </a:prstGeom>
            <a:ln w="5715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D6D14F35-7BF6-401D-B59F-3984EB2DD961}"/>
              </a:ext>
            </a:extLst>
          </p:cNvPr>
          <p:cNvSpPr txBox="1"/>
          <p:nvPr/>
        </p:nvSpPr>
        <p:spPr>
          <a:xfrm>
            <a:off x="5787957" y="1305447"/>
            <a:ext cx="5833772" cy="523220"/>
          </a:xfrm>
          <a:prstGeom prst="rect">
            <a:avLst/>
          </a:prstGeom>
          <a:noFill/>
        </p:spPr>
        <p:txBody>
          <a:bodyPr wrap="square" rtlCol="0">
            <a:spAutoFit/>
          </a:bodyPr>
          <a:lstStyle/>
          <a:p>
            <a:pPr algn="r"/>
            <a:r>
              <a:rPr lang="en-CA"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Formal meetings &amp; presentations </a:t>
            </a:r>
          </a:p>
        </p:txBody>
      </p:sp>
      <p:pic>
        <p:nvPicPr>
          <p:cNvPr id="25" name="Picture 24" descr="A sketch of a meeting roo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5439" y="1853779"/>
            <a:ext cx="3715693" cy="1531297"/>
          </a:xfrm>
          <a:prstGeom prst="rect">
            <a:avLst/>
          </a:prstGeom>
        </p:spPr>
      </p:pic>
      <p:pic>
        <p:nvPicPr>
          <p:cNvPr id="29" name="Picture 28" descr="A sketch of a project room"/>
          <p:cNvPicPr>
            <a:picLocks noChangeAspect="1"/>
          </p:cNvPicPr>
          <p:nvPr/>
        </p:nvPicPr>
        <p:blipFill rotWithShape="1">
          <a:blip r:embed="rId6" cstate="print">
            <a:extLst>
              <a:ext uri="{28A0092B-C50C-407E-A947-70E740481C1C}">
                <a14:useLocalDpi xmlns:a14="http://schemas.microsoft.com/office/drawing/2010/main" val="0"/>
              </a:ext>
            </a:extLst>
          </a:blip>
          <a:srcRect l="5181" r="17515"/>
          <a:stretch/>
        </p:blipFill>
        <p:spPr>
          <a:xfrm>
            <a:off x="783407" y="3992100"/>
            <a:ext cx="2678648" cy="1803358"/>
          </a:xfrm>
          <a:prstGeom prst="rect">
            <a:avLst/>
          </a:prstGeom>
        </p:spPr>
      </p:pic>
      <p:sp>
        <p:nvSpPr>
          <p:cNvPr id="23" name="TextBox 22">
            <a:extLst>
              <a:ext uri="{FF2B5EF4-FFF2-40B4-BE49-F238E27FC236}">
                <a16:creationId xmlns:a16="http://schemas.microsoft.com/office/drawing/2014/main" id="{63E0663A-EBE9-487C-825E-FA8FC4F211D7}"/>
              </a:ext>
            </a:extLst>
          </p:cNvPr>
          <p:cNvSpPr txBox="1"/>
          <p:nvPr/>
        </p:nvSpPr>
        <p:spPr>
          <a:xfrm>
            <a:off x="783407" y="5566562"/>
            <a:ext cx="4297995" cy="523220"/>
          </a:xfrm>
          <a:prstGeom prst="rect">
            <a:avLst/>
          </a:prstGeom>
          <a:noFill/>
        </p:spPr>
        <p:txBody>
          <a:bodyPr wrap="square" rtlCol="0">
            <a:spAutoFit/>
          </a:bodyPr>
          <a:lstStyle/>
          <a:p>
            <a:r>
              <a:rPr lang="en-CA" sz="2800" b="1" dirty="0">
                <a:solidFill>
                  <a:schemeClr val="accent4"/>
                </a:solidFill>
                <a:latin typeface="Calibri" panose="020F0502020204030204" pitchFamily="34" charset="0"/>
                <a:ea typeface="Calibri" panose="020F0502020204030204" pitchFamily="34" charset="0"/>
                <a:cs typeface="Calibri" panose="020F0502020204030204" pitchFamily="34" charset="0"/>
              </a:rPr>
              <a:t>Project room</a:t>
            </a:r>
          </a:p>
        </p:txBody>
      </p:sp>
      <p:grpSp>
        <p:nvGrpSpPr>
          <p:cNvPr id="26" name="Group 25" descr="A sketch of an team room"/>
          <p:cNvGrpSpPr>
            <a:grpSpLocks noChangeAspect="1"/>
          </p:cNvGrpSpPr>
          <p:nvPr/>
        </p:nvGrpSpPr>
        <p:grpSpPr>
          <a:xfrm>
            <a:off x="8589445" y="3859645"/>
            <a:ext cx="2956726" cy="1656781"/>
            <a:chOff x="5014852" y="1508368"/>
            <a:chExt cx="1837128" cy="1029422"/>
          </a:xfrm>
        </p:grpSpPr>
        <p:pic>
          <p:nvPicPr>
            <p:cNvPr id="27" name="Picture 26"/>
            <p:cNvPicPr>
              <a:picLocks/>
            </p:cNvPicPr>
            <p:nvPr/>
          </p:nvPicPr>
          <p:blipFill rotWithShape="1">
            <a:blip r:embed="rId7" cstate="print">
              <a:extLst>
                <a:ext uri="{28A0092B-C50C-407E-A947-70E740481C1C}">
                  <a14:useLocalDpi xmlns:a14="http://schemas.microsoft.com/office/drawing/2010/main" val="0"/>
                </a:ext>
              </a:extLst>
            </a:blip>
            <a:srcRect l="21718" t="18307" r="16600" b="24114"/>
            <a:stretch/>
          </p:blipFill>
          <p:spPr>
            <a:xfrm>
              <a:off x="5014852" y="1508368"/>
              <a:ext cx="1675118" cy="969109"/>
            </a:xfrm>
            <a:prstGeom prst="rect">
              <a:avLst/>
            </a:prstGeom>
          </p:spPr>
        </p:pic>
        <p:sp>
          <p:nvSpPr>
            <p:cNvPr id="28" name="Oval 27"/>
            <p:cNvSpPr/>
            <p:nvPr/>
          </p:nvSpPr>
          <p:spPr>
            <a:xfrm>
              <a:off x="6439878" y="2354838"/>
              <a:ext cx="412102" cy="182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TextBox 23">
            <a:extLst>
              <a:ext uri="{FF2B5EF4-FFF2-40B4-BE49-F238E27FC236}">
                <a16:creationId xmlns:a16="http://schemas.microsoft.com/office/drawing/2014/main" id="{9E8A412E-E432-47F1-A6B0-363D64B40784}"/>
              </a:ext>
            </a:extLst>
          </p:cNvPr>
          <p:cNvSpPr txBox="1"/>
          <p:nvPr/>
        </p:nvSpPr>
        <p:spPr>
          <a:xfrm>
            <a:off x="7272369" y="5559315"/>
            <a:ext cx="4349360" cy="523220"/>
          </a:xfrm>
          <a:prstGeom prst="rect">
            <a:avLst/>
          </a:prstGeom>
          <a:noFill/>
        </p:spPr>
        <p:txBody>
          <a:bodyPr wrap="square" rtlCol="0">
            <a:spAutoFit/>
          </a:bodyPr>
          <a:lstStyle/>
          <a:p>
            <a:pPr algn="r"/>
            <a:r>
              <a:rPr lang="en-CA"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Team work &amp; ideation</a:t>
            </a:r>
          </a:p>
        </p:txBody>
      </p:sp>
      <p:sp>
        <p:nvSpPr>
          <p:cNvPr id="32" name="Oval 31">
            <a:extLst>
              <a:ext uri="{C183D7F6-B498-43B3-948B-1728B52AA6E4}">
                <adec:decorative xmlns:adec="http://schemas.microsoft.com/office/drawing/2017/decorative" val="1"/>
              </a:ext>
            </a:extLst>
          </p:cNvPr>
          <p:cNvSpPr/>
          <p:nvPr/>
        </p:nvSpPr>
        <p:spPr>
          <a:xfrm>
            <a:off x="10819724" y="5096720"/>
            <a:ext cx="931408" cy="460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31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P spid="11" grpId="0"/>
      <p:bldP spid="12" grpId="0"/>
      <p:bldP spid="13"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684;p20">
            <a:extLst>
              <a:ext uri="{FF2B5EF4-FFF2-40B4-BE49-F238E27FC236}">
                <a16:creationId xmlns:a16="http://schemas.microsoft.com/office/drawing/2014/main" id="{00905AD2-8821-4EB2-98E6-2B5736301931}"/>
              </a:ext>
              <a:ext uri="{C183D7F6-B498-43B3-948B-1728B52AA6E4}">
                <adec:decorative xmlns:adec="http://schemas.microsoft.com/office/drawing/2017/decorative" val="1"/>
              </a:ext>
            </a:extLst>
          </p:cNvPr>
          <p:cNvSpPr/>
          <p:nvPr/>
        </p:nvSpPr>
        <p:spPr>
          <a:xfrm>
            <a:off x="484515" y="1438405"/>
            <a:ext cx="11261068" cy="1937515"/>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 name="Title 3"/>
          <p:cNvSpPr>
            <a:spLocks noGrp="1"/>
          </p:cNvSpPr>
          <p:nvPr>
            <p:ph type="title" idx="4294967295"/>
          </p:nvPr>
        </p:nvSpPr>
        <p:spPr>
          <a:xfrm>
            <a:off x="106151" y="413586"/>
            <a:ext cx="12085849" cy="835025"/>
          </a:xfrm>
        </p:spPr>
        <p:txBody>
          <a:bodyPr>
            <a:noAutofit/>
          </a:bodyPr>
          <a:lstStyle/>
          <a:p>
            <a:r>
              <a:rPr lang="en-CA" sz="3000" kern="0" dirty="0">
                <a:solidFill>
                  <a:schemeClr val="accent5"/>
                </a:solidFill>
                <a:latin typeface="Arial"/>
                <a:cs typeface="Arial"/>
              </a:rPr>
              <a:t>Understanding workpoints: variety for everyone and every task!</a:t>
            </a:r>
            <a:endParaRPr lang="fr-CA" sz="3000" dirty="0">
              <a:solidFill>
                <a:schemeClr val="accent5"/>
              </a:solidFill>
              <a:latin typeface="Arial"/>
              <a:cs typeface="Arial"/>
            </a:endParaRPr>
          </a:p>
        </p:txBody>
      </p:sp>
      <p:sp>
        <p:nvSpPr>
          <p:cNvPr id="20" name="TextBox 19">
            <a:extLst>
              <a:ext uri="{FF2B5EF4-FFF2-40B4-BE49-F238E27FC236}">
                <a16:creationId xmlns:a16="http://schemas.microsoft.com/office/drawing/2014/main" id="{43216AC1-26EC-4F15-BA9B-573FD697D044}"/>
              </a:ext>
            </a:extLst>
          </p:cNvPr>
          <p:cNvSpPr txBox="1"/>
          <p:nvPr/>
        </p:nvSpPr>
        <p:spPr>
          <a:xfrm>
            <a:off x="700338" y="43300"/>
            <a:ext cx="9153330" cy="369332"/>
          </a:xfrm>
          <a:prstGeom prst="rect">
            <a:avLst/>
          </a:prstGeom>
          <a:solidFill>
            <a:schemeClr val="accent4"/>
          </a:solidFill>
        </p:spPr>
        <p:txBody>
          <a:bodyPr wrap="square" rtlCol="0">
            <a:spAutoFit/>
          </a:bodyPr>
          <a:lstStyle/>
          <a:p>
            <a:r>
              <a:rPr lang="en-CA" dirty="0"/>
              <a:t>Confirm with the project team the workpoints that will be available in your future workspace</a:t>
            </a:r>
          </a:p>
        </p:txBody>
      </p:sp>
      <p:sp>
        <p:nvSpPr>
          <p:cNvPr id="48" name="Google Shape;684;p20">
            <a:extLst>
              <a:ext uri="{FF2B5EF4-FFF2-40B4-BE49-F238E27FC236}">
                <a16:creationId xmlns:a16="http://schemas.microsoft.com/office/drawing/2014/main" id="{FD782E53-3545-20E0-5F90-3EA80029DE4E}"/>
              </a:ext>
            </a:extLst>
          </p:cNvPr>
          <p:cNvSpPr/>
          <p:nvPr/>
        </p:nvSpPr>
        <p:spPr>
          <a:xfrm>
            <a:off x="484514" y="1318089"/>
            <a:ext cx="11261068" cy="31325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defRPr/>
            </a:pPr>
            <a:r>
              <a:rPr lang="en-US" b="1" kern="0" dirty="0">
                <a:ea typeface="+mn-lt"/>
                <a:cs typeface="+mn-lt"/>
              </a:rPr>
              <a:t>Types of individual workpoints</a:t>
            </a:r>
            <a:endParaRPr lang="fr-FR" dirty="0"/>
          </a:p>
        </p:txBody>
      </p:sp>
      <p:grpSp>
        <p:nvGrpSpPr>
          <p:cNvPr id="6" name="Group 5" descr="3D model of a Workstation workpoint">
            <a:extLst>
              <a:ext uri="{FF2B5EF4-FFF2-40B4-BE49-F238E27FC236}">
                <a16:creationId xmlns:a16="http://schemas.microsoft.com/office/drawing/2014/main" id="{3E89B0FE-41F8-3FC6-7692-F4CAAA072863}"/>
              </a:ext>
            </a:extLst>
          </p:cNvPr>
          <p:cNvGrpSpPr/>
          <p:nvPr/>
        </p:nvGrpSpPr>
        <p:grpSpPr>
          <a:xfrm>
            <a:off x="700338" y="1980835"/>
            <a:ext cx="1193803" cy="1326122"/>
            <a:chOff x="700338" y="1980835"/>
            <a:chExt cx="1193803" cy="1326122"/>
          </a:xfrm>
        </p:grpSpPr>
        <p:sp>
          <p:nvSpPr>
            <p:cNvPr id="5" name="Rectangle 2"/>
            <p:cNvSpPr txBox="1">
              <a:spLocks noChangeArrowheads="1"/>
            </p:cNvSpPr>
            <p:nvPr/>
          </p:nvSpPr>
          <p:spPr bwMode="auto">
            <a:xfrm>
              <a:off x="700889" y="3031278"/>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Workstation</a:t>
              </a:r>
            </a:p>
            <a:p>
              <a:pPr eaLnBrk="1" hangingPunct="1">
                <a:defRPr/>
              </a:pPr>
              <a:endParaRPr lang="en-US" sz="1300" kern="0" dirty="0">
                <a:solidFill>
                  <a:schemeClr val="tx1"/>
                </a:solidFill>
                <a:latin typeface="+mn-lt"/>
              </a:endParaRPr>
            </a:p>
          </p:txBody>
        </p:sp>
        <p:pic>
          <p:nvPicPr>
            <p:cNvPr id="11" name="Image 13">
              <a:extLst>
                <a:ext uri="{FF2B5EF4-FFF2-40B4-BE49-F238E27FC236}">
                  <a16:creationId xmlns:a16="http://schemas.microsoft.com/office/drawing/2014/main" id="{6DACAD82-FACC-F320-7189-8BD6BC021206}"/>
                </a:ext>
              </a:extLst>
            </p:cNvPr>
            <p:cNvPicPr>
              <a:picLocks noChangeAspect="1"/>
            </p:cNvPicPr>
            <p:nvPr/>
          </p:nvPicPr>
          <p:blipFill>
            <a:blip r:embed="rId3"/>
            <a:stretch>
              <a:fillRect/>
            </a:stretch>
          </p:blipFill>
          <p:spPr>
            <a:xfrm>
              <a:off x="700338" y="1980835"/>
              <a:ext cx="1066800" cy="904875"/>
            </a:xfrm>
            <a:prstGeom prst="rect">
              <a:avLst/>
            </a:prstGeom>
          </p:spPr>
        </p:pic>
      </p:grpSp>
      <p:grpSp>
        <p:nvGrpSpPr>
          <p:cNvPr id="8" name="Group 7" descr="3D model of a Touchdown workpoint">
            <a:extLst>
              <a:ext uri="{FF2B5EF4-FFF2-40B4-BE49-F238E27FC236}">
                <a16:creationId xmlns:a16="http://schemas.microsoft.com/office/drawing/2014/main" id="{E2DF4A1E-73EA-902C-EFA8-E9617CB8516C}"/>
              </a:ext>
            </a:extLst>
          </p:cNvPr>
          <p:cNvGrpSpPr/>
          <p:nvPr/>
        </p:nvGrpSpPr>
        <p:grpSpPr>
          <a:xfrm>
            <a:off x="2577513" y="2082978"/>
            <a:ext cx="1390650" cy="1253689"/>
            <a:chOff x="2577513" y="2063928"/>
            <a:chExt cx="1390650" cy="1253689"/>
          </a:xfrm>
        </p:grpSpPr>
        <p:sp>
          <p:nvSpPr>
            <p:cNvPr id="7" name="Rectangle 2"/>
            <p:cNvSpPr txBox="1">
              <a:spLocks noChangeArrowheads="1"/>
            </p:cNvSpPr>
            <p:nvPr/>
          </p:nvSpPr>
          <p:spPr bwMode="auto">
            <a:xfrm>
              <a:off x="2728479" y="3036630"/>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Touchdown</a:t>
              </a:r>
              <a:br>
                <a:rPr lang="en-US" altLang="en-US" sz="1300" dirty="0">
                  <a:latin typeface="+mn-lt"/>
                </a:rPr>
              </a:br>
              <a:endParaRPr lang="en-US" altLang="en-US" sz="1300" dirty="0">
                <a:latin typeface="+mn-lt"/>
              </a:endParaRPr>
            </a:p>
          </p:txBody>
        </p:sp>
        <p:pic>
          <p:nvPicPr>
            <p:cNvPr id="14" name="Image 29">
              <a:extLst>
                <a:ext uri="{FF2B5EF4-FFF2-40B4-BE49-F238E27FC236}">
                  <a16:creationId xmlns:a16="http://schemas.microsoft.com/office/drawing/2014/main" id="{8D8B4901-7552-ACEC-5B9F-1B377BE71786}"/>
                </a:ext>
              </a:extLst>
            </p:cNvPr>
            <p:cNvPicPr>
              <a:picLocks noChangeAspect="1"/>
            </p:cNvPicPr>
            <p:nvPr/>
          </p:nvPicPr>
          <p:blipFill>
            <a:blip r:embed="rId4"/>
            <a:stretch>
              <a:fillRect/>
            </a:stretch>
          </p:blipFill>
          <p:spPr>
            <a:xfrm>
              <a:off x="2577513" y="2063928"/>
              <a:ext cx="1390650" cy="914400"/>
            </a:xfrm>
            <a:prstGeom prst="rect">
              <a:avLst/>
            </a:prstGeom>
          </p:spPr>
        </p:pic>
      </p:grpSp>
      <p:grpSp>
        <p:nvGrpSpPr>
          <p:cNvPr id="10" name="Group 9" descr="3D model of a Study workpoint">
            <a:extLst>
              <a:ext uri="{FF2B5EF4-FFF2-40B4-BE49-F238E27FC236}">
                <a16:creationId xmlns:a16="http://schemas.microsoft.com/office/drawing/2014/main" id="{757756D1-08DE-1636-F9F8-F776BCF7723D}"/>
              </a:ext>
            </a:extLst>
          </p:cNvPr>
          <p:cNvGrpSpPr/>
          <p:nvPr/>
        </p:nvGrpSpPr>
        <p:grpSpPr>
          <a:xfrm>
            <a:off x="4638718" y="1898294"/>
            <a:ext cx="1417519" cy="1389967"/>
            <a:chOff x="4638718" y="1898294"/>
            <a:chExt cx="1417519" cy="1389967"/>
          </a:xfrm>
        </p:grpSpPr>
        <p:sp>
          <p:nvSpPr>
            <p:cNvPr id="22" name="Rectangle 2"/>
            <p:cNvSpPr txBox="1">
              <a:spLocks noChangeArrowheads="1"/>
            </p:cNvSpPr>
            <p:nvPr/>
          </p:nvSpPr>
          <p:spPr bwMode="auto">
            <a:xfrm>
              <a:off x="4761194" y="3019439"/>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cs typeface="Arial"/>
                </a:rPr>
                <a:t>Study</a:t>
              </a:r>
            </a:p>
          </p:txBody>
        </p:sp>
        <p:pic>
          <p:nvPicPr>
            <p:cNvPr id="2" name="Picture 1">
              <a:extLst>
                <a:ext uri="{FF2B5EF4-FFF2-40B4-BE49-F238E27FC236}">
                  <a16:creationId xmlns:a16="http://schemas.microsoft.com/office/drawing/2014/main" id="{5F3AAD20-B865-FA0F-D7A1-3B1479B2B6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8718" y="1898294"/>
              <a:ext cx="1417519" cy="1159789"/>
            </a:xfrm>
            <a:prstGeom prst="rect">
              <a:avLst/>
            </a:prstGeom>
          </p:spPr>
        </p:pic>
      </p:grpSp>
      <p:grpSp>
        <p:nvGrpSpPr>
          <p:cNvPr id="12" name="Group 11" descr="3D model of a Focus pod workpoint">
            <a:extLst>
              <a:ext uri="{FF2B5EF4-FFF2-40B4-BE49-F238E27FC236}">
                <a16:creationId xmlns:a16="http://schemas.microsoft.com/office/drawing/2014/main" id="{FEE7376F-125F-1BCA-B2DA-186858CCA3D0}"/>
              </a:ext>
            </a:extLst>
          </p:cNvPr>
          <p:cNvGrpSpPr/>
          <p:nvPr/>
        </p:nvGrpSpPr>
        <p:grpSpPr>
          <a:xfrm>
            <a:off x="6816231" y="1851705"/>
            <a:ext cx="1153687" cy="1443674"/>
            <a:chOff x="6816231" y="1851705"/>
            <a:chExt cx="1153687" cy="1443674"/>
          </a:xfrm>
        </p:grpSpPr>
        <p:sp>
          <p:nvSpPr>
            <p:cNvPr id="9" name="Rectangle 2"/>
            <p:cNvSpPr txBox="1">
              <a:spLocks noChangeArrowheads="1"/>
            </p:cNvSpPr>
            <p:nvPr/>
          </p:nvSpPr>
          <p:spPr bwMode="auto">
            <a:xfrm>
              <a:off x="6816231" y="3015979"/>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a:t>
              </a:r>
              <a:r>
                <a:rPr lang="en-US" sz="1300" kern="0" dirty="0">
                  <a:solidFill>
                    <a:schemeClr val="tx1"/>
                  </a:solidFill>
                  <a:latin typeface="+mn-lt"/>
                </a:rPr>
                <a:t> </a:t>
              </a:r>
              <a:r>
                <a:rPr lang="en-US" sz="1300" b="1" kern="0" dirty="0">
                  <a:solidFill>
                    <a:schemeClr val="tx1"/>
                  </a:solidFill>
                  <a:latin typeface="+mn-lt"/>
                </a:rPr>
                <a:t>pod</a:t>
              </a:r>
              <a:br>
                <a:rPr lang="en-US" sz="1300" kern="0" dirty="0">
                  <a:solidFill>
                    <a:schemeClr val="tx1"/>
                  </a:solidFill>
                  <a:latin typeface="+mn-lt"/>
                </a:rPr>
              </a:br>
              <a:endParaRPr lang="en-US" sz="1300" kern="0" dirty="0">
                <a:solidFill>
                  <a:schemeClr val="tx1"/>
                </a:solidFill>
                <a:latin typeface="+mn-lt"/>
              </a:endParaRPr>
            </a:p>
          </p:txBody>
        </p:sp>
        <p:pic>
          <p:nvPicPr>
            <p:cNvPr id="30" name="Image 30">
              <a:extLst>
                <a:ext uri="{FF2B5EF4-FFF2-40B4-BE49-F238E27FC236}">
                  <a16:creationId xmlns:a16="http://schemas.microsoft.com/office/drawing/2014/main" id="{8313BE00-A494-0E78-22A2-298ED4CEE11A}"/>
                </a:ext>
              </a:extLst>
            </p:cNvPr>
            <p:cNvPicPr>
              <a:picLocks noChangeAspect="1"/>
            </p:cNvPicPr>
            <p:nvPr/>
          </p:nvPicPr>
          <p:blipFill>
            <a:blip r:embed="rId6"/>
            <a:stretch>
              <a:fillRect/>
            </a:stretch>
          </p:blipFill>
          <p:spPr>
            <a:xfrm>
              <a:off x="6874628" y="1851705"/>
              <a:ext cx="971550" cy="1123950"/>
            </a:xfrm>
            <a:prstGeom prst="rect">
              <a:avLst/>
            </a:prstGeom>
          </p:spPr>
        </p:pic>
      </p:grpSp>
      <p:grpSp>
        <p:nvGrpSpPr>
          <p:cNvPr id="29" name="Group 28" descr="3D model of a Phone booth workpoint">
            <a:extLst>
              <a:ext uri="{FF2B5EF4-FFF2-40B4-BE49-F238E27FC236}">
                <a16:creationId xmlns:a16="http://schemas.microsoft.com/office/drawing/2014/main" id="{873A823F-680D-BB8E-921E-BC3867ABF84F}"/>
              </a:ext>
            </a:extLst>
          </p:cNvPr>
          <p:cNvGrpSpPr/>
          <p:nvPr/>
        </p:nvGrpSpPr>
        <p:grpSpPr>
          <a:xfrm>
            <a:off x="8669446" y="1933198"/>
            <a:ext cx="1206074" cy="1361511"/>
            <a:chOff x="8669446" y="1933198"/>
            <a:chExt cx="1206074" cy="1361511"/>
          </a:xfrm>
        </p:grpSpPr>
        <p:sp>
          <p:nvSpPr>
            <p:cNvPr id="49" name="Rectangle 2"/>
            <p:cNvSpPr txBox="1">
              <a:spLocks noChangeArrowheads="1"/>
            </p:cNvSpPr>
            <p:nvPr/>
          </p:nvSpPr>
          <p:spPr bwMode="auto">
            <a:xfrm>
              <a:off x="8669446" y="3035946"/>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Phonebooth</a:t>
              </a:r>
            </a:p>
          </p:txBody>
        </p:sp>
        <p:pic>
          <p:nvPicPr>
            <p:cNvPr id="31" name="Image 31">
              <a:extLst>
                <a:ext uri="{FF2B5EF4-FFF2-40B4-BE49-F238E27FC236}">
                  <a16:creationId xmlns:a16="http://schemas.microsoft.com/office/drawing/2014/main" id="{CB43C7A4-0E21-4745-F5BE-6B7CFB8B2918}"/>
                </a:ext>
              </a:extLst>
            </p:cNvPr>
            <p:cNvPicPr>
              <a:picLocks noChangeAspect="1"/>
            </p:cNvPicPr>
            <p:nvPr/>
          </p:nvPicPr>
          <p:blipFill>
            <a:blip r:embed="rId7"/>
            <a:stretch>
              <a:fillRect/>
            </a:stretch>
          </p:blipFill>
          <p:spPr>
            <a:xfrm>
              <a:off x="8791471" y="1933198"/>
              <a:ext cx="962025" cy="1057275"/>
            </a:xfrm>
            <a:prstGeom prst="rect">
              <a:avLst/>
            </a:prstGeom>
          </p:spPr>
        </p:pic>
      </p:grpSp>
      <p:grpSp>
        <p:nvGrpSpPr>
          <p:cNvPr id="33" name="Group 32" descr="3D model of a Focus room workpoint">
            <a:extLst>
              <a:ext uri="{FF2B5EF4-FFF2-40B4-BE49-F238E27FC236}">
                <a16:creationId xmlns:a16="http://schemas.microsoft.com/office/drawing/2014/main" id="{DB4A282D-9873-8E07-A988-C445BF57E1E6}"/>
              </a:ext>
            </a:extLst>
          </p:cNvPr>
          <p:cNvGrpSpPr/>
          <p:nvPr/>
        </p:nvGrpSpPr>
        <p:grpSpPr>
          <a:xfrm>
            <a:off x="10357666" y="1971298"/>
            <a:ext cx="1204489" cy="1324411"/>
            <a:chOff x="10357666" y="1971298"/>
            <a:chExt cx="1204489" cy="1324411"/>
          </a:xfrm>
        </p:grpSpPr>
        <p:sp>
          <p:nvSpPr>
            <p:cNvPr id="19" name="Rectangle 2"/>
            <p:cNvSpPr txBox="1">
              <a:spLocks noChangeArrowheads="1"/>
            </p:cNvSpPr>
            <p:nvPr/>
          </p:nvSpPr>
          <p:spPr bwMode="auto">
            <a:xfrm>
              <a:off x="10357666" y="3019484"/>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 room</a:t>
              </a:r>
              <a:endParaRPr lang="en-US" sz="1300" kern="0" dirty="0">
                <a:solidFill>
                  <a:schemeClr val="tx1"/>
                </a:solidFill>
                <a:latin typeface="+mn-lt"/>
              </a:endParaRPr>
            </a:p>
          </p:txBody>
        </p:sp>
        <p:pic>
          <p:nvPicPr>
            <p:cNvPr id="32" name="Image 32">
              <a:extLst>
                <a:ext uri="{FF2B5EF4-FFF2-40B4-BE49-F238E27FC236}">
                  <a16:creationId xmlns:a16="http://schemas.microsoft.com/office/drawing/2014/main" id="{86C2D77F-879F-A7C4-ED10-D2C9501D7D50}"/>
                </a:ext>
              </a:extLst>
            </p:cNvPr>
            <p:cNvPicPr>
              <a:picLocks noChangeAspect="1"/>
            </p:cNvPicPr>
            <p:nvPr/>
          </p:nvPicPr>
          <p:blipFill>
            <a:blip r:embed="rId8"/>
            <a:stretch>
              <a:fillRect/>
            </a:stretch>
          </p:blipFill>
          <p:spPr>
            <a:xfrm>
              <a:off x="10446418" y="1971298"/>
              <a:ext cx="1019175" cy="1019175"/>
            </a:xfrm>
            <a:prstGeom prst="rect">
              <a:avLst/>
            </a:prstGeom>
          </p:spPr>
        </p:pic>
      </p:grpSp>
      <p:grpSp>
        <p:nvGrpSpPr>
          <p:cNvPr id="21" name="Group 20" descr="Horizontal arrow point left and right indicating a range from most open workpoint (on the left) to most enclosed workpoint (on the right) with semi-enclosed in the center."/>
          <p:cNvGrpSpPr/>
          <p:nvPr/>
        </p:nvGrpSpPr>
        <p:grpSpPr>
          <a:xfrm>
            <a:off x="484513" y="3446404"/>
            <a:ext cx="11261069"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2" dirty="0">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en-US" sz="1600" b="1" kern="0">
                  <a:solidFill>
                    <a:schemeClr val="tx1"/>
                  </a:solidFill>
                  <a:latin typeface="+mn-lt"/>
                </a:rPr>
                <a:t>OPEN</a:t>
              </a:r>
              <a:endParaRPr lang="en-US" sz="1600" i="1" kern="0">
                <a:solidFill>
                  <a:schemeClr val="tx1"/>
                </a:solidFill>
                <a:latin typeface="+mn-lt"/>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600" b="1" kern="0" dirty="0">
                  <a:solidFill>
                    <a:schemeClr val="tx1">
                      <a:lumMod val="75000"/>
                      <a:lumOff val="25000"/>
                    </a:schemeClr>
                  </a:solidFill>
                  <a:latin typeface="+mn-lt"/>
                </a:rPr>
                <a:t>SEMI-ENCLOSED</a:t>
              </a:r>
              <a:endParaRPr lang="en-US" sz="1600" kern="0" dirty="0">
                <a:solidFill>
                  <a:schemeClr val="tx1">
                    <a:lumMod val="75000"/>
                    <a:lumOff val="25000"/>
                  </a:schemeClr>
                </a:solidFill>
                <a:latin typeface="+mn-lt"/>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en-US" sz="1600" b="1" kern="0">
                  <a:solidFill>
                    <a:schemeClr val="bg1"/>
                  </a:solidFill>
                  <a:latin typeface="+mn-lt"/>
                </a:rPr>
                <a:t>ENCLOSED</a:t>
              </a:r>
              <a:endParaRPr lang="en-US" sz="1600" kern="0">
                <a:solidFill>
                  <a:schemeClr val="bg1"/>
                </a:solidFill>
                <a:latin typeface="+mn-lt"/>
              </a:endParaRPr>
            </a:p>
          </p:txBody>
        </p:sp>
      </p:grpSp>
      <p:grpSp>
        <p:nvGrpSpPr>
          <p:cNvPr id="36" name="Group 35" descr="3D model of a Chat point workpoint">
            <a:extLst>
              <a:ext uri="{FF2B5EF4-FFF2-40B4-BE49-F238E27FC236}">
                <a16:creationId xmlns:a16="http://schemas.microsoft.com/office/drawing/2014/main" id="{5F3CE0D1-AF4B-3DDC-18C3-DF0665FA2717}"/>
              </a:ext>
            </a:extLst>
          </p:cNvPr>
          <p:cNvGrpSpPr/>
          <p:nvPr/>
        </p:nvGrpSpPr>
        <p:grpSpPr>
          <a:xfrm>
            <a:off x="635036" y="4541026"/>
            <a:ext cx="1286366" cy="1068590"/>
            <a:chOff x="635036" y="4541026"/>
            <a:chExt cx="1286366" cy="1068590"/>
          </a:xfrm>
        </p:grpSpPr>
        <p:sp>
          <p:nvSpPr>
            <p:cNvPr id="13" name="Rectangle 2"/>
            <p:cNvSpPr txBox="1">
              <a:spLocks noChangeArrowheads="1"/>
            </p:cNvSpPr>
            <p:nvPr/>
          </p:nvSpPr>
          <p:spPr bwMode="auto">
            <a:xfrm>
              <a:off x="635036" y="5330216"/>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Chat</a:t>
              </a:r>
              <a:r>
                <a:rPr lang="en-US" sz="1300" kern="0" dirty="0">
                  <a:solidFill>
                    <a:schemeClr val="tx1"/>
                  </a:solidFill>
                  <a:latin typeface="+mn-lt"/>
                </a:rPr>
                <a:t> </a:t>
              </a:r>
              <a:r>
                <a:rPr lang="en-US" sz="1300" b="1" kern="0" dirty="0">
                  <a:solidFill>
                    <a:schemeClr val="tx1"/>
                  </a:solidFill>
                  <a:latin typeface="+mn-lt"/>
                </a:rPr>
                <a:t>point</a:t>
              </a:r>
              <a:br>
                <a:rPr lang="en-US" sz="1300" kern="0" dirty="0">
                  <a:solidFill>
                    <a:schemeClr val="tx1"/>
                  </a:solidFill>
                  <a:latin typeface="+mn-lt"/>
                </a:rPr>
              </a:br>
              <a:endParaRPr lang="en-US" sz="1300" kern="0" dirty="0">
                <a:solidFill>
                  <a:schemeClr val="tx1"/>
                </a:solidFill>
                <a:latin typeface="+mn-lt"/>
              </a:endParaRPr>
            </a:p>
          </p:txBody>
        </p:sp>
        <p:pic>
          <p:nvPicPr>
            <p:cNvPr id="34" name="Image 34">
              <a:extLst>
                <a:ext uri="{FF2B5EF4-FFF2-40B4-BE49-F238E27FC236}">
                  <a16:creationId xmlns:a16="http://schemas.microsoft.com/office/drawing/2014/main" id="{8223625A-B091-40F1-D6FD-9D891A2561F1}"/>
                </a:ext>
              </a:extLst>
            </p:cNvPr>
            <p:cNvPicPr>
              <a:picLocks noChangeAspect="1"/>
            </p:cNvPicPr>
            <p:nvPr/>
          </p:nvPicPr>
          <p:blipFill>
            <a:blip r:embed="rId9"/>
            <a:stretch>
              <a:fillRect/>
            </a:stretch>
          </p:blipFill>
          <p:spPr>
            <a:xfrm>
              <a:off x="673627" y="4541026"/>
              <a:ext cx="1247775" cy="590550"/>
            </a:xfrm>
            <a:prstGeom prst="rect">
              <a:avLst/>
            </a:prstGeom>
          </p:spPr>
        </p:pic>
      </p:grpSp>
      <p:grpSp>
        <p:nvGrpSpPr>
          <p:cNvPr id="39" name="Group 38" descr="3D model of a Teaming area workpoint">
            <a:extLst>
              <a:ext uri="{FF2B5EF4-FFF2-40B4-BE49-F238E27FC236}">
                <a16:creationId xmlns:a16="http://schemas.microsoft.com/office/drawing/2014/main" id="{05315432-A4A7-B69D-A0CC-3E36B65B413B}"/>
              </a:ext>
            </a:extLst>
          </p:cNvPr>
          <p:cNvGrpSpPr/>
          <p:nvPr/>
        </p:nvGrpSpPr>
        <p:grpSpPr>
          <a:xfrm>
            <a:off x="2371845" y="4302901"/>
            <a:ext cx="1251001" cy="1299076"/>
            <a:chOff x="2371845" y="4302901"/>
            <a:chExt cx="1251001" cy="1299076"/>
          </a:xfrm>
        </p:grpSpPr>
        <p:sp>
          <p:nvSpPr>
            <p:cNvPr id="17" name="Rectangle 2"/>
            <p:cNvSpPr txBox="1">
              <a:spLocks noChangeArrowheads="1"/>
            </p:cNvSpPr>
            <p:nvPr/>
          </p:nvSpPr>
          <p:spPr bwMode="auto">
            <a:xfrm>
              <a:off x="2371845" y="5354327"/>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Teaming</a:t>
              </a:r>
              <a:r>
                <a:rPr lang="en-US" sz="1300" kern="0" dirty="0">
                  <a:solidFill>
                    <a:schemeClr val="tx1"/>
                  </a:solidFill>
                  <a:latin typeface="+mn-lt"/>
                </a:rPr>
                <a:t> </a:t>
              </a:r>
              <a:r>
                <a:rPr lang="en-US" sz="1300" b="1" kern="0" dirty="0">
                  <a:solidFill>
                    <a:schemeClr val="tx1"/>
                  </a:solidFill>
                  <a:latin typeface="+mn-lt"/>
                </a:rPr>
                <a:t>area</a:t>
              </a:r>
              <a:br>
                <a:rPr lang="en-US" sz="1300" kern="0" dirty="0">
                  <a:solidFill>
                    <a:schemeClr val="tx1"/>
                  </a:solidFill>
                  <a:latin typeface="+mn-lt"/>
                </a:rPr>
              </a:br>
              <a:endParaRPr lang="en-US" sz="1300" b="1" dirty="0">
                <a:solidFill>
                  <a:schemeClr val="tx1"/>
                </a:solidFill>
                <a:latin typeface="+mn-lt"/>
              </a:endParaRPr>
            </a:p>
          </p:txBody>
        </p:sp>
        <p:pic>
          <p:nvPicPr>
            <p:cNvPr id="35" name="Image 35">
              <a:extLst>
                <a:ext uri="{FF2B5EF4-FFF2-40B4-BE49-F238E27FC236}">
                  <a16:creationId xmlns:a16="http://schemas.microsoft.com/office/drawing/2014/main" id="{E1511522-3DFF-D064-FD68-33E65B4F72DD}"/>
                </a:ext>
              </a:extLst>
            </p:cNvPr>
            <p:cNvPicPr>
              <a:picLocks noChangeAspect="1"/>
            </p:cNvPicPr>
            <p:nvPr/>
          </p:nvPicPr>
          <p:blipFill>
            <a:blip r:embed="rId10"/>
            <a:stretch>
              <a:fillRect/>
            </a:stretch>
          </p:blipFill>
          <p:spPr>
            <a:xfrm>
              <a:off x="2413171" y="4302901"/>
              <a:ext cx="1209675" cy="1066800"/>
            </a:xfrm>
            <a:prstGeom prst="rect">
              <a:avLst/>
            </a:prstGeom>
          </p:spPr>
        </p:pic>
      </p:grpSp>
      <p:grpSp>
        <p:nvGrpSpPr>
          <p:cNvPr id="41" name="Group 40" descr="3D model of a Lounge workpoint">
            <a:extLst>
              <a:ext uri="{FF2B5EF4-FFF2-40B4-BE49-F238E27FC236}">
                <a16:creationId xmlns:a16="http://schemas.microsoft.com/office/drawing/2014/main" id="{55C5D513-974B-A0D0-8514-8E058B0A05B3}"/>
              </a:ext>
            </a:extLst>
          </p:cNvPr>
          <p:cNvGrpSpPr/>
          <p:nvPr/>
        </p:nvGrpSpPr>
        <p:grpSpPr>
          <a:xfrm>
            <a:off x="3959194" y="4336398"/>
            <a:ext cx="1202426" cy="1265579"/>
            <a:chOff x="3959194" y="4336398"/>
            <a:chExt cx="1202426" cy="1265579"/>
          </a:xfrm>
        </p:grpSpPr>
        <p:sp>
          <p:nvSpPr>
            <p:cNvPr id="18" name="Rectangle 2"/>
            <p:cNvSpPr txBox="1">
              <a:spLocks noChangeArrowheads="1"/>
            </p:cNvSpPr>
            <p:nvPr/>
          </p:nvSpPr>
          <p:spPr bwMode="auto">
            <a:xfrm>
              <a:off x="3959194" y="5354327"/>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cs typeface="Arial"/>
                </a:rPr>
                <a:t>Lounge</a:t>
              </a:r>
              <a:br>
                <a:rPr lang="en-US" sz="1300" kern="0" dirty="0">
                  <a:highlight>
                    <a:srgbClr val="FFFF00"/>
                  </a:highlight>
                  <a:latin typeface="+mn-lt"/>
                </a:rPr>
              </a:br>
              <a:endParaRPr lang="en-US" sz="1300" kern="0" dirty="0">
                <a:solidFill>
                  <a:schemeClr val="tx1"/>
                </a:solidFill>
                <a:latin typeface="+mn-lt"/>
              </a:endParaRPr>
            </a:p>
          </p:txBody>
        </p:sp>
        <p:pic>
          <p:nvPicPr>
            <p:cNvPr id="3" name="Picture 2">
              <a:extLst>
                <a:ext uri="{FF2B5EF4-FFF2-40B4-BE49-F238E27FC236}">
                  <a16:creationId xmlns:a16="http://schemas.microsoft.com/office/drawing/2014/main" id="{7D376619-180F-39D2-FD28-7BF46C8D9B7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59194" y="4336398"/>
              <a:ext cx="1174916" cy="997409"/>
            </a:xfrm>
            <a:prstGeom prst="rect">
              <a:avLst/>
            </a:prstGeom>
          </p:spPr>
        </p:pic>
      </p:grpSp>
      <p:grpSp>
        <p:nvGrpSpPr>
          <p:cNvPr id="42" name="Group 41" descr="3D model of a Huddle workpoint">
            <a:extLst>
              <a:ext uri="{FF2B5EF4-FFF2-40B4-BE49-F238E27FC236}">
                <a16:creationId xmlns:a16="http://schemas.microsoft.com/office/drawing/2014/main" id="{A881F644-5D48-C8EB-D0F1-4C56FE6B263D}"/>
              </a:ext>
            </a:extLst>
          </p:cNvPr>
          <p:cNvGrpSpPr/>
          <p:nvPr/>
        </p:nvGrpSpPr>
        <p:grpSpPr>
          <a:xfrm>
            <a:off x="5362453" y="4578069"/>
            <a:ext cx="1221126" cy="1039783"/>
            <a:chOff x="5362453" y="4578069"/>
            <a:chExt cx="1221126" cy="1039783"/>
          </a:xfrm>
        </p:grpSpPr>
        <p:sp>
          <p:nvSpPr>
            <p:cNvPr id="16" name="Rectangle 2"/>
            <p:cNvSpPr txBox="1">
              <a:spLocks noChangeArrowheads="1"/>
            </p:cNvSpPr>
            <p:nvPr/>
          </p:nvSpPr>
          <p:spPr bwMode="auto">
            <a:xfrm>
              <a:off x="5362453" y="5338452"/>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cs typeface="Arial"/>
                </a:rPr>
                <a:t>Huddle</a:t>
              </a:r>
              <a:endParaRPr lang="en-US" sz="1300" kern="0" dirty="0">
                <a:solidFill>
                  <a:schemeClr val="tx1"/>
                </a:solidFill>
                <a:latin typeface="+mn-lt"/>
              </a:endParaRPr>
            </a:p>
          </p:txBody>
        </p:sp>
        <p:pic>
          <p:nvPicPr>
            <p:cNvPr id="47" name="Image 47">
              <a:extLst>
                <a:ext uri="{FF2B5EF4-FFF2-40B4-BE49-F238E27FC236}">
                  <a16:creationId xmlns:a16="http://schemas.microsoft.com/office/drawing/2014/main" id="{CDF9ED79-81EE-CAD9-A580-4DDAD112A0DC}"/>
                </a:ext>
              </a:extLst>
            </p:cNvPr>
            <p:cNvPicPr>
              <a:picLocks noChangeAspect="1"/>
            </p:cNvPicPr>
            <p:nvPr/>
          </p:nvPicPr>
          <p:blipFill>
            <a:blip r:embed="rId12"/>
            <a:stretch>
              <a:fillRect/>
            </a:stretch>
          </p:blipFill>
          <p:spPr>
            <a:xfrm>
              <a:off x="5511559" y="4578069"/>
              <a:ext cx="1020679" cy="689310"/>
            </a:xfrm>
            <a:prstGeom prst="rect">
              <a:avLst/>
            </a:prstGeom>
          </p:spPr>
        </p:pic>
      </p:grpSp>
      <p:grpSp>
        <p:nvGrpSpPr>
          <p:cNvPr id="43" name="Group 42" descr="3D model of a Workroom workpoint">
            <a:extLst>
              <a:ext uri="{FF2B5EF4-FFF2-40B4-BE49-F238E27FC236}">
                <a16:creationId xmlns:a16="http://schemas.microsoft.com/office/drawing/2014/main" id="{04FEE1DD-5D8E-1DBB-B5ED-DFFC62C685BE}"/>
              </a:ext>
            </a:extLst>
          </p:cNvPr>
          <p:cNvGrpSpPr/>
          <p:nvPr/>
        </p:nvGrpSpPr>
        <p:grpSpPr>
          <a:xfrm>
            <a:off x="6865983" y="4466699"/>
            <a:ext cx="1221126" cy="1160137"/>
            <a:chOff x="6865983" y="4466699"/>
            <a:chExt cx="1221126" cy="1160137"/>
          </a:xfrm>
        </p:grpSpPr>
        <p:sp>
          <p:nvSpPr>
            <p:cNvPr id="45" name="Rectangle 2"/>
            <p:cNvSpPr txBox="1">
              <a:spLocks noChangeArrowheads="1"/>
            </p:cNvSpPr>
            <p:nvPr/>
          </p:nvSpPr>
          <p:spPr bwMode="auto">
            <a:xfrm>
              <a:off x="6865983" y="5347436"/>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Workroom</a:t>
              </a:r>
              <a:endParaRPr lang="en-US" sz="1300" kern="0" dirty="0">
                <a:solidFill>
                  <a:schemeClr val="tx1"/>
                </a:solidFill>
                <a:latin typeface="+mn-lt"/>
              </a:endParaRPr>
            </a:p>
          </p:txBody>
        </p:sp>
        <p:pic>
          <p:nvPicPr>
            <p:cNvPr id="37" name="Image 37">
              <a:extLst>
                <a:ext uri="{FF2B5EF4-FFF2-40B4-BE49-F238E27FC236}">
                  <a16:creationId xmlns:a16="http://schemas.microsoft.com/office/drawing/2014/main" id="{8299E41E-67C8-329B-9516-F809A62F1755}"/>
                </a:ext>
              </a:extLst>
            </p:cNvPr>
            <p:cNvPicPr>
              <a:picLocks noChangeAspect="1"/>
            </p:cNvPicPr>
            <p:nvPr/>
          </p:nvPicPr>
          <p:blipFill>
            <a:blip r:embed="rId13"/>
            <a:stretch>
              <a:fillRect/>
            </a:stretch>
          </p:blipFill>
          <p:spPr>
            <a:xfrm>
              <a:off x="6920045" y="4466699"/>
              <a:ext cx="1167064" cy="911894"/>
            </a:xfrm>
            <a:prstGeom prst="rect">
              <a:avLst/>
            </a:prstGeom>
          </p:spPr>
        </p:pic>
      </p:grpSp>
      <p:grpSp>
        <p:nvGrpSpPr>
          <p:cNvPr id="44" name="Group 43" descr="3D model of a Project room workpoint">
            <a:extLst>
              <a:ext uri="{FF2B5EF4-FFF2-40B4-BE49-F238E27FC236}">
                <a16:creationId xmlns:a16="http://schemas.microsoft.com/office/drawing/2014/main" id="{47BD12CE-3DC4-FE35-4C07-30C80E94ED39}"/>
              </a:ext>
            </a:extLst>
          </p:cNvPr>
          <p:cNvGrpSpPr/>
          <p:nvPr/>
        </p:nvGrpSpPr>
        <p:grpSpPr>
          <a:xfrm>
            <a:off x="8407297" y="4526548"/>
            <a:ext cx="1375111" cy="1099996"/>
            <a:chOff x="8407297" y="4526548"/>
            <a:chExt cx="1375111" cy="1099996"/>
          </a:xfrm>
        </p:grpSpPr>
        <p:sp>
          <p:nvSpPr>
            <p:cNvPr id="24" name="Rectangle 2"/>
            <p:cNvSpPr txBox="1">
              <a:spLocks noChangeArrowheads="1"/>
            </p:cNvSpPr>
            <p:nvPr/>
          </p:nvSpPr>
          <p:spPr bwMode="auto">
            <a:xfrm>
              <a:off x="8517051" y="5367106"/>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Project room</a:t>
              </a:r>
              <a:endParaRPr lang="en-US" sz="1300" kern="0" dirty="0">
                <a:solidFill>
                  <a:schemeClr val="tx1"/>
                </a:solidFill>
                <a:latin typeface="+mn-lt"/>
              </a:endParaRPr>
            </a:p>
          </p:txBody>
        </p:sp>
        <p:pic>
          <p:nvPicPr>
            <p:cNvPr id="38" name="Image 39">
              <a:extLst>
                <a:ext uri="{FF2B5EF4-FFF2-40B4-BE49-F238E27FC236}">
                  <a16:creationId xmlns:a16="http://schemas.microsoft.com/office/drawing/2014/main" id="{D97C1228-F41C-E097-86F8-F4C31C5908C4}"/>
                </a:ext>
              </a:extLst>
            </p:cNvPr>
            <p:cNvPicPr>
              <a:picLocks noChangeAspect="1"/>
            </p:cNvPicPr>
            <p:nvPr/>
          </p:nvPicPr>
          <p:blipFill>
            <a:blip r:embed="rId14"/>
            <a:stretch>
              <a:fillRect/>
            </a:stretch>
          </p:blipFill>
          <p:spPr>
            <a:xfrm>
              <a:off x="8407297" y="4526548"/>
              <a:ext cx="1375111" cy="744956"/>
            </a:xfrm>
            <a:prstGeom prst="rect">
              <a:avLst/>
            </a:prstGeom>
          </p:spPr>
        </p:pic>
      </p:grpSp>
      <p:grpSp>
        <p:nvGrpSpPr>
          <p:cNvPr id="46" name="Group 45" descr="3D model of a Meeting room workpoint">
            <a:extLst>
              <a:ext uri="{FF2B5EF4-FFF2-40B4-BE49-F238E27FC236}">
                <a16:creationId xmlns:a16="http://schemas.microsoft.com/office/drawing/2014/main" id="{F2126CCF-F6DD-0E1A-FA59-384B3DB5F419}"/>
              </a:ext>
            </a:extLst>
          </p:cNvPr>
          <p:cNvGrpSpPr/>
          <p:nvPr/>
        </p:nvGrpSpPr>
        <p:grpSpPr>
          <a:xfrm>
            <a:off x="10179217" y="4593055"/>
            <a:ext cx="1286376" cy="1018787"/>
            <a:chOff x="10179217" y="4593055"/>
            <a:chExt cx="1286376" cy="1018787"/>
          </a:xfrm>
        </p:grpSpPr>
        <p:sp>
          <p:nvSpPr>
            <p:cNvPr id="23" name="Rectangle 2"/>
            <p:cNvSpPr txBox="1">
              <a:spLocks noChangeArrowheads="1"/>
            </p:cNvSpPr>
            <p:nvPr/>
          </p:nvSpPr>
          <p:spPr bwMode="auto">
            <a:xfrm>
              <a:off x="10201919" y="5364192"/>
              <a:ext cx="1243011"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a:solidFill>
                    <a:schemeClr val="tx1"/>
                  </a:solidFill>
                  <a:latin typeface="+mn-lt"/>
                </a:rPr>
                <a:t>Meeting room</a:t>
              </a:r>
              <a:endParaRPr lang="en-US" sz="1300" kern="0">
                <a:solidFill>
                  <a:schemeClr val="tx1"/>
                </a:solidFill>
                <a:latin typeface="+mn-lt"/>
              </a:endParaRPr>
            </a:p>
          </p:txBody>
        </p:sp>
        <p:pic>
          <p:nvPicPr>
            <p:cNvPr id="40" name="Image 40">
              <a:extLst>
                <a:ext uri="{FF2B5EF4-FFF2-40B4-BE49-F238E27FC236}">
                  <a16:creationId xmlns:a16="http://schemas.microsoft.com/office/drawing/2014/main" id="{F3E61005-5AB2-1BA7-F680-90F826848708}"/>
                </a:ext>
              </a:extLst>
            </p:cNvPr>
            <p:cNvPicPr>
              <a:picLocks noChangeAspect="1"/>
            </p:cNvPicPr>
            <p:nvPr/>
          </p:nvPicPr>
          <p:blipFill>
            <a:blip r:embed="rId15"/>
            <a:stretch>
              <a:fillRect/>
            </a:stretch>
          </p:blipFill>
          <p:spPr>
            <a:xfrm>
              <a:off x="10179217" y="4593055"/>
              <a:ext cx="1286376" cy="683796"/>
            </a:xfrm>
            <a:prstGeom prst="rect">
              <a:avLst/>
            </a:prstGeom>
          </p:spPr>
        </p:pic>
      </p:grpSp>
      <p:sp>
        <p:nvSpPr>
          <p:cNvPr id="63" name="Google Shape;697;p20">
            <a:extLst>
              <a:ext uri="{FF2B5EF4-FFF2-40B4-BE49-F238E27FC236}">
                <a16:creationId xmlns:a16="http://schemas.microsoft.com/office/drawing/2014/main" id="{5B858DE3-32A2-49B5-ADBA-36B1436E97B4}"/>
              </a:ext>
            </a:extLst>
          </p:cNvPr>
          <p:cNvSpPr/>
          <p:nvPr/>
        </p:nvSpPr>
        <p:spPr>
          <a:xfrm>
            <a:off x="462227" y="5763362"/>
            <a:ext cx="11286595" cy="344414"/>
          </a:xfrm>
          <a:prstGeom prst="roundRect">
            <a:avLst/>
          </a:prstGeom>
          <a:solidFill>
            <a:schemeClr val="accent4"/>
          </a:solidFill>
          <a:ln>
            <a:solidFill>
              <a:schemeClr val="accent4"/>
            </a:solidFill>
          </a:ln>
        </p:spPr>
        <p:txBody>
          <a:bodyPr spcFirstLastPara="1" wrap="square" lIns="91425" tIns="45700" rIns="91425" bIns="45700" anchor="ctr" anchorCtr="0">
            <a:noAutofit/>
          </a:bodyPr>
          <a:lstStyle/>
          <a:p>
            <a:pPr algn="ctr">
              <a:buClr>
                <a:srgbClr val="000000"/>
              </a:buClr>
              <a:defRPr/>
            </a:pPr>
            <a:r>
              <a:rPr kumimoji="0" lang="en-CA"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Types of collaborative workpoints</a:t>
            </a:r>
          </a:p>
        </p:txBody>
      </p:sp>
      <p:sp>
        <p:nvSpPr>
          <p:cNvPr id="58" name="Google Shape;684;p20">
            <a:extLst>
              <a:ext uri="{FF2B5EF4-FFF2-40B4-BE49-F238E27FC236}">
                <a16:creationId xmlns:a16="http://schemas.microsoft.com/office/drawing/2014/main" id="{DA70E052-E0E0-440D-AD37-4CDBA048628A}"/>
              </a:ext>
              <a:ext uri="{C183D7F6-B498-43B3-948B-1728B52AA6E4}">
                <adec:decorative xmlns:adec="http://schemas.microsoft.com/office/drawing/2017/decorative" val="1"/>
              </a:ext>
            </a:extLst>
          </p:cNvPr>
          <p:cNvSpPr/>
          <p:nvPr/>
        </p:nvSpPr>
        <p:spPr>
          <a:xfrm>
            <a:off x="478229" y="4121358"/>
            <a:ext cx="11261069" cy="1937515"/>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5" name="Google Shape;720;p20">
            <a:extLst>
              <a:ext uri="{FF2B5EF4-FFF2-40B4-BE49-F238E27FC236}">
                <a16:creationId xmlns:a16="http://schemas.microsoft.com/office/drawing/2014/main" id="{366AC001-9005-427E-AF2F-905353029F7C}"/>
              </a:ext>
              <a:ext uri="{C183D7F6-B498-43B3-948B-1728B52AA6E4}">
                <adec:decorative xmlns:adec="http://schemas.microsoft.com/office/drawing/2017/decorative" val="1"/>
              </a:ext>
            </a:extLst>
          </p:cNvPr>
          <p:cNvPicPr preferRelativeResize="0"/>
          <p:nvPr/>
        </p:nvPicPr>
        <p:blipFill rotWithShape="1">
          <a:blip r:embed="rId16">
            <a:alphaModFix/>
          </a:blip>
          <a:srcRect/>
          <a:stretch/>
        </p:blipFill>
        <p:spPr>
          <a:xfrm>
            <a:off x="570655" y="5723860"/>
            <a:ext cx="449059" cy="449059"/>
          </a:xfrm>
          <a:prstGeom prst="rect">
            <a:avLst/>
          </a:prstGeom>
          <a:noFill/>
          <a:ln>
            <a:noFill/>
          </a:ln>
        </p:spPr>
      </p:pic>
      <p:pic>
        <p:nvPicPr>
          <p:cNvPr id="51" name="Google Shape;719;p20">
            <a:extLst>
              <a:ext uri="{FF2B5EF4-FFF2-40B4-BE49-F238E27FC236}">
                <a16:creationId xmlns:a16="http://schemas.microsoft.com/office/drawing/2014/main" id="{8457FD28-FB1E-1E62-1BBF-B30C3DAB51A3}"/>
              </a:ext>
              <a:ext uri="{C183D7F6-B498-43B3-948B-1728B52AA6E4}">
                <adec:decorative xmlns:adec="http://schemas.microsoft.com/office/drawing/2017/decorative" val="1"/>
              </a:ext>
            </a:extLst>
          </p:cNvPr>
          <p:cNvPicPr preferRelativeResize="0"/>
          <p:nvPr/>
        </p:nvPicPr>
        <p:blipFill rotWithShape="1">
          <a:blip r:embed="rId17">
            <a:alphaModFix/>
          </a:blip>
          <a:srcRect/>
          <a:stretch/>
        </p:blipFill>
        <p:spPr>
          <a:xfrm>
            <a:off x="530816" y="1317610"/>
            <a:ext cx="339439" cy="339439"/>
          </a:xfrm>
          <a:prstGeom prst="rect">
            <a:avLst/>
          </a:prstGeom>
          <a:noFill/>
          <a:ln>
            <a:noFill/>
          </a:ln>
        </p:spPr>
      </p:pic>
    </p:spTree>
    <p:extLst>
      <p:ext uri="{BB962C8B-B14F-4D97-AF65-F5344CB8AC3E}">
        <p14:creationId xmlns:p14="http://schemas.microsoft.com/office/powerpoint/2010/main" val="7322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268" y="932715"/>
            <a:ext cx="9574131" cy="835025"/>
          </a:xfrm>
        </p:spPr>
        <p:txBody>
          <a:bodyPr>
            <a:noAutofit/>
          </a:bodyPr>
          <a:lstStyle/>
          <a:p>
            <a:r>
              <a:rPr lang="en-CA" sz="3200" dirty="0">
                <a:solidFill>
                  <a:schemeClr val="accent5"/>
                </a:solidFill>
                <a:latin typeface="Arial"/>
                <a:cs typeface="Arial"/>
              </a:rPr>
              <a:t>A GCworkplace is functionally zoned to support a variety of work activities</a:t>
            </a:r>
            <a:br>
              <a:rPr lang="en-CA" sz="3200" dirty="0">
                <a:solidFill>
                  <a:schemeClr val="accent5"/>
                </a:solidFill>
              </a:rPr>
            </a:br>
            <a:endParaRPr lang="en-CA" sz="3200" dirty="0">
              <a:solidFill>
                <a:schemeClr val="accent5"/>
              </a:solidFill>
            </a:endParaRPr>
          </a:p>
        </p:txBody>
      </p:sp>
      <p:sp>
        <p:nvSpPr>
          <p:cNvPr id="14" name="TextBox 13">
            <a:extLst>
              <a:ext uri="{FF2B5EF4-FFF2-40B4-BE49-F238E27FC236}">
                <a16:creationId xmlns:a16="http://schemas.microsoft.com/office/drawing/2014/main" id="{3E4CD279-01A2-4DF9-B0DF-9F3C377CD602}"/>
              </a:ext>
            </a:extLst>
          </p:cNvPr>
          <p:cNvSpPr txBox="1"/>
          <p:nvPr/>
        </p:nvSpPr>
        <p:spPr>
          <a:xfrm>
            <a:off x="10880" y="48139"/>
            <a:ext cx="10407735" cy="369332"/>
          </a:xfrm>
          <a:prstGeom prst="rect">
            <a:avLst/>
          </a:prstGeom>
          <a:solidFill>
            <a:schemeClr val="accent4"/>
          </a:solidFill>
        </p:spPr>
        <p:txBody>
          <a:bodyPr wrap="square">
            <a:spAutoFit/>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Consider replacing the sample floorplan with your floorplan and adjusting the zoning accordingly</a:t>
            </a:r>
          </a:p>
        </p:txBody>
      </p:sp>
      <p:grpSp>
        <p:nvGrpSpPr>
          <p:cNvPr id="3" name="Group 2" descr="A picture of a floor plan">
            <a:extLst>
              <a:ext uri="{FF2B5EF4-FFF2-40B4-BE49-F238E27FC236}">
                <a16:creationId xmlns:a16="http://schemas.microsoft.com/office/drawing/2014/main" id="{9F52872E-4A55-FA46-EC85-69D4A0FBB92C}"/>
              </a:ext>
            </a:extLst>
          </p:cNvPr>
          <p:cNvGrpSpPr/>
          <p:nvPr/>
        </p:nvGrpSpPr>
        <p:grpSpPr>
          <a:xfrm>
            <a:off x="516905" y="1960257"/>
            <a:ext cx="5289091" cy="3605911"/>
            <a:chOff x="516905" y="1960257"/>
            <a:chExt cx="5289091" cy="3605911"/>
          </a:xfrm>
        </p:grpSpPr>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l="2102" r="4456"/>
            <a:stretch/>
          </p:blipFill>
          <p:spPr>
            <a:xfrm>
              <a:off x="516905" y="1960257"/>
              <a:ext cx="5289091" cy="3605911"/>
            </a:xfrm>
            <a:prstGeom prst="rect">
              <a:avLst/>
            </a:prstGeom>
          </p:spPr>
        </p:pic>
        <p:sp>
          <p:nvSpPr>
            <p:cNvPr id="11" name="Oval 10"/>
            <p:cNvSpPr/>
            <p:nvPr/>
          </p:nvSpPr>
          <p:spPr>
            <a:xfrm>
              <a:off x="1357517" y="2272683"/>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535723" y="3188179"/>
              <a:ext cx="568938" cy="568938"/>
            </a:xfrm>
            <a:prstGeom prst="ellipse">
              <a:avLst/>
            </a:prstGeom>
            <a:solidFill>
              <a:srgbClr val="FFFF00">
                <a:alpha val="50196"/>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893354" y="4458015"/>
              <a:ext cx="568938" cy="56893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6776877" y="1767740"/>
            <a:ext cx="4506024" cy="3954929"/>
          </a:xfrm>
          <a:prstGeom prst="rect">
            <a:avLst/>
          </a:prstGeom>
          <a:noFill/>
        </p:spPr>
        <p:txBody>
          <a:bodyPr wrap="square" rtlCol="0">
            <a:spAutoFit/>
          </a:bodyPr>
          <a:lstStyle/>
          <a:p>
            <a:r>
              <a:rPr lang="en-CA" sz="1400" dirty="0">
                <a:latin typeface="Calibri" panose="020F0502020204030204" pitchFamily="34" charset="0"/>
                <a:ea typeface="Calibri" panose="020F0502020204030204" pitchFamily="34" charset="0"/>
                <a:cs typeface="Calibri" panose="020F0502020204030204" pitchFamily="34" charset="0"/>
              </a:rPr>
              <a:t>A </a:t>
            </a:r>
            <a:r>
              <a:rPr lang="en-CA" sz="1400" b="1" dirty="0">
                <a:latin typeface="Calibri" panose="020F0502020204030204" pitchFamily="34" charset="0"/>
                <a:ea typeface="Calibri" panose="020F0502020204030204" pitchFamily="34" charset="0"/>
                <a:cs typeface="Calibri" panose="020F0502020204030204" pitchFamily="34" charset="0"/>
              </a:rPr>
              <a:t>quiet zone </a:t>
            </a:r>
            <a:r>
              <a:rPr lang="en-CA" sz="1400" dirty="0">
                <a:latin typeface="Calibri" panose="020F0502020204030204" pitchFamily="34" charset="0"/>
                <a:ea typeface="Calibri" panose="020F0502020204030204" pitchFamily="34" charset="0"/>
                <a:cs typeface="Calibri" panose="020F0502020204030204" pitchFamily="34" charset="0"/>
              </a:rPr>
              <a:t>includes open, semi-enclosed, and enclosed individual workpoints. In this zone, the intent is to encourage individual </a:t>
            </a:r>
            <a:r>
              <a:rPr lang="en-CA" sz="1600" dirty="0">
                <a:latin typeface="Calibri" panose="020F0502020204030204" pitchFamily="34" charset="0"/>
                <a:ea typeface="Calibri" panose="020F0502020204030204" pitchFamily="34" charset="0"/>
                <a:cs typeface="Calibri" panose="020F0502020204030204" pitchFamily="34" charset="0"/>
              </a:rPr>
              <a:t>focus</a:t>
            </a:r>
            <a:r>
              <a:rPr lang="en-CA" sz="1400" dirty="0">
                <a:latin typeface="Calibri" panose="020F0502020204030204" pitchFamily="34" charset="0"/>
                <a:ea typeface="Calibri" panose="020F0502020204030204" pitchFamily="34" charset="0"/>
                <a:cs typeface="Calibri" panose="020F0502020204030204" pitchFamily="34" charset="0"/>
              </a:rPr>
              <a:t> work and to support the need for quiet or private spaces.</a:t>
            </a:r>
          </a:p>
          <a:p>
            <a:endParaRPr lang="en-CA" sz="1400" dirty="0">
              <a:latin typeface="Calibri" panose="020F0502020204030204" pitchFamily="34" charset="0"/>
              <a:ea typeface="Calibri" panose="020F0502020204030204" pitchFamily="34" charset="0"/>
              <a:cs typeface="Calibri" panose="020F0502020204030204" pitchFamily="34" charset="0"/>
            </a:endParaRP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sz="1400" dirty="0">
                <a:latin typeface="Calibri" panose="020F0502020204030204" pitchFamily="34" charset="0"/>
                <a:ea typeface="Calibri" panose="020F0502020204030204" pitchFamily="34" charset="0"/>
                <a:cs typeface="Calibri" panose="020F0502020204030204" pitchFamily="34" charset="0"/>
              </a:rPr>
              <a:t>In an </a:t>
            </a:r>
            <a:r>
              <a:rPr lang="en-CA" sz="1400" b="1" dirty="0">
                <a:latin typeface="Calibri" panose="020F0502020204030204" pitchFamily="34" charset="0"/>
                <a:ea typeface="Calibri" panose="020F0502020204030204" pitchFamily="34" charset="0"/>
                <a:cs typeface="Calibri" panose="020F0502020204030204" pitchFamily="34" charset="0"/>
              </a:rPr>
              <a:t>interactive zone</a:t>
            </a:r>
            <a:r>
              <a:rPr lang="en-CA" sz="1400" dirty="0">
                <a:latin typeface="Calibri" panose="020F0502020204030204" pitchFamily="34" charset="0"/>
                <a:ea typeface="Calibri" panose="020F0502020204030204" pitchFamily="34" charset="0"/>
                <a:cs typeface="Calibri" panose="020F0502020204030204" pitchFamily="34" charset="0"/>
              </a:rPr>
              <a:t>, socialization and group collaboration is promoted and strongly encouraged. Providing a variety of group workpoints, and locating these activities away from the quiet zone.</a:t>
            </a:r>
          </a:p>
          <a:p>
            <a:endParaRPr lang="en-CA" sz="1400" dirty="0">
              <a:latin typeface="Calibri" panose="020F0502020204030204" pitchFamily="34" charset="0"/>
              <a:ea typeface="Calibri" panose="020F0502020204030204" pitchFamily="34" charset="0"/>
              <a:cs typeface="Calibri" panose="020F0502020204030204" pitchFamily="34" charset="0"/>
            </a:endParaRP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sz="1400" dirty="0">
                <a:latin typeface="Calibri" panose="020F0502020204030204" pitchFamily="34" charset="0"/>
                <a:ea typeface="Calibri" panose="020F0502020204030204" pitchFamily="34" charset="0"/>
                <a:cs typeface="Calibri" panose="020F0502020204030204" pitchFamily="34" charset="0"/>
              </a:rPr>
              <a:t>A </a:t>
            </a:r>
            <a:r>
              <a:rPr lang="en-CA" sz="1400" b="1" dirty="0">
                <a:latin typeface="Calibri" panose="020F0502020204030204" pitchFamily="34" charset="0"/>
                <a:ea typeface="Calibri" panose="020F0502020204030204" pitchFamily="34" charset="0"/>
                <a:cs typeface="Calibri" panose="020F0502020204030204" pitchFamily="34" charset="0"/>
              </a:rPr>
              <a:t>transitional zone </a:t>
            </a:r>
            <a:r>
              <a:rPr lang="en-CA" sz="1400" dirty="0">
                <a:latin typeface="Calibri" panose="020F0502020204030204" pitchFamily="34" charset="0"/>
                <a:ea typeface="Calibri" panose="020F0502020204030204" pitchFamily="34" charset="0"/>
                <a:cs typeface="Calibri" panose="020F0502020204030204" pitchFamily="34" charset="0"/>
              </a:rPr>
              <a:t>includes a variety of open and enclosed spaces where less intense concentration is supported. The transitional zone may include open individual and group workpoints, semi-enclosed collaboration, and support spaces such as lockers or shared equipment areas.  </a:t>
            </a:r>
          </a:p>
          <a:p>
            <a:endParaRPr lang="en-CA" sz="1100" dirty="0">
              <a:latin typeface="Arial" panose="020B0604020202020204" pitchFamily="34" charset="0"/>
              <a:cs typeface="Arial" panose="020B0604020202020204" pitchFamily="34" charset="0"/>
            </a:endParaRPr>
          </a:p>
        </p:txBody>
      </p:sp>
      <p:cxnSp>
        <p:nvCxnSpPr>
          <p:cNvPr id="13" name="Straight Connector 12">
            <a:extLst>
              <a:ext uri="{C183D7F6-B498-43B3-948B-1728B52AA6E4}">
                <adec:decorative xmlns:adec="http://schemas.microsoft.com/office/drawing/2017/decorative" val="1"/>
              </a:ext>
            </a:extLst>
          </p:cNvPr>
          <p:cNvCxnSpPr>
            <a:stCxn id="11" idx="6"/>
          </p:cNvCxnSpPr>
          <p:nvPr/>
        </p:nvCxnSpPr>
        <p:spPr>
          <a:xfrm flipV="1">
            <a:off x="1926455" y="2547891"/>
            <a:ext cx="4675494" cy="9261"/>
          </a:xfrm>
          <a:prstGeom prst="line">
            <a:avLst/>
          </a:prstGeom>
          <a:ln w="19050">
            <a:solidFill>
              <a:srgbClr val="4D799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5" idx="6"/>
          </p:cNvCxnSpPr>
          <p:nvPr/>
        </p:nvCxnSpPr>
        <p:spPr>
          <a:xfrm>
            <a:off x="5104661" y="3472648"/>
            <a:ext cx="149728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17" idx="6"/>
          </p:cNvCxnSpPr>
          <p:nvPr/>
        </p:nvCxnSpPr>
        <p:spPr>
          <a:xfrm>
            <a:off x="3462292" y="4742484"/>
            <a:ext cx="313965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1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 y="229009"/>
            <a:ext cx="11007725" cy="835025"/>
          </a:xfrm>
          <a:ln>
            <a:noFill/>
          </a:ln>
        </p:spPr>
        <p:txBody>
          <a:bodyPr>
            <a:normAutofit/>
          </a:bodyPr>
          <a:lstStyle/>
          <a:p>
            <a:r>
              <a:rPr lang="en-CA" sz="3200" dirty="0">
                <a:solidFill>
                  <a:schemeClr val="accent5"/>
                </a:solidFill>
                <a:latin typeface="Arial"/>
                <a:cs typeface="Arial"/>
              </a:rPr>
              <a:t>Different ways of working</a:t>
            </a:r>
          </a:p>
        </p:txBody>
      </p:sp>
      <p:sp>
        <p:nvSpPr>
          <p:cNvPr id="7" name="TextBox 6"/>
          <p:cNvSpPr txBox="1"/>
          <p:nvPr/>
        </p:nvSpPr>
        <p:spPr>
          <a:xfrm>
            <a:off x="1255341" y="1064034"/>
            <a:ext cx="9274975" cy="369332"/>
          </a:xfrm>
          <a:prstGeom prst="rect">
            <a:avLst/>
          </a:prstGeom>
          <a:noFill/>
        </p:spPr>
        <p:txBody>
          <a:bodyPr wrap="none" rtlCol="0">
            <a:spAutoFit/>
          </a:bodyPr>
          <a:lstStyle/>
          <a:p>
            <a:r>
              <a:rPr lang="en-US" dirty="0"/>
              <a:t>Although we all work on the same team, with similar jobs, we all have </a:t>
            </a:r>
            <a:r>
              <a:rPr lang="en-US" b="1" dirty="0"/>
              <a:t>different working styles.</a:t>
            </a:r>
            <a:endParaRPr lang="en-CA" b="1" dirty="0"/>
          </a:p>
        </p:txBody>
      </p:sp>
      <p:sp>
        <p:nvSpPr>
          <p:cNvPr id="8" name="TextBox 7"/>
          <p:cNvSpPr txBox="1"/>
          <p:nvPr/>
        </p:nvSpPr>
        <p:spPr>
          <a:xfrm>
            <a:off x="2788790" y="1491099"/>
            <a:ext cx="5860450" cy="400110"/>
          </a:xfrm>
          <a:prstGeom prst="rect">
            <a:avLst/>
          </a:prstGeom>
          <a:noFill/>
        </p:spPr>
        <p:txBody>
          <a:bodyPr wrap="none" rtlCol="0">
            <a:spAutoFit/>
          </a:bodyPr>
          <a:lstStyle/>
          <a:p>
            <a:r>
              <a:rPr lang="en-US" sz="2000" dirty="0"/>
              <a:t>There’s no </a:t>
            </a:r>
            <a:r>
              <a:rPr lang="en-US" sz="2000" b="1" dirty="0"/>
              <a:t>WRONG</a:t>
            </a:r>
            <a:r>
              <a:rPr lang="en-US" sz="2000" dirty="0"/>
              <a:t> way to work, just </a:t>
            </a:r>
            <a:r>
              <a:rPr lang="en-US" sz="2000" b="1" dirty="0">
                <a:solidFill>
                  <a:schemeClr val="accent1">
                    <a:lumMod val="75000"/>
                  </a:schemeClr>
                </a:solidFill>
              </a:rPr>
              <a:t>DIFFERENT</a:t>
            </a:r>
            <a:r>
              <a:rPr lang="en-US" sz="2000" dirty="0">
                <a:solidFill>
                  <a:schemeClr val="accent1">
                    <a:lumMod val="75000"/>
                  </a:schemeClr>
                </a:solidFill>
              </a:rPr>
              <a:t> </a:t>
            </a:r>
            <a:r>
              <a:rPr lang="en-US" sz="2000" dirty="0"/>
              <a:t>ways.</a:t>
            </a:r>
            <a:endParaRPr lang="en-CA" sz="2000" dirty="0"/>
          </a:p>
        </p:txBody>
      </p:sp>
      <p:sp>
        <p:nvSpPr>
          <p:cNvPr id="10" name="Freeform 9">
            <a:extLst>
              <a:ext uri="{FF2B5EF4-FFF2-40B4-BE49-F238E27FC236}">
                <a16:creationId xmlns:a16="http://schemas.microsoft.com/office/drawing/2014/main" id="{25F42E4F-63CA-46C1-8FC8-DDC6D3CE2B76}"/>
              </a:ext>
            </a:extLst>
          </p:cNvPr>
          <p:cNvSpPr>
            <a:spLocks/>
          </p:cNvSpPr>
          <p:nvPr/>
        </p:nvSpPr>
        <p:spPr bwMode="auto">
          <a:xfrm>
            <a:off x="1445264"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4"/>
          </a:solidFill>
          <a:ln>
            <a:noFill/>
          </a:ln>
        </p:spPr>
        <p:txBody>
          <a:bodyPr vert="horz" wrap="square" lIns="365760" tIns="274320" rIns="91440" bIns="54864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solidFill>
                  <a:schemeClr val="bg2">
                    <a:lumMod val="50000"/>
                  </a:schemeClr>
                </a:solidFill>
                <a:latin typeface="Comic Sans MS" panose="030F0702030302020204" pitchFamily="66" charset="0"/>
              </a:rPr>
              <a:t>I work best when I’m collaborating with my team.</a:t>
            </a:r>
          </a:p>
        </p:txBody>
      </p:sp>
      <p:sp>
        <p:nvSpPr>
          <p:cNvPr id="12" name="Freeform 11">
            <a:extLst>
              <a:ext uri="{FF2B5EF4-FFF2-40B4-BE49-F238E27FC236}">
                <a16:creationId xmlns:a16="http://schemas.microsoft.com/office/drawing/2014/main" id="{25F42E4F-63CA-46C1-8FC8-DDC6D3CE2B76}"/>
              </a:ext>
            </a:extLst>
          </p:cNvPr>
          <p:cNvSpPr>
            <a:spLocks/>
          </p:cNvSpPr>
          <p:nvPr/>
        </p:nvSpPr>
        <p:spPr bwMode="auto">
          <a:xfrm>
            <a:off x="3990595" y="2179511"/>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5">
              <a:lumMod val="40000"/>
              <a:lumOff val="60000"/>
            </a:schemeClr>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solidFill>
                  <a:schemeClr val="bg2">
                    <a:lumMod val="50000"/>
                  </a:schemeClr>
                </a:solidFill>
                <a:latin typeface="Comic Sans MS" panose="030F0702030302020204" pitchFamily="66" charset="0"/>
              </a:rPr>
              <a:t>I thrive when I have a strong routine that I can count on each day! </a:t>
            </a:r>
          </a:p>
        </p:txBody>
      </p:sp>
      <p:sp>
        <p:nvSpPr>
          <p:cNvPr id="13" name="Freeform 12">
            <a:extLst>
              <a:ext uri="{FF2B5EF4-FFF2-40B4-BE49-F238E27FC236}">
                <a16:creationId xmlns:a16="http://schemas.microsoft.com/office/drawing/2014/main" id="{25F42E4F-63CA-46C1-8FC8-DDC6D3CE2B76}"/>
              </a:ext>
            </a:extLst>
          </p:cNvPr>
          <p:cNvSpPr>
            <a:spLocks/>
          </p:cNvSpPr>
          <p:nvPr/>
        </p:nvSpPr>
        <p:spPr bwMode="auto">
          <a:xfrm>
            <a:off x="6535926" y="2179508"/>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2">
              <a:lumMod val="60000"/>
              <a:lumOff val="40000"/>
            </a:schemeClr>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solidFill>
                  <a:schemeClr val="bg2">
                    <a:lumMod val="50000"/>
                  </a:schemeClr>
                </a:solidFill>
                <a:latin typeface="Comic Sans MS" panose="030F0702030302020204" pitchFamily="66" charset="0"/>
              </a:rPr>
              <a:t>Trust and confidence from my team is important for my independent working style.</a:t>
            </a:r>
          </a:p>
        </p:txBody>
      </p:sp>
      <p:sp>
        <p:nvSpPr>
          <p:cNvPr id="14" name="Freeform 13">
            <a:extLst>
              <a:ext uri="{FF2B5EF4-FFF2-40B4-BE49-F238E27FC236}">
                <a16:creationId xmlns:a16="http://schemas.microsoft.com/office/drawing/2014/main" id="{25F42E4F-63CA-46C1-8FC8-DDC6D3CE2B76}"/>
              </a:ext>
            </a:extLst>
          </p:cNvPr>
          <p:cNvSpPr>
            <a:spLocks/>
          </p:cNvSpPr>
          <p:nvPr/>
        </p:nvSpPr>
        <p:spPr bwMode="auto">
          <a:xfrm>
            <a:off x="9081257"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1"/>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solidFill>
                  <a:schemeClr val="bg2">
                    <a:lumMod val="50000"/>
                  </a:schemeClr>
                </a:solidFill>
                <a:latin typeface="Comic Sans MS" panose="030F0702030302020204" pitchFamily="66" charset="0"/>
              </a:rPr>
              <a:t>With the right tools and flexibility, I will get the job done!</a:t>
            </a:r>
          </a:p>
        </p:txBody>
      </p:sp>
      <p:grpSp>
        <p:nvGrpSpPr>
          <p:cNvPr id="19" name="Group 18">
            <a:extLst>
              <a:ext uri="{C183D7F6-B498-43B3-948B-1728B52AA6E4}">
                <adec:decorative xmlns:adec="http://schemas.microsoft.com/office/drawing/2017/decorative" val="1"/>
              </a:ext>
            </a:extLst>
          </p:cNvPr>
          <p:cNvGrpSpPr/>
          <p:nvPr/>
        </p:nvGrpSpPr>
        <p:grpSpPr>
          <a:xfrm>
            <a:off x="1423774" y="3805955"/>
            <a:ext cx="795528" cy="1391334"/>
            <a:chOff x="1375029" y="4298907"/>
            <a:chExt cx="795528" cy="1391334"/>
          </a:xfrm>
        </p:grpSpPr>
        <p:pic>
          <p:nvPicPr>
            <p:cNvPr id="3" name="Image 10" descr="Drawing of Alex - The Collaborator" title="Alex - The Collaborator"/>
            <p:cNvPicPr>
              <a:picLocks noChangeAspect="1"/>
            </p:cNvPicPr>
            <p:nvPr/>
          </p:nvPicPr>
          <p:blipFill rotWithShape="1">
            <a:blip r:embed="rId3"/>
            <a:srcRect l="33758" t="7191" r="32049" b="34004"/>
            <a:stretch/>
          </p:blipFill>
          <p:spPr>
            <a:xfrm flipH="1">
              <a:off x="1375029" y="4298907"/>
              <a:ext cx="795528" cy="1130343"/>
            </a:xfrm>
            <a:prstGeom prst="rect">
              <a:avLst/>
            </a:prstGeom>
          </p:spPr>
        </p:pic>
        <p:sp>
          <p:nvSpPr>
            <p:cNvPr id="18" name="TextBox 17"/>
            <p:cNvSpPr txBox="1"/>
            <p:nvPr/>
          </p:nvSpPr>
          <p:spPr>
            <a:xfrm>
              <a:off x="1437610" y="5320909"/>
              <a:ext cx="660758" cy="369332"/>
            </a:xfrm>
            <a:prstGeom prst="rect">
              <a:avLst/>
            </a:prstGeom>
            <a:noFill/>
          </p:spPr>
          <p:txBody>
            <a:bodyPr wrap="none" rtlCol="0">
              <a:spAutoFit/>
            </a:bodyPr>
            <a:lstStyle/>
            <a:p>
              <a:r>
                <a:rPr lang="en-US" b="1"/>
                <a:t>ALEX</a:t>
              </a:r>
              <a:endParaRPr lang="en-CA" b="1"/>
            </a:p>
          </p:txBody>
        </p:sp>
      </p:grpSp>
      <p:grpSp>
        <p:nvGrpSpPr>
          <p:cNvPr id="25" name="Group 24">
            <a:extLst>
              <a:ext uri="{C183D7F6-B498-43B3-948B-1728B52AA6E4}">
                <adec:decorative xmlns:adec="http://schemas.microsoft.com/office/drawing/2017/decorative" val="1"/>
              </a:ext>
            </a:extLst>
          </p:cNvPr>
          <p:cNvGrpSpPr/>
          <p:nvPr/>
        </p:nvGrpSpPr>
        <p:grpSpPr>
          <a:xfrm>
            <a:off x="4148686" y="3805955"/>
            <a:ext cx="749808" cy="1391334"/>
            <a:chOff x="4099941" y="4298907"/>
            <a:chExt cx="749808" cy="1391334"/>
          </a:xfrm>
        </p:grpSpPr>
        <p:pic>
          <p:nvPicPr>
            <p:cNvPr id="4" name="Image 9" descr="Drawing of Sam - The Routine Enthusiast" title="Sam - The Routine Enthusiast"/>
            <p:cNvPicPr>
              <a:picLocks noChangeAspect="1"/>
            </p:cNvPicPr>
            <p:nvPr/>
          </p:nvPicPr>
          <p:blipFill rotWithShape="1">
            <a:blip r:embed="rId4"/>
            <a:srcRect l="34124" t="6199" r="26991" b="32614"/>
            <a:stretch/>
          </p:blipFill>
          <p:spPr>
            <a:xfrm>
              <a:off x="4099941" y="4298907"/>
              <a:ext cx="749808" cy="1149393"/>
            </a:xfrm>
            <a:prstGeom prst="rect">
              <a:avLst/>
            </a:prstGeom>
          </p:spPr>
        </p:pic>
        <p:sp>
          <p:nvSpPr>
            <p:cNvPr id="20" name="TextBox 19"/>
            <p:cNvSpPr txBox="1"/>
            <p:nvPr/>
          </p:nvSpPr>
          <p:spPr>
            <a:xfrm>
              <a:off x="4109576" y="5320909"/>
              <a:ext cx="632289" cy="369332"/>
            </a:xfrm>
            <a:prstGeom prst="rect">
              <a:avLst/>
            </a:prstGeom>
            <a:noFill/>
          </p:spPr>
          <p:txBody>
            <a:bodyPr wrap="none" rtlCol="0">
              <a:spAutoFit/>
            </a:bodyPr>
            <a:lstStyle/>
            <a:p>
              <a:r>
                <a:rPr lang="en-US" b="1"/>
                <a:t>SAM</a:t>
              </a:r>
              <a:endParaRPr lang="en-CA" b="1"/>
            </a:p>
          </p:txBody>
        </p:sp>
      </p:grpSp>
      <p:grpSp>
        <p:nvGrpSpPr>
          <p:cNvPr id="24" name="Group 23">
            <a:extLst>
              <a:ext uri="{C183D7F6-B498-43B3-948B-1728B52AA6E4}">
                <adec:decorative xmlns:adec="http://schemas.microsoft.com/office/drawing/2017/decorative" val="1"/>
              </a:ext>
            </a:extLst>
          </p:cNvPr>
          <p:cNvGrpSpPr/>
          <p:nvPr/>
        </p:nvGrpSpPr>
        <p:grpSpPr>
          <a:xfrm>
            <a:off x="6690718" y="3772712"/>
            <a:ext cx="722376" cy="1424576"/>
            <a:chOff x="6641973" y="4265664"/>
            <a:chExt cx="722376" cy="1424576"/>
          </a:xfrm>
        </p:grpSpPr>
        <p:pic>
          <p:nvPicPr>
            <p:cNvPr id="5" name="Image 3" descr="Drawing of Kris - The Traveller" title="Kris - The Traveller"/>
            <p:cNvPicPr>
              <a:picLocks noChangeAspect="1"/>
            </p:cNvPicPr>
            <p:nvPr/>
          </p:nvPicPr>
          <p:blipFill rotWithShape="1">
            <a:blip r:embed="rId5"/>
            <a:srcRect l="33592" t="8828" r="25019" b="36378"/>
            <a:stretch/>
          </p:blipFill>
          <p:spPr>
            <a:xfrm>
              <a:off x="6641973" y="4265664"/>
              <a:ext cx="722376" cy="1135011"/>
            </a:xfrm>
            <a:prstGeom prst="rect">
              <a:avLst/>
            </a:prstGeom>
          </p:spPr>
        </p:pic>
        <p:sp>
          <p:nvSpPr>
            <p:cNvPr id="21" name="TextBox 20"/>
            <p:cNvSpPr txBox="1"/>
            <p:nvPr/>
          </p:nvSpPr>
          <p:spPr>
            <a:xfrm>
              <a:off x="6731027" y="5320908"/>
              <a:ext cx="611065" cy="369332"/>
            </a:xfrm>
            <a:prstGeom prst="rect">
              <a:avLst/>
            </a:prstGeom>
            <a:noFill/>
          </p:spPr>
          <p:txBody>
            <a:bodyPr wrap="none" rtlCol="0">
              <a:spAutoFit/>
            </a:bodyPr>
            <a:lstStyle/>
            <a:p>
              <a:r>
                <a:rPr lang="en-US" b="1"/>
                <a:t>KRIS</a:t>
              </a:r>
              <a:endParaRPr lang="en-CA" b="1"/>
            </a:p>
          </p:txBody>
        </p:sp>
      </p:grpSp>
      <p:grpSp>
        <p:nvGrpSpPr>
          <p:cNvPr id="23" name="Group 22">
            <a:extLst>
              <a:ext uri="{C183D7F6-B498-43B3-948B-1728B52AA6E4}">
                <adec:decorative xmlns:adec="http://schemas.microsoft.com/office/drawing/2017/decorative" val="1"/>
              </a:ext>
            </a:extLst>
          </p:cNvPr>
          <p:cNvGrpSpPr/>
          <p:nvPr/>
        </p:nvGrpSpPr>
        <p:grpSpPr>
          <a:xfrm>
            <a:off x="9223606" y="3772711"/>
            <a:ext cx="749808" cy="1424577"/>
            <a:chOff x="9174861" y="4265663"/>
            <a:chExt cx="749808" cy="1424577"/>
          </a:xfrm>
        </p:grpSpPr>
        <p:pic>
          <p:nvPicPr>
            <p:cNvPr id="6" name="Image 8" descr="Drawing of Pat - The Efficient One" title="Pat - The Efficient One"/>
            <p:cNvPicPr>
              <a:picLocks noChangeAspect="1"/>
            </p:cNvPicPr>
            <p:nvPr/>
          </p:nvPicPr>
          <p:blipFill rotWithShape="1">
            <a:blip r:embed="rId6"/>
            <a:srcRect l="32017" t="4759" r="31889" b="39756"/>
            <a:stretch/>
          </p:blipFill>
          <p:spPr>
            <a:xfrm>
              <a:off x="9174861" y="4265663"/>
              <a:ext cx="749808" cy="1135011"/>
            </a:xfrm>
            <a:prstGeom prst="rect">
              <a:avLst/>
            </a:prstGeom>
          </p:spPr>
        </p:pic>
        <p:sp>
          <p:nvSpPr>
            <p:cNvPr id="22" name="TextBox 21"/>
            <p:cNvSpPr txBox="1"/>
            <p:nvPr/>
          </p:nvSpPr>
          <p:spPr>
            <a:xfrm>
              <a:off x="9271766" y="5320908"/>
              <a:ext cx="527709" cy="369332"/>
            </a:xfrm>
            <a:prstGeom prst="rect">
              <a:avLst/>
            </a:prstGeom>
            <a:noFill/>
          </p:spPr>
          <p:txBody>
            <a:bodyPr wrap="none" rtlCol="0">
              <a:spAutoFit/>
            </a:bodyPr>
            <a:lstStyle/>
            <a:p>
              <a:r>
                <a:rPr lang="en-US" b="1"/>
                <a:t>PAT</a:t>
              </a:r>
              <a:endParaRPr lang="en-CA" b="1"/>
            </a:p>
          </p:txBody>
        </p:sp>
      </p:grpSp>
      <p:sp>
        <p:nvSpPr>
          <p:cNvPr id="26" name="TextBox 25"/>
          <p:cNvSpPr txBox="1"/>
          <p:nvPr/>
        </p:nvSpPr>
        <p:spPr>
          <a:xfrm>
            <a:off x="1188294" y="5197288"/>
            <a:ext cx="1965090" cy="771621"/>
          </a:xfrm>
          <a:prstGeom prst="rect">
            <a:avLst/>
          </a:prstGeom>
          <a:noFill/>
        </p:spPr>
        <p:txBody>
          <a:bodyPr wrap="none" rtlCol="0">
            <a:spAutoFit/>
          </a:bodyPr>
          <a:lstStyle/>
          <a:p>
            <a:pPr marL="285750" indent="-285750">
              <a:lnSpc>
                <a:spcPts val="1300"/>
              </a:lnSpc>
              <a:buClr>
                <a:schemeClr val="accent4"/>
              </a:buClr>
              <a:buFont typeface="Wingdings" panose="05000000000000000000" pitchFamily="2" charset="2"/>
              <a:buChar char="ü"/>
            </a:pPr>
            <a:r>
              <a:rPr lang="en-CA" sz="1600">
                <a:cs typeface="Arial" panose="020B0604020202020204" pitchFamily="34" charset="0"/>
              </a:rPr>
              <a:t>Adaptable</a:t>
            </a:r>
          </a:p>
          <a:p>
            <a:pPr marL="285750" indent="-285750">
              <a:lnSpc>
                <a:spcPts val="1300"/>
              </a:lnSpc>
              <a:buClr>
                <a:schemeClr val="accent4"/>
              </a:buClr>
              <a:buFont typeface="Wingdings" panose="05000000000000000000" pitchFamily="2" charset="2"/>
              <a:buChar char="ü"/>
            </a:pPr>
            <a:r>
              <a:rPr lang="en-US" sz="1600">
                <a:cs typeface="Arial" panose="020B0604020202020204" pitchFamily="34" charset="0"/>
              </a:rPr>
              <a:t>Creative</a:t>
            </a:r>
          </a:p>
          <a:p>
            <a:pPr marL="285750" indent="-285750">
              <a:lnSpc>
                <a:spcPts val="1300"/>
              </a:lnSpc>
              <a:buClr>
                <a:schemeClr val="accent4"/>
              </a:buClr>
              <a:buFont typeface="Wingdings" panose="05000000000000000000" pitchFamily="2" charset="2"/>
              <a:buChar char="ü"/>
            </a:pPr>
            <a:r>
              <a:rPr lang="en-US" sz="1600">
                <a:cs typeface="Arial" panose="020B0604020202020204" pitchFamily="34" charset="0"/>
              </a:rPr>
              <a:t>Inclusive</a:t>
            </a:r>
            <a:endParaRPr lang="en-CA" sz="1600">
              <a:cs typeface="Arial" panose="020B0604020202020204" pitchFamily="34" charset="0"/>
            </a:endParaRPr>
          </a:p>
          <a:p>
            <a:pPr marL="285750" indent="-285750">
              <a:lnSpc>
                <a:spcPts val="1300"/>
              </a:lnSpc>
              <a:buClr>
                <a:schemeClr val="accent4"/>
              </a:buClr>
              <a:buFont typeface="Wingdings" panose="05000000000000000000" pitchFamily="2" charset="2"/>
              <a:buChar char="ü"/>
            </a:pPr>
            <a:r>
              <a:rPr lang="en-CA" sz="1600">
                <a:cs typeface="Arial" panose="020B0604020202020204" pitchFamily="34" charset="0"/>
              </a:rPr>
              <a:t>Values interaction</a:t>
            </a:r>
          </a:p>
        </p:txBody>
      </p:sp>
      <p:sp>
        <p:nvSpPr>
          <p:cNvPr id="27" name="TextBox 26"/>
          <p:cNvSpPr txBox="1"/>
          <p:nvPr/>
        </p:nvSpPr>
        <p:spPr>
          <a:xfrm>
            <a:off x="3874722" y="5181512"/>
            <a:ext cx="2152577" cy="771621"/>
          </a:xfrm>
          <a:prstGeom prst="rect">
            <a:avLst/>
          </a:prstGeom>
          <a:noFill/>
        </p:spPr>
        <p:txBody>
          <a:bodyPr wrap="none" rtlCol="0">
            <a:spAutoFit/>
          </a:bodyPr>
          <a:lstStyle/>
          <a:p>
            <a:pPr marL="285750" indent="-285750">
              <a:lnSpc>
                <a:spcPts val="1300"/>
              </a:lnSpc>
              <a:buClr>
                <a:schemeClr val="accent5"/>
              </a:buClr>
              <a:buFont typeface="Wingdings" panose="05000000000000000000" pitchFamily="2" charset="2"/>
              <a:buChar char="ü"/>
            </a:pPr>
            <a:r>
              <a:rPr lang="en-CA" sz="1600">
                <a:cs typeface="Arial" panose="020B0604020202020204" pitchFamily="34" charset="0"/>
              </a:rPr>
              <a:t>Habitual</a:t>
            </a:r>
          </a:p>
          <a:p>
            <a:pPr marL="285750" indent="-285750">
              <a:lnSpc>
                <a:spcPts val="1300"/>
              </a:lnSpc>
              <a:buClr>
                <a:schemeClr val="accent5"/>
              </a:buClr>
              <a:buFont typeface="Wingdings" panose="05000000000000000000" pitchFamily="2" charset="2"/>
              <a:buChar char="ü"/>
            </a:pPr>
            <a:r>
              <a:rPr lang="en-CA" sz="1600">
                <a:cs typeface="Arial" panose="020B0604020202020204" pitchFamily="34" charset="0"/>
              </a:rPr>
              <a:t>Organized</a:t>
            </a:r>
          </a:p>
          <a:p>
            <a:pPr marL="285750" indent="-285750">
              <a:lnSpc>
                <a:spcPts val="1300"/>
              </a:lnSpc>
              <a:buClr>
                <a:schemeClr val="accent5"/>
              </a:buClr>
              <a:buFont typeface="Wingdings" panose="05000000000000000000" pitchFamily="2" charset="2"/>
              <a:buChar char="ü"/>
            </a:pPr>
            <a:r>
              <a:rPr lang="en-CA" sz="1600">
                <a:cs typeface="Arial" panose="020B0604020202020204" pitchFamily="34" charset="0"/>
              </a:rPr>
              <a:t>Detail oriented</a:t>
            </a:r>
          </a:p>
          <a:p>
            <a:pPr marL="285750" indent="-285750">
              <a:lnSpc>
                <a:spcPts val="1300"/>
              </a:lnSpc>
              <a:buClr>
                <a:schemeClr val="accent5"/>
              </a:buClr>
              <a:buFont typeface="Wingdings" panose="05000000000000000000" pitchFamily="2" charset="2"/>
              <a:buChar char="ü"/>
            </a:pPr>
            <a:r>
              <a:rPr lang="en-CA" sz="1600">
                <a:cs typeface="Arial" panose="020B0604020202020204" pitchFamily="34" charset="0"/>
              </a:rPr>
              <a:t>Values predictability</a:t>
            </a:r>
          </a:p>
        </p:txBody>
      </p:sp>
      <p:sp>
        <p:nvSpPr>
          <p:cNvPr id="29" name="TextBox 28"/>
          <p:cNvSpPr txBox="1"/>
          <p:nvPr/>
        </p:nvSpPr>
        <p:spPr>
          <a:xfrm>
            <a:off x="6499727" y="5184849"/>
            <a:ext cx="1588833" cy="771621"/>
          </a:xfrm>
          <a:prstGeom prst="rect">
            <a:avLst/>
          </a:prstGeom>
          <a:noFill/>
        </p:spPr>
        <p:txBody>
          <a:bodyPr wrap="none" rtlCol="0">
            <a:spAutoFit/>
          </a:bodyPr>
          <a:lstStyle/>
          <a:p>
            <a:pPr marL="285750" indent="-285750">
              <a:lnSpc>
                <a:spcPts val="1300"/>
              </a:lnSpc>
              <a:buClr>
                <a:schemeClr val="accent2"/>
              </a:buClr>
              <a:buFont typeface="Wingdings" panose="05000000000000000000" pitchFamily="2" charset="2"/>
              <a:buChar char="ü"/>
            </a:pPr>
            <a:r>
              <a:rPr lang="en-CA" sz="1600">
                <a:cs typeface="Arial" panose="020B0604020202020204" pitchFamily="34" charset="0"/>
              </a:rPr>
              <a:t>Dynamic</a:t>
            </a:r>
          </a:p>
          <a:p>
            <a:pPr marL="285750" indent="-285750">
              <a:lnSpc>
                <a:spcPts val="1300"/>
              </a:lnSpc>
              <a:buClr>
                <a:schemeClr val="accent2"/>
              </a:buClr>
              <a:buFont typeface="Wingdings" panose="05000000000000000000" pitchFamily="2" charset="2"/>
              <a:buChar char="ü"/>
            </a:pPr>
            <a:r>
              <a:rPr lang="en-CA" sz="1600">
                <a:cs typeface="Arial" panose="020B0604020202020204" pitchFamily="34" charset="0"/>
              </a:rPr>
              <a:t>Flexible</a:t>
            </a:r>
          </a:p>
          <a:p>
            <a:pPr marL="285750" indent="-285750">
              <a:lnSpc>
                <a:spcPts val="1300"/>
              </a:lnSpc>
              <a:buClr>
                <a:schemeClr val="accent2"/>
              </a:buClr>
              <a:buFont typeface="Wingdings" panose="05000000000000000000" pitchFamily="2" charset="2"/>
              <a:buChar char="ü"/>
            </a:pPr>
            <a:r>
              <a:rPr lang="en-CA" sz="1600">
                <a:cs typeface="Arial" panose="020B0604020202020204" pitchFamily="34" charset="0"/>
              </a:rPr>
              <a:t>Early adopter</a:t>
            </a:r>
          </a:p>
          <a:p>
            <a:pPr marL="285750" indent="-285750">
              <a:lnSpc>
                <a:spcPts val="1300"/>
              </a:lnSpc>
              <a:buClr>
                <a:schemeClr val="accent2"/>
              </a:buClr>
              <a:buFont typeface="Wingdings" panose="05000000000000000000" pitchFamily="2" charset="2"/>
              <a:buChar char="ü"/>
            </a:pPr>
            <a:r>
              <a:rPr lang="en-CA" sz="1600">
                <a:cs typeface="Arial" panose="020B0604020202020204" pitchFamily="34" charset="0"/>
              </a:rPr>
              <a:t>Autonomous</a:t>
            </a:r>
          </a:p>
        </p:txBody>
      </p:sp>
      <p:sp>
        <p:nvSpPr>
          <p:cNvPr id="31" name="TextBox 30"/>
          <p:cNvSpPr txBox="1"/>
          <p:nvPr/>
        </p:nvSpPr>
        <p:spPr>
          <a:xfrm>
            <a:off x="9015723" y="5181512"/>
            <a:ext cx="1361270" cy="771621"/>
          </a:xfrm>
          <a:prstGeom prst="rect">
            <a:avLst/>
          </a:prstGeom>
          <a:noFill/>
        </p:spPr>
        <p:txBody>
          <a:bodyPr wrap="none" rtlCol="0">
            <a:spAutoFit/>
          </a:bodyPr>
          <a:lstStyle/>
          <a:p>
            <a:pPr marL="285750" indent="-285750">
              <a:lnSpc>
                <a:spcPts val="1300"/>
              </a:lnSpc>
              <a:buClr>
                <a:schemeClr val="accent1"/>
              </a:buClr>
              <a:buFont typeface="Wingdings" panose="05000000000000000000" pitchFamily="2" charset="2"/>
              <a:buChar char="ü"/>
            </a:pPr>
            <a:r>
              <a:rPr lang="en-CA" sz="1600">
                <a:cs typeface="Arial" panose="020B0604020202020204" pitchFamily="34" charset="0"/>
              </a:rPr>
              <a:t>Pragmatic</a:t>
            </a:r>
          </a:p>
          <a:p>
            <a:pPr marL="285750" indent="-285750">
              <a:lnSpc>
                <a:spcPts val="1300"/>
              </a:lnSpc>
              <a:buClr>
                <a:schemeClr val="accent1"/>
              </a:buClr>
              <a:buFont typeface="Wingdings" panose="05000000000000000000" pitchFamily="2" charset="2"/>
              <a:buChar char="ü"/>
            </a:pPr>
            <a:r>
              <a:rPr lang="en-CA" sz="1600">
                <a:cs typeface="Arial" panose="020B0604020202020204" pitchFamily="34" charset="0"/>
              </a:rPr>
              <a:t>Composed</a:t>
            </a:r>
          </a:p>
          <a:p>
            <a:pPr marL="285750" indent="-285750">
              <a:lnSpc>
                <a:spcPts val="1300"/>
              </a:lnSpc>
              <a:buClr>
                <a:schemeClr val="accent1"/>
              </a:buClr>
              <a:buFont typeface="Wingdings" panose="05000000000000000000" pitchFamily="2" charset="2"/>
              <a:buChar char="ü"/>
            </a:pPr>
            <a:r>
              <a:rPr lang="en-CA" sz="1600">
                <a:cs typeface="Arial" panose="020B0604020202020204" pitchFamily="34" charset="0"/>
              </a:rPr>
              <a:t>Focused</a:t>
            </a:r>
          </a:p>
          <a:p>
            <a:pPr marL="285750" indent="-285750">
              <a:lnSpc>
                <a:spcPts val="1300"/>
              </a:lnSpc>
              <a:buClr>
                <a:schemeClr val="accent1"/>
              </a:buClr>
              <a:buFont typeface="Wingdings" panose="05000000000000000000" pitchFamily="2" charset="2"/>
              <a:buChar char="ü"/>
            </a:pPr>
            <a:r>
              <a:rPr lang="en-CA" sz="1600">
                <a:cs typeface="Arial" panose="020B0604020202020204" pitchFamily="34" charset="0"/>
              </a:rPr>
              <a:t>Efficient</a:t>
            </a:r>
          </a:p>
        </p:txBody>
      </p:sp>
    </p:spTree>
    <p:extLst>
      <p:ext uri="{BB962C8B-B14F-4D97-AF65-F5344CB8AC3E}">
        <p14:creationId xmlns:p14="http://schemas.microsoft.com/office/powerpoint/2010/main" val="19336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26" grpId="0"/>
      <p:bldP spid="27"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3" name="Google Shape;523;p14"/>
          <p:cNvSpPr txBox="1">
            <a:spLocks noGrp="1"/>
          </p:cNvSpPr>
          <p:nvPr>
            <p:ph type="title" idx="4294967295"/>
          </p:nvPr>
        </p:nvSpPr>
        <p:spPr>
          <a:xfrm>
            <a:off x="295834" y="-713640"/>
            <a:ext cx="11358282" cy="17176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Font typeface="Arial"/>
              <a:buNone/>
            </a:pPr>
            <a:r>
              <a:rPr lang="en-CA" sz="3200" dirty="0">
                <a:solidFill>
                  <a:schemeClr val="accent5"/>
                </a:solidFill>
              </a:rPr>
              <a:t>An accessible and inclusive workplace by design</a:t>
            </a:r>
          </a:p>
        </p:txBody>
      </p:sp>
      <p:sp>
        <p:nvSpPr>
          <p:cNvPr id="524" name="Google Shape;524;p14">
            <a:extLst>
              <a:ext uri="{C183D7F6-B498-43B3-948B-1728B52AA6E4}">
                <adec:decorative xmlns:adec="http://schemas.microsoft.com/office/drawing/2017/decorative" val="1"/>
              </a:ext>
            </a:extLst>
          </p:cNvPr>
          <p:cNvSpPr/>
          <p:nvPr/>
        </p:nvSpPr>
        <p:spPr>
          <a:xfrm>
            <a:off x="717888" y="1899189"/>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5" name="Google Shape;525;p14"/>
          <p:cNvSpPr txBox="1"/>
          <p:nvPr/>
        </p:nvSpPr>
        <p:spPr>
          <a:xfrm>
            <a:off x="544749" y="2153412"/>
            <a:ext cx="3515186" cy="3410712"/>
          </a:xfrm>
          <a:prstGeom prst="rect">
            <a:avLst/>
          </a:prstGeom>
          <a:noFill/>
          <a:ln>
            <a:noFill/>
          </a:ln>
        </p:spPr>
        <p:txBody>
          <a:bodyPr spcFirstLastPara="1" wrap="square" lIns="91425" tIns="45700" rIns="91425" bIns="45700" anchor="t" anchorCtr="0">
            <a:normAutofit/>
          </a:bodyPr>
          <a:lstStyle/>
          <a:p>
            <a:pPr marL="131763" marR="0" lvl="0" algn="l" defTabSz="914400" rtl="0" eaLnBrk="1" fontAlgn="auto" latinLnBrk="0" hangingPunct="1">
              <a:lnSpc>
                <a:spcPct val="90000"/>
              </a:lnSpc>
              <a:spcBef>
                <a:spcPts val="0"/>
              </a:spcBef>
              <a:spcAft>
                <a:spcPts val="0"/>
              </a:spcAft>
              <a:buClr>
                <a:srgbClr val="000000"/>
              </a:buClr>
              <a:buSzPts val="1900"/>
              <a:tabLst/>
              <a:defRPr/>
            </a:pP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GCworkplace has been developed to be an accessible and inclusive workplace design standard</a:t>
            </a:r>
            <a:r>
              <a:rPr lang="en-CA" sz="1900" kern="0" dirty="0">
                <a:solidFill>
                  <a:srgbClr val="000000"/>
                </a:solidFill>
                <a:latin typeface="Calibri"/>
                <a:ea typeface="Calibri"/>
                <a:cs typeface="Calibri"/>
                <a:sym typeface="Arial"/>
              </a:rPr>
              <a:t>. It provides </a:t>
            </a:r>
            <a:r>
              <a:rPr lang="en-CA" sz="1900" kern="0" dirty="0">
                <a:solidFill>
                  <a:srgbClr val="000000"/>
                </a:solidFill>
                <a:latin typeface="Calibri"/>
                <a:ea typeface="Calibri"/>
                <a:cs typeface="Calibri"/>
                <a:sym typeface="Calibri"/>
              </a:rPr>
              <a:t>employees </a:t>
            </a: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with </a:t>
            </a:r>
            <a:r>
              <a:rPr kumimoji="0" lang="en-CA" sz="1900" b="1" i="0" u="none" strike="noStrike" kern="0" cap="none" spc="0" normalizeH="0" baseline="0" noProof="0" dirty="0">
                <a:ln>
                  <a:noFill/>
                </a:ln>
                <a:solidFill>
                  <a:srgbClr val="000000"/>
                </a:solidFill>
                <a:effectLst/>
                <a:uLnTx/>
                <a:uFillTx/>
                <a:latin typeface="Calibri"/>
                <a:ea typeface="Calibri"/>
                <a:cs typeface="Calibri"/>
                <a:sym typeface="Calibri"/>
              </a:rPr>
              <a:t>full control over the work settings that best suits their functional needs</a:t>
            </a: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 knowing that we all have </a:t>
            </a:r>
            <a:r>
              <a:rPr kumimoji="0" lang="en-CA" sz="1900" b="1" i="0" u="none" strike="noStrike" kern="0" cap="none" spc="0" normalizeH="0" baseline="0" noProof="0" dirty="0">
                <a:ln>
                  <a:noFill/>
                </a:ln>
                <a:solidFill>
                  <a:srgbClr val="000000"/>
                </a:solidFill>
                <a:effectLst/>
                <a:uLnTx/>
                <a:uFillTx/>
                <a:latin typeface="Calibri"/>
                <a:ea typeface="Calibri"/>
                <a:cs typeface="Calibri"/>
                <a:sym typeface="Calibri"/>
              </a:rPr>
              <a:t>different abilities, disabilities and personal preferences</a:t>
            </a: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1" indent="-107950" algn="l" defTabSz="914400" rtl="0" eaLnBrk="1" fontAlgn="auto" latinLnBrk="0" hangingPunct="1">
              <a:lnSpc>
                <a:spcPct val="90000"/>
              </a:lnSpc>
              <a:spcBef>
                <a:spcPts val="375"/>
              </a:spcBef>
              <a:spcAft>
                <a:spcPts val="0"/>
              </a:spcAft>
              <a:buClr>
                <a:srgbClr val="4CB6A0"/>
              </a:buClr>
              <a:buSzPts val="1900"/>
              <a:buFont typeface="Arial"/>
              <a:buNone/>
              <a:tabLst/>
              <a:defRPr/>
            </a:pPr>
            <a:endParaRPr kumimoji="0" sz="1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26" name="Google Shape;526;p14" descr="Image representing people using different inclusive work points. In addition to offering the possibility of teleworking, the GC Workplace offers a wide range of work points:&#10;&#10;Height-adjustable desks&#10;Accessible technologies&#10;Uncluttered workspaces with space for mobility aids&#10;Concentration rooms and capsules offering various levels of visual intimacy&#10;&#10;In addition, it offers great access to natural light but also spaces where the lights are adjustable and dimmable.&#10;" title="Inclusive workplace"/>
          <p:cNvPicPr preferRelativeResize="0"/>
          <p:nvPr/>
        </p:nvPicPr>
        <p:blipFill rotWithShape="1">
          <a:blip r:embed="rId3">
            <a:alphaModFix/>
          </a:blip>
          <a:srcRect t="12954"/>
          <a:stretch/>
        </p:blipFill>
        <p:spPr>
          <a:xfrm>
            <a:off x="3821738" y="1578724"/>
            <a:ext cx="8620657" cy="4560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4" name="Google Shape;534;p15"/>
          <p:cNvSpPr txBox="1">
            <a:spLocks noGrp="1"/>
          </p:cNvSpPr>
          <p:nvPr>
            <p:ph type="title"/>
          </p:nvPr>
        </p:nvSpPr>
        <p:spPr>
          <a:xfrm>
            <a:off x="380987" y="392595"/>
            <a:ext cx="7082065" cy="5080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CA" sz="3200" dirty="0">
                <a:solidFill>
                  <a:schemeClr val="accent5"/>
                </a:solidFill>
                <a:ea typeface="Calibri"/>
                <a:sym typeface="Calibri"/>
              </a:rPr>
              <a:t>Defining your own journey</a:t>
            </a:r>
          </a:p>
        </p:txBody>
      </p:sp>
      <p:sp>
        <p:nvSpPr>
          <p:cNvPr id="26" name="Google Shape;560;p16" descr="User2 Icon">
            <a:extLst>
              <a:ext uri="{FF2B5EF4-FFF2-40B4-BE49-F238E27FC236}">
                <a16:creationId xmlns:a16="http://schemas.microsoft.com/office/drawing/2014/main" id="{C80B9025-D0CB-4867-949F-B626D57044DC}"/>
              </a:ext>
            </a:extLst>
          </p:cNvPr>
          <p:cNvSpPr/>
          <p:nvPr/>
        </p:nvSpPr>
        <p:spPr>
          <a:xfrm>
            <a:off x="380987" y="1603372"/>
            <a:ext cx="1192292" cy="1195430"/>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CB6A0"/>
              </a:solidFill>
              <a:effectLst/>
              <a:uLnTx/>
              <a:uFillTx/>
              <a:latin typeface="Calibri"/>
              <a:ea typeface="Calibri"/>
              <a:cs typeface="Calibri"/>
              <a:sym typeface="Calibri"/>
            </a:endParaRPr>
          </a:p>
        </p:txBody>
      </p:sp>
      <p:grpSp>
        <p:nvGrpSpPr>
          <p:cNvPr id="3" name="Group 2" descr="The three categories for an employee's journey: Planning ahead, getting ready and using the space.">
            <a:extLst>
              <a:ext uri="{FF2B5EF4-FFF2-40B4-BE49-F238E27FC236}">
                <a16:creationId xmlns:a16="http://schemas.microsoft.com/office/drawing/2014/main" id="{F6DAA2F7-72AA-609D-813F-918356B4985E}"/>
              </a:ext>
            </a:extLst>
          </p:cNvPr>
          <p:cNvGrpSpPr/>
          <p:nvPr/>
        </p:nvGrpSpPr>
        <p:grpSpPr>
          <a:xfrm>
            <a:off x="1917078" y="2285251"/>
            <a:ext cx="9495057" cy="2945969"/>
            <a:chOff x="1917078" y="2285251"/>
            <a:chExt cx="9495057" cy="2945969"/>
          </a:xfrm>
        </p:grpSpPr>
        <p:graphicFrame>
          <p:nvGraphicFramePr>
            <p:cNvPr id="2" name="Diagram 1">
              <a:extLst>
                <a:ext uri="{FF2B5EF4-FFF2-40B4-BE49-F238E27FC236}">
                  <a16:creationId xmlns:a16="http://schemas.microsoft.com/office/drawing/2014/main" id="{45A43B67-2061-49F0-98FA-7B47C11FCB67}"/>
                </a:ext>
              </a:extLst>
            </p:cNvPr>
            <p:cNvGraphicFramePr/>
            <p:nvPr>
              <p:extLst>
                <p:ext uri="{D42A27DB-BD31-4B8C-83A1-F6EECF244321}">
                  <p14:modId xmlns:p14="http://schemas.microsoft.com/office/powerpoint/2010/main" val="1583881953"/>
                </p:ext>
              </p:extLst>
            </p:nvPr>
          </p:nvGraphicFramePr>
          <p:xfrm>
            <a:off x="1930021" y="2501402"/>
            <a:ext cx="9482114" cy="272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1" name="Google Shape;541;p15"/>
            <p:cNvSpPr txBox="1"/>
            <p:nvPr/>
          </p:nvSpPr>
          <p:spPr>
            <a:xfrm>
              <a:off x="1917078" y="2290799"/>
              <a:ext cx="2670369" cy="508003"/>
            </a:xfrm>
            <a:prstGeom prst="roundRect">
              <a:avLst/>
            </a:prstGeom>
            <a:solidFill>
              <a:schemeClr val="accent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17455C"/>
                </a:buClr>
                <a:buSzPts val="1800"/>
                <a:buFont typeface="Calibri"/>
                <a:buNone/>
                <a:tabLst/>
                <a:defRPr/>
              </a:pPr>
              <a:r>
                <a:rPr kumimoji="0" lang="en-CA" sz="2800" b="1" u="none" strike="noStrike" kern="0" cap="none" spc="0" normalizeH="0" baseline="0" noProof="0" dirty="0">
                  <a:ln>
                    <a:noFill/>
                  </a:ln>
                  <a:solidFill>
                    <a:schemeClr val="bg1"/>
                  </a:solidFill>
                  <a:effectLst/>
                  <a:uLnTx/>
                  <a:uFillTx/>
                  <a:latin typeface="Calibri"/>
                  <a:ea typeface="Calibri"/>
                  <a:cs typeface="Calibri"/>
                  <a:sym typeface="Calibri"/>
                </a:rPr>
                <a:t>Planning ahead</a:t>
              </a:r>
              <a:endParaRPr kumimoji="0" sz="2800" b="1" u="none"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543" name="Google Shape;543;p15"/>
            <p:cNvSpPr txBox="1"/>
            <p:nvPr/>
          </p:nvSpPr>
          <p:spPr>
            <a:xfrm>
              <a:off x="4621656" y="2285251"/>
              <a:ext cx="2625328" cy="513552"/>
            </a:xfrm>
            <a:prstGeom prst="roundRect">
              <a:avLst/>
            </a:prstGeom>
            <a:solidFill>
              <a:schemeClr val="accent3"/>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A8CE75"/>
                </a:buClr>
                <a:buSzPts val="1800"/>
                <a:buFont typeface="Calibri"/>
                <a:buNone/>
                <a:tabLst/>
                <a:defRPr/>
              </a:pPr>
              <a:r>
                <a:rPr kumimoji="0" lang="en-CA" sz="2800" b="1" u="none" strike="noStrike" kern="0" cap="none" spc="0" normalizeH="0" baseline="0" noProof="0">
                  <a:ln>
                    <a:noFill/>
                  </a:ln>
                  <a:solidFill>
                    <a:schemeClr val="bg1"/>
                  </a:solidFill>
                  <a:effectLst/>
                  <a:uLnTx/>
                  <a:uFillTx/>
                  <a:latin typeface="Calibri"/>
                  <a:ea typeface="Calibri"/>
                  <a:cs typeface="Calibri"/>
                  <a:sym typeface="Calibri"/>
                </a:rPr>
                <a:t>Getting ready</a:t>
              </a:r>
              <a:endParaRPr kumimoji="0" sz="2000" b="0" u="none" strike="noStrike" kern="0" cap="none" spc="0" normalizeH="0" baseline="0" noProof="0">
                <a:ln>
                  <a:noFill/>
                </a:ln>
                <a:solidFill>
                  <a:schemeClr val="bg1"/>
                </a:solidFill>
                <a:effectLst/>
                <a:uLnTx/>
                <a:uFillTx/>
                <a:latin typeface="Arial"/>
                <a:cs typeface="Arial"/>
                <a:sym typeface="Arial"/>
              </a:endParaRPr>
            </a:p>
          </p:txBody>
        </p:sp>
        <p:sp>
          <p:nvSpPr>
            <p:cNvPr id="545" name="Google Shape;545;p15"/>
            <p:cNvSpPr txBox="1"/>
            <p:nvPr/>
          </p:nvSpPr>
          <p:spPr>
            <a:xfrm>
              <a:off x="7279082" y="2285251"/>
              <a:ext cx="2659537" cy="513552"/>
            </a:xfrm>
            <a:prstGeom prst="roundRect">
              <a:avLst/>
            </a:prstGeom>
            <a:solidFill>
              <a:schemeClr val="accent2">
                <a:lumMod val="75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F4A261"/>
                </a:buClr>
                <a:buSzPts val="1800"/>
                <a:buFont typeface="Calibri"/>
                <a:buNone/>
                <a:tabLst/>
                <a:defRPr/>
              </a:pPr>
              <a:r>
                <a:rPr kumimoji="0" lang="en-CA" sz="2800" b="1" u="none" strike="noStrike" kern="0" cap="none" spc="0" normalizeH="0" baseline="0" noProof="0">
                  <a:ln>
                    <a:noFill/>
                  </a:ln>
                  <a:solidFill>
                    <a:schemeClr val="bg1"/>
                  </a:solidFill>
                  <a:effectLst/>
                  <a:uLnTx/>
                  <a:uFillTx/>
                  <a:latin typeface="Calibri"/>
                  <a:ea typeface="Calibri"/>
                  <a:cs typeface="Calibri"/>
                  <a:sym typeface="Calibri"/>
                </a:rPr>
                <a:t>Using the space</a:t>
              </a:r>
              <a:endParaRPr kumimoji="0" lang="en-CA" sz="1400" b="1" u="none" strike="noStrike" kern="0" cap="none" spc="0" normalizeH="0" baseline="0" noProof="0">
                <a:ln>
                  <a:noFill/>
                </a:ln>
                <a:solidFill>
                  <a:schemeClr val="bg1"/>
                </a:solidFill>
                <a:effectLst/>
                <a:uLnTx/>
                <a:uFillTx/>
                <a:latin typeface="Calibri"/>
                <a:ea typeface="Calibri"/>
                <a:cs typeface="Calibri"/>
                <a:sym typeface="Calibri"/>
              </a:endParaRPr>
            </a:p>
          </p:txBody>
        </p:sp>
        <p:pic>
          <p:nvPicPr>
            <p:cNvPr id="536" name="Google Shape;536;p15" descr="Daily calendar with solid fill"/>
            <p:cNvPicPr preferRelativeResize="0"/>
            <p:nvPr/>
          </p:nvPicPr>
          <p:blipFill rotWithShape="1">
            <a:blip r:embed="rId8">
              <a:alphaModFix/>
            </a:blip>
            <a:srcRect/>
            <a:stretch/>
          </p:blipFill>
          <p:spPr>
            <a:xfrm>
              <a:off x="2941302" y="3203874"/>
              <a:ext cx="903409" cy="1052190"/>
            </a:xfrm>
            <a:prstGeom prst="rect">
              <a:avLst/>
            </a:prstGeom>
            <a:noFill/>
            <a:ln>
              <a:noFill/>
            </a:ln>
          </p:spPr>
        </p:pic>
        <p:grpSp>
          <p:nvGrpSpPr>
            <p:cNvPr id="12" name="Group 11">
              <a:extLst>
                <a:ext uri="{FF2B5EF4-FFF2-40B4-BE49-F238E27FC236}">
                  <a16:creationId xmlns:a16="http://schemas.microsoft.com/office/drawing/2014/main" id="{C0D9B498-EB8C-4414-A540-E965D654BA7B}"/>
                </a:ext>
              </a:extLst>
            </p:cNvPr>
            <p:cNvGrpSpPr/>
            <p:nvPr/>
          </p:nvGrpSpPr>
          <p:grpSpPr>
            <a:xfrm>
              <a:off x="5938784" y="3203874"/>
              <a:ext cx="1165097" cy="1113854"/>
              <a:chOff x="5995862" y="3432474"/>
              <a:chExt cx="1165097" cy="1113854"/>
            </a:xfrm>
          </p:grpSpPr>
          <p:pic>
            <p:nvPicPr>
              <p:cNvPr id="5" name="Graphic 4" descr="Laptop with solid fill">
                <a:extLst>
                  <a:ext uri="{FF2B5EF4-FFF2-40B4-BE49-F238E27FC236}">
                    <a16:creationId xmlns:a16="http://schemas.microsoft.com/office/drawing/2014/main" id="{461ABA7B-F2C5-4774-9C69-7D5260D7FA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5862" y="3432474"/>
                <a:ext cx="785527" cy="785527"/>
              </a:xfrm>
              <a:prstGeom prst="rect">
                <a:avLst/>
              </a:prstGeom>
            </p:spPr>
          </p:pic>
          <p:pic>
            <p:nvPicPr>
              <p:cNvPr id="7" name="Graphic 6" descr="Backpack with solid fill">
                <a:extLst>
                  <a:ext uri="{FF2B5EF4-FFF2-40B4-BE49-F238E27FC236}">
                    <a16:creationId xmlns:a16="http://schemas.microsoft.com/office/drawing/2014/main" id="{18B12DDD-89C3-40E3-A611-27859423FF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5432" y="3760801"/>
                <a:ext cx="785527" cy="785527"/>
              </a:xfrm>
              <a:prstGeom prst="rect">
                <a:avLst/>
              </a:prstGeom>
            </p:spPr>
          </p:pic>
        </p:grpSp>
        <p:grpSp>
          <p:nvGrpSpPr>
            <p:cNvPr id="13" name="Group 12">
              <a:extLst>
                <a:ext uri="{FF2B5EF4-FFF2-40B4-BE49-F238E27FC236}">
                  <a16:creationId xmlns:a16="http://schemas.microsoft.com/office/drawing/2014/main" id="{AF784B97-E64B-47EA-B775-DA55823C0B3D}"/>
                </a:ext>
              </a:extLst>
            </p:cNvPr>
            <p:cNvGrpSpPr/>
            <p:nvPr/>
          </p:nvGrpSpPr>
          <p:grpSpPr>
            <a:xfrm>
              <a:off x="8496765" y="3203874"/>
              <a:ext cx="1257026" cy="1113854"/>
              <a:chOff x="8810942" y="3432474"/>
              <a:chExt cx="1257026" cy="1113854"/>
            </a:xfrm>
          </p:grpSpPr>
          <p:pic>
            <p:nvPicPr>
              <p:cNvPr id="9" name="Graphic 8" descr="Work from home desk with solid fill">
                <a:extLst>
                  <a:ext uri="{FF2B5EF4-FFF2-40B4-BE49-F238E27FC236}">
                    <a16:creationId xmlns:a16="http://schemas.microsoft.com/office/drawing/2014/main" id="{30B09708-4F2B-4157-A969-574A804E56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10942" y="3432474"/>
                <a:ext cx="914400" cy="914400"/>
              </a:xfrm>
              <a:prstGeom prst="rect">
                <a:avLst/>
              </a:prstGeom>
            </p:spPr>
          </p:pic>
          <p:pic>
            <p:nvPicPr>
              <p:cNvPr id="11" name="Graphic 10" descr="Meeting with solid fill">
                <a:extLst>
                  <a:ext uri="{FF2B5EF4-FFF2-40B4-BE49-F238E27FC236}">
                    <a16:creationId xmlns:a16="http://schemas.microsoft.com/office/drawing/2014/main" id="{0692F271-08AE-45B6-B159-2308B4CAF6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47579" y="3825939"/>
                <a:ext cx="720389" cy="720389"/>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6" name="Google Shape;686;p20">
            <a:extLst>
              <a:ext uri="{C183D7F6-B498-43B3-948B-1728B52AA6E4}">
                <adec:decorative xmlns:adec="http://schemas.microsoft.com/office/drawing/2017/decorative" val="1"/>
              </a:ext>
            </a:extLst>
          </p:cNvPr>
          <p:cNvSpPr/>
          <p:nvPr/>
        </p:nvSpPr>
        <p:spPr>
          <a:xfrm>
            <a:off x="0" y="-26197"/>
            <a:ext cx="12201653" cy="8983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87" name="Google Shape;687;p20"/>
          <p:cNvSpPr txBox="1">
            <a:spLocks noGrp="1"/>
          </p:cNvSpPr>
          <p:nvPr>
            <p:ph type="title" idx="4294967295"/>
          </p:nvPr>
        </p:nvSpPr>
        <p:spPr>
          <a:xfrm>
            <a:off x="208969" y="189823"/>
            <a:ext cx="11822164"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en-CA" sz="3200" b="1" i="0" u="none" strike="noStrike" kern="0" cap="none" spc="0" normalizeH="0" baseline="0" noProof="0" dirty="0">
                <a:ln>
                  <a:noFill/>
                </a:ln>
                <a:solidFill>
                  <a:srgbClr val="F1F2F2"/>
                </a:solidFill>
                <a:effectLst/>
                <a:uLnTx/>
                <a:uFillTx/>
                <a:latin typeface="Arial"/>
                <a:ea typeface="+mn-ea"/>
                <a:cs typeface="Arial"/>
                <a:sym typeface="Arial"/>
              </a:rPr>
              <a:t>In-Office employee journey example</a:t>
            </a:r>
            <a:endParaRPr kumimoji="0" lang="en-CA"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90000"/>
              </a:lnSpc>
              <a:spcBef>
                <a:spcPts val="0"/>
              </a:spcBef>
              <a:spcAft>
                <a:spcPts val="0"/>
              </a:spcAft>
              <a:buClr>
                <a:srgbClr val="4CB6A0"/>
              </a:buClr>
              <a:buSzPts val="3200"/>
              <a:buFont typeface="Calibri"/>
              <a:buNone/>
              <a:tabLst/>
              <a:defRPr/>
            </a:pPr>
            <a:endParaRPr kumimoji="0" lang="en-CA" sz="3200" b="1" i="0" u="none" strike="noStrike" kern="0" cap="none" spc="0" normalizeH="0" baseline="0" noProof="0" dirty="0">
              <a:ln>
                <a:noFill/>
              </a:ln>
              <a:solidFill>
                <a:srgbClr val="F1F2F2"/>
              </a:solidFill>
              <a:effectLst/>
              <a:uLnTx/>
              <a:uFillTx/>
              <a:latin typeface="Arial"/>
              <a:ea typeface="Arial"/>
              <a:cs typeface="Arial"/>
              <a:sym typeface="Arial"/>
            </a:endParaRPr>
          </a:p>
        </p:txBody>
      </p:sp>
      <p:grpSp>
        <p:nvGrpSpPr>
          <p:cNvPr id="2" name="Group 1" descr="A picture of a floor plan with numbers across it to identify the different steps of an employee's journey throughout a day">
            <a:extLst>
              <a:ext uri="{FF2B5EF4-FFF2-40B4-BE49-F238E27FC236}">
                <a16:creationId xmlns:a16="http://schemas.microsoft.com/office/drawing/2014/main" id="{6B46AE2D-8A82-3437-6174-32DA6EE1EB52}"/>
              </a:ext>
            </a:extLst>
          </p:cNvPr>
          <p:cNvGrpSpPr/>
          <p:nvPr/>
        </p:nvGrpSpPr>
        <p:grpSpPr>
          <a:xfrm>
            <a:off x="116502" y="1202839"/>
            <a:ext cx="5742971" cy="4997292"/>
            <a:chOff x="116502" y="1202839"/>
            <a:chExt cx="5742971" cy="4997292"/>
          </a:xfrm>
        </p:grpSpPr>
        <p:sp>
          <p:nvSpPr>
            <p:cNvPr id="61" name="Rectangle 60">
              <a:extLst>
                <a:ext uri="{FF2B5EF4-FFF2-40B4-BE49-F238E27FC236}">
                  <a16:creationId xmlns:a16="http://schemas.microsoft.com/office/drawing/2014/main" id="{BCC43959-DEC4-429A-8777-FC39B0B41A1E}"/>
                </a:ext>
                <a:ext uri="{C183D7F6-B498-43B3-948B-1728B52AA6E4}">
                  <adec:decorative xmlns:adec="http://schemas.microsoft.com/office/drawing/2017/decorative" val="1"/>
                </a:ext>
              </a:extLst>
            </p:cNvPr>
            <p:cNvSpPr/>
            <p:nvPr/>
          </p:nvSpPr>
          <p:spPr>
            <a:xfrm>
              <a:off x="116502" y="1202840"/>
              <a:ext cx="5742971" cy="4997291"/>
            </a:xfrm>
            <a:prstGeom prst="rect">
              <a:avLst/>
            </a:prstGeom>
            <a:solidFill>
              <a:srgbClr val="A8CE7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highlight>
                  <a:srgbClr val="F8F682"/>
                </a:highlight>
              </a:endParaRPr>
            </a:p>
          </p:txBody>
        </p:sp>
        <p:pic>
          <p:nvPicPr>
            <p:cNvPr id="62" name="Picture 61">
              <a:extLst>
                <a:ext uri="{FF2B5EF4-FFF2-40B4-BE49-F238E27FC236}">
                  <a16:creationId xmlns:a16="http://schemas.microsoft.com/office/drawing/2014/main" id="{1BB4A7E1-2614-45FA-B300-A898593072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496" t="13629" r="31598" b="13502"/>
            <a:stretch/>
          </p:blipFill>
          <p:spPr>
            <a:xfrm>
              <a:off x="137882" y="1202839"/>
              <a:ext cx="5721591" cy="4997291"/>
            </a:xfrm>
            <a:prstGeom prst="rect">
              <a:avLst/>
            </a:prstGeom>
          </p:spPr>
        </p:pic>
        <p:grpSp>
          <p:nvGrpSpPr>
            <p:cNvPr id="65" name="Group 64">
              <a:extLst>
                <a:ext uri="{FF2B5EF4-FFF2-40B4-BE49-F238E27FC236}">
                  <a16:creationId xmlns:a16="http://schemas.microsoft.com/office/drawing/2014/main" id="{74426DB8-9D10-4EC5-A31F-FCEBB148F89B}"/>
                </a:ext>
              </a:extLst>
            </p:cNvPr>
            <p:cNvGrpSpPr/>
            <p:nvPr/>
          </p:nvGrpSpPr>
          <p:grpSpPr>
            <a:xfrm>
              <a:off x="2787962" y="4109736"/>
              <a:ext cx="400050" cy="447138"/>
              <a:chOff x="9123759" y="3100388"/>
              <a:chExt cx="400050" cy="430857"/>
            </a:xfrm>
          </p:grpSpPr>
          <p:sp>
            <p:nvSpPr>
              <p:cNvPr id="66" name="Oval 65">
                <a:extLst>
                  <a:ext uri="{FF2B5EF4-FFF2-40B4-BE49-F238E27FC236}">
                    <a16:creationId xmlns:a16="http://schemas.microsoft.com/office/drawing/2014/main" id="{320EABC2-5DCE-4610-AA56-2DC695EA2AF9}"/>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2F672B28-EA4F-4099-A534-2DD4B6A74292}"/>
                  </a:ext>
                </a:extLst>
              </p:cNvPr>
              <p:cNvSpPr txBox="1"/>
              <p:nvPr/>
            </p:nvSpPr>
            <p:spPr>
              <a:xfrm>
                <a:off x="9154716" y="3100388"/>
                <a:ext cx="319087" cy="265574"/>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1</a:t>
                </a:r>
                <a:endParaRPr lang="en-CA" sz="2400">
                  <a:solidFill>
                    <a:schemeClr val="accent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6610FB53-906D-4A0C-B6F0-7898FC21D452}"/>
                </a:ext>
              </a:extLst>
            </p:cNvPr>
            <p:cNvGrpSpPr/>
            <p:nvPr/>
          </p:nvGrpSpPr>
          <p:grpSpPr>
            <a:xfrm>
              <a:off x="4454290" y="3580392"/>
              <a:ext cx="400050" cy="461665"/>
              <a:chOff x="9123759" y="3100388"/>
              <a:chExt cx="400050" cy="461665"/>
            </a:xfrm>
          </p:grpSpPr>
          <p:sp>
            <p:nvSpPr>
              <p:cNvPr id="69" name="Oval 68">
                <a:extLst>
                  <a:ext uri="{FF2B5EF4-FFF2-40B4-BE49-F238E27FC236}">
                    <a16:creationId xmlns:a16="http://schemas.microsoft.com/office/drawing/2014/main" id="{A3F4F9E1-0A3D-40DB-AC49-8680D7C7E202}"/>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TextBox 69">
                <a:extLst>
                  <a:ext uri="{FF2B5EF4-FFF2-40B4-BE49-F238E27FC236}">
                    <a16:creationId xmlns:a16="http://schemas.microsoft.com/office/drawing/2014/main" id="{D7520B19-F132-4807-B2BE-39DEB5EE6D3B}"/>
                  </a:ext>
                </a:extLst>
              </p:cNvPr>
              <p:cNvSpPr txBox="1"/>
              <p:nvPr/>
            </p:nvSpPr>
            <p:spPr>
              <a:xfrm>
                <a:off x="9154716" y="3100388"/>
                <a:ext cx="319087" cy="461665"/>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2</a:t>
                </a:r>
                <a:endParaRPr lang="en-CA" sz="2400">
                  <a:solidFill>
                    <a:schemeClr val="accent1"/>
                  </a:solidFill>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F2E4965C-1A98-402B-A490-1EC779C3C135}"/>
                </a:ext>
              </a:extLst>
            </p:cNvPr>
            <p:cNvGrpSpPr/>
            <p:nvPr/>
          </p:nvGrpSpPr>
          <p:grpSpPr>
            <a:xfrm>
              <a:off x="1839374" y="5112310"/>
              <a:ext cx="400050" cy="461665"/>
              <a:chOff x="9123759" y="3100388"/>
              <a:chExt cx="400050" cy="430857"/>
            </a:xfrm>
          </p:grpSpPr>
          <p:sp>
            <p:nvSpPr>
              <p:cNvPr id="72" name="Oval 71">
                <a:extLst>
                  <a:ext uri="{FF2B5EF4-FFF2-40B4-BE49-F238E27FC236}">
                    <a16:creationId xmlns:a16="http://schemas.microsoft.com/office/drawing/2014/main" id="{E6C780DD-F1F6-4131-9FBE-C2280075C00E}"/>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TextBox 72">
                <a:extLst>
                  <a:ext uri="{FF2B5EF4-FFF2-40B4-BE49-F238E27FC236}">
                    <a16:creationId xmlns:a16="http://schemas.microsoft.com/office/drawing/2014/main" id="{B1D2A6FE-9A62-4783-8586-1882BF3D4790}"/>
                  </a:ext>
                </a:extLst>
              </p:cNvPr>
              <p:cNvSpPr txBox="1"/>
              <p:nvPr/>
            </p:nvSpPr>
            <p:spPr>
              <a:xfrm>
                <a:off x="9154716" y="3100388"/>
                <a:ext cx="319087" cy="265574"/>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3</a:t>
                </a:r>
                <a:endParaRPr lang="en-CA" sz="2400">
                  <a:solidFill>
                    <a:schemeClr val="accent1"/>
                  </a:solidFill>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54DEB274-DB21-4ABC-8EC7-BFC7D84641BA}"/>
                </a:ext>
              </a:extLst>
            </p:cNvPr>
            <p:cNvGrpSpPr/>
            <p:nvPr/>
          </p:nvGrpSpPr>
          <p:grpSpPr>
            <a:xfrm>
              <a:off x="1576877" y="2250741"/>
              <a:ext cx="400050" cy="461665"/>
              <a:chOff x="9123759" y="3100388"/>
              <a:chExt cx="400050" cy="430857"/>
            </a:xfrm>
          </p:grpSpPr>
          <p:sp>
            <p:nvSpPr>
              <p:cNvPr id="75" name="Oval 74">
                <a:extLst>
                  <a:ext uri="{FF2B5EF4-FFF2-40B4-BE49-F238E27FC236}">
                    <a16:creationId xmlns:a16="http://schemas.microsoft.com/office/drawing/2014/main" id="{A7C39180-EB0E-4F08-83E8-B76832E3C91A}"/>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TextBox 75">
                <a:extLst>
                  <a:ext uri="{FF2B5EF4-FFF2-40B4-BE49-F238E27FC236}">
                    <a16:creationId xmlns:a16="http://schemas.microsoft.com/office/drawing/2014/main" id="{17949578-25DA-41A9-AC6B-960B2DABDD57}"/>
                  </a:ext>
                </a:extLst>
              </p:cNvPr>
              <p:cNvSpPr txBox="1"/>
              <p:nvPr/>
            </p:nvSpPr>
            <p:spPr>
              <a:xfrm>
                <a:off x="9154716" y="3100388"/>
                <a:ext cx="319087" cy="265574"/>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4</a:t>
                </a:r>
                <a:endParaRPr lang="en-CA" sz="2400">
                  <a:solidFill>
                    <a:schemeClr val="accent1"/>
                  </a:solidFill>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529455E0-462B-4A0F-89AC-72D9BC79DBA1}"/>
                </a:ext>
              </a:extLst>
            </p:cNvPr>
            <p:cNvGrpSpPr/>
            <p:nvPr/>
          </p:nvGrpSpPr>
          <p:grpSpPr>
            <a:xfrm>
              <a:off x="466546" y="1422815"/>
              <a:ext cx="400050" cy="461665"/>
              <a:chOff x="9123759" y="3100388"/>
              <a:chExt cx="400050" cy="430857"/>
            </a:xfrm>
          </p:grpSpPr>
          <p:sp>
            <p:nvSpPr>
              <p:cNvPr id="78" name="Oval 77">
                <a:extLst>
                  <a:ext uri="{FF2B5EF4-FFF2-40B4-BE49-F238E27FC236}">
                    <a16:creationId xmlns:a16="http://schemas.microsoft.com/office/drawing/2014/main" id="{FB8E9BD6-239E-4910-B446-2545AF1A17D1}"/>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9" name="TextBox 78">
                <a:extLst>
                  <a:ext uri="{FF2B5EF4-FFF2-40B4-BE49-F238E27FC236}">
                    <a16:creationId xmlns:a16="http://schemas.microsoft.com/office/drawing/2014/main" id="{E575CB9A-9E61-454F-8569-9F8C3CC1A3A1}"/>
                  </a:ext>
                </a:extLst>
              </p:cNvPr>
              <p:cNvSpPr txBox="1"/>
              <p:nvPr/>
            </p:nvSpPr>
            <p:spPr>
              <a:xfrm>
                <a:off x="9154716" y="3100388"/>
                <a:ext cx="319087" cy="265574"/>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5</a:t>
                </a:r>
                <a:endParaRPr lang="en-CA" sz="2400">
                  <a:solidFill>
                    <a:schemeClr val="accent1"/>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EA768DE1-8F05-479F-AA56-7FF90BFC7122}"/>
                </a:ext>
              </a:extLst>
            </p:cNvPr>
            <p:cNvGrpSpPr/>
            <p:nvPr/>
          </p:nvGrpSpPr>
          <p:grpSpPr>
            <a:xfrm>
              <a:off x="4060061" y="2213198"/>
              <a:ext cx="400050" cy="461665"/>
              <a:chOff x="9123759" y="3100388"/>
              <a:chExt cx="400050" cy="430857"/>
            </a:xfrm>
          </p:grpSpPr>
          <p:sp>
            <p:nvSpPr>
              <p:cNvPr id="81" name="Oval 80">
                <a:extLst>
                  <a:ext uri="{FF2B5EF4-FFF2-40B4-BE49-F238E27FC236}">
                    <a16:creationId xmlns:a16="http://schemas.microsoft.com/office/drawing/2014/main" id="{76817665-98D7-45E7-8C94-CD32C8C4A589}"/>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TextBox 81">
                <a:extLst>
                  <a:ext uri="{FF2B5EF4-FFF2-40B4-BE49-F238E27FC236}">
                    <a16:creationId xmlns:a16="http://schemas.microsoft.com/office/drawing/2014/main" id="{B22E70AD-1C02-4757-9CA2-1150541E9CCA}"/>
                  </a:ext>
                </a:extLst>
              </p:cNvPr>
              <p:cNvSpPr txBox="1"/>
              <p:nvPr/>
            </p:nvSpPr>
            <p:spPr>
              <a:xfrm>
                <a:off x="9154716" y="3100388"/>
                <a:ext cx="319087" cy="265574"/>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6</a:t>
                </a:r>
                <a:endParaRPr lang="en-CA" sz="2400">
                  <a:solidFill>
                    <a:schemeClr val="accent1"/>
                  </a:solidFill>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1317A75C-E671-4DC5-BE25-C4269F085E0E}"/>
                </a:ext>
              </a:extLst>
            </p:cNvPr>
            <p:cNvGrpSpPr/>
            <p:nvPr/>
          </p:nvGrpSpPr>
          <p:grpSpPr>
            <a:xfrm>
              <a:off x="2858950" y="2044325"/>
              <a:ext cx="400050" cy="428655"/>
              <a:chOff x="9123759" y="3100388"/>
              <a:chExt cx="400050" cy="430857"/>
            </a:xfrm>
          </p:grpSpPr>
          <p:sp>
            <p:nvSpPr>
              <p:cNvPr id="84" name="Oval 83">
                <a:extLst>
                  <a:ext uri="{FF2B5EF4-FFF2-40B4-BE49-F238E27FC236}">
                    <a16:creationId xmlns:a16="http://schemas.microsoft.com/office/drawing/2014/main" id="{576901BB-A5D3-40AE-B943-5C5BF23D5354}"/>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TextBox 84">
                <a:extLst>
                  <a:ext uri="{FF2B5EF4-FFF2-40B4-BE49-F238E27FC236}">
                    <a16:creationId xmlns:a16="http://schemas.microsoft.com/office/drawing/2014/main" id="{93A0D280-5B78-425C-BB9F-A4EB2CFDEB11}"/>
                  </a:ext>
                </a:extLst>
              </p:cNvPr>
              <p:cNvSpPr txBox="1"/>
              <p:nvPr/>
            </p:nvSpPr>
            <p:spPr>
              <a:xfrm>
                <a:off x="9154716" y="3100388"/>
                <a:ext cx="319087" cy="265574"/>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7</a:t>
                </a:r>
                <a:endParaRPr lang="en-CA" sz="2400">
                  <a:solidFill>
                    <a:schemeClr val="accent1"/>
                  </a:solidFill>
                  <a:latin typeface="Arial" panose="020B0604020202020204" pitchFamily="34" charset="0"/>
                  <a:cs typeface="Arial" panose="020B0604020202020204" pitchFamily="34" charset="0"/>
                </a:endParaRPr>
              </a:p>
            </p:txBody>
          </p:sp>
        </p:grpSp>
      </p:grpSp>
      <p:sp>
        <p:nvSpPr>
          <p:cNvPr id="64" name="TextBox 63">
            <a:extLst>
              <a:ext uri="{FF2B5EF4-FFF2-40B4-BE49-F238E27FC236}">
                <a16:creationId xmlns:a16="http://schemas.microsoft.com/office/drawing/2014/main" id="{CC43E7B5-0ADC-45DD-8BD6-7F4CD19D5085}"/>
              </a:ext>
            </a:extLst>
          </p:cNvPr>
          <p:cNvSpPr txBox="1"/>
          <p:nvPr/>
        </p:nvSpPr>
        <p:spPr>
          <a:xfrm>
            <a:off x="497503" y="2927848"/>
            <a:ext cx="5034644" cy="646331"/>
          </a:xfrm>
          <a:prstGeom prst="rect">
            <a:avLst/>
          </a:prstGeom>
          <a:solidFill>
            <a:schemeClr val="accent4"/>
          </a:solidFill>
        </p:spPr>
        <p:txBody>
          <a:bodyPr wrap="square">
            <a:spAutoFit/>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You can replace the sample floor plan with your floor plan and adjust the activities accordingly</a:t>
            </a:r>
          </a:p>
        </p:txBody>
      </p:sp>
      <p:sp>
        <p:nvSpPr>
          <p:cNvPr id="92" name="TextBox 91">
            <a:extLst>
              <a:ext uri="{FF2B5EF4-FFF2-40B4-BE49-F238E27FC236}">
                <a16:creationId xmlns:a16="http://schemas.microsoft.com/office/drawing/2014/main" id="{1ABE2C88-660C-4009-956D-3F35C3865AC4}"/>
              </a:ext>
            </a:extLst>
          </p:cNvPr>
          <p:cNvSpPr txBox="1"/>
          <p:nvPr/>
        </p:nvSpPr>
        <p:spPr>
          <a:xfrm>
            <a:off x="6051635" y="1162580"/>
            <a:ext cx="5979498" cy="1050618"/>
          </a:xfrm>
          <a:prstGeom prst="rect">
            <a:avLst/>
          </a:prstGeom>
          <a:noFill/>
        </p:spPr>
        <p:txBody>
          <a:bodyPr vert="horz" lIns="91440" tIns="45720" rIns="91440" bIns="45720" rtlCol="0" anchor="t">
            <a:noAutofit/>
          </a:bodyPr>
          <a:lstStyle/>
          <a:p>
            <a:pPr>
              <a:lnSpc>
                <a:spcPct val="90000"/>
              </a:lnSpc>
              <a:spcAft>
                <a:spcPts val="800"/>
              </a:spcAft>
            </a:pPr>
            <a:r>
              <a:rPr lang="en-US" sz="1600" b="1" dirty="0">
                <a:solidFill>
                  <a:sysClr val="windowText" lastClr="000000"/>
                </a:solidFill>
                <a:latin typeface="Calibri" panose="020F0502020204030204" pitchFamily="34" charset="0"/>
                <a:cs typeface="Calibri" panose="020F0502020204030204" pitchFamily="34" charset="0"/>
              </a:rPr>
              <a:t>Here is an example of what your day could look like when you come into our new workspace! </a:t>
            </a:r>
            <a:r>
              <a:rPr lang="en-US" sz="1600" b="1" dirty="0">
                <a:solidFill>
                  <a:schemeClr val="accent4"/>
                </a:solidFill>
                <a:latin typeface="Calibri" panose="020F0502020204030204" pitchFamily="34" charset="0"/>
                <a:cs typeface="Calibri" panose="020F0502020204030204" pitchFamily="34" charset="0"/>
              </a:rPr>
              <a:t>Everyone’s journey will be different</a:t>
            </a:r>
            <a:r>
              <a:rPr lang="en-US" sz="1600" b="1" dirty="0">
                <a:solidFill>
                  <a:sysClr val="windowText" lastClr="000000"/>
                </a:solidFill>
                <a:latin typeface="Calibri" panose="020F0502020204030204" pitchFamily="34" charset="0"/>
                <a:cs typeface="Calibri" panose="020F0502020204030204" pitchFamily="34" charset="0"/>
              </a:rPr>
              <a:t>, we encourage you to explore the various possibilities your new workplace has to offer.</a:t>
            </a:r>
          </a:p>
        </p:txBody>
      </p:sp>
      <p:grpSp>
        <p:nvGrpSpPr>
          <p:cNvPr id="95" name="Group 94" descr="1. Arrive at the office">
            <a:extLst>
              <a:ext uri="{FF2B5EF4-FFF2-40B4-BE49-F238E27FC236}">
                <a16:creationId xmlns:a16="http://schemas.microsoft.com/office/drawing/2014/main" id="{0B864A3E-FA3B-445B-8BA1-74A91F864BD0}"/>
              </a:ext>
            </a:extLst>
          </p:cNvPr>
          <p:cNvGrpSpPr/>
          <p:nvPr/>
        </p:nvGrpSpPr>
        <p:grpSpPr>
          <a:xfrm>
            <a:off x="6200439" y="2473298"/>
            <a:ext cx="3343275" cy="461665"/>
            <a:chOff x="6414449" y="1649073"/>
            <a:chExt cx="3343275" cy="461665"/>
          </a:xfrm>
        </p:grpSpPr>
        <p:grpSp>
          <p:nvGrpSpPr>
            <p:cNvPr id="96" name="Group 95">
              <a:extLst>
                <a:ext uri="{FF2B5EF4-FFF2-40B4-BE49-F238E27FC236}">
                  <a16:creationId xmlns:a16="http://schemas.microsoft.com/office/drawing/2014/main" id="{742B2E47-53B5-49BE-8CC1-3D4CA018B7B7}"/>
                </a:ext>
              </a:extLst>
            </p:cNvPr>
            <p:cNvGrpSpPr/>
            <p:nvPr/>
          </p:nvGrpSpPr>
          <p:grpSpPr>
            <a:xfrm>
              <a:off x="6414449" y="1649073"/>
              <a:ext cx="400050" cy="461665"/>
              <a:chOff x="9123759" y="3100388"/>
              <a:chExt cx="400050" cy="461665"/>
            </a:xfrm>
          </p:grpSpPr>
          <p:sp>
            <p:nvSpPr>
              <p:cNvPr id="98" name="Oval 97">
                <a:extLst>
                  <a:ext uri="{FF2B5EF4-FFF2-40B4-BE49-F238E27FC236}">
                    <a16:creationId xmlns:a16="http://schemas.microsoft.com/office/drawing/2014/main" id="{C4EA7333-972E-448E-8ACB-349E669D68C5}"/>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TextBox 98">
                <a:extLst>
                  <a:ext uri="{FF2B5EF4-FFF2-40B4-BE49-F238E27FC236}">
                    <a16:creationId xmlns:a16="http://schemas.microsoft.com/office/drawing/2014/main" id="{3498E7B8-6A67-4230-9F4B-F5CE014F62EC}"/>
                  </a:ext>
                </a:extLst>
              </p:cNvPr>
              <p:cNvSpPr txBox="1"/>
              <p:nvPr/>
            </p:nvSpPr>
            <p:spPr>
              <a:xfrm>
                <a:off x="9154716" y="3100388"/>
                <a:ext cx="319087"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1</a:t>
                </a:r>
                <a:endParaRPr lang="en-CA" sz="2400" dirty="0">
                  <a:solidFill>
                    <a:schemeClr val="accent1"/>
                  </a:solidFill>
                  <a:latin typeface="Arial" panose="020B0604020202020204" pitchFamily="34" charset="0"/>
                  <a:cs typeface="Arial" panose="020B0604020202020204" pitchFamily="34" charset="0"/>
                </a:endParaRPr>
              </a:p>
            </p:txBody>
          </p:sp>
        </p:grpSp>
        <p:sp>
          <p:nvSpPr>
            <p:cNvPr id="97" name="TextBox 96">
              <a:extLst>
                <a:ext uri="{FF2B5EF4-FFF2-40B4-BE49-F238E27FC236}">
                  <a16:creationId xmlns:a16="http://schemas.microsoft.com/office/drawing/2014/main" id="{F0E27535-B5C8-4A26-A5DC-9DFD66AB3B6A}"/>
                </a:ext>
              </a:extLst>
            </p:cNvPr>
            <p:cNvSpPr txBox="1"/>
            <p:nvPr/>
          </p:nvSpPr>
          <p:spPr>
            <a:xfrm>
              <a:off x="6814499" y="1726017"/>
              <a:ext cx="2943225"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Arrive at the office </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0" name="Group 99" descr="2. Use a locker for your personal items (as required)">
            <a:extLst>
              <a:ext uri="{FF2B5EF4-FFF2-40B4-BE49-F238E27FC236}">
                <a16:creationId xmlns:a16="http://schemas.microsoft.com/office/drawing/2014/main" id="{06BF882C-8FB6-4845-876B-759A3CDFFFAC}"/>
              </a:ext>
            </a:extLst>
          </p:cNvPr>
          <p:cNvGrpSpPr/>
          <p:nvPr/>
        </p:nvGrpSpPr>
        <p:grpSpPr>
          <a:xfrm>
            <a:off x="6200439" y="2960337"/>
            <a:ext cx="4683133" cy="461665"/>
            <a:chOff x="6414449" y="2103771"/>
            <a:chExt cx="4683133" cy="461665"/>
          </a:xfrm>
        </p:grpSpPr>
        <p:grpSp>
          <p:nvGrpSpPr>
            <p:cNvPr id="101" name="Group 100">
              <a:extLst>
                <a:ext uri="{FF2B5EF4-FFF2-40B4-BE49-F238E27FC236}">
                  <a16:creationId xmlns:a16="http://schemas.microsoft.com/office/drawing/2014/main" id="{591897E0-00C6-40C8-AEB7-5B6A57A51BB8}"/>
                </a:ext>
              </a:extLst>
            </p:cNvPr>
            <p:cNvGrpSpPr/>
            <p:nvPr/>
          </p:nvGrpSpPr>
          <p:grpSpPr>
            <a:xfrm>
              <a:off x="6414449" y="2103771"/>
              <a:ext cx="400050" cy="461665"/>
              <a:chOff x="9123759" y="3100388"/>
              <a:chExt cx="400050" cy="461665"/>
            </a:xfrm>
          </p:grpSpPr>
          <p:sp>
            <p:nvSpPr>
              <p:cNvPr id="103" name="Oval 102">
                <a:extLst>
                  <a:ext uri="{FF2B5EF4-FFF2-40B4-BE49-F238E27FC236}">
                    <a16:creationId xmlns:a16="http://schemas.microsoft.com/office/drawing/2014/main" id="{240CDA45-25C0-4DC8-B576-AA281364BBF1}"/>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TextBox 103">
                <a:extLst>
                  <a:ext uri="{FF2B5EF4-FFF2-40B4-BE49-F238E27FC236}">
                    <a16:creationId xmlns:a16="http://schemas.microsoft.com/office/drawing/2014/main" id="{AC6B7C95-84FF-4916-94D8-D8FE2EFA971E}"/>
                  </a:ext>
                </a:extLst>
              </p:cNvPr>
              <p:cNvSpPr txBox="1"/>
              <p:nvPr/>
            </p:nvSpPr>
            <p:spPr>
              <a:xfrm>
                <a:off x="9154716" y="3100388"/>
                <a:ext cx="319087" cy="461665"/>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2</a:t>
                </a:r>
                <a:endParaRPr lang="en-CA" sz="2400">
                  <a:solidFill>
                    <a:schemeClr val="accent1"/>
                  </a:solidFill>
                  <a:latin typeface="Arial" panose="020B0604020202020204" pitchFamily="34" charset="0"/>
                  <a:cs typeface="Arial" panose="020B0604020202020204" pitchFamily="34" charset="0"/>
                </a:endParaRPr>
              </a:p>
            </p:txBody>
          </p:sp>
        </p:grpSp>
        <p:sp>
          <p:nvSpPr>
            <p:cNvPr id="102" name="TextBox 101">
              <a:extLst>
                <a:ext uri="{FF2B5EF4-FFF2-40B4-BE49-F238E27FC236}">
                  <a16:creationId xmlns:a16="http://schemas.microsoft.com/office/drawing/2014/main" id="{62948F7E-2AE7-41DC-9A3C-EB05B7E7F02B}"/>
                </a:ext>
              </a:extLst>
            </p:cNvPr>
            <p:cNvSpPr txBox="1"/>
            <p:nvPr/>
          </p:nvSpPr>
          <p:spPr>
            <a:xfrm>
              <a:off x="6814499" y="2180715"/>
              <a:ext cx="4283083"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Use a locker for your personal items (as required)</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05" name="Group 104" descr="3. Make your way to your pre-reserved workpoint to complete your daily tasks">
            <a:extLst>
              <a:ext uri="{FF2B5EF4-FFF2-40B4-BE49-F238E27FC236}">
                <a16:creationId xmlns:a16="http://schemas.microsoft.com/office/drawing/2014/main" id="{C2A079B8-DE41-4B2B-8FE1-4A1B54357351}"/>
              </a:ext>
            </a:extLst>
          </p:cNvPr>
          <p:cNvGrpSpPr/>
          <p:nvPr/>
        </p:nvGrpSpPr>
        <p:grpSpPr>
          <a:xfrm>
            <a:off x="6200439" y="3408467"/>
            <a:ext cx="5376310" cy="523220"/>
            <a:chOff x="6414449" y="2500396"/>
            <a:chExt cx="5376310" cy="523220"/>
          </a:xfrm>
        </p:grpSpPr>
        <p:grpSp>
          <p:nvGrpSpPr>
            <p:cNvPr id="106" name="Group 105">
              <a:extLst>
                <a:ext uri="{FF2B5EF4-FFF2-40B4-BE49-F238E27FC236}">
                  <a16:creationId xmlns:a16="http://schemas.microsoft.com/office/drawing/2014/main" id="{FAB7F4F7-20FD-44F8-A6AF-3214AAA9E588}"/>
                </a:ext>
              </a:extLst>
            </p:cNvPr>
            <p:cNvGrpSpPr/>
            <p:nvPr/>
          </p:nvGrpSpPr>
          <p:grpSpPr>
            <a:xfrm>
              <a:off x="6414449" y="2531174"/>
              <a:ext cx="400050" cy="461665"/>
              <a:chOff x="9123759" y="3100388"/>
              <a:chExt cx="400050" cy="461665"/>
            </a:xfrm>
          </p:grpSpPr>
          <p:sp>
            <p:nvSpPr>
              <p:cNvPr id="108" name="Oval 107">
                <a:extLst>
                  <a:ext uri="{FF2B5EF4-FFF2-40B4-BE49-F238E27FC236}">
                    <a16:creationId xmlns:a16="http://schemas.microsoft.com/office/drawing/2014/main" id="{C6FE155C-1217-4B17-9710-3B300751E771}"/>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TextBox 108">
                <a:extLst>
                  <a:ext uri="{FF2B5EF4-FFF2-40B4-BE49-F238E27FC236}">
                    <a16:creationId xmlns:a16="http://schemas.microsoft.com/office/drawing/2014/main" id="{9888703F-9463-458C-B5D7-A5005D05BE9E}"/>
                  </a:ext>
                </a:extLst>
              </p:cNvPr>
              <p:cNvSpPr txBox="1"/>
              <p:nvPr/>
            </p:nvSpPr>
            <p:spPr>
              <a:xfrm>
                <a:off x="9154716" y="3100388"/>
                <a:ext cx="319087" cy="461665"/>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3</a:t>
                </a:r>
                <a:endParaRPr lang="en-CA" sz="2400">
                  <a:solidFill>
                    <a:schemeClr val="accent1"/>
                  </a:solidFill>
                  <a:latin typeface="Arial" panose="020B0604020202020204" pitchFamily="34" charset="0"/>
                  <a:cs typeface="Arial" panose="020B0604020202020204" pitchFamily="34" charset="0"/>
                </a:endParaRPr>
              </a:p>
            </p:txBody>
          </p:sp>
        </p:grpSp>
        <p:sp>
          <p:nvSpPr>
            <p:cNvPr id="107" name="TextBox 106">
              <a:extLst>
                <a:ext uri="{FF2B5EF4-FFF2-40B4-BE49-F238E27FC236}">
                  <a16:creationId xmlns:a16="http://schemas.microsoft.com/office/drawing/2014/main" id="{76500667-22A3-45DA-AC21-BF2F0F33BF0F}"/>
                </a:ext>
              </a:extLst>
            </p:cNvPr>
            <p:cNvSpPr txBox="1"/>
            <p:nvPr/>
          </p:nvSpPr>
          <p:spPr>
            <a:xfrm>
              <a:off x="6814499" y="2500396"/>
              <a:ext cx="4976260" cy="523220"/>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Make your way to your pre-reserved workpoint to complete your daily tasks</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10" name="Group 109" descr="4. Prepare and eat lunch, catch up with some colleagues">
            <a:extLst>
              <a:ext uri="{FF2B5EF4-FFF2-40B4-BE49-F238E27FC236}">
                <a16:creationId xmlns:a16="http://schemas.microsoft.com/office/drawing/2014/main" id="{B40C16A8-9D29-4332-808E-7FCE5FF5B745}"/>
              </a:ext>
            </a:extLst>
          </p:cNvPr>
          <p:cNvGrpSpPr/>
          <p:nvPr/>
        </p:nvGrpSpPr>
        <p:grpSpPr>
          <a:xfrm>
            <a:off x="6200439" y="3936771"/>
            <a:ext cx="5253676" cy="461665"/>
            <a:chOff x="6414449" y="3493701"/>
            <a:chExt cx="5253676" cy="461665"/>
          </a:xfrm>
        </p:grpSpPr>
        <p:grpSp>
          <p:nvGrpSpPr>
            <p:cNvPr id="111" name="Group 110">
              <a:extLst>
                <a:ext uri="{FF2B5EF4-FFF2-40B4-BE49-F238E27FC236}">
                  <a16:creationId xmlns:a16="http://schemas.microsoft.com/office/drawing/2014/main" id="{86B978A2-9D54-4DA4-B796-30C5D8182206}"/>
                </a:ext>
              </a:extLst>
            </p:cNvPr>
            <p:cNvGrpSpPr/>
            <p:nvPr/>
          </p:nvGrpSpPr>
          <p:grpSpPr>
            <a:xfrm>
              <a:off x="6414449" y="3493701"/>
              <a:ext cx="400050" cy="461665"/>
              <a:chOff x="9123759" y="3100388"/>
              <a:chExt cx="400050" cy="461665"/>
            </a:xfrm>
          </p:grpSpPr>
          <p:sp>
            <p:nvSpPr>
              <p:cNvPr id="113" name="Oval 112">
                <a:extLst>
                  <a:ext uri="{FF2B5EF4-FFF2-40B4-BE49-F238E27FC236}">
                    <a16:creationId xmlns:a16="http://schemas.microsoft.com/office/drawing/2014/main" id="{972DE23B-8F20-4D5F-9ABB-94BD68BB054D}"/>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TextBox 113">
                <a:extLst>
                  <a:ext uri="{FF2B5EF4-FFF2-40B4-BE49-F238E27FC236}">
                    <a16:creationId xmlns:a16="http://schemas.microsoft.com/office/drawing/2014/main" id="{F295DEDA-8312-4093-9937-FE2325F361F5}"/>
                  </a:ext>
                </a:extLst>
              </p:cNvPr>
              <p:cNvSpPr txBox="1"/>
              <p:nvPr/>
            </p:nvSpPr>
            <p:spPr>
              <a:xfrm>
                <a:off x="9154716" y="3100388"/>
                <a:ext cx="319087"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4</a:t>
                </a:r>
                <a:endParaRPr lang="en-CA" sz="2400" dirty="0">
                  <a:solidFill>
                    <a:schemeClr val="accent1"/>
                  </a:solidFill>
                  <a:latin typeface="Arial" panose="020B0604020202020204" pitchFamily="34" charset="0"/>
                  <a:cs typeface="Arial" panose="020B0604020202020204" pitchFamily="34" charset="0"/>
                </a:endParaRPr>
              </a:p>
            </p:txBody>
          </p:sp>
        </p:grpSp>
        <p:sp>
          <p:nvSpPr>
            <p:cNvPr id="112" name="TextBox 111">
              <a:extLst>
                <a:ext uri="{FF2B5EF4-FFF2-40B4-BE49-F238E27FC236}">
                  <a16:creationId xmlns:a16="http://schemas.microsoft.com/office/drawing/2014/main" id="{EACBAD31-2C73-4D4C-B667-D24749208209}"/>
                </a:ext>
              </a:extLst>
            </p:cNvPr>
            <p:cNvSpPr txBox="1"/>
            <p:nvPr/>
          </p:nvSpPr>
          <p:spPr>
            <a:xfrm>
              <a:off x="6814499" y="3570645"/>
              <a:ext cx="4853626"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Prepare and eat lunch, catch up with some colleagues</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15" name="Group 114" descr="5. Meet a colleague to discuss a document at a chat point">
            <a:extLst>
              <a:ext uri="{FF2B5EF4-FFF2-40B4-BE49-F238E27FC236}">
                <a16:creationId xmlns:a16="http://schemas.microsoft.com/office/drawing/2014/main" id="{DFBEF6CE-4BB7-479A-8EF0-6337B1C56C86}"/>
              </a:ext>
            </a:extLst>
          </p:cNvPr>
          <p:cNvGrpSpPr/>
          <p:nvPr/>
        </p:nvGrpSpPr>
        <p:grpSpPr>
          <a:xfrm>
            <a:off x="6200440" y="4426479"/>
            <a:ext cx="5484019" cy="461665"/>
            <a:chOff x="6414449" y="3921104"/>
            <a:chExt cx="5484019" cy="461665"/>
          </a:xfrm>
        </p:grpSpPr>
        <p:grpSp>
          <p:nvGrpSpPr>
            <p:cNvPr id="116" name="Group 115">
              <a:extLst>
                <a:ext uri="{FF2B5EF4-FFF2-40B4-BE49-F238E27FC236}">
                  <a16:creationId xmlns:a16="http://schemas.microsoft.com/office/drawing/2014/main" id="{7CAE1577-B5FA-4A43-A28C-19EC310ED75C}"/>
                </a:ext>
              </a:extLst>
            </p:cNvPr>
            <p:cNvGrpSpPr/>
            <p:nvPr/>
          </p:nvGrpSpPr>
          <p:grpSpPr>
            <a:xfrm>
              <a:off x="6414449" y="3921104"/>
              <a:ext cx="400050" cy="461665"/>
              <a:chOff x="9123759" y="3100388"/>
              <a:chExt cx="400050" cy="461665"/>
            </a:xfrm>
          </p:grpSpPr>
          <p:sp>
            <p:nvSpPr>
              <p:cNvPr id="118" name="Oval 117">
                <a:extLst>
                  <a:ext uri="{FF2B5EF4-FFF2-40B4-BE49-F238E27FC236}">
                    <a16:creationId xmlns:a16="http://schemas.microsoft.com/office/drawing/2014/main" id="{ECDB811D-3251-471D-B01F-D231D221DFA9}"/>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TextBox 118">
                <a:extLst>
                  <a:ext uri="{FF2B5EF4-FFF2-40B4-BE49-F238E27FC236}">
                    <a16:creationId xmlns:a16="http://schemas.microsoft.com/office/drawing/2014/main" id="{9E63463A-DB92-4B4E-A1D9-0F1F52E4D24D}"/>
                  </a:ext>
                </a:extLst>
              </p:cNvPr>
              <p:cNvSpPr txBox="1"/>
              <p:nvPr/>
            </p:nvSpPr>
            <p:spPr>
              <a:xfrm>
                <a:off x="9154716" y="3100388"/>
                <a:ext cx="319087"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cs typeface="Arial" panose="020B0604020202020204" pitchFamily="34" charset="0"/>
                  </a:rPr>
                  <a:t>5</a:t>
                </a:r>
                <a:endParaRPr lang="en-CA" sz="2400" dirty="0">
                  <a:solidFill>
                    <a:schemeClr val="accent1"/>
                  </a:solidFill>
                  <a:latin typeface="Arial" panose="020B0604020202020204" pitchFamily="34" charset="0"/>
                  <a:cs typeface="Arial" panose="020B0604020202020204" pitchFamily="34" charset="0"/>
                </a:endParaRPr>
              </a:p>
            </p:txBody>
          </p:sp>
        </p:grpSp>
        <p:sp>
          <p:nvSpPr>
            <p:cNvPr id="117" name="TextBox 116">
              <a:extLst>
                <a:ext uri="{FF2B5EF4-FFF2-40B4-BE49-F238E27FC236}">
                  <a16:creationId xmlns:a16="http://schemas.microsoft.com/office/drawing/2014/main" id="{0892ABCE-3CD9-4329-9976-AE86A8A3E241}"/>
                </a:ext>
              </a:extLst>
            </p:cNvPr>
            <p:cNvSpPr txBox="1"/>
            <p:nvPr/>
          </p:nvSpPr>
          <p:spPr>
            <a:xfrm>
              <a:off x="6814499" y="3968622"/>
              <a:ext cx="5083969"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Meet a colleague to discuss a document at a chat point</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20" name="Group 119" descr="6. Take a quick break in a wellness room, resting your eyes">
            <a:extLst>
              <a:ext uri="{FF2B5EF4-FFF2-40B4-BE49-F238E27FC236}">
                <a16:creationId xmlns:a16="http://schemas.microsoft.com/office/drawing/2014/main" id="{4977A8E5-E69D-40E1-A69E-0E8EE29081CF}"/>
              </a:ext>
            </a:extLst>
          </p:cNvPr>
          <p:cNvGrpSpPr/>
          <p:nvPr/>
        </p:nvGrpSpPr>
        <p:grpSpPr>
          <a:xfrm>
            <a:off x="6200440" y="4945993"/>
            <a:ext cx="5484019" cy="461665"/>
            <a:chOff x="6414449" y="4487006"/>
            <a:chExt cx="5484019" cy="461665"/>
          </a:xfrm>
        </p:grpSpPr>
        <p:grpSp>
          <p:nvGrpSpPr>
            <p:cNvPr id="121" name="Group 120">
              <a:extLst>
                <a:ext uri="{FF2B5EF4-FFF2-40B4-BE49-F238E27FC236}">
                  <a16:creationId xmlns:a16="http://schemas.microsoft.com/office/drawing/2014/main" id="{A26DE29B-75A9-41CE-8B08-160C18B08D65}"/>
                </a:ext>
              </a:extLst>
            </p:cNvPr>
            <p:cNvGrpSpPr/>
            <p:nvPr/>
          </p:nvGrpSpPr>
          <p:grpSpPr>
            <a:xfrm>
              <a:off x="6414449" y="4487006"/>
              <a:ext cx="400050" cy="461665"/>
              <a:chOff x="9123759" y="3100388"/>
              <a:chExt cx="400050" cy="461665"/>
            </a:xfrm>
          </p:grpSpPr>
          <p:sp>
            <p:nvSpPr>
              <p:cNvPr id="123" name="Oval 122">
                <a:extLst>
                  <a:ext uri="{FF2B5EF4-FFF2-40B4-BE49-F238E27FC236}">
                    <a16:creationId xmlns:a16="http://schemas.microsoft.com/office/drawing/2014/main" id="{AFACFCDA-F270-46F9-B23E-FDD089A6887C}"/>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TextBox 123">
                <a:extLst>
                  <a:ext uri="{FF2B5EF4-FFF2-40B4-BE49-F238E27FC236}">
                    <a16:creationId xmlns:a16="http://schemas.microsoft.com/office/drawing/2014/main" id="{0D373C83-1FC8-4496-8757-12E742678640}"/>
                  </a:ext>
                </a:extLst>
              </p:cNvPr>
              <p:cNvSpPr txBox="1"/>
              <p:nvPr/>
            </p:nvSpPr>
            <p:spPr>
              <a:xfrm>
                <a:off x="9154716" y="3100388"/>
                <a:ext cx="319087" cy="461665"/>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6</a:t>
                </a:r>
                <a:endParaRPr lang="en-CA" sz="2400">
                  <a:solidFill>
                    <a:schemeClr val="accent1"/>
                  </a:solidFill>
                  <a:latin typeface="Arial" panose="020B0604020202020204" pitchFamily="34" charset="0"/>
                  <a:cs typeface="Arial" panose="020B0604020202020204" pitchFamily="34" charset="0"/>
                </a:endParaRPr>
              </a:p>
            </p:txBody>
          </p:sp>
        </p:grpSp>
        <p:sp>
          <p:nvSpPr>
            <p:cNvPr id="122" name="TextBox 121">
              <a:extLst>
                <a:ext uri="{FF2B5EF4-FFF2-40B4-BE49-F238E27FC236}">
                  <a16:creationId xmlns:a16="http://schemas.microsoft.com/office/drawing/2014/main" id="{B6AD1DBB-E78F-4020-B716-278BD7BFF899}"/>
                </a:ext>
              </a:extLst>
            </p:cNvPr>
            <p:cNvSpPr txBox="1"/>
            <p:nvPr/>
          </p:nvSpPr>
          <p:spPr>
            <a:xfrm>
              <a:off x="6814499" y="4543729"/>
              <a:ext cx="5083969"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Take a quick break in a wellness room, resting your eyes</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25" name="Group 124" descr="7. Attend a team meeting in a meeting room">
            <a:extLst>
              <a:ext uri="{FF2B5EF4-FFF2-40B4-BE49-F238E27FC236}">
                <a16:creationId xmlns:a16="http://schemas.microsoft.com/office/drawing/2014/main" id="{492FA17B-3EDB-4312-A4BA-04D51832EABC}"/>
              </a:ext>
            </a:extLst>
          </p:cNvPr>
          <p:cNvGrpSpPr/>
          <p:nvPr/>
        </p:nvGrpSpPr>
        <p:grpSpPr>
          <a:xfrm>
            <a:off x="6200440" y="5453169"/>
            <a:ext cx="5484019" cy="461665"/>
            <a:chOff x="6414449" y="4914410"/>
            <a:chExt cx="5484019" cy="461665"/>
          </a:xfrm>
        </p:grpSpPr>
        <p:grpSp>
          <p:nvGrpSpPr>
            <p:cNvPr id="126" name="Group 125">
              <a:extLst>
                <a:ext uri="{FF2B5EF4-FFF2-40B4-BE49-F238E27FC236}">
                  <a16:creationId xmlns:a16="http://schemas.microsoft.com/office/drawing/2014/main" id="{6E199557-2500-43CC-A9D5-50A3BBF1AA2F}"/>
                </a:ext>
              </a:extLst>
            </p:cNvPr>
            <p:cNvGrpSpPr/>
            <p:nvPr/>
          </p:nvGrpSpPr>
          <p:grpSpPr>
            <a:xfrm>
              <a:off x="6414449" y="4914410"/>
              <a:ext cx="400050" cy="461665"/>
              <a:chOff x="9123759" y="3100388"/>
              <a:chExt cx="400050" cy="461665"/>
            </a:xfrm>
          </p:grpSpPr>
          <p:sp>
            <p:nvSpPr>
              <p:cNvPr id="128" name="Oval 127">
                <a:extLst>
                  <a:ext uri="{FF2B5EF4-FFF2-40B4-BE49-F238E27FC236}">
                    <a16:creationId xmlns:a16="http://schemas.microsoft.com/office/drawing/2014/main" id="{0D17915B-C845-4590-9BA2-C6FBD574561E}"/>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TextBox 128">
                <a:extLst>
                  <a:ext uri="{FF2B5EF4-FFF2-40B4-BE49-F238E27FC236}">
                    <a16:creationId xmlns:a16="http://schemas.microsoft.com/office/drawing/2014/main" id="{23E602A4-31A1-4F56-A485-FEC2967BF218}"/>
                  </a:ext>
                </a:extLst>
              </p:cNvPr>
              <p:cNvSpPr txBox="1"/>
              <p:nvPr/>
            </p:nvSpPr>
            <p:spPr>
              <a:xfrm>
                <a:off x="9154716" y="3100388"/>
                <a:ext cx="319087" cy="461665"/>
              </a:xfrm>
              <a:prstGeom prst="rect">
                <a:avLst/>
              </a:prstGeom>
              <a:noFill/>
            </p:spPr>
            <p:txBody>
              <a:bodyPr wrap="square" rtlCol="0">
                <a:spAutoFit/>
              </a:bodyPr>
              <a:lstStyle/>
              <a:p>
                <a:r>
                  <a:rPr lang="en-US" sz="2400">
                    <a:solidFill>
                      <a:schemeClr val="accent1"/>
                    </a:solidFill>
                    <a:latin typeface="Arial" panose="020B0604020202020204" pitchFamily="34" charset="0"/>
                    <a:cs typeface="Arial" panose="020B0604020202020204" pitchFamily="34" charset="0"/>
                  </a:rPr>
                  <a:t>7</a:t>
                </a:r>
                <a:endParaRPr lang="en-CA" sz="2400">
                  <a:solidFill>
                    <a:schemeClr val="accent1"/>
                  </a:solidFill>
                  <a:latin typeface="Arial" panose="020B0604020202020204" pitchFamily="34" charset="0"/>
                  <a:cs typeface="Arial" panose="020B0604020202020204" pitchFamily="34" charset="0"/>
                </a:endParaRPr>
              </a:p>
            </p:txBody>
          </p:sp>
        </p:grpSp>
        <p:sp>
          <p:nvSpPr>
            <p:cNvPr id="127" name="TextBox 126">
              <a:extLst>
                <a:ext uri="{FF2B5EF4-FFF2-40B4-BE49-F238E27FC236}">
                  <a16:creationId xmlns:a16="http://schemas.microsoft.com/office/drawing/2014/main" id="{43EA2BFE-FA84-4256-A837-8EFEA8E3B71E}"/>
                </a:ext>
              </a:extLst>
            </p:cNvPr>
            <p:cNvSpPr txBox="1"/>
            <p:nvPr/>
          </p:nvSpPr>
          <p:spPr>
            <a:xfrm>
              <a:off x="6814499" y="4991354"/>
              <a:ext cx="5083969"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Attend a team meeting in a meeting room</a:t>
              </a:r>
              <a:endParaRPr lang="en-CA" sz="14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87" name="Google Shape;609;p16">
            <a:extLst>
              <a:ext uri="{FF2B5EF4-FFF2-40B4-BE49-F238E27FC236}">
                <a16:creationId xmlns:a16="http://schemas.microsoft.com/office/drawing/2014/main" id="{CE731368-453C-4B17-8859-E0E62BDF8D91}"/>
              </a:ext>
              <a:ext uri="{C183D7F6-B498-43B3-948B-1728B52AA6E4}">
                <adec:decorative xmlns:adec="http://schemas.microsoft.com/office/drawing/2017/decorative" val="1"/>
              </a:ext>
            </a:extLst>
          </p:cNvPr>
          <p:cNvPicPr preferRelativeResize="0"/>
          <p:nvPr/>
        </p:nvPicPr>
        <p:blipFill rotWithShape="1">
          <a:blip r:embed="rId4">
            <a:alphaModFix/>
            <a:lum bright="70000" contrast="-70000"/>
          </a:blip>
          <a:srcRect/>
          <a:stretch/>
        </p:blipFill>
        <p:spPr>
          <a:xfrm>
            <a:off x="11190161" y="118036"/>
            <a:ext cx="651575" cy="651575"/>
          </a:xfrm>
          <a:prstGeom prst="rect">
            <a:avLst/>
          </a:prstGeom>
          <a:noFill/>
          <a:ln>
            <a:noFill/>
          </a:ln>
        </p:spPr>
      </p:pic>
    </p:spTree>
    <p:extLst>
      <p:ext uri="{BB962C8B-B14F-4D97-AF65-F5344CB8AC3E}">
        <p14:creationId xmlns:p14="http://schemas.microsoft.com/office/powerpoint/2010/main" val="371627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7" name="Google Shape;557;p16"/>
          <p:cNvSpPr txBox="1">
            <a:spLocks noGrp="1"/>
          </p:cNvSpPr>
          <p:nvPr>
            <p:ph type="title" idx="4294967295"/>
          </p:nvPr>
        </p:nvSpPr>
        <p:spPr>
          <a:xfrm>
            <a:off x="0" y="-19050"/>
            <a:ext cx="12192000" cy="822325"/>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CA" sz="3200" dirty="0">
                <a:solidFill>
                  <a:schemeClr val="lt1"/>
                </a:solidFill>
              </a:rPr>
              <a:t>  Planning ahead step-by-step</a:t>
            </a:r>
            <a:endParaRPr sz="3200" dirty="0">
              <a:solidFill>
                <a:schemeClr val="lt1"/>
              </a:solidFill>
            </a:endParaRPr>
          </a:p>
        </p:txBody>
      </p:sp>
      <p:cxnSp>
        <p:nvCxnSpPr>
          <p:cNvPr id="582" name="Google Shape;582;p16">
            <a:extLst>
              <a:ext uri="{C183D7F6-B498-43B3-948B-1728B52AA6E4}">
                <adec:decorative xmlns:adec="http://schemas.microsoft.com/office/drawing/2017/decorative" val="1"/>
              </a:ext>
            </a:extLst>
          </p:cNvPr>
          <p:cNvCxnSpPr>
            <a:cxnSpLocks/>
            <a:stCxn id="601" idx="2"/>
          </p:cNvCxnSpPr>
          <p:nvPr/>
        </p:nvCxnSpPr>
        <p:spPr>
          <a:xfrm>
            <a:off x="2503581" y="3584658"/>
            <a:ext cx="9511" cy="212241"/>
          </a:xfrm>
          <a:prstGeom prst="straightConnector1">
            <a:avLst/>
          </a:prstGeom>
          <a:noFill/>
          <a:ln w="38100" cap="flat" cmpd="sng">
            <a:solidFill>
              <a:srgbClr val="595959"/>
            </a:solidFill>
            <a:prstDash val="solid"/>
            <a:miter lim="800000"/>
            <a:headEnd type="none" w="sm" len="sm"/>
            <a:tailEnd type="none" w="sm" len="sm"/>
          </a:ln>
        </p:spPr>
      </p:cxnSp>
      <p:cxnSp>
        <p:nvCxnSpPr>
          <p:cNvPr id="583" name="Google Shape;583;p16">
            <a:extLst>
              <a:ext uri="{C183D7F6-B498-43B3-948B-1728B52AA6E4}">
                <adec:decorative xmlns:adec="http://schemas.microsoft.com/office/drawing/2017/decorative" val="1"/>
              </a:ext>
            </a:extLst>
          </p:cNvPr>
          <p:cNvCxnSpPr>
            <a:cxnSpLocks/>
            <a:stCxn id="602" idx="2"/>
          </p:cNvCxnSpPr>
          <p:nvPr/>
        </p:nvCxnSpPr>
        <p:spPr>
          <a:xfrm>
            <a:off x="3402732" y="3619539"/>
            <a:ext cx="4489" cy="177359"/>
          </a:xfrm>
          <a:prstGeom prst="straightConnector1">
            <a:avLst/>
          </a:prstGeom>
          <a:noFill/>
          <a:ln w="38100" cap="flat" cmpd="sng">
            <a:solidFill>
              <a:srgbClr val="595959"/>
            </a:solidFill>
            <a:prstDash val="solid"/>
            <a:miter lim="800000"/>
            <a:headEnd type="none" w="sm" len="sm"/>
            <a:tailEnd type="none" w="sm" len="sm"/>
          </a:ln>
        </p:spPr>
      </p:cxnSp>
      <p:cxnSp>
        <p:nvCxnSpPr>
          <p:cNvPr id="584" name="Google Shape;584;p16">
            <a:extLst>
              <a:ext uri="{C183D7F6-B498-43B3-948B-1728B52AA6E4}">
                <adec:decorative xmlns:adec="http://schemas.microsoft.com/office/drawing/2017/decorative" val="1"/>
              </a:ext>
            </a:extLst>
          </p:cNvPr>
          <p:cNvCxnSpPr/>
          <p:nvPr/>
        </p:nvCxnSpPr>
        <p:spPr>
          <a:xfrm>
            <a:off x="2495288" y="3801067"/>
            <a:ext cx="930838" cy="0"/>
          </a:xfrm>
          <a:prstGeom prst="straightConnector1">
            <a:avLst/>
          </a:prstGeom>
          <a:noFill/>
          <a:ln w="38100" cap="flat" cmpd="sng">
            <a:solidFill>
              <a:srgbClr val="595959"/>
            </a:solidFill>
            <a:prstDash val="solid"/>
            <a:miter lim="800000"/>
            <a:headEnd type="none" w="sm" len="sm"/>
            <a:tailEnd type="none" w="sm" len="sm"/>
          </a:ln>
        </p:spPr>
      </p:cxnSp>
      <p:cxnSp>
        <p:nvCxnSpPr>
          <p:cNvPr id="585" name="Google Shape;585;p16">
            <a:extLst>
              <a:ext uri="{C183D7F6-B498-43B3-948B-1728B52AA6E4}">
                <adec:decorative xmlns:adec="http://schemas.microsoft.com/office/drawing/2017/decorative" val="1"/>
              </a:ext>
            </a:extLst>
          </p:cNvPr>
          <p:cNvCxnSpPr/>
          <p:nvPr/>
        </p:nvCxnSpPr>
        <p:spPr>
          <a:xfrm>
            <a:off x="2967699" y="3796898"/>
            <a:ext cx="3819" cy="281839"/>
          </a:xfrm>
          <a:prstGeom prst="straightConnector1">
            <a:avLst/>
          </a:prstGeom>
          <a:noFill/>
          <a:ln w="38100" cap="flat" cmpd="sng">
            <a:solidFill>
              <a:srgbClr val="595959"/>
            </a:solidFill>
            <a:prstDash val="solid"/>
            <a:miter lim="800000"/>
            <a:headEnd type="none" w="sm" len="sm"/>
            <a:tailEnd type="triangle" w="med" len="med"/>
          </a:ln>
        </p:spPr>
      </p:cxnSp>
      <p:cxnSp>
        <p:nvCxnSpPr>
          <p:cNvPr id="588" name="Google Shape;588;p16">
            <a:extLst>
              <a:ext uri="{C183D7F6-B498-43B3-948B-1728B52AA6E4}">
                <adec:decorative xmlns:adec="http://schemas.microsoft.com/office/drawing/2017/decorative" val="1"/>
              </a:ext>
            </a:extLst>
          </p:cNvPr>
          <p:cNvCxnSpPr/>
          <p:nvPr/>
        </p:nvCxnSpPr>
        <p:spPr>
          <a:xfrm>
            <a:off x="6134727" y="3537814"/>
            <a:ext cx="463380" cy="0"/>
          </a:xfrm>
          <a:prstGeom prst="straightConnector1">
            <a:avLst/>
          </a:prstGeom>
          <a:noFill/>
          <a:ln w="38100" cap="flat" cmpd="sng">
            <a:solidFill>
              <a:schemeClr val="accent2"/>
            </a:solidFill>
            <a:prstDash val="solid"/>
            <a:miter lim="800000"/>
            <a:headEnd type="none" w="sm" len="sm"/>
            <a:tailEnd type="triangle" w="med" len="med"/>
          </a:ln>
        </p:spPr>
      </p:cxnSp>
      <p:cxnSp>
        <p:nvCxnSpPr>
          <p:cNvPr id="589" name="Google Shape;589;p16">
            <a:extLst>
              <a:ext uri="{C183D7F6-B498-43B3-948B-1728B52AA6E4}">
                <adec:decorative xmlns:adec="http://schemas.microsoft.com/office/drawing/2017/decorative" val="1"/>
              </a:ext>
            </a:extLst>
          </p:cNvPr>
          <p:cNvCxnSpPr/>
          <p:nvPr/>
        </p:nvCxnSpPr>
        <p:spPr>
          <a:xfrm>
            <a:off x="6134727" y="5156391"/>
            <a:ext cx="463380" cy="0"/>
          </a:xfrm>
          <a:prstGeom prst="straightConnector1">
            <a:avLst/>
          </a:prstGeom>
          <a:noFill/>
          <a:ln w="38100" cap="flat" cmpd="sng">
            <a:solidFill>
              <a:schemeClr val="accent4"/>
            </a:solidFill>
            <a:prstDash val="solid"/>
            <a:miter lim="800000"/>
            <a:headEnd type="none" w="sm" len="sm"/>
            <a:tailEnd type="triangle" w="med" len="med"/>
          </a:ln>
        </p:spPr>
      </p:cxnSp>
      <p:cxnSp>
        <p:nvCxnSpPr>
          <p:cNvPr id="591" name="Google Shape;591;p16">
            <a:extLst>
              <a:ext uri="{C183D7F6-B498-43B3-948B-1728B52AA6E4}">
                <adec:decorative xmlns:adec="http://schemas.microsoft.com/office/drawing/2017/decorative" val="1"/>
              </a:ext>
            </a:extLst>
          </p:cNvPr>
          <p:cNvCxnSpPr>
            <a:stCxn id="562" idx="3"/>
            <a:endCxn id="564" idx="2"/>
          </p:cNvCxnSpPr>
          <p:nvPr/>
        </p:nvCxnSpPr>
        <p:spPr>
          <a:xfrm rot="10800000" flipH="1">
            <a:off x="8251801" y="3177483"/>
            <a:ext cx="1217100" cy="4185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592" name="Google Shape;592;p16">
            <a:extLst>
              <a:ext uri="{C183D7F6-B498-43B3-948B-1728B52AA6E4}">
                <adec:decorative xmlns:adec="http://schemas.microsoft.com/office/drawing/2017/decorative" val="1"/>
              </a:ext>
            </a:extLst>
          </p:cNvPr>
          <p:cNvCxnSpPr>
            <a:stCxn id="562" idx="3"/>
            <a:endCxn id="567" idx="2"/>
          </p:cNvCxnSpPr>
          <p:nvPr/>
        </p:nvCxnSpPr>
        <p:spPr>
          <a:xfrm>
            <a:off x="8251801" y="3595983"/>
            <a:ext cx="1235430" cy="325938"/>
          </a:xfrm>
          <a:prstGeom prst="straightConnector1">
            <a:avLst/>
          </a:prstGeom>
          <a:noFill/>
          <a:ln w="38100" cap="flat" cmpd="sng">
            <a:solidFill>
              <a:schemeClr val="accent2"/>
            </a:solidFill>
            <a:prstDash val="solid"/>
            <a:miter lim="800000"/>
            <a:headEnd type="none" w="sm" len="sm"/>
            <a:tailEnd type="triangle" w="med" len="med"/>
          </a:ln>
        </p:spPr>
      </p:cxnSp>
      <p:cxnSp>
        <p:nvCxnSpPr>
          <p:cNvPr id="593" name="Google Shape;593;p16">
            <a:extLst>
              <a:ext uri="{C183D7F6-B498-43B3-948B-1728B52AA6E4}">
                <adec:decorative xmlns:adec="http://schemas.microsoft.com/office/drawing/2017/decorative" val="1"/>
              </a:ext>
            </a:extLst>
          </p:cNvPr>
          <p:cNvCxnSpPr>
            <a:stCxn id="590" idx="3"/>
          </p:cNvCxnSpPr>
          <p:nvPr/>
        </p:nvCxnSpPr>
        <p:spPr>
          <a:xfrm rot="10800000" flipH="1">
            <a:off x="8251802" y="4852631"/>
            <a:ext cx="1217100" cy="347400"/>
          </a:xfrm>
          <a:prstGeom prst="straightConnector1">
            <a:avLst/>
          </a:prstGeom>
          <a:noFill/>
          <a:ln w="38100" cap="flat" cmpd="sng">
            <a:solidFill>
              <a:schemeClr val="accent4"/>
            </a:solidFill>
            <a:prstDash val="solid"/>
            <a:miter lim="800000"/>
            <a:headEnd type="none" w="sm" len="sm"/>
            <a:tailEnd type="triangle" w="med" len="med"/>
          </a:ln>
        </p:spPr>
      </p:cxnSp>
      <p:cxnSp>
        <p:nvCxnSpPr>
          <p:cNvPr id="594" name="Google Shape;594;p16">
            <a:extLst>
              <a:ext uri="{C183D7F6-B498-43B3-948B-1728B52AA6E4}">
                <adec:decorative xmlns:adec="http://schemas.microsoft.com/office/drawing/2017/decorative" val="1"/>
              </a:ext>
            </a:extLst>
          </p:cNvPr>
          <p:cNvCxnSpPr>
            <a:stCxn id="590" idx="3"/>
          </p:cNvCxnSpPr>
          <p:nvPr/>
        </p:nvCxnSpPr>
        <p:spPr>
          <a:xfrm>
            <a:off x="8251802" y="5200031"/>
            <a:ext cx="1217100" cy="349200"/>
          </a:xfrm>
          <a:prstGeom prst="straightConnector1">
            <a:avLst/>
          </a:prstGeom>
          <a:noFill/>
          <a:ln w="38100" cap="flat" cmpd="sng">
            <a:solidFill>
              <a:schemeClr val="accent4"/>
            </a:solidFill>
            <a:prstDash val="solid"/>
            <a:miter lim="800000"/>
            <a:headEnd type="none" w="sm" len="sm"/>
            <a:tailEnd type="triangle" w="med" len="med"/>
          </a:ln>
        </p:spPr>
      </p:cxnSp>
      <p:grpSp>
        <p:nvGrpSpPr>
          <p:cNvPr id="4" name="Group 3" descr="Step one- Question: Where will I work from ? Choices: Home, GCcoworking, Office or Other">
            <a:extLst>
              <a:ext uri="{FF2B5EF4-FFF2-40B4-BE49-F238E27FC236}">
                <a16:creationId xmlns:a16="http://schemas.microsoft.com/office/drawing/2014/main" id="{BCD0E429-C09D-56AB-C0FD-73B3CF97ADC9}"/>
              </a:ext>
              <a:ext uri="{C183D7F6-B498-43B3-948B-1728B52AA6E4}">
                <adec:decorative xmlns:adec="http://schemas.microsoft.com/office/drawing/2017/decorative" val="0"/>
              </a:ext>
            </a:extLst>
          </p:cNvPr>
          <p:cNvGrpSpPr/>
          <p:nvPr/>
        </p:nvGrpSpPr>
        <p:grpSpPr>
          <a:xfrm>
            <a:off x="106208" y="1575889"/>
            <a:ext cx="4776681" cy="2043650"/>
            <a:chOff x="106208" y="1575889"/>
            <a:chExt cx="4776681" cy="2043650"/>
          </a:xfrm>
        </p:grpSpPr>
        <p:sp>
          <p:nvSpPr>
            <p:cNvPr id="558" name="Google Shape;558;p16"/>
            <p:cNvSpPr txBox="1"/>
            <p:nvPr/>
          </p:nvSpPr>
          <p:spPr>
            <a:xfrm>
              <a:off x="1272424" y="1731821"/>
              <a:ext cx="335570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17455C"/>
                  </a:solidFill>
                  <a:effectLst/>
                  <a:uLnTx/>
                  <a:uFillTx/>
                  <a:latin typeface="Calibri"/>
                  <a:ea typeface="Calibri"/>
                  <a:cs typeface="Calibri"/>
                  <a:sym typeface="Calibri"/>
                </a:rPr>
                <a:t>Where</a:t>
              </a:r>
              <a:r>
                <a:rPr kumimoji="0" lang="en-CA" sz="1600" b="0" i="0" u="none" strike="noStrike" kern="0" cap="none" spc="0" normalizeH="0" baseline="0" noProof="0" dirty="0">
                  <a:ln>
                    <a:noFill/>
                  </a:ln>
                  <a:solidFill>
                    <a:srgbClr val="C2820B"/>
                  </a:solidFill>
                  <a:effectLst/>
                  <a:uLnTx/>
                  <a:uFillTx/>
                  <a:latin typeface="Calibri"/>
                  <a:ea typeface="Calibri"/>
                  <a:cs typeface="Calibri"/>
                  <a:sym typeface="Calibri"/>
                </a:rPr>
                <a:t> </a:t>
              </a:r>
              <a:r>
                <a:rPr kumimoji="0" lang="en-CA" sz="1600" b="0" i="0" u="none" strike="noStrike" kern="0" cap="none" spc="0" normalizeH="0" baseline="0" noProof="0" dirty="0">
                  <a:ln>
                    <a:noFill/>
                  </a:ln>
                  <a:solidFill>
                    <a:srgbClr val="000000"/>
                  </a:solidFill>
                  <a:effectLst/>
                  <a:uLnTx/>
                  <a:uFillTx/>
                  <a:latin typeface="Calibri"/>
                  <a:ea typeface="Calibri"/>
                  <a:cs typeface="Calibri"/>
                  <a:sym typeface="Calibri"/>
                </a:rPr>
                <a:t>will I work from?</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cxnSp>
          <p:nvCxnSpPr>
            <p:cNvPr id="569" name="Google Shape;569;p16"/>
            <p:cNvCxnSpPr/>
            <p:nvPr/>
          </p:nvCxnSpPr>
          <p:spPr>
            <a:xfrm rot="10800000" flipH="1">
              <a:off x="1618872" y="2723345"/>
              <a:ext cx="2462622" cy="7046"/>
            </a:xfrm>
            <a:prstGeom prst="straightConnector1">
              <a:avLst/>
            </a:prstGeom>
            <a:noFill/>
            <a:ln w="38100" cap="flat" cmpd="sng">
              <a:solidFill>
                <a:schemeClr val="accent5"/>
              </a:solidFill>
              <a:prstDash val="solid"/>
              <a:miter lim="800000"/>
              <a:headEnd type="none" w="sm" len="sm"/>
              <a:tailEnd type="none" w="sm" len="sm"/>
            </a:ln>
          </p:spPr>
        </p:cxnSp>
        <p:cxnSp>
          <p:nvCxnSpPr>
            <p:cNvPr id="570" name="Google Shape;570;p16"/>
            <p:cNvCxnSpPr>
              <a:stCxn id="558" idx="2"/>
            </p:cNvCxnSpPr>
            <p:nvPr/>
          </p:nvCxnSpPr>
          <p:spPr>
            <a:xfrm>
              <a:off x="2950274" y="2070335"/>
              <a:ext cx="4500" cy="653061"/>
            </a:xfrm>
            <a:prstGeom prst="straightConnector1">
              <a:avLst/>
            </a:prstGeom>
            <a:noFill/>
            <a:ln w="38100" cap="flat" cmpd="sng">
              <a:solidFill>
                <a:schemeClr val="accent5"/>
              </a:solidFill>
              <a:prstDash val="solid"/>
              <a:miter lim="800000"/>
              <a:headEnd type="none" w="sm" len="sm"/>
              <a:tailEnd type="none" w="sm" len="sm"/>
            </a:ln>
          </p:spPr>
        </p:cxnSp>
        <p:cxnSp>
          <p:nvCxnSpPr>
            <p:cNvPr id="571" name="Google Shape;571;p16"/>
            <p:cNvCxnSpPr/>
            <p:nvPr/>
          </p:nvCxnSpPr>
          <p:spPr>
            <a:xfrm flipH="1">
              <a:off x="1637102" y="2723345"/>
              <a:ext cx="2244" cy="283332"/>
            </a:xfrm>
            <a:prstGeom prst="straightConnector1">
              <a:avLst/>
            </a:prstGeom>
            <a:noFill/>
            <a:ln w="38100" cap="flat" cmpd="sng">
              <a:solidFill>
                <a:schemeClr val="accent5"/>
              </a:solidFill>
              <a:prstDash val="solid"/>
              <a:miter lim="800000"/>
              <a:headEnd type="none" w="sm" len="sm"/>
              <a:tailEnd type="triangle" w="med" len="med"/>
            </a:ln>
          </p:spPr>
        </p:cxnSp>
        <p:cxnSp>
          <p:nvCxnSpPr>
            <p:cNvPr id="572" name="Google Shape;572;p16"/>
            <p:cNvCxnSpPr/>
            <p:nvPr/>
          </p:nvCxnSpPr>
          <p:spPr>
            <a:xfrm flipH="1">
              <a:off x="2495288" y="2730391"/>
              <a:ext cx="310" cy="280268"/>
            </a:xfrm>
            <a:prstGeom prst="straightConnector1">
              <a:avLst/>
            </a:prstGeom>
            <a:noFill/>
            <a:ln w="38100" cap="flat" cmpd="sng">
              <a:solidFill>
                <a:schemeClr val="accent5"/>
              </a:solidFill>
              <a:prstDash val="solid"/>
              <a:miter lim="800000"/>
              <a:headEnd type="none" w="sm" len="sm"/>
              <a:tailEnd type="triangle" w="med" len="med"/>
            </a:ln>
          </p:spPr>
        </p:cxnSp>
        <p:cxnSp>
          <p:nvCxnSpPr>
            <p:cNvPr id="573" name="Google Shape;573;p16"/>
            <p:cNvCxnSpPr/>
            <p:nvPr/>
          </p:nvCxnSpPr>
          <p:spPr>
            <a:xfrm>
              <a:off x="4062272" y="2717795"/>
              <a:ext cx="0" cy="288882"/>
            </a:xfrm>
            <a:prstGeom prst="straightConnector1">
              <a:avLst/>
            </a:prstGeom>
            <a:noFill/>
            <a:ln w="38100" cap="flat" cmpd="sng">
              <a:solidFill>
                <a:schemeClr val="accent5"/>
              </a:solidFill>
              <a:prstDash val="solid"/>
              <a:miter lim="800000"/>
              <a:headEnd type="none" w="sm" len="sm"/>
              <a:tailEnd type="triangle" w="med" len="med"/>
            </a:ln>
          </p:spPr>
        </p:cxnSp>
        <p:cxnSp>
          <p:nvCxnSpPr>
            <p:cNvPr id="574" name="Google Shape;574;p16"/>
            <p:cNvCxnSpPr/>
            <p:nvPr/>
          </p:nvCxnSpPr>
          <p:spPr>
            <a:xfrm>
              <a:off x="3411209" y="2730624"/>
              <a:ext cx="3819" cy="281839"/>
            </a:xfrm>
            <a:prstGeom prst="straightConnector1">
              <a:avLst/>
            </a:prstGeom>
            <a:noFill/>
            <a:ln w="38100" cap="flat" cmpd="sng">
              <a:solidFill>
                <a:schemeClr val="accent5"/>
              </a:solidFill>
              <a:prstDash val="solid"/>
              <a:miter lim="800000"/>
              <a:headEnd type="none" w="sm" len="sm"/>
              <a:tailEnd type="triangle" w="med" len="med"/>
            </a:ln>
          </p:spPr>
        </p:cxnSp>
        <p:sp>
          <p:nvSpPr>
            <p:cNvPr id="575" name="Google Shape;575;p16"/>
            <p:cNvSpPr txBox="1"/>
            <p:nvPr/>
          </p:nvSpPr>
          <p:spPr>
            <a:xfrm>
              <a:off x="1327927" y="2998636"/>
              <a:ext cx="630301"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Home</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sp>
          <p:nvSpPr>
            <p:cNvPr id="576" name="Google Shape;576;p16"/>
            <p:cNvSpPr txBox="1"/>
            <p:nvPr/>
          </p:nvSpPr>
          <p:spPr>
            <a:xfrm>
              <a:off x="1942833" y="2999212"/>
              <a:ext cx="116072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GCcoworking</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sp>
          <p:nvSpPr>
            <p:cNvPr id="577" name="Google Shape;577;p16"/>
            <p:cNvSpPr txBox="1"/>
            <p:nvPr/>
          </p:nvSpPr>
          <p:spPr>
            <a:xfrm>
              <a:off x="3092700" y="2992034"/>
              <a:ext cx="628698"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a:ln>
                    <a:noFill/>
                  </a:ln>
                  <a:solidFill>
                    <a:srgbClr val="17455C"/>
                  </a:solidFill>
                  <a:effectLst/>
                  <a:uLnTx/>
                  <a:uFillTx/>
                  <a:latin typeface="Calibri"/>
                  <a:ea typeface="Calibri"/>
                  <a:cs typeface="Calibri"/>
                  <a:sym typeface="Calibri"/>
                </a:rPr>
                <a:t>Office</a:t>
              </a:r>
              <a:endParaRPr kumimoji="0" sz="1400" b="1" i="0" u="none" strike="noStrike" kern="0" cap="none" spc="0" normalizeH="0" baseline="0" noProof="0">
                <a:ln>
                  <a:noFill/>
                </a:ln>
                <a:solidFill>
                  <a:srgbClr val="17455C"/>
                </a:solidFill>
                <a:effectLst/>
                <a:uLnTx/>
                <a:uFillTx/>
                <a:latin typeface="Calibri"/>
                <a:ea typeface="Calibri"/>
                <a:cs typeface="Calibri"/>
                <a:sym typeface="Calibri"/>
              </a:endParaRPr>
            </a:p>
          </p:txBody>
        </p:sp>
        <p:sp>
          <p:nvSpPr>
            <p:cNvPr id="578" name="Google Shape;578;p16"/>
            <p:cNvSpPr txBox="1"/>
            <p:nvPr/>
          </p:nvSpPr>
          <p:spPr>
            <a:xfrm>
              <a:off x="3752733" y="2999212"/>
              <a:ext cx="619080"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Other</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pic>
          <p:nvPicPr>
            <p:cNvPr id="601" name="Google Shape;601;p16"/>
            <p:cNvPicPr preferRelativeResize="0"/>
            <p:nvPr/>
          </p:nvPicPr>
          <p:blipFill rotWithShape="1">
            <a:blip r:embed="rId3">
              <a:alphaModFix/>
            </a:blip>
            <a:srcRect/>
            <a:stretch/>
          </p:blipFill>
          <p:spPr>
            <a:xfrm>
              <a:off x="2250176" y="3258669"/>
              <a:ext cx="506810" cy="325989"/>
            </a:xfrm>
            <a:prstGeom prst="rect">
              <a:avLst/>
            </a:prstGeom>
            <a:noFill/>
            <a:ln>
              <a:noFill/>
            </a:ln>
          </p:spPr>
        </p:pic>
        <p:pic>
          <p:nvPicPr>
            <p:cNvPr id="602" name="Google Shape;602;p16" descr="A picture containing text&#10;&#10;Description automatically generated"/>
            <p:cNvPicPr preferRelativeResize="0"/>
            <p:nvPr/>
          </p:nvPicPr>
          <p:blipFill rotWithShape="1">
            <a:blip r:embed="rId4">
              <a:alphaModFix/>
            </a:blip>
            <a:srcRect/>
            <a:stretch/>
          </p:blipFill>
          <p:spPr>
            <a:xfrm>
              <a:off x="3106067" y="3164351"/>
              <a:ext cx="593329" cy="455188"/>
            </a:xfrm>
            <a:prstGeom prst="rect">
              <a:avLst/>
            </a:prstGeom>
            <a:noFill/>
            <a:ln>
              <a:noFill/>
            </a:ln>
          </p:spPr>
        </p:pic>
        <p:sp>
          <p:nvSpPr>
            <p:cNvPr id="603" name="Google Shape;603;p16"/>
            <p:cNvSpPr/>
            <p:nvPr/>
          </p:nvSpPr>
          <p:spPr>
            <a:xfrm>
              <a:off x="106208" y="2462126"/>
              <a:ext cx="10172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Step 1</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608" name="Google Shape;608;p16" descr="Daily calendar with solid fill"/>
            <p:cNvPicPr preferRelativeResize="0"/>
            <p:nvPr/>
          </p:nvPicPr>
          <p:blipFill rotWithShape="1">
            <a:blip r:embed="rId5">
              <a:alphaModFix/>
            </a:blip>
            <a:srcRect/>
            <a:stretch/>
          </p:blipFill>
          <p:spPr>
            <a:xfrm>
              <a:off x="4231314" y="1575889"/>
              <a:ext cx="651575" cy="651575"/>
            </a:xfrm>
            <a:prstGeom prst="rect">
              <a:avLst/>
            </a:prstGeom>
            <a:noFill/>
            <a:ln>
              <a:noFill/>
            </a:ln>
          </p:spPr>
        </p:pic>
      </p:grpSp>
      <p:grpSp>
        <p:nvGrpSpPr>
          <p:cNvPr id="5" name="Group 4" descr="Step 2- If they chose GCcoworking or Office. the employee needs to consider the following: In my office setting, considering my activities, do I need to work individually or &#10;in collaboration?">
            <a:extLst>
              <a:ext uri="{FF2B5EF4-FFF2-40B4-BE49-F238E27FC236}">
                <a16:creationId xmlns:a16="http://schemas.microsoft.com/office/drawing/2014/main" id="{7834802D-6E4D-A4DA-2670-34E5B6EDAB0E}"/>
              </a:ext>
            </a:extLst>
          </p:cNvPr>
          <p:cNvGrpSpPr/>
          <p:nvPr/>
        </p:nvGrpSpPr>
        <p:grpSpPr>
          <a:xfrm>
            <a:off x="119753" y="3219125"/>
            <a:ext cx="5813340" cy="2249655"/>
            <a:chOff x="119753" y="3219125"/>
            <a:chExt cx="5813340" cy="2249655"/>
          </a:xfrm>
        </p:grpSpPr>
        <p:pic>
          <p:nvPicPr>
            <p:cNvPr id="559" name="Google Shape;559;p16"/>
            <p:cNvPicPr preferRelativeResize="0"/>
            <p:nvPr/>
          </p:nvPicPr>
          <p:blipFill rotWithShape="1">
            <a:blip r:embed="rId6">
              <a:alphaModFix/>
              <a:duotone>
                <a:schemeClr val="bg2">
                  <a:shade val="45000"/>
                  <a:satMod val="135000"/>
                </a:schemeClr>
                <a:prstClr val="white"/>
              </a:duotone>
            </a:blip>
            <a:srcRect/>
            <a:stretch/>
          </p:blipFill>
          <p:spPr>
            <a:xfrm rot="-663329">
              <a:off x="1475777" y="4434217"/>
              <a:ext cx="446589" cy="641743"/>
            </a:xfrm>
            <a:prstGeom prst="rect">
              <a:avLst/>
            </a:prstGeom>
            <a:noFill/>
            <a:ln>
              <a:noFill/>
            </a:ln>
          </p:spPr>
        </p:pic>
        <p:sp>
          <p:nvSpPr>
            <p:cNvPr id="560" name="Google Shape;560;p16" descr="User2 Icon"/>
            <p:cNvSpPr/>
            <p:nvPr/>
          </p:nvSpPr>
          <p:spPr>
            <a:xfrm>
              <a:off x="5301665" y="3219125"/>
              <a:ext cx="631428" cy="623466"/>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CB6A0"/>
                </a:solidFill>
                <a:effectLst/>
                <a:uLnTx/>
                <a:uFillTx/>
                <a:latin typeface="Calibri"/>
                <a:ea typeface="Calibri"/>
                <a:cs typeface="Calibri"/>
                <a:sym typeface="Calibri"/>
              </a:endParaRPr>
            </a:p>
          </p:txBody>
        </p:sp>
        <p:sp>
          <p:nvSpPr>
            <p:cNvPr id="561" name="Google Shape;561;p16" descr="Users Icon"/>
            <p:cNvSpPr/>
            <p:nvPr/>
          </p:nvSpPr>
          <p:spPr>
            <a:xfrm>
              <a:off x="5297473" y="4844003"/>
              <a:ext cx="631428" cy="624777"/>
            </a:xfrm>
            <a:custGeom>
              <a:avLst/>
              <a:gdLst/>
              <a:ahLst/>
              <a:cxnLst/>
              <a:rect l="l" t="t" r="r" b="b"/>
              <a:pathLst>
                <a:path w="450" h="420" extrusionOk="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9" name="Google Shape;579;p16"/>
            <p:cNvSpPr txBox="1"/>
            <p:nvPr/>
          </p:nvSpPr>
          <p:spPr>
            <a:xfrm>
              <a:off x="2036717" y="4078737"/>
              <a:ext cx="1861964" cy="116955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000000"/>
                  </a:solidFill>
                  <a:effectLst/>
                  <a:uLnTx/>
                  <a:uFillTx/>
                  <a:latin typeface="Calibri"/>
                  <a:ea typeface="Calibri"/>
                  <a:cs typeface="Calibri"/>
                  <a:sym typeface="Calibri"/>
                </a:rPr>
                <a:t>In my office setting</a:t>
              </a: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 considering my </a:t>
              </a:r>
              <a:r>
                <a:rPr kumimoji="0" lang="en-CA" sz="1400" b="1" i="0" u="none" strike="noStrike" kern="0" cap="none" spc="0" normalizeH="0" baseline="0" noProof="0" dirty="0">
                  <a:ln>
                    <a:noFill/>
                  </a:ln>
                  <a:solidFill>
                    <a:srgbClr val="000000"/>
                  </a:solidFill>
                  <a:effectLst/>
                  <a:uLnTx/>
                  <a:uFillTx/>
                  <a:latin typeface="Calibri"/>
                  <a:ea typeface="Calibri"/>
                  <a:cs typeface="Calibri"/>
                  <a:sym typeface="Calibri"/>
                </a:rPr>
                <a:t>activities</a:t>
              </a: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 do I need to work </a:t>
              </a:r>
              <a:r>
                <a:rPr kumimoji="0" lang="en-CA" sz="1400" b="1" i="0" u="none" strike="noStrike" kern="0" cap="none" spc="0" normalizeH="0" baseline="0" noProof="0" dirty="0">
                  <a:ln>
                    <a:noFill/>
                  </a:ln>
                  <a:solidFill>
                    <a:srgbClr val="4CB6A0"/>
                  </a:solidFill>
                  <a:effectLst/>
                  <a:uLnTx/>
                  <a:uFillTx/>
                  <a:latin typeface="Calibri"/>
                  <a:ea typeface="Calibri"/>
                  <a:cs typeface="Calibri"/>
                  <a:sym typeface="Calibri"/>
                </a:rPr>
                <a:t>individually</a:t>
              </a: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 or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F2A920"/>
                  </a:solidFill>
                  <a:effectLst/>
                  <a:uLnTx/>
                  <a:uFillTx/>
                  <a:latin typeface="Calibri"/>
                  <a:ea typeface="Calibri"/>
                  <a:cs typeface="Calibri"/>
                  <a:sym typeface="Calibri"/>
                </a:rPr>
                <a:t>in collaboration</a:t>
              </a: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586" name="Google Shape;586;p16"/>
            <p:cNvCxnSpPr/>
            <p:nvPr/>
          </p:nvCxnSpPr>
          <p:spPr>
            <a:xfrm rot="10800000" flipH="1">
              <a:off x="3973793" y="3925014"/>
              <a:ext cx="1166620" cy="526292"/>
            </a:xfrm>
            <a:prstGeom prst="straightConnector1">
              <a:avLst/>
            </a:prstGeom>
            <a:noFill/>
            <a:ln w="38100" cap="flat" cmpd="sng">
              <a:solidFill>
                <a:schemeClr val="accent2"/>
              </a:solidFill>
              <a:prstDash val="solid"/>
              <a:miter lim="800000"/>
              <a:headEnd type="none" w="sm" len="sm"/>
              <a:tailEnd type="triangle" w="med" len="med"/>
            </a:ln>
          </p:spPr>
        </p:cxnSp>
        <p:cxnSp>
          <p:nvCxnSpPr>
            <p:cNvPr id="587" name="Google Shape;587;p16"/>
            <p:cNvCxnSpPr/>
            <p:nvPr/>
          </p:nvCxnSpPr>
          <p:spPr>
            <a:xfrm>
              <a:off x="3973793" y="4439289"/>
              <a:ext cx="1166620" cy="526292"/>
            </a:xfrm>
            <a:prstGeom prst="straightConnector1">
              <a:avLst/>
            </a:prstGeom>
            <a:noFill/>
            <a:ln w="38100" cap="flat" cmpd="sng">
              <a:solidFill>
                <a:schemeClr val="accent4"/>
              </a:solidFill>
              <a:prstDash val="solid"/>
              <a:miter lim="800000"/>
              <a:headEnd type="none" w="sm" len="sm"/>
              <a:tailEnd type="triangle" w="med" len="med"/>
            </a:ln>
          </p:spPr>
        </p:cxnSp>
        <p:sp>
          <p:nvSpPr>
            <p:cNvPr id="604" name="Google Shape;604;p16"/>
            <p:cNvSpPr/>
            <p:nvPr/>
          </p:nvSpPr>
          <p:spPr>
            <a:xfrm>
              <a:off x="119753" y="4397352"/>
              <a:ext cx="10172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Step 2</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6" name="Group 5" descr="Step 3 - Considerations for choosing your workpoints: Personal preferences &amp;&#10;tools required">
            <a:extLst>
              <a:ext uri="{FF2B5EF4-FFF2-40B4-BE49-F238E27FC236}">
                <a16:creationId xmlns:a16="http://schemas.microsoft.com/office/drawing/2014/main" id="{B657F7D7-94E0-6C85-1216-775E9EF1F191}"/>
              </a:ext>
            </a:extLst>
          </p:cNvPr>
          <p:cNvGrpSpPr/>
          <p:nvPr/>
        </p:nvGrpSpPr>
        <p:grpSpPr>
          <a:xfrm>
            <a:off x="6700426" y="1271382"/>
            <a:ext cx="1551376" cy="4783978"/>
            <a:chOff x="6700426" y="1271382"/>
            <a:chExt cx="1551376" cy="4783978"/>
          </a:xfrm>
        </p:grpSpPr>
        <p:sp>
          <p:nvSpPr>
            <p:cNvPr id="556" name="Google Shape;556;p16"/>
            <p:cNvSpPr/>
            <p:nvPr/>
          </p:nvSpPr>
          <p:spPr>
            <a:xfrm>
              <a:off x="6700427" y="1711507"/>
              <a:ext cx="1551375" cy="4343853"/>
            </a:xfrm>
            <a:prstGeom prst="rect">
              <a:avLst/>
            </a:prstGeom>
            <a:solidFill>
              <a:srgbClr val="F7F7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2" name="Google Shape;562;p16"/>
            <p:cNvSpPr txBox="1"/>
            <p:nvPr/>
          </p:nvSpPr>
          <p:spPr>
            <a:xfrm>
              <a:off x="6700426" y="3226651"/>
              <a:ext cx="1551375" cy="7386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4CB6A0"/>
                  </a:solidFill>
                  <a:effectLst/>
                  <a:uLnTx/>
                  <a:uFillTx/>
                  <a:latin typeface="Calibri"/>
                  <a:ea typeface="Calibri"/>
                  <a:cs typeface="Calibri"/>
                  <a:sym typeface="Calibri"/>
                </a:rPr>
                <a:t>Personal preferences &amp;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4CB6A0"/>
                  </a:solidFill>
                  <a:effectLst/>
                  <a:uLnTx/>
                  <a:uFillTx/>
                  <a:latin typeface="Calibri"/>
                  <a:ea typeface="Calibri"/>
                  <a:cs typeface="Calibri"/>
                  <a:sym typeface="Calibri"/>
                </a:rPr>
                <a:t>tools required </a:t>
              </a:r>
              <a:endParaRPr kumimoji="0" sz="1400" b="1" i="0" u="none" strike="noStrike" kern="0" cap="none" spc="0" normalizeH="0" baseline="0" noProof="0" dirty="0">
                <a:ln>
                  <a:noFill/>
                </a:ln>
                <a:solidFill>
                  <a:srgbClr val="4CB6A0"/>
                </a:solidFill>
                <a:effectLst/>
                <a:uLnTx/>
                <a:uFillTx/>
                <a:latin typeface="Calibri"/>
                <a:ea typeface="Calibri"/>
                <a:cs typeface="Calibri"/>
                <a:sym typeface="Calibri"/>
              </a:endParaRPr>
            </a:p>
          </p:txBody>
        </p:sp>
        <p:sp>
          <p:nvSpPr>
            <p:cNvPr id="580" name="Google Shape;580;p16"/>
            <p:cNvSpPr txBox="1"/>
            <p:nvPr/>
          </p:nvSpPr>
          <p:spPr>
            <a:xfrm>
              <a:off x="6818572" y="1889712"/>
              <a:ext cx="1315082" cy="9540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kern="0" dirty="0">
                  <a:solidFill>
                    <a:srgbClr val="000000"/>
                  </a:solidFill>
                  <a:latin typeface="Calibri"/>
                  <a:ea typeface="Calibri"/>
                  <a:cs typeface="Calibri"/>
                  <a:sym typeface="Calibri"/>
                </a:rPr>
                <a:t>Considerations for choosing your workpoints</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0" name="Google Shape;590;p16"/>
            <p:cNvSpPr txBox="1"/>
            <p:nvPr/>
          </p:nvSpPr>
          <p:spPr>
            <a:xfrm>
              <a:off x="6700428" y="4830699"/>
              <a:ext cx="1551374" cy="7386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F2A920"/>
                  </a:solidFill>
                  <a:effectLst/>
                  <a:uLnTx/>
                  <a:uFillTx/>
                  <a:latin typeface="Calibri"/>
                  <a:ea typeface="Calibri"/>
                  <a:cs typeface="Calibri"/>
                  <a:sym typeface="Calibri"/>
                </a:rPr>
                <a:t>Personal preferences &amp;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F2A920"/>
                  </a:solidFill>
                  <a:effectLst/>
                  <a:uLnTx/>
                  <a:uFillTx/>
                  <a:latin typeface="Calibri"/>
                  <a:ea typeface="Calibri"/>
                  <a:cs typeface="Calibri"/>
                  <a:sym typeface="Calibri"/>
                </a:rPr>
                <a:t>tools required </a:t>
              </a:r>
              <a:endParaRPr kumimoji="0" sz="1400" b="1" i="0" u="none" strike="noStrike" kern="0" cap="none" spc="0" normalizeH="0" baseline="0" noProof="0" dirty="0">
                <a:ln>
                  <a:noFill/>
                </a:ln>
                <a:solidFill>
                  <a:srgbClr val="F2A920"/>
                </a:solidFill>
                <a:effectLst/>
                <a:uLnTx/>
                <a:uFillTx/>
                <a:latin typeface="Calibri"/>
                <a:ea typeface="Calibri"/>
                <a:cs typeface="Calibri"/>
                <a:sym typeface="Calibri"/>
              </a:endParaRPr>
            </a:p>
          </p:txBody>
        </p:sp>
        <p:sp>
          <p:nvSpPr>
            <p:cNvPr id="605" name="Google Shape;605;p16"/>
            <p:cNvSpPr/>
            <p:nvPr/>
          </p:nvSpPr>
          <p:spPr>
            <a:xfrm>
              <a:off x="6965526" y="1271382"/>
              <a:ext cx="10172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Step 3</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7" name="Group 6" descr="Step 4- Select and book your type of workpoints. If it's individual : Open or enclosed. If it's in collaboration: Open or enclosed. ">
            <a:extLst>
              <a:ext uri="{FF2B5EF4-FFF2-40B4-BE49-F238E27FC236}">
                <a16:creationId xmlns:a16="http://schemas.microsoft.com/office/drawing/2014/main" id="{35051B03-A5BA-CD5E-7B50-F8FFDDFD4472}"/>
              </a:ext>
              <a:ext uri="{C183D7F6-B498-43B3-948B-1728B52AA6E4}">
                <adec:decorative xmlns:adec="http://schemas.microsoft.com/office/drawing/2017/decorative" val="0"/>
              </a:ext>
            </a:extLst>
          </p:cNvPr>
          <p:cNvGrpSpPr/>
          <p:nvPr/>
        </p:nvGrpSpPr>
        <p:grpSpPr>
          <a:xfrm>
            <a:off x="9050560" y="1256283"/>
            <a:ext cx="1606501" cy="4796108"/>
            <a:chOff x="9050560" y="1256283"/>
            <a:chExt cx="1606501" cy="4796108"/>
          </a:xfrm>
        </p:grpSpPr>
        <p:sp>
          <p:nvSpPr>
            <p:cNvPr id="555" name="Google Shape;555;p16"/>
            <p:cNvSpPr/>
            <p:nvPr/>
          </p:nvSpPr>
          <p:spPr>
            <a:xfrm>
              <a:off x="9050560" y="1711508"/>
              <a:ext cx="1606501" cy="4340883"/>
            </a:xfrm>
            <a:prstGeom prst="rect">
              <a:avLst/>
            </a:prstGeom>
            <a:solidFill>
              <a:srgbClr val="F7F7F7"/>
            </a:solidFill>
            <a:ln w="76200" cap="flat" cmpd="sng">
              <a:solidFill>
                <a:srgbClr val="595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563" name="Google Shape;563;p16"/>
            <p:cNvGrpSpPr/>
            <p:nvPr/>
          </p:nvGrpSpPr>
          <p:grpSpPr>
            <a:xfrm>
              <a:off x="9468768" y="2843779"/>
              <a:ext cx="733159" cy="667264"/>
              <a:chOff x="9487231" y="3013911"/>
              <a:chExt cx="733159" cy="667264"/>
            </a:xfrm>
          </p:grpSpPr>
          <p:sp>
            <p:nvSpPr>
              <p:cNvPr id="564" name="Google Shape;564;p16"/>
              <p:cNvSpPr/>
              <p:nvPr/>
            </p:nvSpPr>
            <p:spPr>
              <a:xfrm>
                <a:off x="9487231" y="3013911"/>
                <a:ext cx="733159" cy="66726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5" name="Google Shape;565;p16"/>
              <p:cNvSpPr txBox="1"/>
              <p:nvPr/>
            </p:nvSpPr>
            <p:spPr>
              <a:xfrm>
                <a:off x="9532860" y="3193654"/>
                <a:ext cx="64189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4CB6A0"/>
                    </a:solidFill>
                    <a:effectLst/>
                    <a:uLnTx/>
                    <a:uFillTx/>
                    <a:latin typeface="Calibri"/>
                    <a:ea typeface="Calibri"/>
                    <a:cs typeface="Calibri"/>
                    <a:sym typeface="Calibri"/>
                  </a:rPr>
                  <a:t>OPEN</a:t>
                </a:r>
                <a:endParaRPr kumimoji="0" sz="1400" b="0" i="0" u="none" strike="noStrike" kern="0" cap="none" spc="0" normalizeH="0" baseline="0" noProof="0" dirty="0">
                  <a:ln>
                    <a:noFill/>
                  </a:ln>
                  <a:solidFill>
                    <a:srgbClr val="4CB6A0"/>
                  </a:solidFill>
                  <a:effectLst/>
                  <a:uLnTx/>
                  <a:uFillTx/>
                  <a:latin typeface="Calibri"/>
                  <a:ea typeface="Calibri"/>
                  <a:cs typeface="Calibri"/>
                  <a:sym typeface="Calibri"/>
                </a:endParaRPr>
              </a:p>
            </p:txBody>
          </p:sp>
        </p:grpSp>
        <p:grpSp>
          <p:nvGrpSpPr>
            <p:cNvPr id="566" name="Google Shape;566;p16"/>
            <p:cNvGrpSpPr/>
            <p:nvPr/>
          </p:nvGrpSpPr>
          <p:grpSpPr>
            <a:xfrm>
              <a:off x="9405903" y="3588289"/>
              <a:ext cx="895812" cy="667264"/>
              <a:chOff x="9405903" y="3889386"/>
              <a:chExt cx="895812" cy="667264"/>
            </a:xfrm>
          </p:grpSpPr>
          <p:sp>
            <p:nvSpPr>
              <p:cNvPr id="567" name="Google Shape;567;p16"/>
              <p:cNvSpPr/>
              <p:nvPr/>
            </p:nvSpPr>
            <p:spPr>
              <a:xfrm>
                <a:off x="9487231" y="3889386"/>
                <a:ext cx="733159" cy="667264"/>
              </a:xfrm>
              <a:prstGeom prst="ellipse">
                <a:avLst/>
              </a:prstGeom>
              <a:solidFill>
                <a:srgbClr val="11632F"/>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8" name="Google Shape;568;p16"/>
              <p:cNvSpPr txBox="1"/>
              <p:nvPr/>
            </p:nvSpPr>
            <p:spPr>
              <a:xfrm>
                <a:off x="9405903" y="4084518"/>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1" i="0" u="none" strike="noStrike" kern="0" cap="none" spc="0" normalizeH="0" baseline="0" noProof="0" dirty="0">
                    <a:ln>
                      <a:noFill/>
                    </a:ln>
                    <a:solidFill>
                      <a:schemeClr val="bg1"/>
                    </a:solidFill>
                    <a:effectLst/>
                    <a:uLnTx/>
                    <a:uFillTx/>
                    <a:latin typeface="Calibri"/>
                    <a:ea typeface="Calibri"/>
                    <a:cs typeface="Calibri"/>
                    <a:sym typeface="Calibri"/>
                  </a:rPr>
                  <a:t>ENCLOSED</a:t>
                </a:r>
                <a:endParaRPr kumimoji="0" sz="1200" b="0" i="0" u="none" strike="noStrike" kern="0" cap="none" spc="0" normalizeH="0" baseline="0" noProof="0" dirty="0">
                  <a:ln>
                    <a:noFill/>
                  </a:ln>
                  <a:solidFill>
                    <a:schemeClr val="bg1"/>
                  </a:solidFill>
                  <a:effectLst/>
                  <a:uLnTx/>
                  <a:uFillTx/>
                  <a:latin typeface="Calibri"/>
                  <a:ea typeface="Calibri"/>
                  <a:cs typeface="Calibri"/>
                  <a:sym typeface="Calibri"/>
                </a:endParaRPr>
              </a:p>
            </p:txBody>
          </p:sp>
        </p:grpSp>
        <p:sp>
          <p:nvSpPr>
            <p:cNvPr id="581" name="Google Shape;581;p16"/>
            <p:cNvSpPr txBox="1"/>
            <p:nvPr/>
          </p:nvSpPr>
          <p:spPr>
            <a:xfrm>
              <a:off x="9230819" y="1835533"/>
              <a:ext cx="1245980" cy="95410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000000"/>
                  </a:solidFill>
                  <a:effectLst/>
                  <a:uLnTx/>
                  <a:uFillTx/>
                  <a:latin typeface="Calibri"/>
                  <a:ea typeface="Calibri"/>
                  <a:cs typeface="Calibri"/>
                  <a:sym typeface="Calibri"/>
                </a:rPr>
                <a:t>Select and book your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000000"/>
                  </a:solidFill>
                  <a:effectLst/>
                  <a:uLnTx/>
                  <a:uFillTx/>
                  <a:latin typeface="Calibri"/>
                  <a:ea typeface="Calibri"/>
                  <a:cs typeface="Calibri"/>
                  <a:sym typeface="Calibri"/>
                </a:rPr>
                <a:t>type of workpoint</a:t>
              </a: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595" name="Google Shape;595;p16"/>
            <p:cNvGrpSpPr/>
            <p:nvPr/>
          </p:nvGrpSpPr>
          <p:grpSpPr>
            <a:xfrm>
              <a:off x="9487231" y="4454246"/>
              <a:ext cx="733159" cy="667264"/>
              <a:chOff x="9487231" y="3013911"/>
              <a:chExt cx="733159" cy="667264"/>
            </a:xfrm>
          </p:grpSpPr>
          <p:sp>
            <p:nvSpPr>
              <p:cNvPr id="596" name="Google Shape;596;p16"/>
              <p:cNvSpPr/>
              <p:nvPr/>
            </p:nvSpPr>
            <p:spPr>
              <a:xfrm>
                <a:off x="9487231" y="3013911"/>
                <a:ext cx="733159" cy="667264"/>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7" name="Google Shape;597;p16"/>
              <p:cNvSpPr txBox="1"/>
              <p:nvPr/>
            </p:nvSpPr>
            <p:spPr>
              <a:xfrm>
                <a:off x="9532860" y="3193654"/>
                <a:ext cx="64189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F2A920"/>
                    </a:solidFill>
                    <a:effectLst/>
                    <a:uLnTx/>
                    <a:uFillTx/>
                    <a:latin typeface="Calibri"/>
                    <a:ea typeface="Calibri"/>
                    <a:cs typeface="Calibri"/>
                    <a:sym typeface="Calibri"/>
                  </a:rPr>
                  <a:t>OPEN</a:t>
                </a:r>
                <a:endParaRPr kumimoji="0" sz="1400" b="0" i="0" u="none" strike="noStrike" kern="0" cap="none" spc="0" normalizeH="0" baseline="0" noProof="0" dirty="0">
                  <a:ln>
                    <a:noFill/>
                  </a:ln>
                  <a:solidFill>
                    <a:srgbClr val="F2A920"/>
                  </a:solidFill>
                  <a:effectLst/>
                  <a:uLnTx/>
                  <a:uFillTx/>
                  <a:latin typeface="Calibri"/>
                  <a:ea typeface="Calibri"/>
                  <a:cs typeface="Calibri"/>
                  <a:sym typeface="Calibri"/>
                </a:endParaRPr>
              </a:p>
            </p:txBody>
          </p:sp>
        </p:grpSp>
        <p:grpSp>
          <p:nvGrpSpPr>
            <p:cNvPr id="598" name="Google Shape;598;p16"/>
            <p:cNvGrpSpPr/>
            <p:nvPr/>
          </p:nvGrpSpPr>
          <p:grpSpPr>
            <a:xfrm>
              <a:off x="9405903" y="5163898"/>
              <a:ext cx="895812" cy="667264"/>
              <a:chOff x="9405903" y="3854528"/>
              <a:chExt cx="895812" cy="667264"/>
            </a:xfrm>
          </p:grpSpPr>
          <p:sp>
            <p:nvSpPr>
              <p:cNvPr id="599" name="Google Shape;599;p16"/>
              <p:cNvSpPr/>
              <p:nvPr/>
            </p:nvSpPr>
            <p:spPr>
              <a:xfrm>
                <a:off x="9487231" y="3854528"/>
                <a:ext cx="733159" cy="667264"/>
              </a:xfrm>
              <a:prstGeom prst="ellipse">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0" name="Google Shape;600;p16"/>
              <p:cNvSpPr txBox="1"/>
              <p:nvPr/>
            </p:nvSpPr>
            <p:spPr>
              <a:xfrm>
                <a:off x="9405903" y="4065261"/>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1" i="0" u="none" strike="noStrike" kern="0" cap="none" spc="0" normalizeH="0" baseline="0" noProof="0" dirty="0">
                    <a:ln>
                      <a:noFill/>
                    </a:ln>
                    <a:solidFill>
                      <a:srgbClr val="FFFFFF"/>
                    </a:solidFill>
                    <a:effectLst/>
                    <a:uLnTx/>
                    <a:uFillTx/>
                    <a:latin typeface="Calibri"/>
                    <a:ea typeface="Calibri"/>
                    <a:cs typeface="Calibri"/>
                    <a:sym typeface="Calibri"/>
                  </a:rPr>
                  <a:t>ENCLOSED</a:t>
                </a:r>
                <a:endParaRPr kumimoji="0"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06" name="Google Shape;606;p16"/>
            <p:cNvSpPr/>
            <p:nvPr/>
          </p:nvSpPr>
          <p:spPr>
            <a:xfrm>
              <a:off x="9326722" y="1256283"/>
              <a:ext cx="10172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Step 4</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pic>
        <p:nvPicPr>
          <p:cNvPr id="609" name="Google Shape;609;p16">
            <a:extLst>
              <a:ext uri="{C183D7F6-B498-43B3-948B-1728B52AA6E4}">
                <adec:decorative xmlns:adec="http://schemas.microsoft.com/office/drawing/2017/decorative" val="1"/>
              </a:ext>
            </a:extLst>
          </p:cNvPr>
          <p:cNvPicPr preferRelativeResize="0"/>
          <p:nvPr/>
        </p:nvPicPr>
        <p:blipFill rotWithShape="1">
          <a:blip r:embed="rId7">
            <a:alphaModFix/>
            <a:lum bright="70000" contrast="-70000"/>
          </a:blip>
          <a:srcRect/>
          <a:stretch/>
        </p:blipFill>
        <p:spPr>
          <a:xfrm>
            <a:off x="11348669" y="65938"/>
            <a:ext cx="651575" cy="651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7"/>
          <p:cNvSpPr txBox="1">
            <a:spLocks noGrp="1"/>
          </p:cNvSpPr>
          <p:nvPr>
            <p:ph type="title" idx="4294967295"/>
          </p:nvPr>
        </p:nvSpPr>
        <p:spPr>
          <a:xfrm>
            <a:off x="0" y="-11536"/>
            <a:ext cx="12192000" cy="835025"/>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CA" sz="3200" dirty="0">
                <a:solidFill>
                  <a:schemeClr val="lt1"/>
                </a:solidFill>
              </a:rPr>
              <a:t>  Planning ahead: Step 1- choosing the location</a:t>
            </a:r>
            <a:endParaRPr sz="3200" dirty="0"/>
          </a:p>
        </p:txBody>
      </p:sp>
      <p:sp>
        <p:nvSpPr>
          <p:cNvPr id="615" name="Google Shape;615;p17"/>
          <p:cNvSpPr txBox="1"/>
          <p:nvPr/>
        </p:nvSpPr>
        <p:spPr>
          <a:xfrm>
            <a:off x="1725100" y="1116651"/>
            <a:ext cx="9771575" cy="1477287"/>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With my </a:t>
            </a:r>
            <a:r>
              <a:rPr kumimoji="0" lang="en-CA" b="1" i="0" u="none" strike="noStrike" kern="0" cap="none" spc="0" normalizeH="0" baseline="0" noProof="0" dirty="0">
                <a:ln>
                  <a:noFill/>
                </a:ln>
                <a:solidFill>
                  <a:schemeClr val="accent5"/>
                </a:solidFill>
                <a:effectLst/>
                <a:uLnTx/>
                <a:uFillTx/>
                <a:latin typeface="Calibri"/>
                <a:ea typeface="Calibri"/>
                <a:cs typeface="Calibri"/>
                <a:sym typeface="Calibri"/>
              </a:rPr>
              <a:t>team charter </a:t>
            </a: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in mind…</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What’s on my </a:t>
            </a:r>
            <a:r>
              <a:rPr kumimoji="0" lang="en-CA" b="1" i="0" u="none" strike="noStrike" kern="0" cap="none" spc="0" normalizeH="0" baseline="0" noProof="0" dirty="0">
                <a:ln>
                  <a:noFill/>
                </a:ln>
                <a:solidFill>
                  <a:srgbClr val="17455C"/>
                </a:solidFill>
                <a:effectLst/>
                <a:uLnTx/>
                <a:uFillTx/>
                <a:latin typeface="Calibri"/>
                <a:ea typeface="Calibri"/>
                <a:cs typeface="Calibri"/>
                <a:sym typeface="Calibri"/>
              </a:rPr>
              <a:t>schedule</a:t>
            </a:r>
            <a:r>
              <a:rPr kumimoji="0" lang="en-CA" b="0" i="0" u="none" strike="noStrike" kern="0" cap="none" spc="0" normalizeH="0" baseline="0" noProof="0" dirty="0">
                <a:ln>
                  <a:noFill/>
                </a:ln>
                <a:solidFill>
                  <a:srgbClr val="17455C"/>
                </a:solidFill>
                <a:effectLst/>
                <a:uLnTx/>
                <a:uFillTx/>
                <a:latin typeface="Calibri"/>
                <a:ea typeface="Calibri"/>
                <a:cs typeface="Calibri"/>
                <a:sym typeface="Calibri"/>
              </a:rPr>
              <a:t> </a:t>
            </a: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for the upcoming weeks?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Is our team planning to </a:t>
            </a:r>
            <a:r>
              <a:rPr kumimoji="0" lang="en-CA" b="1" i="0" u="none" strike="noStrike" kern="0" cap="none" spc="0" normalizeH="0" baseline="0" noProof="0" dirty="0">
                <a:ln>
                  <a:noFill/>
                </a:ln>
                <a:solidFill>
                  <a:srgbClr val="17455C"/>
                </a:solidFill>
                <a:effectLst/>
                <a:uLnTx/>
                <a:uFillTx/>
                <a:latin typeface="Calibri"/>
                <a:ea typeface="Calibri"/>
                <a:cs typeface="Calibri"/>
                <a:sym typeface="Calibri"/>
              </a:rPr>
              <a:t>meet in person</a:t>
            </a: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lang="en-CA" sz="16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Are there some work activities that would be more efficient for me/us to </a:t>
            </a:r>
            <a:r>
              <a:rPr kumimoji="0" lang="en-CA" b="1" i="0" u="none" strike="noStrike" kern="0" cap="none" spc="0" normalizeH="0" baseline="0" noProof="0" dirty="0">
                <a:ln>
                  <a:noFill/>
                </a:ln>
                <a:solidFill>
                  <a:srgbClr val="17455C"/>
                </a:solidFill>
                <a:effectLst/>
                <a:uLnTx/>
                <a:uFillTx/>
                <a:latin typeface="Calibri"/>
                <a:ea typeface="Calibri"/>
                <a:cs typeface="Calibri"/>
                <a:sym typeface="Calibri"/>
              </a:rPr>
              <a:t>perform </a:t>
            </a:r>
            <a:r>
              <a:rPr lang="en-CA" b="1" kern="0" dirty="0">
                <a:solidFill>
                  <a:srgbClr val="17455C"/>
                </a:solidFill>
                <a:latin typeface="Calibri"/>
                <a:ea typeface="Calibri"/>
                <a:cs typeface="Calibri"/>
                <a:sym typeface="Calibri"/>
              </a:rPr>
              <a:t>i</a:t>
            </a:r>
            <a:r>
              <a:rPr kumimoji="0" lang="en-CA" b="1" i="0" u="none" strike="noStrike" kern="0" cap="none" spc="0" normalizeH="0" baseline="0" noProof="0" dirty="0">
                <a:ln>
                  <a:noFill/>
                </a:ln>
                <a:solidFill>
                  <a:srgbClr val="17455C"/>
                </a:solidFill>
                <a:effectLst/>
                <a:uLnTx/>
                <a:uFillTx/>
                <a:latin typeface="Calibri"/>
                <a:ea typeface="Calibri"/>
                <a:cs typeface="Calibri"/>
                <a:sym typeface="Calibri"/>
              </a:rPr>
              <a:t>n the office</a:t>
            </a: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a:t>
            </a:r>
          </a:p>
          <a:p>
            <a:pPr marL="285750" indent="-285750">
              <a:buClr>
                <a:srgbClr val="000000"/>
              </a:buClr>
              <a:buFont typeface="Wingdings" panose="05000000000000000000" pitchFamily="2" charset="2"/>
              <a:buChar char="ü"/>
              <a:defRPr/>
            </a:pPr>
            <a:r>
              <a:rPr kumimoji="0" lang="en-CA" i="0" u="none" strike="noStrike" kern="0" cap="none" spc="0" normalizeH="0" baseline="0" noProof="0" dirty="0">
                <a:ln>
                  <a:noFill/>
                </a:ln>
                <a:effectLst/>
                <a:uLnTx/>
                <a:uFillTx/>
                <a:latin typeface="Calibri"/>
                <a:ea typeface="Calibri"/>
                <a:cs typeface="Calibri"/>
                <a:sym typeface="Calibri"/>
              </a:rPr>
              <a:t>So, </a:t>
            </a:r>
            <a:r>
              <a:rPr kumimoji="0" lang="en-CA" b="1" i="0" u="none" strike="noStrike" kern="0" cap="none" spc="0" normalizeH="0" baseline="0" noProof="0" dirty="0">
                <a:ln>
                  <a:noFill/>
                </a:ln>
                <a:solidFill>
                  <a:srgbClr val="17455C"/>
                </a:solidFill>
                <a:effectLst/>
                <a:uLnTx/>
                <a:uFillTx/>
                <a:latin typeface="Calibri"/>
                <a:ea typeface="Calibri"/>
                <a:cs typeface="Calibri"/>
                <a:sym typeface="Calibri"/>
              </a:rPr>
              <a:t>where</a:t>
            </a:r>
            <a:r>
              <a:rPr kumimoji="0" lang="en-CA" b="0" i="0" u="none" strike="noStrike" kern="0" cap="none" spc="0" normalizeH="0" baseline="0" noProof="0" dirty="0">
                <a:ln>
                  <a:noFill/>
                </a:ln>
                <a:solidFill>
                  <a:srgbClr val="C2820B"/>
                </a:solidFill>
                <a:effectLst/>
                <a:uLnTx/>
                <a:uFillTx/>
                <a:latin typeface="Calibri"/>
                <a:ea typeface="Calibri"/>
                <a:cs typeface="Calibri"/>
                <a:sym typeface="Calibri"/>
              </a:rPr>
              <a:t> </a:t>
            </a:r>
            <a:r>
              <a:rPr kumimoji="0" lang="en-CA" b="0" i="0" u="none" strike="noStrike" kern="0" cap="none" spc="0" normalizeH="0" baseline="0" noProof="0" dirty="0">
                <a:ln>
                  <a:noFill/>
                </a:ln>
                <a:solidFill>
                  <a:srgbClr val="000000"/>
                </a:solidFill>
                <a:effectLst/>
                <a:uLnTx/>
                <a:uFillTx/>
                <a:latin typeface="Calibri"/>
                <a:ea typeface="Calibri"/>
                <a:cs typeface="Calibri"/>
                <a:sym typeface="Calibri"/>
              </a:rPr>
              <a:t>should I be working each day?</a:t>
            </a:r>
            <a:endParaRPr kumimoji="0" lang="en-CA"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31" name="Google Shape;631;p17"/>
          <p:cNvSpPr txBox="1"/>
          <p:nvPr/>
        </p:nvSpPr>
        <p:spPr>
          <a:xfrm>
            <a:off x="502598" y="3361912"/>
            <a:ext cx="1727720" cy="203128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way you plan your typical work week has changed as you now have access to multiple work spaces that can help you juggle your personal and professional lives. </a:t>
            </a:r>
            <a:endParaRPr kumimoji="0" sz="1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nvGrpSpPr>
          <p:cNvPr id="7" name="Group 6">
            <a:extLst>
              <a:ext uri="{FF2B5EF4-FFF2-40B4-BE49-F238E27FC236}">
                <a16:creationId xmlns:a16="http://schemas.microsoft.com/office/drawing/2014/main" id="{42FCBFA5-FF81-55C1-5B95-0DE40D495952}"/>
              </a:ext>
              <a:ext uri="{C183D7F6-B498-43B3-948B-1728B52AA6E4}">
                <adec:decorative xmlns:adec="http://schemas.microsoft.com/office/drawing/2017/decorative" val="1"/>
              </a:ext>
            </a:extLst>
          </p:cNvPr>
          <p:cNvGrpSpPr/>
          <p:nvPr/>
        </p:nvGrpSpPr>
        <p:grpSpPr>
          <a:xfrm>
            <a:off x="4411484" y="3438080"/>
            <a:ext cx="801524" cy="2034795"/>
            <a:chOff x="4411484" y="3438080"/>
            <a:chExt cx="801524" cy="2034795"/>
          </a:xfrm>
        </p:grpSpPr>
        <p:grpSp>
          <p:nvGrpSpPr>
            <p:cNvPr id="620" name="Google Shape;620;p17"/>
            <p:cNvGrpSpPr/>
            <p:nvPr/>
          </p:nvGrpSpPr>
          <p:grpSpPr>
            <a:xfrm rot="-5400000">
              <a:off x="3599545" y="4250019"/>
              <a:ext cx="2034795" cy="410917"/>
              <a:chOff x="2543163" y="4194828"/>
              <a:chExt cx="930838" cy="410917"/>
            </a:xfrm>
          </p:grpSpPr>
          <p:cxnSp>
            <p:nvCxnSpPr>
              <p:cNvPr id="621" name="Google Shape;621;p17"/>
              <p:cNvCxnSpPr/>
              <p:nvPr/>
            </p:nvCxnSpPr>
            <p:spPr>
              <a:xfrm>
                <a:off x="2543891" y="4194828"/>
                <a:ext cx="4489" cy="406749"/>
              </a:xfrm>
              <a:prstGeom prst="straightConnector1">
                <a:avLst/>
              </a:prstGeom>
              <a:noFill/>
              <a:ln w="38100" cap="flat" cmpd="sng">
                <a:solidFill>
                  <a:srgbClr val="595959"/>
                </a:solidFill>
                <a:prstDash val="solid"/>
                <a:miter lim="800000"/>
                <a:headEnd type="none" w="sm" len="sm"/>
                <a:tailEnd type="none" w="sm" len="sm"/>
              </a:ln>
            </p:spPr>
          </p:cxnSp>
          <p:cxnSp>
            <p:nvCxnSpPr>
              <p:cNvPr id="622" name="Google Shape;622;p17"/>
              <p:cNvCxnSpPr/>
              <p:nvPr/>
            </p:nvCxnSpPr>
            <p:spPr>
              <a:xfrm>
                <a:off x="3459150" y="4194828"/>
                <a:ext cx="4489" cy="406749"/>
              </a:xfrm>
              <a:prstGeom prst="straightConnector1">
                <a:avLst/>
              </a:prstGeom>
              <a:noFill/>
              <a:ln w="38100" cap="flat" cmpd="sng">
                <a:solidFill>
                  <a:srgbClr val="595959"/>
                </a:solidFill>
                <a:prstDash val="solid"/>
                <a:miter lim="800000"/>
                <a:headEnd type="none" w="sm" len="sm"/>
                <a:tailEnd type="none" w="sm" len="sm"/>
              </a:ln>
            </p:spPr>
          </p:cxnSp>
          <p:cxnSp>
            <p:nvCxnSpPr>
              <p:cNvPr id="623" name="Google Shape;623;p17"/>
              <p:cNvCxnSpPr/>
              <p:nvPr/>
            </p:nvCxnSpPr>
            <p:spPr>
              <a:xfrm>
                <a:off x="2543163" y="4605745"/>
                <a:ext cx="930838" cy="0"/>
              </a:xfrm>
              <a:prstGeom prst="straightConnector1">
                <a:avLst/>
              </a:prstGeom>
              <a:noFill/>
              <a:ln w="38100" cap="flat" cmpd="sng">
                <a:solidFill>
                  <a:srgbClr val="595959"/>
                </a:solidFill>
                <a:prstDash val="solid"/>
                <a:miter lim="800000"/>
                <a:headEnd type="none" w="sm" len="sm"/>
                <a:tailEnd type="none" w="sm" len="sm"/>
              </a:ln>
            </p:spPr>
          </p:cxnSp>
        </p:grpSp>
        <p:cxnSp>
          <p:nvCxnSpPr>
            <p:cNvPr id="624" name="Google Shape;624;p17"/>
            <p:cNvCxnSpPr/>
            <p:nvPr/>
          </p:nvCxnSpPr>
          <p:spPr>
            <a:xfrm>
              <a:off x="4805167" y="4499437"/>
              <a:ext cx="407841" cy="0"/>
            </a:xfrm>
            <a:prstGeom prst="straightConnector1">
              <a:avLst/>
            </a:prstGeom>
            <a:noFill/>
            <a:ln w="38100" cap="flat" cmpd="sng">
              <a:solidFill>
                <a:srgbClr val="595959"/>
              </a:solidFill>
              <a:prstDash val="solid"/>
              <a:miter lim="800000"/>
              <a:headEnd type="none" w="sm" len="sm"/>
              <a:tailEnd type="triangle" w="med" len="med"/>
            </a:ln>
          </p:spPr>
        </p:cxnSp>
      </p:grpSp>
      <p:pic>
        <p:nvPicPr>
          <p:cNvPr id="629" name="Google Shape;629;p17" descr="Icon of a person working at their home office"/>
          <p:cNvPicPr preferRelativeResize="0"/>
          <p:nvPr/>
        </p:nvPicPr>
        <p:blipFill rotWithShape="1">
          <a:blip r:embed="rId3">
            <a:alphaModFix/>
          </a:blip>
          <a:srcRect/>
          <a:stretch/>
        </p:blipFill>
        <p:spPr>
          <a:xfrm>
            <a:off x="2899788" y="3126842"/>
            <a:ext cx="601841" cy="606191"/>
          </a:xfrm>
          <a:prstGeom prst="rect">
            <a:avLst/>
          </a:prstGeom>
          <a:noFill/>
          <a:ln>
            <a:noFill/>
          </a:ln>
        </p:spPr>
      </p:pic>
      <p:sp>
        <p:nvSpPr>
          <p:cNvPr id="616" name="Google Shape;616;p17"/>
          <p:cNvSpPr txBox="1"/>
          <p:nvPr/>
        </p:nvSpPr>
        <p:spPr>
          <a:xfrm>
            <a:off x="3650334" y="3361912"/>
            <a:ext cx="630301"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Home</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pic>
        <p:nvPicPr>
          <p:cNvPr id="625" name="Google Shape;625;p17" descr="The GCcoworking logo"/>
          <p:cNvPicPr preferRelativeResize="0"/>
          <p:nvPr/>
        </p:nvPicPr>
        <p:blipFill rotWithShape="1">
          <a:blip r:embed="rId4">
            <a:alphaModFix/>
          </a:blip>
          <a:srcRect/>
          <a:stretch/>
        </p:blipFill>
        <p:spPr>
          <a:xfrm>
            <a:off x="2777900" y="3848415"/>
            <a:ext cx="628698" cy="429216"/>
          </a:xfrm>
          <a:prstGeom prst="rect">
            <a:avLst/>
          </a:prstGeom>
          <a:noFill/>
          <a:ln>
            <a:noFill/>
          </a:ln>
        </p:spPr>
      </p:pic>
      <p:sp>
        <p:nvSpPr>
          <p:cNvPr id="617" name="Google Shape;617;p17"/>
          <p:cNvSpPr txBox="1"/>
          <p:nvPr/>
        </p:nvSpPr>
        <p:spPr>
          <a:xfrm>
            <a:off x="3400944" y="3977366"/>
            <a:ext cx="116072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a:ln>
                  <a:noFill/>
                </a:ln>
                <a:solidFill>
                  <a:srgbClr val="17455C"/>
                </a:solidFill>
                <a:effectLst/>
                <a:uLnTx/>
                <a:uFillTx/>
                <a:latin typeface="Calibri"/>
                <a:ea typeface="Calibri"/>
                <a:cs typeface="Calibri"/>
                <a:sym typeface="Calibri"/>
              </a:rPr>
              <a:t>GCcoworking</a:t>
            </a:r>
            <a:endParaRPr kumimoji="0" sz="1400" b="1" i="0" u="none" strike="noStrike" kern="0" cap="none" spc="0" normalizeH="0" baseline="0" noProof="0">
              <a:ln>
                <a:noFill/>
              </a:ln>
              <a:solidFill>
                <a:srgbClr val="17455C"/>
              </a:solidFill>
              <a:effectLst/>
              <a:uLnTx/>
              <a:uFillTx/>
              <a:latin typeface="Calibri"/>
              <a:ea typeface="Calibri"/>
              <a:cs typeface="Calibri"/>
              <a:sym typeface="Calibri"/>
            </a:endParaRPr>
          </a:p>
        </p:txBody>
      </p:sp>
      <p:pic>
        <p:nvPicPr>
          <p:cNvPr id="626" name="Google Shape;626;p17" descr="An icon of a team working at the office"/>
          <p:cNvPicPr preferRelativeResize="0"/>
          <p:nvPr/>
        </p:nvPicPr>
        <p:blipFill rotWithShape="1">
          <a:blip r:embed="rId5">
            <a:alphaModFix/>
          </a:blip>
          <a:srcRect/>
          <a:stretch/>
        </p:blipFill>
        <p:spPr>
          <a:xfrm>
            <a:off x="2787797" y="4355481"/>
            <a:ext cx="763293" cy="569132"/>
          </a:xfrm>
          <a:prstGeom prst="rect">
            <a:avLst/>
          </a:prstGeom>
          <a:noFill/>
          <a:ln>
            <a:noFill/>
          </a:ln>
        </p:spPr>
      </p:pic>
      <p:sp>
        <p:nvSpPr>
          <p:cNvPr id="618" name="Google Shape;618;p17"/>
          <p:cNvSpPr txBox="1"/>
          <p:nvPr/>
        </p:nvSpPr>
        <p:spPr>
          <a:xfrm>
            <a:off x="3656253" y="4524596"/>
            <a:ext cx="628698"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a:ln>
                  <a:noFill/>
                </a:ln>
                <a:solidFill>
                  <a:srgbClr val="17455C"/>
                </a:solidFill>
                <a:effectLst/>
                <a:uLnTx/>
                <a:uFillTx/>
                <a:latin typeface="Calibri"/>
                <a:ea typeface="Calibri"/>
                <a:cs typeface="Calibri"/>
                <a:sym typeface="Calibri"/>
              </a:rPr>
              <a:t>Office</a:t>
            </a:r>
            <a:endParaRPr kumimoji="0" sz="1400" b="1" i="0" u="none" strike="noStrike" kern="0" cap="none" spc="0" normalizeH="0" baseline="0" noProof="0">
              <a:ln>
                <a:noFill/>
              </a:ln>
              <a:solidFill>
                <a:srgbClr val="17455C"/>
              </a:solidFill>
              <a:effectLst/>
              <a:uLnTx/>
              <a:uFillTx/>
              <a:latin typeface="Calibri"/>
              <a:ea typeface="Calibri"/>
              <a:cs typeface="Calibri"/>
              <a:sym typeface="Calibri"/>
            </a:endParaRPr>
          </a:p>
        </p:txBody>
      </p:sp>
      <p:pic>
        <p:nvPicPr>
          <p:cNvPr id="628" name="Google Shape;628;p1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95325" y="1312464"/>
            <a:ext cx="914400" cy="914400"/>
          </a:xfrm>
          <a:prstGeom prst="rect">
            <a:avLst/>
          </a:prstGeom>
          <a:noFill/>
          <a:ln>
            <a:noFill/>
          </a:ln>
        </p:spPr>
      </p:pic>
      <p:pic>
        <p:nvPicPr>
          <p:cNvPr id="23" name="Google Shape;609;p16">
            <a:extLst>
              <a:ext uri="{FF2B5EF4-FFF2-40B4-BE49-F238E27FC236}">
                <a16:creationId xmlns:a16="http://schemas.microsoft.com/office/drawing/2014/main" id="{702ED6D1-F3A0-46E5-9EE8-24ECE01F5276}"/>
              </a:ext>
              <a:ext uri="{C183D7F6-B498-43B3-948B-1728B52AA6E4}">
                <adec:decorative xmlns:adec="http://schemas.microsoft.com/office/drawing/2017/decorative" val="1"/>
              </a:ext>
            </a:extLst>
          </p:cNvPr>
          <p:cNvPicPr preferRelativeResize="0"/>
          <p:nvPr/>
        </p:nvPicPr>
        <p:blipFill rotWithShape="1">
          <a:blip r:embed="rId7">
            <a:alphaModFix/>
            <a:lum bright="70000" contrast="-70000"/>
          </a:blip>
          <a:srcRect/>
          <a:stretch/>
        </p:blipFill>
        <p:spPr>
          <a:xfrm>
            <a:off x="11338037" y="101905"/>
            <a:ext cx="651575" cy="651575"/>
          </a:xfrm>
          <a:prstGeom prst="rect">
            <a:avLst/>
          </a:prstGeom>
          <a:noFill/>
          <a:ln>
            <a:noFill/>
          </a:ln>
        </p:spPr>
      </p:pic>
      <p:pic>
        <p:nvPicPr>
          <p:cNvPr id="26" name="Picture 25" descr="An icon of a person working at a cafe">
            <a:extLst>
              <a:ext uri="{FF2B5EF4-FFF2-40B4-BE49-F238E27FC236}">
                <a16:creationId xmlns:a16="http://schemas.microsoft.com/office/drawing/2014/main" id="{F7E68FCC-558C-4D8C-805B-64FAEE1EC3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958907" y="5067538"/>
            <a:ext cx="473827" cy="478686"/>
          </a:xfrm>
          <a:prstGeom prst="rect">
            <a:avLst/>
          </a:prstGeom>
        </p:spPr>
      </p:pic>
      <p:sp>
        <p:nvSpPr>
          <p:cNvPr id="619" name="Google Shape;619;p17"/>
          <p:cNvSpPr txBox="1"/>
          <p:nvPr/>
        </p:nvSpPr>
        <p:spPr>
          <a:xfrm>
            <a:off x="3710566" y="5165098"/>
            <a:ext cx="619080"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a:ln>
                  <a:noFill/>
                </a:ln>
                <a:solidFill>
                  <a:srgbClr val="17455C"/>
                </a:solidFill>
                <a:effectLst/>
                <a:uLnTx/>
                <a:uFillTx/>
                <a:latin typeface="Calibri"/>
                <a:ea typeface="Calibri"/>
                <a:cs typeface="Calibri"/>
                <a:sym typeface="Calibri"/>
              </a:rPr>
              <a:t>Other</a:t>
            </a:r>
            <a:endParaRPr kumimoji="0" sz="1400" b="1" i="0" u="none" strike="noStrike" kern="0" cap="none" spc="0" normalizeH="0" baseline="0" noProof="0">
              <a:ln>
                <a:noFill/>
              </a:ln>
              <a:solidFill>
                <a:srgbClr val="17455C"/>
              </a:solidFill>
              <a:effectLst/>
              <a:uLnTx/>
              <a:uFillTx/>
              <a:latin typeface="Calibri"/>
              <a:ea typeface="Calibri"/>
              <a:cs typeface="Calibri"/>
              <a:sym typeface="Calibri"/>
            </a:endParaRPr>
          </a:p>
        </p:txBody>
      </p:sp>
      <p:graphicFrame>
        <p:nvGraphicFramePr>
          <p:cNvPr id="4" name="Table 3" descr="A calendar showing a typical work week, with meetings, bilats, coffee chats, trainings, weekly updates and committees">
            <a:extLst>
              <a:ext uri="{FF2B5EF4-FFF2-40B4-BE49-F238E27FC236}">
                <a16:creationId xmlns:a16="http://schemas.microsoft.com/office/drawing/2014/main" id="{7FFD09B6-5D3C-BDD6-95BF-5EF6D7EBD54A}"/>
              </a:ext>
            </a:extLst>
          </p:cNvPr>
          <p:cNvGraphicFramePr>
            <a:graphicFrameLocks noGrp="1"/>
          </p:cNvGraphicFramePr>
          <p:nvPr>
            <p:extLst>
              <p:ext uri="{D42A27DB-BD31-4B8C-83A1-F6EECF244321}">
                <p14:modId xmlns:p14="http://schemas.microsoft.com/office/powerpoint/2010/main" val="3369549886"/>
              </p:ext>
            </p:extLst>
          </p:nvPr>
        </p:nvGraphicFramePr>
        <p:xfrm>
          <a:off x="5364168" y="2719608"/>
          <a:ext cx="6019798" cy="3609975"/>
        </p:xfrm>
        <a:graphic>
          <a:graphicData uri="http://schemas.openxmlformats.org/drawingml/2006/table">
            <a:tbl>
              <a:tblPr firstRow="1">
                <a:tableStyleId>{5C22544A-7EE6-4342-B048-85BDC9FD1C3A}</a:tableStyleId>
              </a:tblPr>
              <a:tblGrid>
                <a:gridCol w="752078">
                  <a:extLst>
                    <a:ext uri="{9D8B030D-6E8A-4147-A177-3AD203B41FA5}">
                      <a16:colId xmlns:a16="http://schemas.microsoft.com/office/drawing/2014/main" val="1454845988"/>
                    </a:ext>
                  </a:extLst>
                </a:gridCol>
                <a:gridCol w="1053544">
                  <a:extLst>
                    <a:ext uri="{9D8B030D-6E8A-4147-A177-3AD203B41FA5}">
                      <a16:colId xmlns:a16="http://schemas.microsoft.com/office/drawing/2014/main" val="3225800367"/>
                    </a:ext>
                  </a:extLst>
                </a:gridCol>
                <a:gridCol w="1053544">
                  <a:extLst>
                    <a:ext uri="{9D8B030D-6E8A-4147-A177-3AD203B41FA5}">
                      <a16:colId xmlns:a16="http://schemas.microsoft.com/office/drawing/2014/main" val="3035656700"/>
                    </a:ext>
                  </a:extLst>
                </a:gridCol>
                <a:gridCol w="1053544">
                  <a:extLst>
                    <a:ext uri="{9D8B030D-6E8A-4147-A177-3AD203B41FA5}">
                      <a16:colId xmlns:a16="http://schemas.microsoft.com/office/drawing/2014/main" val="2749191417"/>
                    </a:ext>
                  </a:extLst>
                </a:gridCol>
                <a:gridCol w="1053544">
                  <a:extLst>
                    <a:ext uri="{9D8B030D-6E8A-4147-A177-3AD203B41FA5}">
                      <a16:colId xmlns:a16="http://schemas.microsoft.com/office/drawing/2014/main" val="975353321"/>
                    </a:ext>
                  </a:extLst>
                </a:gridCol>
                <a:gridCol w="1053544">
                  <a:extLst>
                    <a:ext uri="{9D8B030D-6E8A-4147-A177-3AD203B41FA5}">
                      <a16:colId xmlns:a16="http://schemas.microsoft.com/office/drawing/2014/main" val="111956730"/>
                    </a:ext>
                  </a:extLst>
                </a:gridCol>
              </a:tblGrid>
              <a:tr h="333375">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2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Monday</a:t>
                      </a:r>
                      <a:endParaRPr lang="en-CA" sz="12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Tuesday</a:t>
                      </a:r>
                      <a:endParaRPr lang="en-CA" sz="12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Wednesday</a:t>
                      </a:r>
                      <a:endParaRPr lang="en-CA" sz="12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Thursday</a:t>
                      </a:r>
                      <a:endParaRPr lang="en-CA" sz="12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Friday</a:t>
                      </a:r>
                      <a:endParaRPr lang="en-CA" sz="1200" b="1"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extLst>
                  <a:ext uri="{0D108BD9-81ED-4DB2-BD59-A6C34878D82A}">
                    <a16:rowId xmlns:a16="http://schemas.microsoft.com/office/drawing/2014/main" val="2268643989"/>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8:00 AM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Coffee chat</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rowSpan="3">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Content Creation</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2">
                        <a:lumMod val="20000"/>
                        <a:lumOff val="80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57150452"/>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9:00 AM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100" u="none" strike="noStrike">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Meeting with Sam</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rowSpan="3">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Project Report</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vMerge="1">
                  <a:txBody>
                    <a:bodyPr/>
                    <a:lstStyle/>
                    <a:p>
                      <a:endParaRPr lang="en-CA"/>
                    </a:p>
                  </a:txBody>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Meeting with Alex</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403225213"/>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10:00 AM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Bilat with Pat</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rowSpan="2">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Committee Preparation</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vMerge="1">
                  <a:txBody>
                    <a:bodyPr/>
                    <a:lstStyle/>
                    <a:p>
                      <a:endParaRPr lang="en-CA"/>
                    </a:p>
                  </a:txBody>
                  <a:tcPr/>
                </a:tc>
                <a:tc vMerge="1">
                  <a:txBody>
                    <a:bodyPr/>
                    <a:lstStyle/>
                    <a:p>
                      <a:endParaRPr lang="en-CA"/>
                    </a:p>
                  </a:txBody>
                  <a:tcPr/>
                </a:tc>
                <a:tc rowSpan="2">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Client Meeting</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854335428"/>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11:00 AM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Weekly Update</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vMerge="1">
                  <a:txBody>
                    <a:bodyPr/>
                    <a:lstStyle/>
                    <a:p>
                      <a:endParaRPr lang="en-CA"/>
                    </a:p>
                  </a:txBody>
                  <a:tcPr/>
                </a:tc>
                <a:tc vMerge="1">
                  <a:txBody>
                    <a:bodyPr/>
                    <a:lstStyle/>
                    <a:p>
                      <a:endParaRPr lang="en-CA"/>
                    </a:p>
                  </a:txBody>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vMerge="1">
                  <a:txBody>
                    <a:bodyPr/>
                    <a:lstStyle/>
                    <a:p>
                      <a:endParaRPr lang="en-CA"/>
                    </a:p>
                  </a:txBody>
                  <a:tcPr/>
                </a:tc>
                <a:extLst>
                  <a:ext uri="{0D108BD9-81ED-4DB2-BD59-A6C34878D82A}">
                    <a16:rowId xmlns:a16="http://schemas.microsoft.com/office/drawing/2014/main" val="3435540508"/>
                  </a:ext>
                </a:extLst>
              </a:tr>
              <a:tr h="2286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12:00 PM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Lunch</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Lunch</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Lunch</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Lunch</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Lunch</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71129424"/>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13:00 PM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rowSpan="3">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Presentation</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Client Meeting</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Weekly Update</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Meeting with Kris</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rowSpan="2">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Wellness Training</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tx2"/>
                    </a:solidFill>
                  </a:tcPr>
                </a:tc>
                <a:extLst>
                  <a:ext uri="{0D108BD9-81ED-4DB2-BD59-A6C34878D82A}">
                    <a16:rowId xmlns:a16="http://schemas.microsoft.com/office/drawing/2014/main" val="2131787265"/>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14:00 PM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vMerge="1">
                  <a:txBody>
                    <a:bodyPr/>
                    <a:lstStyle/>
                    <a:p>
                      <a:endParaRPr lang="en-CA"/>
                    </a:p>
                  </a:txBody>
                  <a:tcPr/>
                </a:tc>
                <a:tc rowSpan="3">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Project Executive Committee</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a:txBody>
                    <a:bodyPr/>
                    <a:lstStyle/>
                    <a:p>
                      <a:pPr algn="l"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rowSpan="2">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Client Meeting</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tc vMerge="1">
                  <a:txBody>
                    <a:bodyPr/>
                    <a:lstStyle/>
                    <a:p>
                      <a:endParaRPr lang="en-CA"/>
                    </a:p>
                  </a:txBody>
                  <a:tcPr/>
                </a:tc>
                <a:extLst>
                  <a:ext uri="{0D108BD9-81ED-4DB2-BD59-A6C34878D82A}">
                    <a16:rowId xmlns:a16="http://schemas.microsoft.com/office/drawing/2014/main" val="3152931375"/>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15:00 PM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vMerge="1">
                  <a:txBody>
                    <a:bodyPr/>
                    <a:lstStyle/>
                    <a:p>
                      <a:endParaRPr lang="en-CA"/>
                    </a:p>
                  </a:txBody>
                  <a:tcPr/>
                </a:tc>
                <a:tc vMerge="1">
                  <a:txBody>
                    <a:bodyPr/>
                    <a:lstStyle/>
                    <a:p>
                      <a:endParaRPr lang="en-CA"/>
                    </a:p>
                  </a:txBody>
                  <a:tcPr/>
                </a:tc>
                <a:tc rowSpan="2">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Administration</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tc vMerge="1">
                  <a:txBody>
                    <a:bodyPr/>
                    <a:lstStyle/>
                    <a:p>
                      <a:endParaRPr lang="en-CA"/>
                    </a:p>
                  </a:txBody>
                  <a:tcPr/>
                </a:tc>
                <a:tc>
                  <a:txBody>
                    <a:bodyPr/>
                    <a:lstStyle/>
                    <a:p>
                      <a:pPr algn="ctr" fontAlgn="ctr"/>
                      <a:r>
                        <a:rPr lang="en-CA" sz="110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endParaRPr lang="en-CA" sz="1100" b="0" i="0" u="none" strike="noStrike"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995518993"/>
                  </a:ext>
                </a:extLst>
              </a:tr>
              <a:tr h="381000">
                <a:tc>
                  <a:txBody>
                    <a:bodyPr/>
                    <a:lstStyle/>
                    <a:p>
                      <a:pPr algn="ctr" fontAlgn="ctr"/>
                      <a:r>
                        <a:rPr lang="en-CA" sz="120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16:00 PM</a:t>
                      </a:r>
                      <a:endParaRPr lang="en-CA" sz="12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vMerge="1">
                  <a:txBody>
                    <a:bodyPr/>
                    <a:lstStyle/>
                    <a:p>
                      <a:endParaRPr lang="en-CA"/>
                    </a:p>
                  </a:txBody>
                  <a:tcPr/>
                </a:tc>
                <a:tc vMerge="1">
                  <a:txBody>
                    <a:bodyPr/>
                    <a:lstStyle/>
                    <a:p>
                      <a:endParaRPr lang="en-CA"/>
                    </a:p>
                  </a:txBody>
                  <a:tcPr/>
                </a:tc>
                <a:tc>
                  <a:txBody>
                    <a:bodyPr/>
                    <a:lstStyle/>
                    <a:p>
                      <a:pPr algn="ctr" fontAlgn="ctr"/>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4644917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502023" y="735527"/>
            <a:ext cx="111758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CA" sz="3200" dirty="0">
                <a:solidFill>
                  <a:schemeClr val="accent5"/>
                </a:solidFill>
              </a:rPr>
              <a:t>How to use this document (1 of 2)</a:t>
            </a:r>
            <a:endParaRPr lang="fr-FR" sz="3200" dirty="0">
              <a:solidFill>
                <a:schemeClr val="accent5"/>
              </a:solidFill>
            </a:endParaRP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dirty="0">
                <a:solidFill>
                  <a:srgbClr val="FF0000"/>
                </a:solidFill>
                <a:latin typeface="Calibri"/>
                <a:ea typeface="Calibri"/>
                <a:cs typeface="Calibri"/>
                <a:sym typeface="Calibri"/>
              </a:rPr>
              <a:t>Instructions – Remove this page before using</a:t>
            </a:r>
            <a:endParaRPr dirty="0"/>
          </a:p>
        </p:txBody>
      </p:sp>
      <p:sp>
        <p:nvSpPr>
          <p:cNvPr id="273" name="Google Shape;273;p2"/>
          <p:cNvSpPr txBox="1"/>
          <p:nvPr/>
        </p:nvSpPr>
        <p:spPr>
          <a:xfrm>
            <a:off x="508087" y="1598198"/>
            <a:ext cx="11175825" cy="5078273"/>
          </a:xfrm>
          <a:prstGeom prst="rect">
            <a:avLst/>
          </a:prstGeom>
          <a:noFill/>
          <a:ln>
            <a:noFill/>
          </a:ln>
        </p:spPr>
        <p:txBody>
          <a:bodyPr spcFirstLastPara="1" wrap="square" lIns="91425" tIns="45700" rIns="91425" bIns="45700" anchor="t" anchorCtr="0">
            <a:spAutoFit/>
          </a:bodyPr>
          <a:lstStyle/>
          <a:p>
            <a:pPr algn="just"/>
            <a:r>
              <a:rPr lang="en-CA" sz="1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PRE-REQUISITE:</a:t>
            </a:r>
          </a:p>
          <a:p>
            <a:pPr algn="just"/>
            <a:r>
              <a:rPr lang="en-CA"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Ensure that your project sponsor has sent out the invitation for this presentation to all impacted employees and their people managers. </a:t>
            </a:r>
          </a:p>
          <a:p>
            <a:pPr algn="just"/>
            <a:endParaRPr lang="en-CA"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algn="just"/>
            <a:r>
              <a:rPr lang="en-CA" sz="18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OBJECTIVE and FOR WHO</a:t>
            </a:r>
            <a:r>
              <a:rPr lang="en-CA" sz="1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This document is to be used to provide senior leaders, people managers and employees with knowledge and abilities on how to plan and organize their work week in an activity-based workplace, the design concept of a GCworkplace.</a:t>
            </a:r>
            <a:r>
              <a:rPr lang="en-CA"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CA" dirty="0">
                <a:solidFill>
                  <a:schemeClr val="dk1"/>
                </a:solidFill>
                <a:latin typeface="Calibri"/>
                <a:ea typeface="Calibri"/>
                <a:cs typeface="Calibri"/>
                <a:sym typeface="Calibri"/>
              </a:rPr>
              <a:t>D</a:t>
            </a:r>
            <a:r>
              <a:rPr lang="en-CA" sz="1800" dirty="0">
                <a:solidFill>
                  <a:schemeClr val="dk1"/>
                </a:solidFill>
                <a:latin typeface="Calibri"/>
                <a:ea typeface="Calibri"/>
                <a:cs typeface="Calibri"/>
                <a:sym typeface="Calibri"/>
              </a:rPr>
              <a:t>epending on the size of your organization you, presentations could be offer to more than one group. For example, a presentation could be offered to each branches. </a:t>
            </a:r>
            <a:endParaRPr lang="en-CA" dirty="0"/>
          </a:p>
          <a:p>
            <a:pPr marL="0" marR="0" lvl="0" indent="0" algn="just" rtl="0">
              <a:spcBef>
                <a:spcPts val="0"/>
              </a:spcBef>
              <a:spcAft>
                <a:spcPts val="0"/>
              </a:spcAft>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r>
              <a:rPr lang="en-CA"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WHEN</a:t>
            </a:r>
            <a:r>
              <a:rPr lang="en-CA"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This presentation should be facilitated once employees are informed that they will be moving into a GCworkplace environment. </a:t>
            </a:r>
            <a:r>
              <a:rPr lang="en-CA" sz="1800" b="0" i="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Multiple sessions might be required depending on the size of the group. </a:t>
            </a:r>
            <a:r>
              <a:rPr lang="en-CA"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Please refer to the invitation template to invite employees to participate. </a:t>
            </a: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r>
              <a:rPr lang="en-CA"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DURATION</a:t>
            </a:r>
            <a:r>
              <a:rPr lang="en-CA"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30-45 minutes + questions</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CA"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8"/>
          <p:cNvSpPr txBox="1">
            <a:spLocks noGrp="1"/>
          </p:cNvSpPr>
          <p:nvPr>
            <p:ph type="title" idx="4294967295"/>
          </p:nvPr>
        </p:nvSpPr>
        <p:spPr>
          <a:xfrm>
            <a:off x="0" y="0"/>
            <a:ext cx="12192000" cy="846138"/>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CA" sz="3200" dirty="0">
                <a:solidFill>
                  <a:schemeClr val="lt1"/>
                </a:solidFill>
              </a:rPr>
              <a:t>  Planning ahead: Step 2 - individually or in collaboration</a:t>
            </a:r>
            <a:endParaRPr sz="3200" dirty="0">
              <a:solidFill>
                <a:schemeClr val="lt1"/>
              </a:solidFill>
            </a:endParaRPr>
          </a:p>
        </p:txBody>
      </p:sp>
      <p:sp>
        <p:nvSpPr>
          <p:cNvPr id="645" name="Google Shape;645;p18"/>
          <p:cNvSpPr/>
          <p:nvPr/>
        </p:nvSpPr>
        <p:spPr>
          <a:xfrm>
            <a:off x="1439358" y="1120367"/>
            <a:ext cx="2476382" cy="1873982"/>
          </a:xfrm>
          <a:prstGeom prst="cloudCallout">
            <a:avLst>
              <a:gd name="adj1" fmla="val 55034"/>
              <a:gd name="adj2" fmla="val 45433"/>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55B4A0"/>
              </a:buClr>
              <a:buSzPts val="1100"/>
              <a:buFont typeface="Arial"/>
              <a:buChar char="•"/>
              <a:tabLst/>
              <a:defRPr/>
            </a:pPr>
            <a:endParaRPr kumimoji="0" lang="en-CA" sz="1400" b="0" i="0" u="none" strike="noStrike" kern="0" cap="none" spc="0" normalizeH="0" baseline="0" noProof="0" dirty="0">
              <a:ln>
                <a:noFill/>
              </a:ln>
              <a:solidFill>
                <a:srgbClr val="404040"/>
              </a:solidFill>
              <a:effectLst/>
              <a:uLnTx/>
              <a:uFillTx/>
              <a:latin typeface="Avenir"/>
              <a:ea typeface="Avenir"/>
              <a:cs typeface="Avenir"/>
              <a:sym typeface="Avenir"/>
            </a:endParaRPr>
          </a:p>
          <a:p>
            <a:pPr marR="0" lvl="0" algn="ctr" defTabSz="914400" rtl="0" eaLnBrk="1" fontAlgn="auto" latinLnBrk="0" hangingPunct="1">
              <a:lnSpc>
                <a:spcPct val="100000"/>
              </a:lnSpc>
              <a:spcBef>
                <a:spcPts val="0"/>
              </a:spcBef>
              <a:spcAft>
                <a:spcPts val="0"/>
              </a:spcAft>
              <a:buClr>
                <a:srgbClr val="55B4A0"/>
              </a:buClr>
              <a:buSzPts val="1100"/>
              <a:tabLst/>
              <a:defRPr/>
            </a:pPr>
            <a:r>
              <a:rPr kumimoji="0" lang="en-CA" sz="1400" b="0" i="0" u="none" strike="noStrike" kern="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sym typeface="Avenir"/>
              </a:rPr>
              <a:t>Heads-down work?</a:t>
            </a:r>
            <a:endParaRPr kumimoji="0"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R="0" lvl="0" algn="ctr" defTabSz="914400" rtl="0" eaLnBrk="1" fontAlgn="auto" latinLnBrk="0" hangingPunct="1">
              <a:lnSpc>
                <a:spcPct val="100000"/>
              </a:lnSpc>
              <a:spcBef>
                <a:spcPts val="0"/>
              </a:spcBef>
              <a:spcAft>
                <a:spcPts val="0"/>
              </a:spcAft>
              <a:buClr>
                <a:srgbClr val="55B4A0"/>
              </a:buClr>
              <a:buSzPts val="1100"/>
              <a:tabLst/>
              <a:defRPr/>
            </a:pPr>
            <a:r>
              <a:rPr kumimoji="0" lang="en-CA" sz="1400" b="0" i="0" u="none" strike="noStrike" kern="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sym typeface="Avenir"/>
              </a:rPr>
              <a:t>Attend meetings virtually?</a:t>
            </a:r>
          </a:p>
          <a:p>
            <a:pPr marR="0" lvl="0" algn="l" defTabSz="914400" rtl="0" eaLnBrk="1" fontAlgn="auto" latinLnBrk="0" hangingPunct="1">
              <a:lnSpc>
                <a:spcPct val="100000"/>
              </a:lnSpc>
              <a:spcBef>
                <a:spcPts val="0"/>
              </a:spcBef>
              <a:spcAft>
                <a:spcPts val="0"/>
              </a:spcAft>
              <a:buClr>
                <a:srgbClr val="55B4A0"/>
              </a:buClr>
              <a:buSzPts val="1100"/>
              <a:tabLst/>
              <a:defRPr/>
            </a:pPr>
            <a:endParaRPr kumimoji="0" b="0" i="0" u="none" strike="noStrike" kern="0" cap="none" spc="0" normalizeH="0" baseline="0" noProof="0" dirty="0">
              <a:ln>
                <a:noFill/>
              </a:ln>
              <a:solidFill>
                <a:srgbClr val="000000"/>
              </a:solidFill>
              <a:effectLst/>
              <a:uLnTx/>
              <a:uFillTx/>
              <a:latin typeface="Arial"/>
              <a:cs typeface="Arial"/>
              <a:sym typeface="Arial"/>
            </a:endParaRPr>
          </a:p>
        </p:txBody>
      </p:sp>
      <p:sp>
        <p:nvSpPr>
          <p:cNvPr id="642" name="Google Shape;642;p18"/>
          <p:cNvSpPr txBox="1"/>
          <p:nvPr/>
        </p:nvSpPr>
        <p:spPr>
          <a:xfrm>
            <a:off x="3844076" y="2875221"/>
            <a:ext cx="2369700"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1" i="0" u="none" strike="noStrike" kern="0" cap="none" spc="0" normalizeH="0" baseline="0" noProof="0" dirty="0">
                <a:ln>
                  <a:noFill/>
                </a:ln>
                <a:solidFill>
                  <a:srgbClr val="000000"/>
                </a:solidFill>
                <a:effectLst/>
                <a:uLnTx/>
                <a:uFillTx/>
                <a:latin typeface="Calibri"/>
                <a:ea typeface="Calibri"/>
                <a:cs typeface="Calibri"/>
                <a:sym typeface="Calibri"/>
              </a:rPr>
              <a:t>For my days at the office, </a:t>
            </a:r>
            <a:r>
              <a:rPr kumimoji="0" lang="en-CA" sz="1800" b="0" i="0" u="none" strike="noStrike" kern="0" cap="none" spc="0" normalizeH="0" baseline="0" noProof="0" dirty="0">
                <a:ln>
                  <a:noFill/>
                </a:ln>
                <a:solidFill>
                  <a:srgbClr val="000000"/>
                </a:solidFill>
                <a:effectLst/>
                <a:uLnTx/>
                <a:uFillTx/>
                <a:latin typeface="Calibri"/>
                <a:ea typeface="Calibri"/>
                <a:cs typeface="Calibri"/>
                <a:sym typeface="Calibri"/>
              </a:rPr>
              <a:t>considering my </a:t>
            </a:r>
            <a:r>
              <a:rPr kumimoji="0" lang="en-CA" sz="1800" b="1" i="0" u="none" strike="noStrike" kern="0" cap="none" spc="0" normalizeH="0" baseline="0" noProof="0" dirty="0">
                <a:ln>
                  <a:noFill/>
                </a:ln>
                <a:solidFill>
                  <a:srgbClr val="000000"/>
                </a:solidFill>
                <a:effectLst/>
                <a:uLnTx/>
                <a:uFillTx/>
                <a:latin typeface="Calibri"/>
                <a:ea typeface="Calibri"/>
                <a:cs typeface="Calibri"/>
                <a:sym typeface="Calibri"/>
              </a:rPr>
              <a:t>activities</a:t>
            </a:r>
            <a:r>
              <a:rPr kumimoji="0" lang="en-CA"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lang="en-CA" kern="0" dirty="0">
                <a:solidFill>
                  <a:srgbClr val="000000"/>
                </a:solidFill>
                <a:latin typeface="Calibri"/>
                <a:ea typeface="Calibri"/>
                <a:cs typeface="Calibri"/>
                <a:sym typeface="Calibri"/>
              </a:rPr>
              <a:t>will I work</a:t>
            </a:r>
            <a:r>
              <a:rPr kumimoji="0" lang="en-CA"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CA" sz="1800" b="1" i="0" u="none" strike="noStrike" kern="0" cap="none" spc="0" normalizeH="0" baseline="0" noProof="0" dirty="0">
                <a:ln>
                  <a:noFill/>
                </a:ln>
                <a:solidFill>
                  <a:srgbClr val="4CB6A0"/>
                </a:solidFill>
                <a:effectLst/>
                <a:uLnTx/>
                <a:uFillTx/>
                <a:latin typeface="Calibri"/>
                <a:ea typeface="Calibri"/>
                <a:cs typeface="Calibri"/>
                <a:sym typeface="Calibri"/>
              </a:rPr>
              <a:t>individually</a:t>
            </a:r>
            <a:r>
              <a:rPr kumimoji="0" lang="en-CA" sz="1800" b="0" i="0" u="none" strike="noStrike" kern="0" cap="none" spc="0" normalizeH="0" baseline="0" noProof="0" dirty="0">
                <a:ln>
                  <a:noFill/>
                </a:ln>
                <a:solidFill>
                  <a:srgbClr val="000000"/>
                </a:solidFill>
                <a:effectLst/>
                <a:uLnTx/>
                <a:uFillTx/>
                <a:latin typeface="Calibri"/>
                <a:ea typeface="Calibri"/>
                <a:cs typeface="Calibri"/>
                <a:sym typeface="Calibri"/>
              </a:rPr>
              <a:t> or </a:t>
            </a:r>
            <a:r>
              <a:rPr kumimoji="0" lang="en-CA" sz="1800" b="1" i="0" u="none" strike="noStrike" kern="0" cap="none" spc="0" normalizeH="0" baseline="0" noProof="0" dirty="0">
                <a:ln>
                  <a:noFill/>
                </a:ln>
                <a:solidFill>
                  <a:srgbClr val="F2A920"/>
                </a:solidFill>
                <a:effectLst/>
                <a:uLnTx/>
                <a:uFillTx/>
                <a:latin typeface="Calibri"/>
                <a:ea typeface="Calibri"/>
                <a:cs typeface="Calibri"/>
                <a:sym typeface="Calibri"/>
              </a:rPr>
              <a:t>in collaboration</a:t>
            </a:r>
            <a:r>
              <a:rPr kumimoji="0" lang="en-CA" sz="18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6" name="Google Shape;646;p18"/>
          <p:cNvSpPr/>
          <p:nvPr/>
        </p:nvSpPr>
        <p:spPr>
          <a:xfrm>
            <a:off x="5175115" y="4586100"/>
            <a:ext cx="2723745" cy="1452322"/>
          </a:xfrm>
          <a:prstGeom prst="cloudCallout">
            <a:avLst>
              <a:gd name="adj1" fmla="val -26372"/>
              <a:gd name="adj2" fmla="val -79702"/>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492BB9"/>
              </a:buClr>
              <a:buSzPts val="1100"/>
              <a:tabLst/>
              <a:defRPr/>
            </a:pPr>
            <a:r>
              <a:rPr kumimoji="0" lang="en-CA" sz="1400" b="0" i="0" u="none" strike="noStrike" kern="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sym typeface="Avenir"/>
              </a:rPr>
              <a:t>Brainstorm with team members ?</a:t>
            </a:r>
          </a:p>
          <a:p>
            <a:pPr marR="0" lvl="0" algn="ctr" defTabSz="914400" rtl="0" eaLnBrk="1" fontAlgn="auto" latinLnBrk="0" hangingPunct="1">
              <a:lnSpc>
                <a:spcPct val="100000"/>
              </a:lnSpc>
              <a:spcBef>
                <a:spcPts val="0"/>
              </a:spcBef>
              <a:spcAft>
                <a:spcPts val="0"/>
              </a:spcAft>
              <a:buClr>
                <a:srgbClr val="492BB9"/>
              </a:buClr>
              <a:buSzPts val="1100"/>
              <a:tabLst/>
              <a:defRPr/>
            </a:pPr>
            <a:r>
              <a:rPr lang="en-CA" sz="1400" kern="0" dirty="0">
                <a:solidFill>
                  <a:srgbClr val="404040"/>
                </a:solidFill>
                <a:latin typeface="Calibri" panose="020F0502020204030204" pitchFamily="34" charset="0"/>
                <a:ea typeface="Calibri" panose="020F0502020204030204" pitchFamily="34" charset="0"/>
                <a:cs typeface="Calibri" panose="020F0502020204030204" pitchFamily="34" charset="0"/>
                <a:sym typeface="Avenir"/>
              </a:rPr>
              <a:t>Meet with partners and colleagues?</a:t>
            </a:r>
            <a:endParaRPr kumimoji="0" sz="1400" b="0" i="0" u="none" strike="noStrike" kern="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sym typeface="Avenir"/>
            </a:endParaRPr>
          </a:p>
        </p:txBody>
      </p:sp>
      <p:pic>
        <p:nvPicPr>
          <p:cNvPr id="639" name="Google Shape;639;p18">
            <a:extLst>
              <a:ext uri="{C183D7F6-B498-43B3-948B-1728B52AA6E4}">
                <adec:decorative xmlns:adec="http://schemas.microsoft.com/office/drawing/2017/decorative" val="1"/>
              </a:ext>
            </a:extLst>
          </p:cNvPr>
          <p:cNvPicPr preferRelativeResize="0"/>
          <p:nvPr/>
        </p:nvPicPr>
        <p:blipFill rotWithShape="1">
          <a:blip r:embed="rId3">
            <a:alphaModFix/>
            <a:duotone>
              <a:schemeClr val="bg2">
                <a:shade val="45000"/>
                <a:satMod val="135000"/>
              </a:schemeClr>
              <a:prstClr val="white"/>
            </a:duotone>
          </a:blip>
          <a:srcRect/>
          <a:stretch/>
        </p:blipFill>
        <p:spPr>
          <a:xfrm rot="-663329">
            <a:off x="3009279" y="3002492"/>
            <a:ext cx="751084" cy="945786"/>
          </a:xfrm>
          <a:prstGeom prst="rect">
            <a:avLst/>
          </a:prstGeom>
          <a:noFill/>
          <a:ln>
            <a:noFill/>
          </a:ln>
        </p:spPr>
      </p:pic>
      <p:sp>
        <p:nvSpPr>
          <p:cNvPr id="640" name="Google Shape;640;p18">
            <a:extLst>
              <a:ext uri="{C183D7F6-B498-43B3-948B-1728B52AA6E4}">
                <adec:decorative xmlns:adec="http://schemas.microsoft.com/office/drawing/2017/decorative" val="1"/>
              </a:ext>
            </a:extLst>
          </p:cNvPr>
          <p:cNvSpPr/>
          <p:nvPr/>
        </p:nvSpPr>
        <p:spPr>
          <a:xfrm>
            <a:off x="7642056" y="1997495"/>
            <a:ext cx="1306420" cy="1260000"/>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1" name="Google Shape;641;p18">
            <a:extLst>
              <a:ext uri="{C183D7F6-B498-43B3-948B-1728B52AA6E4}">
                <adec:decorative xmlns:adec="http://schemas.microsoft.com/office/drawing/2017/decorative" val="1"/>
              </a:ext>
            </a:extLst>
          </p:cNvPr>
          <p:cNvSpPr/>
          <p:nvPr/>
        </p:nvSpPr>
        <p:spPr>
          <a:xfrm>
            <a:off x="7642056" y="3691397"/>
            <a:ext cx="1306420" cy="1260000"/>
          </a:xfrm>
          <a:custGeom>
            <a:avLst/>
            <a:gdLst/>
            <a:ahLst/>
            <a:cxnLst/>
            <a:rect l="l" t="t" r="r" b="b"/>
            <a:pathLst>
              <a:path w="450" h="420" extrusionOk="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643" name="Google Shape;643;p18">
            <a:extLst>
              <a:ext uri="{C183D7F6-B498-43B3-948B-1728B52AA6E4}">
                <adec:decorative xmlns:adec="http://schemas.microsoft.com/office/drawing/2017/decorative" val="1"/>
              </a:ext>
            </a:extLst>
          </p:cNvPr>
          <p:cNvCxnSpPr/>
          <p:nvPr/>
        </p:nvCxnSpPr>
        <p:spPr>
          <a:xfrm rot="10800000" flipH="1">
            <a:off x="6213683" y="2994349"/>
            <a:ext cx="1166620" cy="526292"/>
          </a:xfrm>
          <a:prstGeom prst="straightConnector1">
            <a:avLst/>
          </a:prstGeom>
          <a:noFill/>
          <a:ln w="38100" cap="flat" cmpd="sng">
            <a:solidFill>
              <a:schemeClr val="accent2"/>
            </a:solidFill>
            <a:prstDash val="solid"/>
            <a:miter lim="800000"/>
            <a:headEnd type="none" w="sm" len="sm"/>
            <a:tailEnd type="triangle" w="med" len="med"/>
          </a:ln>
        </p:spPr>
      </p:cxnSp>
      <p:cxnSp>
        <p:nvCxnSpPr>
          <p:cNvPr id="644" name="Google Shape;644;p18">
            <a:extLst>
              <a:ext uri="{C183D7F6-B498-43B3-948B-1728B52AA6E4}">
                <adec:decorative xmlns:adec="http://schemas.microsoft.com/office/drawing/2017/decorative" val="1"/>
              </a:ext>
            </a:extLst>
          </p:cNvPr>
          <p:cNvCxnSpPr/>
          <p:nvPr/>
        </p:nvCxnSpPr>
        <p:spPr>
          <a:xfrm>
            <a:off x="6213683" y="3508624"/>
            <a:ext cx="1166620" cy="526292"/>
          </a:xfrm>
          <a:prstGeom prst="straightConnector1">
            <a:avLst/>
          </a:prstGeom>
          <a:noFill/>
          <a:ln w="38100" cap="flat" cmpd="sng">
            <a:solidFill>
              <a:schemeClr val="accent4"/>
            </a:solidFill>
            <a:prstDash val="solid"/>
            <a:miter lim="800000"/>
            <a:headEnd type="none" w="sm" len="sm"/>
            <a:tailEnd type="triangle" w="med" len="med"/>
          </a:ln>
        </p:spPr>
      </p:cxnSp>
      <p:pic>
        <p:nvPicPr>
          <p:cNvPr id="13" name="Google Shape;609;p16">
            <a:extLst>
              <a:ext uri="{FF2B5EF4-FFF2-40B4-BE49-F238E27FC236}">
                <a16:creationId xmlns:a16="http://schemas.microsoft.com/office/drawing/2014/main" id="{BEF2A928-C101-4BE6-8937-C235A987B631}"/>
              </a:ext>
              <a:ext uri="{C183D7F6-B498-43B3-948B-1728B52AA6E4}">
                <adec:decorative xmlns:adec="http://schemas.microsoft.com/office/drawing/2017/decorative" val="1"/>
              </a:ext>
            </a:extLst>
          </p:cNvPr>
          <p:cNvPicPr preferRelativeResize="0"/>
          <p:nvPr/>
        </p:nvPicPr>
        <p:blipFill rotWithShape="1">
          <a:blip r:embed="rId4">
            <a:alphaModFix/>
            <a:lum bright="70000" contrast="-70000"/>
          </a:blip>
          <a:srcRect/>
          <a:stretch/>
        </p:blipFill>
        <p:spPr>
          <a:xfrm>
            <a:off x="11540425" y="97460"/>
            <a:ext cx="651575" cy="65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p19"/>
          <p:cNvSpPr txBox="1">
            <a:spLocks noGrp="1"/>
          </p:cNvSpPr>
          <p:nvPr>
            <p:ph type="title" idx="4294967295"/>
          </p:nvPr>
        </p:nvSpPr>
        <p:spPr>
          <a:xfrm>
            <a:off x="0" y="7938"/>
            <a:ext cx="12192000" cy="879568"/>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CA" sz="3200" dirty="0">
                <a:solidFill>
                  <a:schemeClr val="lt1"/>
                </a:solidFill>
              </a:rPr>
              <a:t> Planning ahead: Step 3 – choosing your workpoint</a:t>
            </a:r>
            <a:endParaRPr sz="3200" dirty="0">
              <a:solidFill>
                <a:schemeClr val="lt1"/>
              </a:solidFill>
            </a:endParaRPr>
          </a:p>
        </p:txBody>
      </p:sp>
      <p:sp>
        <p:nvSpPr>
          <p:cNvPr id="676" name="Google Shape;676;p19"/>
          <p:cNvSpPr txBox="1"/>
          <p:nvPr/>
        </p:nvSpPr>
        <p:spPr>
          <a:xfrm>
            <a:off x="2264086" y="2831123"/>
            <a:ext cx="101823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Individual</a:t>
            </a:r>
          </a:p>
        </p:txBody>
      </p:sp>
      <p:sp>
        <p:nvSpPr>
          <p:cNvPr id="654" name="Google Shape;654;p19" descr="User2 Icon"/>
          <p:cNvSpPr/>
          <p:nvPr/>
        </p:nvSpPr>
        <p:spPr>
          <a:xfrm>
            <a:off x="2267401" y="2072408"/>
            <a:ext cx="900000" cy="720000"/>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CB6A0"/>
              </a:solidFill>
              <a:effectLst/>
              <a:uLnTx/>
              <a:uFillTx/>
              <a:latin typeface="Calibri"/>
              <a:ea typeface="Calibri"/>
              <a:cs typeface="Calibri"/>
              <a:sym typeface="Calibri"/>
            </a:endParaRPr>
          </a:p>
        </p:txBody>
      </p:sp>
      <p:sp>
        <p:nvSpPr>
          <p:cNvPr id="677" name="Google Shape;677;p19"/>
          <p:cNvSpPr txBox="1"/>
          <p:nvPr/>
        </p:nvSpPr>
        <p:spPr>
          <a:xfrm>
            <a:off x="2144834" y="3466031"/>
            <a:ext cx="1576869"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In collaboration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5" name="Google Shape;655;p19" descr="Users Icon"/>
          <p:cNvSpPr/>
          <p:nvPr/>
        </p:nvSpPr>
        <p:spPr>
          <a:xfrm>
            <a:off x="2267401" y="3822617"/>
            <a:ext cx="900000" cy="720000"/>
          </a:xfrm>
          <a:custGeom>
            <a:avLst/>
            <a:gdLst/>
            <a:ahLst/>
            <a:cxnLst/>
            <a:rect l="l" t="t" r="r" b="b"/>
            <a:pathLst>
              <a:path w="450" h="420" extrusionOk="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2" name="Google Shape;652;p19"/>
          <p:cNvSpPr/>
          <p:nvPr/>
        </p:nvSpPr>
        <p:spPr>
          <a:xfrm>
            <a:off x="4135389" y="1373766"/>
            <a:ext cx="2822882" cy="440467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0" i="1" u="none" strike="noStrike" kern="0" cap="none" spc="0" normalizeH="0" baseline="0" noProof="0" dirty="0">
                <a:ln>
                  <a:noFill/>
                </a:ln>
                <a:solidFill>
                  <a:srgbClr val="000000"/>
                </a:solidFill>
                <a:effectLst/>
                <a:uLnTx/>
                <a:uFillTx/>
                <a:latin typeface="Calibri"/>
                <a:ea typeface="Calibri"/>
                <a:cs typeface="Calibri"/>
                <a:sym typeface="Calibri"/>
              </a:rPr>
              <a:t>Elements to consider when choosing my workpoint to performed my activities…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000000"/>
                </a:solidFill>
                <a:effectLst/>
                <a:uLnTx/>
                <a:uFillTx/>
                <a:latin typeface="Calibri"/>
                <a:ea typeface="Calibri"/>
                <a:cs typeface="Calibri"/>
                <a:sym typeface="Calibri"/>
              </a:rPr>
              <a:t>Tools required: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Monitors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Network</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Secure zone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Videoconference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600" b="1" i="0" u="none" strike="noStrike" kern="0" cap="none" spc="0" normalizeH="0" baseline="0" noProof="0" dirty="0">
                <a:ln>
                  <a:noFill/>
                </a:ln>
                <a:solidFill>
                  <a:srgbClr val="000000"/>
                </a:solidFill>
                <a:effectLst/>
                <a:uLnTx/>
                <a:uFillTx/>
                <a:latin typeface="Calibri"/>
                <a:ea typeface="Calibri"/>
                <a:cs typeface="Calibri"/>
                <a:sym typeface="Calibri"/>
              </a:rPr>
              <a:t>Personal preferences: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Natural light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Temperature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Ergonomic settings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Acoustics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Visual or speech privacy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500"/>
              <a:buFont typeface="Arial"/>
              <a:buChar char="•"/>
              <a:tabLst/>
              <a:defRPr/>
            </a:pPr>
            <a:r>
              <a:rPr kumimoji="0" lang="en-CA" sz="1500" b="0" i="0" u="none" strike="noStrike" kern="0" cap="none" spc="0" normalizeH="0" baseline="0" noProof="0" dirty="0">
                <a:ln>
                  <a:noFill/>
                </a:ln>
                <a:solidFill>
                  <a:srgbClr val="000000"/>
                </a:solidFill>
                <a:effectLst/>
                <a:uLnTx/>
                <a:uFillTx/>
                <a:latin typeface="Calibri"/>
                <a:ea typeface="Calibri"/>
                <a:cs typeface="Calibri"/>
                <a:sym typeface="Calibri"/>
              </a:rPr>
              <a:t>Focus levels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656" name="Google Shape;656;p19">
            <a:extLst>
              <a:ext uri="{C183D7F6-B498-43B3-948B-1728B52AA6E4}">
                <adec:decorative xmlns:adec="http://schemas.microsoft.com/office/drawing/2017/decorative" val="1"/>
              </a:ext>
            </a:extLst>
          </p:cNvPr>
          <p:cNvCxnSpPr/>
          <p:nvPr/>
        </p:nvCxnSpPr>
        <p:spPr>
          <a:xfrm>
            <a:off x="2267401" y="3268383"/>
            <a:ext cx="1688187" cy="0"/>
          </a:xfrm>
          <a:prstGeom prst="straightConnector1">
            <a:avLst/>
          </a:prstGeom>
          <a:noFill/>
          <a:ln w="38100" cap="flat" cmpd="sng">
            <a:solidFill>
              <a:schemeClr val="dk1"/>
            </a:solidFill>
            <a:prstDash val="solid"/>
            <a:miter lim="800000"/>
            <a:headEnd type="none" w="sm" len="sm"/>
            <a:tailEnd type="triangle" w="med" len="med"/>
          </a:ln>
        </p:spPr>
      </p:cxnSp>
      <p:grpSp>
        <p:nvGrpSpPr>
          <p:cNvPr id="657" name="Google Shape;657;p19" descr="Choices of individual or collaborative workpoints : Open or enclosed."/>
          <p:cNvGrpSpPr/>
          <p:nvPr/>
        </p:nvGrpSpPr>
        <p:grpSpPr>
          <a:xfrm>
            <a:off x="6675919" y="1973152"/>
            <a:ext cx="2742218" cy="3894562"/>
            <a:chOff x="6806484" y="1926135"/>
            <a:chExt cx="2742218" cy="3894562"/>
          </a:xfrm>
        </p:grpSpPr>
        <p:sp>
          <p:nvSpPr>
            <p:cNvPr id="658" name="Google Shape;658;p19"/>
            <p:cNvSpPr/>
            <p:nvPr/>
          </p:nvSpPr>
          <p:spPr>
            <a:xfrm>
              <a:off x="7231626" y="1926135"/>
              <a:ext cx="2317076" cy="3894562"/>
            </a:xfrm>
            <a:prstGeom prst="rect">
              <a:avLst/>
            </a:prstGeom>
            <a:solidFill>
              <a:srgbClr val="F7F7F7"/>
            </a:solidFill>
            <a:ln w="76200" cap="flat" cmpd="sng">
              <a:solidFill>
                <a:srgbClr val="595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9" name="Google Shape;659;p19"/>
            <p:cNvSpPr txBox="1"/>
            <p:nvPr/>
          </p:nvSpPr>
          <p:spPr>
            <a:xfrm>
              <a:off x="7455851" y="1969484"/>
              <a:ext cx="1905548"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1" i="0" u="none" strike="noStrike" kern="0" cap="none" spc="0" normalizeH="0" baseline="0" noProof="0" dirty="0">
                  <a:ln>
                    <a:noFill/>
                  </a:ln>
                  <a:solidFill>
                    <a:srgbClr val="000000"/>
                  </a:solidFill>
                  <a:effectLst/>
                  <a:uLnTx/>
                  <a:uFillTx/>
                  <a:latin typeface="Calibri"/>
                  <a:ea typeface="Calibri"/>
                  <a:cs typeface="Calibri"/>
                  <a:sym typeface="Calibri"/>
                </a:rPr>
                <a:t>WORKPOINT</a:t>
              </a: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60" name="Google Shape;660;p19"/>
            <p:cNvGrpSpPr/>
            <p:nvPr/>
          </p:nvGrpSpPr>
          <p:grpSpPr>
            <a:xfrm>
              <a:off x="8023584" y="2531548"/>
              <a:ext cx="733159" cy="667264"/>
              <a:chOff x="9487231" y="3013911"/>
              <a:chExt cx="733159" cy="667264"/>
            </a:xfrm>
          </p:grpSpPr>
          <p:sp>
            <p:nvSpPr>
              <p:cNvPr id="661" name="Google Shape;661;p19"/>
              <p:cNvSpPr/>
              <p:nvPr/>
            </p:nvSpPr>
            <p:spPr>
              <a:xfrm>
                <a:off x="9487231" y="3013911"/>
                <a:ext cx="733159" cy="66726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2" name="Google Shape;662;p19"/>
              <p:cNvSpPr txBox="1"/>
              <p:nvPr/>
            </p:nvSpPr>
            <p:spPr>
              <a:xfrm>
                <a:off x="9532860" y="3193654"/>
                <a:ext cx="64189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4CB6A0"/>
                    </a:solidFill>
                    <a:effectLst/>
                    <a:uLnTx/>
                    <a:uFillTx/>
                    <a:latin typeface="Calibri"/>
                    <a:ea typeface="Calibri"/>
                    <a:cs typeface="Calibri"/>
                    <a:sym typeface="Calibri"/>
                  </a:rPr>
                  <a:t>OPEN</a:t>
                </a:r>
                <a:endParaRPr kumimoji="0" sz="1400" b="0" i="0" u="none" strike="noStrike" kern="0" cap="none" spc="0" normalizeH="0" baseline="0" noProof="0" dirty="0">
                  <a:ln>
                    <a:noFill/>
                  </a:ln>
                  <a:solidFill>
                    <a:srgbClr val="4CB6A0"/>
                  </a:solidFill>
                  <a:effectLst/>
                  <a:uLnTx/>
                  <a:uFillTx/>
                  <a:latin typeface="Calibri"/>
                  <a:ea typeface="Calibri"/>
                  <a:cs typeface="Calibri"/>
                  <a:sym typeface="Calibri"/>
                </a:endParaRPr>
              </a:p>
            </p:txBody>
          </p:sp>
        </p:grpSp>
        <p:grpSp>
          <p:nvGrpSpPr>
            <p:cNvPr id="663" name="Google Shape;663;p19"/>
            <p:cNvGrpSpPr/>
            <p:nvPr/>
          </p:nvGrpSpPr>
          <p:grpSpPr>
            <a:xfrm>
              <a:off x="7960719" y="3241200"/>
              <a:ext cx="895812" cy="667264"/>
              <a:chOff x="9405903" y="3854528"/>
              <a:chExt cx="895812" cy="667264"/>
            </a:xfrm>
          </p:grpSpPr>
          <p:sp>
            <p:nvSpPr>
              <p:cNvPr id="664" name="Google Shape;664;p19"/>
              <p:cNvSpPr/>
              <p:nvPr/>
            </p:nvSpPr>
            <p:spPr>
              <a:xfrm>
                <a:off x="9487231" y="3854528"/>
                <a:ext cx="733159" cy="667264"/>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5" name="Google Shape;665;p19"/>
              <p:cNvSpPr txBox="1"/>
              <p:nvPr/>
            </p:nvSpPr>
            <p:spPr>
              <a:xfrm>
                <a:off x="9405903" y="4051161"/>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1" i="0" u="none" strike="noStrike" kern="0" cap="none" spc="0" normalizeH="0" baseline="0" noProof="0" dirty="0">
                    <a:ln>
                      <a:noFill/>
                    </a:ln>
                    <a:solidFill>
                      <a:srgbClr val="EDF5E1"/>
                    </a:solidFill>
                    <a:effectLst/>
                    <a:uLnTx/>
                    <a:uFillTx/>
                    <a:latin typeface="Calibri"/>
                    <a:ea typeface="Calibri"/>
                    <a:cs typeface="Calibri"/>
                    <a:sym typeface="Calibri"/>
                  </a:rPr>
                  <a:t>ENCLOSED</a:t>
                </a:r>
                <a:endParaRPr kumimoji="0" sz="1200" b="0" i="0" u="none" strike="noStrike" kern="0" cap="none" spc="0" normalizeH="0" baseline="0" noProof="0" dirty="0">
                  <a:ln>
                    <a:noFill/>
                  </a:ln>
                  <a:solidFill>
                    <a:srgbClr val="EDF5E1"/>
                  </a:solidFill>
                  <a:effectLst/>
                  <a:uLnTx/>
                  <a:uFillTx/>
                  <a:latin typeface="Calibri"/>
                  <a:ea typeface="Calibri"/>
                  <a:cs typeface="Calibri"/>
                  <a:sym typeface="Calibri"/>
                </a:endParaRPr>
              </a:p>
            </p:txBody>
          </p:sp>
        </p:grpSp>
        <p:cxnSp>
          <p:nvCxnSpPr>
            <p:cNvPr id="666" name="Google Shape;666;p19"/>
            <p:cNvCxnSpPr>
              <a:endCxn id="661" idx="2"/>
            </p:cNvCxnSpPr>
            <p:nvPr/>
          </p:nvCxnSpPr>
          <p:spPr>
            <a:xfrm rot="10800000" flipH="1">
              <a:off x="6806484" y="2865180"/>
              <a:ext cx="1217100" cy="4185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667" name="Google Shape;667;p19"/>
            <p:cNvCxnSpPr>
              <a:endCxn id="664" idx="2"/>
            </p:cNvCxnSpPr>
            <p:nvPr/>
          </p:nvCxnSpPr>
          <p:spPr>
            <a:xfrm>
              <a:off x="6806647" y="3283832"/>
              <a:ext cx="1235400" cy="2910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668" name="Google Shape;668;p19"/>
            <p:cNvCxnSpPr/>
            <p:nvPr/>
          </p:nvCxnSpPr>
          <p:spPr>
            <a:xfrm rot="10800000" flipH="1">
              <a:off x="6806618" y="4540332"/>
              <a:ext cx="1216966" cy="347468"/>
            </a:xfrm>
            <a:prstGeom prst="straightConnector1">
              <a:avLst/>
            </a:prstGeom>
            <a:noFill/>
            <a:ln w="38100" cap="flat" cmpd="sng">
              <a:solidFill>
                <a:schemeClr val="accent4"/>
              </a:solidFill>
              <a:prstDash val="solid"/>
              <a:miter lim="800000"/>
              <a:headEnd type="none" w="sm" len="sm"/>
              <a:tailEnd type="triangle" w="med" len="med"/>
            </a:ln>
          </p:spPr>
        </p:cxnSp>
        <p:cxnSp>
          <p:nvCxnSpPr>
            <p:cNvPr id="669" name="Google Shape;669;p19"/>
            <p:cNvCxnSpPr/>
            <p:nvPr/>
          </p:nvCxnSpPr>
          <p:spPr>
            <a:xfrm>
              <a:off x="6806618" y="4887800"/>
              <a:ext cx="1216966" cy="349200"/>
            </a:xfrm>
            <a:prstGeom prst="straightConnector1">
              <a:avLst/>
            </a:prstGeom>
            <a:noFill/>
            <a:ln w="38100" cap="flat" cmpd="sng">
              <a:solidFill>
                <a:schemeClr val="accent4"/>
              </a:solidFill>
              <a:prstDash val="solid"/>
              <a:miter lim="800000"/>
              <a:headEnd type="none" w="sm" len="sm"/>
              <a:tailEnd type="triangle" w="med" len="med"/>
            </a:ln>
          </p:spPr>
        </p:cxnSp>
        <p:grpSp>
          <p:nvGrpSpPr>
            <p:cNvPr id="670" name="Google Shape;670;p19"/>
            <p:cNvGrpSpPr/>
            <p:nvPr/>
          </p:nvGrpSpPr>
          <p:grpSpPr>
            <a:xfrm>
              <a:off x="8042047" y="4142015"/>
              <a:ext cx="733159" cy="667264"/>
              <a:chOff x="9487231" y="3013911"/>
              <a:chExt cx="733159" cy="667264"/>
            </a:xfrm>
          </p:grpSpPr>
          <p:sp>
            <p:nvSpPr>
              <p:cNvPr id="671" name="Google Shape;671;p19"/>
              <p:cNvSpPr/>
              <p:nvPr/>
            </p:nvSpPr>
            <p:spPr>
              <a:xfrm>
                <a:off x="9487231" y="3013911"/>
                <a:ext cx="733159" cy="667264"/>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2" name="Google Shape;672;p19"/>
              <p:cNvSpPr txBox="1"/>
              <p:nvPr/>
            </p:nvSpPr>
            <p:spPr>
              <a:xfrm>
                <a:off x="9532860" y="3193654"/>
                <a:ext cx="64189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F2A920"/>
                    </a:solidFill>
                    <a:effectLst/>
                    <a:uLnTx/>
                    <a:uFillTx/>
                    <a:latin typeface="Calibri"/>
                    <a:ea typeface="Calibri"/>
                    <a:cs typeface="Calibri"/>
                    <a:sym typeface="Calibri"/>
                  </a:rPr>
                  <a:t>OPEN</a:t>
                </a:r>
                <a:endParaRPr kumimoji="0" sz="1400" b="0" i="0" u="none" strike="noStrike" kern="0" cap="none" spc="0" normalizeH="0" baseline="0" noProof="0" dirty="0">
                  <a:ln>
                    <a:noFill/>
                  </a:ln>
                  <a:solidFill>
                    <a:srgbClr val="F2A920"/>
                  </a:solidFill>
                  <a:effectLst/>
                  <a:uLnTx/>
                  <a:uFillTx/>
                  <a:latin typeface="Calibri"/>
                  <a:ea typeface="Calibri"/>
                  <a:cs typeface="Calibri"/>
                  <a:sym typeface="Calibri"/>
                </a:endParaRPr>
              </a:p>
            </p:txBody>
          </p:sp>
        </p:grpSp>
        <p:grpSp>
          <p:nvGrpSpPr>
            <p:cNvPr id="673" name="Google Shape;673;p19"/>
            <p:cNvGrpSpPr/>
            <p:nvPr/>
          </p:nvGrpSpPr>
          <p:grpSpPr>
            <a:xfrm>
              <a:off x="7975961" y="4851667"/>
              <a:ext cx="895812" cy="667264"/>
              <a:chOff x="9421145" y="3854528"/>
              <a:chExt cx="895812" cy="667264"/>
            </a:xfrm>
          </p:grpSpPr>
          <p:sp>
            <p:nvSpPr>
              <p:cNvPr id="674" name="Google Shape;674;p19"/>
              <p:cNvSpPr/>
              <p:nvPr/>
            </p:nvSpPr>
            <p:spPr>
              <a:xfrm>
                <a:off x="9487231" y="3854528"/>
                <a:ext cx="733159" cy="66726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5" name="Google Shape;675;p19"/>
              <p:cNvSpPr txBox="1"/>
              <p:nvPr/>
            </p:nvSpPr>
            <p:spPr>
              <a:xfrm>
                <a:off x="9421145" y="4053157"/>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1" i="0" u="none" strike="noStrike" kern="0" cap="none" spc="0" normalizeH="0" baseline="0" noProof="0" dirty="0">
                    <a:ln>
                      <a:noFill/>
                    </a:ln>
                    <a:solidFill>
                      <a:srgbClr val="DDEEF7"/>
                    </a:solidFill>
                    <a:effectLst/>
                    <a:uLnTx/>
                    <a:uFillTx/>
                    <a:latin typeface="Calibri"/>
                    <a:ea typeface="Calibri"/>
                    <a:cs typeface="Calibri"/>
                    <a:sym typeface="Calibri"/>
                  </a:rPr>
                  <a:t>ENCLOSED</a:t>
                </a:r>
                <a:endParaRPr kumimoji="0" sz="1200" b="0" i="0" u="none" strike="noStrike" kern="0" cap="none" spc="0" normalizeH="0" baseline="0" noProof="0" dirty="0">
                  <a:ln>
                    <a:noFill/>
                  </a:ln>
                  <a:solidFill>
                    <a:srgbClr val="DDEEF7"/>
                  </a:solidFill>
                  <a:effectLst/>
                  <a:uLnTx/>
                  <a:uFillTx/>
                  <a:latin typeface="Calibri"/>
                  <a:ea typeface="Calibri"/>
                  <a:cs typeface="Calibri"/>
                  <a:sym typeface="Calibri"/>
                </a:endParaRPr>
              </a:p>
            </p:txBody>
          </p:sp>
        </p:grpSp>
      </p:grpSp>
      <p:pic>
        <p:nvPicPr>
          <p:cNvPr id="30" name="Google Shape;609;p16">
            <a:extLst>
              <a:ext uri="{FF2B5EF4-FFF2-40B4-BE49-F238E27FC236}">
                <a16:creationId xmlns:a16="http://schemas.microsoft.com/office/drawing/2014/main" id="{C2557131-A937-401D-8E04-20937FA53339}"/>
              </a:ext>
              <a:ext uri="{C183D7F6-B498-43B3-948B-1728B52AA6E4}">
                <adec:decorative xmlns:adec="http://schemas.microsoft.com/office/drawing/2017/decorative" val="1"/>
              </a:ext>
            </a:extLst>
          </p:cNvPr>
          <p:cNvPicPr preferRelativeResize="0"/>
          <p:nvPr/>
        </p:nvPicPr>
        <p:blipFill rotWithShape="1">
          <a:blip r:embed="rId3">
            <a:alphaModFix/>
            <a:lum bright="70000" contrast="-70000"/>
          </a:blip>
          <a:srcRect/>
          <a:stretch/>
        </p:blipFill>
        <p:spPr>
          <a:xfrm>
            <a:off x="11401832" y="73946"/>
            <a:ext cx="651575" cy="651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6" name="Google Shape;686;p20">
            <a:extLst>
              <a:ext uri="{C183D7F6-B498-43B3-948B-1728B52AA6E4}">
                <adec:decorative xmlns:adec="http://schemas.microsoft.com/office/drawing/2017/decorative" val="1"/>
              </a:ext>
            </a:extLst>
          </p:cNvPr>
          <p:cNvSpPr/>
          <p:nvPr/>
        </p:nvSpPr>
        <p:spPr>
          <a:xfrm>
            <a:off x="-9653" y="-18588"/>
            <a:ext cx="12201653" cy="8983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87" name="Google Shape;687;p20"/>
          <p:cNvSpPr txBox="1">
            <a:spLocks noGrp="1"/>
          </p:cNvSpPr>
          <p:nvPr>
            <p:ph type="title" idx="4294967295"/>
          </p:nvPr>
        </p:nvSpPr>
        <p:spPr>
          <a:xfrm>
            <a:off x="208969" y="189823"/>
            <a:ext cx="11822164"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en-CA" sz="3200" b="1" i="0" u="none" strike="noStrike" kern="0" cap="none" spc="0" normalizeH="0" baseline="0" noProof="0" dirty="0">
                <a:ln>
                  <a:noFill/>
                </a:ln>
                <a:solidFill>
                  <a:srgbClr val="F1F2F2"/>
                </a:solidFill>
                <a:effectLst/>
                <a:uLnTx/>
                <a:uFillTx/>
                <a:latin typeface="Arial"/>
                <a:ea typeface="Arial"/>
                <a:cs typeface="Arial"/>
                <a:sym typeface="Arial"/>
              </a:rPr>
              <a:t>Planning ahead: Step 4 - selecting and booking</a:t>
            </a:r>
            <a:endParaRPr kumimoji="0" lang="en-CA"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90000"/>
              </a:lnSpc>
              <a:spcBef>
                <a:spcPts val="0"/>
              </a:spcBef>
              <a:spcAft>
                <a:spcPts val="0"/>
              </a:spcAft>
              <a:buClr>
                <a:srgbClr val="4CB6A0"/>
              </a:buClr>
              <a:buSzPts val="3200"/>
              <a:buFont typeface="Calibri"/>
              <a:buNone/>
              <a:tabLst/>
              <a:defRPr/>
            </a:pPr>
            <a:endParaRPr kumimoji="0" lang="en-CA" sz="3200" b="1"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115" name="Google Shape;684;p20">
            <a:extLst>
              <a:ext uri="{FF2B5EF4-FFF2-40B4-BE49-F238E27FC236}">
                <a16:creationId xmlns:a16="http://schemas.microsoft.com/office/drawing/2014/main" id="{E2DC5E40-01C7-0831-2026-FBFF9AB8B38A}"/>
              </a:ext>
              <a:ext uri="{C183D7F6-B498-43B3-948B-1728B52AA6E4}">
                <adec:decorative xmlns:adec="http://schemas.microsoft.com/office/drawing/2017/decorative" val="1"/>
              </a:ext>
            </a:extLst>
          </p:cNvPr>
          <p:cNvSpPr/>
          <p:nvPr/>
        </p:nvSpPr>
        <p:spPr>
          <a:xfrm>
            <a:off x="144366" y="1491544"/>
            <a:ext cx="9265832" cy="1894324"/>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5" name="Google Shape;684;p20">
            <a:extLst>
              <a:ext uri="{FF2B5EF4-FFF2-40B4-BE49-F238E27FC236}">
                <a16:creationId xmlns:a16="http://schemas.microsoft.com/office/drawing/2014/main" id="{5924766F-CE63-A794-8B86-21463C316CF7}"/>
              </a:ext>
            </a:extLst>
          </p:cNvPr>
          <p:cNvSpPr/>
          <p:nvPr/>
        </p:nvSpPr>
        <p:spPr>
          <a:xfrm>
            <a:off x="144365" y="1359659"/>
            <a:ext cx="9265832" cy="39346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defRPr/>
            </a:pPr>
            <a:r>
              <a:rPr lang="en-US" b="1" kern="0" dirty="0">
                <a:ea typeface="+mn-lt"/>
                <a:cs typeface="+mn-lt"/>
              </a:rPr>
              <a:t>Types of individual workpoints</a:t>
            </a:r>
            <a:endParaRPr lang="fr-FR" dirty="0"/>
          </a:p>
        </p:txBody>
      </p:sp>
      <p:pic>
        <p:nvPicPr>
          <p:cNvPr id="59" name="Google Shape;609;p16">
            <a:extLst>
              <a:ext uri="{FF2B5EF4-FFF2-40B4-BE49-F238E27FC236}">
                <a16:creationId xmlns:a16="http://schemas.microsoft.com/office/drawing/2014/main" id="{FE843410-C6E4-4F3E-B183-F25FE3022633}"/>
              </a:ext>
              <a:ext uri="{C183D7F6-B498-43B3-948B-1728B52AA6E4}">
                <adec:decorative xmlns:adec="http://schemas.microsoft.com/office/drawing/2017/decorative" val="1"/>
              </a:ext>
            </a:extLst>
          </p:cNvPr>
          <p:cNvPicPr preferRelativeResize="0"/>
          <p:nvPr/>
        </p:nvPicPr>
        <p:blipFill rotWithShape="1">
          <a:blip r:embed="rId3">
            <a:alphaModFix/>
            <a:lum bright="70000" contrast="-70000"/>
          </a:blip>
          <a:srcRect/>
          <a:stretch/>
        </p:blipFill>
        <p:spPr>
          <a:xfrm>
            <a:off x="11459991" y="93467"/>
            <a:ext cx="651575" cy="651575"/>
          </a:xfrm>
          <a:prstGeom prst="rect">
            <a:avLst/>
          </a:prstGeom>
          <a:noFill/>
          <a:ln>
            <a:noFill/>
          </a:ln>
        </p:spPr>
      </p:pic>
      <p:grpSp>
        <p:nvGrpSpPr>
          <p:cNvPr id="690" name="Group 689" descr="3D model of a Workstation workpoint">
            <a:extLst>
              <a:ext uri="{FF2B5EF4-FFF2-40B4-BE49-F238E27FC236}">
                <a16:creationId xmlns:a16="http://schemas.microsoft.com/office/drawing/2014/main" id="{72EA9127-44CC-7C0A-3D38-58FB868C35C2}"/>
              </a:ext>
            </a:extLst>
          </p:cNvPr>
          <p:cNvGrpSpPr/>
          <p:nvPr/>
        </p:nvGrpSpPr>
        <p:grpSpPr>
          <a:xfrm>
            <a:off x="209831" y="1966050"/>
            <a:ext cx="1193252" cy="1295378"/>
            <a:chOff x="209831" y="1966050"/>
            <a:chExt cx="1193252" cy="1295378"/>
          </a:xfrm>
        </p:grpSpPr>
        <p:sp>
          <p:nvSpPr>
            <p:cNvPr id="49" name="Rectangle 2">
              <a:extLst>
                <a:ext uri="{FF2B5EF4-FFF2-40B4-BE49-F238E27FC236}">
                  <a16:creationId xmlns:a16="http://schemas.microsoft.com/office/drawing/2014/main" id="{A5939A80-14A2-1CCA-B789-897A7F3B1AF9}"/>
                </a:ext>
              </a:extLst>
            </p:cNvPr>
            <p:cNvSpPr txBox="1">
              <a:spLocks noChangeArrowheads="1"/>
            </p:cNvSpPr>
            <p:nvPr/>
          </p:nvSpPr>
          <p:spPr bwMode="auto">
            <a:xfrm>
              <a:off x="209831" y="2985749"/>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a:solidFill>
                    <a:schemeClr val="tx1"/>
                  </a:solidFill>
                  <a:latin typeface="+mn-lt"/>
                </a:rPr>
                <a:t>Workstation</a:t>
              </a:r>
            </a:p>
            <a:p>
              <a:pPr eaLnBrk="1" hangingPunct="1">
                <a:defRPr/>
              </a:pPr>
              <a:endParaRPr lang="en-US" sz="1300" kern="0">
                <a:solidFill>
                  <a:schemeClr val="tx1"/>
                </a:solidFill>
                <a:latin typeface="+mn-lt"/>
              </a:endParaRPr>
            </a:p>
          </p:txBody>
        </p:sp>
        <p:pic>
          <p:nvPicPr>
            <p:cNvPr id="85" name="Image 13">
              <a:extLst>
                <a:ext uri="{FF2B5EF4-FFF2-40B4-BE49-F238E27FC236}">
                  <a16:creationId xmlns:a16="http://schemas.microsoft.com/office/drawing/2014/main" id="{8A78614C-0845-9AC8-B4B9-8108824C96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331" y="1966050"/>
              <a:ext cx="906380" cy="834691"/>
            </a:xfrm>
            <a:prstGeom prst="rect">
              <a:avLst/>
            </a:prstGeom>
          </p:spPr>
        </p:pic>
      </p:grpSp>
      <p:grpSp>
        <p:nvGrpSpPr>
          <p:cNvPr id="691" name="Group 690" descr="3D model of a Touchdown workpoint">
            <a:extLst>
              <a:ext uri="{FF2B5EF4-FFF2-40B4-BE49-F238E27FC236}">
                <a16:creationId xmlns:a16="http://schemas.microsoft.com/office/drawing/2014/main" id="{156C111D-4503-DD95-AF81-3030D86CDEF8}"/>
              </a:ext>
            </a:extLst>
          </p:cNvPr>
          <p:cNvGrpSpPr/>
          <p:nvPr/>
        </p:nvGrpSpPr>
        <p:grpSpPr>
          <a:xfrm>
            <a:off x="1688753" y="2109133"/>
            <a:ext cx="1146969" cy="1149965"/>
            <a:chOff x="1688753" y="2109133"/>
            <a:chExt cx="1146969" cy="1149965"/>
          </a:xfrm>
        </p:grpSpPr>
        <p:sp>
          <p:nvSpPr>
            <p:cNvPr id="51" name="Rectangle 2">
              <a:extLst>
                <a:ext uri="{FF2B5EF4-FFF2-40B4-BE49-F238E27FC236}">
                  <a16:creationId xmlns:a16="http://schemas.microsoft.com/office/drawing/2014/main" id="{9D6F0B6A-6B22-FA8B-AF30-165E95F20790}"/>
                </a:ext>
              </a:extLst>
            </p:cNvPr>
            <p:cNvSpPr txBox="1">
              <a:spLocks noChangeArrowheads="1"/>
            </p:cNvSpPr>
            <p:nvPr/>
          </p:nvSpPr>
          <p:spPr bwMode="auto">
            <a:xfrm>
              <a:off x="1688753" y="2978111"/>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Touchdown</a:t>
              </a:r>
              <a:br>
                <a:rPr lang="en-US" altLang="en-US" sz="1300" dirty="0">
                  <a:latin typeface="+mn-lt"/>
                </a:rPr>
              </a:br>
              <a:endParaRPr lang="en-US" altLang="en-US" sz="1300" dirty="0">
                <a:latin typeface="+mn-lt"/>
              </a:endParaRPr>
            </a:p>
          </p:txBody>
        </p:sp>
        <p:pic>
          <p:nvPicPr>
            <p:cNvPr id="87" name="Image 29">
              <a:extLst>
                <a:ext uri="{FF2B5EF4-FFF2-40B4-BE49-F238E27FC236}">
                  <a16:creationId xmlns:a16="http://schemas.microsoft.com/office/drawing/2014/main" id="{E2727D82-D002-0A7C-9CCE-B10F5ACA8511}"/>
                </a:ext>
              </a:extLst>
            </p:cNvPr>
            <p:cNvPicPr>
              <a:picLocks noChangeAspect="1"/>
            </p:cNvPicPr>
            <p:nvPr/>
          </p:nvPicPr>
          <p:blipFill>
            <a:blip r:embed="rId5"/>
            <a:stretch>
              <a:fillRect/>
            </a:stretch>
          </p:blipFill>
          <p:spPr>
            <a:xfrm>
              <a:off x="1765914" y="2109133"/>
              <a:ext cx="1069808" cy="703848"/>
            </a:xfrm>
            <a:prstGeom prst="rect">
              <a:avLst/>
            </a:prstGeom>
          </p:spPr>
        </p:pic>
      </p:grpSp>
      <p:grpSp>
        <p:nvGrpSpPr>
          <p:cNvPr id="692" name="Group 691" descr="3D model of a Study workpoint">
            <a:extLst>
              <a:ext uri="{FF2B5EF4-FFF2-40B4-BE49-F238E27FC236}">
                <a16:creationId xmlns:a16="http://schemas.microsoft.com/office/drawing/2014/main" id="{638AF44E-DDEE-5258-62E2-67D6A55B4F3C}"/>
              </a:ext>
            </a:extLst>
          </p:cNvPr>
          <p:cNvGrpSpPr/>
          <p:nvPr/>
        </p:nvGrpSpPr>
        <p:grpSpPr>
          <a:xfrm>
            <a:off x="3185204" y="1868410"/>
            <a:ext cx="1417519" cy="1383726"/>
            <a:chOff x="3185204" y="1868410"/>
            <a:chExt cx="1417519" cy="1383726"/>
          </a:xfrm>
        </p:grpSpPr>
        <p:sp>
          <p:nvSpPr>
            <p:cNvPr id="73" name="Rectangle 2">
              <a:extLst>
                <a:ext uri="{FF2B5EF4-FFF2-40B4-BE49-F238E27FC236}">
                  <a16:creationId xmlns:a16="http://schemas.microsoft.com/office/drawing/2014/main" id="{BF1E89CF-D77E-8BA2-1918-598E3317CD64}"/>
                </a:ext>
              </a:extLst>
            </p:cNvPr>
            <p:cNvSpPr txBox="1">
              <a:spLocks noChangeArrowheads="1"/>
            </p:cNvSpPr>
            <p:nvPr/>
          </p:nvSpPr>
          <p:spPr bwMode="auto">
            <a:xfrm>
              <a:off x="3282667" y="2983314"/>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cs typeface="Arial"/>
                </a:rPr>
                <a:t>Study</a:t>
              </a:r>
            </a:p>
          </p:txBody>
        </p:sp>
        <p:pic>
          <p:nvPicPr>
            <p:cNvPr id="2" name="Picture 1">
              <a:extLst>
                <a:ext uri="{FF2B5EF4-FFF2-40B4-BE49-F238E27FC236}">
                  <a16:creationId xmlns:a16="http://schemas.microsoft.com/office/drawing/2014/main" id="{3C3F0D69-02D3-C392-BBCA-B09FCDCC927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85204" y="1868410"/>
              <a:ext cx="1417519" cy="1159789"/>
            </a:xfrm>
            <a:prstGeom prst="rect">
              <a:avLst/>
            </a:prstGeom>
          </p:spPr>
        </p:pic>
      </p:grpSp>
      <p:grpSp>
        <p:nvGrpSpPr>
          <p:cNvPr id="693" name="Group 692" descr="3D model of a Focus pod workpoint">
            <a:extLst>
              <a:ext uri="{FF2B5EF4-FFF2-40B4-BE49-F238E27FC236}">
                <a16:creationId xmlns:a16="http://schemas.microsoft.com/office/drawing/2014/main" id="{814DB2EB-C4A0-CBEC-74BF-BBC20B202CF0}"/>
              </a:ext>
            </a:extLst>
          </p:cNvPr>
          <p:cNvGrpSpPr/>
          <p:nvPr/>
        </p:nvGrpSpPr>
        <p:grpSpPr>
          <a:xfrm>
            <a:off x="5075583" y="1986814"/>
            <a:ext cx="1153687" cy="1264213"/>
            <a:chOff x="5075583" y="1986814"/>
            <a:chExt cx="1153687" cy="1264213"/>
          </a:xfrm>
        </p:grpSpPr>
        <p:sp>
          <p:nvSpPr>
            <p:cNvPr id="53" name="Rectangle 2">
              <a:extLst>
                <a:ext uri="{FF2B5EF4-FFF2-40B4-BE49-F238E27FC236}">
                  <a16:creationId xmlns:a16="http://schemas.microsoft.com/office/drawing/2014/main" id="{EF9BD6E6-2F7F-AFB3-553B-088ED5605A9A}"/>
                </a:ext>
              </a:extLst>
            </p:cNvPr>
            <p:cNvSpPr txBox="1">
              <a:spLocks noChangeArrowheads="1"/>
            </p:cNvSpPr>
            <p:nvPr/>
          </p:nvSpPr>
          <p:spPr bwMode="auto">
            <a:xfrm>
              <a:off x="5075583" y="2971627"/>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Focus</a:t>
              </a:r>
              <a:r>
                <a:rPr lang="en-US" sz="1300" kern="0" dirty="0">
                  <a:solidFill>
                    <a:schemeClr val="tx1"/>
                  </a:solidFill>
                  <a:latin typeface="+mn-lt"/>
                </a:rPr>
                <a:t> </a:t>
              </a:r>
              <a:r>
                <a:rPr lang="en-US" sz="1300" b="1" kern="0" dirty="0">
                  <a:solidFill>
                    <a:schemeClr val="tx1"/>
                  </a:solidFill>
                  <a:latin typeface="+mn-lt"/>
                </a:rPr>
                <a:t>pod</a:t>
              </a:r>
              <a:br>
                <a:rPr lang="en-US" sz="1300" kern="0" dirty="0">
                  <a:solidFill>
                    <a:schemeClr val="tx1"/>
                  </a:solidFill>
                  <a:latin typeface="+mn-lt"/>
                </a:rPr>
              </a:br>
              <a:endParaRPr lang="en-US" sz="1300" kern="0" dirty="0">
                <a:solidFill>
                  <a:schemeClr val="tx1"/>
                </a:solidFill>
                <a:latin typeface="+mn-lt"/>
              </a:endParaRPr>
            </a:p>
          </p:txBody>
        </p:sp>
        <p:pic>
          <p:nvPicPr>
            <p:cNvPr id="89" name="Image 30">
              <a:extLst>
                <a:ext uri="{FF2B5EF4-FFF2-40B4-BE49-F238E27FC236}">
                  <a16:creationId xmlns:a16="http://schemas.microsoft.com/office/drawing/2014/main" id="{0033511A-8428-547B-392E-42CB250F0D44}"/>
                </a:ext>
              </a:extLst>
            </p:cNvPr>
            <p:cNvPicPr>
              <a:picLocks noChangeAspect="1"/>
            </p:cNvPicPr>
            <p:nvPr/>
          </p:nvPicPr>
          <p:blipFill>
            <a:blip r:embed="rId7"/>
            <a:stretch>
              <a:fillRect/>
            </a:stretch>
          </p:blipFill>
          <p:spPr>
            <a:xfrm>
              <a:off x="5234060" y="1986814"/>
              <a:ext cx="730919" cy="873293"/>
            </a:xfrm>
            <a:prstGeom prst="rect">
              <a:avLst/>
            </a:prstGeom>
          </p:spPr>
        </p:pic>
      </p:grpSp>
      <p:grpSp>
        <p:nvGrpSpPr>
          <p:cNvPr id="694" name="Group 693" descr="3D model of a Phonebooth workpoint">
            <a:extLst>
              <a:ext uri="{FF2B5EF4-FFF2-40B4-BE49-F238E27FC236}">
                <a16:creationId xmlns:a16="http://schemas.microsoft.com/office/drawing/2014/main" id="{C273EA8F-C840-C4FD-9828-F2A0E206E422}"/>
              </a:ext>
            </a:extLst>
          </p:cNvPr>
          <p:cNvGrpSpPr/>
          <p:nvPr/>
        </p:nvGrpSpPr>
        <p:grpSpPr>
          <a:xfrm>
            <a:off x="6460651" y="1983688"/>
            <a:ext cx="1206074" cy="1265515"/>
            <a:chOff x="6460651" y="1983688"/>
            <a:chExt cx="1206074" cy="1265515"/>
          </a:xfrm>
        </p:grpSpPr>
        <p:sp>
          <p:nvSpPr>
            <p:cNvPr id="79" name="Rectangle 2">
              <a:extLst>
                <a:ext uri="{FF2B5EF4-FFF2-40B4-BE49-F238E27FC236}">
                  <a16:creationId xmlns:a16="http://schemas.microsoft.com/office/drawing/2014/main" id="{8360ECDC-F2C1-C861-DFF9-064A19AC1060}"/>
                </a:ext>
              </a:extLst>
            </p:cNvPr>
            <p:cNvSpPr txBox="1">
              <a:spLocks noChangeArrowheads="1"/>
            </p:cNvSpPr>
            <p:nvPr/>
          </p:nvSpPr>
          <p:spPr bwMode="auto">
            <a:xfrm>
              <a:off x="6460651" y="2990440"/>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mn-lt"/>
                </a:rPr>
                <a:t>Phonebooth</a:t>
              </a:r>
            </a:p>
          </p:txBody>
        </p:sp>
        <p:pic>
          <p:nvPicPr>
            <p:cNvPr id="91" name="Image 31">
              <a:extLst>
                <a:ext uri="{FF2B5EF4-FFF2-40B4-BE49-F238E27FC236}">
                  <a16:creationId xmlns:a16="http://schemas.microsoft.com/office/drawing/2014/main" id="{F7E33881-4BB8-5EF7-F023-D4492156232D}"/>
                </a:ext>
              </a:extLst>
            </p:cNvPr>
            <p:cNvPicPr>
              <a:picLocks noChangeAspect="1"/>
            </p:cNvPicPr>
            <p:nvPr/>
          </p:nvPicPr>
          <p:blipFill>
            <a:blip r:embed="rId8"/>
            <a:stretch>
              <a:fillRect/>
            </a:stretch>
          </p:blipFill>
          <p:spPr>
            <a:xfrm>
              <a:off x="6635053" y="1983688"/>
              <a:ext cx="781552" cy="856749"/>
            </a:xfrm>
            <a:prstGeom prst="rect">
              <a:avLst/>
            </a:prstGeom>
          </p:spPr>
        </p:pic>
      </p:grpSp>
      <p:grpSp>
        <p:nvGrpSpPr>
          <p:cNvPr id="695" name="Group 694" descr="3D model of a Focus room workpoint">
            <a:extLst>
              <a:ext uri="{FF2B5EF4-FFF2-40B4-BE49-F238E27FC236}">
                <a16:creationId xmlns:a16="http://schemas.microsoft.com/office/drawing/2014/main" id="{D7515D4A-D54F-C42A-D1B7-1E95A5587931}"/>
              </a:ext>
            </a:extLst>
          </p:cNvPr>
          <p:cNvGrpSpPr/>
          <p:nvPr/>
        </p:nvGrpSpPr>
        <p:grpSpPr>
          <a:xfrm>
            <a:off x="8099715" y="2014422"/>
            <a:ext cx="1204489" cy="1244137"/>
            <a:chOff x="8099715" y="2014422"/>
            <a:chExt cx="1204489" cy="1244137"/>
          </a:xfrm>
        </p:grpSpPr>
        <p:sp>
          <p:nvSpPr>
            <p:cNvPr id="66" name="Rectangle 2">
              <a:extLst>
                <a:ext uri="{FF2B5EF4-FFF2-40B4-BE49-F238E27FC236}">
                  <a16:creationId xmlns:a16="http://schemas.microsoft.com/office/drawing/2014/main" id="{F9FDBC85-1B46-617A-B140-2459C25E9C39}"/>
                </a:ext>
              </a:extLst>
            </p:cNvPr>
            <p:cNvSpPr txBox="1">
              <a:spLocks noChangeArrowheads="1"/>
            </p:cNvSpPr>
            <p:nvPr/>
          </p:nvSpPr>
          <p:spPr bwMode="auto">
            <a:xfrm>
              <a:off x="8099715" y="2982334"/>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a:solidFill>
                    <a:schemeClr val="tx1"/>
                  </a:solidFill>
                  <a:latin typeface="+mn-lt"/>
                </a:rPr>
                <a:t>Focus room</a:t>
              </a:r>
              <a:endParaRPr lang="en-US" sz="1300" kern="0">
                <a:solidFill>
                  <a:schemeClr val="tx1"/>
                </a:solidFill>
                <a:latin typeface="+mn-lt"/>
              </a:endParaRPr>
            </a:p>
          </p:txBody>
        </p:sp>
        <p:pic>
          <p:nvPicPr>
            <p:cNvPr id="93" name="Image 32">
              <a:extLst>
                <a:ext uri="{FF2B5EF4-FFF2-40B4-BE49-F238E27FC236}">
                  <a16:creationId xmlns:a16="http://schemas.microsoft.com/office/drawing/2014/main" id="{5FAD44C9-605A-A74B-6541-A03C19A826ED}"/>
                </a:ext>
              </a:extLst>
            </p:cNvPr>
            <p:cNvPicPr>
              <a:picLocks noChangeAspect="1"/>
            </p:cNvPicPr>
            <p:nvPr/>
          </p:nvPicPr>
          <p:blipFill>
            <a:blip r:embed="rId9"/>
            <a:stretch>
              <a:fillRect/>
            </a:stretch>
          </p:blipFill>
          <p:spPr>
            <a:xfrm>
              <a:off x="8191559" y="2014422"/>
              <a:ext cx="838701" cy="828675"/>
            </a:xfrm>
            <a:prstGeom prst="rect">
              <a:avLst/>
            </a:prstGeom>
          </p:spPr>
        </p:pic>
      </p:grpSp>
      <p:grpSp>
        <p:nvGrpSpPr>
          <p:cNvPr id="705" name="Group 704" descr="Horizontal arrow point left and right indicating a range from most open workpoint (on the left) to most enclosed workpoint (on the right) with semi-enclosed in the center.">
            <a:extLst>
              <a:ext uri="{FF2B5EF4-FFF2-40B4-BE49-F238E27FC236}">
                <a16:creationId xmlns:a16="http://schemas.microsoft.com/office/drawing/2014/main" id="{E8E7040B-A327-F211-7BAE-038FEC2F9E4C}"/>
              </a:ext>
            </a:extLst>
          </p:cNvPr>
          <p:cNvGrpSpPr/>
          <p:nvPr/>
        </p:nvGrpSpPr>
        <p:grpSpPr>
          <a:xfrm>
            <a:off x="137457" y="3482062"/>
            <a:ext cx="9262867" cy="614444"/>
            <a:chOff x="137457" y="3482062"/>
            <a:chExt cx="9262867" cy="614444"/>
          </a:xfrm>
        </p:grpSpPr>
        <p:sp>
          <p:nvSpPr>
            <p:cNvPr id="662" name="Left-Right Arrow 24">
              <a:extLst>
                <a:ext uri="{FF2B5EF4-FFF2-40B4-BE49-F238E27FC236}">
                  <a16:creationId xmlns:a16="http://schemas.microsoft.com/office/drawing/2014/main" id="{E953816A-C76B-F112-571A-09C96CEEC834}"/>
                </a:ext>
              </a:extLst>
            </p:cNvPr>
            <p:cNvSpPr/>
            <p:nvPr/>
          </p:nvSpPr>
          <p:spPr>
            <a:xfrm>
              <a:off x="137457" y="3482062"/>
              <a:ext cx="9262867" cy="614444"/>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2">
                <a:solidFill>
                  <a:schemeClr val="tx1"/>
                </a:solidFill>
              </a:endParaRPr>
            </a:p>
          </p:txBody>
        </p:sp>
        <p:sp>
          <p:nvSpPr>
            <p:cNvPr id="672" name="Rectangle 2">
              <a:extLst>
                <a:ext uri="{FF2B5EF4-FFF2-40B4-BE49-F238E27FC236}">
                  <a16:creationId xmlns:a16="http://schemas.microsoft.com/office/drawing/2014/main" id="{6C392260-FC57-46AB-B79B-5978B5A3436C}"/>
                </a:ext>
              </a:extLst>
            </p:cNvPr>
            <p:cNvSpPr txBox="1">
              <a:spLocks noChangeArrowheads="1"/>
            </p:cNvSpPr>
            <p:nvPr/>
          </p:nvSpPr>
          <p:spPr bwMode="auto">
            <a:xfrm>
              <a:off x="377906" y="3654165"/>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en-US" sz="1400" b="1" kern="0">
                  <a:solidFill>
                    <a:schemeClr val="tx1"/>
                  </a:solidFill>
                  <a:latin typeface="+mn-lt"/>
                  <a:cs typeface="Arial"/>
                </a:rPr>
                <a:t>OPEN</a:t>
              </a:r>
              <a:endParaRPr lang="en-US" sz="1400" i="1" kern="0">
                <a:solidFill>
                  <a:schemeClr val="tx1"/>
                </a:solidFill>
                <a:latin typeface="+mn-lt"/>
                <a:cs typeface="Arial"/>
              </a:endParaRPr>
            </a:p>
          </p:txBody>
        </p:sp>
        <p:sp>
          <p:nvSpPr>
            <p:cNvPr id="674" name="Rectangle 2">
              <a:extLst>
                <a:ext uri="{FF2B5EF4-FFF2-40B4-BE49-F238E27FC236}">
                  <a16:creationId xmlns:a16="http://schemas.microsoft.com/office/drawing/2014/main" id="{EBF98E36-1330-BA42-1DB8-7A87E481C304}"/>
                </a:ext>
              </a:extLst>
            </p:cNvPr>
            <p:cNvSpPr txBox="1">
              <a:spLocks noChangeArrowheads="1"/>
            </p:cNvSpPr>
            <p:nvPr/>
          </p:nvSpPr>
          <p:spPr bwMode="auto">
            <a:xfrm>
              <a:off x="3760921" y="3660643"/>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400" b="1" kern="0" dirty="0">
                  <a:solidFill>
                    <a:schemeClr val="tx1">
                      <a:lumMod val="75000"/>
                      <a:lumOff val="25000"/>
                    </a:schemeClr>
                  </a:solidFill>
                  <a:latin typeface="+mn-lt"/>
                  <a:cs typeface="Arial"/>
                </a:rPr>
                <a:t>SEMI-ENCLOSED</a:t>
              </a:r>
              <a:endParaRPr lang="en-US" sz="1400" kern="0" dirty="0">
                <a:solidFill>
                  <a:schemeClr val="tx1">
                    <a:lumMod val="75000"/>
                    <a:lumOff val="25000"/>
                  </a:schemeClr>
                </a:solidFill>
                <a:latin typeface="+mn-lt"/>
                <a:cs typeface="Arial"/>
              </a:endParaRPr>
            </a:p>
          </p:txBody>
        </p:sp>
        <p:sp>
          <p:nvSpPr>
            <p:cNvPr id="676" name="Rectangle 2">
              <a:extLst>
                <a:ext uri="{FF2B5EF4-FFF2-40B4-BE49-F238E27FC236}">
                  <a16:creationId xmlns:a16="http://schemas.microsoft.com/office/drawing/2014/main" id="{BBC52637-A053-8F53-1EBA-F0D744614B49}"/>
                </a:ext>
              </a:extLst>
            </p:cNvPr>
            <p:cNvSpPr txBox="1">
              <a:spLocks noChangeArrowheads="1"/>
            </p:cNvSpPr>
            <p:nvPr/>
          </p:nvSpPr>
          <p:spPr bwMode="auto">
            <a:xfrm>
              <a:off x="7863551" y="3660643"/>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en-US" sz="1400" b="1" kern="0">
                  <a:solidFill>
                    <a:schemeClr val="bg1"/>
                  </a:solidFill>
                  <a:latin typeface="+mn-lt"/>
                  <a:cs typeface="Arial"/>
                </a:rPr>
                <a:t>ENCLOSED</a:t>
              </a:r>
              <a:endParaRPr lang="en-US" sz="1400" kern="0">
                <a:solidFill>
                  <a:schemeClr val="bg1"/>
                </a:solidFill>
                <a:latin typeface="+mn-lt"/>
                <a:cs typeface="Arial"/>
              </a:endParaRPr>
            </a:p>
          </p:txBody>
        </p:sp>
      </p:grpSp>
      <p:grpSp>
        <p:nvGrpSpPr>
          <p:cNvPr id="4" name="Group 3" descr="Thought bubble with the sentence: Do I need to book my workpoint with a booking system?">
            <a:extLst>
              <a:ext uri="{FF2B5EF4-FFF2-40B4-BE49-F238E27FC236}">
                <a16:creationId xmlns:a16="http://schemas.microsoft.com/office/drawing/2014/main" id="{17EC1226-6FA2-C562-3A58-5CC423D9EB71}"/>
              </a:ext>
            </a:extLst>
          </p:cNvPr>
          <p:cNvGrpSpPr/>
          <p:nvPr/>
        </p:nvGrpSpPr>
        <p:grpSpPr>
          <a:xfrm>
            <a:off x="9304204" y="2176957"/>
            <a:ext cx="2637267" cy="1957059"/>
            <a:chOff x="9304204" y="2176957"/>
            <a:chExt cx="2637267" cy="1957059"/>
          </a:xfrm>
        </p:grpSpPr>
        <p:pic>
          <p:nvPicPr>
            <p:cNvPr id="736" name="Google Shape;736;p20" descr="Thought bubble outline"/>
            <p:cNvPicPr preferRelativeResize="0"/>
            <p:nvPr/>
          </p:nvPicPr>
          <p:blipFill rotWithShape="1">
            <a:blip r:embed="rId10">
              <a:alphaModFix/>
            </a:blip>
            <a:srcRect/>
            <a:stretch/>
          </p:blipFill>
          <p:spPr>
            <a:xfrm>
              <a:off x="9304204" y="2176957"/>
              <a:ext cx="2637267" cy="1957059"/>
            </a:xfrm>
            <a:prstGeom prst="rect">
              <a:avLst/>
            </a:prstGeom>
            <a:noFill/>
            <a:ln>
              <a:noFill/>
            </a:ln>
          </p:spPr>
        </p:pic>
        <p:sp>
          <p:nvSpPr>
            <p:cNvPr id="737" name="Google Shape;737;p20"/>
            <p:cNvSpPr txBox="1"/>
            <p:nvPr/>
          </p:nvSpPr>
          <p:spPr>
            <a:xfrm>
              <a:off x="9889401" y="2537537"/>
              <a:ext cx="1688187" cy="73866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Do I need to book my workpoint with a booking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96" name="Group 695" descr="3D model of a Chat point workpoint">
            <a:extLst>
              <a:ext uri="{FF2B5EF4-FFF2-40B4-BE49-F238E27FC236}">
                <a16:creationId xmlns:a16="http://schemas.microsoft.com/office/drawing/2014/main" id="{9EC3A528-AE89-23A9-3C76-6B7CBFCE907D}"/>
              </a:ext>
            </a:extLst>
          </p:cNvPr>
          <p:cNvGrpSpPr/>
          <p:nvPr/>
        </p:nvGrpSpPr>
        <p:grpSpPr>
          <a:xfrm>
            <a:off x="169221" y="4564382"/>
            <a:ext cx="1241765" cy="881986"/>
            <a:chOff x="169221" y="4564382"/>
            <a:chExt cx="1241765" cy="881986"/>
          </a:xfrm>
        </p:grpSpPr>
        <p:sp>
          <p:nvSpPr>
            <p:cNvPr id="57" name="Rectangle 2">
              <a:extLst>
                <a:ext uri="{FF2B5EF4-FFF2-40B4-BE49-F238E27FC236}">
                  <a16:creationId xmlns:a16="http://schemas.microsoft.com/office/drawing/2014/main" id="{E95C7614-84B8-99D8-36A7-9A5C0D71897E}"/>
                </a:ext>
              </a:extLst>
            </p:cNvPr>
            <p:cNvSpPr txBox="1">
              <a:spLocks noChangeArrowheads="1"/>
            </p:cNvSpPr>
            <p:nvPr/>
          </p:nvSpPr>
          <p:spPr bwMode="auto">
            <a:xfrm>
              <a:off x="169221" y="5166968"/>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Chat</a:t>
              </a:r>
              <a:r>
                <a:rPr lang="en-US" sz="1300" kern="0" dirty="0">
                  <a:solidFill>
                    <a:schemeClr val="tx1"/>
                  </a:solidFill>
                  <a:latin typeface="+mn-lt"/>
                </a:rPr>
                <a:t> </a:t>
              </a:r>
              <a:r>
                <a:rPr lang="en-US" sz="1300" b="1" kern="0" dirty="0">
                  <a:solidFill>
                    <a:schemeClr val="tx1"/>
                  </a:solidFill>
                  <a:latin typeface="+mn-lt"/>
                </a:rPr>
                <a:t>point</a:t>
              </a:r>
              <a:br>
                <a:rPr lang="en-US" sz="1300" kern="0" dirty="0">
                  <a:solidFill>
                    <a:schemeClr val="tx1"/>
                  </a:solidFill>
                  <a:latin typeface="+mn-lt"/>
                </a:rPr>
              </a:br>
              <a:endParaRPr lang="en-US" sz="1300" kern="0" dirty="0">
                <a:solidFill>
                  <a:schemeClr val="tx1"/>
                </a:solidFill>
                <a:latin typeface="+mn-lt"/>
              </a:endParaRPr>
            </a:p>
          </p:txBody>
        </p:sp>
        <p:pic>
          <p:nvPicPr>
            <p:cNvPr id="97" name="Image 34">
              <a:extLst>
                <a:ext uri="{FF2B5EF4-FFF2-40B4-BE49-F238E27FC236}">
                  <a16:creationId xmlns:a16="http://schemas.microsoft.com/office/drawing/2014/main" id="{992DCDB7-66AB-B1C7-07D7-61FC11ACB6F8}"/>
                </a:ext>
              </a:extLst>
            </p:cNvPr>
            <p:cNvPicPr>
              <a:picLocks noChangeAspect="1"/>
            </p:cNvPicPr>
            <p:nvPr/>
          </p:nvPicPr>
          <p:blipFill>
            <a:blip r:embed="rId11"/>
            <a:stretch>
              <a:fillRect/>
            </a:stretch>
          </p:blipFill>
          <p:spPr>
            <a:xfrm>
              <a:off x="311540" y="4564382"/>
              <a:ext cx="1003545" cy="483089"/>
            </a:xfrm>
            <a:prstGeom prst="rect">
              <a:avLst/>
            </a:prstGeom>
          </p:spPr>
        </p:pic>
      </p:grpSp>
      <p:grpSp>
        <p:nvGrpSpPr>
          <p:cNvPr id="697" name="Group 696" descr="3D model of a Teaming area workpoint">
            <a:extLst>
              <a:ext uri="{FF2B5EF4-FFF2-40B4-BE49-F238E27FC236}">
                <a16:creationId xmlns:a16="http://schemas.microsoft.com/office/drawing/2014/main" id="{4A8F4881-8968-6D2F-827F-E7DBDFFE7338}"/>
              </a:ext>
            </a:extLst>
          </p:cNvPr>
          <p:cNvGrpSpPr/>
          <p:nvPr/>
        </p:nvGrpSpPr>
        <p:grpSpPr>
          <a:xfrm>
            <a:off x="1419579" y="4411619"/>
            <a:ext cx="1234178" cy="1002999"/>
            <a:chOff x="1419579" y="4411619"/>
            <a:chExt cx="1234178" cy="1002999"/>
          </a:xfrm>
        </p:grpSpPr>
        <p:sp>
          <p:nvSpPr>
            <p:cNvPr id="62" name="Rectangle 2">
              <a:extLst>
                <a:ext uri="{FF2B5EF4-FFF2-40B4-BE49-F238E27FC236}">
                  <a16:creationId xmlns:a16="http://schemas.microsoft.com/office/drawing/2014/main" id="{12998BEF-FF4A-7253-62E4-E0857CD7AD97}"/>
                </a:ext>
              </a:extLst>
            </p:cNvPr>
            <p:cNvSpPr txBox="1">
              <a:spLocks noChangeArrowheads="1"/>
            </p:cNvSpPr>
            <p:nvPr/>
          </p:nvSpPr>
          <p:spPr bwMode="auto">
            <a:xfrm>
              <a:off x="1419579" y="5166968"/>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Teaming</a:t>
              </a:r>
              <a:r>
                <a:rPr lang="en-US" sz="1300" kern="0" dirty="0">
                  <a:solidFill>
                    <a:schemeClr val="tx1"/>
                  </a:solidFill>
                  <a:latin typeface="+mn-lt"/>
                </a:rPr>
                <a:t> </a:t>
              </a:r>
              <a:r>
                <a:rPr lang="en-US" sz="1300" b="1" kern="0" dirty="0">
                  <a:solidFill>
                    <a:schemeClr val="tx1"/>
                  </a:solidFill>
                  <a:latin typeface="+mn-lt"/>
                </a:rPr>
                <a:t>area</a:t>
              </a:r>
              <a:br>
                <a:rPr lang="en-US" sz="1300" kern="0" dirty="0">
                  <a:solidFill>
                    <a:schemeClr val="tx1"/>
                  </a:solidFill>
                  <a:latin typeface="+mn-lt"/>
                </a:rPr>
              </a:br>
              <a:endParaRPr lang="en-US" sz="1300" b="1" dirty="0">
                <a:solidFill>
                  <a:schemeClr val="tx1"/>
                </a:solidFill>
                <a:latin typeface="+mn-lt"/>
              </a:endParaRPr>
            </a:p>
          </p:txBody>
        </p:sp>
        <p:pic>
          <p:nvPicPr>
            <p:cNvPr id="99" name="Image 35">
              <a:extLst>
                <a:ext uri="{FF2B5EF4-FFF2-40B4-BE49-F238E27FC236}">
                  <a16:creationId xmlns:a16="http://schemas.microsoft.com/office/drawing/2014/main" id="{0C4D5553-A431-ADEA-BC23-543180E8AB7F}"/>
                </a:ext>
              </a:extLst>
            </p:cNvPr>
            <p:cNvPicPr>
              <a:picLocks noChangeAspect="1"/>
            </p:cNvPicPr>
            <p:nvPr/>
          </p:nvPicPr>
          <p:blipFill>
            <a:blip r:embed="rId12"/>
            <a:stretch>
              <a:fillRect/>
            </a:stretch>
          </p:blipFill>
          <p:spPr>
            <a:xfrm>
              <a:off x="1608730" y="4411619"/>
              <a:ext cx="877521" cy="783493"/>
            </a:xfrm>
            <a:prstGeom prst="rect">
              <a:avLst/>
            </a:prstGeom>
          </p:spPr>
        </p:pic>
      </p:grpSp>
      <p:grpSp>
        <p:nvGrpSpPr>
          <p:cNvPr id="698" name="Group 697" descr="3D model of a Lounge workpoint">
            <a:extLst>
              <a:ext uri="{FF2B5EF4-FFF2-40B4-BE49-F238E27FC236}">
                <a16:creationId xmlns:a16="http://schemas.microsoft.com/office/drawing/2014/main" id="{38CDA609-7064-FEEB-3B97-102FA3081FA7}"/>
              </a:ext>
            </a:extLst>
          </p:cNvPr>
          <p:cNvGrpSpPr/>
          <p:nvPr/>
        </p:nvGrpSpPr>
        <p:grpSpPr>
          <a:xfrm>
            <a:off x="2758901" y="4240166"/>
            <a:ext cx="1215117" cy="1153465"/>
            <a:chOff x="2758901" y="4240166"/>
            <a:chExt cx="1215117" cy="1153465"/>
          </a:xfrm>
        </p:grpSpPr>
        <p:sp>
          <p:nvSpPr>
            <p:cNvPr id="64" name="Rectangle 2">
              <a:extLst>
                <a:ext uri="{FF2B5EF4-FFF2-40B4-BE49-F238E27FC236}">
                  <a16:creationId xmlns:a16="http://schemas.microsoft.com/office/drawing/2014/main" id="{D8B8450B-5A2A-185C-EE89-3BF4A1F9A1D9}"/>
                </a:ext>
              </a:extLst>
            </p:cNvPr>
            <p:cNvSpPr txBox="1">
              <a:spLocks noChangeArrowheads="1"/>
            </p:cNvSpPr>
            <p:nvPr/>
          </p:nvSpPr>
          <p:spPr bwMode="auto">
            <a:xfrm>
              <a:off x="2758901" y="5145981"/>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cs typeface="Arial"/>
                </a:rPr>
                <a:t>Lounge</a:t>
              </a:r>
              <a:br>
                <a:rPr lang="en-US" sz="1300" kern="0" dirty="0">
                  <a:highlight>
                    <a:srgbClr val="FFFF00"/>
                  </a:highlight>
                  <a:latin typeface="+mn-lt"/>
                </a:rPr>
              </a:br>
              <a:endParaRPr lang="en-US" sz="1300" kern="0" dirty="0">
                <a:solidFill>
                  <a:schemeClr val="tx1"/>
                </a:solidFill>
                <a:latin typeface="+mn-lt"/>
              </a:endParaRPr>
            </a:p>
          </p:txBody>
        </p:sp>
        <p:pic>
          <p:nvPicPr>
            <p:cNvPr id="3" name="Picture 2">
              <a:extLst>
                <a:ext uri="{FF2B5EF4-FFF2-40B4-BE49-F238E27FC236}">
                  <a16:creationId xmlns:a16="http://schemas.microsoft.com/office/drawing/2014/main" id="{B580056A-3E48-3EB3-409A-D0FEAFCB282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799102" y="4240166"/>
              <a:ext cx="1174916" cy="997409"/>
            </a:xfrm>
            <a:prstGeom prst="rect">
              <a:avLst/>
            </a:prstGeom>
          </p:spPr>
        </p:pic>
      </p:grpSp>
      <p:grpSp>
        <p:nvGrpSpPr>
          <p:cNvPr id="699" name="Group 698" descr="3D model of a Huddle workpoint">
            <a:extLst>
              <a:ext uri="{FF2B5EF4-FFF2-40B4-BE49-F238E27FC236}">
                <a16:creationId xmlns:a16="http://schemas.microsoft.com/office/drawing/2014/main" id="{5341DAA6-34DE-0DCF-4F98-2A0DB61E52B2}"/>
              </a:ext>
            </a:extLst>
          </p:cNvPr>
          <p:cNvGrpSpPr/>
          <p:nvPr/>
        </p:nvGrpSpPr>
        <p:grpSpPr>
          <a:xfrm>
            <a:off x="4044822" y="4531568"/>
            <a:ext cx="1221126" cy="898767"/>
            <a:chOff x="4044822" y="4531568"/>
            <a:chExt cx="1221126" cy="898767"/>
          </a:xfrm>
        </p:grpSpPr>
        <p:sp>
          <p:nvSpPr>
            <p:cNvPr id="60" name="Rectangle 2">
              <a:extLst>
                <a:ext uri="{FF2B5EF4-FFF2-40B4-BE49-F238E27FC236}">
                  <a16:creationId xmlns:a16="http://schemas.microsoft.com/office/drawing/2014/main" id="{E79F2288-C01B-DFA6-FED0-0147BB015387}"/>
                </a:ext>
              </a:extLst>
            </p:cNvPr>
            <p:cNvSpPr txBox="1">
              <a:spLocks noChangeArrowheads="1"/>
            </p:cNvSpPr>
            <p:nvPr/>
          </p:nvSpPr>
          <p:spPr bwMode="auto">
            <a:xfrm>
              <a:off x="4044822" y="5150935"/>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cs typeface="Arial"/>
                </a:rPr>
                <a:t>Huddle</a:t>
              </a:r>
              <a:endParaRPr lang="en-US" sz="1300" kern="0" dirty="0">
                <a:solidFill>
                  <a:schemeClr val="tx1"/>
                </a:solidFill>
                <a:latin typeface="+mn-lt"/>
              </a:endParaRPr>
            </a:p>
          </p:txBody>
        </p:sp>
        <p:pic>
          <p:nvPicPr>
            <p:cNvPr id="113" name="Image 47">
              <a:extLst>
                <a:ext uri="{FF2B5EF4-FFF2-40B4-BE49-F238E27FC236}">
                  <a16:creationId xmlns:a16="http://schemas.microsoft.com/office/drawing/2014/main" id="{64864F3E-BB92-E910-3DFD-799FA9226877}"/>
                </a:ext>
              </a:extLst>
            </p:cNvPr>
            <p:cNvPicPr>
              <a:picLocks noChangeAspect="1"/>
            </p:cNvPicPr>
            <p:nvPr/>
          </p:nvPicPr>
          <p:blipFill>
            <a:blip r:embed="rId14"/>
            <a:stretch>
              <a:fillRect/>
            </a:stretch>
          </p:blipFill>
          <p:spPr>
            <a:xfrm>
              <a:off x="4237281" y="4531568"/>
              <a:ext cx="903449" cy="620926"/>
            </a:xfrm>
            <a:prstGeom prst="rect">
              <a:avLst/>
            </a:prstGeom>
          </p:spPr>
        </p:pic>
      </p:grpSp>
      <p:grpSp>
        <p:nvGrpSpPr>
          <p:cNvPr id="700" name="Group 699" descr="3D model of a Workroom workpoint">
            <a:extLst>
              <a:ext uri="{FF2B5EF4-FFF2-40B4-BE49-F238E27FC236}">
                <a16:creationId xmlns:a16="http://schemas.microsoft.com/office/drawing/2014/main" id="{29563680-8921-6F5A-639B-0799B56AADA4}"/>
              </a:ext>
            </a:extLst>
          </p:cNvPr>
          <p:cNvGrpSpPr/>
          <p:nvPr/>
        </p:nvGrpSpPr>
        <p:grpSpPr>
          <a:xfrm>
            <a:off x="5330375" y="4498140"/>
            <a:ext cx="1221126" cy="917404"/>
            <a:chOff x="5330375" y="4498140"/>
            <a:chExt cx="1221126" cy="917404"/>
          </a:xfrm>
        </p:grpSpPr>
        <p:sp>
          <p:nvSpPr>
            <p:cNvPr id="83" name="Rectangle 2">
              <a:extLst>
                <a:ext uri="{FF2B5EF4-FFF2-40B4-BE49-F238E27FC236}">
                  <a16:creationId xmlns:a16="http://schemas.microsoft.com/office/drawing/2014/main" id="{F1C56284-0523-5408-77BA-C8F38E519CF4}"/>
                </a:ext>
              </a:extLst>
            </p:cNvPr>
            <p:cNvSpPr txBox="1">
              <a:spLocks noChangeArrowheads="1"/>
            </p:cNvSpPr>
            <p:nvPr/>
          </p:nvSpPr>
          <p:spPr bwMode="auto">
            <a:xfrm>
              <a:off x="5330375" y="5136144"/>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mn-lt"/>
                </a:rPr>
                <a:t>Workroom</a:t>
              </a:r>
              <a:endParaRPr lang="en-US" sz="1300" kern="0" dirty="0">
                <a:solidFill>
                  <a:schemeClr val="tx1"/>
                </a:solidFill>
                <a:latin typeface="+mn-lt"/>
              </a:endParaRPr>
            </a:p>
          </p:txBody>
        </p:sp>
        <p:pic>
          <p:nvPicPr>
            <p:cNvPr id="103" name="Image 37">
              <a:extLst>
                <a:ext uri="{FF2B5EF4-FFF2-40B4-BE49-F238E27FC236}">
                  <a16:creationId xmlns:a16="http://schemas.microsoft.com/office/drawing/2014/main" id="{BBB3DCCF-7C89-DB0B-9904-87C954F0AD56}"/>
                </a:ext>
              </a:extLst>
            </p:cNvPr>
            <p:cNvPicPr>
              <a:picLocks noChangeAspect="1"/>
            </p:cNvPicPr>
            <p:nvPr/>
          </p:nvPicPr>
          <p:blipFill>
            <a:blip r:embed="rId15"/>
            <a:stretch>
              <a:fillRect/>
            </a:stretch>
          </p:blipFill>
          <p:spPr>
            <a:xfrm>
              <a:off x="5444056" y="4498140"/>
              <a:ext cx="913065" cy="696972"/>
            </a:xfrm>
            <a:prstGeom prst="rect">
              <a:avLst/>
            </a:prstGeom>
          </p:spPr>
        </p:pic>
      </p:grpSp>
      <p:grpSp>
        <p:nvGrpSpPr>
          <p:cNvPr id="701" name="Group 700" descr="3D model of a Project room workpoint">
            <a:extLst>
              <a:ext uri="{FF2B5EF4-FFF2-40B4-BE49-F238E27FC236}">
                <a16:creationId xmlns:a16="http://schemas.microsoft.com/office/drawing/2014/main" id="{D82AABFE-1125-80AC-E267-648CB6C9462E}"/>
              </a:ext>
            </a:extLst>
          </p:cNvPr>
          <p:cNvGrpSpPr/>
          <p:nvPr/>
        </p:nvGrpSpPr>
        <p:grpSpPr>
          <a:xfrm>
            <a:off x="6643685" y="4535832"/>
            <a:ext cx="1232224" cy="858991"/>
            <a:chOff x="6643685" y="4535832"/>
            <a:chExt cx="1232224" cy="858991"/>
          </a:xfrm>
        </p:grpSpPr>
        <p:sp>
          <p:nvSpPr>
            <p:cNvPr id="77" name="Rectangle 2">
              <a:extLst>
                <a:ext uri="{FF2B5EF4-FFF2-40B4-BE49-F238E27FC236}">
                  <a16:creationId xmlns:a16="http://schemas.microsoft.com/office/drawing/2014/main" id="{6B446C18-02AC-03C7-7221-1CF9FBD5981A}"/>
                </a:ext>
              </a:extLst>
            </p:cNvPr>
            <p:cNvSpPr txBox="1">
              <a:spLocks noChangeArrowheads="1"/>
            </p:cNvSpPr>
            <p:nvPr/>
          </p:nvSpPr>
          <p:spPr bwMode="auto">
            <a:xfrm>
              <a:off x="6643685" y="5135385"/>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a:solidFill>
                    <a:schemeClr val="tx1"/>
                  </a:solidFill>
                  <a:latin typeface="+mn-lt"/>
                </a:rPr>
                <a:t>Project room</a:t>
              </a:r>
              <a:endParaRPr lang="en-US" sz="1300" kern="0">
                <a:solidFill>
                  <a:schemeClr val="tx1"/>
                </a:solidFill>
                <a:latin typeface="+mn-lt"/>
              </a:endParaRPr>
            </a:p>
          </p:txBody>
        </p:sp>
        <p:pic>
          <p:nvPicPr>
            <p:cNvPr id="105" name="Image 39">
              <a:extLst>
                <a:ext uri="{FF2B5EF4-FFF2-40B4-BE49-F238E27FC236}">
                  <a16:creationId xmlns:a16="http://schemas.microsoft.com/office/drawing/2014/main" id="{BD2C51BB-0913-0E74-679F-A9154AA9C8AF}"/>
                </a:ext>
              </a:extLst>
            </p:cNvPr>
            <p:cNvPicPr>
              <a:picLocks noChangeAspect="1"/>
            </p:cNvPicPr>
            <p:nvPr/>
          </p:nvPicPr>
          <p:blipFill>
            <a:blip r:embed="rId16"/>
            <a:stretch>
              <a:fillRect/>
            </a:stretch>
          </p:blipFill>
          <p:spPr>
            <a:xfrm>
              <a:off x="6671704" y="4535832"/>
              <a:ext cx="1042958" cy="539804"/>
            </a:xfrm>
            <a:prstGeom prst="rect">
              <a:avLst/>
            </a:prstGeom>
          </p:spPr>
        </p:pic>
      </p:grpSp>
      <p:grpSp>
        <p:nvGrpSpPr>
          <p:cNvPr id="702" name="Group 701" descr="3D model of a Meeting room workpoint">
            <a:extLst>
              <a:ext uri="{FF2B5EF4-FFF2-40B4-BE49-F238E27FC236}">
                <a16:creationId xmlns:a16="http://schemas.microsoft.com/office/drawing/2014/main" id="{A0C8C02C-F65D-5982-69D2-0243BE32436F}"/>
              </a:ext>
            </a:extLst>
          </p:cNvPr>
          <p:cNvGrpSpPr/>
          <p:nvPr/>
        </p:nvGrpSpPr>
        <p:grpSpPr>
          <a:xfrm>
            <a:off x="8089836" y="4575407"/>
            <a:ext cx="1123314" cy="834031"/>
            <a:chOff x="8089836" y="4575407"/>
            <a:chExt cx="1123314" cy="834031"/>
          </a:xfrm>
        </p:grpSpPr>
        <p:sp>
          <p:nvSpPr>
            <p:cNvPr id="75" name="Rectangle 2">
              <a:extLst>
                <a:ext uri="{FF2B5EF4-FFF2-40B4-BE49-F238E27FC236}">
                  <a16:creationId xmlns:a16="http://schemas.microsoft.com/office/drawing/2014/main" id="{7381924E-5886-62B3-11EE-7DC2FF59EF84}"/>
                </a:ext>
              </a:extLst>
            </p:cNvPr>
            <p:cNvSpPr txBox="1">
              <a:spLocks noChangeArrowheads="1"/>
            </p:cNvSpPr>
            <p:nvPr/>
          </p:nvSpPr>
          <p:spPr bwMode="auto">
            <a:xfrm>
              <a:off x="8399985" y="5142250"/>
              <a:ext cx="813165" cy="26718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a:solidFill>
                    <a:schemeClr val="tx1"/>
                  </a:solidFill>
                  <a:latin typeface="+mn-lt"/>
                </a:rPr>
                <a:t>Meeting room</a:t>
              </a:r>
              <a:endParaRPr lang="en-US" sz="1300" kern="0">
                <a:solidFill>
                  <a:schemeClr val="tx1"/>
                </a:solidFill>
                <a:latin typeface="+mn-lt"/>
              </a:endParaRPr>
            </a:p>
          </p:txBody>
        </p:sp>
        <p:pic>
          <p:nvPicPr>
            <p:cNvPr id="107" name="Image 40">
              <a:extLst>
                <a:ext uri="{FF2B5EF4-FFF2-40B4-BE49-F238E27FC236}">
                  <a16:creationId xmlns:a16="http://schemas.microsoft.com/office/drawing/2014/main" id="{7B72EF9E-5BEF-528D-57A8-007D848154A1}"/>
                </a:ext>
              </a:extLst>
            </p:cNvPr>
            <p:cNvPicPr>
              <a:picLocks noChangeAspect="1"/>
            </p:cNvPicPr>
            <p:nvPr/>
          </p:nvPicPr>
          <p:blipFill>
            <a:blip r:embed="rId17"/>
            <a:stretch>
              <a:fillRect/>
            </a:stretch>
          </p:blipFill>
          <p:spPr>
            <a:xfrm>
              <a:off x="8089836" y="4575407"/>
              <a:ext cx="1042145" cy="537258"/>
            </a:xfrm>
            <a:prstGeom prst="rect">
              <a:avLst/>
            </a:prstGeom>
          </p:spPr>
        </p:pic>
      </p:grpSp>
      <p:pic>
        <p:nvPicPr>
          <p:cNvPr id="127" name="Google Shape;719;p20">
            <a:extLst>
              <a:ext uri="{FF2B5EF4-FFF2-40B4-BE49-F238E27FC236}">
                <a16:creationId xmlns:a16="http://schemas.microsoft.com/office/drawing/2014/main" id="{313C2F59-1408-FDAA-C09C-64B0DC2C50A2}"/>
              </a:ext>
              <a:ext uri="{C183D7F6-B498-43B3-948B-1728B52AA6E4}">
                <adec:decorative xmlns:adec="http://schemas.microsoft.com/office/drawing/2017/decorative" val="1"/>
              </a:ext>
            </a:extLst>
          </p:cNvPr>
          <p:cNvPicPr preferRelativeResize="0"/>
          <p:nvPr/>
        </p:nvPicPr>
        <p:blipFill rotWithShape="1">
          <a:blip r:embed="rId18">
            <a:alphaModFix/>
          </a:blip>
          <a:srcRect/>
          <a:stretch/>
        </p:blipFill>
        <p:spPr>
          <a:xfrm>
            <a:off x="141821" y="1388488"/>
            <a:ext cx="339439" cy="339439"/>
          </a:xfrm>
          <a:prstGeom prst="rect">
            <a:avLst/>
          </a:prstGeom>
          <a:noFill/>
          <a:ln>
            <a:noFill/>
          </a:ln>
        </p:spPr>
      </p:pic>
      <p:sp>
        <p:nvSpPr>
          <p:cNvPr id="644" name="Google Shape;684;p20">
            <a:extLst>
              <a:ext uri="{FF2B5EF4-FFF2-40B4-BE49-F238E27FC236}">
                <a16:creationId xmlns:a16="http://schemas.microsoft.com/office/drawing/2014/main" id="{77B001E7-98B2-181B-3B7E-D6318E53FE4A}"/>
              </a:ext>
              <a:ext uri="{C183D7F6-B498-43B3-948B-1728B52AA6E4}">
                <adec:decorative xmlns:adec="http://schemas.microsoft.com/office/drawing/2017/decorative" val="1"/>
              </a:ext>
            </a:extLst>
          </p:cNvPr>
          <p:cNvSpPr/>
          <p:nvPr/>
        </p:nvSpPr>
        <p:spPr>
          <a:xfrm>
            <a:off x="144623" y="4193765"/>
            <a:ext cx="9265832" cy="1777094"/>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40" name="Google Shape;684;p20">
            <a:extLst>
              <a:ext uri="{FF2B5EF4-FFF2-40B4-BE49-F238E27FC236}">
                <a16:creationId xmlns:a16="http://schemas.microsoft.com/office/drawing/2014/main" id="{D7BE2CE5-A20B-121C-5AB5-71F7065F3973}"/>
              </a:ext>
            </a:extLst>
          </p:cNvPr>
          <p:cNvSpPr/>
          <p:nvPr/>
        </p:nvSpPr>
        <p:spPr>
          <a:xfrm>
            <a:off x="144621" y="5574568"/>
            <a:ext cx="9265832" cy="393464"/>
          </a:xfrm>
          <a:prstGeom prst="roundRect">
            <a:avLst>
              <a:gd name="adj" fmla="val 9254"/>
            </a:avLst>
          </a:prstGeom>
          <a:solidFill>
            <a:schemeClr val="accent4"/>
          </a:solidFill>
          <a:ln w="28575">
            <a:solidFill>
              <a:schemeClr val="accent4"/>
            </a:solidFill>
          </a:ln>
        </p:spPr>
        <p:txBody>
          <a:bodyPr spcFirstLastPara="1" wrap="square" lIns="91425" tIns="45700" rIns="91425" bIns="45700" anchor="ctr" anchorCtr="0">
            <a:noAutofit/>
          </a:bodyPr>
          <a:lstStyle/>
          <a:p>
            <a:pPr algn="ctr">
              <a:defRPr/>
            </a:pPr>
            <a:r>
              <a:rPr lang="en-CA" b="1" kern="0" dirty="0">
                <a:ea typeface="+mn-lt"/>
                <a:cs typeface="+mn-lt"/>
              </a:rPr>
              <a:t>Types of collaborative workpoints</a:t>
            </a:r>
            <a:endParaRPr lang="en-CA" dirty="0"/>
          </a:p>
        </p:txBody>
      </p:sp>
      <p:pic>
        <p:nvPicPr>
          <p:cNvPr id="123" name="Google Shape;720;p20">
            <a:extLst>
              <a:ext uri="{FF2B5EF4-FFF2-40B4-BE49-F238E27FC236}">
                <a16:creationId xmlns:a16="http://schemas.microsoft.com/office/drawing/2014/main" id="{3DC80620-BFE2-0C07-3137-9EE05457341D}"/>
              </a:ext>
              <a:ext uri="{C183D7F6-B498-43B3-948B-1728B52AA6E4}">
                <adec:decorative xmlns:adec="http://schemas.microsoft.com/office/drawing/2017/decorative" val="1"/>
              </a:ext>
            </a:extLst>
          </p:cNvPr>
          <p:cNvPicPr preferRelativeResize="0"/>
          <p:nvPr/>
        </p:nvPicPr>
        <p:blipFill rotWithShape="1">
          <a:blip r:embed="rId19">
            <a:alphaModFix/>
          </a:blip>
          <a:srcRect/>
          <a:stretch/>
        </p:blipFill>
        <p:spPr>
          <a:xfrm>
            <a:off x="152353" y="5577500"/>
            <a:ext cx="449059" cy="449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8" name="Google Shape;748;p21">
            <a:extLst>
              <a:ext uri="{C183D7F6-B498-43B3-948B-1728B52AA6E4}">
                <adec:decorative xmlns:adec="http://schemas.microsoft.com/office/drawing/2017/decorative" val="1"/>
              </a:ext>
            </a:extLst>
          </p:cNvPr>
          <p:cNvSpPr/>
          <p:nvPr/>
        </p:nvSpPr>
        <p:spPr>
          <a:xfrm>
            <a:off x="-9653" y="-29757"/>
            <a:ext cx="12201653" cy="89832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49" name="Google Shape;749;p21"/>
          <p:cNvSpPr txBox="1">
            <a:spLocks noGrp="1"/>
          </p:cNvSpPr>
          <p:nvPr>
            <p:ph type="title" idx="4294967295"/>
          </p:nvPr>
        </p:nvSpPr>
        <p:spPr>
          <a:xfrm>
            <a:off x="178918" y="189825"/>
            <a:ext cx="10092490"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en-CA" sz="3200" b="1" i="0" u="none" strike="noStrike" kern="0" cap="none" spc="0" normalizeH="0" baseline="0" noProof="0" dirty="0">
                <a:ln>
                  <a:noFill/>
                </a:ln>
                <a:solidFill>
                  <a:srgbClr val="F1F2F2"/>
                </a:solidFill>
                <a:effectLst/>
                <a:uLnTx/>
                <a:uFillTx/>
                <a:latin typeface="Arial"/>
                <a:ea typeface="Arial"/>
                <a:cs typeface="Arial"/>
                <a:sym typeface="Arial"/>
              </a:rPr>
              <a:t>Getting ready – Booking your workpoint</a:t>
            </a:r>
            <a:endParaRPr kumimoji="0" lang="en-CA"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6" name="Google Shape;746;p21"/>
          <p:cNvSpPr txBox="1"/>
          <p:nvPr/>
        </p:nvSpPr>
        <p:spPr>
          <a:xfrm>
            <a:off x="1040908" y="1237066"/>
            <a:ext cx="6051010" cy="3139281"/>
          </a:xfrm>
          <a:prstGeom prst="rect">
            <a:avLst/>
          </a:prstGeom>
          <a:noFill/>
          <a:ln>
            <a:noFill/>
          </a:ln>
        </p:spPr>
        <p:txBody>
          <a:bodyPr spcFirstLastPara="1" wrap="square" lIns="91425" tIns="45700" rIns="91425" bIns="45700" anchor="t" anchorCtr="0">
            <a:spAutoFit/>
          </a:bodyPr>
          <a:lstStyle/>
          <a:p>
            <a:pPr>
              <a:buClr>
                <a:srgbClr val="8AB17D"/>
              </a:buClr>
              <a:buSzPts val="1600"/>
              <a:defRPr/>
            </a:pP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Use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your</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available</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booking</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system to </a:t>
            </a:r>
            <a:r>
              <a:rPr lang="fr-CA" b="1"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select the </a:t>
            </a:r>
            <a:r>
              <a:rPr lang="fr-CA" b="1"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adequate</a:t>
            </a:r>
            <a:r>
              <a:rPr lang="fr-CA" b="1"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workpoint</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based</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on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your</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personal</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preference</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activities</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you</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need</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to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performed</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and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tools</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required</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a:t>
            </a:r>
          </a:p>
          <a:p>
            <a:pPr marR="0" lvl="0" algn="l" defTabSz="914400" rtl="0" eaLnBrk="1" fontAlgn="auto" latinLnBrk="0" hangingPunct="1">
              <a:lnSpc>
                <a:spcPct val="100000"/>
              </a:lnSpc>
              <a:spcBef>
                <a:spcPts val="0"/>
              </a:spcBef>
              <a:spcAft>
                <a:spcPts val="0"/>
              </a:spcAft>
              <a:buClr>
                <a:srgbClr val="8AB17D"/>
              </a:buClr>
              <a:buSzPts val="1600"/>
              <a:tabLst/>
              <a:defRPr/>
            </a:pPr>
            <a:endPar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8AB17D"/>
              </a:buClr>
              <a:buSzPts val="1600"/>
              <a:tabLst/>
              <a:defRPr/>
            </a:pPr>
            <a:r>
              <a:rPr lang="fr-CA" b="1"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Coordinate</a:t>
            </a:r>
            <a:r>
              <a:rPr lang="fr-CA" b="1"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b="1"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with</a:t>
            </a:r>
            <a:r>
              <a:rPr lang="fr-CA" b="1"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b="1"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your</a:t>
            </a:r>
            <a:r>
              <a:rPr lang="fr-CA" b="1"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b="1"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colleagues</a:t>
            </a:r>
            <a:r>
              <a:rPr lang="fr-CA" b="1"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/team</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to book a workpoint in the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same</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area or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neighbourhood</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if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you</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wish</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to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work</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sit</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close to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each</a:t>
            </a:r>
            <a:r>
              <a:rPr lang="fr-CA" dirty="0">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 </a:t>
            </a:r>
            <a:r>
              <a:rPr lang="fr-CA" dirty="0" err="1">
                <a:solidFill>
                  <a:schemeClr val="dk1"/>
                </a:solidFill>
                <a:highlight>
                  <a:srgbClr val="FFFF00"/>
                </a:highlight>
                <a:latin typeface="Calibri" panose="020F0502020204030204" pitchFamily="34" charset="0"/>
                <a:ea typeface="Calibri" panose="020F0502020204030204" pitchFamily="34" charset="0"/>
                <a:cs typeface="Calibri" panose="020F0502020204030204" pitchFamily="34" charset="0"/>
                <a:sym typeface="Arial"/>
              </a:rPr>
              <a:t>other</a:t>
            </a:r>
            <a:r>
              <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a:t>
            </a:r>
          </a:p>
          <a:p>
            <a:pPr marR="0" lvl="0" algn="l" defTabSz="914400" rtl="0" eaLnBrk="1" fontAlgn="auto" latinLnBrk="0" hangingPunct="1">
              <a:lnSpc>
                <a:spcPct val="100000"/>
              </a:lnSpc>
              <a:spcBef>
                <a:spcPts val="0"/>
              </a:spcBef>
              <a:spcAft>
                <a:spcPts val="0"/>
              </a:spcAft>
              <a:buClr>
                <a:srgbClr val="8AB17D"/>
              </a:buClr>
              <a:buSzPts val="1600"/>
              <a:tabLst/>
              <a:defRPr/>
            </a:pPr>
            <a:endPar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8AB17D"/>
              </a:buClr>
              <a:buSzPts val="1600"/>
              <a:tabLst/>
              <a:defRPr/>
            </a:pPr>
            <a:endPar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8AB17D"/>
              </a:buClr>
              <a:buSzPts val="1600"/>
              <a:tabLst/>
              <a:defRPr/>
            </a:pPr>
            <a:r>
              <a:rPr lang="en-CA"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Sharing your calendar </a:t>
            </a:r>
            <a:r>
              <a:rPr lang="en-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amongst your team can be a good practice so that your colleagues know where you work from</a:t>
            </a:r>
            <a:endParaRPr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51" name="Google Shape;751;p21" descr="A person working on the computer"/>
          <p:cNvPicPr preferRelativeResize="0"/>
          <p:nvPr/>
        </p:nvPicPr>
        <p:blipFill rotWithShape="1">
          <a:blip r:embed="rId3" cstate="screen">
            <a:alphaModFix/>
            <a:extLst>
              <a:ext uri="{28A0092B-C50C-407E-A947-70E740481C1C}">
                <a14:useLocalDpi xmlns:a14="http://schemas.microsoft.com/office/drawing/2010/main"/>
              </a:ext>
            </a:extLst>
          </a:blip>
          <a:srcRect l="2872" r="36806" b="865"/>
          <a:stretch/>
        </p:blipFill>
        <p:spPr>
          <a:xfrm>
            <a:off x="7180118" y="892988"/>
            <a:ext cx="5017077" cy="5497421"/>
          </a:xfrm>
          <a:prstGeom prst="rect">
            <a:avLst/>
          </a:prstGeom>
          <a:noFill/>
          <a:ln>
            <a:noFill/>
          </a:ln>
        </p:spPr>
      </p:pic>
      <p:sp>
        <p:nvSpPr>
          <p:cNvPr id="754" name="Google Shape;754;p21"/>
          <p:cNvSpPr/>
          <p:nvPr/>
        </p:nvSpPr>
        <p:spPr>
          <a:xfrm>
            <a:off x="6388282" y="3283985"/>
            <a:ext cx="5573576" cy="1110858"/>
          </a:xfrm>
          <a:prstGeom prst="foldedCorner">
            <a:avLst>
              <a:gd name="adj" fmla="val 16667"/>
            </a:avLst>
          </a:prstGeom>
          <a:solidFill>
            <a:schemeClr val="accent4">
              <a:alpha val="84705"/>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effectLst/>
                <a:uLnTx/>
                <a:uFillTx/>
                <a:latin typeface="Calibri"/>
                <a:ea typeface="Calibri"/>
                <a:cs typeface="Calibri"/>
                <a:sym typeface="Calibri"/>
              </a:rPr>
              <a:t>Update the information </a:t>
            </a:r>
            <a:r>
              <a:rPr lang="en-CA" kern="0" dirty="0">
                <a:latin typeface="Calibri"/>
                <a:ea typeface="Calibri"/>
                <a:cs typeface="Calibri"/>
                <a:sym typeface="Calibri"/>
              </a:rPr>
              <a:t>from this slide </a:t>
            </a:r>
            <a:r>
              <a:rPr kumimoji="0" lang="en-CA" sz="1800" b="0" i="0" u="none" strike="noStrike" kern="0" cap="none" spc="0" normalizeH="0" baseline="0" noProof="0" dirty="0">
                <a:ln>
                  <a:noFill/>
                </a:ln>
                <a:effectLst/>
                <a:uLnTx/>
                <a:uFillTx/>
                <a:latin typeface="Calibri"/>
                <a:ea typeface="Calibri"/>
                <a:cs typeface="Calibri"/>
                <a:sym typeface="Calibri"/>
              </a:rPr>
              <a:t>according to the booking system strategy decided by your organization. </a:t>
            </a:r>
            <a:endParaRPr kumimoji="0" sz="1400" b="0" i="0" u="none" strike="noStrike" kern="0" cap="none" spc="0" normalizeH="0" baseline="0" noProof="0" dirty="0">
              <a:ln>
                <a:noFill/>
              </a:ln>
              <a:effectLst/>
              <a:uLnTx/>
              <a:uFillTx/>
              <a:latin typeface="Arial"/>
              <a:cs typeface="Arial"/>
              <a:sym typeface="Arial"/>
            </a:endParaRPr>
          </a:p>
        </p:txBody>
      </p:sp>
      <p:grpSp>
        <p:nvGrpSpPr>
          <p:cNvPr id="15" name="Group 14">
            <a:extLst>
              <a:ext uri="{FF2B5EF4-FFF2-40B4-BE49-F238E27FC236}">
                <a16:creationId xmlns:a16="http://schemas.microsoft.com/office/drawing/2014/main" id="{48CBBC23-6EB4-40CC-AB1F-A58ABC816694}"/>
              </a:ext>
              <a:ext uri="{C183D7F6-B498-43B3-948B-1728B52AA6E4}">
                <adec:decorative xmlns:adec="http://schemas.microsoft.com/office/drawing/2017/decorative" val="1"/>
              </a:ext>
            </a:extLst>
          </p:cNvPr>
          <p:cNvGrpSpPr/>
          <p:nvPr/>
        </p:nvGrpSpPr>
        <p:grpSpPr>
          <a:xfrm>
            <a:off x="11119052" y="-128992"/>
            <a:ext cx="1072948" cy="1021980"/>
            <a:chOff x="5995862" y="3432474"/>
            <a:chExt cx="1165097" cy="1113854"/>
          </a:xfrm>
          <a:solidFill>
            <a:schemeClr val="bg1"/>
          </a:solidFill>
        </p:grpSpPr>
        <p:pic>
          <p:nvPicPr>
            <p:cNvPr id="16" name="Graphic 15" descr="Laptop with solid fill">
              <a:extLst>
                <a:ext uri="{FF2B5EF4-FFF2-40B4-BE49-F238E27FC236}">
                  <a16:creationId xmlns:a16="http://schemas.microsoft.com/office/drawing/2014/main" id="{D9F29161-F180-4FAB-BA94-B50590ADD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862" y="3432474"/>
              <a:ext cx="785527" cy="785527"/>
            </a:xfrm>
            <a:prstGeom prst="rect">
              <a:avLst/>
            </a:prstGeom>
          </p:spPr>
        </p:pic>
        <p:pic>
          <p:nvPicPr>
            <p:cNvPr id="17" name="Graphic 16" descr="Backpack with solid fill">
              <a:extLst>
                <a:ext uri="{FF2B5EF4-FFF2-40B4-BE49-F238E27FC236}">
                  <a16:creationId xmlns:a16="http://schemas.microsoft.com/office/drawing/2014/main" id="{040413AF-DD69-4709-ADBB-10A210A8FE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5432" y="3760801"/>
              <a:ext cx="785527" cy="785527"/>
            </a:xfrm>
            <a:prstGeom prst="rect">
              <a:avLst/>
            </a:prstGeom>
          </p:spPr>
        </p:pic>
      </p:grpSp>
      <p:sp>
        <p:nvSpPr>
          <p:cNvPr id="19" name="TextBox 18">
            <a:extLst>
              <a:ext uri="{FF2B5EF4-FFF2-40B4-BE49-F238E27FC236}">
                <a16:creationId xmlns:a16="http://schemas.microsoft.com/office/drawing/2014/main" id="{8ADE41C8-5B4F-4E14-98BD-30322D301C50}"/>
              </a:ext>
            </a:extLst>
          </p:cNvPr>
          <p:cNvSpPr txBox="1"/>
          <p:nvPr/>
        </p:nvSpPr>
        <p:spPr>
          <a:xfrm>
            <a:off x="178918" y="5338745"/>
            <a:ext cx="6861776" cy="974026"/>
          </a:xfrm>
          <a:prstGeom prst="roundRect">
            <a:avLst/>
          </a:prstGeom>
          <a:solidFill>
            <a:schemeClr val="accent1"/>
          </a:solidFill>
        </p:spPr>
        <p:txBody>
          <a:bodyPr wrap="square">
            <a:spAutoFit/>
          </a:bodyPr>
          <a:lstStyle/>
          <a:p>
            <a:pPr algn="ctr">
              <a:lnSpc>
                <a:spcPct val="150000"/>
              </a:lnSpc>
              <a:buClr>
                <a:srgbClr val="8AB17D"/>
              </a:buClr>
              <a:buSzPts val="1600"/>
              <a:defRPr/>
            </a:pPr>
            <a:r>
              <a:rPr lang="en-CA" sz="1800"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rial"/>
              </a:rPr>
              <a:t>Remember to add your reservation to your calendar</a:t>
            </a:r>
            <a:endParaRPr kumimoji="0" lang="en-CA"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R="0" lvl="0" algn="ctr" defTabSz="914400" rtl="0" eaLnBrk="1" fontAlgn="auto" latinLnBrk="0" hangingPunct="1">
              <a:lnSpc>
                <a:spcPct val="150000"/>
              </a:lnSpc>
              <a:buClr>
                <a:srgbClr val="8AB17D"/>
              </a:buClr>
              <a:buSzPts val="1600"/>
              <a:tabLst/>
              <a:defRPr/>
            </a:pPr>
            <a:r>
              <a:rPr kumimoji="0" lang="en-CA" sz="1800"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Remember to cancel your booking if there is a change of plans</a:t>
            </a:r>
          </a:p>
        </p:txBody>
      </p:sp>
      <p:pic>
        <p:nvPicPr>
          <p:cNvPr id="4" name="Graphic 3" descr="Daily calendar outline">
            <a:extLst>
              <a:ext uri="{FF2B5EF4-FFF2-40B4-BE49-F238E27FC236}">
                <a16:creationId xmlns:a16="http://schemas.microsoft.com/office/drawing/2014/main" id="{684A3AA6-B079-410C-8F37-2F0FF8D90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3312" y="5310639"/>
            <a:ext cx="534753" cy="549428"/>
          </a:xfrm>
          <a:prstGeom prst="rect">
            <a:avLst/>
          </a:prstGeom>
        </p:spPr>
      </p:pic>
      <p:pic>
        <p:nvPicPr>
          <p:cNvPr id="6" name="Graphic 5" descr="Close with solid fill">
            <a:extLst>
              <a:ext uri="{FF2B5EF4-FFF2-40B4-BE49-F238E27FC236}">
                <a16:creationId xmlns:a16="http://schemas.microsoft.com/office/drawing/2014/main" id="{C736AAAE-50C8-4555-8686-C57771E776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77540" y="5860067"/>
            <a:ext cx="350424" cy="360041"/>
          </a:xfrm>
          <a:prstGeom prst="rect">
            <a:avLst/>
          </a:prstGeom>
        </p:spPr>
      </p:pic>
      <p:pic>
        <p:nvPicPr>
          <p:cNvPr id="24" name="Graphic 23" descr="Daily calendar outline">
            <a:extLst>
              <a:ext uri="{FF2B5EF4-FFF2-40B4-BE49-F238E27FC236}">
                <a16:creationId xmlns:a16="http://schemas.microsoft.com/office/drawing/2014/main" id="{D21F599A-8B8E-45F7-875B-79E1B2A9BF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87138" y="5754468"/>
            <a:ext cx="531226" cy="545805"/>
          </a:xfrm>
          <a:prstGeom prst="rect">
            <a:avLst/>
          </a:prstGeom>
        </p:spPr>
      </p:pic>
      <p:grpSp>
        <p:nvGrpSpPr>
          <p:cNvPr id="11" name="Group 10">
            <a:extLst>
              <a:ext uri="{FF2B5EF4-FFF2-40B4-BE49-F238E27FC236}">
                <a16:creationId xmlns:a16="http://schemas.microsoft.com/office/drawing/2014/main" id="{CF56F27E-7873-4D7F-B1F1-BAFAAC4A17DB}"/>
              </a:ext>
              <a:ext uri="{C183D7F6-B498-43B3-948B-1728B52AA6E4}">
                <adec:decorative xmlns:adec="http://schemas.microsoft.com/office/drawing/2017/decorative" val="1"/>
              </a:ext>
            </a:extLst>
          </p:cNvPr>
          <p:cNvGrpSpPr/>
          <p:nvPr/>
        </p:nvGrpSpPr>
        <p:grpSpPr>
          <a:xfrm>
            <a:off x="250158" y="1508282"/>
            <a:ext cx="801114" cy="843396"/>
            <a:chOff x="259872" y="1265677"/>
            <a:chExt cx="801114" cy="843396"/>
          </a:xfrm>
        </p:grpSpPr>
        <p:pic>
          <p:nvPicPr>
            <p:cNvPr id="10" name="Graphic 9" descr="Blueprint outline">
              <a:extLst>
                <a:ext uri="{FF2B5EF4-FFF2-40B4-BE49-F238E27FC236}">
                  <a16:creationId xmlns:a16="http://schemas.microsoft.com/office/drawing/2014/main" id="{901E5070-5038-45BF-9B1C-3212B6DCF4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9872" y="1413381"/>
              <a:ext cx="695692" cy="695692"/>
            </a:xfrm>
            <a:prstGeom prst="rect">
              <a:avLst/>
            </a:prstGeom>
          </p:spPr>
        </p:pic>
        <p:pic>
          <p:nvPicPr>
            <p:cNvPr id="8" name="Picture 7">
              <a:extLst>
                <a:ext uri="{FF2B5EF4-FFF2-40B4-BE49-F238E27FC236}">
                  <a16:creationId xmlns:a16="http://schemas.microsoft.com/office/drawing/2014/main" id="{D1E1C0C5-170F-49FF-B20B-DE27AA2F08BC}"/>
                </a:ext>
              </a:extLst>
            </p:cNvPr>
            <p:cNvPicPr>
              <a:picLocks noChangeAspect="1"/>
            </p:cNvPicPr>
            <p:nvPr/>
          </p:nvPicPr>
          <p:blipFill>
            <a:blip r:embed="rId14"/>
            <a:stretch>
              <a:fillRect/>
            </a:stretch>
          </p:blipFill>
          <p:spPr>
            <a:xfrm rot="1750479">
              <a:off x="365294" y="1265677"/>
              <a:ext cx="695692" cy="695692"/>
            </a:xfrm>
            <a:prstGeom prst="rect">
              <a:avLst/>
            </a:prstGeom>
            <a:noFill/>
          </p:spPr>
        </p:pic>
      </p:grpSp>
      <p:grpSp>
        <p:nvGrpSpPr>
          <p:cNvPr id="21" name="Group 20">
            <a:extLst>
              <a:ext uri="{FF2B5EF4-FFF2-40B4-BE49-F238E27FC236}">
                <a16:creationId xmlns:a16="http://schemas.microsoft.com/office/drawing/2014/main" id="{C4C85DF6-9403-4559-AA81-81B3AD26AB09}"/>
              </a:ext>
              <a:ext uri="{C183D7F6-B498-43B3-948B-1728B52AA6E4}">
                <adec:decorative xmlns:adec="http://schemas.microsoft.com/office/drawing/2017/decorative" val="1"/>
              </a:ext>
            </a:extLst>
          </p:cNvPr>
          <p:cNvGrpSpPr/>
          <p:nvPr/>
        </p:nvGrpSpPr>
        <p:grpSpPr>
          <a:xfrm>
            <a:off x="178918" y="3401664"/>
            <a:ext cx="850403" cy="967385"/>
            <a:chOff x="95447" y="4172492"/>
            <a:chExt cx="850403" cy="967385"/>
          </a:xfrm>
        </p:grpSpPr>
        <p:pic>
          <p:nvPicPr>
            <p:cNvPr id="20" name="Graphic 19" descr="Daily calendar outline">
              <a:extLst>
                <a:ext uri="{FF2B5EF4-FFF2-40B4-BE49-F238E27FC236}">
                  <a16:creationId xmlns:a16="http://schemas.microsoft.com/office/drawing/2014/main" id="{A2C9C577-38CA-4BF3-861E-5C2F60BEAF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158" y="4444185"/>
              <a:ext cx="695692" cy="695692"/>
            </a:xfrm>
            <a:prstGeom prst="rect">
              <a:avLst/>
            </a:prstGeom>
          </p:spPr>
        </p:pic>
        <p:pic>
          <p:nvPicPr>
            <p:cNvPr id="18" name="Graphic 17" descr="Users with solid fill">
              <a:extLst>
                <a:ext uri="{FF2B5EF4-FFF2-40B4-BE49-F238E27FC236}">
                  <a16:creationId xmlns:a16="http://schemas.microsoft.com/office/drawing/2014/main" id="{768B167D-CBF6-4D2E-9113-1918C11ADB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447" y="4172492"/>
              <a:ext cx="607979" cy="6079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8" name="Google Shape;748;p21">
            <a:extLst>
              <a:ext uri="{C183D7F6-B498-43B3-948B-1728B52AA6E4}">
                <adec:decorative xmlns:adec="http://schemas.microsoft.com/office/drawing/2017/decorative" val="1"/>
              </a:ext>
            </a:extLst>
          </p:cNvPr>
          <p:cNvSpPr/>
          <p:nvPr/>
        </p:nvSpPr>
        <p:spPr>
          <a:xfrm>
            <a:off x="-9653" y="-29757"/>
            <a:ext cx="12201653" cy="89832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49" name="Google Shape;749;p21"/>
          <p:cNvSpPr txBox="1">
            <a:spLocks noGrp="1"/>
          </p:cNvSpPr>
          <p:nvPr>
            <p:ph type="title" idx="4294967295"/>
          </p:nvPr>
        </p:nvSpPr>
        <p:spPr>
          <a:xfrm>
            <a:off x="178918" y="189825"/>
            <a:ext cx="10092490"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en-CA" sz="3200" b="1" i="0" u="none" strike="noStrike" kern="0" cap="none" spc="0" normalizeH="0" baseline="0" noProof="0" dirty="0">
                <a:ln>
                  <a:noFill/>
                </a:ln>
                <a:solidFill>
                  <a:srgbClr val="F1F2F2"/>
                </a:solidFill>
                <a:effectLst/>
                <a:uLnTx/>
                <a:uFillTx/>
                <a:latin typeface="Arial"/>
                <a:ea typeface="Arial"/>
                <a:cs typeface="Arial"/>
                <a:sym typeface="Arial"/>
              </a:rPr>
              <a:t>Getting ready – Preparing to go to the office</a:t>
            </a:r>
            <a:endParaRPr kumimoji="0" lang="en-CA"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 name="Text Placeholder 2">
            <a:extLst>
              <a:ext uri="{FF2B5EF4-FFF2-40B4-BE49-F238E27FC236}">
                <a16:creationId xmlns:a16="http://schemas.microsoft.com/office/drawing/2014/main" id="{E41E5A4E-3297-40B5-9EE2-45B6F8DC3FAF}"/>
              </a:ext>
            </a:extLst>
          </p:cNvPr>
          <p:cNvSpPr>
            <a:spLocks noGrp="1"/>
          </p:cNvSpPr>
          <p:nvPr>
            <p:ph type="body" idx="1"/>
          </p:nvPr>
        </p:nvSpPr>
        <p:spPr>
          <a:xfrm>
            <a:off x="946298" y="1657350"/>
            <a:ext cx="5901070" cy="4457700"/>
          </a:xfrm>
        </p:spPr>
        <p:txBody>
          <a:bodyPr/>
          <a:lstStyle/>
          <a:p>
            <a:pPr marL="114300" indent="0">
              <a:buNone/>
            </a:pPr>
            <a:r>
              <a:rPr lang="en-CA" dirty="0">
                <a:latin typeface="Calibri" panose="020F0502020204030204" pitchFamily="34" charset="0"/>
                <a:ea typeface="Calibri" panose="020F0502020204030204" pitchFamily="34" charset="0"/>
                <a:cs typeface="Calibri" panose="020F0502020204030204" pitchFamily="34" charset="0"/>
              </a:rPr>
              <a:t>Ensure you have your </a:t>
            </a:r>
            <a:r>
              <a:rPr lang="en-CA" b="1" dirty="0">
                <a:latin typeface="Calibri" panose="020F0502020204030204" pitchFamily="34" charset="0"/>
                <a:ea typeface="Calibri" panose="020F0502020204030204" pitchFamily="34" charset="0"/>
                <a:cs typeface="Calibri" panose="020F0502020204030204" pitchFamily="34" charset="0"/>
              </a:rPr>
              <a:t>Government ID access card</a:t>
            </a:r>
          </a:p>
          <a:p>
            <a:pPr marL="11430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CA" dirty="0">
                <a:latin typeface="Calibri" panose="020F0502020204030204" pitchFamily="34" charset="0"/>
                <a:ea typeface="Calibri" panose="020F0502020204030204" pitchFamily="34" charset="0"/>
                <a:cs typeface="Calibri" panose="020F0502020204030204" pitchFamily="34" charset="0"/>
              </a:rPr>
              <a:t>Pack your </a:t>
            </a:r>
            <a:r>
              <a:rPr lang="en-CA" b="1" dirty="0">
                <a:latin typeface="Calibri" panose="020F0502020204030204" pitchFamily="34" charset="0"/>
                <a:ea typeface="Calibri" panose="020F0502020204030204" pitchFamily="34" charset="0"/>
                <a:cs typeface="Calibri" panose="020F0502020204030204" pitchFamily="34" charset="0"/>
              </a:rPr>
              <a:t>bag with your essentials</a:t>
            </a:r>
            <a:r>
              <a:rPr lang="en-CA" dirty="0">
                <a:latin typeface="Calibri" panose="020F0502020204030204" pitchFamily="34" charset="0"/>
                <a:ea typeface="Calibri" panose="020F0502020204030204" pitchFamily="34" charset="0"/>
                <a:cs typeface="Calibri" panose="020F0502020204030204" pitchFamily="34" charset="0"/>
              </a:rPr>
              <a:t>:  </a:t>
            </a: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laptop, mobile phone, charging cables, headphones,  mouse, notepad and pen (if needed) and any other personal items you may require for the day. </a:t>
            </a:r>
            <a:endParaRPr lang="en-CA" sz="1800" dirty="0">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pic>
        <p:nvPicPr>
          <p:cNvPr id="751" name="Google Shape;751;p21" descr="A person working on the computer"/>
          <p:cNvPicPr preferRelativeResize="0"/>
          <p:nvPr/>
        </p:nvPicPr>
        <p:blipFill rotWithShape="1">
          <a:blip r:embed="rId3" cstate="screen">
            <a:alphaModFix/>
            <a:extLst>
              <a:ext uri="{28A0092B-C50C-407E-A947-70E740481C1C}">
                <a14:useLocalDpi xmlns:a14="http://schemas.microsoft.com/office/drawing/2010/main"/>
              </a:ext>
            </a:extLst>
          </a:blip>
          <a:srcRect l="2872" r="36806" b="865"/>
          <a:stretch/>
        </p:blipFill>
        <p:spPr>
          <a:xfrm>
            <a:off x="7180118" y="892988"/>
            <a:ext cx="5017077" cy="5497421"/>
          </a:xfrm>
          <a:prstGeom prst="rect">
            <a:avLst/>
          </a:prstGeom>
          <a:noFill/>
          <a:ln>
            <a:noFill/>
          </a:ln>
        </p:spPr>
      </p:pic>
      <p:grpSp>
        <p:nvGrpSpPr>
          <p:cNvPr id="15" name="Group 14">
            <a:extLst>
              <a:ext uri="{FF2B5EF4-FFF2-40B4-BE49-F238E27FC236}">
                <a16:creationId xmlns:a16="http://schemas.microsoft.com/office/drawing/2014/main" id="{48CBBC23-6EB4-40CC-AB1F-A58ABC816694}"/>
              </a:ext>
              <a:ext uri="{C183D7F6-B498-43B3-948B-1728B52AA6E4}">
                <adec:decorative xmlns:adec="http://schemas.microsoft.com/office/drawing/2017/decorative" val="1"/>
              </a:ext>
            </a:extLst>
          </p:cNvPr>
          <p:cNvGrpSpPr/>
          <p:nvPr/>
        </p:nvGrpSpPr>
        <p:grpSpPr>
          <a:xfrm>
            <a:off x="11190161" y="-128992"/>
            <a:ext cx="986179" cy="1021980"/>
            <a:chOff x="5995862" y="3432474"/>
            <a:chExt cx="1165097" cy="1113854"/>
          </a:xfrm>
          <a:solidFill>
            <a:schemeClr val="bg1"/>
          </a:solidFill>
        </p:grpSpPr>
        <p:pic>
          <p:nvPicPr>
            <p:cNvPr id="16" name="Graphic 15" descr="Laptop with solid fill">
              <a:extLst>
                <a:ext uri="{FF2B5EF4-FFF2-40B4-BE49-F238E27FC236}">
                  <a16:creationId xmlns:a16="http://schemas.microsoft.com/office/drawing/2014/main" id="{D9F29161-F180-4FAB-BA94-B50590ADD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862" y="3432474"/>
              <a:ext cx="785527" cy="785527"/>
            </a:xfrm>
            <a:prstGeom prst="rect">
              <a:avLst/>
            </a:prstGeom>
          </p:spPr>
        </p:pic>
        <p:pic>
          <p:nvPicPr>
            <p:cNvPr id="17" name="Graphic 16" descr="Backpack with solid fill">
              <a:extLst>
                <a:ext uri="{FF2B5EF4-FFF2-40B4-BE49-F238E27FC236}">
                  <a16:creationId xmlns:a16="http://schemas.microsoft.com/office/drawing/2014/main" id="{040413AF-DD69-4709-ADBB-10A210A8FE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5432" y="3760801"/>
              <a:ext cx="785527" cy="785527"/>
            </a:xfrm>
            <a:prstGeom prst="rect">
              <a:avLst/>
            </a:prstGeom>
          </p:spPr>
        </p:pic>
      </p:grpSp>
      <p:pic>
        <p:nvPicPr>
          <p:cNvPr id="3" name="Graphic 2">
            <a:extLst>
              <a:ext uri="{FF2B5EF4-FFF2-40B4-BE49-F238E27FC236}">
                <a16:creationId xmlns:a16="http://schemas.microsoft.com/office/drawing/2014/main" id="{D11086D9-7B5F-42AB-AC6F-01299251634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348" y="1725820"/>
            <a:ext cx="914400" cy="914400"/>
          </a:xfrm>
          <a:prstGeom prst="rect">
            <a:avLst/>
          </a:prstGeom>
        </p:spPr>
      </p:pic>
      <p:pic>
        <p:nvPicPr>
          <p:cNvPr id="5" name="Graphic 4">
            <a:extLst>
              <a:ext uri="{FF2B5EF4-FFF2-40B4-BE49-F238E27FC236}">
                <a16:creationId xmlns:a16="http://schemas.microsoft.com/office/drawing/2014/main" id="{D7AA3E1F-FB5C-47CA-9570-6E986F5C797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918" y="3429000"/>
            <a:ext cx="914400" cy="914400"/>
          </a:xfrm>
          <a:prstGeom prst="rect">
            <a:avLst/>
          </a:prstGeom>
        </p:spPr>
      </p:pic>
    </p:spTree>
    <p:extLst>
      <p:ext uri="{BB962C8B-B14F-4D97-AF65-F5344CB8AC3E}">
        <p14:creationId xmlns:p14="http://schemas.microsoft.com/office/powerpoint/2010/main" val="139021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E729F-560C-400E-9C69-DED4ECA40FF8}"/>
              </a:ext>
              <a:ext uri="{C183D7F6-B498-43B3-948B-1728B52AA6E4}">
                <adec:decorative xmlns:adec="http://schemas.microsoft.com/office/drawing/2017/decorative" val="1"/>
              </a:ext>
            </a:extLst>
          </p:cNvPr>
          <p:cNvSpPr/>
          <p:nvPr/>
        </p:nvSpPr>
        <p:spPr>
          <a:xfrm>
            <a:off x="-9653" y="-75494"/>
            <a:ext cx="12201653" cy="898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itle 1">
            <a:extLst>
              <a:ext uri="{FF2B5EF4-FFF2-40B4-BE49-F238E27FC236}">
                <a16:creationId xmlns:a16="http://schemas.microsoft.com/office/drawing/2014/main" id="{ACADD554-0DF9-48B4-8A20-3774086BA4D4}"/>
              </a:ext>
            </a:extLst>
          </p:cNvPr>
          <p:cNvSpPr txBox="1">
            <a:spLocks noGrp="1"/>
          </p:cNvSpPr>
          <p:nvPr>
            <p:ph type="title" idx="4294967295"/>
          </p:nvPr>
        </p:nvSpPr>
        <p:spPr>
          <a:xfrm>
            <a:off x="318977" y="189825"/>
            <a:ext cx="10164725" cy="5080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F1F2F2"/>
                </a:solidFill>
                <a:effectLst/>
                <a:uLnTx/>
                <a:uFillTx/>
                <a:latin typeface="Arial" panose="020B0604020202020204" pitchFamily="34" charset="0"/>
                <a:ea typeface="+mj-ea"/>
                <a:cs typeface="Arial" panose="020B0604020202020204" pitchFamily="34" charset="0"/>
              </a:rPr>
              <a:t>Using the space – Working on site</a:t>
            </a:r>
          </a:p>
        </p:txBody>
      </p:sp>
      <p:sp>
        <p:nvSpPr>
          <p:cNvPr id="34" name="TextBox 33">
            <a:extLst>
              <a:ext uri="{FF2B5EF4-FFF2-40B4-BE49-F238E27FC236}">
                <a16:creationId xmlns:a16="http://schemas.microsoft.com/office/drawing/2014/main" id="{CA10582F-E540-4328-871F-36AD3D249280}"/>
              </a:ext>
            </a:extLst>
          </p:cNvPr>
          <p:cNvSpPr txBox="1"/>
          <p:nvPr/>
        </p:nvSpPr>
        <p:spPr>
          <a:xfrm>
            <a:off x="1138920" y="1470944"/>
            <a:ext cx="5580763" cy="646331"/>
          </a:xfrm>
          <a:prstGeom prst="rect">
            <a:avLst/>
          </a:prstGeom>
          <a:noFill/>
        </p:spPr>
        <p:txBody>
          <a:bodyPr wrap="square">
            <a:spAutoFit/>
          </a:bodyPr>
          <a:lstStyle/>
          <a:p>
            <a:r>
              <a:rPr lang="en-CA" b="0" i="0" dirty="0">
                <a:solidFill>
                  <a:srgbClr val="333333"/>
                </a:solidFill>
                <a:effectLst/>
              </a:rPr>
              <a:t>Once you are logged-in and installed at your workpoint, do not forget to </a:t>
            </a:r>
            <a:r>
              <a:rPr lang="en-CA" b="1" i="0" dirty="0">
                <a:solidFill>
                  <a:srgbClr val="333333"/>
                </a:solidFill>
                <a:effectLst/>
              </a:rPr>
              <a:t>check-in</a:t>
            </a:r>
            <a:r>
              <a:rPr lang="en-CA" b="0" i="0" dirty="0">
                <a:solidFill>
                  <a:srgbClr val="333333"/>
                </a:solidFill>
                <a:effectLst/>
              </a:rPr>
              <a:t> into your booking system.</a:t>
            </a:r>
          </a:p>
        </p:txBody>
      </p:sp>
      <p:sp>
        <p:nvSpPr>
          <p:cNvPr id="23" name="TextBox 22">
            <a:extLst>
              <a:ext uri="{FF2B5EF4-FFF2-40B4-BE49-F238E27FC236}">
                <a16:creationId xmlns:a16="http://schemas.microsoft.com/office/drawing/2014/main" id="{515BAC6B-877D-4490-89FC-7FC6E4819344}"/>
              </a:ext>
            </a:extLst>
          </p:cNvPr>
          <p:cNvSpPr txBox="1"/>
          <p:nvPr/>
        </p:nvSpPr>
        <p:spPr>
          <a:xfrm>
            <a:off x="1161807" y="2690336"/>
            <a:ext cx="5580763" cy="1138773"/>
          </a:xfrm>
          <a:prstGeom prst="rect">
            <a:avLst/>
          </a:prstGeom>
          <a:noFill/>
        </p:spPr>
        <p:txBody>
          <a:bodyPr wrap="square">
            <a:spAutoFit/>
          </a:bodyPr>
          <a:lstStyle/>
          <a:p>
            <a:r>
              <a:rPr lang="en-CA" b="1" i="0" dirty="0">
                <a:solidFill>
                  <a:srgbClr val="333333"/>
                </a:solidFill>
                <a:effectLst/>
              </a:rPr>
              <a:t>Update your online status </a:t>
            </a:r>
            <a:r>
              <a:rPr lang="en-CA" b="0" i="0" dirty="0">
                <a:solidFill>
                  <a:srgbClr val="333333"/>
                </a:solidFill>
                <a:effectLst/>
              </a:rPr>
              <a:t>in MS Teams so your colleagues are able to know at any time </a:t>
            </a:r>
            <a:r>
              <a:rPr lang="en-CA" dirty="0">
                <a:solidFill>
                  <a:srgbClr val="333333"/>
                </a:solidFill>
              </a:rPr>
              <a:t>where you are working from. Example:</a:t>
            </a:r>
          </a:p>
          <a:p>
            <a:pPr algn="ctr"/>
            <a:r>
              <a:rPr lang="en-CA" sz="1400" b="1" i="0" dirty="0">
                <a:solidFill>
                  <a:schemeClr val="accent2">
                    <a:lumMod val="50000"/>
                  </a:schemeClr>
                </a:solidFill>
                <a:effectLst/>
                <a:latin typeface="Arial Nova" panose="020B0504020202020204" pitchFamily="34" charset="0"/>
              </a:rPr>
              <a:t>“at the office today, @Portage II, 5</a:t>
            </a:r>
            <a:r>
              <a:rPr lang="en-CA" sz="1400" b="1" i="0" baseline="30000" dirty="0">
                <a:solidFill>
                  <a:schemeClr val="accent2">
                    <a:lumMod val="50000"/>
                  </a:schemeClr>
                </a:solidFill>
                <a:effectLst/>
                <a:latin typeface="Arial Nova" panose="020B0504020202020204" pitchFamily="34" charset="0"/>
              </a:rPr>
              <a:t>th</a:t>
            </a:r>
            <a:r>
              <a:rPr lang="en-CA" sz="1400" b="1" i="0" dirty="0">
                <a:solidFill>
                  <a:schemeClr val="accent2">
                    <a:lumMod val="50000"/>
                  </a:schemeClr>
                </a:solidFill>
                <a:effectLst/>
                <a:latin typeface="Arial Nova" panose="020B0504020202020204" pitchFamily="34" charset="0"/>
              </a:rPr>
              <a:t> floor, workstation 27”. </a:t>
            </a:r>
            <a:endParaRPr lang="en-CA" sz="1400" b="1" dirty="0">
              <a:solidFill>
                <a:schemeClr val="accent2">
                  <a:lumMod val="50000"/>
                </a:schemeClr>
              </a:solidFill>
              <a:latin typeface="Arial Nova" panose="020B0504020202020204" pitchFamily="34" charset="0"/>
            </a:endParaRPr>
          </a:p>
        </p:txBody>
      </p:sp>
      <p:sp>
        <p:nvSpPr>
          <p:cNvPr id="14" name="TextBox 13">
            <a:extLst>
              <a:ext uri="{FF2B5EF4-FFF2-40B4-BE49-F238E27FC236}">
                <a16:creationId xmlns:a16="http://schemas.microsoft.com/office/drawing/2014/main" id="{746531E4-2E5E-4987-B774-264EC1CAD665}"/>
              </a:ext>
            </a:extLst>
          </p:cNvPr>
          <p:cNvSpPr txBox="1"/>
          <p:nvPr/>
        </p:nvSpPr>
        <p:spPr>
          <a:xfrm>
            <a:off x="1111484" y="4312751"/>
            <a:ext cx="5250228" cy="1477328"/>
          </a:xfrm>
          <a:prstGeom prst="rect">
            <a:avLst/>
          </a:prstGeom>
          <a:noFill/>
        </p:spPr>
        <p:txBody>
          <a:bodyPr wrap="square">
            <a:spAutoFit/>
          </a:bodyPr>
          <a:lstStyle/>
          <a:p>
            <a:r>
              <a:rPr lang="en-CA" b="0" i="0" dirty="0">
                <a:solidFill>
                  <a:srgbClr val="333333"/>
                </a:solidFill>
                <a:effectLst/>
              </a:rPr>
              <a:t>All locations have printing, scanning and photocopying capacities through new </a:t>
            </a:r>
            <a:r>
              <a:rPr lang="en-CA" b="1" i="0" dirty="0">
                <a:solidFill>
                  <a:srgbClr val="333333"/>
                </a:solidFill>
                <a:effectLst/>
              </a:rPr>
              <a:t>FollowMe Print devices</a:t>
            </a:r>
            <a:r>
              <a:rPr lang="en-CA" b="0" i="0" dirty="0">
                <a:solidFill>
                  <a:srgbClr val="333333"/>
                </a:solidFill>
                <a:effectLst/>
              </a:rPr>
              <a:t>. Before printing, ask yourself if you really need to print. The new paperless habits we have recently developed should not change.</a:t>
            </a:r>
            <a:endParaRPr lang="en-CA" dirty="0"/>
          </a:p>
        </p:txBody>
      </p:sp>
      <p:grpSp>
        <p:nvGrpSpPr>
          <p:cNvPr id="10" name="Group 9">
            <a:extLst>
              <a:ext uri="{FF2B5EF4-FFF2-40B4-BE49-F238E27FC236}">
                <a16:creationId xmlns:a16="http://schemas.microsoft.com/office/drawing/2014/main" id="{296BB00C-CDF6-4507-8489-A49D4D321DEA}"/>
              </a:ext>
              <a:ext uri="{C183D7F6-B498-43B3-948B-1728B52AA6E4}">
                <adec:decorative xmlns:adec="http://schemas.microsoft.com/office/drawing/2017/decorative" val="1"/>
              </a:ext>
            </a:extLst>
          </p:cNvPr>
          <p:cNvGrpSpPr/>
          <p:nvPr/>
        </p:nvGrpSpPr>
        <p:grpSpPr>
          <a:xfrm>
            <a:off x="11158263" y="26722"/>
            <a:ext cx="889494" cy="720388"/>
            <a:chOff x="8810942" y="3432474"/>
            <a:chExt cx="1257026" cy="1113854"/>
          </a:xfrm>
          <a:solidFill>
            <a:schemeClr val="bg1"/>
          </a:solidFill>
        </p:grpSpPr>
        <p:pic>
          <p:nvPicPr>
            <p:cNvPr id="11" name="Graphic 10" descr="Work from home desk with solid fill">
              <a:extLst>
                <a:ext uri="{FF2B5EF4-FFF2-40B4-BE49-F238E27FC236}">
                  <a16:creationId xmlns:a16="http://schemas.microsoft.com/office/drawing/2014/main" id="{70DE125A-5E6E-4575-AC62-08A052D483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0942" y="3432474"/>
              <a:ext cx="914400" cy="914400"/>
            </a:xfrm>
            <a:prstGeom prst="rect">
              <a:avLst/>
            </a:prstGeom>
          </p:spPr>
        </p:pic>
        <p:pic>
          <p:nvPicPr>
            <p:cNvPr id="12" name="Graphic 11" descr="Meeting with solid fill">
              <a:extLst>
                <a:ext uri="{FF2B5EF4-FFF2-40B4-BE49-F238E27FC236}">
                  <a16:creationId xmlns:a16="http://schemas.microsoft.com/office/drawing/2014/main" id="{6BD36108-F269-494E-BD0C-7AE9018ABB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7579" y="3825939"/>
              <a:ext cx="720389" cy="720389"/>
            </a:xfrm>
            <a:prstGeom prst="rect">
              <a:avLst/>
            </a:prstGeom>
          </p:spPr>
        </p:pic>
      </p:grpSp>
      <p:pic>
        <p:nvPicPr>
          <p:cNvPr id="15" name="Graphic 14">
            <a:extLst>
              <a:ext uri="{FF2B5EF4-FFF2-40B4-BE49-F238E27FC236}">
                <a16:creationId xmlns:a16="http://schemas.microsoft.com/office/drawing/2014/main" id="{29D4814F-BA7E-4A8A-8BEE-31D124E972A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201" y="4545502"/>
            <a:ext cx="820441" cy="820441"/>
          </a:xfrm>
          <a:prstGeom prst="rect">
            <a:avLst/>
          </a:prstGeom>
        </p:spPr>
      </p:pic>
      <p:pic>
        <p:nvPicPr>
          <p:cNvPr id="20" name="Graphic 19">
            <a:extLst>
              <a:ext uri="{FF2B5EF4-FFF2-40B4-BE49-F238E27FC236}">
                <a16:creationId xmlns:a16="http://schemas.microsoft.com/office/drawing/2014/main" id="{8D4C92D1-2BB7-40EA-B4BF-0FAE778385B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8493" y="1352790"/>
            <a:ext cx="914400" cy="914400"/>
          </a:xfrm>
          <a:prstGeom prst="rect">
            <a:avLst/>
          </a:prstGeom>
        </p:spPr>
      </p:pic>
      <p:pic>
        <p:nvPicPr>
          <p:cNvPr id="25" name="Graphic 24">
            <a:extLst>
              <a:ext uri="{FF2B5EF4-FFF2-40B4-BE49-F238E27FC236}">
                <a16:creationId xmlns:a16="http://schemas.microsoft.com/office/drawing/2014/main" id="{68D7B7A2-93B6-4123-8360-8F2A20786F6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04019">
            <a:off x="474349" y="2614952"/>
            <a:ext cx="644345" cy="644345"/>
          </a:xfrm>
          <a:prstGeom prst="rect">
            <a:avLst/>
          </a:prstGeom>
        </p:spPr>
      </p:pic>
      <p:pic>
        <p:nvPicPr>
          <p:cNvPr id="31" name="Graphic 30">
            <a:extLst>
              <a:ext uri="{FF2B5EF4-FFF2-40B4-BE49-F238E27FC236}">
                <a16:creationId xmlns:a16="http://schemas.microsoft.com/office/drawing/2014/main" id="{42CEA752-EBF4-4C4E-ABD3-B5FB477F0A2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4061" y="2818786"/>
            <a:ext cx="914400" cy="914400"/>
          </a:xfrm>
          <a:prstGeom prst="rect">
            <a:avLst/>
          </a:prstGeom>
        </p:spPr>
      </p:pic>
      <p:pic>
        <p:nvPicPr>
          <p:cNvPr id="36" name="Picture 35" descr="Women working in the office">
            <a:extLst>
              <a:ext uri="{FF2B5EF4-FFF2-40B4-BE49-F238E27FC236}">
                <a16:creationId xmlns:a16="http://schemas.microsoft.com/office/drawing/2014/main" id="{062E659D-0ECC-4541-832D-BEABD27A50CA}"/>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38617"/>
          <a:stretch/>
        </p:blipFill>
        <p:spPr>
          <a:xfrm>
            <a:off x="6611237" y="822833"/>
            <a:ext cx="5580763" cy="6061149"/>
          </a:xfrm>
          <a:prstGeom prst="rect">
            <a:avLst/>
          </a:prstGeom>
        </p:spPr>
      </p:pic>
    </p:spTree>
    <p:extLst>
      <p:ext uri="{BB962C8B-B14F-4D97-AF65-F5344CB8AC3E}">
        <p14:creationId xmlns:p14="http://schemas.microsoft.com/office/powerpoint/2010/main" val="361912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F47570-301D-434C-B157-DFFEDDF7089E}"/>
              </a:ext>
              <a:ext uri="{C183D7F6-B498-43B3-948B-1728B52AA6E4}">
                <adec:decorative xmlns:adec="http://schemas.microsoft.com/office/drawing/2017/decorative" val="1"/>
              </a:ext>
            </a:extLst>
          </p:cNvPr>
          <p:cNvSpPr/>
          <p:nvPr/>
        </p:nvSpPr>
        <p:spPr>
          <a:xfrm>
            <a:off x="-9653" y="-18587"/>
            <a:ext cx="12201653" cy="810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F235664F-9241-4EED-8E04-B5510E6382DB}"/>
              </a:ext>
            </a:extLst>
          </p:cNvPr>
          <p:cNvSpPr txBox="1">
            <a:spLocks noGrp="1"/>
          </p:cNvSpPr>
          <p:nvPr>
            <p:ph type="title" idx="4294967295"/>
          </p:nvPr>
        </p:nvSpPr>
        <p:spPr>
          <a:xfrm>
            <a:off x="386691" y="167016"/>
            <a:ext cx="8898690" cy="5080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F1F2F2"/>
                </a:solidFill>
                <a:effectLst/>
                <a:uLnTx/>
                <a:uFillTx/>
                <a:latin typeface="Arial" panose="020B0604020202020204" pitchFamily="34" charset="0"/>
                <a:ea typeface="+mj-ea"/>
                <a:cs typeface="Arial" panose="020B0604020202020204" pitchFamily="34" charset="0"/>
              </a:rPr>
              <a:t>Using the space- Lockers</a:t>
            </a:r>
          </a:p>
        </p:txBody>
      </p:sp>
      <p:sp>
        <p:nvSpPr>
          <p:cNvPr id="3" name="Content Placeholder 2">
            <a:extLst>
              <a:ext uri="{FF2B5EF4-FFF2-40B4-BE49-F238E27FC236}">
                <a16:creationId xmlns:a16="http://schemas.microsoft.com/office/drawing/2014/main" id="{1671C4C5-24BC-467E-AE3C-98E556DF26E4}"/>
              </a:ext>
            </a:extLst>
          </p:cNvPr>
          <p:cNvSpPr>
            <a:spLocks noGrp="1"/>
          </p:cNvSpPr>
          <p:nvPr>
            <p:ph idx="1"/>
          </p:nvPr>
        </p:nvSpPr>
        <p:spPr>
          <a:xfrm>
            <a:off x="386691" y="1082755"/>
            <a:ext cx="10704280" cy="1541699"/>
          </a:xfrm>
        </p:spPr>
        <p:txBody>
          <a:bodyPr>
            <a:noAutofit/>
          </a:bodyPr>
          <a:lstStyle/>
          <a:p>
            <a:pPr marL="228600" lvl="0" indent="-228600" algn="l" rtl="0">
              <a:lnSpc>
                <a:spcPct val="133333"/>
              </a:lnSpc>
              <a:spcBef>
                <a:spcPts val="0"/>
              </a:spcBef>
              <a:spcAft>
                <a:spcPts val="0"/>
              </a:spcAft>
              <a:buClr>
                <a:srgbClr val="FD873E"/>
              </a:buClr>
              <a:buSzPts val="1800"/>
              <a:buFont typeface="Noto Sans Symbols"/>
              <a:buChar char="▪"/>
            </a:pPr>
            <a:r>
              <a:rPr lang="en-CA" sz="1800" dirty="0">
                <a:solidFill>
                  <a:srgbClr val="484C56"/>
                </a:solidFill>
                <a:latin typeface="+mn-lt"/>
              </a:rPr>
              <a:t>Lockers of various sizes are available at </a:t>
            </a:r>
            <a:r>
              <a:rPr lang="en-CA" sz="1800" dirty="0">
                <a:solidFill>
                  <a:srgbClr val="484C56"/>
                </a:solidFill>
                <a:highlight>
                  <a:srgbClr val="FFFF00"/>
                </a:highlight>
                <a:latin typeface="+mn-lt"/>
              </a:rPr>
              <a:t>(location) </a:t>
            </a:r>
            <a:r>
              <a:rPr lang="en-CA" sz="1800" dirty="0">
                <a:solidFill>
                  <a:srgbClr val="484C56"/>
                </a:solidFill>
                <a:latin typeface="+mn-lt"/>
              </a:rPr>
              <a:t>when you first enter the workspace.</a:t>
            </a:r>
          </a:p>
          <a:p>
            <a:pPr>
              <a:lnSpc>
                <a:spcPct val="133333"/>
              </a:lnSpc>
              <a:spcBef>
                <a:spcPts val="0"/>
              </a:spcBef>
              <a:buClr>
                <a:srgbClr val="FD873E"/>
              </a:buClr>
              <a:buSzPts val="1800"/>
              <a:buFont typeface="Noto Sans Symbols"/>
              <a:buChar char="▪"/>
            </a:pPr>
            <a:r>
              <a:rPr lang="en-US" sz="1800" dirty="0">
                <a:solidFill>
                  <a:srgbClr val="484C56"/>
                </a:solidFill>
                <a:latin typeface="+mn-lt"/>
              </a:rPr>
              <a:t>Coat closets are also available for you to use next to the lockers for both smokers and non-smokers</a:t>
            </a:r>
            <a:endParaRPr lang="en-CA" sz="1800" dirty="0">
              <a:solidFill>
                <a:srgbClr val="484C56"/>
              </a:solidFill>
              <a:latin typeface="+mn-lt"/>
            </a:endParaRPr>
          </a:p>
          <a:p>
            <a:pPr marL="228600" lvl="0" indent="-228600" algn="l" rtl="0">
              <a:lnSpc>
                <a:spcPct val="133333"/>
              </a:lnSpc>
              <a:spcBef>
                <a:spcPts val="1000"/>
              </a:spcBef>
              <a:spcAft>
                <a:spcPts val="0"/>
              </a:spcAft>
              <a:buClr>
                <a:srgbClr val="FD873E"/>
              </a:buClr>
              <a:buSzPts val="1800"/>
              <a:buFont typeface="Noto Sans Symbols"/>
              <a:buChar char="▪"/>
            </a:pPr>
            <a:r>
              <a:rPr lang="en-CA" sz="1800" dirty="0">
                <a:solidFill>
                  <a:srgbClr val="484C56"/>
                </a:solidFill>
                <a:highlight>
                  <a:srgbClr val="FFFF00"/>
                </a:highlight>
                <a:latin typeface="+mn-lt"/>
              </a:rPr>
              <a:t>Insert description of the different type of lockers available in the workplace</a:t>
            </a:r>
            <a:endParaRPr lang="en-CA" sz="1800" dirty="0">
              <a:highlight>
                <a:srgbClr val="FFFF00"/>
              </a:highlight>
              <a:latin typeface="+mn-lt"/>
            </a:endParaRPr>
          </a:p>
        </p:txBody>
      </p:sp>
      <p:pic>
        <p:nvPicPr>
          <p:cNvPr id="12" name="Picture 11" descr="A picture of someone using a locker">
            <a:extLst>
              <a:ext uri="{FF2B5EF4-FFF2-40B4-BE49-F238E27FC236}">
                <a16:creationId xmlns:a16="http://schemas.microsoft.com/office/drawing/2014/main" id="{904CCB8A-B1C1-445A-B091-1C554EDA2FE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22711" b="-876"/>
          <a:stretch/>
        </p:blipFill>
        <p:spPr>
          <a:xfrm>
            <a:off x="0" y="3269403"/>
            <a:ext cx="5420360" cy="3107035"/>
          </a:xfrm>
          <a:prstGeom prst="rect">
            <a:avLst/>
          </a:prstGeom>
        </p:spPr>
      </p:pic>
      <p:sp>
        <p:nvSpPr>
          <p:cNvPr id="9" name="Google Shape;817;p26">
            <a:extLst>
              <a:ext uri="{FF2B5EF4-FFF2-40B4-BE49-F238E27FC236}">
                <a16:creationId xmlns:a16="http://schemas.microsoft.com/office/drawing/2014/main" id="{5B1CD870-A164-4B94-B8F2-BDD54088341A}"/>
              </a:ext>
            </a:extLst>
          </p:cNvPr>
          <p:cNvSpPr/>
          <p:nvPr/>
        </p:nvSpPr>
        <p:spPr>
          <a:xfrm>
            <a:off x="2978356" y="2902887"/>
            <a:ext cx="6225633" cy="1330660"/>
          </a:xfrm>
          <a:prstGeom prst="foldedCorner">
            <a:avLst>
              <a:gd name="adj" fmla="val 16667"/>
            </a:avLst>
          </a:prstGeom>
          <a:solidFill>
            <a:schemeClr val="accent4">
              <a:alpha val="84705"/>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solidFill>
                  <a:srgbClr val="77797C"/>
                </a:solidFill>
                <a:effectLst/>
                <a:uLnTx/>
                <a:uFillTx/>
                <a:latin typeface="Calibri"/>
                <a:ea typeface="Calibri"/>
                <a:cs typeface="Calibri"/>
                <a:sym typeface="Calibri"/>
              </a:rPr>
              <a:t>The content of this slide will need to be adapted based on your location(s) and lockers </a:t>
            </a:r>
            <a:r>
              <a:rPr lang="en-CA" kern="0" dirty="0">
                <a:solidFill>
                  <a:srgbClr val="77797C"/>
                </a:solidFill>
                <a:latin typeface="Calibri"/>
                <a:ea typeface="Calibri"/>
                <a:cs typeface="Calibri"/>
                <a:sym typeface="Calibri"/>
              </a:rPr>
              <a:t>strategy. This is a sensitive topic to address, make sure that your strategy is well developed before communicating information related to this topic. </a:t>
            </a:r>
            <a:endParaRPr kern="0" dirty="0">
              <a:solidFill>
                <a:srgbClr val="77797C"/>
              </a:solidFill>
              <a:latin typeface="Calibri"/>
              <a:ea typeface="Calibri"/>
              <a:cs typeface="Calibri"/>
              <a:sym typeface="Arial"/>
            </a:endParaRPr>
          </a:p>
        </p:txBody>
      </p:sp>
      <p:grpSp>
        <p:nvGrpSpPr>
          <p:cNvPr id="13" name="Group 12">
            <a:extLst>
              <a:ext uri="{FF2B5EF4-FFF2-40B4-BE49-F238E27FC236}">
                <a16:creationId xmlns:a16="http://schemas.microsoft.com/office/drawing/2014/main" id="{19C9C2EF-22CA-4F83-8A87-E304A5BCCF5F}"/>
              </a:ext>
              <a:ext uri="{C183D7F6-B498-43B3-948B-1728B52AA6E4}">
                <adec:decorative xmlns:adec="http://schemas.microsoft.com/office/drawing/2017/decorative" val="1"/>
              </a:ext>
            </a:extLst>
          </p:cNvPr>
          <p:cNvGrpSpPr/>
          <p:nvPr/>
        </p:nvGrpSpPr>
        <p:grpSpPr>
          <a:xfrm>
            <a:off x="11158263" y="83628"/>
            <a:ext cx="889494" cy="720388"/>
            <a:chOff x="8810942" y="3432474"/>
            <a:chExt cx="1257026" cy="1113854"/>
          </a:xfrm>
          <a:solidFill>
            <a:schemeClr val="bg1"/>
          </a:solidFill>
        </p:grpSpPr>
        <p:pic>
          <p:nvPicPr>
            <p:cNvPr id="14" name="Graphic 13" descr="Work from home desk with solid fill">
              <a:extLst>
                <a:ext uri="{FF2B5EF4-FFF2-40B4-BE49-F238E27FC236}">
                  <a16:creationId xmlns:a16="http://schemas.microsoft.com/office/drawing/2014/main" id="{5CAC69E1-A166-4225-BE51-36DA3AA15F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0942" y="3432474"/>
              <a:ext cx="914400" cy="914400"/>
            </a:xfrm>
            <a:prstGeom prst="rect">
              <a:avLst/>
            </a:prstGeom>
          </p:spPr>
        </p:pic>
        <p:pic>
          <p:nvPicPr>
            <p:cNvPr id="15" name="Graphic 14" descr="Meeting with solid fill">
              <a:extLst>
                <a:ext uri="{FF2B5EF4-FFF2-40B4-BE49-F238E27FC236}">
                  <a16:creationId xmlns:a16="http://schemas.microsoft.com/office/drawing/2014/main" id="{A20E492B-4709-4F15-9C4B-9FA47C0FA7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7579" y="3825939"/>
              <a:ext cx="720389" cy="720389"/>
            </a:xfrm>
            <a:prstGeom prst="rect">
              <a:avLst/>
            </a:prstGeom>
          </p:spPr>
        </p:pic>
      </p:grpSp>
    </p:spTree>
    <p:extLst>
      <p:ext uri="{BB962C8B-B14F-4D97-AF65-F5344CB8AC3E}">
        <p14:creationId xmlns:p14="http://schemas.microsoft.com/office/powerpoint/2010/main" val="1016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7" name="Google Shape;837;p28">
            <a:extLst>
              <a:ext uri="{C183D7F6-B498-43B3-948B-1728B52AA6E4}">
                <adec:decorative xmlns:adec="http://schemas.microsoft.com/office/drawing/2017/decorative" val="1"/>
              </a:ext>
            </a:extLst>
          </p:cNvPr>
          <p:cNvSpPr/>
          <p:nvPr/>
        </p:nvSpPr>
        <p:spPr>
          <a:xfrm>
            <a:off x="-9653" y="-19404"/>
            <a:ext cx="12201653" cy="8983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8" name="Google Shape;838;p28"/>
          <p:cNvSpPr txBox="1">
            <a:spLocks noGrp="1"/>
          </p:cNvSpPr>
          <p:nvPr>
            <p:ph type="title" idx="4294967295"/>
          </p:nvPr>
        </p:nvSpPr>
        <p:spPr>
          <a:xfrm>
            <a:off x="371892" y="232924"/>
            <a:ext cx="11378654"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en-CA" sz="3200" b="1" i="0" u="none" strike="noStrike" kern="0" cap="none" spc="0" normalizeH="0" baseline="0" noProof="0" dirty="0">
                <a:ln>
                  <a:noFill/>
                </a:ln>
                <a:solidFill>
                  <a:srgbClr val="F1F2F2"/>
                </a:solidFill>
                <a:effectLst/>
                <a:uLnTx/>
                <a:uFillTx/>
                <a:latin typeface="Arial"/>
                <a:ea typeface="Arial"/>
                <a:cs typeface="Arial"/>
                <a:sym typeface="Arial"/>
              </a:rPr>
              <a:t>Using the space – Community Norms / Etiquette </a:t>
            </a:r>
            <a:endParaRPr kumimoji="0" lang="en-CA"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817;p26">
            <a:extLst>
              <a:ext uri="{FF2B5EF4-FFF2-40B4-BE49-F238E27FC236}">
                <a16:creationId xmlns:a16="http://schemas.microsoft.com/office/drawing/2014/main" id="{15C66C4E-5538-4E71-AA51-D36A7EDC20A8}"/>
              </a:ext>
            </a:extLst>
          </p:cNvPr>
          <p:cNvSpPr/>
          <p:nvPr/>
        </p:nvSpPr>
        <p:spPr>
          <a:xfrm>
            <a:off x="2273673" y="2417702"/>
            <a:ext cx="7015638" cy="803338"/>
          </a:xfrm>
          <a:prstGeom prst="foldedCorner">
            <a:avLst>
              <a:gd name="adj" fmla="val 16667"/>
            </a:avLst>
          </a:prstGeom>
          <a:solidFill>
            <a:schemeClr val="accent4">
              <a:alpha val="84705"/>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dirty="0">
                <a:ln>
                  <a:noFill/>
                </a:ln>
                <a:effectLst/>
                <a:uLnTx/>
                <a:uFillTx/>
                <a:latin typeface="Calibri"/>
                <a:ea typeface="Calibri"/>
                <a:cs typeface="Calibri"/>
                <a:sym typeface="Calibri"/>
              </a:rPr>
              <a:t>Include what you previously developed as part of activity 2.4 </a:t>
            </a:r>
            <a:endParaRPr kumimoji="0" lang="en-CA" sz="1400" b="0" i="0" u="none" strike="noStrike" kern="0" cap="none" spc="0" normalizeH="0" baseline="0" noProof="0" dirty="0">
              <a:ln>
                <a:noFill/>
              </a:ln>
              <a:effectLst/>
              <a:uLnTx/>
              <a:uFillTx/>
              <a:latin typeface="Arial"/>
              <a:cs typeface="Arial"/>
              <a:sym typeface="Arial"/>
            </a:endParaRPr>
          </a:p>
        </p:txBody>
      </p:sp>
      <p:grpSp>
        <p:nvGrpSpPr>
          <p:cNvPr id="18" name="Group 17">
            <a:extLst>
              <a:ext uri="{FF2B5EF4-FFF2-40B4-BE49-F238E27FC236}">
                <a16:creationId xmlns:a16="http://schemas.microsoft.com/office/drawing/2014/main" id="{C996AADC-DE60-4935-B46A-DE6BA2836B92}"/>
              </a:ext>
              <a:ext uri="{C183D7F6-B498-43B3-948B-1728B52AA6E4}">
                <adec:decorative xmlns:adec="http://schemas.microsoft.com/office/drawing/2017/decorative" val="1"/>
              </a:ext>
            </a:extLst>
          </p:cNvPr>
          <p:cNvGrpSpPr/>
          <p:nvPr/>
        </p:nvGrpSpPr>
        <p:grpSpPr>
          <a:xfrm>
            <a:off x="11158263" y="30362"/>
            <a:ext cx="889494" cy="720388"/>
            <a:chOff x="8810942" y="3432474"/>
            <a:chExt cx="1257026" cy="1113854"/>
          </a:xfrm>
          <a:solidFill>
            <a:schemeClr val="bg1"/>
          </a:solidFill>
        </p:grpSpPr>
        <p:pic>
          <p:nvPicPr>
            <p:cNvPr id="19" name="Graphic 18" descr="Work from home desk with solid fill">
              <a:extLst>
                <a:ext uri="{FF2B5EF4-FFF2-40B4-BE49-F238E27FC236}">
                  <a16:creationId xmlns:a16="http://schemas.microsoft.com/office/drawing/2014/main" id="{1A6CB3B8-99C7-4A74-900F-1D879B320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0942" y="3432474"/>
              <a:ext cx="914400" cy="914400"/>
            </a:xfrm>
            <a:prstGeom prst="rect">
              <a:avLst/>
            </a:prstGeom>
          </p:spPr>
        </p:pic>
        <p:pic>
          <p:nvPicPr>
            <p:cNvPr id="20" name="Graphic 19" descr="Meeting with solid fill">
              <a:extLst>
                <a:ext uri="{FF2B5EF4-FFF2-40B4-BE49-F238E27FC236}">
                  <a16:creationId xmlns:a16="http://schemas.microsoft.com/office/drawing/2014/main" id="{D48EA469-EA0D-4178-92AA-6BA59C85BF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7579" y="3825939"/>
              <a:ext cx="720389" cy="7203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2" name="Google Shape;812;p26">
            <a:extLst>
              <a:ext uri="{C183D7F6-B498-43B3-948B-1728B52AA6E4}">
                <adec:decorative xmlns:adec="http://schemas.microsoft.com/office/drawing/2017/decorative" val="1"/>
              </a:ext>
            </a:extLst>
          </p:cNvPr>
          <p:cNvSpPr/>
          <p:nvPr/>
        </p:nvSpPr>
        <p:spPr>
          <a:xfrm>
            <a:off x="-9653" y="-18588"/>
            <a:ext cx="12201653" cy="8983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3" name="Google Shape;813;p26"/>
          <p:cNvSpPr txBox="1">
            <a:spLocks noGrp="1"/>
          </p:cNvSpPr>
          <p:nvPr>
            <p:ph type="title" idx="4294967295"/>
          </p:nvPr>
        </p:nvSpPr>
        <p:spPr>
          <a:xfrm>
            <a:off x="550110" y="189825"/>
            <a:ext cx="10575716"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600"/>
              <a:buFont typeface="Arial"/>
              <a:buNone/>
              <a:tabLst/>
              <a:defRPr/>
            </a:pPr>
            <a:r>
              <a:rPr kumimoji="0" lang="en-CA" sz="3200" b="1" i="0" u="none" strike="noStrike" kern="1200" cap="none" spc="0" normalizeH="0" baseline="0" noProof="0" dirty="0">
                <a:ln>
                  <a:noFill/>
                </a:ln>
                <a:solidFill>
                  <a:srgbClr val="F1F2F2"/>
                </a:solidFill>
                <a:effectLst/>
                <a:uLnTx/>
                <a:uFillTx/>
                <a:latin typeface="Arial" panose="020B0604020202020204" pitchFamily="34" charset="0"/>
                <a:ea typeface="+mn-ea"/>
                <a:cs typeface="Arial" panose="020B0604020202020204" pitchFamily="34" charset="0"/>
              </a:rPr>
              <a:t>Using the space- </a:t>
            </a:r>
            <a:r>
              <a:rPr kumimoji="0" lang="en-CA" sz="3200" b="1" i="0" u="none" strike="noStrike" kern="0" cap="none" spc="0" normalizeH="0" baseline="0" noProof="0" dirty="0">
                <a:ln>
                  <a:noFill/>
                </a:ln>
                <a:solidFill>
                  <a:srgbClr val="F1F2F2"/>
                </a:solidFill>
                <a:effectLst/>
                <a:uLnTx/>
                <a:uFillTx/>
                <a:latin typeface="Arial"/>
                <a:ea typeface="Arial"/>
                <a:cs typeface="Arial"/>
                <a:sym typeface="Arial"/>
              </a:rPr>
              <a:t>Onsite support</a:t>
            </a:r>
            <a:endParaRPr kumimoji="0" lang="en-CA" sz="1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15" name="Google Shape;815;p26"/>
          <p:cNvSpPr txBox="1"/>
          <p:nvPr/>
        </p:nvSpPr>
        <p:spPr>
          <a:xfrm>
            <a:off x="550110" y="1240920"/>
            <a:ext cx="6170579"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4A261"/>
              </a:buClr>
              <a:buSzPts val="1800"/>
              <a:buFont typeface="Avenir"/>
              <a:buNone/>
              <a:tabLst/>
              <a:defRPr/>
            </a:pPr>
            <a:r>
              <a:rPr lang="en-CA" b="1" kern="0" dirty="0">
                <a:solidFill>
                  <a:schemeClr val="accent3"/>
                </a:solidFill>
                <a:latin typeface="Calibri" panose="020F0502020204030204" pitchFamily="34" charset="0"/>
                <a:ea typeface="Calibri" panose="020F0502020204030204" pitchFamily="34" charset="0"/>
                <a:cs typeface="Calibri" panose="020F0502020204030204" pitchFamily="34" charset="0"/>
                <a:sym typeface="Avenir"/>
              </a:rPr>
              <a:t>A</a:t>
            </a:r>
            <a:r>
              <a:rPr kumimoji="0" lang="en-CA" b="1"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sym typeface="Avenir"/>
              </a:rPr>
              <a:t> </a:t>
            </a:r>
            <a:r>
              <a:rPr lang="en-CA" b="1" kern="0" dirty="0">
                <a:solidFill>
                  <a:schemeClr val="accent3"/>
                </a:solidFill>
                <a:latin typeface="Calibri" panose="020F0502020204030204" pitchFamily="34" charset="0"/>
                <a:ea typeface="Calibri" panose="020F0502020204030204" pitchFamily="34" charset="0"/>
                <a:cs typeface="Calibri" panose="020F0502020204030204" pitchFamily="34" charset="0"/>
                <a:sym typeface="Avenir"/>
              </a:rPr>
              <a:t>Workplace</a:t>
            </a:r>
            <a:r>
              <a:rPr kumimoji="0" lang="en-CA" b="1"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sym typeface="Avenir"/>
              </a:rPr>
              <a:t> Coordinator will be available </a:t>
            </a:r>
            <a:r>
              <a:rPr lang="en-CA" b="1" kern="0" dirty="0">
                <a:solidFill>
                  <a:schemeClr val="accent3"/>
                </a:solidFill>
                <a:latin typeface="Calibri" panose="020F0502020204030204" pitchFamily="34" charset="0"/>
                <a:ea typeface="Calibri" panose="020F0502020204030204" pitchFamily="34" charset="0"/>
                <a:cs typeface="Calibri" panose="020F0502020204030204" pitchFamily="34" charset="0"/>
                <a:sym typeface="Avenir"/>
              </a:rPr>
              <a:t>at</a:t>
            </a:r>
            <a:r>
              <a:rPr kumimoji="0" lang="en-CA" b="1"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sym typeface="Avenir"/>
              </a:rPr>
              <a:t> each location and can support you to:</a:t>
            </a:r>
            <a:endParaRPr kumimoji="0" sz="1400" b="0"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11" name="Google Shape;811;p26"/>
          <p:cNvSpPr txBox="1"/>
          <p:nvPr/>
        </p:nvSpPr>
        <p:spPr>
          <a:xfrm>
            <a:off x="546764" y="2020942"/>
            <a:ext cx="6033330" cy="3093114"/>
          </a:xfrm>
          <a:prstGeom prst="rect">
            <a:avLst/>
          </a:prstGeom>
          <a:noFill/>
          <a:ln>
            <a:noFill/>
          </a:ln>
        </p:spPr>
        <p:txBody>
          <a:bodyPr spcFirstLastPara="1" wrap="square" lIns="91425" tIns="45700" rIns="91425" bIns="45700" anchor="t" anchorCtr="0">
            <a:spAutoFit/>
          </a:bodyPr>
          <a:lstStyle/>
          <a:p>
            <a:pPr marL="285750" indent="-285750">
              <a:spcBef>
                <a:spcPts val="600"/>
              </a:spcBef>
              <a:buClr>
                <a:srgbClr val="F4A261"/>
              </a:buClr>
              <a:buSzPts val="1600"/>
              <a:buFont typeface="Noto Sans Symbols"/>
              <a:buChar char="✔"/>
              <a:defRPr/>
            </a:pPr>
            <a:r>
              <a:rPr kumimoji="0" lang="en-CA"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Provide basic IT technical support</a:t>
            </a:r>
          </a:p>
          <a:p>
            <a:pPr marL="285750" indent="-285750">
              <a:spcBef>
                <a:spcPts val="600"/>
              </a:spcBef>
              <a:buClr>
                <a:srgbClr val="F4A261"/>
              </a:buClr>
              <a:buSzPts val="1600"/>
              <a:buFont typeface="Noto Sans Symbols"/>
              <a:buChar char="✔"/>
              <a:defRPr/>
            </a:pPr>
            <a:r>
              <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Support you in the use of the booking system</a:t>
            </a:r>
            <a:endParaRPr kumimoji="0" lang="en-CA"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endParaRPr>
          </a:p>
          <a:p>
            <a:pPr marL="285750" indent="-285750">
              <a:spcBef>
                <a:spcPts val="600"/>
              </a:spcBef>
              <a:buClr>
                <a:srgbClr val="F4A261"/>
              </a:buClr>
              <a:buSzPts val="1600"/>
              <a:buFont typeface="Noto Sans Symbols"/>
              <a:buChar char="✔"/>
              <a:defRPr/>
            </a:pPr>
            <a:r>
              <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Provide on-site communications</a:t>
            </a:r>
            <a:endParaRPr kumimoji="0" lang="en-CA"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F4A261"/>
              </a:buClr>
              <a:buSzPts val="1600"/>
              <a:buFont typeface="Noto Sans Symbols"/>
              <a:buChar char="✔"/>
              <a:tabLst/>
              <a:defRPr/>
            </a:pPr>
            <a:r>
              <a:rPr kumimoji="0" lang="en-CA"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Support Occupational Health and Safety to meet requirements of the building</a:t>
            </a:r>
          </a:p>
          <a:p>
            <a:pPr marL="285750" indent="-285750">
              <a:spcBef>
                <a:spcPts val="600"/>
              </a:spcBef>
              <a:buClr>
                <a:srgbClr val="F4A261"/>
              </a:buClr>
              <a:buSzPts val="1600"/>
              <a:buFont typeface="Noto Sans Symbols"/>
              <a:buChar char="✔"/>
              <a:defRPr/>
            </a:pPr>
            <a:r>
              <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Act as the liaison with accommodations experts for </a:t>
            </a:r>
            <a:br>
              <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br>
            <a:r>
              <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any issues with furniture or equipment</a:t>
            </a:r>
          </a:p>
          <a:p>
            <a:pPr marL="285750" indent="-285750">
              <a:spcBef>
                <a:spcPts val="600"/>
              </a:spcBef>
              <a:buClr>
                <a:srgbClr val="F4A261"/>
              </a:buClr>
              <a:buSzPts val="1600"/>
              <a:buFont typeface="Noto Sans Symbols"/>
              <a:buChar char="✔"/>
              <a:defRPr/>
            </a:pPr>
            <a:r>
              <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Ensure your employee experience is positive</a:t>
            </a:r>
            <a:endParaRPr lang="en-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600"/>
              </a:spcBef>
              <a:spcAft>
                <a:spcPts val="0"/>
              </a:spcAft>
              <a:buClr>
                <a:srgbClr val="F4A261"/>
              </a:buClr>
              <a:buSzPts val="1600"/>
              <a:buFont typeface="Noto Sans Symbols"/>
              <a:buChar char="✔"/>
              <a:tabLst/>
              <a:defRPr/>
            </a:pPr>
            <a:endParaRPr kumimoji="0" lang="en-CA"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816" name="Google Shape;816;p26" descr="A group of three people looking at a computer&#10;"/>
          <p:cNvPicPr preferRelativeResize="0"/>
          <p:nvPr/>
        </p:nvPicPr>
        <p:blipFill rotWithShape="1">
          <a:blip r:embed="rId3" cstate="screen">
            <a:alphaModFix/>
            <a:extLst>
              <a:ext uri="{28A0092B-C50C-407E-A947-70E740481C1C}">
                <a14:useLocalDpi xmlns:a14="http://schemas.microsoft.com/office/drawing/2010/main"/>
              </a:ext>
            </a:extLst>
          </a:blip>
          <a:srcRect l="7390" r="10653"/>
          <a:stretch/>
        </p:blipFill>
        <p:spPr>
          <a:xfrm>
            <a:off x="6996545" y="892988"/>
            <a:ext cx="5195455" cy="5466247"/>
          </a:xfrm>
          <a:prstGeom prst="rect">
            <a:avLst/>
          </a:prstGeom>
          <a:noFill/>
          <a:ln>
            <a:noFill/>
          </a:ln>
        </p:spPr>
      </p:pic>
      <p:grpSp>
        <p:nvGrpSpPr>
          <p:cNvPr id="13" name="Group 12">
            <a:extLst>
              <a:ext uri="{FF2B5EF4-FFF2-40B4-BE49-F238E27FC236}">
                <a16:creationId xmlns:a16="http://schemas.microsoft.com/office/drawing/2014/main" id="{879476E7-3085-4D7B-B9B2-7950687F4BBC}"/>
              </a:ext>
              <a:ext uri="{C183D7F6-B498-43B3-948B-1728B52AA6E4}">
                <adec:decorative xmlns:adec="http://schemas.microsoft.com/office/drawing/2017/decorative" val="1"/>
              </a:ext>
            </a:extLst>
          </p:cNvPr>
          <p:cNvGrpSpPr/>
          <p:nvPr/>
        </p:nvGrpSpPr>
        <p:grpSpPr>
          <a:xfrm>
            <a:off x="11158263" y="83631"/>
            <a:ext cx="889494" cy="720389"/>
            <a:chOff x="8810942" y="3432474"/>
            <a:chExt cx="1257026" cy="1113854"/>
          </a:xfrm>
          <a:solidFill>
            <a:schemeClr val="bg1"/>
          </a:solidFill>
        </p:grpSpPr>
        <p:pic>
          <p:nvPicPr>
            <p:cNvPr id="14" name="Graphic 13" descr="Work from home desk with solid fill">
              <a:extLst>
                <a:ext uri="{FF2B5EF4-FFF2-40B4-BE49-F238E27FC236}">
                  <a16:creationId xmlns:a16="http://schemas.microsoft.com/office/drawing/2014/main" id="{D9A62893-16D5-4AAE-AE45-95FEA41FA4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0942" y="3432474"/>
              <a:ext cx="914400" cy="914400"/>
            </a:xfrm>
            <a:prstGeom prst="rect">
              <a:avLst/>
            </a:prstGeom>
          </p:spPr>
        </p:pic>
        <p:pic>
          <p:nvPicPr>
            <p:cNvPr id="15" name="Graphic 14" descr="Meeting with solid fill">
              <a:extLst>
                <a:ext uri="{FF2B5EF4-FFF2-40B4-BE49-F238E27FC236}">
                  <a16:creationId xmlns:a16="http://schemas.microsoft.com/office/drawing/2014/main" id="{203D2C62-28AB-4E4B-92F7-1516819054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7579" y="3825939"/>
              <a:ext cx="720389" cy="7203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C183D7F6-B498-43B3-948B-1728B52AA6E4}">
                <adec:decorative xmlns:adec="http://schemas.microsoft.com/office/drawing/2017/decorative" val="1"/>
              </a:ext>
            </a:extLst>
          </p:cNvPr>
          <p:cNvPicPr>
            <a:picLocks/>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1076" b="98626" l="434" r="99241"/>
                    </a14:imgEffect>
                  </a14:imgLayer>
                </a14:imgProps>
              </a:ext>
              <a:ext uri="{28A0092B-C50C-407E-A947-70E740481C1C}">
                <a14:useLocalDpi xmlns:a14="http://schemas.microsoft.com/office/drawing/2010/main" val="0"/>
              </a:ext>
            </a:extLst>
          </a:blip>
          <a:stretch>
            <a:fillRect/>
          </a:stretch>
        </p:blipFill>
        <p:spPr>
          <a:xfrm rot="1224467">
            <a:off x="2962708" y="1231116"/>
            <a:ext cx="5510791" cy="5119623"/>
          </a:xfrm>
          <a:prstGeom prst="rect">
            <a:avLst/>
          </a:prstGeom>
        </p:spPr>
      </p:pic>
      <p:sp>
        <p:nvSpPr>
          <p:cNvPr id="4" name="Title 1"/>
          <p:cNvSpPr txBox="1">
            <a:spLocks noGrp="1"/>
          </p:cNvSpPr>
          <p:nvPr>
            <p:ph type="title" idx="4294967295"/>
          </p:nvPr>
        </p:nvSpPr>
        <p:spPr>
          <a:xfrm>
            <a:off x="3328604" y="2930640"/>
            <a:ext cx="5216018" cy="1041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QUESTIONS?</a:t>
            </a:r>
            <a:endParaRPr kumimoji="0" lang="en-CA" sz="4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5502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6" name="Rectangle 5">
            <a:extLst>
              <a:ext uri="{FF2B5EF4-FFF2-40B4-BE49-F238E27FC236}">
                <a16:creationId xmlns:a16="http://schemas.microsoft.com/office/drawing/2014/main" id="{29F162DA-64EE-47A7-AF64-26463572C318}"/>
              </a:ext>
              <a:ext uri="{C183D7F6-B498-43B3-948B-1728B52AA6E4}">
                <adec:decorative xmlns:adec="http://schemas.microsoft.com/office/drawing/2017/decorative" val="1"/>
              </a:ext>
            </a:extLst>
          </p:cNvPr>
          <p:cNvSpPr/>
          <p:nvPr/>
        </p:nvSpPr>
        <p:spPr>
          <a:xfrm>
            <a:off x="5223850" y="1904777"/>
            <a:ext cx="2770360" cy="27699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73" name="Google Shape;273;p2"/>
          <p:cNvSpPr txBox="1"/>
          <p:nvPr/>
        </p:nvSpPr>
        <p:spPr>
          <a:xfrm>
            <a:off x="508087" y="1565223"/>
            <a:ext cx="11175825" cy="452427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CA"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HOW: </a:t>
            </a:r>
            <a:r>
              <a:rPr lang="en-CA"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Personalize the presentation. Throughout the slides there are areas highlighted in yellow</a:t>
            </a:r>
            <a:r>
              <a:rPr lang="en-CA"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CA"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and/or guidance boxes where personalization is required based on specifics of your organization. Make sure to remove those boxes.</a:t>
            </a:r>
            <a:r>
              <a:rPr lang="en-CA"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lang="en-CA"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dirty="0" err="1">
                <a:solidFill>
                  <a:srgbClr val="000000"/>
                </a:solidFill>
                <a:latin typeface="Calibri"/>
                <a:ea typeface="Calibri"/>
                <a:cs typeface="Calibri"/>
                <a:sym typeface="Calibri"/>
              </a:rPr>
              <a:t>Define</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who</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should</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present</a:t>
            </a:r>
            <a:r>
              <a:rPr lang="fr-CA" dirty="0">
                <a:solidFill>
                  <a:srgbClr val="000000"/>
                </a:solidFill>
                <a:latin typeface="Calibri"/>
                <a:ea typeface="Calibri"/>
                <a:cs typeface="Calibri"/>
                <a:sym typeface="Calibri"/>
              </a:rPr>
              <a:t>. You </a:t>
            </a:r>
            <a:r>
              <a:rPr lang="fr-CA" dirty="0" err="1">
                <a:solidFill>
                  <a:srgbClr val="000000"/>
                </a:solidFill>
                <a:latin typeface="Calibri"/>
                <a:ea typeface="Calibri"/>
                <a:cs typeface="Calibri"/>
                <a:sym typeface="Calibri"/>
              </a:rPr>
              <a:t>might</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feel</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that</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it</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would</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be</a:t>
            </a:r>
            <a:r>
              <a:rPr lang="fr-CA" dirty="0">
                <a:solidFill>
                  <a:srgbClr val="000000"/>
                </a:solidFill>
                <a:latin typeface="Calibri"/>
                <a:ea typeface="Calibri"/>
                <a:cs typeface="Calibri"/>
                <a:sym typeface="Calibri"/>
              </a:rPr>
              <a:t> a </a:t>
            </a:r>
            <a:r>
              <a:rPr lang="fr-CA" dirty="0" err="1">
                <a:solidFill>
                  <a:srgbClr val="000000"/>
                </a:solidFill>
                <a:latin typeface="Calibri"/>
                <a:ea typeface="Calibri"/>
                <a:cs typeface="Calibri"/>
                <a:sym typeface="Calibri"/>
              </a:rPr>
              <a:t>great</a:t>
            </a:r>
            <a:r>
              <a:rPr lang="fr-CA" dirty="0">
                <a:solidFill>
                  <a:srgbClr val="000000"/>
                </a:solidFill>
                <a:latin typeface="Calibri"/>
                <a:ea typeface="Calibri"/>
                <a:cs typeface="Calibri"/>
                <a:sym typeface="Calibri"/>
              </a:rPr>
              <a:t> </a:t>
            </a:r>
            <a:r>
              <a:rPr lang="fr-CA" dirty="0" err="1">
                <a:solidFill>
                  <a:srgbClr val="000000"/>
                </a:solidFill>
                <a:latin typeface="Calibri"/>
                <a:ea typeface="Calibri"/>
                <a:cs typeface="Calibri"/>
                <a:sym typeface="Calibri"/>
              </a:rPr>
              <a:t>idea</a:t>
            </a:r>
            <a:r>
              <a:rPr lang="fr-CA" dirty="0">
                <a:solidFill>
                  <a:srgbClr val="000000"/>
                </a:solidFill>
                <a:latin typeface="Calibri"/>
                <a:ea typeface="Calibri"/>
                <a:cs typeface="Calibri"/>
                <a:sym typeface="Calibri"/>
              </a:rPr>
              <a:t> to have multiple </a:t>
            </a:r>
            <a:r>
              <a:rPr lang="fr-CA" dirty="0" err="1">
                <a:solidFill>
                  <a:srgbClr val="000000"/>
                </a:solidFill>
                <a:latin typeface="Calibri"/>
                <a:ea typeface="Calibri"/>
                <a:cs typeface="Calibri"/>
                <a:sym typeface="Calibri"/>
              </a:rPr>
              <a:t>presenters</a:t>
            </a:r>
            <a:r>
              <a:rPr lang="fr-CA" dirty="0">
                <a:solidFill>
                  <a:srgbClr val="000000"/>
                </a:solidFill>
                <a:latin typeface="Calibri"/>
                <a:ea typeface="Calibri"/>
                <a:cs typeface="Calibri"/>
                <a:sym typeface="Calibri"/>
              </a:rPr>
              <a:t>.</a:t>
            </a:r>
          </a:p>
          <a:p>
            <a:pPr>
              <a:buClr>
                <a:srgbClr val="000000"/>
              </a:buClr>
            </a:pPr>
            <a:r>
              <a:rPr lang="en-CA" sz="1800" dirty="0">
                <a:effectLst/>
                <a:latin typeface="Calibri" panose="020F0502020204030204" pitchFamily="34" charset="0"/>
                <a:ea typeface="Calibri" panose="020F0502020204030204" pitchFamily="34" charset="0"/>
                <a:cs typeface="Times New Roman" panose="02020603050405020304" pitchFamily="18" charset="0"/>
              </a:rPr>
              <a:t>Read and review the PowerPoint Presentation prior to the presentation and do a “dry-run” with the presenters to familiarize yourself with the rhythm of the presentation and when you will need to click for animations. Some guidance notes have been integrated for some slides. </a:t>
            </a:r>
          </a:p>
          <a:p>
            <a:pPr lvl="0">
              <a:buClr>
                <a:srgbClr val="000000"/>
              </a:buCl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lvl="0">
              <a:buClr>
                <a:srgbClr val="000000"/>
              </a:buClr>
            </a:pPr>
            <a:r>
              <a:rPr lang="en-CA" sz="1800" dirty="0">
                <a:effectLst/>
                <a:latin typeface="Calibri" panose="020F0502020204030204" pitchFamily="34" charset="0"/>
                <a:ea typeface="Calibri" panose="020F0502020204030204" pitchFamily="34" charset="0"/>
                <a:cs typeface="Times New Roman" panose="02020603050405020304" pitchFamily="18" charset="0"/>
              </a:rPr>
              <a:t>In case of specific question on subject matter expertise, ensure that</a:t>
            </a:r>
            <a:r>
              <a:rPr lang="en-CA" dirty="0">
                <a:latin typeface="Calibri" panose="020F0502020204030204" pitchFamily="34" charset="0"/>
                <a:ea typeface="Calibri" panose="020F0502020204030204" pitchFamily="34" charset="0"/>
                <a:cs typeface="Times New Roman" panose="02020603050405020304" pitchFamily="18" charset="0"/>
              </a:rPr>
              <a:t> your representative for IT, IM, Security, HR and facilities are also participating into this presentation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CA" dirty="0">
              <a:solidFill>
                <a:srgbClr val="000000"/>
              </a:solidFill>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b="1" i="1" dirty="0" err="1">
                <a:solidFill>
                  <a:srgbClr val="000000"/>
                </a:solidFill>
                <a:latin typeface="Calibri"/>
                <a:ea typeface="Calibri"/>
                <a:cs typeface="Calibri"/>
                <a:sym typeface="Calibri"/>
              </a:rPr>
              <a:t>Optional</a:t>
            </a:r>
            <a:r>
              <a:rPr lang="fr-CA" b="1" i="1" dirty="0">
                <a:solidFill>
                  <a:srgbClr val="000000"/>
                </a:solidFill>
                <a:latin typeface="Calibri"/>
                <a:ea typeface="Calibri"/>
                <a:cs typeface="Calibri"/>
                <a:sym typeface="Calibri"/>
              </a:rPr>
              <a:t>: </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If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you</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have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access</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to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slido</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Microsoft Forms, Survey Monkey,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etc</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you</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could</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also</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integrate</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an interactive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activity</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with</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the objectives of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demonstrating</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that</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everyone</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will</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have a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different</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journey</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based</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on how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they</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perform</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their</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work</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activities</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and on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their</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personal</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preferences</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Of course,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there</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is</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no good or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bad</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journey</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but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just</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different</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ways</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to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work</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and use the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available</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 </a:t>
            </a:r>
            <a:r>
              <a:rPr kumimoji="0" lang="fr-CA" sz="1800" b="0" i="1" u="none" strike="noStrike" kern="1200" cap="none" spc="0" normalizeH="0" baseline="0" noProof="0" dirty="0" err="1">
                <a:ln>
                  <a:noFill/>
                </a:ln>
                <a:solidFill>
                  <a:srgbClr val="000000"/>
                </a:solidFill>
                <a:effectLst/>
                <a:uLnTx/>
                <a:uFillTx/>
                <a:latin typeface="Calibri"/>
                <a:ea typeface="Calibri"/>
                <a:cs typeface="Calibri"/>
                <a:sym typeface="Calibri"/>
              </a:rPr>
              <a:t>tools</a:t>
            </a:r>
            <a:r>
              <a:rPr kumimoji="0" lang="fr-CA" sz="1800" b="0" i="1" u="none" strike="noStrike" kern="1200" cap="none" spc="0" normalizeH="0" baseline="0" noProof="0" dirty="0">
                <a:ln>
                  <a:noFill/>
                </a:ln>
                <a:solidFill>
                  <a:srgbClr val="000000"/>
                </a:solidFill>
                <a:effectLst/>
                <a:uLnTx/>
                <a:uFillTx/>
                <a:latin typeface="Calibri"/>
                <a:ea typeface="Calibri"/>
                <a:cs typeface="Calibri"/>
                <a:sym typeface="Calibri"/>
              </a:rPr>
              <a:t>!</a:t>
            </a: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272" name="Google Shape;272;p2"/>
          <p:cNvSpPr txBox="1">
            <a:spLocks noGrp="1"/>
          </p:cNvSpPr>
          <p:nvPr>
            <p:ph type="title" idx="4294967295"/>
          </p:nvPr>
        </p:nvSpPr>
        <p:spPr>
          <a:xfrm>
            <a:off x="502023" y="735527"/>
            <a:ext cx="110077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CA" sz="3200" dirty="0">
                <a:solidFill>
                  <a:schemeClr val="accent5"/>
                </a:solidFill>
              </a:rPr>
              <a:t>How to use this document (2 of 2)</a:t>
            </a:r>
            <a:endParaRPr lang="fr-FR" sz="3200" dirty="0">
              <a:solidFill>
                <a:schemeClr val="accent5"/>
              </a:solidFill>
            </a:endParaRP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1" u="none" strike="noStrike" kern="1200" cap="none" spc="0" normalizeH="0" baseline="0" noProof="0" dirty="0">
                <a:ln>
                  <a:noFill/>
                </a:ln>
                <a:solidFill>
                  <a:srgbClr val="FF0000"/>
                </a:solidFill>
                <a:effectLst/>
                <a:uLnTx/>
                <a:uFillTx/>
                <a:latin typeface="Calibri"/>
                <a:ea typeface="Calibri"/>
                <a:cs typeface="Calibri"/>
                <a:sym typeface="Calibri"/>
              </a:rPr>
              <a:t>Instructions – Remove this page before using</a:t>
            </a:r>
            <a:endParaRPr kumimoji="0"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76B264D6-A5AF-A9EF-273A-9C40F08394CA}"/>
              </a:ext>
            </a:extLst>
          </p:cNvPr>
          <p:cNvSpPr txBox="1"/>
          <p:nvPr/>
        </p:nvSpPr>
        <p:spPr>
          <a:xfrm>
            <a:off x="432170" y="5983973"/>
            <a:ext cx="5407315" cy="276999"/>
          </a:xfrm>
          <a:prstGeom prst="rect">
            <a:avLst/>
          </a:prstGeom>
          <a:noFill/>
        </p:spPr>
        <p:txBody>
          <a:bodyPr wrap="square">
            <a:spAutoFit/>
          </a:bodyPr>
          <a:lstStyle/>
          <a:p>
            <a:r>
              <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hlinkClick r:id="rId3"/>
              </a:rPr>
              <a:t>FR version</a:t>
            </a:r>
            <a:endPar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1256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
          <p:cNvSpPr>
            <a:spLocks noGrp="1"/>
          </p:cNvSpPr>
          <p:nvPr>
            <p:ph type="title" idx="4294967295"/>
          </p:nvPr>
        </p:nvSpPr>
        <p:spPr>
          <a:xfrm>
            <a:off x="226944" y="328430"/>
            <a:ext cx="900838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0" cap="none" spc="0" normalizeH="0" baseline="0" noProof="0" dirty="0">
                <a:ln>
                  <a:noFill/>
                </a:ln>
                <a:solidFill>
                  <a:schemeClr val="accent5"/>
                </a:solidFill>
                <a:effectLst/>
                <a:uLnTx/>
                <a:uFillTx/>
                <a:latin typeface="Arial"/>
                <a:ea typeface="Arial"/>
                <a:cs typeface="Arial"/>
                <a:sym typeface="Arial"/>
              </a:rPr>
              <a:t>Getting ready to work in a GCworkplace</a:t>
            </a:r>
            <a:endParaRPr kumimoji="0" lang="en-CA" sz="1400" b="0" i="0" u="none" strike="noStrike" kern="0" cap="none" spc="0" normalizeH="0" baseline="0" noProof="0" dirty="0">
              <a:ln>
                <a:noFill/>
              </a:ln>
              <a:solidFill>
                <a:schemeClr val="accent5"/>
              </a:solidFill>
              <a:effectLst/>
              <a:uLnTx/>
              <a:uFillTx/>
              <a:latin typeface="Arial"/>
              <a:ea typeface="+mn-ea"/>
              <a:cs typeface="Arial"/>
              <a:sym typeface="Arial"/>
            </a:endParaRPr>
          </a:p>
        </p:txBody>
      </p:sp>
      <p:pic>
        <p:nvPicPr>
          <p:cNvPr id="286" name="Google Shape;286;p3" descr="Badge 1 outline"/>
          <p:cNvPicPr preferRelativeResize="0"/>
          <p:nvPr/>
        </p:nvPicPr>
        <p:blipFill rotWithShape="1">
          <a:blip r:embed="rId3">
            <a:alphaModFix/>
          </a:blip>
          <a:srcRect/>
          <a:stretch/>
        </p:blipFill>
        <p:spPr>
          <a:xfrm>
            <a:off x="2301608" y="1609725"/>
            <a:ext cx="914400" cy="914400"/>
          </a:xfrm>
          <a:prstGeom prst="rect">
            <a:avLst/>
          </a:prstGeom>
          <a:noFill/>
          <a:ln>
            <a:noFill/>
          </a:ln>
        </p:spPr>
      </p:pic>
      <p:sp>
        <p:nvSpPr>
          <p:cNvPr id="283" name="Google Shape;283;p3"/>
          <p:cNvSpPr/>
          <p:nvPr/>
        </p:nvSpPr>
        <p:spPr>
          <a:xfrm>
            <a:off x="1181100" y="2399856"/>
            <a:ext cx="3155417" cy="1569660"/>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0" i="0" u="none" strike="noStrike" kern="0" cap="none" spc="0" normalizeH="0" baseline="0" noProof="0" dirty="0">
                <a:ln>
                  <a:noFill/>
                </a:ln>
                <a:solidFill>
                  <a:srgbClr val="000000"/>
                </a:solidFill>
                <a:effectLst/>
                <a:uLnTx/>
                <a:uFillTx/>
                <a:latin typeface="Calibri"/>
                <a:ea typeface="Calibri"/>
                <a:cs typeface="Calibri"/>
                <a:sym typeface="Calibri"/>
              </a:rPr>
              <a:t>Understand your organization’s </a:t>
            </a: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vision and expectations for the workplace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88" name="Google Shape;288;p3" descr="Badge outline"/>
          <p:cNvPicPr preferRelativeResize="0"/>
          <p:nvPr/>
        </p:nvPicPr>
        <p:blipFill rotWithShape="1">
          <a:blip r:embed="rId4">
            <a:alphaModFix/>
          </a:blip>
          <a:srcRect/>
          <a:stretch/>
        </p:blipFill>
        <p:spPr>
          <a:xfrm>
            <a:off x="5730615" y="1568351"/>
            <a:ext cx="914400" cy="914400"/>
          </a:xfrm>
          <a:prstGeom prst="rect">
            <a:avLst/>
          </a:prstGeom>
          <a:noFill/>
          <a:ln>
            <a:noFill/>
          </a:ln>
        </p:spPr>
      </p:pic>
      <p:sp>
        <p:nvSpPr>
          <p:cNvPr id="281" name="Google Shape;281;p3"/>
          <p:cNvSpPr/>
          <p:nvPr/>
        </p:nvSpPr>
        <p:spPr>
          <a:xfrm>
            <a:off x="4834652" y="2412265"/>
            <a:ext cx="2825426" cy="1200329"/>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0" i="0" u="none" strike="noStrike" kern="0" cap="none" spc="0" normalizeH="0" baseline="0" noProof="0" dirty="0">
                <a:ln>
                  <a:noFill/>
                </a:ln>
                <a:solidFill>
                  <a:srgbClr val="000000"/>
                </a:solidFill>
                <a:effectLst/>
                <a:uLnTx/>
                <a:uFillTx/>
                <a:latin typeface="Calibri"/>
                <a:ea typeface="Calibri"/>
                <a:cs typeface="Calibri"/>
                <a:sym typeface="Calibri"/>
              </a:rPr>
              <a:t>Understand what is an activity-based</a:t>
            </a: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 workplace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87" name="Google Shape;287;p3" descr="Badge 3 outline"/>
          <p:cNvPicPr preferRelativeResize="0"/>
          <p:nvPr/>
        </p:nvPicPr>
        <p:blipFill rotWithShape="1">
          <a:blip r:embed="rId5">
            <a:alphaModFix/>
          </a:blip>
          <a:srcRect/>
          <a:stretch/>
        </p:blipFill>
        <p:spPr>
          <a:xfrm>
            <a:off x="9308331" y="1568351"/>
            <a:ext cx="914400" cy="914400"/>
          </a:xfrm>
          <a:prstGeom prst="rect">
            <a:avLst/>
          </a:prstGeom>
          <a:noFill/>
          <a:ln>
            <a:noFill/>
          </a:ln>
        </p:spPr>
      </p:pic>
      <p:sp>
        <p:nvSpPr>
          <p:cNvPr id="282" name="Google Shape;282;p3"/>
          <p:cNvSpPr/>
          <p:nvPr/>
        </p:nvSpPr>
        <p:spPr>
          <a:xfrm flipH="1">
            <a:off x="7967713" y="2415149"/>
            <a:ext cx="3595636"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0" i="0" u="none" strike="noStrike" kern="0" cap="none" spc="0" normalizeH="0" baseline="0" noProof="0" dirty="0">
                <a:ln>
                  <a:noFill/>
                </a:ln>
                <a:solidFill>
                  <a:srgbClr val="000000"/>
                </a:solidFill>
                <a:effectLst/>
                <a:uLnTx/>
                <a:uFillTx/>
                <a:latin typeface="Calibri"/>
                <a:ea typeface="Calibri"/>
                <a:cs typeface="Calibri"/>
                <a:sym typeface="Calibri"/>
              </a:rPr>
              <a:t>Understand activity-based</a:t>
            </a:r>
            <a:r>
              <a:rPr kumimoji="0" lang="en-CA" sz="2400" b="1" i="0" u="none" strike="noStrike" kern="0" cap="none" spc="0" normalizeH="0" baseline="0" noProof="0" dirty="0">
                <a:ln>
                  <a:noFill/>
                </a:ln>
                <a:solidFill>
                  <a:srgbClr val="000000"/>
                </a:solidFill>
                <a:effectLst/>
                <a:uLnTx/>
                <a:uFillTx/>
                <a:latin typeface="Calibri"/>
                <a:ea typeface="Calibri"/>
                <a:cs typeface="Calibri"/>
                <a:sym typeface="Calibri"/>
              </a:rPr>
              <a:t> working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4" name="Google Shape;284;p3"/>
          <p:cNvSpPr/>
          <p:nvPr/>
        </p:nvSpPr>
        <p:spPr>
          <a:xfrm>
            <a:off x="4834652" y="4982255"/>
            <a:ext cx="5250593"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0" i="0" u="none" strike="noStrike" kern="0" cap="none" spc="0" normalizeH="0" baseline="0" noProof="0" dirty="0">
                <a:ln>
                  <a:noFill/>
                </a:ln>
                <a:solidFill>
                  <a:srgbClr val="4CB6A0"/>
                </a:solidFill>
                <a:effectLst/>
                <a:uLnTx/>
                <a:uFillTx/>
                <a:latin typeface="Calibri"/>
                <a:ea typeface="Calibri"/>
                <a:cs typeface="Calibri"/>
                <a:sym typeface="Calibri"/>
              </a:rPr>
              <a:t>Define your own journey!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85" name="Google Shape;285;p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9427959" y="3429000"/>
            <a:ext cx="2825425" cy="282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DB1A6D0-5CA9-45D0-9AF4-BED99B2809F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alphaModFix amt="30000"/>
            <a:extLst>
              <a:ext uri="{28A0092B-C50C-407E-A947-70E740481C1C}">
                <a14:useLocalDpi xmlns:a14="http://schemas.microsoft.com/office/drawing/2010/main"/>
              </a:ext>
            </a:extLst>
          </a:blip>
          <a:srcRect/>
          <a:stretch/>
        </p:blipFill>
        <p:spPr bwMode="auto">
          <a:xfrm>
            <a:off x="451765" y="1979848"/>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normAutofit/>
          </a:bodyPr>
          <a:lstStyle/>
          <a:p>
            <a:r>
              <a:rPr lang="en-CA" sz="3200" dirty="0">
                <a:solidFill>
                  <a:schemeClr val="accent5"/>
                </a:solidFill>
                <a:latin typeface="Arial"/>
                <a:cs typeface="Arial"/>
              </a:rPr>
              <a:t>What is a GCworkplace?</a:t>
            </a:r>
          </a:p>
        </p:txBody>
      </p:sp>
      <p:sp>
        <p:nvSpPr>
          <p:cNvPr id="4" name="TextBox 3">
            <a:extLst>
              <a:ext uri="{FF2B5EF4-FFF2-40B4-BE49-F238E27FC236}">
                <a16:creationId xmlns:a16="http://schemas.microsoft.com/office/drawing/2014/main" id="{492C2EB0-3EAB-4D0D-8148-E8FDC11F2A28}"/>
              </a:ext>
            </a:extLst>
          </p:cNvPr>
          <p:cNvSpPr txBox="1"/>
          <p:nvPr/>
        </p:nvSpPr>
        <p:spPr>
          <a:xfrm>
            <a:off x="395542" y="988484"/>
            <a:ext cx="6070515" cy="1138773"/>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GCworkplace is a </a:t>
            </a:r>
            <a:r>
              <a:rPr kumimoji="0" lang="en-CA" sz="20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modern, efficient and inclusive </a:t>
            </a:r>
            <a:r>
              <a:rPr kumimoji="0" lang="en-CA"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workplace which responds to the public service workforce’s needs and supports a flexible way of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rPr>
              <a:t>It is based on the implementation of </a:t>
            </a:r>
            <a:r>
              <a:rPr kumimoji="0" lang="en-CA" sz="1600" b="1" i="0" u="none" strike="noStrike" kern="1200" cap="none" spc="0" normalizeH="0" baseline="0" noProof="0" dirty="0">
                <a:ln>
                  <a:noFill/>
                </a:ln>
                <a:solidFill>
                  <a:srgbClr val="000000"/>
                </a:solidFill>
                <a:effectLst/>
                <a:uLnTx/>
                <a:uFillTx/>
                <a:ea typeface="+mn-ea"/>
                <a:cs typeface="Arial" panose="020B0604020202020204" pitchFamily="34" charset="0"/>
              </a:rPr>
              <a:t>Activity Based Working (ABW)</a:t>
            </a:r>
            <a:r>
              <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rPr>
              <a:t>,</a:t>
            </a:r>
            <a:r>
              <a:rPr kumimoji="0" lang="en-CA" sz="1600" b="1" i="0" u="none" strike="noStrike" kern="1200" cap="none" spc="0" normalizeH="0" baseline="0" noProof="0" dirty="0">
                <a:ln>
                  <a:noFill/>
                </a:ln>
                <a:solidFill>
                  <a:srgbClr val="000000"/>
                </a:solidFill>
                <a:effectLst/>
                <a:uLnTx/>
                <a:uFillTx/>
                <a:ea typeface="+mn-ea"/>
                <a:cs typeface="Arial" panose="020B0604020202020204" pitchFamily="34" charset="0"/>
              </a:rPr>
              <a:t> </a:t>
            </a:r>
            <a:r>
              <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rPr>
              <a:t>which is a concept that offers all employees </a:t>
            </a:r>
            <a:r>
              <a:rPr kumimoji="0" lang="en-CA" sz="1600" b="1" i="0" u="none" strike="noStrike" kern="1200" cap="none" spc="0" normalizeH="0" baseline="0" noProof="0" dirty="0">
                <a:ln>
                  <a:noFill/>
                </a:ln>
                <a:solidFill>
                  <a:srgbClr val="000000"/>
                </a:solidFill>
                <a:effectLst/>
                <a:uLnTx/>
                <a:uFillTx/>
                <a:ea typeface="+mn-ea"/>
                <a:cs typeface="Arial" panose="020B0604020202020204" pitchFamily="34" charset="0"/>
              </a:rPr>
              <a:t>SHARED USE </a:t>
            </a:r>
            <a:r>
              <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rPr>
              <a:t>to a </a:t>
            </a:r>
            <a:r>
              <a:rPr kumimoji="0" lang="en-CA" sz="1600" b="1" i="0" u="none" strike="noStrike" kern="1200" cap="none" spc="0" normalizeH="0" baseline="0" noProof="0" dirty="0">
                <a:ln>
                  <a:noFill/>
                </a:ln>
                <a:solidFill>
                  <a:srgbClr val="000000"/>
                </a:solidFill>
                <a:effectLst/>
                <a:uLnTx/>
                <a:uFillTx/>
                <a:ea typeface="+mn-ea"/>
                <a:cs typeface="Arial" panose="020B0604020202020204" pitchFamily="34" charset="0"/>
              </a:rPr>
              <a:t>VARIETY</a:t>
            </a:r>
            <a:r>
              <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rPr>
              <a:t> of workpoints, allowing them to </a:t>
            </a:r>
            <a:r>
              <a:rPr kumimoji="0" lang="en-CA" sz="1600" b="1" i="0" u="none" strike="noStrike" kern="1200" cap="none" spc="0" normalizeH="0" baseline="0" noProof="0" dirty="0">
                <a:ln>
                  <a:noFill/>
                </a:ln>
                <a:solidFill>
                  <a:srgbClr val="000000"/>
                </a:solidFill>
                <a:effectLst/>
                <a:uLnTx/>
                <a:uFillTx/>
                <a:ea typeface="+mn-ea"/>
                <a:cs typeface="Arial" panose="020B0604020202020204" pitchFamily="34" charset="0"/>
              </a:rPr>
              <a:t>CHOOSE</a:t>
            </a:r>
            <a:r>
              <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rPr>
              <a:t> the optimal setting to perform their tasks and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eaLnBrk="1" fontAlgn="auto" hangingPunct="1">
              <a:spcBef>
                <a:spcPts val="0"/>
              </a:spcBef>
              <a:spcAft>
                <a:spcPts val="0"/>
              </a:spcAft>
              <a:defRPr/>
            </a:pPr>
            <a:r>
              <a:rPr lang="en-CA" sz="1600" dirty="0">
                <a:effectLst/>
                <a:ea typeface="Calibri" panose="020F0502020204030204" pitchFamily="34" charset="0"/>
                <a:cs typeface="Times New Roman" panose="02020603050405020304" pitchFamily="18" charset="0"/>
              </a:rPr>
              <a:t>GCworkplace is designed based on an unassigned seating environment, where employees have access to all workpoints in both open and enclosed work areas. </a:t>
            </a:r>
            <a:endPar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E3AA9C9B-E240-42D3-989D-2B7622058A1B}"/>
              </a:ext>
              <a:ext uri="{C183D7F6-B498-43B3-948B-1728B52AA6E4}">
                <adec:decorative xmlns:adec="http://schemas.microsoft.com/office/drawing/2017/decorative" val="1"/>
              </a:ext>
            </a:extLst>
          </p:cNvPr>
          <p:cNvSpPr/>
          <p:nvPr/>
        </p:nvSpPr>
        <p:spPr>
          <a:xfrm>
            <a:off x="6710642" y="1242505"/>
            <a:ext cx="4780340" cy="4788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15957" y="110827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en-US" sz="2400" dirty="0">
                <a:solidFill>
                  <a:schemeClr val="tx1"/>
                </a:solidFill>
                <a:latin typeface="+mn-lt"/>
              </a:rPr>
              <a:t>Why an Activity-Based Workplace (ABW) concept?</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721224" y="2043953"/>
            <a:ext cx="4780340" cy="398716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Choice and flexibility of where &amp; how to work</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Adaptable to personal needs &amp; preferences</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Access to a wide range of workpoints and amenities</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Accessible and inclusive</a:t>
            </a:r>
          </a:p>
          <a:p>
            <a:pPr marL="285750">
              <a:lnSpc>
                <a:spcPct val="90000"/>
              </a:lnSpc>
              <a:spcAft>
                <a:spcPts val="600"/>
              </a:spcAft>
              <a:buFont typeface="Arial" panose="020B0604020202020204" pitchFamily="34" charset="0"/>
              <a:buChar char="•"/>
            </a:pPr>
            <a:r>
              <a:rPr lang="en-US" sz="2000" dirty="0">
                <a:solidFill>
                  <a:schemeClr val="tx1"/>
                </a:solidFill>
                <a:latin typeface="+mn-lt"/>
                <a:ea typeface="+mn-ea"/>
                <a:cs typeface="+mn-cs"/>
              </a:rPr>
              <a:t>Enhances employee experience</a:t>
            </a:r>
            <a:endParaRPr lang="en-CA" sz="2000" dirty="0">
              <a:solidFill>
                <a:schemeClr val="tx1"/>
              </a:solidFill>
              <a:latin typeface="+mn-lt"/>
              <a:cs typeface="Times New Roman" panose="02020603050405020304" pitchFamily="18" charset="0"/>
            </a:endParaRPr>
          </a:p>
          <a:p>
            <a:pPr marL="285750">
              <a:lnSpc>
                <a:spcPct val="90000"/>
              </a:lnSpc>
              <a:spcAft>
                <a:spcPts val="600"/>
              </a:spcAft>
              <a:buFont typeface="Arial" panose="020B0604020202020204" pitchFamily="34" charset="0"/>
              <a:buChar char="•"/>
            </a:pPr>
            <a:r>
              <a:rPr lang="en-CA" sz="2000" dirty="0">
                <a:effectLst/>
                <a:latin typeface="+mn-lt"/>
                <a:ea typeface="Calibri" panose="020F0502020204030204" pitchFamily="34" charset="0"/>
                <a:cs typeface="Times New Roman" panose="02020603050405020304" pitchFamily="18" charset="0"/>
              </a:rPr>
              <a:t>Supports all workplace activities such as learning, focusing, collaborating and socializing</a:t>
            </a: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292771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C6EB6-87EF-4415-BE90-709722B0D843}"/>
              </a:ext>
            </a:extLst>
          </p:cNvPr>
          <p:cNvSpPr txBox="1">
            <a:spLocks noGrp="1"/>
          </p:cNvSpPr>
          <p:nvPr>
            <p:ph type="title" idx="4294967295"/>
          </p:nvPr>
        </p:nvSpPr>
        <p:spPr bwMode="auto">
          <a:xfrm>
            <a:off x="508759" y="550861"/>
            <a:ext cx="11006345" cy="83502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a:ea typeface="+mj-ea"/>
                <a:cs typeface="+mj-cs"/>
              </a:rPr>
              <a:t>Our vision for the workplace</a:t>
            </a:r>
          </a:p>
        </p:txBody>
      </p:sp>
      <p:sp>
        <p:nvSpPr>
          <p:cNvPr id="6" name="TextBox 5">
            <a:extLst>
              <a:ext uri="{FF2B5EF4-FFF2-40B4-BE49-F238E27FC236}">
                <a16:creationId xmlns:a16="http://schemas.microsoft.com/office/drawing/2014/main" id="{4CBC1241-5084-4AE2-8930-73B11761D488}"/>
              </a:ext>
            </a:extLst>
          </p:cNvPr>
          <p:cNvSpPr txBox="1"/>
          <p:nvPr/>
        </p:nvSpPr>
        <p:spPr>
          <a:xfrm>
            <a:off x="592827" y="1601474"/>
            <a:ext cx="11006345" cy="369332"/>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en-CA" b="1" u="none" strike="noStrike" kern="1200" cap="none" spc="0" normalizeH="0" baseline="0" noProof="0" dirty="0">
                <a:ln>
                  <a:noFill/>
                </a:ln>
                <a:effectLst/>
                <a:highlight>
                  <a:srgbClr val="F2A920"/>
                </a:highlight>
                <a:uLnTx/>
                <a:uFillTx/>
                <a:latin typeface="Calibri" panose="020F0502020204030204" pitchFamily="34" charset="0"/>
                <a:ea typeface="Calibri" panose="020F0502020204030204" pitchFamily="34" charset="0"/>
                <a:cs typeface="Calibri" panose="020F0502020204030204" pitchFamily="34" charset="0"/>
              </a:rPr>
              <a:t>[insert your vision as previously defined] </a:t>
            </a:r>
            <a:endParaRPr kumimoji="0" lang="en-CA" sz="2700" b="1" u="none" strike="noStrike" kern="1200" cap="none" spc="0" normalizeH="0" baseline="0" noProof="0" dirty="0">
              <a:ln>
                <a:noFill/>
              </a:ln>
              <a:effectLst/>
              <a:highlight>
                <a:srgbClr val="F2A920"/>
              </a:highligh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19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BD5E3BB-D8F3-490D-92B6-07A834C39F16}"/>
              </a:ext>
            </a:extLst>
          </p:cNvPr>
          <p:cNvSpPr txBox="1"/>
          <p:nvPr/>
        </p:nvSpPr>
        <p:spPr>
          <a:xfrm>
            <a:off x="217215" y="90652"/>
            <a:ext cx="6316935" cy="369332"/>
          </a:xfrm>
          <a:prstGeom prst="rect">
            <a:avLst/>
          </a:prstGeom>
          <a:solidFill>
            <a:schemeClr val="accent4"/>
          </a:solidFill>
        </p:spPr>
        <p:txBody>
          <a:bodyPr wrap="square" rtlCol="0">
            <a:spAutoFit/>
          </a:bodyPr>
          <a:lstStyle/>
          <a:p>
            <a:r>
              <a:rPr lang="en-CA" dirty="0">
                <a:latin typeface="Calibri" panose="020F0502020204030204" pitchFamily="34" charset="0"/>
                <a:ea typeface="Calibri" panose="020F0502020204030204" pitchFamily="34" charset="0"/>
                <a:cs typeface="Calibri" panose="020F0502020204030204" pitchFamily="34" charset="0"/>
              </a:rPr>
              <a:t>Review to align to your organization’s ecosystem</a:t>
            </a:r>
          </a:p>
        </p:txBody>
      </p:sp>
      <p:sp>
        <p:nvSpPr>
          <p:cNvPr id="2" name="Title 1"/>
          <p:cNvSpPr>
            <a:spLocks noGrp="1"/>
          </p:cNvSpPr>
          <p:nvPr>
            <p:ph type="title" idx="4294967295"/>
          </p:nvPr>
        </p:nvSpPr>
        <p:spPr>
          <a:xfrm>
            <a:off x="0" y="369888"/>
            <a:ext cx="11880850" cy="835025"/>
          </a:xfrm>
        </p:spPr>
        <p:txBody>
          <a:bodyPr>
            <a:noAutofit/>
          </a:bodyPr>
          <a:lstStyle/>
          <a:p>
            <a:r>
              <a:rPr lang="en-US" dirty="0">
                <a:solidFill>
                  <a:schemeClr val="accent5"/>
                </a:solidFill>
                <a:latin typeface="Arial"/>
                <a:cs typeface="Arial"/>
              </a:rPr>
              <a:t>Understanding the flexibility provided by an ecosystem of spaces</a:t>
            </a:r>
            <a:endParaRPr lang="en-CA" dirty="0">
              <a:solidFill>
                <a:schemeClr val="accent5"/>
              </a:solidFill>
              <a:latin typeface="Arial"/>
              <a:cs typeface="Arial"/>
            </a:endParaRPr>
          </a:p>
        </p:txBody>
      </p:sp>
      <p:sp>
        <p:nvSpPr>
          <p:cNvPr id="11" name="TextBox 10"/>
          <p:cNvSpPr txBox="1"/>
          <p:nvPr/>
        </p:nvSpPr>
        <p:spPr>
          <a:xfrm>
            <a:off x="2200114" y="1318511"/>
            <a:ext cx="1867949" cy="400110"/>
          </a:xfrm>
          <a:prstGeom prst="rect">
            <a:avLst/>
          </a:prstGeom>
          <a:noFill/>
        </p:spPr>
        <p:txBody>
          <a:bodyPr wrap="square" rtlCol="0">
            <a:spAutoFit/>
          </a:bodyPr>
          <a:lstStyle/>
          <a:p>
            <a:pPr algn="ctr"/>
            <a:r>
              <a:rPr lang="en-US"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Home</a:t>
            </a:r>
          </a:p>
        </p:txBody>
      </p:sp>
      <p:pic>
        <p:nvPicPr>
          <p:cNvPr id="4" name="Picture 3" descr="An icon of a person working at a home off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658" y="1731639"/>
            <a:ext cx="1494249" cy="1426536"/>
          </a:xfrm>
          <a:prstGeom prst="rect">
            <a:avLst/>
          </a:prstGeom>
        </p:spPr>
      </p:pic>
      <p:sp>
        <p:nvSpPr>
          <p:cNvPr id="16" name="TextBox 15"/>
          <p:cNvSpPr txBox="1"/>
          <p:nvPr/>
        </p:nvSpPr>
        <p:spPr>
          <a:xfrm>
            <a:off x="312231" y="1682070"/>
            <a:ext cx="1776883" cy="1615827"/>
          </a:xfrm>
          <a:prstGeom prst="rect">
            <a:avLst/>
          </a:prstGeom>
          <a:noFill/>
        </p:spPr>
        <p:txBody>
          <a:bodyPr wrap="square" rtlCol="0">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"I had an appointment this morning close to home, so I decided to work from home for the rest of the afternoon. I planned my week in advance to save my non-urgent individual tasks to complete this afternoon</a:t>
            </a:r>
            <a:r>
              <a:rPr lang="en-US" sz="1100" dirty="0">
                <a:cs typeface="Arial"/>
              </a:rPr>
              <a:t>."</a:t>
            </a:r>
          </a:p>
        </p:txBody>
      </p:sp>
      <p:grpSp>
        <p:nvGrpSpPr>
          <p:cNvPr id="17" name="Group 16">
            <a:extLst>
              <a:ext uri="{C183D7F6-B498-43B3-948B-1728B52AA6E4}">
                <adec:decorative xmlns:adec="http://schemas.microsoft.com/office/drawing/2017/decorative" val="1"/>
              </a:ext>
            </a:extLst>
          </p:cNvPr>
          <p:cNvGrpSpPr/>
          <p:nvPr/>
        </p:nvGrpSpPr>
        <p:grpSpPr>
          <a:xfrm>
            <a:off x="2089114" y="1682070"/>
            <a:ext cx="217544" cy="1554272"/>
            <a:chOff x="2047280" y="1554951"/>
            <a:chExt cx="217544" cy="1554272"/>
          </a:xfrm>
        </p:grpSpPr>
        <p:cxnSp>
          <p:nvCxnSpPr>
            <p:cNvPr id="18" name="Straight Connector 17"/>
            <p:cNvCxnSpPr/>
            <p:nvPr/>
          </p:nvCxnSpPr>
          <p:spPr>
            <a:xfrm>
              <a:off x="2057049" y="1554951"/>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a:endCxn id="4" idx="1"/>
            </p:cNvCxnSpPr>
            <p:nvPr/>
          </p:nvCxnSpPr>
          <p:spPr>
            <a:xfrm>
              <a:off x="2047280" y="1905000"/>
              <a:ext cx="217544" cy="412788"/>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pic>
        <p:nvPicPr>
          <p:cNvPr id="5" name="Picture 4" descr="An icon of a person walking between home and a GCcoworking lo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7" y="3491880"/>
            <a:ext cx="1068457" cy="1581615"/>
          </a:xfrm>
          <a:prstGeom prst="rect">
            <a:avLst/>
          </a:prstGeom>
        </p:spPr>
      </p:pic>
      <p:sp>
        <p:nvSpPr>
          <p:cNvPr id="12" name="TextBox 11"/>
          <p:cNvSpPr txBox="1"/>
          <p:nvPr/>
        </p:nvSpPr>
        <p:spPr>
          <a:xfrm>
            <a:off x="1922001" y="4029939"/>
            <a:ext cx="1981593" cy="400110"/>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GCcoworking</a:t>
            </a:r>
          </a:p>
        </p:txBody>
      </p:sp>
      <p:pic>
        <p:nvPicPr>
          <p:cNvPr id="10" name="Picture 9" descr="An icon of two people collaborating at a GCcoworking lo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96" y="4396839"/>
            <a:ext cx="2200205" cy="1602975"/>
          </a:xfrm>
          <a:prstGeom prst="rect">
            <a:avLst/>
          </a:prstGeom>
        </p:spPr>
      </p:pic>
      <p:sp>
        <p:nvSpPr>
          <p:cNvPr id="21" name="TextBox 20"/>
          <p:cNvSpPr txBox="1"/>
          <p:nvPr/>
        </p:nvSpPr>
        <p:spPr>
          <a:xfrm>
            <a:off x="4381136" y="4617784"/>
            <a:ext cx="1714864" cy="1615827"/>
          </a:xfrm>
          <a:prstGeom prst="rect">
            <a:avLst/>
          </a:prstGeom>
          <a:noFill/>
        </p:spPr>
        <p:txBody>
          <a:bodyPr wrap="square" rtlCol="0">
            <a:spAutoFit/>
          </a:bodyPr>
          <a:lstStyle/>
          <a:p>
            <a:pPr algn="ctr"/>
            <a:r>
              <a:rPr lang="en-CA" sz="1100" dirty="0">
                <a:latin typeface="Calibri" panose="020F0502020204030204" pitchFamily="34" charset="0"/>
                <a:ea typeface="Calibri" panose="020F0502020204030204" pitchFamily="34" charset="0"/>
                <a:cs typeface="Calibri" panose="020F0502020204030204" pitchFamily="34" charset="0"/>
              </a:rPr>
              <a:t>"I'm working on a project with my colleague today, and since we both live in the same neighbourhood we decided to meet at our local GCcoworking site. This will save us 30 minutes of commute time to the office!"</a:t>
            </a:r>
          </a:p>
        </p:txBody>
      </p:sp>
      <p:pic>
        <p:nvPicPr>
          <p:cNvPr id="6" name="Picture 5" descr="An icon of a person biking between a GCcoworking location and an offi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8125" y="2402446"/>
            <a:ext cx="1567948" cy="2151488"/>
          </a:xfrm>
          <a:prstGeom prst="rect">
            <a:avLst/>
          </a:prstGeom>
        </p:spPr>
      </p:pic>
      <p:sp>
        <p:nvSpPr>
          <p:cNvPr id="13" name="TextBox 12"/>
          <p:cNvSpPr txBox="1"/>
          <p:nvPr/>
        </p:nvSpPr>
        <p:spPr>
          <a:xfrm>
            <a:off x="5290279" y="1530627"/>
            <a:ext cx="3877447" cy="707886"/>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Office &amp; Functional space</a:t>
            </a:r>
          </a:p>
          <a:p>
            <a:pPr algn="ctr"/>
            <a:endParaRPr lang="en-US" sz="2000" b="1" dirty="0">
              <a:solidFill>
                <a:srgbClr val="388979"/>
              </a:solidFill>
              <a:cs typeface="Arial"/>
            </a:endParaRPr>
          </a:p>
        </p:txBody>
      </p:sp>
      <p:pic>
        <p:nvPicPr>
          <p:cNvPr id="7" name="Picture 6" descr="An icon of a team working at the offi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9671" y="1992517"/>
            <a:ext cx="1861166" cy="1426536"/>
          </a:xfrm>
          <a:prstGeom prst="rect">
            <a:avLst/>
          </a:prstGeom>
        </p:spPr>
      </p:pic>
      <p:sp>
        <p:nvSpPr>
          <p:cNvPr id="26" name="TextBox 25"/>
          <p:cNvSpPr txBox="1"/>
          <p:nvPr/>
        </p:nvSpPr>
        <p:spPr>
          <a:xfrm>
            <a:off x="9025123" y="1753328"/>
            <a:ext cx="3055794" cy="769441"/>
          </a:xfrm>
          <a:prstGeom prst="rect">
            <a:avLst/>
          </a:prstGeom>
          <a:noFill/>
        </p:spPr>
        <p:txBody>
          <a:bodyPr wrap="square" lIns="91440" tIns="45720" rIns="91440" bIns="45720" rtlCol="0" anchor="t">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"Today my team is brainstorming for a new communications tool that we will be developing. The office is the best place for today's tasks as we will need a lot of space and a large TV monitor."</a:t>
            </a:r>
            <a:endParaRPr lang="fr-FR" dirty="0">
              <a:latin typeface="Calibri" panose="020F0502020204030204" pitchFamily="34" charset="0"/>
              <a:ea typeface="Calibri" panose="020F0502020204030204" pitchFamily="34" charset="0"/>
              <a:cs typeface="Calibri" panose="020F0502020204030204" pitchFamily="34" charset="0"/>
            </a:endParaRPr>
          </a:p>
        </p:txBody>
      </p:sp>
      <p:pic>
        <p:nvPicPr>
          <p:cNvPr id="10242" name="Picture 2" descr="An icon of a lab, representing functional spaces">
            <a:extLst>
              <a:ext uri="{FF2B5EF4-FFF2-40B4-BE49-F238E27FC236}">
                <a16:creationId xmlns:a16="http://schemas.microsoft.com/office/drawing/2014/main" id="{D4F2D112-EF9C-4AB4-976F-B6DD9A43D98F}"/>
              </a:ext>
            </a:extLst>
          </p:cNvPr>
          <p:cNvPicPr>
            <a:picLocks noChangeAspect="1" noChangeArrowheads="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t="9668" b="17232"/>
          <a:stretch/>
        </p:blipFill>
        <p:spPr bwMode="auto">
          <a:xfrm>
            <a:off x="7103492" y="2489983"/>
            <a:ext cx="1401864" cy="110540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90C1DD4-CA14-427F-9A70-FAF32A6E944C}"/>
              </a:ext>
            </a:extLst>
          </p:cNvPr>
          <p:cNvSpPr txBox="1"/>
          <p:nvPr/>
        </p:nvSpPr>
        <p:spPr>
          <a:xfrm>
            <a:off x="8995582" y="2581654"/>
            <a:ext cx="3121354" cy="938719"/>
          </a:xfrm>
          <a:prstGeom prst="rect">
            <a:avLst/>
          </a:prstGeom>
          <a:noFill/>
        </p:spPr>
        <p:txBody>
          <a:bodyPr wrap="square" lIns="91440" tIns="45720" rIns="91440" bIns="45720" rtlCol="0" anchor="t">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"Today I have to work at a lab where I need to perform some testing. This functional space will be the best place for today's tasks. If required, I will be able to also book a workpoint in the office space to perform other type of activities.</a:t>
            </a:r>
            <a:endParaRPr lang="fr-FR"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n icon of a person taking the bus, between the office and a caf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007" y="3698333"/>
            <a:ext cx="1775992" cy="2032244"/>
          </a:xfrm>
          <a:prstGeom prst="rect">
            <a:avLst/>
          </a:prstGeom>
        </p:spPr>
      </p:pic>
      <p:sp>
        <p:nvSpPr>
          <p:cNvPr id="14" name="TextBox 13"/>
          <p:cNvSpPr txBox="1"/>
          <p:nvPr/>
        </p:nvSpPr>
        <p:spPr>
          <a:xfrm>
            <a:off x="8160423" y="4448914"/>
            <a:ext cx="1470247" cy="400110"/>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Other</a:t>
            </a:r>
          </a:p>
        </p:txBody>
      </p:sp>
      <p:sp>
        <p:nvSpPr>
          <p:cNvPr id="31" name="TextBox 30"/>
          <p:cNvSpPr txBox="1"/>
          <p:nvPr/>
        </p:nvSpPr>
        <p:spPr>
          <a:xfrm>
            <a:off x="8086455" y="4828951"/>
            <a:ext cx="1785761" cy="1615827"/>
          </a:xfrm>
          <a:prstGeom prst="rect">
            <a:avLst/>
          </a:prstGeom>
          <a:noFill/>
        </p:spPr>
        <p:txBody>
          <a:bodyPr wrap="square" rtlCol="0">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"My day today is filled with client meetings! There are no GCcoworking locations nearby and I would lose a lot of time by commuting back and forth to the office so I will be working in a coffee shop in between my meetings."</a:t>
            </a:r>
          </a:p>
        </p:txBody>
      </p:sp>
      <p:pic>
        <p:nvPicPr>
          <p:cNvPr id="9" name="Picture 8" descr="An icon of a person working at a caf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445105" y="4714455"/>
            <a:ext cx="1417565" cy="1432104"/>
          </a:xfrm>
          <a:prstGeom prst="rect">
            <a:avLst/>
          </a:prstGeom>
        </p:spPr>
      </p:pic>
      <p:grpSp>
        <p:nvGrpSpPr>
          <p:cNvPr id="22" name="Group 21">
            <a:extLst>
              <a:ext uri="{C183D7F6-B498-43B3-948B-1728B52AA6E4}">
                <adec:decorative xmlns:adec="http://schemas.microsoft.com/office/drawing/2017/decorative" val="1"/>
              </a:ext>
            </a:extLst>
          </p:cNvPr>
          <p:cNvGrpSpPr/>
          <p:nvPr/>
        </p:nvGrpSpPr>
        <p:grpSpPr>
          <a:xfrm flipH="1">
            <a:off x="3715240" y="4641723"/>
            <a:ext cx="619720" cy="1554272"/>
            <a:chOff x="4353024" y="4408759"/>
            <a:chExt cx="619720" cy="1554272"/>
          </a:xfrm>
        </p:grpSpPr>
        <p:cxnSp>
          <p:nvCxnSpPr>
            <p:cNvPr id="23" name="Straight Connector 2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C183D7F6-B498-43B3-948B-1728B52AA6E4}">
                <adec:decorative xmlns:adec="http://schemas.microsoft.com/office/drawing/2017/decorative" val="1"/>
              </a:ext>
            </a:extLst>
          </p:cNvPr>
          <p:cNvGrpSpPr/>
          <p:nvPr/>
        </p:nvGrpSpPr>
        <p:grpSpPr>
          <a:xfrm>
            <a:off x="9930097" y="4868027"/>
            <a:ext cx="449207" cy="1554272"/>
            <a:chOff x="4353024" y="4408759"/>
            <a:chExt cx="449207" cy="1554272"/>
          </a:xfrm>
        </p:grpSpPr>
        <p:cxnSp>
          <p:nvCxnSpPr>
            <p:cNvPr id="33" name="Straight Connector 3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4353024" y="4758808"/>
              <a:ext cx="449207" cy="182014"/>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C183D7F6-B498-43B3-948B-1728B52AA6E4}">
                <adec:decorative xmlns:adec="http://schemas.microsoft.com/office/drawing/2017/decorative" val="1"/>
              </a:ext>
            </a:extLst>
          </p:cNvPr>
          <p:cNvGrpSpPr/>
          <p:nvPr/>
        </p:nvGrpSpPr>
        <p:grpSpPr>
          <a:xfrm flipH="1">
            <a:off x="8505356" y="1653494"/>
            <a:ext cx="486987" cy="1941788"/>
            <a:chOff x="4689139" y="4428538"/>
            <a:chExt cx="486987" cy="1941788"/>
          </a:xfrm>
        </p:grpSpPr>
        <p:cxnSp>
          <p:nvCxnSpPr>
            <p:cNvPr id="28" name="Straight Connector 27"/>
            <p:cNvCxnSpPr>
              <a:cxnSpLocks/>
            </p:cNvCxnSpPr>
            <p:nvPr/>
          </p:nvCxnSpPr>
          <p:spPr>
            <a:xfrm flipH="1">
              <a:off x="4689139" y="4428538"/>
              <a:ext cx="9769" cy="1941788"/>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a:endCxn id="10242" idx="3"/>
            </p:cNvCxnSpPr>
            <p:nvPr/>
          </p:nvCxnSpPr>
          <p:spPr>
            <a:xfrm>
              <a:off x="4702147" y="5817732"/>
              <a:ext cx="473979" cy="0"/>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97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1EA5E6-B886-1A4D-E080-DBCB0B2FC5B6}"/>
              </a:ext>
            </a:extLst>
          </p:cNvPr>
          <p:cNvSpPr>
            <a:spLocks noGrp="1"/>
          </p:cNvSpPr>
          <p:nvPr>
            <p:ph type="body" idx="1"/>
          </p:nvPr>
        </p:nvSpPr>
        <p:spPr/>
        <p:txBody>
          <a:bodyPr/>
          <a:lstStyle/>
          <a:p>
            <a:endParaRPr lang="en-CA"/>
          </a:p>
        </p:txBody>
      </p:sp>
      <p:sp>
        <p:nvSpPr>
          <p:cNvPr id="2" name="Title 1"/>
          <p:cNvSpPr>
            <a:spLocks noGrp="1"/>
          </p:cNvSpPr>
          <p:nvPr>
            <p:ph type="title" idx="4294967295"/>
          </p:nvPr>
        </p:nvSpPr>
        <p:spPr>
          <a:xfrm>
            <a:off x="0" y="266700"/>
            <a:ext cx="11007725" cy="835025"/>
          </a:xfrm>
        </p:spPr>
        <p:txBody>
          <a:bodyPr>
            <a:normAutofit/>
          </a:bodyPr>
          <a:lstStyle/>
          <a:p>
            <a:r>
              <a:rPr lang="en-CA" sz="3200" dirty="0">
                <a:solidFill>
                  <a:schemeClr val="accent5"/>
                </a:solidFill>
                <a:latin typeface="Arial"/>
                <a:cs typeface="Arial"/>
              </a:rPr>
              <a:t>In an office setting…</a:t>
            </a:r>
          </a:p>
        </p:txBody>
      </p:sp>
      <p:grpSp>
        <p:nvGrpSpPr>
          <p:cNvPr id="3" name="Group 2" descr="A building of three levels, with people in the windows: A person in a wheelchair, 3 women and 2 men, as well as a person at the front door.">
            <a:extLst>
              <a:ext uri="{FF2B5EF4-FFF2-40B4-BE49-F238E27FC236}">
                <a16:creationId xmlns:a16="http://schemas.microsoft.com/office/drawing/2014/main" id="{7218A20C-EC7A-654E-5EB2-4E0951062B0B}"/>
              </a:ext>
              <a:ext uri="{C183D7F6-B498-43B3-948B-1728B52AA6E4}">
                <adec:decorative xmlns:adec="http://schemas.microsoft.com/office/drawing/2017/decorative" val="0"/>
              </a:ext>
            </a:extLst>
          </p:cNvPr>
          <p:cNvGrpSpPr/>
          <p:nvPr/>
        </p:nvGrpSpPr>
        <p:grpSpPr>
          <a:xfrm>
            <a:off x="3698769" y="1822129"/>
            <a:ext cx="3785944" cy="4359018"/>
            <a:chOff x="3698769" y="1822129"/>
            <a:chExt cx="3785944" cy="4359018"/>
          </a:xfrm>
        </p:grpSpPr>
        <p:pic>
          <p:nvPicPr>
            <p:cNvPr id="121" name="Picture 120"/>
            <p:cNvPicPr>
              <a:picLocks noChangeAspect="1"/>
            </p:cNvPicPr>
            <p:nvPr/>
          </p:nvPicPr>
          <p:blipFill>
            <a:blip r:embed="rId3"/>
            <a:stretch>
              <a:fillRect/>
            </a:stretch>
          </p:blipFill>
          <p:spPr>
            <a:xfrm>
              <a:off x="3698769" y="1822129"/>
              <a:ext cx="3785944" cy="4359018"/>
            </a:xfrm>
            <a:prstGeom prst="rect">
              <a:avLst/>
            </a:prstGeom>
          </p:spPr>
        </p:pic>
        <p:sp>
          <p:nvSpPr>
            <p:cNvPr id="92" name="Rectangle 91"/>
            <p:cNvSpPr/>
            <p:nvPr/>
          </p:nvSpPr>
          <p:spPr>
            <a:xfrm>
              <a:off x="4991304" y="4827109"/>
              <a:ext cx="1215476" cy="36154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Freeform 122" descr="Female Tall Icon"/>
            <p:cNvSpPr>
              <a:spLocks noEditPoints="1"/>
            </p:cNvSpPr>
            <p:nvPr/>
          </p:nvSpPr>
          <p:spPr bwMode="auto">
            <a:xfrm>
              <a:off x="5477893" y="3367583"/>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2" name="Freeform 61" descr="Man Woman Icon"/>
            <p:cNvSpPr>
              <a:spLocks noEditPoints="1"/>
            </p:cNvSpPr>
            <p:nvPr/>
          </p:nvSpPr>
          <p:spPr bwMode="auto">
            <a:xfrm>
              <a:off x="6070764" y="2402523"/>
              <a:ext cx="425497" cy="371621"/>
            </a:xfrm>
            <a:custGeom>
              <a:avLst/>
              <a:gdLst>
                <a:gd name="T0" fmla="*/ 1016 w 1339"/>
                <a:gd name="T1" fmla="*/ 1295 h 1346"/>
                <a:gd name="T2" fmla="*/ 965 w 1339"/>
                <a:gd name="T3" fmla="*/ 1346 h 1346"/>
                <a:gd name="T4" fmla="*/ 912 w 1339"/>
                <a:gd name="T5" fmla="*/ 1295 h 1346"/>
                <a:gd name="T6" fmla="*/ 767 w 1339"/>
                <a:gd name="T7" fmla="*/ 909 h 1346"/>
                <a:gd name="T8" fmla="*/ 892 w 1339"/>
                <a:gd name="T9" fmla="*/ 402 h 1346"/>
                <a:gd name="T10" fmla="*/ 820 w 1339"/>
                <a:gd name="T11" fmla="*/ 644 h 1346"/>
                <a:gd name="T12" fmla="*/ 758 w 1339"/>
                <a:gd name="T13" fmla="*/ 737 h 1346"/>
                <a:gd name="T14" fmla="*/ 716 w 1339"/>
                <a:gd name="T15" fmla="*/ 694 h 1346"/>
                <a:gd name="T16" fmla="*/ 730 w 1339"/>
                <a:gd name="T17" fmla="*/ 642 h 1346"/>
                <a:gd name="T18" fmla="*/ 783 w 1339"/>
                <a:gd name="T19" fmla="*/ 460 h 1346"/>
                <a:gd name="T20" fmla="*/ 864 w 1339"/>
                <a:gd name="T21" fmla="*/ 284 h 1346"/>
                <a:gd name="T22" fmla="*/ 1116 w 1339"/>
                <a:gd name="T23" fmla="*/ 252 h 1346"/>
                <a:gd name="T24" fmla="*/ 1243 w 1339"/>
                <a:gd name="T25" fmla="*/ 354 h 1346"/>
                <a:gd name="T26" fmla="*/ 1302 w 1339"/>
                <a:gd name="T27" fmla="*/ 562 h 1346"/>
                <a:gd name="T28" fmla="*/ 1337 w 1339"/>
                <a:gd name="T29" fmla="*/ 680 h 1346"/>
                <a:gd name="T30" fmla="*/ 1308 w 1339"/>
                <a:gd name="T31" fmla="*/ 734 h 1346"/>
                <a:gd name="T32" fmla="*/ 1255 w 1339"/>
                <a:gd name="T33" fmla="*/ 705 h 1346"/>
                <a:gd name="T34" fmla="*/ 1206 w 1339"/>
                <a:gd name="T35" fmla="*/ 541 h 1346"/>
                <a:gd name="T36" fmla="*/ 1139 w 1339"/>
                <a:gd name="T37" fmla="*/ 402 h 1346"/>
                <a:gd name="T38" fmla="*/ 1147 w 1339"/>
                <a:gd name="T39" fmla="*/ 909 h 1346"/>
                <a:gd name="T40" fmla="*/ 1131 w 1339"/>
                <a:gd name="T41" fmla="*/ 1331 h 1346"/>
                <a:gd name="T42" fmla="*/ 1056 w 1339"/>
                <a:gd name="T43" fmla="*/ 1331 h 1346"/>
                <a:gd name="T44" fmla="*/ 1043 w 1339"/>
                <a:gd name="T45" fmla="*/ 909 h 1346"/>
                <a:gd name="T46" fmla="*/ 1031 w 1339"/>
                <a:gd name="T47" fmla="*/ 221 h 1346"/>
                <a:gd name="T48" fmla="*/ 1139 w 1339"/>
                <a:gd name="T49" fmla="*/ 111 h 1346"/>
                <a:gd name="T50" fmla="*/ 1031 w 1339"/>
                <a:gd name="T51" fmla="*/ 0 h 1346"/>
                <a:gd name="T52" fmla="*/ 918 w 1339"/>
                <a:gd name="T53" fmla="*/ 111 h 1346"/>
                <a:gd name="T54" fmla="*/ 1031 w 1339"/>
                <a:gd name="T55" fmla="*/ 221 h 1346"/>
                <a:gd name="T56" fmla="*/ 42 w 1339"/>
                <a:gd name="T57" fmla="*/ 291 h 1346"/>
                <a:gd name="T58" fmla="*/ 0 w 1339"/>
                <a:gd name="T59" fmla="*/ 737 h 1346"/>
                <a:gd name="T60" fmla="*/ 48 w 1339"/>
                <a:gd name="T61" fmla="*/ 784 h 1346"/>
                <a:gd name="T62" fmla="*/ 96 w 1339"/>
                <a:gd name="T63" fmla="*/ 737 h 1346"/>
                <a:gd name="T64" fmla="*/ 121 w 1339"/>
                <a:gd name="T65" fmla="*/ 428 h 1346"/>
                <a:gd name="T66" fmla="*/ 142 w 1339"/>
                <a:gd name="T67" fmla="*/ 1327 h 1346"/>
                <a:gd name="T68" fmla="*/ 233 w 1339"/>
                <a:gd name="T69" fmla="*/ 1327 h 1346"/>
                <a:gd name="T70" fmla="*/ 252 w 1339"/>
                <a:gd name="T71" fmla="*/ 787 h 1346"/>
                <a:gd name="T72" fmla="*/ 280 w 1339"/>
                <a:gd name="T73" fmla="*/ 1283 h 1346"/>
                <a:gd name="T74" fmla="*/ 346 w 1339"/>
                <a:gd name="T75" fmla="*/ 1346 h 1346"/>
                <a:gd name="T76" fmla="*/ 408 w 1339"/>
                <a:gd name="T77" fmla="*/ 1283 h 1346"/>
                <a:gd name="T78" fmla="*/ 434 w 1339"/>
                <a:gd name="T79" fmla="*/ 428 h 1346"/>
                <a:gd name="T80" fmla="*/ 447 w 1339"/>
                <a:gd name="T81" fmla="*/ 771 h 1346"/>
                <a:gd name="T82" fmla="*/ 517 w 1339"/>
                <a:gd name="T83" fmla="*/ 771 h 1346"/>
                <a:gd name="T84" fmla="*/ 530 w 1339"/>
                <a:gd name="T85" fmla="*/ 391 h 1346"/>
                <a:gd name="T86" fmla="*/ 388 w 1339"/>
                <a:gd name="T87" fmla="*/ 249 h 1346"/>
                <a:gd name="T88" fmla="*/ 266 w 1339"/>
                <a:gd name="T89" fmla="*/ 221 h 1346"/>
                <a:gd name="T90" fmla="*/ 376 w 1339"/>
                <a:gd name="T91" fmla="*/ 111 h 1346"/>
                <a:gd name="T92" fmla="*/ 266 w 1339"/>
                <a:gd name="T93" fmla="*/ 0 h 1346"/>
                <a:gd name="T94" fmla="*/ 156 w 1339"/>
                <a:gd name="T95" fmla="*/ 111 h 1346"/>
                <a:gd name="T96" fmla="*/ 266 w 1339"/>
                <a:gd name="T97"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9" h="1346">
                  <a:moveTo>
                    <a:pt x="1016" y="909"/>
                  </a:moveTo>
                  <a:cubicBezTo>
                    <a:pt x="1016" y="1295"/>
                    <a:pt x="1016" y="1295"/>
                    <a:pt x="1016" y="1295"/>
                  </a:cubicBezTo>
                  <a:cubicBezTo>
                    <a:pt x="1016" y="1310"/>
                    <a:pt x="1012" y="1322"/>
                    <a:pt x="1002" y="1331"/>
                  </a:cubicBezTo>
                  <a:cubicBezTo>
                    <a:pt x="993" y="1341"/>
                    <a:pt x="981" y="1346"/>
                    <a:pt x="965" y="1346"/>
                  </a:cubicBezTo>
                  <a:cubicBezTo>
                    <a:pt x="950" y="1346"/>
                    <a:pt x="938" y="1341"/>
                    <a:pt x="927" y="1331"/>
                  </a:cubicBezTo>
                  <a:cubicBezTo>
                    <a:pt x="917" y="1322"/>
                    <a:pt x="912" y="1310"/>
                    <a:pt x="912" y="1295"/>
                  </a:cubicBezTo>
                  <a:cubicBezTo>
                    <a:pt x="912" y="909"/>
                    <a:pt x="912" y="909"/>
                    <a:pt x="912" y="909"/>
                  </a:cubicBezTo>
                  <a:cubicBezTo>
                    <a:pt x="767" y="909"/>
                    <a:pt x="767" y="909"/>
                    <a:pt x="767" y="909"/>
                  </a:cubicBezTo>
                  <a:cubicBezTo>
                    <a:pt x="918" y="402"/>
                    <a:pt x="918" y="402"/>
                    <a:pt x="918" y="402"/>
                  </a:cubicBezTo>
                  <a:cubicBezTo>
                    <a:pt x="892" y="402"/>
                    <a:pt x="892" y="402"/>
                    <a:pt x="892" y="402"/>
                  </a:cubicBezTo>
                  <a:cubicBezTo>
                    <a:pt x="875" y="459"/>
                    <a:pt x="862" y="505"/>
                    <a:pt x="851" y="541"/>
                  </a:cubicBezTo>
                  <a:cubicBezTo>
                    <a:pt x="841" y="577"/>
                    <a:pt x="830" y="611"/>
                    <a:pt x="820" y="644"/>
                  </a:cubicBezTo>
                  <a:cubicBezTo>
                    <a:pt x="810" y="677"/>
                    <a:pt x="803" y="698"/>
                    <a:pt x="802" y="705"/>
                  </a:cubicBezTo>
                  <a:cubicBezTo>
                    <a:pt x="795" y="726"/>
                    <a:pt x="781" y="737"/>
                    <a:pt x="758" y="737"/>
                  </a:cubicBezTo>
                  <a:cubicBezTo>
                    <a:pt x="747" y="734"/>
                    <a:pt x="747" y="734"/>
                    <a:pt x="747" y="734"/>
                  </a:cubicBezTo>
                  <a:cubicBezTo>
                    <a:pt x="727" y="726"/>
                    <a:pt x="716" y="713"/>
                    <a:pt x="716" y="694"/>
                  </a:cubicBezTo>
                  <a:cubicBezTo>
                    <a:pt x="716" y="688"/>
                    <a:pt x="717" y="684"/>
                    <a:pt x="719" y="680"/>
                  </a:cubicBezTo>
                  <a:cubicBezTo>
                    <a:pt x="720" y="676"/>
                    <a:pt x="725" y="663"/>
                    <a:pt x="730" y="642"/>
                  </a:cubicBezTo>
                  <a:cubicBezTo>
                    <a:pt x="736" y="620"/>
                    <a:pt x="744" y="593"/>
                    <a:pt x="753" y="562"/>
                  </a:cubicBezTo>
                  <a:cubicBezTo>
                    <a:pt x="762" y="531"/>
                    <a:pt x="772" y="497"/>
                    <a:pt x="783" y="460"/>
                  </a:cubicBezTo>
                  <a:cubicBezTo>
                    <a:pt x="794" y="424"/>
                    <a:pt x="804" y="388"/>
                    <a:pt x="816" y="354"/>
                  </a:cubicBezTo>
                  <a:cubicBezTo>
                    <a:pt x="823" y="328"/>
                    <a:pt x="839" y="304"/>
                    <a:pt x="864" y="284"/>
                  </a:cubicBezTo>
                  <a:cubicBezTo>
                    <a:pt x="888" y="262"/>
                    <a:pt x="913" y="252"/>
                    <a:pt x="940" y="252"/>
                  </a:cubicBezTo>
                  <a:cubicBezTo>
                    <a:pt x="1116" y="252"/>
                    <a:pt x="1116" y="252"/>
                    <a:pt x="1116" y="252"/>
                  </a:cubicBezTo>
                  <a:cubicBezTo>
                    <a:pt x="1143" y="252"/>
                    <a:pt x="1170" y="262"/>
                    <a:pt x="1194" y="284"/>
                  </a:cubicBezTo>
                  <a:cubicBezTo>
                    <a:pt x="1217" y="304"/>
                    <a:pt x="1234" y="328"/>
                    <a:pt x="1243" y="354"/>
                  </a:cubicBezTo>
                  <a:cubicBezTo>
                    <a:pt x="1252" y="388"/>
                    <a:pt x="1263" y="424"/>
                    <a:pt x="1273" y="460"/>
                  </a:cubicBezTo>
                  <a:cubicBezTo>
                    <a:pt x="1283" y="497"/>
                    <a:pt x="1294" y="531"/>
                    <a:pt x="1302" y="562"/>
                  </a:cubicBezTo>
                  <a:cubicBezTo>
                    <a:pt x="1312" y="593"/>
                    <a:pt x="1319" y="620"/>
                    <a:pt x="1326" y="642"/>
                  </a:cubicBezTo>
                  <a:cubicBezTo>
                    <a:pt x="1331" y="663"/>
                    <a:pt x="1335" y="676"/>
                    <a:pt x="1337" y="680"/>
                  </a:cubicBezTo>
                  <a:cubicBezTo>
                    <a:pt x="1339" y="691"/>
                    <a:pt x="1339" y="691"/>
                    <a:pt x="1339" y="691"/>
                  </a:cubicBezTo>
                  <a:cubicBezTo>
                    <a:pt x="1339" y="714"/>
                    <a:pt x="1329" y="728"/>
                    <a:pt x="1308" y="734"/>
                  </a:cubicBezTo>
                  <a:cubicBezTo>
                    <a:pt x="1297" y="737"/>
                    <a:pt x="1297" y="737"/>
                    <a:pt x="1297" y="737"/>
                  </a:cubicBezTo>
                  <a:cubicBezTo>
                    <a:pt x="1275" y="737"/>
                    <a:pt x="1260" y="726"/>
                    <a:pt x="1255" y="705"/>
                  </a:cubicBezTo>
                  <a:cubicBezTo>
                    <a:pt x="1252" y="698"/>
                    <a:pt x="1246" y="677"/>
                    <a:pt x="1238" y="644"/>
                  </a:cubicBezTo>
                  <a:cubicBezTo>
                    <a:pt x="1228" y="611"/>
                    <a:pt x="1218" y="577"/>
                    <a:pt x="1206" y="541"/>
                  </a:cubicBezTo>
                  <a:cubicBezTo>
                    <a:pt x="1194" y="505"/>
                    <a:pt x="1181" y="459"/>
                    <a:pt x="1164" y="402"/>
                  </a:cubicBezTo>
                  <a:cubicBezTo>
                    <a:pt x="1139" y="402"/>
                    <a:pt x="1139" y="402"/>
                    <a:pt x="1139" y="402"/>
                  </a:cubicBezTo>
                  <a:cubicBezTo>
                    <a:pt x="1289" y="909"/>
                    <a:pt x="1289" y="909"/>
                    <a:pt x="1289" y="909"/>
                  </a:cubicBezTo>
                  <a:cubicBezTo>
                    <a:pt x="1147" y="909"/>
                    <a:pt x="1147" y="909"/>
                    <a:pt x="1147" y="909"/>
                  </a:cubicBezTo>
                  <a:cubicBezTo>
                    <a:pt x="1147" y="1295"/>
                    <a:pt x="1147" y="1295"/>
                    <a:pt x="1147" y="1295"/>
                  </a:cubicBezTo>
                  <a:cubicBezTo>
                    <a:pt x="1147" y="1310"/>
                    <a:pt x="1142" y="1322"/>
                    <a:pt x="1131" y="1331"/>
                  </a:cubicBezTo>
                  <a:cubicBezTo>
                    <a:pt x="1121" y="1341"/>
                    <a:pt x="1109" y="1346"/>
                    <a:pt x="1093" y="1346"/>
                  </a:cubicBezTo>
                  <a:cubicBezTo>
                    <a:pt x="1078" y="1346"/>
                    <a:pt x="1066" y="1341"/>
                    <a:pt x="1056" y="1331"/>
                  </a:cubicBezTo>
                  <a:cubicBezTo>
                    <a:pt x="1047" y="1322"/>
                    <a:pt x="1043" y="1310"/>
                    <a:pt x="1043" y="1295"/>
                  </a:cubicBezTo>
                  <a:cubicBezTo>
                    <a:pt x="1043" y="909"/>
                    <a:pt x="1043" y="909"/>
                    <a:pt x="1043" y="909"/>
                  </a:cubicBezTo>
                  <a:lnTo>
                    <a:pt x="1016" y="909"/>
                  </a:lnTo>
                  <a:close/>
                  <a:moveTo>
                    <a:pt x="1031" y="221"/>
                  </a:moveTo>
                  <a:cubicBezTo>
                    <a:pt x="1061" y="221"/>
                    <a:pt x="1087" y="211"/>
                    <a:pt x="1107" y="190"/>
                  </a:cubicBezTo>
                  <a:cubicBezTo>
                    <a:pt x="1128" y="169"/>
                    <a:pt x="1139" y="143"/>
                    <a:pt x="1139" y="111"/>
                  </a:cubicBezTo>
                  <a:cubicBezTo>
                    <a:pt x="1139" y="80"/>
                    <a:pt x="1128" y="55"/>
                    <a:pt x="1107" y="33"/>
                  </a:cubicBezTo>
                  <a:cubicBezTo>
                    <a:pt x="1087" y="11"/>
                    <a:pt x="1061" y="0"/>
                    <a:pt x="1031" y="0"/>
                  </a:cubicBezTo>
                  <a:cubicBezTo>
                    <a:pt x="998" y="0"/>
                    <a:pt x="972" y="11"/>
                    <a:pt x="950" y="33"/>
                  </a:cubicBezTo>
                  <a:cubicBezTo>
                    <a:pt x="928" y="55"/>
                    <a:pt x="918" y="80"/>
                    <a:pt x="918" y="111"/>
                  </a:cubicBezTo>
                  <a:cubicBezTo>
                    <a:pt x="918" y="143"/>
                    <a:pt x="928" y="169"/>
                    <a:pt x="950" y="190"/>
                  </a:cubicBezTo>
                  <a:cubicBezTo>
                    <a:pt x="972" y="211"/>
                    <a:pt x="999" y="221"/>
                    <a:pt x="1031" y="221"/>
                  </a:cubicBezTo>
                  <a:close/>
                  <a:moveTo>
                    <a:pt x="142" y="249"/>
                  </a:moveTo>
                  <a:cubicBezTo>
                    <a:pt x="103" y="249"/>
                    <a:pt x="71" y="263"/>
                    <a:pt x="42" y="291"/>
                  </a:cubicBezTo>
                  <a:cubicBezTo>
                    <a:pt x="14" y="320"/>
                    <a:pt x="0" y="353"/>
                    <a:pt x="0" y="391"/>
                  </a:cubicBezTo>
                  <a:cubicBezTo>
                    <a:pt x="0" y="737"/>
                    <a:pt x="0" y="737"/>
                    <a:pt x="0" y="737"/>
                  </a:cubicBezTo>
                  <a:cubicBezTo>
                    <a:pt x="0" y="750"/>
                    <a:pt x="4" y="762"/>
                    <a:pt x="14" y="771"/>
                  </a:cubicBezTo>
                  <a:cubicBezTo>
                    <a:pt x="24" y="780"/>
                    <a:pt x="35" y="784"/>
                    <a:pt x="48" y="784"/>
                  </a:cubicBezTo>
                  <a:cubicBezTo>
                    <a:pt x="63" y="784"/>
                    <a:pt x="75" y="780"/>
                    <a:pt x="84" y="771"/>
                  </a:cubicBezTo>
                  <a:cubicBezTo>
                    <a:pt x="92" y="762"/>
                    <a:pt x="96" y="750"/>
                    <a:pt x="96" y="737"/>
                  </a:cubicBezTo>
                  <a:cubicBezTo>
                    <a:pt x="96" y="428"/>
                    <a:pt x="96" y="428"/>
                    <a:pt x="96" y="428"/>
                  </a:cubicBezTo>
                  <a:cubicBezTo>
                    <a:pt x="121" y="428"/>
                    <a:pt x="121" y="428"/>
                    <a:pt x="121" y="428"/>
                  </a:cubicBezTo>
                  <a:cubicBezTo>
                    <a:pt x="121" y="1283"/>
                    <a:pt x="121" y="1283"/>
                    <a:pt x="121" y="1283"/>
                  </a:cubicBezTo>
                  <a:cubicBezTo>
                    <a:pt x="121" y="1300"/>
                    <a:pt x="129" y="1315"/>
                    <a:pt x="142" y="1327"/>
                  </a:cubicBezTo>
                  <a:cubicBezTo>
                    <a:pt x="155" y="1340"/>
                    <a:pt x="170" y="1346"/>
                    <a:pt x="187" y="1346"/>
                  </a:cubicBezTo>
                  <a:cubicBezTo>
                    <a:pt x="206" y="1346"/>
                    <a:pt x="221" y="1340"/>
                    <a:pt x="233" y="1327"/>
                  </a:cubicBezTo>
                  <a:cubicBezTo>
                    <a:pt x="247" y="1315"/>
                    <a:pt x="252" y="1300"/>
                    <a:pt x="252" y="1283"/>
                  </a:cubicBezTo>
                  <a:cubicBezTo>
                    <a:pt x="252" y="787"/>
                    <a:pt x="252" y="787"/>
                    <a:pt x="252" y="787"/>
                  </a:cubicBezTo>
                  <a:cubicBezTo>
                    <a:pt x="280" y="787"/>
                    <a:pt x="280" y="787"/>
                    <a:pt x="280" y="787"/>
                  </a:cubicBezTo>
                  <a:cubicBezTo>
                    <a:pt x="280" y="1283"/>
                    <a:pt x="280" y="1283"/>
                    <a:pt x="280" y="1283"/>
                  </a:cubicBezTo>
                  <a:cubicBezTo>
                    <a:pt x="280" y="1300"/>
                    <a:pt x="287" y="1315"/>
                    <a:pt x="299" y="1327"/>
                  </a:cubicBezTo>
                  <a:cubicBezTo>
                    <a:pt x="311" y="1340"/>
                    <a:pt x="327" y="1346"/>
                    <a:pt x="346" y="1346"/>
                  </a:cubicBezTo>
                  <a:cubicBezTo>
                    <a:pt x="363" y="1346"/>
                    <a:pt x="377" y="1340"/>
                    <a:pt x="390" y="1327"/>
                  </a:cubicBezTo>
                  <a:cubicBezTo>
                    <a:pt x="402" y="1315"/>
                    <a:pt x="408" y="1300"/>
                    <a:pt x="408" y="1283"/>
                  </a:cubicBezTo>
                  <a:cubicBezTo>
                    <a:pt x="408" y="428"/>
                    <a:pt x="408" y="428"/>
                    <a:pt x="408" y="428"/>
                  </a:cubicBezTo>
                  <a:cubicBezTo>
                    <a:pt x="434" y="428"/>
                    <a:pt x="434" y="428"/>
                    <a:pt x="434" y="428"/>
                  </a:cubicBezTo>
                  <a:cubicBezTo>
                    <a:pt x="434" y="737"/>
                    <a:pt x="434" y="737"/>
                    <a:pt x="434" y="737"/>
                  </a:cubicBezTo>
                  <a:cubicBezTo>
                    <a:pt x="434" y="750"/>
                    <a:pt x="438" y="762"/>
                    <a:pt x="447" y="771"/>
                  </a:cubicBezTo>
                  <a:cubicBezTo>
                    <a:pt x="457" y="780"/>
                    <a:pt x="469" y="784"/>
                    <a:pt x="482" y="784"/>
                  </a:cubicBezTo>
                  <a:cubicBezTo>
                    <a:pt x="497" y="784"/>
                    <a:pt x="508" y="780"/>
                    <a:pt x="517" y="771"/>
                  </a:cubicBezTo>
                  <a:cubicBezTo>
                    <a:pt x="525" y="762"/>
                    <a:pt x="530" y="750"/>
                    <a:pt x="530" y="737"/>
                  </a:cubicBezTo>
                  <a:cubicBezTo>
                    <a:pt x="530" y="391"/>
                    <a:pt x="530" y="391"/>
                    <a:pt x="530" y="391"/>
                  </a:cubicBezTo>
                  <a:cubicBezTo>
                    <a:pt x="530" y="353"/>
                    <a:pt x="517" y="320"/>
                    <a:pt x="488" y="291"/>
                  </a:cubicBezTo>
                  <a:cubicBezTo>
                    <a:pt x="461" y="263"/>
                    <a:pt x="428" y="249"/>
                    <a:pt x="388" y="249"/>
                  </a:cubicBezTo>
                  <a:lnTo>
                    <a:pt x="142" y="249"/>
                  </a:lnTo>
                  <a:close/>
                  <a:moveTo>
                    <a:pt x="266" y="221"/>
                  </a:moveTo>
                  <a:cubicBezTo>
                    <a:pt x="296" y="221"/>
                    <a:pt x="323" y="211"/>
                    <a:pt x="344" y="190"/>
                  </a:cubicBezTo>
                  <a:cubicBezTo>
                    <a:pt x="365" y="169"/>
                    <a:pt x="376" y="143"/>
                    <a:pt x="376" y="111"/>
                  </a:cubicBezTo>
                  <a:cubicBezTo>
                    <a:pt x="376" y="80"/>
                    <a:pt x="365" y="55"/>
                    <a:pt x="344" y="33"/>
                  </a:cubicBezTo>
                  <a:cubicBezTo>
                    <a:pt x="322" y="11"/>
                    <a:pt x="296" y="0"/>
                    <a:pt x="266" y="0"/>
                  </a:cubicBezTo>
                  <a:cubicBezTo>
                    <a:pt x="234" y="0"/>
                    <a:pt x="207" y="11"/>
                    <a:pt x="187" y="33"/>
                  </a:cubicBezTo>
                  <a:cubicBezTo>
                    <a:pt x="166" y="55"/>
                    <a:pt x="156" y="80"/>
                    <a:pt x="156" y="111"/>
                  </a:cubicBezTo>
                  <a:cubicBezTo>
                    <a:pt x="156" y="143"/>
                    <a:pt x="166" y="169"/>
                    <a:pt x="187" y="190"/>
                  </a:cubicBezTo>
                  <a:cubicBezTo>
                    <a:pt x="207" y="211"/>
                    <a:pt x="234" y="221"/>
                    <a:pt x="266"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4" name="Picture 4" descr="Clipart wheelchair person - ClipartAndScrap"/>
            <p:cNvPicPr>
              <a:picLocks noChangeAspect="1" noChangeArrowheads="1"/>
            </p:cNvPicPr>
            <p:nvPr/>
          </p:nvPicPr>
          <p:blipFill>
            <a:blip r:embed="rId4" cstate="print">
              <a:duotone>
                <a:prstClr val="black"/>
                <a:schemeClr val="tx1">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053248" y="2438377"/>
              <a:ext cx="312159" cy="335767"/>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62" descr="Female Tall Icon"/>
            <p:cNvSpPr>
              <a:spLocks noEditPoints="1"/>
            </p:cNvSpPr>
            <p:nvPr/>
          </p:nvSpPr>
          <p:spPr bwMode="auto">
            <a:xfrm>
              <a:off x="4724552" y="4324005"/>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2" name="Freeform 121" descr="Child Icon"/>
            <p:cNvSpPr>
              <a:spLocks noEditPoints="1"/>
            </p:cNvSpPr>
            <p:nvPr/>
          </p:nvSpPr>
          <p:spPr bwMode="auto">
            <a:xfrm>
              <a:off x="6885823" y="4333827"/>
              <a:ext cx="227695" cy="361314"/>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2" name="Picture 2" descr="GCworkplace Full Colour Reversed 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2479" y="4887187"/>
              <a:ext cx="948285" cy="252536"/>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86" descr="Activity-based working, connected by lines to people using the office"/>
          <p:cNvSpPr/>
          <p:nvPr/>
        </p:nvSpPr>
        <p:spPr>
          <a:xfrm>
            <a:off x="8584643" y="2671749"/>
            <a:ext cx="3915092" cy="954107"/>
          </a:xfrm>
          <a:prstGeom prst="rect">
            <a:avLst/>
          </a:prstGeom>
        </p:spPr>
        <p:txBody>
          <a:bodyPr wrap="square">
            <a:spAutoFit/>
          </a:bodyPr>
          <a:lstStyle/>
          <a:p>
            <a:pPr algn="ctr"/>
            <a:r>
              <a:rPr lang="en-US" sz="2800"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ACTIVITY-BASED </a:t>
            </a:r>
            <a:r>
              <a:rPr lang="en-US"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WORKING (ABW)</a:t>
            </a:r>
          </a:p>
        </p:txBody>
      </p:sp>
      <p:sp>
        <p:nvSpPr>
          <p:cNvPr id="65" name="Oval 64">
            <a:extLst>
              <a:ext uri="{C183D7F6-B498-43B3-948B-1728B52AA6E4}">
                <adec:decorative xmlns:adec="http://schemas.microsoft.com/office/drawing/2017/decorative" val="1"/>
              </a:ext>
            </a:extLst>
          </p:cNvPr>
          <p:cNvSpPr/>
          <p:nvPr/>
        </p:nvSpPr>
        <p:spPr>
          <a:xfrm>
            <a:off x="3698769" y="206367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C183D7F6-B498-43B3-948B-1728B52AA6E4}">
                <adec:decorative xmlns:adec="http://schemas.microsoft.com/office/drawing/2017/decorative" val="1"/>
              </a:ext>
            </a:extLst>
          </p:cNvPr>
          <p:cNvSpPr/>
          <p:nvPr/>
        </p:nvSpPr>
        <p:spPr>
          <a:xfrm>
            <a:off x="5723365" y="2041579"/>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C183D7F6-B498-43B3-948B-1728B52AA6E4}">
                <adec:decorative xmlns:adec="http://schemas.microsoft.com/office/drawing/2017/decorative" val="1"/>
              </a:ext>
            </a:extLst>
          </p:cNvPr>
          <p:cNvSpPr/>
          <p:nvPr/>
        </p:nvSpPr>
        <p:spPr>
          <a:xfrm>
            <a:off x="5038835" y="2968777"/>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C183D7F6-B498-43B3-948B-1728B52AA6E4}">
                <adec:decorative xmlns:adec="http://schemas.microsoft.com/office/drawing/2017/decorative" val="1"/>
              </a:ext>
            </a:extLst>
          </p:cNvPr>
          <p:cNvSpPr/>
          <p:nvPr/>
        </p:nvSpPr>
        <p:spPr>
          <a:xfrm>
            <a:off x="4340354" y="3926828"/>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C183D7F6-B498-43B3-948B-1728B52AA6E4}">
                <adec:decorative xmlns:adec="http://schemas.microsoft.com/office/drawing/2017/decorative" val="1"/>
              </a:ext>
            </a:extLst>
          </p:cNvPr>
          <p:cNvSpPr/>
          <p:nvPr/>
        </p:nvSpPr>
        <p:spPr>
          <a:xfrm>
            <a:off x="6384783" y="3955289"/>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1" name="Straight Connector 70">
            <a:extLst>
              <a:ext uri="{C183D7F6-B498-43B3-948B-1728B52AA6E4}">
                <adec:decorative xmlns:adec="http://schemas.microsoft.com/office/drawing/2017/decorative" val="1"/>
              </a:ext>
            </a:extLst>
          </p:cNvPr>
          <p:cNvCxnSpPr>
            <a:stCxn id="69" idx="7"/>
          </p:cNvCxnSpPr>
          <p:nvPr/>
        </p:nvCxnSpPr>
        <p:spPr>
          <a:xfrm flipV="1">
            <a:off x="7323632" y="3094919"/>
            <a:ext cx="1813263" cy="1006906"/>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a:stCxn id="65" idx="6"/>
          </p:cNvCxnSpPr>
          <p:nvPr/>
        </p:nvCxnSpPr>
        <p:spPr>
          <a:xfrm>
            <a:off x="4798699" y="2563982"/>
            <a:ext cx="4338196" cy="530937"/>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stCxn id="66" idx="6"/>
          </p:cNvCxnSpPr>
          <p:nvPr/>
        </p:nvCxnSpPr>
        <p:spPr>
          <a:xfrm flipV="1">
            <a:off x="6138765" y="3094919"/>
            <a:ext cx="2998130" cy="37416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a:stCxn id="68" idx="6"/>
          </p:cNvCxnSpPr>
          <p:nvPr/>
        </p:nvCxnSpPr>
        <p:spPr>
          <a:xfrm>
            <a:off x="6823295" y="2541885"/>
            <a:ext cx="2313600" cy="55303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a:stCxn id="67" idx="6"/>
          </p:cNvCxnSpPr>
          <p:nvPr/>
        </p:nvCxnSpPr>
        <p:spPr>
          <a:xfrm flipV="1">
            <a:off x="5440284" y="3094919"/>
            <a:ext cx="3696611" cy="1332215"/>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58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5" grpId="0" animBg="1"/>
      <p:bldP spid="68" grpId="0" animBg="1"/>
      <p:bldP spid="66" grpId="0" animBg="1"/>
      <p:bldP spid="67" grpId="0" animBg="1"/>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02913" y="575067"/>
            <a:ext cx="4247612" cy="1330839"/>
          </a:xfrm>
        </p:spPr>
        <p:txBody>
          <a:bodyPr vert="horz" lIns="91440" tIns="45720" rIns="91440" bIns="45720" rtlCol="0" anchor="ctr">
            <a:normAutofit/>
          </a:bodyPr>
          <a:lstStyle/>
          <a:p>
            <a:r>
              <a:rPr lang="en-US" sz="3200" kern="1200" dirty="0">
                <a:solidFill>
                  <a:schemeClr val="accent5"/>
                </a:solidFill>
              </a:rPr>
              <a:t>Understanding workpoints</a:t>
            </a:r>
          </a:p>
        </p:txBody>
      </p:sp>
      <p:sp>
        <p:nvSpPr>
          <p:cNvPr id="8" name="Rectangle 7"/>
          <p:cNvSpPr/>
          <p:nvPr/>
        </p:nvSpPr>
        <p:spPr>
          <a:xfrm>
            <a:off x="862366" y="2194102"/>
            <a:ext cx="3427001" cy="3908586"/>
          </a:xfrm>
          <a:prstGeom prst="rect">
            <a:avLst/>
          </a:prstGeom>
        </p:spPr>
        <p:txBody>
          <a:bodyPr vert="horz" lIns="91440" tIns="45720" rIns="91440" bIns="45720" rtlCol="0">
            <a:normAutofit/>
          </a:bodyPr>
          <a:lstStyle/>
          <a:p>
            <a:pPr>
              <a:lnSpc>
                <a:spcPct val="90000"/>
              </a:lnSpc>
              <a:spcAft>
                <a:spcPts val="600"/>
              </a:spcAft>
            </a:pPr>
            <a:r>
              <a:rPr lang="en-US" sz="2000" dirty="0"/>
              <a:t>In an ABW environment, </a:t>
            </a:r>
            <a:r>
              <a:rPr lang="en-US" sz="2000" b="1" dirty="0"/>
              <a:t>WORKPOINTS</a:t>
            </a:r>
            <a:r>
              <a:rPr lang="en-US" sz="2000" dirty="0"/>
              <a:t> are the building blocks and refer to any area where work can be done—this can range from a lounge chair or a desk, to a meeting room or collaborative hub. </a:t>
            </a:r>
          </a:p>
          <a:p>
            <a:pPr>
              <a:lnSpc>
                <a:spcPct val="90000"/>
              </a:lnSpc>
              <a:spcAft>
                <a:spcPts val="600"/>
              </a:spcAft>
            </a:pPr>
            <a:r>
              <a:rPr lang="en-US" sz="2000" dirty="0"/>
              <a:t>E</a:t>
            </a:r>
            <a:r>
              <a:rPr lang="en-CA" sz="2000" dirty="0"/>
              <a:t>mployees have access to all workpoints in all zones - both open and enclosed work areas.</a:t>
            </a:r>
          </a:p>
          <a:p>
            <a:pPr>
              <a:lnSpc>
                <a:spcPct val="90000"/>
              </a:lnSpc>
              <a:spcAft>
                <a:spcPts val="600"/>
              </a:spcAft>
            </a:pPr>
            <a:r>
              <a:rPr lang="en-CA" sz="2000" dirty="0"/>
              <a:t>This enables employees to choose from a multitude of settings to perform their work. </a:t>
            </a:r>
          </a:p>
          <a:p>
            <a:pPr>
              <a:lnSpc>
                <a:spcPct val="90000"/>
              </a:lnSpc>
              <a:spcAft>
                <a:spcPts val="600"/>
              </a:spcAft>
            </a:pPr>
            <a:endParaRPr lang="en-CA" sz="2000" dirty="0"/>
          </a:p>
          <a:p>
            <a:pPr>
              <a:lnSpc>
                <a:spcPct val="90000"/>
              </a:lnSpc>
              <a:spcAft>
                <a:spcPts val="600"/>
              </a:spcAft>
            </a:pPr>
            <a:endParaRPr lang="en-US" sz="2000" dirty="0"/>
          </a:p>
        </p:txBody>
      </p:sp>
      <p:pic>
        <p:nvPicPr>
          <p:cNvPr id="6" name="Picture 5" descr="A picture of a floor plan">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171218" y="661916"/>
            <a:ext cx="4703619" cy="5557909"/>
          </a:xfrm>
          <a:prstGeom prst="rect">
            <a:avLst/>
          </a:prstGeom>
        </p:spPr>
      </p:pic>
    </p:spTree>
    <p:extLst>
      <p:ext uri="{BB962C8B-B14F-4D97-AF65-F5344CB8AC3E}">
        <p14:creationId xmlns:p14="http://schemas.microsoft.com/office/powerpoint/2010/main" val="829561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f7c66ac4330373af0de70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9024</TotalTime>
  <Words>4400</Words>
  <Application>Microsoft Office PowerPoint</Application>
  <PresentationFormat>Widescreen</PresentationFormat>
  <Paragraphs>404</Paragraphs>
  <Slides>29</Slides>
  <Notes>26</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3" baseType="lpstr">
      <vt:lpstr>Arial</vt:lpstr>
      <vt:lpstr>Arial Nova</vt:lpstr>
      <vt:lpstr>Arial Rounded MT Bold</vt:lpstr>
      <vt:lpstr>Avenir</vt:lpstr>
      <vt:lpstr>Calibri</vt:lpstr>
      <vt:lpstr>Calibri Light</vt:lpstr>
      <vt:lpstr>Comic Sans MS</vt:lpstr>
      <vt:lpstr>Georgia</vt:lpstr>
      <vt:lpstr>Noto Sans Symbols</vt:lpstr>
      <vt:lpstr>Symbol</vt:lpstr>
      <vt:lpstr>Wingdings</vt:lpstr>
      <vt:lpstr>Office Theme</vt:lpstr>
      <vt:lpstr>1_Office Theme</vt:lpstr>
      <vt:lpstr>think-cell Slide</vt:lpstr>
      <vt:lpstr>A day in-a-life  in a GCworkplace</vt:lpstr>
      <vt:lpstr>How to use this document (1 of 2)</vt:lpstr>
      <vt:lpstr>How to use this document (2 of 2)</vt:lpstr>
      <vt:lpstr>Getting ready to work in a GCworkplace</vt:lpstr>
      <vt:lpstr>What is a GCworkplace?</vt:lpstr>
      <vt:lpstr>Our vision for the workplace</vt:lpstr>
      <vt:lpstr>Understanding the flexibility provided by an ecosystem of spaces</vt:lpstr>
      <vt:lpstr>In an office setting…</vt:lpstr>
      <vt:lpstr>Understanding workpoints</vt:lpstr>
      <vt:lpstr>Understanding workpoints: individual work</vt:lpstr>
      <vt:lpstr>Understanding workpoints: collaborative work</vt:lpstr>
      <vt:lpstr>Understanding workpoints: variety for everyone and every task!</vt:lpstr>
      <vt:lpstr>A GCworkplace is functionally zoned to support a variety of work activities </vt:lpstr>
      <vt:lpstr>Different ways of working</vt:lpstr>
      <vt:lpstr>An accessible and inclusive workplace by design</vt:lpstr>
      <vt:lpstr>Defining your own journey</vt:lpstr>
      <vt:lpstr>In-Office employee journey example </vt:lpstr>
      <vt:lpstr>  Planning ahead step-by-step</vt:lpstr>
      <vt:lpstr>  Planning ahead: Step 1- choosing the location</vt:lpstr>
      <vt:lpstr>  Planning ahead: Step 2 - individually or in collaboration</vt:lpstr>
      <vt:lpstr> Planning ahead: Step 3 – choosing your workpoint</vt:lpstr>
      <vt:lpstr>Planning ahead: Step 4 - selecting and booking </vt:lpstr>
      <vt:lpstr>Getting ready – Booking your workpoint</vt:lpstr>
      <vt:lpstr>Getting ready – Preparing to go to the office</vt:lpstr>
      <vt:lpstr>Using the space – Working on site</vt:lpstr>
      <vt:lpstr>Using the space- Lockers</vt:lpstr>
      <vt:lpstr>Using the space – Community Norms / Etiquette </vt:lpstr>
      <vt:lpstr>Using the space- Onsite support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47</cp:revision>
  <dcterms:created xsi:type="dcterms:W3CDTF">2018-01-23T15:59:12Z</dcterms:created>
  <dcterms:modified xsi:type="dcterms:W3CDTF">2023-02-06T20:12:49Z</dcterms:modified>
</cp:coreProperties>
</file>