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7"/>
  </p:notesMasterIdLst>
  <p:handoutMasterIdLst>
    <p:handoutMasterId r:id="rId18"/>
  </p:handoutMasterIdLst>
  <p:sldIdLst>
    <p:sldId id="342" r:id="rId2"/>
    <p:sldId id="325" r:id="rId3"/>
    <p:sldId id="299" r:id="rId4"/>
    <p:sldId id="349" r:id="rId5"/>
    <p:sldId id="350" r:id="rId6"/>
    <p:sldId id="278" r:id="rId7"/>
    <p:sldId id="344" r:id="rId8"/>
    <p:sldId id="321" r:id="rId9"/>
    <p:sldId id="323" r:id="rId10"/>
    <p:sldId id="352" r:id="rId11"/>
    <p:sldId id="320" r:id="rId12"/>
    <p:sldId id="322" r:id="rId13"/>
    <p:sldId id="351" r:id="rId14"/>
    <p:sldId id="336"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20" autoAdjust="0"/>
    <p:restoredTop sz="65730" autoAdjust="0"/>
  </p:normalViewPr>
  <p:slideViewPr>
    <p:cSldViewPr snapToObjects="1" showGuides="1">
      <p:cViewPr varScale="1">
        <p:scale>
          <a:sx n="75" d="100"/>
          <a:sy n="75" d="100"/>
        </p:scale>
        <p:origin x="2154" y="54"/>
      </p:cViewPr>
      <p:guideLst>
        <p:guide orient="horz" pos="2160"/>
        <p:guide pos="2880"/>
      </p:guideLst>
    </p:cSldViewPr>
  </p:slideViewPr>
  <p:outlineViewPr>
    <p:cViewPr>
      <p:scale>
        <a:sx n="33" d="100"/>
        <a:sy n="33" d="100"/>
      </p:scale>
      <p:origin x="0" y="-941"/>
    </p:cViewPr>
  </p:outlin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5/7/2024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5/7/2024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elf-compassion.org/wp-content/uploads/2020/08/self-compassion.break__01-cleanedbydan.mp3"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5" Type="http://schemas.openxmlformats.org/officeDocument/2006/relationships/hyperlink" Target="https://www.youtube.com/watch?v=Fevw8ahkeeU" TargetMode="External"/><Relationship Id="rId4" Type="http://schemas.openxmlformats.org/officeDocument/2006/relationships/hyperlink" Target="https://vimeo.com/470384287"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sysk.fr/2018/11/13/pleine-conscience-numerique-transformation/"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learn.rumie.org/jR/bytes/practice-digital-mindfulness-for-wellbeing" TargetMode="External"/><Relationship Id="rId5" Type="http://schemas.openxmlformats.org/officeDocument/2006/relationships/hyperlink" Target="https://gcconnex.gc.ca/blog/view/14813318/day-1721-days-challenge-kindspring-make-a-mindful-phone-call" TargetMode="External"/><Relationship Id="rId4" Type="http://schemas.openxmlformats.org/officeDocument/2006/relationships/hyperlink" Target="https://www.youtube.com/watch?v=5nsySCMH36s" TargetMode="External"/><Relationship Id="rId9" Type="http://schemas.openxmlformats.org/officeDocument/2006/relationships/hyperlink" Target="https://positiveleadership.fr/plus-de-conscience-dans-nos-email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soundcloud.com/awakeningcompassion/awakening-compassion-class-4" TargetMode="External"/><Relationship Id="rId13" Type="http://schemas.openxmlformats.org/officeDocument/2006/relationships/hyperlink" Target="https://www.youtube.com/watch?v=nQSAcY-7Xic" TargetMode="External"/><Relationship Id="rId3" Type="http://schemas.openxmlformats.org/officeDocument/2006/relationships/hyperlink" Target="https://www.rightlifeproject.com/meditate" TargetMode="External"/><Relationship Id="rId7" Type="http://schemas.openxmlformats.org/officeDocument/2006/relationships/hyperlink" Target="https://soundcloud.com/mindfullivingcoach/self-compassion-meditation" TargetMode="External"/><Relationship Id="rId12" Type="http://schemas.openxmlformats.org/officeDocument/2006/relationships/hyperlink" Target="https://vimeo.com/46674257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soundcloud.com/user-640851605/self-compassion-giving-and-receiving-meditation-10-minutes" TargetMode="External"/><Relationship Id="rId11" Type="http://schemas.openxmlformats.org/officeDocument/2006/relationships/hyperlink" Target="https://www.youtube.com/watch?v=Fevw8ahkeeU" TargetMode="External"/><Relationship Id="rId5" Type="http://schemas.openxmlformats.org/officeDocument/2006/relationships/hyperlink" Target="https://soundcloud.com/breathworks-mindfulness/mindfulness-for-women-track-5-self-compassion-meditation" TargetMode="External"/><Relationship Id="rId10" Type="http://schemas.openxmlformats.org/officeDocument/2006/relationships/hyperlink" Target="https://vimeo.com/470384287" TargetMode="External"/><Relationship Id="rId4" Type="http://schemas.openxmlformats.org/officeDocument/2006/relationships/hyperlink" Target="https://soundcloud.com/dharma-gus/15-min-body-scan-augusta-mbsr" TargetMode="External"/><Relationship Id="rId9" Type="http://schemas.openxmlformats.org/officeDocument/2006/relationships/hyperlink" Target="http://self-compassion.org/wp-content/uploads/meditations/LKM.self-compassion.MP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watch?v=5nsySCMH36s" TargetMode="External"/><Relationship Id="rId5" Type="http://schemas.openxmlformats.org/officeDocument/2006/relationships/hyperlink" Target="https://www.youtube.com/watch?v=qBBy5Jx_xrQ" TargetMode="External"/><Relationship Id="rId4" Type="http://schemas.openxmlformats.org/officeDocument/2006/relationships/hyperlink" Target="https://self-compassion.org/wp-content/uploads/2020/08/self-compassion.break__01-cleanedbydan.mp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7" Type="http://schemas.openxmlformats.org/officeDocument/2006/relationships/hyperlink" Target="https://en.wikipedia.org/wiki/Kristin_Nef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Suffering" TargetMode="External"/><Relationship Id="rId5" Type="http://schemas.openxmlformats.org/officeDocument/2006/relationships/hyperlink" Target="https://en.wikipedia.org/wiki/Compassion" TargetMode="External"/><Relationship Id="rId4" Type="http://schemas.openxmlformats.org/officeDocument/2006/relationships/hyperlink" Target="https://en.wikipedia.org/wiki/Self-compass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meditation-pleine-conscience-la-rochelle.fr/content/article-de-kristin-neff-%C2%AB%C2%A0la-physiologie-de-lauto-compassion%C2%A0%C2%B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Casey-Marie:</a:t>
            </a:r>
          </a:p>
          <a:p>
            <a:endParaRPr lang="en-CA" dirty="0"/>
          </a:p>
          <a:p>
            <a:r>
              <a:rPr lang="en-CA" dirty="0"/>
              <a:t>What I’m about to say may resonate, or maybe different for each one of us, the point is about perspectives on how we are seen</a:t>
            </a:r>
          </a:p>
          <a:p>
            <a:endParaRPr lang="en-CA" dirty="0"/>
          </a:p>
          <a:p>
            <a:r>
              <a:rPr lang="en-CA" dirty="0"/>
              <a:t>In this example:</a:t>
            </a:r>
          </a:p>
          <a:p>
            <a:r>
              <a:rPr lang="en-CA" dirty="0"/>
              <a:t>(click)</a:t>
            </a:r>
          </a:p>
          <a:p>
            <a:r>
              <a:rPr lang="en-CA" dirty="0"/>
              <a:t>How</a:t>
            </a:r>
            <a:r>
              <a:rPr lang="en-CA" baseline="0" dirty="0"/>
              <a:t> my mom and dad see me – specially when young, as an angel, extremely good kid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girlfriend/wife sees me – particularly during the “honey moon phase”, as strong, brilliant, cute, funny,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older brother sees me – typically my older brother used to see me as weak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I see myself – usually I’m the hardest person to judge my own self, maybe because from my perspective I see outside usually seeing others… if this is also your case, it is time fix that and start seeing ourselves for who we really are</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a:t>(</a:t>
            </a:r>
            <a:r>
              <a:rPr lang="fr-CA" sz="1400" dirty="0" err="1"/>
              <a:t>Choose</a:t>
            </a:r>
            <a:r>
              <a:rPr lang="fr-CA" sz="1400" dirty="0"/>
              <a:t> one of </a:t>
            </a:r>
            <a:r>
              <a:rPr lang="fr-CA" sz="1400" dirty="0" err="1"/>
              <a:t>these</a:t>
            </a:r>
            <a:r>
              <a:rPr lang="fr-CA" sz="1400" dirty="0"/>
              <a:t>)</a:t>
            </a:r>
          </a:p>
          <a:p>
            <a:pPr marL="342900" marR="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dirty="0"/>
              <a:t>Kristin </a:t>
            </a:r>
            <a:r>
              <a:rPr lang="fr-CA" sz="1400" dirty="0" err="1"/>
              <a:t>Neff’s</a:t>
            </a:r>
            <a:r>
              <a:rPr lang="fr-CA" sz="1400" dirty="0"/>
              <a:t> </a:t>
            </a:r>
            <a:r>
              <a:rPr lang="fr-CA" sz="1400" dirty="0" err="1"/>
              <a:t>recording</a:t>
            </a:r>
            <a:r>
              <a:rPr lang="fr-CA" sz="1400" dirty="0"/>
              <a:t> on Self-compassion</a:t>
            </a:r>
            <a:r>
              <a:rPr lang="fr-CA" sz="1400" baseline="0" dirty="0"/>
              <a:t> break, 5 mins: </a:t>
            </a:r>
            <a:r>
              <a:rPr lang="en-US" sz="1400" u="sng" dirty="0">
                <a:hlinkClick r:id="rId3"/>
              </a:rPr>
              <a:t>https://self-compassion.org/wp-content/uploads/2020/08/self-compassion.break__01-cleanedbydan.mp3</a:t>
            </a:r>
            <a:br>
              <a:rPr lang="en-US" sz="1400" u="sng" dirty="0"/>
            </a:br>
            <a:r>
              <a:rPr lang="en-US" sz="1400" b="1" u="none" dirty="0"/>
              <a:t>OR</a:t>
            </a:r>
          </a:p>
          <a:p>
            <a:pPr marL="342900" marR="0" indent="-342900" algn="l" defTabSz="914400" rtl="0" eaLnBrk="1" fontAlgn="auto" latinLnBrk="0" hangingPunct="1">
              <a:lnSpc>
                <a:spcPct val="100000"/>
              </a:lnSpc>
              <a:spcBef>
                <a:spcPts val="599"/>
              </a:spcBef>
              <a:spcAft>
                <a:spcPts val="300"/>
              </a:spcAft>
              <a:buClrTx/>
              <a:buSzTx/>
              <a:buFontTx/>
              <a:buAutoNum type="arabicPeriod"/>
              <a:tabLst/>
              <a:defRPr/>
            </a:pPr>
            <a:r>
              <a:rPr lang="en-US" sz="2000" dirty="0"/>
              <a:t>Or, you can guide participants through a self-compassion exercise, as follows…</a:t>
            </a:r>
          </a:p>
          <a:p>
            <a:pPr marL="742493" lvl="1" indent="-285293">
              <a:spcBef>
                <a:spcPts val="599"/>
              </a:spcBef>
              <a:spcAft>
                <a:spcPts val="300"/>
              </a:spcAft>
              <a:buFont typeface="Arial" panose="020B0604020202020204" pitchFamily="34" charset="0"/>
              <a:buChar char="•"/>
            </a:pPr>
            <a:r>
              <a:rPr lang="fr-CA" sz="1200" dirty="0" err="1"/>
              <a:t>I’ll</a:t>
            </a:r>
            <a:r>
              <a:rPr lang="fr-CA" sz="1200" dirty="0"/>
              <a:t> guide us </a:t>
            </a:r>
            <a:r>
              <a:rPr lang="fr-CA" sz="1200" dirty="0" err="1"/>
              <a:t>doing</a:t>
            </a:r>
            <a:r>
              <a:rPr lang="fr-CA" sz="1200" dirty="0"/>
              <a:t> a </a:t>
            </a:r>
            <a:r>
              <a:rPr lang="fr-CA" sz="1200" dirty="0" err="1"/>
              <a:t>similar</a:t>
            </a:r>
            <a:r>
              <a:rPr lang="fr-CA" sz="1200" dirty="0"/>
              <a:t> </a:t>
            </a:r>
            <a:r>
              <a:rPr lang="fr-CA" sz="1200" dirty="0" err="1"/>
              <a:t>loving-kindness</a:t>
            </a:r>
            <a:r>
              <a:rPr lang="fr-CA" sz="1200" baseline="0" dirty="0"/>
              <a:t> </a:t>
            </a:r>
            <a:r>
              <a:rPr lang="fr-CA" sz="1200" baseline="0" dirty="0" err="1"/>
              <a:t>meditation</a:t>
            </a:r>
            <a:endParaRPr lang="fr-CA" sz="1200" baseline="0" dirty="0"/>
          </a:p>
          <a:p>
            <a:pPr marL="742493" lvl="1" indent="-285293">
              <a:spcBef>
                <a:spcPts val="599"/>
              </a:spcBef>
              <a:spcAft>
                <a:spcPts val="300"/>
              </a:spcAft>
              <a:buFont typeface="Arial" panose="020B0604020202020204" pitchFamily="34" charset="0"/>
              <a:buChar char="•"/>
            </a:pPr>
            <a:r>
              <a:rPr lang="fr-CA" sz="1300" baseline="0" dirty="0"/>
              <a:t>First, </a:t>
            </a:r>
            <a:r>
              <a:rPr lang="fr-CA" sz="1300" baseline="0" dirty="0" err="1"/>
              <a:t>think</a:t>
            </a:r>
            <a:r>
              <a:rPr lang="fr-CA" sz="1300" baseline="0" dirty="0"/>
              <a:t> of </a:t>
            </a:r>
            <a:r>
              <a:rPr lang="fr-CA" sz="1300" baseline="0" dirty="0" err="1"/>
              <a:t>something</a:t>
            </a:r>
            <a:r>
              <a:rPr lang="fr-CA" sz="1300" baseline="0" dirty="0"/>
              <a:t> </a:t>
            </a:r>
            <a:r>
              <a:rPr lang="fr-CA" sz="1300" baseline="0" dirty="0" err="1"/>
              <a:t>that</a:t>
            </a:r>
            <a:r>
              <a:rPr lang="fr-CA" sz="1300" baseline="0" dirty="0"/>
              <a:t> </a:t>
            </a:r>
            <a:r>
              <a:rPr lang="fr-CA" sz="1300" baseline="0" dirty="0" err="1"/>
              <a:t>hooked</a:t>
            </a:r>
            <a:r>
              <a:rPr lang="fr-CA" sz="1300" baseline="0" dirty="0"/>
              <a:t> </a:t>
            </a:r>
            <a:r>
              <a:rPr lang="fr-CA" sz="1300" baseline="0" dirty="0" err="1"/>
              <a:t>you</a:t>
            </a:r>
            <a:r>
              <a:rPr lang="fr-CA" sz="1300" baseline="0" dirty="0"/>
              <a:t>, </a:t>
            </a:r>
            <a:r>
              <a:rPr lang="fr-CA" sz="1300" baseline="0" dirty="0" err="1"/>
              <a:t>something</a:t>
            </a:r>
            <a:r>
              <a:rPr lang="fr-CA" sz="1300" baseline="0" dirty="0"/>
              <a:t> </a:t>
            </a:r>
            <a:r>
              <a:rPr lang="fr-CA" sz="1300" baseline="0" dirty="0" err="1"/>
              <a:t>that</a:t>
            </a:r>
            <a:r>
              <a:rPr lang="fr-CA" sz="1300" baseline="0" dirty="0"/>
              <a:t> bugs </a:t>
            </a:r>
            <a:r>
              <a:rPr lang="fr-CA" sz="1300" baseline="0" dirty="0" err="1"/>
              <a:t>you</a:t>
            </a:r>
            <a:r>
              <a:rPr lang="fr-CA" sz="1300" baseline="0" dirty="0"/>
              <a:t> and </a:t>
            </a:r>
            <a:r>
              <a:rPr lang="fr-CA" sz="1300" baseline="0" dirty="0" err="1"/>
              <a:t>keeps</a:t>
            </a:r>
            <a:r>
              <a:rPr lang="fr-CA" sz="1300" baseline="0" dirty="0"/>
              <a:t> </a:t>
            </a:r>
            <a:r>
              <a:rPr lang="fr-CA" sz="1300" baseline="0" dirty="0" err="1"/>
              <a:t>repeating</a:t>
            </a:r>
            <a:r>
              <a:rPr lang="fr-CA" sz="1300" baseline="0" dirty="0"/>
              <a:t> in </a:t>
            </a:r>
            <a:r>
              <a:rPr lang="fr-CA" sz="1300" baseline="0" dirty="0" err="1"/>
              <a:t>yourself</a:t>
            </a:r>
            <a:r>
              <a:rPr lang="fr-CA" sz="1300" baseline="0" dirty="0"/>
              <a:t>, in </a:t>
            </a:r>
            <a:r>
              <a:rPr lang="fr-CA" sz="1300" baseline="0" dirty="0" err="1"/>
              <a:t>your</a:t>
            </a:r>
            <a:r>
              <a:rPr lang="fr-CA" sz="1300" baseline="0" dirty="0"/>
              <a:t> </a:t>
            </a:r>
            <a:r>
              <a:rPr lang="fr-CA" sz="1300" baseline="0" dirty="0" err="1"/>
              <a:t>mind</a:t>
            </a:r>
            <a:r>
              <a:rPr lang="fr-CA" sz="1300" baseline="0" dirty="0"/>
              <a:t>, </a:t>
            </a:r>
            <a:r>
              <a:rPr lang="fr-CA" sz="1300" baseline="0" dirty="0" err="1"/>
              <a:t>ideally</a:t>
            </a:r>
            <a:r>
              <a:rPr lang="fr-CA" sz="1300" baseline="0" dirty="0"/>
              <a:t> </a:t>
            </a:r>
            <a:r>
              <a:rPr lang="fr-CA" sz="1300" baseline="0" dirty="0" err="1"/>
              <a:t>try</a:t>
            </a:r>
            <a:r>
              <a:rPr lang="fr-CA" sz="1300" baseline="0" dirty="0"/>
              <a:t> </a:t>
            </a:r>
            <a:r>
              <a:rPr lang="fr-CA" sz="1300" baseline="0" dirty="0" err="1"/>
              <a:t>this</a:t>
            </a:r>
            <a:r>
              <a:rPr lang="fr-CA" sz="1300" baseline="0" dirty="0"/>
              <a:t> </a:t>
            </a:r>
            <a:r>
              <a:rPr lang="fr-CA" sz="1300" baseline="0" dirty="0" err="1"/>
              <a:t>with</a:t>
            </a:r>
            <a:r>
              <a:rPr lang="fr-CA" sz="1300" baseline="0" dirty="0"/>
              <a:t> </a:t>
            </a:r>
            <a:r>
              <a:rPr lang="fr-CA" sz="1300" baseline="0" dirty="0" err="1"/>
              <a:t>something</a:t>
            </a:r>
            <a:r>
              <a:rPr lang="fr-CA" sz="1300" baseline="0" dirty="0"/>
              <a:t> light… </a:t>
            </a:r>
            <a:endParaRPr lang="en-US" sz="1300" baseline="0" dirty="0"/>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300" baseline="0" dirty="0"/>
              <a:t>Remember, </a:t>
            </a:r>
            <a:r>
              <a:rPr lang="en-US" sz="1300" dirty="0"/>
              <a:t>We all are in</a:t>
            </a:r>
            <a:r>
              <a:rPr lang="en-US" sz="1300" baseline="0" dirty="0"/>
              <a:t> the same boat (pausing between phrases, do 2 in the personal form “I”, then 2 in the plural form “we”)</a:t>
            </a:r>
          </a:p>
          <a:p>
            <a:pPr marL="1200150" lvl="2" indent="-285750">
              <a:spcBef>
                <a:spcPts val="600"/>
              </a:spcBef>
              <a:buFont typeface="Arial" panose="020B0604020202020204" pitchFamily="34" charset="0"/>
              <a:buChar char="•"/>
            </a:pPr>
            <a:r>
              <a:rPr lang="en-US" sz="1700" dirty="0"/>
              <a:t>My I</a:t>
            </a:r>
            <a:r>
              <a:rPr lang="en-US" sz="1700" baseline="0" dirty="0"/>
              <a:t> (we all)</a:t>
            </a:r>
            <a:r>
              <a:rPr lang="en-US" sz="1700" dirty="0"/>
              <a:t> be safe</a:t>
            </a:r>
          </a:p>
          <a:p>
            <a:pPr marL="1200150" lvl="2" indent="-285750">
              <a:spcBef>
                <a:spcPts val="600"/>
              </a:spcBef>
              <a:buFont typeface="Arial" panose="020B0604020202020204" pitchFamily="34" charset="0"/>
              <a:buChar char="•"/>
            </a:pPr>
            <a:r>
              <a:rPr lang="en-US" sz="1700" dirty="0"/>
              <a:t>May I (we all) be peaceful</a:t>
            </a:r>
          </a:p>
          <a:p>
            <a:pPr marL="1200150" lvl="2" indent="-285750">
              <a:spcBef>
                <a:spcPts val="600"/>
              </a:spcBef>
              <a:buFont typeface="Arial" panose="020B0604020202020204" pitchFamily="34" charset="0"/>
              <a:buChar char="•"/>
            </a:pPr>
            <a:r>
              <a:rPr lang="en-US" sz="1700" dirty="0"/>
              <a:t>May I (we) be kind to myself (ourselves)</a:t>
            </a:r>
          </a:p>
          <a:p>
            <a:pPr marL="1200150" lvl="2" indent="-285750">
              <a:spcBef>
                <a:spcPts val="600"/>
              </a:spcBef>
              <a:buFont typeface="Arial" panose="020B0604020202020204" pitchFamily="34" charset="0"/>
              <a:buChar char="•"/>
            </a:pPr>
            <a:r>
              <a:rPr lang="en-US" sz="1700" dirty="0"/>
              <a:t>May I accept myself as I am (may we accept ourselves as we are)</a:t>
            </a:r>
          </a:p>
          <a:p>
            <a:pPr marL="0" lvl="0" indent="0">
              <a:spcBef>
                <a:spcPts val="599"/>
              </a:spcBef>
              <a:spcAft>
                <a:spcPts val="300"/>
              </a:spcAft>
              <a:buFont typeface="Arial" panose="020B0604020202020204" pitchFamily="34" charset="0"/>
              <a:buNone/>
            </a:pPr>
            <a:endParaRPr lang="en-US" sz="13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a:t>Ressuorces</a:t>
            </a:r>
            <a:r>
              <a:rPr lang="fr-CA" sz="1400" dirty="0"/>
              <a:t>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400" dirty="0"/>
              <a:t>From: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400" dirty="0"/>
              <a:t>Self-compassion</a:t>
            </a:r>
            <a:r>
              <a:rPr lang="fr-CA" sz="1400" baseline="0" dirty="0"/>
              <a:t> break, 5 mins: </a:t>
            </a:r>
            <a:r>
              <a:rPr lang="en-US" sz="1400" u="sng" dirty="0">
                <a:hlinkClick r:id="rId3"/>
              </a:rPr>
              <a:t>https://self-compassion.org/wp-content/uploads/2020/08/self-compassion.break__01-cleanedbydan.mp3</a:t>
            </a:r>
            <a:endParaRPr lang="en-US" sz="1400" u="sng"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2000" dirty="0"/>
              <a:t>Self-compassion, 20 minutes - http://self-compassion.org/wp-content/uploads/meditations/LKM.self-compassion.MP3</a:t>
            </a:r>
            <a:br>
              <a:rPr lang="en-US" sz="2000" u="sng" dirty="0"/>
            </a:br>
            <a:endParaRPr lang="fr-CA" sz="140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FR" sz="1100" b="0" i="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400" dirty="0"/>
              <a:t>5 mins - Une pause d’autocompassion - </a:t>
            </a:r>
            <a:r>
              <a:rPr lang="fr-FR" sz="1400" dirty="0">
                <a:hlinkClick r:id="rId4"/>
              </a:rPr>
              <a:t>https://vimeo.com/470384287</a:t>
            </a:r>
            <a:r>
              <a:rPr lang="fr-FR" sz="1400" dirty="0"/>
              <a:t> </a:t>
            </a:r>
            <a:endParaRPr lang="en-US" sz="140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400" dirty="0"/>
              <a:t>8 mins - La pause </a:t>
            </a:r>
            <a:r>
              <a:rPr lang="en-US" sz="1400" dirty="0" err="1"/>
              <a:t>d'auto</a:t>
            </a:r>
            <a:r>
              <a:rPr lang="en-US" sz="1400" dirty="0"/>
              <a:t>-compassion : </a:t>
            </a:r>
            <a:r>
              <a:rPr lang="en-US" sz="1100" dirty="0">
                <a:hlinkClick r:id="rId5"/>
              </a:rPr>
              <a:t>https://www.youtube.com/watch?v=Fevw8ahkeeU</a:t>
            </a:r>
            <a:endParaRPr lang="en-US" sz="110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900" dirty="0" err="1"/>
              <a:t>Méditation</a:t>
            </a:r>
            <a:r>
              <a:rPr lang="en-US" sz="900" dirty="0"/>
              <a:t> </a:t>
            </a:r>
            <a:r>
              <a:rPr lang="en-US" sz="900" dirty="0" err="1"/>
              <a:t>guidée</a:t>
            </a:r>
            <a:r>
              <a:rPr lang="en-US" sz="900" dirty="0"/>
              <a:t>:</a:t>
            </a:r>
            <a:r>
              <a:rPr lang="en-US" sz="900" baseline="0" dirty="0"/>
              <a:t> </a:t>
            </a:r>
            <a:r>
              <a:rPr lang="en-US" sz="900" baseline="0" dirty="0" err="1"/>
              <a:t>votre</a:t>
            </a:r>
            <a:r>
              <a:rPr lang="en-US" sz="900" baseline="0" dirty="0"/>
              <a:t> moment </a:t>
            </a:r>
            <a:r>
              <a:rPr lang="en-US" sz="900" baseline="0" dirty="0" err="1"/>
              <a:t>d’auto</a:t>
            </a:r>
            <a:r>
              <a:rPr lang="en-US" sz="900" baseline="0" dirty="0"/>
              <a:t>-compassion (17 mins) - </a:t>
            </a:r>
            <a:r>
              <a:rPr lang="en-US" sz="900" dirty="0">
                <a:hlinkClick r:id="rId6"/>
              </a:rPr>
              <a:t>https://www.youtube.com/watch?v=nQSAcY-7Xic</a:t>
            </a:r>
            <a:r>
              <a:rPr lang="en-US" sz="900" dirty="0"/>
              <a:t> </a:t>
            </a:r>
          </a:p>
          <a:p>
            <a:pPr marL="0" lvl="0" indent="0">
              <a:spcBef>
                <a:spcPts val="599"/>
              </a:spcBef>
              <a:spcAft>
                <a:spcPts val="3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Now</a:t>
            </a:r>
            <a:r>
              <a:rPr lang="fr-CA" baseline="0" dirty="0"/>
              <a:t> I </a:t>
            </a:r>
            <a:r>
              <a:rPr lang="fr-CA" baseline="0" dirty="0" err="1"/>
              <a:t>would</a:t>
            </a:r>
            <a:r>
              <a:rPr lang="fr-CA" baseline="0" dirty="0"/>
              <a:t> like to switch topics to </a:t>
            </a:r>
            <a:r>
              <a:rPr lang="fr-CA" baseline="0" dirty="0" err="1"/>
              <a:t>cleaning</a:t>
            </a:r>
            <a:r>
              <a:rPr lang="fr-CA" baseline="0" dirty="0"/>
              <a:t> </a:t>
            </a:r>
            <a:r>
              <a:rPr lang="fr-CA" baseline="0" dirty="0" err="1"/>
              <a:t>our</a:t>
            </a:r>
            <a:r>
              <a:rPr lang="fr-CA" baseline="0" dirty="0"/>
              <a:t> </a:t>
            </a:r>
            <a:r>
              <a:rPr lang="fr-CA" baseline="0" dirty="0" err="1"/>
              <a:t>environments</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When</a:t>
            </a:r>
            <a:r>
              <a:rPr lang="fr-CA" baseline="0" dirty="0"/>
              <a:t> </a:t>
            </a:r>
            <a:r>
              <a:rPr lang="fr-CA" baseline="0" dirty="0" err="1"/>
              <a:t>taking</a:t>
            </a:r>
            <a:r>
              <a:rPr lang="fr-CA" baseline="0" dirty="0"/>
              <a:t> calls phone calls - </a:t>
            </a:r>
            <a:r>
              <a:rPr lang="fr-CA" baseline="0" dirty="0" err="1"/>
              <a:t>get</a:t>
            </a:r>
            <a:r>
              <a:rPr lang="fr-CA" baseline="0" dirty="0"/>
              <a:t> </a:t>
            </a:r>
            <a:r>
              <a:rPr lang="fr-CA" baseline="0" dirty="0" err="1"/>
              <a:t>rid</a:t>
            </a:r>
            <a:r>
              <a:rPr lang="fr-CA" baseline="0" dirty="0"/>
              <a:t> of distractions </a:t>
            </a:r>
            <a:r>
              <a:rPr lang="fr-CA" baseline="0" dirty="0" err="1"/>
              <a:t>when</a:t>
            </a:r>
            <a:r>
              <a:rPr lang="fr-CA" baseline="0" dirty="0"/>
              <a:t> </a:t>
            </a:r>
            <a:r>
              <a:rPr lang="fr-CA" baseline="0" dirty="0" err="1"/>
              <a:t>speaking</a:t>
            </a:r>
            <a:r>
              <a:rPr lang="fr-CA" baseline="0" dirty="0"/>
              <a:t> to people, </a:t>
            </a:r>
            <a:r>
              <a:rPr lang="fr-CA" baseline="0" dirty="0" err="1"/>
              <a:t>also</a:t>
            </a:r>
            <a:r>
              <a:rPr lang="fr-CA" baseline="0" dirty="0"/>
              <a:t> </a:t>
            </a:r>
            <a:r>
              <a:rPr lang="fr-CA" baseline="0" dirty="0" err="1"/>
              <a:t>when</a:t>
            </a:r>
            <a:r>
              <a:rPr lang="fr-CA" baseline="0" dirty="0"/>
              <a:t> </a:t>
            </a:r>
            <a:r>
              <a:rPr lang="fr-CA" baseline="0" dirty="0" err="1"/>
              <a:t>using</a:t>
            </a:r>
            <a:r>
              <a:rPr lang="fr-CA" baseline="0" dirty="0"/>
              <a:t> </a:t>
            </a:r>
            <a:r>
              <a:rPr lang="fr-CA" baseline="0" dirty="0" err="1"/>
              <a:t>MSTeams</a:t>
            </a:r>
            <a:r>
              <a:rPr lang="fr-CA" baseline="0" dirty="0"/>
              <a:t>,  </a:t>
            </a:r>
            <a:r>
              <a:rPr lang="fr-CA" baseline="0" dirty="0" err="1"/>
              <a:t>try</a:t>
            </a:r>
            <a:r>
              <a:rPr lang="fr-CA" baseline="0" dirty="0"/>
              <a:t> </a:t>
            </a:r>
            <a:r>
              <a:rPr lang="fr-CA" baseline="0" dirty="0" err="1"/>
              <a:t>smiling</a:t>
            </a:r>
            <a:r>
              <a:rPr lang="fr-CA" baseline="0" dirty="0"/>
              <a:t> </a:t>
            </a:r>
            <a:r>
              <a:rPr lang="fr-CA" baseline="0" dirty="0" err="1"/>
              <a:t>when</a:t>
            </a:r>
            <a:r>
              <a:rPr lang="fr-CA" baseline="0" dirty="0"/>
              <a:t> </a:t>
            </a:r>
            <a:r>
              <a:rPr lang="fr-CA" baseline="0" dirty="0" err="1"/>
              <a:t>you</a:t>
            </a:r>
            <a:r>
              <a:rPr lang="fr-CA" baseline="0" dirty="0"/>
              <a:t> are on camera </a:t>
            </a:r>
            <a:r>
              <a:rPr lang="fr-CA" baseline="0" dirty="0" err="1"/>
              <a:t>it</a:t>
            </a:r>
            <a:r>
              <a:rPr lang="fr-CA" baseline="0" dirty="0"/>
              <a:t> </a:t>
            </a:r>
            <a:r>
              <a:rPr lang="fr-CA" baseline="0" dirty="0" err="1"/>
              <a:t>makes</a:t>
            </a:r>
            <a:r>
              <a:rPr lang="fr-CA" baseline="0" dirty="0"/>
              <a:t> a </a:t>
            </a:r>
            <a:r>
              <a:rPr lang="fr-CA" baseline="0" dirty="0" err="1"/>
              <a:t>difference</a:t>
            </a:r>
            <a:r>
              <a:rPr lang="fr-CA" baseline="0" dirty="0"/>
              <a:t>.</a:t>
            </a:r>
            <a:br>
              <a:rPr lang="fr-CA" baseline="0" dirty="0"/>
            </a:br>
            <a:r>
              <a:rPr lang="en-US" b="0" i="0" dirty="0">
                <a:solidFill>
                  <a:srgbClr val="333333"/>
                </a:solidFill>
                <a:effectLst/>
                <a:latin typeface="Helvetica" panose="020B0604020202020204" pitchFamily="34" charset="0"/>
              </a:rPr>
              <a:t>make a phone call today with a determination to stay as mindful and present as you can through all of it.  Maybe this means you resist the temptation of the so called “multitasking” while you’re talking.  Maybe it means you take a few moments to genuinely inquire about the other person’s day.  </a:t>
            </a:r>
            <a:br>
              <a:rPr lang="en-US" b="0" i="0" dirty="0">
                <a:solidFill>
                  <a:srgbClr val="333333"/>
                </a:solidFill>
                <a:effectLst/>
                <a:latin typeface="Helvetica" panose="020B0604020202020204" pitchFamily="34" charset="0"/>
              </a:rPr>
            </a:br>
            <a:r>
              <a:rPr lang="en-US" b="0" i="0" dirty="0">
                <a:solidFill>
                  <a:srgbClr val="333333"/>
                </a:solidFill>
                <a:effectLst/>
                <a:latin typeface="Helvetica" panose="020B0604020202020204" pitchFamily="34" charset="0"/>
              </a:rPr>
              <a:t>And if it’s a particularly challenging phone call, maybe you practice holding back your sharp retorts, and try to respond with empathy while still being true to yourself.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Practicing</a:t>
            </a:r>
            <a:r>
              <a:rPr lang="fr-CA" baseline="0" dirty="0"/>
              <a:t> digital </a:t>
            </a:r>
            <a:r>
              <a:rPr lang="fr-CA" baseline="0" dirty="0" err="1"/>
              <a:t>mindfulness</a:t>
            </a:r>
            <a:r>
              <a:rPr lang="fr-CA" baseline="0" dirty="0"/>
              <a:t> – </a:t>
            </a:r>
            <a:r>
              <a:rPr lang="fr-CA" baseline="0" dirty="0" err="1"/>
              <a:t>some</a:t>
            </a:r>
            <a:r>
              <a:rPr lang="fr-CA" baseline="0" dirty="0"/>
              <a:t> of the articles state </a:t>
            </a:r>
            <a:r>
              <a:rPr lang="fr-CA" baseline="0" dirty="0" err="1"/>
              <a:t>that</a:t>
            </a:r>
            <a:r>
              <a:rPr lang="fr-CA" baseline="0" dirty="0"/>
              <a:t> </a:t>
            </a:r>
            <a:r>
              <a:rPr lang="fr-CA" baseline="0" dirty="0" err="1"/>
              <a:t>you</a:t>
            </a:r>
            <a:r>
              <a:rPr lang="fr-CA" baseline="0" dirty="0"/>
              <a:t> </a:t>
            </a:r>
            <a:r>
              <a:rPr lang="fr-CA" baseline="0" dirty="0" err="1"/>
              <a:t>should</a:t>
            </a:r>
            <a:r>
              <a:rPr lang="fr-CA" baseline="0" dirty="0"/>
              <a:t> </a:t>
            </a:r>
            <a:r>
              <a:rPr lang="fr-CA" baseline="0" dirty="0" err="1"/>
              <a:t>get</a:t>
            </a:r>
            <a:r>
              <a:rPr lang="fr-CA" baseline="0" dirty="0"/>
              <a:t> </a:t>
            </a:r>
            <a:r>
              <a:rPr lang="fr-CA" baseline="0" dirty="0" err="1"/>
              <a:t>rid</a:t>
            </a:r>
            <a:r>
              <a:rPr lang="fr-CA" baseline="0" dirty="0"/>
              <a:t> of </a:t>
            </a:r>
            <a:r>
              <a:rPr lang="fr-CA" baseline="0" dirty="0" err="1"/>
              <a:t>your</a:t>
            </a:r>
            <a:r>
              <a:rPr lang="fr-CA" baseline="0" dirty="0"/>
              <a:t> screens one to </a:t>
            </a:r>
            <a:r>
              <a:rPr lang="fr-CA" baseline="0" dirty="0" err="1"/>
              <a:t>two</a:t>
            </a:r>
            <a:r>
              <a:rPr lang="fr-CA" baseline="0" dirty="0"/>
              <a:t> </a:t>
            </a:r>
            <a:r>
              <a:rPr lang="fr-CA" baseline="0" dirty="0" err="1"/>
              <a:t>hours</a:t>
            </a:r>
            <a:r>
              <a:rPr lang="fr-CA" baseline="0" dirty="0"/>
              <a:t> </a:t>
            </a:r>
            <a:r>
              <a:rPr lang="fr-CA" baseline="0" dirty="0" err="1"/>
              <a:t>before</a:t>
            </a:r>
            <a:r>
              <a:rPr lang="fr-CA" baseline="0" dirty="0"/>
              <a:t> </a:t>
            </a:r>
            <a:r>
              <a:rPr lang="fr-CA" baseline="0" dirty="0" err="1"/>
              <a:t>going</a:t>
            </a:r>
            <a:r>
              <a:rPr lang="fr-CA" baseline="0" dirty="0"/>
              <a:t> to </a:t>
            </a:r>
            <a:r>
              <a:rPr lang="fr-CA" baseline="0" dirty="0" err="1"/>
              <a:t>bed</a:t>
            </a:r>
            <a:r>
              <a:rPr lang="fr-CA" baseline="0" dirty="0"/>
              <a:t>, and </a:t>
            </a:r>
            <a:r>
              <a:rPr lang="fr-CA" baseline="0" dirty="0" err="1"/>
              <a:t>even</a:t>
            </a:r>
            <a:r>
              <a:rPr lang="fr-CA" baseline="0" dirty="0"/>
              <a:t> a few minutes </a:t>
            </a:r>
            <a:r>
              <a:rPr lang="fr-CA" baseline="0" dirty="0" err="1"/>
              <a:t>before</a:t>
            </a:r>
            <a:r>
              <a:rPr lang="fr-CA" baseline="0" dirty="0"/>
              <a:t> </a:t>
            </a:r>
            <a:r>
              <a:rPr lang="fr-CA" baseline="0" dirty="0" err="1"/>
              <a:t>going</a:t>
            </a:r>
            <a:r>
              <a:rPr lang="fr-CA" baseline="0" dirty="0"/>
              <a:t> to </a:t>
            </a:r>
            <a:r>
              <a:rPr lang="fr-CA" baseline="0" dirty="0" err="1"/>
              <a:t>bed</a:t>
            </a:r>
            <a:r>
              <a:rPr lang="fr-CA" baseline="0" dirty="0"/>
              <a:t> </a:t>
            </a:r>
            <a:r>
              <a:rPr lang="fr-CA" baseline="0" dirty="0" err="1"/>
              <a:t>is</a:t>
            </a:r>
            <a:r>
              <a:rPr lang="fr-CA" baseline="0" dirty="0"/>
              <a:t> a good </a:t>
            </a:r>
            <a:r>
              <a:rPr lang="fr-CA" baseline="0" dirty="0" err="1"/>
              <a:t>idea</a:t>
            </a:r>
            <a:r>
              <a:rPr lang="fr-CA" baseline="0" dirty="0"/>
              <a:t> to help </a:t>
            </a:r>
            <a:r>
              <a:rPr lang="fr-CA" baseline="0" dirty="0" err="1"/>
              <a:t>with</a:t>
            </a:r>
            <a:r>
              <a:rPr lang="fr-CA" baseline="0" dirty="0"/>
              <a:t> </a:t>
            </a:r>
            <a:r>
              <a:rPr lang="fr-CA" baseline="0" dirty="0" err="1"/>
              <a:t>mindfulness</a:t>
            </a:r>
            <a:r>
              <a:rPr lang="fr-CA" baseline="0" dirty="0"/>
              <a:t> </a:t>
            </a:r>
            <a:r>
              <a:rPr lang="fr-CA" baseline="0" dirty="0" err="1"/>
              <a:t>sleep</a:t>
            </a:r>
            <a:r>
              <a:rPr lang="fr-CA" baseline="0" dirty="0"/>
              <a:t>. </a:t>
            </a:r>
            <a:r>
              <a:rPr lang="fr-CA" baseline="0" dirty="0" err="1"/>
              <a:t>Sometimes</a:t>
            </a:r>
            <a:r>
              <a:rPr lang="fr-CA" baseline="0" dirty="0"/>
              <a:t> I </a:t>
            </a:r>
            <a:r>
              <a:rPr lang="fr-CA" baseline="0" dirty="0" err="1"/>
              <a:t>am</a:t>
            </a:r>
            <a:r>
              <a:rPr lang="fr-CA" baseline="0" dirty="0"/>
              <a:t> </a:t>
            </a:r>
            <a:r>
              <a:rPr lang="fr-CA" baseline="0" dirty="0" err="1"/>
              <a:t>guilty</a:t>
            </a:r>
            <a:r>
              <a:rPr lang="fr-CA" baseline="0" dirty="0"/>
              <a:t> of </a:t>
            </a:r>
            <a:r>
              <a:rPr lang="fr-CA" baseline="0" dirty="0" err="1"/>
              <a:t>this</a:t>
            </a:r>
            <a:r>
              <a:rPr lang="fr-CA" baseline="0" dirty="0"/>
              <a:t> to </a:t>
            </a:r>
            <a:r>
              <a:rPr lang="fr-CA" baseline="0" dirty="0" err="1"/>
              <a:t>be</a:t>
            </a:r>
            <a:r>
              <a:rPr lang="fr-CA" baseline="0" dirty="0"/>
              <a:t> on </a:t>
            </a:r>
            <a:r>
              <a:rPr lang="fr-CA" baseline="0" dirty="0" err="1"/>
              <a:t>my</a:t>
            </a:r>
            <a:r>
              <a:rPr lang="fr-CA" baseline="0" dirty="0"/>
              <a:t> screen </a:t>
            </a:r>
            <a:r>
              <a:rPr lang="fr-CA" baseline="0" dirty="0" err="1"/>
              <a:t>while</a:t>
            </a:r>
            <a:r>
              <a:rPr lang="fr-CA" baseline="0" dirty="0"/>
              <a:t> in </a:t>
            </a:r>
            <a:r>
              <a:rPr lang="fr-CA" baseline="0" dirty="0" err="1"/>
              <a:t>bed</a:t>
            </a:r>
            <a:r>
              <a:rPr lang="fr-CA" baseline="0" dirty="0"/>
              <a:t>. </a:t>
            </a:r>
            <a:r>
              <a:rPr lang="fr-CA" baseline="0" dirty="0" err="1"/>
              <a:t>Who</a:t>
            </a:r>
            <a:r>
              <a:rPr lang="fr-CA" baseline="0" dirty="0"/>
              <a:t> can relate to </a:t>
            </a:r>
            <a:r>
              <a:rPr lang="fr-CA" baseline="0" dirty="0" err="1"/>
              <a:t>this</a:t>
            </a:r>
            <a:r>
              <a:rPr lang="fr-CA" baseline="0" dirty="0"/>
              <a:t>?</a:t>
            </a:r>
            <a:br>
              <a:rPr lang="fr-CA" baseline="0" dirty="0"/>
            </a:br>
            <a:r>
              <a:rPr lang="fr-CA" baseline="0" dirty="0" err="1"/>
              <a:t>Also</a:t>
            </a:r>
            <a:r>
              <a:rPr lang="fr-CA" baseline="0" dirty="0"/>
              <a:t> </a:t>
            </a:r>
            <a:r>
              <a:rPr lang="fr-CA" baseline="0" dirty="0" err="1"/>
              <a:t>be</a:t>
            </a:r>
            <a:r>
              <a:rPr lang="fr-CA" baseline="0" dirty="0"/>
              <a:t> </a:t>
            </a:r>
            <a:r>
              <a:rPr lang="fr-CA" baseline="0" dirty="0" err="1"/>
              <a:t>mindful</a:t>
            </a:r>
            <a:r>
              <a:rPr lang="fr-CA" baseline="0" dirty="0"/>
              <a:t> of the notifications, </a:t>
            </a:r>
            <a:r>
              <a:rPr lang="fr-CA" baseline="0" dirty="0" err="1"/>
              <a:t>now</a:t>
            </a:r>
            <a:r>
              <a:rPr lang="fr-CA" baseline="0" dirty="0"/>
              <a:t> I </a:t>
            </a:r>
            <a:r>
              <a:rPr lang="fr-CA" baseline="0" dirty="0" err="1"/>
              <a:t>unsubscribed</a:t>
            </a:r>
            <a:r>
              <a:rPr lang="fr-CA" baseline="0" dirty="0"/>
              <a:t> from </a:t>
            </a:r>
            <a:r>
              <a:rPr lang="fr-CA" baseline="0" dirty="0" err="1"/>
              <a:t>those</a:t>
            </a:r>
            <a:r>
              <a:rPr lang="fr-CA" baseline="0" dirty="0"/>
              <a:t> </a:t>
            </a:r>
            <a:r>
              <a:rPr lang="fr-CA" baseline="0" dirty="0" err="1"/>
              <a:t>automatic</a:t>
            </a:r>
            <a:r>
              <a:rPr lang="fr-CA" baseline="0" dirty="0"/>
              <a:t> notifications </a:t>
            </a:r>
            <a:r>
              <a:rPr lang="fr-CA" baseline="0" dirty="0" err="1"/>
              <a:t>that</a:t>
            </a:r>
            <a:r>
              <a:rPr lang="fr-CA" baseline="0" dirty="0"/>
              <a:t> </a:t>
            </a:r>
            <a:r>
              <a:rPr lang="fr-CA" baseline="0" dirty="0" err="1"/>
              <a:t>don’t</a:t>
            </a:r>
            <a:r>
              <a:rPr lang="fr-CA" baseline="0" dirty="0"/>
              <a:t> </a:t>
            </a:r>
            <a:r>
              <a:rPr lang="fr-CA" baseline="0" dirty="0" err="1"/>
              <a:t>add</a:t>
            </a:r>
            <a:r>
              <a:rPr lang="fr-CA" baseline="0" dirty="0"/>
              <a:t> value to </a:t>
            </a:r>
            <a:r>
              <a:rPr lang="fr-CA" baseline="0" dirty="0" err="1"/>
              <a:t>my</a:t>
            </a:r>
            <a:r>
              <a:rPr lang="fr-CA" baseline="0" dirty="0"/>
              <a:t>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Be </a:t>
            </a:r>
            <a:r>
              <a:rPr lang="fr-CA" baseline="0" dirty="0" err="1"/>
              <a:t>mindful</a:t>
            </a:r>
            <a:r>
              <a:rPr lang="fr-CA" baseline="0" dirty="0"/>
              <a:t> about emailing – </a:t>
            </a:r>
            <a:r>
              <a:rPr lang="fr-CA" baseline="0" dirty="0" err="1"/>
              <a:t>when</a:t>
            </a:r>
            <a:r>
              <a:rPr lang="fr-CA" baseline="0" dirty="0"/>
              <a:t> I </a:t>
            </a:r>
            <a:r>
              <a:rPr lang="fr-CA" baseline="0" dirty="0" err="1"/>
              <a:t>was</a:t>
            </a:r>
            <a:r>
              <a:rPr lang="fr-CA" baseline="0" dirty="0"/>
              <a:t> </a:t>
            </a:r>
            <a:r>
              <a:rPr lang="fr-CA" baseline="0" dirty="0" err="1"/>
              <a:t>working</a:t>
            </a:r>
            <a:r>
              <a:rPr lang="fr-CA" baseline="0" dirty="0"/>
              <a:t> in an IT shop </a:t>
            </a:r>
            <a:r>
              <a:rPr lang="fr-CA" baseline="0" dirty="0" err="1"/>
              <a:t>where</a:t>
            </a:r>
            <a:r>
              <a:rPr lang="fr-CA" baseline="0" dirty="0"/>
              <a:t> I </a:t>
            </a:r>
            <a:r>
              <a:rPr lang="fr-CA" baseline="0" dirty="0" err="1"/>
              <a:t>emailed</a:t>
            </a:r>
            <a:r>
              <a:rPr lang="fr-CA" baseline="0" dirty="0"/>
              <a:t> </a:t>
            </a:r>
            <a:r>
              <a:rPr lang="fr-CA" baseline="0" dirty="0" err="1"/>
              <a:t>that</a:t>
            </a:r>
            <a:r>
              <a:rPr lang="fr-CA" baseline="0" dirty="0"/>
              <a:t> I </a:t>
            </a:r>
            <a:r>
              <a:rPr lang="fr-CA" baseline="0" dirty="0" err="1"/>
              <a:t>would</a:t>
            </a:r>
            <a:r>
              <a:rPr lang="fr-CA" baseline="0" dirty="0"/>
              <a:t> </a:t>
            </a:r>
            <a:r>
              <a:rPr lang="fr-CA" baseline="0" dirty="0" err="1"/>
              <a:t>take</a:t>
            </a:r>
            <a:r>
              <a:rPr lang="fr-CA" baseline="0" dirty="0"/>
              <a:t> </a:t>
            </a:r>
            <a:r>
              <a:rPr lang="fr-CA" baseline="0" dirty="0" err="1"/>
              <a:t>away</a:t>
            </a:r>
            <a:r>
              <a:rPr lang="fr-CA" baseline="0" dirty="0"/>
              <a:t> the </a:t>
            </a:r>
            <a:r>
              <a:rPr lang="fr-CA" baseline="0" dirty="0" err="1"/>
              <a:t>rights</a:t>
            </a:r>
            <a:r>
              <a:rPr lang="fr-CA" baseline="0" dirty="0"/>
              <a:t> to a certain site.  I practice </a:t>
            </a:r>
            <a:r>
              <a:rPr lang="fr-CA" baseline="0" dirty="0" err="1"/>
              <a:t>having</a:t>
            </a:r>
            <a:r>
              <a:rPr lang="fr-CA" baseline="0" dirty="0"/>
              <a:t> a </a:t>
            </a:r>
            <a:r>
              <a:rPr lang="fr-CA" baseline="0" dirty="0" err="1"/>
              <a:t>colleague</a:t>
            </a:r>
            <a:r>
              <a:rPr lang="fr-CA" baseline="0" dirty="0"/>
              <a:t> </a:t>
            </a:r>
            <a:r>
              <a:rPr lang="fr-CA" baseline="0" dirty="0" err="1"/>
              <a:t>review</a:t>
            </a:r>
            <a:r>
              <a:rPr lang="fr-CA" baseline="0" dirty="0"/>
              <a:t> the email </a:t>
            </a:r>
            <a:r>
              <a:rPr lang="fr-CA" baseline="0" dirty="0" err="1"/>
              <a:t>before</a:t>
            </a:r>
            <a:r>
              <a:rPr lang="fr-CA" baseline="0" dirty="0"/>
              <a:t> </a:t>
            </a:r>
            <a:r>
              <a:rPr lang="fr-CA" baseline="0" dirty="0" err="1"/>
              <a:t>sending</a:t>
            </a:r>
            <a:r>
              <a:rPr lang="fr-CA" baseline="0" dirty="0"/>
              <a:t>. I </a:t>
            </a:r>
            <a:r>
              <a:rPr lang="fr-CA" baseline="0" dirty="0" err="1"/>
              <a:t>keep</a:t>
            </a:r>
            <a:r>
              <a:rPr lang="fr-CA" baseline="0" dirty="0"/>
              <a:t> </a:t>
            </a:r>
            <a:r>
              <a:rPr lang="fr-CA" baseline="0" dirty="0" err="1"/>
              <a:t>it</a:t>
            </a:r>
            <a:r>
              <a:rPr lang="fr-CA" baseline="0" dirty="0"/>
              <a:t> in draft for a  </a:t>
            </a:r>
            <a:r>
              <a:rPr lang="fr-CA" baseline="0" dirty="0" err="1"/>
              <a:t>day</a:t>
            </a:r>
            <a:r>
              <a:rPr lang="fr-CA" baseline="0" dirty="0"/>
              <a:t> or </a:t>
            </a:r>
            <a:r>
              <a:rPr lang="fr-CA" baseline="0" dirty="0" err="1"/>
              <a:t>two</a:t>
            </a:r>
            <a:r>
              <a:rPr lang="fr-CA" baseline="0" dirty="0"/>
              <a:t> if I can to </a:t>
            </a:r>
            <a:r>
              <a:rPr lang="fr-CA" baseline="0" dirty="0" err="1"/>
              <a:t>make</a:t>
            </a:r>
            <a:r>
              <a:rPr lang="fr-CA" baseline="0" dirty="0"/>
              <a:t> sure </a:t>
            </a:r>
            <a:r>
              <a:rPr lang="fr-CA" baseline="0" dirty="0" err="1"/>
              <a:t>that</a:t>
            </a:r>
            <a:r>
              <a:rPr lang="fr-CA" baseline="0" dirty="0"/>
              <a:t> I </a:t>
            </a:r>
            <a:r>
              <a:rPr lang="fr-CA" baseline="0" dirty="0" err="1"/>
              <a:t>am</a:t>
            </a:r>
            <a:r>
              <a:rPr lang="fr-CA" baseline="0" dirty="0"/>
              <a:t> </a:t>
            </a:r>
            <a:r>
              <a:rPr lang="fr-CA" baseline="0" dirty="0" err="1"/>
              <a:t>being</a:t>
            </a:r>
            <a:r>
              <a:rPr lang="fr-CA" baseline="0" dirty="0"/>
              <a:t> </a:t>
            </a:r>
            <a:r>
              <a:rPr lang="fr-CA" baseline="0" dirty="0" err="1"/>
              <a:t>mindful</a:t>
            </a:r>
            <a:r>
              <a:rPr lang="fr-CA" baseline="0" dirty="0"/>
              <a:t> </a:t>
            </a:r>
            <a:r>
              <a:rPr lang="fr-CA" baseline="0" dirty="0" err="1"/>
              <a:t>towards</a:t>
            </a:r>
            <a:r>
              <a:rPr lang="fr-CA" baseline="0" dirty="0"/>
              <a:t> the </a:t>
            </a:r>
            <a:r>
              <a:rPr lang="fr-CA" baseline="0" dirty="0" err="1"/>
              <a:t>recipients</a:t>
            </a:r>
            <a:r>
              <a:rPr lang="fr-CA" baseline="0" dirty="0"/>
              <a:t>.</a:t>
            </a:r>
            <a:br>
              <a:rPr lang="fr-CA" baseline="0" dirty="0"/>
            </a:br>
            <a:r>
              <a:rPr lang="fr-CA" baseline="0" dirty="0" err="1"/>
              <a:t>Here</a:t>
            </a:r>
            <a:r>
              <a:rPr lang="fr-CA" baseline="0" dirty="0"/>
              <a:t> a </a:t>
            </a:r>
            <a:r>
              <a:rPr lang="fr-CA" baseline="0" dirty="0" err="1"/>
              <a:t>video</a:t>
            </a:r>
            <a:r>
              <a:rPr lang="fr-CA" baseline="0" dirty="0"/>
              <a:t> on « </a:t>
            </a:r>
            <a:r>
              <a:rPr lang="en-US" sz="1200" u="none" dirty="0"/>
              <a:t>How to Practice Mindful Emailing</a:t>
            </a:r>
            <a:r>
              <a:rPr lang="fr-CA" baseline="0" dirty="0"/>
              <a:t> »</a:t>
            </a:r>
            <a:r>
              <a:rPr lang="en-US" sz="1200" u="none" dirty="0"/>
              <a:t> - </a:t>
            </a:r>
            <a:r>
              <a:rPr lang="en-US" sz="1200" u="sng" dirty="0">
                <a:hlinkClick r:id="rId3"/>
              </a:rPr>
              <a:t>https://www.youtube.com/watch?v=qBBy5Jx_xrQ</a:t>
            </a: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When</a:t>
            </a:r>
            <a:r>
              <a:rPr lang="fr-CA" baseline="0" dirty="0"/>
              <a:t> </a:t>
            </a:r>
            <a:r>
              <a:rPr lang="fr-CA" baseline="0" dirty="0" err="1"/>
              <a:t>eating</a:t>
            </a:r>
            <a:r>
              <a:rPr lang="fr-CA" baseline="0" dirty="0"/>
              <a:t>, </a:t>
            </a:r>
            <a:r>
              <a:rPr lang="fr-CA" baseline="0" dirty="0" err="1"/>
              <a:t>turn</a:t>
            </a:r>
            <a:r>
              <a:rPr lang="fr-CA" baseline="0" dirty="0"/>
              <a:t> off the TV, </a:t>
            </a:r>
            <a:r>
              <a:rPr lang="fr-CA" baseline="0" dirty="0" err="1"/>
              <a:t>don’t</a:t>
            </a:r>
            <a:r>
              <a:rPr lang="fr-CA" baseline="0" dirty="0"/>
              <a:t> </a:t>
            </a:r>
            <a:r>
              <a:rPr lang="fr-CA" baseline="0" dirty="0" err="1"/>
              <a:t>read</a:t>
            </a:r>
            <a:r>
              <a:rPr lang="fr-CA" baseline="0" dirty="0"/>
              <a:t>, and </a:t>
            </a:r>
            <a:r>
              <a:rPr lang="fr-CA" baseline="0" dirty="0" err="1"/>
              <a:t>take</a:t>
            </a:r>
            <a:r>
              <a:rPr lang="fr-CA" baseline="0" dirty="0"/>
              <a:t> the time to </a:t>
            </a:r>
            <a:r>
              <a:rPr lang="fr-CA" baseline="0" dirty="0" err="1"/>
              <a:t>be</a:t>
            </a:r>
            <a:r>
              <a:rPr lang="fr-CA" baseline="0" dirty="0"/>
              <a:t> </a:t>
            </a:r>
            <a:r>
              <a:rPr lang="fr-CA" baseline="0" dirty="0" err="1"/>
              <a:t>present</a:t>
            </a:r>
            <a:r>
              <a:rPr lang="fr-CA"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While</a:t>
            </a:r>
            <a:r>
              <a:rPr lang="fr-CA" baseline="0" dirty="0"/>
              <a:t> </a:t>
            </a:r>
            <a:r>
              <a:rPr lang="fr-CA" baseline="0" dirty="0" err="1"/>
              <a:t>driving</a:t>
            </a:r>
            <a:r>
              <a:rPr lang="fr-CA" baseline="0" dirty="0"/>
              <a:t> </a:t>
            </a:r>
            <a:r>
              <a:rPr lang="fr-CA" baseline="0" dirty="0" err="1"/>
              <a:t>be</a:t>
            </a:r>
            <a:r>
              <a:rPr lang="fr-CA" baseline="0" dirty="0"/>
              <a:t> </a:t>
            </a:r>
            <a:r>
              <a:rPr lang="fr-CA" baseline="0" dirty="0" err="1"/>
              <a:t>mindful</a:t>
            </a:r>
            <a:r>
              <a:rPr lang="fr-CA" baseline="0" dirty="0"/>
              <a:t> of the </a:t>
            </a:r>
            <a:r>
              <a:rPr lang="fr-CA" baseline="0" dirty="0" err="1"/>
              <a:t>present</a:t>
            </a:r>
            <a:r>
              <a:rPr lang="fr-CA" baseline="0" dirty="0"/>
              <a:t> moment, </a:t>
            </a:r>
            <a:r>
              <a:rPr lang="fr-CA" baseline="0" dirty="0" err="1"/>
              <a:t>avoid</a:t>
            </a:r>
            <a:r>
              <a:rPr lang="fr-CA" baseline="0" dirty="0"/>
              <a:t>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err="1"/>
              <a:t>Let’s</a:t>
            </a:r>
            <a:r>
              <a:rPr lang="fr-CA" sz="1400" dirty="0"/>
              <a:t> look at the </a:t>
            </a:r>
            <a:r>
              <a:rPr lang="fr-CA" sz="1400" dirty="0" err="1"/>
              <a:t>following</a:t>
            </a:r>
            <a:r>
              <a:rPr lang="fr-CA" sz="1400" dirty="0"/>
              <a:t> </a:t>
            </a:r>
            <a:r>
              <a:rPr lang="fr-CA" sz="1400" dirty="0" err="1"/>
              <a:t>video</a:t>
            </a:r>
            <a:r>
              <a:rPr lang="fr-CA" sz="1400" dirty="0"/>
              <a:t> « The Monkey and Panda story » </a:t>
            </a:r>
            <a:r>
              <a:rPr lang="fr-CA" sz="1400" dirty="0" err="1"/>
              <a:t>with</a:t>
            </a:r>
            <a:r>
              <a:rPr lang="fr-CA" sz="1400" dirty="0"/>
              <a:t> </a:t>
            </a:r>
            <a:r>
              <a:rPr lang="fr-CA" sz="1400" dirty="0" err="1"/>
              <a:t>hopes</a:t>
            </a:r>
            <a:r>
              <a:rPr lang="fr-CA" sz="1400" dirty="0"/>
              <a:t> </a:t>
            </a:r>
            <a:r>
              <a:rPr lang="fr-CA" sz="1400" dirty="0" err="1"/>
              <a:t>that</a:t>
            </a:r>
            <a:r>
              <a:rPr lang="fr-CA" sz="1400" dirty="0"/>
              <a:t> </a:t>
            </a:r>
            <a:r>
              <a:rPr lang="fr-CA" sz="1400" dirty="0" err="1"/>
              <a:t>it</a:t>
            </a:r>
            <a:r>
              <a:rPr lang="fr-CA" sz="1400" dirty="0"/>
              <a:t> </a:t>
            </a:r>
            <a:r>
              <a:rPr lang="fr-CA" sz="1400" dirty="0" err="1"/>
              <a:t>will</a:t>
            </a:r>
            <a:r>
              <a:rPr lang="fr-CA" sz="1400" dirty="0"/>
              <a:t> inspire us  - </a:t>
            </a:r>
            <a:r>
              <a:rPr lang="en-CA" sz="1200" u="sng" dirty="0">
                <a:hlinkClick r:id="rId4"/>
              </a:rPr>
              <a:t>https://www.youtube.com/watch?v=5nsySCMH36s</a:t>
            </a:r>
            <a:endParaRPr lang="en-US" sz="200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Resources</a:t>
            </a:r>
            <a:r>
              <a:rPr lang="fr-CA" dirty="0"/>
              <a:t>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Phone call:</a:t>
            </a:r>
            <a:r>
              <a:rPr lang="fr-CA" baseline="0" dirty="0"/>
              <a:t> </a:t>
            </a:r>
            <a:r>
              <a:rPr lang="fr-CA" dirty="0">
                <a:hlinkClick r:id="rId5"/>
              </a:rPr>
              <a:t>https://gcconnex.gc.ca/blog/view/14813318/day-1721-days-challenge-kindspring-make-a-mindful-phone-call</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Digital </a:t>
            </a:r>
            <a:r>
              <a:rPr lang="fr-CA" baseline="0" dirty="0" err="1"/>
              <a:t>Mindfulness</a:t>
            </a:r>
            <a:r>
              <a:rPr lang="fr-CA" baseline="0" dirty="0"/>
              <a:t>: </a:t>
            </a:r>
            <a:r>
              <a:rPr lang="en-CA" dirty="0">
                <a:hlinkClick r:id="rId6"/>
              </a:rPr>
              <a:t>https://learn.rumie.org/jR/bytes/practice-digital-mindfulness-for-wellbeing</a:t>
            </a:r>
            <a:br>
              <a:rPr lang="en-CA" sz="1200" dirty="0"/>
            </a:br>
            <a:r>
              <a:rPr lang="en-US" sz="1600" dirty="0"/>
              <a:t>How to Manage Emails Mindfully: </a:t>
            </a:r>
            <a:r>
              <a:rPr lang="en-CA" sz="1200" u="sng" kern="1200" dirty="0">
                <a:solidFill>
                  <a:schemeClr val="tx1"/>
                </a:solidFill>
                <a:effectLst/>
                <a:latin typeface="+mn-lt"/>
                <a:ea typeface="+mn-ea"/>
                <a:cs typeface="+mn-cs"/>
                <a:hlinkClick r:id="rId7"/>
              </a:rPr>
              <a:t>https://www.mindspacewellbeing.com/fr/communiquer-en-pleine-conscience/</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La pleine conscience numérique, étape ultime de la transformation -</a:t>
            </a:r>
            <a:r>
              <a:rPr lang="fr-CA" sz="1600" dirty="0"/>
              <a:t> </a:t>
            </a:r>
            <a:r>
              <a:rPr lang="en-US" sz="1600" dirty="0">
                <a:hlinkClick r:id="rId8"/>
              </a:rPr>
              <a:t>https://www.sysk.fr/2018/11/13/pleine-conscience-numerique-transformation/</a:t>
            </a:r>
            <a:r>
              <a:rPr lang="en-US"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Plus de conscience dans nos emails ? -</a:t>
            </a:r>
            <a:r>
              <a:rPr lang="en-CA" sz="1600" dirty="0"/>
              <a:t> </a:t>
            </a:r>
            <a:r>
              <a:rPr lang="en-US" sz="1600" dirty="0">
                <a:hlinkClick r:id="rId9"/>
              </a:rPr>
              <a:t>https://positiveleadership.fr/plus-de-conscience-dans-nos-emails</a:t>
            </a:r>
            <a:endParaRPr lang="en-CA"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r>
              <a:rPr lang="en-US" dirty="0"/>
              <a:t>Now let’s do a debrief on what we saw today, including:</a:t>
            </a:r>
          </a:p>
          <a:p>
            <a:pPr marL="171450" indent="-171450">
              <a:buFont typeface="Arial" panose="020B0604020202020204" pitchFamily="34" charset="0"/>
              <a:buChar char="•"/>
            </a:pPr>
            <a:r>
              <a:rPr lang="en-CA" dirty="0"/>
              <a:t>Self-compassion</a:t>
            </a:r>
          </a:p>
          <a:p>
            <a:pPr marL="171450" indent="-171450">
              <a:buFont typeface="Arial" panose="020B0604020202020204" pitchFamily="34" charset="0"/>
              <a:buChar char="•"/>
            </a:pPr>
            <a:r>
              <a:rPr lang="en-CA" dirty="0"/>
              <a:t>The five myths of self-compassion</a:t>
            </a:r>
          </a:p>
          <a:p>
            <a:pPr marL="0" indent="0">
              <a:buFont typeface="Arial" panose="020B0604020202020204" pitchFamily="34" charset="0"/>
              <a:buNone/>
            </a:pPr>
            <a:r>
              <a:rPr lang="en-CA" dirty="0"/>
              <a:t>Exercises</a:t>
            </a:r>
          </a:p>
          <a:p>
            <a:pPr marL="171450" indent="-171450">
              <a:buFont typeface="Arial" panose="020B0604020202020204" pitchFamily="34" charset="0"/>
              <a:buChar char="•"/>
            </a:pPr>
            <a:r>
              <a:rPr lang="en-CA" dirty="0"/>
              <a:t>Mindfully water drink</a:t>
            </a:r>
          </a:p>
          <a:p>
            <a:pPr marL="171450" indent="-171450">
              <a:buFont typeface="Arial" panose="020B0604020202020204" pitchFamily="34" charset="0"/>
              <a:buChar char="•"/>
            </a:pPr>
            <a:r>
              <a:rPr lang="en-CA" dirty="0"/>
              <a:t>Mindful self-compassion</a:t>
            </a:r>
          </a:p>
          <a:p>
            <a:pPr marL="171450" indent="-171450">
              <a:buFont typeface="Arial" panose="020B0604020202020204" pitchFamily="34" charset="0"/>
              <a:buChar char="•"/>
            </a:pPr>
            <a:r>
              <a:rPr lang="en-CA" dirty="0"/>
              <a:t>Mindfully cleaning your environment</a:t>
            </a:r>
          </a:p>
          <a:p>
            <a:endParaRPr lang="en-US" dirty="0"/>
          </a:p>
          <a:p>
            <a:r>
              <a:rPr lang="en-US" dirty="0"/>
              <a:t>I will give the floor to 2 or 3 people who would like to share in plenary how today’s session has gone for you. If you're first, just open your mic and speak, if you're second or third, please raise your hand.</a:t>
            </a:r>
          </a:p>
          <a:p>
            <a:endParaRPr lang="en-US" dirty="0"/>
          </a:p>
          <a:p>
            <a:r>
              <a:rPr lang="en-US" dirty="0"/>
              <a:t>Excellent!</a:t>
            </a:r>
          </a:p>
          <a:p>
            <a:r>
              <a:rPr lang="en-US" dirty="0"/>
              <a:t>((prepare for chat rooms)</a:t>
            </a:r>
          </a:p>
          <a:p>
            <a:r>
              <a:rPr lang="en-US" dirty="0"/>
              <a:t>And now, we’ll open the breakout rooms so you can do a debrief in small groups, say 5 or 6 people, you will be assigned randomly. Just be aware and share the time available among you.</a:t>
            </a:r>
          </a:p>
          <a:p>
            <a:endParaRPr lang="en-US" dirty="0"/>
          </a:p>
          <a:p>
            <a:r>
              <a:rPr lang="en-US" dirty="0"/>
              <a:t>(opens chat rooms for about X minutes, send reminder 2 minutes before end)</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r>
              <a:rPr lang="fr-CA" dirty="0"/>
              <a:t>(</a:t>
            </a:r>
            <a:r>
              <a:rPr lang="fr-CA" dirty="0" err="1"/>
              <a:t>read</a:t>
            </a:r>
            <a:r>
              <a:rPr lang="fr-CA" dirty="0"/>
              <a:t>/</a:t>
            </a:r>
            <a:r>
              <a:rPr lang="fr-CA" dirty="0" err="1"/>
              <a:t>paraphase</a:t>
            </a:r>
            <a:r>
              <a:rPr lang="fr-CA" dirty="0"/>
              <a:t> from the slide)</a:t>
            </a:r>
          </a:p>
          <a:p>
            <a:endParaRPr lang="fr-CA" dirty="0"/>
          </a:p>
          <a:p>
            <a:r>
              <a:rPr lang="fr-CA" dirty="0"/>
              <a:t>Try</a:t>
            </a:r>
            <a:r>
              <a:rPr lang="fr-CA" baseline="0" dirty="0"/>
              <a:t> to practice for longer </a:t>
            </a:r>
            <a:r>
              <a:rPr lang="fr-CA" baseline="0" dirty="0" err="1"/>
              <a:t>period</a:t>
            </a:r>
            <a:r>
              <a:rPr lang="fr-CA" baseline="0" dirty="0"/>
              <a:t> of time </a:t>
            </a:r>
            <a:r>
              <a:rPr lang="fr-CA" baseline="0" dirty="0" err="1"/>
              <a:t>every</a:t>
            </a:r>
            <a:r>
              <a:rPr lang="fr-CA" baseline="0" dirty="0"/>
              <a:t> </a:t>
            </a:r>
            <a:r>
              <a:rPr lang="fr-CA" baseline="0" dirty="0" err="1"/>
              <a:t>day</a:t>
            </a:r>
            <a:r>
              <a:rPr lang="fr-CA" baseline="0" dirty="0"/>
              <a:t> if possible, if </a:t>
            </a:r>
            <a:r>
              <a:rPr lang="fr-CA" baseline="0" dirty="0" err="1"/>
              <a:t>you</a:t>
            </a:r>
            <a:r>
              <a:rPr lang="fr-CA" baseline="0" dirty="0"/>
              <a:t> </a:t>
            </a:r>
            <a:r>
              <a:rPr lang="fr-CA" baseline="0" dirty="0" err="1"/>
              <a:t>feel</a:t>
            </a:r>
            <a:r>
              <a:rPr lang="fr-CA" baseline="0" dirty="0"/>
              <a:t> </a:t>
            </a:r>
            <a:r>
              <a:rPr lang="fr-CA" baseline="0" dirty="0" err="1"/>
              <a:t>comfortable</a:t>
            </a:r>
            <a:r>
              <a:rPr lang="fr-CA" baseline="0" dirty="0"/>
              <a:t> or </a:t>
            </a:r>
            <a:r>
              <a:rPr lang="fr-CA" baseline="0" dirty="0" err="1"/>
              <a:t>challenged</a:t>
            </a:r>
            <a:r>
              <a:rPr lang="fr-CA" baseline="0" dirty="0"/>
              <a:t> </a:t>
            </a:r>
            <a:r>
              <a:rPr lang="fr-CA" baseline="0" dirty="0" err="1"/>
              <a:t>enough</a:t>
            </a:r>
            <a:r>
              <a:rPr lang="fr-CA" baseline="0" dirty="0"/>
              <a:t> – if </a:t>
            </a:r>
            <a:r>
              <a:rPr lang="fr-CA" baseline="0" dirty="0" err="1"/>
              <a:t>you</a:t>
            </a:r>
            <a:r>
              <a:rPr lang="fr-CA" baseline="0" dirty="0"/>
              <a:t> </a:t>
            </a:r>
            <a:r>
              <a:rPr lang="fr-CA" baseline="0" dirty="0" err="1"/>
              <a:t>feel</a:t>
            </a:r>
            <a:r>
              <a:rPr lang="fr-CA" baseline="0" dirty="0"/>
              <a:t> </a:t>
            </a:r>
            <a:r>
              <a:rPr lang="fr-CA" baseline="0" dirty="0" err="1"/>
              <a:t>that’s</a:t>
            </a:r>
            <a:r>
              <a:rPr lang="fr-CA" baseline="0" dirty="0"/>
              <a:t> not possible, </a:t>
            </a:r>
            <a:r>
              <a:rPr lang="fr-CA" baseline="0" dirty="0" err="1"/>
              <a:t>try</a:t>
            </a:r>
            <a:r>
              <a:rPr lang="fr-CA" baseline="0" dirty="0"/>
              <a:t> to practice as </a:t>
            </a:r>
            <a:r>
              <a:rPr lang="fr-CA" baseline="0" dirty="0" err="1"/>
              <a:t>much</a:t>
            </a:r>
            <a:r>
              <a:rPr lang="fr-CA" baseline="0" dirty="0"/>
              <a:t> as </a:t>
            </a:r>
            <a:r>
              <a:rPr lang="fr-CA" baseline="0" dirty="0" err="1"/>
              <a:t>you</a:t>
            </a:r>
            <a:r>
              <a:rPr lang="fr-CA" baseline="0" dirty="0"/>
              <a:t> can, </a:t>
            </a:r>
            <a:r>
              <a:rPr lang="fr-CA" baseline="0" dirty="0" err="1"/>
              <a:t>it</a:t>
            </a:r>
            <a:r>
              <a:rPr lang="fr-CA" baseline="0" dirty="0"/>
              <a:t> </a:t>
            </a:r>
            <a:r>
              <a:rPr lang="fr-CA" baseline="0" dirty="0" err="1"/>
              <a:t>is</a:t>
            </a:r>
            <a:r>
              <a:rPr lang="fr-CA" baseline="0" dirty="0"/>
              <a:t> </a:t>
            </a:r>
            <a:r>
              <a:rPr lang="fr-CA" baseline="0" dirty="0" err="1"/>
              <a:t>always</a:t>
            </a:r>
            <a:r>
              <a:rPr lang="fr-CA" baseline="0" dirty="0"/>
              <a:t> </a:t>
            </a:r>
            <a:r>
              <a:rPr lang="fr-CA" baseline="0" dirty="0" err="1"/>
              <a:t>better</a:t>
            </a:r>
            <a:r>
              <a:rPr lang="fr-CA" baseline="0" dirty="0"/>
              <a:t> to practice </a:t>
            </a:r>
            <a:r>
              <a:rPr lang="fr-CA" baseline="0" dirty="0" err="1"/>
              <a:t>say</a:t>
            </a:r>
            <a:r>
              <a:rPr lang="fr-CA" baseline="0" dirty="0"/>
              <a:t> 2 minutes </a:t>
            </a:r>
            <a:r>
              <a:rPr lang="fr-CA" baseline="0" dirty="0" err="1"/>
              <a:t>every</a:t>
            </a:r>
            <a:r>
              <a:rPr lang="fr-CA" baseline="0" dirty="0"/>
              <a:t> </a:t>
            </a:r>
            <a:r>
              <a:rPr lang="fr-CA" baseline="0" dirty="0" err="1"/>
              <a:t>day</a:t>
            </a:r>
            <a:r>
              <a:rPr lang="fr-CA" baseline="0" dirty="0"/>
              <a:t> </a:t>
            </a:r>
            <a:r>
              <a:rPr lang="fr-CA" baseline="0" dirty="0" err="1"/>
              <a:t>than</a:t>
            </a:r>
            <a:r>
              <a:rPr lang="fr-CA" baseline="0" dirty="0"/>
              <a:t> </a:t>
            </a:r>
            <a:r>
              <a:rPr lang="fr-CA" baseline="0" dirty="0" err="1"/>
              <a:t>nothing</a:t>
            </a:r>
            <a:r>
              <a:rPr lang="fr-CA" baseline="0" dirty="0"/>
              <a:t> at all. It </a:t>
            </a:r>
            <a:r>
              <a:rPr lang="fr-CA" baseline="0" dirty="0" err="1"/>
              <a:t>is</a:t>
            </a:r>
            <a:r>
              <a:rPr lang="fr-CA" baseline="0" dirty="0"/>
              <a:t> </a:t>
            </a:r>
            <a:r>
              <a:rPr lang="fr-CA" baseline="0" dirty="0" err="1"/>
              <a:t>also</a:t>
            </a:r>
            <a:r>
              <a:rPr lang="fr-CA" baseline="0" dirty="0"/>
              <a:t> </a:t>
            </a:r>
            <a:r>
              <a:rPr lang="fr-CA" baseline="0" dirty="0" err="1"/>
              <a:t>better</a:t>
            </a:r>
            <a:r>
              <a:rPr lang="fr-CA" baseline="0" dirty="0"/>
              <a:t> to practice 2 </a:t>
            </a:r>
            <a:r>
              <a:rPr lang="fr-CA" baseline="0" dirty="0" err="1"/>
              <a:t>mintues</a:t>
            </a:r>
            <a:r>
              <a:rPr lang="fr-CA" baseline="0" dirty="0"/>
              <a:t> </a:t>
            </a:r>
            <a:r>
              <a:rPr lang="fr-CA" baseline="0" dirty="0" err="1"/>
              <a:t>mindfulness</a:t>
            </a:r>
            <a:r>
              <a:rPr lang="fr-CA" baseline="0" dirty="0"/>
              <a:t> </a:t>
            </a:r>
            <a:r>
              <a:rPr lang="fr-CA" baseline="0" dirty="0" err="1"/>
              <a:t>exercises</a:t>
            </a:r>
            <a:r>
              <a:rPr lang="fr-CA" baseline="0" dirty="0"/>
              <a:t> </a:t>
            </a:r>
            <a:r>
              <a:rPr lang="fr-CA" baseline="0" dirty="0" err="1"/>
              <a:t>throughout</a:t>
            </a:r>
            <a:r>
              <a:rPr lang="fr-CA" baseline="0" dirty="0"/>
              <a:t> the </a:t>
            </a:r>
            <a:r>
              <a:rPr lang="fr-CA" baseline="0" dirty="0" err="1"/>
              <a:t>day</a:t>
            </a:r>
            <a:r>
              <a:rPr lang="fr-CA" baseline="0" dirty="0"/>
              <a:t>. As </a:t>
            </a:r>
            <a:r>
              <a:rPr lang="fr-CA" baseline="0" dirty="0" err="1"/>
              <a:t>you</a:t>
            </a:r>
            <a:r>
              <a:rPr lang="fr-CA" baseline="0" dirty="0"/>
              <a:t> can tell, </a:t>
            </a:r>
            <a:r>
              <a:rPr lang="fr-CA" baseline="0" dirty="0" err="1"/>
              <a:t>here</a:t>
            </a:r>
            <a:r>
              <a:rPr lang="fr-CA" baseline="0" dirty="0"/>
              <a:t> the </a:t>
            </a:r>
            <a:r>
              <a:rPr lang="fr-CA" baseline="0" dirty="0" err="1"/>
              <a:t>idea</a:t>
            </a:r>
            <a:r>
              <a:rPr lang="fr-CA" baseline="0" dirty="0"/>
              <a:t> </a:t>
            </a:r>
            <a:r>
              <a:rPr lang="fr-CA" baseline="0" dirty="0" err="1"/>
              <a:t>is</a:t>
            </a:r>
            <a:r>
              <a:rPr lang="fr-CA" baseline="0" dirty="0"/>
              <a:t> to practice.</a:t>
            </a:r>
          </a:p>
          <a:p>
            <a:endParaRPr lang="fr-CA" baseline="0" dirty="0"/>
          </a:p>
          <a:p>
            <a:r>
              <a:rPr lang="fr-CA" baseline="0" dirty="0" err="1"/>
              <a:t>Resources</a:t>
            </a:r>
            <a:r>
              <a:rPr lang="fr-CA" baseline="0" dirty="0"/>
              <a:t> in English:</a:t>
            </a:r>
          </a:p>
          <a:p>
            <a:pPr lvl="1">
              <a:spcBef>
                <a:spcPts val="0"/>
              </a:spcBef>
            </a:pPr>
            <a:r>
              <a:rPr lang="en-CA" sz="2000" dirty="0"/>
              <a:t>- Body scan or Breathing</a:t>
            </a:r>
            <a:br>
              <a:rPr lang="en-CA" sz="2000" dirty="0"/>
            </a:br>
            <a:r>
              <a:rPr lang="en-CA" sz="2000" dirty="0"/>
              <a:t>10 mins - https://www.youtube.com/watch?v=avnwKOIOXFM</a:t>
            </a:r>
          </a:p>
          <a:p>
            <a:pPr lvl="1">
              <a:spcBef>
                <a:spcPts val="0"/>
              </a:spcBef>
            </a:pPr>
            <a:r>
              <a:rPr lang="en-CA" sz="2000" dirty="0"/>
              <a:t>10 mins – (bottom-up) https://www.mindful.org/a-10-minute-body-scan-practice/</a:t>
            </a:r>
          </a:p>
          <a:p>
            <a:pPr lvl="1">
              <a:spcBef>
                <a:spcPts val="0"/>
              </a:spcBef>
            </a:pPr>
            <a:r>
              <a:rPr lang="en-CA" sz="2000" dirty="0"/>
              <a:t>10 mins - https://www.youtube.com/watch?v=nnVCadMo3qI</a:t>
            </a:r>
            <a:br>
              <a:rPr lang="en-CA" sz="2000" dirty="0"/>
            </a:br>
            <a:r>
              <a:rPr lang="en-CA" sz="1200" dirty="0"/>
              <a:t>15 mins – </a:t>
            </a:r>
            <a:r>
              <a:rPr lang="en-CA" sz="1200" dirty="0">
                <a:solidFill>
                  <a:srgbClr val="FF0000"/>
                </a:solidFill>
                <a:hlinkClick r:id="rId3"/>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4"/>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5"/>
              </a:rPr>
              <a:t>https://soundcloud.com/breathworks-mindfulness/mindfulness-for-women-track-5-self-compassion-meditation</a:t>
            </a:r>
            <a:br>
              <a:rPr lang="en-CA" sz="1200" dirty="0"/>
            </a:br>
            <a:r>
              <a:rPr lang="en-CA" sz="1200" dirty="0"/>
              <a:t>10 mins – </a:t>
            </a:r>
            <a:r>
              <a:rPr lang="en-CA" sz="1200" dirty="0">
                <a:hlinkClick r:id="rId6"/>
              </a:rPr>
              <a:t>https://soundcloud.com/user-640851605/self-compassion-giving-and-receiving-meditation-10-minutes</a:t>
            </a:r>
            <a:r>
              <a:rPr lang="en-CA" sz="1200" dirty="0"/>
              <a:t>   </a:t>
            </a:r>
            <a:br>
              <a:rPr lang="en-CA" sz="1200" dirty="0"/>
            </a:br>
            <a:r>
              <a:rPr lang="en-CA" sz="1200" dirty="0"/>
              <a:t>15 mins – </a:t>
            </a:r>
            <a:r>
              <a:rPr lang="en-CA" sz="1200" dirty="0">
                <a:hlinkClick r:id="rId7"/>
              </a:rPr>
              <a:t>https://soundcloud.com/mindfullivingcoach/self-compassion-meditation</a:t>
            </a:r>
            <a:br>
              <a:rPr lang="en-CA" sz="1200" dirty="0"/>
            </a:br>
            <a:r>
              <a:rPr lang="en-CA" sz="1200" dirty="0"/>
              <a:t>15 mins – </a:t>
            </a:r>
            <a:r>
              <a:rPr lang="en-CA" sz="1200" dirty="0">
                <a:hlinkClick r:id="rId8"/>
              </a:rPr>
              <a:t>https://soundcloud.com/awakeningcompassion/awakening-compassion-class-4</a:t>
            </a:r>
            <a:r>
              <a:rPr lang="en-CA" sz="1200" dirty="0"/>
              <a:t>   </a:t>
            </a:r>
            <a:br>
              <a:rPr lang="en-CA" sz="1200" dirty="0"/>
            </a:br>
            <a:r>
              <a:rPr lang="en-CA" sz="1200" dirty="0"/>
              <a:t>20 mins – </a:t>
            </a:r>
            <a:r>
              <a:rPr lang="en-CA" sz="1200" dirty="0">
                <a:hlinkClick r:id="rId9"/>
              </a:rPr>
              <a:t>http://self-compassion.org/wp-content/uploads/meditations/LKM.self-compassion.MP3 </a:t>
            </a:r>
            <a:endParaRPr lang="en-CA" sz="1200" dirty="0"/>
          </a:p>
          <a:p>
            <a:endParaRPr lang="fr-CA" baseline="0" dirty="0"/>
          </a:p>
          <a:p>
            <a:r>
              <a:rPr lang="fr-CA" noProof="0" dirty="0"/>
              <a:t>Ressources en français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10"/>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11"/>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12"/>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13"/>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English CC and 100% font size)</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3 mins - What is Self-Compassion - Part</a:t>
            </a:r>
            <a:r>
              <a:rPr lang="en-CA" sz="1200" baseline="0" dirty="0"/>
              <a:t> 1:</a:t>
            </a:r>
            <a:r>
              <a:rPr lang="en-CA" sz="1200" dirty="0"/>
              <a:t> </a:t>
            </a:r>
            <a:r>
              <a:rPr lang="en-CA" sz="1200" u="sng" dirty="0">
                <a:hlinkClick r:id="rId3"/>
              </a:rPr>
              <a:t>https://www.youtube.com/watch?v=Tyl6YXp1Y6M</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(optional) 5 mins - Self-compassion Break: </a:t>
            </a:r>
            <a:r>
              <a:rPr lang="en-US" sz="1200" u="sng" dirty="0">
                <a:hlinkClick r:id="rId4"/>
              </a:rPr>
              <a:t>https://self-compassion.org/wp-content/uploads/2020/08/self-compassion.break__01-cleanedbydan.mp3</a:t>
            </a:r>
            <a:endParaRPr lang="en-US" sz="18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2 mins - How to Practice Mindful Emailing: </a:t>
            </a:r>
            <a:r>
              <a:rPr lang="en-US" sz="1200" u="sng" dirty="0">
                <a:hlinkClick r:id="rId5"/>
              </a:rPr>
              <a:t>https://www.youtube.com/watch?v=qBBy5Jx_xrQ</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3 mins - </a:t>
            </a:r>
            <a:r>
              <a:rPr lang="fr-CA" dirty="0" err="1"/>
              <a:t>Updated</a:t>
            </a:r>
            <a:r>
              <a:rPr lang="fr-CA" dirty="0"/>
              <a:t> the Monkey and Panda story: </a:t>
            </a:r>
            <a:r>
              <a:rPr lang="en-CA" sz="1100" u="sng" dirty="0">
                <a:hlinkClick r:id="rId6"/>
              </a:rPr>
              <a:t>https://www.youtube.com/watch?v=5nsySCMH36s</a:t>
            </a:r>
            <a:endParaRPr lang="en-CA" sz="11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u="sng"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2937">
              <a:defRPr/>
            </a:pPr>
            <a:r>
              <a:rPr lang="fr-CA" dirty="0"/>
              <a:t>Leanne:</a:t>
            </a:r>
          </a:p>
          <a:p>
            <a:pPr defTabSz="912937">
              <a:defRPr/>
            </a:pPr>
            <a:endParaRPr lang="fr-CA"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Let's start by doing a mindfulness breathing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raise</a:t>
            </a:r>
            <a:r>
              <a:rPr lang="fr-CA" dirty="0"/>
              <a:t> </a:t>
            </a:r>
            <a:r>
              <a:rPr lang="fr-CA" dirty="0" err="1"/>
              <a:t>your</a:t>
            </a:r>
            <a:r>
              <a:rPr lang="fr-CA" dirty="0"/>
              <a:t> hand to </a:t>
            </a:r>
            <a:r>
              <a:rPr lang="fr-CA" dirty="0" err="1"/>
              <a:t>speak</a:t>
            </a:r>
            <a:r>
              <a:rPr lang="fr-CA" dirty="0"/>
              <a:t>, or type in</a:t>
            </a:r>
            <a:r>
              <a:rPr lang="fr-CA" baseline="0" dirty="0"/>
              <a:t> the chat… </a:t>
            </a:r>
            <a:r>
              <a:rPr lang="fr-CA" baseline="0" dirty="0" err="1"/>
              <a:t>let’s</a:t>
            </a:r>
            <a:r>
              <a:rPr lang="fr-CA" baseline="0" dirty="0"/>
              <a:t> have about 3 </a:t>
            </a:r>
            <a:r>
              <a:rPr lang="fr-CA" dirty="0"/>
              <a:t>people sharing </a:t>
            </a:r>
            <a:r>
              <a:rPr lang="fr-CA" dirty="0" err="1"/>
              <a:t>any</a:t>
            </a:r>
            <a:r>
              <a:rPr lang="fr-CA" baseline="0" dirty="0"/>
              <a:t> insights </a:t>
            </a:r>
            <a:r>
              <a:rPr lang="fr-CA" baseline="0" dirty="0" err="1"/>
              <a:t>you</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a:t>
            </a:r>
          </a:p>
          <a:p>
            <a:endParaRPr lang="fr-CA" baseline="0" dirty="0"/>
          </a:p>
          <a:p>
            <a:r>
              <a:rPr lang="fr-CA" baseline="0" dirty="0" err="1"/>
              <a:t>Including</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the gratitude journaling.</a:t>
            </a:r>
          </a:p>
          <a:p>
            <a:pPr marL="171450" indent="-171450">
              <a:buFont typeface="Arial" panose="020B0604020202020204" pitchFamily="34" charset="0"/>
              <a:buChar char="•"/>
            </a:pPr>
            <a:r>
              <a:rPr lang="fr-CA" baseline="0" dirty="0"/>
              <a:t>the </a:t>
            </a:r>
            <a:r>
              <a:rPr lang="fr-CA" baseline="0" dirty="0" err="1"/>
              <a:t>Mindfulness</a:t>
            </a:r>
            <a:r>
              <a:rPr lang="fr-CA" baseline="0" dirty="0"/>
              <a:t> </a:t>
            </a:r>
            <a:r>
              <a:rPr lang="fr-CA" baseline="0" dirty="0" err="1"/>
              <a:t>Breathing</a:t>
            </a:r>
            <a:r>
              <a:rPr lang="fr-CA" baseline="0" dirty="0"/>
              <a:t> or Body Scan, </a:t>
            </a:r>
          </a:p>
          <a:p>
            <a:pPr marL="171450" indent="-171450">
              <a:buFont typeface="Arial" panose="020B0604020202020204" pitchFamily="34" charset="0"/>
              <a:buChar char="•"/>
            </a:pPr>
            <a:r>
              <a:rPr lang="fr-CA" baseline="0" dirty="0"/>
              <a:t>The </a:t>
            </a:r>
            <a:r>
              <a:rPr lang="fr-CA" baseline="0" dirty="0" err="1"/>
              <a:t>Mindful</a:t>
            </a:r>
            <a:r>
              <a:rPr lang="fr-CA" baseline="0" dirty="0"/>
              <a:t> </a:t>
            </a:r>
            <a:r>
              <a:rPr lang="fr-CA" baseline="0" dirty="0" err="1"/>
              <a:t>Listening</a:t>
            </a:r>
            <a:endParaRPr lang="fr-CA" baseline="0" dirty="0"/>
          </a:p>
          <a:p>
            <a:pPr marL="171450" indent="-171450">
              <a:buFont typeface="Arial" panose="020B0604020202020204" pitchFamily="34" charset="0"/>
              <a:buChar char="•"/>
            </a:pPr>
            <a:r>
              <a:rPr lang="fr-CA" baseline="0" dirty="0"/>
              <a:t>The </a:t>
            </a:r>
            <a:r>
              <a:rPr lang="fr-CA" baseline="0" dirty="0" err="1"/>
              <a:t>mindful</a:t>
            </a:r>
            <a:r>
              <a:rPr lang="fr-CA" baseline="0" dirty="0"/>
              <a:t> </a:t>
            </a:r>
            <a:r>
              <a:rPr lang="fr-CA" baseline="0" dirty="0" err="1"/>
              <a:t>decision</a:t>
            </a:r>
            <a:r>
              <a:rPr lang="fr-CA" baseline="0" dirty="0"/>
              <a:t> </a:t>
            </a:r>
            <a:r>
              <a:rPr lang="fr-CA" baseline="0" dirty="0" err="1"/>
              <a:t>making</a:t>
            </a:r>
            <a:r>
              <a:rPr lang="fr-CA" baseline="0" dirty="0"/>
              <a:t>/</a:t>
            </a:r>
            <a:r>
              <a:rPr lang="fr-CA" baseline="0" dirty="0" err="1"/>
              <a:t>taking</a:t>
            </a:r>
            <a:endParaRPr lang="fr-CA" baseline="0" dirty="0"/>
          </a:p>
          <a:p>
            <a:pPr marL="171450" indent="-171450">
              <a:buFont typeface="Arial" panose="020B0604020202020204" pitchFamily="34" charset="0"/>
              <a:buChar char="•"/>
            </a:pPr>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endParaRPr lang="fr-CA" baseline="0" dirty="0"/>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(clic)</a:t>
            </a:r>
          </a:p>
          <a:p>
            <a:pPr marL="0" indent="0">
              <a:buFont typeface="Arial" panose="020B0604020202020204" pitchFamily="34" charset="0"/>
              <a:buNone/>
            </a:pPr>
            <a:r>
              <a:rPr lang="fr-CA" baseline="0" dirty="0"/>
              <a:t>And </a:t>
            </a:r>
            <a:r>
              <a:rPr lang="fr-CA" baseline="0" dirty="0" err="1"/>
              <a:t>ayone</a:t>
            </a:r>
            <a:r>
              <a:rPr lang="fr-CA" baseline="0" dirty="0"/>
              <a:t> </a:t>
            </a:r>
            <a:r>
              <a:rPr lang="fr-CA" baseline="0" dirty="0" err="1"/>
              <a:t>who</a:t>
            </a:r>
            <a:r>
              <a:rPr lang="fr-CA" baseline="0" dirty="0"/>
              <a:t> </a:t>
            </a:r>
            <a:r>
              <a:rPr lang="fr-CA" baseline="0" dirty="0" err="1"/>
              <a:t>may</a:t>
            </a:r>
            <a:r>
              <a:rPr lang="fr-CA" baseline="0" dirty="0"/>
              <a:t> </a:t>
            </a:r>
            <a:r>
              <a:rPr lang="fr-CA" baseline="0" dirty="0" err="1"/>
              <a:t>need</a:t>
            </a:r>
            <a:r>
              <a:rPr lang="fr-CA" baseline="0" dirty="0"/>
              <a:t> re-</a:t>
            </a:r>
            <a:r>
              <a:rPr lang="fr-CA" baseline="0" dirty="0" err="1"/>
              <a:t>pairing</a:t>
            </a:r>
            <a:r>
              <a:rPr lang="fr-CA" baseline="0" dirty="0"/>
              <a:t>, </a:t>
            </a:r>
            <a:r>
              <a:rPr lang="fr-CA" baseline="0" dirty="0" err="1"/>
              <a:t>either</a:t>
            </a:r>
            <a:r>
              <a:rPr lang="fr-CA" baseline="0" dirty="0"/>
              <a:t> </a:t>
            </a:r>
            <a:r>
              <a:rPr lang="fr-CA" baseline="0" dirty="0" err="1"/>
              <a:t>because</a:t>
            </a:r>
            <a:r>
              <a:rPr lang="fr-CA" baseline="0" dirty="0"/>
              <a:t> </a:t>
            </a:r>
            <a:r>
              <a:rPr lang="fr-CA" baseline="0" dirty="0" err="1"/>
              <a:t>you</a:t>
            </a:r>
            <a:r>
              <a:rPr lang="fr-CA" baseline="0" dirty="0"/>
              <a:t> </a:t>
            </a:r>
            <a:r>
              <a:rPr lang="fr-CA" baseline="0" dirty="0" err="1"/>
              <a:t>haven’t</a:t>
            </a:r>
            <a:r>
              <a:rPr lang="fr-CA" baseline="0" dirty="0"/>
              <a:t> been able to </a:t>
            </a:r>
            <a:r>
              <a:rPr lang="fr-CA" baseline="0" dirty="0" err="1"/>
              <a:t>agree</a:t>
            </a:r>
            <a:r>
              <a:rPr lang="fr-CA" baseline="0" dirty="0"/>
              <a:t> on </a:t>
            </a:r>
            <a:r>
              <a:rPr lang="fr-CA" baseline="0" dirty="0" err="1"/>
              <a:t>when</a:t>
            </a:r>
            <a:r>
              <a:rPr lang="fr-CA" baseline="0" dirty="0"/>
              <a:t> to </a:t>
            </a:r>
            <a:r>
              <a:rPr lang="fr-CA" baseline="0" dirty="0" err="1"/>
              <a:t>meet</a:t>
            </a:r>
            <a:r>
              <a:rPr lang="fr-CA" baseline="0" dirty="0"/>
              <a:t>, or </a:t>
            </a:r>
            <a:r>
              <a:rPr lang="fr-CA" baseline="0" dirty="0" err="1"/>
              <a:t>someone</a:t>
            </a:r>
            <a:r>
              <a:rPr lang="fr-CA" baseline="0" dirty="0"/>
              <a:t> </a:t>
            </a:r>
            <a:r>
              <a:rPr lang="fr-CA" baseline="0" dirty="0" err="1"/>
              <a:t>abandonned</a:t>
            </a:r>
            <a:r>
              <a:rPr lang="fr-CA" baseline="0" dirty="0"/>
              <a:t> the program?</a:t>
            </a:r>
          </a:p>
          <a:p>
            <a:pPr marL="0" indent="0">
              <a:buFont typeface="Arial" panose="020B0604020202020204" pitchFamily="34" charset="0"/>
              <a:buNone/>
            </a:pPr>
            <a:r>
              <a:rPr lang="fr-CA" baseline="0" dirty="0"/>
              <a:t>Just </a:t>
            </a:r>
            <a:r>
              <a:rPr lang="fr-CA" baseline="0" dirty="0" err="1"/>
              <a:t>consider</a:t>
            </a:r>
            <a:r>
              <a:rPr lang="fr-CA" baseline="0" dirty="0"/>
              <a:t>, </a:t>
            </a:r>
            <a:r>
              <a:rPr lang="fr-CA" baseline="0" dirty="0" err="1"/>
              <a:t>you</a:t>
            </a:r>
            <a:r>
              <a:rPr lang="fr-CA" baseline="0" dirty="0"/>
              <a:t> have the </a:t>
            </a:r>
            <a:r>
              <a:rPr lang="fr-CA" baseline="0" dirty="0" err="1"/>
              <a:t>list</a:t>
            </a:r>
            <a:r>
              <a:rPr lang="fr-CA" baseline="0" dirty="0"/>
              <a:t> of people </a:t>
            </a:r>
            <a:r>
              <a:rPr lang="fr-CA" baseline="0" dirty="0" err="1"/>
              <a:t>involved</a:t>
            </a:r>
            <a:r>
              <a:rPr lang="fr-CA" baseline="0" dirty="0"/>
              <a:t>, email </a:t>
            </a:r>
            <a:r>
              <a:rPr lang="fr-CA" baseline="0" dirty="0" err="1"/>
              <a:t>them</a:t>
            </a:r>
            <a:r>
              <a:rPr lang="fr-CA" baseline="0" dirty="0"/>
              <a:t> if </a:t>
            </a:r>
            <a:r>
              <a:rPr lang="fr-CA" baseline="0" dirty="0" err="1"/>
              <a:t>you</a:t>
            </a:r>
            <a:r>
              <a:rPr lang="fr-CA" baseline="0" dirty="0"/>
              <a:t> </a:t>
            </a:r>
            <a:r>
              <a:rPr lang="fr-CA" baseline="0" dirty="0" err="1"/>
              <a:t>see</a:t>
            </a:r>
            <a:r>
              <a:rPr lang="fr-CA" baseline="0" dirty="0"/>
              <a:t> </a:t>
            </a:r>
            <a:r>
              <a:rPr lang="fr-CA" baseline="0" dirty="0" err="1"/>
              <a:t>need</a:t>
            </a:r>
            <a:r>
              <a:rPr lang="fr-CA" baseline="0" dirty="0"/>
              <a:t>. And </a:t>
            </a:r>
            <a:r>
              <a:rPr lang="fr-CA" baseline="0" dirty="0" err="1"/>
              <a:t>don’t</a:t>
            </a:r>
            <a:r>
              <a:rPr lang="fr-CA" baseline="0" dirty="0"/>
              <a:t> </a:t>
            </a:r>
            <a:r>
              <a:rPr lang="fr-CA" baseline="0" dirty="0" err="1"/>
              <a:t>need</a:t>
            </a:r>
            <a:r>
              <a:rPr lang="fr-CA" baseline="0" dirty="0"/>
              <a:t> to cc us in the discussion </a:t>
            </a:r>
            <a:r>
              <a:rPr lang="fr-CA" baseline="0" dirty="0" err="1"/>
              <a:t>except</a:t>
            </a:r>
            <a:r>
              <a:rPr lang="fr-CA" baseline="0" dirty="0"/>
              <a:t> to </a:t>
            </a:r>
            <a:r>
              <a:rPr lang="fr-CA" baseline="0" dirty="0" err="1"/>
              <a:t>confirm</a:t>
            </a:r>
            <a:r>
              <a:rPr lang="fr-CA" baseline="0" dirty="0"/>
              <a:t> the change, </a:t>
            </a:r>
            <a:r>
              <a:rPr lang="fr-CA" baseline="0" dirty="0" err="1"/>
              <a:t>so</a:t>
            </a:r>
            <a:r>
              <a:rPr lang="fr-CA" baseline="0" dirty="0"/>
              <a:t> </a:t>
            </a:r>
            <a:r>
              <a:rPr lang="fr-CA" baseline="0" dirty="0" err="1"/>
              <a:t>we</a:t>
            </a:r>
            <a:r>
              <a:rPr lang="fr-CA" baseline="0" dirty="0"/>
              <a:t> can update the Buddy System file.</a:t>
            </a:r>
          </a:p>
          <a:p>
            <a:pPr marL="171450" indent="-171450">
              <a:buFont typeface="Arial" panose="020B0604020202020204" pitchFamily="34" charset="0"/>
              <a:buChar char="•"/>
            </a:pPr>
            <a:endParaRPr lang="fr-CA" baseline="0"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Carmen</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Casey-Marie: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(while guiding this exercise, take the time needed, go slow, pause… we should take good 5 minutes to do this)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With your water glass in your hand think about the origins of water continue your breathing and focus or the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Let’s travel a bit back in time to the origins on how this water you’re about to drink came to 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Many billions of years back, there was the big bang, and the universe started to form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Another many millions of years passed by and our galaxy and our solar system formed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After many other millions of years our planet earth cooled down and was able to produce water, life, animals and us, the humans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Now, think about the journey the water made to come to you, about its source, and its natural cycle,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it evaporates, turns into a cloud, it rains, it’s captured in lakes and rivers,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it is then collected by the water service of your region, it may go through a treatment plant, and taken and brought home, and arrive with us either via the tap water or bought in a plastic bottle for us to drink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now, appreciating how lucky we are, to have clean water to drink at will,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Hold the container in your hand, sense its temperature,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Although water is said not to have odor, try to smell (particularly if you have at hand something other than water), and appreciate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Now take a sip, take the extra time to savor it, feel in your mouth its temperature,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now pass it through your throat, enjoy absorbing it, how it hydrates your body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Take another sip, and repeat the savoring and then pass it… and stay there for a couple of seconds enjoying the feelings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when you’re ready, I invite you to open your eyes and come back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Casey-Marie: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The “happily ever after” I believed when I was a kid does not really exists, we all need to face challenges daily and personal failure is part of the human existence. We all are complex human being, and we face challenges day and night, human experience is hard and by definition we fail. How do we take that failure?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342900" indent="-342900">
              <a:spcBef>
                <a:spcPts val="600"/>
              </a:spcBef>
              <a:buFont typeface="Arial" panose="020B0604020202020204" pitchFamily="34" charset="0"/>
              <a:buChar char="•"/>
            </a:pPr>
            <a:r>
              <a:rPr lang="en-US" sz="2400" dirty="0"/>
              <a:t>Self-compassion is extending compassion to one's self in instances of perceived inadequacy, failure, or general suffering. </a:t>
            </a:r>
          </a:p>
          <a:p>
            <a:pPr marL="342900" indent="-342900">
              <a:spcBef>
                <a:spcPts val="600"/>
              </a:spcBef>
              <a:buFont typeface="Arial" panose="020B0604020202020204" pitchFamily="34" charset="0"/>
              <a:buChar char="•"/>
            </a:pPr>
            <a:r>
              <a:rPr lang="en-US" sz="2400" dirty="0"/>
              <a:t>Dr. Kristin Neff has defined self-compassion as being composed of </a:t>
            </a:r>
            <a:r>
              <a:rPr lang="en-US" sz="2400" dirty="0">
                <a:solidFill>
                  <a:srgbClr val="7030A0"/>
                </a:solidFill>
              </a:rPr>
              <a:t>three main components</a:t>
            </a:r>
          </a:p>
          <a:p>
            <a:pPr marL="800100" lvl="1" indent="-342900">
              <a:spcBef>
                <a:spcPts val="600"/>
              </a:spcBef>
              <a:buFont typeface="Arial" panose="020B0604020202020204" pitchFamily="34" charset="0"/>
              <a:buChar char="•"/>
            </a:pPr>
            <a:r>
              <a:rPr lang="en-CA" sz="2000" b="1" dirty="0"/>
              <a:t>Self-kindness</a:t>
            </a:r>
            <a:r>
              <a:rPr lang="en-CA" sz="2000" dirty="0"/>
              <a:t>: being kind and warm to oneself;</a:t>
            </a:r>
          </a:p>
          <a:p>
            <a:pPr marL="800100" lvl="1" indent="-342900">
              <a:spcBef>
                <a:spcPts val="600"/>
              </a:spcBef>
              <a:buFont typeface="Arial" panose="020B0604020202020204" pitchFamily="34" charset="0"/>
              <a:buChar char="•"/>
            </a:pPr>
            <a:r>
              <a:rPr lang="en-CA" sz="2000" b="1" dirty="0"/>
              <a:t>Common humanity</a:t>
            </a:r>
            <a:r>
              <a:rPr lang="en-CA" sz="2000" dirty="0"/>
              <a:t>: understanding that </a:t>
            </a:r>
            <a:r>
              <a:rPr lang="en-US" sz="2000" dirty="0"/>
              <a:t>suffering and personal failure is part of the shared human experience; and</a:t>
            </a:r>
          </a:p>
          <a:p>
            <a:pPr marL="800100" lvl="1" indent="-342900">
              <a:spcBef>
                <a:spcPts val="600"/>
              </a:spcBef>
              <a:buFont typeface="Arial" panose="020B0604020202020204" pitchFamily="34" charset="0"/>
              <a:buChar char="•"/>
            </a:pPr>
            <a:r>
              <a:rPr lang="en-CA" sz="2000" b="1" dirty="0"/>
              <a:t>Mindfulness</a:t>
            </a:r>
            <a:r>
              <a:rPr lang="en-CA" sz="2000" dirty="0"/>
              <a:t>: being mindful of your </a:t>
            </a:r>
            <a:r>
              <a:rPr lang="en-US" sz="2000" dirty="0"/>
              <a:t>negative thoughts and emotions to be observed with openness, so that they are held in mindful awareness, with no judgment.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Here, Kristin Neff’s video on Self-Compassion - Part</a:t>
            </a:r>
            <a:r>
              <a:rPr lang="en-CA" sz="1200" baseline="0" dirty="0"/>
              <a:t> 1:</a:t>
            </a:r>
            <a:r>
              <a:rPr lang="en-CA" sz="1200" dirty="0"/>
              <a:t> </a:t>
            </a:r>
            <a:r>
              <a:rPr lang="en-CA" sz="1200" u="sng" dirty="0">
                <a:hlinkClick r:id="rId3"/>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From </a:t>
            </a:r>
            <a:r>
              <a:rPr lang="en-CA" dirty="0" err="1"/>
              <a:t>WikiPedia</a:t>
            </a:r>
            <a:r>
              <a:rPr lang="en-CA" dirty="0"/>
              <a:t> </a:t>
            </a:r>
            <a:r>
              <a:rPr lang="en-CA" dirty="0">
                <a:hlinkClick r:id="rId4"/>
              </a:rPr>
              <a:t>https://en.wikipedia.org/wiki/Self-compassion</a:t>
            </a:r>
            <a:endParaRPr lang="en-CA" sz="120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Kristin Neff’s What is Self-Compassion - Part</a:t>
            </a:r>
            <a:r>
              <a:rPr lang="en-CA" sz="1800" baseline="0" dirty="0"/>
              <a:t> 1:</a:t>
            </a:r>
            <a:r>
              <a:rPr lang="en-CA" sz="1800" dirty="0"/>
              <a:t> </a:t>
            </a:r>
            <a:r>
              <a:rPr lang="en-CA" sz="1800" u="sng" dirty="0">
                <a:hlinkClick r:id="rId3"/>
              </a:rPr>
              <a:t>https://www.youtube.com/watch?v=Tyl6YXp1Y6M</a:t>
            </a:r>
            <a:r>
              <a:rPr lang="en-CA" sz="1800" u="sng" dirty="0"/>
              <a:t> (</a:t>
            </a:r>
            <a:r>
              <a:rPr lang="en-US" sz="1800" u="sng" dirty="0" err="1"/>
              <a:t>soutitres</a:t>
            </a:r>
            <a:r>
              <a:rPr lang="en-US" sz="1800" u="sng" dirty="0"/>
              <a:t> en </a:t>
            </a:r>
            <a:r>
              <a:rPr lang="en-US" sz="1800" u="sng" dirty="0" err="1"/>
              <a:t>français</a:t>
            </a:r>
            <a:r>
              <a:rPr lang="en-US" sz="1800"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I</a:t>
            </a:r>
            <a:r>
              <a:rPr lang="en-CA" baseline="0" dirty="0">
                <a:solidFill>
                  <a:srgbClr val="FF0000"/>
                </a:solidFill>
              </a:rPr>
              <a:t> can’t give what I don’t have… book: https://www.amazon.ca/Cant-Give-What-Dont-Have-ebook/dp/B07CYC32WT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err="1"/>
              <a:t>Ressources</a:t>
            </a:r>
            <a:r>
              <a:rPr lang="en-CA" sz="1200" baseline="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tooltip="Compassion"/>
              </a:rPr>
              <a:t>compassion</a:t>
            </a:r>
            <a:r>
              <a:rPr lang="en-US" dirty="0"/>
              <a:t> - https://fr.wikipedia.org/wiki/Compassion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tooltip="Suffering"/>
              </a:rPr>
              <a:t>suffering</a:t>
            </a:r>
            <a:r>
              <a:rPr lang="en-US"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7" tooltip="Kristin Neff"/>
              </a:rPr>
              <a:t>Kristin Neff</a:t>
            </a:r>
            <a:r>
              <a:rPr lang="en-US"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Mindfulness - https://fr.wikipedia.org/wiki/Pleine_conscience</a:t>
            </a:r>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rPr>
              <a:t>Casey-Marie: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C00000"/>
                </a:solidFill>
                <a:effectLst/>
                <a:latin typeface="Arial" panose="020B0604020202020204" pitchFamily="34" charset="0"/>
                <a:ea typeface="Calibri" panose="020F0502020204030204" pitchFamily="34" charset="0"/>
              </a:rPr>
              <a:t>According to Dr. Kristin</a:t>
            </a:r>
            <a:r>
              <a:rPr lang="en-US" sz="1200" baseline="0" dirty="0">
                <a:solidFill>
                  <a:srgbClr val="C00000"/>
                </a:solidFill>
                <a:effectLst/>
                <a:latin typeface="Arial" panose="020B0604020202020204" pitchFamily="34" charset="0"/>
                <a:ea typeface="Calibri" panose="020F0502020204030204" pitchFamily="34" charset="0"/>
              </a:rPr>
              <a:t> Neff t</a:t>
            </a:r>
            <a:r>
              <a:rPr lang="en-US" sz="1200" dirty="0">
                <a:solidFill>
                  <a:srgbClr val="C00000"/>
                </a:solidFill>
                <a:effectLst/>
                <a:latin typeface="Arial" panose="020B0604020202020204" pitchFamily="34" charset="0"/>
                <a:ea typeface="Calibri" panose="020F0502020204030204" pitchFamily="34" charset="0"/>
              </a:rPr>
              <a:t>here are 5 myths of self compassion</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People do not see any problem seeing compassion as a thoroughly commendable quality particularly unto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Compassion refers to good qualities, like kindness, understanding, empathy, with an impulse to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However, self-compassion may be seen as bad, like self-pity, or selfish… even to the point that if </a:t>
            </a:r>
            <a:r>
              <a:rPr lang="en-US" sz="1200" dirty="0"/>
              <a:t>we aren’t blaming and punishing ourselves for something, we risk moral complacency, and the sin of false pride.</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These are the five myths of self-compassion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ea typeface="Calibri" panose="020F0502020204030204" pitchFamily="34" charset="0"/>
              </a:rPr>
              <a:t>(read the 5 myths of self-compassion)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err="1"/>
              <a:t>Ressources</a:t>
            </a:r>
            <a:r>
              <a:rPr lang="en-CA" sz="1200" dirty="0"/>
              <a:t> en </a:t>
            </a:r>
            <a:r>
              <a:rPr lang="en-CA" sz="1200" dirty="0" err="1"/>
              <a:t>anglais</a:t>
            </a:r>
            <a:r>
              <a:rPr lang="en-CA"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t>The Five Myths of Self-Compassion - </a:t>
            </a:r>
            <a:r>
              <a:rPr lang="en-CA" sz="1200" strike="noStrike" baseline="0" dirty="0">
                <a:highlight>
                  <a:srgbClr val="FFFF00"/>
                </a:highlight>
                <a:hlinkClick r:id="rId3"/>
              </a:rPr>
              <a:t>http://greatergood.berkeley.edu/article/item/the_five_myths_of_self_compassion</a:t>
            </a:r>
            <a:endParaRPr lang="en-CA" sz="1200" strike="noStrike" baseline="0" dirty="0">
              <a:highlight>
                <a:srgbClr val="FFFF00"/>
              </a:highlight>
            </a:endParaRPr>
          </a:p>
          <a:p>
            <a:pPr marL="628650" lvl="1" indent="-171450">
              <a:spcBef>
                <a:spcPts val="400"/>
              </a:spcBef>
              <a:buFont typeface="Arial" panose="020B0604020202020204" pitchFamily="34" charset="0"/>
              <a:buChar char="•"/>
            </a:pPr>
            <a:r>
              <a:rPr lang="en-US" sz="1200" dirty="0"/>
              <a:t>Most people don’t have any problem with seeing compassion as a thoroughly commendable quality. </a:t>
            </a:r>
          </a:p>
          <a:p>
            <a:pPr marL="628650" lvl="1" indent="-171450">
              <a:spcBef>
                <a:spcPts val="400"/>
              </a:spcBef>
              <a:buFont typeface="Arial" panose="020B0604020202020204" pitchFamily="34" charset="0"/>
              <a:buChar char="•"/>
            </a:pPr>
            <a:r>
              <a:rPr lang="en-US" sz="1200" dirty="0"/>
              <a:t>It refer to the following good qualities: kindness, mercy, tenderness, benevolence, understanding, empathy, sympathy, and fellow-feeling, along with an impulse to help other living creatures, human or animal, in distress.</a:t>
            </a:r>
          </a:p>
          <a:p>
            <a:pPr marL="628650" lvl="1" indent="-171450">
              <a:spcBef>
                <a:spcPts val="400"/>
              </a:spcBef>
              <a:buFont typeface="Arial" panose="020B0604020202020204" pitchFamily="34" charset="0"/>
              <a:buChar char="•"/>
            </a:pPr>
            <a:r>
              <a:rPr lang="en-US" sz="1200" dirty="0"/>
              <a:t>But for many, </a:t>
            </a:r>
            <a:r>
              <a:rPr lang="en-US" sz="1200" i="1" dirty="0"/>
              <a:t>self-compassion</a:t>
            </a:r>
            <a:r>
              <a:rPr lang="en-US" sz="1200" dirty="0"/>
              <a:t> carries the whiff of all those other bad “self” terms: self-pity, self-serving, self-indulgent, self-centered, just plain selfish. Even many generations still seem to believe that if we aren’t blaming and punishing ourselves for something, we risk moral complacency, runaway egotism, and the sin of false pride.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strike="noStrike"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Article de Kristin Neff* « La physiologie de l'</a:t>
            </a:r>
            <a:r>
              <a:rPr lang="fr-FR" dirty="0" err="1"/>
              <a:t>auto-compassion</a:t>
            </a:r>
            <a:r>
              <a:rPr lang="fr-FR" dirty="0"/>
              <a:t> » -</a:t>
            </a:r>
            <a:r>
              <a:rPr lang="en-CA" dirty="0"/>
              <a:t> </a:t>
            </a:r>
            <a:r>
              <a:rPr lang="en-CA" sz="1200" dirty="0">
                <a:hlinkClick r:id="rId4"/>
              </a:rPr>
              <a:t>https://meditation-pleine-conscience-la-rochelle.fr/content/article-de-kristin-neff-%C2%AB%C2%A0la-physiologie-de-lauto-compassion%C2%A0%C2%BB</a:t>
            </a:r>
            <a:endParaRPr lang="en-CA"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trike="noStrike"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21"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22"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23"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25"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2024-05-07</a:t>
            </a:fld>
            <a:endParaRPr lang="en-CA"/>
          </a:p>
        </p:txBody>
      </p:sp>
      <p:sp>
        <p:nvSpPr>
          <p:cNvPr id="26" name="Rectangle 2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2024-05-07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97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2024-05-07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4107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2024-05-07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9940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2024-05-07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15661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2024-05-07</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436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2024-05-07</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8786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2024-05-07</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6616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2024-05-07</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32564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2024-05-07</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547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2024-05-07</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4698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2024-05-07</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377160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s://self-compassion.org/wp-content/uploads/2020/08/self-compassion.break__01-cleanedbydan.mp3"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5nsySCMH36s" TargetMode="External"/><Relationship Id="rId13"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hyperlink" Target="https://siyli.org/mindful-emails/" TargetMode="External"/><Relationship Id="rId12" Type="http://schemas.openxmlformats.org/officeDocument/2006/relationships/image" Target="../media/image36.jpg"/><Relationship Id="rId17" Type="http://schemas.openxmlformats.org/officeDocument/2006/relationships/image" Target="../media/image40.png"/><Relationship Id="rId2" Type="http://schemas.openxmlformats.org/officeDocument/2006/relationships/notesSlide" Target="../notesSlides/notesSlide12.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www.youtube.com/watch?v=qBBy5Jx_xrQ" TargetMode="External"/><Relationship Id="rId11" Type="http://schemas.openxmlformats.org/officeDocument/2006/relationships/image" Target="../media/image35.png"/><Relationship Id="rId5" Type="http://schemas.openxmlformats.org/officeDocument/2006/relationships/hyperlink" Target="https://learn.rumie.org/jR/bytes/practice-digital-mindfulness-for-wellbeing" TargetMode="External"/><Relationship Id="rId15" Type="http://schemas.openxmlformats.org/officeDocument/2006/relationships/image" Target="../media/image39.jpg"/><Relationship Id="rId10" Type="http://schemas.openxmlformats.org/officeDocument/2006/relationships/image" Target="../media/image34.png"/><Relationship Id="rId4" Type="http://schemas.openxmlformats.org/officeDocument/2006/relationships/hyperlink" Target="https://gcconnex.gc.ca/blog/view/14813318/day-1721-days-challenge-kindspring-make-a-mindful-phone-call" TargetMode="External"/><Relationship Id="rId9" Type="http://schemas.openxmlformats.org/officeDocument/2006/relationships/image" Target="../media/image33.png"/><Relationship Id="rId14" Type="http://schemas.openxmlformats.org/officeDocument/2006/relationships/image" Target="../media/image38.jpg"/></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41.png"/><Relationship Id="rId3" Type="http://schemas.openxmlformats.org/officeDocument/2006/relationships/tags" Target="../tags/tag4.xml"/><Relationship Id="rId7" Type="http://schemas.openxmlformats.org/officeDocument/2006/relationships/notesSlide" Target="../notesSlides/notesSlide13.xml"/><Relationship Id="rId12" Type="http://schemas.openxmlformats.org/officeDocument/2006/relationships/image" Target="../media/image3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11" Type="http://schemas.openxmlformats.org/officeDocument/2006/relationships/image" Target="../media/image28.png"/><Relationship Id="rId5" Type="http://schemas.openxmlformats.org/officeDocument/2006/relationships/tags" Target="../tags/tag6.xml"/><Relationship Id="rId15" Type="http://schemas.openxmlformats.org/officeDocument/2006/relationships/image" Target="../media/image26.png"/><Relationship Id="rId10" Type="http://schemas.openxmlformats.org/officeDocument/2006/relationships/image" Target="../media/image34.png"/><Relationship Id="rId4" Type="http://schemas.openxmlformats.org/officeDocument/2006/relationships/tags" Target="../tags/tag5.xml"/><Relationship Id="rId9" Type="http://schemas.openxmlformats.org/officeDocument/2006/relationships/image" Target="../media/image8.jpeg"/><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2.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3.gif"/></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1.jpg"/><Relationship Id="rId3" Type="http://schemas.openxmlformats.org/officeDocument/2006/relationships/image" Target="../media/image13.jpeg"/><Relationship Id="rId7" Type="http://schemas.openxmlformats.org/officeDocument/2006/relationships/image" Target="../media/image16.jpg"/><Relationship Id="rId12"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2.jp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27463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Free Printable Mazes for Kids | All Kids Network">
            <a:extLst>
              <a:ext uri="{FF2B5EF4-FFF2-40B4-BE49-F238E27FC236}">
                <a16:creationId xmlns:a16="http://schemas.microsoft.com/office/drawing/2014/main" id="{A6EF6272-777D-8B4C-3802-CE6DB7E22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3761656"/>
            <a:ext cx="223983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Self-Compassion </a:t>
            </a:r>
            <a:r>
              <a:rPr lang="en-US" sz="3100" dirty="0"/>
              <a:t>(2/2)</a:t>
            </a:r>
            <a:endParaRPr lang="en-CA"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1026" name="Picture 2" descr="Looking-glass self - Wikipedi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641" t="5687" r="7476" b="6357"/>
          <a:stretch/>
        </p:blipFill>
        <p:spPr bwMode="auto">
          <a:xfrm>
            <a:off x="1257325" y="1250736"/>
            <a:ext cx="6413884" cy="4958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69712" y="1574141"/>
            <a:ext cx="1439151" cy="523220"/>
          </a:xfrm>
          <a:prstGeom prst="rect">
            <a:avLst/>
          </a:prstGeom>
          <a:solidFill>
            <a:schemeClr val="bg1"/>
          </a:solidFill>
        </p:spPr>
        <p:txBody>
          <a:bodyPr wrap="square">
            <a:spAutoFit/>
          </a:bodyPr>
          <a:lstStyle/>
          <a:p>
            <a:pPr algn="ctr"/>
            <a:r>
              <a:rPr lang="en-CA" sz="1400" dirty="0"/>
              <a:t>Or how I see myself</a:t>
            </a:r>
          </a:p>
        </p:txBody>
      </p:sp>
      <p:sp>
        <p:nvSpPr>
          <p:cNvPr id="6" name="Freeform 5" descr="How my girlfriend sees me: strong"/>
          <p:cNvSpPr/>
          <p:nvPr/>
        </p:nvSpPr>
        <p:spPr>
          <a:xfrm>
            <a:off x="2836718" y="1641764"/>
            <a:ext cx="1485900" cy="3283527"/>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8" name="Freeform 7" descr="How my older brother sees me: weak"/>
          <p:cNvSpPr/>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descr="How I see myself: bad"/>
          <p:cNvSpPr/>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descr="How my mom and dad see me: well behaved"/>
          <p:cNvSpPr/>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2239591"/>
            <a:ext cx="4422478" cy="4422478"/>
          </a:xfrm>
          <a:prstGeom prst="rect">
            <a:avLst/>
          </a:prstGeom>
        </p:spPr>
      </p:pic>
      <p:sp>
        <p:nvSpPr>
          <p:cNvPr id="2" name="Title 1"/>
          <p:cNvSpPr>
            <a:spLocks noGrp="1"/>
          </p:cNvSpPr>
          <p:nvPr>
            <p:ph type="title"/>
          </p:nvPr>
        </p:nvSpPr>
        <p:spPr/>
        <p:txBody>
          <a:bodyPr/>
          <a:lstStyle/>
          <a:p>
            <a:r>
              <a:rPr lang="en-CA" dirty="0"/>
              <a:t>Mindful – self-compassion</a:t>
            </a:r>
          </a:p>
        </p:txBody>
      </p:sp>
      <p:sp>
        <p:nvSpPr>
          <p:cNvPr id="3" name="Content Placeholder 2"/>
          <p:cNvSpPr>
            <a:spLocks noGrp="1"/>
          </p:cNvSpPr>
          <p:nvPr>
            <p:ph idx="1"/>
          </p:nvPr>
        </p:nvSpPr>
        <p:spPr>
          <a:xfrm>
            <a:off x="457200" y="1600201"/>
            <a:ext cx="8363272" cy="3701008"/>
          </a:xfrm>
        </p:spPr>
        <p:txBody>
          <a:bodyPr>
            <a:noAutofit/>
          </a:bodyPr>
          <a:lstStyle/>
          <a:p>
            <a:pPr>
              <a:spcBef>
                <a:spcPts val="600"/>
              </a:spcBef>
            </a:pPr>
            <a:r>
              <a:rPr lang="en-US" sz="2000" dirty="0"/>
              <a:t>If you want to hear it from Kristin Neff: Self-compassion Break:</a:t>
            </a:r>
            <a:br>
              <a:rPr lang="en-US" sz="2000" dirty="0"/>
            </a:br>
            <a:r>
              <a:rPr lang="en-US" sz="1400" u="sng" dirty="0">
                <a:hlinkClick r:id="rId4"/>
              </a:rPr>
              <a:t>https://self-compassion.org/wp-content/uploads/2020/08/self-compassion.break__01-cleanedbydan.mp3</a:t>
            </a:r>
            <a:br>
              <a:rPr lang="en-US" sz="2000" u="sng" dirty="0"/>
            </a:br>
            <a:r>
              <a:rPr lang="en-US" sz="1600" dirty="0"/>
              <a:t>Time required – 5 minutes</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2276" r="32084" b="-2276"/>
          <a:stretch/>
        </p:blipFill>
        <p:spPr bwMode="auto">
          <a:xfrm>
            <a:off x="1110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124803"/>
            <a:ext cx="1937374" cy="1695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8924" y="1081404"/>
            <a:ext cx="781548" cy="78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049" y="2645943"/>
            <a:ext cx="1222577" cy="1217238"/>
          </a:xfrm>
          <a:prstGeom prst="rect">
            <a:avLst/>
          </a:prstGeom>
        </p:spPr>
      </p:pic>
      <p:sp>
        <p:nvSpPr>
          <p:cNvPr id="2" name="Title 1"/>
          <p:cNvSpPr>
            <a:spLocks noGrp="1"/>
          </p:cNvSpPr>
          <p:nvPr>
            <p:ph type="title"/>
          </p:nvPr>
        </p:nvSpPr>
        <p:spPr/>
        <p:txBody>
          <a:bodyPr>
            <a:normAutofit fontScale="90000"/>
          </a:bodyPr>
          <a:lstStyle/>
          <a:p>
            <a:pPr>
              <a:spcBef>
                <a:spcPts val="0"/>
              </a:spcBef>
            </a:pPr>
            <a:r>
              <a:rPr lang="en-CA" dirty="0"/>
              <a:t>Mindful Cleaning Your Environment</a:t>
            </a:r>
          </a:p>
        </p:txBody>
      </p:sp>
      <p:sp>
        <p:nvSpPr>
          <p:cNvPr id="3" name="Content Placeholder 2"/>
          <p:cNvSpPr>
            <a:spLocks noGrp="1"/>
          </p:cNvSpPr>
          <p:nvPr>
            <p:ph idx="1"/>
          </p:nvPr>
        </p:nvSpPr>
        <p:spPr/>
        <p:txBody>
          <a:bodyPr>
            <a:normAutofit/>
          </a:bodyPr>
          <a:lstStyle/>
          <a:p>
            <a:pPr lvl="0" fontAlgn="base"/>
            <a:r>
              <a:rPr lang="en-CA" sz="2000" dirty="0"/>
              <a:t>Take on the mini-challenge to be mindful around the distractions</a:t>
            </a:r>
          </a:p>
          <a:p>
            <a:pPr lvl="1" fontAlgn="base"/>
            <a:r>
              <a:rPr lang="en-CA" sz="1800" u="sng" dirty="0">
                <a:hlinkClick r:id="rId4"/>
              </a:rPr>
              <a:t>Day 17/21 days challenge - </a:t>
            </a:r>
            <a:r>
              <a:rPr lang="en-CA" sz="1800" u="sng" dirty="0" err="1">
                <a:hlinkClick r:id="rId4"/>
              </a:rPr>
              <a:t>KindSpring</a:t>
            </a:r>
            <a:r>
              <a:rPr lang="en-CA" sz="1800" u="sng" dirty="0">
                <a:hlinkClick r:id="rId4"/>
              </a:rPr>
              <a:t> - Make A Mindful Phone Call</a:t>
            </a:r>
            <a:endParaRPr lang="en-CA" sz="1800" dirty="0"/>
          </a:p>
          <a:p>
            <a:pPr lvl="1"/>
            <a:r>
              <a:rPr lang="en-US" sz="1800" u="sng" dirty="0">
                <a:hlinkClick r:id="rId5"/>
              </a:rPr>
              <a:t>Practice Digital Mindfulness</a:t>
            </a:r>
            <a:endParaRPr lang="en-US" sz="1800" dirty="0"/>
          </a:p>
          <a:p>
            <a:pPr lvl="1"/>
            <a:r>
              <a:rPr lang="en-US" sz="1800" u="sng" dirty="0">
                <a:hlinkClick r:id="rId6"/>
              </a:rPr>
              <a:t>How to Practice Mindful Emailing</a:t>
            </a:r>
            <a:r>
              <a:rPr lang="en-US" sz="1800" dirty="0"/>
              <a:t> and </a:t>
            </a:r>
            <a:r>
              <a:rPr lang="en-US" sz="1800" dirty="0">
                <a:hlinkClick r:id="rId7"/>
              </a:rPr>
              <a:t>How to Manage Emails Mindfully</a:t>
            </a:r>
            <a:endParaRPr lang="en-CA" sz="1800" dirty="0"/>
          </a:p>
          <a:p>
            <a:pPr lvl="1" fontAlgn="base"/>
            <a:r>
              <a:rPr lang="en-CA" sz="1800" dirty="0"/>
              <a:t>Check the story of the Monkey and the Panda, use it as for inspiration: </a:t>
            </a:r>
            <a:r>
              <a:rPr lang="en-CA" sz="1800" u="sng" dirty="0">
                <a:hlinkClick r:id="rId8"/>
              </a:rPr>
              <a:t>https://www.youtube.com/watch?v=5nsySCMH36s</a:t>
            </a:r>
            <a:r>
              <a:rPr lang="en-CA" sz="1800" u="sng" dirty="0"/>
              <a:t> </a:t>
            </a:r>
            <a:endParaRPr lang="en-CA" sz="18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625742" y="1025810"/>
            <a:ext cx="1288959" cy="985958"/>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54580" y="3933056"/>
            <a:ext cx="2379285" cy="1800200"/>
          </a:xfrm>
          <a:prstGeom prst="rect">
            <a:avLst/>
          </a:prstGeom>
        </p:spPr>
      </p:pic>
      <p:grpSp>
        <p:nvGrpSpPr>
          <p:cNvPr id="7" name="Group 6">
            <a:extLst>
              <a:ext uri="{C183D7F6-B498-43B3-948B-1728B52AA6E4}">
                <adec:decorative xmlns:adec="http://schemas.microsoft.com/office/drawing/2017/decorative" val="1"/>
              </a:ext>
            </a:extLst>
          </p:cNvPr>
          <p:cNvGrpSpPr/>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11"/>
              <a:stretch>
                <a:fillRect/>
              </a:stretch>
            </p:blipFill>
            <p:spPr>
              <a:xfrm>
                <a:off x="4067944" y="4558118"/>
                <a:ext cx="1228725" cy="1228725"/>
              </a:xfrm>
              <a:prstGeom prst="rect">
                <a:avLst/>
              </a:prstGeom>
            </p:spPr>
          </p:pic>
          <p:pic>
            <p:nvPicPr>
              <p:cNvPr id="15" name="Picture 14"/>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a:extLs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8" name="Picture 4">
            <a:extLst>
              <a:ext uri="{C183D7F6-B498-43B3-948B-1728B52AA6E4}">
                <adec:decorative xmlns:adec="http://schemas.microsoft.com/office/drawing/2017/decorative" val="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01765" y="6200006"/>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8169125" y="1560977"/>
            <a:ext cx="703088" cy="653224"/>
          </a:xfrm>
          <a:prstGeom prst="rect">
            <a:avLst/>
          </a:prstGeom>
        </p:spPr>
      </p:pic>
      <p:pic>
        <p:nvPicPr>
          <p:cNvPr id="20" name="Picture 4">
            <a:extLst>
              <a:ext uri="{C183D7F6-B498-43B3-948B-1728B52AA6E4}">
                <adec:decorative xmlns:adec="http://schemas.microsoft.com/office/drawing/2017/decorative" val="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10" presetClass="entr" presetSubtype="0" fill="hold"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Reflect</a:t>
            </a:r>
            <a:r>
              <a:rPr lang="fr-CA" dirty="0"/>
              <a:t> about </a:t>
            </a:r>
            <a:r>
              <a:rPr lang="fr-CA" dirty="0" err="1"/>
              <a:t>today</a:t>
            </a:r>
            <a:endParaRPr lang="en-US" dirty="0"/>
          </a:p>
        </p:txBody>
      </p:sp>
      <p:grpSp>
        <p:nvGrpSpPr>
          <p:cNvPr id="5" name="Group 4">
            <a:extLst>
              <a:ext uri="{C183D7F6-B498-43B3-948B-1728B52AA6E4}">
                <adec:decorative xmlns:adec="http://schemas.microsoft.com/office/drawing/2017/decorative" val="1"/>
              </a:ext>
            </a:extLst>
          </p:cNvPr>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6">
            <a:extLst>
              <a:ext uri="{FF2B5EF4-FFF2-40B4-BE49-F238E27FC236}">
                <a16:creationId xmlns:a16="http://schemas.microsoft.com/office/drawing/2014/main" id="{1CB141E1-78B4-E129-666B-FE3842D44A1F}"/>
              </a:ext>
              <a:ext uri="{C183D7F6-B498-43B3-948B-1728B52AA6E4}">
                <adec:decorative xmlns:adec="http://schemas.microsoft.com/office/drawing/2017/decorative" val="1"/>
              </a:ext>
            </a:extLst>
          </p:cNvPr>
          <p:cNvPicPr>
            <a:picLocks noChangeAspect="1" noChangeArrowheads="1"/>
          </p:cNvPicPr>
          <p:nvPr>
            <p:custDataLst>
              <p:tags r:id="rId1"/>
            </p:custDataLst>
          </p:nvPr>
        </p:nvPicPr>
        <p:blipFill>
          <a:blip r:embed="rId9">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6375" y="3599061"/>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4BF3152-BFB8-B2D8-0E3C-1067BF268265}"/>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0">
            <a:duotone>
              <a:schemeClr val="accent1">
                <a:shade val="45000"/>
                <a:satMod val="135000"/>
              </a:schemeClr>
              <a:prstClr val="white"/>
            </a:duotone>
          </a:blip>
          <a:stretch>
            <a:fillRect/>
          </a:stretch>
        </p:blipFill>
        <p:spPr>
          <a:xfrm>
            <a:off x="1458126" y="5457650"/>
            <a:ext cx="1199052" cy="907220"/>
          </a:xfrm>
          <a:prstGeom prst="rect">
            <a:avLst/>
          </a:prstGeom>
        </p:spPr>
      </p:pic>
      <p:grpSp>
        <p:nvGrpSpPr>
          <p:cNvPr id="14" name="Group 13">
            <a:extLst>
              <a:ext uri="{FF2B5EF4-FFF2-40B4-BE49-F238E27FC236}">
                <a16:creationId xmlns:a16="http://schemas.microsoft.com/office/drawing/2014/main" id="{13B2B5A4-8719-5EA3-7158-5CFAF31F62CE}"/>
              </a:ext>
              <a:ext uri="{C183D7F6-B498-43B3-948B-1728B52AA6E4}">
                <adec:decorative xmlns:adec="http://schemas.microsoft.com/office/drawing/2017/decorative" val="1"/>
              </a:ext>
            </a:extLst>
          </p:cNvPr>
          <p:cNvGrpSpPr/>
          <p:nvPr>
            <p:custDataLst>
              <p:tags r:id="rId3"/>
            </p:custDataLst>
          </p:nvPr>
        </p:nvGrpSpPr>
        <p:grpSpPr>
          <a:xfrm>
            <a:off x="167452" y="4383423"/>
            <a:ext cx="1380197" cy="1311840"/>
            <a:chOff x="1115917" y="2424130"/>
            <a:chExt cx="2481406" cy="2481406"/>
          </a:xfrm>
        </p:grpSpPr>
        <p:pic>
          <p:nvPicPr>
            <p:cNvPr id="15" name="Picture 14">
              <a:extLst>
                <a:ext uri="{FF2B5EF4-FFF2-40B4-BE49-F238E27FC236}">
                  <a16:creationId xmlns:a16="http://schemas.microsoft.com/office/drawing/2014/main" id="{D96B83D9-1DAC-C062-0EBB-5D0554857D3C}"/>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6" name="Picture 2" descr="Friends Friendship - Free vector graphic on Pixabay">
              <a:extLst>
                <a:ext uri="{FF2B5EF4-FFF2-40B4-BE49-F238E27FC236}">
                  <a16:creationId xmlns:a16="http://schemas.microsoft.com/office/drawing/2014/main" id="{DBE57CE0-EF36-35FD-A8C6-EA85EB660582}"/>
                </a:ext>
              </a:extLst>
            </p:cNvPr>
            <p:cNvPicPr>
              <a:picLocks noChangeAspect="1" noChangeArrowheads="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795045EF-E3A3-1DFA-D4C2-A73CD1658FD7}"/>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tretch>
            <a:fillRect/>
          </a:stretch>
        </p:blipFill>
        <p:spPr>
          <a:xfrm>
            <a:off x="791350" y="1642417"/>
            <a:ext cx="1148733" cy="859289"/>
          </a:xfrm>
          <a:prstGeom prst="rect">
            <a:avLst/>
          </a:prstGeom>
        </p:spPr>
      </p:pic>
      <p:pic>
        <p:nvPicPr>
          <p:cNvPr id="18" name="Picture 17">
            <a:extLst>
              <a:ext uri="{FF2B5EF4-FFF2-40B4-BE49-F238E27FC236}">
                <a16:creationId xmlns:a16="http://schemas.microsoft.com/office/drawing/2014/main" id="{D1DE0576-8970-F7EB-CED3-981C65B4D0FE}"/>
              </a:ext>
              <a:ext uri="{C183D7F6-B498-43B3-948B-1728B52AA6E4}">
                <adec:decorative xmlns:adec="http://schemas.microsoft.com/office/drawing/2017/decorative" val="1"/>
              </a:ext>
            </a:extLst>
          </p:cNvPr>
          <p:cNvPicPr>
            <a:picLocks noChangeAspect="1"/>
          </p:cNvPicPr>
          <p:nvPr>
            <p:custDataLst>
              <p:tags r:id="rId5"/>
            </p:custDataLst>
          </p:nvPr>
        </p:nvPicPr>
        <p:blipFill rotWithShape="1">
          <a:blip r:embed="rId15">
            <a:clrChange>
              <a:clrFrom>
                <a:srgbClr val="FFFFFF"/>
              </a:clrFrom>
              <a:clrTo>
                <a:srgbClr val="FFFFFF">
                  <a:alpha val="0"/>
                </a:srgbClr>
              </a:clrTo>
            </a:clrChange>
            <a:duotone>
              <a:schemeClr val="accent1">
                <a:shade val="45000"/>
                <a:satMod val="135000"/>
              </a:schemeClr>
              <a:prstClr val="white"/>
            </a:duotone>
          </a:blip>
          <a:srcRect t="22363"/>
          <a:stretch/>
        </p:blipFill>
        <p:spPr>
          <a:xfrm>
            <a:off x="269902" y="2833692"/>
            <a:ext cx="1673062" cy="1004491"/>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4</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600"/>
              </a:spcBef>
            </a:pPr>
            <a:r>
              <a:rPr lang="en-CA" sz="2400" dirty="0"/>
              <a:t>Connecting – once a week with you buddy</a:t>
            </a:r>
          </a:p>
          <a:p>
            <a:pPr>
              <a:spcBef>
                <a:spcPts val="600"/>
              </a:spcBef>
            </a:pPr>
            <a:r>
              <a:rPr lang="en-CA" sz="2400" dirty="0"/>
              <a:t>Gratitude Journaling – daily</a:t>
            </a:r>
          </a:p>
          <a:p>
            <a:pPr>
              <a:spcBef>
                <a:spcPts val="600"/>
              </a:spcBef>
            </a:pPr>
            <a:r>
              <a:rPr lang="en-CA" sz="2400" dirty="0"/>
              <a:t>Practice </a:t>
            </a:r>
            <a:r>
              <a:rPr lang="en-CA" sz="2400" b="1" i="1" dirty="0"/>
              <a:t>up to 10 mins</a:t>
            </a:r>
            <a:r>
              <a:rPr lang="en-CA" sz="2400" dirty="0"/>
              <a:t>… chose one of the following </a:t>
            </a:r>
            <a:br>
              <a:rPr lang="en-CA" sz="2400" dirty="0"/>
            </a:br>
            <a:r>
              <a:rPr lang="en-CA" sz="2400" dirty="0"/>
              <a:t>and keep doing it for the whole week - daily</a:t>
            </a:r>
          </a:p>
          <a:p>
            <a:pPr lvl="1">
              <a:spcBef>
                <a:spcPts val="600"/>
              </a:spcBef>
            </a:pPr>
            <a:r>
              <a:rPr lang="en-CA" sz="2000" dirty="0"/>
              <a:t>Body scan or Breathing</a:t>
            </a:r>
          </a:p>
          <a:p>
            <a:pPr lvl="1">
              <a:spcBef>
                <a:spcPts val="600"/>
              </a:spcBef>
            </a:pPr>
            <a:r>
              <a:rPr lang="en-CA" sz="2000" dirty="0"/>
              <a:t>Self-compassion</a:t>
            </a:r>
            <a:endParaRPr lang="en-CA" sz="1200" dirty="0"/>
          </a:p>
          <a:p>
            <a:pPr>
              <a:spcBef>
                <a:spcPts val="600"/>
              </a:spcBef>
            </a:pPr>
            <a:r>
              <a:rPr lang="en-CA" sz="2400" dirty="0"/>
              <a:t>As possible, apply:</a:t>
            </a:r>
          </a:p>
          <a:p>
            <a:pPr lvl="1">
              <a:spcBef>
                <a:spcPts val="600"/>
              </a:spcBef>
            </a:pPr>
            <a:r>
              <a:rPr lang="en-CA" sz="2000" dirty="0"/>
              <a:t>Mindful Cleaning Your Environment</a:t>
            </a:r>
          </a:p>
          <a:p>
            <a:pPr lvl="1">
              <a:spcBef>
                <a:spcPts val="600"/>
              </a:spcBef>
            </a:pPr>
            <a:r>
              <a:rPr lang="en-CA" sz="2000" dirty="0"/>
              <a:t>Mindfully water drink</a:t>
            </a:r>
          </a:p>
          <a:p>
            <a:pPr lvl="1">
              <a:spcBef>
                <a:spcPts val="600"/>
              </a:spcBef>
            </a:pPr>
            <a:r>
              <a:rPr lang="en-CA" sz="2000" dirty="0"/>
              <a:t>Mindful self-compassion</a:t>
            </a:r>
          </a:p>
        </p:txBody>
      </p:sp>
      <p:pic>
        <p:nvPicPr>
          <p:cNvPr id="2057" name="Picture 9">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987874"/>
            <a:ext cx="1332128" cy="1245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319" y="96594"/>
            <a:ext cx="2317352" cy="1376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6440061" y="1419809"/>
            <a:ext cx="1172680" cy="1209033"/>
          </a:xfrm>
          <a:prstGeom prst="rect">
            <a:avLst/>
          </a:prstGeom>
        </p:spPr>
      </p:pic>
      <p:grpSp>
        <p:nvGrpSpPr>
          <p:cNvPr id="7" name="Group 6">
            <a:extLst>
              <a:ext uri="{C183D7F6-B498-43B3-948B-1728B52AA6E4}">
                <adec:decorative xmlns:adec="http://schemas.microsoft.com/office/drawing/2017/decorative" val="1"/>
              </a:ext>
            </a:extLst>
          </p:cNvPr>
          <p:cNvGrpSpPr/>
          <p:nvPr/>
        </p:nvGrpSpPr>
        <p:grpSpPr>
          <a:xfrm>
            <a:off x="6754596" y="3265502"/>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a:extLst>
              <a:ext uri="{C183D7F6-B498-43B3-948B-1728B52AA6E4}">
                <adec:decorative xmlns:adec="http://schemas.microsoft.com/office/drawing/2017/decorative" val="1"/>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20639" y="2380935"/>
            <a:ext cx="831200" cy="76470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855895" y="5157192"/>
            <a:ext cx="3432350"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971800"/>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4737033"/>
            <a:ext cx="6400800" cy="1369736"/>
          </a:xfrm>
        </p:spPr>
        <p:txBody>
          <a:bodyPr>
            <a:normAutofit/>
          </a:bodyPr>
          <a:lstStyle/>
          <a:p>
            <a:pPr marL="0" indent="0" algn="ctr">
              <a:buNone/>
            </a:pPr>
            <a:r>
              <a:rPr lang="en-US" dirty="0">
                <a:solidFill>
                  <a:schemeClr val="tx1">
                    <a:lumMod val="65000"/>
                    <a:lumOff val="35000"/>
                  </a:schemeClr>
                </a:solidFill>
              </a:rPr>
              <a:t>Week 4 (of 8)</a:t>
            </a:r>
          </a:p>
          <a:p>
            <a:pPr marL="0" indent="0" algn="ctr">
              <a:buNone/>
            </a:pPr>
            <a:r>
              <a:rPr lang="en-US" dirty="0">
                <a:solidFill>
                  <a:schemeClr val="tx1">
                    <a:lumMod val="65000"/>
                    <a:lumOff val="35000"/>
                  </a:schemeClr>
                </a:solidFill>
              </a:rPr>
              <a:t>May 13, 2024</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quot;Compassion is not a relationship between the healer and the wounded. It's a relationship between equals. Only when we know our own darkness well can we be present with the darkness of others&quot; - Pema Chödrön">
            <a:extLst>
              <a:ext uri="{FF2B5EF4-FFF2-40B4-BE49-F238E27FC236}">
                <a16:creationId xmlns:a16="http://schemas.microsoft.com/office/drawing/2014/main" id="{103C99DE-2CF3-FD7B-0E7B-365E49053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123" y="439022"/>
            <a:ext cx="3573016" cy="3573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quot;Thousands of candles can be lit from a single candle, and the life of the candle will not shortened. Happiness never decreases by being shared&quot; - Gautama Budd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56" y="437636"/>
            <a:ext cx="3633119" cy="3633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719606" y="5451038"/>
            <a:ext cx="6948738" cy="1143000"/>
          </a:xfrm>
        </p:spPr>
        <p:txBody>
          <a:bodyPr>
            <a:normAutofit/>
          </a:bodyPr>
          <a:lstStyle/>
          <a:p>
            <a:r>
              <a:rPr lang="en-CA" sz="2800" dirty="0">
                <a:latin typeface="+mn-lt"/>
              </a:rPr>
              <a:t>Today we will do a Mindfulness Water drinking exercise, please go grab a small glass of water</a:t>
            </a:r>
          </a:p>
        </p:txBody>
      </p:sp>
      <p:pic>
        <p:nvPicPr>
          <p:cNvPr id="5" name="Picture 6" descr="A glass of water on a white background"/>
          <p:cNvPicPr>
            <a:picLocks noChangeAspect="1" noChangeArrowheads="1"/>
          </p:cNvPicPr>
          <p:nvPr/>
        </p:nvPicPr>
        <p:blipFill>
          <a:blip r:embed="rId5">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(3)</a:t>
            </a:r>
            <a:endParaRPr lang="en-US" dirty="0"/>
          </a:p>
        </p:txBody>
      </p:sp>
      <p:sp>
        <p:nvSpPr>
          <p:cNvPr id="48"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br>
              <a:rPr lang="en-CA" b="1" i="1" dirty="0">
                <a:latin typeface="Bradley Hand ITC" panose="03070402050302030203" pitchFamily="66" charset="0"/>
              </a:rPr>
            </a:br>
            <a:endParaRPr lang="en-US" sz="2800" dirty="0"/>
          </a:p>
          <a:p>
            <a:pPr lvl="0"/>
            <a:endParaRPr lang="en-US" dirty="0"/>
          </a:p>
          <a:p>
            <a:pPr lvl="0"/>
            <a:r>
              <a:rPr lang="en-US" dirty="0"/>
              <a:t>Your practice</a:t>
            </a:r>
          </a:p>
        </p:txBody>
      </p:sp>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1784" y="4888358"/>
            <a:ext cx="1092677" cy="1005263"/>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61484" y="4720052"/>
            <a:ext cx="1488592" cy="1205120"/>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89458" y="4906660"/>
            <a:ext cx="1184491" cy="943578"/>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5749" y="4778921"/>
            <a:ext cx="1343862" cy="1343862"/>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10006" y="4766381"/>
            <a:ext cx="1265256" cy="1224136"/>
          </a:xfrm>
          <a:prstGeom prst="ellipse">
            <a:avLst/>
          </a:prstGeom>
          <a:ln>
            <a:noFill/>
          </a:ln>
          <a:effectLst>
            <a:softEdge rad="63500"/>
          </a:effectLst>
        </p:spPr>
      </p:pic>
      <p:pic>
        <p:nvPicPr>
          <p:cNvPr id="49" name="Picture 48">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745437">
            <a:off x="5506499" y="2290755"/>
            <a:ext cx="1172680" cy="1209033"/>
          </a:xfrm>
          <a:prstGeom prst="rect">
            <a:avLst/>
          </a:prstGeom>
        </p:spPr>
      </p:pic>
      <p:grpSp>
        <p:nvGrpSpPr>
          <p:cNvPr id="50" name="Group 49">
            <a:extLst>
              <a:ext uri="{C183D7F6-B498-43B3-948B-1728B52AA6E4}">
                <adec:decorative xmlns:adec="http://schemas.microsoft.com/office/drawing/2017/decorative" val="1"/>
              </a:ext>
            </a:extLst>
          </p:cNvPr>
          <p:cNvGrpSpPr/>
          <p:nvPr/>
        </p:nvGrpSpPr>
        <p:grpSpPr>
          <a:xfrm>
            <a:off x="5646909" y="3596108"/>
            <a:ext cx="766043" cy="910869"/>
            <a:chOff x="6542261" y="506769"/>
            <a:chExt cx="523699" cy="570787"/>
          </a:xfrm>
        </p:grpSpPr>
        <p:pic>
          <p:nvPicPr>
            <p:cNvPr id="51" name="Picture 50"/>
            <p:cNvPicPr>
              <a:picLocks noChangeAspect="1"/>
            </p:cNvPicPr>
            <p:nvPr/>
          </p:nvPicPr>
          <p:blipFill>
            <a:blip r:embed="rId1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52" name="Picture 51"/>
            <p:cNvPicPr>
              <a:picLocks noChangeAspect="1"/>
            </p:cNvPicPr>
            <p:nvPr/>
          </p:nvPicPr>
          <p:blipFill>
            <a:blip r:embed="rId1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2">
                      <a14:imgEffect>
                        <a14:saturation sat="300000"/>
                      </a14:imgEffect>
                    </a14:imgLayer>
                  </a14:imgProps>
                </a:ext>
              </a:extLst>
            </a:blip>
            <a:stretch>
              <a:fillRect/>
            </a:stretch>
          </p:blipFill>
          <p:spPr>
            <a:xfrm>
              <a:off x="6626827" y="506769"/>
              <a:ext cx="439133" cy="538540"/>
            </a:xfrm>
            <a:prstGeom prst="rect">
              <a:avLst/>
            </a:prstGeom>
          </p:spPr>
        </p:pic>
      </p:grpSp>
      <p:grpSp>
        <p:nvGrpSpPr>
          <p:cNvPr id="54" name="Group 53">
            <a:extLst>
              <a:ext uri="{C183D7F6-B498-43B3-948B-1728B52AA6E4}">
                <adec:decorative xmlns:adec="http://schemas.microsoft.com/office/drawing/2017/decorative" val="1"/>
              </a:ext>
            </a:extLst>
          </p:cNvPr>
          <p:cNvGrpSpPr/>
          <p:nvPr/>
        </p:nvGrpSpPr>
        <p:grpSpPr>
          <a:xfrm>
            <a:off x="7079870" y="3243217"/>
            <a:ext cx="1825165" cy="1683638"/>
            <a:chOff x="1691680" y="5343137"/>
            <a:chExt cx="803649" cy="818086"/>
          </a:xfrm>
        </p:grpSpPr>
        <p:pic>
          <p:nvPicPr>
            <p:cNvPr id="55" name="Picture 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56" name="Oval 55"/>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C183D7F6-B498-43B3-948B-1728B52AA6E4}">
                <adec:decorative xmlns:adec="http://schemas.microsoft.com/office/drawing/2017/decorative" val="1"/>
              </a:ext>
            </a:extLst>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4853" y="3012258"/>
            <a:ext cx="816347" cy="1013554"/>
          </a:xfrm>
          <a:prstGeom prst="rect">
            <a:avLst/>
          </a:prstGeom>
        </p:spPr>
      </p:pic>
      <p:sp>
        <p:nvSpPr>
          <p:cNvPr id="4" name="Rectangle 3"/>
          <p:cNvSpPr/>
          <p:nvPr/>
        </p:nvSpPr>
        <p:spPr>
          <a:xfrm>
            <a:off x="1005207" y="3096020"/>
            <a:ext cx="3732497" cy="523220"/>
          </a:xfrm>
          <a:prstGeom prst="rect">
            <a:avLst/>
          </a:prstGeom>
        </p:spPr>
        <p:txBody>
          <a:bodyPr wrap="none">
            <a:spAutoFit/>
          </a:bodyPr>
          <a:lstStyle/>
          <a:p>
            <a:r>
              <a:rPr lang="en-CA" sz="2800" dirty="0"/>
              <a:t>anyone need re-pairing?</a:t>
            </a:r>
          </a:p>
        </p:txBody>
      </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8">
                                            <p:txEl>
                                              <p:pRg st="2" end="2"/>
                                            </p:txEl>
                                          </p:spTgt>
                                        </p:tgtEl>
                                        <p:attrNameLst>
                                          <p:attrName>style.visibility</p:attrName>
                                        </p:attrNameLst>
                                      </p:cBhvr>
                                      <p:to>
                                        <p:strVal val="visible"/>
                                      </p:to>
                                    </p:set>
                                    <p:animEffect transition="in" filter="fade">
                                      <p:cBhvr>
                                        <p:cTn id="11" dur="500"/>
                                        <p:tgtEl>
                                          <p:spTgt spid="48">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8">
                                            <p:txEl>
                                              <p:pRg st="4" end="4"/>
                                            </p:txEl>
                                          </p:spTgt>
                                        </p:tgtEl>
                                        <p:attrNameLst>
                                          <p:attrName>style.visibility</p:attrName>
                                        </p:attrNameLst>
                                      </p:cBhvr>
                                      <p:to>
                                        <p:strVal val="visible"/>
                                      </p:to>
                                    </p:set>
                                    <p:animEffect transition="in" filter="fade">
                                      <p:cBhvr>
                                        <p:cTn id="15" dur="500"/>
                                        <p:tgtEl>
                                          <p:spTgt spid="4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2500"/>
                            </p:stCondLst>
                            <p:childTnLst>
                              <p:par>
                                <p:cTn id="26" presetID="10" presetClass="entr" presetSubtype="0" fill="hold"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3500"/>
                            </p:stCondLst>
                            <p:childTnLst>
                              <p:par>
                                <p:cTn id="30" presetID="10" presetClass="entr" presetSubtype="0" fill="hold" nodeType="after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4500"/>
                            </p:stCondLst>
                            <p:childTnLst>
                              <p:par>
                                <p:cTn id="34" presetID="10" presetClass="entr" presetSubtype="0" fill="hold" nodeType="afterEffect">
                                  <p:stCondLst>
                                    <p:cond delay="5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5500"/>
                            </p:stCondLst>
                            <p:childTnLst>
                              <p:par>
                                <p:cTn id="38" presetID="10" presetClass="entr" presetSubtype="0" fill="hold" nodeType="afterEffect">
                                  <p:stCondLst>
                                    <p:cond delay="5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6500"/>
                            </p:stCondLst>
                            <p:childTnLst>
                              <p:par>
                                <p:cTn id="42" presetID="10" presetClass="entr" presetSubtype="0" fill="hold" nodeType="afterEffect">
                                  <p:stCondLst>
                                    <p:cond delay="5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4</a:t>
            </a:r>
          </a:p>
        </p:txBody>
      </p:sp>
      <p:sp>
        <p:nvSpPr>
          <p:cNvPr id="3" name="Content Placeholder 2"/>
          <p:cNvSpPr>
            <a:spLocks noGrp="1"/>
          </p:cNvSpPr>
          <p:nvPr>
            <p:ph idx="1"/>
          </p:nvPr>
        </p:nvSpPr>
        <p:spPr>
          <a:xfrm>
            <a:off x="457200" y="1600200"/>
            <a:ext cx="8229600" cy="4983162"/>
          </a:xfrm>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3</a:t>
            </a:r>
          </a:p>
          <a:p>
            <a:r>
              <a:rPr lang="en-US" dirty="0"/>
              <a:t>Today’s intentions: Compassion &amp; Clarity</a:t>
            </a:r>
          </a:p>
          <a:p>
            <a:pPr lvl="1"/>
            <a:r>
              <a:rPr lang="en-US" dirty="0"/>
              <a:t>Mindfulness – Water drinking</a:t>
            </a:r>
            <a:endParaRPr lang="en-CA" dirty="0"/>
          </a:p>
          <a:p>
            <a:pPr lvl="1"/>
            <a:r>
              <a:rPr lang="en-CA" dirty="0"/>
              <a:t>Mindful Cleaning Your Environment</a:t>
            </a:r>
          </a:p>
          <a:p>
            <a:pPr lvl="1"/>
            <a:r>
              <a:rPr lang="en-US" dirty="0"/>
              <a:t>Mindful Self-Compassion</a:t>
            </a:r>
            <a:endParaRPr lang="en-CA" dirty="0"/>
          </a:p>
          <a:p>
            <a:r>
              <a:rPr lang="en-US" dirty="0"/>
              <a:t>Self-Compassion theory</a:t>
            </a:r>
          </a:p>
          <a:p>
            <a:pPr lvl="1"/>
            <a:r>
              <a:rPr lang="en-US" dirty="0"/>
              <a:t>A definition</a:t>
            </a:r>
          </a:p>
          <a:p>
            <a:pPr lvl="1"/>
            <a:r>
              <a:rPr lang="en-US" dirty="0"/>
              <a:t>The five myths of Self-Compassion</a:t>
            </a:r>
          </a:p>
          <a:p>
            <a:r>
              <a:rPr lang="en-US" dirty="0"/>
              <a:t>Your take away assignment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Mindfulness – Water drinking</a:t>
            </a:r>
          </a:p>
        </p:txBody>
      </p:sp>
      <p:sp>
        <p:nvSpPr>
          <p:cNvPr id="2" name="Content Placeholder 1"/>
          <p:cNvSpPr>
            <a:spLocks noGrp="1"/>
          </p:cNvSpPr>
          <p:nvPr>
            <p:ph idx="1"/>
          </p:nvPr>
        </p:nvSpPr>
        <p:spPr>
          <a:xfrm>
            <a:off x="685800" y="1567333"/>
            <a:ext cx="7414592" cy="4525963"/>
          </a:xfrm>
        </p:spPr>
        <p:txBody>
          <a:bodyPr>
            <a:normAutofit/>
          </a:bodyPr>
          <a:lstStyle/>
          <a:p>
            <a:r>
              <a:rPr lang="en-CA" dirty="0"/>
              <a:t>With your back straight, sit as comfortable as possible</a:t>
            </a:r>
          </a:p>
          <a:p>
            <a:r>
              <a:rPr lang="en-CA" dirty="0"/>
              <a:t>Gently bring attention to your breath</a:t>
            </a:r>
          </a:p>
          <a:p>
            <a:r>
              <a:rPr lang="en-CA" dirty="0"/>
              <a:t>Let’s take a moment to think about the origins of this water</a:t>
            </a:r>
          </a:p>
          <a:p>
            <a:r>
              <a:rPr lang="en-CA" dirty="0"/>
              <a:t>As you continue breathing...</a:t>
            </a:r>
          </a:p>
          <a:p>
            <a:r>
              <a:rPr lang="en-CA" dirty="0"/>
              <a:t>Think about the time it took for this water to come to you...</a:t>
            </a:r>
          </a:p>
        </p:txBody>
      </p:sp>
      <p:pic>
        <p:nvPicPr>
          <p:cNvPr id="5"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9538" r="19538"/>
          <a:stretch/>
        </p:blipFill>
        <p:spPr bwMode="auto">
          <a:xfrm>
            <a:off x="7164288" y="980728"/>
            <a:ext cx="1872208" cy="25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Self-compassion – a definition</a:t>
            </a:r>
          </a:p>
        </p:txBody>
      </p:sp>
      <p:sp>
        <p:nvSpPr>
          <p:cNvPr id="3" name="Content Placeholder 2"/>
          <p:cNvSpPr>
            <a:spLocks noGrp="1"/>
          </p:cNvSpPr>
          <p:nvPr>
            <p:ph idx="1"/>
          </p:nvPr>
        </p:nvSpPr>
        <p:spPr/>
        <p:txBody>
          <a:bodyPr>
            <a:normAutofit/>
          </a:bodyPr>
          <a:lstStyle/>
          <a:p>
            <a:pPr>
              <a:spcBef>
                <a:spcPts val="600"/>
              </a:spcBef>
            </a:pPr>
            <a:r>
              <a:rPr lang="en-US" dirty="0"/>
              <a:t>Self-compassion is extending compassion to one's self in instances of perceived inadequacy, failure, or general suffering. </a:t>
            </a:r>
          </a:p>
          <a:p>
            <a:pPr marL="342900" lvl="1" indent="-342900">
              <a:spcBef>
                <a:spcPts val="600"/>
              </a:spcBef>
              <a:buFont typeface="Arial"/>
              <a:buChar char="•"/>
            </a:pPr>
            <a:r>
              <a:rPr lang="en-US" sz="3200" dirty="0"/>
              <a:t>Dr. Kristin Neff has defined self-compassion as being composed of three main components:</a:t>
            </a:r>
            <a:endParaRPr lang="en-CA" sz="3200" dirty="0"/>
          </a:p>
          <a:p>
            <a:pPr lvl="1">
              <a:spcBef>
                <a:spcPts val="600"/>
              </a:spcBef>
            </a:pPr>
            <a:r>
              <a:rPr lang="en-CA" dirty="0"/>
              <a:t>Self-kindness</a:t>
            </a:r>
          </a:p>
          <a:p>
            <a:pPr lvl="1">
              <a:spcBef>
                <a:spcPts val="600"/>
              </a:spcBef>
            </a:pPr>
            <a:r>
              <a:rPr lang="en-CA" dirty="0"/>
              <a:t>Common humanity</a:t>
            </a:r>
            <a:endParaRPr lang="en-US" dirty="0"/>
          </a:p>
          <a:p>
            <a:pPr lvl="1">
              <a:spcBef>
                <a:spcPts val="600"/>
              </a:spcBef>
            </a:pPr>
            <a:r>
              <a:rPr lang="en-CA" dirty="0"/>
              <a:t>Mindfulness</a:t>
            </a:r>
            <a:endParaRPr lang="en-US" dirty="0"/>
          </a:p>
        </p:txBody>
      </p:sp>
      <p:sp>
        <p:nvSpPr>
          <p:cNvPr id="4" name="Rectangle 3"/>
          <p:cNvSpPr/>
          <p:nvPr/>
        </p:nvSpPr>
        <p:spPr>
          <a:xfrm>
            <a:off x="459024" y="6257249"/>
            <a:ext cx="7425344" cy="338554"/>
          </a:xfrm>
          <a:prstGeom prst="rect">
            <a:avLst/>
          </a:prstGeom>
        </p:spPr>
        <p:txBody>
          <a:bodyPr wrap="square">
            <a:spAutoFit/>
          </a:bodyPr>
          <a:lstStyle/>
          <a:p>
            <a:r>
              <a:rPr lang="en-CA" sz="1600" dirty="0"/>
              <a:t>Dr. Kristin Neff’s </a:t>
            </a:r>
            <a:r>
              <a:rPr lang="en-CA" sz="1600" u="sng" dirty="0">
                <a:hlinkClick r:id="rId3"/>
              </a:rPr>
              <a:t>https://www.youtube.com/watch?v=Tyl6YXp1Y6M</a:t>
            </a:r>
            <a:endParaRPr lang="en-CA" sz="1600" u="sng"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072" y="6126162"/>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Self-Compassion </a:t>
            </a:r>
            <a:r>
              <a:rPr lang="en-US" sz="3100" dirty="0"/>
              <a:t>(1/2)</a:t>
            </a:r>
            <a:endParaRPr lang="en-CA" dirty="0"/>
          </a:p>
        </p:txBody>
      </p:sp>
      <p:sp>
        <p:nvSpPr>
          <p:cNvPr id="3" name="Content Placeholder 2"/>
          <p:cNvSpPr>
            <a:spLocks noGrp="1"/>
          </p:cNvSpPr>
          <p:nvPr>
            <p:ph idx="1"/>
          </p:nvPr>
        </p:nvSpPr>
        <p:spPr>
          <a:xfrm>
            <a:off x="286138" y="1048465"/>
            <a:ext cx="8686800" cy="5691762"/>
          </a:xfrm>
        </p:spPr>
        <p:txBody>
          <a:bodyPr>
            <a:noAutofit/>
          </a:bodyPr>
          <a:lstStyle/>
          <a:p>
            <a:pPr>
              <a:spcBef>
                <a:spcPts val="400"/>
              </a:spcBef>
            </a:pPr>
            <a:r>
              <a:rPr lang="en-CA" sz="2000" dirty="0"/>
              <a:t>For most people, compassion is a most laudable quality.</a:t>
            </a:r>
            <a:r>
              <a:rPr lang="en-US" sz="2000" dirty="0"/>
              <a:t> </a:t>
            </a:r>
          </a:p>
          <a:p>
            <a:pPr>
              <a:spcBef>
                <a:spcPts val="400"/>
              </a:spcBef>
            </a:pPr>
            <a:endParaRPr lang="en-US" sz="2000" dirty="0"/>
          </a:p>
          <a:p>
            <a:pPr>
              <a:spcBef>
                <a:spcPts val="400"/>
              </a:spcBef>
            </a:pPr>
            <a:r>
              <a:rPr lang="en-CA" sz="2000" dirty="0"/>
              <a:t>Conversely, self-compassion has a negative connotation for many people.</a:t>
            </a:r>
          </a:p>
          <a:p>
            <a:pPr>
              <a:spcBef>
                <a:spcPts val="400"/>
              </a:spcBef>
            </a:pPr>
            <a:endParaRPr lang="en-US" sz="2000" dirty="0"/>
          </a:p>
          <a:p>
            <a:pPr>
              <a:spcBef>
                <a:spcPts val="400"/>
              </a:spcBef>
            </a:pPr>
            <a:r>
              <a:rPr lang="en-US" sz="2000" dirty="0"/>
              <a:t>The Five Myths of Self-Compassion – article, addresses these legends:</a:t>
            </a:r>
          </a:p>
          <a:p>
            <a:pPr marL="857250" lvl="1" indent="-457200">
              <a:spcBef>
                <a:spcPts val="400"/>
              </a:spcBef>
              <a:buFont typeface="+mj-lt"/>
              <a:buAutoNum type="arabicPeriod"/>
            </a:pPr>
            <a:r>
              <a:rPr lang="en-US" sz="2000" dirty="0"/>
              <a:t>Self-compassion is a form of self-pity</a:t>
            </a:r>
          </a:p>
          <a:p>
            <a:pPr marL="857250" lvl="1" indent="-457200">
              <a:spcBef>
                <a:spcPts val="400"/>
              </a:spcBef>
              <a:buFont typeface="+mj-lt"/>
              <a:buAutoNum type="arabicPeriod"/>
            </a:pPr>
            <a:r>
              <a:rPr lang="en-CA" sz="2000" dirty="0"/>
              <a:t>Self-compassion means weakness</a:t>
            </a:r>
          </a:p>
          <a:p>
            <a:pPr marL="857250" lvl="1" indent="-457200">
              <a:spcBef>
                <a:spcPts val="400"/>
              </a:spcBef>
              <a:buFont typeface="+mj-lt"/>
              <a:buAutoNum type="arabicPeriod"/>
            </a:pPr>
            <a:r>
              <a:rPr lang="en-US" sz="2000" dirty="0"/>
              <a:t>Self-compassion will make me complacent</a:t>
            </a:r>
          </a:p>
          <a:p>
            <a:pPr marL="857250" lvl="1" indent="-457200">
              <a:spcBef>
                <a:spcPts val="400"/>
              </a:spcBef>
              <a:buFont typeface="+mj-lt"/>
              <a:buAutoNum type="arabicPeriod"/>
            </a:pPr>
            <a:r>
              <a:rPr lang="en-CA" sz="2000" dirty="0"/>
              <a:t>Self-compassion is narcissistic</a:t>
            </a:r>
          </a:p>
          <a:p>
            <a:pPr marL="857250" lvl="1" indent="-457200">
              <a:spcBef>
                <a:spcPts val="400"/>
              </a:spcBef>
              <a:buFont typeface="+mj-lt"/>
              <a:buAutoNum type="arabicPeriod"/>
            </a:pPr>
            <a:r>
              <a:rPr lang="en-CA" sz="2000" dirty="0"/>
              <a:t>Self-compassion is selfish</a:t>
            </a:r>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5" name="Picture 4" descr="Looking oneself mirror"/>
          <p:cNvPicPr>
            <a:picLocks noChangeAspect="1"/>
          </p:cNvPicPr>
          <p:nvPr/>
        </p:nvPicPr>
        <p:blipFill>
          <a:blip r:embed="rId4">
            <a:clrChange>
              <a:clrFrom>
                <a:srgbClr val="FFFFFF"/>
              </a:clrFrom>
              <a:clrTo>
                <a:srgbClr val="FFFFFF">
                  <a:alpha val="0"/>
                </a:srgbClr>
              </a:clrTo>
            </a:clrChange>
          </a:blip>
          <a:stretch>
            <a:fillRect/>
          </a:stretch>
        </p:blipFill>
        <p:spPr>
          <a:xfrm>
            <a:off x="5281569" y="3933056"/>
            <a:ext cx="3768659" cy="2914429"/>
          </a:xfrm>
          <a:prstGeom prst="rect">
            <a:avLst/>
          </a:prstGeom>
        </p:spPr>
      </p:pic>
    </p:spTree>
    <p:extLst>
      <p:ext uri="{BB962C8B-B14F-4D97-AF65-F5344CB8AC3E}">
        <p14:creationId xmlns:p14="http://schemas.microsoft.com/office/powerpoint/2010/main" val="554038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3282</TotalTime>
  <Words>3629</Words>
  <Application>Microsoft Office PowerPoint</Application>
  <PresentationFormat>On-screen Show (4:3)</PresentationFormat>
  <Paragraphs>282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Bradley Hand ITC</vt:lpstr>
      <vt:lpstr>Calibri</vt:lpstr>
      <vt:lpstr>Helvetica</vt:lpstr>
      <vt:lpstr>Roboto</vt:lpstr>
      <vt:lpstr>2_Office Theme</vt:lpstr>
      <vt:lpstr>While we start, use the Annotate tool… have fun</vt:lpstr>
      <vt:lpstr>Mindful Change Leadership Development Program</vt:lpstr>
      <vt:lpstr>Today we will do a Mindfulness Water drinking exercise, please go grab a small glass of water</vt:lpstr>
      <vt:lpstr>Mindful Breathing Exercise – Centering</vt:lpstr>
      <vt:lpstr>Debrief from last week (3)</vt:lpstr>
      <vt:lpstr>Agenda – week 4</vt:lpstr>
      <vt:lpstr>Mindfulness – Water drinking</vt:lpstr>
      <vt:lpstr>Self-compassion – a definition</vt:lpstr>
      <vt:lpstr>The Five Myths of Self-Compassion (1/2)</vt:lpstr>
      <vt:lpstr>The Five Myths of Self-Compassion (2/2)</vt:lpstr>
      <vt:lpstr>Mindful – self-compassion</vt:lpstr>
      <vt:lpstr>Mindful Cleaning Your Environment</vt:lpstr>
      <vt:lpstr>Reflect about today</vt:lpstr>
      <vt:lpstr>Your take away practice for week 4</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375</cp:revision>
  <cp:lastPrinted>2016-05-02T17:15:08Z</cp:lastPrinted>
  <dcterms:created xsi:type="dcterms:W3CDTF">2015-04-14T20:39:51Z</dcterms:created>
  <dcterms:modified xsi:type="dcterms:W3CDTF">2024-05-07T16:55:25Z</dcterms:modified>
</cp:coreProperties>
</file>