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36" r:id="rId2"/>
    <p:sldId id="321" r:id="rId3"/>
    <p:sldId id="324" r:id="rId4"/>
    <p:sldId id="364" r:id="rId5"/>
    <p:sldId id="354" r:id="rId6"/>
    <p:sldId id="348" r:id="rId7"/>
    <p:sldId id="323" r:id="rId8"/>
    <p:sldId id="353" r:id="rId9"/>
    <p:sldId id="322" r:id="rId10"/>
    <p:sldId id="335" r:id="rId11"/>
    <p:sldId id="365" r:id="rId12"/>
    <p:sldId id="325" r:id="rId13"/>
    <p:sldId id="366" r:id="rId14"/>
    <p:sldId id="359" r:id="rId15"/>
    <p:sldId id="349" r:id="rId16"/>
    <p:sldId id="358" r:id="rId17"/>
    <p:sldId id="360" r:id="rId18"/>
    <p:sldId id="346"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5169" autoAdjust="0"/>
  </p:normalViewPr>
  <p:slideViewPr>
    <p:cSldViewPr snapToObjects="1" showGuides="1">
      <p:cViewPr varScale="1">
        <p:scale>
          <a:sx n="80" d="100"/>
          <a:sy n="80" d="100"/>
        </p:scale>
        <p:origin x="60" y="210"/>
      </p:cViewPr>
      <p:guideLst>
        <p:guide orient="horz" pos="2160"/>
        <p:guide pos="2880"/>
      </p:guideLst>
    </p:cSldViewPr>
  </p:slideViewPr>
  <p:notesTextViewPr>
    <p:cViewPr>
      <p:scale>
        <a:sx n="150" d="100"/>
        <a:sy n="150" d="100"/>
      </p:scale>
      <p:origin x="0" y="0"/>
    </p:cViewPr>
  </p:notesTextViewPr>
  <p:sorterViewPr>
    <p:cViewPr>
      <p:scale>
        <a:sx n="200" d="100"/>
        <a:sy n="200" d="100"/>
      </p:scale>
      <p:origin x="0" y="-9666"/>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10/16/2022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hyperlink" Target="http://www.sharonsalzberg.com/body-scan-meditation-audio/" TargetMode="External"/><Relationship Id="rId3" Type="http://schemas.openxmlformats.org/officeDocument/2006/relationships/hyperlink" Target="http://www.enpleineconscience.be/wp-content/uploads/2015/01/15-Body-Scan.mp3" TargetMode="External"/><Relationship Id="rId7" Type="http://schemas.openxmlformats.org/officeDocument/2006/relationships/hyperlink" Target="https://www.youtube.com/watch?v=rFd3MRJmjXE" TargetMode="External"/><Relationship Id="rId12" Type="http://schemas.openxmlformats.org/officeDocument/2006/relationships/hyperlink" Target="http://elishagoldstein.com/videos/10-minute-body-scan/" TargetMode="External"/><Relationship Id="rId2" Type="http://schemas.openxmlformats.org/officeDocument/2006/relationships/slide" Target="../slides/slide16.xml"/><Relationship Id="rId16"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www.youtube.com/watch?v=7Fuu_vPD8Ys" TargetMode="External"/><Relationship Id="rId11" Type="http://schemas.openxmlformats.org/officeDocument/2006/relationships/hyperlink" Target="https://archive.org/details/MFBodyScan10Minsb" TargetMode="External"/><Relationship Id="rId5" Type="http://schemas.openxmlformats.org/officeDocument/2006/relationships/hyperlink" Target="https://archive.org/embed/5-mins-balayage-corporel" TargetMode="External"/><Relationship Id="rId15" Type="http://schemas.openxmlformats.org/officeDocument/2006/relationships/hyperlink" Target="https://www.youtube.com/watch?v=aXItOY0sLRY" TargetMode="External"/><Relationship Id="rId10" Type="http://schemas.openxmlformats.org/officeDocument/2006/relationships/hyperlink" Target="http://www.enpleineconscience.be/wp-content/uploads/2015/01/3respirationFaireFace2.mp3" TargetMode="External"/><Relationship Id="rId4" Type="http://schemas.openxmlformats.org/officeDocument/2006/relationships/hyperlink" Target="https://youtu.be/opJpg2T6s2s?t=55" TargetMode="External"/><Relationship Id="rId9" Type="http://schemas.openxmlformats.org/officeDocument/2006/relationships/hyperlink" Target="https://archive.org/embed/5-mins-respirer" TargetMode="External"/><Relationship Id="rId14" Type="http://schemas.openxmlformats.org/officeDocument/2006/relationships/hyperlink" Target="https://www.youtube.com/watch?v=Rah4IHHZyZU"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noProof="0" dirty="0"/>
              <a:t>Carmen</a:t>
            </a:r>
          </a:p>
          <a:p>
            <a:endParaRPr lang="en-CA" noProof="0" dirty="0"/>
          </a:p>
          <a:p>
            <a:r>
              <a:rPr lang="en-CA" noProof="0" dirty="0"/>
              <a:t>(( Friendly</a:t>
            </a:r>
            <a:r>
              <a:rPr lang="en-CA" dirty="0"/>
              <a:t> reminder: prep for sharing </a:t>
            </a:r>
            <a:r>
              <a:rPr lang="en-CA" b="1" dirty="0"/>
              <a:t>audio</a:t>
            </a:r>
            <a:r>
              <a:rPr lang="en-CA" dirty="0"/>
              <a:t>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System de </a:t>
            </a:r>
            <a:r>
              <a:rPr lang="en-CA" b="0" i="0" dirty="0" err="1">
                <a:effectLst/>
                <a:latin typeface="Roboto" panose="02000000000000000000" pitchFamily="2" charset="0"/>
              </a:rPr>
              <a:t>jumelage</a:t>
            </a:r>
            <a:r>
              <a:rPr lang="en-CA" b="0" i="0" dirty="0">
                <a:effectLst/>
                <a:latin typeface="Roboto" panose="02000000000000000000" pitchFamily="2" charset="0"/>
              </a:rPr>
              <a:t> : https://wiki.gccollab.ca/images/a/a1/DLCP_programme_franc%C3%A7ais_2022_-_System_jumelage.xlsx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FR" sz="1800" noProof="0" dirty="0"/>
              <a:t>Marie-Lyne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citation traduite de Janice </a:t>
            </a:r>
            <a:r>
              <a:rPr lang="fr-FR" sz="1800" dirty="0" err="1"/>
              <a:t>Marturano</a:t>
            </a:r>
            <a:r>
              <a:rPr lang="fr-FR" sz="1800" dirty="0"/>
              <a:t>, de l'Institute for </a:t>
            </a:r>
            <a:r>
              <a:rPr lang="fr-FR" sz="1800" dirty="0" err="1"/>
              <a:t>Mindful</a:t>
            </a:r>
            <a:r>
              <a:rPr lang="fr-FR" sz="1800" dirty="0"/>
              <a:t> Leadership, qui a présenté au Forum économique mondial.</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(lire la citation)</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(Cliquez)</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Dans ce tableau, nous avons de gauche à droite les niveaux de compréhension. </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De la compréhension superficielle (quantitative) à la compréhension profonde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Bien que le graphique ne soit pas très clair, la diapositive suivante explique en détail certains des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analogie ici est que si vous pêchez en surface, vous n'obtiendrez que de petits poissons... alors allez en profondeur pour attraper les gros poissons.</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(passez à la diapositive suivante)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r>
              <a:rPr lang="fr-FR" dirty="0"/>
              <a:t>Je vous laisse parcourir rapidement la liste</a:t>
            </a:r>
          </a:p>
          <a:p>
            <a:r>
              <a:rPr lang="fr-FR" dirty="0"/>
              <a:t>(donnez du temps aux gens pour lire)</a:t>
            </a:r>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Carmen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(lisez la diapositive : première puce et sous-puce)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A pour parler et 1 minute pour B pour écouter et puis paraphraser. Je diffuserai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noProof="0" dirty="0"/>
              <a:t>Carmen</a:t>
            </a:r>
          </a:p>
          <a:p>
            <a:pPr>
              <a:spcBef>
                <a:spcPts val="599"/>
              </a:spcBef>
              <a:spcAft>
                <a:spcPts val="300"/>
              </a:spcAft>
            </a:pPr>
            <a:endParaRPr lang="fr-FR" sz="1300" dirty="0"/>
          </a:p>
          <a:p>
            <a:pPr>
              <a:spcBef>
                <a:spcPts val="599"/>
              </a:spcBef>
              <a:spcAft>
                <a:spcPts val="300"/>
              </a:spcAft>
            </a:pPr>
            <a:r>
              <a:rPr lang="fr-FR" sz="1300" dirty="0"/>
              <a:t>(cliquez et paraphrasez la première puce)</a:t>
            </a:r>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le décision de collation. Vous l'avez peut-être deviné, et vous avez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une vidéo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a:t>
            </a:r>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3"/>
              </a:rPr>
              <a:t>Day 20/21 days challenge - KindSpring - Practice Mindful Decision-Making</a:t>
            </a:r>
            <a:br>
              <a:rPr lang="en-CA" sz="2000" u="sng" dirty="0"/>
            </a:br>
            <a:r>
              <a:rPr lang="en-CA" sz="1200" u="sng" dirty="0"/>
              <a:t>(</a:t>
            </a:r>
            <a:r>
              <a:rPr lang="en-CA" sz="1200" u="sng" dirty="0">
                <a:hlinkClick r:id="rId3"/>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dirty="0"/>
              <a:t>Ginette</a:t>
            </a:r>
          </a:p>
          <a:p>
            <a:endParaRPr lang="fr-FR" dirty="0"/>
          </a:p>
          <a:p>
            <a:r>
              <a:rPr lang="fr-FR" dirty="0"/>
              <a:t>(lire la diapositive)</a:t>
            </a:r>
          </a:p>
          <a:p>
            <a:endParaRPr lang="fr-FR" dirty="0"/>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r>
              <a:rPr lang="fr-FR" dirty="0"/>
              <a:t>Ressources en français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br>
              <a:rPr lang="fr-CA" sz="2000" dirty="0"/>
            </a:br>
            <a:r>
              <a:rPr lang="fr-CA" sz="2000" dirty="0"/>
              <a:t>15 mins - </a:t>
            </a:r>
            <a:r>
              <a:rPr lang="fr-CA" sz="2000" dirty="0">
                <a:hlinkClick r:id="rId3"/>
              </a:rPr>
              <a:t>http://www.enpleineconscience.be/wp-content/uploads/2015/01/15-Body-Scan.mp3</a:t>
            </a:r>
            <a:br>
              <a:rPr lang="fr-CA" sz="2000" dirty="0"/>
            </a:br>
            <a:r>
              <a:rPr lang="fr-CA" sz="2000" dirty="0"/>
              <a:t>10 mins - </a:t>
            </a:r>
            <a:r>
              <a:rPr lang="fr-CA" sz="2000" dirty="0">
                <a:hlinkClick r:id="rId4"/>
              </a:rPr>
              <a:t>https://youtu.be/opJpg2T6s2s?t=55</a:t>
            </a:r>
            <a:r>
              <a:rPr lang="fr-CA" sz="2000" dirty="0"/>
              <a:t> </a:t>
            </a:r>
            <a:br>
              <a:rPr lang="fr-CA" sz="2000" dirty="0"/>
            </a:br>
            <a:r>
              <a:rPr lang="fr-CA" sz="2000" u="none" dirty="0"/>
              <a:t>5 mins -  </a:t>
            </a:r>
            <a:r>
              <a:rPr lang="fr-CA" sz="2000" u="none" dirty="0">
                <a:hlinkClick r:id="rId5"/>
              </a:rPr>
              <a:t>https://archive.org/embed/5-mins-balayage-corporel</a:t>
            </a:r>
            <a:r>
              <a:rPr lang="fr-CA" sz="2000" u="none" dirty="0"/>
              <a:t> </a:t>
            </a:r>
            <a:endParaRPr lang="fr-CA"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br>
              <a:rPr lang="fr-CA" sz="2000" dirty="0"/>
            </a:br>
            <a:r>
              <a:rPr lang="fr-CA" sz="1200" dirty="0"/>
              <a:t>10 mins: </a:t>
            </a:r>
            <a:br>
              <a:rPr lang="fr-CA" sz="1200" u="sng" dirty="0"/>
            </a:br>
            <a:r>
              <a:rPr lang="fr-CA" sz="1200" dirty="0"/>
              <a:t> - </a:t>
            </a:r>
            <a:r>
              <a:rPr lang="fr-CA" sz="1200" u="sng" dirty="0">
                <a:hlinkClick r:id="rId6"/>
              </a:rPr>
              <a:t>https://www.youtube.com/watch?v=7Fuu_vPD8Ys</a:t>
            </a:r>
            <a:r>
              <a:rPr lang="fr-CA" sz="1200" u="sng" dirty="0"/>
              <a:t> </a:t>
            </a:r>
            <a:br>
              <a:rPr lang="fr-CA" sz="1200" u="sng" dirty="0"/>
            </a:br>
            <a:r>
              <a:rPr lang="fr-CA" sz="1200" dirty="0"/>
              <a:t> - </a:t>
            </a:r>
            <a:r>
              <a:rPr lang="fr-CA" sz="1200" u="sng" dirty="0">
                <a:hlinkClick r:id="rId7"/>
              </a:rPr>
              <a:t>https://www.youtube.com/watch?v=rFd3MRJmjXE</a:t>
            </a:r>
            <a:r>
              <a:rPr lang="fr-CA" sz="1200" u="sng" dirty="0"/>
              <a:t> </a:t>
            </a:r>
            <a:br>
              <a:rPr lang="fr-CA" sz="1200" u="sng" dirty="0"/>
            </a:br>
            <a:r>
              <a:rPr lang="fr-CA" sz="1200" dirty="0"/>
              <a:t>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b="0" i="0" dirty="0">
                <a:solidFill>
                  <a:srgbClr val="54472E"/>
                </a:solidFill>
                <a:effectLst/>
              </a:rPr>
            </a:br>
            <a:r>
              <a:rPr kumimoji="0" lang="fr-FR" sz="1200" b="0" i="0" u="none" strike="noStrike" kern="1200" cap="none" spc="0" normalizeH="0" baseline="0" noProof="0" dirty="0">
                <a:ln>
                  <a:noFill/>
                </a:ln>
                <a:solidFill>
                  <a:srgbClr val="54472E"/>
                </a:solidFill>
                <a:effectLst/>
                <a:uLnTx/>
                <a:uFillTx/>
                <a:ea typeface="+mn-ea"/>
                <a:cs typeface="+mn-cs"/>
              </a:rPr>
              <a:t>5 mins - </a:t>
            </a:r>
            <a:r>
              <a:rPr kumimoji="0" lang="fr-FR" sz="1200" b="0" i="0" u="none" strike="noStrike" kern="1200" cap="none" spc="0" normalizeH="0" baseline="0" noProof="0" dirty="0">
                <a:ln>
                  <a:noFill/>
                </a:ln>
                <a:solidFill>
                  <a:srgbClr val="54472E"/>
                </a:solidFill>
                <a:effectLst/>
                <a:uLnTx/>
                <a:uFillTx/>
                <a:ea typeface="+mn-ea"/>
                <a:cs typeface="+mn-cs"/>
                <a:hlinkClick r:id="rId9"/>
              </a:rPr>
              <a:t>https://archive.org/embed/5-mins-respirer</a:t>
            </a:r>
            <a:r>
              <a:rPr kumimoji="0" lang="fr-FR" sz="1200" b="0" i="0" u="none" strike="noStrike" kern="1200" cap="none" spc="0" normalizeH="0" baseline="0" noProof="0" dirty="0">
                <a:ln>
                  <a:noFill/>
                </a:ln>
                <a:solidFill>
                  <a:srgbClr val="54472E"/>
                </a:solidFill>
                <a:effectLst/>
                <a:uLnTx/>
                <a:uFillTx/>
                <a:ea typeface="+mn-ea"/>
                <a:cs typeface="+mn-cs"/>
              </a:rPr>
              <a:t> </a:t>
            </a:r>
            <a:br>
              <a:rPr kumimoji="0" lang="fr-FR" sz="1200" b="0" i="0" u="none" strike="noStrike" kern="1200" cap="none" spc="0" normalizeH="0" baseline="0" noProof="0" dirty="0">
                <a:ln>
                  <a:noFill/>
                </a:ln>
                <a:solidFill>
                  <a:srgbClr val="54472E"/>
                </a:solidFill>
                <a:effectLst/>
                <a:uLnTx/>
                <a:uFillTx/>
                <a:ea typeface="+mn-ea"/>
                <a:cs typeface="+mn-cs"/>
              </a:rPr>
            </a:b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0"/>
              </a:rPr>
              <a:t>http://www.enpleineconscience.be/wp-content/uploads/2015/01/3respirationFaireFace2.mp3</a:t>
            </a:r>
            <a:br>
              <a:rPr kumimoji="0" lang="fr-FR" sz="1200" b="0" i="0" u="none" strike="noStrike" kern="1200" cap="none" spc="0" normalizeH="0" baseline="0" noProof="0" dirty="0">
                <a:ln>
                  <a:noFill/>
                </a:ln>
                <a:solidFill>
                  <a:srgbClr val="54472E"/>
                </a:solidFill>
                <a:effectLst/>
                <a:uLnTx/>
                <a:uFillTx/>
                <a:ea typeface="+mn-ea"/>
                <a:cs typeface="+mn-cs"/>
              </a:rPr>
            </a:br>
            <a:br>
              <a:rPr lang="fr-CA" sz="1200" u="sng" dirty="0"/>
            </a:br>
            <a:endParaRPr lang="fr-CA" sz="1200"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1"/>
              </a:rPr>
              <a:t>https://archive.org/details/MFBodyScan10Minsb</a:t>
            </a:r>
            <a:r>
              <a:rPr lang="fr-CA" sz="1200" dirty="0"/>
              <a:t> </a:t>
            </a:r>
          </a:p>
          <a:p>
            <a:pPr marL="628650" lvl="1" indent="-171450">
              <a:buFont typeface="Arial" panose="020B0604020202020204" pitchFamily="34" charset="0"/>
              <a:buChar char="•"/>
            </a:pPr>
            <a:r>
              <a:rPr lang="fr-CA" sz="1200" dirty="0">
                <a:hlinkClick r:id="rId12"/>
              </a:rPr>
              <a:t>http://elishagoldstein.com/videos/10-minute-body-scan/</a:t>
            </a:r>
            <a:endParaRPr lang="fr-CA" sz="1200" dirty="0"/>
          </a:p>
          <a:p>
            <a:pPr marL="628650" lvl="1" indent="-171450">
              <a:buFont typeface="Arial" panose="020B0604020202020204" pitchFamily="34" charset="0"/>
              <a:buChar char="•"/>
            </a:pPr>
            <a:r>
              <a:rPr lang="fr-CA" sz="1200" u="sng" dirty="0">
                <a:hlinkClick r:id="rId13"/>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4"/>
              </a:rPr>
              <a:t>https://www.youtube.com/watch?v=Rah4IHHZyZU </a:t>
            </a:r>
            <a:endParaRPr lang="fr-CA" sz="1200" u="sng" dirty="0"/>
          </a:p>
          <a:p>
            <a:pPr marL="628650" lvl="1" indent="-171450">
              <a:buFont typeface="Arial" panose="020B0604020202020204" pitchFamily="34" charset="0"/>
              <a:buChar char="•"/>
            </a:pPr>
            <a:r>
              <a:rPr lang="fr-CA" sz="1200" u="sng" dirty="0">
                <a:hlinkClick r:id="rId15"/>
              </a:rPr>
              <a:t>https://www.youtube.com/watch?v=aXItOY0sLRY</a:t>
            </a:r>
            <a:endParaRPr lang="fr-CA" sz="1200" u="sng" dirty="0"/>
          </a:p>
          <a:p>
            <a:pPr marL="628650" lvl="1" indent="-171450">
              <a:buFont typeface="Arial" panose="020B0604020202020204" pitchFamily="34" charset="0"/>
              <a:buChar char="•"/>
            </a:pPr>
            <a:r>
              <a:rPr lang="fr-CA" sz="1200" u="sng" dirty="0">
                <a:hlinkClick r:id="rId16"/>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42424"/>
                </a:solidFill>
                <a:effectLst/>
                <a:latin typeface="-apple-system"/>
              </a:rPr>
              <a:t>Débreffage</a:t>
            </a:r>
            <a:r>
              <a:rPr lang="fr-CA" baseline="0" dirty="0"/>
              <a:t> sur la séance et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Comme d’habitude, une fois terminé, vous pouvez simplement quitter le WebEx ou retournez si vous avez des questionnes ou de commentaires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Carmen</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GCConnex (ou donner des dates précises, si disponible).</a:t>
            </a:r>
          </a:p>
          <a:p>
            <a:endParaRPr lang="en-US" baseline="0" dirty="0"/>
          </a:p>
          <a:p>
            <a:r>
              <a:rPr lang="en-CA" strike="noStrike" baseline="0" dirty="0"/>
              <a:t>As with all GoC sessions, please, feel free to use the language of your choice to ask questions or participate in the discussion., today’s session will be conducted  mainly in French, there will be other sessions in English that will be promoted via the GCConnex group (or give specific dates, if available</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Carmen</a:t>
            </a:r>
          </a:p>
          <a:p>
            <a:endParaRPr lang="fr-CA" b="0" u="none" dirty="0"/>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 </a:t>
            </a:r>
            <a:r>
              <a:rPr lang="fr-CA" b="1" u="none" dirty="0"/>
              <a:t>Exercices</a:t>
            </a:r>
            <a:r>
              <a:rPr lang="fr-CA" b="0" u="none" dirty="0"/>
              <a:t> » en sous-groupes;</a:t>
            </a:r>
          </a:p>
          <a:p>
            <a:pPr marL="171450" indent="-171450">
              <a:buFont typeface="Arial" panose="020B0604020202020204" pitchFamily="34" charset="0"/>
              <a:buChar char="•"/>
            </a:pPr>
            <a:r>
              <a:rPr lang="fr-CA" b="0" u="none" dirty="0"/>
              <a:t>il y aura également des « </a:t>
            </a:r>
            <a:r>
              <a:rPr lang="fr-CA" b="1" u="none" dirty="0"/>
              <a:t>Retour sur la séance</a:t>
            </a:r>
            <a:r>
              <a:rPr lang="fr-CA" b="0" u="none" dirty="0"/>
              <a:t> » chaque jour, habituellement à la fin de chaque session.</a:t>
            </a:r>
          </a:p>
          <a:p>
            <a:r>
              <a:rPr lang="fr-CA" b="0" u="none" dirty="0"/>
              <a:t>Ces deux activités, </a:t>
            </a:r>
            <a:r>
              <a:rPr lang="fr-CA" b="1" u="none" dirty="0"/>
              <a:t>Exercice et Retour sur la séance</a:t>
            </a:r>
            <a:r>
              <a:rPr lang="fr-CA" b="0" u="none" dirty="0"/>
              <a:t>,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p>
          <a:p>
            <a:pPr marL="171450" indent="-171450">
              <a:buFont typeface="Arial" panose="020B0604020202020204" pitchFamily="34" charset="0"/>
              <a:buChar char="•"/>
            </a:pPr>
            <a:r>
              <a:rPr lang="fr-FR" b="0" u="none" dirty="0"/>
              <a:t>en dehors de cette session, dans le but de </a:t>
            </a:r>
          </a:p>
          <a:p>
            <a:pPr marL="628650" lvl="1" indent="-171450">
              <a:buFont typeface="Arial" panose="020B0604020202020204" pitchFamily="34" charset="0"/>
              <a:buChar char="•"/>
            </a:pPr>
            <a:r>
              <a:rPr lang="fr-FR" b="0" u="none" dirty="0"/>
              <a:t>discuter de ce qui a été difficile, </a:t>
            </a:r>
          </a:p>
          <a:p>
            <a:pPr marL="628650" lvl="1" indent="-171450">
              <a:buFont typeface="Arial" panose="020B0604020202020204" pitchFamily="34" charset="0"/>
              <a:buChar char="•"/>
            </a:pPr>
            <a:r>
              <a:rPr lang="fr-FR" b="0" u="none" dirty="0"/>
              <a:t>de partager des idées et </a:t>
            </a:r>
          </a:p>
          <a:p>
            <a:pPr marL="628650" lvl="1" indent="-171450">
              <a:buFont typeface="Arial" panose="020B0604020202020204" pitchFamily="34" charset="0"/>
              <a:buChar char="•"/>
            </a:pPr>
            <a:r>
              <a:rPr lang="fr-FR" b="0" u="none" dirty="0"/>
              <a:t>de se connecter</a:t>
            </a:r>
            <a:endParaRPr lang="fr-CA" b="0" u="none" dirty="0"/>
          </a:p>
          <a:p>
            <a:pPr marL="171450" indent="-171450">
              <a:buFont typeface="Arial" panose="020B0604020202020204" pitchFamily="34" charset="0"/>
              <a:buChar char="•"/>
            </a:pPr>
            <a:endParaRPr lang="fr-CA"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Ainsi, la semaine dernière, Alejandro a mentionné la possibilité de réparer le système de jumelage, en fait, si vous avez besoin d'être réorganisé, soit parce qu'ils n'ont pas pu s'entendre sur une heure pour se rencontrer, soit parce que quelqu'un a abandonné le programme et votre équipe est partie vers le bas, informez-en Alejandro, y compris tous ceux qui sont affectés dans votre système de jumelage.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les détails sur le fichier "système du jumelage" sont à jour, voici le lien : https://wiki.gccollab.ca/images/a/a1/DLCP_programme_franc%C3%A7ais_2022_-_System_jumelage.xlsx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((montrer l'écran))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Marie-Lyne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3126">
              <a:defRPr/>
            </a:pPr>
            <a:r>
              <a:rPr lang="fr-CA" dirty="0"/>
              <a:t>Marie-Lyne</a:t>
            </a:r>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(ouvrir le sondage)</a:t>
            </a:r>
          </a:p>
          <a:p>
            <a:r>
              <a:rPr lang="fr-FR" baseline="0" dirty="0"/>
              <a:t>Veuillez répondre au sondage affiché sur vos écrans maintenant, probablement sur le côté droit</a:t>
            </a:r>
          </a:p>
          <a:p>
            <a:r>
              <a:rPr lang="fr-FR" baseline="0" dirty="0"/>
              <a:t>Et prenez 1 minute pour répondre au petite sondage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fr-CA" dirty="0"/>
              <a:t>Marie-Lyne</a:t>
            </a:r>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a:t>
            </a:r>
            <a:r>
              <a:rPr lang="fr-CA" sz="3200" u="none" dirty="0"/>
              <a:t>retour sur la séance</a:t>
            </a:r>
            <a:r>
              <a:rPr lang="fr-CA" sz="3200" u="none" dirty="0">
                <a:solidFill>
                  <a:schemeClr val="accent3">
                    <a:lumMod val="75000"/>
                  </a:schemeClr>
                </a:solidFill>
              </a:rPr>
              <a:t> </a:t>
            </a:r>
            <a:r>
              <a:rPr lang="fr-CA" sz="3200" dirty="0"/>
              <a:t>en plénière et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noProof="0" dirty="0"/>
              <a:t>Ginette</a:t>
            </a:r>
          </a:p>
          <a:p>
            <a:pPr lvl="0"/>
            <a:endParaRPr lang="fr-FR" b="0"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Silicon Valley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pPr marL="0" indent="0">
              <a:buFont typeface="Arial" panose="020B0604020202020204" pitchFamily="34" charset="0"/>
              <a:buNone/>
            </a:pPr>
            <a:endParaRPr lang="en-CA" b="0" i="0" dirty="0">
              <a:solidFill>
                <a:srgbClr val="7030A0"/>
              </a:solidFill>
            </a:endParaRPr>
          </a:p>
          <a:p>
            <a:pPr>
              <a:buFont typeface="Arial" charset="0"/>
              <a:buNone/>
            </a:pPr>
            <a:r>
              <a:rPr lang="en-CA" baseline="0" dirty="0"/>
              <a:t>---</a:t>
            </a:r>
          </a:p>
          <a:p>
            <a:pPr>
              <a:buFont typeface="Arial" charset="0"/>
              <a:buNone/>
            </a:pPr>
            <a:r>
              <a:rPr lang="en-CA" baseline="0" dirty="0" err="1"/>
              <a:t>Ressources</a:t>
            </a:r>
            <a:r>
              <a:rPr lang="en-CA" baseline="0" dirty="0"/>
              <a:t> en </a:t>
            </a:r>
            <a:r>
              <a:rPr lang="en-CA" baseline="0" dirty="0" err="1"/>
              <a:t>anglais</a:t>
            </a:r>
            <a:r>
              <a:rPr lang="en-CA" baseline="0" dirty="0"/>
              <a:t> :</a:t>
            </a:r>
          </a:p>
          <a:p>
            <a:pPr marL="171450" indent="-171450">
              <a:buFont typeface="Arial" panose="020B0604020202020204" pitchFamily="34" charset="0"/>
              <a:buChar char="•"/>
            </a:pPr>
            <a:r>
              <a:rPr lang="en-CA" baseline="0" dirty="0"/>
              <a:t>Les </a:t>
            </a:r>
            <a:r>
              <a:rPr lang="en-CA" baseline="0" dirty="0" err="1"/>
              <a:t>onze</a:t>
            </a:r>
            <a:r>
              <a:rPr lang="en-CA" baseline="0" dirty="0"/>
              <a:t> </a:t>
            </a:r>
            <a:r>
              <a:rPr lang="en-CA" baseline="0" dirty="0" err="1"/>
              <a:t>anneaux</a:t>
            </a:r>
            <a:r>
              <a:rPr lang="en-CA" baseline="0" dirty="0"/>
              <a:t> de Phil Jackson - avec Chicago Bulls et LA Lakers </a:t>
            </a:r>
            <a:r>
              <a:rPr lang="en-CA" baseline="0" dirty="0" err="1"/>
              <a:t>ont</a:t>
            </a:r>
            <a:r>
              <a:rPr lang="en-CA" baseline="0" dirty="0"/>
              <a:t> </a:t>
            </a:r>
            <a:r>
              <a:rPr lang="en-CA" baseline="0" dirty="0" err="1"/>
              <a:t>obtenu</a:t>
            </a:r>
            <a:r>
              <a:rPr lang="en-CA" baseline="0" dirty="0"/>
              <a:t> 11 </a:t>
            </a:r>
            <a:r>
              <a:rPr lang="en-CA" baseline="0" dirty="0" err="1"/>
              <a:t>championnats</a:t>
            </a:r>
            <a:r>
              <a:rPr lang="en-CA" baseline="0" dirty="0"/>
              <a:t> - https://www.amazon.ca/Eleven-Rings-Success-Phil-Jackson/dp/0143125346</a:t>
            </a:r>
          </a:p>
          <a:p>
            <a:pPr marL="171450" indent="-171450">
              <a:buFont typeface="Arial" panose="020B0604020202020204" pitchFamily="34" charset="0"/>
              <a:buChar char="•"/>
            </a:pPr>
            <a:r>
              <a:rPr lang="en-CA" baseline="0" dirty="0"/>
              <a:t>Golden State Warriors, quatre </a:t>
            </a:r>
            <a:r>
              <a:rPr lang="en-CA" baseline="0" dirty="0" err="1"/>
              <a:t>valeurs</a:t>
            </a:r>
            <a:r>
              <a:rPr lang="en-CA" baseline="0" dirty="0"/>
              <a:t> </a:t>
            </a:r>
            <a:r>
              <a:rPr lang="en-CA" baseline="0" dirty="0" err="1"/>
              <a:t>fondamentales</a:t>
            </a:r>
            <a:r>
              <a:rPr lang="en-CA" baseline="0" dirty="0"/>
              <a:t> - http://yogadork.com/2015/12/09/the-golden-state-warriors-record-breaking-mindful-mindset/</a:t>
            </a:r>
          </a:p>
          <a:p>
            <a:pPr marL="171450" indent="-171450">
              <a:buFont typeface="Arial" panose="020B0604020202020204" pitchFamily="34" charset="0"/>
              <a:buChar char="•"/>
            </a:pPr>
            <a:r>
              <a:rPr lang="en-CA" baseline="0" dirty="0"/>
              <a:t>Article - </a:t>
            </a:r>
            <a:r>
              <a:rPr lang="en-CA" baseline="0" dirty="0" err="1"/>
              <a:t>mentionne</a:t>
            </a:r>
            <a:r>
              <a:rPr lang="en-CA" baseline="0" dirty="0"/>
              <a:t> </a:t>
            </a:r>
            <a:r>
              <a:rPr lang="en-CA" baseline="0" dirty="0" err="1"/>
              <a:t>quelques</a:t>
            </a:r>
            <a:r>
              <a:rPr lang="en-CA" baseline="0" dirty="0"/>
              <a:t> </a:t>
            </a:r>
            <a:r>
              <a:rPr lang="en-CA" baseline="0" dirty="0" err="1"/>
              <a:t>détails</a:t>
            </a:r>
            <a:r>
              <a:rPr lang="en-CA" baseline="0" dirty="0"/>
              <a:t> sur les programmes Mindfulness de Google, Aetna, General Mills, Intel, Target &amp; Green Mountain Coffee Roastershttps://hbr.org/2015/12/why-google-target-and-general-mills-are- </a:t>
            </a:r>
            <a:r>
              <a:rPr lang="en-CA" baseline="0" dirty="0" err="1"/>
              <a:t>investir</a:t>
            </a:r>
            <a:r>
              <a:rPr lang="en-CA" baseline="0" dirty="0"/>
              <a:t> dans la </a:t>
            </a:r>
            <a:r>
              <a:rPr lang="en-CA" baseline="0" dirty="0" err="1"/>
              <a:t>pleine</a:t>
            </a:r>
            <a:r>
              <a:rPr lang="en-CA" baseline="0" dirty="0"/>
              <a:t> conscience</a:t>
            </a:r>
          </a:p>
          <a:p>
            <a:pPr marL="171450" indent="-171450">
              <a:buFont typeface="Arial" panose="020B0604020202020204" pitchFamily="34" charset="0"/>
              <a:buChar char="•"/>
            </a:pPr>
            <a:r>
              <a:rPr lang="en-CA" baseline="0" dirty="0"/>
              <a:t>http://www.siyli.org</a:t>
            </a:r>
          </a:p>
          <a:p>
            <a:pPr marL="171450" indent="-171450">
              <a:buFont typeface="Arial" panose="020B0604020202020204" pitchFamily="34" charset="0"/>
              <a:buChar char="•"/>
            </a:pPr>
            <a:r>
              <a:rPr lang="en-CA" baseline="0" dirty="0"/>
              <a:t>http://www.Mindfulnet.org</a:t>
            </a:r>
          </a:p>
          <a:p>
            <a:pPr marL="171450" indent="-171450">
              <a:buFont typeface="Arial" panose="020B0604020202020204" pitchFamily="34" charset="0"/>
              <a:buChar char="•"/>
            </a:pPr>
            <a:r>
              <a:rPr lang="en-CA" baseline="0" dirty="0"/>
              <a:t>http://instituteformindfulleadership.org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98023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https://www.youtube.com/watch?v=uo8Yo4UE6g0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9209F0-E667-18EF-F7DC-42216DC3947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630A2DD-7808-A0EB-E5C7-FCCB6759F9F5}"/>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4" name="Subtitle 2">
            <a:extLst>
              <a:ext uri="{FF2B5EF4-FFF2-40B4-BE49-F238E27FC236}">
                <a16:creationId xmlns:a16="http://schemas.microsoft.com/office/drawing/2014/main" id="{4C3A6C80-D9D2-FDC9-5528-AB2C963B1355}"/>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5" name="Date Placeholder 3">
            <a:extLst>
              <a:ext uri="{FF2B5EF4-FFF2-40B4-BE49-F238E27FC236}">
                <a16:creationId xmlns:a16="http://schemas.microsoft.com/office/drawing/2014/main" id="{7A24E5F5-B0BD-AE6A-6BC8-20FB24E16DAF}"/>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2022-10-16</a:t>
            </a:fld>
            <a:endParaRPr lang="en-CA" noProof="0" dirty="0"/>
          </a:p>
        </p:txBody>
      </p:sp>
      <p:sp>
        <p:nvSpPr>
          <p:cNvPr id="6" name="Footer Placeholder 4">
            <a:extLst>
              <a:ext uri="{FF2B5EF4-FFF2-40B4-BE49-F238E27FC236}">
                <a16:creationId xmlns:a16="http://schemas.microsoft.com/office/drawing/2014/main" id="{E8EEC1C1-6A92-BAAD-85F7-BA8C377FA866}"/>
              </a:ext>
            </a:extLst>
          </p:cNvPr>
          <p:cNvSpPr>
            <a:spLocks noGrp="1"/>
          </p:cNvSpPr>
          <p:nvPr>
            <p:ph type="ftr" sz="quarter" idx="11"/>
          </p:nvPr>
        </p:nvSpPr>
        <p:spPr>
          <a:xfrm>
            <a:off x="3124200" y="6356350"/>
            <a:ext cx="2895600" cy="365125"/>
          </a:xfrm>
        </p:spPr>
        <p:txBody>
          <a:bodyPr/>
          <a:lstStyle/>
          <a:p>
            <a:endParaRPr lang="en-CA" noProof="0" dirty="0"/>
          </a:p>
        </p:txBody>
      </p:sp>
      <p:pic>
        <p:nvPicPr>
          <p:cNvPr id="7" name="Picture 6">
            <a:extLst>
              <a:ext uri="{FF2B5EF4-FFF2-40B4-BE49-F238E27FC236}">
                <a16:creationId xmlns:a16="http://schemas.microsoft.com/office/drawing/2014/main" id="{F515CD87-6C2A-DBAF-E067-4E2DB4B0310D}"/>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15" name="TextBox 14">
            <a:extLst>
              <a:ext uri="{FF2B5EF4-FFF2-40B4-BE49-F238E27FC236}">
                <a16:creationId xmlns:a16="http://schemas.microsoft.com/office/drawing/2014/main" id="{13068422-630F-6154-8671-D817398A585B}"/>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2022-10-16</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2022-10-16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2022-10-16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2022-10-16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polyu.edu.hk/obe/students/files/deep.pdf" TargetMode="External"/><Relationship Id="rId3" Type="http://schemas.openxmlformats.org/officeDocument/2006/relationships/tags" Target="../tags/tag83.xml"/><Relationship Id="rId7" Type="http://schemas.microsoft.com/office/2007/relationships/hdphoto" Target="../media/hdphoto4.wdp"/><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6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86.xml"/><Relationship Id="rId7" Type="http://schemas.openxmlformats.org/officeDocument/2006/relationships/image" Target="../media/image6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7.jpeg"/><Relationship Id="rId5" Type="http://schemas.openxmlformats.org/officeDocument/2006/relationships/hyperlink" Target="https://siyli.org/great-leaders/"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11.png"/><Relationship Id="rId3" Type="http://schemas.openxmlformats.org/officeDocument/2006/relationships/tags" Target="../tags/tag92.xml"/><Relationship Id="rId7" Type="http://schemas.openxmlformats.org/officeDocument/2006/relationships/notesSlide" Target="../notesSlides/notesSlide13.xml"/><Relationship Id="rId12" Type="http://schemas.openxmlformats.org/officeDocument/2006/relationships/image" Target="../media/image1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11" Type="http://schemas.openxmlformats.org/officeDocument/2006/relationships/image" Target="../media/image9.png"/><Relationship Id="rId5" Type="http://schemas.openxmlformats.org/officeDocument/2006/relationships/tags" Target="../tags/tag94.xml"/><Relationship Id="rId10" Type="http://schemas.openxmlformats.org/officeDocument/2006/relationships/image" Target="../media/image70.jpeg"/><Relationship Id="rId4" Type="http://schemas.openxmlformats.org/officeDocument/2006/relationships/tags" Target="../tags/tag93.xml"/><Relationship Id="rId9" Type="http://schemas.openxmlformats.org/officeDocument/2006/relationships/image" Target="../media/image69.jpeg"/></Relationships>
</file>

<file path=ppt/slides/_rels/slide1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tags" Target="../tags/tag97.xml"/><Relationship Id="rId7" Type="http://schemas.openxmlformats.org/officeDocument/2006/relationships/hyperlink" Target="https://www.karmatube.org/videos.php?id=3965"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tags" Target="../tags/tag101.xml"/><Relationship Id="rId7" Type="http://schemas.openxmlformats.org/officeDocument/2006/relationships/image" Target="../media/image72.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image" Target="../media/image18.png"/><Relationship Id="rId3" Type="http://schemas.openxmlformats.org/officeDocument/2006/relationships/tags" Target="../tags/tag105.xml"/><Relationship Id="rId7" Type="http://schemas.openxmlformats.org/officeDocument/2006/relationships/hyperlink" Target="https://archive.org/embed/5-mins-balayage-corporel" TargetMode="External"/><Relationship Id="rId12"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hyperlink" Target="https://youtu.be/opJpg2T6s2s?t=55" TargetMode="External"/><Relationship Id="rId11" Type="http://schemas.openxmlformats.org/officeDocument/2006/relationships/image" Target="../media/image7.png"/><Relationship Id="rId5" Type="http://schemas.openxmlformats.org/officeDocument/2006/relationships/notesSlide" Target="../notesSlides/notesSlide16.xml"/><Relationship Id="rId10" Type="http://schemas.openxmlformats.org/officeDocument/2006/relationships/image" Target="../media/image74.jpeg"/><Relationship Id="rId4" Type="http://schemas.openxmlformats.org/officeDocument/2006/relationships/slideLayout" Target="../slideLayouts/slideLayout2.xml"/><Relationship Id="rId9" Type="http://schemas.openxmlformats.org/officeDocument/2006/relationships/hyperlink" Target="https://archive.org/embed/5-mins-respirer" TargetMode="External"/><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71.jpe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65.png"/><Relationship Id="rId17" Type="http://schemas.openxmlformats.org/officeDocument/2006/relationships/image" Target="../media/image73.jpeg"/><Relationship Id="rId2" Type="http://schemas.openxmlformats.org/officeDocument/2006/relationships/tags" Target="../tags/tag107.xml"/><Relationship Id="rId16" Type="http://schemas.openxmlformats.org/officeDocument/2006/relationships/image" Target="../media/image72.pn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notesSlide" Target="../notesSlides/notesSlide17.xml"/><Relationship Id="rId5" Type="http://schemas.openxmlformats.org/officeDocument/2006/relationships/tags" Target="../tags/tag110.xml"/><Relationship Id="rId15" Type="http://schemas.openxmlformats.org/officeDocument/2006/relationships/image" Target="../media/image8.jpeg"/><Relationship Id="rId10"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media/image69.jpeg"/></Relationships>
</file>

<file path=ppt/slides/_rels/slide18.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76.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75.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19.xml"/><Relationship Id="rId7" Type="http://schemas.microsoft.com/office/2007/relationships/hdphoto" Target="../media/hdphoto1.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4.xml"/><Relationship Id="rId10" Type="http://schemas.openxmlformats.org/officeDocument/2006/relationships/image" Target="../media/image15.jpe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0.png"/><Relationship Id="rId18" Type="http://schemas.openxmlformats.org/officeDocument/2006/relationships/image" Target="../media/image20.png"/><Relationship Id="rId3" Type="http://schemas.openxmlformats.org/officeDocument/2006/relationships/tags" Target="../tags/tag22.xml"/><Relationship Id="rId21" Type="http://schemas.openxmlformats.org/officeDocument/2006/relationships/image" Target="../media/image23.png"/><Relationship Id="rId7" Type="http://schemas.openxmlformats.org/officeDocument/2006/relationships/slideLayout" Target="../slideLayouts/slideLayout2.xml"/><Relationship Id="rId12" Type="http://schemas.openxmlformats.org/officeDocument/2006/relationships/image" Target="../media/image7.png"/><Relationship Id="rId17" Type="http://schemas.openxmlformats.org/officeDocument/2006/relationships/image" Target="../media/image15.jpeg"/><Relationship Id="rId2" Type="http://schemas.openxmlformats.org/officeDocument/2006/relationships/tags" Target="../tags/tag21.xml"/><Relationship Id="rId16" Type="http://schemas.openxmlformats.org/officeDocument/2006/relationships/image" Target="../media/image19.png"/><Relationship Id="rId20" Type="http://schemas.openxmlformats.org/officeDocument/2006/relationships/image" Target="../media/image22.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7.png"/><Relationship Id="rId24" Type="http://schemas.openxmlformats.org/officeDocument/2006/relationships/image" Target="../media/image25.jpeg"/><Relationship Id="rId5" Type="http://schemas.openxmlformats.org/officeDocument/2006/relationships/tags" Target="../tags/tag24.xml"/><Relationship Id="rId15" Type="http://schemas.microsoft.com/office/2007/relationships/hdphoto" Target="../media/hdphoto2.wdp"/><Relationship Id="rId2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0" Type="http://schemas.openxmlformats.org/officeDocument/2006/relationships/image" Target="../media/image8.jpeg"/><Relationship Id="rId19" Type="http://schemas.openxmlformats.org/officeDocument/2006/relationships/image" Target="../media/image21.png"/><Relationship Id="rId4" Type="http://schemas.openxmlformats.org/officeDocument/2006/relationships/tags" Target="../tags/tag23.xml"/><Relationship Id="rId9" Type="http://schemas.openxmlformats.org/officeDocument/2006/relationships/image" Target="../media/image16.jpeg"/><Relationship Id="rId14" Type="http://schemas.openxmlformats.org/officeDocument/2006/relationships/image" Target="../media/image18.png"/><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slideLayout" Target="../slideLayouts/slideLayout2.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hyperlink" Target="http://www.siyli.org/" TargetMode="External"/><Relationship Id="rId47" Type="http://schemas.openxmlformats.org/officeDocument/2006/relationships/image" Target="../media/image32.png"/><Relationship Id="rId50" Type="http://schemas.openxmlformats.org/officeDocument/2006/relationships/image" Target="../media/image35.png"/><Relationship Id="rId55" Type="http://schemas.openxmlformats.org/officeDocument/2006/relationships/image" Target="../media/image38.png"/><Relationship Id="rId63" Type="http://schemas.openxmlformats.org/officeDocument/2006/relationships/image" Target="../media/image46.png"/><Relationship Id="rId68" Type="http://schemas.openxmlformats.org/officeDocument/2006/relationships/image" Target="../media/image51.png"/><Relationship Id="rId76" Type="http://schemas.openxmlformats.org/officeDocument/2006/relationships/image" Target="../media/image59.png"/><Relationship Id="rId7" Type="http://schemas.openxmlformats.org/officeDocument/2006/relationships/tags" Target="../tags/tag37.xml"/><Relationship Id="rId71" Type="http://schemas.openxmlformats.org/officeDocument/2006/relationships/image" Target="../media/image54.png"/><Relationship Id="rId2" Type="http://schemas.openxmlformats.org/officeDocument/2006/relationships/tags" Target="../tags/tag32.xml"/><Relationship Id="rId16" Type="http://schemas.openxmlformats.org/officeDocument/2006/relationships/tags" Target="../tags/tag46.xml"/><Relationship Id="rId29" Type="http://schemas.openxmlformats.org/officeDocument/2006/relationships/tags" Target="../tags/tag59.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notesSlide" Target="../notesSlides/notesSlide8.xml"/><Relationship Id="rId45" Type="http://schemas.openxmlformats.org/officeDocument/2006/relationships/image" Target="../media/image30.png"/><Relationship Id="rId53" Type="http://schemas.openxmlformats.org/officeDocument/2006/relationships/image" Target="../media/image36.png"/><Relationship Id="rId58" Type="http://schemas.openxmlformats.org/officeDocument/2006/relationships/image" Target="../media/image41.png"/><Relationship Id="rId66" Type="http://schemas.openxmlformats.org/officeDocument/2006/relationships/image" Target="../media/image49.png"/><Relationship Id="rId74" Type="http://schemas.openxmlformats.org/officeDocument/2006/relationships/image" Target="../media/image57.pn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image" Target="../media/image34.png"/><Relationship Id="rId57" Type="http://schemas.openxmlformats.org/officeDocument/2006/relationships/image" Target="../media/image40.png"/><Relationship Id="rId61" Type="http://schemas.openxmlformats.org/officeDocument/2006/relationships/image" Target="../media/image44.png"/><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image" Target="../media/image29.png"/><Relationship Id="rId52" Type="http://schemas.openxmlformats.org/officeDocument/2006/relationships/hyperlink" Target="http://instituteformindfulleadership.org/" TargetMode="External"/><Relationship Id="rId60" Type="http://schemas.openxmlformats.org/officeDocument/2006/relationships/image" Target="../media/image43.png"/><Relationship Id="rId65" Type="http://schemas.openxmlformats.org/officeDocument/2006/relationships/image" Target="../media/image48.jpeg"/><Relationship Id="rId73" Type="http://schemas.openxmlformats.org/officeDocument/2006/relationships/image" Target="../media/image56.jpe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image" Target="../media/image28.png"/><Relationship Id="rId48" Type="http://schemas.openxmlformats.org/officeDocument/2006/relationships/image" Target="../media/image33.png"/><Relationship Id="rId56" Type="http://schemas.openxmlformats.org/officeDocument/2006/relationships/image" Target="../media/image39.png"/><Relationship Id="rId64" Type="http://schemas.openxmlformats.org/officeDocument/2006/relationships/image" Target="../media/image47.png"/><Relationship Id="rId69" Type="http://schemas.openxmlformats.org/officeDocument/2006/relationships/image" Target="../media/image52.png"/><Relationship Id="rId77" Type="http://schemas.openxmlformats.org/officeDocument/2006/relationships/image" Target="../media/image60.png"/><Relationship Id="rId8" Type="http://schemas.openxmlformats.org/officeDocument/2006/relationships/tags" Target="../tags/tag38.xml"/><Relationship Id="rId51" Type="http://schemas.openxmlformats.org/officeDocument/2006/relationships/hyperlink" Target="http://www.mindfulnet.org/" TargetMode="External"/><Relationship Id="rId72" Type="http://schemas.openxmlformats.org/officeDocument/2006/relationships/image" Target="../media/image55.png"/><Relationship Id="rId3" Type="http://schemas.openxmlformats.org/officeDocument/2006/relationships/tags" Target="../tags/tag33.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image" Target="../media/image31.png"/><Relationship Id="rId59" Type="http://schemas.openxmlformats.org/officeDocument/2006/relationships/image" Target="../media/image42.png"/><Relationship Id="rId67" Type="http://schemas.openxmlformats.org/officeDocument/2006/relationships/image" Target="../media/image50.png"/><Relationship Id="rId20" Type="http://schemas.openxmlformats.org/officeDocument/2006/relationships/tags" Target="../tags/tag50.xml"/><Relationship Id="rId41" Type="http://schemas.openxmlformats.org/officeDocument/2006/relationships/image" Target="../media/image27.png"/><Relationship Id="rId54" Type="http://schemas.openxmlformats.org/officeDocument/2006/relationships/image" Target="../media/image37.png"/><Relationship Id="rId62" Type="http://schemas.openxmlformats.org/officeDocument/2006/relationships/image" Target="../media/image45.png"/><Relationship Id="rId70" Type="http://schemas.openxmlformats.org/officeDocument/2006/relationships/image" Target="../media/image53.png"/><Relationship Id="rId75" Type="http://schemas.openxmlformats.org/officeDocument/2006/relationships/image" Target="../media/image58.png"/><Relationship Id="rId1" Type="http://schemas.openxmlformats.org/officeDocument/2006/relationships/tags" Target="../tags/tag31.xml"/><Relationship Id="rId6"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slideLayout" Target="../slideLayouts/slideLayout2.xml"/><Relationship Id="rId18" Type="http://schemas.openxmlformats.org/officeDocument/2006/relationships/image" Target="../media/image63.pn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image" Target="../media/image13.gif"/><Relationship Id="rId2" Type="http://schemas.openxmlformats.org/officeDocument/2006/relationships/tags" Target="../tags/tag70.xml"/><Relationship Id="rId16" Type="http://schemas.openxmlformats.org/officeDocument/2006/relationships/image" Target="../media/image62.jpeg"/><Relationship Id="rId20" Type="http://schemas.openxmlformats.org/officeDocument/2006/relationships/hyperlink" Target="https://www.youtube.com/watch?v=uo8Yo4UE6g0" TargetMode="Externa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image" Target="../media/image61.jpeg"/><Relationship Id="rId10" Type="http://schemas.openxmlformats.org/officeDocument/2006/relationships/tags" Target="../tags/tag78.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2123728" y="260648"/>
            <a:ext cx="3816424" cy="5735063"/>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8"/>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7299220" y="685284"/>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a:xfrm>
            <a:off x="179512" y="342951"/>
            <a:ext cx="8849539" cy="733527"/>
          </a:xfrm>
        </p:spPr>
        <p:txBody>
          <a:bodyPr>
            <a:noAutofit/>
          </a:bodyPr>
          <a:lstStyle/>
          <a:p>
            <a:r>
              <a:rPr lang="fr-CA" sz="3600" dirty="0"/>
              <a:t>Compréhension approfondie, 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idx="1"/>
            <p:custDataLst>
              <p:tags r:id="rId3"/>
            </p:custDataLst>
          </p:nvPr>
        </p:nvSpPr>
        <p:spPr>
          <a:xfrm>
            <a:off x="300760" y="1447800"/>
            <a:ext cx="7992888" cy="5007937"/>
          </a:xfrm>
        </p:spPr>
        <p:txBody>
          <a:bodyPr>
            <a:noAutofit/>
          </a:bodyPr>
          <a:lstStyle/>
          <a:p>
            <a:pPr marL="285750" indent="-285750">
              <a:buFont typeface="Arial" panose="020B0604020202020204" pitchFamily="34" charset="0"/>
              <a:buChar char="•"/>
            </a:pPr>
            <a:r>
              <a:rPr lang="fr-CA" sz="1600" b="1" dirty="0"/>
              <a:t>Se rappeler les faits </a:t>
            </a:r>
            <a:r>
              <a:rPr lang="fr-CA" sz="1600" dirty="0"/>
              <a:t>: dresser une liste d’éléments d’information sans rapport. </a:t>
            </a:r>
            <a:br>
              <a:rPr lang="fr-CA" sz="1600" dirty="0"/>
            </a:br>
            <a:r>
              <a:rPr lang="fr-CA" sz="1600" b="1" dirty="0"/>
              <a:t>Ce n’est pas une compréhension approfondie!</a:t>
            </a:r>
            <a:r>
              <a:rPr lang="fr-CA" sz="1600" dirty="0"/>
              <a:t> </a:t>
            </a:r>
          </a:p>
          <a:p>
            <a:pPr marL="285750" indent="-285750"/>
            <a:r>
              <a:rPr lang="fr-CA" sz="1600" b="1" dirty="0"/>
              <a:t>Comparer </a:t>
            </a:r>
            <a:r>
              <a:rPr lang="fr-CA" sz="1600" dirty="0"/>
              <a:t>: montrer comment les choses sont semblables ou ne sont pas semblables. </a:t>
            </a:r>
          </a:p>
          <a:p>
            <a:pPr marL="285750" indent="-285750">
              <a:buFont typeface="Arial" panose="020B0604020202020204" pitchFamily="34" charset="0"/>
              <a:buChar char="•"/>
            </a:pPr>
            <a:r>
              <a:rPr lang="fr-CA" sz="1600" b="1" dirty="0"/>
              <a:t>Opposer </a:t>
            </a:r>
            <a:r>
              <a:rPr lang="fr-CA" sz="1600" dirty="0"/>
              <a:t>: montrer la différence importante entre les choses. </a:t>
            </a:r>
          </a:p>
          <a:p>
            <a:pPr marL="285750" indent="-285750">
              <a:buFont typeface="Arial" panose="020B0604020202020204" pitchFamily="34" charset="0"/>
              <a:buChar char="•"/>
            </a:pPr>
            <a:r>
              <a:rPr lang="fr-CA" sz="1600" b="1" dirty="0"/>
              <a:t>Expliquer </a:t>
            </a:r>
            <a:r>
              <a:rPr lang="fr-CA" sz="1600" dirty="0"/>
              <a:t>: donner clairement le sens d’un sujet. </a:t>
            </a:r>
          </a:p>
          <a:p>
            <a:pPr marL="285750" indent="-285750"/>
            <a:r>
              <a:rPr lang="fr-CA" sz="1600" b="1" dirty="0"/>
              <a:t>Analyser </a:t>
            </a:r>
            <a:r>
              <a:rPr lang="fr-CA" sz="1600" dirty="0"/>
              <a:t>: examiner en détail les éléments d’un sujet et la manière dont ils sont liés les uns aux autres. </a:t>
            </a:r>
          </a:p>
          <a:p>
            <a:pPr marL="285750" indent="-285750">
              <a:buFont typeface="Arial" panose="020B0604020202020204" pitchFamily="34" charset="0"/>
              <a:buChar char="•"/>
            </a:pPr>
            <a:r>
              <a:rPr lang="fr-CA" sz="1600" b="1" dirty="0"/>
              <a:t>Relier </a:t>
            </a:r>
            <a:r>
              <a:rPr lang="fr-CA" sz="1600" dirty="0"/>
              <a:t>: montrer que les idées sont liées les unes aux autres. </a:t>
            </a:r>
          </a:p>
          <a:p>
            <a:pPr marL="285750" indent="-285750">
              <a:buFont typeface="Arial" panose="020B0604020202020204" pitchFamily="34" charset="0"/>
              <a:buChar char="•"/>
            </a:pPr>
            <a:r>
              <a:rPr lang="fr-CA" sz="1600" b="1" dirty="0"/>
              <a:t>Appliquer </a:t>
            </a:r>
            <a:r>
              <a:rPr lang="fr-CA" sz="1600" dirty="0"/>
              <a:t>: utiliser des connaissances ou des concepts précis pour résoudre un problème. </a:t>
            </a:r>
          </a:p>
          <a:p>
            <a:pPr marL="285750" indent="-285750">
              <a:buFont typeface="Arial" panose="020B0604020202020204" pitchFamily="34" charset="0"/>
              <a:buChar char="•"/>
            </a:pPr>
            <a:r>
              <a:rPr lang="fr-CA" sz="1600" b="1" dirty="0"/>
              <a:t>Recommander </a:t>
            </a:r>
            <a:r>
              <a:rPr lang="fr-CA" sz="1600" dirty="0"/>
              <a:t>: suggérer ce qu’il convient de faire en fonction d’une évaluation critique de l’information disponible. </a:t>
            </a:r>
          </a:p>
          <a:p>
            <a:pPr marL="285750" indent="-285750"/>
            <a:r>
              <a:rPr lang="fr-CA" sz="1600" b="1" dirty="0"/>
              <a:t>Théoriser </a:t>
            </a:r>
            <a:r>
              <a:rPr lang="fr-CA" sz="1600" dirty="0"/>
              <a:t>: élaborer les principes généraux d’un art ou d’une science. </a:t>
            </a:r>
          </a:p>
          <a:p>
            <a:pPr marL="285750" indent="-285750"/>
            <a:r>
              <a:rPr lang="fr-CA" sz="1600" b="1" dirty="0"/>
              <a:t>Généraliser </a:t>
            </a:r>
            <a:r>
              <a:rPr lang="fr-CA" sz="1600" dirty="0"/>
              <a:t>: tirer une conclusion générale à partir d’un certain nombre de faits. </a:t>
            </a:r>
          </a:p>
          <a:p>
            <a:pPr marL="285750" indent="-285750">
              <a:buFont typeface="Arial" panose="020B0604020202020204" pitchFamily="34" charset="0"/>
              <a:buChar char="•"/>
            </a:pPr>
            <a:r>
              <a:rPr lang="fr-CA" sz="1600" b="1" dirty="0"/>
              <a:t>Formuler des hypothèses </a:t>
            </a:r>
            <a:r>
              <a:rPr lang="fr-CA" sz="1600" dirty="0"/>
              <a:t>: proposer une idée qui peut servir de point de départ à une étude approfondie. </a:t>
            </a:r>
          </a:p>
          <a:p>
            <a:pPr marL="285750" indent="-285750">
              <a:buFont typeface="Arial" panose="020B0604020202020204" pitchFamily="34" charset="0"/>
              <a:buChar char="•"/>
            </a:pPr>
            <a:r>
              <a:rPr lang="fr-CA" sz="1600" b="1" dirty="0"/>
              <a:t>Réfléchir </a:t>
            </a:r>
            <a:r>
              <a:rPr lang="fr-CA" sz="1600" dirty="0"/>
              <a:t>: faire preuve d’une nouvelle compréhension de quelque chose en étudiant l’expérience antérieure. </a:t>
            </a:r>
          </a:p>
          <a:p>
            <a:pPr marL="0" indent="0">
              <a:buNone/>
            </a:pPr>
            <a:r>
              <a:rPr lang="fr-CA" sz="1600" dirty="0"/>
              <a:t>Vous ne pouvez attraper que des petits poissons à la surface. </a:t>
            </a:r>
            <a:r>
              <a:rPr lang="fr-CA" sz="1600" b="1" i="1" dirty="0"/>
              <a:t>Donc, allez en profondeur! </a:t>
            </a:r>
          </a:p>
        </p:txBody>
      </p:sp>
      <p:grpSp>
        <p:nvGrpSpPr>
          <p:cNvPr id="11" name="Group 10">
            <a:extLst>
              <a:ext uri="{FF2B5EF4-FFF2-40B4-BE49-F238E27FC236}">
                <a16:creationId xmlns:a16="http://schemas.microsoft.com/office/drawing/2014/main" id="{ADA1DBF3-D5DB-0F87-509D-D5043758A7E6}"/>
              </a:ext>
            </a:extLst>
          </p:cNvPr>
          <p:cNvGrpSpPr/>
          <p:nvPr>
            <p:custDataLst>
              <p:tags r:id="rId4"/>
            </p:custDataLst>
          </p:nvPr>
        </p:nvGrpSpPr>
        <p:grpSpPr>
          <a:xfrm>
            <a:off x="7491429" y="4907032"/>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fontScale="62500" lnSpcReduction="20000"/>
          </a:bodyPr>
          <a:lstStyle/>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2200" dirty="0"/>
              <a:t>	 (adapté du </a:t>
            </a:r>
            <a:r>
              <a:rPr lang="fr-CA" sz="2200" u="sng" dirty="0">
                <a:hlinkClick r:id="rId5"/>
              </a:rPr>
              <a:t>https://siyli.org/great-leaders/</a:t>
            </a:r>
            <a:r>
              <a:rPr lang="fr-CA" sz="2200" u="sng" dirty="0"/>
              <a:t>)</a:t>
            </a:r>
            <a:endParaRPr lang="fr-CA" sz="22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4640" y="2132856"/>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866580" y="2132856"/>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CA" dirty="0"/>
              <a:t>Prenez quelques minutes pour écrire une description de vous-même.</a:t>
            </a:r>
          </a:p>
          <a:p>
            <a:pPr lvl="1"/>
            <a:r>
              <a:rPr lang="fr-CA" dirty="0"/>
              <a:t>Idées : décrivez-vous en tant que dirigeant, employé, collègue, parent ou ami, ou décrivez-vous comme vous souhaitez être vu. Présentez-vous.</a:t>
            </a:r>
          </a:p>
          <a:p>
            <a:r>
              <a:rPr lang="fr-CA" dirty="0"/>
              <a:t>Indiquez qui est « A ».</a:t>
            </a:r>
          </a:p>
          <a:p>
            <a:r>
              <a:rPr lang="fr-CA" dirty="0"/>
              <a:t>A parle pendant une minute; B écoute.</a:t>
            </a:r>
          </a:p>
          <a:p>
            <a:r>
              <a:rPr lang="fr-CA" dirty="0"/>
              <a:t>Une fois la minute écoulée, B paraphrase ce qu’il a entendu A dire.</a:t>
            </a:r>
          </a:p>
          <a:p>
            <a:endParaRPr lang="fr-CA" dirty="0"/>
          </a:p>
          <a:p>
            <a:r>
              <a:rPr lang="fr-CA" dirty="0"/>
              <a:t>Pour le 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7933562" y="534764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417638"/>
            <a:ext cx="8507288" cy="5251722"/>
          </a:xfrm>
        </p:spPr>
        <p:txBody>
          <a:bodyPr>
            <a:noAutofit/>
          </a:bodyPr>
          <a:lstStyle/>
          <a:p>
            <a:pPr>
              <a:spcBef>
                <a:spcPts val="600"/>
              </a:spcBef>
            </a:pPr>
            <a:r>
              <a:rPr lang="fr-CA" sz="1600" b="1" dirty="0"/>
              <a:t>Pratiquez la prise de décision consciente : </a:t>
            </a:r>
            <a:r>
              <a:rPr lang="fr-CA" sz="16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a:spcBef>
                <a:spcPts val="600"/>
              </a:spcBef>
            </a:pPr>
            <a:r>
              <a:rPr lang="fr-CA" sz="1600" dirty="0"/>
              <a:t>Le défi d’aujourd’hui consiste à intégrer davantage la pleine conscience au processus alors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600"/>
              </a:spcBef>
            </a:pPr>
            <a:r>
              <a:rPr lang="fr-CA" sz="1600" i="1" dirty="0">
                <a:hlinkClick r:id="rId7"/>
              </a:rPr>
              <a:t>Are We In Control of Our Own Decisions</a:t>
            </a:r>
            <a:r>
              <a:rPr lang="fr-CA" sz="1600" dirty="0"/>
              <a:t> (Sommes-nous maîtres de nos décisions?) est une conférence TED de Dan Ariely qui offre une formidable matière à réflexion.</a:t>
            </a:r>
          </a:p>
          <a:p>
            <a:pPr>
              <a:spcBef>
                <a:spcPts val="600"/>
              </a:spcBef>
            </a:pPr>
            <a:r>
              <a:rPr lang="fr-CA" sz="18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1800" b="1" dirty="0"/>
              <a:t>Comment prenez-vous des décisions conscientes?</a:t>
            </a:r>
          </a:p>
        </p:txBody>
      </p:sp>
      <p:pic>
        <p:nvPicPr>
          <p:cNvPr id="4" name="Picture 3"/>
          <p:cNvPicPr>
            <a:picLocks noChangeAspect="1"/>
          </p:cNvPicPr>
          <p:nvPr>
            <p:custDataLst>
              <p:tags r:id="rId3"/>
            </p:custData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Exercice de compassion consciente – </a:t>
            </a:r>
            <a:br>
              <a:rPr lang="fr-CA" dirty="0"/>
            </a:br>
            <a:r>
              <a:rPr lang="fr-CA" dirty="0"/>
              <a:t>Je vous souhaite du bonheur</a:t>
            </a:r>
          </a:p>
        </p:txBody>
      </p:sp>
      <p:sp>
        <p:nvSpPr>
          <p:cNvPr id="3" name="Content Placeholder 2"/>
          <p:cNvSpPr>
            <a:spLocks noGrp="1"/>
          </p:cNvSpPr>
          <p:nvPr>
            <p:ph idx="1"/>
            <p:custDataLst>
              <p:tags r:id="rId2"/>
            </p:custDataLst>
          </p:nvPr>
        </p:nvSpPr>
        <p:spPr>
          <a:xfrm>
            <a:off x="457200" y="1600200"/>
            <a:ext cx="8507288" cy="4853136"/>
          </a:xfrm>
        </p:spPr>
        <p:txBody>
          <a:bodyPr>
            <a:noAutofit/>
          </a:bodyPr>
          <a:lstStyle/>
          <a:p>
            <a:pPr marL="0" indent="0">
              <a:spcBef>
                <a:spcPts val="600"/>
              </a:spcBef>
              <a:spcAft>
                <a:spcPts val="300"/>
              </a:spcAft>
              <a:buNone/>
            </a:pPr>
            <a:r>
              <a:rPr lang="fr-CA" sz="1800" dirty="0"/>
              <a:t>Il y a un exercice très efficace, très simple, que j’ai commencé à utiliser il y a quelques années.</a:t>
            </a:r>
          </a:p>
          <a:p>
            <a:pPr marL="0" indent="0">
              <a:spcBef>
                <a:spcPts val="600"/>
              </a:spcBef>
              <a:spcAft>
                <a:spcPts val="300"/>
              </a:spcAft>
              <a:buNone/>
            </a:pPr>
            <a:r>
              <a:rPr lang="fr-CA" sz="1800" dirty="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800" dirty="0"/>
              <a:t>Cela transforme complètement ce qui va se passer entre vous et l’autre partie. </a:t>
            </a:r>
          </a:p>
          <a:p>
            <a:pPr marL="0" indent="0">
              <a:spcBef>
                <a:spcPts val="600"/>
              </a:spcBef>
              <a:spcAft>
                <a:spcPts val="300"/>
              </a:spcAft>
              <a:buNone/>
            </a:pPr>
            <a:r>
              <a:rPr lang="fr-CA" sz="18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800" b="1" dirty="0">
                <a:solidFill>
                  <a:srgbClr val="7030A0"/>
                </a:solidFill>
              </a:rPr>
              <a:t>JE VOUS SOUHAITE DU BONHEUR!</a:t>
            </a:r>
          </a:p>
          <a:p>
            <a:pPr marL="0" indent="0">
              <a:spcBef>
                <a:spcPts val="600"/>
              </a:spcBef>
              <a:spcAft>
                <a:spcPts val="300"/>
              </a:spcAft>
              <a:buNone/>
            </a:pPr>
            <a:r>
              <a:rPr lang="fr-CA" sz="1800" dirty="0"/>
              <a:t>Essayez cela, et tout changera dans votre vie. ~ Richard Gere</a:t>
            </a:r>
          </a:p>
        </p:txBody>
      </p:sp>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200" dirty="0"/>
              <a:t>Choses à accomplir cette semaine</a:t>
            </a:r>
            <a:endParaRPr lang="fr-CA" sz="3400" dirty="0"/>
          </a:p>
        </p:txBody>
      </p:sp>
      <p:sp>
        <p:nvSpPr>
          <p:cNvPr id="3" name="Content Placeholder 2"/>
          <p:cNvSpPr>
            <a:spLocks noGrp="1"/>
          </p:cNvSpPr>
          <p:nvPr>
            <p:ph idx="1"/>
            <p:custDataLst>
              <p:tags r:id="rId2"/>
            </p:custDataLst>
          </p:nvPr>
        </p:nvSpPr>
        <p:spPr>
          <a:xfrm>
            <a:off x="457200" y="1600200"/>
            <a:ext cx="8474752" cy="4925144"/>
          </a:xfrm>
        </p:spPr>
        <p:txBody>
          <a:bodyPr>
            <a:noAutofit/>
          </a:bodyPr>
          <a:lstStyle/>
          <a:p>
            <a:pPr lvl="0">
              <a:spcBef>
                <a:spcPts val="0"/>
              </a:spcBef>
            </a:pPr>
            <a:r>
              <a:rPr lang="fr-CA" sz="2400" dirty="0"/>
              <a:t>Connexion – une fois par semaine avec le Système de jumelage </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CA" sz="2400" dirty="0"/>
              <a:t>Exercice de 10 minutes… choisissez l’un des exercices suivants et faites-le pendant toute la semaine – tous les jours.</a:t>
            </a:r>
          </a:p>
          <a:p>
            <a:pPr lvl="1">
              <a:spcBef>
                <a:spcPts val="0"/>
              </a:spcBef>
            </a:pPr>
            <a:r>
              <a:rPr lang="fr-CA" sz="2000" dirty="0"/>
              <a:t>Balayage corporel</a:t>
            </a:r>
            <a:br>
              <a:rPr lang="fr-CA" sz="2000" dirty="0"/>
            </a:br>
            <a:r>
              <a:rPr lang="fr-CA" sz="1200" dirty="0"/>
              <a:t>10 mins - </a:t>
            </a:r>
            <a:r>
              <a:rPr lang="fr-CA" sz="1200" dirty="0">
                <a:hlinkClick r:id="rId6"/>
              </a:rPr>
              <a:t>https://youtu.be/opJpg2T6s2s?t=55</a:t>
            </a:r>
            <a:r>
              <a:rPr lang="fr-CA" sz="1200" dirty="0"/>
              <a:t>  </a:t>
            </a:r>
            <a:br>
              <a:rPr lang="fr-CA" sz="1200" dirty="0"/>
            </a:br>
            <a:r>
              <a:rPr lang="fr-CA" sz="1200" u="none" dirty="0"/>
              <a:t>5 mins -  </a:t>
            </a:r>
            <a:r>
              <a:rPr lang="fr-CA" sz="1200" u="none" dirty="0">
                <a:hlinkClick r:id="rId7"/>
              </a:rPr>
              <a:t>https://archive.org/embed/5-mins-balayage-corporel</a:t>
            </a:r>
            <a:endParaRPr lang="fr-CA" sz="1200" dirty="0"/>
          </a:p>
          <a:p>
            <a:pPr lvl="1">
              <a:spcBef>
                <a:spcPts val="0"/>
              </a:spcBef>
            </a:pPr>
            <a:r>
              <a:rPr lang="fr-CA" sz="2000" dirty="0"/>
              <a:t>Respiration</a:t>
            </a:r>
            <a:br>
              <a:rPr lang="fr-CA" sz="2000" dirty="0"/>
            </a:br>
            <a:r>
              <a:rPr lang="fr-CA" sz="1200" dirty="0"/>
              <a:t>10 mins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mins - </a:t>
            </a:r>
            <a:r>
              <a:rPr lang="fr-FR" sz="1200" dirty="0">
                <a:hlinkClick r:id="rId9"/>
              </a:rPr>
              <a:t>https://archive.org/embed/5-mins-respirer</a:t>
            </a:r>
            <a:r>
              <a:rPr lang="fr-FR" sz="1200" dirty="0"/>
              <a:t>  </a:t>
            </a:r>
            <a:br>
              <a:rPr lang="fr-FR" sz="1200" dirty="0"/>
            </a:br>
            <a:endParaRPr lang="fr-CA" sz="1200" dirty="0"/>
          </a:p>
          <a:p>
            <a:pPr>
              <a:spcBef>
                <a:spcPts val="0"/>
              </a:spcBef>
            </a:pPr>
            <a:r>
              <a:rPr lang="fr-CA" sz="2400" dirty="0"/>
              <a:t>N’oubliez pas de demander à votre System de jumelage ou d’utiliser la cohorte si vous avez des questions.</a:t>
            </a:r>
          </a:p>
        </p:txBody>
      </p:sp>
      <p:pic>
        <p:nvPicPr>
          <p:cNvPr id="11" name="Picture 2" descr="MCL Cohort - Closed Group's icon"/>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7813358" y="46320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9305C1-A049-A27C-7F7C-2851850C70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16" name="Group 15">
            <a:extLst>
              <a:ext uri="{FF2B5EF4-FFF2-40B4-BE49-F238E27FC236}">
                <a16:creationId xmlns:a16="http://schemas.microsoft.com/office/drawing/2014/main" id="{526251A9-1C67-DAE7-2C4F-E2CD02E995E3}"/>
              </a:ext>
            </a:extLst>
          </p:cNvPr>
          <p:cNvGrpSpPr/>
          <p:nvPr/>
        </p:nvGrpSpPr>
        <p:grpSpPr>
          <a:xfrm>
            <a:off x="8165909" y="118861"/>
            <a:ext cx="766043" cy="910869"/>
            <a:chOff x="6542261" y="506769"/>
            <a:chExt cx="523699" cy="570787"/>
          </a:xfrm>
        </p:grpSpPr>
        <p:pic>
          <p:nvPicPr>
            <p:cNvPr id="17" name="Picture 16">
              <a:extLst>
                <a:ext uri="{FF2B5EF4-FFF2-40B4-BE49-F238E27FC236}">
                  <a16:creationId xmlns:a16="http://schemas.microsoft.com/office/drawing/2014/main" id="{B01360F2-59C9-094B-552B-8C426E9DFE2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2E145E45-1F5D-9ADD-57A5-43726FDB3223}"/>
                </a:ext>
              </a:extLst>
            </p:cNvPr>
            <p:cNvPicPr>
              <a:picLocks noChangeAspect="1"/>
            </p:cNvPicPr>
            <p:nvPr/>
          </p:nvPicPr>
          <p:blipFill>
            <a:blip r:embed="rId13">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446F1775-EB9B-87FF-884A-26242889B105}"/>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spTree>
    <p:extLst>
      <p:ext uri="{BB962C8B-B14F-4D97-AF65-F5344CB8AC3E}">
        <p14:creationId xmlns:p14="http://schemas.microsoft.com/office/powerpoint/2010/main" val="6739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17 octobre 2022</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t>Rappel - Tout au long du programme</a:t>
            </a:r>
            <a:endParaRPr lang="fr-CA" dirty="0">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fr-CA" u="none"/>
                <a:t>Système de jumelage</a:t>
              </a:r>
              <a:endParaRPr lang="fr-CA">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862352" cy="867571"/>
            <a:chOff x="802409" y="2147845"/>
            <a:chExt cx="862352"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862352" cy="866758"/>
            <a:chOff x="759917" y="2148658"/>
            <a:chExt cx="862352"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862352" cy="866758"/>
            <a:chOff x="756526" y="2148658"/>
            <a:chExt cx="862352"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
        <p:nvSpPr>
          <p:cNvPr id="9" name="TextBox 8">
            <a:extLst>
              <a:ext uri="{FF2B5EF4-FFF2-40B4-BE49-F238E27FC236}">
                <a16:creationId xmlns:a16="http://schemas.microsoft.com/office/drawing/2014/main" id="{7EA25204-B2ED-D4DF-CA09-21E24F9E719A}"/>
              </a:ext>
            </a:extLst>
          </p:cNvPr>
          <p:cNvSpPr txBox="1"/>
          <p:nvPr/>
        </p:nvSpPr>
        <p:spPr>
          <a:xfrm>
            <a:off x="2617629" y="4951098"/>
            <a:ext cx="4572000" cy="1200329"/>
          </a:xfrm>
          <a:prstGeom prst="rect">
            <a:avLst/>
          </a:prstGeom>
          <a:noFill/>
        </p:spPr>
        <p:txBody>
          <a:bodyPr wrap="square">
            <a:spAutoFit/>
          </a:bodyPr>
          <a:lstStyle/>
          <a:p>
            <a:r>
              <a:rPr lang="fr-FR" b="0" u="none" dirty="0"/>
              <a:t>En dehors de cette session, dans le but de : </a:t>
            </a:r>
          </a:p>
          <a:p>
            <a:pPr marL="285750" indent="-285750">
              <a:buFont typeface="Arial" panose="020B0604020202020204" pitchFamily="34" charset="0"/>
              <a:buChar char="•"/>
            </a:pPr>
            <a:r>
              <a:rPr lang="fr-FR" b="0" u="none" dirty="0"/>
              <a:t>discuter de ce qui a été difficile, </a:t>
            </a:r>
          </a:p>
          <a:p>
            <a:pPr marL="285750" indent="-285750">
              <a:buFont typeface="Arial" panose="020B0604020202020204" pitchFamily="34" charset="0"/>
              <a:buChar char="•"/>
            </a:pPr>
            <a:r>
              <a:rPr lang="fr-FR" b="0" u="none" dirty="0"/>
              <a:t>partager des idées et </a:t>
            </a:r>
          </a:p>
          <a:p>
            <a:pPr marL="285750" indent="-285750">
              <a:buFont typeface="Arial" panose="020B0604020202020204" pitchFamily="34" charset="0"/>
              <a:buChar char="•"/>
            </a:pPr>
            <a:r>
              <a:rPr lang="fr-FR" b="0" u="none" dirty="0"/>
              <a:t>se connecter entre vous</a:t>
            </a:r>
            <a:endParaRPr lang="fr-CA" b="0" u="none" dirty="0"/>
          </a:p>
        </p:txBody>
      </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par>
                          <p:cTn id="58" fill="hold">
                            <p:stCondLst>
                              <p:cond delay="2000"/>
                            </p:stCondLst>
                            <p:childTnLst>
                              <p:par>
                                <p:cTn id="59" presetID="10" presetClass="entr" presetSubtype="0" fill="hold" grpId="0" nodeType="afterEffect">
                                  <p:stCondLst>
                                    <p:cond delay="5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5" name="Picture 4" descr="http://tse1.mm.bing.net/th?&amp;id=OIP.M5a32b83e321008b02071facfcf5bb17co0&amp;w=173&amp;h=85&amp;c=0&amp;pid=1.9&amp;rs=0&amp;p=0&amp;r=0">
            <a:hlinkClick r:id="rId23" tooltip="View image details"/>
            <a:extLst>
              <a:ext uri="{FF2B5EF4-FFF2-40B4-BE49-F238E27FC236}">
                <a16:creationId xmlns:a16="http://schemas.microsoft.com/office/drawing/2014/main" id="{7C9359D0-3481-1E4B-F752-E483A2E876E0}"/>
              </a:ext>
            </a:extLst>
          </p:cNvPr>
          <p:cNvPicPr>
            <a:picLocks noChangeAspect="1" noChangeArrowheads="1"/>
          </p:cNvPicPr>
          <p:nvPr/>
        </p:nvPicPr>
        <p:blipFill rotWithShape="1">
          <a:blip r:embed="rId24"/>
          <a:srcRect l="25973" r="24887"/>
          <a:stretch/>
        </p:blipFill>
        <p:spPr>
          <a:xfrm>
            <a:off x="2946163" y="1176072"/>
            <a:ext cx="665191" cy="6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10307"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 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a:xfrm>
            <a:off x="457200" y="1600200"/>
            <a:ext cx="8507288" cy="4997152"/>
          </a:xfrm>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Documents de référence sur le leadership</a:t>
            </a:r>
          </a:p>
          <a:p>
            <a:pPr>
              <a:spcBef>
                <a:spcPts val="600"/>
              </a:spcBef>
            </a:pPr>
            <a:r>
              <a:rPr lang="fr-CA" sz="2600" dirty="0"/>
              <a:t>Écouter en tant que dirigeant</a:t>
            </a:r>
          </a:p>
          <a:p>
            <a:pPr>
              <a:spcBef>
                <a:spcPts val="600"/>
              </a:spcBef>
            </a:pPr>
            <a:r>
              <a:rPr lang="fr-CA" sz="2600" dirty="0"/>
              <a:t>Décisions conscientes</a:t>
            </a:r>
          </a:p>
          <a:p>
            <a:pPr>
              <a:spcBef>
                <a:spcPts val="600"/>
              </a:spcBef>
            </a:pPr>
            <a:r>
              <a:rPr lang="fr-CA" sz="2600" dirty="0"/>
              <a:t>Dirigeant compatissant : </a:t>
            </a:r>
            <a:r>
              <a:rPr lang="fr-FR" sz="2600" dirty="0"/>
              <a:t>Je vous souhaite du bonheur</a:t>
            </a:r>
          </a:p>
          <a:p>
            <a:pPr lvl="0">
              <a:spcBef>
                <a:spcPts val="600"/>
              </a:spcBef>
            </a:pPr>
            <a:r>
              <a:rPr lang="fr-CA" sz="2600" dirty="0"/>
              <a:t>Choses à accomplir cette semaine 3</a:t>
            </a:r>
          </a:p>
          <a:p>
            <a:pPr lvl="0">
              <a:spcBef>
                <a:spcPts val="600"/>
              </a:spcBef>
            </a:pPr>
            <a:r>
              <a:rPr lang="fr-CA" sz="2800" u="none" dirty="0"/>
              <a:t>Retour sur la séance</a:t>
            </a:r>
            <a:endParaRPr lang="fr-CA" sz="2600" dirty="0"/>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custDataLst>
              <p:tags r:id="rId1"/>
            </p:custDataLst>
          </p:nvPr>
        </p:nvPicPr>
        <p:blipFill>
          <a:blip r:embed="rId41"/>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normAutofit/>
          </a:bodyPr>
          <a:lstStyle/>
          <a:p>
            <a:r>
              <a:rPr lang="fr-CA" sz="3200" dirty="0"/>
              <a:t>Quelques organisations dotées de programmes de pleine conscience</a:t>
            </a:r>
          </a:p>
        </p:txBody>
      </p:sp>
      <p:sp>
        <p:nvSpPr>
          <p:cNvPr id="4" name="Rectangle 3"/>
          <p:cNvSpPr/>
          <p:nvPr>
            <p:custDataLst>
              <p:tags r:id="rId3"/>
            </p:custDataLst>
          </p:nvPr>
        </p:nvSpPr>
        <p:spPr>
          <a:xfrm>
            <a:off x="657329" y="6248400"/>
            <a:ext cx="2229641" cy="338554"/>
          </a:xfrm>
          <a:prstGeom prst="rect">
            <a:avLst/>
          </a:prstGeom>
        </p:spPr>
        <p:txBody>
          <a:bodyPr wrap="square">
            <a:spAutoFit/>
          </a:bodyPr>
          <a:lstStyle/>
          <a:p>
            <a:r>
              <a:rPr lang="fr-CA" sz="1600" dirty="0">
                <a:hlinkClick r:id="rId42"/>
              </a:rPr>
              <a:t>http://www.siyli.org</a:t>
            </a:r>
            <a:r>
              <a:rPr lang="fr-CA" sz="1600" dirty="0"/>
              <a:t> </a:t>
            </a:r>
            <a:endParaRPr lang="en-CA" sz="1600" dirty="0"/>
          </a:p>
        </p:txBody>
      </p:sp>
      <p:pic>
        <p:nvPicPr>
          <p:cNvPr id="5" name="Picture 1"/>
          <p:cNvPicPr>
            <a:picLocks noChangeAspect="1" noChangeArrowheads="1"/>
          </p:cNvPicPr>
          <p:nvPr>
            <p:custDataLst>
              <p:tags r:id="rId4"/>
            </p:custDataLst>
          </p:nvPr>
        </p:nvPicPr>
        <p:blipFill>
          <a:blip r:embed="rId43"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custDataLst>
              <p:tags r:id="rId5"/>
            </p:custDataLst>
          </p:nvPr>
        </p:nvPicPr>
        <p:blipFill>
          <a:blip r:embed="rId44"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custDataLst>
              <p:tags r:id="rId6"/>
            </p:custDataLst>
          </p:nvPr>
        </p:nvPicPr>
        <p:blipFill>
          <a:blip r:embed="rId45"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custDataLst>
              <p:tags r:id="rId7"/>
            </p:custDataLst>
          </p:nvPr>
        </p:nvPicPr>
        <p:blipFill>
          <a:blip r:embed="rId46"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custDataLst>
              <p:tags r:id="rId8"/>
            </p:custDataLst>
          </p:nvPr>
        </p:nvPicPr>
        <p:blipFill>
          <a:blip r:embed="rId47"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custDataLst>
              <p:tags r:id="rId9"/>
            </p:custDataLst>
          </p:nvPr>
        </p:nvPicPr>
        <p:blipFill>
          <a:blip r:embed="rId48"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custDataLst>
              <p:tags r:id="rId10"/>
            </p:custDataLst>
          </p:nvPr>
        </p:nvPicPr>
        <p:blipFill>
          <a:blip r:embed="rId49"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custDataLst>
              <p:tags r:id="rId11"/>
            </p:custDataLst>
          </p:nvPr>
        </p:nvPicPr>
        <p:blipFill>
          <a:blip r:embed="rId50"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custDataLst>
              <p:tags r:id="rId12"/>
            </p:custDataLst>
          </p:nvPr>
        </p:nvSpPr>
        <p:spPr>
          <a:xfrm>
            <a:off x="2765445" y="6248400"/>
            <a:ext cx="2242350" cy="338554"/>
          </a:xfrm>
          <a:prstGeom prst="rect">
            <a:avLst/>
          </a:prstGeom>
        </p:spPr>
        <p:txBody>
          <a:bodyPr wrap="square">
            <a:spAutoFit/>
          </a:bodyPr>
          <a:lstStyle/>
          <a:p>
            <a:r>
              <a:rPr lang="en-CA" sz="1600" dirty="0">
                <a:hlinkClick r:id="rId51"/>
              </a:rPr>
              <a:t>www.Mindfulnet.org</a:t>
            </a:r>
            <a:endParaRPr lang="en-CA" sz="1600" dirty="0"/>
          </a:p>
        </p:txBody>
      </p:sp>
      <p:sp>
        <p:nvSpPr>
          <p:cNvPr id="14" name="Rectangle 13"/>
          <p:cNvSpPr/>
          <p:nvPr>
            <p:custDataLst>
              <p:tags r:id="rId13"/>
            </p:custDataLst>
          </p:nvPr>
        </p:nvSpPr>
        <p:spPr>
          <a:xfrm>
            <a:off x="4886271" y="6248400"/>
            <a:ext cx="3600400" cy="338554"/>
          </a:xfrm>
          <a:prstGeom prst="rect">
            <a:avLst/>
          </a:prstGeom>
        </p:spPr>
        <p:txBody>
          <a:bodyPr wrap="square">
            <a:spAutoFit/>
          </a:bodyPr>
          <a:lstStyle/>
          <a:p>
            <a:r>
              <a:rPr lang="en-CA" sz="1600" dirty="0">
                <a:hlinkClick r:id="rId52"/>
              </a:rPr>
              <a:t>http://instituteformindfulleadership.org</a:t>
            </a:r>
            <a:r>
              <a:rPr lang="en-CA" sz="1600" dirty="0"/>
              <a:t> </a:t>
            </a:r>
          </a:p>
        </p:txBody>
      </p:sp>
      <p:pic>
        <p:nvPicPr>
          <p:cNvPr id="15" name="Picture 23"/>
          <p:cNvPicPr>
            <a:picLocks noChangeAspect="1" noChangeArrowheads="1"/>
          </p:cNvPicPr>
          <p:nvPr>
            <p:custDataLst>
              <p:tags r:id="rId14"/>
            </p:custDataLst>
          </p:nvPr>
        </p:nvPicPr>
        <p:blipFill>
          <a:blip r:embed="rId53"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custDataLst>
              <p:tags r:id="rId15"/>
            </p:custDataLst>
          </p:nvPr>
        </p:nvPicPr>
        <p:blipFill>
          <a:blip r:embed="rId54"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custDataLst>
              <p:tags r:id="rId16"/>
            </p:custDataLst>
          </p:nvPr>
        </p:nvPicPr>
        <p:blipFill>
          <a:blip r:embed="rId55"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custDataLst>
              <p:tags r:id="rId17"/>
            </p:custDataLst>
          </p:nvPr>
        </p:nvPicPr>
        <p:blipFill>
          <a:blip r:embed="rId56"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custDataLst>
              <p:tags r:id="rId18"/>
            </p:custDataLst>
          </p:nvPr>
        </p:nvPicPr>
        <p:blipFill>
          <a:blip r:embed="rId57"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custDataLst>
              <p:tags r:id="rId19"/>
            </p:custDataLst>
          </p:nvPr>
        </p:nvPicPr>
        <p:blipFill>
          <a:blip r:embed="rId58"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custDataLst>
              <p:tags r:id="rId20"/>
            </p:custDataLst>
          </p:nvPr>
        </p:nvPicPr>
        <p:blipFill>
          <a:blip r:embed="rId59"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custDataLst>
              <p:tags r:id="rId21"/>
            </p:custDataLst>
          </p:nvPr>
        </p:nvPicPr>
        <p:blipFill>
          <a:blip r:embed="rId60"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custDataLst>
              <p:tags r:id="rId22"/>
            </p:custDataLst>
          </p:nvPr>
        </p:nvPicPr>
        <p:blipFill>
          <a:blip r:embed="rId61"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custDataLst>
              <p:tags r:id="rId23"/>
            </p:custDataLst>
          </p:nvPr>
        </p:nvPicPr>
        <p:blipFill>
          <a:blip r:embed="rId62"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custDataLst>
              <p:tags r:id="rId24"/>
            </p:custDataLst>
          </p:nvPr>
        </p:nvPicPr>
        <p:blipFill>
          <a:blip r:embed="rId63"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custDataLst>
              <p:tags r:id="rId25"/>
            </p:custDataLst>
          </p:nvPr>
        </p:nvPicPr>
        <p:blipFill>
          <a:blip r:embed="rId64"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custDataLst>
              <p:tags r:id="rId26"/>
            </p:custDataLst>
          </p:nvPr>
        </p:nvPicPr>
        <p:blipFill>
          <a:blip r:embed="rId6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custDataLst>
              <p:tags r:id="rId27"/>
            </p:custDataLst>
          </p:nvPr>
        </p:nvPicPr>
        <p:blipFill>
          <a:blip r:embed="rId6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custDataLst>
              <p:tags r:id="rId28"/>
            </p:custDataLst>
          </p:nvPr>
        </p:nvPicPr>
        <p:blipFill>
          <a:blip r:embed="rId6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custDataLst>
              <p:tags r:id="rId29"/>
            </p:custDataLst>
          </p:nvPr>
        </p:nvPicPr>
        <p:blipFill>
          <a:blip r:embed="rId6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custDataLst>
              <p:tags r:id="rId30"/>
            </p:custDataLst>
          </p:nvPr>
        </p:nvPicPr>
        <p:blipFill>
          <a:blip r:embed="rId6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custDataLst>
              <p:tags r:id="rId31"/>
            </p:custDataLst>
          </p:nvPr>
        </p:nvPicPr>
        <p:blipFill>
          <a:blip r:embed="rId7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custDataLst>
              <p:tags r:id="rId32"/>
            </p:custDataLst>
          </p:nvPr>
        </p:nvPicPr>
        <p:blipFill>
          <a:blip r:embed="rId7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custDataLst>
              <p:tags r:id="rId33"/>
            </p:custDataLst>
          </p:nvPr>
        </p:nvPicPr>
        <p:blipFill>
          <a:blip r:embed="rId7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custDataLst>
              <p:tags r:id="rId34"/>
            </p:custDataLst>
          </p:nvPr>
        </p:nvPicPr>
        <p:blipFill>
          <a:blip r:embed="rId7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custDataLst>
              <p:tags r:id="rId35"/>
            </p:custDataLst>
          </p:nvPr>
        </p:nvPicPr>
        <p:blipFill>
          <a:blip r:embed="rId7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custDataLst>
              <p:tags r:id="rId36"/>
            </p:custDataLst>
          </p:nvPr>
        </p:nvPicPr>
        <p:blipFill>
          <a:blip r:embed="rId7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custDataLst>
              <p:tags r:id="rId37"/>
            </p:custDataLst>
          </p:nvPr>
        </p:nvPicPr>
        <p:blipFill>
          <a:blip r:embed="rId7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custDataLst>
              <p:tags r:id="rId38"/>
            </p:custDataLst>
          </p:nvPr>
        </p:nvPicPr>
        <p:blipFill>
          <a:blip r:embed="rId7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https://www.youtube.com/watch?v=uo8Yo4UE6g0</a:t>
            </a:r>
            <a:r>
              <a:rPr lang="en-CA" sz="1200" baseline="0" dirty="0"/>
              <a:t> </a:t>
            </a:r>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6.xml><?xml version="1.0" encoding="utf-8"?>
<p:tagLst xmlns:a="http://schemas.openxmlformats.org/drawingml/2006/main" xmlns:r="http://schemas.openxmlformats.org/officeDocument/2006/relationships" xmlns:p="http://schemas.openxmlformats.org/presentationml/2006/main">
  <p:tag name="NUM" val="16"/>
</p:tagLst>
</file>

<file path=ppt/tags/tag47.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8"/>
</p:tagLst>
</file>

<file path=ppt/tags/tag49.xml><?xml version="1.0" encoding="utf-8"?>
<p:tagLst xmlns:a="http://schemas.openxmlformats.org/drawingml/2006/main" xmlns:r="http://schemas.openxmlformats.org/officeDocument/2006/relationships" xmlns:p="http://schemas.openxmlformats.org/presentationml/2006/main">
  <p:tag name="NUM" val="1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0"/>
</p:tagLst>
</file>

<file path=ppt/tags/tag51.xml><?xml version="1.0" encoding="utf-8"?>
<p:tagLst xmlns:a="http://schemas.openxmlformats.org/drawingml/2006/main" xmlns:r="http://schemas.openxmlformats.org/officeDocument/2006/relationships" xmlns:p="http://schemas.openxmlformats.org/presentationml/2006/main">
  <p:tag name="NUM" val="21"/>
</p:tagLst>
</file>

<file path=ppt/tags/tag52.xml><?xml version="1.0" encoding="utf-8"?>
<p:tagLst xmlns:a="http://schemas.openxmlformats.org/drawingml/2006/main" xmlns:r="http://schemas.openxmlformats.org/officeDocument/2006/relationships" xmlns:p="http://schemas.openxmlformats.org/presentationml/2006/main">
  <p:tag name="NUM" val="22"/>
</p:tagLst>
</file>

<file path=ppt/tags/tag53.xml><?xml version="1.0" encoding="utf-8"?>
<p:tagLst xmlns:a="http://schemas.openxmlformats.org/drawingml/2006/main" xmlns:r="http://schemas.openxmlformats.org/officeDocument/2006/relationships" xmlns:p="http://schemas.openxmlformats.org/presentationml/2006/main">
  <p:tag name="NUM" val="23"/>
</p:tagLst>
</file>

<file path=ppt/tags/tag54.xml><?xml version="1.0" encoding="utf-8"?>
<p:tagLst xmlns:a="http://schemas.openxmlformats.org/drawingml/2006/main" xmlns:r="http://schemas.openxmlformats.org/officeDocument/2006/relationships" xmlns:p="http://schemas.openxmlformats.org/presentationml/2006/main">
  <p:tag name="NUM" val="24"/>
</p:tagLst>
</file>

<file path=ppt/tags/tag55.xml><?xml version="1.0" encoding="utf-8"?>
<p:tagLst xmlns:a="http://schemas.openxmlformats.org/drawingml/2006/main" xmlns:r="http://schemas.openxmlformats.org/officeDocument/2006/relationships" xmlns:p="http://schemas.openxmlformats.org/presentationml/2006/main">
  <p:tag name="NUM" val="25"/>
</p:tagLst>
</file>

<file path=ppt/tags/tag56.xml><?xml version="1.0" encoding="utf-8"?>
<p:tagLst xmlns:a="http://schemas.openxmlformats.org/drawingml/2006/main" xmlns:r="http://schemas.openxmlformats.org/officeDocument/2006/relationships" xmlns:p="http://schemas.openxmlformats.org/presentationml/2006/main">
  <p:tag name="NUM" val="26"/>
</p:tagLst>
</file>

<file path=ppt/tags/tag57.xml><?xml version="1.0" encoding="utf-8"?>
<p:tagLst xmlns:a="http://schemas.openxmlformats.org/drawingml/2006/main" xmlns:r="http://schemas.openxmlformats.org/officeDocument/2006/relationships" xmlns:p="http://schemas.openxmlformats.org/presentationml/2006/main">
  <p:tag name="NUM" val="27"/>
</p:tagLst>
</file>

<file path=ppt/tags/tag58.xml><?xml version="1.0" encoding="utf-8"?>
<p:tagLst xmlns:a="http://schemas.openxmlformats.org/drawingml/2006/main" xmlns:r="http://schemas.openxmlformats.org/officeDocument/2006/relationships" xmlns:p="http://schemas.openxmlformats.org/presentationml/2006/main">
  <p:tag name="NUM" val="28"/>
</p:tagLst>
</file>

<file path=ppt/tags/tag59.xml><?xml version="1.0" encoding="utf-8"?>
<p:tagLst xmlns:a="http://schemas.openxmlformats.org/drawingml/2006/main" xmlns:r="http://schemas.openxmlformats.org/officeDocument/2006/relationships" xmlns:p="http://schemas.openxmlformats.org/presentationml/2006/main">
  <p:tag name="NUM" val="29"/>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0"/>
</p:tagLst>
</file>

<file path=ppt/tags/tag61.xml><?xml version="1.0" encoding="utf-8"?>
<p:tagLst xmlns:a="http://schemas.openxmlformats.org/drawingml/2006/main" xmlns:r="http://schemas.openxmlformats.org/officeDocument/2006/relationships" xmlns:p="http://schemas.openxmlformats.org/presentationml/2006/main">
  <p:tag name="NUM" val="31"/>
</p:tagLst>
</file>

<file path=ppt/tags/tag62.xml><?xml version="1.0" encoding="utf-8"?>
<p:tagLst xmlns:a="http://schemas.openxmlformats.org/drawingml/2006/main" xmlns:r="http://schemas.openxmlformats.org/officeDocument/2006/relationships" xmlns:p="http://schemas.openxmlformats.org/presentationml/2006/main">
  <p:tag name="NUM" val="32"/>
</p:tagLst>
</file>

<file path=ppt/tags/tag63.xml><?xml version="1.0" encoding="utf-8"?>
<p:tagLst xmlns:a="http://schemas.openxmlformats.org/drawingml/2006/main" xmlns:r="http://schemas.openxmlformats.org/officeDocument/2006/relationships" xmlns:p="http://schemas.openxmlformats.org/presentationml/2006/main">
  <p:tag name="NUM" val="33"/>
</p:tagLst>
</file>

<file path=ppt/tags/tag64.xml><?xml version="1.0" encoding="utf-8"?>
<p:tagLst xmlns:a="http://schemas.openxmlformats.org/drawingml/2006/main" xmlns:r="http://schemas.openxmlformats.org/officeDocument/2006/relationships" xmlns:p="http://schemas.openxmlformats.org/presentationml/2006/main">
  <p:tag name="NUM" val="34"/>
</p:tagLst>
</file>

<file path=ppt/tags/tag65.xml><?xml version="1.0" encoding="utf-8"?>
<p:tagLst xmlns:a="http://schemas.openxmlformats.org/drawingml/2006/main" xmlns:r="http://schemas.openxmlformats.org/officeDocument/2006/relationships" xmlns:p="http://schemas.openxmlformats.org/presentationml/2006/main">
  <p:tag name="NUM" val="35"/>
</p:tagLst>
</file>

<file path=ppt/tags/tag66.xml><?xml version="1.0" encoding="utf-8"?>
<p:tagLst xmlns:a="http://schemas.openxmlformats.org/drawingml/2006/main" xmlns:r="http://schemas.openxmlformats.org/officeDocument/2006/relationships" xmlns:p="http://schemas.openxmlformats.org/presentationml/2006/main">
  <p:tag name="NUM" val="36"/>
</p:tagLst>
</file>

<file path=ppt/tags/tag67.xml><?xml version="1.0" encoding="utf-8"?>
<p:tagLst xmlns:a="http://schemas.openxmlformats.org/drawingml/2006/main" xmlns:r="http://schemas.openxmlformats.org/officeDocument/2006/relationships" xmlns:p="http://schemas.openxmlformats.org/presentationml/2006/main">
  <p:tag name="NUM" val="37"/>
</p:tagLst>
</file>

<file path=ppt/tags/tag68.xml><?xml version="1.0" encoding="utf-8"?>
<p:tagLst xmlns:a="http://schemas.openxmlformats.org/drawingml/2006/main" xmlns:r="http://schemas.openxmlformats.org/officeDocument/2006/relationships" xmlns:p="http://schemas.openxmlformats.org/presentationml/2006/main">
  <p:tag name="NUM" val="3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7239</TotalTime>
  <Words>5752</Words>
  <Application>Microsoft Office PowerPoint</Application>
  <PresentationFormat>On-screen Show (4:3)</PresentationFormat>
  <Paragraphs>487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-apple-system</vt:lpstr>
      <vt:lpstr>Arial</vt:lpstr>
      <vt:lpstr>Calibri</vt:lpstr>
      <vt:lpstr>GT America</vt:lpstr>
      <vt:lpstr>Ink Free</vt:lpstr>
      <vt:lpstr>Roboto</vt:lpstr>
      <vt:lpstr>Verdana</vt:lpstr>
      <vt:lpstr>1_Office Theme</vt:lpstr>
      <vt:lpstr>PowerPoint Presentation</vt:lpstr>
      <vt:lpstr>Programme de développement du leadership de changement en pleine-conscience (DLCP)</vt:lpstr>
      <vt:lpstr>Rappel - Tout au long du programme</vt:lpstr>
      <vt:lpstr>Exercice de respiration en pleine conscience – Centrage</vt:lpstr>
      <vt:lpstr>Compte rendu de la semaine 2</vt:lpstr>
      <vt:lpstr>Programme – semaine 3, Le leadership (clarté, concentration et compassion)</vt:lpstr>
      <vt:lpstr>Qu’est-ce que le « leadership », et quelles sont les qualités d’un bon dirigeant?</vt:lpstr>
      <vt:lpstr>Quelques organisations dotées de programmes de pleine conscience</vt:lpstr>
      <vt:lpstr>Trois piliers du leadership compatissant</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 –  Je vous souhaite du bonheur</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513</cp:revision>
  <cp:lastPrinted>2016-05-02T17:15:08Z</cp:lastPrinted>
  <dcterms:created xsi:type="dcterms:W3CDTF">2015-04-14T20:39:51Z</dcterms:created>
  <dcterms:modified xsi:type="dcterms:W3CDTF">2022-10-16T15:09:36Z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-1936063571</vt:i4>
  </property>
  <property fmtid="{D5CDD505-2E9C-101B-9397-08002B2CF9AE}" pid="3" name="_NewReviewCycle">
    <vt:lpwstr/>
  </property>
  <property fmtid="{D5CDD505-2E9C-101B-9397-08002B2CF9AE}" pid="4" name="_EmailSubject">
    <vt:lpwstr>Commande(s) : 10666062  [-]  Contrat : 200004577  [-]  Délai : 2022-08-26 12:00 HAE (Ott)</vt:lpwstr>
  </property>
  <property fmtid="{D5CDD505-2E9C-101B-9397-08002B2CF9AE}" pid="5" name="_AuthorEmail">
    <vt:lpwstr>Claudie-Ann.Lalonde-Gratton@tpsgc-pwgsc.gc.ca</vt:lpwstr>
  </property>
  <property fmtid="{D5CDD505-2E9C-101B-9397-08002B2CF9AE}" pid="6" name="_AuthorEmailDisplayName">
    <vt:lpwstr>Claudie-Ann Lalonde-Gratton</vt:lpwstr>
  </property>
</Properties>
</file>