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24"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5169" autoAdjust="0"/>
  </p:normalViewPr>
  <p:slideViewPr>
    <p:cSldViewPr snapToObjects="1" showGuides="1">
      <p:cViewPr varScale="1">
        <p:scale>
          <a:sx n="86" d="100"/>
          <a:sy n="86" d="100"/>
        </p:scale>
        <p:origin x="3114" y="78"/>
      </p:cViewPr>
      <p:guideLst>
        <p:guide orient="horz" pos="2160"/>
        <p:guide pos="2880"/>
      </p:guideLst>
    </p:cSldViewPr>
  </p:slideViewPr>
  <p:notesTextViewPr>
    <p:cViewPr>
      <p:scale>
        <a:sx n="150" d="100"/>
        <a:sy n="150" d="100"/>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10/14/2022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10/14/2022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hyperlink" Target="http://www.sharonsalzberg.com/body-scan-meditation-audio/" TargetMode="External"/><Relationship Id="rId3" Type="http://schemas.openxmlformats.org/officeDocument/2006/relationships/hyperlink" Target="http://www.enpleineconscience.be/wp-content/uploads/2015/01/15-Body-Scan.mp3" TargetMode="External"/><Relationship Id="rId7" Type="http://schemas.openxmlformats.org/officeDocument/2006/relationships/hyperlink" Target="https://www.youtube.com/watch?v=rFd3MRJmjXE" TargetMode="External"/><Relationship Id="rId12" Type="http://schemas.openxmlformats.org/officeDocument/2006/relationships/hyperlink" Target="http://elishagoldstein.com/videos/10-minute-body-scan/" TargetMode="External"/><Relationship Id="rId2" Type="http://schemas.openxmlformats.org/officeDocument/2006/relationships/slide" Target="../slides/slide16.xml"/><Relationship Id="rId16"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www.youtube.com/watch?v=7Fuu_vPD8Ys" TargetMode="External"/><Relationship Id="rId11" Type="http://schemas.openxmlformats.org/officeDocument/2006/relationships/hyperlink" Target="https://archive.org/details/MFBodyScan10Minsb" TargetMode="External"/><Relationship Id="rId5" Type="http://schemas.openxmlformats.org/officeDocument/2006/relationships/hyperlink" Target="https://archive.org/embed/5-mins-balayage-corporel" TargetMode="External"/><Relationship Id="rId15" Type="http://schemas.openxmlformats.org/officeDocument/2006/relationships/hyperlink" Target="https://www.youtube.com/watch?v=aXItOY0sLRY" TargetMode="External"/><Relationship Id="rId10" Type="http://schemas.openxmlformats.org/officeDocument/2006/relationships/hyperlink" Target="http://www.enpleineconscience.be/wp-content/uploads/2015/01/3respirationFaireFace2.mp3" TargetMode="External"/><Relationship Id="rId4" Type="http://schemas.openxmlformats.org/officeDocument/2006/relationships/hyperlink" Target="https://youtu.be/opJpg2T6s2s?t=55" TargetMode="External"/><Relationship Id="rId9" Type="http://schemas.openxmlformats.org/officeDocument/2006/relationships/hyperlink" Target="https://archive.org/embed/5-mins-respirer" TargetMode="External"/><Relationship Id="rId14" Type="http://schemas.openxmlformats.org/officeDocument/2006/relationships/hyperlink" Target="https://www.youtube.com/watch?v=Rah4IHHZyZ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a:t>
            </a:r>
            <a:r>
              <a:rPr lang="en-CA" b="0" i="0" dirty="0" err="1">
                <a:effectLst/>
                <a:latin typeface="Roboto" panose="02000000000000000000" pitchFamily="2" charset="0"/>
              </a:rPr>
              <a:t>jumelage</a:t>
            </a:r>
            <a:r>
              <a:rPr lang="en-CA" b="0" i="0" dirty="0">
                <a:effectLst/>
                <a:latin typeface="Roboto" panose="02000000000000000000" pitchFamily="2" charset="0"/>
              </a:rPr>
              <a:t> : https://wiki.gccollab.ca/images/a/a1/DLCP_programme_franc%C3%A7ais_2022_-_System_jumelage.xlsx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le décision de collation. Vous l'avez peut-être deviné, et vous avez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3"/>
              </a:rPr>
              <a:t>Day 20/21 days challenge - KindSpring - Practice Mindful Decision-Making</a:t>
            </a:r>
            <a:br>
              <a:rPr lang="en-CA" sz="2000" u="sng" dirty="0"/>
            </a:br>
            <a:r>
              <a:rPr lang="en-CA" sz="1200" u="sng" dirty="0"/>
              <a:t>(</a:t>
            </a:r>
            <a:r>
              <a:rPr lang="en-CA" sz="1200" u="sng" dirty="0">
                <a:hlinkClick r:id="rId3"/>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dirty="0"/>
              <a:t>Ginette</a:t>
            </a:r>
          </a:p>
          <a:p>
            <a:endParaRPr lang="fr-FR" dirty="0"/>
          </a:p>
          <a:p>
            <a:r>
              <a:rPr lang="fr-FR" dirty="0"/>
              <a:t>(lire la diapositive)</a:t>
            </a:r>
          </a:p>
          <a:p>
            <a:endParaRPr lang="fr-FR"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français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br>
              <a:rPr lang="fr-CA" sz="2000" dirty="0"/>
            </a:br>
            <a:r>
              <a:rPr lang="fr-CA" sz="2000" dirty="0"/>
              <a:t>15 mins - </a:t>
            </a:r>
            <a:r>
              <a:rPr lang="fr-CA" sz="2000" dirty="0">
                <a:hlinkClick r:id="rId3"/>
              </a:rPr>
              <a:t>http://www.enpleineconscience.be/wp-content/uploads/2015/01/15-Body-Scan.mp3</a:t>
            </a:r>
            <a:br>
              <a:rPr lang="fr-CA" sz="2000" dirty="0"/>
            </a:br>
            <a:r>
              <a:rPr lang="fr-CA" sz="2000" dirty="0"/>
              <a:t>10 mins - </a:t>
            </a:r>
            <a:r>
              <a:rPr lang="fr-CA" sz="2000" dirty="0">
                <a:hlinkClick r:id="rId4"/>
              </a:rPr>
              <a:t>https://youtu.be/opJpg2T6s2s?t=55</a:t>
            </a:r>
            <a:r>
              <a:rPr lang="fr-CA" sz="2000" dirty="0"/>
              <a:t> </a:t>
            </a:r>
            <a:br>
              <a:rPr lang="fr-CA" sz="2000" dirty="0"/>
            </a:br>
            <a:r>
              <a:rPr lang="fr-CA" sz="2000" u="none" dirty="0"/>
              <a:t>5 mins -  </a:t>
            </a:r>
            <a:r>
              <a:rPr lang="fr-CA" sz="2000" u="none" dirty="0">
                <a:hlinkClick r:id="rId5"/>
              </a:rPr>
              <a:t>https://archive.org/embed/5-mins-balayage-corporel</a:t>
            </a:r>
            <a:r>
              <a:rPr lang="fr-CA" sz="2000" u="none" dirty="0"/>
              <a:t> </a:t>
            </a:r>
            <a:endParaRPr lang="fr-CA"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br>
              <a:rPr lang="fr-CA" sz="2000" dirty="0"/>
            </a:br>
            <a:r>
              <a:rPr lang="fr-CA" sz="1200" dirty="0"/>
              <a:t>10 mins: </a:t>
            </a:r>
            <a:br>
              <a:rPr lang="fr-CA" sz="1200" u="sng" dirty="0"/>
            </a:br>
            <a:r>
              <a:rPr lang="fr-CA" sz="1200" dirty="0"/>
              <a:t> - </a:t>
            </a:r>
            <a:r>
              <a:rPr lang="fr-CA" sz="1200" u="sng" dirty="0">
                <a:hlinkClick r:id="rId6"/>
              </a:rPr>
              <a:t>https://www.youtube.com/watch?v=7Fuu_vPD8Ys</a:t>
            </a:r>
            <a:r>
              <a:rPr lang="fr-CA" sz="1200" u="sng" dirty="0"/>
              <a:t> </a:t>
            </a:r>
            <a:br>
              <a:rPr lang="fr-CA" sz="1200" u="sng" dirty="0"/>
            </a:br>
            <a:r>
              <a:rPr lang="fr-CA" sz="1200" dirty="0"/>
              <a:t> - </a:t>
            </a:r>
            <a:r>
              <a:rPr lang="fr-CA" sz="1200" u="sng" dirty="0">
                <a:hlinkClick r:id="rId7"/>
              </a:rPr>
              <a:t>https://www.youtube.com/watch?v=rFd3MRJmjXE</a:t>
            </a:r>
            <a:r>
              <a:rPr lang="fr-CA" sz="1200" u="sng" dirty="0"/>
              <a:t> </a:t>
            </a:r>
            <a:br>
              <a:rPr lang="fr-CA" sz="1200" u="sng" dirty="0"/>
            </a:br>
            <a:r>
              <a:rPr lang="fr-CA" sz="1200" dirty="0"/>
              <a:t>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5 mins - </a:t>
            </a:r>
            <a:r>
              <a:rPr kumimoji="0" lang="fr-FR" sz="1200" b="0" i="0" u="none" strike="noStrike" kern="1200" cap="none" spc="0" normalizeH="0" baseline="0" noProof="0" dirty="0">
                <a:ln>
                  <a:noFill/>
                </a:ln>
                <a:solidFill>
                  <a:srgbClr val="54472E"/>
                </a:solidFill>
                <a:effectLst/>
                <a:uLnTx/>
                <a:uFillTx/>
                <a:ea typeface="+mn-ea"/>
                <a:cs typeface="+mn-cs"/>
                <a:hlinkClick r:id="rId9"/>
              </a:rPr>
              <a:t>https://archive.org/embed/5-mins-respirer</a:t>
            </a:r>
            <a:r>
              <a:rPr kumimoji="0" lang="fr-FR" sz="1200" b="0" i="0" u="none" strike="noStrike" kern="1200" cap="none" spc="0" normalizeH="0" baseline="0" noProof="0" dirty="0">
                <a:ln>
                  <a:noFill/>
                </a:ln>
                <a:solidFill>
                  <a:srgbClr val="54472E"/>
                </a:solidFill>
                <a:effectLst/>
                <a:uLnTx/>
                <a:uFillTx/>
                <a:ea typeface="+mn-ea"/>
                <a:cs typeface="+mn-cs"/>
              </a:rPr>
              <a:t> </a:t>
            </a:r>
            <a:br>
              <a:rPr kumimoji="0" lang="fr-FR" sz="1200" b="0" i="0" u="none" strike="noStrike" kern="1200" cap="none" spc="0" normalizeH="0" baseline="0" noProof="0" dirty="0">
                <a:ln>
                  <a:noFill/>
                </a:ln>
                <a:solidFill>
                  <a:srgbClr val="54472E"/>
                </a:solidFill>
                <a:effectLst/>
                <a:uLnTx/>
                <a:uFillTx/>
                <a:ea typeface="+mn-ea"/>
                <a:cs typeface="+mn-cs"/>
              </a:rPr>
            </a:b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0"/>
              </a:rPr>
              <a:t>http://www.enpleineconscience.be/wp-content/uploads/2015/01/3respirationFaireFace2.mp3</a:t>
            </a:r>
            <a:br>
              <a:rPr kumimoji="0" lang="fr-FR" sz="1200" b="0" i="0" u="none" strike="noStrike" kern="1200" cap="none" spc="0" normalizeH="0" baseline="0" noProof="0" dirty="0">
                <a:ln>
                  <a:noFill/>
                </a:ln>
                <a:solidFill>
                  <a:srgbClr val="54472E"/>
                </a:solidFill>
                <a:effectLst/>
                <a:uLnTx/>
                <a:uFillTx/>
                <a:ea typeface="+mn-ea"/>
                <a:cs typeface="+mn-cs"/>
              </a:rPr>
            </a:br>
            <a:br>
              <a:rPr lang="fr-CA" sz="1200" u="sng" dirty="0"/>
            </a:br>
            <a:endParaRPr lang="fr-CA" sz="1200"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1"/>
              </a:rPr>
              <a:t>https://archive.org/details/MFBodyScan10Minsb</a:t>
            </a:r>
            <a:r>
              <a:rPr lang="fr-CA" sz="1200" dirty="0"/>
              <a:t> </a:t>
            </a:r>
          </a:p>
          <a:p>
            <a:pPr marL="628650" lvl="1" indent="-171450">
              <a:buFont typeface="Arial" panose="020B0604020202020204" pitchFamily="34" charset="0"/>
              <a:buChar char="•"/>
            </a:pPr>
            <a:r>
              <a:rPr lang="fr-CA" sz="1200" dirty="0">
                <a:hlinkClick r:id="rId12"/>
              </a:rPr>
              <a:t>http://elishagoldstein.com/videos/10-minute-body-scan/</a:t>
            </a:r>
            <a:endParaRPr lang="fr-CA" sz="1200" dirty="0"/>
          </a:p>
          <a:p>
            <a:pPr marL="628650" lvl="1" indent="-171450">
              <a:buFont typeface="Arial" panose="020B0604020202020204" pitchFamily="34" charset="0"/>
              <a:buChar char="•"/>
            </a:pPr>
            <a:r>
              <a:rPr lang="fr-CA" sz="1200" u="sng" dirty="0">
                <a:hlinkClick r:id="rId13"/>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4"/>
              </a:rPr>
              <a:t>https://www.youtube.com/watch?v=Rah4IHHZyZU </a:t>
            </a:r>
            <a:endParaRPr lang="fr-CA" sz="1200" u="sng" dirty="0"/>
          </a:p>
          <a:p>
            <a:pPr marL="628650" lvl="1" indent="-171450">
              <a:buFont typeface="Arial" panose="020B0604020202020204" pitchFamily="34" charset="0"/>
              <a:buChar char="•"/>
            </a:pPr>
            <a:r>
              <a:rPr lang="fr-CA" sz="1200" u="sng" dirty="0">
                <a:hlinkClick r:id="rId15"/>
              </a:rPr>
              <a:t>https://www.youtube.com/watch?v=aXItOY0sLRY</a:t>
            </a:r>
            <a:endParaRPr lang="fr-CA" sz="1200" u="sng" dirty="0"/>
          </a:p>
          <a:p>
            <a:pPr marL="628650" lvl="1" indent="-171450">
              <a:buFont typeface="Arial" panose="020B0604020202020204" pitchFamily="34" charset="0"/>
              <a:buChar char="•"/>
            </a:pPr>
            <a:r>
              <a:rPr lang="fr-CA" sz="1200" u="sng" dirty="0">
                <a:hlinkClick r:id="rId16"/>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Carmen</a:t>
            </a:r>
          </a:p>
          <a:p>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chaque jour, habituellement à la fin de chaque session.</a:t>
            </a:r>
          </a:p>
          <a:p>
            <a:r>
              <a:rPr lang="fr-CA" b="0" u="none" dirty="0"/>
              <a:t>Ces deux activités, </a:t>
            </a:r>
            <a:r>
              <a:rPr lang="fr-CA" b="1" u="none" dirty="0"/>
              <a:t>Exercice et Retour sur la séance</a:t>
            </a:r>
            <a:r>
              <a:rPr lang="fr-CA" b="0" u="none" dirty="0"/>
              <a:t>,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p>
          <a:p>
            <a:pPr marL="171450" indent="-171450">
              <a:buFont typeface="Arial" panose="020B0604020202020204" pitchFamily="34" charset="0"/>
              <a:buChar char="•"/>
            </a:pPr>
            <a:r>
              <a:rPr lang="fr-FR" b="0" u="none" dirty="0"/>
              <a:t>en dehors de cette session, dans le but de </a:t>
            </a:r>
          </a:p>
          <a:p>
            <a:pPr marL="628650" lvl="1" indent="-171450">
              <a:buFont typeface="Arial" panose="020B0604020202020204" pitchFamily="34" charset="0"/>
              <a:buChar char="•"/>
            </a:pPr>
            <a:r>
              <a:rPr lang="fr-FR" b="0" u="none" dirty="0"/>
              <a:t>discuter de ce qui a été difficile,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Alejandro a mentionné la possibilité de réparer le système de jumelage, en fait, si vous avez besoin d'être réorganisé, soit parce qu'ils n'ont pas pu s'entendre sur une heure pour se rencontrer, soit parce que quelqu'un a abandonné le programme et votre équipe est partie vers le bas, informez-en Alejandro,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https://www.youtube.com/watch?v=uo8Yo4UE6g0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2022-10-14</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2022-10-14</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83.xml"/><Relationship Id="rId7" Type="http://schemas.microsoft.com/office/2007/relationships/hdphoto" Target="../media/hdphoto4.wdp"/><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86.xml"/><Relationship Id="rId7" Type="http://schemas.openxmlformats.org/officeDocument/2006/relationships/image" Target="../media/image6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7.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11.png"/><Relationship Id="rId3" Type="http://schemas.openxmlformats.org/officeDocument/2006/relationships/tags" Target="../tags/tag92.xml"/><Relationship Id="rId7" Type="http://schemas.openxmlformats.org/officeDocument/2006/relationships/notesSlide" Target="../notesSlides/notesSlide13.xml"/><Relationship Id="rId12" Type="http://schemas.openxmlformats.org/officeDocument/2006/relationships/image" Target="../media/image1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tags" Target="../tags/tag94.xml"/><Relationship Id="rId10" Type="http://schemas.openxmlformats.org/officeDocument/2006/relationships/image" Target="../media/image70.jpeg"/><Relationship Id="rId4" Type="http://schemas.openxmlformats.org/officeDocument/2006/relationships/tags" Target="../tags/tag93.xml"/><Relationship Id="rId9" Type="http://schemas.openxmlformats.org/officeDocument/2006/relationships/image" Target="../media/image69.jpeg"/></Relationships>
</file>

<file path=ppt/slides/_rels/slide1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tags" Target="../tags/tag97.xml"/><Relationship Id="rId7" Type="http://schemas.openxmlformats.org/officeDocument/2006/relationships/hyperlink" Target="https://www.karmatube.org/videos.php?id=3965"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101.xml"/><Relationship Id="rId7" Type="http://schemas.openxmlformats.org/officeDocument/2006/relationships/image" Target="../media/image7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npleineconscience.be/wp-content/uploads/2015/01/10-respiration2.mp3" TargetMode="External"/><Relationship Id="rId13" Type="http://schemas.openxmlformats.org/officeDocument/2006/relationships/image" Target="../media/image18.png"/><Relationship Id="rId3" Type="http://schemas.openxmlformats.org/officeDocument/2006/relationships/tags" Target="../tags/tag105.xml"/><Relationship Id="rId7" Type="http://schemas.openxmlformats.org/officeDocument/2006/relationships/hyperlink" Target="https://archive.org/embed/5-mins-balayage-corporel" TargetMode="External"/><Relationship Id="rId12"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youtu.be/opJpg2T6s2s?t=55" TargetMode="External"/><Relationship Id="rId11" Type="http://schemas.openxmlformats.org/officeDocument/2006/relationships/image" Target="../media/image7.png"/><Relationship Id="rId5" Type="http://schemas.openxmlformats.org/officeDocument/2006/relationships/notesSlide" Target="../notesSlides/notesSlide16.xml"/><Relationship Id="rId10" Type="http://schemas.openxmlformats.org/officeDocument/2006/relationships/image" Target="../media/image74.jpeg"/><Relationship Id="rId4" Type="http://schemas.openxmlformats.org/officeDocument/2006/relationships/slideLayout" Target="../slideLayouts/slideLayout2.xml"/><Relationship Id="rId9" Type="http://schemas.openxmlformats.org/officeDocument/2006/relationships/hyperlink" Target="https://archive.org/embed/5-mins-respirer" TargetMode="Externa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71.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65.png"/><Relationship Id="rId17" Type="http://schemas.openxmlformats.org/officeDocument/2006/relationships/image" Target="../media/image73.jpeg"/><Relationship Id="rId2" Type="http://schemas.openxmlformats.org/officeDocument/2006/relationships/tags" Target="../tags/tag107.xml"/><Relationship Id="rId16" Type="http://schemas.openxmlformats.org/officeDocument/2006/relationships/image" Target="../media/image72.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17.xml"/><Relationship Id="rId5" Type="http://schemas.openxmlformats.org/officeDocument/2006/relationships/tags" Target="../tags/tag110.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69.jpeg"/></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76.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0.png"/><Relationship Id="rId18" Type="http://schemas.openxmlformats.org/officeDocument/2006/relationships/image" Target="../media/image20.png"/><Relationship Id="rId3" Type="http://schemas.openxmlformats.org/officeDocument/2006/relationships/tags" Target="../tags/tag22.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7.png"/><Relationship Id="rId17" Type="http://schemas.openxmlformats.org/officeDocument/2006/relationships/image" Target="../media/image15.jpeg"/><Relationship Id="rId2" Type="http://schemas.openxmlformats.org/officeDocument/2006/relationships/tags" Target="../tags/tag21.xml"/><Relationship Id="rId16" Type="http://schemas.openxmlformats.org/officeDocument/2006/relationships/image" Target="../media/image19.png"/><Relationship Id="rId20" Type="http://schemas.openxmlformats.org/officeDocument/2006/relationships/image" Target="../media/image22.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7.png"/><Relationship Id="rId24" Type="http://schemas.openxmlformats.org/officeDocument/2006/relationships/image" Target="../media/image25.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8.jpeg"/><Relationship Id="rId19"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16.jpeg"/><Relationship Id="rId14" Type="http://schemas.openxmlformats.org/officeDocument/2006/relationships/image" Target="../media/image18.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38.png"/><Relationship Id="rId63" Type="http://schemas.openxmlformats.org/officeDocument/2006/relationships/image" Target="../media/image46.png"/><Relationship Id="rId68" Type="http://schemas.openxmlformats.org/officeDocument/2006/relationships/image" Target="../media/image51.png"/><Relationship Id="rId76" Type="http://schemas.openxmlformats.org/officeDocument/2006/relationships/image" Target="../media/image59.png"/><Relationship Id="rId7" Type="http://schemas.openxmlformats.org/officeDocument/2006/relationships/tags" Target="../tags/tag37.xml"/><Relationship Id="rId71" Type="http://schemas.openxmlformats.org/officeDocument/2006/relationships/image" Target="../media/image54.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30.png"/><Relationship Id="rId53" Type="http://schemas.openxmlformats.org/officeDocument/2006/relationships/image" Target="../media/image36.png"/><Relationship Id="rId58" Type="http://schemas.openxmlformats.org/officeDocument/2006/relationships/image" Target="../media/image41.png"/><Relationship Id="rId66" Type="http://schemas.openxmlformats.org/officeDocument/2006/relationships/image" Target="../media/image49.png"/><Relationship Id="rId74" Type="http://schemas.openxmlformats.org/officeDocument/2006/relationships/image" Target="../media/image57.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4.png"/><Relationship Id="rId57" Type="http://schemas.openxmlformats.org/officeDocument/2006/relationships/image" Target="../media/image40.png"/><Relationship Id="rId61" Type="http://schemas.openxmlformats.org/officeDocument/2006/relationships/image" Target="../media/image44.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29.png"/><Relationship Id="rId52" Type="http://schemas.openxmlformats.org/officeDocument/2006/relationships/hyperlink" Target="http://instituteformindfulleadership.org/" TargetMode="External"/><Relationship Id="rId60" Type="http://schemas.openxmlformats.org/officeDocument/2006/relationships/image" Target="../media/image43.png"/><Relationship Id="rId65" Type="http://schemas.openxmlformats.org/officeDocument/2006/relationships/image" Target="../media/image48.jpeg"/><Relationship Id="rId73" Type="http://schemas.openxmlformats.org/officeDocument/2006/relationships/image" Target="../media/image56.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8.png"/><Relationship Id="rId48" Type="http://schemas.openxmlformats.org/officeDocument/2006/relationships/image" Target="../media/image33.png"/><Relationship Id="rId56" Type="http://schemas.openxmlformats.org/officeDocument/2006/relationships/image" Target="../media/image39.png"/><Relationship Id="rId64" Type="http://schemas.openxmlformats.org/officeDocument/2006/relationships/image" Target="../media/image47.png"/><Relationship Id="rId69" Type="http://schemas.openxmlformats.org/officeDocument/2006/relationships/image" Target="../media/image52.png"/><Relationship Id="rId77" Type="http://schemas.openxmlformats.org/officeDocument/2006/relationships/image" Target="../media/image60.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5.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1.png"/><Relationship Id="rId59" Type="http://schemas.openxmlformats.org/officeDocument/2006/relationships/image" Target="../media/image42.png"/><Relationship Id="rId67" Type="http://schemas.openxmlformats.org/officeDocument/2006/relationships/image" Target="../media/image50.png"/><Relationship Id="rId20" Type="http://schemas.openxmlformats.org/officeDocument/2006/relationships/tags" Target="../tags/tag50.xml"/><Relationship Id="rId41" Type="http://schemas.openxmlformats.org/officeDocument/2006/relationships/image" Target="../media/image27.png"/><Relationship Id="rId54" Type="http://schemas.openxmlformats.org/officeDocument/2006/relationships/image" Target="../media/image37.png"/><Relationship Id="rId62" Type="http://schemas.openxmlformats.org/officeDocument/2006/relationships/image" Target="../media/image45.png"/><Relationship Id="rId70" Type="http://schemas.openxmlformats.org/officeDocument/2006/relationships/image" Target="../media/image53.png"/><Relationship Id="rId75" Type="http://schemas.openxmlformats.org/officeDocument/2006/relationships/image" Target="../media/image58.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3.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3.gif"/><Relationship Id="rId2" Type="http://schemas.openxmlformats.org/officeDocument/2006/relationships/tags" Target="../tags/tag70.xml"/><Relationship Id="rId16" Type="http://schemas.openxmlformats.org/officeDocument/2006/relationships/image" Target="../media/image62.jpeg"/><Relationship Id="rId20" Type="http://schemas.openxmlformats.org/officeDocument/2006/relationships/hyperlink" Target="https://www.youtube.com/watch?v=uo8Yo4UE6g0"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1.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7299220" y="685284"/>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733527"/>
          </a:xfrm>
        </p:spPr>
        <p:txBody>
          <a:bodyPr>
            <a:noAutofit/>
          </a:bodyPr>
          <a:lstStyle/>
          <a:p>
            <a:r>
              <a:rPr lang="fr-CA" sz="3600" dirty="0"/>
              <a:t>Compréhension approfondie, 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300760" y="1447800"/>
            <a:ext cx="7992888" cy="5007937"/>
          </a:xfrm>
        </p:spPr>
        <p:txBody>
          <a:bodyPr>
            <a:noAutofit/>
          </a:bodyPr>
          <a:lstStyle/>
          <a:p>
            <a:pPr marL="285750" indent="-285750">
              <a:buFont typeface="Arial" panose="020B0604020202020204" pitchFamily="34" charset="0"/>
              <a:buChar char="•"/>
            </a:pPr>
            <a:r>
              <a:rPr lang="fr-CA" sz="1600" b="1" dirty="0"/>
              <a:t>Se rappeler les faits </a:t>
            </a:r>
            <a:r>
              <a:rPr lang="fr-CA" sz="1600" dirty="0"/>
              <a:t>: dresser une liste d’éléments d’information sans rapport. </a:t>
            </a:r>
            <a:br>
              <a:rPr lang="fr-CA" sz="1600" dirty="0"/>
            </a:br>
            <a:r>
              <a:rPr lang="fr-CA" sz="1600" b="1" dirty="0"/>
              <a:t>Ce n’est pas une compréhension approfondie!</a:t>
            </a:r>
            <a:r>
              <a:rPr lang="fr-CA" sz="1600" dirty="0"/>
              <a:t> </a:t>
            </a:r>
          </a:p>
          <a:p>
            <a:pPr marL="285750" indent="-285750"/>
            <a:r>
              <a:rPr lang="fr-CA" sz="1600" b="1" dirty="0"/>
              <a:t>Comparer </a:t>
            </a:r>
            <a:r>
              <a:rPr lang="fr-CA" sz="1600" dirty="0"/>
              <a:t>: montrer comment les choses sont semblables ou ne sont pas semblables. </a:t>
            </a:r>
          </a:p>
          <a:p>
            <a:pPr marL="285750" indent="-285750">
              <a:buFont typeface="Arial" panose="020B0604020202020204" pitchFamily="34" charset="0"/>
              <a:buChar char="•"/>
            </a:pPr>
            <a:r>
              <a:rPr lang="fr-CA" sz="1600" b="1" dirty="0"/>
              <a:t>Opposer </a:t>
            </a:r>
            <a:r>
              <a:rPr lang="fr-CA" sz="1600" dirty="0"/>
              <a:t>: montrer la différence importante entre les choses. </a:t>
            </a:r>
          </a:p>
          <a:p>
            <a:pPr marL="285750" indent="-285750">
              <a:buFont typeface="Arial" panose="020B0604020202020204" pitchFamily="34" charset="0"/>
              <a:buChar char="•"/>
            </a:pPr>
            <a:r>
              <a:rPr lang="fr-CA" sz="1600" b="1" dirty="0"/>
              <a:t>Expliquer </a:t>
            </a:r>
            <a:r>
              <a:rPr lang="fr-CA" sz="1600" dirty="0"/>
              <a:t>: donner clairement le sens d’un sujet. </a:t>
            </a:r>
          </a:p>
          <a:p>
            <a:pPr marL="285750" indent="-285750"/>
            <a:r>
              <a:rPr lang="fr-CA" sz="1600" b="1" dirty="0"/>
              <a:t>Analyser </a:t>
            </a:r>
            <a:r>
              <a:rPr lang="fr-CA" sz="1600" dirty="0"/>
              <a:t>: examiner en détail les éléments d’un sujet et la manière dont ils sont liés les uns aux autres. </a:t>
            </a:r>
          </a:p>
          <a:p>
            <a:pPr marL="285750" indent="-285750">
              <a:buFont typeface="Arial" panose="020B0604020202020204" pitchFamily="34" charset="0"/>
              <a:buChar char="•"/>
            </a:pPr>
            <a:r>
              <a:rPr lang="fr-CA" sz="1600" b="1" dirty="0"/>
              <a:t>Relier </a:t>
            </a:r>
            <a:r>
              <a:rPr lang="fr-CA" sz="1600" dirty="0"/>
              <a:t>: montrer que les idées sont liées les unes aux autres. </a:t>
            </a:r>
          </a:p>
          <a:p>
            <a:pPr marL="285750" indent="-285750">
              <a:buFont typeface="Arial" panose="020B0604020202020204" pitchFamily="34" charset="0"/>
              <a:buChar char="•"/>
            </a:pPr>
            <a:r>
              <a:rPr lang="fr-CA" sz="1600" b="1" dirty="0"/>
              <a:t>Appliquer </a:t>
            </a:r>
            <a:r>
              <a:rPr lang="fr-CA" sz="1600" dirty="0"/>
              <a:t>: utiliser des connaissances ou des concepts précis pour résoudre un problème. </a:t>
            </a:r>
          </a:p>
          <a:p>
            <a:pPr marL="285750" indent="-285750">
              <a:buFont typeface="Arial" panose="020B0604020202020204" pitchFamily="34" charset="0"/>
              <a:buChar char="•"/>
            </a:pPr>
            <a:r>
              <a:rPr lang="fr-CA" sz="1600" b="1" dirty="0"/>
              <a:t>Recommander </a:t>
            </a:r>
            <a:r>
              <a:rPr lang="fr-CA" sz="1600" dirty="0"/>
              <a:t>: suggérer ce qu’il convient de faire en fonction d’une évaluation critique de l’information disponible. </a:t>
            </a:r>
          </a:p>
          <a:p>
            <a:pPr marL="285750" indent="-285750"/>
            <a:r>
              <a:rPr lang="fr-CA" sz="1600" b="1" dirty="0"/>
              <a:t>Théoriser </a:t>
            </a:r>
            <a:r>
              <a:rPr lang="fr-CA" sz="1600" dirty="0"/>
              <a:t>: élaborer les principes généraux d’un art ou d’une science. </a:t>
            </a:r>
          </a:p>
          <a:p>
            <a:pPr marL="285750" indent="-285750"/>
            <a:r>
              <a:rPr lang="fr-CA" sz="1600" b="1" dirty="0"/>
              <a:t>Généraliser </a:t>
            </a:r>
            <a:r>
              <a:rPr lang="fr-CA" sz="1600" dirty="0"/>
              <a:t>: tirer une conclusion générale à partir d’un certain nombre de faits. </a:t>
            </a:r>
          </a:p>
          <a:p>
            <a:pPr marL="285750" indent="-285750">
              <a:buFont typeface="Arial" panose="020B0604020202020204" pitchFamily="34" charset="0"/>
              <a:buChar char="•"/>
            </a:pPr>
            <a:r>
              <a:rPr lang="fr-CA" sz="1600" b="1" dirty="0"/>
              <a:t>Formuler des hypothèses </a:t>
            </a:r>
            <a:r>
              <a:rPr lang="fr-CA" sz="1600" dirty="0"/>
              <a:t>: proposer une idée qui peut servir de point de départ à une étude approfondie. </a:t>
            </a:r>
          </a:p>
          <a:p>
            <a:pPr marL="285750" indent="-285750">
              <a:buFont typeface="Arial" panose="020B0604020202020204" pitchFamily="34" charset="0"/>
              <a:buChar char="•"/>
            </a:pPr>
            <a:r>
              <a:rPr lang="fr-CA" sz="1600" b="1" dirty="0"/>
              <a:t>Réfléchir </a:t>
            </a:r>
            <a:r>
              <a:rPr lang="fr-CA" sz="1600" dirty="0"/>
              <a:t>: faire preuve d’une nouvelle compréhension de quelque chose en étudiant l’expérience antérieure. </a:t>
            </a:r>
          </a:p>
          <a:p>
            <a:pPr marL="0" indent="0">
              <a:buNone/>
            </a:pPr>
            <a:r>
              <a:rPr lang="fr-CA" sz="1600" dirty="0"/>
              <a:t>Vous ne pouvez attraper que des petits poissons à la surface. </a:t>
            </a:r>
            <a:r>
              <a:rPr lang="fr-CA" sz="1600" b="1" i="1" dirty="0"/>
              <a:t>Donc, allez en profondeur! </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491429" y="4907032"/>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2200" dirty="0"/>
              <a:t>	 (adapté du </a:t>
            </a:r>
            <a:r>
              <a:rPr lang="fr-CA" sz="2200" u="sng" dirty="0">
                <a:hlinkClick r:id="rId5"/>
              </a:rPr>
              <a:t>https://siyli.org/great-leaders/</a:t>
            </a:r>
            <a:r>
              <a:rPr lang="fr-CA" sz="2200" u="sng" dirty="0"/>
              <a:t>)</a:t>
            </a:r>
            <a:endParaRPr lang="fr-CA" sz="22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a:t>
            </a:r>
            <a:br>
              <a:rPr lang="fr-CA" dirty="0"/>
            </a:br>
            <a:r>
              <a:rPr lang="fr-CA" dirty="0"/>
              <a:t>Je vous souhaite du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VOUS SOUHAITE DU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10 mins - </a:t>
            </a:r>
            <a:r>
              <a:rPr lang="fr-CA" sz="1200" dirty="0">
                <a:hlinkClick r:id="rId6"/>
              </a:rPr>
              <a:t>https://youtu.be/opJpg2T6s2s?t=55</a:t>
            </a:r>
            <a:r>
              <a:rPr lang="fr-CA" sz="1200" dirty="0"/>
              <a:t>  </a:t>
            </a:r>
            <a:br>
              <a:rPr lang="fr-CA" sz="1200" dirty="0"/>
            </a:br>
            <a:r>
              <a:rPr lang="fr-CA" sz="1200" u="none" dirty="0"/>
              <a:t>5 mins -  </a:t>
            </a:r>
            <a:r>
              <a:rPr lang="fr-CA" sz="1200" u="none" dirty="0">
                <a:hlinkClick r:id="rId7"/>
              </a:rPr>
              <a:t>https://archive.org/embed/5-mins-balayage-corporel</a:t>
            </a:r>
            <a:endParaRPr lang="fr-CA" sz="1200" dirty="0"/>
          </a:p>
          <a:p>
            <a:pPr lvl="1">
              <a:spcBef>
                <a:spcPts val="0"/>
              </a:spcBef>
            </a:pPr>
            <a:r>
              <a:rPr lang="fr-CA" sz="2000" dirty="0"/>
              <a:t>Respiration</a:t>
            </a:r>
            <a:br>
              <a:rPr lang="fr-CA" sz="2000" dirty="0"/>
            </a:br>
            <a:r>
              <a:rPr lang="fr-CA" sz="1200" dirty="0"/>
              <a:t>10 mins - </a:t>
            </a:r>
            <a:r>
              <a:rPr lang="fr-FR" sz="1200" dirty="0">
                <a:solidFill>
                  <a:srgbClr val="54472E"/>
                </a:solidFill>
                <a:hlinkClick r:id="rId8"/>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mins - </a:t>
            </a:r>
            <a:r>
              <a:rPr lang="fr-FR" sz="1200" dirty="0">
                <a:hlinkClick r:id="rId9"/>
              </a:rPr>
              <a:t>https://archive.org/embed/5-mins-respirer</a:t>
            </a:r>
            <a:r>
              <a:rPr lang="fr-FR" sz="1200" dirty="0"/>
              <a:t>  </a:t>
            </a:r>
            <a:br>
              <a:rPr lang="fr-FR" sz="1200" dirty="0"/>
            </a:br>
            <a:endParaRPr lang="fr-CA" sz="1200" dirty="0"/>
          </a:p>
          <a:p>
            <a:pPr>
              <a:spcBef>
                <a:spcPts val="0"/>
              </a:spcBef>
            </a:pPr>
            <a:r>
              <a:rPr lang="fr-CA" sz="2400" dirty="0"/>
              <a:t>N’oubliez pas de demander à votre System de jumelage ou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813358" y="46320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t>Rappel - 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
        <p:nvSpPr>
          <p:cNvPr id="9" name="TextBox 8">
            <a:extLst>
              <a:ext uri="{FF2B5EF4-FFF2-40B4-BE49-F238E27FC236}">
                <a16:creationId xmlns:a16="http://schemas.microsoft.com/office/drawing/2014/main" id="{7EA25204-B2ED-D4DF-CA09-21E24F9E719A}"/>
              </a:ext>
            </a:extLst>
          </p:cNvPr>
          <p:cNvSpPr txBox="1"/>
          <p:nvPr/>
        </p:nvSpPr>
        <p:spPr>
          <a:xfrm>
            <a:off x="2617629" y="4951098"/>
            <a:ext cx="4572000"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par>
                          <p:cTn id="58" fill="hold">
                            <p:stCondLst>
                              <p:cond delay="2000"/>
                            </p:stCondLst>
                            <p:childTnLst>
                              <p:par>
                                <p:cTn id="59" presetID="10" presetClass="entr" presetSubtype="0" fill="hold" grpId="0" nodeType="after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194282"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je souhaite ton bonheur</a:t>
            </a:r>
          </a:p>
          <a:p>
            <a:pPr lvl="0">
              <a:spcBef>
                <a:spcPts val="600"/>
              </a:spcBef>
            </a:pPr>
            <a:r>
              <a:rPr lang="fr-CA" sz="2600" dirty="0"/>
              <a:t>Documents de référence sur le leadership</a:t>
            </a:r>
          </a:p>
          <a:p>
            <a:pPr lvl="0">
              <a:spcBef>
                <a:spcPts val="600"/>
              </a:spcBef>
            </a:pPr>
            <a:r>
              <a:rPr lang="fr-CA" sz="2600" dirty="0"/>
              <a:t>Choses à accomplir cette semaine 3</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Quelques 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https://www.youtube.com/watch?v=uo8Yo4UE6g0</a:t>
            </a:r>
            <a:r>
              <a:rPr lang="en-CA" sz="1200" baseline="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7219</TotalTime>
  <Words>5751</Words>
  <Application>Microsoft Office PowerPoint</Application>
  <PresentationFormat>On-screen Show (4:3)</PresentationFormat>
  <Paragraphs>487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vt: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Rappel - 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Quelques 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vous souhaite du bonheur</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512</cp:revision>
  <cp:lastPrinted>2016-05-02T17:15:08Z</cp:lastPrinted>
  <dcterms:created xsi:type="dcterms:W3CDTF">2015-04-14T20:39:51Z</dcterms:created>
  <dcterms:modified xsi:type="dcterms:W3CDTF">2022-10-14T14:16:29Z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