
<file path=[Content_Types].xml><?xml version="1.0" encoding="utf-8"?>
<Types xmlns="http://schemas.openxmlformats.org/package/2006/content-types">
  <Default Extension="gif" ContentType="image/gif"/>
  <Default Extension="jfif" ContentType="image/jpeg"/>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8.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9.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0.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1.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12.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3.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4.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5.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6.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17.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0"/>
  </p:notesMasterIdLst>
  <p:handoutMasterIdLst>
    <p:handoutMasterId r:id="rId21"/>
  </p:handoutMasterIdLst>
  <p:sldIdLst>
    <p:sldId id="336" r:id="rId2"/>
    <p:sldId id="321" r:id="rId3"/>
    <p:sldId id="324" r:id="rId4"/>
    <p:sldId id="364" r:id="rId5"/>
    <p:sldId id="354" r:id="rId6"/>
    <p:sldId id="348" r:id="rId7"/>
    <p:sldId id="323" r:id="rId8"/>
    <p:sldId id="353" r:id="rId9"/>
    <p:sldId id="322" r:id="rId10"/>
    <p:sldId id="335" r:id="rId11"/>
    <p:sldId id="365" r:id="rId12"/>
    <p:sldId id="325" r:id="rId13"/>
    <p:sldId id="366" r:id="rId14"/>
    <p:sldId id="359" r:id="rId15"/>
    <p:sldId id="349" r:id="rId16"/>
    <p:sldId id="358" r:id="rId17"/>
    <p:sldId id="360" r:id="rId18"/>
    <p:sldId id="346"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1E7C"/>
    <a:srgbClr val="FF99CC"/>
    <a:srgbClr val="FFCCFF"/>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041" autoAdjust="0"/>
    <p:restoredTop sz="55169" autoAdjust="0"/>
  </p:normalViewPr>
  <p:slideViewPr>
    <p:cSldViewPr snapToObjects="1" showGuides="1">
      <p:cViewPr varScale="1">
        <p:scale>
          <a:sx n="86" d="100"/>
          <a:sy n="86" d="100"/>
        </p:scale>
        <p:origin x="3114" y="96"/>
      </p:cViewPr>
      <p:guideLst>
        <p:guide orient="horz" pos="2160"/>
        <p:guide pos="2880"/>
      </p:guideLst>
    </p:cSldViewPr>
  </p:slideViewPr>
  <p:notesTextViewPr>
    <p:cViewPr>
      <p:scale>
        <a:sx n="3" d="2"/>
        <a:sy n="3" d="2"/>
      </p:scale>
      <p:origin x="0" y="0"/>
    </p:cViewPr>
  </p:notesTextViewPr>
  <p:sorterViewPr>
    <p:cViewPr>
      <p:scale>
        <a:sx n="200" d="100"/>
        <a:sy n="200" d="100"/>
      </p:scale>
      <p:origin x="0" y="-9666"/>
    </p:cViewPr>
  </p:sorterViewPr>
  <p:notesViewPr>
    <p:cSldViewPr snapToObjects="1">
      <p:cViewPr varScale="1">
        <p:scale>
          <a:sx n="69" d="100"/>
          <a:sy n="69" d="100"/>
        </p:scale>
        <p:origin x="-3234"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10/13/2022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dirty="0"/>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10/13/2022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dirty="0"/>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uo8Yo4UE6g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oundcloud.com/33voices/compassion-is-a-deep-understanding-janice-marturano"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polyu.edu.hk/obe/students/files/deep.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gcconnex.gc.ca/blog/view/14866638/day-2021-days-challenge-kindspring-practice-mindful-decision-makin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www.enpleineconscience.be/wp-content/uploads/2015/01/10-respiration2.mp3" TargetMode="External"/><Relationship Id="rId13" Type="http://schemas.openxmlformats.org/officeDocument/2006/relationships/hyperlink" Target="http://www.sharonsalzberg.com/body-scan-meditation-audio/" TargetMode="External"/><Relationship Id="rId3" Type="http://schemas.openxmlformats.org/officeDocument/2006/relationships/hyperlink" Target="http://www.enpleineconscience.be/wp-content/uploads/2015/01/15-Body-Scan.mp3" TargetMode="External"/><Relationship Id="rId7" Type="http://schemas.openxmlformats.org/officeDocument/2006/relationships/hyperlink" Target="https://www.youtube.com/watch?v=rFd3MRJmjXE" TargetMode="External"/><Relationship Id="rId12" Type="http://schemas.openxmlformats.org/officeDocument/2006/relationships/hyperlink" Target="http://elishagoldstein.com/videos/10-minute-body-scan/" TargetMode="External"/><Relationship Id="rId2" Type="http://schemas.openxmlformats.org/officeDocument/2006/relationships/slide" Target="../slides/slide16.xml"/><Relationship Id="rId16" Type="http://schemas.openxmlformats.org/officeDocument/2006/relationships/hyperlink" Target="https://www.mindful.org/10-minute-nourishing-breath-meditation/" TargetMode="External"/><Relationship Id="rId1" Type="http://schemas.openxmlformats.org/officeDocument/2006/relationships/notesMaster" Target="../notesMasters/notesMaster1.xml"/><Relationship Id="rId6" Type="http://schemas.openxmlformats.org/officeDocument/2006/relationships/hyperlink" Target="https://www.youtube.com/watch?v=7Fuu_vPD8Ys" TargetMode="External"/><Relationship Id="rId11" Type="http://schemas.openxmlformats.org/officeDocument/2006/relationships/hyperlink" Target="https://archive.org/details/MFBodyScan10Minsb" TargetMode="External"/><Relationship Id="rId5" Type="http://schemas.openxmlformats.org/officeDocument/2006/relationships/hyperlink" Target="https://archive.org/embed/5-mins-balayage-corporel" TargetMode="External"/><Relationship Id="rId15" Type="http://schemas.openxmlformats.org/officeDocument/2006/relationships/hyperlink" Target="https://www.youtube.com/watch?v=aXItOY0sLRY" TargetMode="External"/><Relationship Id="rId10" Type="http://schemas.openxmlformats.org/officeDocument/2006/relationships/hyperlink" Target="http://www.enpleineconscience.be/wp-content/uploads/2015/01/3respirationFaireFace2.mp3" TargetMode="External"/><Relationship Id="rId4" Type="http://schemas.openxmlformats.org/officeDocument/2006/relationships/hyperlink" Target="https://youtu.be/opJpg2T6s2s?t=55" TargetMode="External"/><Relationship Id="rId9" Type="http://schemas.openxmlformats.org/officeDocument/2006/relationships/hyperlink" Target="https://archive.org/embed/5-mins-respirer" TargetMode="External"/><Relationship Id="rId14" Type="http://schemas.openxmlformats.org/officeDocument/2006/relationships/hyperlink" Target="https://www.youtube.com/watch?v=Rah4IHHZyZU"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CA" noProof="0" dirty="0"/>
              <a:t>Carmen</a:t>
            </a:r>
          </a:p>
          <a:p>
            <a:endParaRPr lang="en-CA" noProof="0" dirty="0"/>
          </a:p>
          <a:p>
            <a:r>
              <a:rPr lang="en-CA" noProof="0" dirty="0"/>
              <a:t>(( Friendly</a:t>
            </a:r>
            <a:r>
              <a:rPr lang="en-CA" dirty="0"/>
              <a:t> reminder: prep for sharing audio &amp; video!! w/cc 100%))</a:t>
            </a:r>
          </a:p>
          <a:p>
            <a:endParaRPr lang="en-CA" dirty="0"/>
          </a:p>
          <a:p>
            <a:r>
              <a:rPr lang="en-CA" dirty="0"/>
              <a:t>Prep: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effectLst/>
                <a:latin typeface="Roboto" panose="02000000000000000000" pitchFamily="2" charset="0"/>
              </a:rPr>
              <a:t>Frédéric </a:t>
            </a:r>
            <a:r>
              <a:rPr lang="en-CA" b="0" i="0" dirty="0" err="1">
                <a:effectLst/>
                <a:latin typeface="Roboto" panose="02000000000000000000" pitchFamily="2" charset="0"/>
              </a:rPr>
              <a:t>Laloux</a:t>
            </a:r>
            <a:r>
              <a:rPr lang="en-CA" b="0" i="0" dirty="0">
                <a:effectLst/>
                <a:latin typeface="Roboto" panose="02000000000000000000" pitchFamily="2" charset="0"/>
              </a:rPr>
              <a:t> &amp; Otto </a:t>
            </a:r>
            <a:r>
              <a:rPr lang="en-CA" b="0" i="0" dirty="0" err="1">
                <a:effectLst/>
                <a:latin typeface="Roboto" panose="02000000000000000000" pitchFamily="2" charset="0"/>
              </a:rPr>
              <a:t>Scharmer</a:t>
            </a:r>
            <a:r>
              <a:rPr lang="en-CA" b="0" i="0" dirty="0">
                <a:effectLst/>
                <a:latin typeface="Roboto" panose="02000000000000000000" pitchFamily="2" charset="0"/>
              </a:rPr>
              <a:t> – “The I and the We” (switch CC @ minute 3)</a:t>
            </a:r>
            <a:r>
              <a:rPr lang="en-CA" sz="1200" b="0" i="0" dirty="0">
                <a:effectLst/>
                <a:latin typeface="Roboto" panose="02000000000000000000" pitchFamily="2" charset="0"/>
              </a:rPr>
              <a:t> </a:t>
            </a:r>
            <a:r>
              <a:rPr lang="en-CA" sz="1000" b="0" i="0" dirty="0">
                <a:effectLst/>
                <a:latin typeface="Roboto" panose="02000000000000000000" pitchFamily="2" charset="0"/>
              </a:rPr>
              <a:t>“Le Je et le Nous”</a:t>
            </a:r>
            <a:r>
              <a:rPr lang="en-CA" sz="1200" b="0" i="0" dirty="0">
                <a:effectLst/>
                <a:latin typeface="Roboto" panose="02000000000000000000" pitchFamily="2" charset="0"/>
              </a:rPr>
              <a:t> </a:t>
            </a:r>
            <a:r>
              <a:rPr lang="en-CA" sz="1200" dirty="0">
                <a:hlinkClick r:id="rId3"/>
              </a:rPr>
              <a:t>https://www.youtube.com/watch?v=uo8Yo4UE6g0</a:t>
            </a:r>
            <a:r>
              <a:rPr lang="en-CA" sz="1200"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pouvoir d'un arbre - L'air même que nous respirons, article en anglais : https://www.usda.gov/media/blog/2015/03/17/power-one-tree-very-air-we-breathe#:~:text=Through%20a%20process%20called%20photosynthesis,and%20released%20by%20the%20tree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t>Preparation pour diapositive 13 :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Vous pouvez commencer maintenant, écrire votre propre description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en attendant, nous créerons les salles de sous-commission et vous rejoindrez automatiquement une salle de sous-commission dans environ 2 minutes. Les messages suivants seront diffusés…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Commencez maintenant, "A" parle, "B" écoute… et dans environ 1 minute, "B" paraphrase</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Maintenant, changez, "B" parle et "A" écoute… et dans environ 1 minute, "A" paraphrase</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tous les autres sont des observateurs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((Puis diffuser les messages 1 et 2,</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Fermez les salles de sous-commission environ 6 minutes se sont écoulées))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i="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(in English) Dan </a:t>
            </a:r>
            <a:r>
              <a:rPr lang="en-CA" sz="1200" dirty="0" err="1"/>
              <a:t>Ariely</a:t>
            </a:r>
            <a:r>
              <a:rPr lang="en-CA" sz="1200" dirty="0"/>
              <a:t> Are We in Control of Our Own Decisions? (17 mins) https://www.ted.com/talks/dan_ariely_are_we_in_control_of_our_own_decisions?language=fr</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dirty="0"/>
          </a:p>
        </p:txBody>
      </p:sp>
    </p:spTree>
    <p:extLst>
      <p:ext uri="{BB962C8B-B14F-4D97-AF65-F5344CB8AC3E}">
        <p14:creationId xmlns:p14="http://schemas.microsoft.com/office/powerpoint/2010/main" val="1657877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fr-FR" sz="1800" noProof="0" dirty="0"/>
              <a:t>Marie-Lyne</a:t>
            </a:r>
          </a:p>
          <a:p>
            <a:endParaRPr lang="fr-FR" sz="1800" noProof="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Une citation traduite de Janice </a:t>
            </a:r>
            <a:r>
              <a:rPr lang="fr-FR" sz="1800" dirty="0" err="1"/>
              <a:t>Marturano</a:t>
            </a:r>
            <a:r>
              <a:rPr lang="fr-FR" sz="1800" dirty="0"/>
              <a:t>, de l'Institute for </a:t>
            </a:r>
            <a:r>
              <a:rPr lang="fr-FR" sz="1800" dirty="0" err="1"/>
              <a:t>Mindful</a:t>
            </a:r>
            <a:r>
              <a:rPr lang="fr-FR" sz="1800" dirty="0"/>
              <a:t> Leadership, qui a présenté au Forum économique mondial.</a:t>
            </a:r>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(lire la citation)</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fr-FR"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(Cliquez)</a:t>
            </a:r>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Dans ce tableau, nous avons de gauche à droite les niveaux de compréhension. </a:t>
            </a:r>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De la compréhension superficielle (quantitative) à la compréhension profonde (qualitative)</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fr-FR"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Bien que le graphique ne soit pas très clair, la diapositive suivante explique en détail certains des concepts</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fr-FR"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Une analogie ici est que si vous pêchez en surface, vous n'obtiendrez que de petits poissons... alors allez en profondeur pour attraper les gros poissons.</a:t>
            </a:r>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(passez à la diapositive suivante)</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en-CA"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dirty="0"/>
              <a:t>Resources in French:</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FR" sz="1800" dirty="0"/>
              <a:t>Leadership compatissant : un moyen de stimuler le groupe – </a:t>
            </a:r>
            <a:r>
              <a:rPr lang="en-CA" sz="1800" dirty="0"/>
              <a:t>https://nospensees.fr/leadership-compatissant-un-moyen-de-stimuler-le-groupe/</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FR" sz="2800" dirty="0"/>
              <a:t>Le leadership émotionnel : les compétences émotionnelles au service du leadership</a:t>
            </a:r>
            <a:r>
              <a:rPr lang="en-CA" sz="1800" dirty="0"/>
              <a:t> - https://tel.archives-ouvertes.fr/tel-02517432/document </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US" sz="1800" dirty="0"/>
              <a:t>Inspire Leadership Podcast – </a:t>
            </a:r>
            <a:r>
              <a:rPr lang="en-US" sz="1800" dirty="0" err="1"/>
              <a:t>Épisode</a:t>
            </a:r>
            <a:r>
              <a:rPr lang="en-US" sz="1800" dirty="0"/>
              <a:t> 12 avec Annick Morin - </a:t>
            </a:r>
            <a:r>
              <a:rPr lang="en-CA" sz="1800" dirty="0"/>
              <a:t>https://inspireleadership.ca/2019/08/29/inspireleadershippodcast-ep12/</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endParaRPr lang="en-CA"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dirty="0"/>
              <a:t>Resources in English:</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700" dirty="0"/>
              <a:t>Compassionate Leader - podcast, takes less than 2 minutes - </a:t>
            </a:r>
            <a:r>
              <a:rPr lang="en-CA" sz="1400" dirty="0">
                <a:hlinkClick r:id="rId3"/>
              </a:rPr>
              <a:t>https://soundcloud.com/33voices/compassion-is-a-deep-understanding-janice-marturano</a:t>
            </a:r>
            <a:r>
              <a:rPr lang="en-CA" sz="1800" dirty="0"/>
              <a:t> </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400" dirty="0"/>
              <a:t>What is deep understanding? - </a:t>
            </a:r>
            <a:r>
              <a:rPr lang="en-CA" sz="1400" dirty="0">
                <a:hlinkClick r:id="rId4"/>
              </a:rPr>
              <a:t>http://www.polyu.edu.hk/obe/students/files/deep.pdf</a:t>
            </a:r>
            <a:r>
              <a:rPr lang="en-CA" sz="1800" dirty="0"/>
              <a:t> </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endParaRPr lang="en-CA" sz="130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dirty="0"/>
          </a:p>
        </p:txBody>
      </p:sp>
    </p:spTree>
    <p:extLst>
      <p:ext uri="{BB962C8B-B14F-4D97-AF65-F5344CB8AC3E}">
        <p14:creationId xmlns:p14="http://schemas.microsoft.com/office/powerpoint/2010/main" val="3880091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Marie-Lyne</a:t>
            </a:r>
          </a:p>
          <a:p>
            <a:endParaRPr lang="fr-FR" noProof="0" dirty="0"/>
          </a:p>
          <a:p>
            <a:r>
              <a:rPr lang="fr-FR" dirty="0"/>
              <a:t>Voici une liste de certaines des actions associées à une compréhension approfondie</a:t>
            </a:r>
          </a:p>
          <a:p>
            <a:endParaRPr lang="fr-FR" dirty="0"/>
          </a:p>
          <a:p>
            <a:r>
              <a:rPr lang="fr-FR" dirty="0"/>
              <a:t>À partir de là, j'aime Réfléchir car je prends généralement le temps de réfléchir à ce qui a été dit, je prends généralement le temps de savoir comment répondre aux e-mails ou aux conversations difficiles, au lieu de simplement réagir.</a:t>
            </a:r>
          </a:p>
          <a:p>
            <a:endParaRPr lang="fr-FR" dirty="0"/>
          </a:p>
          <a:p>
            <a:r>
              <a:rPr lang="fr-FR" dirty="0"/>
              <a:t>Je vous laisse parcourir rapidement la liste</a:t>
            </a:r>
          </a:p>
          <a:p>
            <a:r>
              <a:rPr lang="fr-FR" dirty="0"/>
              <a:t>(donnez du temps aux gens pour lire)</a:t>
            </a:r>
            <a:endParaRPr lang="en-CA"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11</a:t>
            </a:fld>
            <a:endParaRPr lang="en-US" dirty="0"/>
          </a:p>
        </p:txBody>
      </p:sp>
    </p:spTree>
    <p:extLst>
      <p:ext uri="{BB962C8B-B14F-4D97-AF65-F5344CB8AC3E}">
        <p14:creationId xmlns:p14="http://schemas.microsoft.com/office/powerpoint/2010/main" val="2746803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Marie-Lyne</a:t>
            </a:r>
          </a:p>
          <a:p>
            <a:endParaRPr lang="fr-FR" noProof="0" dirty="0"/>
          </a:p>
          <a:p>
            <a:r>
              <a:rPr lang="fr-FR" noProof="0" dirty="0"/>
              <a:t>De cette liste de ce qui fait un grand leader, toutes des compétences non techniques, je veux juste attirer votre attention sur le 4ème point, (lire le point)</a:t>
            </a:r>
          </a:p>
          <a:p>
            <a:endParaRPr lang="fr-FR" noProof="0" dirty="0"/>
          </a:p>
          <a:p>
            <a:r>
              <a:rPr lang="fr-FR" noProof="0" dirty="0"/>
              <a:t>Comme indiqué en bas, cette liste provient du « </a:t>
            </a:r>
            <a:r>
              <a:rPr lang="fr-FR" noProof="0" dirty="0" err="1"/>
              <a:t>Search</a:t>
            </a:r>
            <a:r>
              <a:rPr lang="fr-FR" noProof="0" dirty="0"/>
              <a:t> Inside </a:t>
            </a:r>
            <a:r>
              <a:rPr lang="fr-FR" noProof="0" dirty="0" err="1"/>
              <a:t>Yourself</a:t>
            </a:r>
            <a:r>
              <a:rPr lang="fr-FR" noProof="0" dirty="0"/>
              <a:t> Leadership Institute », ou SIYLI en abrégé</a:t>
            </a:r>
          </a:p>
          <a:p>
            <a:endParaRPr lang="fr-FR" noProof="0" dirty="0"/>
          </a:p>
          <a:p>
            <a:r>
              <a:rPr lang="fr-FR" noProof="0" dirty="0"/>
              <a:t>Ressources en anglais :</a:t>
            </a:r>
          </a:p>
          <a:p>
            <a:pPr marL="171450" indent="-171450">
              <a:buFont typeface="Arial" panose="020B0604020202020204" pitchFamily="34" charset="0"/>
              <a:buChar char="•"/>
            </a:pPr>
            <a:r>
              <a:rPr lang="fr-FR" noProof="0" dirty="0"/>
              <a:t>https://gcconnex.gc.ca/blog/view/20353500/i-woke-up-like-this-how-to-be-a-fiece-youth-leader-in-the-public-service</a:t>
            </a:r>
          </a:p>
          <a:p>
            <a:pPr marL="171450" indent="-171450">
              <a:buFont typeface="Arial" panose="020B0604020202020204" pitchFamily="34" charset="0"/>
              <a:buChar char="•"/>
            </a:pPr>
            <a:r>
              <a:rPr lang="fr-FR" noProof="0" dirty="0"/>
              <a:t>https://siyli.org/great-leaders/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dirty="0"/>
          </a:p>
        </p:txBody>
      </p:sp>
    </p:spTree>
    <p:extLst>
      <p:ext uri="{BB962C8B-B14F-4D97-AF65-F5344CB8AC3E}">
        <p14:creationId xmlns:p14="http://schemas.microsoft.com/office/powerpoint/2010/main" val="178451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Carmen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(Cliquez sur)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Tout d'abord, je vais vous expliquer ce que nous allons faire… (lisez la diapositive : première puce et sous-puce) Vous pouvez utiliser des puces, et ne vous souciez pas de votre grammaire ou de l'écriture de phrases complètes, ce n'est pas un essai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((continuez à cliquer et à lire les puces jusqu'à la fin))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Gardez à l'esprit qu'il peut y avoir plus de 2 personnes avant la salle de sous-commission, si tel est le cas, définissez qui est A, qui est B et les autres seront des observateurs.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Vous serez responsable de vous chronométrer, environ 1 minute pour A pour parler et 1 minute pour B pour écouter et puis paraphraser. Je diffuserai un message à mi-parcours pour la commutation.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Des questions?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Vous pouvez commencer maintenant, écrire votre propre description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en attendant, nous créerons les salles de sous-commission et vous rejoindrez automatiquement une salle de sous-commission dans environ 2 minutes. Les messages suivants seront diffusés…</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Commencez maintenant, "A" parle, "B" écoute… et dans environ 1 minute, "B" paraphrase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Maintenant, changez, "B" parle et "A" écoute… et dans environ 1 minute, "A" paraphrase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tous les autres sont des observateurs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((Puis diffuser les messages 1 et 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Fermez les salles de sous-commission environ 6 minutes se sont écoulées))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dirty="0"/>
          </a:p>
        </p:txBody>
      </p:sp>
    </p:spTree>
    <p:extLst>
      <p:ext uri="{BB962C8B-B14F-4D97-AF65-F5344CB8AC3E}">
        <p14:creationId xmlns:p14="http://schemas.microsoft.com/office/powerpoint/2010/main" val="2485035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0" marR="0" lvl="0" indent="0" algn="l" defTabSz="914400" rtl="0" eaLnBrk="1" fontAlgn="auto" latinLnBrk="0" hangingPunct="1">
              <a:lnSpc>
                <a:spcPct val="100000"/>
              </a:lnSpc>
              <a:spcBef>
                <a:spcPts val="599"/>
              </a:spcBef>
              <a:spcAft>
                <a:spcPts val="300"/>
              </a:spcAft>
              <a:buClrTx/>
              <a:buSzTx/>
              <a:buFontTx/>
              <a:buNone/>
              <a:tabLst/>
              <a:defRPr/>
            </a:pPr>
            <a:r>
              <a:rPr lang="en-CA" sz="1400" noProof="0" dirty="0"/>
              <a:t>Carmen</a:t>
            </a:r>
          </a:p>
          <a:p>
            <a:pPr>
              <a:spcBef>
                <a:spcPts val="599"/>
              </a:spcBef>
              <a:spcAft>
                <a:spcPts val="300"/>
              </a:spcAft>
            </a:pPr>
            <a:endParaRPr lang="fr-FR" sz="1300" dirty="0"/>
          </a:p>
          <a:p>
            <a:pPr>
              <a:spcBef>
                <a:spcPts val="599"/>
              </a:spcBef>
              <a:spcAft>
                <a:spcPts val="300"/>
              </a:spcAft>
            </a:pPr>
            <a:r>
              <a:rPr lang="fr-FR" sz="1300" dirty="0"/>
              <a:t>(cliquez et paraphrasez la première puce)</a:t>
            </a:r>
          </a:p>
          <a:p>
            <a:pPr>
              <a:spcBef>
                <a:spcPts val="599"/>
              </a:spcBef>
              <a:spcAft>
                <a:spcPts val="300"/>
              </a:spcAft>
            </a:pPr>
            <a:r>
              <a:rPr lang="fr-FR" sz="1300" dirty="0"/>
              <a:t>(cliquez et paraphrasez la deuxième puce)</a:t>
            </a:r>
          </a:p>
          <a:p>
            <a:pPr>
              <a:spcBef>
                <a:spcPts val="599"/>
              </a:spcBef>
              <a:spcAft>
                <a:spcPts val="300"/>
              </a:spcAft>
            </a:pPr>
            <a:r>
              <a:rPr lang="fr-FR" sz="1300" dirty="0"/>
              <a:t>(n'hésitez pas à parler de votre propre processus de prise de décision ou à utiliser ce qui suit comme bon vous semble. </a:t>
            </a:r>
            <a:r>
              <a:rPr lang="fr-FR" sz="1300" dirty="0">
                <a:sym typeface="Wingdings" panose="05000000000000000000" pitchFamily="2" charset="2"/>
              </a:rPr>
              <a:t></a:t>
            </a:r>
            <a:r>
              <a:rPr lang="fr-FR" sz="1300" dirty="0"/>
              <a:t>)</a:t>
            </a:r>
          </a:p>
          <a:p>
            <a:pPr marL="0" indent="0">
              <a:spcBef>
                <a:spcPts val="599"/>
              </a:spcBef>
              <a:spcAft>
                <a:spcPts val="300"/>
              </a:spcAft>
              <a:buFont typeface="Arial" panose="020B0604020202020204" pitchFamily="34" charset="0"/>
              <a:buNone/>
            </a:pPr>
            <a:r>
              <a:rPr lang="fr-FR" sz="1300" dirty="0"/>
              <a:t>Par exemple, </a:t>
            </a:r>
          </a:p>
          <a:p>
            <a:pPr marL="285750" indent="-285750">
              <a:spcBef>
                <a:spcPts val="599"/>
              </a:spcBef>
              <a:spcAft>
                <a:spcPts val="300"/>
              </a:spcAft>
              <a:buFont typeface="Arial" panose="020B0604020202020204" pitchFamily="34" charset="0"/>
              <a:buChar char="•"/>
            </a:pPr>
            <a:r>
              <a:rPr lang="fr-FR" sz="1300" dirty="0"/>
              <a:t>Le processus que je suis quand j'ai </a:t>
            </a:r>
            <a:r>
              <a:rPr lang="fr-FR" sz="1300" b="1" i="1" dirty="0"/>
              <a:t>envie de manger quelque chose qui n'est pas nécessairement sain, </a:t>
            </a:r>
            <a:r>
              <a:rPr lang="fr-FR" sz="1300" dirty="0"/>
              <a:t>et croyez-moi, je les ai</a:t>
            </a:r>
            <a:br>
              <a:rPr lang="fr-FR" sz="1300" b="1" i="1" dirty="0"/>
            </a:br>
            <a:r>
              <a:rPr lang="fr-FR" sz="1300" dirty="0"/>
              <a:t>Par exemple, quand je fais une pause et que je vais me dégourdir les jambes, prendre l'air et prendre une collation. Si je réfléchis à ma décision avant de partir, je dis que je vais prendre une collation saine (par exemple banane, orange, etc.).</a:t>
            </a:r>
          </a:p>
          <a:p>
            <a:pPr marL="285750" indent="-285750">
              <a:spcBef>
                <a:spcPts val="599"/>
              </a:spcBef>
              <a:spcAft>
                <a:spcPts val="300"/>
              </a:spcAft>
              <a:buFont typeface="Arial" panose="020B0604020202020204" pitchFamily="34" charset="0"/>
              <a:buChar char="•"/>
            </a:pPr>
            <a:r>
              <a:rPr lang="fr-FR" sz="1300" dirty="0"/>
              <a:t>L'astuce consiste à m'en tenir à ma décision... Je pense souvent à des "collations malsaines" et parfois je prends un moment pour les regarder et si je suis capable de faire attention à mes habitudes alimentaires, je réussis généralement avec le décision de collation. Vous l'avez peut-être deviné, et vous avez raison, lorsque je précipite mon processus de prise de décision, j'agis par impulsion et finis par prendre la collation malsaine.</a:t>
            </a:r>
          </a:p>
          <a:p>
            <a:pPr marL="285750" indent="-285750">
              <a:spcBef>
                <a:spcPts val="599"/>
              </a:spcBef>
              <a:spcAft>
                <a:spcPts val="300"/>
              </a:spcAft>
              <a:buFont typeface="Arial" panose="020B0604020202020204" pitchFamily="34" charset="0"/>
              <a:buChar char="•"/>
            </a:pPr>
            <a:r>
              <a:rPr lang="fr-FR" sz="1300" dirty="0"/>
              <a:t>La bonne chose est qu'avec la pratique, je peux choisir plus souvent des collations saines et rester attentif à mes décisions.</a:t>
            </a:r>
          </a:p>
          <a:p>
            <a:pPr>
              <a:spcBef>
                <a:spcPts val="599"/>
              </a:spcBef>
              <a:spcAft>
                <a:spcPts val="300"/>
              </a:spcAft>
            </a:pPr>
            <a:endParaRPr lang="fr-FR" sz="1300" dirty="0"/>
          </a:p>
          <a:p>
            <a:pPr marL="0" indent="0">
              <a:spcBef>
                <a:spcPts val="600"/>
              </a:spcBef>
              <a:buFont typeface="Arial" panose="020B0604020202020204" pitchFamily="34" charset="0"/>
              <a:buNone/>
            </a:pPr>
            <a:r>
              <a:rPr lang="fr-FR" sz="1400" dirty="0"/>
              <a:t>((Cliquez))</a:t>
            </a:r>
          </a:p>
          <a:p>
            <a:pPr marL="0" indent="0">
              <a:spcBef>
                <a:spcPts val="600"/>
              </a:spcBef>
              <a:buFont typeface="Arial" panose="020B0604020202020204" pitchFamily="34" charset="0"/>
              <a:buNone/>
            </a:pPr>
            <a:r>
              <a:rPr lang="fr-FR" sz="1400" dirty="0"/>
              <a:t>Ici, nous avons une vidéo intéressante, " Avons-nous le contrôle de nos propres décisions ? (17 minutes) » où Dan </a:t>
            </a:r>
            <a:r>
              <a:rPr lang="fr-FR" sz="1400" dirty="0" err="1"/>
              <a:t>Ariely</a:t>
            </a:r>
            <a:r>
              <a:rPr lang="fr-FR" sz="1400" dirty="0"/>
              <a:t> partage son point de vue sur la manière dont nous prenons des décisions en pleine conscience ou sans esprit.</a:t>
            </a:r>
          </a:p>
          <a:p>
            <a:pPr marL="0" indent="0">
              <a:spcBef>
                <a:spcPts val="600"/>
              </a:spcBef>
              <a:buFont typeface="Arial" panose="020B0604020202020204" pitchFamily="34" charset="0"/>
              <a:buNone/>
            </a:pPr>
            <a:endParaRPr lang="fr-FR" sz="14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(2x cliquez et lisez les 2 dernières puces)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Maintenant, prenons environ 2 minutes pour réfléchir et venir avec un exemple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Vous pouvez utiliser le chat en attendant que nous arrivions à l'heure du briefing</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fr-FR" sz="14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Ressources en anglais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CA" sz="1400" dirty="0"/>
              <a:t>Dan </a:t>
            </a:r>
            <a:r>
              <a:rPr lang="en-CA" sz="1400" dirty="0" err="1"/>
              <a:t>Ariely</a:t>
            </a:r>
            <a:r>
              <a:rPr lang="en-CA" sz="1400" dirty="0"/>
              <a:t> Are We in Control of Our Own Decisions? (17 mins) https://www.ted.com/talks/dan_ariely_are_we_in_control_of_our_own_decisions?language=fr</a:t>
            </a:r>
          </a:p>
          <a:p>
            <a:pPr marL="285750" marR="0" lvl="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2000" dirty="0"/>
              <a:t>From: </a:t>
            </a:r>
            <a:r>
              <a:rPr lang="en-CA" sz="2000" u="sng" dirty="0">
                <a:hlinkClick r:id="rId3"/>
              </a:rPr>
              <a:t>Day 20/21 days challenge - KindSpring - Practice Mindful Decision-Making</a:t>
            </a:r>
            <a:br>
              <a:rPr lang="en-CA" sz="2000" u="sng" dirty="0"/>
            </a:br>
            <a:r>
              <a:rPr lang="en-CA" sz="1200" u="sng" dirty="0"/>
              <a:t>(</a:t>
            </a:r>
            <a:r>
              <a:rPr lang="en-CA" sz="1200" u="sng" dirty="0">
                <a:hlinkClick r:id="rId3"/>
              </a:rPr>
              <a:t>https://gcconnex.gc.ca/blog/view/14866638/day-2021-days-challenge-kindspring-practice-mindful-decision-making</a:t>
            </a:r>
            <a:r>
              <a:rPr lang="en-CA" sz="1200" u="sng" dirty="0"/>
              <a:t>) </a:t>
            </a:r>
            <a:endParaRPr lang="en-CA" sz="2000" u="sng" dirty="0"/>
          </a:p>
          <a:p>
            <a:pPr marL="285750" indent="-285750">
              <a:spcBef>
                <a:spcPts val="599"/>
              </a:spcBef>
              <a:spcAft>
                <a:spcPts val="300"/>
              </a:spcAft>
              <a:buFont typeface="Arial" panose="020B0604020202020204" pitchFamily="34" charset="0"/>
              <a:buChar char="•"/>
            </a:pPr>
            <a:endParaRPr lang="en-US" sz="13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dirty="0"/>
          </a:p>
        </p:txBody>
      </p:sp>
    </p:spTree>
    <p:extLst>
      <p:ext uri="{BB962C8B-B14F-4D97-AF65-F5344CB8AC3E}">
        <p14:creationId xmlns:p14="http://schemas.microsoft.com/office/powerpoint/2010/main" val="1433369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Ginette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(lisez la diapositive, donnez peut-être un exemple si vous en avez 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r>
              <a:rPr lang="en-CA" sz="1200" dirty="0" err="1"/>
              <a:t>Ressources</a:t>
            </a:r>
            <a:r>
              <a:rPr lang="en-CA" sz="1200" dirty="0"/>
              <a:t> en </a:t>
            </a:r>
            <a:r>
              <a:rPr lang="en-CA" sz="1200" dirty="0" err="1"/>
              <a:t>anglais</a:t>
            </a:r>
            <a:r>
              <a:rPr lang="en-CA" sz="1200" dirty="0"/>
              <a:t> :</a:t>
            </a:r>
          </a:p>
          <a:p>
            <a:pPr marL="171450" indent="-171450">
              <a:buFont typeface="Arial" panose="020B0604020202020204" pitchFamily="34" charset="0"/>
              <a:buChar char="•"/>
            </a:pPr>
            <a:r>
              <a:rPr lang="en-CA" sz="1200" dirty="0"/>
              <a:t>https://www.dalailamafilm.com/actor-richard-gere-on-happiness-3031</a:t>
            </a:r>
          </a:p>
          <a:p>
            <a:pPr marL="171450" indent="-171450">
              <a:buFont typeface="Arial" panose="020B0604020202020204" pitchFamily="34" charset="0"/>
              <a:buChar char="•"/>
            </a:pPr>
            <a:r>
              <a:rPr lang="en-CA" sz="1200" dirty="0"/>
              <a:t>https://alvinalexander.com/photos/i-wish-you-happiness-richard-gere/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solidFill>
                  <a:srgbClr val="282828"/>
                </a:solidFill>
                <a:effectLst/>
                <a:latin typeface="GT America"/>
              </a:rPr>
              <a:t>Summary: </a:t>
            </a:r>
            <a:r>
              <a:rPr lang="en-CA" b="0" i="0" dirty="0">
                <a:solidFill>
                  <a:srgbClr val="505050"/>
                </a:solidFill>
                <a:effectLst/>
                <a:latin typeface="GT America"/>
              </a:rPr>
              <a:t>When times are tough and you’re faced with hard decisions, it’s easy to get paralyzed by self-doubt and fear. To move to clarity and action, leaders need self-compassion. Research shows that it increases your levels of emotional intelligence, resilience, integrity, and makes you more compassionate toward others, all of which improves your effectiveness as a leader. The authors offer several exercises for cultivating this skill, from short daily practices to tactics that help you shift your mindset. - </a:t>
            </a:r>
            <a:r>
              <a:rPr lang="en-CA" sz="1200" dirty="0"/>
              <a:t>https://hbr.org/2020/11/self-compassion-will-make-you-a-better-leader</a:t>
            </a:r>
          </a:p>
          <a:p>
            <a:pPr marL="171450" indent="-171450">
              <a:buFont typeface="Arial" panose="020B0604020202020204" pitchFamily="34" charset="0"/>
              <a:buChar char="•"/>
            </a:pPr>
            <a:endParaRPr lang="en-CA" sz="1200" dirty="0"/>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dirty="0"/>
          </a:p>
        </p:txBody>
      </p:sp>
    </p:spTree>
    <p:extLst>
      <p:ext uri="{BB962C8B-B14F-4D97-AF65-F5344CB8AC3E}">
        <p14:creationId xmlns:p14="http://schemas.microsoft.com/office/powerpoint/2010/main" val="3603313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fr-FR" dirty="0"/>
              <a:t>Ginette</a:t>
            </a:r>
          </a:p>
          <a:p>
            <a:endParaRPr lang="fr-FR" dirty="0"/>
          </a:p>
          <a:p>
            <a:r>
              <a:rPr lang="fr-FR" dirty="0"/>
              <a:t>(lire la diapositive)</a:t>
            </a:r>
          </a:p>
          <a:p>
            <a:endParaRPr lang="fr-FR" dirty="0"/>
          </a:p>
          <a:p>
            <a:r>
              <a:rPr lang="fr-FR" dirty="0"/>
              <a:t>Si vous êtes prêt, essayez d'augmenter votre pratique quotidienne de pleine conscience à 10 minutes, sinon, continuez à faire la version 5 minutes de l'une ou l'autre des options Body Scan ou </a:t>
            </a:r>
            <a:r>
              <a:rPr lang="fr-FR" dirty="0" err="1"/>
              <a:t>Breathing</a:t>
            </a:r>
            <a:r>
              <a:rPr lang="fr-FR" dirty="0"/>
              <a:t>. TOUT CE QUI VOUS CONVIENT ; le but est de s'entraîner et de s'amuser ou de se challenger… pas d'en souffrir </a:t>
            </a:r>
            <a:r>
              <a:rPr lang="fr-FR" dirty="0">
                <a:sym typeface="Wingdings" panose="05000000000000000000" pitchFamily="2" charset="2"/>
              </a:rPr>
              <a:t></a:t>
            </a:r>
            <a:endParaRPr lang="fr-FR" dirty="0"/>
          </a:p>
          <a:p>
            <a:endParaRPr lang="fr-FR" dirty="0"/>
          </a:p>
          <a:p>
            <a:r>
              <a:rPr lang="fr-FR" dirty="0"/>
              <a:t>Ressources en français :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2000" dirty="0"/>
              <a:t>Balayage corporel</a:t>
            </a:r>
            <a:br>
              <a:rPr lang="fr-CA" sz="2000" dirty="0"/>
            </a:br>
            <a:r>
              <a:rPr lang="fr-CA" sz="2000" dirty="0"/>
              <a:t>15 mins - </a:t>
            </a:r>
            <a:r>
              <a:rPr lang="fr-CA" sz="2000" dirty="0">
                <a:hlinkClick r:id="rId3"/>
              </a:rPr>
              <a:t>http://www.enpleineconscience.be/wp-content/uploads/2015/01/15-Body-Scan.mp3</a:t>
            </a:r>
            <a:br>
              <a:rPr lang="fr-CA" sz="2000" dirty="0"/>
            </a:br>
            <a:r>
              <a:rPr lang="fr-CA" sz="2000" dirty="0"/>
              <a:t>10 mins - </a:t>
            </a:r>
            <a:r>
              <a:rPr lang="fr-CA" sz="2000" dirty="0">
                <a:hlinkClick r:id="rId4"/>
              </a:rPr>
              <a:t>https://youtu.be/opJpg2T6s2s?t=55</a:t>
            </a:r>
            <a:r>
              <a:rPr lang="fr-CA" sz="2000" dirty="0"/>
              <a:t> </a:t>
            </a:r>
            <a:br>
              <a:rPr lang="fr-CA" sz="2000" dirty="0"/>
            </a:br>
            <a:r>
              <a:rPr lang="fr-CA" sz="2000" u="none" dirty="0"/>
              <a:t>5 mins -  </a:t>
            </a:r>
            <a:r>
              <a:rPr lang="fr-CA" sz="2000" u="none" dirty="0">
                <a:hlinkClick r:id="rId5"/>
              </a:rPr>
              <a:t>https://archive.org/embed/5-mins-balayage-corporel</a:t>
            </a:r>
            <a:r>
              <a:rPr lang="fr-CA" sz="2000" u="none" dirty="0"/>
              <a:t> </a:t>
            </a:r>
            <a:endParaRPr lang="fr-CA" sz="20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2000" dirty="0"/>
              <a:t>Respiration</a:t>
            </a:r>
            <a:br>
              <a:rPr lang="fr-CA" sz="2000" dirty="0"/>
            </a:br>
            <a:r>
              <a:rPr lang="fr-CA" sz="1200" dirty="0"/>
              <a:t>10 mins: </a:t>
            </a:r>
            <a:br>
              <a:rPr lang="fr-CA" sz="1200" u="sng" dirty="0"/>
            </a:br>
            <a:r>
              <a:rPr lang="fr-CA" sz="1200" dirty="0"/>
              <a:t> - </a:t>
            </a:r>
            <a:r>
              <a:rPr lang="fr-CA" sz="1200" u="sng" dirty="0">
                <a:hlinkClick r:id="rId6"/>
              </a:rPr>
              <a:t>https://www.youtube.com/watch?v=7Fuu_vPD8Ys</a:t>
            </a:r>
            <a:r>
              <a:rPr lang="fr-CA" sz="1200" u="sng" dirty="0"/>
              <a:t> </a:t>
            </a:r>
            <a:br>
              <a:rPr lang="fr-CA" sz="1200" u="sng" dirty="0"/>
            </a:br>
            <a:r>
              <a:rPr lang="fr-CA" sz="1200" dirty="0"/>
              <a:t> - </a:t>
            </a:r>
            <a:r>
              <a:rPr lang="fr-CA" sz="1200" u="sng" dirty="0">
                <a:hlinkClick r:id="rId7"/>
              </a:rPr>
              <a:t>https://www.youtube.com/watch?v=rFd3MRJmjXE</a:t>
            </a:r>
            <a:r>
              <a:rPr lang="fr-CA" sz="1200" u="sng" dirty="0"/>
              <a:t> </a:t>
            </a:r>
            <a:br>
              <a:rPr lang="fr-CA" sz="1200" u="sng" dirty="0"/>
            </a:br>
            <a:r>
              <a:rPr lang="fr-CA" sz="1200" dirty="0"/>
              <a:t> - </a:t>
            </a:r>
            <a:r>
              <a:rPr lang="fr-FR" sz="1200" dirty="0">
                <a:solidFill>
                  <a:srgbClr val="54472E"/>
                </a:solidFill>
                <a:hlinkClick r:id="rId8"/>
              </a:rPr>
              <a:t>https://www.enpleineconscience.be/wp-content/uploads/2015/01/10-respiration2.mp3</a:t>
            </a:r>
            <a:r>
              <a:rPr lang="fr-FR" sz="1200" dirty="0">
                <a:solidFill>
                  <a:srgbClr val="54472E"/>
                </a:solidFill>
              </a:rPr>
              <a:t> </a:t>
            </a:r>
            <a:br>
              <a:rPr lang="fr-FR" sz="1200" b="0" i="0" dirty="0">
                <a:solidFill>
                  <a:srgbClr val="54472E"/>
                </a:solidFill>
                <a:effectLst/>
              </a:rPr>
            </a:br>
            <a:r>
              <a:rPr kumimoji="0" lang="fr-FR" sz="1200" b="0" i="0" u="none" strike="noStrike" kern="1200" cap="none" spc="0" normalizeH="0" baseline="0" noProof="0" dirty="0">
                <a:ln>
                  <a:noFill/>
                </a:ln>
                <a:solidFill>
                  <a:srgbClr val="54472E"/>
                </a:solidFill>
                <a:effectLst/>
                <a:uLnTx/>
                <a:uFillTx/>
                <a:ea typeface="+mn-ea"/>
                <a:cs typeface="+mn-cs"/>
              </a:rPr>
              <a:t>5 mins - </a:t>
            </a:r>
            <a:r>
              <a:rPr kumimoji="0" lang="fr-FR" sz="1200" b="0" i="0" u="none" strike="noStrike" kern="1200" cap="none" spc="0" normalizeH="0" baseline="0" noProof="0" dirty="0">
                <a:ln>
                  <a:noFill/>
                </a:ln>
                <a:solidFill>
                  <a:srgbClr val="54472E"/>
                </a:solidFill>
                <a:effectLst/>
                <a:uLnTx/>
                <a:uFillTx/>
                <a:ea typeface="+mn-ea"/>
                <a:cs typeface="+mn-cs"/>
                <a:hlinkClick r:id="rId9"/>
              </a:rPr>
              <a:t>https://archive.org/embed/5-mins-respirer</a:t>
            </a:r>
            <a:r>
              <a:rPr kumimoji="0" lang="fr-FR" sz="1200" b="0" i="0" u="none" strike="noStrike" kern="1200" cap="none" spc="0" normalizeH="0" baseline="0" noProof="0" dirty="0">
                <a:ln>
                  <a:noFill/>
                </a:ln>
                <a:solidFill>
                  <a:srgbClr val="54472E"/>
                </a:solidFill>
                <a:effectLst/>
                <a:uLnTx/>
                <a:uFillTx/>
                <a:ea typeface="+mn-ea"/>
                <a:cs typeface="+mn-cs"/>
              </a:rPr>
              <a:t> </a:t>
            </a:r>
            <a:br>
              <a:rPr kumimoji="0" lang="fr-FR" sz="1200" b="0" i="0" u="none" strike="noStrike" kern="1200" cap="none" spc="0" normalizeH="0" baseline="0" noProof="0" dirty="0">
                <a:ln>
                  <a:noFill/>
                </a:ln>
                <a:solidFill>
                  <a:srgbClr val="54472E"/>
                </a:solidFill>
                <a:effectLst/>
                <a:uLnTx/>
                <a:uFillTx/>
                <a:ea typeface="+mn-ea"/>
                <a:cs typeface="+mn-cs"/>
              </a:rPr>
            </a:br>
            <a:r>
              <a:rPr kumimoji="0" lang="fr-FR" sz="1200" b="0" i="0" u="none" strike="noStrike" kern="1200" cap="none" spc="0" normalizeH="0" baseline="0" noProof="0" dirty="0">
                <a:ln>
                  <a:noFill/>
                </a:ln>
                <a:solidFill>
                  <a:srgbClr val="54472E"/>
                </a:solidFill>
                <a:effectLst/>
                <a:uLnTx/>
                <a:uFillTx/>
                <a:ea typeface="+mn-ea"/>
                <a:cs typeface="+mn-cs"/>
              </a:rPr>
              <a:t>3 mins - </a:t>
            </a:r>
            <a:r>
              <a:rPr kumimoji="0" lang="fr-FR" sz="1200" b="0" i="0" u="none" strike="noStrike" kern="1200" cap="none" spc="0" normalizeH="0" baseline="0" noProof="0" dirty="0">
                <a:ln>
                  <a:noFill/>
                </a:ln>
                <a:solidFill>
                  <a:srgbClr val="54472E"/>
                </a:solidFill>
                <a:effectLst/>
                <a:uLnTx/>
                <a:uFillTx/>
                <a:ea typeface="+mn-ea"/>
                <a:cs typeface="+mn-cs"/>
                <a:hlinkClick r:id="rId10"/>
              </a:rPr>
              <a:t>http://www.enpleineconscience.be/wp-content/uploads/2015/01/3respirationFaireFace2.mp3</a:t>
            </a:r>
            <a:br>
              <a:rPr kumimoji="0" lang="fr-FR" sz="1200" b="0" i="0" u="none" strike="noStrike" kern="1200" cap="none" spc="0" normalizeH="0" baseline="0" noProof="0" dirty="0">
                <a:ln>
                  <a:noFill/>
                </a:ln>
                <a:solidFill>
                  <a:srgbClr val="54472E"/>
                </a:solidFill>
                <a:effectLst/>
                <a:uLnTx/>
                <a:uFillTx/>
                <a:ea typeface="+mn-ea"/>
                <a:cs typeface="+mn-cs"/>
              </a:rPr>
            </a:br>
            <a:br>
              <a:rPr lang="fr-CA" sz="1200" u="sng" dirty="0"/>
            </a:br>
            <a:endParaRPr lang="fr-CA" sz="1200" dirty="0"/>
          </a:p>
          <a:p>
            <a:endParaRPr lang="fr-FR" dirty="0"/>
          </a:p>
          <a:p>
            <a:endParaRPr lang="fr-FR" dirty="0"/>
          </a:p>
          <a:p>
            <a:r>
              <a:rPr lang="fr-FR" dirty="0"/>
              <a:t>Ressources en anglais :</a:t>
            </a:r>
          </a:p>
          <a:p>
            <a:pPr marL="171450" indent="-171450">
              <a:buFont typeface="Arial" panose="020B0604020202020204" pitchFamily="34" charset="0"/>
              <a:buChar char="•"/>
            </a:pPr>
            <a:r>
              <a:rPr lang="fr-FR" dirty="0"/>
              <a:t>http://marc.ucla.edu/mindful-meditations</a:t>
            </a:r>
          </a:p>
          <a:p>
            <a:pPr marL="171450" indent="-171450">
              <a:buFont typeface="Arial" panose="020B0604020202020204" pitchFamily="34" charset="0"/>
              <a:buChar char="•"/>
            </a:pPr>
            <a:r>
              <a:rPr lang="fr-FR" dirty="0"/>
              <a:t>Body Scan </a:t>
            </a:r>
            <a:r>
              <a:rPr lang="fr-FR" dirty="0" err="1"/>
              <a:t>exercises</a:t>
            </a:r>
            <a:r>
              <a:rPr lang="fr-FR" dirty="0"/>
              <a:t>:</a:t>
            </a:r>
          </a:p>
          <a:p>
            <a:pPr marL="628650" lvl="1" indent="-171450">
              <a:buFont typeface="Arial" panose="020B0604020202020204" pitchFamily="34" charset="0"/>
              <a:buChar char="•"/>
            </a:pPr>
            <a:r>
              <a:rPr lang="fr-CA" sz="1200" dirty="0">
                <a:hlinkClick r:id="rId11"/>
              </a:rPr>
              <a:t>https://archive.org/details/MFBodyScan10Minsb</a:t>
            </a:r>
            <a:r>
              <a:rPr lang="fr-CA" sz="1200" dirty="0"/>
              <a:t> </a:t>
            </a:r>
          </a:p>
          <a:p>
            <a:pPr marL="628650" lvl="1" indent="-171450">
              <a:buFont typeface="Arial" panose="020B0604020202020204" pitchFamily="34" charset="0"/>
              <a:buChar char="•"/>
            </a:pPr>
            <a:r>
              <a:rPr lang="fr-CA" sz="1200" dirty="0">
                <a:hlinkClick r:id="rId12"/>
              </a:rPr>
              <a:t>http://elishagoldstein.com/videos/10-minute-body-scan/</a:t>
            </a:r>
            <a:endParaRPr lang="fr-CA" sz="1200" dirty="0"/>
          </a:p>
          <a:p>
            <a:pPr marL="628650" lvl="1" indent="-171450">
              <a:buFont typeface="Arial" panose="020B0604020202020204" pitchFamily="34" charset="0"/>
              <a:buChar char="•"/>
            </a:pPr>
            <a:r>
              <a:rPr lang="fr-CA" sz="1200" u="sng" dirty="0">
                <a:hlinkClick r:id="rId13"/>
              </a:rPr>
              <a:t>http://www.sharonsalzberg.com/body-scan-meditation-audio/</a:t>
            </a:r>
            <a:endParaRPr lang="fr-FR" dirty="0"/>
          </a:p>
          <a:p>
            <a:pPr marL="171450" indent="-171450">
              <a:buFont typeface="Arial" panose="020B0604020202020204" pitchFamily="34" charset="0"/>
              <a:buChar char="•"/>
            </a:pPr>
            <a:r>
              <a:rPr lang="fr-FR" dirty="0" err="1"/>
              <a:t>Breathing</a:t>
            </a:r>
            <a:r>
              <a:rPr lang="fr-FR" dirty="0"/>
              <a:t> </a:t>
            </a:r>
            <a:r>
              <a:rPr lang="fr-FR" dirty="0" err="1"/>
              <a:t>exercises</a:t>
            </a:r>
            <a:r>
              <a:rPr lang="fr-FR" dirty="0"/>
              <a:t>:</a:t>
            </a:r>
          </a:p>
          <a:p>
            <a:pPr marL="628650" lvl="1" indent="-171450">
              <a:buFont typeface="Arial" panose="020B0604020202020204" pitchFamily="34" charset="0"/>
              <a:buChar char="•"/>
            </a:pPr>
            <a:r>
              <a:rPr lang="fr-CA" sz="1200" u="sng" dirty="0">
                <a:hlinkClick r:id="rId14"/>
              </a:rPr>
              <a:t>https://www.youtube.com/watch?v=Rah4IHHZyZU </a:t>
            </a:r>
            <a:endParaRPr lang="fr-CA" sz="1200" u="sng" dirty="0"/>
          </a:p>
          <a:p>
            <a:pPr marL="628650" lvl="1" indent="-171450">
              <a:buFont typeface="Arial" panose="020B0604020202020204" pitchFamily="34" charset="0"/>
              <a:buChar char="•"/>
            </a:pPr>
            <a:r>
              <a:rPr lang="fr-CA" sz="1200" u="sng" dirty="0">
                <a:hlinkClick r:id="rId15"/>
              </a:rPr>
              <a:t>https://www.youtube.com/watch?v=aXItOY0sLRY</a:t>
            </a:r>
            <a:endParaRPr lang="fr-CA" sz="1200" u="sng" dirty="0"/>
          </a:p>
          <a:p>
            <a:pPr marL="628650" lvl="1" indent="-171450">
              <a:buFont typeface="Arial" panose="020B0604020202020204" pitchFamily="34" charset="0"/>
              <a:buChar char="•"/>
            </a:pPr>
            <a:r>
              <a:rPr lang="fr-CA" sz="1200" u="sng" dirty="0">
                <a:hlinkClick r:id="rId16"/>
              </a:rPr>
              <a:t>https://www.mindful.org/10-minute-nourishing-breath-meditation/</a:t>
            </a:r>
            <a:r>
              <a:rPr lang="fr-CA" sz="1200" u="sng" dirty="0"/>
              <a:t> </a:t>
            </a:r>
            <a:endParaRPr lang="fr-FR" dirty="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dirty="0"/>
          </a:p>
        </p:txBody>
      </p:sp>
    </p:spTree>
    <p:extLst>
      <p:ext uri="{BB962C8B-B14F-4D97-AF65-F5344CB8AC3E}">
        <p14:creationId xmlns:p14="http://schemas.microsoft.com/office/powerpoint/2010/main" val="3754720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Ginette</a:t>
            </a:r>
          </a:p>
          <a:p>
            <a:endParaRPr lang="fr-CA" dirty="0"/>
          </a:p>
          <a:p>
            <a:r>
              <a:rPr lang="fr-CA" dirty="0"/>
              <a:t>Eh bien, maintenant, j'aimerais donner la parole à 2 ou 3 personnes qui aimeraient faire des rétroactions en plénière. Si vous êtes le premier, ouvrez simplement votre micro et parlez, si vous êtes le deuxième ou le troisième, veuillez lever la main.</a:t>
            </a:r>
          </a:p>
          <a:p>
            <a:endParaRPr lang="fr-CA" dirty="0"/>
          </a:p>
          <a:p>
            <a:r>
              <a:rPr lang="fr-CA" dirty="0"/>
              <a:t>((faire la préparation pour les salles de discussion)</a:t>
            </a:r>
          </a:p>
          <a:p>
            <a:r>
              <a:rPr lang="fr-CA" dirty="0"/>
              <a:t>Et maintenant, vous aurez l'opportunité de faire une rétroaction, en petits groupes de 4 à 6 personnes qui seront assignées au hasard. Soyez simplement conscient et partagez le temps disponible parmi vous</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Débriefing sur les exercices d’aujourd'hui</a:t>
            </a:r>
          </a:p>
          <a:p>
            <a:endParaRPr lang="fr-CA" baseline="0" dirty="0"/>
          </a:p>
          <a:p>
            <a:r>
              <a:rPr lang="fr-CA" u="none" dirty="0"/>
              <a:t>Parlez de la façon dont l’expérience s’est déroulée pour vous.</a:t>
            </a:r>
          </a:p>
          <a:p>
            <a:pPr lvl="1"/>
            <a:r>
              <a:rPr lang="fr-CA" u="none" noProof="0" dirty="0"/>
              <a:t>Qu’avez-vous appris?</a:t>
            </a:r>
          </a:p>
          <a:p>
            <a:pPr lvl="1"/>
            <a:r>
              <a:rPr lang="fr-CA" u="none" noProof="0" dirty="0"/>
              <a:t>Qu’avez-vous remarqué?</a:t>
            </a:r>
          </a:p>
          <a:p>
            <a:pPr lvl="1"/>
            <a:r>
              <a:rPr lang="fr-CA" u="none" noProof="0" dirty="0"/>
              <a:t>Qu’est-ce qui a été difficile ou excessivement facile?</a:t>
            </a:r>
          </a:p>
          <a:p>
            <a:endParaRPr lang="fr-CA" dirty="0"/>
          </a:p>
          <a:p>
            <a:r>
              <a:rPr lang="fr-CA" dirty="0"/>
              <a:t>(ouvre les salles de discussion)</a:t>
            </a:r>
          </a:p>
          <a:p>
            <a:r>
              <a:rPr lang="fr-CA" dirty="0"/>
              <a:t>Comme d’habitude, une fois terminé, vous pouvez simplement quitter le WebEx ou retournez si vous avez des questionnes ou de commentaires </a:t>
            </a:r>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dirty="0"/>
          </a:p>
        </p:txBody>
      </p:sp>
    </p:spTree>
    <p:extLst>
      <p:ext uri="{BB962C8B-B14F-4D97-AF65-F5344CB8AC3E}">
        <p14:creationId xmlns:p14="http://schemas.microsoft.com/office/powerpoint/2010/main" val="923307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0" i="1" dirty="0"/>
              <a:t>No speaking notes required</a:t>
            </a:r>
            <a:r>
              <a:rPr lang="en-CA" b="0" i="1" baseline="0" dirty="0"/>
              <a:t> – just leave this slide up until everyone has exited the WebEx. Or take it down when people come back to the main room with comments or questions so they can see the facilitators full-screen.</a:t>
            </a:r>
            <a:endParaRPr lang="en-CA" b="0" i="1"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dirty="0"/>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lang="en-CA" noProof="0" dirty="0"/>
              <a:t>Carmen</a:t>
            </a:r>
          </a:p>
          <a:p>
            <a:pPr marL="0" marR="0" lvl="0" indent="0" algn="l" defTabSz="912937" rtl="0" eaLnBrk="1" fontAlgn="auto" latinLnBrk="0" hangingPunct="1">
              <a:lnSpc>
                <a:spcPct val="100000"/>
              </a:lnSpc>
              <a:spcBef>
                <a:spcPts val="0"/>
              </a:spcBef>
              <a:spcAft>
                <a:spcPts val="0"/>
              </a:spcAft>
              <a:buClrTx/>
              <a:buSzTx/>
              <a:buFontTx/>
              <a:buNone/>
              <a:tabLst/>
              <a:defRPr/>
            </a:pPr>
            <a:endParaRPr lang="en-US" dirty="0"/>
          </a:p>
          <a:p>
            <a:pPr defTabSz="912937">
              <a:defRPr/>
            </a:pPr>
            <a:r>
              <a:rPr lang="fr-CA" dirty="0"/>
              <a:t>Comme avec toutes les sessions du GC, s'il vous plaît, sentez-vous libre d'utiliser la langue de votre choix pour poser des questions ou participer à la discussion. La séance d'aujourd'hui sera conduit principalement en français, il y aura d'autres sessions en anglais qui seront promus via le groupe GCConnex (ou donner des dates précises, si disponible).</a:t>
            </a:r>
          </a:p>
          <a:p>
            <a:endParaRPr lang="en-US" baseline="0" dirty="0"/>
          </a:p>
          <a:p>
            <a:r>
              <a:rPr lang="en-CA" strike="noStrike" baseline="0" dirty="0"/>
              <a:t>As with all GoC sessions, please, feel free to use the language of your choice to ask questions or participate in the discussion., today’s session will be conducted  mainly in French, there will be other sessions in English that will be promoted via the GCConnex group (or give specific dates, if available</a:t>
            </a:r>
            <a:r>
              <a:rPr lang="en-US" strike="noStrike" baseline="0" dirty="0"/>
              <a:t>). </a:t>
            </a:r>
          </a:p>
          <a:p>
            <a:endParaRPr lang="en-CA" baseline="0"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dirty="0"/>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Carmen</a:t>
            </a:r>
          </a:p>
          <a:p>
            <a:endParaRPr lang="fr-CA" b="0" u="none" dirty="0"/>
          </a:p>
          <a:p>
            <a:r>
              <a:rPr lang="fr-CA" b="0" u="none" dirty="0"/>
              <a:t>(Cliquez sur chaque puce principale.)</a:t>
            </a:r>
          </a:p>
          <a:p>
            <a:r>
              <a:rPr lang="fr-CA" b="0" u="none" dirty="0"/>
              <a:t>Tout au long du programme :</a:t>
            </a:r>
            <a:r>
              <a:rPr lang="fr-CA" b="0" dirty="0"/>
              <a:t> </a:t>
            </a:r>
          </a:p>
          <a:p>
            <a:pPr marL="171450" indent="-171450">
              <a:buFont typeface="Arial" panose="020B0604020202020204" pitchFamily="34" charset="0"/>
              <a:buChar char="•"/>
            </a:pPr>
            <a:r>
              <a:rPr lang="fr-CA" b="0" u="none" dirty="0"/>
              <a:t>il y aura parfois des activités en sous-groupes;</a:t>
            </a:r>
          </a:p>
          <a:p>
            <a:pPr marL="171450" indent="-171450">
              <a:buFont typeface="Arial" panose="020B0604020202020204" pitchFamily="34" charset="0"/>
              <a:buChar char="•"/>
            </a:pPr>
            <a:r>
              <a:rPr lang="fr-CA" b="0" u="none" dirty="0"/>
              <a:t>il y aura également des retours sur les exercices chaque jour, habituellement à la fin des séances.</a:t>
            </a:r>
          </a:p>
          <a:p>
            <a:r>
              <a:rPr lang="fr-CA" b="0" u="none" dirty="0"/>
              <a:t>Ces deux activités (sous-groupes et retours sur les exercices) sont susceptibles d’avoir lieu chaque fois avec des collègues différents, car elles sont assignées au hasard.</a:t>
            </a:r>
            <a:r>
              <a:rPr lang="fr-CA" b="0" dirty="0"/>
              <a:t> </a:t>
            </a:r>
          </a:p>
          <a:p>
            <a:endParaRPr lang="fr-CA" b="0" dirty="0"/>
          </a:p>
          <a:p>
            <a:pPr marL="171450" indent="-171450">
              <a:buFont typeface="Arial" panose="020B0604020202020204" pitchFamily="34" charset="0"/>
              <a:buChar char="•"/>
            </a:pPr>
            <a:r>
              <a:rPr lang="fr-CA" b="0" u="none" dirty="0"/>
              <a:t>Il y aura aussi le système de jumelage, qui reste le même.</a:t>
            </a:r>
          </a:p>
          <a:p>
            <a:pPr marL="171450" indent="-171450">
              <a:buFont typeface="Arial" panose="020B0604020202020204" pitchFamily="34" charset="0"/>
              <a:buChar char="•"/>
            </a:pPr>
            <a:r>
              <a:rPr lang="fr-CA" b="0" u="none" dirty="0"/>
              <a:t>Vous vous réunirez chaque semaine avec vos compagnons tout au long des huit semaines</a:t>
            </a:r>
          </a:p>
          <a:p>
            <a:pPr marL="171450" indent="-171450">
              <a:buFont typeface="Arial" panose="020B0604020202020204" pitchFamily="34" charset="0"/>
              <a:buChar char="•"/>
            </a:pPr>
            <a:r>
              <a:rPr lang="fr-FR" b="0" u="none" dirty="0"/>
              <a:t>en dehors de cette session, dans le but de </a:t>
            </a:r>
          </a:p>
          <a:p>
            <a:pPr marL="628650" lvl="1" indent="-171450">
              <a:buFont typeface="Arial" panose="020B0604020202020204" pitchFamily="34" charset="0"/>
              <a:buChar char="•"/>
            </a:pPr>
            <a:r>
              <a:rPr lang="fr-FR" b="0" u="none" dirty="0"/>
              <a:t>discuter de ce qui a été difficile, </a:t>
            </a:r>
          </a:p>
          <a:p>
            <a:pPr marL="628650" lvl="1" indent="-171450">
              <a:buFont typeface="Arial" panose="020B0604020202020204" pitchFamily="34" charset="0"/>
              <a:buChar char="•"/>
            </a:pPr>
            <a:r>
              <a:rPr lang="fr-FR" b="0" u="none" dirty="0"/>
              <a:t>de partager des idées et </a:t>
            </a:r>
          </a:p>
          <a:p>
            <a:pPr marL="628650" lvl="1" indent="-171450">
              <a:buFont typeface="Arial" panose="020B0604020202020204" pitchFamily="34" charset="0"/>
              <a:buChar char="•"/>
            </a:pPr>
            <a:r>
              <a:rPr lang="fr-FR" b="0" u="none" dirty="0"/>
              <a:t>de se connecter</a:t>
            </a:r>
            <a:endParaRPr lang="fr-CA" b="0" u="none" dirty="0"/>
          </a:p>
          <a:p>
            <a:pPr marL="171450" indent="-171450">
              <a:buFont typeface="Arial" panose="020B0604020202020204" pitchFamily="34" charset="0"/>
              <a:buChar char="•"/>
            </a:pPr>
            <a:endParaRPr lang="fr-CA" b="0" u="none" dirty="0"/>
          </a:p>
          <a:p>
            <a:pPr marL="171450" indent="-171450">
              <a:buFont typeface="Arial" panose="020B0604020202020204" pitchFamily="34" charset="0"/>
              <a:buChar char="•"/>
            </a:pPr>
            <a:r>
              <a:rPr lang="fr-FR" b="0" u="none" dirty="0"/>
              <a:t>Donc, si vous avez besoin d'être réorganisé, faites-le savoir à Alejandro</a:t>
            </a:r>
            <a:endParaRPr lang="fr-CA" b="0" dirty="0"/>
          </a:p>
        </p:txBody>
      </p:sp>
      <p:sp>
        <p:nvSpPr>
          <p:cNvPr id="4" name="Slide Number Placeholder 3"/>
          <p:cNvSpPr>
            <a:spLocks noGrp="1"/>
          </p:cNvSpPr>
          <p:nvPr>
            <p:ph type="sldNum" sz="quarter" idx="10"/>
          </p:nvPr>
        </p:nvSpPr>
        <p:spPr/>
        <p:txBody>
          <a:bodyPr/>
          <a:lstStyle/>
          <a:p>
            <a:fld id="{C6C9EB95-B0B3-48AB-917D-E5E386E0913A}" type="slidenum">
              <a:rPr lang="fr-CA" smtClean="0"/>
              <a:t>3</a:t>
            </a:fld>
            <a:endParaRPr lang="fr-CA" dirty="0"/>
          </a:p>
        </p:txBody>
      </p:sp>
    </p:spTree>
    <p:extLst>
      <p:ext uri="{BB962C8B-B14F-4D97-AF65-F5344CB8AC3E}">
        <p14:creationId xmlns:p14="http://schemas.microsoft.com/office/powerpoint/2010/main" val="2948053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3126">
              <a:defRPr/>
            </a:pPr>
            <a:r>
              <a:rPr lang="fr-CA" dirty="0"/>
              <a:t>Marie-Lyne</a:t>
            </a:r>
          </a:p>
          <a:p>
            <a:pPr defTabSz="933126">
              <a:defRPr/>
            </a:pPr>
            <a:endParaRPr lang="fr-CA" dirty="0"/>
          </a:p>
          <a:p>
            <a:r>
              <a:rPr lang="fr-CA" u="none" dirty="0"/>
              <a:t>Commençons par faire un exercice de pleine conscience de soi.</a:t>
            </a:r>
          </a:p>
          <a:p>
            <a:r>
              <a:rPr lang="fr-CA" sz="1200" u="none" dirty="0"/>
              <a:t>Asseyez-vous 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est le plus confortable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 simplement votre respiration.</a:t>
            </a:r>
            <a:endParaRPr lang="fr-CA" dirty="0"/>
          </a:p>
          <a:p>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Maintenant, nous allons prendre une minute complète de respiration pour prendre conscience de soi.</a:t>
            </a:r>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dirty="0"/>
          </a:p>
        </p:txBody>
      </p:sp>
    </p:spTree>
    <p:extLst>
      <p:ext uri="{BB962C8B-B14F-4D97-AF65-F5344CB8AC3E}">
        <p14:creationId xmlns:p14="http://schemas.microsoft.com/office/powerpoint/2010/main" val="388612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26">
              <a:defRPr/>
            </a:pPr>
            <a:r>
              <a:rPr lang="fr-CA" dirty="0"/>
              <a:t>Marie-Lyne</a:t>
            </a:r>
          </a:p>
          <a:p>
            <a:pPr defTabSz="933126">
              <a:defRPr/>
            </a:pPr>
            <a:endParaRPr lang="fr-CA" dirty="0"/>
          </a:p>
          <a:p>
            <a:r>
              <a:rPr lang="fr-CA" dirty="0"/>
              <a:t>L’idée est que deux ou trois personnes partagent leurs idées au sujet d’expériences qu’elles ont vécues ou de choses qu’elles ont remarquées lors de la pratique de la semaine dernière. </a:t>
            </a:r>
            <a:endParaRPr lang="fr-CA" baseline="0" dirty="0"/>
          </a:p>
          <a:p>
            <a:endParaRPr lang="fr-CA" baseline="0" dirty="0"/>
          </a:p>
          <a:p>
            <a:r>
              <a:rPr lang="fr-CA" baseline="0" dirty="0"/>
              <a:t>Y compris le système de compagnons et les exercices de respiration en pleine conscience et de tenue d’un journal de gratitude.</a:t>
            </a:r>
          </a:p>
          <a:p>
            <a:endParaRPr lang="fr-CA" baseline="0" dirty="0"/>
          </a:p>
          <a:p>
            <a:r>
              <a:rPr lang="fr-CA" baseline="0" dirty="0"/>
              <a:t>En passant, tout le monde a rencontré son compagnon?</a:t>
            </a:r>
          </a:p>
          <a:p>
            <a:r>
              <a:rPr lang="fr-FR" baseline="0" dirty="0"/>
              <a:t>Veuillez répondre au sondage affiché sur vos écrans maintenant, probablement sur le côté droit</a:t>
            </a:r>
            <a:endParaRPr lang="fr-CA" baseline="0" dirty="0"/>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(cliquez)</a:t>
            </a:r>
          </a:p>
          <a:p>
            <a:r>
              <a:rPr lang="fr-CA" dirty="0"/>
              <a:t>Avec honnêteté, veuillez commenter sur les items suivants:</a:t>
            </a:r>
            <a:endParaRPr lang="fr-CA" baseline="0" dirty="0"/>
          </a:p>
          <a:p>
            <a:pPr marL="171450" indent="-171450">
              <a:buFont typeface="Arial" panose="020B0604020202020204" pitchFamily="34" charset="0"/>
              <a:buChar char="•"/>
            </a:pPr>
            <a:r>
              <a:rPr lang="fr-CA" baseline="0" dirty="0"/>
              <a:t>Quelles sont vos difficultés?</a:t>
            </a:r>
          </a:p>
          <a:p>
            <a:pPr marL="171450" indent="-171450">
              <a:buFont typeface="Arial" panose="020B0604020202020204" pitchFamily="34" charset="0"/>
              <a:buChar char="•"/>
            </a:pPr>
            <a:r>
              <a:rPr lang="fr-CA" baseline="0" dirty="0"/>
              <a:t>Qu’avez-vous remarqué?</a:t>
            </a:r>
          </a:p>
          <a:p>
            <a:pPr marL="171450" indent="-171450">
              <a:buFont typeface="Arial" panose="020B0604020202020204" pitchFamily="34" charset="0"/>
              <a:buChar char="•"/>
            </a:pPr>
            <a:r>
              <a:rPr lang="fr-CA" baseline="0" dirty="0"/>
              <a:t>Des idées que vous avez réalisées?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(cliquez)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(Lecture de la diapo)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(cliquez)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(Lecture de la diapo)</a:t>
            </a:r>
          </a:p>
          <a:p>
            <a:pPr marL="0" indent="0">
              <a:buFont typeface="Arial" panose="020B0604020202020204" pitchFamily="34" charset="0"/>
              <a:buNone/>
            </a:pPr>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dirty="0"/>
          </a:p>
        </p:txBody>
      </p:sp>
    </p:spTree>
    <p:extLst>
      <p:ext uri="{BB962C8B-B14F-4D97-AF65-F5344CB8AC3E}">
        <p14:creationId xmlns:p14="http://schemas.microsoft.com/office/powerpoint/2010/main" val="458866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33126">
              <a:defRPr/>
            </a:pPr>
            <a:r>
              <a:rPr lang="fr-CA" dirty="0"/>
              <a:t>Marie-Lyne</a:t>
            </a:r>
          </a:p>
          <a:p>
            <a:pPr defTabSz="933126">
              <a:defRPr/>
            </a:pPr>
            <a:endParaRPr lang="fr-CA" dirty="0"/>
          </a:p>
          <a:p>
            <a:pPr>
              <a:spcBef>
                <a:spcPts val="1800"/>
              </a:spcBef>
            </a:pPr>
            <a:r>
              <a:rPr lang="fr-FR" dirty="0"/>
              <a:t>L'ordre du jour d'aujourd'hui…</a:t>
            </a:r>
          </a:p>
          <a:p>
            <a:pPr>
              <a:spcBef>
                <a:spcPts val="1800"/>
              </a:spcBef>
            </a:pPr>
            <a:r>
              <a:rPr lang="fr-FR" dirty="0"/>
              <a:t>Nous avons déjà parcouru les 2 premières puces</a:t>
            </a:r>
          </a:p>
          <a:p>
            <a:pPr>
              <a:spcBef>
                <a:spcPts val="1800"/>
              </a:spcBef>
            </a:pPr>
            <a:endParaRPr lang="fr-FR" dirty="0"/>
          </a:p>
          <a:p>
            <a:pPr>
              <a:spcBef>
                <a:spcPts val="1800"/>
              </a:spcBef>
            </a:pPr>
            <a:r>
              <a:rPr lang="fr-FR" dirty="0"/>
              <a:t>Aujourd'hui, nous allons explorer trois des </a:t>
            </a:r>
            <a:r>
              <a:rPr lang="fr-CA" dirty="0"/>
              <a:t>compétences que possède un dirigeant dans la pleine conscience sont la clarté, la concentration, et la compassion</a:t>
            </a:r>
          </a:p>
          <a:p>
            <a:pPr>
              <a:spcBef>
                <a:spcPts val="1800"/>
              </a:spcBef>
            </a:pPr>
            <a:r>
              <a:rPr lang="fr-CA" dirty="0"/>
              <a:t>Aujourd’hui nous pratiquerons</a:t>
            </a:r>
          </a:p>
          <a:p>
            <a:pPr marL="171450" lvl="0" indent="-171450">
              <a:spcBef>
                <a:spcPts val="600"/>
              </a:spcBef>
              <a:buFont typeface="Arial" panose="020B0604020202020204" pitchFamily="34" charset="0"/>
              <a:buChar char="•"/>
            </a:pPr>
            <a:r>
              <a:rPr lang="fr-CA" dirty="0"/>
              <a:t>Écouter en tant que dirigeant</a:t>
            </a:r>
          </a:p>
          <a:p>
            <a:pPr marL="171450" lvl="0" indent="-171450">
              <a:spcBef>
                <a:spcPts val="600"/>
              </a:spcBef>
              <a:buFont typeface="Arial" panose="020B0604020202020204" pitchFamily="34" charset="0"/>
              <a:buChar char="•"/>
            </a:pPr>
            <a:r>
              <a:rPr lang="fr-CA" dirty="0"/>
              <a:t>Décisions conscientes</a:t>
            </a:r>
            <a:endParaRPr lang="fr-CA" sz="2200" dirty="0"/>
          </a:p>
          <a:p>
            <a:pPr marL="171450" lvl="0" indent="-171450">
              <a:spcBef>
                <a:spcPts val="600"/>
              </a:spcBef>
              <a:buFont typeface="Arial" panose="020B0604020202020204" pitchFamily="34" charset="0"/>
              <a:buChar char="•"/>
            </a:pPr>
            <a:r>
              <a:rPr lang="fr-CA" dirty="0"/>
              <a:t>Dirigeant compatissant : je souhaite ton bonheur</a:t>
            </a:r>
          </a:p>
          <a:p>
            <a:pPr lvl="0">
              <a:spcBef>
                <a:spcPts val="600"/>
              </a:spcBef>
            </a:pPr>
            <a:endParaRPr lang="fr-CA" dirty="0"/>
          </a:p>
          <a:p>
            <a:pPr lvl="0">
              <a:spcBef>
                <a:spcPts val="600"/>
              </a:spcBef>
            </a:pPr>
            <a:r>
              <a:rPr lang="fr-FR" dirty="0"/>
              <a:t>Et nous passerons en revue certaines ressources autour</a:t>
            </a:r>
            <a:r>
              <a:rPr lang="fr-CA" dirty="0"/>
              <a:t> du leadership</a:t>
            </a:r>
          </a:p>
          <a:p>
            <a:pPr lvl="0">
              <a:spcBef>
                <a:spcPts val="600"/>
              </a:spcBef>
            </a:pPr>
            <a:r>
              <a:rPr lang="fr-CA" sz="3200" dirty="0"/>
              <a:t>nous visiterons le choses à accomplir cette semaine</a:t>
            </a:r>
            <a:r>
              <a:rPr lang="fr-CA" dirty="0"/>
              <a:t> 3</a:t>
            </a:r>
          </a:p>
          <a:p>
            <a:pPr lvl="0">
              <a:spcBef>
                <a:spcPts val="600"/>
              </a:spcBef>
            </a:pPr>
            <a:r>
              <a:rPr lang="fr-CA" sz="3200" dirty="0"/>
              <a:t>et nous aurons le débriefing et les sous-groupes</a:t>
            </a:r>
            <a:endParaRPr lang="fr-CA" dirty="0"/>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dirty="0"/>
          </a:p>
        </p:txBody>
      </p:sp>
    </p:spTree>
    <p:extLst>
      <p:ext uri="{BB962C8B-B14F-4D97-AF65-F5344CB8AC3E}">
        <p14:creationId xmlns:p14="http://schemas.microsoft.com/office/powerpoint/2010/main" val="1687765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noProof="0" dirty="0"/>
              <a:t>Ginette</a:t>
            </a:r>
          </a:p>
          <a:p>
            <a:endParaRPr lang="fr-FR"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Le leadership est l'action de diriger un groupe de personnes ou une organisation, mais qu'est-ce qui fait un bon leader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J'aimerais attirer votre attention sur l'image en bas à droite (paraphrase de l'image)…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parmi les 6 meilleures compétences, seules 2 sont purement intellectuelles, lesquelles sont-elles ?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Peux-tu deviner?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(cliquez)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Le troisième et le quatrième, les autres quatre sont compétence humaine ou douce.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Ressources en anglais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https://siyli.org/resources/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https://www.amazon.ca/Search-Inside-Yourself-Productivity-Creativity/dp/0062116924</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dirty="0"/>
          </a:p>
        </p:txBody>
      </p:sp>
    </p:spTree>
    <p:extLst>
      <p:ext uri="{BB962C8B-B14F-4D97-AF65-F5344CB8AC3E}">
        <p14:creationId xmlns:p14="http://schemas.microsoft.com/office/powerpoint/2010/main" val="2197926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fr-FR" noProof="0" dirty="0"/>
              <a:t>Ginette</a:t>
            </a:r>
          </a:p>
          <a:p>
            <a:pPr lvl="0"/>
            <a:endParaRPr lang="fr-FR" b="0" dirty="0"/>
          </a:p>
          <a:p>
            <a:pPr lvl="0"/>
            <a:r>
              <a:rPr lang="fr-FR" b="0" dirty="0"/>
              <a:t>Vous voyez de nombreux logos différents ici, vous en connaissez peut-être plus d'un. Beaucoup d'entre elles sont de grandes entreprises, et il y a une raison pour laquelle elles mettent en œuvre des programmes de pleine conscience. Gardez à l'esprit que bien que cette diapositive ait été créée il y a quelques années, elle est toujours très pertinente.</a:t>
            </a:r>
          </a:p>
          <a:p>
            <a:pPr lvl="0"/>
            <a:endParaRPr lang="fr-FR" b="0" dirty="0"/>
          </a:p>
          <a:p>
            <a:pPr lvl="0"/>
            <a:r>
              <a:rPr lang="fr-FR" b="0" dirty="0"/>
              <a:t>Permettez-moi d'attirer votre attention sur quelques exemples</a:t>
            </a:r>
          </a:p>
          <a:p>
            <a:pPr lvl="0"/>
            <a:r>
              <a:rPr lang="fr-FR" b="0" dirty="0"/>
              <a:t>((choisissez-en deux que vous aimez le plus))</a:t>
            </a:r>
          </a:p>
          <a:p>
            <a:pPr marL="171450" lvl="0" indent="-171450">
              <a:buFont typeface="Arial" panose="020B0604020202020204" pitchFamily="34" charset="0"/>
              <a:buChar char="•"/>
            </a:pPr>
            <a:r>
              <a:rPr lang="fr-FR" b="0" dirty="0"/>
              <a:t>Sur la NBA, Phil Jackson, d'abord avec les Chicago Bulls puis avec les LA Lakers a obtenu 11 championnats, faisant faire à Michael Jordan, </a:t>
            </a:r>
            <a:r>
              <a:rPr lang="fr-FR" b="0" dirty="0" err="1"/>
              <a:t>Koby</a:t>
            </a:r>
            <a:r>
              <a:rPr lang="fr-FR" b="0" dirty="0"/>
              <a:t> Bryant et autres des exercices de pleine conscience. Ils appellent ça être dans « la zone ». De plus, les Golden State Warriors, ont un état d'esprit conscient sur quatre valeurs fondamentales, dans l'ordre :</a:t>
            </a:r>
          </a:p>
          <a:p>
            <a:pPr lvl="1"/>
            <a:r>
              <a:rPr lang="fr-FR" b="0" dirty="0"/>
              <a:t>1. Joie ;</a:t>
            </a:r>
          </a:p>
          <a:p>
            <a:pPr lvl="1"/>
            <a:r>
              <a:rPr lang="fr-FR" b="0" dirty="0"/>
              <a:t>2. Pleine conscience ;</a:t>
            </a:r>
          </a:p>
          <a:p>
            <a:pPr lvl="1"/>
            <a:r>
              <a:rPr lang="fr-FR" b="0" dirty="0"/>
              <a:t>3. Compassion pour les membres de l'équipe et pour le jeu de basketball; et</a:t>
            </a:r>
          </a:p>
          <a:p>
            <a:pPr lvl="1"/>
            <a:r>
              <a:rPr lang="fr-FR" b="0" dirty="0"/>
              <a:t>4. Compétition</a:t>
            </a:r>
            <a:endParaRPr lang="en-CA" b="0" dirty="0"/>
          </a:p>
          <a:p>
            <a:pPr marL="171450" indent="-171450">
              <a:buFont typeface="Arial" panose="020B0604020202020204" pitchFamily="34" charset="0"/>
              <a:buChar char="•"/>
            </a:pPr>
            <a:r>
              <a:rPr lang="fr-FR" b="0" i="0" dirty="0">
                <a:solidFill>
                  <a:srgbClr val="7030A0"/>
                </a:solidFill>
              </a:rPr>
              <a:t>Google – qui n'a pas utilisé Google ? c'est un grand acteur de l'essor de la pleine conscience. Chad-Meng Tan a lancé un programme dans Google avec un grand succès que d'autres entreprises de la Silicon Valley l'ont demandé, il a écrit le livre </a:t>
            </a:r>
            <a:r>
              <a:rPr lang="fr-FR" b="0" i="0" dirty="0" err="1">
                <a:solidFill>
                  <a:srgbClr val="7030A0"/>
                </a:solidFill>
              </a:rPr>
              <a:t>Search</a:t>
            </a:r>
            <a:r>
              <a:rPr lang="fr-FR" b="0" i="0" dirty="0">
                <a:solidFill>
                  <a:srgbClr val="7030A0"/>
                </a:solidFill>
              </a:rPr>
              <a:t> Inside </a:t>
            </a:r>
            <a:r>
              <a:rPr lang="fr-FR" b="0" i="0" dirty="0" err="1">
                <a:solidFill>
                  <a:srgbClr val="7030A0"/>
                </a:solidFill>
              </a:rPr>
              <a:t>Yourself</a:t>
            </a:r>
            <a:r>
              <a:rPr lang="fr-FR" b="0" i="0" dirty="0">
                <a:solidFill>
                  <a:srgbClr val="7030A0"/>
                </a:solidFill>
              </a:rPr>
              <a:t> (SIY) et il est devenu si important qu'il existe maintenant un SIY Leadership Institute (SIYLI).</a:t>
            </a:r>
          </a:p>
          <a:p>
            <a:pPr marL="628650" lvl="1" indent="-171450">
              <a:buFont typeface="Arial" panose="020B0604020202020204" pitchFamily="34" charset="0"/>
              <a:buChar char="•"/>
            </a:pPr>
            <a:r>
              <a:rPr lang="fr-FR" b="0" i="0" dirty="0">
                <a:solidFill>
                  <a:srgbClr val="7030A0"/>
                </a:solidFill>
              </a:rPr>
              <a:t>SIYLI propose désormais des programmes de pleine conscience à travers le monde, certifiant des enseignants, mettant en œuvre des programmes dans des organisations et également dans certains pays comme le Bhoutan - https://siyli.org/bhutan-government-employees/</a:t>
            </a:r>
          </a:p>
          <a:p>
            <a:pPr marL="457200" lvl="1" indent="0">
              <a:buFont typeface="Arial" panose="020B0604020202020204" pitchFamily="34" charset="0"/>
              <a:buNone/>
            </a:pPr>
            <a:r>
              <a:rPr lang="fr-FR" b="0" i="0" dirty="0">
                <a:solidFill>
                  <a:srgbClr val="7030A0"/>
                </a:solidFill>
              </a:rPr>
              <a:t>OU</a:t>
            </a:r>
          </a:p>
          <a:p>
            <a:pPr marL="628650" lvl="1" indent="-171450">
              <a:buFont typeface="Arial" panose="020B0604020202020204" pitchFamily="34" charset="0"/>
              <a:buChar char="•"/>
            </a:pPr>
            <a:r>
              <a:rPr lang="fr-FR" b="0" i="0" dirty="0">
                <a:solidFill>
                  <a:srgbClr val="7030A0"/>
                </a:solidFill>
              </a:rPr>
              <a:t>Karen May, vice-présidente du développement des personnes, les cadres commencent les réunions avec un temps de pleine conscience - https://youtu.be/zVlXE1UtJKY?t=421</a:t>
            </a:r>
          </a:p>
          <a:p>
            <a:pPr marL="171450" indent="-171450">
              <a:buFont typeface="Arial" panose="020B0604020202020204" pitchFamily="34" charset="0"/>
              <a:buChar char="•"/>
            </a:pPr>
            <a:r>
              <a:rPr lang="fr-FR" b="0" i="0" dirty="0">
                <a:solidFill>
                  <a:srgbClr val="7030A0"/>
                </a:solidFill>
              </a:rPr>
              <a:t>Forum économique mondial - Le Forum engage les principaux dirigeants politiques, commerciaux et autres de la société à façonner les programmes mondiaux, régionaux et industriels. Janice </a:t>
            </a:r>
            <a:r>
              <a:rPr lang="fr-FR" b="0" i="0" dirty="0" err="1">
                <a:solidFill>
                  <a:srgbClr val="7030A0"/>
                </a:solidFill>
              </a:rPr>
              <a:t>Marturano</a:t>
            </a:r>
            <a:r>
              <a:rPr lang="fr-FR" b="0" i="0" dirty="0">
                <a:solidFill>
                  <a:srgbClr val="7030A0"/>
                </a:solidFill>
              </a:rPr>
              <a:t>, ancienne vice-présidente de General Mills et maintenant présidente de l'Institute for </a:t>
            </a:r>
            <a:r>
              <a:rPr lang="fr-FR" b="0" i="0" dirty="0" err="1">
                <a:solidFill>
                  <a:srgbClr val="7030A0"/>
                </a:solidFill>
              </a:rPr>
              <a:t>Mindful</a:t>
            </a:r>
            <a:r>
              <a:rPr lang="fr-FR" b="0" i="0" dirty="0">
                <a:solidFill>
                  <a:srgbClr val="7030A0"/>
                </a:solidFill>
              </a:rPr>
              <a:t> Leadership, a présenté lors de ce forum - https://www.youtube.com/watch?v=v0CNZLIkIqw</a:t>
            </a:r>
            <a:endParaRPr lang="en-CA" b="0" i="0" dirty="0">
              <a:solidFill>
                <a:srgbClr val="7030A0"/>
              </a:solidFill>
            </a:endParaRPr>
          </a:p>
          <a:p>
            <a:pPr marL="171450" indent="-171450">
              <a:buFont typeface="Arial" panose="020B0604020202020204" pitchFamily="34" charset="0"/>
              <a:buChar char="•"/>
            </a:pPr>
            <a:r>
              <a:rPr lang="fr-FR" b="0" i="0" dirty="0" err="1">
                <a:solidFill>
                  <a:srgbClr val="7030A0"/>
                </a:solidFill>
              </a:rPr>
              <a:t>U.Lab</a:t>
            </a:r>
            <a:r>
              <a:rPr lang="fr-FR" b="0" i="0" dirty="0">
                <a:solidFill>
                  <a:srgbClr val="7030A0"/>
                </a:solidFill>
              </a:rPr>
              <a:t> / MIT – Otto </a:t>
            </a:r>
            <a:r>
              <a:rPr lang="fr-FR" b="0" i="0" dirty="0" err="1">
                <a:solidFill>
                  <a:srgbClr val="7030A0"/>
                </a:solidFill>
              </a:rPr>
              <a:t>Scharmer</a:t>
            </a:r>
            <a:r>
              <a:rPr lang="fr-FR" b="0" i="0" dirty="0">
                <a:solidFill>
                  <a:srgbClr val="7030A0"/>
                </a:solidFill>
              </a:rPr>
              <a:t>, consulteur senior en gestion d'entreprise, y compris la pleine conscience - ils l'appellent « </a:t>
            </a:r>
            <a:r>
              <a:rPr lang="fr-FR" b="0" i="0" dirty="0" err="1">
                <a:solidFill>
                  <a:srgbClr val="7030A0"/>
                </a:solidFill>
              </a:rPr>
              <a:t>presencing</a:t>
            </a:r>
            <a:r>
              <a:rPr lang="fr-FR" b="0" i="0" dirty="0">
                <a:solidFill>
                  <a:srgbClr val="7030A0"/>
                </a:solidFill>
              </a:rPr>
              <a:t> » - dans le cadre de la nouvelle façon de faire des affaires éthiques. Le modèle U nous fait passer d'Ego-System à Eco-System - https://www.youtube.com/watch?v=GcbB1I__BmM</a:t>
            </a:r>
          </a:p>
          <a:p>
            <a:pPr marL="171450" indent="-171450">
              <a:buFont typeface="Arial" panose="020B0604020202020204" pitchFamily="34" charset="0"/>
              <a:buChar char="•"/>
            </a:pPr>
            <a:r>
              <a:rPr lang="fr-FR" b="0" i="0" dirty="0" err="1">
                <a:solidFill>
                  <a:srgbClr val="7030A0"/>
                </a:solidFill>
              </a:rPr>
              <a:t>Mindful</a:t>
            </a:r>
            <a:r>
              <a:rPr lang="fr-FR" b="0" i="0" dirty="0">
                <a:solidFill>
                  <a:srgbClr val="7030A0"/>
                </a:solidFill>
              </a:rPr>
              <a:t> Nation UK - Est coprésidé par les trois principaux partis politiques du Royaume-Uni avec l'intention d'appliquer des programmes de pleine conscience dans les domaines de l'éducation nationale, de la santé, du lieu de travail et du système de justice pénale. - https://www.themindfulnessinitiative.org/mindful-nation-report</a:t>
            </a:r>
            <a:endParaRPr lang="en-CA" b="0" i="0" dirty="0">
              <a:solidFill>
                <a:srgbClr val="7030A0"/>
              </a:solidFill>
            </a:endParaRPr>
          </a:p>
          <a:p>
            <a:pPr marL="0" indent="0">
              <a:buFont typeface="Arial" panose="020B0604020202020204" pitchFamily="34" charset="0"/>
              <a:buNone/>
            </a:pPr>
            <a:endParaRPr lang="en-CA" b="0" i="0" dirty="0">
              <a:solidFill>
                <a:srgbClr val="7030A0"/>
              </a:solidFill>
            </a:endParaRPr>
          </a:p>
          <a:p>
            <a:pPr>
              <a:buFont typeface="Arial" charset="0"/>
              <a:buNone/>
            </a:pPr>
            <a:r>
              <a:rPr lang="en-CA" baseline="0" dirty="0"/>
              <a:t>---</a:t>
            </a:r>
          </a:p>
          <a:p>
            <a:pPr>
              <a:buFont typeface="Arial" charset="0"/>
              <a:buNone/>
            </a:pPr>
            <a:r>
              <a:rPr lang="en-CA" baseline="0" dirty="0" err="1"/>
              <a:t>Ressources</a:t>
            </a:r>
            <a:r>
              <a:rPr lang="en-CA" baseline="0" dirty="0"/>
              <a:t> en </a:t>
            </a:r>
            <a:r>
              <a:rPr lang="en-CA" baseline="0" dirty="0" err="1"/>
              <a:t>anglais</a:t>
            </a:r>
            <a:r>
              <a:rPr lang="en-CA" baseline="0" dirty="0"/>
              <a:t> :</a:t>
            </a:r>
          </a:p>
          <a:p>
            <a:pPr marL="171450" indent="-171450">
              <a:buFont typeface="Arial" panose="020B0604020202020204" pitchFamily="34" charset="0"/>
              <a:buChar char="•"/>
            </a:pPr>
            <a:r>
              <a:rPr lang="en-CA" baseline="0" dirty="0"/>
              <a:t>Les </a:t>
            </a:r>
            <a:r>
              <a:rPr lang="en-CA" baseline="0" dirty="0" err="1"/>
              <a:t>onze</a:t>
            </a:r>
            <a:r>
              <a:rPr lang="en-CA" baseline="0" dirty="0"/>
              <a:t> </a:t>
            </a:r>
            <a:r>
              <a:rPr lang="en-CA" baseline="0" dirty="0" err="1"/>
              <a:t>anneaux</a:t>
            </a:r>
            <a:r>
              <a:rPr lang="en-CA" baseline="0" dirty="0"/>
              <a:t> de Phil Jackson - avec Chicago Bulls et LA Lakers </a:t>
            </a:r>
            <a:r>
              <a:rPr lang="en-CA" baseline="0" dirty="0" err="1"/>
              <a:t>ont</a:t>
            </a:r>
            <a:r>
              <a:rPr lang="en-CA" baseline="0" dirty="0"/>
              <a:t> </a:t>
            </a:r>
            <a:r>
              <a:rPr lang="en-CA" baseline="0" dirty="0" err="1"/>
              <a:t>obtenu</a:t>
            </a:r>
            <a:r>
              <a:rPr lang="en-CA" baseline="0" dirty="0"/>
              <a:t> 11 </a:t>
            </a:r>
            <a:r>
              <a:rPr lang="en-CA" baseline="0" dirty="0" err="1"/>
              <a:t>championnats</a:t>
            </a:r>
            <a:r>
              <a:rPr lang="en-CA" baseline="0" dirty="0"/>
              <a:t> - https://www.amazon.ca/Eleven-Rings-Success-Phil-Jackson/dp/0143125346</a:t>
            </a:r>
          </a:p>
          <a:p>
            <a:pPr marL="171450" indent="-171450">
              <a:buFont typeface="Arial" panose="020B0604020202020204" pitchFamily="34" charset="0"/>
              <a:buChar char="•"/>
            </a:pPr>
            <a:r>
              <a:rPr lang="en-CA" baseline="0" dirty="0"/>
              <a:t>Golden State Warriors, quatre </a:t>
            </a:r>
            <a:r>
              <a:rPr lang="en-CA" baseline="0" dirty="0" err="1"/>
              <a:t>valeurs</a:t>
            </a:r>
            <a:r>
              <a:rPr lang="en-CA" baseline="0" dirty="0"/>
              <a:t> </a:t>
            </a:r>
            <a:r>
              <a:rPr lang="en-CA" baseline="0" dirty="0" err="1"/>
              <a:t>fondamentales</a:t>
            </a:r>
            <a:r>
              <a:rPr lang="en-CA" baseline="0" dirty="0"/>
              <a:t> - http://yogadork.com/2015/12/09/the-golden-state-warriors-record-breaking-mindful-mindset/</a:t>
            </a:r>
          </a:p>
          <a:p>
            <a:pPr marL="171450" indent="-171450">
              <a:buFont typeface="Arial" panose="020B0604020202020204" pitchFamily="34" charset="0"/>
              <a:buChar char="•"/>
            </a:pPr>
            <a:r>
              <a:rPr lang="en-CA" baseline="0" dirty="0"/>
              <a:t>Article - </a:t>
            </a:r>
            <a:r>
              <a:rPr lang="en-CA" baseline="0" dirty="0" err="1"/>
              <a:t>mentionne</a:t>
            </a:r>
            <a:r>
              <a:rPr lang="en-CA" baseline="0" dirty="0"/>
              <a:t> </a:t>
            </a:r>
            <a:r>
              <a:rPr lang="en-CA" baseline="0" dirty="0" err="1"/>
              <a:t>quelques</a:t>
            </a:r>
            <a:r>
              <a:rPr lang="en-CA" baseline="0" dirty="0"/>
              <a:t> </a:t>
            </a:r>
            <a:r>
              <a:rPr lang="en-CA" baseline="0" dirty="0" err="1"/>
              <a:t>détails</a:t>
            </a:r>
            <a:r>
              <a:rPr lang="en-CA" baseline="0" dirty="0"/>
              <a:t> sur les programmes Mindfulness de Google, Aetna, General Mills, Intel, Target &amp; Green Mountain Coffee Roastershttps://hbr.org/2015/12/why-google-target-and-general-mills-are- </a:t>
            </a:r>
            <a:r>
              <a:rPr lang="en-CA" baseline="0" dirty="0" err="1"/>
              <a:t>investir</a:t>
            </a:r>
            <a:r>
              <a:rPr lang="en-CA" baseline="0" dirty="0"/>
              <a:t> dans la </a:t>
            </a:r>
            <a:r>
              <a:rPr lang="en-CA" baseline="0" dirty="0" err="1"/>
              <a:t>pleine</a:t>
            </a:r>
            <a:r>
              <a:rPr lang="en-CA" baseline="0" dirty="0"/>
              <a:t> conscience</a:t>
            </a:r>
          </a:p>
          <a:p>
            <a:pPr marL="171450" indent="-171450">
              <a:buFont typeface="Arial" panose="020B0604020202020204" pitchFamily="34" charset="0"/>
              <a:buChar char="•"/>
            </a:pPr>
            <a:r>
              <a:rPr lang="en-CA" baseline="0" dirty="0"/>
              <a:t>http://www.siyli.org</a:t>
            </a:r>
          </a:p>
          <a:p>
            <a:pPr marL="171450" indent="-171450">
              <a:buFont typeface="Arial" panose="020B0604020202020204" pitchFamily="34" charset="0"/>
              <a:buChar char="•"/>
            </a:pPr>
            <a:r>
              <a:rPr lang="en-CA" baseline="0" dirty="0"/>
              <a:t>http://www.Mindfulnet.org</a:t>
            </a:r>
          </a:p>
          <a:p>
            <a:pPr marL="171450" indent="-171450">
              <a:buFont typeface="Arial" panose="020B0604020202020204" pitchFamily="34" charset="0"/>
              <a:buChar char="•"/>
            </a:pPr>
            <a:r>
              <a:rPr lang="en-CA" baseline="0" dirty="0"/>
              <a:t>http://instituteformindfulleadership.org</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p>
          <a:p>
            <a:pPr marL="171450" indent="-171450">
              <a:buFont typeface="Arial" panose="020B0604020202020204" pitchFamily="34" charset="0"/>
              <a:buChar char="•"/>
            </a:pPr>
            <a:endParaRPr lang="en-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dirty="0"/>
          </a:p>
        </p:txBody>
      </p:sp>
    </p:spTree>
    <p:extLst>
      <p:ext uri="{BB962C8B-B14F-4D97-AF65-F5344CB8AC3E}">
        <p14:creationId xmlns:p14="http://schemas.microsoft.com/office/powerpoint/2010/main" val="2980232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fr-FR" noProof="0" dirty="0"/>
              <a:t>Ginette</a:t>
            </a:r>
          </a:p>
          <a:p>
            <a:endParaRPr lang="fr-FR"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((Cliquez 3 fois et Lire les 6 puces))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(Mentionnez ensuite :) Ce changement est la transformation de "je" (moi) en "nous". Les grands leaders ont cette transformation.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((Jouer la vidéo))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vidéo c’est en français donc on commence le CC en anglais et le changez à français @ minute 3))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Frédéric </a:t>
            </a:r>
            <a:r>
              <a:rPr lang="fr-FR" dirty="0" err="1"/>
              <a:t>Laloux</a:t>
            </a:r>
            <a:r>
              <a:rPr lang="fr-FR" dirty="0"/>
              <a:t> &amp; Otto </a:t>
            </a:r>
            <a:r>
              <a:rPr lang="fr-FR" dirty="0" err="1"/>
              <a:t>Scharmer</a:t>
            </a:r>
            <a:r>
              <a:rPr lang="fr-FR" dirty="0"/>
              <a:t> – « Le je et le nous » https://www.youtube.com/watch?v=uo8Yo4UE6g0</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 y a des similitudes avec les traditions indigènes et d'autres pratiques anciennes, nous sommes tous interconnectés, y compris les plantes, les animaux, tout. Par exemple, l'oxygène dans l'air que nous respirons, lorsque l'expiration sort sous forme de dioxyde de carbone, passe ensuite par un autre processus et les arbres le transforment en oxygène dans l'air, c'est la preuve que nous sommes tous interdépendants et interconnectés… Le pouvoir d'un arbre - L'air même que nous respirons, article en anglais : https://www.usda.gov/media/blog/2015/03/17/power-one-tree-very-air-we-breathe#:~:text=Through%20a%20process%20called%20photosynthesis,and%20released%20by%20the%20tree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3 piliers du leadership compatissant – https://siyli.org/resources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Dan Siegel : Moi + Nous = </a:t>
            </a:r>
            <a:r>
              <a:rPr lang="fr-FR" dirty="0" err="1"/>
              <a:t>Mwe</a:t>
            </a:r>
            <a:r>
              <a:rPr lang="fr-FR" dirty="0"/>
              <a:t> https://www.youtube.com/watch?v=uo8Yo4UE6g0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Les leaders compatissants sont des leaders efficaces - http://greatergood.berkeley.edu/article/item/compassionate_leaders_are_effective_leaders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pouvoir d'un arbre - L'air même que nous respirons (en anglais) https://www.usda.gov/media/blog/2015/03/17/power-one-tree-very-air-we-breathe#:~:text=Through%20a%20process%20called%20photosynthesis,and%20released%20by%20the%20tree</a:t>
            </a:r>
            <a:endParaRPr lang="en-CA" b="1" i="1"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dirty="0"/>
          </a:p>
        </p:txBody>
      </p:sp>
    </p:spTree>
    <p:extLst>
      <p:ext uri="{BB962C8B-B14F-4D97-AF65-F5344CB8AC3E}">
        <p14:creationId xmlns:p14="http://schemas.microsoft.com/office/powerpoint/2010/main" val="2343456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C9209F0-E667-18EF-F7DC-42216DC3947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2079"/>
          <a:stretch/>
        </p:blipFill>
        <p:spPr bwMode="auto">
          <a:xfrm>
            <a:off x="4369444" y="63261"/>
            <a:ext cx="4739060" cy="147637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A630A2DD-7808-A0EB-E5C7-FCCB6759F9F5}"/>
              </a:ext>
            </a:extLst>
          </p:cNvPr>
          <p:cNvSpPr>
            <a:spLocks noGrp="1"/>
          </p:cNvSpPr>
          <p:nvPr>
            <p:ph type="ctrTitle"/>
          </p:nvPr>
        </p:nvSpPr>
        <p:spPr>
          <a:xfrm>
            <a:off x="685800" y="2130425"/>
            <a:ext cx="7772400" cy="1470025"/>
          </a:xfrm>
        </p:spPr>
        <p:txBody>
          <a:bodyPr/>
          <a:lstStyle/>
          <a:p>
            <a:r>
              <a:rPr lang="en-CA" noProof="0"/>
              <a:t>Click to edit Master title style</a:t>
            </a:r>
          </a:p>
        </p:txBody>
      </p:sp>
      <p:sp>
        <p:nvSpPr>
          <p:cNvPr id="4" name="Subtitle 2">
            <a:extLst>
              <a:ext uri="{FF2B5EF4-FFF2-40B4-BE49-F238E27FC236}">
                <a16:creationId xmlns:a16="http://schemas.microsoft.com/office/drawing/2014/main" id="{4C3A6C80-D9D2-FDC9-5528-AB2C963B1355}"/>
              </a:ext>
            </a:extLst>
          </p:cNvPr>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
        <p:nvSpPr>
          <p:cNvPr id="5" name="Date Placeholder 3">
            <a:extLst>
              <a:ext uri="{FF2B5EF4-FFF2-40B4-BE49-F238E27FC236}">
                <a16:creationId xmlns:a16="http://schemas.microsoft.com/office/drawing/2014/main" id="{7A24E5F5-B0BD-AE6A-6BC8-20FB24E16DAF}"/>
              </a:ext>
            </a:extLst>
          </p:cNvPr>
          <p:cNvSpPr>
            <a:spLocks noGrp="1"/>
          </p:cNvSpPr>
          <p:nvPr>
            <p:ph type="dt" sz="half" idx="10"/>
          </p:nvPr>
        </p:nvSpPr>
        <p:spPr>
          <a:xfrm>
            <a:off x="457200" y="6356350"/>
            <a:ext cx="2133600" cy="365125"/>
          </a:xfrm>
        </p:spPr>
        <p:txBody>
          <a:bodyPr/>
          <a:lstStyle/>
          <a:p>
            <a:fld id="{7E62ADF1-26B7-4236-810D-3BE94D1543A2}" type="datetime1">
              <a:rPr lang="en-CA" noProof="0" smtClean="0"/>
              <a:t>2022-10-13</a:t>
            </a:fld>
            <a:endParaRPr lang="en-CA" noProof="0" dirty="0"/>
          </a:p>
        </p:txBody>
      </p:sp>
      <p:sp>
        <p:nvSpPr>
          <p:cNvPr id="6" name="Footer Placeholder 4">
            <a:extLst>
              <a:ext uri="{FF2B5EF4-FFF2-40B4-BE49-F238E27FC236}">
                <a16:creationId xmlns:a16="http://schemas.microsoft.com/office/drawing/2014/main" id="{E8EEC1C1-6A92-BAAD-85F7-BA8C377FA866}"/>
              </a:ext>
            </a:extLst>
          </p:cNvPr>
          <p:cNvSpPr>
            <a:spLocks noGrp="1"/>
          </p:cNvSpPr>
          <p:nvPr>
            <p:ph type="ftr" sz="quarter" idx="11"/>
          </p:nvPr>
        </p:nvSpPr>
        <p:spPr>
          <a:xfrm>
            <a:off x="3124200" y="6356350"/>
            <a:ext cx="2895600" cy="365125"/>
          </a:xfrm>
        </p:spPr>
        <p:txBody>
          <a:bodyPr/>
          <a:lstStyle/>
          <a:p>
            <a:endParaRPr lang="en-CA" noProof="0" dirty="0"/>
          </a:p>
        </p:txBody>
      </p:sp>
      <p:pic>
        <p:nvPicPr>
          <p:cNvPr id="7" name="Picture 6">
            <a:extLst>
              <a:ext uri="{FF2B5EF4-FFF2-40B4-BE49-F238E27FC236}">
                <a16:creationId xmlns:a16="http://schemas.microsoft.com/office/drawing/2014/main" id="{F515CD87-6C2A-DBAF-E067-4E2DB4B0310D}"/>
              </a:ext>
            </a:extLst>
          </p:cNvPr>
          <p:cNvPicPr>
            <a:picLocks noChangeAspect="1"/>
          </p:cNvPicPr>
          <p:nvPr userDrawn="1"/>
        </p:nvPicPr>
        <p:blipFill>
          <a:blip r:embed="rId3"/>
          <a:srcRect/>
          <a:stretch>
            <a:fillRect/>
          </a:stretch>
        </p:blipFill>
        <p:spPr>
          <a:xfrm>
            <a:off x="0" y="0"/>
            <a:ext cx="2724150" cy="1504950"/>
          </a:xfrm>
          <a:prstGeom prst="rect">
            <a:avLst/>
          </a:prstGeom>
        </p:spPr>
      </p:pic>
      <p:sp>
        <p:nvSpPr>
          <p:cNvPr id="15" name="TextBox 14">
            <a:extLst>
              <a:ext uri="{FF2B5EF4-FFF2-40B4-BE49-F238E27FC236}">
                <a16:creationId xmlns:a16="http://schemas.microsoft.com/office/drawing/2014/main" id="{13068422-630F-6154-8671-D817398A585B}"/>
              </a:ext>
            </a:extLst>
          </p:cNvPr>
          <p:cNvSpPr txBox="1"/>
          <p:nvPr userDrawn="1"/>
        </p:nvSpPr>
        <p:spPr>
          <a:xfrm>
            <a:off x="2089361" y="248156"/>
            <a:ext cx="1417376" cy="1015663"/>
          </a:xfrm>
          <a:prstGeom prst="rect">
            <a:avLst/>
          </a:prstGeom>
          <a:noFill/>
        </p:spPr>
        <p:txBody>
          <a:bodyPr wrap="none" rtlCol="0">
            <a:spAutoFit/>
          </a:bodyPr>
          <a:lstStyle/>
          <a:p>
            <a:r>
              <a:rPr lang="en-CA" sz="2000" noProof="0" dirty="0"/>
              <a:t>Services </a:t>
            </a:r>
          </a:p>
          <a:p>
            <a:r>
              <a:rPr lang="en-CA" sz="2000" noProof="0" dirty="0"/>
              <a:t>Autochtone</a:t>
            </a:r>
          </a:p>
          <a:p>
            <a:r>
              <a:rPr lang="en-CA" sz="2000" noProof="0" dirty="0"/>
              <a:t>Canada</a:t>
            </a:r>
          </a:p>
        </p:txBody>
      </p:sp>
    </p:spTree>
    <p:extLst>
      <p:ext uri="{BB962C8B-B14F-4D97-AF65-F5344CB8AC3E}">
        <p14:creationId xmlns:p14="http://schemas.microsoft.com/office/powerpoint/2010/main" val="2812851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2022-10-13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604949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2022-10-13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48035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2643513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108865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2918195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48318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2022-10-13</a:t>
            </a:fld>
            <a:endParaRPr lang="en-CA" dirty="0"/>
          </a:p>
        </p:txBody>
      </p:sp>
      <p:sp>
        <p:nvSpPr>
          <p:cNvPr id="5" name="Footer Placeholder 4"/>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499606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2022-10-13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441793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2022-10-13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269911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2022-10-13</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636260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2022-10-13</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626803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2022-10-13</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682080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2022-10-13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457167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2022-10-13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405649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2022-10-13</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0" name="Picture 9"/>
          <p:cNvPicPr>
            <a:picLocks noChangeAspect="1"/>
          </p:cNvPicPr>
          <p:nvPr userDrawn="1"/>
        </p:nvPicPr>
        <p:blipFill>
          <a:blip r:embed="rId18">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394670370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www.polyu.edu.hk/obe/students/files/deep.pdf" TargetMode="External"/><Relationship Id="rId3" Type="http://schemas.openxmlformats.org/officeDocument/2006/relationships/tags" Target="../tags/tag83.xml"/><Relationship Id="rId7" Type="http://schemas.microsoft.com/office/2007/relationships/hdphoto" Target="../media/hdphoto4.wdp"/><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63.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tags" Target="../tags/tag86.xml"/><Relationship Id="rId7" Type="http://schemas.openxmlformats.org/officeDocument/2006/relationships/image" Target="../media/image64.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8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66.jpeg"/><Relationship Id="rId5" Type="http://schemas.openxmlformats.org/officeDocument/2006/relationships/hyperlink" Target="https://siyli.org/great-leaders/" TargetMode="Externa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67.jpeg"/><Relationship Id="rId13" Type="http://schemas.openxmlformats.org/officeDocument/2006/relationships/image" Target="../media/image11.png"/><Relationship Id="rId3" Type="http://schemas.openxmlformats.org/officeDocument/2006/relationships/tags" Target="../tags/tag92.xml"/><Relationship Id="rId7" Type="http://schemas.openxmlformats.org/officeDocument/2006/relationships/notesSlide" Target="../notesSlides/notesSlide13.xml"/><Relationship Id="rId12" Type="http://schemas.openxmlformats.org/officeDocument/2006/relationships/image" Target="../media/image10.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Layout" Target="../slideLayouts/slideLayout2.xml"/><Relationship Id="rId11" Type="http://schemas.openxmlformats.org/officeDocument/2006/relationships/image" Target="../media/image9.png"/><Relationship Id="rId5" Type="http://schemas.openxmlformats.org/officeDocument/2006/relationships/tags" Target="../tags/tag94.xml"/><Relationship Id="rId10" Type="http://schemas.openxmlformats.org/officeDocument/2006/relationships/image" Target="../media/image69.jpeg"/><Relationship Id="rId4" Type="http://schemas.openxmlformats.org/officeDocument/2006/relationships/tags" Target="../tags/tag93.xml"/><Relationship Id="rId9" Type="http://schemas.openxmlformats.org/officeDocument/2006/relationships/image" Target="../media/image68.jpeg"/></Relationships>
</file>

<file path=ppt/slides/_rels/slide14.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tags" Target="../tags/tag97.xml"/><Relationship Id="rId7" Type="http://schemas.openxmlformats.org/officeDocument/2006/relationships/hyperlink" Target="https://www.karmatube.org/videos.php?id=3965" TargetMode="Externa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98.xml"/><Relationship Id="rId9" Type="http://schemas.openxmlformats.org/officeDocument/2006/relationships/image" Target="../media/image62.png"/></Relationships>
</file>

<file path=ppt/slides/_rels/slide15.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tags" Target="../tags/tag101.xml"/><Relationship Id="rId7" Type="http://schemas.openxmlformats.org/officeDocument/2006/relationships/image" Target="../media/image71.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102.xml"/></Relationships>
</file>

<file path=ppt/slides/_rels/slide16.xml.rels><?xml version="1.0" encoding="UTF-8" standalone="yes"?>
<Relationships xmlns="http://schemas.openxmlformats.org/package/2006/relationships"><Relationship Id="rId8" Type="http://schemas.openxmlformats.org/officeDocument/2006/relationships/hyperlink" Target="https://www.enpleineconscience.be/wp-content/uploads/2015/01/10-respiration2.mp3" TargetMode="External"/><Relationship Id="rId13" Type="http://schemas.openxmlformats.org/officeDocument/2006/relationships/image" Target="../media/image18.png"/><Relationship Id="rId3" Type="http://schemas.openxmlformats.org/officeDocument/2006/relationships/tags" Target="../tags/tag105.xml"/><Relationship Id="rId7" Type="http://schemas.openxmlformats.org/officeDocument/2006/relationships/hyperlink" Target="https://archive.org/embed/5-mins-balayage-corporel" TargetMode="External"/><Relationship Id="rId12" Type="http://schemas.openxmlformats.org/officeDocument/2006/relationships/image" Target="../media/image10.pn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hyperlink" Target="https://youtu.be/opJpg2T6s2s?t=55" TargetMode="External"/><Relationship Id="rId11" Type="http://schemas.openxmlformats.org/officeDocument/2006/relationships/image" Target="../media/image7.png"/><Relationship Id="rId5" Type="http://schemas.openxmlformats.org/officeDocument/2006/relationships/notesSlide" Target="../notesSlides/notesSlide16.xml"/><Relationship Id="rId10" Type="http://schemas.openxmlformats.org/officeDocument/2006/relationships/image" Target="../media/image73.jpeg"/><Relationship Id="rId4" Type="http://schemas.openxmlformats.org/officeDocument/2006/relationships/slideLayout" Target="../slideLayouts/slideLayout2.xml"/><Relationship Id="rId9" Type="http://schemas.openxmlformats.org/officeDocument/2006/relationships/hyperlink" Target="https://archive.org/embed/5-mins-respirer" TargetMode="External"/><Relationship Id="rId1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tags" Target="../tags/tag113.xml"/><Relationship Id="rId13" Type="http://schemas.openxmlformats.org/officeDocument/2006/relationships/image" Target="../media/image70.jpeg"/><Relationship Id="rId3" Type="http://schemas.openxmlformats.org/officeDocument/2006/relationships/tags" Target="../tags/tag108.xml"/><Relationship Id="rId7" Type="http://schemas.openxmlformats.org/officeDocument/2006/relationships/tags" Target="../tags/tag112.xml"/><Relationship Id="rId12" Type="http://schemas.openxmlformats.org/officeDocument/2006/relationships/image" Target="../media/image64.png"/><Relationship Id="rId17" Type="http://schemas.openxmlformats.org/officeDocument/2006/relationships/image" Target="../media/image72.jpeg"/><Relationship Id="rId2" Type="http://schemas.openxmlformats.org/officeDocument/2006/relationships/tags" Target="../tags/tag107.xml"/><Relationship Id="rId16" Type="http://schemas.openxmlformats.org/officeDocument/2006/relationships/image" Target="../media/image71.png"/><Relationship Id="rId1" Type="http://schemas.openxmlformats.org/officeDocument/2006/relationships/tags" Target="../tags/tag106.xml"/><Relationship Id="rId6" Type="http://schemas.openxmlformats.org/officeDocument/2006/relationships/tags" Target="../tags/tag111.xml"/><Relationship Id="rId11" Type="http://schemas.openxmlformats.org/officeDocument/2006/relationships/notesSlide" Target="../notesSlides/notesSlide17.xml"/><Relationship Id="rId5" Type="http://schemas.openxmlformats.org/officeDocument/2006/relationships/tags" Target="../tags/tag110.xml"/><Relationship Id="rId15" Type="http://schemas.openxmlformats.org/officeDocument/2006/relationships/image" Target="../media/image8.jpeg"/><Relationship Id="rId10" Type="http://schemas.openxmlformats.org/officeDocument/2006/relationships/slideLayout" Target="../slideLayouts/slideLayout2.xml"/><Relationship Id="rId4" Type="http://schemas.openxmlformats.org/officeDocument/2006/relationships/tags" Target="../tags/tag109.xml"/><Relationship Id="rId9" Type="http://schemas.openxmlformats.org/officeDocument/2006/relationships/tags" Target="../tags/tag114.xml"/><Relationship Id="rId14" Type="http://schemas.openxmlformats.org/officeDocument/2006/relationships/image" Target="../media/image68.jpeg"/></Relationships>
</file>

<file path=ppt/slides/_rels/slide18.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image" Target="../media/image75.pn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image" Target="../media/image74.png"/><Relationship Id="rId5" Type="http://schemas.openxmlformats.org/officeDocument/2006/relationships/notesSlide" Target="../notesSlides/notesSlide18.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notesSlide" Target="../notesSlides/notesSlide3.xml"/><Relationship Id="rId3" Type="http://schemas.openxmlformats.org/officeDocument/2006/relationships/tags" Target="../tags/tag3.xml"/><Relationship Id="rId21" Type="http://schemas.openxmlformats.org/officeDocument/2006/relationships/image" Target="../media/image9.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2.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8.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11.png"/><Relationship Id="rId10" Type="http://schemas.openxmlformats.org/officeDocument/2006/relationships/tags" Target="../tags/tag10.xml"/><Relationship Id="rId19" Type="http://schemas.openxmlformats.org/officeDocument/2006/relationships/image" Target="../media/image7.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tags" Target="../tags/tag19.xml"/><Relationship Id="rId7" Type="http://schemas.microsoft.com/office/2007/relationships/hdphoto" Target="../media/hdphoto1.wdp"/><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2.png"/><Relationship Id="rId11" Type="http://schemas.openxmlformats.org/officeDocument/2006/relationships/hyperlink" Target="https://archive.org/embed/2-mins-centering-exercise-fr" TargetMode="External"/><Relationship Id="rId5" Type="http://schemas.openxmlformats.org/officeDocument/2006/relationships/notesSlide" Target="../notesSlides/notesSlide4.xml"/><Relationship Id="rId10" Type="http://schemas.openxmlformats.org/officeDocument/2006/relationships/image" Target="../media/image15.jpeg"/><Relationship Id="rId4" Type="http://schemas.openxmlformats.org/officeDocument/2006/relationships/slideLayout" Target="../slideLayouts/slideLayout2.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13" Type="http://schemas.openxmlformats.org/officeDocument/2006/relationships/image" Target="../media/image10.png"/><Relationship Id="rId18" Type="http://schemas.openxmlformats.org/officeDocument/2006/relationships/image" Target="../media/image20.png"/><Relationship Id="rId3" Type="http://schemas.openxmlformats.org/officeDocument/2006/relationships/tags" Target="../tags/tag22.xml"/><Relationship Id="rId21" Type="http://schemas.openxmlformats.org/officeDocument/2006/relationships/image" Target="../media/image23.png"/><Relationship Id="rId7" Type="http://schemas.openxmlformats.org/officeDocument/2006/relationships/slideLayout" Target="../slideLayouts/slideLayout2.xml"/><Relationship Id="rId12" Type="http://schemas.openxmlformats.org/officeDocument/2006/relationships/image" Target="../media/image7.png"/><Relationship Id="rId17" Type="http://schemas.openxmlformats.org/officeDocument/2006/relationships/image" Target="../media/image15.jpeg"/><Relationship Id="rId2" Type="http://schemas.openxmlformats.org/officeDocument/2006/relationships/tags" Target="../tags/tag21.xml"/><Relationship Id="rId16" Type="http://schemas.openxmlformats.org/officeDocument/2006/relationships/image" Target="../media/image19.png"/><Relationship Id="rId20" Type="http://schemas.openxmlformats.org/officeDocument/2006/relationships/image" Target="../media/image22.jpeg"/><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17.png"/><Relationship Id="rId5" Type="http://schemas.openxmlformats.org/officeDocument/2006/relationships/tags" Target="../tags/tag24.xml"/><Relationship Id="rId15" Type="http://schemas.microsoft.com/office/2007/relationships/hdphoto" Target="../media/hdphoto2.wdp"/><Relationship Id="rId10" Type="http://schemas.openxmlformats.org/officeDocument/2006/relationships/image" Target="../media/image8.jpeg"/><Relationship Id="rId19" Type="http://schemas.openxmlformats.org/officeDocument/2006/relationships/image" Target="../media/image21.png"/><Relationship Id="rId4" Type="http://schemas.openxmlformats.org/officeDocument/2006/relationships/tags" Target="../tags/tag23.xml"/><Relationship Id="rId9" Type="http://schemas.openxmlformats.org/officeDocument/2006/relationships/image" Target="../media/image16.jpeg"/><Relationship Id="rId14" Type="http://schemas.openxmlformats.org/officeDocument/2006/relationships/image" Target="../media/image18.png"/><Relationship Id="rId22"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27.xml"/><Relationship Id="rId1" Type="http://schemas.openxmlformats.org/officeDocument/2006/relationships/tags" Target="../tags/tag26.xml"/><Relationship Id="rId6" Type="http://schemas.microsoft.com/office/2007/relationships/hdphoto" Target="../media/hdphoto3.wdp"/><Relationship Id="rId5" Type="http://schemas.openxmlformats.org/officeDocument/2006/relationships/image" Target="../media/image2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tags" Target="../tags/tag43.xml"/><Relationship Id="rId18" Type="http://schemas.openxmlformats.org/officeDocument/2006/relationships/tags" Target="../tags/tag48.xml"/><Relationship Id="rId26" Type="http://schemas.openxmlformats.org/officeDocument/2006/relationships/tags" Target="../tags/tag56.xml"/><Relationship Id="rId39" Type="http://schemas.openxmlformats.org/officeDocument/2006/relationships/slideLayout" Target="../slideLayouts/slideLayout2.xml"/><Relationship Id="rId21" Type="http://schemas.openxmlformats.org/officeDocument/2006/relationships/tags" Target="../tags/tag51.xml"/><Relationship Id="rId34" Type="http://schemas.openxmlformats.org/officeDocument/2006/relationships/tags" Target="../tags/tag64.xml"/><Relationship Id="rId42" Type="http://schemas.openxmlformats.org/officeDocument/2006/relationships/hyperlink" Target="http://www.siyli.org/" TargetMode="External"/><Relationship Id="rId47" Type="http://schemas.openxmlformats.org/officeDocument/2006/relationships/image" Target="../media/image31.png"/><Relationship Id="rId50" Type="http://schemas.openxmlformats.org/officeDocument/2006/relationships/image" Target="../media/image34.png"/><Relationship Id="rId55" Type="http://schemas.openxmlformats.org/officeDocument/2006/relationships/image" Target="../media/image37.png"/><Relationship Id="rId63" Type="http://schemas.openxmlformats.org/officeDocument/2006/relationships/image" Target="../media/image45.png"/><Relationship Id="rId68" Type="http://schemas.openxmlformats.org/officeDocument/2006/relationships/image" Target="../media/image50.png"/><Relationship Id="rId76" Type="http://schemas.openxmlformats.org/officeDocument/2006/relationships/image" Target="../media/image58.png"/><Relationship Id="rId7" Type="http://schemas.openxmlformats.org/officeDocument/2006/relationships/tags" Target="../tags/tag37.xml"/><Relationship Id="rId71" Type="http://schemas.openxmlformats.org/officeDocument/2006/relationships/image" Target="../media/image53.png"/><Relationship Id="rId2" Type="http://schemas.openxmlformats.org/officeDocument/2006/relationships/tags" Target="../tags/tag32.xml"/><Relationship Id="rId16" Type="http://schemas.openxmlformats.org/officeDocument/2006/relationships/tags" Target="../tags/tag46.xml"/><Relationship Id="rId29" Type="http://schemas.openxmlformats.org/officeDocument/2006/relationships/tags" Target="../tags/tag59.xml"/><Relationship Id="rId11" Type="http://schemas.openxmlformats.org/officeDocument/2006/relationships/tags" Target="../tags/tag41.xml"/><Relationship Id="rId24" Type="http://schemas.openxmlformats.org/officeDocument/2006/relationships/tags" Target="../tags/tag54.xml"/><Relationship Id="rId32" Type="http://schemas.openxmlformats.org/officeDocument/2006/relationships/tags" Target="../tags/tag62.xml"/><Relationship Id="rId37" Type="http://schemas.openxmlformats.org/officeDocument/2006/relationships/tags" Target="../tags/tag67.xml"/><Relationship Id="rId40" Type="http://schemas.openxmlformats.org/officeDocument/2006/relationships/notesSlide" Target="../notesSlides/notesSlide8.xml"/><Relationship Id="rId45" Type="http://schemas.openxmlformats.org/officeDocument/2006/relationships/image" Target="../media/image29.png"/><Relationship Id="rId53" Type="http://schemas.openxmlformats.org/officeDocument/2006/relationships/image" Target="../media/image35.png"/><Relationship Id="rId58" Type="http://schemas.openxmlformats.org/officeDocument/2006/relationships/image" Target="../media/image40.png"/><Relationship Id="rId66" Type="http://schemas.openxmlformats.org/officeDocument/2006/relationships/image" Target="../media/image48.png"/><Relationship Id="rId74" Type="http://schemas.openxmlformats.org/officeDocument/2006/relationships/image" Target="../media/image56.png"/><Relationship Id="rId5" Type="http://schemas.openxmlformats.org/officeDocument/2006/relationships/tags" Target="../tags/tag35.xml"/><Relationship Id="rId15" Type="http://schemas.openxmlformats.org/officeDocument/2006/relationships/tags" Target="../tags/tag45.xml"/><Relationship Id="rId23" Type="http://schemas.openxmlformats.org/officeDocument/2006/relationships/tags" Target="../tags/tag53.xml"/><Relationship Id="rId28" Type="http://schemas.openxmlformats.org/officeDocument/2006/relationships/tags" Target="../tags/tag58.xml"/><Relationship Id="rId36" Type="http://schemas.openxmlformats.org/officeDocument/2006/relationships/tags" Target="../tags/tag66.xml"/><Relationship Id="rId49" Type="http://schemas.openxmlformats.org/officeDocument/2006/relationships/image" Target="../media/image33.png"/><Relationship Id="rId57" Type="http://schemas.openxmlformats.org/officeDocument/2006/relationships/image" Target="../media/image39.png"/><Relationship Id="rId61" Type="http://schemas.openxmlformats.org/officeDocument/2006/relationships/image" Target="../media/image43.png"/><Relationship Id="rId10" Type="http://schemas.openxmlformats.org/officeDocument/2006/relationships/tags" Target="../tags/tag40.xml"/><Relationship Id="rId19" Type="http://schemas.openxmlformats.org/officeDocument/2006/relationships/tags" Target="../tags/tag49.xml"/><Relationship Id="rId31" Type="http://schemas.openxmlformats.org/officeDocument/2006/relationships/tags" Target="../tags/tag61.xml"/><Relationship Id="rId44" Type="http://schemas.openxmlformats.org/officeDocument/2006/relationships/image" Target="../media/image28.png"/><Relationship Id="rId52" Type="http://schemas.openxmlformats.org/officeDocument/2006/relationships/hyperlink" Target="http://instituteformindfulleadership.org/" TargetMode="External"/><Relationship Id="rId60" Type="http://schemas.openxmlformats.org/officeDocument/2006/relationships/image" Target="../media/image42.png"/><Relationship Id="rId65" Type="http://schemas.openxmlformats.org/officeDocument/2006/relationships/image" Target="../media/image47.jpeg"/><Relationship Id="rId73" Type="http://schemas.openxmlformats.org/officeDocument/2006/relationships/image" Target="../media/image55.jpeg"/><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 Id="rId22" Type="http://schemas.openxmlformats.org/officeDocument/2006/relationships/tags" Target="../tags/tag52.xml"/><Relationship Id="rId27" Type="http://schemas.openxmlformats.org/officeDocument/2006/relationships/tags" Target="../tags/tag57.xml"/><Relationship Id="rId30" Type="http://schemas.openxmlformats.org/officeDocument/2006/relationships/tags" Target="../tags/tag60.xml"/><Relationship Id="rId35" Type="http://schemas.openxmlformats.org/officeDocument/2006/relationships/tags" Target="../tags/tag65.xml"/><Relationship Id="rId43" Type="http://schemas.openxmlformats.org/officeDocument/2006/relationships/image" Target="../media/image27.png"/><Relationship Id="rId48" Type="http://schemas.openxmlformats.org/officeDocument/2006/relationships/image" Target="../media/image32.png"/><Relationship Id="rId56" Type="http://schemas.openxmlformats.org/officeDocument/2006/relationships/image" Target="../media/image38.png"/><Relationship Id="rId64" Type="http://schemas.openxmlformats.org/officeDocument/2006/relationships/image" Target="../media/image46.png"/><Relationship Id="rId69" Type="http://schemas.openxmlformats.org/officeDocument/2006/relationships/image" Target="../media/image51.png"/><Relationship Id="rId77" Type="http://schemas.openxmlformats.org/officeDocument/2006/relationships/image" Target="../media/image59.png"/><Relationship Id="rId8" Type="http://schemas.openxmlformats.org/officeDocument/2006/relationships/tags" Target="../tags/tag38.xml"/><Relationship Id="rId51" Type="http://schemas.openxmlformats.org/officeDocument/2006/relationships/hyperlink" Target="http://www.mindfulnet.org/" TargetMode="External"/><Relationship Id="rId72" Type="http://schemas.openxmlformats.org/officeDocument/2006/relationships/image" Target="../media/image54.png"/><Relationship Id="rId3" Type="http://schemas.openxmlformats.org/officeDocument/2006/relationships/tags" Target="../tags/tag33.xml"/><Relationship Id="rId12" Type="http://schemas.openxmlformats.org/officeDocument/2006/relationships/tags" Target="../tags/tag42.xml"/><Relationship Id="rId17" Type="http://schemas.openxmlformats.org/officeDocument/2006/relationships/tags" Target="../tags/tag47.xml"/><Relationship Id="rId25" Type="http://schemas.openxmlformats.org/officeDocument/2006/relationships/tags" Target="../tags/tag55.xml"/><Relationship Id="rId33" Type="http://schemas.openxmlformats.org/officeDocument/2006/relationships/tags" Target="../tags/tag63.xml"/><Relationship Id="rId38" Type="http://schemas.openxmlformats.org/officeDocument/2006/relationships/tags" Target="../tags/tag68.xml"/><Relationship Id="rId46" Type="http://schemas.openxmlformats.org/officeDocument/2006/relationships/image" Target="../media/image30.png"/><Relationship Id="rId59" Type="http://schemas.openxmlformats.org/officeDocument/2006/relationships/image" Target="../media/image41.png"/><Relationship Id="rId67" Type="http://schemas.openxmlformats.org/officeDocument/2006/relationships/image" Target="../media/image49.png"/><Relationship Id="rId20" Type="http://schemas.openxmlformats.org/officeDocument/2006/relationships/tags" Target="../tags/tag50.xml"/><Relationship Id="rId41" Type="http://schemas.openxmlformats.org/officeDocument/2006/relationships/image" Target="../media/image26.png"/><Relationship Id="rId54" Type="http://schemas.openxmlformats.org/officeDocument/2006/relationships/image" Target="../media/image36.png"/><Relationship Id="rId62" Type="http://schemas.openxmlformats.org/officeDocument/2006/relationships/image" Target="../media/image44.png"/><Relationship Id="rId70" Type="http://schemas.openxmlformats.org/officeDocument/2006/relationships/image" Target="../media/image52.png"/><Relationship Id="rId75" Type="http://schemas.openxmlformats.org/officeDocument/2006/relationships/image" Target="../media/image57.png"/><Relationship Id="rId1" Type="http://schemas.openxmlformats.org/officeDocument/2006/relationships/tags" Target="../tags/tag31.xml"/><Relationship Id="rId6" Type="http://schemas.openxmlformats.org/officeDocument/2006/relationships/tags" Target="../tags/tag36.xml"/></Relationships>
</file>

<file path=ppt/slides/_rels/slide9.xml.rels><?xml version="1.0" encoding="UTF-8" standalone="yes"?>
<Relationships xmlns="http://schemas.openxmlformats.org/package/2006/relationships"><Relationship Id="rId8" Type="http://schemas.openxmlformats.org/officeDocument/2006/relationships/tags" Target="../tags/tag76.xml"/><Relationship Id="rId13" Type="http://schemas.openxmlformats.org/officeDocument/2006/relationships/slideLayout" Target="../slideLayouts/slideLayout2.xml"/><Relationship Id="rId18" Type="http://schemas.openxmlformats.org/officeDocument/2006/relationships/image" Target="../media/image62.png"/><Relationship Id="rId3" Type="http://schemas.openxmlformats.org/officeDocument/2006/relationships/tags" Target="../tags/tag71.xml"/><Relationship Id="rId7" Type="http://schemas.openxmlformats.org/officeDocument/2006/relationships/tags" Target="../tags/tag75.xml"/><Relationship Id="rId12" Type="http://schemas.openxmlformats.org/officeDocument/2006/relationships/tags" Target="../tags/tag80.xml"/><Relationship Id="rId17" Type="http://schemas.openxmlformats.org/officeDocument/2006/relationships/image" Target="../media/image13.gif"/><Relationship Id="rId2" Type="http://schemas.openxmlformats.org/officeDocument/2006/relationships/tags" Target="../tags/tag70.xml"/><Relationship Id="rId16" Type="http://schemas.openxmlformats.org/officeDocument/2006/relationships/image" Target="../media/image61.jpeg"/><Relationship Id="rId20" Type="http://schemas.openxmlformats.org/officeDocument/2006/relationships/hyperlink" Target="https://www.youtube.com/watch?v=uo8Yo4UE6g0" TargetMode="Externa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tags" Target="../tags/tag79.xml"/><Relationship Id="rId5" Type="http://schemas.openxmlformats.org/officeDocument/2006/relationships/tags" Target="../tags/tag73.xml"/><Relationship Id="rId15" Type="http://schemas.openxmlformats.org/officeDocument/2006/relationships/image" Target="../media/image60.jpeg"/><Relationship Id="rId10" Type="http://schemas.openxmlformats.org/officeDocument/2006/relationships/tags" Target="../tags/tag78.xml"/><Relationship Id="rId19" Type="http://schemas.openxmlformats.org/officeDocument/2006/relationships/hyperlink" Target="http://greatergood.berkeley.edu/article/item/compassionate_leaders_are_effective_leaders" TargetMode="External"/><Relationship Id="rId4" Type="http://schemas.openxmlformats.org/officeDocument/2006/relationships/tags" Target="../tags/tag72.xml"/><Relationship Id="rId9" Type="http://schemas.openxmlformats.org/officeDocument/2006/relationships/tags" Target="../tags/tag77.xml"/><Relationship Id="rId1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suit&#10;&#10;Description automatically generated with low confidence">
            <a:extLst>
              <a:ext uri="{FF2B5EF4-FFF2-40B4-BE49-F238E27FC236}">
                <a16:creationId xmlns:a16="http://schemas.microsoft.com/office/drawing/2014/main" id="{A07A3E9F-CB86-02C9-7E9B-857B7FDAF0E1}"/>
              </a:ext>
            </a:extLst>
          </p:cNvPr>
          <p:cNvPicPr>
            <a:picLocks noChangeAspect="1"/>
          </p:cNvPicPr>
          <p:nvPr/>
        </p:nvPicPr>
        <p:blipFill>
          <a:blip r:embed="rId3"/>
          <a:stretch>
            <a:fillRect/>
          </a:stretch>
        </p:blipFill>
        <p:spPr>
          <a:xfrm>
            <a:off x="2123728" y="260648"/>
            <a:ext cx="3816424" cy="5735063"/>
          </a:xfrm>
          <a:prstGeom prst="rect">
            <a:avLst/>
          </a:prstGeom>
        </p:spPr>
      </p:pic>
    </p:spTree>
    <p:extLst>
      <p:ext uri="{BB962C8B-B14F-4D97-AF65-F5344CB8AC3E}">
        <p14:creationId xmlns:p14="http://schemas.microsoft.com/office/powerpoint/2010/main" val="2620214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0CE2096-31F7-CC48-D645-04ECBE6503C7}"/>
              </a:ext>
            </a:extLst>
          </p:cNvPr>
          <p:cNvGrpSpPr/>
          <p:nvPr/>
        </p:nvGrpSpPr>
        <p:grpSpPr>
          <a:xfrm>
            <a:off x="1245408" y="2773163"/>
            <a:ext cx="6686550" cy="3228975"/>
            <a:chOff x="1787354" y="2564904"/>
            <a:chExt cx="6686550" cy="3228975"/>
          </a:xfrm>
        </p:grpSpPr>
        <p:pic>
          <p:nvPicPr>
            <p:cNvPr id="5" name="Picture 4">
              <a:extLst>
                <a:ext uri="{FF2B5EF4-FFF2-40B4-BE49-F238E27FC236}">
                  <a16:creationId xmlns:a16="http://schemas.microsoft.com/office/drawing/2014/main" id="{E08867E0-B3D4-3522-3B31-B99F14A2C972}"/>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Lst>
            </a:blip>
            <a:stretch>
              <a:fillRect/>
            </a:stretch>
          </p:blipFill>
          <p:spPr>
            <a:xfrm>
              <a:off x="1787354" y="2564904"/>
              <a:ext cx="6686550" cy="3228975"/>
            </a:xfrm>
            <a:prstGeom prst="rect">
              <a:avLst/>
            </a:prstGeom>
          </p:spPr>
        </p:pic>
        <p:sp>
          <p:nvSpPr>
            <p:cNvPr id="7" name="TextBox 6">
              <a:extLst>
                <a:ext uri="{FF2B5EF4-FFF2-40B4-BE49-F238E27FC236}">
                  <a16:creationId xmlns:a16="http://schemas.microsoft.com/office/drawing/2014/main" id="{073DD135-1701-CFEF-63BB-E25BEFF6433A}"/>
                </a:ext>
              </a:extLst>
            </p:cNvPr>
            <p:cNvSpPr txBox="1"/>
            <p:nvPr/>
          </p:nvSpPr>
          <p:spPr>
            <a:xfrm>
              <a:off x="6242635" y="3674429"/>
              <a:ext cx="2231269" cy="1560877"/>
            </a:xfrm>
            <a:prstGeom prst="rect">
              <a:avLst/>
            </a:prstGeom>
            <a:noFill/>
          </p:spPr>
          <p:txBody>
            <a:bodyPr wrap="square">
              <a:spAutoFit/>
            </a:bodyPr>
            <a:lstStyle/>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Créer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Critiquer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Concevoir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Théoriser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Généraliser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Formuler des hypothèses</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Réfléchir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679BEF1-0C77-2373-B225-551032789B52}"/>
                </a:ext>
              </a:extLst>
            </p:cNvPr>
            <p:cNvSpPr txBox="1"/>
            <p:nvPr/>
          </p:nvSpPr>
          <p:spPr>
            <a:xfrm>
              <a:off x="5545994" y="2646327"/>
              <a:ext cx="1425231" cy="392159"/>
            </a:xfrm>
            <a:prstGeom prst="rect">
              <a:avLst/>
            </a:prstGeom>
            <a:noFill/>
          </p:spPr>
          <p:txBody>
            <a:bodyPr wrap="square">
              <a:spAutoFit/>
            </a:bodyPr>
            <a:lstStyle/>
            <a:p>
              <a:pPr marL="0" marR="0">
                <a:lnSpc>
                  <a:spcPct val="115000"/>
                </a:lnSpc>
                <a:spcBef>
                  <a:spcPts val="0"/>
                </a:spcBef>
                <a:spcAft>
                  <a:spcPts val="0"/>
                </a:spcAft>
              </a:pPr>
              <a:r>
                <a:rPr lang="fr-CA"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Approfondie</a:t>
              </a:r>
              <a:endParaRPr lang="en-US"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86FB982-F427-C354-A291-4BEC46C4A7E1}"/>
                </a:ext>
              </a:extLst>
            </p:cNvPr>
            <p:cNvSpPr txBox="1"/>
            <p:nvPr/>
          </p:nvSpPr>
          <p:spPr>
            <a:xfrm>
              <a:off x="2043548" y="2652449"/>
              <a:ext cx="1698326" cy="392159"/>
            </a:xfrm>
            <a:prstGeom prst="rect">
              <a:avLst/>
            </a:prstGeom>
            <a:noFill/>
          </p:spPr>
          <p:txBody>
            <a:bodyPr wrap="square">
              <a:spAutoFit/>
            </a:bodyPr>
            <a:lstStyle/>
            <a:p>
              <a:pPr marL="0" marR="0" algn="ctr">
                <a:lnSpc>
                  <a:spcPct val="115000"/>
                </a:lnSpc>
                <a:spcBef>
                  <a:spcPts val="0"/>
                </a:spcBef>
                <a:spcAft>
                  <a:spcPts val="0"/>
                </a:spcAft>
              </a:pPr>
              <a:r>
                <a:rPr lang="fr-CA"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Superficielle</a:t>
              </a:r>
              <a:endParaRPr lang="en-US"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0E491A44-1261-4EA9-F6B8-3F07D7C5FF18}"/>
                </a:ext>
              </a:extLst>
            </p:cNvPr>
            <p:cNvSpPr txBox="1"/>
            <p:nvPr/>
          </p:nvSpPr>
          <p:spPr>
            <a:xfrm>
              <a:off x="6831560" y="3150219"/>
              <a:ext cx="1050171" cy="351378"/>
            </a:xfrm>
            <a:prstGeom prst="rect">
              <a:avLst/>
            </a:prstGeom>
            <a:noFill/>
          </p:spPr>
          <p:txBody>
            <a:bodyPr wrap="square">
              <a:spAutoFit/>
            </a:bodyPr>
            <a:lstStyle/>
            <a:p>
              <a:pPr marL="0" marR="0" algn="ctr">
                <a:lnSpc>
                  <a:spcPct val="115000"/>
                </a:lnSpc>
                <a:spcBef>
                  <a:spcPts val="0"/>
                </a:spcBef>
                <a:spcAft>
                  <a:spcPts val="0"/>
                </a:spcAft>
              </a:pPr>
              <a:r>
                <a:rPr lang="fr-CA" sz="1600"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Étendue</a:t>
              </a:r>
              <a:endParaRPr lang="en-US" sz="1600"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ED3D4BC-83CA-47EC-3FCF-FAB6E27218A4}"/>
                </a:ext>
              </a:extLst>
            </p:cNvPr>
            <p:cNvSpPr txBox="1"/>
            <p:nvPr/>
          </p:nvSpPr>
          <p:spPr>
            <a:xfrm>
              <a:off x="4155722" y="3155106"/>
              <a:ext cx="1875305" cy="351378"/>
            </a:xfrm>
            <a:prstGeom prst="rect">
              <a:avLst/>
            </a:prstGeom>
            <a:noFill/>
          </p:spPr>
          <p:txBody>
            <a:bodyPr wrap="square">
              <a:spAutoFit/>
            </a:bodyPr>
            <a:lstStyle/>
            <a:p>
              <a:pPr marL="0" marR="0" algn="ctr">
                <a:lnSpc>
                  <a:spcPct val="115000"/>
                </a:lnSpc>
                <a:spcBef>
                  <a:spcPts val="0"/>
                </a:spcBef>
                <a:spcAft>
                  <a:spcPts val="0"/>
                </a:spcAft>
              </a:pPr>
              <a:r>
                <a:rPr lang="fr-CA" sz="1600" dirty="0">
                  <a:solidFill>
                    <a:schemeClr val="accent1">
                      <a:lumMod val="20000"/>
                      <a:lumOff val="8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Relationnelle</a:t>
              </a:r>
              <a:endParaRPr lang="en-US" sz="1600" dirty="0">
                <a:solidFill>
                  <a:schemeClr val="accent1">
                    <a:lumMod val="20000"/>
                    <a:lumOff val="8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1F710D3-6C88-E160-D360-9D059E56AE98}"/>
                </a:ext>
              </a:extLst>
            </p:cNvPr>
            <p:cNvSpPr txBox="1"/>
            <p:nvPr/>
          </p:nvSpPr>
          <p:spPr>
            <a:xfrm>
              <a:off x="4473445" y="3670037"/>
              <a:ext cx="1239858" cy="1560877"/>
            </a:xfrm>
            <a:prstGeom prst="rect">
              <a:avLst/>
            </a:prstGeom>
            <a:noFill/>
          </p:spPr>
          <p:txBody>
            <a:bodyPr wrap="square">
              <a:spAutoFit/>
            </a:bodyPr>
            <a:lstStyle/>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Comparer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Opposer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Expliquer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Analyser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Interpréter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Relier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Appliquer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479D54B-F85F-0E4D-E1D4-9AFD34ABA839}"/>
                </a:ext>
              </a:extLst>
            </p:cNvPr>
            <p:cNvSpPr txBox="1"/>
            <p:nvPr/>
          </p:nvSpPr>
          <p:spPr>
            <a:xfrm>
              <a:off x="1912053" y="3670037"/>
              <a:ext cx="1806259" cy="1569660"/>
            </a:xfrm>
            <a:prstGeom prst="rect">
              <a:avLst/>
            </a:prstGeom>
            <a:noFill/>
          </p:spPr>
          <p:txBody>
            <a:bodyPr wrap="square">
              <a:spAutoFit/>
            </a:bodyPr>
            <a:lstStyle/>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Identifier</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Se rappeler</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Énumérer</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Décrire</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Dresser une liste</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Combiner</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Faire des algorithmes</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71B4D40-6A43-02D9-9E48-281B1E715DA0}"/>
                </a:ext>
              </a:extLst>
            </p:cNvPr>
            <p:cNvSpPr txBox="1"/>
            <p:nvPr/>
          </p:nvSpPr>
          <p:spPr>
            <a:xfrm>
              <a:off x="2054518" y="3156631"/>
              <a:ext cx="1806259" cy="338554"/>
            </a:xfrm>
            <a:prstGeom prst="rect">
              <a:avLst/>
            </a:prstGeom>
            <a:noFill/>
          </p:spPr>
          <p:txBody>
            <a:bodyPr wrap="square">
              <a:spAutoFit/>
            </a:bodyPr>
            <a:lstStyle/>
            <a:p>
              <a:pPr marL="0" marR="0" algn="ctr">
                <a:spcBef>
                  <a:spcPts val="0"/>
                </a:spcBef>
                <a:spcAft>
                  <a:spcPts val="0"/>
                </a:spcAft>
              </a:pPr>
              <a:r>
                <a:rPr lang="fr-CA" sz="1600" dirty="0">
                  <a:solidFill>
                    <a:srgbClr val="FF99CC"/>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Factuelle</a:t>
              </a:r>
              <a:endParaRPr lang="en-US" sz="1600" dirty="0">
                <a:solidFill>
                  <a:srgbClr val="FF99CC"/>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grpSp>
      <p:sp>
        <p:nvSpPr>
          <p:cNvPr id="2" name="Title 1"/>
          <p:cNvSpPr>
            <a:spLocks noGrp="1"/>
          </p:cNvSpPr>
          <p:nvPr>
            <p:ph type="title"/>
            <p:custDataLst>
              <p:tags r:id="rId1"/>
            </p:custDataLst>
          </p:nvPr>
        </p:nvSpPr>
        <p:spPr>
          <a:xfrm>
            <a:off x="457200" y="274638"/>
            <a:ext cx="8229600" cy="774147"/>
          </a:xfrm>
        </p:spPr>
        <p:txBody>
          <a:bodyPr>
            <a:normAutofit/>
          </a:bodyPr>
          <a:lstStyle/>
          <a:p>
            <a:pPr lvl="0"/>
            <a:r>
              <a:rPr lang="fr-CA" sz="2800" dirty="0"/>
              <a:t>Leadership compatissant – compréhension approfondie</a:t>
            </a:r>
          </a:p>
        </p:txBody>
      </p:sp>
      <p:sp>
        <p:nvSpPr>
          <p:cNvPr id="3" name="Content Placeholder 2"/>
          <p:cNvSpPr>
            <a:spLocks noGrp="1"/>
          </p:cNvSpPr>
          <p:nvPr>
            <p:ph idx="1"/>
            <p:custDataLst>
              <p:tags r:id="rId2"/>
            </p:custDataLst>
          </p:nvPr>
        </p:nvSpPr>
        <p:spPr>
          <a:xfrm>
            <a:off x="457199" y="1052736"/>
            <a:ext cx="7355159" cy="2016223"/>
          </a:xfrm>
        </p:spPr>
        <p:txBody>
          <a:bodyPr>
            <a:noAutofit/>
          </a:bodyPr>
          <a:lstStyle/>
          <a:p>
            <a:pPr marL="285750" fontAlgn="base"/>
            <a:r>
              <a:rPr lang="fr-CA" sz="1800" dirty="0"/>
              <a:t>« La compassion, c’est avoir une compréhension approfondie de ce qui existe, y compris une compréhension de la manière dont nous contribuons à nos propres difficultés, et pouvoir ensuite nous offrir et offrir aux autres une bienveillance active, ce qui nous permet d’être davantage qui nous sommes vraiment. » – Janice </a:t>
            </a:r>
            <a:r>
              <a:rPr lang="fr-CA" sz="1800" dirty="0" err="1"/>
              <a:t>Marturano</a:t>
            </a:r>
            <a:endParaRPr lang="fr-CA" sz="1600" dirty="0"/>
          </a:p>
        </p:txBody>
      </p:sp>
      <p:sp>
        <p:nvSpPr>
          <p:cNvPr id="12" name="Content Placeholder 2"/>
          <p:cNvSpPr txBox="1">
            <a:spLocks/>
          </p:cNvSpPr>
          <p:nvPr>
            <p:custDataLst>
              <p:tags r:id="rId3"/>
            </p:custDataLst>
          </p:nvPr>
        </p:nvSpPr>
        <p:spPr>
          <a:xfrm>
            <a:off x="457200" y="6002138"/>
            <a:ext cx="8498619" cy="8514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fontAlgn="base"/>
            <a:r>
              <a:rPr lang="fr-CA" sz="2000" dirty="0"/>
              <a:t>La prochaine fois que vous aurez quelque chose à observer ou à écouter, faites-le avec l’intention de comprendre profondément… </a:t>
            </a:r>
            <a:br>
              <a:rPr lang="fr-CA" sz="2000" dirty="0"/>
            </a:br>
            <a:r>
              <a:rPr lang="fr-CA" sz="1200" dirty="0"/>
              <a:t>(adapté du </a:t>
            </a:r>
            <a:r>
              <a:rPr lang="fr-CA" sz="1200" dirty="0">
                <a:hlinkClick r:id="rId8"/>
              </a:rPr>
              <a:t>http://www.polyu.edu.hk/obe/students/files/deep.pdf</a:t>
            </a:r>
            <a:r>
              <a:rPr lang="fr-CA" sz="1200" dirty="0"/>
              <a:t> )</a:t>
            </a:r>
          </a:p>
          <a:p>
            <a:pPr marL="285750" fontAlgn="base"/>
            <a:endParaRPr lang="en-US" sz="2000" dirty="0"/>
          </a:p>
          <a:p>
            <a:pPr marL="285750" fontAlgn="base"/>
            <a:endParaRPr lang="en-US" sz="2000" dirty="0"/>
          </a:p>
        </p:txBody>
      </p:sp>
    </p:spTree>
    <p:extLst>
      <p:ext uri="{BB962C8B-B14F-4D97-AF65-F5344CB8AC3E}">
        <p14:creationId xmlns:p14="http://schemas.microsoft.com/office/powerpoint/2010/main" val="150911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1556AF8-EE17-83A2-0E0B-878FA52F0897}"/>
              </a:ext>
            </a:extLst>
          </p:cNvPr>
          <p:cNvPicPr>
            <a:picLocks noChangeAspect="1"/>
          </p:cNvPicPr>
          <p:nvPr>
            <p:custDataLst>
              <p:tags r:id="rId1"/>
            </p:custDataLst>
          </p:nvPr>
        </p:nvPicPr>
        <p:blipFill>
          <a:blip r:embed="rId7">
            <a:clrChange>
              <a:clrFrom>
                <a:srgbClr val="FFFFFF"/>
              </a:clrFrom>
              <a:clrTo>
                <a:srgbClr val="FFFFFF">
                  <a:alpha val="0"/>
                </a:srgbClr>
              </a:clrTo>
            </a:clrChange>
          </a:blip>
          <a:stretch>
            <a:fillRect/>
          </a:stretch>
        </p:blipFill>
        <p:spPr>
          <a:xfrm>
            <a:off x="7299220" y="685284"/>
            <a:ext cx="2262434" cy="4661988"/>
          </a:xfrm>
          <a:prstGeom prst="rect">
            <a:avLst/>
          </a:prstGeom>
        </p:spPr>
      </p:pic>
      <p:sp>
        <p:nvSpPr>
          <p:cNvPr id="2" name="Title 1">
            <a:extLst>
              <a:ext uri="{FF2B5EF4-FFF2-40B4-BE49-F238E27FC236}">
                <a16:creationId xmlns:a16="http://schemas.microsoft.com/office/drawing/2014/main" id="{FF011429-1538-40C5-C622-B945A41222E4}"/>
              </a:ext>
            </a:extLst>
          </p:cNvPr>
          <p:cNvSpPr>
            <a:spLocks noGrp="1"/>
          </p:cNvSpPr>
          <p:nvPr>
            <p:ph type="title"/>
            <p:custDataLst>
              <p:tags r:id="rId2"/>
            </p:custDataLst>
          </p:nvPr>
        </p:nvSpPr>
        <p:spPr>
          <a:xfrm>
            <a:off x="179512" y="342951"/>
            <a:ext cx="8849539" cy="733527"/>
          </a:xfrm>
        </p:spPr>
        <p:txBody>
          <a:bodyPr>
            <a:noAutofit/>
          </a:bodyPr>
          <a:lstStyle/>
          <a:p>
            <a:r>
              <a:rPr lang="fr-CA" sz="3600" dirty="0"/>
              <a:t>Compréhension approfondie, certaines actions</a:t>
            </a:r>
          </a:p>
        </p:txBody>
      </p:sp>
      <p:sp>
        <p:nvSpPr>
          <p:cNvPr id="3" name="Content Placeholder 2">
            <a:extLst>
              <a:ext uri="{FF2B5EF4-FFF2-40B4-BE49-F238E27FC236}">
                <a16:creationId xmlns:a16="http://schemas.microsoft.com/office/drawing/2014/main" id="{548DBA52-CCF1-2B70-2F69-4ECD21F4ADFA}"/>
              </a:ext>
            </a:extLst>
          </p:cNvPr>
          <p:cNvSpPr>
            <a:spLocks noGrp="1"/>
          </p:cNvSpPr>
          <p:nvPr>
            <p:ph idx="1"/>
            <p:custDataLst>
              <p:tags r:id="rId3"/>
            </p:custDataLst>
          </p:nvPr>
        </p:nvSpPr>
        <p:spPr>
          <a:xfrm>
            <a:off x="300760" y="1447800"/>
            <a:ext cx="7992888" cy="5007937"/>
          </a:xfrm>
        </p:spPr>
        <p:txBody>
          <a:bodyPr>
            <a:noAutofit/>
          </a:bodyPr>
          <a:lstStyle/>
          <a:p>
            <a:pPr marL="285750" indent="-285750">
              <a:buFont typeface="Arial" panose="020B0604020202020204" pitchFamily="34" charset="0"/>
              <a:buChar char="•"/>
            </a:pPr>
            <a:r>
              <a:rPr lang="fr-CA" sz="1600" b="1" dirty="0"/>
              <a:t>Se rappeler les faits </a:t>
            </a:r>
            <a:r>
              <a:rPr lang="fr-CA" sz="1600" dirty="0"/>
              <a:t>: dresser une liste d’éléments d’information sans rapport. </a:t>
            </a:r>
            <a:br>
              <a:rPr lang="fr-CA" sz="1600" dirty="0"/>
            </a:br>
            <a:r>
              <a:rPr lang="fr-CA" sz="1600" b="1" dirty="0"/>
              <a:t>Ce n’est pas une compréhension approfondie!</a:t>
            </a:r>
            <a:r>
              <a:rPr lang="fr-CA" sz="1600" dirty="0"/>
              <a:t> </a:t>
            </a:r>
          </a:p>
          <a:p>
            <a:pPr marL="285750" indent="-285750"/>
            <a:r>
              <a:rPr lang="fr-CA" sz="1600" b="1" dirty="0"/>
              <a:t>Comparer </a:t>
            </a:r>
            <a:r>
              <a:rPr lang="fr-CA" sz="1600" dirty="0"/>
              <a:t>: montrer comment les choses sont semblables ou ne sont pas semblables. </a:t>
            </a:r>
          </a:p>
          <a:p>
            <a:pPr marL="285750" indent="-285750">
              <a:buFont typeface="Arial" panose="020B0604020202020204" pitchFamily="34" charset="0"/>
              <a:buChar char="•"/>
            </a:pPr>
            <a:r>
              <a:rPr lang="fr-CA" sz="1600" b="1" dirty="0"/>
              <a:t>Opposer </a:t>
            </a:r>
            <a:r>
              <a:rPr lang="fr-CA" sz="1600" dirty="0"/>
              <a:t>: montrer la différence importante entre les choses. </a:t>
            </a:r>
          </a:p>
          <a:p>
            <a:pPr marL="285750" indent="-285750">
              <a:buFont typeface="Arial" panose="020B0604020202020204" pitchFamily="34" charset="0"/>
              <a:buChar char="•"/>
            </a:pPr>
            <a:r>
              <a:rPr lang="fr-CA" sz="1600" b="1" dirty="0"/>
              <a:t>Expliquer </a:t>
            </a:r>
            <a:r>
              <a:rPr lang="fr-CA" sz="1600" dirty="0"/>
              <a:t>: donner clairement le sens d’un sujet. </a:t>
            </a:r>
          </a:p>
          <a:p>
            <a:pPr marL="285750" indent="-285750"/>
            <a:r>
              <a:rPr lang="fr-CA" sz="1600" b="1" dirty="0"/>
              <a:t>Analyser </a:t>
            </a:r>
            <a:r>
              <a:rPr lang="fr-CA" sz="1600" dirty="0"/>
              <a:t>: examiner en détail les éléments d’un sujet et la manière dont ils sont liés les uns aux autres. </a:t>
            </a:r>
          </a:p>
          <a:p>
            <a:pPr marL="285750" indent="-285750">
              <a:buFont typeface="Arial" panose="020B0604020202020204" pitchFamily="34" charset="0"/>
              <a:buChar char="•"/>
            </a:pPr>
            <a:r>
              <a:rPr lang="fr-CA" sz="1600" b="1" dirty="0"/>
              <a:t>Relier </a:t>
            </a:r>
            <a:r>
              <a:rPr lang="fr-CA" sz="1600" dirty="0"/>
              <a:t>: montrer que les idées sont liées les unes aux autres. </a:t>
            </a:r>
          </a:p>
          <a:p>
            <a:pPr marL="285750" indent="-285750">
              <a:buFont typeface="Arial" panose="020B0604020202020204" pitchFamily="34" charset="0"/>
              <a:buChar char="•"/>
            </a:pPr>
            <a:r>
              <a:rPr lang="fr-CA" sz="1600" b="1" dirty="0"/>
              <a:t>Appliquer </a:t>
            </a:r>
            <a:r>
              <a:rPr lang="fr-CA" sz="1600" dirty="0"/>
              <a:t>: utiliser des connaissances ou des concepts précis pour résoudre un problème. </a:t>
            </a:r>
          </a:p>
          <a:p>
            <a:pPr marL="285750" indent="-285750">
              <a:buFont typeface="Arial" panose="020B0604020202020204" pitchFamily="34" charset="0"/>
              <a:buChar char="•"/>
            </a:pPr>
            <a:r>
              <a:rPr lang="fr-CA" sz="1600" b="1" dirty="0"/>
              <a:t>Recommander </a:t>
            </a:r>
            <a:r>
              <a:rPr lang="fr-CA" sz="1600" dirty="0"/>
              <a:t>: suggérer ce qu’il convient de faire en fonction d’une évaluation critique de l’information disponible. </a:t>
            </a:r>
          </a:p>
          <a:p>
            <a:pPr marL="285750" indent="-285750"/>
            <a:r>
              <a:rPr lang="fr-CA" sz="1600" b="1" dirty="0"/>
              <a:t>Théoriser </a:t>
            </a:r>
            <a:r>
              <a:rPr lang="fr-CA" sz="1600" dirty="0"/>
              <a:t>: élaborer les principes généraux d’un art ou d’une science. </a:t>
            </a:r>
          </a:p>
          <a:p>
            <a:pPr marL="285750" indent="-285750"/>
            <a:r>
              <a:rPr lang="fr-CA" sz="1600" b="1" dirty="0"/>
              <a:t>Généraliser </a:t>
            </a:r>
            <a:r>
              <a:rPr lang="fr-CA" sz="1600" dirty="0"/>
              <a:t>: tirer une conclusion générale à partir d’un certain nombre de faits. </a:t>
            </a:r>
          </a:p>
          <a:p>
            <a:pPr marL="285750" indent="-285750">
              <a:buFont typeface="Arial" panose="020B0604020202020204" pitchFamily="34" charset="0"/>
              <a:buChar char="•"/>
            </a:pPr>
            <a:r>
              <a:rPr lang="fr-CA" sz="1600" b="1" dirty="0"/>
              <a:t>Formuler des hypothèses </a:t>
            </a:r>
            <a:r>
              <a:rPr lang="fr-CA" sz="1600" dirty="0"/>
              <a:t>: proposer une idée qui peut servir de point de départ à une étude approfondie. </a:t>
            </a:r>
          </a:p>
          <a:p>
            <a:pPr marL="285750" indent="-285750">
              <a:buFont typeface="Arial" panose="020B0604020202020204" pitchFamily="34" charset="0"/>
              <a:buChar char="•"/>
            </a:pPr>
            <a:r>
              <a:rPr lang="fr-CA" sz="1600" b="1" dirty="0"/>
              <a:t>Réfléchir </a:t>
            </a:r>
            <a:r>
              <a:rPr lang="fr-CA" sz="1600" dirty="0"/>
              <a:t>: faire preuve d’une nouvelle compréhension de quelque chose en étudiant l’expérience antérieure. </a:t>
            </a:r>
          </a:p>
          <a:p>
            <a:pPr marL="0" indent="0">
              <a:buNone/>
            </a:pPr>
            <a:r>
              <a:rPr lang="fr-CA" sz="1600" dirty="0"/>
              <a:t>Vous ne pouvez attraper que des petits poissons à la surface. </a:t>
            </a:r>
            <a:r>
              <a:rPr lang="fr-CA" sz="1600" b="1" i="1" dirty="0"/>
              <a:t>Donc, allez en profondeur! </a:t>
            </a:r>
          </a:p>
        </p:txBody>
      </p:sp>
      <p:grpSp>
        <p:nvGrpSpPr>
          <p:cNvPr id="11" name="Group 10">
            <a:extLst>
              <a:ext uri="{FF2B5EF4-FFF2-40B4-BE49-F238E27FC236}">
                <a16:creationId xmlns:a16="http://schemas.microsoft.com/office/drawing/2014/main" id="{ADA1DBF3-D5DB-0F87-509D-D5043758A7E6}"/>
              </a:ext>
            </a:extLst>
          </p:cNvPr>
          <p:cNvGrpSpPr/>
          <p:nvPr>
            <p:custDataLst>
              <p:tags r:id="rId4"/>
            </p:custDataLst>
          </p:nvPr>
        </p:nvGrpSpPr>
        <p:grpSpPr>
          <a:xfrm>
            <a:off x="7491429" y="4907032"/>
            <a:ext cx="2070225" cy="1522953"/>
            <a:chOff x="6996844" y="5165472"/>
            <a:chExt cx="2070225" cy="1522953"/>
          </a:xfrm>
        </p:grpSpPr>
        <p:pic>
          <p:nvPicPr>
            <p:cNvPr id="1026" name="Picture 2" descr="Free Jesus Fish Clipart">
              <a:extLst>
                <a:ext uri="{FF2B5EF4-FFF2-40B4-BE49-F238E27FC236}">
                  <a16:creationId xmlns:a16="http://schemas.microsoft.com/office/drawing/2014/main" id="{84ADC55C-B2A9-B64E-254C-6666CDCCDEF7}"/>
                </a:ext>
              </a:extLst>
            </p:cNvPr>
            <p:cNvPicPr>
              <a:picLocks noChangeAspect="1" noChangeArrowheads="1"/>
            </p:cNvPicPr>
            <p:nvPr/>
          </p:nvPicPr>
          <p:blipFill>
            <a:blip r:embed="rId8">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28533" y="5165472"/>
              <a:ext cx="1738536" cy="11569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ree Jesus Fish Clipart">
              <a:extLst>
                <a:ext uri="{FF2B5EF4-FFF2-40B4-BE49-F238E27FC236}">
                  <a16:creationId xmlns:a16="http://schemas.microsoft.com/office/drawing/2014/main" id="{5F975C0D-4F51-1306-66BA-006F9E7C147E}"/>
                </a:ext>
              </a:extLst>
            </p:cNvPr>
            <p:cNvPicPr>
              <a:picLocks noChangeAspect="1" noChangeArrowheads="1"/>
            </p:cNvPicPr>
            <p:nvPr/>
          </p:nvPicPr>
          <p:blipFill>
            <a:blip r:embed="rId8">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996844" y="5531508"/>
              <a:ext cx="1738536" cy="11569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68473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457200" y="274638"/>
            <a:ext cx="8579296" cy="1143000"/>
          </a:xfrm>
        </p:spPr>
        <p:txBody>
          <a:bodyPr>
            <a:noAutofit/>
          </a:bodyPr>
          <a:lstStyle/>
          <a:p>
            <a:r>
              <a:rPr lang="fr-CA" sz="3600" dirty="0"/>
              <a:t>Quelles sont les qualités d’un bon dirigeant?</a:t>
            </a:r>
          </a:p>
        </p:txBody>
      </p:sp>
      <p:sp>
        <p:nvSpPr>
          <p:cNvPr id="2" name="Content Placeholder 1"/>
          <p:cNvSpPr>
            <a:spLocks noGrp="1"/>
          </p:cNvSpPr>
          <p:nvPr>
            <p:ph idx="1"/>
            <p:custDataLst>
              <p:tags r:id="rId2"/>
            </p:custDataLst>
          </p:nvPr>
        </p:nvSpPr>
        <p:spPr>
          <a:xfrm>
            <a:off x="457200" y="1600200"/>
            <a:ext cx="5194920" cy="4853136"/>
          </a:xfrm>
        </p:spPr>
        <p:txBody>
          <a:bodyPr>
            <a:normAutofit fontScale="62500" lnSpcReduction="20000"/>
          </a:bodyPr>
          <a:lstStyle/>
          <a:p>
            <a:pPr marL="514350" indent="-514350">
              <a:buFont typeface="+mj-lt"/>
              <a:buAutoNum type="arabicPeriod"/>
            </a:pPr>
            <a:r>
              <a:rPr lang="fr-CA" dirty="0"/>
              <a:t>Conscience de soi : comprendre ses propres émotions et leurs répercussions sur les autres.</a:t>
            </a:r>
          </a:p>
          <a:p>
            <a:pPr marL="514350" indent="-514350">
              <a:buFont typeface="+mj-lt"/>
              <a:buAutoNum type="arabicPeriod"/>
            </a:pPr>
            <a:r>
              <a:rPr lang="fr-CA" dirty="0"/>
              <a:t>Autorégulation : capacité de maîtriser ou de réorienter des impulsions perturbatrices.</a:t>
            </a:r>
          </a:p>
          <a:p>
            <a:pPr marL="514350" indent="-514350">
              <a:buFont typeface="+mj-lt"/>
              <a:buAutoNum type="arabicPeriod"/>
            </a:pPr>
            <a:r>
              <a:rPr lang="fr-CA" dirty="0"/>
              <a:t>Motivation : passion de travailler avec énergie et persévérance pour des raisons qui vont au-delà de l’argent ou du statut.</a:t>
            </a:r>
          </a:p>
          <a:p>
            <a:pPr marL="514350" indent="-514350">
              <a:buFont typeface="+mj-lt"/>
              <a:buAutoNum type="arabicPeriod"/>
            </a:pPr>
            <a:r>
              <a:rPr lang="fr-CA" dirty="0">
                <a:solidFill>
                  <a:srgbClr val="7030A0"/>
                </a:solidFill>
              </a:rPr>
              <a:t>Empathie : capacité de comprendre les besoins émotionnels des autres et de les traiter en conséquence.</a:t>
            </a:r>
          </a:p>
          <a:p>
            <a:pPr marL="514350" indent="-514350">
              <a:buFont typeface="+mj-lt"/>
              <a:buAutoNum type="arabicPeriod"/>
            </a:pPr>
            <a:r>
              <a:rPr lang="fr-CA" dirty="0"/>
              <a:t>Compétences sociales : capacité de gérer les relations, de constituer des réseaux, d’établir des relations et de trouver des terrains d’entente.</a:t>
            </a:r>
            <a:br>
              <a:rPr lang="fr-CA" dirty="0"/>
            </a:br>
            <a:endParaRPr lang="fr-CA" dirty="0"/>
          </a:p>
          <a:p>
            <a:pPr marL="0" indent="0">
              <a:buNone/>
            </a:pPr>
            <a:r>
              <a:rPr lang="fr-CA" sz="2200" dirty="0"/>
              <a:t>	 (adapté du </a:t>
            </a:r>
            <a:r>
              <a:rPr lang="fr-CA" sz="2200" u="sng" dirty="0">
                <a:hlinkClick r:id="rId5"/>
              </a:rPr>
              <a:t>https://siyli.org/great-leaders/</a:t>
            </a:r>
            <a:r>
              <a:rPr lang="fr-CA" sz="2200" u="sng" dirty="0"/>
              <a:t>)</a:t>
            </a:r>
            <a:endParaRPr lang="fr-CA" sz="2200" dirty="0"/>
          </a:p>
        </p:txBody>
      </p:sp>
      <p:pic>
        <p:nvPicPr>
          <p:cNvPr id="1026" name="Picture 2" descr="Ford Motor Company assembly line - PICRYL Public Domain Search">
            <a:extLst>
              <a:ext uri="{FF2B5EF4-FFF2-40B4-BE49-F238E27FC236}">
                <a16:creationId xmlns:a16="http://schemas.microsoft.com/office/drawing/2014/main" id="{983B2990-1BA1-6C90-1FF0-B88628D1D705}"/>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04640" y="2132856"/>
            <a:ext cx="3429481" cy="29088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D0DBBBD-D91C-CDE0-8B73-184FA9C81E70}"/>
              </a:ext>
            </a:extLst>
          </p:cNvPr>
          <p:cNvSpPr txBox="1"/>
          <p:nvPr/>
        </p:nvSpPr>
        <p:spPr>
          <a:xfrm>
            <a:off x="5866580" y="2132856"/>
            <a:ext cx="2953891" cy="2739211"/>
          </a:xfrm>
          <a:prstGeom prst="rect">
            <a:avLst/>
          </a:prstGeom>
          <a:noFill/>
        </p:spPr>
        <p:txBody>
          <a:bodyPr wrap="square">
            <a:spAutoFit/>
          </a:bodyPr>
          <a:lstStyle/>
          <a:p>
            <a:pPr marL="0" marR="0" algn="ctr">
              <a:spcBef>
                <a:spcPts val="0"/>
              </a:spcBef>
              <a:spcAft>
                <a:spcPts val="0"/>
              </a:spcAft>
            </a:pPr>
            <a:r>
              <a:rPr lang="fr-CA" sz="2800" b="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VOUS </a:t>
            </a:r>
            <a:br>
              <a:rPr lang="fr-CA" sz="2800" b="1" dirty="0">
                <a:solidFill>
                  <a:srgbClr val="441E7C"/>
                </a:solidFill>
                <a:latin typeface="Calibri" panose="020F0502020204030204" pitchFamily="34" charset="0"/>
                <a:ea typeface="Calibri" panose="020F0502020204030204" pitchFamily="34" charset="0"/>
                <a:cs typeface="Times New Roman" panose="02020603050405020304" pitchFamily="18" charset="0"/>
              </a:rPr>
            </a:br>
            <a:r>
              <a:rPr lang="fr-CA" sz="2400" i="1" dirty="0">
                <a:solidFill>
                  <a:srgbClr val="441E7C"/>
                </a:solidFill>
                <a:latin typeface="Calibri" panose="020F0502020204030204" pitchFamily="34" charset="0"/>
                <a:cs typeface="Times New Roman" panose="02020603050405020304" pitchFamily="18" charset="0"/>
              </a:rPr>
              <a:t>n’avez pas </a:t>
            </a:r>
            <a:br>
              <a:rPr lang="fr-CA" sz="2800" i="1" dirty="0">
                <a:solidFill>
                  <a:srgbClr val="441E7C"/>
                </a:solidFill>
                <a:latin typeface="Calibri" panose="020F0502020204030204" pitchFamily="34" charset="0"/>
                <a:cs typeface="Times New Roman" panose="02020603050405020304" pitchFamily="18" charset="0"/>
              </a:rPr>
            </a:br>
            <a:r>
              <a:rPr lang="fr-CA" sz="2800" b="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BESOIN</a:t>
            </a:r>
            <a:r>
              <a:rPr lang="fr-CA" sz="28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 </a:t>
            </a:r>
            <a:br>
              <a:rPr lang="fr-CA" sz="28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br>
            <a:r>
              <a:rPr lang="fr-CA" sz="2400" i="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d’occuper un poste</a:t>
            </a:r>
            <a:r>
              <a:rPr lang="fr-CA" sz="24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 </a:t>
            </a:r>
            <a:r>
              <a:rPr lang="fr-CA" sz="2800" b="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POUR ÊTRE UN LEADER</a:t>
            </a:r>
            <a:endParaRPr lang="en-US" sz="28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fr-CA" sz="1200" i="1" dirty="0">
                <a:solidFill>
                  <a:schemeClr val="bg1">
                    <a:lumMod val="8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Henry Ford</a:t>
            </a:r>
            <a:endParaRPr lang="en-US" sz="1200" dirty="0">
              <a:solidFill>
                <a:schemeClr val="bg1">
                  <a:lumMod val="8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7146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lvl="0"/>
            <a:r>
              <a:rPr lang="fr-CA" sz="3200" dirty="0"/>
              <a:t>Exercice d’écoute consciente en tant que</a:t>
            </a:r>
            <a:br>
              <a:rPr lang="fr-CA" sz="3200" dirty="0"/>
            </a:br>
            <a:r>
              <a:rPr lang="fr-CA" sz="3200" dirty="0"/>
              <a:t>dirigeant</a:t>
            </a:r>
          </a:p>
        </p:txBody>
      </p:sp>
      <p:sp>
        <p:nvSpPr>
          <p:cNvPr id="3" name="Content Placeholder 2"/>
          <p:cNvSpPr>
            <a:spLocks noGrp="1"/>
          </p:cNvSpPr>
          <p:nvPr>
            <p:ph idx="1"/>
            <p:custDataLst>
              <p:tags r:id="rId2"/>
            </p:custDataLst>
          </p:nvPr>
        </p:nvSpPr>
        <p:spPr>
          <a:xfrm>
            <a:off x="107504" y="1568708"/>
            <a:ext cx="8435280" cy="5141168"/>
          </a:xfrm>
        </p:spPr>
        <p:txBody>
          <a:bodyPr>
            <a:normAutofit fontScale="55000" lnSpcReduction="20000"/>
          </a:bodyPr>
          <a:lstStyle/>
          <a:p>
            <a:r>
              <a:rPr lang="fr-CA" dirty="0"/>
              <a:t>Prenez quelques minutes pour écrire une description de vous-même.</a:t>
            </a:r>
          </a:p>
          <a:p>
            <a:pPr lvl="1"/>
            <a:r>
              <a:rPr lang="fr-CA" dirty="0"/>
              <a:t>Idées : décrivez-vous en tant que dirigeant, employé, collègue, parent ou ami, ou décrivez-vous comme vous souhaitez être vu. Présentez-vous.</a:t>
            </a:r>
          </a:p>
          <a:p>
            <a:r>
              <a:rPr lang="fr-CA" dirty="0"/>
              <a:t>Indiquez qui est « A ».</a:t>
            </a:r>
          </a:p>
          <a:p>
            <a:r>
              <a:rPr lang="fr-CA" dirty="0"/>
              <a:t>A parle pendant une minute; B écoute.</a:t>
            </a:r>
          </a:p>
          <a:p>
            <a:r>
              <a:rPr lang="fr-CA" dirty="0"/>
              <a:t>Une fois la minute écoulée, B paraphrase ce qu’il a</a:t>
            </a:r>
          </a:p>
          <a:p>
            <a:pPr>
              <a:buNone/>
            </a:pPr>
            <a:r>
              <a:rPr lang="fr-CA" dirty="0"/>
              <a:t>	entendu A dire.</a:t>
            </a:r>
          </a:p>
          <a:p>
            <a:endParaRPr lang="fr-CA" dirty="0"/>
          </a:p>
          <a:p>
            <a:r>
              <a:rPr lang="fr-CA" dirty="0"/>
              <a:t>Pour le locuteur</a:t>
            </a:r>
          </a:p>
          <a:p>
            <a:pPr lvl="1"/>
            <a:r>
              <a:rPr lang="fr-CA" dirty="0"/>
              <a:t>N’hésitez pas à parler sans regarder vos notes.</a:t>
            </a:r>
          </a:p>
          <a:p>
            <a:pPr lvl="1"/>
            <a:r>
              <a:rPr lang="fr-CA" dirty="0"/>
              <a:t>N’oubliez pas que vous êtes dans un environnement sûr; personne ne vous</a:t>
            </a:r>
          </a:p>
          <a:p>
            <a:pPr lvl="1">
              <a:buNone/>
            </a:pPr>
            <a:r>
              <a:rPr lang="fr-CA" dirty="0"/>
              <a:t>	jugera.</a:t>
            </a:r>
          </a:p>
          <a:p>
            <a:r>
              <a:rPr lang="fr-CA" dirty="0"/>
              <a:t>Pour l’écoutant</a:t>
            </a:r>
          </a:p>
          <a:p>
            <a:pPr lvl="1"/>
            <a:r>
              <a:rPr lang="fr-CA" dirty="0"/>
              <a:t>Accordez toute votre attention au locuteur et retenez les réactions que vous pourriez</a:t>
            </a:r>
          </a:p>
          <a:p>
            <a:pPr lvl="1">
              <a:buNone/>
            </a:pPr>
            <a:r>
              <a:rPr lang="fr-CA" dirty="0"/>
              <a:t>	avoir, p. ex. intervenir, répondre ou approuver.</a:t>
            </a:r>
          </a:p>
          <a:p>
            <a:pPr lvl="1"/>
            <a:r>
              <a:rPr lang="fr-CA" dirty="0"/>
              <a:t>Vous paraphraserez ce que vous aurez entendu.</a:t>
            </a:r>
          </a:p>
          <a:p>
            <a:pPr lvl="1"/>
            <a:r>
              <a:rPr lang="fr-CA" dirty="0"/>
              <a:t>Il n’est pas nécessaire de demander des précisions, sauf si vous ne pouvez pas entendre;</a:t>
            </a:r>
            <a:br>
              <a:rPr lang="fr-CA" dirty="0"/>
            </a:br>
            <a:r>
              <a:rPr lang="fr-FR" dirty="0">
                <a:highlight>
                  <a:srgbClr val="FFFF00"/>
                </a:highlight>
              </a:rPr>
              <a:t>ceci est un exercice d'OBSERVATION</a:t>
            </a:r>
            <a:r>
              <a:rPr lang="fr-FR" dirty="0"/>
              <a:t>.</a:t>
            </a:r>
            <a:endParaRPr lang="fr-CA" dirty="0"/>
          </a:p>
          <a:p>
            <a:endParaRPr lang="fr-CA" dirty="0"/>
          </a:p>
          <a:p>
            <a:r>
              <a:rPr lang="fr-CA" dirty="0"/>
              <a:t>Ensuite, vous échangez les rôles : B parle et A écoute et paraphrase les propos de B.</a:t>
            </a:r>
          </a:p>
          <a:p>
            <a:endParaRPr lang="en-CA" sz="1500" dirty="0"/>
          </a:p>
        </p:txBody>
      </p:sp>
      <p:grpSp>
        <p:nvGrpSpPr>
          <p:cNvPr id="6" name="Group 5"/>
          <p:cNvGrpSpPr/>
          <p:nvPr>
            <p:custDataLst>
              <p:tags r:id="rId3"/>
            </p:custDataLst>
          </p:nvPr>
        </p:nvGrpSpPr>
        <p:grpSpPr>
          <a:xfrm>
            <a:off x="6969434" y="2796404"/>
            <a:ext cx="1923046" cy="1643074"/>
            <a:chOff x="6200348" y="457200"/>
            <a:chExt cx="2667000" cy="1771650"/>
          </a:xfrm>
        </p:grpSpPr>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00348" y="457200"/>
              <a:ext cx="2667000" cy="1771650"/>
            </a:xfrm>
            <a:prstGeom prst="rect">
              <a:avLst/>
            </a:prstGeom>
          </p:spPr>
        </p:pic>
        <p:pic>
          <p:nvPicPr>
            <p:cNvPr id="4" name="Picture 3"/>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5136" y="476672"/>
              <a:ext cx="1265256" cy="1224136"/>
            </a:xfrm>
            <a:prstGeom prst="ellipse">
              <a:avLst/>
            </a:prstGeom>
            <a:ln>
              <a:noFill/>
            </a:ln>
            <a:effectLst>
              <a:softEdge rad="63500"/>
            </a:effectLst>
          </p:spPr>
        </p:pic>
      </p:grpSp>
      <p:pic>
        <p:nvPicPr>
          <p:cNvPr id="7" name="Picture 6"/>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7403462" y="8004"/>
            <a:ext cx="1724736" cy="1724736"/>
          </a:xfrm>
          <a:prstGeom prst="rect">
            <a:avLst/>
          </a:prstGeom>
        </p:spPr>
      </p:pic>
      <p:grpSp>
        <p:nvGrpSpPr>
          <p:cNvPr id="9" name="Group 10"/>
          <p:cNvGrpSpPr/>
          <p:nvPr>
            <p:custDataLst>
              <p:tags r:id="rId5"/>
            </p:custDataLst>
          </p:nvPr>
        </p:nvGrpSpPr>
        <p:grpSpPr>
          <a:xfrm>
            <a:off x="8068442" y="5603875"/>
            <a:ext cx="542045" cy="543147"/>
            <a:chOff x="3242902" y="5446278"/>
            <a:chExt cx="1219511" cy="1049917"/>
          </a:xfrm>
        </p:grpSpPr>
        <p:pic>
          <p:nvPicPr>
            <p:cNvPr id="12" name="Picture 11"/>
            <p:cNvPicPr>
              <a:picLocks noChangeAspect="1"/>
            </p:cNvPicPr>
            <p:nvPr/>
          </p:nvPicPr>
          <p:blipFill>
            <a:blip r:embed="rId11"/>
            <a:stretch>
              <a:fillRect/>
            </a:stretch>
          </p:blipFill>
          <p:spPr>
            <a:xfrm>
              <a:off x="3242902" y="5455300"/>
              <a:ext cx="1142999" cy="1019175"/>
            </a:xfrm>
            <a:prstGeom prst="rect">
              <a:avLst/>
            </a:prstGeom>
          </p:spPr>
        </p:pic>
        <p:pic>
          <p:nvPicPr>
            <p:cNvPr id="13" name="Picture 12"/>
            <p:cNvPicPr>
              <a:picLocks noChangeAspect="1"/>
            </p:cNvPicPr>
            <p:nvPr/>
          </p:nvPicPr>
          <p:blipFill>
            <a:blip r:embed="rId12">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4" name="Picture 13"/>
            <p:cNvPicPr>
              <a:picLocks noChangeAspect="1"/>
            </p:cNvPicPr>
            <p:nvPr/>
          </p:nvPicPr>
          <p:blipFill>
            <a:blip r:embed="rId13">
              <a:clrChange>
                <a:clrFrom>
                  <a:srgbClr val="FFFFFF"/>
                </a:clrFrom>
                <a:clrTo>
                  <a:srgbClr val="FFFFFF">
                    <a:alpha val="0"/>
                  </a:srgbClr>
                </a:clrTo>
              </a:clrChange>
            </a:blip>
            <a:stretch>
              <a:fillRect/>
            </a:stretch>
          </p:blipFill>
          <p:spPr>
            <a:xfrm>
              <a:off x="3538489" y="5446278"/>
              <a:ext cx="923924" cy="990600"/>
            </a:xfrm>
            <a:prstGeom prst="rect">
              <a:avLst/>
            </a:prstGeom>
          </p:spPr>
        </p:pic>
      </p:grpSp>
    </p:spTree>
    <p:extLst>
      <p:ext uri="{BB962C8B-B14F-4D97-AF65-F5344CB8AC3E}">
        <p14:creationId xmlns:p14="http://schemas.microsoft.com/office/powerpoint/2010/main" val="114788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500"/>
                                        <p:tgtEl>
                                          <p:spTgt spid="3">
                                            <p:txEl>
                                              <p:pRg st="10" end="10"/>
                                            </p:txEl>
                                          </p:spTgt>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fade">
                                      <p:cBhvr>
                                        <p:cTn id="53" dur="500"/>
                                        <p:tgtEl>
                                          <p:spTgt spid="3">
                                            <p:txEl>
                                              <p:pRg st="11" end="11"/>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
                                            <p:txEl>
                                              <p:pRg st="12" end="12"/>
                                            </p:txEl>
                                          </p:spTgt>
                                        </p:tgtEl>
                                        <p:attrNameLst>
                                          <p:attrName>style.visibility</p:attrName>
                                        </p:attrNameLst>
                                      </p:cBhvr>
                                      <p:to>
                                        <p:strVal val="visible"/>
                                      </p:to>
                                    </p:set>
                                    <p:animEffect transition="in" filter="fade">
                                      <p:cBhvr>
                                        <p:cTn id="56" dur="500"/>
                                        <p:tgtEl>
                                          <p:spTgt spid="3">
                                            <p:txEl>
                                              <p:pRg st="12" end="12"/>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Effect transition="in" filter="fade">
                                      <p:cBhvr>
                                        <p:cTn id="59" dur="500"/>
                                        <p:tgtEl>
                                          <p:spTgt spid="3">
                                            <p:txEl>
                                              <p:pRg st="13" end="13"/>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
                                            <p:txEl>
                                              <p:pRg st="14" end="14"/>
                                            </p:txEl>
                                          </p:spTgt>
                                        </p:tgtEl>
                                        <p:attrNameLst>
                                          <p:attrName>style.visibility</p:attrName>
                                        </p:attrNameLst>
                                      </p:cBhvr>
                                      <p:to>
                                        <p:strVal val="visible"/>
                                      </p:to>
                                    </p:set>
                                    <p:animEffect transition="in" filter="fade">
                                      <p:cBhvr>
                                        <p:cTn id="62" dur="500"/>
                                        <p:tgtEl>
                                          <p:spTgt spid="3">
                                            <p:txEl>
                                              <p:pRg st="14" end="14"/>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
                                            <p:txEl>
                                              <p:pRg st="15" end="15"/>
                                            </p:txEl>
                                          </p:spTgt>
                                        </p:tgtEl>
                                        <p:attrNameLst>
                                          <p:attrName>style.visibility</p:attrName>
                                        </p:attrNameLst>
                                      </p:cBhvr>
                                      <p:to>
                                        <p:strVal val="visible"/>
                                      </p:to>
                                    </p:set>
                                    <p:animEffect transition="in" filter="fade">
                                      <p:cBhvr>
                                        <p:cTn id="65" dur="500"/>
                                        <p:tgtEl>
                                          <p:spTgt spid="3">
                                            <p:txEl>
                                              <p:pRg st="15" end="1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
                                            <p:txEl>
                                              <p:pRg st="17" end="17"/>
                                            </p:txEl>
                                          </p:spTgt>
                                        </p:tgtEl>
                                        <p:attrNameLst>
                                          <p:attrName>style.visibility</p:attrName>
                                        </p:attrNameLst>
                                      </p:cBhvr>
                                      <p:to>
                                        <p:strVal val="visible"/>
                                      </p:to>
                                    </p:set>
                                    <p:animEffect transition="in" filter="fade">
                                      <p:cBhvr>
                                        <p:cTn id="70"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dirty="0"/>
              <a:t>Prise de décision consciente </a:t>
            </a:r>
          </a:p>
        </p:txBody>
      </p:sp>
      <p:sp>
        <p:nvSpPr>
          <p:cNvPr id="3" name="Content Placeholder 2"/>
          <p:cNvSpPr>
            <a:spLocks noGrp="1"/>
          </p:cNvSpPr>
          <p:nvPr>
            <p:ph idx="1"/>
            <p:custDataLst>
              <p:tags r:id="rId2"/>
            </p:custDataLst>
          </p:nvPr>
        </p:nvSpPr>
        <p:spPr>
          <a:xfrm>
            <a:off x="457200" y="1417638"/>
            <a:ext cx="8507288" cy="5251722"/>
          </a:xfrm>
        </p:spPr>
        <p:txBody>
          <a:bodyPr>
            <a:noAutofit/>
          </a:bodyPr>
          <a:lstStyle/>
          <a:p>
            <a:pPr>
              <a:spcBef>
                <a:spcPts val="600"/>
              </a:spcBef>
            </a:pPr>
            <a:r>
              <a:rPr lang="fr-CA" sz="1600" b="1" dirty="0"/>
              <a:t>Pratiquez la prise de décision consciente : </a:t>
            </a:r>
            <a:r>
              <a:rPr lang="fr-CA" sz="1600" dirty="0"/>
              <a:t>nous prenons tous de nombreuses décisions tous les jours. Certaines sont mineures, tandis que d’autres ont des répercussions profondes. Qu’il s’agisse du dentifrice que nous achetons ou du travail auquel nous consacrons notre vie, nous faisons tous face à un tourbillon de choix. Certaines de nos décisions sont prises consciemment, alors que d’autres semblent être prises « sur le pilote automatique » sans notre pleine conscience. </a:t>
            </a:r>
          </a:p>
          <a:p>
            <a:pPr>
              <a:spcBef>
                <a:spcPts val="600"/>
              </a:spcBef>
            </a:pPr>
            <a:r>
              <a:rPr lang="fr-CA" sz="1600" dirty="0"/>
              <a:t>Le défi d’aujourd’hui consiste à intégrer davantage la pleine conscience au processus alors que vous prenez une décision. Il pourrait s’agir de quelque chose de simple, comme décider quoi faire ou choisir où aller souper, ou peut-être envisager un achat à venir, ou encore décider de la manière de réagir à un courriel ou un acte blessant. Quoi qu’il en soit, essayez d’intégrer la pleine conscience à la prise de décision et observez comment cela change le processus, et peut-être le résultat.  </a:t>
            </a:r>
          </a:p>
          <a:p>
            <a:pPr>
              <a:spcBef>
                <a:spcPts val="600"/>
              </a:spcBef>
            </a:pPr>
            <a:r>
              <a:rPr lang="fr-CA" sz="1600" i="1" dirty="0">
                <a:hlinkClick r:id="rId7"/>
              </a:rPr>
              <a:t>Are We In Control of Our Own Decisions</a:t>
            </a:r>
            <a:r>
              <a:rPr lang="fr-CA" sz="1600" dirty="0"/>
              <a:t> (Sommes-nous maîtres de nos décisions?) est une conférence TED de Dan Ariely qui offre une formidable matière à réflexion.</a:t>
            </a:r>
          </a:p>
          <a:p>
            <a:pPr>
              <a:spcBef>
                <a:spcPts val="600"/>
              </a:spcBef>
            </a:pPr>
            <a:r>
              <a:rPr lang="fr-CA" sz="1800" b="1" dirty="0"/>
              <a:t>Pensez à une situation où vous avez pris une décision de manière irréfléchie (si vous le souhaitez, partagez cette information dans le cadre d’une séance de clavardage, et d’un compte rendu au sein de votre petit groupe).</a:t>
            </a:r>
          </a:p>
          <a:p>
            <a:pPr>
              <a:spcBef>
                <a:spcPts val="600"/>
              </a:spcBef>
            </a:pPr>
            <a:r>
              <a:rPr lang="fr-CA" sz="1800" b="1" dirty="0"/>
              <a:t>Comment prenez-vous des décisions conscientes?</a:t>
            </a:r>
          </a:p>
        </p:txBody>
      </p:sp>
      <p:pic>
        <p:nvPicPr>
          <p:cNvPr id="4" name="Picture 3"/>
          <p:cNvPicPr>
            <a:picLocks noChangeAspect="1"/>
          </p:cNvPicPr>
          <p:nvPr>
            <p:custDataLst>
              <p:tags r:id="rId3"/>
            </p:custDataLst>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36296" y="0"/>
            <a:ext cx="1872208" cy="1491420"/>
          </a:xfrm>
          <a:prstGeom prst="rect">
            <a:avLst/>
          </a:prstGeom>
        </p:spPr>
      </p:pic>
      <p:pic>
        <p:nvPicPr>
          <p:cNvPr id="5" name="Picture 4" descr="C:\Users\GonzalA1\AppData\Local\Microsoft\Windows\Temporary Internet Files\Content.IE5\3XXIV14Y\Movie-icon-2[1].png">
            <a:extLst>
              <a:ext uri="{FF2B5EF4-FFF2-40B4-BE49-F238E27FC236}">
                <a16:creationId xmlns:a16="http://schemas.microsoft.com/office/drawing/2014/main" id="{C6EE9B28-E025-E378-7C93-3BCB9A65A69D}"/>
              </a:ext>
            </a:extLst>
          </p:cNvPr>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7149385" y="6165304"/>
            <a:ext cx="741624" cy="62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75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a:t>Exercice de compassion consciente – </a:t>
            </a:r>
            <a:br>
              <a:rPr lang="fr-CA" dirty="0"/>
            </a:br>
            <a:r>
              <a:rPr lang="fr-CA" dirty="0"/>
              <a:t>Je vous souhaite du bonheur</a:t>
            </a:r>
          </a:p>
        </p:txBody>
      </p:sp>
      <p:sp>
        <p:nvSpPr>
          <p:cNvPr id="3" name="Content Placeholder 2"/>
          <p:cNvSpPr>
            <a:spLocks noGrp="1"/>
          </p:cNvSpPr>
          <p:nvPr>
            <p:ph idx="1"/>
            <p:custDataLst>
              <p:tags r:id="rId2"/>
            </p:custDataLst>
          </p:nvPr>
        </p:nvSpPr>
        <p:spPr>
          <a:xfrm>
            <a:off x="457200" y="1600200"/>
            <a:ext cx="8507288" cy="4853136"/>
          </a:xfrm>
        </p:spPr>
        <p:txBody>
          <a:bodyPr>
            <a:noAutofit/>
          </a:bodyPr>
          <a:lstStyle/>
          <a:p>
            <a:pPr marL="0" indent="0">
              <a:spcBef>
                <a:spcPts val="600"/>
              </a:spcBef>
              <a:spcAft>
                <a:spcPts val="300"/>
              </a:spcAft>
              <a:buNone/>
            </a:pPr>
            <a:r>
              <a:rPr lang="fr-CA" sz="1800" dirty="0"/>
              <a:t>Il y a un exercice très efficace, très simple, que j’ai commencé à utiliser il y a quelques années.</a:t>
            </a:r>
          </a:p>
          <a:p>
            <a:pPr marL="0" indent="0">
              <a:spcBef>
                <a:spcPts val="600"/>
              </a:spcBef>
              <a:spcAft>
                <a:spcPts val="300"/>
              </a:spcAft>
              <a:buNone/>
            </a:pPr>
            <a:r>
              <a:rPr lang="fr-CA" sz="1800" dirty="0"/>
              <a:t>Peu importe la personne ou la chose qui attire votre attention ou que vous rencontrez, qu’il s’agisse d’une personne ou d’un insecte, votre première pensée est simplement « je vous souhaite du bonheur ».</a:t>
            </a:r>
          </a:p>
          <a:p>
            <a:pPr marL="0" indent="0">
              <a:spcBef>
                <a:spcPts val="600"/>
              </a:spcBef>
              <a:spcAft>
                <a:spcPts val="300"/>
              </a:spcAft>
              <a:buNone/>
            </a:pPr>
            <a:r>
              <a:rPr lang="fr-CA" sz="1800" dirty="0"/>
              <a:t>Cela transforme complètement ce qui va se passer entre vous et l’autre partie. </a:t>
            </a:r>
          </a:p>
          <a:p>
            <a:pPr marL="0" indent="0">
              <a:spcBef>
                <a:spcPts val="600"/>
              </a:spcBef>
              <a:spcAft>
                <a:spcPts val="300"/>
              </a:spcAft>
              <a:buNone/>
            </a:pPr>
            <a:r>
              <a:rPr lang="fr-CA" sz="1800" dirty="0"/>
              <a:t>Vous créez alors la possibilité de faire plus d’espace autour de vous… Vous constatez que toute émotion négative disparaît, ce qui vous donne le temps de transformer les choses… Vous voyez les choses comme elles sont, simplement comme de l’ignorance, de la colère, de la peur ou de la tristesse… ne blâmez pas l’autre partie, mais considérez cela comme de l’ignorance de votre part… vous ne connaissez pas son histoire, vous ne savez pas comment sa journée s’est passée… vous supprimez votre interprétation ou votre réaction. Vous transformez les choses, vous lâchez prise et vous devenez amour.</a:t>
            </a:r>
          </a:p>
          <a:p>
            <a:pPr marL="0" indent="0">
              <a:spcBef>
                <a:spcPts val="600"/>
              </a:spcBef>
              <a:spcAft>
                <a:spcPts val="300"/>
              </a:spcAft>
              <a:buNone/>
            </a:pPr>
            <a:r>
              <a:rPr lang="fr-CA" sz="1800" b="1" dirty="0">
                <a:solidFill>
                  <a:srgbClr val="7030A0"/>
                </a:solidFill>
              </a:rPr>
              <a:t>JE VOUS SOUHAITE DU BONHEUR!</a:t>
            </a:r>
          </a:p>
          <a:p>
            <a:pPr marL="0" indent="0">
              <a:spcBef>
                <a:spcPts val="600"/>
              </a:spcBef>
              <a:spcAft>
                <a:spcPts val="300"/>
              </a:spcAft>
              <a:buNone/>
            </a:pPr>
            <a:r>
              <a:rPr lang="fr-CA" sz="1800" dirty="0"/>
              <a:t>Essayez cela, et tout changera dans votre vie. ~ Richard Gere</a:t>
            </a:r>
          </a:p>
        </p:txBody>
      </p:sp>
      <p:pic>
        <p:nvPicPr>
          <p:cNvPr id="5" name="Picture 2" descr="Hand shake in heart | Free SVG">
            <a:extLst>
              <a:ext uri="{FF2B5EF4-FFF2-40B4-BE49-F238E27FC236}">
                <a16:creationId xmlns:a16="http://schemas.microsoft.com/office/drawing/2014/main" id="{58C23079-8A0C-3BE8-E7DA-43D77C72CC0A}"/>
              </a:ext>
            </a:extLst>
          </p:cNvPr>
          <p:cNvPicPr>
            <a:picLocks noChangeAspect="1" noChangeArrowheads="1"/>
          </p:cNvPicPr>
          <p:nvPr>
            <p:custDataLst>
              <p:tags r:id="rId3"/>
            </p:custDataLst>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54728" y="5385412"/>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custDataLst>
              <p:tags r:id="rId4"/>
            </p:custDataLst>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20505" y="5324737"/>
            <a:ext cx="1512168" cy="1512168"/>
          </a:xfrm>
          <a:prstGeom prst="rect">
            <a:avLst/>
          </a:prstGeom>
        </p:spPr>
      </p:pic>
    </p:spTree>
    <p:extLst>
      <p:ext uri="{BB962C8B-B14F-4D97-AF65-F5344CB8AC3E}">
        <p14:creationId xmlns:p14="http://schemas.microsoft.com/office/powerpoint/2010/main" val="3853909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6059016" cy="1143000"/>
          </a:xfrm>
        </p:spPr>
        <p:txBody>
          <a:bodyPr>
            <a:normAutofit/>
          </a:bodyPr>
          <a:lstStyle/>
          <a:p>
            <a:r>
              <a:rPr lang="fr-CA" sz="3200" dirty="0"/>
              <a:t>Choses à accomplir cette semaine</a:t>
            </a:r>
            <a:endParaRPr lang="fr-CA" sz="3400" dirty="0"/>
          </a:p>
        </p:txBody>
      </p:sp>
      <p:sp>
        <p:nvSpPr>
          <p:cNvPr id="3" name="Content Placeholder 2"/>
          <p:cNvSpPr>
            <a:spLocks noGrp="1"/>
          </p:cNvSpPr>
          <p:nvPr>
            <p:ph idx="1"/>
            <p:custDataLst>
              <p:tags r:id="rId2"/>
            </p:custDataLst>
          </p:nvPr>
        </p:nvSpPr>
        <p:spPr>
          <a:xfrm>
            <a:off x="457200" y="1600200"/>
            <a:ext cx="8474752" cy="4925144"/>
          </a:xfrm>
        </p:spPr>
        <p:txBody>
          <a:bodyPr>
            <a:noAutofit/>
          </a:bodyPr>
          <a:lstStyle/>
          <a:p>
            <a:pPr lvl="0">
              <a:spcBef>
                <a:spcPts val="0"/>
              </a:spcBef>
            </a:pPr>
            <a:r>
              <a:rPr lang="fr-CA" sz="2400" dirty="0"/>
              <a:t>Connexion – une fois par semaine avec le Système de jumelage </a:t>
            </a:r>
          </a:p>
          <a:p>
            <a:pPr>
              <a:spcBef>
                <a:spcPts val="0"/>
              </a:spcBef>
            </a:pPr>
            <a:r>
              <a:rPr lang="fr-CA" sz="2400" dirty="0"/>
              <a:t>Journal de gratitude – quotidiennement</a:t>
            </a:r>
          </a:p>
          <a:p>
            <a:pPr>
              <a:spcBef>
                <a:spcPts val="0"/>
              </a:spcBef>
            </a:pPr>
            <a:r>
              <a:rPr lang="fr-FR" sz="2400" dirty="0"/>
              <a:t>Exercez ce qui est sur la diapositive suivante</a:t>
            </a:r>
            <a:r>
              <a:rPr lang="fr-CA" sz="2400" dirty="0"/>
              <a:t>Exercice de 10 minutes… choisissez l’un des exercices suivants et faites-le pendant toute la semaine – tous les jours.</a:t>
            </a:r>
          </a:p>
          <a:p>
            <a:pPr lvl="1">
              <a:spcBef>
                <a:spcPts val="0"/>
              </a:spcBef>
            </a:pPr>
            <a:r>
              <a:rPr lang="fr-CA" sz="2000" dirty="0"/>
              <a:t>Balayage corporel</a:t>
            </a:r>
            <a:br>
              <a:rPr lang="fr-CA" sz="2000" dirty="0"/>
            </a:br>
            <a:r>
              <a:rPr lang="fr-CA" sz="1200" dirty="0"/>
              <a:t>10 mins - </a:t>
            </a:r>
            <a:r>
              <a:rPr lang="fr-CA" sz="1200" dirty="0">
                <a:hlinkClick r:id="rId6"/>
              </a:rPr>
              <a:t>https://youtu.be/opJpg2T6s2s?t=55</a:t>
            </a:r>
            <a:r>
              <a:rPr lang="fr-CA" sz="1200" dirty="0"/>
              <a:t>  </a:t>
            </a:r>
            <a:br>
              <a:rPr lang="fr-CA" sz="1200" dirty="0"/>
            </a:br>
            <a:r>
              <a:rPr lang="fr-CA" sz="1200" u="none" dirty="0"/>
              <a:t>5 mins -  </a:t>
            </a:r>
            <a:r>
              <a:rPr lang="fr-CA" sz="1200" u="none" dirty="0">
                <a:hlinkClick r:id="rId7"/>
              </a:rPr>
              <a:t>https://archive.org/embed/5-mins-balayage-corporel</a:t>
            </a:r>
            <a:endParaRPr lang="fr-CA" sz="1200" dirty="0"/>
          </a:p>
          <a:p>
            <a:pPr lvl="1">
              <a:spcBef>
                <a:spcPts val="0"/>
              </a:spcBef>
            </a:pPr>
            <a:r>
              <a:rPr lang="fr-CA" sz="2000" dirty="0"/>
              <a:t>Respiration</a:t>
            </a:r>
            <a:br>
              <a:rPr lang="fr-CA" sz="2000" dirty="0"/>
            </a:br>
            <a:r>
              <a:rPr lang="fr-CA" sz="1200" dirty="0"/>
              <a:t>10 mins - </a:t>
            </a:r>
            <a:r>
              <a:rPr lang="fr-FR" sz="1200" dirty="0">
                <a:solidFill>
                  <a:srgbClr val="54472E"/>
                </a:solidFill>
                <a:hlinkClick r:id="rId8"/>
              </a:rPr>
              <a:t>https://www.enpleineconscience.be/wp-content/uploads/2015/01/10-respiration2.mp3</a:t>
            </a:r>
            <a:r>
              <a:rPr lang="fr-FR" sz="1200" dirty="0">
                <a:solidFill>
                  <a:srgbClr val="54472E"/>
                </a:solidFill>
              </a:rPr>
              <a:t> </a:t>
            </a:r>
            <a:br>
              <a:rPr lang="fr-FR" sz="1200" dirty="0">
                <a:solidFill>
                  <a:srgbClr val="54472E"/>
                </a:solidFill>
              </a:rPr>
            </a:br>
            <a:r>
              <a:rPr lang="fr-FR" sz="1200" dirty="0">
                <a:solidFill>
                  <a:srgbClr val="54472E"/>
                </a:solidFill>
              </a:rPr>
              <a:t>5 mins - </a:t>
            </a:r>
            <a:r>
              <a:rPr lang="fr-FR" sz="1200" dirty="0">
                <a:hlinkClick r:id="rId9"/>
              </a:rPr>
              <a:t>https://archive.org/embed/5-mins-respirer</a:t>
            </a:r>
            <a:r>
              <a:rPr lang="fr-FR" sz="1200" dirty="0"/>
              <a:t>  </a:t>
            </a:r>
            <a:br>
              <a:rPr lang="fr-FR" sz="1200" dirty="0"/>
            </a:br>
            <a:endParaRPr lang="fr-CA" sz="1200" dirty="0"/>
          </a:p>
          <a:p>
            <a:pPr>
              <a:spcBef>
                <a:spcPts val="0"/>
              </a:spcBef>
            </a:pPr>
            <a:r>
              <a:rPr lang="fr-CA" sz="2400" dirty="0"/>
              <a:t>N’oubliez pas de demander à votre System de jumelage ou d’utiliser la cohorte si vous avez des questions.</a:t>
            </a:r>
          </a:p>
        </p:txBody>
      </p:sp>
      <p:pic>
        <p:nvPicPr>
          <p:cNvPr id="11" name="Picture 2" descr="MCL Cohort - Closed Group's icon"/>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7813358" y="4632075"/>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489305C1-A049-A27C-7F7C-2851850C709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745437">
            <a:off x="6207949" y="-55952"/>
            <a:ext cx="1172680" cy="1209033"/>
          </a:xfrm>
          <a:prstGeom prst="rect">
            <a:avLst/>
          </a:prstGeom>
        </p:spPr>
      </p:pic>
      <p:grpSp>
        <p:nvGrpSpPr>
          <p:cNvPr id="16" name="Group 15">
            <a:extLst>
              <a:ext uri="{FF2B5EF4-FFF2-40B4-BE49-F238E27FC236}">
                <a16:creationId xmlns:a16="http://schemas.microsoft.com/office/drawing/2014/main" id="{526251A9-1C67-DAE7-2C4F-E2CD02E995E3}"/>
              </a:ext>
            </a:extLst>
          </p:cNvPr>
          <p:cNvGrpSpPr/>
          <p:nvPr/>
        </p:nvGrpSpPr>
        <p:grpSpPr>
          <a:xfrm>
            <a:off x="8165909" y="118861"/>
            <a:ext cx="766043" cy="910869"/>
            <a:chOff x="6542261" y="506769"/>
            <a:chExt cx="523699" cy="570787"/>
          </a:xfrm>
        </p:grpSpPr>
        <p:pic>
          <p:nvPicPr>
            <p:cNvPr id="17" name="Picture 16">
              <a:extLst>
                <a:ext uri="{FF2B5EF4-FFF2-40B4-BE49-F238E27FC236}">
                  <a16:creationId xmlns:a16="http://schemas.microsoft.com/office/drawing/2014/main" id="{B01360F2-59C9-094B-552B-8C426E9DFE2D}"/>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8" name="Picture 17">
              <a:extLst>
                <a:ext uri="{FF2B5EF4-FFF2-40B4-BE49-F238E27FC236}">
                  <a16:creationId xmlns:a16="http://schemas.microsoft.com/office/drawing/2014/main" id="{2E145E45-1F5D-9ADD-57A5-43726FDB3223}"/>
                </a:ext>
              </a:extLst>
            </p:cNvPr>
            <p:cNvPicPr>
              <a:picLocks noChangeAspect="1"/>
            </p:cNvPicPr>
            <p:nvPr/>
          </p:nvPicPr>
          <p:blipFill>
            <a:blip r:embed="rId13">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9" name="Picture 18">
            <a:extLst>
              <a:ext uri="{FF2B5EF4-FFF2-40B4-BE49-F238E27FC236}">
                <a16:creationId xmlns:a16="http://schemas.microsoft.com/office/drawing/2014/main" id="{446F1775-EB9B-87FF-884A-26242889B105}"/>
              </a:ext>
            </a:extLst>
          </p:cNvPr>
          <p:cNvPicPr>
            <a:picLocks noChangeAspect="1"/>
          </p:cNvPicPr>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76303" y="548565"/>
            <a:ext cx="831200" cy="764704"/>
          </a:xfrm>
          <a:prstGeom prst="rect">
            <a:avLst/>
          </a:prstGeom>
        </p:spPr>
      </p:pic>
    </p:spTree>
    <p:extLst>
      <p:ext uri="{BB962C8B-B14F-4D97-AF65-F5344CB8AC3E}">
        <p14:creationId xmlns:p14="http://schemas.microsoft.com/office/powerpoint/2010/main" val="67396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64F7AB9-E249-5748-F5E6-19A02C474DAB}"/>
              </a:ext>
            </a:extLst>
          </p:cNvPr>
          <p:cNvPicPr>
            <a:picLocks noChangeAspect="1"/>
          </p:cNvPicPr>
          <p:nvPr>
            <p:custDataLst>
              <p:tags r:id="rId1"/>
            </p:custDataLst>
          </p:nvPr>
        </p:nvPicPr>
        <p:blipFill>
          <a:blip r:embed="rId12">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700101" y="2216449"/>
            <a:ext cx="1392179" cy="2868735"/>
          </a:xfrm>
          <a:prstGeom prst="rect">
            <a:avLst/>
          </a:prstGeom>
        </p:spPr>
      </p:pic>
      <p:sp>
        <p:nvSpPr>
          <p:cNvPr id="2" name="Title 1"/>
          <p:cNvSpPr>
            <a:spLocks noGrp="1"/>
          </p:cNvSpPr>
          <p:nvPr>
            <p:ph type="title"/>
            <p:custDataLst>
              <p:tags r:id="rId2"/>
            </p:custDataLst>
          </p:nvPr>
        </p:nvSpPr>
        <p:spPr>
          <a:xfrm>
            <a:off x="457200" y="274638"/>
            <a:ext cx="6982023" cy="1143000"/>
          </a:xfrm>
        </p:spPr>
        <p:txBody>
          <a:bodyPr>
            <a:noAutofit/>
          </a:bodyPr>
          <a:lstStyle/>
          <a:p>
            <a:r>
              <a:rPr lang="fr-CA" sz="3200" u="none" dirty="0"/>
              <a:t>Retour sur la séance</a:t>
            </a:r>
            <a:r>
              <a:rPr lang="fr-CA" sz="3200" u="none" dirty="0">
                <a:solidFill>
                  <a:schemeClr val="accent3">
                    <a:lumMod val="75000"/>
                  </a:schemeClr>
                </a:solidFill>
              </a:rPr>
              <a:t> </a:t>
            </a:r>
            <a:r>
              <a:rPr lang="fr-CA" sz="3200" dirty="0"/>
              <a:t>– Qu’est-ce qui a le plus retenu votre attention?</a:t>
            </a:r>
            <a:endParaRPr lang="fr-CA" sz="3000" dirty="0"/>
          </a:p>
        </p:txBody>
      </p:sp>
      <p:pic>
        <p:nvPicPr>
          <p:cNvPr id="8" name="Picture 7"/>
          <p:cNvPicPr>
            <a:picLocks noChangeAspect="1"/>
          </p:cNvPicPr>
          <p:nvPr>
            <p:custDataLst>
              <p:tags r:id="rId3"/>
            </p:custDataLst>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25761" y="4413990"/>
            <a:ext cx="1184491" cy="943578"/>
          </a:xfrm>
          <a:prstGeom prst="rect">
            <a:avLst/>
          </a:prstGeom>
        </p:spPr>
      </p:pic>
      <p:pic>
        <p:nvPicPr>
          <p:cNvPr id="10" name="Picture 9"/>
          <p:cNvPicPr>
            <a:picLocks noChangeAspect="1"/>
          </p:cNvPicPr>
          <p:nvPr>
            <p:custDataLst>
              <p:tags r:id="rId4"/>
            </p:custDataLst>
          </p:nvPr>
        </p:nvPicPr>
        <p:blipFill>
          <a:blip r:embed="rId1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2189" y="3462238"/>
            <a:ext cx="1265256" cy="1224136"/>
          </a:xfrm>
          <a:prstGeom prst="ellipse">
            <a:avLst/>
          </a:prstGeom>
          <a:ln>
            <a:noFill/>
          </a:ln>
          <a:effectLst>
            <a:softEdge rad="63500"/>
          </a:effectLst>
        </p:spPr>
      </p:pic>
      <p:grpSp>
        <p:nvGrpSpPr>
          <p:cNvPr id="11" name="Group 10"/>
          <p:cNvGrpSpPr/>
          <p:nvPr>
            <p:custDataLst>
              <p:tags r:id="rId5"/>
            </p:custDataLst>
          </p:nvPr>
        </p:nvGrpSpPr>
        <p:grpSpPr>
          <a:xfrm>
            <a:off x="7224817" y="75985"/>
            <a:ext cx="1547664" cy="1596523"/>
            <a:chOff x="1691680" y="5343137"/>
            <a:chExt cx="803649" cy="818086"/>
          </a:xfrm>
        </p:grpSpPr>
        <p:pic>
          <p:nvPicPr>
            <p:cNvPr id="12" name="Picture 1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3" name="Oval 12"/>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Content Placeholder 2"/>
          <p:cNvSpPr>
            <a:spLocks noGrp="1"/>
          </p:cNvSpPr>
          <p:nvPr>
            <p:ph idx="1"/>
            <p:custDataLst>
              <p:tags r:id="rId6"/>
            </p:custDataLst>
          </p:nvPr>
        </p:nvSpPr>
        <p:spPr>
          <a:xfrm>
            <a:off x="457199" y="1600200"/>
            <a:ext cx="6134990" cy="4983162"/>
          </a:xfrm>
        </p:spPr>
        <p:txBody>
          <a:bodyPr>
            <a:normAutofit/>
          </a:bodyPr>
          <a:lstStyle/>
          <a:p>
            <a:pPr lvl="0">
              <a:spcBef>
                <a:spcPts val="1200"/>
              </a:spcBef>
            </a:pPr>
            <a:r>
              <a:rPr lang="fr-CA" dirty="0"/>
              <a:t>Leadership compatissant</a:t>
            </a:r>
            <a:endParaRPr lang="fr-CA" sz="2600" dirty="0"/>
          </a:p>
          <a:p>
            <a:pPr lvl="1">
              <a:spcBef>
                <a:spcPts val="1200"/>
              </a:spcBef>
            </a:pPr>
            <a:r>
              <a:rPr lang="fr-CA" dirty="0"/>
              <a:t>Trois piliers</a:t>
            </a:r>
          </a:p>
          <a:p>
            <a:pPr lvl="1">
              <a:spcBef>
                <a:spcPts val="1200"/>
              </a:spcBef>
            </a:pPr>
            <a:r>
              <a:rPr lang="fr-CA" dirty="0"/>
              <a:t>Compréhension approfondie</a:t>
            </a:r>
          </a:p>
          <a:p>
            <a:pPr lvl="0">
              <a:spcBef>
                <a:spcPts val="1200"/>
              </a:spcBef>
            </a:pPr>
            <a:r>
              <a:rPr lang="fr-CA" dirty="0"/>
              <a:t>Exercices de leadership conscient</a:t>
            </a:r>
          </a:p>
          <a:p>
            <a:pPr lvl="1">
              <a:spcBef>
                <a:spcPts val="1200"/>
              </a:spcBef>
            </a:pPr>
            <a:r>
              <a:rPr lang="fr-CA" dirty="0"/>
              <a:t>Écouter en tant que dirigeant</a:t>
            </a:r>
          </a:p>
          <a:p>
            <a:pPr lvl="1">
              <a:spcBef>
                <a:spcPts val="1200"/>
              </a:spcBef>
            </a:pPr>
            <a:r>
              <a:rPr lang="fr-CA" dirty="0"/>
              <a:t>Prise de décision </a:t>
            </a:r>
          </a:p>
          <a:p>
            <a:pPr lvl="1">
              <a:spcBef>
                <a:spcPts val="1200"/>
              </a:spcBef>
            </a:pPr>
            <a:r>
              <a:rPr lang="fr-CA" dirty="0"/>
              <a:t>Je vous souhaite du bonheur</a:t>
            </a:r>
          </a:p>
        </p:txBody>
      </p:sp>
      <p:sp>
        <p:nvSpPr>
          <p:cNvPr id="3" name="Rectangle 2"/>
          <p:cNvSpPr/>
          <p:nvPr>
            <p:custDataLst>
              <p:tags r:id="rId7"/>
            </p:custDataLst>
          </p:nvPr>
        </p:nvSpPr>
        <p:spPr>
          <a:xfrm>
            <a:off x="6853988" y="1645660"/>
            <a:ext cx="2538049" cy="1200329"/>
          </a:xfrm>
          <a:prstGeom prst="rect">
            <a:avLst/>
          </a:prstGeom>
        </p:spPr>
        <p:txBody>
          <a:bodyPr wrap="square">
            <a:spAutoFit/>
          </a:bodyPr>
          <a:lstStyle/>
          <a:p>
            <a:r>
              <a:rPr lang="fr-CA" dirty="0">
                <a:solidFill>
                  <a:schemeClr val="accent1">
                    <a:lumMod val="75000"/>
                  </a:schemeClr>
                </a:solidFill>
              </a:rPr>
              <a:t>Compassion : </a:t>
            </a:r>
          </a:p>
          <a:p>
            <a:pPr marL="285750" indent="-285750">
              <a:buFont typeface="Arial" panose="020B0604020202020204" pitchFamily="34" charset="0"/>
              <a:buChar char="•"/>
            </a:pPr>
            <a:r>
              <a:rPr lang="fr-CA" dirty="0">
                <a:solidFill>
                  <a:schemeClr val="accent1">
                    <a:lumMod val="75000"/>
                  </a:schemeClr>
                </a:solidFill>
              </a:rPr>
              <a:t>« Je te comprends » </a:t>
            </a:r>
            <a:br>
              <a:rPr lang="fr-CA" dirty="0">
                <a:solidFill>
                  <a:schemeClr val="accent1">
                    <a:lumMod val="75000"/>
                  </a:schemeClr>
                </a:solidFill>
              </a:rPr>
            </a:br>
            <a:r>
              <a:rPr lang="fr-CA" dirty="0">
                <a:solidFill>
                  <a:schemeClr val="accent1">
                    <a:lumMod val="75000"/>
                  </a:schemeClr>
                </a:solidFill>
              </a:rPr>
              <a:t>« Je compatis » </a:t>
            </a:r>
          </a:p>
          <a:p>
            <a:pPr marL="285750" indent="-285750">
              <a:buFont typeface="Arial" panose="020B0604020202020204" pitchFamily="34" charset="0"/>
              <a:buChar char="•"/>
            </a:pPr>
            <a:r>
              <a:rPr lang="fr-CA" dirty="0">
                <a:solidFill>
                  <a:schemeClr val="accent1">
                    <a:lumMod val="75000"/>
                  </a:schemeClr>
                </a:solidFill>
              </a:rPr>
              <a:t>« Je veux t’aider »</a:t>
            </a:r>
          </a:p>
        </p:txBody>
      </p:sp>
      <p:pic>
        <p:nvPicPr>
          <p:cNvPr id="1026" name="Picture 2" descr="Hand shake in heart | Free SVG">
            <a:extLst>
              <a:ext uri="{FF2B5EF4-FFF2-40B4-BE49-F238E27FC236}">
                <a16:creationId xmlns:a16="http://schemas.microsoft.com/office/drawing/2014/main" id="{8E318CBC-2164-948C-6E25-12AAE99C7A28}"/>
              </a:ext>
            </a:extLst>
          </p:cNvPr>
          <p:cNvPicPr>
            <a:picLocks noChangeAspect="1" noChangeArrowheads="1"/>
          </p:cNvPicPr>
          <p:nvPr>
            <p:custDataLst>
              <p:tags r:id="rId8"/>
            </p:custDataLst>
          </p:nvPr>
        </p:nvPicPr>
        <p:blipFill>
          <a:blip r:embed="rId1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6974" y="5243827"/>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custDataLst>
              <p:tags r:id="rId9"/>
            </p:custDataLst>
          </p:nvPr>
        </p:nvPicPr>
        <p:blipFill>
          <a:blip r:embed="rId1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55444" y="5302623"/>
            <a:ext cx="1343862" cy="1343862"/>
          </a:xfrm>
          <a:prstGeom prst="rect">
            <a:avLst/>
          </a:prstGeom>
        </p:spPr>
      </p:pic>
    </p:spTree>
    <p:extLst>
      <p:ext uri="{BB962C8B-B14F-4D97-AF65-F5344CB8AC3E}">
        <p14:creationId xmlns:p14="http://schemas.microsoft.com/office/powerpoint/2010/main" val="1338575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2017589" y="5157192"/>
            <a:ext cx="5108963" cy="523220"/>
          </a:xfrm>
          <a:prstGeom prst="rect">
            <a:avLst/>
          </a:prstGeom>
        </p:spPr>
        <p:txBody>
          <a:bodyPr wrap="none">
            <a:spAutoFit/>
          </a:bodyPr>
          <a:lstStyle/>
          <a:p>
            <a:pPr algn="ctr"/>
            <a:r>
              <a:rPr lang="fr-CA" sz="2800" dirty="0"/>
              <a:t>Prenez conscience, soyez heureux</a:t>
            </a:r>
          </a:p>
        </p:txBody>
      </p:sp>
      <p:pic>
        <p:nvPicPr>
          <p:cNvPr id="2051" name="Picture 3"/>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296545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A0847D32-D745-2DCE-F16D-CD26481C3B57}"/>
              </a:ext>
            </a:extLst>
          </p:cNvPr>
          <p:cNvSpPr txBox="1">
            <a:spLocks/>
          </p:cNvSpPr>
          <p:nvPr/>
        </p:nvSpPr>
        <p:spPr>
          <a:xfrm>
            <a:off x="1371600" y="3886200"/>
            <a:ext cx="64008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fr-CA" dirty="0">
                <a:solidFill>
                  <a:prstClr val="black">
                    <a:tint val="75000"/>
                  </a:prstClr>
                </a:solidFill>
                <a:latin typeface="Calibri"/>
              </a:rPr>
              <a:t>Séance 3 de 8</a:t>
            </a:r>
          </a:p>
          <a:p>
            <a:pPr marL="0" indent="0" algn="ctr">
              <a:buFont typeface="Arial" pitchFamily="34" charset="0"/>
              <a:buNone/>
              <a:defRPr/>
            </a:pPr>
            <a:r>
              <a:rPr lang="fr-CA" dirty="0">
                <a:solidFill>
                  <a:prstClr val="black">
                    <a:tint val="75000"/>
                  </a:prstClr>
                </a:solidFill>
                <a:latin typeface="Calibri"/>
              </a:rPr>
              <a:t>17 octobre 2022</a:t>
            </a:r>
          </a:p>
        </p:txBody>
      </p:sp>
      <p:sp>
        <p:nvSpPr>
          <p:cNvPr id="11" name="Title 5">
            <a:extLst>
              <a:ext uri="{FF2B5EF4-FFF2-40B4-BE49-F238E27FC236}">
                <a16:creationId xmlns:a16="http://schemas.microsoft.com/office/drawing/2014/main" id="{C613AB8A-29FE-72C8-428E-771DC3D25527}"/>
              </a:ext>
            </a:extLst>
          </p:cNvPr>
          <p:cNvSpPr>
            <a:spLocks noGrp="1"/>
          </p:cNvSpPr>
          <p:nvPr>
            <p:ph type="ctrTitle"/>
          </p:nvPr>
        </p:nvSpPr>
        <p:spPr>
          <a:xfrm>
            <a:off x="0" y="2130425"/>
            <a:ext cx="9036496" cy="1470025"/>
          </a:xfrm>
        </p:spPr>
        <p:txBody>
          <a:bodyPr>
            <a:noAutofit/>
          </a:bodyPr>
          <a:lstStyle/>
          <a:p>
            <a:r>
              <a:rPr lang="fr-FR" sz="3600" dirty="0">
                <a:solidFill>
                  <a:schemeClr val="accent1">
                    <a:lumMod val="75000"/>
                  </a:schemeClr>
                </a:solidFill>
              </a:rPr>
              <a:t>Programme de développement du leadership de changement en pleine-conscience (DLCP)</a:t>
            </a:r>
            <a:endParaRPr lang="en-US" sz="3600" dirty="0">
              <a:solidFill>
                <a:schemeClr val="accent1">
                  <a:lumMod val="75000"/>
                </a:schemeClr>
              </a:solidFill>
            </a:endParaRPr>
          </a:p>
        </p:txBody>
      </p:sp>
    </p:spTree>
    <p:extLst>
      <p:ext uri="{BB962C8B-B14F-4D97-AF65-F5344CB8AC3E}">
        <p14:creationId xmlns:p14="http://schemas.microsoft.com/office/powerpoint/2010/main" val="382629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u="none" dirty="0"/>
              <a:t>Rappel - Tout au long du programme</a:t>
            </a:r>
            <a:endParaRPr lang="fr-CA" dirty="0">
              <a:solidFill>
                <a:schemeClr val="accent3">
                  <a:lumMod val="75000"/>
                </a:schemeClr>
              </a:solidFill>
            </a:endParaRPr>
          </a:p>
        </p:txBody>
      </p:sp>
      <p:sp>
        <p:nvSpPr>
          <p:cNvPr id="16" name="Right Arrow 15"/>
          <p:cNvSpPr/>
          <p:nvPr>
            <p:custDataLst>
              <p:tags r:id="rId2"/>
            </p:custDataLst>
          </p:nvPr>
        </p:nvSpPr>
        <p:spPr>
          <a:xfrm>
            <a:off x="711592" y="3429000"/>
            <a:ext cx="7589654" cy="1663015"/>
          </a:xfrm>
          <a:prstGeom prst="rightArrow">
            <a:avLst>
              <a:gd name="adj1" fmla="val 50000"/>
              <a:gd name="adj2" fmla="val 60869"/>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36" name="Group 35"/>
          <p:cNvGrpSpPr/>
          <p:nvPr>
            <p:custDataLst>
              <p:tags r:id="rId3"/>
            </p:custDataLst>
          </p:nvPr>
        </p:nvGrpSpPr>
        <p:grpSpPr>
          <a:xfrm>
            <a:off x="627692" y="4692059"/>
            <a:ext cx="2171685" cy="1587252"/>
            <a:chOff x="7693754" y="5546994"/>
            <a:chExt cx="1410718" cy="1097328"/>
          </a:xfrm>
        </p:grpSpPr>
        <p:pic>
          <p:nvPicPr>
            <p:cNvPr id="37" name="Picture 36"/>
            <p:cNvPicPr>
              <a:picLocks noChangeAspect="1"/>
            </p:cNvPicPr>
            <p:nvPr/>
          </p:nvPicPr>
          <p:blipFill>
            <a:blip r:embed="rId19"/>
            <a:srcRect/>
            <a:stretch>
              <a:fillRect/>
            </a:stretch>
          </p:blipFill>
          <p:spPr>
            <a:xfrm rot="2745437">
              <a:off x="7687882" y="5561797"/>
              <a:ext cx="947384" cy="917778"/>
            </a:xfrm>
            <a:prstGeom prst="rect">
              <a:avLst/>
            </a:prstGeom>
          </p:spPr>
        </p:pic>
        <p:sp>
          <p:nvSpPr>
            <p:cNvPr id="38" name="TextBox 37"/>
            <p:cNvSpPr txBox="1"/>
            <p:nvPr/>
          </p:nvSpPr>
          <p:spPr>
            <a:xfrm>
              <a:off x="7693754" y="6388989"/>
              <a:ext cx="1410718" cy="255333"/>
            </a:xfrm>
            <a:prstGeom prst="rect">
              <a:avLst/>
            </a:prstGeom>
            <a:noFill/>
          </p:spPr>
          <p:txBody>
            <a:bodyPr wrap="none" rtlCol="0">
              <a:spAutoFit/>
            </a:bodyPr>
            <a:lstStyle/>
            <a:p>
              <a:r>
                <a:rPr lang="fr-CA" u="none"/>
                <a:t>Système de jumelage</a:t>
              </a:r>
              <a:endParaRPr lang="fr-CA">
                <a:solidFill>
                  <a:schemeClr val="accent3">
                    <a:lumMod val="75000"/>
                  </a:schemeClr>
                </a:solidFill>
              </a:endParaRPr>
            </a:p>
          </p:txBody>
        </p:sp>
      </p:grpSp>
      <p:grpSp>
        <p:nvGrpSpPr>
          <p:cNvPr id="3" name="Group 2"/>
          <p:cNvGrpSpPr/>
          <p:nvPr>
            <p:custDataLst>
              <p:tags r:id="rId4"/>
            </p:custDataLst>
          </p:nvPr>
        </p:nvGrpSpPr>
        <p:grpSpPr>
          <a:xfrm>
            <a:off x="472393" y="2349330"/>
            <a:ext cx="1123823" cy="1312674"/>
            <a:chOff x="664853" y="2637687"/>
            <a:chExt cx="1123823" cy="1312674"/>
          </a:xfrm>
        </p:grpSpPr>
        <p:pic>
          <p:nvPicPr>
            <p:cNvPr id="55" name="Picture 54"/>
            <p:cNvPicPr>
              <a:picLocks noChangeAspect="1"/>
            </p:cNvPicPr>
            <p:nvPr/>
          </p:nvPicPr>
          <p:blipFill>
            <a:blip r:embed="rId20">
              <a:duotone>
                <a:schemeClr val="accent1">
                  <a:shade val="45000"/>
                  <a:satMod val="135000"/>
                </a:schemeClr>
                <a:prstClr val="white"/>
              </a:duotone>
            </a:blip>
            <a:srcRect/>
            <a:stretch>
              <a:fillRect/>
            </a:stretch>
          </p:blipFill>
          <p:spPr>
            <a:xfrm>
              <a:off x="904051" y="3150763"/>
              <a:ext cx="785487" cy="799598"/>
            </a:xfrm>
            <a:prstGeom prst="rect">
              <a:avLst/>
            </a:prstGeom>
          </p:spPr>
        </p:pic>
        <p:sp>
          <p:nvSpPr>
            <p:cNvPr id="56" name="TextBox 55"/>
            <p:cNvSpPr txBox="1"/>
            <p:nvPr/>
          </p:nvSpPr>
          <p:spPr>
            <a:xfrm>
              <a:off x="664853" y="2637687"/>
              <a:ext cx="1123823"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58" name="Group 57"/>
          <p:cNvGrpSpPr/>
          <p:nvPr>
            <p:custDataLst>
              <p:tags r:id="rId5"/>
            </p:custDataLst>
          </p:nvPr>
        </p:nvGrpSpPr>
        <p:grpSpPr>
          <a:xfrm>
            <a:off x="1426822" y="2342784"/>
            <a:ext cx="1158301" cy="1319220"/>
            <a:chOff x="666075" y="2631141"/>
            <a:chExt cx="1158301" cy="1319220"/>
          </a:xfrm>
        </p:grpSpPr>
        <p:pic>
          <p:nvPicPr>
            <p:cNvPr id="59" name="Picture 58"/>
            <p:cNvPicPr>
              <a:picLocks noChangeAspect="1"/>
            </p:cNvPicPr>
            <p:nvPr/>
          </p:nvPicPr>
          <p:blipFill>
            <a:blip r:embed="rId20">
              <a:duotone>
                <a:schemeClr val="accent2">
                  <a:shade val="45000"/>
                  <a:satMod val="135000"/>
                </a:schemeClr>
                <a:prstClr val="white"/>
              </a:duotone>
            </a:blip>
            <a:srcRect/>
            <a:stretch>
              <a:fillRect/>
            </a:stretch>
          </p:blipFill>
          <p:spPr>
            <a:xfrm>
              <a:off x="904051" y="3150763"/>
              <a:ext cx="785487" cy="799598"/>
            </a:xfrm>
            <a:prstGeom prst="rect">
              <a:avLst/>
            </a:prstGeom>
          </p:spPr>
        </p:pic>
        <p:sp>
          <p:nvSpPr>
            <p:cNvPr id="60" name="TextBox 59"/>
            <p:cNvSpPr txBox="1"/>
            <p:nvPr/>
          </p:nvSpPr>
          <p:spPr>
            <a:xfrm>
              <a:off x="666075" y="2631141"/>
              <a:ext cx="1158301"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61" name="Group 60"/>
          <p:cNvGrpSpPr/>
          <p:nvPr>
            <p:custDataLst>
              <p:tags r:id="rId6"/>
            </p:custDataLst>
          </p:nvPr>
        </p:nvGrpSpPr>
        <p:grpSpPr>
          <a:xfrm>
            <a:off x="2425728" y="2329192"/>
            <a:ext cx="1129015" cy="1332812"/>
            <a:chOff x="711774" y="2617549"/>
            <a:chExt cx="1129015" cy="1332812"/>
          </a:xfrm>
        </p:grpSpPr>
        <p:pic>
          <p:nvPicPr>
            <p:cNvPr id="62" name="Picture 61"/>
            <p:cNvPicPr>
              <a:picLocks noChangeAspect="1"/>
            </p:cNvPicPr>
            <p:nvPr/>
          </p:nvPicPr>
          <p:blipFill>
            <a:blip r:embed="rId20">
              <a:grayscl/>
            </a:blip>
            <a:srcRect/>
            <a:stretch>
              <a:fillRect/>
            </a:stretch>
          </p:blipFill>
          <p:spPr>
            <a:xfrm>
              <a:off x="904051" y="3150763"/>
              <a:ext cx="785487" cy="799598"/>
            </a:xfrm>
            <a:prstGeom prst="rect">
              <a:avLst/>
            </a:prstGeom>
          </p:spPr>
        </p:pic>
        <p:sp>
          <p:nvSpPr>
            <p:cNvPr id="63" name="TextBox 62"/>
            <p:cNvSpPr txBox="1"/>
            <p:nvPr/>
          </p:nvSpPr>
          <p:spPr>
            <a:xfrm>
              <a:off x="711774" y="2617549"/>
              <a:ext cx="1129015"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64" name="Group 63"/>
          <p:cNvGrpSpPr/>
          <p:nvPr>
            <p:custDataLst>
              <p:tags r:id="rId7"/>
            </p:custDataLst>
          </p:nvPr>
        </p:nvGrpSpPr>
        <p:grpSpPr>
          <a:xfrm>
            <a:off x="3379156" y="2312376"/>
            <a:ext cx="1158302" cy="1349628"/>
            <a:chOff x="711995" y="2600733"/>
            <a:chExt cx="1158302" cy="1349628"/>
          </a:xfrm>
        </p:grpSpPr>
        <p:pic>
          <p:nvPicPr>
            <p:cNvPr id="65" name="Picture 64"/>
            <p:cNvPicPr>
              <a:picLocks noChangeAspect="1"/>
            </p:cNvPicPr>
            <p:nvPr/>
          </p:nvPicPr>
          <p:blipFill>
            <a:blip r:embed="rId20">
              <a:duotone>
                <a:schemeClr val="accent4">
                  <a:shade val="45000"/>
                  <a:satMod val="135000"/>
                </a:schemeClr>
                <a:prstClr val="white"/>
              </a:duotone>
            </a:blip>
            <a:srcRect/>
            <a:stretch>
              <a:fillRect/>
            </a:stretch>
          </p:blipFill>
          <p:spPr>
            <a:xfrm>
              <a:off x="904051" y="3150763"/>
              <a:ext cx="785487" cy="799598"/>
            </a:xfrm>
            <a:prstGeom prst="rect">
              <a:avLst/>
            </a:prstGeom>
          </p:spPr>
        </p:pic>
        <p:sp>
          <p:nvSpPr>
            <p:cNvPr id="66" name="TextBox 65"/>
            <p:cNvSpPr txBox="1"/>
            <p:nvPr/>
          </p:nvSpPr>
          <p:spPr>
            <a:xfrm>
              <a:off x="711995" y="2600733"/>
              <a:ext cx="1158302"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67" name="Group 66"/>
          <p:cNvGrpSpPr/>
          <p:nvPr>
            <p:custDataLst>
              <p:tags r:id="rId8"/>
            </p:custDataLst>
          </p:nvPr>
        </p:nvGrpSpPr>
        <p:grpSpPr>
          <a:xfrm>
            <a:off x="4333382" y="2280901"/>
            <a:ext cx="1158303" cy="1381103"/>
            <a:chOff x="713014" y="2569258"/>
            <a:chExt cx="1158303" cy="1381103"/>
          </a:xfrm>
        </p:grpSpPr>
        <p:pic>
          <p:nvPicPr>
            <p:cNvPr id="68" name="Picture 67"/>
            <p:cNvPicPr>
              <a:picLocks noChangeAspect="1"/>
            </p:cNvPicPr>
            <p:nvPr/>
          </p:nvPicPr>
          <p:blipFill>
            <a:blip r:embed="rId20">
              <a:duotone>
                <a:schemeClr val="bg2">
                  <a:shade val="45000"/>
                  <a:satMod val="135000"/>
                </a:schemeClr>
                <a:prstClr val="white"/>
              </a:duotone>
            </a:blip>
            <a:srcRect/>
            <a:stretch>
              <a:fillRect/>
            </a:stretch>
          </p:blipFill>
          <p:spPr>
            <a:xfrm>
              <a:off x="904051" y="3150763"/>
              <a:ext cx="785487" cy="799598"/>
            </a:xfrm>
            <a:prstGeom prst="rect">
              <a:avLst/>
            </a:prstGeom>
          </p:spPr>
        </p:pic>
        <p:sp>
          <p:nvSpPr>
            <p:cNvPr id="69" name="TextBox 68"/>
            <p:cNvSpPr txBox="1"/>
            <p:nvPr/>
          </p:nvSpPr>
          <p:spPr>
            <a:xfrm>
              <a:off x="713014" y="2569258"/>
              <a:ext cx="1158303"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70" name="Group 69"/>
          <p:cNvGrpSpPr/>
          <p:nvPr>
            <p:custDataLst>
              <p:tags r:id="rId9"/>
            </p:custDataLst>
          </p:nvPr>
        </p:nvGrpSpPr>
        <p:grpSpPr>
          <a:xfrm>
            <a:off x="5305737" y="2267185"/>
            <a:ext cx="1207737" cy="1394819"/>
            <a:chOff x="732162" y="2555542"/>
            <a:chExt cx="1207737" cy="1394819"/>
          </a:xfrm>
        </p:grpSpPr>
        <p:pic>
          <p:nvPicPr>
            <p:cNvPr id="71" name="Picture 70"/>
            <p:cNvPicPr>
              <a:picLocks noChangeAspect="1"/>
            </p:cNvPicPr>
            <p:nvPr/>
          </p:nvPicPr>
          <p:blipFill>
            <a:blip r:embed="rId20">
              <a:duotone>
                <a:schemeClr val="accent5">
                  <a:shade val="45000"/>
                  <a:satMod val="135000"/>
                </a:schemeClr>
                <a:prstClr val="white"/>
              </a:duotone>
            </a:blip>
            <a:srcRect/>
            <a:stretch>
              <a:fillRect/>
            </a:stretch>
          </p:blipFill>
          <p:spPr>
            <a:xfrm>
              <a:off x="904051" y="3150763"/>
              <a:ext cx="785487" cy="799598"/>
            </a:xfrm>
            <a:prstGeom prst="rect">
              <a:avLst/>
            </a:prstGeom>
          </p:spPr>
        </p:pic>
        <p:sp>
          <p:nvSpPr>
            <p:cNvPr id="72" name="TextBox 71"/>
            <p:cNvSpPr txBox="1"/>
            <p:nvPr/>
          </p:nvSpPr>
          <p:spPr>
            <a:xfrm>
              <a:off x="732162" y="2555542"/>
              <a:ext cx="1207737"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73" name="Group 72"/>
          <p:cNvGrpSpPr/>
          <p:nvPr>
            <p:custDataLst>
              <p:tags r:id="rId10"/>
            </p:custDataLst>
          </p:nvPr>
        </p:nvGrpSpPr>
        <p:grpSpPr>
          <a:xfrm>
            <a:off x="6305079" y="2266384"/>
            <a:ext cx="1149780" cy="1395620"/>
            <a:chOff x="778297" y="2554741"/>
            <a:chExt cx="1149780" cy="1395620"/>
          </a:xfrm>
        </p:grpSpPr>
        <p:pic>
          <p:nvPicPr>
            <p:cNvPr id="74" name="Picture 73"/>
            <p:cNvPicPr>
              <a:picLocks noChangeAspect="1"/>
            </p:cNvPicPr>
            <p:nvPr/>
          </p:nvPicPr>
          <p:blipFill>
            <a:blip r:embed="rId20">
              <a:duotone>
                <a:schemeClr val="accent6">
                  <a:shade val="45000"/>
                  <a:satMod val="135000"/>
                </a:schemeClr>
                <a:prstClr val="white"/>
              </a:duotone>
            </a:blip>
            <a:srcRect/>
            <a:stretch>
              <a:fillRect/>
            </a:stretch>
          </p:blipFill>
          <p:spPr>
            <a:xfrm>
              <a:off x="904051" y="3150763"/>
              <a:ext cx="785487" cy="799598"/>
            </a:xfrm>
            <a:prstGeom prst="rect">
              <a:avLst/>
            </a:prstGeom>
          </p:spPr>
        </p:pic>
        <p:sp>
          <p:nvSpPr>
            <p:cNvPr id="75" name="TextBox 74"/>
            <p:cNvSpPr txBox="1"/>
            <p:nvPr/>
          </p:nvSpPr>
          <p:spPr>
            <a:xfrm>
              <a:off x="778297" y="2554741"/>
              <a:ext cx="1149780"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76" name="Group 75"/>
          <p:cNvGrpSpPr/>
          <p:nvPr>
            <p:custDataLst>
              <p:tags r:id="rId11"/>
            </p:custDataLst>
          </p:nvPr>
        </p:nvGrpSpPr>
        <p:grpSpPr>
          <a:xfrm>
            <a:off x="7384043" y="2249888"/>
            <a:ext cx="1148648" cy="1412116"/>
            <a:chOff x="904051" y="2538245"/>
            <a:chExt cx="1148648" cy="1412116"/>
          </a:xfrm>
        </p:grpSpPr>
        <p:pic>
          <p:nvPicPr>
            <p:cNvPr id="77" name="Picture 76"/>
            <p:cNvPicPr>
              <a:picLocks noChangeAspect="1"/>
            </p:cNvPicPr>
            <p:nvPr/>
          </p:nvPicPr>
          <p:blipFill>
            <a:blip r:embed="rId20">
              <a:clrChange>
                <a:clrFrom>
                  <a:srgbClr val="FFFFFF"/>
                </a:clrFrom>
                <a:clrTo>
                  <a:srgbClr val="FFFFFF">
                    <a:alpha val="0"/>
                  </a:srgbClr>
                </a:clrTo>
              </a:clrChange>
              <a:duotone>
                <a:schemeClr val="accent3">
                  <a:shade val="45000"/>
                  <a:satMod val="135000"/>
                </a:schemeClr>
                <a:prstClr val="white"/>
              </a:duotone>
            </a:blip>
            <a:srcRect/>
            <a:stretch>
              <a:fillRect/>
            </a:stretch>
          </p:blipFill>
          <p:spPr>
            <a:xfrm>
              <a:off x="904051" y="3150763"/>
              <a:ext cx="785487" cy="799598"/>
            </a:xfrm>
            <a:prstGeom prst="rect">
              <a:avLst/>
            </a:prstGeom>
          </p:spPr>
        </p:pic>
        <p:sp>
          <p:nvSpPr>
            <p:cNvPr id="78" name="TextBox 77"/>
            <p:cNvSpPr txBox="1"/>
            <p:nvPr/>
          </p:nvSpPr>
          <p:spPr>
            <a:xfrm>
              <a:off x="912823" y="2538245"/>
              <a:ext cx="1139876"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sp>
        <p:nvSpPr>
          <p:cNvPr id="4" name="TextBox 3"/>
          <p:cNvSpPr txBox="1"/>
          <p:nvPr>
            <p:custDataLst>
              <p:tags r:id="rId12"/>
            </p:custDataLst>
          </p:nvPr>
        </p:nvSpPr>
        <p:spPr>
          <a:xfrm>
            <a:off x="771476" y="3845009"/>
            <a:ext cx="1258678" cy="830997"/>
          </a:xfrm>
          <a:prstGeom prst="rect">
            <a:avLst/>
          </a:prstGeom>
          <a:noFill/>
        </p:spPr>
        <p:txBody>
          <a:bodyPr wrap="none" rtlCol="0">
            <a:spAutoFit/>
          </a:bodyPr>
          <a:lstStyle/>
          <a:p>
            <a:r>
              <a:rPr lang="fr-CA" sz="2400" u="none">
                <a:solidFill>
                  <a:schemeClr val="bg1"/>
                </a:solidFill>
              </a:rPr>
              <a:t>Semaine</a:t>
            </a:r>
          </a:p>
          <a:p>
            <a:pPr algn="ctr"/>
            <a:r>
              <a:rPr lang="fr-CA" sz="2400">
                <a:solidFill>
                  <a:schemeClr val="bg1"/>
                </a:solidFill>
              </a:rPr>
              <a:t>1</a:t>
            </a:r>
          </a:p>
        </p:txBody>
      </p:sp>
      <p:sp>
        <p:nvSpPr>
          <p:cNvPr id="80" name="TextBox 79"/>
          <p:cNvSpPr txBox="1"/>
          <p:nvPr>
            <p:custDataLst>
              <p:tags r:id="rId13"/>
            </p:custDataLst>
          </p:nvPr>
        </p:nvSpPr>
        <p:spPr>
          <a:xfrm>
            <a:off x="6873605" y="3845009"/>
            <a:ext cx="1258678" cy="830997"/>
          </a:xfrm>
          <a:prstGeom prst="rect">
            <a:avLst/>
          </a:prstGeom>
          <a:noFill/>
        </p:spPr>
        <p:txBody>
          <a:bodyPr wrap="none" rtlCol="0">
            <a:spAutoFit/>
          </a:bodyPr>
          <a:lstStyle/>
          <a:p>
            <a:r>
              <a:rPr lang="fr-CA" sz="2400" u="none">
                <a:solidFill>
                  <a:schemeClr val="bg1"/>
                </a:solidFill>
              </a:rPr>
              <a:t>Semaine</a:t>
            </a:r>
          </a:p>
          <a:p>
            <a:pPr algn="ctr"/>
            <a:r>
              <a:rPr lang="fr-CA" sz="2400">
                <a:solidFill>
                  <a:schemeClr val="bg1"/>
                </a:solidFill>
              </a:rPr>
              <a:t>8</a:t>
            </a:r>
          </a:p>
        </p:txBody>
      </p:sp>
      <p:grpSp>
        <p:nvGrpSpPr>
          <p:cNvPr id="42" name="Group 41">
            <a:extLst>
              <a:ext uri="{FF2B5EF4-FFF2-40B4-BE49-F238E27FC236}">
                <a16:creationId xmlns:a16="http://schemas.microsoft.com/office/drawing/2014/main" id="{ED624F8D-DEC1-8366-7734-82E2B6993CBD}"/>
              </a:ext>
            </a:extLst>
          </p:cNvPr>
          <p:cNvGrpSpPr/>
          <p:nvPr>
            <p:custDataLst>
              <p:tags r:id="rId14"/>
            </p:custDataLst>
          </p:nvPr>
        </p:nvGrpSpPr>
        <p:grpSpPr>
          <a:xfrm>
            <a:off x="2488072" y="1443845"/>
            <a:ext cx="862352" cy="867571"/>
            <a:chOff x="802409" y="2147845"/>
            <a:chExt cx="862352" cy="867571"/>
          </a:xfrm>
        </p:grpSpPr>
        <p:sp>
          <p:nvSpPr>
            <p:cNvPr id="43" name="TextBox 42">
              <a:extLst>
                <a:ext uri="{FF2B5EF4-FFF2-40B4-BE49-F238E27FC236}">
                  <a16:creationId xmlns:a16="http://schemas.microsoft.com/office/drawing/2014/main" id="{FE96311C-3BB7-3FF5-13EE-E7EFB7C46753}"/>
                </a:ext>
              </a:extLst>
            </p:cNvPr>
            <p:cNvSpPr txBox="1"/>
            <p:nvPr/>
          </p:nvSpPr>
          <p:spPr>
            <a:xfrm>
              <a:off x="802409" y="2147845"/>
              <a:ext cx="862352" cy="338554"/>
            </a:xfrm>
            <a:prstGeom prst="rect">
              <a:avLst/>
            </a:prstGeom>
            <a:noFill/>
          </p:spPr>
          <p:txBody>
            <a:bodyPr wrap="none" rtlCol="0">
              <a:spAutoFit/>
            </a:bodyPr>
            <a:lstStyle/>
            <a:p>
              <a:r>
                <a:rPr lang="fr-CA" sz="1600" u="none" dirty="0"/>
                <a:t>Exercice</a:t>
              </a:r>
              <a:endParaRPr lang="fr-CA" sz="1600" dirty="0">
                <a:solidFill>
                  <a:schemeClr val="accent3">
                    <a:lumMod val="75000"/>
                  </a:schemeClr>
                </a:solidFill>
              </a:endParaRPr>
            </a:p>
          </p:txBody>
        </p:sp>
        <p:grpSp>
          <p:nvGrpSpPr>
            <p:cNvPr id="44" name="Group 43">
              <a:extLst>
                <a:ext uri="{FF2B5EF4-FFF2-40B4-BE49-F238E27FC236}">
                  <a16:creationId xmlns:a16="http://schemas.microsoft.com/office/drawing/2014/main" id="{373BE85E-063D-FD27-BB68-6CC59534A534}"/>
                </a:ext>
              </a:extLst>
            </p:cNvPr>
            <p:cNvGrpSpPr/>
            <p:nvPr/>
          </p:nvGrpSpPr>
          <p:grpSpPr>
            <a:xfrm>
              <a:off x="1010965" y="2444629"/>
              <a:ext cx="579621" cy="570787"/>
              <a:chOff x="3242905" y="5446280"/>
              <a:chExt cx="1219508" cy="1049915"/>
            </a:xfrm>
          </p:grpSpPr>
          <p:pic>
            <p:nvPicPr>
              <p:cNvPr id="45" name="Picture 44">
                <a:extLst>
                  <a:ext uri="{FF2B5EF4-FFF2-40B4-BE49-F238E27FC236}">
                    <a16:creationId xmlns:a16="http://schemas.microsoft.com/office/drawing/2014/main" id="{43EDD09B-07A8-5DE7-F1C5-E4C88F8F2C73}"/>
                  </a:ext>
                </a:extLst>
              </p:cNvPr>
              <p:cNvPicPr>
                <a:picLocks noChangeAspect="1"/>
              </p:cNvPicPr>
              <p:nvPr/>
            </p:nvPicPr>
            <p:blipFill>
              <a:blip r:embed="rId21">
                <a:duotone>
                  <a:schemeClr val="accent2">
                    <a:shade val="45000"/>
                    <a:satMod val="135000"/>
                  </a:schemeClr>
                  <a:prstClr val="white"/>
                </a:duotone>
              </a:blip>
              <a:srcRect/>
              <a:stretch>
                <a:fillRect/>
              </a:stretch>
            </p:blipFill>
            <p:spPr>
              <a:xfrm>
                <a:off x="3242905" y="5455300"/>
                <a:ext cx="1143000" cy="1019175"/>
              </a:xfrm>
              <a:prstGeom prst="rect">
                <a:avLst/>
              </a:prstGeom>
            </p:spPr>
          </p:pic>
          <p:pic>
            <p:nvPicPr>
              <p:cNvPr id="46" name="Picture 45">
                <a:extLst>
                  <a:ext uri="{FF2B5EF4-FFF2-40B4-BE49-F238E27FC236}">
                    <a16:creationId xmlns:a16="http://schemas.microsoft.com/office/drawing/2014/main" id="{2A8E71FF-10F5-4100-05BA-ACE9151C90C6}"/>
                  </a:ext>
                </a:extLst>
              </p:cNvPr>
              <p:cNvPicPr>
                <a:picLocks noChangeAspect="1"/>
              </p:cNvPicPr>
              <p:nvPr/>
            </p:nvPicPr>
            <p:blipFill>
              <a:blip r:embed="rId22">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47" name="Picture 46">
                <a:extLst>
                  <a:ext uri="{FF2B5EF4-FFF2-40B4-BE49-F238E27FC236}">
                    <a16:creationId xmlns:a16="http://schemas.microsoft.com/office/drawing/2014/main" id="{22686BAB-3B93-E13D-BF8F-4353D75D1F4B}"/>
                  </a:ext>
                </a:extLst>
              </p:cNvPr>
              <p:cNvPicPr>
                <a:picLocks noChangeAspect="1"/>
              </p:cNvPicPr>
              <p:nvPr/>
            </p:nvPicPr>
            <p:blipFill>
              <a:blip r:embed="rId23">
                <a:clrChange>
                  <a:clrFrom>
                    <a:srgbClr val="FFFFFF"/>
                  </a:clrFrom>
                  <a:clrTo>
                    <a:srgbClr val="FFFFFF">
                      <a:alpha val="0"/>
                    </a:srgbClr>
                  </a:clrTo>
                </a:clrChange>
                <a:duotone>
                  <a:prstClr val="black"/>
                  <a:schemeClr val="accent5">
                    <a:tint val="45000"/>
                    <a:satMod val="400000"/>
                  </a:schemeClr>
                </a:duotone>
              </a:blip>
              <a:srcRect/>
              <a:stretch>
                <a:fillRect/>
              </a:stretch>
            </p:blipFill>
            <p:spPr>
              <a:xfrm>
                <a:off x="3538488" y="5446280"/>
                <a:ext cx="923925" cy="990600"/>
              </a:xfrm>
              <a:prstGeom prst="rect">
                <a:avLst/>
              </a:prstGeom>
            </p:spPr>
          </p:pic>
        </p:grpSp>
      </p:grpSp>
      <p:grpSp>
        <p:nvGrpSpPr>
          <p:cNvPr id="48" name="Group 47">
            <a:extLst>
              <a:ext uri="{FF2B5EF4-FFF2-40B4-BE49-F238E27FC236}">
                <a16:creationId xmlns:a16="http://schemas.microsoft.com/office/drawing/2014/main" id="{0960C32E-F257-C4E4-1BD2-968B6DB582BB}"/>
              </a:ext>
            </a:extLst>
          </p:cNvPr>
          <p:cNvGrpSpPr/>
          <p:nvPr>
            <p:custDataLst>
              <p:tags r:id="rId15"/>
            </p:custDataLst>
          </p:nvPr>
        </p:nvGrpSpPr>
        <p:grpSpPr>
          <a:xfrm>
            <a:off x="4344224" y="1444658"/>
            <a:ext cx="862352" cy="866758"/>
            <a:chOff x="759917" y="2148658"/>
            <a:chExt cx="862352" cy="866758"/>
          </a:xfrm>
        </p:grpSpPr>
        <p:sp>
          <p:nvSpPr>
            <p:cNvPr id="49" name="TextBox 48">
              <a:extLst>
                <a:ext uri="{FF2B5EF4-FFF2-40B4-BE49-F238E27FC236}">
                  <a16:creationId xmlns:a16="http://schemas.microsoft.com/office/drawing/2014/main" id="{5BEDDDA0-79EB-4C86-94FA-77DF74499583}"/>
                </a:ext>
              </a:extLst>
            </p:cNvPr>
            <p:cNvSpPr txBox="1"/>
            <p:nvPr/>
          </p:nvSpPr>
          <p:spPr>
            <a:xfrm>
              <a:off x="759917" y="2148658"/>
              <a:ext cx="862352" cy="338554"/>
            </a:xfrm>
            <a:prstGeom prst="rect">
              <a:avLst/>
            </a:prstGeom>
            <a:noFill/>
          </p:spPr>
          <p:txBody>
            <a:bodyPr wrap="none" rtlCol="0">
              <a:spAutoFit/>
            </a:bodyPr>
            <a:lstStyle/>
            <a:p>
              <a:r>
                <a:rPr lang="fr-CA" sz="1600" u="none" dirty="0"/>
                <a:t>Exercice</a:t>
              </a:r>
              <a:endParaRPr lang="fr-CA" sz="1600" dirty="0">
                <a:solidFill>
                  <a:schemeClr val="accent3">
                    <a:lumMod val="75000"/>
                  </a:schemeClr>
                </a:solidFill>
              </a:endParaRPr>
            </a:p>
          </p:txBody>
        </p:sp>
        <p:grpSp>
          <p:nvGrpSpPr>
            <p:cNvPr id="50" name="Group 49">
              <a:extLst>
                <a:ext uri="{FF2B5EF4-FFF2-40B4-BE49-F238E27FC236}">
                  <a16:creationId xmlns:a16="http://schemas.microsoft.com/office/drawing/2014/main" id="{94D379B5-44B9-9330-B0A4-2A985C5BB425}"/>
                </a:ext>
              </a:extLst>
            </p:cNvPr>
            <p:cNvGrpSpPr/>
            <p:nvPr/>
          </p:nvGrpSpPr>
          <p:grpSpPr>
            <a:xfrm>
              <a:off x="1010965" y="2444629"/>
              <a:ext cx="579621" cy="570787"/>
              <a:chOff x="3242905" y="5446280"/>
              <a:chExt cx="1219508" cy="1049915"/>
            </a:xfrm>
          </p:grpSpPr>
          <p:pic>
            <p:nvPicPr>
              <p:cNvPr id="51" name="Picture 50">
                <a:extLst>
                  <a:ext uri="{FF2B5EF4-FFF2-40B4-BE49-F238E27FC236}">
                    <a16:creationId xmlns:a16="http://schemas.microsoft.com/office/drawing/2014/main" id="{82F29C20-5007-4721-5B30-C17F822F2D1B}"/>
                  </a:ext>
                </a:extLst>
              </p:cNvPr>
              <p:cNvPicPr>
                <a:picLocks noChangeAspect="1"/>
              </p:cNvPicPr>
              <p:nvPr/>
            </p:nvPicPr>
            <p:blipFill>
              <a:blip r:embed="rId21">
                <a:duotone>
                  <a:schemeClr val="accent4">
                    <a:shade val="45000"/>
                    <a:satMod val="135000"/>
                  </a:schemeClr>
                  <a:prstClr val="white"/>
                </a:duotone>
              </a:blip>
              <a:srcRect/>
              <a:stretch>
                <a:fillRect/>
              </a:stretch>
            </p:blipFill>
            <p:spPr>
              <a:xfrm>
                <a:off x="3242905" y="5455300"/>
                <a:ext cx="1143000" cy="1019175"/>
              </a:xfrm>
              <a:prstGeom prst="rect">
                <a:avLst/>
              </a:prstGeom>
            </p:spPr>
          </p:pic>
          <p:pic>
            <p:nvPicPr>
              <p:cNvPr id="52" name="Picture 51">
                <a:extLst>
                  <a:ext uri="{FF2B5EF4-FFF2-40B4-BE49-F238E27FC236}">
                    <a16:creationId xmlns:a16="http://schemas.microsoft.com/office/drawing/2014/main" id="{5A0694AC-2F77-DB1A-B56D-3DBF0B90B228}"/>
                  </a:ext>
                </a:extLst>
              </p:cNvPr>
              <p:cNvPicPr>
                <a:picLocks noChangeAspect="1"/>
              </p:cNvPicPr>
              <p:nvPr/>
            </p:nvPicPr>
            <p:blipFill>
              <a:blip r:embed="rId22">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53" name="Picture 52">
                <a:extLst>
                  <a:ext uri="{FF2B5EF4-FFF2-40B4-BE49-F238E27FC236}">
                    <a16:creationId xmlns:a16="http://schemas.microsoft.com/office/drawing/2014/main" id="{1DEF86B0-A6CB-FF5F-7FF2-7D2E3128FD60}"/>
                  </a:ext>
                </a:extLst>
              </p:cNvPr>
              <p:cNvPicPr>
                <a:picLocks noChangeAspect="1"/>
              </p:cNvPicPr>
              <p:nvPr/>
            </p:nvPicPr>
            <p:blipFill>
              <a:blip r:embed="rId23">
                <a:clrChange>
                  <a:clrFrom>
                    <a:srgbClr val="FFFFFF"/>
                  </a:clrFrom>
                  <a:clrTo>
                    <a:srgbClr val="FFFFFF">
                      <a:alpha val="0"/>
                    </a:srgbClr>
                  </a:clrTo>
                </a:clrChange>
                <a:duotone>
                  <a:prstClr val="black"/>
                  <a:schemeClr val="accent1">
                    <a:tint val="45000"/>
                    <a:satMod val="400000"/>
                  </a:schemeClr>
                </a:duotone>
              </a:blip>
              <a:srcRect/>
              <a:stretch>
                <a:fillRect/>
              </a:stretch>
            </p:blipFill>
            <p:spPr>
              <a:xfrm>
                <a:off x="3538488" y="5446280"/>
                <a:ext cx="923925" cy="990600"/>
              </a:xfrm>
              <a:prstGeom prst="rect">
                <a:avLst/>
              </a:prstGeom>
            </p:spPr>
          </p:pic>
        </p:grpSp>
      </p:grpSp>
      <p:grpSp>
        <p:nvGrpSpPr>
          <p:cNvPr id="54" name="Group 53">
            <a:extLst>
              <a:ext uri="{FF2B5EF4-FFF2-40B4-BE49-F238E27FC236}">
                <a16:creationId xmlns:a16="http://schemas.microsoft.com/office/drawing/2014/main" id="{A86E208D-91D3-EB42-ECEE-3CCBF6FF8530}"/>
              </a:ext>
            </a:extLst>
          </p:cNvPr>
          <p:cNvGrpSpPr/>
          <p:nvPr>
            <p:custDataLst>
              <p:tags r:id="rId16"/>
            </p:custDataLst>
          </p:nvPr>
        </p:nvGrpSpPr>
        <p:grpSpPr>
          <a:xfrm>
            <a:off x="6239477" y="1444658"/>
            <a:ext cx="862352" cy="866758"/>
            <a:chOff x="756526" y="2148658"/>
            <a:chExt cx="862352" cy="866758"/>
          </a:xfrm>
        </p:grpSpPr>
        <p:sp>
          <p:nvSpPr>
            <p:cNvPr id="57" name="TextBox 56">
              <a:extLst>
                <a:ext uri="{FF2B5EF4-FFF2-40B4-BE49-F238E27FC236}">
                  <a16:creationId xmlns:a16="http://schemas.microsoft.com/office/drawing/2014/main" id="{A7F1690A-C701-A2DF-4CC4-8B7260CEA8E2}"/>
                </a:ext>
              </a:extLst>
            </p:cNvPr>
            <p:cNvSpPr txBox="1"/>
            <p:nvPr/>
          </p:nvSpPr>
          <p:spPr>
            <a:xfrm>
              <a:off x="756526" y="2148658"/>
              <a:ext cx="862352" cy="338554"/>
            </a:xfrm>
            <a:prstGeom prst="rect">
              <a:avLst/>
            </a:prstGeom>
            <a:noFill/>
          </p:spPr>
          <p:txBody>
            <a:bodyPr wrap="none" rtlCol="0">
              <a:spAutoFit/>
            </a:bodyPr>
            <a:lstStyle/>
            <a:p>
              <a:r>
                <a:rPr lang="fr-CA" sz="1600" u="none" dirty="0"/>
                <a:t>Exercice</a:t>
              </a:r>
              <a:endParaRPr lang="fr-CA" sz="1600" dirty="0">
                <a:solidFill>
                  <a:schemeClr val="accent3">
                    <a:lumMod val="75000"/>
                  </a:schemeClr>
                </a:solidFill>
              </a:endParaRPr>
            </a:p>
          </p:txBody>
        </p:sp>
        <p:grpSp>
          <p:nvGrpSpPr>
            <p:cNvPr id="79" name="Group 78">
              <a:extLst>
                <a:ext uri="{FF2B5EF4-FFF2-40B4-BE49-F238E27FC236}">
                  <a16:creationId xmlns:a16="http://schemas.microsoft.com/office/drawing/2014/main" id="{0803D6BF-FEC6-3F7D-D07D-5AD53A659430}"/>
                </a:ext>
              </a:extLst>
            </p:cNvPr>
            <p:cNvGrpSpPr/>
            <p:nvPr/>
          </p:nvGrpSpPr>
          <p:grpSpPr>
            <a:xfrm>
              <a:off x="1010965" y="2444629"/>
              <a:ext cx="579621" cy="570787"/>
              <a:chOff x="3242905" y="5446280"/>
              <a:chExt cx="1219508" cy="1049915"/>
            </a:xfrm>
          </p:grpSpPr>
          <p:pic>
            <p:nvPicPr>
              <p:cNvPr id="81" name="Picture 80">
                <a:extLst>
                  <a:ext uri="{FF2B5EF4-FFF2-40B4-BE49-F238E27FC236}">
                    <a16:creationId xmlns:a16="http://schemas.microsoft.com/office/drawing/2014/main" id="{D4EBD85D-D465-9C06-C329-693D07B48C4C}"/>
                  </a:ext>
                </a:extLst>
              </p:cNvPr>
              <p:cNvPicPr>
                <a:picLocks noChangeAspect="1"/>
              </p:cNvPicPr>
              <p:nvPr/>
            </p:nvPicPr>
            <p:blipFill>
              <a:blip r:embed="rId21">
                <a:duotone>
                  <a:schemeClr val="accent4">
                    <a:shade val="45000"/>
                    <a:satMod val="135000"/>
                  </a:schemeClr>
                  <a:prstClr val="white"/>
                </a:duotone>
              </a:blip>
              <a:srcRect/>
              <a:stretch>
                <a:fillRect/>
              </a:stretch>
            </p:blipFill>
            <p:spPr>
              <a:xfrm>
                <a:off x="3242905" y="5455300"/>
                <a:ext cx="1143000" cy="1019175"/>
              </a:xfrm>
              <a:prstGeom prst="rect">
                <a:avLst/>
              </a:prstGeom>
            </p:spPr>
          </p:pic>
          <p:pic>
            <p:nvPicPr>
              <p:cNvPr id="82" name="Picture 81">
                <a:extLst>
                  <a:ext uri="{FF2B5EF4-FFF2-40B4-BE49-F238E27FC236}">
                    <a16:creationId xmlns:a16="http://schemas.microsoft.com/office/drawing/2014/main" id="{0A18296D-A2DE-1616-5F29-CA0B960AE2E3}"/>
                  </a:ext>
                </a:extLst>
              </p:cNvPr>
              <p:cNvPicPr>
                <a:picLocks noChangeAspect="1"/>
              </p:cNvPicPr>
              <p:nvPr/>
            </p:nvPicPr>
            <p:blipFill>
              <a:blip r:embed="rId22">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83" name="Picture 82">
                <a:extLst>
                  <a:ext uri="{FF2B5EF4-FFF2-40B4-BE49-F238E27FC236}">
                    <a16:creationId xmlns:a16="http://schemas.microsoft.com/office/drawing/2014/main" id="{439CDAB2-D9F1-51C6-24A4-04117CB1A6F9}"/>
                  </a:ext>
                </a:extLst>
              </p:cNvPr>
              <p:cNvPicPr>
                <a:picLocks noChangeAspect="1"/>
              </p:cNvPicPr>
              <p:nvPr/>
            </p:nvPicPr>
            <p:blipFill>
              <a:blip r:embed="rId23">
                <a:clrChange>
                  <a:clrFrom>
                    <a:srgbClr val="FFFFFF"/>
                  </a:clrFrom>
                  <a:clrTo>
                    <a:srgbClr val="FFFFFF">
                      <a:alpha val="0"/>
                    </a:srgbClr>
                  </a:clrTo>
                </a:clrChange>
                <a:grayscl/>
              </a:blip>
              <a:srcRect/>
              <a:stretch>
                <a:fillRect/>
              </a:stretch>
            </p:blipFill>
            <p:spPr>
              <a:xfrm>
                <a:off x="3538488" y="5446280"/>
                <a:ext cx="923925" cy="990600"/>
              </a:xfrm>
              <a:prstGeom prst="rect">
                <a:avLst/>
              </a:prstGeom>
            </p:spPr>
          </p:pic>
        </p:grpSp>
      </p:grpSp>
      <p:sp>
        <p:nvSpPr>
          <p:cNvPr id="9" name="TextBox 8">
            <a:extLst>
              <a:ext uri="{FF2B5EF4-FFF2-40B4-BE49-F238E27FC236}">
                <a16:creationId xmlns:a16="http://schemas.microsoft.com/office/drawing/2014/main" id="{7EA25204-B2ED-D4DF-CA09-21E24F9E719A}"/>
              </a:ext>
            </a:extLst>
          </p:cNvPr>
          <p:cNvSpPr txBox="1"/>
          <p:nvPr/>
        </p:nvSpPr>
        <p:spPr>
          <a:xfrm>
            <a:off x="2617629" y="4951098"/>
            <a:ext cx="4572000" cy="1200329"/>
          </a:xfrm>
          <a:prstGeom prst="rect">
            <a:avLst/>
          </a:prstGeom>
          <a:noFill/>
        </p:spPr>
        <p:txBody>
          <a:bodyPr wrap="square">
            <a:spAutoFit/>
          </a:bodyPr>
          <a:lstStyle/>
          <a:p>
            <a:r>
              <a:rPr lang="fr-FR" b="0" u="none" dirty="0"/>
              <a:t>En dehors de cette session, dans le but de : </a:t>
            </a:r>
          </a:p>
          <a:p>
            <a:pPr marL="285750" indent="-285750">
              <a:buFont typeface="Arial" panose="020B0604020202020204" pitchFamily="34" charset="0"/>
              <a:buChar char="•"/>
            </a:pPr>
            <a:r>
              <a:rPr lang="fr-FR" b="0" u="none" dirty="0"/>
              <a:t>discuter de ce qui a été difficile, </a:t>
            </a:r>
          </a:p>
          <a:p>
            <a:pPr marL="285750" indent="-285750">
              <a:buFont typeface="Arial" panose="020B0604020202020204" pitchFamily="34" charset="0"/>
              <a:buChar char="•"/>
            </a:pPr>
            <a:r>
              <a:rPr lang="fr-FR" b="0" u="none" dirty="0"/>
              <a:t>partager des idées et </a:t>
            </a:r>
          </a:p>
          <a:p>
            <a:pPr marL="285750" indent="-285750">
              <a:buFont typeface="Arial" panose="020B0604020202020204" pitchFamily="34" charset="0"/>
              <a:buChar char="•"/>
            </a:pPr>
            <a:r>
              <a:rPr lang="fr-FR" b="0" u="none" dirty="0"/>
              <a:t>se connecter entre vous</a:t>
            </a:r>
            <a:endParaRPr lang="fr-CA" b="0" u="none" dirty="0"/>
          </a:p>
        </p:txBody>
      </p:sp>
    </p:spTree>
    <p:extLst>
      <p:ext uri="{BB962C8B-B14F-4D97-AF65-F5344CB8AC3E}">
        <p14:creationId xmlns:p14="http://schemas.microsoft.com/office/powerpoint/2010/main" val="81971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bg/>
                                          </p:spTgt>
                                        </p:tgtEl>
                                        <p:attrNameLst>
                                          <p:attrName>style.visibility</p:attrName>
                                        </p:attrNameLst>
                                      </p:cBhvr>
                                      <p:to>
                                        <p:strVal val="visible"/>
                                      </p:to>
                                    </p:set>
                                    <p:animEffect transition="in" filter="fade">
                                      <p:cBhvr>
                                        <p:cTn id="7" dur="500"/>
                                        <p:tgtEl>
                                          <p:spTgt spid="42">
                                            <p:bg/>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
                                            <p:bg/>
                                          </p:spTgt>
                                        </p:tgtEl>
                                        <p:attrNameLst>
                                          <p:attrName>style.visibility</p:attrName>
                                        </p:attrNameLst>
                                      </p:cBhvr>
                                      <p:to>
                                        <p:strVal val="visible"/>
                                      </p:to>
                                    </p:set>
                                    <p:animEffect transition="in" filter="fade">
                                      <p:cBhvr>
                                        <p:cTn id="11" dur="500"/>
                                        <p:tgtEl>
                                          <p:spTgt spid="48">
                                            <p:bg/>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4">
                                            <p:bg/>
                                          </p:spTgt>
                                        </p:tgtEl>
                                        <p:attrNameLst>
                                          <p:attrName>style.visibility</p:attrName>
                                        </p:attrNameLst>
                                      </p:cBhvr>
                                      <p:to>
                                        <p:strVal val="visible"/>
                                      </p:to>
                                    </p:set>
                                    <p:animEffect transition="in" filter="fade">
                                      <p:cBhvr>
                                        <p:cTn id="15" dur="500"/>
                                        <p:tgtEl>
                                          <p:spTgt spid="54">
                                            <p:bg/>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bg/>
                                          </p:spTgt>
                                        </p:tgtEl>
                                        <p:attrNameLst>
                                          <p:attrName>style.visibility</p:attrName>
                                        </p:attrNameLst>
                                      </p:cBhvr>
                                      <p:to>
                                        <p:strVal val="visible"/>
                                      </p:to>
                                    </p:set>
                                    <p:animEffect transition="in" filter="fade">
                                      <p:cBhvr>
                                        <p:cTn id="20" dur="500"/>
                                        <p:tgtEl>
                                          <p:spTgt spid="3">
                                            <p:bg/>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8">
                                            <p:bg/>
                                          </p:spTgt>
                                        </p:tgtEl>
                                        <p:attrNameLst>
                                          <p:attrName>style.visibility</p:attrName>
                                        </p:attrNameLst>
                                      </p:cBhvr>
                                      <p:to>
                                        <p:strVal val="visible"/>
                                      </p:to>
                                    </p:set>
                                    <p:animEffect transition="in" filter="fade">
                                      <p:cBhvr>
                                        <p:cTn id="24" dur="500"/>
                                        <p:tgtEl>
                                          <p:spTgt spid="58">
                                            <p:bg/>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61">
                                            <p:bg/>
                                          </p:spTgt>
                                        </p:tgtEl>
                                        <p:attrNameLst>
                                          <p:attrName>style.visibility</p:attrName>
                                        </p:attrNameLst>
                                      </p:cBhvr>
                                      <p:to>
                                        <p:strVal val="visible"/>
                                      </p:to>
                                    </p:set>
                                    <p:animEffect transition="in" filter="fade">
                                      <p:cBhvr>
                                        <p:cTn id="28" dur="500"/>
                                        <p:tgtEl>
                                          <p:spTgt spid="61">
                                            <p:bg/>
                                          </p:spTgt>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64">
                                            <p:bg/>
                                          </p:spTgt>
                                        </p:tgtEl>
                                        <p:attrNameLst>
                                          <p:attrName>style.visibility</p:attrName>
                                        </p:attrNameLst>
                                      </p:cBhvr>
                                      <p:to>
                                        <p:strVal val="visible"/>
                                      </p:to>
                                    </p:set>
                                    <p:animEffect transition="in" filter="fade">
                                      <p:cBhvr>
                                        <p:cTn id="32" dur="500"/>
                                        <p:tgtEl>
                                          <p:spTgt spid="64">
                                            <p:bg/>
                                          </p:spTgt>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67">
                                            <p:bg/>
                                          </p:spTgt>
                                        </p:tgtEl>
                                        <p:attrNameLst>
                                          <p:attrName>style.visibility</p:attrName>
                                        </p:attrNameLst>
                                      </p:cBhvr>
                                      <p:to>
                                        <p:strVal val="visible"/>
                                      </p:to>
                                    </p:set>
                                    <p:animEffect transition="in" filter="fade">
                                      <p:cBhvr>
                                        <p:cTn id="36" dur="500"/>
                                        <p:tgtEl>
                                          <p:spTgt spid="67">
                                            <p:bg/>
                                          </p:spTgt>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70">
                                            <p:bg/>
                                          </p:spTgt>
                                        </p:tgtEl>
                                        <p:attrNameLst>
                                          <p:attrName>style.visibility</p:attrName>
                                        </p:attrNameLst>
                                      </p:cBhvr>
                                      <p:to>
                                        <p:strVal val="visible"/>
                                      </p:to>
                                    </p:set>
                                    <p:animEffect transition="in" filter="fade">
                                      <p:cBhvr>
                                        <p:cTn id="40" dur="500"/>
                                        <p:tgtEl>
                                          <p:spTgt spid="70">
                                            <p:bg/>
                                          </p:spTgt>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73">
                                            <p:bg/>
                                          </p:spTgt>
                                        </p:tgtEl>
                                        <p:attrNameLst>
                                          <p:attrName>style.visibility</p:attrName>
                                        </p:attrNameLst>
                                      </p:cBhvr>
                                      <p:to>
                                        <p:strVal val="visible"/>
                                      </p:to>
                                    </p:set>
                                    <p:animEffect transition="in" filter="fade">
                                      <p:cBhvr>
                                        <p:cTn id="44" dur="500"/>
                                        <p:tgtEl>
                                          <p:spTgt spid="73">
                                            <p:bg/>
                                          </p:spTgt>
                                        </p:tgtEl>
                                      </p:cBhvr>
                                    </p:animEffec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76">
                                            <p:bg/>
                                          </p:spTgt>
                                        </p:tgtEl>
                                        <p:attrNameLst>
                                          <p:attrName>style.visibility</p:attrName>
                                        </p:attrNameLst>
                                      </p:cBhvr>
                                      <p:to>
                                        <p:strVal val="visible"/>
                                      </p:to>
                                    </p:set>
                                    <p:animEffect transition="in" filter="fade">
                                      <p:cBhvr>
                                        <p:cTn id="48" dur="500"/>
                                        <p:tgtEl>
                                          <p:spTgt spid="76">
                                            <p:bg/>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6">
                                            <p:bg/>
                                          </p:spTgt>
                                        </p:tgtEl>
                                        <p:attrNameLst>
                                          <p:attrName>style.visibility</p:attrName>
                                        </p:attrNameLst>
                                      </p:cBhvr>
                                      <p:to>
                                        <p:strVal val="visible"/>
                                      </p:to>
                                    </p:set>
                                    <p:animEffect transition="in" filter="fade">
                                      <p:cBhvr>
                                        <p:cTn id="53" dur="500"/>
                                        <p:tgtEl>
                                          <p:spTgt spid="36">
                                            <p:bg/>
                                          </p:spTgt>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2.22222E-06 4.07407E-06 L 0.72656 -0.0044" pathEditMode="relative" rAng="0" ptsTypes="AA">
                                      <p:cBhvr>
                                        <p:cTn id="57" dur="2000" fill="hold"/>
                                        <p:tgtEl>
                                          <p:spTgt spid="36">
                                            <p:bg/>
                                          </p:spTgt>
                                        </p:tgtEl>
                                        <p:attrNameLst>
                                          <p:attrName>ppt_x</p:attrName>
                                          <p:attrName>ppt_y</p:attrName>
                                        </p:attrNameLst>
                                      </p:cBhvr>
                                      <p:by x="0" y="0"/>
                                      <p:from x="0" y="0"/>
                                      <p:to x="0" y="0"/>
                                      <p:rCtr x="36319" y="-231"/>
                                    </p:animMotion>
                                  </p:childTnLst>
                                </p:cTn>
                              </p:par>
                            </p:childTnLst>
                          </p:cTn>
                        </p:par>
                        <p:par>
                          <p:cTn id="58" fill="hold">
                            <p:stCondLst>
                              <p:cond delay="2000"/>
                            </p:stCondLst>
                            <p:childTnLst>
                              <p:par>
                                <p:cTn id="59" presetID="10" presetClass="entr" presetSubtype="0" fill="hold" grpId="0" nodeType="afterEffect">
                                  <p:stCondLst>
                                    <p:cond delay="50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416230" cy="1143000"/>
          </a:xfrm>
        </p:spPr>
        <p:txBody>
          <a:bodyPr>
            <a:noAutofit/>
          </a:bodyPr>
          <a:lstStyle/>
          <a:p>
            <a:r>
              <a:rPr lang="fr-CA" sz="2800" u="none" dirty="0"/>
              <a:t>Exercice de respiration en pleine conscience – Centrage</a:t>
            </a:r>
            <a:endParaRPr lang="fr-CA" sz="2800" dirty="0"/>
          </a:p>
        </p:txBody>
      </p:sp>
      <p:grpSp>
        <p:nvGrpSpPr>
          <p:cNvPr id="5" name="Group 4"/>
          <p:cNvGrpSpPr/>
          <p:nvPr>
            <p:custDataLst>
              <p:tags r:id="rId2"/>
            </p:custDataLst>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custDataLst>
              <p:tags r:id="rId3"/>
            </p:custDataLst>
          </p:nvPr>
        </p:nvPicPr>
        <p:blipFill>
          <a:blip r:embed="rId10">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
        <p:nvSpPr>
          <p:cNvPr id="4" name="TextBox 3">
            <a:extLst>
              <a:ext uri="{FF2B5EF4-FFF2-40B4-BE49-F238E27FC236}">
                <a16:creationId xmlns:a16="http://schemas.microsoft.com/office/drawing/2014/main" id="{5E8B146E-AC62-C4E2-CDED-E46C27FCFCE6}"/>
              </a:ext>
            </a:extLst>
          </p:cNvPr>
          <p:cNvSpPr txBox="1"/>
          <p:nvPr/>
        </p:nvSpPr>
        <p:spPr>
          <a:xfrm>
            <a:off x="1136644" y="6282871"/>
            <a:ext cx="5595596" cy="276999"/>
          </a:xfrm>
          <a:prstGeom prst="rect">
            <a:avLst/>
          </a:prstGeom>
          <a:noFill/>
        </p:spPr>
        <p:txBody>
          <a:bodyPr wrap="square">
            <a:spAutoFit/>
          </a:bodyPr>
          <a:lstStyle/>
          <a:p>
            <a:r>
              <a:rPr lang="en-US" sz="1200" dirty="0">
                <a:hlinkClick r:id="rId11"/>
              </a:rPr>
              <a:t>https://archive.org/embed/2-mins-centering-exercise-fr</a:t>
            </a:r>
            <a:r>
              <a:rPr lang="en-US" sz="1200" dirty="0"/>
              <a:t> </a:t>
            </a:r>
          </a:p>
        </p:txBody>
      </p:sp>
    </p:spTree>
    <p:extLst>
      <p:ext uri="{BB962C8B-B14F-4D97-AF65-F5344CB8AC3E}">
        <p14:creationId xmlns:p14="http://schemas.microsoft.com/office/powerpoint/2010/main" val="2262314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1,000+ Free Problem &amp; Question Illustrations - Pixabay">
            <a:extLst>
              <a:ext uri="{FF2B5EF4-FFF2-40B4-BE49-F238E27FC236}">
                <a16:creationId xmlns:a16="http://schemas.microsoft.com/office/drawing/2014/main" id="{76D5499B-2F05-5A3B-39FD-8F5000434FA7}"/>
              </a:ext>
            </a:extLst>
          </p:cNvPr>
          <p:cNvPicPr>
            <a:picLocks noChangeAspect="1" noChangeArrowheads="1"/>
          </p:cNvPicPr>
          <p:nvPr>
            <p:custDataLst>
              <p:tags r:id="rId1"/>
            </p:custDataLst>
          </p:nvPr>
        </p:nvPicPr>
        <p:blipFill>
          <a:blip r:embed="rId9">
            <a:extLst>
              <a:ext uri="{28A0092B-C50C-407E-A947-70E740481C1C}">
                <a14:useLocalDpi xmlns:a14="http://schemas.microsoft.com/office/drawing/2010/main" val="0"/>
              </a:ext>
            </a:extLst>
          </a:blip>
          <a:srcRect/>
          <a:stretch>
            <a:fillRect/>
          </a:stretch>
        </p:blipFill>
        <p:spPr bwMode="auto">
          <a:xfrm>
            <a:off x="6297301" y="5107146"/>
            <a:ext cx="1644592" cy="16445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p:txBody>
          <a:bodyPr>
            <a:normAutofit/>
          </a:bodyPr>
          <a:lstStyle/>
          <a:p>
            <a:pPr lvl="0"/>
            <a:r>
              <a:rPr lang="fr-CA" sz="3600" dirty="0"/>
              <a:t>Compte rendu de la semaine 2</a:t>
            </a:r>
            <a:endParaRPr lang="fr-CA" dirty="0"/>
          </a:p>
        </p:txBody>
      </p:sp>
      <p:sp>
        <p:nvSpPr>
          <p:cNvPr id="3" name="Content Placeholder 2"/>
          <p:cNvSpPr>
            <a:spLocks noGrp="1"/>
          </p:cNvSpPr>
          <p:nvPr>
            <p:ph idx="1"/>
            <p:custDataLst>
              <p:tags r:id="rId3"/>
            </p:custDataLst>
          </p:nvPr>
        </p:nvSpPr>
        <p:spPr>
          <a:xfrm>
            <a:off x="662460" y="1660136"/>
            <a:ext cx="6692887" cy="3164224"/>
          </a:xfrm>
        </p:spPr>
        <p:txBody>
          <a:bodyPr>
            <a:normAutofit/>
          </a:bodyPr>
          <a:lstStyle/>
          <a:p>
            <a:pPr marL="0" lvl="0" indent="0">
              <a:buNone/>
            </a:pPr>
            <a:r>
              <a:rPr lang="fr-CA" dirty="0"/>
              <a:t>Aimeriez-vous partager vos </a:t>
            </a:r>
            <a:r>
              <a:rPr lang="fr-CA" b="1" i="1" dirty="0"/>
              <a:t>idées</a:t>
            </a:r>
            <a:r>
              <a:rPr lang="fr-CA" dirty="0"/>
              <a:t>?</a:t>
            </a:r>
          </a:p>
          <a:p>
            <a:pPr marL="0" lvl="0" indent="0">
              <a:buNone/>
            </a:pPr>
            <a:endParaRPr lang="fr-CA" sz="2000" dirty="0"/>
          </a:p>
          <a:p>
            <a:pPr lvl="0"/>
            <a:r>
              <a:rPr lang="fr-CA" dirty="0"/>
              <a:t>Votre système de jumelage</a:t>
            </a:r>
          </a:p>
          <a:p>
            <a:pPr lvl="0"/>
            <a:endParaRPr lang="fr-CA" dirty="0"/>
          </a:p>
          <a:p>
            <a:pPr lvl="0"/>
            <a:r>
              <a:rPr lang="fr-CA" dirty="0"/>
              <a:t>Votre pratique</a:t>
            </a:r>
          </a:p>
          <a:p>
            <a:pPr lvl="0"/>
            <a:endParaRPr lang="fr-CA" dirty="0"/>
          </a:p>
          <a:p>
            <a:pPr lvl="0"/>
            <a:endParaRPr lang="fr-CA" dirty="0"/>
          </a:p>
          <a:p>
            <a:pPr lvl="0"/>
            <a:endParaRPr lang="fr-CA" dirty="0"/>
          </a:p>
        </p:txBody>
      </p:sp>
      <p:grpSp>
        <p:nvGrpSpPr>
          <p:cNvPr id="27" name="Group 26">
            <a:extLst>
              <a:ext uri="{FF2B5EF4-FFF2-40B4-BE49-F238E27FC236}">
                <a16:creationId xmlns:a16="http://schemas.microsoft.com/office/drawing/2014/main" id="{EB884DD9-50BA-41A6-87BA-27D6761A2713}"/>
              </a:ext>
            </a:extLst>
          </p:cNvPr>
          <p:cNvGrpSpPr/>
          <p:nvPr>
            <p:custDataLst>
              <p:tags r:id="rId4"/>
            </p:custDataLst>
          </p:nvPr>
        </p:nvGrpSpPr>
        <p:grpSpPr>
          <a:xfrm>
            <a:off x="7222734" y="3103922"/>
            <a:ext cx="1236236" cy="1424914"/>
            <a:chOff x="1605339" y="5009568"/>
            <a:chExt cx="991443" cy="1151655"/>
          </a:xfrm>
        </p:grpSpPr>
        <p:pic>
          <p:nvPicPr>
            <p:cNvPr id="28" name="Picture 27">
              <a:extLst>
                <a:ext uri="{FF2B5EF4-FFF2-40B4-BE49-F238E27FC236}">
                  <a16:creationId xmlns:a16="http://schemas.microsoft.com/office/drawing/2014/main" id="{CF994E75-6410-40A9-934B-E7C9293FD80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29" name="Oval 28">
              <a:extLst>
                <a:ext uri="{FF2B5EF4-FFF2-40B4-BE49-F238E27FC236}">
                  <a16:creationId xmlns:a16="http://schemas.microsoft.com/office/drawing/2014/main" id="{BEC12FDE-8E55-4104-8C25-6DBA58DEC6AD}"/>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8E67C7A-2D9F-440E-AD2E-586402F8FF4D}"/>
                </a:ext>
              </a:extLst>
            </p:cNvPr>
            <p:cNvSpPr txBox="1"/>
            <p:nvPr/>
          </p:nvSpPr>
          <p:spPr>
            <a:xfrm>
              <a:off x="1605339" y="5009568"/>
              <a:ext cx="991443" cy="298504"/>
            </a:xfrm>
            <a:prstGeom prst="rect">
              <a:avLst/>
            </a:prstGeom>
            <a:noFill/>
          </p:spPr>
          <p:txBody>
            <a:bodyPr wrap="none" rtlCol="0">
              <a:spAutoFit/>
            </a:bodyPr>
            <a:lstStyle/>
            <a:p>
              <a:r>
                <a:rPr lang="fr-CA" dirty="0">
                  <a:latin typeface="Arial" panose="020B0604020202020204" pitchFamily="34" charset="0"/>
                  <a:cs typeface="Arial" panose="020B0604020202020204" pitchFamily="34" charset="0"/>
                </a:rPr>
                <a:t>Débriefing</a:t>
              </a:r>
              <a:endParaRPr lang="fr-CA" dirty="0">
                <a:solidFill>
                  <a:schemeClr val="accent3">
                    <a:lumMod val="75000"/>
                  </a:schemeClr>
                </a:solidFill>
                <a:latin typeface="Arial" panose="020B0604020202020204" pitchFamily="34" charset="0"/>
                <a:cs typeface="Arial" panose="020B0604020202020204" pitchFamily="34" charset="0"/>
              </a:endParaRPr>
            </a:p>
          </p:txBody>
        </p:sp>
      </p:grpSp>
      <p:pic>
        <p:nvPicPr>
          <p:cNvPr id="7" name="Picture 6">
            <a:extLst>
              <a:ext uri="{FF2B5EF4-FFF2-40B4-BE49-F238E27FC236}">
                <a16:creationId xmlns:a16="http://schemas.microsoft.com/office/drawing/2014/main" id="{64736DF7-D3AD-4135-8177-D56ED543A206}"/>
              </a:ext>
            </a:extLst>
          </p:cNvPr>
          <p:cNvPicPr>
            <a:picLocks noChangeAspect="1"/>
          </p:cNvPicPr>
          <p:nvPr>
            <p:custDataLst>
              <p:tags r:id="rId5"/>
            </p:custDataLst>
          </p:nvPr>
        </p:nvPicPr>
        <p:blipFill>
          <a:blip r:embed="rId11"/>
          <a:stretch>
            <a:fillRect/>
          </a:stretch>
        </p:blipFill>
        <p:spPr>
          <a:xfrm>
            <a:off x="6867526" y="106262"/>
            <a:ext cx="1955476" cy="1843444"/>
          </a:xfrm>
          <a:prstGeom prst="rect">
            <a:avLst/>
          </a:prstGeom>
        </p:spPr>
      </p:pic>
      <p:sp>
        <p:nvSpPr>
          <p:cNvPr id="37" name="Content Placeholder 2">
            <a:extLst>
              <a:ext uri="{FF2B5EF4-FFF2-40B4-BE49-F238E27FC236}">
                <a16:creationId xmlns:a16="http://schemas.microsoft.com/office/drawing/2014/main" id="{8515109D-A908-B7AD-CCF6-0D34971DFA65}"/>
              </a:ext>
            </a:extLst>
          </p:cNvPr>
          <p:cNvSpPr txBox="1">
            <a:spLocks/>
          </p:cNvSpPr>
          <p:nvPr>
            <p:custDataLst>
              <p:tags r:id="rId6"/>
            </p:custDataLst>
          </p:nvPr>
        </p:nvSpPr>
        <p:spPr>
          <a:xfrm>
            <a:off x="702681" y="5863634"/>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dirty="0"/>
              <a:t>Quelque chose manque-t-il?</a:t>
            </a:r>
          </a:p>
        </p:txBody>
      </p:sp>
      <p:pic>
        <p:nvPicPr>
          <p:cNvPr id="41" name="Picture 40">
            <a:extLst>
              <a:ext uri="{FF2B5EF4-FFF2-40B4-BE49-F238E27FC236}">
                <a16:creationId xmlns:a16="http://schemas.microsoft.com/office/drawing/2014/main" id="{D587FCD4-2D76-4984-A43A-5E78FF129AD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745437">
            <a:off x="5439027" y="2287337"/>
            <a:ext cx="1172680" cy="1209033"/>
          </a:xfrm>
          <a:prstGeom prst="rect">
            <a:avLst/>
          </a:prstGeom>
        </p:spPr>
      </p:pic>
      <p:grpSp>
        <p:nvGrpSpPr>
          <p:cNvPr id="42" name="Group 41">
            <a:extLst>
              <a:ext uri="{FF2B5EF4-FFF2-40B4-BE49-F238E27FC236}">
                <a16:creationId xmlns:a16="http://schemas.microsoft.com/office/drawing/2014/main" id="{5D3F23D4-7EC0-3D01-B42B-EBF9F0A83C2E}"/>
              </a:ext>
            </a:extLst>
          </p:cNvPr>
          <p:cNvGrpSpPr/>
          <p:nvPr/>
        </p:nvGrpSpPr>
        <p:grpSpPr>
          <a:xfrm>
            <a:off x="5923054" y="3863018"/>
            <a:ext cx="766043" cy="910869"/>
            <a:chOff x="6542261" y="506769"/>
            <a:chExt cx="523699" cy="570787"/>
          </a:xfrm>
        </p:grpSpPr>
        <p:pic>
          <p:nvPicPr>
            <p:cNvPr id="43" name="Picture 42">
              <a:extLst>
                <a:ext uri="{FF2B5EF4-FFF2-40B4-BE49-F238E27FC236}">
                  <a16:creationId xmlns:a16="http://schemas.microsoft.com/office/drawing/2014/main" id="{AF50A1AD-9E0E-9463-5B22-E2301F1E97B6}"/>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44" name="Picture 43">
              <a:extLst>
                <a:ext uri="{FF2B5EF4-FFF2-40B4-BE49-F238E27FC236}">
                  <a16:creationId xmlns:a16="http://schemas.microsoft.com/office/drawing/2014/main" id="{EFE498B1-0029-40A7-FF01-35EEA274A8E6}"/>
                </a:ext>
              </a:extLst>
            </p:cNvPr>
            <p:cNvPicPr>
              <a:picLocks noChangeAspect="1"/>
            </p:cNvPicPr>
            <p:nvPr/>
          </p:nvPicPr>
          <p:blipFill>
            <a:blip r:embed="rId14">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15">
                      <a14:imgEffect>
                        <a14:saturation sat="300000"/>
                      </a14:imgEffect>
                    </a14:imgLayer>
                  </a14:imgProps>
                </a:ext>
              </a:extLst>
            </a:blip>
            <a:stretch>
              <a:fillRect/>
            </a:stretch>
          </p:blipFill>
          <p:spPr>
            <a:xfrm>
              <a:off x="6626827" y="506769"/>
              <a:ext cx="439133" cy="538540"/>
            </a:xfrm>
            <a:prstGeom prst="rect">
              <a:avLst/>
            </a:prstGeom>
          </p:spPr>
        </p:pic>
      </p:grpSp>
      <p:pic>
        <p:nvPicPr>
          <p:cNvPr id="45" name="Picture 44">
            <a:extLst>
              <a:ext uri="{FF2B5EF4-FFF2-40B4-BE49-F238E27FC236}">
                <a16:creationId xmlns:a16="http://schemas.microsoft.com/office/drawing/2014/main" id="{EAF22208-03AF-3CAB-5D1D-1F584B68E4F6}"/>
              </a:ext>
            </a:extLst>
          </p:cNvPr>
          <p:cNvPicPr>
            <a:picLocks noChangeAspect="1"/>
          </p:cNvPicPr>
          <p:nvPr/>
        </p:nvPicPr>
        <p:blipFill>
          <a:blip r:embed="rId1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55574" y="3875727"/>
            <a:ext cx="831200" cy="764704"/>
          </a:xfrm>
          <a:prstGeom prst="rect">
            <a:avLst/>
          </a:prstGeom>
        </p:spPr>
      </p:pic>
      <p:sp>
        <p:nvSpPr>
          <p:cNvPr id="50" name="Right Brace 49">
            <a:extLst>
              <a:ext uri="{FF2B5EF4-FFF2-40B4-BE49-F238E27FC236}">
                <a16:creationId xmlns:a16="http://schemas.microsoft.com/office/drawing/2014/main" id="{9CD54C24-6E78-E680-0735-C3CC555CBFDA}"/>
              </a:ext>
            </a:extLst>
          </p:cNvPr>
          <p:cNvSpPr/>
          <p:nvPr/>
        </p:nvSpPr>
        <p:spPr>
          <a:xfrm>
            <a:off x="6490949" y="2286988"/>
            <a:ext cx="755251" cy="32736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1" name="Picture 50">
            <a:extLst>
              <a:ext uri="{FF2B5EF4-FFF2-40B4-BE49-F238E27FC236}">
                <a16:creationId xmlns:a16="http://schemas.microsoft.com/office/drawing/2014/main" id="{1B3E4494-3B56-EEE4-F3E5-E52D6F0F5A29}"/>
              </a:ext>
            </a:extLst>
          </p:cNvPr>
          <p:cNvPicPr>
            <a:picLocks noChangeAspect="1"/>
          </p:cNvPicPr>
          <p:nvPr/>
        </p:nvPicPr>
        <p:blipFill>
          <a:blip r:embed="rId1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08760" y="3685874"/>
            <a:ext cx="1375410" cy="1113491"/>
          </a:xfrm>
          <a:prstGeom prst="rect">
            <a:avLst/>
          </a:prstGeom>
        </p:spPr>
      </p:pic>
      <p:pic>
        <p:nvPicPr>
          <p:cNvPr id="52" name="Picture 51">
            <a:extLst>
              <a:ext uri="{FF2B5EF4-FFF2-40B4-BE49-F238E27FC236}">
                <a16:creationId xmlns:a16="http://schemas.microsoft.com/office/drawing/2014/main" id="{EAE2EE78-8D42-66A1-191E-DFF2197C4622}"/>
              </a:ext>
            </a:extLst>
          </p:cNvPr>
          <p:cNvPicPr>
            <a:picLocks noChangeAspect="1"/>
          </p:cNvPicPr>
          <p:nvPr/>
        </p:nvPicPr>
        <p:blipFill rotWithShape="1">
          <a:blip r:embed="rId18">
            <a:clrChange>
              <a:clrFrom>
                <a:srgbClr val="FFFFFF"/>
              </a:clrFrom>
              <a:clrTo>
                <a:srgbClr val="FFFFFF">
                  <a:alpha val="0"/>
                </a:srgbClr>
              </a:clrTo>
            </a:clrChange>
            <a:duotone>
              <a:schemeClr val="accent1">
                <a:shade val="45000"/>
                <a:satMod val="135000"/>
              </a:schemeClr>
              <a:prstClr val="white"/>
            </a:duotone>
          </a:blip>
          <a:srcRect t="7029" b="14498"/>
          <a:stretch/>
        </p:blipFill>
        <p:spPr>
          <a:xfrm>
            <a:off x="1202108" y="4619457"/>
            <a:ext cx="1535364" cy="1052546"/>
          </a:xfrm>
          <a:prstGeom prst="rect">
            <a:avLst/>
          </a:prstGeom>
        </p:spPr>
      </p:pic>
      <p:pic>
        <p:nvPicPr>
          <p:cNvPr id="53" name="Picture 52">
            <a:extLst>
              <a:ext uri="{FF2B5EF4-FFF2-40B4-BE49-F238E27FC236}">
                <a16:creationId xmlns:a16="http://schemas.microsoft.com/office/drawing/2014/main" id="{92A40BDE-1E63-C428-4327-88A9AE3F78F4}"/>
              </a:ext>
            </a:extLst>
          </p:cNvPr>
          <p:cNvPicPr>
            <a:picLocks noChangeAspect="1"/>
          </p:cNvPicPr>
          <p:nvPr/>
        </p:nvPicPr>
        <p:blipFill>
          <a:blip r:embed="rId19">
            <a:duotone>
              <a:schemeClr val="accent1">
                <a:shade val="45000"/>
                <a:satMod val="135000"/>
              </a:schemeClr>
              <a:prstClr val="white"/>
            </a:duotone>
          </a:blip>
          <a:stretch>
            <a:fillRect/>
          </a:stretch>
        </p:blipFill>
        <p:spPr>
          <a:xfrm>
            <a:off x="3952497" y="4867915"/>
            <a:ext cx="1202036" cy="692685"/>
          </a:xfrm>
          <a:prstGeom prst="rect">
            <a:avLst/>
          </a:prstGeom>
        </p:spPr>
      </p:pic>
      <p:pic>
        <p:nvPicPr>
          <p:cNvPr id="54" name="Picture 11" descr="C:\Users\Alejandro.Gonzalez\AppData\Local\Microsoft\Windows\Temporary Internet Files\Content.IE5\DT8C0HKT\drawingpad18-300x176[1].jpg">
            <a:extLst>
              <a:ext uri="{FF2B5EF4-FFF2-40B4-BE49-F238E27FC236}">
                <a16:creationId xmlns:a16="http://schemas.microsoft.com/office/drawing/2014/main" id="{5ECE0A5A-A9DD-2C39-42C9-EFA476D38B04}"/>
              </a:ext>
            </a:extLst>
          </p:cNvPr>
          <p:cNvPicPr>
            <a:picLocks noChangeAspect="1" noChangeArrowheads="1"/>
          </p:cNvPicPr>
          <p:nvPr/>
        </p:nvPicPr>
        <p:blipFill>
          <a:blip r:embed="rId20">
            <a:duotone>
              <a:schemeClr val="accent1">
                <a:shade val="45000"/>
                <a:satMod val="135000"/>
              </a:schemeClr>
              <a:prstClr val="white"/>
            </a:duotone>
          </a:blip>
          <a:srcRect/>
          <a:stretch>
            <a:fillRect/>
          </a:stretch>
        </p:blipFill>
        <p:spPr bwMode="auto">
          <a:xfrm>
            <a:off x="2714005" y="4814407"/>
            <a:ext cx="1129508" cy="662645"/>
          </a:xfrm>
          <a:prstGeom prst="rect">
            <a:avLst/>
          </a:prstGeom>
          <a:noFill/>
        </p:spPr>
      </p:pic>
      <p:grpSp>
        <p:nvGrpSpPr>
          <p:cNvPr id="55" name="Group 54">
            <a:extLst>
              <a:ext uri="{FF2B5EF4-FFF2-40B4-BE49-F238E27FC236}">
                <a16:creationId xmlns:a16="http://schemas.microsoft.com/office/drawing/2014/main" id="{D07BAD42-9D00-EBEA-A916-E1F286AD0199}"/>
              </a:ext>
            </a:extLst>
          </p:cNvPr>
          <p:cNvGrpSpPr/>
          <p:nvPr/>
        </p:nvGrpSpPr>
        <p:grpSpPr>
          <a:xfrm>
            <a:off x="5202027" y="4769160"/>
            <a:ext cx="1267937" cy="948913"/>
            <a:chOff x="6522616" y="0"/>
            <a:chExt cx="2621384" cy="2558412"/>
          </a:xfrm>
        </p:grpSpPr>
        <p:pic>
          <p:nvPicPr>
            <p:cNvPr id="56" name="Picture 3" descr="C:\Users\Alejandro.Gonzalez\AppData\Local\Microsoft\Windows\Temporary Internet Files\Content.IE5\1BVHMIKZ\cold_by_however_improbable-d61j5pj[1].png">
              <a:extLst>
                <a:ext uri="{FF2B5EF4-FFF2-40B4-BE49-F238E27FC236}">
                  <a16:creationId xmlns:a16="http://schemas.microsoft.com/office/drawing/2014/main" id="{BEF7D4D3-D125-C91D-9D5C-904848E6E141}"/>
                </a:ext>
              </a:extLst>
            </p:cNvPr>
            <p:cNvPicPr>
              <a:picLocks noChangeAspect="1" noChangeArrowheads="1"/>
            </p:cNvPicPr>
            <p:nvPr/>
          </p:nvPicPr>
          <p:blipFill>
            <a:blip r:embed="rId21">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57" name="Picture 2" descr="C:\Users\Alejandro.Gonzalez\AppData\Local\Microsoft\Windows\Temporary Internet Files\Content.IE5\SVNU93EQ\Breathe1[1].png">
              <a:extLst>
                <a:ext uri="{FF2B5EF4-FFF2-40B4-BE49-F238E27FC236}">
                  <a16:creationId xmlns:a16="http://schemas.microsoft.com/office/drawing/2014/main" id="{38921B8E-7F17-9B09-832E-6245372E1652}"/>
                </a:ext>
              </a:extLst>
            </p:cNvPr>
            <p:cNvPicPr>
              <a:picLocks noChangeAspect="1" noChangeArrowheads="1"/>
            </p:cNvPicPr>
            <p:nvPr/>
          </p:nvPicPr>
          <p:blipFill>
            <a:blip r:embed="rId22">
              <a:duotone>
                <a:schemeClr val="accent1">
                  <a:shade val="45000"/>
                  <a:satMod val="135000"/>
                </a:schemeClr>
                <a:prstClr val="white"/>
              </a:duotone>
            </a:blip>
            <a:srcRect/>
            <a:stretch>
              <a:fillRect/>
            </a:stretch>
          </p:blipFill>
          <p:spPr bwMode="auto">
            <a:xfrm flipH="1">
              <a:off x="7179201" y="641988"/>
              <a:ext cx="1964799" cy="1916424"/>
            </a:xfrm>
            <a:prstGeom prst="rect">
              <a:avLst/>
            </a:prstGeom>
            <a:noFill/>
          </p:spPr>
        </p:pic>
      </p:grpSp>
    </p:spTree>
    <p:extLst>
      <p:ext uri="{BB962C8B-B14F-4D97-AF65-F5344CB8AC3E}">
        <p14:creationId xmlns:p14="http://schemas.microsoft.com/office/powerpoint/2010/main" val="164498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10"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par>
                                <p:cTn id="22" presetID="10" presetClass="entr" presetSubtype="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par>
                                <p:cTn id="25" presetID="10"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500"/>
                                        <p:tgtEl>
                                          <p:spTgt spid="50"/>
                                        </p:tgtEl>
                                      </p:cBhvr>
                                    </p:animEffect>
                                  </p:childTnLst>
                                </p:cTn>
                              </p:par>
                              <p:par>
                                <p:cTn id="31" presetID="10" presetClass="entr" presetSubtype="0"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par>
                                <p:cTn id="34" presetID="10" presetClass="entr" presetSubtype="0" fill="hold"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10" presetClass="entr" presetSubtype="0" fill="hold" nodeType="with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par>
                                <p:cTn id="40" presetID="10" presetClass="entr" presetSubtype="0" fill="hold"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par>
                                <p:cTn id="43" presetID="10" presetClass="entr" presetSubtype="0"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500"/>
                                        <p:tgtEl>
                                          <p:spTgt spid="5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7"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AB92A5A2-9AC5-634F-BC70-0FA0FAD53378}"/>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r:id="rId7"/>
              </a:ext>
            </a:extLst>
          </a:blip>
          <a:stretch>
            <a:fillRect/>
          </a:stretch>
        </p:blipFill>
        <p:spPr>
          <a:xfrm rot="20857149">
            <a:off x="5194282" y="883297"/>
            <a:ext cx="4860032" cy="3645024"/>
          </a:xfrm>
          <a:prstGeom prst="rect">
            <a:avLst/>
          </a:prstGeom>
        </p:spPr>
      </p:pic>
      <p:sp>
        <p:nvSpPr>
          <p:cNvPr id="2" name="Title 1"/>
          <p:cNvSpPr>
            <a:spLocks noGrp="1"/>
          </p:cNvSpPr>
          <p:nvPr>
            <p:ph type="title"/>
            <p:custDataLst>
              <p:tags r:id="rId1"/>
            </p:custDataLst>
          </p:nvPr>
        </p:nvSpPr>
        <p:spPr/>
        <p:txBody>
          <a:bodyPr>
            <a:normAutofit fontScale="90000"/>
          </a:bodyPr>
          <a:lstStyle/>
          <a:p>
            <a:r>
              <a:rPr lang="fr-CA" dirty="0"/>
              <a:t>Programme – semaine 3:Le leadership (clarté, </a:t>
            </a:r>
            <a:r>
              <a:rPr lang="fr-CA" sz="4400" dirty="0"/>
              <a:t>concentration et compassion</a:t>
            </a:r>
            <a:r>
              <a:rPr lang="fr-CA" dirty="0"/>
              <a:t>)</a:t>
            </a:r>
          </a:p>
        </p:txBody>
      </p:sp>
      <p:sp>
        <p:nvSpPr>
          <p:cNvPr id="3" name="Content Placeholder 2"/>
          <p:cNvSpPr>
            <a:spLocks noGrp="1"/>
          </p:cNvSpPr>
          <p:nvPr>
            <p:ph idx="1"/>
            <p:custDataLst>
              <p:tags r:id="rId2"/>
            </p:custDataLst>
          </p:nvPr>
        </p:nvSpPr>
        <p:spPr>
          <a:xfrm>
            <a:off x="457200" y="1600200"/>
            <a:ext cx="8507288" cy="4997152"/>
          </a:xfrm>
        </p:spPr>
        <p:txBody>
          <a:bodyPr>
            <a:normAutofit/>
          </a:bodyPr>
          <a:lstStyle/>
          <a:p>
            <a:pPr lvl="0">
              <a:spcBef>
                <a:spcPts val="600"/>
              </a:spcBef>
            </a:pPr>
            <a:r>
              <a:rPr lang="fr-CA" sz="2600" dirty="0">
                <a:solidFill>
                  <a:schemeClr val="bg1">
                    <a:lumMod val="50000"/>
                  </a:schemeClr>
                </a:solidFill>
              </a:rPr>
              <a:t>Exercice de respiration – 2 minutes</a:t>
            </a:r>
          </a:p>
          <a:p>
            <a:pPr lvl="0">
              <a:spcBef>
                <a:spcPts val="600"/>
              </a:spcBef>
            </a:pPr>
            <a:r>
              <a:rPr lang="fr-CA" sz="2600" dirty="0">
                <a:solidFill>
                  <a:schemeClr val="bg1">
                    <a:lumMod val="50000"/>
                  </a:schemeClr>
                </a:solidFill>
              </a:rPr>
              <a:t>Compte rendu de la semaine passée</a:t>
            </a:r>
          </a:p>
          <a:p>
            <a:pPr>
              <a:spcBef>
                <a:spcPts val="600"/>
              </a:spcBef>
            </a:pPr>
            <a:r>
              <a:rPr lang="fr-CA" sz="2600" dirty="0"/>
              <a:t>Écouter en tant que </a:t>
            </a:r>
            <a:r>
              <a:rPr lang="fr-CA" sz="2600" dirty="0" err="1"/>
              <a:t>dirigeantà</a:t>
            </a:r>
            <a:endParaRPr lang="fr-CA" sz="2600" dirty="0"/>
          </a:p>
          <a:p>
            <a:pPr>
              <a:spcBef>
                <a:spcPts val="600"/>
              </a:spcBef>
            </a:pPr>
            <a:r>
              <a:rPr lang="fr-CA" sz="2600" dirty="0"/>
              <a:t>Décisions conscientes</a:t>
            </a:r>
          </a:p>
          <a:p>
            <a:pPr>
              <a:spcBef>
                <a:spcPts val="600"/>
              </a:spcBef>
            </a:pPr>
            <a:r>
              <a:rPr lang="fr-CA" sz="2600" dirty="0"/>
              <a:t>Dirigeant compatissant : je souhaite ton bonheur</a:t>
            </a:r>
          </a:p>
          <a:p>
            <a:pPr lvl="0">
              <a:spcBef>
                <a:spcPts val="600"/>
              </a:spcBef>
            </a:pPr>
            <a:r>
              <a:rPr lang="fr-CA" sz="2600" dirty="0"/>
              <a:t>Documents de référence sur le leadership</a:t>
            </a:r>
          </a:p>
          <a:p>
            <a:pPr lvl="0">
              <a:spcBef>
                <a:spcPts val="600"/>
              </a:spcBef>
            </a:pPr>
            <a:r>
              <a:rPr lang="fr-CA" sz="2600" dirty="0"/>
              <a:t>Choses à accomplir cette semaine 3</a:t>
            </a:r>
          </a:p>
          <a:p>
            <a:pPr lvl="0">
              <a:spcBef>
                <a:spcPts val="600"/>
              </a:spcBef>
            </a:pPr>
            <a:r>
              <a:rPr lang="fr-CA" sz="2600" dirty="0"/>
              <a:t>Débriefing et sous-groupes</a:t>
            </a:r>
          </a:p>
        </p:txBody>
      </p:sp>
    </p:spTree>
    <p:extLst>
      <p:ext uri="{BB962C8B-B14F-4D97-AF65-F5344CB8AC3E}">
        <p14:creationId xmlns:p14="http://schemas.microsoft.com/office/powerpoint/2010/main" val="4210291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custDataLst>
              <p:tags r:id="rId1"/>
            </p:custDataLst>
          </p:nvPr>
        </p:nvSpPr>
        <p:spPr>
          <a:xfrm>
            <a:off x="5148064" y="3068960"/>
            <a:ext cx="3672408" cy="330732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endParaRPr lang="en-US" sz="1600" dirty="0">
              <a:solidFill>
                <a:schemeClr val="bg1"/>
              </a:solidFill>
            </a:endParaRPr>
          </a:p>
          <a:p>
            <a:r>
              <a:rPr lang="fr-CA" sz="1400" dirty="0">
                <a:solidFill>
                  <a:schemeClr val="bg1"/>
                </a:solidFill>
              </a:rPr>
              <a:t>Compétences qui distinguent les personnes qui ont un rendement exceptionnel…</a:t>
            </a:r>
          </a:p>
          <a:p>
            <a:pPr marL="263525" indent="-263525">
              <a:buAutoNum type="arabicPeriod"/>
            </a:pPr>
            <a:r>
              <a:rPr lang="fr-CA" sz="1400" dirty="0">
                <a:solidFill>
                  <a:schemeClr val="bg1"/>
                </a:solidFill>
              </a:rPr>
              <a:t>Forte motivation à réussir et normes de rendement élevées</a:t>
            </a:r>
          </a:p>
          <a:p>
            <a:pPr marL="263525" indent="-263525">
              <a:buAutoNum type="arabicPeriod"/>
            </a:pPr>
            <a:r>
              <a:rPr lang="fr-CA" sz="1400" dirty="0">
                <a:solidFill>
                  <a:schemeClr val="bg1"/>
                </a:solidFill>
              </a:rPr>
              <a:t>Capacité d’exercer une influence</a:t>
            </a:r>
          </a:p>
          <a:p>
            <a:pPr marL="263525" indent="-263525">
              <a:buAutoNum type="arabicPeriod"/>
            </a:pPr>
            <a:r>
              <a:rPr lang="fr-CA" sz="1400" dirty="0">
                <a:solidFill>
                  <a:schemeClr val="bg1"/>
                </a:solidFill>
              </a:rPr>
              <a:t>Raisonnement conceptuel</a:t>
            </a:r>
          </a:p>
          <a:p>
            <a:pPr marL="263525" indent="-263525">
              <a:buAutoNum type="arabicPeriod"/>
            </a:pPr>
            <a:r>
              <a:rPr lang="fr-CA" sz="1400" dirty="0">
                <a:solidFill>
                  <a:schemeClr val="bg1"/>
                </a:solidFill>
              </a:rPr>
              <a:t>Esprit d’analyse</a:t>
            </a:r>
          </a:p>
          <a:p>
            <a:pPr marL="263525" indent="-263525">
              <a:buAutoNum type="arabicPeriod"/>
            </a:pPr>
            <a:r>
              <a:rPr lang="fr-CA" sz="1400" dirty="0">
                <a:solidFill>
                  <a:schemeClr val="bg1"/>
                </a:solidFill>
              </a:rPr>
              <a:t>Initiative pour relever des défis</a:t>
            </a:r>
          </a:p>
          <a:p>
            <a:pPr marL="263525" indent="-263525">
              <a:buAutoNum type="arabicPeriod"/>
            </a:pPr>
            <a:r>
              <a:rPr lang="fr-CA" sz="1400" dirty="0">
                <a:solidFill>
                  <a:schemeClr val="bg1"/>
                </a:solidFill>
              </a:rPr>
              <a:t>Confiance en soi</a:t>
            </a:r>
          </a:p>
          <a:p>
            <a:endParaRPr lang="fr-CA" sz="1400" dirty="0">
              <a:solidFill>
                <a:schemeClr val="bg1"/>
              </a:solidFill>
            </a:endParaRPr>
          </a:p>
          <a:p>
            <a:r>
              <a:rPr lang="fr-CA" sz="1400" dirty="0">
                <a:solidFill>
                  <a:schemeClr val="bg1"/>
                </a:solidFill>
              </a:rPr>
              <a:t>Parmi les six principales compétences, seules deux sont des compétences purement intellectuelles</a:t>
            </a:r>
            <a:r>
              <a:rPr lang="fr-CA" sz="1100" dirty="0">
                <a:solidFill>
                  <a:schemeClr val="bg1"/>
                </a:solidFill>
              </a:rPr>
              <a:t> – Livre SIY (Cherchez à l’intérieur de vous-même), p. 13</a:t>
            </a:r>
            <a:endParaRPr lang="fr-CA" sz="1600" dirty="0">
              <a:solidFill>
                <a:schemeClr val="bg1"/>
              </a:solidFill>
            </a:endParaRPr>
          </a:p>
          <a:p>
            <a:pPr algn="ctr"/>
            <a:endParaRPr lang="en-CA" sz="1600" dirty="0">
              <a:solidFill>
                <a:schemeClr val="bg1"/>
              </a:solidFill>
            </a:endParaRPr>
          </a:p>
        </p:txBody>
      </p:sp>
      <p:sp>
        <p:nvSpPr>
          <p:cNvPr id="4" name="Title 3"/>
          <p:cNvSpPr>
            <a:spLocks noGrp="1"/>
          </p:cNvSpPr>
          <p:nvPr>
            <p:ph type="title"/>
            <p:custDataLst>
              <p:tags r:id="rId2"/>
            </p:custDataLst>
          </p:nvPr>
        </p:nvSpPr>
        <p:spPr>
          <a:xfrm>
            <a:off x="457200" y="274638"/>
            <a:ext cx="8229600" cy="778098"/>
          </a:xfrm>
        </p:spPr>
        <p:txBody>
          <a:bodyPr>
            <a:noAutofit/>
          </a:bodyPr>
          <a:lstStyle/>
          <a:p>
            <a:r>
              <a:rPr lang="fr-CA" sz="2800" dirty="0"/>
              <a:t>Qu’est-ce que le « leadership », et quelles sont les qualités d’un bon dirigeant?</a:t>
            </a:r>
          </a:p>
        </p:txBody>
      </p:sp>
      <p:sp>
        <p:nvSpPr>
          <p:cNvPr id="2" name="Content Placeholder 1"/>
          <p:cNvSpPr>
            <a:spLocks noGrp="1"/>
          </p:cNvSpPr>
          <p:nvPr>
            <p:ph idx="1"/>
            <p:custDataLst>
              <p:tags r:id="rId3"/>
            </p:custDataLst>
          </p:nvPr>
        </p:nvSpPr>
        <p:spPr>
          <a:xfrm>
            <a:off x="457200" y="1196753"/>
            <a:ext cx="8229600" cy="1872208"/>
          </a:xfrm>
        </p:spPr>
        <p:txBody>
          <a:bodyPr>
            <a:normAutofit/>
          </a:bodyPr>
          <a:lstStyle/>
          <a:p>
            <a:r>
              <a:rPr lang="fr-CA" sz="2000" dirty="0"/>
              <a:t>Caractéristiques d’un bon dirigeant (conscience de soi, autodétermination, vision, capacité à motiver et conscience sociale)</a:t>
            </a:r>
          </a:p>
          <a:p>
            <a:r>
              <a:rPr lang="fr-CA" sz="2000" dirty="0"/>
              <a:t>Intelligence émotionnelle et leadership – le leadership concerne plus souvent les « compétences générales » que les « compétences spécialisées » </a:t>
            </a:r>
            <a:r>
              <a:rPr lang="fr-CA" sz="1200" dirty="0"/>
              <a:t>			</a:t>
            </a:r>
            <a:r>
              <a:rPr lang="en-US" sz="1200" dirty="0"/>
              <a:t>		</a:t>
            </a:r>
            <a:endParaRPr lang="en-CA" sz="1200" dirty="0"/>
          </a:p>
        </p:txBody>
      </p:sp>
      <p:grpSp>
        <p:nvGrpSpPr>
          <p:cNvPr id="1056" name="Group 1055">
            <a:extLst>
              <a:ext uri="{FF2B5EF4-FFF2-40B4-BE49-F238E27FC236}">
                <a16:creationId xmlns:a16="http://schemas.microsoft.com/office/drawing/2014/main" id="{A80B9B8E-6301-E53F-2944-D3F5CF899A41}"/>
              </a:ext>
            </a:extLst>
          </p:cNvPr>
          <p:cNvGrpSpPr/>
          <p:nvPr/>
        </p:nvGrpSpPr>
        <p:grpSpPr>
          <a:xfrm>
            <a:off x="172845" y="3256814"/>
            <a:ext cx="4825138" cy="2744424"/>
            <a:chOff x="1435225" y="1452665"/>
            <a:chExt cx="6826777" cy="3744179"/>
          </a:xfrm>
        </p:grpSpPr>
        <p:sp>
          <p:nvSpPr>
            <p:cNvPr id="1057" name="TextBox 1056">
              <a:extLst>
                <a:ext uri="{FF2B5EF4-FFF2-40B4-BE49-F238E27FC236}">
                  <a16:creationId xmlns:a16="http://schemas.microsoft.com/office/drawing/2014/main" id="{625625DE-D5A8-7A66-F55F-786E5B146F41}"/>
                </a:ext>
              </a:extLst>
            </p:cNvPr>
            <p:cNvSpPr txBox="1"/>
            <p:nvPr/>
          </p:nvSpPr>
          <p:spPr>
            <a:xfrm>
              <a:off x="5598228" y="1862412"/>
              <a:ext cx="2579295"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communication claire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58" name="TextBox 1057">
              <a:extLst>
                <a:ext uri="{FF2B5EF4-FFF2-40B4-BE49-F238E27FC236}">
                  <a16:creationId xmlns:a16="http://schemas.microsoft.com/office/drawing/2014/main" id="{CA5CFD6F-AD77-CC51-1CBC-62F823D2C7CA}"/>
                </a:ext>
              </a:extLst>
            </p:cNvPr>
            <p:cNvSpPr txBox="1"/>
            <p:nvPr/>
          </p:nvSpPr>
          <p:spPr>
            <a:xfrm>
              <a:off x="3440328" y="2603074"/>
              <a:ext cx="2760326" cy="480901"/>
            </a:xfrm>
            <a:prstGeom prst="rect">
              <a:avLst/>
            </a:prstGeom>
            <a:noFill/>
          </p:spPr>
          <p:txBody>
            <a:bodyPr wrap="square">
              <a:spAutoFit/>
            </a:bodyPr>
            <a:lstStyle/>
            <a:p>
              <a:pPr marL="0" marR="0" algn="ctr">
                <a:lnSpc>
                  <a:spcPct val="115000"/>
                </a:lnSpc>
                <a:spcBef>
                  <a:spcPts val="0"/>
                </a:spcBef>
                <a:spcAft>
                  <a:spcPts val="0"/>
                </a:spcAft>
              </a:pPr>
              <a:r>
                <a:rPr lang="fr-CA" sz="2400" dirty="0">
                  <a:effectLst/>
                  <a:latin typeface="Arial" panose="020B0604020202020204" pitchFamily="34" charset="0"/>
                  <a:ea typeface="Calibri" panose="020F0502020204030204" pitchFamily="34" charset="0"/>
                  <a:cs typeface="Arial" panose="020B0604020202020204" pitchFamily="34" charset="0"/>
                </a:rPr>
                <a:t>BON DIRIGEANT</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59" name="Oval 1058">
              <a:extLst>
                <a:ext uri="{FF2B5EF4-FFF2-40B4-BE49-F238E27FC236}">
                  <a16:creationId xmlns:a16="http://schemas.microsoft.com/office/drawing/2014/main" id="{3F3F1747-DE72-50EA-2266-BADCE65B8328}"/>
                </a:ext>
              </a:extLst>
            </p:cNvPr>
            <p:cNvSpPr/>
            <p:nvPr/>
          </p:nvSpPr>
          <p:spPr>
            <a:xfrm>
              <a:off x="3275856" y="2420888"/>
              <a:ext cx="3168352" cy="18002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cxnSp>
          <p:nvCxnSpPr>
            <p:cNvPr id="1060" name="Straight Arrow Connector 1059">
              <a:extLst>
                <a:ext uri="{FF2B5EF4-FFF2-40B4-BE49-F238E27FC236}">
                  <a16:creationId xmlns:a16="http://schemas.microsoft.com/office/drawing/2014/main" id="{372E5DEC-C978-2D8E-348F-37B067C784AB}"/>
                </a:ext>
              </a:extLst>
            </p:cNvPr>
            <p:cNvCxnSpPr>
              <a:cxnSpLocks/>
            </p:cNvCxnSpPr>
            <p:nvPr/>
          </p:nvCxnSpPr>
          <p:spPr>
            <a:xfrm flipH="1" flipV="1">
              <a:off x="4236427" y="2060848"/>
              <a:ext cx="119549" cy="4320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1" name="Straight Arrow Connector 1060">
              <a:extLst>
                <a:ext uri="{FF2B5EF4-FFF2-40B4-BE49-F238E27FC236}">
                  <a16:creationId xmlns:a16="http://schemas.microsoft.com/office/drawing/2014/main" id="{BCC85BA6-5789-CA81-7302-40DF34FCB54E}"/>
                </a:ext>
              </a:extLst>
            </p:cNvPr>
            <p:cNvCxnSpPr>
              <a:cxnSpLocks/>
            </p:cNvCxnSpPr>
            <p:nvPr/>
          </p:nvCxnSpPr>
          <p:spPr>
            <a:xfrm flipH="1" flipV="1">
              <a:off x="3110685" y="2652129"/>
              <a:ext cx="387781" cy="1773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2" name="Straight Arrow Connector 1061">
              <a:extLst>
                <a:ext uri="{FF2B5EF4-FFF2-40B4-BE49-F238E27FC236}">
                  <a16:creationId xmlns:a16="http://schemas.microsoft.com/office/drawing/2014/main" id="{5F9EBE9F-D49A-7A2B-9CFC-296F14A1B1A6}"/>
                </a:ext>
              </a:extLst>
            </p:cNvPr>
            <p:cNvCxnSpPr>
              <a:cxnSpLocks/>
              <a:stCxn id="1059" idx="0"/>
            </p:cNvCxnSpPr>
            <p:nvPr/>
          </p:nvCxnSpPr>
          <p:spPr>
            <a:xfrm flipV="1">
              <a:off x="4860032" y="1916832"/>
              <a:ext cx="0" cy="5040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3" name="Straight Arrow Connector 1062">
              <a:extLst>
                <a:ext uri="{FF2B5EF4-FFF2-40B4-BE49-F238E27FC236}">
                  <a16:creationId xmlns:a16="http://schemas.microsoft.com/office/drawing/2014/main" id="{4D62B865-994B-1B4C-CF96-B8901CEDF3B9}"/>
                </a:ext>
              </a:extLst>
            </p:cNvPr>
            <p:cNvCxnSpPr>
              <a:cxnSpLocks/>
            </p:cNvCxnSpPr>
            <p:nvPr/>
          </p:nvCxnSpPr>
          <p:spPr>
            <a:xfrm flipV="1">
              <a:off x="5863518" y="2200668"/>
              <a:ext cx="194112" cy="408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4" name="Straight Arrow Connector 1063">
              <a:extLst>
                <a:ext uri="{FF2B5EF4-FFF2-40B4-BE49-F238E27FC236}">
                  <a16:creationId xmlns:a16="http://schemas.microsoft.com/office/drawing/2014/main" id="{1382D6BF-0470-15F6-E2C4-AD1E0F55C082}"/>
                </a:ext>
              </a:extLst>
            </p:cNvPr>
            <p:cNvCxnSpPr>
              <a:cxnSpLocks/>
            </p:cNvCxnSpPr>
            <p:nvPr/>
          </p:nvCxnSpPr>
          <p:spPr>
            <a:xfrm flipV="1">
              <a:off x="6200654" y="2606456"/>
              <a:ext cx="427884" cy="2536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5" name="Straight Arrow Connector 1064">
              <a:extLst>
                <a:ext uri="{FF2B5EF4-FFF2-40B4-BE49-F238E27FC236}">
                  <a16:creationId xmlns:a16="http://schemas.microsoft.com/office/drawing/2014/main" id="{B676ABD0-156E-E57B-AEED-8082C5798EAB}"/>
                </a:ext>
              </a:extLst>
            </p:cNvPr>
            <p:cNvCxnSpPr>
              <a:cxnSpLocks/>
            </p:cNvCxnSpPr>
            <p:nvPr/>
          </p:nvCxnSpPr>
          <p:spPr>
            <a:xfrm>
              <a:off x="6461156" y="3345128"/>
              <a:ext cx="5591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6" name="Straight Arrow Connector 1065">
              <a:extLst>
                <a:ext uri="{FF2B5EF4-FFF2-40B4-BE49-F238E27FC236}">
                  <a16:creationId xmlns:a16="http://schemas.microsoft.com/office/drawing/2014/main" id="{FC0D66AE-FB9B-9523-27CC-9EFBCAFD45B3}"/>
                </a:ext>
              </a:extLst>
            </p:cNvPr>
            <p:cNvCxnSpPr>
              <a:cxnSpLocks/>
            </p:cNvCxnSpPr>
            <p:nvPr/>
          </p:nvCxnSpPr>
          <p:spPr>
            <a:xfrm>
              <a:off x="5598228" y="4123487"/>
              <a:ext cx="119549" cy="4320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7" name="Straight Arrow Connector 1066">
              <a:extLst>
                <a:ext uri="{FF2B5EF4-FFF2-40B4-BE49-F238E27FC236}">
                  <a16:creationId xmlns:a16="http://schemas.microsoft.com/office/drawing/2014/main" id="{9BC828D3-3B6D-0EA5-7E2E-5FC550B80BF7}"/>
                </a:ext>
              </a:extLst>
            </p:cNvPr>
            <p:cNvCxnSpPr>
              <a:cxnSpLocks/>
            </p:cNvCxnSpPr>
            <p:nvPr/>
          </p:nvCxnSpPr>
          <p:spPr>
            <a:xfrm>
              <a:off x="6200654" y="3829203"/>
              <a:ext cx="381801" cy="3195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8" name="Straight Arrow Connector 1067">
              <a:extLst>
                <a:ext uri="{FF2B5EF4-FFF2-40B4-BE49-F238E27FC236}">
                  <a16:creationId xmlns:a16="http://schemas.microsoft.com/office/drawing/2014/main" id="{9BF23F20-7083-3A32-1177-9A48EA993C23}"/>
                </a:ext>
              </a:extLst>
            </p:cNvPr>
            <p:cNvCxnSpPr>
              <a:cxnSpLocks/>
            </p:cNvCxnSpPr>
            <p:nvPr/>
          </p:nvCxnSpPr>
          <p:spPr>
            <a:xfrm flipH="1">
              <a:off x="4839534" y="4253207"/>
              <a:ext cx="0" cy="5040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9" name="Straight Arrow Connector 1068">
              <a:extLst>
                <a:ext uri="{FF2B5EF4-FFF2-40B4-BE49-F238E27FC236}">
                  <a16:creationId xmlns:a16="http://schemas.microsoft.com/office/drawing/2014/main" id="{18050FA7-114A-F9DE-B5CF-529DE85F8530}"/>
                </a:ext>
              </a:extLst>
            </p:cNvPr>
            <p:cNvCxnSpPr>
              <a:cxnSpLocks/>
            </p:cNvCxnSpPr>
            <p:nvPr/>
          </p:nvCxnSpPr>
          <p:spPr>
            <a:xfrm flipH="1">
              <a:off x="4047446" y="4149080"/>
              <a:ext cx="194112" cy="408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0" name="Straight Arrow Connector 1069">
              <a:extLst>
                <a:ext uri="{FF2B5EF4-FFF2-40B4-BE49-F238E27FC236}">
                  <a16:creationId xmlns:a16="http://schemas.microsoft.com/office/drawing/2014/main" id="{5CFDBC03-81AC-C8EC-AAD8-7A8892DD9A26}"/>
                </a:ext>
              </a:extLst>
            </p:cNvPr>
            <p:cNvCxnSpPr>
              <a:cxnSpLocks/>
            </p:cNvCxnSpPr>
            <p:nvPr/>
          </p:nvCxnSpPr>
          <p:spPr>
            <a:xfrm flipH="1">
              <a:off x="3229798" y="3888972"/>
              <a:ext cx="351712" cy="3481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1" name="Straight Arrow Connector 1070">
              <a:extLst>
                <a:ext uri="{FF2B5EF4-FFF2-40B4-BE49-F238E27FC236}">
                  <a16:creationId xmlns:a16="http://schemas.microsoft.com/office/drawing/2014/main" id="{CB663E09-0CCA-7D73-3CA1-D2B2F523A9CB}"/>
                </a:ext>
              </a:extLst>
            </p:cNvPr>
            <p:cNvCxnSpPr>
              <a:cxnSpLocks/>
            </p:cNvCxnSpPr>
            <p:nvPr/>
          </p:nvCxnSpPr>
          <p:spPr>
            <a:xfrm flipH="1" flipV="1">
              <a:off x="2716740" y="3328967"/>
              <a:ext cx="5591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2" name="TextBox 1071">
              <a:extLst>
                <a:ext uri="{FF2B5EF4-FFF2-40B4-BE49-F238E27FC236}">
                  <a16:creationId xmlns:a16="http://schemas.microsoft.com/office/drawing/2014/main" id="{450D1679-37D2-334B-A146-722F207AEB28}"/>
                </a:ext>
              </a:extLst>
            </p:cNvPr>
            <p:cNvSpPr txBox="1"/>
            <p:nvPr/>
          </p:nvSpPr>
          <p:spPr>
            <a:xfrm>
              <a:off x="3394151" y="1452665"/>
              <a:ext cx="3234387" cy="332014"/>
            </a:xfrm>
            <a:prstGeom prst="rect">
              <a:avLst/>
            </a:prstGeom>
            <a:noFill/>
          </p:spPr>
          <p:txBody>
            <a:bodyPr wrap="square">
              <a:spAutoFit/>
            </a:bodyPr>
            <a:lstStyle/>
            <a:p>
              <a:pPr marL="0" marR="0">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inspiration et motivation</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3" name="TextBox 1072">
              <a:extLst>
                <a:ext uri="{FF2B5EF4-FFF2-40B4-BE49-F238E27FC236}">
                  <a16:creationId xmlns:a16="http://schemas.microsoft.com/office/drawing/2014/main" id="{8A50E9A5-B0EB-2B44-BFCC-F91FC815C559}"/>
                </a:ext>
              </a:extLst>
            </p:cNvPr>
            <p:cNvSpPr txBox="1"/>
            <p:nvPr/>
          </p:nvSpPr>
          <p:spPr>
            <a:xfrm>
              <a:off x="2195737" y="1739489"/>
              <a:ext cx="2627783" cy="332014"/>
            </a:xfrm>
            <a:prstGeom prst="rect">
              <a:avLst/>
            </a:prstGeom>
            <a:noFill/>
          </p:spPr>
          <p:txBody>
            <a:bodyPr wrap="square">
              <a:spAutoFit/>
            </a:bodyPr>
            <a:lstStyle/>
            <a:p>
              <a:pPr marL="0" marR="0">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s’attend au meilleur</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4" name="TextBox 1073">
              <a:extLst>
                <a:ext uri="{FF2B5EF4-FFF2-40B4-BE49-F238E27FC236}">
                  <a16:creationId xmlns:a16="http://schemas.microsoft.com/office/drawing/2014/main" id="{840D972B-DF9E-0574-E2E5-A225BC2AE192}"/>
                </a:ext>
              </a:extLst>
            </p:cNvPr>
            <p:cNvSpPr txBox="1"/>
            <p:nvPr/>
          </p:nvSpPr>
          <p:spPr>
            <a:xfrm>
              <a:off x="1523272" y="2120406"/>
              <a:ext cx="2077437" cy="332014"/>
            </a:xfrm>
            <a:prstGeom prst="rect">
              <a:avLst/>
            </a:prstGeom>
            <a:noFill/>
          </p:spPr>
          <p:txBody>
            <a:bodyPr wrap="square">
              <a:spAutoFit/>
            </a:bodyPr>
            <a:lstStyle/>
            <a:p>
              <a:pPr marL="0" marR="0">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concentration sur l’équipe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5" name="TextBox 1074">
              <a:extLst>
                <a:ext uri="{FF2B5EF4-FFF2-40B4-BE49-F238E27FC236}">
                  <a16:creationId xmlns:a16="http://schemas.microsoft.com/office/drawing/2014/main" id="{81104440-5ACC-82CD-7507-995D48B9C3D0}"/>
                </a:ext>
              </a:extLst>
            </p:cNvPr>
            <p:cNvSpPr txBox="1"/>
            <p:nvPr/>
          </p:nvSpPr>
          <p:spPr>
            <a:xfrm>
              <a:off x="1435225" y="3017546"/>
              <a:ext cx="1521023"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objectifs clairs</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6" name="TextBox 1075">
              <a:extLst>
                <a:ext uri="{FF2B5EF4-FFF2-40B4-BE49-F238E27FC236}">
                  <a16:creationId xmlns:a16="http://schemas.microsoft.com/office/drawing/2014/main" id="{0AE5F680-7328-C197-C317-B8235E4872A9}"/>
                </a:ext>
              </a:extLst>
            </p:cNvPr>
            <p:cNvSpPr txBox="1"/>
            <p:nvPr/>
          </p:nvSpPr>
          <p:spPr>
            <a:xfrm>
              <a:off x="1873128" y="3956314"/>
              <a:ext cx="1521023"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créativité</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7" name="TextBox 1076">
              <a:extLst>
                <a:ext uri="{FF2B5EF4-FFF2-40B4-BE49-F238E27FC236}">
                  <a16:creationId xmlns:a16="http://schemas.microsoft.com/office/drawing/2014/main" id="{09E17F8D-CEAE-D610-7DE1-35CEF72A71FE}"/>
                </a:ext>
              </a:extLst>
            </p:cNvPr>
            <p:cNvSpPr txBox="1"/>
            <p:nvPr/>
          </p:nvSpPr>
          <p:spPr>
            <a:xfrm>
              <a:off x="2459881" y="4488762"/>
              <a:ext cx="2182936"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vision et décisions</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8" name="TextBox 1077">
              <a:extLst>
                <a:ext uri="{FF2B5EF4-FFF2-40B4-BE49-F238E27FC236}">
                  <a16:creationId xmlns:a16="http://schemas.microsoft.com/office/drawing/2014/main" id="{85C3E36E-B0ED-B97B-5C64-0F2F19F6F87B}"/>
                </a:ext>
              </a:extLst>
            </p:cNvPr>
            <p:cNvSpPr txBox="1"/>
            <p:nvPr/>
          </p:nvSpPr>
          <p:spPr>
            <a:xfrm>
              <a:off x="3414124" y="4864830"/>
              <a:ext cx="3283402"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soutien et encouragements</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9" name="TextBox 1078">
              <a:extLst>
                <a:ext uri="{FF2B5EF4-FFF2-40B4-BE49-F238E27FC236}">
                  <a16:creationId xmlns:a16="http://schemas.microsoft.com/office/drawing/2014/main" id="{987DA25F-497A-2181-DE7F-4D6E03DF9512}"/>
                </a:ext>
              </a:extLst>
            </p:cNvPr>
            <p:cNvSpPr txBox="1"/>
            <p:nvPr/>
          </p:nvSpPr>
          <p:spPr>
            <a:xfrm>
              <a:off x="5202231" y="4472853"/>
              <a:ext cx="1632272"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bon exemple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80" name="TextBox 1079">
              <a:extLst>
                <a:ext uri="{FF2B5EF4-FFF2-40B4-BE49-F238E27FC236}">
                  <a16:creationId xmlns:a16="http://schemas.microsoft.com/office/drawing/2014/main" id="{E8204097-D11F-C1AA-70C9-3EA32898A1EB}"/>
                </a:ext>
              </a:extLst>
            </p:cNvPr>
            <p:cNvSpPr txBox="1"/>
            <p:nvPr/>
          </p:nvSpPr>
          <p:spPr>
            <a:xfrm>
              <a:off x="6342356" y="4041844"/>
              <a:ext cx="1835166" cy="452962"/>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reconnaissance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81" name="TextBox 1080">
              <a:extLst>
                <a:ext uri="{FF2B5EF4-FFF2-40B4-BE49-F238E27FC236}">
                  <a16:creationId xmlns:a16="http://schemas.microsoft.com/office/drawing/2014/main" id="{5C2C20B8-158C-19B2-847C-801A391026F6}"/>
                </a:ext>
              </a:extLst>
            </p:cNvPr>
            <p:cNvSpPr txBox="1"/>
            <p:nvPr/>
          </p:nvSpPr>
          <p:spPr>
            <a:xfrm>
              <a:off x="7020270" y="3129434"/>
              <a:ext cx="1241732" cy="452962"/>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intégrité</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82" name="TextBox 1081">
              <a:extLst>
                <a:ext uri="{FF2B5EF4-FFF2-40B4-BE49-F238E27FC236}">
                  <a16:creationId xmlns:a16="http://schemas.microsoft.com/office/drawing/2014/main" id="{170F1B1B-702A-506F-AF1D-F81C4A6AA6A3}"/>
                </a:ext>
              </a:extLst>
            </p:cNvPr>
            <p:cNvSpPr txBox="1"/>
            <p:nvPr/>
          </p:nvSpPr>
          <p:spPr>
            <a:xfrm>
              <a:off x="6505483" y="2322721"/>
              <a:ext cx="1446266" cy="452962"/>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stratégie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grpSp>
      <p:sp>
        <p:nvSpPr>
          <p:cNvPr id="10" name="Rounded Rectangle 2">
            <a:extLst>
              <a:ext uri="{FF2B5EF4-FFF2-40B4-BE49-F238E27FC236}">
                <a16:creationId xmlns:a16="http://schemas.microsoft.com/office/drawing/2014/main" id="{F11DEFD9-B53B-8891-9C30-321BF6C2B0E6}"/>
              </a:ext>
            </a:extLst>
          </p:cNvPr>
          <p:cNvSpPr/>
          <p:nvPr/>
        </p:nvSpPr>
        <p:spPr>
          <a:xfrm>
            <a:off x="5313248" y="4329192"/>
            <a:ext cx="3373551" cy="398567"/>
          </a:xfrm>
          <a:prstGeom prst="roundRect">
            <a:avLst/>
          </a:prstGeom>
          <a:solidFill>
            <a:srgbClr val="7030A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374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custDataLst>
              <p:tags r:id="rId1"/>
            </p:custDataLst>
          </p:nvPr>
        </p:nvPicPr>
        <p:blipFill>
          <a:blip r:embed="rId41"/>
          <a:srcRect/>
          <a:stretch>
            <a:fillRect/>
          </a:stretch>
        </p:blipFill>
        <p:spPr bwMode="auto">
          <a:xfrm>
            <a:off x="6996500" y="2783742"/>
            <a:ext cx="2152904" cy="1327036"/>
          </a:xfrm>
          <a:prstGeom prst="rect">
            <a:avLst/>
          </a:prstGeom>
          <a:noFill/>
          <a:ln w="9525">
            <a:noFill/>
            <a:miter lim="800000"/>
            <a:headEnd/>
            <a:tailEnd/>
          </a:ln>
        </p:spPr>
      </p:pic>
      <p:sp>
        <p:nvSpPr>
          <p:cNvPr id="2" name="Title 1"/>
          <p:cNvSpPr>
            <a:spLocks noGrp="1"/>
          </p:cNvSpPr>
          <p:nvPr>
            <p:ph type="title"/>
            <p:custDataLst>
              <p:tags r:id="rId2"/>
            </p:custDataLst>
          </p:nvPr>
        </p:nvSpPr>
        <p:spPr/>
        <p:txBody>
          <a:bodyPr>
            <a:normAutofit/>
          </a:bodyPr>
          <a:lstStyle/>
          <a:p>
            <a:r>
              <a:rPr lang="fr-CA" sz="3200" dirty="0"/>
              <a:t>Organisations dotées de programmes de pleine conscience</a:t>
            </a:r>
          </a:p>
        </p:txBody>
      </p:sp>
      <p:sp>
        <p:nvSpPr>
          <p:cNvPr id="4" name="Rectangle 3"/>
          <p:cNvSpPr/>
          <p:nvPr>
            <p:custDataLst>
              <p:tags r:id="rId3"/>
            </p:custDataLst>
          </p:nvPr>
        </p:nvSpPr>
        <p:spPr>
          <a:xfrm>
            <a:off x="657329" y="6248400"/>
            <a:ext cx="2229641" cy="338554"/>
          </a:xfrm>
          <a:prstGeom prst="rect">
            <a:avLst/>
          </a:prstGeom>
        </p:spPr>
        <p:txBody>
          <a:bodyPr wrap="square">
            <a:spAutoFit/>
          </a:bodyPr>
          <a:lstStyle/>
          <a:p>
            <a:r>
              <a:rPr lang="fr-CA" sz="1600" dirty="0">
                <a:hlinkClick r:id="rId42"/>
              </a:rPr>
              <a:t>http://www.siyli.org</a:t>
            </a:r>
            <a:r>
              <a:rPr lang="fr-CA" sz="1600" dirty="0"/>
              <a:t> </a:t>
            </a:r>
            <a:endParaRPr lang="en-CA" sz="1600" dirty="0"/>
          </a:p>
        </p:txBody>
      </p:sp>
      <p:pic>
        <p:nvPicPr>
          <p:cNvPr id="5" name="Picture 1"/>
          <p:cNvPicPr>
            <a:picLocks noChangeAspect="1" noChangeArrowheads="1"/>
          </p:cNvPicPr>
          <p:nvPr>
            <p:custDataLst>
              <p:tags r:id="rId4"/>
            </p:custDataLst>
          </p:nvPr>
        </p:nvPicPr>
        <p:blipFill>
          <a:blip r:embed="rId43" cstate="print"/>
          <a:srcRect/>
          <a:stretch>
            <a:fillRect/>
          </a:stretch>
        </p:blipFill>
        <p:spPr bwMode="auto">
          <a:xfrm>
            <a:off x="609600" y="1569368"/>
            <a:ext cx="1162253" cy="352425"/>
          </a:xfrm>
          <a:prstGeom prst="rect">
            <a:avLst/>
          </a:prstGeom>
          <a:noFill/>
          <a:ln w="9525">
            <a:noFill/>
            <a:miter lim="800000"/>
            <a:headEnd/>
            <a:tailEnd/>
          </a:ln>
        </p:spPr>
      </p:pic>
      <p:pic>
        <p:nvPicPr>
          <p:cNvPr id="6" name="Picture 2"/>
          <p:cNvPicPr>
            <a:picLocks noChangeAspect="1" noChangeArrowheads="1"/>
          </p:cNvPicPr>
          <p:nvPr>
            <p:custDataLst>
              <p:tags r:id="rId5"/>
            </p:custDataLst>
          </p:nvPr>
        </p:nvPicPr>
        <p:blipFill>
          <a:blip r:embed="rId44" cstate="print"/>
          <a:srcRect/>
          <a:stretch>
            <a:fillRect/>
          </a:stretch>
        </p:blipFill>
        <p:spPr bwMode="auto">
          <a:xfrm>
            <a:off x="3593713" y="1569368"/>
            <a:ext cx="962025" cy="457200"/>
          </a:xfrm>
          <a:prstGeom prst="rect">
            <a:avLst/>
          </a:prstGeom>
          <a:noFill/>
          <a:ln w="9525">
            <a:noFill/>
            <a:miter lim="800000"/>
            <a:headEnd/>
            <a:tailEnd/>
          </a:ln>
        </p:spPr>
      </p:pic>
      <p:pic>
        <p:nvPicPr>
          <p:cNvPr id="7" name="Picture 3"/>
          <p:cNvPicPr>
            <a:picLocks noChangeAspect="1" noChangeArrowheads="1"/>
          </p:cNvPicPr>
          <p:nvPr>
            <p:custDataLst>
              <p:tags r:id="rId6"/>
            </p:custDataLst>
          </p:nvPr>
        </p:nvPicPr>
        <p:blipFill>
          <a:blip r:embed="rId45" cstate="print"/>
          <a:srcRect/>
          <a:stretch>
            <a:fillRect/>
          </a:stretch>
        </p:blipFill>
        <p:spPr bwMode="auto">
          <a:xfrm>
            <a:off x="2020723" y="1569369"/>
            <a:ext cx="1324120" cy="347464"/>
          </a:xfrm>
          <a:prstGeom prst="rect">
            <a:avLst/>
          </a:prstGeom>
          <a:noFill/>
          <a:ln w="9525">
            <a:noFill/>
            <a:miter lim="800000"/>
            <a:headEnd/>
            <a:tailEnd/>
          </a:ln>
        </p:spPr>
      </p:pic>
      <p:pic>
        <p:nvPicPr>
          <p:cNvPr id="8" name="Picture 4"/>
          <p:cNvPicPr>
            <a:picLocks noChangeAspect="1" noChangeArrowheads="1"/>
          </p:cNvPicPr>
          <p:nvPr>
            <p:custDataLst>
              <p:tags r:id="rId7"/>
            </p:custDataLst>
          </p:nvPr>
        </p:nvPicPr>
        <p:blipFill>
          <a:blip r:embed="rId46" cstate="print"/>
          <a:srcRect/>
          <a:stretch>
            <a:fillRect/>
          </a:stretch>
        </p:blipFill>
        <p:spPr bwMode="auto">
          <a:xfrm>
            <a:off x="623752" y="2221632"/>
            <a:ext cx="841513" cy="914400"/>
          </a:xfrm>
          <a:prstGeom prst="rect">
            <a:avLst/>
          </a:prstGeom>
          <a:noFill/>
          <a:ln w="9525">
            <a:noFill/>
            <a:miter lim="800000"/>
            <a:headEnd/>
            <a:tailEnd/>
          </a:ln>
        </p:spPr>
      </p:pic>
      <p:pic>
        <p:nvPicPr>
          <p:cNvPr id="9" name="Picture 5"/>
          <p:cNvPicPr>
            <a:picLocks noChangeAspect="1" noChangeArrowheads="1"/>
          </p:cNvPicPr>
          <p:nvPr>
            <p:custDataLst>
              <p:tags r:id="rId8"/>
            </p:custDataLst>
          </p:nvPr>
        </p:nvPicPr>
        <p:blipFill>
          <a:blip r:embed="rId47" cstate="print"/>
          <a:srcRect/>
          <a:stretch>
            <a:fillRect/>
          </a:stretch>
        </p:blipFill>
        <p:spPr bwMode="auto">
          <a:xfrm>
            <a:off x="1905000" y="2145432"/>
            <a:ext cx="1371600" cy="629014"/>
          </a:xfrm>
          <a:prstGeom prst="rect">
            <a:avLst/>
          </a:prstGeom>
          <a:noFill/>
          <a:ln w="9525">
            <a:noFill/>
            <a:miter lim="800000"/>
            <a:headEnd/>
            <a:tailEnd/>
          </a:ln>
        </p:spPr>
      </p:pic>
      <p:pic>
        <p:nvPicPr>
          <p:cNvPr id="10" name="Picture 8"/>
          <p:cNvPicPr>
            <a:picLocks noChangeAspect="1" noChangeArrowheads="1"/>
          </p:cNvPicPr>
          <p:nvPr>
            <p:custDataLst>
              <p:tags r:id="rId9"/>
            </p:custDataLst>
          </p:nvPr>
        </p:nvPicPr>
        <p:blipFill>
          <a:blip r:embed="rId48" cstate="print"/>
          <a:srcRect/>
          <a:stretch>
            <a:fillRect/>
          </a:stretch>
        </p:blipFill>
        <p:spPr bwMode="auto">
          <a:xfrm>
            <a:off x="2037468" y="5683696"/>
            <a:ext cx="1230489" cy="304800"/>
          </a:xfrm>
          <a:prstGeom prst="rect">
            <a:avLst/>
          </a:prstGeom>
          <a:noFill/>
          <a:ln w="9525">
            <a:noFill/>
            <a:miter lim="800000"/>
            <a:headEnd/>
            <a:tailEnd/>
          </a:ln>
        </p:spPr>
      </p:pic>
      <p:pic>
        <p:nvPicPr>
          <p:cNvPr id="11" name="Picture 9"/>
          <p:cNvPicPr>
            <a:picLocks noChangeAspect="1" noChangeArrowheads="1"/>
          </p:cNvPicPr>
          <p:nvPr>
            <p:custDataLst>
              <p:tags r:id="rId10"/>
            </p:custDataLst>
          </p:nvPr>
        </p:nvPicPr>
        <p:blipFill>
          <a:blip r:embed="rId49" cstate="print"/>
          <a:srcRect/>
          <a:stretch>
            <a:fillRect/>
          </a:stretch>
        </p:blipFill>
        <p:spPr bwMode="auto">
          <a:xfrm>
            <a:off x="3309211" y="3742184"/>
            <a:ext cx="1920240" cy="533400"/>
          </a:xfrm>
          <a:prstGeom prst="rect">
            <a:avLst/>
          </a:prstGeom>
          <a:noFill/>
          <a:ln w="9525">
            <a:noFill/>
            <a:miter lim="800000"/>
            <a:headEnd/>
            <a:tailEnd/>
          </a:ln>
        </p:spPr>
      </p:pic>
      <p:pic>
        <p:nvPicPr>
          <p:cNvPr id="12" name="Picture 14"/>
          <p:cNvPicPr>
            <a:picLocks noChangeAspect="1" noChangeArrowheads="1"/>
          </p:cNvPicPr>
          <p:nvPr>
            <p:custDataLst>
              <p:tags r:id="rId11"/>
            </p:custDataLst>
          </p:nvPr>
        </p:nvPicPr>
        <p:blipFill>
          <a:blip r:embed="rId50" cstate="print"/>
          <a:srcRect/>
          <a:stretch>
            <a:fillRect/>
          </a:stretch>
        </p:blipFill>
        <p:spPr bwMode="auto">
          <a:xfrm>
            <a:off x="6990954" y="4948288"/>
            <a:ext cx="1151835" cy="544360"/>
          </a:xfrm>
          <a:prstGeom prst="rect">
            <a:avLst/>
          </a:prstGeom>
          <a:noFill/>
          <a:ln w="9525">
            <a:noFill/>
            <a:miter lim="800000"/>
            <a:headEnd/>
            <a:tailEnd/>
          </a:ln>
        </p:spPr>
      </p:pic>
      <p:sp>
        <p:nvSpPr>
          <p:cNvPr id="13" name="Rectangle 12"/>
          <p:cNvSpPr/>
          <p:nvPr>
            <p:custDataLst>
              <p:tags r:id="rId12"/>
            </p:custDataLst>
          </p:nvPr>
        </p:nvSpPr>
        <p:spPr>
          <a:xfrm>
            <a:off x="2765445" y="6248400"/>
            <a:ext cx="2242350" cy="338554"/>
          </a:xfrm>
          <a:prstGeom prst="rect">
            <a:avLst/>
          </a:prstGeom>
        </p:spPr>
        <p:txBody>
          <a:bodyPr wrap="square">
            <a:spAutoFit/>
          </a:bodyPr>
          <a:lstStyle/>
          <a:p>
            <a:r>
              <a:rPr lang="en-CA" sz="1600" dirty="0">
                <a:hlinkClick r:id="rId51"/>
              </a:rPr>
              <a:t>www.Mindfulnet.org</a:t>
            </a:r>
            <a:endParaRPr lang="en-CA" sz="1600" dirty="0"/>
          </a:p>
        </p:txBody>
      </p:sp>
      <p:sp>
        <p:nvSpPr>
          <p:cNvPr id="14" name="Rectangle 13"/>
          <p:cNvSpPr/>
          <p:nvPr>
            <p:custDataLst>
              <p:tags r:id="rId13"/>
            </p:custDataLst>
          </p:nvPr>
        </p:nvSpPr>
        <p:spPr>
          <a:xfrm>
            <a:off x="4886271" y="6248400"/>
            <a:ext cx="3600400" cy="338554"/>
          </a:xfrm>
          <a:prstGeom prst="rect">
            <a:avLst/>
          </a:prstGeom>
        </p:spPr>
        <p:txBody>
          <a:bodyPr wrap="square">
            <a:spAutoFit/>
          </a:bodyPr>
          <a:lstStyle/>
          <a:p>
            <a:r>
              <a:rPr lang="en-CA" sz="1600" dirty="0">
                <a:hlinkClick r:id="rId52"/>
              </a:rPr>
              <a:t>http://instituteformindfulleadership.org</a:t>
            </a:r>
            <a:r>
              <a:rPr lang="en-CA" sz="1600" dirty="0"/>
              <a:t> </a:t>
            </a:r>
          </a:p>
        </p:txBody>
      </p:sp>
      <p:pic>
        <p:nvPicPr>
          <p:cNvPr id="15" name="Picture 23"/>
          <p:cNvPicPr>
            <a:picLocks noChangeAspect="1" noChangeArrowheads="1"/>
          </p:cNvPicPr>
          <p:nvPr>
            <p:custDataLst>
              <p:tags r:id="rId14"/>
            </p:custDataLst>
          </p:nvPr>
        </p:nvPicPr>
        <p:blipFill>
          <a:blip r:embed="rId53" cstate="print"/>
          <a:srcRect/>
          <a:stretch>
            <a:fillRect/>
          </a:stretch>
        </p:blipFill>
        <p:spPr bwMode="auto">
          <a:xfrm>
            <a:off x="6086540" y="2023391"/>
            <a:ext cx="590550" cy="695325"/>
          </a:xfrm>
          <a:prstGeom prst="rect">
            <a:avLst/>
          </a:prstGeom>
          <a:noFill/>
          <a:ln w="9525">
            <a:noFill/>
            <a:miter lim="800000"/>
            <a:headEnd/>
            <a:tailEnd/>
          </a:ln>
        </p:spPr>
      </p:pic>
      <p:pic>
        <p:nvPicPr>
          <p:cNvPr id="16" name="Picture 30"/>
          <p:cNvPicPr>
            <a:picLocks noChangeAspect="1" noChangeArrowheads="1"/>
          </p:cNvPicPr>
          <p:nvPr>
            <p:custDataLst>
              <p:tags r:id="rId15"/>
            </p:custDataLst>
          </p:nvPr>
        </p:nvPicPr>
        <p:blipFill>
          <a:blip r:embed="rId54" cstate="print"/>
          <a:srcRect/>
          <a:stretch>
            <a:fillRect/>
          </a:stretch>
        </p:blipFill>
        <p:spPr bwMode="auto">
          <a:xfrm>
            <a:off x="6058553" y="1447800"/>
            <a:ext cx="1141126" cy="533400"/>
          </a:xfrm>
          <a:prstGeom prst="rect">
            <a:avLst/>
          </a:prstGeom>
          <a:noFill/>
          <a:ln w="9525">
            <a:noFill/>
            <a:miter lim="800000"/>
            <a:headEnd/>
            <a:tailEnd/>
          </a:ln>
        </p:spPr>
      </p:pic>
      <p:pic>
        <p:nvPicPr>
          <p:cNvPr id="17" name="Picture 31"/>
          <p:cNvPicPr>
            <a:picLocks noChangeAspect="1" noChangeArrowheads="1"/>
          </p:cNvPicPr>
          <p:nvPr>
            <p:custDataLst>
              <p:tags r:id="rId16"/>
            </p:custDataLst>
          </p:nvPr>
        </p:nvPicPr>
        <p:blipFill>
          <a:blip r:embed="rId55" cstate="print"/>
          <a:srcRect/>
          <a:stretch>
            <a:fillRect/>
          </a:stretch>
        </p:blipFill>
        <p:spPr bwMode="auto">
          <a:xfrm>
            <a:off x="4804608" y="1493169"/>
            <a:ext cx="1005075" cy="423664"/>
          </a:xfrm>
          <a:prstGeom prst="rect">
            <a:avLst/>
          </a:prstGeom>
          <a:noFill/>
          <a:ln w="9525">
            <a:noFill/>
            <a:miter lim="800000"/>
            <a:headEnd/>
            <a:tailEnd/>
          </a:ln>
        </p:spPr>
      </p:pic>
      <p:pic>
        <p:nvPicPr>
          <p:cNvPr id="18" name="Picture 32"/>
          <p:cNvPicPr>
            <a:picLocks noChangeAspect="1" noChangeArrowheads="1"/>
          </p:cNvPicPr>
          <p:nvPr>
            <p:custDataLst>
              <p:tags r:id="rId17"/>
            </p:custDataLst>
          </p:nvPr>
        </p:nvPicPr>
        <p:blipFill>
          <a:blip r:embed="rId56" cstate="print"/>
          <a:srcRect/>
          <a:stretch>
            <a:fillRect/>
          </a:stretch>
        </p:blipFill>
        <p:spPr bwMode="auto">
          <a:xfrm>
            <a:off x="6053278" y="2775753"/>
            <a:ext cx="709500" cy="739969"/>
          </a:xfrm>
          <a:prstGeom prst="rect">
            <a:avLst/>
          </a:prstGeom>
          <a:noFill/>
          <a:ln w="9525">
            <a:noFill/>
            <a:miter lim="800000"/>
            <a:headEnd/>
            <a:tailEnd/>
          </a:ln>
        </p:spPr>
      </p:pic>
      <p:pic>
        <p:nvPicPr>
          <p:cNvPr id="19" name="Picture 33"/>
          <p:cNvPicPr>
            <a:picLocks noChangeAspect="1" noChangeArrowheads="1"/>
          </p:cNvPicPr>
          <p:nvPr>
            <p:custDataLst>
              <p:tags r:id="rId18"/>
            </p:custDataLst>
          </p:nvPr>
        </p:nvPicPr>
        <p:blipFill>
          <a:blip r:embed="rId57" cstate="print"/>
          <a:srcRect/>
          <a:stretch>
            <a:fillRect/>
          </a:stretch>
        </p:blipFill>
        <p:spPr bwMode="auto">
          <a:xfrm>
            <a:off x="533400" y="4597896"/>
            <a:ext cx="966672" cy="814388"/>
          </a:xfrm>
          <a:prstGeom prst="rect">
            <a:avLst/>
          </a:prstGeom>
          <a:noFill/>
          <a:ln w="9525">
            <a:noFill/>
            <a:miter lim="800000"/>
            <a:headEnd/>
            <a:tailEnd/>
          </a:ln>
        </p:spPr>
      </p:pic>
      <p:pic>
        <p:nvPicPr>
          <p:cNvPr id="20" name="Picture 34"/>
          <p:cNvPicPr>
            <a:picLocks noChangeAspect="1" noChangeArrowheads="1"/>
          </p:cNvPicPr>
          <p:nvPr>
            <p:custDataLst>
              <p:tags r:id="rId19"/>
            </p:custDataLst>
          </p:nvPr>
        </p:nvPicPr>
        <p:blipFill>
          <a:blip r:embed="rId58" cstate="print"/>
          <a:srcRect/>
          <a:stretch>
            <a:fillRect/>
          </a:stretch>
        </p:blipFill>
        <p:spPr bwMode="auto">
          <a:xfrm>
            <a:off x="4018677" y="4562947"/>
            <a:ext cx="1035844" cy="762000"/>
          </a:xfrm>
          <a:prstGeom prst="rect">
            <a:avLst/>
          </a:prstGeom>
          <a:noFill/>
          <a:ln w="9525">
            <a:noFill/>
            <a:miter lim="800000"/>
            <a:headEnd/>
            <a:tailEnd/>
          </a:ln>
        </p:spPr>
      </p:pic>
      <p:pic>
        <p:nvPicPr>
          <p:cNvPr id="21" name="Picture 35"/>
          <p:cNvPicPr>
            <a:picLocks noChangeAspect="1" noChangeArrowheads="1"/>
          </p:cNvPicPr>
          <p:nvPr>
            <p:custDataLst>
              <p:tags r:id="rId20"/>
            </p:custDataLst>
          </p:nvPr>
        </p:nvPicPr>
        <p:blipFill>
          <a:blip r:embed="rId59" cstate="print"/>
          <a:srcRect/>
          <a:stretch>
            <a:fillRect/>
          </a:stretch>
        </p:blipFill>
        <p:spPr bwMode="auto">
          <a:xfrm>
            <a:off x="7466663" y="5717331"/>
            <a:ext cx="1219200" cy="329109"/>
          </a:xfrm>
          <a:prstGeom prst="rect">
            <a:avLst/>
          </a:prstGeom>
          <a:noFill/>
          <a:ln w="9525">
            <a:noFill/>
            <a:miter lim="800000"/>
            <a:headEnd/>
            <a:tailEnd/>
          </a:ln>
        </p:spPr>
      </p:pic>
      <p:pic>
        <p:nvPicPr>
          <p:cNvPr id="22" name="Picture 36"/>
          <p:cNvPicPr>
            <a:picLocks noChangeAspect="1" noChangeArrowheads="1"/>
          </p:cNvPicPr>
          <p:nvPr>
            <p:custDataLst>
              <p:tags r:id="rId21"/>
            </p:custDataLst>
          </p:nvPr>
        </p:nvPicPr>
        <p:blipFill>
          <a:blip r:embed="rId60" cstate="print"/>
          <a:srcRect/>
          <a:stretch>
            <a:fillRect/>
          </a:stretch>
        </p:blipFill>
        <p:spPr bwMode="auto">
          <a:xfrm>
            <a:off x="8340306" y="4578078"/>
            <a:ext cx="726199" cy="838200"/>
          </a:xfrm>
          <a:prstGeom prst="rect">
            <a:avLst/>
          </a:prstGeom>
          <a:noFill/>
          <a:ln w="9525">
            <a:noFill/>
            <a:miter lim="800000"/>
            <a:headEnd/>
            <a:tailEnd/>
          </a:ln>
        </p:spPr>
      </p:pic>
      <p:pic>
        <p:nvPicPr>
          <p:cNvPr id="23" name="Picture 39"/>
          <p:cNvPicPr>
            <a:picLocks noChangeAspect="1" noChangeArrowheads="1"/>
          </p:cNvPicPr>
          <p:nvPr>
            <p:custDataLst>
              <p:tags r:id="rId22"/>
            </p:custDataLst>
          </p:nvPr>
        </p:nvPicPr>
        <p:blipFill>
          <a:blip r:embed="rId61" cstate="print"/>
          <a:srcRect/>
          <a:stretch>
            <a:fillRect/>
          </a:stretch>
        </p:blipFill>
        <p:spPr bwMode="auto">
          <a:xfrm>
            <a:off x="1671081" y="3742184"/>
            <a:ext cx="1491049" cy="609600"/>
          </a:xfrm>
          <a:prstGeom prst="rect">
            <a:avLst/>
          </a:prstGeom>
          <a:noFill/>
          <a:ln w="9525">
            <a:noFill/>
            <a:miter lim="800000"/>
            <a:headEnd/>
            <a:tailEnd/>
          </a:ln>
        </p:spPr>
      </p:pic>
      <p:pic>
        <p:nvPicPr>
          <p:cNvPr id="24" name="Picture 40"/>
          <p:cNvPicPr>
            <a:picLocks noChangeAspect="1" noChangeArrowheads="1"/>
          </p:cNvPicPr>
          <p:nvPr>
            <p:custDataLst>
              <p:tags r:id="rId23"/>
            </p:custDataLst>
          </p:nvPr>
        </p:nvPicPr>
        <p:blipFill>
          <a:blip r:embed="rId62" cstate="print"/>
          <a:srcRect/>
          <a:stretch>
            <a:fillRect/>
          </a:stretch>
        </p:blipFill>
        <p:spPr bwMode="auto">
          <a:xfrm>
            <a:off x="2551328" y="4674096"/>
            <a:ext cx="656492" cy="609600"/>
          </a:xfrm>
          <a:prstGeom prst="rect">
            <a:avLst/>
          </a:prstGeom>
          <a:noFill/>
          <a:ln w="9525">
            <a:noFill/>
            <a:miter lim="800000"/>
            <a:headEnd/>
            <a:tailEnd/>
          </a:ln>
        </p:spPr>
      </p:pic>
      <p:pic>
        <p:nvPicPr>
          <p:cNvPr id="25" name="Picture 2"/>
          <p:cNvPicPr>
            <a:picLocks noChangeAspect="1" noChangeArrowheads="1"/>
          </p:cNvPicPr>
          <p:nvPr>
            <p:custDataLst>
              <p:tags r:id="rId24"/>
            </p:custDataLst>
          </p:nvPr>
        </p:nvPicPr>
        <p:blipFill>
          <a:blip r:embed="rId63" cstate="print"/>
          <a:srcRect/>
          <a:stretch>
            <a:fillRect/>
          </a:stretch>
        </p:blipFill>
        <p:spPr bwMode="auto">
          <a:xfrm>
            <a:off x="1990725" y="2983632"/>
            <a:ext cx="1209675" cy="557755"/>
          </a:xfrm>
          <a:prstGeom prst="rect">
            <a:avLst/>
          </a:prstGeom>
          <a:noFill/>
          <a:ln w="9525">
            <a:noFill/>
            <a:miter lim="800000"/>
            <a:headEnd/>
            <a:tailEnd/>
          </a:ln>
        </p:spPr>
      </p:pic>
      <p:pic>
        <p:nvPicPr>
          <p:cNvPr id="26" name="Picture 3"/>
          <p:cNvPicPr>
            <a:picLocks noChangeAspect="1" noChangeArrowheads="1"/>
          </p:cNvPicPr>
          <p:nvPr>
            <p:custDataLst>
              <p:tags r:id="rId25"/>
            </p:custDataLst>
          </p:nvPr>
        </p:nvPicPr>
        <p:blipFill>
          <a:blip r:embed="rId64" cstate="print"/>
          <a:srcRect/>
          <a:stretch>
            <a:fillRect/>
          </a:stretch>
        </p:blipFill>
        <p:spPr bwMode="auto">
          <a:xfrm>
            <a:off x="547552" y="3361184"/>
            <a:ext cx="976448" cy="990600"/>
          </a:xfrm>
          <a:prstGeom prst="rect">
            <a:avLst/>
          </a:prstGeom>
          <a:noFill/>
          <a:ln w="9525">
            <a:noFill/>
            <a:miter lim="800000"/>
            <a:headEnd/>
            <a:tailEnd/>
          </a:ln>
        </p:spPr>
      </p:pic>
      <p:pic>
        <p:nvPicPr>
          <p:cNvPr id="27" name="Picture 9" descr="http://eastman.s468.sureserver.com/wp-content/uploads/2014/03/red-cross-logo.jpg"/>
          <p:cNvPicPr>
            <a:picLocks noChangeAspect="1" noChangeArrowheads="1"/>
          </p:cNvPicPr>
          <p:nvPr>
            <p:custDataLst>
              <p:tags r:id="rId26"/>
            </p:custDataLst>
          </p:nvPr>
        </p:nvPicPr>
        <p:blipFill>
          <a:blip r:embed="rId65" cstate="print"/>
          <a:srcRect/>
          <a:stretch>
            <a:fillRect/>
          </a:stretch>
        </p:blipFill>
        <p:spPr bwMode="auto">
          <a:xfrm>
            <a:off x="1625650" y="4521696"/>
            <a:ext cx="800100" cy="894452"/>
          </a:xfrm>
          <a:prstGeom prst="rect">
            <a:avLst/>
          </a:prstGeom>
          <a:noFill/>
        </p:spPr>
      </p:pic>
      <p:pic>
        <p:nvPicPr>
          <p:cNvPr id="28" name="Picture 8" descr="http://i.cdn.turner.com/nba/nba/.element/img/1.0/teamsites/logos/teamlogos_500x500/lal.png"/>
          <p:cNvPicPr>
            <a:picLocks noChangeAspect="1" noChangeArrowheads="1"/>
          </p:cNvPicPr>
          <p:nvPr>
            <p:custDataLst>
              <p:tags r:id="rId27"/>
            </p:custDataLst>
          </p:nvPr>
        </p:nvPicPr>
        <p:blipFill>
          <a:blip r:embed="rId66" cstate="print"/>
          <a:srcRect/>
          <a:stretch>
            <a:fillRect/>
          </a:stretch>
        </p:blipFill>
        <p:spPr bwMode="auto">
          <a:xfrm>
            <a:off x="4893666" y="4311122"/>
            <a:ext cx="1212707" cy="1212707"/>
          </a:xfrm>
          <a:prstGeom prst="rect">
            <a:avLst/>
          </a:prstGeom>
          <a:noFill/>
        </p:spPr>
      </p:pic>
      <p:pic>
        <p:nvPicPr>
          <p:cNvPr id="29" name="Picture 10" descr="http://upload.wikimedia.org/wikipedia/en/thumb/6/67/Chicago_Bulls_logo.svg/1014px-Chicago_Bulls_logo.svg.png"/>
          <p:cNvPicPr>
            <a:picLocks noChangeAspect="1" noChangeArrowheads="1"/>
          </p:cNvPicPr>
          <p:nvPr>
            <p:custDataLst>
              <p:tags r:id="rId28"/>
            </p:custDataLst>
          </p:nvPr>
        </p:nvPicPr>
        <p:blipFill>
          <a:blip r:embed="rId67" cstate="print"/>
          <a:srcRect/>
          <a:stretch>
            <a:fillRect/>
          </a:stretch>
        </p:blipFill>
        <p:spPr bwMode="auto">
          <a:xfrm>
            <a:off x="5597566" y="3699539"/>
            <a:ext cx="786834" cy="794593"/>
          </a:xfrm>
          <a:prstGeom prst="rect">
            <a:avLst/>
          </a:prstGeom>
          <a:noFill/>
        </p:spPr>
      </p:pic>
      <p:pic>
        <p:nvPicPr>
          <p:cNvPr id="31" name="Picture 14" descr="http://static.scs.georgetown.edu/upload/kb_file/Georgetown_H_SCS_ITL_RGB_Black-LRG.png"/>
          <p:cNvPicPr>
            <a:picLocks noChangeAspect="1" noChangeArrowheads="1"/>
          </p:cNvPicPr>
          <p:nvPr>
            <p:custDataLst>
              <p:tags r:id="rId29"/>
            </p:custDataLst>
          </p:nvPr>
        </p:nvPicPr>
        <p:blipFill>
          <a:blip r:embed="rId68" cstate="print"/>
          <a:srcRect/>
          <a:stretch>
            <a:fillRect/>
          </a:stretch>
        </p:blipFill>
        <p:spPr bwMode="auto">
          <a:xfrm>
            <a:off x="3563888" y="2874666"/>
            <a:ext cx="1971675" cy="698350"/>
          </a:xfrm>
          <a:prstGeom prst="rect">
            <a:avLst/>
          </a:prstGeom>
          <a:noFill/>
        </p:spPr>
      </p:pic>
      <p:pic>
        <p:nvPicPr>
          <p:cNvPr id="32" name="Picture 16" descr="https://www.rotman.utoronto.ca/-/media/Images/Programs-and-Areas/MARKETING%20RESOURCES/Rotman%20Logo%20hi-rez.png"/>
          <p:cNvPicPr>
            <a:picLocks noChangeAspect="1" noChangeArrowheads="1"/>
          </p:cNvPicPr>
          <p:nvPr>
            <p:custDataLst>
              <p:tags r:id="rId30"/>
            </p:custDataLst>
          </p:nvPr>
        </p:nvPicPr>
        <p:blipFill>
          <a:blip r:embed="rId69" cstate="print"/>
          <a:srcRect/>
          <a:stretch>
            <a:fillRect/>
          </a:stretch>
        </p:blipFill>
        <p:spPr bwMode="auto">
          <a:xfrm>
            <a:off x="3657600" y="2221632"/>
            <a:ext cx="2133600" cy="568434"/>
          </a:xfrm>
          <a:prstGeom prst="rect">
            <a:avLst/>
          </a:prstGeom>
          <a:noFill/>
        </p:spPr>
      </p:pic>
      <p:pic>
        <p:nvPicPr>
          <p:cNvPr id="33" name="Picture 17"/>
          <p:cNvPicPr>
            <a:picLocks noChangeAspect="1" noChangeArrowheads="1"/>
          </p:cNvPicPr>
          <p:nvPr>
            <p:custDataLst>
              <p:tags r:id="rId31"/>
            </p:custDataLst>
          </p:nvPr>
        </p:nvPicPr>
        <p:blipFill>
          <a:blip r:embed="rId70" cstate="print"/>
          <a:srcRect/>
          <a:stretch>
            <a:fillRect/>
          </a:stretch>
        </p:blipFill>
        <p:spPr bwMode="auto">
          <a:xfrm>
            <a:off x="457200" y="5674965"/>
            <a:ext cx="1295400" cy="285750"/>
          </a:xfrm>
          <a:prstGeom prst="rect">
            <a:avLst/>
          </a:prstGeom>
          <a:noFill/>
          <a:ln w="9525">
            <a:noFill/>
            <a:miter lim="800000"/>
            <a:headEnd/>
            <a:tailEnd/>
          </a:ln>
        </p:spPr>
      </p:pic>
      <p:pic>
        <p:nvPicPr>
          <p:cNvPr id="34" name="Picture 33"/>
          <p:cNvPicPr>
            <a:picLocks noChangeAspect="1" noChangeArrowheads="1"/>
          </p:cNvPicPr>
          <p:nvPr>
            <p:custDataLst>
              <p:tags r:id="rId32"/>
            </p:custDataLst>
          </p:nvPr>
        </p:nvPicPr>
        <p:blipFill>
          <a:blip r:embed="rId71" cstate="print"/>
          <a:srcRect/>
          <a:stretch>
            <a:fillRect/>
          </a:stretch>
        </p:blipFill>
        <p:spPr bwMode="auto">
          <a:xfrm>
            <a:off x="4886271" y="5650373"/>
            <a:ext cx="2295525" cy="334934"/>
          </a:xfrm>
          <a:prstGeom prst="rect">
            <a:avLst/>
          </a:prstGeom>
          <a:noFill/>
          <a:ln w="9525">
            <a:noFill/>
            <a:miter lim="800000"/>
            <a:headEnd/>
            <a:tailEnd/>
          </a:ln>
        </p:spPr>
      </p:pic>
      <p:pic>
        <p:nvPicPr>
          <p:cNvPr id="35" name="Picture 4" descr="logo"/>
          <p:cNvPicPr>
            <a:picLocks noChangeAspect="1" noChangeArrowheads="1"/>
          </p:cNvPicPr>
          <p:nvPr>
            <p:custDataLst>
              <p:tags r:id="rId33"/>
            </p:custDataLst>
          </p:nvPr>
        </p:nvPicPr>
        <p:blipFill>
          <a:blip r:embed="rId72" cstate="print"/>
          <a:srcRect/>
          <a:stretch>
            <a:fillRect/>
          </a:stretch>
        </p:blipFill>
        <p:spPr bwMode="auto">
          <a:xfrm>
            <a:off x="6983683" y="4489538"/>
            <a:ext cx="1188717" cy="304800"/>
          </a:xfrm>
          <a:prstGeom prst="rect">
            <a:avLst/>
          </a:prstGeom>
          <a:noFill/>
        </p:spPr>
      </p:pic>
      <p:pic>
        <p:nvPicPr>
          <p:cNvPr id="36" name="Picture 6" descr="https://pbs.twimg.com/profile_images/1332012468/SCOTIA-LOGO.jpg"/>
          <p:cNvPicPr>
            <a:picLocks noChangeAspect="1" noChangeArrowheads="1"/>
          </p:cNvPicPr>
          <p:nvPr>
            <p:custDataLst>
              <p:tags r:id="rId34"/>
            </p:custDataLst>
          </p:nvPr>
        </p:nvPicPr>
        <p:blipFill>
          <a:blip r:embed="rId73" cstate="print"/>
          <a:srcRect/>
          <a:stretch>
            <a:fillRect/>
          </a:stretch>
        </p:blipFill>
        <p:spPr bwMode="auto">
          <a:xfrm>
            <a:off x="3333398" y="4674095"/>
            <a:ext cx="559701" cy="559701"/>
          </a:xfrm>
          <a:prstGeom prst="rect">
            <a:avLst/>
          </a:prstGeom>
          <a:noFill/>
        </p:spPr>
      </p:pic>
      <p:pic>
        <p:nvPicPr>
          <p:cNvPr id="37" name="Picture 8" descr="BlackRock"/>
          <p:cNvPicPr>
            <a:picLocks noChangeAspect="1" noChangeArrowheads="1"/>
          </p:cNvPicPr>
          <p:nvPr>
            <p:custDataLst>
              <p:tags r:id="rId35"/>
            </p:custDataLst>
          </p:nvPr>
        </p:nvPicPr>
        <p:blipFill>
          <a:blip r:embed="rId74" cstate="print"/>
          <a:srcRect/>
          <a:stretch>
            <a:fillRect/>
          </a:stretch>
        </p:blipFill>
        <p:spPr bwMode="auto">
          <a:xfrm>
            <a:off x="3552825" y="5589240"/>
            <a:ext cx="1048578" cy="457200"/>
          </a:xfrm>
          <a:prstGeom prst="rect">
            <a:avLst/>
          </a:prstGeom>
          <a:noFill/>
        </p:spPr>
      </p:pic>
      <p:pic>
        <p:nvPicPr>
          <p:cNvPr id="38" name="Picture 2" descr="http://www.weforum.org/sites/all/themes/wef-960/images/new/weforum-logo.db90160d8175c5a08cdf6c621e387d18.png"/>
          <p:cNvPicPr>
            <a:picLocks noChangeAspect="1" noChangeArrowheads="1"/>
          </p:cNvPicPr>
          <p:nvPr>
            <p:custDataLst>
              <p:tags r:id="rId36"/>
            </p:custDataLst>
          </p:nvPr>
        </p:nvPicPr>
        <p:blipFill>
          <a:blip r:embed="rId75" cstate="print"/>
          <a:srcRect/>
          <a:stretch>
            <a:fillRect/>
          </a:stretch>
        </p:blipFill>
        <p:spPr bwMode="auto">
          <a:xfrm>
            <a:off x="7448550" y="1312760"/>
            <a:ext cx="1333500" cy="828675"/>
          </a:xfrm>
          <a:prstGeom prst="rect">
            <a:avLst/>
          </a:prstGeom>
          <a:noFill/>
        </p:spPr>
      </p:pic>
      <p:pic>
        <p:nvPicPr>
          <p:cNvPr id="1028" name="Picture 4"/>
          <p:cNvPicPr>
            <a:picLocks noChangeAspect="1" noChangeArrowheads="1"/>
          </p:cNvPicPr>
          <p:nvPr>
            <p:custDataLst>
              <p:tags r:id="rId37"/>
            </p:custDataLst>
          </p:nvPr>
        </p:nvPicPr>
        <p:blipFill>
          <a:blip r:embed="rId76"/>
          <a:srcRect/>
          <a:stretch>
            <a:fillRect/>
          </a:stretch>
        </p:blipFill>
        <p:spPr bwMode="auto">
          <a:xfrm>
            <a:off x="7427311" y="2319815"/>
            <a:ext cx="1293784" cy="372068"/>
          </a:xfrm>
          <a:prstGeom prst="rect">
            <a:avLst/>
          </a:prstGeom>
          <a:noFill/>
          <a:ln w="9525">
            <a:noFill/>
            <a:miter lim="800000"/>
            <a:headEnd/>
            <a:tailEnd/>
          </a:ln>
        </p:spPr>
      </p:pic>
      <p:pic>
        <p:nvPicPr>
          <p:cNvPr id="1026" name="Picture 2" descr="https://upload.wikimedia.org/wikipedia/en/thumb/0/01/Golden_State_Warriors_logo.svg/838px-Golden_State_Warriors_logo.svg.png"/>
          <p:cNvPicPr>
            <a:picLocks noChangeAspect="1" noChangeArrowheads="1"/>
          </p:cNvPicPr>
          <p:nvPr>
            <p:custDataLst>
              <p:tags r:id="rId38"/>
            </p:custDataLst>
          </p:nvPr>
        </p:nvPicPr>
        <p:blipFill>
          <a:blip r:embed="rId77">
            <a:extLst>
              <a:ext uri="{28A0092B-C50C-407E-A947-70E740481C1C}">
                <a14:useLocalDpi xmlns:a14="http://schemas.microsoft.com/office/drawing/2010/main" val="0"/>
              </a:ext>
            </a:extLst>
          </a:blip>
          <a:srcRect/>
          <a:stretch>
            <a:fillRect/>
          </a:stretch>
        </p:blipFill>
        <p:spPr bwMode="auto">
          <a:xfrm>
            <a:off x="5981872" y="4445248"/>
            <a:ext cx="825592" cy="1008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00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500"/>
                                        <p:tgtEl>
                                          <p:spTgt spid="27"/>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500"/>
                                        <p:tgtEl>
                                          <p:spTgt spid="28"/>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500"/>
                                        <p:tgtEl>
                                          <p:spTgt spid="29"/>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fade">
                                      <p:cBhvr>
                                        <p:cTn id="103" dur="500"/>
                                        <p:tgtEl>
                                          <p:spTgt spid="31"/>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500"/>
                                        <p:tgtEl>
                                          <p:spTgt spid="33"/>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fade">
                                      <p:cBhvr>
                                        <p:cTn id="115" dur="500"/>
                                        <p:tgtEl>
                                          <p:spTgt spid="34"/>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fade">
                                      <p:cBhvr>
                                        <p:cTn id="119" dur="500"/>
                                        <p:tgtEl>
                                          <p:spTgt spid="35"/>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fade">
                                      <p:cBhvr>
                                        <p:cTn id="123" dur="500"/>
                                        <p:tgtEl>
                                          <p:spTgt spid="36"/>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37"/>
                                        </p:tgtEl>
                                        <p:attrNameLst>
                                          <p:attrName>style.visibility</p:attrName>
                                        </p:attrNameLst>
                                      </p:cBhvr>
                                      <p:to>
                                        <p:strVal val="visible"/>
                                      </p:to>
                                    </p:set>
                                    <p:animEffect transition="in" filter="fade">
                                      <p:cBhvr>
                                        <p:cTn id="127" dur="500"/>
                                        <p:tgtEl>
                                          <p:spTgt spid="37"/>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38"/>
                                        </p:tgtEl>
                                        <p:attrNameLst>
                                          <p:attrName>style.visibility</p:attrName>
                                        </p:attrNameLst>
                                      </p:cBhvr>
                                      <p:to>
                                        <p:strVal val="visible"/>
                                      </p:to>
                                    </p:set>
                                    <p:animEffect transition="in" filter="fade">
                                      <p:cBhvr>
                                        <p:cTn id="131" dur="500"/>
                                        <p:tgtEl>
                                          <p:spTgt spid="38"/>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1028"/>
                                        </p:tgtEl>
                                        <p:attrNameLst>
                                          <p:attrName>style.visibility</p:attrName>
                                        </p:attrNameLst>
                                      </p:cBhvr>
                                      <p:to>
                                        <p:strVal val="visible"/>
                                      </p:to>
                                    </p:set>
                                    <p:animEffect transition="in" filter="fade">
                                      <p:cBhvr>
                                        <p:cTn id="135" dur="500"/>
                                        <p:tgtEl>
                                          <p:spTgt spid="1028"/>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1026"/>
                                        </p:tgtEl>
                                        <p:attrNameLst>
                                          <p:attrName>style.visibility</p:attrName>
                                        </p:attrNameLst>
                                      </p:cBhvr>
                                      <p:to>
                                        <p:strVal val="visible"/>
                                      </p:to>
                                    </p:set>
                                    <p:animEffect transition="in" filter="fade">
                                      <p:cBhvr>
                                        <p:cTn id="13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GonzalA1\AppData\Local\Microsoft\Windows\Temporary Internet Files\Content.IE5\QORRA9PN\Projection[1].jpg"/>
          <p:cNvPicPr>
            <a:picLocks noChangeAspect="1" noChangeArrowheads="1"/>
          </p:cNvPicPr>
          <p:nvPr>
            <p:custDataLst>
              <p:tags r:id="rId1"/>
            </p:custDataLst>
          </p:nvPr>
        </p:nvPicPr>
        <p:blipFill>
          <a:blip r:embed="rId15">
            <a:extLst>
              <a:ext uri="{28A0092B-C50C-407E-A947-70E740481C1C}">
                <a14:useLocalDpi xmlns:a14="http://schemas.microsoft.com/office/drawing/2010/main" val="0"/>
              </a:ext>
            </a:extLst>
          </a:blip>
          <a:srcRect/>
          <a:stretch>
            <a:fillRect/>
          </a:stretch>
        </p:blipFill>
        <p:spPr bwMode="auto">
          <a:xfrm>
            <a:off x="6920989" y="4033085"/>
            <a:ext cx="1308229" cy="90594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custDataLst>
              <p:tags r:id="rId2"/>
            </p:custDataLst>
          </p:nvPr>
        </p:nvSpPr>
        <p:spPr/>
        <p:txBody>
          <a:bodyPr>
            <a:normAutofit/>
          </a:bodyPr>
          <a:lstStyle/>
          <a:p>
            <a:r>
              <a:rPr lang="fr-CA" sz="3000" dirty="0"/>
              <a:t>Trois piliers du leadership compatissant</a:t>
            </a:r>
          </a:p>
        </p:txBody>
      </p:sp>
      <p:sp>
        <p:nvSpPr>
          <p:cNvPr id="2" name="Content Placeholder 1"/>
          <p:cNvSpPr>
            <a:spLocks noGrp="1"/>
          </p:cNvSpPr>
          <p:nvPr>
            <p:ph idx="1"/>
            <p:custDataLst>
              <p:tags r:id="rId3"/>
            </p:custDataLst>
          </p:nvPr>
        </p:nvSpPr>
        <p:spPr>
          <a:xfrm>
            <a:off x="457200" y="1456184"/>
            <a:ext cx="5987008" cy="1108720"/>
          </a:xfrm>
        </p:spPr>
        <p:txBody>
          <a:bodyPr>
            <a:normAutofit fontScale="92500" lnSpcReduction="20000"/>
          </a:bodyPr>
          <a:lstStyle/>
          <a:p>
            <a:r>
              <a:rPr lang="fr-CA" sz="1800" dirty="0"/>
              <a:t>Pilier n</a:t>
            </a:r>
            <a:r>
              <a:rPr lang="fr-CA" sz="1800" baseline="30000" dirty="0"/>
              <a:t>o</a:t>
            </a:r>
            <a:r>
              <a:rPr lang="fr-CA" sz="1800" dirty="0"/>
              <a:t> 1 : compréhension cognitive</a:t>
            </a:r>
          </a:p>
          <a:p>
            <a:r>
              <a:rPr lang="fr-CA" sz="1800" dirty="0"/>
              <a:t>Pilier n</a:t>
            </a:r>
            <a:r>
              <a:rPr lang="fr-CA" sz="1800" baseline="30000" dirty="0"/>
              <a:t>o</a:t>
            </a:r>
            <a:r>
              <a:rPr lang="fr-CA" sz="1800" dirty="0"/>
              <a:t> 2 : compréhension affective (émotionnelle)</a:t>
            </a:r>
          </a:p>
          <a:p>
            <a:r>
              <a:rPr lang="fr-CA" sz="1800" dirty="0"/>
              <a:t>Pilier n</a:t>
            </a:r>
            <a:r>
              <a:rPr lang="fr-CA" sz="1800" baseline="30000" dirty="0"/>
              <a:t>o</a:t>
            </a:r>
            <a:r>
              <a:rPr lang="fr-CA" sz="1800" dirty="0"/>
              <a:t> 3 : connexion motivationnelle</a:t>
            </a:r>
            <a:br>
              <a:rPr lang="fr-CA" sz="1800" dirty="0"/>
            </a:br>
            <a:endParaRPr lang="fr-CA" sz="1800" dirty="0"/>
          </a:p>
        </p:txBody>
      </p:sp>
      <p:pic>
        <p:nvPicPr>
          <p:cNvPr id="8" name="Picture 7"/>
          <p:cNvPicPr>
            <a:picLocks noChangeAspect="1"/>
          </p:cNvPicPr>
          <p:nvPr>
            <p:custDataLst>
              <p:tags r:id="rId4"/>
            </p:custDataLst>
          </p:nvPr>
        </p:nvPicPr>
        <p:blipFill>
          <a:blip r:embed="rId16">
            <a:extLst>
              <a:ext uri="{28A0092B-C50C-407E-A947-70E740481C1C}">
                <a14:useLocalDpi xmlns:a14="http://schemas.microsoft.com/office/drawing/2010/main" val="0"/>
              </a:ext>
            </a:extLst>
          </a:blip>
          <a:stretch>
            <a:fillRect/>
          </a:stretch>
        </p:blipFill>
        <p:spPr>
          <a:xfrm>
            <a:off x="6607109" y="1396038"/>
            <a:ext cx="2087146" cy="2128612"/>
          </a:xfrm>
          <a:prstGeom prst="rect">
            <a:avLst/>
          </a:prstGeom>
        </p:spPr>
      </p:pic>
      <p:pic>
        <p:nvPicPr>
          <p:cNvPr id="2051" name="Picture 3" descr="C:\Users\GonzalA1\AppData\Local\Microsoft\Windows\Temporary Internet Files\Content.IE5\3XXIV14Y\blockpage5GRIVAFJ.gif"/>
          <p:cNvPicPr>
            <a:picLocks noChangeAspect="1" noChangeArrowheads="1"/>
          </p:cNvPicPr>
          <p:nvPr>
            <p:custDataLst>
              <p:tags r:id="rId5"/>
            </p:custDataLst>
          </p:nvPr>
        </p:nvPicPr>
        <p:blipFill>
          <a:blip r:embed="rId1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GonzalA1\AppData\Local\Microsoft\Windows\Temporary Internet Files\Content.IE5\3XXIV14Y\Movie-icon-2[1].png"/>
          <p:cNvPicPr>
            <a:picLocks noChangeAspect="1" noChangeArrowheads="1"/>
          </p:cNvPicPr>
          <p:nvPr>
            <p:custDataLst>
              <p:tags r:id="rId6"/>
            </p:custDataLst>
          </p:nvPr>
        </p:nvPicPr>
        <p:blipFill>
          <a:blip r:embed="rId18">
            <a:extLst>
              <a:ext uri="{28A0092B-C50C-407E-A947-70E740481C1C}">
                <a14:useLocalDpi xmlns:a14="http://schemas.microsoft.com/office/drawing/2010/main" val="0"/>
              </a:ext>
            </a:extLst>
          </a:blip>
          <a:srcRect/>
          <a:stretch>
            <a:fillRect/>
          </a:stretch>
        </p:blipFill>
        <p:spPr bwMode="auto">
          <a:xfrm>
            <a:off x="6920989" y="5984685"/>
            <a:ext cx="891371" cy="75543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GonzalA1\AppData\Local\Microsoft\Windows\Temporary Internet Files\Content.IE5\H7G048II\blockpageSD41R1PV.gif"/>
          <p:cNvPicPr>
            <a:picLocks noChangeAspect="1" noChangeArrowheads="1"/>
          </p:cNvPicPr>
          <p:nvPr>
            <p:custDataLst>
              <p:tags r:id="rId7"/>
            </p:custDataLst>
          </p:nvPr>
        </p:nvPicPr>
        <p:blipFill>
          <a:blip r:embed="rId1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GonzalA1\AppData\Local\Microsoft\Windows\Temporary Internet Files\Content.IE5\QORRA9PN\blockpageB4Z9XNML.gif"/>
          <p:cNvPicPr>
            <a:picLocks noChangeAspect="1" noChangeArrowheads="1"/>
          </p:cNvPicPr>
          <p:nvPr>
            <p:custDataLst>
              <p:tags r:id="rId8"/>
            </p:custDataLst>
          </p:nvPr>
        </p:nvPicPr>
        <p:blipFill>
          <a:blip r:embed="rId1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GonzalA1\AppData\Local\Microsoft\Windows\Temporary Internet Files\Content.IE5\QDHZ6E8K\blockpageQ0SOD0H1.gif"/>
          <p:cNvPicPr>
            <a:picLocks noChangeAspect="1" noChangeArrowheads="1"/>
          </p:cNvPicPr>
          <p:nvPr>
            <p:custDataLst>
              <p:tags r:id="rId9"/>
            </p:custDataLst>
          </p:nvPr>
        </p:nvPicPr>
        <p:blipFill>
          <a:blip r:embed="rId1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1"/>
          <p:cNvSpPr txBox="1">
            <a:spLocks/>
          </p:cNvSpPr>
          <p:nvPr>
            <p:custDataLst>
              <p:tags r:id="rId10"/>
            </p:custDataLst>
          </p:nvPr>
        </p:nvSpPr>
        <p:spPr>
          <a:xfrm>
            <a:off x="450942" y="2498890"/>
            <a:ext cx="6257064" cy="132697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CA" sz="1800" dirty="0"/>
              <a:t>[Traduction] « […] Définit spécifiquement la compassion comme comportant trois composantes :</a:t>
            </a:r>
          </a:p>
          <a:p>
            <a:pPr>
              <a:lnSpc>
                <a:spcPct val="80000"/>
              </a:lnSpc>
            </a:pPr>
            <a:r>
              <a:rPr lang="fr-CA" sz="1800" dirty="0"/>
              <a:t>Une composante cognitive : “Je te comprends “ </a:t>
            </a:r>
          </a:p>
          <a:p>
            <a:pPr>
              <a:lnSpc>
                <a:spcPct val="80000"/>
              </a:lnSpc>
            </a:pPr>
            <a:r>
              <a:rPr lang="fr-CA" sz="1800" dirty="0"/>
              <a:t>Une composante affective : “ Je compatis ”</a:t>
            </a:r>
          </a:p>
          <a:p>
            <a:pPr>
              <a:lnSpc>
                <a:spcPct val="80000"/>
              </a:lnSpc>
            </a:pPr>
            <a:r>
              <a:rPr lang="fr-CA" sz="1800" dirty="0"/>
              <a:t>Une composante motivationnelle : “ Je veux t’aider ”</a:t>
            </a:r>
          </a:p>
        </p:txBody>
      </p:sp>
      <p:sp>
        <p:nvSpPr>
          <p:cNvPr id="18" name="Content Placeholder 1"/>
          <p:cNvSpPr txBox="1">
            <a:spLocks/>
          </p:cNvSpPr>
          <p:nvPr>
            <p:custDataLst>
              <p:tags r:id="rId11"/>
            </p:custDataLst>
          </p:nvPr>
        </p:nvSpPr>
        <p:spPr>
          <a:xfrm>
            <a:off x="497153" y="3797164"/>
            <a:ext cx="6124478" cy="228374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a:t>[…] </a:t>
            </a:r>
            <a:r>
              <a:rPr lang="fr-CA" sz="1600" dirty="0"/>
              <a:t>C’est la </a:t>
            </a:r>
            <a:r>
              <a:rPr lang="fr-CA" sz="1600" b="1" dirty="0">
                <a:solidFill>
                  <a:srgbClr val="7030A0"/>
                </a:solidFill>
              </a:rPr>
              <a:t>transition du “ je ” (moi) au “ nous ”</a:t>
            </a:r>
            <a:r>
              <a:rPr lang="fr-CA" sz="1600" b="1" dirty="0"/>
              <a:t>.</a:t>
            </a:r>
            <a:r>
              <a:rPr lang="fr-CA" sz="1600" b="1" dirty="0">
                <a:solidFill>
                  <a:srgbClr val="7030A0"/>
                </a:solidFill>
              </a:rPr>
              <a:t> </a:t>
            </a:r>
            <a:r>
              <a:rPr lang="fr-CA" sz="1600" dirty="0"/>
              <a:t>Il s’agit du processus le plus important que les dirigeants traversent pour devenir authentiques. Sinon, comment pourraient-ils libérer le pouvoir de leurs organisations à moins qu’ils motivent les gens à réaliser leur plein potentiel? Si nos collaborateurs ne font que suivre notre exemple, leurs efforts se limitent à notre vision et à notre orientation… Ce n’est que lorsque les dirigeants cessent de se concentrer sur leurs besoins personnels liés à leur ego qu’ils peuvent former d’autres dirigeants… ».</a:t>
            </a:r>
          </a:p>
        </p:txBody>
      </p:sp>
      <p:sp>
        <p:nvSpPr>
          <p:cNvPr id="19" name="TextBox 18">
            <a:extLst>
              <a:ext uri="{FF2B5EF4-FFF2-40B4-BE49-F238E27FC236}">
                <a16:creationId xmlns:a16="http://schemas.microsoft.com/office/drawing/2014/main" id="{6F285F08-7F9A-8CA7-7EB2-C5724DEF0699}"/>
              </a:ext>
            </a:extLst>
          </p:cNvPr>
          <p:cNvSpPr txBox="1"/>
          <p:nvPr>
            <p:custDataLst>
              <p:tags r:id="rId12"/>
            </p:custDataLst>
          </p:nvPr>
        </p:nvSpPr>
        <p:spPr>
          <a:xfrm>
            <a:off x="503526" y="5913577"/>
            <a:ext cx="6124478" cy="738664"/>
          </a:xfrm>
          <a:prstGeom prst="rect">
            <a:avLst/>
          </a:prstGeom>
          <a:noFill/>
        </p:spPr>
        <p:txBody>
          <a:bodyPr wrap="square">
            <a:spAutoFit/>
          </a:bodyPr>
          <a:lstStyle/>
          <a:p>
            <a:pPr defTabSz="914400">
              <a:defRPr/>
            </a:pPr>
            <a:r>
              <a:rPr lang="fr-CA" sz="1000" dirty="0"/>
              <a:t>Adapté du </a:t>
            </a:r>
            <a:r>
              <a:rPr lang="fr-CA" sz="1000" dirty="0">
                <a:hlinkClick r:id="rId19"/>
              </a:rPr>
              <a:t>http://greatergood.berkeley.edu/article/item/compassionate_leaders_are_effective_leaders</a:t>
            </a:r>
            <a:endParaRPr lang="fr-CA"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000" b="0" i="0" dirty="0">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000" dirty="0">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b="0" i="0" dirty="0">
                <a:effectLst/>
                <a:latin typeface="Roboto" panose="02000000000000000000" pitchFamily="2" charset="0"/>
              </a:rPr>
              <a:t>“Le Je et le Nous”</a:t>
            </a:r>
            <a:r>
              <a:rPr lang="en-CA" sz="1200" b="0" i="0" dirty="0">
                <a:effectLst/>
                <a:latin typeface="Roboto" panose="02000000000000000000" pitchFamily="2" charset="0"/>
              </a:rPr>
              <a:t> </a:t>
            </a:r>
            <a:r>
              <a:rPr lang="en-CA" sz="1200" dirty="0">
                <a:hlinkClick r:id="rId20"/>
              </a:rPr>
              <a:t>https://www.youtube.com/watch?v=uo8Yo4UE6g0</a:t>
            </a:r>
            <a:r>
              <a:rPr lang="en-CA" sz="1200" baseline="0" dirty="0"/>
              <a:t> </a:t>
            </a:r>
          </a:p>
        </p:txBody>
      </p:sp>
    </p:spTree>
    <p:extLst>
      <p:ext uri="{BB962C8B-B14F-4D97-AF65-F5344CB8AC3E}">
        <p14:creationId xmlns:p14="http://schemas.microsoft.com/office/powerpoint/2010/main" val="325088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054"/>
                                        </p:tgtEl>
                                        <p:attrNameLst>
                                          <p:attrName>style.visibility</p:attrName>
                                        </p:attrNameLst>
                                      </p:cBhvr>
                                      <p:to>
                                        <p:strVal val="visible"/>
                                      </p:to>
                                    </p:set>
                                    <p:animEffect transition="in" filter="fade">
                                      <p:cBhvr>
                                        <p:cTn id="25" dur="500"/>
                                        <p:tgtEl>
                                          <p:spTgt spid="2054"/>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2052"/>
                                        </p:tgtEl>
                                        <p:attrNameLst>
                                          <p:attrName>style.visibility</p:attrName>
                                        </p:attrNameLst>
                                      </p:cBhvr>
                                      <p:to>
                                        <p:strVal val="visible"/>
                                      </p:to>
                                    </p:set>
                                    <p:animEffect transition="in" filter="fade">
                                      <p:cBhvr>
                                        <p:cTn id="2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4"/>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6"/>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10.xml><?xml version="1.0" encoding="utf-8"?>
<p:tagLst xmlns:a="http://schemas.openxmlformats.org/drawingml/2006/main" xmlns:r="http://schemas.openxmlformats.org/officeDocument/2006/relationships" xmlns:p="http://schemas.openxmlformats.org/presentationml/2006/main">
  <p:tag name="NUM" val="5"/>
</p:tagLst>
</file>

<file path=ppt/tags/tag111.xml><?xml version="1.0" encoding="utf-8"?>
<p:tagLst xmlns:a="http://schemas.openxmlformats.org/drawingml/2006/main" xmlns:r="http://schemas.openxmlformats.org/officeDocument/2006/relationships" xmlns:p="http://schemas.openxmlformats.org/presentationml/2006/main">
  <p:tag name="NUM" val="6"/>
</p:tagLst>
</file>

<file path=ppt/tags/tag112.xml><?xml version="1.0" encoding="utf-8"?>
<p:tagLst xmlns:a="http://schemas.openxmlformats.org/drawingml/2006/main" xmlns:r="http://schemas.openxmlformats.org/officeDocument/2006/relationships" xmlns:p="http://schemas.openxmlformats.org/presentationml/2006/main">
  <p:tag name="NUM" val="7"/>
</p:tagLst>
</file>

<file path=ppt/tags/tag113.xml><?xml version="1.0" encoding="utf-8"?>
<p:tagLst xmlns:a="http://schemas.openxmlformats.org/drawingml/2006/main" xmlns:r="http://schemas.openxmlformats.org/officeDocument/2006/relationships" xmlns:p="http://schemas.openxmlformats.org/presentationml/2006/main">
  <p:tag name="NUM" val="8"/>
</p:tagLst>
</file>

<file path=ppt/tags/tag114.xml><?xml version="1.0" encoding="utf-8"?>
<p:tagLst xmlns:a="http://schemas.openxmlformats.org/drawingml/2006/main" xmlns:r="http://schemas.openxmlformats.org/officeDocument/2006/relationships" xmlns:p="http://schemas.openxmlformats.org/presentationml/2006/main">
  <p:tag name="NUM" val="9"/>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2"/>
</p:tagLst>
</file>

<file path=ppt/tags/tag117.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2"/>
</p:tagLst>
</file>

<file path=ppt/tags/tag13.xml><?xml version="1.0" encoding="utf-8"?>
<p:tagLst xmlns:a="http://schemas.openxmlformats.org/drawingml/2006/main" xmlns:r="http://schemas.openxmlformats.org/officeDocument/2006/relationships" xmlns:p="http://schemas.openxmlformats.org/presentationml/2006/main">
  <p:tag name="NUM" val="13"/>
</p:tagLst>
</file>

<file path=ppt/tags/tag14.xml><?xml version="1.0" encoding="utf-8"?>
<p:tagLst xmlns:a="http://schemas.openxmlformats.org/drawingml/2006/main" xmlns:r="http://schemas.openxmlformats.org/officeDocument/2006/relationships" xmlns:p="http://schemas.openxmlformats.org/presentationml/2006/main">
  <p:tag name="NUM" val="14"/>
</p:tagLst>
</file>

<file path=ppt/tags/tag15.xml><?xml version="1.0" encoding="utf-8"?>
<p:tagLst xmlns:a="http://schemas.openxmlformats.org/drawingml/2006/main" xmlns:r="http://schemas.openxmlformats.org/officeDocument/2006/relationships" xmlns:p="http://schemas.openxmlformats.org/presentationml/2006/main">
  <p:tag name="NUM" val="15"/>
</p:tagLst>
</file>

<file path=ppt/tags/tag16.xml><?xml version="1.0" encoding="utf-8"?>
<p:tagLst xmlns:a="http://schemas.openxmlformats.org/drawingml/2006/main" xmlns:r="http://schemas.openxmlformats.org/officeDocument/2006/relationships" xmlns:p="http://schemas.openxmlformats.org/presentationml/2006/main">
  <p:tag name="NUM" val="16"/>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7"/>
</p:tagLst>
</file>

<file path=ppt/tags/tag25.xml><?xml version="1.0" encoding="utf-8"?>
<p:tagLst xmlns:a="http://schemas.openxmlformats.org/drawingml/2006/main" xmlns:r="http://schemas.openxmlformats.org/officeDocument/2006/relationships" xmlns:p="http://schemas.openxmlformats.org/presentationml/2006/main">
  <p:tag name="NUM" val="11"/>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7"/>
</p:tagLst>
</file>

<file path=ppt/tags/tag38.xml><?xml version="1.0" encoding="utf-8"?>
<p:tagLst xmlns:a="http://schemas.openxmlformats.org/drawingml/2006/main" xmlns:r="http://schemas.openxmlformats.org/officeDocument/2006/relationships" xmlns:p="http://schemas.openxmlformats.org/presentationml/2006/main">
  <p:tag name="NUM" val="8"/>
</p:tagLst>
</file>

<file path=ppt/tags/tag39.xml><?xml version="1.0" encoding="utf-8"?>
<p:tagLst xmlns:a="http://schemas.openxmlformats.org/drawingml/2006/main" xmlns:r="http://schemas.openxmlformats.org/officeDocument/2006/relationships" xmlns:p="http://schemas.openxmlformats.org/presentationml/2006/main">
  <p:tag name="NUM" val="9"/>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0"/>
</p:tagLst>
</file>

<file path=ppt/tags/tag41.xml><?xml version="1.0" encoding="utf-8"?>
<p:tagLst xmlns:a="http://schemas.openxmlformats.org/drawingml/2006/main" xmlns:r="http://schemas.openxmlformats.org/officeDocument/2006/relationships" xmlns:p="http://schemas.openxmlformats.org/presentationml/2006/main">
  <p:tag name="NUM" val="11"/>
</p:tagLst>
</file>

<file path=ppt/tags/tag42.xml><?xml version="1.0" encoding="utf-8"?>
<p:tagLst xmlns:a="http://schemas.openxmlformats.org/drawingml/2006/main" xmlns:r="http://schemas.openxmlformats.org/officeDocument/2006/relationships" xmlns:p="http://schemas.openxmlformats.org/presentationml/2006/main">
  <p:tag name="NUM" val="12"/>
</p:tagLst>
</file>

<file path=ppt/tags/tag43.xml><?xml version="1.0" encoding="utf-8"?>
<p:tagLst xmlns:a="http://schemas.openxmlformats.org/drawingml/2006/main" xmlns:r="http://schemas.openxmlformats.org/officeDocument/2006/relationships" xmlns:p="http://schemas.openxmlformats.org/presentationml/2006/main">
  <p:tag name="NUM" val="13"/>
</p:tagLst>
</file>

<file path=ppt/tags/tag44.xml><?xml version="1.0" encoding="utf-8"?>
<p:tagLst xmlns:a="http://schemas.openxmlformats.org/drawingml/2006/main" xmlns:r="http://schemas.openxmlformats.org/officeDocument/2006/relationships" xmlns:p="http://schemas.openxmlformats.org/presentationml/2006/main">
  <p:tag name="NUM" val="14"/>
</p:tagLst>
</file>

<file path=ppt/tags/tag45.xml><?xml version="1.0" encoding="utf-8"?>
<p:tagLst xmlns:a="http://schemas.openxmlformats.org/drawingml/2006/main" xmlns:r="http://schemas.openxmlformats.org/officeDocument/2006/relationships" xmlns:p="http://schemas.openxmlformats.org/presentationml/2006/main">
  <p:tag name="NUM" val="15"/>
</p:tagLst>
</file>

<file path=ppt/tags/tag46.xml><?xml version="1.0" encoding="utf-8"?>
<p:tagLst xmlns:a="http://schemas.openxmlformats.org/drawingml/2006/main" xmlns:r="http://schemas.openxmlformats.org/officeDocument/2006/relationships" xmlns:p="http://schemas.openxmlformats.org/presentationml/2006/main">
  <p:tag name="NUM" val="16"/>
</p:tagLst>
</file>

<file path=ppt/tags/tag47.xml><?xml version="1.0" encoding="utf-8"?>
<p:tagLst xmlns:a="http://schemas.openxmlformats.org/drawingml/2006/main" xmlns:r="http://schemas.openxmlformats.org/officeDocument/2006/relationships" xmlns:p="http://schemas.openxmlformats.org/presentationml/2006/main">
  <p:tag name="NUM" val="17"/>
</p:tagLst>
</file>

<file path=ppt/tags/tag48.xml><?xml version="1.0" encoding="utf-8"?>
<p:tagLst xmlns:a="http://schemas.openxmlformats.org/drawingml/2006/main" xmlns:r="http://schemas.openxmlformats.org/officeDocument/2006/relationships" xmlns:p="http://schemas.openxmlformats.org/presentationml/2006/main">
  <p:tag name="NUM" val="18"/>
</p:tagLst>
</file>

<file path=ppt/tags/tag49.xml><?xml version="1.0" encoding="utf-8"?>
<p:tagLst xmlns:a="http://schemas.openxmlformats.org/drawingml/2006/main" xmlns:r="http://schemas.openxmlformats.org/officeDocument/2006/relationships" xmlns:p="http://schemas.openxmlformats.org/presentationml/2006/main">
  <p:tag name="NUM" val="19"/>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20"/>
</p:tagLst>
</file>

<file path=ppt/tags/tag51.xml><?xml version="1.0" encoding="utf-8"?>
<p:tagLst xmlns:a="http://schemas.openxmlformats.org/drawingml/2006/main" xmlns:r="http://schemas.openxmlformats.org/officeDocument/2006/relationships" xmlns:p="http://schemas.openxmlformats.org/presentationml/2006/main">
  <p:tag name="NUM" val="21"/>
</p:tagLst>
</file>

<file path=ppt/tags/tag52.xml><?xml version="1.0" encoding="utf-8"?>
<p:tagLst xmlns:a="http://schemas.openxmlformats.org/drawingml/2006/main" xmlns:r="http://schemas.openxmlformats.org/officeDocument/2006/relationships" xmlns:p="http://schemas.openxmlformats.org/presentationml/2006/main">
  <p:tag name="NUM" val="22"/>
</p:tagLst>
</file>

<file path=ppt/tags/tag53.xml><?xml version="1.0" encoding="utf-8"?>
<p:tagLst xmlns:a="http://schemas.openxmlformats.org/drawingml/2006/main" xmlns:r="http://schemas.openxmlformats.org/officeDocument/2006/relationships" xmlns:p="http://schemas.openxmlformats.org/presentationml/2006/main">
  <p:tag name="NUM" val="23"/>
</p:tagLst>
</file>

<file path=ppt/tags/tag54.xml><?xml version="1.0" encoding="utf-8"?>
<p:tagLst xmlns:a="http://schemas.openxmlformats.org/drawingml/2006/main" xmlns:r="http://schemas.openxmlformats.org/officeDocument/2006/relationships" xmlns:p="http://schemas.openxmlformats.org/presentationml/2006/main">
  <p:tag name="NUM" val="24"/>
</p:tagLst>
</file>

<file path=ppt/tags/tag55.xml><?xml version="1.0" encoding="utf-8"?>
<p:tagLst xmlns:a="http://schemas.openxmlformats.org/drawingml/2006/main" xmlns:r="http://schemas.openxmlformats.org/officeDocument/2006/relationships" xmlns:p="http://schemas.openxmlformats.org/presentationml/2006/main">
  <p:tag name="NUM" val="25"/>
</p:tagLst>
</file>

<file path=ppt/tags/tag56.xml><?xml version="1.0" encoding="utf-8"?>
<p:tagLst xmlns:a="http://schemas.openxmlformats.org/drawingml/2006/main" xmlns:r="http://schemas.openxmlformats.org/officeDocument/2006/relationships" xmlns:p="http://schemas.openxmlformats.org/presentationml/2006/main">
  <p:tag name="NUM" val="26"/>
</p:tagLst>
</file>

<file path=ppt/tags/tag57.xml><?xml version="1.0" encoding="utf-8"?>
<p:tagLst xmlns:a="http://schemas.openxmlformats.org/drawingml/2006/main" xmlns:r="http://schemas.openxmlformats.org/officeDocument/2006/relationships" xmlns:p="http://schemas.openxmlformats.org/presentationml/2006/main">
  <p:tag name="NUM" val="27"/>
</p:tagLst>
</file>

<file path=ppt/tags/tag58.xml><?xml version="1.0" encoding="utf-8"?>
<p:tagLst xmlns:a="http://schemas.openxmlformats.org/drawingml/2006/main" xmlns:r="http://schemas.openxmlformats.org/officeDocument/2006/relationships" xmlns:p="http://schemas.openxmlformats.org/presentationml/2006/main">
  <p:tag name="NUM" val="28"/>
</p:tagLst>
</file>

<file path=ppt/tags/tag59.xml><?xml version="1.0" encoding="utf-8"?>
<p:tagLst xmlns:a="http://schemas.openxmlformats.org/drawingml/2006/main" xmlns:r="http://schemas.openxmlformats.org/officeDocument/2006/relationships" xmlns:p="http://schemas.openxmlformats.org/presentationml/2006/main">
  <p:tag name="NUM" val="29"/>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30"/>
</p:tagLst>
</file>

<file path=ppt/tags/tag61.xml><?xml version="1.0" encoding="utf-8"?>
<p:tagLst xmlns:a="http://schemas.openxmlformats.org/drawingml/2006/main" xmlns:r="http://schemas.openxmlformats.org/officeDocument/2006/relationships" xmlns:p="http://schemas.openxmlformats.org/presentationml/2006/main">
  <p:tag name="NUM" val="31"/>
</p:tagLst>
</file>

<file path=ppt/tags/tag62.xml><?xml version="1.0" encoding="utf-8"?>
<p:tagLst xmlns:a="http://schemas.openxmlformats.org/drawingml/2006/main" xmlns:r="http://schemas.openxmlformats.org/officeDocument/2006/relationships" xmlns:p="http://schemas.openxmlformats.org/presentationml/2006/main">
  <p:tag name="NUM" val="32"/>
</p:tagLst>
</file>

<file path=ppt/tags/tag63.xml><?xml version="1.0" encoding="utf-8"?>
<p:tagLst xmlns:a="http://schemas.openxmlformats.org/drawingml/2006/main" xmlns:r="http://schemas.openxmlformats.org/officeDocument/2006/relationships" xmlns:p="http://schemas.openxmlformats.org/presentationml/2006/main">
  <p:tag name="NUM" val="33"/>
</p:tagLst>
</file>

<file path=ppt/tags/tag64.xml><?xml version="1.0" encoding="utf-8"?>
<p:tagLst xmlns:a="http://schemas.openxmlformats.org/drawingml/2006/main" xmlns:r="http://schemas.openxmlformats.org/officeDocument/2006/relationships" xmlns:p="http://schemas.openxmlformats.org/presentationml/2006/main">
  <p:tag name="NUM" val="34"/>
</p:tagLst>
</file>

<file path=ppt/tags/tag65.xml><?xml version="1.0" encoding="utf-8"?>
<p:tagLst xmlns:a="http://schemas.openxmlformats.org/drawingml/2006/main" xmlns:r="http://schemas.openxmlformats.org/officeDocument/2006/relationships" xmlns:p="http://schemas.openxmlformats.org/presentationml/2006/main">
  <p:tag name="NUM" val="35"/>
</p:tagLst>
</file>

<file path=ppt/tags/tag66.xml><?xml version="1.0" encoding="utf-8"?>
<p:tagLst xmlns:a="http://schemas.openxmlformats.org/drawingml/2006/main" xmlns:r="http://schemas.openxmlformats.org/officeDocument/2006/relationships" xmlns:p="http://schemas.openxmlformats.org/presentationml/2006/main">
  <p:tag name="NUM" val="36"/>
</p:tagLst>
</file>

<file path=ppt/tags/tag67.xml><?xml version="1.0" encoding="utf-8"?>
<p:tagLst xmlns:a="http://schemas.openxmlformats.org/drawingml/2006/main" xmlns:r="http://schemas.openxmlformats.org/officeDocument/2006/relationships" xmlns:p="http://schemas.openxmlformats.org/presentationml/2006/main">
  <p:tag name="NUM" val="37"/>
</p:tagLst>
</file>

<file path=ppt/tags/tag68.xml><?xml version="1.0" encoding="utf-8"?>
<p:tagLst xmlns:a="http://schemas.openxmlformats.org/drawingml/2006/main" xmlns:r="http://schemas.openxmlformats.org/officeDocument/2006/relationships" xmlns:p="http://schemas.openxmlformats.org/presentationml/2006/main">
  <p:tag name="NUM" val="38"/>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7"/>
</p:tagLst>
</file>

<file path=ppt/tags/tag74.xml><?xml version="1.0" encoding="utf-8"?>
<p:tagLst xmlns:a="http://schemas.openxmlformats.org/drawingml/2006/main" xmlns:r="http://schemas.openxmlformats.org/officeDocument/2006/relationships" xmlns:p="http://schemas.openxmlformats.org/presentationml/2006/main">
  <p:tag name="NUM" val="8"/>
</p:tagLst>
</file>

<file path=ppt/tags/tag75.xml><?xml version="1.0" encoding="utf-8"?>
<p:tagLst xmlns:a="http://schemas.openxmlformats.org/drawingml/2006/main" xmlns:r="http://schemas.openxmlformats.org/officeDocument/2006/relationships" xmlns:p="http://schemas.openxmlformats.org/presentationml/2006/main">
  <p:tag name="NUM" val="9"/>
</p:tagLst>
</file>

<file path=ppt/tags/tag76.xml><?xml version="1.0" encoding="utf-8"?>
<p:tagLst xmlns:a="http://schemas.openxmlformats.org/drawingml/2006/main" xmlns:r="http://schemas.openxmlformats.org/officeDocument/2006/relationships" xmlns:p="http://schemas.openxmlformats.org/presentationml/2006/main">
  <p:tag name="NUM" val="10"/>
</p:tagLst>
</file>

<file path=ppt/tags/tag77.xml><?xml version="1.0" encoding="utf-8"?>
<p:tagLst xmlns:a="http://schemas.openxmlformats.org/drawingml/2006/main" xmlns:r="http://schemas.openxmlformats.org/officeDocument/2006/relationships" xmlns:p="http://schemas.openxmlformats.org/presentationml/2006/main">
  <p:tag name="NUM" val="11"/>
</p:tagLst>
</file>

<file path=ppt/tags/tag78.xml><?xml version="1.0" encoding="utf-8"?>
<p:tagLst xmlns:a="http://schemas.openxmlformats.org/drawingml/2006/main" xmlns:r="http://schemas.openxmlformats.org/officeDocument/2006/relationships" xmlns:p="http://schemas.openxmlformats.org/presentationml/2006/main">
  <p:tag name="NUM" val="12"/>
</p:tagLst>
</file>

<file path=ppt/tags/tag79.xml><?xml version="1.0" encoding="utf-8"?>
<p:tagLst xmlns:a="http://schemas.openxmlformats.org/drawingml/2006/main" xmlns:r="http://schemas.openxmlformats.org/officeDocument/2006/relationships" xmlns:p="http://schemas.openxmlformats.org/presentationml/2006/main">
  <p:tag name="NUM" val="13"/>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80.xml><?xml version="1.0" encoding="utf-8"?>
<p:tagLst xmlns:a="http://schemas.openxmlformats.org/drawingml/2006/main" xmlns:r="http://schemas.openxmlformats.org/officeDocument/2006/relationships" xmlns:p="http://schemas.openxmlformats.org/presentationml/2006/main">
  <p:tag name="NUM" val="14"/>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5"/>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4"/>
</p:tagLst>
</file>

<file path=ppt/tags/tag93.xml><?xml version="1.0" encoding="utf-8"?>
<p:tagLst xmlns:a="http://schemas.openxmlformats.org/drawingml/2006/main" xmlns:r="http://schemas.openxmlformats.org/officeDocument/2006/relationships" xmlns:p="http://schemas.openxmlformats.org/presentationml/2006/main">
  <p:tag name="NUM" val="5"/>
</p:tagLst>
</file>

<file path=ppt/tags/tag94.xml><?xml version="1.0" encoding="utf-8"?>
<p:tagLst xmlns:a="http://schemas.openxmlformats.org/drawingml/2006/main" xmlns:r="http://schemas.openxmlformats.org/officeDocument/2006/relationships" xmlns:p="http://schemas.openxmlformats.org/presentationml/2006/main">
  <p:tag name="NUM" val="6"/>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4"/>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7118</TotalTime>
  <Words>5572</Words>
  <Application>Microsoft Office PowerPoint</Application>
  <PresentationFormat>On-screen Show (4:3)</PresentationFormat>
  <Paragraphs>477</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GT America</vt:lpstr>
      <vt:lpstr>Ink Free</vt:lpstr>
      <vt:lpstr>Roboto</vt:lpstr>
      <vt:lpstr>Verdana</vt:lpstr>
      <vt:lpstr>1_Office Theme</vt:lpstr>
      <vt:lpstr>PowerPoint Presentation</vt:lpstr>
      <vt:lpstr>Programme de développement du leadership de changement en pleine-conscience (DLCP)</vt:lpstr>
      <vt:lpstr>Rappel - Tout au long du programme</vt:lpstr>
      <vt:lpstr>Exercice de respiration en pleine conscience – Centrage</vt:lpstr>
      <vt:lpstr>Compte rendu de la semaine 2</vt:lpstr>
      <vt:lpstr>Programme – semaine 3:Le leadership (clarté, concentration et compassion)</vt:lpstr>
      <vt:lpstr>Qu’est-ce que le « leadership », et quelles sont les qualités d’un bon dirigeant?</vt:lpstr>
      <vt:lpstr>Organisations dotées de programmes de pleine conscience</vt:lpstr>
      <vt:lpstr>Trois piliers du leadership compatissant</vt:lpstr>
      <vt:lpstr>Leadership compatissant – compréhension approfondie</vt:lpstr>
      <vt:lpstr>Compréhension approfondie, certaines actions</vt:lpstr>
      <vt:lpstr>Quelles sont les qualités d’un bon dirigeant?</vt:lpstr>
      <vt:lpstr>Exercice d’écoute consciente en tant que dirigeant</vt:lpstr>
      <vt:lpstr>Prise de décision consciente </vt:lpstr>
      <vt:lpstr>Exercice de compassion consciente –  Je vous souhaite du bonheur</vt:lpstr>
      <vt:lpstr>Choses à accomplir cette semaine</vt:lpstr>
      <vt:lpstr>Retour sur la séance – Qu’est-ce qui a le plus retenu votre attention?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508</cp:revision>
  <cp:lastPrinted>2016-05-02T17:15:08Z</cp:lastPrinted>
  <dcterms:created xsi:type="dcterms:W3CDTF">2015-04-14T20:39:51Z</dcterms:created>
  <dcterms:modified xsi:type="dcterms:W3CDTF">2022-10-13T16:14:07Z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-1936063571</vt:i4>
  </property>
  <property fmtid="{D5CDD505-2E9C-101B-9397-08002B2CF9AE}" pid="3" name="_NewReviewCycle">
    <vt:lpwstr/>
  </property>
  <property fmtid="{D5CDD505-2E9C-101B-9397-08002B2CF9AE}" pid="4" name="_EmailSubject">
    <vt:lpwstr>Commande(s) : 10666062  [-]  Contrat : 200004577  [-]  Délai : 2022-08-26 12:00 HAE (Ott)</vt:lpwstr>
  </property>
  <property fmtid="{D5CDD505-2E9C-101B-9397-08002B2CF9AE}" pid="5" name="_AuthorEmail">
    <vt:lpwstr>Claudie-Ann.Lalonde-Gratton@tpsgc-pwgsc.gc.ca</vt:lpwstr>
  </property>
  <property fmtid="{D5CDD505-2E9C-101B-9397-08002B2CF9AE}" pid="6" name="_AuthorEmailDisplayName">
    <vt:lpwstr>Claudie-Ann Lalonde-Gratton</vt:lpwstr>
  </property>
</Properties>
</file>