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336" r:id="rId2"/>
    <p:sldId id="321" r:id="rId3"/>
    <p:sldId id="364" r:id="rId4"/>
    <p:sldId id="354" r:id="rId5"/>
    <p:sldId id="348" r:id="rId6"/>
    <p:sldId id="323" r:id="rId7"/>
    <p:sldId id="353" r:id="rId8"/>
    <p:sldId id="322" r:id="rId9"/>
    <p:sldId id="335" r:id="rId10"/>
    <p:sldId id="365" r:id="rId11"/>
    <p:sldId id="325" r:id="rId12"/>
    <p:sldId id="366" r:id="rId13"/>
    <p:sldId id="359" r:id="rId14"/>
    <p:sldId id="349" r:id="rId15"/>
    <p:sldId id="358" r:id="rId16"/>
    <p:sldId id="360" r:id="rId17"/>
    <p:sldId id="346"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64020" autoAdjust="0"/>
  </p:normalViewPr>
  <p:slideViewPr>
    <p:cSldViewPr snapToObjects="1" showGuides="1">
      <p:cViewPr varScale="1">
        <p:scale>
          <a:sx n="80" d="100"/>
          <a:sy n="80" d="100"/>
        </p:scale>
        <p:origin x="228" y="480"/>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10/11/2022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youtube.com/watch?v=Rah4IHHZyZU" TargetMode="External"/><Relationship Id="rId5" Type="http://schemas.openxmlformats.org/officeDocument/2006/relationships/hyperlink" Target="http://www.sharonsalzberg.com/body-scan-meditation-audio/" TargetMode="External"/><Relationship Id="rId4" Type="http://schemas.openxmlformats.org/officeDocument/2006/relationships/hyperlink" Target="http://elishagoldstein.com/videos/10-minute-body-sca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 Friendly</a:t>
            </a:r>
            <a:r>
              <a:rPr lang="en-CA" dirty="0"/>
              <a:t> reminder: prep for sharing audio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endParaRPr lang="en-CA" b="1"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t>((need a replace or adjustment)) Janice </a:t>
            </a:r>
            <a:r>
              <a:rPr lang="en-CA" sz="1200" noProof="0" dirty="0" err="1"/>
              <a:t>Marturano</a:t>
            </a:r>
            <a:r>
              <a:rPr lang="en-CA" sz="1200" noProof="0" dirty="0"/>
              <a:t>: Deep Understanding WEF - </a:t>
            </a:r>
            <a:r>
              <a:rPr lang="en-CA" sz="1200" dirty="0">
                <a:hlinkClick r:id="rId4"/>
              </a:rPr>
              <a:t>https://soundcloud.com/33voices/compassion-is-a-deep-understanding-janice-marturano</a:t>
            </a:r>
            <a:r>
              <a:rPr lang="en-CA"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https://www.ted.com/talks/dan_ariely_are_we_in_control_of_our_own_decisions?language=fr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r>
              <a:rPr lang="fr-FR" dirty="0"/>
              <a:t>Je vous laisse parcourir rapidement la liste</a:t>
            </a:r>
          </a:p>
          <a:p>
            <a:r>
              <a:rPr lang="fr-FR" dirty="0"/>
              <a:t>(donnez du temps aux gens pour lire)</a:t>
            </a:r>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De cette liste de ce qui fait un grand leader, toutes des compétences non techniques, je veux juste attirer votre attention sur le 4ème point, (lire le point)</a:t>
            </a:r>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 can start now, write your own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in the meantime we’ll create the breakout rooms and you’ll automatically join a breakout room in about 2 minutes. The following messages will be broadcasted…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Start now, “A” speaks, “B” listens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Now switch, “B” speaks and “A” listens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((Then broadcast the messages,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Close the breakout rooms around 6 minutes had passed))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 sur)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(lisez la diapositive : première puce et sous-puce) 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A pour parler et 1 minute pour B pour écouter et puis paraphraser. Je diffuserai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spcBef>
                <a:spcPts val="599"/>
              </a:spcBef>
              <a:spcAft>
                <a:spcPts val="300"/>
              </a:spcAft>
            </a:pPr>
            <a:r>
              <a:rPr lang="fr-FR" sz="1300" dirty="0"/>
              <a:t>(cliquez et paraphrasez la première puce)</a:t>
            </a:r>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et croyez-moi, je les ai.</a:t>
            </a:r>
            <a:br>
              <a:rPr lang="fr-FR" sz="1300" b="1" i="1" dirty="0"/>
            </a:br>
            <a:r>
              <a:rPr lang="fr-FR" sz="1300" dirty="0"/>
              <a:t>Le processus que je suis quand j'ai </a:t>
            </a:r>
            <a:r>
              <a:rPr lang="fr-FR" sz="1300" b="1" i="1" dirty="0"/>
              <a:t>envie de manger quelque chose qui n'est pas nécessairement sain</a:t>
            </a:r>
            <a:br>
              <a:rPr lang="fr-FR" sz="1300" b="1" i="1" dirty="0"/>
            </a:br>
            <a:r>
              <a:rPr lang="fr-FR" sz="1300" dirty="0"/>
              <a:t> Par exemple, je suis juste allé acheter des collations, me dégourdir les jambes et prendre l'air. Si je réfléchis à ma décision avant d'aller au magasin, je dis que je vais acheter une collation saine (par exemple une banane, une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passe souvent devant les "collations malsaines" et je prends un moment pour les regarder et si je suis capable de faire attention à mes habitudes alimentaires, je réussis généralement décision de collation. Vous l'avez peut-être deviné, et vous avez raison, lorsque je précipite mon processus de décision, j'agis par impulsion et finis par acheter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 sur)</a:t>
            </a:r>
          </a:p>
          <a:p>
            <a:pPr marL="0" indent="0">
              <a:spcBef>
                <a:spcPts val="600"/>
              </a:spcBef>
              <a:buFont typeface="Arial" panose="020B0604020202020204" pitchFamily="34" charset="0"/>
              <a:buNone/>
            </a:pPr>
            <a:r>
              <a:rPr lang="fr-FR" sz="1400" dirty="0"/>
              <a:t>Ici, nous avons une vidéo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a:t>
            </a:r>
          </a:p>
          <a:p>
            <a:pPr marL="0" indent="0">
              <a:spcBef>
                <a:spcPts val="600"/>
              </a:spcBef>
              <a:buFont typeface="Arial" panose="020B0604020202020204" pitchFamily="34" charset="0"/>
              <a:buNone/>
            </a:pPr>
            <a:endParaRPr lang="fr-FR" sz="1400" dirty="0"/>
          </a:p>
          <a:p>
            <a:pPr marL="0" indent="0">
              <a:spcBef>
                <a:spcPts val="600"/>
              </a:spcBef>
              <a:buFont typeface="Arial" panose="020B0604020202020204" pitchFamily="34" charset="0"/>
              <a:buNone/>
            </a:pPr>
            <a:r>
              <a:rPr lang="fr-FR" sz="1400" dirty="0"/>
              <a:t>((Selon l'heure : décidez))</a:t>
            </a:r>
          </a:p>
          <a:p>
            <a:pPr marL="285750" indent="-285750">
              <a:spcBef>
                <a:spcPts val="600"/>
              </a:spcBef>
              <a:buFont typeface="Arial" panose="020B0604020202020204" pitchFamily="34" charset="0"/>
              <a:buChar char="•"/>
            </a:pPr>
            <a:r>
              <a:rPr lang="fr-FR" sz="1400" dirty="0"/>
              <a:t>Comme nous avons le temps, regardons cette vidéo Dan </a:t>
            </a:r>
            <a:r>
              <a:rPr lang="fr-FR" sz="1400" dirty="0" err="1"/>
              <a:t>Ariely</a:t>
            </a:r>
            <a:r>
              <a:rPr lang="fr-FR" sz="1400" dirty="0"/>
              <a:t> Sommes-nous en contrôle de nos propres décisions ? (17 min) </a:t>
            </a:r>
            <a:r>
              <a:rPr lang="en-CA" sz="1400" dirty="0"/>
              <a:t>https://www.ted.com/talks/dan_ariely_are_we_in_control_of_our_own_decisions?language=fr</a:t>
            </a:r>
            <a:endParaRPr lang="fr-FR" sz="1400" dirty="0"/>
          </a:p>
          <a:p>
            <a:pPr marL="285750" indent="-285750">
              <a:spcBef>
                <a:spcPts val="600"/>
              </a:spcBef>
              <a:buFont typeface="Arial" panose="020B0604020202020204" pitchFamily="34" charset="0"/>
              <a:buChar char="•"/>
            </a:pPr>
            <a:r>
              <a:rPr lang="fr-FR" sz="1400" dirty="0"/>
              <a:t>Vu le temps dont nous disposons pour cette séance, je vous invite à voir la vidéo par la suite, elle dure 17 minutes, vaut la peine d'être visionnée</a:t>
            </a:r>
          </a:p>
          <a:p>
            <a:pPr marL="0" indent="0">
              <a:spcBef>
                <a:spcPts val="600"/>
              </a:spcBef>
              <a:buFont typeface="Arial" panose="020B0604020202020204" pitchFamily="34" charset="0"/>
              <a:buNone/>
            </a:pPr>
            <a:endParaRPr lang="en-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3"/>
              </a:rPr>
              <a:t>Day 20/21 days challenge - KindSpring - Practice Mindful Decision-Making</a:t>
            </a:r>
            <a:br>
              <a:rPr lang="en-CA" sz="2000" u="sng" dirty="0"/>
            </a:br>
            <a:r>
              <a:rPr lang="en-CA" sz="1200" u="sng" dirty="0"/>
              <a:t>(</a:t>
            </a:r>
            <a:r>
              <a:rPr lang="en-CA" sz="1200" u="sng" dirty="0">
                <a:hlinkClick r:id="rId3"/>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(lire la diapositive)</a:t>
            </a:r>
          </a:p>
          <a:p>
            <a:endParaRPr lang="fr-FR" dirty="0"/>
          </a:p>
          <a:p>
            <a:r>
              <a:rPr lang="fr-CA" sz="1200" b="1" i="1" dirty="0">
                <a:solidFill>
                  <a:srgbClr val="FF0000"/>
                </a:solidFill>
              </a:rPr>
              <a:t>*** </a:t>
            </a:r>
            <a:r>
              <a:rPr lang="fr-CA" sz="1200" b="1" i="1" dirty="0" err="1">
                <a:solidFill>
                  <a:srgbClr val="FF0000"/>
                </a:solidFill>
              </a:rPr>
              <a:t>depending</a:t>
            </a:r>
            <a:r>
              <a:rPr lang="fr-CA" sz="1200" b="1" i="1" dirty="0">
                <a:solidFill>
                  <a:srgbClr val="FF0000"/>
                </a:solidFill>
              </a:rPr>
              <a:t> on the </a:t>
            </a:r>
            <a:r>
              <a:rPr lang="fr-CA" sz="1200" b="1" i="1" dirty="0" err="1">
                <a:solidFill>
                  <a:srgbClr val="FF0000"/>
                </a:solidFill>
              </a:rPr>
              <a:t>resources</a:t>
            </a:r>
            <a:r>
              <a:rPr lang="fr-CA" sz="1200" b="1" i="1" dirty="0">
                <a:solidFill>
                  <a:srgbClr val="FF0000"/>
                </a:solidFill>
              </a:rPr>
              <a:t> the notes </a:t>
            </a:r>
            <a:r>
              <a:rPr lang="fr-CA" sz="1200" b="1" i="1" dirty="0" err="1">
                <a:solidFill>
                  <a:srgbClr val="FF0000"/>
                </a:solidFill>
              </a:rPr>
              <a:t>may</a:t>
            </a:r>
            <a:r>
              <a:rPr lang="fr-CA" sz="1200" b="1" i="1" dirty="0">
                <a:solidFill>
                  <a:srgbClr val="FF0000"/>
                </a:solidFill>
              </a:rPr>
              <a:t> </a:t>
            </a:r>
            <a:r>
              <a:rPr lang="fr-CA" sz="1200" b="1" i="1" dirty="0" err="1">
                <a:solidFill>
                  <a:srgbClr val="FF0000"/>
                </a:solidFill>
              </a:rPr>
              <a:t>need</a:t>
            </a:r>
            <a:r>
              <a:rPr lang="fr-CA" sz="1200" b="1" i="1" dirty="0">
                <a:solidFill>
                  <a:srgbClr val="FF0000"/>
                </a:solidFill>
              </a:rPr>
              <a:t> to </a:t>
            </a:r>
            <a:r>
              <a:rPr lang="fr-CA" sz="1200" b="1" i="1" dirty="0" err="1">
                <a:solidFill>
                  <a:srgbClr val="FF0000"/>
                </a:solidFill>
              </a:rPr>
              <a:t>be</a:t>
            </a:r>
            <a:r>
              <a:rPr lang="fr-CA" sz="1200" b="1" i="1" dirty="0">
                <a:solidFill>
                  <a:srgbClr val="FF0000"/>
                </a:solidFill>
              </a:rPr>
              <a:t> </a:t>
            </a:r>
            <a:r>
              <a:rPr lang="fr-CA" sz="1200" b="1" i="1" dirty="0" err="1">
                <a:solidFill>
                  <a:srgbClr val="FF0000"/>
                </a:solidFill>
              </a:rPr>
              <a:t>updated</a:t>
            </a:r>
            <a:r>
              <a:rPr lang="fr-CA" sz="1200" b="1" i="1" dirty="0">
                <a:solidFill>
                  <a:srgbClr val="FF0000"/>
                </a:solidFill>
              </a:rPr>
              <a:t>/</a:t>
            </a:r>
            <a:r>
              <a:rPr lang="fr-CA" sz="1200" b="1" i="1" dirty="0" err="1">
                <a:solidFill>
                  <a:srgbClr val="FF0000"/>
                </a:solidFill>
              </a:rPr>
              <a:t>adjusted</a:t>
            </a:r>
            <a:r>
              <a:rPr lang="fr-CA" sz="1200" b="1" i="1" dirty="0">
                <a:solidFill>
                  <a:srgbClr val="FF0000"/>
                </a:solidFill>
              </a:rPr>
              <a:t> ***</a:t>
            </a:r>
            <a:endParaRPr lang="fr-FR" b="1" i="1" dirty="0"/>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3"/>
              </a:rPr>
              <a:t>https://archive.org/details/MFBodyScan10Minsb</a:t>
            </a:r>
            <a:r>
              <a:rPr lang="fr-CA" sz="1200" dirty="0"/>
              <a:t> </a:t>
            </a:r>
          </a:p>
          <a:p>
            <a:pPr marL="628650" lvl="1" indent="-171450">
              <a:buFont typeface="Arial" panose="020B0604020202020204" pitchFamily="34" charset="0"/>
              <a:buChar char="•"/>
            </a:pPr>
            <a:r>
              <a:rPr lang="fr-CA" sz="1200" dirty="0">
                <a:hlinkClick r:id="rId4"/>
              </a:rPr>
              <a:t>http://elishagoldstein.com/videos/10-minute-body-scan/</a:t>
            </a:r>
            <a:endParaRPr lang="fr-CA" sz="1200" dirty="0"/>
          </a:p>
          <a:p>
            <a:pPr marL="628650" lvl="1" indent="-171450">
              <a:buFont typeface="Arial" panose="020B0604020202020204" pitchFamily="34" charset="0"/>
              <a:buChar char="•"/>
            </a:pPr>
            <a:r>
              <a:rPr lang="fr-CA" sz="1200" u="sng" dirty="0">
                <a:hlinkClick r:id="rId5"/>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6"/>
              </a:rPr>
              <a:t>https://www.youtube.com/watch?v=Rah4IHHZyZU </a:t>
            </a:r>
            <a:endParaRPr lang="fr-CA" sz="1200" u="sng" dirty="0"/>
          </a:p>
          <a:p>
            <a:pPr marL="628650" lvl="1" indent="-171450">
              <a:buFont typeface="Arial" panose="020B0604020202020204" pitchFamily="34" charset="0"/>
              <a:buChar char="•"/>
            </a:pPr>
            <a:r>
              <a:rPr lang="fr-CA" sz="1200" u="sng" dirty="0">
                <a:hlinkClick r:id="rId7"/>
              </a:rPr>
              <a:t>https://www.youtube.com/watch?v=aXItOY0sLRY</a:t>
            </a:r>
            <a:endParaRPr lang="fr-CA" sz="1200" u="sng" dirty="0"/>
          </a:p>
          <a:p>
            <a:pPr marL="628650" lvl="1" indent="-171450">
              <a:buFont typeface="Arial" panose="020B0604020202020204" pitchFamily="34" charset="0"/>
              <a:buChar char="•"/>
            </a:pPr>
            <a:r>
              <a:rPr lang="fr-CA" sz="1200" u="sng" dirty="0">
                <a:hlinkClick r:id="rId8"/>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3754720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Débriefing sur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Comme d’habitude, une fois terminé, vous pouvez simplement quitter le WebEx ou retournez si vous avez des questionnes ou de commentaires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GCConnex (ou donner des dates précises, si disponible).</a:t>
            </a:r>
          </a:p>
          <a:p>
            <a:endParaRPr lang="en-US" baseline="0" dirty="0"/>
          </a:p>
          <a:p>
            <a:r>
              <a:rPr lang="en-CA" strike="noStrike" baseline="0" dirty="0"/>
              <a:t>As with all GoC sessions, please, feel free to use the language of your choice to ask questions or participate in the discussion., today’s session will be conducted  mainly in French, there will be other sessions in English that will be promoted via the GCConnex group (or give specific dates, if available</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a:t>
            </a:r>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r>
              <a:rPr lang="fr-FR" baseline="0" dirty="0"/>
              <a:t>Veuillez répondre au sondage affiché sur vos écrans maintenant, probablement sur le côté droit</a:t>
            </a:r>
            <a:endParaRPr lang="fr-CA" baseline="0"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fr-FR" dirty="0">
              <a:highlight>
                <a:srgbClr val="FFFF00"/>
              </a:highlight>
            </a:endParaRPr>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débriefing et les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fr-FR" b="0" dirty="0"/>
          </a:p>
          <a:p>
            <a:pPr lvl="0"/>
            <a:r>
              <a:rPr lang="fr-FR" b="0" dirty="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dirty="0"/>
              <a:t>Sur la NBA, Phil Jackson, d'abord avec les Chicago Bulls puis avec les LA Lakers a obtenu 11 championnats, faisant faire à Michael Jordan, </a:t>
            </a:r>
            <a:r>
              <a:rPr lang="fr-FR" b="0" dirty="0" err="1"/>
              <a:t>Koby</a:t>
            </a:r>
            <a:r>
              <a:rPr lang="fr-FR" b="0" dirty="0"/>
              <a:t> Bryant et autres des exercices de pleine conscience. Ils appellent ça être dans « la zone ». De plus, les Golden State Warriors, ont un état d'esprit conscient sur quatre valeurs fondamentales, dans l'ordre :</a:t>
            </a:r>
          </a:p>
          <a:p>
            <a:pPr lvl="1"/>
            <a:r>
              <a:rPr lang="fr-FR" b="0" dirty="0"/>
              <a:t>1. Joie ;</a:t>
            </a:r>
          </a:p>
          <a:p>
            <a:pPr lvl="1"/>
            <a:r>
              <a:rPr lang="fr-FR" b="0" dirty="0"/>
              <a:t>2. Pleine conscience ;</a:t>
            </a:r>
          </a:p>
          <a:p>
            <a:pPr lvl="1"/>
            <a:r>
              <a:rPr lang="fr-FR" b="0" dirty="0"/>
              <a:t>3. Compassion pour les membres de l'équipe et pour le jeu de basketball; et</a:t>
            </a:r>
          </a:p>
          <a:p>
            <a:pPr lvl="1"/>
            <a:r>
              <a:rPr lang="fr-FR" b="0" dirty="0"/>
              <a:t>4. Compétition</a:t>
            </a:r>
            <a:endParaRPr lang="en-CA" b="0" dirty="0"/>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Silicon Valley l'ont demandé, il a écrit le livre </a:t>
            </a:r>
            <a:r>
              <a:rPr lang="fr-FR" b="0" i="0" dirty="0" err="1">
                <a:solidFill>
                  <a:srgbClr val="7030A0"/>
                </a:solidFill>
              </a:rPr>
              <a:t>Search</a:t>
            </a:r>
            <a:r>
              <a:rPr lang="fr-FR" b="0" i="0" dirty="0">
                <a:solidFill>
                  <a:srgbClr val="7030A0"/>
                </a:solidFill>
              </a:rPr>
              <a:t> Inside </a:t>
            </a:r>
            <a:r>
              <a:rPr lang="fr-FR" b="0" i="0" dirty="0" err="1">
                <a:solidFill>
                  <a:srgbClr val="7030A0"/>
                </a:solidFill>
              </a:rPr>
              <a:t>Yourself</a:t>
            </a:r>
            <a:r>
              <a:rPr lang="fr-FR" b="0" i="0" dirty="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a:solidFill>
                  <a:srgbClr val="7030A0"/>
                </a:solidFill>
              </a:rPr>
              <a:t>Forum économique mondial - Le Forum engage les principaux dirigeants politiques, commerciaux et autres de la société à façonner les programmes mondiaux, régionaux et industriels. Janice </a:t>
            </a:r>
            <a:r>
              <a:rPr lang="fr-FR" b="0" i="0" dirty="0" err="1">
                <a:solidFill>
                  <a:srgbClr val="7030A0"/>
                </a:solidFill>
              </a:rPr>
              <a:t>Marturano</a:t>
            </a:r>
            <a:r>
              <a:rPr lang="fr-FR" b="0" i="0" dirty="0">
                <a:solidFill>
                  <a:srgbClr val="7030A0"/>
                </a:solidFill>
              </a:rPr>
              <a:t>, ancienne vice-présidente de General Mills et maintenant présidente de l'Institute for </a:t>
            </a:r>
            <a:r>
              <a:rPr lang="fr-FR" b="0" i="0" dirty="0" err="1">
                <a:solidFill>
                  <a:srgbClr val="7030A0"/>
                </a:solidFill>
              </a:rPr>
              <a:t>Mindful</a:t>
            </a:r>
            <a:r>
              <a:rPr lang="fr-FR" b="0" i="0" dirty="0">
                <a:solidFill>
                  <a:srgbClr val="7030A0"/>
                </a:solidFill>
              </a:rPr>
              <a:t> Leadership, a présenté lors de ce forum - https://www.youtube.com/watch?v=v0CNZLIkIqw</a:t>
            </a:r>
            <a:endParaRPr lang="en-CA" b="0" i="0" dirty="0">
              <a:solidFill>
                <a:srgbClr val="7030A0"/>
              </a:solidFill>
            </a:endParaRPr>
          </a:p>
          <a:p>
            <a:pPr marL="171450" indent="-171450">
              <a:buFont typeface="Arial" panose="020B0604020202020204" pitchFamily="34" charset="0"/>
              <a:buChar cha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0"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pPr marL="0" indent="0">
              <a:buFont typeface="Arial" panose="020B0604020202020204" pitchFamily="34" charset="0"/>
              <a:buNone/>
            </a:pPr>
            <a:endParaRPr lang="en-CA" b="0" i="0" dirty="0">
              <a:solidFill>
                <a:srgbClr val="7030A0"/>
              </a:solidFill>
            </a:endParaRPr>
          </a:p>
          <a:p>
            <a:pPr>
              <a:buFont typeface="Arial" charset="0"/>
              <a:buNone/>
            </a:pPr>
            <a:r>
              <a:rPr lang="en-CA" baseline="0" dirty="0"/>
              <a:t>---</a:t>
            </a:r>
          </a:p>
          <a:p>
            <a:pPr>
              <a:buFont typeface="Arial" charset="0"/>
              <a:buNone/>
            </a:pPr>
            <a:r>
              <a:rPr lang="en-CA" baseline="0" dirty="0" err="1"/>
              <a:t>Ressources</a:t>
            </a:r>
            <a:r>
              <a:rPr lang="en-CA" baseline="0" dirty="0"/>
              <a:t> en </a:t>
            </a:r>
            <a:r>
              <a:rPr lang="en-CA" baseline="0" dirty="0" err="1"/>
              <a:t>anglais</a:t>
            </a:r>
            <a:r>
              <a:rPr lang="en-CA" baseline="0" dirty="0"/>
              <a:t> :</a:t>
            </a:r>
          </a:p>
          <a:p>
            <a:pPr marL="171450" indent="-171450">
              <a:buFont typeface="Arial" panose="020B0604020202020204" pitchFamily="34" charset="0"/>
              <a:buChar char="•"/>
            </a:pPr>
            <a:r>
              <a:rPr lang="en-CA" baseline="0" dirty="0"/>
              <a:t>Les </a:t>
            </a:r>
            <a:r>
              <a:rPr lang="en-CA" baseline="0" dirty="0" err="1"/>
              <a:t>onze</a:t>
            </a:r>
            <a:r>
              <a:rPr lang="en-CA" baseline="0" dirty="0"/>
              <a:t> </a:t>
            </a:r>
            <a:r>
              <a:rPr lang="en-CA" baseline="0" dirty="0" err="1"/>
              <a:t>anneaux</a:t>
            </a:r>
            <a:r>
              <a:rPr lang="en-CA" baseline="0" dirty="0"/>
              <a:t> de Phil Jackson - avec Chicago Bulls et LA Lakers </a:t>
            </a:r>
            <a:r>
              <a:rPr lang="en-CA" baseline="0" dirty="0" err="1"/>
              <a:t>ont</a:t>
            </a:r>
            <a:r>
              <a:rPr lang="en-CA" baseline="0" dirty="0"/>
              <a:t> </a:t>
            </a:r>
            <a:r>
              <a:rPr lang="en-CA" baseline="0" dirty="0" err="1"/>
              <a:t>obtenu</a:t>
            </a:r>
            <a:r>
              <a:rPr lang="en-CA" baseline="0" dirty="0"/>
              <a:t> 11 </a:t>
            </a:r>
            <a:r>
              <a:rPr lang="en-CA" baseline="0" dirty="0" err="1"/>
              <a:t>championnats</a:t>
            </a:r>
            <a:r>
              <a:rPr lang="en-CA" baseline="0" dirty="0"/>
              <a:t> - https://www.amazon.ca/Eleven-Rings-Success-Phil-Jackson/dp/0143125346</a:t>
            </a:r>
          </a:p>
          <a:p>
            <a:pPr marL="171450" indent="-171450">
              <a:buFont typeface="Arial" panose="020B0604020202020204" pitchFamily="34" charset="0"/>
              <a:buChar char="•"/>
            </a:pPr>
            <a:r>
              <a:rPr lang="en-CA" baseline="0" dirty="0"/>
              <a:t>Golden State Warriors, quatre </a:t>
            </a:r>
            <a:r>
              <a:rPr lang="en-CA" baseline="0" dirty="0" err="1"/>
              <a:t>valeurs</a:t>
            </a:r>
            <a:r>
              <a:rPr lang="en-CA" baseline="0" dirty="0"/>
              <a:t> </a:t>
            </a:r>
            <a:r>
              <a:rPr lang="en-CA" baseline="0" dirty="0" err="1"/>
              <a:t>fondamentales</a:t>
            </a:r>
            <a:r>
              <a:rPr lang="en-CA" baseline="0" dirty="0"/>
              <a:t> - http://yogadork.com/2015/12/09/the-golden-state-warriors-record-breaking-mindful-mindset/</a:t>
            </a:r>
          </a:p>
          <a:p>
            <a:pPr marL="171450" indent="-171450">
              <a:buFont typeface="Arial" panose="020B0604020202020204" pitchFamily="34" charset="0"/>
              <a:buChar char="•"/>
            </a:pPr>
            <a:r>
              <a:rPr lang="en-CA" baseline="0" dirty="0"/>
              <a:t>Article - </a:t>
            </a:r>
            <a:r>
              <a:rPr lang="en-CA" baseline="0" dirty="0" err="1"/>
              <a:t>mentionne</a:t>
            </a:r>
            <a:r>
              <a:rPr lang="en-CA" baseline="0" dirty="0"/>
              <a:t> </a:t>
            </a:r>
            <a:r>
              <a:rPr lang="en-CA" baseline="0" dirty="0" err="1"/>
              <a:t>quelques</a:t>
            </a:r>
            <a:r>
              <a:rPr lang="en-CA" baseline="0" dirty="0"/>
              <a:t> </a:t>
            </a:r>
            <a:r>
              <a:rPr lang="en-CA" baseline="0" dirty="0" err="1"/>
              <a:t>détails</a:t>
            </a:r>
            <a:r>
              <a:rPr lang="en-CA" baseline="0" dirty="0"/>
              <a:t> sur les programmes Mindfulness de Google, Aetna, General Mills, Intel, Target &amp; Green Mountain Coffee Roastershttps://hbr.org/2015/12/why-google-target-and-general-mills-are- </a:t>
            </a:r>
            <a:r>
              <a:rPr lang="en-CA" baseline="0" dirty="0" err="1"/>
              <a:t>investir</a:t>
            </a:r>
            <a:r>
              <a:rPr lang="en-CA" baseline="0" dirty="0"/>
              <a:t> dans la </a:t>
            </a:r>
            <a:r>
              <a:rPr lang="en-CA" baseline="0" dirty="0" err="1"/>
              <a:t>pleine</a:t>
            </a:r>
            <a:r>
              <a:rPr lang="en-CA" baseline="0" dirty="0"/>
              <a:t> conscience</a:t>
            </a:r>
          </a:p>
          <a:p>
            <a:pPr marL="171450" indent="-171450">
              <a:buFont typeface="Arial" panose="020B0604020202020204" pitchFamily="34" charset="0"/>
              <a:buChar char="•"/>
            </a:pPr>
            <a:r>
              <a:rPr lang="en-CA" baseline="0" dirty="0"/>
              <a:t>http://www.siyli.org</a:t>
            </a:r>
          </a:p>
          <a:p>
            <a:pPr marL="171450" indent="-171450">
              <a:buFont typeface="Arial" panose="020B0604020202020204" pitchFamily="34" charset="0"/>
              <a:buChar char="•"/>
            </a:pPr>
            <a:r>
              <a:rPr lang="en-CA" baseline="0" dirty="0"/>
              <a:t>http://www.Mindfulnet.org</a:t>
            </a:r>
          </a:p>
          <a:p>
            <a:pPr marL="171450" indent="-171450">
              <a:buFont typeface="Arial" panose="020B0604020202020204" pitchFamily="34" charset="0"/>
              <a:buChar char="•"/>
            </a:pPr>
            <a:r>
              <a:rPr lang="en-CA" baseline="0" dirty="0"/>
              <a:t>http://instituteformindfulleadership.org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98023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(Lire les 6 puces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https://www.youtube.com/watch?v=uo8Yo4UE6g0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3434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Now talking about Deep </a:t>
            </a:r>
            <a:r>
              <a:rPr lang="en-CA" sz="1800" noProof="0" dirty="0"/>
              <a:t>Understanding</a:t>
            </a:r>
            <a:r>
              <a:rPr lang="en-CA" sz="1800" dirty="0"/>
              <a:t>, we have an audio from Janice Marturano, from Institute for Mindful Leadership, who presented at the World Economic Forum. (Play the audio, </a:t>
            </a:r>
            <a:r>
              <a:rPr lang="en-CA" sz="2400" dirty="0"/>
              <a:t>2 minutes - </a:t>
            </a:r>
            <a:r>
              <a:rPr lang="en-CA" sz="1800" dirty="0">
                <a:hlinkClick r:id="rId3"/>
              </a:rPr>
              <a:t>https://soundcloud.com/33voices/compassion-is-a-deep-understanding-janice-marturano</a:t>
            </a:r>
            <a:r>
              <a:rPr lang="en-CA" sz="2400" dirty="0"/>
              <a:t>)</a:t>
            </a: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(click)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In this table we have left to right the levels of understanding. From surface understanding (Quantitative), to deep understanding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The graphic is not that clear, the next slide explains details on the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An analogy here is, if you fish on the surface, you’ll only get small fish… so go deep to get the big fish.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(go to the next slide)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3880091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9209F0-E667-18EF-F7DC-42216DC3947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630A2DD-7808-A0EB-E5C7-FCCB6759F9F5}"/>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4" name="Subtitle 2">
            <a:extLst>
              <a:ext uri="{FF2B5EF4-FFF2-40B4-BE49-F238E27FC236}">
                <a16:creationId xmlns:a16="http://schemas.microsoft.com/office/drawing/2014/main" id="{4C3A6C80-D9D2-FDC9-5528-AB2C963B1355}"/>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5" name="Date Placeholder 3">
            <a:extLst>
              <a:ext uri="{FF2B5EF4-FFF2-40B4-BE49-F238E27FC236}">
                <a16:creationId xmlns:a16="http://schemas.microsoft.com/office/drawing/2014/main" id="{7A24E5F5-B0BD-AE6A-6BC8-20FB24E16DAF}"/>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2022-10-11</a:t>
            </a:fld>
            <a:endParaRPr lang="en-CA" noProof="0" dirty="0"/>
          </a:p>
        </p:txBody>
      </p:sp>
      <p:sp>
        <p:nvSpPr>
          <p:cNvPr id="6" name="Footer Placeholder 4">
            <a:extLst>
              <a:ext uri="{FF2B5EF4-FFF2-40B4-BE49-F238E27FC236}">
                <a16:creationId xmlns:a16="http://schemas.microsoft.com/office/drawing/2014/main" id="{E8EEC1C1-6A92-BAAD-85F7-BA8C377FA866}"/>
              </a:ext>
            </a:extLst>
          </p:cNvPr>
          <p:cNvSpPr>
            <a:spLocks noGrp="1"/>
          </p:cNvSpPr>
          <p:nvPr>
            <p:ph type="ftr" sz="quarter" idx="11"/>
          </p:nvPr>
        </p:nvSpPr>
        <p:spPr>
          <a:xfrm>
            <a:off x="3124200" y="6356350"/>
            <a:ext cx="2895600" cy="365125"/>
          </a:xfrm>
        </p:spPr>
        <p:txBody>
          <a:bodyPr/>
          <a:lstStyle/>
          <a:p>
            <a:endParaRPr lang="en-CA" noProof="0" dirty="0"/>
          </a:p>
        </p:txBody>
      </p:sp>
      <p:pic>
        <p:nvPicPr>
          <p:cNvPr id="7" name="Picture 6">
            <a:extLst>
              <a:ext uri="{FF2B5EF4-FFF2-40B4-BE49-F238E27FC236}">
                <a16:creationId xmlns:a16="http://schemas.microsoft.com/office/drawing/2014/main" id="{F515CD87-6C2A-DBAF-E067-4E2DB4B0310D}"/>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15" name="TextBox 14">
            <a:extLst>
              <a:ext uri="{FF2B5EF4-FFF2-40B4-BE49-F238E27FC236}">
                <a16:creationId xmlns:a16="http://schemas.microsoft.com/office/drawing/2014/main" id="{13068422-630F-6154-8671-D817398A585B}"/>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2022-10-11</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2022-10-11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2022-10-11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2022-10-11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2022-10-11</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ssivecashcoachingteam.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73.xml"/><Relationship Id="rId7" Type="http://schemas.openxmlformats.org/officeDocument/2006/relationships/notesSlide" Target="../notesSlides/notesSlide10.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6.jpeg"/><Relationship Id="rId5" Type="http://schemas.openxmlformats.org/officeDocument/2006/relationships/hyperlink" Target="https://siyli.org/great-leaders/"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14.png"/><Relationship Id="rId3" Type="http://schemas.openxmlformats.org/officeDocument/2006/relationships/tags" Target="../tags/tag80.xml"/><Relationship Id="rId7" Type="http://schemas.openxmlformats.org/officeDocument/2006/relationships/slideLayout" Target="../slideLayouts/slideLayout2.xml"/><Relationship Id="rId12" Type="http://schemas.openxmlformats.org/officeDocument/2006/relationships/image" Target="../media/image70.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69.jpeg"/><Relationship Id="rId5" Type="http://schemas.openxmlformats.org/officeDocument/2006/relationships/tags" Target="../tags/tag82.xml"/><Relationship Id="rId10" Type="http://schemas.openxmlformats.org/officeDocument/2006/relationships/image" Target="../media/image68.jpeg"/><Relationship Id="rId4" Type="http://schemas.openxmlformats.org/officeDocument/2006/relationships/tags" Target="../tags/tag81.xml"/><Relationship Id="rId9" Type="http://schemas.openxmlformats.org/officeDocument/2006/relationships/image" Target="../media/image67.jpeg"/><Relationship Id="rId14" Type="http://schemas.openxmlformats.org/officeDocument/2006/relationships/image" Target="../media/image71.png"/></Relationships>
</file>

<file path=ppt/slides/_rels/slide1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tags" Target="../tags/tag86.xml"/><Relationship Id="rId7" Type="http://schemas.openxmlformats.org/officeDocument/2006/relationships/hyperlink" Target="https://www.karmatube.org/videos.php?id=3965" TargetMode="Externa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87.xml"/><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tags" Target="../tags/tag90.xml"/><Relationship Id="rId7" Type="http://schemas.openxmlformats.org/officeDocument/2006/relationships/image" Target="../media/image73.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rFd3MRJmjXE" TargetMode="External"/><Relationship Id="rId13" Type="http://schemas.openxmlformats.org/officeDocument/2006/relationships/image" Target="../media/image16.png"/><Relationship Id="rId3" Type="http://schemas.openxmlformats.org/officeDocument/2006/relationships/tags" Target="../tags/tag94.xml"/><Relationship Id="rId7" Type="http://schemas.openxmlformats.org/officeDocument/2006/relationships/hyperlink" Target="https://www.youtube.com/watch?v=7Fuu_vPD8Ys" TargetMode="External"/><Relationship Id="rId12" Type="http://schemas.openxmlformats.org/officeDocument/2006/relationships/image" Target="../media/image15.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hyperlink" Target="http://www.enpleineconscience.be/audio/" TargetMode="External"/><Relationship Id="rId11" Type="http://schemas.openxmlformats.org/officeDocument/2006/relationships/image" Target="../media/image14.png"/><Relationship Id="rId5" Type="http://schemas.openxmlformats.org/officeDocument/2006/relationships/notesSlide" Target="../notesSlides/notesSlide15.xml"/><Relationship Id="rId10" Type="http://schemas.openxmlformats.org/officeDocument/2006/relationships/image" Target="../media/image13.png"/><Relationship Id="rId4" Type="http://schemas.openxmlformats.org/officeDocument/2006/relationships/slideLayout" Target="../slideLayouts/slideLayout2.xml"/><Relationship Id="rId9" Type="http://schemas.openxmlformats.org/officeDocument/2006/relationships/image" Target="../media/image75.jpeg"/></Relationships>
</file>

<file path=ppt/slides/_rels/slide16.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72.jpe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64.png"/><Relationship Id="rId17" Type="http://schemas.openxmlformats.org/officeDocument/2006/relationships/image" Target="../media/image74.jpeg"/><Relationship Id="rId2" Type="http://schemas.openxmlformats.org/officeDocument/2006/relationships/tags" Target="../tags/tag96.xml"/><Relationship Id="rId16" Type="http://schemas.openxmlformats.org/officeDocument/2006/relationships/image" Target="../media/image73.png"/><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notesSlide" Target="../notesSlides/notesSlide16.xml"/><Relationship Id="rId5" Type="http://schemas.openxmlformats.org/officeDocument/2006/relationships/tags" Target="../tags/tag99.xml"/><Relationship Id="rId15" Type="http://schemas.openxmlformats.org/officeDocument/2006/relationships/image" Target="../media/image11.jpeg"/><Relationship Id="rId10"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image" Target="../media/image68.jpeg"/></Relationships>
</file>

<file path=ppt/slides/_rels/slide17.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77.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76.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3.xml"/><Relationship Id="rId10" Type="http://schemas.openxmlformats.org/officeDocument/2006/relationships/image" Target="../media/image9.jpe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tags" Target="../tags/tag6.xml"/><Relationship Id="rId21" Type="http://schemas.openxmlformats.org/officeDocument/2006/relationships/image" Target="../media/image20.png"/><Relationship Id="rId7" Type="http://schemas.openxmlformats.org/officeDocument/2006/relationships/slideLayout" Target="../slideLayouts/slideLayout2.xml"/><Relationship Id="rId12" Type="http://schemas.openxmlformats.org/officeDocument/2006/relationships/image" Target="../media/image13.png"/><Relationship Id="rId17" Type="http://schemas.openxmlformats.org/officeDocument/2006/relationships/image" Target="../media/image9.jpeg"/><Relationship Id="rId2" Type="http://schemas.openxmlformats.org/officeDocument/2006/relationships/tags" Target="../tags/tag5.xml"/><Relationship Id="rId16" Type="http://schemas.openxmlformats.org/officeDocument/2006/relationships/image" Target="../media/image16.png"/><Relationship Id="rId20" Type="http://schemas.openxmlformats.org/officeDocument/2006/relationships/image" Target="../media/image19.jpe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2.png"/><Relationship Id="rId5" Type="http://schemas.openxmlformats.org/officeDocument/2006/relationships/tags" Target="../tags/tag8.xml"/><Relationship Id="rId15" Type="http://schemas.microsoft.com/office/2007/relationships/hdphoto" Target="../media/hdphoto2.wdp"/><Relationship Id="rId10" Type="http://schemas.openxmlformats.org/officeDocument/2006/relationships/image" Target="../media/image11.jpeg"/><Relationship Id="rId19" Type="http://schemas.openxmlformats.org/officeDocument/2006/relationships/image" Target="../media/image18.png"/><Relationship Id="rId4" Type="http://schemas.openxmlformats.org/officeDocument/2006/relationships/tags" Target="../tags/tag7.xml"/><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tags" Target="../tags/tag40.xml"/><Relationship Id="rId39" Type="http://schemas.openxmlformats.org/officeDocument/2006/relationships/slideLayout" Target="../slideLayouts/slideLayout2.xml"/><Relationship Id="rId21" Type="http://schemas.openxmlformats.org/officeDocument/2006/relationships/tags" Target="../tags/tag35.xml"/><Relationship Id="rId34" Type="http://schemas.openxmlformats.org/officeDocument/2006/relationships/tags" Target="../tags/tag48.xml"/><Relationship Id="rId42" Type="http://schemas.openxmlformats.org/officeDocument/2006/relationships/hyperlink" Target="http://www.siyli.org/" TargetMode="External"/><Relationship Id="rId47" Type="http://schemas.openxmlformats.org/officeDocument/2006/relationships/image" Target="../media/image28.png"/><Relationship Id="rId50" Type="http://schemas.openxmlformats.org/officeDocument/2006/relationships/image" Target="../media/image31.png"/><Relationship Id="rId55" Type="http://schemas.openxmlformats.org/officeDocument/2006/relationships/image" Target="../media/image34.png"/><Relationship Id="rId63" Type="http://schemas.openxmlformats.org/officeDocument/2006/relationships/image" Target="../media/image42.png"/><Relationship Id="rId68" Type="http://schemas.openxmlformats.org/officeDocument/2006/relationships/image" Target="../media/image47.png"/><Relationship Id="rId76" Type="http://schemas.openxmlformats.org/officeDocument/2006/relationships/image" Target="../media/image55.png"/><Relationship Id="rId7" Type="http://schemas.openxmlformats.org/officeDocument/2006/relationships/tags" Target="../tags/tag21.xml"/><Relationship Id="rId71" Type="http://schemas.openxmlformats.org/officeDocument/2006/relationships/image" Target="../media/image50.png"/><Relationship Id="rId2" Type="http://schemas.openxmlformats.org/officeDocument/2006/relationships/tags" Target="../tags/tag16.xml"/><Relationship Id="rId16" Type="http://schemas.openxmlformats.org/officeDocument/2006/relationships/tags" Target="../tags/tag30.xml"/><Relationship Id="rId29" Type="http://schemas.openxmlformats.org/officeDocument/2006/relationships/tags" Target="../tags/tag43.xml"/><Relationship Id="rId11" Type="http://schemas.openxmlformats.org/officeDocument/2006/relationships/tags" Target="../tags/tag25.xml"/><Relationship Id="rId24" Type="http://schemas.openxmlformats.org/officeDocument/2006/relationships/tags" Target="../tags/tag38.xml"/><Relationship Id="rId32" Type="http://schemas.openxmlformats.org/officeDocument/2006/relationships/tags" Target="../tags/tag46.xml"/><Relationship Id="rId37" Type="http://schemas.openxmlformats.org/officeDocument/2006/relationships/tags" Target="../tags/tag51.xml"/><Relationship Id="rId40" Type="http://schemas.openxmlformats.org/officeDocument/2006/relationships/notesSlide" Target="../notesSlides/notesSlide7.xml"/><Relationship Id="rId45" Type="http://schemas.openxmlformats.org/officeDocument/2006/relationships/image" Target="../media/image26.png"/><Relationship Id="rId53" Type="http://schemas.openxmlformats.org/officeDocument/2006/relationships/image" Target="../media/image32.png"/><Relationship Id="rId58" Type="http://schemas.openxmlformats.org/officeDocument/2006/relationships/image" Target="../media/image37.png"/><Relationship Id="rId66" Type="http://schemas.openxmlformats.org/officeDocument/2006/relationships/image" Target="../media/image45.png"/><Relationship Id="rId74" Type="http://schemas.openxmlformats.org/officeDocument/2006/relationships/image" Target="../media/image53.png"/><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tags" Target="../tags/tag42.xml"/><Relationship Id="rId36" Type="http://schemas.openxmlformats.org/officeDocument/2006/relationships/tags" Target="../tags/tag50.xml"/><Relationship Id="rId49" Type="http://schemas.openxmlformats.org/officeDocument/2006/relationships/image" Target="../media/image30.png"/><Relationship Id="rId57" Type="http://schemas.openxmlformats.org/officeDocument/2006/relationships/image" Target="../media/image36.png"/><Relationship Id="rId61" Type="http://schemas.openxmlformats.org/officeDocument/2006/relationships/image" Target="../media/image40.png"/><Relationship Id="rId10" Type="http://schemas.openxmlformats.org/officeDocument/2006/relationships/tags" Target="../tags/tag24.xml"/><Relationship Id="rId19" Type="http://schemas.openxmlformats.org/officeDocument/2006/relationships/tags" Target="../tags/tag33.xml"/><Relationship Id="rId31" Type="http://schemas.openxmlformats.org/officeDocument/2006/relationships/tags" Target="../tags/tag45.xml"/><Relationship Id="rId44" Type="http://schemas.openxmlformats.org/officeDocument/2006/relationships/image" Target="../media/image25.png"/><Relationship Id="rId52" Type="http://schemas.openxmlformats.org/officeDocument/2006/relationships/hyperlink" Target="http://instituteformindfulleadership.org/" TargetMode="External"/><Relationship Id="rId60" Type="http://schemas.openxmlformats.org/officeDocument/2006/relationships/image" Target="../media/image39.png"/><Relationship Id="rId65" Type="http://schemas.openxmlformats.org/officeDocument/2006/relationships/image" Target="../media/image44.jpeg"/><Relationship Id="rId73" Type="http://schemas.openxmlformats.org/officeDocument/2006/relationships/image" Target="../media/image52.jpe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tags" Target="../tags/tag41.xml"/><Relationship Id="rId30" Type="http://schemas.openxmlformats.org/officeDocument/2006/relationships/tags" Target="../tags/tag44.xml"/><Relationship Id="rId35" Type="http://schemas.openxmlformats.org/officeDocument/2006/relationships/tags" Target="../tags/tag49.xml"/><Relationship Id="rId43" Type="http://schemas.openxmlformats.org/officeDocument/2006/relationships/image" Target="../media/image24.png"/><Relationship Id="rId48" Type="http://schemas.openxmlformats.org/officeDocument/2006/relationships/image" Target="../media/image29.png"/><Relationship Id="rId56" Type="http://schemas.openxmlformats.org/officeDocument/2006/relationships/image" Target="../media/image35.png"/><Relationship Id="rId64" Type="http://schemas.openxmlformats.org/officeDocument/2006/relationships/image" Target="../media/image43.png"/><Relationship Id="rId69" Type="http://schemas.openxmlformats.org/officeDocument/2006/relationships/image" Target="../media/image48.png"/><Relationship Id="rId77" Type="http://schemas.openxmlformats.org/officeDocument/2006/relationships/image" Target="../media/image56.png"/><Relationship Id="rId8" Type="http://schemas.openxmlformats.org/officeDocument/2006/relationships/tags" Target="../tags/tag22.xml"/><Relationship Id="rId51" Type="http://schemas.openxmlformats.org/officeDocument/2006/relationships/hyperlink" Target="http://www.mindfulnet.org/" TargetMode="External"/><Relationship Id="rId72" Type="http://schemas.openxmlformats.org/officeDocument/2006/relationships/image" Target="../media/image51.png"/><Relationship Id="rId3" Type="http://schemas.openxmlformats.org/officeDocument/2006/relationships/tags" Target="../tags/tag17.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tags" Target="../tags/tag39.xml"/><Relationship Id="rId33" Type="http://schemas.openxmlformats.org/officeDocument/2006/relationships/tags" Target="../tags/tag47.xml"/><Relationship Id="rId38" Type="http://schemas.openxmlformats.org/officeDocument/2006/relationships/tags" Target="../tags/tag52.xml"/><Relationship Id="rId46" Type="http://schemas.openxmlformats.org/officeDocument/2006/relationships/image" Target="../media/image27.png"/><Relationship Id="rId59" Type="http://schemas.openxmlformats.org/officeDocument/2006/relationships/image" Target="../media/image38.png"/><Relationship Id="rId67" Type="http://schemas.openxmlformats.org/officeDocument/2006/relationships/image" Target="../media/image46.png"/><Relationship Id="rId20" Type="http://schemas.openxmlformats.org/officeDocument/2006/relationships/tags" Target="../tags/tag34.xml"/><Relationship Id="rId41" Type="http://schemas.openxmlformats.org/officeDocument/2006/relationships/image" Target="../media/image23.png"/><Relationship Id="rId54" Type="http://schemas.openxmlformats.org/officeDocument/2006/relationships/image" Target="../media/image33.png"/><Relationship Id="rId62" Type="http://schemas.openxmlformats.org/officeDocument/2006/relationships/image" Target="../media/image41.png"/><Relationship Id="rId70" Type="http://schemas.openxmlformats.org/officeDocument/2006/relationships/image" Target="../media/image49.png"/><Relationship Id="rId75" Type="http://schemas.openxmlformats.org/officeDocument/2006/relationships/image" Target="../media/image54.png"/><Relationship Id="rId1" Type="http://schemas.openxmlformats.org/officeDocument/2006/relationships/tags" Target="../tags/tag15.xml"/><Relationship Id="rId6" Type="http://schemas.openxmlformats.org/officeDocument/2006/relationships/tags" Target="../tags/tag20.xml"/></Relationships>
</file>

<file path=ppt/slides/_rels/slide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image" Target="../media/image58.jpeg"/><Relationship Id="rId3" Type="http://schemas.openxmlformats.org/officeDocument/2006/relationships/tags" Target="../tags/tag55.xml"/><Relationship Id="rId21" Type="http://schemas.openxmlformats.org/officeDocument/2006/relationships/image" Target="../media/image7.gif"/><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image" Target="../media/image57.jpeg"/><Relationship Id="rId2" Type="http://schemas.openxmlformats.org/officeDocument/2006/relationships/tags" Target="../tags/tag54.xml"/><Relationship Id="rId16" Type="http://schemas.openxmlformats.org/officeDocument/2006/relationships/notesSlide" Target="../notesSlides/notesSlide8.xml"/><Relationship Id="rId20" Type="http://schemas.openxmlformats.org/officeDocument/2006/relationships/image" Target="../media/image60.jpe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hyperlink" Target="https://www.youtube.com/watch?v=uo8Yo4UE6g0" TargetMode="External"/><Relationship Id="rId5" Type="http://schemas.openxmlformats.org/officeDocument/2006/relationships/tags" Target="../tags/tag57.xml"/><Relationship Id="rId15" Type="http://schemas.openxmlformats.org/officeDocument/2006/relationships/slideLayout" Target="../slideLayouts/slideLayout2.xml"/><Relationship Id="rId23" Type="http://schemas.openxmlformats.org/officeDocument/2006/relationships/hyperlink" Target="http://greatergood.berkeley.edu/article/item/compassionate_leaders_are_effective_leaders" TargetMode="External"/><Relationship Id="rId10" Type="http://schemas.openxmlformats.org/officeDocument/2006/relationships/tags" Target="../tags/tag62.xml"/><Relationship Id="rId19" Type="http://schemas.openxmlformats.org/officeDocument/2006/relationships/image" Target="../media/image59.jpeg"/><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69.xml"/><Relationship Id="rId7" Type="http://schemas.openxmlformats.org/officeDocument/2006/relationships/image" Target="../media/image6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openxmlformats.org/officeDocument/2006/relationships/hyperlink" Target="http://www.polyu.edu.hk/obe/students/files/deep.pdf" TargetMode="External"/><Relationship Id="rId4" Type="http://schemas.openxmlformats.org/officeDocument/2006/relationships/tags" Target="../tags/tag70.xml"/><Relationship Id="rId9" Type="http://schemas.openxmlformats.org/officeDocument/2006/relationships/hyperlink" Target="https://soundcloud.com/33voices/compassion-is-a-deep-understanding-janice-martura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4EE11-4C04-959C-5569-CCE067B6E6A1}"/>
              </a:ext>
            </a:extLst>
          </p:cNvPr>
          <p:cNvSpPr txBox="1"/>
          <p:nvPr/>
        </p:nvSpPr>
        <p:spPr>
          <a:xfrm>
            <a:off x="-1332656" y="1063495"/>
            <a:ext cx="4572000" cy="584775"/>
          </a:xfrm>
          <a:prstGeom prst="rect">
            <a:avLst/>
          </a:prstGeom>
          <a:noFill/>
        </p:spPr>
        <p:txBody>
          <a:bodyPr wrap="square">
            <a:spAutoFit/>
          </a:bodyPr>
          <a:lstStyle/>
          <a:p>
            <a:r>
              <a:rPr lang="en-CA" sz="3200" noProof="0" dirty="0">
                <a:solidFill>
                  <a:srgbClr val="FF0000"/>
                </a:solidFill>
              </a:rPr>
              <a:t>Need a quote!!</a:t>
            </a:r>
            <a:endParaRPr lang="en-CA" sz="3200" dirty="0">
              <a:solidFill>
                <a:srgbClr val="FF0000"/>
              </a:solidFill>
            </a:endParaRPr>
          </a:p>
        </p:txBody>
      </p:sp>
      <p:sp>
        <p:nvSpPr>
          <p:cNvPr id="6" name="TextBox 5">
            <a:extLst>
              <a:ext uri="{FF2B5EF4-FFF2-40B4-BE49-F238E27FC236}">
                <a16:creationId xmlns:a16="http://schemas.microsoft.com/office/drawing/2014/main" id="{9A7FF172-3174-7629-5E84-405EB70CAC0E}"/>
              </a:ext>
            </a:extLst>
          </p:cNvPr>
          <p:cNvSpPr txBox="1"/>
          <p:nvPr/>
        </p:nvSpPr>
        <p:spPr>
          <a:xfrm>
            <a:off x="1385392" y="1648270"/>
            <a:ext cx="4572000" cy="3577646"/>
          </a:xfrm>
          <a:prstGeom prst="rect">
            <a:avLst/>
          </a:prstGeom>
          <a:noFill/>
        </p:spPr>
        <p:txBody>
          <a:bodyPr wrap="square">
            <a:spAutoFit/>
          </a:bodyPr>
          <a:lstStyle/>
          <a:p>
            <a:pPr marL="0" marR="0">
              <a:lnSpc>
                <a:spcPct val="115000"/>
              </a:lnSpc>
              <a:spcBef>
                <a:spcPts val="0"/>
              </a:spcBef>
              <a:spcAft>
                <a:spcPts val="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Le défi du leadership est d’être fort, mais pas grossier;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d’être gentil, mais pas faible;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d’être audacieux, mais pas intimidateur;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d’être réfléchi, mais pas paresseux;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d’être humble, mais pas timide;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d’être fier, mais pas arrogant;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d’avoir le sens de l’humour, mais sans folie.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Jim Rohn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C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www.MassiveCashCoachingTeam.com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7044305" y="1052736"/>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a:xfrm>
            <a:off x="179512" y="342951"/>
            <a:ext cx="8849539" cy="1143000"/>
          </a:xfrm>
        </p:spPr>
        <p:txBody>
          <a:bodyPr>
            <a:normAutofit fontScale="90000"/>
          </a:bodyPr>
          <a:lstStyle/>
          <a:p>
            <a:r>
              <a:rPr lang="fr-CA" dirty="0"/>
              <a:t>Compréhension approfondie, </a:t>
            </a:r>
            <a:br>
              <a:rPr lang="fr-CA" dirty="0"/>
            </a:br>
            <a:r>
              <a:rPr lang="fr-CA" dirty="0"/>
              <a:t>certaines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idx="1"/>
            <p:custDataLst>
              <p:tags r:id="rId3"/>
            </p:custDataLst>
          </p:nvPr>
        </p:nvSpPr>
        <p:spPr>
          <a:xfrm>
            <a:off x="467544" y="1600200"/>
            <a:ext cx="8609869" cy="5007937"/>
          </a:xfrm>
        </p:spPr>
        <p:txBody>
          <a:bodyPr>
            <a:noAutofit/>
          </a:bodyPr>
          <a:lstStyle/>
          <a:p>
            <a:pPr marL="285750" indent="-285750">
              <a:buFont typeface="Arial" panose="020B0604020202020204" pitchFamily="34" charset="0"/>
              <a:buChar char="•"/>
            </a:pPr>
            <a:r>
              <a:rPr lang="fr-CA" sz="1400" b="1" dirty="0"/>
              <a:t>Se rappeler les faits </a:t>
            </a:r>
            <a:r>
              <a:rPr lang="fr-CA" sz="1400" dirty="0"/>
              <a:t>: dresser une liste d’éléments d’information sans rapport. </a:t>
            </a:r>
            <a:br>
              <a:rPr lang="fr-CA" sz="1400" dirty="0"/>
            </a:br>
            <a:r>
              <a:rPr lang="fr-CA" sz="1400" b="1" dirty="0"/>
              <a:t>Ce n’est pas une compréhension approfondie!</a:t>
            </a:r>
            <a:r>
              <a:rPr lang="fr-CA" sz="1400" dirty="0"/>
              <a:t> </a:t>
            </a:r>
          </a:p>
          <a:p>
            <a:pPr marL="285750" indent="-285750"/>
            <a:r>
              <a:rPr lang="fr-CA" sz="1400" b="1" dirty="0"/>
              <a:t>Comparer </a:t>
            </a:r>
            <a:r>
              <a:rPr lang="fr-CA" sz="1400" dirty="0"/>
              <a:t>: montrer comment les choses sont semblables ou ne sont pas semblables. </a:t>
            </a:r>
          </a:p>
          <a:p>
            <a:pPr marL="285750" indent="-285750">
              <a:buFont typeface="Arial" panose="020B0604020202020204" pitchFamily="34" charset="0"/>
              <a:buChar char="•"/>
            </a:pPr>
            <a:r>
              <a:rPr lang="fr-CA" sz="1400" b="1" dirty="0"/>
              <a:t>Opposer </a:t>
            </a:r>
            <a:r>
              <a:rPr lang="fr-CA" sz="1400" dirty="0"/>
              <a:t>: montrer la différence importante entre les choses. </a:t>
            </a:r>
          </a:p>
          <a:p>
            <a:pPr marL="285750" indent="-285750">
              <a:buFont typeface="Arial" panose="020B0604020202020204" pitchFamily="34" charset="0"/>
              <a:buChar char="•"/>
            </a:pPr>
            <a:r>
              <a:rPr lang="fr-CA" sz="1400" b="1" dirty="0"/>
              <a:t>Expliquer </a:t>
            </a:r>
            <a:r>
              <a:rPr lang="fr-CA" sz="1400" dirty="0"/>
              <a:t>: donner clairement le sens d’un sujet. </a:t>
            </a:r>
          </a:p>
          <a:p>
            <a:pPr marL="285750" indent="-285750"/>
            <a:r>
              <a:rPr lang="fr-CA" sz="1400" b="1" dirty="0"/>
              <a:t>Analyser </a:t>
            </a:r>
            <a:r>
              <a:rPr lang="fr-CA" sz="1400" dirty="0"/>
              <a:t>: examiner en détail les éléments d’un sujet et la manière dont ils sont liés les uns aux autres. </a:t>
            </a:r>
          </a:p>
          <a:p>
            <a:pPr marL="285750" indent="-285750">
              <a:buFont typeface="Arial" panose="020B0604020202020204" pitchFamily="34" charset="0"/>
              <a:buChar char="•"/>
            </a:pPr>
            <a:r>
              <a:rPr lang="fr-CA" sz="1400" b="1" dirty="0"/>
              <a:t>Relier </a:t>
            </a:r>
            <a:r>
              <a:rPr lang="fr-CA" sz="1400" dirty="0"/>
              <a:t>: montrer que les idées sont liées les unes aux autres. </a:t>
            </a:r>
          </a:p>
          <a:p>
            <a:pPr marL="285750" indent="-285750">
              <a:buFont typeface="Arial" panose="020B0604020202020204" pitchFamily="34" charset="0"/>
              <a:buChar char="•"/>
            </a:pPr>
            <a:r>
              <a:rPr lang="fr-CA" sz="1400" b="1" dirty="0"/>
              <a:t>Appliquer </a:t>
            </a:r>
            <a:r>
              <a:rPr lang="fr-CA" sz="1400" dirty="0"/>
              <a:t>: utiliser des connaissances ou des concepts précis pour résoudre un problème. </a:t>
            </a:r>
          </a:p>
          <a:p>
            <a:pPr marL="285750" indent="-285750">
              <a:buFont typeface="Arial" panose="020B0604020202020204" pitchFamily="34" charset="0"/>
              <a:buChar char="•"/>
            </a:pPr>
            <a:r>
              <a:rPr lang="fr-CA" sz="1400" b="1" dirty="0"/>
              <a:t>Recommander </a:t>
            </a:r>
            <a:r>
              <a:rPr lang="fr-CA" sz="1400" dirty="0"/>
              <a:t>: suggérer ce qu’il convient de faire en fonction d’une évaluation critique de l’information disponible. </a:t>
            </a:r>
          </a:p>
          <a:p>
            <a:pPr marL="285750" indent="-285750"/>
            <a:r>
              <a:rPr lang="fr-CA" sz="1400" b="1" dirty="0"/>
              <a:t>Théoriser </a:t>
            </a:r>
            <a:r>
              <a:rPr lang="fr-CA" sz="1400" dirty="0"/>
              <a:t>: élaborer les principes généraux d’un art ou d’une science. </a:t>
            </a:r>
          </a:p>
          <a:p>
            <a:pPr marL="285750" indent="-285750"/>
            <a:r>
              <a:rPr lang="fr-CA" sz="1400" b="1" dirty="0"/>
              <a:t>Généraliser </a:t>
            </a:r>
            <a:r>
              <a:rPr lang="fr-CA" sz="1400" dirty="0"/>
              <a:t>: tirer une conclusion générale à partir d’un certain nombre de faits. </a:t>
            </a:r>
          </a:p>
          <a:p>
            <a:pPr marL="285750" indent="-285750">
              <a:buFont typeface="Arial" panose="020B0604020202020204" pitchFamily="34" charset="0"/>
              <a:buChar char="•"/>
            </a:pPr>
            <a:r>
              <a:rPr lang="fr-CA" sz="1400" b="1" dirty="0"/>
              <a:t>Formuler des hypothèses </a:t>
            </a:r>
            <a:r>
              <a:rPr lang="fr-CA" sz="1400" dirty="0"/>
              <a:t>: proposer une idée qui peut servir de point de départ à une étude approfondie. </a:t>
            </a:r>
          </a:p>
          <a:p>
            <a:pPr marL="285750" indent="-285750">
              <a:buFont typeface="Arial" panose="020B0604020202020204" pitchFamily="34" charset="0"/>
              <a:buChar char="•"/>
            </a:pPr>
            <a:r>
              <a:rPr lang="fr-CA" sz="1400" b="1" dirty="0"/>
              <a:t>Réfléchir </a:t>
            </a:r>
            <a:r>
              <a:rPr lang="fr-CA" sz="1400" dirty="0"/>
              <a:t>: faire preuve d’une nouvelle compréhension de quelque chose en étudiant l’expérience antérieure. </a:t>
            </a:r>
          </a:p>
          <a:p>
            <a:endParaRPr lang="fr-CA" sz="1400" dirty="0"/>
          </a:p>
          <a:p>
            <a:pPr marL="0" indent="0">
              <a:buNone/>
            </a:pPr>
            <a:r>
              <a:rPr lang="fr-CA" sz="1400" dirty="0"/>
              <a:t>Vous ne pouvez attraper que des petits poissons à la surface. </a:t>
            </a:r>
            <a:r>
              <a:rPr lang="fr-CA" sz="1400" b="1" i="1" dirty="0"/>
              <a:t>Donc, allez en profondeur! </a:t>
            </a:r>
          </a:p>
        </p:txBody>
      </p:sp>
      <p:sp>
        <p:nvSpPr>
          <p:cNvPr id="4" name="Slide Number Placeholder 3">
            <a:extLst>
              <a:ext uri="{FF2B5EF4-FFF2-40B4-BE49-F238E27FC236}">
                <a16:creationId xmlns:a16="http://schemas.microsoft.com/office/drawing/2014/main" id="{2F0B5907-971B-B569-648E-403561947627}"/>
              </a:ext>
            </a:extLst>
          </p:cNvPr>
          <p:cNvSpPr>
            <a:spLocks noGrp="1"/>
          </p:cNvSpPr>
          <p:nvPr>
            <p:ph type="sldNum" sz="quarter" idx="4294967295"/>
            <p:custDataLst>
              <p:tags r:id="rId4"/>
            </p:custDataLst>
          </p:nvPr>
        </p:nvSpPr>
        <p:spPr>
          <a:xfrm>
            <a:off x="6553200" y="6356350"/>
            <a:ext cx="2133600" cy="365125"/>
          </a:xfrm>
          <a:prstGeom prst="rect">
            <a:avLst/>
          </a:prstGeom>
        </p:spPr>
        <p:txBody>
          <a:bodyPr/>
          <a:lstStyle/>
          <a:p>
            <a:fld id="{50E449A1-3E28-4EED-877C-2235D0A8D14E}" type="slidenum">
              <a:rPr lang="en-CA" smtClean="0"/>
              <a:pPr/>
              <a:t>10</a:t>
            </a:fld>
            <a:endParaRPr lang="en-CA" dirty="0"/>
          </a:p>
        </p:txBody>
      </p:sp>
      <p:grpSp>
        <p:nvGrpSpPr>
          <p:cNvPr id="11" name="Group 10">
            <a:extLst>
              <a:ext uri="{FF2B5EF4-FFF2-40B4-BE49-F238E27FC236}">
                <a16:creationId xmlns:a16="http://schemas.microsoft.com/office/drawing/2014/main" id="{ADA1DBF3-D5DB-0F87-509D-D5043758A7E6}"/>
              </a:ext>
            </a:extLst>
          </p:cNvPr>
          <p:cNvGrpSpPr/>
          <p:nvPr>
            <p:custDataLst>
              <p:tags r:id="rId5"/>
            </p:custDataLst>
          </p:nvPr>
        </p:nvGrpSpPr>
        <p:grpSpPr>
          <a:xfrm>
            <a:off x="7229480" y="5085184"/>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9">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fontScale="62500" lnSpcReduction="20000"/>
          </a:bodyPr>
          <a:lstStyle/>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1700" dirty="0"/>
              <a:t>		 (adapté du </a:t>
            </a:r>
            <a:r>
              <a:rPr lang="fr-CA" sz="1700" u="sng" dirty="0">
                <a:hlinkClick r:id="rId5"/>
              </a:rPr>
              <a:t>https://siyli.org/great-leaders/</a:t>
            </a:r>
            <a:r>
              <a:rPr lang="fr-CA" sz="1700" u="sng" dirty="0"/>
              <a:t>)</a:t>
            </a:r>
            <a:endParaRPr lang="fr-CA" sz="17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4640" y="2132856"/>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866580" y="2132856"/>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custDataLst>
              <p:tags r:id="rId1"/>
            </p:custDataLst>
          </p:nvPr>
        </p:nvSpPr>
        <p:spPr>
          <a:xfrm>
            <a:off x="827584" y="5326203"/>
            <a:ext cx="2664296" cy="23804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custDataLst>
              <p:tags r:id="rId2"/>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3"/>
            </p:custDataLst>
          </p:nvPr>
        </p:nvSpPr>
        <p:spPr>
          <a:xfrm>
            <a:off x="107504" y="1568708"/>
            <a:ext cx="8435280" cy="5141168"/>
          </a:xfrm>
        </p:spPr>
        <p:txBody>
          <a:bodyPr>
            <a:normAutofit fontScale="55000" lnSpcReduction="20000"/>
          </a:bodyPr>
          <a:lstStyle/>
          <a:p>
            <a:r>
              <a:rPr lang="fr-CA" dirty="0"/>
              <a:t>Prenez quelques minutes pour écrire une description de vous-même.</a:t>
            </a:r>
          </a:p>
          <a:p>
            <a:pPr lvl="1"/>
            <a:r>
              <a:rPr lang="fr-CA" dirty="0"/>
              <a:t>Idées : décrivez-vous en tant que dirigeant, employé, collègue, parent ou ami, ou décrivez-vous comme vous souhaitez être vu. Présentez-vous.</a:t>
            </a:r>
          </a:p>
          <a:p>
            <a:r>
              <a:rPr lang="fr-CA" dirty="0"/>
              <a:t>Indiquez qui est « A ».</a:t>
            </a:r>
          </a:p>
          <a:p>
            <a:r>
              <a:rPr lang="fr-CA" dirty="0"/>
              <a:t>A parle pendant une minute; B écoute.</a:t>
            </a:r>
          </a:p>
          <a:p>
            <a:r>
              <a:rPr lang="fr-CA" dirty="0"/>
              <a:t>Une fois la minute écoulée, B paraphrase ce qu’il a</a:t>
            </a:r>
          </a:p>
          <a:p>
            <a:pPr>
              <a:buNone/>
            </a:pPr>
            <a:r>
              <a:rPr lang="fr-CA" dirty="0"/>
              <a:t>	entendu A dire.</a:t>
            </a:r>
          </a:p>
          <a:p>
            <a:endParaRPr lang="fr-CA" dirty="0"/>
          </a:p>
          <a:p>
            <a:r>
              <a:rPr lang="fr-CA" dirty="0"/>
              <a:t>Pour le 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t>ceci est un exercice d'OBSERVATION.</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4"/>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6"/>
            </p:custDataLst>
          </p:nvPr>
        </p:nvGrpSpPr>
        <p:grpSpPr>
          <a:xfrm>
            <a:off x="6917136" y="6226075"/>
            <a:ext cx="542045" cy="543147"/>
            <a:chOff x="3242902" y="5446278"/>
            <a:chExt cx="1219511" cy="1049917"/>
          </a:xfrm>
        </p:grpSpPr>
        <p:pic>
          <p:nvPicPr>
            <p:cNvPr id="12" name="Picture 11"/>
            <p:cNvPicPr>
              <a:picLocks noChangeAspect="1"/>
            </p:cNvPicPr>
            <p:nvPr/>
          </p:nvPicPr>
          <p:blipFill>
            <a:blip r:embed="rId12"/>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3">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4">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500"/>
                                        <p:tgtEl>
                                          <p:spTgt spid="3">
                                            <p:txEl>
                                              <p:pRg st="12" end="1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500"/>
                                        <p:tgtEl>
                                          <p:spTgt spid="3">
                                            <p:txEl>
                                              <p:pRg st="13" end="1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Effect transition="in" filter="fade">
                                      <p:cBhvr>
                                        <p:cTn id="65" dur="500"/>
                                        <p:tgtEl>
                                          <p:spTgt spid="3">
                                            <p:txEl>
                                              <p:pRg st="15" end="15"/>
                                            </p:txEl>
                                          </p:spTgt>
                                        </p:tgtEl>
                                      </p:cBhvr>
                                    </p:animEffect>
                                  </p:childTnLst>
                                </p:cTn>
                              </p:par>
                            </p:childTnLst>
                          </p:cTn>
                        </p:par>
                        <p:par>
                          <p:cTn id="66" fill="hold">
                            <p:stCondLst>
                              <p:cond delay="500"/>
                            </p:stCondLst>
                            <p:childTnLst>
                              <p:par>
                                <p:cTn id="67" presetID="10" presetClass="entr" presetSubtype="0" fill="hold" grpId="0" nodeType="afterEffect">
                                  <p:stCondLst>
                                    <p:cond delay="100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xEl>
                                              <p:pRg st="17" end="17"/>
                                            </p:txEl>
                                          </p:spTgt>
                                        </p:tgtEl>
                                        <p:attrNameLst>
                                          <p:attrName>style.visibility</p:attrName>
                                        </p:attrNameLst>
                                      </p:cBhvr>
                                      <p:to>
                                        <p:strVal val="visible"/>
                                      </p:to>
                                    </p:set>
                                    <p:animEffect transition="in" filter="fade">
                                      <p:cBhvr>
                                        <p:cTn id="74"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417638"/>
            <a:ext cx="8507288" cy="5251722"/>
          </a:xfrm>
        </p:spPr>
        <p:txBody>
          <a:bodyPr>
            <a:noAutofit/>
          </a:bodyPr>
          <a:lstStyle/>
          <a:p>
            <a:pPr>
              <a:spcBef>
                <a:spcPts val="600"/>
              </a:spcBef>
            </a:pPr>
            <a:r>
              <a:rPr lang="fr-CA" sz="1600" b="1" dirty="0"/>
              <a:t>Pratiquez la prise de décision consciente : </a:t>
            </a:r>
            <a:r>
              <a:rPr lang="fr-CA" sz="1600" dirty="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a:spcBef>
                <a:spcPts val="600"/>
              </a:spcBef>
            </a:pPr>
            <a:r>
              <a:rPr lang="fr-CA" sz="1600" dirty="0"/>
              <a:t>Le défi d’aujourd’hui consiste à intégrer davantage la pleine conscience au processus alors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600"/>
              </a:spcBef>
            </a:pPr>
            <a:r>
              <a:rPr lang="fr-CA" sz="1600" i="1" dirty="0">
                <a:hlinkClick r:id="rId7"/>
              </a:rPr>
              <a:t>Are We In Control of Our Own Decisions</a:t>
            </a:r>
            <a:r>
              <a:rPr lang="fr-CA" sz="1600" dirty="0"/>
              <a:t> (Sommes-nous maîtres de nos décisions?) est une conférence TED de Dan Ariely qui offre une formidable matière à réflexion.</a:t>
            </a:r>
          </a:p>
          <a:p>
            <a:pPr>
              <a:spcBef>
                <a:spcPts val="600"/>
              </a:spcBef>
            </a:pPr>
            <a:r>
              <a:rPr lang="fr-CA" sz="18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1800" b="1" dirty="0"/>
              <a:t>Comment prenez-vous des décisions conscientes?</a:t>
            </a:r>
          </a:p>
        </p:txBody>
      </p:sp>
      <p:pic>
        <p:nvPicPr>
          <p:cNvPr id="4" name="Picture 3"/>
          <p:cNvPicPr>
            <a:picLocks noChangeAspect="1"/>
          </p:cNvPicPr>
          <p:nvPr>
            <p:custDataLst>
              <p:tags r:id="rId3"/>
            </p:custDataLst>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Exercice de compassion consciente – je souhaite ton bonheur</a:t>
            </a:r>
          </a:p>
        </p:txBody>
      </p:sp>
      <p:sp>
        <p:nvSpPr>
          <p:cNvPr id="3" name="Content Placeholder 2"/>
          <p:cNvSpPr>
            <a:spLocks noGrp="1"/>
          </p:cNvSpPr>
          <p:nvPr>
            <p:ph idx="1"/>
            <p:custDataLst>
              <p:tags r:id="rId2"/>
            </p:custDataLst>
          </p:nvPr>
        </p:nvSpPr>
        <p:spPr>
          <a:xfrm>
            <a:off x="457200" y="1600200"/>
            <a:ext cx="8507288" cy="4853136"/>
          </a:xfrm>
        </p:spPr>
        <p:txBody>
          <a:bodyPr>
            <a:noAutofit/>
          </a:bodyPr>
          <a:lstStyle/>
          <a:p>
            <a:pPr marL="0" indent="0">
              <a:spcBef>
                <a:spcPts val="600"/>
              </a:spcBef>
              <a:spcAft>
                <a:spcPts val="300"/>
              </a:spcAft>
              <a:buNone/>
            </a:pPr>
            <a:r>
              <a:rPr lang="fr-CA" sz="1800" dirty="0"/>
              <a:t>Il y a un exercice très efficace, très simple, que j’ai commencé à utiliser il y a quelques années.</a:t>
            </a:r>
          </a:p>
          <a:p>
            <a:pPr marL="0" indent="0">
              <a:spcBef>
                <a:spcPts val="600"/>
              </a:spcBef>
              <a:spcAft>
                <a:spcPts val="300"/>
              </a:spcAft>
              <a:buNone/>
            </a:pPr>
            <a:r>
              <a:rPr lang="fr-CA" sz="1800" dirty="0"/>
              <a:t>Peu importe la personne ou la chose qui attire votre attention ou que vous rencontrez, qu’il s’agisse d’une personne ou d’un insecte, votre première pensée est simplement « je souhaite ton bonheur ».</a:t>
            </a:r>
          </a:p>
          <a:p>
            <a:pPr marL="0" indent="0">
              <a:spcBef>
                <a:spcPts val="600"/>
              </a:spcBef>
              <a:spcAft>
                <a:spcPts val="300"/>
              </a:spcAft>
              <a:buNone/>
            </a:pPr>
            <a:r>
              <a:rPr lang="fr-CA" sz="1800" dirty="0"/>
              <a:t>Cela transforme complètement ce qui va se passer entre vous et l’autre partie. </a:t>
            </a:r>
          </a:p>
          <a:p>
            <a:pPr marL="0" indent="0">
              <a:spcBef>
                <a:spcPts val="600"/>
              </a:spcBef>
              <a:spcAft>
                <a:spcPts val="300"/>
              </a:spcAft>
              <a:buNone/>
            </a:pPr>
            <a:r>
              <a:rPr lang="fr-CA" sz="1800" dirty="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800" b="1" dirty="0">
                <a:solidFill>
                  <a:srgbClr val="7030A0"/>
                </a:solidFill>
              </a:rPr>
              <a:t>JE SOUHAITE TON BONHEUR!</a:t>
            </a:r>
          </a:p>
          <a:p>
            <a:pPr marL="0" indent="0">
              <a:spcBef>
                <a:spcPts val="600"/>
              </a:spcBef>
              <a:spcAft>
                <a:spcPts val="300"/>
              </a:spcAft>
              <a:buNone/>
            </a:pPr>
            <a:r>
              <a:rPr lang="fr-CA" sz="1800" dirty="0"/>
              <a:t>Essayez cela, et tout changera dans votre vie. ~ Richard Gere</a:t>
            </a:r>
          </a:p>
        </p:txBody>
      </p:sp>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spTree>
    <p:extLst>
      <p:ext uri="{BB962C8B-B14F-4D97-AF65-F5344CB8AC3E}">
        <p14:creationId xmlns:p14="http://schemas.microsoft.com/office/powerpoint/2010/main" val="385390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200" dirty="0"/>
              <a:t>Choses à accomplir cette semaine</a:t>
            </a:r>
            <a:endParaRPr lang="fr-CA" sz="3400" dirty="0"/>
          </a:p>
        </p:txBody>
      </p:sp>
      <p:sp>
        <p:nvSpPr>
          <p:cNvPr id="3" name="Content Placeholder 2"/>
          <p:cNvSpPr>
            <a:spLocks noGrp="1"/>
          </p:cNvSpPr>
          <p:nvPr>
            <p:ph idx="1"/>
            <p:custDataLst>
              <p:tags r:id="rId2"/>
            </p:custDataLst>
          </p:nvPr>
        </p:nvSpPr>
        <p:spPr>
          <a:xfrm>
            <a:off x="457200" y="1600200"/>
            <a:ext cx="8474752" cy="4925144"/>
          </a:xfrm>
        </p:spPr>
        <p:txBody>
          <a:bodyPr>
            <a:noAutofit/>
          </a:bodyPr>
          <a:lstStyle/>
          <a:p>
            <a:pPr lvl="0">
              <a:spcBef>
                <a:spcPts val="0"/>
              </a:spcBef>
            </a:pPr>
            <a:r>
              <a:rPr lang="fr-CA" sz="2400" dirty="0"/>
              <a:t>Connexion – une fois par semaine avec le Système de jumelage </a:t>
            </a:r>
          </a:p>
          <a:p>
            <a:pPr>
              <a:spcBef>
                <a:spcPts val="0"/>
              </a:spcBef>
            </a:pPr>
            <a:r>
              <a:rPr lang="fr-CA" sz="2400" dirty="0"/>
              <a:t>Journal de gratitude – quotidiennement</a:t>
            </a:r>
          </a:p>
          <a:p>
            <a:pPr>
              <a:spcBef>
                <a:spcPts val="0"/>
              </a:spcBef>
            </a:pPr>
            <a:r>
              <a:rPr lang="fr-FR" sz="2400" dirty="0"/>
              <a:t>Exercez ce qui est sur la diapositive suivante</a:t>
            </a:r>
            <a:r>
              <a:rPr lang="fr-CA" sz="2400" dirty="0"/>
              <a:t>Exercice de 10 minutes… choisissez l’un des exercices suivants et faites-le pendant toute la semaine – tous les jours.</a:t>
            </a:r>
          </a:p>
          <a:p>
            <a:pPr lvl="1">
              <a:spcBef>
                <a:spcPts val="0"/>
              </a:spcBef>
            </a:pPr>
            <a:r>
              <a:rPr lang="fr-CA" sz="2000" dirty="0"/>
              <a:t>Balayage corporel</a:t>
            </a:r>
            <a:br>
              <a:rPr lang="fr-CA" sz="2000" dirty="0"/>
            </a:br>
            <a:r>
              <a:rPr lang="fr-CA" sz="1200" dirty="0"/>
              <a:t> </a:t>
            </a:r>
            <a:r>
              <a:rPr lang="en-US" sz="1000" b="0" i="0" dirty="0">
                <a:solidFill>
                  <a:srgbClr val="54472E"/>
                </a:solidFill>
                <a:effectLst/>
              </a:rPr>
              <a:t>Body Scan – 15 min (séance 2) - </a:t>
            </a:r>
            <a:r>
              <a:rPr lang="en-US" sz="1000" b="0" i="0" dirty="0">
                <a:solidFill>
                  <a:srgbClr val="54472E"/>
                </a:solidFill>
                <a:effectLst/>
                <a:hlinkClick r:id="rId6"/>
              </a:rPr>
              <a:t>http://www.enpleineconscience.be/audio/</a:t>
            </a:r>
            <a:r>
              <a:rPr lang="en-US" sz="1000" b="0" i="0" dirty="0">
                <a:solidFill>
                  <a:srgbClr val="54472E"/>
                </a:solidFill>
                <a:effectLst/>
              </a:rPr>
              <a:t> </a:t>
            </a:r>
            <a:endParaRPr lang="fr-CA" sz="1200" dirty="0"/>
          </a:p>
          <a:p>
            <a:pPr lvl="1">
              <a:spcBef>
                <a:spcPts val="0"/>
              </a:spcBef>
            </a:pPr>
            <a:r>
              <a:rPr lang="fr-CA" sz="2000" dirty="0"/>
              <a:t>Respiration</a:t>
            </a:r>
            <a:br>
              <a:rPr lang="fr-CA" sz="2000" dirty="0"/>
            </a:br>
            <a:r>
              <a:rPr lang="fr-CA" sz="1200" u="sng" dirty="0">
                <a:hlinkClick r:id="rId7"/>
              </a:rPr>
              <a:t>https://www.youtube.com/watch?v=7Fuu_vPD8Ys</a:t>
            </a:r>
            <a:r>
              <a:rPr lang="fr-CA" sz="1200" u="sng" dirty="0"/>
              <a:t> </a:t>
            </a:r>
            <a:br>
              <a:rPr lang="fr-CA" sz="1200" u="sng" dirty="0"/>
            </a:br>
            <a:r>
              <a:rPr lang="fr-CA" sz="1200" u="sng" dirty="0">
                <a:hlinkClick r:id="rId8"/>
              </a:rPr>
              <a:t>https://www.youtube.com/watch?v=rFd3MRJmjXE</a:t>
            </a:r>
            <a:r>
              <a:rPr lang="fr-CA" sz="1200" u="sng" dirty="0"/>
              <a:t> </a:t>
            </a:r>
            <a:br>
              <a:rPr lang="fr-CA" sz="1200" u="sng" dirty="0"/>
            </a:br>
            <a:r>
              <a:rPr lang="fr-FR" sz="1200" b="0" i="0" dirty="0">
                <a:solidFill>
                  <a:srgbClr val="54472E"/>
                </a:solidFill>
                <a:effectLst/>
              </a:rPr>
              <a:t>Conscience de la respiration – 10 min (séance 2) - </a:t>
            </a:r>
            <a:r>
              <a:rPr lang="fr-FR" sz="1200" b="0" i="0" dirty="0">
                <a:solidFill>
                  <a:srgbClr val="54472E"/>
                </a:solidFill>
                <a:effectLst/>
                <a:hlinkClick r:id="rId6"/>
              </a:rPr>
              <a:t>http://www.enpleineconscience.be/audio/</a:t>
            </a:r>
            <a:r>
              <a:rPr lang="fr-FR" sz="1200" b="0" i="0" dirty="0">
                <a:solidFill>
                  <a:srgbClr val="54472E"/>
                </a:solidFill>
                <a:effectLst/>
              </a:rPr>
              <a:t> </a:t>
            </a:r>
            <a:br>
              <a:rPr lang="fr-FR" sz="1200" b="0" i="0" dirty="0">
                <a:solidFill>
                  <a:srgbClr val="54472E"/>
                </a:solidFill>
                <a:effectLst/>
              </a:rPr>
            </a:br>
            <a:r>
              <a:rPr kumimoji="0" lang="fr-FR" sz="1200" b="0" i="0" u="none" strike="noStrike" kern="1200" cap="none" spc="0" normalizeH="0" baseline="0" noProof="0" dirty="0">
                <a:ln>
                  <a:noFill/>
                </a:ln>
                <a:solidFill>
                  <a:srgbClr val="54472E"/>
                </a:solidFill>
                <a:effectLst/>
                <a:uLnTx/>
                <a:uFillTx/>
                <a:ea typeface="+mn-ea"/>
                <a:cs typeface="+mn-cs"/>
              </a:rPr>
              <a:t>3 minutes de respiration – condition normale (séances 3, 4, 5, 6, 7)  - </a:t>
            </a:r>
            <a:r>
              <a:rPr kumimoji="0" lang="fr-FR" sz="1200" b="0" i="0" u="none" strike="noStrike" kern="1200" cap="none" spc="0" normalizeH="0" baseline="0" noProof="0" dirty="0">
                <a:ln>
                  <a:noFill/>
                </a:ln>
                <a:solidFill>
                  <a:srgbClr val="54472E"/>
                </a:solidFill>
                <a:effectLst/>
                <a:uLnTx/>
                <a:uFillTx/>
                <a:ea typeface="+mn-ea"/>
                <a:cs typeface="+mn-cs"/>
                <a:hlinkClick r:id="rId6"/>
              </a:rPr>
              <a:t>http://www.enpleineconscience.be/audio/</a:t>
            </a:r>
            <a:br>
              <a:rPr lang="fr-CA" sz="1200" u="sng" dirty="0"/>
            </a:br>
            <a:endParaRPr lang="fr-CA" sz="1200" dirty="0"/>
          </a:p>
          <a:p>
            <a:pPr>
              <a:spcBef>
                <a:spcPts val="0"/>
              </a:spcBef>
            </a:pPr>
            <a:r>
              <a:rPr lang="fr-CA" sz="2400" dirty="0"/>
              <a:t>N’oubliez pas d’utiliser la cohorte si vous avez des questions.</a:t>
            </a:r>
          </a:p>
        </p:txBody>
      </p:sp>
      <p:pic>
        <p:nvPicPr>
          <p:cNvPr id="11" name="Picture 2" descr="MCL Cohort - Closed Group's icon"/>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6332301" y="5572844"/>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89305C1-A049-A27C-7F7C-2851850C70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16" name="Group 15">
            <a:extLst>
              <a:ext uri="{FF2B5EF4-FFF2-40B4-BE49-F238E27FC236}">
                <a16:creationId xmlns:a16="http://schemas.microsoft.com/office/drawing/2014/main" id="{526251A9-1C67-DAE7-2C4F-E2CD02E995E3}"/>
              </a:ext>
            </a:extLst>
          </p:cNvPr>
          <p:cNvGrpSpPr/>
          <p:nvPr/>
        </p:nvGrpSpPr>
        <p:grpSpPr>
          <a:xfrm>
            <a:off x="8165909" y="118861"/>
            <a:ext cx="766043" cy="910869"/>
            <a:chOff x="6542261" y="506769"/>
            <a:chExt cx="523699" cy="570787"/>
          </a:xfrm>
        </p:grpSpPr>
        <p:pic>
          <p:nvPicPr>
            <p:cNvPr id="17" name="Picture 16">
              <a:extLst>
                <a:ext uri="{FF2B5EF4-FFF2-40B4-BE49-F238E27FC236}">
                  <a16:creationId xmlns:a16="http://schemas.microsoft.com/office/drawing/2014/main" id="{B01360F2-59C9-094B-552B-8C426E9DFE2D}"/>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2E145E45-1F5D-9ADD-57A5-43726FDB3223}"/>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446F1775-EB9B-87FF-884A-26242889B105}"/>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sp>
        <p:nvSpPr>
          <p:cNvPr id="5" name="TextBox 4">
            <a:extLst>
              <a:ext uri="{FF2B5EF4-FFF2-40B4-BE49-F238E27FC236}">
                <a16:creationId xmlns:a16="http://schemas.microsoft.com/office/drawing/2014/main" id="{29DFF662-12CD-A7EA-BD85-75418C666F3D}"/>
              </a:ext>
            </a:extLst>
          </p:cNvPr>
          <p:cNvSpPr txBox="1"/>
          <p:nvPr/>
        </p:nvSpPr>
        <p:spPr>
          <a:xfrm>
            <a:off x="-3276872" y="3059668"/>
            <a:ext cx="4572000" cy="461665"/>
          </a:xfrm>
          <a:prstGeom prst="rect">
            <a:avLst/>
          </a:prstGeom>
          <a:noFill/>
        </p:spPr>
        <p:txBody>
          <a:bodyPr wrap="square">
            <a:spAutoFit/>
          </a:bodyPr>
          <a:lstStyle/>
          <a:p>
            <a:r>
              <a:rPr lang="en-US" sz="2400" dirty="0">
                <a:solidFill>
                  <a:srgbClr val="FF0000"/>
                </a:solidFill>
              </a:rPr>
              <a:t>Need French resources for these</a:t>
            </a:r>
          </a:p>
        </p:txBody>
      </p:sp>
    </p:spTree>
    <p:extLst>
      <p:ext uri="{BB962C8B-B14F-4D97-AF65-F5344CB8AC3E}">
        <p14:creationId xmlns:p14="http://schemas.microsoft.com/office/powerpoint/2010/main" val="6739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dirty="0"/>
              <a:t>Débriefing et sous-groupes –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souhaite ton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38862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17 octobre 2022</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130425"/>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194282"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a:xfrm>
            <a:off x="457200" y="1600200"/>
            <a:ext cx="8507288" cy="4997152"/>
          </a:xfrm>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Écouter en tant que </a:t>
            </a:r>
            <a:r>
              <a:rPr lang="fr-CA" sz="2600" dirty="0" err="1"/>
              <a:t>dirigeantà</a:t>
            </a:r>
            <a:endParaRPr lang="fr-CA" sz="2600" dirty="0"/>
          </a:p>
          <a:p>
            <a:pPr>
              <a:spcBef>
                <a:spcPts val="600"/>
              </a:spcBef>
            </a:pPr>
            <a:r>
              <a:rPr lang="fr-CA" sz="2600" dirty="0"/>
              <a:t>Décisions conscientes</a:t>
            </a:r>
          </a:p>
          <a:p>
            <a:pPr>
              <a:spcBef>
                <a:spcPts val="600"/>
              </a:spcBef>
            </a:pPr>
            <a:r>
              <a:rPr lang="fr-CA" sz="2600" dirty="0"/>
              <a:t>Dirigeant compatissant : je souhaite ton bonheur</a:t>
            </a:r>
          </a:p>
          <a:p>
            <a:pPr lvl="0">
              <a:spcBef>
                <a:spcPts val="600"/>
              </a:spcBef>
            </a:pPr>
            <a:r>
              <a:rPr lang="fr-CA" sz="2600" dirty="0"/>
              <a:t>Documents de référence sur le leadership</a:t>
            </a:r>
          </a:p>
          <a:p>
            <a:pPr lvl="0">
              <a:spcBef>
                <a:spcPts val="600"/>
              </a:spcBef>
            </a:pPr>
            <a:r>
              <a:rPr lang="fr-CA" sz="2600" dirty="0"/>
              <a:t>Choses à accomplir cette semaine 3</a:t>
            </a:r>
          </a:p>
          <a:p>
            <a:pPr lvl="0">
              <a:spcBef>
                <a:spcPts val="600"/>
              </a:spcBef>
            </a:pPr>
            <a:r>
              <a:rPr lang="fr-CA" sz="2600" dirty="0"/>
              <a:t>Débriefing et sous-groupes</a:t>
            </a:r>
          </a:p>
        </p:txBody>
      </p:sp>
    </p:spTree>
    <p:extLst>
      <p:ext uri="{BB962C8B-B14F-4D97-AF65-F5344CB8AC3E}">
        <p14:creationId xmlns:p14="http://schemas.microsoft.com/office/powerpoint/2010/main" val="421029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custDataLst>
              <p:tags r:id="rId1"/>
            </p:custDataLst>
          </p:nvPr>
        </p:nvPicPr>
        <p:blipFill>
          <a:blip r:embed="rId41"/>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custDataLst>
              <p:tags r:id="rId2"/>
            </p:custDataLst>
          </p:nvPr>
        </p:nvSpPr>
        <p:spPr/>
        <p:txBody>
          <a:bodyPr>
            <a:normAutofit/>
          </a:bodyPr>
          <a:lstStyle/>
          <a:p>
            <a:r>
              <a:rPr lang="fr-CA" sz="3200" dirty="0"/>
              <a:t>Organisations dotées de programmes de pleine conscience</a:t>
            </a:r>
          </a:p>
        </p:txBody>
      </p:sp>
      <p:sp>
        <p:nvSpPr>
          <p:cNvPr id="4" name="Rectangle 3"/>
          <p:cNvSpPr/>
          <p:nvPr>
            <p:custDataLst>
              <p:tags r:id="rId3"/>
            </p:custDataLst>
          </p:nvPr>
        </p:nvSpPr>
        <p:spPr>
          <a:xfrm>
            <a:off x="657329" y="6248400"/>
            <a:ext cx="2229641" cy="338554"/>
          </a:xfrm>
          <a:prstGeom prst="rect">
            <a:avLst/>
          </a:prstGeom>
        </p:spPr>
        <p:txBody>
          <a:bodyPr wrap="square">
            <a:spAutoFit/>
          </a:bodyPr>
          <a:lstStyle/>
          <a:p>
            <a:r>
              <a:rPr lang="fr-CA" sz="1600" dirty="0">
                <a:hlinkClick r:id="rId42"/>
              </a:rPr>
              <a:t>http://www.siyli.org</a:t>
            </a:r>
            <a:r>
              <a:rPr lang="fr-CA" sz="1600" dirty="0"/>
              <a:t> </a:t>
            </a:r>
            <a:endParaRPr lang="en-CA" sz="1600" dirty="0"/>
          </a:p>
        </p:txBody>
      </p:sp>
      <p:pic>
        <p:nvPicPr>
          <p:cNvPr id="5" name="Picture 1"/>
          <p:cNvPicPr>
            <a:picLocks noChangeAspect="1" noChangeArrowheads="1"/>
          </p:cNvPicPr>
          <p:nvPr>
            <p:custDataLst>
              <p:tags r:id="rId4"/>
            </p:custDataLst>
          </p:nvPr>
        </p:nvPicPr>
        <p:blipFill>
          <a:blip r:embed="rId43"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custDataLst>
              <p:tags r:id="rId5"/>
            </p:custDataLst>
          </p:nvPr>
        </p:nvPicPr>
        <p:blipFill>
          <a:blip r:embed="rId44"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custDataLst>
              <p:tags r:id="rId6"/>
            </p:custDataLst>
          </p:nvPr>
        </p:nvPicPr>
        <p:blipFill>
          <a:blip r:embed="rId45"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custDataLst>
              <p:tags r:id="rId7"/>
            </p:custDataLst>
          </p:nvPr>
        </p:nvPicPr>
        <p:blipFill>
          <a:blip r:embed="rId46"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custDataLst>
              <p:tags r:id="rId8"/>
            </p:custDataLst>
          </p:nvPr>
        </p:nvPicPr>
        <p:blipFill>
          <a:blip r:embed="rId47"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custDataLst>
              <p:tags r:id="rId9"/>
            </p:custDataLst>
          </p:nvPr>
        </p:nvPicPr>
        <p:blipFill>
          <a:blip r:embed="rId48"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custDataLst>
              <p:tags r:id="rId10"/>
            </p:custDataLst>
          </p:nvPr>
        </p:nvPicPr>
        <p:blipFill>
          <a:blip r:embed="rId49"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custDataLst>
              <p:tags r:id="rId11"/>
            </p:custDataLst>
          </p:nvPr>
        </p:nvPicPr>
        <p:blipFill>
          <a:blip r:embed="rId50"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custDataLst>
              <p:tags r:id="rId12"/>
            </p:custDataLst>
          </p:nvPr>
        </p:nvSpPr>
        <p:spPr>
          <a:xfrm>
            <a:off x="2765445" y="6248400"/>
            <a:ext cx="2242350" cy="338554"/>
          </a:xfrm>
          <a:prstGeom prst="rect">
            <a:avLst/>
          </a:prstGeom>
        </p:spPr>
        <p:txBody>
          <a:bodyPr wrap="square">
            <a:spAutoFit/>
          </a:bodyPr>
          <a:lstStyle/>
          <a:p>
            <a:r>
              <a:rPr lang="en-CA" sz="1600" dirty="0">
                <a:hlinkClick r:id="rId51"/>
              </a:rPr>
              <a:t>www.Mindfulnet.org</a:t>
            </a:r>
            <a:endParaRPr lang="en-CA" sz="1600" dirty="0"/>
          </a:p>
        </p:txBody>
      </p:sp>
      <p:sp>
        <p:nvSpPr>
          <p:cNvPr id="14" name="Rectangle 13"/>
          <p:cNvSpPr/>
          <p:nvPr>
            <p:custDataLst>
              <p:tags r:id="rId13"/>
            </p:custDataLst>
          </p:nvPr>
        </p:nvSpPr>
        <p:spPr>
          <a:xfrm>
            <a:off x="4886271" y="6248400"/>
            <a:ext cx="3600400" cy="338554"/>
          </a:xfrm>
          <a:prstGeom prst="rect">
            <a:avLst/>
          </a:prstGeom>
        </p:spPr>
        <p:txBody>
          <a:bodyPr wrap="square">
            <a:spAutoFit/>
          </a:bodyPr>
          <a:lstStyle/>
          <a:p>
            <a:r>
              <a:rPr lang="en-CA" sz="1600" dirty="0">
                <a:hlinkClick r:id="rId52"/>
              </a:rPr>
              <a:t>http://instituteformindfulleadership.org</a:t>
            </a:r>
            <a:r>
              <a:rPr lang="en-CA" sz="1600" dirty="0"/>
              <a:t> </a:t>
            </a:r>
          </a:p>
        </p:txBody>
      </p:sp>
      <p:pic>
        <p:nvPicPr>
          <p:cNvPr id="15" name="Picture 23"/>
          <p:cNvPicPr>
            <a:picLocks noChangeAspect="1" noChangeArrowheads="1"/>
          </p:cNvPicPr>
          <p:nvPr>
            <p:custDataLst>
              <p:tags r:id="rId14"/>
            </p:custDataLst>
          </p:nvPr>
        </p:nvPicPr>
        <p:blipFill>
          <a:blip r:embed="rId53"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custDataLst>
              <p:tags r:id="rId15"/>
            </p:custDataLst>
          </p:nvPr>
        </p:nvPicPr>
        <p:blipFill>
          <a:blip r:embed="rId54"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custDataLst>
              <p:tags r:id="rId16"/>
            </p:custDataLst>
          </p:nvPr>
        </p:nvPicPr>
        <p:blipFill>
          <a:blip r:embed="rId55"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custDataLst>
              <p:tags r:id="rId17"/>
            </p:custDataLst>
          </p:nvPr>
        </p:nvPicPr>
        <p:blipFill>
          <a:blip r:embed="rId56"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custDataLst>
              <p:tags r:id="rId18"/>
            </p:custDataLst>
          </p:nvPr>
        </p:nvPicPr>
        <p:blipFill>
          <a:blip r:embed="rId57"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custDataLst>
              <p:tags r:id="rId19"/>
            </p:custDataLst>
          </p:nvPr>
        </p:nvPicPr>
        <p:blipFill>
          <a:blip r:embed="rId58"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custDataLst>
              <p:tags r:id="rId20"/>
            </p:custDataLst>
          </p:nvPr>
        </p:nvPicPr>
        <p:blipFill>
          <a:blip r:embed="rId59"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custDataLst>
              <p:tags r:id="rId21"/>
            </p:custDataLst>
          </p:nvPr>
        </p:nvPicPr>
        <p:blipFill>
          <a:blip r:embed="rId60"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custDataLst>
              <p:tags r:id="rId22"/>
            </p:custDataLst>
          </p:nvPr>
        </p:nvPicPr>
        <p:blipFill>
          <a:blip r:embed="rId61"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custDataLst>
              <p:tags r:id="rId23"/>
            </p:custDataLst>
          </p:nvPr>
        </p:nvPicPr>
        <p:blipFill>
          <a:blip r:embed="rId62"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custDataLst>
              <p:tags r:id="rId24"/>
            </p:custDataLst>
          </p:nvPr>
        </p:nvPicPr>
        <p:blipFill>
          <a:blip r:embed="rId63"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custDataLst>
              <p:tags r:id="rId25"/>
            </p:custDataLst>
          </p:nvPr>
        </p:nvPicPr>
        <p:blipFill>
          <a:blip r:embed="rId64"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custDataLst>
              <p:tags r:id="rId26"/>
            </p:custDataLst>
          </p:nvPr>
        </p:nvPicPr>
        <p:blipFill>
          <a:blip r:embed="rId65"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custDataLst>
              <p:tags r:id="rId27"/>
            </p:custDataLst>
          </p:nvPr>
        </p:nvPicPr>
        <p:blipFill>
          <a:blip r:embed="rId66"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custDataLst>
              <p:tags r:id="rId28"/>
            </p:custDataLst>
          </p:nvPr>
        </p:nvPicPr>
        <p:blipFill>
          <a:blip r:embed="rId67"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custDataLst>
              <p:tags r:id="rId29"/>
            </p:custDataLst>
          </p:nvPr>
        </p:nvPicPr>
        <p:blipFill>
          <a:blip r:embed="rId68"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custDataLst>
              <p:tags r:id="rId30"/>
            </p:custDataLst>
          </p:nvPr>
        </p:nvPicPr>
        <p:blipFill>
          <a:blip r:embed="rId69"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custDataLst>
              <p:tags r:id="rId31"/>
            </p:custDataLst>
          </p:nvPr>
        </p:nvPicPr>
        <p:blipFill>
          <a:blip r:embed="rId7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custDataLst>
              <p:tags r:id="rId32"/>
            </p:custDataLst>
          </p:nvPr>
        </p:nvPicPr>
        <p:blipFill>
          <a:blip r:embed="rId7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custDataLst>
              <p:tags r:id="rId33"/>
            </p:custDataLst>
          </p:nvPr>
        </p:nvPicPr>
        <p:blipFill>
          <a:blip r:embed="rId72"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custDataLst>
              <p:tags r:id="rId34"/>
            </p:custDataLst>
          </p:nvPr>
        </p:nvPicPr>
        <p:blipFill>
          <a:blip r:embed="rId7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custDataLst>
              <p:tags r:id="rId35"/>
            </p:custDataLst>
          </p:nvPr>
        </p:nvPicPr>
        <p:blipFill>
          <a:blip r:embed="rId74"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custDataLst>
              <p:tags r:id="rId36"/>
            </p:custDataLst>
          </p:nvPr>
        </p:nvPicPr>
        <p:blipFill>
          <a:blip r:embed="rId75"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custDataLst>
              <p:tags r:id="rId37"/>
            </p:custDataLst>
          </p:nvPr>
        </p:nvPicPr>
        <p:blipFill>
          <a:blip r:embed="rId76"/>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custDataLst>
              <p:tags r:id="rId38"/>
            </p:custDataLst>
          </p:nvPr>
        </p:nvPicPr>
        <p:blipFill>
          <a:blip r:embed="rId7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7">
            <a:extLst>
              <a:ext uri="{28A0092B-C50C-407E-A947-70E740481C1C}">
                <a14:useLocalDpi xmlns:a14="http://schemas.microsoft.com/office/drawing/2010/main" val="0"/>
              </a:ext>
            </a:extLst>
          </a:blip>
          <a:srcRect/>
          <a:stretch>
            <a:fillRect/>
          </a:stretch>
        </p:blipFill>
        <p:spPr bwMode="auto">
          <a:xfrm>
            <a:off x="6588224" y="5805264"/>
            <a:ext cx="1308229" cy="9059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Leadership Key Words"/>
          <p:cNvPicPr>
            <a:picLocks noChangeAspect="1" noChangeArrowheads="1"/>
          </p:cNvPicPr>
          <p:nvPr>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7516335" y="1553592"/>
            <a:ext cx="3255330" cy="1624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3"/>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4"/>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a:xfrm>
            <a:off x="6834532" y="3474648"/>
            <a:ext cx="2087146" cy="2128612"/>
          </a:xfrm>
          <a:prstGeom prst="rect">
            <a:avLst/>
          </a:prstGeom>
        </p:spPr>
      </p:pic>
      <p:pic>
        <p:nvPicPr>
          <p:cNvPr id="10" name="Picture 9"/>
          <p:cNvPicPr>
            <a:picLocks noChangeAspect="1"/>
          </p:cNvPicPr>
          <p:nvPr>
            <p:custDataLst>
              <p:tags r:id="rId6"/>
            </p:custDataLst>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0392" y="-199046"/>
            <a:ext cx="3049835" cy="2348373"/>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7"/>
            </p:custDataLst>
          </p:nvPr>
        </p:nvPicPr>
        <p:blipFill>
          <a:blip r:embed="rId21">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8"/>
            </p:custDataLst>
          </p:nvPr>
        </p:nvPicPr>
        <p:blipFill>
          <a:blip r:embed="rId22">
            <a:extLst>
              <a:ext uri="{28A0092B-C50C-407E-A947-70E740481C1C}">
                <a14:useLocalDpi xmlns:a14="http://schemas.microsoft.com/office/drawing/2010/main" val="0"/>
              </a:ext>
            </a:extLst>
          </a:blip>
          <a:srcRect/>
          <a:stretch>
            <a:fillRect/>
          </a:stretch>
        </p:blipFill>
        <p:spPr bwMode="auto">
          <a:xfrm>
            <a:off x="6627075" y="5722646"/>
            <a:ext cx="1263934" cy="10711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9"/>
            </p:custDataLst>
          </p:nvPr>
        </p:nvPicPr>
        <p:blipFill>
          <a:blip r:embed="rId21">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10"/>
            </p:custDataLst>
          </p:nvPr>
        </p:nvPicPr>
        <p:blipFill>
          <a:blip r:embed="rId21">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11"/>
            </p:custDataLst>
          </p:nvPr>
        </p:nvPicPr>
        <p:blipFill>
          <a:blip r:embed="rId21">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2"/>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3"/>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4"/>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23"/>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4"/>
              </a:rPr>
              <a:t>https://www.youtube.com/watch?v=uo8Yo4UE6g0</a:t>
            </a:r>
            <a:r>
              <a:rPr lang="en-CA" sz="1200" baseline="0" dirty="0"/>
              <a:t> </a:t>
            </a:r>
          </a:p>
        </p:txBody>
      </p:sp>
      <p:sp>
        <p:nvSpPr>
          <p:cNvPr id="3" name="TextBox 2">
            <a:extLst>
              <a:ext uri="{FF2B5EF4-FFF2-40B4-BE49-F238E27FC236}">
                <a16:creationId xmlns:a16="http://schemas.microsoft.com/office/drawing/2014/main" id="{C7027759-F9F4-7393-0C55-2DADBBB5CA74}"/>
              </a:ext>
            </a:extLst>
          </p:cNvPr>
          <p:cNvSpPr txBox="1"/>
          <p:nvPr/>
        </p:nvSpPr>
        <p:spPr>
          <a:xfrm>
            <a:off x="-1332656" y="1063495"/>
            <a:ext cx="4572000" cy="584775"/>
          </a:xfrm>
          <a:prstGeom prst="rect">
            <a:avLst/>
          </a:prstGeom>
          <a:noFill/>
        </p:spPr>
        <p:txBody>
          <a:bodyPr wrap="square">
            <a:spAutoFit/>
          </a:bodyPr>
          <a:lstStyle/>
          <a:p>
            <a:r>
              <a:rPr lang="en-CA" sz="3200" noProof="0" dirty="0">
                <a:solidFill>
                  <a:srgbClr val="FF0000"/>
                </a:solidFill>
              </a:rPr>
              <a:t>Need </a:t>
            </a:r>
            <a:r>
              <a:rPr lang="en-CA" sz="3200" dirty="0" err="1">
                <a:solidFill>
                  <a:srgbClr val="FF0000"/>
                </a:solidFill>
              </a:rPr>
              <a:t>wordclouds</a:t>
            </a:r>
            <a:endParaRPr lang="en-CA" sz="3200" dirty="0">
              <a:solidFill>
                <a:srgbClr val="FF0000"/>
              </a:solidFill>
            </a:endParaRPr>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054"/>
                                        </p:tgtEl>
                                      </p:cBhvr>
                                    </p:animEffect>
                                    <p:set>
                                      <p:cBhvr>
                                        <p:cTn id="30" dur="1" fill="hold">
                                          <p:stCondLst>
                                            <p:cond delay="499"/>
                                          </p:stCondLst>
                                        </p:cTn>
                                        <p:tgtEl>
                                          <p:spTgt spid="205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7"/>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3080" name="Picture 8" descr="C:\Users\GonzalA1\AppData\Local\Microsoft\Windows\Temporary Internet Files\Content.IE5\QDHZ6E8K\podcast-icon-150x150[1].png"/>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812359" y="1232693"/>
            <a:ext cx="1237657" cy="1237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457200" y="274638"/>
            <a:ext cx="8229600" cy="774147"/>
          </a:xfrm>
        </p:spPr>
        <p:txBody>
          <a:bodyPr>
            <a:normAutofit/>
          </a:bodyPr>
          <a:lstStyle/>
          <a:p>
            <a:pPr lvl="0"/>
            <a:r>
              <a:rPr lang="fr-CA" sz="2800" dirty="0"/>
              <a:t>Leadership compatissant – compréhension approfondie</a:t>
            </a:r>
          </a:p>
        </p:txBody>
      </p:sp>
      <p:sp>
        <p:nvSpPr>
          <p:cNvPr id="3" name="Content Placeholder 2"/>
          <p:cNvSpPr>
            <a:spLocks noGrp="1"/>
          </p:cNvSpPr>
          <p:nvPr>
            <p:ph idx="1"/>
            <p:custDataLst>
              <p:tags r:id="rId3"/>
            </p:custDataLst>
          </p:nvPr>
        </p:nvSpPr>
        <p:spPr>
          <a:xfrm>
            <a:off x="457199" y="1052736"/>
            <a:ext cx="7355159" cy="2016223"/>
          </a:xfrm>
        </p:spPr>
        <p:txBody>
          <a:bodyPr>
            <a:noAutofit/>
          </a:bodyPr>
          <a:lstStyle/>
          <a:p>
            <a:pPr marL="285750" fontAlgn="base"/>
            <a:r>
              <a:rPr lang="fr-CA" sz="1800" dirty="0"/>
              <a:t>[Traduction] «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r>
              <a:rPr lang="fr-CA" sz="1800" dirty="0"/>
              <a:t> </a:t>
            </a:r>
            <a:r>
              <a:rPr lang="fr-CA" sz="2000" dirty="0"/>
              <a:t> </a:t>
            </a:r>
            <a:r>
              <a:rPr lang="fr-CA" sz="1050" dirty="0">
                <a:hlinkClick r:id="rId9"/>
              </a:rPr>
              <a:t>https://soundcloud.com/33voices/compassion-is-a-deep-understanding-janice-marturano</a:t>
            </a:r>
            <a:r>
              <a:rPr lang="fr-CA" sz="1200" dirty="0"/>
              <a:t> </a:t>
            </a:r>
            <a:r>
              <a:rPr lang="fr-CA" sz="1600" dirty="0"/>
              <a:t>  </a:t>
            </a:r>
          </a:p>
        </p:txBody>
      </p:sp>
      <p:sp>
        <p:nvSpPr>
          <p:cNvPr id="12" name="Content Placeholder 2"/>
          <p:cNvSpPr txBox="1">
            <a:spLocks/>
          </p:cNvSpPr>
          <p:nvPr>
            <p:custDataLst>
              <p:tags r:id="rId4"/>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10"/>
              </a:rPr>
              <a:t>http://www.polyu.edu.hk/obe/students/files/deep.pdf</a:t>
            </a:r>
            <a:r>
              <a:rPr lang="fr-CA" sz="1200" dirty="0"/>
              <a:t> )</a:t>
            </a:r>
          </a:p>
          <a:p>
            <a:pPr marL="285750" fontAlgn="base"/>
            <a:endParaRPr lang="en-US" sz="2000" dirty="0"/>
          </a:p>
          <a:p>
            <a:pPr marL="285750" fontAlgn="base"/>
            <a:endParaRPr lang="en-US" sz="2000" dirty="0"/>
          </a:p>
        </p:txBody>
      </p:sp>
      <p:sp>
        <p:nvSpPr>
          <p:cNvPr id="16" name="TextBox 15">
            <a:extLst>
              <a:ext uri="{FF2B5EF4-FFF2-40B4-BE49-F238E27FC236}">
                <a16:creationId xmlns:a16="http://schemas.microsoft.com/office/drawing/2014/main" id="{E1A362C6-22CA-AE56-438B-3A03152293B9}"/>
              </a:ext>
            </a:extLst>
          </p:cNvPr>
          <p:cNvSpPr txBox="1"/>
          <p:nvPr/>
        </p:nvSpPr>
        <p:spPr>
          <a:xfrm>
            <a:off x="-1230497" y="189179"/>
            <a:ext cx="4572000" cy="646331"/>
          </a:xfrm>
          <a:prstGeom prst="rect">
            <a:avLst/>
          </a:prstGeom>
          <a:noFill/>
        </p:spPr>
        <p:txBody>
          <a:bodyPr wrap="square">
            <a:spAutoFit/>
          </a:bodyPr>
          <a:lstStyle/>
          <a:p>
            <a:r>
              <a:rPr lang="fr-CA" sz="1800" dirty="0">
                <a:solidFill>
                  <a:srgbClr val="FF0000"/>
                </a:solidFill>
              </a:rPr>
              <a:t>Need a replace or </a:t>
            </a:r>
            <a:r>
              <a:rPr lang="fr-CA" sz="1800" dirty="0" err="1">
                <a:solidFill>
                  <a:srgbClr val="FF0000"/>
                </a:solidFill>
              </a:rPr>
              <a:t>something</a:t>
            </a:r>
            <a:r>
              <a:rPr lang="fr-CA" sz="1800" dirty="0">
                <a:solidFill>
                  <a:srgbClr val="FF0000"/>
                </a:solidFill>
              </a:rPr>
              <a:t> if </a:t>
            </a:r>
            <a:r>
              <a:rPr lang="fr-CA" sz="1800" dirty="0" err="1">
                <a:solidFill>
                  <a:srgbClr val="FF0000"/>
                </a:solidFill>
              </a:rPr>
              <a:t>we</a:t>
            </a:r>
            <a:r>
              <a:rPr lang="fr-CA" sz="1800" dirty="0">
                <a:solidFill>
                  <a:srgbClr val="FF0000"/>
                </a:solidFill>
              </a:rPr>
              <a:t> </a:t>
            </a:r>
            <a:r>
              <a:rPr lang="fr-CA" sz="1800" dirty="0" err="1">
                <a:solidFill>
                  <a:srgbClr val="FF0000"/>
                </a:solidFill>
              </a:rPr>
              <a:t>decide</a:t>
            </a:r>
            <a:r>
              <a:rPr lang="fr-CA" sz="1800" dirty="0">
                <a:solidFill>
                  <a:srgbClr val="FF0000"/>
                </a:solidFill>
              </a:rPr>
              <a:t> to do the audio</a:t>
            </a:r>
            <a:endParaRPr lang="en-US" dirty="0">
              <a:solidFill>
                <a:srgbClr val="FF0000"/>
              </a:solidFill>
            </a:endParaRPr>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9"/>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7.xml><?xml version="1.0" encoding="utf-8"?>
<p:tagLst xmlns:a="http://schemas.openxmlformats.org/drawingml/2006/main" xmlns:r="http://schemas.openxmlformats.org/officeDocument/2006/relationships" xmlns:p="http://schemas.openxmlformats.org/presentationml/2006/main">
  <p:tag name="NUM" val="13"/>
</p:tagLst>
</file>

<file path=ppt/tags/tag28.xml><?xml version="1.0" encoding="utf-8"?>
<p:tagLst xmlns:a="http://schemas.openxmlformats.org/drawingml/2006/main" xmlns:r="http://schemas.openxmlformats.org/officeDocument/2006/relationships" xmlns:p="http://schemas.openxmlformats.org/presentationml/2006/main">
  <p:tag name="NUM" val="14"/>
</p:tagLst>
</file>

<file path=ppt/tags/tag29.xml><?xml version="1.0" encoding="utf-8"?>
<p:tagLst xmlns:a="http://schemas.openxmlformats.org/drawingml/2006/main" xmlns:r="http://schemas.openxmlformats.org/officeDocument/2006/relationships" xmlns:p="http://schemas.openxmlformats.org/presentationml/2006/main">
  <p:tag name="NUM" val="1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6"/>
</p:tagLst>
</file>

<file path=ppt/tags/tag31.xml><?xml version="1.0" encoding="utf-8"?>
<p:tagLst xmlns:a="http://schemas.openxmlformats.org/drawingml/2006/main" xmlns:r="http://schemas.openxmlformats.org/officeDocument/2006/relationships" xmlns:p="http://schemas.openxmlformats.org/presentationml/2006/main">
  <p:tag name="NUM" val="17"/>
</p:tagLst>
</file>

<file path=ppt/tags/tag32.xml><?xml version="1.0" encoding="utf-8"?>
<p:tagLst xmlns:a="http://schemas.openxmlformats.org/drawingml/2006/main" xmlns:r="http://schemas.openxmlformats.org/officeDocument/2006/relationships" xmlns:p="http://schemas.openxmlformats.org/presentationml/2006/main">
  <p:tag name="NUM" val="18"/>
</p:tagLst>
</file>

<file path=ppt/tags/tag33.xml><?xml version="1.0" encoding="utf-8"?>
<p:tagLst xmlns:a="http://schemas.openxmlformats.org/drawingml/2006/main" xmlns:r="http://schemas.openxmlformats.org/officeDocument/2006/relationships" xmlns:p="http://schemas.openxmlformats.org/presentationml/2006/main">
  <p:tag name="NUM" val="19"/>
</p:tagLst>
</file>

<file path=ppt/tags/tag34.xml><?xml version="1.0" encoding="utf-8"?>
<p:tagLst xmlns:a="http://schemas.openxmlformats.org/drawingml/2006/main" xmlns:r="http://schemas.openxmlformats.org/officeDocument/2006/relationships" xmlns:p="http://schemas.openxmlformats.org/presentationml/2006/main">
  <p:tag name="NUM" val="20"/>
</p:tagLst>
</file>

<file path=ppt/tags/tag35.xml><?xml version="1.0" encoding="utf-8"?>
<p:tagLst xmlns:a="http://schemas.openxmlformats.org/drawingml/2006/main" xmlns:r="http://schemas.openxmlformats.org/officeDocument/2006/relationships" xmlns:p="http://schemas.openxmlformats.org/presentationml/2006/main">
  <p:tag name="NUM" val="21"/>
</p:tagLst>
</file>

<file path=ppt/tags/tag36.xml><?xml version="1.0" encoding="utf-8"?>
<p:tagLst xmlns:a="http://schemas.openxmlformats.org/drawingml/2006/main" xmlns:r="http://schemas.openxmlformats.org/officeDocument/2006/relationships" xmlns:p="http://schemas.openxmlformats.org/presentationml/2006/main">
  <p:tag name="NUM" val="22"/>
</p:tagLst>
</file>

<file path=ppt/tags/tag37.xml><?xml version="1.0" encoding="utf-8"?>
<p:tagLst xmlns:a="http://schemas.openxmlformats.org/drawingml/2006/main" xmlns:r="http://schemas.openxmlformats.org/officeDocument/2006/relationships" xmlns:p="http://schemas.openxmlformats.org/presentationml/2006/main">
  <p:tag name="NUM" val="23"/>
</p:tagLst>
</file>

<file path=ppt/tags/tag38.xml><?xml version="1.0" encoding="utf-8"?>
<p:tagLst xmlns:a="http://schemas.openxmlformats.org/drawingml/2006/main" xmlns:r="http://schemas.openxmlformats.org/officeDocument/2006/relationships" xmlns:p="http://schemas.openxmlformats.org/presentationml/2006/main">
  <p:tag name="NUM" val="24"/>
</p:tagLst>
</file>

<file path=ppt/tags/tag39.xml><?xml version="1.0" encoding="utf-8"?>
<p:tagLst xmlns:a="http://schemas.openxmlformats.org/drawingml/2006/main" xmlns:r="http://schemas.openxmlformats.org/officeDocument/2006/relationships" xmlns:p="http://schemas.openxmlformats.org/presentationml/2006/main">
  <p:tag name="NUM" val="2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6"/>
</p:tagLst>
</file>

<file path=ppt/tags/tag41.xml><?xml version="1.0" encoding="utf-8"?>
<p:tagLst xmlns:a="http://schemas.openxmlformats.org/drawingml/2006/main" xmlns:r="http://schemas.openxmlformats.org/officeDocument/2006/relationships" xmlns:p="http://schemas.openxmlformats.org/presentationml/2006/main">
  <p:tag name="NUM" val="27"/>
</p:tagLst>
</file>

<file path=ppt/tags/tag42.xml><?xml version="1.0" encoding="utf-8"?>
<p:tagLst xmlns:a="http://schemas.openxmlformats.org/drawingml/2006/main" xmlns:r="http://schemas.openxmlformats.org/officeDocument/2006/relationships" xmlns:p="http://schemas.openxmlformats.org/presentationml/2006/main">
  <p:tag name="NUM" val="28"/>
</p:tagLst>
</file>

<file path=ppt/tags/tag43.xml><?xml version="1.0" encoding="utf-8"?>
<p:tagLst xmlns:a="http://schemas.openxmlformats.org/drawingml/2006/main" xmlns:r="http://schemas.openxmlformats.org/officeDocument/2006/relationships" xmlns:p="http://schemas.openxmlformats.org/presentationml/2006/main">
  <p:tag name="NUM" val="29"/>
</p:tagLst>
</file>

<file path=ppt/tags/tag44.xml><?xml version="1.0" encoding="utf-8"?>
<p:tagLst xmlns:a="http://schemas.openxmlformats.org/drawingml/2006/main" xmlns:r="http://schemas.openxmlformats.org/officeDocument/2006/relationships" xmlns:p="http://schemas.openxmlformats.org/presentationml/2006/main">
  <p:tag name="NUM" val="30"/>
</p:tagLst>
</file>

<file path=ppt/tags/tag45.xml><?xml version="1.0" encoding="utf-8"?>
<p:tagLst xmlns:a="http://schemas.openxmlformats.org/drawingml/2006/main" xmlns:r="http://schemas.openxmlformats.org/officeDocument/2006/relationships" xmlns:p="http://schemas.openxmlformats.org/presentationml/2006/main">
  <p:tag name="NUM" val="31"/>
</p:tagLst>
</file>

<file path=ppt/tags/tag46.xml><?xml version="1.0" encoding="utf-8"?>
<p:tagLst xmlns:a="http://schemas.openxmlformats.org/drawingml/2006/main" xmlns:r="http://schemas.openxmlformats.org/officeDocument/2006/relationships" xmlns:p="http://schemas.openxmlformats.org/presentationml/2006/main">
  <p:tag name="NUM" val="32"/>
</p:tagLst>
</file>

<file path=ppt/tags/tag47.xml><?xml version="1.0" encoding="utf-8"?>
<p:tagLst xmlns:a="http://schemas.openxmlformats.org/drawingml/2006/main" xmlns:r="http://schemas.openxmlformats.org/officeDocument/2006/relationships" xmlns:p="http://schemas.openxmlformats.org/presentationml/2006/main">
  <p:tag name="NUM" val="33"/>
</p:tagLst>
</file>

<file path=ppt/tags/tag48.xml><?xml version="1.0" encoding="utf-8"?>
<p:tagLst xmlns:a="http://schemas.openxmlformats.org/drawingml/2006/main" xmlns:r="http://schemas.openxmlformats.org/officeDocument/2006/relationships" xmlns:p="http://schemas.openxmlformats.org/presentationml/2006/main">
  <p:tag name="NUM" val="34"/>
</p:tagLst>
</file>

<file path=ppt/tags/tag49.xml><?xml version="1.0" encoding="utf-8"?>
<p:tagLst xmlns:a="http://schemas.openxmlformats.org/drawingml/2006/main" xmlns:r="http://schemas.openxmlformats.org/officeDocument/2006/relationships" xmlns:p="http://schemas.openxmlformats.org/presentationml/2006/main">
  <p:tag name="NUM" val="3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6"/>
</p:tagLst>
</file>

<file path=ppt/tags/tag51.xml><?xml version="1.0" encoding="utf-8"?>
<p:tagLst xmlns:a="http://schemas.openxmlformats.org/drawingml/2006/main" xmlns:r="http://schemas.openxmlformats.org/officeDocument/2006/relationships" xmlns:p="http://schemas.openxmlformats.org/presentationml/2006/main">
  <p:tag name="NUM" val="37"/>
</p:tagLst>
</file>

<file path=ppt/tags/tag52.xml><?xml version="1.0" encoding="utf-8"?>
<p:tagLst xmlns:a="http://schemas.openxmlformats.org/drawingml/2006/main" xmlns:r="http://schemas.openxmlformats.org/officeDocument/2006/relationships" xmlns:p="http://schemas.openxmlformats.org/presentationml/2006/main">
  <p:tag name="NUM" val="38"/>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13"/>
</p:tagLst>
</file>

<file path=ppt/tags/tag66.xml><?xml version="1.0" encoding="utf-8"?>
<p:tagLst xmlns:a="http://schemas.openxmlformats.org/drawingml/2006/main" xmlns:r="http://schemas.openxmlformats.org/officeDocument/2006/relationships" xmlns:p="http://schemas.openxmlformats.org/presentationml/2006/main">
  <p:tag name="NUM" val="1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6971</TotalTime>
  <Words>5429</Words>
  <Application>Microsoft Office PowerPoint</Application>
  <PresentationFormat>On-screen Show (4:3)</PresentationFormat>
  <Paragraphs>426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GT America</vt:lpstr>
      <vt:lpstr>Ink Free</vt:lpstr>
      <vt:lpstr>Roboto</vt:lpstr>
      <vt:lpstr>Verdana</vt:lpstr>
      <vt:lpstr>1_Office Theme</vt:lpstr>
      <vt:lpstr>PowerPoint Presentation</vt:lpstr>
      <vt:lpstr>Programme de développement du leadership de changement en pleine-conscience (DLCP)</vt:lpstr>
      <vt:lpstr>Exercice de respiration en pleine conscience – Centrage</vt:lpstr>
      <vt:lpstr>Compte rendu de la semaine 2</vt:lpstr>
      <vt:lpstr>Programme – semaine 3:Le leadership (clarté, concentration et compassion)</vt:lpstr>
      <vt:lpstr>Qu’est-ce que le « leadership », et quelles sont les qualités d’un bon dirigeant?</vt:lpstr>
      <vt:lpstr>Organisations dotées de programmes de pleine conscience</vt:lpstr>
      <vt:lpstr>Trois piliers du leadership compatissant</vt:lpstr>
      <vt:lpstr>Leadership compatissant – compréhension approfondie</vt:lpstr>
      <vt:lpstr>Compréhension approfondie,  certaines actions</vt:lpstr>
      <vt:lpstr>Quelles sont les qualités d’un bon dirigeant?</vt:lpstr>
      <vt:lpstr>Exercice d’écoute consciente en tant que dirigeant</vt:lpstr>
      <vt:lpstr>Prise de décision consciente </vt:lpstr>
      <vt:lpstr>Exercice de compassion consciente – je souhaite ton bonheur</vt:lpstr>
      <vt:lpstr>Choses à accomplir cette semaine</vt:lpstr>
      <vt:lpstr>Débriefing et sous-groupes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498</cp:revision>
  <cp:lastPrinted>2016-05-02T17:15:08Z</cp:lastPrinted>
  <dcterms:created xsi:type="dcterms:W3CDTF">2015-04-14T20:39:51Z</dcterms:created>
  <dcterms:modified xsi:type="dcterms:W3CDTF">2022-10-11T14:13:53Z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-1936063571</vt:i4>
  </property>
  <property fmtid="{D5CDD505-2E9C-101B-9397-08002B2CF9AE}" pid="3" name="_NewReviewCycle">
    <vt:lpwstr/>
  </property>
  <property fmtid="{D5CDD505-2E9C-101B-9397-08002B2CF9AE}" pid="4" name="_EmailSubject">
    <vt:lpwstr>Commande(s) : 10666062  [-]  Contrat : 200004577  [-]  Délai : 2022-08-26 12:00 HAE (Ott)</vt:lpwstr>
  </property>
  <property fmtid="{D5CDD505-2E9C-101B-9397-08002B2CF9AE}" pid="5" name="_AuthorEmail">
    <vt:lpwstr>Claudie-Ann.Lalonde-Gratton@tpsgc-pwgsc.gc.ca</vt:lpwstr>
  </property>
  <property fmtid="{D5CDD505-2E9C-101B-9397-08002B2CF9AE}" pid="6" name="_AuthorEmailDisplayName">
    <vt:lpwstr>Claudie-Ann Lalonde-Gratton</vt:lpwstr>
  </property>
</Properties>
</file>