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13"/>
  </p:notesMasterIdLst>
  <p:handoutMasterIdLst>
    <p:handoutMasterId r:id="rId14"/>
  </p:handoutMasterIdLst>
  <p:sldIdLst>
    <p:sldId id="535" r:id="rId3"/>
    <p:sldId id="528" r:id="rId4"/>
    <p:sldId id="520" r:id="rId5"/>
    <p:sldId id="537" r:id="rId6"/>
    <p:sldId id="544" r:id="rId7"/>
    <p:sldId id="541" r:id="rId8"/>
    <p:sldId id="542" r:id="rId9"/>
    <p:sldId id="543" r:id="rId10"/>
    <p:sldId id="533" r:id="rId11"/>
    <p:sldId id="526" r:id="rId12"/>
  </p:sldIdLst>
  <p:sldSz cx="9144000" cy="6858000" type="screen4x3"/>
  <p:notesSz cx="7023100" cy="93091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69326" autoAdjust="0"/>
  </p:normalViewPr>
  <p:slideViewPr>
    <p:cSldViewPr snapToObjects="1" showGuides="1">
      <p:cViewPr varScale="1">
        <p:scale>
          <a:sx n="120" d="100"/>
          <a:sy n="120" d="100"/>
        </p:scale>
        <p:origin x="72" y="557"/>
      </p:cViewPr>
      <p:guideLst>
        <p:guide orient="horz" pos="2160"/>
        <p:guide pos="2880"/>
      </p:guideLst>
    </p:cSldViewPr>
  </p:slideViewPr>
  <p:notesTextViewPr>
    <p:cViewPr>
      <p:scale>
        <a:sx n="150" d="100"/>
        <a:sy n="150" d="100"/>
      </p:scale>
      <p:origin x="0" y="-2059"/>
    </p:cViewPr>
  </p:notesTextViewPr>
  <p:sorterViewPr>
    <p:cViewPr varScale="1">
      <p:scale>
        <a:sx n="1" d="1"/>
        <a:sy n="1" d="1"/>
      </p:scale>
      <p:origin x="0" y="0"/>
    </p:cViewPr>
  </p:sorterViewPr>
  <p:notesViewPr>
    <p:cSldViewPr snapToObjects="1">
      <p:cViewPr varScale="1">
        <p:scale>
          <a:sx n="83" d="100"/>
          <a:sy n="83" d="100"/>
        </p:scale>
        <p:origin x="633"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DLCP%20Oct-Nov%202022%20Fr\DLCP%20programme%20fran&#231;ais%202022%20-%20Full%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DLCP%20Oct-Nov%202022%20Fr\DLCP%20programme%20fran&#231;ais%202022%20-%20Full%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DLCP%20Oct-Nov%202022%20Fr\DLCP%20programme%20fran&#231;ais%202022%20-%20Full%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DLCP%20Oct-Nov%202022%20Fr\DLCP%20programme%20fran&#231;ais%202022%20-%20Full%20Analysi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30277038036824E-2"/>
          <c:y val="3.4566765709166961E-2"/>
          <c:w val="0.90614692486142911"/>
          <c:h val="0.90801204506100508"/>
        </c:manualLayout>
      </c:layout>
      <c:pieChart>
        <c:varyColors val="1"/>
        <c:ser>
          <c:idx val="0"/>
          <c:order val="0"/>
          <c:dPt>
            <c:idx val="0"/>
            <c:bubble3D val="0"/>
            <c:spPr>
              <a:solidFill>
                <a:schemeClr val="accent1">
                  <a:alpha val="70000"/>
                </a:schemeClr>
              </a:solidFill>
              <a:ln>
                <a:noFill/>
              </a:ln>
              <a:effectLst/>
            </c:spPr>
            <c:extLst>
              <c:ext xmlns:c16="http://schemas.microsoft.com/office/drawing/2014/chart" uri="{C3380CC4-5D6E-409C-BE32-E72D297353CC}">
                <c16:uniqueId val="{00000001-B928-4D51-856E-7BB7E97E8F16}"/>
              </c:ext>
            </c:extLst>
          </c:dPt>
          <c:dPt>
            <c:idx val="1"/>
            <c:bubble3D val="0"/>
            <c:spPr>
              <a:solidFill>
                <a:schemeClr val="accent2">
                  <a:alpha val="70000"/>
                </a:schemeClr>
              </a:solidFill>
              <a:ln>
                <a:noFill/>
              </a:ln>
              <a:effectLst/>
            </c:spPr>
            <c:extLst>
              <c:ext xmlns:c16="http://schemas.microsoft.com/office/drawing/2014/chart" uri="{C3380CC4-5D6E-409C-BE32-E72D297353CC}">
                <c16:uniqueId val="{00000003-B928-4D51-856E-7BB7E97E8F16}"/>
              </c:ext>
            </c:extLst>
          </c:dPt>
          <c:dPt>
            <c:idx val="2"/>
            <c:bubble3D val="0"/>
            <c:spPr>
              <a:solidFill>
                <a:schemeClr val="accent3">
                  <a:alpha val="70000"/>
                </a:schemeClr>
              </a:solidFill>
              <a:ln>
                <a:noFill/>
              </a:ln>
              <a:effectLst/>
            </c:spPr>
            <c:extLst>
              <c:ext xmlns:c16="http://schemas.microsoft.com/office/drawing/2014/chart" uri="{C3380CC4-5D6E-409C-BE32-E72D297353CC}">
                <c16:uniqueId val="{00000005-B928-4D51-856E-7BB7E97E8F16}"/>
              </c:ext>
            </c:extLst>
          </c:dPt>
          <c:dPt>
            <c:idx val="3"/>
            <c:bubble3D val="0"/>
            <c:spPr>
              <a:solidFill>
                <a:schemeClr val="accent4">
                  <a:alpha val="70000"/>
                </a:schemeClr>
              </a:solidFill>
              <a:ln>
                <a:noFill/>
              </a:ln>
              <a:effectLst/>
            </c:spPr>
            <c:extLst>
              <c:ext xmlns:c16="http://schemas.microsoft.com/office/drawing/2014/chart" uri="{C3380CC4-5D6E-409C-BE32-E72D297353CC}">
                <c16:uniqueId val="{00000007-B928-4D51-856E-7BB7E97E8F16}"/>
              </c:ext>
            </c:extLst>
          </c:dPt>
          <c:dPt>
            <c:idx val="4"/>
            <c:bubble3D val="0"/>
            <c:spPr>
              <a:solidFill>
                <a:schemeClr val="accent5">
                  <a:alpha val="70000"/>
                </a:schemeClr>
              </a:solidFill>
              <a:ln>
                <a:noFill/>
              </a:ln>
              <a:effectLst/>
            </c:spPr>
            <c:extLst>
              <c:ext xmlns:c16="http://schemas.microsoft.com/office/drawing/2014/chart" uri="{C3380CC4-5D6E-409C-BE32-E72D297353CC}">
                <c16:uniqueId val="{00000009-B928-4D51-856E-7BB7E97E8F16}"/>
              </c:ext>
            </c:extLst>
          </c:dPt>
          <c:dPt>
            <c:idx val="5"/>
            <c:bubble3D val="0"/>
            <c:spPr>
              <a:solidFill>
                <a:schemeClr val="accent6">
                  <a:alpha val="70000"/>
                </a:schemeClr>
              </a:solidFill>
              <a:ln>
                <a:noFill/>
              </a:ln>
              <a:effectLst/>
            </c:spPr>
            <c:extLst>
              <c:ext xmlns:c16="http://schemas.microsoft.com/office/drawing/2014/chart" uri="{C3380CC4-5D6E-409C-BE32-E72D297353CC}">
                <c16:uniqueId val="{0000000B-B928-4D51-856E-7BB7E97E8F16}"/>
              </c:ext>
            </c:extLst>
          </c:dPt>
          <c:dPt>
            <c:idx val="6"/>
            <c:bubble3D val="0"/>
            <c:spPr>
              <a:solidFill>
                <a:schemeClr val="accent1">
                  <a:lumMod val="60000"/>
                  <a:alpha val="70000"/>
                </a:schemeClr>
              </a:solidFill>
              <a:ln>
                <a:noFill/>
              </a:ln>
              <a:effectLst/>
            </c:spPr>
            <c:extLst>
              <c:ext xmlns:c16="http://schemas.microsoft.com/office/drawing/2014/chart" uri="{C3380CC4-5D6E-409C-BE32-E72D297353CC}">
                <c16:uniqueId val="{0000000D-B928-4D51-856E-7BB7E97E8F16}"/>
              </c:ext>
            </c:extLst>
          </c:dPt>
          <c:dPt>
            <c:idx val="7"/>
            <c:bubble3D val="0"/>
            <c:spPr>
              <a:solidFill>
                <a:schemeClr val="accent2">
                  <a:lumMod val="60000"/>
                  <a:alpha val="70000"/>
                </a:schemeClr>
              </a:solidFill>
              <a:ln>
                <a:noFill/>
              </a:ln>
              <a:effectLst/>
            </c:spPr>
            <c:extLst>
              <c:ext xmlns:c16="http://schemas.microsoft.com/office/drawing/2014/chart" uri="{C3380CC4-5D6E-409C-BE32-E72D297353CC}">
                <c16:uniqueId val="{0000000F-B928-4D51-856E-7BB7E97E8F16}"/>
              </c:ext>
            </c:extLst>
          </c:dPt>
          <c:dPt>
            <c:idx val="8"/>
            <c:bubble3D val="0"/>
            <c:spPr>
              <a:solidFill>
                <a:schemeClr val="accent3">
                  <a:lumMod val="60000"/>
                  <a:alpha val="70000"/>
                </a:schemeClr>
              </a:solidFill>
              <a:ln>
                <a:noFill/>
              </a:ln>
              <a:effectLst/>
            </c:spPr>
            <c:extLst>
              <c:ext xmlns:c16="http://schemas.microsoft.com/office/drawing/2014/chart" uri="{C3380CC4-5D6E-409C-BE32-E72D297353CC}">
                <c16:uniqueId val="{00000011-B928-4D51-856E-7BB7E97E8F16}"/>
              </c:ext>
            </c:extLst>
          </c:dPt>
          <c:dPt>
            <c:idx val="9"/>
            <c:bubble3D val="0"/>
            <c:spPr>
              <a:solidFill>
                <a:schemeClr val="accent4">
                  <a:lumMod val="60000"/>
                  <a:alpha val="70000"/>
                </a:schemeClr>
              </a:solidFill>
              <a:ln>
                <a:noFill/>
              </a:ln>
              <a:effectLst/>
            </c:spPr>
            <c:extLst>
              <c:ext xmlns:c16="http://schemas.microsoft.com/office/drawing/2014/chart" uri="{C3380CC4-5D6E-409C-BE32-E72D297353CC}">
                <c16:uniqueId val="{00000013-B928-4D51-856E-7BB7E97E8F16}"/>
              </c:ext>
            </c:extLst>
          </c:dPt>
          <c:dPt>
            <c:idx val="10"/>
            <c:bubble3D val="0"/>
            <c:spPr>
              <a:solidFill>
                <a:schemeClr val="accent5">
                  <a:lumMod val="60000"/>
                  <a:alpha val="70000"/>
                </a:schemeClr>
              </a:solidFill>
              <a:ln>
                <a:noFill/>
              </a:ln>
              <a:effectLst/>
            </c:spPr>
            <c:extLst>
              <c:ext xmlns:c16="http://schemas.microsoft.com/office/drawing/2014/chart" uri="{C3380CC4-5D6E-409C-BE32-E72D297353CC}">
                <c16:uniqueId val="{00000015-B928-4D51-856E-7BB7E97E8F16}"/>
              </c:ext>
            </c:extLst>
          </c:dPt>
          <c:dPt>
            <c:idx val="11"/>
            <c:bubble3D val="0"/>
            <c:spPr>
              <a:solidFill>
                <a:schemeClr val="accent6">
                  <a:lumMod val="60000"/>
                  <a:alpha val="70000"/>
                </a:schemeClr>
              </a:solidFill>
              <a:ln>
                <a:noFill/>
              </a:ln>
              <a:effectLst/>
            </c:spPr>
            <c:extLst>
              <c:ext xmlns:c16="http://schemas.microsoft.com/office/drawing/2014/chart" uri="{C3380CC4-5D6E-409C-BE32-E72D297353CC}">
                <c16:uniqueId val="{00000017-B928-4D51-856E-7BB7E97E8F16}"/>
              </c:ext>
            </c:extLst>
          </c:dPt>
          <c:dPt>
            <c:idx val="12"/>
            <c:bubble3D val="0"/>
            <c:spPr>
              <a:solidFill>
                <a:schemeClr val="accent1">
                  <a:lumMod val="80000"/>
                  <a:lumOff val="20000"/>
                  <a:alpha val="70000"/>
                </a:schemeClr>
              </a:solidFill>
              <a:ln>
                <a:noFill/>
              </a:ln>
              <a:effectLst/>
            </c:spPr>
            <c:extLst>
              <c:ext xmlns:c16="http://schemas.microsoft.com/office/drawing/2014/chart" uri="{C3380CC4-5D6E-409C-BE32-E72D297353CC}">
                <c16:uniqueId val="{00000019-B928-4D51-856E-7BB7E97E8F16}"/>
              </c:ext>
            </c:extLst>
          </c:dPt>
          <c:dPt>
            <c:idx val="13"/>
            <c:bubble3D val="0"/>
            <c:spPr>
              <a:solidFill>
                <a:schemeClr val="accent2">
                  <a:lumMod val="80000"/>
                  <a:lumOff val="20000"/>
                  <a:alpha val="70000"/>
                </a:schemeClr>
              </a:solidFill>
              <a:ln>
                <a:noFill/>
              </a:ln>
              <a:effectLst/>
            </c:spPr>
            <c:extLst>
              <c:ext xmlns:c16="http://schemas.microsoft.com/office/drawing/2014/chart" uri="{C3380CC4-5D6E-409C-BE32-E72D297353CC}">
                <c16:uniqueId val="{0000001B-B928-4D51-856E-7BB7E97E8F16}"/>
              </c:ext>
            </c:extLst>
          </c:dPt>
          <c:dPt>
            <c:idx val="14"/>
            <c:bubble3D val="0"/>
            <c:spPr>
              <a:solidFill>
                <a:schemeClr val="accent3">
                  <a:lumMod val="80000"/>
                  <a:lumOff val="20000"/>
                  <a:alpha val="70000"/>
                </a:schemeClr>
              </a:solidFill>
              <a:ln>
                <a:noFill/>
              </a:ln>
              <a:effectLst/>
            </c:spPr>
            <c:extLst>
              <c:ext xmlns:c16="http://schemas.microsoft.com/office/drawing/2014/chart" uri="{C3380CC4-5D6E-409C-BE32-E72D297353CC}">
                <c16:uniqueId val="{0000001D-B928-4D51-856E-7BB7E97E8F16}"/>
              </c:ext>
            </c:extLst>
          </c:dPt>
          <c:dPt>
            <c:idx val="15"/>
            <c:bubble3D val="0"/>
            <c:spPr>
              <a:solidFill>
                <a:schemeClr val="accent4">
                  <a:lumMod val="80000"/>
                  <a:lumOff val="20000"/>
                  <a:alpha val="70000"/>
                </a:schemeClr>
              </a:solidFill>
              <a:ln>
                <a:noFill/>
              </a:ln>
              <a:effectLst/>
            </c:spPr>
            <c:extLst>
              <c:ext xmlns:c16="http://schemas.microsoft.com/office/drawing/2014/chart" uri="{C3380CC4-5D6E-409C-BE32-E72D297353CC}">
                <c16:uniqueId val="{0000001F-B928-4D51-856E-7BB7E97E8F16}"/>
              </c:ext>
            </c:extLst>
          </c:dPt>
          <c:dPt>
            <c:idx val="16"/>
            <c:bubble3D val="0"/>
            <c:spPr>
              <a:solidFill>
                <a:schemeClr val="accent5">
                  <a:lumMod val="80000"/>
                  <a:lumOff val="20000"/>
                  <a:alpha val="70000"/>
                </a:schemeClr>
              </a:solidFill>
              <a:ln>
                <a:noFill/>
              </a:ln>
              <a:effectLst/>
            </c:spPr>
            <c:extLst>
              <c:ext xmlns:c16="http://schemas.microsoft.com/office/drawing/2014/chart" uri="{C3380CC4-5D6E-409C-BE32-E72D297353CC}">
                <c16:uniqueId val="{00000021-B928-4D51-856E-7BB7E97E8F16}"/>
              </c:ext>
            </c:extLst>
          </c:dPt>
          <c:dPt>
            <c:idx val="17"/>
            <c:bubble3D val="0"/>
            <c:spPr>
              <a:solidFill>
                <a:schemeClr val="accent6">
                  <a:lumMod val="80000"/>
                  <a:lumOff val="20000"/>
                  <a:alpha val="70000"/>
                </a:schemeClr>
              </a:solidFill>
              <a:ln>
                <a:noFill/>
              </a:ln>
              <a:effectLst/>
            </c:spPr>
            <c:extLst>
              <c:ext xmlns:c16="http://schemas.microsoft.com/office/drawing/2014/chart" uri="{C3380CC4-5D6E-409C-BE32-E72D297353CC}">
                <c16:uniqueId val="{00000023-B928-4D51-856E-7BB7E97E8F16}"/>
              </c:ext>
            </c:extLst>
          </c:dPt>
          <c:dPt>
            <c:idx val="18"/>
            <c:bubble3D val="0"/>
            <c:spPr>
              <a:solidFill>
                <a:schemeClr val="accent1">
                  <a:lumMod val="80000"/>
                  <a:alpha val="70000"/>
                </a:schemeClr>
              </a:solidFill>
              <a:ln>
                <a:noFill/>
              </a:ln>
              <a:effectLst/>
            </c:spPr>
            <c:extLst>
              <c:ext xmlns:c16="http://schemas.microsoft.com/office/drawing/2014/chart" uri="{C3380CC4-5D6E-409C-BE32-E72D297353CC}">
                <c16:uniqueId val="{00000025-B928-4D51-856E-7BB7E97E8F16}"/>
              </c:ext>
            </c:extLst>
          </c:dPt>
          <c:dPt>
            <c:idx val="19"/>
            <c:bubble3D val="0"/>
            <c:spPr>
              <a:solidFill>
                <a:schemeClr val="accent2">
                  <a:lumMod val="80000"/>
                  <a:alpha val="70000"/>
                </a:schemeClr>
              </a:solidFill>
              <a:ln>
                <a:noFill/>
              </a:ln>
              <a:effectLst/>
            </c:spPr>
            <c:extLst>
              <c:ext xmlns:c16="http://schemas.microsoft.com/office/drawing/2014/chart" uri="{C3380CC4-5D6E-409C-BE32-E72D297353CC}">
                <c16:uniqueId val="{00000027-B928-4D51-856E-7BB7E97E8F16}"/>
              </c:ext>
            </c:extLst>
          </c:dPt>
          <c:dPt>
            <c:idx val="20"/>
            <c:bubble3D val="0"/>
            <c:spPr>
              <a:solidFill>
                <a:schemeClr val="accent3">
                  <a:lumMod val="80000"/>
                  <a:alpha val="70000"/>
                </a:schemeClr>
              </a:solidFill>
              <a:ln>
                <a:noFill/>
              </a:ln>
              <a:effectLst/>
            </c:spPr>
            <c:extLst>
              <c:ext xmlns:c16="http://schemas.microsoft.com/office/drawing/2014/chart" uri="{C3380CC4-5D6E-409C-BE32-E72D297353CC}">
                <c16:uniqueId val="{00000029-B928-4D51-856E-7BB7E97E8F16}"/>
              </c:ext>
            </c:extLst>
          </c:dPt>
          <c:dPt>
            <c:idx val="21"/>
            <c:bubble3D val="0"/>
            <c:spPr>
              <a:solidFill>
                <a:schemeClr val="accent4">
                  <a:lumMod val="80000"/>
                  <a:alpha val="70000"/>
                </a:schemeClr>
              </a:solidFill>
              <a:ln>
                <a:noFill/>
              </a:ln>
              <a:effectLst/>
            </c:spPr>
            <c:extLst>
              <c:ext xmlns:c16="http://schemas.microsoft.com/office/drawing/2014/chart" uri="{C3380CC4-5D6E-409C-BE32-E72D297353CC}">
                <c16:uniqueId val="{0000002B-B928-4D51-856E-7BB7E97E8F16}"/>
              </c:ext>
            </c:extLst>
          </c:dPt>
          <c:dPt>
            <c:idx val="22"/>
            <c:bubble3D val="0"/>
            <c:spPr>
              <a:solidFill>
                <a:schemeClr val="accent5">
                  <a:lumMod val="80000"/>
                  <a:alpha val="70000"/>
                </a:schemeClr>
              </a:solidFill>
              <a:ln>
                <a:noFill/>
              </a:ln>
              <a:effectLst/>
            </c:spPr>
            <c:extLst>
              <c:ext xmlns:c16="http://schemas.microsoft.com/office/drawing/2014/chart" uri="{C3380CC4-5D6E-409C-BE32-E72D297353CC}">
                <c16:uniqueId val="{0000002D-B928-4D51-856E-7BB7E97E8F16}"/>
              </c:ext>
            </c:extLst>
          </c:dPt>
          <c:dPt>
            <c:idx val="23"/>
            <c:bubble3D val="0"/>
            <c:spPr>
              <a:solidFill>
                <a:schemeClr val="accent6">
                  <a:lumMod val="80000"/>
                  <a:alpha val="70000"/>
                </a:schemeClr>
              </a:solidFill>
              <a:ln>
                <a:noFill/>
              </a:ln>
              <a:effectLst/>
            </c:spPr>
            <c:extLst>
              <c:ext xmlns:c16="http://schemas.microsoft.com/office/drawing/2014/chart" uri="{C3380CC4-5D6E-409C-BE32-E72D297353CC}">
                <c16:uniqueId val="{0000002F-B928-4D51-856E-7BB7E97E8F16}"/>
              </c:ext>
            </c:extLst>
          </c:dPt>
          <c:dPt>
            <c:idx val="24"/>
            <c:bubble3D val="0"/>
            <c:spPr>
              <a:solidFill>
                <a:schemeClr val="accent1">
                  <a:lumMod val="60000"/>
                  <a:lumOff val="40000"/>
                  <a:alpha val="70000"/>
                </a:schemeClr>
              </a:solidFill>
              <a:ln>
                <a:noFill/>
              </a:ln>
              <a:effectLst/>
            </c:spPr>
            <c:extLst>
              <c:ext xmlns:c16="http://schemas.microsoft.com/office/drawing/2014/chart" uri="{C3380CC4-5D6E-409C-BE32-E72D297353CC}">
                <c16:uniqueId val="{00000031-B928-4D51-856E-7BB7E97E8F16}"/>
              </c:ext>
            </c:extLst>
          </c:dPt>
          <c:dPt>
            <c:idx val="25"/>
            <c:bubble3D val="0"/>
            <c:spPr>
              <a:solidFill>
                <a:schemeClr val="accent2">
                  <a:lumMod val="60000"/>
                  <a:lumOff val="40000"/>
                  <a:alpha val="70000"/>
                </a:schemeClr>
              </a:solidFill>
              <a:ln>
                <a:noFill/>
              </a:ln>
              <a:effectLst/>
            </c:spPr>
            <c:extLst>
              <c:ext xmlns:c16="http://schemas.microsoft.com/office/drawing/2014/chart" uri="{C3380CC4-5D6E-409C-BE32-E72D297353CC}">
                <c16:uniqueId val="{00000033-B928-4D51-856E-7BB7E97E8F16}"/>
              </c:ext>
            </c:extLst>
          </c:dPt>
          <c:dPt>
            <c:idx val="26"/>
            <c:bubble3D val="0"/>
            <c:spPr>
              <a:solidFill>
                <a:schemeClr val="accent3">
                  <a:lumMod val="60000"/>
                  <a:lumOff val="40000"/>
                  <a:alpha val="70000"/>
                </a:schemeClr>
              </a:solidFill>
              <a:ln>
                <a:noFill/>
              </a:ln>
              <a:effectLst/>
            </c:spPr>
            <c:extLst>
              <c:ext xmlns:c16="http://schemas.microsoft.com/office/drawing/2014/chart" uri="{C3380CC4-5D6E-409C-BE32-E72D297353CC}">
                <c16:uniqueId val="{00000035-B928-4D51-856E-7BB7E97E8F16}"/>
              </c:ext>
            </c:extLst>
          </c:dPt>
          <c:dPt>
            <c:idx val="27"/>
            <c:bubble3D val="0"/>
            <c:spPr>
              <a:solidFill>
                <a:schemeClr val="accent4">
                  <a:lumMod val="60000"/>
                  <a:lumOff val="40000"/>
                  <a:alpha val="70000"/>
                </a:schemeClr>
              </a:solidFill>
              <a:ln>
                <a:noFill/>
              </a:ln>
              <a:effectLst/>
            </c:spPr>
            <c:extLst>
              <c:ext xmlns:c16="http://schemas.microsoft.com/office/drawing/2014/chart" uri="{C3380CC4-5D6E-409C-BE32-E72D297353CC}">
                <c16:uniqueId val="{00000037-B928-4D51-856E-7BB7E97E8F16}"/>
              </c:ext>
            </c:extLst>
          </c:dPt>
          <c:dPt>
            <c:idx val="28"/>
            <c:bubble3D val="0"/>
            <c:spPr>
              <a:solidFill>
                <a:schemeClr val="accent5">
                  <a:lumMod val="60000"/>
                  <a:lumOff val="40000"/>
                  <a:alpha val="70000"/>
                </a:schemeClr>
              </a:solidFill>
              <a:ln>
                <a:noFill/>
              </a:ln>
              <a:effectLst/>
            </c:spPr>
            <c:extLst>
              <c:ext xmlns:c16="http://schemas.microsoft.com/office/drawing/2014/chart" uri="{C3380CC4-5D6E-409C-BE32-E72D297353CC}">
                <c16:uniqueId val="{00000039-B928-4D51-856E-7BB7E97E8F16}"/>
              </c:ext>
            </c:extLst>
          </c:dPt>
          <c:dLbls>
            <c:dLbl>
              <c:idx val="0"/>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1-B928-4D51-856E-7BB7E97E8F16}"/>
                </c:ext>
              </c:extLst>
            </c:dLbl>
            <c:dLbl>
              <c:idx val="1"/>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2"/>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3-B928-4D51-856E-7BB7E97E8F16}"/>
                </c:ext>
              </c:extLst>
            </c:dLbl>
            <c:dLbl>
              <c:idx val="2"/>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5-B928-4D51-856E-7BB7E97E8F16}"/>
                </c:ext>
              </c:extLst>
            </c:dLbl>
            <c:dLbl>
              <c:idx val="3"/>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4"/>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7-B928-4D51-856E-7BB7E97E8F16}"/>
                </c:ext>
              </c:extLst>
            </c:dLbl>
            <c:dLbl>
              <c:idx val="4"/>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5"/>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9-B928-4D51-856E-7BB7E97E8F16}"/>
                </c:ext>
              </c:extLst>
            </c:dLbl>
            <c:dLbl>
              <c:idx val="5"/>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6"/>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B-B928-4D51-856E-7BB7E97E8F16}"/>
                </c:ext>
              </c:extLst>
            </c:dLbl>
            <c:dLbl>
              <c:idx val="6"/>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lumMod val="6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D-B928-4D51-856E-7BB7E97E8F16}"/>
                </c:ext>
              </c:extLst>
            </c:dLbl>
            <c:dLbl>
              <c:idx val="7"/>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2">
                          <a:lumMod val="6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F-B928-4D51-856E-7BB7E97E8F16}"/>
                </c:ext>
              </c:extLst>
            </c:dLbl>
            <c:dLbl>
              <c:idx val="8"/>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lumMod val="6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1-B928-4D51-856E-7BB7E97E8F16}"/>
                </c:ext>
              </c:extLst>
            </c:dLbl>
            <c:dLbl>
              <c:idx val="9"/>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4">
                          <a:lumMod val="6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3-B928-4D51-856E-7BB7E97E8F16}"/>
                </c:ext>
              </c:extLst>
            </c:dLbl>
            <c:dLbl>
              <c:idx val="10"/>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5">
                          <a:lumMod val="6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5-B928-4D51-856E-7BB7E97E8F16}"/>
                </c:ext>
              </c:extLst>
            </c:dLbl>
            <c:dLbl>
              <c:idx val="11"/>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6">
                          <a:lumMod val="6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7-B928-4D51-856E-7BB7E97E8F16}"/>
                </c:ext>
              </c:extLst>
            </c:dLbl>
            <c:dLbl>
              <c:idx val="12"/>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lumMod val="80000"/>
                          <a:lumOff val="2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9-B928-4D51-856E-7BB7E97E8F16}"/>
                </c:ext>
              </c:extLst>
            </c:dLbl>
            <c:dLbl>
              <c:idx val="13"/>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2">
                          <a:lumMod val="80000"/>
                          <a:lumOff val="2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B-B928-4D51-856E-7BB7E97E8F16}"/>
                </c:ext>
              </c:extLst>
            </c:dLbl>
            <c:dLbl>
              <c:idx val="14"/>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lumMod val="80000"/>
                          <a:lumOff val="2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D-B928-4D51-856E-7BB7E97E8F16}"/>
                </c:ext>
              </c:extLst>
            </c:dLbl>
            <c:dLbl>
              <c:idx val="15"/>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4">
                          <a:lumMod val="80000"/>
                          <a:lumOff val="2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F-B928-4D51-856E-7BB7E97E8F16}"/>
                </c:ext>
              </c:extLst>
            </c:dLbl>
            <c:dLbl>
              <c:idx val="16"/>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5">
                          <a:lumMod val="80000"/>
                          <a:lumOff val="2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1-B928-4D51-856E-7BB7E97E8F16}"/>
                </c:ext>
              </c:extLst>
            </c:dLbl>
            <c:dLbl>
              <c:idx val="17"/>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6">
                          <a:lumMod val="80000"/>
                          <a:lumOff val="2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3-B928-4D51-856E-7BB7E97E8F16}"/>
                </c:ext>
              </c:extLst>
            </c:dLbl>
            <c:dLbl>
              <c:idx val="18"/>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lumMod val="8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5-B928-4D51-856E-7BB7E97E8F16}"/>
                </c:ext>
              </c:extLst>
            </c:dLbl>
            <c:dLbl>
              <c:idx val="19"/>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2">
                          <a:lumMod val="8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7-B928-4D51-856E-7BB7E97E8F16}"/>
                </c:ext>
              </c:extLst>
            </c:dLbl>
            <c:dLbl>
              <c:idx val="20"/>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lumMod val="8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9-B928-4D51-856E-7BB7E97E8F16}"/>
                </c:ext>
              </c:extLst>
            </c:dLbl>
            <c:dLbl>
              <c:idx val="21"/>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4">
                          <a:lumMod val="8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B-B928-4D51-856E-7BB7E97E8F16}"/>
                </c:ext>
              </c:extLst>
            </c:dLbl>
            <c:dLbl>
              <c:idx val="22"/>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5">
                          <a:lumMod val="8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D-B928-4D51-856E-7BB7E97E8F16}"/>
                </c:ext>
              </c:extLst>
            </c:dLbl>
            <c:dLbl>
              <c:idx val="23"/>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6">
                          <a:lumMod val="8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F-B928-4D51-856E-7BB7E97E8F16}"/>
                </c:ext>
              </c:extLst>
            </c:dLbl>
            <c:dLbl>
              <c:idx val="24"/>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lumMod val="60000"/>
                          <a:lumOff val="4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31-B928-4D51-856E-7BB7E97E8F16}"/>
                </c:ext>
              </c:extLst>
            </c:dLbl>
            <c:dLbl>
              <c:idx val="25"/>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2">
                          <a:lumMod val="60000"/>
                          <a:lumOff val="4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33-B928-4D51-856E-7BB7E97E8F16}"/>
                </c:ext>
              </c:extLst>
            </c:dLbl>
            <c:dLbl>
              <c:idx val="26"/>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lumMod val="60000"/>
                          <a:lumOff val="4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35-B928-4D51-856E-7BB7E97E8F16}"/>
                </c:ext>
              </c:extLst>
            </c:dLbl>
            <c:dLbl>
              <c:idx val="27"/>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4">
                          <a:lumMod val="60000"/>
                          <a:lumOff val="4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37-B928-4D51-856E-7BB7E97E8F16}"/>
                </c:ext>
              </c:extLst>
            </c:dLbl>
            <c:dLbl>
              <c:idx val="28"/>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5">
                          <a:lumMod val="60000"/>
                          <a:lumOff val="4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39-B928-4D51-856E-7BB7E97E8F16}"/>
                </c:ext>
              </c:extLst>
            </c:dLbl>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Lst>
          </c:dLbls>
          <c:cat>
            <c:strRef>
              <c:f>'PA ByDepartment'!$J$2:$J$30</c:f>
              <c:strCache>
                <c:ptCount val="29"/>
                <c:pt idx="0">
                  <c:v>AFSC</c:v>
                </c:pt>
                <c:pt idx="1">
                  <c:v>AGR</c:v>
                </c:pt>
                <c:pt idx="2">
                  <c:v>ARC</c:v>
                </c:pt>
                <c:pt idx="3">
                  <c:v>CFP</c:v>
                </c:pt>
                <c:pt idx="4">
                  <c:v>CIRNAC</c:v>
                </c:pt>
                <c:pt idx="5">
                  <c:v>DND</c:v>
                </c:pt>
                <c:pt idx="6">
                  <c:v>ECCC</c:v>
                </c:pt>
                <c:pt idx="7">
                  <c:v>EFPC</c:v>
                </c:pt>
                <c:pt idx="8">
                  <c:v>ESDC</c:v>
                </c:pt>
                <c:pt idx="9">
                  <c:v>FEGC</c:v>
                </c:pt>
                <c:pt idx="10">
                  <c:v>FINTRAC</c:v>
                </c:pt>
                <c:pt idx="11">
                  <c:v>GG</c:v>
                </c:pt>
                <c:pt idx="12">
                  <c:v>HOC</c:v>
                </c:pt>
                <c:pt idx="13">
                  <c:v>Inspect</c:v>
                </c:pt>
                <c:pt idx="14">
                  <c:v>MPO</c:v>
                </c:pt>
                <c:pt idx="15">
                  <c:v>NRC</c:v>
                </c:pt>
                <c:pt idx="16">
                  <c:v>NRCAN</c:v>
                </c:pt>
                <c:pt idx="17">
                  <c:v>NSERC</c:v>
                </c:pt>
                <c:pt idx="18">
                  <c:v>PC</c:v>
                </c:pt>
                <c:pt idx="19">
                  <c:v>PHAC</c:v>
                </c:pt>
                <c:pt idx="20">
                  <c:v>PSPC</c:v>
                </c:pt>
                <c:pt idx="21">
                  <c:v>REC</c:v>
                </c:pt>
                <c:pt idx="22">
                  <c:v>SAC</c:v>
                </c:pt>
                <c:pt idx="23">
                  <c:v>SC</c:v>
                </c:pt>
                <c:pt idx="24">
                  <c:v>SCT</c:v>
                </c:pt>
                <c:pt idx="25">
                  <c:v>SSC</c:v>
                </c:pt>
                <c:pt idx="26">
                  <c:v>SSHRC</c:v>
                </c:pt>
                <c:pt idx="27">
                  <c:v>STATCAN</c:v>
                </c:pt>
                <c:pt idx="28">
                  <c:v>TC</c:v>
                </c:pt>
              </c:strCache>
            </c:strRef>
          </c:cat>
          <c:val>
            <c:numRef>
              <c:f>'PA ByDepartment'!$K$2:$K$30</c:f>
              <c:numCache>
                <c:formatCode>General</c:formatCode>
                <c:ptCount val="29"/>
                <c:pt idx="0">
                  <c:v>3</c:v>
                </c:pt>
                <c:pt idx="1">
                  <c:v>1</c:v>
                </c:pt>
                <c:pt idx="2">
                  <c:v>6</c:v>
                </c:pt>
                <c:pt idx="3">
                  <c:v>2</c:v>
                </c:pt>
                <c:pt idx="4">
                  <c:v>4</c:v>
                </c:pt>
                <c:pt idx="5">
                  <c:v>3</c:v>
                </c:pt>
                <c:pt idx="6">
                  <c:v>1</c:v>
                </c:pt>
                <c:pt idx="7">
                  <c:v>2</c:v>
                </c:pt>
                <c:pt idx="8">
                  <c:v>7</c:v>
                </c:pt>
                <c:pt idx="9">
                  <c:v>1</c:v>
                </c:pt>
                <c:pt idx="10">
                  <c:v>1</c:v>
                </c:pt>
                <c:pt idx="11">
                  <c:v>1</c:v>
                </c:pt>
                <c:pt idx="12">
                  <c:v>1</c:v>
                </c:pt>
                <c:pt idx="13">
                  <c:v>2</c:v>
                </c:pt>
                <c:pt idx="14">
                  <c:v>1</c:v>
                </c:pt>
                <c:pt idx="15">
                  <c:v>3</c:v>
                </c:pt>
                <c:pt idx="16">
                  <c:v>2</c:v>
                </c:pt>
                <c:pt idx="17">
                  <c:v>1</c:v>
                </c:pt>
                <c:pt idx="18">
                  <c:v>4</c:v>
                </c:pt>
                <c:pt idx="19">
                  <c:v>1</c:v>
                </c:pt>
                <c:pt idx="20">
                  <c:v>19</c:v>
                </c:pt>
                <c:pt idx="21">
                  <c:v>1</c:v>
                </c:pt>
                <c:pt idx="22">
                  <c:v>17</c:v>
                </c:pt>
                <c:pt idx="23">
                  <c:v>4</c:v>
                </c:pt>
                <c:pt idx="24">
                  <c:v>4</c:v>
                </c:pt>
                <c:pt idx="25">
                  <c:v>3</c:v>
                </c:pt>
                <c:pt idx="26">
                  <c:v>3</c:v>
                </c:pt>
                <c:pt idx="27">
                  <c:v>9</c:v>
                </c:pt>
                <c:pt idx="28">
                  <c:v>2</c:v>
                </c:pt>
              </c:numCache>
            </c:numRef>
          </c:val>
          <c:extLst>
            <c:ext xmlns:c16="http://schemas.microsoft.com/office/drawing/2014/chart" uri="{C3380CC4-5D6E-409C-BE32-E72D297353CC}">
              <c16:uniqueId val="{0000003A-B928-4D51-856E-7BB7E97E8F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30277038036824E-2"/>
          <c:y val="3.4566765709166961E-2"/>
          <c:w val="0.90614692486142911"/>
          <c:h val="0.90801204506100508"/>
        </c:manualLayout>
      </c:layout>
      <c:pieChart>
        <c:varyColors val="1"/>
        <c:ser>
          <c:idx val="0"/>
          <c:order val="0"/>
          <c:dPt>
            <c:idx val="0"/>
            <c:bubble3D val="0"/>
            <c:spPr>
              <a:solidFill>
                <a:schemeClr val="accent1">
                  <a:alpha val="70000"/>
                </a:schemeClr>
              </a:solidFill>
              <a:ln>
                <a:noFill/>
              </a:ln>
              <a:effectLst/>
            </c:spPr>
            <c:extLst>
              <c:ext xmlns:c16="http://schemas.microsoft.com/office/drawing/2014/chart" uri="{C3380CC4-5D6E-409C-BE32-E72D297353CC}">
                <c16:uniqueId val="{00000001-B928-4D51-856E-7BB7E97E8F16}"/>
              </c:ext>
            </c:extLst>
          </c:dPt>
          <c:dPt>
            <c:idx val="1"/>
            <c:bubble3D val="0"/>
            <c:spPr>
              <a:solidFill>
                <a:schemeClr val="accent2">
                  <a:alpha val="70000"/>
                </a:schemeClr>
              </a:solidFill>
              <a:ln>
                <a:noFill/>
              </a:ln>
              <a:effectLst/>
            </c:spPr>
            <c:extLst>
              <c:ext xmlns:c16="http://schemas.microsoft.com/office/drawing/2014/chart" uri="{C3380CC4-5D6E-409C-BE32-E72D297353CC}">
                <c16:uniqueId val="{00000003-B928-4D51-856E-7BB7E97E8F16}"/>
              </c:ext>
            </c:extLst>
          </c:dPt>
          <c:dPt>
            <c:idx val="2"/>
            <c:bubble3D val="0"/>
            <c:spPr>
              <a:solidFill>
                <a:schemeClr val="accent3">
                  <a:alpha val="70000"/>
                </a:schemeClr>
              </a:solidFill>
              <a:ln>
                <a:noFill/>
              </a:ln>
              <a:effectLst/>
            </c:spPr>
            <c:extLst>
              <c:ext xmlns:c16="http://schemas.microsoft.com/office/drawing/2014/chart" uri="{C3380CC4-5D6E-409C-BE32-E72D297353CC}">
                <c16:uniqueId val="{00000005-B928-4D51-856E-7BB7E97E8F16}"/>
              </c:ext>
            </c:extLst>
          </c:dPt>
          <c:dPt>
            <c:idx val="3"/>
            <c:bubble3D val="0"/>
            <c:spPr>
              <a:solidFill>
                <a:schemeClr val="accent4">
                  <a:alpha val="70000"/>
                </a:schemeClr>
              </a:solidFill>
              <a:ln>
                <a:noFill/>
              </a:ln>
              <a:effectLst/>
            </c:spPr>
            <c:extLst>
              <c:ext xmlns:c16="http://schemas.microsoft.com/office/drawing/2014/chart" uri="{C3380CC4-5D6E-409C-BE32-E72D297353CC}">
                <c16:uniqueId val="{00000007-B928-4D51-856E-7BB7E97E8F16}"/>
              </c:ext>
            </c:extLst>
          </c:dPt>
          <c:dPt>
            <c:idx val="4"/>
            <c:bubble3D val="0"/>
            <c:spPr>
              <a:solidFill>
                <a:schemeClr val="accent5">
                  <a:alpha val="70000"/>
                </a:schemeClr>
              </a:solidFill>
              <a:ln>
                <a:noFill/>
              </a:ln>
              <a:effectLst/>
            </c:spPr>
            <c:extLst>
              <c:ext xmlns:c16="http://schemas.microsoft.com/office/drawing/2014/chart" uri="{C3380CC4-5D6E-409C-BE32-E72D297353CC}">
                <c16:uniqueId val="{00000009-B928-4D51-856E-7BB7E97E8F16}"/>
              </c:ext>
            </c:extLst>
          </c:dPt>
          <c:dPt>
            <c:idx val="5"/>
            <c:bubble3D val="0"/>
            <c:spPr>
              <a:solidFill>
                <a:schemeClr val="accent6">
                  <a:alpha val="70000"/>
                </a:schemeClr>
              </a:solidFill>
              <a:ln>
                <a:noFill/>
              </a:ln>
              <a:effectLst/>
            </c:spPr>
            <c:extLst>
              <c:ext xmlns:c16="http://schemas.microsoft.com/office/drawing/2014/chart" uri="{C3380CC4-5D6E-409C-BE32-E72D297353CC}">
                <c16:uniqueId val="{0000000B-B928-4D51-856E-7BB7E97E8F16}"/>
              </c:ext>
            </c:extLst>
          </c:dPt>
          <c:dPt>
            <c:idx val="6"/>
            <c:bubble3D val="0"/>
            <c:spPr>
              <a:solidFill>
                <a:schemeClr val="accent1">
                  <a:lumMod val="60000"/>
                  <a:alpha val="70000"/>
                </a:schemeClr>
              </a:solidFill>
              <a:ln>
                <a:noFill/>
              </a:ln>
              <a:effectLst/>
            </c:spPr>
            <c:extLst>
              <c:ext xmlns:c16="http://schemas.microsoft.com/office/drawing/2014/chart" uri="{C3380CC4-5D6E-409C-BE32-E72D297353CC}">
                <c16:uniqueId val="{0000000D-B928-4D51-856E-7BB7E97E8F16}"/>
              </c:ext>
            </c:extLst>
          </c:dPt>
          <c:dPt>
            <c:idx val="7"/>
            <c:bubble3D val="0"/>
            <c:spPr>
              <a:solidFill>
                <a:schemeClr val="accent2">
                  <a:lumMod val="60000"/>
                  <a:alpha val="70000"/>
                </a:schemeClr>
              </a:solidFill>
              <a:ln>
                <a:noFill/>
              </a:ln>
              <a:effectLst/>
            </c:spPr>
            <c:extLst>
              <c:ext xmlns:c16="http://schemas.microsoft.com/office/drawing/2014/chart" uri="{C3380CC4-5D6E-409C-BE32-E72D297353CC}">
                <c16:uniqueId val="{0000000F-B928-4D51-856E-7BB7E97E8F16}"/>
              </c:ext>
            </c:extLst>
          </c:dPt>
          <c:dPt>
            <c:idx val="8"/>
            <c:bubble3D val="0"/>
            <c:spPr>
              <a:solidFill>
                <a:schemeClr val="accent3">
                  <a:lumMod val="60000"/>
                  <a:alpha val="70000"/>
                </a:schemeClr>
              </a:solidFill>
              <a:ln>
                <a:noFill/>
              </a:ln>
              <a:effectLst/>
            </c:spPr>
            <c:extLst>
              <c:ext xmlns:c16="http://schemas.microsoft.com/office/drawing/2014/chart" uri="{C3380CC4-5D6E-409C-BE32-E72D297353CC}">
                <c16:uniqueId val="{00000011-B928-4D51-856E-7BB7E97E8F16}"/>
              </c:ext>
            </c:extLst>
          </c:dPt>
          <c:dPt>
            <c:idx val="9"/>
            <c:bubble3D val="0"/>
            <c:spPr>
              <a:solidFill>
                <a:schemeClr val="accent4">
                  <a:lumMod val="60000"/>
                  <a:alpha val="70000"/>
                </a:schemeClr>
              </a:solidFill>
              <a:ln>
                <a:noFill/>
              </a:ln>
              <a:effectLst/>
            </c:spPr>
            <c:extLst>
              <c:ext xmlns:c16="http://schemas.microsoft.com/office/drawing/2014/chart" uri="{C3380CC4-5D6E-409C-BE32-E72D297353CC}">
                <c16:uniqueId val="{00000013-B928-4D51-856E-7BB7E97E8F16}"/>
              </c:ext>
            </c:extLst>
          </c:dPt>
          <c:dPt>
            <c:idx val="10"/>
            <c:bubble3D val="0"/>
            <c:spPr>
              <a:solidFill>
                <a:schemeClr val="accent5">
                  <a:lumMod val="60000"/>
                  <a:alpha val="70000"/>
                </a:schemeClr>
              </a:solidFill>
              <a:ln>
                <a:noFill/>
              </a:ln>
              <a:effectLst/>
            </c:spPr>
            <c:extLst>
              <c:ext xmlns:c16="http://schemas.microsoft.com/office/drawing/2014/chart" uri="{C3380CC4-5D6E-409C-BE32-E72D297353CC}">
                <c16:uniqueId val="{00000015-B928-4D51-856E-7BB7E97E8F16}"/>
              </c:ext>
            </c:extLst>
          </c:dPt>
          <c:dPt>
            <c:idx val="11"/>
            <c:bubble3D val="0"/>
            <c:spPr>
              <a:solidFill>
                <a:schemeClr val="accent6">
                  <a:lumMod val="60000"/>
                  <a:alpha val="70000"/>
                </a:schemeClr>
              </a:solidFill>
              <a:ln>
                <a:noFill/>
              </a:ln>
              <a:effectLst/>
            </c:spPr>
            <c:extLst>
              <c:ext xmlns:c16="http://schemas.microsoft.com/office/drawing/2014/chart" uri="{C3380CC4-5D6E-409C-BE32-E72D297353CC}">
                <c16:uniqueId val="{00000017-B928-4D51-856E-7BB7E97E8F16}"/>
              </c:ext>
            </c:extLst>
          </c:dPt>
          <c:dPt>
            <c:idx val="12"/>
            <c:bubble3D val="0"/>
            <c:spPr>
              <a:solidFill>
                <a:schemeClr val="accent1">
                  <a:lumMod val="80000"/>
                  <a:lumOff val="20000"/>
                  <a:alpha val="70000"/>
                </a:schemeClr>
              </a:solidFill>
              <a:ln>
                <a:noFill/>
              </a:ln>
              <a:effectLst/>
            </c:spPr>
            <c:extLst>
              <c:ext xmlns:c16="http://schemas.microsoft.com/office/drawing/2014/chart" uri="{C3380CC4-5D6E-409C-BE32-E72D297353CC}">
                <c16:uniqueId val="{00000019-B928-4D51-856E-7BB7E97E8F16}"/>
              </c:ext>
            </c:extLst>
          </c:dPt>
          <c:dPt>
            <c:idx val="13"/>
            <c:bubble3D val="0"/>
            <c:spPr>
              <a:solidFill>
                <a:schemeClr val="accent2">
                  <a:lumMod val="80000"/>
                  <a:lumOff val="20000"/>
                  <a:alpha val="70000"/>
                </a:schemeClr>
              </a:solidFill>
              <a:ln>
                <a:noFill/>
              </a:ln>
              <a:effectLst/>
            </c:spPr>
            <c:extLst>
              <c:ext xmlns:c16="http://schemas.microsoft.com/office/drawing/2014/chart" uri="{C3380CC4-5D6E-409C-BE32-E72D297353CC}">
                <c16:uniqueId val="{0000001B-B928-4D51-856E-7BB7E97E8F16}"/>
              </c:ext>
            </c:extLst>
          </c:dPt>
          <c:dPt>
            <c:idx val="14"/>
            <c:bubble3D val="0"/>
            <c:spPr>
              <a:solidFill>
                <a:schemeClr val="accent3">
                  <a:lumMod val="80000"/>
                  <a:lumOff val="20000"/>
                  <a:alpha val="70000"/>
                </a:schemeClr>
              </a:solidFill>
              <a:ln>
                <a:noFill/>
              </a:ln>
              <a:effectLst/>
            </c:spPr>
            <c:extLst>
              <c:ext xmlns:c16="http://schemas.microsoft.com/office/drawing/2014/chart" uri="{C3380CC4-5D6E-409C-BE32-E72D297353CC}">
                <c16:uniqueId val="{0000001D-B928-4D51-856E-7BB7E97E8F16}"/>
              </c:ext>
            </c:extLst>
          </c:dPt>
          <c:dPt>
            <c:idx val="15"/>
            <c:bubble3D val="0"/>
            <c:spPr>
              <a:solidFill>
                <a:schemeClr val="accent4">
                  <a:lumMod val="80000"/>
                  <a:lumOff val="20000"/>
                  <a:alpha val="70000"/>
                </a:schemeClr>
              </a:solidFill>
              <a:ln>
                <a:noFill/>
              </a:ln>
              <a:effectLst/>
            </c:spPr>
            <c:extLst>
              <c:ext xmlns:c16="http://schemas.microsoft.com/office/drawing/2014/chart" uri="{C3380CC4-5D6E-409C-BE32-E72D297353CC}">
                <c16:uniqueId val="{0000001F-B928-4D51-856E-7BB7E97E8F16}"/>
              </c:ext>
            </c:extLst>
          </c:dPt>
          <c:dPt>
            <c:idx val="16"/>
            <c:bubble3D val="0"/>
            <c:spPr>
              <a:solidFill>
                <a:schemeClr val="accent5">
                  <a:lumMod val="80000"/>
                  <a:lumOff val="20000"/>
                  <a:alpha val="70000"/>
                </a:schemeClr>
              </a:solidFill>
              <a:ln>
                <a:noFill/>
              </a:ln>
              <a:effectLst/>
            </c:spPr>
            <c:extLst>
              <c:ext xmlns:c16="http://schemas.microsoft.com/office/drawing/2014/chart" uri="{C3380CC4-5D6E-409C-BE32-E72D297353CC}">
                <c16:uniqueId val="{00000021-B928-4D51-856E-7BB7E97E8F16}"/>
              </c:ext>
            </c:extLst>
          </c:dPt>
          <c:dPt>
            <c:idx val="17"/>
            <c:bubble3D val="0"/>
            <c:spPr>
              <a:solidFill>
                <a:schemeClr val="accent6">
                  <a:lumMod val="80000"/>
                  <a:lumOff val="20000"/>
                  <a:alpha val="70000"/>
                </a:schemeClr>
              </a:solidFill>
              <a:ln>
                <a:noFill/>
              </a:ln>
              <a:effectLst/>
            </c:spPr>
            <c:extLst>
              <c:ext xmlns:c16="http://schemas.microsoft.com/office/drawing/2014/chart" uri="{C3380CC4-5D6E-409C-BE32-E72D297353CC}">
                <c16:uniqueId val="{00000023-B928-4D51-856E-7BB7E97E8F16}"/>
              </c:ext>
            </c:extLst>
          </c:dPt>
          <c:dPt>
            <c:idx val="18"/>
            <c:bubble3D val="0"/>
            <c:spPr>
              <a:solidFill>
                <a:schemeClr val="accent1">
                  <a:lumMod val="80000"/>
                  <a:alpha val="70000"/>
                </a:schemeClr>
              </a:solidFill>
              <a:ln>
                <a:noFill/>
              </a:ln>
              <a:effectLst/>
            </c:spPr>
            <c:extLst>
              <c:ext xmlns:c16="http://schemas.microsoft.com/office/drawing/2014/chart" uri="{C3380CC4-5D6E-409C-BE32-E72D297353CC}">
                <c16:uniqueId val="{00000025-B928-4D51-856E-7BB7E97E8F16}"/>
              </c:ext>
            </c:extLst>
          </c:dPt>
          <c:dPt>
            <c:idx val="19"/>
            <c:bubble3D val="0"/>
            <c:spPr>
              <a:solidFill>
                <a:schemeClr val="accent2">
                  <a:lumMod val="80000"/>
                  <a:alpha val="70000"/>
                </a:schemeClr>
              </a:solidFill>
              <a:ln>
                <a:noFill/>
              </a:ln>
              <a:effectLst/>
            </c:spPr>
            <c:extLst>
              <c:ext xmlns:c16="http://schemas.microsoft.com/office/drawing/2014/chart" uri="{C3380CC4-5D6E-409C-BE32-E72D297353CC}">
                <c16:uniqueId val="{00000027-B928-4D51-856E-7BB7E97E8F16}"/>
              </c:ext>
            </c:extLst>
          </c:dPt>
          <c:dPt>
            <c:idx val="20"/>
            <c:bubble3D val="0"/>
            <c:spPr>
              <a:solidFill>
                <a:schemeClr val="accent3">
                  <a:lumMod val="80000"/>
                  <a:alpha val="70000"/>
                </a:schemeClr>
              </a:solidFill>
              <a:ln>
                <a:noFill/>
              </a:ln>
              <a:effectLst/>
            </c:spPr>
            <c:extLst>
              <c:ext xmlns:c16="http://schemas.microsoft.com/office/drawing/2014/chart" uri="{C3380CC4-5D6E-409C-BE32-E72D297353CC}">
                <c16:uniqueId val="{00000029-B928-4D51-856E-7BB7E97E8F16}"/>
              </c:ext>
            </c:extLst>
          </c:dPt>
          <c:dPt>
            <c:idx val="21"/>
            <c:bubble3D val="0"/>
            <c:spPr>
              <a:solidFill>
                <a:schemeClr val="accent4">
                  <a:lumMod val="80000"/>
                  <a:alpha val="70000"/>
                </a:schemeClr>
              </a:solidFill>
              <a:ln>
                <a:noFill/>
              </a:ln>
              <a:effectLst/>
            </c:spPr>
            <c:extLst>
              <c:ext xmlns:c16="http://schemas.microsoft.com/office/drawing/2014/chart" uri="{C3380CC4-5D6E-409C-BE32-E72D297353CC}">
                <c16:uniqueId val="{0000002B-B928-4D51-856E-7BB7E97E8F16}"/>
              </c:ext>
            </c:extLst>
          </c:dPt>
          <c:dPt>
            <c:idx val="22"/>
            <c:bubble3D val="0"/>
            <c:spPr>
              <a:solidFill>
                <a:schemeClr val="accent5">
                  <a:lumMod val="80000"/>
                  <a:alpha val="70000"/>
                </a:schemeClr>
              </a:solidFill>
              <a:ln>
                <a:noFill/>
              </a:ln>
              <a:effectLst/>
            </c:spPr>
            <c:extLst>
              <c:ext xmlns:c16="http://schemas.microsoft.com/office/drawing/2014/chart" uri="{C3380CC4-5D6E-409C-BE32-E72D297353CC}">
                <c16:uniqueId val="{0000002D-B928-4D51-856E-7BB7E97E8F16}"/>
              </c:ext>
            </c:extLst>
          </c:dPt>
          <c:dPt>
            <c:idx val="23"/>
            <c:bubble3D val="0"/>
            <c:spPr>
              <a:solidFill>
                <a:schemeClr val="accent6">
                  <a:lumMod val="80000"/>
                  <a:alpha val="70000"/>
                </a:schemeClr>
              </a:solidFill>
              <a:ln>
                <a:noFill/>
              </a:ln>
              <a:effectLst/>
            </c:spPr>
            <c:extLst>
              <c:ext xmlns:c16="http://schemas.microsoft.com/office/drawing/2014/chart" uri="{C3380CC4-5D6E-409C-BE32-E72D297353CC}">
                <c16:uniqueId val="{0000002F-B928-4D51-856E-7BB7E97E8F16}"/>
              </c:ext>
            </c:extLst>
          </c:dPt>
          <c:dPt>
            <c:idx val="24"/>
            <c:bubble3D val="0"/>
            <c:spPr>
              <a:solidFill>
                <a:schemeClr val="accent1">
                  <a:lumMod val="60000"/>
                  <a:lumOff val="40000"/>
                  <a:alpha val="70000"/>
                </a:schemeClr>
              </a:solidFill>
              <a:ln>
                <a:noFill/>
              </a:ln>
              <a:effectLst/>
            </c:spPr>
            <c:extLst>
              <c:ext xmlns:c16="http://schemas.microsoft.com/office/drawing/2014/chart" uri="{C3380CC4-5D6E-409C-BE32-E72D297353CC}">
                <c16:uniqueId val="{00000031-B928-4D51-856E-7BB7E97E8F16}"/>
              </c:ext>
            </c:extLst>
          </c:dPt>
          <c:dPt>
            <c:idx val="25"/>
            <c:bubble3D val="0"/>
            <c:spPr>
              <a:solidFill>
                <a:schemeClr val="accent2">
                  <a:lumMod val="60000"/>
                  <a:lumOff val="40000"/>
                  <a:alpha val="70000"/>
                </a:schemeClr>
              </a:solidFill>
              <a:ln>
                <a:noFill/>
              </a:ln>
              <a:effectLst/>
            </c:spPr>
            <c:extLst>
              <c:ext xmlns:c16="http://schemas.microsoft.com/office/drawing/2014/chart" uri="{C3380CC4-5D6E-409C-BE32-E72D297353CC}">
                <c16:uniqueId val="{00000033-B928-4D51-856E-7BB7E97E8F16}"/>
              </c:ext>
            </c:extLst>
          </c:dPt>
          <c:dPt>
            <c:idx val="26"/>
            <c:bubble3D val="0"/>
            <c:spPr>
              <a:solidFill>
                <a:schemeClr val="accent3">
                  <a:lumMod val="60000"/>
                  <a:lumOff val="40000"/>
                  <a:alpha val="70000"/>
                </a:schemeClr>
              </a:solidFill>
              <a:ln>
                <a:noFill/>
              </a:ln>
              <a:effectLst/>
            </c:spPr>
            <c:extLst>
              <c:ext xmlns:c16="http://schemas.microsoft.com/office/drawing/2014/chart" uri="{C3380CC4-5D6E-409C-BE32-E72D297353CC}">
                <c16:uniqueId val="{00000035-B928-4D51-856E-7BB7E97E8F16}"/>
              </c:ext>
            </c:extLst>
          </c:dPt>
          <c:dPt>
            <c:idx val="27"/>
            <c:bubble3D val="0"/>
            <c:spPr>
              <a:solidFill>
                <a:schemeClr val="accent4">
                  <a:lumMod val="60000"/>
                  <a:lumOff val="40000"/>
                  <a:alpha val="70000"/>
                </a:schemeClr>
              </a:solidFill>
              <a:ln>
                <a:noFill/>
              </a:ln>
              <a:effectLst/>
            </c:spPr>
            <c:extLst>
              <c:ext xmlns:c16="http://schemas.microsoft.com/office/drawing/2014/chart" uri="{C3380CC4-5D6E-409C-BE32-E72D297353CC}">
                <c16:uniqueId val="{00000037-B928-4D51-856E-7BB7E97E8F16}"/>
              </c:ext>
            </c:extLst>
          </c:dPt>
          <c:dPt>
            <c:idx val="28"/>
            <c:bubble3D val="0"/>
            <c:spPr>
              <a:solidFill>
                <a:schemeClr val="accent5">
                  <a:lumMod val="60000"/>
                  <a:lumOff val="40000"/>
                  <a:alpha val="70000"/>
                </a:schemeClr>
              </a:solidFill>
              <a:ln>
                <a:noFill/>
              </a:ln>
              <a:effectLst/>
            </c:spPr>
            <c:extLst>
              <c:ext xmlns:c16="http://schemas.microsoft.com/office/drawing/2014/chart" uri="{C3380CC4-5D6E-409C-BE32-E72D297353CC}">
                <c16:uniqueId val="{00000039-B928-4D51-856E-7BB7E97E8F16}"/>
              </c:ext>
            </c:extLst>
          </c:dPt>
          <c:cat>
            <c:strRef>
              <c:f>'PA ByDepartment'!$J$2:$J$30</c:f>
              <c:strCache>
                <c:ptCount val="29"/>
                <c:pt idx="0">
                  <c:v>AFSC</c:v>
                </c:pt>
                <c:pt idx="1">
                  <c:v>AGR</c:v>
                </c:pt>
                <c:pt idx="2">
                  <c:v>ARC</c:v>
                </c:pt>
                <c:pt idx="3">
                  <c:v>CFP</c:v>
                </c:pt>
                <c:pt idx="4">
                  <c:v>CIRNAC</c:v>
                </c:pt>
                <c:pt idx="5">
                  <c:v>DND</c:v>
                </c:pt>
                <c:pt idx="6">
                  <c:v>ECCC</c:v>
                </c:pt>
                <c:pt idx="7">
                  <c:v>EFPC</c:v>
                </c:pt>
                <c:pt idx="8">
                  <c:v>ESDC</c:v>
                </c:pt>
                <c:pt idx="9">
                  <c:v>FEGC</c:v>
                </c:pt>
                <c:pt idx="10">
                  <c:v>FINTRAC</c:v>
                </c:pt>
                <c:pt idx="11">
                  <c:v>GG</c:v>
                </c:pt>
                <c:pt idx="12">
                  <c:v>HOC</c:v>
                </c:pt>
                <c:pt idx="13">
                  <c:v>Inspect</c:v>
                </c:pt>
                <c:pt idx="14">
                  <c:v>MPO</c:v>
                </c:pt>
                <c:pt idx="15">
                  <c:v>NRC</c:v>
                </c:pt>
                <c:pt idx="16">
                  <c:v>NRCAN</c:v>
                </c:pt>
                <c:pt idx="17">
                  <c:v>NSERC</c:v>
                </c:pt>
                <c:pt idx="18">
                  <c:v>PC</c:v>
                </c:pt>
                <c:pt idx="19">
                  <c:v>PHAC</c:v>
                </c:pt>
                <c:pt idx="20">
                  <c:v>PSPC</c:v>
                </c:pt>
                <c:pt idx="21">
                  <c:v>REC</c:v>
                </c:pt>
                <c:pt idx="22">
                  <c:v>SAC</c:v>
                </c:pt>
                <c:pt idx="23">
                  <c:v>SC</c:v>
                </c:pt>
                <c:pt idx="24">
                  <c:v>SCT</c:v>
                </c:pt>
                <c:pt idx="25">
                  <c:v>SSC</c:v>
                </c:pt>
                <c:pt idx="26">
                  <c:v>SSHRC</c:v>
                </c:pt>
                <c:pt idx="27">
                  <c:v>STATCAN</c:v>
                </c:pt>
                <c:pt idx="28">
                  <c:v>TC</c:v>
                </c:pt>
              </c:strCache>
            </c:strRef>
          </c:cat>
          <c:val>
            <c:numRef>
              <c:f>'PA ByDepartment'!$K$2:$K$30</c:f>
              <c:numCache>
                <c:formatCode>General</c:formatCode>
                <c:ptCount val="29"/>
                <c:pt idx="0">
                  <c:v>3</c:v>
                </c:pt>
                <c:pt idx="1">
                  <c:v>1</c:v>
                </c:pt>
                <c:pt idx="2">
                  <c:v>6</c:v>
                </c:pt>
                <c:pt idx="3">
                  <c:v>2</c:v>
                </c:pt>
                <c:pt idx="4">
                  <c:v>4</c:v>
                </c:pt>
                <c:pt idx="5">
                  <c:v>3</c:v>
                </c:pt>
                <c:pt idx="6">
                  <c:v>1</c:v>
                </c:pt>
                <c:pt idx="7">
                  <c:v>2</c:v>
                </c:pt>
                <c:pt idx="8">
                  <c:v>7</c:v>
                </c:pt>
                <c:pt idx="9">
                  <c:v>1</c:v>
                </c:pt>
                <c:pt idx="10">
                  <c:v>1</c:v>
                </c:pt>
                <c:pt idx="11">
                  <c:v>1</c:v>
                </c:pt>
                <c:pt idx="12">
                  <c:v>1</c:v>
                </c:pt>
                <c:pt idx="13">
                  <c:v>2</c:v>
                </c:pt>
                <c:pt idx="14">
                  <c:v>1</c:v>
                </c:pt>
                <c:pt idx="15">
                  <c:v>3</c:v>
                </c:pt>
                <c:pt idx="16">
                  <c:v>2</c:v>
                </c:pt>
                <c:pt idx="17">
                  <c:v>1</c:v>
                </c:pt>
                <c:pt idx="18">
                  <c:v>4</c:v>
                </c:pt>
                <c:pt idx="19">
                  <c:v>1</c:v>
                </c:pt>
                <c:pt idx="20">
                  <c:v>19</c:v>
                </c:pt>
                <c:pt idx="21">
                  <c:v>1</c:v>
                </c:pt>
                <c:pt idx="22">
                  <c:v>17</c:v>
                </c:pt>
                <c:pt idx="23">
                  <c:v>4</c:v>
                </c:pt>
                <c:pt idx="24">
                  <c:v>4</c:v>
                </c:pt>
                <c:pt idx="25">
                  <c:v>3</c:v>
                </c:pt>
                <c:pt idx="26">
                  <c:v>3</c:v>
                </c:pt>
                <c:pt idx="27">
                  <c:v>9</c:v>
                </c:pt>
                <c:pt idx="28">
                  <c:v>2</c:v>
                </c:pt>
              </c:numCache>
            </c:numRef>
          </c:val>
          <c:extLst>
            <c:ext xmlns:c16="http://schemas.microsoft.com/office/drawing/2014/chart" uri="{C3380CC4-5D6E-409C-BE32-E72D297353CC}">
              <c16:uniqueId val="{0000003A-B928-4D51-856E-7BB7E97E8F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'Results x3'!$E$29</c:f>
              <c:strCache>
                <c:ptCount val="1"/>
                <c:pt idx="0">
                  <c:v>Pre Assessment
(n=109)</c:v>
                </c:pt>
              </c:strCache>
            </c:strRef>
          </c:tx>
          <c:spPr>
            <a:solidFill>
              <a:schemeClr val="accent1">
                <a:alpha val="70000"/>
              </a:schemeClr>
            </a:solidFill>
            <a:ln>
              <a:noFill/>
            </a:ln>
            <a:effectLst/>
          </c:spPr>
          <c:invertIfNegative val="0"/>
          <c:cat>
            <c:strRef>
              <c:f>'Results x3'!$D$30:$D$34</c:f>
              <c:strCache>
                <c:ptCount val="5"/>
                <c:pt idx="0">
                  <c:v>Employee Engagement</c:v>
                </c:pt>
                <c:pt idx="1">
                  <c:v>Sounder Decision Making</c:v>
                </c:pt>
                <c:pt idx="2">
                  <c:v>Behavioural Risk</c:v>
                </c:pt>
                <c:pt idx="3">
                  <c:v>Well Being</c:v>
                </c:pt>
                <c:pt idx="4">
                  <c:v>Resiliency</c:v>
                </c:pt>
              </c:strCache>
            </c:strRef>
          </c:cat>
          <c:val>
            <c:numRef>
              <c:f>'Results x3'!$E$30:$E$34</c:f>
              <c:numCache>
                <c:formatCode>0.0%</c:formatCode>
                <c:ptCount val="5"/>
                <c:pt idx="0">
                  <c:v>0.21875</c:v>
                </c:pt>
                <c:pt idx="1">
                  <c:v>0.34375</c:v>
                </c:pt>
                <c:pt idx="2">
                  <c:v>0.4375</c:v>
                </c:pt>
                <c:pt idx="3">
                  <c:v>0.34375</c:v>
                </c:pt>
                <c:pt idx="4">
                  <c:v>0.375</c:v>
                </c:pt>
              </c:numCache>
            </c:numRef>
          </c:val>
          <c:extLst>
            <c:ext xmlns:c16="http://schemas.microsoft.com/office/drawing/2014/chart" uri="{C3380CC4-5D6E-409C-BE32-E72D297353CC}">
              <c16:uniqueId val="{00000000-C401-486E-9EC7-338FC6A0186A}"/>
            </c:ext>
          </c:extLst>
        </c:ser>
        <c:ser>
          <c:idx val="1"/>
          <c:order val="1"/>
          <c:tx>
            <c:strRef>
              <c:f>'Results x3'!$F$29</c:f>
              <c:strCache>
                <c:ptCount val="1"/>
                <c:pt idx="0">
                  <c:v>Final Assessment
(n=32)</c:v>
                </c:pt>
              </c:strCache>
            </c:strRef>
          </c:tx>
          <c:spPr>
            <a:noFill/>
            <a:ln>
              <a:noFill/>
            </a:ln>
            <a:effectLst/>
          </c:spPr>
          <c:invertIfNegative val="0"/>
          <c:cat>
            <c:strRef>
              <c:f>'Results x3'!$D$30:$D$34</c:f>
              <c:strCache>
                <c:ptCount val="5"/>
                <c:pt idx="0">
                  <c:v>Employee Engagement</c:v>
                </c:pt>
                <c:pt idx="1">
                  <c:v>Sounder Decision Making</c:v>
                </c:pt>
                <c:pt idx="2">
                  <c:v>Behavioural Risk</c:v>
                </c:pt>
                <c:pt idx="3">
                  <c:v>Well Being</c:v>
                </c:pt>
                <c:pt idx="4">
                  <c:v>Resiliency</c:v>
                </c:pt>
              </c:strCache>
            </c:strRef>
          </c:cat>
          <c:val>
            <c:numRef>
              <c:f>'Results x3'!$F$30:$F$34</c:f>
              <c:numCache>
                <c:formatCode>0.0%</c:formatCode>
                <c:ptCount val="5"/>
                <c:pt idx="0">
                  <c:v>0.40366972477064222</c:v>
                </c:pt>
                <c:pt idx="1">
                  <c:v>0.43119266055045874</c:v>
                </c:pt>
                <c:pt idx="2">
                  <c:v>0.40366972477064222</c:v>
                </c:pt>
                <c:pt idx="3">
                  <c:v>0.6330275229357798</c:v>
                </c:pt>
                <c:pt idx="4">
                  <c:v>0.5321100917431193</c:v>
                </c:pt>
              </c:numCache>
            </c:numRef>
          </c:val>
          <c:extLst>
            <c:ext xmlns:c16="http://schemas.microsoft.com/office/drawing/2014/chart" uri="{C3380CC4-5D6E-409C-BE32-E72D297353CC}">
              <c16:uniqueId val="{00000001-C401-486E-9EC7-338FC6A0186A}"/>
            </c:ext>
          </c:extLst>
        </c:ser>
        <c:dLbls>
          <c:showLegendKey val="0"/>
          <c:showVal val="0"/>
          <c:showCatName val="0"/>
          <c:showSerName val="0"/>
          <c:showPercent val="0"/>
          <c:showBubbleSize val="0"/>
        </c:dLbls>
        <c:gapWidth val="80"/>
        <c:overlap val="25"/>
        <c:axId val="548713504"/>
        <c:axId val="548713832"/>
      </c:barChart>
      <c:catAx>
        <c:axId val="54871350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548713832"/>
        <c:crosses val="autoZero"/>
        <c:auto val="1"/>
        <c:lblAlgn val="ctr"/>
        <c:lblOffset val="100"/>
        <c:noMultiLvlLbl val="0"/>
      </c:catAx>
      <c:valAx>
        <c:axId val="54871383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548713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'Results x3'!$E$29</c:f>
              <c:strCache>
                <c:ptCount val="1"/>
                <c:pt idx="0">
                  <c:v>Pre Assessment
(n=109)</c:v>
                </c:pt>
              </c:strCache>
            </c:strRef>
          </c:tx>
          <c:spPr>
            <a:solidFill>
              <a:schemeClr val="accent1">
                <a:alpha val="70000"/>
              </a:schemeClr>
            </a:solidFill>
            <a:ln>
              <a:noFill/>
            </a:ln>
            <a:effectLst/>
          </c:spPr>
          <c:invertIfNegative val="0"/>
          <c:cat>
            <c:strRef>
              <c:f>'Results x3'!$D$30:$D$34</c:f>
              <c:strCache>
                <c:ptCount val="5"/>
                <c:pt idx="0">
                  <c:v>Employee Engagement</c:v>
                </c:pt>
                <c:pt idx="1">
                  <c:v>Sounder Decision Making</c:v>
                </c:pt>
                <c:pt idx="2">
                  <c:v>Behavioural Risk</c:v>
                </c:pt>
                <c:pt idx="3">
                  <c:v>Well Being</c:v>
                </c:pt>
                <c:pt idx="4">
                  <c:v>Resiliency</c:v>
                </c:pt>
              </c:strCache>
            </c:strRef>
          </c:cat>
          <c:val>
            <c:numRef>
              <c:f>'Results x3'!$E$30:$E$34</c:f>
              <c:numCache>
                <c:formatCode>0.0%</c:formatCode>
                <c:ptCount val="5"/>
                <c:pt idx="0">
                  <c:v>0.21875</c:v>
                </c:pt>
                <c:pt idx="1">
                  <c:v>0.34375</c:v>
                </c:pt>
                <c:pt idx="2">
                  <c:v>0.4375</c:v>
                </c:pt>
                <c:pt idx="3">
                  <c:v>0.34375</c:v>
                </c:pt>
                <c:pt idx="4">
                  <c:v>0.375</c:v>
                </c:pt>
              </c:numCache>
            </c:numRef>
          </c:val>
          <c:extLst>
            <c:ext xmlns:c16="http://schemas.microsoft.com/office/drawing/2014/chart" uri="{C3380CC4-5D6E-409C-BE32-E72D297353CC}">
              <c16:uniqueId val="{00000000-4820-494F-947E-F8D5CB2771A9}"/>
            </c:ext>
          </c:extLst>
        </c:ser>
        <c:ser>
          <c:idx val="1"/>
          <c:order val="1"/>
          <c:tx>
            <c:strRef>
              <c:f>'Results x3'!$F$29</c:f>
              <c:strCache>
                <c:ptCount val="1"/>
                <c:pt idx="0">
                  <c:v>Final Assessment
(n=32)</c:v>
                </c:pt>
              </c:strCache>
            </c:strRef>
          </c:tx>
          <c:spPr>
            <a:solidFill>
              <a:schemeClr val="accent3">
                <a:alpha val="70000"/>
              </a:schemeClr>
            </a:solidFill>
            <a:ln>
              <a:noFill/>
            </a:ln>
            <a:effectLst/>
          </c:spPr>
          <c:invertIfNegative val="0"/>
          <c:cat>
            <c:strRef>
              <c:f>'Results x3'!$D$30:$D$34</c:f>
              <c:strCache>
                <c:ptCount val="5"/>
                <c:pt idx="0">
                  <c:v>Employee Engagement</c:v>
                </c:pt>
                <c:pt idx="1">
                  <c:v>Sounder Decision Making</c:v>
                </c:pt>
                <c:pt idx="2">
                  <c:v>Behavioural Risk</c:v>
                </c:pt>
                <c:pt idx="3">
                  <c:v>Well Being</c:v>
                </c:pt>
                <c:pt idx="4">
                  <c:v>Resiliency</c:v>
                </c:pt>
              </c:strCache>
            </c:strRef>
          </c:cat>
          <c:val>
            <c:numRef>
              <c:f>'Results x3'!$F$30:$F$34</c:f>
              <c:numCache>
                <c:formatCode>0.0%</c:formatCode>
                <c:ptCount val="5"/>
                <c:pt idx="0">
                  <c:v>0.40366972477064222</c:v>
                </c:pt>
                <c:pt idx="1">
                  <c:v>0.43119266055045874</c:v>
                </c:pt>
                <c:pt idx="2">
                  <c:v>0.40366972477064222</c:v>
                </c:pt>
                <c:pt idx="3">
                  <c:v>0.6330275229357798</c:v>
                </c:pt>
                <c:pt idx="4">
                  <c:v>0.5321100917431193</c:v>
                </c:pt>
              </c:numCache>
            </c:numRef>
          </c:val>
          <c:extLst>
            <c:ext xmlns:c16="http://schemas.microsoft.com/office/drawing/2014/chart" uri="{C3380CC4-5D6E-409C-BE32-E72D297353CC}">
              <c16:uniqueId val="{00000001-4820-494F-947E-F8D5CB2771A9}"/>
            </c:ext>
          </c:extLst>
        </c:ser>
        <c:dLbls>
          <c:showLegendKey val="0"/>
          <c:showVal val="0"/>
          <c:showCatName val="0"/>
          <c:showSerName val="0"/>
          <c:showPercent val="0"/>
          <c:showBubbleSize val="0"/>
        </c:dLbls>
        <c:gapWidth val="80"/>
        <c:overlap val="25"/>
        <c:axId val="548713504"/>
        <c:axId val="548713832"/>
      </c:barChart>
      <c:catAx>
        <c:axId val="54871350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548713832"/>
        <c:crosses val="autoZero"/>
        <c:auto val="1"/>
        <c:lblAlgn val="ctr"/>
        <c:lblOffset val="100"/>
        <c:noMultiLvlLbl val="0"/>
      </c:catAx>
      <c:valAx>
        <c:axId val="54871383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548713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7/17/2023</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7/17/2023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lvl="0" indent="0">
              <a:spcAft>
                <a:spcPts val="600"/>
              </a:spcAft>
              <a:buFont typeface="Arial" panose="020B0604020202020204" pitchFamily="34" charset="0"/>
              <a:buNone/>
            </a:pP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351418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spcAft>
                <a:spcPts val="600"/>
              </a:spcAft>
              <a:buFont typeface="Arial" panose="020B0604020202020204" pitchFamily="34" charset="0"/>
              <a:buChar char="•"/>
            </a:pPr>
            <a:r>
              <a:rPr lang="fr-CA" sz="1200" u="none" dirty="0"/>
              <a:t>Un leadership fort est l’un des moteurs du changement réussi, et les chefs de file qui soutiennent l’aspect humain du changement sont essentiels à la réussite.</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offre et encourage des pratiques de pleine conscience afin d’accroître la conscience de soi et la résilience des participants en outillant les dirigeants qui peuvent favoriser la pleine conscience dans leurs équipes et contribuer au bien-être des employés.</a:t>
            </a:r>
          </a:p>
          <a:p>
            <a:pPr marL="171450" lvl="0" indent="-171450">
              <a:spcAft>
                <a:spcPts val="600"/>
              </a:spcAft>
              <a:buFont typeface="Arial" panose="020B0604020202020204" pitchFamily="34" charset="0"/>
              <a:buChar char="•"/>
            </a:pPr>
            <a:r>
              <a:rPr lang="fr-CA" sz="1200" u="none" dirty="0"/>
              <a:t>Cette présentation donnera un aperçu du </a:t>
            </a:r>
            <a:r>
              <a:rPr lang="fr-FR" sz="1200" u="none" dirty="0"/>
              <a:t>programme de Développement du leadership de changement en pleine-conscience </a:t>
            </a:r>
            <a:r>
              <a:rPr lang="fr-CA" sz="1200" u="none" dirty="0"/>
              <a:t>(DLCP) et en fera connaître les points saillants.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27923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r>
              <a:rPr lang="fr-CA" i="1" dirty="0"/>
              <a:t>:</a:t>
            </a:r>
            <a:endParaRPr lang="fr-CA" i="0" dirty="0"/>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3</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r>
              <a:rPr lang="fr-CA" dirty="0"/>
              <a:t>54% of </a:t>
            </a:r>
            <a:r>
              <a:rPr lang="fr-CA" dirty="0" err="1"/>
              <a:t>completion</a:t>
            </a:r>
            <a:r>
              <a:rPr lang="fr-CA" dirty="0"/>
              <a:t> from </a:t>
            </a:r>
            <a:r>
              <a:rPr lang="fr-CA" dirty="0" err="1"/>
              <a:t>those</a:t>
            </a:r>
            <a:r>
              <a:rPr lang="fr-CA" dirty="0"/>
              <a:t> </a:t>
            </a:r>
            <a:r>
              <a:rPr lang="fr-CA" dirty="0" err="1"/>
              <a:t>who</a:t>
            </a:r>
            <a:r>
              <a:rPr lang="fr-CA" dirty="0"/>
              <a:t> </a:t>
            </a:r>
            <a:r>
              <a:rPr lang="fr-CA" dirty="0" err="1"/>
              <a:t>started</a:t>
            </a:r>
            <a:r>
              <a:rPr lang="fr-CA" dirty="0"/>
              <a:t> the program</a:t>
            </a:r>
          </a:p>
          <a:p>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0" baseline="0" dirty="0"/>
              <a:t>CIRNAC - </a:t>
            </a:r>
            <a:r>
              <a:rPr lang="en-US" b="0" i="0" dirty="0">
                <a:solidFill>
                  <a:srgbClr val="333333"/>
                </a:solidFill>
                <a:effectLst/>
                <a:latin typeface="Lato" panose="020F0502020204030203" pitchFamily="34" charset="0"/>
              </a:rPr>
              <a:t>Crown-Indigenous Relations and Northern Affairs Canada</a:t>
            </a:r>
          </a:p>
          <a:p>
            <a:endParaRPr lang="fr-CA" baseline="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4</a:t>
            </a:fld>
            <a:endParaRPr lang="en-CA"/>
          </a:p>
        </p:txBody>
      </p:sp>
    </p:spTree>
    <p:extLst>
      <p:ext uri="{BB962C8B-B14F-4D97-AF65-F5344CB8AC3E}">
        <p14:creationId xmlns:p14="http://schemas.microsoft.com/office/powerpoint/2010/main" val="344155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r>
              <a:rPr lang="fr-CA" dirty="0"/>
              <a:t>54% of </a:t>
            </a:r>
            <a:r>
              <a:rPr lang="fr-CA" dirty="0" err="1"/>
              <a:t>completion</a:t>
            </a:r>
            <a:r>
              <a:rPr lang="fr-CA" dirty="0"/>
              <a:t> from </a:t>
            </a:r>
            <a:r>
              <a:rPr lang="fr-CA" dirty="0" err="1"/>
              <a:t>those</a:t>
            </a:r>
            <a:r>
              <a:rPr lang="fr-CA" dirty="0"/>
              <a:t> </a:t>
            </a:r>
            <a:r>
              <a:rPr lang="fr-CA" dirty="0" err="1"/>
              <a:t>who</a:t>
            </a:r>
            <a:r>
              <a:rPr lang="fr-CA" dirty="0"/>
              <a:t> </a:t>
            </a:r>
            <a:r>
              <a:rPr lang="fr-CA" dirty="0" err="1"/>
              <a:t>started</a:t>
            </a:r>
            <a:r>
              <a:rPr lang="fr-CA" dirty="0"/>
              <a:t> the program</a:t>
            </a:r>
          </a:p>
          <a:p>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0" baseline="0" dirty="0"/>
              <a:t>CIRNAC - </a:t>
            </a:r>
            <a:r>
              <a:rPr lang="en-US" b="0" i="0" dirty="0">
                <a:solidFill>
                  <a:srgbClr val="333333"/>
                </a:solidFill>
                <a:effectLst/>
                <a:latin typeface="Lato" panose="020F0502020204030203" pitchFamily="34" charset="0"/>
              </a:rPr>
              <a:t>Crown-Indigenous Relations and Northern Affairs Canada</a:t>
            </a:r>
          </a:p>
          <a:p>
            <a:endParaRPr lang="fr-CA" baseline="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5</a:t>
            </a:fld>
            <a:endParaRPr lang="en-CA"/>
          </a:p>
        </p:txBody>
      </p:sp>
    </p:spTree>
    <p:extLst>
      <p:ext uri="{BB962C8B-B14F-4D97-AF65-F5344CB8AC3E}">
        <p14:creationId xmlns:p14="http://schemas.microsoft.com/office/powerpoint/2010/main" val="357455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i="1" dirty="0" smtClean="0"/>
              <a:t>:</a:t>
            </a:r>
          </a:p>
          <a:p>
            <a:pPr lvl="0"/>
            <a:r>
              <a:rPr lang="en-CA" sz="1400" kern="1200" dirty="0" smtClean="0">
                <a:solidFill>
                  <a:schemeClr val="tx1"/>
                </a:solidFill>
                <a:effectLst/>
                <a:latin typeface="Arial" charset="0"/>
                <a:ea typeface="+mn-ea"/>
                <a:cs typeface="+mn-cs"/>
              </a:rPr>
              <a:t>Participants completed</a:t>
            </a:r>
            <a:r>
              <a:rPr lang="en-CA" sz="1400" kern="1200" baseline="0" dirty="0" smtClean="0">
                <a:solidFill>
                  <a:schemeClr val="tx1"/>
                </a:solidFill>
                <a:effectLst/>
                <a:latin typeface="Arial" charset="0"/>
                <a:ea typeface="+mn-ea"/>
                <a:cs typeface="+mn-cs"/>
              </a:rPr>
              <a:t> s</a:t>
            </a:r>
            <a:r>
              <a:rPr lang="en-CA" sz="1400" kern="1200" dirty="0" smtClean="0">
                <a:solidFill>
                  <a:schemeClr val="tx1"/>
                </a:solidFill>
                <a:effectLst/>
                <a:latin typeface="Arial" charset="0"/>
                <a:ea typeface="+mn-ea"/>
                <a:cs typeface="+mn-cs"/>
              </a:rPr>
              <a:t>elf-assessment questionnaires at program registration and again thre</a:t>
            </a:r>
            <a:r>
              <a:rPr lang="en-CA" sz="1400" kern="1200" baseline="0" dirty="0" smtClean="0">
                <a:solidFill>
                  <a:schemeClr val="tx1"/>
                </a:solidFill>
                <a:effectLst/>
                <a:latin typeface="Arial" charset="0"/>
                <a:ea typeface="+mn-ea"/>
                <a:cs typeface="+mn-cs"/>
              </a:rPr>
              <a:t>e months after </a:t>
            </a:r>
            <a:r>
              <a:rPr lang="en-CA" sz="1400" kern="1200" dirty="0" smtClean="0">
                <a:solidFill>
                  <a:schemeClr val="tx1"/>
                </a:solidFill>
                <a:effectLst/>
                <a:latin typeface="Arial" charset="0"/>
                <a:ea typeface="+mn-ea"/>
                <a:cs typeface="+mn-cs"/>
              </a:rPr>
              <a:t>the eight-week program, and we have compiled</a:t>
            </a:r>
            <a:r>
              <a:rPr lang="en-CA" sz="1400" kern="1200" baseline="0" dirty="0" smtClean="0">
                <a:solidFill>
                  <a:schemeClr val="tx1"/>
                </a:solidFill>
                <a:effectLst/>
                <a:latin typeface="Arial" charset="0"/>
                <a:ea typeface="+mn-ea"/>
                <a:cs typeface="+mn-cs"/>
              </a:rPr>
              <a:t> the data to </a:t>
            </a:r>
            <a:r>
              <a:rPr lang="en-CA" sz="1400" kern="1200" dirty="0" smtClean="0">
                <a:solidFill>
                  <a:schemeClr val="tx1"/>
                </a:solidFill>
                <a:effectLst/>
                <a:latin typeface="Arial" charset="0"/>
                <a:ea typeface="+mn-ea"/>
                <a:cs typeface="+mn-cs"/>
              </a:rPr>
              <a:t>evaluate the results and impacts of the Mindful Change Leadership Development program. </a:t>
            </a:r>
            <a:endParaRPr lang="en-CA" sz="1400" kern="1200" noProof="0" dirty="0" smtClean="0">
              <a:solidFill>
                <a:schemeClr val="tx1"/>
              </a:solidFill>
              <a:effectLst/>
              <a:latin typeface="Arial" charset="0"/>
              <a:ea typeface="+mn-ea"/>
              <a:cs typeface="+mn-cs"/>
            </a:endParaRPr>
          </a:p>
          <a:p>
            <a:pPr lvl="0"/>
            <a:r>
              <a:rPr lang="en-CA" sz="1400" kern="1200" baseline="0" noProof="0" dirty="0" smtClean="0">
                <a:solidFill>
                  <a:schemeClr val="tx1"/>
                </a:solidFill>
                <a:effectLst/>
                <a:latin typeface="Arial" charset="0"/>
                <a:ea typeface="+mn-ea"/>
                <a:cs typeface="+mn-cs"/>
              </a:rPr>
              <a:t>T</a:t>
            </a:r>
            <a:r>
              <a:rPr lang="en-CA" sz="1400" kern="1200" noProof="0" dirty="0" smtClean="0">
                <a:solidFill>
                  <a:schemeClr val="tx1"/>
                </a:solidFill>
                <a:effectLst/>
                <a:latin typeface="Arial" charset="0"/>
                <a:ea typeface="+mn-ea"/>
                <a:cs typeface="+mn-cs"/>
              </a:rPr>
              <a:t>he blue columns</a:t>
            </a:r>
            <a:r>
              <a:rPr lang="en-CA" sz="1400" kern="1200" baseline="0" noProof="0" dirty="0" smtClean="0">
                <a:solidFill>
                  <a:schemeClr val="tx1"/>
                </a:solidFill>
                <a:effectLst/>
                <a:latin typeface="Arial" charset="0"/>
                <a:ea typeface="+mn-ea"/>
                <a:cs typeface="+mn-cs"/>
              </a:rPr>
              <a:t> represent the results of the self-assessment questionnaires completed at registration. </a:t>
            </a:r>
            <a:endParaRPr lang="en-CA" sz="1400" kern="1200" noProof="0" dirty="0" smtClean="0">
              <a:solidFill>
                <a:schemeClr val="tx1"/>
              </a:solidFill>
              <a:effectLst/>
              <a:latin typeface="Arial" charset="0"/>
              <a:ea typeface="+mn-ea"/>
              <a:cs typeface="+mn-cs"/>
            </a:endParaRPr>
          </a:p>
          <a:p>
            <a:pPr lvl="0"/>
            <a:r>
              <a:rPr lang="en-CA" sz="1400" kern="1200" noProof="0" dirty="0" smtClean="0">
                <a:solidFill>
                  <a:schemeClr val="tx1"/>
                </a:solidFill>
                <a:effectLst/>
                <a:latin typeface="Arial" charset="0"/>
                <a:ea typeface="+mn-ea"/>
                <a:cs typeface="+mn-cs"/>
              </a:rPr>
              <a:t>The green columns represent the final assessment, and the differences between them indicate</a:t>
            </a:r>
            <a:r>
              <a:rPr lang="en-CA" sz="1400" kern="1200" baseline="0" noProof="0" dirty="0" smtClean="0">
                <a:solidFill>
                  <a:schemeClr val="tx1"/>
                </a:solidFill>
                <a:effectLst/>
                <a:latin typeface="Arial" charset="0"/>
                <a:ea typeface="+mn-ea"/>
                <a:cs typeface="+mn-cs"/>
              </a:rPr>
              <a:t> behavioural changes.</a:t>
            </a:r>
          </a:p>
          <a:p>
            <a:pPr lvl="0"/>
            <a:endParaRPr lang="fr-CA" sz="1400" kern="1200" baseline="0" noProof="0" dirty="0" smtClean="0">
              <a:solidFill>
                <a:schemeClr val="tx1"/>
              </a:solidFill>
              <a:effectLst/>
              <a:latin typeface="Arial" charset="0"/>
              <a:ea typeface="+mn-ea"/>
              <a:cs typeface="+mn-cs"/>
            </a:endParaRPr>
          </a:p>
          <a:p>
            <a:pPr lvl="0"/>
            <a:r>
              <a:rPr lang="en-US" sz="1400" dirty="0" smtClean="0"/>
              <a:t>A total of 50 participants completed the program, </a:t>
            </a:r>
            <a:r>
              <a:rPr lang="en-CA" sz="1400" kern="1200" baseline="0" noProof="0" dirty="0" smtClean="0">
                <a:solidFill>
                  <a:schemeClr val="tx1"/>
                </a:solidFill>
                <a:effectLst/>
                <a:latin typeface="Arial" charset="0"/>
                <a:ea typeface="+mn-ea"/>
                <a:cs typeface="+mn-cs"/>
              </a:rPr>
              <a:t>we received 32 final assessments, </a:t>
            </a:r>
            <a:r>
              <a:rPr lang="en-US" sz="1400" dirty="0" smtClean="0"/>
              <a:t>and the</a:t>
            </a:r>
            <a:r>
              <a:rPr lang="en-US" sz="1400" baseline="0" dirty="0" smtClean="0"/>
              <a:t> key findings per category </a:t>
            </a:r>
            <a:r>
              <a:rPr lang="en-US" sz="1400" dirty="0" smtClean="0"/>
              <a:t>are:</a:t>
            </a:r>
            <a:endParaRPr lang="en-CA" sz="1400" kern="1200" baseline="0" noProof="0" dirty="0" smtClean="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18.5% </a:t>
            </a:r>
            <a:r>
              <a:rPr lang="en-CA" sz="1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more engagement paying</a:t>
            </a:r>
            <a:r>
              <a:rPr lang="en-CA" sz="14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attention to the things they were doing at the moment</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(Q8.</a:t>
            </a:r>
            <a:r>
              <a:rPr lang="en-CA" sz="1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 find myself doing things without paying attention.</a:t>
            </a:r>
            <a:r>
              <a:rPr lang="en-CA"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 8.7%</a:t>
            </a:r>
            <a:r>
              <a:rPr lang="en-CA" sz="1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being more focus</a:t>
            </a:r>
            <a:r>
              <a:rPr lang="en-CA" sz="14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throughout on projects.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(Q5. </a:t>
            </a:r>
            <a:r>
              <a:rPr lang="en-CA" sz="1200" b="0" i="0" u="none" strike="noStrike" kern="1200" dirty="0" smtClean="0">
                <a:solidFill>
                  <a:schemeClr val="tx1"/>
                </a:solidFill>
                <a:effectLst/>
                <a:latin typeface="Arial" charset="0"/>
                <a:ea typeface="+mn-ea"/>
                <a:cs typeface="+mn-cs"/>
              </a:rPr>
              <a:t>I find it difficult to stay focused on a project from beginning to end.</a:t>
            </a:r>
            <a:r>
              <a:rPr lang="en-CA" sz="1400" dirty="0" smtClean="0"/>
              <a:t> </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Some decrease of 3.4%</a:t>
            </a:r>
            <a:r>
              <a:rPr lang="en-CA" sz="1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Behavioural Risks</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clear and focused on what they could</a:t>
            </a:r>
            <a:r>
              <a:rPr lang="en-CA" sz="14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influence rather than worrying about they couldn’t</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(Q16. </a:t>
            </a:r>
            <a:r>
              <a:rPr lang="en-CA" sz="1200" b="0" i="0" u="none" strike="noStrike" kern="1200" dirty="0" smtClean="0">
                <a:solidFill>
                  <a:schemeClr val="tx1"/>
                </a:solidFill>
                <a:effectLst/>
                <a:latin typeface="Arial" charset="0"/>
                <a:ea typeface="+mn-ea"/>
                <a:cs typeface="+mn-cs"/>
              </a:rPr>
              <a:t>I influence where I can, rather than worrying about what I can’t influence.</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30% Increase in Well-Being</a:t>
            </a:r>
            <a:r>
              <a:rPr lang="en-C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a sense of work balance by being more present while at work and at home.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a:t>
            </a:r>
            <a:r>
              <a:rPr lang="en-CA" sz="2000" b="1"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over 15</a:t>
            </a:r>
            <a:r>
              <a:rPr lang="en-CA" sz="20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Increase in Resiliency</a:t>
            </a:r>
            <a:r>
              <a:rPr lang="en-CA"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 an improvement in their ability to be present. </a:t>
            </a:r>
            <a:endParaRPr lang="en-US" sz="2000" dirty="0" smtClean="0"/>
          </a:p>
          <a:p>
            <a:pPr marL="742950" lvl="1" indent="-285750">
              <a:buFont typeface="Courier New" panose="02070309020205020404" pitchFamily="49" charset="0"/>
              <a:buChar char="o"/>
            </a:pPr>
            <a:r>
              <a:rPr lang="en-CA"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smtClean="0"/>
          </a:p>
          <a:p>
            <a:pPr lvl="0"/>
            <a:r>
              <a:rPr lang="en-CA" sz="1400" noProof="0" dirty="0" smtClean="0"/>
              <a:t>What we heard from</a:t>
            </a:r>
            <a:r>
              <a:rPr lang="en-CA" sz="1400" baseline="0" noProof="0" dirty="0" smtClean="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smtClean="0"/>
          </a:p>
          <a:p>
            <a:pPr lvl="0"/>
            <a:endParaRPr lang="en-CA" sz="1400" baseline="0" noProof="0" dirty="0" smtClean="0"/>
          </a:p>
          <a:p>
            <a:endParaRPr lang="en-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196970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fr-CA" sz="1200" kern="1200" noProof="0" dirty="0">
                <a:solidFill>
                  <a:schemeClr val="tx1"/>
                </a:solidFill>
                <a:effectLst/>
                <a:latin typeface="Arial"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De cet ensemble de témoignages, je me permets d’en lire un en entier…</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 ...en quelque sorte, l’effort que vous consacrez afin de trouver en vous-même le remède, pour vous-même et pour les autres, est un engagement dont je suis reconnaissant d’être le témoin en tant que participant occasionnel à ce programme... toutes les démarches de ce type qui visent à ouvrir la conscience, le cœur et l’esprit au monde plus vaste qui nous entoure, qu’elles soient spirituelles ou physiques, sont un investissement très précieux, et je vous félicite de l’investissement que vous venez de faire. »</a:t>
            </a:r>
            <a:r>
              <a:rPr lang="fr-CA" sz="1200" kern="1200" noProof="0" dirty="0">
                <a:solidFill>
                  <a:schemeClr val="tx1"/>
                </a:solidFill>
                <a:latin typeface="Arial" charset="0"/>
                <a:ea typeface="+mn-ea"/>
                <a:cs typeface="+mn-cs"/>
              </a:rPr>
              <a:t> – l’</a:t>
            </a:r>
            <a:r>
              <a:rPr lang="fr-CA" sz="1200" u="none" kern="1200" noProof="0" dirty="0">
                <a:solidFill>
                  <a:schemeClr val="tx1"/>
                </a:solidFill>
                <a:latin typeface="Arial" charset="0"/>
                <a:ea typeface="+mn-ea"/>
                <a:cs typeface="+mn-cs"/>
              </a:rPr>
              <a:t>Aîné Malcom Saulis, huitième séance, 5456</a:t>
            </a:r>
          </a:p>
          <a:p>
            <a:pPr lvl="0"/>
            <a:endParaRPr lang="fr-CA" noProof="0"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9</a:t>
            </a:fld>
            <a:endParaRPr lang="fr-CA" dirty="0"/>
          </a:p>
        </p:txBody>
      </p:sp>
    </p:spTree>
    <p:extLst>
      <p:ext uri="{BB962C8B-B14F-4D97-AF65-F5344CB8AC3E}">
        <p14:creationId xmlns:p14="http://schemas.microsoft.com/office/powerpoint/2010/main" val="1267448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fr-CA" i="1" dirty="0"/>
              <a:t>:</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Deux éléments qui seront essentiels pour assurer le succès continu du programme sont 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deux 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u="none" kern="1200" dirty="0">
                <a:solidFill>
                  <a:schemeClr val="tx1"/>
                </a:solidFill>
                <a:latin typeface="+mn-lt"/>
                <a:ea typeface="+mn-ea"/>
                <a:cs typeface="+mn-cs"/>
              </a:rPr>
              <a:t>Prendre note : « Ce programme s’adresse à quiconque souhaite y participer. » (Pas nécessairement aux personnes qui en ont besoin.)</a:t>
            </a:r>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10</a:t>
            </a:fld>
            <a:endParaRPr lang="fr-CA" dirty="0"/>
          </a:p>
        </p:txBody>
      </p:sp>
    </p:spTree>
    <p:extLst>
      <p:ext uri="{BB962C8B-B14F-4D97-AF65-F5344CB8AC3E}">
        <p14:creationId xmlns:p14="http://schemas.microsoft.com/office/powerpoint/2010/main" val="4090799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E62ADF1-26B7-4236-810D-3BE94D1543A2}" type="datetime1">
              <a:rPr lang="en-CA" smtClean="0"/>
              <a:t>2023-07-17</a:t>
            </a:fld>
            <a:endParaRPr lang="en-CA" dirty="0"/>
          </a:p>
        </p:txBody>
      </p:sp>
      <p:sp>
        <p:nvSpPr>
          <p:cNvPr id="5" name="Footer Placeholder 4"/>
          <p:cNvSpPr>
            <a:spLocks noGrp="1"/>
          </p:cNvSpPr>
          <p:nvPr>
            <p:ph type="ftr" sz="quarter" idx="11"/>
          </p:nvPr>
        </p:nvSpPr>
        <p:spPr/>
        <p:txBody>
          <a:bodyPr/>
          <a:lstStyle/>
          <a:p>
            <a:endParaRPr lang="en-CA" dirty="0"/>
          </a:p>
        </p:txBody>
      </p:sp>
      <p:pic>
        <p:nvPicPr>
          <p:cNvPr id="7" name="Picture 1" descr="850px-IOCN_RICO_logo_RGB_300dpi"/>
          <p:cNvPicPr>
            <a:picLocks noChangeAspect="1" noChangeArrowheads="1"/>
          </p:cNvPicPr>
          <p:nvPr userDrawn="1"/>
        </p:nvPicPr>
        <p:blipFill>
          <a:blip r:embed="rId2"/>
          <a:srcRect/>
          <a:stretch>
            <a:fillRect/>
          </a:stretch>
        </p:blipFill>
        <p:spPr>
          <a:xfrm>
            <a:off x="482635" y="260648"/>
            <a:ext cx="8265829" cy="106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2023-07-17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2023-07-17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FD783632-8EEC-23A0-D4D6-72188E5E0D70}"/>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17" name="Subtitle 2">
            <a:extLst>
              <a:ext uri="{FF2B5EF4-FFF2-40B4-BE49-F238E27FC236}">
                <a16:creationId xmlns:a16="http://schemas.microsoft.com/office/drawing/2014/main" id="{1745598A-71EF-9C64-EFB2-0F01CFCCF3FA}"/>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8" name="Date Placeholder 3">
            <a:extLst>
              <a:ext uri="{FF2B5EF4-FFF2-40B4-BE49-F238E27FC236}">
                <a16:creationId xmlns:a16="http://schemas.microsoft.com/office/drawing/2014/main" id="{4C166768-3160-EA35-218C-0DE6A67DA51D}"/>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2023-07-17</a:t>
            </a:fld>
            <a:endParaRPr lang="en-CA" noProof="0" dirty="0"/>
          </a:p>
        </p:txBody>
      </p:sp>
      <p:sp>
        <p:nvSpPr>
          <p:cNvPr id="19" name="Footer Placeholder 4">
            <a:extLst>
              <a:ext uri="{FF2B5EF4-FFF2-40B4-BE49-F238E27FC236}">
                <a16:creationId xmlns:a16="http://schemas.microsoft.com/office/drawing/2014/main" id="{372FF5D8-DA60-4930-6265-C43C54E4FE64}"/>
              </a:ext>
            </a:extLst>
          </p:cNvPr>
          <p:cNvSpPr>
            <a:spLocks noGrp="1"/>
          </p:cNvSpPr>
          <p:nvPr>
            <p:ph type="ftr" sz="quarter" idx="11"/>
          </p:nvPr>
        </p:nvSpPr>
        <p:spPr>
          <a:xfrm>
            <a:off x="3124200" y="6356350"/>
            <a:ext cx="2895600" cy="365125"/>
          </a:xfrm>
        </p:spPr>
        <p:txBody>
          <a:bodyPr/>
          <a:lstStyle/>
          <a:p>
            <a:endParaRPr lang="en-CA" noProof="0" dirty="0"/>
          </a:p>
        </p:txBody>
      </p:sp>
      <p:pic>
        <p:nvPicPr>
          <p:cNvPr id="20" name="Picture 19">
            <a:extLst>
              <a:ext uri="{FF2B5EF4-FFF2-40B4-BE49-F238E27FC236}">
                <a16:creationId xmlns:a16="http://schemas.microsoft.com/office/drawing/2014/main" id="{815CC667-B29C-17F8-13A9-0543E7C0E605}"/>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21" name="TextBox 20">
            <a:extLst>
              <a:ext uri="{FF2B5EF4-FFF2-40B4-BE49-F238E27FC236}">
                <a16:creationId xmlns:a16="http://schemas.microsoft.com/office/drawing/2014/main" id="{D723A436-2E04-00F7-B5A7-E0E186D50470}"/>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2023-07-17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2023-07-17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2023-07-17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2023-07-17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2023-07-17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2023-07-17</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2023-07-17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2023-07-17</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2023-07-17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2023-07-17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2023-07-17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2023-07-17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2023-07-17</a:t>
            </a:fld>
            <a:endParaRPr lang="en-CA" dirty="0"/>
          </a:p>
        </p:txBody>
      </p:sp>
      <p:sp>
        <p:nvSpPr>
          <p:cNvPr id="6" name="Footer Placeholder 5"/>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2023-07-17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2023-07-17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2023-07-17</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2023-07-17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2023-07-17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2023-07-17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t>‹#›</a:t>
            </a:fld>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2023-07-17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pic>
        <p:nvPicPr>
          <p:cNvPr id="10" name="Picture 9"/>
          <p:cNvPicPr>
            <a:picLocks noChangeAspect="1"/>
          </p:cNvPicPr>
          <p:nvPr userDrawn="1"/>
        </p:nvPicPr>
        <p:blipFill>
          <a:blip r:embed="rId14">
            <a:clrChange>
              <a:clrFrom>
                <a:srgbClr val="FFFFFF"/>
              </a:clrFrom>
              <a:clrTo>
                <a:srgbClr val="FFFFFF">
                  <a:alpha val="0"/>
                </a:srgbClr>
              </a:clrTo>
            </a:clrChange>
          </a:blip>
          <a:srcRect/>
          <a:stretch>
            <a:fillRect/>
          </a:stretch>
        </p:blipFill>
        <p:spPr>
          <a:xfrm>
            <a:off x="25248" y="6367462"/>
            <a:ext cx="874344" cy="483029"/>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5.xml"/><Relationship Id="rId7" Type="http://schemas.openxmlformats.org/officeDocument/2006/relationships/image" Target="../media/image1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tags" Target="../tags/tag16.xm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8.xml"/><Relationship Id="rId7" Type="http://schemas.openxmlformats.org/officeDocument/2006/relationships/image" Target="../media/image6.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3.xml"/><Relationship Id="rId5" Type="http://schemas.openxmlformats.org/officeDocument/2006/relationships/slideLayout" Target="../slideLayouts/slideLayout13.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notesSlide" Target="../notesSlides/notesSlide7.xml"/><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0" y="2130425"/>
            <a:ext cx="9036496" cy="2162671"/>
          </a:xfrm>
        </p:spPr>
        <p:txBody>
          <a:bodyPr>
            <a:noAutofit/>
          </a:bodyPr>
          <a:lstStyle/>
          <a:p>
            <a:pPr>
              <a:spcBef>
                <a:spcPts val="600"/>
              </a:spcBef>
            </a:pPr>
            <a:r>
              <a:rPr lang="fr-FR" sz="3600" dirty="0">
                <a:solidFill>
                  <a:schemeClr val="accent1"/>
                </a:solidFill>
                <a:latin typeface="+mn-lt"/>
                <a:ea typeface="+mn-ea"/>
                <a:cs typeface="+mn-cs"/>
              </a:rPr>
              <a:t>Programme </a:t>
            </a:r>
            <a:r>
              <a:rPr lang="fr-FR" sz="3600" dirty="0">
                <a:solidFill>
                  <a:schemeClr val="accent1"/>
                </a:solidFill>
                <a:latin typeface="+mn-lt"/>
                <a:ea typeface="+mn-ea"/>
                <a:cs typeface="+mn-cs"/>
              </a:rPr>
              <a:t>de développement du leadership de changement en pleine-conscience (DLCP)</a:t>
            </a:r>
            <a:endParaRPr lang="fr-CA" sz="3600" dirty="0">
              <a:solidFill>
                <a:schemeClr val="accent1"/>
              </a:solidFill>
              <a:latin typeface="+mn-lt"/>
              <a:ea typeface="+mn-ea"/>
              <a:cs typeface="+mn-cs"/>
            </a:endParaRPr>
          </a:p>
        </p:txBody>
      </p:sp>
      <p:sp>
        <p:nvSpPr>
          <p:cNvPr id="3" name="Subtitle 2"/>
          <p:cNvSpPr>
            <a:spLocks noGrp="1"/>
          </p:cNvSpPr>
          <p:nvPr>
            <p:ph type="subTitle" idx="4294967295"/>
            <p:custDataLst>
              <p:tags r:id="rId2"/>
            </p:custDataLst>
          </p:nvPr>
        </p:nvSpPr>
        <p:spPr>
          <a:xfrm>
            <a:off x="1371600" y="4653136"/>
            <a:ext cx="6400800" cy="1944216"/>
          </a:xfrm>
        </p:spPr>
        <p:txBody>
          <a:bodyPr>
            <a:normAutofit/>
          </a:bodyPr>
          <a:lstStyle/>
          <a:p>
            <a:pPr marL="0" indent="0" algn="ctr">
              <a:spcBef>
                <a:spcPts val="600"/>
              </a:spcBef>
              <a:buNone/>
            </a:pPr>
            <a:r>
              <a:rPr lang="fr-FR" sz="2800" dirty="0">
                <a:solidFill>
                  <a:schemeClr val="accent1"/>
                </a:solidFill>
              </a:rPr>
              <a:t>Offre française 2022</a:t>
            </a:r>
          </a:p>
          <a:p>
            <a:pPr marL="0" indent="0" algn="ctr">
              <a:spcBef>
                <a:spcPts val="600"/>
              </a:spcBef>
              <a:buNone/>
            </a:pPr>
            <a:r>
              <a:rPr lang="fr-FR" sz="2800" dirty="0">
                <a:solidFill>
                  <a:schemeClr val="accent1"/>
                </a:solidFill>
              </a:rPr>
              <a:t>Résumé des résultats</a:t>
            </a:r>
            <a:endParaRPr lang="fr-CA" sz="2800" dirty="0">
              <a:solidFill>
                <a:schemeClr val="accent1"/>
              </a:solidFill>
            </a:endParaRPr>
          </a:p>
        </p:txBody>
      </p:sp>
    </p:spTree>
    <p:extLst>
      <p:ext uri="{BB962C8B-B14F-4D97-AF65-F5344CB8AC3E}">
        <p14:creationId xmlns:p14="http://schemas.microsoft.com/office/powerpoint/2010/main" val="127006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11073" y="1295400"/>
            <a:ext cx="8458200" cy="914401"/>
          </a:xfrm>
        </p:spPr>
        <p:txBody>
          <a:bodyPr>
            <a:normAutofit fontScale="90000"/>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b="0" dirty="0"/>
          </a:p>
        </p:txBody>
      </p:sp>
      <p:sp>
        <p:nvSpPr>
          <p:cNvPr id="3" name="Rectangle 2"/>
          <p:cNvSpPr/>
          <p:nvPr>
            <p:custDataLst>
              <p:tags r:id="rId2"/>
            </p:custDataLst>
          </p:nvPr>
        </p:nvSpPr>
        <p:spPr>
          <a:xfrm>
            <a:off x="4191000" y="3617228"/>
            <a:ext cx="4331000" cy="1128888"/>
          </a:xfrm>
          <a:prstGeom prst="rect">
            <a:avLst/>
          </a:prstGeom>
        </p:spPr>
        <p:txBody>
          <a:bodyPr wrap="square">
            <a:spAutoFit/>
          </a:bodyPr>
          <a:lstStyle/>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volontaire</a:t>
            </a:r>
          </a:p>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285750" lvl="0" indent="-285750">
              <a:buSzPct val="135000"/>
              <a:buFont typeface="Wingdings" panose="05000000000000000000" pitchFamily="2" charset="2"/>
              <a:buChar char="ü"/>
            </a:pP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3">
                <a:shade val="45000"/>
                <a:satMod val="135000"/>
              </a:schemeClr>
              <a:prstClr val="white"/>
            </a:duotone>
          </a:blip>
          <a:srcRect/>
          <a:stretch>
            <a:fillRect/>
          </a:stretch>
        </p:blipFill>
        <p:spPr>
          <a:xfrm>
            <a:off x="5486400" y="76200"/>
            <a:ext cx="3471863" cy="2816531"/>
          </a:xfrm>
          <a:prstGeom prst="ellipse">
            <a:avLst/>
          </a:prstGeom>
          <a:ln>
            <a:noFill/>
          </a:ln>
          <a:effectLst>
            <a:softEdge rad="112500"/>
          </a:effectLst>
        </p:spPr>
      </p:pic>
      <p:grpSp>
        <p:nvGrpSpPr>
          <p:cNvPr id="11" name="Group 10"/>
          <p:cNvGrpSpPr/>
          <p:nvPr>
            <p:custDataLst>
              <p:tags r:id="rId4"/>
            </p:custDataLst>
          </p:nvPr>
        </p:nvGrpSpPr>
        <p:grpSpPr>
          <a:xfrm>
            <a:off x="511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920791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0" y="14287"/>
            <a:ext cx="9144000" cy="6093619"/>
          </a:xfrm>
          <a:prstGeom prst="rect">
            <a:avLst/>
          </a:prstGeom>
        </p:spPr>
      </p:pic>
      <p:sp>
        <p:nvSpPr>
          <p:cNvPr id="4" name="Rectangle 3"/>
          <p:cNvSpPr/>
          <p:nvPr>
            <p:custDataLst>
              <p:tags r:id="rId2"/>
            </p:custDataLst>
          </p:nvPr>
        </p:nvSpPr>
        <p:spPr>
          <a:xfrm>
            <a:off x="419100" y="116632"/>
            <a:ext cx="8314106" cy="2062103"/>
          </a:xfrm>
          <a:prstGeom prst="rect">
            <a:avLst/>
          </a:prstGeom>
        </p:spPr>
        <p:txBody>
          <a:bodyPr wrap="square">
            <a:spAutoFit/>
          </a:bodyPr>
          <a:lstStyle/>
          <a:p>
            <a:r>
              <a:rPr lang="fr-CA" sz="3200" i="1" u="none" dirty="0">
                <a:solidFill>
                  <a:srgbClr val="0070C0"/>
                </a:solidFill>
                <a:latin typeface="Segoe UI Web (West European)"/>
              </a:rPr>
              <a:t>« Le leadership n’est pas un rang ou une position, c’est un choix – le choix de prendre soin de la personne à notre gauche </a:t>
            </a:r>
            <a:r>
              <a:rPr lang="fr-CA" sz="3200" i="1" dirty="0">
                <a:solidFill>
                  <a:srgbClr val="0070C0"/>
                </a:solidFill>
                <a:latin typeface="Segoe UI Web (West European)"/>
              </a:rPr>
              <a:t>et</a:t>
            </a:r>
            <a:r>
              <a:rPr lang="fr-CA" sz="3200" i="1" u="none" dirty="0">
                <a:solidFill>
                  <a:srgbClr val="0070C0"/>
                </a:solidFill>
                <a:latin typeface="Segoe UI Web (West European)"/>
              </a:rPr>
              <a:t> de la personne à notre droite »</a:t>
            </a:r>
            <a:r>
              <a:rPr lang="fr-CA" sz="3200" i="1" dirty="0">
                <a:solidFill>
                  <a:srgbClr val="0070C0"/>
                </a:solidFill>
                <a:latin typeface="Segoe UI Web (West European)"/>
              </a:rPr>
              <a:t> 	</a:t>
            </a:r>
            <a:r>
              <a:rPr lang="fr-CA" sz="3200" i="1" u="none" dirty="0">
                <a:solidFill>
                  <a:srgbClr val="0070C0"/>
                </a:solidFill>
                <a:latin typeface="Segoe UI Web (West European)"/>
              </a:rPr>
              <a:t>- S. Sinek</a:t>
            </a:r>
            <a:r>
              <a:rPr lang="fr-CA" sz="3200" i="1" dirty="0">
                <a:solidFill>
                  <a:srgbClr val="0070C0"/>
                </a:solidFill>
                <a:latin typeface="Segoe UI Web (West European)"/>
              </a:rPr>
              <a:t> </a:t>
            </a:r>
          </a:p>
        </p:txBody>
      </p:sp>
    </p:spTree>
    <p:extLst>
      <p:ext uri="{BB962C8B-B14F-4D97-AF65-F5344CB8AC3E}">
        <p14:creationId xmlns:p14="http://schemas.microsoft.com/office/powerpoint/2010/main" val="113465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81000" y="228600"/>
            <a:ext cx="8458200" cy="914401"/>
          </a:xfrm>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Objectif principal du programme de DLCP</a:t>
            </a:r>
          </a:p>
        </p:txBody>
      </p:sp>
      <p:sp>
        <p:nvSpPr>
          <p:cNvPr id="5" name="Content Placeholder 4"/>
          <p:cNvSpPr>
            <a:spLocks noGrp="1"/>
          </p:cNvSpPr>
          <p:nvPr>
            <p:ph idx="1"/>
            <p:custDataLst>
              <p:tags r:id="rId2"/>
            </p:custDataLst>
          </p:nvPr>
        </p:nvSpPr>
        <p:spPr>
          <a:xfrm>
            <a:off x="368300" y="1676399"/>
            <a:ext cx="8236148" cy="3509711"/>
          </a:xfrm>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fr-CA"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2022 </a:t>
            </a: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French </a:t>
            </a: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Program Highlights</a:t>
            </a:r>
            <a:endPar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E76C4D11-4CF5-46E4-87A7-43856E9834D0}"/>
              </a:ext>
            </a:extLst>
          </p:cNvPr>
          <p:cNvSpPr>
            <a:spLocks noGrp="1"/>
          </p:cNvSpPr>
          <p:nvPr>
            <p:ph idx="1"/>
          </p:nvPr>
        </p:nvSpPr>
        <p:spPr>
          <a:xfrm>
            <a:off x="368300" y="1308100"/>
            <a:ext cx="4059683" cy="5168899"/>
          </a:xfrm>
        </p:spPr>
        <p:txBody>
          <a:bodyPr>
            <a:normAutofit lnSpcReduction="10000"/>
          </a:bodyPr>
          <a:lstStyle/>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The program was offered from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October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to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November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2022,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via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an hour and a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
            </a:r>
            <a:b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b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half</a:t>
            </a:r>
            <a:r>
              <a:rPr kumimoji="0" lang="en-US" sz="2400" b="0" i="0" u="none" strike="noStrike" kern="1200" cap="none" spc="0" normalizeH="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once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a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week on-line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session</a:t>
            </a:r>
            <a:endPar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endParaRPr>
          </a:p>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The invitation was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
            </a:r>
            <a:b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b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socialized to all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other Government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of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Canada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Departments </a:t>
            </a:r>
            <a:r>
              <a:rPr lang="en-US" sz="2400" dirty="0" smtClean="0">
                <a:solidFill>
                  <a:srgbClr val="4F81BD">
                    <a:lumMod val="75000"/>
                  </a:srgbClr>
                </a:solidFill>
                <a:latin typeface="Calibri" panose="020F0502020204030204" pitchFamily="34" charset="0"/>
                <a:cs typeface="Times New Roman" panose="02020603050405020304" pitchFamily="18" charset="0"/>
              </a:rPr>
              <a:t>via the IOCN</a:t>
            </a:r>
            <a:endPar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endParaRPr>
          </a:p>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109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registrants with corresponding preliminary assessments were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received</a:t>
            </a:r>
            <a:endPar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endParaRPr>
          </a:p>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50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participants from across Canada completed the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program</a:t>
            </a:r>
            <a:endPar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endParaRPr>
          </a:p>
        </p:txBody>
      </p:sp>
      <p:sp>
        <p:nvSpPr>
          <p:cNvPr id="10" name="Rectangle 9"/>
          <p:cNvSpPr/>
          <p:nvPr/>
        </p:nvSpPr>
        <p:spPr>
          <a:xfrm>
            <a:off x="6158362" y="6180379"/>
            <a:ext cx="902685" cy="313932"/>
          </a:xfrm>
          <a:prstGeom prst="rect">
            <a:avLst/>
          </a:prstGeom>
        </p:spPr>
        <p:txBody>
          <a:bodyPr wrap="square">
            <a:spAutoFit/>
          </a:bodyPr>
          <a:lstStyle/>
          <a:p>
            <a:r>
              <a:rPr lang="en-US" sz="1600" dirty="0" smtClean="0">
                <a:solidFill>
                  <a:prstClr val="black">
                    <a:lumMod val="65000"/>
                    <a:lumOff val="35000"/>
                  </a:prstClr>
                </a:solidFill>
                <a:latin typeface="+mj-lt"/>
              </a:rPr>
              <a:t>n=109</a:t>
            </a:r>
            <a:endParaRPr lang="en-US" sz="1600" dirty="0">
              <a:solidFill>
                <a:prstClr val="black">
                  <a:lumMod val="65000"/>
                  <a:lumOff val="35000"/>
                </a:prstClr>
              </a:solidFill>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3542310396"/>
              </p:ext>
            </p:extLst>
          </p:nvPr>
        </p:nvGraphicFramePr>
        <p:xfrm>
          <a:off x="3707904" y="1308100"/>
          <a:ext cx="5083522" cy="5073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3347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2022 </a:t>
            </a: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French </a:t>
            </a: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Program Highlights</a:t>
            </a:r>
            <a:endPar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E76C4D11-4CF5-46E4-87A7-43856E9834D0}"/>
              </a:ext>
            </a:extLst>
          </p:cNvPr>
          <p:cNvSpPr>
            <a:spLocks noGrp="1"/>
          </p:cNvSpPr>
          <p:nvPr>
            <p:ph idx="1"/>
          </p:nvPr>
        </p:nvSpPr>
        <p:spPr>
          <a:xfrm>
            <a:off x="368300" y="1308100"/>
            <a:ext cx="4059683" cy="5168899"/>
          </a:xfrm>
        </p:spPr>
        <p:txBody>
          <a:bodyPr>
            <a:normAutofit lnSpcReduction="10000"/>
          </a:bodyPr>
          <a:lstStyle/>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The program was offered from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October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to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November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2022,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via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an hour and a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
            </a:r>
            <a:b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b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half</a:t>
            </a:r>
            <a:r>
              <a:rPr kumimoji="0" lang="en-US" sz="2400" b="0" i="0" u="none" strike="noStrike" kern="1200" cap="none" spc="0" normalizeH="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once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a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week on-line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session</a:t>
            </a:r>
            <a:endPar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endParaRPr>
          </a:p>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The invitation was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
            </a:r>
            <a:b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b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socialized to all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other Government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of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Canada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Departments </a:t>
            </a:r>
            <a:r>
              <a:rPr lang="en-US" sz="2400" dirty="0" smtClean="0">
                <a:solidFill>
                  <a:srgbClr val="4F81BD">
                    <a:lumMod val="75000"/>
                  </a:srgbClr>
                </a:solidFill>
                <a:latin typeface="Calibri" panose="020F0502020204030204" pitchFamily="34" charset="0"/>
                <a:cs typeface="Times New Roman" panose="02020603050405020304" pitchFamily="18" charset="0"/>
              </a:rPr>
              <a:t>via the IOCN</a:t>
            </a:r>
            <a:endPar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endParaRPr>
          </a:p>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109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registrants with corresponding preliminary assessments were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received</a:t>
            </a:r>
            <a:endPar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endParaRPr>
          </a:p>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50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participants from across Canada completed the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program</a:t>
            </a:r>
            <a:endPar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endParaRPr>
          </a:p>
        </p:txBody>
      </p:sp>
      <p:sp>
        <p:nvSpPr>
          <p:cNvPr id="10" name="Rectangle 9"/>
          <p:cNvSpPr/>
          <p:nvPr/>
        </p:nvSpPr>
        <p:spPr>
          <a:xfrm>
            <a:off x="5248285" y="4581128"/>
            <a:ext cx="902685" cy="313932"/>
          </a:xfrm>
          <a:prstGeom prst="rect">
            <a:avLst/>
          </a:prstGeom>
        </p:spPr>
        <p:txBody>
          <a:bodyPr wrap="square">
            <a:spAutoFit/>
          </a:bodyPr>
          <a:lstStyle/>
          <a:p>
            <a:r>
              <a:rPr lang="en-US" sz="1600" dirty="0" smtClean="0">
                <a:solidFill>
                  <a:prstClr val="black">
                    <a:lumMod val="65000"/>
                    <a:lumOff val="35000"/>
                  </a:prstClr>
                </a:solidFill>
                <a:latin typeface="+mj-lt"/>
              </a:rPr>
              <a:t>n=109</a:t>
            </a:r>
            <a:endParaRPr lang="en-US" sz="1600" dirty="0">
              <a:solidFill>
                <a:prstClr val="black">
                  <a:lumMod val="65000"/>
                  <a:lumOff val="35000"/>
                </a:prstClr>
              </a:solidFill>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1425214491"/>
              </p:ext>
            </p:extLst>
          </p:nvPr>
        </p:nvGraphicFramePr>
        <p:xfrm>
          <a:off x="3892695" y="1293813"/>
          <a:ext cx="3168352" cy="3816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40374512"/>
              </p:ext>
            </p:extLst>
          </p:nvPr>
        </p:nvGraphicFramePr>
        <p:xfrm>
          <a:off x="7426622" y="76199"/>
          <a:ext cx="1509826" cy="6400800"/>
        </p:xfrm>
        <a:graphic>
          <a:graphicData uri="http://schemas.openxmlformats.org/drawingml/2006/table">
            <a:tbl>
              <a:tblPr>
                <a:tableStyleId>{5C22544A-7EE6-4342-B048-85BDC9FD1C3A}</a:tableStyleId>
              </a:tblPr>
              <a:tblGrid>
                <a:gridCol w="754913">
                  <a:extLst>
                    <a:ext uri="{9D8B030D-6E8A-4147-A177-3AD203B41FA5}">
                      <a16:colId xmlns:a16="http://schemas.microsoft.com/office/drawing/2014/main" val="2935273303"/>
                    </a:ext>
                  </a:extLst>
                </a:gridCol>
                <a:gridCol w="754913">
                  <a:extLst>
                    <a:ext uri="{9D8B030D-6E8A-4147-A177-3AD203B41FA5}">
                      <a16:colId xmlns:a16="http://schemas.microsoft.com/office/drawing/2014/main" val="888528167"/>
                    </a:ext>
                  </a:extLst>
                </a:gridCol>
              </a:tblGrid>
              <a:tr h="150865">
                <a:tc>
                  <a:txBody>
                    <a:bodyPr/>
                    <a:lstStyle/>
                    <a:p>
                      <a:pPr algn="ctr" fontAlgn="b"/>
                      <a:r>
                        <a:rPr lang="en-CA" sz="1400" b="1" u="none" strike="noStrike" dirty="0" err="1">
                          <a:effectLst/>
                        </a:rPr>
                        <a:t>Ministère</a:t>
                      </a:r>
                      <a:endParaRPr lang="en-CA"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CA" sz="1400" b="1" u="none" strike="noStrike" dirty="0">
                          <a:effectLst/>
                        </a:rPr>
                        <a:t>Somme</a:t>
                      </a:r>
                      <a:endParaRPr lang="en-CA"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9615616"/>
                  </a:ext>
                </a:extLst>
              </a:tr>
              <a:tr h="150865">
                <a:tc>
                  <a:txBody>
                    <a:bodyPr/>
                    <a:lstStyle/>
                    <a:p>
                      <a:pPr algn="l" fontAlgn="b"/>
                      <a:r>
                        <a:rPr lang="en-CA" sz="1400" u="none" strike="noStrike">
                          <a:effectLst/>
                        </a:rPr>
                        <a:t>AFSC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dirty="0">
                          <a:effectLst/>
                        </a:rPr>
                        <a:t>3</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20529302"/>
                  </a:ext>
                </a:extLst>
              </a:tr>
              <a:tr h="150865">
                <a:tc>
                  <a:txBody>
                    <a:bodyPr/>
                    <a:lstStyle/>
                    <a:p>
                      <a:pPr algn="l" fontAlgn="b"/>
                      <a:r>
                        <a:rPr lang="en-CA" sz="1400" u="none" strike="noStrike">
                          <a:effectLst/>
                        </a:rPr>
                        <a:t>AGR</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57527954"/>
                  </a:ext>
                </a:extLst>
              </a:tr>
              <a:tr h="150865">
                <a:tc>
                  <a:txBody>
                    <a:bodyPr/>
                    <a:lstStyle/>
                    <a:p>
                      <a:pPr algn="l" fontAlgn="b"/>
                      <a:r>
                        <a:rPr lang="en-CA" sz="1400" u="none" strike="noStrike">
                          <a:effectLst/>
                        </a:rPr>
                        <a:t>ARC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6</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13059537"/>
                  </a:ext>
                </a:extLst>
              </a:tr>
              <a:tr h="150865">
                <a:tc>
                  <a:txBody>
                    <a:bodyPr/>
                    <a:lstStyle/>
                    <a:p>
                      <a:pPr algn="l" fontAlgn="b"/>
                      <a:r>
                        <a:rPr lang="en-CA" sz="1400" u="none" strike="noStrike">
                          <a:effectLst/>
                        </a:rPr>
                        <a:t>CFP</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2</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63339301"/>
                  </a:ext>
                </a:extLst>
              </a:tr>
              <a:tr h="150865">
                <a:tc>
                  <a:txBody>
                    <a:bodyPr/>
                    <a:lstStyle/>
                    <a:p>
                      <a:pPr algn="l" fontAlgn="b"/>
                      <a:r>
                        <a:rPr lang="en-CA" sz="1400" u="none" strike="noStrike">
                          <a:effectLst/>
                        </a:rPr>
                        <a:t>CIRNAC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4</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63708448"/>
                  </a:ext>
                </a:extLst>
              </a:tr>
              <a:tr h="150865">
                <a:tc>
                  <a:txBody>
                    <a:bodyPr/>
                    <a:lstStyle/>
                    <a:p>
                      <a:pPr algn="l" fontAlgn="b"/>
                      <a:r>
                        <a:rPr lang="en-CA" sz="1400" u="none" strike="noStrike">
                          <a:effectLst/>
                        </a:rPr>
                        <a:t>DND</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3</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08530825"/>
                  </a:ext>
                </a:extLst>
              </a:tr>
              <a:tr h="150865">
                <a:tc>
                  <a:txBody>
                    <a:bodyPr/>
                    <a:lstStyle/>
                    <a:p>
                      <a:pPr algn="l" fontAlgn="b"/>
                      <a:r>
                        <a:rPr lang="en-CA" sz="1400" u="none" strike="noStrike">
                          <a:effectLst/>
                        </a:rPr>
                        <a:t>ECCC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71047627"/>
                  </a:ext>
                </a:extLst>
              </a:tr>
              <a:tr h="150865">
                <a:tc>
                  <a:txBody>
                    <a:bodyPr/>
                    <a:lstStyle/>
                    <a:p>
                      <a:pPr algn="l" fontAlgn="b"/>
                      <a:r>
                        <a:rPr lang="en-CA" sz="1400" u="none" strike="noStrike">
                          <a:effectLst/>
                        </a:rPr>
                        <a:t>EFPC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2</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05252965"/>
                  </a:ext>
                </a:extLst>
              </a:tr>
              <a:tr h="150865">
                <a:tc>
                  <a:txBody>
                    <a:bodyPr/>
                    <a:lstStyle/>
                    <a:p>
                      <a:pPr algn="l" fontAlgn="b"/>
                      <a:r>
                        <a:rPr lang="en-CA" sz="1400" u="none" strike="noStrike">
                          <a:effectLst/>
                        </a:rPr>
                        <a:t>ESDC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7</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54799802"/>
                  </a:ext>
                </a:extLst>
              </a:tr>
              <a:tr h="150865">
                <a:tc>
                  <a:txBody>
                    <a:bodyPr/>
                    <a:lstStyle/>
                    <a:p>
                      <a:pPr algn="l" fontAlgn="b"/>
                      <a:r>
                        <a:rPr lang="en-CA" sz="1400" u="none" strike="noStrike">
                          <a:effectLst/>
                        </a:rPr>
                        <a:t>FEGC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00274719"/>
                  </a:ext>
                </a:extLst>
              </a:tr>
              <a:tr h="150865">
                <a:tc>
                  <a:txBody>
                    <a:bodyPr/>
                    <a:lstStyle/>
                    <a:p>
                      <a:pPr algn="l" fontAlgn="b"/>
                      <a:r>
                        <a:rPr lang="en-CA" sz="1400" u="none" strike="noStrike">
                          <a:effectLst/>
                        </a:rPr>
                        <a:t>FINTRAC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3120299"/>
                  </a:ext>
                </a:extLst>
              </a:tr>
              <a:tr h="150865">
                <a:tc>
                  <a:txBody>
                    <a:bodyPr/>
                    <a:lstStyle/>
                    <a:p>
                      <a:pPr algn="l" fontAlgn="b"/>
                      <a:r>
                        <a:rPr lang="en-CA" sz="1400" u="none" strike="noStrike">
                          <a:effectLst/>
                        </a:rPr>
                        <a:t>GG</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23510797"/>
                  </a:ext>
                </a:extLst>
              </a:tr>
              <a:tr h="150865">
                <a:tc>
                  <a:txBody>
                    <a:bodyPr/>
                    <a:lstStyle/>
                    <a:p>
                      <a:pPr algn="l" fontAlgn="b"/>
                      <a:r>
                        <a:rPr lang="en-CA" sz="1400" u="none" strike="noStrike">
                          <a:effectLst/>
                        </a:rPr>
                        <a:t>HOC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78710686"/>
                  </a:ext>
                </a:extLst>
              </a:tr>
              <a:tr h="150865">
                <a:tc>
                  <a:txBody>
                    <a:bodyPr/>
                    <a:lstStyle/>
                    <a:p>
                      <a:pPr algn="l" fontAlgn="b"/>
                      <a:r>
                        <a:rPr lang="en-CA" sz="1400" u="none" strike="noStrike">
                          <a:effectLst/>
                        </a:rPr>
                        <a:t>Inspect</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2</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53343913"/>
                  </a:ext>
                </a:extLst>
              </a:tr>
              <a:tr h="150865">
                <a:tc>
                  <a:txBody>
                    <a:bodyPr/>
                    <a:lstStyle/>
                    <a:p>
                      <a:pPr algn="l" fontAlgn="b"/>
                      <a:r>
                        <a:rPr lang="en-CA" sz="1400" u="none" strike="noStrike">
                          <a:effectLst/>
                        </a:rPr>
                        <a:t>MPO</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30358206"/>
                  </a:ext>
                </a:extLst>
              </a:tr>
              <a:tr h="150865">
                <a:tc>
                  <a:txBody>
                    <a:bodyPr/>
                    <a:lstStyle/>
                    <a:p>
                      <a:pPr algn="l" fontAlgn="b"/>
                      <a:r>
                        <a:rPr lang="en-CA" sz="1400" u="none" strike="noStrike">
                          <a:effectLst/>
                        </a:rPr>
                        <a:t>NRC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3</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96593879"/>
                  </a:ext>
                </a:extLst>
              </a:tr>
              <a:tr h="150865">
                <a:tc>
                  <a:txBody>
                    <a:bodyPr/>
                    <a:lstStyle/>
                    <a:p>
                      <a:pPr algn="l" fontAlgn="b"/>
                      <a:r>
                        <a:rPr lang="en-CA" sz="1400" u="none" strike="noStrike">
                          <a:effectLst/>
                        </a:rPr>
                        <a:t>NRCAN</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2</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09538092"/>
                  </a:ext>
                </a:extLst>
              </a:tr>
              <a:tr h="150865">
                <a:tc>
                  <a:txBody>
                    <a:bodyPr/>
                    <a:lstStyle/>
                    <a:p>
                      <a:pPr algn="l" fontAlgn="b"/>
                      <a:r>
                        <a:rPr lang="en-CA" sz="1400" u="none" strike="noStrike">
                          <a:effectLst/>
                        </a:rPr>
                        <a:t>NSERC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50201083"/>
                  </a:ext>
                </a:extLst>
              </a:tr>
              <a:tr h="150865">
                <a:tc>
                  <a:txBody>
                    <a:bodyPr/>
                    <a:lstStyle/>
                    <a:p>
                      <a:pPr algn="l" fontAlgn="b"/>
                      <a:r>
                        <a:rPr lang="en-CA" sz="1400" u="none" strike="noStrike">
                          <a:effectLst/>
                        </a:rPr>
                        <a:t>PC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4</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19959788"/>
                  </a:ext>
                </a:extLst>
              </a:tr>
              <a:tr h="150865">
                <a:tc>
                  <a:txBody>
                    <a:bodyPr/>
                    <a:lstStyle/>
                    <a:p>
                      <a:pPr algn="l" fontAlgn="b"/>
                      <a:r>
                        <a:rPr lang="en-CA" sz="1400" u="none" strike="noStrike">
                          <a:effectLst/>
                        </a:rPr>
                        <a:t>PHAC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03073287"/>
                  </a:ext>
                </a:extLst>
              </a:tr>
              <a:tr h="150865">
                <a:tc>
                  <a:txBody>
                    <a:bodyPr/>
                    <a:lstStyle/>
                    <a:p>
                      <a:pPr algn="l" fontAlgn="b"/>
                      <a:r>
                        <a:rPr lang="en-CA" sz="1400" u="none" strike="noStrike">
                          <a:effectLst/>
                        </a:rPr>
                        <a:t>PSPC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19</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37432665"/>
                  </a:ext>
                </a:extLst>
              </a:tr>
              <a:tr h="150865">
                <a:tc>
                  <a:txBody>
                    <a:bodyPr/>
                    <a:lstStyle/>
                    <a:p>
                      <a:pPr algn="l" fontAlgn="b"/>
                      <a:r>
                        <a:rPr lang="en-CA" sz="1400" u="none" strike="noStrike">
                          <a:effectLst/>
                        </a:rPr>
                        <a:t>REC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74345185"/>
                  </a:ext>
                </a:extLst>
              </a:tr>
              <a:tr h="150865">
                <a:tc>
                  <a:txBody>
                    <a:bodyPr/>
                    <a:lstStyle/>
                    <a:p>
                      <a:pPr algn="l" fontAlgn="b"/>
                      <a:r>
                        <a:rPr lang="en-CA" sz="1400" u="none" strike="noStrike">
                          <a:effectLst/>
                        </a:rPr>
                        <a:t>SAC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17</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13360284"/>
                  </a:ext>
                </a:extLst>
              </a:tr>
              <a:tr h="150865">
                <a:tc>
                  <a:txBody>
                    <a:bodyPr/>
                    <a:lstStyle/>
                    <a:p>
                      <a:pPr algn="l" fontAlgn="b"/>
                      <a:r>
                        <a:rPr lang="en-CA" sz="1400" u="none" strike="noStrike">
                          <a:effectLst/>
                        </a:rPr>
                        <a:t>SC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4</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58928102"/>
                  </a:ext>
                </a:extLst>
              </a:tr>
              <a:tr h="150865">
                <a:tc>
                  <a:txBody>
                    <a:bodyPr/>
                    <a:lstStyle/>
                    <a:p>
                      <a:pPr algn="l" fontAlgn="b"/>
                      <a:r>
                        <a:rPr lang="en-CA" sz="1400" u="none" strike="noStrike">
                          <a:effectLst/>
                        </a:rPr>
                        <a:t>SCT</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4</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48437035"/>
                  </a:ext>
                </a:extLst>
              </a:tr>
              <a:tr h="150865">
                <a:tc>
                  <a:txBody>
                    <a:bodyPr/>
                    <a:lstStyle/>
                    <a:p>
                      <a:pPr algn="l" fontAlgn="b"/>
                      <a:r>
                        <a:rPr lang="en-CA" sz="1400" u="none" strike="noStrike">
                          <a:effectLst/>
                        </a:rPr>
                        <a:t>SSC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3</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26218220"/>
                  </a:ext>
                </a:extLst>
              </a:tr>
              <a:tr h="150865">
                <a:tc>
                  <a:txBody>
                    <a:bodyPr/>
                    <a:lstStyle/>
                    <a:p>
                      <a:pPr algn="l" fontAlgn="b"/>
                      <a:r>
                        <a:rPr lang="en-CA" sz="1400" u="none" strike="noStrike">
                          <a:effectLst/>
                        </a:rPr>
                        <a:t>SSHRC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3</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64455199"/>
                  </a:ext>
                </a:extLst>
              </a:tr>
              <a:tr h="150865">
                <a:tc>
                  <a:txBody>
                    <a:bodyPr/>
                    <a:lstStyle/>
                    <a:p>
                      <a:pPr algn="l" fontAlgn="b"/>
                      <a:r>
                        <a:rPr lang="en-CA" sz="1400" u="none" strike="noStrike">
                          <a:effectLst/>
                        </a:rPr>
                        <a:t>STATCAN</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9</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7499377"/>
                  </a:ext>
                </a:extLst>
              </a:tr>
              <a:tr h="150865">
                <a:tc>
                  <a:txBody>
                    <a:bodyPr/>
                    <a:lstStyle/>
                    <a:p>
                      <a:pPr algn="l" fontAlgn="b"/>
                      <a:r>
                        <a:rPr lang="en-CA" sz="1400" u="none" strike="noStrike">
                          <a:effectLst/>
                        </a:rPr>
                        <a:t>TC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dirty="0">
                          <a:effectLst/>
                        </a:rPr>
                        <a:t>2</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75916109"/>
                  </a:ext>
                </a:extLst>
              </a:tr>
            </a:tbl>
          </a:graphicData>
        </a:graphic>
      </p:graphicFrame>
    </p:spTree>
    <p:extLst>
      <p:ext uri="{BB962C8B-B14F-4D97-AF65-F5344CB8AC3E}">
        <p14:creationId xmlns:p14="http://schemas.microsoft.com/office/powerpoint/2010/main" val="2391596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AF60-FA80-409C-84BC-9786F2EBB4E3}"/>
              </a:ext>
            </a:extLst>
          </p:cNvPr>
          <p:cNvSpPr>
            <a:spLocks noGrp="1"/>
          </p:cNvSpPr>
          <p:nvPr>
            <p:ph type="title"/>
          </p:nvPr>
        </p:nvSpPr>
        <p:spPr>
          <a:xfrm>
            <a:off x="381000" y="255709"/>
            <a:ext cx="7848600" cy="762000"/>
          </a:xfrm>
        </p:spPr>
        <p:txBody>
          <a:bodyPr>
            <a:noAutofit/>
          </a:bodyPr>
          <a:lstStyle/>
          <a:p>
            <a:r>
              <a:rPr lang="en-US"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des participants – Premiere séance du DLCP </a:t>
            </a:r>
            <a:r>
              <a:rPr lang="en-US" sz="24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2022</a:t>
            </a:r>
            <a:endParaRPr lang="en-US"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DA640B6-8891-4CC7-A132-CB31E486A59F}"/>
              </a:ext>
            </a:extLst>
          </p:cNvPr>
          <p:cNvPicPr>
            <a:picLocks noChangeAspect="1"/>
          </p:cNvPicPr>
          <p:nvPr/>
        </p:nvPicPr>
        <p:blipFill>
          <a:blip r:embed="rId2"/>
          <a:stretch>
            <a:fillRect/>
          </a:stretch>
        </p:blipFill>
        <p:spPr>
          <a:xfrm>
            <a:off x="505454" y="816218"/>
            <a:ext cx="7467600" cy="5604383"/>
          </a:xfrm>
          <a:prstGeom prst="rect">
            <a:avLst/>
          </a:prstGeom>
        </p:spPr>
      </p:pic>
      <p:pic>
        <p:nvPicPr>
          <p:cNvPr id="5" name="Picture 4">
            <a:extLst>
              <a:ext uri="{FF2B5EF4-FFF2-40B4-BE49-F238E27FC236}">
                <a16:creationId xmlns:a16="http://schemas.microsoft.com/office/drawing/2014/main" id="{48CD8454-B659-45FE-B198-4E4BFA518DC1}"/>
              </a:ext>
            </a:extLst>
          </p:cNvPr>
          <p:cNvPicPr>
            <a:picLocks noChangeAspect="1"/>
          </p:cNvPicPr>
          <p:nvPr/>
        </p:nvPicPr>
        <p:blipFill>
          <a:blip r:embed="rId3"/>
          <a:stretch>
            <a:fillRect/>
          </a:stretch>
        </p:blipFill>
        <p:spPr>
          <a:xfrm>
            <a:off x="5715000" y="965305"/>
            <a:ext cx="3270945" cy="2387495"/>
          </a:xfrm>
          <a:prstGeom prst="rect">
            <a:avLst/>
          </a:prstGeom>
        </p:spPr>
      </p:pic>
      <p:sp>
        <p:nvSpPr>
          <p:cNvPr id="9" name="TextBox 8">
            <a:extLst>
              <a:ext uri="{FF2B5EF4-FFF2-40B4-BE49-F238E27FC236}">
                <a16:creationId xmlns:a16="http://schemas.microsoft.com/office/drawing/2014/main" id="{D2215277-AE0D-4B6A-9BED-A63C926EC26D}"/>
              </a:ext>
            </a:extLst>
          </p:cNvPr>
          <p:cNvSpPr txBox="1"/>
          <p:nvPr/>
        </p:nvSpPr>
        <p:spPr>
          <a:xfrm>
            <a:off x="4879994" y="1254749"/>
            <a:ext cx="858197" cy="646331"/>
          </a:xfrm>
          <a:prstGeom prst="rect">
            <a:avLst/>
          </a:prstGeom>
          <a:noFill/>
        </p:spPr>
        <p:txBody>
          <a:bodyPr wrap="square" rtlCol="0">
            <a:spAutoFit/>
          </a:bodyPr>
          <a:lstStyle/>
          <a:p>
            <a:pPr algn="ctr"/>
            <a:r>
              <a:rPr lang="fr-CA" dirty="0"/>
              <a:t>De la RCN :</a:t>
            </a:r>
            <a:endParaRPr lang="en-US" dirty="0"/>
          </a:p>
        </p:txBody>
      </p:sp>
      <p:sp>
        <p:nvSpPr>
          <p:cNvPr id="10" name="TextBox 9">
            <a:extLst>
              <a:ext uri="{FF2B5EF4-FFF2-40B4-BE49-F238E27FC236}">
                <a16:creationId xmlns:a16="http://schemas.microsoft.com/office/drawing/2014/main" id="{8D5058E3-964D-4854-8463-8BDB8DF5356C}"/>
              </a:ext>
            </a:extLst>
          </p:cNvPr>
          <p:cNvSpPr txBox="1"/>
          <p:nvPr/>
        </p:nvSpPr>
        <p:spPr>
          <a:xfrm>
            <a:off x="395536" y="1268760"/>
            <a:ext cx="2408768" cy="369332"/>
          </a:xfrm>
          <a:prstGeom prst="rect">
            <a:avLst/>
          </a:prstGeom>
          <a:noFill/>
        </p:spPr>
        <p:txBody>
          <a:bodyPr wrap="square" rtlCol="0">
            <a:spAutoFit/>
          </a:bodyPr>
          <a:lstStyle/>
          <a:p>
            <a:pPr algn="ctr"/>
            <a:r>
              <a:rPr lang="en-CA" dirty="0"/>
              <a:t>De </a:t>
            </a:r>
            <a:r>
              <a:rPr lang="en-CA" dirty="0" err="1"/>
              <a:t>partout</a:t>
            </a:r>
            <a:r>
              <a:rPr lang="en-CA" dirty="0"/>
              <a:t> au Canada :</a:t>
            </a:r>
            <a:endParaRPr lang="en-CA" dirty="0"/>
          </a:p>
        </p:txBody>
      </p:sp>
    </p:spTree>
    <p:extLst>
      <p:ext uri="{BB962C8B-B14F-4D97-AF65-F5344CB8AC3E}">
        <p14:creationId xmlns:p14="http://schemas.microsoft.com/office/powerpoint/2010/main" val="114165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DF68-A4FE-4488-93B9-D8771F9D37DA}"/>
              </a:ext>
            </a:extLst>
          </p:cNvPr>
          <p:cNvSpPr>
            <a:spLocks noGrp="1"/>
          </p:cNvSpPr>
          <p:nvPr>
            <p:ph type="title"/>
          </p:nvPr>
        </p:nvSpPr>
        <p:spPr/>
        <p:txBody>
          <a:bodyPr/>
          <a:lstStyle/>
          <a:p>
            <a:endParaRPr lang="en-US"/>
          </a:p>
        </p:txBody>
      </p:sp>
      <p:pic>
        <p:nvPicPr>
          <p:cNvPr id="5" name="Content Placeholder 4" descr="Graphical user interface, text, website&#10;&#10;Description automatically generated">
            <a:extLst>
              <a:ext uri="{FF2B5EF4-FFF2-40B4-BE49-F238E27FC236}">
                <a16:creationId xmlns:a16="http://schemas.microsoft.com/office/drawing/2014/main" id="{3CACFF75-6922-4A45-AF14-E77066B5D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97" y="533400"/>
            <a:ext cx="9021606" cy="5324061"/>
          </a:xfrm>
        </p:spPr>
      </p:pic>
    </p:spTree>
    <p:extLst>
      <p:ext uri="{BB962C8B-B14F-4D97-AF65-F5344CB8AC3E}">
        <p14:creationId xmlns:p14="http://schemas.microsoft.com/office/powerpoint/2010/main" val="2666727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nvPr>
        </p:nvGraphicFramePr>
        <p:xfrm>
          <a:off x="381000" y="1308100"/>
          <a:ext cx="7861300" cy="4787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1496941214"/>
              </p:ext>
            </p:extLst>
          </p:nvPr>
        </p:nvGraphicFramePr>
        <p:xfrm>
          <a:off x="368300" y="1308100"/>
          <a:ext cx="7861300"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rmAutofit/>
          </a:bodyPr>
          <a:lstStyle/>
          <a:p>
            <a:pPr algn="ct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French Program 2022</a:t>
            </a:r>
            <a:endParaRPr lang="en-CA" sz="3200" dirty="0"/>
          </a:p>
        </p:txBody>
      </p:sp>
      <p:sp>
        <p:nvSpPr>
          <p:cNvPr id="8" name="TextBox 7"/>
          <p:cNvSpPr txBox="1"/>
          <p:nvPr/>
        </p:nvSpPr>
        <p:spPr>
          <a:xfrm>
            <a:off x="4800600" y="6172200"/>
            <a:ext cx="3200400" cy="59555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spcBef>
                <a:spcPts val="0"/>
              </a:spcBef>
              <a:spcAft>
                <a:spcPts val="0"/>
              </a:spcAft>
            </a:pPr>
            <a:r>
              <a:rPr lang="en-US" sz="1050" dirty="0">
                <a:solidFill>
                  <a:srgbClr val="7F7F7F"/>
                </a:solidFill>
                <a:effectLst/>
                <a:ea typeface="Calibri" panose="020F0502020204030204" pitchFamily="34" charset="0"/>
                <a:cs typeface="Times New Roman" panose="02020603050405020304" pitchFamily="18" charset="0"/>
              </a:rPr>
              <a:t>* People who </a:t>
            </a:r>
            <a:r>
              <a:rPr lang="en-US" sz="1050" dirty="0">
                <a:solidFill>
                  <a:srgbClr val="7F7F7F"/>
                </a:solidFill>
                <a:cs typeface="Times New Roman" panose="02020603050405020304" pitchFamily="18" charset="0"/>
              </a:rPr>
              <a:t>answered "Almost </a:t>
            </a:r>
            <a:r>
              <a:rPr lang="en-US" sz="1050" dirty="0" smtClean="0">
                <a:solidFill>
                  <a:srgbClr val="7F7F7F"/>
                </a:solidFill>
                <a:cs typeface="Times New Roman" panose="02020603050405020304" pitchFamily="18" charset="0"/>
              </a:rPr>
              <a:t>Always“, </a:t>
            </a:r>
            <a:br>
              <a:rPr lang="en-US" sz="1050" dirty="0" smtClean="0">
                <a:solidFill>
                  <a:srgbClr val="7F7F7F"/>
                </a:solidFill>
                <a:cs typeface="Times New Roman" panose="02020603050405020304" pitchFamily="18" charset="0"/>
              </a:rPr>
            </a:br>
            <a:r>
              <a:rPr lang="en-US" sz="1050" dirty="0" smtClean="0">
                <a:solidFill>
                  <a:srgbClr val="7F7F7F"/>
                </a:solidFill>
                <a:cs typeface="Times New Roman" panose="02020603050405020304" pitchFamily="18" charset="0"/>
              </a:rPr>
              <a:t>"Very </a:t>
            </a:r>
            <a:r>
              <a:rPr lang="en-US" sz="1050" dirty="0">
                <a:solidFill>
                  <a:srgbClr val="7F7F7F"/>
                </a:solidFill>
                <a:cs typeface="Times New Roman" panose="02020603050405020304" pitchFamily="18" charset="0"/>
              </a:rPr>
              <a:t>Frequently", </a:t>
            </a:r>
            <a:r>
              <a:rPr lang="en-US" sz="1050" dirty="0" smtClean="0">
                <a:solidFill>
                  <a:srgbClr val="7F7F7F"/>
                </a:solidFill>
                <a:cs typeface="Times New Roman" panose="02020603050405020304" pitchFamily="18" charset="0"/>
              </a:rPr>
              <a:t>and </a:t>
            </a:r>
            <a:r>
              <a:rPr lang="en-US" sz="1050" dirty="0" smtClean="0">
                <a:solidFill>
                  <a:srgbClr val="7F7F7F"/>
                </a:solidFill>
                <a:cs typeface="Times New Roman" panose="02020603050405020304" pitchFamily="18" charset="0"/>
              </a:rPr>
              <a:t>“</a:t>
            </a:r>
            <a:r>
              <a:rPr lang="en-US" sz="1050" dirty="0" smtClean="0">
                <a:solidFill>
                  <a:srgbClr val="7F7F7F"/>
                </a:solidFill>
                <a:cs typeface="Times New Roman" panose="02020603050405020304" pitchFamily="18" charset="0"/>
              </a:rPr>
              <a:t>Somewhat Frequently</a:t>
            </a:r>
            <a:r>
              <a:rPr lang="en-US" sz="1050" dirty="0">
                <a:solidFill>
                  <a:srgbClr val="7F7F7F"/>
                </a:solidFill>
                <a:cs typeface="Times New Roman" panose="02020603050405020304" pitchFamily="18" charset="0"/>
              </a:rPr>
              <a:t>” </a:t>
            </a:r>
            <a:r>
              <a:rPr lang="en-US" sz="1050" dirty="0" smtClean="0">
                <a:solidFill>
                  <a:srgbClr val="7F7F7F"/>
                </a:solidFill>
                <a:cs typeface="Times New Roman" panose="02020603050405020304" pitchFamily="18" charset="0"/>
              </a:rPr>
              <a:t>**  </a:t>
            </a:r>
            <a:r>
              <a:rPr lang="en-US" sz="1050" dirty="0" smtClean="0">
                <a:solidFill>
                  <a:srgbClr val="7F7F7F"/>
                </a:solidFill>
                <a:cs typeface="Times New Roman" panose="02020603050405020304" pitchFamily="18" charset="0"/>
              </a:rPr>
              <a:t>except </a:t>
            </a:r>
            <a:r>
              <a:rPr lang="en-US" sz="1050" dirty="0" smtClean="0">
                <a:solidFill>
                  <a:srgbClr val="7F7F7F"/>
                </a:solidFill>
                <a:cs typeface="Times New Roman" panose="02020603050405020304" pitchFamily="18" charset="0"/>
              </a:rPr>
              <a:t>for </a:t>
            </a:r>
            <a:r>
              <a:rPr lang="en-US" sz="1050" dirty="0" err="1" smtClean="0">
                <a:solidFill>
                  <a:srgbClr val="7F7F7F"/>
                </a:solidFill>
                <a:cs typeface="Times New Roman" panose="02020603050405020304" pitchFamily="18" charset="0"/>
              </a:rPr>
              <a:t>Behavioural</a:t>
            </a:r>
            <a:r>
              <a:rPr lang="en-US" sz="1050" dirty="0" smtClean="0">
                <a:solidFill>
                  <a:srgbClr val="7F7F7F"/>
                </a:solidFill>
                <a:cs typeface="Times New Roman" panose="02020603050405020304" pitchFamily="18" charset="0"/>
              </a:rPr>
              <a:t> </a:t>
            </a:r>
            <a:r>
              <a:rPr lang="en-US" sz="1050" dirty="0" smtClean="0">
                <a:solidFill>
                  <a:srgbClr val="7F7F7F"/>
                </a:solidFill>
                <a:cs typeface="Times New Roman" panose="02020603050405020304" pitchFamily="18" charset="0"/>
              </a:rPr>
              <a:t>Risk</a:t>
            </a:r>
            <a:endParaRPr lang="en-US" sz="1050" dirty="0">
              <a:solidFill>
                <a:srgbClr val="7F7F7F"/>
              </a:solidFill>
              <a:cs typeface="Times New Roman" panose="02020603050405020304" pitchFamily="18" charset="0"/>
            </a:endParaRPr>
          </a:p>
        </p:txBody>
      </p:sp>
      <p:sp>
        <p:nvSpPr>
          <p:cNvPr id="9" name="Rectangle 8"/>
          <p:cNvSpPr/>
          <p:nvPr/>
        </p:nvSpPr>
        <p:spPr>
          <a:xfrm>
            <a:off x="5434912" y="5644978"/>
            <a:ext cx="1159292" cy="244682"/>
          </a:xfrm>
          <a:prstGeom prst="rect">
            <a:avLst/>
          </a:prstGeom>
        </p:spPr>
        <p:txBody>
          <a:bodyPr wrap="none">
            <a:spAutoFit/>
          </a:bodyPr>
          <a:lstStyle/>
          <a:p>
            <a:r>
              <a:rPr lang="en-US" sz="1050" dirty="0">
                <a:solidFill>
                  <a:schemeClr val="tx1">
                    <a:lumMod val="65000"/>
                    <a:lumOff val="35000"/>
                  </a:schemeClr>
                </a:solidFill>
                <a:latin typeface="+mn-lt"/>
                <a:ea typeface="Calibri" panose="020F0502020204030204" pitchFamily="34" charset="0"/>
                <a:cs typeface="Times New Roman" panose="02020603050405020304" pitchFamily="18" charset="0"/>
              </a:rPr>
              <a:t>, 3 months after</a:t>
            </a:r>
            <a:endParaRPr lang="en-CA" sz="1050" dirty="0">
              <a:latin typeface="+mn-lt"/>
            </a:endParaRPr>
          </a:p>
        </p:txBody>
      </p:sp>
      <p:sp>
        <p:nvSpPr>
          <p:cNvPr id="10" name="TextBox 8">
            <a:extLst>
              <a:ext uri="{FF2B5EF4-FFF2-40B4-BE49-F238E27FC236}">
                <a16:creationId xmlns:a16="http://schemas.microsoft.com/office/drawing/2014/main" id="{87212F19-A7E6-4B97-AEBC-D7F85E1C7A97}"/>
              </a:ext>
            </a:extLst>
          </p:cNvPr>
          <p:cNvSpPr txBox="1"/>
          <p:nvPr/>
        </p:nvSpPr>
        <p:spPr>
          <a:xfrm>
            <a:off x="1066800" y="2667000"/>
            <a:ext cx="1058303"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18.5%</a:t>
            </a:r>
            <a:endParaRPr lang="en-US" sz="2400" dirty="0">
              <a:solidFill>
                <a:srgbClr val="7030A0"/>
              </a:solidFill>
            </a:endParaRPr>
          </a:p>
        </p:txBody>
      </p:sp>
      <p:sp>
        <p:nvSpPr>
          <p:cNvPr id="11" name="TextBox 9">
            <a:extLst>
              <a:ext uri="{FF2B5EF4-FFF2-40B4-BE49-F238E27FC236}">
                <a16:creationId xmlns:a16="http://schemas.microsoft.com/office/drawing/2014/main" id="{391D4798-E413-4217-8EFA-32187EB309C4}"/>
              </a:ext>
            </a:extLst>
          </p:cNvPr>
          <p:cNvSpPr txBox="1"/>
          <p:nvPr/>
        </p:nvSpPr>
        <p:spPr>
          <a:xfrm>
            <a:off x="2699951" y="2518397"/>
            <a:ext cx="886781"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8.7%</a:t>
            </a:r>
            <a:endParaRPr lang="en-US" sz="2400" dirty="0">
              <a:solidFill>
                <a:srgbClr val="7030A0"/>
              </a:solidFill>
            </a:endParaRPr>
          </a:p>
        </p:txBody>
      </p:sp>
      <p:sp>
        <p:nvSpPr>
          <p:cNvPr id="12" name="TextBox 10">
            <a:extLst>
              <a:ext uri="{FF2B5EF4-FFF2-40B4-BE49-F238E27FC236}">
                <a16:creationId xmlns:a16="http://schemas.microsoft.com/office/drawing/2014/main" id="{5EB4611E-184D-4470-9B1B-BF5193F8D363}"/>
              </a:ext>
            </a:extLst>
          </p:cNvPr>
          <p:cNvSpPr txBox="1"/>
          <p:nvPr/>
        </p:nvSpPr>
        <p:spPr>
          <a:xfrm>
            <a:off x="4223951" y="2456934"/>
            <a:ext cx="952197" cy="58925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solidFill>
                  <a:srgbClr val="7030A0"/>
                </a:solidFill>
              </a:rPr>
              <a:t>3.4%</a:t>
            </a:r>
          </a:p>
        </p:txBody>
      </p:sp>
      <p:sp>
        <p:nvSpPr>
          <p:cNvPr id="13" name="TextBox 11">
            <a:extLst>
              <a:ext uri="{FF2B5EF4-FFF2-40B4-BE49-F238E27FC236}">
                <a16:creationId xmlns:a16="http://schemas.microsoft.com/office/drawing/2014/main" id="{F3B1C742-DFCE-4FD5-AF29-E9A6FA6330FD}"/>
              </a:ext>
            </a:extLst>
          </p:cNvPr>
          <p:cNvSpPr txBox="1"/>
          <p:nvPr/>
        </p:nvSpPr>
        <p:spPr>
          <a:xfrm>
            <a:off x="5412258" y="1473309"/>
            <a:ext cx="1058303"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28.9%</a:t>
            </a:r>
            <a:endParaRPr lang="en-US" sz="2400" dirty="0">
              <a:solidFill>
                <a:srgbClr val="7030A0"/>
              </a:solidFill>
            </a:endParaRPr>
          </a:p>
        </p:txBody>
      </p:sp>
      <p:sp>
        <p:nvSpPr>
          <p:cNvPr id="14" name="TextBox 12">
            <a:extLst>
              <a:ext uri="{FF2B5EF4-FFF2-40B4-BE49-F238E27FC236}">
                <a16:creationId xmlns:a16="http://schemas.microsoft.com/office/drawing/2014/main" id="{3C772E30-2A06-408A-93F8-5D2446A99D93}"/>
              </a:ext>
            </a:extLst>
          </p:cNvPr>
          <p:cNvSpPr txBox="1"/>
          <p:nvPr/>
        </p:nvSpPr>
        <p:spPr>
          <a:xfrm>
            <a:off x="6858000" y="2002021"/>
            <a:ext cx="1058303"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15.1%</a:t>
            </a:r>
            <a:endParaRPr lang="en-US" sz="2400" dirty="0">
              <a:solidFill>
                <a:srgbClr val="7030A0"/>
              </a:solidFill>
            </a:endParaRPr>
          </a:p>
        </p:txBody>
      </p:sp>
      <p:sp>
        <p:nvSpPr>
          <p:cNvPr id="15" name="Rectangle 14"/>
          <p:cNvSpPr/>
          <p:nvPr/>
        </p:nvSpPr>
        <p:spPr>
          <a:xfrm>
            <a:off x="4897300" y="5097884"/>
            <a:ext cx="348172" cy="230832"/>
          </a:xfrm>
          <a:prstGeom prst="rect">
            <a:avLst/>
          </a:prstGeom>
        </p:spPr>
        <p:txBody>
          <a:bodyPr wrap="none">
            <a:spAutoFit/>
          </a:bodyPr>
          <a:lstStyle/>
          <a:p>
            <a:r>
              <a:rPr lang="en-US" sz="1000" dirty="0">
                <a:solidFill>
                  <a:srgbClr val="7F7F7F"/>
                </a:solidFill>
                <a:cs typeface="Times New Roman" panose="02020603050405020304" pitchFamily="18" charset="0"/>
              </a:rPr>
              <a:t>**</a:t>
            </a:r>
            <a:endParaRPr lang="en-CA" sz="1000" dirty="0"/>
          </a:p>
        </p:txBody>
      </p:sp>
    </p:spTree>
    <p:extLst>
      <p:ext uri="{BB962C8B-B14F-4D97-AF65-F5344CB8AC3E}">
        <p14:creationId xmlns:p14="http://schemas.microsoft.com/office/powerpoint/2010/main" val="16126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duotone>
              <a:schemeClr val="accent3">
                <a:shade val="45000"/>
                <a:satMod val="135000"/>
              </a:schemeClr>
              <a:prstClr val="white"/>
            </a:duotone>
          </a:blip>
          <a:srcRect b="5962"/>
          <a:stretch>
            <a:fillRect/>
          </a:stretch>
        </p:blipFill>
        <p:spPr>
          <a:xfrm>
            <a:off x="6228183" y="5377831"/>
            <a:ext cx="1688749" cy="1507553"/>
          </a:xfrm>
          <a:prstGeom prst="rect">
            <a:avLst/>
          </a:prstGeom>
        </p:spPr>
      </p:pic>
      <p:sp>
        <p:nvSpPr>
          <p:cNvPr id="4" name="Title 3"/>
          <p:cNvSpPr>
            <a:spLocks noGrp="1"/>
          </p:cNvSpPr>
          <p:nvPr>
            <p:ph type="title"/>
            <p:custDataLst>
              <p:tags r:id="rId2"/>
            </p:custDataLst>
          </p:nvPr>
        </p:nvSpPr>
        <p:spPr>
          <a:xfrm>
            <a:off x="381000" y="228600"/>
            <a:ext cx="8458200" cy="914401"/>
          </a:xfrm>
        </p:spPr>
        <p:txBody>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Témoignages sur le programme de DLCP</a:t>
            </a:r>
            <a:endParaRPr lang="fr-CA" sz="3200" dirty="0"/>
          </a:p>
        </p:txBody>
      </p:sp>
      <p:sp>
        <p:nvSpPr>
          <p:cNvPr id="3" name="Rectangle 2"/>
          <p:cNvSpPr/>
          <p:nvPr>
            <p:custDataLst>
              <p:tags r:id="rId3"/>
            </p:custDataLst>
          </p:nvPr>
        </p:nvSpPr>
        <p:spPr>
          <a:xfrm>
            <a:off x="611560" y="1131015"/>
            <a:ext cx="8145264" cy="4770537"/>
          </a:xfrm>
          <a:prstGeom prst="rect">
            <a:avLst/>
          </a:prstGeom>
        </p:spPr>
        <p:txBody>
          <a:bodyPr wrap="square">
            <a:spAutoFit/>
          </a:bodyPr>
          <a:lstStyle/>
          <a:p>
            <a:pPr marL="285750" indent="-285750">
              <a:buFont typeface="Wingdings" panose="05000000000000000000" pitchFamily="2" charset="2"/>
              <a:buChar char="ü"/>
            </a:pP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 quelque sorte, l’effort que vous consacrez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afin de trouver en vous-même le remède... est un investissement très précieux.</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l’Aîné Malcom Saulis</a:t>
            </a:r>
            <a:endPar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 cours est extrêmement efficace et révélateur...</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m’aide vraiment à me forger une perception des relations que j’</a:t>
            </a:r>
            <a:r>
              <a:rPr lang="fr-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entretiens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avec mon personnel…</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adoré. »</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participant</a:t>
            </a:r>
          </a:p>
          <a:p>
            <a:pPr marL="285750" lvl="0" indent="-285750">
              <a:buFont typeface="Wingdings" panose="05000000000000000000" pitchFamily="2" charset="2"/>
              <a:buChar char="ü"/>
            </a:pP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expérience était très marquante, vraiment intéressante et riche en révélations.</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beaucoup appris sur moi-même.</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Les exercices étaient pertinents et me permettent d’être plus productif et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plus présent dans mes rapports avec mes collègues et aussi avec ma famille.</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participant</a:t>
            </a:r>
          </a:p>
          <a:p>
            <a:pPr marL="285750" lvl="0" indent="-285750">
              <a:buFont typeface="Wingdings" panose="05000000000000000000" pitchFamily="2" charset="2"/>
              <a:buChar char="ü"/>
            </a:pP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série a cha</a:t>
            </a:r>
            <a:r>
              <a:rPr lang="fr-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ngé ma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vie.</a:t>
            </a:r>
            <a:r>
              <a:rPr lang="fr-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J’espère pouvoir participer davantage à l’avenir » – participant</a:t>
            </a:r>
          </a:p>
          <a:p>
            <a:pPr marL="285750" lvl="0" indent="-285750">
              <a:buFont typeface="Wingdings" panose="05000000000000000000" pitchFamily="2" charset="2"/>
              <a:buChar char="ü"/>
            </a:pP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Merci, Alejandro, de nous avoir donné cette précieuse occasion de nous dépasser en tant que personnes et que professionnels.</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s’agit d’un complément important au processus de transformation que nous avons entrepris à SAC.</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participant</a:t>
            </a:r>
          </a:p>
        </p:txBody>
      </p:sp>
    </p:spTree>
    <p:extLst>
      <p:ext uri="{BB962C8B-B14F-4D97-AF65-F5344CB8AC3E}">
        <p14:creationId xmlns:p14="http://schemas.microsoft.com/office/powerpoint/2010/main" val="515635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11258</TotalTime>
  <Words>1596</Words>
  <Application>Microsoft Office PowerPoint</Application>
  <PresentationFormat>On-screen Show (4:3)</PresentationFormat>
  <Paragraphs>190</Paragraphs>
  <Slides>10</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Calibri</vt:lpstr>
      <vt:lpstr>Courier New</vt:lpstr>
      <vt:lpstr>Lato</vt:lpstr>
      <vt:lpstr>Segoe UI Web (West European)</vt:lpstr>
      <vt:lpstr>Symbol</vt:lpstr>
      <vt:lpstr>Times New Roman</vt:lpstr>
      <vt:lpstr>Wingdings</vt:lpstr>
      <vt:lpstr>1_Office Theme</vt:lpstr>
      <vt:lpstr>2_Office Theme</vt:lpstr>
      <vt:lpstr>Programme de développement du leadership de changement en pleine-conscience (DLCP)</vt:lpstr>
      <vt:lpstr>PowerPoint Presentation</vt:lpstr>
      <vt:lpstr>Objectif principal du programme de DLCP</vt:lpstr>
      <vt:lpstr>MCLD 2022 French - Program Highlights</vt:lpstr>
      <vt:lpstr>MCLD 2022 French - Program Highlights</vt:lpstr>
      <vt:lpstr>Map des participants – Premiere séance du DLCP 2022</vt:lpstr>
      <vt:lpstr>PowerPoint Presentation</vt:lpstr>
      <vt:lpstr>Key Findings - MCLD French Program 2022</vt:lpstr>
      <vt:lpstr>Témoignages sur le programme de DLCP</vt:lpstr>
      <vt:lpstr>Éléments nécessaires à la réussite du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362</cp:revision>
  <cp:lastPrinted>1969-12-31T19:00:00Z</cp:lastPrinted>
  <dcterms:created xsi:type="dcterms:W3CDTF">2015-04-14T20:39:51Z</dcterms:created>
  <dcterms:modified xsi:type="dcterms:W3CDTF">2023-07-17T18:56:25Z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-547204698</vt:i4>
  </property>
  <property fmtid="{D5CDD505-2E9C-101B-9397-08002B2CF9AE}" pid="3" name="_AuthorEmail">
    <vt:lpwstr>Claudie-Ann.Lalonde-Gratton@tpsgc-pwgsc.gc.ca</vt:lpwstr>
  </property>
  <property fmtid="{D5CDD505-2E9C-101B-9397-08002B2CF9AE}" pid="4" name="_AuthorEmailDisplayName">
    <vt:lpwstr>Claudie-Ann Lalonde-Gratton</vt:lpwstr>
  </property>
  <property fmtid="{D5CDD505-2E9C-101B-9397-08002B2CF9AE}" pid="5" name="_EmailSubject">
    <vt:lpwstr>Commande(s) : 10649675  [-]  Contrat : 200004577  [-]  Délai : 2022-07-22 17:00 HAE (Ott)</vt:lpwstr>
  </property>
  <property fmtid="{D5CDD505-2E9C-101B-9397-08002B2CF9AE}" pid="6" name="_NewReviewCycle">
    <vt:lpwstr>
    </vt:lpwstr>
  </property>
</Properties>
</file>