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36"/>
  </p:notesMasterIdLst>
  <p:handoutMasterIdLst>
    <p:handoutMasterId r:id="rId37"/>
  </p:handoutMasterIdLst>
  <p:sldIdLst>
    <p:sldId id="325" r:id="rId2"/>
    <p:sldId id="378" r:id="rId3"/>
    <p:sldId id="383" r:id="rId4"/>
    <p:sldId id="303" r:id="rId5"/>
    <p:sldId id="340" r:id="rId6"/>
    <p:sldId id="272" r:id="rId7"/>
    <p:sldId id="349" r:id="rId8"/>
    <p:sldId id="316" r:id="rId9"/>
    <p:sldId id="366" r:id="rId10"/>
    <p:sldId id="355" r:id="rId11"/>
    <p:sldId id="390" r:id="rId12"/>
    <p:sldId id="367" r:id="rId13"/>
    <p:sldId id="314" r:id="rId14"/>
    <p:sldId id="287" r:id="rId15"/>
    <p:sldId id="370" r:id="rId16"/>
    <p:sldId id="385" r:id="rId17"/>
    <p:sldId id="368" r:id="rId18"/>
    <p:sldId id="386" r:id="rId19"/>
    <p:sldId id="317" r:id="rId20"/>
    <p:sldId id="361" r:id="rId21"/>
    <p:sldId id="359" r:id="rId22"/>
    <p:sldId id="379" r:id="rId23"/>
    <p:sldId id="352" r:id="rId24"/>
    <p:sldId id="381" r:id="rId25"/>
    <p:sldId id="387" r:id="rId26"/>
    <p:sldId id="389" r:id="rId27"/>
    <p:sldId id="373" r:id="rId28"/>
    <p:sldId id="323" r:id="rId29"/>
    <p:sldId id="382" r:id="rId30"/>
    <p:sldId id="321" r:id="rId31"/>
    <p:sldId id="380" r:id="rId32"/>
    <p:sldId id="376" r:id="rId33"/>
    <p:sldId id="337" r:id="rId34"/>
    <p:sldId id="267" r:id="rId3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120" autoAdjust="0"/>
    <p:restoredTop sz="50449" autoAdjust="0"/>
  </p:normalViewPr>
  <p:slideViewPr>
    <p:cSldViewPr snapToObjects="1" showGuides="1">
      <p:cViewPr varScale="1">
        <p:scale>
          <a:sx n="99" d="100"/>
          <a:sy n="99" d="100"/>
        </p:scale>
        <p:origin x="4949" y="86"/>
      </p:cViewPr>
      <p:guideLst>
        <p:guide orient="horz" pos="2160"/>
        <p:guide pos="2880"/>
      </p:guideLst>
    </p:cSldViewPr>
  </p:slideViewPr>
  <p:outlineViewPr>
    <p:cViewPr>
      <p:scale>
        <a:sx n="33" d="100"/>
        <a:sy n="33" d="100"/>
      </p:scale>
      <p:origin x="0" y="-941"/>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7/22/2024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7/22/2024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gcdocs2.ci.gc.ca/otcs/cs.exe?func=ll&amp;objaction=overview&amp;objid=561241586" TargetMode="External"/><Relationship Id="rId7" Type="http://schemas.openxmlformats.org/officeDocument/2006/relationships/hyperlink" Target="https://www.youtube.com/watch?v=Tyl6YXp1Y6M"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youtube.com/watch?v=ELpfYCZa87g" TargetMode="External"/><Relationship Id="rId5" Type="http://schemas.openxmlformats.org/officeDocument/2006/relationships/hyperlink" Target="https://app.sli.do/event/qTNv6rzmvgnnyJ7HK4BuQx" TargetMode="External"/><Relationship Id="rId4" Type="http://schemas.openxmlformats.org/officeDocument/2006/relationships/hyperlink" Target="https://wiki.gccollab.ca/images/7/7c/Facing_Changes_with_Science_%26_Self-Compassion_-_Bil.pptx"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ommons.wikimedia.org/wiki/File:Kubler-ross-grief-cycle-1-728.jp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ommons.wikimedia.org/wiki/File:Kubler-ross-grief-cycle-1-728.jp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indful.org/finding-the-space-to-lead-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indful.org/finding-the-space-to-lead-3"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en.wikipedia.org/wiki/Neural_coding" TargetMode="External"/><Relationship Id="rId3" Type="http://schemas.openxmlformats.org/officeDocument/2006/relationships/hyperlink" Target="https://en.wikipedia.org/wiki/Neural_network" TargetMode="External"/><Relationship Id="rId7" Type="http://schemas.openxmlformats.org/officeDocument/2006/relationships/hyperlink" Target="https://en.wikipedia.org/wiki/Learning"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en.wikipedia.org/wiki/Neural_circuit" TargetMode="External"/><Relationship Id="rId5" Type="http://schemas.openxmlformats.org/officeDocument/2006/relationships/hyperlink" Target="https://en.wikipedia.org/wiki/Neurogenesis" TargetMode="External"/><Relationship Id="rId10" Type="http://schemas.openxmlformats.org/officeDocument/2006/relationships/hyperlink" Target="https://en.wikipedia.org/wiki/Neuroplasticity" TargetMode="External"/><Relationship Id="rId4" Type="http://schemas.openxmlformats.org/officeDocument/2006/relationships/hyperlink" Target="https://en.wikipedia.org/wiki/Brain" TargetMode="External"/><Relationship Id="rId9" Type="http://schemas.openxmlformats.org/officeDocument/2006/relationships/hyperlink" Target="https://en.wikipedia.org/wiki/Psychological_stress" TargetMode="Externa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fr.wikipedia.org/wiki/Plasticit%C3%A9_neuronale#cite_note-5" TargetMode="External"/><Relationship Id="rId3" Type="http://schemas.openxmlformats.org/officeDocument/2006/relationships/hyperlink" Target="https://fr.wikipedia.org/wiki/Cerveau" TargetMode="External"/><Relationship Id="rId7" Type="http://schemas.openxmlformats.org/officeDocument/2006/relationships/hyperlink" Target="https://fr.wikipedia.org/wiki/Plasticit%C3%A9_neuronale#cite_note-ReferenceA-2"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fr.wikipedia.org/wiki/Plasticit%C3%A9_neuronale#cite_note-1" TargetMode="External"/><Relationship Id="rId5" Type="http://schemas.openxmlformats.org/officeDocument/2006/relationships/hyperlink" Target="https://fr.wikipedia.org/wiki/G%C3%A9n%C3%A9tique_humaine" TargetMode="External"/><Relationship Id="rId4" Type="http://schemas.openxmlformats.org/officeDocument/2006/relationships/hyperlink" Target="https://fr.wikipedia.org/wiki/Neurogen%C3%A8se" TargetMode="External"/><Relationship Id="rId9" Type="http://schemas.openxmlformats.org/officeDocument/2006/relationships/hyperlink" Target="https://fr.wikipedia.org/wiki/Plasticit%C3%A9_neuronale" TargetMode="Externa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en.wikipedia.org/wiki/Neuron" TargetMode="External"/><Relationship Id="rId3" Type="http://schemas.openxmlformats.org/officeDocument/2006/relationships/hyperlink" Target="https://commons.wikimedia.org/wiki/File:Brain_neuroplasticity_after_practice.png" TargetMode="External"/><Relationship Id="rId7" Type="http://schemas.openxmlformats.org/officeDocument/2006/relationships/hyperlink" Target="https://en.wikipedia.org/wiki/Synapse#cite_note-:0-2"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en.wikipedia.org/wiki/Nervous_system" TargetMode="External"/><Relationship Id="rId5" Type="http://schemas.openxmlformats.org/officeDocument/2006/relationships/hyperlink" Target="https://en.wikipedia.org/wiki/Synapse" TargetMode="External"/><Relationship Id="rId4" Type="http://schemas.openxmlformats.org/officeDocument/2006/relationships/hyperlink" Target="https://www.sciencedaily.com/releases/2013/08/130804144503.htm"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en.wikipedia.org/wiki/Neuron" TargetMode="External"/><Relationship Id="rId3" Type="http://schemas.openxmlformats.org/officeDocument/2006/relationships/hyperlink" Target="https://commons.wikimedia.org/wiki/File:Brain_neuroplasticity_after_practice.png" TargetMode="External"/><Relationship Id="rId7" Type="http://schemas.openxmlformats.org/officeDocument/2006/relationships/hyperlink" Target="https://en.wikipedia.org/wiki/Synapse#cite_note-:0-2"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en.wikipedia.org/wiki/Nervous_system" TargetMode="External"/><Relationship Id="rId5" Type="http://schemas.openxmlformats.org/officeDocument/2006/relationships/hyperlink" Target="https://en.wikipedia.org/wiki/Synapse" TargetMode="External"/><Relationship Id="rId4" Type="http://schemas.openxmlformats.org/officeDocument/2006/relationships/hyperlink" Target="https://www.sciencedaily.com/releases/2013/08/130804144503.htm"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ELpfYCZa87g"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youtube.com/watch?v=Awd0kgxcZw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7x4am1tC7oo"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greatergood.berkeley.edu/article/item/the_five_myths_of_self_compassion"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meditation-pleine-conscience-la-rochelle.fr/content/article-de-kristin-neff-%C2%AB%C2%A0la-physiologie-de-lauto-compassion%C2%A0%C2%BB"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meditation-pleine-conscience-la-rochelle.fr/content/article-de-kristin-neff-%C2%AB%C2%A0la-physiologie-de-lauto-compassion%C2%A0%C2%BB"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greatergood.berkeley.edu/article/item/the_five_myths_of_self_compassio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youtube.com/watch?v=Tyl6YXp1Y6M" TargetMode="External"/><Relationship Id="rId7" Type="http://schemas.openxmlformats.org/officeDocument/2006/relationships/hyperlink" Target="https://en.wikipedia.org/wiki/Kristin_Neff"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en.wikipedia.org/wiki/Suffering" TargetMode="External"/><Relationship Id="rId5" Type="http://schemas.openxmlformats.org/officeDocument/2006/relationships/hyperlink" Target="https://en.wikipedia.org/wiki/Compassion" TargetMode="External"/><Relationship Id="rId4" Type="http://schemas.openxmlformats.org/officeDocument/2006/relationships/hyperlink" Target="https://en.wikipedia.org/wiki/Self-compassion" TargetMode="Externa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s://en.wikipedia.org/wiki/Kristin_Neff" TargetMode="External"/><Relationship Id="rId3" Type="http://schemas.openxmlformats.org/officeDocument/2006/relationships/hyperlink" Target="https://www.youtube.com/watch?v=ErzUlNhtz5Q" TargetMode="External"/><Relationship Id="rId7" Type="http://schemas.openxmlformats.org/officeDocument/2006/relationships/hyperlink" Target="https://en.wikipedia.org/wiki/Suffering"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en.wikipedia.org/wiki/Compassion" TargetMode="External"/><Relationship Id="rId5" Type="http://schemas.openxmlformats.org/officeDocument/2006/relationships/hyperlink" Target="https://www.youtube.com/watch?v=Tyl6YXp1Y6M" TargetMode="External"/><Relationship Id="rId4" Type="http://schemas.openxmlformats.org/officeDocument/2006/relationships/hyperlink" Target="https://www.youtube.com/watch?v=skw9M-mC9v4" TargetMode="External"/><Relationship Id="rId9" Type="http://schemas.openxmlformats.org/officeDocument/2006/relationships/hyperlink" Target="https://en.wikipedia.org/wiki/Self-compassion"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pp.sli.do/event/qTNv6rzmvgnnyJ7HK4BuQ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sychcentral.com/health/trauma-informed-mindfulnes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sychcentral.com/health/trauma-informed-mindfulnes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defTabSz="912937">
              <a:defRPr/>
            </a:pPr>
            <a:r>
              <a:rPr lang="fr-CA" dirty="0"/>
              <a:t>Alejandro:</a:t>
            </a:r>
          </a:p>
          <a:p>
            <a:pPr defTabSz="912937">
              <a:defRPr/>
            </a:pPr>
            <a:endParaRPr lang="fr-CA" dirty="0"/>
          </a:p>
          <a:p>
            <a:pPr defTabSz="912937">
              <a:defRPr/>
            </a:pPr>
            <a:r>
              <a:rPr lang="fr-FR" dirty="0"/>
              <a:t>Tout d’abord, je tiens à reconnaître que la terre sur laquelle je viens vers vous est le territoire traditionnel non cédé du peuple algonquin </a:t>
            </a:r>
            <a:r>
              <a:rPr lang="fr-FR" dirty="0" err="1"/>
              <a:t>Ashinabee</a:t>
            </a:r>
            <a:r>
              <a:rPr lang="fr-FR" dirty="0"/>
              <a:t>. Sachant que d’autres sont connectés depuis différentes régions du Canada, je vous invite à réfléchir et à reconnaître le territoire d’où vous venez.  </a:t>
            </a:r>
          </a:p>
          <a:p>
            <a:pPr defTabSz="912937">
              <a:defRPr/>
            </a:pPr>
            <a:r>
              <a:rPr lang="fr-FR" dirty="0"/>
              <a:t>  //  </a:t>
            </a:r>
            <a:r>
              <a:rPr lang="fr-CA" dirty="0"/>
              <a:t>First I </a:t>
            </a:r>
            <a:r>
              <a:rPr lang="fr-CA" dirty="0" err="1"/>
              <a:t>want</a:t>
            </a:r>
            <a:r>
              <a:rPr lang="fr-CA" dirty="0"/>
              <a:t> to </a:t>
            </a:r>
            <a:r>
              <a:rPr lang="fr-CA" dirty="0" err="1"/>
              <a:t>acknowledge</a:t>
            </a:r>
            <a:r>
              <a:rPr lang="fr-CA" dirty="0"/>
              <a:t> the land </a:t>
            </a:r>
            <a:r>
              <a:rPr lang="fr-CA" dirty="0" err="1"/>
              <a:t>I’m</a:t>
            </a:r>
            <a:r>
              <a:rPr lang="fr-CA" dirty="0"/>
              <a:t> </a:t>
            </a:r>
            <a:r>
              <a:rPr lang="fr-CA" dirty="0" err="1"/>
              <a:t>coming</a:t>
            </a:r>
            <a:r>
              <a:rPr lang="fr-CA" dirty="0"/>
              <a:t> to </a:t>
            </a:r>
            <a:r>
              <a:rPr lang="fr-CA" dirty="0" err="1"/>
              <a:t>you</a:t>
            </a:r>
            <a:r>
              <a:rPr lang="fr-CA" dirty="0"/>
              <a:t> </a:t>
            </a:r>
            <a:r>
              <a:rPr lang="fr-CA" dirty="0" err="1"/>
              <a:t>is</a:t>
            </a:r>
            <a:r>
              <a:rPr lang="fr-CA" dirty="0"/>
              <a:t> the </a:t>
            </a:r>
            <a:r>
              <a:rPr lang="fr-CA" dirty="0" err="1"/>
              <a:t>traditional</a:t>
            </a:r>
            <a:r>
              <a:rPr lang="fr-CA" dirty="0"/>
              <a:t> </a:t>
            </a:r>
            <a:r>
              <a:rPr lang="fr-CA" dirty="0" err="1"/>
              <a:t>unceeded</a:t>
            </a:r>
            <a:r>
              <a:rPr lang="fr-CA" dirty="0"/>
              <a:t> </a:t>
            </a:r>
            <a:r>
              <a:rPr lang="fr-CA" dirty="0" err="1"/>
              <a:t>territory</a:t>
            </a:r>
            <a:r>
              <a:rPr lang="fr-CA" dirty="0"/>
              <a:t> of the </a:t>
            </a:r>
            <a:r>
              <a:rPr lang="fr-CA" dirty="0" err="1"/>
              <a:t>ashinabee</a:t>
            </a:r>
            <a:r>
              <a:rPr lang="fr-CA" dirty="0"/>
              <a:t> algonquin people. </a:t>
            </a:r>
            <a:r>
              <a:rPr lang="fr-CA" dirty="0" err="1"/>
              <a:t>Knowing</a:t>
            </a:r>
            <a:r>
              <a:rPr lang="fr-CA" dirty="0"/>
              <a:t> </a:t>
            </a:r>
            <a:r>
              <a:rPr lang="fr-CA" dirty="0" err="1"/>
              <a:t>other</a:t>
            </a:r>
            <a:r>
              <a:rPr lang="fr-CA" dirty="0"/>
              <a:t> are </a:t>
            </a:r>
            <a:r>
              <a:rPr lang="fr-CA" dirty="0" err="1"/>
              <a:t>connected</a:t>
            </a:r>
            <a:r>
              <a:rPr lang="fr-CA" dirty="0"/>
              <a:t> </a:t>
            </a:r>
            <a:r>
              <a:rPr lang="fr-CA" dirty="0" err="1"/>
              <a:t>from</a:t>
            </a:r>
            <a:r>
              <a:rPr lang="fr-CA" dirty="0"/>
              <a:t> </a:t>
            </a:r>
            <a:r>
              <a:rPr lang="fr-CA" dirty="0" err="1"/>
              <a:t>different</a:t>
            </a:r>
            <a:r>
              <a:rPr lang="fr-CA" dirty="0"/>
              <a:t> parts of Canada, I invite </a:t>
            </a:r>
            <a:r>
              <a:rPr lang="fr-CA" dirty="0" err="1"/>
              <a:t>you</a:t>
            </a:r>
            <a:r>
              <a:rPr lang="fr-CA" dirty="0"/>
              <a:t> to </a:t>
            </a:r>
            <a:r>
              <a:rPr lang="fr-CA" dirty="0" err="1"/>
              <a:t>reflect</a:t>
            </a:r>
            <a:r>
              <a:rPr lang="fr-CA" dirty="0"/>
              <a:t> and </a:t>
            </a:r>
            <a:r>
              <a:rPr lang="fr-CA" dirty="0" err="1"/>
              <a:t>acknowledge</a:t>
            </a:r>
            <a:r>
              <a:rPr lang="fr-CA" dirty="0"/>
              <a:t> the land </a:t>
            </a:r>
            <a:r>
              <a:rPr lang="fr-CA" dirty="0" err="1"/>
              <a:t>you’re</a:t>
            </a:r>
            <a:r>
              <a:rPr lang="fr-CA" dirty="0"/>
              <a:t> </a:t>
            </a:r>
            <a:r>
              <a:rPr lang="fr-CA" dirty="0" err="1"/>
              <a:t>coming</a:t>
            </a:r>
            <a:r>
              <a:rPr lang="fr-CA" dirty="0"/>
              <a:t> </a:t>
            </a:r>
            <a:r>
              <a:rPr lang="fr-CA" dirty="0" err="1"/>
              <a:t>from</a:t>
            </a:r>
            <a:r>
              <a:rPr lang="fr-CA" dirty="0"/>
              <a:t>.</a:t>
            </a:r>
          </a:p>
          <a:p>
            <a:pPr defTabSz="912937">
              <a:defRPr/>
            </a:pPr>
            <a:endParaRPr lang="fr-CA" dirty="0"/>
          </a:p>
          <a:p>
            <a:pPr defTabSz="912937">
              <a:defRPr/>
            </a:pPr>
            <a:r>
              <a:rPr lang="fr-FR" dirty="0"/>
              <a:t>Attention, aujourd'hui nous proposerons une séance bilingue, les premières diapositives seront en français, puis en anglais et de retour en français. J'espère que ceux qui préfèrent l'autre langue pourront suivre les diapositives en accédant directement au lien </a:t>
            </a:r>
            <a:r>
              <a:rPr lang="fr-FR" dirty="0" err="1"/>
              <a:t>gcdocs</a:t>
            </a:r>
            <a:r>
              <a:rPr lang="fr-FR" dirty="0"/>
              <a:t> et/ou en utilisant la fonction de sous-titrage sur </a:t>
            </a:r>
            <a:r>
              <a:rPr lang="fr-FR" dirty="0" err="1"/>
              <a:t>MSTeams</a:t>
            </a:r>
            <a:r>
              <a:rPr lang="fr-FR" dirty="0"/>
              <a:t>.</a:t>
            </a:r>
            <a:endParaRPr lang="fr-CA" dirty="0"/>
          </a:p>
          <a:p>
            <a:pPr defTabSz="912937">
              <a:defRPr/>
            </a:pPr>
            <a:r>
              <a:rPr lang="fr-CA" dirty="0"/>
              <a:t>//</a:t>
            </a:r>
          </a:p>
          <a:p>
            <a:pPr defTabSz="912937">
              <a:defRPr/>
            </a:pPr>
            <a:r>
              <a:rPr lang="fr-CA" dirty="0"/>
              <a:t>Heads up, </a:t>
            </a:r>
            <a:r>
              <a:rPr lang="fr-CA" dirty="0" err="1"/>
              <a:t>today</a:t>
            </a:r>
            <a:r>
              <a:rPr lang="fr-CA" dirty="0"/>
              <a:t> </a:t>
            </a:r>
            <a:r>
              <a:rPr lang="fr-CA" dirty="0" err="1"/>
              <a:t>we</a:t>
            </a:r>
            <a:r>
              <a:rPr lang="fr-CA" dirty="0"/>
              <a:t> </a:t>
            </a:r>
            <a:r>
              <a:rPr lang="fr-CA" dirty="0" err="1"/>
              <a:t>will</a:t>
            </a:r>
            <a:r>
              <a:rPr lang="fr-CA" dirty="0"/>
              <a:t> </a:t>
            </a:r>
            <a:r>
              <a:rPr lang="fr-CA" dirty="0" err="1"/>
              <a:t>offer</a:t>
            </a:r>
            <a:r>
              <a:rPr lang="fr-CA" dirty="0"/>
              <a:t> a </a:t>
            </a:r>
            <a:r>
              <a:rPr lang="fr-CA" dirty="0" err="1"/>
              <a:t>bilingual</a:t>
            </a:r>
            <a:r>
              <a:rPr lang="fr-CA" dirty="0"/>
              <a:t> session, first slides </a:t>
            </a:r>
            <a:r>
              <a:rPr lang="fr-CA" dirty="0" err="1"/>
              <a:t>will</a:t>
            </a:r>
            <a:r>
              <a:rPr lang="fr-CA" dirty="0"/>
              <a:t> </a:t>
            </a:r>
            <a:r>
              <a:rPr lang="fr-CA" dirty="0" err="1"/>
              <a:t>be</a:t>
            </a:r>
            <a:r>
              <a:rPr lang="fr-CA" dirty="0"/>
              <a:t> in French, </a:t>
            </a:r>
            <a:r>
              <a:rPr lang="fr-CA" dirty="0" err="1"/>
              <a:t>then</a:t>
            </a:r>
            <a:r>
              <a:rPr lang="fr-CA" dirty="0"/>
              <a:t> English and back to French. Hope </a:t>
            </a:r>
            <a:r>
              <a:rPr lang="fr-CA" dirty="0" err="1"/>
              <a:t>those</a:t>
            </a:r>
            <a:r>
              <a:rPr lang="fr-CA" dirty="0"/>
              <a:t> </a:t>
            </a:r>
            <a:r>
              <a:rPr lang="fr-CA" dirty="0" err="1"/>
              <a:t>who</a:t>
            </a:r>
            <a:r>
              <a:rPr lang="fr-CA" dirty="0"/>
              <a:t> </a:t>
            </a:r>
            <a:r>
              <a:rPr lang="fr-CA" dirty="0" err="1"/>
              <a:t>prefer</a:t>
            </a:r>
            <a:r>
              <a:rPr lang="fr-CA" dirty="0"/>
              <a:t> the </a:t>
            </a:r>
            <a:r>
              <a:rPr lang="fr-CA" dirty="0" err="1"/>
              <a:t>other</a:t>
            </a:r>
            <a:r>
              <a:rPr lang="fr-CA" dirty="0"/>
              <a:t> </a:t>
            </a:r>
            <a:r>
              <a:rPr lang="fr-CA" dirty="0" err="1"/>
              <a:t>language</a:t>
            </a:r>
            <a:r>
              <a:rPr lang="fr-CA" dirty="0"/>
              <a:t> can </a:t>
            </a:r>
            <a:r>
              <a:rPr lang="fr-CA" dirty="0" err="1"/>
              <a:t>either</a:t>
            </a:r>
            <a:r>
              <a:rPr lang="fr-CA" dirty="0"/>
              <a:t> follow the slides by </a:t>
            </a:r>
            <a:r>
              <a:rPr lang="fr-CA" dirty="0" err="1"/>
              <a:t>directly</a:t>
            </a:r>
            <a:r>
              <a:rPr lang="fr-CA" dirty="0"/>
              <a:t> </a:t>
            </a:r>
            <a:r>
              <a:rPr lang="fr-CA" dirty="0" err="1"/>
              <a:t>accessing</a:t>
            </a:r>
            <a:r>
              <a:rPr lang="fr-CA" dirty="0"/>
              <a:t> the </a:t>
            </a:r>
            <a:r>
              <a:rPr lang="fr-CA" dirty="0" err="1"/>
              <a:t>gcdocs</a:t>
            </a:r>
            <a:r>
              <a:rPr lang="fr-CA" dirty="0"/>
              <a:t> </a:t>
            </a:r>
            <a:r>
              <a:rPr lang="fr-CA" dirty="0" err="1"/>
              <a:t>link</a:t>
            </a:r>
            <a:r>
              <a:rPr lang="fr-CA" dirty="0"/>
              <a:t>, and/or </a:t>
            </a:r>
            <a:r>
              <a:rPr lang="fr-CA" dirty="0" err="1"/>
              <a:t>using</a:t>
            </a:r>
            <a:r>
              <a:rPr lang="fr-CA" dirty="0"/>
              <a:t> the close </a:t>
            </a:r>
            <a:r>
              <a:rPr lang="fr-CA" dirty="0" err="1"/>
              <a:t>caption</a:t>
            </a:r>
            <a:r>
              <a:rPr lang="fr-CA" dirty="0"/>
              <a:t> </a:t>
            </a:r>
            <a:r>
              <a:rPr lang="fr-CA" dirty="0" err="1"/>
              <a:t>feature</a:t>
            </a:r>
            <a:r>
              <a:rPr lang="fr-CA" dirty="0"/>
              <a:t> on </a:t>
            </a:r>
            <a:r>
              <a:rPr lang="fr-CA" dirty="0" err="1"/>
              <a:t>MSTeams</a:t>
            </a:r>
            <a:r>
              <a:rPr lang="fr-CA" dirty="0"/>
              <a:t>.</a:t>
            </a:r>
          </a:p>
          <a:p>
            <a:pPr defTabSz="912937">
              <a:defRPr/>
            </a:pPr>
            <a:endParaRPr lang="fr-CA" dirty="0"/>
          </a:p>
          <a:p>
            <a:pPr defTabSz="912937">
              <a:defRPr/>
            </a:pPr>
            <a:r>
              <a:rPr lang="fr-FR" dirty="0"/>
              <a:t>Très heureux d'animer cette séance, avec Ginette Bailey. Et vous vous demandez peut-être qui est Ginette ? Pourquoi le Réseau interministériel du changement organisationnel ? Ou qu'est-ce que c'est ?</a:t>
            </a:r>
          </a:p>
          <a:p>
            <a:pPr defTabSz="912937">
              <a:defRPr/>
            </a:pPr>
            <a:r>
              <a:rPr lang="fr-FR" dirty="0"/>
              <a:t>  // </a:t>
            </a:r>
            <a:r>
              <a:rPr lang="fr-CA" dirty="0"/>
              <a:t>Very happy to </a:t>
            </a:r>
            <a:r>
              <a:rPr lang="fr-CA" dirty="0" err="1"/>
              <a:t>be</a:t>
            </a:r>
            <a:r>
              <a:rPr lang="fr-CA" dirty="0"/>
              <a:t> </a:t>
            </a:r>
            <a:r>
              <a:rPr lang="fr-CA" dirty="0" err="1"/>
              <a:t>facilitating</a:t>
            </a:r>
            <a:r>
              <a:rPr lang="fr-CA" dirty="0"/>
              <a:t> </a:t>
            </a:r>
            <a:r>
              <a:rPr lang="fr-CA" dirty="0" err="1"/>
              <a:t>this</a:t>
            </a:r>
            <a:r>
              <a:rPr lang="fr-CA" dirty="0"/>
              <a:t> session, </a:t>
            </a:r>
            <a:r>
              <a:rPr lang="fr-CA" dirty="0" err="1"/>
              <a:t>along</a:t>
            </a:r>
            <a:r>
              <a:rPr lang="fr-CA" dirty="0"/>
              <a:t> </a:t>
            </a:r>
            <a:r>
              <a:rPr lang="fr-CA" dirty="0" err="1"/>
              <a:t>with</a:t>
            </a:r>
            <a:r>
              <a:rPr lang="fr-CA" dirty="0"/>
              <a:t> Ginette Bailey. And </a:t>
            </a:r>
            <a:r>
              <a:rPr lang="fr-CA" dirty="0" err="1"/>
              <a:t>you</a:t>
            </a:r>
            <a:r>
              <a:rPr lang="fr-CA" dirty="0"/>
              <a:t> </a:t>
            </a:r>
            <a:r>
              <a:rPr lang="fr-CA" dirty="0" err="1"/>
              <a:t>may</a:t>
            </a:r>
            <a:r>
              <a:rPr lang="fr-CA" dirty="0"/>
              <a:t> </a:t>
            </a:r>
            <a:r>
              <a:rPr lang="fr-CA" dirty="0" err="1"/>
              <a:t>wonder</a:t>
            </a:r>
            <a:r>
              <a:rPr lang="fr-CA" dirty="0"/>
              <a:t>, </a:t>
            </a:r>
            <a:r>
              <a:rPr lang="fr-CA" dirty="0" err="1"/>
              <a:t>who’s</a:t>
            </a:r>
            <a:r>
              <a:rPr lang="fr-CA" dirty="0"/>
              <a:t> Ginette? </a:t>
            </a:r>
            <a:r>
              <a:rPr lang="fr-CA" dirty="0" err="1"/>
              <a:t>Why</a:t>
            </a:r>
            <a:r>
              <a:rPr lang="fr-CA" dirty="0"/>
              <a:t> the </a:t>
            </a:r>
            <a:r>
              <a:rPr lang="fr-CA" dirty="0" err="1"/>
              <a:t>Interdepartmental</a:t>
            </a:r>
            <a:r>
              <a:rPr lang="fr-CA" dirty="0"/>
              <a:t> </a:t>
            </a:r>
            <a:r>
              <a:rPr lang="fr-CA" dirty="0" err="1"/>
              <a:t>Organizational</a:t>
            </a:r>
            <a:r>
              <a:rPr lang="fr-CA" dirty="0"/>
              <a:t> Change Network? Or </a:t>
            </a:r>
            <a:r>
              <a:rPr lang="fr-CA" dirty="0" err="1"/>
              <a:t>what</a:t>
            </a:r>
            <a:r>
              <a:rPr lang="fr-CA" dirty="0"/>
              <a:t> </a:t>
            </a:r>
            <a:r>
              <a:rPr lang="fr-CA" dirty="0" err="1"/>
              <a:t>is</a:t>
            </a:r>
            <a:r>
              <a:rPr lang="fr-CA" dirty="0"/>
              <a:t> </a:t>
            </a:r>
            <a:r>
              <a:rPr lang="fr-CA" dirty="0" err="1"/>
              <a:t>it</a:t>
            </a:r>
            <a:r>
              <a:rPr lang="fr-CA" dirty="0"/>
              <a:t>?</a:t>
            </a:r>
          </a:p>
          <a:p>
            <a:pPr defTabSz="912937">
              <a:defRPr/>
            </a:pPr>
            <a:endParaRPr lang="fr-CA" dirty="0"/>
          </a:p>
          <a:p>
            <a:pPr defTabSz="912937">
              <a:defRPr/>
            </a:pPr>
            <a:r>
              <a:rPr lang="fr-FR" dirty="0"/>
              <a:t>Facile, Ginette joue un rôle déterminant dans le succès du programme de pleine conscience de 8 semaines, un lien se trouve dans les références, et nous collaborons de manière interministérielle à sa livraison, le matériel que nous verrons aujourd'hui fait partie d'un tel programme. Et je suis coprésident du RICO.</a:t>
            </a:r>
          </a:p>
          <a:p>
            <a:pPr defTabSz="912937">
              <a:defRPr/>
            </a:pPr>
            <a:r>
              <a:rPr lang="fr-FR" dirty="0"/>
              <a:t>  //  </a:t>
            </a:r>
            <a:r>
              <a:rPr lang="fr-CA" dirty="0" err="1"/>
              <a:t>Easy</a:t>
            </a:r>
            <a:r>
              <a:rPr lang="fr-CA" dirty="0"/>
              <a:t>, Ginette </a:t>
            </a:r>
            <a:r>
              <a:rPr lang="fr-CA" dirty="0" err="1"/>
              <a:t>is</a:t>
            </a:r>
            <a:r>
              <a:rPr lang="fr-CA" dirty="0"/>
              <a:t> </a:t>
            </a:r>
            <a:r>
              <a:rPr lang="fr-CA" dirty="0" err="1"/>
              <a:t>being</a:t>
            </a:r>
            <a:r>
              <a:rPr lang="fr-CA" dirty="0"/>
              <a:t> instrumental for the </a:t>
            </a:r>
            <a:r>
              <a:rPr lang="fr-CA" dirty="0" err="1"/>
              <a:t>success</a:t>
            </a:r>
            <a:r>
              <a:rPr lang="fr-CA" dirty="0"/>
              <a:t> of the </a:t>
            </a:r>
            <a:r>
              <a:rPr lang="fr-CA" dirty="0" err="1"/>
              <a:t>mindfulness</a:t>
            </a:r>
            <a:r>
              <a:rPr lang="fr-CA" dirty="0"/>
              <a:t> 8-week program, a </a:t>
            </a:r>
            <a:r>
              <a:rPr lang="fr-CA" dirty="0" err="1"/>
              <a:t>link</a:t>
            </a:r>
            <a:r>
              <a:rPr lang="fr-CA" dirty="0"/>
              <a:t> </a:t>
            </a:r>
            <a:r>
              <a:rPr lang="fr-CA" dirty="0" err="1"/>
              <a:t>is</a:t>
            </a:r>
            <a:r>
              <a:rPr lang="fr-CA" dirty="0"/>
              <a:t> in the </a:t>
            </a:r>
            <a:r>
              <a:rPr lang="fr-CA" dirty="0" err="1"/>
              <a:t>references</a:t>
            </a:r>
            <a:r>
              <a:rPr lang="fr-CA" dirty="0"/>
              <a:t>, and </a:t>
            </a:r>
            <a:r>
              <a:rPr lang="fr-CA" dirty="0" err="1"/>
              <a:t>we</a:t>
            </a:r>
            <a:r>
              <a:rPr lang="fr-CA" dirty="0"/>
              <a:t> </a:t>
            </a:r>
            <a:r>
              <a:rPr lang="fr-CA" dirty="0" err="1"/>
              <a:t>collaborate</a:t>
            </a:r>
            <a:r>
              <a:rPr lang="fr-CA" dirty="0"/>
              <a:t> </a:t>
            </a:r>
            <a:r>
              <a:rPr lang="fr-CA" dirty="0" err="1"/>
              <a:t>intedepartmentally</a:t>
            </a:r>
            <a:r>
              <a:rPr lang="fr-CA" dirty="0"/>
              <a:t> in </a:t>
            </a:r>
            <a:r>
              <a:rPr lang="fr-CA" dirty="0" err="1"/>
              <a:t>its</a:t>
            </a:r>
            <a:r>
              <a:rPr lang="fr-CA" dirty="0"/>
              <a:t> </a:t>
            </a:r>
            <a:r>
              <a:rPr lang="fr-CA" dirty="0" err="1"/>
              <a:t>delivery</a:t>
            </a:r>
            <a:r>
              <a:rPr lang="fr-CA" dirty="0"/>
              <a:t>, the </a:t>
            </a:r>
            <a:r>
              <a:rPr lang="fr-CA" dirty="0" err="1"/>
              <a:t>material</a:t>
            </a:r>
            <a:r>
              <a:rPr lang="fr-CA" dirty="0"/>
              <a:t> </a:t>
            </a:r>
            <a:r>
              <a:rPr lang="fr-CA" dirty="0" err="1"/>
              <a:t>we’ll</a:t>
            </a:r>
            <a:r>
              <a:rPr lang="fr-CA" dirty="0"/>
              <a:t> </a:t>
            </a:r>
            <a:r>
              <a:rPr lang="fr-CA" dirty="0" err="1"/>
              <a:t>see</a:t>
            </a:r>
            <a:r>
              <a:rPr lang="fr-CA" dirty="0"/>
              <a:t> </a:t>
            </a:r>
            <a:r>
              <a:rPr lang="fr-CA" dirty="0" err="1"/>
              <a:t>today</a:t>
            </a:r>
            <a:r>
              <a:rPr lang="fr-CA" dirty="0"/>
              <a:t> </a:t>
            </a:r>
            <a:r>
              <a:rPr lang="fr-CA" dirty="0" err="1"/>
              <a:t>is</a:t>
            </a:r>
            <a:r>
              <a:rPr lang="fr-CA" dirty="0"/>
              <a:t> part of </a:t>
            </a:r>
            <a:r>
              <a:rPr lang="fr-CA" dirty="0" err="1"/>
              <a:t>such</a:t>
            </a:r>
            <a:r>
              <a:rPr lang="fr-CA" dirty="0"/>
              <a:t> program. And </a:t>
            </a:r>
            <a:r>
              <a:rPr lang="fr-CA" dirty="0" err="1"/>
              <a:t>I’m</a:t>
            </a:r>
            <a:r>
              <a:rPr lang="fr-CA" dirty="0"/>
              <a:t> the </a:t>
            </a:r>
            <a:r>
              <a:rPr lang="fr-CA" dirty="0" err="1"/>
              <a:t>co</a:t>
            </a:r>
            <a:r>
              <a:rPr lang="fr-CA" dirty="0"/>
              <a:t>-chair of the IOCN.</a:t>
            </a:r>
          </a:p>
          <a:p>
            <a:pPr defTabSz="912937">
              <a:defRPr/>
            </a:pPr>
            <a:endParaRPr lang="fr-CA" dirty="0"/>
          </a:p>
          <a:p>
            <a:pPr defTabSz="912937">
              <a:defRPr/>
            </a:pPr>
            <a:r>
              <a:rPr lang="fr-FR" dirty="0"/>
              <a:t>Je tiens à mentionner que vous pouvez utiliser la langue de votre choix pour exprimer vos commentaires ou questions lors de la séance.</a:t>
            </a:r>
          </a:p>
          <a:p>
            <a:pPr defTabSz="912937">
              <a:defRPr/>
            </a:pPr>
            <a:r>
              <a:rPr lang="fr-FR" dirty="0"/>
              <a:t>  </a:t>
            </a:r>
            <a:r>
              <a:rPr lang="fr-CA" dirty="0"/>
              <a:t>//  </a:t>
            </a:r>
            <a:r>
              <a:rPr lang="en-CA" dirty="0"/>
              <a:t>I would like to mention that you can use the language of your choice to express your comments or questions during the session.</a:t>
            </a:r>
          </a:p>
          <a:p>
            <a:pPr defTabSz="912937">
              <a:defRPr/>
            </a:pPr>
            <a:endParaRPr lang="fr-CA" dirty="0"/>
          </a:p>
          <a:p>
            <a:endParaRPr lang="en-US" dirty="0"/>
          </a:p>
          <a:p>
            <a:r>
              <a:rPr lang="en-US" dirty="0"/>
              <a:t>Prep links: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err="1"/>
              <a:t>Gcdocs</a:t>
            </a:r>
            <a:r>
              <a:rPr lang="en-CA" sz="1200" dirty="0"/>
              <a:t> link: </a:t>
            </a:r>
            <a:r>
              <a:rPr lang="en-US" dirty="0">
                <a:hlinkClick r:id="rId3"/>
              </a:rPr>
              <a:t>https://gcdocs2.ci.gc.ca/otcs/cs.exe?func=ll&amp;objaction=overview&amp;objid=561241586</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Wiki: </a:t>
            </a:r>
            <a:r>
              <a:rPr lang="en-CA" sz="1800" u="none" strike="noStrike" dirty="0">
                <a:solidFill>
                  <a:srgbClr val="0645AD"/>
                </a:solidFill>
                <a:effectLst/>
                <a:latin typeface="Arial" panose="020B0604020202020204" pitchFamily="34" charset="0"/>
                <a:ea typeface="Calibri" panose="020F0502020204030204" pitchFamily="34" charset="0"/>
                <a:hlinkClick r:id="rId4" tooltip="Facing Changes with Science &amp; Self-Compassion - Bil.pptx"/>
              </a:rPr>
              <a:t>Facing_Changes_with_Science_&amp;_Self-Compassion_-_Bil.pptx</a:t>
            </a:r>
            <a:r>
              <a:rPr lang="en-CA" sz="1800" u="none" strike="noStrike" dirty="0">
                <a:solidFill>
                  <a:srgbClr val="0645AD"/>
                </a:solidFill>
                <a:effectLst/>
                <a:latin typeface="Arial" panose="020B0604020202020204" pitchFamily="34" charset="0"/>
                <a:ea typeface="Calibri" panose="020F0502020204030204" pitchFamily="34" charset="0"/>
              </a:rPr>
              <a:t> - </a:t>
            </a:r>
            <a:r>
              <a:rPr lang="en-US" dirty="0">
                <a:hlinkClick r:id="rId4"/>
              </a:rPr>
              <a:t>https://wiki.gccollab.ca/images/7/7c/Facing_Changes_with_Science_%26_Self-Compassion_-_Bil.pptx</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err="1"/>
              <a:t>Slido</a:t>
            </a:r>
            <a:r>
              <a:rPr lang="en-CA" sz="1200" dirty="0"/>
              <a:t>: </a:t>
            </a:r>
            <a:r>
              <a:rPr lang="en-CA" sz="1200" dirty="0">
                <a:hlinkClick r:id="rId5"/>
              </a:rPr>
              <a:t>https://app.sli.do/event/qTNv6rzmvgnnyJ7HK4BuQx</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Neuroplasticity (2 mins): </a:t>
            </a:r>
            <a:r>
              <a:rPr lang="en-CA" sz="1200" dirty="0">
                <a:latin typeface="Times New Roman" panose="02020603050405020304" pitchFamily="18" charset="0"/>
                <a:ea typeface="Calibri" panose="020F0502020204030204" pitchFamily="34" charset="0"/>
                <a:hlinkClick r:id="rId6"/>
              </a:rPr>
              <a:t>https://www.youtube.com/watch?v=ELpfYCZa87g</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Self-compassion (3 mins): </a:t>
            </a:r>
            <a:r>
              <a:rPr lang="en-CA" sz="1200" u="sng" dirty="0">
                <a:hlinkClick r:id="rId7"/>
              </a:rPr>
              <a:t>https://www.youtube.com/watch?v=Tyl6YXp1Y6M</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85800" y="4343402"/>
            <a:ext cx="5853946" cy="4114800"/>
          </a:xfrm>
        </p:spPr>
        <p:txBody>
          <a:bodyPr>
            <a:normAutofit fontScale="47500" lnSpcReduction="20000"/>
          </a:bodyPr>
          <a:lstStyle/>
          <a:p>
            <a:r>
              <a:rPr lang="fr-CA" b="0" i="0" u="none" strike="noStrike" kern="1200" baseline="0" dirty="0">
                <a:solidFill>
                  <a:schemeClr val="tx1"/>
                </a:solidFill>
              </a:rPr>
              <a:t>Alejandro:</a:t>
            </a:r>
          </a:p>
          <a:p>
            <a:endParaRPr lang="fr-CA" b="0" i="0" u="none" strike="noStrike" kern="1200" baseline="0" dirty="0">
              <a:solidFill>
                <a:schemeClr val="tx1"/>
              </a:solidFill>
            </a:endParaRPr>
          </a:p>
          <a:p>
            <a:r>
              <a:rPr lang="fr-CA" b="0" i="0" u="none" strike="noStrike" kern="1200" baseline="0" dirty="0">
                <a:solidFill>
                  <a:schemeClr val="tx1"/>
                </a:solidFill>
              </a:rPr>
              <a:t>(click)</a:t>
            </a:r>
            <a:endParaRPr lang="en-CA" b="0" i="0" u="none" strike="noStrike" kern="1200" baseline="0" dirty="0">
              <a:solidFill>
                <a:schemeClr val="tx1"/>
              </a:solidFill>
            </a:endParaRPr>
          </a:p>
          <a:p>
            <a:r>
              <a:rPr lang="en-CA" b="1" i="0" u="none" strike="noStrike" kern="1200" baseline="0" dirty="0">
                <a:solidFill>
                  <a:schemeClr val="tx1"/>
                </a:solidFill>
              </a:rPr>
              <a:t>There are two kinds of changes – voluntary and involuntary.</a:t>
            </a:r>
          </a:p>
          <a:p>
            <a:pPr marL="168590" indent="-168590">
              <a:buFont typeface="Arial" pitchFamily="34" charset="0"/>
              <a:buChar char="•"/>
            </a:pPr>
            <a:r>
              <a:rPr lang="en-CA" b="1" i="0" u="none" strike="noStrike" kern="1200" baseline="0" dirty="0">
                <a:solidFill>
                  <a:schemeClr val="tx1"/>
                </a:solidFill>
              </a:rPr>
              <a:t>Voluntary changes </a:t>
            </a:r>
            <a:r>
              <a:rPr lang="en-CA" b="0" i="0" u="none" strike="noStrike" kern="1200" baseline="0" dirty="0">
                <a:solidFill>
                  <a:schemeClr val="tx1"/>
                </a:solidFill>
              </a:rPr>
              <a:t>are the changes you choose to make and</a:t>
            </a:r>
            <a:r>
              <a:rPr lang="en-CA" b="0" i="0" u="none" strike="noStrike" kern="1200" dirty="0">
                <a:solidFill>
                  <a:schemeClr val="tx1"/>
                </a:solidFill>
              </a:rPr>
              <a:t> </a:t>
            </a:r>
            <a:r>
              <a:rPr lang="en-CA" b="0" i="0" u="none" strike="noStrike" kern="1200" baseline="0" dirty="0">
                <a:solidFill>
                  <a:schemeClr val="tx1"/>
                </a:solidFill>
              </a:rPr>
              <a:t>are prepared for. Examples include quitting a job, accepting a</a:t>
            </a:r>
            <a:r>
              <a:rPr lang="en-CA" b="0" i="0" u="none" strike="noStrike" kern="1200" dirty="0">
                <a:solidFill>
                  <a:schemeClr val="tx1"/>
                </a:solidFill>
              </a:rPr>
              <a:t> </a:t>
            </a:r>
            <a:r>
              <a:rPr lang="en-CA" b="0" i="0" u="none" strike="noStrike" kern="1200" baseline="0" dirty="0">
                <a:solidFill>
                  <a:schemeClr val="tx1"/>
                </a:solidFill>
              </a:rPr>
              <a:t>promotion, taking early retirement, or starting your own business.</a:t>
            </a:r>
            <a:r>
              <a:rPr lang="en-CA" b="0" i="0" u="none" strike="noStrike" kern="1200" dirty="0">
                <a:solidFill>
                  <a:schemeClr val="tx1"/>
                </a:solidFill>
              </a:rPr>
              <a:t> </a:t>
            </a:r>
            <a:r>
              <a:rPr lang="en-CA" b="0" i="0" u="none" strike="noStrike" kern="1200" baseline="0" dirty="0">
                <a:solidFill>
                  <a:schemeClr val="tx1"/>
                </a:solidFill>
              </a:rPr>
              <a:t>When you take charge and choose to make a change in</a:t>
            </a:r>
            <a:r>
              <a:rPr lang="en-CA" dirty="0"/>
              <a:t> </a:t>
            </a:r>
            <a:r>
              <a:rPr lang="en-CA" b="0" i="0" u="none" strike="noStrike" kern="1200" baseline="0" dirty="0">
                <a:solidFill>
                  <a:schemeClr val="tx1"/>
                </a:solidFill>
              </a:rPr>
              <a:t>your life,</a:t>
            </a:r>
            <a:r>
              <a:rPr lang="en-CA" b="0" i="0" u="none" strike="noStrike" kern="1200" dirty="0">
                <a:solidFill>
                  <a:schemeClr val="tx1"/>
                </a:solidFill>
              </a:rPr>
              <a:t> </a:t>
            </a:r>
            <a:r>
              <a:rPr lang="en-CA" b="0" i="0" u="none" strike="noStrike" kern="1200" baseline="0" dirty="0">
                <a:solidFill>
                  <a:schemeClr val="tx1"/>
                </a:solidFill>
              </a:rPr>
              <a:t>you may feel excited, relieved or anxious – all typical reactions.</a:t>
            </a:r>
          </a:p>
          <a:p>
            <a:pPr marL="168590" indent="-168590">
              <a:buFont typeface="Arial" pitchFamily="34" charset="0"/>
              <a:buChar char="•"/>
            </a:pPr>
            <a:r>
              <a:rPr lang="en-CA" b="1" i="0" u="none" strike="noStrike" kern="1200" baseline="0" dirty="0">
                <a:solidFill>
                  <a:schemeClr val="tx1"/>
                </a:solidFill>
              </a:rPr>
              <a:t>Involuntary changes </a:t>
            </a:r>
            <a:r>
              <a:rPr lang="en-CA" b="0" i="0" u="none" strike="noStrike" kern="1200" baseline="0" dirty="0">
                <a:solidFill>
                  <a:schemeClr val="tx1"/>
                </a:solidFill>
              </a:rPr>
              <a:t>are ones that happen and are beyond</a:t>
            </a:r>
            <a:r>
              <a:rPr lang="en-CA" b="0" i="0" u="none" strike="noStrike" kern="1200" dirty="0">
                <a:solidFill>
                  <a:schemeClr val="tx1"/>
                </a:solidFill>
              </a:rPr>
              <a:t> </a:t>
            </a:r>
            <a:r>
              <a:rPr lang="en-CA" b="0" i="0" u="none" strike="noStrike" kern="1200" baseline="0" dirty="0">
                <a:solidFill>
                  <a:schemeClr val="tx1"/>
                </a:solidFill>
              </a:rPr>
              <a:t>your control. These can be a change in health; a</a:t>
            </a:r>
            <a:r>
              <a:rPr lang="en-CA" b="0" i="0" u="none" strike="noStrike" kern="1200" dirty="0">
                <a:solidFill>
                  <a:schemeClr val="tx1"/>
                </a:solidFill>
              </a:rPr>
              <a:t> </a:t>
            </a:r>
            <a:r>
              <a:rPr lang="en-CA" b="0" i="0" u="none" strike="noStrike" kern="1200" baseline="0" dirty="0">
                <a:solidFill>
                  <a:schemeClr val="tx1"/>
                </a:solidFill>
              </a:rPr>
              <a:t>change in a relationship due to death or divorce;</a:t>
            </a:r>
            <a:r>
              <a:rPr lang="en-CA" b="0" i="0" u="none" strike="noStrike" kern="1200" dirty="0">
                <a:solidFill>
                  <a:schemeClr val="tx1"/>
                </a:solidFill>
              </a:rPr>
              <a:t> </a:t>
            </a:r>
            <a:r>
              <a:rPr lang="en-CA" b="0" i="0" u="none" strike="noStrike" kern="1200" baseline="0" dirty="0">
                <a:solidFill>
                  <a:schemeClr val="tx1"/>
                </a:solidFill>
              </a:rPr>
              <a:t>a change in your work situation such as being</a:t>
            </a:r>
            <a:r>
              <a:rPr lang="en-CA" b="0" i="0" u="none" strike="noStrike" kern="1200" dirty="0">
                <a:solidFill>
                  <a:schemeClr val="tx1"/>
                </a:solidFill>
              </a:rPr>
              <a:t> </a:t>
            </a:r>
            <a:r>
              <a:rPr lang="en-CA" b="0" i="0" u="none" strike="noStrike" kern="1200" baseline="0" dirty="0">
                <a:solidFill>
                  <a:schemeClr val="tx1"/>
                </a:solidFill>
              </a:rPr>
              <a:t>laid-off, fired or forced to retire; or a decrease</a:t>
            </a:r>
            <a:r>
              <a:rPr lang="en-CA" b="0" i="0" u="none" strike="noStrike" kern="1200" dirty="0">
                <a:solidFill>
                  <a:schemeClr val="tx1"/>
                </a:solidFill>
              </a:rPr>
              <a:t> </a:t>
            </a:r>
            <a:r>
              <a:rPr lang="en-CA" b="0" i="0" u="none" strike="noStrike" kern="1200" baseline="0" dirty="0">
                <a:solidFill>
                  <a:schemeClr val="tx1"/>
                </a:solidFill>
              </a:rPr>
              <a:t>or increase in demand for your skills or services.</a:t>
            </a:r>
            <a:r>
              <a:rPr lang="en-CA" b="0" i="0" u="none" strike="noStrike" kern="1200" dirty="0">
                <a:solidFill>
                  <a:schemeClr val="tx1"/>
                </a:solidFill>
              </a:rPr>
              <a:t> </a:t>
            </a:r>
            <a:r>
              <a:rPr lang="en-CA" b="0" i="0" u="none" strike="noStrike" kern="1200" baseline="0" dirty="0">
                <a:solidFill>
                  <a:schemeClr val="tx1"/>
                </a:solidFill>
              </a:rPr>
              <a:t>Initially, some people react to involuntary</a:t>
            </a:r>
            <a:r>
              <a:rPr lang="en-CA" b="0" i="0" u="none" strike="noStrike" kern="1200" dirty="0">
                <a:solidFill>
                  <a:schemeClr val="tx1"/>
                </a:solidFill>
              </a:rPr>
              <a:t> </a:t>
            </a:r>
            <a:r>
              <a:rPr lang="en-CA" b="0" i="0" u="none" strike="noStrike" kern="1200" baseline="0" dirty="0">
                <a:solidFill>
                  <a:schemeClr val="tx1"/>
                </a:solidFill>
              </a:rPr>
              <a:t>changes with anger, sadness or fear.</a:t>
            </a:r>
          </a:p>
          <a:p>
            <a:endParaRPr lang="fr-CA" dirty="0"/>
          </a:p>
          <a:p>
            <a:r>
              <a:rPr lang="fr-CA" b="1" dirty="0" err="1"/>
              <a:t>Number</a:t>
            </a:r>
            <a:r>
              <a:rPr lang="fr-CA" b="1" dirty="0"/>
              <a:t> of changes:</a:t>
            </a:r>
          </a:p>
          <a:p>
            <a:r>
              <a:rPr lang="en-CA" dirty="0"/>
              <a:t>Change can happen in more than one area of your life at once – at home, to your health, to your family. Sometimes your individual change areas can feel somewhat manageable. But when change occurs in several areas, it can feel overwhelming, leading to a great deal</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Typically changes are based on an external event.  Something happens that results in a fundamental difference in your situation, therefore</a:t>
            </a:r>
            <a:r>
              <a:rPr lang="en-CA" sz="1200" baseline="0" dirty="0"/>
              <a:t> involuntary.</a:t>
            </a:r>
            <a:endParaRPr lang="en-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dirty="0"/>
              <a:t>(click)</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How people react and adjust to the change is the transition.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A transition is the process people go through when making a change and it follows a similar process as the grief process.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Every person experiences change differently for each of the changes they go</a:t>
            </a:r>
            <a:r>
              <a:rPr lang="en-CA" sz="1200" baseline="0" dirty="0"/>
              <a:t> through</a:t>
            </a:r>
            <a:r>
              <a:rPr lang="en-CA" sz="120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dirty="0"/>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For </a:t>
            </a:r>
            <a:r>
              <a:rPr lang="fr-CA" sz="1200" dirty="0" err="1"/>
              <a:t>each</a:t>
            </a:r>
            <a:r>
              <a:rPr lang="fr-CA" sz="1200" dirty="0"/>
              <a:t> </a:t>
            </a:r>
            <a:r>
              <a:rPr lang="fr-CA" sz="1200" dirty="0" err="1"/>
              <a:t>individual</a:t>
            </a:r>
            <a:r>
              <a:rPr lang="fr-CA" sz="1200" dirty="0"/>
              <a:t>, </a:t>
            </a:r>
            <a:r>
              <a:rPr lang="fr-CA" sz="1200" dirty="0" err="1"/>
              <a:t>each</a:t>
            </a:r>
            <a:r>
              <a:rPr lang="fr-CA" sz="1200" dirty="0"/>
              <a:t> transition</a:t>
            </a:r>
            <a:r>
              <a:rPr lang="fr-CA" sz="1200" baseline="0" dirty="0"/>
              <a:t> </a:t>
            </a:r>
            <a:r>
              <a:rPr lang="fr-CA" sz="1200" dirty="0"/>
              <a:t>varies</a:t>
            </a:r>
            <a:r>
              <a:rPr lang="fr-CA" sz="1200" baseline="0" dirty="0"/>
              <a:t> </a:t>
            </a:r>
            <a:r>
              <a:rPr lang="fr-CA" sz="1200" dirty="0"/>
              <a:t>on </a:t>
            </a:r>
            <a:r>
              <a:rPr lang="fr-CA" sz="1200" dirty="0" err="1"/>
              <a:t>its</a:t>
            </a:r>
            <a:r>
              <a:rPr lang="fr-CA" sz="1200" dirty="0"/>
              <a:t> </a:t>
            </a:r>
            <a:r>
              <a:rPr lang="fr-CA" sz="1200" dirty="0" err="1"/>
              <a:t>depth</a:t>
            </a:r>
            <a:r>
              <a:rPr lang="fr-CA" sz="1200" dirty="0"/>
              <a:t> or </a:t>
            </a:r>
            <a:r>
              <a:rPr lang="fr-CA" sz="1200" dirty="0" err="1"/>
              <a:t>intensity</a:t>
            </a:r>
            <a:r>
              <a:rPr lang="fr-CA" sz="1200" baseline="0" dirty="0"/>
              <a:t> and duration</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People go through the transition individually, as opposed to in a group and</a:t>
            </a:r>
            <a:r>
              <a:rPr lang="en-CA" sz="1200" baseline="0" dirty="0"/>
              <a:t> </a:t>
            </a:r>
            <a:r>
              <a:rPr lang="en-CA" sz="1200" dirty="0"/>
              <a:t>lock steps, all</a:t>
            </a:r>
            <a:r>
              <a:rPr lang="en-CA" sz="1200" baseline="0" dirty="0"/>
              <a:t> </a:t>
            </a:r>
            <a:r>
              <a:rPr lang="en-CA" sz="1200" dirty="0"/>
              <a:t>at the same time, and will choose to support or not support the change as individuals.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chemeClr val="accent1">
                    <a:lumMod val="75000"/>
                  </a:schemeClr>
                </a:solidFill>
                <a:effectLst>
                  <a:outerShdw blurRad="38100" dist="38100" dir="2700000" algn="tl">
                    <a:srgbClr val="C0C0C0"/>
                  </a:outerShdw>
                </a:effectLst>
              </a:rPr>
              <a:t>CHANGE +</a:t>
            </a:r>
            <a:r>
              <a:rPr lang="en-CA" sz="1200" b="1" dirty="0">
                <a:solidFill>
                  <a:schemeClr val="tx2"/>
                </a:solidFill>
                <a:effectLst>
                  <a:outerShdw blurRad="38100" dist="38100" dir="2700000" algn="tl">
                    <a:srgbClr val="C0C0C0"/>
                  </a:outerShdw>
                </a:effectLst>
              </a:rPr>
              <a:t> </a:t>
            </a:r>
            <a:r>
              <a:rPr lang="en-CA" sz="1200" b="1" dirty="0">
                <a:solidFill>
                  <a:schemeClr val="accent3">
                    <a:lumMod val="75000"/>
                  </a:schemeClr>
                </a:solidFill>
                <a:effectLst>
                  <a:outerShdw blurRad="38100" dist="38100" dir="2700000" algn="tl">
                    <a:srgbClr val="C0C0C0"/>
                  </a:outerShdw>
                </a:effectLst>
              </a:rPr>
              <a:t>HUMAN BEINGS </a:t>
            </a:r>
            <a:r>
              <a:rPr lang="en-CA" sz="1200" b="1" dirty="0">
                <a:solidFill>
                  <a:schemeClr val="accent1">
                    <a:lumMod val="75000"/>
                  </a:schemeClr>
                </a:solidFill>
                <a:effectLst>
                  <a:outerShdw blurRad="38100" dist="38100" dir="2700000" algn="tl">
                    <a:srgbClr val="C0C0C0"/>
                  </a:outerShdw>
                </a:effectLst>
              </a:rPr>
              <a:t>= T</a:t>
            </a:r>
            <a:r>
              <a:rPr lang="en-CA" sz="1200" b="1" dirty="0">
                <a:solidFill>
                  <a:schemeClr val="accent3">
                    <a:lumMod val="75000"/>
                  </a:schemeClr>
                </a:solidFill>
                <a:effectLst>
                  <a:outerShdw blurRad="38100" dist="38100" dir="2700000" algn="tl">
                    <a:srgbClr val="C0C0C0"/>
                  </a:outerShdw>
                </a:effectLst>
              </a:rPr>
              <a:t>R</a:t>
            </a:r>
            <a:r>
              <a:rPr lang="en-CA" sz="1200" b="1" dirty="0">
                <a:solidFill>
                  <a:schemeClr val="accent1">
                    <a:lumMod val="75000"/>
                  </a:schemeClr>
                </a:solidFill>
                <a:effectLst>
                  <a:outerShdw blurRad="38100" dist="38100" dir="2700000" algn="tl">
                    <a:srgbClr val="C0C0C0"/>
                  </a:outerShdw>
                </a:effectLst>
              </a:rPr>
              <a:t>A</a:t>
            </a:r>
            <a:r>
              <a:rPr lang="en-CA" sz="1200" b="1" dirty="0">
                <a:solidFill>
                  <a:schemeClr val="accent3">
                    <a:lumMod val="75000"/>
                  </a:schemeClr>
                </a:solidFill>
                <a:effectLst>
                  <a:outerShdw blurRad="38100" dist="38100" dir="2700000" algn="tl">
                    <a:srgbClr val="C0C0C0"/>
                  </a:outerShdw>
                </a:effectLst>
              </a:rPr>
              <a:t>N</a:t>
            </a:r>
            <a:r>
              <a:rPr lang="en-CA" sz="1200" b="1" dirty="0">
                <a:solidFill>
                  <a:schemeClr val="accent1">
                    <a:lumMod val="75000"/>
                  </a:schemeClr>
                </a:solidFill>
                <a:effectLst>
                  <a:outerShdw blurRad="38100" dist="38100" dir="2700000" algn="tl">
                    <a:srgbClr val="C0C0C0"/>
                  </a:outerShdw>
                </a:effectLst>
              </a:rPr>
              <a:t>S</a:t>
            </a:r>
            <a:r>
              <a:rPr lang="en-CA" sz="1200" b="1" dirty="0">
                <a:solidFill>
                  <a:schemeClr val="accent3">
                    <a:lumMod val="75000"/>
                  </a:schemeClr>
                </a:solidFill>
                <a:effectLst>
                  <a:outerShdw blurRad="38100" dist="38100" dir="2700000" algn="tl">
                    <a:srgbClr val="C0C0C0"/>
                  </a:outerShdw>
                </a:effectLst>
              </a:rPr>
              <a:t>I</a:t>
            </a:r>
            <a:r>
              <a:rPr lang="en-CA" sz="1200" b="1" dirty="0">
                <a:solidFill>
                  <a:schemeClr val="accent1">
                    <a:lumMod val="75000"/>
                  </a:schemeClr>
                </a:solidFill>
                <a:effectLst>
                  <a:outerShdw blurRad="38100" dist="38100" dir="2700000" algn="tl">
                    <a:srgbClr val="C0C0C0"/>
                  </a:outerShdw>
                </a:effectLst>
              </a:rPr>
              <a:t>T</a:t>
            </a:r>
            <a:r>
              <a:rPr lang="en-CA" sz="1200" b="1" dirty="0">
                <a:solidFill>
                  <a:schemeClr val="accent3">
                    <a:lumMod val="75000"/>
                  </a:schemeClr>
                </a:solidFill>
                <a:effectLst>
                  <a:outerShdw blurRad="38100" dist="38100" dir="2700000" algn="tl">
                    <a:srgbClr val="C0C0C0"/>
                  </a:outerShdw>
                </a:effectLst>
              </a:rPr>
              <a:t>I</a:t>
            </a:r>
            <a:r>
              <a:rPr lang="en-CA" sz="1200" b="1" dirty="0">
                <a:solidFill>
                  <a:schemeClr val="accent1">
                    <a:lumMod val="75000"/>
                  </a:schemeClr>
                </a:solidFill>
                <a:effectLst>
                  <a:outerShdw blurRad="38100" dist="38100" dir="2700000" algn="tl">
                    <a:srgbClr val="C0C0C0"/>
                  </a:outerShdw>
                </a:effectLst>
              </a:rPr>
              <a:t>O</a:t>
            </a:r>
            <a:r>
              <a:rPr lang="en-CA" sz="1200" b="1" dirty="0">
                <a:solidFill>
                  <a:schemeClr val="accent3">
                    <a:lumMod val="75000"/>
                  </a:schemeClr>
                </a:solidFill>
                <a:effectLst>
                  <a:outerShdw blurRad="38100" dist="38100" dir="2700000" algn="tl">
                    <a:srgbClr val="C0C0C0"/>
                  </a:outerShdw>
                </a:effectLst>
              </a:rPr>
              <a:t>N</a:t>
            </a:r>
          </a:p>
          <a:p>
            <a:endParaRPr lang="en-CA" dirty="0"/>
          </a:p>
          <a:p>
            <a:endParaRPr lang="en-CA" dirty="0"/>
          </a:p>
          <a:p>
            <a:r>
              <a:rPr lang="en-CA" dirty="0"/>
              <a:t>*** </a:t>
            </a:r>
            <a:r>
              <a:rPr lang="en-CA" dirty="0" err="1"/>
              <a:t>Français</a:t>
            </a:r>
            <a:r>
              <a:rPr lang="en-CA" dirty="0"/>
              <a:t>…</a:t>
            </a:r>
          </a:p>
          <a:p>
            <a:r>
              <a:rPr lang="fr-FR" b="1" dirty="0"/>
              <a:t>Types de changement : Il existe deux types de changements : volontaires et involontaires</a:t>
            </a:r>
            <a:r>
              <a:rPr lang="fr-FR" dirty="0"/>
              <a:t>.</a:t>
            </a:r>
          </a:p>
          <a:p>
            <a:pPr marL="171450" indent="-171450">
              <a:buFont typeface="Arial" panose="020B0604020202020204" pitchFamily="34" charset="0"/>
              <a:buChar char="•"/>
            </a:pPr>
            <a:r>
              <a:rPr lang="fr-FR" b="1" dirty="0"/>
              <a:t>Les changements volontaires </a:t>
            </a:r>
            <a:r>
              <a:rPr lang="fr-FR" dirty="0"/>
              <a:t>sont les changements que vous choisissez d’apporter et auxquels vous êtes préparé. Les exemples incluent quitter un emploi, accepter une promotion, prendre une retraite anticipée ou démarrer votre propre entreprise. Lorsque vous prenez les choses en main et choisissez d’apporter un changement dans votre vie, vous pouvez vous sentir excité, soulagé ou anxieux – autant de réactions typiques.</a:t>
            </a:r>
          </a:p>
          <a:p>
            <a:pPr marL="171450" indent="-171450">
              <a:buFont typeface="Arial" panose="020B0604020202020204" pitchFamily="34" charset="0"/>
              <a:buChar char="•"/>
            </a:pPr>
            <a:r>
              <a:rPr lang="fr-FR" b="1" dirty="0"/>
              <a:t>Les changements involontaires </a:t>
            </a:r>
            <a:r>
              <a:rPr lang="fr-FR" dirty="0"/>
              <a:t>sont ceux qui se produisent et échappent à votre contrôle. Ceux-ci peuvent être un changement dans la santé ; un changement dans une relation en raison d'un décès ou d'un divorce ; un changement dans votre situation de travail, comme une mise à pied, un congédiement ou une retraite forcée ; ou une diminution ou une augmentation de la demande pour vos compétences ou services. Au début, la plupart des gens réagissent aux changements involontaires par la colère, la tristesse ou la peur.</a:t>
            </a:r>
          </a:p>
          <a:p>
            <a:endParaRPr lang="fr-FR" dirty="0"/>
          </a:p>
          <a:p>
            <a:r>
              <a:rPr lang="fr-FR" b="1" dirty="0"/>
              <a:t>Nombre de changements :</a:t>
            </a:r>
          </a:p>
          <a:p>
            <a:r>
              <a:rPr lang="fr-FR" dirty="0"/>
              <a:t>Le changement peut se produire dans plusieurs domaines de votre vie à la fois : à la maison, en matière de santé, de famille. Parfois, vos domaines de changement individuels peuvent sembler quelque peu gérables. Mais lorsque le changement se produit dans plusieurs domaines, il peut sembler accablant et entraîner de nombreuses conséquences.</a:t>
            </a:r>
          </a:p>
          <a:p>
            <a:pPr marL="171450" indent="-171450">
              <a:buFont typeface="Arial" panose="020B0604020202020204" pitchFamily="34" charset="0"/>
              <a:buChar char="•"/>
            </a:pPr>
            <a:r>
              <a:rPr lang="fr-FR" dirty="0"/>
              <a:t>La transition est la façon dont les gens réagissent et s’adaptent au changement.</a:t>
            </a:r>
          </a:p>
          <a:p>
            <a:pPr marL="171450" indent="-171450">
              <a:buFont typeface="Arial" panose="020B0604020202020204" pitchFamily="34" charset="0"/>
              <a:buChar char="•"/>
            </a:pPr>
            <a:r>
              <a:rPr lang="fr-FR" dirty="0"/>
              <a:t>Généralement, les changements sont basés sur un événement externe. Il se passe quelque chose qui entraîne une différence fondamentale dans votre situation.</a:t>
            </a:r>
          </a:p>
          <a:p>
            <a:pPr marL="171450" indent="-171450">
              <a:buFont typeface="Arial" panose="020B0604020202020204" pitchFamily="34" charset="0"/>
              <a:buChar char="•"/>
            </a:pPr>
            <a:r>
              <a:rPr lang="fr-FR" dirty="0"/>
              <a:t>Une transition est le processus par lequel les gens passent lorsqu’ils effectuent un changement et suit un processus similaire à celui du deuil.</a:t>
            </a:r>
          </a:p>
          <a:p>
            <a:pPr marL="171450" indent="-171450">
              <a:buFont typeface="Arial" panose="020B0604020202020204" pitchFamily="34" charset="0"/>
              <a:buChar char="•"/>
            </a:pPr>
            <a:r>
              <a:rPr lang="fr-FR" dirty="0"/>
              <a:t>Les gens ne traversent pas la transition en groupe par étapes et en même temps</a:t>
            </a:r>
          </a:p>
          <a:p>
            <a:pPr marL="171450" indent="-171450">
              <a:buFont typeface="Arial" panose="020B0604020202020204" pitchFamily="34" charset="0"/>
              <a:buChar char="•"/>
            </a:pPr>
            <a:r>
              <a:rPr lang="fr-FR" dirty="0"/>
              <a:t>Chaque personne vit le changement différemment et choisira de soutenir ou non le changement en tant qu'individu.</a:t>
            </a:r>
          </a:p>
          <a:p>
            <a:r>
              <a:rPr lang="fr-FR" b="1" dirty="0"/>
              <a:t>CHANGEMENT + ÊTRES HUMAINS = TRANSITION</a:t>
            </a:r>
            <a:endParaRPr lang="en-CA" b="1" dirty="0"/>
          </a:p>
          <a:p>
            <a:endParaRPr lang="en-CA" dirty="0"/>
          </a:p>
        </p:txBody>
      </p:sp>
      <p:sp>
        <p:nvSpPr>
          <p:cNvPr id="4" name="Espace réservé du numéro de diapositive 3"/>
          <p:cNvSpPr>
            <a:spLocks noGrp="1"/>
          </p:cNvSpPr>
          <p:nvPr>
            <p:ph type="sldNum" sz="quarter" idx="10"/>
          </p:nvPr>
        </p:nvSpPr>
        <p:spPr/>
        <p:txBody>
          <a:bodyPr/>
          <a:lstStyle/>
          <a:p>
            <a:fld id="{67164DD2-6112-43B7-9879-3A11E4824592}" type="slidenum">
              <a:rPr lang="en-CA" smtClean="0"/>
              <a:pPr/>
              <a:t>10</a:t>
            </a:fld>
            <a:endParaRPr lang="en-CA"/>
          </a:p>
        </p:txBody>
      </p:sp>
    </p:spTree>
    <p:extLst>
      <p:ext uri="{BB962C8B-B14F-4D97-AF65-F5344CB8AC3E}">
        <p14:creationId xmlns:p14="http://schemas.microsoft.com/office/powerpoint/2010/main" val="3846905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fr-CA" b="0" i="0" u="none" strike="noStrike" kern="1200" baseline="0" dirty="0">
                <a:solidFill>
                  <a:schemeClr val="tx1"/>
                </a:solidFill>
              </a:rPr>
              <a:t>Alejandro:</a:t>
            </a:r>
          </a:p>
          <a:p>
            <a:endParaRPr lang="fr-CA" b="0" i="0" u="none" strike="noStrike" kern="1200" baseline="0" dirty="0">
              <a:solidFill>
                <a:schemeClr val="tx1"/>
              </a:solidFill>
            </a:endParaRPr>
          </a:p>
          <a:p>
            <a:r>
              <a:rPr lang="en-CA" b="0" dirty="0"/>
              <a:t>Let us now explore the three phases of the human transition process.</a:t>
            </a:r>
          </a:p>
          <a:p>
            <a:endParaRPr lang="en-CA" sz="1200" dirty="0">
              <a:solidFill>
                <a:prstClr val="black"/>
              </a:solidFill>
            </a:endParaRPr>
          </a:p>
          <a:p>
            <a:r>
              <a:rPr lang="fr-CA" b="0" dirty="0"/>
              <a:t>(click)</a:t>
            </a:r>
            <a:endParaRPr lang="en-CA" b="0" dirty="0"/>
          </a:p>
          <a:p>
            <a:r>
              <a:rPr lang="en-CA" b="0" dirty="0"/>
              <a:t>The first phase of the transition process is called “</a:t>
            </a:r>
            <a:r>
              <a:rPr lang="en-CA" b="1" dirty="0"/>
              <a:t>Endings</a:t>
            </a:r>
            <a:r>
              <a:rPr lang="en-CA" b="0" dirty="0"/>
              <a:t>”</a:t>
            </a:r>
          </a:p>
          <a:p>
            <a:r>
              <a:rPr lang="en-CA" b="0" dirty="0"/>
              <a:t>According to William Bridges Transition model, all change begins with an end. Think about a change in your life and see what you had to give up before committing to the new reality; for example, if one marries, one must renounce celibacy; to change jobs, you must give up your existing job before starting a new one;</a:t>
            </a:r>
          </a:p>
          <a:p>
            <a:r>
              <a:rPr lang="fr-CA" b="0" dirty="0"/>
              <a:t>(click)</a:t>
            </a:r>
          </a:p>
          <a:p>
            <a:pPr defTabSz="899141">
              <a:defRPr/>
            </a:pPr>
            <a:r>
              <a:rPr lang="fr-CA" b="1" dirty="0" err="1"/>
              <a:t>Endings</a:t>
            </a:r>
            <a:r>
              <a:rPr lang="fr-CA" b="1" dirty="0"/>
              <a:t>:</a:t>
            </a:r>
            <a:r>
              <a:rPr lang="fr-CA" dirty="0"/>
              <a:t> </a:t>
            </a:r>
            <a:r>
              <a:rPr lang="fr-CA" u="sng" dirty="0"/>
              <a:t>Denial</a:t>
            </a:r>
            <a:r>
              <a:rPr lang="fr-CA" dirty="0"/>
              <a:t>, </a:t>
            </a:r>
            <a:r>
              <a:rPr lang="fr-CA" dirty="0" err="1"/>
              <a:t>anxiety</a:t>
            </a:r>
            <a:r>
              <a:rPr lang="fr-CA" dirty="0"/>
              <a:t>,</a:t>
            </a:r>
            <a:r>
              <a:rPr lang="fr-CA" baseline="0" dirty="0"/>
              <a:t> </a:t>
            </a:r>
            <a:r>
              <a:rPr lang="fr-CA" baseline="0" dirty="0" err="1"/>
              <a:t>Shock</a:t>
            </a:r>
            <a:r>
              <a:rPr lang="fr-CA" baseline="0" dirty="0"/>
              <a:t>, Confusion, </a:t>
            </a:r>
            <a:r>
              <a:rPr lang="fr-CA" baseline="0" dirty="0" err="1"/>
              <a:t>Uncertainty</a:t>
            </a:r>
            <a:r>
              <a:rPr lang="fr-CA" baseline="0" dirty="0"/>
              <a:t>, </a:t>
            </a:r>
            <a:r>
              <a:rPr lang="fr-CA" baseline="0" dirty="0" err="1"/>
              <a:t>Resentment</a:t>
            </a:r>
            <a:r>
              <a:rPr lang="fr-CA" baseline="0" dirty="0"/>
              <a:t>, </a:t>
            </a:r>
            <a:r>
              <a:rPr lang="fr-CA" baseline="0" dirty="0" err="1"/>
              <a:t>Sadness</a:t>
            </a:r>
            <a:r>
              <a:rPr lang="fr-CA" baseline="0" dirty="0"/>
              <a:t>, </a:t>
            </a:r>
            <a:r>
              <a:rPr lang="fr-CA" u="sng" baseline="0" dirty="0"/>
              <a:t>Anger</a:t>
            </a:r>
            <a:r>
              <a:rPr lang="fr-CA" baseline="0" dirty="0"/>
              <a:t>, Fear, </a:t>
            </a:r>
            <a:r>
              <a:rPr lang="fr-CA" baseline="0" dirty="0" err="1"/>
              <a:t>Blame</a:t>
            </a:r>
            <a:r>
              <a:rPr lang="fr-CA" baseline="0" dirty="0"/>
              <a:t> - </a:t>
            </a:r>
            <a:r>
              <a:rPr lang="en-CA" dirty="0"/>
              <a:t>It’s about loss and letting go of the old reality / It’s important for people to identify and talk about what they are loosing</a:t>
            </a:r>
          </a:p>
          <a:p>
            <a:pPr defTabSz="899141">
              <a:defRPr/>
            </a:pPr>
            <a:endParaRPr lang="fr-CA" dirty="0"/>
          </a:p>
          <a:p>
            <a:r>
              <a:rPr lang="en-CA" b="0" dirty="0"/>
              <a:t>In this phase, people discover that they must forget the predictable and comfortable environments to which they have become accustomed. They feel a loss of control. There are also people who can be truly optimistic and those who are less comfortable with change. So it's important to make sure you respect all of each person's points of view.</a:t>
            </a:r>
          </a:p>
          <a:p>
            <a:r>
              <a:rPr lang="fr-CA" baseline="0"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prstClr val="black"/>
                </a:solidFill>
              </a:rPr>
              <a:t>Have to let go of who  we were in the old</a:t>
            </a:r>
          </a:p>
          <a:p>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0" dirty="0"/>
              <a:t>(click)</a:t>
            </a:r>
            <a:endParaRPr lang="fr-CA" dirty="0"/>
          </a:p>
          <a:p>
            <a:r>
              <a:rPr lang="en-CA" dirty="0"/>
              <a:t>The second phase of the transition process is called “</a:t>
            </a:r>
            <a:r>
              <a:rPr lang="en-CA" b="1" dirty="0"/>
              <a:t>Neutral Zone</a:t>
            </a:r>
            <a:r>
              <a:rPr lang="en-CA" dirty="0"/>
              <a:t>”.</a:t>
            </a:r>
          </a:p>
          <a:p>
            <a:r>
              <a:rPr lang="en-CA" dirty="0"/>
              <a:t>The "neutral zone", also known as the "</a:t>
            </a:r>
            <a:r>
              <a:rPr lang="en-CA" b="1" dirty="0"/>
              <a:t>nowhere between two places</a:t>
            </a:r>
            <a:r>
              <a:rPr lang="en-CA" dirty="0"/>
              <a:t>", is the most difficult for most people since it is the space that separates </a:t>
            </a:r>
            <a:r>
              <a:rPr lang="en-CA" b="1" dirty="0"/>
              <a:t>the old reality and the new reality</a:t>
            </a:r>
            <a:r>
              <a:rPr lang="en-CA" dirty="0"/>
              <a:t>, where lack of clarity can create uncertainty and anxiety. But it can also be a period of great creativity and innovation, during which we prepare to enter the new reality.</a:t>
            </a:r>
          </a:p>
          <a:p>
            <a:endParaRPr lang="fr-CA" dirty="0"/>
          </a:p>
          <a:p>
            <a:pPr defTabSz="899141">
              <a:defRPr/>
            </a:pPr>
            <a:r>
              <a:rPr lang="fr-CA" b="1" baseline="0" dirty="0"/>
              <a:t>Neutral </a:t>
            </a:r>
            <a:r>
              <a:rPr lang="fr-CA" b="1" dirty="0"/>
              <a:t>Zone: </a:t>
            </a:r>
            <a:r>
              <a:rPr lang="fr-CA" b="0" baseline="0" dirty="0" err="1"/>
              <a:t>Undirected</a:t>
            </a:r>
            <a:r>
              <a:rPr lang="fr-CA" b="0" baseline="0" dirty="0"/>
              <a:t> </a:t>
            </a:r>
            <a:r>
              <a:rPr lang="fr-CA" b="0" baseline="0" dirty="0" err="1"/>
              <a:t>energy</a:t>
            </a:r>
            <a:r>
              <a:rPr lang="fr-CA" b="0" baseline="0" dirty="0"/>
              <a:t> </a:t>
            </a:r>
            <a:r>
              <a:rPr lang="fr-CA" b="0" baseline="0" dirty="0" err="1"/>
              <a:t>typified</a:t>
            </a:r>
            <a:r>
              <a:rPr lang="fr-CA" b="0" baseline="0" dirty="0"/>
              <a:t> by confusion, Anger, Fear, Frustration, </a:t>
            </a:r>
            <a:r>
              <a:rPr lang="fr-CA" b="0" baseline="0" dirty="0" err="1"/>
              <a:t>Extreme</a:t>
            </a:r>
            <a:r>
              <a:rPr lang="fr-CA" b="0" baseline="0" dirty="0"/>
              <a:t> </a:t>
            </a:r>
            <a:r>
              <a:rPr lang="fr-CA" b="0" baseline="0" dirty="0" err="1"/>
              <a:t>anxiety</a:t>
            </a:r>
            <a:r>
              <a:rPr lang="fr-CA" b="0" baseline="0" dirty="0"/>
              <a:t>, </a:t>
            </a:r>
            <a:r>
              <a:rPr lang="fr-CA" b="0" baseline="0" dirty="0" err="1"/>
              <a:t>Scepticism</a:t>
            </a:r>
            <a:r>
              <a:rPr lang="fr-CA" b="0" baseline="0" dirty="0"/>
              <a:t>, </a:t>
            </a:r>
            <a:r>
              <a:rPr lang="fr-CA" b="0" baseline="0" dirty="0" err="1"/>
              <a:t>Apathy</a:t>
            </a:r>
            <a:r>
              <a:rPr lang="fr-CA" b="0" baseline="0" dirty="0"/>
              <a:t>, Isolation, Dislocation, </a:t>
            </a:r>
            <a:r>
              <a:rPr lang="fr-CA" b="0" u="sng" baseline="0" dirty="0" err="1"/>
              <a:t>Bargaining</a:t>
            </a:r>
            <a:r>
              <a:rPr lang="fr-CA" b="0" baseline="0" dirty="0"/>
              <a:t>, </a:t>
            </a:r>
            <a:r>
              <a:rPr lang="fr-CA" b="0" u="sng" baseline="0" dirty="0" err="1"/>
              <a:t>Depression</a:t>
            </a:r>
            <a:r>
              <a:rPr lang="fr-CA" b="0" baseline="0" dirty="0"/>
              <a:t>, </a:t>
            </a:r>
            <a:r>
              <a:rPr lang="fr-CA" b="0" baseline="0" dirty="0" err="1"/>
              <a:t>Some</a:t>
            </a:r>
            <a:r>
              <a:rPr lang="fr-CA" b="0" baseline="0" dirty="0"/>
              <a:t> </a:t>
            </a:r>
            <a:r>
              <a:rPr lang="fr-CA" b="0" baseline="0" dirty="0" err="1"/>
              <a:t>optimism</a:t>
            </a:r>
            <a:r>
              <a:rPr lang="fr-CA" b="0" baseline="0" dirty="0"/>
              <a:t>, Discovery, </a:t>
            </a:r>
            <a:r>
              <a:rPr lang="fr-CA" b="0" baseline="0" dirty="0" err="1"/>
              <a:t>Creativity</a:t>
            </a:r>
            <a:r>
              <a:rPr lang="fr-CA" b="0" baseline="0" dirty="0"/>
              <a:t> - </a:t>
            </a:r>
            <a:r>
              <a:rPr lang="en-CA" dirty="0"/>
              <a:t>Also referred to as the psychological no-man’s-land or the limbo between the old and the new /</a:t>
            </a:r>
            <a:r>
              <a:rPr lang="en-CA" b="1" dirty="0"/>
              <a:t> </a:t>
            </a:r>
            <a:r>
              <a:rPr lang="en-CA" dirty="0"/>
              <a:t>Still emotionally charged /</a:t>
            </a:r>
            <a:r>
              <a:rPr lang="en-CA" b="1" dirty="0"/>
              <a:t> </a:t>
            </a:r>
            <a:r>
              <a:rPr lang="en-CA" dirty="0"/>
              <a:t>It’s a time of exploration</a:t>
            </a:r>
          </a:p>
          <a:p>
            <a:pPr defTabSz="899141">
              <a:defRPr/>
            </a:pPr>
            <a:endParaRPr lang="fr-CA" dirty="0"/>
          </a:p>
          <a:p>
            <a:pPr marL="0" marR="0" lvl="0" indent="0" algn="l" defTabSz="899141" rtl="0" eaLnBrk="1" fontAlgn="auto" latinLnBrk="0" hangingPunct="1">
              <a:lnSpc>
                <a:spcPct val="100000"/>
              </a:lnSpc>
              <a:spcBef>
                <a:spcPts val="0"/>
              </a:spcBef>
              <a:spcAft>
                <a:spcPts val="0"/>
              </a:spcAft>
              <a:buClrTx/>
              <a:buSzTx/>
              <a:buFontTx/>
              <a:buNone/>
              <a:tabLst/>
              <a:defRPr/>
            </a:pPr>
            <a:r>
              <a:rPr lang="en-CA" dirty="0"/>
              <a:t>As people move through transition points, they may blame and develop anger. People may also feel uncertain, fearful, confused, or experience an unusual outburst of frustration or anxiety. Patience is key here. We must focus on the future rather than the past. And as in the case of finality, we must continue to encourage the optimists and support those who have the most difficulty with change.</a:t>
            </a:r>
            <a:endParaRPr lang="fr-CA" dirty="0"/>
          </a:p>
          <a:p>
            <a:r>
              <a:rPr lang="fr-CA" baseline="0"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prstClr val="black"/>
                </a:solidFill>
              </a:rPr>
              <a:t>Not who we were,</a:t>
            </a:r>
            <a:r>
              <a:rPr lang="en-CA" sz="1200" baseline="0" dirty="0">
                <a:solidFill>
                  <a:prstClr val="black"/>
                </a:solidFill>
              </a:rPr>
              <a:t> </a:t>
            </a:r>
            <a:r>
              <a:rPr lang="en-CA" sz="1200" dirty="0">
                <a:solidFill>
                  <a:prstClr val="black"/>
                </a:solidFill>
              </a:rPr>
              <a:t>Not yet who we will be</a:t>
            </a:r>
          </a:p>
          <a:p>
            <a:endParaRPr lang="fr-CA" baseline="0" dirty="0"/>
          </a:p>
          <a:p>
            <a:r>
              <a:rPr lang="fr-CA" b="0" dirty="0"/>
              <a:t>(click)</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The last phase of the transition process is called “</a:t>
            </a:r>
            <a:r>
              <a:rPr lang="fr-CA" b="1" dirty="0"/>
              <a:t>New </a:t>
            </a:r>
            <a:r>
              <a:rPr lang="fr-CA" b="1" dirty="0" err="1"/>
              <a:t>Beginnings</a:t>
            </a:r>
            <a:r>
              <a:rPr lang="en-CA"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People in this phase have chosen to engage and participate in the development of new processes based on the new environment. They are now more comfortable with the transition, they may even look forward to moving forward and perhaps have hope of developing new confidence, relationships and new achievements.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0" dirty="0"/>
          </a:p>
          <a:p>
            <a:pPr defTabSz="899141">
              <a:defRPr/>
            </a:pPr>
            <a:r>
              <a:rPr lang="fr-CA" b="1" baseline="0" dirty="0"/>
              <a:t>New </a:t>
            </a:r>
            <a:r>
              <a:rPr lang="fr-CA" b="1" baseline="0" dirty="0" err="1"/>
              <a:t>beginnings</a:t>
            </a:r>
            <a:r>
              <a:rPr lang="fr-CA" b="1" baseline="0" dirty="0"/>
              <a:t>: </a:t>
            </a:r>
            <a:r>
              <a:rPr lang="fr-CA" baseline="0" dirty="0" err="1"/>
              <a:t>Commitment</a:t>
            </a:r>
            <a:r>
              <a:rPr lang="fr-CA" baseline="0" dirty="0"/>
              <a:t>, </a:t>
            </a:r>
            <a:r>
              <a:rPr lang="fr-CA" baseline="0" dirty="0" err="1"/>
              <a:t>Enthusiasm</a:t>
            </a:r>
            <a:r>
              <a:rPr lang="fr-CA" baseline="0" dirty="0"/>
              <a:t>, </a:t>
            </a:r>
            <a:r>
              <a:rPr lang="fr-CA" baseline="0" dirty="0" err="1"/>
              <a:t>Trusting</a:t>
            </a:r>
            <a:r>
              <a:rPr lang="fr-CA" baseline="0" dirty="0"/>
              <a:t>, Excitement, Relief / </a:t>
            </a:r>
            <a:r>
              <a:rPr lang="fr-CA" baseline="0" dirty="0" err="1"/>
              <a:t>Anxiety</a:t>
            </a:r>
            <a:r>
              <a:rPr lang="fr-CA" baseline="0" dirty="0"/>
              <a:t>, </a:t>
            </a:r>
            <a:r>
              <a:rPr lang="fr-CA" baseline="0" dirty="0" err="1"/>
              <a:t>Hopeful</a:t>
            </a:r>
            <a:r>
              <a:rPr lang="fr-CA" baseline="0" dirty="0"/>
              <a:t>/</a:t>
            </a:r>
            <a:r>
              <a:rPr lang="fr-CA" baseline="0" dirty="0" err="1"/>
              <a:t>Sceptical</a:t>
            </a:r>
            <a:r>
              <a:rPr lang="fr-CA" baseline="0" dirty="0"/>
              <a:t>, Impatience, </a:t>
            </a:r>
            <a:r>
              <a:rPr lang="fr-CA" u="sng" baseline="0" dirty="0"/>
              <a:t>Acceptance</a:t>
            </a:r>
            <a:r>
              <a:rPr lang="fr-CA" baseline="0" dirty="0"/>
              <a:t>, </a:t>
            </a:r>
            <a:r>
              <a:rPr lang="fr-CA" baseline="0" dirty="0" err="1"/>
              <a:t>Realisation</a:t>
            </a:r>
            <a:r>
              <a:rPr lang="fr-CA" baseline="0" dirty="0"/>
              <a:t> of </a:t>
            </a:r>
            <a:r>
              <a:rPr lang="fr-CA" baseline="0" dirty="0" err="1"/>
              <a:t>loss</a:t>
            </a:r>
            <a:r>
              <a:rPr lang="fr-CA" baseline="0" dirty="0"/>
              <a:t> / </a:t>
            </a:r>
            <a:r>
              <a:rPr lang="fr-CA" baseline="0" dirty="0" err="1"/>
              <a:t>Acknowledgement</a:t>
            </a:r>
            <a:r>
              <a:rPr lang="fr-CA" baseline="0" dirty="0"/>
              <a:t> of </a:t>
            </a:r>
            <a:r>
              <a:rPr lang="fr-CA" baseline="0" dirty="0" err="1"/>
              <a:t>possibilities</a:t>
            </a:r>
            <a:r>
              <a:rPr lang="fr-CA" baseline="0" dirty="0"/>
              <a:t> and new </a:t>
            </a:r>
            <a:r>
              <a:rPr lang="fr-CA" baseline="0" dirty="0" err="1"/>
              <a:t>ways</a:t>
            </a:r>
            <a:r>
              <a:rPr lang="fr-CA" baseline="0" dirty="0"/>
              <a:t> / </a:t>
            </a:r>
            <a:r>
              <a:rPr lang="en-CA" dirty="0"/>
              <a:t>Starts versus beginnings  /Ambivalence/Timing</a:t>
            </a:r>
          </a:p>
          <a:p>
            <a:pPr defTabSz="899141">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People have chosen to commit and participate in building the new process with the new environment.  Now that they are more comfortable with the transition, they can become impatient for progress and may be hopeful about building new trust, relationships and achievements.</a:t>
            </a:r>
          </a:p>
          <a:p>
            <a:r>
              <a:rPr lang="fr-CA"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prstClr val="black"/>
                </a:solidFill>
              </a:rPr>
              <a:t>Begin to identify</a:t>
            </a:r>
            <a:r>
              <a:rPr lang="en-CA" sz="1200" baseline="0" dirty="0">
                <a:solidFill>
                  <a:prstClr val="black"/>
                </a:solidFill>
              </a:rPr>
              <a:t> </a:t>
            </a:r>
            <a:r>
              <a:rPr lang="en-CA" sz="1200" dirty="0">
                <a:solidFill>
                  <a:prstClr val="black"/>
                </a:solidFill>
              </a:rPr>
              <a:t>with the new ways</a:t>
            </a:r>
          </a:p>
          <a:p>
            <a:endParaRPr lang="fr-CA" dirty="0"/>
          </a:p>
          <a:p>
            <a:r>
              <a:rPr lang="fr-CA" dirty="0"/>
              <a:t>(click)</a:t>
            </a:r>
          </a:p>
          <a:p>
            <a:r>
              <a:rPr lang="fr-CA" dirty="0"/>
              <a:t>All </a:t>
            </a:r>
            <a:r>
              <a:rPr lang="fr-CA" dirty="0" err="1"/>
              <a:t>emotions</a:t>
            </a:r>
            <a:r>
              <a:rPr lang="fr-CA" dirty="0"/>
              <a:t> are normal</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0" dirty="0" err="1"/>
              <a:t>Your</a:t>
            </a:r>
            <a:r>
              <a:rPr lang="fr-CA" b="0" dirty="0"/>
              <a:t> attitude </a:t>
            </a:r>
            <a:r>
              <a:rPr lang="fr-CA" b="0" dirty="0" err="1"/>
              <a:t>towards</a:t>
            </a:r>
            <a:r>
              <a:rPr lang="fr-CA" b="0" dirty="0"/>
              <a:t> change </a:t>
            </a:r>
            <a:r>
              <a:rPr lang="fr-CA" b="0" dirty="0" err="1"/>
              <a:t>may</a:t>
            </a:r>
            <a:r>
              <a:rPr lang="fr-CA" b="0" dirty="0"/>
              <a:t> help</a:t>
            </a:r>
            <a:r>
              <a:rPr lang="fr-CA" dirty="0"/>
              <a:t>:  glass </a:t>
            </a:r>
            <a:r>
              <a:rPr lang="fr-CA" dirty="0" err="1"/>
              <a:t>half</a:t>
            </a:r>
            <a:r>
              <a:rPr lang="fr-CA" dirty="0"/>
              <a:t> full or </a:t>
            </a:r>
            <a:r>
              <a:rPr lang="fr-CA" dirty="0" err="1"/>
              <a:t>half</a:t>
            </a:r>
            <a:r>
              <a:rPr lang="fr-CA" dirty="0"/>
              <a:t> </a:t>
            </a:r>
            <a:r>
              <a:rPr lang="fr-CA" dirty="0" err="1"/>
              <a:t>empty</a:t>
            </a:r>
            <a:r>
              <a:rPr lang="fr-CA" dirty="0"/>
              <a:t>?</a:t>
            </a:r>
            <a:endParaRPr lang="en-CA" dirty="0"/>
          </a:p>
          <a:p>
            <a:r>
              <a:rPr lang="en-CA" dirty="0"/>
              <a:t>The more perceived control you have over a situation, the healthier you feel about it. Regardless of what changes you are going through, you do have control over your responses to that change. You can exert control by making decisions about how much risk you want to take.</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Graphic adapted from </a:t>
            </a:r>
            <a:r>
              <a:rPr lang="en-CA" dirty="0" err="1"/>
              <a:t>Kübler</a:t>
            </a:r>
            <a:r>
              <a:rPr lang="en-CA" dirty="0"/>
              <a:t>-Ross Grief Cycle, Williams-Bridges Transition Model</a:t>
            </a:r>
          </a:p>
          <a:p>
            <a:r>
              <a:rPr lang="en-CA" dirty="0">
                <a:hlinkClick r:id="rId3"/>
              </a:rPr>
              <a:t>https://commons.wikimedia.org/wiki/File:Kubler-ross-grief-cycle-1-728.jpg</a:t>
            </a:r>
            <a:endParaRPr lang="en-CA" dirty="0"/>
          </a:p>
          <a:p>
            <a:endParaRPr lang="fr-CA" dirty="0"/>
          </a:p>
          <a:p>
            <a:endParaRPr lang="en-CA" dirty="0"/>
          </a:p>
        </p:txBody>
      </p:sp>
      <p:sp>
        <p:nvSpPr>
          <p:cNvPr id="4" name="Slide Number Placeholder 3"/>
          <p:cNvSpPr>
            <a:spLocks noGrp="1"/>
          </p:cNvSpPr>
          <p:nvPr>
            <p:ph type="sldNum" sz="quarter" idx="10"/>
          </p:nvPr>
        </p:nvSpPr>
        <p:spPr/>
        <p:txBody>
          <a:bodyPr/>
          <a:lstStyle/>
          <a:p>
            <a:fld id="{3C1FEB63-FDA9-4253-AC92-D639459CBCED}" type="slidenum">
              <a:rPr lang="en-CA" smtClean="0"/>
              <a:pPr/>
              <a:t>11</a:t>
            </a:fld>
            <a:endParaRPr lang="en-CA"/>
          </a:p>
        </p:txBody>
      </p:sp>
    </p:spTree>
    <p:extLst>
      <p:ext uri="{BB962C8B-B14F-4D97-AF65-F5344CB8AC3E}">
        <p14:creationId xmlns:p14="http://schemas.microsoft.com/office/powerpoint/2010/main" val="839989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899141">
              <a:defRPr/>
            </a:pPr>
            <a:r>
              <a:rPr lang="fr-FR" b="0" dirty="0"/>
              <a:t>(cliquez)</a:t>
            </a:r>
          </a:p>
          <a:p>
            <a:pPr defTabSz="899141">
              <a:defRPr/>
            </a:pPr>
            <a:r>
              <a:rPr lang="fr-FR" b="1" dirty="0"/>
              <a:t>Fins </a:t>
            </a:r>
            <a:r>
              <a:rPr lang="fr-FR" b="0" dirty="0"/>
              <a:t>: Déni, anxiété, choc, confusion, incertitude, ressentiment, tristesse, colère, peur, blâme - Il s'agit de perte et d'abandon de l'ancienne réalité / Il est important que les gens identifient et parlent de ce qu'ils perdent.</a:t>
            </a:r>
          </a:p>
          <a:p>
            <a:pPr defTabSz="899141">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err="1"/>
              <a:t>Dans</a:t>
            </a:r>
            <a:r>
              <a:rPr lang="en-CA" sz="1200" dirty="0"/>
              <a:t> </a:t>
            </a:r>
            <a:r>
              <a:rPr lang="en-CA" sz="1200" dirty="0" err="1"/>
              <a:t>cette</a:t>
            </a:r>
            <a:r>
              <a:rPr lang="en-CA" sz="1200" dirty="0"/>
              <a:t> phase, les </a:t>
            </a:r>
            <a:r>
              <a:rPr lang="en-CA" sz="1200" dirty="0" err="1"/>
              <a:t>personnes</a:t>
            </a:r>
            <a:r>
              <a:rPr lang="en-CA" sz="1200" dirty="0"/>
              <a:t> </a:t>
            </a:r>
            <a:r>
              <a:rPr lang="en-CA" sz="1200" dirty="0" err="1"/>
              <a:t>découvrent</a:t>
            </a:r>
            <a:r>
              <a:rPr lang="en-CA" sz="1200" dirty="0"/>
              <a:t> </a:t>
            </a:r>
            <a:r>
              <a:rPr lang="en-CA" sz="1200" dirty="0" err="1"/>
              <a:t>qu’elles</a:t>
            </a:r>
            <a:r>
              <a:rPr lang="en-CA" sz="1200" dirty="0"/>
              <a:t> </a:t>
            </a:r>
            <a:r>
              <a:rPr lang="en-CA" sz="1200" dirty="0" err="1"/>
              <a:t>doivent</a:t>
            </a:r>
            <a:r>
              <a:rPr lang="en-CA" sz="1200" dirty="0"/>
              <a:t> </a:t>
            </a:r>
            <a:r>
              <a:rPr lang="en-CA" sz="1200" dirty="0" err="1"/>
              <a:t>oublier</a:t>
            </a:r>
            <a:r>
              <a:rPr lang="en-CA" sz="1200" dirty="0"/>
              <a:t> les </a:t>
            </a:r>
            <a:r>
              <a:rPr lang="en-CA" sz="1200" dirty="0" err="1"/>
              <a:t>environnements</a:t>
            </a:r>
            <a:r>
              <a:rPr lang="en-CA" sz="1200" dirty="0"/>
              <a:t> </a:t>
            </a:r>
            <a:r>
              <a:rPr lang="en-CA" sz="1200" dirty="0" err="1"/>
              <a:t>prévisibles</a:t>
            </a:r>
            <a:r>
              <a:rPr lang="en-CA" sz="1200" dirty="0"/>
              <a:t> et </a:t>
            </a:r>
            <a:r>
              <a:rPr lang="en-CA" sz="1200" dirty="0" err="1"/>
              <a:t>confortables</a:t>
            </a:r>
            <a:r>
              <a:rPr lang="en-CA" sz="1200" dirty="0"/>
              <a:t> </a:t>
            </a:r>
            <a:r>
              <a:rPr lang="en-CA" sz="1200" dirty="0" err="1"/>
              <a:t>auxquels</a:t>
            </a:r>
            <a:r>
              <a:rPr lang="en-CA" sz="1200" dirty="0"/>
              <a:t> </a:t>
            </a:r>
            <a:r>
              <a:rPr lang="en-CA" sz="1200" dirty="0" err="1"/>
              <a:t>elles</a:t>
            </a:r>
            <a:r>
              <a:rPr lang="en-CA" sz="1200" dirty="0"/>
              <a:t> se </a:t>
            </a:r>
            <a:r>
              <a:rPr lang="en-CA" sz="1200" dirty="0" err="1"/>
              <a:t>sont</a:t>
            </a:r>
            <a:r>
              <a:rPr lang="en-CA" sz="1200" dirty="0"/>
              <a:t> habitués.  </a:t>
            </a:r>
            <a:r>
              <a:rPr lang="en-CA" sz="1200" dirty="0" err="1"/>
              <a:t>Elles</a:t>
            </a:r>
            <a:r>
              <a:rPr lang="en-CA" sz="1200" dirty="0"/>
              <a:t> </a:t>
            </a:r>
            <a:r>
              <a:rPr lang="en-CA" sz="1200" dirty="0" err="1"/>
              <a:t>ressentent</a:t>
            </a:r>
            <a:r>
              <a:rPr lang="en-CA" sz="1200" dirty="0"/>
              <a:t> </a:t>
            </a:r>
            <a:r>
              <a:rPr lang="en-CA" sz="1200" dirty="0" err="1"/>
              <a:t>une</a:t>
            </a:r>
            <a:r>
              <a:rPr lang="en-CA" sz="1200" dirty="0"/>
              <a:t> </a:t>
            </a:r>
            <a:r>
              <a:rPr lang="en-CA" sz="1200" dirty="0" err="1"/>
              <a:t>perte</a:t>
            </a:r>
            <a:r>
              <a:rPr lang="en-CA" sz="1200" dirty="0"/>
              <a:t> de </a:t>
            </a:r>
            <a:r>
              <a:rPr lang="en-CA" sz="1200" dirty="0" err="1"/>
              <a:t>contrôle</a:t>
            </a:r>
            <a:r>
              <a:rPr lang="en-CA" sz="1200" dirty="0"/>
              <a:t>. Il y a </a:t>
            </a:r>
            <a:r>
              <a:rPr lang="en-CA" sz="1200" dirty="0" err="1"/>
              <a:t>aussi</a:t>
            </a:r>
            <a:r>
              <a:rPr lang="en-CA" sz="1200" dirty="0"/>
              <a:t> les gens qui </a:t>
            </a:r>
            <a:r>
              <a:rPr lang="en-CA" sz="1200" dirty="0" err="1"/>
              <a:t>peuvent</a:t>
            </a:r>
            <a:r>
              <a:rPr lang="en-CA" sz="1200" dirty="0"/>
              <a:t> </a:t>
            </a:r>
            <a:r>
              <a:rPr lang="en-CA" sz="1200" dirty="0" err="1"/>
              <a:t>être</a:t>
            </a:r>
            <a:r>
              <a:rPr lang="en-CA" sz="1200" dirty="0"/>
              <a:t> </a:t>
            </a:r>
            <a:r>
              <a:rPr lang="en-CA" sz="1200" dirty="0" err="1"/>
              <a:t>réellement</a:t>
            </a:r>
            <a:r>
              <a:rPr lang="en-CA" sz="1200" dirty="0"/>
              <a:t> </a:t>
            </a:r>
            <a:r>
              <a:rPr lang="en-CA" sz="1200" dirty="0" err="1"/>
              <a:t>optimistes</a:t>
            </a:r>
            <a:r>
              <a:rPr lang="en-CA" sz="1200" dirty="0"/>
              <a:t> et </a:t>
            </a:r>
            <a:r>
              <a:rPr lang="en-CA" sz="1200" dirty="0" err="1"/>
              <a:t>ceux</a:t>
            </a:r>
            <a:r>
              <a:rPr lang="en-CA" sz="1200" dirty="0"/>
              <a:t> qui </a:t>
            </a:r>
            <a:r>
              <a:rPr lang="en-CA" sz="1200" dirty="0" err="1"/>
              <a:t>sont</a:t>
            </a:r>
            <a:r>
              <a:rPr lang="en-CA" sz="1200" dirty="0"/>
              <a:t> </a:t>
            </a:r>
            <a:r>
              <a:rPr lang="en-CA" sz="1200" dirty="0" err="1"/>
              <a:t>moins</a:t>
            </a:r>
            <a:r>
              <a:rPr lang="en-CA" sz="1200" dirty="0"/>
              <a:t> à </a:t>
            </a:r>
            <a:r>
              <a:rPr lang="en-CA" sz="1200" dirty="0" err="1"/>
              <a:t>l’aise</a:t>
            </a:r>
            <a:r>
              <a:rPr lang="en-CA" sz="1200" dirty="0"/>
              <a:t> avec le </a:t>
            </a:r>
            <a:r>
              <a:rPr lang="en-CA" sz="1200" dirty="0" err="1"/>
              <a:t>changement</a:t>
            </a:r>
            <a:r>
              <a:rPr lang="en-CA" sz="1200" dirty="0"/>
              <a:t>.. Il </a:t>
            </a:r>
            <a:r>
              <a:rPr lang="en-CA" sz="1200" dirty="0" err="1"/>
              <a:t>est</a:t>
            </a:r>
            <a:r>
              <a:rPr lang="en-CA" sz="1200" dirty="0"/>
              <a:t> </a:t>
            </a:r>
            <a:r>
              <a:rPr lang="en-CA" sz="1200" dirty="0" err="1"/>
              <a:t>donc</a:t>
            </a:r>
            <a:r>
              <a:rPr lang="en-CA" sz="1200" dirty="0"/>
              <a:t> important de </a:t>
            </a:r>
            <a:r>
              <a:rPr lang="en-CA" sz="1200" dirty="0" err="1"/>
              <a:t>s’assurer</a:t>
            </a:r>
            <a:r>
              <a:rPr lang="en-CA" sz="1200" dirty="0"/>
              <a:t> de respecter </a:t>
            </a:r>
            <a:r>
              <a:rPr lang="en-CA" sz="1200" dirty="0" err="1"/>
              <a:t>tous</a:t>
            </a:r>
            <a:r>
              <a:rPr lang="en-CA" sz="1200" dirty="0"/>
              <a:t> les points de </a:t>
            </a:r>
            <a:r>
              <a:rPr lang="en-CA" sz="1200" dirty="0" err="1"/>
              <a:t>vue</a:t>
            </a:r>
            <a:r>
              <a:rPr lang="en-CA" sz="1200" dirty="0"/>
              <a:t> de </a:t>
            </a:r>
            <a:r>
              <a:rPr lang="en-CA" sz="1200" dirty="0" err="1"/>
              <a:t>chaque</a:t>
            </a:r>
            <a:r>
              <a:rPr lang="en-CA" sz="1200" dirty="0"/>
              <a:t> </a:t>
            </a:r>
            <a:r>
              <a:rPr lang="en-CA" sz="1200" dirty="0" err="1"/>
              <a:t>personne</a:t>
            </a:r>
            <a:r>
              <a:rPr lang="en-CA" sz="1200" dirty="0"/>
              <a:t>.</a:t>
            </a:r>
          </a:p>
          <a:p>
            <a:endParaRPr lang="fr-CA" baseline="0" dirty="0"/>
          </a:p>
          <a:p>
            <a:pPr marL="0" marR="0" lvl="0" indent="0" algn="l" defTabSz="899141" rtl="0" eaLnBrk="1" fontAlgn="auto" latinLnBrk="0" hangingPunct="1">
              <a:lnSpc>
                <a:spcPct val="100000"/>
              </a:lnSpc>
              <a:spcBef>
                <a:spcPts val="0"/>
              </a:spcBef>
              <a:spcAft>
                <a:spcPts val="0"/>
              </a:spcAft>
              <a:buClrTx/>
              <a:buSzTx/>
              <a:buFontTx/>
              <a:buNone/>
              <a:tabLst/>
              <a:defRPr/>
            </a:pPr>
            <a:r>
              <a:rPr lang="fr-FR" dirty="0"/>
              <a:t>(Cliquez)</a:t>
            </a:r>
          </a:p>
          <a:p>
            <a:pPr defTabSz="899141">
              <a:defRPr/>
            </a:pPr>
            <a:r>
              <a:rPr lang="fr-FR" b="1" dirty="0"/>
              <a:t>Zone neutre</a:t>
            </a:r>
            <a:r>
              <a:rPr lang="fr-FR" dirty="0"/>
              <a:t> : énergie non dirigée caractérisée par la confusion, la colère, la peur, la frustration, l'anxiété extrême, le scepticisme, l'apathie, l'isolement, la dislocation, la négociation, la dépression, un certain optimisme, la découverte, la créativité - également appelée le no man's land psychologique ou le limbes entre l'ancien et le nouveau / Toujours chargé d'émotion / C'est une période d'exploration</a:t>
            </a:r>
          </a:p>
          <a:p>
            <a:pPr defTabSz="899141">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Au fur et à </a:t>
            </a:r>
            <a:r>
              <a:rPr lang="en-CA" sz="1200" dirty="0" err="1"/>
              <a:t>mesure</a:t>
            </a:r>
            <a:r>
              <a:rPr lang="en-CA" sz="1200" dirty="0"/>
              <a:t> que les </a:t>
            </a:r>
            <a:r>
              <a:rPr lang="en-CA" sz="1200" dirty="0" err="1"/>
              <a:t>personnes</a:t>
            </a:r>
            <a:r>
              <a:rPr lang="en-CA" sz="1200" dirty="0"/>
              <a:t> </a:t>
            </a:r>
            <a:r>
              <a:rPr lang="en-CA" sz="1200" dirty="0" err="1"/>
              <a:t>traversent</a:t>
            </a:r>
            <a:r>
              <a:rPr lang="en-CA" sz="1200" dirty="0"/>
              <a:t> les points de transition, </a:t>
            </a:r>
            <a:r>
              <a:rPr lang="en-CA" sz="1200" dirty="0" err="1"/>
              <a:t>ils</a:t>
            </a:r>
            <a:r>
              <a:rPr lang="en-CA" sz="1200" dirty="0"/>
              <a:t> </a:t>
            </a:r>
            <a:r>
              <a:rPr lang="en-CA" sz="1200" dirty="0" err="1"/>
              <a:t>peuvent</a:t>
            </a:r>
            <a:r>
              <a:rPr lang="en-CA" sz="1200" dirty="0"/>
              <a:t> </a:t>
            </a:r>
            <a:r>
              <a:rPr lang="en-CA" sz="1200" dirty="0" err="1"/>
              <a:t>blâmer</a:t>
            </a:r>
            <a:r>
              <a:rPr lang="en-CA" sz="1200" dirty="0"/>
              <a:t> et </a:t>
            </a:r>
            <a:r>
              <a:rPr lang="en-CA" sz="1200" dirty="0" err="1"/>
              <a:t>développer</a:t>
            </a:r>
            <a:r>
              <a:rPr lang="en-CA" sz="1200" dirty="0"/>
              <a:t> de la </a:t>
            </a:r>
            <a:r>
              <a:rPr lang="en-CA" sz="1200" dirty="0" err="1"/>
              <a:t>colère</a:t>
            </a:r>
            <a:r>
              <a:rPr lang="en-CA" sz="1200" dirty="0"/>
              <a:t>. Les gens </a:t>
            </a:r>
            <a:r>
              <a:rPr lang="en-CA" sz="1200" dirty="0" err="1"/>
              <a:t>peuvent</a:t>
            </a:r>
            <a:r>
              <a:rPr lang="en-CA" sz="1200" dirty="0"/>
              <a:t> </a:t>
            </a:r>
            <a:r>
              <a:rPr lang="en-CA" sz="1200" dirty="0" err="1"/>
              <a:t>aussi</a:t>
            </a:r>
            <a:r>
              <a:rPr lang="en-CA" sz="1200" dirty="0"/>
              <a:t> </a:t>
            </a:r>
            <a:r>
              <a:rPr lang="en-CA" sz="1200" dirty="0" err="1"/>
              <a:t>ressentir</a:t>
            </a:r>
            <a:r>
              <a:rPr lang="en-CA" sz="1200" dirty="0"/>
              <a:t> de </a:t>
            </a:r>
            <a:r>
              <a:rPr lang="en-CA" sz="1200" dirty="0" err="1"/>
              <a:t>l’incertitude</a:t>
            </a:r>
            <a:r>
              <a:rPr lang="en-CA" sz="1200" dirty="0"/>
              <a:t>, de la </a:t>
            </a:r>
            <a:r>
              <a:rPr lang="en-CA" sz="1200" dirty="0" err="1"/>
              <a:t>peur</a:t>
            </a:r>
            <a:r>
              <a:rPr lang="en-CA" sz="1200" dirty="0"/>
              <a:t>, de la confusion, </a:t>
            </a:r>
            <a:r>
              <a:rPr lang="en-CA" sz="1200" dirty="0" err="1"/>
              <a:t>ou</a:t>
            </a:r>
            <a:r>
              <a:rPr lang="en-CA" sz="1200" dirty="0"/>
              <a:t> encore vivre un </a:t>
            </a:r>
            <a:r>
              <a:rPr lang="en-CA" sz="1200" dirty="0" err="1"/>
              <a:t>débordement</a:t>
            </a:r>
            <a:r>
              <a:rPr lang="en-CA" sz="1200" dirty="0"/>
              <a:t>  </a:t>
            </a:r>
            <a:r>
              <a:rPr lang="en-CA" sz="1200" dirty="0" err="1"/>
              <a:t>inhabituel</a:t>
            </a:r>
            <a:r>
              <a:rPr lang="en-CA" sz="1200" dirty="0"/>
              <a:t> de frustration </a:t>
            </a:r>
            <a:r>
              <a:rPr lang="en-CA" sz="1200" dirty="0" err="1"/>
              <a:t>ou</a:t>
            </a:r>
            <a:r>
              <a:rPr lang="en-CA" sz="1200" dirty="0"/>
              <a:t> </a:t>
            </a:r>
            <a:r>
              <a:rPr lang="en-CA" sz="1200" dirty="0" err="1"/>
              <a:t>d’anxiété</a:t>
            </a:r>
            <a:r>
              <a:rPr lang="en-CA" sz="1200" dirty="0"/>
              <a:t> .  </a:t>
            </a:r>
            <a:r>
              <a:rPr lang="en-CA" sz="1200" dirty="0" err="1"/>
              <a:t>Ici</a:t>
            </a:r>
            <a:r>
              <a:rPr lang="en-CA" sz="1200" dirty="0"/>
              <a:t> la patience </a:t>
            </a:r>
            <a:r>
              <a:rPr lang="en-CA" sz="1200" dirty="0" err="1"/>
              <a:t>est</a:t>
            </a:r>
            <a:r>
              <a:rPr lang="en-CA" sz="1200" dirty="0"/>
              <a:t> de </a:t>
            </a:r>
            <a:r>
              <a:rPr lang="en-CA" sz="1200" dirty="0" err="1"/>
              <a:t>mise</a:t>
            </a:r>
            <a:r>
              <a:rPr lang="en-CA" sz="1200" dirty="0"/>
              <a:t>.  Il </a:t>
            </a:r>
            <a:r>
              <a:rPr lang="en-CA" sz="1200" dirty="0" err="1"/>
              <a:t>faut</a:t>
            </a:r>
            <a:r>
              <a:rPr lang="en-CA" sz="1200" dirty="0"/>
              <a:t> se </a:t>
            </a:r>
            <a:r>
              <a:rPr lang="en-CA" sz="1200" dirty="0" err="1"/>
              <a:t>concentrer</a:t>
            </a:r>
            <a:r>
              <a:rPr lang="en-CA" sz="1200" dirty="0"/>
              <a:t> sur </a:t>
            </a:r>
            <a:r>
              <a:rPr lang="en-CA" sz="1200" dirty="0" err="1"/>
              <a:t>l’avenir</a:t>
            </a:r>
            <a:r>
              <a:rPr lang="en-CA" sz="1200" dirty="0"/>
              <a:t> </a:t>
            </a:r>
            <a:r>
              <a:rPr lang="en-CA" sz="1200" dirty="0" err="1"/>
              <a:t>plutôt</a:t>
            </a:r>
            <a:r>
              <a:rPr lang="en-CA" sz="1200" dirty="0"/>
              <a:t> que sur le passé.  Et </a:t>
            </a:r>
            <a:r>
              <a:rPr lang="en-CA" sz="1200" dirty="0" err="1"/>
              <a:t>comme</a:t>
            </a:r>
            <a:r>
              <a:rPr lang="en-CA" sz="1200" dirty="0"/>
              <a:t> </a:t>
            </a:r>
            <a:r>
              <a:rPr lang="en-CA" sz="1200" dirty="0" err="1"/>
              <a:t>dans</a:t>
            </a:r>
            <a:r>
              <a:rPr lang="en-CA" sz="1200" dirty="0"/>
              <a:t> le </a:t>
            </a:r>
            <a:r>
              <a:rPr lang="en-CA" sz="1200" dirty="0" err="1"/>
              <a:t>cas</a:t>
            </a:r>
            <a:r>
              <a:rPr lang="en-CA" sz="1200" dirty="0"/>
              <a:t> de la </a:t>
            </a:r>
            <a:r>
              <a:rPr lang="en-CA" sz="1200" dirty="0" err="1"/>
              <a:t>finalité</a:t>
            </a:r>
            <a:r>
              <a:rPr lang="en-CA" sz="1200" dirty="0"/>
              <a:t>, il </a:t>
            </a:r>
            <a:r>
              <a:rPr lang="en-CA" sz="1200" dirty="0" err="1"/>
              <a:t>faut</a:t>
            </a:r>
            <a:r>
              <a:rPr lang="en-CA" sz="1200" dirty="0"/>
              <a:t> continuer </a:t>
            </a:r>
            <a:r>
              <a:rPr lang="en-CA" sz="1200" dirty="0" err="1"/>
              <a:t>d’encourager</a:t>
            </a:r>
            <a:r>
              <a:rPr lang="en-CA" sz="1200" dirty="0"/>
              <a:t> les </a:t>
            </a:r>
            <a:r>
              <a:rPr lang="en-CA" sz="1200" dirty="0" err="1"/>
              <a:t>optimistes</a:t>
            </a:r>
            <a:r>
              <a:rPr lang="en-CA" sz="1200" dirty="0"/>
              <a:t> et </a:t>
            </a:r>
            <a:r>
              <a:rPr lang="en-CA" sz="1200" dirty="0" err="1"/>
              <a:t>appuyer</a:t>
            </a:r>
            <a:r>
              <a:rPr lang="en-CA" sz="1200" dirty="0"/>
              <a:t> </a:t>
            </a:r>
            <a:r>
              <a:rPr lang="en-CA" sz="1200" dirty="0" err="1"/>
              <a:t>ceux</a:t>
            </a:r>
            <a:r>
              <a:rPr lang="en-CA" sz="1200" dirty="0"/>
              <a:t> qui </a:t>
            </a:r>
            <a:r>
              <a:rPr lang="en-CA" sz="1200" dirty="0" err="1"/>
              <a:t>ont</a:t>
            </a:r>
            <a:r>
              <a:rPr lang="en-CA" sz="1200" dirty="0"/>
              <a:t> le plus de </a:t>
            </a:r>
            <a:r>
              <a:rPr lang="en-CA" sz="1200" dirty="0" err="1"/>
              <a:t>difficultés</a:t>
            </a:r>
            <a:r>
              <a:rPr lang="en-CA" sz="1200" dirty="0"/>
              <a:t> avec le </a:t>
            </a:r>
            <a:r>
              <a:rPr lang="en-CA" sz="1200" dirty="0" err="1"/>
              <a:t>changement</a:t>
            </a:r>
            <a:r>
              <a:rPr lang="en-CA" sz="1200" dirty="0"/>
              <a:t>.</a:t>
            </a:r>
          </a:p>
          <a:p>
            <a:endParaRPr lang="fr-CA" baseline="0" dirty="0"/>
          </a:p>
          <a:p>
            <a:pPr marL="0" marR="0" lvl="0" indent="0" algn="l" defTabSz="899141" rtl="0" eaLnBrk="1" fontAlgn="auto" latinLnBrk="0" hangingPunct="1">
              <a:lnSpc>
                <a:spcPct val="100000"/>
              </a:lnSpc>
              <a:spcBef>
                <a:spcPts val="0"/>
              </a:spcBef>
              <a:spcAft>
                <a:spcPts val="0"/>
              </a:spcAft>
              <a:buClrTx/>
              <a:buSzTx/>
              <a:buFontTx/>
              <a:buNone/>
              <a:tabLst/>
              <a:defRPr/>
            </a:pPr>
            <a:r>
              <a:rPr lang="fr-FR" dirty="0"/>
              <a:t>(Cliquez)</a:t>
            </a:r>
          </a:p>
          <a:p>
            <a:pPr defTabSz="899141">
              <a:defRPr/>
            </a:pPr>
            <a:r>
              <a:rPr lang="fr-FR" b="1" dirty="0"/>
              <a:t>Nouveaux départs</a:t>
            </a:r>
            <a:r>
              <a:rPr lang="fr-FR" dirty="0"/>
              <a:t> : engagement, enthousiasme, confiance, enthousiasme, soulagement/anxiété, espoir/sceptique, impatience, acceptation, prise de conscience de la perte/reconnaissance des possibilités et des nouvelles voies/débuts contre débuts/ambivalence/timing</a:t>
            </a:r>
          </a:p>
          <a:p>
            <a:pPr defTabSz="899141">
              <a:defRPr/>
            </a:pPr>
            <a:endParaRPr lang="en-CA" dirty="0"/>
          </a:p>
          <a:p>
            <a:r>
              <a:rPr lang="fr-CA" sz="1200" dirty="0"/>
              <a:t>Engagement et participation à la construction du nouveau processus dans le nouvel environnement. Maintenant qu’on est plus à l’aise avec la transition, on peut avoir hâte de progresser et avoir espoir d’établir de nouveaux rapports de confiance et de nouvelles relations et d’arriver à de nouvelles réalisations.</a:t>
            </a:r>
          </a:p>
          <a:p>
            <a:endParaRPr lang="fr-CA" dirty="0"/>
          </a:p>
          <a:p>
            <a:r>
              <a:rPr lang="fr-FR" dirty="0"/>
              <a:t>(Cliquez)</a:t>
            </a:r>
          </a:p>
          <a:p>
            <a:r>
              <a:rPr lang="fr-FR" dirty="0"/>
              <a:t>Toutes les émotions sont normales</a:t>
            </a:r>
          </a:p>
          <a:p>
            <a:endParaRPr lang="fr-FR" dirty="0"/>
          </a:p>
          <a:p>
            <a:r>
              <a:rPr lang="fr-FR" dirty="0"/>
              <a:t>Votre attitude envers le changement peut aider : verre à moitié plein ou à moitié vide ?</a:t>
            </a:r>
          </a:p>
          <a:p>
            <a:r>
              <a:rPr lang="fr-FR" dirty="0"/>
              <a:t>Plus vous percevez de contrôle sur une situation, plus vous vous sentez en bonne santé. Quels que soient les changements que vous traversez, vous contrôlez vos réactions à ce changement. Vous pouvez exercer un contrôle en prenant des décisions sur le niveau de risque que vous souhaitez prendre.</a:t>
            </a:r>
            <a:endParaRPr lang="fr-CA" dirty="0"/>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Graphic adapted from </a:t>
            </a:r>
            <a:r>
              <a:rPr lang="en-CA" dirty="0" err="1"/>
              <a:t>Kübler</a:t>
            </a:r>
            <a:r>
              <a:rPr lang="en-CA" dirty="0"/>
              <a:t>-Ross Grief Cycle, Williams-Bridges Transition Model</a:t>
            </a:r>
          </a:p>
          <a:p>
            <a:r>
              <a:rPr lang="en-CA" dirty="0">
                <a:hlinkClick r:id="rId3"/>
              </a:rPr>
              <a:t>https://commons.wikimedia.org/wiki/File:Kubler-ross-grief-cycle-1-728.jpg</a:t>
            </a:r>
            <a:endParaRPr lang="en-CA" dirty="0"/>
          </a:p>
          <a:p>
            <a:endParaRPr lang="fr-CA" dirty="0"/>
          </a:p>
          <a:p>
            <a:endParaRPr lang="en-CA" dirty="0"/>
          </a:p>
        </p:txBody>
      </p:sp>
      <p:sp>
        <p:nvSpPr>
          <p:cNvPr id="4" name="Slide Number Placeholder 3"/>
          <p:cNvSpPr>
            <a:spLocks noGrp="1"/>
          </p:cNvSpPr>
          <p:nvPr>
            <p:ph type="sldNum" sz="quarter" idx="10"/>
          </p:nvPr>
        </p:nvSpPr>
        <p:spPr/>
        <p:txBody>
          <a:bodyPr/>
          <a:lstStyle/>
          <a:p>
            <a:fld id="{3C1FEB63-FDA9-4253-AC92-D639459CBCED}" type="slidenum">
              <a:rPr lang="en-CA" smtClean="0"/>
              <a:pPr/>
              <a:t>12</a:t>
            </a:fld>
            <a:endParaRPr lang="en-CA"/>
          </a:p>
        </p:txBody>
      </p:sp>
    </p:spTree>
    <p:extLst>
      <p:ext uri="{BB962C8B-B14F-4D97-AF65-F5344CB8AC3E}">
        <p14:creationId xmlns:p14="http://schemas.microsoft.com/office/powerpoint/2010/main" val="198124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rPr>
              <a:t>https://www.mindful.org/finding-the-space-to-lead-3</a:t>
            </a:r>
            <a:r>
              <a:rPr lang="en-CA" dirty="0"/>
              <a:t>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1018737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rPr>
              <a:t>https://www.mindful.org/finding-the-space-to-lead-3</a:t>
            </a:r>
            <a:r>
              <a:rPr lang="en-CA" dirty="0"/>
              <a:t>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4258466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fr-CA" dirty="0"/>
              <a:t>Ginette:</a:t>
            </a:r>
          </a:p>
          <a:p>
            <a:pPr marL="0" indent="0" defTabSz="685800">
              <a:lnSpc>
                <a:spcPct val="90000"/>
              </a:lnSpc>
              <a:spcBef>
                <a:spcPts val="750"/>
              </a:spcBef>
              <a:buFont typeface="Arial" panose="020B0604020202020204" pitchFamily="34" charset="0"/>
              <a:buNone/>
              <a:defRPr/>
            </a:pPr>
            <a:endParaRPr lang="en-CA" sz="1200" b="1" dirty="0">
              <a:solidFill>
                <a:srgbClr val="202122"/>
              </a:solidFill>
              <a:latin typeface="Arial" panose="020B0604020202020204" pitchFamily="34" charset="0"/>
            </a:endParaRPr>
          </a:p>
          <a:p>
            <a:pPr marL="171450" indent="-171450" defTabSz="685800">
              <a:lnSpc>
                <a:spcPct val="90000"/>
              </a:lnSpc>
              <a:spcBef>
                <a:spcPts val="750"/>
              </a:spcBef>
              <a:buFont typeface="Arial" panose="020B0604020202020204" pitchFamily="34" charset="0"/>
              <a:buChar char="•"/>
              <a:defRPr/>
            </a:pPr>
            <a:r>
              <a:rPr lang="en-CA" sz="1200" b="1" dirty="0">
                <a:solidFill>
                  <a:srgbClr val="202122"/>
                </a:solidFill>
                <a:latin typeface="Arial" panose="020B0604020202020204" pitchFamily="34" charset="0"/>
              </a:rPr>
              <a:t>Neuroplasticity</a:t>
            </a:r>
            <a:r>
              <a:rPr lang="en-CA" sz="1200" dirty="0">
                <a:solidFill>
                  <a:srgbClr val="202122"/>
                </a:solidFill>
                <a:latin typeface="Arial" panose="020B0604020202020204" pitchFamily="34" charset="0"/>
              </a:rPr>
              <a:t>, is the ability of </a:t>
            </a:r>
            <a:r>
              <a:rPr lang="en-CA" sz="1200" dirty="0">
                <a:solidFill>
                  <a:prstClr val="black"/>
                </a:solidFill>
                <a:latin typeface="Arial" panose="020B0604020202020204" pitchFamily="34" charset="0"/>
                <a:hlinkClick r:id="rId3" tooltip="Neural network"/>
              </a:rPr>
              <a:t>neural networks</a:t>
            </a:r>
            <a:r>
              <a:rPr lang="en-CA" sz="1200" dirty="0">
                <a:solidFill>
                  <a:srgbClr val="202122"/>
                </a:solidFill>
                <a:latin typeface="Arial" panose="020B0604020202020204" pitchFamily="34" charset="0"/>
              </a:rPr>
              <a:t> in the </a:t>
            </a:r>
            <a:r>
              <a:rPr lang="en-CA" sz="1200" dirty="0">
                <a:solidFill>
                  <a:prstClr val="black"/>
                </a:solidFill>
                <a:latin typeface="Arial" panose="020B0604020202020204" pitchFamily="34" charset="0"/>
                <a:hlinkClick r:id="rId4" tooltip="Brain"/>
              </a:rPr>
              <a:t>brain</a:t>
            </a:r>
            <a:r>
              <a:rPr lang="en-CA" sz="1200" dirty="0">
                <a:solidFill>
                  <a:srgbClr val="202122"/>
                </a:solidFill>
                <a:latin typeface="Arial" panose="020B0604020202020204" pitchFamily="34" charset="0"/>
              </a:rPr>
              <a:t> to change through </a:t>
            </a:r>
            <a:r>
              <a:rPr lang="en-CA" sz="1200" dirty="0">
                <a:solidFill>
                  <a:prstClr val="black"/>
                </a:solidFill>
                <a:latin typeface="Arial" panose="020B0604020202020204" pitchFamily="34" charset="0"/>
                <a:hlinkClick r:id="rId5" tooltip="Neurogenesis"/>
              </a:rPr>
              <a:t>growth</a:t>
            </a:r>
            <a:r>
              <a:rPr lang="en-CA" sz="1200" dirty="0">
                <a:solidFill>
                  <a:prstClr val="black"/>
                </a:solidFill>
                <a:latin typeface="Arial" panose="020B0604020202020204" pitchFamily="34" charset="0"/>
              </a:rPr>
              <a:t> </a:t>
            </a:r>
            <a:r>
              <a:rPr lang="en-CA" sz="1200" dirty="0">
                <a:solidFill>
                  <a:srgbClr val="202122"/>
                </a:solidFill>
                <a:latin typeface="Arial" panose="020B0604020202020204" pitchFamily="34" charset="0"/>
              </a:rPr>
              <a:t>and reorganization. It is when the brain is rewired to function in some way that differs from how it previously functioned.</a:t>
            </a:r>
          </a:p>
          <a:p>
            <a:pPr marL="171450" indent="-171450" defTabSz="685800">
              <a:lnSpc>
                <a:spcPct val="90000"/>
              </a:lnSpc>
              <a:spcBef>
                <a:spcPts val="750"/>
              </a:spcBef>
              <a:buFont typeface="Arial" panose="020B0604020202020204" pitchFamily="34" charset="0"/>
              <a:buChar char="•"/>
              <a:defRPr/>
            </a:pPr>
            <a:r>
              <a:rPr lang="en-CA" sz="1200" dirty="0">
                <a:solidFill>
                  <a:srgbClr val="202122"/>
                </a:solidFill>
                <a:latin typeface="Arial" panose="020B0604020202020204" pitchFamily="34" charset="0"/>
              </a:rPr>
              <a:t>Examples of neuroplasticity include </a:t>
            </a:r>
            <a:r>
              <a:rPr lang="en-CA" sz="1200" dirty="0">
                <a:solidFill>
                  <a:srgbClr val="202122"/>
                </a:solidFill>
                <a:latin typeface="Arial" panose="020B0604020202020204" pitchFamily="34" charset="0"/>
                <a:hlinkClick r:id="rId6"/>
              </a:rPr>
              <a:t>circuit</a:t>
            </a:r>
            <a:r>
              <a:rPr lang="en-CA" sz="1200" dirty="0">
                <a:solidFill>
                  <a:srgbClr val="202122"/>
                </a:solidFill>
                <a:latin typeface="Arial" panose="020B0604020202020204" pitchFamily="34" charset="0"/>
              </a:rPr>
              <a:t> and network changes that result from </a:t>
            </a:r>
            <a:r>
              <a:rPr lang="en-CA" sz="1200" dirty="0">
                <a:solidFill>
                  <a:srgbClr val="202122"/>
                </a:solidFill>
                <a:latin typeface="Arial" panose="020B0604020202020204" pitchFamily="34" charset="0"/>
                <a:hlinkClick r:id="rId7" tooltip="Learning"/>
              </a:rPr>
              <a:t>learning</a:t>
            </a:r>
            <a:r>
              <a:rPr lang="en-CA" sz="1200" dirty="0">
                <a:solidFill>
                  <a:srgbClr val="202122"/>
                </a:solidFill>
                <a:latin typeface="Arial" panose="020B0604020202020204" pitchFamily="34" charset="0"/>
              </a:rPr>
              <a:t> a new ability, </a:t>
            </a:r>
            <a:r>
              <a:rPr lang="en-CA" sz="1200" dirty="0">
                <a:solidFill>
                  <a:srgbClr val="202122"/>
                </a:solidFill>
                <a:latin typeface="Arial" panose="020B0604020202020204" pitchFamily="34" charset="0"/>
                <a:hlinkClick r:id="rId8" tooltip="Neural coding"/>
              </a:rPr>
              <a:t>information acquisition</a:t>
            </a:r>
            <a:r>
              <a:rPr lang="en-CA" sz="1200" dirty="0">
                <a:solidFill>
                  <a:srgbClr val="202122"/>
                </a:solidFill>
                <a:latin typeface="Arial" panose="020B0604020202020204" pitchFamily="34" charset="0"/>
              </a:rPr>
              <a:t>, environmental</a:t>
            </a:r>
            <a:r>
              <a:rPr lang="en-CA" sz="1200" dirty="0">
                <a:solidFill>
                  <a:srgbClr val="202122"/>
                </a:solidFill>
                <a:latin typeface="Arial" panose="020B0604020202020204" pitchFamily="34" charset="0"/>
                <a:hlinkClick r:id="rId8" tooltip="Neural coding"/>
              </a:rPr>
              <a:t> </a:t>
            </a:r>
            <a:r>
              <a:rPr lang="en-CA" sz="1200" dirty="0">
                <a:solidFill>
                  <a:srgbClr val="202122"/>
                </a:solidFill>
                <a:latin typeface="Arial" panose="020B0604020202020204" pitchFamily="34" charset="0"/>
              </a:rPr>
              <a:t>influences, pregnancy, caloric intake, practice/training, and </a:t>
            </a:r>
            <a:r>
              <a:rPr lang="en-CA" sz="1200" dirty="0">
                <a:solidFill>
                  <a:srgbClr val="202122"/>
                </a:solidFill>
                <a:latin typeface="Arial" panose="020B0604020202020204" pitchFamily="34" charset="0"/>
                <a:hlinkClick r:id="rId9" tooltip="Psychological stress"/>
              </a:rPr>
              <a:t>psychological stress</a:t>
            </a:r>
            <a:r>
              <a:rPr lang="en-CA" sz="1200" dirty="0">
                <a:solidFill>
                  <a:srgbClr val="202122"/>
                </a:solidFill>
                <a:latin typeface="Arial" panose="020B0604020202020204" pitchFamily="34" charset="0"/>
              </a:rPr>
              <a:t>.</a:t>
            </a:r>
          </a:p>
          <a:p>
            <a:pPr marL="171450" indent="-171450" defTabSz="685800">
              <a:lnSpc>
                <a:spcPct val="90000"/>
              </a:lnSpc>
              <a:spcBef>
                <a:spcPts val="750"/>
              </a:spcBef>
              <a:buFont typeface="Arial" panose="020B0604020202020204" pitchFamily="34" charset="0"/>
              <a:buChar char="•"/>
              <a:defRPr/>
            </a:pPr>
            <a:r>
              <a:rPr lang="en-CA" sz="1200" dirty="0">
                <a:solidFill>
                  <a:srgbClr val="202122"/>
                </a:solidFill>
                <a:latin typeface="Arial" panose="020B0604020202020204" pitchFamily="34" charset="0"/>
              </a:rPr>
              <a:t>…many aspects of the brain can be altered (or are "plastic") even through adulthood…”</a:t>
            </a:r>
          </a:p>
          <a:p>
            <a:endParaRPr lang="en-CA" dirty="0">
              <a:hlinkClick r:id="rId10"/>
            </a:endParaRPr>
          </a:p>
          <a:p>
            <a:r>
              <a:rPr lang="en-CA" dirty="0">
                <a:hlinkClick r:id="rId10"/>
              </a:rPr>
              <a:t>https://en.wikipedia.org/wiki/Neuroplasticity</a:t>
            </a:r>
            <a:endParaRPr lang="en-CA"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436604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fr-CA" sz="1100" dirty="0"/>
              <a:t>Ginette:</a:t>
            </a:r>
          </a:p>
          <a:p>
            <a:pPr marL="0" indent="0" defTabSz="685800">
              <a:lnSpc>
                <a:spcPct val="90000"/>
              </a:lnSpc>
              <a:spcBef>
                <a:spcPts val="750"/>
              </a:spcBef>
              <a:buFont typeface="Arial" panose="020B0604020202020204" pitchFamily="34" charset="0"/>
              <a:buNone/>
              <a:defRPr/>
            </a:pPr>
            <a:endParaRPr lang="en-CA" sz="1100" b="1" dirty="0">
              <a:solidFill>
                <a:srgbClr val="202122"/>
              </a:solidFill>
              <a:latin typeface="Calibri" panose="020F0502020204030204" pitchFamily="34" charset="0"/>
              <a:cs typeface="Calibri" panose="020F0502020204030204" pitchFamily="34" charset="0"/>
            </a:endParaRPr>
          </a:p>
          <a:p>
            <a:pPr marL="171450" indent="-171450" defTabSz="685800">
              <a:lnSpc>
                <a:spcPct val="90000"/>
              </a:lnSpc>
              <a:spcBef>
                <a:spcPts val="750"/>
              </a:spcBef>
              <a:buFont typeface="Arial" panose="020B0604020202020204" pitchFamily="34" charset="0"/>
              <a:buChar char="•"/>
              <a:defRPr/>
            </a:pPr>
            <a:r>
              <a:rPr lang="en-CA" sz="1100" b="1" dirty="0" err="1">
                <a:solidFill>
                  <a:srgbClr val="202122"/>
                </a:solidFill>
                <a:latin typeface="Calibri" panose="020F0502020204030204" pitchFamily="34" charset="0"/>
                <a:cs typeface="Calibri" panose="020F0502020204030204" pitchFamily="34" charset="0"/>
              </a:rPr>
              <a:t>Neuroplasticité</a:t>
            </a:r>
            <a:r>
              <a:rPr lang="en-CA" sz="1100" b="1" dirty="0">
                <a:solidFill>
                  <a:srgbClr val="202122"/>
                </a:solidFill>
                <a:latin typeface="Calibri" panose="020F0502020204030204" pitchFamily="34" charset="0"/>
                <a:cs typeface="Calibri" panose="020F0502020204030204" pitchFamily="34" charset="0"/>
              </a:rPr>
              <a:t> </a:t>
            </a:r>
            <a:r>
              <a:rPr lang="fr-FR" sz="1100" dirty="0">
                <a:solidFill>
                  <a:srgbClr val="202122"/>
                </a:solidFill>
                <a:latin typeface="Calibri" panose="020F0502020204030204" pitchFamily="34" charset="0"/>
                <a:cs typeface="Calibri" panose="020F0502020204030204" pitchFamily="34" charset="0"/>
              </a:rPr>
              <a:t>les mécanismes par lesquels le </a:t>
            </a:r>
            <a:r>
              <a:rPr lang="fr-FR" sz="1100" dirty="0">
                <a:solidFill>
                  <a:srgbClr val="202122"/>
                </a:solidFill>
                <a:latin typeface="Calibri" panose="020F0502020204030204" pitchFamily="34" charset="0"/>
                <a:cs typeface="Calibri" panose="020F0502020204030204" pitchFamily="34" charset="0"/>
                <a:hlinkClick r:id="rId3"/>
              </a:rPr>
              <a:t>cerveau</a:t>
            </a:r>
            <a:r>
              <a:rPr lang="fr-FR" sz="1100" dirty="0">
                <a:solidFill>
                  <a:srgbClr val="202122"/>
                </a:solidFill>
                <a:latin typeface="Calibri" panose="020F0502020204030204" pitchFamily="34" charset="0"/>
                <a:cs typeface="Calibri" panose="020F0502020204030204" pitchFamily="34" charset="0"/>
              </a:rPr>
              <a:t> est capable de se modifier lors des processus de </a:t>
            </a:r>
            <a:r>
              <a:rPr lang="fr-FR" sz="1100" dirty="0">
                <a:solidFill>
                  <a:srgbClr val="202122"/>
                </a:solidFill>
                <a:latin typeface="Calibri" panose="020F0502020204030204" pitchFamily="34" charset="0"/>
                <a:cs typeface="Calibri" panose="020F0502020204030204" pitchFamily="34" charset="0"/>
                <a:hlinkClick r:id="rId4"/>
              </a:rPr>
              <a:t>neurogenèse</a:t>
            </a:r>
            <a:r>
              <a:rPr lang="fr-FR" sz="1100" dirty="0">
                <a:solidFill>
                  <a:srgbClr val="202122"/>
                </a:solidFill>
                <a:latin typeface="Calibri" panose="020F0502020204030204" pitchFamily="34" charset="0"/>
                <a:cs typeface="Calibri" panose="020F0502020204030204" pitchFamily="34" charset="0"/>
              </a:rPr>
              <a:t> dès la phase embryonnaire ou lors d'apprentissages. Elle s’exprime par la capacité du cerveau de créer, défaire ou réorganiser les réseaux de neurones et les connexions de ces neurones.</a:t>
            </a:r>
          </a:p>
          <a:p>
            <a:pPr marL="171450" indent="-171450" defTabSz="685800">
              <a:lnSpc>
                <a:spcPct val="90000"/>
              </a:lnSpc>
              <a:spcBef>
                <a:spcPts val="750"/>
              </a:spcBef>
              <a:buFont typeface="Arial" panose="020B0604020202020204" pitchFamily="34" charset="0"/>
              <a:buChar char="•"/>
              <a:defRPr/>
            </a:pPr>
            <a:r>
              <a:rPr lang="fr-FR" sz="1200" b="0" i="0" dirty="0">
                <a:solidFill>
                  <a:srgbClr val="202122"/>
                </a:solidFill>
                <a:effectLst/>
                <a:highlight>
                  <a:srgbClr val="FFFFFF"/>
                </a:highlight>
                <a:latin typeface="Calibri" panose="020F0502020204030204" pitchFamily="34" charset="0"/>
                <a:cs typeface="Calibri" panose="020F0502020204030204" pitchFamily="34" charset="0"/>
              </a:rPr>
              <a:t>Il est responsable de la diversité de l'organisation fine du cerveau parmi les individus (régie par le </a:t>
            </a:r>
            <a:r>
              <a:rPr lang="fr-FR" sz="1200" b="0" i="0" u="none" strike="noStrike" dirty="0">
                <a:effectLst/>
                <a:highlight>
                  <a:srgbClr val="FFFFFF"/>
                </a:highlight>
                <a:latin typeface="Calibri" panose="020F0502020204030204" pitchFamily="34" charset="0"/>
                <a:cs typeface="Calibri" panose="020F0502020204030204" pitchFamily="34" charset="0"/>
                <a:hlinkClick r:id="rId5" tooltip="Génétique humaine"/>
              </a:rPr>
              <a:t>bagage génétique</a:t>
            </a:r>
            <a:r>
              <a:rPr lang="fr-FR" sz="1200" b="0" i="0" dirty="0">
                <a:solidFill>
                  <a:srgbClr val="202122"/>
                </a:solidFill>
                <a:effectLst/>
                <a:highlight>
                  <a:srgbClr val="FFFFFF"/>
                </a:highlight>
                <a:latin typeface="Calibri" panose="020F0502020204030204" pitchFamily="34" charset="0"/>
                <a:cs typeface="Calibri" panose="020F0502020204030204" pitchFamily="34" charset="0"/>
              </a:rPr>
              <a:t> de l'espèce) et des mécanismes de l'apprentissage et de la mémorisation chez l'enfant et l'adulte. Ainsi, la plasticité neuronale est présente tout au long de la vie, avec un pic d’efficacité pendant le développement à la suite de l'apprentissage, puis toujours possible mais moins fortement chez l’adulte</a:t>
            </a:r>
            <a:r>
              <a:rPr lang="fr-FR" sz="1200" b="0" i="0" u="none" strike="noStrike" baseline="30000" dirty="0">
                <a:solidFill>
                  <a:srgbClr val="202122"/>
                </a:solidFill>
                <a:effectLst/>
                <a:highlight>
                  <a:srgbClr val="FFFFFF"/>
                </a:highlight>
                <a:latin typeface="Calibri" panose="020F0502020204030204" pitchFamily="34" charset="0"/>
                <a:cs typeface="Calibri" panose="020F0502020204030204" pitchFamily="34" charset="0"/>
                <a:hlinkClick r:id="rId6"/>
              </a:rPr>
              <a:t>1</a:t>
            </a:r>
            <a:r>
              <a:rPr lang="fr-FR" sz="1200" b="0" i="0" baseline="30000" dirty="0">
                <a:solidFill>
                  <a:srgbClr val="202122"/>
                </a:solidFill>
                <a:effectLst/>
                <a:highlight>
                  <a:srgbClr val="FFFFFF"/>
                </a:highlight>
                <a:latin typeface="Calibri" panose="020F0502020204030204" pitchFamily="34" charset="0"/>
                <a:cs typeface="Calibri" panose="020F0502020204030204" pitchFamily="34" charset="0"/>
              </a:rPr>
              <a:t>,</a:t>
            </a:r>
            <a:r>
              <a:rPr lang="fr-FR" sz="1200" b="0" i="0" u="none" strike="noStrike" baseline="30000" dirty="0">
                <a:solidFill>
                  <a:srgbClr val="202122"/>
                </a:solidFill>
                <a:effectLst/>
                <a:highlight>
                  <a:srgbClr val="FFFFFF"/>
                </a:highlight>
                <a:latin typeface="Calibri" panose="020F0502020204030204" pitchFamily="34" charset="0"/>
                <a:cs typeface="Calibri" panose="020F0502020204030204" pitchFamily="34" charset="0"/>
                <a:hlinkClick r:id="rId7"/>
              </a:rPr>
              <a:t>2</a:t>
            </a:r>
            <a:r>
              <a:rPr lang="fr-FR" sz="1200" b="0" i="0" dirty="0">
                <a:solidFill>
                  <a:srgbClr val="202122"/>
                </a:solidFill>
                <a:effectLst/>
                <a:highlight>
                  <a:srgbClr val="FFFFFF"/>
                </a:highlight>
                <a:latin typeface="Calibri" panose="020F0502020204030204" pitchFamily="34" charset="0"/>
                <a:cs typeface="Calibri" panose="020F0502020204030204" pitchFamily="34" charset="0"/>
              </a:rPr>
              <a:t>.</a:t>
            </a:r>
          </a:p>
          <a:p>
            <a:pPr marL="171450" indent="-171450" defTabSz="685800">
              <a:lnSpc>
                <a:spcPct val="90000"/>
              </a:lnSpc>
              <a:spcBef>
                <a:spcPts val="750"/>
              </a:spcBef>
              <a:buFont typeface="Arial" panose="020B0604020202020204" pitchFamily="34" charset="0"/>
              <a:buChar char="•"/>
              <a:defRPr/>
            </a:pPr>
            <a:r>
              <a:rPr lang="en-CA" sz="1200" dirty="0">
                <a:solidFill>
                  <a:srgbClr val="202122"/>
                </a:solidFill>
                <a:latin typeface="Calibri" panose="020F0502020204030204" pitchFamily="34" charset="0"/>
                <a:cs typeface="Calibri" panose="020F0502020204030204" pitchFamily="34" charset="0"/>
              </a:rPr>
              <a:t>…</a:t>
            </a:r>
            <a:r>
              <a:rPr lang="fr-FR" sz="1200" b="0" i="0" dirty="0">
                <a:solidFill>
                  <a:srgbClr val="202122"/>
                </a:solidFill>
                <a:effectLst/>
                <a:highlight>
                  <a:srgbClr val="FFFFFF"/>
                </a:highlight>
                <a:latin typeface="Calibri" panose="020F0502020204030204" pitchFamily="34" charset="0"/>
                <a:cs typeface="Calibri" panose="020F0502020204030204" pitchFamily="34" charset="0"/>
              </a:rPr>
              <a:t>dans l’apprentissage par exemple qui va faire des renforcements de réseaux et de connexions, mais aussi lors de lésions sur le corps ou directement dans le cerveau</a:t>
            </a:r>
            <a:r>
              <a:rPr lang="fr-FR" sz="1200" b="0" i="0" u="none" strike="noStrike" baseline="30000" dirty="0">
                <a:solidFill>
                  <a:srgbClr val="202122"/>
                </a:solidFill>
                <a:effectLst/>
                <a:highlight>
                  <a:srgbClr val="FFFFFF"/>
                </a:highlight>
                <a:latin typeface="Calibri" panose="020F0502020204030204" pitchFamily="34" charset="0"/>
                <a:cs typeface="Calibri" panose="020F0502020204030204" pitchFamily="34" charset="0"/>
                <a:hlinkClick r:id="rId8"/>
              </a:rPr>
              <a:t>5</a:t>
            </a:r>
            <a:r>
              <a:rPr lang="fr-FR" sz="1200" b="0" i="0" dirty="0">
                <a:solidFill>
                  <a:srgbClr val="202122"/>
                </a:solidFill>
                <a:effectLst/>
                <a:highlight>
                  <a:srgbClr val="FFFFFF"/>
                </a:highlight>
                <a:latin typeface="Calibri" panose="020F0502020204030204" pitchFamily="34" charset="0"/>
                <a:cs typeface="Calibri" panose="020F0502020204030204" pitchFamily="34" charset="0"/>
              </a:rPr>
              <a:t>.</a:t>
            </a:r>
            <a:r>
              <a:rPr lang="en-CA" sz="1200" dirty="0">
                <a:solidFill>
                  <a:srgbClr val="202122"/>
                </a:solidFill>
                <a:latin typeface="Calibri" panose="020F0502020204030204" pitchFamily="34" charset="0"/>
                <a:cs typeface="Calibri" panose="020F0502020204030204" pitchFamily="34" charset="0"/>
              </a:rPr>
              <a:t>…”</a:t>
            </a:r>
          </a:p>
          <a:p>
            <a:endParaRPr lang="en-US" dirty="0">
              <a:hlinkClick r:id="rId9"/>
            </a:endParaRPr>
          </a:p>
          <a:p>
            <a:r>
              <a:rPr lang="en-US" dirty="0">
                <a:hlinkClick r:id="rId9"/>
              </a:rPr>
              <a:t>https://fr.wikipedia.org/wiki/Plasticit%C3%A9_neuronale</a:t>
            </a:r>
            <a:r>
              <a:rPr lang="en-US" dirty="0"/>
              <a:t>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2766648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Ginette:</a:t>
            </a:r>
          </a:p>
          <a:p>
            <a:endParaRPr lang="en-CA" sz="1200" dirty="0"/>
          </a:p>
          <a:p>
            <a:r>
              <a:rPr lang="en-CA" sz="1200" dirty="0"/>
              <a:t>Read the quote</a:t>
            </a:r>
          </a:p>
          <a:p>
            <a:r>
              <a:rPr lang="en-CA" sz="1200" dirty="0"/>
              <a:t>(click)</a:t>
            </a:r>
          </a:p>
          <a:p>
            <a:r>
              <a:rPr lang="en-CA" sz="1200" dirty="0"/>
              <a:t>What it means is that, if we practice we become better, an example is in playing darts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(click)</a:t>
            </a:r>
          </a:p>
          <a:p>
            <a:r>
              <a:rPr lang="en-CA" sz="1200" dirty="0"/>
              <a:t>In </a:t>
            </a:r>
            <a:r>
              <a:rPr lang="en-CA" sz="1200" dirty="0" err="1"/>
              <a:t>thet</a:t>
            </a:r>
            <a:r>
              <a:rPr lang="en-CA" sz="1200" dirty="0"/>
              <a:t> motor cortex the connections become stronger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(click)</a:t>
            </a:r>
          </a:p>
          <a:p>
            <a:r>
              <a:rPr lang="en-CA" sz="1200" dirty="0"/>
              <a:t>And there are more synapsis at the neuron level, may be hard to see, but there are more synapsis in the image</a:t>
            </a:r>
          </a:p>
          <a:p>
            <a:endParaRPr lang="en-CA" dirty="0">
              <a:hlinkClick r:id="rId3"/>
            </a:endParaRPr>
          </a:p>
          <a:p>
            <a:endParaRPr lang="en-CA" dirty="0">
              <a:hlinkClick r:id="rId3"/>
            </a:endParaRPr>
          </a:p>
          <a:p>
            <a:r>
              <a:rPr lang="en-CA" sz="1200" dirty="0"/>
              <a:t>Resources:</a:t>
            </a:r>
          </a:p>
          <a:p>
            <a:pPr marL="171450" indent="-171450">
              <a:buFont typeface="Arial" panose="020B0604020202020204" pitchFamily="34" charset="0"/>
              <a:buChar char="•"/>
            </a:pPr>
            <a:r>
              <a:rPr lang="en-CA" dirty="0">
                <a:hlinkClick r:id="rId3"/>
              </a:rPr>
              <a:t>https://commons.wikimedia.org/wiki/File:Brain_neuroplasticity_after_practice.png</a:t>
            </a:r>
            <a:endParaRPr lang="en-CA" dirty="0"/>
          </a:p>
          <a:p>
            <a:pPr marL="171450" indent="-171450" defTabSz="931774">
              <a:buFont typeface="Arial" panose="020B0604020202020204" pitchFamily="34" charset="0"/>
              <a:buChar char="•"/>
              <a:defRPr/>
            </a:pPr>
            <a:r>
              <a:rPr lang="en-CA" dirty="0">
                <a:hlinkClick r:id="rId4"/>
              </a:rPr>
              <a:t>https://www.sciencedaily.com/releases/2013/08/130804144503.htm</a:t>
            </a:r>
            <a:r>
              <a:rPr lang="en-CA" dirty="0"/>
              <a:t> - “Practice</a:t>
            </a:r>
            <a:r>
              <a:rPr lang="en-CA" baseline="0" dirty="0"/>
              <a:t> </a:t>
            </a:r>
            <a:r>
              <a:rPr lang="en-US" dirty="0"/>
              <a:t>makes for more efficient generation of neuronal activity in the primary motor cortex, the area of the brain that plans and executes movement”</a:t>
            </a:r>
            <a:endParaRPr lang="en-CA" dirty="0"/>
          </a:p>
          <a:p>
            <a:pPr marL="171450" indent="-171450">
              <a:buFont typeface="Arial" panose="020B0604020202020204" pitchFamily="34" charset="0"/>
              <a:buChar char="•"/>
            </a:pPr>
            <a:r>
              <a:rPr lang="en-CA" dirty="0">
                <a:hlinkClick r:id="rId5"/>
              </a:rPr>
              <a:t>https://en.wikipedia.org/wiki/Synapse</a:t>
            </a:r>
            <a:r>
              <a:rPr lang="en-CA" dirty="0"/>
              <a:t>: </a:t>
            </a:r>
            <a:r>
              <a:rPr lang="en-US" dirty="0"/>
              <a:t>In the </a:t>
            </a:r>
            <a:r>
              <a:rPr lang="en-US" dirty="0">
                <a:hlinkClick r:id="rId6" tooltip="Nervous system"/>
              </a:rPr>
              <a:t>nervous system</a:t>
            </a:r>
            <a:r>
              <a:rPr lang="en-US" dirty="0"/>
              <a:t>, a </a:t>
            </a:r>
            <a:r>
              <a:rPr lang="en-US" b="1" dirty="0"/>
              <a:t>synapse</a:t>
            </a:r>
            <a:r>
              <a:rPr lang="en-US" baseline="30000" dirty="0">
                <a:hlinkClick r:id="rId7"/>
              </a:rPr>
              <a:t>[2]</a:t>
            </a:r>
            <a:r>
              <a:rPr lang="en-US" dirty="0"/>
              <a:t> is a structure that permits a </a:t>
            </a:r>
            <a:r>
              <a:rPr lang="en-US" dirty="0">
                <a:hlinkClick r:id="rId8" tooltip="Neuron"/>
              </a:rPr>
              <a:t>neuron</a:t>
            </a:r>
            <a:r>
              <a:rPr lang="en-US" dirty="0"/>
              <a:t> (or nerve cell) to pass an electrical or chemical signal to another neuron or to the target effector cell.</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122399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Ginette:</a:t>
            </a:r>
          </a:p>
          <a:p>
            <a:endParaRPr lang="en-CA" sz="1200" dirty="0"/>
          </a:p>
          <a:p>
            <a:r>
              <a:rPr lang="fr-FR" sz="1200" dirty="0"/>
              <a:t>Lire la citation</a:t>
            </a:r>
          </a:p>
          <a:p>
            <a:r>
              <a:rPr lang="fr-FR" sz="1200" dirty="0"/>
              <a:t>(Cliquez)</a:t>
            </a:r>
          </a:p>
          <a:p>
            <a:r>
              <a:rPr lang="fr-FR" sz="1200" dirty="0"/>
              <a:t>Cela signifie que si nous pratiquons, nous devenons meilleurs, par exemple en jouant aux fléchettes.</a:t>
            </a:r>
          </a:p>
          <a:p>
            <a:r>
              <a:rPr lang="fr-FR" sz="1200" dirty="0"/>
              <a:t>(Cliquez)</a:t>
            </a:r>
          </a:p>
          <a:p>
            <a:r>
              <a:rPr lang="fr-FR" sz="1200" dirty="0"/>
              <a:t>Dans le cortex moteur, les connexions deviennent plus fortes</a:t>
            </a:r>
          </a:p>
          <a:p>
            <a:r>
              <a:rPr lang="fr-FR" sz="1200" dirty="0"/>
              <a:t>(Cliquez)</a:t>
            </a:r>
          </a:p>
          <a:p>
            <a:r>
              <a:rPr lang="fr-FR" sz="1200" dirty="0"/>
              <a:t>Et il y a plus de synapses au niveau des neurones, cela peut être difficile à voir, mais il y a plus de synapses dans l'image</a:t>
            </a:r>
            <a:endParaRPr lang="en-CA" sz="1200" dirty="0"/>
          </a:p>
          <a:p>
            <a:endParaRPr lang="en-CA" dirty="0">
              <a:hlinkClick r:id="rId3"/>
            </a:endParaRPr>
          </a:p>
          <a:p>
            <a:endParaRPr lang="en-CA" dirty="0">
              <a:hlinkClick r:id="rId3"/>
            </a:endParaRPr>
          </a:p>
          <a:p>
            <a:r>
              <a:rPr lang="en-CA" sz="1200" dirty="0" err="1"/>
              <a:t>Ressources</a:t>
            </a:r>
            <a:r>
              <a:rPr lang="en-CA" sz="1200" dirty="0"/>
              <a:t> en </a:t>
            </a:r>
            <a:r>
              <a:rPr lang="en-CA" sz="1200" dirty="0" err="1"/>
              <a:t>anglais</a:t>
            </a:r>
            <a:r>
              <a:rPr lang="en-CA" sz="1200" dirty="0"/>
              <a:t> </a:t>
            </a:r>
            <a:r>
              <a:rPr lang="en-CA" sz="1200" dirty="0" err="1"/>
              <a:t>seulement</a:t>
            </a:r>
            <a:r>
              <a:rPr lang="en-CA" sz="1200" dirty="0"/>
              <a:t>:</a:t>
            </a:r>
          </a:p>
          <a:p>
            <a:pPr marL="171450" indent="-171450">
              <a:buFont typeface="Arial" panose="020B0604020202020204" pitchFamily="34" charset="0"/>
              <a:buChar char="•"/>
            </a:pPr>
            <a:r>
              <a:rPr lang="en-CA" dirty="0">
                <a:hlinkClick r:id="rId3"/>
              </a:rPr>
              <a:t>https://commons.wikimedia.org/wiki/File:Brain_neuroplasticity_after_practice.png</a:t>
            </a:r>
            <a:endParaRPr lang="en-CA" dirty="0"/>
          </a:p>
          <a:p>
            <a:pPr marL="171450" indent="-171450" defTabSz="931774">
              <a:buFont typeface="Arial" panose="020B0604020202020204" pitchFamily="34" charset="0"/>
              <a:buChar char="•"/>
              <a:defRPr/>
            </a:pPr>
            <a:r>
              <a:rPr lang="en-CA" dirty="0">
                <a:hlinkClick r:id="rId4"/>
              </a:rPr>
              <a:t>https://www.sciencedaily.com/releases/2013/08/130804144503.htm</a:t>
            </a:r>
            <a:r>
              <a:rPr lang="en-CA" dirty="0"/>
              <a:t> - “Practice</a:t>
            </a:r>
            <a:r>
              <a:rPr lang="en-CA" baseline="0" dirty="0"/>
              <a:t> </a:t>
            </a:r>
            <a:r>
              <a:rPr lang="en-US" dirty="0"/>
              <a:t>makes for more efficient generation of neuronal activity in the primary motor cortex, the area of the brain that plans and executes movement”</a:t>
            </a:r>
            <a:endParaRPr lang="en-CA" dirty="0"/>
          </a:p>
          <a:p>
            <a:pPr marL="171450" indent="-171450">
              <a:buFont typeface="Arial" panose="020B0604020202020204" pitchFamily="34" charset="0"/>
              <a:buChar char="•"/>
            </a:pPr>
            <a:r>
              <a:rPr lang="en-CA" dirty="0">
                <a:hlinkClick r:id="rId5"/>
              </a:rPr>
              <a:t>https://en.wikipedia.org/wiki/Synapse</a:t>
            </a:r>
            <a:r>
              <a:rPr lang="en-CA" dirty="0"/>
              <a:t>: </a:t>
            </a:r>
            <a:r>
              <a:rPr lang="en-US" dirty="0"/>
              <a:t>In the </a:t>
            </a:r>
            <a:r>
              <a:rPr lang="en-US" dirty="0">
                <a:hlinkClick r:id="rId6" tooltip="Nervous system"/>
              </a:rPr>
              <a:t>nervous system</a:t>
            </a:r>
            <a:r>
              <a:rPr lang="en-US" dirty="0"/>
              <a:t>, a </a:t>
            </a:r>
            <a:r>
              <a:rPr lang="en-US" b="1" dirty="0"/>
              <a:t>synapse</a:t>
            </a:r>
            <a:r>
              <a:rPr lang="en-US" baseline="30000" dirty="0">
                <a:hlinkClick r:id="rId7"/>
              </a:rPr>
              <a:t>[2]</a:t>
            </a:r>
            <a:r>
              <a:rPr lang="en-US" dirty="0"/>
              <a:t> is a structure that permits a </a:t>
            </a:r>
            <a:r>
              <a:rPr lang="en-US" dirty="0">
                <a:hlinkClick r:id="rId8" tooltip="Neuron"/>
              </a:rPr>
              <a:t>neuron</a:t>
            </a:r>
            <a:r>
              <a:rPr lang="en-US" dirty="0"/>
              <a:t> (or nerve cell) to pass an electrical or chemical signal to another neuron or to the target effector cell.</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2027138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Alejandro (continue in English):</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r>
              <a:rPr lang="en-CA" dirty="0"/>
              <a:t>In this animation, we’ll explore what happens in the brain.</a:t>
            </a:r>
          </a:p>
          <a:p>
            <a:r>
              <a:rPr lang="en-CA" dirty="0"/>
              <a:t>(click) - You have this image, representing an individual</a:t>
            </a:r>
          </a:p>
          <a:p>
            <a:r>
              <a:rPr lang="en-CA" dirty="0"/>
              <a:t>(click) - In grey, we have the representation of the brain</a:t>
            </a:r>
          </a:p>
          <a:p>
            <a:r>
              <a:rPr lang="en-CA" dirty="0"/>
              <a:t>(click) - As mentioned in the previous slide, the various functions of the brain, among others, are the decision making, the emotions, the language and so on.</a:t>
            </a:r>
          </a:p>
          <a:p>
            <a:r>
              <a:rPr lang="en-CA" dirty="0"/>
              <a:t>(click) - and in orange we have the amygdala</a:t>
            </a:r>
          </a:p>
          <a:p>
            <a:r>
              <a:rPr lang="en-CA" dirty="0"/>
              <a:t>(click) - What had happen in time is, that we have turned natural dangers into daily stimulus</a:t>
            </a:r>
          </a:p>
          <a:p>
            <a:r>
              <a:rPr lang="en-CA" dirty="0"/>
              <a:t>(click) – and with any work related interruptions, family related matters, the email reminders, the social media, </a:t>
            </a:r>
            <a:r>
              <a:rPr lang="en-CA" dirty="0" err="1"/>
              <a:t>msteams</a:t>
            </a:r>
            <a:r>
              <a:rPr lang="en-CA" dirty="0"/>
              <a:t> notifications, </a:t>
            </a:r>
            <a:r>
              <a:rPr lang="en-CA" dirty="0" err="1"/>
              <a:t>etc</a:t>
            </a:r>
            <a:r>
              <a:rPr lang="en-CA" dirty="0"/>
              <a:t> all of them create an over stimulus to the amygdala</a:t>
            </a:r>
          </a:p>
          <a:p>
            <a:r>
              <a:rPr lang="en-CA" dirty="0"/>
              <a:t>There are studies that prove that the amygdala actually grows in size and the grey matter shrinks.</a:t>
            </a:r>
          </a:p>
          <a:p>
            <a:r>
              <a:rPr lang="en-CA" dirty="0"/>
              <a:t>(click) – what happen with the practice of Mindfulness</a:t>
            </a:r>
          </a:p>
          <a:p>
            <a:r>
              <a:rPr lang="en-CA" dirty="0"/>
              <a:t>(click) – is that we can revert these effects and have the amygdala shrink and the grey matter grow</a:t>
            </a:r>
          </a:p>
          <a:p>
            <a:r>
              <a:rPr lang="en-CA" dirty="0"/>
              <a:t>Similar to the muscles in our body, with a practice of Mindfulness we can strengthen our brains</a:t>
            </a:r>
          </a:p>
          <a:p>
            <a:endParaRPr lang="en-CA" dirty="0"/>
          </a:p>
          <a:p>
            <a:r>
              <a:rPr lang="en-CA" dirty="0"/>
              <a:t>(play the video: </a:t>
            </a:r>
            <a:r>
              <a:rPr lang="en-CA" sz="1200" dirty="0">
                <a:latin typeface="Times New Roman" panose="02020603050405020304" pitchFamily="18" charset="0"/>
                <a:ea typeface="Calibri" panose="020F0502020204030204" pitchFamily="34" charset="0"/>
                <a:hlinkClick r:id="rId3"/>
              </a:rPr>
              <a:t>https://www.youtube.com/watch?v=ELpfYCZa87g</a:t>
            </a:r>
            <a:r>
              <a:rPr lang="en-CA" sz="1200" dirty="0">
                <a:latin typeface="Times New Roman" panose="02020603050405020304" pitchFamily="18" charset="0"/>
                <a:ea typeface="Calibri" panose="020F0502020204030204" pitchFamily="34" charset="0"/>
              </a:rPr>
              <a:t> </a:t>
            </a:r>
            <a:r>
              <a:rPr lang="en-CA" dirty="0"/>
              <a:t>)</a:t>
            </a:r>
          </a:p>
          <a:p>
            <a:endParaRPr lang="en-CA" dirty="0"/>
          </a:p>
          <a:p>
            <a:r>
              <a:rPr lang="en-CA" dirty="0"/>
              <a:t>Resources…</a:t>
            </a:r>
          </a:p>
          <a:p>
            <a:pPr marL="171450" indent="-171450">
              <a:buFont typeface="Arial" panose="020B0604020202020204" pitchFamily="34" charset="0"/>
              <a:buChar char="•"/>
            </a:pPr>
            <a:r>
              <a:rPr lang="en-CA" dirty="0"/>
              <a:t>https://gcconnex.gc.ca/blog/view/93957388/neuroplasticity-your-survival-superpower-neuroplasticite-votre-superpuissance-de-survie?language=en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latin typeface="Times New Roman" panose="02020603050405020304" pitchFamily="18" charset="0"/>
                <a:ea typeface="Calibri" panose="020F0502020204030204" pitchFamily="34" charset="0"/>
              </a:rPr>
              <a:t>Watch this video at home (15 mins):  </a:t>
            </a:r>
            <a:r>
              <a:rPr lang="en-CA" sz="1200" u="sng" dirty="0">
                <a:solidFill>
                  <a:srgbClr val="0000FF"/>
                </a:solidFill>
                <a:latin typeface="Times New Roman" panose="02020603050405020304" pitchFamily="18" charset="0"/>
                <a:ea typeface="Calibri" panose="020F0502020204030204" pitchFamily="34" charset="0"/>
                <a:hlinkClick r:id="rId4"/>
              </a:rPr>
              <a:t>https://www.youtube.com/watch?v=Awd0kgxcZws</a:t>
            </a:r>
            <a:endParaRPr lang="en-CA" sz="1200" u="sng" dirty="0">
              <a:solidFill>
                <a:srgbClr val="0000FF"/>
              </a:solidFill>
              <a:latin typeface="Times New Roman" panose="02020603050405020304" pitchFamily="18" charset="0"/>
              <a:ea typeface="Calibri" panose="020F0502020204030204" pitchFamily="34" charset="0"/>
            </a:endParaRPr>
          </a:p>
          <a:p>
            <a:pPr marL="171450" indent="-171450">
              <a:buFont typeface="Arial" panose="020B0604020202020204" pitchFamily="34" charset="0"/>
              <a:buChar char="•"/>
            </a:pPr>
            <a:r>
              <a:rPr lang="en-CA" dirty="0"/>
              <a:t>https://en.wikipedia.org/wiki/Amygdala_hijack</a:t>
            </a:r>
          </a:p>
          <a:p>
            <a:pPr marL="171450" indent="-171450" defTabSz="912937">
              <a:buFont typeface="Arial" panose="020B0604020202020204" pitchFamily="34" charset="0"/>
              <a:buChar char="•"/>
              <a:defRPr/>
            </a:pPr>
            <a:r>
              <a:rPr lang="en-CA" dirty="0"/>
              <a:t>http://www.gostrengths.com/what-is-an-amygdala-hijack/</a:t>
            </a:r>
          </a:p>
          <a:p>
            <a:pPr marL="171450" indent="-171450" defTabSz="912937">
              <a:buFont typeface="Arial" panose="020B0604020202020204" pitchFamily="34" charset="0"/>
              <a:buChar char="•"/>
              <a:defRPr/>
            </a:pPr>
            <a:r>
              <a:rPr lang="en-CA" dirty="0">
                <a:solidFill>
                  <a:srgbClr val="333333"/>
                </a:solidFill>
                <a:latin typeface="Helvetica" panose="020B0604020202020204" pitchFamily="34" charset="0"/>
                <a:ea typeface="Times New Roman" panose="02020603050405020304" pitchFamily="18" charset="0"/>
              </a:rPr>
              <a:t>http://neurosciencefundamentals.unsw.wikispaces.net/The+limbic+System</a:t>
            </a:r>
          </a:p>
          <a:p>
            <a:pPr marL="171450" indent="-171450" defTabSz="912937">
              <a:buFont typeface="Arial" panose="020B0604020202020204" pitchFamily="34" charset="0"/>
              <a:buChar char="•"/>
              <a:defRPr/>
            </a:pPr>
            <a:r>
              <a:rPr lang="en-CA" dirty="0"/>
              <a:t>https://siyli.org/even-old-dogs-can-learn-siyli-tricks-2/</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2476144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a:t>
            </a:r>
          </a:p>
          <a:p>
            <a:endParaRPr lang="en-US" dirty="0"/>
          </a:p>
          <a:p>
            <a:r>
              <a:rPr lang="en-CA" sz="1800" dirty="0">
                <a:effectLst/>
                <a:latin typeface="Segoe UI" panose="020B0502040204020203" pitchFamily="34" charset="0"/>
              </a:rPr>
              <a:t>The goal of this session is to equip participants for a nicer way to respond to all sorts of changes going on in your professional and personal lives.</a:t>
            </a:r>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3202727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12937">
              <a:defRPr/>
            </a:pPr>
            <a:r>
              <a:rPr lang="fr-CA" dirty="0"/>
              <a:t>Alejandro:</a:t>
            </a:r>
          </a:p>
          <a:p>
            <a:endParaRPr lang="fr-FR" dirty="0"/>
          </a:p>
          <a:p>
            <a:r>
              <a:rPr lang="fr-FR" dirty="0"/>
              <a:t>Dans cette animation, nous allons explorer ce qui se passe dans le cerveau.</a:t>
            </a:r>
          </a:p>
          <a:p>
            <a:r>
              <a:rPr lang="fr-FR" dirty="0"/>
              <a:t>(cliquez) - Vous avez cette image, représentant un individu</a:t>
            </a:r>
          </a:p>
          <a:p>
            <a:r>
              <a:rPr lang="fr-FR" dirty="0"/>
              <a:t>(cliquez) - En gris, on a la représentation du cerveau</a:t>
            </a:r>
          </a:p>
          <a:p>
            <a:r>
              <a:rPr lang="fr-FR" dirty="0"/>
              <a:t>(cliquez) - Comme mentionné dans la diapositive précédente, les différentes fonctions du cerveau, entre autres, sont la prise de décision, les émotions, le langage, etc.</a:t>
            </a:r>
          </a:p>
          <a:p>
            <a:r>
              <a:rPr lang="fr-FR" dirty="0"/>
              <a:t>(cliquez) - et en orange nous avons l'amygdale</a:t>
            </a:r>
          </a:p>
          <a:p>
            <a:r>
              <a:rPr lang="fr-FR" dirty="0"/>
              <a:t>(cliquez) - Ce qui s'est passé avec le temps, c'est que nous avons transformé les dangers naturels en stimulants quotidiens</a:t>
            </a:r>
          </a:p>
          <a:p>
            <a:r>
              <a:rPr lang="fr-FR" dirty="0"/>
              <a:t>(cliquez) - et avec toutes les interruptions liées au travail, les questions liées à la famille, les rappels par e-mail, les médias sociaux, etc., tous créent une stimulation excessive de l'amygdale</a:t>
            </a:r>
          </a:p>
          <a:p>
            <a:r>
              <a:rPr lang="fr-FR" dirty="0"/>
              <a:t>Il existe des études qui prouvent que l'amygdale grossit et que la matière grise rétrécit.</a:t>
            </a:r>
          </a:p>
          <a:p>
            <a:r>
              <a:rPr lang="fr-FR" dirty="0"/>
              <a:t>(cliquez) – que se passe-t-il avec la pratique de la pleine conscience</a:t>
            </a:r>
          </a:p>
          <a:p>
            <a:r>
              <a:rPr lang="fr-FR" dirty="0"/>
              <a:t>(cliquez) – est que nous pouvons inverser ces effets et faire rétrécir l'amygdale et faire grossir la matière grise</a:t>
            </a:r>
          </a:p>
          <a:p>
            <a:r>
              <a:rPr lang="fr-FR" dirty="0"/>
              <a:t>Semblable aux muscles de notre corps, avec une pratique de la pleine conscience, nous pouvons renforcer notre cerveau</a:t>
            </a:r>
          </a:p>
          <a:p>
            <a:endParaRPr lang="fr-FR" dirty="0"/>
          </a:p>
          <a:p>
            <a:r>
              <a:rPr lang="fr-FR" dirty="0"/>
              <a:t>(jouer la vidéo : </a:t>
            </a:r>
            <a:r>
              <a:rPr lang="en-CA" sz="1200" dirty="0">
                <a:latin typeface="Times New Roman" panose="02020603050405020304" pitchFamily="18" charset="0"/>
                <a:ea typeface="Calibri" panose="020F0502020204030204" pitchFamily="34" charset="0"/>
              </a:rPr>
              <a:t>https://www.youtube.com/watch?v=qM56FRfZrl8</a:t>
            </a:r>
            <a:r>
              <a:rPr lang="fr-FR" dirty="0"/>
              <a:t>)</a:t>
            </a:r>
          </a:p>
          <a:p>
            <a:endParaRPr lang="fr-FR" dirty="0"/>
          </a:p>
          <a:p>
            <a:r>
              <a:rPr lang="en-CA" dirty="0"/>
              <a:t>Des </a:t>
            </a:r>
            <a:r>
              <a:rPr lang="en-CA" dirty="0" err="1"/>
              <a:t>ressourcess</a:t>
            </a:r>
            <a:r>
              <a:rPr lang="en-CA" dirty="0"/>
              <a:t>…</a:t>
            </a:r>
          </a:p>
          <a:p>
            <a:pPr marL="171450" indent="-171450">
              <a:buFont typeface="Arial" panose="020B0604020202020204" pitchFamily="34" charset="0"/>
              <a:buChar char="•"/>
            </a:pPr>
            <a:r>
              <a:rPr lang="en-CA" dirty="0"/>
              <a:t>https://gcconnex.gc.ca/blog/view/93957388/neuroplasticity-your-survival-superpower-neuroplasticite-votre-superpuissance-de-survie?language=fr</a:t>
            </a:r>
          </a:p>
          <a:p>
            <a:pPr marL="171450" indent="-171450">
              <a:buFont typeface="Arial" panose="020B0604020202020204" pitchFamily="34" charset="0"/>
              <a:buChar char="•"/>
            </a:pPr>
            <a:r>
              <a:rPr lang="en-CA" sz="1200" dirty="0" err="1">
                <a:effectLst/>
                <a:latin typeface="Times New Roman" panose="02020603050405020304" pitchFamily="18" charset="0"/>
                <a:ea typeface="Calibri" panose="020F0502020204030204" pitchFamily="34" charset="0"/>
              </a:rPr>
              <a:t>Visionnez</a:t>
            </a:r>
            <a:r>
              <a:rPr lang="en-CA" sz="1200" dirty="0">
                <a:effectLst/>
                <a:latin typeface="Times New Roman" panose="02020603050405020304" pitchFamily="18" charset="0"/>
                <a:ea typeface="Calibri" panose="020F0502020204030204" pitchFamily="34" charset="0"/>
              </a:rPr>
              <a:t> </a:t>
            </a:r>
            <a:r>
              <a:rPr lang="en-CA" sz="1200" dirty="0" err="1">
                <a:effectLst/>
                <a:latin typeface="Times New Roman" panose="02020603050405020304" pitchFamily="18" charset="0"/>
                <a:ea typeface="Calibri" panose="020F0502020204030204" pitchFamily="34" charset="0"/>
              </a:rPr>
              <a:t>cette</a:t>
            </a:r>
            <a:r>
              <a:rPr lang="en-CA" sz="1200" dirty="0">
                <a:effectLst/>
                <a:latin typeface="Times New Roman" panose="02020603050405020304" pitchFamily="18" charset="0"/>
                <a:ea typeface="Calibri" panose="020F0502020204030204" pitchFamily="34" charset="0"/>
              </a:rPr>
              <a:t> </a:t>
            </a:r>
            <a:r>
              <a:rPr lang="en-CA" sz="1200" dirty="0" err="1">
                <a:effectLst/>
                <a:latin typeface="Times New Roman" panose="02020603050405020304" pitchFamily="18" charset="0"/>
                <a:ea typeface="Calibri" panose="020F0502020204030204" pitchFamily="34" charset="0"/>
              </a:rPr>
              <a:t>vidéo</a:t>
            </a:r>
            <a:r>
              <a:rPr lang="en-CA" sz="1200" dirty="0">
                <a:effectLst/>
                <a:latin typeface="Times New Roman" panose="02020603050405020304" pitchFamily="18" charset="0"/>
                <a:ea typeface="Calibri" panose="020F0502020204030204" pitchFamily="34" charset="0"/>
              </a:rPr>
              <a:t> à la </a:t>
            </a:r>
            <a:r>
              <a:rPr lang="en-CA" sz="1200" dirty="0" err="1">
                <a:effectLst/>
                <a:latin typeface="Times New Roman" panose="02020603050405020304" pitchFamily="18" charset="0"/>
                <a:ea typeface="Calibri" panose="020F0502020204030204" pitchFamily="34" charset="0"/>
              </a:rPr>
              <a:t>maison</a:t>
            </a:r>
            <a:r>
              <a:rPr lang="en-CA" sz="1200" dirty="0">
                <a:effectLst/>
                <a:latin typeface="Times New Roman" panose="02020603050405020304" pitchFamily="18" charset="0"/>
                <a:ea typeface="Calibri" panose="020F0502020204030204" pitchFamily="34" charset="0"/>
              </a:rPr>
              <a:t> (</a:t>
            </a:r>
            <a:r>
              <a:rPr lang="en-CA" sz="1200" dirty="0">
                <a:latin typeface="Times New Roman" panose="02020603050405020304" pitchFamily="18" charset="0"/>
                <a:ea typeface="Calibri" panose="020F0502020204030204" pitchFamily="34" charset="0"/>
              </a:rPr>
              <a:t>15</a:t>
            </a:r>
            <a:r>
              <a:rPr lang="en-CA" sz="1200" dirty="0">
                <a:effectLst/>
                <a:latin typeface="Times New Roman" panose="02020603050405020304" pitchFamily="18" charset="0"/>
                <a:ea typeface="Calibri" panose="020F0502020204030204" pitchFamily="34" charset="0"/>
              </a:rPr>
              <a:t> mins): </a:t>
            </a:r>
            <a:r>
              <a:rPr lang="en-CA" sz="1200" u="sng" dirty="0">
                <a:solidFill>
                  <a:srgbClr val="0000FF"/>
                </a:solidFill>
                <a:latin typeface="Times New Roman" panose="02020603050405020304" pitchFamily="18" charset="0"/>
                <a:ea typeface="Calibri" panose="020F0502020204030204" pitchFamily="34" charset="0"/>
                <a:hlinkClick r:id="rId3"/>
              </a:rPr>
              <a:t>https://www.youtube.com/watch?v=7x4am1tC7oo</a:t>
            </a:r>
            <a:endParaRPr lang="en-CA" sz="1200" u="sng" dirty="0">
              <a:solidFill>
                <a:srgbClr val="0000FF"/>
              </a:solidFill>
              <a:latin typeface="Times New Roman" panose="02020603050405020304" pitchFamily="18" charset="0"/>
              <a:ea typeface="Calibri" panose="020F0502020204030204" pitchFamily="34" charset="0"/>
            </a:endParaRPr>
          </a:p>
          <a:p>
            <a:pPr marL="171450" indent="-171450">
              <a:buFont typeface="Arial" panose="020B0604020202020204" pitchFamily="34" charset="0"/>
              <a:buChar char="•"/>
            </a:pPr>
            <a:r>
              <a:rPr lang="en-CA" sz="1200" dirty="0">
                <a:latin typeface="Times New Roman" panose="02020603050405020304" pitchFamily="18" charset="0"/>
                <a:ea typeface="Calibri" panose="020F0502020204030204" pitchFamily="34" charset="0"/>
              </a:rPr>
              <a:t>https://fr.wikipedia.org/wiki/Amygdale_(cerveau)</a:t>
            </a:r>
          </a:p>
          <a:p>
            <a:pPr marL="171450" indent="-171450">
              <a:buFont typeface="Arial" panose="020B0604020202020204" pitchFamily="34" charset="0"/>
              <a:buChar char="•"/>
            </a:pPr>
            <a:r>
              <a:rPr lang="en-CA" sz="1200" dirty="0">
                <a:latin typeface="Times New Roman" panose="02020603050405020304" pitchFamily="18" charset="0"/>
                <a:ea typeface="Calibri" panose="020F0502020204030204" pitchFamily="34" charset="0"/>
              </a:rPr>
              <a:t>https://fr.wikipedia.org/wiki/Syst%C3%A8me_limbique</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142403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fr-CA" dirty="0"/>
              <a:t>Alejandro:</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from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space Viktor Frankl refers to is precisely the focus of a Mindfulness practice. The idea is to be more conscious about this space, so we can respond to situations.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21</a:t>
            </a:fld>
            <a:endParaRPr lang="en-US"/>
          </a:p>
        </p:txBody>
      </p:sp>
    </p:spTree>
    <p:extLst>
      <p:ext uri="{BB962C8B-B14F-4D97-AF65-F5344CB8AC3E}">
        <p14:creationId xmlns:p14="http://schemas.microsoft.com/office/powerpoint/2010/main" val="2579803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fr-CA" dirty="0"/>
              <a:t>Alejandro:</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t>
            </a:r>
            <a:r>
              <a:rPr lang="fr-CA" dirty="0"/>
              <a:t>lire la diapositive</a:t>
            </a:r>
            <a:r>
              <a:rPr lang="fr-FR" dirty="0"/>
              <a:t>)</a:t>
            </a:r>
          </a:p>
          <a:p>
            <a:r>
              <a:rPr lang="fr-FR" dirty="0"/>
              <a:t>L'espace auquel Viktor </a:t>
            </a:r>
            <a:r>
              <a:rPr lang="fr-FR" dirty="0" err="1"/>
              <a:t>Frankl</a:t>
            </a:r>
            <a:r>
              <a:rPr lang="fr-FR" dirty="0"/>
              <a:t> fait référence est précisément le centre d'une pratique de pleine-conscience. L'idée est d'être plus conscient de cet espace, afin que nous puissions répondre aux situations.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22</a:t>
            </a:fld>
            <a:endParaRPr lang="en-US"/>
          </a:p>
        </p:txBody>
      </p:sp>
    </p:spTree>
    <p:extLst>
      <p:ext uri="{BB962C8B-B14F-4D97-AF65-F5344CB8AC3E}">
        <p14:creationId xmlns:p14="http://schemas.microsoft.com/office/powerpoint/2010/main" val="3344787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12937">
              <a:defRPr/>
            </a:pPr>
            <a:r>
              <a:rPr lang="fr-CA" dirty="0"/>
              <a:t>Alejandro:</a:t>
            </a:r>
          </a:p>
          <a:p>
            <a:endParaRPr lang="en-CA" dirty="0"/>
          </a:p>
          <a:p>
            <a:r>
              <a:rPr lang="en-CA" dirty="0"/>
              <a:t>I hope what I'll say resonates with you, the idea is about perspectives on how we perceive and are perceived.</a:t>
            </a:r>
          </a:p>
          <a:p>
            <a:endParaRPr lang="en-CA" dirty="0"/>
          </a:p>
          <a:p>
            <a:r>
              <a:rPr lang="en-CA" dirty="0"/>
              <a:t>We may constantly think about what image we give to others. How they see us... and chances are that others may not see us the same way we see ourselves.</a:t>
            </a:r>
          </a:p>
          <a:p>
            <a:endParaRPr lang="en-CA" dirty="0"/>
          </a:p>
          <a:p>
            <a:r>
              <a:rPr lang="en-CA" dirty="0"/>
              <a:t>In this example:</a:t>
            </a:r>
          </a:p>
          <a:p>
            <a:r>
              <a:rPr lang="en-CA" dirty="0"/>
              <a:t>(click)</a:t>
            </a:r>
          </a:p>
          <a:p>
            <a:r>
              <a:rPr lang="en-CA" dirty="0"/>
              <a:t>How</a:t>
            </a:r>
            <a:r>
              <a:rPr lang="en-CA" baseline="0" dirty="0"/>
              <a:t> my mom and dad see me – especially when young, as an angel, extremely good kid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(click)</a:t>
            </a:r>
          </a:p>
          <a:p>
            <a:r>
              <a:rPr lang="en-CA" baseline="0" dirty="0"/>
              <a:t>How my girlfriend/wife sees me – particularly during the “honeymoon phase”, as strong, brilliant, cute, funny, smart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(click)</a:t>
            </a:r>
          </a:p>
          <a:p>
            <a:r>
              <a:rPr lang="en-CA" baseline="0" dirty="0"/>
              <a:t>How my older brother sees me – typically my older brother used to see me as weak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(click)</a:t>
            </a:r>
          </a:p>
          <a:p>
            <a:r>
              <a:rPr lang="en-CA" baseline="0" dirty="0"/>
              <a:t>How I see myself – usually I’m the hardest person to judge my own self, maybe because from my perspective I see outside usually seeing others… if this is also your case, it is time fix that and start seeing ourselves for who we really are</a:t>
            </a:r>
          </a:p>
          <a:p>
            <a:endParaRPr lang="en-CA" baseline="0" dirty="0"/>
          </a:p>
          <a:p>
            <a:r>
              <a:rPr lang="en-CA" dirty="0"/>
              <a:t>A person with a negative self-image sees obstacles, insurmountable problems, doubts his abilities, finds excuses not to move forward or convinces himself that there is no hope! She is a person who has difficulty trusting others because she does not trust herself!</a:t>
            </a:r>
          </a:p>
          <a:p>
            <a:endParaRPr lang="en-CA" dirty="0"/>
          </a:p>
          <a:p>
            <a:r>
              <a:rPr lang="en-CA" dirty="0"/>
              <a:t>While a person with a positive image will send back positive information; these interactions with others will be easier. This person will be able to maintain good relationships. This is a person who will see opportunities everywhere and in everything! She will approach situations from different angles to find solutions! In short, she is a strong and positive person, who inspires confidence!</a:t>
            </a:r>
          </a:p>
          <a:p>
            <a:endParaRPr lang="en-CA" dirty="0"/>
          </a:p>
          <a:p>
            <a:r>
              <a:rPr lang="en-CA" dirty="0"/>
              <a:t>Furthermore, wanting to get the most out of your image is not narcissism but a way of telling yourself that you love yourself, that you want to take care of yourself.</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23</a:t>
            </a:fld>
            <a:endParaRPr lang="en-US"/>
          </a:p>
        </p:txBody>
      </p:sp>
    </p:spTree>
    <p:extLst>
      <p:ext uri="{BB962C8B-B14F-4D97-AF65-F5344CB8AC3E}">
        <p14:creationId xmlns:p14="http://schemas.microsoft.com/office/powerpoint/2010/main" val="4134437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12937">
              <a:defRPr/>
            </a:pPr>
            <a:r>
              <a:rPr lang="fr-CA" dirty="0"/>
              <a:t>Alejandro:</a:t>
            </a:r>
          </a:p>
          <a:p>
            <a:pPr defTabSz="912937">
              <a:defRPr/>
            </a:pPr>
            <a:endParaRPr lang="fr-CA" dirty="0"/>
          </a:p>
          <a:p>
            <a:r>
              <a:rPr lang="fr-FR" noProof="0" dirty="0"/>
              <a:t>J'espère que ce que je vais dire vous intéressera, l'idée concerne les perspectives sur la façon dont nous percevons et sommes perçus.</a:t>
            </a:r>
          </a:p>
          <a:p>
            <a:endParaRPr lang="fr-FR" noProof="0" dirty="0"/>
          </a:p>
          <a:p>
            <a:r>
              <a:rPr lang="fr-FR" noProof="0" dirty="0"/>
              <a:t>Nous pouvons constamment réfléchir à l’image que nous donnons aux autres. Comment ils nous voient... et il est probable que les autres ne nous voient pas de la même façon que nous nous voyons nous-mêmes.</a:t>
            </a:r>
            <a:endParaRPr lang="fr-CA" b="0" noProof="0" dirty="0"/>
          </a:p>
          <a:p>
            <a:endParaRPr lang="fr-CA" noProof="0" dirty="0"/>
          </a:p>
          <a:p>
            <a:r>
              <a:rPr lang="fr-CA" noProof="0" dirty="0"/>
              <a:t>Dans cet exemple, sur la diapositive :</a:t>
            </a:r>
          </a:p>
          <a:p>
            <a:r>
              <a:rPr lang="fr-CA" noProof="0" dirty="0"/>
              <a:t>(clic)</a:t>
            </a:r>
          </a:p>
          <a:p>
            <a:r>
              <a:rPr lang="fr-CA" noProof="0" dirty="0"/>
              <a:t>Première</a:t>
            </a:r>
            <a:r>
              <a:rPr lang="fr-CA" baseline="0" noProof="0" dirty="0"/>
              <a:t> image: </a:t>
            </a:r>
            <a:r>
              <a:rPr lang="fr-CA" noProof="0" dirty="0"/>
              <a:t>Comment ma mère et mon père me voient</a:t>
            </a:r>
            <a:r>
              <a:rPr lang="fr-CA" baseline="0" noProof="0" dirty="0"/>
              <a:t> – surtout lorsque nous sommes jeunes et qu’ils croient que nous sommes des anges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Deuxième image: Comment mon conjoint ou ma conjointe me voit – quand on tombe en amour – particulièrement pendant la « phase de lune de miel », comme quelqu’un de fort, brillant, beau, drôle et intelligent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Troisième image: Comment mon frère aîné me voit – jamais de son âge ni à son hauteur, toujours plus jeune que lui</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Quatrième image: Comment je me perçois – </a:t>
            </a:r>
            <a:r>
              <a:rPr lang="fr-FR" sz="1200" b="0" i="0" kern="1200" dirty="0">
                <a:solidFill>
                  <a:schemeClr val="tx1"/>
                </a:solidFill>
                <a:effectLst/>
                <a:latin typeface="+mn-lt"/>
                <a:ea typeface="+mn-ea"/>
                <a:cs typeface="+mn-cs"/>
              </a:rPr>
              <a:t>La perception que nous avons</a:t>
            </a:r>
            <a:r>
              <a:rPr lang="fr-FR" sz="1200" b="0" i="0" kern="1200" baseline="0" dirty="0">
                <a:solidFill>
                  <a:schemeClr val="tx1"/>
                </a:solidFill>
                <a:effectLst/>
                <a:latin typeface="+mn-lt"/>
                <a:ea typeface="+mn-ea"/>
                <a:cs typeface="+mn-cs"/>
              </a:rPr>
              <a:t> de nous </a:t>
            </a:r>
            <a:r>
              <a:rPr lang="fr-FR" sz="1200" b="0" i="0" kern="1200" dirty="0">
                <a:solidFill>
                  <a:schemeClr val="tx1"/>
                </a:solidFill>
                <a:effectLst/>
                <a:latin typeface="+mn-lt"/>
                <a:ea typeface="+mn-ea"/>
                <a:cs typeface="+mn-cs"/>
              </a:rPr>
              <a:t>est très importante, car elle va déterminer comment nous nous sentons et ce que nous</a:t>
            </a:r>
            <a:r>
              <a:rPr lang="fr-FR" sz="1200" b="0" i="0" kern="1200" baseline="0" dirty="0">
                <a:solidFill>
                  <a:schemeClr val="tx1"/>
                </a:solidFill>
                <a:effectLst/>
                <a:latin typeface="+mn-lt"/>
                <a:ea typeface="+mn-ea"/>
                <a:cs typeface="+mn-cs"/>
              </a:rPr>
              <a:t> sommes </a:t>
            </a:r>
            <a:r>
              <a:rPr lang="fr-FR" sz="1200" b="0" i="0" kern="1200" dirty="0">
                <a:solidFill>
                  <a:schemeClr val="tx1"/>
                </a:solidFill>
                <a:effectLst/>
                <a:latin typeface="+mn-lt"/>
                <a:ea typeface="+mn-ea"/>
                <a:cs typeface="+mn-cs"/>
              </a:rPr>
              <a:t>capable d’accomplir, mais aussi la manière de comportement avec les gens dans notre vie. Ce que tu perçois de toi n’est que ta propre perception.</a:t>
            </a:r>
            <a:r>
              <a:rPr lang="fr-FR" sz="1200" b="1" i="0" kern="1200" dirty="0">
                <a:solidFill>
                  <a:schemeClr val="tx1"/>
                </a:solidFill>
                <a:effectLst/>
                <a:latin typeface="+mn-lt"/>
                <a:ea typeface="+mn-ea"/>
                <a:cs typeface="+mn-cs"/>
              </a:rPr>
              <a:t> </a:t>
            </a:r>
          </a:p>
          <a:p>
            <a:endParaRPr lang="fr-FR" baseline="0" noProof="0" dirty="0"/>
          </a:p>
          <a:p>
            <a:r>
              <a:rPr lang="fr-FR" baseline="0" noProof="0" dirty="0"/>
              <a:t>Une personne ayant une image d’elle-même négative voit des obstacles, des problèmes insurmontables, doute de ses capacités, trouve des excuses pour ne pas avancer ou se convainc qu’il n’y a aucun espoir ! C'est une personne qui a du mal à faire confiance aux autres car elle ne se fait pas confiance !</a:t>
            </a:r>
          </a:p>
          <a:p>
            <a:endParaRPr lang="fr-FR" baseline="0" noProof="0" dirty="0"/>
          </a:p>
          <a:p>
            <a:r>
              <a:rPr lang="fr-FR" baseline="0" noProof="0" dirty="0"/>
              <a:t>Alors qu’une personne avec une image positive renverra des informations positives ; ces interactions avec les autres seront plus faciles. Cette personne saura entretenir de bonnes relations. C'est une personne qui verra des opportunités partout et dans tout ! Elle abordera les situations sous différents angles pour trouver des solutions ! Bref, c'est une personne forte et positive, qui inspire confiance !</a:t>
            </a:r>
          </a:p>
          <a:p>
            <a:endParaRPr lang="fr-FR" baseline="0" noProof="0" dirty="0"/>
          </a:p>
          <a:p>
            <a:r>
              <a:rPr lang="fr-FR" baseline="0" noProof="0" dirty="0"/>
              <a:t>De plus, vouloir tirer le meilleur parti de son image n’est pas du narcissisme mais une façon de se dire qu’on s’aime, qu’on a envie de prendre soin de soi.</a:t>
            </a:r>
            <a:endParaRPr lang="fr-FR" sz="1200" b="0" i="0" kern="1200" baseline="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24</a:t>
            </a:fld>
            <a:endParaRPr lang="en-US"/>
          </a:p>
        </p:txBody>
      </p:sp>
    </p:spTree>
    <p:extLst>
      <p:ext uri="{BB962C8B-B14F-4D97-AF65-F5344CB8AC3E}">
        <p14:creationId xmlns:p14="http://schemas.microsoft.com/office/powerpoint/2010/main" val="2937419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7999"/>
              </a:lnSpc>
              <a:spcBef>
                <a:spcPts val="0"/>
              </a:spcBef>
              <a:spcAft>
                <a:spcPts val="0"/>
              </a:spcAft>
              <a:buClrTx/>
              <a:buSzPts val="1400"/>
              <a:buFontTx/>
              <a:buNone/>
              <a:tabLst/>
              <a:defRPr/>
            </a:pPr>
            <a:r>
              <a:rPr lang="fr-CA" dirty="0"/>
              <a:t>Alejandro:</a:t>
            </a:r>
          </a:p>
          <a:p>
            <a:pPr marL="0" lvl="0" indent="0" algn="l" rtl="0">
              <a:lnSpc>
                <a:spcPct val="117999"/>
              </a:lnSpc>
              <a:spcBef>
                <a:spcPts val="0"/>
              </a:spcBef>
              <a:spcAft>
                <a:spcPts val="0"/>
              </a:spcAft>
              <a:buSzPts val="1400"/>
              <a:buNone/>
            </a:pPr>
            <a:endParaRPr lang="fr-CA" dirty="0"/>
          </a:p>
          <a:p>
            <a:pPr marL="0" lvl="0" indent="0" algn="l" rtl="0">
              <a:lnSpc>
                <a:spcPct val="117999"/>
              </a:lnSpc>
              <a:spcBef>
                <a:spcPts val="0"/>
              </a:spcBef>
              <a:spcAft>
                <a:spcPts val="0"/>
              </a:spcAft>
              <a:buSzPts val="1400"/>
              <a:buNone/>
            </a:pPr>
            <a:r>
              <a:rPr lang="fr-CA" dirty="0" err="1"/>
              <a:t>Anyone</a:t>
            </a:r>
            <a:r>
              <a:rPr lang="fr-CA" dirty="0"/>
              <a:t> </a:t>
            </a:r>
            <a:r>
              <a:rPr lang="fr-CA" dirty="0" err="1"/>
              <a:t>who</a:t>
            </a:r>
            <a:r>
              <a:rPr lang="fr-CA" dirty="0"/>
              <a:t> </a:t>
            </a:r>
            <a:r>
              <a:rPr lang="fr-CA" dirty="0" err="1"/>
              <a:t>would</a:t>
            </a:r>
            <a:r>
              <a:rPr lang="fr-CA" dirty="0"/>
              <a:t> like to </a:t>
            </a:r>
            <a:r>
              <a:rPr lang="fr-CA" dirty="0" err="1"/>
              <a:t>share</a:t>
            </a:r>
            <a:r>
              <a:rPr lang="fr-CA" dirty="0"/>
              <a:t> </a:t>
            </a:r>
            <a:r>
              <a:rPr lang="fr-CA" dirty="0" err="1"/>
              <a:t>what</a:t>
            </a:r>
            <a:r>
              <a:rPr lang="fr-CA" dirty="0"/>
              <a:t> </a:t>
            </a:r>
            <a:r>
              <a:rPr lang="fr-CA" dirty="0" err="1"/>
              <a:t>you</a:t>
            </a:r>
            <a:r>
              <a:rPr lang="fr-CA" dirty="0"/>
              <a:t> </a:t>
            </a:r>
            <a:r>
              <a:rPr lang="fr-CA" dirty="0" err="1"/>
              <a:t>understand</a:t>
            </a:r>
            <a:r>
              <a:rPr lang="fr-CA" dirty="0"/>
              <a:t> by « Compassion »?</a:t>
            </a:r>
          </a:p>
          <a:p>
            <a:pPr marL="0" lvl="0" indent="0" algn="l" rtl="0">
              <a:lnSpc>
                <a:spcPct val="117999"/>
              </a:lnSpc>
              <a:spcBef>
                <a:spcPts val="0"/>
              </a:spcBef>
              <a:spcAft>
                <a:spcPts val="0"/>
              </a:spcAft>
              <a:buSzPts val="1400"/>
              <a:buNone/>
            </a:pPr>
            <a:endParaRPr lang="fr-CA" dirty="0"/>
          </a:p>
          <a:p>
            <a:pPr marL="0" lvl="0" indent="0" algn="l" rtl="0">
              <a:lnSpc>
                <a:spcPct val="117999"/>
              </a:lnSpc>
              <a:spcBef>
                <a:spcPts val="0"/>
              </a:spcBef>
              <a:spcAft>
                <a:spcPts val="0"/>
              </a:spcAft>
              <a:buSzPts val="1400"/>
              <a:buNone/>
            </a:pPr>
            <a:r>
              <a:rPr lang="fr-CA" dirty="0"/>
              <a:t>(</a:t>
            </a:r>
            <a:r>
              <a:rPr lang="fr-CA" dirty="0" err="1"/>
              <a:t>after</a:t>
            </a:r>
            <a:r>
              <a:rPr lang="fr-CA" dirty="0"/>
              <a:t> 2 or 3 have </a:t>
            </a:r>
            <a:r>
              <a:rPr lang="fr-CA" dirty="0" err="1"/>
              <a:t>expressed</a:t>
            </a:r>
            <a:r>
              <a:rPr lang="fr-CA" dirty="0"/>
              <a:t> </a:t>
            </a:r>
            <a:r>
              <a:rPr lang="fr-CA" dirty="0" err="1"/>
              <a:t>their</a:t>
            </a:r>
            <a:r>
              <a:rPr lang="fr-CA" dirty="0"/>
              <a:t> </a:t>
            </a:r>
            <a:r>
              <a:rPr lang="fr-CA" dirty="0" err="1"/>
              <a:t>understanding</a:t>
            </a:r>
            <a:endParaRPr lang="fr-CA" dirty="0"/>
          </a:p>
          <a:p>
            <a:pPr marL="0" lvl="0" indent="0" algn="l" rtl="0">
              <a:lnSpc>
                <a:spcPct val="117999"/>
              </a:lnSpc>
              <a:spcBef>
                <a:spcPts val="0"/>
              </a:spcBef>
              <a:spcAft>
                <a:spcPts val="0"/>
              </a:spcAft>
              <a:buSzPts val="1400"/>
              <a:buNone/>
            </a:pPr>
            <a:r>
              <a:rPr lang="fr-CA" dirty="0"/>
              <a:t>Click and </a:t>
            </a:r>
            <a:r>
              <a:rPr lang="fr-CA" dirty="0" err="1"/>
              <a:t>read</a:t>
            </a:r>
            <a:r>
              <a:rPr lang="fr-CA" dirty="0"/>
              <a:t> the </a:t>
            </a:r>
            <a:r>
              <a:rPr lang="fr-CA" dirty="0" err="1"/>
              <a:t>quotes</a:t>
            </a:r>
            <a:r>
              <a:rPr lang="fr-CA" dirty="0"/>
              <a:t> x3)</a:t>
            </a:r>
          </a:p>
          <a:p>
            <a:pPr marL="0" marR="0" lvl="0" indent="0" algn="l" defTabSz="914400" rtl="0" eaLnBrk="1" fontAlgn="auto" latinLnBrk="0" hangingPunct="1">
              <a:lnSpc>
                <a:spcPct val="117999"/>
              </a:lnSpc>
              <a:spcBef>
                <a:spcPts val="0"/>
              </a:spcBef>
              <a:spcAft>
                <a:spcPts val="0"/>
              </a:spcAft>
              <a:buClrTx/>
              <a:buSzPts val="1400"/>
              <a:buFontTx/>
              <a:buNone/>
              <a:tabLst/>
              <a:defRPr/>
            </a:pPr>
            <a:endParaRPr lang="fr-CA" dirty="0"/>
          </a:p>
          <a:p>
            <a:pPr marL="0" marR="0" lvl="0" indent="0" algn="l" defTabSz="914400" rtl="0" eaLnBrk="1" fontAlgn="auto" latinLnBrk="0" hangingPunct="1">
              <a:lnSpc>
                <a:spcPct val="117999"/>
              </a:lnSpc>
              <a:spcBef>
                <a:spcPts val="0"/>
              </a:spcBef>
              <a:spcAft>
                <a:spcPts val="0"/>
              </a:spcAft>
              <a:buClrTx/>
              <a:buSzPts val="1400"/>
              <a:buFontTx/>
              <a:buNone/>
              <a:tabLst/>
              <a:defRPr/>
            </a:pPr>
            <a:r>
              <a:rPr lang="fr-FR" dirty="0"/>
              <a:t>Je te passe le micro Ginette (</a:t>
            </a:r>
            <a:r>
              <a:rPr lang="fr-FR" dirty="0" err="1"/>
              <a:t>going</a:t>
            </a:r>
            <a:r>
              <a:rPr lang="fr-FR" dirty="0"/>
              <a:t> to slide 22 </a:t>
            </a:r>
            <a:r>
              <a:rPr lang="fr-FR" dirty="0" err="1"/>
              <a:t>directly</a:t>
            </a:r>
            <a:r>
              <a:rPr lang="fr-FR" dirty="0"/>
              <a:t>)</a:t>
            </a:r>
            <a:endParaRPr lang="fr-CA" dirty="0"/>
          </a:p>
        </p:txBody>
      </p:sp>
      <p:sp>
        <p:nvSpPr>
          <p:cNvPr id="148" name="Google Shape;14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266906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7999"/>
              </a:lnSpc>
              <a:spcBef>
                <a:spcPts val="0"/>
              </a:spcBef>
              <a:spcAft>
                <a:spcPts val="0"/>
              </a:spcAft>
              <a:buClrTx/>
              <a:buSzPts val="1400"/>
              <a:buFontTx/>
              <a:buNone/>
              <a:tabLst/>
              <a:defRPr/>
            </a:pPr>
            <a:r>
              <a:rPr lang="fr-CA" dirty="0"/>
              <a:t>Alejandro:</a:t>
            </a:r>
          </a:p>
          <a:p>
            <a:pPr marL="0" lvl="0" indent="0" algn="l" rtl="0">
              <a:lnSpc>
                <a:spcPct val="117999"/>
              </a:lnSpc>
              <a:spcBef>
                <a:spcPts val="0"/>
              </a:spcBef>
              <a:spcAft>
                <a:spcPts val="0"/>
              </a:spcAft>
              <a:buSzPts val="1400"/>
              <a:buNone/>
            </a:pPr>
            <a:endParaRPr lang="fr-CA" dirty="0"/>
          </a:p>
          <a:p>
            <a:pPr marL="0" lvl="0" indent="0" algn="l" rtl="0">
              <a:lnSpc>
                <a:spcPct val="117999"/>
              </a:lnSpc>
              <a:spcBef>
                <a:spcPts val="0"/>
              </a:spcBef>
              <a:spcAft>
                <a:spcPts val="0"/>
              </a:spcAft>
              <a:buSzPts val="1400"/>
              <a:buNone/>
            </a:pPr>
            <a:r>
              <a:rPr lang="fr-FR" dirty="0"/>
              <a:t>Quelqu'un souhaite-t-il partager ce que vous entendez par « Compassion » ?</a:t>
            </a:r>
          </a:p>
          <a:p>
            <a:pPr marL="0" lvl="0" indent="0" algn="l" rtl="0">
              <a:lnSpc>
                <a:spcPct val="117999"/>
              </a:lnSpc>
              <a:spcBef>
                <a:spcPts val="0"/>
              </a:spcBef>
              <a:spcAft>
                <a:spcPts val="0"/>
              </a:spcAft>
              <a:buSzPts val="1400"/>
              <a:buNone/>
            </a:pPr>
            <a:endParaRPr lang="fr-FR" dirty="0"/>
          </a:p>
          <a:p>
            <a:pPr marL="0" lvl="0" indent="0" algn="l" rtl="0">
              <a:lnSpc>
                <a:spcPct val="117999"/>
              </a:lnSpc>
              <a:spcBef>
                <a:spcPts val="0"/>
              </a:spcBef>
              <a:spcAft>
                <a:spcPts val="0"/>
              </a:spcAft>
              <a:buSzPts val="1400"/>
              <a:buNone/>
            </a:pPr>
            <a:r>
              <a:rPr lang="fr-FR" dirty="0"/>
              <a:t>(après 2 ou 3 ont exprimé leur compréhension</a:t>
            </a:r>
          </a:p>
          <a:p>
            <a:pPr marL="0" lvl="0" indent="0" algn="l" rtl="0">
              <a:lnSpc>
                <a:spcPct val="117999"/>
              </a:lnSpc>
              <a:spcBef>
                <a:spcPts val="0"/>
              </a:spcBef>
              <a:spcAft>
                <a:spcPts val="0"/>
              </a:spcAft>
              <a:buSzPts val="1400"/>
              <a:buNone/>
            </a:pPr>
            <a:r>
              <a:rPr lang="fr-FR" dirty="0"/>
              <a:t>Cliquez et lisez les citations x3)</a:t>
            </a:r>
            <a:endParaRPr lang="fr-CA" dirty="0"/>
          </a:p>
        </p:txBody>
      </p:sp>
      <p:sp>
        <p:nvSpPr>
          <p:cNvPr id="148" name="Google Shape;14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648731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7999"/>
              </a:lnSpc>
              <a:spcBef>
                <a:spcPts val="0"/>
              </a:spcBef>
              <a:spcAft>
                <a:spcPts val="0"/>
              </a:spcAft>
              <a:buClrTx/>
              <a:buSzPts val="1400"/>
              <a:buFontTx/>
              <a:buNone/>
              <a:tabLst/>
              <a:defRPr/>
            </a:pPr>
            <a:r>
              <a:rPr lang="fr-FR" dirty="0"/>
              <a:t>Ginette: (</a:t>
            </a:r>
            <a:r>
              <a:rPr lang="fr-FR" dirty="0" err="1"/>
              <a:t>switching</a:t>
            </a:r>
            <a:r>
              <a:rPr lang="fr-FR" dirty="0"/>
              <a:t> over to French)</a:t>
            </a:r>
          </a:p>
          <a:p>
            <a:pPr marL="0" marR="0" lvl="0" indent="0" algn="l" defTabSz="914400" rtl="0" eaLnBrk="1" fontAlgn="auto" latinLnBrk="0" hangingPunct="1">
              <a:lnSpc>
                <a:spcPct val="117999"/>
              </a:lnSpc>
              <a:spcBef>
                <a:spcPts val="0"/>
              </a:spcBef>
              <a:spcAft>
                <a:spcPts val="0"/>
              </a:spcAft>
              <a:buClrTx/>
              <a:buSzPts val="1400"/>
              <a:buFontTx/>
              <a:buNone/>
              <a:tabLst/>
              <a:defRPr/>
            </a:pPr>
            <a:endParaRPr lang="fr-FR" dirty="0"/>
          </a:p>
          <a:p>
            <a:pPr marL="0" marR="0" lvl="0" indent="0" algn="l" defTabSz="914400" rtl="0" eaLnBrk="1" fontAlgn="auto" latinLnBrk="0" hangingPunct="1">
              <a:lnSpc>
                <a:spcPct val="117999"/>
              </a:lnSpc>
              <a:spcBef>
                <a:spcPts val="0"/>
              </a:spcBef>
              <a:spcAft>
                <a:spcPts val="0"/>
              </a:spcAft>
              <a:buClrTx/>
              <a:buSzPts val="1400"/>
              <a:buFontTx/>
              <a:buNone/>
              <a:tabLst/>
              <a:defRPr/>
            </a:pPr>
            <a:r>
              <a:rPr lang="fr-FR" dirty="0"/>
              <a:t>Et maintenant que pensez-vous de l’autocompassion et sa définition</a:t>
            </a:r>
          </a:p>
          <a:p>
            <a:pPr marL="0" lvl="0" indent="0" algn="l" rtl="0">
              <a:lnSpc>
                <a:spcPct val="117999"/>
              </a:lnSpc>
              <a:spcBef>
                <a:spcPts val="0"/>
              </a:spcBef>
              <a:spcAft>
                <a:spcPts val="0"/>
              </a:spcAft>
              <a:buSzPts val="1400"/>
              <a:buNone/>
            </a:pPr>
            <a:endParaRPr lang="fr-FR" dirty="0"/>
          </a:p>
          <a:p>
            <a:pPr marL="0" lvl="0" indent="0" algn="l" rtl="0">
              <a:lnSpc>
                <a:spcPct val="117999"/>
              </a:lnSpc>
              <a:spcBef>
                <a:spcPts val="0"/>
              </a:spcBef>
              <a:spcAft>
                <a:spcPts val="0"/>
              </a:spcAft>
              <a:buSzPts val="1400"/>
              <a:buNone/>
            </a:pPr>
            <a:r>
              <a:rPr lang="fr-FR" dirty="0"/>
              <a:t>And </a:t>
            </a:r>
            <a:r>
              <a:rPr lang="fr-FR" dirty="0" err="1"/>
              <a:t>then</a:t>
            </a:r>
            <a:r>
              <a:rPr lang="fr-FR" dirty="0"/>
              <a:t>, </a:t>
            </a:r>
            <a:r>
              <a:rPr lang="fr-FR" dirty="0" err="1"/>
              <a:t>what</a:t>
            </a:r>
            <a:r>
              <a:rPr lang="fr-FR" dirty="0"/>
              <a:t> </a:t>
            </a:r>
            <a:r>
              <a:rPr lang="fr-FR" dirty="0" err="1"/>
              <a:t>we</a:t>
            </a:r>
            <a:r>
              <a:rPr lang="fr-FR" dirty="0"/>
              <a:t> </a:t>
            </a:r>
            <a:r>
              <a:rPr lang="fr-FR" dirty="0" err="1"/>
              <a:t>understand</a:t>
            </a:r>
            <a:r>
              <a:rPr lang="fr-FR" dirty="0"/>
              <a:t> by self-compassion?</a:t>
            </a:r>
          </a:p>
          <a:p>
            <a:pPr marL="0" lvl="0" indent="0" algn="l" rtl="0">
              <a:lnSpc>
                <a:spcPct val="117999"/>
              </a:lnSpc>
              <a:spcBef>
                <a:spcPts val="0"/>
              </a:spcBef>
              <a:spcAft>
                <a:spcPts val="0"/>
              </a:spcAft>
              <a:buSzPts val="1400"/>
              <a:buNone/>
            </a:pPr>
            <a:r>
              <a:rPr lang="fr-FR" dirty="0"/>
              <a:t>(have 2/3 </a:t>
            </a:r>
            <a:r>
              <a:rPr lang="fr-FR" dirty="0" err="1"/>
              <a:t>answer</a:t>
            </a:r>
            <a:r>
              <a:rPr lang="fr-FR" dirty="0"/>
              <a:t>, </a:t>
            </a:r>
            <a:r>
              <a:rPr lang="fr-FR" dirty="0" err="1"/>
              <a:t>then</a:t>
            </a:r>
            <a:r>
              <a:rPr lang="fr-FR" dirty="0"/>
              <a:t>)</a:t>
            </a:r>
          </a:p>
          <a:p>
            <a:pPr marL="0" lvl="0" indent="0" algn="l" rtl="0">
              <a:lnSpc>
                <a:spcPct val="117999"/>
              </a:lnSpc>
              <a:spcBef>
                <a:spcPts val="0"/>
              </a:spcBef>
              <a:spcAft>
                <a:spcPts val="0"/>
              </a:spcAft>
              <a:buSzPts val="1400"/>
              <a:buNone/>
            </a:pPr>
            <a:endParaRPr lang="fr-FR" dirty="0"/>
          </a:p>
          <a:p>
            <a:pPr marL="0" lvl="0" indent="0" algn="l" rtl="0">
              <a:lnSpc>
                <a:spcPct val="117999"/>
              </a:lnSpc>
              <a:spcBef>
                <a:spcPts val="0"/>
              </a:spcBef>
              <a:spcAft>
                <a:spcPts val="0"/>
              </a:spcAft>
              <a:buSzPts val="1400"/>
              <a:buNone/>
            </a:pPr>
            <a:r>
              <a:rPr lang="fr-FR" dirty="0"/>
              <a:t>La compassion de soi est de se traiter comme on traite notre meilleur ami</a:t>
            </a:r>
          </a:p>
          <a:p>
            <a:pPr marL="0" lvl="0" indent="0" algn="l" rtl="0">
              <a:lnSpc>
                <a:spcPct val="117999"/>
              </a:lnSpc>
              <a:spcBef>
                <a:spcPts val="0"/>
              </a:spcBef>
              <a:spcAft>
                <a:spcPts val="0"/>
              </a:spcAft>
              <a:buSzPts val="1400"/>
              <a:buNone/>
            </a:pPr>
            <a:r>
              <a:rPr lang="fr-FR" dirty="0"/>
              <a:t>Lorsqu’on se traite de cette façon on est content d’être dans par nous seuls.</a:t>
            </a:r>
          </a:p>
          <a:p>
            <a:pPr marL="0" lvl="0" indent="0" algn="l" rtl="0">
              <a:lnSpc>
                <a:spcPct val="117999"/>
              </a:lnSpc>
              <a:spcBef>
                <a:spcPts val="0"/>
              </a:spcBef>
              <a:spcAft>
                <a:spcPts val="0"/>
              </a:spcAft>
              <a:buSzPts val="1400"/>
              <a:buNone/>
            </a:pPr>
            <a:endParaRPr lang="fr-FR" dirty="0"/>
          </a:p>
          <a:p>
            <a:pPr marL="0" lvl="0" indent="0" algn="l" rtl="0">
              <a:lnSpc>
                <a:spcPct val="117999"/>
              </a:lnSpc>
              <a:spcBef>
                <a:spcPts val="0"/>
              </a:spcBef>
              <a:spcAft>
                <a:spcPts val="0"/>
              </a:spcAft>
              <a:buSzPts val="1400"/>
              <a:buNone/>
            </a:pPr>
            <a:r>
              <a:rPr lang="fr-FR" dirty="0"/>
              <a:t>(click and </a:t>
            </a:r>
            <a:r>
              <a:rPr lang="fr-FR" dirty="0" err="1"/>
              <a:t>read</a:t>
            </a:r>
            <a:r>
              <a:rPr lang="fr-FR" dirty="0"/>
              <a:t> x4)</a:t>
            </a:r>
          </a:p>
          <a:p>
            <a:pPr marL="0" marR="0" lvl="0" indent="0" algn="l" defTabSz="914400" rtl="0" eaLnBrk="1" fontAlgn="auto" latinLnBrk="0" hangingPunct="1">
              <a:lnSpc>
                <a:spcPct val="117999"/>
              </a:lnSpc>
              <a:spcBef>
                <a:spcPts val="0"/>
              </a:spcBef>
              <a:spcAft>
                <a:spcPts val="0"/>
              </a:spcAft>
              <a:buClrTx/>
              <a:buSzPts val="1400"/>
              <a:buFontTx/>
              <a:buNone/>
              <a:tabLst/>
              <a:defRPr/>
            </a:pPr>
            <a:endParaRPr lang="fr-FR" dirty="0"/>
          </a:p>
          <a:p>
            <a:pPr marL="0" lvl="0" indent="0" algn="l" rtl="0">
              <a:lnSpc>
                <a:spcPct val="117999"/>
              </a:lnSpc>
              <a:spcBef>
                <a:spcPts val="0"/>
              </a:spcBef>
              <a:spcAft>
                <a:spcPts val="0"/>
              </a:spcAft>
              <a:buSzPts val="1400"/>
              <a:buNone/>
            </a:pPr>
            <a:r>
              <a:rPr lang="fr-FR" dirty="0"/>
              <a:t>//</a:t>
            </a:r>
            <a:endParaRPr lang="fr-CA" dirty="0"/>
          </a:p>
          <a:p>
            <a:pPr marL="0" lvl="0" indent="0" algn="l" rtl="0">
              <a:lnSpc>
                <a:spcPct val="117999"/>
              </a:lnSpc>
              <a:spcBef>
                <a:spcPts val="0"/>
              </a:spcBef>
              <a:spcAft>
                <a:spcPts val="0"/>
              </a:spcAft>
              <a:buSzPts val="1400"/>
              <a:buNone/>
            </a:pPr>
            <a:r>
              <a:rPr lang="fr-CA" dirty="0"/>
              <a:t>And </a:t>
            </a:r>
            <a:r>
              <a:rPr lang="fr-CA" dirty="0" err="1"/>
              <a:t>then</a:t>
            </a:r>
            <a:r>
              <a:rPr lang="fr-CA" dirty="0"/>
              <a:t>, </a:t>
            </a:r>
            <a:r>
              <a:rPr lang="fr-CA" dirty="0" err="1"/>
              <a:t>what</a:t>
            </a:r>
            <a:r>
              <a:rPr lang="fr-CA" dirty="0"/>
              <a:t> </a:t>
            </a:r>
            <a:r>
              <a:rPr lang="fr-CA" dirty="0" err="1"/>
              <a:t>we</a:t>
            </a:r>
            <a:r>
              <a:rPr lang="fr-CA" dirty="0"/>
              <a:t> </a:t>
            </a:r>
            <a:r>
              <a:rPr lang="fr-CA" dirty="0" err="1"/>
              <a:t>understand</a:t>
            </a:r>
            <a:r>
              <a:rPr lang="fr-CA" dirty="0"/>
              <a:t> by self-compassion?</a:t>
            </a:r>
          </a:p>
          <a:p>
            <a:pPr marL="0" lvl="0" indent="0" algn="l" rtl="0">
              <a:lnSpc>
                <a:spcPct val="117999"/>
              </a:lnSpc>
              <a:spcBef>
                <a:spcPts val="0"/>
              </a:spcBef>
              <a:spcAft>
                <a:spcPts val="0"/>
              </a:spcAft>
              <a:buSzPts val="1400"/>
              <a:buNone/>
            </a:pPr>
            <a:r>
              <a:rPr lang="fr-CA" dirty="0"/>
              <a:t>(have 2/3 </a:t>
            </a:r>
            <a:r>
              <a:rPr lang="fr-CA" dirty="0" err="1"/>
              <a:t>answer</a:t>
            </a:r>
            <a:r>
              <a:rPr lang="fr-CA" dirty="0"/>
              <a:t>, </a:t>
            </a:r>
            <a:r>
              <a:rPr lang="fr-CA" dirty="0" err="1"/>
              <a:t>then</a:t>
            </a:r>
            <a:r>
              <a:rPr lang="fr-CA" dirty="0"/>
              <a:t>)</a:t>
            </a:r>
          </a:p>
          <a:p>
            <a:pPr marL="0" lvl="0" indent="0" algn="l" rtl="0">
              <a:lnSpc>
                <a:spcPct val="117999"/>
              </a:lnSpc>
              <a:spcBef>
                <a:spcPts val="0"/>
              </a:spcBef>
              <a:spcAft>
                <a:spcPts val="0"/>
              </a:spcAft>
              <a:buSzPts val="1400"/>
              <a:buNone/>
            </a:pPr>
            <a:endParaRPr lang="fr-CA" dirty="0"/>
          </a:p>
          <a:p>
            <a:pPr marL="0" lvl="0" indent="0" algn="l" rtl="0">
              <a:lnSpc>
                <a:spcPct val="117999"/>
              </a:lnSpc>
              <a:spcBef>
                <a:spcPts val="0"/>
              </a:spcBef>
              <a:spcAft>
                <a:spcPts val="0"/>
              </a:spcAft>
              <a:buSzPts val="1400"/>
              <a:buNone/>
            </a:pPr>
            <a:r>
              <a:rPr lang="fr-CA" dirty="0"/>
              <a:t>Simply </a:t>
            </a:r>
            <a:r>
              <a:rPr lang="fr-CA" dirty="0" err="1"/>
              <a:t>said</a:t>
            </a:r>
            <a:r>
              <a:rPr lang="fr-CA" dirty="0"/>
              <a:t> </a:t>
            </a:r>
          </a:p>
          <a:p>
            <a:pPr marL="0" lvl="0" indent="0" algn="l" rtl="0">
              <a:lnSpc>
                <a:spcPct val="117999"/>
              </a:lnSpc>
              <a:spcBef>
                <a:spcPts val="0"/>
              </a:spcBef>
              <a:spcAft>
                <a:spcPts val="0"/>
              </a:spcAft>
              <a:buSzPts val="1400"/>
              <a:buNone/>
            </a:pPr>
            <a:r>
              <a:rPr lang="fr-CA" dirty="0"/>
              <a:t>(click and </a:t>
            </a:r>
            <a:r>
              <a:rPr lang="fr-CA" dirty="0" err="1"/>
              <a:t>read</a:t>
            </a:r>
            <a:r>
              <a:rPr lang="fr-CA" dirty="0"/>
              <a:t> x4)</a:t>
            </a:r>
            <a:endParaRPr dirty="0"/>
          </a:p>
        </p:txBody>
      </p:sp>
      <p:sp>
        <p:nvSpPr>
          <p:cNvPr id="148" name="Google Shape;14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22683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0" indent="0" algn="l" rtl="0">
              <a:lnSpc>
                <a:spcPct val="117999"/>
              </a:lnSpc>
              <a:spcBef>
                <a:spcPts val="0"/>
              </a:spcBef>
              <a:spcAft>
                <a:spcPts val="0"/>
              </a:spcAft>
              <a:buSzPts val="1400"/>
              <a:buNone/>
            </a:pPr>
            <a:r>
              <a:rPr lang="fr-CA" dirty="0"/>
              <a:t>Ginette: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C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C00000"/>
                </a:solidFill>
                <a:effectLst/>
                <a:latin typeface="Arial" panose="020B0604020202020204" pitchFamily="34" charset="0"/>
                <a:ea typeface="Calibri" panose="020F0502020204030204" pitchFamily="34" charset="0"/>
              </a:rPr>
              <a:t>According to Dr. Kristin</a:t>
            </a:r>
            <a:r>
              <a:rPr lang="en-US" sz="1200" baseline="0" dirty="0">
                <a:solidFill>
                  <a:srgbClr val="C00000"/>
                </a:solidFill>
                <a:effectLst/>
                <a:latin typeface="Arial" panose="020B0604020202020204" pitchFamily="34" charset="0"/>
                <a:ea typeface="Calibri" panose="020F0502020204030204" pitchFamily="34" charset="0"/>
              </a:rPr>
              <a:t> Neff t</a:t>
            </a:r>
            <a:r>
              <a:rPr lang="en-US" sz="1200" dirty="0">
                <a:solidFill>
                  <a:srgbClr val="C00000"/>
                </a:solidFill>
                <a:effectLst/>
                <a:latin typeface="Arial" panose="020B0604020202020204" pitchFamily="34" charset="0"/>
                <a:ea typeface="Calibri" panose="020F0502020204030204" pitchFamily="34" charset="0"/>
              </a:rPr>
              <a:t>here are 5 myths of self compassion</a:t>
            </a:r>
            <a:endParaRPr lang="en-US" sz="1200" baseline="0" dirty="0">
              <a:solidFill>
                <a:srgbClr val="C00000"/>
              </a:solidFill>
              <a:effectLs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C00000"/>
                </a:solidFill>
                <a:effectLst/>
                <a:latin typeface="Arial" panose="020B0604020202020204" pitchFamily="34" charset="0"/>
                <a:ea typeface="Calibri" panose="020F0502020204030204" pitchFamily="34" charset="0"/>
              </a:rPr>
              <a:t>People do not see any problem seeing compassion as a thoroughly commendable quality particularly unto others.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C00000"/>
                </a:solidFill>
                <a:effectLst/>
                <a:latin typeface="Arial" panose="020B0604020202020204" pitchFamily="34" charset="0"/>
                <a:ea typeface="Calibri" panose="020F0502020204030204" pitchFamily="34" charset="0"/>
              </a:rPr>
              <a:t>Compassion refers to good qualities, like kindness, understanding, empathy, with an impulse to help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C00000"/>
                </a:solidFill>
                <a:effectLst/>
                <a:latin typeface="Arial" panose="020B0604020202020204" pitchFamily="34" charset="0"/>
                <a:ea typeface="Calibri" panose="020F0502020204030204" pitchFamily="34" charset="0"/>
              </a:rPr>
              <a:t>However, self-compassion may be seen as bad, like self-pity, or selfish… even to the point that if </a:t>
            </a:r>
            <a:r>
              <a:rPr lang="en-US" sz="1200" dirty="0"/>
              <a:t>we aren’t blaming and punishing ourselves for something, we risk moral complacency, and the sin of false pride.</a:t>
            </a:r>
            <a:endParaRPr lang="en-US" sz="1200" baseline="0" dirty="0">
              <a:solidFill>
                <a:srgbClr val="C00000"/>
              </a:solidFill>
              <a:effectLs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C00000"/>
                </a:solidFill>
                <a:effectLst/>
                <a:latin typeface="Arial" panose="020B0604020202020204" pitchFamily="34" charset="0"/>
                <a:ea typeface="Calibri" panose="020F0502020204030204" pitchFamily="34" charset="0"/>
              </a:rPr>
              <a:t>These are the five myths of self-compassion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solidFill>
                  <a:srgbClr val="C00000"/>
                </a:solidFill>
                <a:effectLst/>
                <a:latin typeface="Arial" panose="020B0604020202020204" pitchFamily="34" charset="0"/>
                <a:ea typeface="Calibri" panose="020F0502020204030204" pitchFamily="34" charset="0"/>
              </a:rPr>
              <a:t>(read the 5 myths of self-compassion)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err="1"/>
              <a:t>Ressources</a:t>
            </a:r>
            <a:r>
              <a:rPr lang="en-CA" sz="1200" dirty="0"/>
              <a:t> en </a:t>
            </a:r>
            <a:r>
              <a:rPr lang="en-CA" sz="1200" dirty="0" err="1"/>
              <a:t>anglais</a:t>
            </a:r>
            <a:r>
              <a:rPr lang="en-CA" sz="1200" dirty="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trike="noStrike" baseline="0" dirty="0"/>
              <a:t>The Five Myths of Self-Compassion - </a:t>
            </a:r>
            <a:r>
              <a:rPr lang="en-CA" sz="1200" strike="noStrike" baseline="0" dirty="0">
                <a:highlight>
                  <a:srgbClr val="FFFF00"/>
                </a:highlight>
                <a:hlinkClick r:id="rId3"/>
              </a:rPr>
              <a:t>http://greatergood.berkeley.edu/article/item/the_five_myths_of_self_compassion</a:t>
            </a:r>
            <a:endParaRPr lang="en-CA" sz="1200" strike="noStrike" baseline="0" dirty="0">
              <a:highlight>
                <a:srgbClr val="FFFF00"/>
              </a:highlight>
            </a:endParaRPr>
          </a:p>
          <a:p>
            <a:pPr marL="628650" lvl="1" indent="-171450">
              <a:spcBef>
                <a:spcPts val="400"/>
              </a:spcBef>
              <a:buFont typeface="Arial" panose="020B0604020202020204" pitchFamily="34" charset="0"/>
              <a:buChar char="•"/>
            </a:pPr>
            <a:r>
              <a:rPr lang="en-US" sz="1200" dirty="0"/>
              <a:t>Most people don’t have any problem with seeing compassion as a thoroughly commendable quality. </a:t>
            </a:r>
          </a:p>
          <a:p>
            <a:pPr marL="628650" lvl="1" indent="-171450">
              <a:spcBef>
                <a:spcPts val="400"/>
              </a:spcBef>
              <a:buFont typeface="Arial" panose="020B0604020202020204" pitchFamily="34" charset="0"/>
              <a:buChar char="•"/>
            </a:pPr>
            <a:r>
              <a:rPr lang="en-US" sz="1200" dirty="0"/>
              <a:t>It refer to the following good qualities: kindness, mercy, tenderness, benevolence, understanding, empathy, sympathy, and fellow-feeling, along with an impulse to help other living creatures, human or animal, in distress.</a:t>
            </a:r>
          </a:p>
          <a:p>
            <a:pPr marL="628650" lvl="1" indent="-171450">
              <a:spcBef>
                <a:spcPts val="400"/>
              </a:spcBef>
              <a:buFont typeface="Arial" panose="020B0604020202020204" pitchFamily="34" charset="0"/>
              <a:buChar char="•"/>
            </a:pPr>
            <a:r>
              <a:rPr lang="en-US" sz="1200" dirty="0"/>
              <a:t>But for many, </a:t>
            </a:r>
            <a:r>
              <a:rPr lang="en-US" sz="1200" i="1" dirty="0"/>
              <a:t>self-compassion</a:t>
            </a:r>
            <a:r>
              <a:rPr lang="en-US" sz="1200" dirty="0"/>
              <a:t> carries the whiff of all those other bad “self” terms: self-pity, self-serving, self-indulgent, self-centered, just plain selfish. Even many generations still seem to believe that if we aren’t blaming and punishing ourselves for something, we risk moral complacency, runaway egotism, and the sin of false pride.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strike="noStrike" baseline="0"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Ressources</a:t>
            </a:r>
            <a:r>
              <a:rPr lang="en-US" dirty="0"/>
              <a:t> :</a:t>
            </a: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Article de Kristin Neff* « La physiologie de l'</a:t>
            </a:r>
            <a:r>
              <a:rPr lang="fr-FR" dirty="0" err="1"/>
              <a:t>auto-compassion</a:t>
            </a:r>
            <a:r>
              <a:rPr lang="fr-FR" dirty="0"/>
              <a:t> » -</a:t>
            </a:r>
            <a:r>
              <a:rPr lang="en-CA" dirty="0"/>
              <a:t> </a:t>
            </a:r>
            <a:r>
              <a:rPr lang="en-CA" sz="1200" dirty="0">
                <a:hlinkClick r:id="rId4"/>
              </a:rPr>
              <a:t>https://meditation-pleine-conscience-la-rochelle.fr/content/article-de-kristin-neff-%C2%AB%C2%A0la-physiologie-de-lauto-compassion%C2%A0%C2%BB</a:t>
            </a:r>
            <a:endParaRPr lang="en-CA"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trike="noStrike"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28</a:t>
            </a:fld>
            <a:endParaRPr lang="en-US"/>
          </a:p>
        </p:txBody>
      </p:sp>
    </p:spTree>
    <p:extLst>
      <p:ext uri="{BB962C8B-B14F-4D97-AF65-F5344CB8AC3E}">
        <p14:creationId xmlns:p14="http://schemas.microsoft.com/office/powerpoint/2010/main" val="1094769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lvl="0" indent="0" algn="l" rtl="0">
              <a:lnSpc>
                <a:spcPct val="117999"/>
              </a:lnSpc>
              <a:spcBef>
                <a:spcPts val="0"/>
              </a:spcBef>
              <a:spcAft>
                <a:spcPts val="0"/>
              </a:spcAft>
              <a:buSzPts val="1400"/>
              <a:buNone/>
            </a:pPr>
            <a:r>
              <a:rPr lang="fr-CA" dirty="0"/>
              <a:t>Ginette:</a:t>
            </a:r>
          </a:p>
          <a:p>
            <a:pPr defTabSz="912937">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aseline="0" noProof="0" dirty="0">
                <a:solidFill>
                  <a:srgbClr val="C00000"/>
                </a:solidFill>
                <a:effectLst/>
                <a:latin typeface="Arial" panose="020B0604020202020204" pitchFamily="34" charset="0"/>
                <a:ea typeface="Calibri" panose="020F0502020204030204" pitchFamily="34" charset="0"/>
              </a:rPr>
              <a:t>Les gens n’ont aucun problème à voir la compassion comme une qualité des plus louables, particulièrement lorsqu’elle est dirigée vers les autres.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i="0" dirty="0"/>
              <a:t>Elle se veut l’expression de</a:t>
            </a:r>
            <a:r>
              <a:rPr lang="fr-CA" sz="1200" i="0" baseline="0" dirty="0"/>
              <a:t> plus belles</a:t>
            </a:r>
            <a:r>
              <a:rPr lang="fr-CA" sz="1200" i="0" dirty="0"/>
              <a:t> qualités comme la gentillesse</a:t>
            </a:r>
            <a:r>
              <a:rPr lang="fr-CA" sz="1200" i="0" baseline="0" dirty="0"/>
              <a:t> ou la </a:t>
            </a:r>
            <a:r>
              <a:rPr lang="fr-CA" sz="1200" i="0" u="sng" dirty="0"/>
              <a:t>clémence, la tendresse</a:t>
            </a:r>
            <a:r>
              <a:rPr lang="fr-CA" sz="1200" i="0" u="sng" baseline="0" dirty="0"/>
              <a:t> et la </a:t>
            </a:r>
            <a:r>
              <a:rPr lang="fr-CA" sz="1200" i="0" u="sng" dirty="0"/>
              <a:t>bienveillance</a:t>
            </a:r>
            <a:r>
              <a:rPr lang="fr-CA" sz="1200" i="0" dirty="0"/>
              <a:t>, la compréhension, l’empathie, la </a:t>
            </a:r>
            <a:r>
              <a:rPr lang="fr-CA" sz="1200" i="0" u="sng" dirty="0"/>
              <a:t>sympathie et la solidarité</a:t>
            </a:r>
            <a:r>
              <a:rPr lang="fr-CA" sz="1200" i="0" dirty="0"/>
              <a:t>, assorties du besoin d’aider </a:t>
            </a:r>
            <a:r>
              <a:rPr lang="fr-CA" sz="1200" i="0" u="sng" dirty="0"/>
              <a:t>d’autres créatures vivantes, tant humaines qu’animales, qui</a:t>
            </a:r>
            <a:r>
              <a:rPr lang="fr-CA" sz="1200" i="0" u="sng" baseline="0" dirty="0"/>
              <a:t> sont </a:t>
            </a:r>
            <a:r>
              <a:rPr lang="fr-CA" sz="1200" i="0" u="sng" dirty="0"/>
              <a:t>en détresse</a:t>
            </a:r>
            <a:r>
              <a:rPr lang="fr-CA" sz="1200" i="0" dirty="0"/>
              <a:t>.</a:t>
            </a:r>
            <a:endParaRPr lang="fr-CA" sz="1200" i="0" baseline="0" noProof="0" dirty="0">
              <a:solidFill>
                <a:srgbClr val="C00000"/>
              </a:solidFill>
              <a:effectLs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i="0" dirty="0"/>
              <a:t>Tandis que l’’</a:t>
            </a:r>
            <a:r>
              <a:rPr lang="fr-CA" sz="1200" i="0" dirty="0" err="1"/>
              <a:t>autocompassion</a:t>
            </a:r>
            <a:r>
              <a:rPr lang="fr-CA" sz="1200" i="0" dirty="0"/>
              <a:t> est vue comme un synonyme d’apitoiement, </a:t>
            </a:r>
            <a:r>
              <a:rPr lang="fr-CA" sz="1200" i="0" u="sng" dirty="0"/>
              <a:t>d’égocentrisme, de complaisance, de narcissisme </a:t>
            </a:r>
            <a:r>
              <a:rPr lang="fr-CA" sz="1200" i="0" dirty="0"/>
              <a:t>et d’égoïsme pur et simple. </a:t>
            </a:r>
            <a:r>
              <a:rPr lang="fr-CA" sz="1200" i="0" u="sng" dirty="0"/>
              <a:t>Encore aujourd’hui, de nombreuses générations semblent croire que</a:t>
            </a:r>
            <a:r>
              <a:rPr lang="fr-CA" sz="1200" i="0" dirty="0"/>
              <a:t> si nous ne nous blâmons pas et ne nous punissons pas nous-mêmes lorsqu’on commet un geste répréhensible, nous risquons la complaisance morale, une échappatoire égoïste et le péché d’orgueil mal placé.</a:t>
            </a:r>
            <a:endParaRPr lang="fr-CA" sz="1200" i="0" baseline="0" noProof="0" dirty="0">
              <a:solidFill>
                <a:srgbClr val="C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noProof="0" dirty="0">
              <a:solidFill>
                <a:srgbClr val="C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noProof="0" dirty="0">
                <a:solidFill>
                  <a:srgbClr val="C00000"/>
                </a:solidFill>
                <a:effectLst/>
                <a:latin typeface="Arial" panose="020B0604020202020204" pitchFamily="34" charset="0"/>
                <a:ea typeface="Calibri" panose="020F0502020204030204" pitchFamily="34" charset="0"/>
              </a:rPr>
              <a:t>Selon la D</a:t>
            </a:r>
            <a:r>
              <a:rPr lang="fr-CA" sz="1200" baseline="30000" noProof="0" dirty="0">
                <a:solidFill>
                  <a:srgbClr val="C00000"/>
                </a:solidFill>
                <a:effectLst/>
                <a:latin typeface="Arial" panose="020B0604020202020204" pitchFamily="34" charset="0"/>
                <a:ea typeface="Calibri" panose="020F0502020204030204" pitchFamily="34" charset="0"/>
              </a:rPr>
              <a:t>re</a:t>
            </a:r>
            <a:r>
              <a:rPr lang="fr-CA" sz="1200" noProof="0" dirty="0">
                <a:solidFill>
                  <a:srgbClr val="C00000"/>
                </a:solidFill>
                <a:effectLst/>
                <a:latin typeface="Arial" panose="020B0604020202020204" pitchFamily="34" charset="0"/>
                <a:ea typeface="Calibri" panose="020F0502020204030204" pitchFamily="34" charset="0"/>
              </a:rPr>
              <a:t> Kristin</a:t>
            </a:r>
            <a:r>
              <a:rPr lang="fr-CA" sz="1200" baseline="0" noProof="0" dirty="0">
                <a:solidFill>
                  <a:srgbClr val="C00000"/>
                </a:solidFill>
                <a:effectLst/>
                <a:latin typeface="Arial" panose="020B0604020202020204" pitchFamily="34" charset="0"/>
                <a:ea typeface="Calibri" panose="020F0502020204030204" pitchFamily="34" charset="0"/>
              </a:rPr>
              <a:t> </a:t>
            </a:r>
            <a:r>
              <a:rPr lang="fr-CA" sz="1200" baseline="0" noProof="0" dirty="0" err="1">
                <a:solidFill>
                  <a:srgbClr val="C00000"/>
                </a:solidFill>
                <a:effectLst/>
                <a:latin typeface="Arial" panose="020B0604020202020204" pitchFamily="34" charset="0"/>
                <a:ea typeface="Calibri" panose="020F0502020204030204" pitchFamily="34" charset="0"/>
              </a:rPr>
              <a:t>Neff</a:t>
            </a:r>
            <a:r>
              <a:rPr lang="fr-CA" sz="1200" baseline="0" noProof="0" dirty="0">
                <a:solidFill>
                  <a:srgbClr val="C00000"/>
                </a:solidFill>
                <a:effectLst/>
                <a:latin typeface="Arial" panose="020B0604020202020204" pitchFamily="34" charset="0"/>
                <a:ea typeface="Calibri" panose="020F0502020204030204" pitchFamily="34" charset="0"/>
              </a:rPr>
              <a:t>, il existe cinq mythes de l’</a:t>
            </a:r>
            <a:r>
              <a:rPr lang="fr-CA" sz="1200" baseline="0" noProof="0" dirty="0" err="1">
                <a:solidFill>
                  <a:srgbClr val="C00000"/>
                </a:solidFill>
                <a:effectLst/>
                <a:latin typeface="Arial" panose="020B0604020202020204" pitchFamily="34" charset="0"/>
                <a:ea typeface="Calibri" panose="020F0502020204030204" pitchFamily="34" charset="0"/>
              </a:rPr>
              <a:t>autocompassion</a:t>
            </a:r>
            <a:r>
              <a:rPr lang="fr-CA" sz="1200" baseline="0" noProof="0" dirty="0">
                <a:solidFill>
                  <a:srgbClr val="C00000"/>
                </a:solidFill>
                <a:effectLst/>
                <a:latin typeface="Arial" panose="020B0604020202020204" pitchFamily="34" charset="0"/>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aseline="0" noProof="0" dirty="0">
                <a:solidFill>
                  <a:srgbClr val="C00000"/>
                </a:solidFill>
                <a:effectLst/>
                <a:latin typeface="Arial" panose="020B0604020202020204" pitchFamily="34" charset="0"/>
                <a:ea typeface="Calibri" panose="020F0502020204030204" pitchFamily="34" charset="0"/>
              </a:rPr>
              <a:t>(lire les 5 mythes sur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Ressources en français :</a:t>
            </a:r>
          </a:p>
          <a:p>
            <a:pPr marL="0" marR="0" indent="0" algn="l" defTabSz="914400" rtl="0" eaLnBrk="1" fontAlgn="auto" latinLnBrk="0" hangingPunct="1">
              <a:lnSpc>
                <a:spcPct val="100000"/>
              </a:lnSpc>
              <a:spcBef>
                <a:spcPts val="0"/>
              </a:spcBef>
              <a:spcAft>
                <a:spcPts val="0"/>
              </a:spcAft>
              <a:buClrTx/>
              <a:buSzTx/>
              <a:buFontTx/>
              <a:buNone/>
              <a:tabLst/>
              <a:defRPr/>
            </a:pPr>
            <a:r>
              <a:rPr lang="fr-CA" noProof="0" dirty="0"/>
              <a:t>Article de Kristin Neff* intitulé « La physiologie de l’</a:t>
            </a:r>
            <a:r>
              <a:rPr lang="fr-CA" noProof="0" dirty="0" err="1"/>
              <a:t>autocompassion</a:t>
            </a:r>
            <a:r>
              <a:rPr lang="fr-CA" noProof="0" dirty="0"/>
              <a:t> » : </a:t>
            </a:r>
            <a:r>
              <a:rPr lang="fr-CA" sz="1200" noProof="0" dirty="0">
                <a:hlinkClick r:id="rId3"/>
              </a:rPr>
              <a:t>https://meditation-pleine-conscience-la-rochelle.fr/content/article-de-kristin-neff-%C2%AB%C2%A0la-physiologie-de-lauto-compassion%C2%A0%C2%BB</a:t>
            </a:r>
            <a:endParaRPr lang="fr-CA" sz="1200"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noProof="0" dirty="0"/>
              <a:t>Ressources en anglais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strike="noStrike" baseline="0" noProof="0" dirty="0"/>
              <a:t>The Five </a:t>
            </a:r>
            <a:r>
              <a:rPr lang="fr-CA" sz="1200" strike="noStrike" baseline="0" noProof="0" dirty="0" err="1"/>
              <a:t>Myths</a:t>
            </a:r>
            <a:r>
              <a:rPr lang="fr-CA" sz="1200" strike="noStrike" baseline="0" noProof="0" dirty="0"/>
              <a:t> of Self-Compassion : </a:t>
            </a:r>
            <a:r>
              <a:rPr lang="fr-CA" sz="1200" strike="noStrike" baseline="0" noProof="0" dirty="0">
                <a:highlight>
                  <a:srgbClr val="FFFF00"/>
                </a:highlight>
                <a:hlinkClick r:id="rId4"/>
              </a:rPr>
              <a:t>http://greatergood.berkeley.edu/article/item/the_five_myths_of_self_compassion</a:t>
            </a:r>
            <a:endParaRPr lang="fr-CA" sz="1200" strike="noStrike" baseline="0" noProof="0" dirty="0">
              <a:highlight>
                <a:srgbClr val="FFFF00"/>
              </a:highligh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trike="noStrike" baseline="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29</a:t>
            </a:fld>
            <a:endParaRPr lang="en-US"/>
          </a:p>
        </p:txBody>
      </p:sp>
    </p:spTree>
    <p:extLst>
      <p:ext uri="{BB962C8B-B14F-4D97-AF65-F5344CB8AC3E}">
        <p14:creationId xmlns:p14="http://schemas.microsoft.com/office/powerpoint/2010/main" val="1094769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a:t>
            </a:r>
          </a:p>
          <a:p>
            <a:endParaRPr lang="en-US" dirty="0"/>
          </a:p>
          <a:p>
            <a:r>
              <a:rPr lang="fr-FR" dirty="0"/>
              <a:t>L'objectif de cette session est d'équiper les participants pour qu'ils puissent réagir de manière plus agréable à toutes sortes de changements qui se produisent dans votre vie professionnelle et personnelle.</a:t>
            </a:r>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1555886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lvl="0" indent="0" algn="l" rtl="0">
              <a:lnSpc>
                <a:spcPct val="117999"/>
              </a:lnSpc>
              <a:spcBef>
                <a:spcPts val="0"/>
              </a:spcBef>
              <a:spcAft>
                <a:spcPts val="0"/>
              </a:spcAft>
              <a:buSzPts val="1400"/>
              <a:buNone/>
            </a:pPr>
            <a:r>
              <a:rPr lang="fr-CA"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aseline="0" dirty="0"/>
              <a:t>Now we have a more </a:t>
            </a:r>
            <a:r>
              <a:rPr lang="en-CA" sz="1200" baseline="0" dirty="0" err="1"/>
              <a:t>forlam</a:t>
            </a:r>
            <a:r>
              <a:rPr lang="en-CA" sz="1200" baseline="0" dirty="0"/>
              <a:t> definition of self-compassion.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aseline="0" dirty="0"/>
              <a:t>The “happily ever after” I believed when I was a kid does not really exists, we all need to face challenges daily and personal failure is part of the human existence. We all are complex human being, and we face challenges day and night, human experience is hard and by definition we fail. How do we take that failure?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dirty="0"/>
          </a:p>
          <a:p>
            <a:pPr marL="342900" indent="-342900">
              <a:spcBef>
                <a:spcPts val="600"/>
              </a:spcBef>
              <a:buFont typeface="Arial" panose="020B0604020202020204" pitchFamily="34" charset="0"/>
              <a:buChar char="•"/>
            </a:pPr>
            <a:r>
              <a:rPr lang="en-US" sz="2400" dirty="0"/>
              <a:t>Self-compassion is extending compassion to one's self in instances of perceived inadequacy, failure, or general suffering. </a:t>
            </a:r>
          </a:p>
          <a:p>
            <a:pPr marL="342900" indent="-342900">
              <a:spcBef>
                <a:spcPts val="600"/>
              </a:spcBef>
              <a:buFont typeface="Arial" panose="020B0604020202020204" pitchFamily="34" charset="0"/>
              <a:buChar char="•"/>
            </a:pPr>
            <a:r>
              <a:rPr lang="en-US" sz="2400" dirty="0"/>
              <a:t>Dr. Kristin Neff has defined self-compassion as being composed of </a:t>
            </a:r>
            <a:r>
              <a:rPr lang="en-US" sz="2400" dirty="0">
                <a:solidFill>
                  <a:srgbClr val="7030A0"/>
                </a:solidFill>
              </a:rPr>
              <a:t>three main components</a:t>
            </a:r>
          </a:p>
          <a:p>
            <a:pPr marL="800100" lvl="1" indent="-342900">
              <a:spcBef>
                <a:spcPts val="600"/>
              </a:spcBef>
              <a:buFont typeface="Arial" panose="020B0604020202020204" pitchFamily="34" charset="0"/>
              <a:buChar char="•"/>
            </a:pPr>
            <a:r>
              <a:rPr lang="en-CA" sz="2000" b="1" dirty="0"/>
              <a:t>Self-kindness</a:t>
            </a:r>
            <a:r>
              <a:rPr lang="en-CA" sz="2000" dirty="0"/>
              <a:t>: being kind and warm to oneself;</a:t>
            </a:r>
          </a:p>
          <a:p>
            <a:pPr marL="800100" lvl="1" indent="-342900">
              <a:spcBef>
                <a:spcPts val="600"/>
              </a:spcBef>
              <a:buFont typeface="Arial" panose="020B0604020202020204" pitchFamily="34" charset="0"/>
              <a:buChar char="•"/>
            </a:pPr>
            <a:r>
              <a:rPr lang="en-CA" sz="2000" b="1" dirty="0"/>
              <a:t>Common humanity</a:t>
            </a:r>
            <a:r>
              <a:rPr lang="en-CA" sz="2000" dirty="0"/>
              <a:t>: understanding that </a:t>
            </a:r>
            <a:r>
              <a:rPr lang="en-US" sz="2000" dirty="0"/>
              <a:t>suffering and personal failure is part of the shared human experience; and</a:t>
            </a:r>
          </a:p>
          <a:p>
            <a:pPr marL="800100" lvl="1" indent="-342900">
              <a:spcBef>
                <a:spcPts val="600"/>
              </a:spcBef>
              <a:buFont typeface="Arial" panose="020B0604020202020204" pitchFamily="34" charset="0"/>
              <a:buChar char="•"/>
            </a:pPr>
            <a:r>
              <a:rPr lang="en-CA" sz="2000" b="1" dirty="0"/>
              <a:t>Mindfulness</a:t>
            </a:r>
            <a:r>
              <a:rPr lang="en-CA" sz="2000" dirty="0"/>
              <a:t>: being mindful of your </a:t>
            </a:r>
            <a:r>
              <a:rPr lang="en-US" sz="2000" dirty="0"/>
              <a:t>negative thoughts and emotions to be observed with openness, so that they are held in mindful awareness, with no judgment.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dirty="0"/>
              <a:t>Here, Kristin Neff’s video on Self-Compassion - Part</a:t>
            </a:r>
            <a:r>
              <a:rPr lang="en-CA" sz="1200" baseline="0" dirty="0"/>
              <a:t> 1:</a:t>
            </a:r>
            <a:r>
              <a:rPr lang="en-CA" sz="1200" dirty="0"/>
              <a:t> </a:t>
            </a:r>
            <a:r>
              <a:rPr lang="en-CA" sz="1200" u="sng" dirty="0">
                <a:hlinkClick r:id="rId3"/>
              </a:rPr>
              <a:t>https://www.youtube.com/watch?v=Tyl6YXp1Y6M</a:t>
            </a:r>
            <a:r>
              <a:rPr lang="en-CA" sz="1200" u="sng" dirty="0"/>
              <a:t> (</a:t>
            </a:r>
            <a:r>
              <a:rPr lang="en-US" sz="1200" u="sng" dirty="0" err="1"/>
              <a:t>soutitres</a:t>
            </a:r>
            <a:r>
              <a:rPr lang="en-US" sz="1200" u="sng" dirty="0"/>
              <a:t> en </a:t>
            </a:r>
            <a:r>
              <a:rPr lang="en-US" sz="1200" u="sng" dirty="0" err="1"/>
              <a:t>français</a:t>
            </a:r>
            <a:r>
              <a:rPr lang="en-US" sz="1200" u="sng" dirty="0"/>
              <a:t>)</a:t>
            </a:r>
            <a:endParaRPr lang="en-CA"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err="1"/>
              <a:t>Ressources</a:t>
            </a:r>
            <a:r>
              <a:rPr lang="en-CA" dirty="0"/>
              <a:t> en </a:t>
            </a:r>
            <a:r>
              <a:rPr lang="en-CA" dirty="0" err="1"/>
              <a:t>anglais</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From </a:t>
            </a:r>
            <a:r>
              <a:rPr lang="en-CA" dirty="0" err="1"/>
              <a:t>WikiPedia</a:t>
            </a:r>
            <a:r>
              <a:rPr lang="en-CA" dirty="0"/>
              <a:t> </a:t>
            </a:r>
            <a:r>
              <a:rPr lang="en-CA" dirty="0">
                <a:hlinkClick r:id="rId4"/>
              </a:rPr>
              <a:t>https://en.wikipedia.org/wiki/Self-compassion</a:t>
            </a:r>
            <a:endParaRPr lang="en-CA" sz="1200" baseline="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t>Kristin Neff’s What is Self-Compassion - Part</a:t>
            </a:r>
            <a:r>
              <a:rPr lang="en-CA" sz="1800" baseline="0" dirty="0"/>
              <a:t> 1:</a:t>
            </a:r>
            <a:r>
              <a:rPr lang="en-CA" sz="1800" dirty="0"/>
              <a:t> </a:t>
            </a:r>
            <a:r>
              <a:rPr lang="en-CA" sz="1800" u="sng" dirty="0">
                <a:hlinkClick r:id="rId3"/>
              </a:rPr>
              <a:t>https://www.youtube.com/watch?v=Tyl6YXp1Y6M</a:t>
            </a:r>
            <a:r>
              <a:rPr lang="en-CA" sz="1800" u="sng" dirty="0"/>
              <a:t> (</a:t>
            </a:r>
            <a:r>
              <a:rPr lang="en-US" sz="1800" u="sng" dirty="0" err="1"/>
              <a:t>soutitres</a:t>
            </a:r>
            <a:r>
              <a:rPr lang="en-US" sz="1800" u="sng" dirty="0"/>
              <a:t> en </a:t>
            </a:r>
            <a:r>
              <a:rPr lang="en-US" sz="1800" u="sng" dirty="0" err="1"/>
              <a:t>français</a:t>
            </a:r>
            <a:r>
              <a:rPr lang="en-US" sz="1800" u="sng"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solidFill>
                  <a:srgbClr val="FF0000"/>
                </a:solidFill>
              </a:rPr>
              <a:t>I</a:t>
            </a:r>
            <a:r>
              <a:rPr lang="en-CA" baseline="0" dirty="0">
                <a:solidFill>
                  <a:srgbClr val="FF0000"/>
                </a:solidFill>
              </a:rPr>
              <a:t> can’t give what I don’t have… book: https://www.amazon.ca/Cant-Give-What-Dont-Have-ebook/dp/B07CYC32WT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aseline="0" dirty="0" err="1"/>
              <a:t>Ressources</a:t>
            </a:r>
            <a:r>
              <a:rPr lang="en-CA" sz="1200" baseline="0" dirty="0"/>
              <a:t> :</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5" tooltip="Compassion"/>
              </a:rPr>
              <a:t>compassion</a:t>
            </a:r>
            <a:r>
              <a:rPr lang="en-US" dirty="0"/>
              <a:t> - https://fr.wikipedia.org/wiki/Compassion</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6" tooltip="Suffering"/>
              </a:rPr>
              <a:t>suffering</a:t>
            </a:r>
            <a:r>
              <a:rPr lang="en-US" dirty="0"/>
              <a:t> - https://fr.wikipedia.org/wiki/Souffrance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7" tooltip="Kristin Neff"/>
              </a:rPr>
              <a:t>Kristin Neff</a:t>
            </a:r>
            <a:r>
              <a:rPr lang="en-US" dirty="0"/>
              <a:t> - https://fr.wikipedia.org/wiki/Kristin_Neff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Mindfulness - https://fr.wikipedia.org/wiki/Pleine_conscience</a:t>
            </a:r>
          </a:p>
          <a:p>
            <a:endParaRPr lang="en-US"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30</a:t>
            </a:fld>
            <a:endParaRPr lang="en-US"/>
          </a:p>
        </p:txBody>
      </p:sp>
    </p:spTree>
    <p:extLst>
      <p:ext uri="{BB962C8B-B14F-4D97-AF65-F5344CB8AC3E}">
        <p14:creationId xmlns:p14="http://schemas.microsoft.com/office/powerpoint/2010/main" val="15092361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lvl="0" indent="0" algn="l" rtl="0">
              <a:lnSpc>
                <a:spcPct val="117999"/>
              </a:lnSpc>
              <a:spcBef>
                <a:spcPts val="0"/>
              </a:spcBef>
              <a:spcAft>
                <a:spcPts val="0"/>
              </a:spcAft>
              <a:buSzPts val="1400"/>
              <a:buNone/>
            </a:pPr>
            <a:r>
              <a:rPr lang="fr-CA" dirty="0"/>
              <a:t>Ginette:</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La vision idéalisée du bonheur éternel que nous ont transmis les contes de fées de notre enfance n’existe pas réellement.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Nous devons tous surmonter des difficultés chaque jour, et l’échec personnel fait partie de l’existence humaine.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Nous sommes tous des êtres humains complexes, aux prises avec des difficultés constantes. L’expérience humaine est semée d’embûches, et nous connaissons tous l’échec.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Ce qui peut faire la différence est comment nous réagissons à ces échecs.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defTabSz="912937">
              <a:defRPr/>
            </a:pPr>
            <a:r>
              <a:rPr lang="fr-CA" dirty="0"/>
              <a:t>Qu'est-ce que l'</a:t>
            </a:r>
            <a:r>
              <a:rPr lang="fr-CA" dirty="0" err="1"/>
              <a:t>autocompassion</a:t>
            </a:r>
            <a:r>
              <a:rPr lang="fr-CA" dirty="0"/>
              <a:t> ?</a:t>
            </a:r>
          </a:p>
          <a:p>
            <a:pPr defTabSz="912937">
              <a:defRPr/>
            </a:pPr>
            <a:endParaRPr lang="fr-CA" dirty="0"/>
          </a:p>
          <a:p>
            <a:pPr lvl="1">
              <a:spcBef>
                <a:spcPts val="600"/>
              </a:spcBef>
            </a:pPr>
            <a:r>
              <a:rPr lang="fr-CA" sz="1200" dirty="0"/>
              <a:t>Bienveillance envers soi-même : se traiter avec gentillesse et douceur</a:t>
            </a:r>
          </a:p>
          <a:p>
            <a:pPr lvl="1">
              <a:spcBef>
                <a:spcPts val="600"/>
              </a:spcBef>
            </a:pPr>
            <a:r>
              <a:rPr lang="fr-CA" sz="1200" dirty="0"/>
              <a:t>Humanité commune : reconnaissance de la normalité des échecs et des souffrances dans la vie humaine</a:t>
            </a:r>
          </a:p>
          <a:p>
            <a:pPr lvl="1">
              <a:spcBef>
                <a:spcPts val="600"/>
              </a:spcBef>
            </a:pPr>
            <a:r>
              <a:rPr lang="fr-CA" sz="1200" dirty="0"/>
              <a:t>Pleine conscience : acceptation et reconnaissance des émotions et des sentiments négatifs, sans pour autant que ceux-ci prennent le dessus</a:t>
            </a:r>
            <a:br>
              <a:rPr lang="fr-CA" sz="1200" dirty="0"/>
            </a:br>
            <a:r>
              <a:rPr lang="fr-CA" sz="1200" dirty="0"/>
              <a:t>et sans porter de jugement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Ressources en français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noProof="0" dirty="0"/>
              <a:t>courte vidéo sur l'auto-compassion - </a:t>
            </a:r>
            <a:r>
              <a:rPr lang="fr-CA" sz="1800" u="sng" noProof="0" dirty="0">
                <a:solidFill>
                  <a:srgbClr val="0563C1"/>
                </a:solidFill>
                <a:effectLst/>
                <a:latin typeface="Arial" panose="020B0604020202020204" pitchFamily="34" charset="0"/>
                <a:ea typeface="Calibri" panose="020F0502020204030204" pitchFamily="34" charset="0"/>
                <a:hlinkClick r:id="rId3"/>
              </a:rPr>
              <a:t>https://www.youtube.com/watch?v=ErzUlNhtz5Q</a:t>
            </a:r>
            <a:r>
              <a:rPr lang="fr-CA" sz="1800" u="sng" noProof="0" dirty="0">
                <a:solidFill>
                  <a:srgbClr val="0563C1"/>
                </a:solidFill>
                <a:effectLst/>
                <a:latin typeface="Arial" panose="020B0604020202020204" pitchFamily="34" charset="0"/>
                <a:ea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3 min – Qu’est-ce que la compassion envers soi-même? : </a:t>
            </a:r>
            <a:r>
              <a:rPr lang="fr-CA" sz="1200" u="sng" noProof="0" dirty="0">
                <a:solidFill>
                  <a:srgbClr val="0563C1"/>
                </a:solidFill>
                <a:latin typeface="Arial" panose="020B0604020202020204" pitchFamily="34" charset="0"/>
                <a:ea typeface="Calibri" panose="020F0502020204030204" pitchFamily="34" charset="0"/>
                <a:hlinkClick r:id="rId4"/>
              </a:rPr>
              <a:t>https://www.youtube.com/watch?v=skw9M-mC9v4</a:t>
            </a:r>
            <a:endParaRPr lang="fr-CA" sz="1200" u="sng" noProof="0" dirty="0">
              <a:solidFill>
                <a:srgbClr val="0563C1"/>
              </a:solidFill>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3 min – Self-Compassion Part</a:t>
            </a:r>
            <a:r>
              <a:rPr lang="fr-CA" sz="1200" baseline="0" noProof="0" dirty="0"/>
              <a:t> 1 </a:t>
            </a:r>
            <a:r>
              <a:rPr lang="fr-CA" sz="1200" noProof="0" dirty="0"/>
              <a:t>Kristin Neff </a:t>
            </a:r>
            <a:r>
              <a:rPr lang="fr-CA" sz="1200" baseline="0" noProof="0" dirty="0"/>
              <a:t>:</a:t>
            </a:r>
            <a:r>
              <a:rPr lang="fr-CA" sz="1200" noProof="0" dirty="0"/>
              <a:t> </a:t>
            </a:r>
            <a:r>
              <a:rPr lang="fr-CA" sz="1200" u="sng" noProof="0" dirty="0">
                <a:hlinkClick r:id="rId5"/>
              </a:rPr>
              <a:t>https://www.youtube.com/watch?v=Tyl6YXp1Y6M</a:t>
            </a:r>
            <a:r>
              <a:rPr lang="fr-CA" sz="1200" u="none" noProof="0" dirty="0"/>
              <a:t> (sous-titres en français)</a:t>
            </a:r>
            <a:endParaRPr lang="fr-CA" u="none" noProof="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Qu’est-ce que la compassion envers soi-même? : </a:t>
            </a:r>
            <a:r>
              <a:rPr lang="fr-CA" sz="1200" u="sng" noProof="0" dirty="0">
                <a:solidFill>
                  <a:srgbClr val="0563C1"/>
                </a:solidFill>
                <a:latin typeface="Arial" panose="020B0604020202020204" pitchFamily="34" charset="0"/>
                <a:ea typeface="Calibri" panose="020F0502020204030204" pitchFamily="34" charset="0"/>
                <a:hlinkClick r:id="rId4"/>
              </a:rPr>
              <a:t>https://www.youtube.com/watch?v=skw9M-mC9v4</a:t>
            </a:r>
            <a:endParaRPr lang="fr-CA" sz="1200" u="sng" noProof="0" dirty="0">
              <a:solidFill>
                <a:srgbClr val="0563C1"/>
              </a:solidFill>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none" kern="1200" noProof="0" dirty="0">
                <a:solidFill>
                  <a:schemeClr val="tx1"/>
                </a:solidFill>
                <a:latin typeface="+mn-lt"/>
                <a:ea typeface="+mn-ea"/>
                <a:cs typeface="+mn-cs"/>
              </a:rPr>
              <a:t>5 min – Apprendre à être bienveillant envers soi-même : </a:t>
            </a:r>
            <a:r>
              <a:rPr lang="fr-CA" sz="1800" u="sng" kern="1200" noProof="0" dirty="0">
                <a:solidFill>
                  <a:srgbClr val="0563C1"/>
                </a:solidFill>
                <a:effectLst/>
                <a:latin typeface="Arial" panose="020B0604020202020204" pitchFamily="34" charset="0"/>
                <a:ea typeface="+mn-ea"/>
                <a:cs typeface="+mn-cs"/>
              </a:rPr>
              <a:t>https://www.youtube.com/watch?v=RKZ7MGQQXXI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6" tooltip="Compassion"/>
              </a:rPr>
              <a:t>Compassion</a:t>
            </a:r>
            <a:r>
              <a:rPr lang="fr-CA" noProof="0" dirty="0"/>
              <a:t> – https://fr.wikipedia.org/wiki/Compassion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7" tooltip="Suffering"/>
              </a:rPr>
              <a:t>Souffrance</a:t>
            </a:r>
            <a:r>
              <a:rPr lang="fr-CA" noProof="0" dirty="0"/>
              <a:t> – https://fr.wikipedia.org/wiki/Souffrance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8" tooltip="Kristin Neff"/>
              </a:rPr>
              <a:t>Kristin </a:t>
            </a:r>
            <a:r>
              <a:rPr lang="fr-CA" noProof="0" dirty="0" err="1">
                <a:hlinkClick r:id="rId8" tooltip="Kristin Neff"/>
              </a:rPr>
              <a:t>Neff</a:t>
            </a:r>
            <a:r>
              <a:rPr lang="fr-CA" noProof="0" dirty="0"/>
              <a:t> – https://fr.wikipedia.org/wiki/Kristin_Neff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noProof="0" dirty="0">
                <a:solidFill>
                  <a:schemeClr val="tx1"/>
                </a:solidFill>
                <a:latin typeface="+mn-lt"/>
                <a:ea typeface="+mn-ea"/>
                <a:cs typeface="+mn-cs"/>
              </a:rPr>
              <a:t>Pleine conscience </a:t>
            </a:r>
            <a:r>
              <a:rPr lang="fr-CA" noProof="0" dirty="0"/>
              <a:t>– https://fr.wikipedia.org/wiki/Pleine_conscience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noProof="0"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err="1"/>
              <a:t>Wikipedia</a:t>
            </a:r>
            <a:r>
              <a:rPr lang="fr-CA" noProof="0" dirty="0"/>
              <a:t> : </a:t>
            </a:r>
            <a:r>
              <a:rPr lang="fr-CA" noProof="0" dirty="0">
                <a:hlinkClick r:id="rId9"/>
              </a:rPr>
              <a:t>https://en.wikipedia.org/wiki/Self-compassion</a:t>
            </a:r>
            <a:endParaRPr lang="fr-CA" sz="1200" baseline="0" noProof="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noProof="0" dirty="0">
                <a:solidFill>
                  <a:schemeClr val="tx1"/>
                </a:solidFill>
                <a:latin typeface="+mn-lt"/>
                <a:ea typeface="+mn-ea"/>
                <a:cs typeface="+mn-cs"/>
              </a:rPr>
              <a:t>Self-Compassion Part 1 Kristin Neff : </a:t>
            </a:r>
            <a:r>
              <a:rPr lang="fr-CA" sz="1800" u="sng" noProof="0" dirty="0">
                <a:hlinkClick r:id="rId5"/>
              </a:rPr>
              <a:t>https://www.youtube.com/watch?v=Tyl6YXp1Y6M</a:t>
            </a:r>
            <a:r>
              <a:rPr lang="fr-CA" sz="1800" u="none" noProof="0" dirty="0"/>
              <a:t> </a:t>
            </a:r>
            <a:r>
              <a:rPr lang="fr-CA" sz="1200" kern="1200" noProof="0" dirty="0">
                <a:solidFill>
                  <a:schemeClr val="tx1"/>
                </a:solidFill>
                <a:latin typeface="+mn-lt"/>
                <a:ea typeface="+mn-ea"/>
                <a:cs typeface="+mn-cs"/>
              </a:rPr>
              <a:t>(sous-titres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Livre intitulé </a:t>
            </a:r>
            <a:r>
              <a:rPr lang="fr-CA" i="1" noProof="0" dirty="0">
                <a:solidFill>
                  <a:srgbClr val="FF0000"/>
                </a:solidFill>
              </a:rPr>
              <a:t>You</a:t>
            </a:r>
            <a:r>
              <a:rPr lang="fr-CA" i="1" baseline="0" noProof="0" dirty="0">
                <a:solidFill>
                  <a:srgbClr val="FF0000"/>
                </a:solidFill>
              </a:rPr>
              <a:t> </a:t>
            </a:r>
            <a:r>
              <a:rPr lang="fr-CA" i="1" baseline="0" noProof="0" dirty="0" err="1">
                <a:solidFill>
                  <a:srgbClr val="FF0000"/>
                </a:solidFill>
              </a:rPr>
              <a:t>Can't</a:t>
            </a:r>
            <a:r>
              <a:rPr lang="fr-CA" i="1" baseline="0" noProof="0" dirty="0">
                <a:solidFill>
                  <a:srgbClr val="FF0000"/>
                </a:solidFill>
              </a:rPr>
              <a:t> </a:t>
            </a:r>
            <a:r>
              <a:rPr lang="fr-CA" i="1" baseline="0" noProof="0" dirty="0" err="1">
                <a:solidFill>
                  <a:srgbClr val="FF0000"/>
                </a:solidFill>
              </a:rPr>
              <a:t>Give</a:t>
            </a:r>
            <a:r>
              <a:rPr lang="fr-CA" i="1" baseline="0" noProof="0" dirty="0">
                <a:solidFill>
                  <a:srgbClr val="FF0000"/>
                </a:solidFill>
              </a:rPr>
              <a:t> </a:t>
            </a:r>
            <a:r>
              <a:rPr lang="fr-CA" i="1" baseline="0" noProof="0" dirty="0" err="1">
                <a:solidFill>
                  <a:srgbClr val="FF0000"/>
                </a:solidFill>
              </a:rPr>
              <a:t>What</a:t>
            </a:r>
            <a:r>
              <a:rPr lang="fr-CA" i="1" baseline="0" noProof="0" dirty="0">
                <a:solidFill>
                  <a:srgbClr val="FF0000"/>
                </a:solidFill>
              </a:rPr>
              <a:t> You Don't Have</a:t>
            </a:r>
            <a:r>
              <a:rPr lang="fr-CA" baseline="0" noProof="0" dirty="0">
                <a:solidFill>
                  <a:srgbClr val="FF0000"/>
                </a:solidFill>
              </a:rPr>
              <a:t> : https://www.amazon.ca/Cant-Give-What-Dont-Have-ebook/dp/B07CYC32WT</a:t>
            </a:r>
          </a:p>
          <a:p>
            <a:endParaRPr lang="fr-CA" baseline="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31</a:t>
            </a:fld>
            <a:endParaRPr lang="en-US"/>
          </a:p>
        </p:txBody>
      </p:sp>
    </p:spTree>
    <p:extLst>
      <p:ext uri="{BB962C8B-B14F-4D97-AF65-F5344CB8AC3E}">
        <p14:creationId xmlns:p14="http://schemas.microsoft.com/office/powerpoint/2010/main" val="1423884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lvl="0" indent="0" algn="l" rtl="0">
              <a:lnSpc>
                <a:spcPct val="117999"/>
              </a:lnSpc>
              <a:spcBef>
                <a:spcPts val="0"/>
              </a:spcBef>
              <a:spcAft>
                <a:spcPts val="0"/>
              </a:spcAft>
              <a:buSzPts val="1400"/>
              <a:buNone/>
            </a:pPr>
            <a:r>
              <a:rPr lang="fr-CA" dirty="0"/>
              <a:t>Ginette:</a:t>
            </a:r>
          </a:p>
          <a:p>
            <a:endParaRPr lang="en-CA" dirty="0"/>
          </a:p>
          <a:p>
            <a:pPr lvl="1"/>
            <a:r>
              <a:rPr lang="fr-CA" u="none" dirty="0"/>
              <a:t>Asseyez-vous en gardant le dos droit,</a:t>
            </a:r>
            <a:r>
              <a:rPr lang="fr-CA" dirty="0"/>
              <a:t> </a:t>
            </a:r>
          </a:p>
          <a:p>
            <a:pPr lvl="1"/>
            <a:r>
              <a:rPr lang="fr-CA" dirty="0"/>
              <a:t>R</a:t>
            </a:r>
            <a:r>
              <a:rPr lang="fr-CA" u="none" dirty="0"/>
              <a:t>entrez légèrement le menton.</a:t>
            </a:r>
          </a:p>
          <a:p>
            <a:pPr lvl="1"/>
            <a:r>
              <a:rPr lang="fr-CA" u="none" dirty="0"/>
              <a:t>Gardez l’esprit ouvert; ressentez l’expérience.</a:t>
            </a:r>
          </a:p>
          <a:p>
            <a:r>
              <a:rPr lang="fr-CA" u="none" dirty="0"/>
              <a:t>Il s’agit de sentir ce que vous ressentez; de remarquer sans juger.</a:t>
            </a:r>
          </a:p>
          <a:p>
            <a:pPr lvl="0"/>
            <a:r>
              <a:rPr lang="fr-FR" dirty="0"/>
              <a:t>Il est utile de fermer ou de semi-fermer les yeux.</a:t>
            </a:r>
          </a:p>
          <a:p>
            <a:pPr lvl="0"/>
            <a:r>
              <a:rPr lang="fr-FR" dirty="0"/>
              <a:t>Concentrez-vous sur votre respiration... et répétez les phrases suivantes à haute voix ou dans votre esprit, selon ce qui vous semble le plus approprié, à ce moment précis...</a:t>
            </a:r>
            <a:endParaRPr lang="en-CA" dirty="0"/>
          </a:p>
          <a:p>
            <a:pPr lvl="0"/>
            <a:r>
              <a:rPr lang="en-CA" dirty="0"/>
              <a:t>I will say them in both official languages</a:t>
            </a:r>
          </a:p>
          <a:p>
            <a:pPr lvl="0"/>
            <a:endParaRPr lang="en-CA" dirty="0"/>
          </a:p>
          <a:p>
            <a:pPr lvl="0"/>
            <a:r>
              <a:rPr lang="en-CA" dirty="0"/>
              <a:t>I am kind 	</a:t>
            </a:r>
            <a:r>
              <a:rPr lang="fr-CA" baseline="0" dirty="0"/>
              <a:t>	</a:t>
            </a:r>
            <a:r>
              <a:rPr lang="en-CA" dirty="0">
                <a:solidFill>
                  <a:schemeClr val="accent1">
                    <a:lumMod val="75000"/>
                  </a:schemeClr>
                </a:solidFill>
              </a:rPr>
              <a:t>(Je suis aimable)</a:t>
            </a:r>
          </a:p>
          <a:p>
            <a:pPr lvl="0"/>
            <a:r>
              <a:rPr lang="en-CA" dirty="0"/>
              <a:t>I love myself</a:t>
            </a:r>
            <a:r>
              <a:rPr lang="en-CA" dirty="0">
                <a:solidFill>
                  <a:schemeClr val="accent1">
                    <a:lumMod val="75000"/>
                  </a:schemeClr>
                </a:solidFill>
              </a:rPr>
              <a:t>		(Je </a:t>
            </a:r>
            <a:r>
              <a:rPr lang="en-CA" dirty="0" err="1">
                <a:solidFill>
                  <a:schemeClr val="accent1">
                    <a:lumMod val="75000"/>
                  </a:schemeClr>
                </a:solidFill>
              </a:rPr>
              <a:t>m’aime</a:t>
            </a:r>
            <a:r>
              <a:rPr lang="en-CA" dirty="0">
                <a:solidFill>
                  <a:schemeClr val="accent1">
                    <a:lumMod val="75000"/>
                  </a:schemeClr>
                </a:solidFill>
              </a:rPr>
              <a:t>)</a:t>
            </a:r>
          </a:p>
          <a:p>
            <a:pPr lvl="0"/>
            <a:r>
              <a:rPr lang="en-CA" dirty="0"/>
              <a:t>I do my best</a:t>
            </a:r>
            <a:r>
              <a:rPr lang="en-CA" dirty="0">
                <a:solidFill>
                  <a:schemeClr val="accent1">
                    <a:lumMod val="75000"/>
                  </a:schemeClr>
                </a:solidFill>
              </a:rPr>
              <a:t>		(Je </a:t>
            </a:r>
            <a:r>
              <a:rPr lang="en-CA" dirty="0" err="1">
                <a:solidFill>
                  <a:schemeClr val="accent1">
                    <a:lumMod val="75000"/>
                  </a:schemeClr>
                </a:solidFill>
              </a:rPr>
              <a:t>fais</a:t>
            </a:r>
            <a:r>
              <a:rPr lang="en-CA" dirty="0">
                <a:solidFill>
                  <a:schemeClr val="accent1">
                    <a:lumMod val="75000"/>
                  </a:schemeClr>
                </a:solidFill>
              </a:rPr>
              <a:t> de </a:t>
            </a:r>
            <a:r>
              <a:rPr lang="en-CA" dirty="0" err="1">
                <a:solidFill>
                  <a:schemeClr val="accent1">
                    <a:lumMod val="75000"/>
                  </a:schemeClr>
                </a:solidFill>
              </a:rPr>
              <a:t>mon</a:t>
            </a:r>
            <a:r>
              <a:rPr lang="en-CA" dirty="0">
                <a:solidFill>
                  <a:schemeClr val="accent1">
                    <a:lumMod val="75000"/>
                  </a:schemeClr>
                </a:solidFill>
              </a:rPr>
              <a:t> </a:t>
            </a:r>
            <a:r>
              <a:rPr lang="en-CA" dirty="0" err="1">
                <a:solidFill>
                  <a:schemeClr val="accent1">
                    <a:lumMod val="75000"/>
                  </a:schemeClr>
                </a:solidFill>
              </a:rPr>
              <a:t>mieux</a:t>
            </a:r>
            <a:r>
              <a:rPr lang="en-CA" dirty="0">
                <a:solidFill>
                  <a:schemeClr val="accent1">
                    <a:lumMod val="75000"/>
                  </a:schemeClr>
                </a:solidFill>
              </a:rPr>
              <a:t>)</a:t>
            </a:r>
          </a:p>
          <a:p>
            <a:pPr lvl="0"/>
            <a:r>
              <a:rPr lang="en-CA" dirty="0"/>
              <a:t>I am enough</a:t>
            </a:r>
            <a:r>
              <a:rPr lang="en-CA" dirty="0">
                <a:solidFill>
                  <a:schemeClr val="accent1">
                    <a:lumMod val="75000"/>
                  </a:schemeClr>
                </a:solidFill>
              </a:rPr>
              <a:t>		</a:t>
            </a:r>
            <a:r>
              <a:rPr lang="fr-FR" dirty="0">
                <a:solidFill>
                  <a:schemeClr val="accent1">
                    <a:lumMod val="75000"/>
                  </a:schemeClr>
                </a:solidFill>
              </a:rPr>
              <a:t>(je suis assez)</a:t>
            </a:r>
            <a:endParaRPr lang="fr-CA" baseline="0" dirty="0"/>
          </a:p>
          <a:p>
            <a:pPr lvl="0">
              <a:tabLst>
                <a:tab pos="4572000" algn="l"/>
              </a:tabLst>
            </a:pPr>
            <a:endParaRPr lang="en-CA" dirty="0"/>
          </a:p>
          <a:p>
            <a:pPr lvl="0">
              <a:tabLst>
                <a:tab pos="4572000" algn="l"/>
              </a:tabLst>
            </a:pPr>
            <a:r>
              <a:rPr lang="en-CA" dirty="0">
                <a:solidFill>
                  <a:schemeClr val="accent1">
                    <a:lumMod val="75000"/>
                  </a:schemeClr>
                </a:solidFill>
              </a:rPr>
              <a:t>(Repeat</a:t>
            </a:r>
            <a:r>
              <a:rPr lang="en-CA" baseline="0" dirty="0">
                <a:solidFill>
                  <a:schemeClr val="accent1">
                    <a:lumMod val="75000"/>
                  </a:schemeClr>
                </a:solidFill>
              </a:rPr>
              <a:t> once a minute over three to five minutes, then ask participants to…)</a:t>
            </a:r>
          </a:p>
          <a:p>
            <a:pPr lvl="0">
              <a:tabLst>
                <a:tab pos="4572000" algn="l"/>
              </a:tabLst>
            </a:pPr>
            <a:r>
              <a:rPr lang="en-CA" baseline="0" dirty="0">
                <a:solidFill>
                  <a:schemeClr val="accent1">
                    <a:lumMod val="75000"/>
                  </a:schemeClr>
                </a:solidFill>
              </a:rPr>
              <a:t>take a couple of deep breaths, slowly open their eyes, and return to the group session.</a:t>
            </a:r>
            <a:endParaRPr lang="fr-FR" dirty="0">
              <a:solidFill>
                <a:schemeClr val="accent1">
                  <a:lumMod val="75000"/>
                </a:schemeClr>
              </a:solidFill>
            </a:endParaRPr>
          </a:p>
          <a:p>
            <a:endParaRPr lang="en-CA" dirty="0"/>
          </a:p>
          <a:p>
            <a:endParaRPr lang="en-CA" dirty="0"/>
          </a:p>
          <a:p>
            <a:r>
              <a:rPr lang="en-CA" dirty="0"/>
              <a:t>  // English…</a:t>
            </a:r>
          </a:p>
          <a:p>
            <a:r>
              <a:rPr lang="en-CA" dirty="0"/>
              <a:t>For today’s centering exercise,</a:t>
            </a:r>
            <a:r>
              <a:rPr lang="en-CA" baseline="0" dirty="0"/>
              <a:t> we’ll use a slight variation…. Similar to previous ones, t</a:t>
            </a:r>
            <a:r>
              <a:rPr lang="en-CA" dirty="0"/>
              <a:t>he idea is to shift from “doing” to “being”</a:t>
            </a:r>
          </a:p>
          <a:p>
            <a:r>
              <a:rPr lang="en-CA" dirty="0"/>
              <a:t>Let’s start by doing the following...</a:t>
            </a:r>
          </a:p>
          <a:p>
            <a:pPr lvl="0"/>
            <a:r>
              <a:rPr lang="en-CA" dirty="0"/>
              <a:t>Sit in a comfortable attentive position</a:t>
            </a:r>
          </a:p>
          <a:p>
            <a:pPr lvl="0"/>
            <a:r>
              <a:rPr lang="en-CA" dirty="0"/>
              <a:t>It helps if you close or semi-close your eyes</a:t>
            </a:r>
          </a:p>
          <a:p>
            <a:pPr lvl="0"/>
            <a:r>
              <a:rPr lang="fr-CA" dirty="0"/>
              <a:t>Focus</a:t>
            </a:r>
            <a:r>
              <a:rPr lang="fr-CA" baseline="0" dirty="0"/>
              <a:t> on </a:t>
            </a:r>
            <a:r>
              <a:rPr lang="fr-CA" baseline="0" dirty="0" err="1"/>
              <a:t>your</a:t>
            </a:r>
            <a:r>
              <a:rPr lang="fr-CA" baseline="0" dirty="0"/>
              <a:t> </a:t>
            </a:r>
            <a:r>
              <a:rPr lang="fr-CA" baseline="0" dirty="0" err="1"/>
              <a:t>breathing</a:t>
            </a:r>
            <a:r>
              <a:rPr lang="fr-CA" baseline="0" dirty="0"/>
              <a:t>… </a:t>
            </a:r>
          </a:p>
          <a:p>
            <a:pPr lvl="0"/>
            <a:r>
              <a:rPr lang="fr-CA" baseline="0" dirty="0"/>
              <a:t>and </a:t>
            </a:r>
            <a:r>
              <a:rPr lang="fr-CA" baseline="0" dirty="0" err="1"/>
              <a:t>repeat</a:t>
            </a:r>
            <a:r>
              <a:rPr lang="fr-CA" baseline="0" dirty="0"/>
              <a:t> </a:t>
            </a:r>
            <a:r>
              <a:rPr lang="fr-CA" baseline="0" dirty="0" err="1"/>
              <a:t>any</a:t>
            </a:r>
            <a:r>
              <a:rPr lang="fr-CA" baseline="0" dirty="0"/>
              <a:t> of the </a:t>
            </a:r>
            <a:r>
              <a:rPr lang="fr-CA" baseline="0" dirty="0" err="1"/>
              <a:t>following</a:t>
            </a:r>
            <a:r>
              <a:rPr lang="fr-CA" baseline="0" dirty="0"/>
              <a:t> phrases </a:t>
            </a:r>
            <a:r>
              <a:rPr lang="fr-CA" baseline="0" dirty="0" err="1"/>
              <a:t>aloud</a:t>
            </a:r>
            <a:r>
              <a:rPr lang="fr-CA" baseline="0" dirty="0"/>
              <a:t> or in </a:t>
            </a:r>
            <a:r>
              <a:rPr lang="fr-CA" baseline="0" dirty="0" err="1"/>
              <a:t>your</a:t>
            </a:r>
            <a:r>
              <a:rPr lang="fr-CA" baseline="0" dirty="0"/>
              <a:t> </a:t>
            </a:r>
            <a:r>
              <a:rPr lang="fr-CA" baseline="0" dirty="0" err="1"/>
              <a:t>mind</a:t>
            </a:r>
            <a:r>
              <a:rPr lang="fr-CA" baseline="0" dirty="0"/>
              <a:t> as </a:t>
            </a:r>
            <a:r>
              <a:rPr lang="fr-CA" baseline="0" dirty="0" err="1"/>
              <a:t>they</a:t>
            </a:r>
            <a:r>
              <a:rPr lang="fr-CA" baseline="0" dirty="0"/>
              <a:t> </a:t>
            </a:r>
            <a:r>
              <a:rPr lang="fr-CA" baseline="0" dirty="0" err="1"/>
              <a:t>may</a:t>
            </a:r>
            <a:r>
              <a:rPr lang="fr-CA" baseline="0" dirty="0"/>
              <a:t> </a:t>
            </a:r>
            <a:r>
              <a:rPr lang="fr-CA" baseline="0" dirty="0" err="1"/>
              <a:t>feel</a:t>
            </a:r>
            <a:r>
              <a:rPr lang="fr-CA" baseline="0" dirty="0"/>
              <a:t> right to </a:t>
            </a:r>
            <a:r>
              <a:rPr lang="fr-CA" baseline="0" dirty="0" err="1"/>
              <a:t>you</a:t>
            </a:r>
            <a:r>
              <a:rPr lang="fr-CA" baseline="0" dirty="0"/>
              <a:t>, in </a:t>
            </a:r>
            <a:r>
              <a:rPr lang="fr-CA" baseline="0" dirty="0" err="1"/>
              <a:t>this</a:t>
            </a:r>
            <a:r>
              <a:rPr lang="fr-CA" baseline="0" dirty="0"/>
              <a:t> moment…</a:t>
            </a:r>
          </a:p>
          <a:p>
            <a:pPr lvl="0"/>
            <a:endParaRPr lang="en-CA" dirty="0"/>
          </a:p>
          <a:p>
            <a:pPr lvl="0"/>
            <a:r>
              <a:rPr lang="en-CA" dirty="0"/>
              <a:t>(read them allowing space in between)</a:t>
            </a:r>
          </a:p>
          <a:p>
            <a:pPr lvl="0"/>
            <a:r>
              <a:rPr lang="en-CA" dirty="0"/>
              <a:t>I am kind 	</a:t>
            </a:r>
            <a:r>
              <a:rPr lang="fr-CA" baseline="0" dirty="0"/>
              <a:t>	</a:t>
            </a:r>
            <a:r>
              <a:rPr lang="en-CA" dirty="0">
                <a:solidFill>
                  <a:schemeClr val="accent1">
                    <a:lumMod val="75000"/>
                  </a:schemeClr>
                </a:solidFill>
              </a:rPr>
              <a:t>(Je suis aimable)</a:t>
            </a:r>
          </a:p>
          <a:p>
            <a:pPr lvl="0"/>
            <a:r>
              <a:rPr lang="en-CA" dirty="0"/>
              <a:t>I love myself</a:t>
            </a:r>
            <a:r>
              <a:rPr lang="en-CA" dirty="0">
                <a:solidFill>
                  <a:schemeClr val="accent1">
                    <a:lumMod val="75000"/>
                  </a:schemeClr>
                </a:solidFill>
              </a:rPr>
              <a:t>		(Je </a:t>
            </a:r>
            <a:r>
              <a:rPr lang="en-CA" dirty="0" err="1">
                <a:solidFill>
                  <a:schemeClr val="accent1">
                    <a:lumMod val="75000"/>
                  </a:schemeClr>
                </a:solidFill>
              </a:rPr>
              <a:t>m’aime</a:t>
            </a:r>
            <a:r>
              <a:rPr lang="en-CA" dirty="0">
                <a:solidFill>
                  <a:schemeClr val="accent1">
                    <a:lumMod val="75000"/>
                  </a:schemeClr>
                </a:solidFill>
              </a:rPr>
              <a:t>)</a:t>
            </a:r>
          </a:p>
          <a:p>
            <a:pPr lvl="0"/>
            <a:r>
              <a:rPr lang="en-CA" dirty="0"/>
              <a:t>I do my best</a:t>
            </a:r>
            <a:r>
              <a:rPr lang="en-CA" dirty="0">
                <a:solidFill>
                  <a:schemeClr val="accent1">
                    <a:lumMod val="75000"/>
                  </a:schemeClr>
                </a:solidFill>
              </a:rPr>
              <a:t>		(Je </a:t>
            </a:r>
            <a:r>
              <a:rPr lang="en-CA" dirty="0" err="1">
                <a:solidFill>
                  <a:schemeClr val="accent1">
                    <a:lumMod val="75000"/>
                  </a:schemeClr>
                </a:solidFill>
              </a:rPr>
              <a:t>fais</a:t>
            </a:r>
            <a:r>
              <a:rPr lang="en-CA" dirty="0">
                <a:solidFill>
                  <a:schemeClr val="accent1">
                    <a:lumMod val="75000"/>
                  </a:schemeClr>
                </a:solidFill>
              </a:rPr>
              <a:t> de </a:t>
            </a:r>
            <a:r>
              <a:rPr lang="en-CA" dirty="0" err="1">
                <a:solidFill>
                  <a:schemeClr val="accent1">
                    <a:lumMod val="75000"/>
                  </a:schemeClr>
                </a:solidFill>
              </a:rPr>
              <a:t>mon</a:t>
            </a:r>
            <a:r>
              <a:rPr lang="en-CA" dirty="0">
                <a:solidFill>
                  <a:schemeClr val="accent1">
                    <a:lumMod val="75000"/>
                  </a:schemeClr>
                </a:solidFill>
              </a:rPr>
              <a:t> </a:t>
            </a:r>
            <a:r>
              <a:rPr lang="en-CA" dirty="0" err="1">
                <a:solidFill>
                  <a:schemeClr val="accent1">
                    <a:lumMod val="75000"/>
                  </a:schemeClr>
                </a:solidFill>
              </a:rPr>
              <a:t>mieux</a:t>
            </a:r>
            <a:r>
              <a:rPr lang="en-CA" dirty="0">
                <a:solidFill>
                  <a:schemeClr val="accent1">
                    <a:lumMod val="75000"/>
                  </a:schemeClr>
                </a:solidFill>
              </a:rPr>
              <a:t>)</a:t>
            </a:r>
          </a:p>
          <a:p>
            <a:pPr lvl="0"/>
            <a:r>
              <a:rPr lang="en-CA" dirty="0"/>
              <a:t>I am enough</a:t>
            </a:r>
            <a:r>
              <a:rPr lang="en-CA" dirty="0">
                <a:solidFill>
                  <a:schemeClr val="accent1">
                    <a:lumMod val="75000"/>
                  </a:schemeClr>
                </a:solidFill>
              </a:rPr>
              <a:t>		</a:t>
            </a:r>
            <a:r>
              <a:rPr lang="fr-FR" dirty="0">
                <a:solidFill>
                  <a:schemeClr val="accent1">
                    <a:lumMod val="75000"/>
                  </a:schemeClr>
                </a:solidFill>
              </a:rPr>
              <a:t>(je suis assez)</a:t>
            </a:r>
            <a:endParaRPr lang="fr-CA" baseline="0" dirty="0"/>
          </a:p>
          <a:p>
            <a:pPr lvl="0">
              <a:tabLst>
                <a:tab pos="4572000" algn="l"/>
              </a:tabLst>
            </a:pPr>
            <a:endParaRPr lang="en-CA" dirty="0"/>
          </a:p>
          <a:p>
            <a:pPr lvl="0">
              <a:tabLst>
                <a:tab pos="4572000" algn="l"/>
              </a:tabLst>
            </a:pPr>
            <a:r>
              <a:rPr lang="en-CA" dirty="0">
                <a:solidFill>
                  <a:schemeClr val="accent1">
                    <a:lumMod val="75000"/>
                  </a:schemeClr>
                </a:solidFill>
              </a:rPr>
              <a:t>(Repeat</a:t>
            </a:r>
            <a:r>
              <a:rPr lang="en-CA" baseline="0" dirty="0">
                <a:solidFill>
                  <a:schemeClr val="accent1">
                    <a:lumMod val="75000"/>
                  </a:schemeClr>
                </a:solidFill>
              </a:rPr>
              <a:t> once a minute over three to five minutes, then ask participants to…)</a:t>
            </a:r>
          </a:p>
          <a:p>
            <a:pPr lvl="0">
              <a:tabLst>
                <a:tab pos="4572000" algn="l"/>
              </a:tabLst>
            </a:pPr>
            <a:r>
              <a:rPr lang="en-CA" baseline="0" dirty="0">
                <a:solidFill>
                  <a:schemeClr val="accent1">
                    <a:lumMod val="75000"/>
                  </a:schemeClr>
                </a:solidFill>
              </a:rPr>
              <a:t>take a couple of deep breaths, slowly open their eyes, and return to the group session.</a:t>
            </a:r>
            <a:endParaRPr lang="fr-FR" dirty="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32</a:t>
            </a:fld>
            <a:endParaRPr lang="en-US"/>
          </a:p>
        </p:txBody>
      </p:sp>
    </p:spTree>
    <p:extLst>
      <p:ext uri="{BB962C8B-B14F-4D97-AF65-F5344CB8AC3E}">
        <p14:creationId xmlns:p14="http://schemas.microsoft.com/office/powerpoint/2010/main" val="1320345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599"/>
              </a:spcBef>
              <a:spcAft>
                <a:spcPts val="300"/>
              </a:spcAft>
              <a:buClrTx/>
              <a:buSzTx/>
              <a:buFontTx/>
              <a:buNone/>
              <a:tabLst/>
              <a:defRPr/>
            </a:pPr>
            <a:endParaRPr lang="fr-CA" sz="1200" dirty="0"/>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200" dirty="0"/>
          </a:p>
          <a:p>
            <a:pPr marL="0" marR="0" indent="0" algn="l" defTabSz="914400" rtl="0" eaLnBrk="1" fontAlgn="auto" latinLnBrk="0" hangingPunct="1">
              <a:lnSpc>
                <a:spcPct val="100000"/>
              </a:lnSpc>
              <a:spcBef>
                <a:spcPts val="599"/>
              </a:spcBef>
              <a:spcAft>
                <a:spcPts val="300"/>
              </a:spcAft>
              <a:buClrTx/>
              <a:buSzTx/>
              <a:buFontTx/>
              <a:buNone/>
              <a:tabLst/>
              <a:defRPr/>
            </a:pPr>
            <a:r>
              <a:rPr lang="fr-CA" sz="1200" dirty="0"/>
              <a:t>((If time and </a:t>
            </a:r>
            <a:r>
              <a:rPr lang="fr-CA" sz="1200" dirty="0" err="1"/>
              <a:t>technology</a:t>
            </a:r>
            <a:r>
              <a:rPr lang="fr-CA" sz="1200" dirty="0"/>
              <a:t> </a:t>
            </a:r>
            <a:r>
              <a:rPr lang="fr-CA" sz="1200" dirty="0" err="1"/>
              <a:t>allows</a:t>
            </a:r>
            <a:r>
              <a:rPr lang="fr-CA" sz="1200" dirty="0"/>
              <a:t> –max </a:t>
            </a:r>
            <a:r>
              <a:rPr lang="fr-CA" sz="1200"/>
              <a:t>300 people in the call-))</a:t>
            </a:r>
            <a:endParaRPr lang="fr-CA" sz="1200" dirty="0"/>
          </a:p>
          <a:p>
            <a:pPr marL="0" marR="0" indent="0" algn="l" defTabSz="914400" rtl="0" eaLnBrk="1" fontAlgn="auto" latinLnBrk="0" hangingPunct="1">
              <a:lnSpc>
                <a:spcPct val="100000"/>
              </a:lnSpc>
              <a:spcBef>
                <a:spcPts val="599"/>
              </a:spcBef>
              <a:spcAft>
                <a:spcPts val="300"/>
              </a:spcAft>
              <a:buClrTx/>
              <a:buSzTx/>
              <a:buFontTx/>
              <a:buNone/>
              <a:tabLst/>
              <a:defRPr/>
            </a:pPr>
            <a:r>
              <a:rPr lang="fr-CA" sz="1200" dirty="0" err="1"/>
              <a:t>Let’s</a:t>
            </a:r>
            <a:r>
              <a:rPr lang="fr-CA" sz="1200" dirty="0"/>
              <a:t> have a </a:t>
            </a:r>
            <a:r>
              <a:rPr lang="fr-CA" sz="1200" dirty="0" err="1"/>
              <a:t>space</a:t>
            </a:r>
            <a:r>
              <a:rPr lang="fr-CA" sz="1200" dirty="0"/>
              <a:t> for </a:t>
            </a:r>
            <a:r>
              <a:rPr lang="fr-CA" sz="1200" dirty="0" err="1"/>
              <a:t>small</a:t>
            </a:r>
            <a:r>
              <a:rPr lang="fr-CA" sz="1200" dirty="0"/>
              <a:t> group </a:t>
            </a:r>
            <a:r>
              <a:rPr lang="fr-CA" sz="1200" dirty="0" err="1"/>
              <a:t>reflection</a:t>
            </a:r>
            <a:r>
              <a:rPr lang="fr-CA" sz="1200" dirty="0"/>
              <a:t> and </a:t>
            </a:r>
            <a:r>
              <a:rPr lang="fr-CA" sz="1200" dirty="0" err="1"/>
              <a:t>then</a:t>
            </a:r>
            <a:r>
              <a:rPr lang="fr-CA" sz="1200" dirty="0"/>
              <a:t> </a:t>
            </a:r>
            <a:r>
              <a:rPr lang="fr-CA" sz="1200" dirty="0" err="1"/>
              <a:t>we’ll</a:t>
            </a:r>
            <a:r>
              <a:rPr lang="fr-CA" sz="1200" dirty="0"/>
              <a:t> go to Q&amp;A</a:t>
            </a:r>
          </a:p>
          <a:p>
            <a:pPr marL="0" marR="0" indent="0" algn="l" defTabSz="914400" rtl="0" eaLnBrk="1" fontAlgn="auto" latinLnBrk="0" hangingPunct="1">
              <a:lnSpc>
                <a:spcPct val="100000"/>
              </a:lnSpc>
              <a:spcBef>
                <a:spcPts val="599"/>
              </a:spcBef>
              <a:spcAft>
                <a:spcPts val="300"/>
              </a:spcAft>
              <a:buClrTx/>
              <a:buSzTx/>
              <a:buFontTx/>
              <a:buNone/>
              <a:tabLst/>
              <a:defRPr/>
            </a:pPr>
            <a:r>
              <a:rPr lang="fr-CA" sz="1200" dirty="0" err="1"/>
              <a:t>Here</a:t>
            </a:r>
            <a:r>
              <a:rPr lang="fr-CA" sz="1200" dirty="0"/>
              <a:t> </a:t>
            </a:r>
            <a:r>
              <a:rPr lang="fr-CA" sz="1200" dirty="0" err="1"/>
              <a:t>your</a:t>
            </a:r>
            <a:r>
              <a:rPr lang="fr-CA" sz="1200" dirty="0"/>
              <a:t> </a:t>
            </a:r>
            <a:r>
              <a:rPr lang="fr-CA" sz="1200" dirty="0" err="1"/>
              <a:t>prompting</a:t>
            </a:r>
            <a:r>
              <a:rPr lang="fr-CA" sz="1200" dirty="0"/>
              <a:t> questions:</a:t>
            </a:r>
          </a:p>
          <a:p>
            <a:pPr marL="171450" marR="0" indent="-1714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dirty="0" err="1"/>
              <a:t>What</a:t>
            </a:r>
            <a:r>
              <a:rPr lang="fr-CA" sz="1200" dirty="0"/>
              <a:t> </a:t>
            </a:r>
            <a:r>
              <a:rPr lang="fr-CA" sz="1200" dirty="0" err="1"/>
              <a:t>got</a:t>
            </a:r>
            <a:r>
              <a:rPr lang="fr-CA" sz="1200" dirty="0"/>
              <a:t> </a:t>
            </a:r>
            <a:r>
              <a:rPr lang="fr-CA" sz="1200" dirty="0" err="1"/>
              <a:t>most</a:t>
            </a:r>
            <a:r>
              <a:rPr lang="fr-CA" sz="1200" dirty="0"/>
              <a:t> of </a:t>
            </a:r>
            <a:r>
              <a:rPr lang="fr-CA" sz="1200" dirty="0" err="1"/>
              <a:t>your</a:t>
            </a:r>
            <a:r>
              <a:rPr lang="fr-CA" sz="1200" dirty="0"/>
              <a:t> attention?</a:t>
            </a:r>
          </a:p>
          <a:p>
            <a:pPr marL="171450" marR="0" indent="-1714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dirty="0" err="1"/>
              <a:t>What</a:t>
            </a:r>
            <a:r>
              <a:rPr lang="fr-CA" sz="1200" dirty="0"/>
              <a:t> </a:t>
            </a:r>
            <a:r>
              <a:rPr lang="fr-CA" sz="1200" dirty="0" err="1"/>
              <a:t>surprised</a:t>
            </a:r>
            <a:r>
              <a:rPr lang="fr-CA" sz="1200" dirty="0"/>
              <a:t> </a:t>
            </a:r>
            <a:r>
              <a:rPr lang="fr-CA" sz="1200" dirty="0" err="1"/>
              <a:t>you</a:t>
            </a:r>
            <a:r>
              <a:rPr lang="fr-CA" sz="1200" dirty="0"/>
              <a:t>?</a:t>
            </a:r>
          </a:p>
          <a:p>
            <a:pPr marL="171450" marR="0" indent="-1714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dirty="0"/>
              <a:t>How do </a:t>
            </a:r>
            <a:r>
              <a:rPr lang="fr-CA" sz="1200" dirty="0" err="1"/>
              <a:t>you</a:t>
            </a:r>
            <a:r>
              <a:rPr lang="fr-CA" sz="1200" dirty="0"/>
              <a:t> </a:t>
            </a:r>
            <a:r>
              <a:rPr lang="fr-CA" sz="1200" dirty="0" err="1"/>
              <a:t>see</a:t>
            </a:r>
            <a:r>
              <a:rPr lang="fr-CA" sz="1200" dirty="0"/>
              <a:t> </a:t>
            </a:r>
            <a:r>
              <a:rPr lang="fr-CA" sz="1200" dirty="0" err="1"/>
              <a:t>yourself</a:t>
            </a:r>
            <a:r>
              <a:rPr lang="fr-CA" sz="1200" dirty="0"/>
              <a:t> </a:t>
            </a:r>
            <a:r>
              <a:rPr lang="fr-CA" sz="1200" dirty="0" err="1"/>
              <a:t>implementing</a:t>
            </a:r>
            <a:r>
              <a:rPr lang="fr-CA" sz="1200" dirty="0"/>
              <a:t> </a:t>
            </a:r>
            <a:r>
              <a:rPr lang="fr-CA" sz="1200" dirty="0" err="1"/>
              <a:t>what</a:t>
            </a:r>
            <a:r>
              <a:rPr lang="fr-CA" sz="1200" dirty="0"/>
              <a:t> </a:t>
            </a:r>
            <a:r>
              <a:rPr lang="fr-CA" sz="1200" dirty="0" err="1"/>
              <a:t>was</a:t>
            </a:r>
            <a:r>
              <a:rPr lang="fr-CA" sz="1200" dirty="0"/>
              <a:t> </a:t>
            </a:r>
            <a:r>
              <a:rPr lang="fr-CA" sz="1200" dirty="0" err="1"/>
              <a:t>shared</a:t>
            </a:r>
            <a:r>
              <a:rPr lang="fr-CA" sz="1200" dirty="0"/>
              <a:t>?</a:t>
            </a:r>
          </a:p>
          <a:p>
            <a:pPr marL="171450" marR="0" indent="-1714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dirty="0"/>
              <a:t>Be </a:t>
            </a:r>
            <a:r>
              <a:rPr lang="fr-CA" sz="1200" dirty="0" err="1"/>
              <a:t>kind</a:t>
            </a:r>
            <a:r>
              <a:rPr lang="fr-CA" sz="1200" dirty="0"/>
              <a:t> and </a:t>
            </a:r>
            <a:r>
              <a:rPr lang="fr-CA" sz="1200" dirty="0" err="1"/>
              <a:t>conscious</a:t>
            </a:r>
            <a:r>
              <a:rPr lang="fr-CA" sz="1200" dirty="0"/>
              <a:t> of the time and </a:t>
            </a:r>
            <a:r>
              <a:rPr lang="fr-CA" sz="1200" dirty="0" err="1"/>
              <a:t>number</a:t>
            </a:r>
            <a:r>
              <a:rPr lang="fr-CA" sz="1200" dirty="0"/>
              <a:t> of people sharing</a:t>
            </a:r>
          </a:p>
          <a:p>
            <a:pPr marL="171450" marR="0" indent="-1714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dirty="0" err="1"/>
              <a:t>Let’s</a:t>
            </a:r>
            <a:r>
              <a:rPr lang="fr-CA" sz="1200" dirty="0"/>
              <a:t> </a:t>
            </a:r>
            <a:r>
              <a:rPr lang="fr-CA" sz="1200" dirty="0" err="1"/>
              <a:t>take</a:t>
            </a:r>
            <a:r>
              <a:rPr lang="fr-CA" sz="1200" dirty="0"/>
              <a:t> </a:t>
            </a:r>
            <a:r>
              <a:rPr lang="fr-CA" sz="1200" b="1" dirty="0"/>
              <a:t>??</a:t>
            </a:r>
            <a:r>
              <a:rPr lang="fr-CA" sz="1200" dirty="0"/>
              <a:t> minutes (</a:t>
            </a:r>
            <a:r>
              <a:rPr lang="fr-CA" sz="1200" dirty="0" err="1"/>
              <a:t>ideally</a:t>
            </a:r>
            <a:r>
              <a:rPr lang="fr-CA" sz="1200" dirty="0"/>
              <a:t> 10 mins, </a:t>
            </a:r>
            <a:r>
              <a:rPr lang="fr-CA" sz="1200" dirty="0" err="1"/>
              <a:t>with</a:t>
            </a:r>
            <a:r>
              <a:rPr lang="fr-CA" sz="1200" dirty="0"/>
              <a:t> groups of 4-6 people… up to approx 200-300 people)</a:t>
            </a:r>
          </a:p>
          <a:p>
            <a:pPr marL="171450" marR="0" indent="-1714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dirty="0"/>
              <a:t>A 2 minutes </a:t>
            </a:r>
            <a:r>
              <a:rPr lang="fr-CA" sz="1200" dirty="0" err="1"/>
              <a:t>left</a:t>
            </a:r>
            <a:r>
              <a:rPr lang="fr-CA" sz="1200" dirty="0"/>
              <a:t> message </a:t>
            </a:r>
            <a:r>
              <a:rPr lang="fr-CA" sz="1200" dirty="0" err="1"/>
              <a:t>will</a:t>
            </a:r>
            <a:r>
              <a:rPr lang="fr-CA" sz="1200" dirty="0"/>
              <a:t> </a:t>
            </a:r>
            <a:r>
              <a:rPr lang="fr-CA" sz="1200" dirty="0" err="1"/>
              <a:t>be</a:t>
            </a:r>
            <a:r>
              <a:rPr lang="fr-CA" sz="1200" dirty="0"/>
              <a:t> </a:t>
            </a:r>
            <a:r>
              <a:rPr lang="fr-CA" sz="1200" dirty="0" err="1"/>
              <a:t>send</a:t>
            </a:r>
            <a:endParaRPr lang="fr-CA" sz="1200" dirty="0"/>
          </a:p>
          <a:p>
            <a:pPr marL="171450" marR="0" indent="-1714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endParaRPr lang="fr-CA" sz="1200" dirty="0"/>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200" dirty="0"/>
          </a:p>
          <a:p>
            <a:pPr marL="0" marR="0" indent="0" algn="l" defTabSz="914400" rtl="0" eaLnBrk="1" fontAlgn="auto" latinLnBrk="0" hangingPunct="1">
              <a:lnSpc>
                <a:spcPct val="100000"/>
              </a:lnSpc>
              <a:spcBef>
                <a:spcPts val="599"/>
              </a:spcBef>
              <a:spcAft>
                <a:spcPts val="300"/>
              </a:spcAft>
              <a:buClrTx/>
              <a:buSzTx/>
              <a:buFontTx/>
              <a:buNone/>
              <a:tabLst/>
              <a:defRPr/>
            </a:pPr>
            <a:r>
              <a:rPr lang="fr-CA" sz="1200" dirty="0"/>
              <a:t>Q&amp;A</a:t>
            </a:r>
          </a:p>
          <a:p>
            <a:pPr marL="171450" indent="-171450">
              <a:buFont typeface="Arial" panose="020B0604020202020204" pitchFamily="34" charset="0"/>
              <a:buChar char="•"/>
            </a:pPr>
            <a:r>
              <a:rPr lang="en-US" dirty="0"/>
              <a:t>Share the https://wiki.gccollab.ca/MCLD-DLCP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33</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99" name="Google Shape;19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a:t>
            </a:r>
          </a:p>
          <a:p>
            <a:endParaRPr lang="fr-CA" dirty="0"/>
          </a:p>
          <a:p>
            <a:r>
              <a:rPr lang="fr-FR" dirty="0"/>
              <a:t>Nous avons Sli.do maintenant, le code est « </a:t>
            </a:r>
            <a:r>
              <a:rPr lang="fr-FR" dirty="0" err="1"/>
              <a:t>aa</a:t>
            </a:r>
            <a:r>
              <a:rPr lang="fr-FR" dirty="0"/>
              <a:t>-la », via le lien mis sur le chat, ou via le code QR</a:t>
            </a:r>
          </a:p>
          <a:p>
            <a:r>
              <a:rPr lang="fr-FR" dirty="0"/>
              <a:t>  //  </a:t>
            </a:r>
            <a:r>
              <a:rPr lang="en-CA" dirty="0"/>
              <a:t>We have Sli.do now, the code is « aa-la », via the link put on the chat, or via the QR code</a:t>
            </a:r>
          </a:p>
          <a:p>
            <a:r>
              <a:rPr lang="en-CA" sz="1200" dirty="0">
                <a:hlinkClick r:id="rId3"/>
              </a:rPr>
              <a:t>https://app.sli.do/event/qTNv6rzmvgnnyJ7HK4BuQx</a:t>
            </a:r>
            <a:r>
              <a:rPr lang="en-CA" sz="1200" dirty="0"/>
              <a:t> </a:t>
            </a:r>
          </a:p>
          <a:p>
            <a:endParaRPr lang="fr-CA" dirty="0"/>
          </a:p>
          <a:p>
            <a:r>
              <a:rPr lang="fr-FR" dirty="0"/>
              <a:t>Il y a deux questions  //  </a:t>
            </a:r>
            <a:r>
              <a:rPr lang="fr-CA" dirty="0"/>
              <a:t>There are </a:t>
            </a:r>
            <a:r>
              <a:rPr lang="fr-CA" dirty="0" err="1"/>
              <a:t>two</a:t>
            </a:r>
            <a:r>
              <a:rPr lang="fr-CA" dirty="0"/>
              <a:t> questions</a:t>
            </a:r>
          </a:p>
          <a:p>
            <a:endParaRPr lang="fr-CA" dirty="0"/>
          </a:p>
          <a:p>
            <a:r>
              <a:rPr lang="fr-CA" dirty="0"/>
              <a:t>(click) </a:t>
            </a:r>
          </a:p>
          <a:p>
            <a:r>
              <a:rPr lang="fr-CA" dirty="0"/>
              <a:t>Le premier est…  //  The first one </a:t>
            </a:r>
            <a:r>
              <a:rPr lang="fr-CA" dirty="0" err="1"/>
              <a:t>is</a:t>
            </a:r>
            <a:r>
              <a:rPr lang="fr-CA" dirty="0"/>
              <a:t>…</a:t>
            </a:r>
          </a:p>
          <a:p>
            <a:endParaRPr lang="fr-CA" dirty="0"/>
          </a:p>
          <a:p>
            <a:r>
              <a:rPr lang="fr-CA" dirty="0"/>
              <a:t>(click)</a:t>
            </a:r>
          </a:p>
          <a:p>
            <a:r>
              <a:rPr lang="fr-CA" dirty="0"/>
              <a:t>Et le deuxième est…  //  And the second one </a:t>
            </a:r>
            <a:r>
              <a:rPr lang="fr-CA" dirty="0" err="1"/>
              <a:t>is</a:t>
            </a:r>
            <a:r>
              <a:rPr lang="fr-CA" dirty="0"/>
              <a:t>…</a:t>
            </a:r>
          </a:p>
          <a:p>
            <a:endParaRPr lang="fr-CA" dirty="0"/>
          </a:p>
          <a:p>
            <a:r>
              <a:rPr lang="fr-FR" dirty="0"/>
              <a:t>Plus tard, nous partagerons les résultats  //  </a:t>
            </a:r>
            <a:r>
              <a:rPr lang="fr-CA" dirty="0" err="1"/>
              <a:t>Later</a:t>
            </a:r>
            <a:r>
              <a:rPr lang="fr-CA" dirty="0"/>
              <a:t> on </a:t>
            </a:r>
            <a:r>
              <a:rPr lang="fr-CA" dirty="0" err="1"/>
              <a:t>we’ll</a:t>
            </a:r>
            <a:r>
              <a:rPr lang="fr-CA" dirty="0"/>
              <a:t> </a:t>
            </a:r>
            <a:r>
              <a:rPr lang="fr-CA" dirty="0" err="1"/>
              <a:t>share</a:t>
            </a:r>
            <a:r>
              <a:rPr lang="fr-CA" dirty="0"/>
              <a:t> the </a:t>
            </a:r>
            <a:r>
              <a:rPr lang="fr-CA" dirty="0" err="1"/>
              <a:t>results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2085528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fr-CA" dirty="0"/>
              <a:t>Alejandro:</a:t>
            </a:r>
          </a:p>
          <a:p>
            <a:pPr marL="0" lvl="0" indent="0" algn="l" rtl="0">
              <a:spcBef>
                <a:spcPts val="0"/>
              </a:spcBef>
              <a:spcAft>
                <a:spcPts val="0"/>
              </a:spcAft>
              <a:buClr>
                <a:schemeClr val="dk1"/>
              </a:buClr>
              <a:buSzPts val="1100"/>
              <a:buFont typeface="Arial"/>
              <a:buNone/>
            </a:pPr>
            <a:endParaRPr lang="en-CA" sz="1200" b="0" dirty="0">
              <a:latin typeface="Merriweather"/>
              <a:ea typeface="Merriweather"/>
              <a:cs typeface="Merriweather"/>
              <a:sym typeface="Merriweather"/>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fr-CA" dirty="0"/>
              <a:t>Note </a:t>
            </a:r>
            <a:r>
              <a:rPr lang="fr-CA" dirty="0" err="1"/>
              <a:t>that</a:t>
            </a:r>
            <a:r>
              <a:rPr lang="fr-CA" dirty="0"/>
              <a:t> for </a:t>
            </a:r>
            <a:r>
              <a:rPr lang="fr-CA" dirty="0" err="1"/>
              <a:t>some</a:t>
            </a:r>
            <a:r>
              <a:rPr lang="fr-CA" dirty="0"/>
              <a:t> people, </a:t>
            </a:r>
            <a:r>
              <a:rPr lang="fr-CA" dirty="0" err="1"/>
              <a:t>mindfulness</a:t>
            </a:r>
            <a:r>
              <a:rPr lang="fr-CA" dirty="0"/>
              <a:t> </a:t>
            </a:r>
            <a:r>
              <a:rPr lang="fr-CA" dirty="0" err="1"/>
              <a:t>exercises</a:t>
            </a:r>
            <a:r>
              <a:rPr lang="fr-CA" dirty="0"/>
              <a:t> </a:t>
            </a:r>
            <a:r>
              <a:rPr lang="fr-CA" dirty="0" err="1"/>
              <a:t>may</a:t>
            </a:r>
            <a:r>
              <a:rPr lang="fr-CA" dirty="0"/>
              <a:t> </a:t>
            </a:r>
            <a:r>
              <a:rPr lang="fr-CA" dirty="0" err="1"/>
              <a:t>be</a:t>
            </a:r>
            <a:r>
              <a:rPr lang="fr-CA" dirty="0"/>
              <a:t> </a:t>
            </a:r>
            <a:r>
              <a:rPr lang="fr-CA" dirty="0" err="1"/>
              <a:t>difficult</a:t>
            </a:r>
            <a:r>
              <a:rPr lang="fr-CA" dirty="0"/>
              <a:t> as they tend to </a:t>
            </a:r>
            <a:r>
              <a:rPr lang="fr-CA" dirty="0" err="1"/>
              <a:t>get</a:t>
            </a:r>
            <a:r>
              <a:rPr lang="fr-CA" dirty="0"/>
              <a:t> </a:t>
            </a:r>
            <a:r>
              <a:rPr lang="fr-CA" dirty="0" err="1"/>
              <a:t>you</a:t>
            </a:r>
            <a:r>
              <a:rPr lang="fr-CA" dirty="0"/>
              <a:t> in </a:t>
            </a:r>
            <a:r>
              <a:rPr lang="fr-CA" dirty="0" err="1"/>
              <a:t>touch</a:t>
            </a:r>
            <a:r>
              <a:rPr lang="fr-CA" dirty="0"/>
              <a:t> </a:t>
            </a:r>
            <a:r>
              <a:rPr lang="fr-CA" dirty="0" err="1"/>
              <a:t>with</a:t>
            </a:r>
            <a:r>
              <a:rPr lang="fr-CA" dirty="0"/>
              <a:t> </a:t>
            </a:r>
            <a:r>
              <a:rPr lang="fr-CA" dirty="0" err="1"/>
              <a:t>your</a:t>
            </a:r>
            <a:r>
              <a:rPr lang="fr-CA" dirty="0"/>
              <a:t> body and feelings. Trust </a:t>
            </a:r>
            <a:r>
              <a:rPr lang="fr-CA" dirty="0" err="1"/>
              <a:t>your</a:t>
            </a:r>
            <a:r>
              <a:rPr lang="fr-CA" dirty="0"/>
              <a:t> </a:t>
            </a:r>
            <a:r>
              <a:rPr lang="fr-CA" dirty="0" err="1"/>
              <a:t>judgement</a:t>
            </a:r>
            <a:r>
              <a:rPr lang="fr-CA" dirty="0"/>
              <a:t> </a:t>
            </a:r>
            <a:r>
              <a:rPr lang="fr-CA" dirty="0" err="1"/>
              <a:t>while</a:t>
            </a:r>
            <a:r>
              <a:rPr lang="fr-CA" dirty="0"/>
              <a:t> </a:t>
            </a:r>
            <a:r>
              <a:rPr lang="fr-CA" dirty="0" err="1"/>
              <a:t>doing</a:t>
            </a:r>
            <a:r>
              <a:rPr lang="fr-CA" dirty="0"/>
              <a:t> </a:t>
            </a:r>
            <a:r>
              <a:rPr lang="fr-CA" dirty="0" err="1"/>
              <a:t>them</a:t>
            </a:r>
            <a:r>
              <a:rPr lang="fr-CA" dirty="0"/>
              <a:t>. </a:t>
            </a:r>
          </a:p>
          <a:p>
            <a:pPr marL="171450" marR="0" lvl="0" indent="-171450"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Char char="•"/>
              <a:tabLst/>
              <a:defRPr/>
            </a:pPr>
            <a:r>
              <a:rPr lang="en-CA" dirty="0">
                <a:hlinkClick r:id="rId3"/>
              </a:rPr>
              <a:t>Trauma-Informed Mindfulness: Benefits, Risks, and Getting Started (psychcentral.com)</a:t>
            </a:r>
            <a:r>
              <a:rPr lang="en-CA" dirty="0"/>
              <a:t> - </a:t>
            </a:r>
            <a:r>
              <a:rPr lang="en-US" dirty="0"/>
              <a:t>https://psychcentral.com/health/trauma-informed-mindfulness</a:t>
            </a:r>
          </a:p>
          <a:p>
            <a:pPr marL="0" lvl="0" indent="0" algn="l" rtl="0">
              <a:spcBef>
                <a:spcPts val="0"/>
              </a:spcBef>
              <a:spcAft>
                <a:spcPts val="0"/>
              </a:spcAft>
              <a:buClr>
                <a:schemeClr val="dk1"/>
              </a:buClr>
              <a:buSzPts val="1100"/>
              <a:buFont typeface="Arial"/>
              <a:buNone/>
            </a:pPr>
            <a:endParaRPr lang="en-CA" sz="1200" b="0" dirty="0">
              <a:latin typeface="Merriweather"/>
              <a:ea typeface="Merriweather"/>
              <a:cs typeface="Merriweather"/>
              <a:sym typeface="Merriweather"/>
            </a:endParaRPr>
          </a:p>
          <a:p>
            <a:pPr marL="0" marR="0" lvl="0" indent="0" algn="l" defTabSz="912937" rtl="0" eaLnBrk="1" fontAlgn="auto" latinLnBrk="0" hangingPunct="1">
              <a:lnSpc>
                <a:spcPct val="100000"/>
              </a:lnSpc>
              <a:spcBef>
                <a:spcPts val="0"/>
              </a:spcBef>
              <a:spcAft>
                <a:spcPts val="0"/>
              </a:spcAft>
              <a:buClrTx/>
              <a:buSzTx/>
              <a:buFontTx/>
              <a:buNone/>
              <a:tabLst/>
              <a:defRPr/>
            </a:pPr>
            <a:r>
              <a:rPr lang="en-CA" dirty="0"/>
              <a:t>Let's review the basics for doing mindfulness exercises</a:t>
            </a:r>
          </a:p>
          <a:p>
            <a:pPr marL="0" marR="0" lvl="0" indent="0" algn="l" defTabSz="912937"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2937" rtl="0" eaLnBrk="1" fontAlgn="auto" latinLnBrk="0" hangingPunct="1">
              <a:lnSpc>
                <a:spcPct val="100000"/>
              </a:lnSpc>
              <a:spcBef>
                <a:spcPts val="0"/>
              </a:spcBef>
              <a:spcAft>
                <a:spcPts val="0"/>
              </a:spcAft>
              <a:buClrTx/>
              <a:buSzTx/>
              <a:buFontTx/>
              <a:buNone/>
              <a:tabLst/>
              <a:defRPr/>
            </a:pPr>
            <a:r>
              <a:rPr lang="en-CA" dirty="0"/>
              <a:t>The intention is of being, rather than of doing</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Posture: Sit with your back straight, as comfortably as possible, as if your head is hanging down from the top.</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In the chair where you are sitting, both feet flat on the ground, palms in your lap facing up or down, or you can do a lotus posture, whatever feels comfortable for you</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Tuck your chin in slightly.</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Keep an open mind; feel the experience.</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All experiences are okay.</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Focus on breathing.</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Notice what happens.</a:t>
            </a:r>
          </a:p>
          <a:p>
            <a:pPr marL="0" marR="0" lvl="0" indent="0" algn="l" defTabSz="912937"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2937" rtl="0" eaLnBrk="1" fontAlgn="auto" latinLnBrk="0" hangingPunct="1">
              <a:lnSpc>
                <a:spcPct val="100000"/>
              </a:lnSpc>
              <a:spcBef>
                <a:spcPts val="0"/>
              </a:spcBef>
              <a:spcAft>
                <a:spcPts val="0"/>
              </a:spcAft>
              <a:buClrTx/>
              <a:buSzTx/>
              <a:buFontTx/>
              <a:buNone/>
              <a:tabLst/>
              <a:defRPr/>
            </a:pPr>
            <a:r>
              <a:rPr lang="en-CA" dirty="0"/>
              <a:t>It's about feeling what you feel; to notice without judging.</a:t>
            </a:r>
          </a:p>
          <a:p>
            <a:pPr marL="228600" marR="0" lvl="0" indent="-228600" algn="l" defTabSz="912937" rtl="0" eaLnBrk="1" fontAlgn="auto" latinLnBrk="0" hangingPunct="1">
              <a:lnSpc>
                <a:spcPct val="100000"/>
              </a:lnSpc>
              <a:spcBef>
                <a:spcPts val="0"/>
              </a:spcBef>
              <a:spcAft>
                <a:spcPts val="0"/>
              </a:spcAft>
              <a:buClrTx/>
              <a:buSzTx/>
              <a:buFont typeface="+mj-lt"/>
              <a:buAutoNum type="arabicPeriod"/>
              <a:tabLst/>
              <a:defRPr/>
            </a:pPr>
            <a:r>
              <a:rPr lang="en-CA" dirty="0"/>
              <a:t>Have no expectations.</a:t>
            </a:r>
          </a:p>
          <a:p>
            <a:pPr marL="228600" marR="0" lvl="0" indent="-228600" algn="l" defTabSz="912937" rtl="0" eaLnBrk="1" fontAlgn="auto" latinLnBrk="0" hangingPunct="1">
              <a:lnSpc>
                <a:spcPct val="100000"/>
              </a:lnSpc>
              <a:spcBef>
                <a:spcPts val="0"/>
              </a:spcBef>
              <a:spcAft>
                <a:spcPts val="0"/>
              </a:spcAft>
              <a:buClrTx/>
              <a:buSzTx/>
              <a:buFont typeface="+mj-lt"/>
              <a:buAutoNum type="arabicPeriod"/>
              <a:tabLst/>
              <a:defRPr/>
            </a:pPr>
            <a:r>
              <a:rPr lang="en-CA" dirty="0"/>
              <a:t>Have no judgment.</a:t>
            </a:r>
          </a:p>
          <a:p>
            <a:pPr marL="228600" marR="0" lvl="0" indent="-228600" algn="l" defTabSz="912937" rtl="0" eaLnBrk="1" fontAlgn="auto" latinLnBrk="0" hangingPunct="1">
              <a:lnSpc>
                <a:spcPct val="100000"/>
              </a:lnSpc>
              <a:spcBef>
                <a:spcPts val="0"/>
              </a:spcBef>
              <a:spcAft>
                <a:spcPts val="0"/>
              </a:spcAft>
              <a:buClrTx/>
              <a:buSzTx/>
              <a:buFont typeface="+mj-lt"/>
              <a:buAutoNum type="arabicPeriod"/>
              <a:tabLst/>
              <a:defRPr/>
            </a:pPr>
            <a:r>
              <a:rPr lang="en-CA" dirty="0"/>
              <a:t>Have a beginner’s mind.</a:t>
            </a:r>
          </a:p>
          <a:p>
            <a:pPr marL="228600" marR="0" lvl="0" indent="-228600" algn="l" defTabSz="912937" rtl="0" eaLnBrk="1" fontAlgn="auto" latinLnBrk="0" hangingPunct="1">
              <a:lnSpc>
                <a:spcPct val="100000"/>
              </a:lnSpc>
              <a:spcBef>
                <a:spcPts val="0"/>
              </a:spcBef>
              <a:spcAft>
                <a:spcPts val="0"/>
              </a:spcAft>
              <a:buClrTx/>
              <a:buSzTx/>
              <a:buFont typeface="+mj-lt"/>
              <a:buAutoNum type="arabicPeriod"/>
              <a:tabLst/>
              <a:defRPr/>
            </a:pPr>
            <a:r>
              <a:rPr lang="en-CA" dirty="0"/>
              <a:t>Be an observer…the mind can be busy and noisy; all it takes is the observer.</a:t>
            </a:r>
            <a:endParaRPr lang="en-US" dirty="0"/>
          </a:p>
          <a:p>
            <a:pPr defTabSz="912937">
              <a:defRPr/>
            </a:pPr>
            <a:endParaRPr lang="en-CA" u="sng" dirty="0">
              <a:hlinkClick r:id="" action="ppaction://noaction"/>
            </a:endParaRPr>
          </a:p>
          <a:p>
            <a:pPr defTabSz="912937">
              <a:defRPr/>
            </a:pPr>
            <a:r>
              <a:rPr lang="en-CA" u="sng" dirty="0">
                <a:hlinkClick r:id="" action="ppaction://noaction"/>
              </a:rPr>
              <a:t>http://www.thecalmmonkey.com/#!meditation-recordings/g6x73</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1164466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fr-CA" dirty="0"/>
              <a:t>Alejandro:</a:t>
            </a:r>
          </a:p>
          <a:p>
            <a:pPr defTabSz="912937">
              <a:defRPr/>
            </a:pPr>
            <a:endParaRPr lang="en-US" b="0" dirty="0"/>
          </a:p>
          <a:p>
            <a:pPr defTabSz="912937">
              <a:defRPr/>
            </a:pPr>
            <a:r>
              <a:rPr lang="fr-FR" b="0" dirty="0"/>
              <a:t>Notez que pour certaines personnes, les exercices de pleine conscience peuvent être difficiles car ils ont tendance à vous mettre en contact avec votre corps et vos sentiments. Faites confiance à votre jugement lorsque vous les faites.</a:t>
            </a:r>
            <a:endParaRPr lang="en-US" b="0" dirty="0"/>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En anglais seulement : </a:t>
            </a:r>
            <a:r>
              <a:rPr lang="en-CA" dirty="0">
                <a:hlinkClick r:id="rId3"/>
              </a:rPr>
              <a:t>Trauma-Informed Mindfulness: Benefits, Risks, and Getting Started (psychcentral.com)</a:t>
            </a:r>
            <a:r>
              <a:rPr lang="en-CA" dirty="0"/>
              <a:t> - </a:t>
            </a:r>
            <a:r>
              <a:rPr lang="en-US" dirty="0"/>
              <a:t>https://psychcentral.com/health/trauma-informed-mindfulness</a:t>
            </a:r>
          </a:p>
          <a:p>
            <a:pPr defTabSz="912937">
              <a:defRPr/>
            </a:pPr>
            <a:endParaRPr lang="en-US" b="0" dirty="0"/>
          </a:p>
          <a:p>
            <a:pPr defTabSz="912937">
              <a:defRPr/>
            </a:pPr>
            <a:r>
              <a:rPr lang="fr-FR" b="0" dirty="0"/>
              <a:t>Passons en revue les bases pour faire des exercices de pleine conscience</a:t>
            </a:r>
          </a:p>
          <a:p>
            <a:pPr defTabSz="912937">
              <a:defRPr/>
            </a:pPr>
            <a:endParaRPr lang="fr-FR" b="0" dirty="0"/>
          </a:p>
          <a:p>
            <a:pPr defTabSz="912937">
              <a:defRPr/>
            </a:pPr>
            <a:r>
              <a:rPr lang="fr-FR" b="0" dirty="0"/>
              <a:t>L’intention est d’être plutôt que de faire</a:t>
            </a:r>
          </a:p>
          <a:p>
            <a:pPr marL="171450" indent="-171450" defTabSz="912937">
              <a:buFont typeface="Arial" panose="020B0604020202020204" pitchFamily="34" charset="0"/>
              <a:buChar char="•"/>
              <a:defRPr/>
            </a:pPr>
            <a:r>
              <a:rPr lang="fr-CA" u="none" dirty="0"/>
              <a:t>Posture : Asseyez-vous en gardant le dos droit, aussi confortablement que possible, comme si votre tête pendait à partir du haut.</a:t>
            </a:r>
            <a:r>
              <a:rPr lang="fr-CA" dirty="0"/>
              <a:t> </a:t>
            </a:r>
          </a:p>
          <a:p>
            <a:pPr marL="171450" lvl="0" indent="-171450">
              <a:buFont typeface="Arial" panose="020B0604020202020204" pitchFamily="34" charset="0"/>
              <a:buChar char="•"/>
            </a:pPr>
            <a:r>
              <a:rPr lang="fr-FR" u="none" dirty="0"/>
              <a:t>Dans la chaise où vous êtes assis, les deux pieds à plat sur le sol, les paumes sur vos genoux tournées vers le haut ou vers le bas, ou vous pouvez faire une posture du lotus, selon ce qui vous semble confortable.</a:t>
            </a:r>
          </a:p>
          <a:p>
            <a:pPr marL="171450" lvl="0" indent="-171450">
              <a:buFont typeface="Arial" panose="020B0604020202020204" pitchFamily="34" charset="0"/>
              <a:buChar char="•"/>
            </a:pPr>
            <a:r>
              <a:rPr lang="fr-CA" dirty="0"/>
              <a:t>R</a:t>
            </a:r>
            <a:r>
              <a:rPr lang="fr-CA" u="none" dirty="0"/>
              <a:t>entrez légèrement le menton.</a:t>
            </a:r>
          </a:p>
          <a:p>
            <a:pPr marL="171450" lvl="0" indent="-171450">
              <a:buFont typeface="Arial" panose="020B0604020202020204" pitchFamily="34" charset="0"/>
              <a:buChar char="•"/>
            </a:pPr>
            <a:r>
              <a:rPr lang="fr-CA" u="none" dirty="0"/>
              <a:t>Gardez l’esprit ouvert; ressentez l’expérience.</a:t>
            </a:r>
          </a:p>
          <a:p>
            <a:pPr marL="171450" lvl="0" indent="-171450">
              <a:buFont typeface="Arial" panose="020B0604020202020204" pitchFamily="34" charset="0"/>
              <a:buChar char="•"/>
            </a:pPr>
            <a:r>
              <a:rPr lang="fr-FR" u="none" dirty="0"/>
              <a:t>Toutes les expériences sont bonnes.</a:t>
            </a:r>
            <a:endParaRPr lang="fr-CA" u="none" dirty="0"/>
          </a:p>
          <a:p>
            <a:pPr marL="171450" lvl="0" indent="-171450">
              <a:buFont typeface="Arial" panose="020B0604020202020204" pitchFamily="34" charset="0"/>
              <a:buChar char="•"/>
            </a:pPr>
            <a:r>
              <a:rPr lang="fr-CA" u="none" dirty="0"/>
              <a:t>Concentrez-vous sur la respiration.</a:t>
            </a:r>
          </a:p>
          <a:p>
            <a:pPr marL="171450" lvl="0" indent="-171450">
              <a:buFont typeface="Arial" panose="020B0604020202020204" pitchFamily="34" charset="0"/>
              <a:buChar char="•"/>
            </a:pPr>
            <a:r>
              <a:rPr lang="fr-CA" dirty="0"/>
              <a:t>Remarquez ce qui se passe.</a:t>
            </a:r>
          </a:p>
          <a:p>
            <a:endParaRPr lang="fr-CA" u="none" dirty="0"/>
          </a:p>
          <a:p>
            <a:r>
              <a:rPr lang="fr-CA" u="none" dirty="0"/>
              <a:t>Il s’agit de sentir ce que vous ressentez; de remarquer sans juger.</a:t>
            </a:r>
          </a:p>
          <a:p>
            <a:pPr marL="228600" lvl="0" indent="-228600">
              <a:buFont typeface="+mj-lt"/>
              <a:buAutoNum type="arabicPeriod"/>
            </a:pPr>
            <a:r>
              <a:rPr lang="fr-CA" u="none" dirty="0"/>
              <a:t>N’ayez aucune attente.</a:t>
            </a:r>
          </a:p>
          <a:p>
            <a:pPr marL="228600" lvl="0" indent="-228600">
              <a:buFont typeface="+mj-lt"/>
              <a:buAutoNum type="arabicPeriod"/>
            </a:pPr>
            <a:r>
              <a:rPr lang="fr-CA" dirty="0"/>
              <a:t>N</a:t>
            </a:r>
            <a:r>
              <a:rPr lang="fr-CA" u="none" dirty="0"/>
              <a:t>’ayez aucun jugement.</a:t>
            </a:r>
          </a:p>
          <a:p>
            <a:pPr marL="228600" lvl="0" indent="-228600">
              <a:buFont typeface="+mj-lt"/>
              <a:buAutoNum type="arabicPeriod"/>
            </a:pPr>
            <a:r>
              <a:rPr lang="fr-CA" dirty="0"/>
              <a:t>Ayez </a:t>
            </a:r>
            <a:r>
              <a:rPr lang="fr-CA" u="none" dirty="0"/>
              <a:t>l’esprit du débutant.</a:t>
            </a:r>
          </a:p>
          <a:p>
            <a:pPr marL="228600" lvl="0" indent="-228600">
              <a:buFont typeface="+mj-lt"/>
              <a:buAutoNum type="arabicPeriod"/>
            </a:pPr>
            <a:r>
              <a:rPr lang="fr-CA" dirty="0"/>
              <a:t>Soyez </a:t>
            </a:r>
            <a:r>
              <a:rPr lang="fr-CA" u="none" dirty="0"/>
              <a:t>un observateur… l’esprit peut être occupé et bruyant; il suffit de l’observer.</a:t>
            </a:r>
          </a:p>
          <a:p>
            <a:pPr marL="457200" lvl="1" indent="0">
              <a:buNone/>
            </a:pPr>
            <a:endParaRPr lang="fr-CA" dirty="0"/>
          </a:p>
          <a:p>
            <a:pPr lvl="0"/>
            <a:endParaRPr lang="fr-CA" dirty="0"/>
          </a:p>
          <a:p>
            <a:pPr defTabSz="912937">
              <a:defRPr/>
            </a:pPr>
            <a:endParaRPr lang="en-US" b="0" dirty="0"/>
          </a:p>
          <a:p>
            <a:pPr defTabSz="912937">
              <a:defRPr/>
            </a:pPr>
            <a:r>
              <a:rPr lang="en-US" b="1" dirty="0" err="1"/>
              <a:t>Français</a:t>
            </a:r>
            <a:r>
              <a:rPr lang="en-US" b="1" dirty="0"/>
              <a:t>:  </a:t>
            </a:r>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https://www.mindspacewellbeing.com/fr/programmes-et-evenements/</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6</a:t>
            </a:fld>
            <a:endParaRPr lang="fr-CA" dirty="0"/>
          </a:p>
        </p:txBody>
      </p:sp>
    </p:spTree>
    <p:extLst>
      <p:ext uri="{BB962C8B-B14F-4D97-AF65-F5344CB8AC3E}">
        <p14:creationId xmlns:p14="http://schemas.microsoft.com/office/powerpoint/2010/main" val="312141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fr-CA" dirty="0"/>
              <a:t>Alejandro:</a:t>
            </a:r>
          </a:p>
          <a:p>
            <a:pPr marL="0" marR="0" lvl="0" indent="0" algn="l" defTabSz="912937"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Faisons un exercice de centrage rapide, appelé body scan</a:t>
            </a:r>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N'hésitez pas à fermer les yeux ou à les fermer à moitié.</a:t>
            </a:r>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Suivez ma voix, qui vous guidera pendant l'exercice.</a:t>
            </a:r>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Faites doucement attention à votre respiration. Pas besoin de changer votre façon de respirer ; remarquez simplement votre respiration.</a:t>
            </a:r>
          </a:p>
          <a:p>
            <a:pPr marL="0" marR="0" lvl="0" indent="0" algn="l" defTabSz="912937"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Maintenant, dirigez votre respiration et votre attention et concentrez-vous sur…</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Votre tête, notamment votre bouche, vos dents, votre mâchoire, vos lèvres,</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inspirez, remarquez</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votre visage, vos yeux, votre nez, vos poussins, vos sourcils, votre tête avant</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Alors que nous expirons</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Concentrez-vous maintenant sur le dessus de votre tête, votre cuir chevelu, vos cheveux, vos oreilles,</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Alors que nous continuons à respirer,</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Maintenant, concentrez votre attention sur vos épaules, inspirez, expirez et remarquez</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Vos bras, vos mains et vos doigts, dedans et dehors</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Chaque fois que votre attention s'éloigne, ramenez-la doucement</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Retournez à vos épaules et à votre cou, en remarquant</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haut du dos, la poitrine</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bas de votre dos, votre abdomen</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Dirigez votre respiration vers votre taille, vers l'intérieur et l'extérieur</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Votre jambe inférieure, dedans et dehors et votre jambe supérieure, et remarquez ce que vous ressentez</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Vos pieds, dedans comme dehors, remarquent ce que vous ressentez</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Vos orteils, inspirez, expirez</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Restez là quelques secondes, en inspirant et en expirant</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Quand tu en as envie, ouvre les yeux et reviens</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a:p>
          <a:p>
            <a:pPr marL="0" marR="0" lvl="0" indent="0" algn="l" defTabSz="912937"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Et maintenant, revenez au slide, et répondez à une 3ème et dernière question.</a:t>
            </a:r>
          </a:p>
          <a:p>
            <a:pPr marL="171450" marR="0" lvl="0" indent="-171450" algn="l" defTabSz="93164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SlidoInter"/>
              </a:rPr>
              <a:t>Et </a:t>
            </a:r>
            <a:r>
              <a:rPr lang="en-US" b="0" i="0" dirty="0" err="1">
                <a:effectLst/>
                <a:latin typeface="SlidoInter"/>
              </a:rPr>
              <a:t>maintenant</a:t>
            </a:r>
            <a:r>
              <a:rPr lang="en-US" b="0" i="0" dirty="0">
                <a:effectLst/>
                <a:latin typeface="SlidoInter"/>
              </a:rPr>
              <a:t>, comment </a:t>
            </a:r>
            <a:r>
              <a:rPr lang="en-US" b="0" i="0" dirty="0" err="1">
                <a:effectLst/>
                <a:latin typeface="SlidoInter"/>
              </a:rPr>
              <a:t>te</a:t>
            </a:r>
            <a:r>
              <a:rPr lang="en-US" b="0" i="0" dirty="0">
                <a:effectLst/>
                <a:latin typeface="SlidoInter"/>
              </a:rPr>
              <a:t> </a:t>
            </a:r>
            <a:r>
              <a:rPr lang="en-US" b="0" i="0" dirty="0" err="1">
                <a:effectLst/>
                <a:latin typeface="SlidoInter"/>
              </a:rPr>
              <a:t>sens-tu</a:t>
            </a:r>
            <a:r>
              <a:rPr lang="en-US" b="0" i="0" dirty="0">
                <a:effectLst/>
                <a:latin typeface="SlidoInter"/>
              </a:rPr>
              <a:t> ? / And now, how you feel?</a:t>
            </a:r>
          </a:p>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1649" rtl="0" eaLnBrk="1" fontAlgn="auto" latinLnBrk="0" hangingPunct="1">
              <a:lnSpc>
                <a:spcPct val="100000"/>
              </a:lnSpc>
              <a:spcBef>
                <a:spcPts val="0"/>
              </a:spcBef>
              <a:spcAft>
                <a:spcPts val="0"/>
              </a:spcAft>
              <a:buClrTx/>
              <a:buSzTx/>
              <a:buFontTx/>
              <a:buNone/>
              <a:tabLst/>
              <a:defRPr/>
            </a:pPr>
            <a:r>
              <a:rPr lang="fr-FR" dirty="0"/>
              <a:t>Et avant de le transmettre à Ginette, j'aimerais que deux personnes partagent comment s’est déroulé cet exercice pour vous ?</a:t>
            </a:r>
          </a:p>
          <a:p>
            <a:pPr marL="0" marR="0" lvl="0" indent="0" algn="l" defTabSz="931649" rtl="0" eaLnBrk="1" fontAlgn="auto" latinLnBrk="0" hangingPunct="1">
              <a:lnSpc>
                <a:spcPct val="100000"/>
              </a:lnSpc>
              <a:spcBef>
                <a:spcPts val="0"/>
              </a:spcBef>
              <a:spcAft>
                <a:spcPts val="0"/>
              </a:spcAft>
              <a:buClrTx/>
              <a:buSzTx/>
              <a:buFontTx/>
              <a:buNone/>
              <a:tabLst/>
              <a:defRPr/>
            </a:pPr>
            <a:endParaRPr lang="fr-FR"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Let’s do a quick centering exercise, called body scan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Feel free to close your eyes or close them halfway.</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Follow my voice, which will guide you during the exercise.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Gently pay attention to your breathing. No need to change the way you breathe; just notice your breathing.</a:t>
            </a:r>
          </a:p>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r>
              <a:rPr lang="en-CA" dirty="0"/>
              <a:t>Now, direct your breath and attention and focus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head, particularly on your </a:t>
            </a:r>
            <a:r>
              <a:rPr lang="en-CA" baseline="0" dirty="0"/>
              <a:t>mouth, your teeth, your jaw, your lips, </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breath in, </a:t>
            </a:r>
            <a:r>
              <a:rPr lang="en-CA" baseline="0" dirty="0"/>
              <a:t>noticing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face, </a:t>
            </a:r>
            <a:r>
              <a:rPr lang="en-CA" dirty="0"/>
              <a:t>your eyes, nose, chicks, eyebrows, front head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As we breath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focus on the top of your head, your scalp, your hair, your ears,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As we continue breathing,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focus your attention to your shoulders, breath in, breath out, and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arms, your hands and fingers,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Every time your attention wanders away, just bring it back gently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Back to your</a:t>
            </a:r>
            <a:r>
              <a:rPr lang="en-CA" baseline="0" dirty="0"/>
              <a:t> shoulders, and neck,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upper back, chest</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back, your</a:t>
            </a:r>
            <a:r>
              <a:rPr lang="en-CA" baseline="0" dirty="0"/>
              <a:t> abdomen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Direct your breath towards your waist,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leg, in and out and your upper leg, and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feet, in and out,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toes, breath in, breath out</a:t>
            </a:r>
          </a:p>
          <a:p>
            <a:pPr marL="171450" lvl="0" indent="-171450">
              <a:buFont typeface="Arial" panose="020B0604020202020204" pitchFamily="34" charset="0"/>
              <a:buChar char="•"/>
            </a:pPr>
            <a:r>
              <a:rPr lang="en-CA" dirty="0"/>
              <a:t>Stay there for a few seconds, breathing in and out</a:t>
            </a:r>
          </a:p>
          <a:p>
            <a:pPr marL="171450" lvl="0" indent="-171450">
              <a:buFont typeface="Arial" panose="020B0604020202020204" pitchFamily="34" charset="0"/>
              <a:buChar char="•"/>
            </a:pPr>
            <a:r>
              <a:rPr lang="en-CA" dirty="0"/>
              <a:t>When you feel like, open your eyes and come back</a:t>
            </a:r>
            <a:endParaRPr lang="en-CA" baseline="0" dirty="0"/>
          </a:p>
          <a:p>
            <a:pPr lvl="0">
              <a:buFont typeface="Arial" pitchFamily="34" charset="0"/>
              <a:buNone/>
            </a:pPr>
            <a:endParaRPr lang="en-CA" baseline="0"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And now, turn again to the </a:t>
            </a:r>
            <a:r>
              <a:rPr lang="en-US" dirty="0" err="1"/>
              <a:t>slido</a:t>
            </a:r>
            <a:r>
              <a:rPr lang="en-US" dirty="0"/>
              <a:t>, and answer a 3rd and last question..</a:t>
            </a:r>
          </a:p>
          <a:p>
            <a:pPr marL="171450" marR="0" lvl="0" indent="-171450" algn="l" defTabSz="93164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SlidoInter"/>
              </a:rPr>
              <a:t>Et </a:t>
            </a:r>
            <a:r>
              <a:rPr lang="en-US" b="0" i="0" dirty="0" err="1">
                <a:effectLst/>
                <a:latin typeface="SlidoInter"/>
              </a:rPr>
              <a:t>maintenant</a:t>
            </a:r>
            <a:r>
              <a:rPr lang="en-US" b="0" i="0" dirty="0">
                <a:effectLst/>
                <a:latin typeface="SlidoInter"/>
              </a:rPr>
              <a:t>, comment </a:t>
            </a:r>
            <a:r>
              <a:rPr lang="en-US" b="0" i="0" dirty="0" err="1">
                <a:effectLst/>
                <a:latin typeface="SlidoInter"/>
              </a:rPr>
              <a:t>te</a:t>
            </a:r>
            <a:r>
              <a:rPr lang="en-US" b="0" i="0" dirty="0">
                <a:effectLst/>
                <a:latin typeface="SlidoInter"/>
              </a:rPr>
              <a:t> </a:t>
            </a:r>
            <a:r>
              <a:rPr lang="en-US" b="0" i="0" dirty="0" err="1">
                <a:effectLst/>
                <a:latin typeface="SlidoInter"/>
              </a:rPr>
              <a:t>sens-tu</a:t>
            </a:r>
            <a:r>
              <a:rPr lang="en-US" b="0" i="0" dirty="0">
                <a:effectLst/>
                <a:latin typeface="SlidoInter"/>
              </a:rPr>
              <a:t> ? / And now, how you feel?</a:t>
            </a:r>
          </a:p>
          <a:p>
            <a:pPr marL="171450" marR="0" lvl="0" indent="-171450" algn="l" defTabSz="93164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31649"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a:t>And before passing it to Ginette, I'd like to have two people share how this exercise went for you?</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88612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a:t>LearningConnex</a:t>
            </a:r>
            <a:r>
              <a:rPr lang="fr-CA" dirty="0"/>
              <a:t> session </a:t>
            </a:r>
            <a:r>
              <a:rPr lang="fr-CA" dirty="0" err="1"/>
              <a:t>delivered</a:t>
            </a:r>
            <a:r>
              <a:rPr lang="fr-CA" dirty="0"/>
              <a:t> to LA teams</a:t>
            </a:r>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631202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85800" y="4343402"/>
            <a:ext cx="5853946" cy="4114800"/>
          </a:xfrm>
        </p:spPr>
        <p:txBody>
          <a:bodyPr>
            <a:normAutofit/>
          </a:bodyPr>
          <a:lstStyle/>
          <a:p>
            <a:r>
              <a:rPr lang="fr-CA" b="0" i="0" u="none" strike="noStrike" kern="1200" baseline="0" dirty="0">
                <a:solidFill>
                  <a:schemeClr val="tx1"/>
                </a:solidFill>
              </a:rPr>
              <a:t>Alejandro:</a:t>
            </a:r>
          </a:p>
          <a:p>
            <a:endParaRPr lang="fr-CA" b="0" i="0" u="none" strike="noStrike" kern="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Friendly</a:t>
            </a:r>
            <a:r>
              <a:rPr lang="fr-CA" baseline="0" dirty="0"/>
              <a:t> </a:t>
            </a:r>
            <a:r>
              <a:rPr lang="fr-CA" baseline="0" dirty="0" err="1"/>
              <a:t>reminder</a:t>
            </a:r>
            <a:r>
              <a:rPr lang="fr-CA" baseline="0" dirty="0"/>
              <a:t>, </a:t>
            </a:r>
            <a:r>
              <a:rPr lang="fr-CA" baseline="0" dirty="0" err="1"/>
              <a:t>models</a:t>
            </a:r>
            <a:r>
              <a:rPr lang="fr-CA" baseline="0" dirty="0"/>
              <a:t> </a:t>
            </a:r>
            <a:r>
              <a:rPr lang="fr-CA" baseline="0" dirty="0" err="1"/>
              <a:t>helps</a:t>
            </a:r>
            <a:r>
              <a:rPr lang="fr-CA" baseline="0" dirty="0"/>
              <a:t> us </a:t>
            </a:r>
            <a:r>
              <a:rPr lang="fr-CA" baseline="0" dirty="0" err="1"/>
              <a:t>understand</a:t>
            </a:r>
            <a:r>
              <a:rPr lang="fr-CA" baseline="0" dirty="0"/>
              <a:t> </a:t>
            </a:r>
            <a:r>
              <a:rPr lang="fr-CA" baseline="0" dirty="0" err="1"/>
              <a:t>what’s</a:t>
            </a:r>
            <a:r>
              <a:rPr lang="fr-CA" baseline="0" dirty="0"/>
              <a:t> </a:t>
            </a:r>
            <a:r>
              <a:rPr lang="fr-CA" baseline="0" dirty="0" err="1"/>
              <a:t>going</a:t>
            </a:r>
            <a:r>
              <a:rPr lang="fr-CA" baseline="0" dirty="0"/>
              <a:t> on.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They are </a:t>
            </a:r>
            <a:r>
              <a:rPr lang="fr-CA" baseline="0" dirty="0" err="1"/>
              <a:t>easy</a:t>
            </a:r>
            <a:r>
              <a:rPr lang="fr-CA" baseline="0" dirty="0"/>
              <a:t> to </a:t>
            </a:r>
            <a:r>
              <a:rPr lang="fr-CA" baseline="0" dirty="0" err="1"/>
              <a:t>understand</a:t>
            </a:r>
            <a:r>
              <a:rPr lang="fr-CA" baseline="0" dirty="0"/>
              <a:t>, t</a:t>
            </a:r>
            <a:r>
              <a:rPr lang="en-CA" baseline="0" dirty="0"/>
              <a:t>hey go from left to right, with a gentle descent and rise, when in reality this may occur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Rappel amical, les modèles nous aident à comprendre ce qui se passe.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(Cliquez sur)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Ils sont faciles à comprendre, ils vont de gauche à droite, avec une descente et une montée douces, alors qu'en réalité cela peut se produire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(Cliquez sur)</a:t>
            </a:r>
            <a:endParaRPr lang="en-CA" dirty="0"/>
          </a:p>
        </p:txBody>
      </p:sp>
      <p:sp>
        <p:nvSpPr>
          <p:cNvPr id="4" name="Espace réservé du numéro de diapositive 3"/>
          <p:cNvSpPr>
            <a:spLocks noGrp="1"/>
          </p:cNvSpPr>
          <p:nvPr>
            <p:ph type="sldNum" sz="quarter" idx="10"/>
          </p:nvPr>
        </p:nvSpPr>
        <p:spPr/>
        <p:txBody>
          <a:bodyPr/>
          <a:lstStyle/>
          <a:p>
            <a:fld id="{67164DD2-6112-43B7-9879-3A11E4824592}" type="slidenum">
              <a:rPr lang="en-CA" smtClean="0"/>
              <a:pPr/>
              <a:t>9</a:t>
            </a:fld>
            <a:endParaRPr lang="en-CA"/>
          </a:p>
        </p:txBody>
      </p:sp>
    </p:spTree>
    <p:extLst>
      <p:ext uri="{BB962C8B-B14F-4D97-AF65-F5344CB8AC3E}">
        <p14:creationId xmlns:p14="http://schemas.microsoft.com/office/powerpoint/2010/main" val="40704271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21"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22"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23"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25"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2024-07-22</a:t>
            </a:fld>
            <a:endParaRPr lang="en-CA"/>
          </a:p>
        </p:txBody>
      </p:sp>
      <p:sp>
        <p:nvSpPr>
          <p:cNvPr id="26" name="Rectangle 25">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 descr="https://wiki.gccollab.ca/images/f/f1/AGzz_IOCN_RICO_logo_RGB_300dpi.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75656" y="1151542"/>
            <a:ext cx="5972418" cy="107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948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2024-07-22</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9779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2024-07-22</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041075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250031" y="312539"/>
            <a:ext cx="8643938" cy="1437680"/>
          </a:xfrm>
          <a:prstGeom prst="rect">
            <a:avLst/>
          </a:prstGeom>
          <a:noFill/>
          <a:ln>
            <a:noFill/>
          </a:ln>
        </p:spPr>
        <p:txBody>
          <a:bodyPr spcFirstLastPara="1" wrap="square" lIns="50800" tIns="50800" rIns="50800" bIns="50800" anchor="ctr" anchorCtr="0">
            <a:noAutofit/>
          </a:bodyPr>
          <a:lstStyle>
            <a:lvl1pPr lvl="0" algn="l">
              <a:lnSpc>
                <a:spcPct val="100000"/>
              </a:lnSpc>
              <a:spcBef>
                <a:spcPts val="0"/>
              </a:spcBef>
              <a:spcAft>
                <a:spcPts val="0"/>
              </a:spcAft>
              <a:buClr>
                <a:srgbClr val="2F4763"/>
              </a:buClr>
              <a:buSzPts val="1800"/>
              <a:buNone/>
              <a:defRPr/>
            </a:lvl1pPr>
            <a:lvl2pPr lvl="1" algn="l">
              <a:lnSpc>
                <a:spcPct val="100000"/>
              </a:lnSpc>
              <a:spcBef>
                <a:spcPts val="0"/>
              </a:spcBef>
              <a:spcAft>
                <a:spcPts val="0"/>
              </a:spcAft>
              <a:buClr>
                <a:srgbClr val="2F4763"/>
              </a:buClr>
              <a:buSzPts val="1800"/>
              <a:buNone/>
              <a:defRPr/>
            </a:lvl2pPr>
            <a:lvl3pPr lvl="2" algn="l">
              <a:lnSpc>
                <a:spcPct val="100000"/>
              </a:lnSpc>
              <a:spcBef>
                <a:spcPts val="0"/>
              </a:spcBef>
              <a:spcAft>
                <a:spcPts val="0"/>
              </a:spcAft>
              <a:buClr>
                <a:srgbClr val="2F4763"/>
              </a:buClr>
              <a:buSzPts val="1800"/>
              <a:buNone/>
              <a:defRPr/>
            </a:lvl3pPr>
            <a:lvl4pPr lvl="3" algn="l">
              <a:lnSpc>
                <a:spcPct val="100000"/>
              </a:lnSpc>
              <a:spcBef>
                <a:spcPts val="0"/>
              </a:spcBef>
              <a:spcAft>
                <a:spcPts val="0"/>
              </a:spcAft>
              <a:buClr>
                <a:srgbClr val="2F4763"/>
              </a:buClr>
              <a:buSzPts val="1800"/>
              <a:buNone/>
              <a:defRPr/>
            </a:lvl4pPr>
            <a:lvl5pPr lvl="4" algn="l">
              <a:lnSpc>
                <a:spcPct val="100000"/>
              </a:lnSpc>
              <a:spcBef>
                <a:spcPts val="0"/>
              </a:spcBef>
              <a:spcAft>
                <a:spcPts val="0"/>
              </a:spcAft>
              <a:buClr>
                <a:srgbClr val="2F4763"/>
              </a:buClr>
              <a:buSzPts val="1800"/>
              <a:buNone/>
              <a:defRPr/>
            </a:lvl5pPr>
            <a:lvl6pPr lvl="5" algn="l">
              <a:lnSpc>
                <a:spcPct val="100000"/>
              </a:lnSpc>
              <a:spcBef>
                <a:spcPts val="0"/>
              </a:spcBef>
              <a:spcAft>
                <a:spcPts val="0"/>
              </a:spcAft>
              <a:buClr>
                <a:srgbClr val="2F4763"/>
              </a:buClr>
              <a:buSzPts val="1800"/>
              <a:buNone/>
              <a:defRPr/>
            </a:lvl6pPr>
            <a:lvl7pPr lvl="6" algn="l">
              <a:lnSpc>
                <a:spcPct val="100000"/>
              </a:lnSpc>
              <a:spcBef>
                <a:spcPts val="0"/>
              </a:spcBef>
              <a:spcAft>
                <a:spcPts val="0"/>
              </a:spcAft>
              <a:buClr>
                <a:srgbClr val="2F4763"/>
              </a:buClr>
              <a:buSzPts val="1800"/>
              <a:buNone/>
              <a:defRPr/>
            </a:lvl7pPr>
            <a:lvl8pPr lvl="7" algn="l">
              <a:lnSpc>
                <a:spcPct val="100000"/>
              </a:lnSpc>
              <a:spcBef>
                <a:spcPts val="0"/>
              </a:spcBef>
              <a:spcAft>
                <a:spcPts val="0"/>
              </a:spcAft>
              <a:buClr>
                <a:srgbClr val="2F4763"/>
              </a:buClr>
              <a:buSzPts val="1800"/>
              <a:buNone/>
              <a:defRPr/>
            </a:lvl8pPr>
            <a:lvl9pPr lvl="8" algn="l">
              <a:lnSpc>
                <a:spcPct val="100000"/>
              </a:lnSpc>
              <a:spcBef>
                <a:spcPts val="0"/>
              </a:spcBef>
              <a:spcAft>
                <a:spcPts val="0"/>
              </a:spcAft>
              <a:buClr>
                <a:srgbClr val="2F4763"/>
              </a:buClr>
              <a:buSzPts val="1800"/>
              <a:buNone/>
              <a:defRPr/>
            </a:lvl9pPr>
          </a:lstStyle>
          <a:p>
            <a:endParaRPr/>
          </a:p>
        </p:txBody>
      </p:sp>
      <p:sp>
        <p:nvSpPr>
          <p:cNvPr id="34" name="Google Shape;34;p6"/>
          <p:cNvSpPr txBox="1">
            <a:spLocks noGrp="1"/>
          </p:cNvSpPr>
          <p:nvPr>
            <p:ph type="body" idx="1"/>
          </p:nvPr>
        </p:nvSpPr>
        <p:spPr>
          <a:xfrm>
            <a:off x="250031" y="2098477"/>
            <a:ext cx="8643938" cy="4446984"/>
          </a:xfrm>
          <a:prstGeom prst="rect">
            <a:avLst/>
          </a:prstGeom>
          <a:noFill/>
          <a:ln>
            <a:noFill/>
          </a:ln>
        </p:spPr>
        <p:txBody>
          <a:bodyPr spcFirstLastPara="1" wrap="square" lIns="50800" tIns="50800" rIns="50800" bIns="50800" anchor="ctr" anchorCtr="0">
            <a:noAutofit/>
          </a:bodyPr>
          <a:lstStyle>
            <a:lvl1pPr marL="321457" lvl="0" indent="-216984" algn="l">
              <a:lnSpc>
                <a:spcPct val="100000"/>
              </a:lnSpc>
              <a:spcBef>
                <a:spcPts val="2953"/>
              </a:spcBef>
              <a:spcAft>
                <a:spcPts val="0"/>
              </a:spcAft>
              <a:buSzPts val="1260"/>
              <a:buChar char="●"/>
              <a:defRPr/>
            </a:lvl1pPr>
            <a:lvl2pPr marL="642915" lvl="1" indent="-216984" algn="l">
              <a:lnSpc>
                <a:spcPct val="100000"/>
              </a:lnSpc>
              <a:spcBef>
                <a:spcPts val="2953"/>
              </a:spcBef>
              <a:spcAft>
                <a:spcPts val="0"/>
              </a:spcAft>
              <a:buSzPts val="1260"/>
              <a:buChar char="●"/>
              <a:defRPr/>
            </a:lvl2pPr>
            <a:lvl3pPr marL="964372" lvl="2" indent="-216984" algn="l">
              <a:lnSpc>
                <a:spcPct val="100000"/>
              </a:lnSpc>
              <a:spcBef>
                <a:spcPts val="2953"/>
              </a:spcBef>
              <a:spcAft>
                <a:spcPts val="0"/>
              </a:spcAft>
              <a:buSzPts val="1260"/>
              <a:buChar char="●"/>
              <a:defRPr/>
            </a:lvl3pPr>
            <a:lvl4pPr marL="1285829" lvl="3" indent="-216984" algn="l">
              <a:lnSpc>
                <a:spcPct val="100000"/>
              </a:lnSpc>
              <a:spcBef>
                <a:spcPts val="2953"/>
              </a:spcBef>
              <a:spcAft>
                <a:spcPts val="0"/>
              </a:spcAft>
              <a:buSzPts val="1260"/>
              <a:buChar char="●"/>
              <a:defRPr/>
            </a:lvl4pPr>
            <a:lvl5pPr marL="1607287" lvl="4" indent="-216984" algn="l">
              <a:lnSpc>
                <a:spcPct val="100000"/>
              </a:lnSpc>
              <a:spcBef>
                <a:spcPts val="2953"/>
              </a:spcBef>
              <a:spcAft>
                <a:spcPts val="0"/>
              </a:spcAft>
              <a:buSzPts val="1260"/>
              <a:buChar char="●"/>
              <a:defRPr/>
            </a:lvl5pPr>
            <a:lvl6pPr marL="1928744" lvl="5" indent="-216984" algn="l">
              <a:lnSpc>
                <a:spcPct val="100000"/>
              </a:lnSpc>
              <a:spcBef>
                <a:spcPts val="2672"/>
              </a:spcBef>
              <a:spcAft>
                <a:spcPts val="0"/>
              </a:spcAft>
              <a:buSzPts val="1260"/>
              <a:buChar char="●"/>
              <a:defRPr/>
            </a:lvl6pPr>
            <a:lvl7pPr marL="2250201" lvl="6" indent="-216984" algn="l">
              <a:lnSpc>
                <a:spcPct val="100000"/>
              </a:lnSpc>
              <a:spcBef>
                <a:spcPts val="2672"/>
              </a:spcBef>
              <a:spcAft>
                <a:spcPts val="0"/>
              </a:spcAft>
              <a:buSzPts val="1260"/>
              <a:buChar char="●"/>
              <a:defRPr/>
            </a:lvl7pPr>
            <a:lvl8pPr marL="2571659" lvl="7" indent="-216983" algn="l">
              <a:lnSpc>
                <a:spcPct val="100000"/>
              </a:lnSpc>
              <a:spcBef>
                <a:spcPts val="2672"/>
              </a:spcBef>
              <a:spcAft>
                <a:spcPts val="0"/>
              </a:spcAft>
              <a:buSzPts val="1260"/>
              <a:buChar char="●"/>
              <a:defRPr/>
            </a:lvl8pPr>
            <a:lvl9pPr marL="2893116" lvl="8" indent="-216983" algn="l">
              <a:lnSpc>
                <a:spcPct val="100000"/>
              </a:lnSpc>
              <a:spcBef>
                <a:spcPts val="2672"/>
              </a:spcBef>
              <a:spcAft>
                <a:spcPts val="0"/>
              </a:spcAft>
              <a:buSzPts val="1260"/>
              <a:buChar char="●"/>
              <a:defRPr/>
            </a:lvl9pPr>
          </a:lstStyle>
          <a:p>
            <a:endParaRPr/>
          </a:p>
        </p:txBody>
      </p:sp>
      <p:sp>
        <p:nvSpPr>
          <p:cNvPr id="35" name="Google Shape;35;p6"/>
          <p:cNvSpPr txBox="1">
            <a:spLocks noGrp="1"/>
          </p:cNvSpPr>
          <p:nvPr>
            <p:ph type="sldNum" idx="12"/>
          </p:nvPr>
        </p:nvSpPr>
        <p:spPr>
          <a:xfrm>
            <a:off x="8670727" y="6482953"/>
            <a:ext cx="223242" cy="250032"/>
          </a:xfrm>
          <a:prstGeom prst="rect">
            <a:avLst/>
          </a:prstGeom>
          <a:noFill/>
          <a:ln>
            <a:noFill/>
          </a:ln>
        </p:spPr>
        <p:txBody>
          <a:bodyPr spcFirstLastPara="1" wrap="square" lIns="50800" tIns="50800" rIns="50800" bIns="50800" anchor="ctr" anchorCtr="0">
            <a:noAutofit/>
          </a:bodyPr>
          <a:lstStyle>
            <a:lvl1pPr marL="0" marR="0" lvl="0"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1pPr>
            <a:lvl2pPr marL="0" marR="0" lvl="1"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2pPr>
            <a:lvl3pPr marL="0" marR="0" lvl="2"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3pPr>
            <a:lvl4pPr marL="0" marR="0" lvl="3"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4pPr>
            <a:lvl5pPr marL="0" marR="0" lvl="4"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5pPr>
            <a:lvl6pPr marL="0" marR="0" lvl="5"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6pPr>
            <a:lvl7pPr marL="0" marR="0" lvl="6"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7pPr>
            <a:lvl8pPr marL="0" marR="0" lvl="7"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8pPr>
            <a:lvl9pPr marL="0" marR="0" lvl="8"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60219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ullets">
  <p:cSld name="Bullets">
    <p:spTree>
      <p:nvGrpSpPr>
        <p:cNvPr id="1" name="Shape 45"/>
        <p:cNvGrpSpPr/>
        <p:nvPr/>
      </p:nvGrpSpPr>
      <p:grpSpPr>
        <a:xfrm>
          <a:off x="0" y="0"/>
          <a:ext cx="0" cy="0"/>
          <a:chOff x="0" y="0"/>
          <a:chExt cx="0" cy="0"/>
        </a:xfrm>
      </p:grpSpPr>
      <p:sp>
        <p:nvSpPr>
          <p:cNvPr id="46" name="Google Shape;46;p9"/>
          <p:cNvSpPr txBox="1">
            <a:spLocks noGrp="1"/>
          </p:cNvSpPr>
          <p:nvPr>
            <p:ph type="body" idx="1"/>
          </p:nvPr>
        </p:nvSpPr>
        <p:spPr>
          <a:xfrm>
            <a:off x="250031" y="312539"/>
            <a:ext cx="8643938" cy="6232922"/>
          </a:xfrm>
          <a:prstGeom prst="rect">
            <a:avLst/>
          </a:prstGeom>
          <a:noFill/>
          <a:ln>
            <a:noFill/>
          </a:ln>
        </p:spPr>
        <p:txBody>
          <a:bodyPr spcFirstLastPara="1" wrap="square" lIns="50800" tIns="50800" rIns="50800" bIns="50800" anchor="ctr" anchorCtr="0">
            <a:noAutofit/>
          </a:bodyPr>
          <a:lstStyle>
            <a:lvl1pPr marL="321457" lvl="0" indent="-216984" algn="l">
              <a:lnSpc>
                <a:spcPct val="100000"/>
              </a:lnSpc>
              <a:spcBef>
                <a:spcPts val="2953"/>
              </a:spcBef>
              <a:spcAft>
                <a:spcPts val="0"/>
              </a:spcAft>
              <a:buSzPts val="1260"/>
              <a:buChar char="●"/>
              <a:defRPr/>
            </a:lvl1pPr>
            <a:lvl2pPr marL="642915" lvl="1" indent="-216984" algn="l">
              <a:lnSpc>
                <a:spcPct val="100000"/>
              </a:lnSpc>
              <a:spcBef>
                <a:spcPts val="2953"/>
              </a:spcBef>
              <a:spcAft>
                <a:spcPts val="0"/>
              </a:spcAft>
              <a:buSzPts val="1260"/>
              <a:buChar char="●"/>
              <a:defRPr/>
            </a:lvl2pPr>
            <a:lvl3pPr marL="964372" lvl="2" indent="-216984" algn="l">
              <a:lnSpc>
                <a:spcPct val="100000"/>
              </a:lnSpc>
              <a:spcBef>
                <a:spcPts val="2953"/>
              </a:spcBef>
              <a:spcAft>
                <a:spcPts val="0"/>
              </a:spcAft>
              <a:buSzPts val="1260"/>
              <a:buChar char="●"/>
              <a:defRPr/>
            </a:lvl3pPr>
            <a:lvl4pPr marL="1285829" lvl="3" indent="-216984" algn="l">
              <a:lnSpc>
                <a:spcPct val="100000"/>
              </a:lnSpc>
              <a:spcBef>
                <a:spcPts val="2953"/>
              </a:spcBef>
              <a:spcAft>
                <a:spcPts val="0"/>
              </a:spcAft>
              <a:buSzPts val="1260"/>
              <a:buChar char="●"/>
              <a:defRPr/>
            </a:lvl4pPr>
            <a:lvl5pPr marL="1607287" lvl="4" indent="-216984" algn="l">
              <a:lnSpc>
                <a:spcPct val="100000"/>
              </a:lnSpc>
              <a:spcBef>
                <a:spcPts val="2953"/>
              </a:spcBef>
              <a:spcAft>
                <a:spcPts val="0"/>
              </a:spcAft>
              <a:buSzPts val="1260"/>
              <a:buChar char="●"/>
              <a:defRPr/>
            </a:lvl5pPr>
            <a:lvl6pPr marL="1928744" lvl="5" indent="-216984" algn="l">
              <a:lnSpc>
                <a:spcPct val="100000"/>
              </a:lnSpc>
              <a:spcBef>
                <a:spcPts val="2672"/>
              </a:spcBef>
              <a:spcAft>
                <a:spcPts val="0"/>
              </a:spcAft>
              <a:buSzPts val="1260"/>
              <a:buChar char="●"/>
              <a:defRPr/>
            </a:lvl6pPr>
            <a:lvl7pPr marL="2250201" lvl="6" indent="-216984" algn="l">
              <a:lnSpc>
                <a:spcPct val="100000"/>
              </a:lnSpc>
              <a:spcBef>
                <a:spcPts val="2672"/>
              </a:spcBef>
              <a:spcAft>
                <a:spcPts val="0"/>
              </a:spcAft>
              <a:buSzPts val="1260"/>
              <a:buChar char="●"/>
              <a:defRPr/>
            </a:lvl7pPr>
            <a:lvl8pPr marL="2571659" lvl="7" indent="-216983" algn="l">
              <a:lnSpc>
                <a:spcPct val="100000"/>
              </a:lnSpc>
              <a:spcBef>
                <a:spcPts val="2672"/>
              </a:spcBef>
              <a:spcAft>
                <a:spcPts val="0"/>
              </a:spcAft>
              <a:buSzPts val="1260"/>
              <a:buChar char="●"/>
              <a:defRPr/>
            </a:lvl8pPr>
            <a:lvl9pPr marL="2893116" lvl="8" indent="-216983" algn="l">
              <a:lnSpc>
                <a:spcPct val="100000"/>
              </a:lnSpc>
              <a:spcBef>
                <a:spcPts val="2672"/>
              </a:spcBef>
              <a:spcAft>
                <a:spcPts val="0"/>
              </a:spcAft>
              <a:buSzPts val="1260"/>
              <a:buChar char="●"/>
              <a:defRPr/>
            </a:lvl9pPr>
          </a:lstStyle>
          <a:p>
            <a:endParaRPr/>
          </a:p>
        </p:txBody>
      </p:sp>
      <p:sp>
        <p:nvSpPr>
          <p:cNvPr id="47" name="Google Shape;47;p9"/>
          <p:cNvSpPr txBox="1">
            <a:spLocks noGrp="1"/>
          </p:cNvSpPr>
          <p:nvPr>
            <p:ph type="sldNum" idx="12"/>
          </p:nvPr>
        </p:nvSpPr>
        <p:spPr>
          <a:xfrm>
            <a:off x="8670727" y="6482953"/>
            <a:ext cx="223242" cy="250032"/>
          </a:xfrm>
          <a:prstGeom prst="rect">
            <a:avLst/>
          </a:prstGeom>
          <a:noFill/>
          <a:ln>
            <a:noFill/>
          </a:ln>
        </p:spPr>
        <p:txBody>
          <a:bodyPr spcFirstLastPara="1" wrap="square" lIns="50800" tIns="50800" rIns="50800" bIns="50800" anchor="ctr" anchorCtr="0">
            <a:noAutofit/>
          </a:bodyPr>
          <a:lstStyle>
            <a:lvl1pPr marL="0" marR="0" lvl="0" indent="0" algn="ctr">
              <a:lnSpc>
                <a:spcPct val="100000"/>
              </a:lnSpc>
              <a:spcBef>
                <a:spcPts val="0"/>
              </a:spcBef>
              <a:spcAft>
                <a:spcPts val="0"/>
              </a:spcAft>
              <a:buClr>
                <a:srgbClr val="324863"/>
              </a:buClr>
              <a:buSzPts val="1600"/>
              <a:buFont typeface="Palatino"/>
              <a:buNone/>
              <a:defRPr sz="1125" b="0" i="0" u="none" strike="noStrike" cap="none">
                <a:solidFill>
                  <a:srgbClr val="324863"/>
                </a:solidFill>
                <a:latin typeface="Palatino"/>
                <a:ea typeface="Palatino"/>
                <a:cs typeface="Palatino"/>
                <a:sym typeface="Palatino"/>
              </a:defRPr>
            </a:lvl1pPr>
            <a:lvl2pPr marL="0" marR="0" lvl="1" indent="0" algn="ctr">
              <a:lnSpc>
                <a:spcPct val="100000"/>
              </a:lnSpc>
              <a:spcBef>
                <a:spcPts val="0"/>
              </a:spcBef>
              <a:spcAft>
                <a:spcPts val="0"/>
              </a:spcAft>
              <a:buClr>
                <a:srgbClr val="324863"/>
              </a:buClr>
              <a:buSzPts val="1600"/>
              <a:buFont typeface="Palatino"/>
              <a:buNone/>
              <a:defRPr sz="1125" b="0" i="0" u="none" strike="noStrike" cap="none">
                <a:solidFill>
                  <a:srgbClr val="324863"/>
                </a:solidFill>
                <a:latin typeface="Palatino"/>
                <a:ea typeface="Palatino"/>
                <a:cs typeface="Palatino"/>
                <a:sym typeface="Palatino"/>
              </a:defRPr>
            </a:lvl2pPr>
            <a:lvl3pPr marL="0" marR="0" lvl="2" indent="0" algn="ctr">
              <a:lnSpc>
                <a:spcPct val="100000"/>
              </a:lnSpc>
              <a:spcBef>
                <a:spcPts val="0"/>
              </a:spcBef>
              <a:spcAft>
                <a:spcPts val="0"/>
              </a:spcAft>
              <a:buClr>
                <a:srgbClr val="324863"/>
              </a:buClr>
              <a:buSzPts val="1600"/>
              <a:buFont typeface="Palatino"/>
              <a:buNone/>
              <a:defRPr sz="1125" b="0" i="0" u="none" strike="noStrike" cap="none">
                <a:solidFill>
                  <a:srgbClr val="324863"/>
                </a:solidFill>
                <a:latin typeface="Palatino"/>
                <a:ea typeface="Palatino"/>
                <a:cs typeface="Palatino"/>
                <a:sym typeface="Palatino"/>
              </a:defRPr>
            </a:lvl3pPr>
            <a:lvl4pPr marL="0" marR="0" lvl="3" indent="0" algn="ctr">
              <a:lnSpc>
                <a:spcPct val="100000"/>
              </a:lnSpc>
              <a:spcBef>
                <a:spcPts val="0"/>
              </a:spcBef>
              <a:spcAft>
                <a:spcPts val="0"/>
              </a:spcAft>
              <a:buClr>
                <a:srgbClr val="324863"/>
              </a:buClr>
              <a:buSzPts val="1600"/>
              <a:buFont typeface="Palatino"/>
              <a:buNone/>
              <a:defRPr sz="1125" b="0" i="0" u="none" strike="noStrike" cap="none">
                <a:solidFill>
                  <a:srgbClr val="324863"/>
                </a:solidFill>
                <a:latin typeface="Palatino"/>
                <a:ea typeface="Palatino"/>
                <a:cs typeface="Palatino"/>
                <a:sym typeface="Palatino"/>
              </a:defRPr>
            </a:lvl4pPr>
            <a:lvl5pPr marL="0" marR="0" lvl="4" indent="0" algn="ctr">
              <a:lnSpc>
                <a:spcPct val="100000"/>
              </a:lnSpc>
              <a:spcBef>
                <a:spcPts val="0"/>
              </a:spcBef>
              <a:spcAft>
                <a:spcPts val="0"/>
              </a:spcAft>
              <a:buClr>
                <a:srgbClr val="324863"/>
              </a:buClr>
              <a:buSzPts val="1600"/>
              <a:buFont typeface="Palatino"/>
              <a:buNone/>
              <a:defRPr sz="1125" b="0" i="0" u="none" strike="noStrike" cap="none">
                <a:solidFill>
                  <a:srgbClr val="324863"/>
                </a:solidFill>
                <a:latin typeface="Palatino"/>
                <a:ea typeface="Palatino"/>
                <a:cs typeface="Palatino"/>
                <a:sym typeface="Palatino"/>
              </a:defRPr>
            </a:lvl5pPr>
            <a:lvl6pPr marL="0" marR="0" lvl="5" indent="0" algn="ctr">
              <a:lnSpc>
                <a:spcPct val="100000"/>
              </a:lnSpc>
              <a:spcBef>
                <a:spcPts val="0"/>
              </a:spcBef>
              <a:spcAft>
                <a:spcPts val="0"/>
              </a:spcAft>
              <a:buClr>
                <a:srgbClr val="324863"/>
              </a:buClr>
              <a:buSzPts val="1600"/>
              <a:buFont typeface="Palatino"/>
              <a:buNone/>
              <a:defRPr sz="1125" b="0" i="0" u="none" strike="noStrike" cap="none">
                <a:solidFill>
                  <a:srgbClr val="324863"/>
                </a:solidFill>
                <a:latin typeface="Palatino"/>
                <a:ea typeface="Palatino"/>
                <a:cs typeface="Palatino"/>
                <a:sym typeface="Palatino"/>
              </a:defRPr>
            </a:lvl6pPr>
            <a:lvl7pPr marL="0" marR="0" lvl="6" indent="0" algn="ctr">
              <a:lnSpc>
                <a:spcPct val="100000"/>
              </a:lnSpc>
              <a:spcBef>
                <a:spcPts val="0"/>
              </a:spcBef>
              <a:spcAft>
                <a:spcPts val="0"/>
              </a:spcAft>
              <a:buClr>
                <a:srgbClr val="324863"/>
              </a:buClr>
              <a:buSzPts val="1600"/>
              <a:buFont typeface="Palatino"/>
              <a:buNone/>
              <a:defRPr sz="1125" b="0" i="0" u="none" strike="noStrike" cap="none">
                <a:solidFill>
                  <a:srgbClr val="324863"/>
                </a:solidFill>
                <a:latin typeface="Palatino"/>
                <a:ea typeface="Palatino"/>
                <a:cs typeface="Palatino"/>
                <a:sym typeface="Palatino"/>
              </a:defRPr>
            </a:lvl7pPr>
            <a:lvl8pPr marL="0" marR="0" lvl="7" indent="0" algn="ctr">
              <a:lnSpc>
                <a:spcPct val="100000"/>
              </a:lnSpc>
              <a:spcBef>
                <a:spcPts val="0"/>
              </a:spcBef>
              <a:spcAft>
                <a:spcPts val="0"/>
              </a:spcAft>
              <a:buClr>
                <a:srgbClr val="324863"/>
              </a:buClr>
              <a:buSzPts val="1600"/>
              <a:buFont typeface="Palatino"/>
              <a:buNone/>
              <a:defRPr sz="1125" b="0" i="0" u="none" strike="noStrike" cap="none">
                <a:solidFill>
                  <a:srgbClr val="324863"/>
                </a:solidFill>
                <a:latin typeface="Palatino"/>
                <a:ea typeface="Palatino"/>
                <a:cs typeface="Palatino"/>
                <a:sym typeface="Palatino"/>
              </a:defRPr>
            </a:lvl8pPr>
            <a:lvl9pPr marL="0" marR="0" lvl="8" indent="0" algn="ctr">
              <a:lnSpc>
                <a:spcPct val="100000"/>
              </a:lnSpc>
              <a:spcBef>
                <a:spcPts val="0"/>
              </a:spcBef>
              <a:spcAft>
                <a:spcPts val="0"/>
              </a:spcAft>
              <a:buClr>
                <a:srgbClr val="324863"/>
              </a:buClr>
              <a:buSzPts val="1600"/>
              <a:buFont typeface="Palatino"/>
              <a:buNone/>
              <a:defRPr sz="1125" b="0" i="0" u="none" strike="noStrike" cap="none">
                <a:solidFill>
                  <a:srgbClr val="324863"/>
                </a:solidFill>
                <a:latin typeface="Palatino"/>
                <a:ea typeface="Palatino"/>
                <a:cs typeface="Palatino"/>
                <a:sym typeface="Palatino"/>
              </a:defRPr>
            </a:lvl9pPr>
          </a:lstStyle>
          <a:p>
            <a:fld id="{00000000-1234-1234-1234-123412341234}" type="slidenum">
              <a:rPr lang="en-US" smtClean="0"/>
              <a:pPr/>
              <a:t>‹#›</a:t>
            </a:fld>
            <a:endParaRPr lang="en-US">
              <a:solidFill>
                <a:srgbClr val="2F4763"/>
              </a:solidFill>
            </a:endParaRPr>
          </a:p>
        </p:txBody>
      </p:sp>
    </p:spTree>
    <p:extLst>
      <p:ext uri="{BB962C8B-B14F-4D97-AF65-F5344CB8AC3E}">
        <p14:creationId xmlns:p14="http://schemas.microsoft.com/office/powerpoint/2010/main" val="69525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2024-07-22</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899406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2024-07-22</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15661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2024-07-22</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943639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2024-07-22</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587867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2024-07-22</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56616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2024-07-22</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3256439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2024-07-22</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354737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2024-07-22</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46987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2024-07-22</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5"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343771603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1" r:id="rId12"/>
    <p:sldLayoutId id="2147483694"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26.xml"/><Relationship Id="rId3" Type="http://schemas.openxmlformats.org/officeDocument/2006/relationships/tags" Target="../tags/tag21.xml"/><Relationship Id="rId7" Type="http://schemas.openxmlformats.org/officeDocument/2006/relationships/tags" Target="../tags/tag2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notesSlide" Target="../notesSlides/notesSlide10.xml"/><Relationship Id="rId5" Type="http://schemas.openxmlformats.org/officeDocument/2006/relationships/tags" Target="../tags/tag23.xml"/><Relationship Id="rId10" Type="http://schemas.openxmlformats.org/officeDocument/2006/relationships/slideLayout" Target="../slideLayouts/slideLayout2.xml"/><Relationship Id="rId4" Type="http://schemas.openxmlformats.org/officeDocument/2006/relationships/tags" Target="../tags/tag22.xml"/><Relationship Id="rId9" Type="http://schemas.openxmlformats.org/officeDocument/2006/relationships/tags" Target="../tags/tag27.xml"/></Relationships>
</file>

<file path=ppt/slides/_rels/slide11.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tags" Target="../tags/tag40.xml"/><Relationship Id="rId18" Type="http://schemas.openxmlformats.org/officeDocument/2006/relationships/tags" Target="../tags/tag45.xml"/><Relationship Id="rId26" Type="http://schemas.openxmlformats.org/officeDocument/2006/relationships/image" Target="../media/image20.png"/><Relationship Id="rId3" Type="http://schemas.openxmlformats.org/officeDocument/2006/relationships/tags" Target="../tags/tag30.xml"/><Relationship Id="rId21" Type="http://schemas.openxmlformats.org/officeDocument/2006/relationships/notesSlide" Target="../notesSlides/notesSlide11.xml"/><Relationship Id="rId7" Type="http://schemas.openxmlformats.org/officeDocument/2006/relationships/tags" Target="../tags/tag34.xml"/><Relationship Id="rId12" Type="http://schemas.openxmlformats.org/officeDocument/2006/relationships/tags" Target="../tags/tag39.xml"/><Relationship Id="rId17" Type="http://schemas.openxmlformats.org/officeDocument/2006/relationships/tags" Target="../tags/tag44.xml"/><Relationship Id="rId25" Type="http://schemas.openxmlformats.org/officeDocument/2006/relationships/image" Target="../media/image19.png"/><Relationship Id="rId2" Type="http://schemas.openxmlformats.org/officeDocument/2006/relationships/tags" Target="../tags/tag29.xml"/><Relationship Id="rId16" Type="http://schemas.openxmlformats.org/officeDocument/2006/relationships/tags" Target="../tags/tag43.xml"/><Relationship Id="rId20"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24" Type="http://schemas.openxmlformats.org/officeDocument/2006/relationships/image" Target="../media/image18.png"/><Relationship Id="rId5" Type="http://schemas.openxmlformats.org/officeDocument/2006/relationships/tags" Target="../tags/tag32.xml"/><Relationship Id="rId15" Type="http://schemas.openxmlformats.org/officeDocument/2006/relationships/tags" Target="../tags/tag42.xml"/><Relationship Id="rId23" Type="http://schemas.openxmlformats.org/officeDocument/2006/relationships/image" Target="../media/image17.png"/><Relationship Id="rId28" Type="http://schemas.openxmlformats.org/officeDocument/2006/relationships/image" Target="../media/image22.png"/><Relationship Id="rId10" Type="http://schemas.openxmlformats.org/officeDocument/2006/relationships/tags" Target="../tags/tag37.xml"/><Relationship Id="rId19" Type="http://schemas.openxmlformats.org/officeDocument/2006/relationships/tags" Target="../tags/tag46.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tags" Target="../tags/tag41.xml"/><Relationship Id="rId22" Type="http://schemas.openxmlformats.org/officeDocument/2006/relationships/image" Target="../media/image16.png"/><Relationship Id="rId27"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tags" Target="../tags/tag59.xml"/><Relationship Id="rId18" Type="http://schemas.openxmlformats.org/officeDocument/2006/relationships/tags" Target="../tags/tag64.xml"/><Relationship Id="rId26" Type="http://schemas.openxmlformats.org/officeDocument/2006/relationships/image" Target="../media/image20.png"/><Relationship Id="rId3" Type="http://schemas.openxmlformats.org/officeDocument/2006/relationships/tags" Target="../tags/tag49.xml"/><Relationship Id="rId21" Type="http://schemas.openxmlformats.org/officeDocument/2006/relationships/notesSlide" Target="../notesSlides/notesSlide12.xml"/><Relationship Id="rId7" Type="http://schemas.openxmlformats.org/officeDocument/2006/relationships/tags" Target="../tags/tag53.xml"/><Relationship Id="rId12" Type="http://schemas.openxmlformats.org/officeDocument/2006/relationships/tags" Target="../tags/tag58.xml"/><Relationship Id="rId17" Type="http://schemas.openxmlformats.org/officeDocument/2006/relationships/tags" Target="../tags/tag63.xml"/><Relationship Id="rId25" Type="http://schemas.openxmlformats.org/officeDocument/2006/relationships/image" Target="../media/image19.png"/><Relationship Id="rId2" Type="http://schemas.openxmlformats.org/officeDocument/2006/relationships/tags" Target="../tags/tag48.xml"/><Relationship Id="rId16" Type="http://schemas.openxmlformats.org/officeDocument/2006/relationships/tags" Target="../tags/tag62.xml"/><Relationship Id="rId20" Type="http://schemas.openxmlformats.org/officeDocument/2006/relationships/slideLayout" Target="../slideLayouts/slideLayout2.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tags" Target="../tags/tag57.xml"/><Relationship Id="rId24" Type="http://schemas.openxmlformats.org/officeDocument/2006/relationships/image" Target="../media/image18.png"/><Relationship Id="rId5" Type="http://schemas.openxmlformats.org/officeDocument/2006/relationships/tags" Target="../tags/tag51.xml"/><Relationship Id="rId15" Type="http://schemas.openxmlformats.org/officeDocument/2006/relationships/tags" Target="../tags/tag61.xml"/><Relationship Id="rId23" Type="http://schemas.openxmlformats.org/officeDocument/2006/relationships/image" Target="../media/image17.png"/><Relationship Id="rId28" Type="http://schemas.openxmlformats.org/officeDocument/2006/relationships/image" Target="../media/image22.png"/><Relationship Id="rId10" Type="http://schemas.openxmlformats.org/officeDocument/2006/relationships/tags" Target="../tags/tag56.xml"/><Relationship Id="rId19" Type="http://schemas.openxmlformats.org/officeDocument/2006/relationships/tags" Target="../tags/tag65.xml"/><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tags" Target="../tags/tag60.xml"/><Relationship Id="rId22" Type="http://schemas.openxmlformats.org/officeDocument/2006/relationships/image" Target="../media/image16.png"/><Relationship Id="rId27"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hyperlink" Target="https://www.mindful.org/finding-the-space-to-lead-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Neuroplasticit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hyperlink" Target="https://fr.wikipedia.org/wiki/Plasticit%C3%A9_neuronal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sciencedaily.com/releases/2013/08/130804144503.htm" TargetMode="Externa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hyperlink" Target="https://www.sciencedaily.com/releases/2013/08/130804144503.ht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hyperlink" Target="https://www.youtube.com/watch?v=ELpfYCZa87g" TargetMode="External"/><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www.youtube.com/watch?v=qM56FRfZrl8" TargetMode="External"/><Relationship Id="rId3" Type="http://schemas.openxmlformats.org/officeDocument/2006/relationships/image" Target="../media/image34.png"/><Relationship Id="rId7"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greatergood.berkeley.edu/article/item/the_five_myths_of_self_compassio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3" Type="http://schemas.openxmlformats.org/officeDocument/2006/relationships/tags" Target="../tags/tag68.xml"/><Relationship Id="rId7"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9" Type="http://schemas.openxmlformats.org/officeDocument/2006/relationships/image" Target="../media/image41.png"/></Relationships>
</file>

<file path=ppt/slides/_rels/slide25.xml.rels><?xml version="1.0" encoding="UTF-8" standalone="yes"?>
<Relationships xmlns="http://schemas.openxmlformats.org/package/2006/relationships"><Relationship Id="rId8" Type="http://schemas.openxmlformats.org/officeDocument/2006/relationships/hyperlink" Target="https://en.wikipedia.org/wiki/Virtue" TargetMode="External"/><Relationship Id="rId3" Type="http://schemas.openxmlformats.org/officeDocument/2006/relationships/image" Target="../media/image42.jpg"/><Relationship Id="rId7" Type="http://schemas.openxmlformats.org/officeDocument/2006/relationships/hyperlink" Target="https://en.wikipedia.org/wiki/Religion" TargetMode="External"/><Relationship Id="rId12"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en.wikipedia.org/wiki/Philosophy" TargetMode="External"/><Relationship Id="rId11" Type="http://schemas.openxmlformats.org/officeDocument/2006/relationships/hyperlink" Target="https://greatergood.berkeley.edu/topic/compassion/definition" TargetMode="External"/><Relationship Id="rId5" Type="http://schemas.openxmlformats.org/officeDocument/2006/relationships/hyperlink" Target="https://www.thefreedictionary.com/compassion" TargetMode="External"/><Relationship Id="rId10" Type="http://schemas.openxmlformats.org/officeDocument/2006/relationships/hyperlink" Target="https://www.researchgate.net/publication/303600556_What_is_Compassion_and_How_Can_We_Measure_it_A_Review_of_Definitions_and_Measures" TargetMode="External"/><Relationship Id="rId4" Type="http://schemas.openxmlformats.org/officeDocument/2006/relationships/hyperlink" Target="https://www.thesundayposts.com/2018/02/limits-of-college-compassion-and.html" TargetMode="External"/><Relationship Id="rId9" Type="http://schemas.openxmlformats.org/officeDocument/2006/relationships/hyperlink" Target="https://en.wikipedia.org/wiki/Compassion"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anahana.com/fr/mental-health/compassion#google_vignette" TargetMode="External"/><Relationship Id="rId3" Type="http://schemas.openxmlformats.org/officeDocument/2006/relationships/hyperlink" Target="https://www.le-dictionnaire.com/definition/compassion" TargetMode="External"/><Relationship Id="rId7" Type="http://schemas.openxmlformats.org/officeDocument/2006/relationships/hyperlink" Target="https://fr.wikipedia.org/wiki/Compassion"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https://fr.wikipedia.org/wiki/Vertu" TargetMode="External"/><Relationship Id="rId11" Type="http://schemas.openxmlformats.org/officeDocument/2006/relationships/hyperlink" Target="https://www.thesundayposts.com/2018/02/limits-of-college-compassion-and.html" TargetMode="External"/><Relationship Id="rId5" Type="http://schemas.openxmlformats.org/officeDocument/2006/relationships/hyperlink" Target="https://fr.wikipedia.org/wiki/Religion" TargetMode="External"/><Relationship Id="rId10" Type="http://schemas.openxmlformats.org/officeDocument/2006/relationships/image" Target="../media/image42.jpg"/><Relationship Id="rId4" Type="http://schemas.openxmlformats.org/officeDocument/2006/relationships/hyperlink" Target="https://fr.wikipedia.org/wiki/Philosophie" TargetMode="External"/><Relationship Id="rId9"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12.jpg"/><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greatergood.berkeley.edu/article/item/the_five_myths_of_self_compassion" TargetMode="External"/><Relationship Id="rId4" Type="http://schemas.openxmlformats.org/officeDocument/2006/relationships/hyperlink" Target="https://www.kidicaruswiki.org/Medusa" TargetMode="Externa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hyperlink" Target="https://www.kidicaruswiki.org/Medusa" TargetMode="External"/><Relationship Id="rId5" Type="http://schemas.openxmlformats.org/officeDocument/2006/relationships/image" Target="../media/image47.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Tyl6YXp1Y6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48.jpg"/></Relationships>
</file>

<file path=ppt/slides/_rels/slide31.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tags" Target="../tags/tag76.xml"/><Relationship Id="rId7" Type="http://schemas.openxmlformats.org/officeDocument/2006/relationships/hyperlink" Target="https://www.youtube.com/watch?v=ErzUlNhtz5Q" TargetMode="Externa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notesSlide" Target="../notesSlides/notesSlide31.xml"/><Relationship Id="rId5" Type="http://schemas.openxmlformats.org/officeDocument/2006/relationships/slideLayout" Target="../slideLayouts/slideLayout2.xml"/><Relationship Id="rId4" Type="http://schemas.openxmlformats.org/officeDocument/2006/relationships/tags" Target="../tags/tag77.xml"/><Relationship Id="rId9" Type="http://schemas.openxmlformats.org/officeDocument/2006/relationships/image" Target="../media/image38.png"/></Relationships>
</file>

<file path=ppt/slides/_rels/slide32.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8.jpg"/><Relationship Id="rId7" Type="http://schemas.openxmlformats.org/officeDocument/2006/relationships/image" Target="../media/image52.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8" Type="http://schemas.openxmlformats.org/officeDocument/2006/relationships/hyperlink" Target="https://chrisgermer.com/meditations/" TargetMode="External"/><Relationship Id="rId3" Type="http://schemas.openxmlformats.org/officeDocument/2006/relationships/hyperlink" Target="https://wiki.gccollab.ca/Mindful_Change_Leadership_Development_Program_Invitation" TargetMode="External"/><Relationship Id="rId7" Type="http://schemas.openxmlformats.org/officeDocument/2006/relationships/hyperlink" Target="https://centerformsc.org/free-meditations-practice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tarabrach.com/mindfulness-daily/" TargetMode="External"/><Relationship Id="rId11" Type="http://schemas.openxmlformats.org/officeDocument/2006/relationships/hyperlink" Target="https://greatergood.berkeley.edu/podcasts" TargetMode="External"/><Relationship Id="rId5" Type="http://schemas.openxmlformats.org/officeDocument/2006/relationships/hyperlink" Target="https://self-compassion.org/self-compassion-practices/" TargetMode="External"/><Relationship Id="rId10" Type="http://schemas.openxmlformats.org/officeDocument/2006/relationships/hyperlink" Target="https://kristyarbon.com/msc-meditations/" TargetMode="External"/><Relationship Id="rId4" Type="http://schemas.openxmlformats.org/officeDocument/2006/relationships/hyperlink" Target="https://tinybuddha.com/" TargetMode="External"/><Relationship Id="rId9" Type="http://schemas.openxmlformats.org/officeDocument/2006/relationships/hyperlink" Target="https://www.youtube.com/watch?v=sCccKLjwCwk&amp;list=PLlDtTpK-5ZWSc35aBFvDh067VMiR_sv1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app.sli.do/event/qTNv6rzmvgnnyJ7HK4BuQ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jp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9.png"/><Relationship Id="rId7"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gif"/><Relationship Id="rId4" Type="http://schemas.microsoft.com/office/2007/relationships/hdphoto" Target="../media/hdphoto1.wdp"/><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notesSlide" Target="../notesSlides/notesSlide9.xml"/><Relationship Id="rId2" Type="http://schemas.openxmlformats.org/officeDocument/2006/relationships/tags" Target="../tags/tag5.xml"/><Relationship Id="rId16"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827584" y="2766768"/>
            <a:ext cx="7772400" cy="2678456"/>
          </a:xfrm>
        </p:spPr>
        <p:txBody>
          <a:bodyPr>
            <a:normAutofit/>
          </a:bodyPr>
          <a:lstStyle/>
          <a:p>
            <a:pPr>
              <a:spcAft>
                <a:spcPts val="1200"/>
              </a:spcAft>
            </a:pPr>
            <a:r>
              <a:rPr lang="fr-FR" sz="3600" dirty="0" err="1">
                <a:solidFill>
                  <a:schemeClr val="accent1">
                    <a:lumMod val="75000"/>
                  </a:schemeClr>
                </a:solidFill>
              </a:rPr>
              <a:t>Responding</a:t>
            </a:r>
            <a:r>
              <a:rPr lang="fr-FR" sz="3600" dirty="0">
                <a:solidFill>
                  <a:schemeClr val="accent1">
                    <a:lumMod val="75000"/>
                  </a:schemeClr>
                </a:solidFill>
              </a:rPr>
              <a:t> to Change </a:t>
            </a:r>
            <a:r>
              <a:rPr lang="fr-FR" sz="3600" dirty="0" err="1">
                <a:solidFill>
                  <a:schemeClr val="accent1">
                    <a:lumMod val="75000"/>
                  </a:schemeClr>
                </a:solidFill>
              </a:rPr>
              <a:t>with</a:t>
            </a:r>
            <a:r>
              <a:rPr lang="fr-FR" sz="3600" dirty="0">
                <a:solidFill>
                  <a:schemeClr val="accent1">
                    <a:lumMod val="75000"/>
                  </a:schemeClr>
                </a:solidFill>
              </a:rPr>
              <a:t> // </a:t>
            </a:r>
            <a:br>
              <a:rPr lang="fr-FR" sz="3600" dirty="0">
                <a:solidFill>
                  <a:schemeClr val="accent1">
                    <a:lumMod val="75000"/>
                  </a:schemeClr>
                </a:solidFill>
              </a:rPr>
            </a:br>
            <a:r>
              <a:rPr lang="fr-FR" sz="3600" dirty="0">
                <a:solidFill>
                  <a:schemeClr val="accent1">
                    <a:lumMod val="75000"/>
                  </a:schemeClr>
                </a:solidFill>
              </a:rPr>
              <a:t>la neuroplasticité et l'</a:t>
            </a:r>
            <a:r>
              <a:rPr lang="fr-FR" sz="3600" dirty="0" err="1">
                <a:solidFill>
                  <a:schemeClr val="accent1">
                    <a:lumMod val="75000"/>
                  </a:schemeClr>
                </a:solidFill>
              </a:rPr>
              <a:t>auto-compassion</a:t>
            </a:r>
            <a:endParaRPr lang="en-CA" sz="3600" dirty="0">
              <a:solidFill>
                <a:schemeClr val="accent1">
                  <a:lumMod val="75000"/>
                </a:schemeClr>
              </a:solidFill>
            </a:endParaRPr>
          </a:p>
        </p:txBody>
      </p:sp>
      <p:sp>
        <p:nvSpPr>
          <p:cNvPr id="6" name="Subtitle 2"/>
          <p:cNvSpPr>
            <a:spLocks noGrp="1"/>
          </p:cNvSpPr>
          <p:nvPr>
            <p:ph type="subTitle" idx="4294967295"/>
          </p:nvPr>
        </p:nvSpPr>
        <p:spPr>
          <a:xfrm>
            <a:off x="1371600" y="5157192"/>
            <a:ext cx="6400800" cy="1369736"/>
          </a:xfrm>
        </p:spPr>
        <p:txBody>
          <a:bodyPr>
            <a:normAutofit/>
          </a:bodyPr>
          <a:lstStyle/>
          <a:p>
            <a:pPr marL="0" indent="0" algn="ctr">
              <a:buNone/>
            </a:pPr>
            <a:endParaRPr lang="en-US" dirty="0">
              <a:solidFill>
                <a:schemeClr val="tx1">
                  <a:lumMod val="65000"/>
                  <a:lumOff val="35000"/>
                </a:schemeClr>
              </a:solidFill>
            </a:endParaRPr>
          </a:p>
          <a:p>
            <a:pPr marL="0" indent="0" algn="ctr">
              <a:buNone/>
            </a:pPr>
            <a:r>
              <a:rPr lang="en-US" dirty="0">
                <a:solidFill>
                  <a:schemeClr val="tx1">
                    <a:lumMod val="65000"/>
                    <a:lumOff val="35000"/>
                  </a:schemeClr>
                </a:solidFill>
              </a:rPr>
              <a:t>July 23, 2024 / 23 </a:t>
            </a:r>
            <a:r>
              <a:rPr lang="en-US" dirty="0" err="1">
                <a:solidFill>
                  <a:schemeClr val="tx1">
                    <a:lumMod val="65000"/>
                    <a:lumOff val="35000"/>
                  </a:schemeClr>
                </a:solidFill>
              </a:rPr>
              <a:t>juillet</a:t>
            </a:r>
            <a:r>
              <a:rPr lang="en-US" dirty="0">
                <a:solidFill>
                  <a:schemeClr val="tx1">
                    <a:lumMod val="65000"/>
                    <a:lumOff val="35000"/>
                  </a:schemeClr>
                </a:solidFill>
              </a:rPr>
              <a:t> 2024</a:t>
            </a:r>
          </a:p>
        </p:txBody>
      </p:sp>
    </p:spTree>
    <p:extLst>
      <p:ext uri="{BB962C8B-B14F-4D97-AF65-F5344CB8AC3E}">
        <p14:creationId xmlns:p14="http://schemas.microsoft.com/office/powerpoint/2010/main" val="922397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a:xfrm>
            <a:off x="457200" y="274637"/>
            <a:ext cx="8229600" cy="1477327"/>
          </a:xfrm>
        </p:spPr>
        <p:txBody>
          <a:bodyPr>
            <a:noAutofit/>
          </a:bodyPr>
          <a:lstStyle/>
          <a:p>
            <a:r>
              <a:rPr lang="en-CA" dirty="0"/>
              <a:t>Change and Transition // </a:t>
            </a:r>
            <a:r>
              <a:rPr lang="fr-CA" dirty="0"/>
              <a:t>Changement et transition</a:t>
            </a:r>
            <a:endParaRPr lang="en-CA" dirty="0"/>
          </a:p>
        </p:txBody>
      </p:sp>
      <p:sp>
        <p:nvSpPr>
          <p:cNvPr id="14" name="TextBox 13"/>
          <p:cNvSpPr txBox="1"/>
          <p:nvPr/>
        </p:nvSpPr>
        <p:spPr>
          <a:xfrm>
            <a:off x="1218180" y="2959872"/>
            <a:ext cx="1385614" cy="1477328"/>
          </a:xfrm>
          <a:prstGeom prst="rect">
            <a:avLst/>
          </a:prstGeom>
          <a:noFill/>
        </p:spPr>
        <p:txBody>
          <a:bodyPr wrap="square" rtlCol="0">
            <a:spAutoFit/>
          </a:bodyPr>
          <a:lstStyle/>
          <a:p>
            <a:pPr algn="ctr"/>
            <a:r>
              <a:rPr lang="en-CA" dirty="0"/>
              <a:t>Depth or Intensity</a:t>
            </a:r>
          </a:p>
          <a:p>
            <a:pPr algn="ctr"/>
            <a:r>
              <a:rPr lang="en-CA" dirty="0"/>
              <a:t>/</a:t>
            </a:r>
          </a:p>
          <a:p>
            <a:pPr algn="ctr"/>
            <a:r>
              <a:rPr lang="en-CA" dirty="0" err="1"/>
              <a:t>Profondeur</a:t>
            </a:r>
            <a:r>
              <a:rPr lang="en-CA" dirty="0"/>
              <a:t> </a:t>
            </a:r>
            <a:r>
              <a:rPr lang="en-CA" dirty="0" err="1"/>
              <a:t>ou</a:t>
            </a:r>
            <a:r>
              <a:rPr lang="en-CA" dirty="0"/>
              <a:t> </a:t>
            </a:r>
            <a:r>
              <a:rPr lang="en-CA" dirty="0" err="1"/>
              <a:t>intensité</a:t>
            </a:r>
            <a:endParaRPr lang="en-CA" dirty="0"/>
          </a:p>
        </p:txBody>
      </p:sp>
      <p:sp>
        <p:nvSpPr>
          <p:cNvPr id="2" name="Left Brace 1" descr="Brace indicating Depth or Intensity of the transition"/>
          <p:cNvSpPr/>
          <p:nvPr/>
        </p:nvSpPr>
        <p:spPr>
          <a:xfrm>
            <a:off x="2449657" y="2980753"/>
            <a:ext cx="419396" cy="1250069"/>
          </a:xfrm>
          <a:prstGeom prst="leftBrace">
            <a:avLst/>
          </a:prstGeom>
          <a:ln>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350"/>
          </a:p>
        </p:txBody>
      </p:sp>
      <p:sp>
        <p:nvSpPr>
          <p:cNvPr id="15" name="TextBox 14"/>
          <p:cNvSpPr txBox="1"/>
          <p:nvPr/>
        </p:nvSpPr>
        <p:spPr>
          <a:xfrm>
            <a:off x="4409982" y="4437200"/>
            <a:ext cx="1064969" cy="646331"/>
          </a:xfrm>
          <a:prstGeom prst="rect">
            <a:avLst/>
          </a:prstGeom>
          <a:noFill/>
        </p:spPr>
        <p:txBody>
          <a:bodyPr wrap="square" rtlCol="0">
            <a:spAutoFit/>
          </a:bodyPr>
          <a:lstStyle/>
          <a:p>
            <a:pPr algn="ctr"/>
            <a:r>
              <a:rPr lang="en-CA" dirty="0"/>
              <a:t>Duration / Durée</a:t>
            </a:r>
          </a:p>
        </p:txBody>
      </p:sp>
      <p:sp>
        <p:nvSpPr>
          <p:cNvPr id="17" name="Left Brace 16" descr="brace indicating the duration of the transition"/>
          <p:cNvSpPr/>
          <p:nvPr/>
        </p:nvSpPr>
        <p:spPr>
          <a:xfrm rot="16200000">
            <a:off x="4578537" y="2651100"/>
            <a:ext cx="419396" cy="3186355"/>
          </a:xfrm>
          <a:prstGeom prst="leftBrace">
            <a:avLst/>
          </a:prstGeom>
          <a:ln>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350"/>
          </a:p>
        </p:txBody>
      </p:sp>
      <p:sp>
        <p:nvSpPr>
          <p:cNvPr id="20" name="Text Box 6"/>
          <p:cNvSpPr txBox="1">
            <a:spLocks noChangeArrowheads="1"/>
          </p:cNvSpPr>
          <p:nvPr>
            <p:custDataLst>
              <p:tags r:id="rId2"/>
            </p:custDataLst>
          </p:nvPr>
        </p:nvSpPr>
        <p:spPr bwMode="auto">
          <a:xfrm>
            <a:off x="1008366" y="5143724"/>
            <a:ext cx="6858000" cy="923330"/>
          </a:xfrm>
          <a:prstGeom prst="rect">
            <a:avLst/>
          </a:prstGeom>
          <a:noFill/>
          <a:ln w="9525">
            <a:noFill/>
            <a:miter lim="800000"/>
            <a:headEnd/>
            <a:tailEnd/>
          </a:ln>
          <a:effectLst/>
        </p:spPr>
        <p:txBody>
          <a:bodyPr>
            <a:spAutoFit/>
          </a:bodyPr>
          <a:lstStyle/>
          <a:p>
            <a:pPr algn="ctr"/>
            <a:r>
              <a:rPr lang="en-CA" b="1" dirty="0">
                <a:solidFill>
                  <a:schemeClr val="tx2"/>
                </a:solidFill>
                <a:effectLst>
                  <a:outerShdw blurRad="38100" dist="38100" dir="2700000" algn="tl">
                    <a:srgbClr val="C0C0C0"/>
                  </a:outerShdw>
                </a:effectLst>
              </a:rPr>
              <a:t>CHANGE + </a:t>
            </a:r>
            <a:r>
              <a:rPr lang="en-CA" b="1" dirty="0">
                <a:solidFill>
                  <a:srgbClr val="00B050"/>
                </a:solidFill>
                <a:effectLst>
                  <a:outerShdw blurRad="38100" dist="38100" dir="2700000" algn="tl">
                    <a:srgbClr val="C0C0C0"/>
                  </a:outerShdw>
                </a:effectLst>
              </a:rPr>
              <a:t>HUMAN BEINGS </a:t>
            </a:r>
            <a:r>
              <a:rPr lang="en-CA" b="1" dirty="0">
                <a:solidFill>
                  <a:schemeClr val="tx2"/>
                </a:solidFill>
                <a:effectLst>
                  <a:outerShdw blurRad="38100" dist="38100" dir="2700000" algn="tl">
                    <a:srgbClr val="C0C0C0"/>
                  </a:outerShdw>
                </a:effectLst>
              </a:rPr>
              <a:t>= T</a:t>
            </a:r>
            <a:r>
              <a:rPr lang="en-CA" b="1" dirty="0">
                <a:solidFill>
                  <a:srgbClr val="00B050"/>
                </a:solidFill>
                <a:effectLst>
                  <a:outerShdw blurRad="38100" dist="38100" dir="2700000" algn="tl">
                    <a:srgbClr val="C0C0C0"/>
                  </a:outerShdw>
                </a:effectLst>
              </a:rPr>
              <a:t>R</a:t>
            </a:r>
            <a:r>
              <a:rPr lang="en-CA" b="1" dirty="0">
                <a:solidFill>
                  <a:schemeClr val="tx2"/>
                </a:solidFill>
                <a:effectLst>
                  <a:outerShdw blurRad="38100" dist="38100" dir="2700000" algn="tl">
                    <a:srgbClr val="C0C0C0"/>
                  </a:outerShdw>
                </a:effectLst>
              </a:rPr>
              <a:t>A</a:t>
            </a:r>
            <a:r>
              <a:rPr lang="en-CA" b="1" dirty="0">
                <a:solidFill>
                  <a:srgbClr val="00B050"/>
                </a:solidFill>
                <a:effectLst>
                  <a:outerShdw blurRad="38100" dist="38100" dir="2700000" algn="tl">
                    <a:srgbClr val="C0C0C0"/>
                  </a:outerShdw>
                </a:effectLst>
              </a:rPr>
              <a:t>N</a:t>
            </a:r>
            <a:r>
              <a:rPr lang="en-CA" b="1" dirty="0">
                <a:solidFill>
                  <a:schemeClr val="tx2"/>
                </a:solidFill>
                <a:effectLst>
                  <a:outerShdw blurRad="38100" dist="38100" dir="2700000" algn="tl">
                    <a:srgbClr val="C0C0C0"/>
                  </a:outerShdw>
                </a:effectLst>
              </a:rPr>
              <a:t>S</a:t>
            </a:r>
            <a:r>
              <a:rPr lang="en-CA" b="1" dirty="0">
                <a:solidFill>
                  <a:srgbClr val="00B050"/>
                </a:solidFill>
                <a:effectLst>
                  <a:outerShdw blurRad="38100" dist="38100" dir="2700000" algn="tl">
                    <a:srgbClr val="C0C0C0"/>
                  </a:outerShdw>
                </a:effectLst>
              </a:rPr>
              <a:t>I</a:t>
            </a:r>
            <a:r>
              <a:rPr lang="en-CA" b="1" dirty="0">
                <a:solidFill>
                  <a:schemeClr val="tx2"/>
                </a:solidFill>
                <a:effectLst>
                  <a:outerShdw blurRad="38100" dist="38100" dir="2700000" algn="tl">
                    <a:srgbClr val="C0C0C0"/>
                  </a:outerShdw>
                </a:effectLst>
              </a:rPr>
              <a:t>T</a:t>
            </a:r>
            <a:r>
              <a:rPr lang="en-CA" b="1" dirty="0">
                <a:solidFill>
                  <a:srgbClr val="00B050"/>
                </a:solidFill>
                <a:effectLst>
                  <a:outerShdw blurRad="38100" dist="38100" dir="2700000" algn="tl">
                    <a:srgbClr val="C0C0C0"/>
                  </a:outerShdw>
                </a:effectLst>
              </a:rPr>
              <a:t>I</a:t>
            </a:r>
            <a:r>
              <a:rPr lang="en-CA" b="1" dirty="0">
                <a:solidFill>
                  <a:schemeClr val="tx2"/>
                </a:solidFill>
                <a:effectLst>
                  <a:outerShdw blurRad="38100" dist="38100" dir="2700000" algn="tl">
                    <a:srgbClr val="C0C0C0"/>
                  </a:outerShdw>
                </a:effectLst>
              </a:rPr>
              <a:t>O</a:t>
            </a:r>
            <a:r>
              <a:rPr lang="en-CA" b="1" dirty="0">
                <a:solidFill>
                  <a:srgbClr val="00B050"/>
                </a:solidFill>
                <a:effectLst>
                  <a:outerShdw blurRad="38100" dist="38100" dir="2700000" algn="tl">
                    <a:srgbClr val="C0C0C0"/>
                  </a:outerShdw>
                </a:effectLst>
              </a:rPr>
              <a:t>N</a:t>
            </a:r>
            <a:br>
              <a:rPr lang="en-CA" b="1" dirty="0">
                <a:solidFill>
                  <a:srgbClr val="00B050"/>
                </a:solidFill>
                <a:effectLst>
                  <a:outerShdw blurRad="38100" dist="38100" dir="2700000" algn="tl">
                    <a:srgbClr val="C0C0C0"/>
                  </a:outerShdw>
                </a:effectLst>
              </a:rPr>
            </a:br>
            <a:r>
              <a:rPr lang="en-CA" b="1" dirty="0">
                <a:solidFill>
                  <a:srgbClr val="00B050"/>
                </a:solidFill>
                <a:effectLst>
                  <a:outerShdw blurRad="38100" dist="38100" dir="2700000" algn="tl">
                    <a:srgbClr val="C0C0C0"/>
                  </a:outerShdw>
                </a:effectLst>
              </a:rPr>
              <a:t>CHANGEMENT</a:t>
            </a:r>
            <a:r>
              <a:rPr lang="en-CA" b="1" dirty="0">
                <a:solidFill>
                  <a:schemeClr val="accent1">
                    <a:lumMod val="75000"/>
                  </a:schemeClr>
                </a:solidFill>
                <a:effectLst>
                  <a:outerShdw blurRad="38100" dist="38100" dir="2700000" algn="tl">
                    <a:srgbClr val="C0C0C0"/>
                  </a:outerShdw>
                </a:effectLst>
              </a:rPr>
              <a:t> +</a:t>
            </a:r>
            <a:r>
              <a:rPr lang="en-CA" b="1" dirty="0">
                <a:solidFill>
                  <a:srgbClr val="1B357D"/>
                </a:solidFill>
                <a:effectLst>
                  <a:outerShdw blurRad="38100" dist="38100" dir="2700000" algn="tl">
                    <a:srgbClr val="C0C0C0"/>
                  </a:outerShdw>
                </a:effectLst>
              </a:rPr>
              <a:t> </a:t>
            </a:r>
            <a:r>
              <a:rPr lang="en-CA" b="1" dirty="0">
                <a:solidFill>
                  <a:schemeClr val="accent6">
                    <a:lumMod val="75000"/>
                  </a:schemeClr>
                </a:solidFill>
                <a:effectLst>
                  <a:outerShdw blurRad="38100" dist="38100" dir="2700000" algn="tl">
                    <a:srgbClr val="C0C0C0"/>
                  </a:outerShdw>
                </a:effectLst>
              </a:rPr>
              <a:t>ÊTRES HUMAINS </a:t>
            </a:r>
            <a:r>
              <a:rPr lang="en-CA" b="1" dirty="0">
                <a:solidFill>
                  <a:schemeClr val="accent1">
                    <a:lumMod val="75000"/>
                  </a:schemeClr>
                </a:solidFill>
                <a:effectLst>
                  <a:outerShdw blurRad="38100" dist="38100" dir="2700000" algn="tl">
                    <a:srgbClr val="C0C0C0"/>
                  </a:outerShdw>
                </a:effectLst>
              </a:rPr>
              <a:t>= </a:t>
            </a:r>
            <a:r>
              <a:rPr lang="en-CA" b="1" dirty="0">
                <a:solidFill>
                  <a:srgbClr val="00B050"/>
                </a:solidFill>
                <a:effectLst>
                  <a:outerShdw blurRad="38100" dist="38100" dir="2700000" algn="tl">
                    <a:srgbClr val="C0C0C0"/>
                  </a:outerShdw>
                </a:effectLst>
              </a:rPr>
              <a:t>T</a:t>
            </a:r>
            <a:r>
              <a:rPr lang="en-CA" b="1" dirty="0">
                <a:solidFill>
                  <a:schemeClr val="accent6">
                    <a:lumMod val="75000"/>
                  </a:schemeClr>
                </a:solidFill>
                <a:effectLst>
                  <a:outerShdw blurRad="38100" dist="38100" dir="2700000" algn="tl">
                    <a:srgbClr val="C0C0C0"/>
                  </a:outerShdw>
                </a:effectLst>
              </a:rPr>
              <a:t>R</a:t>
            </a:r>
            <a:r>
              <a:rPr lang="en-CA" b="1" dirty="0">
                <a:solidFill>
                  <a:srgbClr val="00B050"/>
                </a:solidFill>
                <a:effectLst>
                  <a:outerShdw blurRad="38100" dist="38100" dir="2700000" algn="tl">
                    <a:srgbClr val="C0C0C0"/>
                  </a:outerShdw>
                </a:effectLst>
              </a:rPr>
              <a:t>A</a:t>
            </a:r>
            <a:r>
              <a:rPr lang="en-CA" b="1" dirty="0">
                <a:solidFill>
                  <a:schemeClr val="accent6">
                    <a:lumMod val="75000"/>
                  </a:schemeClr>
                </a:solidFill>
                <a:effectLst>
                  <a:outerShdw blurRad="38100" dist="38100" dir="2700000" algn="tl">
                    <a:srgbClr val="C0C0C0"/>
                  </a:outerShdw>
                </a:effectLst>
              </a:rPr>
              <a:t>N</a:t>
            </a:r>
            <a:r>
              <a:rPr lang="en-CA" b="1" dirty="0">
                <a:solidFill>
                  <a:srgbClr val="00B050"/>
                </a:solidFill>
                <a:effectLst>
                  <a:outerShdw blurRad="38100" dist="38100" dir="2700000" algn="tl">
                    <a:srgbClr val="C0C0C0"/>
                  </a:outerShdw>
                </a:effectLst>
              </a:rPr>
              <a:t>S</a:t>
            </a:r>
            <a:r>
              <a:rPr lang="en-CA" b="1" dirty="0">
                <a:solidFill>
                  <a:schemeClr val="accent6">
                    <a:lumMod val="75000"/>
                  </a:schemeClr>
                </a:solidFill>
                <a:effectLst>
                  <a:outerShdw blurRad="38100" dist="38100" dir="2700000" algn="tl">
                    <a:srgbClr val="C0C0C0"/>
                  </a:outerShdw>
                </a:effectLst>
              </a:rPr>
              <a:t>I</a:t>
            </a:r>
            <a:r>
              <a:rPr lang="en-CA" b="1" dirty="0">
                <a:solidFill>
                  <a:srgbClr val="00B050"/>
                </a:solidFill>
                <a:effectLst>
                  <a:outerShdw blurRad="38100" dist="38100" dir="2700000" algn="tl">
                    <a:srgbClr val="C0C0C0"/>
                  </a:outerShdw>
                </a:effectLst>
              </a:rPr>
              <a:t>T</a:t>
            </a:r>
            <a:r>
              <a:rPr lang="en-CA" b="1" dirty="0">
                <a:solidFill>
                  <a:schemeClr val="accent6">
                    <a:lumMod val="75000"/>
                  </a:schemeClr>
                </a:solidFill>
                <a:effectLst>
                  <a:outerShdw blurRad="38100" dist="38100" dir="2700000" algn="tl">
                    <a:srgbClr val="C0C0C0"/>
                  </a:outerShdw>
                </a:effectLst>
              </a:rPr>
              <a:t>I</a:t>
            </a:r>
            <a:r>
              <a:rPr lang="en-CA" b="1" dirty="0">
                <a:solidFill>
                  <a:srgbClr val="00B050"/>
                </a:solidFill>
                <a:effectLst>
                  <a:outerShdw blurRad="38100" dist="38100" dir="2700000" algn="tl">
                    <a:srgbClr val="C0C0C0"/>
                  </a:outerShdw>
                </a:effectLst>
              </a:rPr>
              <a:t>O</a:t>
            </a:r>
            <a:r>
              <a:rPr lang="en-CA" b="1" dirty="0">
                <a:solidFill>
                  <a:schemeClr val="accent6">
                    <a:lumMod val="75000"/>
                  </a:schemeClr>
                </a:solidFill>
                <a:effectLst>
                  <a:outerShdw blurRad="38100" dist="38100" dir="2700000" algn="tl">
                    <a:srgbClr val="C0C0C0"/>
                  </a:outerShdw>
                </a:effectLst>
              </a:rPr>
              <a:t>N</a:t>
            </a:r>
          </a:p>
          <a:p>
            <a:pPr algn="ctr"/>
            <a:endParaRPr lang="en-CA" b="1" dirty="0">
              <a:solidFill>
                <a:srgbClr val="00B050"/>
              </a:solidFill>
              <a:effectLst>
                <a:outerShdw blurRad="38100" dist="38100" dir="2700000" algn="tl">
                  <a:srgbClr val="C0C0C0"/>
                </a:outerShdw>
              </a:effectLst>
            </a:endParaRPr>
          </a:p>
        </p:txBody>
      </p:sp>
      <p:cxnSp>
        <p:nvCxnSpPr>
          <p:cNvPr id="21" name="Straight Arrow Connector 20" descr="time line"/>
          <p:cNvCxnSpPr/>
          <p:nvPr>
            <p:custDataLst>
              <p:tags r:id="rId3"/>
            </p:custDataLst>
          </p:nvPr>
        </p:nvCxnSpPr>
        <p:spPr>
          <a:xfrm>
            <a:off x="1925706" y="2888940"/>
            <a:ext cx="513057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custDataLst>
              <p:tags r:id="rId4"/>
            </p:custDataLst>
          </p:nvPr>
        </p:nvSpPr>
        <p:spPr>
          <a:xfrm>
            <a:off x="6894258" y="2996953"/>
            <a:ext cx="731540" cy="300082"/>
          </a:xfrm>
          <a:prstGeom prst="rect">
            <a:avLst/>
          </a:prstGeom>
          <a:noFill/>
        </p:spPr>
        <p:txBody>
          <a:bodyPr wrap="square" rtlCol="0">
            <a:spAutoFit/>
          </a:bodyPr>
          <a:lstStyle/>
          <a:p>
            <a:r>
              <a:rPr lang="en-CA" sz="1350" dirty="0"/>
              <a:t>time</a:t>
            </a:r>
          </a:p>
        </p:txBody>
      </p:sp>
      <p:cxnSp>
        <p:nvCxnSpPr>
          <p:cNvPr id="23" name="Straight Connector 22" descr="vertical bar in the time line indicating a change"/>
          <p:cNvCxnSpPr/>
          <p:nvPr>
            <p:custDataLst>
              <p:tags r:id="rId5"/>
            </p:custDataLst>
          </p:nvPr>
        </p:nvCxnSpPr>
        <p:spPr>
          <a:xfrm>
            <a:off x="2951820" y="2780928"/>
            <a:ext cx="0" cy="27003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Freeform 52" descr="a curve indicating a personal transition"/>
          <p:cNvSpPr>
            <a:spLocks/>
          </p:cNvSpPr>
          <p:nvPr>
            <p:custDataLst>
              <p:tags r:id="rId6"/>
            </p:custDataLst>
          </p:nvPr>
        </p:nvSpPr>
        <p:spPr bwMode="auto">
          <a:xfrm>
            <a:off x="2897815" y="2834934"/>
            <a:ext cx="756084" cy="270030"/>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28575" cap="flat">
            <a:solidFill>
              <a:schemeClr val="tx2"/>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
        <p:nvSpPr>
          <p:cNvPr id="25" name="Freeform 52" descr="another curve indicating another personal transition"/>
          <p:cNvSpPr>
            <a:spLocks/>
          </p:cNvSpPr>
          <p:nvPr>
            <p:custDataLst>
              <p:tags r:id="rId7"/>
            </p:custDataLst>
          </p:nvPr>
        </p:nvSpPr>
        <p:spPr bwMode="auto">
          <a:xfrm>
            <a:off x="2842403" y="2852885"/>
            <a:ext cx="1451873" cy="216024"/>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0" cap="flat">
            <a:solidFill>
              <a:schemeClr val="accent6">
                <a:lumMod val="75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
        <p:nvSpPr>
          <p:cNvPr id="26" name="Freeform 52" descr="another curve indicating another personal transition"/>
          <p:cNvSpPr>
            <a:spLocks/>
          </p:cNvSpPr>
          <p:nvPr>
            <p:custDataLst>
              <p:tags r:id="rId8"/>
            </p:custDataLst>
          </p:nvPr>
        </p:nvSpPr>
        <p:spPr bwMode="auto">
          <a:xfrm>
            <a:off x="2640437" y="2625539"/>
            <a:ext cx="5360564" cy="1019826"/>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0" cap="flat">
            <a:solidFill>
              <a:schemeClr val="tx2"/>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
        <p:nvSpPr>
          <p:cNvPr id="27" name="Freeform 52" descr="another curve indicating another personal transition"/>
          <p:cNvSpPr>
            <a:spLocks/>
          </p:cNvSpPr>
          <p:nvPr>
            <p:custDataLst>
              <p:tags r:id="rId9"/>
            </p:custDataLst>
          </p:nvPr>
        </p:nvSpPr>
        <p:spPr bwMode="auto">
          <a:xfrm rot="323491">
            <a:off x="2844202" y="2680597"/>
            <a:ext cx="2676671" cy="1283924"/>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0" cap="flat">
            <a:solidFill>
              <a:srgbClr val="00B050"/>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Tree>
    <p:extLst>
      <p:ext uri="{BB962C8B-B14F-4D97-AF65-F5344CB8AC3E}">
        <p14:creationId xmlns:p14="http://schemas.microsoft.com/office/powerpoint/2010/main" val="40051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P spid="15" grpId="0"/>
      <p:bldP spid="17" grpId="0" animBg="1"/>
      <p:bldP spid="20" grpId="0"/>
      <p:bldP spid="24" grpId="0" animBg="1"/>
      <p:bldP spid="25"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custDataLst>
              <p:tags r:id="rId1"/>
            </p:custDataLst>
          </p:nvPr>
        </p:nvSpPr>
        <p:spPr/>
        <p:txBody>
          <a:bodyPr>
            <a:normAutofit/>
          </a:bodyPr>
          <a:lstStyle/>
          <a:p>
            <a:r>
              <a:rPr lang="en-US" dirty="0"/>
              <a:t>All Transitions Have Three Phases</a:t>
            </a:r>
            <a:endParaRPr lang="en-CA" dirty="0"/>
          </a:p>
        </p:txBody>
      </p:sp>
      <p:cxnSp>
        <p:nvCxnSpPr>
          <p:cNvPr id="4" name="Straight Arrow Connector 3" descr="line indicating time"/>
          <p:cNvCxnSpPr/>
          <p:nvPr>
            <p:custDataLst>
              <p:tags r:id="rId2"/>
            </p:custDataLst>
          </p:nvPr>
        </p:nvCxnSpPr>
        <p:spPr>
          <a:xfrm>
            <a:off x="1858036" y="4609542"/>
            <a:ext cx="513057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custDataLst>
              <p:tags r:id="rId3"/>
            </p:custDataLst>
          </p:nvPr>
        </p:nvSpPr>
        <p:spPr>
          <a:xfrm>
            <a:off x="6956599" y="4582339"/>
            <a:ext cx="601379" cy="300082"/>
          </a:xfrm>
          <a:prstGeom prst="rect">
            <a:avLst/>
          </a:prstGeom>
          <a:noFill/>
        </p:spPr>
        <p:txBody>
          <a:bodyPr wrap="square" rtlCol="0">
            <a:spAutoFit/>
          </a:bodyPr>
          <a:lstStyle/>
          <a:p>
            <a:r>
              <a:rPr lang="en-CA" sz="1350" dirty="0"/>
              <a:t>time</a:t>
            </a:r>
          </a:p>
        </p:txBody>
      </p:sp>
      <p:sp>
        <p:nvSpPr>
          <p:cNvPr id="7" name="Freeform 52" descr="a curve indicating a personal transition"/>
          <p:cNvSpPr>
            <a:spLocks/>
          </p:cNvSpPr>
          <p:nvPr>
            <p:custDataLst>
              <p:tags r:id="rId4"/>
            </p:custDataLst>
          </p:nvPr>
        </p:nvSpPr>
        <p:spPr bwMode="auto">
          <a:xfrm>
            <a:off x="2128066" y="2430109"/>
            <a:ext cx="4698522" cy="751367"/>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28575" cap="flat">
            <a:solidFill>
              <a:schemeClr val="accent6"/>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cxnSp>
        <p:nvCxnSpPr>
          <p:cNvPr id="9" name="Straight Arrow Connector 8" descr="vertical axis indicating Performance"/>
          <p:cNvCxnSpPr/>
          <p:nvPr>
            <p:custDataLst>
              <p:tags r:id="rId5"/>
            </p:custDataLst>
          </p:nvPr>
        </p:nvCxnSpPr>
        <p:spPr>
          <a:xfrm flipH="1" flipV="1">
            <a:off x="1858036" y="2341291"/>
            <a:ext cx="18434" cy="22845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custDataLst>
              <p:tags r:id="rId6"/>
            </p:custDataLst>
          </p:nvPr>
        </p:nvSpPr>
        <p:spPr>
          <a:xfrm rot="16200000">
            <a:off x="938060" y="2691995"/>
            <a:ext cx="1433540" cy="300082"/>
          </a:xfrm>
          <a:prstGeom prst="rect">
            <a:avLst/>
          </a:prstGeom>
          <a:noFill/>
        </p:spPr>
        <p:txBody>
          <a:bodyPr wrap="square" rtlCol="0">
            <a:spAutoFit/>
          </a:bodyPr>
          <a:lstStyle/>
          <a:p>
            <a:r>
              <a:rPr lang="en-CA" sz="1350" dirty="0"/>
              <a:t>Performance</a:t>
            </a:r>
          </a:p>
        </p:txBody>
      </p:sp>
      <p:sp>
        <p:nvSpPr>
          <p:cNvPr id="13" name="Rectangle 46"/>
          <p:cNvSpPr>
            <a:spLocks noChangeArrowheads="1"/>
          </p:cNvSpPr>
          <p:nvPr>
            <p:custDataLst>
              <p:tags r:id="rId7"/>
            </p:custDataLst>
          </p:nvPr>
        </p:nvSpPr>
        <p:spPr bwMode="auto">
          <a:xfrm>
            <a:off x="2113665" y="4830452"/>
            <a:ext cx="884218" cy="2308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1500" b="1" dirty="0">
                <a:solidFill>
                  <a:srgbClr val="000000"/>
                </a:solidFill>
                <a:cs typeface="Arial" pitchFamily="34" charset="0"/>
              </a:rPr>
              <a:t>Endings</a:t>
            </a:r>
            <a:endParaRPr lang="en-US" sz="1500" dirty="0">
              <a:solidFill>
                <a:prstClr val="black"/>
              </a:solidFill>
              <a:latin typeface="Arial" pitchFamily="34" charset="0"/>
              <a:cs typeface="Arial" pitchFamily="34" charset="0"/>
            </a:endParaRPr>
          </a:p>
        </p:txBody>
      </p:sp>
      <p:sp>
        <p:nvSpPr>
          <p:cNvPr id="14" name="Rectangle 47"/>
          <p:cNvSpPr>
            <a:spLocks noChangeArrowheads="1"/>
          </p:cNvSpPr>
          <p:nvPr>
            <p:custDataLst>
              <p:tags r:id="rId8"/>
            </p:custDataLst>
          </p:nvPr>
        </p:nvSpPr>
        <p:spPr bwMode="auto">
          <a:xfrm>
            <a:off x="3809443" y="4830452"/>
            <a:ext cx="1033681"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1500" b="1" dirty="0">
                <a:solidFill>
                  <a:srgbClr val="000000"/>
                </a:solidFill>
                <a:cs typeface="Arial" pitchFamily="34" charset="0"/>
              </a:rPr>
              <a:t>Neutral Zone</a:t>
            </a:r>
            <a:endParaRPr lang="en-US" sz="1500" dirty="0">
              <a:solidFill>
                <a:prstClr val="black"/>
              </a:solidFill>
              <a:latin typeface="Arial" pitchFamily="34" charset="0"/>
              <a:cs typeface="Arial" pitchFamily="34" charset="0"/>
            </a:endParaRPr>
          </a:p>
        </p:txBody>
      </p:sp>
      <p:sp>
        <p:nvSpPr>
          <p:cNvPr id="15" name="Rectangle 48"/>
          <p:cNvSpPr>
            <a:spLocks noChangeArrowheads="1"/>
          </p:cNvSpPr>
          <p:nvPr>
            <p:custDataLst>
              <p:tags r:id="rId9"/>
            </p:custDataLst>
          </p:nvPr>
        </p:nvSpPr>
        <p:spPr bwMode="auto">
          <a:xfrm>
            <a:off x="5657890" y="4803710"/>
            <a:ext cx="1271823"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1500" b="1" dirty="0">
                <a:solidFill>
                  <a:srgbClr val="000000"/>
                </a:solidFill>
                <a:cs typeface="Arial" pitchFamily="34" charset="0"/>
              </a:rPr>
              <a:t>New Beginnings</a:t>
            </a:r>
            <a:endParaRPr lang="en-US" sz="1500" dirty="0">
              <a:solidFill>
                <a:prstClr val="black"/>
              </a:solidFill>
              <a:latin typeface="Arial" pitchFamily="34" charset="0"/>
              <a:cs typeface="Arial" pitchFamily="34" charset="0"/>
            </a:endParaRPr>
          </a:p>
        </p:txBody>
      </p:sp>
      <p:cxnSp>
        <p:nvCxnSpPr>
          <p:cNvPr id="19" name="Straight Connector 18">
            <a:extLst>
              <a:ext uri="{C183D7F6-B498-43B3-948B-1728B52AA6E4}">
                <adec:decorative xmlns:adec="http://schemas.microsoft.com/office/drawing/2017/decorative" val="1"/>
              </a:ext>
            </a:extLst>
          </p:cNvPr>
          <p:cNvCxnSpPr/>
          <p:nvPr/>
        </p:nvCxnSpPr>
        <p:spPr>
          <a:xfrm flipV="1">
            <a:off x="3385301" y="2456851"/>
            <a:ext cx="0" cy="2557476"/>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C183D7F6-B498-43B3-948B-1728B52AA6E4}">
                <adec:decorative xmlns:adec="http://schemas.microsoft.com/office/drawing/2017/decorative" val="1"/>
              </a:ext>
            </a:extLst>
          </p:cNvPr>
          <p:cNvCxnSpPr/>
          <p:nvPr/>
        </p:nvCxnSpPr>
        <p:spPr>
          <a:xfrm flipV="1">
            <a:off x="5314420" y="2456851"/>
            <a:ext cx="0" cy="2557476"/>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pic>
        <p:nvPicPr>
          <p:cNvPr id="26" name="Picture 25" descr="A cartoon of a bird with its head in the sand, indicating denial"/>
          <p:cNvPicPr>
            <a:picLocks noChangeAspect="1"/>
          </p:cNvPicPr>
          <p:nvPr/>
        </p:nvPicPr>
        <p:blipFill>
          <a:blip r:embed="rId22">
            <a:clrChange>
              <a:clrFrom>
                <a:srgbClr val="FFFFFF"/>
              </a:clrFrom>
              <a:clrTo>
                <a:srgbClr val="FFFFFF">
                  <a:alpha val="0"/>
                </a:srgbClr>
              </a:clrTo>
            </a:clrChange>
          </a:blip>
          <a:stretch>
            <a:fillRect/>
          </a:stretch>
        </p:blipFill>
        <p:spPr>
          <a:xfrm flipH="1">
            <a:off x="1777889" y="2908397"/>
            <a:ext cx="747210" cy="702845"/>
          </a:xfrm>
          <a:prstGeom prst="rect">
            <a:avLst/>
          </a:prstGeom>
        </p:spPr>
      </p:pic>
      <p:pic>
        <p:nvPicPr>
          <p:cNvPr id="27" name="Picture 26" descr="A cartoon character with arms and legs in a way that represents anger"/>
          <p:cNvPicPr>
            <a:picLocks noChangeAspect="1"/>
          </p:cNvPicPr>
          <p:nvPr/>
        </p:nvPicPr>
        <p:blipFill>
          <a:blip r:embed="rId23">
            <a:clrChange>
              <a:clrFrom>
                <a:srgbClr val="000200"/>
              </a:clrFrom>
              <a:clrTo>
                <a:srgbClr val="000200">
                  <a:alpha val="0"/>
                </a:srgbClr>
              </a:clrTo>
            </a:clrChange>
          </a:blip>
          <a:stretch>
            <a:fillRect/>
          </a:stretch>
        </p:blipFill>
        <p:spPr>
          <a:xfrm>
            <a:off x="2786659" y="3023638"/>
            <a:ext cx="803989" cy="669991"/>
          </a:xfrm>
          <a:prstGeom prst="rect">
            <a:avLst/>
          </a:prstGeom>
        </p:spPr>
      </p:pic>
      <p:pic>
        <p:nvPicPr>
          <p:cNvPr id="29" name="Picture 28" descr="Struggle and/or curiosity"/>
          <p:cNvPicPr>
            <a:picLocks noChangeAspect="1"/>
          </p:cNvPicPr>
          <p:nvPr/>
        </p:nvPicPr>
        <p:blipFill>
          <a:blip r:embed="rId24">
            <a:clrChange>
              <a:clrFrom>
                <a:srgbClr val="FFFFFF"/>
              </a:clrFrom>
              <a:clrTo>
                <a:srgbClr val="FFFFFF">
                  <a:alpha val="0"/>
                </a:srgbClr>
              </a:clrTo>
            </a:clrChange>
          </a:blip>
          <a:stretch>
            <a:fillRect/>
          </a:stretch>
        </p:blipFill>
        <p:spPr>
          <a:xfrm>
            <a:off x="5054866" y="2946633"/>
            <a:ext cx="803302" cy="803302"/>
          </a:xfrm>
          <a:prstGeom prst="rect">
            <a:avLst/>
          </a:prstGeom>
        </p:spPr>
      </p:pic>
      <p:sp>
        <p:nvSpPr>
          <p:cNvPr id="34" name="TextBox 33"/>
          <p:cNvSpPr txBox="1"/>
          <p:nvPr>
            <p:custDataLst>
              <p:tags r:id="rId10"/>
            </p:custDataLst>
          </p:nvPr>
        </p:nvSpPr>
        <p:spPr>
          <a:xfrm>
            <a:off x="1912042" y="3691441"/>
            <a:ext cx="548534" cy="253916"/>
          </a:xfrm>
          <a:prstGeom prst="rect">
            <a:avLst/>
          </a:prstGeom>
          <a:noFill/>
        </p:spPr>
        <p:txBody>
          <a:bodyPr wrap="square" rtlCol="0">
            <a:spAutoFit/>
          </a:bodyPr>
          <a:lstStyle/>
          <a:p>
            <a:r>
              <a:rPr lang="en-CA" sz="1050" dirty="0">
                <a:solidFill>
                  <a:prstClr val="black"/>
                </a:solidFill>
              </a:rPr>
              <a:t>Denial</a:t>
            </a:r>
          </a:p>
        </p:txBody>
      </p:sp>
      <p:sp>
        <p:nvSpPr>
          <p:cNvPr id="35" name="TextBox 34"/>
          <p:cNvSpPr txBox="1"/>
          <p:nvPr>
            <p:custDataLst>
              <p:tags r:id="rId11"/>
            </p:custDataLst>
          </p:nvPr>
        </p:nvSpPr>
        <p:spPr>
          <a:xfrm>
            <a:off x="2850777" y="3643603"/>
            <a:ext cx="537040" cy="253916"/>
          </a:xfrm>
          <a:prstGeom prst="rect">
            <a:avLst/>
          </a:prstGeom>
          <a:noFill/>
        </p:spPr>
        <p:txBody>
          <a:bodyPr wrap="square" rtlCol="0">
            <a:spAutoFit/>
          </a:bodyPr>
          <a:lstStyle/>
          <a:p>
            <a:r>
              <a:rPr lang="en-CA" sz="1050" dirty="0">
                <a:solidFill>
                  <a:prstClr val="black"/>
                </a:solidFill>
              </a:rPr>
              <a:t>Anger</a:t>
            </a:r>
          </a:p>
        </p:txBody>
      </p:sp>
      <p:sp>
        <p:nvSpPr>
          <p:cNvPr id="36" name="TextBox 35"/>
          <p:cNvSpPr txBox="1"/>
          <p:nvPr>
            <p:custDataLst>
              <p:tags r:id="rId12"/>
            </p:custDataLst>
          </p:nvPr>
        </p:nvSpPr>
        <p:spPr>
          <a:xfrm>
            <a:off x="3956131" y="4360079"/>
            <a:ext cx="814542" cy="253916"/>
          </a:xfrm>
          <a:prstGeom prst="rect">
            <a:avLst/>
          </a:prstGeom>
          <a:noFill/>
        </p:spPr>
        <p:txBody>
          <a:bodyPr wrap="square" rtlCol="0">
            <a:spAutoFit/>
          </a:bodyPr>
          <a:lstStyle/>
          <a:p>
            <a:r>
              <a:rPr lang="en-CA" sz="1050" dirty="0">
                <a:solidFill>
                  <a:prstClr val="black"/>
                </a:solidFill>
              </a:rPr>
              <a:t>Overwhelm</a:t>
            </a:r>
          </a:p>
        </p:txBody>
      </p:sp>
      <p:sp>
        <p:nvSpPr>
          <p:cNvPr id="37" name="TextBox 36"/>
          <p:cNvSpPr txBox="1"/>
          <p:nvPr>
            <p:custDataLst>
              <p:tags r:id="rId13"/>
            </p:custDataLst>
          </p:nvPr>
        </p:nvSpPr>
        <p:spPr>
          <a:xfrm>
            <a:off x="5314420" y="3642682"/>
            <a:ext cx="797514" cy="415498"/>
          </a:xfrm>
          <a:prstGeom prst="rect">
            <a:avLst/>
          </a:prstGeom>
          <a:noFill/>
        </p:spPr>
        <p:txBody>
          <a:bodyPr wrap="square" rtlCol="0">
            <a:spAutoFit/>
          </a:bodyPr>
          <a:lstStyle/>
          <a:p>
            <a:r>
              <a:rPr lang="en-CA" sz="1050" dirty="0">
                <a:solidFill>
                  <a:prstClr val="black"/>
                </a:solidFill>
              </a:rPr>
              <a:t>Struggling / Curiosity</a:t>
            </a:r>
          </a:p>
        </p:txBody>
      </p:sp>
      <p:sp>
        <p:nvSpPr>
          <p:cNvPr id="38" name="TextBox 37"/>
          <p:cNvSpPr txBox="1"/>
          <p:nvPr>
            <p:custDataLst>
              <p:tags r:id="rId14"/>
            </p:custDataLst>
          </p:nvPr>
        </p:nvSpPr>
        <p:spPr>
          <a:xfrm>
            <a:off x="6191092" y="3136572"/>
            <a:ext cx="797514" cy="253916"/>
          </a:xfrm>
          <a:prstGeom prst="rect">
            <a:avLst/>
          </a:prstGeom>
          <a:noFill/>
        </p:spPr>
        <p:txBody>
          <a:bodyPr wrap="square" rtlCol="0">
            <a:spAutoFit/>
          </a:bodyPr>
          <a:lstStyle/>
          <a:p>
            <a:r>
              <a:rPr lang="en-CA" sz="1050" dirty="0">
                <a:solidFill>
                  <a:prstClr val="black"/>
                </a:solidFill>
              </a:rPr>
              <a:t>Comfort</a:t>
            </a:r>
          </a:p>
        </p:txBody>
      </p:sp>
      <p:pic>
        <p:nvPicPr>
          <p:cNvPr id="39" name="Picture 38" descr="overwhelm 2"/>
          <p:cNvPicPr>
            <a:picLocks noChangeAspect="1"/>
          </p:cNvPicPr>
          <p:nvPr/>
        </p:nvPicPr>
        <p:blipFill>
          <a:blip r:embed="rId25"/>
          <a:stretch>
            <a:fillRect/>
          </a:stretch>
        </p:blipFill>
        <p:spPr>
          <a:xfrm>
            <a:off x="4185348" y="3784799"/>
            <a:ext cx="559699" cy="568874"/>
          </a:xfrm>
          <a:prstGeom prst="rect">
            <a:avLst/>
          </a:prstGeom>
        </p:spPr>
      </p:pic>
      <p:pic>
        <p:nvPicPr>
          <p:cNvPr id="40" name="Picture 39" descr="overwhelm 1"/>
          <p:cNvPicPr>
            <a:picLocks noChangeAspect="1"/>
          </p:cNvPicPr>
          <p:nvPr/>
        </p:nvPicPr>
        <p:blipFill>
          <a:blip r:embed="rId26"/>
          <a:stretch>
            <a:fillRect/>
          </a:stretch>
        </p:blipFill>
        <p:spPr>
          <a:xfrm>
            <a:off x="3600916" y="3766273"/>
            <a:ext cx="577065" cy="558145"/>
          </a:xfrm>
          <a:prstGeom prst="rect">
            <a:avLst/>
          </a:prstGeom>
        </p:spPr>
      </p:pic>
      <p:pic>
        <p:nvPicPr>
          <p:cNvPr id="41" name="Picture 40" descr="overwhelm 3"/>
          <p:cNvPicPr>
            <a:picLocks noChangeAspect="1"/>
          </p:cNvPicPr>
          <p:nvPr/>
        </p:nvPicPr>
        <p:blipFill>
          <a:blip r:embed="rId27"/>
          <a:stretch>
            <a:fillRect/>
          </a:stretch>
        </p:blipFill>
        <p:spPr>
          <a:xfrm>
            <a:off x="4689013" y="3845357"/>
            <a:ext cx="547781" cy="498830"/>
          </a:xfrm>
          <a:prstGeom prst="rect">
            <a:avLst/>
          </a:prstGeom>
        </p:spPr>
      </p:pic>
      <p:pic>
        <p:nvPicPr>
          <p:cNvPr id="42" name="Picture 41" descr="comfort"/>
          <p:cNvPicPr>
            <a:picLocks noChangeAspect="1"/>
          </p:cNvPicPr>
          <p:nvPr/>
        </p:nvPicPr>
        <p:blipFill>
          <a:blip r:embed="rId28">
            <a:clrChange>
              <a:clrFrom>
                <a:srgbClr val="FFFFFF"/>
              </a:clrFrom>
              <a:clrTo>
                <a:srgbClr val="FFFFFF">
                  <a:alpha val="0"/>
                </a:srgbClr>
              </a:clrTo>
            </a:clrChange>
          </a:blip>
          <a:stretch>
            <a:fillRect/>
          </a:stretch>
        </p:blipFill>
        <p:spPr>
          <a:xfrm>
            <a:off x="6139387" y="2536169"/>
            <a:ext cx="658863" cy="645306"/>
          </a:xfrm>
          <a:prstGeom prst="rect">
            <a:avLst/>
          </a:prstGeom>
        </p:spPr>
      </p:pic>
      <p:sp>
        <p:nvSpPr>
          <p:cNvPr id="43" name="Title 3"/>
          <p:cNvSpPr txBox="1">
            <a:spLocks/>
          </p:cNvSpPr>
          <p:nvPr>
            <p:custDataLst>
              <p:tags r:id="rId15"/>
            </p:custDataLst>
          </p:nvPr>
        </p:nvSpPr>
        <p:spPr>
          <a:xfrm>
            <a:off x="6998509" y="3300240"/>
            <a:ext cx="1572524" cy="8706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All Emotions Are Normal</a:t>
            </a:r>
            <a:endParaRPr lang="en-CA" sz="1800" dirty="0"/>
          </a:p>
        </p:txBody>
      </p:sp>
      <p:sp>
        <p:nvSpPr>
          <p:cNvPr id="28" name="TextBox 27"/>
          <p:cNvSpPr txBox="1"/>
          <p:nvPr>
            <p:custDataLst>
              <p:tags r:id="rId16"/>
            </p:custDataLst>
          </p:nvPr>
        </p:nvSpPr>
        <p:spPr>
          <a:xfrm>
            <a:off x="1462013" y="5331331"/>
            <a:ext cx="1834925" cy="923330"/>
          </a:xfrm>
          <a:prstGeom prst="rect">
            <a:avLst/>
          </a:prstGeom>
          <a:noFill/>
        </p:spPr>
        <p:txBody>
          <a:bodyPr wrap="square" rtlCol="0">
            <a:spAutoFit/>
          </a:bodyPr>
          <a:lstStyle/>
          <a:p>
            <a:pPr algn="ctr"/>
            <a:r>
              <a:rPr lang="en-CA" dirty="0">
                <a:solidFill>
                  <a:prstClr val="black"/>
                </a:solidFill>
              </a:rPr>
              <a:t>Have to let go of who  we were in the old</a:t>
            </a:r>
          </a:p>
        </p:txBody>
      </p:sp>
      <p:sp>
        <p:nvSpPr>
          <p:cNvPr id="30" name="TextBox 29"/>
          <p:cNvSpPr txBox="1"/>
          <p:nvPr>
            <p:custDataLst>
              <p:tags r:id="rId17"/>
            </p:custDataLst>
          </p:nvPr>
        </p:nvSpPr>
        <p:spPr>
          <a:xfrm>
            <a:off x="3555391" y="5330176"/>
            <a:ext cx="1896983" cy="923330"/>
          </a:xfrm>
          <a:prstGeom prst="rect">
            <a:avLst/>
          </a:prstGeom>
          <a:noFill/>
        </p:spPr>
        <p:txBody>
          <a:bodyPr wrap="square" rtlCol="0">
            <a:spAutoFit/>
          </a:bodyPr>
          <a:lstStyle/>
          <a:p>
            <a:pPr algn="ctr"/>
            <a:r>
              <a:rPr lang="en-CA" dirty="0">
                <a:solidFill>
                  <a:prstClr val="black"/>
                </a:solidFill>
              </a:rPr>
              <a:t>Not who we were </a:t>
            </a:r>
          </a:p>
          <a:p>
            <a:pPr algn="ctr"/>
            <a:r>
              <a:rPr lang="en-CA" dirty="0">
                <a:solidFill>
                  <a:prstClr val="black"/>
                </a:solidFill>
              </a:rPr>
              <a:t>Not yet who we will be</a:t>
            </a:r>
          </a:p>
        </p:txBody>
      </p:sp>
      <p:sp>
        <p:nvSpPr>
          <p:cNvPr id="31" name="TextBox 30"/>
          <p:cNvSpPr txBox="1"/>
          <p:nvPr>
            <p:custDataLst>
              <p:tags r:id="rId18"/>
            </p:custDataLst>
          </p:nvPr>
        </p:nvSpPr>
        <p:spPr>
          <a:xfrm>
            <a:off x="5767064" y="5330176"/>
            <a:ext cx="1936236" cy="646331"/>
          </a:xfrm>
          <a:prstGeom prst="rect">
            <a:avLst/>
          </a:prstGeom>
          <a:noFill/>
        </p:spPr>
        <p:txBody>
          <a:bodyPr wrap="none" rtlCol="0">
            <a:spAutoFit/>
          </a:bodyPr>
          <a:lstStyle/>
          <a:p>
            <a:pPr algn="ctr"/>
            <a:r>
              <a:rPr lang="en-CA" dirty="0">
                <a:solidFill>
                  <a:prstClr val="black"/>
                </a:solidFill>
              </a:rPr>
              <a:t>Begin to identify</a:t>
            </a:r>
          </a:p>
          <a:p>
            <a:pPr algn="ctr"/>
            <a:r>
              <a:rPr lang="en-CA" dirty="0">
                <a:solidFill>
                  <a:prstClr val="black"/>
                </a:solidFill>
              </a:rPr>
              <a:t>with the new ways</a:t>
            </a:r>
          </a:p>
        </p:txBody>
      </p:sp>
      <p:sp>
        <p:nvSpPr>
          <p:cNvPr id="2" name="TextBox 6">
            <a:extLst>
              <a:ext uri="{FF2B5EF4-FFF2-40B4-BE49-F238E27FC236}">
                <a16:creationId xmlns:a16="http://schemas.microsoft.com/office/drawing/2014/main" id="{08E8F369-3535-131D-8600-F1B8F3F49609}"/>
              </a:ext>
            </a:extLst>
          </p:cNvPr>
          <p:cNvSpPr txBox="1">
            <a:spLocks noChangeArrowheads="1"/>
          </p:cNvSpPr>
          <p:nvPr>
            <p:custDataLst>
              <p:tags r:id="rId19"/>
            </p:custDataLst>
          </p:nvPr>
        </p:nvSpPr>
        <p:spPr bwMode="auto">
          <a:xfrm>
            <a:off x="900113" y="6433393"/>
            <a:ext cx="3167062" cy="261610"/>
          </a:xfrm>
          <a:prstGeom prst="rect">
            <a:avLst/>
          </a:prstGeom>
          <a:noFill/>
          <a:ln w="9525">
            <a:noFill/>
            <a:miter lim="800000"/>
            <a:headEnd/>
            <a:tailEnd/>
          </a:ln>
        </p:spPr>
        <p:txBody>
          <a:bodyPr>
            <a:spAutoFit/>
          </a:bodyPr>
          <a:lstStyle/>
          <a:p>
            <a:r>
              <a:rPr lang="en-CA" sz="1050" dirty="0">
                <a:latin typeface="Calibri" pitchFamily="34" charset="0"/>
              </a:rPr>
              <a:t>*Adapted from William-Bridges  model </a:t>
            </a:r>
          </a:p>
        </p:txBody>
      </p:sp>
    </p:spTree>
    <p:extLst>
      <p:ext uri="{BB962C8B-B14F-4D97-AF65-F5344CB8AC3E}">
        <p14:creationId xmlns:p14="http://schemas.microsoft.com/office/powerpoint/2010/main" val="365484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10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childTnLst>
                          </p:cTn>
                        </p:par>
                        <p:par>
                          <p:cTn id="51" fill="hold">
                            <p:stCondLst>
                              <p:cond delay="1000"/>
                            </p:stCondLst>
                            <p:childTnLst>
                              <p:par>
                                <p:cTn id="52" presetID="10" presetClass="entr" presetSubtype="0" fill="hold"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1000"/>
                                        <p:tgtEl>
                                          <p:spTgt spid="3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1000"/>
                            </p:stCondLst>
                            <p:childTnLst>
                              <p:par>
                                <p:cTn id="77" presetID="10" presetClass="entr" presetSubtype="0" fill="hold"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childTnLst>
                                </p:cTn>
                              </p:par>
                            </p:childTnLst>
                          </p:cTn>
                        </p:par>
                        <p:par>
                          <p:cTn id="80" fill="hold">
                            <p:stCondLst>
                              <p:cond delay="1500"/>
                            </p:stCondLst>
                            <p:childTnLst>
                              <p:par>
                                <p:cTn id="81" presetID="10"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1000"/>
                                        <p:tgtEl>
                                          <p:spTgt spid="31"/>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fade">
                                      <p:cBhvr>
                                        <p:cTn id="9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4" grpId="0"/>
      <p:bldP spid="15" grpId="0"/>
      <p:bldP spid="34" grpId="0"/>
      <p:bldP spid="35" grpId="0"/>
      <p:bldP spid="36" grpId="0"/>
      <p:bldP spid="37" grpId="0"/>
      <p:bldP spid="38" grpId="0"/>
      <p:bldP spid="43" grpId="0"/>
      <p:bldP spid="28"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custDataLst>
              <p:tags r:id="rId1"/>
            </p:custDataLst>
          </p:nvPr>
        </p:nvSpPr>
        <p:spPr/>
        <p:txBody>
          <a:bodyPr>
            <a:normAutofit fontScale="90000"/>
          </a:bodyPr>
          <a:lstStyle/>
          <a:p>
            <a:r>
              <a:rPr lang="fr-FR" dirty="0"/>
              <a:t>Toutes les transitions ont trois phases</a:t>
            </a:r>
            <a:endParaRPr lang="en-CA" dirty="0"/>
          </a:p>
        </p:txBody>
      </p:sp>
      <p:cxnSp>
        <p:nvCxnSpPr>
          <p:cNvPr id="4" name="Straight Arrow Connector 3"/>
          <p:cNvCxnSpPr/>
          <p:nvPr>
            <p:custDataLst>
              <p:tags r:id="rId2"/>
            </p:custDataLst>
          </p:nvPr>
        </p:nvCxnSpPr>
        <p:spPr>
          <a:xfrm>
            <a:off x="1858036" y="4609542"/>
            <a:ext cx="513057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custDataLst>
              <p:tags r:id="rId3"/>
            </p:custDataLst>
          </p:nvPr>
        </p:nvSpPr>
        <p:spPr>
          <a:xfrm>
            <a:off x="6956601" y="4582339"/>
            <a:ext cx="671938" cy="300082"/>
          </a:xfrm>
          <a:prstGeom prst="rect">
            <a:avLst/>
          </a:prstGeom>
          <a:noFill/>
        </p:spPr>
        <p:txBody>
          <a:bodyPr wrap="square" rtlCol="0">
            <a:spAutoFit/>
          </a:bodyPr>
          <a:lstStyle/>
          <a:p>
            <a:r>
              <a:rPr lang="fr-CA" sz="1350" dirty="0"/>
              <a:t>Temps</a:t>
            </a:r>
          </a:p>
        </p:txBody>
      </p:sp>
      <p:sp>
        <p:nvSpPr>
          <p:cNvPr id="7" name="Freeform 52"/>
          <p:cNvSpPr>
            <a:spLocks/>
          </p:cNvSpPr>
          <p:nvPr>
            <p:custDataLst>
              <p:tags r:id="rId4"/>
            </p:custDataLst>
          </p:nvPr>
        </p:nvSpPr>
        <p:spPr bwMode="auto">
          <a:xfrm>
            <a:off x="2128066" y="2430109"/>
            <a:ext cx="4698522" cy="751367"/>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28575" cap="flat">
            <a:solidFill>
              <a:schemeClr val="accent6"/>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cxnSp>
        <p:nvCxnSpPr>
          <p:cNvPr id="9" name="Straight Arrow Connector 8"/>
          <p:cNvCxnSpPr/>
          <p:nvPr>
            <p:custDataLst>
              <p:tags r:id="rId5"/>
            </p:custDataLst>
          </p:nvPr>
        </p:nvCxnSpPr>
        <p:spPr>
          <a:xfrm flipH="1" flipV="1">
            <a:off x="1858036" y="2341291"/>
            <a:ext cx="18434" cy="22845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custDataLst>
              <p:tags r:id="rId6"/>
            </p:custDataLst>
          </p:nvPr>
        </p:nvSpPr>
        <p:spPr>
          <a:xfrm rot="16200000">
            <a:off x="1001934" y="2628121"/>
            <a:ext cx="1305793" cy="300082"/>
          </a:xfrm>
          <a:prstGeom prst="rect">
            <a:avLst/>
          </a:prstGeom>
          <a:noFill/>
        </p:spPr>
        <p:txBody>
          <a:bodyPr wrap="square" rtlCol="0">
            <a:spAutoFit/>
          </a:bodyPr>
          <a:lstStyle/>
          <a:p>
            <a:r>
              <a:rPr lang="en-CA" sz="1350" dirty="0"/>
              <a:t>Performance</a:t>
            </a:r>
          </a:p>
        </p:txBody>
      </p:sp>
      <p:sp>
        <p:nvSpPr>
          <p:cNvPr id="13" name="Rectangle 46"/>
          <p:cNvSpPr>
            <a:spLocks noChangeArrowheads="1"/>
          </p:cNvSpPr>
          <p:nvPr>
            <p:custDataLst>
              <p:tags r:id="rId7"/>
            </p:custDataLst>
          </p:nvPr>
        </p:nvSpPr>
        <p:spPr bwMode="auto">
          <a:xfrm>
            <a:off x="2113665" y="4830452"/>
            <a:ext cx="884218" cy="2308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fr-CA" sz="1500" b="1" dirty="0">
                <a:solidFill>
                  <a:srgbClr val="000000"/>
                </a:solidFill>
                <a:cs typeface="Arial" pitchFamily="34" charset="0"/>
              </a:rPr>
              <a:t>Fins </a:t>
            </a:r>
            <a:endParaRPr lang="fr-CA" sz="1500" dirty="0">
              <a:solidFill>
                <a:prstClr val="black"/>
              </a:solidFill>
              <a:latin typeface="Arial" pitchFamily="34" charset="0"/>
              <a:cs typeface="Arial" pitchFamily="34" charset="0"/>
            </a:endParaRPr>
          </a:p>
        </p:txBody>
      </p:sp>
      <p:sp>
        <p:nvSpPr>
          <p:cNvPr id="14" name="Rectangle 47"/>
          <p:cNvSpPr>
            <a:spLocks noChangeArrowheads="1"/>
          </p:cNvSpPr>
          <p:nvPr>
            <p:custDataLst>
              <p:tags r:id="rId8"/>
            </p:custDataLst>
          </p:nvPr>
        </p:nvSpPr>
        <p:spPr bwMode="auto">
          <a:xfrm>
            <a:off x="3842882" y="4830452"/>
            <a:ext cx="966804"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fr-CA" sz="1500" b="1" dirty="0">
                <a:solidFill>
                  <a:srgbClr val="000000"/>
                </a:solidFill>
                <a:cs typeface="Arial" pitchFamily="34" charset="0"/>
              </a:rPr>
              <a:t>Zone neutre</a:t>
            </a:r>
            <a:endParaRPr lang="fr-CA" sz="1500" dirty="0">
              <a:solidFill>
                <a:prstClr val="black"/>
              </a:solidFill>
              <a:latin typeface="Arial" pitchFamily="34" charset="0"/>
              <a:cs typeface="Arial" pitchFamily="34" charset="0"/>
            </a:endParaRPr>
          </a:p>
        </p:txBody>
      </p:sp>
      <p:sp>
        <p:nvSpPr>
          <p:cNvPr id="15" name="Rectangle 48"/>
          <p:cNvSpPr>
            <a:spLocks noChangeArrowheads="1"/>
          </p:cNvSpPr>
          <p:nvPr>
            <p:custDataLst>
              <p:tags r:id="rId9"/>
            </p:custDataLst>
          </p:nvPr>
        </p:nvSpPr>
        <p:spPr bwMode="auto">
          <a:xfrm>
            <a:off x="5565332" y="4803710"/>
            <a:ext cx="1456938"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fr-CA" sz="1500" b="1" dirty="0">
                <a:solidFill>
                  <a:srgbClr val="000000"/>
                </a:solidFill>
                <a:cs typeface="Arial" pitchFamily="34" charset="0"/>
              </a:rPr>
              <a:t>Nouveaux départs</a:t>
            </a:r>
            <a:endParaRPr lang="fr-CA" sz="1500" dirty="0">
              <a:solidFill>
                <a:prstClr val="black"/>
              </a:solidFill>
              <a:latin typeface="Arial" pitchFamily="34" charset="0"/>
              <a:cs typeface="Arial" pitchFamily="34" charset="0"/>
            </a:endParaRPr>
          </a:p>
        </p:txBody>
      </p:sp>
      <p:cxnSp>
        <p:nvCxnSpPr>
          <p:cNvPr id="19" name="Straight Connector 18"/>
          <p:cNvCxnSpPr/>
          <p:nvPr/>
        </p:nvCxnSpPr>
        <p:spPr>
          <a:xfrm flipV="1">
            <a:off x="3373928" y="2456851"/>
            <a:ext cx="0" cy="2557476"/>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314420" y="2456851"/>
            <a:ext cx="0" cy="2557476"/>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22">
            <a:clrChange>
              <a:clrFrom>
                <a:srgbClr val="FFFFFF"/>
              </a:clrFrom>
              <a:clrTo>
                <a:srgbClr val="FFFFFF">
                  <a:alpha val="0"/>
                </a:srgbClr>
              </a:clrTo>
            </a:clrChange>
          </a:blip>
          <a:stretch>
            <a:fillRect/>
          </a:stretch>
        </p:blipFill>
        <p:spPr>
          <a:xfrm flipH="1">
            <a:off x="1777889" y="2908397"/>
            <a:ext cx="747210" cy="702845"/>
          </a:xfrm>
          <a:prstGeom prst="rect">
            <a:avLst/>
          </a:prstGeom>
        </p:spPr>
      </p:pic>
      <p:pic>
        <p:nvPicPr>
          <p:cNvPr id="27" name="Picture 26"/>
          <p:cNvPicPr>
            <a:picLocks noChangeAspect="1"/>
          </p:cNvPicPr>
          <p:nvPr/>
        </p:nvPicPr>
        <p:blipFill>
          <a:blip r:embed="rId23">
            <a:clrChange>
              <a:clrFrom>
                <a:srgbClr val="000200"/>
              </a:clrFrom>
              <a:clrTo>
                <a:srgbClr val="000200">
                  <a:alpha val="0"/>
                </a:srgbClr>
              </a:clrTo>
            </a:clrChange>
          </a:blip>
          <a:stretch>
            <a:fillRect/>
          </a:stretch>
        </p:blipFill>
        <p:spPr>
          <a:xfrm>
            <a:off x="2755961" y="3013288"/>
            <a:ext cx="803989" cy="669991"/>
          </a:xfrm>
          <a:prstGeom prst="rect">
            <a:avLst/>
          </a:prstGeom>
        </p:spPr>
      </p:pic>
      <p:pic>
        <p:nvPicPr>
          <p:cNvPr id="29" name="Picture 28"/>
          <p:cNvPicPr>
            <a:picLocks noChangeAspect="1"/>
          </p:cNvPicPr>
          <p:nvPr/>
        </p:nvPicPr>
        <p:blipFill>
          <a:blip r:embed="rId24">
            <a:clrChange>
              <a:clrFrom>
                <a:srgbClr val="FFFFFF"/>
              </a:clrFrom>
              <a:clrTo>
                <a:srgbClr val="FFFFFF">
                  <a:alpha val="0"/>
                </a:srgbClr>
              </a:clrTo>
            </a:clrChange>
          </a:blip>
          <a:stretch>
            <a:fillRect/>
          </a:stretch>
        </p:blipFill>
        <p:spPr>
          <a:xfrm>
            <a:off x="5054866" y="2946633"/>
            <a:ext cx="803302" cy="803302"/>
          </a:xfrm>
          <a:prstGeom prst="rect">
            <a:avLst/>
          </a:prstGeom>
        </p:spPr>
      </p:pic>
      <p:sp>
        <p:nvSpPr>
          <p:cNvPr id="34" name="TextBox 33"/>
          <p:cNvSpPr txBox="1"/>
          <p:nvPr>
            <p:custDataLst>
              <p:tags r:id="rId10"/>
            </p:custDataLst>
          </p:nvPr>
        </p:nvSpPr>
        <p:spPr>
          <a:xfrm>
            <a:off x="1912042" y="3691442"/>
            <a:ext cx="486054" cy="253916"/>
          </a:xfrm>
          <a:prstGeom prst="rect">
            <a:avLst/>
          </a:prstGeom>
          <a:noFill/>
        </p:spPr>
        <p:txBody>
          <a:bodyPr wrap="square" rtlCol="0">
            <a:spAutoFit/>
          </a:bodyPr>
          <a:lstStyle/>
          <a:p>
            <a:pPr>
              <a:defRPr/>
            </a:pPr>
            <a:r>
              <a:rPr lang="fr-CA" sz="1050" dirty="0"/>
              <a:t>Déni</a:t>
            </a:r>
            <a:endParaRPr lang="en-CA" sz="1050" dirty="0"/>
          </a:p>
        </p:txBody>
      </p:sp>
      <p:sp>
        <p:nvSpPr>
          <p:cNvPr id="35" name="TextBox 34"/>
          <p:cNvSpPr txBox="1"/>
          <p:nvPr>
            <p:custDataLst>
              <p:tags r:id="rId11"/>
            </p:custDataLst>
          </p:nvPr>
        </p:nvSpPr>
        <p:spPr>
          <a:xfrm>
            <a:off x="2839181" y="3650201"/>
            <a:ext cx="539974" cy="253916"/>
          </a:xfrm>
          <a:prstGeom prst="rect">
            <a:avLst/>
          </a:prstGeom>
          <a:noFill/>
        </p:spPr>
        <p:txBody>
          <a:bodyPr wrap="square" rtlCol="0">
            <a:spAutoFit/>
          </a:bodyPr>
          <a:lstStyle/>
          <a:p>
            <a:pPr>
              <a:defRPr/>
            </a:pPr>
            <a:r>
              <a:rPr lang="fr-CA" sz="1050" dirty="0"/>
              <a:t>Colère</a:t>
            </a:r>
            <a:endParaRPr lang="en-CA" sz="1050" dirty="0"/>
          </a:p>
        </p:txBody>
      </p:sp>
      <p:sp>
        <p:nvSpPr>
          <p:cNvPr id="36" name="TextBox 35"/>
          <p:cNvSpPr txBox="1"/>
          <p:nvPr>
            <p:custDataLst>
              <p:tags r:id="rId12"/>
            </p:custDataLst>
          </p:nvPr>
        </p:nvSpPr>
        <p:spPr>
          <a:xfrm>
            <a:off x="3956130" y="4360079"/>
            <a:ext cx="920785" cy="253916"/>
          </a:xfrm>
          <a:prstGeom prst="rect">
            <a:avLst/>
          </a:prstGeom>
          <a:noFill/>
        </p:spPr>
        <p:txBody>
          <a:bodyPr wrap="square" rtlCol="0">
            <a:spAutoFit/>
          </a:bodyPr>
          <a:lstStyle/>
          <a:p>
            <a:r>
              <a:rPr lang="en-CA" sz="1050" dirty="0" err="1">
                <a:solidFill>
                  <a:prstClr val="black"/>
                </a:solidFill>
              </a:rPr>
              <a:t>Accablant</a:t>
            </a:r>
            <a:r>
              <a:rPr lang="en-CA" sz="1050" dirty="0">
                <a:solidFill>
                  <a:prstClr val="black"/>
                </a:solidFill>
              </a:rPr>
              <a:t>/e</a:t>
            </a:r>
          </a:p>
        </p:txBody>
      </p:sp>
      <p:sp>
        <p:nvSpPr>
          <p:cNvPr id="37" name="TextBox 36"/>
          <p:cNvSpPr txBox="1"/>
          <p:nvPr>
            <p:custDataLst>
              <p:tags r:id="rId13"/>
            </p:custDataLst>
          </p:nvPr>
        </p:nvSpPr>
        <p:spPr>
          <a:xfrm>
            <a:off x="5326996" y="3642682"/>
            <a:ext cx="797514" cy="415498"/>
          </a:xfrm>
          <a:prstGeom prst="rect">
            <a:avLst/>
          </a:prstGeom>
          <a:noFill/>
        </p:spPr>
        <p:txBody>
          <a:bodyPr wrap="square" rtlCol="0">
            <a:spAutoFit/>
          </a:bodyPr>
          <a:lstStyle/>
          <a:p>
            <a:r>
              <a:rPr lang="en-CA" sz="1050" dirty="0" err="1">
                <a:solidFill>
                  <a:prstClr val="black"/>
                </a:solidFill>
              </a:rPr>
              <a:t>Luttant</a:t>
            </a:r>
            <a:r>
              <a:rPr lang="en-CA" sz="1050" dirty="0">
                <a:solidFill>
                  <a:prstClr val="black"/>
                </a:solidFill>
              </a:rPr>
              <a:t>/e et </a:t>
            </a:r>
            <a:r>
              <a:rPr lang="en-CA" sz="1050" dirty="0" err="1">
                <a:solidFill>
                  <a:prstClr val="black"/>
                </a:solidFill>
              </a:rPr>
              <a:t>curiosité</a:t>
            </a:r>
            <a:endParaRPr lang="en-CA" sz="1050" dirty="0">
              <a:solidFill>
                <a:prstClr val="black"/>
              </a:solidFill>
            </a:endParaRPr>
          </a:p>
        </p:txBody>
      </p:sp>
      <p:sp>
        <p:nvSpPr>
          <p:cNvPr id="38" name="TextBox 37"/>
          <p:cNvSpPr txBox="1"/>
          <p:nvPr>
            <p:custDataLst>
              <p:tags r:id="rId14"/>
            </p:custDataLst>
          </p:nvPr>
        </p:nvSpPr>
        <p:spPr>
          <a:xfrm>
            <a:off x="6176000" y="3136572"/>
            <a:ext cx="797514" cy="253916"/>
          </a:xfrm>
          <a:prstGeom prst="rect">
            <a:avLst/>
          </a:prstGeom>
          <a:noFill/>
        </p:spPr>
        <p:txBody>
          <a:bodyPr wrap="square" rtlCol="0">
            <a:spAutoFit/>
          </a:bodyPr>
          <a:lstStyle/>
          <a:p>
            <a:r>
              <a:rPr lang="en-CA" sz="1050" dirty="0" err="1">
                <a:solidFill>
                  <a:prstClr val="black"/>
                </a:solidFill>
              </a:rPr>
              <a:t>Confort</a:t>
            </a:r>
            <a:endParaRPr lang="en-CA" sz="1050" dirty="0">
              <a:solidFill>
                <a:prstClr val="black"/>
              </a:solidFill>
            </a:endParaRPr>
          </a:p>
        </p:txBody>
      </p:sp>
      <p:pic>
        <p:nvPicPr>
          <p:cNvPr id="39" name="Picture 38"/>
          <p:cNvPicPr>
            <a:picLocks noChangeAspect="1"/>
          </p:cNvPicPr>
          <p:nvPr/>
        </p:nvPicPr>
        <p:blipFill>
          <a:blip r:embed="rId25"/>
          <a:stretch>
            <a:fillRect/>
          </a:stretch>
        </p:blipFill>
        <p:spPr>
          <a:xfrm>
            <a:off x="4185348" y="3784799"/>
            <a:ext cx="559699" cy="568874"/>
          </a:xfrm>
          <a:prstGeom prst="rect">
            <a:avLst/>
          </a:prstGeom>
        </p:spPr>
      </p:pic>
      <p:pic>
        <p:nvPicPr>
          <p:cNvPr id="40" name="Picture 39"/>
          <p:cNvPicPr>
            <a:picLocks noChangeAspect="1"/>
          </p:cNvPicPr>
          <p:nvPr/>
        </p:nvPicPr>
        <p:blipFill>
          <a:blip r:embed="rId26"/>
          <a:stretch>
            <a:fillRect/>
          </a:stretch>
        </p:blipFill>
        <p:spPr>
          <a:xfrm>
            <a:off x="3600916" y="3766273"/>
            <a:ext cx="577065" cy="558145"/>
          </a:xfrm>
          <a:prstGeom prst="rect">
            <a:avLst/>
          </a:prstGeom>
        </p:spPr>
      </p:pic>
      <p:pic>
        <p:nvPicPr>
          <p:cNvPr id="41" name="Picture 40"/>
          <p:cNvPicPr>
            <a:picLocks noChangeAspect="1"/>
          </p:cNvPicPr>
          <p:nvPr/>
        </p:nvPicPr>
        <p:blipFill>
          <a:blip r:embed="rId27"/>
          <a:stretch>
            <a:fillRect/>
          </a:stretch>
        </p:blipFill>
        <p:spPr>
          <a:xfrm>
            <a:off x="4689013" y="3845357"/>
            <a:ext cx="547781" cy="498830"/>
          </a:xfrm>
          <a:prstGeom prst="rect">
            <a:avLst/>
          </a:prstGeom>
        </p:spPr>
      </p:pic>
      <p:pic>
        <p:nvPicPr>
          <p:cNvPr id="42" name="Picture 41"/>
          <p:cNvPicPr>
            <a:picLocks noChangeAspect="1"/>
          </p:cNvPicPr>
          <p:nvPr/>
        </p:nvPicPr>
        <p:blipFill>
          <a:blip r:embed="rId28">
            <a:clrChange>
              <a:clrFrom>
                <a:srgbClr val="FFFFFF"/>
              </a:clrFrom>
              <a:clrTo>
                <a:srgbClr val="FFFFFF">
                  <a:alpha val="0"/>
                </a:srgbClr>
              </a:clrTo>
            </a:clrChange>
          </a:blip>
          <a:stretch>
            <a:fillRect/>
          </a:stretch>
        </p:blipFill>
        <p:spPr>
          <a:xfrm>
            <a:off x="6139387" y="2536169"/>
            <a:ext cx="658863" cy="645306"/>
          </a:xfrm>
          <a:prstGeom prst="rect">
            <a:avLst/>
          </a:prstGeom>
        </p:spPr>
      </p:pic>
      <p:sp>
        <p:nvSpPr>
          <p:cNvPr id="43" name="Title 3"/>
          <p:cNvSpPr txBox="1">
            <a:spLocks/>
          </p:cNvSpPr>
          <p:nvPr>
            <p:custDataLst>
              <p:tags r:id="rId15"/>
            </p:custDataLst>
          </p:nvPr>
        </p:nvSpPr>
        <p:spPr>
          <a:xfrm>
            <a:off x="6912505" y="3322750"/>
            <a:ext cx="2031956" cy="8706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800" dirty="0"/>
              <a:t>Toutes les émotions sont normales</a:t>
            </a:r>
            <a:endParaRPr lang="en-CA" sz="1800" dirty="0"/>
          </a:p>
        </p:txBody>
      </p:sp>
      <p:sp>
        <p:nvSpPr>
          <p:cNvPr id="2" name="TextBox 1">
            <a:extLst>
              <a:ext uri="{FF2B5EF4-FFF2-40B4-BE49-F238E27FC236}">
                <a16:creationId xmlns:a16="http://schemas.microsoft.com/office/drawing/2014/main" id="{CE029546-2AC5-E306-8667-9B7F6D2AACCB}"/>
              </a:ext>
            </a:extLst>
          </p:cNvPr>
          <p:cNvSpPr txBox="1"/>
          <p:nvPr>
            <p:custDataLst>
              <p:tags r:id="rId16"/>
            </p:custDataLst>
          </p:nvPr>
        </p:nvSpPr>
        <p:spPr>
          <a:xfrm>
            <a:off x="1112342" y="5314968"/>
            <a:ext cx="2109468" cy="923330"/>
          </a:xfrm>
          <a:prstGeom prst="rect">
            <a:avLst/>
          </a:prstGeom>
          <a:noFill/>
        </p:spPr>
        <p:txBody>
          <a:bodyPr wrap="square" rtlCol="0">
            <a:spAutoFit/>
          </a:bodyPr>
          <a:lstStyle/>
          <a:p>
            <a:pPr algn="ctr"/>
            <a:r>
              <a:rPr lang="fr-FR" dirty="0"/>
              <a:t>Je dois abandonner qui nous étions dans l'ancien</a:t>
            </a:r>
            <a:endParaRPr lang="en-CA" dirty="0"/>
          </a:p>
        </p:txBody>
      </p:sp>
      <p:sp>
        <p:nvSpPr>
          <p:cNvPr id="6" name="TextBox 5">
            <a:extLst>
              <a:ext uri="{FF2B5EF4-FFF2-40B4-BE49-F238E27FC236}">
                <a16:creationId xmlns:a16="http://schemas.microsoft.com/office/drawing/2014/main" id="{822FFFBF-0532-73CC-5C97-2E8FA24A162F}"/>
              </a:ext>
            </a:extLst>
          </p:cNvPr>
          <p:cNvSpPr txBox="1"/>
          <p:nvPr>
            <p:custDataLst>
              <p:tags r:id="rId17"/>
            </p:custDataLst>
          </p:nvPr>
        </p:nvSpPr>
        <p:spPr>
          <a:xfrm>
            <a:off x="3379155" y="5330176"/>
            <a:ext cx="2073219" cy="923330"/>
          </a:xfrm>
          <a:prstGeom prst="rect">
            <a:avLst/>
          </a:prstGeom>
          <a:noFill/>
        </p:spPr>
        <p:txBody>
          <a:bodyPr wrap="square" rtlCol="0">
            <a:spAutoFit/>
          </a:bodyPr>
          <a:lstStyle/>
          <a:p>
            <a:pPr algn="ctr"/>
            <a:r>
              <a:rPr lang="fr-FR" dirty="0"/>
              <a:t>Pas qui nous étions</a:t>
            </a:r>
          </a:p>
          <a:p>
            <a:pPr algn="ctr"/>
            <a:r>
              <a:rPr lang="fr-FR" dirty="0"/>
              <a:t>Pas encore qui nous serons</a:t>
            </a:r>
            <a:endParaRPr lang="en-CA" dirty="0"/>
          </a:p>
        </p:txBody>
      </p:sp>
      <p:sp>
        <p:nvSpPr>
          <p:cNvPr id="8" name="TextBox 7">
            <a:extLst>
              <a:ext uri="{FF2B5EF4-FFF2-40B4-BE49-F238E27FC236}">
                <a16:creationId xmlns:a16="http://schemas.microsoft.com/office/drawing/2014/main" id="{465F0771-E6F0-DA26-8CB0-CF9722AE5EC9}"/>
              </a:ext>
            </a:extLst>
          </p:cNvPr>
          <p:cNvSpPr txBox="1"/>
          <p:nvPr>
            <p:custDataLst>
              <p:tags r:id="rId18"/>
            </p:custDataLst>
          </p:nvPr>
        </p:nvSpPr>
        <p:spPr>
          <a:xfrm>
            <a:off x="5767064" y="5330176"/>
            <a:ext cx="1861475" cy="923330"/>
          </a:xfrm>
          <a:prstGeom prst="rect">
            <a:avLst/>
          </a:prstGeom>
          <a:noFill/>
        </p:spPr>
        <p:txBody>
          <a:bodyPr wrap="square" rtlCol="0">
            <a:spAutoFit/>
          </a:bodyPr>
          <a:lstStyle/>
          <a:p>
            <a:pPr algn="ctr"/>
            <a:r>
              <a:rPr lang="fr-FR" dirty="0"/>
              <a:t>Commencer à </a:t>
            </a:r>
          </a:p>
          <a:p>
            <a:pPr algn="ctr"/>
            <a:r>
              <a:rPr lang="fr-FR" dirty="0"/>
              <a:t>Identifier avec les </a:t>
            </a:r>
            <a:br>
              <a:rPr lang="fr-FR" dirty="0"/>
            </a:br>
            <a:r>
              <a:rPr lang="fr-FR" dirty="0"/>
              <a:t>nouvelles façons</a:t>
            </a:r>
            <a:endParaRPr lang="en-CA" dirty="0"/>
          </a:p>
        </p:txBody>
      </p:sp>
      <p:sp>
        <p:nvSpPr>
          <p:cNvPr id="10" name="TextBox 6">
            <a:extLst>
              <a:ext uri="{FF2B5EF4-FFF2-40B4-BE49-F238E27FC236}">
                <a16:creationId xmlns:a16="http://schemas.microsoft.com/office/drawing/2014/main" id="{FA90C353-0593-FE4C-DF24-E35C7A3C33D6}"/>
              </a:ext>
            </a:extLst>
          </p:cNvPr>
          <p:cNvSpPr txBox="1">
            <a:spLocks noChangeArrowheads="1"/>
          </p:cNvSpPr>
          <p:nvPr>
            <p:custDataLst>
              <p:tags r:id="rId19"/>
            </p:custDataLst>
          </p:nvPr>
        </p:nvSpPr>
        <p:spPr bwMode="auto">
          <a:xfrm>
            <a:off x="900113" y="6433393"/>
            <a:ext cx="3167062" cy="261610"/>
          </a:xfrm>
          <a:prstGeom prst="rect">
            <a:avLst/>
          </a:prstGeom>
          <a:noFill/>
          <a:ln w="9525">
            <a:noFill/>
            <a:miter lim="800000"/>
            <a:headEnd/>
            <a:tailEnd/>
          </a:ln>
        </p:spPr>
        <p:txBody>
          <a:bodyPr>
            <a:spAutoFit/>
          </a:bodyPr>
          <a:lstStyle/>
          <a:p>
            <a:r>
              <a:rPr lang="en-CA" sz="1050" dirty="0">
                <a:latin typeface="Calibri" pitchFamily="34" charset="0"/>
              </a:rPr>
              <a:t>*</a:t>
            </a:r>
            <a:r>
              <a:rPr lang="en-CA" sz="1050" dirty="0" err="1">
                <a:latin typeface="Calibri" pitchFamily="34" charset="0"/>
              </a:rPr>
              <a:t>Adapté</a:t>
            </a:r>
            <a:r>
              <a:rPr lang="en-CA" sz="1050" dirty="0">
                <a:latin typeface="Calibri" pitchFamily="34" charset="0"/>
              </a:rPr>
              <a:t> du William-Bridges  model </a:t>
            </a:r>
          </a:p>
        </p:txBody>
      </p:sp>
    </p:spTree>
    <p:extLst>
      <p:ext uri="{BB962C8B-B14F-4D97-AF65-F5344CB8AC3E}">
        <p14:creationId xmlns:p14="http://schemas.microsoft.com/office/powerpoint/2010/main" val="154016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childTnLst>
                                </p:cTn>
                              </p:par>
                            </p:childTnLst>
                          </p:cTn>
                        </p:par>
                        <p:par>
                          <p:cTn id="73" fill="hold">
                            <p:stCondLst>
                              <p:cond delay="1000"/>
                            </p:stCondLst>
                            <p:childTnLst>
                              <p:par>
                                <p:cTn id="74" presetID="10" presetClass="entr" presetSubtype="0" fill="hold"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500"/>
                                        <p:tgtEl>
                                          <p:spTgt spid="42"/>
                                        </p:tgtEl>
                                      </p:cBhvr>
                                    </p:animEffect>
                                  </p:childTnLst>
                                </p:cTn>
                              </p:par>
                            </p:childTnLst>
                          </p:cTn>
                        </p:par>
                        <p:par>
                          <p:cTn id="77" fill="hold">
                            <p:stCondLst>
                              <p:cond delay="1500"/>
                            </p:stCondLst>
                            <p:childTnLst>
                              <p:par>
                                <p:cTn id="78" presetID="10" presetClass="entr" presetSubtype="0"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500"/>
                                        <p:tgtEl>
                                          <p:spTgt spid="3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fade">
                                      <p:cBhvr>
                                        <p:cTn id="88" dur="1000"/>
                                        <p:tgtEl>
                                          <p:spTgt spid="8"/>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fade">
                                      <p:cBhvr>
                                        <p:cTn id="9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4" grpId="0"/>
      <p:bldP spid="15" grpId="0"/>
      <p:bldP spid="34" grpId="0"/>
      <p:bldP spid="35" grpId="0"/>
      <p:bldP spid="36" grpId="0"/>
      <p:bldP spid="37" grpId="0"/>
      <p:bldP spid="38" grpId="0"/>
      <p:bldP spid="43" grpId="0"/>
      <p:bldP spid="2"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2498" y="1600200"/>
            <a:ext cx="7014301" cy="5213176"/>
          </a:xfrm>
        </p:spPr>
        <p:txBody>
          <a:bodyPr>
            <a:normAutofit fontScale="70000" lnSpcReduction="20000"/>
          </a:bodyPr>
          <a:lstStyle/>
          <a:p>
            <a:pPr marL="0" indent="0">
              <a:buNone/>
            </a:pPr>
            <a:r>
              <a:rPr lang="en-CA" b="1" dirty="0"/>
              <a:t>We can no longer afford to make decisions with distracted minds, reacting instead of responding </a:t>
            </a:r>
          </a:p>
          <a:p>
            <a:pPr marL="0" indent="0">
              <a:buNone/>
            </a:pPr>
            <a:endParaRPr lang="en-CA" sz="2000" dirty="0"/>
          </a:p>
          <a:p>
            <a:pPr marL="0" indent="0">
              <a:buNone/>
            </a:pPr>
            <a:r>
              <a:rPr lang="en-CA" b="1" dirty="0"/>
              <a:t>The Two Qualities of a Great Leader:</a:t>
            </a:r>
          </a:p>
          <a:p>
            <a:r>
              <a:rPr lang="en-CA" b="1" i="1" dirty="0"/>
              <a:t>Ability of a leader to connect</a:t>
            </a:r>
            <a:endParaRPr lang="en-CA" dirty="0"/>
          </a:p>
          <a:p>
            <a:pPr lvl="1"/>
            <a:r>
              <a:rPr lang="en-CA" dirty="0"/>
              <a:t>to self, to our values and our ethics </a:t>
            </a:r>
          </a:p>
          <a:p>
            <a:pPr lvl="1"/>
            <a:r>
              <a:rPr lang="en-CA" dirty="0"/>
              <a:t>to others, in an organizational environment that values inclusion</a:t>
            </a:r>
          </a:p>
          <a:p>
            <a:pPr lvl="1"/>
            <a:r>
              <a:rPr lang="en-CA" dirty="0"/>
              <a:t>to the larger community, the bigger picture, the wider connection is how great organizations give meaning to their existence and inspire their employees</a:t>
            </a:r>
          </a:p>
          <a:p>
            <a:r>
              <a:rPr lang="en-CA" b="1" i="1" dirty="0"/>
              <a:t>Ability of a leader to skillfully initiate or guide change</a:t>
            </a:r>
            <a:r>
              <a:rPr lang="en-CA" b="1" dirty="0"/>
              <a:t>.</a:t>
            </a:r>
            <a:br>
              <a:rPr lang="en-CA" b="1" dirty="0"/>
            </a:br>
            <a:r>
              <a:rPr lang="en-CA" dirty="0"/>
              <a:t>Leading by collaborating and listening with open curiosity… …take a courageous stand, lead the organization into new arenas, and accept failures as experiments from which to learn” - </a:t>
            </a:r>
            <a:r>
              <a:rPr lang="en-CA" dirty="0">
                <a:hlinkClick r:id="rId3"/>
              </a:rPr>
              <a:t>Transforming Leaders into Mindful Leaders</a:t>
            </a:r>
            <a:endParaRPr lang="en-CA" dirty="0"/>
          </a:p>
        </p:txBody>
      </p:sp>
      <p:pic>
        <p:nvPicPr>
          <p:cNvPr id="1026" name="Picture 2" descr="https://cdn.shortpixel.ai/spai/q_lossy+w_318+to_avif+ret_img/www.mindful.org/content/uploads/Mindful131001F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610" y="3501008"/>
            <a:ext cx="1167217" cy="15159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yt3.googleusercontent.com/ytc/AOPolaRVpriyTY6ybwZop-hkUaehcM0UShKqQgbrh4MX=s176-c-k-c0x00ffffff-no-rj"/>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115" y="1712405"/>
            <a:ext cx="1169512" cy="116951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457200" y="274638"/>
            <a:ext cx="8435280" cy="1143000"/>
          </a:xfrm>
        </p:spPr>
        <p:txBody>
          <a:bodyPr>
            <a:normAutofit/>
          </a:bodyPr>
          <a:lstStyle/>
          <a:p>
            <a:r>
              <a:rPr lang="fr-CA" dirty="0" err="1"/>
              <a:t>Mindfulness</a:t>
            </a:r>
            <a:r>
              <a:rPr lang="fr-CA" dirty="0"/>
              <a:t> &amp; Change Leadership</a:t>
            </a:r>
            <a:endParaRPr lang="en-CA" dirty="0"/>
          </a:p>
        </p:txBody>
      </p:sp>
    </p:spTree>
    <p:extLst>
      <p:ext uri="{BB962C8B-B14F-4D97-AF65-F5344CB8AC3E}">
        <p14:creationId xmlns:p14="http://schemas.microsoft.com/office/powerpoint/2010/main" val="3932337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dn.shortpixel.ai/spai/q_lossy+w_318+to_avif+ret_img/www.mindful.org/content/uploads/Mindful131001F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0459" y="3483007"/>
            <a:ext cx="875413" cy="11369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yt3.googleusercontent.com/ytc/AOPolaRVpriyTY6ybwZop-hkUaehcM0UShKqQgbrh4MX=s176-c-k-c0x00ffffff-no-r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0836" y="2141554"/>
            <a:ext cx="877134" cy="87713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652162E5-E220-4587-435A-4AD20F8981C2}"/>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B2C0581B-7147-2E28-106E-82C42DE87FB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46761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What’s with Neuroplasticity?</a:t>
            </a:r>
          </a:p>
        </p:txBody>
      </p:sp>
      <p:sp>
        <p:nvSpPr>
          <p:cNvPr id="3" name="Content Placeholder 2"/>
          <p:cNvSpPr>
            <a:spLocks noGrp="1"/>
          </p:cNvSpPr>
          <p:nvPr>
            <p:ph idx="1"/>
          </p:nvPr>
        </p:nvSpPr>
        <p:spPr>
          <a:xfrm>
            <a:off x="628649" y="1967691"/>
            <a:ext cx="3943351" cy="4096193"/>
          </a:xfrm>
        </p:spPr>
        <p:txBody>
          <a:bodyPr>
            <a:normAutofit/>
          </a:bodyPr>
          <a:lstStyle/>
          <a:p>
            <a:pPr marL="171450" indent="-171450" defTabSz="685800">
              <a:lnSpc>
                <a:spcPct val="90000"/>
              </a:lnSpc>
              <a:spcBef>
                <a:spcPts val="750"/>
              </a:spcBef>
              <a:defRPr/>
            </a:pPr>
            <a:r>
              <a:rPr lang="en-CA" sz="2400" dirty="0">
                <a:solidFill>
                  <a:srgbClr val="202122"/>
                </a:solidFill>
                <a:latin typeface="Arial" panose="020B0604020202020204" pitchFamily="34" charset="0"/>
              </a:rPr>
              <a:t>Neuroplasticity is when the brain is rewired to function in a different way.</a:t>
            </a:r>
          </a:p>
          <a:p>
            <a:pPr marL="171450" indent="-171450" defTabSz="685800">
              <a:lnSpc>
                <a:spcPct val="90000"/>
              </a:lnSpc>
              <a:spcBef>
                <a:spcPts val="750"/>
              </a:spcBef>
              <a:defRPr/>
            </a:pPr>
            <a:endParaRPr lang="en-CA" sz="2400" dirty="0">
              <a:solidFill>
                <a:srgbClr val="202122"/>
              </a:solidFill>
              <a:latin typeface="Arial" panose="020B0604020202020204" pitchFamily="34" charset="0"/>
            </a:endParaRPr>
          </a:p>
          <a:p>
            <a:pPr marL="171450" indent="-171450" defTabSz="685800">
              <a:lnSpc>
                <a:spcPct val="90000"/>
              </a:lnSpc>
              <a:spcBef>
                <a:spcPts val="750"/>
              </a:spcBef>
              <a:defRPr/>
            </a:pPr>
            <a:endParaRPr lang="en-CA" sz="2400" dirty="0">
              <a:solidFill>
                <a:srgbClr val="202122"/>
              </a:solidFill>
              <a:latin typeface="Arial" panose="020B0604020202020204" pitchFamily="34" charset="0"/>
            </a:endParaRPr>
          </a:p>
          <a:p>
            <a:pPr marL="171450" indent="-171450" defTabSz="685800">
              <a:lnSpc>
                <a:spcPct val="90000"/>
              </a:lnSpc>
              <a:spcBef>
                <a:spcPts val="750"/>
              </a:spcBef>
              <a:defRPr/>
            </a:pPr>
            <a:endParaRPr lang="en-CA" sz="2400" dirty="0">
              <a:solidFill>
                <a:srgbClr val="202122"/>
              </a:solidFill>
              <a:latin typeface="Arial" panose="020B0604020202020204" pitchFamily="34" charset="0"/>
            </a:endParaRPr>
          </a:p>
          <a:p>
            <a:pPr marL="171450" indent="-171450" defTabSz="685800">
              <a:lnSpc>
                <a:spcPct val="90000"/>
              </a:lnSpc>
              <a:spcBef>
                <a:spcPts val="750"/>
              </a:spcBef>
              <a:defRPr/>
            </a:pPr>
            <a:r>
              <a:rPr lang="en-CA" sz="2400" dirty="0">
                <a:solidFill>
                  <a:srgbClr val="202122"/>
                </a:solidFill>
                <a:latin typeface="Arial" panose="020B0604020202020204" pitchFamily="34" charset="0"/>
              </a:rPr>
              <a:t>…many aspects of the brain can be altered (or are "plastic") even through adulthood…”</a:t>
            </a:r>
          </a:p>
        </p:txBody>
      </p:sp>
      <p:sp>
        <p:nvSpPr>
          <p:cNvPr id="4" name="Rectangle 3"/>
          <p:cNvSpPr/>
          <p:nvPr/>
        </p:nvSpPr>
        <p:spPr>
          <a:xfrm>
            <a:off x="1438788" y="6237312"/>
            <a:ext cx="2323072" cy="230832"/>
          </a:xfrm>
          <a:prstGeom prst="rect">
            <a:avLst/>
          </a:prstGeom>
        </p:spPr>
        <p:txBody>
          <a:bodyPr wrap="none">
            <a:spAutoFit/>
          </a:bodyPr>
          <a:lstStyle/>
          <a:p>
            <a:r>
              <a:rPr lang="en-CA" sz="900" dirty="0">
                <a:hlinkClick r:id="rId3"/>
              </a:rPr>
              <a:t>https://en.wikipedia.org/wiki/Neuroplasticity</a:t>
            </a:r>
            <a:endParaRPr lang="en-CA" sz="900" dirty="0"/>
          </a:p>
        </p:txBody>
      </p:sp>
      <p:pic>
        <p:nvPicPr>
          <p:cNvPr id="8"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0575" y="4233584"/>
            <a:ext cx="3689560" cy="19893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0575" y="1417638"/>
            <a:ext cx="3689559" cy="2416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664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 </a:t>
            </a:r>
            <a:r>
              <a:rPr lang="en-CA" dirty="0" err="1"/>
              <a:t>signifie</a:t>
            </a:r>
            <a:r>
              <a:rPr lang="en-CA" dirty="0"/>
              <a:t> la </a:t>
            </a:r>
            <a:r>
              <a:rPr lang="en-CA" dirty="0" err="1"/>
              <a:t>neuroplasticité</a:t>
            </a:r>
            <a:r>
              <a:rPr lang="en-CA" dirty="0"/>
              <a:t>?</a:t>
            </a:r>
          </a:p>
        </p:txBody>
      </p:sp>
      <p:sp>
        <p:nvSpPr>
          <p:cNvPr id="3" name="Content Placeholder 2"/>
          <p:cNvSpPr>
            <a:spLocks noGrp="1"/>
          </p:cNvSpPr>
          <p:nvPr>
            <p:ph idx="1"/>
          </p:nvPr>
        </p:nvSpPr>
        <p:spPr>
          <a:xfrm>
            <a:off x="628649" y="1417638"/>
            <a:ext cx="3724777" cy="4459634"/>
          </a:xfrm>
        </p:spPr>
        <p:txBody>
          <a:bodyPr>
            <a:noAutofit/>
          </a:bodyPr>
          <a:lstStyle/>
          <a:p>
            <a:pPr rtl="0"/>
            <a:r>
              <a:rPr lang="fr-FR" sz="2400" dirty="0"/>
              <a:t>La neuroplasticité, c'est lorsque le cerveau est reconfiguré pour avoir un fonctionnement différent.</a:t>
            </a:r>
          </a:p>
          <a:p>
            <a:pPr marL="0" indent="0" rtl="0">
              <a:buNone/>
            </a:pPr>
            <a:endParaRPr lang="fr-FR" sz="2400" dirty="0"/>
          </a:p>
          <a:p>
            <a:pPr rtl="0"/>
            <a:r>
              <a:rPr lang="fr-FR" sz="2400" dirty="0"/>
              <a:t>...de nombreux aspects du cerveau peuvent être modifiés (ou sont "plastiques") même à l'âge adulte..."</a:t>
            </a:r>
          </a:p>
        </p:txBody>
      </p:sp>
      <p:sp>
        <p:nvSpPr>
          <p:cNvPr id="4" name="Rectangle 3"/>
          <p:cNvSpPr/>
          <p:nvPr/>
        </p:nvSpPr>
        <p:spPr>
          <a:xfrm>
            <a:off x="1254961" y="6231728"/>
            <a:ext cx="2472152" cy="230832"/>
          </a:xfrm>
          <a:prstGeom prst="rect">
            <a:avLst/>
          </a:prstGeom>
        </p:spPr>
        <p:txBody>
          <a:bodyPr wrap="none">
            <a:spAutoFit/>
          </a:bodyPr>
          <a:lstStyle/>
          <a:p>
            <a:r>
              <a:rPr lang="en-CA" sz="900" dirty="0" err="1">
                <a:hlinkClick r:id="rId3"/>
              </a:rPr>
              <a:t>Plasticité</a:t>
            </a:r>
            <a:r>
              <a:rPr lang="en-CA" sz="900" dirty="0">
                <a:hlinkClick r:id="rId3"/>
              </a:rPr>
              <a:t> </a:t>
            </a:r>
            <a:r>
              <a:rPr lang="en-CA" sz="900" dirty="0" err="1">
                <a:hlinkClick r:id="rId3"/>
              </a:rPr>
              <a:t>neuronale</a:t>
            </a:r>
            <a:r>
              <a:rPr lang="en-CA" sz="900" dirty="0">
                <a:hlinkClick r:id="rId3"/>
              </a:rPr>
              <a:t> — </a:t>
            </a:r>
            <a:r>
              <a:rPr lang="en-CA" sz="900" dirty="0" err="1">
                <a:hlinkClick r:id="rId3"/>
              </a:rPr>
              <a:t>Wikipédia</a:t>
            </a:r>
            <a:r>
              <a:rPr lang="en-CA" sz="900" dirty="0">
                <a:hlinkClick r:id="rId3"/>
              </a:rPr>
              <a:t> (wikipedia.org)</a:t>
            </a:r>
            <a:endParaRPr lang="en-CA" sz="900" dirty="0"/>
          </a:p>
        </p:txBody>
      </p:sp>
      <p:pic>
        <p:nvPicPr>
          <p:cNvPr id="11" name="Picture 2" descr="Related image">
            <a:extLst>
              <a:ext uri="{FF2B5EF4-FFF2-40B4-BE49-F238E27FC236}">
                <a16:creationId xmlns:a16="http://schemas.microsoft.com/office/drawing/2014/main" id="{8CDBD027-5388-B7C0-D8F7-B82B8FD021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0575" y="4233584"/>
            <a:ext cx="3689560" cy="19893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Related image">
            <a:extLst>
              <a:ext uri="{FF2B5EF4-FFF2-40B4-BE49-F238E27FC236}">
                <a16:creationId xmlns:a16="http://schemas.microsoft.com/office/drawing/2014/main" id="{5F50949A-1E0B-E96F-F19B-C72D46BD10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0575" y="1417638"/>
            <a:ext cx="3689559" cy="2416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127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768" y="-23415"/>
            <a:ext cx="4824536" cy="761662"/>
          </a:xfrm>
        </p:spPr>
        <p:txBody>
          <a:bodyPr>
            <a:normAutofit fontScale="90000"/>
          </a:bodyPr>
          <a:lstStyle/>
          <a:p>
            <a:r>
              <a:rPr lang="en-CA" dirty="0">
                <a:latin typeface="Lucida Handwriting" panose="03010101010101010101" pitchFamily="66" charset="0"/>
              </a:rPr>
              <a:t>…With Practice</a:t>
            </a:r>
          </a:p>
        </p:txBody>
      </p:sp>
      <p:pic>
        <p:nvPicPr>
          <p:cNvPr id="4" name="Picture 3">
            <a:extLst>
              <a:ext uri="{FF2B5EF4-FFF2-40B4-BE49-F238E27FC236}">
                <a16:creationId xmlns:a16="http://schemas.microsoft.com/office/drawing/2014/main" id="{5A78DCA3-6DB1-A7A1-7B79-FBFB39F337F6}"/>
              </a:ext>
            </a:extLst>
          </p:cNvPr>
          <p:cNvPicPr>
            <a:picLocks noChangeAspect="1"/>
          </p:cNvPicPr>
          <p:nvPr/>
        </p:nvPicPr>
        <p:blipFill>
          <a:blip r:embed="rId3"/>
          <a:stretch>
            <a:fillRect/>
          </a:stretch>
        </p:blipFill>
        <p:spPr>
          <a:xfrm>
            <a:off x="611560" y="597273"/>
            <a:ext cx="5353050" cy="1714500"/>
          </a:xfrm>
          <a:prstGeom prst="rect">
            <a:avLst/>
          </a:prstGeom>
        </p:spPr>
      </p:pic>
      <p:pic>
        <p:nvPicPr>
          <p:cNvPr id="6" name="Picture 5">
            <a:extLst>
              <a:ext uri="{FF2B5EF4-FFF2-40B4-BE49-F238E27FC236}">
                <a16:creationId xmlns:a16="http://schemas.microsoft.com/office/drawing/2014/main" id="{4796FFB5-EC4B-3AB1-B343-7EC350D5485F}"/>
              </a:ext>
            </a:extLst>
          </p:cNvPr>
          <p:cNvPicPr>
            <a:picLocks noChangeAspect="1"/>
          </p:cNvPicPr>
          <p:nvPr/>
        </p:nvPicPr>
        <p:blipFill>
          <a:blip r:embed="rId4"/>
          <a:stretch>
            <a:fillRect/>
          </a:stretch>
        </p:blipFill>
        <p:spPr>
          <a:xfrm>
            <a:off x="611560" y="2378986"/>
            <a:ext cx="5343525" cy="2247900"/>
          </a:xfrm>
          <a:prstGeom prst="rect">
            <a:avLst/>
          </a:prstGeom>
        </p:spPr>
      </p:pic>
      <p:pic>
        <p:nvPicPr>
          <p:cNvPr id="8" name="Picture 7">
            <a:extLst>
              <a:ext uri="{FF2B5EF4-FFF2-40B4-BE49-F238E27FC236}">
                <a16:creationId xmlns:a16="http://schemas.microsoft.com/office/drawing/2014/main" id="{772E7325-FB6E-15E1-13B6-7F695C897F51}"/>
              </a:ext>
            </a:extLst>
          </p:cNvPr>
          <p:cNvPicPr>
            <a:picLocks noChangeAspect="1"/>
          </p:cNvPicPr>
          <p:nvPr/>
        </p:nvPicPr>
        <p:blipFill>
          <a:blip r:embed="rId5"/>
          <a:stretch>
            <a:fillRect/>
          </a:stretch>
        </p:blipFill>
        <p:spPr>
          <a:xfrm>
            <a:off x="611560" y="4694098"/>
            <a:ext cx="5305425" cy="2162175"/>
          </a:xfrm>
          <a:prstGeom prst="rect">
            <a:avLst/>
          </a:prstGeom>
        </p:spPr>
      </p:pic>
      <p:sp>
        <p:nvSpPr>
          <p:cNvPr id="10" name="TextBox 9">
            <a:extLst>
              <a:ext uri="{FF2B5EF4-FFF2-40B4-BE49-F238E27FC236}">
                <a16:creationId xmlns:a16="http://schemas.microsoft.com/office/drawing/2014/main" id="{D13A6E8D-9DB0-3363-8AFE-C4EAFFB8B165}"/>
              </a:ext>
            </a:extLst>
          </p:cNvPr>
          <p:cNvSpPr txBox="1"/>
          <p:nvPr/>
        </p:nvSpPr>
        <p:spPr>
          <a:xfrm>
            <a:off x="6156176" y="1628800"/>
            <a:ext cx="2952328" cy="3416320"/>
          </a:xfrm>
          <a:prstGeom prst="rect">
            <a:avLst/>
          </a:prstGeom>
          <a:noFill/>
        </p:spPr>
        <p:txBody>
          <a:bodyPr wrap="square">
            <a:spAutoFit/>
          </a:bodyPr>
          <a:lstStyle/>
          <a:p>
            <a:pPr algn="ctr" defTabSz="931774">
              <a:defRPr/>
            </a:pPr>
            <a:r>
              <a:rPr lang="en-CA" sz="2400" dirty="0"/>
              <a:t>“Practice</a:t>
            </a:r>
            <a:r>
              <a:rPr lang="en-CA" sz="2400" baseline="0" dirty="0"/>
              <a:t> </a:t>
            </a:r>
            <a:r>
              <a:rPr lang="en-US" sz="2400" dirty="0"/>
              <a:t>makes for more efficient generation of neuronal activity in the primary motor cortex, the area of the brain that plans and executes movement” </a:t>
            </a:r>
            <a:br>
              <a:rPr lang="en-US" sz="2400" dirty="0"/>
            </a:br>
            <a:r>
              <a:rPr lang="en-US" sz="2400" dirty="0"/>
              <a:t>	- </a:t>
            </a:r>
            <a:r>
              <a:rPr lang="en-CA" sz="2400" dirty="0">
                <a:hlinkClick r:id="rId6"/>
              </a:rPr>
              <a:t>ScienceDaily</a:t>
            </a:r>
            <a:endParaRPr lang="en-CA" sz="2400" dirty="0"/>
          </a:p>
        </p:txBody>
      </p:sp>
    </p:spTree>
    <p:extLst>
      <p:ext uri="{BB962C8B-B14F-4D97-AF65-F5344CB8AC3E}">
        <p14:creationId xmlns:p14="http://schemas.microsoft.com/office/powerpoint/2010/main" val="2427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768" y="-23415"/>
            <a:ext cx="5664632" cy="761662"/>
          </a:xfrm>
        </p:spPr>
        <p:txBody>
          <a:bodyPr>
            <a:normAutofit fontScale="90000"/>
          </a:bodyPr>
          <a:lstStyle/>
          <a:p>
            <a:r>
              <a:rPr lang="en-CA" dirty="0">
                <a:latin typeface="Lucida Handwriting" panose="03010101010101010101" pitchFamily="66" charset="0"/>
              </a:rPr>
              <a:t>…avec la pratique</a:t>
            </a:r>
          </a:p>
        </p:txBody>
      </p:sp>
      <p:sp>
        <p:nvSpPr>
          <p:cNvPr id="10" name="TextBox 9">
            <a:extLst>
              <a:ext uri="{FF2B5EF4-FFF2-40B4-BE49-F238E27FC236}">
                <a16:creationId xmlns:a16="http://schemas.microsoft.com/office/drawing/2014/main" id="{D13A6E8D-9DB0-3363-8AFE-C4EAFFB8B165}"/>
              </a:ext>
            </a:extLst>
          </p:cNvPr>
          <p:cNvSpPr txBox="1"/>
          <p:nvPr/>
        </p:nvSpPr>
        <p:spPr>
          <a:xfrm>
            <a:off x="6159484" y="1644073"/>
            <a:ext cx="2952328" cy="3785652"/>
          </a:xfrm>
          <a:prstGeom prst="rect">
            <a:avLst/>
          </a:prstGeom>
          <a:noFill/>
        </p:spPr>
        <p:txBody>
          <a:bodyPr wrap="square">
            <a:spAutoFit/>
          </a:bodyPr>
          <a:lstStyle/>
          <a:p>
            <a:pPr algn="ctr" defTabSz="931774">
              <a:defRPr/>
            </a:pPr>
            <a:r>
              <a:rPr lang="fr-FR" sz="2400" dirty="0"/>
              <a:t>"La pratique permet de générer plus efficacement l'activité neuronale dans le cortex moteur primaire, la zone du cerveau qui planifie et exécute les mouvements. </a:t>
            </a:r>
            <a:r>
              <a:rPr lang="en-US" sz="2400" dirty="0"/>
              <a:t>	- </a:t>
            </a:r>
            <a:r>
              <a:rPr lang="en-CA" sz="2400" dirty="0">
                <a:hlinkClick r:id="rId3"/>
              </a:rPr>
              <a:t>ScienceDaily</a:t>
            </a:r>
            <a:endParaRPr lang="en-CA" sz="2400" dirty="0"/>
          </a:p>
        </p:txBody>
      </p:sp>
      <p:grpSp>
        <p:nvGrpSpPr>
          <p:cNvPr id="4" name="Group 3">
            <a:extLst>
              <a:ext uri="{FF2B5EF4-FFF2-40B4-BE49-F238E27FC236}">
                <a16:creationId xmlns:a16="http://schemas.microsoft.com/office/drawing/2014/main" id="{3E005530-2CB4-7134-27EC-3E45C2C3C743}"/>
              </a:ext>
            </a:extLst>
          </p:cNvPr>
          <p:cNvGrpSpPr/>
          <p:nvPr/>
        </p:nvGrpSpPr>
        <p:grpSpPr>
          <a:xfrm>
            <a:off x="577108" y="582448"/>
            <a:ext cx="5353050" cy="1728418"/>
            <a:chOff x="577108" y="582448"/>
            <a:chExt cx="5353050" cy="1728418"/>
          </a:xfrm>
        </p:grpSpPr>
        <p:pic>
          <p:nvPicPr>
            <p:cNvPr id="18" name="Picture 17">
              <a:extLst>
                <a:ext uri="{FF2B5EF4-FFF2-40B4-BE49-F238E27FC236}">
                  <a16:creationId xmlns:a16="http://schemas.microsoft.com/office/drawing/2014/main" id="{12C0C2C5-5183-91C3-65BF-3855C0FA01B9}"/>
                </a:ext>
              </a:extLst>
            </p:cNvPr>
            <p:cNvPicPr>
              <a:picLocks noChangeAspect="1"/>
            </p:cNvPicPr>
            <p:nvPr/>
          </p:nvPicPr>
          <p:blipFill>
            <a:blip r:embed="rId4"/>
            <a:stretch>
              <a:fillRect/>
            </a:stretch>
          </p:blipFill>
          <p:spPr>
            <a:xfrm>
              <a:off x="577108" y="596366"/>
              <a:ext cx="5353050" cy="1714500"/>
            </a:xfrm>
            <a:prstGeom prst="rect">
              <a:avLst/>
            </a:prstGeom>
          </p:spPr>
        </p:pic>
        <p:sp>
          <p:nvSpPr>
            <p:cNvPr id="3" name="TextBox 2">
              <a:extLst>
                <a:ext uri="{FF2B5EF4-FFF2-40B4-BE49-F238E27FC236}">
                  <a16:creationId xmlns:a16="http://schemas.microsoft.com/office/drawing/2014/main" id="{0E67D570-A17C-8D8B-998D-5B5521DC207A}"/>
                </a:ext>
              </a:extLst>
            </p:cNvPr>
            <p:cNvSpPr txBox="1"/>
            <p:nvPr/>
          </p:nvSpPr>
          <p:spPr>
            <a:xfrm>
              <a:off x="666802" y="582448"/>
              <a:ext cx="2753070" cy="461665"/>
            </a:xfrm>
            <a:prstGeom prst="rect">
              <a:avLst/>
            </a:prstGeom>
            <a:noFill/>
          </p:spPr>
          <p:txBody>
            <a:bodyPr wrap="square" rtlCol="0">
              <a:spAutoFit/>
            </a:bodyPr>
            <a:lstStyle/>
            <a:p>
              <a:r>
                <a:rPr lang="en-US" sz="2400" b="1" dirty="0" err="1">
                  <a:latin typeface="Arial Narrow" panose="020B0606020202030204" pitchFamily="34" charset="0"/>
                </a:rPr>
                <a:t>Comportement</a:t>
              </a:r>
              <a:endParaRPr lang="en-CA" sz="2400" b="1" dirty="0">
                <a:latin typeface="Arial Narrow" panose="020B0606020202030204" pitchFamily="34" charset="0"/>
              </a:endParaRPr>
            </a:p>
          </p:txBody>
        </p:sp>
      </p:grpSp>
      <p:grpSp>
        <p:nvGrpSpPr>
          <p:cNvPr id="5" name="Group 4">
            <a:extLst>
              <a:ext uri="{FF2B5EF4-FFF2-40B4-BE49-F238E27FC236}">
                <a16:creationId xmlns:a16="http://schemas.microsoft.com/office/drawing/2014/main" id="{FA2855DE-8EA0-99B1-CEB1-65F348015029}"/>
              </a:ext>
            </a:extLst>
          </p:cNvPr>
          <p:cNvGrpSpPr/>
          <p:nvPr/>
        </p:nvGrpSpPr>
        <p:grpSpPr>
          <a:xfrm>
            <a:off x="577108" y="4575023"/>
            <a:ext cx="5339877" cy="2244315"/>
            <a:chOff x="577108" y="4575023"/>
            <a:chExt cx="5339877" cy="2244315"/>
          </a:xfrm>
        </p:grpSpPr>
        <p:pic>
          <p:nvPicPr>
            <p:cNvPr id="25" name="Picture 24">
              <a:extLst>
                <a:ext uri="{FF2B5EF4-FFF2-40B4-BE49-F238E27FC236}">
                  <a16:creationId xmlns:a16="http://schemas.microsoft.com/office/drawing/2014/main" id="{BD9A53CE-98A3-4570-C26F-77BBB5952503}"/>
                </a:ext>
              </a:extLst>
            </p:cNvPr>
            <p:cNvPicPr>
              <a:picLocks noChangeAspect="1"/>
            </p:cNvPicPr>
            <p:nvPr/>
          </p:nvPicPr>
          <p:blipFill>
            <a:blip r:embed="rId5"/>
            <a:stretch>
              <a:fillRect/>
            </a:stretch>
          </p:blipFill>
          <p:spPr>
            <a:xfrm>
              <a:off x="577108" y="4863620"/>
              <a:ext cx="5339877" cy="1955718"/>
            </a:xfrm>
            <a:prstGeom prst="rect">
              <a:avLst/>
            </a:prstGeom>
          </p:spPr>
        </p:pic>
        <p:sp>
          <p:nvSpPr>
            <p:cNvPr id="9" name="TextBox 8">
              <a:extLst>
                <a:ext uri="{FF2B5EF4-FFF2-40B4-BE49-F238E27FC236}">
                  <a16:creationId xmlns:a16="http://schemas.microsoft.com/office/drawing/2014/main" id="{61B6F40C-7EEC-9B84-8ACA-E08FA30B85B8}"/>
                </a:ext>
              </a:extLst>
            </p:cNvPr>
            <p:cNvSpPr txBox="1"/>
            <p:nvPr/>
          </p:nvSpPr>
          <p:spPr>
            <a:xfrm>
              <a:off x="755576" y="4575023"/>
              <a:ext cx="1656184" cy="461665"/>
            </a:xfrm>
            <a:prstGeom prst="rect">
              <a:avLst/>
            </a:prstGeom>
            <a:noFill/>
          </p:spPr>
          <p:txBody>
            <a:bodyPr wrap="square" rtlCol="0">
              <a:spAutoFit/>
            </a:bodyPr>
            <a:lstStyle/>
            <a:p>
              <a:r>
                <a:rPr lang="en-US" sz="2400" b="1" dirty="0" err="1">
                  <a:latin typeface="Arial Narrow" panose="020B0606020202030204" pitchFamily="34" charset="0"/>
                </a:rPr>
                <a:t>Neurone</a:t>
              </a:r>
              <a:endParaRPr lang="en-CA" sz="2400" b="1" dirty="0">
                <a:latin typeface="Arial Narrow" panose="020B0606020202030204" pitchFamily="34" charset="0"/>
              </a:endParaRPr>
            </a:p>
          </p:txBody>
        </p:sp>
      </p:grpSp>
      <p:pic>
        <p:nvPicPr>
          <p:cNvPr id="20" name="Picture 19">
            <a:extLst>
              <a:ext uri="{FF2B5EF4-FFF2-40B4-BE49-F238E27FC236}">
                <a16:creationId xmlns:a16="http://schemas.microsoft.com/office/drawing/2014/main" id="{E68FF4DC-1C54-97BC-0206-573F539BD63B}"/>
              </a:ext>
            </a:extLst>
          </p:cNvPr>
          <p:cNvPicPr>
            <a:picLocks noChangeAspect="1"/>
          </p:cNvPicPr>
          <p:nvPr/>
        </p:nvPicPr>
        <p:blipFill>
          <a:blip r:embed="rId6"/>
          <a:stretch>
            <a:fillRect/>
          </a:stretch>
        </p:blipFill>
        <p:spPr>
          <a:xfrm>
            <a:off x="577108" y="2308698"/>
            <a:ext cx="5339877" cy="2426412"/>
          </a:xfrm>
          <a:prstGeom prst="rect">
            <a:avLst/>
          </a:prstGeom>
        </p:spPr>
      </p:pic>
    </p:spTree>
    <p:extLst>
      <p:ext uri="{BB962C8B-B14F-4D97-AF65-F5344CB8AC3E}">
        <p14:creationId xmlns:p14="http://schemas.microsoft.com/office/powerpoint/2010/main" val="278093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C183D7F6-B498-43B3-948B-1728B52AA6E4}">
                <adec:decorative xmlns:adec="http://schemas.microsoft.com/office/drawing/2017/decorative" val="1"/>
              </a:ext>
            </a:extLst>
          </p:cNvPr>
          <p:cNvPicPr>
            <a:picLocks noChangeAspect="1"/>
          </p:cNvPicPr>
          <p:nvPr/>
        </p:nvPicPr>
        <p:blipFill rotWithShape="1">
          <a:blip r:embed="rId3"/>
          <a:srcRect b="15185"/>
          <a:stretch/>
        </p:blipFill>
        <p:spPr>
          <a:xfrm>
            <a:off x="1156440" y="1141059"/>
            <a:ext cx="6780952" cy="5024245"/>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4">
            <a:clrChange>
              <a:clrFrom>
                <a:srgbClr val="FFFFFF"/>
              </a:clrFrom>
              <a:clrTo>
                <a:srgbClr val="FFFFFF">
                  <a:alpha val="0"/>
                </a:srgbClr>
              </a:clrTo>
            </a:clrChange>
          </a:blip>
          <a:srcRect b="13808"/>
          <a:stretch/>
        </p:blipFill>
        <p:spPr>
          <a:xfrm>
            <a:off x="1150340" y="1131483"/>
            <a:ext cx="6780952" cy="5105830"/>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5">
            <a:clrChange>
              <a:clrFrom>
                <a:srgbClr val="FFFFFF"/>
              </a:clrFrom>
              <a:clrTo>
                <a:srgbClr val="FFFFFF">
                  <a:alpha val="0"/>
                </a:srgbClr>
              </a:clrTo>
            </a:clrChange>
          </a:blip>
          <a:srcRect b="7662"/>
          <a:stretch/>
        </p:blipFill>
        <p:spPr>
          <a:xfrm>
            <a:off x="1156440" y="1141060"/>
            <a:ext cx="6780952" cy="5469948"/>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rotWithShape="1">
          <a:blip r:embed="rId6">
            <a:clrChange>
              <a:clrFrom>
                <a:srgbClr val="FFFFFF"/>
              </a:clrFrom>
              <a:clrTo>
                <a:srgbClr val="FFFFFF">
                  <a:alpha val="0"/>
                </a:srgbClr>
              </a:clrTo>
            </a:clrChange>
          </a:blip>
          <a:srcRect t="4669" b="14773"/>
          <a:stretch/>
        </p:blipFill>
        <p:spPr>
          <a:xfrm>
            <a:off x="1156440" y="1417638"/>
            <a:ext cx="6780952" cy="4772074"/>
          </a:xfrm>
          <a:prstGeom prst="rect">
            <a:avLst/>
          </a:prstGeom>
        </p:spPr>
      </p:pic>
      <p:sp>
        <p:nvSpPr>
          <p:cNvPr id="14" name="TextBox 13"/>
          <p:cNvSpPr txBox="1"/>
          <p:nvPr/>
        </p:nvSpPr>
        <p:spPr>
          <a:xfrm>
            <a:off x="1125256" y="4816060"/>
            <a:ext cx="2983512" cy="923330"/>
          </a:xfrm>
          <a:prstGeom prst="rect">
            <a:avLst/>
          </a:prstGeom>
          <a:noFill/>
        </p:spPr>
        <p:txBody>
          <a:bodyPr wrap="square" rtlCol="0">
            <a:spAutoFit/>
          </a:bodyPr>
          <a:lstStyle/>
          <a:p>
            <a:r>
              <a:rPr lang="en-CA" dirty="0"/>
              <a:t>Natural dangers </a:t>
            </a:r>
          </a:p>
          <a:p>
            <a:pPr algn="ctr"/>
            <a:r>
              <a:rPr lang="en-CA" dirty="0">
                <a:sym typeface="Wingdings" panose="05000000000000000000" pitchFamily="2" charset="2"/>
              </a:rPr>
              <a:t> turned  into</a:t>
            </a:r>
          </a:p>
          <a:p>
            <a:pPr algn="r"/>
            <a:r>
              <a:rPr lang="en-CA" dirty="0">
                <a:sym typeface="Wingdings" panose="05000000000000000000" pitchFamily="2" charset="2"/>
              </a:rPr>
              <a:t>Day to day over stimulus</a:t>
            </a:r>
            <a:endParaRPr lang="en-CA" dirty="0"/>
          </a:p>
        </p:txBody>
      </p:sp>
      <p:sp>
        <p:nvSpPr>
          <p:cNvPr id="19" name="TextBox 18"/>
          <p:cNvSpPr txBox="1"/>
          <p:nvPr/>
        </p:nvSpPr>
        <p:spPr>
          <a:xfrm>
            <a:off x="2321452" y="3573016"/>
            <a:ext cx="1098420" cy="1200329"/>
          </a:xfrm>
          <a:prstGeom prst="rect">
            <a:avLst/>
          </a:prstGeom>
          <a:noFill/>
        </p:spPr>
        <p:txBody>
          <a:bodyPr wrap="square" rtlCol="0">
            <a:spAutoFit/>
          </a:bodyPr>
          <a:lstStyle/>
          <a:p>
            <a:r>
              <a:rPr lang="en-CA" dirty="0"/>
              <a:t>Work</a:t>
            </a:r>
          </a:p>
          <a:p>
            <a:r>
              <a:rPr lang="en-CA" dirty="0"/>
              <a:t>Family</a:t>
            </a:r>
          </a:p>
          <a:p>
            <a:r>
              <a:rPr lang="en-CA" dirty="0"/>
              <a:t>Stress</a:t>
            </a:r>
          </a:p>
          <a:p>
            <a:r>
              <a:rPr lang="en-CA" dirty="0"/>
              <a:t>Media </a:t>
            </a:r>
          </a:p>
        </p:txBody>
      </p:sp>
      <p:pic>
        <p:nvPicPr>
          <p:cNvPr id="18" name="Picture 17" descr="A person looking at a bird worm, that then changes into a dangerous snake.&#10;The brain area of the amygdala increases.&#10;Then after adopting a mindfulness practice the amygdala decreases and the gray matter grows"/>
          <p:cNvPicPr>
            <a:picLocks noChangeAspect="1"/>
          </p:cNvPicPr>
          <p:nvPr/>
        </p:nvPicPr>
        <p:blipFill rotWithShape="1">
          <a:blip r:embed="rId3"/>
          <a:srcRect t="7029" b="14498"/>
          <a:stretch/>
        </p:blipFill>
        <p:spPr>
          <a:xfrm>
            <a:off x="1175424" y="1541128"/>
            <a:ext cx="6780952" cy="4648583"/>
          </a:xfrm>
          <a:prstGeom prst="rect">
            <a:avLst/>
          </a:prstGeom>
        </p:spPr>
      </p:pic>
      <p:pic>
        <p:nvPicPr>
          <p:cNvPr id="1026" name="Picture 2" descr="A cartoon of a brain lifting weigh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3898" y="2276871"/>
            <a:ext cx="2541941" cy="20313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20682408">
            <a:off x="3442396" y="1402629"/>
            <a:ext cx="1098420" cy="646331"/>
          </a:xfrm>
          <a:prstGeom prst="rect">
            <a:avLst/>
          </a:prstGeom>
          <a:noFill/>
        </p:spPr>
        <p:txBody>
          <a:bodyPr wrap="square" rtlCol="0">
            <a:spAutoFit/>
          </a:bodyPr>
          <a:lstStyle/>
          <a:p>
            <a:r>
              <a:rPr lang="en-CA" dirty="0"/>
              <a:t>Decision making</a:t>
            </a:r>
          </a:p>
        </p:txBody>
      </p:sp>
      <p:sp>
        <p:nvSpPr>
          <p:cNvPr id="11" name="TextBox 10"/>
          <p:cNvSpPr txBox="1"/>
          <p:nvPr/>
        </p:nvSpPr>
        <p:spPr>
          <a:xfrm>
            <a:off x="4864346" y="1541128"/>
            <a:ext cx="1098420" cy="369332"/>
          </a:xfrm>
          <a:prstGeom prst="rect">
            <a:avLst/>
          </a:prstGeom>
          <a:noFill/>
        </p:spPr>
        <p:txBody>
          <a:bodyPr wrap="square" rtlCol="0">
            <a:spAutoFit/>
          </a:bodyPr>
          <a:lstStyle/>
          <a:p>
            <a:r>
              <a:rPr lang="en-CA" dirty="0"/>
              <a:t>Emotions</a:t>
            </a:r>
          </a:p>
        </p:txBody>
      </p:sp>
      <p:sp>
        <p:nvSpPr>
          <p:cNvPr id="12" name="TextBox 11"/>
          <p:cNvSpPr txBox="1"/>
          <p:nvPr/>
        </p:nvSpPr>
        <p:spPr>
          <a:xfrm rot="1692234">
            <a:off x="6242576" y="1820678"/>
            <a:ext cx="1098420" cy="369332"/>
          </a:xfrm>
          <a:prstGeom prst="rect">
            <a:avLst/>
          </a:prstGeom>
          <a:noFill/>
        </p:spPr>
        <p:txBody>
          <a:bodyPr wrap="square" rtlCol="0">
            <a:spAutoFit/>
          </a:bodyPr>
          <a:lstStyle/>
          <a:p>
            <a:r>
              <a:rPr lang="en-CA" dirty="0"/>
              <a:t>Language</a:t>
            </a:r>
          </a:p>
        </p:txBody>
      </p:sp>
      <p:sp>
        <p:nvSpPr>
          <p:cNvPr id="15" name="TextBox 14"/>
          <p:cNvSpPr txBox="1"/>
          <p:nvPr/>
        </p:nvSpPr>
        <p:spPr>
          <a:xfrm>
            <a:off x="7492347" y="4308228"/>
            <a:ext cx="1383714" cy="646331"/>
          </a:xfrm>
          <a:prstGeom prst="rect">
            <a:avLst/>
          </a:prstGeom>
          <a:noFill/>
        </p:spPr>
        <p:txBody>
          <a:bodyPr wrap="square" rtlCol="0">
            <a:spAutoFit/>
          </a:bodyPr>
          <a:lstStyle/>
          <a:p>
            <a:r>
              <a:rPr lang="en-CA" dirty="0"/>
              <a:t>Mindfulness Practice</a:t>
            </a:r>
          </a:p>
        </p:txBody>
      </p:sp>
      <p:sp>
        <p:nvSpPr>
          <p:cNvPr id="9" name="TextBox 8"/>
          <p:cNvSpPr txBox="1"/>
          <p:nvPr/>
        </p:nvSpPr>
        <p:spPr>
          <a:xfrm>
            <a:off x="5962766" y="4308229"/>
            <a:ext cx="1098420" cy="369332"/>
          </a:xfrm>
          <a:prstGeom prst="rect">
            <a:avLst/>
          </a:prstGeom>
          <a:noFill/>
        </p:spPr>
        <p:txBody>
          <a:bodyPr wrap="square" rtlCol="0">
            <a:spAutoFit/>
          </a:bodyPr>
          <a:lstStyle/>
          <a:p>
            <a:r>
              <a:rPr lang="en-CA" dirty="0"/>
              <a:t>Amygdala</a:t>
            </a:r>
          </a:p>
        </p:txBody>
      </p:sp>
      <p:sp>
        <p:nvSpPr>
          <p:cNvPr id="2" name="Rectangle 1"/>
          <p:cNvSpPr/>
          <p:nvPr/>
        </p:nvSpPr>
        <p:spPr>
          <a:xfrm>
            <a:off x="677314" y="6149723"/>
            <a:ext cx="7727004" cy="338554"/>
          </a:xfrm>
          <a:prstGeom prst="rect">
            <a:avLst/>
          </a:prstGeom>
        </p:spPr>
        <p:txBody>
          <a:bodyPr wrap="square">
            <a:spAutoFit/>
          </a:bodyPr>
          <a:lstStyle/>
          <a:p>
            <a:r>
              <a:rPr lang="en-CA" sz="1600" dirty="0">
                <a:latin typeface="Times New Roman" panose="02020603050405020304" pitchFamily="18" charset="0"/>
                <a:ea typeface="Calibri" panose="020F0502020204030204" pitchFamily="34" charset="0"/>
              </a:rPr>
              <a:t>Video (2 mins) : </a:t>
            </a:r>
            <a:r>
              <a:rPr lang="en-CA" sz="1600" dirty="0">
                <a:latin typeface="Times New Roman" panose="02020603050405020304" pitchFamily="18" charset="0"/>
                <a:ea typeface="Calibri" panose="020F0502020204030204" pitchFamily="34" charset="0"/>
                <a:hlinkClick r:id="rId8"/>
              </a:rPr>
              <a:t>https://www.youtube.com/watch?v=ELpfYCZa87g</a:t>
            </a:r>
            <a:r>
              <a:rPr lang="en-CA" sz="1600" dirty="0">
                <a:latin typeface="Times New Roman" panose="02020603050405020304" pitchFamily="18" charset="0"/>
                <a:ea typeface="Calibri" panose="020F0502020204030204" pitchFamily="34" charset="0"/>
              </a:rPr>
              <a:t> </a:t>
            </a:r>
          </a:p>
        </p:txBody>
      </p:sp>
      <p:sp>
        <p:nvSpPr>
          <p:cNvPr id="17" name="Title 16"/>
          <p:cNvSpPr>
            <a:spLocks noGrp="1"/>
          </p:cNvSpPr>
          <p:nvPr>
            <p:ph type="title"/>
          </p:nvPr>
        </p:nvSpPr>
        <p:spPr/>
        <p:txBody>
          <a:bodyPr>
            <a:normAutofit fontScale="90000"/>
          </a:bodyPr>
          <a:lstStyle/>
          <a:p>
            <a:r>
              <a:rPr lang="en-US" dirty="0"/>
              <a:t>What happens in the brain – the neuroplasticity</a:t>
            </a:r>
            <a:endParaRPr lang="en-CA" dirty="0"/>
          </a:p>
        </p:txBody>
      </p:sp>
      <p:pic>
        <p:nvPicPr>
          <p:cNvPr id="7" name="Picture 4">
            <a:extLst>
              <a:ext uri="{FF2B5EF4-FFF2-40B4-BE49-F238E27FC236}">
                <a16:creationId xmlns:a16="http://schemas.microsoft.com/office/drawing/2014/main" id="{14FFDFB3-7D43-F004-ECFF-83DC476BC0E9}"/>
              </a:ext>
              <a:ext uri="{C183D7F6-B498-43B3-948B-1728B52AA6E4}">
                <adec:decorative xmlns:adec="http://schemas.microsoft.com/office/drawing/2017/decorative" val="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97060" y="6108048"/>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08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10" grpId="0"/>
      <p:bldP spid="11" grpId="0"/>
      <p:bldP spid="12" grpId="0"/>
      <p:bldP spid="15" grpId="0"/>
      <p:bldP spid="9"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37;p20" descr="Image">
            <a:extLst>
              <a:ext uri="{FF2B5EF4-FFF2-40B4-BE49-F238E27FC236}">
                <a16:creationId xmlns:a16="http://schemas.microsoft.com/office/drawing/2014/main" id="{E6DF6019-596F-5054-50F6-2BB7A9AF1DC4}"/>
              </a:ext>
            </a:extLst>
          </p:cNvPr>
          <p:cNvPicPr preferRelativeResize="0"/>
          <p:nvPr/>
        </p:nvPicPr>
        <p:blipFill rotWithShape="1">
          <a:blip r:embed="rId3">
            <a:alphaModFix/>
          </a:blip>
          <a:srcRect/>
          <a:stretch/>
        </p:blipFill>
        <p:spPr>
          <a:xfrm>
            <a:off x="1745993" y="529366"/>
            <a:ext cx="5652013" cy="5799268"/>
          </a:xfrm>
          <a:prstGeom prst="rect">
            <a:avLst/>
          </a:prstGeom>
          <a:noFill/>
          <a:ln>
            <a:noFill/>
          </a:ln>
        </p:spPr>
      </p:pic>
    </p:spTree>
    <p:extLst>
      <p:ext uri="{BB962C8B-B14F-4D97-AF65-F5344CB8AC3E}">
        <p14:creationId xmlns:p14="http://schemas.microsoft.com/office/powerpoint/2010/main" val="1286294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clrChange>
              <a:clrFrom>
                <a:srgbClr val="FFFFFF"/>
              </a:clrFrom>
              <a:clrTo>
                <a:srgbClr val="FFFFFF">
                  <a:alpha val="0"/>
                </a:srgbClr>
              </a:clrTo>
            </a:clrChange>
          </a:blip>
          <a:srcRect b="13808"/>
          <a:stretch/>
        </p:blipFill>
        <p:spPr>
          <a:xfrm>
            <a:off x="1150340" y="1131483"/>
            <a:ext cx="6780952" cy="5105830"/>
          </a:xfrm>
          <a:prstGeom prst="rect">
            <a:avLst/>
          </a:prstGeom>
        </p:spPr>
      </p:pic>
      <p:pic>
        <p:nvPicPr>
          <p:cNvPr id="5" name="Picture 4"/>
          <p:cNvPicPr>
            <a:picLocks noChangeAspect="1"/>
          </p:cNvPicPr>
          <p:nvPr/>
        </p:nvPicPr>
        <p:blipFill rotWithShape="1">
          <a:blip r:embed="rId4">
            <a:clrChange>
              <a:clrFrom>
                <a:srgbClr val="FFFFFF"/>
              </a:clrFrom>
              <a:clrTo>
                <a:srgbClr val="FFFFFF">
                  <a:alpha val="0"/>
                </a:srgbClr>
              </a:clrTo>
            </a:clrChange>
          </a:blip>
          <a:srcRect b="7662"/>
          <a:stretch/>
        </p:blipFill>
        <p:spPr>
          <a:xfrm>
            <a:off x="1156440" y="1141060"/>
            <a:ext cx="6780952" cy="5469948"/>
          </a:xfrm>
          <a:prstGeom prst="rect">
            <a:avLst/>
          </a:prstGeom>
        </p:spPr>
      </p:pic>
      <p:pic>
        <p:nvPicPr>
          <p:cNvPr id="6" name="Picture 5"/>
          <p:cNvPicPr>
            <a:picLocks noChangeAspect="1"/>
          </p:cNvPicPr>
          <p:nvPr/>
        </p:nvPicPr>
        <p:blipFill rotWithShape="1">
          <a:blip r:embed="rId5">
            <a:clrChange>
              <a:clrFrom>
                <a:srgbClr val="FFFFFF"/>
              </a:clrFrom>
              <a:clrTo>
                <a:srgbClr val="FFFFFF">
                  <a:alpha val="0"/>
                </a:srgbClr>
              </a:clrTo>
            </a:clrChange>
          </a:blip>
          <a:srcRect t="4669" b="14773"/>
          <a:stretch/>
        </p:blipFill>
        <p:spPr>
          <a:xfrm>
            <a:off x="1156440" y="1417638"/>
            <a:ext cx="6780952" cy="4772074"/>
          </a:xfrm>
          <a:prstGeom prst="rect">
            <a:avLst/>
          </a:prstGeom>
        </p:spPr>
      </p:pic>
      <p:pic>
        <p:nvPicPr>
          <p:cNvPr id="18" name="Picture 17"/>
          <p:cNvPicPr>
            <a:picLocks noChangeAspect="1"/>
          </p:cNvPicPr>
          <p:nvPr/>
        </p:nvPicPr>
        <p:blipFill rotWithShape="1">
          <a:blip r:embed="rId6"/>
          <a:srcRect t="7029" b="14498"/>
          <a:stretch/>
        </p:blipFill>
        <p:spPr>
          <a:xfrm>
            <a:off x="1175424" y="1541128"/>
            <a:ext cx="6780952" cy="4648583"/>
          </a:xfrm>
          <a:prstGeom prst="rect">
            <a:avLst/>
          </a:prstGeom>
        </p:spPr>
      </p:pic>
      <p:sp>
        <p:nvSpPr>
          <p:cNvPr id="14" name="TextBox 13"/>
          <p:cNvSpPr txBox="1"/>
          <p:nvPr/>
        </p:nvSpPr>
        <p:spPr>
          <a:xfrm>
            <a:off x="1125256" y="4816060"/>
            <a:ext cx="2983512" cy="923330"/>
          </a:xfrm>
          <a:prstGeom prst="rect">
            <a:avLst/>
          </a:prstGeom>
          <a:noFill/>
        </p:spPr>
        <p:txBody>
          <a:bodyPr wrap="square" rtlCol="0">
            <a:spAutoFit/>
          </a:bodyPr>
          <a:lstStyle/>
          <a:p>
            <a:r>
              <a:rPr lang="fr-FR" dirty="0"/>
              <a:t>risques naturels</a:t>
            </a:r>
          </a:p>
          <a:p>
            <a:r>
              <a:rPr lang="fr-FR" dirty="0"/>
              <a:t>   transformé en</a:t>
            </a:r>
          </a:p>
          <a:p>
            <a:r>
              <a:rPr lang="fr-FR" dirty="0"/>
              <a:t>surstimulation quotidienne</a:t>
            </a:r>
            <a:endParaRPr lang="en-CA" dirty="0"/>
          </a:p>
        </p:txBody>
      </p:sp>
      <p:sp>
        <p:nvSpPr>
          <p:cNvPr id="19" name="TextBox 18"/>
          <p:cNvSpPr txBox="1"/>
          <p:nvPr/>
        </p:nvSpPr>
        <p:spPr>
          <a:xfrm>
            <a:off x="2146606" y="3653181"/>
            <a:ext cx="1230000" cy="1200329"/>
          </a:xfrm>
          <a:prstGeom prst="rect">
            <a:avLst/>
          </a:prstGeom>
          <a:noFill/>
        </p:spPr>
        <p:txBody>
          <a:bodyPr wrap="square" rtlCol="0">
            <a:spAutoFit/>
          </a:bodyPr>
          <a:lstStyle/>
          <a:p>
            <a:r>
              <a:rPr lang="fr-FR" dirty="0"/>
              <a:t>le Stress</a:t>
            </a:r>
          </a:p>
          <a:p>
            <a:r>
              <a:rPr lang="fr-FR" dirty="0"/>
              <a:t>la Famille</a:t>
            </a:r>
          </a:p>
          <a:p>
            <a:r>
              <a:rPr lang="fr-FR" dirty="0"/>
              <a:t>le Travaille</a:t>
            </a:r>
          </a:p>
          <a:p>
            <a:r>
              <a:rPr lang="fr-FR" dirty="0"/>
              <a:t>les Médias</a:t>
            </a:r>
            <a:endParaRPr lang="en-CA" dirty="0"/>
          </a:p>
        </p:txBody>
      </p:sp>
      <p:pic>
        <p:nvPicPr>
          <p:cNvPr id="8" name="Picture 7"/>
          <p:cNvPicPr>
            <a:picLocks noChangeAspect="1"/>
          </p:cNvPicPr>
          <p:nvPr/>
        </p:nvPicPr>
        <p:blipFill rotWithShape="1">
          <a:blip r:embed="rId6"/>
          <a:srcRect b="15185"/>
          <a:stretch/>
        </p:blipFill>
        <p:spPr>
          <a:xfrm>
            <a:off x="1156440" y="1141059"/>
            <a:ext cx="6780952" cy="5024245"/>
          </a:xfrm>
          <a:prstGeom prst="rect">
            <a:avLst/>
          </a:prstGeom>
        </p:spPr>
      </p:pic>
      <p:pic>
        <p:nvPicPr>
          <p:cNvPr id="1026" name="Picture 2" descr="C:\Users\GonzalA1\AppData\Local\Microsoft\Windows\Temporary Internet Files\Content.IE5\QDHZ6E8K\cerebro-pesa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3898" y="2276871"/>
            <a:ext cx="2541941" cy="20313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20682408">
            <a:off x="3442396" y="1402629"/>
            <a:ext cx="1098420" cy="646331"/>
          </a:xfrm>
          <a:prstGeom prst="rect">
            <a:avLst/>
          </a:prstGeom>
          <a:noFill/>
        </p:spPr>
        <p:txBody>
          <a:bodyPr wrap="square" rtlCol="0">
            <a:spAutoFit/>
          </a:bodyPr>
          <a:lstStyle/>
          <a:p>
            <a:r>
              <a:rPr lang="en-CA" dirty="0"/>
              <a:t>Prise de </a:t>
            </a:r>
            <a:r>
              <a:rPr lang="en-CA" dirty="0" err="1"/>
              <a:t>décisions</a:t>
            </a:r>
            <a:endParaRPr lang="en-CA" dirty="0"/>
          </a:p>
        </p:txBody>
      </p:sp>
      <p:sp>
        <p:nvSpPr>
          <p:cNvPr id="11" name="TextBox 10"/>
          <p:cNvSpPr txBox="1"/>
          <p:nvPr/>
        </p:nvSpPr>
        <p:spPr>
          <a:xfrm>
            <a:off x="4864346" y="1541128"/>
            <a:ext cx="1098420" cy="369332"/>
          </a:xfrm>
          <a:prstGeom prst="rect">
            <a:avLst/>
          </a:prstGeom>
          <a:noFill/>
        </p:spPr>
        <p:txBody>
          <a:bodyPr wrap="square" rtlCol="0">
            <a:spAutoFit/>
          </a:bodyPr>
          <a:lstStyle/>
          <a:p>
            <a:r>
              <a:rPr lang="en-CA" dirty="0" err="1"/>
              <a:t>Émotions</a:t>
            </a:r>
            <a:endParaRPr lang="en-CA" dirty="0"/>
          </a:p>
        </p:txBody>
      </p:sp>
      <p:sp>
        <p:nvSpPr>
          <p:cNvPr id="12" name="TextBox 11"/>
          <p:cNvSpPr txBox="1"/>
          <p:nvPr/>
        </p:nvSpPr>
        <p:spPr>
          <a:xfrm rot="1692234">
            <a:off x="6242576" y="1820678"/>
            <a:ext cx="1098420" cy="369332"/>
          </a:xfrm>
          <a:prstGeom prst="rect">
            <a:avLst/>
          </a:prstGeom>
          <a:noFill/>
        </p:spPr>
        <p:txBody>
          <a:bodyPr wrap="square" rtlCol="0">
            <a:spAutoFit/>
          </a:bodyPr>
          <a:lstStyle/>
          <a:p>
            <a:r>
              <a:rPr lang="en-CA" dirty="0" err="1"/>
              <a:t>Langage</a:t>
            </a:r>
            <a:endParaRPr lang="en-CA" dirty="0"/>
          </a:p>
        </p:txBody>
      </p:sp>
      <p:sp>
        <p:nvSpPr>
          <p:cNvPr id="15" name="TextBox 14"/>
          <p:cNvSpPr txBox="1"/>
          <p:nvPr/>
        </p:nvSpPr>
        <p:spPr>
          <a:xfrm>
            <a:off x="7492347" y="4308228"/>
            <a:ext cx="1383714" cy="923330"/>
          </a:xfrm>
          <a:prstGeom prst="rect">
            <a:avLst/>
          </a:prstGeom>
          <a:noFill/>
        </p:spPr>
        <p:txBody>
          <a:bodyPr wrap="square" rtlCol="0">
            <a:spAutoFit/>
          </a:bodyPr>
          <a:lstStyle/>
          <a:p>
            <a:r>
              <a:rPr lang="en-CA" dirty="0"/>
              <a:t>Pratique de </a:t>
            </a:r>
            <a:r>
              <a:rPr lang="en-CA" dirty="0" err="1"/>
              <a:t>pleine</a:t>
            </a:r>
            <a:r>
              <a:rPr lang="en-CA" dirty="0"/>
              <a:t> conscience</a:t>
            </a:r>
          </a:p>
        </p:txBody>
      </p:sp>
      <p:sp>
        <p:nvSpPr>
          <p:cNvPr id="9" name="TextBox 8"/>
          <p:cNvSpPr txBox="1"/>
          <p:nvPr/>
        </p:nvSpPr>
        <p:spPr>
          <a:xfrm>
            <a:off x="5962765" y="4308229"/>
            <a:ext cx="1249803" cy="923330"/>
          </a:xfrm>
          <a:prstGeom prst="rect">
            <a:avLst/>
          </a:prstGeom>
          <a:noFill/>
        </p:spPr>
        <p:txBody>
          <a:bodyPr wrap="square" rtlCol="0">
            <a:spAutoFit/>
          </a:bodyPr>
          <a:lstStyle/>
          <a:p>
            <a:r>
              <a:rPr lang="en-CA" dirty="0"/>
              <a:t>Amygdale / </a:t>
            </a:r>
            <a:r>
              <a:rPr lang="en-CA" dirty="0" err="1"/>
              <a:t>complexe</a:t>
            </a:r>
            <a:r>
              <a:rPr lang="en-CA" dirty="0"/>
              <a:t> </a:t>
            </a:r>
            <a:r>
              <a:rPr lang="en-CA" dirty="0" err="1"/>
              <a:t>amygdalien</a:t>
            </a:r>
            <a:endParaRPr lang="en-CA" dirty="0"/>
          </a:p>
        </p:txBody>
      </p:sp>
      <p:sp>
        <p:nvSpPr>
          <p:cNvPr id="17" name="Title 16"/>
          <p:cNvSpPr>
            <a:spLocks noGrp="1"/>
          </p:cNvSpPr>
          <p:nvPr>
            <p:ph type="title"/>
          </p:nvPr>
        </p:nvSpPr>
        <p:spPr/>
        <p:txBody>
          <a:bodyPr>
            <a:normAutofit fontScale="90000"/>
          </a:bodyPr>
          <a:lstStyle/>
          <a:p>
            <a:r>
              <a:rPr lang="en-US" dirty="0"/>
              <a:t>La </a:t>
            </a:r>
            <a:r>
              <a:rPr lang="en-US" dirty="0" err="1"/>
              <a:t>neuroplastie</a:t>
            </a:r>
            <a:r>
              <a:rPr lang="en-US" dirty="0"/>
              <a:t> : </a:t>
            </a:r>
            <a:r>
              <a:rPr lang="en-US" dirty="0" err="1"/>
              <a:t>Qu’est-ce</a:t>
            </a:r>
            <a:r>
              <a:rPr lang="en-US" dirty="0"/>
              <a:t> qui se passe dans </a:t>
            </a:r>
            <a:r>
              <a:rPr lang="en-US" dirty="0" err="1"/>
              <a:t>votre</a:t>
            </a:r>
            <a:r>
              <a:rPr lang="en-US" dirty="0"/>
              <a:t> </a:t>
            </a:r>
            <a:r>
              <a:rPr lang="en-US" dirty="0" err="1"/>
              <a:t>cerveau</a:t>
            </a:r>
            <a:endParaRPr lang="en-CA" dirty="0"/>
          </a:p>
        </p:txBody>
      </p:sp>
      <p:sp>
        <p:nvSpPr>
          <p:cNvPr id="22" name="Rectangle 21">
            <a:extLst>
              <a:ext uri="{FF2B5EF4-FFF2-40B4-BE49-F238E27FC236}">
                <a16:creationId xmlns:a16="http://schemas.microsoft.com/office/drawing/2014/main" id="{DD56AD9E-BF51-0B38-E288-A1F9E3834946}"/>
              </a:ext>
            </a:extLst>
          </p:cNvPr>
          <p:cNvSpPr/>
          <p:nvPr/>
        </p:nvSpPr>
        <p:spPr>
          <a:xfrm>
            <a:off x="457200" y="6026232"/>
            <a:ext cx="8425750" cy="584775"/>
          </a:xfrm>
          <a:prstGeom prst="rect">
            <a:avLst/>
          </a:prstGeom>
        </p:spPr>
        <p:txBody>
          <a:bodyPr wrap="square">
            <a:spAutoFit/>
          </a:bodyPr>
          <a:lstStyle/>
          <a:p>
            <a:endParaRPr lang="en-CA" sz="1600" dirty="0">
              <a:latin typeface="Times New Roman" panose="02020603050405020304" pitchFamily="18" charset="0"/>
              <a:ea typeface="Calibri" panose="020F0502020204030204" pitchFamily="34" charset="0"/>
            </a:endParaRPr>
          </a:p>
          <a:p>
            <a:r>
              <a:rPr lang="en-CA" sz="1600" dirty="0" err="1">
                <a:latin typeface="Times New Roman" panose="02020603050405020304" pitchFamily="18" charset="0"/>
                <a:ea typeface="Calibri" panose="020F0502020204030204" pitchFamily="34" charset="0"/>
              </a:rPr>
              <a:t>ou</a:t>
            </a:r>
            <a:r>
              <a:rPr lang="en-CA" sz="1600" dirty="0">
                <a:latin typeface="Times New Roman" panose="02020603050405020304" pitchFamily="18" charset="0"/>
                <a:ea typeface="Calibri" panose="020F0502020204030204" pitchFamily="34" charset="0"/>
              </a:rPr>
              <a:t> </a:t>
            </a:r>
            <a:r>
              <a:rPr lang="en-CA" sz="1600" dirty="0" err="1">
                <a:latin typeface="Times New Roman" panose="02020603050405020304" pitchFamily="18" charset="0"/>
                <a:ea typeface="Calibri" panose="020F0502020204030204" pitchFamily="34" charset="0"/>
              </a:rPr>
              <a:t>cette</a:t>
            </a:r>
            <a:r>
              <a:rPr lang="en-CA" sz="1600" dirty="0">
                <a:latin typeface="Times New Roman" panose="02020603050405020304" pitchFamily="18" charset="0"/>
                <a:ea typeface="Calibri" panose="020F0502020204030204" pitchFamily="34" charset="0"/>
              </a:rPr>
              <a:t> </a:t>
            </a:r>
            <a:r>
              <a:rPr lang="en-CA" sz="1600" dirty="0" err="1">
                <a:latin typeface="Times New Roman" panose="02020603050405020304" pitchFamily="18" charset="0"/>
                <a:ea typeface="Calibri" panose="020F0502020204030204" pitchFamily="34" charset="0"/>
              </a:rPr>
              <a:t>vidéo</a:t>
            </a:r>
            <a:r>
              <a:rPr lang="en-CA" sz="1600" dirty="0">
                <a:latin typeface="Times New Roman" panose="02020603050405020304" pitchFamily="18" charset="0"/>
                <a:ea typeface="Calibri" panose="020F0502020204030204" pitchFamily="34" charset="0"/>
              </a:rPr>
              <a:t> (2 mins) : </a:t>
            </a:r>
            <a:r>
              <a:rPr lang="en-CA" sz="1600" dirty="0">
                <a:latin typeface="Times New Roman" panose="02020603050405020304" pitchFamily="18" charset="0"/>
                <a:ea typeface="Calibri" panose="020F0502020204030204" pitchFamily="34" charset="0"/>
                <a:hlinkClick r:id="rId8"/>
              </a:rPr>
              <a:t>https://www.youtube.com/watch?v=qM56FRfZrl8</a:t>
            </a:r>
            <a:r>
              <a:rPr lang="en-CA" sz="1600" dirty="0">
                <a:latin typeface="Times New Roman" panose="02020603050405020304" pitchFamily="18" charset="0"/>
                <a:ea typeface="Calibri" panose="020F0502020204030204" pitchFamily="34" charset="0"/>
              </a:rPr>
              <a:t> </a:t>
            </a:r>
          </a:p>
        </p:txBody>
      </p:sp>
      <p:pic>
        <p:nvPicPr>
          <p:cNvPr id="2" name="Picture 4">
            <a:extLst>
              <a:ext uri="{FF2B5EF4-FFF2-40B4-BE49-F238E27FC236}">
                <a16:creationId xmlns:a16="http://schemas.microsoft.com/office/drawing/2014/main" id="{D5EDB359-B838-B733-2EE9-23EA78F325AC}"/>
              </a:ext>
              <a:ext uri="{C183D7F6-B498-43B3-948B-1728B52AA6E4}">
                <adec:decorative xmlns:adec="http://schemas.microsoft.com/office/drawing/2017/decorative" val="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97060" y="6108048"/>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48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10" grpId="0"/>
      <p:bldP spid="11" grpId="0"/>
      <p:bldP spid="12" grpId="0"/>
      <p:bldP spid="15" grpId="0"/>
      <p:bldP spid="9"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iktor Frankl quote: &quot;Between stimulus and response, there is a space. In that space lies our freedom and power to choose our response. In our response lies our growth and freedom.&quot;"/>
          <p:cNvPicPr>
            <a:picLocks noChangeAspect="1" noChangeArrowheads="1"/>
          </p:cNvPicPr>
          <p:nvPr/>
        </p:nvPicPr>
        <p:blipFill rotWithShape="1">
          <a:blip r:embed="rId3">
            <a:extLst>
              <a:ext uri="{28A0092B-C50C-407E-A947-70E740481C1C}">
                <a14:useLocalDpi xmlns:a14="http://schemas.microsoft.com/office/drawing/2010/main" val="0"/>
              </a:ext>
            </a:extLst>
          </a:blip>
          <a:srcRect b="12502"/>
          <a:stretch/>
        </p:blipFill>
        <p:spPr bwMode="auto">
          <a:xfrm>
            <a:off x="1547664" y="1196752"/>
            <a:ext cx="6102246" cy="40045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16D9B0C-2197-4EC1-D7C6-04B3C0B98D47}"/>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fr-CA" dirty="0"/>
              <a:t>Viktor </a:t>
            </a:r>
            <a:r>
              <a:rPr lang="fr-CA" dirty="0" err="1"/>
              <a:t>Frankl’s</a:t>
            </a:r>
            <a:r>
              <a:rPr lang="fr-CA" dirty="0"/>
              <a:t> </a:t>
            </a:r>
            <a:r>
              <a:rPr lang="fr-CA" dirty="0" err="1"/>
              <a:t>quote</a:t>
            </a:r>
            <a:endParaRPr lang="en-US" dirty="0"/>
          </a:p>
        </p:txBody>
      </p:sp>
    </p:spTree>
    <p:extLst>
      <p:ext uri="{BB962C8B-B14F-4D97-AF65-F5344CB8AC3E}">
        <p14:creationId xmlns:p14="http://schemas.microsoft.com/office/powerpoint/2010/main" val="2881557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bstacle est le chemin (les leçons du stoïcisme) | Vecteur de Croiss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04664"/>
            <a:ext cx="8856984" cy="497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804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a:t>How are we seen?</a:t>
            </a:r>
            <a:endParaRPr lang="en-CA" dirty="0"/>
          </a:p>
        </p:txBody>
      </p:sp>
      <p:sp>
        <p:nvSpPr>
          <p:cNvPr id="4" name="Rectangle 3"/>
          <p:cNvSpPr/>
          <p:nvPr/>
        </p:nvSpPr>
        <p:spPr>
          <a:xfrm>
            <a:off x="457200" y="6217007"/>
            <a:ext cx="7571184" cy="523220"/>
          </a:xfrm>
          <a:prstGeom prst="rect">
            <a:avLst/>
          </a:prstGeom>
        </p:spPr>
        <p:txBody>
          <a:bodyPr wrap="square">
            <a:spAutoFit/>
          </a:bodyPr>
          <a:lstStyle/>
          <a:p>
            <a:r>
              <a:rPr lang="en-CA" sz="1400" dirty="0"/>
              <a:t>Greater Good Science Center - Kristin Neff’s article: </a:t>
            </a:r>
            <a:r>
              <a:rPr lang="en-CA" sz="1400" dirty="0">
                <a:hlinkClick r:id="rId3"/>
              </a:rPr>
              <a:t>http://greatergood.berkeley.edu/article/item/the_five_myths_of_self_compassion</a:t>
            </a:r>
            <a:r>
              <a:rPr lang="en-CA" sz="1400" dirty="0"/>
              <a:t> </a:t>
            </a:r>
          </a:p>
        </p:txBody>
      </p:sp>
      <p:pic>
        <p:nvPicPr>
          <p:cNvPr id="1026" name="Picture 2" descr="Looking-glass self - Wikipedia"/>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641" t="5687" r="7476" b="6357"/>
          <a:stretch/>
        </p:blipFill>
        <p:spPr bwMode="auto">
          <a:xfrm>
            <a:off x="1257325" y="1250736"/>
            <a:ext cx="6413884" cy="49588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69712" y="1574141"/>
            <a:ext cx="1439151" cy="523220"/>
          </a:xfrm>
          <a:prstGeom prst="rect">
            <a:avLst/>
          </a:prstGeom>
          <a:solidFill>
            <a:schemeClr val="bg1"/>
          </a:solidFill>
        </p:spPr>
        <p:txBody>
          <a:bodyPr wrap="square">
            <a:spAutoFit/>
          </a:bodyPr>
          <a:lstStyle/>
          <a:p>
            <a:pPr algn="ctr"/>
            <a:r>
              <a:rPr lang="en-CA" sz="1400" dirty="0"/>
              <a:t>Or how I see myself</a:t>
            </a:r>
          </a:p>
        </p:txBody>
      </p:sp>
      <p:sp>
        <p:nvSpPr>
          <p:cNvPr id="6" name="Freeform 5" descr="How my girlfriend sees me: strong"/>
          <p:cNvSpPr/>
          <p:nvPr/>
        </p:nvSpPr>
        <p:spPr>
          <a:xfrm>
            <a:off x="2836718" y="1641764"/>
            <a:ext cx="1485900" cy="3283527"/>
          </a:xfrm>
          <a:custGeom>
            <a:avLst/>
            <a:gdLst>
              <a:gd name="connsiteX0" fmla="*/ 93518 w 1485900"/>
              <a:gd name="connsiteY0" fmla="*/ 426027 h 3283527"/>
              <a:gd name="connsiteX1" fmla="*/ 114300 w 1485900"/>
              <a:gd name="connsiteY1" fmla="*/ 654627 h 3283527"/>
              <a:gd name="connsiteX2" fmla="*/ 124691 w 1485900"/>
              <a:gd name="connsiteY2" fmla="*/ 737754 h 3283527"/>
              <a:gd name="connsiteX3" fmla="*/ 145473 w 1485900"/>
              <a:gd name="connsiteY3" fmla="*/ 914400 h 3283527"/>
              <a:gd name="connsiteX4" fmla="*/ 135082 w 1485900"/>
              <a:gd name="connsiteY4" fmla="*/ 1787236 h 3283527"/>
              <a:gd name="connsiteX5" fmla="*/ 124691 w 1485900"/>
              <a:gd name="connsiteY5" fmla="*/ 1828800 h 3283527"/>
              <a:gd name="connsiteX6" fmla="*/ 114300 w 1485900"/>
              <a:gd name="connsiteY6" fmla="*/ 1911927 h 3283527"/>
              <a:gd name="connsiteX7" fmla="*/ 103909 w 1485900"/>
              <a:gd name="connsiteY7" fmla="*/ 1963881 h 3283527"/>
              <a:gd name="connsiteX8" fmla="*/ 83127 w 1485900"/>
              <a:gd name="connsiteY8" fmla="*/ 2088572 h 3283527"/>
              <a:gd name="connsiteX9" fmla="*/ 72737 w 1485900"/>
              <a:gd name="connsiteY9" fmla="*/ 2130136 h 3283527"/>
              <a:gd name="connsiteX10" fmla="*/ 41564 w 1485900"/>
              <a:gd name="connsiteY10" fmla="*/ 2223654 h 3283527"/>
              <a:gd name="connsiteX11" fmla="*/ 31173 w 1485900"/>
              <a:gd name="connsiteY11" fmla="*/ 2306781 h 3283527"/>
              <a:gd name="connsiteX12" fmla="*/ 20782 w 1485900"/>
              <a:gd name="connsiteY12" fmla="*/ 2348345 h 3283527"/>
              <a:gd name="connsiteX13" fmla="*/ 0 w 1485900"/>
              <a:gd name="connsiteY13" fmla="*/ 2556163 h 3283527"/>
              <a:gd name="connsiteX14" fmla="*/ 10391 w 1485900"/>
              <a:gd name="connsiteY14" fmla="*/ 3106881 h 3283527"/>
              <a:gd name="connsiteX15" fmla="*/ 62346 w 1485900"/>
              <a:gd name="connsiteY15" fmla="*/ 3210791 h 3283527"/>
              <a:gd name="connsiteX16" fmla="*/ 93518 w 1485900"/>
              <a:gd name="connsiteY16" fmla="*/ 3231572 h 3283527"/>
              <a:gd name="connsiteX17" fmla="*/ 114300 w 1485900"/>
              <a:gd name="connsiteY17" fmla="*/ 3262745 h 3283527"/>
              <a:gd name="connsiteX18" fmla="*/ 145473 w 1485900"/>
              <a:gd name="connsiteY18" fmla="*/ 3283527 h 3283527"/>
              <a:gd name="connsiteX19" fmla="*/ 654627 w 1485900"/>
              <a:gd name="connsiteY19" fmla="*/ 3273136 h 3283527"/>
              <a:gd name="connsiteX20" fmla="*/ 727364 w 1485900"/>
              <a:gd name="connsiteY20" fmla="*/ 3252354 h 3283527"/>
              <a:gd name="connsiteX21" fmla="*/ 820882 w 1485900"/>
              <a:gd name="connsiteY21" fmla="*/ 3221181 h 3283527"/>
              <a:gd name="connsiteX22" fmla="*/ 852055 w 1485900"/>
              <a:gd name="connsiteY22" fmla="*/ 3210791 h 3283527"/>
              <a:gd name="connsiteX23" fmla="*/ 935182 w 1485900"/>
              <a:gd name="connsiteY23" fmla="*/ 3190009 h 3283527"/>
              <a:gd name="connsiteX24" fmla="*/ 966355 w 1485900"/>
              <a:gd name="connsiteY24" fmla="*/ 2992581 h 3283527"/>
              <a:gd name="connsiteX25" fmla="*/ 997527 w 1485900"/>
              <a:gd name="connsiteY25" fmla="*/ 2888672 h 3283527"/>
              <a:gd name="connsiteX26" fmla="*/ 1132609 w 1485900"/>
              <a:gd name="connsiteY26" fmla="*/ 2774372 h 3283527"/>
              <a:gd name="connsiteX27" fmla="*/ 1163782 w 1485900"/>
              <a:gd name="connsiteY27" fmla="*/ 2753591 h 3283527"/>
              <a:gd name="connsiteX28" fmla="*/ 1205346 w 1485900"/>
              <a:gd name="connsiteY28" fmla="*/ 2722418 h 3283527"/>
              <a:gd name="connsiteX29" fmla="*/ 1236518 w 1485900"/>
              <a:gd name="connsiteY29" fmla="*/ 2712027 h 3283527"/>
              <a:gd name="connsiteX30" fmla="*/ 1246909 w 1485900"/>
              <a:gd name="connsiteY30" fmla="*/ 2639291 h 3283527"/>
              <a:gd name="connsiteX31" fmla="*/ 1226127 w 1485900"/>
              <a:gd name="connsiteY31" fmla="*/ 2452254 h 3283527"/>
              <a:gd name="connsiteX32" fmla="*/ 1205346 w 1485900"/>
              <a:gd name="connsiteY32" fmla="*/ 2410691 h 3283527"/>
              <a:gd name="connsiteX33" fmla="*/ 1163782 w 1485900"/>
              <a:gd name="connsiteY33" fmla="*/ 2348345 h 3283527"/>
              <a:gd name="connsiteX34" fmla="*/ 1122218 w 1485900"/>
              <a:gd name="connsiteY34" fmla="*/ 2317172 h 3283527"/>
              <a:gd name="connsiteX35" fmla="*/ 1111827 w 1485900"/>
              <a:gd name="connsiteY35" fmla="*/ 2286000 h 3283527"/>
              <a:gd name="connsiteX36" fmla="*/ 1091046 w 1485900"/>
              <a:gd name="connsiteY36" fmla="*/ 2254827 h 3283527"/>
              <a:gd name="connsiteX37" fmla="*/ 1070264 w 1485900"/>
              <a:gd name="connsiteY37" fmla="*/ 2192481 h 3283527"/>
              <a:gd name="connsiteX38" fmla="*/ 1059873 w 1485900"/>
              <a:gd name="connsiteY38" fmla="*/ 2161309 h 3283527"/>
              <a:gd name="connsiteX39" fmla="*/ 1059873 w 1485900"/>
              <a:gd name="connsiteY39" fmla="*/ 1828800 h 3283527"/>
              <a:gd name="connsiteX40" fmla="*/ 1091046 w 1485900"/>
              <a:gd name="connsiteY40" fmla="*/ 1797627 h 3283527"/>
              <a:gd name="connsiteX41" fmla="*/ 1143000 w 1485900"/>
              <a:gd name="connsiteY41" fmla="*/ 1745672 h 3283527"/>
              <a:gd name="connsiteX42" fmla="*/ 1194955 w 1485900"/>
              <a:gd name="connsiteY42" fmla="*/ 1683327 h 3283527"/>
              <a:gd name="connsiteX43" fmla="*/ 1246909 w 1485900"/>
              <a:gd name="connsiteY43" fmla="*/ 1620981 h 3283527"/>
              <a:gd name="connsiteX44" fmla="*/ 1257300 w 1485900"/>
              <a:gd name="connsiteY44" fmla="*/ 1589809 h 3283527"/>
              <a:gd name="connsiteX45" fmla="*/ 1319646 w 1485900"/>
              <a:gd name="connsiteY45" fmla="*/ 1548245 h 3283527"/>
              <a:gd name="connsiteX46" fmla="*/ 1350818 w 1485900"/>
              <a:gd name="connsiteY46" fmla="*/ 1527463 h 3283527"/>
              <a:gd name="connsiteX47" fmla="*/ 1381991 w 1485900"/>
              <a:gd name="connsiteY47" fmla="*/ 1496291 h 3283527"/>
              <a:gd name="connsiteX48" fmla="*/ 1402773 w 1485900"/>
              <a:gd name="connsiteY48" fmla="*/ 1465118 h 3283527"/>
              <a:gd name="connsiteX49" fmla="*/ 1433946 w 1485900"/>
              <a:gd name="connsiteY49" fmla="*/ 1444336 h 3283527"/>
              <a:gd name="connsiteX50" fmla="*/ 1444337 w 1485900"/>
              <a:gd name="connsiteY50" fmla="*/ 1402772 h 3283527"/>
              <a:gd name="connsiteX51" fmla="*/ 1454727 w 1485900"/>
              <a:gd name="connsiteY51" fmla="*/ 1371600 h 3283527"/>
              <a:gd name="connsiteX52" fmla="*/ 1465118 w 1485900"/>
              <a:gd name="connsiteY52" fmla="*/ 332509 h 3283527"/>
              <a:gd name="connsiteX53" fmla="*/ 1485900 w 1485900"/>
              <a:gd name="connsiteY53" fmla="*/ 197427 h 3283527"/>
              <a:gd name="connsiteX54" fmla="*/ 1475509 w 1485900"/>
              <a:gd name="connsiteY54" fmla="*/ 51954 h 3283527"/>
              <a:gd name="connsiteX55" fmla="*/ 1444337 w 1485900"/>
              <a:gd name="connsiteY55" fmla="*/ 31172 h 3283527"/>
              <a:gd name="connsiteX56" fmla="*/ 1392382 w 1485900"/>
              <a:gd name="connsiteY56" fmla="*/ 10391 h 3283527"/>
              <a:gd name="connsiteX57" fmla="*/ 1174173 w 1485900"/>
              <a:gd name="connsiteY57" fmla="*/ 0 h 3283527"/>
              <a:gd name="connsiteX58" fmla="*/ 207818 w 1485900"/>
              <a:gd name="connsiteY58" fmla="*/ 10391 h 3283527"/>
              <a:gd name="connsiteX59" fmla="*/ 155864 w 1485900"/>
              <a:gd name="connsiteY59" fmla="*/ 20781 h 3283527"/>
              <a:gd name="connsiteX60" fmla="*/ 51955 w 1485900"/>
              <a:gd name="connsiteY60" fmla="*/ 62345 h 3283527"/>
              <a:gd name="connsiteX61" fmla="*/ 41564 w 1485900"/>
              <a:gd name="connsiteY61" fmla="*/ 145472 h 328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85900" h="3283527">
                <a:moveTo>
                  <a:pt x="93518" y="426027"/>
                </a:moveTo>
                <a:cubicBezTo>
                  <a:pt x="115999" y="560908"/>
                  <a:pt x="94791" y="420525"/>
                  <a:pt x="114300" y="654627"/>
                </a:cubicBezTo>
                <a:cubicBezTo>
                  <a:pt x="116619" y="682455"/>
                  <a:pt x="122163" y="709944"/>
                  <a:pt x="124691" y="737754"/>
                </a:cubicBezTo>
                <a:cubicBezTo>
                  <a:pt x="140052" y="906720"/>
                  <a:pt x="118765" y="834276"/>
                  <a:pt x="145473" y="914400"/>
                </a:cubicBezTo>
                <a:cubicBezTo>
                  <a:pt x="142009" y="1205345"/>
                  <a:pt x="141693" y="1496345"/>
                  <a:pt x="135082" y="1787236"/>
                </a:cubicBezTo>
                <a:cubicBezTo>
                  <a:pt x="134758" y="1801513"/>
                  <a:pt x="127039" y="1814713"/>
                  <a:pt x="124691" y="1828800"/>
                </a:cubicBezTo>
                <a:cubicBezTo>
                  <a:pt x="120100" y="1856345"/>
                  <a:pt x="118546" y="1884327"/>
                  <a:pt x="114300" y="1911927"/>
                </a:cubicBezTo>
                <a:cubicBezTo>
                  <a:pt x="111614" y="1929383"/>
                  <a:pt x="106812" y="1946460"/>
                  <a:pt x="103909" y="1963881"/>
                </a:cubicBezTo>
                <a:cubicBezTo>
                  <a:pt x="89447" y="2050651"/>
                  <a:pt x="99456" y="2015090"/>
                  <a:pt x="83127" y="2088572"/>
                </a:cubicBezTo>
                <a:cubicBezTo>
                  <a:pt x="80029" y="2102513"/>
                  <a:pt x="76937" y="2116487"/>
                  <a:pt x="72737" y="2130136"/>
                </a:cubicBezTo>
                <a:cubicBezTo>
                  <a:pt x="63074" y="2161542"/>
                  <a:pt x="41564" y="2223654"/>
                  <a:pt x="41564" y="2223654"/>
                </a:cubicBezTo>
                <a:cubicBezTo>
                  <a:pt x="38100" y="2251363"/>
                  <a:pt x="35764" y="2279236"/>
                  <a:pt x="31173" y="2306781"/>
                </a:cubicBezTo>
                <a:cubicBezTo>
                  <a:pt x="28825" y="2320868"/>
                  <a:pt x="22277" y="2334142"/>
                  <a:pt x="20782" y="2348345"/>
                </a:cubicBezTo>
                <a:cubicBezTo>
                  <a:pt x="-4919" y="2592508"/>
                  <a:pt x="25397" y="2429178"/>
                  <a:pt x="0" y="2556163"/>
                </a:cubicBezTo>
                <a:cubicBezTo>
                  <a:pt x="3464" y="2739736"/>
                  <a:pt x="3953" y="2923389"/>
                  <a:pt x="10391" y="3106881"/>
                </a:cubicBezTo>
                <a:cubicBezTo>
                  <a:pt x="11514" y="3138880"/>
                  <a:pt x="39665" y="3195670"/>
                  <a:pt x="62346" y="3210791"/>
                </a:cubicBezTo>
                <a:lnTo>
                  <a:pt x="93518" y="3231572"/>
                </a:lnTo>
                <a:cubicBezTo>
                  <a:pt x="100445" y="3241963"/>
                  <a:pt x="105469" y="3253914"/>
                  <a:pt x="114300" y="3262745"/>
                </a:cubicBezTo>
                <a:cubicBezTo>
                  <a:pt x="123131" y="3271576"/>
                  <a:pt x="132987" y="3283287"/>
                  <a:pt x="145473" y="3283527"/>
                </a:cubicBezTo>
                <a:lnTo>
                  <a:pt x="654627" y="3273136"/>
                </a:lnTo>
                <a:cubicBezTo>
                  <a:pt x="759399" y="3238212"/>
                  <a:pt x="596878" y="3291500"/>
                  <a:pt x="727364" y="3252354"/>
                </a:cubicBezTo>
                <a:lnTo>
                  <a:pt x="820882" y="3221181"/>
                </a:lnTo>
                <a:cubicBezTo>
                  <a:pt x="831273" y="3217718"/>
                  <a:pt x="841429" y="3213448"/>
                  <a:pt x="852055" y="3210791"/>
                </a:cubicBezTo>
                <a:lnTo>
                  <a:pt x="935182" y="3190009"/>
                </a:lnTo>
                <a:cubicBezTo>
                  <a:pt x="988538" y="3109975"/>
                  <a:pt x="947300" y="3183127"/>
                  <a:pt x="966355" y="2992581"/>
                </a:cubicBezTo>
                <a:cubicBezTo>
                  <a:pt x="967925" y="2976885"/>
                  <a:pt x="993912" y="2892287"/>
                  <a:pt x="997527" y="2888672"/>
                </a:cubicBezTo>
                <a:cubicBezTo>
                  <a:pt x="1087920" y="2798280"/>
                  <a:pt x="1041738" y="2834952"/>
                  <a:pt x="1132609" y="2774372"/>
                </a:cubicBezTo>
                <a:cubicBezTo>
                  <a:pt x="1143000" y="2767445"/>
                  <a:pt x="1153791" y="2761084"/>
                  <a:pt x="1163782" y="2753591"/>
                </a:cubicBezTo>
                <a:cubicBezTo>
                  <a:pt x="1177637" y="2743200"/>
                  <a:pt x="1190310" y="2731010"/>
                  <a:pt x="1205346" y="2722418"/>
                </a:cubicBezTo>
                <a:cubicBezTo>
                  <a:pt x="1214856" y="2716984"/>
                  <a:pt x="1226127" y="2715491"/>
                  <a:pt x="1236518" y="2712027"/>
                </a:cubicBezTo>
                <a:cubicBezTo>
                  <a:pt x="1239982" y="2687782"/>
                  <a:pt x="1246909" y="2663782"/>
                  <a:pt x="1246909" y="2639291"/>
                </a:cubicBezTo>
                <a:cubicBezTo>
                  <a:pt x="1246909" y="2583556"/>
                  <a:pt x="1250645" y="2509464"/>
                  <a:pt x="1226127" y="2452254"/>
                </a:cubicBezTo>
                <a:cubicBezTo>
                  <a:pt x="1220025" y="2438017"/>
                  <a:pt x="1213315" y="2423973"/>
                  <a:pt x="1205346" y="2410691"/>
                </a:cubicBezTo>
                <a:cubicBezTo>
                  <a:pt x="1192496" y="2389273"/>
                  <a:pt x="1183763" y="2363331"/>
                  <a:pt x="1163782" y="2348345"/>
                </a:cubicBezTo>
                <a:lnTo>
                  <a:pt x="1122218" y="2317172"/>
                </a:lnTo>
                <a:cubicBezTo>
                  <a:pt x="1118754" y="2306781"/>
                  <a:pt x="1116725" y="2295796"/>
                  <a:pt x="1111827" y="2286000"/>
                </a:cubicBezTo>
                <a:cubicBezTo>
                  <a:pt x="1106242" y="2274830"/>
                  <a:pt x="1096118" y="2266239"/>
                  <a:pt x="1091046" y="2254827"/>
                </a:cubicBezTo>
                <a:cubicBezTo>
                  <a:pt x="1082149" y="2234809"/>
                  <a:pt x="1077191" y="2213263"/>
                  <a:pt x="1070264" y="2192481"/>
                </a:cubicBezTo>
                <a:lnTo>
                  <a:pt x="1059873" y="2161309"/>
                </a:lnTo>
                <a:cubicBezTo>
                  <a:pt x="1045598" y="2032831"/>
                  <a:pt x="1035608" y="1986522"/>
                  <a:pt x="1059873" y="1828800"/>
                </a:cubicBezTo>
                <a:cubicBezTo>
                  <a:pt x="1062108" y="1814276"/>
                  <a:pt x="1081639" y="1808916"/>
                  <a:pt x="1091046" y="1797627"/>
                </a:cubicBezTo>
                <a:cubicBezTo>
                  <a:pt x="1134342" y="1745671"/>
                  <a:pt x="1085848" y="1783773"/>
                  <a:pt x="1143000" y="1745672"/>
                </a:cubicBezTo>
                <a:cubicBezTo>
                  <a:pt x="1194601" y="1668273"/>
                  <a:pt x="1128278" y="1763339"/>
                  <a:pt x="1194955" y="1683327"/>
                </a:cubicBezTo>
                <a:cubicBezTo>
                  <a:pt x="1267295" y="1596519"/>
                  <a:pt x="1155831" y="1712062"/>
                  <a:pt x="1246909" y="1620981"/>
                </a:cubicBezTo>
                <a:cubicBezTo>
                  <a:pt x="1250373" y="1610590"/>
                  <a:pt x="1249555" y="1597554"/>
                  <a:pt x="1257300" y="1589809"/>
                </a:cubicBezTo>
                <a:cubicBezTo>
                  <a:pt x="1274961" y="1572148"/>
                  <a:pt x="1298864" y="1562100"/>
                  <a:pt x="1319646" y="1548245"/>
                </a:cubicBezTo>
                <a:cubicBezTo>
                  <a:pt x="1330037" y="1541318"/>
                  <a:pt x="1341987" y="1536293"/>
                  <a:pt x="1350818" y="1527463"/>
                </a:cubicBezTo>
                <a:cubicBezTo>
                  <a:pt x="1361209" y="1517072"/>
                  <a:pt x="1372583" y="1507580"/>
                  <a:pt x="1381991" y="1496291"/>
                </a:cubicBezTo>
                <a:cubicBezTo>
                  <a:pt x="1389986" y="1486697"/>
                  <a:pt x="1393942" y="1473949"/>
                  <a:pt x="1402773" y="1465118"/>
                </a:cubicBezTo>
                <a:cubicBezTo>
                  <a:pt x="1411604" y="1456287"/>
                  <a:pt x="1423555" y="1451263"/>
                  <a:pt x="1433946" y="1444336"/>
                </a:cubicBezTo>
                <a:cubicBezTo>
                  <a:pt x="1437410" y="1430481"/>
                  <a:pt x="1440414" y="1416504"/>
                  <a:pt x="1444337" y="1402772"/>
                </a:cubicBezTo>
                <a:cubicBezTo>
                  <a:pt x="1447346" y="1392241"/>
                  <a:pt x="1454514" y="1382551"/>
                  <a:pt x="1454727" y="1371600"/>
                </a:cubicBezTo>
                <a:cubicBezTo>
                  <a:pt x="1461451" y="1025284"/>
                  <a:pt x="1455925" y="678768"/>
                  <a:pt x="1465118" y="332509"/>
                </a:cubicBezTo>
                <a:cubicBezTo>
                  <a:pt x="1466327" y="286968"/>
                  <a:pt x="1478973" y="242454"/>
                  <a:pt x="1485900" y="197427"/>
                </a:cubicBezTo>
                <a:cubicBezTo>
                  <a:pt x="1482436" y="148936"/>
                  <a:pt x="1487300" y="99117"/>
                  <a:pt x="1475509" y="51954"/>
                </a:cubicBezTo>
                <a:cubicBezTo>
                  <a:pt x="1472480" y="39839"/>
                  <a:pt x="1455507" y="36757"/>
                  <a:pt x="1444337" y="31172"/>
                </a:cubicBezTo>
                <a:cubicBezTo>
                  <a:pt x="1427654" y="22831"/>
                  <a:pt x="1410911" y="12529"/>
                  <a:pt x="1392382" y="10391"/>
                </a:cubicBezTo>
                <a:cubicBezTo>
                  <a:pt x="1320043" y="2044"/>
                  <a:pt x="1246909" y="3464"/>
                  <a:pt x="1174173" y="0"/>
                </a:cubicBezTo>
                <a:lnTo>
                  <a:pt x="207818" y="10391"/>
                </a:lnTo>
                <a:cubicBezTo>
                  <a:pt x="190161" y="10751"/>
                  <a:pt x="172903" y="16134"/>
                  <a:pt x="155864" y="20781"/>
                </a:cubicBezTo>
                <a:cubicBezTo>
                  <a:pt x="99368" y="36189"/>
                  <a:pt x="98584" y="39030"/>
                  <a:pt x="51955" y="62345"/>
                </a:cubicBezTo>
                <a:cubicBezTo>
                  <a:pt x="36088" y="109947"/>
                  <a:pt x="41564" y="82565"/>
                  <a:pt x="41564" y="145472"/>
                </a:cubicBezTo>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 </a:t>
            </a:r>
          </a:p>
        </p:txBody>
      </p:sp>
      <p:sp>
        <p:nvSpPr>
          <p:cNvPr id="8" name="Freeform 7" descr="How my older brother sees me: weak"/>
          <p:cNvSpPr/>
          <p:nvPr/>
        </p:nvSpPr>
        <p:spPr>
          <a:xfrm>
            <a:off x="4482536" y="1588168"/>
            <a:ext cx="1617475" cy="3441032"/>
          </a:xfrm>
          <a:custGeom>
            <a:avLst/>
            <a:gdLst>
              <a:gd name="connsiteX0" fmla="*/ 185717 w 1617475"/>
              <a:gd name="connsiteY0" fmla="*/ 1491916 h 3441032"/>
              <a:gd name="connsiteX1" fmla="*/ 294001 w 1617475"/>
              <a:gd name="connsiteY1" fmla="*/ 1503948 h 3441032"/>
              <a:gd name="connsiteX2" fmla="*/ 366190 w 1617475"/>
              <a:gd name="connsiteY2" fmla="*/ 1528011 h 3441032"/>
              <a:gd name="connsiteX3" fmla="*/ 438380 w 1617475"/>
              <a:gd name="connsiteY3" fmla="*/ 1600200 h 3441032"/>
              <a:gd name="connsiteX4" fmla="*/ 486506 w 1617475"/>
              <a:gd name="connsiteY4" fmla="*/ 1660358 h 3441032"/>
              <a:gd name="connsiteX5" fmla="*/ 510569 w 1617475"/>
              <a:gd name="connsiteY5" fmla="*/ 1732548 h 3441032"/>
              <a:gd name="connsiteX6" fmla="*/ 582759 w 1617475"/>
              <a:gd name="connsiteY6" fmla="*/ 1780674 h 3441032"/>
              <a:gd name="connsiteX7" fmla="*/ 618853 w 1617475"/>
              <a:gd name="connsiteY7" fmla="*/ 1852864 h 3441032"/>
              <a:gd name="connsiteX8" fmla="*/ 642917 w 1617475"/>
              <a:gd name="connsiteY8" fmla="*/ 1925053 h 3441032"/>
              <a:gd name="connsiteX9" fmla="*/ 654948 w 1617475"/>
              <a:gd name="connsiteY9" fmla="*/ 1973179 h 3441032"/>
              <a:gd name="connsiteX10" fmla="*/ 679011 w 1617475"/>
              <a:gd name="connsiteY10" fmla="*/ 2009274 h 3441032"/>
              <a:gd name="connsiteX11" fmla="*/ 666980 w 1617475"/>
              <a:gd name="connsiteY11" fmla="*/ 2261937 h 3441032"/>
              <a:gd name="connsiteX12" fmla="*/ 606822 w 1617475"/>
              <a:gd name="connsiteY12" fmla="*/ 2322095 h 3441032"/>
              <a:gd name="connsiteX13" fmla="*/ 570727 w 1617475"/>
              <a:gd name="connsiteY13" fmla="*/ 2358190 h 3441032"/>
              <a:gd name="connsiteX14" fmla="*/ 522601 w 1617475"/>
              <a:gd name="connsiteY14" fmla="*/ 2430379 h 3441032"/>
              <a:gd name="connsiteX15" fmla="*/ 486506 w 1617475"/>
              <a:gd name="connsiteY15" fmla="*/ 2502569 h 3441032"/>
              <a:gd name="connsiteX16" fmla="*/ 450411 w 1617475"/>
              <a:gd name="connsiteY16" fmla="*/ 2526632 h 3441032"/>
              <a:gd name="connsiteX17" fmla="*/ 414317 w 1617475"/>
              <a:gd name="connsiteY17" fmla="*/ 2562727 h 3441032"/>
              <a:gd name="connsiteX18" fmla="*/ 330096 w 1617475"/>
              <a:gd name="connsiteY18" fmla="*/ 2586790 h 3441032"/>
              <a:gd name="connsiteX19" fmla="*/ 294001 w 1617475"/>
              <a:gd name="connsiteY19" fmla="*/ 2610853 h 3441032"/>
              <a:gd name="connsiteX20" fmla="*/ 221811 w 1617475"/>
              <a:gd name="connsiteY20" fmla="*/ 2634916 h 3441032"/>
              <a:gd name="connsiteX21" fmla="*/ 245875 w 1617475"/>
              <a:gd name="connsiteY21" fmla="*/ 2731169 h 3441032"/>
              <a:gd name="connsiteX22" fmla="*/ 318064 w 1617475"/>
              <a:gd name="connsiteY22" fmla="*/ 2755232 h 3441032"/>
              <a:gd name="connsiteX23" fmla="*/ 691043 w 1617475"/>
              <a:gd name="connsiteY23" fmla="*/ 2767264 h 3441032"/>
              <a:gd name="connsiteX24" fmla="*/ 715106 w 1617475"/>
              <a:gd name="connsiteY24" fmla="*/ 2803358 h 3441032"/>
              <a:gd name="connsiteX25" fmla="*/ 739169 w 1617475"/>
              <a:gd name="connsiteY25" fmla="*/ 2911643 h 3441032"/>
              <a:gd name="connsiteX26" fmla="*/ 763232 w 1617475"/>
              <a:gd name="connsiteY26" fmla="*/ 2983832 h 3441032"/>
              <a:gd name="connsiteX27" fmla="*/ 811359 w 1617475"/>
              <a:gd name="connsiteY27" fmla="*/ 3429000 h 3441032"/>
              <a:gd name="connsiteX28" fmla="*/ 847453 w 1617475"/>
              <a:gd name="connsiteY28" fmla="*/ 3441032 h 3441032"/>
              <a:gd name="connsiteX29" fmla="*/ 1208401 w 1617475"/>
              <a:gd name="connsiteY29" fmla="*/ 3429000 h 3441032"/>
              <a:gd name="connsiteX30" fmla="*/ 1400906 w 1617475"/>
              <a:gd name="connsiteY30" fmla="*/ 3404937 h 3441032"/>
              <a:gd name="connsiteX31" fmla="*/ 1437001 w 1617475"/>
              <a:gd name="connsiteY31" fmla="*/ 3368843 h 3441032"/>
              <a:gd name="connsiteX32" fmla="*/ 1485127 w 1617475"/>
              <a:gd name="connsiteY32" fmla="*/ 3284621 h 3441032"/>
              <a:gd name="connsiteX33" fmla="*/ 1497159 w 1617475"/>
              <a:gd name="connsiteY33" fmla="*/ 3248527 h 3441032"/>
              <a:gd name="connsiteX34" fmla="*/ 1509190 w 1617475"/>
              <a:gd name="connsiteY34" fmla="*/ 2815390 h 3441032"/>
              <a:gd name="connsiteX35" fmla="*/ 1533253 w 1617475"/>
              <a:gd name="connsiteY35" fmla="*/ 1094874 h 3441032"/>
              <a:gd name="connsiteX36" fmla="*/ 1557317 w 1617475"/>
              <a:gd name="connsiteY36" fmla="*/ 950495 h 3441032"/>
              <a:gd name="connsiteX37" fmla="*/ 1581380 w 1617475"/>
              <a:gd name="connsiteY37" fmla="*/ 721895 h 3441032"/>
              <a:gd name="connsiteX38" fmla="*/ 1593411 w 1617475"/>
              <a:gd name="connsiteY38" fmla="*/ 649706 h 3441032"/>
              <a:gd name="connsiteX39" fmla="*/ 1617475 w 1617475"/>
              <a:gd name="connsiteY39" fmla="*/ 457200 h 3441032"/>
              <a:gd name="connsiteX40" fmla="*/ 1605443 w 1617475"/>
              <a:gd name="connsiteY40" fmla="*/ 60158 h 3441032"/>
              <a:gd name="connsiteX41" fmla="*/ 1593411 w 1617475"/>
              <a:gd name="connsiteY41" fmla="*/ 24064 h 3441032"/>
              <a:gd name="connsiteX42" fmla="*/ 1569348 w 1617475"/>
              <a:gd name="connsiteY42" fmla="*/ 0 h 3441032"/>
              <a:gd name="connsiteX43" fmla="*/ 630885 w 1617475"/>
              <a:gd name="connsiteY43" fmla="*/ 12032 h 3441032"/>
              <a:gd name="connsiteX44" fmla="*/ 486506 w 1617475"/>
              <a:gd name="connsiteY44" fmla="*/ 36095 h 3441032"/>
              <a:gd name="connsiteX45" fmla="*/ 281969 w 1617475"/>
              <a:gd name="connsiteY45" fmla="*/ 48127 h 3441032"/>
              <a:gd name="connsiteX46" fmla="*/ 245875 w 1617475"/>
              <a:gd name="connsiteY46" fmla="*/ 60158 h 3441032"/>
              <a:gd name="connsiteX47" fmla="*/ 173685 w 1617475"/>
              <a:gd name="connsiteY47" fmla="*/ 72190 h 3441032"/>
              <a:gd name="connsiteX48" fmla="*/ 137590 w 1617475"/>
              <a:gd name="connsiteY48" fmla="*/ 96253 h 3441032"/>
              <a:gd name="connsiteX49" fmla="*/ 65401 w 1617475"/>
              <a:gd name="connsiteY49" fmla="*/ 120316 h 3441032"/>
              <a:gd name="connsiteX50" fmla="*/ 41338 w 1617475"/>
              <a:gd name="connsiteY50" fmla="*/ 445169 h 3441032"/>
              <a:gd name="connsiteX51" fmla="*/ 65401 w 1617475"/>
              <a:gd name="connsiteY51" fmla="*/ 577516 h 3441032"/>
              <a:gd name="connsiteX52" fmla="*/ 77432 w 1617475"/>
              <a:gd name="connsiteY52" fmla="*/ 613611 h 3441032"/>
              <a:gd name="connsiteX53" fmla="*/ 101496 w 1617475"/>
              <a:gd name="connsiteY53" fmla="*/ 709864 h 3441032"/>
              <a:gd name="connsiteX54" fmla="*/ 113527 w 1617475"/>
              <a:gd name="connsiteY54" fmla="*/ 757990 h 3441032"/>
              <a:gd name="connsiteX55" fmla="*/ 125559 w 1617475"/>
              <a:gd name="connsiteY55" fmla="*/ 794085 h 3441032"/>
              <a:gd name="connsiteX56" fmla="*/ 161653 w 1617475"/>
              <a:gd name="connsiteY56" fmla="*/ 1203158 h 3441032"/>
              <a:gd name="connsiteX57" fmla="*/ 185717 w 1617475"/>
              <a:gd name="connsiteY57" fmla="*/ 1347537 h 3441032"/>
              <a:gd name="connsiteX58" fmla="*/ 185717 w 1617475"/>
              <a:gd name="connsiteY58" fmla="*/ 1491916 h 344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17475" h="3441032">
                <a:moveTo>
                  <a:pt x="185717" y="1491916"/>
                </a:moveTo>
                <a:cubicBezTo>
                  <a:pt x="203764" y="1517985"/>
                  <a:pt x="258389" y="1496826"/>
                  <a:pt x="294001" y="1503948"/>
                </a:cubicBezTo>
                <a:cubicBezTo>
                  <a:pt x="318873" y="1508922"/>
                  <a:pt x="366190" y="1528011"/>
                  <a:pt x="366190" y="1528011"/>
                </a:cubicBezTo>
                <a:lnTo>
                  <a:pt x="438380" y="1600200"/>
                </a:lnTo>
                <a:cubicBezTo>
                  <a:pt x="458378" y="1620198"/>
                  <a:pt x="474366" y="1633043"/>
                  <a:pt x="486506" y="1660358"/>
                </a:cubicBezTo>
                <a:cubicBezTo>
                  <a:pt x="496808" y="1683537"/>
                  <a:pt x="489464" y="1718478"/>
                  <a:pt x="510569" y="1732548"/>
                </a:cubicBezTo>
                <a:lnTo>
                  <a:pt x="582759" y="1780674"/>
                </a:lnTo>
                <a:cubicBezTo>
                  <a:pt x="626628" y="1912287"/>
                  <a:pt x="556668" y="1712950"/>
                  <a:pt x="618853" y="1852864"/>
                </a:cubicBezTo>
                <a:cubicBezTo>
                  <a:pt x="629155" y="1876043"/>
                  <a:pt x="634896" y="1900990"/>
                  <a:pt x="642917" y="1925053"/>
                </a:cubicBezTo>
                <a:cubicBezTo>
                  <a:pt x="648146" y="1940740"/>
                  <a:pt x="648434" y="1957980"/>
                  <a:pt x="654948" y="1973179"/>
                </a:cubicBezTo>
                <a:cubicBezTo>
                  <a:pt x="660644" y="1986470"/>
                  <a:pt x="670990" y="1997242"/>
                  <a:pt x="679011" y="2009274"/>
                </a:cubicBezTo>
                <a:cubicBezTo>
                  <a:pt x="675001" y="2093495"/>
                  <a:pt x="677438" y="2178272"/>
                  <a:pt x="666980" y="2261937"/>
                </a:cubicBezTo>
                <a:cubicBezTo>
                  <a:pt x="662876" y="2294768"/>
                  <a:pt x="626968" y="2305306"/>
                  <a:pt x="606822" y="2322095"/>
                </a:cubicBezTo>
                <a:cubicBezTo>
                  <a:pt x="593750" y="2332988"/>
                  <a:pt x="581173" y="2344759"/>
                  <a:pt x="570727" y="2358190"/>
                </a:cubicBezTo>
                <a:cubicBezTo>
                  <a:pt x="552972" y="2381018"/>
                  <a:pt x="531747" y="2402943"/>
                  <a:pt x="522601" y="2430379"/>
                </a:cubicBezTo>
                <a:cubicBezTo>
                  <a:pt x="512815" y="2459735"/>
                  <a:pt x="509829" y="2479246"/>
                  <a:pt x="486506" y="2502569"/>
                </a:cubicBezTo>
                <a:cubicBezTo>
                  <a:pt x="476281" y="2512794"/>
                  <a:pt x="461520" y="2517375"/>
                  <a:pt x="450411" y="2526632"/>
                </a:cubicBezTo>
                <a:cubicBezTo>
                  <a:pt x="437340" y="2537525"/>
                  <a:pt x="428474" y="2553289"/>
                  <a:pt x="414317" y="2562727"/>
                </a:cubicBezTo>
                <a:cubicBezTo>
                  <a:pt x="403964" y="2569629"/>
                  <a:pt x="336509" y="2585187"/>
                  <a:pt x="330096" y="2586790"/>
                </a:cubicBezTo>
                <a:cubicBezTo>
                  <a:pt x="318064" y="2594811"/>
                  <a:pt x="307215" y="2604980"/>
                  <a:pt x="294001" y="2610853"/>
                </a:cubicBezTo>
                <a:cubicBezTo>
                  <a:pt x="270822" y="2621155"/>
                  <a:pt x="221811" y="2634916"/>
                  <a:pt x="221811" y="2634916"/>
                </a:cubicBezTo>
                <a:cubicBezTo>
                  <a:pt x="229832" y="2667000"/>
                  <a:pt x="225215" y="2705344"/>
                  <a:pt x="245875" y="2731169"/>
                </a:cubicBezTo>
                <a:cubicBezTo>
                  <a:pt x="261720" y="2750975"/>
                  <a:pt x="292713" y="2754414"/>
                  <a:pt x="318064" y="2755232"/>
                </a:cubicBezTo>
                <a:lnTo>
                  <a:pt x="691043" y="2767264"/>
                </a:lnTo>
                <a:cubicBezTo>
                  <a:pt x="699064" y="2779295"/>
                  <a:pt x="708639" y="2790425"/>
                  <a:pt x="715106" y="2803358"/>
                </a:cubicBezTo>
                <a:cubicBezTo>
                  <a:pt x="732319" y="2837784"/>
                  <a:pt x="729926" y="2874669"/>
                  <a:pt x="739169" y="2911643"/>
                </a:cubicBezTo>
                <a:cubicBezTo>
                  <a:pt x="745321" y="2936250"/>
                  <a:pt x="763232" y="2983832"/>
                  <a:pt x="763232" y="2983832"/>
                </a:cubicBezTo>
                <a:cubicBezTo>
                  <a:pt x="768503" y="3168295"/>
                  <a:pt x="659161" y="3352900"/>
                  <a:pt x="811359" y="3429000"/>
                </a:cubicBezTo>
                <a:cubicBezTo>
                  <a:pt x="822702" y="3434672"/>
                  <a:pt x="835422" y="3437021"/>
                  <a:pt x="847453" y="3441032"/>
                </a:cubicBezTo>
                <a:lnTo>
                  <a:pt x="1208401" y="3429000"/>
                </a:lnTo>
                <a:cubicBezTo>
                  <a:pt x="1340876" y="3422692"/>
                  <a:pt x="1315647" y="3426253"/>
                  <a:pt x="1400906" y="3404937"/>
                </a:cubicBezTo>
                <a:cubicBezTo>
                  <a:pt x="1412938" y="3392906"/>
                  <a:pt x="1426108" y="3381914"/>
                  <a:pt x="1437001" y="3368843"/>
                </a:cubicBezTo>
                <a:cubicBezTo>
                  <a:pt x="1454771" y="3347520"/>
                  <a:pt x="1474743" y="3308849"/>
                  <a:pt x="1485127" y="3284621"/>
                </a:cubicBezTo>
                <a:cubicBezTo>
                  <a:pt x="1490123" y="3272964"/>
                  <a:pt x="1493148" y="3260558"/>
                  <a:pt x="1497159" y="3248527"/>
                </a:cubicBezTo>
                <a:cubicBezTo>
                  <a:pt x="1501169" y="3104148"/>
                  <a:pt x="1507264" y="2959812"/>
                  <a:pt x="1509190" y="2815390"/>
                </a:cubicBezTo>
                <a:cubicBezTo>
                  <a:pt x="1510102" y="2746973"/>
                  <a:pt x="1508556" y="1539421"/>
                  <a:pt x="1533253" y="1094874"/>
                </a:cubicBezTo>
                <a:cubicBezTo>
                  <a:pt x="1537689" y="1015025"/>
                  <a:pt x="1547286" y="1020710"/>
                  <a:pt x="1557317" y="950495"/>
                </a:cubicBezTo>
                <a:cubicBezTo>
                  <a:pt x="1569019" y="868582"/>
                  <a:pt x="1571039" y="804621"/>
                  <a:pt x="1581380" y="721895"/>
                </a:cubicBezTo>
                <a:cubicBezTo>
                  <a:pt x="1584406" y="697688"/>
                  <a:pt x="1590187" y="673887"/>
                  <a:pt x="1593411" y="649706"/>
                </a:cubicBezTo>
                <a:cubicBezTo>
                  <a:pt x="1654028" y="195072"/>
                  <a:pt x="1564814" y="825815"/>
                  <a:pt x="1617475" y="457200"/>
                </a:cubicBezTo>
                <a:cubicBezTo>
                  <a:pt x="1613464" y="324853"/>
                  <a:pt x="1612788" y="192362"/>
                  <a:pt x="1605443" y="60158"/>
                </a:cubicBezTo>
                <a:cubicBezTo>
                  <a:pt x="1604739" y="47495"/>
                  <a:pt x="1599936" y="34939"/>
                  <a:pt x="1593411" y="24064"/>
                </a:cubicBezTo>
                <a:cubicBezTo>
                  <a:pt x="1587575" y="14337"/>
                  <a:pt x="1577369" y="8021"/>
                  <a:pt x="1569348" y="0"/>
                </a:cubicBezTo>
                <a:lnTo>
                  <a:pt x="630885" y="12032"/>
                </a:lnTo>
                <a:cubicBezTo>
                  <a:pt x="36280" y="25702"/>
                  <a:pt x="722484" y="12497"/>
                  <a:pt x="486506" y="36095"/>
                </a:cubicBezTo>
                <a:cubicBezTo>
                  <a:pt x="418548" y="42891"/>
                  <a:pt x="350148" y="44116"/>
                  <a:pt x="281969" y="48127"/>
                </a:cubicBezTo>
                <a:cubicBezTo>
                  <a:pt x="269938" y="52137"/>
                  <a:pt x="258255" y="57407"/>
                  <a:pt x="245875" y="60158"/>
                </a:cubicBezTo>
                <a:cubicBezTo>
                  <a:pt x="222061" y="65450"/>
                  <a:pt x="196828" y="64476"/>
                  <a:pt x="173685" y="72190"/>
                </a:cubicBezTo>
                <a:cubicBezTo>
                  <a:pt x="159967" y="76763"/>
                  <a:pt x="150804" y="90380"/>
                  <a:pt x="137590" y="96253"/>
                </a:cubicBezTo>
                <a:cubicBezTo>
                  <a:pt x="114411" y="106555"/>
                  <a:pt x="65401" y="120316"/>
                  <a:pt x="65401" y="120316"/>
                </a:cubicBezTo>
                <a:cubicBezTo>
                  <a:pt x="-53204" y="199385"/>
                  <a:pt x="21919" y="134469"/>
                  <a:pt x="41338" y="445169"/>
                </a:cubicBezTo>
                <a:cubicBezTo>
                  <a:pt x="44065" y="488802"/>
                  <a:pt x="53279" y="535090"/>
                  <a:pt x="65401" y="577516"/>
                </a:cubicBezTo>
                <a:cubicBezTo>
                  <a:pt x="68885" y="589710"/>
                  <a:pt x="74095" y="601375"/>
                  <a:pt x="77432" y="613611"/>
                </a:cubicBezTo>
                <a:cubicBezTo>
                  <a:pt x="86134" y="645518"/>
                  <a:pt x="93475" y="677780"/>
                  <a:pt x="101496" y="709864"/>
                </a:cubicBezTo>
                <a:cubicBezTo>
                  <a:pt x="105507" y="725906"/>
                  <a:pt x="108298" y="742303"/>
                  <a:pt x="113527" y="757990"/>
                </a:cubicBezTo>
                <a:lnTo>
                  <a:pt x="125559" y="794085"/>
                </a:lnTo>
                <a:cubicBezTo>
                  <a:pt x="171087" y="1067254"/>
                  <a:pt x="134835" y="814293"/>
                  <a:pt x="161653" y="1203158"/>
                </a:cubicBezTo>
                <a:cubicBezTo>
                  <a:pt x="168159" y="1297499"/>
                  <a:pt x="174193" y="1266872"/>
                  <a:pt x="185717" y="1347537"/>
                </a:cubicBezTo>
                <a:cubicBezTo>
                  <a:pt x="198191" y="1434855"/>
                  <a:pt x="167670" y="1465847"/>
                  <a:pt x="185717" y="1491916"/>
                </a:cubicBez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descr="How I see myself: bad"/>
          <p:cNvSpPr/>
          <p:nvPr/>
        </p:nvSpPr>
        <p:spPr>
          <a:xfrm>
            <a:off x="6156176" y="1412776"/>
            <a:ext cx="2592288"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descr="How my mom and dad see me: well behaved"/>
          <p:cNvSpPr/>
          <p:nvPr/>
        </p:nvSpPr>
        <p:spPr>
          <a:xfrm>
            <a:off x="1187623" y="1401289"/>
            <a:ext cx="1682307"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5802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4CD694D-AC32-06FD-F531-5B640F50B9D5}"/>
              </a:ext>
            </a:extLst>
          </p:cNvPr>
          <p:cNvGrpSpPr/>
          <p:nvPr/>
        </p:nvGrpSpPr>
        <p:grpSpPr>
          <a:xfrm>
            <a:off x="1126823" y="1140606"/>
            <a:ext cx="6544386" cy="5068959"/>
            <a:chOff x="1126823" y="1140606"/>
            <a:chExt cx="6544386" cy="5068959"/>
          </a:xfrm>
        </p:grpSpPr>
        <p:pic>
          <p:nvPicPr>
            <p:cNvPr id="1026" name="Picture 2" descr="Looking-glass self - Wikipedia"/>
            <p:cNvPicPr>
              <a:picLocks noChangeAspect="1" noChangeArrowheads="1"/>
            </p:cNvPicPr>
            <p:nvPr>
              <p:custDataLst>
                <p:tags r:id="rId6"/>
              </p:custDataLst>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4641" t="20490" r="7476" b="6357"/>
            <a:stretch/>
          </p:blipFill>
          <p:spPr bwMode="auto">
            <a:xfrm>
              <a:off x="1257325" y="2085314"/>
              <a:ext cx="6413884" cy="41242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8288C15-5F0F-D764-D58B-D87913BD8ADE}"/>
                </a:ext>
              </a:extLst>
            </p:cNvPr>
            <p:cNvSpPr txBox="1"/>
            <p:nvPr/>
          </p:nvSpPr>
          <p:spPr>
            <a:xfrm>
              <a:off x="3804988" y="1140606"/>
              <a:ext cx="1682307" cy="369332"/>
            </a:xfrm>
            <a:prstGeom prst="rect">
              <a:avLst/>
            </a:prstGeom>
            <a:noFill/>
          </p:spPr>
          <p:txBody>
            <a:bodyPr wrap="square">
              <a:spAutoFit/>
            </a:bodyPr>
            <a:lstStyle/>
            <a:p>
              <a:r>
                <a:rPr lang="en-US" b="1" u="sng" dirty="0"/>
                <a:t>le </a:t>
              </a:r>
              <a:r>
                <a:rPr lang="en-US" b="1" u="sng" dirty="0" err="1"/>
                <a:t>miroir</a:t>
              </a:r>
              <a:r>
                <a:rPr lang="en-US" b="1" u="sng" dirty="0"/>
                <a:t> de soi</a:t>
              </a:r>
            </a:p>
          </p:txBody>
        </p:sp>
        <p:sp>
          <p:nvSpPr>
            <p:cNvPr id="12" name="TextBox 11">
              <a:extLst>
                <a:ext uri="{FF2B5EF4-FFF2-40B4-BE49-F238E27FC236}">
                  <a16:creationId xmlns:a16="http://schemas.microsoft.com/office/drawing/2014/main" id="{620B854D-0A23-446A-22E9-B5DD192256B9}"/>
                </a:ext>
              </a:extLst>
            </p:cNvPr>
            <p:cNvSpPr txBox="1"/>
            <p:nvPr/>
          </p:nvSpPr>
          <p:spPr>
            <a:xfrm>
              <a:off x="1126823" y="1512586"/>
              <a:ext cx="1861002" cy="523220"/>
            </a:xfrm>
            <a:prstGeom prst="rect">
              <a:avLst/>
            </a:prstGeom>
            <a:noFill/>
          </p:spPr>
          <p:txBody>
            <a:bodyPr wrap="square">
              <a:spAutoFit/>
            </a:bodyPr>
            <a:lstStyle/>
            <a:p>
              <a:pPr algn="ctr"/>
              <a:r>
                <a:rPr lang="fr-CA" sz="1400" noProof="0" dirty="0"/>
                <a:t>Comment ma mère et mon père me voient</a:t>
              </a:r>
              <a:r>
                <a:rPr lang="fr-CA" sz="1400" baseline="0" noProof="0" dirty="0"/>
                <a:t> </a:t>
              </a:r>
              <a:endParaRPr lang="en-US" sz="1400" dirty="0"/>
            </a:p>
          </p:txBody>
        </p:sp>
        <p:sp>
          <p:nvSpPr>
            <p:cNvPr id="13" name="TextBox 12">
              <a:extLst>
                <a:ext uri="{FF2B5EF4-FFF2-40B4-BE49-F238E27FC236}">
                  <a16:creationId xmlns:a16="http://schemas.microsoft.com/office/drawing/2014/main" id="{A044DEE6-9C27-69A6-C38D-B68497742FF8}"/>
                </a:ext>
              </a:extLst>
            </p:cNvPr>
            <p:cNvSpPr txBox="1"/>
            <p:nvPr/>
          </p:nvSpPr>
          <p:spPr>
            <a:xfrm>
              <a:off x="2960382" y="1454372"/>
              <a:ext cx="1485900" cy="738664"/>
            </a:xfrm>
            <a:prstGeom prst="rect">
              <a:avLst/>
            </a:prstGeom>
            <a:noFill/>
          </p:spPr>
          <p:txBody>
            <a:bodyPr wrap="square">
              <a:spAutoFit/>
            </a:bodyPr>
            <a:lstStyle/>
            <a:p>
              <a:pPr algn="ctr"/>
              <a:r>
                <a:rPr lang="fr-CA" sz="1400" baseline="0" noProof="0" dirty="0"/>
                <a:t>Comment mon conjoint ou ma conjointe me voit </a:t>
              </a:r>
              <a:endParaRPr lang="en-US" sz="1400" dirty="0"/>
            </a:p>
          </p:txBody>
        </p:sp>
        <p:sp>
          <p:nvSpPr>
            <p:cNvPr id="14" name="TextBox 13">
              <a:extLst>
                <a:ext uri="{FF2B5EF4-FFF2-40B4-BE49-F238E27FC236}">
                  <a16:creationId xmlns:a16="http://schemas.microsoft.com/office/drawing/2014/main" id="{F8265131-A2C9-3511-B025-A55D7A6FE037}"/>
                </a:ext>
              </a:extLst>
            </p:cNvPr>
            <p:cNvSpPr txBox="1"/>
            <p:nvPr/>
          </p:nvSpPr>
          <p:spPr>
            <a:xfrm>
              <a:off x="4547938" y="1562094"/>
              <a:ext cx="1485900" cy="523220"/>
            </a:xfrm>
            <a:prstGeom prst="rect">
              <a:avLst/>
            </a:prstGeom>
            <a:noFill/>
          </p:spPr>
          <p:txBody>
            <a:bodyPr wrap="square">
              <a:spAutoFit/>
            </a:bodyPr>
            <a:lstStyle/>
            <a:p>
              <a:pPr algn="ctr"/>
              <a:r>
                <a:rPr lang="fr-CA" sz="1400" baseline="0" noProof="0" dirty="0"/>
                <a:t>Comment mon frère aîné me voit </a:t>
              </a:r>
              <a:endParaRPr lang="en-US" sz="1400" dirty="0"/>
            </a:p>
          </p:txBody>
        </p:sp>
        <p:sp>
          <p:nvSpPr>
            <p:cNvPr id="15" name="TextBox 14">
              <a:extLst>
                <a:ext uri="{FF2B5EF4-FFF2-40B4-BE49-F238E27FC236}">
                  <a16:creationId xmlns:a16="http://schemas.microsoft.com/office/drawing/2014/main" id="{E4C5B8CA-4356-9AE7-1C70-9AE4D3971B42}"/>
                </a:ext>
              </a:extLst>
            </p:cNvPr>
            <p:cNvSpPr txBox="1"/>
            <p:nvPr/>
          </p:nvSpPr>
          <p:spPr>
            <a:xfrm>
              <a:off x="6277219" y="1512198"/>
              <a:ext cx="1224136" cy="523220"/>
            </a:xfrm>
            <a:prstGeom prst="rect">
              <a:avLst/>
            </a:prstGeom>
            <a:noFill/>
          </p:spPr>
          <p:txBody>
            <a:bodyPr wrap="square">
              <a:spAutoFit/>
            </a:bodyPr>
            <a:lstStyle/>
            <a:p>
              <a:pPr algn="ctr"/>
              <a:r>
                <a:rPr lang="fr-CA" sz="1400" baseline="0" noProof="0" dirty="0"/>
                <a:t>Comment </a:t>
              </a:r>
              <a:br>
                <a:rPr lang="fr-CA" sz="1400" baseline="0" noProof="0" dirty="0"/>
              </a:br>
              <a:r>
                <a:rPr lang="fr-CA" sz="1400" baseline="0" noProof="0" dirty="0"/>
                <a:t>je me perçois</a:t>
              </a:r>
              <a:endParaRPr lang="en-US" sz="2000" dirty="0"/>
            </a:p>
          </p:txBody>
        </p:sp>
      </p:grpSp>
      <p:sp>
        <p:nvSpPr>
          <p:cNvPr id="6" name="Freeform 5"/>
          <p:cNvSpPr/>
          <p:nvPr>
            <p:custDataLst>
              <p:tags r:id="rId1"/>
            </p:custDataLst>
          </p:nvPr>
        </p:nvSpPr>
        <p:spPr>
          <a:xfrm>
            <a:off x="2836718" y="1509938"/>
            <a:ext cx="1523480" cy="3415353"/>
          </a:xfrm>
          <a:custGeom>
            <a:avLst/>
            <a:gdLst>
              <a:gd name="connsiteX0" fmla="*/ 93518 w 1485900"/>
              <a:gd name="connsiteY0" fmla="*/ 426027 h 3283527"/>
              <a:gd name="connsiteX1" fmla="*/ 114300 w 1485900"/>
              <a:gd name="connsiteY1" fmla="*/ 654627 h 3283527"/>
              <a:gd name="connsiteX2" fmla="*/ 124691 w 1485900"/>
              <a:gd name="connsiteY2" fmla="*/ 737754 h 3283527"/>
              <a:gd name="connsiteX3" fmla="*/ 145473 w 1485900"/>
              <a:gd name="connsiteY3" fmla="*/ 914400 h 3283527"/>
              <a:gd name="connsiteX4" fmla="*/ 135082 w 1485900"/>
              <a:gd name="connsiteY4" fmla="*/ 1787236 h 3283527"/>
              <a:gd name="connsiteX5" fmla="*/ 124691 w 1485900"/>
              <a:gd name="connsiteY5" fmla="*/ 1828800 h 3283527"/>
              <a:gd name="connsiteX6" fmla="*/ 114300 w 1485900"/>
              <a:gd name="connsiteY6" fmla="*/ 1911927 h 3283527"/>
              <a:gd name="connsiteX7" fmla="*/ 103909 w 1485900"/>
              <a:gd name="connsiteY7" fmla="*/ 1963881 h 3283527"/>
              <a:gd name="connsiteX8" fmla="*/ 83127 w 1485900"/>
              <a:gd name="connsiteY8" fmla="*/ 2088572 h 3283527"/>
              <a:gd name="connsiteX9" fmla="*/ 72737 w 1485900"/>
              <a:gd name="connsiteY9" fmla="*/ 2130136 h 3283527"/>
              <a:gd name="connsiteX10" fmla="*/ 41564 w 1485900"/>
              <a:gd name="connsiteY10" fmla="*/ 2223654 h 3283527"/>
              <a:gd name="connsiteX11" fmla="*/ 31173 w 1485900"/>
              <a:gd name="connsiteY11" fmla="*/ 2306781 h 3283527"/>
              <a:gd name="connsiteX12" fmla="*/ 20782 w 1485900"/>
              <a:gd name="connsiteY12" fmla="*/ 2348345 h 3283527"/>
              <a:gd name="connsiteX13" fmla="*/ 0 w 1485900"/>
              <a:gd name="connsiteY13" fmla="*/ 2556163 h 3283527"/>
              <a:gd name="connsiteX14" fmla="*/ 10391 w 1485900"/>
              <a:gd name="connsiteY14" fmla="*/ 3106881 h 3283527"/>
              <a:gd name="connsiteX15" fmla="*/ 62346 w 1485900"/>
              <a:gd name="connsiteY15" fmla="*/ 3210791 h 3283527"/>
              <a:gd name="connsiteX16" fmla="*/ 93518 w 1485900"/>
              <a:gd name="connsiteY16" fmla="*/ 3231572 h 3283527"/>
              <a:gd name="connsiteX17" fmla="*/ 114300 w 1485900"/>
              <a:gd name="connsiteY17" fmla="*/ 3262745 h 3283527"/>
              <a:gd name="connsiteX18" fmla="*/ 145473 w 1485900"/>
              <a:gd name="connsiteY18" fmla="*/ 3283527 h 3283527"/>
              <a:gd name="connsiteX19" fmla="*/ 654627 w 1485900"/>
              <a:gd name="connsiteY19" fmla="*/ 3273136 h 3283527"/>
              <a:gd name="connsiteX20" fmla="*/ 727364 w 1485900"/>
              <a:gd name="connsiteY20" fmla="*/ 3252354 h 3283527"/>
              <a:gd name="connsiteX21" fmla="*/ 820882 w 1485900"/>
              <a:gd name="connsiteY21" fmla="*/ 3221181 h 3283527"/>
              <a:gd name="connsiteX22" fmla="*/ 852055 w 1485900"/>
              <a:gd name="connsiteY22" fmla="*/ 3210791 h 3283527"/>
              <a:gd name="connsiteX23" fmla="*/ 935182 w 1485900"/>
              <a:gd name="connsiteY23" fmla="*/ 3190009 h 3283527"/>
              <a:gd name="connsiteX24" fmla="*/ 966355 w 1485900"/>
              <a:gd name="connsiteY24" fmla="*/ 2992581 h 3283527"/>
              <a:gd name="connsiteX25" fmla="*/ 997527 w 1485900"/>
              <a:gd name="connsiteY25" fmla="*/ 2888672 h 3283527"/>
              <a:gd name="connsiteX26" fmla="*/ 1132609 w 1485900"/>
              <a:gd name="connsiteY26" fmla="*/ 2774372 h 3283527"/>
              <a:gd name="connsiteX27" fmla="*/ 1163782 w 1485900"/>
              <a:gd name="connsiteY27" fmla="*/ 2753591 h 3283527"/>
              <a:gd name="connsiteX28" fmla="*/ 1205346 w 1485900"/>
              <a:gd name="connsiteY28" fmla="*/ 2722418 h 3283527"/>
              <a:gd name="connsiteX29" fmla="*/ 1236518 w 1485900"/>
              <a:gd name="connsiteY29" fmla="*/ 2712027 h 3283527"/>
              <a:gd name="connsiteX30" fmla="*/ 1246909 w 1485900"/>
              <a:gd name="connsiteY30" fmla="*/ 2639291 h 3283527"/>
              <a:gd name="connsiteX31" fmla="*/ 1226127 w 1485900"/>
              <a:gd name="connsiteY31" fmla="*/ 2452254 h 3283527"/>
              <a:gd name="connsiteX32" fmla="*/ 1205346 w 1485900"/>
              <a:gd name="connsiteY32" fmla="*/ 2410691 h 3283527"/>
              <a:gd name="connsiteX33" fmla="*/ 1163782 w 1485900"/>
              <a:gd name="connsiteY33" fmla="*/ 2348345 h 3283527"/>
              <a:gd name="connsiteX34" fmla="*/ 1122218 w 1485900"/>
              <a:gd name="connsiteY34" fmla="*/ 2317172 h 3283527"/>
              <a:gd name="connsiteX35" fmla="*/ 1111827 w 1485900"/>
              <a:gd name="connsiteY35" fmla="*/ 2286000 h 3283527"/>
              <a:gd name="connsiteX36" fmla="*/ 1091046 w 1485900"/>
              <a:gd name="connsiteY36" fmla="*/ 2254827 h 3283527"/>
              <a:gd name="connsiteX37" fmla="*/ 1070264 w 1485900"/>
              <a:gd name="connsiteY37" fmla="*/ 2192481 h 3283527"/>
              <a:gd name="connsiteX38" fmla="*/ 1059873 w 1485900"/>
              <a:gd name="connsiteY38" fmla="*/ 2161309 h 3283527"/>
              <a:gd name="connsiteX39" fmla="*/ 1059873 w 1485900"/>
              <a:gd name="connsiteY39" fmla="*/ 1828800 h 3283527"/>
              <a:gd name="connsiteX40" fmla="*/ 1091046 w 1485900"/>
              <a:gd name="connsiteY40" fmla="*/ 1797627 h 3283527"/>
              <a:gd name="connsiteX41" fmla="*/ 1143000 w 1485900"/>
              <a:gd name="connsiteY41" fmla="*/ 1745672 h 3283527"/>
              <a:gd name="connsiteX42" fmla="*/ 1194955 w 1485900"/>
              <a:gd name="connsiteY42" fmla="*/ 1683327 h 3283527"/>
              <a:gd name="connsiteX43" fmla="*/ 1246909 w 1485900"/>
              <a:gd name="connsiteY43" fmla="*/ 1620981 h 3283527"/>
              <a:gd name="connsiteX44" fmla="*/ 1257300 w 1485900"/>
              <a:gd name="connsiteY44" fmla="*/ 1589809 h 3283527"/>
              <a:gd name="connsiteX45" fmla="*/ 1319646 w 1485900"/>
              <a:gd name="connsiteY45" fmla="*/ 1548245 h 3283527"/>
              <a:gd name="connsiteX46" fmla="*/ 1350818 w 1485900"/>
              <a:gd name="connsiteY46" fmla="*/ 1527463 h 3283527"/>
              <a:gd name="connsiteX47" fmla="*/ 1381991 w 1485900"/>
              <a:gd name="connsiteY47" fmla="*/ 1496291 h 3283527"/>
              <a:gd name="connsiteX48" fmla="*/ 1402773 w 1485900"/>
              <a:gd name="connsiteY48" fmla="*/ 1465118 h 3283527"/>
              <a:gd name="connsiteX49" fmla="*/ 1433946 w 1485900"/>
              <a:gd name="connsiteY49" fmla="*/ 1444336 h 3283527"/>
              <a:gd name="connsiteX50" fmla="*/ 1444337 w 1485900"/>
              <a:gd name="connsiteY50" fmla="*/ 1402772 h 3283527"/>
              <a:gd name="connsiteX51" fmla="*/ 1454727 w 1485900"/>
              <a:gd name="connsiteY51" fmla="*/ 1371600 h 3283527"/>
              <a:gd name="connsiteX52" fmla="*/ 1465118 w 1485900"/>
              <a:gd name="connsiteY52" fmla="*/ 332509 h 3283527"/>
              <a:gd name="connsiteX53" fmla="*/ 1485900 w 1485900"/>
              <a:gd name="connsiteY53" fmla="*/ 197427 h 3283527"/>
              <a:gd name="connsiteX54" fmla="*/ 1475509 w 1485900"/>
              <a:gd name="connsiteY54" fmla="*/ 51954 h 3283527"/>
              <a:gd name="connsiteX55" fmla="*/ 1444337 w 1485900"/>
              <a:gd name="connsiteY55" fmla="*/ 31172 h 3283527"/>
              <a:gd name="connsiteX56" fmla="*/ 1392382 w 1485900"/>
              <a:gd name="connsiteY56" fmla="*/ 10391 h 3283527"/>
              <a:gd name="connsiteX57" fmla="*/ 1174173 w 1485900"/>
              <a:gd name="connsiteY57" fmla="*/ 0 h 3283527"/>
              <a:gd name="connsiteX58" fmla="*/ 207818 w 1485900"/>
              <a:gd name="connsiteY58" fmla="*/ 10391 h 3283527"/>
              <a:gd name="connsiteX59" fmla="*/ 155864 w 1485900"/>
              <a:gd name="connsiteY59" fmla="*/ 20781 h 3283527"/>
              <a:gd name="connsiteX60" fmla="*/ 51955 w 1485900"/>
              <a:gd name="connsiteY60" fmla="*/ 62345 h 3283527"/>
              <a:gd name="connsiteX61" fmla="*/ 41564 w 1485900"/>
              <a:gd name="connsiteY61" fmla="*/ 145472 h 328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85900" h="3283527">
                <a:moveTo>
                  <a:pt x="93518" y="426027"/>
                </a:moveTo>
                <a:cubicBezTo>
                  <a:pt x="115999" y="560908"/>
                  <a:pt x="94791" y="420525"/>
                  <a:pt x="114300" y="654627"/>
                </a:cubicBezTo>
                <a:cubicBezTo>
                  <a:pt x="116619" y="682455"/>
                  <a:pt x="122163" y="709944"/>
                  <a:pt x="124691" y="737754"/>
                </a:cubicBezTo>
                <a:cubicBezTo>
                  <a:pt x="140052" y="906720"/>
                  <a:pt x="118765" y="834276"/>
                  <a:pt x="145473" y="914400"/>
                </a:cubicBezTo>
                <a:cubicBezTo>
                  <a:pt x="142009" y="1205345"/>
                  <a:pt x="141693" y="1496345"/>
                  <a:pt x="135082" y="1787236"/>
                </a:cubicBezTo>
                <a:cubicBezTo>
                  <a:pt x="134758" y="1801513"/>
                  <a:pt x="127039" y="1814713"/>
                  <a:pt x="124691" y="1828800"/>
                </a:cubicBezTo>
                <a:cubicBezTo>
                  <a:pt x="120100" y="1856345"/>
                  <a:pt x="118546" y="1884327"/>
                  <a:pt x="114300" y="1911927"/>
                </a:cubicBezTo>
                <a:cubicBezTo>
                  <a:pt x="111614" y="1929383"/>
                  <a:pt x="106812" y="1946460"/>
                  <a:pt x="103909" y="1963881"/>
                </a:cubicBezTo>
                <a:cubicBezTo>
                  <a:pt x="89447" y="2050651"/>
                  <a:pt x="99456" y="2015090"/>
                  <a:pt x="83127" y="2088572"/>
                </a:cubicBezTo>
                <a:cubicBezTo>
                  <a:pt x="80029" y="2102513"/>
                  <a:pt x="76937" y="2116487"/>
                  <a:pt x="72737" y="2130136"/>
                </a:cubicBezTo>
                <a:cubicBezTo>
                  <a:pt x="63074" y="2161542"/>
                  <a:pt x="41564" y="2223654"/>
                  <a:pt x="41564" y="2223654"/>
                </a:cubicBezTo>
                <a:cubicBezTo>
                  <a:pt x="38100" y="2251363"/>
                  <a:pt x="35764" y="2279236"/>
                  <a:pt x="31173" y="2306781"/>
                </a:cubicBezTo>
                <a:cubicBezTo>
                  <a:pt x="28825" y="2320868"/>
                  <a:pt x="22277" y="2334142"/>
                  <a:pt x="20782" y="2348345"/>
                </a:cubicBezTo>
                <a:cubicBezTo>
                  <a:pt x="-4919" y="2592508"/>
                  <a:pt x="25397" y="2429178"/>
                  <a:pt x="0" y="2556163"/>
                </a:cubicBezTo>
                <a:cubicBezTo>
                  <a:pt x="3464" y="2739736"/>
                  <a:pt x="3953" y="2923389"/>
                  <a:pt x="10391" y="3106881"/>
                </a:cubicBezTo>
                <a:cubicBezTo>
                  <a:pt x="11514" y="3138880"/>
                  <a:pt x="39665" y="3195670"/>
                  <a:pt x="62346" y="3210791"/>
                </a:cubicBezTo>
                <a:lnTo>
                  <a:pt x="93518" y="3231572"/>
                </a:lnTo>
                <a:cubicBezTo>
                  <a:pt x="100445" y="3241963"/>
                  <a:pt x="105469" y="3253914"/>
                  <a:pt x="114300" y="3262745"/>
                </a:cubicBezTo>
                <a:cubicBezTo>
                  <a:pt x="123131" y="3271576"/>
                  <a:pt x="132987" y="3283287"/>
                  <a:pt x="145473" y="3283527"/>
                </a:cubicBezTo>
                <a:lnTo>
                  <a:pt x="654627" y="3273136"/>
                </a:lnTo>
                <a:cubicBezTo>
                  <a:pt x="759399" y="3238212"/>
                  <a:pt x="596878" y="3291500"/>
                  <a:pt x="727364" y="3252354"/>
                </a:cubicBezTo>
                <a:lnTo>
                  <a:pt x="820882" y="3221181"/>
                </a:lnTo>
                <a:cubicBezTo>
                  <a:pt x="831273" y="3217718"/>
                  <a:pt x="841429" y="3213448"/>
                  <a:pt x="852055" y="3210791"/>
                </a:cubicBezTo>
                <a:lnTo>
                  <a:pt x="935182" y="3190009"/>
                </a:lnTo>
                <a:cubicBezTo>
                  <a:pt x="988538" y="3109975"/>
                  <a:pt x="947300" y="3183127"/>
                  <a:pt x="966355" y="2992581"/>
                </a:cubicBezTo>
                <a:cubicBezTo>
                  <a:pt x="967925" y="2976885"/>
                  <a:pt x="993912" y="2892287"/>
                  <a:pt x="997527" y="2888672"/>
                </a:cubicBezTo>
                <a:cubicBezTo>
                  <a:pt x="1087920" y="2798280"/>
                  <a:pt x="1041738" y="2834952"/>
                  <a:pt x="1132609" y="2774372"/>
                </a:cubicBezTo>
                <a:cubicBezTo>
                  <a:pt x="1143000" y="2767445"/>
                  <a:pt x="1153791" y="2761084"/>
                  <a:pt x="1163782" y="2753591"/>
                </a:cubicBezTo>
                <a:cubicBezTo>
                  <a:pt x="1177637" y="2743200"/>
                  <a:pt x="1190310" y="2731010"/>
                  <a:pt x="1205346" y="2722418"/>
                </a:cubicBezTo>
                <a:cubicBezTo>
                  <a:pt x="1214856" y="2716984"/>
                  <a:pt x="1226127" y="2715491"/>
                  <a:pt x="1236518" y="2712027"/>
                </a:cubicBezTo>
                <a:cubicBezTo>
                  <a:pt x="1239982" y="2687782"/>
                  <a:pt x="1246909" y="2663782"/>
                  <a:pt x="1246909" y="2639291"/>
                </a:cubicBezTo>
                <a:cubicBezTo>
                  <a:pt x="1246909" y="2583556"/>
                  <a:pt x="1250645" y="2509464"/>
                  <a:pt x="1226127" y="2452254"/>
                </a:cubicBezTo>
                <a:cubicBezTo>
                  <a:pt x="1220025" y="2438017"/>
                  <a:pt x="1213315" y="2423973"/>
                  <a:pt x="1205346" y="2410691"/>
                </a:cubicBezTo>
                <a:cubicBezTo>
                  <a:pt x="1192496" y="2389273"/>
                  <a:pt x="1183763" y="2363331"/>
                  <a:pt x="1163782" y="2348345"/>
                </a:cubicBezTo>
                <a:lnTo>
                  <a:pt x="1122218" y="2317172"/>
                </a:lnTo>
                <a:cubicBezTo>
                  <a:pt x="1118754" y="2306781"/>
                  <a:pt x="1116725" y="2295796"/>
                  <a:pt x="1111827" y="2286000"/>
                </a:cubicBezTo>
                <a:cubicBezTo>
                  <a:pt x="1106242" y="2274830"/>
                  <a:pt x="1096118" y="2266239"/>
                  <a:pt x="1091046" y="2254827"/>
                </a:cubicBezTo>
                <a:cubicBezTo>
                  <a:pt x="1082149" y="2234809"/>
                  <a:pt x="1077191" y="2213263"/>
                  <a:pt x="1070264" y="2192481"/>
                </a:cubicBezTo>
                <a:lnTo>
                  <a:pt x="1059873" y="2161309"/>
                </a:lnTo>
                <a:cubicBezTo>
                  <a:pt x="1045598" y="2032831"/>
                  <a:pt x="1035608" y="1986522"/>
                  <a:pt x="1059873" y="1828800"/>
                </a:cubicBezTo>
                <a:cubicBezTo>
                  <a:pt x="1062108" y="1814276"/>
                  <a:pt x="1081639" y="1808916"/>
                  <a:pt x="1091046" y="1797627"/>
                </a:cubicBezTo>
                <a:cubicBezTo>
                  <a:pt x="1134342" y="1745671"/>
                  <a:pt x="1085848" y="1783773"/>
                  <a:pt x="1143000" y="1745672"/>
                </a:cubicBezTo>
                <a:cubicBezTo>
                  <a:pt x="1194601" y="1668273"/>
                  <a:pt x="1128278" y="1763339"/>
                  <a:pt x="1194955" y="1683327"/>
                </a:cubicBezTo>
                <a:cubicBezTo>
                  <a:pt x="1267295" y="1596519"/>
                  <a:pt x="1155831" y="1712062"/>
                  <a:pt x="1246909" y="1620981"/>
                </a:cubicBezTo>
                <a:cubicBezTo>
                  <a:pt x="1250373" y="1610590"/>
                  <a:pt x="1249555" y="1597554"/>
                  <a:pt x="1257300" y="1589809"/>
                </a:cubicBezTo>
                <a:cubicBezTo>
                  <a:pt x="1274961" y="1572148"/>
                  <a:pt x="1298864" y="1562100"/>
                  <a:pt x="1319646" y="1548245"/>
                </a:cubicBezTo>
                <a:cubicBezTo>
                  <a:pt x="1330037" y="1541318"/>
                  <a:pt x="1341987" y="1536293"/>
                  <a:pt x="1350818" y="1527463"/>
                </a:cubicBezTo>
                <a:cubicBezTo>
                  <a:pt x="1361209" y="1517072"/>
                  <a:pt x="1372583" y="1507580"/>
                  <a:pt x="1381991" y="1496291"/>
                </a:cubicBezTo>
                <a:cubicBezTo>
                  <a:pt x="1389986" y="1486697"/>
                  <a:pt x="1393942" y="1473949"/>
                  <a:pt x="1402773" y="1465118"/>
                </a:cubicBezTo>
                <a:cubicBezTo>
                  <a:pt x="1411604" y="1456287"/>
                  <a:pt x="1423555" y="1451263"/>
                  <a:pt x="1433946" y="1444336"/>
                </a:cubicBezTo>
                <a:cubicBezTo>
                  <a:pt x="1437410" y="1430481"/>
                  <a:pt x="1440414" y="1416504"/>
                  <a:pt x="1444337" y="1402772"/>
                </a:cubicBezTo>
                <a:cubicBezTo>
                  <a:pt x="1447346" y="1392241"/>
                  <a:pt x="1454514" y="1382551"/>
                  <a:pt x="1454727" y="1371600"/>
                </a:cubicBezTo>
                <a:cubicBezTo>
                  <a:pt x="1461451" y="1025284"/>
                  <a:pt x="1455925" y="678768"/>
                  <a:pt x="1465118" y="332509"/>
                </a:cubicBezTo>
                <a:cubicBezTo>
                  <a:pt x="1466327" y="286968"/>
                  <a:pt x="1478973" y="242454"/>
                  <a:pt x="1485900" y="197427"/>
                </a:cubicBezTo>
                <a:cubicBezTo>
                  <a:pt x="1482436" y="148936"/>
                  <a:pt x="1487300" y="99117"/>
                  <a:pt x="1475509" y="51954"/>
                </a:cubicBezTo>
                <a:cubicBezTo>
                  <a:pt x="1472480" y="39839"/>
                  <a:pt x="1455507" y="36757"/>
                  <a:pt x="1444337" y="31172"/>
                </a:cubicBezTo>
                <a:cubicBezTo>
                  <a:pt x="1427654" y="22831"/>
                  <a:pt x="1410911" y="12529"/>
                  <a:pt x="1392382" y="10391"/>
                </a:cubicBezTo>
                <a:cubicBezTo>
                  <a:pt x="1320043" y="2044"/>
                  <a:pt x="1246909" y="3464"/>
                  <a:pt x="1174173" y="0"/>
                </a:cubicBezTo>
                <a:lnTo>
                  <a:pt x="207818" y="10391"/>
                </a:lnTo>
                <a:cubicBezTo>
                  <a:pt x="190161" y="10751"/>
                  <a:pt x="172903" y="16134"/>
                  <a:pt x="155864" y="20781"/>
                </a:cubicBezTo>
                <a:cubicBezTo>
                  <a:pt x="99368" y="36189"/>
                  <a:pt x="98584" y="39030"/>
                  <a:pt x="51955" y="62345"/>
                </a:cubicBezTo>
                <a:cubicBezTo>
                  <a:pt x="36088" y="109947"/>
                  <a:pt x="41564" y="82565"/>
                  <a:pt x="41564" y="145472"/>
                </a:cubicBezTo>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Freeform 7"/>
          <p:cNvSpPr/>
          <p:nvPr>
            <p:custDataLst>
              <p:tags r:id="rId2"/>
            </p:custDataLst>
          </p:nvPr>
        </p:nvSpPr>
        <p:spPr>
          <a:xfrm>
            <a:off x="4482536" y="1588168"/>
            <a:ext cx="1617475" cy="3441032"/>
          </a:xfrm>
          <a:custGeom>
            <a:avLst/>
            <a:gdLst>
              <a:gd name="connsiteX0" fmla="*/ 185717 w 1617475"/>
              <a:gd name="connsiteY0" fmla="*/ 1491916 h 3441032"/>
              <a:gd name="connsiteX1" fmla="*/ 294001 w 1617475"/>
              <a:gd name="connsiteY1" fmla="*/ 1503948 h 3441032"/>
              <a:gd name="connsiteX2" fmla="*/ 366190 w 1617475"/>
              <a:gd name="connsiteY2" fmla="*/ 1528011 h 3441032"/>
              <a:gd name="connsiteX3" fmla="*/ 438380 w 1617475"/>
              <a:gd name="connsiteY3" fmla="*/ 1600200 h 3441032"/>
              <a:gd name="connsiteX4" fmla="*/ 486506 w 1617475"/>
              <a:gd name="connsiteY4" fmla="*/ 1660358 h 3441032"/>
              <a:gd name="connsiteX5" fmla="*/ 510569 w 1617475"/>
              <a:gd name="connsiteY5" fmla="*/ 1732548 h 3441032"/>
              <a:gd name="connsiteX6" fmla="*/ 582759 w 1617475"/>
              <a:gd name="connsiteY6" fmla="*/ 1780674 h 3441032"/>
              <a:gd name="connsiteX7" fmla="*/ 618853 w 1617475"/>
              <a:gd name="connsiteY7" fmla="*/ 1852864 h 3441032"/>
              <a:gd name="connsiteX8" fmla="*/ 642917 w 1617475"/>
              <a:gd name="connsiteY8" fmla="*/ 1925053 h 3441032"/>
              <a:gd name="connsiteX9" fmla="*/ 654948 w 1617475"/>
              <a:gd name="connsiteY9" fmla="*/ 1973179 h 3441032"/>
              <a:gd name="connsiteX10" fmla="*/ 679011 w 1617475"/>
              <a:gd name="connsiteY10" fmla="*/ 2009274 h 3441032"/>
              <a:gd name="connsiteX11" fmla="*/ 666980 w 1617475"/>
              <a:gd name="connsiteY11" fmla="*/ 2261937 h 3441032"/>
              <a:gd name="connsiteX12" fmla="*/ 606822 w 1617475"/>
              <a:gd name="connsiteY12" fmla="*/ 2322095 h 3441032"/>
              <a:gd name="connsiteX13" fmla="*/ 570727 w 1617475"/>
              <a:gd name="connsiteY13" fmla="*/ 2358190 h 3441032"/>
              <a:gd name="connsiteX14" fmla="*/ 522601 w 1617475"/>
              <a:gd name="connsiteY14" fmla="*/ 2430379 h 3441032"/>
              <a:gd name="connsiteX15" fmla="*/ 486506 w 1617475"/>
              <a:gd name="connsiteY15" fmla="*/ 2502569 h 3441032"/>
              <a:gd name="connsiteX16" fmla="*/ 450411 w 1617475"/>
              <a:gd name="connsiteY16" fmla="*/ 2526632 h 3441032"/>
              <a:gd name="connsiteX17" fmla="*/ 414317 w 1617475"/>
              <a:gd name="connsiteY17" fmla="*/ 2562727 h 3441032"/>
              <a:gd name="connsiteX18" fmla="*/ 330096 w 1617475"/>
              <a:gd name="connsiteY18" fmla="*/ 2586790 h 3441032"/>
              <a:gd name="connsiteX19" fmla="*/ 294001 w 1617475"/>
              <a:gd name="connsiteY19" fmla="*/ 2610853 h 3441032"/>
              <a:gd name="connsiteX20" fmla="*/ 221811 w 1617475"/>
              <a:gd name="connsiteY20" fmla="*/ 2634916 h 3441032"/>
              <a:gd name="connsiteX21" fmla="*/ 245875 w 1617475"/>
              <a:gd name="connsiteY21" fmla="*/ 2731169 h 3441032"/>
              <a:gd name="connsiteX22" fmla="*/ 318064 w 1617475"/>
              <a:gd name="connsiteY22" fmla="*/ 2755232 h 3441032"/>
              <a:gd name="connsiteX23" fmla="*/ 691043 w 1617475"/>
              <a:gd name="connsiteY23" fmla="*/ 2767264 h 3441032"/>
              <a:gd name="connsiteX24" fmla="*/ 715106 w 1617475"/>
              <a:gd name="connsiteY24" fmla="*/ 2803358 h 3441032"/>
              <a:gd name="connsiteX25" fmla="*/ 739169 w 1617475"/>
              <a:gd name="connsiteY25" fmla="*/ 2911643 h 3441032"/>
              <a:gd name="connsiteX26" fmla="*/ 763232 w 1617475"/>
              <a:gd name="connsiteY26" fmla="*/ 2983832 h 3441032"/>
              <a:gd name="connsiteX27" fmla="*/ 811359 w 1617475"/>
              <a:gd name="connsiteY27" fmla="*/ 3429000 h 3441032"/>
              <a:gd name="connsiteX28" fmla="*/ 847453 w 1617475"/>
              <a:gd name="connsiteY28" fmla="*/ 3441032 h 3441032"/>
              <a:gd name="connsiteX29" fmla="*/ 1208401 w 1617475"/>
              <a:gd name="connsiteY29" fmla="*/ 3429000 h 3441032"/>
              <a:gd name="connsiteX30" fmla="*/ 1400906 w 1617475"/>
              <a:gd name="connsiteY30" fmla="*/ 3404937 h 3441032"/>
              <a:gd name="connsiteX31" fmla="*/ 1437001 w 1617475"/>
              <a:gd name="connsiteY31" fmla="*/ 3368843 h 3441032"/>
              <a:gd name="connsiteX32" fmla="*/ 1485127 w 1617475"/>
              <a:gd name="connsiteY32" fmla="*/ 3284621 h 3441032"/>
              <a:gd name="connsiteX33" fmla="*/ 1497159 w 1617475"/>
              <a:gd name="connsiteY33" fmla="*/ 3248527 h 3441032"/>
              <a:gd name="connsiteX34" fmla="*/ 1509190 w 1617475"/>
              <a:gd name="connsiteY34" fmla="*/ 2815390 h 3441032"/>
              <a:gd name="connsiteX35" fmla="*/ 1533253 w 1617475"/>
              <a:gd name="connsiteY35" fmla="*/ 1094874 h 3441032"/>
              <a:gd name="connsiteX36" fmla="*/ 1557317 w 1617475"/>
              <a:gd name="connsiteY36" fmla="*/ 950495 h 3441032"/>
              <a:gd name="connsiteX37" fmla="*/ 1581380 w 1617475"/>
              <a:gd name="connsiteY37" fmla="*/ 721895 h 3441032"/>
              <a:gd name="connsiteX38" fmla="*/ 1593411 w 1617475"/>
              <a:gd name="connsiteY38" fmla="*/ 649706 h 3441032"/>
              <a:gd name="connsiteX39" fmla="*/ 1617475 w 1617475"/>
              <a:gd name="connsiteY39" fmla="*/ 457200 h 3441032"/>
              <a:gd name="connsiteX40" fmla="*/ 1605443 w 1617475"/>
              <a:gd name="connsiteY40" fmla="*/ 60158 h 3441032"/>
              <a:gd name="connsiteX41" fmla="*/ 1593411 w 1617475"/>
              <a:gd name="connsiteY41" fmla="*/ 24064 h 3441032"/>
              <a:gd name="connsiteX42" fmla="*/ 1569348 w 1617475"/>
              <a:gd name="connsiteY42" fmla="*/ 0 h 3441032"/>
              <a:gd name="connsiteX43" fmla="*/ 630885 w 1617475"/>
              <a:gd name="connsiteY43" fmla="*/ 12032 h 3441032"/>
              <a:gd name="connsiteX44" fmla="*/ 486506 w 1617475"/>
              <a:gd name="connsiteY44" fmla="*/ 36095 h 3441032"/>
              <a:gd name="connsiteX45" fmla="*/ 281969 w 1617475"/>
              <a:gd name="connsiteY45" fmla="*/ 48127 h 3441032"/>
              <a:gd name="connsiteX46" fmla="*/ 245875 w 1617475"/>
              <a:gd name="connsiteY46" fmla="*/ 60158 h 3441032"/>
              <a:gd name="connsiteX47" fmla="*/ 173685 w 1617475"/>
              <a:gd name="connsiteY47" fmla="*/ 72190 h 3441032"/>
              <a:gd name="connsiteX48" fmla="*/ 137590 w 1617475"/>
              <a:gd name="connsiteY48" fmla="*/ 96253 h 3441032"/>
              <a:gd name="connsiteX49" fmla="*/ 65401 w 1617475"/>
              <a:gd name="connsiteY49" fmla="*/ 120316 h 3441032"/>
              <a:gd name="connsiteX50" fmla="*/ 41338 w 1617475"/>
              <a:gd name="connsiteY50" fmla="*/ 445169 h 3441032"/>
              <a:gd name="connsiteX51" fmla="*/ 65401 w 1617475"/>
              <a:gd name="connsiteY51" fmla="*/ 577516 h 3441032"/>
              <a:gd name="connsiteX52" fmla="*/ 77432 w 1617475"/>
              <a:gd name="connsiteY52" fmla="*/ 613611 h 3441032"/>
              <a:gd name="connsiteX53" fmla="*/ 101496 w 1617475"/>
              <a:gd name="connsiteY53" fmla="*/ 709864 h 3441032"/>
              <a:gd name="connsiteX54" fmla="*/ 113527 w 1617475"/>
              <a:gd name="connsiteY54" fmla="*/ 757990 h 3441032"/>
              <a:gd name="connsiteX55" fmla="*/ 125559 w 1617475"/>
              <a:gd name="connsiteY55" fmla="*/ 794085 h 3441032"/>
              <a:gd name="connsiteX56" fmla="*/ 161653 w 1617475"/>
              <a:gd name="connsiteY56" fmla="*/ 1203158 h 3441032"/>
              <a:gd name="connsiteX57" fmla="*/ 185717 w 1617475"/>
              <a:gd name="connsiteY57" fmla="*/ 1347537 h 3441032"/>
              <a:gd name="connsiteX58" fmla="*/ 185717 w 1617475"/>
              <a:gd name="connsiteY58" fmla="*/ 1491916 h 344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17475" h="3441032">
                <a:moveTo>
                  <a:pt x="185717" y="1491916"/>
                </a:moveTo>
                <a:cubicBezTo>
                  <a:pt x="203764" y="1517985"/>
                  <a:pt x="258389" y="1496826"/>
                  <a:pt x="294001" y="1503948"/>
                </a:cubicBezTo>
                <a:cubicBezTo>
                  <a:pt x="318873" y="1508922"/>
                  <a:pt x="366190" y="1528011"/>
                  <a:pt x="366190" y="1528011"/>
                </a:cubicBezTo>
                <a:lnTo>
                  <a:pt x="438380" y="1600200"/>
                </a:lnTo>
                <a:cubicBezTo>
                  <a:pt x="458378" y="1620198"/>
                  <a:pt x="474366" y="1633043"/>
                  <a:pt x="486506" y="1660358"/>
                </a:cubicBezTo>
                <a:cubicBezTo>
                  <a:pt x="496808" y="1683537"/>
                  <a:pt x="489464" y="1718478"/>
                  <a:pt x="510569" y="1732548"/>
                </a:cubicBezTo>
                <a:lnTo>
                  <a:pt x="582759" y="1780674"/>
                </a:lnTo>
                <a:cubicBezTo>
                  <a:pt x="626628" y="1912287"/>
                  <a:pt x="556668" y="1712950"/>
                  <a:pt x="618853" y="1852864"/>
                </a:cubicBezTo>
                <a:cubicBezTo>
                  <a:pt x="629155" y="1876043"/>
                  <a:pt x="634896" y="1900990"/>
                  <a:pt x="642917" y="1925053"/>
                </a:cubicBezTo>
                <a:cubicBezTo>
                  <a:pt x="648146" y="1940740"/>
                  <a:pt x="648434" y="1957980"/>
                  <a:pt x="654948" y="1973179"/>
                </a:cubicBezTo>
                <a:cubicBezTo>
                  <a:pt x="660644" y="1986470"/>
                  <a:pt x="670990" y="1997242"/>
                  <a:pt x="679011" y="2009274"/>
                </a:cubicBezTo>
                <a:cubicBezTo>
                  <a:pt x="675001" y="2093495"/>
                  <a:pt x="677438" y="2178272"/>
                  <a:pt x="666980" y="2261937"/>
                </a:cubicBezTo>
                <a:cubicBezTo>
                  <a:pt x="662876" y="2294768"/>
                  <a:pt x="626968" y="2305306"/>
                  <a:pt x="606822" y="2322095"/>
                </a:cubicBezTo>
                <a:cubicBezTo>
                  <a:pt x="593750" y="2332988"/>
                  <a:pt x="581173" y="2344759"/>
                  <a:pt x="570727" y="2358190"/>
                </a:cubicBezTo>
                <a:cubicBezTo>
                  <a:pt x="552972" y="2381018"/>
                  <a:pt x="531747" y="2402943"/>
                  <a:pt x="522601" y="2430379"/>
                </a:cubicBezTo>
                <a:cubicBezTo>
                  <a:pt x="512815" y="2459735"/>
                  <a:pt x="509829" y="2479246"/>
                  <a:pt x="486506" y="2502569"/>
                </a:cubicBezTo>
                <a:cubicBezTo>
                  <a:pt x="476281" y="2512794"/>
                  <a:pt x="461520" y="2517375"/>
                  <a:pt x="450411" y="2526632"/>
                </a:cubicBezTo>
                <a:cubicBezTo>
                  <a:pt x="437340" y="2537525"/>
                  <a:pt x="428474" y="2553289"/>
                  <a:pt x="414317" y="2562727"/>
                </a:cubicBezTo>
                <a:cubicBezTo>
                  <a:pt x="403964" y="2569629"/>
                  <a:pt x="336509" y="2585187"/>
                  <a:pt x="330096" y="2586790"/>
                </a:cubicBezTo>
                <a:cubicBezTo>
                  <a:pt x="318064" y="2594811"/>
                  <a:pt x="307215" y="2604980"/>
                  <a:pt x="294001" y="2610853"/>
                </a:cubicBezTo>
                <a:cubicBezTo>
                  <a:pt x="270822" y="2621155"/>
                  <a:pt x="221811" y="2634916"/>
                  <a:pt x="221811" y="2634916"/>
                </a:cubicBezTo>
                <a:cubicBezTo>
                  <a:pt x="229832" y="2667000"/>
                  <a:pt x="225215" y="2705344"/>
                  <a:pt x="245875" y="2731169"/>
                </a:cubicBezTo>
                <a:cubicBezTo>
                  <a:pt x="261720" y="2750975"/>
                  <a:pt x="292713" y="2754414"/>
                  <a:pt x="318064" y="2755232"/>
                </a:cubicBezTo>
                <a:lnTo>
                  <a:pt x="691043" y="2767264"/>
                </a:lnTo>
                <a:cubicBezTo>
                  <a:pt x="699064" y="2779295"/>
                  <a:pt x="708639" y="2790425"/>
                  <a:pt x="715106" y="2803358"/>
                </a:cubicBezTo>
                <a:cubicBezTo>
                  <a:pt x="732319" y="2837784"/>
                  <a:pt x="729926" y="2874669"/>
                  <a:pt x="739169" y="2911643"/>
                </a:cubicBezTo>
                <a:cubicBezTo>
                  <a:pt x="745321" y="2936250"/>
                  <a:pt x="763232" y="2983832"/>
                  <a:pt x="763232" y="2983832"/>
                </a:cubicBezTo>
                <a:cubicBezTo>
                  <a:pt x="768503" y="3168295"/>
                  <a:pt x="659161" y="3352900"/>
                  <a:pt x="811359" y="3429000"/>
                </a:cubicBezTo>
                <a:cubicBezTo>
                  <a:pt x="822702" y="3434672"/>
                  <a:pt x="835422" y="3437021"/>
                  <a:pt x="847453" y="3441032"/>
                </a:cubicBezTo>
                <a:lnTo>
                  <a:pt x="1208401" y="3429000"/>
                </a:lnTo>
                <a:cubicBezTo>
                  <a:pt x="1340876" y="3422692"/>
                  <a:pt x="1315647" y="3426253"/>
                  <a:pt x="1400906" y="3404937"/>
                </a:cubicBezTo>
                <a:cubicBezTo>
                  <a:pt x="1412938" y="3392906"/>
                  <a:pt x="1426108" y="3381914"/>
                  <a:pt x="1437001" y="3368843"/>
                </a:cubicBezTo>
                <a:cubicBezTo>
                  <a:pt x="1454771" y="3347520"/>
                  <a:pt x="1474743" y="3308849"/>
                  <a:pt x="1485127" y="3284621"/>
                </a:cubicBezTo>
                <a:cubicBezTo>
                  <a:pt x="1490123" y="3272964"/>
                  <a:pt x="1493148" y="3260558"/>
                  <a:pt x="1497159" y="3248527"/>
                </a:cubicBezTo>
                <a:cubicBezTo>
                  <a:pt x="1501169" y="3104148"/>
                  <a:pt x="1507264" y="2959812"/>
                  <a:pt x="1509190" y="2815390"/>
                </a:cubicBezTo>
                <a:cubicBezTo>
                  <a:pt x="1510102" y="2746973"/>
                  <a:pt x="1508556" y="1539421"/>
                  <a:pt x="1533253" y="1094874"/>
                </a:cubicBezTo>
                <a:cubicBezTo>
                  <a:pt x="1537689" y="1015025"/>
                  <a:pt x="1547286" y="1020710"/>
                  <a:pt x="1557317" y="950495"/>
                </a:cubicBezTo>
                <a:cubicBezTo>
                  <a:pt x="1569019" y="868582"/>
                  <a:pt x="1571039" y="804621"/>
                  <a:pt x="1581380" y="721895"/>
                </a:cubicBezTo>
                <a:cubicBezTo>
                  <a:pt x="1584406" y="697688"/>
                  <a:pt x="1590187" y="673887"/>
                  <a:pt x="1593411" y="649706"/>
                </a:cubicBezTo>
                <a:cubicBezTo>
                  <a:pt x="1654028" y="195072"/>
                  <a:pt x="1564814" y="825815"/>
                  <a:pt x="1617475" y="457200"/>
                </a:cubicBezTo>
                <a:cubicBezTo>
                  <a:pt x="1613464" y="324853"/>
                  <a:pt x="1612788" y="192362"/>
                  <a:pt x="1605443" y="60158"/>
                </a:cubicBezTo>
                <a:cubicBezTo>
                  <a:pt x="1604739" y="47495"/>
                  <a:pt x="1599936" y="34939"/>
                  <a:pt x="1593411" y="24064"/>
                </a:cubicBezTo>
                <a:cubicBezTo>
                  <a:pt x="1587575" y="14337"/>
                  <a:pt x="1577369" y="8021"/>
                  <a:pt x="1569348" y="0"/>
                </a:cubicBezTo>
                <a:lnTo>
                  <a:pt x="630885" y="12032"/>
                </a:lnTo>
                <a:cubicBezTo>
                  <a:pt x="36280" y="25702"/>
                  <a:pt x="722484" y="12497"/>
                  <a:pt x="486506" y="36095"/>
                </a:cubicBezTo>
                <a:cubicBezTo>
                  <a:pt x="418548" y="42891"/>
                  <a:pt x="350148" y="44116"/>
                  <a:pt x="281969" y="48127"/>
                </a:cubicBezTo>
                <a:cubicBezTo>
                  <a:pt x="269938" y="52137"/>
                  <a:pt x="258255" y="57407"/>
                  <a:pt x="245875" y="60158"/>
                </a:cubicBezTo>
                <a:cubicBezTo>
                  <a:pt x="222061" y="65450"/>
                  <a:pt x="196828" y="64476"/>
                  <a:pt x="173685" y="72190"/>
                </a:cubicBezTo>
                <a:cubicBezTo>
                  <a:pt x="159967" y="76763"/>
                  <a:pt x="150804" y="90380"/>
                  <a:pt x="137590" y="96253"/>
                </a:cubicBezTo>
                <a:cubicBezTo>
                  <a:pt x="114411" y="106555"/>
                  <a:pt x="65401" y="120316"/>
                  <a:pt x="65401" y="120316"/>
                </a:cubicBezTo>
                <a:cubicBezTo>
                  <a:pt x="-53204" y="199385"/>
                  <a:pt x="21919" y="134469"/>
                  <a:pt x="41338" y="445169"/>
                </a:cubicBezTo>
                <a:cubicBezTo>
                  <a:pt x="44065" y="488802"/>
                  <a:pt x="53279" y="535090"/>
                  <a:pt x="65401" y="577516"/>
                </a:cubicBezTo>
                <a:cubicBezTo>
                  <a:pt x="68885" y="589710"/>
                  <a:pt x="74095" y="601375"/>
                  <a:pt x="77432" y="613611"/>
                </a:cubicBezTo>
                <a:cubicBezTo>
                  <a:pt x="86134" y="645518"/>
                  <a:pt x="93475" y="677780"/>
                  <a:pt x="101496" y="709864"/>
                </a:cubicBezTo>
                <a:cubicBezTo>
                  <a:pt x="105507" y="725906"/>
                  <a:pt x="108298" y="742303"/>
                  <a:pt x="113527" y="757990"/>
                </a:cubicBezTo>
                <a:lnTo>
                  <a:pt x="125559" y="794085"/>
                </a:lnTo>
                <a:cubicBezTo>
                  <a:pt x="171087" y="1067254"/>
                  <a:pt x="134835" y="814293"/>
                  <a:pt x="161653" y="1203158"/>
                </a:cubicBezTo>
                <a:cubicBezTo>
                  <a:pt x="168159" y="1297499"/>
                  <a:pt x="174193" y="1266872"/>
                  <a:pt x="185717" y="1347537"/>
                </a:cubicBezTo>
                <a:cubicBezTo>
                  <a:pt x="198191" y="1434855"/>
                  <a:pt x="167670" y="1465847"/>
                  <a:pt x="185717" y="1491916"/>
                </a:cubicBez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custDataLst>
              <p:tags r:id="rId3"/>
            </p:custDataLst>
          </p:nvPr>
        </p:nvSpPr>
        <p:spPr>
          <a:xfrm>
            <a:off x="6156176" y="1412776"/>
            <a:ext cx="2592288"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ounded Rectangle 10"/>
          <p:cNvSpPr/>
          <p:nvPr>
            <p:custDataLst>
              <p:tags r:id="rId4"/>
            </p:custDataLst>
          </p:nvPr>
        </p:nvSpPr>
        <p:spPr>
          <a:xfrm>
            <a:off x="1187623" y="1401289"/>
            <a:ext cx="1682307"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custDataLst>
              <p:tags r:id="rId5"/>
            </p:custDataLst>
          </p:nvPr>
        </p:nvSpPr>
        <p:spPr>
          <a:xfrm>
            <a:off x="179512" y="274638"/>
            <a:ext cx="8686800" cy="706090"/>
          </a:xfrm>
        </p:spPr>
        <p:txBody>
          <a:bodyPr>
            <a:normAutofit fontScale="90000"/>
          </a:bodyPr>
          <a:lstStyle/>
          <a:p>
            <a:r>
              <a:rPr lang="fr-CA" dirty="0"/>
              <a:t>Comment sommes-nous vus ?</a:t>
            </a:r>
            <a:endParaRPr lang="en-CA" dirty="0"/>
          </a:p>
        </p:txBody>
      </p:sp>
    </p:spTree>
    <p:extLst>
      <p:ext uri="{BB962C8B-B14F-4D97-AF65-F5344CB8AC3E}">
        <p14:creationId xmlns:p14="http://schemas.microsoft.com/office/powerpoint/2010/main" val="30754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457200" y="274638"/>
            <a:ext cx="8686800" cy="1143000"/>
          </a:xfrm>
        </p:spPr>
        <p:txBody>
          <a:bodyPr spcFirstLastPara="1" vert="horz" lIns="35719" tIns="35719" rIns="35719" bIns="35719" rtlCol="0" anchor="ctr" anchorCtr="0">
            <a:normAutofit fontScale="90000"/>
          </a:bodyPr>
          <a:lstStyle/>
          <a:p>
            <a:pPr>
              <a:buSzPts val="5900"/>
            </a:pPr>
            <a:r>
              <a:rPr lang="en-CA" sz="4400" dirty="0"/>
              <a:t>What we understand by “Compassion”?</a:t>
            </a:r>
            <a:endParaRPr lang="fr-FR" sz="4100" dirty="0"/>
          </a:p>
        </p:txBody>
      </p:sp>
      <p:pic>
        <p:nvPicPr>
          <p:cNvPr id="2" name="Content Placeholder 2" descr="A silhouette of a person holding a person's hand&#10;&#10;Description automatically generated">
            <a:extLst>
              <a:ext uri="{FF2B5EF4-FFF2-40B4-BE49-F238E27FC236}">
                <a16:creationId xmlns:a16="http://schemas.microsoft.com/office/drawing/2014/main" id="{DF1E4D09-9669-CA6F-D537-FD5895BFE3F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4101" y="2106364"/>
            <a:ext cx="2599718" cy="3561259"/>
          </a:xfrm>
          <a:prstGeom prst="rect">
            <a:avLst/>
          </a:prstGeom>
          <a:noFill/>
        </p:spPr>
      </p:pic>
      <p:sp>
        <p:nvSpPr>
          <p:cNvPr id="151" name="Google Shape;151;p21"/>
          <p:cNvSpPr txBox="1">
            <a:spLocks noGrp="1"/>
          </p:cNvSpPr>
          <p:nvPr>
            <p:ph sz="half" idx="2"/>
          </p:nvPr>
        </p:nvSpPr>
        <p:spPr>
          <a:xfrm>
            <a:off x="3707904" y="1600200"/>
            <a:ext cx="4978896" cy="4525963"/>
          </a:xfrm>
        </p:spPr>
        <p:txBody>
          <a:bodyPr spcFirstLastPara="1" vert="horz" lIns="35719" tIns="35719" rIns="35719" bIns="35719" rtlCol="0" anchorCtr="0">
            <a:noAutofit/>
          </a:bodyPr>
          <a:lstStyle/>
          <a:p>
            <a:pPr marL="0" indent="0">
              <a:lnSpc>
                <a:spcPct val="90000"/>
              </a:lnSpc>
              <a:spcBef>
                <a:spcPts val="0"/>
              </a:spcBef>
              <a:spcAft>
                <a:spcPts val="600"/>
              </a:spcAft>
              <a:buClr>
                <a:srgbClr val="404040"/>
              </a:buClr>
              <a:buSzPts val="2537"/>
              <a:buNone/>
            </a:pPr>
            <a:r>
              <a:rPr lang="en-CA" sz="1800" dirty="0"/>
              <a:t>“Deep awareness of the suffering of another accompanied by the wish to relieve it.” </a:t>
            </a:r>
          </a:p>
          <a:p>
            <a:pPr marL="0" lvl="1" indent="0">
              <a:lnSpc>
                <a:spcPct val="90000"/>
              </a:lnSpc>
              <a:spcBef>
                <a:spcPts val="0"/>
              </a:spcBef>
              <a:spcAft>
                <a:spcPts val="600"/>
              </a:spcAft>
              <a:buClr>
                <a:srgbClr val="404040"/>
              </a:buClr>
              <a:buSzPts val="2537"/>
              <a:buNone/>
            </a:pPr>
            <a:r>
              <a:rPr lang="en-CA" sz="1200" dirty="0"/>
              <a:t>	- </a:t>
            </a:r>
            <a:r>
              <a:rPr lang="en-CA" sz="1200" u="sng" dirty="0">
                <a:hlinkClick r:id="rId5"/>
              </a:rPr>
              <a:t>https://www.thefreedictionary.com/compassion</a:t>
            </a:r>
            <a:endParaRPr lang="en-CA" sz="1200" u="sng" dirty="0">
              <a:hlinkClick r:id="" action="ppaction://noaction"/>
            </a:endParaRPr>
          </a:p>
          <a:p>
            <a:pPr marL="0" indent="0">
              <a:lnSpc>
                <a:spcPct val="90000"/>
              </a:lnSpc>
              <a:spcBef>
                <a:spcPts val="0"/>
              </a:spcBef>
              <a:spcAft>
                <a:spcPts val="600"/>
              </a:spcAft>
              <a:buClr>
                <a:srgbClr val="404040"/>
              </a:buClr>
              <a:buSzPts val="2537"/>
              <a:buNone/>
            </a:pPr>
            <a:endParaRPr lang="en-CA" sz="1800" u="sng" dirty="0">
              <a:hlinkClick r:id="" action="ppaction://noaction"/>
            </a:endParaRPr>
          </a:p>
          <a:p>
            <a:pPr marL="0" indent="0">
              <a:lnSpc>
                <a:spcPct val="90000"/>
              </a:lnSpc>
              <a:spcBef>
                <a:spcPts val="0"/>
              </a:spcBef>
              <a:spcAft>
                <a:spcPts val="600"/>
              </a:spcAft>
              <a:buClr>
                <a:srgbClr val="222222"/>
              </a:buClr>
              <a:buSzPts val="2537"/>
              <a:buNone/>
            </a:pPr>
            <a:r>
              <a:rPr lang="en-CA" sz="1800" dirty="0"/>
              <a:t>“Meaning to love together with.”</a:t>
            </a:r>
            <a:br>
              <a:rPr lang="en-CA" sz="1800" dirty="0"/>
            </a:br>
            <a:r>
              <a:rPr lang="en-CA" sz="1800" dirty="0"/>
              <a:t>“Ranked a great virtue in numerous </a:t>
            </a:r>
            <a:r>
              <a:rPr lang="en-CA" sz="1800" u="sng" dirty="0">
                <a:hlinkClick r:id="rId6"/>
              </a:rPr>
              <a:t>philosophies</a:t>
            </a:r>
            <a:r>
              <a:rPr lang="en-CA" sz="1800" dirty="0"/>
              <a:t>, compassion is considered in almost all the major </a:t>
            </a:r>
            <a:r>
              <a:rPr lang="en-CA" sz="1800" u="sng" dirty="0">
                <a:hlinkClick r:id="rId7"/>
              </a:rPr>
              <a:t>religious traditions</a:t>
            </a:r>
            <a:r>
              <a:rPr lang="en-CA" sz="1800" dirty="0"/>
              <a:t> as among the greatest of </a:t>
            </a:r>
            <a:r>
              <a:rPr lang="en-CA" sz="1800" u="sng" dirty="0">
                <a:hlinkClick r:id="rId8"/>
              </a:rPr>
              <a:t>virtues</a:t>
            </a:r>
            <a:r>
              <a:rPr lang="en-CA" sz="1800" dirty="0"/>
              <a:t>.“</a:t>
            </a:r>
            <a:br>
              <a:rPr lang="en-CA" sz="1800" dirty="0"/>
            </a:br>
            <a:r>
              <a:rPr lang="en-CA" sz="1800" dirty="0"/>
              <a:t>	- </a:t>
            </a:r>
            <a:r>
              <a:rPr lang="en-CA" sz="1400" u="sng" dirty="0">
                <a:hlinkClick r:id="rId9"/>
              </a:rPr>
              <a:t>https://en.wikipedia.org/wiki/Compassion</a:t>
            </a:r>
            <a:endParaRPr lang="en-CA" sz="1400" dirty="0"/>
          </a:p>
          <a:p>
            <a:pPr marL="0" indent="0">
              <a:lnSpc>
                <a:spcPct val="90000"/>
              </a:lnSpc>
              <a:spcBef>
                <a:spcPts val="0"/>
              </a:spcBef>
              <a:spcAft>
                <a:spcPts val="600"/>
              </a:spcAft>
              <a:buClr>
                <a:srgbClr val="000000"/>
              </a:buClr>
              <a:buSzPts val="2537"/>
              <a:buNone/>
            </a:pPr>
            <a:endParaRPr lang="en-CA" sz="1800" dirty="0"/>
          </a:p>
          <a:p>
            <a:pPr marL="0" indent="0">
              <a:lnSpc>
                <a:spcPct val="90000"/>
              </a:lnSpc>
              <a:spcBef>
                <a:spcPts val="0"/>
              </a:spcBef>
              <a:spcAft>
                <a:spcPts val="600"/>
              </a:spcAft>
              <a:buClr>
                <a:srgbClr val="000000"/>
              </a:buClr>
              <a:buSzPts val="2537"/>
              <a:buNone/>
            </a:pPr>
            <a:r>
              <a:rPr lang="en-CA" sz="1800" dirty="0"/>
              <a:t>“Literally means “to suffer together.” … it is </a:t>
            </a:r>
            <a:r>
              <a:rPr lang="en-CA" sz="1800" u="sng" dirty="0">
                <a:hlinkClick r:id="rId10"/>
              </a:rPr>
              <a:t>defined</a:t>
            </a:r>
            <a:r>
              <a:rPr lang="en-CA" sz="1800" dirty="0"/>
              <a:t> as the feeling that arises when you are confronted with another’s suffering and feel motivated to relieve that suffering.”</a:t>
            </a:r>
            <a:br>
              <a:rPr lang="en-CA" sz="1800" dirty="0"/>
            </a:br>
            <a:r>
              <a:rPr lang="en-CA" sz="1400" dirty="0"/>
              <a:t>- </a:t>
            </a:r>
            <a:r>
              <a:rPr lang="en-CA" sz="1400" u="sng" dirty="0">
                <a:hlinkClick r:id="rId11"/>
              </a:rPr>
              <a:t>https://greatergood.berkeley.edu/topic/compassion/definition</a:t>
            </a:r>
            <a:endParaRPr lang="en-CA" sz="1800" dirty="0"/>
          </a:p>
        </p:txBody>
      </p:sp>
      <p:grpSp>
        <p:nvGrpSpPr>
          <p:cNvPr id="4" name="Group 3">
            <a:extLst>
              <a:ext uri="{FF2B5EF4-FFF2-40B4-BE49-F238E27FC236}">
                <a16:creationId xmlns:a16="http://schemas.microsoft.com/office/drawing/2014/main" id="{0DAAE9B3-CD33-249A-88E9-78F4E8221F57}"/>
              </a:ext>
              <a:ext uri="{C183D7F6-B498-43B3-948B-1728B52AA6E4}">
                <adec:decorative xmlns:adec="http://schemas.microsoft.com/office/drawing/2017/decorative" val="1"/>
              </a:ext>
            </a:extLst>
          </p:cNvPr>
          <p:cNvGrpSpPr/>
          <p:nvPr/>
        </p:nvGrpSpPr>
        <p:grpSpPr>
          <a:xfrm>
            <a:off x="7159028" y="6093682"/>
            <a:ext cx="742312" cy="745446"/>
            <a:chOff x="1691680" y="5343137"/>
            <a:chExt cx="803649" cy="818086"/>
          </a:xfrm>
        </p:grpSpPr>
        <p:pic>
          <p:nvPicPr>
            <p:cNvPr id="5" name="Picture 4">
              <a:extLst>
                <a:ext uri="{FF2B5EF4-FFF2-40B4-BE49-F238E27FC236}">
                  <a16:creationId xmlns:a16="http://schemas.microsoft.com/office/drawing/2014/main" id="{396293CC-9793-40CF-98D0-F6AA973499C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6" name="Oval 5">
              <a:extLst>
                <a:ext uri="{FF2B5EF4-FFF2-40B4-BE49-F238E27FC236}">
                  <a16:creationId xmlns:a16="http://schemas.microsoft.com/office/drawing/2014/main" id="{6890C912-09EA-356E-692D-8FD4EEE1DC23}"/>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5866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1">
                                            <p:txEl>
                                              <p:pRg st="0" end="0"/>
                                            </p:txEl>
                                          </p:spTgt>
                                        </p:tgtEl>
                                        <p:attrNameLst>
                                          <p:attrName>style.visibility</p:attrName>
                                        </p:attrNameLst>
                                      </p:cBhvr>
                                      <p:to>
                                        <p:strVal val="visible"/>
                                      </p:to>
                                    </p:set>
                                    <p:animEffect transition="in" filter="fade">
                                      <p:cBhvr>
                                        <p:cTn id="7" dur="500"/>
                                        <p:tgtEl>
                                          <p:spTgt spid="15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1">
                                            <p:txEl>
                                              <p:pRg st="1" end="1"/>
                                            </p:txEl>
                                          </p:spTgt>
                                        </p:tgtEl>
                                        <p:attrNameLst>
                                          <p:attrName>style.visibility</p:attrName>
                                        </p:attrNameLst>
                                      </p:cBhvr>
                                      <p:to>
                                        <p:strVal val="visible"/>
                                      </p:to>
                                    </p:set>
                                    <p:animEffect transition="in" filter="fade">
                                      <p:cBhvr>
                                        <p:cTn id="10" dur="500"/>
                                        <p:tgtEl>
                                          <p:spTgt spid="1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1">
                                            <p:txEl>
                                              <p:pRg st="3" end="3"/>
                                            </p:txEl>
                                          </p:spTgt>
                                        </p:tgtEl>
                                        <p:attrNameLst>
                                          <p:attrName>style.visibility</p:attrName>
                                        </p:attrNameLst>
                                      </p:cBhvr>
                                      <p:to>
                                        <p:strVal val="visible"/>
                                      </p:to>
                                    </p:set>
                                    <p:animEffect transition="in" filter="fade">
                                      <p:cBhvr>
                                        <p:cTn id="15" dur="500"/>
                                        <p:tgtEl>
                                          <p:spTgt spid="151">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1">
                                            <p:txEl>
                                              <p:pRg st="5" end="5"/>
                                            </p:txEl>
                                          </p:spTgt>
                                        </p:tgtEl>
                                        <p:attrNameLst>
                                          <p:attrName>style.visibility</p:attrName>
                                        </p:attrNameLst>
                                      </p:cBhvr>
                                      <p:to>
                                        <p:strVal val="visible"/>
                                      </p:to>
                                    </p:set>
                                    <p:animEffect transition="in" filter="fade">
                                      <p:cBhvr>
                                        <p:cTn id="20" dur="500"/>
                                        <p:tgtEl>
                                          <p:spTgt spid="1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457200" y="274638"/>
            <a:ext cx="8229600" cy="1143000"/>
          </a:xfrm>
        </p:spPr>
        <p:txBody>
          <a:bodyPr spcFirstLastPara="1" vert="horz" lIns="35719" tIns="35719" rIns="35719" bIns="35719" rtlCol="0" anchor="ctr" anchorCtr="0">
            <a:normAutofit/>
          </a:bodyPr>
          <a:lstStyle/>
          <a:p>
            <a:pPr>
              <a:buSzPts val="5900"/>
            </a:pPr>
            <a:r>
              <a:rPr lang="fr-FR" sz="4100"/>
              <a:t>Que signifie le terme "compassion" ?</a:t>
            </a:r>
          </a:p>
        </p:txBody>
      </p:sp>
      <p:sp>
        <p:nvSpPr>
          <p:cNvPr id="151" name="Google Shape;151;p21"/>
          <p:cNvSpPr txBox="1">
            <a:spLocks noGrp="1"/>
          </p:cNvSpPr>
          <p:nvPr>
            <p:ph sz="half" idx="2"/>
          </p:nvPr>
        </p:nvSpPr>
        <p:spPr>
          <a:xfrm>
            <a:off x="3563888" y="1600200"/>
            <a:ext cx="5472608" cy="4983162"/>
          </a:xfrm>
        </p:spPr>
        <p:txBody>
          <a:bodyPr spcFirstLastPara="1" vert="horz" lIns="35719" tIns="35719" rIns="35719" bIns="35719" rtlCol="0" anchorCtr="0">
            <a:noAutofit/>
          </a:bodyPr>
          <a:lstStyle/>
          <a:p>
            <a:pPr marL="0" indent="0">
              <a:lnSpc>
                <a:spcPct val="90000"/>
              </a:lnSpc>
              <a:spcBef>
                <a:spcPts val="0"/>
              </a:spcBef>
              <a:spcAft>
                <a:spcPts val="600"/>
              </a:spcAft>
              <a:buClr>
                <a:srgbClr val="404040"/>
              </a:buClr>
              <a:buSzPts val="2537"/>
              <a:buNone/>
            </a:pPr>
            <a:r>
              <a:rPr lang="fr-FR" sz="1800" dirty="0"/>
              <a:t>La compassion est un sentiment d'empathie et de soutien envers une personne qui souffre ou qui traverse une épreuve difficile.</a:t>
            </a:r>
          </a:p>
          <a:p>
            <a:pPr marL="0" indent="0">
              <a:lnSpc>
                <a:spcPct val="90000"/>
              </a:lnSpc>
              <a:spcBef>
                <a:spcPts val="0"/>
              </a:spcBef>
              <a:spcAft>
                <a:spcPts val="600"/>
              </a:spcAft>
              <a:buClr>
                <a:srgbClr val="404040"/>
              </a:buClr>
              <a:buSzPts val="2537"/>
              <a:buNone/>
            </a:pPr>
            <a:r>
              <a:rPr lang="fr-FR" sz="1400" dirty="0"/>
              <a:t>	- </a:t>
            </a:r>
            <a:r>
              <a:rPr lang="fr-FR" sz="1400" u="sng" dirty="0">
                <a:hlinkClick r:id="rId3"/>
              </a:rPr>
              <a:t>https://www.le-dictionnaire.com/definition/compassion</a:t>
            </a:r>
            <a:endParaRPr lang="fr-FR" sz="1400" u="sng" dirty="0"/>
          </a:p>
          <a:p>
            <a:pPr marL="342900" lvl="1" indent="-342900">
              <a:lnSpc>
                <a:spcPct val="90000"/>
              </a:lnSpc>
              <a:spcBef>
                <a:spcPts val="0"/>
              </a:spcBef>
              <a:spcAft>
                <a:spcPts val="600"/>
              </a:spcAft>
              <a:buClr>
                <a:srgbClr val="404040"/>
              </a:buClr>
              <a:buSzPts val="2537"/>
              <a:buFontTx/>
              <a:buChar char="-"/>
            </a:pPr>
            <a:endParaRPr lang="fr-FR" sz="1800" u="sng" dirty="0">
              <a:hlinkClick r:id="" action="ppaction://noaction"/>
            </a:endParaRPr>
          </a:p>
          <a:p>
            <a:pPr marL="0" indent="0">
              <a:lnSpc>
                <a:spcPct val="90000"/>
              </a:lnSpc>
              <a:spcBef>
                <a:spcPts val="0"/>
              </a:spcBef>
              <a:spcAft>
                <a:spcPts val="600"/>
              </a:spcAft>
              <a:buClr>
                <a:srgbClr val="222222"/>
              </a:buClr>
              <a:buSzPts val="2537"/>
              <a:buNone/>
            </a:pPr>
            <a:r>
              <a:rPr lang="fr-FR" sz="1800" dirty="0"/>
              <a:t>…animée par un profond sentiment d'amour de l'autre .</a:t>
            </a:r>
            <a:br>
              <a:rPr lang="fr-FR" sz="1800" dirty="0"/>
            </a:br>
            <a:r>
              <a:rPr lang="fr-FR" sz="1800" dirty="0"/>
              <a:t>Considérée comme une grande vertu dans de nombreuses </a:t>
            </a:r>
            <a:r>
              <a:rPr lang="fr-FR" sz="1800" dirty="0">
                <a:hlinkClick r:id="rId4"/>
              </a:rPr>
              <a:t>philosophies</a:t>
            </a:r>
            <a:r>
              <a:rPr lang="fr-FR" sz="1800" dirty="0"/>
              <a:t>, la compassion est considérée dans presque toutes les grandes </a:t>
            </a:r>
            <a:r>
              <a:rPr lang="fr-FR" sz="1800" dirty="0">
                <a:hlinkClick r:id="rId5"/>
              </a:rPr>
              <a:t>traditions religieuses </a:t>
            </a:r>
            <a:r>
              <a:rPr lang="fr-FR" sz="1800" dirty="0"/>
              <a:t>comme l'une des plus grandes </a:t>
            </a:r>
            <a:r>
              <a:rPr lang="fr-FR" sz="1800" dirty="0">
                <a:hlinkClick r:id="rId6"/>
              </a:rPr>
              <a:t>vertus </a:t>
            </a:r>
            <a:endParaRPr lang="fr-FR" sz="1800" dirty="0"/>
          </a:p>
          <a:p>
            <a:pPr marL="0" indent="0">
              <a:lnSpc>
                <a:spcPct val="90000"/>
              </a:lnSpc>
              <a:spcBef>
                <a:spcPts val="0"/>
              </a:spcBef>
              <a:spcAft>
                <a:spcPts val="600"/>
              </a:spcAft>
              <a:buClr>
                <a:srgbClr val="222222"/>
              </a:buClr>
              <a:buSzPts val="2537"/>
              <a:buNone/>
            </a:pPr>
            <a:r>
              <a:rPr lang="fr-FR" sz="1400" dirty="0"/>
              <a:t>	- </a:t>
            </a:r>
            <a:r>
              <a:rPr lang="fr-FR" sz="1400" dirty="0">
                <a:hlinkClick r:id="rId7"/>
              </a:rPr>
              <a:t>Compassion — Wikipédia (wikipedia.org)</a:t>
            </a:r>
            <a:endParaRPr lang="fr-FR" sz="1400" u="sng" dirty="0">
              <a:hlinkClick r:id="" action="ppaction://noaction"/>
            </a:endParaRPr>
          </a:p>
          <a:p>
            <a:pPr marL="0" indent="0">
              <a:lnSpc>
                <a:spcPct val="90000"/>
              </a:lnSpc>
              <a:spcBef>
                <a:spcPts val="0"/>
              </a:spcBef>
              <a:spcAft>
                <a:spcPts val="600"/>
              </a:spcAft>
              <a:buClr>
                <a:srgbClr val="222222"/>
              </a:buClr>
              <a:buSzPts val="2537"/>
              <a:buNone/>
            </a:pPr>
            <a:endParaRPr lang="fr-FR" sz="1800" u="sng" dirty="0">
              <a:hlinkClick r:id="" action="ppaction://noaction"/>
            </a:endParaRPr>
          </a:p>
          <a:p>
            <a:pPr marL="0" indent="0">
              <a:lnSpc>
                <a:spcPct val="90000"/>
              </a:lnSpc>
              <a:spcBef>
                <a:spcPts val="0"/>
              </a:spcBef>
              <a:spcAft>
                <a:spcPts val="600"/>
              </a:spcAft>
              <a:buClr>
                <a:srgbClr val="000000"/>
              </a:buClr>
              <a:buSzPts val="2537"/>
              <a:buNone/>
            </a:pPr>
            <a:r>
              <a:rPr lang="fr-FR" sz="1800" dirty="0"/>
              <a:t>Le terme signifie textuellement "souffrir ensemble". ... il est défini comme le sentiment qui naît lorsque l'on est confronté à la souffrance d'autrui et que l'on se sent motivé pour soulager cette souffrance.</a:t>
            </a:r>
            <a:br>
              <a:rPr lang="fr-FR" sz="1800" dirty="0"/>
            </a:br>
            <a:r>
              <a:rPr lang="fr-FR" sz="1200" dirty="0"/>
              <a:t>- </a:t>
            </a:r>
            <a:r>
              <a:rPr lang="fr-FR" sz="1200" u="sng" dirty="0">
                <a:hlinkClick r:id="rId8"/>
              </a:rPr>
              <a:t>https://www.anahana.com/fr/mental-health/compassion#google_vignette</a:t>
            </a:r>
            <a:r>
              <a:rPr lang="fr-FR" sz="1200" u="sng" dirty="0"/>
              <a:t> </a:t>
            </a:r>
            <a:endParaRPr lang="fr-FR" sz="1200" dirty="0"/>
          </a:p>
        </p:txBody>
      </p:sp>
      <p:grpSp>
        <p:nvGrpSpPr>
          <p:cNvPr id="4" name="Group 3">
            <a:extLst>
              <a:ext uri="{FF2B5EF4-FFF2-40B4-BE49-F238E27FC236}">
                <a16:creationId xmlns:a16="http://schemas.microsoft.com/office/drawing/2014/main" id="{6FEF76C4-66CD-7F94-A44B-AAEE3A19A03A}"/>
              </a:ext>
              <a:ext uri="{C183D7F6-B498-43B3-948B-1728B52AA6E4}">
                <adec:decorative xmlns:adec="http://schemas.microsoft.com/office/drawing/2017/decorative" val="1"/>
              </a:ext>
            </a:extLst>
          </p:cNvPr>
          <p:cNvGrpSpPr/>
          <p:nvPr/>
        </p:nvGrpSpPr>
        <p:grpSpPr>
          <a:xfrm>
            <a:off x="7159028" y="6093682"/>
            <a:ext cx="742312" cy="745446"/>
            <a:chOff x="1691680" y="5343137"/>
            <a:chExt cx="803649" cy="818086"/>
          </a:xfrm>
        </p:grpSpPr>
        <p:pic>
          <p:nvPicPr>
            <p:cNvPr id="5" name="Picture 4">
              <a:extLst>
                <a:ext uri="{FF2B5EF4-FFF2-40B4-BE49-F238E27FC236}">
                  <a16:creationId xmlns:a16="http://schemas.microsoft.com/office/drawing/2014/main" id="{92B3E729-AFE9-5168-2DF6-F4EE271C31B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6" name="Oval 5">
              <a:extLst>
                <a:ext uri="{FF2B5EF4-FFF2-40B4-BE49-F238E27FC236}">
                  <a16:creationId xmlns:a16="http://schemas.microsoft.com/office/drawing/2014/main" id="{AF3EF03E-4E29-EABE-37C5-C1EF2ADDA1EF}"/>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Content Placeholder 2" descr="A silhouette of a person holding a person's hand&#10;&#10;Description automatically generated">
            <a:extLst>
              <a:ext uri="{FF2B5EF4-FFF2-40B4-BE49-F238E27FC236}">
                <a16:creationId xmlns:a16="http://schemas.microsoft.com/office/drawing/2014/main" id="{CC6CB7F9-4ED3-2547-AC37-C2A5FAE49DAC}"/>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524101" y="2106364"/>
            <a:ext cx="2599718" cy="3561259"/>
          </a:xfrm>
          <a:prstGeom prst="rect">
            <a:avLst/>
          </a:prstGeom>
          <a:noFill/>
        </p:spPr>
      </p:pic>
    </p:spTree>
    <p:extLst>
      <p:ext uri="{BB962C8B-B14F-4D97-AF65-F5344CB8AC3E}">
        <p14:creationId xmlns:p14="http://schemas.microsoft.com/office/powerpoint/2010/main" val="5610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1">
                                            <p:txEl>
                                              <p:pRg st="0" end="0"/>
                                            </p:txEl>
                                          </p:spTgt>
                                        </p:tgtEl>
                                        <p:attrNameLst>
                                          <p:attrName>style.visibility</p:attrName>
                                        </p:attrNameLst>
                                      </p:cBhvr>
                                      <p:to>
                                        <p:strVal val="visible"/>
                                      </p:to>
                                    </p:set>
                                    <p:animEffect transition="in" filter="fade">
                                      <p:cBhvr>
                                        <p:cTn id="7" dur="500"/>
                                        <p:tgtEl>
                                          <p:spTgt spid="1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1">
                                            <p:txEl>
                                              <p:pRg st="1" end="1"/>
                                            </p:txEl>
                                          </p:spTgt>
                                        </p:tgtEl>
                                        <p:attrNameLst>
                                          <p:attrName>style.visibility</p:attrName>
                                        </p:attrNameLst>
                                      </p:cBhvr>
                                      <p:to>
                                        <p:strVal val="visible"/>
                                      </p:to>
                                    </p:set>
                                    <p:animEffect transition="in" filter="fade">
                                      <p:cBhvr>
                                        <p:cTn id="12" dur="500"/>
                                        <p:tgtEl>
                                          <p:spTgt spid="1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1">
                                            <p:txEl>
                                              <p:pRg st="3" end="3"/>
                                            </p:txEl>
                                          </p:spTgt>
                                        </p:tgtEl>
                                        <p:attrNameLst>
                                          <p:attrName>style.visibility</p:attrName>
                                        </p:attrNameLst>
                                      </p:cBhvr>
                                      <p:to>
                                        <p:strVal val="visible"/>
                                      </p:to>
                                    </p:set>
                                    <p:animEffect transition="in" filter="fade">
                                      <p:cBhvr>
                                        <p:cTn id="17" dur="500"/>
                                        <p:tgtEl>
                                          <p:spTgt spid="1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1">
                                            <p:txEl>
                                              <p:pRg st="4" end="4"/>
                                            </p:txEl>
                                          </p:spTgt>
                                        </p:tgtEl>
                                        <p:attrNameLst>
                                          <p:attrName>style.visibility</p:attrName>
                                        </p:attrNameLst>
                                      </p:cBhvr>
                                      <p:to>
                                        <p:strVal val="visible"/>
                                      </p:to>
                                    </p:set>
                                    <p:animEffect transition="in" filter="fade">
                                      <p:cBhvr>
                                        <p:cTn id="22" dur="500"/>
                                        <p:tgtEl>
                                          <p:spTgt spid="15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1">
                                            <p:txEl>
                                              <p:pRg st="6" end="6"/>
                                            </p:txEl>
                                          </p:spTgt>
                                        </p:tgtEl>
                                        <p:attrNameLst>
                                          <p:attrName>style.visibility</p:attrName>
                                        </p:attrNameLst>
                                      </p:cBhvr>
                                      <p:to>
                                        <p:strVal val="visible"/>
                                      </p:to>
                                    </p:set>
                                    <p:animEffect transition="in" filter="fade">
                                      <p:cBhvr>
                                        <p:cTn id="27" dur="500"/>
                                        <p:tgtEl>
                                          <p:spTgt spid="1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250031" y="312539"/>
            <a:ext cx="8643938" cy="1437680"/>
          </a:xfrm>
          <a:prstGeom prst="rect">
            <a:avLst/>
          </a:prstGeom>
          <a:noFill/>
          <a:ln>
            <a:noFill/>
          </a:ln>
        </p:spPr>
        <p:txBody>
          <a:bodyPr spcFirstLastPara="1" vert="horz" wrap="square" lIns="35719" tIns="35719" rIns="35719" bIns="35719" rtlCol="0" anchor="ctr" anchorCtr="0">
            <a:noAutofit/>
          </a:bodyPr>
          <a:lstStyle/>
          <a:p>
            <a:pPr>
              <a:buSzPts val="5900"/>
            </a:pPr>
            <a:r>
              <a:rPr lang="en-US" sz="4148" dirty="0"/>
              <a:t>Et la </a:t>
            </a:r>
            <a:r>
              <a:rPr lang="fr-CA" sz="4148" dirty="0"/>
              <a:t>« </a:t>
            </a:r>
            <a:r>
              <a:rPr lang="en-US" sz="4148" dirty="0"/>
              <a:t>Compassion de soi</a:t>
            </a:r>
            <a:r>
              <a:rPr lang="fr-CA" sz="4148" dirty="0"/>
              <a:t> »</a:t>
            </a:r>
            <a:r>
              <a:rPr lang="en-US" sz="4148" dirty="0"/>
              <a:t>?</a:t>
            </a:r>
            <a:br>
              <a:rPr lang="en-US" sz="4148" dirty="0"/>
            </a:br>
            <a:r>
              <a:rPr lang="en-US" sz="4148" dirty="0"/>
              <a:t>What about “Self-Compassion”?</a:t>
            </a:r>
            <a:endParaRPr dirty="0"/>
          </a:p>
        </p:txBody>
      </p:sp>
      <p:pic>
        <p:nvPicPr>
          <p:cNvPr id="1026" name="Picture 2">
            <a:extLst>
              <a:ext uri="{FF2B5EF4-FFF2-40B4-BE49-F238E27FC236}">
                <a16:creationId xmlns:a16="http://schemas.microsoft.com/office/drawing/2014/main" id="{719FA87B-A8DB-E9E3-129C-B5BDDF291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4715" y="4553387"/>
            <a:ext cx="2160239" cy="21698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eat Yourself As You Would To Your Best Friend. | Wisdom quotes, Self  compassion, Quotes">
            <a:extLst>
              <a:ext uri="{FF2B5EF4-FFF2-40B4-BE49-F238E27FC236}">
                <a16:creationId xmlns:a16="http://schemas.microsoft.com/office/drawing/2014/main" id="{94B36586-979B-8AA2-6BD6-ED11376E53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1998" y="4551414"/>
            <a:ext cx="2169883" cy="2169883"/>
          </a:xfrm>
          <a:prstGeom prst="rect">
            <a:avLst/>
          </a:prstGeom>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44BF7AA8-0DEB-C8B4-E1E8-3D0C69E5A01D}"/>
              </a:ext>
              <a:ext uri="{C183D7F6-B498-43B3-948B-1728B52AA6E4}">
                <adec:decorative xmlns:adec="http://schemas.microsoft.com/office/drawing/2017/decorative" val="1"/>
              </a:ext>
            </a:extLst>
          </p:cNvPr>
          <p:cNvGrpSpPr/>
          <p:nvPr/>
        </p:nvGrpSpPr>
        <p:grpSpPr>
          <a:xfrm>
            <a:off x="7159028" y="6093682"/>
            <a:ext cx="742312" cy="745446"/>
            <a:chOff x="1691680" y="5343137"/>
            <a:chExt cx="803649" cy="818086"/>
          </a:xfrm>
        </p:grpSpPr>
        <p:pic>
          <p:nvPicPr>
            <p:cNvPr id="9" name="Picture 8">
              <a:extLst>
                <a:ext uri="{FF2B5EF4-FFF2-40B4-BE49-F238E27FC236}">
                  <a16:creationId xmlns:a16="http://schemas.microsoft.com/office/drawing/2014/main" id="{E882831F-5445-5257-1787-55F3903595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0" name="Oval 9">
              <a:extLst>
                <a:ext uri="{FF2B5EF4-FFF2-40B4-BE49-F238E27FC236}">
                  <a16:creationId xmlns:a16="http://schemas.microsoft.com/office/drawing/2014/main" id="{3318C45D-B634-A186-6737-B1135C4A19E7}"/>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342A6BB8-6722-6AC5-CA2E-6FA222DE0FA0}"/>
              </a:ext>
            </a:extLst>
          </p:cNvPr>
          <p:cNvPicPr>
            <a:picLocks noChangeAspect="1"/>
          </p:cNvPicPr>
          <p:nvPr/>
        </p:nvPicPr>
        <p:blipFill>
          <a:blip r:embed="rId6"/>
          <a:stretch>
            <a:fillRect/>
          </a:stretch>
        </p:blipFill>
        <p:spPr>
          <a:xfrm>
            <a:off x="413325" y="1735949"/>
            <a:ext cx="3078556" cy="2580748"/>
          </a:xfrm>
          <a:prstGeom prst="rect">
            <a:avLst/>
          </a:prstGeom>
        </p:spPr>
      </p:pic>
      <p:pic>
        <p:nvPicPr>
          <p:cNvPr id="3" name="Picture 2">
            <a:extLst>
              <a:ext uri="{FF2B5EF4-FFF2-40B4-BE49-F238E27FC236}">
                <a16:creationId xmlns:a16="http://schemas.microsoft.com/office/drawing/2014/main" id="{BC28B020-5C01-400F-1781-E4A2370E31FD}"/>
              </a:ext>
            </a:extLst>
          </p:cNvPr>
          <p:cNvPicPr>
            <a:picLocks noChangeAspect="1"/>
          </p:cNvPicPr>
          <p:nvPr/>
        </p:nvPicPr>
        <p:blipFill>
          <a:blip r:embed="rId7"/>
          <a:stretch>
            <a:fillRect/>
          </a:stretch>
        </p:blipFill>
        <p:spPr>
          <a:xfrm>
            <a:off x="5362702" y="1735949"/>
            <a:ext cx="1796326" cy="2580748"/>
          </a:xfrm>
          <a:prstGeom prst="rect">
            <a:avLst/>
          </a:prstGeom>
        </p:spPr>
      </p:pic>
    </p:spTree>
    <p:extLst>
      <p:ext uri="{BB962C8B-B14F-4D97-AF65-F5344CB8AC3E}">
        <p14:creationId xmlns:p14="http://schemas.microsoft.com/office/powerpoint/2010/main" val="201227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artoon character with a snake head and a staff&#10;&#10;Description automatically generated">
            <a:extLst>
              <a:ext uri="{FF2B5EF4-FFF2-40B4-BE49-F238E27FC236}">
                <a16:creationId xmlns:a16="http://schemas.microsoft.com/office/drawing/2014/main" id="{2E90D11E-E10E-2844-63E8-0AD014481D5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732240" y="3457378"/>
            <a:ext cx="1847159" cy="2675376"/>
          </a:xfrm>
          <a:prstGeom prst="rect">
            <a:avLst/>
          </a:prstGeom>
        </p:spPr>
      </p:pic>
      <p:sp>
        <p:nvSpPr>
          <p:cNvPr id="2" name="Title 1"/>
          <p:cNvSpPr>
            <a:spLocks noGrp="1"/>
          </p:cNvSpPr>
          <p:nvPr>
            <p:ph type="title"/>
          </p:nvPr>
        </p:nvSpPr>
        <p:spPr/>
        <p:txBody>
          <a:bodyPr>
            <a:normAutofit/>
          </a:bodyPr>
          <a:lstStyle/>
          <a:p>
            <a:r>
              <a:rPr lang="en-US" dirty="0"/>
              <a:t>The Five Myths of Self-Compassion</a:t>
            </a:r>
            <a:endParaRPr lang="en-CA" dirty="0"/>
          </a:p>
        </p:txBody>
      </p:sp>
      <p:sp>
        <p:nvSpPr>
          <p:cNvPr id="3" name="Content Placeholder 2"/>
          <p:cNvSpPr>
            <a:spLocks noGrp="1"/>
          </p:cNvSpPr>
          <p:nvPr>
            <p:ph idx="1"/>
          </p:nvPr>
        </p:nvSpPr>
        <p:spPr>
          <a:xfrm>
            <a:off x="457200" y="1600200"/>
            <a:ext cx="8651304" cy="4525963"/>
          </a:xfrm>
        </p:spPr>
        <p:txBody>
          <a:bodyPr>
            <a:noAutofit/>
          </a:bodyPr>
          <a:lstStyle/>
          <a:p>
            <a:pPr>
              <a:spcBef>
                <a:spcPts val="400"/>
              </a:spcBef>
            </a:pPr>
            <a:r>
              <a:rPr lang="en-CA" sz="2800" dirty="0"/>
              <a:t>For most people, compassion is a most laudable quality. </a:t>
            </a:r>
          </a:p>
          <a:p>
            <a:pPr>
              <a:spcBef>
                <a:spcPts val="400"/>
              </a:spcBef>
            </a:pPr>
            <a:r>
              <a:rPr lang="en-CA" sz="2800" dirty="0"/>
              <a:t>Conversely, self-compassion has a negative connotation for many people.</a:t>
            </a:r>
          </a:p>
          <a:p>
            <a:pPr>
              <a:spcBef>
                <a:spcPts val="400"/>
              </a:spcBef>
            </a:pPr>
            <a:r>
              <a:rPr lang="en-CA" sz="2800" dirty="0"/>
              <a:t>The Five Myths of Self-Compassion – article, addresses these legends:</a:t>
            </a:r>
          </a:p>
          <a:p>
            <a:pPr marL="857250" lvl="1" indent="-457200">
              <a:spcBef>
                <a:spcPts val="400"/>
              </a:spcBef>
              <a:buFont typeface="+mj-lt"/>
              <a:buAutoNum type="arabicPeriod"/>
            </a:pPr>
            <a:r>
              <a:rPr lang="en-CA" sz="2000" dirty="0"/>
              <a:t>Self-compassion is a form of self-pity</a:t>
            </a:r>
          </a:p>
          <a:p>
            <a:pPr marL="857250" lvl="1" indent="-457200">
              <a:spcBef>
                <a:spcPts val="400"/>
              </a:spcBef>
              <a:buFont typeface="+mj-lt"/>
              <a:buAutoNum type="arabicPeriod"/>
            </a:pPr>
            <a:r>
              <a:rPr lang="en-CA" sz="2000" dirty="0"/>
              <a:t>Self-compassion means weakness</a:t>
            </a:r>
          </a:p>
          <a:p>
            <a:pPr marL="857250" lvl="1" indent="-457200">
              <a:spcBef>
                <a:spcPts val="400"/>
              </a:spcBef>
              <a:buFont typeface="+mj-lt"/>
              <a:buAutoNum type="arabicPeriod"/>
            </a:pPr>
            <a:r>
              <a:rPr lang="en-CA" sz="2000" dirty="0"/>
              <a:t>Self-compassion will make me complacent</a:t>
            </a:r>
          </a:p>
          <a:p>
            <a:pPr marL="857250" lvl="1" indent="-457200">
              <a:spcBef>
                <a:spcPts val="400"/>
              </a:spcBef>
              <a:buFont typeface="+mj-lt"/>
              <a:buAutoNum type="arabicPeriod"/>
            </a:pPr>
            <a:r>
              <a:rPr lang="en-CA" sz="2000" dirty="0"/>
              <a:t>Self-compassion is narcissistic</a:t>
            </a:r>
          </a:p>
          <a:p>
            <a:pPr marL="857250" lvl="1" indent="-457200">
              <a:spcBef>
                <a:spcPts val="400"/>
              </a:spcBef>
              <a:buFont typeface="+mj-lt"/>
              <a:buAutoNum type="arabicPeriod"/>
            </a:pPr>
            <a:r>
              <a:rPr lang="en-CA" sz="2000" dirty="0"/>
              <a:t>Self-compassion is selfish</a:t>
            </a:r>
          </a:p>
        </p:txBody>
      </p:sp>
      <p:sp>
        <p:nvSpPr>
          <p:cNvPr id="4" name="Rectangle 3"/>
          <p:cNvSpPr/>
          <p:nvPr/>
        </p:nvSpPr>
        <p:spPr>
          <a:xfrm>
            <a:off x="457200" y="6217007"/>
            <a:ext cx="7571184" cy="523220"/>
          </a:xfrm>
          <a:prstGeom prst="rect">
            <a:avLst/>
          </a:prstGeom>
        </p:spPr>
        <p:txBody>
          <a:bodyPr wrap="square">
            <a:spAutoFit/>
          </a:bodyPr>
          <a:lstStyle/>
          <a:p>
            <a:r>
              <a:rPr lang="en-CA" sz="1400"/>
              <a:t>Greater Good Science Center - Kristin Neff’s article: </a:t>
            </a:r>
            <a:r>
              <a:rPr lang="en-CA" sz="1400">
                <a:hlinkClick r:id="rId5"/>
              </a:rPr>
              <a:t>http://greatergood.berkeley.edu/article/item/the_five_myths_of_self_compassion</a:t>
            </a:r>
            <a:r>
              <a:rPr lang="en-CA" sz="1400"/>
              <a:t> </a:t>
            </a:r>
            <a:endParaRPr lang="en-CA" sz="1400" dirty="0"/>
          </a:p>
        </p:txBody>
      </p:sp>
    </p:spTree>
    <p:extLst>
      <p:ext uri="{BB962C8B-B14F-4D97-AF65-F5344CB8AC3E}">
        <p14:creationId xmlns:p14="http://schemas.microsoft.com/office/powerpoint/2010/main" val="55403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character with a snake head and a staff&#10;&#10;Description automatically generated">
            <a:extLst>
              <a:ext uri="{FF2B5EF4-FFF2-40B4-BE49-F238E27FC236}">
                <a16:creationId xmlns:a16="http://schemas.microsoft.com/office/drawing/2014/main" id="{63C46E12-6C08-F29C-DC51-EB4C2AB421E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732240" y="3457378"/>
            <a:ext cx="1847159" cy="2675376"/>
          </a:xfrm>
          <a:prstGeom prst="rect">
            <a:avLst/>
          </a:prstGeom>
        </p:spPr>
      </p:pic>
      <p:sp>
        <p:nvSpPr>
          <p:cNvPr id="2" name="Title 1"/>
          <p:cNvSpPr>
            <a:spLocks noGrp="1"/>
          </p:cNvSpPr>
          <p:nvPr>
            <p:ph type="title"/>
            <p:custDataLst>
              <p:tags r:id="rId1"/>
            </p:custDataLst>
          </p:nvPr>
        </p:nvSpPr>
        <p:spPr>
          <a:xfrm>
            <a:off x="277688" y="44624"/>
            <a:ext cx="8686800" cy="706090"/>
          </a:xfrm>
        </p:spPr>
        <p:txBody>
          <a:bodyPr>
            <a:normAutofit fontScale="90000"/>
          </a:bodyPr>
          <a:lstStyle/>
          <a:p>
            <a:r>
              <a:rPr lang="fr-CA" dirty="0"/>
              <a:t>Les cinq mythes de l’autocompassion</a:t>
            </a:r>
          </a:p>
        </p:txBody>
      </p:sp>
      <p:sp>
        <p:nvSpPr>
          <p:cNvPr id="3" name="Content Placeholder 2"/>
          <p:cNvSpPr>
            <a:spLocks noGrp="1"/>
          </p:cNvSpPr>
          <p:nvPr>
            <p:ph idx="1"/>
            <p:custDataLst>
              <p:tags r:id="rId2"/>
            </p:custDataLst>
          </p:nvPr>
        </p:nvSpPr>
        <p:spPr>
          <a:xfrm>
            <a:off x="277688" y="980728"/>
            <a:ext cx="8758808" cy="5759499"/>
          </a:xfrm>
        </p:spPr>
        <p:txBody>
          <a:bodyPr>
            <a:noAutofit/>
          </a:bodyPr>
          <a:lstStyle/>
          <a:p>
            <a:pPr>
              <a:spcBef>
                <a:spcPts val="400"/>
              </a:spcBef>
            </a:pPr>
            <a:r>
              <a:rPr lang="fr-CA" sz="2800" dirty="0"/>
              <a:t>Pour la plupart des gens, la compassion est une qualité des plus louables. </a:t>
            </a:r>
          </a:p>
          <a:p>
            <a:pPr>
              <a:spcBef>
                <a:spcPts val="400"/>
              </a:spcBef>
            </a:pPr>
            <a:r>
              <a:rPr lang="fr-CA" sz="2800" dirty="0"/>
              <a:t>À l’inverse, l’autocompassion a plutôt une connotation négative pour plusieurs personnes.</a:t>
            </a:r>
          </a:p>
          <a:p>
            <a:pPr>
              <a:spcBef>
                <a:spcPts val="400"/>
              </a:spcBef>
            </a:pPr>
            <a:r>
              <a:rPr lang="fr-CA" sz="2800" dirty="0"/>
              <a:t>Les cinq mythes de l’autocompassion :</a:t>
            </a:r>
          </a:p>
          <a:p>
            <a:pPr marL="857250" lvl="1" indent="-457200">
              <a:spcBef>
                <a:spcPts val="400"/>
              </a:spcBef>
              <a:buFont typeface="+mj-lt"/>
              <a:buAutoNum type="arabicPeriod"/>
            </a:pPr>
            <a:r>
              <a:rPr lang="fr-CA" sz="2000" dirty="0"/>
              <a:t>L’autocompassion est une forme d’apitoiement sur soi</a:t>
            </a:r>
          </a:p>
          <a:p>
            <a:pPr marL="857250" lvl="1" indent="-457200">
              <a:spcBef>
                <a:spcPts val="400"/>
              </a:spcBef>
              <a:buFont typeface="+mj-lt"/>
              <a:buAutoNum type="arabicPeriod"/>
            </a:pPr>
            <a:r>
              <a:rPr lang="fr-CA" sz="2000" dirty="0"/>
              <a:t>L’autocompassion est un signe de faiblesse</a:t>
            </a:r>
          </a:p>
          <a:p>
            <a:pPr marL="857250" lvl="1" indent="-457200">
              <a:spcBef>
                <a:spcPts val="400"/>
              </a:spcBef>
              <a:buFont typeface="+mj-lt"/>
              <a:buAutoNum type="arabicPeriod"/>
            </a:pPr>
            <a:r>
              <a:rPr lang="fr-CA" sz="2000" dirty="0"/>
              <a:t>L’autocompassion amène l’autocomplaisance</a:t>
            </a:r>
          </a:p>
          <a:p>
            <a:pPr marL="857250" lvl="1" indent="-457200">
              <a:spcBef>
                <a:spcPts val="400"/>
              </a:spcBef>
              <a:buFont typeface="+mj-lt"/>
              <a:buAutoNum type="arabicPeriod"/>
            </a:pPr>
            <a:r>
              <a:rPr lang="fr-CA" sz="2000" dirty="0"/>
              <a:t>L’autocompassion équivaut à du narcissisme</a:t>
            </a:r>
          </a:p>
          <a:p>
            <a:pPr marL="857250" lvl="1" indent="-457200">
              <a:spcBef>
                <a:spcPts val="400"/>
              </a:spcBef>
              <a:buFont typeface="+mj-lt"/>
              <a:buAutoNum type="arabicPeriod"/>
            </a:pPr>
            <a:r>
              <a:rPr lang="fr-CA" sz="2000" dirty="0"/>
              <a:t>L’autocompassion est de l’égoïsme</a:t>
            </a:r>
          </a:p>
        </p:txBody>
      </p:sp>
    </p:spTree>
    <p:extLst>
      <p:ext uri="{BB962C8B-B14F-4D97-AF65-F5344CB8AC3E}">
        <p14:creationId xmlns:p14="http://schemas.microsoft.com/office/powerpoint/2010/main" val="359257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37;p20" descr="Image">
            <a:extLst>
              <a:ext uri="{FF2B5EF4-FFF2-40B4-BE49-F238E27FC236}">
                <a16:creationId xmlns:a16="http://schemas.microsoft.com/office/drawing/2014/main" id="{E6DF6019-596F-5054-50F6-2BB7A9AF1DC4}"/>
              </a:ext>
            </a:extLst>
          </p:cNvPr>
          <p:cNvPicPr preferRelativeResize="0"/>
          <p:nvPr/>
        </p:nvPicPr>
        <p:blipFill rotWithShape="1">
          <a:blip r:embed="rId3">
            <a:alphaModFix/>
          </a:blip>
          <a:srcRect/>
          <a:stretch/>
        </p:blipFill>
        <p:spPr>
          <a:xfrm>
            <a:off x="1745993" y="529366"/>
            <a:ext cx="5652013" cy="5799268"/>
          </a:xfrm>
          <a:prstGeom prst="rect">
            <a:avLst/>
          </a:prstGeom>
          <a:noFill/>
          <a:ln>
            <a:noFill/>
          </a:ln>
        </p:spPr>
      </p:pic>
      <p:sp>
        <p:nvSpPr>
          <p:cNvPr id="2" name="TextBox 1">
            <a:extLst>
              <a:ext uri="{FF2B5EF4-FFF2-40B4-BE49-F238E27FC236}">
                <a16:creationId xmlns:a16="http://schemas.microsoft.com/office/drawing/2014/main" id="{97A35390-E1FD-7042-65FA-B5932AA6D685}"/>
              </a:ext>
            </a:extLst>
          </p:cNvPr>
          <p:cNvSpPr txBox="1"/>
          <p:nvPr/>
        </p:nvSpPr>
        <p:spPr>
          <a:xfrm>
            <a:off x="2123728" y="1160165"/>
            <a:ext cx="5184576" cy="1692771"/>
          </a:xfrm>
          <a:prstGeom prst="rect">
            <a:avLst/>
          </a:prstGeom>
          <a:solidFill>
            <a:schemeClr val="accent1"/>
          </a:solidFill>
        </p:spPr>
        <p:txBody>
          <a:bodyPr wrap="square" rtlCol="0">
            <a:spAutoFit/>
          </a:bodyPr>
          <a:lstStyle/>
          <a:p>
            <a:pPr algn="ctr"/>
            <a:r>
              <a:rPr lang="fr-FR" sz="2400" dirty="0"/>
              <a:t>L’Objectif </a:t>
            </a:r>
            <a:r>
              <a:rPr lang="fr-FR" sz="2400" strike="dblStrike" dirty="0"/>
              <a:t>de la méditation </a:t>
            </a:r>
            <a:r>
              <a:rPr lang="fr-FR" sz="2400" dirty="0"/>
              <a:t>n'est pas de vous permettre de contrôler vos pensées, </a:t>
            </a:r>
            <a:r>
              <a:rPr lang="fr-FR" sz="2800" b="1" dirty="0"/>
              <a:t>mais d'arrêter de les laisser vous dominer.</a:t>
            </a:r>
            <a:endParaRPr lang="en-CA" sz="2800" b="1" dirty="0"/>
          </a:p>
        </p:txBody>
      </p:sp>
      <p:sp>
        <p:nvSpPr>
          <p:cNvPr id="3" name="Freeform: Shape 2">
            <a:extLst>
              <a:ext uri="{FF2B5EF4-FFF2-40B4-BE49-F238E27FC236}">
                <a16:creationId xmlns:a16="http://schemas.microsoft.com/office/drawing/2014/main" id="{1AA7CC3F-04FD-56F9-4AF8-0B3FE007D8B1}"/>
              </a:ext>
            </a:extLst>
          </p:cNvPr>
          <p:cNvSpPr/>
          <p:nvPr/>
        </p:nvSpPr>
        <p:spPr>
          <a:xfrm>
            <a:off x="3949896" y="204282"/>
            <a:ext cx="2062264" cy="972766"/>
          </a:xfrm>
          <a:custGeom>
            <a:avLst/>
            <a:gdLst>
              <a:gd name="connsiteX0" fmla="*/ 1731523 w 2062264"/>
              <a:gd name="connsiteY0" fmla="*/ 48638 h 992221"/>
              <a:gd name="connsiteX1" fmla="*/ 0 w 2062264"/>
              <a:gd name="connsiteY1" fmla="*/ 496110 h 992221"/>
              <a:gd name="connsiteX2" fmla="*/ 77821 w 2062264"/>
              <a:gd name="connsiteY2" fmla="*/ 992221 h 992221"/>
              <a:gd name="connsiteX3" fmla="*/ 1605064 w 2062264"/>
              <a:gd name="connsiteY3" fmla="*/ 982493 h 992221"/>
              <a:gd name="connsiteX4" fmla="*/ 2062264 w 2062264"/>
              <a:gd name="connsiteY4" fmla="*/ 817123 h 992221"/>
              <a:gd name="connsiteX5" fmla="*/ 1809345 w 2062264"/>
              <a:gd name="connsiteY5" fmla="*/ 0 h 992221"/>
              <a:gd name="connsiteX0" fmla="*/ 1780161 w 2062264"/>
              <a:gd name="connsiteY0" fmla="*/ 19455 h 992221"/>
              <a:gd name="connsiteX1" fmla="*/ 0 w 2062264"/>
              <a:gd name="connsiteY1" fmla="*/ 496110 h 992221"/>
              <a:gd name="connsiteX2" fmla="*/ 77821 w 2062264"/>
              <a:gd name="connsiteY2" fmla="*/ 992221 h 992221"/>
              <a:gd name="connsiteX3" fmla="*/ 1605064 w 2062264"/>
              <a:gd name="connsiteY3" fmla="*/ 982493 h 992221"/>
              <a:gd name="connsiteX4" fmla="*/ 2062264 w 2062264"/>
              <a:gd name="connsiteY4" fmla="*/ 817123 h 992221"/>
              <a:gd name="connsiteX5" fmla="*/ 1809345 w 2062264"/>
              <a:gd name="connsiteY5" fmla="*/ 0 h 992221"/>
              <a:gd name="connsiteX0" fmla="*/ 1780161 w 2062264"/>
              <a:gd name="connsiteY0" fmla="*/ 0 h 972766"/>
              <a:gd name="connsiteX1" fmla="*/ 0 w 2062264"/>
              <a:gd name="connsiteY1" fmla="*/ 476655 h 972766"/>
              <a:gd name="connsiteX2" fmla="*/ 77821 w 2062264"/>
              <a:gd name="connsiteY2" fmla="*/ 972766 h 972766"/>
              <a:gd name="connsiteX3" fmla="*/ 1605064 w 2062264"/>
              <a:gd name="connsiteY3" fmla="*/ 963038 h 972766"/>
              <a:gd name="connsiteX4" fmla="*/ 2062264 w 2062264"/>
              <a:gd name="connsiteY4" fmla="*/ 797668 h 972766"/>
              <a:gd name="connsiteX5" fmla="*/ 1799617 w 2062264"/>
              <a:gd name="connsiteY5" fmla="*/ 1 h 972766"/>
              <a:gd name="connsiteX0" fmla="*/ 1780161 w 2062264"/>
              <a:gd name="connsiteY0" fmla="*/ 0 h 972766"/>
              <a:gd name="connsiteX1" fmla="*/ 0 w 2062264"/>
              <a:gd name="connsiteY1" fmla="*/ 476655 h 972766"/>
              <a:gd name="connsiteX2" fmla="*/ 77821 w 2062264"/>
              <a:gd name="connsiteY2" fmla="*/ 972766 h 972766"/>
              <a:gd name="connsiteX3" fmla="*/ 1605064 w 2062264"/>
              <a:gd name="connsiteY3" fmla="*/ 963038 h 972766"/>
              <a:gd name="connsiteX4" fmla="*/ 2062264 w 2062264"/>
              <a:gd name="connsiteY4" fmla="*/ 797668 h 972766"/>
              <a:gd name="connsiteX5" fmla="*/ 1780162 w 2062264"/>
              <a:gd name="connsiteY5" fmla="*/ 1 h 972766"/>
              <a:gd name="connsiteX0" fmla="*/ 1780161 w 2062264"/>
              <a:gd name="connsiteY0" fmla="*/ 0 h 972766"/>
              <a:gd name="connsiteX1" fmla="*/ 0 w 2062264"/>
              <a:gd name="connsiteY1" fmla="*/ 476655 h 972766"/>
              <a:gd name="connsiteX2" fmla="*/ 77821 w 2062264"/>
              <a:gd name="connsiteY2" fmla="*/ 972766 h 972766"/>
              <a:gd name="connsiteX3" fmla="*/ 1605064 w 2062264"/>
              <a:gd name="connsiteY3" fmla="*/ 963038 h 972766"/>
              <a:gd name="connsiteX4" fmla="*/ 2062264 w 2062264"/>
              <a:gd name="connsiteY4" fmla="*/ 797668 h 972766"/>
              <a:gd name="connsiteX5" fmla="*/ 1780162 w 2062264"/>
              <a:gd name="connsiteY5" fmla="*/ 1 h 972766"/>
              <a:gd name="connsiteX6" fmla="*/ 1780161 w 2062264"/>
              <a:gd name="connsiteY6" fmla="*/ 0 h 972766"/>
              <a:gd name="connsiteX0" fmla="*/ 1780161 w 2062264"/>
              <a:gd name="connsiteY0" fmla="*/ 0 h 972766"/>
              <a:gd name="connsiteX1" fmla="*/ 0 w 2062264"/>
              <a:gd name="connsiteY1" fmla="*/ 476655 h 972766"/>
              <a:gd name="connsiteX2" fmla="*/ 77821 w 2062264"/>
              <a:gd name="connsiteY2" fmla="*/ 972766 h 972766"/>
              <a:gd name="connsiteX3" fmla="*/ 1371600 w 2062264"/>
              <a:gd name="connsiteY3" fmla="*/ 953310 h 972766"/>
              <a:gd name="connsiteX4" fmla="*/ 2062264 w 2062264"/>
              <a:gd name="connsiteY4" fmla="*/ 797668 h 972766"/>
              <a:gd name="connsiteX5" fmla="*/ 1780162 w 2062264"/>
              <a:gd name="connsiteY5" fmla="*/ 1 h 972766"/>
              <a:gd name="connsiteX6" fmla="*/ 1780161 w 2062264"/>
              <a:gd name="connsiteY6" fmla="*/ 0 h 9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2264" h="972766">
                <a:moveTo>
                  <a:pt x="1780161" y="0"/>
                </a:moveTo>
                <a:lnTo>
                  <a:pt x="0" y="476655"/>
                </a:lnTo>
                <a:lnTo>
                  <a:pt x="77821" y="972766"/>
                </a:lnTo>
                <a:lnTo>
                  <a:pt x="1371600" y="953310"/>
                </a:lnTo>
                <a:lnTo>
                  <a:pt x="2062264" y="797668"/>
                </a:lnTo>
                <a:lnTo>
                  <a:pt x="1780162" y="1"/>
                </a:lnTo>
                <a:lnTo>
                  <a:pt x="1780161" y="0"/>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7FED764-4CF3-B3C1-0A0B-AA316D559CE8}"/>
              </a:ext>
            </a:extLst>
          </p:cNvPr>
          <p:cNvSpPr txBox="1"/>
          <p:nvPr/>
        </p:nvSpPr>
        <p:spPr>
          <a:xfrm rot="20709207">
            <a:off x="3908557" y="296233"/>
            <a:ext cx="2088232" cy="954107"/>
          </a:xfrm>
          <a:prstGeom prst="rect">
            <a:avLst/>
          </a:prstGeom>
          <a:solidFill>
            <a:srgbClr val="FFFF00">
              <a:alpha val="69804"/>
            </a:srgbClr>
          </a:solidFill>
        </p:spPr>
        <p:txBody>
          <a:bodyPr wrap="square" rtlCol="0">
            <a:spAutoFit/>
          </a:bodyPr>
          <a:lstStyle/>
          <a:p>
            <a:pPr algn="ctr"/>
            <a:r>
              <a:rPr lang="en-US" sz="2800" dirty="0">
                <a:latin typeface="Brush Script MT" panose="03060802040406070304" pitchFamily="66" charset="0"/>
              </a:rPr>
              <a:t>de la </a:t>
            </a:r>
            <a:r>
              <a:rPr lang="en-US" sz="2800" dirty="0" err="1">
                <a:latin typeface="Brush Script MT" panose="03060802040406070304" pitchFamily="66" charset="0"/>
              </a:rPr>
              <a:t>prise</a:t>
            </a:r>
            <a:r>
              <a:rPr lang="en-US" sz="2800" dirty="0">
                <a:latin typeface="Brush Script MT" panose="03060802040406070304" pitchFamily="66" charset="0"/>
              </a:rPr>
              <a:t> de conscience de soi</a:t>
            </a:r>
            <a:endParaRPr lang="en-CA" sz="2800" dirty="0">
              <a:latin typeface="Brush Script MT" panose="03060802040406070304" pitchFamily="66" charset="0"/>
            </a:endParaRPr>
          </a:p>
        </p:txBody>
      </p:sp>
    </p:spTree>
    <p:extLst>
      <p:ext uri="{BB962C8B-B14F-4D97-AF65-F5344CB8AC3E}">
        <p14:creationId xmlns:p14="http://schemas.microsoft.com/office/powerpoint/2010/main" val="1253819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a:t>A definition</a:t>
            </a:r>
          </a:p>
        </p:txBody>
      </p:sp>
      <p:sp>
        <p:nvSpPr>
          <p:cNvPr id="3" name="Content Placeholder 2"/>
          <p:cNvSpPr>
            <a:spLocks noGrp="1"/>
          </p:cNvSpPr>
          <p:nvPr>
            <p:ph idx="1"/>
          </p:nvPr>
        </p:nvSpPr>
        <p:spPr>
          <a:xfrm>
            <a:off x="457200" y="1600200"/>
            <a:ext cx="8435280" cy="4525963"/>
          </a:xfrm>
        </p:spPr>
        <p:txBody>
          <a:bodyPr>
            <a:normAutofit/>
          </a:bodyPr>
          <a:lstStyle/>
          <a:p>
            <a:pPr>
              <a:spcBef>
                <a:spcPts val="600"/>
              </a:spcBef>
            </a:pPr>
            <a:r>
              <a:rPr lang="en-US" dirty="0"/>
              <a:t>Self-compassion is extending compassion to one's self in instances of perceived inadequacy, failure, or general suffering. </a:t>
            </a:r>
          </a:p>
          <a:p>
            <a:pPr marL="342900" lvl="1" indent="-342900">
              <a:spcBef>
                <a:spcPts val="600"/>
              </a:spcBef>
              <a:buFont typeface="Arial"/>
              <a:buChar char="•"/>
            </a:pPr>
            <a:r>
              <a:rPr lang="en-US" sz="3200" dirty="0"/>
              <a:t>(Dr. Kristin Neff has defined) Self-compassion as being composed of three main components:</a:t>
            </a:r>
            <a:endParaRPr lang="en-CA" sz="3200" dirty="0"/>
          </a:p>
          <a:p>
            <a:pPr lvl="1">
              <a:spcBef>
                <a:spcPts val="600"/>
              </a:spcBef>
            </a:pPr>
            <a:r>
              <a:rPr lang="en-CA" dirty="0"/>
              <a:t>Self-kindness</a:t>
            </a:r>
          </a:p>
          <a:p>
            <a:pPr lvl="1">
              <a:spcBef>
                <a:spcPts val="600"/>
              </a:spcBef>
            </a:pPr>
            <a:r>
              <a:rPr lang="en-CA" dirty="0"/>
              <a:t>Common humanity</a:t>
            </a:r>
            <a:endParaRPr lang="en-US" dirty="0"/>
          </a:p>
          <a:p>
            <a:pPr lvl="1">
              <a:spcBef>
                <a:spcPts val="600"/>
              </a:spcBef>
            </a:pPr>
            <a:r>
              <a:rPr lang="en-CA" dirty="0"/>
              <a:t>Mindfulness</a:t>
            </a:r>
            <a:endParaRPr lang="en-US" dirty="0"/>
          </a:p>
        </p:txBody>
      </p:sp>
      <p:sp>
        <p:nvSpPr>
          <p:cNvPr id="4" name="Rectangle 3"/>
          <p:cNvSpPr/>
          <p:nvPr/>
        </p:nvSpPr>
        <p:spPr>
          <a:xfrm>
            <a:off x="459024" y="6257249"/>
            <a:ext cx="7425344" cy="338554"/>
          </a:xfrm>
          <a:prstGeom prst="rect">
            <a:avLst/>
          </a:prstGeom>
        </p:spPr>
        <p:txBody>
          <a:bodyPr wrap="square">
            <a:spAutoFit/>
          </a:bodyPr>
          <a:lstStyle/>
          <a:p>
            <a:r>
              <a:rPr lang="en-CA" sz="1600" dirty="0"/>
              <a:t>Dr. Kristin Neff’s </a:t>
            </a:r>
            <a:r>
              <a:rPr lang="en-CA" sz="1600" u="sng" dirty="0">
                <a:hlinkClick r:id="rId3"/>
              </a:rPr>
              <a:t>https://www.youtube.com/watch?v=Tyl6YXp1Y6M</a:t>
            </a:r>
            <a:endParaRPr lang="en-CA" sz="1600" u="sng"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0747" y="116632"/>
            <a:ext cx="1983296" cy="1483568"/>
          </a:xfrm>
          <a:prstGeom prst="rect">
            <a:avLst/>
          </a:prstGeom>
        </p:spPr>
      </p:pic>
      <p:pic>
        <p:nvPicPr>
          <p:cNvPr id="6" name="Picture 4">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8072" y="6126162"/>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085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4000" dirty="0"/>
              <a:t>Une définition</a:t>
            </a:r>
          </a:p>
        </p:txBody>
      </p:sp>
      <p:sp>
        <p:nvSpPr>
          <p:cNvPr id="3" name="Content Placeholder 2"/>
          <p:cNvSpPr>
            <a:spLocks noGrp="1"/>
          </p:cNvSpPr>
          <p:nvPr>
            <p:ph idx="1"/>
            <p:custDataLst>
              <p:tags r:id="rId2"/>
            </p:custDataLst>
          </p:nvPr>
        </p:nvSpPr>
        <p:spPr>
          <a:xfrm>
            <a:off x="179512" y="1484784"/>
            <a:ext cx="8914530" cy="4525963"/>
          </a:xfrm>
        </p:spPr>
        <p:txBody>
          <a:bodyPr>
            <a:normAutofit lnSpcReduction="10000"/>
          </a:bodyPr>
          <a:lstStyle/>
          <a:p>
            <a:pPr>
              <a:spcBef>
                <a:spcPts val="600"/>
              </a:spcBef>
            </a:pPr>
            <a:r>
              <a:rPr lang="fr-CA" dirty="0"/>
              <a:t>L’autocompassion consiste à adopter un sentiment de bienveillance envers soi-même dans les moments où on pourrait se sentir inadéquat, en situation d’échec ou en souffrance. </a:t>
            </a:r>
          </a:p>
          <a:p>
            <a:pPr marL="342900" lvl="1" indent="-342900">
              <a:spcBef>
                <a:spcPts val="600"/>
              </a:spcBef>
              <a:buFont typeface="Arial"/>
              <a:buChar char="•"/>
            </a:pPr>
            <a:r>
              <a:rPr lang="fr-CA" sz="3200" dirty="0"/>
              <a:t>La D</a:t>
            </a:r>
            <a:r>
              <a:rPr lang="fr-CA" sz="3200" baseline="30000" dirty="0"/>
              <a:t>re</a:t>
            </a:r>
            <a:r>
              <a:rPr lang="fr-CA" sz="3200" dirty="0"/>
              <a:t> Kristin Neff inclut dans la définition de l’autocompassion </a:t>
            </a:r>
            <a:r>
              <a:rPr lang="fr-CA" sz="3200" dirty="0">
                <a:solidFill>
                  <a:srgbClr val="7030A0"/>
                </a:solidFill>
              </a:rPr>
              <a:t>trois composantes principales:</a:t>
            </a:r>
            <a:endParaRPr lang="fr-CA" sz="3200" dirty="0"/>
          </a:p>
          <a:p>
            <a:pPr lvl="1">
              <a:spcBef>
                <a:spcPts val="600"/>
              </a:spcBef>
            </a:pPr>
            <a:r>
              <a:rPr lang="fr-CA" dirty="0"/>
              <a:t>Bienveillance envers soi-même </a:t>
            </a:r>
          </a:p>
          <a:p>
            <a:pPr lvl="1">
              <a:spcBef>
                <a:spcPts val="600"/>
              </a:spcBef>
            </a:pPr>
            <a:r>
              <a:rPr lang="fr-CA" dirty="0"/>
              <a:t>Humanité commune </a:t>
            </a:r>
          </a:p>
          <a:p>
            <a:pPr lvl="1">
              <a:spcBef>
                <a:spcPts val="600"/>
              </a:spcBef>
            </a:pPr>
            <a:r>
              <a:rPr lang="fr-CA" dirty="0"/>
              <a:t>Pleine conscience </a:t>
            </a:r>
          </a:p>
        </p:txBody>
      </p:sp>
      <p:sp>
        <p:nvSpPr>
          <p:cNvPr id="4" name="Rectangle 3"/>
          <p:cNvSpPr/>
          <p:nvPr>
            <p:custDataLst>
              <p:tags r:id="rId3"/>
            </p:custDataLst>
          </p:nvPr>
        </p:nvSpPr>
        <p:spPr>
          <a:xfrm>
            <a:off x="457200" y="6244578"/>
            <a:ext cx="6336704" cy="338554"/>
          </a:xfrm>
          <a:prstGeom prst="rect">
            <a:avLst/>
          </a:prstGeom>
        </p:spPr>
        <p:txBody>
          <a:bodyPr wrap="square">
            <a:spAutoFit/>
          </a:bodyPr>
          <a:lstStyle/>
          <a:p>
            <a:r>
              <a:rPr lang="fr-CA" sz="1600" dirty="0"/>
              <a:t>L’autocompassion : </a:t>
            </a:r>
            <a:r>
              <a:rPr lang="fr-CA" sz="1600" dirty="0">
                <a:hlinkClick r:id="rId7"/>
              </a:rPr>
              <a:t>https://www.youtube.com/watch?v=ErzUlNhtz5Q</a:t>
            </a:r>
            <a:r>
              <a:rPr lang="fr-CA" sz="1600" dirty="0"/>
              <a:t>  </a:t>
            </a:r>
          </a:p>
        </p:txBody>
      </p:sp>
      <p:pic>
        <p:nvPicPr>
          <p:cNvPr id="5" name="Picture 4"/>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7110747" y="116632"/>
            <a:ext cx="1983296" cy="1483568"/>
          </a:xfrm>
          <a:prstGeom prst="rect">
            <a:avLst/>
          </a:prstGeom>
        </p:spPr>
      </p:pic>
      <p:pic>
        <p:nvPicPr>
          <p:cNvPr id="7" name="Picture 4">
            <a:extLst>
              <a:ext uri="{FF2B5EF4-FFF2-40B4-BE49-F238E27FC236}">
                <a16:creationId xmlns:a16="http://schemas.microsoft.com/office/drawing/2014/main" id="{53F25F08-328B-25C4-03AE-4FFC00D3D051}"/>
              </a:ext>
              <a:ext uri="{C183D7F6-B498-43B3-948B-1728B52AA6E4}">
                <adec:decorative xmlns:adec="http://schemas.microsoft.com/office/drawing/2017/decorative" val="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8072" y="6126162"/>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525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CA" sz="2800" dirty="0"/>
              <a:t>Mindful Self-Compassion, Self-Love Exercise</a:t>
            </a:r>
            <a:br>
              <a:rPr lang="en-CA" sz="2800" dirty="0"/>
            </a:br>
            <a:r>
              <a:rPr lang="fr-FR" sz="2400" dirty="0"/>
              <a:t>Exercice de compassion et d'amour de soi en pleine conscience</a:t>
            </a:r>
            <a:endParaRPr lang="en-US" sz="2400" dirty="0"/>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12360" y="193502"/>
            <a:ext cx="1512081" cy="1224136"/>
          </a:xfrm>
          <a:prstGeom prst="rect">
            <a:avLst/>
          </a:prstGeom>
        </p:spPr>
      </p:pic>
      <p:pic>
        <p:nvPicPr>
          <p:cNvPr id="3" name="Google Shape;165;p23" descr="Image">
            <a:extLst>
              <a:ext uri="{FF2B5EF4-FFF2-40B4-BE49-F238E27FC236}">
                <a16:creationId xmlns:a16="http://schemas.microsoft.com/office/drawing/2014/main" id="{404C0DF4-CD29-6624-86E2-C1008BBB62D1}"/>
              </a:ext>
            </a:extLst>
          </p:cNvPr>
          <p:cNvPicPr preferRelativeResize="0">
            <a:picLocks/>
          </p:cNvPicPr>
          <p:nvPr/>
        </p:nvPicPr>
        <p:blipFill rotWithShape="1">
          <a:blip r:embed="rId4">
            <a:alphaModFix/>
          </a:blip>
          <a:srcRect t="2491" b="2490"/>
          <a:stretch/>
        </p:blipFill>
        <p:spPr>
          <a:xfrm>
            <a:off x="4034407" y="4526235"/>
            <a:ext cx="3279492" cy="2081585"/>
          </a:xfrm>
          <a:prstGeom prst="rect">
            <a:avLst/>
          </a:prstGeom>
          <a:noFill/>
          <a:ln>
            <a:noFill/>
          </a:ln>
          <a:effectLst>
            <a:outerShdw blurRad="254000" dist="127000" dir="5400000" rotWithShape="0">
              <a:srgbClr val="000000">
                <a:alpha val="69411"/>
              </a:srgbClr>
            </a:outerShdw>
          </a:effectLst>
        </p:spPr>
      </p:pic>
      <p:pic>
        <p:nvPicPr>
          <p:cNvPr id="6" name="Google Shape;166;p23" descr="Image">
            <a:extLst>
              <a:ext uri="{FF2B5EF4-FFF2-40B4-BE49-F238E27FC236}">
                <a16:creationId xmlns:a16="http://schemas.microsoft.com/office/drawing/2014/main" id="{610D5CD2-4D4E-50C8-C020-297E2B14C94F}"/>
              </a:ext>
            </a:extLst>
          </p:cNvPr>
          <p:cNvPicPr preferRelativeResize="0">
            <a:picLocks/>
          </p:cNvPicPr>
          <p:nvPr/>
        </p:nvPicPr>
        <p:blipFill rotWithShape="1">
          <a:blip r:embed="rId5">
            <a:alphaModFix/>
          </a:blip>
          <a:srcRect/>
          <a:stretch/>
        </p:blipFill>
        <p:spPr>
          <a:xfrm>
            <a:off x="2848743" y="1773075"/>
            <a:ext cx="2371329" cy="2517682"/>
          </a:xfrm>
          <a:prstGeom prst="rect">
            <a:avLst/>
          </a:prstGeom>
          <a:noFill/>
          <a:ln>
            <a:noFill/>
          </a:ln>
          <a:effectLst>
            <a:outerShdw blurRad="254000" dist="127000" dir="5400000" rotWithShape="0">
              <a:srgbClr val="000000">
                <a:alpha val="69411"/>
              </a:srgbClr>
            </a:outerShdw>
          </a:effectLst>
        </p:spPr>
      </p:pic>
      <p:pic>
        <p:nvPicPr>
          <p:cNvPr id="7" name="Google Shape;167;p23" descr="Image">
            <a:extLst>
              <a:ext uri="{FF2B5EF4-FFF2-40B4-BE49-F238E27FC236}">
                <a16:creationId xmlns:a16="http://schemas.microsoft.com/office/drawing/2014/main" id="{A4541C9B-88D1-DC3D-2C4D-FBCC900BEC04}"/>
              </a:ext>
            </a:extLst>
          </p:cNvPr>
          <p:cNvPicPr preferRelativeResize="0">
            <a:picLocks/>
          </p:cNvPicPr>
          <p:nvPr/>
        </p:nvPicPr>
        <p:blipFill rotWithShape="1">
          <a:blip r:embed="rId6">
            <a:alphaModFix/>
          </a:blip>
          <a:srcRect l="11661" r="11663"/>
          <a:stretch/>
        </p:blipFill>
        <p:spPr>
          <a:xfrm>
            <a:off x="323528" y="1836847"/>
            <a:ext cx="1818408" cy="2453910"/>
          </a:xfrm>
          <a:prstGeom prst="rect">
            <a:avLst/>
          </a:prstGeom>
          <a:noFill/>
          <a:ln>
            <a:noFill/>
          </a:ln>
          <a:effectLst>
            <a:outerShdw blurRad="254000" dist="127000" dir="5400000" rotWithShape="0">
              <a:srgbClr val="000000">
                <a:alpha val="69411"/>
              </a:srgbClr>
            </a:outerShdw>
          </a:effectLst>
        </p:spPr>
      </p:pic>
      <p:pic>
        <p:nvPicPr>
          <p:cNvPr id="1026" name="Picture 2" descr="orthodontic-specialists-woman-self-hug - Orthodontic Specialists of Seguin  and San Marcos">
            <a:extLst>
              <a:ext uri="{FF2B5EF4-FFF2-40B4-BE49-F238E27FC236}">
                <a16:creationId xmlns:a16="http://schemas.microsoft.com/office/drawing/2014/main" id="{E7D87228-C9CC-7B45-F4D5-83B6F622CC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74153" y="1743137"/>
            <a:ext cx="1998160" cy="25176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Self Hug Mirror Images - Free Download ...">
            <a:extLst>
              <a:ext uri="{FF2B5EF4-FFF2-40B4-BE49-F238E27FC236}">
                <a16:creationId xmlns:a16="http://schemas.microsoft.com/office/drawing/2014/main" id="{8E4F52EC-6986-101A-FDFB-B1CE33180D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4178" y="4526235"/>
            <a:ext cx="2143125" cy="2143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3755FBF-D664-4F95-71CB-E830FD6F52DA}"/>
              </a:ext>
            </a:extLst>
          </p:cNvPr>
          <p:cNvSpPr txBox="1"/>
          <p:nvPr/>
        </p:nvSpPr>
        <p:spPr>
          <a:xfrm>
            <a:off x="2987824" y="1435550"/>
            <a:ext cx="2088232" cy="338554"/>
          </a:xfrm>
          <a:prstGeom prst="rect">
            <a:avLst/>
          </a:prstGeom>
          <a:noFill/>
        </p:spPr>
        <p:txBody>
          <a:bodyPr wrap="square" rtlCol="0">
            <a:spAutoFit/>
          </a:bodyPr>
          <a:lstStyle/>
          <a:p>
            <a:pPr algn="ctr"/>
            <a:r>
              <a:rPr lang="en-US" sz="1600" dirty="0">
                <a:effectLst>
                  <a:outerShdw blurRad="38100" dist="38100" dir="2700000" algn="tl">
                    <a:srgbClr val="000000">
                      <a:alpha val="43137"/>
                    </a:srgbClr>
                  </a:outerShdw>
                </a:effectLst>
              </a:rPr>
              <a:t>Se donner un calin</a:t>
            </a:r>
            <a:endParaRPr lang="en-CA" sz="16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B855CD74-33B3-E70F-C1E2-99ED092254EE}"/>
              </a:ext>
            </a:extLst>
          </p:cNvPr>
          <p:cNvSpPr txBox="1"/>
          <p:nvPr/>
        </p:nvSpPr>
        <p:spPr>
          <a:xfrm rot="444667">
            <a:off x="2678882" y="5006652"/>
            <a:ext cx="692138" cy="461665"/>
          </a:xfrm>
          <a:prstGeom prst="rect">
            <a:avLst/>
          </a:prstGeom>
          <a:noFill/>
        </p:spPr>
        <p:txBody>
          <a:bodyPr wrap="square" rtlCol="0">
            <a:spAutoFit/>
          </a:bodyPr>
          <a:lstStyle/>
          <a:p>
            <a:r>
              <a:rPr lang="en-US" sz="1200" dirty="0">
                <a:solidFill>
                  <a:srgbClr val="C00000"/>
                </a:solidFill>
              </a:rPr>
              <a:t>Je </a:t>
            </a:r>
            <a:r>
              <a:rPr lang="en-US" sz="1200" dirty="0" err="1">
                <a:solidFill>
                  <a:srgbClr val="C00000"/>
                </a:solidFill>
              </a:rPr>
              <a:t>m’aime</a:t>
            </a:r>
            <a:endParaRPr lang="en-CA" sz="1200" dirty="0">
              <a:solidFill>
                <a:srgbClr val="C00000"/>
              </a:solidFill>
            </a:endParaRPr>
          </a:p>
        </p:txBody>
      </p:sp>
      <p:sp>
        <p:nvSpPr>
          <p:cNvPr id="12" name="TextBox 11">
            <a:extLst>
              <a:ext uri="{FF2B5EF4-FFF2-40B4-BE49-F238E27FC236}">
                <a16:creationId xmlns:a16="http://schemas.microsoft.com/office/drawing/2014/main" id="{BC2FAFB8-28FD-79AF-B98F-D7AE5702D7C5}"/>
              </a:ext>
            </a:extLst>
          </p:cNvPr>
          <p:cNvSpPr txBox="1"/>
          <p:nvPr/>
        </p:nvSpPr>
        <p:spPr>
          <a:xfrm>
            <a:off x="7236296" y="4917198"/>
            <a:ext cx="1859676" cy="830997"/>
          </a:xfrm>
          <a:prstGeom prst="rect">
            <a:avLst/>
          </a:prstGeom>
          <a:noFill/>
        </p:spPr>
        <p:txBody>
          <a:bodyPr wrap="square" rtlCol="0">
            <a:spAutoFit/>
          </a:bodyPr>
          <a:lstStyle/>
          <a:p>
            <a:pPr algn="ctr"/>
            <a:r>
              <a:rPr lang="fr-FR" sz="1600" dirty="0">
                <a:effectLst>
                  <a:outerShdw blurRad="38100" dist="38100" dir="2700000" algn="tl">
                    <a:srgbClr val="000000">
                      <a:alpha val="43137"/>
                    </a:srgbClr>
                  </a:outerShdw>
                </a:effectLst>
              </a:rPr>
              <a:t>Je suis si génial que j'ai envie de me donner un câlin.</a:t>
            </a:r>
            <a:endParaRPr lang="en-CA"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8583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2017589" y="5157192"/>
            <a:ext cx="5108963" cy="131818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defTabSz="457200">
              <a:lnSpc>
                <a:spcPct val="150000"/>
              </a:lnSpc>
              <a:spcBef>
                <a:spcPts val="0"/>
              </a:spcBef>
              <a:defRPr/>
            </a:pPr>
            <a:r>
              <a:rPr lang="fr-CA" sz="2800" dirty="0"/>
              <a:t>Prenez conscience, soyez heureux</a:t>
            </a:r>
            <a:br>
              <a:rPr lang="fr-CA" sz="2800" dirty="0"/>
            </a:br>
            <a:r>
              <a:rPr kumimoji="0" lang="en-CA" sz="2800" b="0" i="0" u="none" strike="noStrike" kern="1200" cap="none" spc="0" normalizeH="0" baseline="0" noProof="0" dirty="0">
                <a:ln>
                  <a:noFill/>
                </a:ln>
                <a:solidFill>
                  <a:srgbClr val="000000"/>
                </a:solidFill>
                <a:effectLst/>
                <a:uLnTx/>
                <a:uFillTx/>
                <a:latin typeface="+mn-lt"/>
                <a:ea typeface="+mn-ea"/>
                <a:cs typeface="+mn-cs"/>
              </a:rPr>
              <a:t>Be Mindful, Be Happy</a:t>
            </a:r>
          </a:p>
        </p:txBody>
      </p:sp>
      <p:pic>
        <p:nvPicPr>
          <p:cNvPr id="2051" name="Pictur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a:extLst>
              <a:ext uri="{FF2B5EF4-FFF2-40B4-BE49-F238E27FC236}">
                <a16:creationId xmlns:a16="http://schemas.microsoft.com/office/drawing/2014/main" id="{E3DA5C3B-35A2-3F1A-C376-B5E48E43CE93}"/>
              </a:ext>
              <a:ext uri="{C183D7F6-B498-43B3-948B-1728B52AA6E4}">
                <adec:decorative xmlns:adec="http://schemas.microsoft.com/office/drawing/2017/decorative" val="1"/>
              </a:ext>
            </a:extLst>
          </p:cNvPr>
          <p:cNvGrpSpPr/>
          <p:nvPr/>
        </p:nvGrpSpPr>
        <p:grpSpPr>
          <a:xfrm>
            <a:off x="7164288" y="5995922"/>
            <a:ext cx="742312" cy="745446"/>
            <a:chOff x="1691680" y="5343137"/>
            <a:chExt cx="803649" cy="818086"/>
          </a:xfrm>
        </p:grpSpPr>
        <p:pic>
          <p:nvPicPr>
            <p:cNvPr id="3" name="Picture 2">
              <a:extLst>
                <a:ext uri="{FF2B5EF4-FFF2-40B4-BE49-F238E27FC236}">
                  <a16:creationId xmlns:a16="http://schemas.microsoft.com/office/drawing/2014/main" id="{4B611F5D-C5BD-48C5-839A-01806B6EB5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4" name="Oval 3">
              <a:extLst>
                <a:ext uri="{FF2B5EF4-FFF2-40B4-BE49-F238E27FC236}">
                  <a16:creationId xmlns:a16="http://schemas.microsoft.com/office/drawing/2014/main" id="{B054E68F-DB90-F666-C28D-88569D86E29B}"/>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027355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 name="Title 1">
            <a:extLst>
              <a:ext uri="{FF2B5EF4-FFF2-40B4-BE49-F238E27FC236}">
                <a16:creationId xmlns:a16="http://schemas.microsoft.com/office/drawing/2014/main" id="{CFA22FC8-8437-52F3-5F54-6D213D50B9DC}"/>
              </a:ext>
            </a:extLst>
          </p:cNvPr>
          <p:cNvSpPr>
            <a:spLocks noGrp="1"/>
          </p:cNvSpPr>
          <p:nvPr>
            <p:ph type="title"/>
          </p:nvPr>
        </p:nvSpPr>
        <p:spPr/>
        <p:txBody>
          <a:bodyPr/>
          <a:lstStyle/>
          <a:p>
            <a:r>
              <a:rPr lang="fr-CA" dirty="0" err="1"/>
              <a:t>References</a:t>
            </a:r>
            <a:endParaRPr lang="en-US" dirty="0"/>
          </a:p>
        </p:txBody>
      </p:sp>
      <p:sp>
        <p:nvSpPr>
          <p:cNvPr id="3" name="Content Placeholder 2">
            <a:extLst>
              <a:ext uri="{FF2B5EF4-FFF2-40B4-BE49-F238E27FC236}">
                <a16:creationId xmlns:a16="http://schemas.microsoft.com/office/drawing/2014/main" id="{A4AC599D-C8C5-A9F6-368C-10EE6CDB22C9}"/>
              </a:ext>
            </a:extLst>
          </p:cNvPr>
          <p:cNvSpPr>
            <a:spLocks noGrp="1"/>
          </p:cNvSpPr>
          <p:nvPr>
            <p:ph idx="1"/>
          </p:nvPr>
        </p:nvSpPr>
        <p:spPr>
          <a:xfrm>
            <a:off x="457200" y="1600200"/>
            <a:ext cx="8229600" cy="4781128"/>
          </a:xfrm>
        </p:spPr>
        <p:txBody>
          <a:bodyPr>
            <a:normAutofit fontScale="62500" lnSpcReduction="20000"/>
          </a:bodyPr>
          <a:lstStyle/>
          <a:p>
            <a:pPr marL="303609" indent="-285750">
              <a:spcBef>
                <a:spcPts val="600"/>
              </a:spcBef>
              <a:buClr>
                <a:srgbClr val="000000"/>
              </a:buClr>
              <a:buSzPts val="1175"/>
            </a:pPr>
            <a:r>
              <a:rPr lang="en-CA" dirty="0">
                <a:hlinkClick r:id="rId3"/>
              </a:rPr>
              <a:t>Mindful Change Leadership Development Program Invitation 8-week program</a:t>
            </a:r>
            <a:r>
              <a:rPr lang="en-CA" sz="3200" dirty="0"/>
              <a:t> -  </a:t>
            </a:r>
            <a:r>
              <a:rPr lang="en-CA" dirty="0"/>
              <a:t>https://wiki.gccollab.ca/MCLD-DLCP</a:t>
            </a:r>
            <a:endParaRPr lang="en-CA" sz="3200" dirty="0">
              <a:hlinkClick r:id="rId4"/>
            </a:endParaRPr>
          </a:p>
          <a:p>
            <a:pPr marL="303609" indent="-285750">
              <a:spcBef>
                <a:spcPts val="600"/>
              </a:spcBef>
              <a:buClr>
                <a:srgbClr val="000000"/>
              </a:buClr>
              <a:buSzPts val="1175"/>
            </a:pPr>
            <a:r>
              <a:rPr lang="en-CA" dirty="0">
                <a:hlinkClick r:id="rId5"/>
              </a:rPr>
              <a:t>Self-Compassion Practices: Cultivate Inner Peace and Joy - Self-Compassion</a:t>
            </a:r>
            <a:r>
              <a:rPr lang="en-CA" sz="3200" dirty="0"/>
              <a:t> - https://self-compassion.org/self-compassion-practices/</a:t>
            </a:r>
            <a:endParaRPr lang="en-CA" sz="3200" dirty="0">
              <a:hlinkClick r:id="rId6"/>
            </a:endParaRPr>
          </a:p>
          <a:p>
            <a:pPr marL="303609" indent="-285750">
              <a:spcBef>
                <a:spcPts val="600"/>
              </a:spcBef>
              <a:buClr>
                <a:srgbClr val="000000"/>
              </a:buClr>
              <a:buSzPts val="1175"/>
            </a:pPr>
            <a:r>
              <a:rPr lang="en-CA" dirty="0">
                <a:hlinkClick r:id="rId7"/>
              </a:rPr>
              <a:t>Free Meditations &amp; Practices - Center for Mindful Self-Compassion (centerformsc.org)</a:t>
            </a:r>
            <a:r>
              <a:rPr lang="en-CA" dirty="0"/>
              <a:t> - https://centerformsc.org/free-meditations-practices/</a:t>
            </a:r>
          </a:p>
          <a:p>
            <a:pPr marL="303609" indent="-285750">
              <a:spcBef>
                <a:spcPts val="600"/>
              </a:spcBef>
              <a:buClr>
                <a:srgbClr val="000000"/>
              </a:buClr>
              <a:buSzPts val="1175"/>
            </a:pPr>
            <a:r>
              <a:rPr lang="en-CA" dirty="0">
                <a:hlinkClick r:id="rId8"/>
              </a:rPr>
              <a:t>Meditations | Free Guided Meditations | Chris </a:t>
            </a:r>
            <a:r>
              <a:rPr lang="en-CA" dirty="0" err="1">
                <a:hlinkClick r:id="rId8"/>
              </a:rPr>
              <a:t>Germer</a:t>
            </a:r>
            <a:r>
              <a:rPr lang="en-CA" sz="3200" dirty="0"/>
              <a:t> - https://chrisgermer.com/meditations/</a:t>
            </a:r>
          </a:p>
          <a:p>
            <a:pPr marL="303609" indent="-285750">
              <a:spcBef>
                <a:spcPts val="600"/>
              </a:spcBef>
              <a:buClr>
                <a:srgbClr val="000000"/>
              </a:buClr>
              <a:buSzPts val="1175"/>
            </a:pPr>
            <a:r>
              <a:rPr lang="en-CA" dirty="0">
                <a:hlinkClick r:id="rId9"/>
              </a:rPr>
              <a:t>MSC Session 1 - Practicing Self-Compassion with Chris </a:t>
            </a:r>
            <a:r>
              <a:rPr lang="en-CA" dirty="0" err="1">
                <a:hlinkClick r:id="rId9"/>
              </a:rPr>
              <a:t>Germer</a:t>
            </a:r>
            <a:r>
              <a:rPr lang="en-CA" dirty="0">
                <a:hlinkClick r:id="rId9"/>
              </a:rPr>
              <a:t> (1 of 8) - YouTube</a:t>
            </a:r>
            <a:r>
              <a:rPr lang="en-CA" sz="3200" dirty="0"/>
              <a:t> - https://www.youtube.com/watch?v=sCccKLjwCwk&amp;list=PLlDtTpK-5ZWSc35aBFvDh067VMiR_sv1N</a:t>
            </a:r>
          </a:p>
          <a:p>
            <a:pPr marL="303609" indent="-285750">
              <a:spcBef>
                <a:spcPts val="600"/>
              </a:spcBef>
              <a:buClr>
                <a:srgbClr val="000000"/>
              </a:buClr>
              <a:buSzPts val="1175"/>
            </a:pPr>
            <a:r>
              <a:rPr lang="en-CA" dirty="0">
                <a:hlinkClick r:id="rId10"/>
              </a:rPr>
              <a:t>Mindful Self-Compassion Meditations - Kristy </a:t>
            </a:r>
            <a:r>
              <a:rPr lang="en-CA" dirty="0" err="1">
                <a:hlinkClick r:id="rId10"/>
              </a:rPr>
              <a:t>Arbon's</a:t>
            </a:r>
            <a:r>
              <a:rPr lang="en-CA" dirty="0">
                <a:hlinkClick r:id="rId10"/>
              </a:rPr>
              <a:t> </a:t>
            </a:r>
            <a:r>
              <a:rPr lang="en-CA" dirty="0" err="1">
                <a:hlinkClick r:id="rId10"/>
              </a:rPr>
              <a:t>HeartWorks</a:t>
            </a:r>
            <a:r>
              <a:rPr lang="en-CA" sz="3200" dirty="0"/>
              <a:t> - https://kristyarbon.com/msc-meditations/</a:t>
            </a:r>
          </a:p>
          <a:p>
            <a:pPr marL="303609" indent="-285750">
              <a:spcBef>
                <a:spcPts val="600"/>
              </a:spcBef>
              <a:buClr>
                <a:srgbClr val="000000"/>
              </a:buClr>
              <a:buSzPts val="1175"/>
            </a:pPr>
            <a:r>
              <a:rPr lang="en-CA" sz="3200" dirty="0"/>
              <a:t>it offers a 40 day free meditation program, very recommended, no cost</a:t>
            </a:r>
          </a:p>
          <a:p>
            <a:pPr marL="303609" indent="-285750">
              <a:spcBef>
                <a:spcPts val="600"/>
              </a:spcBef>
              <a:buClr>
                <a:srgbClr val="000000"/>
              </a:buClr>
              <a:buSzPts val="1175"/>
            </a:pPr>
            <a:r>
              <a:rPr lang="en-CA" sz="3200" dirty="0">
                <a:hlinkClick r:id="rId11"/>
              </a:rPr>
              <a:t>https://greatergood.berkeley.edu/podcasts</a:t>
            </a:r>
            <a:r>
              <a:rPr lang="en-CA" sz="3200" dirty="0"/>
              <a:t> </a:t>
            </a:r>
            <a:br>
              <a:rPr lang="en-CA" sz="3200" dirty="0"/>
            </a:br>
            <a:r>
              <a:rPr lang="en-CA" sz="3200" dirty="0"/>
              <a:t>great resource with videos, podcasts, articles and more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Sli.do</a:t>
            </a:r>
            <a:endParaRPr lang="en-CA" dirty="0"/>
          </a:p>
        </p:txBody>
      </p:sp>
      <p:sp>
        <p:nvSpPr>
          <p:cNvPr id="3" name="Content Placeholder 2"/>
          <p:cNvSpPr>
            <a:spLocks noGrp="1"/>
          </p:cNvSpPr>
          <p:nvPr>
            <p:ph idx="1"/>
          </p:nvPr>
        </p:nvSpPr>
        <p:spPr>
          <a:xfrm>
            <a:off x="457200" y="1600200"/>
            <a:ext cx="8229600" cy="2332856"/>
          </a:xfrm>
        </p:spPr>
        <p:txBody>
          <a:bodyPr>
            <a:normAutofit fontScale="92500" lnSpcReduction="10000"/>
          </a:bodyPr>
          <a:lstStyle/>
          <a:p>
            <a:r>
              <a:rPr lang="fr-FR" dirty="0"/>
              <a:t>Je dirais que mon niveau d'expérience en matière de pleine conscience est : / I </a:t>
            </a:r>
            <a:r>
              <a:rPr lang="fr-FR" dirty="0" err="1"/>
              <a:t>would</a:t>
            </a:r>
            <a:r>
              <a:rPr lang="fr-FR" dirty="0"/>
              <a:t> </a:t>
            </a:r>
            <a:r>
              <a:rPr lang="fr-FR" dirty="0" err="1"/>
              <a:t>say</a:t>
            </a:r>
            <a:r>
              <a:rPr lang="fr-FR" dirty="0"/>
              <a:t> </a:t>
            </a:r>
            <a:r>
              <a:rPr lang="fr-FR" dirty="0" err="1"/>
              <a:t>my</a:t>
            </a:r>
            <a:r>
              <a:rPr lang="fr-FR" dirty="0"/>
              <a:t> </a:t>
            </a:r>
            <a:r>
              <a:rPr lang="fr-FR" dirty="0" err="1"/>
              <a:t>level</a:t>
            </a:r>
            <a:r>
              <a:rPr lang="fr-FR" dirty="0"/>
              <a:t> of </a:t>
            </a:r>
            <a:r>
              <a:rPr lang="fr-FR" dirty="0" err="1"/>
              <a:t>experience</a:t>
            </a:r>
            <a:r>
              <a:rPr lang="fr-FR" dirty="0"/>
              <a:t> </a:t>
            </a:r>
            <a:r>
              <a:rPr lang="fr-FR" dirty="0" err="1"/>
              <a:t>with</a:t>
            </a:r>
            <a:r>
              <a:rPr lang="fr-FR" dirty="0"/>
              <a:t> </a:t>
            </a:r>
            <a:r>
              <a:rPr lang="fr-FR" dirty="0" err="1"/>
              <a:t>mindfulness</a:t>
            </a:r>
            <a:r>
              <a:rPr lang="fr-FR" dirty="0"/>
              <a:t> </a:t>
            </a:r>
            <a:r>
              <a:rPr lang="fr-FR" dirty="0" err="1"/>
              <a:t>is</a:t>
            </a:r>
            <a:r>
              <a:rPr lang="fr-FR" dirty="0"/>
              <a:t>:</a:t>
            </a:r>
            <a:endParaRPr lang="en-CA" dirty="0"/>
          </a:p>
          <a:p>
            <a:r>
              <a:rPr lang="en-CA" dirty="0"/>
              <a:t>Comment </a:t>
            </a:r>
            <a:r>
              <a:rPr lang="en-CA" dirty="0" err="1"/>
              <a:t>te</a:t>
            </a:r>
            <a:r>
              <a:rPr lang="en-CA" dirty="0"/>
              <a:t> </a:t>
            </a:r>
            <a:r>
              <a:rPr lang="en-CA" dirty="0" err="1"/>
              <a:t>sens-tu</a:t>
            </a:r>
            <a:r>
              <a:rPr lang="en-CA" dirty="0"/>
              <a:t> en </a:t>
            </a:r>
            <a:r>
              <a:rPr lang="en-CA" dirty="0" err="1"/>
              <a:t>ce</a:t>
            </a:r>
            <a:r>
              <a:rPr lang="en-CA" dirty="0"/>
              <a:t> moment ? / How are you feeling right now?</a:t>
            </a:r>
          </a:p>
        </p:txBody>
      </p:sp>
      <p:pic>
        <p:nvPicPr>
          <p:cNvPr id="6" name="Picture 5"/>
          <p:cNvPicPr>
            <a:picLocks noChangeAspect="1"/>
          </p:cNvPicPr>
          <p:nvPr/>
        </p:nvPicPr>
        <p:blipFill>
          <a:blip r:embed="rId3"/>
          <a:stretch>
            <a:fillRect/>
          </a:stretch>
        </p:blipFill>
        <p:spPr>
          <a:xfrm>
            <a:off x="7308308" y="105151"/>
            <a:ext cx="1495053" cy="1495053"/>
          </a:xfrm>
          <a:prstGeom prst="rect">
            <a:avLst/>
          </a:prstGeom>
        </p:spPr>
      </p:pic>
      <p:sp>
        <p:nvSpPr>
          <p:cNvPr id="7" name="Content Placeholder 2"/>
          <p:cNvSpPr txBox="1">
            <a:spLocks/>
          </p:cNvSpPr>
          <p:nvPr/>
        </p:nvSpPr>
        <p:spPr>
          <a:xfrm>
            <a:off x="446856" y="4941168"/>
            <a:ext cx="8229600" cy="1664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a:t>https://www.slido.com/</a:t>
            </a:r>
            <a:br>
              <a:rPr lang="en-CA" dirty="0"/>
            </a:br>
            <a:r>
              <a:rPr lang="en-CA" dirty="0"/>
              <a:t># compassion</a:t>
            </a:r>
            <a:br>
              <a:rPr lang="en-CA" dirty="0"/>
            </a:br>
            <a:r>
              <a:rPr lang="en-CA" sz="2400" dirty="0">
                <a:hlinkClick r:id="rId4"/>
              </a:rPr>
              <a:t>https://app.sli.do/event/qTNv6rzmvgnnyJ7HK4BuQx</a:t>
            </a:r>
            <a:r>
              <a:rPr lang="en-CA" sz="2400" dirty="0"/>
              <a:t> </a:t>
            </a:r>
          </a:p>
        </p:txBody>
      </p:sp>
      <p:pic>
        <p:nvPicPr>
          <p:cNvPr id="8" name="Picture 7">
            <a:extLst>
              <a:ext uri="{FF2B5EF4-FFF2-40B4-BE49-F238E27FC236}">
                <a16:creationId xmlns:a16="http://schemas.microsoft.com/office/drawing/2014/main" id="{349C9E4F-6FD5-28D0-0258-5A990D0F9282}"/>
              </a:ext>
            </a:extLst>
          </p:cNvPr>
          <p:cNvPicPr>
            <a:picLocks noChangeAspect="1"/>
          </p:cNvPicPr>
          <p:nvPr/>
        </p:nvPicPr>
        <p:blipFill>
          <a:blip r:embed="rId5"/>
          <a:stretch>
            <a:fillRect/>
          </a:stretch>
        </p:blipFill>
        <p:spPr>
          <a:xfrm>
            <a:off x="5508104" y="3993182"/>
            <a:ext cx="2017929" cy="2017929"/>
          </a:xfrm>
          <a:prstGeom prst="rect">
            <a:avLst/>
          </a:prstGeom>
        </p:spPr>
      </p:pic>
    </p:spTree>
    <p:extLst>
      <p:ext uri="{BB962C8B-B14F-4D97-AF65-F5344CB8AC3E}">
        <p14:creationId xmlns:p14="http://schemas.microsoft.com/office/powerpoint/2010/main" val="240976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the basics</a:t>
            </a:r>
            <a:endParaRPr lang="en-US" sz="3600" dirty="0"/>
          </a:p>
        </p:txBody>
      </p:sp>
      <p:sp>
        <p:nvSpPr>
          <p:cNvPr id="3" name="Content Placeholder 2"/>
          <p:cNvSpPr>
            <a:spLocks noGrp="1"/>
          </p:cNvSpPr>
          <p:nvPr>
            <p:ph idx="1"/>
          </p:nvPr>
        </p:nvSpPr>
        <p:spPr>
          <a:xfrm>
            <a:off x="457200" y="1600200"/>
            <a:ext cx="8229600" cy="4781128"/>
          </a:xfrm>
        </p:spPr>
        <p:txBody>
          <a:bodyPr>
            <a:normAutofit/>
          </a:bodyPr>
          <a:lstStyle/>
          <a:p>
            <a:pPr lvl="0"/>
            <a:r>
              <a:rPr lang="en-US" dirty="0"/>
              <a:t>The intention of being (as opposed to doing)</a:t>
            </a:r>
          </a:p>
          <a:p>
            <a:pPr lvl="1"/>
            <a:r>
              <a:rPr lang="en-US" dirty="0"/>
              <a:t>Posture</a:t>
            </a:r>
          </a:p>
          <a:p>
            <a:pPr lvl="1"/>
            <a:r>
              <a:rPr lang="en-US" dirty="0"/>
              <a:t>Chin</a:t>
            </a:r>
          </a:p>
          <a:p>
            <a:pPr lvl="1"/>
            <a:r>
              <a:rPr lang="en-US" dirty="0"/>
              <a:t>Mindset</a:t>
            </a:r>
          </a:p>
          <a:p>
            <a:pPr lvl="1"/>
            <a:r>
              <a:rPr lang="en-US" dirty="0"/>
              <a:t>Focus on the breathing</a:t>
            </a:r>
          </a:p>
          <a:p>
            <a:pPr lvl="1"/>
            <a:r>
              <a:rPr lang="en-US" dirty="0"/>
              <a:t>Notice</a:t>
            </a:r>
            <a:endParaRPr lang="en-CA" dirty="0"/>
          </a:p>
          <a:p>
            <a:r>
              <a:rPr lang="en-CA" dirty="0"/>
              <a:t>It is about feeling the way you feel, about noticing without judging</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00192" y="2142364"/>
            <a:ext cx="3178565" cy="2573272"/>
          </a:xfrm>
          <a:prstGeom prst="rect">
            <a:avLst/>
          </a:prstGeom>
        </p:spPr>
      </p:pic>
    </p:spTree>
    <p:extLst>
      <p:ext uri="{BB962C8B-B14F-4D97-AF65-F5344CB8AC3E}">
        <p14:creationId xmlns:p14="http://schemas.microsoft.com/office/powerpoint/2010/main" val="1433659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6">
            <a:clrChange>
              <a:clrFrom>
                <a:srgbClr val="FFFFFF"/>
              </a:clrFrom>
              <a:clrTo>
                <a:srgbClr val="FFFFFF">
                  <a:alpha val="0"/>
                </a:srgbClr>
              </a:clrTo>
            </a:clrChange>
            <a:duotone>
              <a:schemeClr val="accent1">
                <a:shade val="45000"/>
                <a:satMod val="135000"/>
              </a:schemeClr>
              <a:prstClr val="white"/>
            </a:duotone>
          </a:blip>
          <a:srcRect/>
          <a:stretch>
            <a:fillRect/>
          </a:stretch>
        </p:blipFill>
        <p:spPr>
          <a:xfrm>
            <a:off x="6300191" y="1724758"/>
            <a:ext cx="2727741" cy="2208298"/>
          </a:xfrm>
          <a:prstGeom prst="rect">
            <a:avLst/>
          </a:prstGeom>
        </p:spPr>
      </p:pic>
      <p:sp>
        <p:nvSpPr>
          <p:cNvPr id="2" name="Title 1"/>
          <p:cNvSpPr>
            <a:spLocks noGrp="1"/>
          </p:cNvSpPr>
          <p:nvPr>
            <p:ph type="title"/>
            <p:custDataLst>
              <p:tags r:id="rId2"/>
            </p:custDataLst>
          </p:nvPr>
        </p:nvSpPr>
        <p:spPr/>
        <p:txBody>
          <a:bodyPr>
            <a:normAutofit/>
          </a:bodyPr>
          <a:lstStyle/>
          <a:p>
            <a:r>
              <a:rPr lang="fr-FR" sz="3600" u="none" dirty="0"/>
              <a:t>Révision des </a:t>
            </a:r>
            <a:r>
              <a:rPr lang="fr-CA" sz="3600" u="none" dirty="0"/>
              <a:t>Notions de base </a:t>
            </a:r>
            <a:endParaRPr lang="fr-CA" sz="3600" dirty="0"/>
          </a:p>
        </p:txBody>
      </p:sp>
      <p:sp>
        <p:nvSpPr>
          <p:cNvPr id="3" name="Content Placeholder 2"/>
          <p:cNvSpPr>
            <a:spLocks noGrp="1"/>
          </p:cNvSpPr>
          <p:nvPr>
            <p:ph idx="1"/>
            <p:custDataLst>
              <p:tags r:id="rId3"/>
            </p:custDataLst>
          </p:nvPr>
        </p:nvSpPr>
        <p:spPr>
          <a:xfrm>
            <a:off x="457200" y="1268760"/>
            <a:ext cx="8229600" cy="5112568"/>
          </a:xfrm>
        </p:spPr>
        <p:txBody>
          <a:bodyPr>
            <a:normAutofit/>
          </a:bodyPr>
          <a:lstStyle/>
          <a:p>
            <a:pPr lvl="0"/>
            <a:r>
              <a:rPr lang="fr-CA" dirty="0"/>
              <a:t>Avoir l</a:t>
            </a:r>
            <a:r>
              <a:rPr lang="fr-CA" u="none" dirty="0"/>
              <a:t>’intention d’être (plutôt que de faire)</a:t>
            </a:r>
          </a:p>
          <a:p>
            <a:pPr lvl="1"/>
            <a:r>
              <a:rPr lang="fr-CA" u="none" dirty="0"/>
              <a:t>Posture </a:t>
            </a:r>
          </a:p>
          <a:p>
            <a:pPr lvl="1"/>
            <a:r>
              <a:rPr lang="fr-CA" dirty="0"/>
              <a:t>L</a:t>
            </a:r>
            <a:r>
              <a:rPr lang="fr-CA" u="none" dirty="0"/>
              <a:t>e menton</a:t>
            </a:r>
          </a:p>
          <a:p>
            <a:pPr lvl="1"/>
            <a:r>
              <a:rPr lang="fr-CA" u="none" dirty="0"/>
              <a:t>État d’esprit</a:t>
            </a:r>
          </a:p>
          <a:p>
            <a:pPr lvl="1"/>
            <a:r>
              <a:rPr lang="fr-CA" u="none" dirty="0"/>
              <a:t>Concentrez-vous sur la respiration</a:t>
            </a:r>
          </a:p>
          <a:p>
            <a:pPr lvl="1"/>
            <a:r>
              <a:rPr lang="fr-CA" dirty="0"/>
              <a:t>Remarquez</a:t>
            </a:r>
          </a:p>
          <a:p>
            <a:r>
              <a:rPr lang="fr-CA" u="none" dirty="0"/>
              <a:t>Il s’agit de sentir ce que vous ressentez; de remarquer sans juger.</a:t>
            </a:r>
          </a:p>
        </p:txBody>
      </p:sp>
    </p:spTree>
    <p:extLst>
      <p:ext uri="{BB962C8B-B14F-4D97-AF65-F5344CB8AC3E}">
        <p14:creationId xmlns:p14="http://schemas.microsoft.com/office/powerpoint/2010/main" val="2317009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Autofit/>
          </a:bodyPr>
          <a:lstStyle/>
          <a:p>
            <a:r>
              <a:rPr lang="en-CA" sz="2800" dirty="0"/>
              <a:t>Balayage </a:t>
            </a:r>
            <a:r>
              <a:rPr lang="en-CA" sz="2800" dirty="0" err="1"/>
              <a:t>corporel</a:t>
            </a:r>
            <a:r>
              <a:rPr lang="en-CA" sz="2800" dirty="0"/>
              <a:t> – </a:t>
            </a:r>
            <a:r>
              <a:rPr lang="fr-FR" sz="2800" dirty="0"/>
              <a:t>Exercice de centrage en pleine conscience</a:t>
            </a:r>
            <a:br>
              <a:rPr lang="en-CA" sz="2800" dirty="0"/>
            </a:br>
            <a:r>
              <a:rPr lang="en-CA" sz="2800" dirty="0"/>
              <a:t>Mindful Centering Exercise – Body Scan</a:t>
            </a:r>
            <a:endParaRPr lang="en-US" sz="2800" dirty="0"/>
          </a:p>
        </p:txBody>
      </p:sp>
      <p:grpSp>
        <p:nvGrpSpPr>
          <p:cNvPr id="5" name="Group 4">
            <a:extLst>
              <a:ext uri="{C183D7F6-B498-43B3-948B-1728B52AA6E4}">
                <adec:decorative xmlns:adec="http://schemas.microsoft.com/office/drawing/2017/decorative" val="1"/>
              </a:ext>
            </a:extLst>
          </p:cNvPr>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C183D7F6-B498-43B3-948B-1728B52AA6E4}">
                <adec:decorative xmlns:adec="http://schemas.microsoft.com/office/drawing/2017/decorative" val="1"/>
              </a:ext>
            </a:extLst>
          </p:cNvPr>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grpSp>
        <p:nvGrpSpPr>
          <p:cNvPr id="7" name="Group 6">
            <a:extLst>
              <a:ext uri="{FF2B5EF4-FFF2-40B4-BE49-F238E27FC236}">
                <a16:creationId xmlns:a16="http://schemas.microsoft.com/office/drawing/2014/main" id="{F6A29D13-374A-71BF-3F16-09BBA091C0D7}"/>
              </a:ext>
              <a:ext uri="{C183D7F6-B498-43B3-948B-1728B52AA6E4}">
                <adec:decorative xmlns:adec="http://schemas.microsoft.com/office/drawing/2017/decorative" val="1"/>
              </a:ext>
            </a:extLst>
          </p:cNvPr>
          <p:cNvGrpSpPr/>
          <p:nvPr/>
        </p:nvGrpSpPr>
        <p:grpSpPr>
          <a:xfrm>
            <a:off x="7159028" y="6093682"/>
            <a:ext cx="742312" cy="745446"/>
            <a:chOff x="1691680" y="5343137"/>
            <a:chExt cx="803649" cy="818086"/>
          </a:xfrm>
        </p:grpSpPr>
        <p:pic>
          <p:nvPicPr>
            <p:cNvPr id="9" name="Picture 8">
              <a:extLst>
                <a:ext uri="{FF2B5EF4-FFF2-40B4-BE49-F238E27FC236}">
                  <a16:creationId xmlns:a16="http://schemas.microsoft.com/office/drawing/2014/main" id="{63D3AEAF-AD21-B41D-4E21-E63E578A66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0" name="Oval 9">
              <a:extLst>
                <a:ext uri="{FF2B5EF4-FFF2-40B4-BE49-F238E27FC236}">
                  <a16:creationId xmlns:a16="http://schemas.microsoft.com/office/drawing/2014/main" id="{87B5D844-0109-76B6-80D9-30604B389F6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EC4C0978-CFB6-A524-34AE-1300C17A702B}"/>
              </a:ext>
            </a:extLst>
          </p:cNvPr>
          <p:cNvPicPr>
            <a:picLocks noChangeAspect="1"/>
          </p:cNvPicPr>
          <p:nvPr/>
        </p:nvPicPr>
        <p:blipFill>
          <a:blip r:embed="rId9"/>
          <a:stretch>
            <a:fillRect/>
          </a:stretch>
        </p:blipFill>
        <p:spPr>
          <a:xfrm>
            <a:off x="6518596" y="6099246"/>
            <a:ext cx="649641" cy="649641"/>
          </a:xfrm>
          <a:prstGeom prst="rect">
            <a:avLst/>
          </a:prstGeom>
        </p:spPr>
      </p:pic>
    </p:spTree>
    <p:extLst>
      <p:ext uri="{BB962C8B-B14F-4D97-AF65-F5344CB8AC3E}">
        <p14:creationId xmlns:p14="http://schemas.microsoft.com/office/powerpoint/2010/main" val="226231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BEDEE7-FFC3-A8BF-2176-6CA0E913FAAA}"/>
              </a:ext>
            </a:extLst>
          </p:cNvPr>
          <p:cNvPicPr>
            <a:picLocks noChangeAspect="1"/>
          </p:cNvPicPr>
          <p:nvPr/>
        </p:nvPicPr>
        <p:blipFill>
          <a:blip r:embed="rId3"/>
          <a:stretch>
            <a:fillRect/>
          </a:stretch>
        </p:blipFill>
        <p:spPr>
          <a:xfrm>
            <a:off x="0" y="2736353"/>
            <a:ext cx="4572000" cy="2962966"/>
          </a:xfrm>
          <a:prstGeom prst="rect">
            <a:avLst/>
          </a:prstGeom>
        </p:spPr>
      </p:pic>
      <p:pic>
        <p:nvPicPr>
          <p:cNvPr id="7" name="Picture 6">
            <a:extLst>
              <a:ext uri="{FF2B5EF4-FFF2-40B4-BE49-F238E27FC236}">
                <a16:creationId xmlns:a16="http://schemas.microsoft.com/office/drawing/2014/main" id="{4382DFBA-5ED2-C1D6-6186-AE6FA06E6A9F}"/>
              </a:ext>
            </a:extLst>
          </p:cNvPr>
          <p:cNvPicPr>
            <a:picLocks noChangeAspect="1"/>
          </p:cNvPicPr>
          <p:nvPr/>
        </p:nvPicPr>
        <p:blipFill>
          <a:blip r:embed="rId4"/>
          <a:stretch>
            <a:fillRect/>
          </a:stretch>
        </p:blipFill>
        <p:spPr>
          <a:xfrm>
            <a:off x="4572000" y="2736352"/>
            <a:ext cx="4554027" cy="2951318"/>
          </a:xfrm>
          <a:prstGeom prst="rect">
            <a:avLst/>
          </a:prstGeom>
        </p:spPr>
      </p:pic>
      <p:pic>
        <p:nvPicPr>
          <p:cNvPr id="3" name="Picture 2">
            <a:extLst>
              <a:ext uri="{FF2B5EF4-FFF2-40B4-BE49-F238E27FC236}">
                <a16:creationId xmlns:a16="http://schemas.microsoft.com/office/drawing/2014/main" id="{274BAA67-C1A8-2FDD-2ED4-3F14ED67C29B}"/>
              </a:ext>
            </a:extLst>
          </p:cNvPr>
          <p:cNvPicPr>
            <a:picLocks noChangeAspect="1"/>
          </p:cNvPicPr>
          <p:nvPr/>
        </p:nvPicPr>
        <p:blipFill>
          <a:blip r:embed="rId5"/>
          <a:stretch>
            <a:fillRect/>
          </a:stretch>
        </p:blipFill>
        <p:spPr>
          <a:xfrm>
            <a:off x="4572000" y="11962"/>
            <a:ext cx="4554027" cy="2696958"/>
          </a:xfrm>
          <a:prstGeom prst="rect">
            <a:avLst/>
          </a:prstGeom>
        </p:spPr>
      </p:pic>
      <p:sp>
        <p:nvSpPr>
          <p:cNvPr id="13" name="Title 1">
            <a:extLst>
              <a:ext uri="{FF2B5EF4-FFF2-40B4-BE49-F238E27FC236}">
                <a16:creationId xmlns:a16="http://schemas.microsoft.com/office/drawing/2014/main" id="{AFB1FF55-B131-96E5-E326-4AB11A9424E6}"/>
              </a:ext>
            </a:extLst>
          </p:cNvPr>
          <p:cNvSpPr>
            <a:spLocks noGrp="1"/>
          </p:cNvSpPr>
          <p:nvPr>
            <p:ph type="title"/>
          </p:nvPr>
        </p:nvSpPr>
        <p:spPr>
          <a:xfrm>
            <a:off x="0" y="301004"/>
            <a:ext cx="4572000" cy="1930226"/>
          </a:xfrm>
        </p:spPr>
        <p:txBody>
          <a:bodyPr>
            <a:noAutofit/>
          </a:bodyPr>
          <a:lstStyle/>
          <a:p>
            <a:r>
              <a:rPr lang="fr-CA" sz="3200" dirty="0">
                <a:solidFill>
                  <a:schemeClr val="accent1">
                    <a:lumMod val="75000"/>
                  </a:schemeClr>
                </a:solidFill>
              </a:rPr>
              <a:t>IRCC LA – </a:t>
            </a:r>
            <a:r>
              <a:rPr lang="fr-CA" sz="3200" dirty="0" err="1">
                <a:solidFill>
                  <a:schemeClr val="accent1">
                    <a:lumMod val="75000"/>
                  </a:schemeClr>
                </a:solidFill>
              </a:rPr>
              <a:t>LearningConnex</a:t>
            </a:r>
            <a:br>
              <a:rPr lang="fr-CA" sz="3200" dirty="0">
                <a:solidFill>
                  <a:schemeClr val="accent1">
                    <a:lumMod val="75000"/>
                  </a:schemeClr>
                </a:solidFill>
              </a:rPr>
            </a:br>
            <a:r>
              <a:rPr lang="fr-CA" sz="3200" dirty="0" err="1">
                <a:solidFill>
                  <a:schemeClr val="accent1">
                    <a:lumMod val="75000"/>
                  </a:schemeClr>
                </a:solidFill>
              </a:rPr>
              <a:t>Neuroplasticity</a:t>
            </a:r>
            <a:r>
              <a:rPr lang="fr-CA" sz="3200" dirty="0">
                <a:solidFill>
                  <a:schemeClr val="accent1">
                    <a:lumMod val="75000"/>
                  </a:schemeClr>
                </a:solidFill>
              </a:rPr>
              <a:t> and </a:t>
            </a:r>
            <a:br>
              <a:rPr lang="fr-CA" sz="3200" dirty="0">
                <a:solidFill>
                  <a:schemeClr val="accent1">
                    <a:lumMod val="75000"/>
                  </a:schemeClr>
                </a:solidFill>
              </a:rPr>
            </a:br>
            <a:r>
              <a:rPr lang="fr-CA" sz="3200" dirty="0">
                <a:solidFill>
                  <a:schemeClr val="accent1">
                    <a:lumMod val="75000"/>
                  </a:schemeClr>
                </a:solidFill>
              </a:rPr>
              <a:t>Self-Compassion</a:t>
            </a:r>
            <a:endParaRPr lang="en-CA" sz="3200" dirty="0">
              <a:solidFill>
                <a:schemeClr val="accent1">
                  <a:lumMod val="75000"/>
                </a:schemeClr>
              </a:solidFill>
            </a:endParaRPr>
          </a:p>
        </p:txBody>
      </p:sp>
      <p:sp>
        <p:nvSpPr>
          <p:cNvPr id="14" name="TextBox 13">
            <a:extLst>
              <a:ext uri="{FF2B5EF4-FFF2-40B4-BE49-F238E27FC236}">
                <a16:creationId xmlns:a16="http://schemas.microsoft.com/office/drawing/2014/main" id="{35B0DFBB-D520-5F2E-C9A8-6B680DA05BB6}"/>
              </a:ext>
            </a:extLst>
          </p:cNvPr>
          <p:cNvSpPr txBox="1"/>
          <p:nvPr/>
        </p:nvSpPr>
        <p:spPr>
          <a:xfrm>
            <a:off x="1352589" y="2301200"/>
            <a:ext cx="6552728" cy="523220"/>
          </a:xfrm>
          <a:prstGeom prst="rect">
            <a:avLst/>
          </a:prstGeom>
          <a:noFill/>
        </p:spPr>
        <p:txBody>
          <a:bodyPr wrap="square" rtlCol="0">
            <a:spAutoFit/>
          </a:bodyPr>
          <a:lstStyle/>
          <a:p>
            <a:r>
              <a:rPr lang="fr-CA" sz="2800" b="1" dirty="0" err="1">
                <a:solidFill>
                  <a:schemeClr val="accent1">
                    <a:lumMod val="75000"/>
                  </a:schemeClr>
                </a:solidFill>
                <a:latin typeface="+mj-lt"/>
                <a:ea typeface="+mj-ea"/>
                <a:cs typeface="+mj-cs"/>
              </a:rPr>
              <a:t>Before</a:t>
            </a:r>
            <a:r>
              <a:rPr lang="fr-CA" sz="2800" dirty="0">
                <a:solidFill>
                  <a:schemeClr val="accent1">
                    <a:lumMod val="75000"/>
                  </a:schemeClr>
                </a:solidFill>
                <a:latin typeface="+mj-lt"/>
                <a:ea typeface="+mj-ea"/>
                <a:cs typeface="+mj-cs"/>
              </a:rPr>
              <a:t> the </a:t>
            </a:r>
            <a:r>
              <a:rPr lang="fr-CA" sz="2800" dirty="0" err="1">
                <a:solidFill>
                  <a:schemeClr val="accent1">
                    <a:lumMod val="75000"/>
                  </a:schemeClr>
                </a:solidFill>
                <a:latin typeface="+mj-lt"/>
                <a:ea typeface="+mj-ea"/>
                <a:cs typeface="+mj-cs"/>
              </a:rPr>
              <a:t>mindfulness</a:t>
            </a:r>
            <a:r>
              <a:rPr lang="fr-CA" sz="2800" dirty="0">
                <a:solidFill>
                  <a:schemeClr val="accent1">
                    <a:lumMod val="75000"/>
                  </a:schemeClr>
                </a:solidFill>
                <a:latin typeface="+mj-lt"/>
                <a:ea typeface="+mj-ea"/>
                <a:cs typeface="+mj-cs"/>
              </a:rPr>
              <a:t> </a:t>
            </a:r>
            <a:r>
              <a:rPr lang="fr-CA" sz="2800" dirty="0" err="1">
                <a:solidFill>
                  <a:schemeClr val="accent1">
                    <a:lumMod val="75000"/>
                  </a:schemeClr>
                </a:solidFill>
                <a:latin typeface="+mj-lt"/>
                <a:ea typeface="+mj-ea"/>
                <a:cs typeface="+mj-cs"/>
              </a:rPr>
              <a:t>exercise</a:t>
            </a:r>
            <a:r>
              <a:rPr lang="fr-CA" sz="2800" dirty="0">
                <a:solidFill>
                  <a:schemeClr val="accent1">
                    <a:lumMod val="75000"/>
                  </a:schemeClr>
                </a:solidFill>
                <a:latin typeface="+mj-lt"/>
                <a:ea typeface="+mj-ea"/>
                <a:cs typeface="+mj-cs"/>
              </a:rPr>
              <a:t>, and </a:t>
            </a:r>
            <a:r>
              <a:rPr lang="fr-CA" sz="2800" b="1" dirty="0" err="1">
                <a:solidFill>
                  <a:schemeClr val="accent1">
                    <a:lumMod val="75000"/>
                  </a:schemeClr>
                </a:solidFill>
                <a:latin typeface="+mj-lt"/>
                <a:ea typeface="+mj-ea"/>
                <a:cs typeface="+mj-cs"/>
              </a:rPr>
              <a:t>After</a:t>
            </a:r>
            <a:endParaRPr lang="en-CA" sz="2800" b="1" dirty="0">
              <a:solidFill>
                <a:schemeClr val="accent1">
                  <a:lumMod val="75000"/>
                </a:schemeClr>
              </a:solidFill>
              <a:latin typeface="+mj-lt"/>
              <a:ea typeface="+mj-ea"/>
              <a:cs typeface="+mj-cs"/>
            </a:endParaRPr>
          </a:p>
        </p:txBody>
      </p:sp>
      <p:sp>
        <p:nvSpPr>
          <p:cNvPr id="15" name="TextBox 14">
            <a:extLst>
              <a:ext uri="{FF2B5EF4-FFF2-40B4-BE49-F238E27FC236}">
                <a16:creationId xmlns:a16="http://schemas.microsoft.com/office/drawing/2014/main" id="{03458E78-6A3A-1A60-09D2-32510169D075}"/>
              </a:ext>
            </a:extLst>
          </p:cNvPr>
          <p:cNvSpPr txBox="1"/>
          <p:nvPr/>
        </p:nvSpPr>
        <p:spPr>
          <a:xfrm>
            <a:off x="395536" y="5356667"/>
            <a:ext cx="7776864" cy="1323439"/>
          </a:xfrm>
          <a:prstGeom prst="rect">
            <a:avLst/>
          </a:prstGeom>
          <a:solidFill>
            <a:schemeClr val="bg1"/>
          </a:solidFill>
        </p:spPr>
        <p:txBody>
          <a:bodyPr wrap="square" rtlCol="0">
            <a:spAutoFit/>
          </a:bodyPr>
          <a:lstStyle/>
          <a:p>
            <a:r>
              <a:rPr lang="en-CA" sz="2000" b="1" dirty="0">
                <a:solidFill>
                  <a:schemeClr val="accent1">
                    <a:lumMod val="75000"/>
                  </a:schemeClr>
                </a:solidFill>
                <a:latin typeface="+mj-lt"/>
                <a:ea typeface="+mj-ea"/>
                <a:cs typeface="+mj-cs"/>
              </a:rPr>
              <a:t>Finding: </a:t>
            </a:r>
            <a:r>
              <a:rPr lang="en-CA" sz="2000" dirty="0">
                <a:solidFill>
                  <a:schemeClr val="accent1">
                    <a:lumMod val="75000"/>
                  </a:schemeClr>
                </a:solidFill>
                <a:latin typeface="+mj-lt"/>
                <a:ea typeface="+mj-ea"/>
                <a:cs typeface="+mj-cs"/>
              </a:rPr>
              <a:t>the shift towards the groups of words in 4 and 5 are aligned with the availability of the prefrontal cortex, which is needed to learn, have focus, clarity, creativity, curiosity, and as later commented by one of our participants after the Self-Compassion exercise “giving yourself grace”.</a:t>
            </a:r>
          </a:p>
        </p:txBody>
      </p:sp>
    </p:spTree>
    <p:extLst>
      <p:ext uri="{BB962C8B-B14F-4D97-AF65-F5344CB8AC3E}">
        <p14:creationId xmlns:p14="http://schemas.microsoft.com/office/powerpoint/2010/main" val="3181005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p:txBody>
          <a:bodyPr>
            <a:normAutofit fontScale="90000"/>
          </a:bodyPr>
          <a:lstStyle/>
          <a:p>
            <a:r>
              <a:rPr lang="fr-CA" dirty="0" err="1"/>
              <a:t>Remember</a:t>
            </a:r>
            <a:r>
              <a:rPr lang="fr-CA" dirty="0"/>
              <a:t>, </a:t>
            </a:r>
            <a:r>
              <a:rPr lang="fr-CA" dirty="0" err="1"/>
              <a:t>be</a:t>
            </a:r>
            <a:r>
              <a:rPr lang="fr-CA" dirty="0"/>
              <a:t> </a:t>
            </a:r>
            <a:r>
              <a:rPr lang="fr-CA" dirty="0" err="1"/>
              <a:t>aware</a:t>
            </a:r>
            <a:r>
              <a:rPr lang="fr-CA" dirty="0"/>
              <a:t>! //</a:t>
            </a:r>
            <a:br>
              <a:rPr lang="fr-CA" dirty="0"/>
            </a:br>
            <a:r>
              <a:rPr lang="fr-CA" dirty="0"/>
              <a:t>N'oubliez pas, soyez conscient !</a:t>
            </a:r>
            <a:endParaRPr lang="en-CA" dirty="0">
              <a:solidFill>
                <a:schemeClr val="accent1">
                  <a:lumMod val="75000"/>
                </a:schemeClr>
              </a:solidFill>
            </a:endParaRPr>
          </a:p>
        </p:txBody>
      </p:sp>
      <p:sp>
        <p:nvSpPr>
          <p:cNvPr id="12" name="Freeform 52" descr="transition"/>
          <p:cNvSpPr>
            <a:spLocks/>
          </p:cNvSpPr>
          <p:nvPr>
            <p:custDataLst>
              <p:tags r:id="rId2"/>
            </p:custDataLst>
          </p:nvPr>
        </p:nvSpPr>
        <p:spPr bwMode="auto">
          <a:xfrm>
            <a:off x="2797827" y="2675408"/>
            <a:ext cx="1026114" cy="216024"/>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28575" cap="flat">
            <a:solidFill>
              <a:schemeClr val="accent6"/>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
        <p:nvSpPr>
          <p:cNvPr id="16" name="Freeform 52" descr="transition"/>
          <p:cNvSpPr>
            <a:spLocks/>
          </p:cNvSpPr>
          <p:nvPr>
            <p:custDataLst>
              <p:tags r:id="rId3"/>
            </p:custDataLst>
          </p:nvPr>
        </p:nvSpPr>
        <p:spPr bwMode="auto">
          <a:xfrm>
            <a:off x="3783676" y="2813687"/>
            <a:ext cx="1782198" cy="216024"/>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0" cap="flat">
            <a:solidFill>
              <a:schemeClr val="accent3">
                <a:lumMod val="75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
        <p:nvSpPr>
          <p:cNvPr id="19" name="Freeform 52" descr="transition"/>
          <p:cNvSpPr>
            <a:spLocks/>
          </p:cNvSpPr>
          <p:nvPr>
            <p:custDataLst>
              <p:tags r:id="rId4"/>
            </p:custDataLst>
          </p:nvPr>
        </p:nvSpPr>
        <p:spPr bwMode="auto">
          <a:xfrm rot="323491">
            <a:off x="5496251" y="2371608"/>
            <a:ext cx="1225833" cy="1283924"/>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0" cap="flat">
            <a:solidFill>
              <a:schemeClr val="accent6"/>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
        <p:nvSpPr>
          <p:cNvPr id="29" name="Freeform 52" descr="transition"/>
          <p:cNvSpPr>
            <a:spLocks/>
          </p:cNvSpPr>
          <p:nvPr>
            <p:custDataLst>
              <p:tags r:id="rId5"/>
            </p:custDataLst>
          </p:nvPr>
        </p:nvSpPr>
        <p:spPr bwMode="auto">
          <a:xfrm>
            <a:off x="1813891" y="3553087"/>
            <a:ext cx="5992313" cy="751367"/>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28575" cap="flat">
            <a:solidFill>
              <a:schemeClr val="accent6"/>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
        <p:nvSpPr>
          <p:cNvPr id="30" name="Rectangle 46"/>
          <p:cNvSpPr>
            <a:spLocks noChangeArrowheads="1"/>
          </p:cNvSpPr>
          <p:nvPr>
            <p:custDataLst>
              <p:tags r:id="rId6"/>
            </p:custDataLst>
          </p:nvPr>
        </p:nvSpPr>
        <p:spPr bwMode="auto">
          <a:xfrm>
            <a:off x="1877770" y="5248376"/>
            <a:ext cx="1127697" cy="2308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1500" b="1" dirty="0">
                <a:solidFill>
                  <a:srgbClr val="000000"/>
                </a:solidFill>
                <a:cs typeface="Arial" pitchFamily="34" charset="0"/>
              </a:rPr>
              <a:t>Endings</a:t>
            </a:r>
            <a:endParaRPr lang="en-US" sz="1500" dirty="0">
              <a:solidFill>
                <a:prstClr val="black"/>
              </a:solidFill>
              <a:latin typeface="Arial" pitchFamily="34" charset="0"/>
              <a:cs typeface="Arial" pitchFamily="34" charset="0"/>
            </a:endParaRPr>
          </a:p>
        </p:txBody>
      </p:sp>
      <p:sp>
        <p:nvSpPr>
          <p:cNvPr id="31" name="Rectangle 47"/>
          <p:cNvSpPr>
            <a:spLocks noChangeArrowheads="1"/>
          </p:cNvSpPr>
          <p:nvPr>
            <p:custDataLst>
              <p:tags r:id="rId7"/>
            </p:custDataLst>
          </p:nvPr>
        </p:nvSpPr>
        <p:spPr bwMode="auto">
          <a:xfrm>
            <a:off x="4182818" y="5248376"/>
            <a:ext cx="1033681"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1500" b="1" dirty="0">
                <a:solidFill>
                  <a:srgbClr val="000000"/>
                </a:solidFill>
                <a:cs typeface="Arial" pitchFamily="34" charset="0"/>
              </a:rPr>
              <a:t>Neutral Zone</a:t>
            </a:r>
            <a:endParaRPr lang="en-US" sz="1500" dirty="0">
              <a:solidFill>
                <a:prstClr val="black"/>
              </a:solidFill>
              <a:latin typeface="Arial" pitchFamily="34" charset="0"/>
              <a:cs typeface="Arial" pitchFamily="34" charset="0"/>
            </a:endParaRPr>
          </a:p>
        </p:txBody>
      </p:sp>
      <p:sp>
        <p:nvSpPr>
          <p:cNvPr id="32" name="Rectangle 48"/>
          <p:cNvSpPr>
            <a:spLocks noChangeArrowheads="1"/>
          </p:cNvSpPr>
          <p:nvPr>
            <p:custDataLst>
              <p:tags r:id="rId8"/>
            </p:custDataLst>
          </p:nvPr>
        </p:nvSpPr>
        <p:spPr bwMode="auto">
          <a:xfrm>
            <a:off x="6509588" y="5221634"/>
            <a:ext cx="1271823"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1500" b="1" dirty="0">
                <a:solidFill>
                  <a:srgbClr val="000000"/>
                </a:solidFill>
                <a:cs typeface="Arial" pitchFamily="34" charset="0"/>
              </a:rPr>
              <a:t>New Beginnings</a:t>
            </a:r>
            <a:endParaRPr lang="en-US" sz="1500" dirty="0">
              <a:solidFill>
                <a:prstClr val="black"/>
              </a:solidFill>
              <a:latin typeface="Arial" pitchFamily="34" charset="0"/>
              <a:cs typeface="Arial" pitchFamily="34" charset="0"/>
            </a:endParaRPr>
          </a:p>
        </p:txBody>
      </p:sp>
      <p:grpSp>
        <p:nvGrpSpPr>
          <p:cNvPr id="33" name="Group 32">
            <a:extLst>
              <a:ext uri="{C183D7F6-B498-43B3-948B-1728B52AA6E4}">
                <adec:decorative xmlns:adec="http://schemas.microsoft.com/office/drawing/2017/decorative" val="1"/>
              </a:ext>
            </a:extLst>
          </p:cNvPr>
          <p:cNvGrpSpPr/>
          <p:nvPr/>
        </p:nvGrpSpPr>
        <p:grpSpPr>
          <a:xfrm>
            <a:off x="3419712" y="3359920"/>
            <a:ext cx="2548455" cy="840998"/>
            <a:chOff x="2843808" y="2286937"/>
            <a:chExt cx="2664296" cy="3409968"/>
          </a:xfrm>
        </p:grpSpPr>
        <p:cxnSp>
          <p:nvCxnSpPr>
            <p:cNvPr id="34" name="Straight Connector 33"/>
            <p:cNvCxnSpPr/>
            <p:nvPr/>
          </p:nvCxnSpPr>
          <p:spPr>
            <a:xfrm flipV="1">
              <a:off x="2843808" y="2286937"/>
              <a:ext cx="0" cy="3409968"/>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508104" y="2286937"/>
              <a:ext cx="0" cy="3409968"/>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grpSp>
      <p:sp>
        <p:nvSpPr>
          <p:cNvPr id="17" name="Rectangle 46"/>
          <p:cNvSpPr>
            <a:spLocks noChangeArrowheads="1"/>
          </p:cNvSpPr>
          <p:nvPr>
            <p:custDataLst>
              <p:tags r:id="rId9"/>
            </p:custDataLst>
          </p:nvPr>
        </p:nvSpPr>
        <p:spPr bwMode="auto">
          <a:xfrm>
            <a:off x="1877770" y="5441543"/>
            <a:ext cx="1127697" cy="2308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fr-CA" sz="1500" b="1" dirty="0">
                <a:solidFill>
                  <a:srgbClr val="000000"/>
                </a:solidFill>
                <a:cs typeface="Arial" pitchFamily="34" charset="0"/>
              </a:rPr>
              <a:t>Fins </a:t>
            </a:r>
            <a:endParaRPr lang="fr-CA" sz="1500" dirty="0">
              <a:solidFill>
                <a:prstClr val="black"/>
              </a:solidFill>
              <a:latin typeface="Arial" pitchFamily="34" charset="0"/>
              <a:cs typeface="Arial" pitchFamily="34" charset="0"/>
            </a:endParaRPr>
          </a:p>
        </p:txBody>
      </p:sp>
      <p:sp>
        <p:nvSpPr>
          <p:cNvPr id="18" name="Rectangle 47"/>
          <p:cNvSpPr>
            <a:spLocks noChangeArrowheads="1"/>
          </p:cNvSpPr>
          <p:nvPr>
            <p:custDataLst>
              <p:tags r:id="rId10"/>
            </p:custDataLst>
          </p:nvPr>
        </p:nvSpPr>
        <p:spPr bwMode="auto">
          <a:xfrm>
            <a:off x="4216257" y="5441543"/>
            <a:ext cx="966804"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fr-CA" sz="1500" b="1" dirty="0">
                <a:solidFill>
                  <a:srgbClr val="000000"/>
                </a:solidFill>
                <a:cs typeface="Arial" pitchFamily="34" charset="0"/>
              </a:rPr>
              <a:t>Zone neutre</a:t>
            </a:r>
            <a:endParaRPr lang="fr-CA" sz="1500" dirty="0">
              <a:solidFill>
                <a:prstClr val="black"/>
              </a:solidFill>
              <a:latin typeface="Arial" pitchFamily="34" charset="0"/>
              <a:cs typeface="Arial" pitchFamily="34" charset="0"/>
            </a:endParaRPr>
          </a:p>
        </p:txBody>
      </p:sp>
      <p:sp>
        <p:nvSpPr>
          <p:cNvPr id="20" name="Rectangle 48"/>
          <p:cNvSpPr>
            <a:spLocks noChangeArrowheads="1"/>
          </p:cNvSpPr>
          <p:nvPr>
            <p:custDataLst>
              <p:tags r:id="rId11"/>
            </p:custDataLst>
          </p:nvPr>
        </p:nvSpPr>
        <p:spPr bwMode="auto">
          <a:xfrm>
            <a:off x="6417033" y="5414801"/>
            <a:ext cx="1456938"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fr-CA" sz="1500" b="1" dirty="0">
                <a:solidFill>
                  <a:srgbClr val="000000"/>
                </a:solidFill>
                <a:cs typeface="Arial" pitchFamily="34" charset="0"/>
              </a:rPr>
              <a:t>Nouveaux départs</a:t>
            </a:r>
            <a:endParaRPr lang="fr-CA" sz="1500" dirty="0">
              <a:solidFill>
                <a:prstClr val="black"/>
              </a:solidFill>
              <a:latin typeface="Arial" pitchFamily="34" charset="0"/>
              <a:cs typeface="Arial" pitchFamily="34" charset="0"/>
            </a:endParaRPr>
          </a:p>
        </p:txBody>
      </p:sp>
      <p:cxnSp>
        <p:nvCxnSpPr>
          <p:cNvPr id="21" name="Straight Arrow Connector 20" descr="time line"/>
          <p:cNvCxnSpPr/>
          <p:nvPr>
            <p:custDataLst>
              <p:tags r:id="rId12"/>
            </p:custDataLst>
          </p:nvPr>
        </p:nvCxnSpPr>
        <p:spPr>
          <a:xfrm>
            <a:off x="1813891" y="2671151"/>
            <a:ext cx="513057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custDataLst>
              <p:tags r:id="rId13"/>
            </p:custDataLst>
          </p:nvPr>
        </p:nvSpPr>
        <p:spPr>
          <a:xfrm>
            <a:off x="6782443" y="2779162"/>
            <a:ext cx="668758" cy="507831"/>
          </a:xfrm>
          <a:prstGeom prst="rect">
            <a:avLst/>
          </a:prstGeom>
          <a:noFill/>
        </p:spPr>
        <p:txBody>
          <a:bodyPr wrap="square" rtlCol="0">
            <a:spAutoFit/>
          </a:bodyPr>
          <a:lstStyle/>
          <a:p>
            <a:r>
              <a:rPr lang="en-CA" sz="1350" dirty="0"/>
              <a:t>time /</a:t>
            </a:r>
            <a:br>
              <a:rPr lang="en-CA" sz="1350" dirty="0"/>
            </a:br>
            <a:r>
              <a:rPr lang="en-CA" sz="1350" dirty="0"/>
              <a:t>temps</a:t>
            </a:r>
          </a:p>
        </p:txBody>
      </p:sp>
      <p:cxnSp>
        <p:nvCxnSpPr>
          <p:cNvPr id="23" name="Straight Connector 22" descr="change"/>
          <p:cNvCxnSpPr/>
          <p:nvPr>
            <p:custDataLst>
              <p:tags r:id="rId14"/>
            </p:custDataLst>
          </p:nvPr>
        </p:nvCxnSpPr>
        <p:spPr>
          <a:xfrm>
            <a:off x="2840005" y="2563139"/>
            <a:ext cx="0" cy="27003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Freeform 23" descr="reality of a transition, goes back and forth dependng on what's going on for the person"/>
          <p:cNvSpPr/>
          <p:nvPr>
            <p:custDataLst>
              <p:tags r:id="rId15"/>
            </p:custDataLst>
          </p:nvPr>
        </p:nvSpPr>
        <p:spPr>
          <a:xfrm>
            <a:off x="2681790" y="2942947"/>
            <a:ext cx="3965391" cy="2423965"/>
          </a:xfrm>
          <a:custGeom>
            <a:avLst/>
            <a:gdLst>
              <a:gd name="connsiteX0" fmla="*/ 0 w 5287188"/>
              <a:gd name="connsiteY0" fmla="*/ 237705 h 999705"/>
              <a:gd name="connsiteX1" fmla="*/ 30480 w 5287188"/>
              <a:gd name="connsiteY1" fmla="*/ 227545 h 999705"/>
              <a:gd name="connsiteX2" fmla="*/ 60960 w 5287188"/>
              <a:gd name="connsiteY2" fmla="*/ 207225 h 999705"/>
              <a:gd name="connsiteX3" fmla="*/ 121920 w 5287188"/>
              <a:gd name="connsiteY3" fmla="*/ 186905 h 999705"/>
              <a:gd name="connsiteX4" fmla="*/ 152400 w 5287188"/>
              <a:gd name="connsiteY4" fmla="*/ 176745 h 999705"/>
              <a:gd name="connsiteX5" fmla="*/ 426720 w 5287188"/>
              <a:gd name="connsiteY5" fmla="*/ 207225 h 999705"/>
              <a:gd name="connsiteX6" fmla="*/ 457200 w 5287188"/>
              <a:gd name="connsiteY6" fmla="*/ 217385 h 999705"/>
              <a:gd name="connsiteX7" fmla="*/ 487680 w 5287188"/>
              <a:gd name="connsiteY7" fmla="*/ 237705 h 999705"/>
              <a:gd name="connsiteX8" fmla="*/ 508000 w 5287188"/>
              <a:gd name="connsiteY8" fmla="*/ 268185 h 999705"/>
              <a:gd name="connsiteX9" fmla="*/ 538480 w 5287188"/>
              <a:gd name="connsiteY9" fmla="*/ 288505 h 999705"/>
              <a:gd name="connsiteX10" fmla="*/ 609600 w 5287188"/>
              <a:gd name="connsiteY10" fmla="*/ 359625 h 999705"/>
              <a:gd name="connsiteX11" fmla="*/ 619760 w 5287188"/>
              <a:gd name="connsiteY11" fmla="*/ 390105 h 999705"/>
              <a:gd name="connsiteX12" fmla="*/ 650240 w 5287188"/>
              <a:gd name="connsiteY12" fmla="*/ 410425 h 999705"/>
              <a:gd name="connsiteX13" fmla="*/ 701040 w 5287188"/>
              <a:gd name="connsiteY13" fmla="*/ 501865 h 999705"/>
              <a:gd name="connsiteX14" fmla="*/ 751840 w 5287188"/>
              <a:gd name="connsiteY14" fmla="*/ 593305 h 999705"/>
              <a:gd name="connsiteX15" fmla="*/ 772160 w 5287188"/>
              <a:gd name="connsiteY15" fmla="*/ 623785 h 999705"/>
              <a:gd name="connsiteX16" fmla="*/ 802640 w 5287188"/>
              <a:gd name="connsiteY16" fmla="*/ 644105 h 999705"/>
              <a:gd name="connsiteX17" fmla="*/ 883920 w 5287188"/>
              <a:gd name="connsiteY17" fmla="*/ 735545 h 999705"/>
              <a:gd name="connsiteX18" fmla="*/ 924560 w 5287188"/>
              <a:gd name="connsiteY18" fmla="*/ 755865 h 999705"/>
              <a:gd name="connsiteX19" fmla="*/ 985520 w 5287188"/>
              <a:gd name="connsiteY19" fmla="*/ 796505 h 999705"/>
              <a:gd name="connsiteX20" fmla="*/ 1016000 w 5287188"/>
              <a:gd name="connsiteY20" fmla="*/ 806665 h 999705"/>
              <a:gd name="connsiteX21" fmla="*/ 1046480 w 5287188"/>
              <a:gd name="connsiteY21" fmla="*/ 826985 h 999705"/>
              <a:gd name="connsiteX22" fmla="*/ 1087120 w 5287188"/>
              <a:gd name="connsiteY22" fmla="*/ 837145 h 999705"/>
              <a:gd name="connsiteX23" fmla="*/ 1148080 w 5287188"/>
              <a:gd name="connsiteY23" fmla="*/ 857465 h 999705"/>
              <a:gd name="connsiteX24" fmla="*/ 1178560 w 5287188"/>
              <a:gd name="connsiteY24" fmla="*/ 867625 h 999705"/>
              <a:gd name="connsiteX25" fmla="*/ 1351280 w 5287188"/>
              <a:gd name="connsiteY25" fmla="*/ 887945 h 999705"/>
              <a:gd name="connsiteX26" fmla="*/ 1463040 w 5287188"/>
              <a:gd name="connsiteY26" fmla="*/ 877785 h 999705"/>
              <a:gd name="connsiteX27" fmla="*/ 1564640 w 5287188"/>
              <a:gd name="connsiteY27" fmla="*/ 837145 h 999705"/>
              <a:gd name="connsiteX28" fmla="*/ 1686560 w 5287188"/>
              <a:gd name="connsiteY28" fmla="*/ 755865 h 999705"/>
              <a:gd name="connsiteX29" fmla="*/ 1737360 w 5287188"/>
              <a:gd name="connsiteY29" fmla="*/ 674585 h 999705"/>
              <a:gd name="connsiteX30" fmla="*/ 1767840 w 5287188"/>
              <a:gd name="connsiteY30" fmla="*/ 654265 h 999705"/>
              <a:gd name="connsiteX31" fmla="*/ 1788160 w 5287188"/>
              <a:gd name="connsiteY31" fmla="*/ 623785 h 999705"/>
              <a:gd name="connsiteX32" fmla="*/ 1767840 w 5287188"/>
              <a:gd name="connsiteY32" fmla="*/ 552665 h 999705"/>
              <a:gd name="connsiteX33" fmla="*/ 1737360 w 5287188"/>
              <a:gd name="connsiteY33" fmla="*/ 532345 h 999705"/>
              <a:gd name="connsiteX34" fmla="*/ 1666240 w 5287188"/>
              <a:gd name="connsiteY34" fmla="*/ 542505 h 999705"/>
              <a:gd name="connsiteX35" fmla="*/ 1534160 w 5287188"/>
              <a:gd name="connsiteY35" fmla="*/ 572985 h 999705"/>
              <a:gd name="connsiteX36" fmla="*/ 1493520 w 5287188"/>
              <a:gd name="connsiteY36" fmla="*/ 593305 h 999705"/>
              <a:gd name="connsiteX37" fmla="*/ 1463040 w 5287188"/>
              <a:gd name="connsiteY37" fmla="*/ 613625 h 999705"/>
              <a:gd name="connsiteX38" fmla="*/ 1402080 w 5287188"/>
              <a:gd name="connsiteY38" fmla="*/ 633945 h 999705"/>
              <a:gd name="connsiteX39" fmla="*/ 1310640 w 5287188"/>
              <a:gd name="connsiteY39" fmla="*/ 603465 h 999705"/>
              <a:gd name="connsiteX40" fmla="*/ 1280160 w 5287188"/>
              <a:gd name="connsiteY40" fmla="*/ 593305 h 999705"/>
              <a:gd name="connsiteX41" fmla="*/ 1137920 w 5287188"/>
              <a:gd name="connsiteY41" fmla="*/ 532345 h 999705"/>
              <a:gd name="connsiteX42" fmla="*/ 1076960 w 5287188"/>
              <a:gd name="connsiteY42" fmla="*/ 512025 h 999705"/>
              <a:gd name="connsiteX43" fmla="*/ 1005840 w 5287188"/>
              <a:gd name="connsiteY43" fmla="*/ 481545 h 999705"/>
              <a:gd name="connsiteX44" fmla="*/ 975360 w 5287188"/>
              <a:gd name="connsiteY44" fmla="*/ 451065 h 999705"/>
              <a:gd name="connsiteX45" fmla="*/ 914400 w 5287188"/>
              <a:gd name="connsiteY45" fmla="*/ 369785 h 999705"/>
              <a:gd name="connsiteX46" fmla="*/ 843280 w 5287188"/>
              <a:gd name="connsiteY46" fmla="*/ 318985 h 999705"/>
              <a:gd name="connsiteX47" fmla="*/ 812800 w 5287188"/>
              <a:gd name="connsiteY47" fmla="*/ 298665 h 999705"/>
              <a:gd name="connsiteX48" fmla="*/ 782320 w 5287188"/>
              <a:gd name="connsiteY48" fmla="*/ 288505 h 999705"/>
              <a:gd name="connsiteX49" fmla="*/ 711200 w 5287188"/>
              <a:gd name="connsiteY49" fmla="*/ 258025 h 999705"/>
              <a:gd name="connsiteX50" fmla="*/ 680720 w 5287188"/>
              <a:gd name="connsiteY50" fmla="*/ 227545 h 999705"/>
              <a:gd name="connsiteX51" fmla="*/ 731520 w 5287188"/>
              <a:gd name="connsiteY51" fmla="*/ 207225 h 999705"/>
              <a:gd name="connsiteX52" fmla="*/ 812800 w 5287188"/>
              <a:gd name="connsiteY52" fmla="*/ 176745 h 999705"/>
              <a:gd name="connsiteX53" fmla="*/ 955040 w 5287188"/>
              <a:gd name="connsiteY53" fmla="*/ 156425 h 999705"/>
              <a:gd name="connsiteX54" fmla="*/ 1005840 w 5287188"/>
              <a:gd name="connsiteY54" fmla="*/ 136105 h 999705"/>
              <a:gd name="connsiteX55" fmla="*/ 1259840 w 5287188"/>
              <a:gd name="connsiteY55" fmla="*/ 115785 h 999705"/>
              <a:gd name="connsiteX56" fmla="*/ 1412240 w 5287188"/>
              <a:gd name="connsiteY56" fmla="*/ 156425 h 999705"/>
              <a:gd name="connsiteX57" fmla="*/ 1432560 w 5287188"/>
              <a:gd name="connsiteY57" fmla="*/ 186905 h 999705"/>
              <a:gd name="connsiteX58" fmla="*/ 1432560 w 5287188"/>
              <a:gd name="connsiteY58" fmla="*/ 359625 h 999705"/>
              <a:gd name="connsiteX59" fmla="*/ 1422400 w 5287188"/>
              <a:gd name="connsiteY59" fmla="*/ 400265 h 999705"/>
              <a:gd name="connsiteX60" fmla="*/ 1351280 w 5287188"/>
              <a:gd name="connsiteY60" fmla="*/ 451065 h 999705"/>
              <a:gd name="connsiteX61" fmla="*/ 1320800 w 5287188"/>
              <a:gd name="connsiteY61" fmla="*/ 471385 h 999705"/>
              <a:gd name="connsiteX62" fmla="*/ 1229360 w 5287188"/>
              <a:gd name="connsiteY62" fmla="*/ 501865 h 999705"/>
              <a:gd name="connsiteX63" fmla="*/ 568960 w 5287188"/>
              <a:gd name="connsiteY63" fmla="*/ 501865 h 999705"/>
              <a:gd name="connsiteX64" fmla="*/ 538480 w 5287188"/>
              <a:gd name="connsiteY64" fmla="*/ 512025 h 999705"/>
              <a:gd name="connsiteX65" fmla="*/ 436880 w 5287188"/>
              <a:gd name="connsiteY65" fmla="*/ 532345 h 999705"/>
              <a:gd name="connsiteX66" fmla="*/ 426720 w 5287188"/>
              <a:gd name="connsiteY66" fmla="*/ 562825 h 999705"/>
              <a:gd name="connsiteX67" fmla="*/ 457200 w 5287188"/>
              <a:gd name="connsiteY67" fmla="*/ 623785 h 999705"/>
              <a:gd name="connsiteX68" fmla="*/ 487680 w 5287188"/>
              <a:gd name="connsiteY68" fmla="*/ 633945 h 999705"/>
              <a:gd name="connsiteX69" fmla="*/ 640080 w 5287188"/>
              <a:gd name="connsiteY69" fmla="*/ 694905 h 999705"/>
              <a:gd name="connsiteX70" fmla="*/ 711200 w 5287188"/>
              <a:gd name="connsiteY70" fmla="*/ 715225 h 999705"/>
              <a:gd name="connsiteX71" fmla="*/ 792480 w 5287188"/>
              <a:gd name="connsiteY71" fmla="*/ 725385 h 999705"/>
              <a:gd name="connsiteX72" fmla="*/ 975360 w 5287188"/>
              <a:gd name="connsiteY72" fmla="*/ 755865 h 999705"/>
              <a:gd name="connsiteX73" fmla="*/ 1056640 w 5287188"/>
              <a:gd name="connsiteY73" fmla="*/ 776185 h 999705"/>
              <a:gd name="connsiteX74" fmla="*/ 1595120 w 5287188"/>
              <a:gd name="connsiteY74" fmla="*/ 735545 h 999705"/>
              <a:gd name="connsiteX75" fmla="*/ 1635760 w 5287188"/>
              <a:gd name="connsiteY75" fmla="*/ 705065 h 999705"/>
              <a:gd name="connsiteX76" fmla="*/ 1666240 w 5287188"/>
              <a:gd name="connsiteY76" fmla="*/ 694905 h 999705"/>
              <a:gd name="connsiteX77" fmla="*/ 1686560 w 5287188"/>
              <a:gd name="connsiteY77" fmla="*/ 664425 h 999705"/>
              <a:gd name="connsiteX78" fmla="*/ 1717040 w 5287188"/>
              <a:gd name="connsiteY78" fmla="*/ 644105 h 999705"/>
              <a:gd name="connsiteX79" fmla="*/ 1747520 w 5287188"/>
              <a:gd name="connsiteY79" fmla="*/ 542505 h 999705"/>
              <a:gd name="connsiteX80" fmla="*/ 1706880 w 5287188"/>
              <a:gd name="connsiteY80" fmla="*/ 481545 h 999705"/>
              <a:gd name="connsiteX81" fmla="*/ 1645920 w 5287188"/>
              <a:gd name="connsiteY81" fmla="*/ 491705 h 999705"/>
              <a:gd name="connsiteX82" fmla="*/ 1503680 w 5287188"/>
              <a:gd name="connsiteY82" fmla="*/ 471385 h 999705"/>
              <a:gd name="connsiteX83" fmla="*/ 1452880 w 5287188"/>
              <a:gd name="connsiteY83" fmla="*/ 461225 h 999705"/>
              <a:gd name="connsiteX84" fmla="*/ 1239520 w 5287188"/>
              <a:gd name="connsiteY84" fmla="*/ 430745 h 999705"/>
              <a:gd name="connsiteX85" fmla="*/ 1168400 w 5287188"/>
              <a:gd name="connsiteY85" fmla="*/ 410425 h 999705"/>
              <a:gd name="connsiteX86" fmla="*/ 924560 w 5287188"/>
              <a:gd name="connsiteY86" fmla="*/ 390105 h 999705"/>
              <a:gd name="connsiteX87" fmla="*/ 751840 w 5287188"/>
              <a:gd name="connsiteY87" fmla="*/ 410425 h 999705"/>
              <a:gd name="connsiteX88" fmla="*/ 721360 w 5287188"/>
              <a:gd name="connsiteY88" fmla="*/ 430745 h 999705"/>
              <a:gd name="connsiteX89" fmla="*/ 680720 w 5287188"/>
              <a:gd name="connsiteY89" fmla="*/ 451065 h 999705"/>
              <a:gd name="connsiteX90" fmla="*/ 629920 w 5287188"/>
              <a:gd name="connsiteY90" fmla="*/ 491705 h 999705"/>
              <a:gd name="connsiteX91" fmla="*/ 538480 w 5287188"/>
              <a:gd name="connsiteY91" fmla="*/ 512025 h 999705"/>
              <a:gd name="connsiteX92" fmla="*/ 447040 w 5287188"/>
              <a:gd name="connsiteY92" fmla="*/ 491705 h 999705"/>
              <a:gd name="connsiteX93" fmla="*/ 355600 w 5287188"/>
              <a:gd name="connsiteY93" fmla="*/ 430745 h 999705"/>
              <a:gd name="connsiteX94" fmla="*/ 314960 w 5287188"/>
              <a:gd name="connsiteY94" fmla="*/ 410425 h 999705"/>
              <a:gd name="connsiteX95" fmla="*/ 254000 w 5287188"/>
              <a:gd name="connsiteY95" fmla="*/ 349465 h 999705"/>
              <a:gd name="connsiteX96" fmla="*/ 243840 w 5287188"/>
              <a:gd name="connsiteY96" fmla="*/ 318985 h 999705"/>
              <a:gd name="connsiteX97" fmla="*/ 203200 w 5287188"/>
              <a:gd name="connsiteY97" fmla="*/ 237705 h 999705"/>
              <a:gd name="connsiteX98" fmla="*/ 213360 w 5287188"/>
              <a:gd name="connsiteY98" fmla="*/ 176745 h 999705"/>
              <a:gd name="connsiteX99" fmla="*/ 274320 w 5287188"/>
              <a:gd name="connsiteY99" fmla="*/ 115785 h 999705"/>
              <a:gd name="connsiteX100" fmla="*/ 335280 w 5287188"/>
              <a:gd name="connsiteY100" fmla="*/ 95465 h 999705"/>
              <a:gd name="connsiteX101" fmla="*/ 406400 w 5287188"/>
              <a:gd name="connsiteY101" fmla="*/ 64985 h 999705"/>
              <a:gd name="connsiteX102" fmla="*/ 568960 w 5287188"/>
              <a:gd name="connsiteY102" fmla="*/ 34505 h 999705"/>
              <a:gd name="connsiteX103" fmla="*/ 690880 w 5287188"/>
              <a:gd name="connsiteY103" fmla="*/ 24345 h 999705"/>
              <a:gd name="connsiteX104" fmla="*/ 1076960 w 5287188"/>
              <a:gd name="connsiteY104" fmla="*/ 64985 h 999705"/>
              <a:gd name="connsiteX105" fmla="*/ 1127760 w 5287188"/>
              <a:gd name="connsiteY105" fmla="*/ 95465 h 999705"/>
              <a:gd name="connsiteX106" fmla="*/ 1178560 w 5287188"/>
              <a:gd name="connsiteY106" fmla="*/ 146265 h 999705"/>
              <a:gd name="connsiteX107" fmla="*/ 1209040 w 5287188"/>
              <a:gd name="connsiteY107" fmla="*/ 237705 h 999705"/>
              <a:gd name="connsiteX108" fmla="*/ 1249680 w 5287188"/>
              <a:gd name="connsiteY108" fmla="*/ 400265 h 999705"/>
              <a:gd name="connsiteX109" fmla="*/ 1270000 w 5287188"/>
              <a:gd name="connsiteY109" fmla="*/ 440905 h 999705"/>
              <a:gd name="connsiteX110" fmla="*/ 1310640 w 5287188"/>
              <a:gd name="connsiteY110" fmla="*/ 481545 h 999705"/>
              <a:gd name="connsiteX111" fmla="*/ 1391920 w 5287188"/>
              <a:gd name="connsiteY111" fmla="*/ 532345 h 999705"/>
              <a:gd name="connsiteX112" fmla="*/ 1432560 w 5287188"/>
              <a:gd name="connsiteY112" fmla="*/ 542505 h 999705"/>
              <a:gd name="connsiteX113" fmla="*/ 1564640 w 5287188"/>
              <a:gd name="connsiteY113" fmla="*/ 562825 h 999705"/>
              <a:gd name="connsiteX114" fmla="*/ 1991360 w 5287188"/>
              <a:gd name="connsiteY114" fmla="*/ 532345 h 999705"/>
              <a:gd name="connsiteX115" fmla="*/ 2032000 w 5287188"/>
              <a:gd name="connsiteY115" fmla="*/ 522185 h 999705"/>
              <a:gd name="connsiteX116" fmla="*/ 2113280 w 5287188"/>
              <a:gd name="connsiteY116" fmla="*/ 451065 h 999705"/>
              <a:gd name="connsiteX117" fmla="*/ 2143760 w 5287188"/>
              <a:gd name="connsiteY117" fmla="*/ 329145 h 999705"/>
              <a:gd name="connsiteX118" fmla="*/ 2184400 w 5287188"/>
              <a:gd name="connsiteY118" fmla="*/ 339305 h 999705"/>
              <a:gd name="connsiteX119" fmla="*/ 2225040 w 5287188"/>
              <a:gd name="connsiteY119" fmla="*/ 410425 h 999705"/>
              <a:gd name="connsiteX120" fmla="*/ 2235200 w 5287188"/>
              <a:gd name="connsiteY120" fmla="*/ 461225 h 999705"/>
              <a:gd name="connsiteX121" fmla="*/ 2184400 w 5287188"/>
              <a:gd name="connsiteY121" fmla="*/ 583145 h 999705"/>
              <a:gd name="connsiteX122" fmla="*/ 2113280 w 5287188"/>
              <a:gd name="connsiteY122" fmla="*/ 623785 h 999705"/>
              <a:gd name="connsiteX123" fmla="*/ 1991360 w 5287188"/>
              <a:gd name="connsiteY123" fmla="*/ 684745 h 999705"/>
              <a:gd name="connsiteX124" fmla="*/ 1717040 w 5287188"/>
              <a:gd name="connsiteY124" fmla="*/ 755865 h 999705"/>
              <a:gd name="connsiteX125" fmla="*/ 1635760 w 5287188"/>
              <a:gd name="connsiteY125" fmla="*/ 776185 h 999705"/>
              <a:gd name="connsiteX126" fmla="*/ 1493520 w 5287188"/>
              <a:gd name="connsiteY126" fmla="*/ 796505 h 999705"/>
              <a:gd name="connsiteX127" fmla="*/ 1432560 w 5287188"/>
              <a:gd name="connsiteY127" fmla="*/ 806665 h 999705"/>
              <a:gd name="connsiteX128" fmla="*/ 1330960 w 5287188"/>
              <a:gd name="connsiteY128" fmla="*/ 796505 h 999705"/>
              <a:gd name="connsiteX129" fmla="*/ 1310640 w 5287188"/>
              <a:gd name="connsiteY129" fmla="*/ 755865 h 999705"/>
              <a:gd name="connsiteX130" fmla="*/ 1290320 w 5287188"/>
              <a:gd name="connsiteY130" fmla="*/ 705065 h 999705"/>
              <a:gd name="connsiteX131" fmla="*/ 1280160 w 5287188"/>
              <a:gd name="connsiteY131" fmla="*/ 339305 h 999705"/>
              <a:gd name="connsiteX132" fmla="*/ 1259840 w 5287188"/>
              <a:gd name="connsiteY132" fmla="*/ 308825 h 999705"/>
              <a:gd name="connsiteX133" fmla="*/ 1148080 w 5287188"/>
              <a:gd name="connsiteY133" fmla="*/ 247865 h 999705"/>
              <a:gd name="connsiteX134" fmla="*/ 1107440 w 5287188"/>
              <a:gd name="connsiteY134" fmla="*/ 237705 h 999705"/>
              <a:gd name="connsiteX135" fmla="*/ 863600 w 5287188"/>
              <a:gd name="connsiteY135" fmla="*/ 278345 h 999705"/>
              <a:gd name="connsiteX136" fmla="*/ 812800 w 5287188"/>
              <a:gd name="connsiteY136" fmla="*/ 318985 h 999705"/>
              <a:gd name="connsiteX137" fmla="*/ 772160 w 5287188"/>
              <a:gd name="connsiteY137" fmla="*/ 339305 h 999705"/>
              <a:gd name="connsiteX138" fmla="*/ 650240 w 5287188"/>
              <a:gd name="connsiteY138" fmla="*/ 420585 h 999705"/>
              <a:gd name="connsiteX139" fmla="*/ 599440 w 5287188"/>
              <a:gd name="connsiteY139" fmla="*/ 461225 h 999705"/>
              <a:gd name="connsiteX140" fmla="*/ 487680 w 5287188"/>
              <a:gd name="connsiteY140" fmla="*/ 532345 h 999705"/>
              <a:gd name="connsiteX141" fmla="*/ 436880 w 5287188"/>
              <a:gd name="connsiteY141" fmla="*/ 562825 h 999705"/>
              <a:gd name="connsiteX142" fmla="*/ 335280 w 5287188"/>
              <a:gd name="connsiteY142" fmla="*/ 633945 h 999705"/>
              <a:gd name="connsiteX143" fmla="*/ 304800 w 5287188"/>
              <a:gd name="connsiteY143" fmla="*/ 644105 h 999705"/>
              <a:gd name="connsiteX144" fmla="*/ 223520 w 5287188"/>
              <a:gd name="connsiteY144" fmla="*/ 705065 h 999705"/>
              <a:gd name="connsiteX145" fmla="*/ 203200 w 5287188"/>
              <a:gd name="connsiteY145" fmla="*/ 735545 h 999705"/>
              <a:gd name="connsiteX146" fmla="*/ 172720 w 5287188"/>
              <a:gd name="connsiteY146" fmla="*/ 745705 h 999705"/>
              <a:gd name="connsiteX147" fmla="*/ 121920 w 5287188"/>
              <a:gd name="connsiteY147" fmla="*/ 735545 h 999705"/>
              <a:gd name="connsiteX148" fmla="*/ 111760 w 5287188"/>
              <a:gd name="connsiteY148" fmla="*/ 705065 h 999705"/>
              <a:gd name="connsiteX149" fmla="*/ 101600 w 5287188"/>
              <a:gd name="connsiteY149" fmla="*/ 664425 h 999705"/>
              <a:gd name="connsiteX150" fmla="*/ 111760 w 5287188"/>
              <a:gd name="connsiteY150" fmla="*/ 562825 h 999705"/>
              <a:gd name="connsiteX151" fmla="*/ 203200 w 5287188"/>
              <a:gd name="connsiteY151" fmla="*/ 512025 h 999705"/>
              <a:gd name="connsiteX152" fmla="*/ 386080 w 5287188"/>
              <a:gd name="connsiteY152" fmla="*/ 461225 h 999705"/>
              <a:gd name="connsiteX153" fmla="*/ 508000 w 5287188"/>
              <a:gd name="connsiteY153" fmla="*/ 451065 h 999705"/>
              <a:gd name="connsiteX154" fmla="*/ 1249680 w 5287188"/>
              <a:gd name="connsiteY154" fmla="*/ 440905 h 999705"/>
              <a:gd name="connsiteX155" fmla="*/ 1391920 w 5287188"/>
              <a:gd name="connsiteY155" fmla="*/ 451065 h 999705"/>
              <a:gd name="connsiteX156" fmla="*/ 1727200 w 5287188"/>
              <a:gd name="connsiteY156" fmla="*/ 471385 h 999705"/>
              <a:gd name="connsiteX157" fmla="*/ 1849120 w 5287188"/>
              <a:gd name="connsiteY157" fmla="*/ 461225 h 999705"/>
              <a:gd name="connsiteX158" fmla="*/ 1869440 w 5287188"/>
              <a:gd name="connsiteY158" fmla="*/ 430745 h 999705"/>
              <a:gd name="connsiteX159" fmla="*/ 1930400 w 5287188"/>
              <a:gd name="connsiteY159" fmla="*/ 390105 h 999705"/>
              <a:gd name="connsiteX160" fmla="*/ 2021840 w 5287188"/>
              <a:gd name="connsiteY160" fmla="*/ 410425 h 999705"/>
              <a:gd name="connsiteX161" fmla="*/ 2052320 w 5287188"/>
              <a:gd name="connsiteY161" fmla="*/ 440905 h 999705"/>
              <a:gd name="connsiteX162" fmla="*/ 2032000 w 5287188"/>
              <a:gd name="connsiteY162" fmla="*/ 501865 h 999705"/>
              <a:gd name="connsiteX163" fmla="*/ 1991360 w 5287188"/>
              <a:gd name="connsiteY163" fmla="*/ 512025 h 999705"/>
              <a:gd name="connsiteX164" fmla="*/ 1798320 w 5287188"/>
              <a:gd name="connsiteY164" fmla="*/ 491705 h 999705"/>
              <a:gd name="connsiteX165" fmla="*/ 1564640 w 5287188"/>
              <a:gd name="connsiteY165" fmla="*/ 369785 h 999705"/>
              <a:gd name="connsiteX166" fmla="*/ 1503680 w 5287188"/>
              <a:gd name="connsiteY166" fmla="*/ 329145 h 999705"/>
              <a:gd name="connsiteX167" fmla="*/ 1452880 w 5287188"/>
              <a:gd name="connsiteY167" fmla="*/ 278345 h 999705"/>
              <a:gd name="connsiteX168" fmla="*/ 1259840 w 5287188"/>
              <a:gd name="connsiteY168" fmla="*/ 156425 h 999705"/>
              <a:gd name="connsiteX169" fmla="*/ 975360 w 5287188"/>
              <a:gd name="connsiteY169" fmla="*/ 85305 h 999705"/>
              <a:gd name="connsiteX170" fmla="*/ 721360 w 5287188"/>
              <a:gd name="connsiteY170" fmla="*/ 105625 h 999705"/>
              <a:gd name="connsiteX171" fmla="*/ 660400 w 5287188"/>
              <a:gd name="connsiteY171" fmla="*/ 115785 h 999705"/>
              <a:gd name="connsiteX172" fmla="*/ 609600 w 5287188"/>
              <a:gd name="connsiteY172" fmla="*/ 146265 h 999705"/>
              <a:gd name="connsiteX173" fmla="*/ 528320 w 5287188"/>
              <a:gd name="connsiteY173" fmla="*/ 217385 h 999705"/>
              <a:gd name="connsiteX174" fmla="*/ 467360 w 5287188"/>
              <a:gd name="connsiteY174" fmla="*/ 268185 h 999705"/>
              <a:gd name="connsiteX175" fmla="*/ 406400 w 5287188"/>
              <a:gd name="connsiteY175" fmla="*/ 329145 h 999705"/>
              <a:gd name="connsiteX176" fmla="*/ 568960 w 5287188"/>
              <a:gd name="connsiteY176" fmla="*/ 329145 h 999705"/>
              <a:gd name="connsiteX177" fmla="*/ 1158240 w 5287188"/>
              <a:gd name="connsiteY177" fmla="*/ 339305 h 999705"/>
              <a:gd name="connsiteX178" fmla="*/ 1330960 w 5287188"/>
              <a:gd name="connsiteY178" fmla="*/ 400265 h 999705"/>
              <a:gd name="connsiteX179" fmla="*/ 1452880 w 5287188"/>
              <a:gd name="connsiteY179" fmla="*/ 471385 h 999705"/>
              <a:gd name="connsiteX180" fmla="*/ 1493520 w 5287188"/>
              <a:gd name="connsiteY180" fmla="*/ 522185 h 999705"/>
              <a:gd name="connsiteX181" fmla="*/ 1534160 w 5287188"/>
              <a:gd name="connsiteY181" fmla="*/ 562825 h 999705"/>
              <a:gd name="connsiteX182" fmla="*/ 1554480 w 5287188"/>
              <a:gd name="connsiteY182" fmla="*/ 603465 h 999705"/>
              <a:gd name="connsiteX183" fmla="*/ 1595120 w 5287188"/>
              <a:gd name="connsiteY183" fmla="*/ 633945 h 999705"/>
              <a:gd name="connsiteX184" fmla="*/ 1645920 w 5287188"/>
              <a:gd name="connsiteY184" fmla="*/ 664425 h 999705"/>
              <a:gd name="connsiteX185" fmla="*/ 1686560 w 5287188"/>
              <a:gd name="connsiteY185" fmla="*/ 674585 h 999705"/>
              <a:gd name="connsiteX186" fmla="*/ 1717040 w 5287188"/>
              <a:gd name="connsiteY186" fmla="*/ 684745 h 999705"/>
              <a:gd name="connsiteX187" fmla="*/ 1910080 w 5287188"/>
              <a:gd name="connsiteY187" fmla="*/ 664425 h 999705"/>
              <a:gd name="connsiteX188" fmla="*/ 2194560 w 5287188"/>
              <a:gd name="connsiteY188" fmla="*/ 603465 h 999705"/>
              <a:gd name="connsiteX189" fmla="*/ 2265680 w 5287188"/>
              <a:gd name="connsiteY189" fmla="*/ 593305 h 999705"/>
              <a:gd name="connsiteX190" fmla="*/ 2336800 w 5287188"/>
              <a:gd name="connsiteY190" fmla="*/ 583145 h 999705"/>
              <a:gd name="connsiteX191" fmla="*/ 2733040 w 5287188"/>
              <a:gd name="connsiteY191" fmla="*/ 572985 h 999705"/>
              <a:gd name="connsiteX192" fmla="*/ 2763520 w 5287188"/>
              <a:gd name="connsiteY192" fmla="*/ 552665 h 999705"/>
              <a:gd name="connsiteX193" fmla="*/ 2804160 w 5287188"/>
              <a:gd name="connsiteY193" fmla="*/ 532345 h 999705"/>
              <a:gd name="connsiteX194" fmla="*/ 2824480 w 5287188"/>
              <a:gd name="connsiteY194" fmla="*/ 501865 h 999705"/>
              <a:gd name="connsiteX195" fmla="*/ 2854960 w 5287188"/>
              <a:gd name="connsiteY195" fmla="*/ 461225 h 999705"/>
              <a:gd name="connsiteX196" fmla="*/ 2773680 w 5287188"/>
              <a:gd name="connsiteY196" fmla="*/ 512025 h 999705"/>
              <a:gd name="connsiteX197" fmla="*/ 2743200 w 5287188"/>
              <a:gd name="connsiteY197" fmla="*/ 522185 h 999705"/>
              <a:gd name="connsiteX198" fmla="*/ 2286000 w 5287188"/>
              <a:gd name="connsiteY198" fmla="*/ 501865 h 999705"/>
              <a:gd name="connsiteX199" fmla="*/ 2143760 w 5287188"/>
              <a:gd name="connsiteY199" fmla="*/ 481545 h 999705"/>
              <a:gd name="connsiteX200" fmla="*/ 1778000 w 5287188"/>
              <a:gd name="connsiteY200" fmla="*/ 461225 h 999705"/>
              <a:gd name="connsiteX201" fmla="*/ 1209040 w 5287188"/>
              <a:gd name="connsiteY201" fmla="*/ 491705 h 999705"/>
              <a:gd name="connsiteX202" fmla="*/ 1137920 w 5287188"/>
              <a:gd name="connsiteY202" fmla="*/ 522185 h 999705"/>
              <a:gd name="connsiteX203" fmla="*/ 995680 w 5287188"/>
              <a:gd name="connsiteY203" fmla="*/ 583145 h 999705"/>
              <a:gd name="connsiteX204" fmla="*/ 904240 w 5287188"/>
              <a:gd name="connsiteY204" fmla="*/ 633945 h 999705"/>
              <a:gd name="connsiteX205" fmla="*/ 853440 w 5287188"/>
              <a:gd name="connsiteY205" fmla="*/ 644105 h 999705"/>
              <a:gd name="connsiteX206" fmla="*/ 518160 w 5287188"/>
              <a:gd name="connsiteY206" fmla="*/ 674585 h 999705"/>
              <a:gd name="connsiteX207" fmla="*/ 497840 w 5287188"/>
              <a:gd name="connsiteY207" fmla="*/ 684745 h 999705"/>
              <a:gd name="connsiteX208" fmla="*/ 619760 w 5287188"/>
              <a:gd name="connsiteY208" fmla="*/ 674585 h 999705"/>
              <a:gd name="connsiteX209" fmla="*/ 1564640 w 5287188"/>
              <a:gd name="connsiteY209" fmla="*/ 694905 h 999705"/>
              <a:gd name="connsiteX210" fmla="*/ 1706880 w 5287188"/>
              <a:gd name="connsiteY210" fmla="*/ 705065 h 999705"/>
              <a:gd name="connsiteX211" fmla="*/ 1849120 w 5287188"/>
              <a:gd name="connsiteY211" fmla="*/ 725385 h 999705"/>
              <a:gd name="connsiteX212" fmla="*/ 1971040 w 5287188"/>
              <a:gd name="connsiteY212" fmla="*/ 766025 h 999705"/>
              <a:gd name="connsiteX213" fmla="*/ 2092960 w 5287188"/>
              <a:gd name="connsiteY213" fmla="*/ 786345 h 999705"/>
              <a:gd name="connsiteX214" fmla="*/ 2194560 w 5287188"/>
              <a:gd name="connsiteY214" fmla="*/ 806665 h 999705"/>
              <a:gd name="connsiteX215" fmla="*/ 2275840 w 5287188"/>
              <a:gd name="connsiteY215" fmla="*/ 826985 h 999705"/>
              <a:gd name="connsiteX216" fmla="*/ 2397760 w 5287188"/>
              <a:gd name="connsiteY216" fmla="*/ 847305 h 999705"/>
              <a:gd name="connsiteX217" fmla="*/ 2458720 w 5287188"/>
              <a:gd name="connsiteY217" fmla="*/ 857465 h 999705"/>
              <a:gd name="connsiteX218" fmla="*/ 2753360 w 5287188"/>
              <a:gd name="connsiteY218" fmla="*/ 847305 h 999705"/>
              <a:gd name="connsiteX219" fmla="*/ 2834640 w 5287188"/>
              <a:gd name="connsiteY219" fmla="*/ 816825 h 999705"/>
              <a:gd name="connsiteX220" fmla="*/ 2936240 w 5287188"/>
              <a:gd name="connsiteY220" fmla="*/ 796505 h 999705"/>
              <a:gd name="connsiteX221" fmla="*/ 3129280 w 5287188"/>
              <a:gd name="connsiteY221" fmla="*/ 715225 h 999705"/>
              <a:gd name="connsiteX222" fmla="*/ 3383280 w 5287188"/>
              <a:gd name="connsiteY222" fmla="*/ 593305 h 999705"/>
              <a:gd name="connsiteX223" fmla="*/ 3474720 w 5287188"/>
              <a:gd name="connsiteY223" fmla="*/ 562825 h 999705"/>
              <a:gd name="connsiteX224" fmla="*/ 3627120 w 5287188"/>
              <a:gd name="connsiteY224" fmla="*/ 542505 h 999705"/>
              <a:gd name="connsiteX225" fmla="*/ 3850640 w 5287188"/>
              <a:gd name="connsiteY225" fmla="*/ 522185 h 999705"/>
              <a:gd name="connsiteX226" fmla="*/ 3738880 w 5287188"/>
              <a:gd name="connsiteY226" fmla="*/ 532345 h 999705"/>
              <a:gd name="connsiteX227" fmla="*/ 3688080 w 5287188"/>
              <a:gd name="connsiteY227" fmla="*/ 552665 h 999705"/>
              <a:gd name="connsiteX228" fmla="*/ 3627120 w 5287188"/>
              <a:gd name="connsiteY228" fmla="*/ 583145 h 999705"/>
              <a:gd name="connsiteX229" fmla="*/ 3464560 w 5287188"/>
              <a:gd name="connsiteY229" fmla="*/ 644105 h 999705"/>
              <a:gd name="connsiteX230" fmla="*/ 3119120 w 5287188"/>
              <a:gd name="connsiteY230" fmla="*/ 674585 h 999705"/>
              <a:gd name="connsiteX231" fmla="*/ 1828800 w 5287188"/>
              <a:gd name="connsiteY231" fmla="*/ 684745 h 999705"/>
              <a:gd name="connsiteX232" fmla="*/ 1717040 w 5287188"/>
              <a:gd name="connsiteY232" fmla="*/ 735545 h 999705"/>
              <a:gd name="connsiteX233" fmla="*/ 1635760 w 5287188"/>
              <a:gd name="connsiteY233" fmla="*/ 796505 h 999705"/>
              <a:gd name="connsiteX234" fmla="*/ 1554480 w 5287188"/>
              <a:gd name="connsiteY234" fmla="*/ 837145 h 999705"/>
              <a:gd name="connsiteX235" fmla="*/ 1290320 w 5287188"/>
              <a:gd name="connsiteY235" fmla="*/ 826985 h 999705"/>
              <a:gd name="connsiteX236" fmla="*/ 1198880 w 5287188"/>
              <a:gd name="connsiteY236" fmla="*/ 796505 h 999705"/>
              <a:gd name="connsiteX237" fmla="*/ 1127760 w 5287188"/>
              <a:gd name="connsiteY237" fmla="*/ 776185 h 999705"/>
              <a:gd name="connsiteX238" fmla="*/ 1046480 w 5287188"/>
              <a:gd name="connsiteY238" fmla="*/ 745705 h 999705"/>
              <a:gd name="connsiteX239" fmla="*/ 944880 w 5287188"/>
              <a:gd name="connsiteY239" fmla="*/ 715225 h 999705"/>
              <a:gd name="connsiteX240" fmla="*/ 873760 w 5287188"/>
              <a:gd name="connsiteY240" fmla="*/ 674585 h 999705"/>
              <a:gd name="connsiteX241" fmla="*/ 751840 w 5287188"/>
              <a:gd name="connsiteY241" fmla="*/ 542505 h 999705"/>
              <a:gd name="connsiteX242" fmla="*/ 731520 w 5287188"/>
              <a:gd name="connsiteY242" fmla="*/ 512025 h 999705"/>
              <a:gd name="connsiteX243" fmla="*/ 751840 w 5287188"/>
              <a:gd name="connsiteY243" fmla="*/ 461225 h 999705"/>
              <a:gd name="connsiteX244" fmla="*/ 914400 w 5287188"/>
              <a:gd name="connsiteY244" fmla="*/ 430745 h 999705"/>
              <a:gd name="connsiteX245" fmla="*/ 1483360 w 5287188"/>
              <a:gd name="connsiteY245" fmla="*/ 440905 h 999705"/>
              <a:gd name="connsiteX246" fmla="*/ 1656080 w 5287188"/>
              <a:gd name="connsiteY246" fmla="*/ 451065 h 999705"/>
              <a:gd name="connsiteX247" fmla="*/ 2052320 w 5287188"/>
              <a:gd name="connsiteY247" fmla="*/ 461225 h 999705"/>
              <a:gd name="connsiteX248" fmla="*/ 2326640 w 5287188"/>
              <a:gd name="connsiteY248" fmla="*/ 491705 h 999705"/>
              <a:gd name="connsiteX249" fmla="*/ 2580640 w 5287188"/>
              <a:gd name="connsiteY249" fmla="*/ 562825 h 999705"/>
              <a:gd name="connsiteX250" fmla="*/ 2672080 w 5287188"/>
              <a:gd name="connsiteY250" fmla="*/ 613625 h 999705"/>
              <a:gd name="connsiteX251" fmla="*/ 2753360 w 5287188"/>
              <a:gd name="connsiteY251" fmla="*/ 644105 h 999705"/>
              <a:gd name="connsiteX252" fmla="*/ 2966720 w 5287188"/>
              <a:gd name="connsiteY252" fmla="*/ 776185 h 999705"/>
              <a:gd name="connsiteX253" fmla="*/ 3058160 w 5287188"/>
              <a:gd name="connsiteY253" fmla="*/ 796505 h 999705"/>
              <a:gd name="connsiteX254" fmla="*/ 3230880 w 5287188"/>
              <a:gd name="connsiteY254" fmla="*/ 826985 h 999705"/>
              <a:gd name="connsiteX255" fmla="*/ 3606800 w 5287188"/>
              <a:gd name="connsiteY255" fmla="*/ 755865 h 999705"/>
              <a:gd name="connsiteX256" fmla="*/ 3779520 w 5287188"/>
              <a:gd name="connsiteY256" fmla="*/ 654265 h 999705"/>
              <a:gd name="connsiteX257" fmla="*/ 3942080 w 5287188"/>
              <a:gd name="connsiteY257" fmla="*/ 562825 h 999705"/>
              <a:gd name="connsiteX258" fmla="*/ 4013200 w 5287188"/>
              <a:gd name="connsiteY258" fmla="*/ 522185 h 999705"/>
              <a:gd name="connsiteX259" fmla="*/ 4196080 w 5287188"/>
              <a:gd name="connsiteY259" fmla="*/ 420585 h 999705"/>
              <a:gd name="connsiteX260" fmla="*/ 4277360 w 5287188"/>
              <a:gd name="connsiteY260" fmla="*/ 379945 h 999705"/>
              <a:gd name="connsiteX261" fmla="*/ 4206240 w 5287188"/>
              <a:gd name="connsiteY261" fmla="*/ 369785 h 999705"/>
              <a:gd name="connsiteX262" fmla="*/ 3911600 w 5287188"/>
              <a:gd name="connsiteY262" fmla="*/ 379945 h 999705"/>
              <a:gd name="connsiteX263" fmla="*/ 3738880 w 5287188"/>
              <a:gd name="connsiteY263" fmla="*/ 400265 h 999705"/>
              <a:gd name="connsiteX264" fmla="*/ 3637280 w 5287188"/>
              <a:gd name="connsiteY264" fmla="*/ 410425 h 999705"/>
              <a:gd name="connsiteX265" fmla="*/ 3373120 w 5287188"/>
              <a:gd name="connsiteY265" fmla="*/ 501865 h 999705"/>
              <a:gd name="connsiteX266" fmla="*/ 3281680 w 5287188"/>
              <a:gd name="connsiteY266" fmla="*/ 542505 h 999705"/>
              <a:gd name="connsiteX267" fmla="*/ 3200400 w 5287188"/>
              <a:gd name="connsiteY267" fmla="*/ 593305 h 999705"/>
              <a:gd name="connsiteX268" fmla="*/ 2966720 w 5287188"/>
              <a:gd name="connsiteY268" fmla="*/ 654265 h 999705"/>
              <a:gd name="connsiteX269" fmla="*/ 2672080 w 5287188"/>
              <a:gd name="connsiteY269" fmla="*/ 725385 h 999705"/>
              <a:gd name="connsiteX270" fmla="*/ 2529840 w 5287188"/>
              <a:gd name="connsiteY270" fmla="*/ 735545 h 999705"/>
              <a:gd name="connsiteX271" fmla="*/ 2377440 w 5287188"/>
              <a:gd name="connsiteY271" fmla="*/ 766025 h 999705"/>
              <a:gd name="connsiteX272" fmla="*/ 2235200 w 5287188"/>
              <a:gd name="connsiteY272" fmla="*/ 776185 h 999705"/>
              <a:gd name="connsiteX273" fmla="*/ 2062480 w 5287188"/>
              <a:gd name="connsiteY273" fmla="*/ 796505 h 999705"/>
              <a:gd name="connsiteX274" fmla="*/ 1798320 w 5287188"/>
              <a:gd name="connsiteY274" fmla="*/ 837145 h 999705"/>
              <a:gd name="connsiteX275" fmla="*/ 1554480 w 5287188"/>
              <a:gd name="connsiteY275" fmla="*/ 857465 h 999705"/>
              <a:gd name="connsiteX276" fmla="*/ 1452880 w 5287188"/>
              <a:gd name="connsiteY276" fmla="*/ 867625 h 999705"/>
              <a:gd name="connsiteX277" fmla="*/ 1259840 w 5287188"/>
              <a:gd name="connsiteY277" fmla="*/ 877785 h 999705"/>
              <a:gd name="connsiteX278" fmla="*/ 1076960 w 5287188"/>
              <a:gd name="connsiteY278" fmla="*/ 857465 h 999705"/>
              <a:gd name="connsiteX279" fmla="*/ 1005840 w 5287188"/>
              <a:gd name="connsiteY279" fmla="*/ 837145 h 999705"/>
              <a:gd name="connsiteX280" fmla="*/ 965200 w 5287188"/>
              <a:gd name="connsiteY280" fmla="*/ 826985 h 999705"/>
              <a:gd name="connsiteX281" fmla="*/ 965200 w 5287188"/>
              <a:gd name="connsiteY281" fmla="*/ 633945 h 999705"/>
              <a:gd name="connsiteX282" fmla="*/ 1005840 w 5287188"/>
              <a:gd name="connsiteY282" fmla="*/ 572985 h 999705"/>
              <a:gd name="connsiteX283" fmla="*/ 1046480 w 5287188"/>
              <a:gd name="connsiteY283" fmla="*/ 522185 h 999705"/>
              <a:gd name="connsiteX284" fmla="*/ 1270000 w 5287188"/>
              <a:gd name="connsiteY284" fmla="*/ 410425 h 999705"/>
              <a:gd name="connsiteX285" fmla="*/ 1361440 w 5287188"/>
              <a:gd name="connsiteY285" fmla="*/ 400265 h 999705"/>
              <a:gd name="connsiteX286" fmla="*/ 1595120 w 5287188"/>
              <a:gd name="connsiteY286" fmla="*/ 379945 h 999705"/>
              <a:gd name="connsiteX287" fmla="*/ 2103120 w 5287188"/>
              <a:gd name="connsiteY287" fmla="*/ 420585 h 999705"/>
              <a:gd name="connsiteX288" fmla="*/ 2225040 w 5287188"/>
              <a:gd name="connsiteY288" fmla="*/ 451065 h 999705"/>
              <a:gd name="connsiteX289" fmla="*/ 2621280 w 5287188"/>
              <a:gd name="connsiteY289" fmla="*/ 623785 h 999705"/>
              <a:gd name="connsiteX290" fmla="*/ 2905760 w 5287188"/>
              <a:gd name="connsiteY290" fmla="*/ 725385 h 999705"/>
              <a:gd name="connsiteX291" fmla="*/ 3017520 w 5287188"/>
              <a:gd name="connsiteY291" fmla="*/ 745705 h 999705"/>
              <a:gd name="connsiteX292" fmla="*/ 3728720 w 5287188"/>
              <a:gd name="connsiteY292" fmla="*/ 715225 h 999705"/>
              <a:gd name="connsiteX293" fmla="*/ 3850640 w 5287188"/>
              <a:gd name="connsiteY293" fmla="*/ 705065 h 999705"/>
              <a:gd name="connsiteX294" fmla="*/ 4064000 w 5287188"/>
              <a:gd name="connsiteY294" fmla="*/ 644105 h 999705"/>
              <a:gd name="connsiteX295" fmla="*/ 4155440 w 5287188"/>
              <a:gd name="connsiteY295" fmla="*/ 603465 h 999705"/>
              <a:gd name="connsiteX296" fmla="*/ 4257040 w 5287188"/>
              <a:gd name="connsiteY296" fmla="*/ 583145 h 999705"/>
              <a:gd name="connsiteX297" fmla="*/ 4328160 w 5287188"/>
              <a:gd name="connsiteY297" fmla="*/ 552665 h 999705"/>
              <a:gd name="connsiteX298" fmla="*/ 4399280 w 5287188"/>
              <a:gd name="connsiteY298" fmla="*/ 542505 h 999705"/>
              <a:gd name="connsiteX299" fmla="*/ 4450080 w 5287188"/>
              <a:gd name="connsiteY299" fmla="*/ 532345 h 999705"/>
              <a:gd name="connsiteX300" fmla="*/ 4572000 w 5287188"/>
              <a:gd name="connsiteY300" fmla="*/ 522185 h 999705"/>
              <a:gd name="connsiteX301" fmla="*/ 4246880 w 5287188"/>
              <a:gd name="connsiteY301" fmla="*/ 542505 h 999705"/>
              <a:gd name="connsiteX302" fmla="*/ 3942080 w 5287188"/>
              <a:gd name="connsiteY302" fmla="*/ 572985 h 999705"/>
              <a:gd name="connsiteX303" fmla="*/ 3759200 w 5287188"/>
              <a:gd name="connsiteY303" fmla="*/ 603465 h 999705"/>
              <a:gd name="connsiteX304" fmla="*/ 3281680 w 5287188"/>
              <a:gd name="connsiteY304" fmla="*/ 694905 h 999705"/>
              <a:gd name="connsiteX305" fmla="*/ 3048000 w 5287188"/>
              <a:gd name="connsiteY305" fmla="*/ 725385 h 999705"/>
              <a:gd name="connsiteX306" fmla="*/ 2804160 w 5287188"/>
              <a:gd name="connsiteY306" fmla="*/ 766025 h 999705"/>
              <a:gd name="connsiteX307" fmla="*/ 2590800 w 5287188"/>
              <a:gd name="connsiteY307" fmla="*/ 796505 h 999705"/>
              <a:gd name="connsiteX308" fmla="*/ 1686560 w 5287188"/>
              <a:gd name="connsiteY308" fmla="*/ 735545 h 999705"/>
              <a:gd name="connsiteX309" fmla="*/ 1584960 w 5287188"/>
              <a:gd name="connsiteY309" fmla="*/ 694905 h 999705"/>
              <a:gd name="connsiteX310" fmla="*/ 1442720 w 5287188"/>
              <a:gd name="connsiteY310" fmla="*/ 583145 h 999705"/>
              <a:gd name="connsiteX311" fmla="*/ 1402080 w 5287188"/>
              <a:gd name="connsiteY311" fmla="*/ 522185 h 999705"/>
              <a:gd name="connsiteX312" fmla="*/ 1391920 w 5287188"/>
              <a:gd name="connsiteY312" fmla="*/ 491705 h 999705"/>
              <a:gd name="connsiteX313" fmla="*/ 1402080 w 5287188"/>
              <a:gd name="connsiteY313" fmla="*/ 420585 h 999705"/>
              <a:gd name="connsiteX314" fmla="*/ 1503680 w 5287188"/>
              <a:gd name="connsiteY314" fmla="*/ 369785 h 999705"/>
              <a:gd name="connsiteX315" fmla="*/ 1838960 w 5287188"/>
              <a:gd name="connsiteY315" fmla="*/ 379945 h 999705"/>
              <a:gd name="connsiteX316" fmla="*/ 1971040 w 5287188"/>
              <a:gd name="connsiteY316" fmla="*/ 400265 h 999705"/>
              <a:gd name="connsiteX317" fmla="*/ 2123440 w 5287188"/>
              <a:gd name="connsiteY317" fmla="*/ 420585 h 999705"/>
              <a:gd name="connsiteX318" fmla="*/ 2286000 w 5287188"/>
              <a:gd name="connsiteY318" fmla="*/ 461225 h 999705"/>
              <a:gd name="connsiteX319" fmla="*/ 2672080 w 5287188"/>
              <a:gd name="connsiteY319" fmla="*/ 512025 h 999705"/>
              <a:gd name="connsiteX320" fmla="*/ 3007360 w 5287188"/>
              <a:gd name="connsiteY320" fmla="*/ 552665 h 999705"/>
              <a:gd name="connsiteX321" fmla="*/ 3149600 w 5287188"/>
              <a:gd name="connsiteY321" fmla="*/ 562825 h 999705"/>
              <a:gd name="connsiteX322" fmla="*/ 3423920 w 5287188"/>
              <a:gd name="connsiteY322" fmla="*/ 552665 h 999705"/>
              <a:gd name="connsiteX323" fmla="*/ 3454400 w 5287188"/>
              <a:gd name="connsiteY323" fmla="*/ 542505 h 999705"/>
              <a:gd name="connsiteX324" fmla="*/ 3484880 w 5287188"/>
              <a:gd name="connsiteY324" fmla="*/ 522185 h 999705"/>
              <a:gd name="connsiteX325" fmla="*/ 3495040 w 5287188"/>
              <a:gd name="connsiteY325" fmla="*/ 491705 h 999705"/>
              <a:gd name="connsiteX326" fmla="*/ 3434080 w 5287188"/>
              <a:gd name="connsiteY326" fmla="*/ 512025 h 999705"/>
              <a:gd name="connsiteX327" fmla="*/ 3332480 w 5287188"/>
              <a:gd name="connsiteY327" fmla="*/ 572985 h 999705"/>
              <a:gd name="connsiteX328" fmla="*/ 3180080 w 5287188"/>
              <a:gd name="connsiteY328" fmla="*/ 644105 h 999705"/>
              <a:gd name="connsiteX329" fmla="*/ 2946400 w 5287188"/>
              <a:gd name="connsiteY329" fmla="*/ 705065 h 999705"/>
              <a:gd name="connsiteX330" fmla="*/ 2611120 w 5287188"/>
              <a:gd name="connsiteY330" fmla="*/ 735545 h 999705"/>
              <a:gd name="connsiteX331" fmla="*/ 2407920 w 5287188"/>
              <a:gd name="connsiteY331" fmla="*/ 766025 h 999705"/>
              <a:gd name="connsiteX332" fmla="*/ 1503680 w 5287188"/>
              <a:gd name="connsiteY332" fmla="*/ 755865 h 999705"/>
              <a:gd name="connsiteX333" fmla="*/ 1361440 w 5287188"/>
              <a:gd name="connsiteY333" fmla="*/ 745705 h 999705"/>
              <a:gd name="connsiteX334" fmla="*/ 1351280 w 5287188"/>
              <a:gd name="connsiteY334" fmla="*/ 715225 h 999705"/>
              <a:gd name="connsiteX335" fmla="*/ 1391920 w 5287188"/>
              <a:gd name="connsiteY335" fmla="*/ 674585 h 999705"/>
              <a:gd name="connsiteX336" fmla="*/ 1524000 w 5287188"/>
              <a:gd name="connsiteY336" fmla="*/ 593305 h 999705"/>
              <a:gd name="connsiteX337" fmla="*/ 1635760 w 5287188"/>
              <a:gd name="connsiteY337" fmla="*/ 552665 h 999705"/>
              <a:gd name="connsiteX338" fmla="*/ 1879600 w 5287188"/>
              <a:gd name="connsiteY338" fmla="*/ 461225 h 999705"/>
              <a:gd name="connsiteX339" fmla="*/ 2032000 w 5287188"/>
              <a:gd name="connsiteY339" fmla="*/ 440905 h 999705"/>
              <a:gd name="connsiteX340" fmla="*/ 2194560 w 5287188"/>
              <a:gd name="connsiteY340" fmla="*/ 410425 h 999705"/>
              <a:gd name="connsiteX341" fmla="*/ 2550160 w 5287188"/>
              <a:gd name="connsiteY341" fmla="*/ 369785 h 999705"/>
              <a:gd name="connsiteX342" fmla="*/ 3139440 w 5287188"/>
              <a:gd name="connsiteY342" fmla="*/ 400265 h 999705"/>
              <a:gd name="connsiteX343" fmla="*/ 3393440 w 5287188"/>
              <a:gd name="connsiteY343" fmla="*/ 440905 h 999705"/>
              <a:gd name="connsiteX344" fmla="*/ 3718560 w 5287188"/>
              <a:gd name="connsiteY344" fmla="*/ 542505 h 999705"/>
              <a:gd name="connsiteX345" fmla="*/ 3881120 w 5287188"/>
              <a:gd name="connsiteY345" fmla="*/ 562825 h 999705"/>
              <a:gd name="connsiteX346" fmla="*/ 4104640 w 5287188"/>
              <a:gd name="connsiteY346" fmla="*/ 542505 h 999705"/>
              <a:gd name="connsiteX347" fmla="*/ 4145280 w 5287188"/>
              <a:gd name="connsiteY347" fmla="*/ 512025 h 999705"/>
              <a:gd name="connsiteX348" fmla="*/ 4196080 w 5287188"/>
              <a:gd name="connsiteY348" fmla="*/ 481545 h 999705"/>
              <a:gd name="connsiteX349" fmla="*/ 4236720 w 5287188"/>
              <a:gd name="connsiteY349" fmla="*/ 440905 h 999705"/>
              <a:gd name="connsiteX350" fmla="*/ 4277360 w 5287188"/>
              <a:gd name="connsiteY350" fmla="*/ 410425 h 999705"/>
              <a:gd name="connsiteX351" fmla="*/ 4307840 w 5287188"/>
              <a:gd name="connsiteY351" fmla="*/ 359625 h 999705"/>
              <a:gd name="connsiteX352" fmla="*/ 4348480 w 5287188"/>
              <a:gd name="connsiteY352" fmla="*/ 288505 h 999705"/>
              <a:gd name="connsiteX353" fmla="*/ 4358640 w 5287188"/>
              <a:gd name="connsiteY353" fmla="*/ 247865 h 999705"/>
              <a:gd name="connsiteX354" fmla="*/ 4348480 w 5287188"/>
              <a:gd name="connsiteY354" fmla="*/ 217385 h 999705"/>
              <a:gd name="connsiteX355" fmla="*/ 4185920 w 5287188"/>
              <a:gd name="connsiteY355" fmla="*/ 217385 h 999705"/>
              <a:gd name="connsiteX356" fmla="*/ 4013200 w 5287188"/>
              <a:gd name="connsiteY356" fmla="*/ 329145 h 999705"/>
              <a:gd name="connsiteX357" fmla="*/ 3891280 w 5287188"/>
              <a:gd name="connsiteY357" fmla="*/ 430745 h 999705"/>
              <a:gd name="connsiteX358" fmla="*/ 3840480 w 5287188"/>
              <a:gd name="connsiteY358" fmla="*/ 491705 h 999705"/>
              <a:gd name="connsiteX359" fmla="*/ 3779520 w 5287188"/>
              <a:gd name="connsiteY359" fmla="*/ 552665 h 999705"/>
              <a:gd name="connsiteX360" fmla="*/ 3586480 w 5287188"/>
              <a:gd name="connsiteY360" fmla="*/ 705065 h 999705"/>
              <a:gd name="connsiteX361" fmla="*/ 3525520 w 5287188"/>
              <a:gd name="connsiteY361" fmla="*/ 735545 h 999705"/>
              <a:gd name="connsiteX362" fmla="*/ 3474720 w 5287188"/>
              <a:gd name="connsiteY362" fmla="*/ 766025 h 999705"/>
              <a:gd name="connsiteX363" fmla="*/ 3241040 w 5287188"/>
              <a:gd name="connsiteY363" fmla="*/ 816825 h 999705"/>
              <a:gd name="connsiteX364" fmla="*/ 2824480 w 5287188"/>
              <a:gd name="connsiteY364" fmla="*/ 796505 h 999705"/>
              <a:gd name="connsiteX365" fmla="*/ 2753360 w 5287188"/>
              <a:gd name="connsiteY365" fmla="*/ 766025 h 999705"/>
              <a:gd name="connsiteX366" fmla="*/ 2682240 w 5287188"/>
              <a:gd name="connsiteY366" fmla="*/ 745705 h 999705"/>
              <a:gd name="connsiteX367" fmla="*/ 2448560 w 5287188"/>
              <a:gd name="connsiteY367" fmla="*/ 654265 h 999705"/>
              <a:gd name="connsiteX368" fmla="*/ 2245360 w 5287188"/>
              <a:gd name="connsiteY368" fmla="*/ 583145 h 999705"/>
              <a:gd name="connsiteX369" fmla="*/ 2153920 w 5287188"/>
              <a:gd name="connsiteY369" fmla="*/ 542505 h 999705"/>
              <a:gd name="connsiteX370" fmla="*/ 2032000 w 5287188"/>
              <a:gd name="connsiteY370" fmla="*/ 522185 h 999705"/>
              <a:gd name="connsiteX371" fmla="*/ 1818640 w 5287188"/>
              <a:gd name="connsiteY371" fmla="*/ 491705 h 999705"/>
              <a:gd name="connsiteX372" fmla="*/ 1249680 w 5287188"/>
              <a:gd name="connsiteY372" fmla="*/ 532345 h 999705"/>
              <a:gd name="connsiteX373" fmla="*/ 1178560 w 5287188"/>
              <a:gd name="connsiteY373" fmla="*/ 562825 h 999705"/>
              <a:gd name="connsiteX374" fmla="*/ 1087120 w 5287188"/>
              <a:gd name="connsiteY374" fmla="*/ 593305 h 999705"/>
              <a:gd name="connsiteX375" fmla="*/ 985520 w 5287188"/>
              <a:gd name="connsiteY375" fmla="*/ 633945 h 999705"/>
              <a:gd name="connsiteX376" fmla="*/ 863600 w 5287188"/>
              <a:gd name="connsiteY376" fmla="*/ 623785 h 999705"/>
              <a:gd name="connsiteX377" fmla="*/ 843280 w 5287188"/>
              <a:gd name="connsiteY377" fmla="*/ 583145 h 999705"/>
              <a:gd name="connsiteX378" fmla="*/ 833120 w 5287188"/>
              <a:gd name="connsiteY378" fmla="*/ 532345 h 999705"/>
              <a:gd name="connsiteX379" fmla="*/ 822960 w 5287188"/>
              <a:gd name="connsiteY379" fmla="*/ 501865 h 999705"/>
              <a:gd name="connsiteX380" fmla="*/ 812800 w 5287188"/>
              <a:gd name="connsiteY380" fmla="*/ 420585 h 999705"/>
              <a:gd name="connsiteX381" fmla="*/ 792480 w 5287188"/>
              <a:gd name="connsiteY381" fmla="*/ 339305 h 999705"/>
              <a:gd name="connsiteX382" fmla="*/ 833120 w 5287188"/>
              <a:gd name="connsiteY382" fmla="*/ 329145 h 999705"/>
              <a:gd name="connsiteX383" fmla="*/ 985520 w 5287188"/>
              <a:gd name="connsiteY383" fmla="*/ 369785 h 999705"/>
              <a:gd name="connsiteX384" fmla="*/ 1087120 w 5287188"/>
              <a:gd name="connsiteY384" fmla="*/ 400265 h 999705"/>
              <a:gd name="connsiteX385" fmla="*/ 1168400 w 5287188"/>
              <a:gd name="connsiteY385" fmla="*/ 420585 h 999705"/>
              <a:gd name="connsiteX386" fmla="*/ 1300480 w 5287188"/>
              <a:gd name="connsiteY386" fmla="*/ 461225 h 999705"/>
              <a:gd name="connsiteX387" fmla="*/ 1432560 w 5287188"/>
              <a:gd name="connsiteY387" fmla="*/ 481545 h 999705"/>
              <a:gd name="connsiteX388" fmla="*/ 1737360 w 5287188"/>
              <a:gd name="connsiteY388" fmla="*/ 512025 h 999705"/>
              <a:gd name="connsiteX389" fmla="*/ 1879600 w 5287188"/>
              <a:gd name="connsiteY389" fmla="*/ 532345 h 999705"/>
              <a:gd name="connsiteX390" fmla="*/ 2174240 w 5287188"/>
              <a:gd name="connsiteY390" fmla="*/ 552665 h 999705"/>
              <a:gd name="connsiteX391" fmla="*/ 2580640 w 5287188"/>
              <a:gd name="connsiteY391" fmla="*/ 583145 h 999705"/>
              <a:gd name="connsiteX392" fmla="*/ 2885440 w 5287188"/>
              <a:gd name="connsiteY392" fmla="*/ 613625 h 999705"/>
              <a:gd name="connsiteX393" fmla="*/ 2946400 w 5287188"/>
              <a:gd name="connsiteY393" fmla="*/ 623785 h 999705"/>
              <a:gd name="connsiteX394" fmla="*/ 3108960 w 5287188"/>
              <a:gd name="connsiteY394" fmla="*/ 593305 h 999705"/>
              <a:gd name="connsiteX395" fmla="*/ 3129280 w 5287188"/>
              <a:gd name="connsiteY395" fmla="*/ 562825 h 999705"/>
              <a:gd name="connsiteX396" fmla="*/ 3159760 w 5287188"/>
              <a:gd name="connsiteY396" fmla="*/ 532345 h 999705"/>
              <a:gd name="connsiteX397" fmla="*/ 3180080 w 5287188"/>
              <a:gd name="connsiteY397" fmla="*/ 501865 h 999705"/>
              <a:gd name="connsiteX398" fmla="*/ 3210560 w 5287188"/>
              <a:gd name="connsiteY398" fmla="*/ 491705 h 999705"/>
              <a:gd name="connsiteX399" fmla="*/ 3291840 w 5287188"/>
              <a:gd name="connsiteY399" fmla="*/ 542505 h 999705"/>
              <a:gd name="connsiteX400" fmla="*/ 3322320 w 5287188"/>
              <a:gd name="connsiteY400" fmla="*/ 552665 h 999705"/>
              <a:gd name="connsiteX401" fmla="*/ 3373120 w 5287188"/>
              <a:gd name="connsiteY401" fmla="*/ 583145 h 999705"/>
              <a:gd name="connsiteX402" fmla="*/ 3413760 w 5287188"/>
              <a:gd name="connsiteY402" fmla="*/ 603465 h 999705"/>
              <a:gd name="connsiteX403" fmla="*/ 3525520 w 5287188"/>
              <a:gd name="connsiteY403" fmla="*/ 664425 h 999705"/>
              <a:gd name="connsiteX404" fmla="*/ 3627120 w 5287188"/>
              <a:gd name="connsiteY404" fmla="*/ 694905 h 999705"/>
              <a:gd name="connsiteX405" fmla="*/ 3799840 w 5287188"/>
              <a:gd name="connsiteY405" fmla="*/ 674585 h 999705"/>
              <a:gd name="connsiteX406" fmla="*/ 3901440 w 5287188"/>
              <a:gd name="connsiteY406" fmla="*/ 583145 h 999705"/>
              <a:gd name="connsiteX407" fmla="*/ 3931920 w 5287188"/>
              <a:gd name="connsiteY407" fmla="*/ 562825 h 999705"/>
              <a:gd name="connsiteX408" fmla="*/ 4074160 w 5287188"/>
              <a:gd name="connsiteY408" fmla="*/ 430745 h 999705"/>
              <a:gd name="connsiteX409" fmla="*/ 4114800 w 5287188"/>
              <a:gd name="connsiteY409" fmla="*/ 420585 h 999705"/>
              <a:gd name="connsiteX410" fmla="*/ 4185920 w 5287188"/>
              <a:gd name="connsiteY410" fmla="*/ 471385 h 999705"/>
              <a:gd name="connsiteX411" fmla="*/ 4196080 w 5287188"/>
              <a:gd name="connsiteY411" fmla="*/ 512025 h 999705"/>
              <a:gd name="connsiteX412" fmla="*/ 4104640 w 5287188"/>
              <a:gd name="connsiteY412" fmla="*/ 451065 h 999705"/>
              <a:gd name="connsiteX413" fmla="*/ 4043680 w 5287188"/>
              <a:gd name="connsiteY413" fmla="*/ 410425 h 999705"/>
              <a:gd name="connsiteX414" fmla="*/ 3972560 w 5287188"/>
              <a:gd name="connsiteY414" fmla="*/ 390105 h 999705"/>
              <a:gd name="connsiteX415" fmla="*/ 3891280 w 5287188"/>
              <a:gd name="connsiteY415" fmla="*/ 359625 h 999705"/>
              <a:gd name="connsiteX416" fmla="*/ 3545840 w 5287188"/>
              <a:gd name="connsiteY416" fmla="*/ 400265 h 999705"/>
              <a:gd name="connsiteX417" fmla="*/ 3383280 w 5287188"/>
              <a:gd name="connsiteY417" fmla="*/ 481545 h 999705"/>
              <a:gd name="connsiteX418" fmla="*/ 3220720 w 5287188"/>
              <a:gd name="connsiteY418" fmla="*/ 593305 h 999705"/>
              <a:gd name="connsiteX419" fmla="*/ 3078480 w 5287188"/>
              <a:gd name="connsiteY419" fmla="*/ 684745 h 999705"/>
              <a:gd name="connsiteX420" fmla="*/ 3048000 w 5287188"/>
              <a:gd name="connsiteY420" fmla="*/ 705065 h 999705"/>
              <a:gd name="connsiteX421" fmla="*/ 3017520 w 5287188"/>
              <a:gd name="connsiteY421" fmla="*/ 725385 h 999705"/>
              <a:gd name="connsiteX422" fmla="*/ 2987040 w 5287188"/>
              <a:gd name="connsiteY422" fmla="*/ 735545 h 999705"/>
              <a:gd name="connsiteX423" fmla="*/ 2946400 w 5287188"/>
              <a:gd name="connsiteY423" fmla="*/ 633945 h 999705"/>
              <a:gd name="connsiteX424" fmla="*/ 2905760 w 5287188"/>
              <a:gd name="connsiteY424" fmla="*/ 613625 h 999705"/>
              <a:gd name="connsiteX425" fmla="*/ 2804160 w 5287188"/>
              <a:gd name="connsiteY425" fmla="*/ 633945 h 999705"/>
              <a:gd name="connsiteX426" fmla="*/ 2743200 w 5287188"/>
              <a:gd name="connsiteY426" fmla="*/ 694905 h 999705"/>
              <a:gd name="connsiteX427" fmla="*/ 2661920 w 5287188"/>
              <a:gd name="connsiteY427" fmla="*/ 735545 h 999705"/>
              <a:gd name="connsiteX428" fmla="*/ 2590800 w 5287188"/>
              <a:gd name="connsiteY428" fmla="*/ 776185 h 999705"/>
              <a:gd name="connsiteX429" fmla="*/ 2519680 w 5287188"/>
              <a:gd name="connsiteY429" fmla="*/ 766025 h 999705"/>
              <a:gd name="connsiteX430" fmla="*/ 2407920 w 5287188"/>
              <a:gd name="connsiteY430" fmla="*/ 633945 h 999705"/>
              <a:gd name="connsiteX431" fmla="*/ 2326640 w 5287188"/>
              <a:gd name="connsiteY431" fmla="*/ 542505 h 999705"/>
              <a:gd name="connsiteX432" fmla="*/ 2245360 w 5287188"/>
              <a:gd name="connsiteY432" fmla="*/ 501865 h 999705"/>
              <a:gd name="connsiteX433" fmla="*/ 2113280 w 5287188"/>
              <a:gd name="connsiteY433" fmla="*/ 440905 h 999705"/>
              <a:gd name="connsiteX434" fmla="*/ 1889760 w 5287188"/>
              <a:gd name="connsiteY434" fmla="*/ 461225 h 999705"/>
              <a:gd name="connsiteX435" fmla="*/ 1717040 w 5287188"/>
              <a:gd name="connsiteY435" fmla="*/ 532345 h 999705"/>
              <a:gd name="connsiteX436" fmla="*/ 1666240 w 5287188"/>
              <a:gd name="connsiteY436" fmla="*/ 562825 h 999705"/>
              <a:gd name="connsiteX437" fmla="*/ 1625600 w 5287188"/>
              <a:gd name="connsiteY437" fmla="*/ 572985 h 999705"/>
              <a:gd name="connsiteX438" fmla="*/ 1595120 w 5287188"/>
              <a:gd name="connsiteY438" fmla="*/ 583145 h 999705"/>
              <a:gd name="connsiteX439" fmla="*/ 1544320 w 5287188"/>
              <a:gd name="connsiteY439" fmla="*/ 572985 h 999705"/>
              <a:gd name="connsiteX440" fmla="*/ 1503680 w 5287188"/>
              <a:gd name="connsiteY440" fmla="*/ 522185 h 999705"/>
              <a:gd name="connsiteX441" fmla="*/ 1473200 w 5287188"/>
              <a:gd name="connsiteY441" fmla="*/ 491705 h 999705"/>
              <a:gd name="connsiteX442" fmla="*/ 1442720 w 5287188"/>
              <a:gd name="connsiteY442" fmla="*/ 451065 h 999705"/>
              <a:gd name="connsiteX443" fmla="*/ 1341120 w 5287188"/>
              <a:gd name="connsiteY443" fmla="*/ 400265 h 999705"/>
              <a:gd name="connsiteX444" fmla="*/ 1249680 w 5287188"/>
              <a:gd name="connsiteY444" fmla="*/ 359625 h 999705"/>
              <a:gd name="connsiteX445" fmla="*/ 1158240 w 5287188"/>
              <a:gd name="connsiteY445" fmla="*/ 369785 h 999705"/>
              <a:gd name="connsiteX446" fmla="*/ 1300480 w 5287188"/>
              <a:gd name="connsiteY446" fmla="*/ 359625 h 999705"/>
              <a:gd name="connsiteX447" fmla="*/ 1381760 w 5287188"/>
              <a:gd name="connsiteY447" fmla="*/ 339305 h 999705"/>
              <a:gd name="connsiteX448" fmla="*/ 1473200 w 5287188"/>
              <a:gd name="connsiteY448" fmla="*/ 329145 h 999705"/>
              <a:gd name="connsiteX449" fmla="*/ 1584960 w 5287188"/>
              <a:gd name="connsiteY449" fmla="*/ 308825 h 999705"/>
              <a:gd name="connsiteX450" fmla="*/ 2265680 w 5287188"/>
              <a:gd name="connsiteY450" fmla="*/ 359625 h 999705"/>
              <a:gd name="connsiteX451" fmla="*/ 2346960 w 5287188"/>
              <a:gd name="connsiteY451" fmla="*/ 400265 h 999705"/>
              <a:gd name="connsiteX452" fmla="*/ 2438400 w 5287188"/>
              <a:gd name="connsiteY452" fmla="*/ 440905 h 999705"/>
              <a:gd name="connsiteX453" fmla="*/ 2580640 w 5287188"/>
              <a:gd name="connsiteY453" fmla="*/ 532345 h 999705"/>
              <a:gd name="connsiteX454" fmla="*/ 2641600 w 5287188"/>
              <a:gd name="connsiteY454" fmla="*/ 572985 h 999705"/>
              <a:gd name="connsiteX455" fmla="*/ 2722880 w 5287188"/>
              <a:gd name="connsiteY455" fmla="*/ 603465 h 999705"/>
              <a:gd name="connsiteX456" fmla="*/ 2763520 w 5287188"/>
              <a:gd name="connsiteY456" fmla="*/ 623785 h 999705"/>
              <a:gd name="connsiteX457" fmla="*/ 2824480 w 5287188"/>
              <a:gd name="connsiteY457" fmla="*/ 633945 h 999705"/>
              <a:gd name="connsiteX458" fmla="*/ 2936240 w 5287188"/>
              <a:gd name="connsiteY458" fmla="*/ 654265 h 999705"/>
              <a:gd name="connsiteX459" fmla="*/ 3200400 w 5287188"/>
              <a:gd name="connsiteY459" fmla="*/ 644105 h 999705"/>
              <a:gd name="connsiteX460" fmla="*/ 3362960 w 5287188"/>
              <a:gd name="connsiteY460" fmla="*/ 613625 h 999705"/>
              <a:gd name="connsiteX461" fmla="*/ 3505200 w 5287188"/>
              <a:gd name="connsiteY461" fmla="*/ 603465 h 999705"/>
              <a:gd name="connsiteX462" fmla="*/ 3820160 w 5287188"/>
              <a:gd name="connsiteY462" fmla="*/ 583145 h 999705"/>
              <a:gd name="connsiteX463" fmla="*/ 3952240 w 5287188"/>
              <a:gd name="connsiteY463" fmla="*/ 562825 h 999705"/>
              <a:gd name="connsiteX464" fmla="*/ 4003040 w 5287188"/>
              <a:gd name="connsiteY464" fmla="*/ 542505 h 999705"/>
              <a:gd name="connsiteX465" fmla="*/ 4033520 w 5287188"/>
              <a:gd name="connsiteY465" fmla="*/ 532345 h 999705"/>
              <a:gd name="connsiteX466" fmla="*/ 4064000 w 5287188"/>
              <a:gd name="connsiteY466" fmla="*/ 512025 h 999705"/>
              <a:gd name="connsiteX467" fmla="*/ 4094480 w 5287188"/>
              <a:gd name="connsiteY467" fmla="*/ 501865 h 999705"/>
              <a:gd name="connsiteX468" fmla="*/ 4135120 w 5287188"/>
              <a:gd name="connsiteY468" fmla="*/ 481545 h 999705"/>
              <a:gd name="connsiteX469" fmla="*/ 4185920 w 5287188"/>
              <a:gd name="connsiteY469" fmla="*/ 471385 h 999705"/>
              <a:gd name="connsiteX470" fmla="*/ 4561840 w 5287188"/>
              <a:gd name="connsiteY470" fmla="*/ 451065 h 999705"/>
              <a:gd name="connsiteX471" fmla="*/ 4632960 w 5287188"/>
              <a:gd name="connsiteY471" fmla="*/ 430745 h 999705"/>
              <a:gd name="connsiteX472" fmla="*/ 4693920 w 5287188"/>
              <a:gd name="connsiteY472" fmla="*/ 369785 h 999705"/>
              <a:gd name="connsiteX473" fmla="*/ 4724400 w 5287188"/>
              <a:gd name="connsiteY473" fmla="*/ 349465 h 999705"/>
              <a:gd name="connsiteX474" fmla="*/ 4795520 w 5287188"/>
              <a:gd name="connsiteY474" fmla="*/ 288505 h 999705"/>
              <a:gd name="connsiteX475" fmla="*/ 4826000 w 5287188"/>
              <a:gd name="connsiteY475" fmla="*/ 278345 h 999705"/>
              <a:gd name="connsiteX476" fmla="*/ 4836160 w 5287188"/>
              <a:gd name="connsiteY476" fmla="*/ 308825 h 999705"/>
              <a:gd name="connsiteX477" fmla="*/ 4785360 w 5287188"/>
              <a:gd name="connsiteY477" fmla="*/ 318985 h 999705"/>
              <a:gd name="connsiteX478" fmla="*/ 4714240 w 5287188"/>
              <a:gd name="connsiteY478" fmla="*/ 329145 h 999705"/>
              <a:gd name="connsiteX479" fmla="*/ 4124960 w 5287188"/>
              <a:gd name="connsiteY479" fmla="*/ 349465 h 999705"/>
              <a:gd name="connsiteX480" fmla="*/ 3921760 w 5287188"/>
              <a:gd name="connsiteY480" fmla="*/ 369785 h 999705"/>
              <a:gd name="connsiteX481" fmla="*/ 3830320 w 5287188"/>
              <a:gd name="connsiteY481" fmla="*/ 379945 h 999705"/>
              <a:gd name="connsiteX482" fmla="*/ 3657600 w 5287188"/>
              <a:gd name="connsiteY482" fmla="*/ 420585 h 999705"/>
              <a:gd name="connsiteX483" fmla="*/ 3586480 w 5287188"/>
              <a:gd name="connsiteY483" fmla="*/ 440905 h 999705"/>
              <a:gd name="connsiteX484" fmla="*/ 3383280 w 5287188"/>
              <a:gd name="connsiteY484" fmla="*/ 532345 h 999705"/>
              <a:gd name="connsiteX485" fmla="*/ 3271520 w 5287188"/>
              <a:gd name="connsiteY485" fmla="*/ 603465 h 999705"/>
              <a:gd name="connsiteX486" fmla="*/ 3220720 w 5287188"/>
              <a:gd name="connsiteY486" fmla="*/ 633945 h 999705"/>
              <a:gd name="connsiteX487" fmla="*/ 3129280 w 5287188"/>
              <a:gd name="connsiteY487" fmla="*/ 684745 h 999705"/>
              <a:gd name="connsiteX488" fmla="*/ 3068320 w 5287188"/>
              <a:gd name="connsiteY488" fmla="*/ 715225 h 999705"/>
              <a:gd name="connsiteX489" fmla="*/ 2661920 w 5287188"/>
              <a:gd name="connsiteY489" fmla="*/ 694905 h 999705"/>
              <a:gd name="connsiteX490" fmla="*/ 2489200 w 5287188"/>
              <a:gd name="connsiteY490" fmla="*/ 664425 h 999705"/>
              <a:gd name="connsiteX491" fmla="*/ 2316480 w 5287188"/>
              <a:gd name="connsiteY491" fmla="*/ 654265 h 999705"/>
              <a:gd name="connsiteX492" fmla="*/ 1544320 w 5287188"/>
              <a:gd name="connsiteY492" fmla="*/ 633945 h 999705"/>
              <a:gd name="connsiteX493" fmla="*/ 1402080 w 5287188"/>
              <a:gd name="connsiteY493" fmla="*/ 583145 h 999705"/>
              <a:gd name="connsiteX494" fmla="*/ 1330960 w 5287188"/>
              <a:gd name="connsiteY494" fmla="*/ 542505 h 999705"/>
              <a:gd name="connsiteX495" fmla="*/ 1239520 w 5287188"/>
              <a:gd name="connsiteY495" fmla="*/ 512025 h 999705"/>
              <a:gd name="connsiteX496" fmla="*/ 1168400 w 5287188"/>
              <a:gd name="connsiteY496" fmla="*/ 481545 h 999705"/>
              <a:gd name="connsiteX497" fmla="*/ 1066800 w 5287188"/>
              <a:gd name="connsiteY497" fmla="*/ 430745 h 999705"/>
              <a:gd name="connsiteX498" fmla="*/ 944880 w 5287188"/>
              <a:gd name="connsiteY498" fmla="*/ 400265 h 999705"/>
              <a:gd name="connsiteX499" fmla="*/ 873760 w 5287188"/>
              <a:gd name="connsiteY499" fmla="*/ 390105 h 999705"/>
              <a:gd name="connsiteX500" fmla="*/ 406400 w 5287188"/>
              <a:gd name="connsiteY500" fmla="*/ 400265 h 999705"/>
              <a:gd name="connsiteX501" fmla="*/ 345440 w 5287188"/>
              <a:gd name="connsiteY501" fmla="*/ 390105 h 999705"/>
              <a:gd name="connsiteX502" fmla="*/ 386080 w 5287188"/>
              <a:gd name="connsiteY502" fmla="*/ 258025 h 999705"/>
              <a:gd name="connsiteX503" fmla="*/ 416560 w 5287188"/>
              <a:gd name="connsiteY503" fmla="*/ 247865 h 999705"/>
              <a:gd name="connsiteX504" fmla="*/ 1158240 w 5287188"/>
              <a:gd name="connsiteY504" fmla="*/ 268185 h 999705"/>
              <a:gd name="connsiteX505" fmla="*/ 1259840 w 5287188"/>
              <a:gd name="connsiteY505" fmla="*/ 278345 h 999705"/>
              <a:gd name="connsiteX506" fmla="*/ 1402080 w 5287188"/>
              <a:gd name="connsiteY506" fmla="*/ 288505 h 999705"/>
              <a:gd name="connsiteX507" fmla="*/ 1524000 w 5287188"/>
              <a:gd name="connsiteY507" fmla="*/ 308825 h 999705"/>
              <a:gd name="connsiteX508" fmla="*/ 1615440 w 5287188"/>
              <a:gd name="connsiteY508" fmla="*/ 318985 h 999705"/>
              <a:gd name="connsiteX509" fmla="*/ 1838960 w 5287188"/>
              <a:gd name="connsiteY509" fmla="*/ 359625 h 999705"/>
              <a:gd name="connsiteX510" fmla="*/ 1940560 w 5287188"/>
              <a:gd name="connsiteY510" fmla="*/ 390105 h 999705"/>
              <a:gd name="connsiteX511" fmla="*/ 2032000 w 5287188"/>
              <a:gd name="connsiteY511" fmla="*/ 410425 h 999705"/>
              <a:gd name="connsiteX512" fmla="*/ 2103120 w 5287188"/>
              <a:gd name="connsiteY512" fmla="*/ 440905 h 999705"/>
              <a:gd name="connsiteX513" fmla="*/ 2235200 w 5287188"/>
              <a:gd name="connsiteY513" fmla="*/ 481545 h 999705"/>
              <a:gd name="connsiteX514" fmla="*/ 2275840 w 5287188"/>
              <a:gd name="connsiteY514" fmla="*/ 491705 h 999705"/>
              <a:gd name="connsiteX515" fmla="*/ 2346960 w 5287188"/>
              <a:gd name="connsiteY515" fmla="*/ 512025 h 999705"/>
              <a:gd name="connsiteX516" fmla="*/ 2783840 w 5287188"/>
              <a:gd name="connsiteY516" fmla="*/ 522185 h 999705"/>
              <a:gd name="connsiteX517" fmla="*/ 3078480 w 5287188"/>
              <a:gd name="connsiteY517" fmla="*/ 542505 h 999705"/>
              <a:gd name="connsiteX518" fmla="*/ 3180080 w 5287188"/>
              <a:gd name="connsiteY518" fmla="*/ 562825 h 999705"/>
              <a:gd name="connsiteX519" fmla="*/ 3423920 w 5287188"/>
              <a:gd name="connsiteY519" fmla="*/ 572985 h 999705"/>
              <a:gd name="connsiteX520" fmla="*/ 3850640 w 5287188"/>
              <a:gd name="connsiteY520" fmla="*/ 562825 h 999705"/>
              <a:gd name="connsiteX521" fmla="*/ 3972560 w 5287188"/>
              <a:gd name="connsiteY521" fmla="*/ 522185 h 999705"/>
              <a:gd name="connsiteX522" fmla="*/ 4023360 w 5287188"/>
              <a:gd name="connsiteY522" fmla="*/ 491705 h 999705"/>
              <a:gd name="connsiteX523" fmla="*/ 4064000 w 5287188"/>
              <a:gd name="connsiteY523" fmla="*/ 481545 h 999705"/>
              <a:gd name="connsiteX524" fmla="*/ 4185920 w 5287188"/>
              <a:gd name="connsiteY524" fmla="*/ 420585 h 999705"/>
              <a:gd name="connsiteX525" fmla="*/ 4246880 w 5287188"/>
              <a:gd name="connsiteY525" fmla="*/ 410425 h 999705"/>
              <a:gd name="connsiteX526" fmla="*/ 4318000 w 5287188"/>
              <a:gd name="connsiteY526" fmla="*/ 390105 h 999705"/>
              <a:gd name="connsiteX527" fmla="*/ 4368800 w 5287188"/>
              <a:gd name="connsiteY527" fmla="*/ 369785 h 999705"/>
              <a:gd name="connsiteX528" fmla="*/ 4460240 w 5287188"/>
              <a:gd name="connsiteY528" fmla="*/ 359625 h 999705"/>
              <a:gd name="connsiteX529" fmla="*/ 4551680 w 5287188"/>
              <a:gd name="connsiteY529" fmla="*/ 339305 h 999705"/>
              <a:gd name="connsiteX530" fmla="*/ 4653280 w 5287188"/>
              <a:gd name="connsiteY530" fmla="*/ 258025 h 999705"/>
              <a:gd name="connsiteX531" fmla="*/ 4663440 w 5287188"/>
              <a:gd name="connsiteY531" fmla="*/ 227545 h 999705"/>
              <a:gd name="connsiteX532" fmla="*/ 4592320 w 5287188"/>
              <a:gd name="connsiteY532" fmla="*/ 186905 h 999705"/>
              <a:gd name="connsiteX533" fmla="*/ 4470400 w 5287188"/>
              <a:gd name="connsiteY533" fmla="*/ 156425 h 999705"/>
              <a:gd name="connsiteX534" fmla="*/ 4328160 w 5287188"/>
              <a:gd name="connsiteY534" fmla="*/ 136105 h 999705"/>
              <a:gd name="connsiteX535" fmla="*/ 3921760 w 5287188"/>
              <a:gd name="connsiteY535" fmla="*/ 146265 h 999705"/>
              <a:gd name="connsiteX536" fmla="*/ 3860800 w 5287188"/>
              <a:gd name="connsiteY536" fmla="*/ 166585 h 999705"/>
              <a:gd name="connsiteX537" fmla="*/ 3749040 w 5287188"/>
              <a:gd name="connsiteY537" fmla="*/ 217385 h 999705"/>
              <a:gd name="connsiteX538" fmla="*/ 3637280 w 5287188"/>
              <a:gd name="connsiteY538" fmla="*/ 268185 h 999705"/>
              <a:gd name="connsiteX539" fmla="*/ 3586480 w 5287188"/>
              <a:gd name="connsiteY539" fmla="*/ 298665 h 999705"/>
              <a:gd name="connsiteX540" fmla="*/ 3464560 w 5287188"/>
              <a:gd name="connsiteY540" fmla="*/ 359625 h 999705"/>
              <a:gd name="connsiteX541" fmla="*/ 3423920 w 5287188"/>
              <a:gd name="connsiteY541" fmla="*/ 379945 h 999705"/>
              <a:gd name="connsiteX542" fmla="*/ 3352800 w 5287188"/>
              <a:gd name="connsiteY542" fmla="*/ 420585 h 999705"/>
              <a:gd name="connsiteX543" fmla="*/ 3322320 w 5287188"/>
              <a:gd name="connsiteY543" fmla="*/ 440905 h 999705"/>
              <a:gd name="connsiteX544" fmla="*/ 3281680 w 5287188"/>
              <a:gd name="connsiteY544" fmla="*/ 451065 h 999705"/>
              <a:gd name="connsiteX545" fmla="*/ 3200400 w 5287188"/>
              <a:gd name="connsiteY545" fmla="*/ 471385 h 999705"/>
              <a:gd name="connsiteX546" fmla="*/ 2936240 w 5287188"/>
              <a:gd name="connsiteY546" fmla="*/ 491705 h 999705"/>
              <a:gd name="connsiteX547" fmla="*/ 2682240 w 5287188"/>
              <a:gd name="connsiteY547" fmla="*/ 532345 h 999705"/>
              <a:gd name="connsiteX548" fmla="*/ 2570480 w 5287188"/>
              <a:gd name="connsiteY548" fmla="*/ 562825 h 999705"/>
              <a:gd name="connsiteX549" fmla="*/ 2468880 w 5287188"/>
              <a:gd name="connsiteY549" fmla="*/ 613625 h 999705"/>
              <a:gd name="connsiteX550" fmla="*/ 2326640 w 5287188"/>
              <a:gd name="connsiteY550" fmla="*/ 654265 h 999705"/>
              <a:gd name="connsiteX551" fmla="*/ 1991360 w 5287188"/>
              <a:gd name="connsiteY551" fmla="*/ 633945 h 999705"/>
              <a:gd name="connsiteX552" fmla="*/ 1930400 w 5287188"/>
              <a:gd name="connsiteY552" fmla="*/ 603465 h 999705"/>
              <a:gd name="connsiteX553" fmla="*/ 1767840 w 5287188"/>
              <a:gd name="connsiteY553" fmla="*/ 491705 h 999705"/>
              <a:gd name="connsiteX554" fmla="*/ 1666240 w 5287188"/>
              <a:gd name="connsiteY554" fmla="*/ 420585 h 999705"/>
              <a:gd name="connsiteX555" fmla="*/ 1635760 w 5287188"/>
              <a:gd name="connsiteY555" fmla="*/ 390105 h 999705"/>
              <a:gd name="connsiteX556" fmla="*/ 1544320 w 5287188"/>
              <a:gd name="connsiteY556" fmla="*/ 318985 h 999705"/>
              <a:gd name="connsiteX557" fmla="*/ 1473200 w 5287188"/>
              <a:gd name="connsiteY557" fmla="*/ 237705 h 999705"/>
              <a:gd name="connsiteX558" fmla="*/ 1503680 w 5287188"/>
              <a:gd name="connsiteY558" fmla="*/ 227545 h 999705"/>
              <a:gd name="connsiteX559" fmla="*/ 1595120 w 5287188"/>
              <a:gd name="connsiteY559" fmla="*/ 247865 h 999705"/>
              <a:gd name="connsiteX560" fmla="*/ 1656080 w 5287188"/>
              <a:gd name="connsiteY560" fmla="*/ 258025 h 999705"/>
              <a:gd name="connsiteX561" fmla="*/ 1747520 w 5287188"/>
              <a:gd name="connsiteY561" fmla="*/ 268185 h 999705"/>
              <a:gd name="connsiteX562" fmla="*/ 1981200 w 5287188"/>
              <a:gd name="connsiteY562" fmla="*/ 288505 h 999705"/>
              <a:gd name="connsiteX563" fmla="*/ 2123440 w 5287188"/>
              <a:gd name="connsiteY563" fmla="*/ 308825 h 999705"/>
              <a:gd name="connsiteX564" fmla="*/ 3169920 w 5287188"/>
              <a:gd name="connsiteY564" fmla="*/ 318985 h 999705"/>
              <a:gd name="connsiteX565" fmla="*/ 3515360 w 5287188"/>
              <a:gd name="connsiteY565" fmla="*/ 339305 h 999705"/>
              <a:gd name="connsiteX566" fmla="*/ 3586480 w 5287188"/>
              <a:gd name="connsiteY566" fmla="*/ 349465 h 999705"/>
              <a:gd name="connsiteX567" fmla="*/ 3708400 w 5287188"/>
              <a:gd name="connsiteY567" fmla="*/ 359625 h 999705"/>
              <a:gd name="connsiteX568" fmla="*/ 4287520 w 5287188"/>
              <a:gd name="connsiteY568" fmla="*/ 339305 h 999705"/>
              <a:gd name="connsiteX569" fmla="*/ 4439920 w 5287188"/>
              <a:gd name="connsiteY569" fmla="*/ 318985 h 999705"/>
              <a:gd name="connsiteX570" fmla="*/ 4480560 w 5287188"/>
              <a:gd name="connsiteY570" fmla="*/ 298665 h 999705"/>
              <a:gd name="connsiteX571" fmla="*/ 4500880 w 5287188"/>
              <a:gd name="connsiteY571" fmla="*/ 268185 h 999705"/>
              <a:gd name="connsiteX572" fmla="*/ 4531360 w 5287188"/>
              <a:gd name="connsiteY572" fmla="*/ 258025 h 999705"/>
              <a:gd name="connsiteX573" fmla="*/ 4561840 w 5287188"/>
              <a:gd name="connsiteY573" fmla="*/ 227545 h 999705"/>
              <a:gd name="connsiteX574" fmla="*/ 4246880 w 5287188"/>
              <a:gd name="connsiteY574" fmla="*/ 237705 h 999705"/>
              <a:gd name="connsiteX575" fmla="*/ 4175760 w 5287188"/>
              <a:gd name="connsiteY575" fmla="*/ 278345 h 999705"/>
              <a:gd name="connsiteX576" fmla="*/ 4114800 w 5287188"/>
              <a:gd name="connsiteY576" fmla="*/ 308825 h 999705"/>
              <a:gd name="connsiteX577" fmla="*/ 4053840 w 5287188"/>
              <a:gd name="connsiteY577" fmla="*/ 329145 h 999705"/>
              <a:gd name="connsiteX578" fmla="*/ 3860800 w 5287188"/>
              <a:gd name="connsiteY578" fmla="*/ 430745 h 999705"/>
              <a:gd name="connsiteX579" fmla="*/ 3769360 w 5287188"/>
              <a:gd name="connsiteY579" fmla="*/ 501865 h 999705"/>
              <a:gd name="connsiteX580" fmla="*/ 3677920 w 5287188"/>
              <a:gd name="connsiteY580" fmla="*/ 603465 h 999705"/>
              <a:gd name="connsiteX581" fmla="*/ 3637280 w 5287188"/>
              <a:gd name="connsiteY581" fmla="*/ 664425 h 999705"/>
              <a:gd name="connsiteX582" fmla="*/ 3606800 w 5287188"/>
              <a:gd name="connsiteY582" fmla="*/ 735545 h 999705"/>
              <a:gd name="connsiteX583" fmla="*/ 3566160 w 5287188"/>
              <a:gd name="connsiteY583" fmla="*/ 766025 h 999705"/>
              <a:gd name="connsiteX584" fmla="*/ 3362960 w 5287188"/>
              <a:gd name="connsiteY584" fmla="*/ 776185 h 999705"/>
              <a:gd name="connsiteX585" fmla="*/ 3058160 w 5287188"/>
              <a:gd name="connsiteY585" fmla="*/ 786345 h 999705"/>
              <a:gd name="connsiteX586" fmla="*/ 2783840 w 5287188"/>
              <a:gd name="connsiteY586" fmla="*/ 806665 h 999705"/>
              <a:gd name="connsiteX587" fmla="*/ 2682240 w 5287188"/>
              <a:gd name="connsiteY587" fmla="*/ 826985 h 999705"/>
              <a:gd name="connsiteX588" fmla="*/ 2621280 w 5287188"/>
              <a:gd name="connsiteY588" fmla="*/ 837145 h 999705"/>
              <a:gd name="connsiteX589" fmla="*/ 2509520 w 5287188"/>
              <a:gd name="connsiteY589" fmla="*/ 857465 h 999705"/>
              <a:gd name="connsiteX590" fmla="*/ 2214880 w 5287188"/>
              <a:gd name="connsiteY590" fmla="*/ 837145 h 999705"/>
              <a:gd name="connsiteX591" fmla="*/ 2143760 w 5287188"/>
              <a:gd name="connsiteY591" fmla="*/ 826985 h 999705"/>
              <a:gd name="connsiteX592" fmla="*/ 2032000 w 5287188"/>
              <a:gd name="connsiteY592" fmla="*/ 806665 h 999705"/>
              <a:gd name="connsiteX593" fmla="*/ 1950720 w 5287188"/>
              <a:gd name="connsiteY593" fmla="*/ 796505 h 999705"/>
              <a:gd name="connsiteX594" fmla="*/ 1828800 w 5287188"/>
              <a:gd name="connsiteY594" fmla="*/ 776185 h 999705"/>
              <a:gd name="connsiteX595" fmla="*/ 1727200 w 5287188"/>
              <a:gd name="connsiteY595" fmla="*/ 766025 h 999705"/>
              <a:gd name="connsiteX596" fmla="*/ 1391920 w 5287188"/>
              <a:gd name="connsiteY596" fmla="*/ 786345 h 999705"/>
              <a:gd name="connsiteX597" fmla="*/ 1361440 w 5287188"/>
              <a:gd name="connsiteY597" fmla="*/ 806665 h 999705"/>
              <a:gd name="connsiteX598" fmla="*/ 1290320 w 5287188"/>
              <a:gd name="connsiteY598" fmla="*/ 837145 h 999705"/>
              <a:gd name="connsiteX599" fmla="*/ 1239520 w 5287188"/>
              <a:gd name="connsiteY599" fmla="*/ 826985 h 999705"/>
              <a:gd name="connsiteX600" fmla="*/ 1198880 w 5287188"/>
              <a:gd name="connsiteY600" fmla="*/ 796505 h 999705"/>
              <a:gd name="connsiteX601" fmla="*/ 1168400 w 5287188"/>
              <a:gd name="connsiteY601" fmla="*/ 776185 h 999705"/>
              <a:gd name="connsiteX602" fmla="*/ 1137920 w 5287188"/>
              <a:gd name="connsiteY602" fmla="*/ 735545 h 999705"/>
              <a:gd name="connsiteX603" fmla="*/ 1097280 w 5287188"/>
              <a:gd name="connsiteY603" fmla="*/ 705065 h 999705"/>
              <a:gd name="connsiteX604" fmla="*/ 1076960 w 5287188"/>
              <a:gd name="connsiteY604" fmla="*/ 664425 h 999705"/>
              <a:gd name="connsiteX605" fmla="*/ 1046480 w 5287188"/>
              <a:gd name="connsiteY605" fmla="*/ 633945 h 999705"/>
              <a:gd name="connsiteX606" fmla="*/ 1066800 w 5287188"/>
              <a:gd name="connsiteY606" fmla="*/ 572985 h 999705"/>
              <a:gd name="connsiteX607" fmla="*/ 1097280 w 5287188"/>
              <a:gd name="connsiteY607" fmla="*/ 562825 h 999705"/>
              <a:gd name="connsiteX608" fmla="*/ 1219200 w 5287188"/>
              <a:gd name="connsiteY608" fmla="*/ 542505 h 999705"/>
              <a:gd name="connsiteX609" fmla="*/ 1452880 w 5287188"/>
              <a:gd name="connsiteY609" fmla="*/ 532345 h 999705"/>
              <a:gd name="connsiteX610" fmla="*/ 1595120 w 5287188"/>
              <a:gd name="connsiteY610" fmla="*/ 522185 h 999705"/>
              <a:gd name="connsiteX611" fmla="*/ 2235200 w 5287188"/>
              <a:gd name="connsiteY611" fmla="*/ 501865 h 999705"/>
              <a:gd name="connsiteX612" fmla="*/ 2489200 w 5287188"/>
              <a:gd name="connsiteY612" fmla="*/ 491705 h 999705"/>
              <a:gd name="connsiteX613" fmla="*/ 2743200 w 5287188"/>
              <a:gd name="connsiteY613" fmla="*/ 471385 h 999705"/>
              <a:gd name="connsiteX614" fmla="*/ 3688080 w 5287188"/>
              <a:gd name="connsiteY614" fmla="*/ 491705 h 999705"/>
              <a:gd name="connsiteX615" fmla="*/ 3840480 w 5287188"/>
              <a:gd name="connsiteY615" fmla="*/ 501865 h 999705"/>
              <a:gd name="connsiteX616" fmla="*/ 4064000 w 5287188"/>
              <a:gd name="connsiteY616" fmla="*/ 552665 h 999705"/>
              <a:gd name="connsiteX617" fmla="*/ 4236720 w 5287188"/>
              <a:gd name="connsiteY617" fmla="*/ 583145 h 999705"/>
              <a:gd name="connsiteX618" fmla="*/ 4307840 w 5287188"/>
              <a:gd name="connsiteY618" fmla="*/ 603465 h 999705"/>
              <a:gd name="connsiteX619" fmla="*/ 4724400 w 5287188"/>
              <a:gd name="connsiteY619" fmla="*/ 603465 h 999705"/>
              <a:gd name="connsiteX620" fmla="*/ 4785360 w 5287188"/>
              <a:gd name="connsiteY620" fmla="*/ 593305 h 999705"/>
              <a:gd name="connsiteX621" fmla="*/ 4886960 w 5287188"/>
              <a:gd name="connsiteY621" fmla="*/ 562825 h 999705"/>
              <a:gd name="connsiteX622" fmla="*/ 4947920 w 5287188"/>
              <a:gd name="connsiteY622" fmla="*/ 552665 h 999705"/>
              <a:gd name="connsiteX623" fmla="*/ 4998720 w 5287188"/>
              <a:gd name="connsiteY623" fmla="*/ 532345 h 999705"/>
              <a:gd name="connsiteX624" fmla="*/ 5059680 w 5287188"/>
              <a:gd name="connsiteY624" fmla="*/ 512025 h 999705"/>
              <a:gd name="connsiteX625" fmla="*/ 5110480 w 5287188"/>
              <a:gd name="connsiteY625" fmla="*/ 481545 h 999705"/>
              <a:gd name="connsiteX626" fmla="*/ 5171440 w 5287188"/>
              <a:gd name="connsiteY626" fmla="*/ 451065 h 999705"/>
              <a:gd name="connsiteX627" fmla="*/ 5252720 w 5287188"/>
              <a:gd name="connsiteY627" fmla="*/ 410425 h 999705"/>
              <a:gd name="connsiteX628" fmla="*/ 5283200 w 5287188"/>
              <a:gd name="connsiteY628" fmla="*/ 359625 h 999705"/>
              <a:gd name="connsiteX629" fmla="*/ 5252720 w 5287188"/>
              <a:gd name="connsiteY629" fmla="*/ 278345 h 999705"/>
              <a:gd name="connsiteX630" fmla="*/ 5130800 w 5287188"/>
              <a:gd name="connsiteY630" fmla="*/ 207225 h 999705"/>
              <a:gd name="connsiteX631" fmla="*/ 5080000 w 5287188"/>
              <a:gd name="connsiteY631" fmla="*/ 197065 h 999705"/>
              <a:gd name="connsiteX632" fmla="*/ 5039360 w 5287188"/>
              <a:gd name="connsiteY632" fmla="*/ 186905 h 999705"/>
              <a:gd name="connsiteX633" fmla="*/ 4917440 w 5287188"/>
              <a:gd name="connsiteY633" fmla="*/ 176745 h 999705"/>
              <a:gd name="connsiteX634" fmla="*/ 4592320 w 5287188"/>
              <a:gd name="connsiteY634" fmla="*/ 197065 h 999705"/>
              <a:gd name="connsiteX635" fmla="*/ 4511040 w 5287188"/>
              <a:gd name="connsiteY635" fmla="*/ 258025 h 999705"/>
              <a:gd name="connsiteX636" fmla="*/ 4460240 w 5287188"/>
              <a:gd name="connsiteY636" fmla="*/ 268185 h 999705"/>
              <a:gd name="connsiteX637" fmla="*/ 4409440 w 5287188"/>
              <a:gd name="connsiteY637" fmla="*/ 308825 h 999705"/>
              <a:gd name="connsiteX638" fmla="*/ 4277360 w 5287188"/>
              <a:gd name="connsiteY638" fmla="*/ 420585 h 999705"/>
              <a:gd name="connsiteX639" fmla="*/ 4226560 w 5287188"/>
              <a:gd name="connsiteY639" fmla="*/ 451065 h 999705"/>
              <a:gd name="connsiteX640" fmla="*/ 4185920 w 5287188"/>
              <a:gd name="connsiteY640" fmla="*/ 491705 h 999705"/>
              <a:gd name="connsiteX641" fmla="*/ 4124960 w 5287188"/>
              <a:gd name="connsiteY641" fmla="*/ 522185 h 999705"/>
              <a:gd name="connsiteX642" fmla="*/ 4074160 w 5287188"/>
              <a:gd name="connsiteY642" fmla="*/ 562825 h 999705"/>
              <a:gd name="connsiteX643" fmla="*/ 3962400 w 5287188"/>
              <a:gd name="connsiteY643" fmla="*/ 623785 h 999705"/>
              <a:gd name="connsiteX644" fmla="*/ 3870960 w 5287188"/>
              <a:gd name="connsiteY644" fmla="*/ 664425 h 999705"/>
              <a:gd name="connsiteX645" fmla="*/ 3820160 w 5287188"/>
              <a:gd name="connsiteY645" fmla="*/ 694905 h 999705"/>
              <a:gd name="connsiteX646" fmla="*/ 3779520 w 5287188"/>
              <a:gd name="connsiteY646" fmla="*/ 715225 h 999705"/>
              <a:gd name="connsiteX647" fmla="*/ 3738880 w 5287188"/>
              <a:gd name="connsiteY647" fmla="*/ 745705 h 999705"/>
              <a:gd name="connsiteX648" fmla="*/ 3708400 w 5287188"/>
              <a:gd name="connsiteY648" fmla="*/ 755865 h 999705"/>
              <a:gd name="connsiteX649" fmla="*/ 3677920 w 5287188"/>
              <a:gd name="connsiteY649" fmla="*/ 776185 h 999705"/>
              <a:gd name="connsiteX650" fmla="*/ 3627120 w 5287188"/>
              <a:gd name="connsiteY650" fmla="*/ 796505 h 999705"/>
              <a:gd name="connsiteX651" fmla="*/ 3556000 w 5287188"/>
              <a:gd name="connsiteY651" fmla="*/ 826985 h 999705"/>
              <a:gd name="connsiteX652" fmla="*/ 3464560 w 5287188"/>
              <a:gd name="connsiteY652" fmla="*/ 837145 h 999705"/>
              <a:gd name="connsiteX653" fmla="*/ 3373120 w 5287188"/>
              <a:gd name="connsiteY653" fmla="*/ 857465 h 999705"/>
              <a:gd name="connsiteX654" fmla="*/ 3322320 w 5287188"/>
              <a:gd name="connsiteY654" fmla="*/ 877785 h 999705"/>
              <a:gd name="connsiteX655" fmla="*/ 3261360 w 5287188"/>
              <a:gd name="connsiteY655" fmla="*/ 898105 h 999705"/>
              <a:gd name="connsiteX656" fmla="*/ 3230880 w 5287188"/>
              <a:gd name="connsiteY656" fmla="*/ 908265 h 999705"/>
              <a:gd name="connsiteX657" fmla="*/ 3159760 w 5287188"/>
              <a:gd name="connsiteY657" fmla="*/ 938745 h 999705"/>
              <a:gd name="connsiteX658" fmla="*/ 3108960 w 5287188"/>
              <a:gd name="connsiteY658" fmla="*/ 959065 h 999705"/>
              <a:gd name="connsiteX659" fmla="*/ 2915920 w 5287188"/>
              <a:gd name="connsiteY659" fmla="*/ 969225 h 999705"/>
              <a:gd name="connsiteX660" fmla="*/ 2854960 w 5287188"/>
              <a:gd name="connsiteY660" fmla="*/ 979385 h 999705"/>
              <a:gd name="connsiteX661" fmla="*/ 2824480 w 5287188"/>
              <a:gd name="connsiteY661" fmla="*/ 989545 h 999705"/>
              <a:gd name="connsiteX662" fmla="*/ 2743200 w 5287188"/>
              <a:gd name="connsiteY662" fmla="*/ 959065 h 999705"/>
              <a:gd name="connsiteX663" fmla="*/ 2682240 w 5287188"/>
              <a:gd name="connsiteY663" fmla="*/ 948905 h 999705"/>
              <a:gd name="connsiteX664" fmla="*/ 2590800 w 5287188"/>
              <a:gd name="connsiteY664" fmla="*/ 918425 h 999705"/>
              <a:gd name="connsiteX665" fmla="*/ 2438400 w 5287188"/>
              <a:gd name="connsiteY665" fmla="*/ 898105 h 999705"/>
              <a:gd name="connsiteX666" fmla="*/ 2214880 w 5287188"/>
              <a:gd name="connsiteY666" fmla="*/ 887945 h 999705"/>
              <a:gd name="connsiteX667" fmla="*/ 1747520 w 5287188"/>
              <a:gd name="connsiteY667" fmla="*/ 898105 h 999705"/>
              <a:gd name="connsiteX668" fmla="*/ 1351280 w 5287188"/>
              <a:gd name="connsiteY668" fmla="*/ 877785 h 999705"/>
              <a:gd name="connsiteX669" fmla="*/ 1259840 w 5287188"/>
              <a:gd name="connsiteY669" fmla="*/ 826985 h 999705"/>
              <a:gd name="connsiteX670" fmla="*/ 1219200 w 5287188"/>
              <a:gd name="connsiteY670" fmla="*/ 796505 h 999705"/>
              <a:gd name="connsiteX671" fmla="*/ 1188720 w 5287188"/>
              <a:gd name="connsiteY671" fmla="*/ 776185 h 999705"/>
              <a:gd name="connsiteX672" fmla="*/ 1158240 w 5287188"/>
              <a:gd name="connsiteY672" fmla="*/ 694905 h 999705"/>
              <a:gd name="connsiteX673" fmla="*/ 1178560 w 5287188"/>
              <a:gd name="connsiteY673" fmla="*/ 603465 h 999705"/>
              <a:gd name="connsiteX674" fmla="*/ 1280160 w 5287188"/>
              <a:gd name="connsiteY674" fmla="*/ 532345 h 999705"/>
              <a:gd name="connsiteX675" fmla="*/ 1412240 w 5287188"/>
              <a:gd name="connsiteY675" fmla="*/ 471385 h 999705"/>
              <a:gd name="connsiteX676" fmla="*/ 1513840 w 5287188"/>
              <a:gd name="connsiteY676" fmla="*/ 451065 h 999705"/>
              <a:gd name="connsiteX677" fmla="*/ 1605280 w 5287188"/>
              <a:gd name="connsiteY677" fmla="*/ 420585 h 999705"/>
              <a:gd name="connsiteX678" fmla="*/ 1838960 w 5287188"/>
              <a:gd name="connsiteY678" fmla="*/ 410425 h 999705"/>
              <a:gd name="connsiteX679" fmla="*/ 1960880 w 5287188"/>
              <a:gd name="connsiteY679" fmla="*/ 400265 h 999705"/>
              <a:gd name="connsiteX680" fmla="*/ 2499360 w 5287188"/>
              <a:gd name="connsiteY680" fmla="*/ 410425 h 999705"/>
              <a:gd name="connsiteX681" fmla="*/ 2651760 w 5287188"/>
              <a:gd name="connsiteY681" fmla="*/ 430745 h 999705"/>
              <a:gd name="connsiteX682" fmla="*/ 2783840 w 5287188"/>
              <a:gd name="connsiteY682" fmla="*/ 440905 h 999705"/>
              <a:gd name="connsiteX683" fmla="*/ 2946400 w 5287188"/>
              <a:gd name="connsiteY683" fmla="*/ 481545 h 999705"/>
              <a:gd name="connsiteX684" fmla="*/ 3200400 w 5287188"/>
              <a:gd name="connsiteY684" fmla="*/ 522185 h 999705"/>
              <a:gd name="connsiteX685" fmla="*/ 3302000 w 5287188"/>
              <a:gd name="connsiteY685" fmla="*/ 542505 h 999705"/>
              <a:gd name="connsiteX686" fmla="*/ 3393440 w 5287188"/>
              <a:gd name="connsiteY686" fmla="*/ 562825 h 999705"/>
              <a:gd name="connsiteX687" fmla="*/ 3586480 w 5287188"/>
              <a:gd name="connsiteY687" fmla="*/ 613625 h 999705"/>
              <a:gd name="connsiteX688" fmla="*/ 3677920 w 5287188"/>
              <a:gd name="connsiteY688" fmla="*/ 654265 h 999705"/>
              <a:gd name="connsiteX689" fmla="*/ 3718560 w 5287188"/>
              <a:gd name="connsiteY689" fmla="*/ 674585 h 999705"/>
              <a:gd name="connsiteX690" fmla="*/ 4023360 w 5287188"/>
              <a:gd name="connsiteY690" fmla="*/ 694905 h 999705"/>
              <a:gd name="connsiteX691" fmla="*/ 4561840 w 5287188"/>
              <a:gd name="connsiteY691" fmla="*/ 705065 h 999705"/>
              <a:gd name="connsiteX692" fmla="*/ 4663440 w 5287188"/>
              <a:gd name="connsiteY692" fmla="*/ 715225 h 999705"/>
              <a:gd name="connsiteX693" fmla="*/ 4714240 w 5287188"/>
              <a:gd name="connsiteY693" fmla="*/ 725385 h 999705"/>
              <a:gd name="connsiteX694" fmla="*/ 4815840 w 5287188"/>
              <a:gd name="connsiteY694" fmla="*/ 735545 h 999705"/>
              <a:gd name="connsiteX695" fmla="*/ 4886960 w 5287188"/>
              <a:gd name="connsiteY695" fmla="*/ 745705 h 999705"/>
              <a:gd name="connsiteX696" fmla="*/ 5059680 w 5287188"/>
              <a:gd name="connsiteY696" fmla="*/ 735545 h 999705"/>
              <a:gd name="connsiteX697" fmla="*/ 5090160 w 5287188"/>
              <a:gd name="connsiteY697" fmla="*/ 725385 h 999705"/>
              <a:gd name="connsiteX698" fmla="*/ 5120640 w 5287188"/>
              <a:gd name="connsiteY698" fmla="*/ 684745 h 999705"/>
              <a:gd name="connsiteX699" fmla="*/ 5161280 w 5287188"/>
              <a:gd name="connsiteY699" fmla="*/ 623785 h 999705"/>
              <a:gd name="connsiteX700" fmla="*/ 5161280 w 5287188"/>
              <a:gd name="connsiteY700" fmla="*/ 552665 h 999705"/>
              <a:gd name="connsiteX701" fmla="*/ 5130800 w 5287188"/>
              <a:gd name="connsiteY701" fmla="*/ 542505 h 999705"/>
              <a:gd name="connsiteX702" fmla="*/ 4968240 w 5287188"/>
              <a:gd name="connsiteY702" fmla="*/ 552665 h 999705"/>
              <a:gd name="connsiteX703" fmla="*/ 4886960 w 5287188"/>
              <a:gd name="connsiteY703" fmla="*/ 572985 h 999705"/>
              <a:gd name="connsiteX704" fmla="*/ 4795520 w 5287188"/>
              <a:gd name="connsiteY704" fmla="*/ 623785 h 999705"/>
              <a:gd name="connsiteX705" fmla="*/ 4693920 w 5287188"/>
              <a:gd name="connsiteY705" fmla="*/ 664425 h 999705"/>
              <a:gd name="connsiteX706" fmla="*/ 4582160 w 5287188"/>
              <a:gd name="connsiteY706" fmla="*/ 715225 h 999705"/>
              <a:gd name="connsiteX707" fmla="*/ 4541520 w 5287188"/>
              <a:gd name="connsiteY707" fmla="*/ 725385 h 999705"/>
              <a:gd name="connsiteX708" fmla="*/ 4450080 w 5287188"/>
              <a:gd name="connsiteY708" fmla="*/ 766025 h 999705"/>
              <a:gd name="connsiteX709" fmla="*/ 4358640 w 5287188"/>
              <a:gd name="connsiteY709" fmla="*/ 796505 h 999705"/>
              <a:gd name="connsiteX710" fmla="*/ 4328160 w 5287188"/>
              <a:gd name="connsiteY710" fmla="*/ 806665 h 999705"/>
              <a:gd name="connsiteX711" fmla="*/ 4287520 w 5287188"/>
              <a:gd name="connsiteY711" fmla="*/ 816825 h 999705"/>
              <a:gd name="connsiteX712" fmla="*/ 4246880 w 5287188"/>
              <a:gd name="connsiteY712" fmla="*/ 837145 h 999705"/>
              <a:gd name="connsiteX713" fmla="*/ 4145280 w 5287188"/>
              <a:gd name="connsiteY713" fmla="*/ 857465 h 999705"/>
              <a:gd name="connsiteX714" fmla="*/ 4114800 w 5287188"/>
              <a:gd name="connsiteY714" fmla="*/ 867625 h 999705"/>
              <a:gd name="connsiteX715" fmla="*/ 3972560 w 5287188"/>
              <a:gd name="connsiteY715" fmla="*/ 877785 h 999705"/>
              <a:gd name="connsiteX716" fmla="*/ 3901440 w 5287188"/>
              <a:gd name="connsiteY716" fmla="*/ 887945 h 999705"/>
              <a:gd name="connsiteX717" fmla="*/ 3870960 w 5287188"/>
              <a:gd name="connsiteY717" fmla="*/ 898105 h 999705"/>
              <a:gd name="connsiteX718" fmla="*/ 3799840 w 5287188"/>
              <a:gd name="connsiteY718" fmla="*/ 908265 h 999705"/>
              <a:gd name="connsiteX719" fmla="*/ 3271520 w 5287188"/>
              <a:gd name="connsiteY719" fmla="*/ 918425 h 999705"/>
              <a:gd name="connsiteX720" fmla="*/ 3037840 w 5287188"/>
              <a:gd name="connsiteY720" fmla="*/ 928585 h 999705"/>
              <a:gd name="connsiteX721" fmla="*/ 2834640 w 5287188"/>
              <a:gd name="connsiteY721" fmla="*/ 948905 h 999705"/>
              <a:gd name="connsiteX722" fmla="*/ 2468880 w 5287188"/>
              <a:gd name="connsiteY722" fmla="*/ 969225 h 999705"/>
              <a:gd name="connsiteX723" fmla="*/ 2387600 w 5287188"/>
              <a:gd name="connsiteY723" fmla="*/ 979385 h 999705"/>
              <a:gd name="connsiteX724" fmla="*/ 1920240 w 5287188"/>
              <a:gd name="connsiteY724" fmla="*/ 999705 h 999705"/>
              <a:gd name="connsiteX725" fmla="*/ 1727200 w 5287188"/>
              <a:gd name="connsiteY725" fmla="*/ 979385 h 999705"/>
              <a:gd name="connsiteX726" fmla="*/ 1696720 w 5287188"/>
              <a:gd name="connsiteY726" fmla="*/ 959065 h 999705"/>
              <a:gd name="connsiteX727" fmla="*/ 1625600 w 5287188"/>
              <a:gd name="connsiteY727" fmla="*/ 918425 h 999705"/>
              <a:gd name="connsiteX728" fmla="*/ 1595120 w 5287188"/>
              <a:gd name="connsiteY728" fmla="*/ 898105 h 999705"/>
              <a:gd name="connsiteX729" fmla="*/ 1412240 w 5287188"/>
              <a:gd name="connsiteY729" fmla="*/ 806665 h 999705"/>
              <a:gd name="connsiteX730" fmla="*/ 1351280 w 5287188"/>
              <a:gd name="connsiteY730" fmla="*/ 776185 h 999705"/>
              <a:gd name="connsiteX731" fmla="*/ 1249680 w 5287188"/>
              <a:gd name="connsiteY731" fmla="*/ 715225 h 999705"/>
              <a:gd name="connsiteX732" fmla="*/ 1209040 w 5287188"/>
              <a:gd name="connsiteY732" fmla="*/ 705065 h 999705"/>
              <a:gd name="connsiteX733" fmla="*/ 1137920 w 5287188"/>
              <a:gd name="connsiteY733" fmla="*/ 644105 h 999705"/>
              <a:gd name="connsiteX734" fmla="*/ 1148080 w 5287188"/>
              <a:gd name="connsiteY734" fmla="*/ 583145 h 999705"/>
              <a:gd name="connsiteX735" fmla="*/ 1168400 w 5287188"/>
              <a:gd name="connsiteY735" fmla="*/ 552665 h 999705"/>
              <a:gd name="connsiteX736" fmla="*/ 1249680 w 5287188"/>
              <a:gd name="connsiteY736" fmla="*/ 501865 h 999705"/>
              <a:gd name="connsiteX737" fmla="*/ 1422400 w 5287188"/>
              <a:gd name="connsiteY737" fmla="*/ 461225 h 999705"/>
              <a:gd name="connsiteX738" fmla="*/ 1493520 w 5287188"/>
              <a:gd name="connsiteY738" fmla="*/ 440905 h 999705"/>
              <a:gd name="connsiteX739" fmla="*/ 1656080 w 5287188"/>
              <a:gd name="connsiteY739" fmla="*/ 420585 h 999705"/>
              <a:gd name="connsiteX740" fmla="*/ 1737360 w 5287188"/>
              <a:gd name="connsiteY740" fmla="*/ 410425 h 999705"/>
              <a:gd name="connsiteX741" fmla="*/ 1838960 w 5287188"/>
              <a:gd name="connsiteY741" fmla="*/ 390105 h 999705"/>
              <a:gd name="connsiteX742" fmla="*/ 2367280 w 5287188"/>
              <a:gd name="connsiteY742" fmla="*/ 400265 h 999705"/>
              <a:gd name="connsiteX743" fmla="*/ 2611120 w 5287188"/>
              <a:gd name="connsiteY743" fmla="*/ 430745 h 999705"/>
              <a:gd name="connsiteX744" fmla="*/ 2763520 w 5287188"/>
              <a:gd name="connsiteY744" fmla="*/ 451065 h 999705"/>
              <a:gd name="connsiteX745" fmla="*/ 2895600 w 5287188"/>
              <a:gd name="connsiteY745" fmla="*/ 491705 h 999705"/>
              <a:gd name="connsiteX746" fmla="*/ 3322320 w 5287188"/>
              <a:gd name="connsiteY746" fmla="*/ 552665 h 999705"/>
              <a:gd name="connsiteX747" fmla="*/ 3454400 w 5287188"/>
              <a:gd name="connsiteY747" fmla="*/ 583145 h 999705"/>
              <a:gd name="connsiteX748" fmla="*/ 3728720 w 5287188"/>
              <a:gd name="connsiteY748" fmla="*/ 613625 h 999705"/>
              <a:gd name="connsiteX749" fmla="*/ 3850640 w 5287188"/>
              <a:gd name="connsiteY749" fmla="*/ 633945 h 999705"/>
              <a:gd name="connsiteX750" fmla="*/ 4724400 w 5287188"/>
              <a:gd name="connsiteY750" fmla="*/ 633945 h 999705"/>
              <a:gd name="connsiteX751" fmla="*/ 4866640 w 5287188"/>
              <a:gd name="connsiteY751" fmla="*/ 613625 h 999705"/>
              <a:gd name="connsiteX752" fmla="*/ 4897120 w 5287188"/>
              <a:gd name="connsiteY752" fmla="*/ 603465 h 999705"/>
              <a:gd name="connsiteX753" fmla="*/ 4917440 w 5287188"/>
              <a:gd name="connsiteY753" fmla="*/ 572985 h 999705"/>
              <a:gd name="connsiteX754" fmla="*/ 4907280 w 5287188"/>
              <a:gd name="connsiteY754" fmla="*/ 532345 h 999705"/>
              <a:gd name="connsiteX755" fmla="*/ 4826000 w 5287188"/>
              <a:gd name="connsiteY755" fmla="*/ 491705 h 999705"/>
              <a:gd name="connsiteX756" fmla="*/ 4785360 w 5287188"/>
              <a:gd name="connsiteY756" fmla="*/ 461225 h 999705"/>
              <a:gd name="connsiteX757" fmla="*/ 4714240 w 5287188"/>
              <a:gd name="connsiteY757" fmla="*/ 451065 h 999705"/>
              <a:gd name="connsiteX758" fmla="*/ 4622800 w 5287188"/>
              <a:gd name="connsiteY758" fmla="*/ 430745 h 999705"/>
              <a:gd name="connsiteX759" fmla="*/ 4135120 w 5287188"/>
              <a:gd name="connsiteY759" fmla="*/ 451065 h 999705"/>
              <a:gd name="connsiteX760" fmla="*/ 3921760 w 5287188"/>
              <a:gd name="connsiteY760" fmla="*/ 501865 h 999705"/>
              <a:gd name="connsiteX761" fmla="*/ 3870960 w 5287188"/>
              <a:gd name="connsiteY761" fmla="*/ 512025 h 999705"/>
              <a:gd name="connsiteX762" fmla="*/ 3820160 w 5287188"/>
              <a:gd name="connsiteY762" fmla="*/ 542505 h 999705"/>
              <a:gd name="connsiteX763" fmla="*/ 3789680 w 5287188"/>
              <a:gd name="connsiteY763" fmla="*/ 562825 h 999705"/>
              <a:gd name="connsiteX764" fmla="*/ 3718560 w 5287188"/>
              <a:gd name="connsiteY764" fmla="*/ 583145 h 999705"/>
              <a:gd name="connsiteX765" fmla="*/ 3647440 w 5287188"/>
              <a:gd name="connsiteY765" fmla="*/ 623785 h 99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Lst>
            <a:rect l="l" t="t" r="r" b="b"/>
            <a:pathLst>
              <a:path w="5287188" h="999705">
                <a:moveTo>
                  <a:pt x="0" y="237705"/>
                </a:moveTo>
                <a:cubicBezTo>
                  <a:pt x="10160" y="234318"/>
                  <a:pt x="20901" y="232334"/>
                  <a:pt x="30480" y="227545"/>
                </a:cubicBezTo>
                <a:cubicBezTo>
                  <a:pt x="41402" y="222084"/>
                  <a:pt x="49802" y="212184"/>
                  <a:pt x="60960" y="207225"/>
                </a:cubicBezTo>
                <a:cubicBezTo>
                  <a:pt x="80533" y="198526"/>
                  <a:pt x="101600" y="193678"/>
                  <a:pt x="121920" y="186905"/>
                </a:cubicBezTo>
                <a:lnTo>
                  <a:pt x="152400" y="176745"/>
                </a:lnTo>
                <a:cubicBezTo>
                  <a:pt x="274835" y="183189"/>
                  <a:pt x="325616" y="173524"/>
                  <a:pt x="426720" y="207225"/>
                </a:cubicBezTo>
                <a:cubicBezTo>
                  <a:pt x="436880" y="210612"/>
                  <a:pt x="447621" y="212596"/>
                  <a:pt x="457200" y="217385"/>
                </a:cubicBezTo>
                <a:cubicBezTo>
                  <a:pt x="468122" y="222846"/>
                  <a:pt x="477520" y="230932"/>
                  <a:pt x="487680" y="237705"/>
                </a:cubicBezTo>
                <a:cubicBezTo>
                  <a:pt x="494453" y="247865"/>
                  <a:pt x="499366" y="259551"/>
                  <a:pt x="508000" y="268185"/>
                </a:cubicBezTo>
                <a:cubicBezTo>
                  <a:pt x="516634" y="276819"/>
                  <a:pt x="530439" y="279315"/>
                  <a:pt x="538480" y="288505"/>
                </a:cubicBezTo>
                <a:cubicBezTo>
                  <a:pt x="605611" y="365226"/>
                  <a:pt x="546940" y="338738"/>
                  <a:pt x="609600" y="359625"/>
                </a:cubicBezTo>
                <a:cubicBezTo>
                  <a:pt x="612987" y="369785"/>
                  <a:pt x="613070" y="381742"/>
                  <a:pt x="619760" y="390105"/>
                </a:cubicBezTo>
                <a:cubicBezTo>
                  <a:pt x="627388" y="399640"/>
                  <a:pt x="643768" y="400070"/>
                  <a:pt x="650240" y="410425"/>
                </a:cubicBezTo>
                <a:cubicBezTo>
                  <a:pt x="733119" y="543031"/>
                  <a:pt x="616497" y="417322"/>
                  <a:pt x="701040" y="501865"/>
                </a:cubicBezTo>
                <a:cubicBezTo>
                  <a:pt x="718923" y="555513"/>
                  <a:pt x="705259" y="523434"/>
                  <a:pt x="751840" y="593305"/>
                </a:cubicBezTo>
                <a:cubicBezTo>
                  <a:pt x="758613" y="603465"/>
                  <a:pt x="762000" y="617012"/>
                  <a:pt x="772160" y="623785"/>
                </a:cubicBezTo>
                <a:lnTo>
                  <a:pt x="802640" y="644105"/>
                </a:lnTo>
                <a:cubicBezTo>
                  <a:pt x="824114" y="676317"/>
                  <a:pt x="849123" y="718146"/>
                  <a:pt x="883920" y="735545"/>
                </a:cubicBezTo>
                <a:cubicBezTo>
                  <a:pt x="897467" y="742318"/>
                  <a:pt x="911573" y="748073"/>
                  <a:pt x="924560" y="755865"/>
                </a:cubicBezTo>
                <a:cubicBezTo>
                  <a:pt x="945501" y="768430"/>
                  <a:pt x="962352" y="788782"/>
                  <a:pt x="985520" y="796505"/>
                </a:cubicBezTo>
                <a:cubicBezTo>
                  <a:pt x="995680" y="799892"/>
                  <a:pt x="1006421" y="801876"/>
                  <a:pt x="1016000" y="806665"/>
                </a:cubicBezTo>
                <a:cubicBezTo>
                  <a:pt x="1026922" y="812126"/>
                  <a:pt x="1035257" y="822175"/>
                  <a:pt x="1046480" y="826985"/>
                </a:cubicBezTo>
                <a:cubicBezTo>
                  <a:pt x="1059315" y="832486"/>
                  <a:pt x="1073745" y="833133"/>
                  <a:pt x="1087120" y="837145"/>
                </a:cubicBezTo>
                <a:cubicBezTo>
                  <a:pt x="1107636" y="843300"/>
                  <a:pt x="1127760" y="850692"/>
                  <a:pt x="1148080" y="857465"/>
                </a:cubicBezTo>
                <a:cubicBezTo>
                  <a:pt x="1158240" y="860852"/>
                  <a:pt x="1167933" y="866297"/>
                  <a:pt x="1178560" y="867625"/>
                </a:cubicBezTo>
                <a:cubicBezTo>
                  <a:pt x="1290271" y="881589"/>
                  <a:pt x="1232703" y="874770"/>
                  <a:pt x="1351280" y="887945"/>
                </a:cubicBezTo>
                <a:cubicBezTo>
                  <a:pt x="1388533" y="884558"/>
                  <a:pt x="1426202" y="884286"/>
                  <a:pt x="1463040" y="877785"/>
                </a:cubicBezTo>
                <a:cubicBezTo>
                  <a:pt x="1483934" y="874098"/>
                  <a:pt x="1543333" y="851896"/>
                  <a:pt x="1564640" y="837145"/>
                </a:cubicBezTo>
                <a:cubicBezTo>
                  <a:pt x="1688318" y="751522"/>
                  <a:pt x="1612851" y="780435"/>
                  <a:pt x="1686560" y="755865"/>
                </a:cubicBezTo>
                <a:cubicBezTo>
                  <a:pt x="1702656" y="723673"/>
                  <a:pt x="1710982" y="700963"/>
                  <a:pt x="1737360" y="674585"/>
                </a:cubicBezTo>
                <a:cubicBezTo>
                  <a:pt x="1745994" y="665951"/>
                  <a:pt x="1757680" y="661038"/>
                  <a:pt x="1767840" y="654265"/>
                </a:cubicBezTo>
                <a:cubicBezTo>
                  <a:pt x="1774613" y="644105"/>
                  <a:pt x="1786433" y="635873"/>
                  <a:pt x="1788160" y="623785"/>
                </a:cubicBezTo>
                <a:cubicBezTo>
                  <a:pt x="1788381" y="622236"/>
                  <a:pt x="1772461" y="558442"/>
                  <a:pt x="1767840" y="552665"/>
                </a:cubicBezTo>
                <a:cubicBezTo>
                  <a:pt x="1760212" y="543130"/>
                  <a:pt x="1747520" y="539118"/>
                  <a:pt x="1737360" y="532345"/>
                </a:cubicBezTo>
                <a:cubicBezTo>
                  <a:pt x="1713653" y="535732"/>
                  <a:pt x="1689823" y="538343"/>
                  <a:pt x="1666240" y="542505"/>
                </a:cubicBezTo>
                <a:cubicBezTo>
                  <a:pt x="1641652" y="546844"/>
                  <a:pt x="1570268" y="557510"/>
                  <a:pt x="1534160" y="572985"/>
                </a:cubicBezTo>
                <a:cubicBezTo>
                  <a:pt x="1520239" y="578951"/>
                  <a:pt x="1506670" y="585791"/>
                  <a:pt x="1493520" y="593305"/>
                </a:cubicBezTo>
                <a:cubicBezTo>
                  <a:pt x="1482918" y="599363"/>
                  <a:pt x="1474198" y="608666"/>
                  <a:pt x="1463040" y="613625"/>
                </a:cubicBezTo>
                <a:cubicBezTo>
                  <a:pt x="1443467" y="622324"/>
                  <a:pt x="1402080" y="633945"/>
                  <a:pt x="1402080" y="633945"/>
                </a:cubicBezTo>
                <a:lnTo>
                  <a:pt x="1310640" y="603465"/>
                </a:lnTo>
                <a:cubicBezTo>
                  <a:pt x="1300480" y="600078"/>
                  <a:pt x="1289739" y="598094"/>
                  <a:pt x="1280160" y="593305"/>
                </a:cubicBezTo>
                <a:cubicBezTo>
                  <a:pt x="1226106" y="566278"/>
                  <a:pt x="1207317" y="555477"/>
                  <a:pt x="1137920" y="532345"/>
                </a:cubicBezTo>
                <a:cubicBezTo>
                  <a:pt x="1117600" y="525572"/>
                  <a:pt x="1096118" y="521604"/>
                  <a:pt x="1076960" y="512025"/>
                </a:cubicBezTo>
                <a:cubicBezTo>
                  <a:pt x="1026741" y="486916"/>
                  <a:pt x="1050688" y="496494"/>
                  <a:pt x="1005840" y="481545"/>
                </a:cubicBezTo>
                <a:cubicBezTo>
                  <a:pt x="995680" y="471385"/>
                  <a:pt x="984459" y="462186"/>
                  <a:pt x="975360" y="451065"/>
                </a:cubicBezTo>
                <a:cubicBezTo>
                  <a:pt x="953914" y="424854"/>
                  <a:pt x="942579" y="388571"/>
                  <a:pt x="914400" y="369785"/>
                </a:cubicBezTo>
                <a:cubicBezTo>
                  <a:pt x="842568" y="321897"/>
                  <a:pt x="931495" y="381996"/>
                  <a:pt x="843280" y="318985"/>
                </a:cubicBezTo>
                <a:cubicBezTo>
                  <a:pt x="833344" y="311888"/>
                  <a:pt x="823722" y="304126"/>
                  <a:pt x="812800" y="298665"/>
                </a:cubicBezTo>
                <a:cubicBezTo>
                  <a:pt x="803221" y="293876"/>
                  <a:pt x="792164" y="292724"/>
                  <a:pt x="782320" y="288505"/>
                </a:cubicBezTo>
                <a:cubicBezTo>
                  <a:pt x="694437" y="250841"/>
                  <a:pt x="782681" y="281852"/>
                  <a:pt x="711200" y="258025"/>
                </a:cubicBezTo>
                <a:cubicBezTo>
                  <a:pt x="701040" y="247865"/>
                  <a:pt x="675384" y="240886"/>
                  <a:pt x="680720" y="227545"/>
                </a:cubicBezTo>
                <a:cubicBezTo>
                  <a:pt x="687493" y="210612"/>
                  <a:pt x="715208" y="215381"/>
                  <a:pt x="731520" y="207225"/>
                </a:cubicBezTo>
                <a:cubicBezTo>
                  <a:pt x="792755" y="176608"/>
                  <a:pt x="726853" y="190316"/>
                  <a:pt x="812800" y="176745"/>
                </a:cubicBezTo>
                <a:cubicBezTo>
                  <a:pt x="860109" y="169275"/>
                  <a:pt x="955040" y="156425"/>
                  <a:pt x="955040" y="156425"/>
                </a:cubicBezTo>
                <a:cubicBezTo>
                  <a:pt x="971973" y="149652"/>
                  <a:pt x="987762" y="138515"/>
                  <a:pt x="1005840" y="136105"/>
                </a:cubicBezTo>
                <a:cubicBezTo>
                  <a:pt x="1090032" y="124879"/>
                  <a:pt x="1259840" y="115785"/>
                  <a:pt x="1259840" y="115785"/>
                </a:cubicBezTo>
                <a:cubicBezTo>
                  <a:pt x="1291202" y="121487"/>
                  <a:pt x="1375853" y="126103"/>
                  <a:pt x="1412240" y="156425"/>
                </a:cubicBezTo>
                <a:cubicBezTo>
                  <a:pt x="1421621" y="164242"/>
                  <a:pt x="1425787" y="176745"/>
                  <a:pt x="1432560" y="186905"/>
                </a:cubicBezTo>
                <a:cubicBezTo>
                  <a:pt x="1452151" y="265269"/>
                  <a:pt x="1447834" y="229795"/>
                  <a:pt x="1432560" y="359625"/>
                </a:cubicBezTo>
                <a:cubicBezTo>
                  <a:pt x="1430928" y="373493"/>
                  <a:pt x="1429328" y="388141"/>
                  <a:pt x="1422400" y="400265"/>
                </a:cubicBezTo>
                <a:cubicBezTo>
                  <a:pt x="1404346" y="431859"/>
                  <a:pt x="1380384" y="434434"/>
                  <a:pt x="1351280" y="451065"/>
                </a:cubicBezTo>
                <a:cubicBezTo>
                  <a:pt x="1340678" y="457123"/>
                  <a:pt x="1331722" y="465924"/>
                  <a:pt x="1320800" y="471385"/>
                </a:cubicBezTo>
                <a:cubicBezTo>
                  <a:pt x="1282541" y="490514"/>
                  <a:pt x="1268165" y="492164"/>
                  <a:pt x="1229360" y="501865"/>
                </a:cubicBezTo>
                <a:cubicBezTo>
                  <a:pt x="917640" y="492124"/>
                  <a:pt x="883553" y="484388"/>
                  <a:pt x="568960" y="501865"/>
                </a:cubicBezTo>
                <a:cubicBezTo>
                  <a:pt x="558267" y="502459"/>
                  <a:pt x="548935" y="509702"/>
                  <a:pt x="538480" y="512025"/>
                </a:cubicBezTo>
                <a:cubicBezTo>
                  <a:pt x="314279" y="561847"/>
                  <a:pt x="598819" y="491860"/>
                  <a:pt x="436880" y="532345"/>
                </a:cubicBezTo>
                <a:cubicBezTo>
                  <a:pt x="433493" y="542505"/>
                  <a:pt x="426720" y="552115"/>
                  <a:pt x="426720" y="562825"/>
                </a:cubicBezTo>
                <a:cubicBezTo>
                  <a:pt x="426720" y="577550"/>
                  <a:pt x="446926" y="615566"/>
                  <a:pt x="457200" y="623785"/>
                </a:cubicBezTo>
                <a:cubicBezTo>
                  <a:pt x="465563" y="630475"/>
                  <a:pt x="477520" y="630558"/>
                  <a:pt x="487680" y="633945"/>
                </a:cubicBezTo>
                <a:cubicBezTo>
                  <a:pt x="570271" y="700018"/>
                  <a:pt x="509537" y="664189"/>
                  <a:pt x="640080" y="694905"/>
                </a:cubicBezTo>
                <a:cubicBezTo>
                  <a:pt x="664080" y="700552"/>
                  <a:pt x="687023" y="710390"/>
                  <a:pt x="711200" y="715225"/>
                </a:cubicBezTo>
                <a:cubicBezTo>
                  <a:pt x="737974" y="720580"/>
                  <a:pt x="765591" y="720640"/>
                  <a:pt x="792480" y="725385"/>
                </a:cubicBezTo>
                <a:cubicBezTo>
                  <a:pt x="998821" y="761798"/>
                  <a:pt x="769436" y="732985"/>
                  <a:pt x="975360" y="755865"/>
                </a:cubicBezTo>
                <a:cubicBezTo>
                  <a:pt x="1002453" y="762638"/>
                  <a:pt x="1028713" y="776185"/>
                  <a:pt x="1056640" y="776185"/>
                </a:cubicBezTo>
                <a:cubicBezTo>
                  <a:pt x="1491868" y="776185"/>
                  <a:pt x="1391581" y="803391"/>
                  <a:pt x="1595120" y="735545"/>
                </a:cubicBezTo>
                <a:cubicBezTo>
                  <a:pt x="1608667" y="725385"/>
                  <a:pt x="1621058" y="713466"/>
                  <a:pt x="1635760" y="705065"/>
                </a:cubicBezTo>
                <a:cubicBezTo>
                  <a:pt x="1645059" y="699752"/>
                  <a:pt x="1657877" y="701595"/>
                  <a:pt x="1666240" y="694905"/>
                </a:cubicBezTo>
                <a:cubicBezTo>
                  <a:pt x="1675775" y="687277"/>
                  <a:pt x="1677926" y="673059"/>
                  <a:pt x="1686560" y="664425"/>
                </a:cubicBezTo>
                <a:cubicBezTo>
                  <a:pt x="1695194" y="655791"/>
                  <a:pt x="1706880" y="650878"/>
                  <a:pt x="1717040" y="644105"/>
                </a:cubicBezTo>
                <a:cubicBezTo>
                  <a:pt x="1741776" y="569898"/>
                  <a:pt x="1732165" y="603925"/>
                  <a:pt x="1747520" y="542505"/>
                </a:cubicBezTo>
                <a:cubicBezTo>
                  <a:pt x="1740758" y="522219"/>
                  <a:pt x="1734278" y="487633"/>
                  <a:pt x="1706880" y="481545"/>
                </a:cubicBezTo>
                <a:cubicBezTo>
                  <a:pt x="1686770" y="477076"/>
                  <a:pt x="1666240" y="488318"/>
                  <a:pt x="1645920" y="491705"/>
                </a:cubicBezTo>
                <a:cubicBezTo>
                  <a:pt x="1598507" y="484932"/>
                  <a:pt x="1550645" y="480778"/>
                  <a:pt x="1503680" y="471385"/>
                </a:cubicBezTo>
                <a:cubicBezTo>
                  <a:pt x="1486747" y="467998"/>
                  <a:pt x="1469914" y="464064"/>
                  <a:pt x="1452880" y="461225"/>
                </a:cubicBezTo>
                <a:cubicBezTo>
                  <a:pt x="1342757" y="442871"/>
                  <a:pt x="1335000" y="442680"/>
                  <a:pt x="1239520" y="430745"/>
                </a:cubicBezTo>
                <a:cubicBezTo>
                  <a:pt x="1215813" y="423972"/>
                  <a:pt x="1192577" y="415260"/>
                  <a:pt x="1168400" y="410425"/>
                </a:cubicBezTo>
                <a:cubicBezTo>
                  <a:pt x="1106967" y="398138"/>
                  <a:pt x="967784" y="392807"/>
                  <a:pt x="924560" y="390105"/>
                </a:cubicBezTo>
                <a:cubicBezTo>
                  <a:pt x="866987" y="396878"/>
                  <a:pt x="808685" y="399056"/>
                  <a:pt x="751840" y="410425"/>
                </a:cubicBezTo>
                <a:cubicBezTo>
                  <a:pt x="739866" y="412820"/>
                  <a:pt x="731962" y="424687"/>
                  <a:pt x="721360" y="430745"/>
                </a:cubicBezTo>
                <a:cubicBezTo>
                  <a:pt x="708210" y="438259"/>
                  <a:pt x="693322" y="442664"/>
                  <a:pt x="680720" y="451065"/>
                </a:cubicBezTo>
                <a:cubicBezTo>
                  <a:pt x="662677" y="463094"/>
                  <a:pt x="648876" y="481174"/>
                  <a:pt x="629920" y="491705"/>
                </a:cubicBezTo>
                <a:cubicBezTo>
                  <a:pt x="621849" y="496189"/>
                  <a:pt x="541976" y="511326"/>
                  <a:pt x="538480" y="512025"/>
                </a:cubicBezTo>
                <a:cubicBezTo>
                  <a:pt x="508000" y="505252"/>
                  <a:pt x="476445" y="502207"/>
                  <a:pt x="447040" y="491705"/>
                </a:cubicBezTo>
                <a:cubicBezTo>
                  <a:pt x="410229" y="478558"/>
                  <a:pt x="387592" y="450740"/>
                  <a:pt x="355600" y="430745"/>
                </a:cubicBezTo>
                <a:cubicBezTo>
                  <a:pt x="342757" y="422718"/>
                  <a:pt x="326787" y="419886"/>
                  <a:pt x="314960" y="410425"/>
                </a:cubicBezTo>
                <a:cubicBezTo>
                  <a:pt x="292520" y="392473"/>
                  <a:pt x="254000" y="349465"/>
                  <a:pt x="254000" y="349465"/>
                </a:cubicBezTo>
                <a:cubicBezTo>
                  <a:pt x="250613" y="339305"/>
                  <a:pt x="248629" y="328564"/>
                  <a:pt x="243840" y="318985"/>
                </a:cubicBezTo>
                <a:cubicBezTo>
                  <a:pt x="195853" y="223012"/>
                  <a:pt x="226111" y="306437"/>
                  <a:pt x="203200" y="237705"/>
                </a:cubicBezTo>
                <a:cubicBezTo>
                  <a:pt x="206587" y="217385"/>
                  <a:pt x="206846" y="196288"/>
                  <a:pt x="213360" y="176745"/>
                </a:cubicBezTo>
                <a:cubicBezTo>
                  <a:pt x="221610" y="151995"/>
                  <a:pt x="253675" y="126108"/>
                  <a:pt x="274320" y="115785"/>
                </a:cubicBezTo>
                <a:cubicBezTo>
                  <a:pt x="293478" y="106206"/>
                  <a:pt x="315289" y="103154"/>
                  <a:pt x="335280" y="95465"/>
                </a:cubicBezTo>
                <a:cubicBezTo>
                  <a:pt x="359353" y="86206"/>
                  <a:pt x="381931" y="73141"/>
                  <a:pt x="406400" y="64985"/>
                </a:cubicBezTo>
                <a:cubicBezTo>
                  <a:pt x="463736" y="45873"/>
                  <a:pt x="509276" y="40473"/>
                  <a:pt x="568960" y="34505"/>
                </a:cubicBezTo>
                <a:cubicBezTo>
                  <a:pt x="609538" y="30447"/>
                  <a:pt x="650240" y="27732"/>
                  <a:pt x="690880" y="24345"/>
                </a:cubicBezTo>
                <a:cubicBezTo>
                  <a:pt x="899310" y="31293"/>
                  <a:pt x="936159" y="0"/>
                  <a:pt x="1076960" y="64985"/>
                </a:cubicBezTo>
                <a:cubicBezTo>
                  <a:pt x="1094890" y="73260"/>
                  <a:pt x="1112340" y="83129"/>
                  <a:pt x="1127760" y="95465"/>
                </a:cubicBezTo>
                <a:cubicBezTo>
                  <a:pt x="1146460" y="110425"/>
                  <a:pt x="1161627" y="129332"/>
                  <a:pt x="1178560" y="146265"/>
                </a:cubicBezTo>
                <a:cubicBezTo>
                  <a:pt x="1198205" y="195378"/>
                  <a:pt x="1198944" y="190590"/>
                  <a:pt x="1209040" y="237705"/>
                </a:cubicBezTo>
                <a:cubicBezTo>
                  <a:pt x="1217735" y="278281"/>
                  <a:pt x="1228253" y="357411"/>
                  <a:pt x="1249680" y="400265"/>
                </a:cubicBezTo>
                <a:cubicBezTo>
                  <a:pt x="1256453" y="413812"/>
                  <a:pt x="1260913" y="428788"/>
                  <a:pt x="1270000" y="440905"/>
                </a:cubicBezTo>
                <a:cubicBezTo>
                  <a:pt x="1281495" y="456231"/>
                  <a:pt x="1295314" y="470050"/>
                  <a:pt x="1310640" y="481545"/>
                </a:cubicBezTo>
                <a:cubicBezTo>
                  <a:pt x="1336200" y="500715"/>
                  <a:pt x="1360924" y="524596"/>
                  <a:pt x="1391920" y="532345"/>
                </a:cubicBezTo>
                <a:cubicBezTo>
                  <a:pt x="1405467" y="535732"/>
                  <a:pt x="1418868" y="539767"/>
                  <a:pt x="1432560" y="542505"/>
                </a:cubicBezTo>
                <a:cubicBezTo>
                  <a:pt x="1467802" y="549553"/>
                  <a:pt x="1530482" y="557945"/>
                  <a:pt x="1564640" y="562825"/>
                </a:cubicBezTo>
                <a:lnTo>
                  <a:pt x="1991360" y="532345"/>
                </a:lnTo>
                <a:cubicBezTo>
                  <a:pt x="2005271" y="531135"/>
                  <a:pt x="2019511" y="528430"/>
                  <a:pt x="2032000" y="522185"/>
                </a:cubicBezTo>
                <a:cubicBezTo>
                  <a:pt x="2059983" y="508193"/>
                  <a:pt x="2092326" y="472019"/>
                  <a:pt x="2113280" y="451065"/>
                </a:cubicBezTo>
                <a:cubicBezTo>
                  <a:pt x="2140114" y="370562"/>
                  <a:pt x="2130079" y="411233"/>
                  <a:pt x="2143760" y="329145"/>
                </a:cubicBezTo>
                <a:cubicBezTo>
                  <a:pt x="2157307" y="332532"/>
                  <a:pt x="2172276" y="332377"/>
                  <a:pt x="2184400" y="339305"/>
                </a:cubicBezTo>
                <a:cubicBezTo>
                  <a:pt x="2218565" y="358828"/>
                  <a:pt x="2217410" y="376090"/>
                  <a:pt x="2225040" y="410425"/>
                </a:cubicBezTo>
                <a:cubicBezTo>
                  <a:pt x="2228786" y="427282"/>
                  <a:pt x="2231813" y="444292"/>
                  <a:pt x="2235200" y="461225"/>
                </a:cubicBezTo>
                <a:cubicBezTo>
                  <a:pt x="2225346" y="495713"/>
                  <a:pt x="2214837" y="555752"/>
                  <a:pt x="2184400" y="583145"/>
                </a:cubicBezTo>
                <a:cubicBezTo>
                  <a:pt x="2164105" y="601411"/>
                  <a:pt x="2136315" y="609126"/>
                  <a:pt x="2113280" y="623785"/>
                </a:cubicBezTo>
                <a:cubicBezTo>
                  <a:pt x="2028340" y="677838"/>
                  <a:pt x="2124639" y="637705"/>
                  <a:pt x="1991360" y="684745"/>
                </a:cubicBezTo>
                <a:cubicBezTo>
                  <a:pt x="1839635" y="738295"/>
                  <a:pt x="1933310" y="701798"/>
                  <a:pt x="1717040" y="755865"/>
                </a:cubicBezTo>
                <a:cubicBezTo>
                  <a:pt x="1689947" y="762638"/>
                  <a:pt x="1663237" y="771189"/>
                  <a:pt x="1635760" y="776185"/>
                </a:cubicBezTo>
                <a:cubicBezTo>
                  <a:pt x="1588638" y="784753"/>
                  <a:pt x="1540763" y="788631"/>
                  <a:pt x="1493520" y="796505"/>
                </a:cubicBezTo>
                <a:lnTo>
                  <a:pt x="1432560" y="806665"/>
                </a:lnTo>
                <a:cubicBezTo>
                  <a:pt x="1398693" y="803278"/>
                  <a:pt x="1362377" y="809596"/>
                  <a:pt x="1330960" y="796505"/>
                </a:cubicBezTo>
                <a:cubicBezTo>
                  <a:pt x="1316979" y="790680"/>
                  <a:pt x="1316791" y="769705"/>
                  <a:pt x="1310640" y="755865"/>
                </a:cubicBezTo>
                <a:cubicBezTo>
                  <a:pt x="1303233" y="739199"/>
                  <a:pt x="1297093" y="721998"/>
                  <a:pt x="1290320" y="705065"/>
                </a:cubicBezTo>
                <a:cubicBezTo>
                  <a:pt x="1297619" y="544486"/>
                  <a:pt x="1314261" y="484236"/>
                  <a:pt x="1280160" y="339305"/>
                </a:cubicBezTo>
                <a:cubicBezTo>
                  <a:pt x="1277363" y="327419"/>
                  <a:pt x="1269030" y="316866"/>
                  <a:pt x="1259840" y="308825"/>
                </a:cubicBezTo>
                <a:cubicBezTo>
                  <a:pt x="1225097" y="278425"/>
                  <a:pt x="1190644" y="262053"/>
                  <a:pt x="1148080" y="247865"/>
                </a:cubicBezTo>
                <a:cubicBezTo>
                  <a:pt x="1134833" y="243449"/>
                  <a:pt x="1120987" y="241092"/>
                  <a:pt x="1107440" y="237705"/>
                </a:cubicBezTo>
                <a:cubicBezTo>
                  <a:pt x="1055276" y="243196"/>
                  <a:pt x="929653" y="238713"/>
                  <a:pt x="863600" y="278345"/>
                </a:cubicBezTo>
                <a:cubicBezTo>
                  <a:pt x="845005" y="289502"/>
                  <a:pt x="830843" y="306956"/>
                  <a:pt x="812800" y="318985"/>
                </a:cubicBezTo>
                <a:cubicBezTo>
                  <a:pt x="800198" y="327386"/>
                  <a:pt x="785003" y="331278"/>
                  <a:pt x="772160" y="339305"/>
                </a:cubicBezTo>
                <a:cubicBezTo>
                  <a:pt x="730741" y="365192"/>
                  <a:pt x="688380" y="390073"/>
                  <a:pt x="650240" y="420585"/>
                </a:cubicBezTo>
                <a:cubicBezTo>
                  <a:pt x="633307" y="434132"/>
                  <a:pt x="617310" y="448940"/>
                  <a:pt x="599440" y="461225"/>
                </a:cubicBezTo>
                <a:cubicBezTo>
                  <a:pt x="563053" y="486241"/>
                  <a:pt x="525125" y="508942"/>
                  <a:pt x="487680" y="532345"/>
                </a:cubicBezTo>
                <a:cubicBezTo>
                  <a:pt x="470934" y="542811"/>
                  <a:pt x="452300" y="550489"/>
                  <a:pt x="436880" y="562825"/>
                </a:cubicBezTo>
                <a:cubicBezTo>
                  <a:pt x="396061" y="595480"/>
                  <a:pt x="381543" y="610813"/>
                  <a:pt x="335280" y="633945"/>
                </a:cubicBezTo>
                <a:cubicBezTo>
                  <a:pt x="325701" y="638734"/>
                  <a:pt x="314960" y="640718"/>
                  <a:pt x="304800" y="644105"/>
                </a:cubicBezTo>
                <a:cubicBezTo>
                  <a:pt x="277707" y="664425"/>
                  <a:pt x="242306" y="676886"/>
                  <a:pt x="223520" y="705065"/>
                </a:cubicBezTo>
                <a:cubicBezTo>
                  <a:pt x="216747" y="715225"/>
                  <a:pt x="212735" y="727917"/>
                  <a:pt x="203200" y="735545"/>
                </a:cubicBezTo>
                <a:cubicBezTo>
                  <a:pt x="194837" y="742235"/>
                  <a:pt x="182880" y="742318"/>
                  <a:pt x="172720" y="745705"/>
                </a:cubicBezTo>
                <a:cubicBezTo>
                  <a:pt x="155787" y="742318"/>
                  <a:pt x="136288" y="745124"/>
                  <a:pt x="121920" y="735545"/>
                </a:cubicBezTo>
                <a:cubicBezTo>
                  <a:pt x="113009" y="729604"/>
                  <a:pt x="114702" y="715363"/>
                  <a:pt x="111760" y="705065"/>
                </a:cubicBezTo>
                <a:cubicBezTo>
                  <a:pt x="107924" y="691639"/>
                  <a:pt x="104987" y="677972"/>
                  <a:pt x="101600" y="664425"/>
                </a:cubicBezTo>
                <a:cubicBezTo>
                  <a:pt x="104987" y="630558"/>
                  <a:pt x="97497" y="593728"/>
                  <a:pt x="111760" y="562825"/>
                </a:cubicBezTo>
                <a:cubicBezTo>
                  <a:pt x="114548" y="556785"/>
                  <a:pt x="191682" y="516455"/>
                  <a:pt x="203200" y="512025"/>
                </a:cubicBezTo>
                <a:cubicBezTo>
                  <a:pt x="257098" y="491295"/>
                  <a:pt x="328547" y="469444"/>
                  <a:pt x="386080" y="461225"/>
                </a:cubicBezTo>
                <a:cubicBezTo>
                  <a:pt x="426451" y="455458"/>
                  <a:pt x="467360" y="454452"/>
                  <a:pt x="508000" y="451065"/>
                </a:cubicBezTo>
                <a:cubicBezTo>
                  <a:pt x="820480" y="394250"/>
                  <a:pt x="614584" y="424192"/>
                  <a:pt x="1249680" y="440905"/>
                </a:cubicBezTo>
                <a:cubicBezTo>
                  <a:pt x="1297198" y="442155"/>
                  <a:pt x="1344468" y="448274"/>
                  <a:pt x="1391920" y="451065"/>
                </a:cubicBezTo>
                <a:cubicBezTo>
                  <a:pt x="1759781" y="472704"/>
                  <a:pt x="1449005" y="449985"/>
                  <a:pt x="1727200" y="471385"/>
                </a:cubicBezTo>
                <a:cubicBezTo>
                  <a:pt x="1767840" y="467998"/>
                  <a:pt x="1809908" y="472428"/>
                  <a:pt x="1849120" y="461225"/>
                </a:cubicBezTo>
                <a:cubicBezTo>
                  <a:pt x="1860861" y="457870"/>
                  <a:pt x="1860250" y="438786"/>
                  <a:pt x="1869440" y="430745"/>
                </a:cubicBezTo>
                <a:cubicBezTo>
                  <a:pt x="1887819" y="414663"/>
                  <a:pt x="1930400" y="390105"/>
                  <a:pt x="1930400" y="390105"/>
                </a:cubicBezTo>
                <a:cubicBezTo>
                  <a:pt x="1937776" y="391334"/>
                  <a:pt x="2005166" y="399309"/>
                  <a:pt x="2021840" y="410425"/>
                </a:cubicBezTo>
                <a:cubicBezTo>
                  <a:pt x="2033795" y="418395"/>
                  <a:pt x="2042160" y="430745"/>
                  <a:pt x="2052320" y="440905"/>
                </a:cubicBezTo>
                <a:cubicBezTo>
                  <a:pt x="2045547" y="461225"/>
                  <a:pt x="2045939" y="485602"/>
                  <a:pt x="2032000" y="501865"/>
                </a:cubicBezTo>
                <a:cubicBezTo>
                  <a:pt x="2022913" y="512467"/>
                  <a:pt x="2005310" y="512632"/>
                  <a:pt x="1991360" y="512025"/>
                </a:cubicBezTo>
                <a:cubicBezTo>
                  <a:pt x="1926719" y="509215"/>
                  <a:pt x="1862667" y="498478"/>
                  <a:pt x="1798320" y="491705"/>
                </a:cubicBezTo>
                <a:cubicBezTo>
                  <a:pt x="1653636" y="431420"/>
                  <a:pt x="1695495" y="457021"/>
                  <a:pt x="1564640" y="369785"/>
                </a:cubicBezTo>
                <a:cubicBezTo>
                  <a:pt x="1544320" y="356238"/>
                  <a:pt x="1522581" y="344610"/>
                  <a:pt x="1503680" y="329145"/>
                </a:cubicBezTo>
                <a:cubicBezTo>
                  <a:pt x="1485146" y="313981"/>
                  <a:pt x="1471903" y="292892"/>
                  <a:pt x="1452880" y="278345"/>
                </a:cubicBezTo>
                <a:cubicBezTo>
                  <a:pt x="1442582" y="270470"/>
                  <a:pt x="1298269" y="171797"/>
                  <a:pt x="1259840" y="156425"/>
                </a:cubicBezTo>
                <a:cubicBezTo>
                  <a:pt x="1092486" y="89484"/>
                  <a:pt x="1115572" y="99326"/>
                  <a:pt x="975360" y="85305"/>
                </a:cubicBezTo>
                <a:lnTo>
                  <a:pt x="721360" y="105625"/>
                </a:lnTo>
                <a:cubicBezTo>
                  <a:pt x="700856" y="107609"/>
                  <a:pt x="679760" y="108745"/>
                  <a:pt x="660400" y="115785"/>
                </a:cubicBezTo>
                <a:cubicBezTo>
                  <a:pt x="641841" y="122534"/>
                  <a:pt x="625778" y="134941"/>
                  <a:pt x="609600" y="146265"/>
                </a:cubicBezTo>
                <a:cubicBezTo>
                  <a:pt x="539741" y="195166"/>
                  <a:pt x="579328" y="172045"/>
                  <a:pt x="528320" y="217385"/>
                </a:cubicBezTo>
                <a:cubicBezTo>
                  <a:pt x="508550" y="234958"/>
                  <a:pt x="486858" y="250312"/>
                  <a:pt x="467360" y="268185"/>
                </a:cubicBezTo>
                <a:cubicBezTo>
                  <a:pt x="446177" y="287603"/>
                  <a:pt x="406400" y="329145"/>
                  <a:pt x="406400" y="329145"/>
                </a:cubicBezTo>
                <a:cubicBezTo>
                  <a:pt x="520941" y="352053"/>
                  <a:pt x="381385" y="329145"/>
                  <a:pt x="568960" y="329145"/>
                </a:cubicBezTo>
                <a:cubicBezTo>
                  <a:pt x="765416" y="329145"/>
                  <a:pt x="961813" y="335918"/>
                  <a:pt x="1158240" y="339305"/>
                </a:cubicBezTo>
                <a:cubicBezTo>
                  <a:pt x="1260035" y="367067"/>
                  <a:pt x="1254221" y="357632"/>
                  <a:pt x="1330960" y="400265"/>
                </a:cubicBezTo>
                <a:cubicBezTo>
                  <a:pt x="1372088" y="423114"/>
                  <a:pt x="1452880" y="471385"/>
                  <a:pt x="1452880" y="471385"/>
                </a:cubicBezTo>
                <a:cubicBezTo>
                  <a:pt x="1466427" y="488318"/>
                  <a:pt x="1479113" y="505977"/>
                  <a:pt x="1493520" y="522185"/>
                </a:cubicBezTo>
                <a:cubicBezTo>
                  <a:pt x="1506248" y="536504"/>
                  <a:pt x="1522665" y="547499"/>
                  <a:pt x="1534160" y="562825"/>
                </a:cubicBezTo>
                <a:cubicBezTo>
                  <a:pt x="1543247" y="574942"/>
                  <a:pt x="1544623" y="591966"/>
                  <a:pt x="1554480" y="603465"/>
                </a:cubicBezTo>
                <a:cubicBezTo>
                  <a:pt x="1565500" y="616322"/>
                  <a:pt x="1581031" y="624552"/>
                  <a:pt x="1595120" y="633945"/>
                </a:cubicBezTo>
                <a:cubicBezTo>
                  <a:pt x="1611551" y="644899"/>
                  <a:pt x="1627875" y="656405"/>
                  <a:pt x="1645920" y="664425"/>
                </a:cubicBezTo>
                <a:cubicBezTo>
                  <a:pt x="1658680" y="670096"/>
                  <a:pt x="1673134" y="670749"/>
                  <a:pt x="1686560" y="674585"/>
                </a:cubicBezTo>
                <a:cubicBezTo>
                  <a:pt x="1696858" y="677527"/>
                  <a:pt x="1706880" y="681358"/>
                  <a:pt x="1717040" y="684745"/>
                </a:cubicBezTo>
                <a:cubicBezTo>
                  <a:pt x="1761793" y="681302"/>
                  <a:pt x="1855887" y="677973"/>
                  <a:pt x="1910080" y="664425"/>
                </a:cubicBezTo>
                <a:cubicBezTo>
                  <a:pt x="2161136" y="601661"/>
                  <a:pt x="1942543" y="639467"/>
                  <a:pt x="2194560" y="603465"/>
                </a:cubicBezTo>
                <a:lnTo>
                  <a:pt x="2265680" y="593305"/>
                </a:lnTo>
                <a:cubicBezTo>
                  <a:pt x="2289387" y="589918"/>
                  <a:pt x="2312861" y="583759"/>
                  <a:pt x="2336800" y="583145"/>
                </a:cubicBezTo>
                <a:lnTo>
                  <a:pt x="2733040" y="572985"/>
                </a:lnTo>
                <a:cubicBezTo>
                  <a:pt x="2743200" y="566212"/>
                  <a:pt x="2752918" y="558723"/>
                  <a:pt x="2763520" y="552665"/>
                </a:cubicBezTo>
                <a:cubicBezTo>
                  <a:pt x="2776670" y="545151"/>
                  <a:pt x="2792525" y="542041"/>
                  <a:pt x="2804160" y="532345"/>
                </a:cubicBezTo>
                <a:cubicBezTo>
                  <a:pt x="2813541" y="524528"/>
                  <a:pt x="2817383" y="511801"/>
                  <a:pt x="2824480" y="501865"/>
                </a:cubicBezTo>
                <a:cubicBezTo>
                  <a:pt x="2834322" y="488086"/>
                  <a:pt x="2871564" y="457904"/>
                  <a:pt x="2854960" y="461225"/>
                </a:cubicBezTo>
                <a:cubicBezTo>
                  <a:pt x="2823631" y="467491"/>
                  <a:pt x="2803990" y="501922"/>
                  <a:pt x="2773680" y="512025"/>
                </a:cubicBezTo>
                <a:lnTo>
                  <a:pt x="2743200" y="522185"/>
                </a:lnTo>
                <a:cubicBezTo>
                  <a:pt x="2590800" y="515412"/>
                  <a:pt x="2438201" y="512184"/>
                  <a:pt x="2286000" y="501865"/>
                </a:cubicBezTo>
                <a:cubicBezTo>
                  <a:pt x="2238215" y="498625"/>
                  <a:pt x="2191339" y="487035"/>
                  <a:pt x="2143760" y="481545"/>
                </a:cubicBezTo>
                <a:cubicBezTo>
                  <a:pt x="2029027" y="468307"/>
                  <a:pt x="1886530" y="465747"/>
                  <a:pt x="1778000" y="461225"/>
                </a:cubicBezTo>
                <a:cubicBezTo>
                  <a:pt x="1588347" y="471385"/>
                  <a:pt x="1398110" y="473698"/>
                  <a:pt x="1209040" y="491705"/>
                </a:cubicBezTo>
                <a:cubicBezTo>
                  <a:pt x="1183364" y="494150"/>
                  <a:pt x="1161867" y="512606"/>
                  <a:pt x="1137920" y="522185"/>
                </a:cubicBezTo>
                <a:cubicBezTo>
                  <a:pt x="1052306" y="556430"/>
                  <a:pt x="1069222" y="543031"/>
                  <a:pt x="995680" y="583145"/>
                </a:cubicBezTo>
                <a:cubicBezTo>
                  <a:pt x="975218" y="594306"/>
                  <a:pt x="929314" y="625587"/>
                  <a:pt x="904240" y="633945"/>
                </a:cubicBezTo>
                <a:cubicBezTo>
                  <a:pt x="887857" y="639406"/>
                  <a:pt x="870100" y="639561"/>
                  <a:pt x="853440" y="644105"/>
                </a:cubicBezTo>
                <a:cubicBezTo>
                  <a:pt x="667676" y="694768"/>
                  <a:pt x="976209" y="657620"/>
                  <a:pt x="518160" y="674585"/>
                </a:cubicBezTo>
                <a:cubicBezTo>
                  <a:pt x="396389" y="723293"/>
                  <a:pt x="485895" y="686338"/>
                  <a:pt x="497840" y="684745"/>
                </a:cubicBezTo>
                <a:cubicBezTo>
                  <a:pt x="538263" y="679355"/>
                  <a:pt x="579120" y="677972"/>
                  <a:pt x="619760" y="674585"/>
                </a:cubicBezTo>
                <a:lnTo>
                  <a:pt x="1564640" y="694905"/>
                </a:lnTo>
                <a:cubicBezTo>
                  <a:pt x="1612155" y="696237"/>
                  <a:pt x="1659616" y="700001"/>
                  <a:pt x="1706880" y="705065"/>
                </a:cubicBezTo>
                <a:cubicBezTo>
                  <a:pt x="1754502" y="710167"/>
                  <a:pt x="1801707" y="718612"/>
                  <a:pt x="1849120" y="725385"/>
                </a:cubicBezTo>
                <a:cubicBezTo>
                  <a:pt x="1889760" y="738932"/>
                  <a:pt x="1929481" y="755635"/>
                  <a:pt x="1971040" y="766025"/>
                </a:cubicBezTo>
                <a:cubicBezTo>
                  <a:pt x="2011010" y="776018"/>
                  <a:pt x="2052424" y="778975"/>
                  <a:pt x="2092960" y="786345"/>
                </a:cubicBezTo>
                <a:cubicBezTo>
                  <a:pt x="2126940" y="792523"/>
                  <a:pt x="2160845" y="799173"/>
                  <a:pt x="2194560" y="806665"/>
                </a:cubicBezTo>
                <a:cubicBezTo>
                  <a:pt x="2221822" y="812723"/>
                  <a:pt x="2248455" y="821508"/>
                  <a:pt x="2275840" y="826985"/>
                </a:cubicBezTo>
                <a:cubicBezTo>
                  <a:pt x="2316240" y="835065"/>
                  <a:pt x="2357120" y="840532"/>
                  <a:pt x="2397760" y="847305"/>
                </a:cubicBezTo>
                <a:lnTo>
                  <a:pt x="2458720" y="857465"/>
                </a:lnTo>
                <a:cubicBezTo>
                  <a:pt x="2556933" y="854078"/>
                  <a:pt x="2655658" y="857867"/>
                  <a:pt x="2753360" y="847305"/>
                </a:cubicBezTo>
                <a:cubicBezTo>
                  <a:pt x="2782128" y="844195"/>
                  <a:pt x="2806760" y="824569"/>
                  <a:pt x="2834640" y="816825"/>
                </a:cubicBezTo>
                <a:cubicBezTo>
                  <a:pt x="2867917" y="807581"/>
                  <a:pt x="2902373" y="803278"/>
                  <a:pt x="2936240" y="796505"/>
                </a:cubicBezTo>
                <a:cubicBezTo>
                  <a:pt x="3000587" y="769412"/>
                  <a:pt x="3068248" y="749132"/>
                  <a:pt x="3129280" y="715225"/>
                </a:cubicBezTo>
                <a:cubicBezTo>
                  <a:pt x="3218673" y="665562"/>
                  <a:pt x="3279950" y="627748"/>
                  <a:pt x="3383280" y="593305"/>
                </a:cubicBezTo>
                <a:cubicBezTo>
                  <a:pt x="3413760" y="583145"/>
                  <a:pt x="3443551" y="570617"/>
                  <a:pt x="3474720" y="562825"/>
                </a:cubicBezTo>
                <a:cubicBezTo>
                  <a:pt x="3491141" y="558720"/>
                  <a:pt x="3615262" y="544329"/>
                  <a:pt x="3627120" y="542505"/>
                </a:cubicBezTo>
                <a:cubicBezTo>
                  <a:pt x="3744931" y="524380"/>
                  <a:pt x="3625753" y="522185"/>
                  <a:pt x="3850640" y="522185"/>
                </a:cubicBezTo>
                <a:cubicBezTo>
                  <a:pt x="3888047" y="522185"/>
                  <a:pt x="3776133" y="528958"/>
                  <a:pt x="3738880" y="532345"/>
                </a:cubicBezTo>
                <a:cubicBezTo>
                  <a:pt x="3721947" y="539118"/>
                  <a:pt x="3704683" y="545118"/>
                  <a:pt x="3688080" y="552665"/>
                </a:cubicBezTo>
                <a:cubicBezTo>
                  <a:pt x="3667398" y="562066"/>
                  <a:pt x="3648147" y="574543"/>
                  <a:pt x="3627120" y="583145"/>
                </a:cubicBezTo>
                <a:cubicBezTo>
                  <a:pt x="3573557" y="605057"/>
                  <a:pt x="3522171" y="638618"/>
                  <a:pt x="3464560" y="644105"/>
                </a:cubicBezTo>
                <a:cubicBezTo>
                  <a:pt x="3461762" y="644372"/>
                  <a:pt x="3165118" y="673928"/>
                  <a:pt x="3119120" y="674585"/>
                </a:cubicBezTo>
                <a:lnTo>
                  <a:pt x="1828800" y="684745"/>
                </a:lnTo>
                <a:cubicBezTo>
                  <a:pt x="1768397" y="704879"/>
                  <a:pt x="1768421" y="699974"/>
                  <a:pt x="1717040" y="735545"/>
                </a:cubicBezTo>
                <a:cubicBezTo>
                  <a:pt x="1689195" y="754822"/>
                  <a:pt x="1667889" y="785795"/>
                  <a:pt x="1635760" y="796505"/>
                </a:cubicBezTo>
                <a:cubicBezTo>
                  <a:pt x="1586546" y="812910"/>
                  <a:pt x="1614463" y="801155"/>
                  <a:pt x="1554480" y="837145"/>
                </a:cubicBezTo>
                <a:cubicBezTo>
                  <a:pt x="1466427" y="833758"/>
                  <a:pt x="1377869" y="836991"/>
                  <a:pt x="1290320" y="826985"/>
                </a:cubicBezTo>
                <a:cubicBezTo>
                  <a:pt x="1258399" y="823337"/>
                  <a:pt x="1229546" y="806088"/>
                  <a:pt x="1198880" y="796505"/>
                </a:cubicBezTo>
                <a:cubicBezTo>
                  <a:pt x="1175347" y="789151"/>
                  <a:pt x="1151150" y="783982"/>
                  <a:pt x="1127760" y="776185"/>
                </a:cubicBezTo>
                <a:cubicBezTo>
                  <a:pt x="1100309" y="767035"/>
                  <a:pt x="1073730" y="755437"/>
                  <a:pt x="1046480" y="745705"/>
                </a:cubicBezTo>
                <a:cubicBezTo>
                  <a:pt x="988763" y="725092"/>
                  <a:pt x="995549" y="727892"/>
                  <a:pt x="944880" y="715225"/>
                </a:cubicBezTo>
                <a:cubicBezTo>
                  <a:pt x="921173" y="701678"/>
                  <a:pt x="895081" y="691642"/>
                  <a:pt x="873760" y="674585"/>
                </a:cubicBezTo>
                <a:cubicBezTo>
                  <a:pt x="831204" y="640540"/>
                  <a:pt x="785821" y="587813"/>
                  <a:pt x="751840" y="542505"/>
                </a:cubicBezTo>
                <a:cubicBezTo>
                  <a:pt x="744514" y="532736"/>
                  <a:pt x="738293" y="522185"/>
                  <a:pt x="731520" y="512025"/>
                </a:cubicBezTo>
                <a:cubicBezTo>
                  <a:pt x="738293" y="495092"/>
                  <a:pt x="739971" y="475072"/>
                  <a:pt x="751840" y="461225"/>
                </a:cubicBezTo>
                <a:cubicBezTo>
                  <a:pt x="781500" y="426622"/>
                  <a:pt x="905165" y="431515"/>
                  <a:pt x="914400" y="430745"/>
                </a:cubicBezTo>
                <a:lnTo>
                  <a:pt x="1483360" y="440905"/>
                </a:lnTo>
                <a:cubicBezTo>
                  <a:pt x="1541011" y="442484"/>
                  <a:pt x="1598444" y="449007"/>
                  <a:pt x="1656080" y="451065"/>
                </a:cubicBezTo>
                <a:cubicBezTo>
                  <a:pt x="1788119" y="455781"/>
                  <a:pt x="1920240" y="457838"/>
                  <a:pt x="2052320" y="461225"/>
                </a:cubicBezTo>
                <a:cubicBezTo>
                  <a:pt x="2202417" y="471231"/>
                  <a:pt x="2189631" y="465357"/>
                  <a:pt x="2326640" y="491705"/>
                </a:cubicBezTo>
                <a:cubicBezTo>
                  <a:pt x="2427703" y="511140"/>
                  <a:pt x="2488657" y="521433"/>
                  <a:pt x="2580640" y="562825"/>
                </a:cubicBezTo>
                <a:cubicBezTo>
                  <a:pt x="2612437" y="577134"/>
                  <a:pt x="2640531" y="598778"/>
                  <a:pt x="2672080" y="613625"/>
                </a:cubicBezTo>
                <a:cubicBezTo>
                  <a:pt x="2698262" y="625946"/>
                  <a:pt x="2728237" y="629749"/>
                  <a:pt x="2753360" y="644105"/>
                </a:cubicBezTo>
                <a:cubicBezTo>
                  <a:pt x="2843500" y="695614"/>
                  <a:pt x="2875358" y="743940"/>
                  <a:pt x="2966720" y="776185"/>
                </a:cubicBezTo>
                <a:cubicBezTo>
                  <a:pt x="2996163" y="786577"/>
                  <a:pt x="3027766" y="789354"/>
                  <a:pt x="3058160" y="796505"/>
                </a:cubicBezTo>
                <a:cubicBezTo>
                  <a:pt x="3182340" y="825724"/>
                  <a:pt x="3097245" y="812137"/>
                  <a:pt x="3230880" y="826985"/>
                </a:cubicBezTo>
                <a:cubicBezTo>
                  <a:pt x="3445585" y="803129"/>
                  <a:pt x="3457785" y="826451"/>
                  <a:pt x="3606800" y="755865"/>
                </a:cubicBezTo>
                <a:cubicBezTo>
                  <a:pt x="3683010" y="719766"/>
                  <a:pt x="3708220" y="695857"/>
                  <a:pt x="3779520" y="654265"/>
                </a:cubicBezTo>
                <a:cubicBezTo>
                  <a:pt x="3833222" y="622939"/>
                  <a:pt x="3887956" y="593417"/>
                  <a:pt x="3942080" y="562825"/>
                </a:cubicBezTo>
                <a:cubicBezTo>
                  <a:pt x="3965850" y="549390"/>
                  <a:pt x="3990482" y="537331"/>
                  <a:pt x="4013200" y="522185"/>
                </a:cubicBezTo>
                <a:cubicBezTo>
                  <a:pt x="4227872" y="379071"/>
                  <a:pt x="3836672" y="636230"/>
                  <a:pt x="4196080" y="420585"/>
                </a:cubicBezTo>
                <a:cubicBezTo>
                  <a:pt x="4256063" y="384595"/>
                  <a:pt x="4228146" y="396350"/>
                  <a:pt x="4277360" y="379945"/>
                </a:cubicBezTo>
                <a:cubicBezTo>
                  <a:pt x="4253653" y="376558"/>
                  <a:pt x="4230187" y="369785"/>
                  <a:pt x="4206240" y="369785"/>
                </a:cubicBezTo>
                <a:cubicBezTo>
                  <a:pt x="4107968" y="369785"/>
                  <a:pt x="4009663" y="373550"/>
                  <a:pt x="3911600" y="379945"/>
                </a:cubicBezTo>
                <a:cubicBezTo>
                  <a:pt x="3853752" y="383718"/>
                  <a:pt x="3796496" y="393863"/>
                  <a:pt x="3738880" y="400265"/>
                </a:cubicBezTo>
                <a:cubicBezTo>
                  <a:pt x="3705053" y="404024"/>
                  <a:pt x="3671147" y="407038"/>
                  <a:pt x="3637280" y="410425"/>
                </a:cubicBezTo>
                <a:cubicBezTo>
                  <a:pt x="3574188" y="431456"/>
                  <a:pt x="3448263" y="470924"/>
                  <a:pt x="3373120" y="501865"/>
                </a:cubicBezTo>
                <a:cubicBezTo>
                  <a:pt x="3342278" y="514565"/>
                  <a:pt x="3311159" y="526899"/>
                  <a:pt x="3281680" y="542505"/>
                </a:cubicBezTo>
                <a:cubicBezTo>
                  <a:pt x="3253443" y="557454"/>
                  <a:pt x="3230510" y="582621"/>
                  <a:pt x="3200400" y="593305"/>
                </a:cubicBezTo>
                <a:cubicBezTo>
                  <a:pt x="3124534" y="620225"/>
                  <a:pt x="3044123" y="632150"/>
                  <a:pt x="2966720" y="654265"/>
                </a:cubicBezTo>
                <a:cubicBezTo>
                  <a:pt x="2854922" y="686207"/>
                  <a:pt x="2788517" y="709325"/>
                  <a:pt x="2672080" y="725385"/>
                </a:cubicBezTo>
                <a:cubicBezTo>
                  <a:pt x="2624992" y="731880"/>
                  <a:pt x="2577253" y="732158"/>
                  <a:pt x="2529840" y="735545"/>
                </a:cubicBezTo>
                <a:cubicBezTo>
                  <a:pt x="2479040" y="745705"/>
                  <a:pt x="2428760" y="758946"/>
                  <a:pt x="2377440" y="766025"/>
                </a:cubicBezTo>
                <a:cubicBezTo>
                  <a:pt x="2330352" y="772520"/>
                  <a:pt x="2282513" y="771606"/>
                  <a:pt x="2235200" y="776185"/>
                </a:cubicBezTo>
                <a:cubicBezTo>
                  <a:pt x="2177499" y="781769"/>
                  <a:pt x="2119894" y="788494"/>
                  <a:pt x="2062480" y="796505"/>
                </a:cubicBezTo>
                <a:cubicBezTo>
                  <a:pt x="1974246" y="808817"/>
                  <a:pt x="1887102" y="829747"/>
                  <a:pt x="1798320" y="837145"/>
                </a:cubicBezTo>
                <a:lnTo>
                  <a:pt x="1554480" y="857465"/>
                </a:lnTo>
                <a:cubicBezTo>
                  <a:pt x="1520613" y="860852"/>
                  <a:pt x="1486835" y="865283"/>
                  <a:pt x="1452880" y="867625"/>
                </a:cubicBezTo>
                <a:cubicBezTo>
                  <a:pt x="1388597" y="872058"/>
                  <a:pt x="1324187" y="874398"/>
                  <a:pt x="1259840" y="877785"/>
                </a:cubicBezTo>
                <a:cubicBezTo>
                  <a:pt x="1198880" y="871012"/>
                  <a:pt x="1137525" y="867155"/>
                  <a:pt x="1076960" y="857465"/>
                </a:cubicBezTo>
                <a:cubicBezTo>
                  <a:pt x="1052614" y="853570"/>
                  <a:pt x="1029627" y="843632"/>
                  <a:pt x="1005840" y="837145"/>
                </a:cubicBezTo>
                <a:cubicBezTo>
                  <a:pt x="992368" y="833471"/>
                  <a:pt x="978747" y="830372"/>
                  <a:pt x="965200" y="826985"/>
                </a:cubicBezTo>
                <a:cubicBezTo>
                  <a:pt x="918684" y="757210"/>
                  <a:pt x="925053" y="781152"/>
                  <a:pt x="965200" y="633945"/>
                </a:cubicBezTo>
                <a:cubicBezTo>
                  <a:pt x="971626" y="610384"/>
                  <a:pt x="991476" y="592736"/>
                  <a:pt x="1005840" y="572985"/>
                </a:cubicBezTo>
                <a:cubicBezTo>
                  <a:pt x="1018595" y="555447"/>
                  <a:pt x="1029254" y="535358"/>
                  <a:pt x="1046480" y="522185"/>
                </a:cubicBezTo>
                <a:cubicBezTo>
                  <a:pt x="1115739" y="469222"/>
                  <a:pt x="1185567" y="429188"/>
                  <a:pt x="1270000" y="410425"/>
                </a:cubicBezTo>
                <a:cubicBezTo>
                  <a:pt x="1299937" y="403772"/>
                  <a:pt x="1330906" y="403128"/>
                  <a:pt x="1361440" y="400265"/>
                </a:cubicBezTo>
                <a:lnTo>
                  <a:pt x="1595120" y="379945"/>
                </a:lnTo>
                <a:cubicBezTo>
                  <a:pt x="1848245" y="392926"/>
                  <a:pt x="1913040" y="379263"/>
                  <a:pt x="2103120" y="420585"/>
                </a:cubicBezTo>
                <a:cubicBezTo>
                  <a:pt x="2144055" y="429484"/>
                  <a:pt x="2185299" y="437818"/>
                  <a:pt x="2225040" y="451065"/>
                </a:cubicBezTo>
                <a:cubicBezTo>
                  <a:pt x="2825069" y="651075"/>
                  <a:pt x="2081090" y="413711"/>
                  <a:pt x="2621280" y="623785"/>
                </a:cubicBezTo>
                <a:cubicBezTo>
                  <a:pt x="2712380" y="659213"/>
                  <a:pt x="2808940" y="702333"/>
                  <a:pt x="2905760" y="725385"/>
                </a:cubicBezTo>
                <a:cubicBezTo>
                  <a:pt x="2942594" y="734155"/>
                  <a:pt x="2980267" y="738932"/>
                  <a:pt x="3017520" y="745705"/>
                </a:cubicBezTo>
                <a:lnTo>
                  <a:pt x="3728720" y="715225"/>
                </a:lnTo>
                <a:cubicBezTo>
                  <a:pt x="3769452" y="713238"/>
                  <a:pt x="3810462" y="712052"/>
                  <a:pt x="3850640" y="705065"/>
                </a:cubicBezTo>
                <a:cubicBezTo>
                  <a:pt x="3869167" y="701843"/>
                  <a:pt x="4042021" y="652202"/>
                  <a:pt x="4064000" y="644105"/>
                </a:cubicBezTo>
                <a:cubicBezTo>
                  <a:pt x="4095298" y="632574"/>
                  <a:pt x="4123633" y="613509"/>
                  <a:pt x="4155440" y="603465"/>
                </a:cubicBezTo>
                <a:cubicBezTo>
                  <a:pt x="4188374" y="593065"/>
                  <a:pt x="4223173" y="589918"/>
                  <a:pt x="4257040" y="583145"/>
                </a:cubicBezTo>
                <a:cubicBezTo>
                  <a:pt x="4280747" y="572985"/>
                  <a:pt x="4303360" y="559751"/>
                  <a:pt x="4328160" y="552665"/>
                </a:cubicBezTo>
                <a:cubicBezTo>
                  <a:pt x="4351186" y="546086"/>
                  <a:pt x="4375658" y="546442"/>
                  <a:pt x="4399280" y="542505"/>
                </a:cubicBezTo>
                <a:cubicBezTo>
                  <a:pt x="4416314" y="539666"/>
                  <a:pt x="4432930" y="534363"/>
                  <a:pt x="4450080" y="532345"/>
                </a:cubicBezTo>
                <a:cubicBezTo>
                  <a:pt x="4490582" y="527580"/>
                  <a:pt x="4612730" y="520149"/>
                  <a:pt x="4572000" y="522185"/>
                </a:cubicBezTo>
                <a:cubicBezTo>
                  <a:pt x="4463551" y="527607"/>
                  <a:pt x="4355224" y="535282"/>
                  <a:pt x="4246880" y="542505"/>
                </a:cubicBezTo>
                <a:cubicBezTo>
                  <a:pt x="4137146" y="549821"/>
                  <a:pt x="4053437" y="557077"/>
                  <a:pt x="3942080" y="572985"/>
                </a:cubicBezTo>
                <a:cubicBezTo>
                  <a:pt x="3880900" y="581725"/>
                  <a:pt x="3819974" y="592245"/>
                  <a:pt x="3759200" y="603465"/>
                </a:cubicBezTo>
                <a:cubicBezTo>
                  <a:pt x="3599828" y="632888"/>
                  <a:pt x="3442384" y="673944"/>
                  <a:pt x="3281680" y="694905"/>
                </a:cubicBezTo>
                <a:lnTo>
                  <a:pt x="3048000" y="725385"/>
                </a:lnTo>
                <a:cubicBezTo>
                  <a:pt x="2966498" y="737524"/>
                  <a:pt x="2885582" y="753359"/>
                  <a:pt x="2804160" y="766025"/>
                </a:cubicBezTo>
                <a:cubicBezTo>
                  <a:pt x="2733172" y="777068"/>
                  <a:pt x="2661920" y="786345"/>
                  <a:pt x="2590800" y="796505"/>
                </a:cubicBezTo>
                <a:cubicBezTo>
                  <a:pt x="1875680" y="778169"/>
                  <a:pt x="2029108" y="866040"/>
                  <a:pt x="1686560" y="735545"/>
                </a:cubicBezTo>
                <a:cubicBezTo>
                  <a:pt x="1652474" y="722560"/>
                  <a:pt x="1617238" y="711893"/>
                  <a:pt x="1584960" y="694905"/>
                </a:cubicBezTo>
                <a:cubicBezTo>
                  <a:pt x="1533523" y="667833"/>
                  <a:pt x="1480247" y="629011"/>
                  <a:pt x="1442720" y="583145"/>
                </a:cubicBezTo>
                <a:cubicBezTo>
                  <a:pt x="1427255" y="564244"/>
                  <a:pt x="1413940" y="543533"/>
                  <a:pt x="1402080" y="522185"/>
                </a:cubicBezTo>
                <a:cubicBezTo>
                  <a:pt x="1396879" y="512823"/>
                  <a:pt x="1395307" y="501865"/>
                  <a:pt x="1391920" y="491705"/>
                </a:cubicBezTo>
                <a:cubicBezTo>
                  <a:pt x="1395307" y="467998"/>
                  <a:pt x="1391370" y="442004"/>
                  <a:pt x="1402080" y="420585"/>
                </a:cubicBezTo>
                <a:cubicBezTo>
                  <a:pt x="1416524" y="391697"/>
                  <a:pt x="1481466" y="377190"/>
                  <a:pt x="1503680" y="369785"/>
                </a:cubicBezTo>
                <a:cubicBezTo>
                  <a:pt x="1615440" y="373172"/>
                  <a:pt x="1727386" y="372668"/>
                  <a:pt x="1838960" y="379945"/>
                </a:cubicBezTo>
                <a:cubicBezTo>
                  <a:pt x="1883410" y="382844"/>
                  <a:pt x="1926943" y="393965"/>
                  <a:pt x="1971040" y="400265"/>
                </a:cubicBezTo>
                <a:cubicBezTo>
                  <a:pt x="2021774" y="407513"/>
                  <a:pt x="2073124" y="410846"/>
                  <a:pt x="2123440" y="420585"/>
                </a:cubicBezTo>
                <a:cubicBezTo>
                  <a:pt x="2178277" y="431199"/>
                  <a:pt x="2230906" y="452043"/>
                  <a:pt x="2286000" y="461225"/>
                </a:cubicBezTo>
                <a:cubicBezTo>
                  <a:pt x="2414036" y="482564"/>
                  <a:pt x="2543395" y="495029"/>
                  <a:pt x="2672080" y="512025"/>
                </a:cubicBezTo>
                <a:cubicBezTo>
                  <a:pt x="2803774" y="529419"/>
                  <a:pt x="2871086" y="539889"/>
                  <a:pt x="3007360" y="552665"/>
                </a:cubicBezTo>
                <a:cubicBezTo>
                  <a:pt x="3054687" y="557102"/>
                  <a:pt x="3102187" y="559438"/>
                  <a:pt x="3149600" y="562825"/>
                </a:cubicBezTo>
                <a:cubicBezTo>
                  <a:pt x="3241040" y="559438"/>
                  <a:pt x="3332620" y="558752"/>
                  <a:pt x="3423920" y="552665"/>
                </a:cubicBezTo>
                <a:cubicBezTo>
                  <a:pt x="3434606" y="551953"/>
                  <a:pt x="3444821" y="547294"/>
                  <a:pt x="3454400" y="542505"/>
                </a:cubicBezTo>
                <a:cubicBezTo>
                  <a:pt x="3465322" y="537044"/>
                  <a:pt x="3474720" y="528958"/>
                  <a:pt x="3484880" y="522185"/>
                </a:cubicBezTo>
                <a:cubicBezTo>
                  <a:pt x="3488267" y="512025"/>
                  <a:pt x="3505542" y="493805"/>
                  <a:pt x="3495040" y="491705"/>
                </a:cubicBezTo>
                <a:cubicBezTo>
                  <a:pt x="3474037" y="487504"/>
                  <a:pt x="3452447" y="501005"/>
                  <a:pt x="3434080" y="512025"/>
                </a:cubicBezTo>
                <a:lnTo>
                  <a:pt x="3332480" y="572985"/>
                </a:lnTo>
                <a:cubicBezTo>
                  <a:pt x="3270323" y="609548"/>
                  <a:pt x="3250802" y="623573"/>
                  <a:pt x="3180080" y="644105"/>
                </a:cubicBezTo>
                <a:cubicBezTo>
                  <a:pt x="3102772" y="666549"/>
                  <a:pt x="3026194" y="694426"/>
                  <a:pt x="2946400" y="705065"/>
                </a:cubicBezTo>
                <a:cubicBezTo>
                  <a:pt x="2733482" y="733454"/>
                  <a:pt x="2845171" y="722542"/>
                  <a:pt x="2611120" y="735545"/>
                </a:cubicBezTo>
                <a:cubicBezTo>
                  <a:pt x="2543387" y="745705"/>
                  <a:pt x="2476117" y="759681"/>
                  <a:pt x="2407920" y="766025"/>
                </a:cubicBezTo>
                <a:cubicBezTo>
                  <a:pt x="2134460" y="791463"/>
                  <a:pt x="1725484" y="762586"/>
                  <a:pt x="1503680" y="755865"/>
                </a:cubicBezTo>
                <a:cubicBezTo>
                  <a:pt x="1456267" y="752478"/>
                  <a:pt x="1407369" y="757953"/>
                  <a:pt x="1361440" y="745705"/>
                </a:cubicBezTo>
                <a:cubicBezTo>
                  <a:pt x="1351092" y="742946"/>
                  <a:pt x="1347061" y="725069"/>
                  <a:pt x="1351280" y="715225"/>
                </a:cubicBezTo>
                <a:cubicBezTo>
                  <a:pt x="1358827" y="697616"/>
                  <a:pt x="1376960" y="686553"/>
                  <a:pt x="1391920" y="674585"/>
                </a:cubicBezTo>
                <a:cubicBezTo>
                  <a:pt x="1414727" y="656339"/>
                  <a:pt x="1499732" y="604091"/>
                  <a:pt x="1524000" y="593305"/>
                </a:cubicBezTo>
                <a:cubicBezTo>
                  <a:pt x="1560223" y="577206"/>
                  <a:pt x="1598846" y="567110"/>
                  <a:pt x="1635760" y="552665"/>
                </a:cubicBezTo>
                <a:cubicBezTo>
                  <a:pt x="1710893" y="523265"/>
                  <a:pt x="1799913" y="478933"/>
                  <a:pt x="1879600" y="461225"/>
                </a:cubicBezTo>
                <a:cubicBezTo>
                  <a:pt x="1929629" y="450107"/>
                  <a:pt x="1981404" y="449066"/>
                  <a:pt x="2032000" y="440905"/>
                </a:cubicBezTo>
                <a:cubicBezTo>
                  <a:pt x="2086428" y="432126"/>
                  <a:pt x="2139941" y="417922"/>
                  <a:pt x="2194560" y="410425"/>
                </a:cubicBezTo>
                <a:cubicBezTo>
                  <a:pt x="2312757" y="394202"/>
                  <a:pt x="2550160" y="369785"/>
                  <a:pt x="2550160" y="369785"/>
                </a:cubicBezTo>
                <a:cubicBezTo>
                  <a:pt x="2866276" y="377495"/>
                  <a:pt x="2894887" y="365329"/>
                  <a:pt x="3139440" y="400265"/>
                </a:cubicBezTo>
                <a:cubicBezTo>
                  <a:pt x="3224322" y="412391"/>
                  <a:pt x="3393440" y="440905"/>
                  <a:pt x="3393440" y="440905"/>
                </a:cubicBezTo>
                <a:cubicBezTo>
                  <a:pt x="3493564" y="479414"/>
                  <a:pt x="3612577" y="530729"/>
                  <a:pt x="3718560" y="542505"/>
                </a:cubicBezTo>
                <a:cubicBezTo>
                  <a:pt x="3833801" y="555310"/>
                  <a:pt x="3779641" y="548328"/>
                  <a:pt x="3881120" y="562825"/>
                </a:cubicBezTo>
                <a:cubicBezTo>
                  <a:pt x="3955627" y="556052"/>
                  <a:pt x="4031172" y="556633"/>
                  <a:pt x="4104640" y="542505"/>
                </a:cubicBezTo>
                <a:cubicBezTo>
                  <a:pt x="4121269" y="539307"/>
                  <a:pt x="4131191" y="521418"/>
                  <a:pt x="4145280" y="512025"/>
                </a:cubicBezTo>
                <a:cubicBezTo>
                  <a:pt x="4161711" y="501071"/>
                  <a:pt x="4180492" y="493669"/>
                  <a:pt x="4196080" y="481545"/>
                </a:cubicBezTo>
                <a:cubicBezTo>
                  <a:pt x="4211202" y="469783"/>
                  <a:pt x="4222302" y="453521"/>
                  <a:pt x="4236720" y="440905"/>
                </a:cubicBezTo>
                <a:cubicBezTo>
                  <a:pt x="4249464" y="429754"/>
                  <a:pt x="4263813" y="420585"/>
                  <a:pt x="4277360" y="410425"/>
                </a:cubicBezTo>
                <a:cubicBezTo>
                  <a:pt x="4287520" y="393492"/>
                  <a:pt x="4297374" y="376371"/>
                  <a:pt x="4307840" y="359625"/>
                </a:cubicBezTo>
                <a:cubicBezTo>
                  <a:pt x="4326263" y="330148"/>
                  <a:pt x="4335472" y="323192"/>
                  <a:pt x="4348480" y="288505"/>
                </a:cubicBezTo>
                <a:cubicBezTo>
                  <a:pt x="4353383" y="275430"/>
                  <a:pt x="4355253" y="261412"/>
                  <a:pt x="4358640" y="247865"/>
                </a:cubicBezTo>
                <a:cubicBezTo>
                  <a:pt x="4355253" y="237705"/>
                  <a:pt x="4357391" y="223326"/>
                  <a:pt x="4348480" y="217385"/>
                </a:cubicBezTo>
                <a:cubicBezTo>
                  <a:pt x="4314887" y="194990"/>
                  <a:pt x="4198147" y="216273"/>
                  <a:pt x="4185920" y="217385"/>
                </a:cubicBezTo>
                <a:cubicBezTo>
                  <a:pt x="4133191" y="249022"/>
                  <a:pt x="4052729" y="296204"/>
                  <a:pt x="4013200" y="329145"/>
                </a:cubicBezTo>
                <a:cubicBezTo>
                  <a:pt x="3972560" y="363012"/>
                  <a:pt x="3925147" y="390105"/>
                  <a:pt x="3891280" y="430745"/>
                </a:cubicBezTo>
                <a:cubicBezTo>
                  <a:pt x="3874347" y="451065"/>
                  <a:pt x="3858353" y="472207"/>
                  <a:pt x="3840480" y="491705"/>
                </a:cubicBezTo>
                <a:cubicBezTo>
                  <a:pt x="3821062" y="512888"/>
                  <a:pt x="3800936" y="533503"/>
                  <a:pt x="3779520" y="552665"/>
                </a:cubicBezTo>
                <a:cubicBezTo>
                  <a:pt x="3721162" y="604880"/>
                  <a:pt x="3656315" y="664328"/>
                  <a:pt x="3586480" y="705065"/>
                </a:cubicBezTo>
                <a:cubicBezTo>
                  <a:pt x="3566856" y="716512"/>
                  <a:pt x="3545464" y="724666"/>
                  <a:pt x="3525520" y="735545"/>
                </a:cubicBezTo>
                <a:cubicBezTo>
                  <a:pt x="3508184" y="745001"/>
                  <a:pt x="3493250" y="759198"/>
                  <a:pt x="3474720" y="766025"/>
                </a:cubicBezTo>
                <a:cubicBezTo>
                  <a:pt x="3358191" y="808957"/>
                  <a:pt x="3347160" y="805034"/>
                  <a:pt x="3241040" y="816825"/>
                </a:cubicBezTo>
                <a:cubicBezTo>
                  <a:pt x="3102187" y="810052"/>
                  <a:pt x="2962750" y="810908"/>
                  <a:pt x="2824480" y="796505"/>
                </a:cubicBezTo>
                <a:cubicBezTo>
                  <a:pt x="2798827" y="793833"/>
                  <a:pt x="2777649" y="774700"/>
                  <a:pt x="2753360" y="766025"/>
                </a:cubicBezTo>
                <a:cubicBezTo>
                  <a:pt x="2730141" y="757733"/>
                  <a:pt x="2705527" y="753805"/>
                  <a:pt x="2682240" y="745705"/>
                </a:cubicBezTo>
                <a:cubicBezTo>
                  <a:pt x="2440029" y="661458"/>
                  <a:pt x="2597608" y="713884"/>
                  <a:pt x="2448560" y="654265"/>
                </a:cubicBezTo>
                <a:cubicBezTo>
                  <a:pt x="2234259" y="568544"/>
                  <a:pt x="2532282" y="692449"/>
                  <a:pt x="2245360" y="583145"/>
                </a:cubicBezTo>
                <a:cubicBezTo>
                  <a:pt x="2214190" y="571271"/>
                  <a:pt x="2185991" y="551668"/>
                  <a:pt x="2153920" y="542505"/>
                </a:cubicBezTo>
                <a:cubicBezTo>
                  <a:pt x="2114305" y="531186"/>
                  <a:pt x="2072536" y="529555"/>
                  <a:pt x="2032000" y="522185"/>
                </a:cubicBezTo>
                <a:cubicBezTo>
                  <a:pt x="1866063" y="492015"/>
                  <a:pt x="1994749" y="507715"/>
                  <a:pt x="1818640" y="491705"/>
                </a:cubicBezTo>
                <a:cubicBezTo>
                  <a:pt x="1748265" y="494765"/>
                  <a:pt x="1408616" y="485599"/>
                  <a:pt x="1249680" y="532345"/>
                </a:cubicBezTo>
                <a:cubicBezTo>
                  <a:pt x="1224936" y="539623"/>
                  <a:pt x="1202710" y="553769"/>
                  <a:pt x="1178560" y="562825"/>
                </a:cubicBezTo>
                <a:cubicBezTo>
                  <a:pt x="1148477" y="574106"/>
                  <a:pt x="1117268" y="582198"/>
                  <a:pt x="1087120" y="593305"/>
                </a:cubicBezTo>
                <a:cubicBezTo>
                  <a:pt x="1052893" y="605915"/>
                  <a:pt x="985520" y="633945"/>
                  <a:pt x="985520" y="633945"/>
                </a:cubicBezTo>
                <a:cubicBezTo>
                  <a:pt x="944880" y="630558"/>
                  <a:pt x="902005" y="637501"/>
                  <a:pt x="863600" y="623785"/>
                </a:cubicBezTo>
                <a:cubicBezTo>
                  <a:pt x="849337" y="618691"/>
                  <a:pt x="848069" y="597513"/>
                  <a:pt x="843280" y="583145"/>
                </a:cubicBezTo>
                <a:cubicBezTo>
                  <a:pt x="837819" y="566762"/>
                  <a:pt x="837308" y="549098"/>
                  <a:pt x="833120" y="532345"/>
                </a:cubicBezTo>
                <a:cubicBezTo>
                  <a:pt x="830523" y="521955"/>
                  <a:pt x="826347" y="512025"/>
                  <a:pt x="822960" y="501865"/>
                </a:cubicBezTo>
                <a:cubicBezTo>
                  <a:pt x="819573" y="474772"/>
                  <a:pt x="817832" y="447422"/>
                  <a:pt x="812800" y="420585"/>
                </a:cubicBezTo>
                <a:cubicBezTo>
                  <a:pt x="807653" y="393136"/>
                  <a:pt x="792480" y="339305"/>
                  <a:pt x="792480" y="339305"/>
                </a:cubicBezTo>
                <a:cubicBezTo>
                  <a:pt x="806027" y="335918"/>
                  <a:pt x="819192" y="328150"/>
                  <a:pt x="833120" y="329145"/>
                </a:cubicBezTo>
                <a:cubicBezTo>
                  <a:pt x="933893" y="336343"/>
                  <a:pt x="912533" y="345456"/>
                  <a:pt x="985520" y="369785"/>
                </a:cubicBezTo>
                <a:cubicBezTo>
                  <a:pt x="1019063" y="380966"/>
                  <a:pt x="1053052" y="390802"/>
                  <a:pt x="1087120" y="400265"/>
                </a:cubicBezTo>
                <a:cubicBezTo>
                  <a:pt x="1114028" y="407740"/>
                  <a:pt x="1141547" y="412913"/>
                  <a:pt x="1168400" y="420585"/>
                </a:cubicBezTo>
                <a:cubicBezTo>
                  <a:pt x="1212691" y="433240"/>
                  <a:pt x="1255596" y="450867"/>
                  <a:pt x="1300480" y="461225"/>
                </a:cubicBezTo>
                <a:cubicBezTo>
                  <a:pt x="1343884" y="471241"/>
                  <a:pt x="1388463" y="475245"/>
                  <a:pt x="1432560" y="481545"/>
                </a:cubicBezTo>
                <a:cubicBezTo>
                  <a:pt x="1610068" y="506903"/>
                  <a:pt x="1559016" y="500135"/>
                  <a:pt x="1737360" y="512025"/>
                </a:cubicBezTo>
                <a:cubicBezTo>
                  <a:pt x="1784773" y="518798"/>
                  <a:pt x="1831911" y="527909"/>
                  <a:pt x="1879600" y="532345"/>
                </a:cubicBezTo>
                <a:cubicBezTo>
                  <a:pt x="1977623" y="541463"/>
                  <a:pt x="2076032" y="545813"/>
                  <a:pt x="2174240" y="552665"/>
                </a:cubicBezTo>
                <a:lnTo>
                  <a:pt x="2580640" y="583145"/>
                </a:lnTo>
                <a:cubicBezTo>
                  <a:pt x="2682356" y="591282"/>
                  <a:pt x="2784377" y="599187"/>
                  <a:pt x="2885440" y="613625"/>
                </a:cubicBezTo>
                <a:cubicBezTo>
                  <a:pt x="2905833" y="616538"/>
                  <a:pt x="2926080" y="620398"/>
                  <a:pt x="2946400" y="623785"/>
                </a:cubicBezTo>
                <a:cubicBezTo>
                  <a:pt x="2991129" y="620058"/>
                  <a:pt x="3066118" y="629007"/>
                  <a:pt x="3108960" y="593305"/>
                </a:cubicBezTo>
                <a:cubicBezTo>
                  <a:pt x="3118341" y="585488"/>
                  <a:pt x="3121463" y="572206"/>
                  <a:pt x="3129280" y="562825"/>
                </a:cubicBezTo>
                <a:cubicBezTo>
                  <a:pt x="3138478" y="551787"/>
                  <a:pt x="3150562" y="543383"/>
                  <a:pt x="3159760" y="532345"/>
                </a:cubicBezTo>
                <a:cubicBezTo>
                  <a:pt x="3167577" y="522964"/>
                  <a:pt x="3170545" y="509493"/>
                  <a:pt x="3180080" y="501865"/>
                </a:cubicBezTo>
                <a:cubicBezTo>
                  <a:pt x="3188443" y="495175"/>
                  <a:pt x="3200400" y="495092"/>
                  <a:pt x="3210560" y="491705"/>
                </a:cubicBezTo>
                <a:cubicBezTo>
                  <a:pt x="3343522" y="544890"/>
                  <a:pt x="3194244" y="477441"/>
                  <a:pt x="3291840" y="542505"/>
                </a:cubicBezTo>
                <a:cubicBezTo>
                  <a:pt x="3300751" y="548446"/>
                  <a:pt x="3312741" y="547876"/>
                  <a:pt x="3322320" y="552665"/>
                </a:cubicBezTo>
                <a:cubicBezTo>
                  <a:pt x="3339983" y="561496"/>
                  <a:pt x="3355858" y="573555"/>
                  <a:pt x="3373120" y="583145"/>
                </a:cubicBezTo>
                <a:cubicBezTo>
                  <a:pt x="3386360" y="590500"/>
                  <a:pt x="3400520" y="596110"/>
                  <a:pt x="3413760" y="603465"/>
                </a:cubicBezTo>
                <a:cubicBezTo>
                  <a:pt x="3465526" y="632224"/>
                  <a:pt x="3468197" y="640541"/>
                  <a:pt x="3525520" y="664425"/>
                </a:cubicBezTo>
                <a:cubicBezTo>
                  <a:pt x="3562624" y="679885"/>
                  <a:pt x="3589889" y="685597"/>
                  <a:pt x="3627120" y="694905"/>
                </a:cubicBezTo>
                <a:cubicBezTo>
                  <a:pt x="3684693" y="688132"/>
                  <a:pt x="3743446" y="688012"/>
                  <a:pt x="3799840" y="674585"/>
                </a:cubicBezTo>
                <a:cubicBezTo>
                  <a:pt x="3820757" y="669605"/>
                  <a:pt x="3900992" y="583543"/>
                  <a:pt x="3901440" y="583145"/>
                </a:cubicBezTo>
                <a:cubicBezTo>
                  <a:pt x="3910566" y="575033"/>
                  <a:pt x="3922947" y="571107"/>
                  <a:pt x="3931920" y="562825"/>
                </a:cubicBezTo>
                <a:cubicBezTo>
                  <a:pt x="3934181" y="560738"/>
                  <a:pt x="4034559" y="450545"/>
                  <a:pt x="4074160" y="430745"/>
                </a:cubicBezTo>
                <a:cubicBezTo>
                  <a:pt x="4086649" y="424500"/>
                  <a:pt x="4101253" y="423972"/>
                  <a:pt x="4114800" y="420585"/>
                </a:cubicBezTo>
                <a:cubicBezTo>
                  <a:pt x="4171810" y="431987"/>
                  <a:pt x="4165456" y="416815"/>
                  <a:pt x="4185920" y="471385"/>
                </a:cubicBezTo>
                <a:cubicBezTo>
                  <a:pt x="4190823" y="484460"/>
                  <a:pt x="4207251" y="520403"/>
                  <a:pt x="4196080" y="512025"/>
                </a:cubicBezTo>
                <a:cubicBezTo>
                  <a:pt x="4121718" y="456254"/>
                  <a:pt x="4190863" y="505934"/>
                  <a:pt x="4104640" y="451065"/>
                </a:cubicBezTo>
                <a:cubicBezTo>
                  <a:pt x="4084036" y="437954"/>
                  <a:pt x="4065854" y="420659"/>
                  <a:pt x="4043680" y="410425"/>
                </a:cubicBezTo>
                <a:cubicBezTo>
                  <a:pt x="4021294" y="400093"/>
                  <a:pt x="3995950" y="397902"/>
                  <a:pt x="3972560" y="390105"/>
                </a:cubicBezTo>
                <a:cubicBezTo>
                  <a:pt x="3945109" y="380955"/>
                  <a:pt x="3918373" y="369785"/>
                  <a:pt x="3891280" y="359625"/>
                </a:cubicBezTo>
                <a:cubicBezTo>
                  <a:pt x="3776133" y="373172"/>
                  <a:pt x="3658579" y="373208"/>
                  <a:pt x="3545840" y="400265"/>
                </a:cubicBezTo>
                <a:cubicBezTo>
                  <a:pt x="3486930" y="414403"/>
                  <a:pt x="3436239" y="452124"/>
                  <a:pt x="3383280" y="481545"/>
                </a:cubicBezTo>
                <a:cubicBezTo>
                  <a:pt x="3166460" y="602001"/>
                  <a:pt x="3406148" y="460856"/>
                  <a:pt x="3220720" y="593305"/>
                </a:cubicBezTo>
                <a:cubicBezTo>
                  <a:pt x="3174854" y="626067"/>
                  <a:pt x="3125803" y="654124"/>
                  <a:pt x="3078480" y="684745"/>
                </a:cubicBezTo>
                <a:cubicBezTo>
                  <a:pt x="3068228" y="691379"/>
                  <a:pt x="3058160" y="698292"/>
                  <a:pt x="3048000" y="705065"/>
                </a:cubicBezTo>
                <a:cubicBezTo>
                  <a:pt x="3037840" y="711838"/>
                  <a:pt x="3029104" y="721524"/>
                  <a:pt x="3017520" y="725385"/>
                </a:cubicBezTo>
                <a:lnTo>
                  <a:pt x="2987040" y="735545"/>
                </a:lnTo>
                <a:cubicBezTo>
                  <a:pt x="2983072" y="723642"/>
                  <a:pt x="2961349" y="648894"/>
                  <a:pt x="2946400" y="633945"/>
                </a:cubicBezTo>
                <a:cubicBezTo>
                  <a:pt x="2935690" y="623235"/>
                  <a:pt x="2919307" y="620398"/>
                  <a:pt x="2905760" y="613625"/>
                </a:cubicBezTo>
                <a:cubicBezTo>
                  <a:pt x="2871893" y="620398"/>
                  <a:pt x="2835051" y="618499"/>
                  <a:pt x="2804160" y="633945"/>
                </a:cubicBezTo>
                <a:cubicBezTo>
                  <a:pt x="2778457" y="646796"/>
                  <a:pt x="2766584" y="678202"/>
                  <a:pt x="2743200" y="694905"/>
                </a:cubicBezTo>
                <a:cubicBezTo>
                  <a:pt x="2718551" y="712511"/>
                  <a:pt x="2686153" y="717370"/>
                  <a:pt x="2661920" y="735545"/>
                </a:cubicBezTo>
                <a:cubicBezTo>
                  <a:pt x="2612712" y="772451"/>
                  <a:pt x="2637344" y="760670"/>
                  <a:pt x="2590800" y="776185"/>
                </a:cubicBezTo>
                <a:cubicBezTo>
                  <a:pt x="2567093" y="772798"/>
                  <a:pt x="2538583" y="780727"/>
                  <a:pt x="2519680" y="766025"/>
                </a:cubicBezTo>
                <a:cubicBezTo>
                  <a:pt x="2474156" y="730617"/>
                  <a:pt x="2442524" y="680083"/>
                  <a:pt x="2407920" y="633945"/>
                </a:cubicBezTo>
                <a:cubicBezTo>
                  <a:pt x="2384378" y="602555"/>
                  <a:pt x="2359282" y="565104"/>
                  <a:pt x="2326640" y="542505"/>
                </a:cubicBezTo>
                <a:cubicBezTo>
                  <a:pt x="2301735" y="525263"/>
                  <a:pt x="2272088" y="516120"/>
                  <a:pt x="2245360" y="501865"/>
                </a:cubicBezTo>
                <a:cubicBezTo>
                  <a:pt x="2138554" y="444902"/>
                  <a:pt x="2213549" y="474328"/>
                  <a:pt x="2113280" y="440905"/>
                </a:cubicBezTo>
                <a:cubicBezTo>
                  <a:pt x="2038773" y="447678"/>
                  <a:pt x="1963872" y="451003"/>
                  <a:pt x="1889760" y="461225"/>
                </a:cubicBezTo>
                <a:cubicBezTo>
                  <a:pt x="1834048" y="468909"/>
                  <a:pt x="1761117" y="505899"/>
                  <a:pt x="1717040" y="532345"/>
                </a:cubicBezTo>
                <a:cubicBezTo>
                  <a:pt x="1700107" y="542505"/>
                  <a:pt x="1684285" y="554805"/>
                  <a:pt x="1666240" y="562825"/>
                </a:cubicBezTo>
                <a:cubicBezTo>
                  <a:pt x="1653480" y="568496"/>
                  <a:pt x="1639026" y="569149"/>
                  <a:pt x="1625600" y="572985"/>
                </a:cubicBezTo>
                <a:cubicBezTo>
                  <a:pt x="1615302" y="575927"/>
                  <a:pt x="1605280" y="579758"/>
                  <a:pt x="1595120" y="583145"/>
                </a:cubicBezTo>
                <a:cubicBezTo>
                  <a:pt x="1578187" y="579758"/>
                  <a:pt x="1558688" y="582564"/>
                  <a:pt x="1544320" y="572985"/>
                </a:cubicBezTo>
                <a:cubicBezTo>
                  <a:pt x="1526277" y="560956"/>
                  <a:pt x="1517960" y="538505"/>
                  <a:pt x="1503680" y="522185"/>
                </a:cubicBezTo>
                <a:cubicBezTo>
                  <a:pt x="1494218" y="511372"/>
                  <a:pt x="1482551" y="502614"/>
                  <a:pt x="1473200" y="491705"/>
                </a:cubicBezTo>
                <a:cubicBezTo>
                  <a:pt x="1462180" y="478848"/>
                  <a:pt x="1456642" y="460704"/>
                  <a:pt x="1442720" y="451065"/>
                </a:cubicBezTo>
                <a:cubicBezTo>
                  <a:pt x="1411588" y="429512"/>
                  <a:pt x="1374987" y="417198"/>
                  <a:pt x="1341120" y="400265"/>
                </a:cubicBezTo>
                <a:cubicBezTo>
                  <a:pt x="1284168" y="371789"/>
                  <a:pt x="1314542" y="385570"/>
                  <a:pt x="1249680" y="359625"/>
                </a:cubicBezTo>
                <a:cubicBezTo>
                  <a:pt x="1219200" y="363012"/>
                  <a:pt x="1127572" y="369785"/>
                  <a:pt x="1158240" y="369785"/>
                </a:cubicBezTo>
                <a:cubicBezTo>
                  <a:pt x="1205774" y="369785"/>
                  <a:pt x="1253382" y="366047"/>
                  <a:pt x="1300480" y="359625"/>
                </a:cubicBezTo>
                <a:cubicBezTo>
                  <a:pt x="1328151" y="355852"/>
                  <a:pt x="1354258" y="344158"/>
                  <a:pt x="1381760" y="339305"/>
                </a:cubicBezTo>
                <a:cubicBezTo>
                  <a:pt x="1411961" y="333975"/>
                  <a:pt x="1442872" y="333694"/>
                  <a:pt x="1473200" y="329145"/>
                </a:cubicBezTo>
                <a:cubicBezTo>
                  <a:pt x="1510645" y="323528"/>
                  <a:pt x="1547707" y="315598"/>
                  <a:pt x="1584960" y="308825"/>
                </a:cubicBezTo>
                <a:cubicBezTo>
                  <a:pt x="1775724" y="315638"/>
                  <a:pt x="2055637" y="282241"/>
                  <a:pt x="2265680" y="359625"/>
                </a:cubicBezTo>
                <a:cubicBezTo>
                  <a:pt x="2294104" y="370097"/>
                  <a:pt x="2319552" y="387367"/>
                  <a:pt x="2346960" y="400265"/>
                </a:cubicBezTo>
                <a:cubicBezTo>
                  <a:pt x="2377140" y="414467"/>
                  <a:pt x="2409363" y="424493"/>
                  <a:pt x="2438400" y="440905"/>
                </a:cubicBezTo>
                <a:cubicBezTo>
                  <a:pt x="2487470" y="468640"/>
                  <a:pt x="2533381" y="501627"/>
                  <a:pt x="2580640" y="532345"/>
                </a:cubicBezTo>
                <a:cubicBezTo>
                  <a:pt x="2601116" y="545654"/>
                  <a:pt x="2618733" y="564410"/>
                  <a:pt x="2641600" y="572985"/>
                </a:cubicBezTo>
                <a:cubicBezTo>
                  <a:pt x="2668693" y="583145"/>
                  <a:pt x="2696170" y="592336"/>
                  <a:pt x="2722880" y="603465"/>
                </a:cubicBezTo>
                <a:cubicBezTo>
                  <a:pt x="2736861" y="609290"/>
                  <a:pt x="2749013" y="619433"/>
                  <a:pt x="2763520" y="623785"/>
                </a:cubicBezTo>
                <a:cubicBezTo>
                  <a:pt x="2783251" y="629704"/>
                  <a:pt x="2804212" y="630260"/>
                  <a:pt x="2824480" y="633945"/>
                </a:cubicBezTo>
                <a:cubicBezTo>
                  <a:pt x="2980681" y="662345"/>
                  <a:pt x="2756608" y="624326"/>
                  <a:pt x="2936240" y="654265"/>
                </a:cubicBezTo>
                <a:cubicBezTo>
                  <a:pt x="3024293" y="650878"/>
                  <a:pt x="3112443" y="649436"/>
                  <a:pt x="3200400" y="644105"/>
                </a:cubicBezTo>
                <a:cubicBezTo>
                  <a:pt x="3298002" y="638190"/>
                  <a:pt x="3253916" y="627848"/>
                  <a:pt x="3362960" y="613625"/>
                </a:cubicBezTo>
                <a:cubicBezTo>
                  <a:pt x="3410095" y="607477"/>
                  <a:pt x="3457771" y="606627"/>
                  <a:pt x="3505200" y="603465"/>
                </a:cubicBezTo>
                <a:lnTo>
                  <a:pt x="3820160" y="583145"/>
                </a:lnTo>
                <a:cubicBezTo>
                  <a:pt x="3831375" y="581543"/>
                  <a:pt x="3936733" y="567054"/>
                  <a:pt x="3952240" y="562825"/>
                </a:cubicBezTo>
                <a:cubicBezTo>
                  <a:pt x="3969835" y="558026"/>
                  <a:pt x="3985963" y="548909"/>
                  <a:pt x="4003040" y="542505"/>
                </a:cubicBezTo>
                <a:cubicBezTo>
                  <a:pt x="4013068" y="538745"/>
                  <a:pt x="4023941" y="537134"/>
                  <a:pt x="4033520" y="532345"/>
                </a:cubicBezTo>
                <a:cubicBezTo>
                  <a:pt x="4044442" y="526884"/>
                  <a:pt x="4053078" y="517486"/>
                  <a:pt x="4064000" y="512025"/>
                </a:cubicBezTo>
                <a:cubicBezTo>
                  <a:pt x="4073579" y="507236"/>
                  <a:pt x="4084636" y="506084"/>
                  <a:pt x="4094480" y="501865"/>
                </a:cubicBezTo>
                <a:cubicBezTo>
                  <a:pt x="4108401" y="495899"/>
                  <a:pt x="4120752" y="486334"/>
                  <a:pt x="4135120" y="481545"/>
                </a:cubicBezTo>
                <a:cubicBezTo>
                  <a:pt x="4151503" y="476084"/>
                  <a:pt x="4168695" y="472615"/>
                  <a:pt x="4185920" y="471385"/>
                </a:cubicBezTo>
                <a:cubicBezTo>
                  <a:pt x="4311091" y="462444"/>
                  <a:pt x="4436533" y="457838"/>
                  <a:pt x="4561840" y="451065"/>
                </a:cubicBezTo>
                <a:cubicBezTo>
                  <a:pt x="4564859" y="450310"/>
                  <a:pt x="4626056" y="436115"/>
                  <a:pt x="4632960" y="430745"/>
                </a:cubicBezTo>
                <a:cubicBezTo>
                  <a:pt x="4655643" y="413102"/>
                  <a:pt x="4670010" y="385725"/>
                  <a:pt x="4693920" y="369785"/>
                </a:cubicBezTo>
                <a:cubicBezTo>
                  <a:pt x="4704080" y="363012"/>
                  <a:pt x="4715129" y="357412"/>
                  <a:pt x="4724400" y="349465"/>
                </a:cubicBezTo>
                <a:cubicBezTo>
                  <a:pt x="4759397" y="319468"/>
                  <a:pt x="4758200" y="307165"/>
                  <a:pt x="4795520" y="288505"/>
                </a:cubicBezTo>
                <a:cubicBezTo>
                  <a:pt x="4805099" y="283716"/>
                  <a:pt x="4815840" y="281732"/>
                  <a:pt x="4826000" y="278345"/>
                </a:cubicBezTo>
                <a:cubicBezTo>
                  <a:pt x="4829387" y="288505"/>
                  <a:pt x="4843733" y="301252"/>
                  <a:pt x="4836160" y="308825"/>
                </a:cubicBezTo>
                <a:cubicBezTo>
                  <a:pt x="4823949" y="321036"/>
                  <a:pt x="4802394" y="316146"/>
                  <a:pt x="4785360" y="318985"/>
                </a:cubicBezTo>
                <a:cubicBezTo>
                  <a:pt x="4761738" y="322922"/>
                  <a:pt x="4738143" y="327696"/>
                  <a:pt x="4714240" y="329145"/>
                </a:cubicBezTo>
                <a:cubicBezTo>
                  <a:pt x="4622731" y="334691"/>
                  <a:pt x="4192400" y="347358"/>
                  <a:pt x="4124960" y="349465"/>
                </a:cubicBezTo>
                <a:cubicBezTo>
                  <a:pt x="3900889" y="374362"/>
                  <a:pt x="4180490" y="343912"/>
                  <a:pt x="3921760" y="369785"/>
                </a:cubicBezTo>
                <a:cubicBezTo>
                  <a:pt x="3891245" y="372837"/>
                  <a:pt x="3860570" y="374903"/>
                  <a:pt x="3830320" y="379945"/>
                </a:cubicBezTo>
                <a:cubicBezTo>
                  <a:pt x="3798354" y="385273"/>
                  <a:pt x="3691592" y="411520"/>
                  <a:pt x="3657600" y="420585"/>
                </a:cubicBezTo>
                <a:cubicBezTo>
                  <a:pt x="3633777" y="426938"/>
                  <a:pt x="3609520" y="432128"/>
                  <a:pt x="3586480" y="440905"/>
                </a:cubicBezTo>
                <a:cubicBezTo>
                  <a:pt x="3564346" y="449337"/>
                  <a:pt x="3428285" y="505871"/>
                  <a:pt x="3383280" y="532345"/>
                </a:cubicBezTo>
                <a:cubicBezTo>
                  <a:pt x="3345220" y="554733"/>
                  <a:pt x="3308965" y="580062"/>
                  <a:pt x="3271520" y="603465"/>
                </a:cubicBezTo>
                <a:cubicBezTo>
                  <a:pt x="3254774" y="613931"/>
                  <a:pt x="3237653" y="623785"/>
                  <a:pt x="3220720" y="633945"/>
                </a:cubicBezTo>
                <a:cubicBezTo>
                  <a:pt x="3188607" y="653213"/>
                  <a:pt x="3163290" y="670169"/>
                  <a:pt x="3129280" y="684745"/>
                </a:cubicBezTo>
                <a:cubicBezTo>
                  <a:pt x="3070390" y="709984"/>
                  <a:pt x="3126895" y="676175"/>
                  <a:pt x="3068320" y="715225"/>
                </a:cubicBezTo>
                <a:cubicBezTo>
                  <a:pt x="3027996" y="713674"/>
                  <a:pt x="2745687" y="705714"/>
                  <a:pt x="2661920" y="694905"/>
                </a:cubicBezTo>
                <a:cubicBezTo>
                  <a:pt x="2603938" y="687423"/>
                  <a:pt x="2547262" y="671256"/>
                  <a:pt x="2489200" y="664425"/>
                </a:cubicBezTo>
                <a:cubicBezTo>
                  <a:pt x="2431922" y="657686"/>
                  <a:pt x="2374123" y="656124"/>
                  <a:pt x="2316480" y="654265"/>
                </a:cubicBezTo>
                <a:lnTo>
                  <a:pt x="1544320" y="633945"/>
                </a:lnTo>
                <a:cubicBezTo>
                  <a:pt x="1507480" y="621665"/>
                  <a:pt x="1433747" y="597923"/>
                  <a:pt x="1402080" y="583145"/>
                </a:cubicBezTo>
                <a:cubicBezTo>
                  <a:pt x="1377337" y="571598"/>
                  <a:pt x="1355975" y="553449"/>
                  <a:pt x="1330960" y="542505"/>
                </a:cubicBezTo>
                <a:cubicBezTo>
                  <a:pt x="1301525" y="529627"/>
                  <a:pt x="1269603" y="523306"/>
                  <a:pt x="1239520" y="512025"/>
                </a:cubicBezTo>
                <a:cubicBezTo>
                  <a:pt x="1215370" y="502969"/>
                  <a:pt x="1191737" y="492527"/>
                  <a:pt x="1168400" y="481545"/>
                </a:cubicBezTo>
                <a:cubicBezTo>
                  <a:pt x="1134140" y="465423"/>
                  <a:pt x="1104149" y="436970"/>
                  <a:pt x="1066800" y="430745"/>
                </a:cubicBezTo>
                <a:cubicBezTo>
                  <a:pt x="860832" y="396417"/>
                  <a:pt x="1154188" y="448567"/>
                  <a:pt x="944880" y="400265"/>
                </a:cubicBezTo>
                <a:cubicBezTo>
                  <a:pt x="921546" y="394880"/>
                  <a:pt x="897467" y="393492"/>
                  <a:pt x="873760" y="390105"/>
                </a:cubicBezTo>
                <a:cubicBezTo>
                  <a:pt x="717973" y="393492"/>
                  <a:pt x="562223" y="400265"/>
                  <a:pt x="406400" y="400265"/>
                </a:cubicBezTo>
                <a:cubicBezTo>
                  <a:pt x="385800" y="400265"/>
                  <a:pt x="353964" y="408859"/>
                  <a:pt x="345440" y="390105"/>
                </a:cubicBezTo>
                <a:cubicBezTo>
                  <a:pt x="322730" y="340144"/>
                  <a:pt x="346013" y="284736"/>
                  <a:pt x="386080" y="258025"/>
                </a:cubicBezTo>
                <a:cubicBezTo>
                  <a:pt x="394991" y="252084"/>
                  <a:pt x="406400" y="251252"/>
                  <a:pt x="416560" y="247865"/>
                </a:cubicBezTo>
                <a:cubicBezTo>
                  <a:pt x="633353" y="252201"/>
                  <a:pt x="925292" y="254067"/>
                  <a:pt x="1158240" y="268185"/>
                </a:cubicBezTo>
                <a:cubicBezTo>
                  <a:pt x="1192213" y="270244"/>
                  <a:pt x="1225922" y="275518"/>
                  <a:pt x="1259840" y="278345"/>
                </a:cubicBezTo>
                <a:cubicBezTo>
                  <a:pt x="1307210" y="282292"/>
                  <a:pt x="1354667" y="285118"/>
                  <a:pt x="1402080" y="288505"/>
                </a:cubicBezTo>
                <a:cubicBezTo>
                  <a:pt x="1442720" y="295278"/>
                  <a:pt x="1483214" y="302998"/>
                  <a:pt x="1524000" y="308825"/>
                </a:cubicBezTo>
                <a:cubicBezTo>
                  <a:pt x="1554359" y="313162"/>
                  <a:pt x="1585081" y="314648"/>
                  <a:pt x="1615440" y="318985"/>
                </a:cubicBezTo>
                <a:cubicBezTo>
                  <a:pt x="1657712" y="325024"/>
                  <a:pt x="1792284" y="347956"/>
                  <a:pt x="1838960" y="359625"/>
                </a:cubicBezTo>
                <a:cubicBezTo>
                  <a:pt x="1873262" y="368201"/>
                  <a:pt x="1906366" y="381107"/>
                  <a:pt x="1940560" y="390105"/>
                </a:cubicBezTo>
                <a:cubicBezTo>
                  <a:pt x="1970755" y="398051"/>
                  <a:pt x="2002198" y="401112"/>
                  <a:pt x="2032000" y="410425"/>
                </a:cubicBezTo>
                <a:cubicBezTo>
                  <a:pt x="2056618" y="418118"/>
                  <a:pt x="2079047" y="431646"/>
                  <a:pt x="2103120" y="440905"/>
                </a:cubicBezTo>
                <a:cubicBezTo>
                  <a:pt x="2139561" y="454921"/>
                  <a:pt x="2198632" y="471572"/>
                  <a:pt x="2235200" y="481545"/>
                </a:cubicBezTo>
                <a:cubicBezTo>
                  <a:pt x="2248672" y="485219"/>
                  <a:pt x="2262368" y="488031"/>
                  <a:pt x="2275840" y="491705"/>
                </a:cubicBezTo>
                <a:cubicBezTo>
                  <a:pt x="2299627" y="498192"/>
                  <a:pt x="2322349" y="510548"/>
                  <a:pt x="2346960" y="512025"/>
                </a:cubicBezTo>
                <a:cubicBezTo>
                  <a:pt x="2492365" y="520749"/>
                  <a:pt x="2638213" y="518798"/>
                  <a:pt x="2783840" y="522185"/>
                </a:cubicBezTo>
                <a:cubicBezTo>
                  <a:pt x="2882053" y="528958"/>
                  <a:pt x="2981945" y="523198"/>
                  <a:pt x="3078480" y="542505"/>
                </a:cubicBezTo>
                <a:cubicBezTo>
                  <a:pt x="3112347" y="549278"/>
                  <a:pt x="3145676" y="559789"/>
                  <a:pt x="3180080" y="562825"/>
                </a:cubicBezTo>
                <a:cubicBezTo>
                  <a:pt x="3261116" y="569975"/>
                  <a:pt x="3342640" y="569598"/>
                  <a:pt x="3423920" y="572985"/>
                </a:cubicBezTo>
                <a:cubicBezTo>
                  <a:pt x="3566160" y="569598"/>
                  <a:pt x="3708615" y="571346"/>
                  <a:pt x="3850640" y="562825"/>
                </a:cubicBezTo>
                <a:cubicBezTo>
                  <a:pt x="3896252" y="560088"/>
                  <a:pt x="3934254" y="543466"/>
                  <a:pt x="3972560" y="522185"/>
                </a:cubicBezTo>
                <a:cubicBezTo>
                  <a:pt x="3989822" y="512595"/>
                  <a:pt x="4005315" y="499725"/>
                  <a:pt x="4023360" y="491705"/>
                </a:cubicBezTo>
                <a:cubicBezTo>
                  <a:pt x="4036120" y="486034"/>
                  <a:pt x="4050453" y="484932"/>
                  <a:pt x="4064000" y="481545"/>
                </a:cubicBezTo>
                <a:cubicBezTo>
                  <a:pt x="4108652" y="454754"/>
                  <a:pt x="4133566" y="436694"/>
                  <a:pt x="4185920" y="420585"/>
                </a:cubicBezTo>
                <a:cubicBezTo>
                  <a:pt x="4205609" y="414527"/>
                  <a:pt x="4226807" y="415057"/>
                  <a:pt x="4246880" y="410425"/>
                </a:cubicBezTo>
                <a:cubicBezTo>
                  <a:pt x="4270904" y="404881"/>
                  <a:pt x="4294610" y="397902"/>
                  <a:pt x="4318000" y="390105"/>
                </a:cubicBezTo>
                <a:cubicBezTo>
                  <a:pt x="4335302" y="384338"/>
                  <a:pt x="4350967" y="373606"/>
                  <a:pt x="4368800" y="369785"/>
                </a:cubicBezTo>
                <a:cubicBezTo>
                  <a:pt x="4398787" y="363359"/>
                  <a:pt x="4429881" y="363962"/>
                  <a:pt x="4460240" y="359625"/>
                </a:cubicBezTo>
                <a:cubicBezTo>
                  <a:pt x="4490336" y="355326"/>
                  <a:pt x="4522100" y="346700"/>
                  <a:pt x="4551680" y="339305"/>
                </a:cubicBezTo>
                <a:cubicBezTo>
                  <a:pt x="4623350" y="267635"/>
                  <a:pt x="4586937" y="291196"/>
                  <a:pt x="4653280" y="258025"/>
                </a:cubicBezTo>
                <a:cubicBezTo>
                  <a:pt x="4656667" y="247865"/>
                  <a:pt x="4667417" y="237489"/>
                  <a:pt x="4663440" y="227545"/>
                </a:cubicBezTo>
                <a:cubicBezTo>
                  <a:pt x="4659906" y="218710"/>
                  <a:pt x="4594828" y="188020"/>
                  <a:pt x="4592320" y="186905"/>
                </a:cubicBezTo>
                <a:cubicBezTo>
                  <a:pt x="4525150" y="157052"/>
                  <a:pt x="4551874" y="170004"/>
                  <a:pt x="4470400" y="156425"/>
                </a:cubicBezTo>
                <a:cubicBezTo>
                  <a:pt x="4341005" y="134859"/>
                  <a:pt x="4522936" y="157747"/>
                  <a:pt x="4328160" y="136105"/>
                </a:cubicBezTo>
                <a:cubicBezTo>
                  <a:pt x="4192693" y="139492"/>
                  <a:pt x="4056982" y="137446"/>
                  <a:pt x="3921760" y="146265"/>
                </a:cubicBezTo>
                <a:cubicBezTo>
                  <a:pt x="3900386" y="147659"/>
                  <a:pt x="3880930" y="159265"/>
                  <a:pt x="3860800" y="166585"/>
                </a:cubicBezTo>
                <a:cubicBezTo>
                  <a:pt x="3786648" y="193549"/>
                  <a:pt x="3829126" y="180982"/>
                  <a:pt x="3749040" y="217385"/>
                </a:cubicBezTo>
                <a:cubicBezTo>
                  <a:pt x="3665026" y="255573"/>
                  <a:pt x="3729650" y="217801"/>
                  <a:pt x="3637280" y="268185"/>
                </a:cubicBezTo>
                <a:cubicBezTo>
                  <a:pt x="3619944" y="277641"/>
                  <a:pt x="3603867" y="289303"/>
                  <a:pt x="3586480" y="298665"/>
                </a:cubicBezTo>
                <a:lnTo>
                  <a:pt x="3464560" y="359625"/>
                </a:lnTo>
                <a:cubicBezTo>
                  <a:pt x="3451013" y="366398"/>
                  <a:pt x="3436522" y="371544"/>
                  <a:pt x="3423920" y="379945"/>
                </a:cubicBezTo>
                <a:cubicBezTo>
                  <a:pt x="3349660" y="429451"/>
                  <a:pt x="3443033" y="369023"/>
                  <a:pt x="3352800" y="420585"/>
                </a:cubicBezTo>
                <a:cubicBezTo>
                  <a:pt x="3342198" y="426643"/>
                  <a:pt x="3333543" y="436095"/>
                  <a:pt x="3322320" y="440905"/>
                </a:cubicBezTo>
                <a:cubicBezTo>
                  <a:pt x="3309485" y="446406"/>
                  <a:pt x="3295106" y="447229"/>
                  <a:pt x="3281680" y="451065"/>
                </a:cubicBezTo>
                <a:cubicBezTo>
                  <a:pt x="3236806" y="463886"/>
                  <a:pt x="3258496" y="463639"/>
                  <a:pt x="3200400" y="471385"/>
                </a:cubicBezTo>
                <a:cubicBezTo>
                  <a:pt x="3105235" y="484074"/>
                  <a:pt x="3036328" y="484006"/>
                  <a:pt x="2936240" y="491705"/>
                </a:cubicBezTo>
                <a:cubicBezTo>
                  <a:pt x="2860341" y="497543"/>
                  <a:pt x="2750432" y="509614"/>
                  <a:pt x="2682240" y="532345"/>
                </a:cubicBezTo>
                <a:cubicBezTo>
                  <a:pt x="2604897" y="558126"/>
                  <a:pt x="2642283" y="548464"/>
                  <a:pt x="2570480" y="562825"/>
                </a:cubicBezTo>
                <a:cubicBezTo>
                  <a:pt x="2517215" y="602774"/>
                  <a:pt x="2540199" y="592229"/>
                  <a:pt x="2468880" y="613625"/>
                </a:cubicBezTo>
                <a:cubicBezTo>
                  <a:pt x="2421649" y="627794"/>
                  <a:pt x="2326640" y="654265"/>
                  <a:pt x="2326640" y="654265"/>
                </a:cubicBezTo>
                <a:cubicBezTo>
                  <a:pt x="2214880" y="647492"/>
                  <a:pt x="2102416" y="648183"/>
                  <a:pt x="1991360" y="633945"/>
                </a:cubicBezTo>
                <a:cubicBezTo>
                  <a:pt x="1968826" y="631056"/>
                  <a:pt x="1950259" y="614498"/>
                  <a:pt x="1930400" y="603465"/>
                </a:cubicBezTo>
                <a:cubicBezTo>
                  <a:pt x="1742968" y="499336"/>
                  <a:pt x="1861686" y="575124"/>
                  <a:pt x="1767840" y="491705"/>
                </a:cubicBezTo>
                <a:cubicBezTo>
                  <a:pt x="1661700" y="397358"/>
                  <a:pt x="1771988" y="499896"/>
                  <a:pt x="1666240" y="420585"/>
                </a:cubicBezTo>
                <a:cubicBezTo>
                  <a:pt x="1654745" y="411964"/>
                  <a:pt x="1646798" y="399303"/>
                  <a:pt x="1635760" y="390105"/>
                </a:cubicBezTo>
                <a:cubicBezTo>
                  <a:pt x="1606096" y="365385"/>
                  <a:pt x="1565739" y="351114"/>
                  <a:pt x="1544320" y="318985"/>
                </a:cubicBezTo>
                <a:cubicBezTo>
                  <a:pt x="1496907" y="247865"/>
                  <a:pt x="1524000" y="271572"/>
                  <a:pt x="1473200" y="237705"/>
                </a:cubicBezTo>
                <a:cubicBezTo>
                  <a:pt x="1483360" y="234318"/>
                  <a:pt x="1493007" y="226656"/>
                  <a:pt x="1503680" y="227545"/>
                </a:cubicBezTo>
                <a:cubicBezTo>
                  <a:pt x="1534796" y="230138"/>
                  <a:pt x="1564503" y="241742"/>
                  <a:pt x="1595120" y="247865"/>
                </a:cubicBezTo>
                <a:cubicBezTo>
                  <a:pt x="1615320" y="251905"/>
                  <a:pt x="1635660" y="255302"/>
                  <a:pt x="1656080" y="258025"/>
                </a:cubicBezTo>
                <a:cubicBezTo>
                  <a:pt x="1686479" y="262078"/>
                  <a:pt x="1716986" y="265322"/>
                  <a:pt x="1747520" y="268185"/>
                </a:cubicBezTo>
                <a:cubicBezTo>
                  <a:pt x="1825366" y="275483"/>
                  <a:pt x="1903799" y="277448"/>
                  <a:pt x="1981200" y="288505"/>
                </a:cubicBezTo>
                <a:cubicBezTo>
                  <a:pt x="2028613" y="295278"/>
                  <a:pt x="2075561" y="307597"/>
                  <a:pt x="2123440" y="308825"/>
                </a:cubicBezTo>
                <a:cubicBezTo>
                  <a:pt x="2472168" y="317767"/>
                  <a:pt x="2821093" y="315598"/>
                  <a:pt x="3169920" y="318985"/>
                </a:cubicBezTo>
                <a:lnTo>
                  <a:pt x="3515360" y="339305"/>
                </a:lnTo>
                <a:cubicBezTo>
                  <a:pt x="3539217" y="341380"/>
                  <a:pt x="3562664" y="346958"/>
                  <a:pt x="3586480" y="349465"/>
                </a:cubicBezTo>
                <a:cubicBezTo>
                  <a:pt x="3627037" y="353734"/>
                  <a:pt x="3667760" y="356238"/>
                  <a:pt x="3708400" y="359625"/>
                </a:cubicBezTo>
                <a:lnTo>
                  <a:pt x="4287520" y="339305"/>
                </a:lnTo>
                <a:cubicBezTo>
                  <a:pt x="4317560" y="337980"/>
                  <a:pt x="4398686" y="334448"/>
                  <a:pt x="4439920" y="318985"/>
                </a:cubicBezTo>
                <a:cubicBezTo>
                  <a:pt x="4454101" y="313667"/>
                  <a:pt x="4467013" y="305438"/>
                  <a:pt x="4480560" y="298665"/>
                </a:cubicBezTo>
                <a:cubicBezTo>
                  <a:pt x="4487333" y="288505"/>
                  <a:pt x="4491345" y="275813"/>
                  <a:pt x="4500880" y="268185"/>
                </a:cubicBezTo>
                <a:cubicBezTo>
                  <a:pt x="4509243" y="261495"/>
                  <a:pt x="4522449" y="263966"/>
                  <a:pt x="4531360" y="258025"/>
                </a:cubicBezTo>
                <a:cubicBezTo>
                  <a:pt x="4543315" y="250055"/>
                  <a:pt x="4551680" y="237705"/>
                  <a:pt x="4561840" y="227545"/>
                </a:cubicBezTo>
                <a:cubicBezTo>
                  <a:pt x="4437309" y="206790"/>
                  <a:pt x="4438085" y="201854"/>
                  <a:pt x="4246880" y="237705"/>
                </a:cubicBezTo>
                <a:cubicBezTo>
                  <a:pt x="4220043" y="242737"/>
                  <a:pt x="4199801" y="265400"/>
                  <a:pt x="4175760" y="278345"/>
                </a:cubicBezTo>
                <a:cubicBezTo>
                  <a:pt x="4155757" y="289116"/>
                  <a:pt x="4135771" y="300087"/>
                  <a:pt x="4114800" y="308825"/>
                </a:cubicBezTo>
                <a:cubicBezTo>
                  <a:pt x="4095028" y="317063"/>
                  <a:pt x="4072794" y="319169"/>
                  <a:pt x="4053840" y="329145"/>
                </a:cubicBezTo>
                <a:cubicBezTo>
                  <a:pt x="3834139" y="444777"/>
                  <a:pt x="3999549" y="384495"/>
                  <a:pt x="3860800" y="430745"/>
                </a:cubicBezTo>
                <a:cubicBezTo>
                  <a:pt x="3754020" y="537525"/>
                  <a:pt x="3890370" y="407746"/>
                  <a:pt x="3769360" y="501865"/>
                </a:cubicBezTo>
                <a:cubicBezTo>
                  <a:pt x="3744716" y="521032"/>
                  <a:pt x="3693076" y="583258"/>
                  <a:pt x="3677920" y="603465"/>
                </a:cubicBezTo>
                <a:cubicBezTo>
                  <a:pt x="3663267" y="623002"/>
                  <a:pt x="3645003" y="641257"/>
                  <a:pt x="3637280" y="664425"/>
                </a:cubicBezTo>
                <a:cubicBezTo>
                  <a:pt x="3630401" y="685062"/>
                  <a:pt x="3620496" y="719566"/>
                  <a:pt x="3606800" y="735545"/>
                </a:cubicBezTo>
                <a:cubicBezTo>
                  <a:pt x="3595780" y="748402"/>
                  <a:pt x="3582863" y="763241"/>
                  <a:pt x="3566160" y="766025"/>
                </a:cubicBezTo>
                <a:cubicBezTo>
                  <a:pt x="3499265" y="777174"/>
                  <a:pt x="3430724" y="773474"/>
                  <a:pt x="3362960" y="776185"/>
                </a:cubicBezTo>
                <a:lnTo>
                  <a:pt x="3058160" y="786345"/>
                </a:lnTo>
                <a:cubicBezTo>
                  <a:pt x="3019247" y="788074"/>
                  <a:pt x="2833002" y="801203"/>
                  <a:pt x="2783840" y="806665"/>
                </a:cubicBezTo>
                <a:cubicBezTo>
                  <a:pt x="2705505" y="815369"/>
                  <a:pt x="2745306" y="814372"/>
                  <a:pt x="2682240" y="826985"/>
                </a:cubicBezTo>
                <a:cubicBezTo>
                  <a:pt x="2662040" y="831025"/>
                  <a:pt x="2641480" y="833105"/>
                  <a:pt x="2621280" y="837145"/>
                </a:cubicBezTo>
                <a:cubicBezTo>
                  <a:pt x="2501519" y="861097"/>
                  <a:pt x="2690311" y="831638"/>
                  <a:pt x="2509520" y="857465"/>
                </a:cubicBezTo>
                <a:cubicBezTo>
                  <a:pt x="2415893" y="851958"/>
                  <a:pt x="2309560" y="847111"/>
                  <a:pt x="2214880" y="837145"/>
                </a:cubicBezTo>
                <a:cubicBezTo>
                  <a:pt x="2191064" y="834638"/>
                  <a:pt x="2167382" y="830922"/>
                  <a:pt x="2143760" y="826985"/>
                </a:cubicBezTo>
                <a:cubicBezTo>
                  <a:pt x="2038739" y="809482"/>
                  <a:pt x="2150577" y="823605"/>
                  <a:pt x="2032000" y="806665"/>
                </a:cubicBezTo>
                <a:cubicBezTo>
                  <a:pt x="2004970" y="802804"/>
                  <a:pt x="1977707" y="800657"/>
                  <a:pt x="1950720" y="796505"/>
                </a:cubicBezTo>
                <a:cubicBezTo>
                  <a:pt x="1826030" y="777322"/>
                  <a:pt x="1986919" y="794787"/>
                  <a:pt x="1828800" y="776185"/>
                </a:cubicBezTo>
                <a:cubicBezTo>
                  <a:pt x="1794998" y="772208"/>
                  <a:pt x="1761067" y="769412"/>
                  <a:pt x="1727200" y="766025"/>
                </a:cubicBezTo>
                <a:cubicBezTo>
                  <a:pt x="1615440" y="772798"/>
                  <a:pt x="1503200" y="773981"/>
                  <a:pt x="1391920" y="786345"/>
                </a:cubicBezTo>
                <a:cubicBezTo>
                  <a:pt x="1379784" y="787693"/>
                  <a:pt x="1372042" y="800607"/>
                  <a:pt x="1361440" y="806665"/>
                </a:cubicBezTo>
                <a:cubicBezTo>
                  <a:pt x="1326287" y="826753"/>
                  <a:pt x="1324515" y="825747"/>
                  <a:pt x="1290320" y="837145"/>
                </a:cubicBezTo>
                <a:cubicBezTo>
                  <a:pt x="1273387" y="833758"/>
                  <a:pt x="1255300" y="833998"/>
                  <a:pt x="1239520" y="826985"/>
                </a:cubicBezTo>
                <a:cubicBezTo>
                  <a:pt x="1224046" y="820108"/>
                  <a:pt x="1212659" y="806347"/>
                  <a:pt x="1198880" y="796505"/>
                </a:cubicBezTo>
                <a:cubicBezTo>
                  <a:pt x="1188944" y="789408"/>
                  <a:pt x="1177034" y="784819"/>
                  <a:pt x="1168400" y="776185"/>
                </a:cubicBezTo>
                <a:cubicBezTo>
                  <a:pt x="1156426" y="764211"/>
                  <a:pt x="1149894" y="747519"/>
                  <a:pt x="1137920" y="735545"/>
                </a:cubicBezTo>
                <a:cubicBezTo>
                  <a:pt x="1125946" y="723571"/>
                  <a:pt x="1110827" y="715225"/>
                  <a:pt x="1097280" y="705065"/>
                </a:cubicBezTo>
                <a:cubicBezTo>
                  <a:pt x="1090507" y="691518"/>
                  <a:pt x="1085763" y="676750"/>
                  <a:pt x="1076960" y="664425"/>
                </a:cubicBezTo>
                <a:cubicBezTo>
                  <a:pt x="1068609" y="652733"/>
                  <a:pt x="1048067" y="648226"/>
                  <a:pt x="1046480" y="633945"/>
                </a:cubicBezTo>
                <a:cubicBezTo>
                  <a:pt x="1044115" y="612657"/>
                  <a:pt x="1054350" y="590414"/>
                  <a:pt x="1066800" y="572985"/>
                </a:cubicBezTo>
                <a:cubicBezTo>
                  <a:pt x="1073025" y="564270"/>
                  <a:pt x="1086890" y="565422"/>
                  <a:pt x="1097280" y="562825"/>
                </a:cubicBezTo>
                <a:cubicBezTo>
                  <a:pt x="1124867" y="555928"/>
                  <a:pt x="1195740" y="544069"/>
                  <a:pt x="1219200" y="542505"/>
                </a:cubicBezTo>
                <a:cubicBezTo>
                  <a:pt x="1296994" y="537319"/>
                  <a:pt x="1375027" y="536553"/>
                  <a:pt x="1452880" y="532345"/>
                </a:cubicBezTo>
                <a:cubicBezTo>
                  <a:pt x="1500345" y="529779"/>
                  <a:pt x="1547622" y="524036"/>
                  <a:pt x="1595120" y="522185"/>
                </a:cubicBezTo>
                <a:lnTo>
                  <a:pt x="2235200" y="501865"/>
                </a:lnTo>
                <a:lnTo>
                  <a:pt x="2489200" y="491705"/>
                </a:lnTo>
                <a:cubicBezTo>
                  <a:pt x="2573985" y="486618"/>
                  <a:pt x="2658533" y="478158"/>
                  <a:pt x="2743200" y="471385"/>
                </a:cubicBezTo>
                <a:lnTo>
                  <a:pt x="3688080" y="491705"/>
                </a:lnTo>
                <a:cubicBezTo>
                  <a:pt x="3738973" y="493119"/>
                  <a:pt x="3789879" y="496243"/>
                  <a:pt x="3840480" y="501865"/>
                </a:cubicBezTo>
                <a:cubicBezTo>
                  <a:pt x="3979814" y="517347"/>
                  <a:pt x="3937923" y="519487"/>
                  <a:pt x="4064000" y="552665"/>
                </a:cubicBezTo>
                <a:cubicBezTo>
                  <a:pt x="4147103" y="574534"/>
                  <a:pt x="4155056" y="572937"/>
                  <a:pt x="4236720" y="583145"/>
                </a:cubicBezTo>
                <a:cubicBezTo>
                  <a:pt x="4260427" y="589918"/>
                  <a:pt x="4283411" y="600134"/>
                  <a:pt x="4307840" y="603465"/>
                </a:cubicBezTo>
                <a:cubicBezTo>
                  <a:pt x="4452354" y="623172"/>
                  <a:pt x="4575188" y="609204"/>
                  <a:pt x="4724400" y="603465"/>
                </a:cubicBezTo>
                <a:cubicBezTo>
                  <a:pt x="4744720" y="600078"/>
                  <a:pt x="4765160" y="597345"/>
                  <a:pt x="4785360" y="593305"/>
                </a:cubicBezTo>
                <a:cubicBezTo>
                  <a:pt x="4865988" y="577179"/>
                  <a:pt x="4783288" y="588743"/>
                  <a:pt x="4886960" y="562825"/>
                </a:cubicBezTo>
                <a:cubicBezTo>
                  <a:pt x="4906945" y="557829"/>
                  <a:pt x="4927600" y="556052"/>
                  <a:pt x="4947920" y="552665"/>
                </a:cubicBezTo>
                <a:cubicBezTo>
                  <a:pt x="4964853" y="545892"/>
                  <a:pt x="4981580" y="538578"/>
                  <a:pt x="4998720" y="532345"/>
                </a:cubicBezTo>
                <a:cubicBezTo>
                  <a:pt x="5018850" y="525025"/>
                  <a:pt x="5040181" y="520888"/>
                  <a:pt x="5059680" y="512025"/>
                </a:cubicBezTo>
                <a:cubicBezTo>
                  <a:pt x="5077657" y="503853"/>
                  <a:pt x="5093144" y="491001"/>
                  <a:pt x="5110480" y="481545"/>
                </a:cubicBezTo>
                <a:cubicBezTo>
                  <a:pt x="5130424" y="470666"/>
                  <a:pt x="5151581" y="462098"/>
                  <a:pt x="5171440" y="451065"/>
                </a:cubicBezTo>
                <a:cubicBezTo>
                  <a:pt x="5249705" y="407584"/>
                  <a:pt x="5141876" y="454762"/>
                  <a:pt x="5252720" y="410425"/>
                </a:cubicBezTo>
                <a:cubicBezTo>
                  <a:pt x="5262880" y="393492"/>
                  <a:pt x="5279327" y="378989"/>
                  <a:pt x="5283200" y="359625"/>
                </a:cubicBezTo>
                <a:cubicBezTo>
                  <a:pt x="5287188" y="339684"/>
                  <a:pt x="5270921" y="292906"/>
                  <a:pt x="5252720" y="278345"/>
                </a:cubicBezTo>
                <a:cubicBezTo>
                  <a:pt x="5246040" y="273001"/>
                  <a:pt x="5158564" y="216480"/>
                  <a:pt x="5130800" y="207225"/>
                </a:cubicBezTo>
                <a:cubicBezTo>
                  <a:pt x="5114417" y="201764"/>
                  <a:pt x="5096857" y="200811"/>
                  <a:pt x="5080000" y="197065"/>
                </a:cubicBezTo>
                <a:cubicBezTo>
                  <a:pt x="5066369" y="194036"/>
                  <a:pt x="5053216" y="188637"/>
                  <a:pt x="5039360" y="186905"/>
                </a:cubicBezTo>
                <a:cubicBezTo>
                  <a:pt x="4998894" y="181847"/>
                  <a:pt x="4958080" y="180132"/>
                  <a:pt x="4917440" y="176745"/>
                </a:cubicBezTo>
                <a:cubicBezTo>
                  <a:pt x="4809067" y="183518"/>
                  <a:pt x="4698796" y="175770"/>
                  <a:pt x="4592320" y="197065"/>
                </a:cubicBezTo>
                <a:cubicBezTo>
                  <a:pt x="4559111" y="203707"/>
                  <a:pt x="4544249" y="251383"/>
                  <a:pt x="4511040" y="258025"/>
                </a:cubicBezTo>
                <a:lnTo>
                  <a:pt x="4460240" y="268185"/>
                </a:lnTo>
                <a:cubicBezTo>
                  <a:pt x="4443307" y="281732"/>
                  <a:pt x="4425760" y="294545"/>
                  <a:pt x="4409440" y="308825"/>
                </a:cubicBezTo>
                <a:cubicBezTo>
                  <a:pt x="4347681" y="362864"/>
                  <a:pt x="4392025" y="351786"/>
                  <a:pt x="4277360" y="420585"/>
                </a:cubicBezTo>
                <a:cubicBezTo>
                  <a:pt x="4260427" y="430745"/>
                  <a:pt x="4242148" y="438941"/>
                  <a:pt x="4226560" y="451065"/>
                </a:cubicBezTo>
                <a:cubicBezTo>
                  <a:pt x="4211438" y="462827"/>
                  <a:pt x="4201615" y="480719"/>
                  <a:pt x="4185920" y="491705"/>
                </a:cubicBezTo>
                <a:cubicBezTo>
                  <a:pt x="4167308" y="504733"/>
                  <a:pt x="4144127" y="509988"/>
                  <a:pt x="4124960" y="522185"/>
                </a:cubicBezTo>
                <a:cubicBezTo>
                  <a:pt x="4106665" y="533827"/>
                  <a:pt x="4091925" y="550389"/>
                  <a:pt x="4074160" y="562825"/>
                </a:cubicBezTo>
                <a:cubicBezTo>
                  <a:pt x="4005819" y="610664"/>
                  <a:pt x="4038791" y="577950"/>
                  <a:pt x="3962400" y="623785"/>
                </a:cubicBezTo>
                <a:cubicBezTo>
                  <a:pt x="3887524" y="668710"/>
                  <a:pt x="3959190" y="646779"/>
                  <a:pt x="3870960" y="664425"/>
                </a:cubicBezTo>
                <a:cubicBezTo>
                  <a:pt x="3854027" y="674585"/>
                  <a:pt x="3837422" y="685315"/>
                  <a:pt x="3820160" y="694905"/>
                </a:cubicBezTo>
                <a:cubicBezTo>
                  <a:pt x="3806920" y="702260"/>
                  <a:pt x="3792363" y="707198"/>
                  <a:pt x="3779520" y="715225"/>
                </a:cubicBezTo>
                <a:cubicBezTo>
                  <a:pt x="3765161" y="724200"/>
                  <a:pt x="3753582" y="737304"/>
                  <a:pt x="3738880" y="745705"/>
                </a:cubicBezTo>
                <a:cubicBezTo>
                  <a:pt x="3729581" y="751018"/>
                  <a:pt x="3717979" y="751076"/>
                  <a:pt x="3708400" y="755865"/>
                </a:cubicBezTo>
                <a:cubicBezTo>
                  <a:pt x="3697478" y="761326"/>
                  <a:pt x="3688842" y="770724"/>
                  <a:pt x="3677920" y="776185"/>
                </a:cubicBezTo>
                <a:cubicBezTo>
                  <a:pt x="3661608" y="784341"/>
                  <a:pt x="3643786" y="789098"/>
                  <a:pt x="3627120" y="796505"/>
                </a:cubicBezTo>
                <a:cubicBezTo>
                  <a:pt x="3604912" y="806375"/>
                  <a:pt x="3581041" y="822811"/>
                  <a:pt x="3556000" y="826985"/>
                </a:cubicBezTo>
                <a:cubicBezTo>
                  <a:pt x="3525750" y="832027"/>
                  <a:pt x="3494919" y="832808"/>
                  <a:pt x="3464560" y="837145"/>
                </a:cubicBezTo>
                <a:cubicBezTo>
                  <a:pt x="3450468" y="839158"/>
                  <a:pt x="3389759" y="851919"/>
                  <a:pt x="3373120" y="857465"/>
                </a:cubicBezTo>
                <a:cubicBezTo>
                  <a:pt x="3355818" y="863232"/>
                  <a:pt x="3339460" y="871552"/>
                  <a:pt x="3322320" y="877785"/>
                </a:cubicBezTo>
                <a:cubicBezTo>
                  <a:pt x="3302190" y="885105"/>
                  <a:pt x="3281680" y="891332"/>
                  <a:pt x="3261360" y="898105"/>
                </a:cubicBezTo>
                <a:cubicBezTo>
                  <a:pt x="3251200" y="901492"/>
                  <a:pt x="3239791" y="902324"/>
                  <a:pt x="3230880" y="908265"/>
                </a:cubicBezTo>
                <a:cubicBezTo>
                  <a:pt x="3177307" y="943980"/>
                  <a:pt x="3225368" y="916876"/>
                  <a:pt x="3159760" y="938745"/>
                </a:cubicBezTo>
                <a:cubicBezTo>
                  <a:pt x="3142458" y="944512"/>
                  <a:pt x="3127057" y="956803"/>
                  <a:pt x="3108960" y="959065"/>
                </a:cubicBezTo>
                <a:cubicBezTo>
                  <a:pt x="3045022" y="967057"/>
                  <a:pt x="2980267" y="965838"/>
                  <a:pt x="2915920" y="969225"/>
                </a:cubicBezTo>
                <a:cubicBezTo>
                  <a:pt x="2895600" y="972612"/>
                  <a:pt x="2875070" y="974916"/>
                  <a:pt x="2854960" y="979385"/>
                </a:cubicBezTo>
                <a:cubicBezTo>
                  <a:pt x="2844505" y="981708"/>
                  <a:pt x="2835190" y="989545"/>
                  <a:pt x="2824480" y="989545"/>
                </a:cubicBezTo>
                <a:cubicBezTo>
                  <a:pt x="2782602" y="989545"/>
                  <a:pt x="2781734" y="970625"/>
                  <a:pt x="2743200" y="959065"/>
                </a:cubicBezTo>
                <a:cubicBezTo>
                  <a:pt x="2723469" y="953146"/>
                  <a:pt x="2702145" y="954213"/>
                  <a:pt x="2682240" y="948905"/>
                </a:cubicBezTo>
                <a:cubicBezTo>
                  <a:pt x="2651196" y="940627"/>
                  <a:pt x="2622606" y="922969"/>
                  <a:pt x="2590800" y="918425"/>
                </a:cubicBezTo>
                <a:cubicBezTo>
                  <a:pt x="2563186" y="914480"/>
                  <a:pt x="2463019" y="899746"/>
                  <a:pt x="2438400" y="898105"/>
                </a:cubicBezTo>
                <a:cubicBezTo>
                  <a:pt x="2363982" y="893144"/>
                  <a:pt x="2289387" y="891332"/>
                  <a:pt x="2214880" y="887945"/>
                </a:cubicBezTo>
                <a:cubicBezTo>
                  <a:pt x="2059093" y="891332"/>
                  <a:pt x="1903343" y="898105"/>
                  <a:pt x="1747520" y="898105"/>
                </a:cubicBezTo>
                <a:cubicBezTo>
                  <a:pt x="1456353" y="898105"/>
                  <a:pt x="1510609" y="904340"/>
                  <a:pt x="1351280" y="877785"/>
                </a:cubicBezTo>
                <a:cubicBezTo>
                  <a:pt x="1312546" y="858418"/>
                  <a:pt x="1298112" y="852500"/>
                  <a:pt x="1259840" y="826985"/>
                </a:cubicBezTo>
                <a:cubicBezTo>
                  <a:pt x="1245751" y="817592"/>
                  <a:pt x="1232979" y="806347"/>
                  <a:pt x="1219200" y="796505"/>
                </a:cubicBezTo>
                <a:cubicBezTo>
                  <a:pt x="1209264" y="789408"/>
                  <a:pt x="1198880" y="782958"/>
                  <a:pt x="1188720" y="776185"/>
                </a:cubicBezTo>
                <a:cubicBezTo>
                  <a:pt x="1179160" y="757066"/>
                  <a:pt x="1156396" y="718883"/>
                  <a:pt x="1158240" y="694905"/>
                </a:cubicBezTo>
                <a:cubicBezTo>
                  <a:pt x="1160635" y="663773"/>
                  <a:pt x="1164596" y="631392"/>
                  <a:pt x="1178560" y="603465"/>
                </a:cubicBezTo>
                <a:cubicBezTo>
                  <a:pt x="1204426" y="551734"/>
                  <a:pt x="1235936" y="552447"/>
                  <a:pt x="1280160" y="532345"/>
                </a:cubicBezTo>
                <a:cubicBezTo>
                  <a:pt x="1320080" y="514200"/>
                  <a:pt x="1370315" y="483716"/>
                  <a:pt x="1412240" y="471385"/>
                </a:cubicBezTo>
                <a:cubicBezTo>
                  <a:pt x="1445374" y="461640"/>
                  <a:pt x="1480440" y="459855"/>
                  <a:pt x="1513840" y="451065"/>
                </a:cubicBezTo>
                <a:cubicBezTo>
                  <a:pt x="1544911" y="442888"/>
                  <a:pt x="1573399" y="424570"/>
                  <a:pt x="1605280" y="420585"/>
                </a:cubicBezTo>
                <a:cubicBezTo>
                  <a:pt x="1682645" y="410914"/>
                  <a:pt x="1761120" y="414873"/>
                  <a:pt x="1838960" y="410425"/>
                </a:cubicBezTo>
                <a:cubicBezTo>
                  <a:pt x="1879674" y="408098"/>
                  <a:pt x="1920240" y="403652"/>
                  <a:pt x="1960880" y="400265"/>
                </a:cubicBezTo>
                <a:cubicBezTo>
                  <a:pt x="2140373" y="403652"/>
                  <a:pt x="2320009" y="402512"/>
                  <a:pt x="2499360" y="410425"/>
                </a:cubicBezTo>
                <a:cubicBezTo>
                  <a:pt x="2550560" y="412684"/>
                  <a:pt x="2600802" y="425285"/>
                  <a:pt x="2651760" y="430745"/>
                </a:cubicBezTo>
                <a:cubicBezTo>
                  <a:pt x="2695665" y="435449"/>
                  <a:pt x="2739813" y="437518"/>
                  <a:pt x="2783840" y="440905"/>
                </a:cubicBezTo>
                <a:cubicBezTo>
                  <a:pt x="2838027" y="454452"/>
                  <a:pt x="2891579" y="470848"/>
                  <a:pt x="2946400" y="481545"/>
                </a:cubicBezTo>
                <a:cubicBezTo>
                  <a:pt x="3030556" y="497966"/>
                  <a:pt x="3116322" y="505369"/>
                  <a:pt x="3200400" y="522185"/>
                </a:cubicBezTo>
                <a:lnTo>
                  <a:pt x="3302000" y="542505"/>
                </a:lnTo>
                <a:cubicBezTo>
                  <a:pt x="3332554" y="548937"/>
                  <a:pt x="3363228" y="554943"/>
                  <a:pt x="3393440" y="562825"/>
                </a:cubicBezTo>
                <a:cubicBezTo>
                  <a:pt x="3617119" y="621176"/>
                  <a:pt x="3464622" y="589253"/>
                  <a:pt x="3586480" y="613625"/>
                </a:cubicBezTo>
                <a:cubicBezTo>
                  <a:pt x="3686525" y="663647"/>
                  <a:pt x="3561168" y="602375"/>
                  <a:pt x="3677920" y="654265"/>
                </a:cubicBezTo>
                <a:cubicBezTo>
                  <a:pt x="3691760" y="660416"/>
                  <a:pt x="3703674" y="671794"/>
                  <a:pt x="3718560" y="674585"/>
                </a:cubicBezTo>
                <a:cubicBezTo>
                  <a:pt x="3756166" y="681636"/>
                  <a:pt x="4017080" y="694728"/>
                  <a:pt x="4023360" y="694905"/>
                </a:cubicBezTo>
                <a:lnTo>
                  <a:pt x="4561840" y="705065"/>
                </a:lnTo>
                <a:cubicBezTo>
                  <a:pt x="4595707" y="708452"/>
                  <a:pt x="4629703" y="710727"/>
                  <a:pt x="4663440" y="715225"/>
                </a:cubicBezTo>
                <a:cubicBezTo>
                  <a:pt x="4680557" y="717507"/>
                  <a:pt x="4697123" y="723103"/>
                  <a:pt x="4714240" y="725385"/>
                </a:cubicBezTo>
                <a:cubicBezTo>
                  <a:pt x="4747977" y="729883"/>
                  <a:pt x="4782038" y="731568"/>
                  <a:pt x="4815840" y="735545"/>
                </a:cubicBezTo>
                <a:cubicBezTo>
                  <a:pt x="4839623" y="738343"/>
                  <a:pt x="4863253" y="742318"/>
                  <a:pt x="4886960" y="745705"/>
                </a:cubicBezTo>
                <a:cubicBezTo>
                  <a:pt x="4944533" y="742318"/>
                  <a:pt x="5002293" y="741284"/>
                  <a:pt x="5059680" y="735545"/>
                </a:cubicBezTo>
                <a:cubicBezTo>
                  <a:pt x="5070336" y="734479"/>
                  <a:pt x="5081933" y="732241"/>
                  <a:pt x="5090160" y="725385"/>
                </a:cubicBezTo>
                <a:cubicBezTo>
                  <a:pt x="5103169" y="714545"/>
                  <a:pt x="5110929" y="698617"/>
                  <a:pt x="5120640" y="684745"/>
                </a:cubicBezTo>
                <a:cubicBezTo>
                  <a:pt x="5134645" y="664738"/>
                  <a:pt x="5161280" y="623785"/>
                  <a:pt x="5161280" y="623785"/>
                </a:cubicBezTo>
                <a:cubicBezTo>
                  <a:pt x="5166436" y="603162"/>
                  <a:pt x="5181686" y="573071"/>
                  <a:pt x="5161280" y="552665"/>
                </a:cubicBezTo>
                <a:cubicBezTo>
                  <a:pt x="5153707" y="545092"/>
                  <a:pt x="5140960" y="545892"/>
                  <a:pt x="5130800" y="542505"/>
                </a:cubicBezTo>
                <a:cubicBezTo>
                  <a:pt x="5076613" y="545892"/>
                  <a:pt x="5022113" y="545931"/>
                  <a:pt x="4968240" y="552665"/>
                </a:cubicBezTo>
                <a:cubicBezTo>
                  <a:pt x="4940528" y="556129"/>
                  <a:pt x="4886960" y="572985"/>
                  <a:pt x="4886960" y="572985"/>
                </a:cubicBezTo>
                <a:cubicBezTo>
                  <a:pt x="4848114" y="598882"/>
                  <a:pt x="4847798" y="600914"/>
                  <a:pt x="4795520" y="623785"/>
                </a:cubicBezTo>
                <a:cubicBezTo>
                  <a:pt x="4762103" y="638405"/>
                  <a:pt x="4726545" y="648113"/>
                  <a:pt x="4693920" y="664425"/>
                </a:cubicBezTo>
                <a:cubicBezTo>
                  <a:pt x="4640281" y="691244"/>
                  <a:pt x="4628218" y="702066"/>
                  <a:pt x="4582160" y="715225"/>
                </a:cubicBezTo>
                <a:cubicBezTo>
                  <a:pt x="4568734" y="719061"/>
                  <a:pt x="4555067" y="721998"/>
                  <a:pt x="4541520" y="725385"/>
                </a:cubicBezTo>
                <a:cubicBezTo>
                  <a:pt x="4482879" y="764479"/>
                  <a:pt x="4540760" y="729753"/>
                  <a:pt x="4450080" y="766025"/>
                </a:cubicBezTo>
                <a:cubicBezTo>
                  <a:pt x="4362506" y="801055"/>
                  <a:pt x="4435202" y="774630"/>
                  <a:pt x="4358640" y="796505"/>
                </a:cubicBezTo>
                <a:cubicBezTo>
                  <a:pt x="4348342" y="799447"/>
                  <a:pt x="4338458" y="803723"/>
                  <a:pt x="4328160" y="806665"/>
                </a:cubicBezTo>
                <a:cubicBezTo>
                  <a:pt x="4314734" y="810501"/>
                  <a:pt x="4300595" y="811922"/>
                  <a:pt x="4287520" y="816825"/>
                </a:cubicBezTo>
                <a:cubicBezTo>
                  <a:pt x="4273339" y="822143"/>
                  <a:pt x="4261443" y="832984"/>
                  <a:pt x="4246880" y="837145"/>
                </a:cubicBezTo>
                <a:cubicBezTo>
                  <a:pt x="4213672" y="846633"/>
                  <a:pt x="4178045" y="846543"/>
                  <a:pt x="4145280" y="857465"/>
                </a:cubicBezTo>
                <a:cubicBezTo>
                  <a:pt x="4135120" y="860852"/>
                  <a:pt x="4125436" y="866374"/>
                  <a:pt x="4114800" y="867625"/>
                </a:cubicBezTo>
                <a:cubicBezTo>
                  <a:pt x="4067591" y="873179"/>
                  <a:pt x="4019880" y="873278"/>
                  <a:pt x="3972560" y="877785"/>
                </a:cubicBezTo>
                <a:cubicBezTo>
                  <a:pt x="3948721" y="880055"/>
                  <a:pt x="3925147" y="884558"/>
                  <a:pt x="3901440" y="887945"/>
                </a:cubicBezTo>
                <a:cubicBezTo>
                  <a:pt x="3891280" y="891332"/>
                  <a:pt x="3881462" y="896005"/>
                  <a:pt x="3870960" y="898105"/>
                </a:cubicBezTo>
                <a:cubicBezTo>
                  <a:pt x="3847478" y="902801"/>
                  <a:pt x="3823774" y="907454"/>
                  <a:pt x="3799840" y="908265"/>
                </a:cubicBezTo>
                <a:cubicBezTo>
                  <a:pt x="3623802" y="914232"/>
                  <a:pt x="3447627" y="915038"/>
                  <a:pt x="3271520" y="918425"/>
                </a:cubicBezTo>
                <a:lnTo>
                  <a:pt x="3037840" y="928585"/>
                </a:lnTo>
                <a:cubicBezTo>
                  <a:pt x="2575531" y="953575"/>
                  <a:pt x="3072294" y="925140"/>
                  <a:pt x="2834640" y="948905"/>
                </a:cubicBezTo>
                <a:cubicBezTo>
                  <a:pt x="2731481" y="959221"/>
                  <a:pt x="2561837" y="965000"/>
                  <a:pt x="2468880" y="969225"/>
                </a:cubicBezTo>
                <a:cubicBezTo>
                  <a:pt x="2441787" y="972612"/>
                  <a:pt x="2414810" y="977118"/>
                  <a:pt x="2387600" y="979385"/>
                </a:cubicBezTo>
                <a:cubicBezTo>
                  <a:pt x="2233589" y="992219"/>
                  <a:pt x="2073325" y="994602"/>
                  <a:pt x="1920240" y="999705"/>
                </a:cubicBezTo>
                <a:cubicBezTo>
                  <a:pt x="1855893" y="992932"/>
                  <a:pt x="1790859" y="990959"/>
                  <a:pt x="1727200" y="979385"/>
                </a:cubicBezTo>
                <a:cubicBezTo>
                  <a:pt x="1715186" y="977201"/>
                  <a:pt x="1707191" y="965347"/>
                  <a:pt x="1696720" y="959065"/>
                </a:cubicBezTo>
                <a:cubicBezTo>
                  <a:pt x="1673307" y="945017"/>
                  <a:pt x="1649013" y="932473"/>
                  <a:pt x="1625600" y="918425"/>
                </a:cubicBezTo>
                <a:cubicBezTo>
                  <a:pt x="1615129" y="912143"/>
                  <a:pt x="1605894" y="903851"/>
                  <a:pt x="1595120" y="898105"/>
                </a:cubicBezTo>
                <a:lnTo>
                  <a:pt x="1412240" y="806665"/>
                </a:lnTo>
                <a:cubicBezTo>
                  <a:pt x="1391920" y="796505"/>
                  <a:pt x="1369455" y="789816"/>
                  <a:pt x="1351280" y="776185"/>
                </a:cubicBezTo>
                <a:cubicBezTo>
                  <a:pt x="1308673" y="744229"/>
                  <a:pt x="1304041" y="736969"/>
                  <a:pt x="1249680" y="715225"/>
                </a:cubicBezTo>
                <a:cubicBezTo>
                  <a:pt x="1236715" y="710039"/>
                  <a:pt x="1222587" y="708452"/>
                  <a:pt x="1209040" y="705065"/>
                </a:cubicBezTo>
                <a:cubicBezTo>
                  <a:pt x="1203602" y="700986"/>
                  <a:pt x="1140750" y="656841"/>
                  <a:pt x="1137920" y="644105"/>
                </a:cubicBezTo>
                <a:cubicBezTo>
                  <a:pt x="1133451" y="623995"/>
                  <a:pt x="1141566" y="602688"/>
                  <a:pt x="1148080" y="583145"/>
                </a:cubicBezTo>
                <a:cubicBezTo>
                  <a:pt x="1151941" y="571561"/>
                  <a:pt x="1159766" y="561299"/>
                  <a:pt x="1168400" y="552665"/>
                </a:cubicBezTo>
                <a:cubicBezTo>
                  <a:pt x="1191179" y="529886"/>
                  <a:pt x="1220707" y="514742"/>
                  <a:pt x="1249680" y="501865"/>
                </a:cubicBezTo>
                <a:cubicBezTo>
                  <a:pt x="1333426" y="464645"/>
                  <a:pt x="1294481" y="488155"/>
                  <a:pt x="1422400" y="461225"/>
                </a:cubicBezTo>
                <a:cubicBezTo>
                  <a:pt x="1446526" y="456146"/>
                  <a:pt x="1469229" y="445129"/>
                  <a:pt x="1493520" y="440905"/>
                </a:cubicBezTo>
                <a:cubicBezTo>
                  <a:pt x="1547321" y="431548"/>
                  <a:pt x="1601893" y="427358"/>
                  <a:pt x="1656080" y="420585"/>
                </a:cubicBezTo>
                <a:cubicBezTo>
                  <a:pt x="1683173" y="417198"/>
                  <a:pt x="1710586" y="415780"/>
                  <a:pt x="1737360" y="410425"/>
                </a:cubicBezTo>
                <a:lnTo>
                  <a:pt x="1838960" y="390105"/>
                </a:lnTo>
                <a:lnTo>
                  <a:pt x="2367280" y="400265"/>
                </a:lnTo>
                <a:cubicBezTo>
                  <a:pt x="2483069" y="403883"/>
                  <a:pt x="2496649" y="413786"/>
                  <a:pt x="2611120" y="430745"/>
                </a:cubicBezTo>
                <a:cubicBezTo>
                  <a:pt x="2661816" y="438256"/>
                  <a:pt x="2712720" y="444292"/>
                  <a:pt x="2763520" y="451065"/>
                </a:cubicBezTo>
                <a:cubicBezTo>
                  <a:pt x="2807547" y="464612"/>
                  <a:pt x="2850431" y="482671"/>
                  <a:pt x="2895600" y="491705"/>
                </a:cubicBezTo>
                <a:cubicBezTo>
                  <a:pt x="3363358" y="585257"/>
                  <a:pt x="2999154" y="494957"/>
                  <a:pt x="3322320" y="552665"/>
                </a:cubicBezTo>
                <a:cubicBezTo>
                  <a:pt x="3366800" y="560608"/>
                  <a:pt x="3409972" y="574918"/>
                  <a:pt x="3454400" y="583145"/>
                </a:cubicBezTo>
                <a:cubicBezTo>
                  <a:pt x="3567650" y="604117"/>
                  <a:pt x="3615916" y="604948"/>
                  <a:pt x="3728720" y="613625"/>
                </a:cubicBezTo>
                <a:cubicBezTo>
                  <a:pt x="3769360" y="620398"/>
                  <a:pt x="3809599" y="630324"/>
                  <a:pt x="3850640" y="633945"/>
                </a:cubicBezTo>
                <a:cubicBezTo>
                  <a:pt x="4109442" y="656780"/>
                  <a:pt x="4526430" y="637038"/>
                  <a:pt x="4724400" y="633945"/>
                </a:cubicBezTo>
                <a:cubicBezTo>
                  <a:pt x="4781299" y="627623"/>
                  <a:pt x="4814882" y="626565"/>
                  <a:pt x="4866640" y="613625"/>
                </a:cubicBezTo>
                <a:cubicBezTo>
                  <a:pt x="4877030" y="611028"/>
                  <a:pt x="4886960" y="606852"/>
                  <a:pt x="4897120" y="603465"/>
                </a:cubicBezTo>
                <a:cubicBezTo>
                  <a:pt x="4903893" y="593305"/>
                  <a:pt x="4915713" y="585073"/>
                  <a:pt x="4917440" y="572985"/>
                </a:cubicBezTo>
                <a:cubicBezTo>
                  <a:pt x="4919415" y="559162"/>
                  <a:pt x="4915026" y="543963"/>
                  <a:pt x="4907280" y="532345"/>
                </a:cubicBezTo>
                <a:cubicBezTo>
                  <a:pt x="4895057" y="514010"/>
                  <a:pt x="4838205" y="498486"/>
                  <a:pt x="4826000" y="491705"/>
                </a:cubicBezTo>
                <a:cubicBezTo>
                  <a:pt x="4811198" y="483481"/>
                  <a:pt x="4801274" y="467012"/>
                  <a:pt x="4785360" y="461225"/>
                </a:cubicBezTo>
                <a:cubicBezTo>
                  <a:pt x="4762854" y="453041"/>
                  <a:pt x="4737862" y="455002"/>
                  <a:pt x="4714240" y="451065"/>
                </a:cubicBezTo>
                <a:cubicBezTo>
                  <a:pt x="4675545" y="444616"/>
                  <a:pt x="4659333" y="439878"/>
                  <a:pt x="4622800" y="430745"/>
                </a:cubicBezTo>
                <a:lnTo>
                  <a:pt x="4135120" y="451065"/>
                </a:lnTo>
                <a:cubicBezTo>
                  <a:pt x="4040706" y="456215"/>
                  <a:pt x="4034474" y="479322"/>
                  <a:pt x="3921760" y="501865"/>
                </a:cubicBezTo>
                <a:lnTo>
                  <a:pt x="3870960" y="512025"/>
                </a:lnTo>
                <a:cubicBezTo>
                  <a:pt x="3854027" y="522185"/>
                  <a:pt x="3836906" y="532039"/>
                  <a:pt x="3820160" y="542505"/>
                </a:cubicBezTo>
                <a:cubicBezTo>
                  <a:pt x="3809805" y="548977"/>
                  <a:pt x="3800602" y="557364"/>
                  <a:pt x="3789680" y="562825"/>
                </a:cubicBezTo>
                <a:cubicBezTo>
                  <a:pt x="3775104" y="570113"/>
                  <a:pt x="3731581" y="579890"/>
                  <a:pt x="3718560" y="583145"/>
                </a:cubicBezTo>
                <a:cubicBezTo>
                  <a:pt x="3654782" y="625664"/>
                  <a:pt x="3682022" y="623785"/>
                  <a:pt x="3647440" y="623785"/>
                </a:cubicBezTo>
              </a:path>
            </a:pathLst>
          </a:custGeom>
          <a:ln>
            <a:solidFill>
              <a:srgbClr val="0A737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350"/>
          </a:p>
        </p:txBody>
      </p:sp>
    </p:spTree>
    <p:extLst>
      <p:ext uri="{BB962C8B-B14F-4D97-AF65-F5344CB8AC3E}">
        <p14:creationId xmlns:p14="http://schemas.microsoft.com/office/powerpoint/2010/main" val="75382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9" grpId="0" animBg="1"/>
      <p:bldP spid="22" grpId="0"/>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10"/>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7"/>
</p:tagLst>
</file>

<file path=ppt/tags/tag26.xml><?xml version="1.0" encoding="utf-8"?>
<p:tagLst xmlns:a="http://schemas.openxmlformats.org/drawingml/2006/main" xmlns:r="http://schemas.openxmlformats.org/officeDocument/2006/relationships" xmlns:p="http://schemas.openxmlformats.org/presentationml/2006/main">
  <p:tag name="NUM" val="8"/>
</p:tagLst>
</file>

<file path=ppt/tags/tag27.xml><?xml version="1.0" encoding="utf-8"?>
<p:tagLst xmlns:a="http://schemas.openxmlformats.org/drawingml/2006/main" xmlns:r="http://schemas.openxmlformats.org/officeDocument/2006/relationships" xmlns:p="http://schemas.openxmlformats.org/presentationml/2006/main">
  <p:tag name="NUM" val="9"/>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10"/>
</p:tagLst>
</file>

<file path=ppt/tags/tag38.xml><?xml version="1.0" encoding="utf-8"?>
<p:tagLst xmlns:a="http://schemas.openxmlformats.org/drawingml/2006/main" xmlns:r="http://schemas.openxmlformats.org/officeDocument/2006/relationships" xmlns:p="http://schemas.openxmlformats.org/presentationml/2006/main">
  <p:tag name="NUM" val="10"/>
</p:tagLst>
</file>

<file path=ppt/tags/tag39.xml><?xml version="1.0" encoding="utf-8"?>
<p:tagLst xmlns:a="http://schemas.openxmlformats.org/drawingml/2006/main" xmlns:r="http://schemas.openxmlformats.org/officeDocument/2006/relationships" xmlns:p="http://schemas.openxmlformats.org/presentationml/2006/main">
  <p:tag name="NUM" val="10"/>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0"/>
</p:tagLst>
</file>

<file path=ppt/tags/tag41.xml><?xml version="1.0" encoding="utf-8"?>
<p:tagLst xmlns:a="http://schemas.openxmlformats.org/drawingml/2006/main" xmlns:r="http://schemas.openxmlformats.org/officeDocument/2006/relationships" xmlns:p="http://schemas.openxmlformats.org/presentationml/2006/main">
  <p:tag name="NUM" val="10"/>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0"/>
</p:tagLst>
</file>

<file path=ppt/tags/tag44.xml><?xml version="1.0" encoding="utf-8"?>
<p:tagLst xmlns:a="http://schemas.openxmlformats.org/drawingml/2006/main" xmlns:r="http://schemas.openxmlformats.org/officeDocument/2006/relationships" xmlns:p="http://schemas.openxmlformats.org/presentationml/2006/main">
  <p:tag name="NUM" val="11"/>
</p:tagLst>
</file>

<file path=ppt/tags/tag45.xml><?xml version="1.0" encoding="utf-8"?>
<p:tagLst xmlns:a="http://schemas.openxmlformats.org/drawingml/2006/main" xmlns:r="http://schemas.openxmlformats.org/officeDocument/2006/relationships" xmlns:p="http://schemas.openxmlformats.org/presentationml/2006/main">
  <p:tag name="NUM" val="12"/>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10"/>
</p:tagLst>
</file>

<file path=ppt/tags/tag57.xml><?xml version="1.0" encoding="utf-8"?>
<p:tagLst xmlns:a="http://schemas.openxmlformats.org/drawingml/2006/main" xmlns:r="http://schemas.openxmlformats.org/officeDocument/2006/relationships" xmlns:p="http://schemas.openxmlformats.org/presentationml/2006/main">
  <p:tag name="NUM" val="10"/>
</p:tagLst>
</file>

<file path=ppt/tags/tag58.xml><?xml version="1.0" encoding="utf-8"?>
<p:tagLst xmlns:a="http://schemas.openxmlformats.org/drawingml/2006/main" xmlns:r="http://schemas.openxmlformats.org/officeDocument/2006/relationships" xmlns:p="http://schemas.openxmlformats.org/presentationml/2006/main">
  <p:tag name="NUM" val="10"/>
</p:tagLst>
</file>

<file path=ppt/tags/tag59.xml><?xml version="1.0" encoding="utf-8"?>
<p:tagLst xmlns:a="http://schemas.openxmlformats.org/drawingml/2006/main" xmlns:r="http://schemas.openxmlformats.org/officeDocument/2006/relationships" xmlns:p="http://schemas.openxmlformats.org/presentationml/2006/main">
  <p:tag name="NUM" val="10"/>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10"/>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10"/>
</p:tagLst>
</file>

<file path=ppt/tags/tag63.xml><?xml version="1.0" encoding="utf-8"?>
<p:tagLst xmlns:a="http://schemas.openxmlformats.org/drawingml/2006/main" xmlns:r="http://schemas.openxmlformats.org/officeDocument/2006/relationships" xmlns:p="http://schemas.openxmlformats.org/presentationml/2006/main">
  <p:tag name="NUM" val="11"/>
</p:tagLst>
</file>

<file path=ppt/tags/tag64.xml><?xml version="1.0" encoding="utf-8"?>
<p:tagLst xmlns:a="http://schemas.openxmlformats.org/drawingml/2006/main" xmlns:r="http://schemas.openxmlformats.org/officeDocument/2006/relationships" xmlns:p="http://schemas.openxmlformats.org/presentationml/2006/main">
  <p:tag name="NUM" val="12"/>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6"/>
</p:tagLst>
</file>

<file path=ppt/tags/tag69.xml><?xml version="1.0" encoding="utf-8"?>
<p:tagLst xmlns:a="http://schemas.openxmlformats.org/drawingml/2006/main" xmlns:r="http://schemas.openxmlformats.org/officeDocument/2006/relationships" xmlns:p="http://schemas.openxmlformats.org/presentationml/2006/main">
  <p:tag name="NUM" val="7"/>
</p:tagLst>
</file>

<file path=ppt/tags/tag7.xml><?xml version="1.0" encoding="utf-8"?>
<p:tagLst xmlns:a="http://schemas.openxmlformats.org/drawingml/2006/main" xmlns:r="http://schemas.openxmlformats.org/officeDocument/2006/relationships" xmlns:p="http://schemas.openxmlformats.org/presentationml/2006/main">
  <p:tag name="NUM" val="8"/>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8475</TotalTime>
  <Words>9533</Words>
  <Application>Microsoft Office PowerPoint</Application>
  <PresentationFormat>On-screen Show (4:3)</PresentationFormat>
  <Paragraphs>816</Paragraphs>
  <Slides>34</Slides>
  <Notes>34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Arial</vt:lpstr>
      <vt:lpstr>Arial Narrow</vt:lpstr>
      <vt:lpstr>Brush Script MT</vt:lpstr>
      <vt:lpstr>Calibri</vt:lpstr>
      <vt:lpstr>Helvetica</vt:lpstr>
      <vt:lpstr>Lucida Handwriting</vt:lpstr>
      <vt:lpstr>Merriweather</vt:lpstr>
      <vt:lpstr>Palatino</vt:lpstr>
      <vt:lpstr>Segoe UI</vt:lpstr>
      <vt:lpstr>SlidoInter</vt:lpstr>
      <vt:lpstr>Times New Roman</vt:lpstr>
      <vt:lpstr>2_Office Theme</vt:lpstr>
      <vt:lpstr>Responding to Change with //  la neuroplasticité et l'auto-compassion</vt:lpstr>
      <vt:lpstr>PowerPoint Presentation</vt:lpstr>
      <vt:lpstr>PowerPoint Presentation</vt:lpstr>
      <vt:lpstr>Sli.do</vt:lpstr>
      <vt:lpstr>Reviewing the basics</vt:lpstr>
      <vt:lpstr>Révision des Notions de base </vt:lpstr>
      <vt:lpstr>Balayage corporel – Exercice de centrage en pleine conscience Mindful Centering Exercise – Body Scan</vt:lpstr>
      <vt:lpstr>IRCC LA – LearningConnex Neuroplasticity and  Self-Compassion</vt:lpstr>
      <vt:lpstr>Remember, be aware! // N'oubliez pas, soyez conscient !</vt:lpstr>
      <vt:lpstr>Change and Transition // Changement et transition</vt:lpstr>
      <vt:lpstr>All Transitions Have Three Phases</vt:lpstr>
      <vt:lpstr>Toutes les transitions ont trois phases</vt:lpstr>
      <vt:lpstr>Mindfulness &amp; Change Leadership</vt:lpstr>
      <vt:lpstr>PowerPoint Presentation</vt:lpstr>
      <vt:lpstr>What’s with Neuroplasticity?</vt:lpstr>
      <vt:lpstr>Que signifie la neuroplasticité?</vt:lpstr>
      <vt:lpstr>…With Practice</vt:lpstr>
      <vt:lpstr>…avec la pratique</vt:lpstr>
      <vt:lpstr>What happens in the brain – the neuroplasticity</vt:lpstr>
      <vt:lpstr>La neuroplastie : Qu’est-ce qui se passe dans votre cerveau</vt:lpstr>
      <vt:lpstr>Viktor Frankl’s quote</vt:lpstr>
      <vt:lpstr>PowerPoint Presentation</vt:lpstr>
      <vt:lpstr>How are we seen?</vt:lpstr>
      <vt:lpstr>Comment sommes-nous vus ?</vt:lpstr>
      <vt:lpstr>What we understand by “Compassion”?</vt:lpstr>
      <vt:lpstr>Que signifie le terme "compassion" ?</vt:lpstr>
      <vt:lpstr>Et la « Compassion de soi »? What about “Self-Compassion”?</vt:lpstr>
      <vt:lpstr>The Five Myths of Self-Compassion</vt:lpstr>
      <vt:lpstr>Les cinq mythes de l’autocompassion</vt:lpstr>
      <vt:lpstr>A definition</vt:lpstr>
      <vt:lpstr>Une définition</vt:lpstr>
      <vt:lpstr>Mindful Self-Compassion, Self-Love Exercise Exercice de compassion et d'amour de soi en pleine conscience</vt:lpstr>
      <vt:lpstr>Prenez conscience, soyez heureux Be Mindful, Be Happy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420</cp:revision>
  <cp:lastPrinted>2016-05-02T17:15:08Z</cp:lastPrinted>
  <dcterms:created xsi:type="dcterms:W3CDTF">2015-04-14T20:39:51Z</dcterms:created>
  <dcterms:modified xsi:type="dcterms:W3CDTF">2024-07-22T13:16:05Z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557165531</vt:i4>
  </property>
  <property fmtid="{D5CDD505-2E9C-101B-9397-08002B2CF9AE}" pid="3" name="_NewReviewCycle">
    <vt:lpwstr/>
  </property>
  <property fmtid="{D5CDD505-2E9C-101B-9397-08002B2CF9AE}" pid="4" name="_EmailSubject">
    <vt:lpwstr>Neuro &amp; SC v2</vt:lpwstr>
  </property>
  <property fmtid="{D5CDD505-2E9C-101B-9397-08002B2CF9AE}" pid="5" name="_AuthorEmail">
    <vt:lpwstr>Alejandro.Gonzalez@cic.gc.ca</vt:lpwstr>
  </property>
  <property fmtid="{D5CDD505-2E9C-101B-9397-08002B2CF9AE}" pid="6" name="_AuthorEmailDisplayName">
    <vt:lpwstr>Gonzalez, Alejandro (IRCC/IRCC)</vt:lpwstr>
  </property>
</Properties>
</file>