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5"/>
  </p:notesMasterIdLst>
  <p:handoutMasterIdLst>
    <p:handoutMasterId r:id="rId36"/>
  </p:handoutMasterIdLst>
  <p:sldIdLst>
    <p:sldId id="325" r:id="rId2"/>
    <p:sldId id="378" r:id="rId3"/>
    <p:sldId id="383" r:id="rId4"/>
    <p:sldId id="303" r:id="rId5"/>
    <p:sldId id="340" r:id="rId6"/>
    <p:sldId id="272" r:id="rId7"/>
    <p:sldId id="349" r:id="rId8"/>
    <p:sldId id="316" r:id="rId9"/>
    <p:sldId id="366" r:id="rId10"/>
    <p:sldId id="355" r:id="rId11"/>
    <p:sldId id="390" r:id="rId12"/>
    <p:sldId id="314" r:id="rId13"/>
    <p:sldId id="287" r:id="rId14"/>
    <p:sldId id="370" r:id="rId15"/>
    <p:sldId id="385" r:id="rId16"/>
    <p:sldId id="368" r:id="rId17"/>
    <p:sldId id="386" r:id="rId18"/>
    <p:sldId id="317" r:id="rId19"/>
    <p:sldId id="361" r:id="rId20"/>
    <p:sldId id="359" r:id="rId21"/>
    <p:sldId id="379" r:id="rId22"/>
    <p:sldId id="352" r:id="rId23"/>
    <p:sldId id="381" r:id="rId24"/>
    <p:sldId id="387" r:id="rId25"/>
    <p:sldId id="389" r:id="rId26"/>
    <p:sldId id="373" r:id="rId27"/>
    <p:sldId id="323" r:id="rId28"/>
    <p:sldId id="382" r:id="rId29"/>
    <p:sldId id="321" r:id="rId30"/>
    <p:sldId id="380" r:id="rId31"/>
    <p:sldId id="376" r:id="rId32"/>
    <p:sldId id="337" r:id="rId33"/>
    <p:sldId id="267"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120" autoAdjust="0"/>
    <p:restoredTop sz="50449" autoAdjust="0"/>
  </p:normalViewPr>
  <p:slideViewPr>
    <p:cSldViewPr snapToObjects="1" showGuides="1">
      <p:cViewPr varScale="1">
        <p:scale>
          <a:sx n="56" d="100"/>
          <a:sy n="56" d="100"/>
        </p:scale>
        <p:origin x="2724" y="72"/>
      </p:cViewPr>
      <p:guideLst>
        <p:guide orient="horz" pos="2160"/>
        <p:guide pos="2880"/>
      </p:guideLst>
    </p:cSldViewPr>
  </p:slideViewPr>
  <p:outlineViewPr>
    <p:cViewPr>
      <p:scale>
        <a:sx n="33" d="100"/>
        <a:sy n="33" d="100"/>
      </p:scale>
      <p:origin x="0" y="-941"/>
    </p:cViewPr>
  </p:outlineViewPr>
  <p:notesTextViewPr>
    <p:cViewPr>
      <p:scale>
        <a:sx n="3" d="2"/>
        <a:sy n="3" d="2"/>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7/19/2024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7/19/2024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docs2.ci.gc.ca/otcs/cs.exe?func=ll&amp;objaction=overview&amp;objid=56124158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Tyl6YXp1Y6M" TargetMode="External"/><Relationship Id="rId5" Type="http://schemas.openxmlformats.org/officeDocument/2006/relationships/hyperlink" Target="https://www.youtube.com/watch?v=ELpfYCZa87g" TargetMode="External"/><Relationship Id="rId4" Type="http://schemas.openxmlformats.org/officeDocument/2006/relationships/hyperlink" Target="https://app.sli.do/event/5tFt7gdnbhSq9wjCgrWZY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Neural_coding" TargetMode="External"/><Relationship Id="rId3" Type="http://schemas.openxmlformats.org/officeDocument/2006/relationships/hyperlink" Target="https://en.wikipedia.org/wiki/Neural_network" TargetMode="External"/><Relationship Id="rId7" Type="http://schemas.openxmlformats.org/officeDocument/2006/relationships/hyperlink" Target="https://en.wikipedia.org/wiki/Lear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Neural_circuit" TargetMode="External"/><Relationship Id="rId5" Type="http://schemas.openxmlformats.org/officeDocument/2006/relationships/hyperlink" Target="https://en.wikipedia.org/wiki/Neurogenesis" TargetMode="External"/><Relationship Id="rId10" Type="http://schemas.openxmlformats.org/officeDocument/2006/relationships/hyperlink" Target="https://en.wikipedia.org/wiki/Neuroplasticity" TargetMode="External"/><Relationship Id="rId4" Type="http://schemas.openxmlformats.org/officeDocument/2006/relationships/hyperlink" Target="https://en.wikipedia.org/wiki/Brain" TargetMode="External"/><Relationship Id="rId9" Type="http://schemas.openxmlformats.org/officeDocument/2006/relationships/hyperlink" Target="https://en.wikipedia.org/wiki/Psychological_stress"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fr.wikipedia.org/wiki/Plasticit%C3%A9_neuronale#cite_note-5" TargetMode="External"/><Relationship Id="rId3" Type="http://schemas.openxmlformats.org/officeDocument/2006/relationships/hyperlink" Target="https://fr.wikipedia.org/wiki/Cerveau" TargetMode="External"/><Relationship Id="rId7" Type="http://schemas.openxmlformats.org/officeDocument/2006/relationships/hyperlink" Target="https://fr.wikipedia.org/wiki/Plasticit%C3%A9_neuronale#cite_note-ReferenceA-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fr.wikipedia.org/wiki/Plasticit%C3%A9_neuronale#cite_note-1" TargetMode="External"/><Relationship Id="rId5" Type="http://schemas.openxmlformats.org/officeDocument/2006/relationships/hyperlink" Target="https://fr.wikipedia.org/wiki/G%C3%A9n%C3%A9tique_humaine" TargetMode="External"/><Relationship Id="rId4" Type="http://schemas.openxmlformats.org/officeDocument/2006/relationships/hyperlink" Target="https://fr.wikipedia.org/wiki/Neurogen%C3%A8se" TargetMode="External"/><Relationship Id="rId9" Type="http://schemas.openxmlformats.org/officeDocument/2006/relationships/hyperlink" Target="https://fr.wikipedia.org/wiki/Plasticit%C3%A9_neuronal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Awd0kgxcZw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5tFt7gdnbhSq9wjCgrWZY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Alejandro:</a:t>
            </a:r>
          </a:p>
          <a:p>
            <a:pPr defTabSz="912937">
              <a:defRPr/>
            </a:pPr>
            <a:endParaRPr lang="fr-CA" dirty="0"/>
          </a:p>
          <a:p>
            <a:pPr defTabSz="912937">
              <a:defRPr/>
            </a:pPr>
            <a:r>
              <a:rPr lang="fr-FR" dirty="0"/>
              <a:t>Tout d’abord, je tiens à reconnaître que la terre sur laquelle je viens vers vous est le territoire traditionnel non cédé du peuple algonquin </a:t>
            </a:r>
            <a:r>
              <a:rPr lang="fr-FR" dirty="0" err="1"/>
              <a:t>Ashinabee</a:t>
            </a:r>
            <a:r>
              <a:rPr lang="fr-FR" dirty="0"/>
              <a:t>. Sachant que d’autres sont connectés depuis différentes régions du Canada, je vous invite à réfléchir et à reconnaître le territoire d’où vous venez.  </a:t>
            </a:r>
          </a:p>
          <a:p>
            <a:pPr defTabSz="912937">
              <a:defRPr/>
            </a:pPr>
            <a:r>
              <a:rPr lang="fr-FR" dirty="0"/>
              <a:t>  //  </a:t>
            </a:r>
            <a:r>
              <a:rPr lang="fr-CA" dirty="0"/>
              <a:t>First I </a:t>
            </a:r>
            <a:r>
              <a:rPr lang="fr-CA" dirty="0" err="1"/>
              <a:t>want</a:t>
            </a:r>
            <a:r>
              <a:rPr lang="fr-CA" dirty="0"/>
              <a:t> to </a:t>
            </a:r>
            <a:r>
              <a:rPr lang="fr-CA" dirty="0" err="1"/>
              <a:t>acknowledge</a:t>
            </a:r>
            <a:r>
              <a:rPr lang="fr-CA" dirty="0"/>
              <a:t> the land </a:t>
            </a:r>
            <a:r>
              <a:rPr lang="fr-CA" dirty="0" err="1"/>
              <a:t>I’m</a:t>
            </a:r>
            <a:r>
              <a:rPr lang="fr-CA" dirty="0"/>
              <a:t> </a:t>
            </a:r>
            <a:r>
              <a:rPr lang="fr-CA" dirty="0" err="1"/>
              <a:t>coming</a:t>
            </a:r>
            <a:r>
              <a:rPr lang="fr-CA" dirty="0"/>
              <a:t> to </a:t>
            </a:r>
            <a:r>
              <a:rPr lang="fr-CA" dirty="0" err="1"/>
              <a:t>you</a:t>
            </a:r>
            <a:r>
              <a:rPr lang="fr-CA" dirty="0"/>
              <a:t> </a:t>
            </a:r>
            <a:r>
              <a:rPr lang="fr-CA" dirty="0" err="1"/>
              <a:t>is</a:t>
            </a:r>
            <a:r>
              <a:rPr lang="fr-CA" dirty="0"/>
              <a:t> the </a:t>
            </a:r>
            <a:r>
              <a:rPr lang="fr-CA" dirty="0" err="1"/>
              <a:t>traditional</a:t>
            </a:r>
            <a:r>
              <a:rPr lang="fr-CA" dirty="0"/>
              <a:t> </a:t>
            </a:r>
            <a:r>
              <a:rPr lang="fr-CA" dirty="0" err="1"/>
              <a:t>unceeded</a:t>
            </a:r>
            <a:r>
              <a:rPr lang="fr-CA" dirty="0"/>
              <a:t> </a:t>
            </a:r>
            <a:r>
              <a:rPr lang="fr-CA" dirty="0" err="1"/>
              <a:t>territory</a:t>
            </a:r>
            <a:r>
              <a:rPr lang="fr-CA" dirty="0"/>
              <a:t> of the </a:t>
            </a:r>
            <a:r>
              <a:rPr lang="fr-CA" dirty="0" err="1"/>
              <a:t>ashinabee</a:t>
            </a:r>
            <a:r>
              <a:rPr lang="fr-CA" dirty="0"/>
              <a:t> algonquin people. </a:t>
            </a:r>
            <a:r>
              <a:rPr lang="fr-CA" dirty="0" err="1"/>
              <a:t>Knowing</a:t>
            </a:r>
            <a:r>
              <a:rPr lang="fr-CA" dirty="0"/>
              <a:t> </a:t>
            </a:r>
            <a:r>
              <a:rPr lang="fr-CA" dirty="0" err="1"/>
              <a:t>other</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you’re</a:t>
            </a:r>
            <a:r>
              <a:rPr lang="fr-CA" dirty="0"/>
              <a:t> </a:t>
            </a:r>
            <a:r>
              <a:rPr lang="fr-CA" dirty="0" err="1"/>
              <a:t>coming</a:t>
            </a:r>
            <a:r>
              <a:rPr lang="fr-CA" dirty="0"/>
              <a:t> </a:t>
            </a:r>
            <a:r>
              <a:rPr lang="fr-CA" dirty="0" err="1"/>
              <a:t>from</a:t>
            </a:r>
            <a:r>
              <a:rPr lang="fr-CA" dirty="0"/>
              <a:t>.</a:t>
            </a:r>
          </a:p>
          <a:p>
            <a:pPr defTabSz="912937">
              <a:defRPr/>
            </a:pPr>
            <a:endParaRPr lang="fr-CA" dirty="0"/>
          </a:p>
          <a:p>
            <a:pPr defTabSz="912937">
              <a:defRPr/>
            </a:pPr>
            <a:r>
              <a:rPr lang="fr-FR" dirty="0"/>
              <a:t>Attention, aujourd'hui nous proposerons une séance bilingue, les premières diapositives seront en français, puis en anglais et de retour en français. J'espère que ceux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Hope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heureux d'animer cette séance, avec Ginette Bailey. Et vous vous demandez peut-être qui est Ginette ? Pourquoi le Réseau interministériel du changement organisationnel ? Ou qu'est-ce que c'est ?</a:t>
            </a:r>
          </a:p>
          <a:p>
            <a:pPr defTabSz="912937">
              <a:defRPr/>
            </a:pPr>
            <a:r>
              <a:rPr lang="fr-FR" dirty="0"/>
              <a:t>  // </a:t>
            </a:r>
            <a:r>
              <a:rPr lang="fr-CA" dirty="0"/>
              <a:t>Very happy to </a:t>
            </a:r>
            <a:r>
              <a:rPr lang="fr-CA" dirty="0" err="1"/>
              <a:t>be</a:t>
            </a:r>
            <a:r>
              <a:rPr lang="fr-CA" dirty="0"/>
              <a:t> </a:t>
            </a:r>
            <a:r>
              <a:rPr lang="fr-CA" dirty="0" err="1"/>
              <a:t>facilitating</a:t>
            </a:r>
            <a:r>
              <a:rPr lang="fr-CA" dirty="0"/>
              <a:t> </a:t>
            </a:r>
            <a:r>
              <a:rPr lang="fr-CA" dirty="0" err="1"/>
              <a:t>this</a:t>
            </a:r>
            <a:r>
              <a:rPr lang="fr-CA" dirty="0"/>
              <a:t> session, </a:t>
            </a:r>
            <a:r>
              <a:rPr lang="fr-CA" dirty="0" err="1"/>
              <a:t>along</a:t>
            </a:r>
            <a:r>
              <a:rPr lang="fr-CA" dirty="0"/>
              <a:t> </a:t>
            </a:r>
            <a:r>
              <a:rPr lang="fr-CA" dirty="0" err="1"/>
              <a:t>with</a:t>
            </a:r>
            <a:r>
              <a:rPr lang="fr-CA" dirty="0"/>
              <a:t> Ginette Bailey. And </a:t>
            </a:r>
            <a:r>
              <a:rPr lang="fr-CA" dirty="0" err="1"/>
              <a:t>you</a:t>
            </a:r>
            <a:r>
              <a:rPr lang="fr-CA" dirty="0"/>
              <a:t> </a:t>
            </a:r>
            <a:r>
              <a:rPr lang="fr-CA" dirty="0" err="1"/>
              <a:t>may</a:t>
            </a:r>
            <a:r>
              <a:rPr lang="fr-CA" dirty="0"/>
              <a:t> </a:t>
            </a:r>
            <a:r>
              <a:rPr lang="fr-CA" dirty="0" err="1"/>
              <a:t>wonder</a:t>
            </a:r>
            <a:r>
              <a:rPr lang="fr-CA" dirty="0"/>
              <a:t>, </a:t>
            </a:r>
            <a:r>
              <a:rPr lang="fr-CA" dirty="0" err="1"/>
              <a:t>who’s</a:t>
            </a:r>
            <a:r>
              <a:rPr lang="fr-CA" dirty="0"/>
              <a:t> Ginette? </a:t>
            </a:r>
            <a:r>
              <a:rPr lang="fr-CA" dirty="0" err="1"/>
              <a:t>Why</a:t>
            </a:r>
            <a:r>
              <a:rPr lang="fr-CA" dirty="0"/>
              <a:t> the </a:t>
            </a:r>
            <a:r>
              <a:rPr lang="fr-CA" dirty="0" err="1"/>
              <a:t>Interdepartmental</a:t>
            </a:r>
            <a:r>
              <a:rPr lang="fr-CA" dirty="0"/>
              <a:t> </a:t>
            </a:r>
            <a:r>
              <a:rPr lang="fr-CA" dirty="0" err="1"/>
              <a:t>Organizational</a:t>
            </a:r>
            <a:r>
              <a:rPr lang="fr-CA" dirty="0"/>
              <a:t> Change Network? Or </a:t>
            </a:r>
            <a:r>
              <a:rPr lang="fr-CA" dirty="0" err="1"/>
              <a:t>what</a:t>
            </a:r>
            <a:r>
              <a:rPr lang="fr-CA" dirty="0"/>
              <a:t> </a:t>
            </a:r>
            <a:r>
              <a:rPr lang="fr-CA" dirty="0" err="1"/>
              <a:t>is</a:t>
            </a:r>
            <a:r>
              <a:rPr lang="fr-CA" dirty="0"/>
              <a:t> </a:t>
            </a:r>
            <a:r>
              <a:rPr lang="fr-CA" dirty="0" err="1"/>
              <a:t>it</a:t>
            </a:r>
            <a:r>
              <a:rPr lang="fr-CA" dirty="0"/>
              <a:t>?</a:t>
            </a:r>
          </a:p>
          <a:p>
            <a:pPr defTabSz="912937">
              <a:defRPr/>
            </a:pPr>
            <a:endParaRPr lang="fr-CA" dirty="0"/>
          </a:p>
          <a:p>
            <a:pPr defTabSz="912937">
              <a:defRPr/>
            </a:pPr>
            <a:r>
              <a:rPr lang="fr-FR" dirty="0"/>
              <a:t>Facile, Ginette joue un rôle déterminant dans le succès du programme de pleine conscience de 8 semaines, un lien se trouve dans les références, et nous collaborons de manière interministérielle à sa livraison, le matériel que nous verrons aujourd'hui fait partie d'un tel programme. Et je suis coprésident du RICO.</a:t>
            </a:r>
          </a:p>
          <a:p>
            <a:pPr defTabSz="912937">
              <a:defRPr/>
            </a:pPr>
            <a:r>
              <a:rPr lang="fr-FR" dirty="0"/>
              <a:t>  //  </a:t>
            </a:r>
            <a:r>
              <a:rPr lang="fr-CA" dirty="0" err="1"/>
              <a:t>Easy</a:t>
            </a:r>
            <a:r>
              <a:rPr lang="fr-CA" dirty="0"/>
              <a:t>, Ginette </a:t>
            </a:r>
            <a:r>
              <a:rPr lang="fr-CA" dirty="0" err="1"/>
              <a:t>is</a:t>
            </a:r>
            <a:r>
              <a:rPr lang="fr-CA" dirty="0"/>
              <a:t> </a:t>
            </a:r>
            <a:r>
              <a:rPr lang="fr-CA" dirty="0" err="1"/>
              <a:t>being</a:t>
            </a:r>
            <a:r>
              <a:rPr lang="fr-CA" dirty="0"/>
              <a:t> instrumental for the </a:t>
            </a:r>
            <a:r>
              <a:rPr lang="fr-CA" dirty="0" err="1"/>
              <a:t>success</a:t>
            </a:r>
            <a:r>
              <a:rPr lang="fr-CA" dirty="0"/>
              <a:t> of the </a:t>
            </a:r>
            <a:r>
              <a:rPr lang="fr-CA" dirty="0" err="1"/>
              <a:t>mindfulness</a:t>
            </a:r>
            <a:r>
              <a:rPr lang="fr-CA" dirty="0"/>
              <a:t> 8-week program, a </a:t>
            </a:r>
            <a:r>
              <a:rPr lang="fr-CA" dirty="0" err="1"/>
              <a:t>link</a:t>
            </a:r>
            <a:r>
              <a:rPr lang="fr-CA" dirty="0"/>
              <a:t> </a:t>
            </a:r>
            <a:r>
              <a:rPr lang="fr-CA" dirty="0" err="1"/>
              <a:t>is</a:t>
            </a:r>
            <a:r>
              <a:rPr lang="fr-CA" dirty="0"/>
              <a:t> in the </a:t>
            </a:r>
            <a:r>
              <a:rPr lang="fr-CA" dirty="0" err="1"/>
              <a:t>references</a:t>
            </a:r>
            <a:r>
              <a:rPr lang="fr-CA" dirty="0"/>
              <a:t>, and </a:t>
            </a:r>
            <a:r>
              <a:rPr lang="fr-CA" dirty="0" err="1"/>
              <a:t>we</a:t>
            </a:r>
            <a:r>
              <a:rPr lang="fr-CA" dirty="0"/>
              <a:t> </a:t>
            </a:r>
            <a:r>
              <a:rPr lang="fr-CA" dirty="0" err="1"/>
              <a:t>collaborate</a:t>
            </a:r>
            <a:r>
              <a:rPr lang="fr-CA" dirty="0"/>
              <a:t> </a:t>
            </a:r>
            <a:r>
              <a:rPr lang="fr-CA" dirty="0" err="1"/>
              <a:t>intedepartmentally</a:t>
            </a:r>
            <a:r>
              <a:rPr lang="fr-CA" dirty="0"/>
              <a:t> in </a:t>
            </a:r>
            <a:r>
              <a:rPr lang="fr-CA" dirty="0" err="1"/>
              <a:t>its</a:t>
            </a:r>
            <a:r>
              <a:rPr lang="fr-CA" dirty="0"/>
              <a:t> </a:t>
            </a:r>
            <a:r>
              <a:rPr lang="fr-CA" dirty="0" err="1"/>
              <a:t>delivery</a:t>
            </a:r>
            <a:r>
              <a:rPr lang="fr-CA" dirty="0"/>
              <a:t>, the </a:t>
            </a:r>
            <a:r>
              <a:rPr lang="fr-CA" dirty="0" err="1"/>
              <a:t>material</a:t>
            </a:r>
            <a:r>
              <a:rPr lang="fr-CA" dirty="0"/>
              <a:t> </a:t>
            </a:r>
            <a:r>
              <a:rPr lang="fr-CA" dirty="0" err="1"/>
              <a:t>we’ll</a:t>
            </a:r>
            <a:r>
              <a:rPr lang="fr-CA" dirty="0"/>
              <a:t> </a:t>
            </a:r>
            <a:r>
              <a:rPr lang="fr-CA" dirty="0" err="1"/>
              <a:t>see</a:t>
            </a:r>
            <a:r>
              <a:rPr lang="fr-CA" dirty="0"/>
              <a:t> </a:t>
            </a:r>
            <a:r>
              <a:rPr lang="fr-CA" dirty="0" err="1"/>
              <a:t>today</a:t>
            </a:r>
            <a:r>
              <a:rPr lang="fr-CA" dirty="0"/>
              <a:t> </a:t>
            </a:r>
            <a:r>
              <a:rPr lang="fr-CA" dirty="0" err="1"/>
              <a:t>is</a:t>
            </a:r>
            <a:r>
              <a:rPr lang="fr-CA" dirty="0"/>
              <a:t> part of </a:t>
            </a:r>
            <a:r>
              <a:rPr lang="fr-CA" dirty="0" err="1"/>
              <a:t>such</a:t>
            </a:r>
            <a:r>
              <a:rPr lang="fr-CA" dirty="0"/>
              <a:t> program. And </a:t>
            </a:r>
            <a:r>
              <a:rPr lang="fr-CA" dirty="0" err="1"/>
              <a:t>I’m</a:t>
            </a:r>
            <a:r>
              <a:rPr lang="fr-CA" dirty="0"/>
              <a:t> the </a:t>
            </a:r>
            <a:r>
              <a:rPr lang="fr-CA" dirty="0" err="1"/>
              <a:t>co</a:t>
            </a:r>
            <a:r>
              <a:rPr lang="fr-CA" dirty="0"/>
              <a:t>-chair of the IOCN.</a:t>
            </a:r>
          </a:p>
          <a:p>
            <a:pPr defTabSz="912937">
              <a:defRPr/>
            </a:pPr>
            <a:endParaRPr lang="fr-CA" dirty="0"/>
          </a:p>
          <a:p>
            <a:pPr defTabSz="912937">
              <a:defRPr/>
            </a:pPr>
            <a:r>
              <a:rPr lang="fr-FR" dirty="0"/>
              <a:t>Je tiens à mentionner que vous pouvez utiliser la langue de votre choix pour exprimer vos commentaires ou questions lors de la séance.</a:t>
            </a:r>
          </a:p>
          <a:p>
            <a:pPr defTabSz="912937">
              <a:defRPr/>
            </a:pPr>
            <a:r>
              <a:rPr lang="fr-FR" dirty="0"/>
              <a:t>  </a:t>
            </a:r>
            <a:r>
              <a:rPr lang="fr-CA" dirty="0"/>
              <a:t>//  </a:t>
            </a:r>
            <a:r>
              <a:rPr lang="en-CA" dirty="0"/>
              <a:t>I would like to mention that you can use the language of your choice to express your comments or questions during the session.</a:t>
            </a:r>
          </a:p>
          <a:p>
            <a:pPr defTabSz="912937">
              <a:defRPr/>
            </a:pPr>
            <a:endParaRPr lang="fr-CA" dirty="0"/>
          </a:p>
          <a:p>
            <a:endParaRPr lang="en-US" dirty="0"/>
          </a:p>
          <a:p>
            <a:r>
              <a:rPr lang="en-US" dirty="0"/>
              <a:t>Prep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Gcdocs</a:t>
            </a:r>
            <a:r>
              <a:rPr lang="en-CA" sz="1200" dirty="0"/>
              <a:t> link: </a:t>
            </a:r>
            <a:r>
              <a:rPr lang="en-US" dirty="0">
                <a:hlinkClick r:id="rId3"/>
              </a:rPr>
              <a:t>https://gcdocs2.ci.gc.ca/otcs/cs.exe?func=ll&amp;objaction=overview&amp;objid=561241586</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Slido</a:t>
            </a:r>
            <a:r>
              <a:rPr lang="en-CA" sz="1200" dirty="0"/>
              <a:t>: </a:t>
            </a:r>
            <a:r>
              <a:rPr lang="en-CA" sz="1200" dirty="0">
                <a:hlinkClick r:id="rId4"/>
              </a:rPr>
              <a:t>https://app.sli.do/event/5tFt7gdnbhSq9wjCgrWZY9</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Neuroplasticity (2 mins): </a:t>
            </a:r>
            <a:r>
              <a:rPr lang="en-CA" sz="1200" dirty="0">
                <a:latin typeface="Times New Roman" panose="02020603050405020304" pitchFamily="18" charset="0"/>
                <a:ea typeface="Calibri" panose="020F0502020204030204" pitchFamily="34" charset="0"/>
                <a:hlinkClick r:id="rId5"/>
              </a:rPr>
              <a:t>https://www.youtube.com/watch?v=ELpfYCZa87g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Self-compassion (3 mins): </a:t>
            </a:r>
            <a:r>
              <a:rPr lang="en-CA" sz="1200" u="sng" dirty="0">
                <a:hlinkClick r:id="rId6"/>
              </a:rPr>
              <a:t>https://www.youtube.com/watch?v=Tyl6YXp1Y6M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85000" lnSpcReduction="1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10</a:t>
            </a:fld>
            <a:endParaRPr lang="en-CA"/>
          </a:p>
        </p:txBody>
      </p:sp>
    </p:spTree>
    <p:extLst>
      <p:ext uri="{BB962C8B-B14F-4D97-AF65-F5344CB8AC3E}">
        <p14:creationId xmlns:p14="http://schemas.microsoft.com/office/powerpoint/2010/main" val="38469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en-CA" b="0" dirty="0"/>
              <a:t>Let us now explore the three phases of the human transition process.</a:t>
            </a:r>
          </a:p>
          <a:p>
            <a:endParaRPr lang="en-CA" sz="1200" dirty="0">
              <a:solidFill>
                <a:prstClr val="black"/>
              </a:solidFill>
            </a:endParaRPr>
          </a:p>
          <a:p>
            <a:r>
              <a:rPr lang="fr-CA" b="0" dirty="0"/>
              <a:t>(click)</a:t>
            </a:r>
            <a:endParaRPr lang="en-CA" b="0" dirty="0"/>
          </a:p>
          <a:p>
            <a:r>
              <a:rPr lang="en-CA" b="0" dirty="0"/>
              <a:t>The first phase of the transition process is called “</a:t>
            </a:r>
            <a:r>
              <a:rPr lang="en-CA" b="1" dirty="0"/>
              <a:t>Endings</a:t>
            </a:r>
            <a:r>
              <a:rPr lang="en-CA" b="0" dirty="0"/>
              <a:t>”</a:t>
            </a:r>
          </a:p>
          <a:p>
            <a:r>
              <a:rPr lang="en-CA" b="0" dirty="0"/>
              <a:t>According to William Bridges Transition model, all change begins with an end. Think about a change in your life and see what you had to give up before committing to the new reality; for example, if one marries, one must renounce celibacy; to change jobs, you must give up your existing job before starting a new one;</a:t>
            </a:r>
          </a:p>
          <a:p>
            <a:r>
              <a:rPr lang="fr-CA" b="0" dirty="0"/>
              <a:t>(click)</a:t>
            </a:r>
          </a:p>
          <a:p>
            <a:pPr defTabSz="899141">
              <a:defRPr/>
            </a:pPr>
            <a:r>
              <a:rPr lang="fr-CA" b="1" dirty="0" err="1"/>
              <a:t>Endings</a:t>
            </a:r>
            <a:r>
              <a:rPr lang="fr-CA" b="1" dirty="0"/>
              <a:t>:</a:t>
            </a:r>
            <a:r>
              <a:rPr lang="fr-CA" dirty="0"/>
              <a:t> </a:t>
            </a:r>
            <a:r>
              <a:rPr lang="fr-CA" u="sng" dirty="0"/>
              <a:t>Denial</a:t>
            </a:r>
            <a:r>
              <a:rPr lang="fr-CA" dirty="0"/>
              <a:t>, </a:t>
            </a:r>
            <a:r>
              <a:rPr lang="fr-CA" dirty="0" err="1"/>
              <a:t>anxiety</a:t>
            </a:r>
            <a:r>
              <a:rPr lang="fr-CA" dirty="0"/>
              <a:t>,</a:t>
            </a:r>
            <a:r>
              <a:rPr lang="fr-CA" baseline="0" dirty="0"/>
              <a:t> </a:t>
            </a:r>
            <a:r>
              <a:rPr lang="fr-CA" baseline="0" dirty="0" err="1"/>
              <a:t>Shock</a:t>
            </a:r>
            <a:r>
              <a:rPr lang="fr-CA" baseline="0" dirty="0"/>
              <a:t>, Confusion, </a:t>
            </a:r>
            <a:r>
              <a:rPr lang="fr-CA" baseline="0" dirty="0" err="1"/>
              <a:t>Uncertainty</a:t>
            </a:r>
            <a:r>
              <a:rPr lang="fr-CA" baseline="0" dirty="0"/>
              <a:t>, </a:t>
            </a:r>
            <a:r>
              <a:rPr lang="fr-CA" baseline="0" dirty="0" err="1"/>
              <a:t>Resentment</a:t>
            </a:r>
            <a:r>
              <a:rPr lang="fr-CA" baseline="0" dirty="0"/>
              <a:t>, </a:t>
            </a:r>
            <a:r>
              <a:rPr lang="fr-CA" baseline="0" dirty="0" err="1"/>
              <a:t>Sadness</a:t>
            </a:r>
            <a:r>
              <a:rPr lang="fr-CA" baseline="0" dirty="0"/>
              <a:t>, </a:t>
            </a:r>
            <a:r>
              <a:rPr lang="fr-CA" u="sng" baseline="0" dirty="0"/>
              <a:t>Anger</a:t>
            </a:r>
            <a:r>
              <a:rPr lang="fr-CA" baseline="0" dirty="0"/>
              <a:t>, Fear, </a:t>
            </a:r>
            <a:r>
              <a:rPr lang="fr-CA" baseline="0" dirty="0" err="1"/>
              <a:t>Blame</a:t>
            </a:r>
            <a:r>
              <a:rPr lang="fr-CA" baseline="0" dirty="0"/>
              <a:t> - </a:t>
            </a:r>
            <a:r>
              <a:rPr lang="en-CA" dirty="0"/>
              <a:t>It’s about loss and letting go of the old reality / It’s important for people to identify and talk about what they are loosing</a:t>
            </a:r>
          </a:p>
          <a:p>
            <a:pPr defTabSz="899141">
              <a:defRPr/>
            </a:pPr>
            <a:endParaRPr lang="fr-CA" dirty="0"/>
          </a:p>
          <a:p>
            <a:r>
              <a:rPr lang="en-CA" b="0" dirty="0"/>
              <a:t>In this phase, people discover that they must forget the predictable and comfortable environments to which they have become accustomed. They feel a loss of control. There are also people who can be truly optimistic and those who are less comfortable with change. So it's important to make sure you respect all of each person's points of view.</a:t>
            </a:r>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Have to let go of who  we were in the old</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fr-CA" dirty="0"/>
          </a:p>
          <a:p>
            <a:r>
              <a:rPr lang="en-CA" dirty="0"/>
              <a:t>The second phase of the transition process is called “</a:t>
            </a:r>
            <a:r>
              <a:rPr lang="en-CA" b="1" dirty="0"/>
              <a:t>Neutral Zone</a:t>
            </a:r>
            <a:r>
              <a:rPr lang="en-CA" dirty="0"/>
              <a:t>”.</a:t>
            </a:r>
          </a:p>
          <a:p>
            <a:r>
              <a:rPr lang="en-CA" dirty="0"/>
              <a:t>The "neutral zone", also known as the "</a:t>
            </a:r>
            <a:r>
              <a:rPr lang="en-CA" b="1" dirty="0"/>
              <a:t>nowhere between two places</a:t>
            </a:r>
            <a:r>
              <a:rPr lang="en-CA" dirty="0"/>
              <a:t>", is the most difficult for most people since it is the space that separates </a:t>
            </a:r>
            <a:r>
              <a:rPr lang="en-CA" b="1" dirty="0"/>
              <a:t>the old reality and the new reality</a:t>
            </a:r>
            <a:r>
              <a:rPr lang="en-CA" dirty="0"/>
              <a:t>, where lack of clarity can create uncertainty and anxiety. But it can also be a period of great creativity and innovation, during which we prepare to enter the new reality.</a:t>
            </a:r>
          </a:p>
          <a:p>
            <a:endParaRPr lang="fr-CA" dirty="0"/>
          </a:p>
          <a:p>
            <a:pPr defTabSz="899141">
              <a:defRPr/>
            </a:pPr>
            <a:r>
              <a:rPr lang="fr-CA" b="1" baseline="0" dirty="0"/>
              <a:t>Neutral </a:t>
            </a:r>
            <a:r>
              <a:rPr lang="fr-CA" b="1" dirty="0"/>
              <a:t>Zone: </a:t>
            </a:r>
            <a:r>
              <a:rPr lang="fr-CA" b="0" baseline="0" dirty="0" err="1"/>
              <a:t>Undirected</a:t>
            </a:r>
            <a:r>
              <a:rPr lang="fr-CA" b="0" baseline="0" dirty="0"/>
              <a:t> </a:t>
            </a:r>
            <a:r>
              <a:rPr lang="fr-CA" b="0" baseline="0" dirty="0" err="1"/>
              <a:t>energy</a:t>
            </a:r>
            <a:r>
              <a:rPr lang="fr-CA" b="0" baseline="0" dirty="0"/>
              <a:t> </a:t>
            </a:r>
            <a:r>
              <a:rPr lang="fr-CA" b="0" baseline="0" dirty="0" err="1"/>
              <a:t>typified</a:t>
            </a:r>
            <a:r>
              <a:rPr lang="fr-CA" b="0" baseline="0" dirty="0"/>
              <a:t> by confusion, Anger, Fear, Frustration, </a:t>
            </a:r>
            <a:r>
              <a:rPr lang="fr-CA" b="0" baseline="0" dirty="0" err="1"/>
              <a:t>Extreme</a:t>
            </a:r>
            <a:r>
              <a:rPr lang="fr-CA" b="0" baseline="0" dirty="0"/>
              <a:t> </a:t>
            </a:r>
            <a:r>
              <a:rPr lang="fr-CA" b="0" baseline="0" dirty="0" err="1"/>
              <a:t>anxiety</a:t>
            </a:r>
            <a:r>
              <a:rPr lang="fr-CA" b="0" baseline="0" dirty="0"/>
              <a:t>, </a:t>
            </a:r>
            <a:r>
              <a:rPr lang="fr-CA" b="0" baseline="0" dirty="0" err="1"/>
              <a:t>Scepticism</a:t>
            </a:r>
            <a:r>
              <a:rPr lang="fr-CA" b="0" baseline="0" dirty="0"/>
              <a:t>, </a:t>
            </a:r>
            <a:r>
              <a:rPr lang="fr-CA" b="0" baseline="0" dirty="0" err="1"/>
              <a:t>Apathy</a:t>
            </a:r>
            <a:r>
              <a:rPr lang="fr-CA" b="0" baseline="0" dirty="0"/>
              <a:t>, Isolation, Dislocation, </a:t>
            </a:r>
            <a:r>
              <a:rPr lang="fr-CA" b="0" u="sng" baseline="0" dirty="0" err="1"/>
              <a:t>Bargaining</a:t>
            </a:r>
            <a:r>
              <a:rPr lang="fr-CA" b="0" baseline="0" dirty="0"/>
              <a:t>, </a:t>
            </a:r>
            <a:r>
              <a:rPr lang="fr-CA" b="0" u="sng" baseline="0" dirty="0" err="1"/>
              <a:t>Depression</a:t>
            </a:r>
            <a:r>
              <a:rPr lang="fr-CA" b="0" baseline="0" dirty="0"/>
              <a:t>, </a:t>
            </a:r>
            <a:r>
              <a:rPr lang="fr-CA" b="0" baseline="0" dirty="0" err="1"/>
              <a:t>Some</a:t>
            </a:r>
            <a:r>
              <a:rPr lang="fr-CA" b="0" baseline="0" dirty="0"/>
              <a:t> </a:t>
            </a:r>
            <a:r>
              <a:rPr lang="fr-CA" b="0" baseline="0" dirty="0" err="1"/>
              <a:t>optimism</a:t>
            </a:r>
            <a:r>
              <a:rPr lang="fr-CA" b="0" baseline="0" dirty="0"/>
              <a:t>, Discovery, </a:t>
            </a:r>
            <a:r>
              <a:rPr lang="fr-CA" b="0" baseline="0" dirty="0" err="1"/>
              <a:t>Creativity</a:t>
            </a:r>
            <a:r>
              <a:rPr lang="fr-CA" b="0" baseline="0" dirty="0"/>
              <a:t> - </a:t>
            </a:r>
            <a:r>
              <a:rPr lang="en-CA" dirty="0"/>
              <a:t>Also referred to as the psychological no-man’s-land or the limbo between the old and the new /</a:t>
            </a:r>
            <a:r>
              <a:rPr lang="en-CA" b="1" dirty="0"/>
              <a:t> </a:t>
            </a:r>
            <a:r>
              <a:rPr lang="en-CA" dirty="0"/>
              <a:t>Still emotionally charged /</a:t>
            </a:r>
            <a:r>
              <a:rPr lang="en-CA" b="1" dirty="0"/>
              <a:t> </a:t>
            </a:r>
            <a:r>
              <a:rPr lang="en-CA" dirty="0"/>
              <a:t>It’s a time of exploration</a:t>
            </a:r>
          </a:p>
          <a:p>
            <a:pPr defTabSz="899141">
              <a:defRPr/>
            </a:pPr>
            <a:endParaRPr lang="fr-CA" dirty="0"/>
          </a:p>
          <a:p>
            <a:pPr marL="0" marR="0" lvl="0" indent="0" algn="l" defTabSz="899141" rtl="0" eaLnBrk="1" fontAlgn="auto" latinLnBrk="0" hangingPunct="1">
              <a:lnSpc>
                <a:spcPct val="100000"/>
              </a:lnSpc>
              <a:spcBef>
                <a:spcPts val="0"/>
              </a:spcBef>
              <a:spcAft>
                <a:spcPts val="0"/>
              </a:spcAft>
              <a:buClrTx/>
              <a:buSzTx/>
              <a:buFontTx/>
              <a:buNone/>
              <a:tabLst/>
              <a:defRPr/>
            </a:pPr>
            <a:r>
              <a:rPr lang="en-CA" dirty="0"/>
              <a:t>As people move through transition points, they may blame and develop anger. People may also feel uncertain, fearful, confused, or experience an unusual outburst of frustration or anxiety. Patience is key here. We must focus on the future rather than the past. And as in the case of finality, we must continue to encourage the optimists and support those who have the most difficulty with change.</a:t>
            </a:r>
            <a:endParaRPr lang="fr-CA" dirty="0"/>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Not who we were,</a:t>
            </a:r>
            <a:r>
              <a:rPr lang="en-CA" sz="1200" baseline="0" dirty="0">
                <a:solidFill>
                  <a:prstClr val="black"/>
                </a:solidFill>
              </a:rPr>
              <a:t> </a:t>
            </a:r>
            <a:r>
              <a:rPr lang="en-CA" sz="1200" dirty="0">
                <a:solidFill>
                  <a:prstClr val="black"/>
                </a:solidFill>
              </a:rPr>
              <a:t>Not yet who we will be</a:t>
            </a:r>
          </a:p>
          <a:p>
            <a:endParaRPr lang="fr-CA" baseline="0" dirty="0"/>
          </a:p>
          <a:p>
            <a:r>
              <a:rPr lang="fr-CA" b="0" dirty="0"/>
              <a:t>(click)</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last phase of the transition process is called “</a:t>
            </a:r>
            <a:r>
              <a:rPr lang="fr-CA" b="1" dirty="0"/>
              <a:t>New </a:t>
            </a:r>
            <a:r>
              <a:rPr lang="fr-CA" b="1" dirty="0" err="1"/>
              <a:t>Beginnings</a:t>
            </a:r>
            <a:r>
              <a:rPr lang="en-CA"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People in this phase have chosen to engage and participate in the development of new processes based on the new environment. They are now more comfortable with the transition, they may even look forward to moving forward and perhaps have hope of developing new confidence, relationships and new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a:p>
            <a:pPr defTabSz="899141">
              <a:defRPr/>
            </a:pPr>
            <a:r>
              <a:rPr lang="fr-CA" b="1" baseline="0" dirty="0"/>
              <a:t>New </a:t>
            </a:r>
            <a:r>
              <a:rPr lang="fr-CA" b="1" baseline="0" dirty="0" err="1"/>
              <a:t>beginnings</a:t>
            </a:r>
            <a:r>
              <a:rPr lang="fr-CA" b="1" baseline="0" dirty="0"/>
              <a:t>: </a:t>
            </a:r>
            <a:r>
              <a:rPr lang="fr-CA" baseline="0" dirty="0" err="1"/>
              <a:t>Commitment</a:t>
            </a:r>
            <a:r>
              <a:rPr lang="fr-CA" baseline="0" dirty="0"/>
              <a:t>, </a:t>
            </a:r>
            <a:r>
              <a:rPr lang="fr-CA" baseline="0" dirty="0" err="1"/>
              <a:t>Enthusiasm</a:t>
            </a:r>
            <a:r>
              <a:rPr lang="fr-CA" baseline="0" dirty="0"/>
              <a:t>, </a:t>
            </a:r>
            <a:r>
              <a:rPr lang="fr-CA" baseline="0" dirty="0" err="1"/>
              <a:t>Trusting</a:t>
            </a:r>
            <a:r>
              <a:rPr lang="fr-CA" baseline="0" dirty="0"/>
              <a:t>, Excitement, Relief / </a:t>
            </a:r>
            <a:r>
              <a:rPr lang="fr-CA" baseline="0" dirty="0" err="1"/>
              <a:t>Anxiety</a:t>
            </a:r>
            <a:r>
              <a:rPr lang="fr-CA" baseline="0" dirty="0"/>
              <a:t>, </a:t>
            </a:r>
            <a:r>
              <a:rPr lang="fr-CA" baseline="0" dirty="0" err="1"/>
              <a:t>Hopeful</a:t>
            </a:r>
            <a:r>
              <a:rPr lang="fr-CA" baseline="0" dirty="0"/>
              <a:t>/</a:t>
            </a:r>
            <a:r>
              <a:rPr lang="fr-CA" baseline="0" dirty="0" err="1"/>
              <a:t>Sceptical</a:t>
            </a:r>
            <a:r>
              <a:rPr lang="fr-CA" baseline="0" dirty="0"/>
              <a:t>, Impatience, </a:t>
            </a:r>
            <a:r>
              <a:rPr lang="fr-CA" u="sng" baseline="0" dirty="0"/>
              <a:t>Acceptance</a:t>
            </a:r>
            <a:r>
              <a:rPr lang="fr-CA" baseline="0" dirty="0"/>
              <a:t>, </a:t>
            </a:r>
            <a:r>
              <a:rPr lang="fr-CA" baseline="0" dirty="0" err="1"/>
              <a:t>Realisation</a:t>
            </a:r>
            <a:r>
              <a:rPr lang="fr-CA" baseline="0" dirty="0"/>
              <a:t> of </a:t>
            </a:r>
            <a:r>
              <a:rPr lang="fr-CA" baseline="0" dirty="0" err="1"/>
              <a:t>loss</a:t>
            </a:r>
            <a:r>
              <a:rPr lang="fr-CA" baseline="0" dirty="0"/>
              <a:t> / </a:t>
            </a:r>
            <a:r>
              <a:rPr lang="fr-CA" baseline="0" dirty="0" err="1"/>
              <a:t>Acknowledgement</a:t>
            </a:r>
            <a:r>
              <a:rPr lang="fr-CA" baseline="0" dirty="0"/>
              <a:t> of </a:t>
            </a:r>
            <a:r>
              <a:rPr lang="fr-CA" baseline="0" dirty="0" err="1"/>
              <a:t>possibilities</a:t>
            </a:r>
            <a:r>
              <a:rPr lang="fr-CA" baseline="0" dirty="0"/>
              <a:t> and new </a:t>
            </a:r>
            <a:r>
              <a:rPr lang="fr-CA" baseline="0" dirty="0" err="1"/>
              <a:t>ways</a:t>
            </a:r>
            <a:r>
              <a:rPr lang="fr-CA" baseline="0" dirty="0"/>
              <a:t> / </a:t>
            </a:r>
            <a:r>
              <a:rPr lang="en-CA" dirty="0"/>
              <a:t>Starts versus beginnings  /Ambivalence/Timing</a:t>
            </a:r>
          </a:p>
          <a:p>
            <a:pPr defTabSz="899141">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People have chosen to commit and participate in building the new process with the new environment.  Now that they are more comfortable with the transition, they can become impatient for progress and may be hopeful about building new trust, relationships and achievements.</a:t>
            </a:r>
          </a:p>
          <a:p>
            <a:r>
              <a:rPr lang="fr-CA"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Begin to identify</a:t>
            </a:r>
            <a:r>
              <a:rPr lang="en-CA" sz="1200" baseline="0" dirty="0">
                <a:solidFill>
                  <a:prstClr val="black"/>
                </a:solidFill>
              </a:rPr>
              <a:t> </a:t>
            </a:r>
            <a:r>
              <a:rPr lang="en-CA" sz="1200" dirty="0">
                <a:solidFill>
                  <a:prstClr val="black"/>
                </a:solidFill>
              </a:rPr>
              <a:t>with the new ways</a:t>
            </a:r>
          </a:p>
          <a:p>
            <a:endParaRPr lang="fr-CA" dirty="0"/>
          </a:p>
          <a:p>
            <a:r>
              <a:rPr lang="fr-CA" dirty="0"/>
              <a:t>(click)</a:t>
            </a:r>
          </a:p>
          <a:p>
            <a:r>
              <a:rPr lang="fr-CA" dirty="0"/>
              <a:t>All </a:t>
            </a:r>
            <a:r>
              <a:rPr lang="fr-CA" dirty="0" err="1"/>
              <a:t>emotions</a:t>
            </a:r>
            <a:r>
              <a:rPr lang="fr-CA" dirty="0"/>
              <a:t> are normal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err="1"/>
              <a:t>Your</a:t>
            </a:r>
            <a:r>
              <a:rPr lang="fr-CA" b="0" dirty="0"/>
              <a:t> attitude </a:t>
            </a:r>
            <a:r>
              <a:rPr lang="fr-CA" b="0" dirty="0" err="1"/>
              <a:t>towards</a:t>
            </a:r>
            <a:r>
              <a:rPr lang="fr-CA" b="0" dirty="0"/>
              <a:t> change </a:t>
            </a:r>
            <a:r>
              <a:rPr lang="fr-CA" b="0" dirty="0" err="1"/>
              <a:t>may</a:t>
            </a:r>
            <a:r>
              <a:rPr lang="fr-CA" b="0" dirty="0"/>
              <a:t> help</a:t>
            </a:r>
            <a:r>
              <a:rPr lang="fr-CA" dirty="0"/>
              <a:t>:  glass </a:t>
            </a:r>
            <a:r>
              <a:rPr lang="fr-CA" dirty="0" err="1"/>
              <a:t>half</a:t>
            </a:r>
            <a:r>
              <a:rPr lang="fr-CA" dirty="0"/>
              <a:t> full or </a:t>
            </a:r>
            <a:r>
              <a:rPr lang="fr-CA" dirty="0" err="1"/>
              <a:t>half</a:t>
            </a:r>
            <a:r>
              <a:rPr lang="fr-CA" dirty="0"/>
              <a:t> </a:t>
            </a:r>
            <a:r>
              <a:rPr lang="fr-CA" dirty="0" err="1"/>
              <a:t>empty</a:t>
            </a:r>
            <a:r>
              <a:rPr lang="fr-CA" dirty="0"/>
              <a:t>?</a:t>
            </a:r>
            <a:endParaRPr lang="en-CA" dirty="0"/>
          </a:p>
          <a:p>
            <a:r>
              <a:rPr lang="en-CA" dirty="0"/>
              <a:t>The more perceived control you have over a situation, the healthier you feel about it. Regardless of what changes you are going through, you do have control over your responses to that change. You can exert control by making decisions about how much risk you want to take.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11</a:t>
            </a:fld>
            <a:endParaRPr lang="en-CA"/>
          </a:p>
        </p:txBody>
      </p:sp>
    </p:spTree>
    <p:extLst>
      <p:ext uri="{BB962C8B-B14F-4D97-AF65-F5344CB8AC3E}">
        <p14:creationId xmlns:p14="http://schemas.microsoft.com/office/powerpoint/2010/main" val="83998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dirty="0"/>
              <a:t>Ginette:</a:t>
            </a:r>
          </a:p>
          <a:p>
            <a:pPr marL="0" indent="0" defTabSz="685800">
              <a:lnSpc>
                <a:spcPct val="90000"/>
              </a:lnSpc>
              <a:spcBef>
                <a:spcPts val="750"/>
              </a:spcBef>
              <a:buFont typeface="Arial" panose="020B0604020202020204" pitchFamily="34" charset="0"/>
              <a:buNone/>
              <a:defRPr/>
            </a:pPr>
            <a:endParaRPr lang="en-CA" sz="1200" b="1" dirty="0">
              <a:solidFill>
                <a:srgbClr val="202122"/>
              </a:solidFill>
              <a:latin typeface="Arial" panose="020B0604020202020204" pitchFamily="34" charset="0"/>
            </a:endParaRPr>
          </a:p>
          <a:p>
            <a:pPr marL="171450" indent="-171450" defTabSz="685800">
              <a:lnSpc>
                <a:spcPct val="90000"/>
              </a:lnSpc>
              <a:spcBef>
                <a:spcPts val="750"/>
              </a:spcBef>
              <a:buFont typeface="Arial" panose="020B0604020202020204" pitchFamily="34" charset="0"/>
              <a:buChar char="•"/>
              <a:defRPr/>
            </a:pPr>
            <a:r>
              <a:rPr lang="en-CA" sz="1200" b="1" dirty="0">
                <a:solidFill>
                  <a:srgbClr val="202122"/>
                </a:solidFill>
                <a:latin typeface="Arial" panose="020B0604020202020204" pitchFamily="34" charset="0"/>
              </a:rPr>
              <a:t>Neuroplasticity</a:t>
            </a:r>
            <a:r>
              <a:rPr lang="en-CA" sz="1200" dirty="0">
                <a:solidFill>
                  <a:srgbClr val="202122"/>
                </a:solidFill>
                <a:latin typeface="Arial" panose="020B0604020202020204" pitchFamily="34" charset="0"/>
              </a:rPr>
              <a:t>, is the ability of </a:t>
            </a:r>
            <a:r>
              <a:rPr lang="en-CA" sz="1200" dirty="0">
                <a:solidFill>
                  <a:prstClr val="black"/>
                </a:solidFill>
                <a:latin typeface="Arial" panose="020B0604020202020204" pitchFamily="34" charset="0"/>
                <a:hlinkClick r:id="rId3" tooltip="Neural network"/>
              </a:rPr>
              <a:t>neural networks</a:t>
            </a:r>
            <a:r>
              <a:rPr lang="en-CA" sz="1200" dirty="0">
                <a:solidFill>
                  <a:srgbClr val="202122"/>
                </a:solidFill>
                <a:latin typeface="Arial" panose="020B0604020202020204" pitchFamily="34" charset="0"/>
              </a:rPr>
              <a:t> in the </a:t>
            </a:r>
            <a:r>
              <a:rPr lang="en-CA" sz="1200" dirty="0">
                <a:solidFill>
                  <a:prstClr val="black"/>
                </a:solidFill>
                <a:latin typeface="Arial" panose="020B0604020202020204" pitchFamily="34" charset="0"/>
                <a:hlinkClick r:id="rId4" tooltip="Brain"/>
              </a:rPr>
              <a:t>brain</a:t>
            </a:r>
            <a:r>
              <a:rPr lang="en-CA" sz="1200" dirty="0">
                <a:solidFill>
                  <a:srgbClr val="202122"/>
                </a:solidFill>
                <a:latin typeface="Arial" panose="020B0604020202020204" pitchFamily="34" charset="0"/>
              </a:rPr>
              <a:t> to change through </a:t>
            </a:r>
            <a:r>
              <a:rPr lang="en-CA" sz="1200" dirty="0">
                <a:solidFill>
                  <a:prstClr val="black"/>
                </a:solidFill>
                <a:latin typeface="Arial" panose="020B0604020202020204" pitchFamily="34" charset="0"/>
                <a:hlinkClick r:id="rId5" tooltip="Neurogenesis"/>
              </a:rPr>
              <a:t>growth</a:t>
            </a:r>
            <a:r>
              <a:rPr lang="en-CA" sz="1200" dirty="0">
                <a:solidFill>
                  <a:prstClr val="black"/>
                </a:solidFill>
                <a:latin typeface="Arial" panose="020B0604020202020204" pitchFamily="34" charset="0"/>
              </a:rPr>
              <a:t> </a:t>
            </a:r>
            <a:r>
              <a:rPr lang="en-CA" sz="1200" dirty="0">
                <a:solidFill>
                  <a:srgbClr val="202122"/>
                </a:solidFill>
                <a:latin typeface="Arial" panose="020B0604020202020204" pitchFamily="34" charset="0"/>
              </a:rPr>
              <a:t>and reorganization. It is when the brain is rewired to function in some way that differs from how it previously functioned.</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Examples of neuroplasticity include </a:t>
            </a:r>
            <a:r>
              <a:rPr lang="en-CA" sz="1200" dirty="0">
                <a:solidFill>
                  <a:srgbClr val="202122"/>
                </a:solidFill>
                <a:latin typeface="Arial" panose="020B0604020202020204" pitchFamily="34" charset="0"/>
                <a:hlinkClick r:id="rId6"/>
              </a:rPr>
              <a:t>circuit</a:t>
            </a:r>
            <a:r>
              <a:rPr lang="en-CA" sz="1200" dirty="0">
                <a:solidFill>
                  <a:srgbClr val="202122"/>
                </a:solidFill>
                <a:latin typeface="Arial" panose="020B0604020202020204" pitchFamily="34" charset="0"/>
              </a:rPr>
              <a:t> and network changes that result from </a:t>
            </a:r>
            <a:r>
              <a:rPr lang="en-CA" sz="1200" dirty="0">
                <a:solidFill>
                  <a:srgbClr val="202122"/>
                </a:solidFill>
                <a:latin typeface="Arial" panose="020B0604020202020204" pitchFamily="34" charset="0"/>
                <a:hlinkClick r:id="rId7" tooltip="Learning"/>
              </a:rPr>
              <a:t>learning</a:t>
            </a:r>
            <a:r>
              <a:rPr lang="en-CA" sz="1200" dirty="0">
                <a:solidFill>
                  <a:srgbClr val="202122"/>
                </a:solidFill>
                <a:latin typeface="Arial" panose="020B0604020202020204" pitchFamily="34" charset="0"/>
              </a:rPr>
              <a:t> a new ability, </a:t>
            </a:r>
            <a:r>
              <a:rPr lang="en-CA" sz="1200" dirty="0">
                <a:solidFill>
                  <a:srgbClr val="202122"/>
                </a:solidFill>
                <a:latin typeface="Arial" panose="020B0604020202020204" pitchFamily="34" charset="0"/>
                <a:hlinkClick r:id="rId8" tooltip="Neural coding"/>
              </a:rPr>
              <a:t>information acquisition</a:t>
            </a:r>
            <a:r>
              <a:rPr lang="en-CA" sz="1200" dirty="0">
                <a:solidFill>
                  <a:srgbClr val="202122"/>
                </a:solidFill>
                <a:latin typeface="Arial" panose="020B0604020202020204" pitchFamily="34" charset="0"/>
              </a:rPr>
              <a:t>, environmental</a:t>
            </a:r>
            <a:r>
              <a:rPr lang="en-CA" sz="1200" dirty="0">
                <a:solidFill>
                  <a:srgbClr val="202122"/>
                </a:solidFill>
                <a:latin typeface="Arial" panose="020B0604020202020204" pitchFamily="34" charset="0"/>
                <a:hlinkClick r:id="rId8" tooltip="Neural coding"/>
              </a:rPr>
              <a:t> </a:t>
            </a:r>
            <a:r>
              <a:rPr lang="en-CA" sz="1200" dirty="0">
                <a:solidFill>
                  <a:srgbClr val="202122"/>
                </a:solidFill>
                <a:latin typeface="Arial" panose="020B0604020202020204" pitchFamily="34" charset="0"/>
              </a:rPr>
              <a:t>influences, pregnancy, caloric intake, practice/training, and </a:t>
            </a:r>
            <a:r>
              <a:rPr lang="en-CA" sz="1200" dirty="0">
                <a:solidFill>
                  <a:srgbClr val="202122"/>
                </a:solidFill>
                <a:latin typeface="Arial" panose="020B0604020202020204" pitchFamily="34" charset="0"/>
                <a:hlinkClick r:id="rId9" tooltip="Psychological stress"/>
              </a:rPr>
              <a:t>psychological stress</a:t>
            </a:r>
            <a:r>
              <a:rPr lang="en-CA" sz="1200" dirty="0">
                <a:solidFill>
                  <a:srgbClr val="202122"/>
                </a:solidFill>
                <a:latin typeface="Arial" panose="020B060402020202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…many aspects of the brain can be altered (or are "plastic") even through adulthood…”</a:t>
            </a:r>
          </a:p>
          <a:p>
            <a:endParaRPr lang="en-CA" dirty="0">
              <a:hlinkClick r:id="rId10"/>
            </a:endParaRPr>
          </a:p>
          <a:p>
            <a:r>
              <a:rPr lang="en-CA" dirty="0">
                <a:hlinkClick r:id="rId10"/>
              </a:rPr>
              <a:t>https://en.wikipedia.org/wiki/Neuroplasticity</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3660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sz="1100" dirty="0"/>
              <a:t>Ginette:</a:t>
            </a:r>
          </a:p>
          <a:p>
            <a:pPr marL="0" indent="0" defTabSz="685800">
              <a:lnSpc>
                <a:spcPct val="90000"/>
              </a:lnSpc>
              <a:spcBef>
                <a:spcPts val="750"/>
              </a:spcBef>
              <a:buFont typeface="Arial" panose="020B0604020202020204" pitchFamily="34" charset="0"/>
              <a:buNone/>
              <a:defRPr/>
            </a:pPr>
            <a:endParaRPr lang="en-CA" sz="1100" b="1" dirty="0">
              <a:solidFill>
                <a:srgbClr val="202122"/>
              </a:solidFill>
              <a:latin typeface="Calibri" panose="020F0502020204030204" pitchFamily="34" charset="0"/>
              <a:cs typeface="Calibri" panose="020F0502020204030204" pitchFamily="34" charset="0"/>
            </a:endParaRPr>
          </a:p>
          <a:p>
            <a:pPr marL="171450" indent="-171450" defTabSz="685800">
              <a:lnSpc>
                <a:spcPct val="90000"/>
              </a:lnSpc>
              <a:spcBef>
                <a:spcPts val="750"/>
              </a:spcBef>
              <a:buFont typeface="Arial" panose="020B0604020202020204" pitchFamily="34" charset="0"/>
              <a:buChar char="•"/>
              <a:defRPr/>
            </a:pPr>
            <a:r>
              <a:rPr lang="en-CA" sz="1100" b="1" dirty="0" err="1">
                <a:solidFill>
                  <a:srgbClr val="202122"/>
                </a:solidFill>
                <a:latin typeface="Calibri" panose="020F0502020204030204" pitchFamily="34" charset="0"/>
                <a:cs typeface="Calibri" panose="020F0502020204030204" pitchFamily="34" charset="0"/>
              </a:rPr>
              <a:t>Neuroplasticité</a:t>
            </a:r>
            <a:r>
              <a:rPr lang="en-CA" sz="1100" b="1" dirty="0">
                <a:solidFill>
                  <a:srgbClr val="202122"/>
                </a:solidFill>
                <a:latin typeface="Calibri" panose="020F0502020204030204" pitchFamily="34" charset="0"/>
                <a:cs typeface="Calibri" panose="020F0502020204030204" pitchFamily="34" charset="0"/>
              </a:rPr>
              <a:t> </a:t>
            </a:r>
            <a:r>
              <a:rPr lang="fr-FR" sz="1100" dirty="0">
                <a:solidFill>
                  <a:srgbClr val="202122"/>
                </a:solidFill>
                <a:latin typeface="Calibri" panose="020F0502020204030204" pitchFamily="34" charset="0"/>
                <a:cs typeface="Calibri" panose="020F0502020204030204" pitchFamily="34" charset="0"/>
              </a:rPr>
              <a:t>les mécanismes par lesquels le </a:t>
            </a:r>
            <a:r>
              <a:rPr lang="fr-FR" sz="1100" dirty="0">
                <a:solidFill>
                  <a:srgbClr val="202122"/>
                </a:solidFill>
                <a:latin typeface="Calibri" panose="020F0502020204030204" pitchFamily="34" charset="0"/>
                <a:cs typeface="Calibri" panose="020F0502020204030204" pitchFamily="34" charset="0"/>
                <a:hlinkClick r:id="rId3"/>
              </a:rPr>
              <a:t>cerveau</a:t>
            </a:r>
            <a:r>
              <a:rPr lang="fr-FR" sz="1100" dirty="0">
                <a:solidFill>
                  <a:srgbClr val="202122"/>
                </a:solidFill>
                <a:latin typeface="Calibri" panose="020F0502020204030204" pitchFamily="34" charset="0"/>
                <a:cs typeface="Calibri" panose="020F0502020204030204" pitchFamily="34" charset="0"/>
              </a:rPr>
              <a:t> est capable de se modifier lors des processus de </a:t>
            </a:r>
            <a:r>
              <a:rPr lang="fr-FR" sz="1100" dirty="0">
                <a:solidFill>
                  <a:srgbClr val="202122"/>
                </a:solidFill>
                <a:latin typeface="Calibri" panose="020F0502020204030204" pitchFamily="34" charset="0"/>
                <a:cs typeface="Calibri" panose="020F0502020204030204" pitchFamily="34" charset="0"/>
                <a:hlinkClick r:id="rId4"/>
              </a:rPr>
              <a:t>neurogenèse</a:t>
            </a:r>
            <a:r>
              <a:rPr lang="fr-FR" sz="1100" dirty="0">
                <a:solidFill>
                  <a:srgbClr val="202122"/>
                </a:solidFill>
                <a:latin typeface="Calibri" panose="020F0502020204030204" pitchFamily="34" charset="0"/>
                <a:cs typeface="Calibri" panose="020F0502020204030204" pitchFamily="34" charset="0"/>
              </a:rPr>
              <a:t> dès la phase embryonnaire ou lors d'apprentissages. Elle s’exprime par la capacité du cerveau de créer, défaire ou réorganiser les réseaux de neurones et les connexions de ces neurones.</a:t>
            </a:r>
          </a:p>
          <a:p>
            <a:pPr marL="171450" indent="-171450" defTabSz="685800">
              <a:lnSpc>
                <a:spcPct val="90000"/>
              </a:lnSpc>
              <a:spcBef>
                <a:spcPts val="750"/>
              </a:spcBef>
              <a:buFont typeface="Arial" panose="020B0604020202020204" pitchFamily="34" charset="0"/>
              <a:buChar char="•"/>
              <a:defRPr/>
            </a:pP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Il est responsable de la diversité de l'organisation fine du cerveau parmi les individus (régie par le </a:t>
            </a:r>
            <a:r>
              <a:rPr lang="fr-FR" sz="1200" b="0" i="0" u="none" strike="noStrike" dirty="0">
                <a:effectLst/>
                <a:highlight>
                  <a:srgbClr val="FFFFFF"/>
                </a:highlight>
                <a:latin typeface="Calibri" panose="020F0502020204030204" pitchFamily="34" charset="0"/>
                <a:cs typeface="Calibri" panose="020F0502020204030204" pitchFamily="34" charset="0"/>
                <a:hlinkClick r:id="rId5" tooltip="Génétique humaine"/>
              </a:rPr>
              <a:t>bagage génétique</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 de l'espèce) et des mécanismes de l'apprentissage et de la mémorisation chez l'enfant et l'adulte. Ainsi, la plasticité neuronale est présente tout au long de la vie, avec un pic d’efficacité pendant le développement à la suite de l'apprentissage, puis toujours possible mais moins fortement chez l’adulte</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6"/>
              </a:rPr>
              <a:t>1</a:t>
            </a:r>
            <a:r>
              <a:rPr lang="fr-FR" sz="1200" b="0" i="0" baseline="30000" dirty="0">
                <a:solidFill>
                  <a:srgbClr val="202122"/>
                </a:solidFill>
                <a:effectLst/>
                <a:highlight>
                  <a:srgbClr val="FFFFFF"/>
                </a:highlight>
                <a:latin typeface="Calibri" panose="020F0502020204030204" pitchFamily="34" charset="0"/>
                <a:cs typeface="Calibri" panose="020F0502020204030204" pitchFamily="34" charset="0"/>
              </a:rPr>
              <a:t>,</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7"/>
              </a:rPr>
              <a:t>2</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Calibri" panose="020F0502020204030204" pitchFamily="34" charset="0"/>
                <a:cs typeface="Calibri" panose="020F0502020204030204" pitchFamily="34" charset="0"/>
              </a:rPr>
              <a:t>…</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dans l’apprentissage par exemple qui va faire des renforcements de réseaux et de connexions, mais aussi lors de lésions sur le corps ou directement dans le cerveau</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8"/>
              </a:rPr>
              <a:t>5</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r>
              <a:rPr lang="en-CA" sz="1200" dirty="0">
                <a:solidFill>
                  <a:srgbClr val="202122"/>
                </a:solidFill>
                <a:latin typeface="Calibri" panose="020F0502020204030204" pitchFamily="34" charset="0"/>
                <a:cs typeface="Calibri" panose="020F0502020204030204" pitchFamily="34" charset="0"/>
              </a:rPr>
              <a:t>…”</a:t>
            </a:r>
          </a:p>
          <a:p>
            <a:endParaRPr lang="en-US" dirty="0">
              <a:hlinkClick r:id="rId9"/>
            </a:endParaRPr>
          </a:p>
          <a:p>
            <a:r>
              <a:rPr lang="en-US" dirty="0">
                <a:hlinkClick r:id="rId9"/>
              </a:rPr>
              <a:t>https://fr.wikipedia.org/wiki/Plasticit%C3%A9_neuronale</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6664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en-CA" sz="1200" dirty="0"/>
              <a:t>Read the quote</a:t>
            </a:r>
          </a:p>
          <a:p>
            <a:r>
              <a:rPr lang="en-CA" sz="1200" dirty="0"/>
              <a:t>(click)</a:t>
            </a:r>
          </a:p>
          <a:p>
            <a:r>
              <a:rPr lang="en-CA" sz="1200" dirty="0"/>
              <a:t>What it means is that, if we practice we become better, an example is in playing darts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In </a:t>
            </a:r>
            <a:r>
              <a:rPr lang="en-CA" sz="1200" dirty="0" err="1"/>
              <a:t>thet</a:t>
            </a:r>
            <a:r>
              <a:rPr lang="en-CA" sz="1200" dirty="0"/>
              <a:t> motor cortex the connections become stronger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And there are more synapsis at the neuron level, may be hard to see, but there are more synapsis in the image</a:t>
            </a:r>
          </a:p>
          <a:p>
            <a:endParaRPr lang="en-CA" dirty="0">
              <a:hlinkClick r:id="rId3"/>
            </a:endParaRPr>
          </a:p>
          <a:p>
            <a:endParaRPr lang="en-CA" dirty="0">
              <a:hlinkClick r:id="rId3"/>
            </a:endParaRPr>
          </a:p>
          <a:p>
            <a:r>
              <a:rPr lang="en-CA" sz="1200" dirty="0"/>
              <a:t>Resources:</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2239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fr-FR" sz="1200" dirty="0"/>
              <a:t>Lire la citation</a:t>
            </a:r>
          </a:p>
          <a:p>
            <a:r>
              <a:rPr lang="fr-FR" sz="1200" dirty="0"/>
              <a:t>(Cliquez)</a:t>
            </a:r>
          </a:p>
          <a:p>
            <a:r>
              <a:rPr lang="fr-FR" sz="1200" dirty="0"/>
              <a:t>Cela signifie que si nous pratiquons, nous devenons meilleurs, par exemple en jouant aux fléchettes.</a:t>
            </a:r>
          </a:p>
          <a:p>
            <a:r>
              <a:rPr lang="fr-FR" sz="1200" dirty="0"/>
              <a:t>(Cliquez)</a:t>
            </a:r>
          </a:p>
          <a:p>
            <a:r>
              <a:rPr lang="fr-FR" sz="1200" dirty="0"/>
              <a:t>Dans le cortex moteur, les connexions deviennent plus fortes</a:t>
            </a:r>
          </a:p>
          <a:p>
            <a:r>
              <a:rPr lang="fr-FR" sz="1200" dirty="0"/>
              <a:t>(Cliquez)</a:t>
            </a:r>
          </a:p>
          <a:p>
            <a:r>
              <a:rPr lang="fr-FR" sz="1200" dirty="0"/>
              <a:t>Et il y a plus de synapses au niveau des neurones, cela peut être difficile à voir, mais il y a plus de synapses dans l'image</a:t>
            </a:r>
            <a:endParaRPr lang="en-CA" sz="1200" dirty="0"/>
          </a:p>
          <a:p>
            <a:endParaRPr lang="en-CA" dirty="0">
              <a:hlinkClick r:id="rId3"/>
            </a:endParaRPr>
          </a:p>
          <a:p>
            <a:endParaRPr lang="en-CA" dirty="0">
              <a:hlinkClick r:id="rId3"/>
            </a:endParaRPr>
          </a:p>
          <a:p>
            <a:r>
              <a:rPr lang="en-CA" sz="1200" dirty="0" err="1"/>
              <a:t>Ressources</a:t>
            </a:r>
            <a:r>
              <a:rPr lang="en-CA" sz="1200" dirty="0"/>
              <a:t> en </a:t>
            </a:r>
            <a:r>
              <a:rPr lang="en-CA" sz="1200" dirty="0" err="1"/>
              <a:t>anglais</a:t>
            </a:r>
            <a:r>
              <a:rPr lang="en-CA" sz="1200" dirty="0"/>
              <a:t> </a:t>
            </a:r>
            <a:r>
              <a:rPr lang="en-CA" sz="1200" dirty="0" err="1"/>
              <a:t>seulement</a:t>
            </a:r>
            <a:r>
              <a:rPr lang="en-CA" sz="1200" dirty="0"/>
              <a:t>:</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0271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 (continue in English):</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msteams</a:t>
            </a:r>
            <a:r>
              <a:rPr lang="en-CA" dirty="0"/>
              <a:t> notifications,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pPr marL="171450" indent="-171450">
              <a:buFont typeface="Arial" panose="020B0604020202020204" pitchFamily="34" charset="0"/>
              <a:buChar char="•"/>
            </a:pPr>
            <a:r>
              <a:rPr lang="en-CA" dirty="0"/>
              <a:t>https://gcconnex.gc.ca/blog/view/93957388/neuroplasticity-your-survival-superpower-neuroplasticite-votre-superpuissance-de-survie?language=en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Times New Roman" panose="02020603050405020304" pitchFamily="18" charset="0"/>
                <a:ea typeface="Calibri" panose="020F0502020204030204" pitchFamily="34" charset="0"/>
              </a:rPr>
              <a:t>Watch this video at home (15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47614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Alejandro:</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en-CA" sz="1800" dirty="0">
                <a:effectLst/>
                <a:latin typeface="Segoe UI" panose="020B0502040204020203" pitchFamily="34" charset="0"/>
              </a:rPr>
              <a:t>The goal of this session is to equip participants for a nicer way to respond to all sorts of changes going on in your professional and personal lives.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0272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57980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2937">
              <a:defRPr/>
            </a:pPr>
            <a:r>
              <a:rPr lang="fr-CA" dirty="0"/>
              <a:t>Alejandro:</a:t>
            </a:r>
          </a:p>
          <a:p>
            <a:endParaRPr lang="en-CA" dirty="0"/>
          </a:p>
          <a:p>
            <a:r>
              <a:rPr lang="en-CA" dirty="0"/>
              <a:t>I hope what I'll say resonates with you, the idea is about perspectives on how we perceive and are perceived.</a:t>
            </a:r>
          </a:p>
          <a:p>
            <a:endParaRPr lang="en-CA" dirty="0"/>
          </a:p>
          <a:p>
            <a:r>
              <a:rPr lang="en-CA" dirty="0"/>
              <a:t>We may constantly think about what image we give to others. How they see us... and chances are that others may not see us the same way we see ourselves.</a:t>
            </a:r>
          </a:p>
          <a:p>
            <a:endParaRPr lang="en-CA" dirty="0"/>
          </a:p>
          <a:p>
            <a:r>
              <a:rPr lang="en-CA" dirty="0"/>
              <a:t>In this example:</a:t>
            </a:r>
          </a:p>
          <a:p>
            <a:r>
              <a:rPr lang="en-CA" dirty="0"/>
              <a:t>(click)</a:t>
            </a:r>
          </a:p>
          <a:p>
            <a:r>
              <a:rPr lang="en-CA" dirty="0"/>
              <a:t>How</a:t>
            </a:r>
            <a:r>
              <a:rPr lang="en-CA" baseline="0" dirty="0"/>
              <a:t> my mom and dad see me – especially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p>
          <a:p>
            <a:endParaRPr lang="en-CA" baseline="0" dirty="0"/>
          </a:p>
          <a:p>
            <a:r>
              <a:rPr lang="en-CA" dirty="0"/>
              <a:t>A person with a negative self-image sees obstacles, insurmountable problems, doubts his abilities, finds excuses not to move forward or convinces himself that there is no hope! She is a person who has difficulty trusting others because she does not trust herself!</a:t>
            </a:r>
          </a:p>
          <a:p>
            <a:endParaRPr lang="en-CA" dirty="0"/>
          </a:p>
          <a:p>
            <a:r>
              <a:rPr lang="en-CA" dirty="0"/>
              <a:t>While a person with a positive image will send back positive information; these interactions with others will be easier. This person will be able to maintain good relationships. This is a person who will see opportunities everywhere and in everything! She will approach situations from different angles to find solutions! In short, she is a strong and positive person, who inspires confidence!</a:t>
            </a:r>
          </a:p>
          <a:p>
            <a:endParaRPr lang="en-CA" dirty="0"/>
          </a:p>
          <a:p>
            <a:r>
              <a:rPr lang="en-CA" dirty="0"/>
              <a:t>Furthermore, wanting to get the most out of your image is not narcissism but a way of telling yourself that you love yourself, that you want to take care of yourself.</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413443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Alejandro:</a:t>
            </a:r>
          </a:p>
          <a:p>
            <a:pPr defTabSz="912937">
              <a:defRPr/>
            </a:pPr>
            <a:endParaRPr lang="fr-CA" dirty="0"/>
          </a:p>
          <a:p>
            <a:r>
              <a:rPr lang="fr-FR" noProof="0" dirty="0"/>
              <a:t>J'espère que ce que je vais dire vous intéressera, l'idée concerne les perspectives sur la façon dont nous percevons et sommes perçus.</a:t>
            </a:r>
          </a:p>
          <a:p>
            <a:endParaRPr lang="fr-FR" noProof="0" dirty="0"/>
          </a:p>
          <a:p>
            <a:r>
              <a:rPr lang="fr-FR" noProof="0" dirty="0"/>
              <a:t>Nous pouvons constamment réfléchir à l’image que nous donnons aux autres. Comment ils nous voient... et il est probable que les autres ne nous voient pas de la même façon que nous nous voyons nous-mêmes.</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ayant une image d’elle-même négative voit des obstacles, des problèmes insurmontables, doute de ses capacités, trouve des excuses pour ne pas avancer ou se convainc qu’il n’y a aucun espoir ! C'est une personne qui a du mal à faire confiance aux autres car elle ne se fait pas confiance !</a:t>
            </a:r>
          </a:p>
          <a:p>
            <a:endParaRPr lang="fr-FR" baseline="0" noProof="0" dirty="0"/>
          </a:p>
          <a:p>
            <a:r>
              <a:rPr lang="fr-FR" baseline="0" noProof="0" dirty="0"/>
              <a:t>Alors qu’une personne avec une image positive renverra des informations positives ; ces interactions avec les autres seront plus faciles. Cette personne saura entretenir de bonnes relations. C'est une personne qui verra des opportunités partout et dans tout ! Elle abordera les situations sous différents angles pour trouver des solutions ! Bref, c'est une personne forte et positive, qui inspire confiance !</a:t>
            </a:r>
          </a:p>
          <a:p>
            <a:endParaRPr lang="fr-FR" baseline="0" noProof="0" dirty="0"/>
          </a:p>
          <a:p>
            <a:r>
              <a:rPr lang="fr-FR" baseline="0" noProof="0" dirty="0"/>
              <a:t>De plus, vouloir tirer le meilleur parti de son image n’est pas du narcissisme mais une façon de se dire qu’on s’aime, qu’on a envie de prendre soin de soi.</a:t>
            </a:r>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err="1"/>
              <a:t>Anyone</a:t>
            </a:r>
            <a:r>
              <a:rPr lang="fr-CA" dirty="0"/>
              <a:t> </a:t>
            </a:r>
            <a:r>
              <a:rPr lang="fr-CA" dirty="0" err="1"/>
              <a:t>who</a:t>
            </a:r>
            <a:r>
              <a:rPr lang="fr-CA" dirty="0"/>
              <a:t> </a:t>
            </a:r>
            <a:r>
              <a:rPr lang="fr-CA" dirty="0" err="1"/>
              <a:t>would</a:t>
            </a:r>
            <a:r>
              <a:rPr lang="fr-CA" dirty="0"/>
              <a:t> like to </a:t>
            </a:r>
            <a:r>
              <a:rPr lang="fr-CA" dirty="0" err="1"/>
              <a:t>share</a:t>
            </a:r>
            <a:r>
              <a:rPr lang="fr-CA" dirty="0"/>
              <a:t> </a:t>
            </a:r>
            <a:r>
              <a:rPr lang="fr-CA" dirty="0" err="1"/>
              <a:t>what</a:t>
            </a:r>
            <a:r>
              <a:rPr lang="fr-CA" dirty="0"/>
              <a:t> </a:t>
            </a:r>
            <a:r>
              <a:rPr lang="fr-CA" dirty="0" err="1"/>
              <a:t>you</a:t>
            </a:r>
            <a:r>
              <a:rPr lang="fr-CA" dirty="0"/>
              <a:t> </a:t>
            </a:r>
            <a:r>
              <a:rPr lang="fr-CA" dirty="0" err="1"/>
              <a:t>understand</a:t>
            </a:r>
            <a:r>
              <a:rPr lang="fr-CA" dirty="0"/>
              <a:t> by « Compassion »?</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a:t>
            </a:r>
            <a:r>
              <a:rPr lang="fr-CA" dirty="0" err="1"/>
              <a:t>after</a:t>
            </a:r>
            <a:r>
              <a:rPr lang="fr-CA" dirty="0"/>
              <a:t> 2 or 3 have </a:t>
            </a:r>
            <a:r>
              <a:rPr lang="fr-CA" dirty="0" err="1"/>
              <a:t>expressed</a:t>
            </a:r>
            <a:r>
              <a:rPr lang="fr-CA" dirty="0"/>
              <a:t> </a:t>
            </a:r>
            <a:r>
              <a:rPr lang="fr-CA" dirty="0" err="1"/>
              <a:t>their</a:t>
            </a:r>
            <a:r>
              <a:rPr lang="fr-CA" dirty="0"/>
              <a:t> </a:t>
            </a:r>
            <a:r>
              <a:rPr lang="fr-CA" dirty="0" err="1"/>
              <a:t>understanding</a:t>
            </a:r>
            <a:endParaRPr lang="fr-CA" dirty="0"/>
          </a:p>
          <a:p>
            <a:pPr marL="0" lvl="0" indent="0" algn="l" rtl="0">
              <a:lnSpc>
                <a:spcPct val="117999"/>
              </a:lnSpc>
              <a:spcBef>
                <a:spcPts val="0"/>
              </a:spcBef>
              <a:spcAft>
                <a:spcPts val="0"/>
              </a:spcAft>
              <a:buSzPts val="1400"/>
              <a:buNone/>
            </a:pPr>
            <a:r>
              <a:rPr lang="fr-CA" dirty="0"/>
              <a:t>Click and </a:t>
            </a:r>
            <a:r>
              <a:rPr lang="fr-CA" dirty="0" err="1"/>
              <a:t>read</a:t>
            </a:r>
            <a:r>
              <a:rPr lang="fr-CA" dirty="0"/>
              <a:t> the </a:t>
            </a:r>
            <a:r>
              <a:rPr lang="fr-CA" dirty="0" err="1"/>
              <a:t>quotes</a:t>
            </a:r>
            <a:r>
              <a:rPr lang="fr-CA" dirty="0"/>
              <a:t> x3)</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CA"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Je te passe le micro Ginette (</a:t>
            </a:r>
            <a:r>
              <a:rPr lang="fr-FR" dirty="0" err="1"/>
              <a:t>going</a:t>
            </a:r>
            <a:r>
              <a:rPr lang="fr-FR" dirty="0"/>
              <a:t> to slide 22 </a:t>
            </a:r>
            <a:r>
              <a:rPr lang="fr-FR" dirty="0" err="1"/>
              <a:t>directly</a:t>
            </a:r>
            <a:r>
              <a:rPr lang="fr-FR" dirty="0"/>
              <a:t>)</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690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FR" dirty="0"/>
              <a:t>Quelqu'un souhaite-t-il partager ce que vous entendez par « Compassion » ?</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(après 2 ou 3 ont exprimé leur compréhension</a:t>
            </a:r>
          </a:p>
          <a:p>
            <a:pPr marL="0" lvl="0" indent="0" algn="l" rtl="0">
              <a:lnSpc>
                <a:spcPct val="117999"/>
              </a:lnSpc>
              <a:spcBef>
                <a:spcPts val="0"/>
              </a:spcBef>
              <a:spcAft>
                <a:spcPts val="0"/>
              </a:spcAft>
              <a:buSzPts val="1400"/>
              <a:buNone/>
            </a:pPr>
            <a:r>
              <a:rPr lang="fr-FR" dirty="0"/>
              <a:t>Cliquez et lisez les citations x3)</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873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Ginette: (</a:t>
            </a:r>
            <a:r>
              <a:rPr lang="fr-FR" dirty="0" err="1"/>
              <a:t>switching</a:t>
            </a:r>
            <a:r>
              <a:rPr lang="fr-FR" dirty="0"/>
              <a:t> over to French)</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Et maintenant que pensez-vous de l’autocompassion et sa définition</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And </a:t>
            </a:r>
            <a:r>
              <a:rPr lang="fr-FR" dirty="0" err="1"/>
              <a:t>then</a:t>
            </a:r>
            <a:r>
              <a:rPr lang="fr-FR" dirty="0"/>
              <a:t>, </a:t>
            </a:r>
            <a:r>
              <a:rPr lang="fr-FR" dirty="0" err="1"/>
              <a:t>what</a:t>
            </a:r>
            <a:r>
              <a:rPr lang="fr-FR" dirty="0"/>
              <a:t> </a:t>
            </a:r>
            <a:r>
              <a:rPr lang="fr-FR" dirty="0" err="1"/>
              <a:t>we</a:t>
            </a:r>
            <a:r>
              <a:rPr lang="fr-FR" dirty="0"/>
              <a:t> </a:t>
            </a:r>
            <a:r>
              <a:rPr lang="fr-FR" dirty="0" err="1"/>
              <a:t>understand</a:t>
            </a:r>
            <a:r>
              <a:rPr lang="fr-FR" dirty="0"/>
              <a:t> by self-compassion?</a:t>
            </a:r>
          </a:p>
          <a:p>
            <a:pPr marL="0" lvl="0" indent="0" algn="l" rtl="0">
              <a:lnSpc>
                <a:spcPct val="117999"/>
              </a:lnSpc>
              <a:spcBef>
                <a:spcPts val="0"/>
              </a:spcBef>
              <a:spcAft>
                <a:spcPts val="0"/>
              </a:spcAft>
              <a:buSzPts val="1400"/>
              <a:buNone/>
            </a:pPr>
            <a:r>
              <a:rPr lang="fr-FR" dirty="0"/>
              <a:t>(have 2/3 </a:t>
            </a:r>
            <a:r>
              <a:rPr lang="fr-FR" dirty="0" err="1"/>
              <a:t>answer</a:t>
            </a:r>
            <a:r>
              <a:rPr lang="fr-FR" dirty="0"/>
              <a:t>, </a:t>
            </a:r>
            <a:r>
              <a:rPr lang="fr-FR" dirty="0" err="1"/>
              <a:t>then</a:t>
            </a:r>
            <a:r>
              <a:rPr lang="fr-FR" dirty="0"/>
              <a:t>)</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La compassion de soi est de se traiter comme on traite notre meilleur ami</a:t>
            </a:r>
          </a:p>
          <a:p>
            <a:pPr marL="0" lvl="0" indent="0" algn="l" rtl="0">
              <a:lnSpc>
                <a:spcPct val="117999"/>
              </a:lnSpc>
              <a:spcBef>
                <a:spcPts val="0"/>
              </a:spcBef>
              <a:spcAft>
                <a:spcPts val="0"/>
              </a:spcAft>
              <a:buSzPts val="1400"/>
              <a:buNone/>
            </a:pPr>
            <a:r>
              <a:rPr lang="fr-FR" dirty="0"/>
              <a:t>Lorsqu’on se traite de cette façon on est content d’être dans par nous seuls.</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(click and </a:t>
            </a:r>
            <a:r>
              <a:rPr lang="fr-FR" dirty="0" err="1"/>
              <a:t>read</a:t>
            </a:r>
            <a:r>
              <a:rPr lang="fr-FR" dirty="0"/>
              <a:t> x4)</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lvl="0" indent="0" algn="l" rtl="0">
              <a:lnSpc>
                <a:spcPct val="117999"/>
              </a:lnSpc>
              <a:spcBef>
                <a:spcPts val="0"/>
              </a:spcBef>
              <a:spcAft>
                <a:spcPts val="0"/>
              </a:spcAft>
              <a:buSzPts val="1400"/>
              <a:buNone/>
            </a:pPr>
            <a:r>
              <a:rPr lang="fr-FR" dirty="0"/>
              <a:t>//</a:t>
            </a:r>
            <a:endParaRPr lang="fr-CA" dirty="0"/>
          </a:p>
          <a:p>
            <a:pPr marL="0" lvl="0" indent="0" algn="l" rtl="0">
              <a:lnSpc>
                <a:spcPct val="117999"/>
              </a:lnSpc>
              <a:spcBef>
                <a:spcPts val="0"/>
              </a:spcBef>
              <a:spcAft>
                <a:spcPts val="0"/>
              </a:spcAft>
              <a:buSzPts val="1400"/>
              <a:buNone/>
            </a:pPr>
            <a:r>
              <a:rPr lang="fr-CA" dirty="0"/>
              <a:t>And </a:t>
            </a:r>
            <a:r>
              <a:rPr lang="fr-CA" dirty="0" err="1"/>
              <a:t>then</a:t>
            </a:r>
            <a:r>
              <a:rPr lang="fr-CA" dirty="0"/>
              <a:t>, </a:t>
            </a:r>
            <a:r>
              <a:rPr lang="fr-CA" dirty="0" err="1"/>
              <a:t>what</a:t>
            </a:r>
            <a:r>
              <a:rPr lang="fr-CA" dirty="0"/>
              <a:t> </a:t>
            </a:r>
            <a:r>
              <a:rPr lang="fr-CA" dirty="0" err="1"/>
              <a:t>we</a:t>
            </a:r>
            <a:r>
              <a:rPr lang="fr-CA" dirty="0"/>
              <a:t> </a:t>
            </a:r>
            <a:r>
              <a:rPr lang="fr-CA" dirty="0" err="1"/>
              <a:t>understand</a:t>
            </a:r>
            <a:r>
              <a:rPr lang="fr-CA" dirty="0"/>
              <a:t> by self-compassion?</a:t>
            </a:r>
          </a:p>
          <a:p>
            <a:pPr marL="0" lvl="0" indent="0" algn="l" rtl="0">
              <a:lnSpc>
                <a:spcPct val="117999"/>
              </a:lnSpc>
              <a:spcBef>
                <a:spcPts val="0"/>
              </a:spcBef>
              <a:spcAft>
                <a:spcPts val="0"/>
              </a:spcAft>
              <a:buSzPts val="1400"/>
              <a:buNone/>
            </a:pPr>
            <a:r>
              <a:rPr lang="fr-CA" dirty="0"/>
              <a:t>(have 2/3 </a:t>
            </a:r>
            <a:r>
              <a:rPr lang="fr-CA" dirty="0" err="1"/>
              <a:t>answer</a:t>
            </a:r>
            <a:r>
              <a:rPr lang="fr-CA" dirty="0"/>
              <a:t>, </a:t>
            </a:r>
            <a:r>
              <a:rPr lang="fr-CA" dirty="0" err="1"/>
              <a:t>then</a:t>
            </a:r>
            <a:r>
              <a:rPr lang="fr-CA" dirty="0"/>
              <a:t>)</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Simply </a:t>
            </a:r>
            <a:r>
              <a:rPr lang="fr-CA" dirty="0" err="1"/>
              <a:t>said</a:t>
            </a:r>
            <a:r>
              <a:rPr lang="fr-CA" dirty="0"/>
              <a:t> </a:t>
            </a:r>
          </a:p>
          <a:p>
            <a:pPr marL="0" lvl="0" indent="0" algn="l" rtl="0">
              <a:lnSpc>
                <a:spcPct val="117999"/>
              </a:lnSpc>
              <a:spcBef>
                <a:spcPts val="0"/>
              </a:spcBef>
              <a:spcAft>
                <a:spcPts val="0"/>
              </a:spcAft>
              <a:buSzPts val="1400"/>
              <a:buNone/>
            </a:pPr>
            <a:r>
              <a:rPr lang="fr-CA" dirty="0"/>
              <a:t>(click and </a:t>
            </a:r>
            <a:r>
              <a:rPr lang="fr-CA" dirty="0" err="1"/>
              <a:t>read</a:t>
            </a:r>
            <a:r>
              <a:rPr lang="fr-CA" dirty="0"/>
              <a:t> x4)</a:t>
            </a:r>
            <a:endParaRPr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683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Now we have a more </a:t>
            </a:r>
            <a:r>
              <a:rPr lang="en-CA" sz="1200" baseline="0" dirty="0" err="1"/>
              <a:t>forlam</a:t>
            </a:r>
            <a:r>
              <a:rPr lang="en-CA" sz="1200" baseline="0" dirty="0"/>
              <a:t> definition of self-compassion.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fr-FR" dirty="0"/>
              <a:t>L'objectif de cette session est d'équiper les participants pour qu'ils puissent réagir de manière plus agréable à toutes sortes de changements qui se produisent dans votre vie professionnelle et personnelle.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5558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lvl="1">
              <a:spcBef>
                <a:spcPts val="600"/>
              </a:spcBef>
            </a:pPr>
            <a:r>
              <a:rPr lang="fr-CA" sz="1200" dirty="0"/>
              <a:t>Bienveillance envers soi-même : se traiter avec gentillesse et douceur</a:t>
            </a:r>
          </a:p>
          <a:p>
            <a:pPr lvl="1">
              <a:spcBef>
                <a:spcPts val="600"/>
              </a:spcBef>
            </a:pPr>
            <a:r>
              <a:rPr lang="fr-CA" sz="1200" dirty="0"/>
              <a:t>Humanité commune : reconnaissance de la normalité des échecs et des souffrances dans la vie humaine</a:t>
            </a:r>
          </a:p>
          <a:p>
            <a:pPr lvl="1">
              <a:spcBef>
                <a:spcPts val="600"/>
              </a:spcBef>
            </a:pPr>
            <a:r>
              <a:rPr lang="fr-CA" sz="1200" dirty="0"/>
              <a:t>Pleine conscience : acceptation et reconnaissance des émotions et des sentiments négatifs, sans pour autant que ceux-ci prennent le dessus</a:t>
            </a:r>
            <a:br>
              <a:rPr lang="fr-CA" sz="1200" dirty="0"/>
            </a:br>
            <a:r>
              <a:rPr lang="fr-CA" sz="1200" dirty="0"/>
              <a:t>et sans porter de jugement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30</a:t>
            </a:fld>
            <a:endParaRPr lang="en-US"/>
          </a:p>
        </p:txBody>
      </p:sp>
    </p:spTree>
    <p:extLst>
      <p:ext uri="{BB962C8B-B14F-4D97-AF65-F5344CB8AC3E}">
        <p14:creationId xmlns:p14="http://schemas.microsoft.com/office/powerpoint/2010/main" val="142388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lnSpc>
                <a:spcPct val="117999"/>
              </a:lnSpc>
              <a:spcBef>
                <a:spcPts val="0"/>
              </a:spcBef>
              <a:spcAft>
                <a:spcPts val="0"/>
              </a:spcAft>
              <a:buSzPts val="1400"/>
              <a:buNone/>
            </a:pPr>
            <a:r>
              <a:rPr lang="fr-CA" dirty="0"/>
              <a:t>Ginette:</a:t>
            </a:r>
          </a:p>
          <a:p>
            <a:endParaRPr lang="en-CA" dirty="0"/>
          </a:p>
          <a:p>
            <a:pPr lvl="1"/>
            <a:r>
              <a:rPr lang="fr-CA" u="none" dirty="0"/>
              <a:t>Asseyez-vous en gardant le dos droit,</a:t>
            </a:r>
            <a:r>
              <a:rPr lang="fr-CA" dirty="0"/>
              <a:t> </a:t>
            </a:r>
          </a:p>
          <a:p>
            <a:pPr lvl="1"/>
            <a:r>
              <a:rPr lang="fr-CA" dirty="0"/>
              <a:t>R</a:t>
            </a:r>
            <a:r>
              <a:rPr lang="fr-CA" u="none" dirty="0"/>
              <a:t>entrez légèrement le menton.</a:t>
            </a:r>
          </a:p>
          <a:p>
            <a:pPr lvl="1"/>
            <a:r>
              <a:rPr lang="fr-CA" u="none" dirty="0"/>
              <a:t>Gardez l’esprit ouvert; ressentez l’expérience.</a:t>
            </a:r>
          </a:p>
          <a:p>
            <a:r>
              <a:rPr lang="fr-CA" u="none" dirty="0"/>
              <a:t>Il s’agit de sentir ce que vous ressentez; de remarquer sans juger.</a:t>
            </a:r>
          </a:p>
          <a:p>
            <a:pPr lvl="0"/>
            <a:r>
              <a:rPr lang="fr-FR" dirty="0"/>
              <a:t>Il est utile de fermer ou de semi-fermer les yeux.</a:t>
            </a:r>
          </a:p>
          <a:p>
            <a:pPr lvl="0"/>
            <a:r>
              <a:rPr lang="fr-FR" dirty="0"/>
              <a:t>Concentrez-vous sur votre respiration... et répétez les phrases suivantes à haute voix ou dans votre esprit, selon ce qui vous semble le plus approprié, à ce moment précis...</a:t>
            </a:r>
            <a:endParaRPr lang="en-CA" dirty="0"/>
          </a:p>
          <a:p>
            <a:pPr lvl="0"/>
            <a:r>
              <a:rPr lang="en-CA" dirty="0"/>
              <a:t>I will say them in both official languages</a:t>
            </a:r>
          </a:p>
          <a:p>
            <a:pPr lvl="0"/>
            <a:endParaRPr lang="en-CA" dirty="0"/>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a:p>
            <a:endParaRPr lang="en-CA" dirty="0"/>
          </a:p>
          <a:p>
            <a:endParaRPr lang="en-CA" dirty="0"/>
          </a:p>
          <a:p>
            <a:r>
              <a:rPr lang="en-CA" dirty="0"/>
              <a:t>  // English…</a:t>
            </a:r>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31</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Q&amp;A</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en-US" dirty="0"/>
              <a:t>Share the https://wiki.gccollab.ca/MCLD-DLCP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32</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r>
              <a:rPr lang="fr-FR" dirty="0"/>
              <a:t>Nous avons Sli.do maintenant, le code est « </a:t>
            </a:r>
            <a:r>
              <a:rPr lang="fr-FR" dirty="0" err="1"/>
              <a:t>aa</a:t>
            </a:r>
            <a:r>
              <a:rPr lang="fr-FR" dirty="0"/>
              <a:t>-la », via le lien mis sur le chat, ou via le code QR</a:t>
            </a:r>
          </a:p>
          <a:p>
            <a:r>
              <a:rPr lang="fr-FR" dirty="0"/>
              <a:t>  //  </a:t>
            </a:r>
            <a:r>
              <a:rPr lang="en-CA" dirty="0"/>
              <a:t>We have Sli.do now, the code is « aa-la », via the link put on the chat, or via the QR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3"/>
              </a:rPr>
              <a:t>https://app.sli.do/event/5tFt7gdnbhSq9wjCgrWZY9</a:t>
            </a:r>
            <a:r>
              <a:rPr lang="en-CA" sz="1200" dirty="0"/>
              <a:t> </a:t>
            </a:r>
          </a:p>
          <a:p>
            <a:endParaRPr lang="fr-CA" dirty="0"/>
          </a:p>
          <a:p>
            <a:r>
              <a:rPr lang="fr-FR" dirty="0"/>
              <a:t>Il y a deux questions  //  </a:t>
            </a:r>
            <a:r>
              <a:rPr lang="fr-CA" dirty="0"/>
              <a:t>There are </a:t>
            </a:r>
            <a:r>
              <a:rPr lang="fr-CA" dirty="0" err="1"/>
              <a:t>two</a:t>
            </a:r>
            <a:r>
              <a:rPr lang="fr-CA" dirty="0"/>
              <a:t> questions</a:t>
            </a:r>
          </a:p>
          <a:p>
            <a:endParaRPr lang="fr-CA" dirty="0"/>
          </a:p>
          <a:p>
            <a:r>
              <a:rPr lang="fr-CA" dirty="0"/>
              <a:t>(click) </a:t>
            </a:r>
          </a:p>
          <a:p>
            <a:r>
              <a:rPr lang="fr-CA" dirty="0"/>
              <a:t>Le premier est…  //  The first one </a:t>
            </a:r>
            <a:r>
              <a:rPr lang="fr-CA" dirty="0" err="1"/>
              <a:t>is</a:t>
            </a:r>
            <a:r>
              <a:rPr lang="fr-CA" dirty="0"/>
              <a:t>…</a:t>
            </a:r>
          </a:p>
          <a:p>
            <a:endParaRPr lang="fr-CA" dirty="0"/>
          </a:p>
          <a:p>
            <a:r>
              <a:rPr lang="fr-CA" dirty="0"/>
              <a:t>(click)</a:t>
            </a:r>
          </a:p>
          <a:p>
            <a:r>
              <a:rPr lang="fr-CA" dirty="0"/>
              <a:t>Et le deuxième est…  //  And the second one </a:t>
            </a:r>
            <a:r>
              <a:rPr lang="fr-CA" dirty="0" err="1"/>
              <a:t>is</a:t>
            </a:r>
            <a:r>
              <a:rPr lang="fr-CA" dirty="0"/>
              <a:t>…</a:t>
            </a:r>
          </a:p>
          <a:p>
            <a:endParaRPr lang="fr-CA" dirty="0"/>
          </a:p>
          <a:p>
            <a:r>
              <a:rPr lang="fr-FR" dirty="0"/>
              <a:t>Plus tard, nous partagerons les résultats  //  </a:t>
            </a:r>
            <a:r>
              <a:rPr lang="fr-CA" dirty="0" err="1"/>
              <a:t>Later</a:t>
            </a:r>
            <a:r>
              <a:rPr lang="fr-CA" dirty="0"/>
              <a:t> on </a:t>
            </a:r>
            <a:r>
              <a:rPr lang="fr-CA" dirty="0" err="1"/>
              <a:t>we’ll</a:t>
            </a:r>
            <a:r>
              <a:rPr lang="fr-CA" dirty="0"/>
              <a:t> </a:t>
            </a:r>
            <a:r>
              <a:rPr lang="fr-CA" dirty="0" err="1"/>
              <a:t>share</a:t>
            </a:r>
            <a:r>
              <a:rPr lang="fr-CA" dirty="0"/>
              <a:t> the </a:t>
            </a:r>
            <a:r>
              <a:rPr lang="fr-CA" dirty="0" err="1"/>
              <a:t>results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Alejandro:</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Let's review the basics for doing mindfulness exercises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The intention is of being, rather than of doing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Posture: Sit with your back straight, as comfortably as possible, as if your head is hanging down from the top.</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 the chair where you are sitting, both feet flat on the ground, palms in your lap facing up or down, or you can do a lotus posture, whatever feels comfortable for you</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Tuck your chin in slightly.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Keep an open mind; feel the experience.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All experiences are okay.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on breathing.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Notice what happens.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It's about feeling what you feel; to notice without judging.</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expectations.</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judgment.</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a beginner’s mind.</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Be an observer…the mind can be busy and noisy; all it takes is the observer.</a:t>
            </a:r>
            <a:endParaRPr lang="en-US" dirty="0"/>
          </a:p>
          <a:p>
            <a:pPr defTabSz="912937">
              <a:defRPr/>
            </a:pPr>
            <a:endParaRPr lang="en-CA" u="sng" dirty="0">
              <a:hlinkClick r:id="" action="ppaction://noaction"/>
            </a:endParaRPr>
          </a:p>
          <a:p>
            <a:pPr defTabSz="912937">
              <a:defRPr/>
            </a:pPr>
            <a:r>
              <a:rPr lang="en-CA" u="sng" dirty="0">
                <a:hlinkClick r:id="" action="ppaction://noaction"/>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1644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defTabSz="912937">
              <a:defRPr/>
            </a:pPr>
            <a:endParaRPr lang="en-US" b="0"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p>
          <a:p>
            <a:pPr defTabSz="912937">
              <a:defRPr/>
            </a:pPr>
            <a:endParaRPr lang="en-US" b="0" dirty="0"/>
          </a:p>
          <a:p>
            <a:pPr defTabSz="912937">
              <a:defRPr/>
            </a:pPr>
            <a:r>
              <a:rPr lang="fr-FR" b="0" dirty="0"/>
              <a:t>Passons en revue les bases pour faire des exercices de pleine conscience</a:t>
            </a:r>
          </a:p>
          <a:p>
            <a:pPr defTabSz="912937">
              <a:defRPr/>
            </a:pPr>
            <a:endParaRPr lang="fr-FR" b="0" dirty="0"/>
          </a:p>
          <a:p>
            <a:pPr defTabSz="912937">
              <a:defRPr/>
            </a:pPr>
            <a:r>
              <a:rPr lang="fr-FR" b="0" dirty="0"/>
              <a:t>L’intention est d’être plutôt que de faire</a:t>
            </a:r>
          </a:p>
          <a:p>
            <a:pPr marL="171450" indent="-171450" defTabSz="912937">
              <a:buFont typeface="Arial" panose="020B0604020202020204" pitchFamily="34" charset="0"/>
              <a:buChar char="•"/>
              <a:defRPr/>
            </a:pPr>
            <a:r>
              <a:rPr lang="fr-CA" u="none" dirty="0"/>
              <a:t>Posture : Asseyez-vous en gardant le dos droit, aussi confortablement que possible, comme si votre tête pendait à partir du haut.</a:t>
            </a:r>
            <a:r>
              <a:rPr lang="fr-CA" dirty="0"/>
              <a:t> </a:t>
            </a:r>
          </a:p>
          <a:p>
            <a:pPr marL="171450" lvl="0" indent="-171450">
              <a:buFont typeface="Arial" panose="020B0604020202020204" pitchFamily="34" charset="0"/>
              <a:buChar char="•"/>
            </a:pPr>
            <a:r>
              <a:rPr lang="fr-FR" u="none" dirty="0"/>
              <a:t>Dans la chaise où vous êtes assis, les deux pieds à plat sur le sol, les paumes sur vos genoux tournées vers le haut ou vers le bas, ou vous pouvez faire une posture du lotus, selon ce qui vous semble confortable.</a:t>
            </a:r>
          </a:p>
          <a:p>
            <a:pPr marL="171450" lvl="0" indent="-171450">
              <a:buFont typeface="Arial" panose="020B0604020202020204" pitchFamily="34" charset="0"/>
              <a:buChar char="•"/>
            </a:pPr>
            <a:r>
              <a:rPr lang="fr-CA" dirty="0"/>
              <a:t>R</a:t>
            </a:r>
            <a:r>
              <a:rPr lang="fr-CA" u="none" dirty="0"/>
              <a:t>entrez légèrement le menton.</a:t>
            </a:r>
          </a:p>
          <a:p>
            <a:pPr marL="171450" lvl="0" indent="-171450">
              <a:buFont typeface="Arial" panose="020B0604020202020204" pitchFamily="34" charset="0"/>
              <a:buChar char="•"/>
            </a:pPr>
            <a:r>
              <a:rPr lang="fr-CA" u="none" dirty="0"/>
              <a:t>Gardez l’esprit ouvert; ressentez l’expérience.</a:t>
            </a:r>
          </a:p>
          <a:p>
            <a:pPr marL="171450" lvl="0" indent="-171450">
              <a:buFont typeface="Arial" panose="020B0604020202020204" pitchFamily="34" charset="0"/>
              <a:buChar char="•"/>
            </a:pPr>
            <a:r>
              <a:rPr lang="fr-FR" u="none" dirty="0"/>
              <a:t>Toutes les expériences sont bonnes.</a:t>
            </a:r>
            <a:endParaRPr lang="fr-CA" u="none" dirty="0"/>
          </a:p>
          <a:p>
            <a:pPr marL="171450" lvl="0" indent="-171450">
              <a:buFont typeface="Arial" panose="020B0604020202020204" pitchFamily="34" charset="0"/>
              <a:buChar char="•"/>
            </a:pPr>
            <a:r>
              <a:rPr lang="fr-CA" u="none" dirty="0"/>
              <a:t>Concentrez-vous sur la respiration.</a:t>
            </a:r>
          </a:p>
          <a:p>
            <a:pPr marL="171450" lvl="0" indent="-171450">
              <a:buFont typeface="Arial" panose="020B0604020202020204" pitchFamily="34" charset="0"/>
              <a:buChar char="•"/>
            </a:pPr>
            <a:r>
              <a:rPr lang="fr-CA" dirty="0"/>
              <a:t>Remarquez ce qui se passe.</a:t>
            </a:r>
          </a:p>
          <a:p>
            <a:endParaRPr lang="fr-CA" u="none" dirty="0"/>
          </a:p>
          <a:p>
            <a:r>
              <a:rPr lang="fr-CA" u="none" dirty="0"/>
              <a:t>Il s’agit de sentir ce que vous ressentez; de remarquer sans juger.</a:t>
            </a:r>
          </a:p>
          <a:p>
            <a:pPr marL="228600" lvl="0" indent="-228600">
              <a:buFont typeface="+mj-lt"/>
              <a:buAutoNum type="arabicPeriod"/>
            </a:pPr>
            <a:r>
              <a:rPr lang="fr-CA" u="none" dirty="0"/>
              <a:t>N’ayez aucune attente.</a:t>
            </a:r>
          </a:p>
          <a:p>
            <a:pPr marL="228600" lvl="0" indent="-228600">
              <a:buFont typeface="+mj-lt"/>
              <a:buAutoNum type="arabicPeriod"/>
            </a:pPr>
            <a:r>
              <a:rPr lang="fr-CA" dirty="0"/>
              <a:t>N</a:t>
            </a:r>
            <a:r>
              <a:rPr lang="fr-CA" u="none" dirty="0"/>
              <a:t>’ayez aucun jugement.</a:t>
            </a:r>
          </a:p>
          <a:p>
            <a:pPr marL="228600" lvl="0" indent="-228600">
              <a:buFont typeface="+mj-lt"/>
              <a:buAutoNum type="arabicPeriod"/>
            </a:pPr>
            <a:r>
              <a:rPr lang="fr-CA" dirty="0"/>
              <a:t>Ayez </a:t>
            </a:r>
            <a:r>
              <a:rPr lang="fr-CA" u="none" dirty="0"/>
              <a:t>l’esprit du débutant.</a:t>
            </a:r>
          </a:p>
          <a:p>
            <a:pPr marL="228600" lvl="0" indent="-22860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121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Faisons un exercice de centrage rapide, appelé body scan</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N'hésitez pas à fermer les yeux ou à les fermer à moitié.</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Suivez ma voix, qui vous guidera pendant l'exercice.</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Faites doucement attention à votre respiration. Pas besoin de changer votre façon de respirer ; remarquez simplement votre respiration.</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Maintenant, dirigez votre respiration et votre attention et concentrez-vous sur…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tête, notamment votre bouche, vos dents, votre mâchoire, vos lèvres,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inspirez,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visage, vos yeux, votre nez, vos poussins, vos sourcils, votre tête avant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expirons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Concentrez-vous maintenant sur le dessus de votre tête, votre cuir chevelu, vos cheveux, vos oreilles,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continuons à respirer,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Maintenant, concentrez votre attention sur vos épaules, inspirez, expirez et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bras, vos mains et vos doigts, dedans et dehors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Chaque fois que votre attention s'éloigne, ramenez-la doucement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Retournez à vos épaules et à votre cou, en remarquant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haut du dos, la poitrine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bas de votre dos, votre abdomen</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Dirigez votre respiration vers votre taille, vers l'intérieur et l'extérieur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jambe inférieure, dedans et dehors et votre jambe supérieure, et remarquez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pieds, dedans comme dehors, remarquent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orteils, inspirez, expirez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Restez là quelques secondes, en inspirant et en expirant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Quand tu en as envie, ouvre les yeux et reviens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293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Et maintenant, revenez au slide, et répondez à une 3ème et dernière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fr-FR" dirty="0"/>
              <a:t>Et avant de le transmettre à Ginette, j'aimerais que deux personnes partagent comment s’est déroulé cet exercice pour vous ?</a:t>
            </a:r>
          </a:p>
          <a:p>
            <a:pPr marL="0" marR="0" lvl="0" indent="0" algn="l" defTabSz="931649" rtl="0" eaLnBrk="1" fontAlgn="auto" latinLnBrk="0" hangingPunct="1">
              <a:lnSpc>
                <a:spcPct val="100000"/>
              </a:lnSpc>
              <a:spcBef>
                <a:spcPts val="0"/>
              </a:spcBef>
              <a:spcAft>
                <a:spcPts val="0"/>
              </a:spcAft>
              <a:buClrTx/>
              <a:buSzTx/>
              <a:buFontTx/>
              <a:buNone/>
              <a:tabLst/>
              <a:defRPr/>
            </a:pPr>
            <a:endParaRPr lang="fr-FR"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do a quick centering exercise, called body scan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And now, turn again to the </a:t>
            </a:r>
            <a:r>
              <a:rPr lang="en-US" dirty="0" err="1"/>
              <a:t>slido</a:t>
            </a:r>
            <a:r>
              <a:rPr lang="en-US" dirty="0"/>
              <a:t>, and answer a 3rd and last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31649"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And before passing it to Ginette, I'd like to have two people share how this exercise went for you?</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LearningConnex</a:t>
            </a:r>
            <a:r>
              <a:rPr lang="fr-CA" dirty="0"/>
              <a:t> session </a:t>
            </a:r>
            <a:r>
              <a:rPr lang="fr-CA" dirty="0" err="1"/>
              <a:t>delivered</a:t>
            </a:r>
            <a:r>
              <a:rPr lang="fr-CA" dirty="0"/>
              <a:t> to LA teams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63120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9</a:t>
            </a:fld>
            <a:endParaRPr lang="en-CA"/>
          </a:p>
        </p:txBody>
      </p:sp>
    </p:spTree>
    <p:extLst>
      <p:ext uri="{BB962C8B-B14F-4D97-AF65-F5344CB8AC3E}">
        <p14:creationId xmlns:p14="http://schemas.microsoft.com/office/powerpoint/2010/main" val="4070427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2024-07-19</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250031" y="312539"/>
            <a:ext cx="8643938" cy="143768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2F4763"/>
              </a:buClr>
              <a:buSzPts val="1800"/>
              <a:buNone/>
              <a:defRPr/>
            </a:lvl1pPr>
            <a:lvl2pPr lvl="1" algn="l">
              <a:lnSpc>
                <a:spcPct val="100000"/>
              </a:lnSpc>
              <a:spcBef>
                <a:spcPts val="0"/>
              </a:spcBef>
              <a:spcAft>
                <a:spcPts val="0"/>
              </a:spcAft>
              <a:buClr>
                <a:srgbClr val="2F4763"/>
              </a:buClr>
              <a:buSzPts val="1800"/>
              <a:buNone/>
              <a:defRPr/>
            </a:lvl2pPr>
            <a:lvl3pPr lvl="2" algn="l">
              <a:lnSpc>
                <a:spcPct val="100000"/>
              </a:lnSpc>
              <a:spcBef>
                <a:spcPts val="0"/>
              </a:spcBef>
              <a:spcAft>
                <a:spcPts val="0"/>
              </a:spcAft>
              <a:buClr>
                <a:srgbClr val="2F4763"/>
              </a:buClr>
              <a:buSzPts val="1800"/>
              <a:buNone/>
              <a:defRPr/>
            </a:lvl3pPr>
            <a:lvl4pPr lvl="3" algn="l">
              <a:lnSpc>
                <a:spcPct val="100000"/>
              </a:lnSpc>
              <a:spcBef>
                <a:spcPts val="0"/>
              </a:spcBef>
              <a:spcAft>
                <a:spcPts val="0"/>
              </a:spcAft>
              <a:buClr>
                <a:srgbClr val="2F4763"/>
              </a:buClr>
              <a:buSzPts val="1800"/>
              <a:buNone/>
              <a:defRPr/>
            </a:lvl4pPr>
            <a:lvl5pPr lvl="4" algn="l">
              <a:lnSpc>
                <a:spcPct val="100000"/>
              </a:lnSpc>
              <a:spcBef>
                <a:spcPts val="0"/>
              </a:spcBef>
              <a:spcAft>
                <a:spcPts val="0"/>
              </a:spcAft>
              <a:buClr>
                <a:srgbClr val="2F4763"/>
              </a:buClr>
              <a:buSzPts val="1800"/>
              <a:buNone/>
              <a:defRPr/>
            </a:lvl5pPr>
            <a:lvl6pPr lvl="5" algn="l">
              <a:lnSpc>
                <a:spcPct val="100000"/>
              </a:lnSpc>
              <a:spcBef>
                <a:spcPts val="0"/>
              </a:spcBef>
              <a:spcAft>
                <a:spcPts val="0"/>
              </a:spcAft>
              <a:buClr>
                <a:srgbClr val="2F4763"/>
              </a:buClr>
              <a:buSzPts val="1800"/>
              <a:buNone/>
              <a:defRPr/>
            </a:lvl6pPr>
            <a:lvl7pPr lvl="6" algn="l">
              <a:lnSpc>
                <a:spcPct val="100000"/>
              </a:lnSpc>
              <a:spcBef>
                <a:spcPts val="0"/>
              </a:spcBef>
              <a:spcAft>
                <a:spcPts val="0"/>
              </a:spcAft>
              <a:buClr>
                <a:srgbClr val="2F4763"/>
              </a:buClr>
              <a:buSzPts val="1800"/>
              <a:buNone/>
              <a:defRPr/>
            </a:lvl7pPr>
            <a:lvl8pPr lvl="7" algn="l">
              <a:lnSpc>
                <a:spcPct val="100000"/>
              </a:lnSpc>
              <a:spcBef>
                <a:spcPts val="0"/>
              </a:spcBef>
              <a:spcAft>
                <a:spcPts val="0"/>
              </a:spcAft>
              <a:buClr>
                <a:srgbClr val="2F4763"/>
              </a:buClr>
              <a:buSzPts val="1800"/>
              <a:buNone/>
              <a:defRPr/>
            </a:lvl8pPr>
            <a:lvl9pPr lvl="8" algn="l">
              <a:lnSpc>
                <a:spcPct val="100000"/>
              </a:lnSpc>
              <a:spcBef>
                <a:spcPts val="0"/>
              </a:spcBef>
              <a:spcAft>
                <a:spcPts val="0"/>
              </a:spcAft>
              <a:buClr>
                <a:srgbClr val="2F4763"/>
              </a:buClr>
              <a:buSzPts val="1800"/>
              <a:buNone/>
              <a:defRPr/>
            </a:lvl9pPr>
          </a:lstStyle>
          <a:p>
            <a:endParaRPr/>
          </a:p>
        </p:txBody>
      </p:sp>
      <p:sp>
        <p:nvSpPr>
          <p:cNvPr id="34" name="Google Shape;34;p6"/>
          <p:cNvSpPr txBox="1">
            <a:spLocks noGrp="1"/>
          </p:cNvSpPr>
          <p:nvPr>
            <p:ph type="body" idx="1"/>
          </p:nvPr>
        </p:nvSpPr>
        <p:spPr>
          <a:xfrm>
            <a:off x="250031" y="2098477"/>
            <a:ext cx="8643938" cy="4446984"/>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35" name="Google Shape;35;p6"/>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1pPr>
            <a:lvl2pPr marL="0" marR="0" lvl="1"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2pPr>
            <a:lvl3pPr marL="0" marR="0" lvl="2"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3pPr>
            <a:lvl4pPr marL="0" marR="0" lvl="3"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4pPr>
            <a:lvl5pPr marL="0" marR="0" lvl="4"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5pPr>
            <a:lvl6pPr marL="0" marR="0" lvl="5"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6pPr>
            <a:lvl7pPr marL="0" marR="0" lvl="6"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7pPr>
            <a:lvl8pPr marL="0" marR="0" lvl="7"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8pPr>
            <a:lvl9pPr marL="0" marR="0" lvl="8"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2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50031" y="312539"/>
            <a:ext cx="8643938" cy="6232922"/>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47" name="Google Shape;47;p9"/>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1pPr>
            <a:lvl2pPr marL="0" marR="0" lvl="1"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2pPr>
            <a:lvl3pPr marL="0" marR="0" lvl="2"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3pPr>
            <a:lvl4pPr marL="0" marR="0" lvl="3"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4pPr>
            <a:lvl5pPr marL="0" marR="0" lvl="4"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5pPr>
            <a:lvl6pPr marL="0" marR="0" lvl="5"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6pPr>
            <a:lvl7pPr marL="0" marR="0" lvl="6"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7pPr>
            <a:lvl8pPr marL="0" marR="0" lvl="7"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8pPr>
            <a:lvl9pPr marL="0" marR="0" lvl="8"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9pPr>
          </a:lstStyle>
          <a:p>
            <a:fld id="{00000000-1234-1234-1234-123412341234}" type="slidenum">
              <a:rPr lang="en-US" smtClean="0"/>
              <a:pPr/>
              <a:t>‹#›</a:t>
            </a:fld>
            <a:endParaRPr lang="en-US">
              <a:solidFill>
                <a:srgbClr val="2F4763"/>
              </a:solidFill>
            </a:endParaRPr>
          </a:p>
        </p:txBody>
      </p:sp>
    </p:spTree>
    <p:extLst>
      <p:ext uri="{BB962C8B-B14F-4D97-AF65-F5344CB8AC3E}">
        <p14:creationId xmlns:p14="http://schemas.microsoft.com/office/powerpoint/2010/main" val="6952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2024-07-19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2024-07-19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2024-07-19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2024-07-19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10.xml"/><Relationship Id="rId5" Type="http://schemas.openxmlformats.org/officeDocument/2006/relationships/tags" Target="../tags/tag23.xml"/><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image" Target="../media/image20.png"/><Relationship Id="rId3" Type="http://schemas.openxmlformats.org/officeDocument/2006/relationships/tags" Target="../tags/tag30.xml"/><Relationship Id="rId21" Type="http://schemas.openxmlformats.org/officeDocument/2006/relationships/notesSlide" Target="../notesSlides/notesSlide11.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image" Target="../media/image19.png"/><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18.png"/><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16.pn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Neuroplastic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Plasticit%C3%A9_neuronal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ciencedaily.com/releases/2013/08/130804144503.htm"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aily.com/releases/2013/08/130804144503.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png"/><Relationship Id="rId10" Type="http://schemas.openxmlformats.org/officeDocument/2006/relationships/hyperlink" Target="https://www.youtube.com/watch?v=qM56FRfZrl8" TargetMode="External"/><Relationship Id="rId4" Type="http://schemas.openxmlformats.org/officeDocument/2006/relationships/image" Target="../media/image3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Virtue" TargetMode="External"/><Relationship Id="rId3" Type="http://schemas.openxmlformats.org/officeDocument/2006/relationships/image" Target="../media/image43.jpg"/><Relationship Id="rId7" Type="http://schemas.openxmlformats.org/officeDocument/2006/relationships/hyperlink" Target="https://en.wikipedia.org/wiki/Religion" TargetMode="External"/><Relationship Id="rId12"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en.wikipedia.org/wiki/Philosophy" TargetMode="External"/><Relationship Id="rId11" Type="http://schemas.openxmlformats.org/officeDocument/2006/relationships/hyperlink" Target="https://greatergood.berkeley.edu/topic/compassion/definition" TargetMode="External"/><Relationship Id="rId5" Type="http://schemas.openxmlformats.org/officeDocument/2006/relationships/hyperlink" Target="https://www.thefreedictionary.com/compassion" TargetMode="External"/><Relationship Id="rId10" Type="http://schemas.openxmlformats.org/officeDocument/2006/relationships/hyperlink" Target="https://www.researchgate.net/publication/303600556_What_is_Compassion_and_How_Can_We_Measure_it_A_Review_of_Definitions_and_Measures" TargetMode="External"/><Relationship Id="rId4" Type="http://schemas.openxmlformats.org/officeDocument/2006/relationships/hyperlink" Target="https://www.thesundayposts.com/2018/02/limits-of-college-compassion-and.html" TargetMode="External"/><Relationship Id="rId9" Type="http://schemas.openxmlformats.org/officeDocument/2006/relationships/hyperlink" Target="https://en.wikipedia.org/wiki/Compassio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anahana.com/fr/mental-health/compassion#google_vignette" TargetMode="External"/><Relationship Id="rId3" Type="http://schemas.openxmlformats.org/officeDocument/2006/relationships/hyperlink" Target="https://www.le-dictionnaire.com/definition/compassion" TargetMode="External"/><Relationship Id="rId7" Type="http://schemas.openxmlformats.org/officeDocument/2006/relationships/hyperlink" Target="https://fr.wikipedia.org/wiki/Compass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fr.wikipedia.org/wiki/Vertu" TargetMode="External"/><Relationship Id="rId11" Type="http://schemas.openxmlformats.org/officeDocument/2006/relationships/hyperlink" Target="https://www.thesundayposts.com/2018/02/limits-of-college-compassion-and.html" TargetMode="External"/><Relationship Id="rId5" Type="http://schemas.openxmlformats.org/officeDocument/2006/relationships/hyperlink" Target="https://fr.wikipedia.org/wiki/Religion" TargetMode="External"/><Relationship Id="rId10" Type="http://schemas.openxmlformats.org/officeDocument/2006/relationships/image" Target="../media/image43.jpg"/><Relationship Id="rId4" Type="http://schemas.openxmlformats.org/officeDocument/2006/relationships/hyperlink" Target="https://fr.wikipedia.org/wiki/Philosophie" TargetMode="External"/><Relationship Id="rId9"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12.jp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kidicaruswiki.org/Medusa"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kidicaruswiki.org/Medusa" TargetMode="External"/><Relationship Id="rId5" Type="http://schemas.openxmlformats.org/officeDocument/2006/relationships/image" Target="../media/image4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57.xml"/><Relationship Id="rId7" Type="http://schemas.openxmlformats.org/officeDocument/2006/relationships/notesSlide" Target="../notesSlides/notesSlide30.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10" Type="http://schemas.openxmlformats.org/officeDocument/2006/relationships/image" Target="../media/image50.png"/><Relationship Id="rId4" Type="http://schemas.openxmlformats.org/officeDocument/2006/relationships/tags" Target="../tags/tag58.xml"/><Relationship Id="rId9" Type="http://schemas.openxmlformats.org/officeDocument/2006/relationships/image" Target="../media/image49.jpg"/></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8.jpg"/><Relationship Id="rId7"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hyperlink" Target="https://chrisgermer.com/meditations/" TargetMode="External"/><Relationship Id="rId3" Type="http://schemas.openxmlformats.org/officeDocument/2006/relationships/hyperlink" Target="https://wiki.gccollab.ca/Mindful_Change_Leadership_Development_Program_Invitation" TargetMode="External"/><Relationship Id="rId7" Type="http://schemas.openxmlformats.org/officeDocument/2006/relationships/hyperlink" Target="https://centerformsc.org/free-meditations-practi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tarabrach.com/mindfulness-daily/" TargetMode="External"/><Relationship Id="rId11" Type="http://schemas.openxmlformats.org/officeDocument/2006/relationships/hyperlink" Target="https://greatergood.berkeley.edu/podcasts" TargetMode="External"/><Relationship Id="rId5" Type="http://schemas.openxmlformats.org/officeDocument/2006/relationships/hyperlink" Target="https://self-compassion.org/self-compassion-practices/" TargetMode="External"/><Relationship Id="rId10" Type="http://schemas.openxmlformats.org/officeDocument/2006/relationships/hyperlink" Target="https://kristyarbon.com/msc-meditations/" TargetMode="External"/><Relationship Id="rId4" Type="http://schemas.openxmlformats.org/officeDocument/2006/relationships/hyperlink" Target="https://tinybuddha.com/" TargetMode="External"/><Relationship Id="rId9" Type="http://schemas.openxmlformats.org/officeDocument/2006/relationships/hyperlink" Target="https://www.youtube.com/watch?v=sCccKLjwCwk&amp;list=PLlDtTpK-5ZWSc35aBFvDh067VMiR_sv1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5tFt7gdnbhSq9wjCgrWZY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notesSlide" Target="../notesSlides/notesSlide9.xml"/><Relationship Id="rId2" Type="http://schemas.openxmlformats.org/officeDocument/2006/relationships/tags" Target="../tags/tag5.xml"/><Relationship Id="rId16"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827584" y="2766768"/>
            <a:ext cx="7772400" cy="2678456"/>
          </a:xfrm>
        </p:spPr>
        <p:txBody>
          <a:bodyPr>
            <a:normAutofit fontScale="90000"/>
          </a:bodyPr>
          <a:lstStyle/>
          <a:p>
            <a:pPr>
              <a:spcAft>
                <a:spcPts val="1200"/>
              </a:spcAft>
            </a:pPr>
            <a:r>
              <a:rPr lang="en-CA" dirty="0">
                <a:solidFill>
                  <a:schemeClr val="accent1">
                    <a:lumMod val="75000"/>
                  </a:schemeClr>
                </a:solidFill>
              </a:rPr>
              <a:t>Leveraging Neuroplasticity to a warmth of Self-Compassion /</a:t>
            </a:r>
            <a:br>
              <a:rPr lang="en-CA" dirty="0">
                <a:solidFill>
                  <a:schemeClr val="accent1">
                    <a:lumMod val="75000"/>
                  </a:schemeClr>
                </a:solidFill>
              </a:rPr>
            </a:br>
            <a:r>
              <a:rPr lang="fr-FR" dirty="0">
                <a:solidFill>
                  <a:schemeClr val="accent1">
                    <a:lumMod val="75000"/>
                  </a:schemeClr>
                </a:solidFill>
              </a:rPr>
              <a:t>Optimiser la neuroplasticité vers une chaleur d'autocompassion</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5157192"/>
            <a:ext cx="6400800" cy="1369736"/>
          </a:xfrm>
        </p:spPr>
        <p:txBody>
          <a:bodyPr>
            <a:normAutofit/>
          </a:bodyPr>
          <a:lstStyle/>
          <a:p>
            <a:pPr marL="0" indent="0" algn="ctr">
              <a:buNone/>
            </a:pP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July 11, 2024 / 11 </a:t>
            </a:r>
            <a:r>
              <a:rPr lang="en-US" dirty="0" err="1">
                <a:solidFill>
                  <a:schemeClr val="tx1">
                    <a:lumMod val="65000"/>
                    <a:lumOff val="35000"/>
                  </a:schemeClr>
                </a:solidFill>
              </a:rPr>
              <a:t>juillet</a:t>
            </a:r>
            <a:r>
              <a:rPr lang="en-US" dirty="0">
                <a:solidFill>
                  <a:schemeClr val="tx1">
                    <a:lumMod val="65000"/>
                    <a:lumOff val="35000"/>
                  </a:schemeClr>
                </a:solidFill>
              </a:rPr>
              <a:t> 2024</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Autofit/>
          </a:bodyPr>
          <a:lstStyle/>
          <a:p>
            <a:r>
              <a:rPr lang="en-CA" dirty="0"/>
              <a:t>Change and Transition</a:t>
            </a:r>
          </a:p>
        </p:txBody>
      </p:sp>
      <p:sp>
        <p:nvSpPr>
          <p:cNvPr id="14" name="TextBox 13"/>
          <p:cNvSpPr txBox="1"/>
          <p:nvPr/>
        </p:nvSpPr>
        <p:spPr>
          <a:xfrm>
            <a:off x="1480078" y="3281483"/>
            <a:ext cx="1064969" cy="646331"/>
          </a:xfrm>
          <a:prstGeom prst="rect">
            <a:avLst/>
          </a:prstGeom>
          <a:noFill/>
        </p:spPr>
        <p:txBody>
          <a:bodyPr wrap="square" rtlCol="0">
            <a:spAutoFit/>
          </a:bodyPr>
          <a:lstStyle/>
          <a:p>
            <a:r>
              <a:rPr lang="en-CA" dirty="0"/>
              <a:t>Depth or Intensity</a:t>
            </a:r>
          </a:p>
        </p:txBody>
      </p:sp>
      <p:sp>
        <p:nvSpPr>
          <p:cNvPr id="2" name="Left Brace 1" descr="Brace indicating Depth or Intensity of the transition"/>
          <p:cNvSpPr/>
          <p:nvPr/>
        </p:nvSpPr>
        <p:spPr>
          <a:xfrm>
            <a:off x="2449657" y="2980753"/>
            <a:ext cx="419396" cy="125006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5" name="TextBox 14"/>
          <p:cNvSpPr txBox="1"/>
          <p:nvPr/>
        </p:nvSpPr>
        <p:spPr>
          <a:xfrm>
            <a:off x="4409982" y="4437200"/>
            <a:ext cx="1064969" cy="369332"/>
          </a:xfrm>
          <a:prstGeom prst="rect">
            <a:avLst/>
          </a:prstGeom>
          <a:noFill/>
        </p:spPr>
        <p:txBody>
          <a:bodyPr wrap="square" rtlCol="0">
            <a:spAutoFit/>
          </a:bodyPr>
          <a:lstStyle/>
          <a:p>
            <a:r>
              <a:rPr lang="en-CA" dirty="0"/>
              <a:t>Duration</a:t>
            </a:r>
          </a:p>
        </p:txBody>
      </p:sp>
      <p:sp>
        <p:nvSpPr>
          <p:cNvPr id="17" name="Left Brace 16" descr="brace indicating the duration of the transition"/>
          <p:cNvSpPr/>
          <p:nvPr/>
        </p:nvSpPr>
        <p:spPr>
          <a:xfrm rot="16200000">
            <a:off x="4578537" y="2651100"/>
            <a:ext cx="419396" cy="3186355"/>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0" name="Text Box 6"/>
          <p:cNvSpPr txBox="1">
            <a:spLocks noChangeArrowheads="1"/>
          </p:cNvSpPr>
          <p:nvPr>
            <p:custDataLst>
              <p:tags r:id="rId2"/>
            </p:custDataLst>
          </p:nvPr>
        </p:nvSpPr>
        <p:spPr bwMode="auto">
          <a:xfrm>
            <a:off x="1008366" y="5143724"/>
            <a:ext cx="6858000" cy="369332"/>
          </a:xfrm>
          <a:prstGeom prst="rect">
            <a:avLst/>
          </a:prstGeom>
          <a:noFill/>
          <a:ln w="9525">
            <a:noFill/>
            <a:miter lim="800000"/>
            <a:headEnd/>
            <a:tailEnd/>
          </a:ln>
          <a:effectLst/>
        </p:spPr>
        <p:txBody>
          <a:bodyPr>
            <a:spAutoFit/>
          </a:bodyPr>
          <a:lstStyle/>
          <a:p>
            <a:pPr algn="ct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p>
        </p:txBody>
      </p:sp>
      <p:cxnSp>
        <p:nvCxnSpPr>
          <p:cNvPr id="21" name="Straight Arrow Connector 20" descr="time line"/>
          <p:cNvCxnSpPr/>
          <p:nvPr>
            <p:custDataLst>
              <p:tags r:id="rId3"/>
            </p:custDataLst>
          </p:nvPr>
        </p:nvCxnSpPr>
        <p:spPr>
          <a:xfrm>
            <a:off x="1925706" y="2888940"/>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4"/>
            </p:custDataLst>
          </p:nvPr>
        </p:nvSpPr>
        <p:spPr>
          <a:xfrm>
            <a:off x="6894258" y="2996953"/>
            <a:ext cx="731540" cy="300082"/>
          </a:xfrm>
          <a:prstGeom prst="rect">
            <a:avLst/>
          </a:prstGeom>
          <a:noFill/>
        </p:spPr>
        <p:txBody>
          <a:bodyPr wrap="square" rtlCol="0">
            <a:spAutoFit/>
          </a:bodyPr>
          <a:lstStyle/>
          <a:p>
            <a:r>
              <a:rPr lang="en-CA" sz="1350" dirty="0"/>
              <a:t>time</a:t>
            </a:r>
          </a:p>
        </p:txBody>
      </p:sp>
      <p:cxnSp>
        <p:nvCxnSpPr>
          <p:cNvPr id="23" name="Straight Connector 22" descr="vertical bar in the time line indicating a change"/>
          <p:cNvCxnSpPr/>
          <p:nvPr>
            <p:custDataLst>
              <p:tags r:id="rId5"/>
            </p:custDataLst>
          </p:nvPr>
        </p:nvCxnSpPr>
        <p:spPr>
          <a:xfrm>
            <a:off x="2951820" y="2780928"/>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52" descr="a curve indicating a personal transition"/>
          <p:cNvSpPr>
            <a:spLocks/>
          </p:cNvSpPr>
          <p:nvPr>
            <p:custDataLst>
              <p:tags r:id="rId6"/>
            </p:custDataLst>
          </p:nvPr>
        </p:nvSpPr>
        <p:spPr bwMode="auto">
          <a:xfrm>
            <a:off x="2897815" y="2834934"/>
            <a:ext cx="756084" cy="27003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5" name="Freeform 52" descr="another curve indicating another personal transition"/>
          <p:cNvSpPr>
            <a:spLocks/>
          </p:cNvSpPr>
          <p:nvPr>
            <p:custDataLst>
              <p:tags r:id="rId7"/>
            </p:custDataLst>
          </p:nvPr>
        </p:nvSpPr>
        <p:spPr bwMode="auto">
          <a:xfrm>
            <a:off x="2842403" y="2852885"/>
            <a:ext cx="1451873"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6" name="Freeform 52" descr="another curve indicating another personal transition"/>
          <p:cNvSpPr>
            <a:spLocks/>
          </p:cNvSpPr>
          <p:nvPr>
            <p:custDataLst>
              <p:tags r:id="rId8"/>
            </p:custDataLst>
          </p:nvPr>
        </p:nvSpPr>
        <p:spPr bwMode="auto">
          <a:xfrm>
            <a:off x="2640437" y="2625539"/>
            <a:ext cx="5360564" cy="1019826"/>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7" name="Freeform 52" descr="another curve indicating another personal transition"/>
          <p:cNvSpPr>
            <a:spLocks/>
          </p:cNvSpPr>
          <p:nvPr>
            <p:custDataLst>
              <p:tags r:id="rId9"/>
            </p:custDataLst>
          </p:nvPr>
        </p:nvSpPr>
        <p:spPr bwMode="auto">
          <a:xfrm rot="323491">
            <a:off x="2844202" y="2680597"/>
            <a:ext cx="2676671"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Tree>
    <p:extLst>
      <p:ext uri="{BB962C8B-B14F-4D97-AF65-F5344CB8AC3E}">
        <p14:creationId xmlns:p14="http://schemas.microsoft.com/office/powerpoint/2010/main" val="4005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7" grpId="0" animBg="1"/>
      <p:bldP spid="20" grpId="0"/>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en-US" dirty="0"/>
              <a:t>All Transitions Have Three Phases</a:t>
            </a:r>
            <a:endParaRPr lang="en-CA" dirty="0"/>
          </a:p>
        </p:txBody>
      </p:sp>
      <p:cxnSp>
        <p:nvCxnSpPr>
          <p:cNvPr id="4" name="Straight Arrow Connector 3" descr="line indicating time"/>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599" y="4582339"/>
            <a:ext cx="601379" cy="300082"/>
          </a:xfrm>
          <a:prstGeom prst="rect">
            <a:avLst/>
          </a:prstGeom>
          <a:noFill/>
        </p:spPr>
        <p:txBody>
          <a:bodyPr wrap="square" rtlCol="0">
            <a:spAutoFit/>
          </a:bodyPr>
          <a:lstStyle/>
          <a:p>
            <a:r>
              <a:rPr lang="en-CA" sz="1350" dirty="0"/>
              <a:t>time</a:t>
            </a:r>
          </a:p>
        </p:txBody>
      </p:sp>
      <p:sp>
        <p:nvSpPr>
          <p:cNvPr id="7" name="Freeform 52" descr="a curve indicating a personal transition"/>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descr="vertical axis indicating Performance"/>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938060" y="2691995"/>
            <a:ext cx="1433540"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09443" y="4830452"/>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657890" y="4803710"/>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cxnSp>
        <p:nvCxnSpPr>
          <p:cNvPr id="19" name="Straight Connector 18">
            <a:extLst>
              <a:ext uri="{C183D7F6-B498-43B3-948B-1728B52AA6E4}">
                <adec:decorative xmlns:adec="http://schemas.microsoft.com/office/drawing/2017/decorative" val="1"/>
              </a:ext>
            </a:extLst>
          </p:cNvPr>
          <p:cNvCxnSpPr/>
          <p:nvPr/>
        </p:nvCxnSpPr>
        <p:spPr>
          <a:xfrm flipV="1">
            <a:off x="3385301"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descr="A cartoon of a bird with its head in the sand, indicating denial"/>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descr="A cartoon character with arms and legs in a way that represents anger"/>
          <p:cNvPicPr>
            <a:picLocks noChangeAspect="1"/>
          </p:cNvPicPr>
          <p:nvPr/>
        </p:nvPicPr>
        <p:blipFill>
          <a:blip r:embed="rId23">
            <a:clrChange>
              <a:clrFrom>
                <a:srgbClr val="000200"/>
              </a:clrFrom>
              <a:clrTo>
                <a:srgbClr val="000200">
                  <a:alpha val="0"/>
                </a:srgbClr>
              </a:clrTo>
            </a:clrChange>
          </a:blip>
          <a:stretch>
            <a:fillRect/>
          </a:stretch>
        </p:blipFill>
        <p:spPr>
          <a:xfrm>
            <a:off x="2786659" y="3023638"/>
            <a:ext cx="803989" cy="669991"/>
          </a:xfrm>
          <a:prstGeom prst="rect">
            <a:avLst/>
          </a:prstGeom>
        </p:spPr>
      </p:pic>
      <p:pic>
        <p:nvPicPr>
          <p:cNvPr id="29" name="Picture 28" descr="Struggle and/or curiosity"/>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1"/>
            <a:ext cx="548534" cy="253916"/>
          </a:xfrm>
          <a:prstGeom prst="rect">
            <a:avLst/>
          </a:prstGeom>
          <a:noFill/>
        </p:spPr>
        <p:txBody>
          <a:bodyPr wrap="square" rtlCol="0">
            <a:spAutoFit/>
          </a:bodyPr>
          <a:lstStyle/>
          <a:p>
            <a:r>
              <a:rPr lang="en-CA" sz="1050" dirty="0">
                <a:solidFill>
                  <a:prstClr val="black"/>
                </a:solidFill>
              </a:rPr>
              <a:t>Denial</a:t>
            </a:r>
          </a:p>
        </p:txBody>
      </p:sp>
      <p:sp>
        <p:nvSpPr>
          <p:cNvPr id="35" name="TextBox 34"/>
          <p:cNvSpPr txBox="1"/>
          <p:nvPr>
            <p:custDataLst>
              <p:tags r:id="rId11"/>
            </p:custDataLst>
          </p:nvPr>
        </p:nvSpPr>
        <p:spPr>
          <a:xfrm>
            <a:off x="2850777" y="3643603"/>
            <a:ext cx="537040" cy="253916"/>
          </a:xfrm>
          <a:prstGeom prst="rect">
            <a:avLst/>
          </a:prstGeom>
          <a:noFill/>
        </p:spPr>
        <p:txBody>
          <a:bodyPr wrap="square" rtlCol="0">
            <a:spAutoFit/>
          </a:bodyPr>
          <a:lstStyle/>
          <a:p>
            <a:r>
              <a:rPr lang="en-CA" sz="1050" dirty="0">
                <a:solidFill>
                  <a:prstClr val="black"/>
                </a:solidFill>
              </a:rPr>
              <a:t>Anger</a:t>
            </a:r>
          </a:p>
        </p:txBody>
      </p:sp>
      <p:sp>
        <p:nvSpPr>
          <p:cNvPr id="36" name="TextBox 35"/>
          <p:cNvSpPr txBox="1"/>
          <p:nvPr>
            <p:custDataLst>
              <p:tags r:id="rId12"/>
            </p:custDataLst>
          </p:nvPr>
        </p:nvSpPr>
        <p:spPr>
          <a:xfrm>
            <a:off x="3956131" y="4360079"/>
            <a:ext cx="814542" cy="253916"/>
          </a:xfrm>
          <a:prstGeom prst="rect">
            <a:avLst/>
          </a:prstGeom>
          <a:noFill/>
        </p:spPr>
        <p:txBody>
          <a:bodyPr wrap="square" rtlCol="0">
            <a:spAutoFit/>
          </a:bodyPr>
          <a:lstStyle/>
          <a:p>
            <a:r>
              <a:rPr lang="en-CA" sz="1050" dirty="0">
                <a:solidFill>
                  <a:prstClr val="black"/>
                </a:solidFill>
              </a:rPr>
              <a:t>Overwhelm</a:t>
            </a:r>
          </a:p>
        </p:txBody>
      </p:sp>
      <p:sp>
        <p:nvSpPr>
          <p:cNvPr id="37" name="TextBox 36"/>
          <p:cNvSpPr txBox="1"/>
          <p:nvPr>
            <p:custDataLst>
              <p:tags r:id="rId13"/>
            </p:custDataLst>
          </p:nvPr>
        </p:nvSpPr>
        <p:spPr>
          <a:xfrm>
            <a:off x="5314420" y="3642682"/>
            <a:ext cx="797514" cy="415498"/>
          </a:xfrm>
          <a:prstGeom prst="rect">
            <a:avLst/>
          </a:prstGeom>
          <a:noFill/>
        </p:spPr>
        <p:txBody>
          <a:bodyPr wrap="square" rtlCol="0">
            <a:spAutoFit/>
          </a:bodyPr>
          <a:lstStyle/>
          <a:p>
            <a:r>
              <a:rPr lang="en-CA" sz="1050" dirty="0">
                <a:solidFill>
                  <a:prstClr val="black"/>
                </a:solidFill>
              </a:rPr>
              <a:t>Struggling / Curiosity</a:t>
            </a:r>
          </a:p>
        </p:txBody>
      </p:sp>
      <p:sp>
        <p:nvSpPr>
          <p:cNvPr id="38" name="TextBox 37"/>
          <p:cNvSpPr txBox="1"/>
          <p:nvPr>
            <p:custDataLst>
              <p:tags r:id="rId14"/>
            </p:custDataLst>
          </p:nvPr>
        </p:nvSpPr>
        <p:spPr>
          <a:xfrm>
            <a:off x="6191092" y="3136572"/>
            <a:ext cx="797514" cy="253916"/>
          </a:xfrm>
          <a:prstGeom prst="rect">
            <a:avLst/>
          </a:prstGeom>
          <a:noFill/>
        </p:spPr>
        <p:txBody>
          <a:bodyPr wrap="square" rtlCol="0">
            <a:spAutoFit/>
          </a:bodyPr>
          <a:lstStyle/>
          <a:p>
            <a:r>
              <a:rPr lang="en-CA" sz="1050" dirty="0">
                <a:solidFill>
                  <a:prstClr val="black"/>
                </a:solidFill>
              </a:rPr>
              <a:t>Comfort</a:t>
            </a:r>
          </a:p>
        </p:txBody>
      </p:sp>
      <p:pic>
        <p:nvPicPr>
          <p:cNvPr id="39" name="Picture 38" descr="overwhelm 2"/>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descr="overwhelm 1"/>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descr="overwhelm 3"/>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descr="comfort"/>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98509" y="3300240"/>
            <a:ext cx="1572524"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All Emotions Are Normal</a:t>
            </a:r>
            <a:endParaRPr lang="en-CA" sz="1800" dirty="0"/>
          </a:p>
        </p:txBody>
      </p:sp>
      <p:sp>
        <p:nvSpPr>
          <p:cNvPr id="28" name="TextBox 27"/>
          <p:cNvSpPr txBox="1"/>
          <p:nvPr>
            <p:custDataLst>
              <p:tags r:id="rId16"/>
            </p:custDataLst>
          </p:nvPr>
        </p:nvSpPr>
        <p:spPr>
          <a:xfrm>
            <a:off x="1534181" y="5330176"/>
            <a:ext cx="1834925" cy="923330"/>
          </a:xfrm>
          <a:prstGeom prst="rect">
            <a:avLst/>
          </a:prstGeom>
          <a:noFill/>
        </p:spPr>
        <p:txBody>
          <a:bodyPr wrap="square" rtlCol="0">
            <a:spAutoFit/>
          </a:bodyPr>
          <a:lstStyle/>
          <a:p>
            <a:r>
              <a:rPr lang="en-CA" dirty="0">
                <a:solidFill>
                  <a:prstClr val="black"/>
                </a:solidFill>
              </a:rPr>
              <a:t>Have to let go of who  we were in the old</a:t>
            </a:r>
          </a:p>
        </p:txBody>
      </p:sp>
      <p:sp>
        <p:nvSpPr>
          <p:cNvPr id="30" name="TextBox 29"/>
          <p:cNvSpPr txBox="1"/>
          <p:nvPr>
            <p:custDataLst>
              <p:tags r:id="rId17"/>
            </p:custDataLst>
          </p:nvPr>
        </p:nvSpPr>
        <p:spPr>
          <a:xfrm>
            <a:off x="3555391" y="5330176"/>
            <a:ext cx="1896983" cy="923330"/>
          </a:xfrm>
          <a:prstGeom prst="rect">
            <a:avLst/>
          </a:prstGeom>
          <a:noFill/>
        </p:spPr>
        <p:txBody>
          <a:bodyPr wrap="square" rtlCol="0">
            <a:spAutoFit/>
          </a:bodyPr>
          <a:lstStyle/>
          <a:p>
            <a:pPr algn="ctr"/>
            <a:r>
              <a:rPr lang="en-CA" dirty="0">
                <a:solidFill>
                  <a:prstClr val="black"/>
                </a:solidFill>
              </a:rPr>
              <a:t>Not who we were </a:t>
            </a:r>
          </a:p>
          <a:p>
            <a:pPr algn="ctr"/>
            <a:r>
              <a:rPr lang="en-CA" dirty="0">
                <a:solidFill>
                  <a:prstClr val="black"/>
                </a:solidFill>
              </a:rPr>
              <a:t>Not yet who we will be</a:t>
            </a:r>
          </a:p>
        </p:txBody>
      </p:sp>
      <p:sp>
        <p:nvSpPr>
          <p:cNvPr id="31" name="TextBox 30"/>
          <p:cNvSpPr txBox="1"/>
          <p:nvPr>
            <p:custDataLst>
              <p:tags r:id="rId18"/>
            </p:custDataLst>
          </p:nvPr>
        </p:nvSpPr>
        <p:spPr>
          <a:xfrm>
            <a:off x="5767064" y="5330176"/>
            <a:ext cx="1936236" cy="646331"/>
          </a:xfrm>
          <a:prstGeom prst="rect">
            <a:avLst/>
          </a:prstGeom>
          <a:noFill/>
        </p:spPr>
        <p:txBody>
          <a:bodyPr wrap="none" rtlCol="0">
            <a:spAutoFit/>
          </a:bodyPr>
          <a:lstStyle/>
          <a:p>
            <a:r>
              <a:rPr lang="en-CA" dirty="0">
                <a:solidFill>
                  <a:prstClr val="black"/>
                </a:solidFill>
              </a:rPr>
              <a:t>Begin to identify</a:t>
            </a:r>
          </a:p>
          <a:p>
            <a:r>
              <a:rPr lang="en-CA" dirty="0">
                <a:solidFill>
                  <a:prstClr val="black"/>
                </a:solidFill>
              </a:rPr>
              <a:t>with the new ways</a:t>
            </a:r>
          </a:p>
        </p:txBody>
      </p:sp>
      <p:sp>
        <p:nvSpPr>
          <p:cNvPr id="2" name="TextBox 6">
            <a:extLst>
              <a:ext uri="{FF2B5EF4-FFF2-40B4-BE49-F238E27FC236}">
                <a16:creationId xmlns:a16="http://schemas.microsoft.com/office/drawing/2014/main" id="{08E8F369-3535-131D-8600-F1B8F3F49609}"/>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*Adapted from William-Bridges  model </a:t>
            </a:r>
          </a:p>
        </p:txBody>
      </p:sp>
    </p:spTree>
    <p:extLst>
      <p:ext uri="{BB962C8B-B14F-4D97-AF65-F5344CB8AC3E}">
        <p14:creationId xmlns:p14="http://schemas.microsoft.com/office/powerpoint/2010/main" val="36548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a:t>We can no longer afford to make decisions with distracted minds, reacting instead of responding </a:t>
            </a:r>
          </a:p>
          <a:p>
            <a:pPr marL="0" indent="0">
              <a:buNone/>
            </a:pPr>
            <a:endParaRPr lang="en-CA" sz="2000" dirty="0"/>
          </a:p>
          <a:p>
            <a:pPr marL="0" indent="0">
              <a:buNone/>
            </a:pPr>
            <a:r>
              <a:rPr lang="en-CA" b="1" dirty="0"/>
              <a:t>The Two Qualities of a Great Leader:</a:t>
            </a:r>
          </a:p>
          <a:p>
            <a:r>
              <a:rPr lang="en-CA" b="1" i="1" dirty="0"/>
              <a:t>Ability of a leader to connect</a:t>
            </a:r>
            <a:endParaRPr lang="en-CA" dirty="0"/>
          </a:p>
          <a:p>
            <a:pPr lvl="1"/>
            <a:r>
              <a:rPr lang="en-CA" dirty="0"/>
              <a:t>to self, to our values and our ethics </a:t>
            </a:r>
          </a:p>
          <a:p>
            <a:pPr lvl="1"/>
            <a:r>
              <a:rPr lang="en-CA" dirty="0"/>
              <a:t>to others, in an organizational environment that values inclusion</a:t>
            </a:r>
          </a:p>
          <a:p>
            <a:pPr lvl="1"/>
            <a:r>
              <a:rPr lang="en-CA" dirty="0"/>
              <a:t>to the larger community, the bigger picture, the wider connection is how great organizations give meaning to their existence and inspire their employees</a:t>
            </a:r>
          </a:p>
          <a:p>
            <a:r>
              <a:rPr lang="en-CA" b="1" i="1" dirty="0"/>
              <a:t>Ability of a leader to skillfully initiate or guide change</a:t>
            </a:r>
            <a:r>
              <a:rPr lang="en-CA" b="1" dirty="0"/>
              <a:t>.</a:t>
            </a:r>
            <a:br>
              <a:rPr lang="en-CA" b="1" dirty="0"/>
            </a:br>
            <a:r>
              <a:rPr lang="en-CA" dirty="0"/>
              <a:t>Leading by collaborating and listening with open curiosity… …take a courageous stand, lead the organization into new arenas, and accept failures as experiments from which to learn” - </a:t>
            </a:r>
            <a:r>
              <a:rPr lang="en-CA" dirty="0">
                <a:hlinkClick r:id="rId3"/>
              </a:rPr>
              <a:t>Transforming Leaders into Mindful 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Change Leadership</a:t>
            </a:r>
            <a:endParaRPr lang="en-CA" dirty="0"/>
          </a:p>
        </p:txBody>
      </p:sp>
    </p:spTree>
    <p:extLst>
      <p:ext uri="{BB962C8B-B14F-4D97-AF65-F5344CB8AC3E}">
        <p14:creationId xmlns:p14="http://schemas.microsoft.com/office/powerpoint/2010/main" val="393233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hortpixel.ai/spai/q_lossy+w_318+to_avif+ret_img/www.mindful.org/content/uploads/Mindful131001F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459" y="3483007"/>
            <a:ext cx="875413" cy="1136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36" y="2141554"/>
            <a:ext cx="877134" cy="877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52162E5-E220-4587-435A-4AD20F8981C2}"/>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2C0581B-7147-2E28-106E-82C42DE87F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676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with Neuroplasticity?</a:t>
            </a:r>
          </a:p>
        </p:txBody>
      </p:sp>
      <p:sp>
        <p:nvSpPr>
          <p:cNvPr id="3" name="Content Placeholder 2"/>
          <p:cNvSpPr>
            <a:spLocks noGrp="1"/>
          </p:cNvSpPr>
          <p:nvPr>
            <p:ph idx="1"/>
          </p:nvPr>
        </p:nvSpPr>
        <p:spPr>
          <a:xfrm>
            <a:off x="628649" y="1967691"/>
            <a:ext cx="3943351" cy="4096193"/>
          </a:xfrm>
        </p:spPr>
        <p:txBody>
          <a:bodyPr>
            <a:normAutofit/>
          </a:bodyPr>
          <a:lstStyle/>
          <a:p>
            <a:pPr marL="171450" indent="-171450" defTabSz="685800">
              <a:lnSpc>
                <a:spcPct val="90000"/>
              </a:lnSpc>
              <a:spcBef>
                <a:spcPts val="750"/>
              </a:spcBef>
              <a:defRPr/>
            </a:pPr>
            <a:r>
              <a:rPr lang="en-CA" sz="2400" dirty="0">
                <a:solidFill>
                  <a:srgbClr val="202122"/>
                </a:solidFill>
                <a:latin typeface="Arial" panose="020B0604020202020204" pitchFamily="34" charset="0"/>
              </a:rPr>
              <a:t>Neuroplasticity is when the brain is rewired to function in a different way.</a:t>
            </a: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r>
              <a:rPr lang="en-CA" sz="2400" dirty="0">
                <a:solidFill>
                  <a:srgbClr val="202122"/>
                </a:solidFill>
                <a:latin typeface="Arial" panose="020B0604020202020204" pitchFamily="34" charset="0"/>
              </a:rPr>
              <a:t>…many aspects of the brain can be altered (or are "plastic") even through adulthood…”</a:t>
            </a:r>
          </a:p>
        </p:txBody>
      </p:sp>
      <p:sp>
        <p:nvSpPr>
          <p:cNvPr id="4" name="Rectangle 3"/>
          <p:cNvSpPr/>
          <p:nvPr/>
        </p:nvSpPr>
        <p:spPr>
          <a:xfrm>
            <a:off x="1438788" y="6237312"/>
            <a:ext cx="2323072" cy="230832"/>
          </a:xfrm>
          <a:prstGeom prst="rect">
            <a:avLst/>
          </a:prstGeom>
        </p:spPr>
        <p:txBody>
          <a:bodyPr wrap="none">
            <a:spAutoFit/>
          </a:bodyPr>
          <a:lstStyle/>
          <a:p>
            <a:r>
              <a:rPr lang="en-CA" sz="900" dirty="0">
                <a:hlinkClick r:id="rId3"/>
              </a:rPr>
              <a:t>https://en.wikipedia.org/wiki/Neuroplasticity</a:t>
            </a:r>
            <a:endParaRPr lang="en-CA" sz="900" dirty="0"/>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signifie</a:t>
            </a:r>
            <a:r>
              <a:rPr lang="en-CA" dirty="0"/>
              <a:t> la </a:t>
            </a:r>
            <a:r>
              <a:rPr lang="en-CA" dirty="0" err="1"/>
              <a:t>neuroplasticité</a:t>
            </a:r>
            <a:r>
              <a:rPr lang="en-CA" dirty="0"/>
              <a:t>?</a:t>
            </a:r>
          </a:p>
        </p:txBody>
      </p:sp>
      <p:sp>
        <p:nvSpPr>
          <p:cNvPr id="3" name="Content Placeholder 2"/>
          <p:cNvSpPr>
            <a:spLocks noGrp="1"/>
          </p:cNvSpPr>
          <p:nvPr>
            <p:ph idx="1"/>
          </p:nvPr>
        </p:nvSpPr>
        <p:spPr>
          <a:xfrm>
            <a:off x="628649" y="1417638"/>
            <a:ext cx="3724777" cy="4459634"/>
          </a:xfrm>
        </p:spPr>
        <p:txBody>
          <a:bodyPr>
            <a:noAutofit/>
          </a:bodyPr>
          <a:lstStyle/>
          <a:p>
            <a:pPr rtl="0"/>
            <a:r>
              <a:rPr lang="fr-FR" sz="2400" dirty="0"/>
              <a:t>La neuroplasticité, c'est lorsque le cerveau est reconfiguré pour avoir un fonctionnement différent.</a:t>
            </a:r>
          </a:p>
          <a:p>
            <a:pPr marL="0" indent="0" rtl="0">
              <a:buNone/>
            </a:pPr>
            <a:endParaRPr lang="fr-FR" sz="2400" dirty="0"/>
          </a:p>
          <a:p>
            <a:pPr rtl="0"/>
            <a:r>
              <a:rPr lang="fr-FR" sz="2400" dirty="0"/>
              <a:t>...de nombreux aspects du cerveau peuvent être modifiés (ou sont "plastiques") même à l'âge adulte..."</a:t>
            </a:r>
          </a:p>
        </p:txBody>
      </p:sp>
      <p:sp>
        <p:nvSpPr>
          <p:cNvPr id="4" name="Rectangle 3"/>
          <p:cNvSpPr/>
          <p:nvPr/>
        </p:nvSpPr>
        <p:spPr>
          <a:xfrm>
            <a:off x="1254961" y="6231728"/>
            <a:ext cx="2472152" cy="230832"/>
          </a:xfrm>
          <a:prstGeom prst="rect">
            <a:avLst/>
          </a:prstGeom>
        </p:spPr>
        <p:txBody>
          <a:bodyPr wrap="none">
            <a:spAutoFit/>
          </a:bodyPr>
          <a:lstStyle/>
          <a:p>
            <a:r>
              <a:rPr lang="en-CA" sz="900" dirty="0" err="1">
                <a:hlinkClick r:id="rId3"/>
              </a:rPr>
              <a:t>Plasticité</a:t>
            </a:r>
            <a:r>
              <a:rPr lang="en-CA" sz="900" dirty="0">
                <a:hlinkClick r:id="rId3"/>
              </a:rPr>
              <a:t> </a:t>
            </a:r>
            <a:r>
              <a:rPr lang="en-CA" sz="900" dirty="0" err="1">
                <a:hlinkClick r:id="rId3"/>
              </a:rPr>
              <a:t>neuronale</a:t>
            </a:r>
            <a:r>
              <a:rPr lang="en-CA" sz="900" dirty="0">
                <a:hlinkClick r:id="rId3"/>
              </a:rPr>
              <a:t> — </a:t>
            </a:r>
            <a:r>
              <a:rPr lang="en-CA" sz="900" dirty="0" err="1">
                <a:hlinkClick r:id="rId3"/>
              </a:rPr>
              <a:t>Wikipédia</a:t>
            </a:r>
            <a:r>
              <a:rPr lang="en-CA" sz="900" dirty="0">
                <a:hlinkClick r:id="rId3"/>
              </a:rPr>
              <a:t> (wikipedia.org)</a:t>
            </a:r>
            <a:endParaRPr lang="en-CA" sz="900" dirty="0"/>
          </a:p>
        </p:txBody>
      </p:sp>
      <p:pic>
        <p:nvPicPr>
          <p:cNvPr id="11" name="Picture 2" descr="Related image">
            <a:extLst>
              <a:ext uri="{FF2B5EF4-FFF2-40B4-BE49-F238E27FC236}">
                <a16:creationId xmlns:a16="http://schemas.microsoft.com/office/drawing/2014/main" id="{8CDBD027-5388-B7C0-D8F7-B82B8FD02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elated image">
            <a:extLst>
              <a:ext uri="{FF2B5EF4-FFF2-40B4-BE49-F238E27FC236}">
                <a16:creationId xmlns:a16="http://schemas.microsoft.com/office/drawing/2014/main" id="{5F50949A-1E0B-E96F-F19B-C72D46BD1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2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4824536" cy="761662"/>
          </a:xfrm>
        </p:spPr>
        <p:txBody>
          <a:bodyPr>
            <a:normAutofit fontScale="90000"/>
          </a:bodyPr>
          <a:lstStyle/>
          <a:p>
            <a:r>
              <a:rPr lang="en-CA" dirty="0">
                <a:latin typeface="Lucida Handwriting" panose="03010101010101010101" pitchFamily="66" charset="0"/>
              </a:rPr>
              <a:t>…With Practice</a:t>
            </a:r>
          </a:p>
        </p:txBody>
      </p:sp>
      <p:pic>
        <p:nvPicPr>
          <p:cNvPr id="4" name="Picture 3">
            <a:extLst>
              <a:ext uri="{FF2B5EF4-FFF2-40B4-BE49-F238E27FC236}">
                <a16:creationId xmlns:a16="http://schemas.microsoft.com/office/drawing/2014/main" id="{5A78DCA3-6DB1-A7A1-7B79-FBFB39F337F6}"/>
              </a:ext>
            </a:extLst>
          </p:cNvPr>
          <p:cNvPicPr>
            <a:picLocks noChangeAspect="1"/>
          </p:cNvPicPr>
          <p:nvPr/>
        </p:nvPicPr>
        <p:blipFill>
          <a:blip r:embed="rId3"/>
          <a:stretch>
            <a:fillRect/>
          </a:stretch>
        </p:blipFill>
        <p:spPr>
          <a:xfrm>
            <a:off x="611560" y="597273"/>
            <a:ext cx="5353050" cy="1714500"/>
          </a:xfrm>
          <a:prstGeom prst="rect">
            <a:avLst/>
          </a:prstGeom>
        </p:spPr>
      </p:pic>
      <p:pic>
        <p:nvPicPr>
          <p:cNvPr id="6" name="Picture 5">
            <a:extLst>
              <a:ext uri="{FF2B5EF4-FFF2-40B4-BE49-F238E27FC236}">
                <a16:creationId xmlns:a16="http://schemas.microsoft.com/office/drawing/2014/main" id="{4796FFB5-EC4B-3AB1-B343-7EC350D5485F}"/>
              </a:ext>
            </a:extLst>
          </p:cNvPr>
          <p:cNvPicPr>
            <a:picLocks noChangeAspect="1"/>
          </p:cNvPicPr>
          <p:nvPr/>
        </p:nvPicPr>
        <p:blipFill>
          <a:blip r:embed="rId4"/>
          <a:stretch>
            <a:fillRect/>
          </a:stretch>
        </p:blipFill>
        <p:spPr>
          <a:xfrm>
            <a:off x="611560" y="2378986"/>
            <a:ext cx="5343525" cy="2247900"/>
          </a:xfrm>
          <a:prstGeom prst="rect">
            <a:avLst/>
          </a:prstGeom>
        </p:spPr>
      </p:pic>
      <p:pic>
        <p:nvPicPr>
          <p:cNvPr id="8" name="Picture 7">
            <a:extLst>
              <a:ext uri="{FF2B5EF4-FFF2-40B4-BE49-F238E27FC236}">
                <a16:creationId xmlns:a16="http://schemas.microsoft.com/office/drawing/2014/main" id="{772E7325-FB6E-15E1-13B6-7F695C897F51}"/>
              </a:ext>
            </a:extLst>
          </p:cNvPr>
          <p:cNvPicPr>
            <a:picLocks noChangeAspect="1"/>
          </p:cNvPicPr>
          <p:nvPr/>
        </p:nvPicPr>
        <p:blipFill>
          <a:blip r:embed="rId5"/>
          <a:stretch>
            <a:fillRect/>
          </a:stretch>
        </p:blipFill>
        <p:spPr>
          <a:xfrm>
            <a:off x="611560" y="4694098"/>
            <a:ext cx="5305425" cy="2162175"/>
          </a:xfrm>
          <a:prstGeom prst="rect">
            <a:avLst/>
          </a:prstGeom>
        </p:spPr>
      </p:pic>
      <p:sp>
        <p:nvSpPr>
          <p:cNvPr id="10" name="TextBox 9">
            <a:extLst>
              <a:ext uri="{FF2B5EF4-FFF2-40B4-BE49-F238E27FC236}">
                <a16:creationId xmlns:a16="http://schemas.microsoft.com/office/drawing/2014/main" id="{D13A6E8D-9DB0-3363-8AFE-C4EAFFB8B165}"/>
              </a:ext>
            </a:extLst>
          </p:cNvPr>
          <p:cNvSpPr txBox="1"/>
          <p:nvPr/>
        </p:nvSpPr>
        <p:spPr>
          <a:xfrm>
            <a:off x="6156176" y="1628800"/>
            <a:ext cx="2952328" cy="3416320"/>
          </a:xfrm>
          <a:prstGeom prst="rect">
            <a:avLst/>
          </a:prstGeom>
          <a:noFill/>
        </p:spPr>
        <p:txBody>
          <a:bodyPr wrap="square">
            <a:spAutoFit/>
          </a:bodyPr>
          <a:lstStyle/>
          <a:p>
            <a:pPr algn="ctr" defTabSz="931774">
              <a:defRPr/>
            </a:pPr>
            <a:r>
              <a:rPr lang="en-CA" sz="2400" dirty="0"/>
              <a:t>“Practice</a:t>
            </a:r>
            <a:r>
              <a:rPr lang="en-CA" sz="2400" baseline="0" dirty="0"/>
              <a:t> </a:t>
            </a:r>
            <a:r>
              <a:rPr lang="en-US" sz="2400" dirty="0"/>
              <a:t>makes for more efficient generation of neuronal activity in the primary motor cortex, the area of the brain that plans and executes movement” </a:t>
            </a:r>
            <a:br>
              <a:rPr lang="en-US" sz="2400" dirty="0"/>
            </a:br>
            <a:r>
              <a:rPr lang="en-US" sz="2400" dirty="0"/>
              <a:t>	- </a:t>
            </a:r>
            <a:r>
              <a:rPr lang="en-CA" sz="2400" dirty="0">
                <a:hlinkClick r:id="rId6"/>
              </a:rPr>
              <a:t>ScienceDaily</a:t>
            </a:r>
            <a:endParaRPr lang="en-CA" sz="2400" dirty="0"/>
          </a:p>
        </p:txBody>
      </p:sp>
    </p:spTree>
    <p:extLst>
      <p:ext uri="{BB962C8B-B14F-4D97-AF65-F5344CB8AC3E}">
        <p14:creationId xmlns:p14="http://schemas.microsoft.com/office/powerpoint/2010/main" val="242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5664632" cy="761662"/>
          </a:xfrm>
        </p:spPr>
        <p:txBody>
          <a:bodyPr>
            <a:normAutofit fontScale="90000"/>
          </a:bodyPr>
          <a:lstStyle/>
          <a:p>
            <a:r>
              <a:rPr lang="en-CA" dirty="0">
                <a:latin typeface="Lucida Handwriting" panose="03010101010101010101" pitchFamily="66" charset="0"/>
              </a:rPr>
              <a:t>…avec la pratique</a:t>
            </a:r>
          </a:p>
        </p:txBody>
      </p:sp>
      <p:sp>
        <p:nvSpPr>
          <p:cNvPr id="10" name="TextBox 9">
            <a:extLst>
              <a:ext uri="{FF2B5EF4-FFF2-40B4-BE49-F238E27FC236}">
                <a16:creationId xmlns:a16="http://schemas.microsoft.com/office/drawing/2014/main" id="{D13A6E8D-9DB0-3363-8AFE-C4EAFFB8B165}"/>
              </a:ext>
            </a:extLst>
          </p:cNvPr>
          <p:cNvSpPr txBox="1"/>
          <p:nvPr/>
        </p:nvSpPr>
        <p:spPr>
          <a:xfrm>
            <a:off x="6159484" y="1644073"/>
            <a:ext cx="2952328" cy="3785652"/>
          </a:xfrm>
          <a:prstGeom prst="rect">
            <a:avLst/>
          </a:prstGeom>
          <a:noFill/>
        </p:spPr>
        <p:txBody>
          <a:bodyPr wrap="square">
            <a:spAutoFit/>
          </a:bodyPr>
          <a:lstStyle/>
          <a:p>
            <a:pPr algn="ctr" defTabSz="931774">
              <a:defRPr/>
            </a:pPr>
            <a:r>
              <a:rPr lang="fr-FR" sz="2400" dirty="0"/>
              <a:t>"La pratique permet de générer plus efficacement l'activité neuronale dans le cortex moteur primaire, la zone du cerveau qui planifie et exécute les mouvements. </a:t>
            </a:r>
            <a:r>
              <a:rPr lang="en-US" sz="2400" dirty="0"/>
              <a:t>	- </a:t>
            </a:r>
            <a:r>
              <a:rPr lang="en-CA" sz="2400" dirty="0">
                <a:hlinkClick r:id="rId3"/>
              </a:rPr>
              <a:t>ScienceDaily</a:t>
            </a:r>
            <a:endParaRPr lang="en-CA" sz="2400" dirty="0"/>
          </a:p>
        </p:txBody>
      </p:sp>
      <p:grpSp>
        <p:nvGrpSpPr>
          <p:cNvPr id="4" name="Group 3">
            <a:extLst>
              <a:ext uri="{FF2B5EF4-FFF2-40B4-BE49-F238E27FC236}">
                <a16:creationId xmlns:a16="http://schemas.microsoft.com/office/drawing/2014/main" id="{3E005530-2CB4-7134-27EC-3E45C2C3C743}"/>
              </a:ext>
            </a:extLst>
          </p:cNvPr>
          <p:cNvGrpSpPr/>
          <p:nvPr/>
        </p:nvGrpSpPr>
        <p:grpSpPr>
          <a:xfrm>
            <a:off x="577108" y="582448"/>
            <a:ext cx="5353050" cy="1728418"/>
            <a:chOff x="577108" y="582448"/>
            <a:chExt cx="5353050" cy="1728418"/>
          </a:xfrm>
        </p:grpSpPr>
        <p:pic>
          <p:nvPicPr>
            <p:cNvPr id="18" name="Picture 17">
              <a:extLst>
                <a:ext uri="{FF2B5EF4-FFF2-40B4-BE49-F238E27FC236}">
                  <a16:creationId xmlns:a16="http://schemas.microsoft.com/office/drawing/2014/main" id="{12C0C2C5-5183-91C3-65BF-3855C0FA01B9}"/>
                </a:ext>
              </a:extLst>
            </p:cNvPr>
            <p:cNvPicPr>
              <a:picLocks noChangeAspect="1"/>
            </p:cNvPicPr>
            <p:nvPr/>
          </p:nvPicPr>
          <p:blipFill>
            <a:blip r:embed="rId4"/>
            <a:stretch>
              <a:fillRect/>
            </a:stretch>
          </p:blipFill>
          <p:spPr>
            <a:xfrm>
              <a:off x="577108" y="596366"/>
              <a:ext cx="5353050" cy="1714500"/>
            </a:xfrm>
            <a:prstGeom prst="rect">
              <a:avLst/>
            </a:prstGeom>
          </p:spPr>
        </p:pic>
        <p:sp>
          <p:nvSpPr>
            <p:cNvPr id="3" name="TextBox 2">
              <a:extLst>
                <a:ext uri="{FF2B5EF4-FFF2-40B4-BE49-F238E27FC236}">
                  <a16:creationId xmlns:a16="http://schemas.microsoft.com/office/drawing/2014/main" id="{0E67D570-A17C-8D8B-998D-5B5521DC207A}"/>
                </a:ext>
              </a:extLst>
            </p:cNvPr>
            <p:cNvSpPr txBox="1"/>
            <p:nvPr/>
          </p:nvSpPr>
          <p:spPr>
            <a:xfrm>
              <a:off x="666802" y="582448"/>
              <a:ext cx="2753070" cy="461665"/>
            </a:xfrm>
            <a:prstGeom prst="rect">
              <a:avLst/>
            </a:prstGeom>
            <a:noFill/>
          </p:spPr>
          <p:txBody>
            <a:bodyPr wrap="square" rtlCol="0">
              <a:spAutoFit/>
            </a:bodyPr>
            <a:lstStyle/>
            <a:p>
              <a:r>
                <a:rPr lang="en-US" sz="2400" b="1" dirty="0" err="1">
                  <a:latin typeface="Arial Narrow" panose="020B0606020202030204" pitchFamily="34" charset="0"/>
                </a:rPr>
                <a:t>Comportement</a:t>
              </a:r>
              <a:endParaRPr lang="en-CA" sz="2400" b="1" dirty="0">
                <a:latin typeface="Arial Narrow" panose="020B0606020202030204" pitchFamily="34" charset="0"/>
              </a:endParaRPr>
            </a:p>
          </p:txBody>
        </p:sp>
      </p:grpSp>
      <p:grpSp>
        <p:nvGrpSpPr>
          <p:cNvPr id="5" name="Group 4">
            <a:extLst>
              <a:ext uri="{FF2B5EF4-FFF2-40B4-BE49-F238E27FC236}">
                <a16:creationId xmlns:a16="http://schemas.microsoft.com/office/drawing/2014/main" id="{FA2855DE-8EA0-99B1-CEB1-65F348015029}"/>
              </a:ext>
            </a:extLst>
          </p:cNvPr>
          <p:cNvGrpSpPr/>
          <p:nvPr/>
        </p:nvGrpSpPr>
        <p:grpSpPr>
          <a:xfrm>
            <a:off x="577108" y="4575023"/>
            <a:ext cx="5339877" cy="2244315"/>
            <a:chOff x="577108" y="4575023"/>
            <a:chExt cx="5339877" cy="2244315"/>
          </a:xfrm>
        </p:grpSpPr>
        <p:pic>
          <p:nvPicPr>
            <p:cNvPr id="25" name="Picture 24">
              <a:extLst>
                <a:ext uri="{FF2B5EF4-FFF2-40B4-BE49-F238E27FC236}">
                  <a16:creationId xmlns:a16="http://schemas.microsoft.com/office/drawing/2014/main" id="{BD9A53CE-98A3-4570-C26F-77BBB5952503}"/>
                </a:ext>
              </a:extLst>
            </p:cNvPr>
            <p:cNvPicPr>
              <a:picLocks noChangeAspect="1"/>
            </p:cNvPicPr>
            <p:nvPr/>
          </p:nvPicPr>
          <p:blipFill>
            <a:blip r:embed="rId5"/>
            <a:stretch>
              <a:fillRect/>
            </a:stretch>
          </p:blipFill>
          <p:spPr>
            <a:xfrm>
              <a:off x="577108" y="4863620"/>
              <a:ext cx="5339877" cy="1955718"/>
            </a:xfrm>
            <a:prstGeom prst="rect">
              <a:avLst/>
            </a:prstGeom>
          </p:spPr>
        </p:pic>
        <p:sp>
          <p:nvSpPr>
            <p:cNvPr id="9" name="TextBox 8">
              <a:extLst>
                <a:ext uri="{FF2B5EF4-FFF2-40B4-BE49-F238E27FC236}">
                  <a16:creationId xmlns:a16="http://schemas.microsoft.com/office/drawing/2014/main" id="{61B6F40C-7EEC-9B84-8ACA-E08FA30B85B8}"/>
                </a:ext>
              </a:extLst>
            </p:cNvPr>
            <p:cNvSpPr txBox="1"/>
            <p:nvPr/>
          </p:nvSpPr>
          <p:spPr>
            <a:xfrm>
              <a:off x="755576" y="4575023"/>
              <a:ext cx="1656184" cy="461665"/>
            </a:xfrm>
            <a:prstGeom prst="rect">
              <a:avLst/>
            </a:prstGeom>
            <a:noFill/>
          </p:spPr>
          <p:txBody>
            <a:bodyPr wrap="square" rtlCol="0">
              <a:spAutoFit/>
            </a:bodyPr>
            <a:lstStyle/>
            <a:p>
              <a:r>
                <a:rPr lang="en-US" sz="2400" b="1" dirty="0" err="1">
                  <a:latin typeface="Arial Narrow" panose="020B0606020202030204" pitchFamily="34" charset="0"/>
                </a:rPr>
                <a:t>Neurone</a:t>
              </a:r>
              <a:endParaRPr lang="en-CA" sz="2400" b="1" dirty="0">
                <a:latin typeface="Arial Narrow" panose="020B0606020202030204" pitchFamily="34" charset="0"/>
              </a:endParaRPr>
            </a:p>
          </p:txBody>
        </p:sp>
      </p:grpSp>
      <p:pic>
        <p:nvPicPr>
          <p:cNvPr id="20" name="Picture 19">
            <a:extLst>
              <a:ext uri="{FF2B5EF4-FFF2-40B4-BE49-F238E27FC236}">
                <a16:creationId xmlns:a16="http://schemas.microsoft.com/office/drawing/2014/main" id="{E68FF4DC-1C54-97BC-0206-573F539BD63B}"/>
              </a:ext>
            </a:extLst>
          </p:cNvPr>
          <p:cNvPicPr>
            <a:picLocks noChangeAspect="1"/>
          </p:cNvPicPr>
          <p:nvPr/>
        </p:nvPicPr>
        <p:blipFill>
          <a:blip r:embed="rId6"/>
          <a:stretch>
            <a:fillRect/>
          </a:stretch>
        </p:blipFill>
        <p:spPr>
          <a:xfrm>
            <a:off x="577108" y="2308698"/>
            <a:ext cx="5339877" cy="2426412"/>
          </a:xfrm>
          <a:prstGeom prst="rect">
            <a:avLst/>
          </a:prstGeom>
        </p:spPr>
      </p:pic>
    </p:spTree>
    <p:extLst>
      <p:ext uri="{BB962C8B-B14F-4D97-AF65-F5344CB8AC3E}">
        <p14:creationId xmlns:p14="http://schemas.microsoft.com/office/powerpoint/2010/main" val="27809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338554"/>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a:extLst>
              <a:ext uri="{C183D7F6-B498-43B3-948B-1728B52AA6E4}">
                <adec:decorative xmlns:adec="http://schemas.microsoft.com/office/drawing/2017/decorative" val="1"/>
              </a:ext>
            </a:extLst>
          </p:cNvPr>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9">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0"/>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16200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endParaRPr lang="en-CA" sz="1600" dirty="0">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0"/>
              </a:rPr>
              <a:t>https://www.youtube.com/watch?v=qM56FRfZrl8</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Tree>
    <p:extLst>
      <p:ext uri="{BB962C8B-B14F-4D97-AF65-F5344CB8AC3E}">
        <p14:creationId xmlns:p14="http://schemas.microsoft.com/office/powerpoint/2010/main" val="128629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288155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How are we seen?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Comment sommes-nous vus ?</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686800" cy="1143000"/>
          </a:xfrm>
        </p:spPr>
        <p:txBody>
          <a:bodyPr spcFirstLastPara="1" vert="horz" lIns="35719" tIns="35719" rIns="35719" bIns="35719" rtlCol="0" anchor="ctr" anchorCtr="0">
            <a:normAutofit fontScale="90000"/>
          </a:bodyPr>
          <a:lstStyle/>
          <a:p>
            <a:pPr>
              <a:buSzPts val="5900"/>
            </a:pPr>
            <a:r>
              <a:rPr lang="en-CA" sz="4400" dirty="0"/>
              <a:t>What we understand by “Compassion”?</a:t>
            </a:r>
            <a:endParaRPr lang="fr-FR" sz="4100" dirty="0"/>
          </a:p>
        </p:txBody>
      </p:sp>
      <p:pic>
        <p:nvPicPr>
          <p:cNvPr id="2" name="Content Placeholder 2" descr="A silhouette of a person holding a person's hand&#10;&#10;Description automatically generated">
            <a:extLst>
              <a:ext uri="{FF2B5EF4-FFF2-40B4-BE49-F238E27FC236}">
                <a16:creationId xmlns:a16="http://schemas.microsoft.com/office/drawing/2014/main" id="{DF1E4D09-9669-CA6F-D537-FD5895BFE3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101" y="2106364"/>
            <a:ext cx="2599718" cy="3561259"/>
          </a:xfrm>
          <a:prstGeom prst="rect">
            <a:avLst/>
          </a:prstGeom>
          <a:noFill/>
        </p:spPr>
      </p:pic>
      <p:sp>
        <p:nvSpPr>
          <p:cNvPr id="151" name="Google Shape;151;p21"/>
          <p:cNvSpPr txBox="1">
            <a:spLocks noGrp="1"/>
          </p:cNvSpPr>
          <p:nvPr>
            <p:ph sz="half" idx="2"/>
          </p:nvPr>
        </p:nvSpPr>
        <p:spPr>
          <a:xfrm>
            <a:off x="3707904" y="1600200"/>
            <a:ext cx="4978896" cy="4525963"/>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en-CA" sz="1800" dirty="0"/>
              <a:t>“Deep awareness of the suffering of another accompanied by the wish to relieve it.” </a:t>
            </a:r>
          </a:p>
          <a:p>
            <a:pPr marL="0" lvl="1" indent="0">
              <a:lnSpc>
                <a:spcPct val="90000"/>
              </a:lnSpc>
              <a:spcBef>
                <a:spcPts val="0"/>
              </a:spcBef>
              <a:spcAft>
                <a:spcPts val="600"/>
              </a:spcAft>
              <a:buClr>
                <a:srgbClr val="404040"/>
              </a:buClr>
              <a:buSzPts val="2537"/>
              <a:buNone/>
            </a:pPr>
            <a:r>
              <a:rPr lang="en-CA" sz="1200" dirty="0"/>
              <a:t>	- </a:t>
            </a:r>
            <a:r>
              <a:rPr lang="en-CA" sz="1200" u="sng" dirty="0">
                <a:hlinkClick r:id="rId5"/>
              </a:rPr>
              <a:t>https://www.thefreedictionary.com/compassion</a:t>
            </a:r>
            <a:endParaRPr lang="en-CA" sz="1200" u="sng" dirty="0">
              <a:hlinkClick r:id="" action="ppaction://noaction"/>
            </a:endParaRPr>
          </a:p>
          <a:p>
            <a:pPr marL="0" indent="0">
              <a:lnSpc>
                <a:spcPct val="90000"/>
              </a:lnSpc>
              <a:spcBef>
                <a:spcPts val="0"/>
              </a:spcBef>
              <a:spcAft>
                <a:spcPts val="600"/>
              </a:spcAft>
              <a:buClr>
                <a:srgbClr val="404040"/>
              </a:buClr>
              <a:buSzPts val="2537"/>
              <a:buNone/>
            </a:pPr>
            <a:endParaRPr lang="en-CA" sz="1800" u="sng" dirty="0">
              <a:hlinkClick r:id="" action="ppaction://noaction"/>
            </a:endParaRPr>
          </a:p>
          <a:p>
            <a:pPr marL="0" indent="0">
              <a:lnSpc>
                <a:spcPct val="90000"/>
              </a:lnSpc>
              <a:spcBef>
                <a:spcPts val="0"/>
              </a:spcBef>
              <a:spcAft>
                <a:spcPts val="600"/>
              </a:spcAft>
              <a:buClr>
                <a:srgbClr val="222222"/>
              </a:buClr>
              <a:buSzPts val="2537"/>
              <a:buNone/>
            </a:pPr>
            <a:r>
              <a:rPr lang="en-CA" sz="1800" dirty="0"/>
              <a:t>“Meaning to love together with.”</a:t>
            </a:r>
            <a:br>
              <a:rPr lang="en-CA" sz="1800" dirty="0"/>
            </a:br>
            <a:r>
              <a:rPr lang="en-CA" sz="1800" dirty="0"/>
              <a:t>“Ranked a great virtue in numerous </a:t>
            </a:r>
            <a:r>
              <a:rPr lang="en-CA" sz="1800" u="sng" dirty="0">
                <a:hlinkClick r:id="rId6"/>
              </a:rPr>
              <a:t>philosophies</a:t>
            </a:r>
            <a:r>
              <a:rPr lang="en-CA" sz="1800" dirty="0"/>
              <a:t>, compassion is considered in almost all the major </a:t>
            </a:r>
            <a:r>
              <a:rPr lang="en-CA" sz="1800" u="sng" dirty="0">
                <a:hlinkClick r:id="rId7"/>
              </a:rPr>
              <a:t>religious traditions</a:t>
            </a:r>
            <a:r>
              <a:rPr lang="en-CA" sz="1800" dirty="0"/>
              <a:t> as among the greatest of </a:t>
            </a:r>
            <a:r>
              <a:rPr lang="en-CA" sz="1800" u="sng" dirty="0">
                <a:hlinkClick r:id="rId8"/>
              </a:rPr>
              <a:t>virtues</a:t>
            </a:r>
            <a:r>
              <a:rPr lang="en-CA" sz="1800" dirty="0"/>
              <a:t>.“</a:t>
            </a:r>
            <a:br>
              <a:rPr lang="en-CA" sz="1800" dirty="0"/>
            </a:br>
            <a:r>
              <a:rPr lang="en-CA" sz="1800" dirty="0"/>
              <a:t>	- </a:t>
            </a:r>
            <a:r>
              <a:rPr lang="en-CA" sz="1400" u="sng" dirty="0">
                <a:hlinkClick r:id="rId9"/>
              </a:rPr>
              <a:t>https://en.wikipedia.org/wiki/Compassion</a:t>
            </a:r>
            <a:endParaRPr lang="en-CA" sz="1400" dirty="0"/>
          </a:p>
          <a:p>
            <a:pPr marL="0" indent="0">
              <a:lnSpc>
                <a:spcPct val="90000"/>
              </a:lnSpc>
              <a:spcBef>
                <a:spcPts val="0"/>
              </a:spcBef>
              <a:spcAft>
                <a:spcPts val="600"/>
              </a:spcAft>
              <a:buClr>
                <a:srgbClr val="000000"/>
              </a:buClr>
              <a:buSzPts val="2537"/>
              <a:buNone/>
            </a:pPr>
            <a:endParaRPr lang="en-CA" sz="1800" dirty="0"/>
          </a:p>
          <a:p>
            <a:pPr marL="0" indent="0">
              <a:lnSpc>
                <a:spcPct val="90000"/>
              </a:lnSpc>
              <a:spcBef>
                <a:spcPts val="0"/>
              </a:spcBef>
              <a:spcAft>
                <a:spcPts val="600"/>
              </a:spcAft>
              <a:buClr>
                <a:srgbClr val="000000"/>
              </a:buClr>
              <a:buSzPts val="2537"/>
              <a:buNone/>
            </a:pPr>
            <a:r>
              <a:rPr lang="en-CA" sz="1800" dirty="0"/>
              <a:t>“Literally means “to suffer together.” … it is </a:t>
            </a:r>
            <a:r>
              <a:rPr lang="en-CA" sz="1800" u="sng" dirty="0">
                <a:hlinkClick r:id="rId10"/>
              </a:rPr>
              <a:t>defined</a:t>
            </a:r>
            <a:r>
              <a:rPr lang="en-CA" sz="1800" dirty="0"/>
              <a:t> as the feeling that arises when you are confronted with another’s suffering and feel motivated to relieve that suffering.”</a:t>
            </a:r>
            <a:br>
              <a:rPr lang="en-CA" sz="1800" dirty="0"/>
            </a:br>
            <a:r>
              <a:rPr lang="en-CA" sz="1400" dirty="0"/>
              <a:t>- </a:t>
            </a:r>
            <a:r>
              <a:rPr lang="en-CA" sz="1400" u="sng" dirty="0">
                <a:hlinkClick r:id="rId11"/>
              </a:rPr>
              <a:t>https://greatergood.berkeley.edu/topic/compassion/definition</a:t>
            </a:r>
            <a:endParaRPr lang="en-CA" sz="1800" dirty="0"/>
          </a:p>
        </p:txBody>
      </p:sp>
      <p:grpSp>
        <p:nvGrpSpPr>
          <p:cNvPr id="4" name="Group 3">
            <a:extLst>
              <a:ext uri="{FF2B5EF4-FFF2-40B4-BE49-F238E27FC236}">
                <a16:creationId xmlns:a16="http://schemas.microsoft.com/office/drawing/2014/main" id="{0DAAE9B3-CD33-249A-88E9-78F4E8221F5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396293CC-9793-40CF-98D0-F6AA973499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890C912-09EA-356E-692D-8FD4EEE1DC23}"/>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86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fade">
                                      <p:cBhvr>
                                        <p:cTn id="10" dur="5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fade">
                                      <p:cBhvr>
                                        <p:cTn id="15" dur="500"/>
                                        <p:tgtEl>
                                          <p:spTgt spid="1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1">
                                            <p:txEl>
                                              <p:pRg st="5" end="5"/>
                                            </p:txEl>
                                          </p:spTgt>
                                        </p:tgtEl>
                                        <p:attrNameLst>
                                          <p:attrName>style.visibility</p:attrName>
                                        </p:attrNameLst>
                                      </p:cBhvr>
                                      <p:to>
                                        <p:strVal val="visible"/>
                                      </p:to>
                                    </p:set>
                                    <p:animEffect transition="in" filter="fade">
                                      <p:cBhvr>
                                        <p:cTn id="20" dur="500"/>
                                        <p:tgtEl>
                                          <p:spTgt spid="1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229600" cy="1143000"/>
          </a:xfrm>
        </p:spPr>
        <p:txBody>
          <a:bodyPr spcFirstLastPara="1" vert="horz" lIns="35719" tIns="35719" rIns="35719" bIns="35719" rtlCol="0" anchor="ctr" anchorCtr="0">
            <a:normAutofit/>
          </a:bodyPr>
          <a:lstStyle/>
          <a:p>
            <a:pPr>
              <a:buSzPts val="5900"/>
            </a:pPr>
            <a:r>
              <a:rPr lang="fr-FR" sz="4100"/>
              <a:t>Que signifie le terme "compassion" ?</a:t>
            </a:r>
          </a:p>
        </p:txBody>
      </p:sp>
      <p:sp>
        <p:nvSpPr>
          <p:cNvPr id="151" name="Google Shape;151;p21"/>
          <p:cNvSpPr txBox="1">
            <a:spLocks noGrp="1"/>
          </p:cNvSpPr>
          <p:nvPr>
            <p:ph sz="half" idx="2"/>
          </p:nvPr>
        </p:nvSpPr>
        <p:spPr>
          <a:xfrm>
            <a:off x="3563888" y="1600200"/>
            <a:ext cx="5472608" cy="4983162"/>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fr-FR" sz="1800" dirty="0"/>
              <a:t>La compassion est un sentiment d'empathie et de soutien envers une personne qui souffre ou qui traverse une épreuve difficile.</a:t>
            </a:r>
          </a:p>
          <a:p>
            <a:pPr marL="0" indent="0">
              <a:lnSpc>
                <a:spcPct val="90000"/>
              </a:lnSpc>
              <a:spcBef>
                <a:spcPts val="0"/>
              </a:spcBef>
              <a:spcAft>
                <a:spcPts val="600"/>
              </a:spcAft>
              <a:buClr>
                <a:srgbClr val="404040"/>
              </a:buClr>
              <a:buSzPts val="2537"/>
              <a:buNone/>
            </a:pPr>
            <a:r>
              <a:rPr lang="fr-FR" sz="1400" dirty="0"/>
              <a:t>	- </a:t>
            </a:r>
            <a:r>
              <a:rPr lang="fr-FR" sz="1400" u="sng" dirty="0">
                <a:hlinkClick r:id="rId3"/>
              </a:rPr>
              <a:t>https://www.le-dictionnaire.com/definition/compassion</a:t>
            </a:r>
            <a:endParaRPr lang="fr-FR" sz="1400" u="sng" dirty="0"/>
          </a:p>
          <a:p>
            <a:pPr marL="342900" lvl="1" indent="-342900">
              <a:lnSpc>
                <a:spcPct val="90000"/>
              </a:lnSpc>
              <a:spcBef>
                <a:spcPts val="0"/>
              </a:spcBef>
              <a:spcAft>
                <a:spcPts val="600"/>
              </a:spcAft>
              <a:buClr>
                <a:srgbClr val="404040"/>
              </a:buClr>
              <a:buSzPts val="2537"/>
              <a:buFontTx/>
              <a:buChar char="-"/>
            </a:pPr>
            <a:endParaRPr lang="fr-FR" sz="1800" u="sng" dirty="0">
              <a:hlinkClick r:id="" action="ppaction://noaction"/>
            </a:endParaRPr>
          </a:p>
          <a:p>
            <a:pPr marL="0" indent="0">
              <a:lnSpc>
                <a:spcPct val="90000"/>
              </a:lnSpc>
              <a:spcBef>
                <a:spcPts val="0"/>
              </a:spcBef>
              <a:spcAft>
                <a:spcPts val="600"/>
              </a:spcAft>
              <a:buClr>
                <a:srgbClr val="222222"/>
              </a:buClr>
              <a:buSzPts val="2537"/>
              <a:buNone/>
            </a:pPr>
            <a:r>
              <a:rPr lang="fr-FR" sz="1800" dirty="0"/>
              <a:t>…animée par un profond sentiment d'amour de l'autre .</a:t>
            </a:r>
            <a:br>
              <a:rPr lang="fr-FR" sz="1800" dirty="0"/>
            </a:br>
            <a:r>
              <a:rPr lang="fr-FR" sz="1800" dirty="0"/>
              <a:t>Considérée comme une grande vertu dans de nombreuses </a:t>
            </a:r>
            <a:r>
              <a:rPr lang="fr-FR" sz="1800" dirty="0">
                <a:hlinkClick r:id="rId4"/>
              </a:rPr>
              <a:t>philosophies</a:t>
            </a:r>
            <a:r>
              <a:rPr lang="fr-FR" sz="1800" dirty="0"/>
              <a:t>, la compassion est considérée dans presque toutes les grandes </a:t>
            </a:r>
            <a:r>
              <a:rPr lang="fr-FR" sz="1800" dirty="0">
                <a:hlinkClick r:id="rId5"/>
              </a:rPr>
              <a:t>traditions religieuses </a:t>
            </a:r>
            <a:r>
              <a:rPr lang="fr-FR" sz="1800" dirty="0"/>
              <a:t>comme l'une des plus grandes </a:t>
            </a:r>
            <a:r>
              <a:rPr lang="fr-FR" sz="1800" dirty="0">
                <a:hlinkClick r:id="rId6"/>
              </a:rPr>
              <a:t>vertus </a:t>
            </a:r>
            <a:endParaRPr lang="fr-FR" sz="1800" dirty="0"/>
          </a:p>
          <a:p>
            <a:pPr marL="0" indent="0">
              <a:lnSpc>
                <a:spcPct val="90000"/>
              </a:lnSpc>
              <a:spcBef>
                <a:spcPts val="0"/>
              </a:spcBef>
              <a:spcAft>
                <a:spcPts val="600"/>
              </a:spcAft>
              <a:buClr>
                <a:srgbClr val="222222"/>
              </a:buClr>
              <a:buSzPts val="2537"/>
              <a:buNone/>
            </a:pPr>
            <a:r>
              <a:rPr lang="fr-FR" sz="1400" dirty="0"/>
              <a:t>	- </a:t>
            </a:r>
            <a:r>
              <a:rPr lang="fr-FR" sz="1400" dirty="0">
                <a:hlinkClick r:id="rId7"/>
              </a:rPr>
              <a:t>Compassion — Wikipédia (wikipedia.org)</a:t>
            </a:r>
            <a:endParaRPr lang="fr-FR" sz="1400" u="sng" dirty="0">
              <a:hlinkClick r:id="" action="ppaction://noaction"/>
            </a:endParaRPr>
          </a:p>
          <a:p>
            <a:pPr marL="0" indent="0">
              <a:lnSpc>
                <a:spcPct val="90000"/>
              </a:lnSpc>
              <a:spcBef>
                <a:spcPts val="0"/>
              </a:spcBef>
              <a:spcAft>
                <a:spcPts val="600"/>
              </a:spcAft>
              <a:buClr>
                <a:srgbClr val="222222"/>
              </a:buClr>
              <a:buSzPts val="2537"/>
              <a:buNone/>
            </a:pPr>
            <a:endParaRPr lang="fr-FR" sz="1800" u="sng" dirty="0">
              <a:hlinkClick r:id="" action="ppaction://noaction"/>
            </a:endParaRPr>
          </a:p>
          <a:p>
            <a:pPr marL="0" indent="0">
              <a:lnSpc>
                <a:spcPct val="90000"/>
              </a:lnSpc>
              <a:spcBef>
                <a:spcPts val="0"/>
              </a:spcBef>
              <a:spcAft>
                <a:spcPts val="600"/>
              </a:spcAft>
              <a:buClr>
                <a:srgbClr val="000000"/>
              </a:buClr>
              <a:buSzPts val="2537"/>
              <a:buNone/>
            </a:pPr>
            <a:r>
              <a:rPr lang="fr-FR" sz="1800" dirty="0"/>
              <a:t>Le terme signifie textuellement "souffrir ensemble". ... il est défini comme le sentiment qui naît lorsque l'on est confronté à la souffrance d'autrui et que l'on se sent motivé pour soulager cette souffrance.</a:t>
            </a:r>
            <a:br>
              <a:rPr lang="fr-FR" sz="1800" dirty="0"/>
            </a:br>
            <a:r>
              <a:rPr lang="fr-FR" sz="1200" dirty="0"/>
              <a:t>- </a:t>
            </a:r>
            <a:r>
              <a:rPr lang="fr-FR" sz="1200" u="sng" dirty="0">
                <a:hlinkClick r:id="rId8"/>
              </a:rPr>
              <a:t>https://www.anahana.com/fr/mental-health/compassion#google_vignette</a:t>
            </a:r>
            <a:r>
              <a:rPr lang="fr-FR" sz="1200" u="sng" dirty="0"/>
              <a:t> </a:t>
            </a:r>
            <a:endParaRPr lang="fr-FR" sz="1200" dirty="0"/>
          </a:p>
        </p:txBody>
      </p:sp>
      <p:grpSp>
        <p:nvGrpSpPr>
          <p:cNvPr id="4" name="Group 3">
            <a:extLst>
              <a:ext uri="{FF2B5EF4-FFF2-40B4-BE49-F238E27FC236}">
                <a16:creationId xmlns:a16="http://schemas.microsoft.com/office/drawing/2014/main" id="{6FEF76C4-66CD-7F94-A44B-AAEE3A19A03A}"/>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92B3E729-AFE9-5168-2DF6-F4EE271C3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AF3EF03E-4E29-EABE-37C5-C1EF2ADDA1EF}"/>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A silhouette of a person holding a person's hand&#10;&#10;Description automatically generated">
            <a:extLst>
              <a:ext uri="{FF2B5EF4-FFF2-40B4-BE49-F238E27FC236}">
                <a16:creationId xmlns:a16="http://schemas.microsoft.com/office/drawing/2014/main" id="{CC6CB7F9-4ED3-2547-AC37-C2A5FAE49DA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24101" y="2106364"/>
            <a:ext cx="2599718" cy="3561259"/>
          </a:xfrm>
          <a:prstGeom prst="rect">
            <a:avLst/>
          </a:prstGeom>
          <a:noFill/>
        </p:spPr>
      </p:pic>
    </p:spTree>
    <p:extLst>
      <p:ext uri="{BB962C8B-B14F-4D97-AF65-F5344CB8AC3E}">
        <p14:creationId xmlns:p14="http://schemas.microsoft.com/office/powerpoint/2010/main" val="561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5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
                                            <p:txEl>
                                              <p:pRg st="3" end="3"/>
                                            </p:txEl>
                                          </p:spTgt>
                                        </p:tgtEl>
                                        <p:attrNameLst>
                                          <p:attrName>style.visibility</p:attrName>
                                        </p:attrNameLst>
                                      </p:cBhvr>
                                      <p:to>
                                        <p:strVal val="visible"/>
                                      </p:to>
                                    </p:set>
                                    <p:animEffect transition="in" filter="fade">
                                      <p:cBhvr>
                                        <p:cTn id="17" dur="500"/>
                                        <p:tgtEl>
                                          <p:spTgt spid="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1">
                                            <p:txEl>
                                              <p:pRg st="4" end="4"/>
                                            </p:txEl>
                                          </p:spTgt>
                                        </p:tgtEl>
                                        <p:attrNameLst>
                                          <p:attrName>style.visibility</p:attrName>
                                        </p:attrNameLst>
                                      </p:cBhvr>
                                      <p:to>
                                        <p:strVal val="visible"/>
                                      </p:to>
                                    </p:set>
                                    <p:animEffect transition="in" filter="fade">
                                      <p:cBhvr>
                                        <p:cTn id="22" dur="500"/>
                                        <p:tgtEl>
                                          <p:spTgt spid="1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xEl>
                                              <p:pRg st="6" end="6"/>
                                            </p:txEl>
                                          </p:spTgt>
                                        </p:tgtEl>
                                        <p:attrNameLst>
                                          <p:attrName>style.visibility</p:attrName>
                                        </p:attrNameLst>
                                      </p:cBhvr>
                                      <p:to>
                                        <p:strVal val="visible"/>
                                      </p:to>
                                    </p:set>
                                    <p:animEffect transition="in" filter="fade">
                                      <p:cBhvr>
                                        <p:cTn id="27" dur="5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250031" y="312539"/>
            <a:ext cx="8643938" cy="1437680"/>
          </a:xfrm>
          <a:prstGeom prst="rect">
            <a:avLst/>
          </a:prstGeom>
          <a:noFill/>
          <a:ln>
            <a:noFill/>
          </a:ln>
        </p:spPr>
        <p:txBody>
          <a:bodyPr spcFirstLastPara="1" vert="horz" wrap="square" lIns="35719" tIns="35719" rIns="35719" bIns="35719" rtlCol="0" anchor="ctr" anchorCtr="0">
            <a:noAutofit/>
          </a:bodyPr>
          <a:lstStyle/>
          <a:p>
            <a:pPr>
              <a:buSzPts val="5900"/>
            </a:pPr>
            <a:r>
              <a:rPr lang="en-US" sz="4148" dirty="0"/>
              <a:t>Et la </a:t>
            </a:r>
            <a:r>
              <a:rPr lang="fr-CA" sz="4148" dirty="0"/>
              <a:t>« </a:t>
            </a:r>
            <a:r>
              <a:rPr lang="en-US" sz="4148" dirty="0"/>
              <a:t>Compassion de soi</a:t>
            </a:r>
            <a:r>
              <a:rPr lang="fr-CA" sz="4148" dirty="0"/>
              <a:t> »</a:t>
            </a:r>
            <a:r>
              <a:rPr lang="en-US" sz="4148" dirty="0"/>
              <a:t>?</a:t>
            </a:r>
            <a:br>
              <a:rPr lang="en-US" sz="4148" dirty="0"/>
            </a:br>
            <a:r>
              <a:rPr lang="en-US" sz="4148" dirty="0"/>
              <a:t>What about “Self-Compassion”?</a:t>
            </a:r>
            <a:endParaRPr dirty="0"/>
          </a:p>
        </p:txBody>
      </p:sp>
      <p:pic>
        <p:nvPicPr>
          <p:cNvPr id="1026" name="Picture 2">
            <a:extLst>
              <a:ext uri="{FF2B5EF4-FFF2-40B4-BE49-F238E27FC236}">
                <a16:creationId xmlns:a16="http://schemas.microsoft.com/office/drawing/2014/main" id="{719FA87B-A8DB-E9E3-129C-B5BDDF291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715" y="4553387"/>
            <a:ext cx="2160239" cy="2169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Yourself As You Would To Your Best Friend. | Wisdom quotes, Self  compassion, Quotes">
            <a:extLst>
              <a:ext uri="{FF2B5EF4-FFF2-40B4-BE49-F238E27FC236}">
                <a16:creationId xmlns:a16="http://schemas.microsoft.com/office/drawing/2014/main" id="{94B36586-979B-8AA2-6BD6-ED11376E5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998" y="4551414"/>
            <a:ext cx="2169883" cy="2169883"/>
          </a:xfrm>
          <a:prstGeom prst="rect">
            <a:avLst/>
          </a:prstGeom>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4BF7AA8-0DEB-C8B4-E1E8-3D0C69E5A01D}"/>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E882831F-5445-5257-1787-55F390359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3318C45D-B634-A186-6737-B1135C4A19E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2A6BB8-6722-6AC5-CA2E-6FA222DE0FA0}"/>
              </a:ext>
            </a:extLst>
          </p:cNvPr>
          <p:cNvPicPr>
            <a:picLocks noChangeAspect="1"/>
          </p:cNvPicPr>
          <p:nvPr/>
        </p:nvPicPr>
        <p:blipFill>
          <a:blip r:embed="rId6"/>
          <a:stretch>
            <a:fillRect/>
          </a:stretch>
        </p:blipFill>
        <p:spPr>
          <a:xfrm>
            <a:off x="413325" y="1735949"/>
            <a:ext cx="3078556" cy="2580748"/>
          </a:xfrm>
          <a:prstGeom prst="rect">
            <a:avLst/>
          </a:prstGeom>
        </p:spPr>
      </p:pic>
      <p:pic>
        <p:nvPicPr>
          <p:cNvPr id="3" name="Picture 2">
            <a:extLst>
              <a:ext uri="{FF2B5EF4-FFF2-40B4-BE49-F238E27FC236}">
                <a16:creationId xmlns:a16="http://schemas.microsoft.com/office/drawing/2014/main" id="{BC28B020-5C01-400F-1781-E4A2370E31FD}"/>
              </a:ext>
            </a:extLst>
          </p:cNvPr>
          <p:cNvPicPr>
            <a:picLocks noChangeAspect="1"/>
          </p:cNvPicPr>
          <p:nvPr/>
        </p:nvPicPr>
        <p:blipFill>
          <a:blip r:embed="rId7"/>
          <a:stretch>
            <a:fillRect/>
          </a:stretch>
        </p:blipFill>
        <p:spPr>
          <a:xfrm>
            <a:off x="5362702" y="1735949"/>
            <a:ext cx="1796326" cy="2580748"/>
          </a:xfrm>
          <a:prstGeom prst="rect">
            <a:avLst/>
          </a:prstGeom>
        </p:spPr>
      </p:pic>
    </p:spTree>
    <p:extLst>
      <p:ext uri="{BB962C8B-B14F-4D97-AF65-F5344CB8AC3E}">
        <p14:creationId xmlns:p14="http://schemas.microsoft.com/office/powerpoint/2010/main" val="20122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 with a snake head and a staff&#10;&#10;Description automatically generated">
            <a:extLst>
              <a:ext uri="{FF2B5EF4-FFF2-40B4-BE49-F238E27FC236}">
                <a16:creationId xmlns:a16="http://schemas.microsoft.com/office/drawing/2014/main" id="{2E90D11E-E10E-2844-63E8-0AD014481D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2240" y="3457378"/>
            <a:ext cx="1847159" cy="2675376"/>
          </a:xfrm>
          <a:prstGeom prst="rect">
            <a:avLst/>
          </a:prstGeom>
        </p:spPr>
      </p:pic>
      <p:sp>
        <p:nvSpPr>
          <p:cNvPr id="2" name="Title 1"/>
          <p:cNvSpPr>
            <a:spLocks noGrp="1"/>
          </p:cNvSpPr>
          <p:nvPr>
            <p:ph type="title"/>
          </p:nvPr>
        </p:nvSpPr>
        <p:spPr/>
        <p:txBody>
          <a:bodyPr>
            <a:normAutofit/>
          </a:bodyPr>
          <a:lstStyle/>
          <a:p>
            <a:r>
              <a:rPr lang="en-US" dirty="0"/>
              <a:t>The Five Myths of Self-Compassion</a:t>
            </a:r>
            <a:endParaRPr lang="en-CA" dirty="0"/>
          </a:p>
        </p:txBody>
      </p:sp>
      <p:sp>
        <p:nvSpPr>
          <p:cNvPr id="3" name="Content Placeholder 2"/>
          <p:cNvSpPr>
            <a:spLocks noGrp="1"/>
          </p:cNvSpPr>
          <p:nvPr>
            <p:ph idx="1"/>
          </p:nvPr>
        </p:nvSpPr>
        <p:spPr>
          <a:xfrm>
            <a:off x="457200" y="1600200"/>
            <a:ext cx="8651304" cy="4525963"/>
          </a:xfrm>
        </p:spPr>
        <p:txBody>
          <a:bodyPr>
            <a:noAutofit/>
          </a:bodyPr>
          <a:lstStyle/>
          <a:p>
            <a:pPr>
              <a:spcBef>
                <a:spcPts val="400"/>
              </a:spcBef>
            </a:pPr>
            <a:r>
              <a:rPr lang="en-CA" sz="2800" dirty="0"/>
              <a:t>For most people, compassion is a most laudable quality. </a:t>
            </a:r>
          </a:p>
          <a:p>
            <a:pPr>
              <a:spcBef>
                <a:spcPts val="400"/>
              </a:spcBef>
            </a:pPr>
            <a:r>
              <a:rPr lang="en-CA" sz="2800" dirty="0"/>
              <a:t>Conversely, self-compassion has a negative connotation for many people.</a:t>
            </a:r>
          </a:p>
          <a:p>
            <a:pPr>
              <a:spcBef>
                <a:spcPts val="400"/>
              </a:spcBef>
            </a:pPr>
            <a:r>
              <a:rPr lang="en-CA" sz="2800" dirty="0"/>
              <a:t>The Five Myths of Self-Compassion – article, addresses these legends:</a:t>
            </a:r>
          </a:p>
          <a:p>
            <a:pPr marL="857250" lvl="1" indent="-457200">
              <a:spcBef>
                <a:spcPts val="400"/>
              </a:spcBef>
              <a:buFont typeface="+mj-lt"/>
              <a:buAutoNum type="arabicPeriod"/>
            </a:pPr>
            <a:r>
              <a:rPr lang="en-CA"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CA"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a:t>Greater Good Science Center - Kristin Neff’s article: </a:t>
            </a:r>
            <a:r>
              <a:rPr lang="en-CA" sz="1400">
                <a:hlinkClick r:id="rId5"/>
              </a:rPr>
              <a:t>http://greatergood.berkeley.edu/article/item/the_five_myths_of_self_compassion</a:t>
            </a:r>
            <a:r>
              <a:rPr lang="en-CA" sz="1400"/>
              <a:t> </a:t>
            </a:r>
            <a:endParaRPr lang="en-CA" sz="1400" dirty="0"/>
          </a:p>
        </p:txBody>
      </p:sp>
    </p:spTree>
    <p:extLst>
      <p:ext uri="{BB962C8B-B14F-4D97-AF65-F5344CB8AC3E}">
        <p14:creationId xmlns:p14="http://schemas.microsoft.com/office/powerpoint/2010/main" val="5540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with a snake head and a staff&#10;&#10;Description automatically generated">
            <a:extLst>
              <a:ext uri="{FF2B5EF4-FFF2-40B4-BE49-F238E27FC236}">
                <a16:creationId xmlns:a16="http://schemas.microsoft.com/office/drawing/2014/main" id="{63C46E12-6C08-F29C-DC51-EB4C2AB421E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32240" y="3457378"/>
            <a:ext cx="1847159" cy="2675376"/>
          </a:xfrm>
          <a:prstGeom prst="rect">
            <a:avLst/>
          </a:prstGeom>
        </p:spPr>
      </p:pic>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a:t>
            </a:r>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800" dirty="0"/>
              <a:t>Pour la plupart des gens, la compassion est une qualité des plus louables. </a:t>
            </a:r>
          </a:p>
          <a:p>
            <a:pPr>
              <a:spcBef>
                <a:spcPts val="400"/>
              </a:spcBef>
            </a:pPr>
            <a:r>
              <a:rPr lang="fr-CA" sz="2800" dirty="0"/>
              <a:t>À l’inverse, l’autocompassion a plutôt une connotation négative pour plusieurs personnes.</a:t>
            </a:r>
          </a:p>
          <a:p>
            <a:pPr>
              <a:spcBef>
                <a:spcPts val="400"/>
              </a:spcBef>
            </a:pPr>
            <a:r>
              <a:rPr lang="fr-CA" sz="2800" dirty="0"/>
              <a:t>Les cinq mythes de l’autocompassion :</a:t>
            </a:r>
          </a:p>
          <a:p>
            <a:pPr marL="857250" lvl="1" indent="-457200">
              <a:spcBef>
                <a:spcPts val="400"/>
              </a:spcBef>
              <a:buFont typeface="+mj-lt"/>
              <a:buAutoNum type="arabicPeriod"/>
            </a:pPr>
            <a:r>
              <a:rPr lang="fr-CA" sz="2000" dirty="0"/>
              <a:t>L’autocompassion est une forme d’apitoiement sur soi</a:t>
            </a:r>
          </a:p>
          <a:p>
            <a:pPr marL="857250" lvl="1" indent="-457200">
              <a:spcBef>
                <a:spcPts val="400"/>
              </a:spcBef>
              <a:buFont typeface="+mj-lt"/>
              <a:buAutoNum type="arabicPeriod"/>
            </a:pPr>
            <a:r>
              <a:rPr lang="fr-CA" sz="2000" dirty="0"/>
              <a:t>L’autocompassion est un signe de faiblesse</a:t>
            </a:r>
          </a:p>
          <a:p>
            <a:pPr marL="857250" lvl="1" indent="-457200">
              <a:spcBef>
                <a:spcPts val="400"/>
              </a:spcBef>
              <a:buFont typeface="+mj-lt"/>
              <a:buAutoNum type="arabicPeriod"/>
            </a:pPr>
            <a:r>
              <a:rPr lang="fr-CA" sz="2000" dirty="0"/>
              <a:t>L’autocompassion amène l’autocomplaisance</a:t>
            </a:r>
          </a:p>
          <a:p>
            <a:pPr marL="857250" lvl="1" indent="-457200">
              <a:spcBef>
                <a:spcPts val="400"/>
              </a:spcBef>
              <a:buFont typeface="+mj-lt"/>
              <a:buAutoNum type="arabicPeriod"/>
            </a:pPr>
            <a:r>
              <a:rPr lang="fr-CA" sz="2000" dirty="0"/>
              <a:t>L’autocompassion équivaut à du narcissisme</a:t>
            </a:r>
          </a:p>
          <a:p>
            <a:pPr marL="857250" lvl="1" indent="-457200">
              <a:spcBef>
                <a:spcPts val="400"/>
              </a:spcBef>
              <a:buFont typeface="+mj-lt"/>
              <a:buAutoNum type="arabicPeriod"/>
            </a:pPr>
            <a:r>
              <a:rPr lang="fr-CA" sz="2000" dirty="0"/>
              <a:t>L’autocompassion est de l’égoïsme</a:t>
            </a:r>
          </a:p>
        </p:txBody>
      </p:sp>
    </p:spTree>
    <p:extLst>
      <p:ext uri="{BB962C8B-B14F-4D97-AF65-F5344CB8AC3E}">
        <p14:creationId xmlns:p14="http://schemas.microsoft.com/office/powerpoint/2010/main" val="35925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A definition</a:t>
            </a:r>
          </a:p>
        </p:txBody>
      </p:sp>
      <p:sp>
        <p:nvSpPr>
          <p:cNvPr id="3" name="Content Placeholder 2"/>
          <p:cNvSpPr>
            <a:spLocks noGrp="1"/>
          </p:cNvSpPr>
          <p:nvPr>
            <p:ph idx="1"/>
          </p:nvPr>
        </p:nvSpPr>
        <p:spPr>
          <a:xfrm>
            <a:off x="457200" y="1600200"/>
            <a:ext cx="8435280" cy="4525963"/>
          </a:xfrm>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
        <p:nvSpPr>
          <p:cNvPr id="2" name="TextBox 1">
            <a:extLst>
              <a:ext uri="{FF2B5EF4-FFF2-40B4-BE49-F238E27FC236}">
                <a16:creationId xmlns:a16="http://schemas.microsoft.com/office/drawing/2014/main" id="{97A35390-E1FD-7042-65FA-B5932AA6D685}"/>
              </a:ext>
            </a:extLst>
          </p:cNvPr>
          <p:cNvSpPr txBox="1"/>
          <p:nvPr/>
        </p:nvSpPr>
        <p:spPr>
          <a:xfrm>
            <a:off x="2123728" y="1160165"/>
            <a:ext cx="5184576" cy="1692771"/>
          </a:xfrm>
          <a:prstGeom prst="rect">
            <a:avLst/>
          </a:prstGeom>
          <a:solidFill>
            <a:schemeClr val="accent1"/>
          </a:solidFill>
        </p:spPr>
        <p:txBody>
          <a:bodyPr wrap="square" rtlCol="0">
            <a:spAutoFit/>
          </a:bodyPr>
          <a:lstStyle/>
          <a:p>
            <a:pPr algn="ctr"/>
            <a:r>
              <a:rPr lang="fr-FR" sz="2400" dirty="0"/>
              <a:t>L’Objectif </a:t>
            </a:r>
            <a:r>
              <a:rPr lang="fr-FR" sz="2400" strike="dblStrike" dirty="0"/>
              <a:t>de la méditation </a:t>
            </a:r>
            <a:r>
              <a:rPr lang="fr-FR" sz="2400" dirty="0"/>
              <a:t>n'est pas de vous permettre de contrôler vos pensées, </a:t>
            </a:r>
            <a:r>
              <a:rPr lang="fr-FR" sz="2800" b="1" dirty="0"/>
              <a:t>mais d'arrêter de les laisser vous dominer.</a:t>
            </a:r>
            <a:endParaRPr lang="en-CA" sz="2800" b="1" dirty="0"/>
          </a:p>
        </p:txBody>
      </p:sp>
      <p:sp>
        <p:nvSpPr>
          <p:cNvPr id="3" name="Freeform: Shape 2">
            <a:extLst>
              <a:ext uri="{FF2B5EF4-FFF2-40B4-BE49-F238E27FC236}">
                <a16:creationId xmlns:a16="http://schemas.microsoft.com/office/drawing/2014/main" id="{1AA7CC3F-04FD-56F9-4AF8-0B3FE007D8B1}"/>
              </a:ext>
            </a:extLst>
          </p:cNvPr>
          <p:cNvSpPr/>
          <p:nvPr/>
        </p:nvSpPr>
        <p:spPr>
          <a:xfrm>
            <a:off x="3949896" y="204282"/>
            <a:ext cx="2062264" cy="972766"/>
          </a:xfrm>
          <a:custGeom>
            <a:avLst/>
            <a:gdLst>
              <a:gd name="connsiteX0" fmla="*/ 1731523 w 2062264"/>
              <a:gd name="connsiteY0" fmla="*/ 48638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19455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99617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6" fmla="*/ 1780161 w 2062264"/>
              <a:gd name="connsiteY6" fmla="*/ 0 h 972766"/>
              <a:gd name="connsiteX0" fmla="*/ 1780161 w 2062264"/>
              <a:gd name="connsiteY0" fmla="*/ 0 h 972766"/>
              <a:gd name="connsiteX1" fmla="*/ 0 w 2062264"/>
              <a:gd name="connsiteY1" fmla="*/ 476655 h 972766"/>
              <a:gd name="connsiteX2" fmla="*/ 77821 w 2062264"/>
              <a:gd name="connsiteY2" fmla="*/ 972766 h 972766"/>
              <a:gd name="connsiteX3" fmla="*/ 1371600 w 2062264"/>
              <a:gd name="connsiteY3" fmla="*/ 953310 h 972766"/>
              <a:gd name="connsiteX4" fmla="*/ 2062264 w 2062264"/>
              <a:gd name="connsiteY4" fmla="*/ 797668 h 972766"/>
              <a:gd name="connsiteX5" fmla="*/ 1780162 w 2062264"/>
              <a:gd name="connsiteY5" fmla="*/ 1 h 972766"/>
              <a:gd name="connsiteX6" fmla="*/ 1780161 w 2062264"/>
              <a:gd name="connsiteY6" fmla="*/ 0 h 9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264" h="972766">
                <a:moveTo>
                  <a:pt x="1780161" y="0"/>
                </a:moveTo>
                <a:lnTo>
                  <a:pt x="0" y="476655"/>
                </a:lnTo>
                <a:lnTo>
                  <a:pt x="77821" y="972766"/>
                </a:lnTo>
                <a:lnTo>
                  <a:pt x="1371600" y="953310"/>
                </a:lnTo>
                <a:lnTo>
                  <a:pt x="2062264" y="797668"/>
                </a:lnTo>
                <a:lnTo>
                  <a:pt x="1780162" y="1"/>
                </a:lnTo>
                <a:lnTo>
                  <a:pt x="1780161"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ED764-4CF3-B3C1-0A0B-AA316D559CE8}"/>
              </a:ext>
            </a:extLst>
          </p:cNvPr>
          <p:cNvSpPr txBox="1"/>
          <p:nvPr/>
        </p:nvSpPr>
        <p:spPr>
          <a:xfrm rot="20709207">
            <a:off x="3908557" y="296233"/>
            <a:ext cx="2088232" cy="954107"/>
          </a:xfrm>
          <a:prstGeom prst="rect">
            <a:avLst/>
          </a:prstGeom>
          <a:solidFill>
            <a:srgbClr val="FFFF00">
              <a:alpha val="69804"/>
            </a:srgbClr>
          </a:solidFill>
        </p:spPr>
        <p:txBody>
          <a:bodyPr wrap="square" rtlCol="0">
            <a:spAutoFit/>
          </a:bodyPr>
          <a:lstStyle/>
          <a:p>
            <a:pPr algn="ctr"/>
            <a:r>
              <a:rPr lang="en-US" sz="2800" dirty="0">
                <a:latin typeface="Brush Script MT" panose="03060802040406070304" pitchFamily="66" charset="0"/>
              </a:rPr>
              <a:t>de la </a:t>
            </a:r>
            <a:r>
              <a:rPr lang="en-US" sz="2800" dirty="0" err="1">
                <a:latin typeface="Brush Script MT" panose="03060802040406070304" pitchFamily="66" charset="0"/>
              </a:rPr>
              <a:t>prise</a:t>
            </a:r>
            <a:r>
              <a:rPr lang="en-US" sz="2800" dirty="0">
                <a:latin typeface="Brush Script MT" panose="03060802040406070304" pitchFamily="66" charset="0"/>
              </a:rPr>
              <a:t> de conscience de soi</a:t>
            </a:r>
            <a:endParaRPr lang="en-CA" sz="2800" dirty="0">
              <a:latin typeface="Brush Script MT" panose="03060802040406070304" pitchFamily="66" charset="0"/>
            </a:endParaRPr>
          </a:p>
        </p:txBody>
      </p:sp>
    </p:spTree>
    <p:extLst>
      <p:ext uri="{BB962C8B-B14F-4D97-AF65-F5344CB8AC3E}">
        <p14:creationId xmlns:p14="http://schemas.microsoft.com/office/powerpoint/2010/main" val="125381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Une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8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dirty="0"/>
              <a:t>La D</a:t>
            </a:r>
            <a:r>
              <a:rPr lang="fr-CA" baseline="30000" dirty="0"/>
              <a:t>re</a:t>
            </a:r>
            <a:r>
              <a:rPr lang="fr-CA" dirty="0"/>
              <a:t> Kristin Neff inclut dans la définition de l’autocompassion </a:t>
            </a:r>
            <a:r>
              <a:rPr lang="fr-CA" dirty="0">
                <a:solidFill>
                  <a:srgbClr val="7030A0"/>
                </a:solidFill>
              </a:rPr>
              <a:t>trois composantes principales:</a:t>
            </a:r>
            <a:endParaRPr lang="fr-CA" dirty="0"/>
          </a:p>
          <a:p>
            <a:pPr lvl="1">
              <a:spcBef>
                <a:spcPts val="600"/>
              </a:spcBef>
            </a:pPr>
            <a:r>
              <a:rPr lang="fr-CA" dirty="0"/>
              <a:t>Bienveillance envers soi-même </a:t>
            </a:r>
          </a:p>
          <a:p>
            <a:pPr lvl="1">
              <a:spcBef>
                <a:spcPts val="600"/>
              </a:spcBef>
            </a:pPr>
            <a:r>
              <a:rPr lang="fr-CA" dirty="0"/>
              <a:t>Humanité commune </a:t>
            </a:r>
          </a:p>
          <a:p>
            <a:pPr lvl="1">
              <a:spcBef>
                <a:spcPts val="600"/>
              </a:spcBef>
            </a:pPr>
            <a:r>
              <a:rPr lang="fr-CA" dirty="0"/>
              <a:t>Pleine conscience </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Self-Love Exercise</a:t>
            </a:r>
            <a:br>
              <a:rPr lang="en-CA" sz="2800" dirty="0"/>
            </a:br>
            <a:r>
              <a:rPr lang="fr-FR" sz="2400" dirty="0"/>
              <a:t>Exercice de compassion et d'amour de soi en pleine conscience</a:t>
            </a:r>
            <a:endParaRPr lang="en-US" sz="24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360" y="193502"/>
            <a:ext cx="1512081" cy="1224136"/>
          </a:xfrm>
          <a:prstGeom prst="rect">
            <a:avLst/>
          </a:prstGeom>
        </p:spPr>
      </p:pic>
      <p:pic>
        <p:nvPicPr>
          <p:cNvPr id="3" name="Google Shape;165;p23" descr="Image">
            <a:extLst>
              <a:ext uri="{FF2B5EF4-FFF2-40B4-BE49-F238E27FC236}">
                <a16:creationId xmlns:a16="http://schemas.microsoft.com/office/drawing/2014/main" id="{404C0DF4-CD29-6624-86E2-C1008BBB62D1}"/>
              </a:ext>
            </a:extLst>
          </p:cNvPr>
          <p:cNvPicPr preferRelativeResize="0">
            <a:picLocks/>
          </p:cNvPicPr>
          <p:nvPr/>
        </p:nvPicPr>
        <p:blipFill rotWithShape="1">
          <a:blip r:embed="rId4">
            <a:alphaModFix/>
          </a:blip>
          <a:srcRect t="2491" b="2490"/>
          <a:stretch/>
        </p:blipFill>
        <p:spPr>
          <a:xfrm>
            <a:off x="4034407" y="4526235"/>
            <a:ext cx="3279492" cy="2081585"/>
          </a:xfrm>
          <a:prstGeom prst="rect">
            <a:avLst/>
          </a:prstGeom>
          <a:noFill/>
          <a:ln>
            <a:noFill/>
          </a:ln>
          <a:effectLst>
            <a:outerShdw blurRad="254000" dist="127000" dir="5400000" rotWithShape="0">
              <a:srgbClr val="000000">
                <a:alpha val="69411"/>
              </a:srgbClr>
            </a:outerShdw>
          </a:effectLst>
        </p:spPr>
      </p:pic>
      <p:pic>
        <p:nvPicPr>
          <p:cNvPr id="6" name="Google Shape;166;p23" descr="Image">
            <a:extLst>
              <a:ext uri="{FF2B5EF4-FFF2-40B4-BE49-F238E27FC236}">
                <a16:creationId xmlns:a16="http://schemas.microsoft.com/office/drawing/2014/main" id="{610D5CD2-4D4E-50C8-C020-297E2B14C94F}"/>
              </a:ext>
            </a:extLst>
          </p:cNvPr>
          <p:cNvPicPr preferRelativeResize="0">
            <a:picLocks/>
          </p:cNvPicPr>
          <p:nvPr/>
        </p:nvPicPr>
        <p:blipFill rotWithShape="1">
          <a:blip r:embed="rId5">
            <a:alphaModFix/>
          </a:blip>
          <a:srcRect/>
          <a:stretch/>
        </p:blipFill>
        <p:spPr>
          <a:xfrm>
            <a:off x="2848743" y="1773075"/>
            <a:ext cx="2371329" cy="2517682"/>
          </a:xfrm>
          <a:prstGeom prst="rect">
            <a:avLst/>
          </a:prstGeom>
          <a:noFill/>
          <a:ln>
            <a:noFill/>
          </a:ln>
          <a:effectLst>
            <a:outerShdw blurRad="254000" dist="127000" dir="5400000" rotWithShape="0">
              <a:srgbClr val="000000">
                <a:alpha val="69411"/>
              </a:srgbClr>
            </a:outerShdw>
          </a:effectLst>
        </p:spPr>
      </p:pic>
      <p:pic>
        <p:nvPicPr>
          <p:cNvPr id="7" name="Google Shape;167;p23" descr="Image">
            <a:extLst>
              <a:ext uri="{FF2B5EF4-FFF2-40B4-BE49-F238E27FC236}">
                <a16:creationId xmlns:a16="http://schemas.microsoft.com/office/drawing/2014/main" id="{A4541C9B-88D1-DC3D-2C4D-FBCC900BEC04}"/>
              </a:ext>
            </a:extLst>
          </p:cNvPr>
          <p:cNvPicPr preferRelativeResize="0">
            <a:picLocks/>
          </p:cNvPicPr>
          <p:nvPr/>
        </p:nvPicPr>
        <p:blipFill rotWithShape="1">
          <a:blip r:embed="rId6">
            <a:alphaModFix/>
          </a:blip>
          <a:srcRect l="11661" r="11663"/>
          <a:stretch/>
        </p:blipFill>
        <p:spPr>
          <a:xfrm>
            <a:off x="323528" y="1836847"/>
            <a:ext cx="1818408" cy="2453910"/>
          </a:xfrm>
          <a:prstGeom prst="rect">
            <a:avLst/>
          </a:prstGeom>
          <a:noFill/>
          <a:ln>
            <a:noFill/>
          </a:ln>
          <a:effectLst>
            <a:outerShdw blurRad="254000" dist="127000" dir="5400000" rotWithShape="0">
              <a:srgbClr val="000000">
                <a:alpha val="69411"/>
              </a:srgbClr>
            </a:outerShdw>
          </a:effectLst>
        </p:spPr>
      </p:pic>
      <p:pic>
        <p:nvPicPr>
          <p:cNvPr id="1026" name="Picture 2" descr="orthodontic-specialists-woman-self-hug - Orthodontic Specialists of Seguin  and San Marcos">
            <a:extLst>
              <a:ext uri="{FF2B5EF4-FFF2-40B4-BE49-F238E27FC236}">
                <a16:creationId xmlns:a16="http://schemas.microsoft.com/office/drawing/2014/main" id="{E7D87228-C9CC-7B45-F4D5-83B6F622C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153" y="1743137"/>
            <a:ext cx="1998160" cy="2517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lf Hug Mirror Images - Free Download ...">
            <a:extLst>
              <a:ext uri="{FF2B5EF4-FFF2-40B4-BE49-F238E27FC236}">
                <a16:creationId xmlns:a16="http://schemas.microsoft.com/office/drawing/2014/main" id="{8E4F52EC-6986-101A-FDFB-B1CE33180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178" y="4526235"/>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30726AE-AB21-9EBE-1C7E-1D3E542DF508}"/>
              </a:ext>
              <a:ext uri="{C183D7F6-B498-43B3-948B-1728B52AA6E4}">
                <adec:decorative xmlns:adec="http://schemas.microsoft.com/office/drawing/2017/decorative" val="1"/>
              </a:ext>
            </a:extLst>
          </p:cNvPr>
          <p:cNvGrpSpPr/>
          <p:nvPr/>
        </p:nvGrpSpPr>
        <p:grpSpPr>
          <a:xfrm>
            <a:off x="8134528" y="3451774"/>
            <a:ext cx="742312" cy="745446"/>
            <a:chOff x="1691680" y="5343137"/>
            <a:chExt cx="803649" cy="818086"/>
          </a:xfrm>
        </p:grpSpPr>
        <p:pic>
          <p:nvPicPr>
            <p:cNvPr id="10" name="Picture 9">
              <a:extLst>
                <a:ext uri="{FF2B5EF4-FFF2-40B4-BE49-F238E27FC236}">
                  <a16:creationId xmlns:a16="http://schemas.microsoft.com/office/drawing/2014/main" id="{CFD4600D-86D1-13F5-5FB4-929091991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4347647C-4503-3C9D-48A4-D4D80F1A04DB}"/>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755FBF-D664-4F95-71CB-E830FD6F52DA}"/>
              </a:ext>
            </a:extLst>
          </p:cNvPr>
          <p:cNvSpPr txBox="1"/>
          <p:nvPr/>
        </p:nvSpPr>
        <p:spPr>
          <a:xfrm>
            <a:off x="2987824" y="1435550"/>
            <a:ext cx="2088232"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rPr>
              <a:t>Se donner un calin</a:t>
            </a:r>
            <a:endParaRPr lang="en-CA" sz="1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855CD74-33B3-E70F-C1E2-99ED092254EE}"/>
              </a:ext>
            </a:extLst>
          </p:cNvPr>
          <p:cNvSpPr txBox="1"/>
          <p:nvPr/>
        </p:nvSpPr>
        <p:spPr>
          <a:xfrm rot="444667">
            <a:off x="2678882" y="5006652"/>
            <a:ext cx="692138" cy="461665"/>
          </a:xfrm>
          <a:prstGeom prst="rect">
            <a:avLst/>
          </a:prstGeom>
          <a:noFill/>
        </p:spPr>
        <p:txBody>
          <a:bodyPr wrap="square" rtlCol="0">
            <a:spAutoFit/>
          </a:bodyPr>
          <a:lstStyle/>
          <a:p>
            <a:r>
              <a:rPr lang="en-US" sz="1200" dirty="0">
                <a:solidFill>
                  <a:srgbClr val="C00000"/>
                </a:solidFill>
              </a:rPr>
              <a:t>Je </a:t>
            </a:r>
            <a:r>
              <a:rPr lang="en-US" sz="1200" dirty="0" err="1">
                <a:solidFill>
                  <a:srgbClr val="C00000"/>
                </a:solidFill>
              </a:rPr>
              <a:t>m’aime</a:t>
            </a:r>
            <a:endParaRPr lang="en-CA" sz="1200" dirty="0">
              <a:solidFill>
                <a:srgbClr val="C00000"/>
              </a:solidFill>
            </a:endParaRPr>
          </a:p>
        </p:txBody>
      </p:sp>
      <p:sp>
        <p:nvSpPr>
          <p:cNvPr id="12" name="TextBox 11">
            <a:extLst>
              <a:ext uri="{FF2B5EF4-FFF2-40B4-BE49-F238E27FC236}">
                <a16:creationId xmlns:a16="http://schemas.microsoft.com/office/drawing/2014/main" id="{BC2FAFB8-28FD-79AF-B98F-D7AE5702D7C5}"/>
              </a:ext>
            </a:extLst>
          </p:cNvPr>
          <p:cNvSpPr txBox="1"/>
          <p:nvPr/>
        </p:nvSpPr>
        <p:spPr>
          <a:xfrm>
            <a:off x="7236296" y="4917198"/>
            <a:ext cx="1859676" cy="830997"/>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Je suis si génial que j'ai envie de me donner un câlin.</a:t>
            </a:r>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58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017589" y="5157192"/>
            <a:ext cx="5108963" cy="131818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lnSpc>
                <a:spcPct val="150000"/>
              </a:lnSpc>
              <a:spcBef>
                <a:spcPts val="0"/>
              </a:spcBef>
              <a:defRPr/>
            </a:pPr>
            <a:r>
              <a:rPr lang="fr-CA" sz="2800" dirty="0"/>
              <a:t>Prenez conscience, soyez heureux</a:t>
            </a:r>
            <a:br>
              <a:rPr lang="fr-CA" sz="2800" dirty="0"/>
            </a:b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CFA22FC8-8437-52F3-5F54-6D213D50B9DC}"/>
              </a:ext>
            </a:extLst>
          </p:cNvPr>
          <p:cNvSpPr>
            <a:spLocks noGrp="1"/>
          </p:cNvSpPr>
          <p:nvPr>
            <p:ph type="title"/>
          </p:nvPr>
        </p:nvSpPr>
        <p:spPr/>
        <p:txBody>
          <a:bodyPr/>
          <a:lstStyle/>
          <a:p>
            <a:r>
              <a:rPr lang="fr-CA" dirty="0" err="1"/>
              <a:t>References</a:t>
            </a:r>
            <a:endParaRPr lang="en-US" dirty="0"/>
          </a:p>
        </p:txBody>
      </p:sp>
      <p:sp>
        <p:nvSpPr>
          <p:cNvPr id="3" name="Content Placeholder 2">
            <a:extLst>
              <a:ext uri="{FF2B5EF4-FFF2-40B4-BE49-F238E27FC236}">
                <a16:creationId xmlns:a16="http://schemas.microsoft.com/office/drawing/2014/main" id="{A4AC599D-C8C5-A9F6-368C-10EE6CDB22C9}"/>
              </a:ext>
            </a:extLst>
          </p:cNvPr>
          <p:cNvSpPr>
            <a:spLocks noGrp="1"/>
          </p:cNvSpPr>
          <p:nvPr>
            <p:ph idx="1"/>
          </p:nvPr>
        </p:nvSpPr>
        <p:spPr>
          <a:xfrm>
            <a:off x="457200" y="1600200"/>
            <a:ext cx="8229600" cy="4781128"/>
          </a:xfrm>
        </p:spPr>
        <p:txBody>
          <a:bodyPr>
            <a:normAutofit fontScale="62500" lnSpcReduction="20000"/>
          </a:bodyPr>
          <a:lstStyle/>
          <a:p>
            <a:pPr marL="303609" indent="-285750">
              <a:spcBef>
                <a:spcPts val="600"/>
              </a:spcBef>
              <a:buClr>
                <a:srgbClr val="000000"/>
              </a:buClr>
              <a:buSzPts val="1175"/>
            </a:pPr>
            <a:r>
              <a:rPr lang="en-CA" dirty="0">
                <a:hlinkClick r:id="rId3"/>
              </a:rPr>
              <a:t>Mindful Change Leadership Development Program Invitation 8-week program</a:t>
            </a:r>
            <a:r>
              <a:rPr lang="en-CA" sz="3200" dirty="0"/>
              <a:t> -  </a:t>
            </a:r>
            <a:r>
              <a:rPr lang="en-CA" dirty="0"/>
              <a:t>https://wiki.gccollab.ca/MCLD-DLCP</a:t>
            </a:r>
            <a:endParaRPr lang="en-CA" sz="3200" dirty="0">
              <a:hlinkClick r:id="rId4"/>
            </a:endParaRPr>
          </a:p>
          <a:p>
            <a:pPr marL="303609" indent="-285750">
              <a:spcBef>
                <a:spcPts val="600"/>
              </a:spcBef>
              <a:buClr>
                <a:srgbClr val="000000"/>
              </a:buClr>
              <a:buSzPts val="1175"/>
            </a:pPr>
            <a:r>
              <a:rPr lang="en-CA" dirty="0">
                <a:hlinkClick r:id="rId5"/>
              </a:rPr>
              <a:t>Self-Compassion Practices: Cultivate Inner Peace and Joy - Self-Compassion</a:t>
            </a:r>
            <a:r>
              <a:rPr lang="en-CA" sz="3200" dirty="0"/>
              <a:t> - https://self-compassion.org/self-compassion-practices/</a:t>
            </a:r>
            <a:endParaRPr lang="en-CA" sz="3200" dirty="0">
              <a:hlinkClick r:id="rId6"/>
            </a:endParaRPr>
          </a:p>
          <a:p>
            <a:pPr marL="303609" indent="-285750">
              <a:spcBef>
                <a:spcPts val="600"/>
              </a:spcBef>
              <a:buClr>
                <a:srgbClr val="000000"/>
              </a:buClr>
              <a:buSzPts val="1175"/>
            </a:pPr>
            <a:r>
              <a:rPr lang="en-CA" dirty="0">
                <a:hlinkClick r:id="rId7"/>
              </a:rPr>
              <a:t>Free Meditations &amp; Practices - Center for Mindful Self-Compassion (centerformsc.org)</a:t>
            </a:r>
            <a:r>
              <a:rPr lang="en-CA" dirty="0"/>
              <a:t> - https://centerformsc.org/free-meditations-practices/</a:t>
            </a:r>
          </a:p>
          <a:p>
            <a:pPr marL="303609" indent="-285750">
              <a:spcBef>
                <a:spcPts val="600"/>
              </a:spcBef>
              <a:buClr>
                <a:srgbClr val="000000"/>
              </a:buClr>
              <a:buSzPts val="1175"/>
            </a:pPr>
            <a:r>
              <a:rPr lang="en-CA" dirty="0">
                <a:hlinkClick r:id="rId8"/>
              </a:rPr>
              <a:t>Meditations | Free Guided Meditations | Chris </a:t>
            </a:r>
            <a:r>
              <a:rPr lang="en-CA" dirty="0" err="1">
                <a:hlinkClick r:id="rId8"/>
              </a:rPr>
              <a:t>Germer</a:t>
            </a:r>
            <a:r>
              <a:rPr lang="en-CA" sz="3200" dirty="0"/>
              <a:t> - https://chrisgermer.com/meditations/</a:t>
            </a:r>
          </a:p>
          <a:p>
            <a:pPr marL="303609" indent="-285750">
              <a:spcBef>
                <a:spcPts val="600"/>
              </a:spcBef>
              <a:buClr>
                <a:srgbClr val="000000"/>
              </a:buClr>
              <a:buSzPts val="1175"/>
            </a:pPr>
            <a:r>
              <a:rPr lang="en-CA" dirty="0">
                <a:hlinkClick r:id="rId9"/>
              </a:rPr>
              <a:t>MSC Session 1 - Practicing Self-Compassion with Chris </a:t>
            </a:r>
            <a:r>
              <a:rPr lang="en-CA" dirty="0" err="1">
                <a:hlinkClick r:id="rId9"/>
              </a:rPr>
              <a:t>Germer</a:t>
            </a:r>
            <a:r>
              <a:rPr lang="en-CA" dirty="0">
                <a:hlinkClick r:id="rId9"/>
              </a:rPr>
              <a:t> (1 of 8) - YouTube</a:t>
            </a:r>
            <a:r>
              <a:rPr lang="en-CA" sz="3200" dirty="0"/>
              <a:t> - https://www.youtube.com/watch?v=sCccKLjwCwk&amp;list=PLlDtTpK-5ZWSc35aBFvDh067VMiR_sv1N</a:t>
            </a:r>
          </a:p>
          <a:p>
            <a:pPr marL="303609" indent="-285750">
              <a:spcBef>
                <a:spcPts val="600"/>
              </a:spcBef>
              <a:buClr>
                <a:srgbClr val="000000"/>
              </a:buClr>
              <a:buSzPts val="1175"/>
            </a:pPr>
            <a:r>
              <a:rPr lang="en-CA" dirty="0">
                <a:hlinkClick r:id="rId10"/>
              </a:rPr>
              <a:t>Mindful Self-Compassion Meditations - Kristy </a:t>
            </a:r>
            <a:r>
              <a:rPr lang="en-CA" dirty="0" err="1">
                <a:hlinkClick r:id="rId10"/>
              </a:rPr>
              <a:t>Arbon's</a:t>
            </a:r>
            <a:r>
              <a:rPr lang="en-CA" dirty="0">
                <a:hlinkClick r:id="rId10"/>
              </a:rPr>
              <a:t> </a:t>
            </a:r>
            <a:r>
              <a:rPr lang="en-CA" dirty="0" err="1">
                <a:hlinkClick r:id="rId10"/>
              </a:rPr>
              <a:t>HeartWorks</a:t>
            </a:r>
            <a:r>
              <a:rPr lang="en-CA" sz="3200" dirty="0"/>
              <a:t> - https://kristyarbon.com/msc-meditations/</a:t>
            </a:r>
          </a:p>
          <a:p>
            <a:pPr marL="303609" indent="-285750">
              <a:spcBef>
                <a:spcPts val="600"/>
              </a:spcBef>
              <a:buClr>
                <a:srgbClr val="000000"/>
              </a:buClr>
              <a:buSzPts val="1175"/>
            </a:pPr>
            <a:r>
              <a:rPr lang="en-CA" sz="3200" dirty="0"/>
              <a:t>it offers a 40 day free meditation program, very recommended, no cost</a:t>
            </a:r>
          </a:p>
          <a:p>
            <a:pPr marL="303609" indent="-285750">
              <a:spcBef>
                <a:spcPts val="600"/>
              </a:spcBef>
              <a:buClr>
                <a:srgbClr val="000000"/>
              </a:buClr>
              <a:buSzPts val="1175"/>
            </a:pPr>
            <a:r>
              <a:rPr lang="en-CA" sz="3200" dirty="0">
                <a:hlinkClick r:id="rId11"/>
              </a:rPr>
              <a:t>https://greatergood.berkeley.edu/podcasts</a:t>
            </a:r>
            <a:r>
              <a:rPr lang="en-CA" sz="3200" dirty="0"/>
              <a:t> </a:t>
            </a:r>
            <a:br>
              <a:rPr lang="en-CA" sz="3200" dirty="0"/>
            </a:br>
            <a:r>
              <a:rPr lang="en-CA" sz="3200" dirty="0"/>
              <a:t>great resource with videos, podcasts, articles and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fontScale="92500" lnSpcReduction="10000"/>
          </a:bodyPr>
          <a:lstStyle/>
          <a:p>
            <a:r>
              <a:rPr lang="fr-FR" dirty="0"/>
              <a:t>Je dirais que mon niveau d'expérience en matière de pleine conscience est : / I </a:t>
            </a:r>
            <a:r>
              <a:rPr lang="fr-FR" dirty="0" err="1"/>
              <a:t>would</a:t>
            </a:r>
            <a:r>
              <a:rPr lang="fr-FR" dirty="0"/>
              <a:t> </a:t>
            </a:r>
            <a:r>
              <a:rPr lang="fr-FR" dirty="0" err="1"/>
              <a:t>say</a:t>
            </a:r>
            <a:r>
              <a:rPr lang="fr-FR" dirty="0"/>
              <a:t> </a:t>
            </a:r>
            <a:r>
              <a:rPr lang="fr-FR" dirty="0" err="1"/>
              <a:t>my</a:t>
            </a:r>
            <a:r>
              <a:rPr lang="fr-FR" dirty="0"/>
              <a:t> </a:t>
            </a:r>
            <a:r>
              <a:rPr lang="fr-FR" dirty="0" err="1"/>
              <a:t>level</a:t>
            </a:r>
            <a:r>
              <a:rPr lang="fr-FR" dirty="0"/>
              <a:t> of </a:t>
            </a:r>
            <a:r>
              <a:rPr lang="fr-FR" dirty="0" err="1"/>
              <a:t>experience</a:t>
            </a:r>
            <a:r>
              <a:rPr lang="fr-FR" dirty="0"/>
              <a:t> </a:t>
            </a:r>
            <a:r>
              <a:rPr lang="fr-FR" dirty="0" err="1"/>
              <a:t>with</a:t>
            </a:r>
            <a:r>
              <a:rPr lang="fr-FR" dirty="0"/>
              <a:t> </a:t>
            </a:r>
            <a:r>
              <a:rPr lang="fr-FR" dirty="0" err="1"/>
              <a:t>mindfulness</a:t>
            </a:r>
            <a:r>
              <a:rPr lang="fr-FR" dirty="0"/>
              <a:t> </a:t>
            </a:r>
            <a:r>
              <a:rPr lang="fr-FR" dirty="0" err="1"/>
              <a:t>is</a:t>
            </a:r>
            <a:r>
              <a:rPr lang="fr-FR" dirty="0"/>
              <a:t>:</a:t>
            </a:r>
            <a:endParaRPr lang="en-CA" dirty="0"/>
          </a:p>
          <a:p>
            <a:r>
              <a:rPr lang="en-CA" dirty="0"/>
              <a:t>Comment </a:t>
            </a:r>
            <a:r>
              <a:rPr lang="en-CA" dirty="0" err="1"/>
              <a:t>te</a:t>
            </a:r>
            <a:r>
              <a:rPr lang="en-CA" dirty="0"/>
              <a:t> </a:t>
            </a:r>
            <a:r>
              <a:rPr lang="en-CA" dirty="0" err="1"/>
              <a:t>sens-tu</a:t>
            </a:r>
            <a:r>
              <a:rPr lang="en-CA" dirty="0"/>
              <a:t> en </a:t>
            </a:r>
            <a:r>
              <a:rPr lang="en-CA" dirty="0" err="1"/>
              <a:t>ce</a:t>
            </a:r>
            <a:r>
              <a:rPr lang="en-CA" dirty="0"/>
              <a:t> moment ? / 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AA-LA</a:t>
            </a:r>
            <a:br>
              <a:rPr lang="en-CA" dirty="0"/>
            </a:br>
            <a:r>
              <a:rPr lang="en-CA" sz="2400" dirty="0">
                <a:hlinkClick r:id="rId4"/>
              </a:rPr>
              <a:t>https://app.sli.do/event/5tFt7gdnbhSq9wjCgrWZY9</a:t>
            </a:r>
            <a:r>
              <a:rPr lang="en-CA" sz="2400" dirty="0"/>
              <a:t> </a:t>
            </a:r>
          </a:p>
        </p:txBody>
      </p:sp>
      <p:pic>
        <p:nvPicPr>
          <p:cNvPr id="5" name="Picture 4">
            <a:extLst>
              <a:ext uri="{FF2B5EF4-FFF2-40B4-BE49-F238E27FC236}">
                <a16:creationId xmlns:a16="http://schemas.microsoft.com/office/drawing/2014/main" id="{F2FD8C77-174F-97F6-1305-045FBF48D47B}"/>
              </a:ext>
            </a:extLst>
          </p:cNvPr>
          <p:cNvPicPr>
            <a:picLocks noChangeAspect="1"/>
          </p:cNvPicPr>
          <p:nvPr/>
        </p:nvPicPr>
        <p:blipFill>
          <a:blip r:embed="rId5"/>
          <a:stretch>
            <a:fillRect/>
          </a:stretch>
        </p:blipFill>
        <p:spPr>
          <a:xfrm>
            <a:off x="5643740" y="4291450"/>
            <a:ext cx="1664568" cy="1664568"/>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endParaRPr lang="en-US" sz="3600" dirty="0"/>
          </a:p>
        </p:txBody>
      </p:sp>
      <p:sp>
        <p:nvSpPr>
          <p:cNvPr id="3" name="Content Placeholder 2"/>
          <p:cNvSpPr>
            <a:spLocks noGrp="1"/>
          </p:cNvSpPr>
          <p:nvPr>
            <p:ph idx="1"/>
          </p:nvPr>
        </p:nvSpPr>
        <p:spPr>
          <a:xfrm>
            <a:off x="457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0192" y="2142364"/>
            <a:ext cx="3178565" cy="2573272"/>
          </a:xfrm>
          <a:prstGeom prst="rect">
            <a:avLst/>
          </a:prstGeom>
        </p:spPr>
      </p:pic>
    </p:spTree>
    <p:extLst>
      <p:ext uri="{BB962C8B-B14F-4D97-AF65-F5344CB8AC3E}">
        <p14:creationId xmlns:p14="http://schemas.microsoft.com/office/powerpoint/2010/main" val="143365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normAutofit/>
          </a:bodyPr>
          <a:lstStyle/>
          <a:p>
            <a:r>
              <a:rPr lang="fr-FR" sz="3600" u="none" dirty="0"/>
              <a:t>Révision des </a:t>
            </a:r>
            <a:r>
              <a:rPr lang="fr-CA" sz="3600" u="none" dirty="0"/>
              <a:t>Notions de base </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23170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CA" sz="2800" dirty="0"/>
              <a:t>Balayage </a:t>
            </a:r>
            <a:r>
              <a:rPr lang="en-CA" sz="2800" dirty="0" err="1"/>
              <a:t>corporel</a:t>
            </a:r>
            <a:r>
              <a:rPr lang="en-CA" sz="2800" dirty="0"/>
              <a:t> – </a:t>
            </a:r>
            <a:r>
              <a:rPr lang="fr-FR" sz="2800" dirty="0"/>
              <a:t>Exercice de centrage en pleine conscience</a:t>
            </a:r>
            <a:br>
              <a:rPr lang="en-CA" sz="2800" dirty="0"/>
            </a:br>
            <a:r>
              <a:rPr lang="en-CA" sz="2800" dirty="0"/>
              <a:t>Mindful Centering Exercise – Body Scan</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nvGrpSpPr>
          <p:cNvPr id="7" name="Group 6">
            <a:extLst>
              <a:ext uri="{FF2B5EF4-FFF2-40B4-BE49-F238E27FC236}">
                <a16:creationId xmlns:a16="http://schemas.microsoft.com/office/drawing/2014/main" id="{F6A29D13-374A-71BF-3F16-09BBA091C0D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63D3AEAF-AD21-B41D-4E21-E63E578A6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87B5D844-0109-76B6-80D9-30604B389F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C4C0978-CFB6-A524-34AE-1300C17A702B}"/>
              </a:ext>
            </a:extLst>
          </p:cNvPr>
          <p:cNvPicPr>
            <a:picLocks noChangeAspect="1"/>
          </p:cNvPicPr>
          <p:nvPr/>
        </p:nvPicPr>
        <p:blipFill>
          <a:blip r:embed="rId9"/>
          <a:stretch>
            <a:fillRect/>
          </a:stretch>
        </p:blipFill>
        <p:spPr>
          <a:xfrm>
            <a:off x="6518596" y="6099246"/>
            <a:ext cx="649641" cy="649641"/>
          </a:xfrm>
          <a:prstGeom prst="rect">
            <a:avLst/>
          </a:prstGeom>
        </p:spPr>
      </p:pic>
    </p:spTree>
    <p:extLst>
      <p:ext uri="{BB962C8B-B14F-4D97-AF65-F5344CB8AC3E}">
        <p14:creationId xmlns:p14="http://schemas.microsoft.com/office/powerpoint/2010/main" val="22623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EDEE7-FFC3-A8BF-2176-6CA0E913FAAA}"/>
              </a:ext>
            </a:extLst>
          </p:cNvPr>
          <p:cNvPicPr>
            <a:picLocks noChangeAspect="1"/>
          </p:cNvPicPr>
          <p:nvPr/>
        </p:nvPicPr>
        <p:blipFill>
          <a:blip r:embed="rId3"/>
          <a:stretch>
            <a:fillRect/>
          </a:stretch>
        </p:blipFill>
        <p:spPr>
          <a:xfrm>
            <a:off x="0" y="2736353"/>
            <a:ext cx="4572000" cy="2962966"/>
          </a:xfrm>
          <a:prstGeom prst="rect">
            <a:avLst/>
          </a:prstGeom>
        </p:spPr>
      </p:pic>
      <p:pic>
        <p:nvPicPr>
          <p:cNvPr id="7" name="Picture 6">
            <a:extLst>
              <a:ext uri="{FF2B5EF4-FFF2-40B4-BE49-F238E27FC236}">
                <a16:creationId xmlns:a16="http://schemas.microsoft.com/office/drawing/2014/main" id="{4382DFBA-5ED2-C1D6-6186-AE6FA06E6A9F}"/>
              </a:ext>
            </a:extLst>
          </p:cNvPr>
          <p:cNvPicPr>
            <a:picLocks noChangeAspect="1"/>
          </p:cNvPicPr>
          <p:nvPr/>
        </p:nvPicPr>
        <p:blipFill>
          <a:blip r:embed="rId4"/>
          <a:stretch>
            <a:fillRect/>
          </a:stretch>
        </p:blipFill>
        <p:spPr>
          <a:xfrm>
            <a:off x="4572000" y="2736352"/>
            <a:ext cx="4554027" cy="2951318"/>
          </a:xfrm>
          <a:prstGeom prst="rect">
            <a:avLst/>
          </a:prstGeom>
        </p:spPr>
      </p:pic>
      <p:pic>
        <p:nvPicPr>
          <p:cNvPr id="3" name="Picture 2">
            <a:extLst>
              <a:ext uri="{FF2B5EF4-FFF2-40B4-BE49-F238E27FC236}">
                <a16:creationId xmlns:a16="http://schemas.microsoft.com/office/drawing/2014/main" id="{274BAA67-C1A8-2FDD-2ED4-3F14ED67C29B}"/>
              </a:ext>
            </a:extLst>
          </p:cNvPr>
          <p:cNvPicPr>
            <a:picLocks noChangeAspect="1"/>
          </p:cNvPicPr>
          <p:nvPr/>
        </p:nvPicPr>
        <p:blipFill>
          <a:blip r:embed="rId5"/>
          <a:stretch>
            <a:fillRect/>
          </a:stretch>
        </p:blipFill>
        <p:spPr>
          <a:xfrm>
            <a:off x="4572000" y="11962"/>
            <a:ext cx="4554027" cy="2696958"/>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0" y="301004"/>
            <a:ext cx="4572000" cy="1930226"/>
          </a:xfrm>
        </p:spPr>
        <p:txBody>
          <a:bodyPr>
            <a:noAutofit/>
          </a:bodyPr>
          <a:lstStyle/>
          <a:p>
            <a:r>
              <a:rPr lang="fr-CA" sz="3200" dirty="0">
                <a:solidFill>
                  <a:schemeClr val="accent1">
                    <a:lumMod val="75000"/>
                  </a:schemeClr>
                </a:solidFill>
              </a:rPr>
              <a:t>IRCC LA – </a:t>
            </a:r>
            <a:r>
              <a:rPr lang="fr-CA" sz="3200" dirty="0" err="1">
                <a:solidFill>
                  <a:schemeClr val="accent1">
                    <a:lumMod val="75000"/>
                  </a:schemeClr>
                </a:solidFill>
              </a:rPr>
              <a:t>LearningConnex</a:t>
            </a:r>
            <a:br>
              <a:rPr lang="fr-CA" sz="3200" dirty="0">
                <a:solidFill>
                  <a:schemeClr val="accent1">
                    <a:lumMod val="75000"/>
                  </a:schemeClr>
                </a:solidFill>
              </a:rPr>
            </a:br>
            <a:r>
              <a:rPr lang="fr-CA" sz="3200" dirty="0" err="1">
                <a:solidFill>
                  <a:schemeClr val="accent1">
                    <a:lumMod val="75000"/>
                  </a:schemeClr>
                </a:solidFill>
              </a:rPr>
              <a:t>Neuroplasticity</a:t>
            </a:r>
            <a:r>
              <a:rPr lang="fr-CA" sz="3200" dirty="0">
                <a:solidFill>
                  <a:schemeClr val="accent1">
                    <a:lumMod val="75000"/>
                  </a:schemeClr>
                </a:solidFill>
              </a:rPr>
              <a:t> and </a:t>
            </a:r>
            <a:br>
              <a:rPr lang="fr-CA" sz="3200" dirty="0">
                <a:solidFill>
                  <a:schemeClr val="accent1">
                    <a:lumMod val="75000"/>
                  </a:schemeClr>
                </a:solidFill>
              </a:rPr>
            </a:br>
            <a:r>
              <a:rPr lang="fr-CA" sz="3200" dirty="0">
                <a:solidFill>
                  <a:schemeClr val="accent1">
                    <a:lumMod val="75000"/>
                  </a:schemeClr>
                </a:solidFill>
              </a:rPr>
              <a:t>Self-Compassion</a:t>
            </a:r>
            <a:endParaRPr lang="en-CA" sz="32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352589" y="2301200"/>
            <a:ext cx="6552728" cy="523220"/>
          </a:xfrm>
          <a:prstGeom prst="rect">
            <a:avLst/>
          </a:prstGeom>
          <a:noFill/>
        </p:spPr>
        <p:txBody>
          <a:bodyPr wrap="square" rtlCol="0">
            <a:spAutoFit/>
          </a:bodyPr>
          <a:lstStyle/>
          <a:p>
            <a:r>
              <a:rPr lang="fr-CA" sz="2800" b="1" dirty="0" err="1">
                <a:solidFill>
                  <a:schemeClr val="accent1">
                    <a:lumMod val="75000"/>
                  </a:schemeClr>
                </a:solidFill>
                <a:latin typeface="+mj-lt"/>
                <a:ea typeface="+mj-ea"/>
                <a:cs typeface="+mj-cs"/>
              </a:rPr>
              <a:t>Before</a:t>
            </a:r>
            <a:r>
              <a:rPr lang="fr-CA" sz="2800" dirty="0">
                <a:solidFill>
                  <a:schemeClr val="accent1">
                    <a:lumMod val="75000"/>
                  </a:schemeClr>
                </a:solidFill>
                <a:latin typeface="+mj-lt"/>
                <a:ea typeface="+mj-ea"/>
                <a:cs typeface="+mj-cs"/>
              </a:rPr>
              <a:t> the </a:t>
            </a:r>
            <a:r>
              <a:rPr lang="fr-CA" sz="2800" dirty="0" err="1">
                <a:solidFill>
                  <a:schemeClr val="accent1">
                    <a:lumMod val="75000"/>
                  </a:schemeClr>
                </a:solidFill>
                <a:latin typeface="+mj-lt"/>
                <a:ea typeface="+mj-ea"/>
                <a:cs typeface="+mj-cs"/>
              </a:rPr>
              <a:t>mindfulness</a:t>
            </a:r>
            <a:r>
              <a:rPr lang="fr-CA" sz="2800" dirty="0">
                <a:solidFill>
                  <a:schemeClr val="accent1">
                    <a:lumMod val="75000"/>
                  </a:schemeClr>
                </a:solidFill>
                <a:latin typeface="+mj-lt"/>
                <a:ea typeface="+mj-ea"/>
                <a:cs typeface="+mj-cs"/>
              </a:rPr>
              <a:t> </a:t>
            </a:r>
            <a:r>
              <a:rPr lang="fr-CA" sz="2800" dirty="0" err="1">
                <a:solidFill>
                  <a:schemeClr val="accent1">
                    <a:lumMod val="75000"/>
                  </a:schemeClr>
                </a:solidFill>
                <a:latin typeface="+mj-lt"/>
                <a:ea typeface="+mj-ea"/>
                <a:cs typeface="+mj-cs"/>
              </a:rPr>
              <a:t>exercise</a:t>
            </a:r>
            <a:r>
              <a:rPr lang="fr-CA" sz="2800" dirty="0">
                <a:solidFill>
                  <a:schemeClr val="accent1">
                    <a:lumMod val="75000"/>
                  </a:schemeClr>
                </a:solidFill>
                <a:latin typeface="+mj-lt"/>
                <a:ea typeface="+mj-ea"/>
                <a:cs typeface="+mj-cs"/>
              </a:rPr>
              <a:t>, and </a:t>
            </a:r>
            <a:r>
              <a:rPr lang="fr-CA" sz="2800" b="1" dirty="0" err="1">
                <a:solidFill>
                  <a:schemeClr val="accent1">
                    <a:lumMod val="75000"/>
                  </a:schemeClr>
                </a:solidFill>
                <a:latin typeface="+mj-lt"/>
                <a:ea typeface="+mj-ea"/>
                <a:cs typeface="+mj-cs"/>
              </a:rPr>
              <a:t>After</a:t>
            </a:r>
            <a:endParaRPr lang="en-CA" sz="2800" b="1" dirty="0">
              <a:solidFill>
                <a:schemeClr val="accent1">
                  <a:lumMod val="75000"/>
                </a:schemeClr>
              </a:solidFill>
              <a:latin typeface="+mj-lt"/>
              <a:ea typeface="+mj-ea"/>
              <a:cs typeface="+mj-cs"/>
            </a:endParaRPr>
          </a:p>
        </p:txBody>
      </p:sp>
      <p:sp>
        <p:nvSpPr>
          <p:cNvPr id="15" name="TextBox 14">
            <a:extLst>
              <a:ext uri="{FF2B5EF4-FFF2-40B4-BE49-F238E27FC236}">
                <a16:creationId xmlns:a16="http://schemas.microsoft.com/office/drawing/2014/main" id="{03458E78-6A3A-1A60-09D2-32510169D075}"/>
              </a:ext>
            </a:extLst>
          </p:cNvPr>
          <p:cNvSpPr txBox="1"/>
          <p:nvPr/>
        </p:nvSpPr>
        <p:spPr>
          <a:xfrm>
            <a:off x="395536" y="5356667"/>
            <a:ext cx="7776864" cy="1323439"/>
          </a:xfrm>
          <a:prstGeom prst="rect">
            <a:avLst/>
          </a:prstGeom>
          <a:solidFill>
            <a:schemeClr val="bg1"/>
          </a:solidFill>
        </p:spPr>
        <p:txBody>
          <a:bodyPr wrap="square" rtlCol="0">
            <a:spAutoFit/>
          </a:bodyPr>
          <a:lstStyle/>
          <a:p>
            <a:r>
              <a:rPr lang="en-CA" sz="2000" b="1" dirty="0">
                <a:solidFill>
                  <a:schemeClr val="accent1">
                    <a:lumMod val="75000"/>
                  </a:schemeClr>
                </a:solidFill>
                <a:latin typeface="+mj-lt"/>
                <a:ea typeface="+mj-ea"/>
                <a:cs typeface="+mj-cs"/>
              </a:rPr>
              <a:t>Finding: </a:t>
            </a:r>
            <a:r>
              <a:rPr lang="en-CA" sz="2000" dirty="0">
                <a:solidFill>
                  <a:schemeClr val="accent1">
                    <a:lumMod val="75000"/>
                  </a:schemeClr>
                </a:solidFill>
                <a:latin typeface="+mj-lt"/>
                <a:ea typeface="+mj-ea"/>
                <a:cs typeface="+mj-cs"/>
              </a:rPr>
              <a:t>the shift towards the groups of words in 4 and 5 are aligned with the availability of the prefrontal cortex, which is needed to learn, have focus, clarity, creativity, curiosity, and as later commented by one of our participants after the Self-Compassion exercise “giving yourself grace”.</a:t>
            </a:r>
          </a:p>
        </p:txBody>
      </p:sp>
    </p:spTree>
    <p:extLst>
      <p:ext uri="{BB962C8B-B14F-4D97-AF65-F5344CB8AC3E}">
        <p14:creationId xmlns:p14="http://schemas.microsoft.com/office/powerpoint/2010/main" val="318100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fr-CA" dirty="0" err="1"/>
              <a:t>Remember</a:t>
            </a:r>
            <a:r>
              <a:rPr lang="fr-CA" dirty="0"/>
              <a:t>, </a:t>
            </a:r>
            <a:r>
              <a:rPr lang="fr-CA" dirty="0" err="1"/>
              <a:t>be</a:t>
            </a:r>
            <a:r>
              <a:rPr lang="fr-CA" dirty="0"/>
              <a:t> </a:t>
            </a:r>
            <a:r>
              <a:rPr lang="fr-CA" dirty="0" err="1"/>
              <a:t>aware</a:t>
            </a:r>
            <a:r>
              <a:rPr lang="fr-CA" dirty="0"/>
              <a:t>!</a:t>
            </a:r>
            <a:endParaRPr lang="en-CA" dirty="0">
              <a:solidFill>
                <a:schemeClr val="accent1">
                  <a:lumMod val="75000"/>
                </a:schemeClr>
              </a:solidFill>
            </a:endParaRPr>
          </a:p>
        </p:txBody>
      </p:sp>
      <p:sp>
        <p:nvSpPr>
          <p:cNvPr id="12" name="Freeform 52" descr="transition"/>
          <p:cNvSpPr>
            <a:spLocks/>
          </p:cNvSpPr>
          <p:nvPr>
            <p:custDataLst>
              <p:tags r:id="rId2"/>
            </p:custDataLst>
          </p:nvPr>
        </p:nvSpPr>
        <p:spPr bwMode="auto">
          <a:xfrm>
            <a:off x="2797827" y="2675408"/>
            <a:ext cx="1026114"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6" name="Freeform 52" descr="transition"/>
          <p:cNvSpPr>
            <a:spLocks/>
          </p:cNvSpPr>
          <p:nvPr>
            <p:custDataLst>
              <p:tags r:id="rId3"/>
            </p:custDataLst>
          </p:nvPr>
        </p:nvSpPr>
        <p:spPr bwMode="auto">
          <a:xfrm>
            <a:off x="3783676" y="2813687"/>
            <a:ext cx="1782198"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9" name="Freeform 52" descr="transition"/>
          <p:cNvSpPr>
            <a:spLocks/>
          </p:cNvSpPr>
          <p:nvPr>
            <p:custDataLst>
              <p:tags r:id="rId4"/>
            </p:custDataLst>
          </p:nvPr>
        </p:nvSpPr>
        <p:spPr bwMode="auto">
          <a:xfrm rot="323491">
            <a:off x="5496251" y="2371608"/>
            <a:ext cx="1225833"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9" name="Freeform 52" descr="transition"/>
          <p:cNvSpPr>
            <a:spLocks/>
          </p:cNvSpPr>
          <p:nvPr>
            <p:custDataLst>
              <p:tags r:id="rId5"/>
            </p:custDataLst>
          </p:nvPr>
        </p:nvSpPr>
        <p:spPr bwMode="auto">
          <a:xfrm>
            <a:off x="1813891" y="3553087"/>
            <a:ext cx="5992313"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30" name="Rectangle 46"/>
          <p:cNvSpPr>
            <a:spLocks noChangeArrowheads="1"/>
          </p:cNvSpPr>
          <p:nvPr>
            <p:custDataLst>
              <p:tags r:id="rId6"/>
            </p:custDataLst>
          </p:nvPr>
        </p:nvSpPr>
        <p:spPr bwMode="auto">
          <a:xfrm>
            <a:off x="1877770" y="5248376"/>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4182818" y="5248376"/>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6509588" y="5221634"/>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grpSp>
        <p:nvGrpSpPr>
          <p:cNvPr id="33" name="Group 32">
            <a:extLst>
              <a:ext uri="{C183D7F6-B498-43B3-948B-1728B52AA6E4}">
                <adec:decorative xmlns:adec="http://schemas.microsoft.com/office/drawing/2017/decorative" val="1"/>
              </a:ext>
            </a:extLst>
          </p:cNvPr>
          <p:cNvGrpSpPr/>
          <p:nvPr/>
        </p:nvGrpSpPr>
        <p:grpSpPr>
          <a:xfrm>
            <a:off x="3419712" y="3359920"/>
            <a:ext cx="2548455" cy="840998"/>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1877770" y="5441543"/>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4216257" y="5441543"/>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6417033" y="5414801"/>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21" name="Straight Arrow Connector 20" descr="time line"/>
          <p:cNvCxnSpPr/>
          <p:nvPr>
            <p:custDataLst>
              <p:tags r:id="rId12"/>
            </p:custDataLst>
          </p:nvPr>
        </p:nvCxnSpPr>
        <p:spPr>
          <a:xfrm>
            <a:off x="1813891" y="2671151"/>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6782443" y="2779162"/>
            <a:ext cx="668758" cy="507831"/>
          </a:xfrm>
          <a:prstGeom prst="rect">
            <a:avLst/>
          </a:prstGeom>
          <a:noFill/>
        </p:spPr>
        <p:txBody>
          <a:bodyPr wrap="square" rtlCol="0">
            <a:spAutoFit/>
          </a:bodyPr>
          <a:lstStyle/>
          <a:p>
            <a:r>
              <a:rPr lang="en-CA" sz="1350" dirty="0"/>
              <a:t>time /</a:t>
            </a:r>
            <a:br>
              <a:rPr lang="en-CA" sz="1350" dirty="0"/>
            </a:br>
            <a:r>
              <a:rPr lang="en-CA" sz="1350" dirty="0"/>
              <a:t>temps</a:t>
            </a:r>
          </a:p>
        </p:txBody>
      </p:sp>
      <p:cxnSp>
        <p:nvCxnSpPr>
          <p:cNvPr id="23" name="Straight Connector 22" descr="change"/>
          <p:cNvCxnSpPr/>
          <p:nvPr>
            <p:custDataLst>
              <p:tags r:id="rId14"/>
            </p:custDataLst>
          </p:nvPr>
        </p:nvCxnSpPr>
        <p:spPr>
          <a:xfrm>
            <a:off x="2840005" y="2563139"/>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descr="reality of a transition, goes back and forth dependng on what's going on for the person"/>
          <p:cNvSpPr/>
          <p:nvPr>
            <p:custDataLst>
              <p:tags r:id="rId15"/>
            </p:custDataLst>
          </p:nvPr>
        </p:nvSpPr>
        <p:spPr>
          <a:xfrm>
            <a:off x="2681790" y="2942947"/>
            <a:ext cx="3965391" cy="2423965"/>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Tree>
    <p:extLst>
      <p:ext uri="{BB962C8B-B14F-4D97-AF65-F5344CB8AC3E}">
        <p14:creationId xmlns:p14="http://schemas.microsoft.com/office/powerpoint/2010/main" val="7538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8327</TotalTime>
  <Words>8479</Words>
  <Application>Microsoft Office PowerPoint</Application>
  <PresentationFormat>On-screen Show (4:3)</PresentationFormat>
  <Paragraphs>744</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Narrow</vt:lpstr>
      <vt:lpstr>Brush Script MT</vt:lpstr>
      <vt:lpstr>Calibri</vt:lpstr>
      <vt:lpstr>Helvetica</vt:lpstr>
      <vt:lpstr>Lucida Handwriting</vt:lpstr>
      <vt:lpstr>Merriweather</vt:lpstr>
      <vt:lpstr>Palatino</vt:lpstr>
      <vt:lpstr>Segoe UI</vt:lpstr>
      <vt:lpstr>SlidoInter</vt:lpstr>
      <vt:lpstr>Times New Roman</vt:lpstr>
      <vt:lpstr>2_Office Theme</vt:lpstr>
      <vt:lpstr>Leveraging Neuroplasticity to a warmth of Self-Compassion / Optimiser la neuroplasticité vers une chaleur d'autocompassion</vt:lpstr>
      <vt:lpstr>PowerPoint Presentation</vt:lpstr>
      <vt:lpstr>PowerPoint Presentation</vt:lpstr>
      <vt:lpstr>Sli.do</vt:lpstr>
      <vt:lpstr>Reviewing the basics</vt:lpstr>
      <vt:lpstr>Révision des Notions de base </vt:lpstr>
      <vt:lpstr>Balayage corporel – Exercice de centrage en pleine conscience Mindful Centering Exercise – Body Scan</vt:lpstr>
      <vt:lpstr>IRCC LA – LearningConnex Neuroplasticity and  Self-Compassion</vt:lpstr>
      <vt:lpstr>Remember, be aware!</vt:lpstr>
      <vt:lpstr>Change and Transition</vt:lpstr>
      <vt:lpstr>All Transitions Have Three Phases</vt:lpstr>
      <vt:lpstr>Mindfulness &amp; Change Leadership</vt:lpstr>
      <vt:lpstr>PowerPoint Presentation</vt:lpstr>
      <vt:lpstr>What’s with Neuroplasticity?</vt:lpstr>
      <vt:lpstr>Que signifie la neuroplasticité?</vt:lpstr>
      <vt:lpstr>…With Practice</vt:lpstr>
      <vt:lpstr>…avec la pratique</vt:lpstr>
      <vt:lpstr>What happens in the brain – the neuroplasticity</vt:lpstr>
      <vt:lpstr>La neuroplastie : Qu’est-ce qui se passe dans votre cerveau</vt:lpstr>
      <vt:lpstr>Viktor Frankl’s quote</vt:lpstr>
      <vt:lpstr>PowerPoint Presentation</vt:lpstr>
      <vt:lpstr>How are we seen?</vt:lpstr>
      <vt:lpstr>Comment sommes-nous vus ?</vt:lpstr>
      <vt:lpstr>What we understand by “Compassion”?</vt:lpstr>
      <vt:lpstr>Que signifie le terme "compassion" ?</vt:lpstr>
      <vt:lpstr>Et la « Compassion de soi »? What about “Self-Compassion”?</vt:lpstr>
      <vt:lpstr>The Five Myths of Self-Compassion</vt:lpstr>
      <vt:lpstr>Les cinq mythes de l’autocompassion</vt:lpstr>
      <vt:lpstr>A definition</vt:lpstr>
      <vt:lpstr>Une définition</vt:lpstr>
      <vt:lpstr>Mindful Self-Compassion, Self-Love Exercise Exercice de compassion et d'amour de soi en pleine conscience</vt:lpstr>
      <vt:lpstr>Prenez conscience, soyez heureux Be Mindful, Be Happy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414</cp:revision>
  <cp:lastPrinted>2016-05-02T17:15:08Z</cp:lastPrinted>
  <dcterms:created xsi:type="dcterms:W3CDTF">2015-04-14T20:39:51Z</dcterms:created>
  <dcterms:modified xsi:type="dcterms:W3CDTF">2024-07-19T13:49:59Z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557165531</vt:i4>
  </property>
  <property fmtid="{D5CDD505-2E9C-101B-9397-08002B2CF9AE}" pid="3" name="_NewReviewCycle">
    <vt:lpwstr/>
  </property>
  <property fmtid="{D5CDD505-2E9C-101B-9397-08002B2CF9AE}" pid="4" name="_EmailSubject">
    <vt:lpwstr>Neuro &amp; SC v2</vt:lpwstr>
  </property>
  <property fmtid="{D5CDD505-2E9C-101B-9397-08002B2CF9AE}" pid="5" name="_AuthorEmail">
    <vt:lpwstr>Alejandro.Gonzalez@cic.gc.ca</vt:lpwstr>
  </property>
  <property fmtid="{D5CDD505-2E9C-101B-9397-08002B2CF9AE}" pid="6" name="_AuthorEmailDisplayName">
    <vt:lpwstr>Gonzalez, Alejandro (IRCC/IRCC)</vt:lpwstr>
  </property>
</Properties>
</file>