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1"/>
  </p:notesMasterIdLst>
  <p:handoutMasterIdLst>
    <p:handoutMasterId r:id="rId12"/>
  </p:handoutMasterIdLst>
  <p:sldIdLst>
    <p:sldId id="384" r:id="rId2"/>
    <p:sldId id="4970" r:id="rId3"/>
    <p:sldId id="4981" r:id="rId4"/>
    <p:sldId id="4971" r:id="rId5"/>
    <p:sldId id="4974" r:id="rId6"/>
    <p:sldId id="5159" r:id="rId7"/>
    <p:sldId id="5144" r:id="rId8"/>
    <p:sldId id="5145" r:id="rId9"/>
    <p:sldId id="5146" r:id="rId10"/>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B58E1D-D7CD-526B-D5DF-113E5B04D636}" name="Bemeur, Chantal (SPAC/PSPC) (elle-la / she-her)" initials="BC((l/sh" userId="S::Chantal.Bemeur@tpsgc-pwgsc.gc.ca::97d9d3ea-19b5-4147-b2f7-c6eb9c5930c3" providerId="AD"/>
  <p188:author id="{B82E8466-83BB-6317-73B9-A51F2FE0BC10}" name="Pare, Carine (SPAC/PSPC)" initials="PC(" userId="S::Carine.Pare@tpsgc-pwgsc.gc.ca::71f88b2f-db4c-4269-9577-1025f7fc6543" providerId="AD"/>
  <p188:author id="{685D0F8D-5798-DA56-B0ED-0D6E00F4CB73}" name="Dion3, Alain (SPAC/PSPC) (il-lui / he-him)" initials="DA((/h" userId="S::alain.dion3@tpsgc-pwgsc.gc.ca::b5972ad0-fee1-4393-9fd4-8bc589782ac7" providerId="AD"/>
  <p188:author id="{0725D58D-19FC-2C41-5C3A-CFBED0122820}" name="Genereux, Sophie (SPAC/PSPC) (elle-la / she-her)" initials="GS((l/sh" userId="S::Sophie.Genereux@tpsgc-pwgsc.gc.ca::fb217e55-5cbd-4b07-9ec1-a590548adf68" providerId="AD"/>
  <p188:author id="{03F4DBDB-6F70-D8B7-8326-B99CD1A32C65}" name="Jacob, Karen (SPAC/PSPC) (elle-la / she-her)" initials="JK((l/sh" userId="S::Karen.Jacob@tpsgc-pwgsc.gc.ca::66e9cce0-e37b-4645-a907-f7690bd68d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Rickey Haley-Colpitts" initials="RH" lastIdx="1" clrIdx="2">
    <p:extLst>
      <p:ext uri="{19B8F6BF-5375-455C-9EA6-DF929625EA0E}">
        <p15:presenceInfo xmlns:p15="http://schemas.microsoft.com/office/powerpoint/2012/main" userId="S::Rickey.Haley-Colpitts@bgis.com::d450c491-4712-4c27-9f1d-d9034ee29bdf" providerId="AD"/>
      </p:ext>
    </p:extLst>
  </p:cmAuthor>
  <p:cmAuthor id="4" name="Carine Pare" initials="CP" lastIdx="3" clrIdx="3">
    <p:extLst>
      <p:ext uri="{19B8F6BF-5375-455C-9EA6-DF929625EA0E}">
        <p15:presenceInfo xmlns:p15="http://schemas.microsoft.com/office/powerpoint/2012/main" userId="S::Carine.Pare@tpsgc-pwgsc.gc.ca::71f88b2f-db4c-4269-9577-1025f7fc65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682"/>
    <a:srgbClr val="7CB430"/>
    <a:srgbClr val="A8CE75"/>
    <a:srgbClr val="4CB6A0"/>
    <a:srgbClr val="D0FAC0"/>
    <a:srgbClr val="A2F682"/>
    <a:srgbClr val="BA84D7"/>
    <a:srgbClr val="FCEED2"/>
    <a:srgbClr val="000000"/>
    <a:srgbClr val="8B8B8B"/>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521FDC-6F17-428A-944B-947514D8E761}" v="78" dt="2023-06-15T13:19:14.2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6684" autoAdjust="0"/>
  </p:normalViewPr>
  <p:slideViewPr>
    <p:cSldViewPr snapToGrid="0" snapToObjects="1">
      <p:cViewPr varScale="1">
        <p:scale>
          <a:sx n="109" d="100"/>
          <a:sy n="109" d="100"/>
        </p:scale>
        <p:origin x="678" y="96"/>
      </p:cViewPr>
      <p:guideLst/>
    </p:cSldViewPr>
  </p:slideViewPr>
  <p:notesTextViewPr>
    <p:cViewPr>
      <p:scale>
        <a:sx n="1" d="1"/>
        <a:sy n="1" d="1"/>
      </p:scale>
      <p:origin x="0" y="0"/>
    </p:cViewPr>
  </p:notesTextViewPr>
  <p:sorterViewPr>
    <p:cViewPr>
      <p:scale>
        <a:sx n="110" d="100"/>
        <a:sy n="110" d="100"/>
      </p:scale>
      <p:origin x="0" y="0"/>
    </p:cViewPr>
  </p:sorterViewPr>
  <p:notesViewPr>
    <p:cSldViewPr snapToGrid="0" snapToObjects="1">
      <p:cViewPr varScale="1">
        <p:scale>
          <a:sx n="42" d="100"/>
          <a:sy n="42" d="100"/>
        </p:scale>
        <p:origin x="231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9/12/2023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dirty="0"/>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9/12/2023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dirty="0"/>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247160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2</a:t>
            </a:fld>
            <a:endParaRPr lang="en-US" dirty="0"/>
          </a:p>
        </p:txBody>
      </p:sp>
    </p:spTree>
    <p:extLst>
      <p:ext uri="{BB962C8B-B14F-4D97-AF65-F5344CB8AC3E}">
        <p14:creationId xmlns:p14="http://schemas.microsoft.com/office/powerpoint/2010/main" val="3329862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3</a:t>
            </a:fld>
            <a:endParaRPr lang="en-US" dirty="0"/>
          </a:p>
        </p:txBody>
      </p:sp>
    </p:spTree>
    <p:extLst>
      <p:ext uri="{BB962C8B-B14F-4D97-AF65-F5344CB8AC3E}">
        <p14:creationId xmlns:p14="http://schemas.microsoft.com/office/powerpoint/2010/main" val="1333015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4</a:t>
            </a:fld>
            <a:endParaRPr lang="en-US" dirty="0"/>
          </a:p>
        </p:txBody>
      </p:sp>
    </p:spTree>
    <p:extLst>
      <p:ext uri="{BB962C8B-B14F-4D97-AF65-F5344CB8AC3E}">
        <p14:creationId xmlns:p14="http://schemas.microsoft.com/office/powerpoint/2010/main" val="2226236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5</a:t>
            </a:fld>
            <a:endParaRPr lang="en-US" dirty="0"/>
          </a:p>
        </p:txBody>
      </p:sp>
    </p:spTree>
    <p:extLst>
      <p:ext uri="{BB962C8B-B14F-4D97-AF65-F5344CB8AC3E}">
        <p14:creationId xmlns:p14="http://schemas.microsoft.com/office/powerpoint/2010/main" val="33048727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109812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4478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64632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96245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6321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dirty="0"/>
              <a:t>Click to edit Master title style</a:t>
            </a:r>
          </a:p>
        </p:txBody>
      </p: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5531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37015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35858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50360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24081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592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2010933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200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2622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00191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5545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0226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83405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93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2846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3682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7822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6849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473" imgH="473" progId="TCLayout.ActiveDocument.1">
                  <p:embed/>
                </p:oleObj>
              </mc:Choice>
              <mc:Fallback>
                <p:oleObj name="think-cell Slide" r:id="rId26" imgW="473" imgH="473" progId="TCLayout.ActiveDocument.1">
                  <p:embed/>
                  <p:pic>
                    <p:nvPicPr>
                      <p:cNvPr id="4" name="Object 3" hidden="1"/>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2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29" cstate="screen">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12" name="Picture 11"/>
          <p:cNvPicPr>
            <a:picLocks noChangeAspect="1"/>
          </p:cNvPicPr>
          <p:nvPr userDrawn="1"/>
        </p:nvPicPr>
        <p:blipFill>
          <a:blip r:embed="rId30" cstate="screen">
            <a:extLst>
              <a:ext uri="{28A0092B-C50C-407E-A947-70E740481C1C}">
                <a14:useLocalDpi xmlns:a14="http://schemas.microsoft.com/office/drawing/2010/main" val="0"/>
              </a:ext>
            </a:extLst>
          </a:blip>
          <a:stretch>
            <a:fillRect/>
          </a:stretch>
        </p:blipFill>
        <p:spPr>
          <a:xfrm>
            <a:off x="10355854" y="136042"/>
            <a:ext cx="1392143" cy="414819"/>
          </a:xfrm>
          <a:prstGeom prst="rect">
            <a:avLst/>
          </a:prstGeom>
        </p:spPr>
      </p:pic>
    </p:spTree>
    <p:extLst>
      <p:ext uri="{BB962C8B-B14F-4D97-AF65-F5344CB8AC3E}">
        <p14:creationId xmlns:p14="http://schemas.microsoft.com/office/powerpoint/2010/main" val="7928856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oleObject" Target="../embeddings/oleObject7.bin"/><Relationship Id="rId10" Type="http://schemas.openxmlformats.org/officeDocument/2006/relationships/image" Target="../media/image6.jpeg"/><Relationship Id="rId4" Type="http://schemas.openxmlformats.org/officeDocument/2006/relationships/image" Target="../media/image4.jpg"/><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wiki.gccollab.ca/images/0/03/WTP_-_Mood_board_activity_guide_FR.pptx"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18" Type="http://schemas.openxmlformats.org/officeDocument/2006/relationships/image" Target="../media/image2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jpeg"/><Relationship Id="rId17" Type="http://schemas.openxmlformats.org/officeDocument/2006/relationships/image" Target="../media/image28.png"/><Relationship Id="rId2" Type="http://schemas.openxmlformats.org/officeDocument/2006/relationships/image" Target="../media/image13.png"/><Relationship Id="rId16"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jpeg"/><Relationship Id="rId15" Type="http://schemas.openxmlformats.org/officeDocument/2006/relationships/image" Target="../media/image26.jpeg"/><Relationship Id="rId10" Type="http://schemas.openxmlformats.org/officeDocument/2006/relationships/image" Target="../media/image21.png"/><Relationship Id="rId19" Type="http://schemas.openxmlformats.org/officeDocument/2006/relationships/image" Target="../media/image30.sv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jpe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5.png"/><Relationship Id="rId18" Type="http://schemas.openxmlformats.org/officeDocument/2006/relationships/image" Target="../media/image40.jpeg"/><Relationship Id="rId3" Type="http://schemas.openxmlformats.org/officeDocument/2006/relationships/image" Target="../media/image18.png"/><Relationship Id="rId21" Type="http://schemas.openxmlformats.org/officeDocument/2006/relationships/image" Target="../media/image43.jpeg"/><Relationship Id="rId7" Type="http://schemas.openxmlformats.org/officeDocument/2006/relationships/image" Target="../media/image21.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image" Target="../media/image17.png"/><Relationship Id="rId16" Type="http://schemas.openxmlformats.org/officeDocument/2006/relationships/image" Target="../media/image38.png"/><Relationship Id="rId20"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33.png"/><Relationship Id="rId24" Type="http://schemas.openxmlformats.org/officeDocument/2006/relationships/image" Target="../media/image30.svg"/><Relationship Id="rId5" Type="http://schemas.openxmlformats.org/officeDocument/2006/relationships/image" Target="../media/image19.png"/><Relationship Id="rId15" Type="http://schemas.openxmlformats.org/officeDocument/2006/relationships/image" Target="../media/image37.png"/><Relationship Id="rId23" Type="http://schemas.openxmlformats.org/officeDocument/2006/relationships/image" Target="../media/image29.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15.png"/><Relationship Id="rId9" Type="http://schemas.openxmlformats.org/officeDocument/2006/relationships/image" Target="../media/image13.png"/><Relationship Id="rId14" Type="http://schemas.openxmlformats.org/officeDocument/2006/relationships/image" Target="../media/image36.png"/><Relationship Id="rId22" Type="http://schemas.openxmlformats.org/officeDocument/2006/relationships/image" Target="../media/image44.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9.png"/><Relationship Id="rId18" Type="http://schemas.openxmlformats.org/officeDocument/2006/relationships/image" Target="../media/image53.jpeg"/><Relationship Id="rId3" Type="http://schemas.openxmlformats.org/officeDocument/2006/relationships/image" Target="../media/image17.png"/><Relationship Id="rId21" Type="http://schemas.openxmlformats.org/officeDocument/2006/relationships/image" Target="../media/image29.png"/><Relationship Id="rId7" Type="http://schemas.openxmlformats.org/officeDocument/2006/relationships/image" Target="../media/image20.png"/><Relationship Id="rId12" Type="http://schemas.openxmlformats.org/officeDocument/2006/relationships/image" Target="../media/image48.png"/><Relationship Id="rId17" Type="http://schemas.openxmlformats.org/officeDocument/2006/relationships/image" Target="../media/image52.jpeg"/><Relationship Id="rId2" Type="http://schemas.openxmlformats.org/officeDocument/2006/relationships/image" Target="../media/image45.png"/><Relationship Id="rId16" Type="http://schemas.openxmlformats.org/officeDocument/2006/relationships/image" Target="../media/image51.png"/><Relationship Id="rId20"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32.png"/><Relationship Id="rId5" Type="http://schemas.openxmlformats.org/officeDocument/2006/relationships/image" Target="../media/image15.png"/><Relationship Id="rId15" Type="http://schemas.openxmlformats.org/officeDocument/2006/relationships/image" Target="../media/image50.png"/><Relationship Id="rId10" Type="http://schemas.openxmlformats.org/officeDocument/2006/relationships/image" Target="../media/image47.png"/><Relationship Id="rId19" Type="http://schemas.openxmlformats.org/officeDocument/2006/relationships/image" Target="../media/image54.jpeg"/><Relationship Id="rId4" Type="http://schemas.openxmlformats.org/officeDocument/2006/relationships/image" Target="../media/image18.png"/><Relationship Id="rId9" Type="http://schemas.openxmlformats.org/officeDocument/2006/relationships/image" Target="../media/image46.jpeg"/><Relationship Id="rId14" Type="http://schemas.openxmlformats.org/officeDocument/2006/relationships/image" Target="../media/image37.png"/><Relationship Id="rId22"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3" y="-9848"/>
            <a:ext cx="12189212" cy="6867848"/>
          </a:xfrm>
          <a:prstGeom prst="rect">
            <a:avLst/>
          </a:prstGeom>
        </p:spPr>
      </p:pic>
      <p:graphicFrame>
        <p:nvGraphicFramePr>
          <p:cNvPr id="4" name="Object 3">
            <a:extLs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0555044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4" name="Object 3">
                        <a:extLst>
                          <a:ext uri="{C183D7F6-B498-43B3-948B-1728B52AA6E4}">
                            <adec:decorative xmlns:adec="http://schemas.microsoft.com/office/drawing/2017/decorative" val="1"/>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a:extLst>
              <a:ext uri="{C183D7F6-B498-43B3-948B-1728B52AA6E4}">
                <adec:decorative xmlns:adec="http://schemas.microsoft.com/office/drawing/2017/decorative" val="1"/>
              </a:ext>
            </a:extLst>
          </p:cNvPr>
          <p:cNvSpPr/>
          <p:nvPr/>
        </p:nvSpPr>
        <p:spPr>
          <a:xfrm>
            <a:off x="10133" y="3175"/>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3" name="Picture 12">
            <a:extLs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45307" y="306123"/>
            <a:ext cx="2316367" cy="646913"/>
          </a:xfrm>
          <a:prstGeom prst="rect">
            <a:avLst/>
          </a:prstGeom>
        </p:spPr>
      </p:pic>
      <p:sp>
        <p:nvSpPr>
          <p:cNvPr id="2" name="Title 1"/>
          <p:cNvSpPr>
            <a:spLocks noGrp="1"/>
          </p:cNvSpPr>
          <p:nvPr>
            <p:ph type="ctrTitle"/>
          </p:nvPr>
        </p:nvSpPr>
        <p:spPr>
          <a:xfrm>
            <a:off x="511883" y="2087217"/>
            <a:ext cx="4704551" cy="1587701"/>
          </a:xfrm>
        </p:spPr>
        <p:txBody>
          <a:bodyPr>
            <a:noAutofit/>
          </a:bodyPr>
          <a:lstStyle/>
          <a:p>
            <a:r>
              <a:rPr lang="fr-CA" sz="3200" b="0" dirty="0" err="1">
                <a:solidFill>
                  <a:schemeClr val="bg1"/>
                </a:solidFill>
                <a:latin typeface="Arial Rounded MT Bold" panose="020F0704030504030204" pitchFamily="34" charset="0"/>
              </a:rPr>
              <a:t>Mood</a:t>
            </a:r>
            <a:r>
              <a:rPr lang="fr-CA" sz="3200" b="0" dirty="0">
                <a:solidFill>
                  <a:schemeClr val="bg1"/>
                </a:solidFill>
                <a:latin typeface="Arial Rounded MT Bold" panose="020F0704030504030204" pitchFamily="34" charset="0"/>
              </a:rPr>
              <a:t> </a:t>
            </a:r>
            <a:r>
              <a:rPr lang="fr-CA" sz="3200" b="0" dirty="0" err="1">
                <a:solidFill>
                  <a:schemeClr val="bg1"/>
                </a:solidFill>
                <a:latin typeface="Arial Rounded MT Bold" panose="020F0704030504030204" pitchFamily="34" charset="0"/>
              </a:rPr>
              <a:t>board</a:t>
            </a:r>
            <a:r>
              <a:rPr lang="fr-CA" sz="3200" b="0" dirty="0">
                <a:solidFill>
                  <a:schemeClr val="bg1"/>
                </a:solidFill>
                <a:latin typeface="Arial Rounded MT Bold" panose="020F0704030504030204" pitchFamily="34" charset="0"/>
              </a:rPr>
              <a:t> </a:t>
            </a:r>
            <a:r>
              <a:rPr lang="fr-CA" sz="3200" b="0" dirty="0" err="1">
                <a:solidFill>
                  <a:schemeClr val="bg1"/>
                </a:solidFill>
                <a:latin typeface="Arial Rounded MT Bold" panose="020F0704030504030204" pitchFamily="34" charset="0"/>
              </a:rPr>
              <a:t>activity</a:t>
            </a:r>
            <a:r>
              <a:rPr lang="fr-CA" sz="3200" b="0" dirty="0">
                <a:solidFill>
                  <a:schemeClr val="bg1"/>
                </a:solidFill>
                <a:latin typeface="Arial Rounded MT Bold" panose="020F0704030504030204" pitchFamily="34" charset="0"/>
              </a:rPr>
              <a:t> guide</a:t>
            </a:r>
          </a:p>
        </p:txBody>
      </p:sp>
      <p:sp>
        <p:nvSpPr>
          <p:cNvPr id="3" name="Subtitle 2"/>
          <p:cNvSpPr>
            <a:spLocks noGrp="1"/>
          </p:cNvSpPr>
          <p:nvPr>
            <p:ph type="subTitle" idx="1"/>
          </p:nvPr>
        </p:nvSpPr>
        <p:spPr>
          <a:xfrm>
            <a:off x="545307" y="3657327"/>
            <a:ext cx="3150393" cy="678352"/>
          </a:xfrm>
        </p:spPr>
        <p:txBody>
          <a:bodyPr>
            <a:normAutofit/>
          </a:bodyPr>
          <a:lstStyle/>
          <a:p>
            <a:r>
              <a:rPr lang="fr-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rPr>
              <a:t>Guideline for change managers</a:t>
            </a:r>
          </a:p>
        </p:txBody>
      </p:sp>
      <p:sp>
        <p:nvSpPr>
          <p:cNvPr id="7" name="Text Placeholder 6"/>
          <p:cNvSpPr>
            <a:spLocks noGrp="1"/>
          </p:cNvSpPr>
          <p:nvPr>
            <p:ph type="body" sz="quarter" idx="13"/>
          </p:nvPr>
        </p:nvSpPr>
        <p:spPr>
          <a:xfrm>
            <a:off x="545307" y="4188370"/>
            <a:ext cx="3494087" cy="526957"/>
          </a:xfrm>
        </p:spPr>
        <p:txBody>
          <a:bodyPr/>
          <a:lstStyle/>
          <a:p>
            <a:r>
              <a:rPr lang="fr-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Date : </a:t>
            </a:r>
            <a:r>
              <a:rPr lang="fr-CA" sz="1400" dirty="0" err="1">
                <a:solidFill>
                  <a:schemeClr val="bg1"/>
                </a:solidFill>
                <a:latin typeface="Calibri Light" panose="020F0302020204030204" pitchFamily="34" charset="0"/>
                <a:ea typeface="Calibri Light" panose="020F0302020204030204" pitchFamily="34" charset="0"/>
                <a:cs typeface="Calibri Light" panose="020F0302020204030204" pitchFamily="34" charset="0"/>
              </a:rPr>
              <a:t>September</a:t>
            </a:r>
            <a:r>
              <a:rPr lang="fr-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 2023</a:t>
            </a:r>
            <a:endParaRPr lang="en-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9" name="Rectangle 8">
            <a:extLst>
              <a:ext uri="{C183D7F6-B498-43B3-948B-1728B52AA6E4}">
                <adec:decorative xmlns:adec="http://schemas.microsoft.com/office/drawing/2017/decorative" val="1"/>
              </a:ext>
            </a:extLst>
          </p:cNvPr>
          <p:cNvSpPr/>
          <p:nvPr/>
        </p:nvSpPr>
        <p:spPr>
          <a:xfrm>
            <a:off x="10133" y="6142244"/>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4" name="Picture 13">
            <a:hlinkClick r:id="rId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C183D7F6-B498-43B3-948B-1728B52AA6E4}">
                <adec:decorative xmlns:adec="http://schemas.microsoft.com/office/drawing/2017/decorative" val="1"/>
              </a:ext>
            </a:extLst>
          </p:cNvPr>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7" name="Picture 16">
            <a:extLst>
              <a:ext uri="{FF2B5EF4-FFF2-40B4-BE49-F238E27FC236}">
                <a16:creationId xmlns:a16="http://schemas.microsoft.com/office/drawing/2014/main" id="{89CA9733-78EF-5F49-81C1-064DE89D5260}"/>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585681" y="6374997"/>
            <a:ext cx="2036645" cy="250665"/>
          </a:xfrm>
          <a:prstGeom prst="rect">
            <a:avLst/>
          </a:prstGeom>
        </p:spPr>
      </p:pic>
    </p:spTree>
    <p:extLst>
      <p:ext uri="{BB962C8B-B14F-4D97-AF65-F5344CB8AC3E}">
        <p14:creationId xmlns:p14="http://schemas.microsoft.com/office/powerpoint/2010/main" val="1739606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25A8-BF11-4E8B-9432-F1A9787EEC2E}"/>
              </a:ext>
            </a:extLst>
          </p:cNvPr>
          <p:cNvSpPr>
            <a:spLocks noGrp="1"/>
          </p:cNvSpPr>
          <p:nvPr>
            <p:ph type="title"/>
          </p:nvPr>
        </p:nvSpPr>
        <p:spPr>
          <a:xfrm>
            <a:off x="508759" y="506901"/>
            <a:ext cx="11006345" cy="835027"/>
          </a:xfrm>
        </p:spPr>
        <p:txBody>
          <a:bodyPr/>
          <a:lstStyle/>
          <a:p>
            <a:r>
              <a:rPr lang="en-US" dirty="0">
                <a:solidFill>
                  <a:schemeClr val="accent5"/>
                </a:solidFill>
                <a:latin typeface="Arial Rounded MT Bold" panose="020F0704030504030204" pitchFamily="34" charset="0"/>
              </a:rPr>
              <a:t>About this Guide</a:t>
            </a:r>
            <a:endParaRPr lang="en-CA" dirty="0">
              <a:solidFill>
                <a:schemeClr val="accent5"/>
              </a:solidFill>
              <a:latin typeface="Arial Rounded MT Bold" panose="020F0704030504030204" pitchFamily="34" charset="0"/>
            </a:endParaRPr>
          </a:p>
        </p:txBody>
      </p:sp>
      <p:sp>
        <p:nvSpPr>
          <p:cNvPr id="3" name="TextBox 2">
            <a:extLst>
              <a:ext uri="{FF2B5EF4-FFF2-40B4-BE49-F238E27FC236}">
                <a16:creationId xmlns:a16="http://schemas.microsoft.com/office/drawing/2014/main" id="{FD444075-0BA1-41E6-B6F3-24D928084428}"/>
              </a:ext>
            </a:extLst>
          </p:cNvPr>
          <p:cNvSpPr txBox="1"/>
          <p:nvPr/>
        </p:nvSpPr>
        <p:spPr>
          <a:xfrm>
            <a:off x="508759" y="1186464"/>
            <a:ext cx="11006345" cy="4349909"/>
          </a:xfrm>
          <a:prstGeom prst="rect">
            <a:avLst/>
          </a:prstGeom>
          <a:noFill/>
        </p:spPr>
        <p:txBody>
          <a:bodyPr wrap="square" rtlCol="0">
            <a:spAutoFit/>
          </a:bodyPr>
          <a:lstStyle/>
          <a:p>
            <a:pPr>
              <a:spcAft>
                <a:spcPts val="1000"/>
              </a:spcAft>
            </a:pPr>
            <a:r>
              <a:rPr lang="en-CA" sz="1400" dirty="0">
                <a:latin typeface="Calibri Light" panose="020F0302020204030204" pitchFamily="34" charset="0"/>
                <a:ea typeface="Calibri Light" panose="020F0302020204030204" pitchFamily="34" charset="0"/>
                <a:cs typeface="Calibri Light" panose="020F0302020204030204" pitchFamily="34" charset="0"/>
              </a:rPr>
              <a:t>We have prepared these guidelines in order to help you lead this fun activity with all impacted employees. This activity will empower employees and foster ownership of the workplace by participating in the mood board selection process.</a:t>
            </a:r>
            <a:endParaRPr lang="en-US" sz="1400" dirty="0">
              <a:latin typeface="Calibri Light" panose="020F0302020204030204" pitchFamily="34" charset="0"/>
              <a:ea typeface="Calibri Light" panose="020F0302020204030204" pitchFamily="34" charset="0"/>
              <a:cs typeface="Calibri Light" panose="020F0302020204030204" pitchFamily="34" charset="0"/>
            </a:endParaRPr>
          </a:p>
          <a:p>
            <a:pPr>
              <a:spcAft>
                <a:spcPts val="1000"/>
              </a:spcAft>
            </a:pPr>
            <a:r>
              <a:rPr lang="en-US" sz="1400" dirty="0">
                <a:latin typeface="Calibri Light" panose="020F0302020204030204" pitchFamily="34" charset="0"/>
                <a:ea typeface="Calibri Light" panose="020F0302020204030204" pitchFamily="34" charset="0"/>
                <a:cs typeface="Calibri Light" panose="020F0302020204030204" pitchFamily="34" charset="0"/>
              </a:rPr>
              <a:t>As part of your WTP project, the Project Design Team will propose up to three unique mood boards presenting different design elements (colors schemes, finishes, etc.) to be submitted to employees for a vote as an engagement activity. The Project Design Team will use the chosen mood board to </a:t>
            </a:r>
            <a:r>
              <a:rPr lang="en-CA" sz="1400" dirty="0">
                <a:solidFill>
                  <a:srgbClr val="000000"/>
                </a:solidFill>
                <a:effectLst/>
                <a:latin typeface="Calibri Light" panose="020F0302020204030204" pitchFamily="34" charset="0"/>
                <a:ea typeface="Times New Roman" panose="02020603050405020304" pitchFamily="18" charset="0"/>
              </a:rPr>
              <a:t>guide color selection for the space. </a:t>
            </a:r>
            <a:r>
              <a:rPr lang="en-CA" sz="1400" dirty="0">
                <a:effectLst/>
                <a:latin typeface="Calibri Light" panose="020F0302020204030204" pitchFamily="34" charset="0"/>
                <a:ea typeface="Times New Roman" panose="02020603050405020304" pitchFamily="18" charset="0"/>
                <a:cs typeface="Segoe UI" panose="020B0502040204020203" pitchFamily="34" charset="0"/>
              </a:rPr>
              <a:t>Elements presented in the mood board will not be exactly the same in the future workplace.</a:t>
            </a: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p>
            <a:pPr>
              <a:spcAft>
                <a:spcPts val="1000"/>
              </a:spcAft>
            </a:pPr>
            <a:r>
              <a:rPr lang="en-CA" sz="1400" dirty="0">
                <a:latin typeface="Calibri Light" panose="020F0302020204030204" pitchFamily="34" charset="0"/>
                <a:ea typeface="Calibri Light" panose="020F0302020204030204" pitchFamily="34" charset="0"/>
                <a:cs typeface="Calibri Light" panose="020F0302020204030204" pitchFamily="34" charset="0"/>
              </a:rPr>
              <a:t>We added the WTP design inspiration as complementary information for your understanding. We also provided mood board examples to give you an idea of what you can expect from your Design Project Team.</a:t>
            </a:r>
            <a:endParaRPr lang="en-US" sz="1400" dirty="0">
              <a:latin typeface="Calibri Light" panose="020F0302020204030204" pitchFamily="34" charset="0"/>
              <a:ea typeface="Calibri Light" panose="020F0302020204030204" pitchFamily="34" charset="0"/>
              <a:cs typeface="Calibri Light" panose="020F0302020204030204" pitchFamily="34" charset="0"/>
            </a:endParaRPr>
          </a:p>
          <a:p>
            <a:pPr>
              <a:spcAft>
                <a:spcPts val="1000"/>
              </a:spcAft>
            </a:pPr>
            <a:r>
              <a:rPr lang="en-US" sz="1400" dirty="0">
                <a:latin typeface="Calibri Light" panose="020F0302020204030204" pitchFamily="34" charset="0"/>
                <a:ea typeface="Calibri Light" panose="020F0302020204030204" pitchFamily="34" charset="0"/>
                <a:cs typeface="Calibri Light" panose="020F0302020204030204" pitchFamily="34" charset="0"/>
              </a:rPr>
              <a:t>This activity is essential to your project as it will shape the look and feel of your new workplace. Using your preferred voting method (MS Outlook, MS Forms, Slido, QR codes, etc.), invite all impacted employees or your employee representatives (depending on the number of employees and/or project timeline) to vote for their favorite mood board. Announce the chosen mood board to all employees and inform the Project Design Team.</a:t>
            </a:r>
          </a:p>
          <a:p>
            <a:pPr>
              <a:spcAft>
                <a:spcPts val="1000"/>
              </a:spcAft>
            </a:pPr>
            <a:r>
              <a:rPr lang="en-US" sz="1400" dirty="0">
                <a:latin typeface="Calibri Light" panose="020F0302020204030204" pitchFamily="34" charset="0"/>
                <a:ea typeface="Calibri Light" panose="020F0302020204030204" pitchFamily="34" charset="0"/>
                <a:cs typeface="Calibri Light" panose="020F0302020204030204" pitchFamily="34" charset="0"/>
              </a:rPr>
              <a:t>In this guide you will find: </a:t>
            </a:r>
          </a:p>
          <a:p>
            <a:pPr marL="285750" indent="-285750">
              <a:spcAft>
                <a:spcPts val="1000"/>
              </a:spcAft>
              <a:buFont typeface="Arial" panose="020B0604020202020204" pitchFamily="34" charset="0"/>
              <a:buChar char="•"/>
            </a:pPr>
            <a:r>
              <a:rPr lang="en-US" sz="1400" dirty="0">
                <a:latin typeface="Calibri Light" panose="020F0302020204030204" pitchFamily="34" charset="0"/>
                <a:ea typeface="Calibri Light" panose="020F0302020204030204" pitchFamily="34" charset="0"/>
                <a:cs typeface="Calibri Light" panose="020F0302020204030204" pitchFamily="34" charset="0"/>
              </a:rPr>
              <a:t>Activity Roadmap</a:t>
            </a:r>
          </a:p>
          <a:p>
            <a:pPr marL="285750" indent="-285750">
              <a:spcAft>
                <a:spcPts val="1000"/>
              </a:spcAft>
              <a:buFont typeface="Arial" panose="020B0604020202020204" pitchFamily="34" charset="0"/>
              <a:buChar char="•"/>
            </a:pPr>
            <a:r>
              <a:rPr lang="en-US" sz="1400" dirty="0">
                <a:latin typeface="Calibri Light" panose="020F0302020204030204" pitchFamily="34" charset="0"/>
                <a:ea typeface="Calibri Light" panose="020F0302020204030204" pitchFamily="34" charset="0"/>
                <a:cs typeface="Calibri Light" panose="020F0302020204030204" pitchFamily="34" charset="0"/>
              </a:rPr>
              <a:t>Best Practices</a:t>
            </a:r>
          </a:p>
          <a:p>
            <a:pPr marL="285750" indent="-285750">
              <a:spcAft>
                <a:spcPts val="1000"/>
              </a:spcAft>
              <a:buFont typeface="Arial" panose="020B0604020202020204" pitchFamily="34" charset="0"/>
              <a:buChar char="•"/>
            </a:pPr>
            <a:r>
              <a:rPr lang="en-US" sz="1400" dirty="0">
                <a:latin typeface="Calibri Light" panose="020F0302020204030204" pitchFamily="34" charset="0"/>
                <a:ea typeface="Calibri Light" panose="020F0302020204030204" pitchFamily="34" charset="0"/>
                <a:cs typeface="Calibri Light" panose="020F0302020204030204" pitchFamily="34" charset="0"/>
              </a:rPr>
              <a:t>Design Inspiration</a:t>
            </a:r>
          </a:p>
          <a:p>
            <a:pPr marL="285750" indent="-285750">
              <a:spcAft>
                <a:spcPts val="1000"/>
              </a:spcAft>
              <a:buFont typeface="Arial" panose="020B0604020202020204" pitchFamily="34" charset="0"/>
              <a:buChar char="•"/>
            </a:pPr>
            <a:r>
              <a:rPr lang="en-US" sz="1400" dirty="0">
                <a:latin typeface="Calibri Light" panose="020F0302020204030204" pitchFamily="34" charset="0"/>
                <a:ea typeface="Calibri Light" panose="020F0302020204030204" pitchFamily="34" charset="0"/>
                <a:cs typeface="Calibri Light" panose="020F0302020204030204" pitchFamily="34" charset="0"/>
              </a:rPr>
              <a:t>Mood board examples</a:t>
            </a:r>
          </a:p>
        </p:txBody>
      </p:sp>
      <p:sp>
        <p:nvSpPr>
          <p:cNvPr id="4" name="TextBox 3">
            <a:extLst>
              <a:ext uri="{FF2B5EF4-FFF2-40B4-BE49-F238E27FC236}">
                <a16:creationId xmlns:a16="http://schemas.microsoft.com/office/drawing/2014/main" id="{590A75F6-EC1D-D760-3A6C-128E8CCDE0F9}"/>
              </a:ext>
            </a:extLst>
          </p:cNvPr>
          <p:cNvSpPr txBox="1"/>
          <p:nvPr/>
        </p:nvSpPr>
        <p:spPr>
          <a:xfrm>
            <a:off x="7770004" y="595191"/>
            <a:ext cx="4233998" cy="261610"/>
          </a:xfrm>
          <a:prstGeom prst="rect">
            <a:avLst/>
          </a:prstGeom>
          <a:noFill/>
        </p:spPr>
        <p:txBody>
          <a:bodyPr wrap="square">
            <a:spAutoFit/>
          </a:bodyPr>
          <a:lstStyle/>
          <a:p>
            <a:r>
              <a:rPr lang="en-CA" sz="11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 The French version of this document is available here </a:t>
            </a:r>
            <a:r>
              <a:rPr lang="fr-CA" sz="11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 </a:t>
            </a:r>
            <a:r>
              <a:rPr lang="fr-CA" sz="1100"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FR version</a:t>
            </a:r>
            <a:endParaRPr lang="en-CA" sz="1100"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91831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lstStyle/>
          <a:p>
            <a:r>
              <a:rPr lang="en-CA" dirty="0">
                <a:solidFill>
                  <a:schemeClr val="accent5"/>
                </a:solidFill>
                <a:latin typeface="Arial Rounded MT Bold" panose="020F0704030504030204" pitchFamily="34" charset="0"/>
              </a:rPr>
              <a:t>Activity Roadmap (1 of 2)</a:t>
            </a:r>
          </a:p>
        </p:txBody>
      </p:sp>
      <p:sp>
        <p:nvSpPr>
          <p:cNvPr id="6" name="TextBox 5">
            <a:extLst>
              <a:ext uri="{FF2B5EF4-FFF2-40B4-BE49-F238E27FC236}">
                <a16:creationId xmlns:a16="http://schemas.microsoft.com/office/drawing/2014/main" id="{356A83AE-A692-4B02-A4DF-CFCDEAEE03EC}"/>
              </a:ext>
            </a:extLst>
          </p:cNvPr>
          <p:cNvSpPr txBox="1"/>
          <p:nvPr/>
        </p:nvSpPr>
        <p:spPr>
          <a:xfrm>
            <a:off x="508758" y="1634272"/>
            <a:ext cx="11096340" cy="4165243"/>
          </a:xfrm>
          <a:prstGeom prst="rect">
            <a:avLst/>
          </a:prstGeom>
          <a:noFill/>
        </p:spPr>
        <p:txBody>
          <a:bodyPr wrap="square" rtlCol="0">
            <a:spAutoFit/>
          </a:bodyPr>
          <a:lstStyle/>
          <a:p>
            <a:pPr marL="342900" indent="-342900">
              <a:spcAft>
                <a:spcPts val="1000"/>
              </a:spcAft>
              <a:buFont typeface="+mj-lt"/>
              <a:buAutoNum type="arabicPeriod"/>
            </a:pPr>
            <a:r>
              <a:rPr lang="en-US" b="1" dirty="0">
                <a:latin typeface="Calibri Light" panose="020F0302020204030204" pitchFamily="34" charset="0"/>
                <a:ea typeface="Calibri Light" panose="020F0302020204030204" pitchFamily="34" charset="0"/>
                <a:cs typeface="Calibri Light" panose="020F0302020204030204" pitchFamily="34" charset="0"/>
              </a:rPr>
              <a:t>Consult the Project Design Team to determine if such an engagement activity is possible based on the project timeline. If so, ask when you can expect the mood boards and when the chosen design must be identified. </a:t>
            </a:r>
          </a:p>
          <a:p>
            <a:pPr marL="800100" lvl="1" indent="-342900">
              <a:spcAft>
                <a:spcPts val="1000"/>
              </a:spcAft>
              <a:buFont typeface="Arial" panose="020B0604020202020204" pitchFamily="34" charset="0"/>
              <a:buChar char="•"/>
            </a:pPr>
            <a:r>
              <a:rPr lang="en-CA" sz="1600" i="1" dirty="0">
                <a:latin typeface="Calibri Light" panose="020F0302020204030204" pitchFamily="34" charset="0"/>
                <a:ea typeface="Calibri Light" panose="020F0302020204030204" pitchFamily="34" charset="0"/>
                <a:cs typeface="Calibri Light" panose="020F0302020204030204" pitchFamily="34" charset="0"/>
              </a:rPr>
              <a:t>As part of your project, you will receive three mood boards proposed by the Project Design Team. Each mood board has a unique theme and is composed of a different set of colors, finishes, textures and accessories for your new workspace.  </a:t>
            </a:r>
          </a:p>
          <a:p>
            <a:pPr marL="800100" lvl="1" indent="-342900">
              <a:spcAft>
                <a:spcPts val="1000"/>
              </a:spcAft>
              <a:buFont typeface="Arial" panose="020B0604020202020204" pitchFamily="34" charset="0"/>
              <a:buChar char="•"/>
            </a:pPr>
            <a:r>
              <a:rPr lang="en-US" sz="1600" i="1" dirty="0">
                <a:latin typeface="Calibri Light" panose="020F0302020204030204" pitchFamily="34" charset="0"/>
                <a:ea typeface="Calibri Light" panose="020F0302020204030204" pitchFamily="34" charset="0"/>
                <a:cs typeface="Calibri Light" panose="020F0302020204030204" pitchFamily="34" charset="0"/>
              </a:rPr>
              <a:t>Work in collaboration with the Project Design Team to meaningfully name each mood boards if they are only numbered. </a:t>
            </a:r>
          </a:p>
          <a:p>
            <a:pPr marL="800100" lvl="1" indent="-342900">
              <a:spcAft>
                <a:spcPts val="1000"/>
              </a:spcAft>
              <a:buFont typeface="Arial" panose="020B0604020202020204" pitchFamily="34" charset="0"/>
              <a:buChar char="•"/>
            </a:pPr>
            <a:r>
              <a:rPr lang="en-US" sz="1600" i="1" dirty="0">
                <a:latin typeface="Calibri Light" panose="020F0302020204030204" pitchFamily="34" charset="0"/>
                <a:ea typeface="Calibri Light" panose="020F0302020204030204" pitchFamily="34" charset="0"/>
                <a:cs typeface="Calibri Light" panose="020F0302020204030204" pitchFamily="34" charset="0"/>
              </a:rPr>
              <a:t>The selected mood board will guide the look and feel of your new workspace.</a:t>
            </a:r>
          </a:p>
          <a:p>
            <a:pPr lvl="1">
              <a:spcAft>
                <a:spcPts val="1000"/>
              </a:spcAft>
            </a:pPr>
            <a:endParaRPr lang="en-US" sz="1600" i="1" dirty="0">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spcAft>
                <a:spcPts val="1000"/>
              </a:spcAft>
              <a:buFont typeface="+mj-lt"/>
              <a:buAutoNum type="arabicPeriod"/>
            </a:pPr>
            <a:r>
              <a:rPr lang="en-US" b="1" dirty="0">
                <a:latin typeface="Calibri Light" panose="020F0302020204030204" pitchFamily="34" charset="0"/>
                <a:ea typeface="Calibri Light" panose="020F0302020204030204" pitchFamily="34" charset="0"/>
                <a:cs typeface="Calibri Light" panose="020F0302020204030204" pitchFamily="34" charset="0"/>
              </a:rPr>
              <a:t>Review this guide and determine how you will conduct the activity. </a:t>
            </a:r>
          </a:p>
          <a:p>
            <a:pPr marL="800100" lvl="1" indent="-342900">
              <a:spcAft>
                <a:spcPts val="1000"/>
              </a:spcAft>
              <a:buFont typeface="Arial" panose="020B0604020202020204" pitchFamily="34" charset="0"/>
              <a:buChar char="•"/>
            </a:pPr>
            <a:r>
              <a:rPr lang="en-US" sz="1600" i="1" dirty="0">
                <a:latin typeface="Calibri Light" panose="020F0302020204030204" pitchFamily="34" charset="0"/>
                <a:ea typeface="Calibri Light" panose="020F0302020204030204" pitchFamily="34" charset="0"/>
                <a:cs typeface="Calibri Light" panose="020F0302020204030204" pitchFamily="34" charset="0"/>
              </a:rPr>
              <a:t>Update the information in the ‘</a:t>
            </a:r>
            <a:r>
              <a:rPr lang="en-CA" sz="1600" i="1" dirty="0">
                <a:latin typeface="Calibri Light" panose="020F0302020204030204" pitchFamily="34" charset="0"/>
                <a:ea typeface="Calibri Light" panose="020F0302020204030204" pitchFamily="34" charset="0"/>
                <a:cs typeface="Calibri Light" panose="020F0302020204030204" pitchFamily="34" charset="0"/>
              </a:rPr>
              <a:t>Mood Board Selection Activity Invitation’ </a:t>
            </a:r>
            <a:r>
              <a:rPr lang="en-US" sz="1600" i="1" dirty="0">
                <a:latin typeface="Calibri Light" panose="020F0302020204030204" pitchFamily="34" charset="0"/>
                <a:ea typeface="Calibri Light" panose="020F0302020204030204" pitchFamily="34" charset="0"/>
                <a:cs typeface="Calibri Light" panose="020F0302020204030204" pitchFamily="34" charset="0"/>
              </a:rPr>
              <a:t>template accordingly (</a:t>
            </a:r>
            <a:r>
              <a:rPr lang="en-US" sz="1600" i="1" dirty="0">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all items highlighted in yellow</a:t>
            </a:r>
            <a:r>
              <a:rPr lang="en-US" sz="1600" i="1" dirty="0">
                <a:latin typeface="Calibri Light" panose="020F0302020204030204" pitchFamily="34" charset="0"/>
                <a:ea typeface="Calibri Light" panose="020F0302020204030204" pitchFamily="34" charset="0"/>
                <a:cs typeface="Calibri Light" panose="020F0302020204030204" pitchFamily="34" charset="0"/>
              </a:rPr>
              <a:t>). </a:t>
            </a:r>
          </a:p>
          <a:p>
            <a:pPr marL="800100" lvl="1" indent="-342900">
              <a:spcAft>
                <a:spcPts val="1000"/>
              </a:spcAft>
              <a:buFont typeface="Arial" panose="020B0604020202020204" pitchFamily="34" charset="0"/>
              <a:buChar char="•"/>
            </a:pPr>
            <a:r>
              <a:rPr lang="en-US" sz="1600" i="1" dirty="0">
                <a:latin typeface="Calibri Light" panose="020F0302020204030204" pitchFamily="34" charset="0"/>
                <a:ea typeface="Calibri Light" panose="020F0302020204030204" pitchFamily="34" charset="0"/>
                <a:cs typeface="Calibri Light" panose="020F0302020204030204" pitchFamily="34" charset="0"/>
              </a:rPr>
              <a:t>Determine which tool you intend to use to collect the votes (MS Outlook, MS Forms, Slido, QR code, etc.). </a:t>
            </a:r>
          </a:p>
          <a:p>
            <a:pPr marL="800100" lvl="1" indent="-342900">
              <a:spcAft>
                <a:spcPts val="1000"/>
              </a:spcAft>
              <a:buFont typeface="Arial" panose="020B0604020202020204" pitchFamily="34" charset="0"/>
              <a:buChar char="•"/>
            </a:pPr>
            <a:r>
              <a:rPr lang="en-US" sz="1600" i="1" dirty="0">
                <a:latin typeface="Calibri Light" panose="020F0302020204030204" pitchFamily="34" charset="0"/>
                <a:ea typeface="Calibri Light" panose="020F0302020204030204" pitchFamily="34" charset="0"/>
                <a:cs typeface="Calibri Light" panose="020F0302020204030204" pitchFamily="34" charset="0"/>
              </a:rPr>
              <a:t>Review the </a:t>
            </a:r>
            <a:r>
              <a:rPr lang="en-US" sz="1600" i="1" dirty="0">
                <a:latin typeface="Calibri Light" panose="020F0302020204030204" pitchFamily="34" charset="0"/>
                <a:ea typeface="Calibri Light" panose="020F0302020204030204" pitchFamily="34" charset="0"/>
                <a:cs typeface="Calibri Light" panose="020F0302020204030204" pitchFamily="34" charset="0"/>
                <a:hlinkClick r:id="rId3" action="ppaction://hlinksldjump"/>
              </a:rPr>
              <a:t>best practices</a:t>
            </a:r>
            <a:r>
              <a:rPr lang="en-US" sz="1600" i="1" dirty="0">
                <a:latin typeface="Calibri Light" panose="020F0302020204030204" pitchFamily="34" charset="0"/>
                <a:ea typeface="Calibri Light" panose="020F0302020204030204" pitchFamily="34" charset="0"/>
                <a:cs typeface="Calibri Light" panose="020F0302020204030204" pitchFamily="34" charset="0"/>
              </a:rPr>
              <a:t> for tips and tricks on how to lead this activity.</a:t>
            </a:r>
            <a:endParaRPr lang="en-US" sz="1600"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272690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a:xfrm>
            <a:off x="508759" y="498109"/>
            <a:ext cx="11006345" cy="835027"/>
          </a:xfrm>
        </p:spPr>
        <p:txBody>
          <a:bodyPr/>
          <a:lstStyle/>
          <a:p>
            <a:r>
              <a:rPr lang="en-CA" dirty="0">
                <a:solidFill>
                  <a:schemeClr val="accent5"/>
                </a:solidFill>
                <a:latin typeface="Arial Rounded MT Bold" panose="020F0704030504030204" pitchFamily="34" charset="0"/>
              </a:rPr>
              <a:t>Activity Roadmap (2 of 2)</a:t>
            </a:r>
          </a:p>
        </p:txBody>
      </p:sp>
      <p:sp>
        <p:nvSpPr>
          <p:cNvPr id="6" name="TextBox 5">
            <a:extLst>
              <a:ext uri="{FF2B5EF4-FFF2-40B4-BE49-F238E27FC236}">
                <a16:creationId xmlns:a16="http://schemas.microsoft.com/office/drawing/2014/main" id="{356A83AE-A692-4B02-A4DF-CFCDEAEE03EC}"/>
              </a:ext>
            </a:extLst>
          </p:cNvPr>
          <p:cNvSpPr txBox="1"/>
          <p:nvPr/>
        </p:nvSpPr>
        <p:spPr>
          <a:xfrm>
            <a:off x="508758" y="1322034"/>
            <a:ext cx="11096340" cy="5360442"/>
          </a:xfrm>
          <a:prstGeom prst="rect">
            <a:avLst/>
          </a:prstGeom>
          <a:noFill/>
        </p:spPr>
        <p:txBody>
          <a:bodyPr wrap="square" rtlCol="0">
            <a:spAutoFit/>
          </a:bodyPr>
          <a:lstStyle/>
          <a:p>
            <a:pPr marL="342900" indent="-342900">
              <a:spcAft>
                <a:spcPts val="1000"/>
              </a:spcAft>
              <a:buFont typeface="+mj-lt"/>
              <a:buAutoNum type="arabicPeriod" startAt="3"/>
            </a:pPr>
            <a:r>
              <a:rPr lang="en-US" b="1" dirty="0">
                <a:latin typeface="Calibri Light" panose="020F0302020204030204" pitchFamily="34" charset="0"/>
                <a:ea typeface="Calibri Light" panose="020F0302020204030204" pitchFamily="34" charset="0"/>
                <a:cs typeface="Calibri Light" panose="020F0302020204030204" pitchFamily="34" charset="0"/>
              </a:rPr>
              <a:t>Invite all impacted employees or employee representatives to participate to the activity.</a:t>
            </a:r>
          </a:p>
          <a:p>
            <a:pPr marL="800100" lvl="1" indent="-342900">
              <a:spcAft>
                <a:spcPts val="1000"/>
              </a:spcAft>
              <a:buFont typeface="Arial" panose="020B0604020202020204" pitchFamily="34" charset="0"/>
              <a:buChar char="•"/>
            </a:pPr>
            <a:r>
              <a:rPr lang="en-US" sz="1600" i="1" dirty="0">
                <a:latin typeface="Calibri Light" panose="020F0302020204030204" pitchFamily="34" charset="0"/>
                <a:ea typeface="Calibri Light" panose="020F0302020204030204" pitchFamily="34" charset="0"/>
                <a:cs typeface="Calibri Light" panose="020F0302020204030204" pitchFamily="34" charset="0"/>
              </a:rPr>
              <a:t>Invitation should be sent by the Executive Sponsor.</a:t>
            </a:r>
          </a:p>
          <a:p>
            <a:pPr marL="800100" lvl="1" indent="-342900">
              <a:spcAft>
                <a:spcPts val="1000"/>
              </a:spcAft>
              <a:buFont typeface="Arial" panose="020B0604020202020204" pitchFamily="34" charset="0"/>
              <a:buChar char="•"/>
            </a:pPr>
            <a:r>
              <a:rPr lang="en-US" sz="1600" i="1" dirty="0">
                <a:latin typeface="Calibri Light" panose="020F0302020204030204" pitchFamily="34" charset="0"/>
                <a:ea typeface="Calibri Light" panose="020F0302020204030204" pitchFamily="34" charset="0"/>
                <a:cs typeface="Calibri Light" panose="020F0302020204030204" pitchFamily="34" charset="0"/>
              </a:rPr>
              <a:t>The voting activity can be conducted in various ways:</a:t>
            </a:r>
          </a:p>
          <a:p>
            <a:pPr marL="1257300" lvl="2" indent="-342900">
              <a:spcAft>
                <a:spcPts val="1000"/>
              </a:spcAft>
              <a:buFont typeface="Wingdings" panose="05000000000000000000" pitchFamily="2" charset="2"/>
              <a:buChar char="§"/>
            </a:pPr>
            <a:r>
              <a:rPr lang="en-US" sz="1600" i="1" dirty="0">
                <a:latin typeface="Calibri Light" panose="020F0302020204030204" pitchFamily="34" charset="0"/>
                <a:ea typeface="Calibri Light" panose="020F0302020204030204" pitchFamily="34" charset="0"/>
                <a:cs typeface="Calibri Light" panose="020F0302020204030204" pitchFamily="34" charset="0"/>
              </a:rPr>
              <a:t>Email presenting the virtual mood boards with a link to vote (MS Outlook, MS Forms, Slido, etc.);</a:t>
            </a:r>
          </a:p>
          <a:p>
            <a:pPr marL="1257300" lvl="2" indent="-342900">
              <a:spcAft>
                <a:spcPts val="1000"/>
              </a:spcAft>
              <a:buFont typeface="Wingdings" panose="05000000000000000000" pitchFamily="2" charset="2"/>
              <a:buChar char="§"/>
            </a:pPr>
            <a:r>
              <a:rPr lang="en-US" sz="1600" i="1" dirty="0">
                <a:latin typeface="Calibri Light" panose="020F0302020204030204" pitchFamily="34" charset="0"/>
                <a:ea typeface="Calibri Light" panose="020F0302020204030204" pitchFamily="34" charset="0"/>
                <a:cs typeface="Calibri Light" panose="020F0302020204030204" pitchFamily="34" charset="0"/>
              </a:rPr>
              <a:t>Voting activity with employee representatives during a sub-committee meeting;</a:t>
            </a:r>
          </a:p>
          <a:p>
            <a:pPr marL="1257300" lvl="2" indent="-342900">
              <a:spcAft>
                <a:spcPts val="1000"/>
              </a:spcAft>
              <a:buFont typeface="Wingdings" panose="05000000000000000000" pitchFamily="2" charset="2"/>
              <a:buChar char="§"/>
            </a:pPr>
            <a:r>
              <a:rPr lang="en-US" sz="1600" i="1" dirty="0">
                <a:latin typeface="Calibri Light" panose="020F0302020204030204" pitchFamily="34" charset="0"/>
                <a:ea typeface="Calibri Light" panose="020F0302020204030204" pitchFamily="34" charset="0"/>
                <a:cs typeface="Calibri Light" panose="020F0302020204030204" pitchFamily="34" charset="0"/>
              </a:rPr>
              <a:t>Display the virtual mood board during a Townhall and use QR codes allowing employees to vote on the spot.   </a:t>
            </a:r>
          </a:p>
          <a:p>
            <a:pPr marL="800100" lvl="1" indent="-342900">
              <a:spcAft>
                <a:spcPts val="1000"/>
              </a:spcAft>
              <a:buFont typeface="Arial" panose="020B0604020202020204" pitchFamily="34" charset="0"/>
              <a:buChar char="•"/>
            </a:pPr>
            <a:r>
              <a:rPr lang="en-US" sz="1600" i="1" dirty="0">
                <a:latin typeface="Calibri Light" panose="020F0302020204030204" pitchFamily="34" charset="0"/>
                <a:ea typeface="Calibri Light" panose="020F0302020204030204" pitchFamily="34" charset="0"/>
                <a:cs typeface="Calibri Light" panose="020F0302020204030204" pitchFamily="34" charset="0"/>
              </a:rPr>
              <a:t>Monitor participation and send a reminder as needed.</a:t>
            </a:r>
          </a:p>
          <a:p>
            <a:pPr lvl="1">
              <a:spcAft>
                <a:spcPts val="1000"/>
              </a:spcAft>
            </a:pPr>
            <a:endParaRPr lang="en-US" sz="1600" i="1" dirty="0">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spcAft>
                <a:spcPts val="1000"/>
              </a:spcAft>
              <a:buFont typeface="+mj-lt"/>
              <a:buAutoNum type="arabicPeriod" startAt="4"/>
            </a:pPr>
            <a:r>
              <a:rPr lang="en-US" b="1" dirty="0">
                <a:latin typeface="Calibri Light" panose="020F0302020204030204" pitchFamily="34" charset="0"/>
                <a:ea typeface="Calibri Light" panose="020F0302020204030204" pitchFamily="34" charset="0"/>
                <a:cs typeface="Calibri Light" panose="020F0302020204030204" pitchFamily="34" charset="0"/>
              </a:rPr>
              <a:t>Compile the votes and inform the Project Design Team on the chosen mood board.</a:t>
            </a:r>
          </a:p>
          <a:p>
            <a:pPr marL="800100" lvl="1" indent="-342900">
              <a:spcAft>
                <a:spcPts val="1000"/>
              </a:spcAft>
              <a:buFont typeface="Arial" panose="020B0604020202020204" pitchFamily="34" charset="0"/>
              <a:buChar char="•"/>
            </a:pPr>
            <a:r>
              <a:rPr lang="en-US" sz="1600" i="1" dirty="0">
                <a:latin typeface="Calibri Light" panose="020F0302020204030204" pitchFamily="34" charset="0"/>
                <a:ea typeface="Calibri Light" panose="020F0302020204030204" pitchFamily="34" charset="0"/>
                <a:cs typeface="Calibri Light" panose="020F0302020204030204" pitchFamily="34" charset="0"/>
              </a:rPr>
              <a:t>Ensure to inform the Project Design Team by the established deadline. </a:t>
            </a:r>
          </a:p>
          <a:p>
            <a:pPr lvl="1">
              <a:spcAft>
                <a:spcPts val="1000"/>
              </a:spcAft>
            </a:pPr>
            <a:endParaRPr lang="en-US" b="1" dirty="0">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spcAft>
                <a:spcPts val="1000"/>
              </a:spcAft>
              <a:buFont typeface="+mj-lt"/>
              <a:buAutoNum type="arabicPeriod" startAt="4"/>
            </a:pPr>
            <a:r>
              <a:rPr lang="en-US" b="1" dirty="0">
                <a:latin typeface="Calibri Light" panose="020F0302020204030204" pitchFamily="34" charset="0"/>
                <a:ea typeface="Calibri Light" panose="020F0302020204030204" pitchFamily="34" charset="0"/>
                <a:cs typeface="Calibri Light" panose="020F0302020204030204" pitchFamily="34" charset="0"/>
              </a:rPr>
              <a:t>Announce the chosen mood board to all impacted employees. </a:t>
            </a:r>
          </a:p>
          <a:p>
            <a:pPr marL="742950" lvl="1" indent="-285750">
              <a:spcAft>
                <a:spcPts val="1000"/>
              </a:spcAft>
              <a:buFont typeface="Arial" panose="020B0604020202020204" pitchFamily="34" charset="0"/>
              <a:buChar char="•"/>
            </a:pPr>
            <a:r>
              <a:rPr lang="en-US" sz="1600" i="1" dirty="0">
                <a:latin typeface="Calibri Light" panose="020F0302020204030204" pitchFamily="34" charset="0"/>
                <a:ea typeface="Calibri Light" panose="020F0302020204030204" pitchFamily="34" charset="0"/>
                <a:cs typeface="Calibri Light" panose="020F0302020204030204" pitchFamily="34" charset="0"/>
              </a:rPr>
              <a:t>Update the ‘</a:t>
            </a:r>
            <a:r>
              <a:rPr lang="en-CA" sz="1600" i="1" dirty="0">
                <a:latin typeface="Calibri Light" panose="020F0302020204030204" pitchFamily="34" charset="0"/>
                <a:ea typeface="Calibri Light" panose="020F0302020204030204" pitchFamily="34" charset="0"/>
                <a:cs typeface="Calibri Light" panose="020F0302020204030204" pitchFamily="34" charset="0"/>
              </a:rPr>
              <a:t>Mood Board Selection Results Announcement’ </a:t>
            </a:r>
            <a:r>
              <a:rPr lang="en-US" sz="1600" i="1" dirty="0">
                <a:latin typeface="Calibri Light" panose="020F0302020204030204" pitchFamily="34" charset="0"/>
                <a:ea typeface="Calibri Light" panose="020F0302020204030204" pitchFamily="34" charset="0"/>
                <a:cs typeface="Calibri Light" panose="020F0302020204030204" pitchFamily="34" charset="0"/>
              </a:rPr>
              <a:t>template accordingly (</a:t>
            </a:r>
            <a:r>
              <a:rPr lang="en-US" sz="1600" i="1" dirty="0">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all items highlighted in yellow</a:t>
            </a:r>
            <a:r>
              <a:rPr lang="en-US" sz="1600" i="1" dirty="0">
                <a:latin typeface="Calibri Light" panose="020F0302020204030204" pitchFamily="34" charset="0"/>
                <a:ea typeface="Calibri Light" panose="020F0302020204030204" pitchFamily="34" charset="0"/>
                <a:cs typeface="Calibri Light" panose="020F0302020204030204" pitchFamily="34" charset="0"/>
              </a:rPr>
              <a:t>). </a:t>
            </a:r>
          </a:p>
          <a:p>
            <a:pPr lvl="1">
              <a:spcAft>
                <a:spcPts val="1000"/>
              </a:spcAft>
            </a:pPr>
            <a:endParaRPr lang="en-US" sz="1600" i="1"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929385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4A191-0B5B-46C4-9B91-FEA8592023EA}"/>
              </a:ext>
            </a:extLst>
          </p:cNvPr>
          <p:cNvSpPr>
            <a:spLocks noGrp="1"/>
          </p:cNvSpPr>
          <p:nvPr>
            <p:ph type="title"/>
          </p:nvPr>
        </p:nvSpPr>
        <p:spPr/>
        <p:txBody>
          <a:bodyPr/>
          <a:lstStyle/>
          <a:p>
            <a:r>
              <a:rPr lang="en-CA" dirty="0">
                <a:solidFill>
                  <a:schemeClr val="accent5"/>
                </a:solidFill>
                <a:latin typeface="Arial Rounded MT Bold" panose="020F0704030504030204" pitchFamily="34" charset="0"/>
              </a:rPr>
              <a:t>Best Practices</a:t>
            </a:r>
          </a:p>
        </p:txBody>
      </p:sp>
      <p:sp>
        <p:nvSpPr>
          <p:cNvPr id="3" name="TextBox 2">
            <a:extLst>
              <a:ext uri="{FF2B5EF4-FFF2-40B4-BE49-F238E27FC236}">
                <a16:creationId xmlns:a16="http://schemas.microsoft.com/office/drawing/2014/main" id="{6D8E1D2F-D8D5-4CE7-8503-DF520DECFB03}"/>
              </a:ext>
            </a:extLst>
          </p:cNvPr>
          <p:cNvSpPr txBox="1"/>
          <p:nvPr/>
        </p:nvSpPr>
        <p:spPr>
          <a:xfrm>
            <a:off x="508758" y="1306083"/>
            <a:ext cx="11006345" cy="487825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CA" sz="1600" dirty="0">
                <a:latin typeface="Calibri Light" panose="020F0302020204030204" pitchFamily="34" charset="0"/>
                <a:ea typeface="Calibri Light" panose="020F0302020204030204" pitchFamily="34" charset="0"/>
                <a:cs typeface="Calibri Light" panose="020F0302020204030204" pitchFamily="34" charset="0"/>
              </a:rPr>
              <a:t>Depending on your number of impacted employees or the time available to complete the activity, you can turn to employee representatives who will vote on their behalf or reduce the allotted time to vote.</a:t>
            </a:r>
          </a:p>
          <a:p>
            <a:pPr>
              <a:spcAft>
                <a:spcPts val="600"/>
              </a:spcAft>
            </a:pPr>
            <a:endParaRPr lang="en-US" sz="16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spcAft>
                <a:spcPts val="600"/>
              </a:spcAft>
              <a:buFont typeface="Arial" panose="020B0604020202020204" pitchFamily="34" charset="0"/>
              <a:buChar char="•"/>
            </a:pPr>
            <a:r>
              <a:rPr lang="en-US" sz="1600" dirty="0">
                <a:latin typeface="Calibri Light" panose="020F0302020204030204" pitchFamily="34" charset="0"/>
                <a:ea typeface="Calibri Light" panose="020F0302020204030204" pitchFamily="34" charset="0"/>
                <a:cs typeface="Calibri Light" panose="020F0302020204030204" pitchFamily="34" charset="0"/>
              </a:rPr>
              <a:t>In order to </a:t>
            </a:r>
            <a:r>
              <a:rPr lang="fr-CA" sz="1600" dirty="0">
                <a:latin typeface="Calibri Light" panose="020F0302020204030204" pitchFamily="34" charset="0"/>
                <a:ea typeface="Calibri Light" panose="020F0302020204030204" pitchFamily="34" charset="0"/>
                <a:cs typeface="Calibri Light" panose="020F0302020204030204" pitchFamily="34" charset="0"/>
              </a:rPr>
              <a:t>promote employee engagement and participation</a:t>
            </a:r>
            <a:r>
              <a:rPr lang="en-CA" sz="1600" dirty="0">
                <a:latin typeface="Calibri Light" panose="020F0302020204030204" pitchFamily="34" charset="0"/>
                <a:ea typeface="Calibri Light" panose="020F0302020204030204" pitchFamily="34" charset="0"/>
                <a:cs typeface="Calibri Light" panose="020F0302020204030204" pitchFamily="34" charset="0"/>
              </a:rPr>
              <a:t>, the mood board </a:t>
            </a:r>
            <a:r>
              <a:rPr lang="en-US" sz="1600" dirty="0">
                <a:latin typeface="Calibri Light" panose="020F0302020204030204" pitchFamily="34" charset="0"/>
                <a:ea typeface="Calibri Light" panose="020F0302020204030204" pitchFamily="34" charset="0"/>
                <a:cs typeface="Calibri Light" panose="020F0302020204030204" pitchFamily="34" charset="0"/>
              </a:rPr>
              <a:t>should be selected by employees or employee representatives, not Senior Management. We recommend using your Change Agent Network.</a:t>
            </a:r>
          </a:p>
          <a:p>
            <a:pPr>
              <a:spcAft>
                <a:spcPts val="600"/>
              </a:spcAft>
            </a:pPr>
            <a:endParaRPr lang="en-US" sz="16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spcAft>
                <a:spcPts val="600"/>
              </a:spcAft>
              <a:buFont typeface="Arial" panose="020B0604020202020204" pitchFamily="34" charset="0"/>
              <a:buChar char="•"/>
            </a:pPr>
            <a:r>
              <a:rPr lang="en-US" sz="1600" dirty="0">
                <a:latin typeface="Calibri Light" panose="020F0302020204030204" pitchFamily="34" charset="0"/>
                <a:ea typeface="Calibri Light" panose="020F0302020204030204" pitchFamily="34" charset="0"/>
                <a:cs typeface="Calibri Light" panose="020F0302020204030204" pitchFamily="34" charset="0"/>
              </a:rPr>
              <a:t>Name your mood boards instead of numbers to engage employees and motivate them to participate. Select names or themes to which employees can relate. Be cautious with your selection to avoid bias while ensuring inclusivity:</a:t>
            </a:r>
          </a:p>
          <a:p>
            <a:pPr marL="742950" lvl="1" indent="-285750">
              <a:spcAft>
                <a:spcPts val="600"/>
              </a:spcAft>
              <a:buFont typeface="Courier New" panose="02070309020205020404" pitchFamily="49" charset="0"/>
              <a:buChar char="o"/>
            </a:pPr>
            <a:r>
              <a:rPr lang="en-US" sz="1600" dirty="0">
                <a:latin typeface="Calibri Light" panose="020F0302020204030204" pitchFamily="34" charset="0"/>
                <a:ea typeface="Calibri Light" panose="020F0302020204030204" pitchFamily="34" charset="0"/>
                <a:cs typeface="Calibri Light" panose="020F0302020204030204" pitchFamily="34" charset="0"/>
              </a:rPr>
              <a:t>Valid – nature, seasons, regional landscapes, organization mandate, etc.</a:t>
            </a:r>
          </a:p>
          <a:p>
            <a:pPr marL="742950" lvl="1" indent="-285750">
              <a:spcAft>
                <a:spcPts val="600"/>
              </a:spcAft>
              <a:buFont typeface="Courier New" panose="02070309020205020404" pitchFamily="49" charset="0"/>
              <a:buChar char="o"/>
            </a:pPr>
            <a:r>
              <a:rPr lang="en-US" sz="1600" dirty="0">
                <a:latin typeface="Calibri Light" panose="020F0302020204030204" pitchFamily="34" charset="0"/>
                <a:ea typeface="Calibri Light" panose="020F0302020204030204" pitchFamily="34" charset="0"/>
                <a:cs typeface="Calibri Light" panose="020F0302020204030204" pitchFamily="34" charset="0"/>
              </a:rPr>
              <a:t>Avoid – Names of towns, mountains, rivers, etc. representing only one region of Canada (unless it is the intent to highlight a regional perspective)</a:t>
            </a:r>
          </a:p>
          <a:p>
            <a:pPr marL="742950" lvl="1" indent="-285750">
              <a:spcAft>
                <a:spcPts val="600"/>
              </a:spcAft>
              <a:buFont typeface="Courier New" panose="02070309020205020404" pitchFamily="49" charset="0"/>
              <a:buChar char="o"/>
            </a:pPr>
            <a:endParaRPr lang="en-US" sz="16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spcAft>
                <a:spcPts val="600"/>
              </a:spcAft>
              <a:buFont typeface="Arial" panose="020B0604020202020204" pitchFamily="34" charset="0"/>
              <a:buChar char="•"/>
            </a:pPr>
            <a:r>
              <a:rPr lang="en-US" sz="1600" dirty="0">
                <a:latin typeface="Calibri Light" panose="020F0302020204030204" pitchFamily="34" charset="0"/>
                <a:ea typeface="Calibri Light" panose="020F0302020204030204" pitchFamily="34" charset="0"/>
                <a:cs typeface="Calibri Light" panose="020F0302020204030204" pitchFamily="34" charset="0"/>
              </a:rPr>
              <a:t>Ask the Project Design Team for color, fabric and texture samples if you intend to make an in-person presentation.</a:t>
            </a:r>
          </a:p>
          <a:p>
            <a:pPr marL="285750" indent="-285750">
              <a:spcAft>
                <a:spcPts val="600"/>
              </a:spcAft>
              <a:buFont typeface="Arial" panose="020B0604020202020204" pitchFamily="34" charset="0"/>
              <a:buChar char="•"/>
            </a:pPr>
            <a:endParaRPr lang="en-US" sz="16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spcAft>
                <a:spcPts val="600"/>
              </a:spcAft>
              <a:buFont typeface="Arial" panose="020B0604020202020204" pitchFamily="34" charset="0"/>
              <a:buChar char="•"/>
            </a:pPr>
            <a:r>
              <a:rPr lang="en-US" sz="1600" dirty="0">
                <a:latin typeface="Calibri Light" panose="020F0302020204030204" pitchFamily="34" charset="0"/>
                <a:ea typeface="Calibri Light" panose="020F0302020204030204" pitchFamily="34" charset="0"/>
                <a:cs typeface="Calibri Light" panose="020F0302020204030204" pitchFamily="34" charset="0"/>
              </a:rPr>
              <a:t>To be representative, a level of participation of 40 % and above is ideal.</a:t>
            </a:r>
          </a:p>
          <a:p>
            <a:pPr marL="285750" indent="-285750">
              <a:spcAft>
                <a:spcPts val="600"/>
              </a:spcAft>
              <a:buFont typeface="Arial" panose="020B0604020202020204" pitchFamily="34" charset="0"/>
              <a:buChar char="•"/>
            </a:pPr>
            <a:endParaRPr lang="en-US" sz="1600"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91152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3942F92-2FC5-481F-8D8D-5A805BF919D7}"/>
              </a:ext>
            </a:extLst>
          </p:cNvPr>
          <p:cNvSpPr txBox="1"/>
          <p:nvPr/>
        </p:nvSpPr>
        <p:spPr>
          <a:xfrm>
            <a:off x="508760" y="1578181"/>
            <a:ext cx="3966525" cy="2637710"/>
          </a:xfrm>
          <a:prstGeom prst="rect">
            <a:avLst/>
          </a:prstGeom>
          <a:solidFill>
            <a:schemeClr val="bg1">
              <a:alpha val="70000"/>
            </a:schemeClr>
          </a:solidFill>
        </p:spPr>
        <p:txBody>
          <a:bodyPr vert="horz" lIns="91440" tIns="45720" rIns="91440" bIns="45720" rtlCol="0" anchor="t">
            <a:noAutofit/>
          </a:bodyPr>
          <a:lstStyle/>
          <a:p>
            <a:pPr marL="0" marR="0" lvl="0" indent="0" algn="just" defTabSz="914400" rtl="0" eaLnBrk="1" fontAlgn="base" latinLnBrk="0" hangingPunct="1">
              <a:lnSpc>
                <a:spcPct val="90000"/>
              </a:lnSpc>
              <a:spcBef>
                <a:spcPts val="0"/>
              </a:spcBef>
              <a:spcAft>
                <a:spcPts val="800"/>
              </a:spcAft>
              <a:buClrTx/>
              <a:buSzTx/>
              <a:buFontTx/>
              <a:buNone/>
              <a:tabLst/>
              <a:defRPr/>
            </a:pPr>
            <a:r>
              <a:rPr kumimoji="0" lang="en-US" sz="1600" b="0" i="0" u="none" strike="noStrike" kern="1200" cap="none" spc="0" normalizeH="0" baseline="0" noProof="0" dirty="0">
                <a:ln>
                  <a:noFill/>
                </a:ln>
                <a:solidFill>
                  <a:schemeClr val="bg2">
                    <a:lumMod val="25000"/>
                  </a:schemeClr>
                </a:solidFill>
                <a:effectLst/>
                <a:uLnTx/>
                <a:uFillTx/>
                <a:latin typeface="+mj-lt"/>
              </a:rPr>
              <a:t>The design inspiration for the Workplace Transformation Program is </a:t>
            </a:r>
            <a:r>
              <a:rPr kumimoji="0" lang="en-US" sz="1600" b="1" i="0" u="none" strike="noStrike" kern="1200" cap="none" spc="0" normalizeH="0" baseline="0" noProof="0" dirty="0">
                <a:ln>
                  <a:noFill/>
                </a:ln>
                <a:solidFill>
                  <a:schemeClr val="bg2">
                    <a:lumMod val="25000"/>
                  </a:schemeClr>
                </a:solidFill>
                <a:effectLst/>
                <a:uLnTx/>
                <a:uFillTx/>
                <a:latin typeface="+mj-lt"/>
              </a:rPr>
              <a:t>Canada’s Natural Landscapes</a:t>
            </a:r>
            <a:r>
              <a:rPr kumimoji="0" lang="en-US" sz="1600" b="0" i="0" u="none" strike="noStrike" kern="1200" cap="none" spc="0" normalizeH="0" baseline="0" noProof="0" dirty="0">
                <a:ln>
                  <a:noFill/>
                </a:ln>
                <a:solidFill>
                  <a:schemeClr val="bg2">
                    <a:lumMod val="25000"/>
                  </a:schemeClr>
                </a:solidFill>
                <a:effectLst/>
                <a:uLnTx/>
                <a:uFillTx/>
                <a:latin typeface="+mj-lt"/>
              </a:rPr>
              <a:t>.</a:t>
            </a:r>
            <a:endParaRPr kumimoji="0" lang="en-US" sz="1600" b="1" i="0" u="none" strike="noStrike" kern="1200" cap="none" spc="0" normalizeH="0" baseline="0" noProof="0" dirty="0">
              <a:ln>
                <a:noFill/>
              </a:ln>
              <a:solidFill>
                <a:schemeClr val="bg2">
                  <a:lumMod val="25000"/>
                </a:schemeClr>
              </a:solidFill>
              <a:effectLst/>
              <a:uLnTx/>
              <a:uFillTx/>
              <a:latin typeface="+mj-lt"/>
            </a:endParaRPr>
          </a:p>
          <a:p>
            <a:pPr marL="0" marR="0" lvl="0" indent="0" algn="just" defTabSz="914400" rtl="0" eaLnBrk="1" fontAlgn="base" latinLnBrk="0" hangingPunct="1">
              <a:lnSpc>
                <a:spcPct val="90000"/>
              </a:lnSpc>
              <a:spcBef>
                <a:spcPts val="0"/>
              </a:spcBef>
              <a:spcAft>
                <a:spcPts val="800"/>
              </a:spcAft>
              <a:buClrTx/>
              <a:buSzTx/>
              <a:buFontTx/>
              <a:buNone/>
              <a:tabLst/>
              <a:defRPr/>
            </a:pPr>
            <a:r>
              <a:rPr kumimoji="0" lang="en-US" sz="1600" b="0" i="0" u="none" strike="noStrike" kern="1200" cap="none" spc="0" normalizeH="0" baseline="0" noProof="0" dirty="0">
                <a:ln>
                  <a:noFill/>
                </a:ln>
                <a:solidFill>
                  <a:schemeClr val="bg2">
                    <a:lumMod val="25000"/>
                  </a:schemeClr>
                </a:solidFill>
                <a:effectLst/>
                <a:uLnTx/>
                <a:uFillTx/>
                <a:latin typeface="+mj-lt"/>
              </a:rPr>
              <a:t>The natural world is full of colors that attract attention, that blend beautifully with its background and create extraordinary displays. </a:t>
            </a:r>
          </a:p>
          <a:p>
            <a:pPr marL="0" marR="0" lvl="0" indent="0" algn="just" defTabSz="914400" rtl="0" eaLnBrk="1" fontAlgn="base" latinLnBrk="0" hangingPunct="1">
              <a:lnSpc>
                <a:spcPct val="90000"/>
              </a:lnSpc>
              <a:spcBef>
                <a:spcPts val="0"/>
              </a:spcBef>
              <a:spcAft>
                <a:spcPts val="800"/>
              </a:spcAft>
              <a:buClrTx/>
              <a:buSzTx/>
              <a:buFontTx/>
              <a:buNone/>
              <a:tabLst/>
              <a:defRPr/>
            </a:pPr>
            <a:r>
              <a:rPr kumimoji="0" lang="en-US" sz="1600" b="0" i="0" u="none" strike="noStrike" kern="1200" cap="none" spc="0" normalizeH="0" baseline="0" noProof="0" dirty="0">
                <a:ln>
                  <a:noFill/>
                </a:ln>
                <a:solidFill>
                  <a:schemeClr val="bg2">
                    <a:lumMod val="25000"/>
                  </a:schemeClr>
                </a:solidFill>
                <a:effectLst/>
                <a:uLnTx/>
                <a:uFillTx/>
                <a:latin typeface="+mj-lt"/>
              </a:rPr>
              <a:t>The workplaces delivered through this program will strive to highlight the beauty of our country and the inspiration it provides by showcasing the stunning colors found in nature.</a:t>
            </a:r>
          </a:p>
          <a:p>
            <a:pPr marL="0" marR="0" lvl="0" indent="0" algn="just" defTabSz="914400" rtl="0" eaLnBrk="1" fontAlgn="base" latinLnBrk="0" hangingPunct="1">
              <a:lnSpc>
                <a:spcPct val="90000"/>
              </a:lnSpc>
              <a:spcBef>
                <a:spcPts val="0"/>
              </a:spcBef>
              <a:spcAft>
                <a:spcPts val="800"/>
              </a:spcAft>
              <a:buClrTx/>
              <a:buSzTx/>
              <a:buFontTx/>
              <a:buNone/>
              <a:tabLst/>
              <a:defRPr/>
            </a:pPr>
            <a:r>
              <a:rPr kumimoji="0" lang="en-US" sz="1600" b="0" i="0" u="none" strike="noStrike" kern="1200" cap="none" spc="0" normalizeH="0" baseline="0" noProof="0" dirty="0">
                <a:ln>
                  <a:noFill/>
                </a:ln>
                <a:solidFill>
                  <a:schemeClr val="bg2">
                    <a:lumMod val="25000"/>
                  </a:schemeClr>
                </a:solidFill>
                <a:effectLst/>
                <a:uLnTx/>
                <a:uFillTx/>
                <a:latin typeface="+mj-lt"/>
              </a:rPr>
              <a:t>The designs will incorporate imagery of Canadian landscapes, natural colors and materials and deliberate emphasis on consideration of Indigenous design elements. </a:t>
            </a:r>
          </a:p>
        </p:txBody>
      </p:sp>
      <p:grpSp>
        <p:nvGrpSpPr>
          <p:cNvPr id="4" name="Group 3">
            <a:extLst>
              <a:ext uri="{FF2B5EF4-FFF2-40B4-BE49-F238E27FC236}">
                <a16:creationId xmlns:a16="http://schemas.microsoft.com/office/drawing/2014/main" id="{877FC8EE-1B12-FFCF-24B0-FBC4AD22F837}"/>
              </a:ext>
            </a:extLst>
          </p:cNvPr>
          <p:cNvGrpSpPr/>
          <p:nvPr/>
        </p:nvGrpSpPr>
        <p:grpSpPr>
          <a:xfrm>
            <a:off x="5263159" y="495205"/>
            <a:ext cx="5661949" cy="1815227"/>
            <a:chOff x="5486094" y="282830"/>
            <a:chExt cx="5661949" cy="1815227"/>
          </a:xfrm>
        </p:grpSpPr>
        <p:pic>
          <p:nvPicPr>
            <p:cNvPr id="8" name="Picture 7" descr="A body of water with mountains in the back&#10;&#10;Description automatically generated with medium confidence">
              <a:extLst>
                <a:ext uri="{FF2B5EF4-FFF2-40B4-BE49-F238E27FC236}">
                  <a16:creationId xmlns:a16="http://schemas.microsoft.com/office/drawing/2014/main" id="{9EC75BA1-AFA8-49AF-A999-7E7868022CB6}"/>
                </a:ext>
              </a:extLst>
            </p:cNvPr>
            <p:cNvPicPr/>
            <p:nvPr/>
          </p:nvPicPr>
          <p:blipFill rotWithShape="1">
            <a:blip r:embed="rId2" cstate="screen">
              <a:extLst>
                <a:ext uri="{28A0092B-C50C-407E-A947-70E740481C1C}">
                  <a14:useLocalDpi xmlns:a14="http://schemas.microsoft.com/office/drawing/2010/main" val="0"/>
                </a:ext>
              </a:extLst>
            </a:blip>
            <a:srcRect b="-2"/>
            <a:stretch/>
          </p:blipFill>
          <p:spPr bwMode="auto">
            <a:xfrm>
              <a:off x="9412420" y="351141"/>
              <a:ext cx="1735623" cy="1666013"/>
            </a:xfrm>
            <a:prstGeom prst="ellipse">
              <a:avLst/>
            </a:prstGeom>
            <a:noFill/>
            <a:ln>
              <a:solidFill>
                <a:schemeClr val="bg2">
                  <a:lumMod val="90000"/>
                </a:schemeClr>
              </a:solidFill>
            </a:ln>
          </p:spPr>
        </p:pic>
        <p:pic>
          <p:nvPicPr>
            <p:cNvPr id="12" name="Picture 11">
              <a:extLst>
                <a:ext uri="{FF2B5EF4-FFF2-40B4-BE49-F238E27FC236}">
                  <a16:creationId xmlns:a16="http://schemas.microsoft.com/office/drawing/2014/main" id="{45D03375-19E5-4D4C-A069-8245FB75C225}"/>
                </a:ext>
              </a:extLst>
            </p:cNvPr>
            <p:cNvPicPr>
              <a:picLocks noChangeAspect="1"/>
            </p:cNvPicPr>
            <p:nvPr/>
          </p:nvPicPr>
          <p:blipFill>
            <a:blip r:embed="rId3"/>
            <a:stretch>
              <a:fillRect/>
            </a:stretch>
          </p:blipFill>
          <p:spPr>
            <a:xfrm>
              <a:off x="5486094" y="282830"/>
              <a:ext cx="3643571" cy="1815227"/>
            </a:xfrm>
            <a:prstGeom prst="rect">
              <a:avLst/>
            </a:prstGeom>
            <a:ln>
              <a:solidFill>
                <a:srgbClr val="E0DBD6"/>
              </a:solidFill>
            </a:ln>
            <a:effectLst>
              <a:outerShdw blurRad="50800" dist="38100" dir="2700000" algn="tl" rotWithShape="0">
                <a:prstClr val="black">
                  <a:alpha val="40000"/>
                </a:prstClr>
              </a:outerShdw>
            </a:effectLst>
          </p:spPr>
        </p:pic>
      </p:grpSp>
      <p:grpSp>
        <p:nvGrpSpPr>
          <p:cNvPr id="5" name="Group 4">
            <a:extLst>
              <a:ext uri="{FF2B5EF4-FFF2-40B4-BE49-F238E27FC236}">
                <a16:creationId xmlns:a16="http://schemas.microsoft.com/office/drawing/2014/main" id="{8EE0EADE-6FF0-603C-714A-56B40A42B0D8}"/>
              </a:ext>
            </a:extLst>
          </p:cNvPr>
          <p:cNvGrpSpPr/>
          <p:nvPr/>
        </p:nvGrpSpPr>
        <p:grpSpPr>
          <a:xfrm>
            <a:off x="5263160" y="2492072"/>
            <a:ext cx="5661948" cy="1815227"/>
            <a:chOff x="5486095" y="2279697"/>
            <a:chExt cx="5661948" cy="1815227"/>
          </a:xfrm>
        </p:grpSpPr>
        <p:pic>
          <p:nvPicPr>
            <p:cNvPr id="7" name="Picture 6" descr="A river with rocks and trees&#10;&#10;Description automatically generated with low confidence">
              <a:extLst>
                <a:ext uri="{FF2B5EF4-FFF2-40B4-BE49-F238E27FC236}">
                  <a16:creationId xmlns:a16="http://schemas.microsoft.com/office/drawing/2014/main" id="{49A82347-9532-40F0-80F0-363A10F597E8}"/>
                </a:ext>
              </a:extLst>
            </p:cNvPr>
            <p:cNvPicPr/>
            <p:nvPr/>
          </p:nvPicPr>
          <p:blipFill rotWithShape="1">
            <a:blip r:embed="rId4" cstate="screen">
              <a:extLst>
                <a:ext uri="{28A0092B-C50C-407E-A947-70E740481C1C}">
                  <a14:useLocalDpi xmlns:a14="http://schemas.microsoft.com/office/drawing/2010/main" val="0"/>
                </a:ext>
              </a:extLst>
            </a:blip>
            <a:srcRect/>
            <a:stretch/>
          </p:blipFill>
          <p:spPr bwMode="auto">
            <a:xfrm>
              <a:off x="9412420" y="2354303"/>
              <a:ext cx="1735623" cy="1666013"/>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ln>
              <a:solidFill>
                <a:schemeClr val="bg2">
                  <a:lumMod val="90000"/>
                </a:schemeClr>
              </a:solidFill>
            </a:ln>
          </p:spPr>
        </p:pic>
        <p:pic>
          <p:nvPicPr>
            <p:cNvPr id="13" name="Picture 12">
              <a:extLst>
                <a:ext uri="{FF2B5EF4-FFF2-40B4-BE49-F238E27FC236}">
                  <a16:creationId xmlns:a16="http://schemas.microsoft.com/office/drawing/2014/main" id="{71CFD017-116E-4EC3-A4A1-73345C80827F}"/>
                </a:ext>
              </a:extLst>
            </p:cNvPr>
            <p:cNvPicPr>
              <a:picLocks noChangeAspect="1"/>
            </p:cNvPicPr>
            <p:nvPr/>
          </p:nvPicPr>
          <p:blipFill>
            <a:blip r:embed="rId5"/>
            <a:stretch>
              <a:fillRect/>
            </a:stretch>
          </p:blipFill>
          <p:spPr>
            <a:xfrm>
              <a:off x="5486095" y="2279697"/>
              <a:ext cx="3643570" cy="1815227"/>
            </a:xfrm>
            <a:prstGeom prst="rect">
              <a:avLst/>
            </a:prstGeom>
            <a:ln>
              <a:solidFill>
                <a:srgbClr val="E0DBD6"/>
              </a:solidFill>
            </a:ln>
            <a:effectLst>
              <a:outerShdw blurRad="50800" dist="38100" dir="2700000" algn="tl" rotWithShape="0">
                <a:prstClr val="black">
                  <a:alpha val="40000"/>
                </a:prstClr>
              </a:outerShdw>
            </a:effectLst>
          </p:spPr>
        </p:pic>
      </p:grpSp>
      <p:grpSp>
        <p:nvGrpSpPr>
          <p:cNvPr id="9" name="Group 8">
            <a:extLst>
              <a:ext uri="{FF2B5EF4-FFF2-40B4-BE49-F238E27FC236}">
                <a16:creationId xmlns:a16="http://schemas.microsoft.com/office/drawing/2014/main" id="{1D34BBDA-DBBD-8D44-375A-32B1A691EC0D}"/>
              </a:ext>
            </a:extLst>
          </p:cNvPr>
          <p:cNvGrpSpPr/>
          <p:nvPr/>
        </p:nvGrpSpPr>
        <p:grpSpPr>
          <a:xfrm>
            <a:off x="5263160" y="4536269"/>
            <a:ext cx="5661948" cy="1821785"/>
            <a:chOff x="5486095" y="4323894"/>
            <a:chExt cx="5661948" cy="1821785"/>
          </a:xfrm>
        </p:grpSpPr>
        <p:pic>
          <p:nvPicPr>
            <p:cNvPr id="6" name="Picture 5" descr="A grassy area with a mountain in the background&#10;&#10;Description automatically generated with low confidence">
              <a:extLst>
                <a:ext uri="{FF2B5EF4-FFF2-40B4-BE49-F238E27FC236}">
                  <a16:creationId xmlns:a16="http://schemas.microsoft.com/office/drawing/2014/main" id="{0C82B79B-3C0C-45F0-A02C-DA488CD841AF}"/>
                </a:ext>
              </a:extLst>
            </p:cNvPr>
            <p:cNvPicPr/>
            <p:nvPr/>
          </p:nvPicPr>
          <p:blipFill rotWithShape="1">
            <a:blip r:embed="rId6" cstate="screen">
              <a:alphaModFix/>
              <a:extLst>
                <a:ext uri="{28A0092B-C50C-407E-A947-70E740481C1C}">
                  <a14:useLocalDpi xmlns:a14="http://schemas.microsoft.com/office/drawing/2010/main" val="0"/>
                </a:ext>
              </a:extLst>
            </a:blip>
            <a:srcRect/>
            <a:stretch/>
          </p:blipFill>
          <p:spPr bwMode="auto">
            <a:xfrm>
              <a:off x="9412420" y="4404417"/>
              <a:ext cx="1735623" cy="1666013"/>
            </a:xfrm>
            <a:prstGeom prst="ellipse">
              <a:avLst/>
            </a:prstGeom>
            <a:noFill/>
            <a:ln>
              <a:solidFill>
                <a:schemeClr val="bg2">
                  <a:lumMod val="90000"/>
                </a:schemeClr>
              </a:solidFill>
            </a:ln>
          </p:spPr>
        </p:pic>
        <p:pic>
          <p:nvPicPr>
            <p:cNvPr id="14" name="Picture 13">
              <a:extLst>
                <a:ext uri="{FF2B5EF4-FFF2-40B4-BE49-F238E27FC236}">
                  <a16:creationId xmlns:a16="http://schemas.microsoft.com/office/drawing/2014/main" id="{D2BCAA82-8B8B-402D-AA94-D562317A6E43}"/>
                </a:ext>
              </a:extLst>
            </p:cNvPr>
            <p:cNvPicPr>
              <a:picLocks noChangeAspect="1"/>
            </p:cNvPicPr>
            <p:nvPr/>
          </p:nvPicPr>
          <p:blipFill>
            <a:blip r:embed="rId7"/>
            <a:stretch>
              <a:fillRect/>
            </a:stretch>
          </p:blipFill>
          <p:spPr>
            <a:xfrm>
              <a:off x="5486095" y="4323894"/>
              <a:ext cx="3643570" cy="1821785"/>
            </a:xfrm>
            <a:prstGeom prst="rect">
              <a:avLst/>
            </a:prstGeom>
            <a:ln>
              <a:solidFill>
                <a:srgbClr val="E0DBD6"/>
              </a:solidFill>
            </a:ln>
            <a:effectLst>
              <a:outerShdw blurRad="50800" dist="38100" dir="2700000" algn="tl" rotWithShape="0">
                <a:prstClr val="black">
                  <a:alpha val="40000"/>
                </a:prstClr>
              </a:outerShdw>
            </a:effectLst>
          </p:spPr>
        </p:pic>
      </p:grpSp>
      <p:sp>
        <p:nvSpPr>
          <p:cNvPr id="11" name="TextBox 10">
            <a:extLst>
              <a:ext uri="{FF2B5EF4-FFF2-40B4-BE49-F238E27FC236}">
                <a16:creationId xmlns:a16="http://schemas.microsoft.com/office/drawing/2014/main" id="{B6D3FD83-C0AA-148D-0ED0-B51B83CB00F0}"/>
              </a:ext>
            </a:extLst>
          </p:cNvPr>
          <p:cNvSpPr txBox="1"/>
          <p:nvPr/>
        </p:nvSpPr>
        <p:spPr>
          <a:xfrm>
            <a:off x="158263" y="5615903"/>
            <a:ext cx="4747846" cy="523220"/>
          </a:xfrm>
          <a:prstGeom prst="rect">
            <a:avLst/>
          </a:prstGeom>
          <a:noFill/>
        </p:spPr>
        <p:txBody>
          <a:bodyPr wrap="square">
            <a:spAutoFit/>
          </a:bodyPr>
          <a:lstStyle/>
          <a:p>
            <a:pPr algn="ctr"/>
            <a:r>
              <a:rPr lang="fr-CA" sz="1400" dirty="0">
                <a:solidFill>
                  <a:schemeClr val="tx1"/>
                </a:solidFill>
                <a:highlight>
                  <a:srgbClr val="FFFF00"/>
                </a:highlight>
              </a:rPr>
              <a:t>MOOD BOARD EXAMPLE ONLY</a:t>
            </a:r>
            <a:r>
              <a:rPr lang="fr-CA" sz="1400" dirty="0">
                <a:highlight>
                  <a:srgbClr val="FFFF00"/>
                </a:highlight>
              </a:rPr>
              <a:t> – USE THE MOODS BOARDS PROVIDED BY YOUR PROJECT DESIGN TEAM </a:t>
            </a:r>
            <a:endParaRPr lang="en-CA" sz="1400" dirty="0">
              <a:solidFill>
                <a:schemeClr val="tx1"/>
              </a:solidFill>
              <a:highlight>
                <a:srgbClr val="FFFF00"/>
              </a:highlight>
            </a:endParaRPr>
          </a:p>
        </p:txBody>
      </p:sp>
      <p:sp>
        <p:nvSpPr>
          <p:cNvPr id="15" name="Title 1">
            <a:extLst>
              <a:ext uri="{FF2B5EF4-FFF2-40B4-BE49-F238E27FC236}">
                <a16:creationId xmlns:a16="http://schemas.microsoft.com/office/drawing/2014/main" id="{AE1AC4D5-768B-8807-3BC5-DDA145E5AF50}"/>
              </a:ext>
            </a:extLst>
          </p:cNvPr>
          <p:cNvSpPr>
            <a:spLocks noGrp="1"/>
          </p:cNvSpPr>
          <p:nvPr>
            <p:ph type="title"/>
          </p:nvPr>
        </p:nvSpPr>
        <p:spPr>
          <a:xfrm>
            <a:off x="508760" y="746469"/>
            <a:ext cx="4181744" cy="523220"/>
          </a:xfrm>
        </p:spPr>
        <p:txBody>
          <a:bodyPr>
            <a:normAutofit/>
          </a:bodyPr>
          <a:lstStyle/>
          <a:p>
            <a:r>
              <a:rPr lang="en-CA" sz="2800" dirty="0">
                <a:solidFill>
                  <a:schemeClr val="accent5"/>
                </a:solidFill>
                <a:latin typeface="Arial Rounded MT Bold" panose="020F0704030504030204" pitchFamily="34" charset="0"/>
              </a:rPr>
              <a:t>Design inspiration</a:t>
            </a:r>
          </a:p>
        </p:txBody>
      </p:sp>
    </p:spTree>
    <p:extLst>
      <p:ext uri="{BB962C8B-B14F-4D97-AF65-F5344CB8AC3E}">
        <p14:creationId xmlns:p14="http://schemas.microsoft.com/office/powerpoint/2010/main" val="103533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01EA5C4-CF68-4844-BAE9-DF95590829B9}"/>
              </a:ext>
            </a:extLst>
          </p:cNvPr>
          <p:cNvSpPr>
            <a:spLocks noGrp="1"/>
          </p:cNvSpPr>
          <p:nvPr>
            <p:ph type="title"/>
          </p:nvPr>
        </p:nvSpPr>
        <p:spPr>
          <a:xfrm>
            <a:off x="394268" y="317128"/>
            <a:ext cx="10694146" cy="821991"/>
          </a:xfrm>
        </p:spPr>
        <p:txBody>
          <a:bodyPr anchor="ctr">
            <a:normAutofit/>
          </a:bodyPr>
          <a:lstStyle/>
          <a:p>
            <a:r>
              <a:rPr lang="en-CA" sz="2800" dirty="0">
                <a:solidFill>
                  <a:schemeClr val="accent5"/>
                </a:solidFill>
                <a:latin typeface="Arial Rounded MT Bold" panose="020F0704030504030204" pitchFamily="34" charset="0"/>
              </a:rPr>
              <a:t>Mood Board 1</a:t>
            </a:r>
          </a:p>
        </p:txBody>
      </p:sp>
      <p:sp>
        <p:nvSpPr>
          <p:cNvPr id="10" name="Content Placeholder 2">
            <a:extLst>
              <a:ext uri="{FF2B5EF4-FFF2-40B4-BE49-F238E27FC236}">
                <a16:creationId xmlns:a16="http://schemas.microsoft.com/office/drawing/2014/main" id="{6393A0DB-A898-46FD-B5FC-2D17089F7A67}"/>
              </a:ext>
            </a:extLst>
          </p:cNvPr>
          <p:cNvSpPr txBox="1">
            <a:spLocks/>
          </p:cNvSpPr>
          <p:nvPr/>
        </p:nvSpPr>
        <p:spPr>
          <a:xfrm>
            <a:off x="394268" y="2347977"/>
            <a:ext cx="7136204" cy="1999622"/>
          </a:xfrm>
          <a:prstGeom prst="rect">
            <a:avLst/>
          </a:prstGeom>
        </p:spPr>
        <p:txBody>
          <a:bodyPr vert="horz" lIns="0" tIns="0" rIns="0" bIns="0" rtlCol="0">
            <a:normAutofit/>
          </a:bodyPr>
          <a:lstStyle>
            <a:lvl1pPr marL="361950" indent="-361950" algn="l" defTabSz="685800" rtl="0" eaLnBrk="1" latinLnBrk="0" hangingPunct="1">
              <a:lnSpc>
                <a:spcPct val="100000"/>
              </a:lnSpc>
              <a:spcBef>
                <a:spcPts val="750"/>
              </a:spcBef>
              <a:buSzPct val="100000"/>
              <a:buFont typeface="Wingdings 2" panose="05020102010507070707" pitchFamily="18" charset="2"/>
              <a:buChar char=""/>
              <a:defRPr sz="2800" kern="1200">
                <a:solidFill>
                  <a:schemeClr val="accent2"/>
                </a:solidFill>
                <a:latin typeface="+mn-lt"/>
                <a:ea typeface="+mn-ea"/>
                <a:cs typeface="+mn-cs"/>
              </a:defRPr>
            </a:lvl1pPr>
            <a:lvl2pPr marL="714375" indent="-371475" algn="l" defTabSz="685800" rtl="0" eaLnBrk="1" latinLnBrk="0" hangingPunct="1">
              <a:lnSpc>
                <a:spcPct val="100000"/>
              </a:lnSpc>
              <a:spcBef>
                <a:spcPts val="375"/>
              </a:spcBef>
              <a:buSzPct val="100000"/>
              <a:buFont typeface="Wingdings 2" panose="05020102010507070707" pitchFamily="18" charset="2"/>
              <a:buChar char=""/>
              <a:defRPr sz="2400" kern="1200">
                <a:solidFill>
                  <a:schemeClr val="accent2"/>
                </a:solidFill>
                <a:latin typeface="+mn-lt"/>
                <a:ea typeface="+mn-ea"/>
                <a:cs typeface="+mn-cs"/>
              </a:defRPr>
            </a:lvl2pPr>
            <a:lvl3pPr marL="990600" indent="-304800" algn="l" defTabSz="685800" rtl="0" eaLnBrk="1" latinLnBrk="0" hangingPunct="1">
              <a:lnSpc>
                <a:spcPct val="100000"/>
              </a:lnSpc>
              <a:spcBef>
                <a:spcPts val="375"/>
              </a:spcBef>
              <a:buSzPct val="100000"/>
              <a:buFont typeface="Wingdings 2" panose="05020102010507070707" pitchFamily="18" charset="2"/>
              <a:buChar char=""/>
              <a:defRPr sz="2000" kern="1200">
                <a:solidFill>
                  <a:schemeClr val="accent2"/>
                </a:solidFill>
                <a:latin typeface="+mn-lt"/>
                <a:ea typeface="+mn-ea"/>
                <a:cs typeface="+mn-cs"/>
              </a:defRPr>
            </a:lvl3pPr>
            <a:lvl4pPr marL="1343025" indent="-314325" algn="l" defTabSz="685800" rtl="0" eaLnBrk="1" latinLnBrk="0" hangingPunct="1">
              <a:lnSpc>
                <a:spcPct val="100000"/>
              </a:lnSpc>
              <a:spcBef>
                <a:spcPts val="375"/>
              </a:spcBef>
              <a:buSzPct val="100000"/>
              <a:buFont typeface="Wingdings 2" panose="05020102010507070707" pitchFamily="18" charset="2"/>
              <a:buChar char=""/>
              <a:defRPr sz="1800" kern="1200">
                <a:solidFill>
                  <a:schemeClr val="accent2"/>
                </a:solidFill>
                <a:latin typeface="+mn-lt"/>
                <a:ea typeface="+mn-ea"/>
                <a:cs typeface="+mn-cs"/>
              </a:defRPr>
            </a:lvl4pPr>
            <a:lvl5pPr marL="1619250" indent="-247650" algn="l" defTabSz="685800" rtl="0" eaLnBrk="1" latinLnBrk="0" hangingPunct="1">
              <a:lnSpc>
                <a:spcPct val="100000"/>
              </a:lnSpc>
              <a:spcBef>
                <a:spcPts val="375"/>
              </a:spcBef>
              <a:buSzPct val="100000"/>
              <a:buFont typeface="Wingdings 2" panose="05020102010507070707" pitchFamily="18" charset="2"/>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base" latinLnBrk="0" hangingPunct="1">
              <a:lnSpc>
                <a:spcPct val="100000"/>
              </a:lnSpc>
              <a:spcBef>
                <a:spcPts val="750"/>
              </a:spcBef>
              <a:spcAft>
                <a:spcPct val="0"/>
              </a:spcAft>
              <a:buClrTx/>
              <a:buSzPct val="100000"/>
              <a:buFont typeface="Wingdings 2" panose="05020102010507070707" pitchFamily="18" charset="2"/>
              <a:buNone/>
              <a:tabLst/>
              <a:defRPr/>
            </a:pPr>
            <a:endParaRPr kumimoji="0" lang="en-CA" sz="1800" b="0" i="0" u="none" strike="noStrike" kern="1200" cap="none" spc="0" normalizeH="0" baseline="0" noProof="0">
              <a:ln>
                <a:noFill/>
              </a:ln>
              <a:solidFill>
                <a:srgbClr val="636466"/>
              </a:solidFill>
              <a:effectLst/>
              <a:uLnTx/>
              <a:uFillTx/>
              <a:latin typeface="Arial"/>
              <a:ea typeface="+mn-ea"/>
              <a:cs typeface="+mn-cs"/>
            </a:endParaRPr>
          </a:p>
        </p:txBody>
      </p:sp>
      <p:pic>
        <p:nvPicPr>
          <p:cNvPr id="3" name="Picture 2">
            <a:extLst>
              <a:ext uri="{FF2B5EF4-FFF2-40B4-BE49-F238E27FC236}">
                <a16:creationId xmlns:a16="http://schemas.microsoft.com/office/drawing/2014/main" id="{D03CAF67-B8B2-2D35-D36E-FFAC880DD26F}"/>
              </a:ext>
            </a:extLst>
          </p:cNvPr>
          <p:cNvPicPr>
            <a:picLocks noChangeAspect="1"/>
          </p:cNvPicPr>
          <p:nvPr/>
        </p:nvPicPr>
        <p:blipFill>
          <a:blip r:embed="rId2"/>
          <a:stretch>
            <a:fillRect/>
          </a:stretch>
        </p:blipFill>
        <p:spPr>
          <a:xfrm>
            <a:off x="4409880" y="1600625"/>
            <a:ext cx="523875" cy="1656829"/>
          </a:xfrm>
          <a:prstGeom prst="rect">
            <a:avLst/>
          </a:prstGeom>
        </p:spPr>
      </p:pic>
      <p:sp>
        <p:nvSpPr>
          <p:cNvPr id="5" name="TextBox 4">
            <a:extLst>
              <a:ext uri="{FF2B5EF4-FFF2-40B4-BE49-F238E27FC236}">
                <a16:creationId xmlns:a16="http://schemas.microsoft.com/office/drawing/2014/main" id="{F5665692-9516-D350-8B89-8E11D78FA888}"/>
              </a:ext>
            </a:extLst>
          </p:cNvPr>
          <p:cNvSpPr txBox="1"/>
          <p:nvPr/>
        </p:nvSpPr>
        <p:spPr>
          <a:xfrm>
            <a:off x="3126747" y="3268771"/>
            <a:ext cx="1708014" cy="261610"/>
          </a:xfrm>
          <a:prstGeom prst="rect">
            <a:avLst/>
          </a:prstGeom>
          <a:noFill/>
        </p:spPr>
        <p:txBody>
          <a:bodyPr wrap="square">
            <a:spAutoFit/>
          </a:bodyPr>
          <a:lstStyle/>
          <a:p>
            <a:pPr marL="0" indent="0">
              <a:buNone/>
              <a:defRPr/>
            </a:pPr>
            <a:r>
              <a:rPr lang="en-US" sz="1100" b="1">
                <a:solidFill>
                  <a:schemeClr val="tx2"/>
                </a:solidFill>
                <a:latin typeface="Avenir Next LT Pro" panose="020B0504020202020204" pitchFamily="34" charset="0"/>
              </a:rPr>
              <a:t>Colour palette</a:t>
            </a:r>
          </a:p>
        </p:txBody>
      </p:sp>
      <p:sp>
        <p:nvSpPr>
          <p:cNvPr id="7" name="TextBox 6">
            <a:extLst>
              <a:ext uri="{FF2B5EF4-FFF2-40B4-BE49-F238E27FC236}">
                <a16:creationId xmlns:a16="http://schemas.microsoft.com/office/drawing/2014/main" id="{08BBC14D-CDC1-49C4-3294-F155037022B6}"/>
              </a:ext>
            </a:extLst>
          </p:cNvPr>
          <p:cNvSpPr txBox="1"/>
          <p:nvPr/>
        </p:nvSpPr>
        <p:spPr>
          <a:xfrm>
            <a:off x="7229347" y="3275431"/>
            <a:ext cx="2278262" cy="261610"/>
          </a:xfrm>
          <a:prstGeom prst="rect">
            <a:avLst/>
          </a:prstGeom>
          <a:noFill/>
        </p:spPr>
        <p:txBody>
          <a:bodyPr wrap="square">
            <a:spAutoFit/>
          </a:bodyPr>
          <a:lstStyle/>
          <a:p>
            <a:pPr marL="0" indent="0">
              <a:buNone/>
              <a:defRPr/>
            </a:pPr>
            <a:r>
              <a:rPr lang="en-US" sz="1100" b="1">
                <a:solidFill>
                  <a:schemeClr val="tx2"/>
                </a:solidFill>
                <a:latin typeface="Avenir Next LT Pro" panose="020B0504020202020204" pitchFamily="34" charset="0"/>
              </a:rPr>
              <a:t>Art concept and wall features</a:t>
            </a:r>
          </a:p>
        </p:txBody>
      </p:sp>
      <p:sp>
        <p:nvSpPr>
          <p:cNvPr id="9" name="TextBox 8">
            <a:extLst>
              <a:ext uri="{FF2B5EF4-FFF2-40B4-BE49-F238E27FC236}">
                <a16:creationId xmlns:a16="http://schemas.microsoft.com/office/drawing/2014/main" id="{16F1370C-3CA9-6992-D298-0C023FD26AA0}"/>
              </a:ext>
            </a:extLst>
          </p:cNvPr>
          <p:cNvSpPr txBox="1"/>
          <p:nvPr/>
        </p:nvSpPr>
        <p:spPr>
          <a:xfrm>
            <a:off x="7875223" y="6000568"/>
            <a:ext cx="2959687" cy="261610"/>
          </a:xfrm>
          <a:prstGeom prst="rect">
            <a:avLst/>
          </a:prstGeom>
          <a:noFill/>
        </p:spPr>
        <p:txBody>
          <a:bodyPr wrap="square">
            <a:spAutoFit/>
          </a:bodyPr>
          <a:lstStyle/>
          <a:p>
            <a:pPr marL="0" indent="0">
              <a:buNone/>
              <a:defRPr/>
            </a:pPr>
            <a:r>
              <a:rPr lang="en-US" sz="1100" b="1">
                <a:solidFill>
                  <a:schemeClr val="tx2"/>
                </a:solidFill>
                <a:latin typeface="Avenir Next LT Pro" panose="020B0504020202020204" pitchFamily="34" charset="0"/>
              </a:rPr>
              <a:t>Acoustical solutions and accents</a:t>
            </a:r>
          </a:p>
        </p:txBody>
      </p:sp>
      <p:sp>
        <p:nvSpPr>
          <p:cNvPr id="13" name="TextBox 12">
            <a:extLst>
              <a:ext uri="{FF2B5EF4-FFF2-40B4-BE49-F238E27FC236}">
                <a16:creationId xmlns:a16="http://schemas.microsoft.com/office/drawing/2014/main" id="{308B57A3-56E8-5BE3-990D-BEA2852A1281}"/>
              </a:ext>
            </a:extLst>
          </p:cNvPr>
          <p:cNvSpPr txBox="1"/>
          <p:nvPr/>
        </p:nvSpPr>
        <p:spPr>
          <a:xfrm>
            <a:off x="3000097" y="5917242"/>
            <a:ext cx="1961313" cy="261610"/>
          </a:xfrm>
          <a:prstGeom prst="rect">
            <a:avLst/>
          </a:prstGeom>
          <a:noFill/>
        </p:spPr>
        <p:txBody>
          <a:bodyPr wrap="square">
            <a:spAutoFit/>
          </a:bodyPr>
          <a:lstStyle/>
          <a:p>
            <a:pPr marL="0" indent="0">
              <a:buNone/>
              <a:defRPr/>
            </a:pPr>
            <a:r>
              <a:rPr lang="en-US" sz="1100" b="1">
                <a:solidFill>
                  <a:schemeClr val="tx2"/>
                </a:solidFill>
                <a:latin typeface="Avenir Next LT Pro" panose="020B0504020202020204" pitchFamily="34" charset="0"/>
              </a:rPr>
              <a:t>Fabrics and textiles</a:t>
            </a:r>
          </a:p>
        </p:txBody>
      </p:sp>
      <p:pic>
        <p:nvPicPr>
          <p:cNvPr id="15" name="Picture 14">
            <a:extLst>
              <a:ext uri="{FF2B5EF4-FFF2-40B4-BE49-F238E27FC236}">
                <a16:creationId xmlns:a16="http://schemas.microsoft.com/office/drawing/2014/main" id="{158EE31D-D412-BB68-2FC7-4F5C7266D961}"/>
              </a:ext>
            </a:extLst>
          </p:cNvPr>
          <p:cNvPicPr/>
          <p:nvPr/>
        </p:nvPicPr>
        <p:blipFill>
          <a:blip r:embed="rId3"/>
          <a:stretch>
            <a:fillRect/>
          </a:stretch>
        </p:blipFill>
        <p:spPr>
          <a:xfrm>
            <a:off x="3822899" y="1602914"/>
            <a:ext cx="519841" cy="1644980"/>
          </a:xfrm>
          <a:prstGeom prst="rect">
            <a:avLst/>
          </a:prstGeom>
        </p:spPr>
      </p:pic>
      <p:pic>
        <p:nvPicPr>
          <p:cNvPr id="16" name="Picture 15">
            <a:extLst>
              <a:ext uri="{FF2B5EF4-FFF2-40B4-BE49-F238E27FC236}">
                <a16:creationId xmlns:a16="http://schemas.microsoft.com/office/drawing/2014/main" id="{056689A0-538F-2FA7-69B1-2071AB74D208}"/>
              </a:ext>
            </a:extLst>
          </p:cNvPr>
          <p:cNvPicPr>
            <a:picLocks noChangeAspect="1"/>
          </p:cNvPicPr>
          <p:nvPr/>
        </p:nvPicPr>
        <p:blipFill>
          <a:blip r:embed="rId4"/>
          <a:stretch>
            <a:fillRect/>
          </a:stretch>
        </p:blipFill>
        <p:spPr>
          <a:xfrm>
            <a:off x="3240440" y="1603259"/>
            <a:ext cx="523876" cy="1645328"/>
          </a:xfrm>
          <a:prstGeom prst="rect">
            <a:avLst/>
          </a:prstGeom>
        </p:spPr>
      </p:pic>
      <p:pic>
        <p:nvPicPr>
          <p:cNvPr id="17" name="Picture 16">
            <a:extLst>
              <a:ext uri="{FF2B5EF4-FFF2-40B4-BE49-F238E27FC236}">
                <a16:creationId xmlns:a16="http://schemas.microsoft.com/office/drawing/2014/main" id="{A41AA556-6661-8691-1B5F-DBCA2E956C5C}"/>
              </a:ext>
            </a:extLst>
          </p:cNvPr>
          <p:cNvPicPr/>
          <p:nvPr/>
        </p:nvPicPr>
        <p:blipFill rotWithShape="1">
          <a:blip r:embed="rId5" cstate="screen">
            <a:extLst>
              <a:ext uri="{28A0092B-C50C-407E-A947-70E740481C1C}">
                <a14:useLocalDpi xmlns:a14="http://schemas.microsoft.com/office/drawing/2010/main" val="0"/>
              </a:ext>
            </a:extLst>
          </a:blip>
          <a:srcRect/>
          <a:stretch/>
        </p:blipFill>
        <p:spPr bwMode="auto">
          <a:xfrm>
            <a:off x="7312636" y="1574318"/>
            <a:ext cx="2115588" cy="1720333"/>
          </a:xfrm>
          <a:prstGeom prst="rect">
            <a:avLst/>
          </a:prstGeom>
          <a:noFill/>
          <a:ln>
            <a:noFill/>
          </a:ln>
        </p:spPr>
      </p:pic>
      <p:grpSp>
        <p:nvGrpSpPr>
          <p:cNvPr id="19" name="Group 18">
            <a:extLst>
              <a:ext uri="{FF2B5EF4-FFF2-40B4-BE49-F238E27FC236}">
                <a16:creationId xmlns:a16="http://schemas.microsoft.com/office/drawing/2014/main" id="{C6A00C47-5EBE-A281-7A07-CFF55141ADAE}"/>
              </a:ext>
            </a:extLst>
          </p:cNvPr>
          <p:cNvGrpSpPr/>
          <p:nvPr/>
        </p:nvGrpSpPr>
        <p:grpSpPr>
          <a:xfrm>
            <a:off x="551327" y="1604693"/>
            <a:ext cx="2183062" cy="4624223"/>
            <a:chOff x="9074088" y="1319332"/>
            <a:chExt cx="2113687" cy="4531741"/>
          </a:xfrm>
        </p:grpSpPr>
        <p:pic>
          <p:nvPicPr>
            <p:cNvPr id="20" name="Picture 19">
              <a:extLst>
                <a:ext uri="{FF2B5EF4-FFF2-40B4-BE49-F238E27FC236}">
                  <a16:creationId xmlns:a16="http://schemas.microsoft.com/office/drawing/2014/main" id="{2ED3BD2D-B74D-3943-80E6-E06ED610D355}"/>
                </a:ext>
              </a:extLst>
            </p:cNvPr>
            <p:cNvPicPr>
              <a:picLocks noChangeAspect="1"/>
            </p:cNvPicPr>
            <p:nvPr/>
          </p:nvPicPr>
          <p:blipFill>
            <a:blip r:embed="rId6"/>
            <a:stretch>
              <a:fillRect/>
            </a:stretch>
          </p:blipFill>
          <p:spPr>
            <a:xfrm>
              <a:off x="9149515" y="1446301"/>
              <a:ext cx="1419078" cy="1484048"/>
            </a:xfrm>
            <a:prstGeom prst="rect">
              <a:avLst/>
            </a:prstGeom>
          </p:spPr>
        </p:pic>
        <p:pic>
          <p:nvPicPr>
            <p:cNvPr id="21" name="Picture 20">
              <a:extLst>
                <a:ext uri="{FF2B5EF4-FFF2-40B4-BE49-F238E27FC236}">
                  <a16:creationId xmlns:a16="http://schemas.microsoft.com/office/drawing/2014/main" id="{3C412083-0EA1-B437-AD63-531A272C79D1}"/>
                </a:ext>
              </a:extLst>
            </p:cNvPr>
            <p:cNvPicPr>
              <a:picLocks noChangeAspect="1"/>
            </p:cNvPicPr>
            <p:nvPr/>
          </p:nvPicPr>
          <p:blipFill>
            <a:blip r:embed="rId7"/>
            <a:stretch>
              <a:fillRect/>
            </a:stretch>
          </p:blipFill>
          <p:spPr>
            <a:xfrm>
              <a:off x="10405581" y="1319332"/>
              <a:ext cx="520463" cy="1688460"/>
            </a:xfrm>
            <a:prstGeom prst="rect">
              <a:avLst/>
            </a:prstGeom>
          </p:spPr>
        </p:pic>
        <p:pic>
          <p:nvPicPr>
            <p:cNvPr id="22" name="Picture 21">
              <a:extLst>
                <a:ext uri="{FF2B5EF4-FFF2-40B4-BE49-F238E27FC236}">
                  <a16:creationId xmlns:a16="http://schemas.microsoft.com/office/drawing/2014/main" id="{C7DB9F93-D5DD-D6A0-B38E-7969E588ED61}"/>
                </a:ext>
              </a:extLst>
            </p:cNvPr>
            <p:cNvPicPr>
              <a:picLocks noChangeAspect="1"/>
            </p:cNvPicPr>
            <p:nvPr/>
          </p:nvPicPr>
          <p:blipFill>
            <a:blip r:embed="rId4"/>
            <a:stretch>
              <a:fillRect/>
            </a:stretch>
          </p:blipFill>
          <p:spPr>
            <a:xfrm>
              <a:off x="10663899" y="1548119"/>
              <a:ext cx="523876" cy="1698799"/>
            </a:xfrm>
            <a:prstGeom prst="rect">
              <a:avLst/>
            </a:prstGeom>
          </p:spPr>
        </p:pic>
        <p:sp>
          <p:nvSpPr>
            <p:cNvPr id="23" name="TextBox 22">
              <a:extLst>
                <a:ext uri="{FF2B5EF4-FFF2-40B4-BE49-F238E27FC236}">
                  <a16:creationId xmlns:a16="http://schemas.microsoft.com/office/drawing/2014/main" id="{0C85B2CB-2D27-312A-D45D-B8385B52B831}"/>
                </a:ext>
              </a:extLst>
            </p:cNvPr>
            <p:cNvSpPr txBox="1"/>
            <p:nvPr/>
          </p:nvSpPr>
          <p:spPr>
            <a:xfrm>
              <a:off x="9074088" y="2959040"/>
              <a:ext cx="1474175" cy="256378"/>
            </a:xfrm>
            <a:prstGeom prst="rect">
              <a:avLst/>
            </a:prstGeom>
            <a:noFill/>
          </p:spPr>
          <p:txBody>
            <a:bodyPr wrap="square">
              <a:spAutoFit/>
            </a:bodyPr>
            <a:lstStyle/>
            <a:p>
              <a:pPr marL="0" indent="0">
                <a:buNone/>
                <a:defRPr/>
              </a:pPr>
              <a:r>
                <a:rPr lang="en-US" sz="1100" b="1">
                  <a:solidFill>
                    <a:schemeClr val="tx2"/>
                  </a:solidFill>
                  <a:latin typeface="Avenir Next LT Pro" panose="020B0504020202020204" pitchFamily="34" charset="0"/>
                </a:rPr>
                <a:t>Cabinetry and tiles</a:t>
              </a:r>
            </a:p>
          </p:txBody>
        </p:sp>
        <p:pic>
          <p:nvPicPr>
            <p:cNvPr id="24" name="Picture 23">
              <a:extLst>
                <a:ext uri="{FF2B5EF4-FFF2-40B4-BE49-F238E27FC236}">
                  <a16:creationId xmlns:a16="http://schemas.microsoft.com/office/drawing/2014/main" id="{2CD09968-1FD9-7738-1A76-BE867FD2188F}"/>
                </a:ext>
              </a:extLst>
            </p:cNvPr>
            <p:cNvPicPr>
              <a:picLocks noChangeAspect="1"/>
            </p:cNvPicPr>
            <p:nvPr/>
          </p:nvPicPr>
          <p:blipFill>
            <a:blip r:embed="rId8"/>
            <a:stretch>
              <a:fillRect/>
            </a:stretch>
          </p:blipFill>
          <p:spPr>
            <a:xfrm>
              <a:off x="9468721" y="3469058"/>
              <a:ext cx="1062980" cy="1170308"/>
            </a:xfrm>
            <a:prstGeom prst="rect">
              <a:avLst/>
            </a:prstGeom>
          </p:spPr>
        </p:pic>
        <p:pic>
          <p:nvPicPr>
            <p:cNvPr id="25" name="Picture 24">
              <a:extLst>
                <a:ext uri="{FF2B5EF4-FFF2-40B4-BE49-F238E27FC236}">
                  <a16:creationId xmlns:a16="http://schemas.microsoft.com/office/drawing/2014/main" id="{71C9D58D-3AC7-7499-1C2F-2A1E3A0E13E2}"/>
                </a:ext>
              </a:extLst>
            </p:cNvPr>
            <p:cNvPicPr>
              <a:picLocks noChangeAspect="1"/>
            </p:cNvPicPr>
            <p:nvPr/>
          </p:nvPicPr>
          <p:blipFill>
            <a:blip r:embed="rId9"/>
            <a:stretch>
              <a:fillRect/>
            </a:stretch>
          </p:blipFill>
          <p:spPr>
            <a:xfrm>
              <a:off x="10182694" y="3806185"/>
              <a:ext cx="981714" cy="1462287"/>
            </a:xfrm>
            <a:prstGeom prst="rect">
              <a:avLst/>
            </a:prstGeom>
          </p:spPr>
        </p:pic>
        <p:pic>
          <p:nvPicPr>
            <p:cNvPr id="26" name="Picture 25">
              <a:extLst>
                <a:ext uri="{FF2B5EF4-FFF2-40B4-BE49-F238E27FC236}">
                  <a16:creationId xmlns:a16="http://schemas.microsoft.com/office/drawing/2014/main" id="{F190BC55-9168-792B-58DB-0342954E4F3B}"/>
                </a:ext>
              </a:extLst>
            </p:cNvPr>
            <p:cNvPicPr>
              <a:picLocks noChangeAspect="1"/>
            </p:cNvPicPr>
            <p:nvPr/>
          </p:nvPicPr>
          <p:blipFill>
            <a:blip r:embed="rId10"/>
            <a:stretch>
              <a:fillRect/>
            </a:stretch>
          </p:blipFill>
          <p:spPr>
            <a:xfrm>
              <a:off x="9135967" y="4329155"/>
              <a:ext cx="1226944" cy="1242296"/>
            </a:xfrm>
            <a:prstGeom prst="rect">
              <a:avLst/>
            </a:prstGeom>
          </p:spPr>
        </p:pic>
        <p:sp>
          <p:nvSpPr>
            <p:cNvPr id="27" name="TextBox 26">
              <a:extLst>
                <a:ext uri="{FF2B5EF4-FFF2-40B4-BE49-F238E27FC236}">
                  <a16:creationId xmlns:a16="http://schemas.microsoft.com/office/drawing/2014/main" id="{CEA4BDB9-4B3F-0ABF-08D9-ACECC49B2E56}"/>
                </a:ext>
              </a:extLst>
            </p:cNvPr>
            <p:cNvSpPr txBox="1"/>
            <p:nvPr/>
          </p:nvSpPr>
          <p:spPr>
            <a:xfrm>
              <a:off x="9086045" y="5594695"/>
              <a:ext cx="1237099" cy="256378"/>
            </a:xfrm>
            <a:prstGeom prst="rect">
              <a:avLst/>
            </a:prstGeom>
            <a:noFill/>
          </p:spPr>
          <p:txBody>
            <a:bodyPr wrap="square">
              <a:spAutoFit/>
            </a:bodyPr>
            <a:lstStyle/>
            <a:p>
              <a:pPr marL="0" indent="0">
                <a:buNone/>
                <a:defRPr/>
              </a:pPr>
              <a:r>
                <a:rPr lang="en-US" sz="1100" b="1">
                  <a:solidFill>
                    <a:schemeClr val="tx2"/>
                  </a:solidFill>
                  <a:latin typeface="Avenir Next LT Pro" panose="020B0504020202020204" pitchFamily="34" charset="0"/>
                </a:rPr>
                <a:t>Flooring</a:t>
              </a:r>
            </a:p>
          </p:txBody>
        </p:sp>
      </p:grpSp>
      <p:sp>
        <p:nvSpPr>
          <p:cNvPr id="28" name="TextBox 27">
            <a:extLst>
              <a:ext uri="{FF2B5EF4-FFF2-40B4-BE49-F238E27FC236}">
                <a16:creationId xmlns:a16="http://schemas.microsoft.com/office/drawing/2014/main" id="{B726653B-578B-6DA6-C067-536F86C8CA35}"/>
              </a:ext>
            </a:extLst>
          </p:cNvPr>
          <p:cNvSpPr txBox="1"/>
          <p:nvPr/>
        </p:nvSpPr>
        <p:spPr>
          <a:xfrm>
            <a:off x="500745" y="1385500"/>
            <a:ext cx="1677819" cy="276999"/>
          </a:xfrm>
          <a:prstGeom prst="rect">
            <a:avLst/>
          </a:prstGeom>
          <a:noFill/>
        </p:spPr>
        <p:txBody>
          <a:bodyPr wrap="square">
            <a:spAutoFit/>
          </a:bodyPr>
          <a:lstStyle/>
          <a:p>
            <a:pPr marL="0" indent="0">
              <a:buNone/>
              <a:defRPr/>
            </a:pPr>
            <a:r>
              <a:rPr lang="en-US" sz="1200" b="1">
                <a:solidFill>
                  <a:schemeClr val="tx2"/>
                </a:solidFill>
                <a:latin typeface="Avenir Next LT Pro" panose="020B0504020202020204" pitchFamily="34" charset="0"/>
              </a:rPr>
              <a:t>Standard Finishes:</a:t>
            </a:r>
          </a:p>
        </p:txBody>
      </p:sp>
      <p:pic>
        <p:nvPicPr>
          <p:cNvPr id="29" name="Picture 28" descr="A picture containing floor, indoor, window, living&#10;&#10;Description automatically generated">
            <a:extLst>
              <a:ext uri="{FF2B5EF4-FFF2-40B4-BE49-F238E27FC236}">
                <a16:creationId xmlns:a16="http://schemas.microsoft.com/office/drawing/2014/main" id="{6C4F7302-8070-41A8-1BF7-2E22E3CB696F}"/>
              </a:ext>
            </a:extLst>
          </p:cNvPr>
          <p:cNvPicPr>
            <a:picLocks noChangeAspect="1"/>
          </p:cNvPicPr>
          <p:nvPr/>
        </p:nvPicPr>
        <p:blipFill rotWithShape="1">
          <a:blip r:embed="rId11" cstate="screen">
            <a:extLst>
              <a:ext uri="{28A0092B-C50C-407E-A947-70E740481C1C}">
                <a14:useLocalDpi xmlns:a14="http://schemas.microsoft.com/office/drawing/2010/main" val="0"/>
              </a:ext>
            </a:extLst>
          </a:blip>
          <a:srcRect/>
          <a:stretch/>
        </p:blipFill>
        <p:spPr>
          <a:xfrm>
            <a:off x="7940791" y="3671043"/>
            <a:ext cx="3574175" cy="2298483"/>
          </a:xfrm>
          <a:prstGeom prst="rect">
            <a:avLst/>
          </a:prstGeom>
        </p:spPr>
      </p:pic>
      <p:pic>
        <p:nvPicPr>
          <p:cNvPr id="30" name="Picture 10" descr="Detail">
            <a:extLst>
              <a:ext uri="{FF2B5EF4-FFF2-40B4-BE49-F238E27FC236}">
                <a16:creationId xmlns:a16="http://schemas.microsoft.com/office/drawing/2014/main" id="{7A47619B-4236-5618-1730-724D4901C03F}"/>
              </a:ext>
            </a:extLst>
          </p:cNvPr>
          <p:cNvPicPr>
            <a:picLocks noChangeAspect="1"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4503399" y="3654125"/>
            <a:ext cx="1492611" cy="149261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Detail">
            <a:extLst>
              <a:ext uri="{FF2B5EF4-FFF2-40B4-BE49-F238E27FC236}">
                <a16:creationId xmlns:a16="http://schemas.microsoft.com/office/drawing/2014/main" id="{E2909C9A-73A4-D6C2-A194-965428A4F279}"/>
              </a:ext>
            </a:extLst>
          </p:cNvPr>
          <p:cNvPicPr>
            <a:picLocks noChangeAspect="1" noChangeArrowheads="1"/>
          </p:cNvPicPr>
          <p:nvPr/>
        </p:nvPicPr>
        <p:blipFill>
          <a:blip r:embed="rId13" cstate="screen">
            <a:extLst>
              <a:ext uri="{28A0092B-C50C-407E-A947-70E740481C1C}">
                <a14:useLocalDpi xmlns:a14="http://schemas.microsoft.com/office/drawing/2010/main" val="0"/>
              </a:ext>
            </a:extLst>
          </a:blip>
          <a:srcRect/>
          <a:stretch>
            <a:fillRect/>
          </a:stretch>
        </p:blipFill>
        <p:spPr bwMode="auto">
          <a:xfrm>
            <a:off x="4739651" y="4647802"/>
            <a:ext cx="1260698" cy="126069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Birch Stems - bw - Wallpaper - Office">
            <a:extLst>
              <a:ext uri="{FF2B5EF4-FFF2-40B4-BE49-F238E27FC236}">
                <a16:creationId xmlns:a16="http://schemas.microsoft.com/office/drawing/2014/main" id="{FE4A15A7-0338-BB71-13E8-D762EC3C8AC1}"/>
              </a:ext>
            </a:extLst>
          </p:cNvPr>
          <p:cNvPicPr>
            <a:picLocks noChangeAspect="1" noChangeArrowheads="1"/>
          </p:cNvPicPr>
          <p:nvPr/>
        </p:nvPicPr>
        <p:blipFill rotWithShape="1">
          <a:blip r:embed="rId14" cstate="screen">
            <a:extLst>
              <a:ext uri="{28A0092B-C50C-407E-A947-70E740481C1C}">
                <a14:useLocalDpi xmlns:a14="http://schemas.microsoft.com/office/drawing/2010/main" val="0"/>
              </a:ext>
            </a:extLst>
          </a:blip>
          <a:srcRect/>
          <a:stretch/>
        </p:blipFill>
        <p:spPr bwMode="auto">
          <a:xfrm>
            <a:off x="9706357" y="1577146"/>
            <a:ext cx="1808609" cy="2006180"/>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A205D8FE-0A26-9DEE-F582-D13DBBF8018C}"/>
              </a:ext>
            </a:extLst>
          </p:cNvPr>
          <p:cNvSpPr/>
          <p:nvPr/>
        </p:nvSpPr>
        <p:spPr>
          <a:xfrm>
            <a:off x="4989460" y="1593504"/>
            <a:ext cx="523875" cy="1667109"/>
          </a:xfrm>
          <a:prstGeom prst="rect">
            <a:avLst/>
          </a:prstGeom>
          <a:solidFill>
            <a:srgbClr val="CAC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a:extLst>
              <a:ext uri="{FF2B5EF4-FFF2-40B4-BE49-F238E27FC236}">
                <a16:creationId xmlns:a16="http://schemas.microsoft.com/office/drawing/2014/main" id="{5BA62D27-C41B-F52F-787E-E29637E70E90}"/>
              </a:ext>
            </a:extLst>
          </p:cNvPr>
          <p:cNvSpPr/>
          <p:nvPr/>
        </p:nvSpPr>
        <p:spPr>
          <a:xfrm>
            <a:off x="5582015" y="1609199"/>
            <a:ext cx="523875" cy="1667109"/>
          </a:xfrm>
          <a:prstGeom prst="rect">
            <a:avLst/>
          </a:prstGeom>
          <a:solidFill>
            <a:srgbClr val="D3D9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a:extLst>
              <a:ext uri="{FF2B5EF4-FFF2-40B4-BE49-F238E27FC236}">
                <a16:creationId xmlns:a16="http://schemas.microsoft.com/office/drawing/2014/main" id="{31ECC008-E68B-F0C7-7586-934FCEE63075}"/>
              </a:ext>
            </a:extLst>
          </p:cNvPr>
          <p:cNvSpPr/>
          <p:nvPr/>
        </p:nvSpPr>
        <p:spPr>
          <a:xfrm>
            <a:off x="6200143" y="1610236"/>
            <a:ext cx="523875" cy="1667109"/>
          </a:xfrm>
          <a:prstGeom prst="rect">
            <a:avLst/>
          </a:prstGeom>
          <a:solidFill>
            <a:srgbClr val="F1F2ED"/>
          </a:solidFill>
          <a:ln>
            <a:solidFill>
              <a:schemeClr val="bg2"/>
            </a:solidFill>
          </a:ln>
          <a:effectLst>
            <a:outerShdw blurRad="508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8" name="Picture 2" descr="BuzziMood, biophilic acoustic panel | BuzziSpace">
            <a:extLst>
              <a:ext uri="{FF2B5EF4-FFF2-40B4-BE49-F238E27FC236}">
                <a16:creationId xmlns:a16="http://schemas.microsoft.com/office/drawing/2014/main" id="{9D538CDB-7E92-26B5-0603-9481CCD74BE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40761" y="3670760"/>
            <a:ext cx="1534462" cy="230588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Detail">
            <a:extLst>
              <a:ext uri="{FF2B5EF4-FFF2-40B4-BE49-F238E27FC236}">
                <a16:creationId xmlns:a16="http://schemas.microsoft.com/office/drawing/2014/main" id="{AE1AAF37-B9C0-12CF-C293-B081B94E0A62}"/>
              </a:ext>
            </a:extLst>
          </p:cNvPr>
          <p:cNvPicPr>
            <a:picLocks noChangeAspect="1" noChangeArrowheads="1"/>
          </p:cNvPicPr>
          <p:nvPr/>
        </p:nvPicPr>
        <p:blipFill>
          <a:blip r:embed="rId16" cstate="screen">
            <a:extLst>
              <a:ext uri="{28A0092B-C50C-407E-A947-70E740481C1C}">
                <a14:useLocalDpi xmlns:a14="http://schemas.microsoft.com/office/drawing/2010/main" val="0"/>
              </a:ext>
            </a:extLst>
          </a:blip>
          <a:srcRect/>
          <a:stretch>
            <a:fillRect/>
          </a:stretch>
        </p:blipFill>
        <p:spPr bwMode="auto">
          <a:xfrm>
            <a:off x="3072804" y="3867887"/>
            <a:ext cx="1704843" cy="170484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E232EB0A-5C6C-FD3C-610E-A0C9A8F409A0}"/>
              </a:ext>
            </a:extLst>
          </p:cNvPr>
          <p:cNvPicPr>
            <a:picLocks noChangeAspect="1"/>
          </p:cNvPicPr>
          <p:nvPr/>
        </p:nvPicPr>
        <p:blipFill>
          <a:blip r:embed="rId17"/>
          <a:stretch>
            <a:fillRect/>
          </a:stretch>
        </p:blipFill>
        <p:spPr>
          <a:xfrm>
            <a:off x="3447918" y="4419353"/>
            <a:ext cx="1565981" cy="1480174"/>
          </a:xfrm>
          <a:prstGeom prst="rect">
            <a:avLst/>
          </a:prstGeom>
        </p:spPr>
      </p:pic>
      <p:sp>
        <p:nvSpPr>
          <p:cNvPr id="41" name="TextBox 40">
            <a:extLst>
              <a:ext uri="{FF2B5EF4-FFF2-40B4-BE49-F238E27FC236}">
                <a16:creationId xmlns:a16="http://schemas.microsoft.com/office/drawing/2014/main" id="{D9EFE132-C888-B602-602B-13601C6A6FCC}"/>
              </a:ext>
            </a:extLst>
          </p:cNvPr>
          <p:cNvSpPr txBox="1"/>
          <p:nvPr/>
        </p:nvSpPr>
        <p:spPr>
          <a:xfrm>
            <a:off x="6340762" y="5995386"/>
            <a:ext cx="1534462" cy="261610"/>
          </a:xfrm>
          <a:prstGeom prst="rect">
            <a:avLst/>
          </a:prstGeom>
          <a:noFill/>
        </p:spPr>
        <p:txBody>
          <a:bodyPr wrap="square">
            <a:spAutoFit/>
          </a:bodyPr>
          <a:lstStyle/>
          <a:p>
            <a:pPr marL="0" indent="0">
              <a:buNone/>
              <a:defRPr/>
            </a:pPr>
            <a:r>
              <a:rPr lang="en-US" sz="1100" b="1">
                <a:solidFill>
                  <a:schemeClr val="tx2"/>
                </a:solidFill>
                <a:latin typeface="Avenir Next LT Pro" panose="020B0504020202020204" pitchFamily="34" charset="0"/>
              </a:rPr>
              <a:t>Biophilic features</a:t>
            </a:r>
          </a:p>
        </p:txBody>
      </p:sp>
      <p:sp>
        <p:nvSpPr>
          <p:cNvPr id="4" name="TextBox 3">
            <a:extLst>
              <a:ext uri="{FF2B5EF4-FFF2-40B4-BE49-F238E27FC236}">
                <a16:creationId xmlns:a16="http://schemas.microsoft.com/office/drawing/2014/main" id="{0F743883-ECE9-0663-FFE7-CC0760D40490}"/>
              </a:ext>
            </a:extLst>
          </p:cNvPr>
          <p:cNvSpPr txBox="1"/>
          <p:nvPr/>
        </p:nvSpPr>
        <p:spPr>
          <a:xfrm rot="20469913">
            <a:off x="2774909" y="2987007"/>
            <a:ext cx="6097190" cy="646331"/>
          </a:xfrm>
          <a:prstGeom prst="rect">
            <a:avLst/>
          </a:prstGeom>
          <a:noFill/>
        </p:spPr>
        <p:txBody>
          <a:bodyPr wrap="square">
            <a:spAutoFit/>
          </a:bodyPr>
          <a:lstStyle/>
          <a:p>
            <a:pPr algn="ctr"/>
            <a:r>
              <a:rPr lang="fr-CA" sz="1800" dirty="0">
                <a:solidFill>
                  <a:schemeClr val="tx1"/>
                </a:solidFill>
                <a:highlight>
                  <a:srgbClr val="FFFF00"/>
                </a:highlight>
              </a:rPr>
              <a:t>MOOD BOARD EXAMPLE ONLY</a:t>
            </a:r>
            <a:r>
              <a:rPr lang="fr-CA" dirty="0">
                <a:highlight>
                  <a:srgbClr val="FFFF00"/>
                </a:highlight>
              </a:rPr>
              <a:t> – USE THE MOODS BOARDS PROVIDED BY YOUR PROJECT DESIGN TEAM </a:t>
            </a:r>
            <a:endParaRPr lang="en-CA" sz="1800" dirty="0">
              <a:solidFill>
                <a:schemeClr val="tx1"/>
              </a:solidFill>
              <a:highlight>
                <a:srgbClr val="FFFF00"/>
              </a:highlight>
            </a:endParaRPr>
          </a:p>
        </p:txBody>
      </p:sp>
      <p:sp>
        <p:nvSpPr>
          <p:cNvPr id="6" name="TextBox 5">
            <a:extLst>
              <a:ext uri="{FF2B5EF4-FFF2-40B4-BE49-F238E27FC236}">
                <a16:creationId xmlns:a16="http://schemas.microsoft.com/office/drawing/2014/main" id="{255F93FF-E214-AF5A-D79D-6B4C2E4CA0C5}"/>
              </a:ext>
            </a:extLst>
          </p:cNvPr>
          <p:cNvSpPr txBox="1"/>
          <p:nvPr/>
        </p:nvSpPr>
        <p:spPr>
          <a:xfrm>
            <a:off x="3089264" y="537908"/>
            <a:ext cx="2683899" cy="584775"/>
          </a:xfrm>
          <a:prstGeom prst="rect">
            <a:avLst/>
          </a:prstGeom>
          <a:noFill/>
        </p:spPr>
        <p:txBody>
          <a:bodyPr wrap="square">
            <a:spAutoFit/>
          </a:bodyPr>
          <a:lstStyle/>
          <a:p>
            <a:r>
              <a:rPr lang="en-CA" sz="1600" dirty="0">
                <a:solidFill>
                  <a:schemeClr val="accent5"/>
                </a:solidFill>
                <a:highlight>
                  <a:srgbClr val="FFFF00"/>
                </a:highlight>
                <a:latin typeface="Arial Rounded MT Bold" panose="020F0704030504030204" pitchFamily="34" charset="0"/>
              </a:rPr>
              <a:t>Pick a name that employees can relate to</a:t>
            </a:r>
          </a:p>
        </p:txBody>
      </p:sp>
      <p:pic>
        <p:nvPicPr>
          <p:cNvPr id="8" name="Graphic 7">
            <a:extLst>
              <a:ext uri="{FF2B5EF4-FFF2-40B4-BE49-F238E27FC236}">
                <a16:creationId xmlns:a16="http://schemas.microsoft.com/office/drawing/2014/main" id="{0F28C665-2882-BBFD-5DFC-2E6B59D942FB}"/>
              </a:ext>
              <a:ext uri="{C183D7F6-B498-43B3-948B-1728B52AA6E4}">
                <adec:decorative xmlns:adec="http://schemas.microsoft.com/office/drawing/2017/decorative" val="1"/>
              </a:ext>
            </a:extLst>
          </p:cNvPr>
          <p:cNvPicPr>
            <a:picLocks noChangeAspect="1"/>
          </p:cNvPicPr>
          <p:nvPr/>
        </p:nvPicPr>
        <p:blipFill>
          <a:blip r:embed="rId18" cstate="screen">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1745211">
            <a:off x="2809116" y="117076"/>
            <a:ext cx="549200" cy="549200"/>
          </a:xfrm>
          <a:prstGeom prst="rect">
            <a:avLst/>
          </a:prstGeom>
        </p:spPr>
      </p:pic>
    </p:spTree>
    <p:extLst>
      <p:ext uri="{BB962C8B-B14F-4D97-AF65-F5344CB8AC3E}">
        <p14:creationId xmlns:p14="http://schemas.microsoft.com/office/powerpoint/2010/main" val="1442914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01EA5C4-CF68-4844-BAE9-DF95590829B9}"/>
              </a:ext>
            </a:extLst>
          </p:cNvPr>
          <p:cNvSpPr>
            <a:spLocks noGrp="1"/>
          </p:cNvSpPr>
          <p:nvPr>
            <p:ph type="title"/>
          </p:nvPr>
        </p:nvSpPr>
        <p:spPr>
          <a:xfrm>
            <a:off x="354131" y="259122"/>
            <a:ext cx="10777352" cy="821991"/>
          </a:xfrm>
        </p:spPr>
        <p:txBody>
          <a:bodyPr anchor="ctr">
            <a:normAutofit/>
          </a:bodyPr>
          <a:lstStyle/>
          <a:p>
            <a:r>
              <a:rPr lang="en-CA" sz="2800" dirty="0">
                <a:solidFill>
                  <a:schemeClr val="accent5"/>
                </a:solidFill>
                <a:latin typeface="Arial Rounded MT Bold" panose="020F0704030504030204" pitchFamily="34" charset="0"/>
              </a:rPr>
              <a:t>Mood Board 2 </a:t>
            </a:r>
            <a:endParaRPr lang="en-CA" sz="2800" dirty="0">
              <a:solidFill>
                <a:schemeClr val="accent3"/>
              </a:solidFill>
              <a:latin typeface="Avenir Next LT Pro Demi" panose="020B0704020202020204" pitchFamily="34" charset="0"/>
            </a:endParaRPr>
          </a:p>
        </p:txBody>
      </p:sp>
      <p:grpSp>
        <p:nvGrpSpPr>
          <p:cNvPr id="2" name="Group 1">
            <a:extLst>
              <a:ext uri="{FF2B5EF4-FFF2-40B4-BE49-F238E27FC236}">
                <a16:creationId xmlns:a16="http://schemas.microsoft.com/office/drawing/2014/main" id="{79DB5483-1787-3C8B-CF58-07F0335FCB79}"/>
              </a:ext>
            </a:extLst>
          </p:cNvPr>
          <p:cNvGrpSpPr/>
          <p:nvPr/>
        </p:nvGrpSpPr>
        <p:grpSpPr>
          <a:xfrm>
            <a:off x="454958" y="1684471"/>
            <a:ext cx="2049605" cy="4520443"/>
            <a:chOff x="9114803" y="1476431"/>
            <a:chExt cx="2049605" cy="4520443"/>
          </a:xfrm>
        </p:grpSpPr>
        <p:pic>
          <p:nvPicPr>
            <p:cNvPr id="4" name="Picture 3">
              <a:extLst>
                <a:ext uri="{FF2B5EF4-FFF2-40B4-BE49-F238E27FC236}">
                  <a16:creationId xmlns:a16="http://schemas.microsoft.com/office/drawing/2014/main" id="{03BA0227-DA08-9FC8-8699-5586D01EDC53}"/>
                </a:ext>
              </a:extLst>
            </p:cNvPr>
            <p:cNvPicPr>
              <a:picLocks noChangeAspect="1"/>
            </p:cNvPicPr>
            <p:nvPr/>
          </p:nvPicPr>
          <p:blipFill>
            <a:blip r:embed="rId2"/>
            <a:stretch>
              <a:fillRect/>
            </a:stretch>
          </p:blipFill>
          <p:spPr>
            <a:xfrm>
              <a:off x="9126148" y="1603400"/>
              <a:ext cx="1419078" cy="1484048"/>
            </a:xfrm>
            <a:prstGeom prst="rect">
              <a:avLst/>
            </a:prstGeom>
          </p:spPr>
        </p:pic>
        <p:pic>
          <p:nvPicPr>
            <p:cNvPr id="6" name="Picture 5">
              <a:extLst>
                <a:ext uri="{FF2B5EF4-FFF2-40B4-BE49-F238E27FC236}">
                  <a16:creationId xmlns:a16="http://schemas.microsoft.com/office/drawing/2014/main" id="{68B58812-26F8-ADC0-C4DE-3E9ED2E3DADE}"/>
                </a:ext>
              </a:extLst>
            </p:cNvPr>
            <p:cNvPicPr>
              <a:picLocks noChangeAspect="1"/>
            </p:cNvPicPr>
            <p:nvPr/>
          </p:nvPicPr>
          <p:blipFill>
            <a:blip r:embed="rId3"/>
            <a:stretch>
              <a:fillRect/>
            </a:stretch>
          </p:blipFill>
          <p:spPr>
            <a:xfrm>
              <a:off x="10382214" y="1476431"/>
              <a:ext cx="520463" cy="1688460"/>
            </a:xfrm>
            <a:prstGeom prst="rect">
              <a:avLst/>
            </a:prstGeom>
          </p:spPr>
        </p:pic>
        <p:pic>
          <p:nvPicPr>
            <p:cNvPr id="8" name="Picture 7">
              <a:extLst>
                <a:ext uri="{FF2B5EF4-FFF2-40B4-BE49-F238E27FC236}">
                  <a16:creationId xmlns:a16="http://schemas.microsoft.com/office/drawing/2014/main" id="{07F79B90-78CA-0E2B-35E6-F8FADCFF2579}"/>
                </a:ext>
              </a:extLst>
            </p:cNvPr>
            <p:cNvPicPr>
              <a:picLocks noChangeAspect="1"/>
            </p:cNvPicPr>
            <p:nvPr/>
          </p:nvPicPr>
          <p:blipFill>
            <a:blip r:embed="rId4"/>
            <a:stretch>
              <a:fillRect/>
            </a:stretch>
          </p:blipFill>
          <p:spPr>
            <a:xfrm>
              <a:off x="10640532" y="1705218"/>
              <a:ext cx="523876" cy="1698799"/>
            </a:xfrm>
            <a:prstGeom prst="rect">
              <a:avLst/>
            </a:prstGeom>
          </p:spPr>
        </p:pic>
        <p:sp>
          <p:nvSpPr>
            <p:cNvPr id="11" name="TextBox 10">
              <a:extLst>
                <a:ext uri="{FF2B5EF4-FFF2-40B4-BE49-F238E27FC236}">
                  <a16:creationId xmlns:a16="http://schemas.microsoft.com/office/drawing/2014/main" id="{549546B6-5DE6-7A59-3AA7-52EA772151C3}"/>
                </a:ext>
              </a:extLst>
            </p:cNvPr>
            <p:cNvSpPr txBox="1"/>
            <p:nvPr/>
          </p:nvSpPr>
          <p:spPr>
            <a:xfrm>
              <a:off x="9114803" y="3187930"/>
              <a:ext cx="1474175"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defTabSz="912813">
                <a:lnSpc>
                  <a:spcPct val="90000"/>
                </a:lnSpc>
                <a:defRPr sz="1200" b="1">
                  <a:solidFill>
                    <a:schemeClr val="accent2"/>
                  </a:solidFill>
                  <a:latin typeface="+mj-lt"/>
                  <a:ea typeface="+mj-ea"/>
                  <a:cs typeface="+mj-cs"/>
                </a:defRPr>
              </a:lvl1pPr>
              <a:lvl2pPr defTabSz="912813">
                <a:lnSpc>
                  <a:spcPct val="90000"/>
                </a:lnSpc>
                <a:defRPr sz="4300" b="1">
                  <a:solidFill>
                    <a:schemeClr val="accent2"/>
                  </a:solidFill>
                  <a:latin typeface="Arial" panose="020B0604020202020204" pitchFamily="34" charset="0"/>
                </a:defRPr>
              </a:lvl2pPr>
              <a:lvl3pPr defTabSz="912813">
                <a:lnSpc>
                  <a:spcPct val="90000"/>
                </a:lnSpc>
                <a:defRPr sz="4300" b="1">
                  <a:solidFill>
                    <a:schemeClr val="accent2"/>
                  </a:solidFill>
                  <a:latin typeface="Arial" panose="020B0604020202020204" pitchFamily="34" charset="0"/>
                </a:defRPr>
              </a:lvl3pPr>
              <a:lvl4pPr defTabSz="912813">
                <a:lnSpc>
                  <a:spcPct val="90000"/>
                </a:lnSpc>
                <a:defRPr sz="4300" b="1">
                  <a:solidFill>
                    <a:schemeClr val="accent2"/>
                  </a:solidFill>
                  <a:latin typeface="Arial" panose="020B0604020202020204" pitchFamily="34" charset="0"/>
                </a:defRPr>
              </a:lvl4pPr>
              <a:lvl5pPr defTabSz="912813">
                <a:lnSpc>
                  <a:spcPct val="90000"/>
                </a:lnSpc>
                <a:defRPr sz="4300" b="1">
                  <a:solidFill>
                    <a:schemeClr val="accent2"/>
                  </a:solidFill>
                  <a:latin typeface="Arial" panose="020B0604020202020204" pitchFamily="34" charset="0"/>
                </a:defRPr>
              </a:lvl5pPr>
              <a:lvl6pPr marL="457200" defTabSz="912813" fontAlgn="base">
                <a:lnSpc>
                  <a:spcPct val="90000"/>
                </a:lnSpc>
                <a:spcBef>
                  <a:spcPct val="0"/>
                </a:spcBef>
                <a:spcAft>
                  <a:spcPct val="0"/>
                </a:spcAft>
                <a:defRPr sz="4300" b="1">
                  <a:solidFill>
                    <a:schemeClr val="accent2"/>
                  </a:solidFill>
                  <a:latin typeface="Arial" panose="020B0604020202020204" pitchFamily="34" charset="0"/>
                </a:defRPr>
              </a:lvl6pPr>
              <a:lvl7pPr marL="914400" defTabSz="912813" fontAlgn="base">
                <a:lnSpc>
                  <a:spcPct val="90000"/>
                </a:lnSpc>
                <a:spcBef>
                  <a:spcPct val="0"/>
                </a:spcBef>
                <a:spcAft>
                  <a:spcPct val="0"/>
                </a:spcAft>
                <a:defRPr sz="4300" b="1">
                  <a:solidFill>
                    <a:schemeClr val="accent2"/>
                  </a:solidFill>
                  <a:latin typeface="Arial" panose="020B0604020202020204" pitchFamily="34" charset="0"/>
                </a:defRPr>
              </a:lvl7pPr>
              <a:lvl8pPr marL="1371600" defTabSz="912813" fontAlgn="base">
                <a:lnSpc>
                  <a:spcPct val="90000"/>
                </a:lnSpc>
                <a:spcBef>
                  <a:spcPct val="0"/>
                </a:spcBef>
                <a:spcAft>
                  <a:spcPct val="0"/>
                </a:spcAft>
                <a:defRPr sz="4300" b="1">
                  <a:solidFill>
                    <a:schemeClr val="accent2"/>
                  </a:solidFill>
                  <a:latin typeface="Arial" panose="020B0604020202020204" pitchFamily="34" charset="0"/>
                </a:defRPr>
              </a:lvl8pPr>
              <a:lvl9pPr marL="1828800" defTabSz="912813" fontAlgn="base">
                <a:lnSpc>
                  <a:spcPct val="90000"/>
                </a:lnSpc>
                <a:spcBef>
                  <a:spcPct val="0"/>
                </a:spcBef>
                <a:spcAft>
                  <a:spcPct val="0"/>
                </a:spcAft>
                <a:defRPr sz="4300" b="1">
                  <a:solidFill>
                    <a:schemeClr val="accent2"/>
                  </a:solidFill>
                  <a:latin typeface="Arial" panose="020B0604020202020204" pitchFamily="34" charset="0"/>
                </a:defRPr>
              </a:lvl9pPr>
            </a:lstStyle>
            <a:p>
              <a:r>
                <a:rPr lang="en-US" sz="1100">
                  <a:solidFill>
                    <a:schemeClr val="tx2"/>
                  </a:solidFill>
                  <a:latin typeface="Avenir Next LT Pro" panose="020B0504020202020204" pitchFamily="34" charset="0"/>
                </a:rPr>
                <a:t>Cabinetry and tiles</a:t>
              </a:r>
            </a:p>
          </p:txBody>
        </p:sp>
        <p:pic>
          <p:nvPicPr>
            <p:cNvPr id="12" name="Picture 11">
              <a:extLst>
                <a:ext uri="{FF2B5EF4-FFF2-40B4-BE49-F238E27FC236}">
                  <a16:creationId xmlns:a16="http://schemas.microsoft.com/office/drawing/2014/main" id="{21F83ABB-4B2B-2CB0-DA6D-81CA2D132556}"/>
                </a:ext>
              </a:extLst>
            </p:cNvPr>
            <p:cNvPicPr>
              <a:picLocks noChangeAspect="1"/>
            </p:cNvPicPr>
            <p:nvPr/>
          </p:nvPicPr>
          <p:blipFill>
            <a:blip r:embed="rId5"/>
            <a:stretch>
              <a:fillRect/>
            </a:stretch>
          </p:blipFill>
          <p:spPr>
            <a:xfrm>
              <a:off x="9480897" y="3501048"/>
              <a:ext cx="1062980" cy="1170308"/>
            </a:xfrm>
            <a:prstGeom prst="rect">
              <a:avLst/>
            </a:prstGeom>
          </p:spPr>
        </p:pic>
        <p:pic>
          <p:nvPicPr>
            <p:cNvPr id="18" name="Picture 17">
              <a:extLst>
                <a:ext uri="{FF2B5EF4-FFF2-40B4-BE49-F238E27FC236}">
                  <a16:creationId xmlns:a16="http://schemas.microsoft.com/office/drawing/2014/main" id="{4D2768D1-2855-17D0-79BB-0850AFA24EE9}"/>
                </a:ext>
              </a:extLst>
            </p:cNvPr>
            <p:cNvPicPr>
              <a:picLocks noChangeAspect="1"/>
            </p:cNvPicPr>
            <p:nvPr/>
          </p:nvPicPr>
          <p:blipFill>
            <a:blip r:embed="rId6"/>
            <a:stretch>
              <a:fillRect/>
            </a:stretch>
          </p:blipFill>
          <p:spPr>
            <a:xfrm>
              <a:off x="10182694" y="3877557"/>
              <a:ext cx="981714" cy="1462287"/>
            </a:xfrm>
            <a:prstGeom prst="rect">
              <a:avLst/>
            </a:prstGeom>
          </p:spPr>
        </p:pic>
        <p:pic>
          <p:nvPicPr>
            <p:cNvPr id="42" name="Picture 41">
              <a:extLst>
                <a:ext uri="{FF2B5EF4-FFF2-40B4-BE49-F238E27FC236}">
                  <a16:creationId xmlns:a16="http://schemas.microsoft.com/office/drawing/2014/main" id="{01845D16-862C-C7A5-7964-8994FE9D0A8D}"/>
                </a:ext>
              </a:extLst>
            </p:cNvPr>
            <p:cNvPicPr>
              <a:picLocks noChangeAspect="1"/>
            </p:cNvPicPr>
            <p:nvPr/>
          </p:nvPicPr>
          <p:blipFill>
            <a:blip r:embed="rId7"/>
            <a:stretch>
              <a:fillRect/>
            </a:stretch>
          </p:blipFill>
          <p:spPr>
            <a:xfrm>
              <a:off x="9135967" y="4400526"/>
              <a:ext cx="1226944" cy="1242296"/>
            </a:xfrm>
            <a:prstGeom prst="rect">
              <a:avLst/>
            </a:prstGeom>
          </p:spPr>
        </p:pic>
        <p:sp>
          <p:nvSpPr>
            <p:cNvPr id="43" name="TextBox 42">
              <a:extLst>
                <a:ext uri="{FF2B5EF4-FFF2-40B4-BE49-F238E27FC236}">
                  <a16:creationId xmlns:a16="http://schemas.microsoft.com/office/drawing/2014/main" id="{B5F55DA7-8D2E-6C9E-CA29-08527EFFA41D}"/>
                </a:ext>
              </a:extLst>
            </p:cNvPr>
            <p:cNvSpPr txBox="1"/>
            <p:nvPr/>
          </p:nvSpPr>
          <p:spPr>
            <a:xfrm>
              <a:off x="9176063" y="5719875"/>
              <a:ext cx="12370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defTabSz="912813">
                <a:lnSpc>
                  <a:spcPct val="90000"/>
                </a:lnSpc>
                <a:defRPr sz="1200" b="1">
                  <a:solidFill>
                    <a:schemeClr val="accent2"/>
                  </a:solidFill>
                  <a:latin typeface="+mj-lt"/>
                  <a:ea typeface="+mj-ea"/>
                  <a:cs typeface="+mj-cs"/>
                </a:defRPr>
              </a:lvl1pPr>
              <a:lvl2pPr defTabSz="912813">
                <a:lnSpc>
                  <a:spcPct val="90000"/>
                </a:lnSpc>
                <a:defRPr sz="4300" b="1">
                  <a:solidFill>
                    <a:schemeClr val="accent2"/>
                  </a:solidFill>
                  <a:latin typeface="Arial" panose="020B0604020202020204" pitchFamily="34" charset="0"/>
                </a:defRPr>
              </a:lvl2pPr>
              <a:lvl3pPr defTabSz="912813">
                <a:lnSpc>
                  <a:spcPct val="90000"/>
                </a:lnSpc>
                <a:defRPr sz="4300" b="1">
                  <a:solidFill>
                    <a:schemeClr val="accent2"/>
                  </a:solidFill>
                  <a:latin typeface="Arial" panose="020B0604020202020204" pitchFamily="34" charset="0"/>
                </a:defRPr>
              </a:lvl3pPr>
              <a:lvl4pPr defTabSz="912813">
                <a:lnSpc>
                  <a:spcPct val="90000"/>
                </a:lnSpc>
                <a:defRPr sz="4300" b="1">
                  <a:solidFill>
                    <a:schemeClr val="accent2"/>
                  </a:solidFill>
                  <a:latin typeface="Arial" panose="020B0604020202020204" pitchFamily="34" charset="0"/>
                </a:defRPr>
              </a:lvl4pPr>
              <a:lvl5pPr defTabSz="912813">
                <a:lnSpc>
                  <a:spcPct val="90000"/>
                </a:lnSpc>
                <a:defRPr sz="4300" b="1">
                  <a:solidFill>
                    <a:schemeClr val="accent2"/>
                  </a:solidFill>
                  <a:latin typeface="Arial" panose="020B0604020202020204" pitchFamily="34" charset="0"/>
                </a:defRPr>
              </a:lvl5pPr>
              <a:lvl6pPr marL="457200" defTabSz="912813" fontAlgn="base">
                <a:lnSpc>
                  <a:spcPct val="90000"/>
                </a:lnSpc>
                <a:spcBef>
                  <a:spcPct val="0"/>
                </a:spcBef>
                <a:spcAft>
                  <a:spcPct val="0"/>
                </a:spcAft>
                <a:defRPr sz="4300" b="1">
                  <a:solidFill>
                    <a:schemeClr val="accent2"/>
                  </a:solidFill>
                  <a:latin typeface="Arial" panose="020B0604020202020204" pitchFamily="34" charset="0"/>
                </a:defRPr>
              </a:lvl6pPr>
              <a:lvl7pPr marL="914400" defTabSz="912813" fontAlgn="base">
                <a:lnSpc>
                  <a:spcPct val="90000"/>
                </a:lnSpc>
                <a:spcBef>
                  <a:spcPct val="0"/>
                </a:spcBef>
                <a:spcAft>
                  <a:spcPct val="0"/>
                </a:spcAft>
                <a:defRPr sz="4300" b="1">
                  <a:solidFill>
                    <a:schemeClr val="accent2"/>
                  </a:solidFill>
                  <a:latin typeface="Arial" panose="020B0604020202020204" pitchFamily="34" charset="0"/>
                </a:defRPr>
              </a:lvl7pPr>
              <a:lvl8pPr marL="1371600" defTabSz="912813" fontAlgn="base">
                <a:lnSpc>
                  <a:spcPct val="90000"/>
                </a:lnSpc>
                <a:spcBef>
                  <a:spcPct val="0"/>
                </a:spcBef>
                <a:spcAft>
                  <a:spcPct val="0"/>
                </a:spcAft>
                <a:defRPr sz="4300" b="1">
                  <a:solidFill>
                    <a:schemeClr val="accent2"/>
                  </a:solidFill>
                  <a:latin typeface="Arial" panose="020B0604020202020204" pitchFamily="34" charset="0"/>
                </a:defRPr>
              </a:lvl8pPr>
              <a:lvl9pPr marL="1828800" defTabSz="912813" fontAlgn="base">
                <a:lnSpc>
                  <a:spcPct val="90000"/>
                </a:lnSpc>
                <a:spcBef>
                  <a:spcPct val="0"/>
                </a:spcBef>
                <a:spcAft>
                  <a:spcPct val="0"/>
                </a:spcAft>
                <a:defRPr sz="4300" b="1">
                  <a:solidFill>
                    <a:schemeClr val="accent2"/>
                  </a:solidFill>
                  <a:latin typeface="Arial" panose="020B0604020202020204" pitchFamily="34" charset="0"/>
                </a:defRPr>
              </a:lvl9pPr>
            </a:lstStyle>
            <a:p>
              <a:r>
                <a:rPr lang="en-US" sz="1100">
                  <a:solidFill>
                    <a:schemeClr val="tx2"/>
                  </a:solidFill>
                  <a:latin typeface="Avenir Next LT Pro" panose="020B0504020202020204" pitchFamily="34" charset="0"/>
                </a:rPr>
                <a:t>Flooring</a:t>
              </a:r>
            </a:p>
          </p:txBody>
        </p:sp>
      </p:grpSp>
      <p:sp>
        <p:nvSpPr>
          <p:cNvPr id="44" name="TextBox 43">
            <a:extLst>
              <a:ext uri="{FF2B5EF4-FFF2-40B4-BE49-F238E27FC236}">
                <a16:creationId xmlns:a16="http://schemas.microsoft.com/office/drawing/2014/main" id="{DCE8829B-05E3-ACB9-060E-616113EDEDAA}"/>
              </a:ext>
            </a:extLst>
          </p:cNvPr>
          <p:cNvSpPr txBox="1"/>
          <p:nvPr/>
        </p:nvSpPr>
        <p:spPr>
          <a:xfrm>
            <a:off x="354131" y="1439718"/>
            <a:ext cx="1620583" cy="276999"/>
          </a:xfrm>
          <a:prstGeom prst="rect">
            <a:avLst/>
          </a:prstGeom>
          <a:noFill/>
        </p:spPr>
        <p:txBody>
          <a:bodyPr wrap="square">
            <a:spAutoFit/>
          </a:bodyPr>
          <a:lstStyle/>
          <a:p>
            <a:pPr marL="0" indent="0">
              <a:buNone/>
              <a:defRPr/>
            </a:pPr>
            <a:r>
              <a:rPr lang="en-US" sz="1200" b="1">
                <a:solidFill>
                  <a:schemeClr val="tx2"/>
                </a:solidFill>
                <a:latin typeface="Avenir Next LT Pro" panose="020B0504020202020204" pitchFamily="34" charset="0"/>
              </a:rPr>
              <a:t>Standard Finishes:</a:t>
            </a:r>
          </a:p>
        </p:txBody>
      </p:sp>
      <p:sp>
        <p:nvSpPr>
          <p:cNvPr id="47" name="TextBox 46">
            <a:extLst>
              <a:ext uri="{FF2B5EF4-FFF2-40B4-BE49-F238E27FC236}">
                <a16:creationId xmlns:a16="http://schemas.microsoft.com/office/drawing/2014/main" id="{451030C2-B313-2E95-86B8-E2B1905F7D01}"/>
              </a:ext>
            </a:extLst>
          </p:cNvPr>
          <p:cNvSpPr txBox="1"/>
          <p:nvPr/>
        </p:nvSpPr>
        <p:spPr>
          <a:xfrm>
            <a:off x="3058072" y="5852981"/>
            <a:ext cx="1961313"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defTabSz="912813">
              <a:lnSpc>
                <a:spcPct val="90000"/>
              </a:lnSpc>
              <a:defRPr sz="1200" b="1">
                <a:solidFill>
                  <a:schemeClr val="accent2"/>
                </a:solidFill>
                <a:latin typeface="+mj-lt"/>
                <a:ea typeface="+mj-ea"/>
                <a:cs typeface="+mj-cs"/>
              </a:defRPr>
            </a:lvl1pPr>
            <a:lvl2pPr defTabSz="912813">
              <a:lnSpc>
                <a:spcPct val="90000"/>
              </a:lnSpc>
              <a:defRPr sz="4300" b="1">
                <a:solidFill>
                  <a:schemeClr val="accent2"/>
                </a:solidFill>
                <a:latin typeface="Arial" panose="020B0604020202020204" pitchFamily="34" charset="0"/>
              </a:defRPr>
            </a:lvl2pPr>
            <a:lvl3pPr defTabSz="912813">
              <a:lnSpc>
                <a:spcPct val="90000"/>
              </a:lnSpc>
              <a:defRPr sz="4300" b="1">
                <a:solidFill>
                  <a:schemeClr val="accent2"/>
                </a:solidFill>
                <a:latin typeface="Arial" panose="020B0604020202020204" pitchFamily="34" charset="0"/>
              </a:defRPr>
            </a:lvl3pPr>
            <a:lvl4pPr defTabSz="912813">
              <a:lnSpc>
                <a:spcPct val="90000"/>
              </a:lnSpc>
              <a:defRPr sz="4300" b="1">
                <a:solidFill>
                  <a:schemeClr val="accent2"/>
                </a:solidFill>
                <a:latin typeface="Arial" panose="020B0604020202020204" pitchFamily="34" charset="0"/>
              </a:defRPr>
            </a:lvl4pPr>
            <a:lvl5pPr defTabSz="912813">
              <a:lnSpc>
                <a:spcPct val="90000"/>
              </a:lnSpc>
              <a:defRPr sz="4300" b="1">
                <a:solidFill>
                  <a:schemeClr val="accent2"/>
                </a:solidFill>
                <a:latin typeface="Arial" panose="020B0604020202020204" pitchFamily="34" charset="0"/>
              </a:defRPr>
            </a:lvl5pPr>
            <a:lvl6pPr marL="457200" defTabSz="912813" fontAlgn="base">
              <a:lnSpc>
                <a:spcPct val="90000"/>
              </a:lnSpc>
              <a:spcBef>
                <a:spcPct val="0"/>
              </a:spcBef>
              <a:spcAft>
                <a:spcPct val="0"/>
              </a:spcAft>
              <a:defRPr sz="4300" b="1">
                <a:solidFill>
                  <a:schemeClr val="accent2"/>
                </a:solidFill>
                <a:latin typeface="Arial" panose="020B0604020202020204" pitchFamily="34" charset="0"/>
              </a:defRPr>
            </a:lvl6pPr>
            <a:lvl7pPr marL="914400" defTabSz="912813" fontAlgn="base">
              <a:lnSpc>
                <a:spcPct val="90000"/>
              </a:lnSpc>
              <a:spcBef>
                <a:spcPct val="0"/>
              </a:spcBef>
              <a:spcAft>
                <a:spcPct val="0"/>
              </a:spcAft>
              <a:defRPr sz="4300" b="1">
                <a:solidFill>
                  <a:schemeClr val="accent2"/>
                </a:solidFill>
                <a:latin typeface="Arial" panose="020B0604020202020204" pitchFamily="34" charset="0"/>
              </a:defRPr>
            </a:lvl7pPr>
            <a:lvl8pPr marL="1371600" defTabSz="912813" fontAlgn="base">
              <a:lnSpc>
                <a:spcPct val="90000"/>
              </a:lnSpc>
              <a:spcBef>
                <a:spcPct val="0"/>
              </a:spcBef>
              <a:spcAft>
                <a:spcPct val="0"/>
              </a:spcAft>
              <a:defRPr sz="4300" b="1">
                <a:solidFill>
                  <a:schemeClr val="accent2"/>
                </a:solidFill>
                <a:latin typeface="Arial" panose="020B0604020202020204" pitchFamily="34" charset="0"/>
              </a:defRPr>
            </a:lvl8pPr>
            <a:lvl9pPr marL="1828800" defTabSz="912813" fontAlgn="base">
              <a:lnSpc>
                <a:spcPct val="90000"/>
              </a:lnSpc>
              <a:spcBef>
                <a:spcPct val="0"/>
              </a:spcBef>
              <a:spcAft>
                <a:spcPct val="0"/>
              </a:spcAft>
              <a:defRPr sz="4300" b="1">
                <a:solidFill>
                  <a:schemeClr val="accent2"/>
                </a:solidFill>
                <a:latin typeface="Arial" panose="020B0604020202020204" pitchFamily="34" charset="0"/>
              </a:defRPr>
            </a:lvl9pPr>
          </a:lstStyle>
          <a:p>
            <a:r>
              <a:rPr lang="en-US" sz="1100">
                <a:solidFill>
                  <a:schemeClr val="tx2"/>
                </a:solidFill>
                <a:latin typeface="Avenir Next LT Pro" panose="020B0504020202020204" pitchFamily="34" charset="0"/>
              </a:rPr>
              <a:t>Fabrics and textiles</a:t>
            </a:r>
          </a:p>
        </p:txBody>
      </p:sp>
      <p:pic>
        <p:nvPicPr>
          <p:cNvPr id="48" name="Picture 47">
            <a:extLst>
              <a:ext uri="{FF2B5EF4-FFF2-40B4-BE49-F238E27FC236}">
                <a16:creationId xmlns:a16="http://schemas.microsoft.com/office/drawing/2014/main" id="{EA9A6F58-E604-A14D-C619-E091FBF3543D}"/>
              </a:ext>
            </a:extLst>
          </p:cNvPr>
          <p:cNvPicPr>
            <a:picLocks noChangeAspect="1"/>
          </p:cNvPicPr>
          <p:nvPr/>
        </p:nvPicPr>
        <p:blipFill>
          <a:blip r:embed="rId8"/>
          <a:stretch>
            <a:fillRect/>
          </a:stretch>
        </p:blipFill>
        <p:spPr>
          <a:xfrm>
            <a:off x="6759908" y="1486791"/>
            <a:ext cx="523875" cy="1752807"/>
          </a:xfrm>
          <a:prstGeom prst="rect">
            <a:avLst/>
          </a:prstGeom>
        </p:spPr>
      </p:pic>
      <p:pic>
        <p:nvPicPr>
          <p:cNvPr id="49" name="Picture 48">
            <a:extLst>
              <a:ext uri="{FF2B5EF4-FFF2-40B4-BE49-F238E27FC236}">
                <a16:creationId xmlns:a16="http://schemas.microsoft.com/office/drawing/2014/main" id="{A1A377EC-3141-E403-E59B-2D3594D004F6}"/>
              </a:ext>
            </a:extLst>
          </p:cNvPr>
          <p:cNvPicPr>
            <a:picLocks noChangeAspect="1"/>
          </p:cNvPicPr>
          <p:nvPr/>
        </p:nvPicPr>
        <p:blipFill>
          <a:blip r:embed="rId9"/>
          <a:stretch>
            <a:fillRect/>
          </a:stretch>
        </p:blipFill>
        <p:spPr>
          <a:xfrm>
            <a:off x="6153598" y="1486791"/>
            <a:ext cx="523875" cy="1752807"/>
          </a:xfrm>
          <a:prstGeom prst="rect">
            <a:avLst/>
          </a:prstGeom>
        </p:spPr>
      </p:pic>
      <p:pic>
        <p:nvPicPr>
          <p:cNvPr id="50" name="Picture 49">
            <a:extLst>
              <a:ext uri="{FF2B5EF4-FFF2-40B4-BE49-F238E27FC236}">
                <a16:creationId xmlns:a16="http://schemas.microsoft.com/office/drawing/2014/main" id="{04B7E08A-520C-B9B9-5CE7-6932643AB14C}"/>
              </a:ext>
            </a:extLst>
          </p:cNvPr>
          <p:cNvPicPr>
            <a:picLocks noChangeAspect="1"/>
          </p:cNvPicPr>
          <p:nvPr/>
        </p:nvPicPr>
        <p:blipFill>
          <a:blip r:embed="rId10"/>
          <a:stretch>
            <a:fillRect/>
          </a:stretch>
        </p:blipFill>
        <p:spPr>
          <a:xfrm>
            <a:off x="7357357" y="1475046"/>
            <a:ext cx="519841" cy="1745484"/>
          </a:xfrm>
          <a:prstGeom prst="rect">
            <a:avLst/>
          </a:prstGeom>
        </p:spPr>
      </p:pic>
      <p:pic>
        <p:nvPicPr>
          <p:cNvPr id="51" name="Picture 50">
            <a:extLst>
              <a:ext uri="{FF2B5EF4-FFF2-40B4-BE49-F238E27FC236}">
                <a16:creationId xmlns:a16="http://schemas.microsoft.com/office/drawing/2014/main" id="{37AC89A5-0EF4-3F5C-EE43-159923D6D4E6}"/>
              </a:ext>
            </a:extLst>
          </p:cNvPr>
          <p:cNvPicPr>
            <a:picLocks noChangeAspect="1"/>
          </p:cNvPicPr>
          <p:nvPr/>
        </p:nvPicPr>
        <p:blipFill>
          <a:blip r:embed="rId11"/>
          <a:stretch>
            <a:fillRect/>
          </a:stretch>
        </p:blipFill>
        <p:spPr>
          <a:xfrm>
            <a:off x="4344329" y="1494612"/>
            <a:ext cx="542925" cy="1714113"/>
          </a:xfrm>
          <a:prstGeom prst="rect">
            <a:avLst/>
          </a:prstGeom>
        </p:spPr>
      </p:pic>
      <p:pic>
        <p:nvPicPr>
          <p:cNvPr id="52" name="Picture 51">
            <a:extLst>
              <a:ext uri="{FF2B5EF4-FFF2-40B4-BE49-F238E27FC236}">
                <a16:creationId xmlns:a16="http://schemas.microsoft.com/office/drawing/2014/main" id="{CA30B3A5-0337-B46D-9B15-F53D59D74CB8}"/>
              </a:ext>
            </a:extLst>
          </p:cNvPr>
          <p:cNvPicPr>
            <a:picLocks noChangeAspect="1"/>
          </p:cNvPicPr>
          <p:nvPr/>
        </p:nvPicPr>
        <p:blipFill>
          <a:blip r:embed="rId12"/>
          <a:stretch>
            <a:fillRect/>
          </a:stretch>
        </p:blipFill>
        <p:spPr>
          <a:xfrm>
            <a:off x="4946698" y="1482792"/>
            <a:ext cx="542925" cy="1737738"/>
          </a:xfrm>
          <a:prstGeom prst="rect">
            <a:avLst/>
          </a:prstGeom>
        </p:spPr>
      </p:pic>
      <p:pic>
        <p:nvPicPr>
          <p:cNvPr id="53" name="Picture 52">
            <a:extLst>
              <a:ext uri="{FF2B5EF4-FFF2-40B4-BE49-F238E27FC236}">
                <a16:creationId xmlns:a16="http://schemas.microsoft.com/office/drawing/2014/main" id="{3BAACAD0-EB27-699D-ABD0-DF62F220D286}"/>
              </a:ext>
            </a:extLst>
          </p:cNvPr>
          <p:cNvPicPr>
            <a:picLocks noChangeAspect="1"/>
          </p:cNvPicPr>
          <p:nvPr/>
        </p:nvPicPr>
        <p:blipFill>
          <a:blip r:embed="rId13"/>
          <a:stretch>
            <a:fillRect/>
          </a:stretch>
        </p:blipFill>
        <p:spPr>
          <a:xfrm>
            <a:off x="5556149" y="1482792"/>
            <a:ext cx="523875" cy="1737738"/>
          </a:xfrm>
          <a:prstGeom prst="rect">
            <a:avLst/>
          </a:prstGeom>
        </p:spPr>
      </p:pic>
      <p:pic>
        <p:nvPicPr>
          <p:cNvPr id="54" name="Picture 53">
            <a:extLst>
              <a:ext uri="{FF2B5EF4-FFF2-40B4-BE49-F238E27FC236}">
                <a16:creationId xmlns:a16="http://schemas.microsoft.com/office/drawing/2014/main" id="{7D776290-A7F5-45F1-2368-544CFC00CAEA}"/>
              </a:ext>
            </a:extLst>
          </p:cNvPr>
          <p:cNvPicPr>
            <a:picLocks noChangeAspect="1"/>
          </p:cNvPicPr>
          <p:nvPr/>
        </p:nvPicPr>
        <p:blipFill>
          <a:blip r:embed="rId14"/>
          <a:stretch>
            <a:fillRect/>
          </a:stretch>
        </p:blipFill>
        <p:spPr>
          <a:xfrm>
            <a:off x="3139581" y="1495019"/>
            <a:ext cx="1132251" cy="1736349"/>
          </a:xfrm>
          <a:prstGeom prst="rect">
            <a:avLst/>
          </a:prstGeom>
        </p:spPr>
      </p:pic>
      <p:pic>
        <p:nvPicPr>
          <p:cNvPr id="55" name="Picture 54">
            <a:extLst>
              <a:ext uri="{FF2B5EF4-FFF2-40B4-BE49-F238E27FC236}">
                <a16:creationId xmlns:a16="http://schemas.microsoft.com/office/drawing/2014/main" id="{06310398-022D-ED01-DB61-2CF833E4A389}"/>
              </a:ext>
            </a:extLst>
          </p:cNvPr>
          <p:cNvPicPr>
            <a:picLocks noChangeAspect="1"/>
          </p:cNvPicPr>
          <p:nvPr/>
        </p:nvPicPr>
        <p:blipFill>
          <a:blip r:embed="rId15"/>
          <a:stretch>
            <a:fillRect/>
          </a:stretch>
        </p:blipFill>
        <p:spPr>
          <a:xfrm>
            <a:off x="8285455" y="3408905"/>
            <a:ext cx="2646885" cy="1470491"/>
          </a:xfrm>
          <a:prstGeom prst="rect">
            <a:avLst/>
          </a:prstGeom>
        </p:spPr>
      </p:pic>
      <p:pic>
        <p:nvPicPr>
          <p:cNvPr id="56" name="Picture 55">
            <a:extLst>
              <a:ext uri="{FF2B5EF4-FFF2-40B4-BE49-F238E27FC236}">
                <a16:creationId xmlns:a16="http://schemas.microsoft.com/office/drawing/2014/main" id="{28ACF62D-B5C8-393F-CE41-157C4EA106F2}"/>
              </a:ext>
            </a:extLst>
          </p:cNvPr>
          <p:cNvPicPr>
            <a:picLocks noChangeAspect="1"/>
          </p:cNvPicPr>
          <p:nvPr/>
        </p:nvPicPr>
        <p:blipFill>
          <a:blip r:embed="rId16"/>
          <a:stretch>
            <a:fillRect/>
          </a:stretch>
        </p:blipFill>
        <p:spPr>
          <a:xfrm>
            <a:off x="8285455" y="4742537"/>
            <a:ext cx="3010928" cy="1008223"/>
          </a:xfrm>
          <a:prstGeom prst="rect">
            <a:avLst/>
          </a:prstGeom>
        </p:spPr>
      </p:pic>
      <p:sp>
        <p:nvSpPr>
          <p:cNvPr id="57" name="TextBox 56">
            <a:extLst>
              <a:ext uri="{FF2B5EF4-FFF2-40B4-BE49-F238E27FC236}">
                <a16:creationId xmlns:a16="http://schemas.microsoft.com/office/drawing/2014/main" id="{AF95072C-95B5-EBAA-D137-DEC85A54A6D4}"/>
              </a:ext>
            </a:extLst>
          </p:cNvPr>
          <p:cNvSpPr txBox="1"/>
          <p:nvPr/>
        </p:nvSpPr>
        <p:spPr>
          <a:xfrm>
            <a:off x="3112470" y="3301632"/>
            <a:ext cx="1618367"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defTabSz="912813">
              <a:lnSpc>
                <a:spcPct val="90000"/>
              </a:lnSpc>
              <a:defRPr sz="1200" b="1">
                <a:solidFill>
                  <a:schemeClr val="accent2"/>
                </a:solidFill>
                <a:latin typeface="+mj-lt"/>
                <a:ea typeface="+mj-ea"/>
                <a:cs typeface="+mj-cs"/>
              </a:defRPr>
            </a:lvl1pPr>
            <a:lvl2pPr defTabSz="912813">
              <a:lnSpc>
                <a:spcPct val="90000"/>
              </a:lnSpc>
              <a:defRPr sz="4300" b="1">
                <a:solidFill>
                  <a:schemeClr val="accent2"/>
                </a:solidFill>
                <a:latin typeface="Arial" panose="020B0604020202020204" pitchFamily="34" charset="0"/>
              </a:defRPr>
            </a:lvl2pPr>
            <a:lvl3pPr defTabSz="912813">
              <a:lnSpc>
                <a:spcPct val="90000"/>
              </a:lnSpc>
              <a:defRPr sz="4300" b="1">
                <a:solidFill>
                  <a:schemeClr val="accent2"/>
                </a:solidFill>
                <a:latin typeface="Arial" panose="020B0604020202020204" pitchFamily="34" charset="0"/>
              </a:defRPr>
            </a:lvl3pPr>
            <a:lvl4pPr defTabSz="912813">
              <a:lnSpc>
                <a:spcPct val="90000"/>
              </a:lnSpc>
              <a:defRPr sz="4300" b="1">
                <a:solidFill>
                  <a:schemeClr val="accent2"/>
                </a:solidFill>
                <a:latin typeface="Arial" panose="020B0604020202020204" pitchFamily="34" charset="0"/>
              </a:defRPr>
            </a:lvl4pPr>
            <a:lvl5pPr defTabSz="912813">
              <a:lnSpc>
                <a:spcPct val="90000"/>
              </a:lnSpc>
              <a:defRPr sz="4300" b="1">
                <a:solidFill>
                  <a:schemeClr val="accent2"/>
                </a:solidFill>
                <a:latin typeface="Arial" panose="020B0604020202020204" pitchFamily="34" charset="0"/>
              </a:defRPr>
            </a:lvl5pPr>
            <a:lvl6pPr marL="457200" defTabSz="912813" fontAlgn="base">
              <a:lnSpc>
                <a:spcPct val="90000"/>
              </a:lnSpc>
              <a:spcBef>
                <a:spcPct val="0"/>
              </a:spcBef>
              <a:spcAft>
                <a:spcPct val="0"/>
              </a:spcAft>
              <a:defRPr sz="4300" b="1">
                <a:solidFill>
                  <a:schemeClr val="accent2"/>
                </a:solidFill>
                <a:latin typeface="Arial" panose="020B0604020202020204" pitchFamily="34" charset="0"/>
              </a:defRPr>
            </a:lvl6pPr>
            <a:lvl7pPr marL="914400" defTabSz="912813" fontAlgn="base">
              <a:lnSpc>
                <a:spcPct val="90000"/>
              </a:lnSpc>
              <a:spcBef>
                <a:spcPct val="0"/>
              </a:spcBef>
              <a:spcAft>
                <a:spcPct val="0"/>
              </a:spcAft>
              <a:defRPr sz="4300" b="1">
                <a:solidFill>
                  <a:schemeClr val="accent2"/>
                </a:solidFill>
                <a:latin typeface="Arial" panose="020B0604020202020204" pitchFamily="34" charset="0"/>
              </a:defRPr>
            </a:lvl7pPr>
            <a:lvl8pPr marL="1371600" defTabSz="912813" fontAlgn="base">
              <a:lnSpc>
                <a:spcPct val="90000"/>
              </a:lnSpc>
              <a:spcBef>
                <a:spcPct val="0"/>
              </a:spcBef>
              <a:spcAft>
                <a:spcPct val="0"/>
              </a:spcAft>
              <a:defRPr sz="4300" b="1">
                <a:solidFill>
                  <a:schemeClr val="accent2"/>
                </a:solidFill>
                <a:latin typeface="Arial" panose="020B0604020202020204" pitchFamily="34" charset="0"/>
              </a:defRPr>
            </a:lvl8pPr>
            <a:lvl9pPr marL="1828800" defTabSz="912813" fontAlgn="base">
              <a:lnSpc>
                <a:spcPct val="90000"/>
              </a:lnSpc>
              <a:spcBef>
                <a:spcPct val="0"/>
              </a:spcBef>
              <a:spcAft>
                <a:spcPct val="0"/>
              </a:spcAft>
              <a:defRPr sz="4300" b="1">
                <a:solidFill>
                  <a:schemeClr val="accent2"/>
                </a:solidFill>
                <a:latin typeface="Arial" panose="020B0604020202020204" pitchFamily="34" charset="0"/>
              </a:defRPr>
            </a:lvl9pPr>
          </a:lstStyle>
          <a:p>
            <a:r>
              <a:rPr lang="en-US" sz="1100">
                <a:solidFill>
                  <a:schemeClr val="tx2"/>
                </a:solidFill>
                <a:latin typeface="Avenir Next LT Pro" panose="020B0504020202020204" pitchFamily="34" charset="0"/>
              </a:rPr>
              <a:t>Colour palette</a:t>
            </a:r>
          </a:p>
        </p:txBody>
      </p:sp>
      <p:pic>
        <p:nvPicPr>
          <p:cNvPr id="58" name="Picture 57">
            <a:extLst>
              <a:ext uri="{FF2B5EF4-FFF2-40B4-BE49-F238E27FC236}">
                <a16:creationId xmlns:a16="http://schemas.microsoft.com/office/drawing/2014/main" id="{422F07F8-21D8-115B-1E43-D472B9F22E39}"/>
              </a:ext>
            </a:extLst>
          </p:cNvPr>
          <p:cNvPicPr>
            <a:picLocks noChangeAspect="1"/>
          </p:cNvPicPr>
          <p:nvPr/>
        </p:nvPicPr>
        <p:blipFill>
          <a:blip r:embed="rId17"/>
          <a:stretch>
            <a:fillRect/>
          </a:stretch>
        </p:blipFill>
        <p:spPr>
          <a:xfrm>
            <a:off x="5933275" y="4497451"/>
            <a:ext cx="1928628" cy="1256561"/>
          </a:xfrm>
          <a:prstGeom prst="rect">
            <a:avLst/>
          </a:prstGeom>
        </p:spPr>
      </p:pic>
      <p:sp>
        <p:nvSpPr>
          <p:cNvPr id="59" name="TextBox 58">
            <a:extLst>
              <a:ext uri="{FF2B5EF4-FFF2-40B4-BE49-F238E27FC236}">
                <a16:creationId xmlns:a16="http://schemas.microsoft.com/office/drawing/2014/main" id="{42C85DD4-1797-EC47-BA75-214673597B82}"/>
              </a:ext>
            </a:extLst>
          </p:cNvPr>
          <p:cNvSpPr txBox="1"/>
          <p:nvPr/>
        </p:nvSpPr>
        <p:spPr>
          <a:xfrm>
            <a:off x="8285455" y="5793454"/>
            <a:ext cx="2380422" cy="25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defTabSz="912813">
              <a:lnSpc>
                <a:spcPct val="90000"/>
              </a:lnSpc>
              <a:defRPr sz="1200" b="1">
                <a:solidFill>
                  <a:schemeClr val="accent2"/>
                </a:solidFill>
                <a:latin typeface="+mj-lt"/>
                <a:ea typeface="+mj-ea"/>
                <a:cs typeface="+mj-cs"/>
              </a:defRPr>
            </a:lvl1pPr>
            <a:lvl2pPr defTabSz="912813">
              <a:lnSpc>
                <a:spcPct val="90000"/>
              </a:lnSpc>
              <a:defRPr sz="4300" b="1">
                <a:solidFill>
                  <a:schemeClr val="accent2"/>
                </a:solidFill>
                <a:latin typeface="Arial" panose="020B0604020202020204" pitchFamily="34" charset="0"/>
              </a:defRPr>
            </a:lvl2pPr>
            <a:lvl3pPr defTabSz="912813">
              <a:lnSpc>
                <a:spcPct val="90000"/>
              </a:lnSpc>
              <a:defRPr sz="4300" b="1">
                <a:solidFill>
                  <a:schemeClr val="accent2"/>
                </a:solidFill>
                <a:latin typeface="Arial" panose="020B0604020202020204" pitchFamily="34" charset="0"/>
              </a:defRPr>
            </a:lvl3pPr>
            <a:lvl4pPr defTabSz="912813">
              <a:lnSpc>
                <a:spcPct val="90000"/>
              </a:lnSpc>
              <a:defRPr sz="4300" b="1">
                <a:solidFill>
                  <a:schemeClr val="accent2"/>
                </a:solidFill>
                <a:latin typeface="Arial" panose="020B0604020202020204" pitchFamily="34" charset="0"/>
              </a:defRPr>
            </a:lvl4pPr>
            <a:lvl5pPr defTabSz="912813">
              <a:lnSpc>
                <a:spcPct val="90000"/>
              </a:lnSpc>
              <a:defRPr sz="4300" b="1">
                <a:solidFill>
                  <a:schemeClr val="accent2"/>
                </a:solidFill>
                <a:latin typeface="Arial" panose="020B0604020202020204" pitchFamily="34" charset="0"/>
              </a:defRPr>
            </a:lvl5pPr>
            <a:lvl6pPr marL="457200" defTabSz="912813" fontAlgn="base">
              <a:lnSpc>
                <a:spcPct val="90000"/>
              </a:lnSpc>
              <a:spcBef>
                <a:spcPct val="0"/>
              </a:spcBef>
              <a:spcAft>
                <a:spcPct val="0"/>
              </a:spcAft>
              <a:defRPr sz="4300" b="1">
                <a:solidFill>
                  <a:schemeClr val="accent2"/>
                </a:solidFill>
                <a:latin typeface="Arial" panose="020B0604020202020204" pitchFamily="34" charset="0"/>
              </a:defRPr>
            </a:lvl6pPr>
            <a:lvl7pPr marL="914400" defTabSz="912813" fontAlgn="base">
              <a:lnSpc>
                <a:spcPct val="90000"/>
              </a:lnSpc>
              <a:spcBef>
                <a:spcPct val="0"/>
              </a:spcBef>
              <a:spcAft>
                <a:spcPct val="0"/>
              </a:spcAft>
              <a:defRPr sz="4300" b="1">
                <a:solidFill>
                  <a:schemeClr val="accent2"/>
                </a:solidFill>
                <a:latin typeface="Arial" panose="020B0604020202020204" pitchFamily="34" charset="0"/>
              </a:defRPr>
            </a:lvl7pPr>
            <a:lvl8pPr marL="1371600" defTabSz="912813" fontAlgn="base">
              <a:lnSpc>
                <a:spcPct val="90000"/>
              </a:lnSpc>
              <a:spcBef>
                <a:spcPct val="0"/>
              </a:spcBef>
              <a:spcAft>
                <a:spcPct val="0"/>
              </a:spcAft>
              <a:defRPr sz="4300" b="1">
                <a:solidFill>
                  <a:schemeClr val="accent2"/>
                </a:solidFill>
                <a:latin typeface="Arial" panose="020B0604020202020204" pitchFamily="34" charset="0"/>
              </a:defRPr>
            </a:lvl8pPr>
            <a:lvl9pPr marL="1828800" defTabSz="912813" fontAlgn="base">
              <a:lnSpc>
                <a:spcPct val="90000"/>
              </a:lnSpc>
              <a:spcBef>
                <a:spcPct val="0"/>
              </a:spcBef>
              <a:spcAft>
                <a:spcPct val="0"/>
              </a:spcAft>
              <a:defRPr sz="4300" b="1">
                <a:solidFill>
                  <a:schemeClr val="accent2"/>
                </a:solidFill>
                <a:latin typeface="Arial" panose="020B0604020202020204" pitchFamily="34" charset="0"/>
              </a:defRPr>
            </a:lvl9pPr>
          </a:lstStyle>
          <a:p>
            <a:r>
              <a:rPr lang="en-US" sz="1100">
                <a:solidFill>
                  <a:schemeClr val="tx2"/>
                </a:solidFill>
                <a:latin typeface="Avenir Next LT Pro" panose="020B0504020202020204" pitchFamily="34" charset="0"/>
              </a:rPr>
              <a:t>Acoustical solutions</a:t>
            </a:r>
          </a:p>
        </p:txBody>
      </p:sp>
      <p:pic>
        <p:nvPicPr>
          <p:cNvPr id="60" name="Content Placeholder 3">
            <a:extLst>
              <a:ext uri="{FF2B5EF4-FFF2-40B4-BE49-F238E27FC236}">
                <a16:creationId xmlns:a16="http://schemas.microsoft.com/office/drawing/2014/main" id="{874BFCE8-7D69-2A50-B26F-00B6330FDBCC}"/>
              </a:ext>
            </a:extLst>
          </p:cNvPr>
          <p:cNvPicPr>
            <a:picLocks/>
          </p:cNvPicPr>
          <p:nvPr/>
        </p:nvPicPr>
        <p:blipFill rotWithShape="1">
          <a:blip r:embed="rId18" cstate="screen">
            <a:extLst>
              <a:ext uri="{28A0092B-C50C-407E-A947-70E740481C1C}">
                <a14:useLocalDpi xmlns:a14="http://schemas.microsoft.com/office/drawing/2010/main" val="0"/>
              </a:ext>
            </a:extLst>
          </a:blip>
          <a:stretch/>
        </p:blipFill>
        <p:spPr bwMode="auto">
          <a:xfrm>
            <a:off x="8285455" y="1421997"/>
            <a:ext cx="3150016" cy="208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60">
            <a:extLst>
              <a:ext uri="{FF2B5EF4-FFF2-40B4-BE49-F238E27FC236}">
                <a16:creationId xmlns:a16="http://schemas.microsoft.com/office/drawing/2014/main" id="{B27281CF-1096-9E4B-E3EB-2C923FAD5982}"/>
              </a:ext>
            </a:extLst>
          </p:cNvPr>
          <p:cNvPicPr>
            <a:picLocks noChangeAspect="1"/>
          </p:cNvPicPr>
          <p:nvPr/>
        </p:nvPicPr>
        <p:blipFill>
          <a:blip r:embed="rId19"/>
          <a:stretch>
            <a:fillRect/>
          </a:stretch>
        </p:blipFill>
        <p:spPr>
          <a:xfrm>
            <a:off x="6609146" y="3548447"/>
            <a:ext cx="1237267" cy="1289214"/>
          </a:xfrm>
          <a:prstGeom prst="rect">
            <a:avLst/>
          </a:prstGeom>
        </p:spPr>
      </p:pic>
      <p:pic>
        <p:nvPicPr>
          <p:cNvPr id="64" name="Picture 28" descr="Campana">
            <a:extLst>
              <a:ext uri="{FF2B5EF4-FFF2-40B4-BE49-F238E27FC236}">
                <a16:creationId xmlns:a16="http://schemas.microsoft.com/office/drawing/2014/main" id="{313BB611-4312-0A55-7283-CC9E89219103}"/>
              </a:ext>
            </a:extLst>
          </p:cNvPr>
          <p:cNvPicPr>
            <a:picLocks noChangeAspect="1" noChangeArrowheads="1"/>
          </p:cNvPicPr>
          <p:nvPr/>
        </p:nvPicPr>
        <p:blipFill>
          <a:blip r:embed="rId20" cstate="screen">
            <a:extLst>
              <a:ext uri="{28A0092B-C50C-407E-A947-70E740481C1C}">
                <a14:useLocalDpi xmlns:a14="http://schemas.microsoft.com/office/drawing/2010/main" val="0"/>
              </a:ext>
            </a:extLst>
          </a:blip>
          <a:srcRect/>
          <a:stretch>
            <a:fillRect/>
          </a:stretch>
        </p:blipFill>
        <p:spPr bwMode="auto">
          <a:xfrm>
            <a:off x="3042954" y="3813960"/>
            <a:ext cx="1502460" cy="150246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 descr="Detail">
            <a:extLst>
              <a:ext uri="{FF2B5EF4-FFF2-40B4-BE49-F238E27FC236}">
                <a16:creationId xmlns:a16="http://schemas.microsoft.com/office/drawing/2014/main" id="{5EC15E42-E2A1-8F2A-3B7B-A3AE7CBD055B}"/>
              </a:ext>
            </a:extLst>
          </p:cNvPr>
          <p:cNvPicPr>
            <a:picLocks noChangeAspect="1" noChangeArrowheads="1"/>
          </p:cNvPicPr>
          <p:nvPr/>
        </p:nvPicPr>
        <p:blipFill>
          <a:blip r:embed="rId21" cstate="screen">
            <a:extLst>
              <a:ext uri="{28A0092B-C50C-407E-A947-70E740481C1C}">
                <a14:useLocalDpi xmlns:a14="http://schemas.microsoft.com/office/drawing/2010/main" val="0"/>
              </a:ext>
            </a:extLst>
          </a:blip>
          <a:srcRect/>
          <a:stretch>
            <a:fillRect/>
          </a:stretch>
        </p:blipFill>
        <p:spPr bwMode="auto">
          <a:xfrm>
            <a:off x="4169213" y="3548447"/>
            <a:ext cx="1467156" cy="146715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a:extLst>
              <a:ext uri="{FF2B5EF4-FFF2-40B4-BE49-F238E27FC236}">
                <a16:creationId xmlns:a16="http://schemas.microsoft.com/office/drawing/2014/main" id="{1174EA4C-824D-426E-51C1-CC5942667314}"/>
              </a:ext>
            </a:extLst>
          </p:cNvPr>
          <p:cNvPicPr>
            <a:picLocks noChangeAspect="1"/>
          </p:cNvPicPr>
          <p:nvPr/>
        </p:nvPicPr>
        <p:blipFill>
          <a:blip r:embed="rId22"/>
          <a:stretch>
            <a:fillRect/>
          </a:stretch>
        </p:blipFill>
        <p:spPr>
          <a:xfrm>
            <a:off x="3591400" y="4225991"/>
            <a:ext cx="1467156" cy="1528021"/>
          </a:xfrm>
          <a:prstGeom prst="rect">
            <a:avLst/>
          </a:prstGeom>
        </p:spPr>
      </p:pic>
      <p:sp>
        <p:nvSpPr>
          <p:cNvPr id="3" name="TextBox 2">
            <a:extLst>
              <a:ext uri="{FF2B5EF4-FFF2-40B4-BE49-F238E27FC236}">
                <a16:creationId xmlns:a16="http://schemas.microsoft.com/office/drawing/2014/main" id="{25EF1D58-C145-7379-4C77-E9185EB7B981}"/>
              </a:ext>
            </a:extLst>
          </p:cNvPr>
          <p:cNvSpPr txBox="1"/>
          <p:nvPr/>
        </p:nvSpPr>
        <p:spPr>
          <a:xfrm>
            <a:off x="5841915" y="5755370"/>
            <a:ext cx="1534462" cy="261610"/>
          </a:xfrm>
          <a:prstGeom prst="rect">
            <a:avLst/>
          </a:prstGeom>
          <a:noFill/>
        </p:spPr>
        <p:txBody>
          <a:bodyPr wrap="square">
            <a:spAutoFit/>
          </a:bodyPr>
          <a:lstStyle/>
          <a:p>
            <a:pPr marL="0" indent="0">
              <a:buNone/>
              <a:defRPr/>
            </a:pPr>
            <a:r>
              <a:rPr lang="en-US" sz="1100" b="1">
                <a:solidFill>
                  <a:schemeClr val="tx2"/>
                </a:solidFill>
                <a:latin typeface="Avenir Next LT Pro" panose="020B0504020202020204" pitchFamily="34" charset="0"/>
              </a:rPr>
              <a:t>Biophilic features</a:t>
            </a:r>
          </a:p>
        </p:txBody>
      </p:sp>
      <p:sp>
        <p:nvSpPr>
          <p:cNvPr id="5" name="TextBox 4">
            <a:extLst>
              <a:ext uri="{FF2B5EF4-FFF2-40B4-BE49-F238E27FC236}">
                <a16:creationId xmlns:a16="http://schemas.microsoft.com/office/drawing/2014/main" id="{55F9A39F-24CD-597A-85C6-5F87BB88A20E}"/>
              </a:ext>
            </a:extLst>
          </p:cNvPr>
          <p:cNvSpPr txBox="1"/>
          <p:nvPr/>
        </p:nvSpPr>
        <p:spPr>
          <a:xfrm rot="20504337">
            <a:off x="2793320" y="3139355"/>
            <a:ext cx="6097190" cy="646331"/>
          </a:xfrm>
          <a:prstGeom prst="rect">
            <a:avLst/>
          </a:prstGeom>
          <a:noFill/>
        </p:spPr>
        <p:txBody>
          <a:bodyPr wrap="square">
            <a:spAutoFit/>
          </a:bodyPr>
          <a:lstStyle/>
          <a:p>
            <a:pPr algn="ctr"/>
            <a:r>
              <a:rPr lang="fr-CA" sz="1800" dirty="0">
                <a:solidFill>
                  <a:schemeClr val="tx1"/>
                </a:solidFill>
                <a:highlight>
                  <a:srgbClr val="FFFF00"/>
                </a:highlight>
              </a:rPr>
              <a:t>MOOD BOARD EXAMPLE ONLY</a:t>
            </a:r>
            <a:r>
              <a:rPr lang="fr-CA" dirty="0">
                <a:highlight>
                  <a:srgbClr val="FFFF00"/>
                </a:highlight>
              </a:rPr>
              <a:t> – USE THE MOODS BOARDS PROVIDED BY YOUR PROJECT DESIGN TEAM </a:t>
            </a:r>
            <a:endParaRPr lang="en-CA" sz="1800" dirty="0">
              <a:solidFill>
                <a:schemeClr val="tx1"/>
              </a:solidFill>
              <a:highlight>
                <a:srgbClr val="FFFF00"/>
              </a:highlight>
            </a:endParaRPr>
          </a:p>
        </p:txBody>
      </p:sp>
      <p:pic>
        <p:nvPicPr>
          <p:cNvPr id="10" name="Graphic 9">
            <a:extLst>
              <a:ext uri="{FF2B5EF4-FFF2-40B4-BE49-F238E27FC236}">
                <a16:creationId xmlns:a16="http://schemas.microsoft.com/office/drawing/2014/main" id="{3E546BDD-7542-1DF3-D14E-3B0F78A86ED3}"/>
              </a:ext>
              <a:ext uri="{C183D7F6-B498-43B3-948B-1728B52AA6E4}">
                <adec:decorative xmlns:adec="http://schemas.microsoft.com/office/drawing/2017/decorative" val="1"/>
              </a:ext>
            </a:extLst>
          </p:cNvPr>
          <p:cNvPicPr>
            <a:picLocks noChangeAspect="1"/>
          </p:cNvPicPr>
          <p:nvPr/>
        </p:nvPicPr>
        <p:blipFill>
          <a:blip r:embed="rId23" cstate="screen">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rot="1745211">
            <a:off x="2809116" y="117076"/>
            <a:ext cx="549200" cy="549200"/>
          </a:xfrm>
          <a:prstGeom prst="rect">
            <a:avLst/>
          </a:prstGeom>
        </p:spPr>
      </p:pic>
      <p:sp>
        <p:nvSpPr>
          <p:cNvPr id="13" name="TextBox 12">
            <a:extLst>
              <a:ext uri="{FF2B5EF4-FFF2-40B4-BE49-F238E27FC236}">
                <a16:creationId xmlns:a16="http://schemas.microsoft.com/office/drawing/2014/main" id="{B2D67E2A-EB7E-75D0-5D61-25A7D838E6ED}"/>
              </a:ext>
            </a:extLst>
          </p:cNvPr>
          <p:cNvSpPr txBox="1"/>
          <p:nvPr/>
        </p:nvSpPr>
        <p:spPr>
          <a:xfrm>
            <a:off x="3089265" y="537908"/>
            <a:ext cx="2724036" cy="584775"/>
          </a:xfrm>
          <a:prstGeom prst="rect">
            <a:avLst/>
          </a:prstGeom>
          <a:noFill/>
        </p:spPr>
        <p:txBody>
          <a:bodyPr wrap="square">
            <a:spAutoFit/>
          </a:bodyPr>
          <a:lstStyle/>
          <a:p>
            <a:r>
              <a:rPr lang="en-CA" sz="1600" dirty="0">
                <a:solidFill>
                  <a:schemeClr val="accent5"/>
                </a:solidFill>
                <a:highlight>
                  <a:srgbClr val="FFFF00"/>
                </a:highlight>
                <a:latin typeface="Arial Rounded MT Bold" panose="020F0704030504030204" pitchFamily="34" charset="0"/>
              </a:rPr>
              <a:t>Pick a name that employees can relate to</a:t>
            </a:r>
          </a:p>
        </p:txBody>
      </p:sp>
    </p:spTree>
    <p:extLst>
      <p:ext uri="{BB962C8B-B14F-4D97-AF65-F5344CB8AC3E}">
        <p14:creationId xmlns:p14="http://schemas.microsoft.com/office/powerpoint/2010/main" val="3688179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Alex Janvier: Modern Indigenous Master [Glenbow Museum] | National Gallery  of Canada">
            <a:extLst>
              <a:ext uri="{FF2B5EF4-FFF2-40B4-BE49-F238E27FC236}">
                <a16:creationId xmlns:a16="http://schemas.microsoft.com/office/drawing/2014/main" id="{10093CC1-9D5B-A1FB-B86D-0CDD3BF0B00B}"/>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8464156" y="1488188"/>
            <a:ext cx="3187350" cy="194767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401EA5C4-CF68-4844-BAE9-DF95590829B9}"/>
              </a:ext>
            </a:extLst>
          </p:cNvPr>
          <p:cNvSpPr>
            <a:spLocks noGrp="1"/>
          </p:cNvSpPr>
          <p:nvPr>
            <p:ph type="title"/>
          </p:nvPr>
        </p:nvSpPr>
        <p:spPr>
          <a:xfrm>
            <a:off x="354131" y="259578"/>
            <a:ext cx="10777352" cy="821991"/>
          </a:xfrm>
        </p:spPr>
        <p:txBody>
          <a:bodyPr anchor="ctr">
            <a:normAutofit/>
          </a:bodyPr>
          <a:lstStyle/>
          <a:p>
            <a:r>
              <a:rPr lang="en-CA" sz="2800" dirty="0">
                <a:solidFill>
                  <a:schemeClr val="accent5"/>
                </a:solidFill>
                <a:latin typeface="Arial Rounded MT Bold" panose="020F0704030504030204" pitchFamily="34" charset="0"/>
              </a:rPr>
              <a:t>Mood Board 3 </a:t>
            </a:r>
            <a:endParaRPr lang="en-CA" sz="2800" dirty="0">
              <a:solidFill>
                <a:schemeClr val="accent3"/>
              </a:solidFill>
              <a:latin typeface="Avenir Next LT Pro Demi" panose="020B0704020202020204" pitchFamily="34" charset="0"/>
            </a:endParaRPr>
          </a:p>
        </p:txBody>
      </p:sp>
      <p:grpSp>
        <p:nvGrpSpPr>
          <p:cNvPr id="2" name="Group 1">
            <a:extLst>
              <a:ext uri="{FF2B5EF4-FFF2-40B4-BE49-F238E27FC236}">
                <a16:creationId xmlns:a16="http://schemas.microsoft.com/office/drawing/2014/main" id="{79DB5483-1787-3C8B-CF58-07F0335FCB79}"/>
              </a:ext>
            </a:extLst>
          </p:cNvPr>
          <p:cNvGrpSpPr/>
          <p:nvPr/>
        </p:nvGrpSpPr>
        <p:grpSpPr>
          <a:xfrm>
            <a:off x="479234" y="1684471"/>
            <a:ext cx="2049605" cy="4520443"/>
            <a:chOff x="9114803" y="1476431"/>
            <a:chExt cx="2049605" cy="4520443"/>
          </a:xfrm>
        </p:grpSpPr>
        <p:pic>
          <p:nvPicPr>
            <p:cNvPr id="4" name="Picture 3">
              <a:extLst>
                <a:ext uri="{FF2B5EF4-FFF2-40B4-BE49-F238E27FC236}">
                  <a16:creationId xmlns:a16="http://schemas.microsoft.com/office/drawing/2014/main" id="{03BA0227-DA08-9FC8-8699-5586D01EDC53}"/>
                </a:ext>
              </a:extLst>
            </p:cNvPr>
            <p:cNvPicPr>
              <a:picLocks noChangeAspect="1"/>
            </p:cNvPicPr>
            <p:nvPr/>
          </p:nvPicPr>
          <p:blipFill>
            <a:blip r:embed="rId3"/>
            <a:stretch>
              <a:fillRect/>
            </a:stretch>
          </p:blipFill>
          <p:spPr>
            <a:xfrm>
              <a:off x="9126148" y="1603400"/>
              <a:ext cx="1419078" cy="1484048"/>
            </a:xfrm>
            <a:prstGeom prst="rect">
              <a:avLst/>
            </a:prstGeom>
          </p:spPr>
        </p:pic>
        <p:pic>
          <p:nvPicPr>
            <p:cNvPr id="6" name="Picture 5">
              <a:extLst>
                <a:ext uri="{FF2B5EF4-FFF2-40B4-BE49-F238E27FC236}">
                  <a16:creationId xmlns:a16="http://schemas.microsoft.com/office/drawing/2014/main" id="{68B58812-26F8-ADC0-C4DE-3E9ED2E3DADE}"/>
                </a:ext>
              </a:extLst>
            </p:cNvPr>
            <p:cNvPicPr>
              <a:picLocks noChangeAspect="1"/>
            </p:cNvPicPr>
            <p:nvPr/>
          </p:nvPicPr>
          <p:blipFill>
            <a:blip r:embed="rId4"/>
            <a:stretch>
              <a:fillRect/>
            </a:stretch>
          </p:blipFill>
          <p:spPr>
            <a:xfrm>
              <a:off x="10382214" y="1476431"/>
              <a:ext cx="520463" cy="1688460"/>
            </a:xfrm>
            <a:prstGeom prst="rect">
              <a:avLst/>
            </a:prstGeom>
          </p:spPr>
        </p:pic>
        <p:pic>
          <p:nvPicPr>
            <p:cNvPr id="8" name="Picture 7">
              <a:extLst>
                <a:ext uri="{FF2B5EF4-FFF2-40B4-BE49-F238E27FC236}">
                  <a16:creationId xmlns:a16="http://schemas.microsoft.com/office/drawing/2014/main" id="{07F79B90-78CA-0E2B-35E6-F8FADCFF2579}"/>
                </a:ext>
              </a:extLst>
            </p:cNvPr>
            <p:cNvPicPr>
              <a:picLocks noChangeAspect="1"/>
            </p:cNvPicPr>
            <p:nvPr/>
          </p:nvPicPr>
          <p:blipFill>
            <a:blip r:embed="rId5"/>
            <a:stretch>
              <a:fillRect/>
            </a:stretch>
          </p:blipFill>
          <p:spPr>
            <a:xfrm>
              <a:off x="10640532" y="1705218"/>
              <a:ext cx="523876" cy="1698799"/>
            </a:xfrm>
            <a:prstGeom prst="rect">
              <a:avLst/>
            </a:prstGeom>
          </p:spPr>
        </p:pic>
        <p:sp>
          <p:nvSpPr>
            <p:cNvPr id="11" name="TextBox 10">
              <a:extLst>
                <a:ext uri="{FF2B5EF4-FFF2-40B4-BE49-F238E27FC236}">
                  <a16:creationId xmlns:a16="http://schemas.microsoft.com/office/drawing/2014/main" id="{549546B6-5DE6-7A59-3AA7-52EA772151C3}"/>
                </a:ext>
              </a:extLst>
            </p:cNvPr>
            <p:cNvSpPr txBox="1"/>
            <p:nvPr/>
          </p:nvSpPr>
          <p:spPr>
            <a:xfrm>
              <a:off x="9114803" y="3187930"/>
              <a:ext cx="1474175"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defTabSz="912813">
                <a:lnSpc>
                  <a:spcPct val="90000"/>
                </a:lnSpc>
                <a:defRPr sz="1200" b="1">
                  <a:solidFill>
                    <a:schemeClr val="accent2"/>
                  </a:solidFill>
                  <a:latin typeface="+mj-lt"/>
                  <a:ea typeface="+mj-ea"/>
                  <a:cs typeface="+mj-cs"/>
                </a:defRPr>
              </a:lvl1pPr>
              <a:lvl2pPr defTabSz="912813">
                <a:lnSpc>
                  <a:spcPct val="90000"/>
                </a:lnSpc>
                <a:defRPr sz="4300" b="1">
                  <a:solidFill>
                    <a:schemeClr val="accent2"/>
                  </a:solidFill>
                  <a:latin typeface="Arial" panose="020B0604020202020204" pitchFamily="34" charset="0"/>
                </a:defRPr>
              </a:lvl2pPr>
              <a:lvl3pPr defTabSz="912813">
                <a:lnSpc>
                  <a:spcPct val="90000"/>
                </a:lnSpc>
                <a:defRPr sz="4300" b="1">
                  <a:solidFill>
                    <a:schemeClr val="accent2"/>
                  </a:solidFill>
                  <a:latin typeface="Arial" panose="020B0604020202020204" pitchFamily="34" charset="0"/>
                </a:defRPr>
              </a:lvl3pPr>
              <a:lvl4pPr defTabSz="912813">
                <a:lnSpc>
                  <a:spcPct val="90000"/>
                </a:lnSpc>
                <a:defRPr sz="4300" b="1">
                  <a:solidFill>
                    <a:schemeClr val="accent2"/>
                  </a:solidFill>
                  <a:latin typeface="Arial" panose="020B0604020202020204" pitchFamily="34" charset="0"/>
                </a:defRPr>
              </a:lvl4pPr>
              <a:lvl5pPr defTabSz="912813">
                <a:lnSpc>
                  <a:spcPct val="90000"/>
                </a:lnSpc>
                <a:defRPr sz="4300" b="1">
                  <a:solidFill>
                    <a:schemeClr val="accent2"/>
                  </a:solidFill>
                  <a:latin typeface="Arial" panose="020B0604020202020204" pitchFamily="34" charset="0"/>
                </a:defRPr>
              </a:lvl5pPr>
              <a:lvl6pPr marL="457200" defTabSz="912813" fontAlgn="base">
                <a:lnSpc>
                  <a:spcPct val="90000"/>
                </a:lnSpc>
                <a:spcBef>
                  <a:spcPct val="0"/>
                </a:spcBef>
                <a:spcAft>
                  <a:spcPct val="0"/>
                </a:spcAft>
                <a:defRPr sz="4300" b="1">
                  <a:solidFill>
                    <a:schemeClr val="accent2"/>
                  </a:solidFill>
                  <a:latin typeface="Arial" panose="020B0604020202020204" pitchFamily="34" charset="0"/>
                </a:defRPr>
              </a:lvl6pPr>
              <a:lvl7pPr marL="914400" defTabSz="912813" fontAlgn="base">
                <a:lnSpc>
                  <a:spcPct val="90000"/>
                </a:lnSpc>
                <a:spcBef>
                  <a:spcPct val="0"/>
                </a:spcBef>
                <a:spcAft>
                  <a:spcPct val="0"/>
                </a:spcAft>
                <a:defRPr sz="4300" b="1">
                  <a:solidFill>
                    <a:schemeClr val="accent2"/>
                  </a:solidFill>
                  <a:latin typeface="Arial" panose="020B0604020202020204" pitchFamily="34" charset="0"/>
                </a:defRPr>
              </a:lvl7pPr>
              <a:lvl8pPr marL="1371600" defTabSz="912813" fontAlgn="base">
                <a:lnSpc>
                  <a:spcPct val="90000"/>
                </a:lnSpc>
                <a:spcBef>
                  <a:spcPct val="0"/>
                </a:spcBef>
                <a:spcAft>
                  <a:spcPct val="0"/>
                </a:spcAft>
                <a:defRPr sz="4300" b="1">
                  <a:solidFill>
                    <a:schemeClr val="accent2"/>
                  </a:solidFill>
                  <a:latin typeface="Arial" panose="020B0604020202020204" pitchFamily="34" charset="0"/>
                </a:defRPr>
              </a:lvl8pPr>
              <a:lvl9pPr marL="1828800" defTabSz="912813" fontAlgn="base">
                <a:lnSpc>
                  <a:spcPct val="90000"/>
                </a:lnSpc>
                <a:spcBef>
                  <a:spcPct val="0"/>
                </a:spcBef>
                <a:spcAft>
                  <a:spcPct val="0"/>
                </a:spcAft>
                <a:defRPr sz="4300" b="1">
                  <a:solidFill>
                    <a:schemeClr val="accent2"/>
                  </a:solidFill>
                  <a:latin typeface="Arial" panose="020B0604020202020204" pitchFamily="34" charset="0"/>
                </a:defRPr>
              </a:lvl9pPr>
            </a:lstStyle>
            <a:p>
              <a:r>
                <a:rPr lang="en-US" sz="1100">
                  <a:solidFill>
                    <a:schemeClr val="tx2"/>
                  </a:solidFill>
                  <a:latin typeface="Avenir Next LT Pro" panose="020B0504020202020204" pitchFamily="34" charset="0"/>
                </a:rPr>
                <a:t>Cabinetry and tiles</a:t>
              </a:r>
            </a:p>
          </p:txBody>
        </p:sp>
        <p:pic>
          <p:nvPicPr>
            <p:cNvPr id="12" name="Picture 11">
              <a:extLst>
                <a:ext uri="{FF2B5EF4-FFF2-40B4-BE49-F238E27FC236}">
                  <a16:creationId xmlns:a16="http://schemas.microsoft.com/office/drawing/2014/main" id="{21F83ABB-4B2B-2CB0-DA6D-81CA2D132556}"/>
                </a:ext>
              </a:extLst>
            </p:cNvPr>
            <p:cNvPicPr>
              <a:picLocks noChangeAspect="1"/>
            </p:cNvPicPr>
            <p:nvPr/>
          </p:nvPicPr>
          <p:blipFill>
            <a:blip r:embed="rId6"/>
            <a:stretch>
              <a:fillRect/>
            </a:stretch>
          </p:blipFill>
          <p:spPr>
            <a:xfrm>
              <a:off x="9480897" y="3501048"/>
              <a:ext cx="1062980" cy="1170308"/>
            </a:xfrm>
            <a:prstGeom prst="rect">
              <a:avLst/>
            </a:prstGeom>
          </p:spPr>
        </p:pic>
        <p:pic>
          <p:nvPicPr>
            <p:cNvPr id="18" name="Picture 17">
              <a:extLst>
                <a:ext uri="{FF2B5EF4-FFF2-40B4-BE49-F238E27FC236}">
                  <a16:creationId xmlns:a16="http://schemas.microsoft.com/office/drawing/2014/main" id="{4D2768D1-2855-17D0-79BB-0850AFA24EE9}"/>
                </a:ext>
              </a:extLst>
            </p:cNvPr>
            <p:cNvPicPr>
              <a:picLocks noChangeAspect="1"/>
            </p:cNvPicPr>
            <p:nvPr/>
          </p:nvPicPr>
          <p:blipFill>
            <a:blip r:embed="rId7"/>
            <a:stretch>
              <a:fillRect/>
            </a:stretch>
          </p:blipFill>
          <p:spPr>
            <a:xfrm>
              <a:off x="10182694" y="3877557"/>
              <a:ext cx="981714" cy="1462287"/>
            </a:xfrm>
            <a:prstGeom prst="rect">
              <a:avLst/>
            </a:prstGeom>
          </p:spPr>
        </p:pic>
        <p:pic>
          <p:nvPicPr>
            <p:cNvPr id="42" name="Picture 41">
              <a:extLst>
                <a:ext uri="{FF2B5EF4-FFF2-40B4-BE49-F238E27FC236}">
                  <a16:creationId xmlns:a16="http://schemas.microsoft.com/office/drawing/2014/main" id="{01845D16-862C-C7A5-7964-8994FE9D0A8D}"/>
                </a:ext>
              </a:extLst>
            </p:cNvPr>
            <p:cNvPicPr>
              <a:picLocks noChangeAspect="1"/>
            </p:cNvPicPr>
            <p:nvPr/>
          </p:nvPicPr>
          <p:blipFill>
            <a:blip r:embed="rId8"/>
            <a:stretch>
              <a:fillRect/>
            </a:stretch>
          </p:blipFill>
          <p:spPr>
            <a:xfrm>
              <a:off x="9135967" y="4400526"/>
              <a:ext cx="1226944" cy="1242296"/>
            </a:xfrm>
            <a:prstGeom prst="rect">
              <a:avLst/>
            </a:prstGeom>
          </p:spPr>
        </p:pic>
        <p:sp>
          <p:nvSpPr>
            <p:cNvPr id="43" name="TextBox 42">
              <a:extLst>
                <a:ext uri="{FF2B5EF4-FFF2-40B4-BE49-F238E27FC236}">
                  <a16:creationId xmlns:a16="http://schemas.microsoft.com/office/drawing/2014/main" id="{B5F55DA7-8D2E-6C9E-CA29-08527EFFA41D}"/>
                </a:ext>
              </a:extLst>
            </p:cNvPr>
            <p:cNvSpPr txBox="1"/>
            <p:nvPr/>
          </p:nvSpPr>
          <p:spPr>
            <a:xfrm>
              <a:off x="9176063" y="5719875"/>
              <a:ext cx="12370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defTabSz="912813">
                <a:lnSpc>
                  <a:spcPct val="90000"/>
                </a:lnSpc>
                <a:defRPr sz="1200" b="1">
                  <a:solidFill>
                    <a:schemeClr val="accent2"/>
                  </a:solidFill>
                  <a:latin typeface="+mj-lt"/>
                  <a:ea typeface="+mj-ea"/>
                  <a:cs typeface="+mj-cs"/>
                </a:defRPr>
              </a:lvl1pPr>
              <a:lvl2pPr defTabSz="912813">
                <a:lnSpc>
                  <a:spcPct val="90000"/>
                </a:lnSpc>
                <a:defRPr sz="4300" b="1">
                  <a:solidFill>
                    <a:schemeClr val="accent2"/>
                  </a:solidFill>
                  <a:latin typeface="Arial" panose="020B0604020202020204" pitchFamily="34" charset="0"/>
                </a:defRPr>
              </a:lvl2pPr>
              <a:lvl3pPr defTabSz="912813">
                <a:lnSpc>
                  <a:spcPct val="90000"/>
                </a:lnSpc>
                <a:defRPr sz="4300" b="1">
                  <a:solidFill>
                    <a:schemeClr val="accent2"/>
                  </a:solidFill>
                  <a:latin typeface="Arial" panose="020B0604020202020204" pitchFamily="34" charset="0"/>
                </a:defRPr>
              </a:lvl3pPr>
              <a:lvl4pPr defTabSz="912813">
                <a:lnSpc>
                  <a:spcPct val="90000"/>
                </a:lnSpc>
                <a:defRPr sz="4300" b="1">
                  <a:solidFill>
                    <a:schemeClr val="accent2"/>
                  </a:solidFill>
                  <a:latin typeface="Arial" panose="020B0604020202020204" pitchFamily="34" charset="0"/>
                </a:defRPr>
              </a:lvl4pPr>
              <a:lvl5pPr defTabSz="912813">
                <a:lnSpc>
                  <a:spcPct val="90000"/>
                </a:lnSpc>
                <a:defRPr sz="4300" b="1">
                  <a:solidFill>
                    <a:schemeClr val="accent2"/>
                  </a:solidFill>
                  <a:latin typeface="Arial" panose="020B0604020202020204" pitchFamily="34" charset="0"/>
                </a:defRPr>
              </a:lvl5pPr>
              <a:lvl6pPr marL="457200" defTabSz="912813" fontAlgn="base">
                <a:lnSpc>
                  <a:spcPct val="90000"/>
                </a:lnSpc>
                <a:spcBef>
                  <a:spcPct val="0"/>
                </a:spcBef>
                <a:spcAft>
                  <a:spcPct val="0"/>
                </a:spcAft>
                <a:defRPr sz="4300" b="1">
                  <a:solidFill>
                    <a:schemeClr val="accent2"/>
                  </a:solidFill>
                  <a:latin typeface="Arial" panose="020B0604020202020204" pitchFamily="34" charset="0"/>
                </a:defRPr>
              </a:lvl6pPr>
              <a:lvl7pPr marL="914400" defTabSz="912813" fontAlgn="base">
                <a:lnSpc>
                  <a:spcPct val="90000"/>
                </a:lnSpc>
                <a:spcBef>
                  <a:spcPct val="0"/>
                </a:spcBef>
                <a:spcAft>
                  <a:spcPct val="0"/>
                </a:spcAft>
                <a:defRPr sz="4300" b="1">
                  <a:solidFill>
                    <a:schemeClr val="accent2"/>
                  </a:solidFill>
                  <a:latin typeface="Arial" panose="020B0604020202020204" pitchFamily="34" charset="0"/>
                </a:defRPr>
              </a:lvl7pPr>
              <a:lvl8pPr marL="1371600" defTabSz="912813" fontAlgn="base">
                <a:lnSpc>
                  <a:spcPct val="90000"/>
                </a:lnSpc>
                <a:spcBef>
                  <a:spcPct val="0"/>
                </a:spcBef>
                <a:spcAft>
                  <a:spcPct val="0"/>
                </a:spcAft>
                <a:defRPr sz="4300" b="1">
                  <a:solidFill>
                    <a:schemeClr val="accent2"/>
                  </a:solidFill>
                  <a:latin typeface="Arial" panose="020B0604020202020204" pitchFamily="34" charset="0"/>
                </a:defRPr>
              </a:lvl8pPr>
              <a:lvl9pPr marL="1828800" defTabSz="912813" fontAlgn="base">
                <a:lnSpc>
                  <a:spcPct val="90000"/>
                </a:lnSpc>
                <a:spcBef>
                  <a:spcPct val="0"/>
                </a:spcBef>
                <a:spcAft>
                  <a:spcPct val="0"/>
                </a:spcAft>
                <a:defRPr sz="4300" b="1">
                  <a:solidFill>
                    <a:schemeClr val="accent2"/>
                  </a:solidFill>
                  <a:latin typeface="Arial" panose="020B0604020202020204" pitchFamily="34" charset="0"/>
                </a:defRPr>
              </a:lvl9pPr>
            </a:lstStyle>
            <a:p>
              <a:r>
                <a:rPr lang="en-US" sz="1100">
                  <a:solidFill>
                    <a:schemeClr val="tx2"/>
                  </a:solidFill>
                  <a:latin typeface="Avenir Next LT Pro" panose="020B0504020202020204" pitchFamily="34" charset="0"/>
                </a:rPr>
                <a:t>Flooring</a:t>
              </a:r>
            </a:p>
          </p:txBody>
        </p:sp>
      </p:grpSp>
      <p:pic>
        <p:nvPicPr>
          <p:cNvPr id="3" name="Picture 16">
            <a:extLst>
              <a:ext uri="{FF2B5EF4-FFF2-40B4-BE49-F238E27FC236}">
                <a16:creationId xmlns:a16="http://schemas.microsoft.com/office/drawing/2014/main" id="{B73EFA81-3B3F-440D-0A64-E7912E478217}"/>
              </a:ext>
            </a:extLst>
          </p:cNvPr>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9430700" y="3249193"/>
            <a:ext cx="1961313" cy="25038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4168C23-8EA3-F292-FC5F-8D4016916BFA}"/>
              </a:ext>
            </a:extLst>
          </p:cNvPr>
          <p:cNvSpPr txBox="1"/>
          <p:nvPr/>
        </p:nvSpPr>
        <p:spPr>
          <a:xfrm>
            <a:off x="2877759" y="5850862"/>
            <a:ext cx="1961313" cy="261610"/>
          </a:xfrm>
          <a:prstGeom prst="rect">
            <a:avLst/>
          </a:prstGeom>
          <a:noFill/>
        </p:spPr>
        <p:txBody>
          <a:bodyPr wrap="square">
            <a:spAutoFit/>
          </a:bodyPr>
          <a:lstStyle/>
          <a:p>
            <a:pPr marL="0" indent="0">
              <a:buNone/>
              <a:defRPr/>
            </a:pPr>
            <a:r>
              <a:rPr lang="en-US" sz="1100" b="1">
                <a:solidFill>
                  <a:schemeClr val="tx2"/>
                </a:solidFill>
                <a:latin typeface="Avenir Next LT Pro" panose="020B0504020202020204" pitchFamily="34" charset="0"/>
              </a:rPr>
              <a:t>Fabrics and textiles</a:t>
            </a:r>
          </a:p>
        </p:txBody>
      </p:sp>
      <p:sp>
        <p:nvSpPr>
          <p:cNvPr id="7" name="TextBox 6">
            <a:extLst>
              <a:ext uri="{FF2B5EF4-FFF2-40B4-BE49-F238E27FC236}">
                <a16:creationId xmlns:a16="http://schemas.microsoft.com/office/drawing/2014/main" id="{9E85B9C2-3370-7E02-A1BF-782D80A72C0C}"/>
              </a:ext>
            </a:extLst>
          </p:cNvPr>
          <p:cNvSpPr txBox="1"/>
          <p:nvPr/>
        </p:nvSpPr>
        <p:spPr>
          <a:xfrm>
            <a:off x="8683403" y="5837309"/>
            <a:ext cx="1961313" cy="261610"/>
          </a:xfrm>
          <a:prstGeom prst="rect">
            <a:avLst/>
          </a:prstGeom>
          <a:noFill/>
        </p:spPr>
        <p:txBody>
          <a:bodyPr wrap="square">
            <a:spAutoFit/>
          </a:bodyPr>
          <a:lstStyle/>
          <a:p>
            <a:pPr marL="0" indent="0">
              <a:buNone/>
              <a:defRPr/>
            </a:pPr>
            <a:r>
              <a:rPr lang="en-US" sz="1100" b="1">
                <a:solidFill>
                  <a:schemeClr val="tx2"/>
                </a:solidFill>
                <a:latin typeface="Avenir Next LT Pro" panose="020B0504020202020204" pitchFamily="34" charset="0"/>
              </a:rPr>
              <a:t>Acoustical solutions</a:t>
            </a:r>
          </a:p>
        </p:txBody>
      </p:sp>
      <p:pic>
        <p:nvPicPr>
          <p:cNvPr id="9" name="Picture 8">
            <a:extLst>
              <a:ext uri="{FF2B5EF4-FFF2-40B4-BE49-F238E27FC236}">
                <a16:creationId xmlns:a16="http://schemas.microsoft.com/office/drawing/2014/main" id="{B43EEEA4-EE54-962A-A499-0360F08F2EF5}"/>
              </a:ext>
            </a:extLst>
          </p:cNvPr>
          <p:cNvPicPr>
            <a:picLocks noChangeAspect="1"/>
          </p:cNvPicPr>
          <p:nvPr/>
        </p:nvPicPr>
        <p:blipFill>
          <a:blip r:embed="rId10"/>
          <a:stretch>
            <a:fillRect/>
          </a:stretch>
        </p:blipFill>
        <p:spPr>
          <a:xfrm>
            <a:off x="2958730" y="1545108"/>
            <a:ext cx="519841" cy="1657350"/>
          </a:xfrm>
          <a:prstGeom prst="rect">
            <a:avLst/>
          </a:prstGeom>
        </p:spPr>
      </p:pic>
      <p:pic>
        <p:nvPicPr>
          <p:cNvPr id="10" name="Picture 9">
            <a:extLst>
              <a:ext uri="{FF2B5EF4-FFF2-40B4-BE49-F238E27FC236}">
                <a16:creationId xmlns:a16="http://schemas.microsoft.com/office/drawing/2014/main" id="{1A382CCF-DF94-F255-2A20-A381D2FA4A81}"/>
              </a:ext>
            </a:extLst>
          </p:cNvPr>
          <p:cNvPicPr>
            <a:picLocks noChangeAspect="1"/>
          </p:cNvPicPr>
          <p:nvPr/>
        </p:nvPicPr>
        <p:blipFill>
          <a:blip r:embed="rId11"/>
          <a:stretch>
            <a:fillRect/>
          </a:stretch>
        </p:blipFill>
        <p:spPr>
          <a:xfrm>
            <a:off x="5939329" y="1526855"/>
            <a:ext cx="491758" cy="1690322"/>
          </a:xfrm>
          <a:prstGeom prst="rect">
            <a:avLst/>
          </a:prstGeom>
        </p:spPr>
      </p:pic>
      <p:pic>
        <p:nvPicPr>
          <p:cNvPr id="13" name="Picture 12">
            <a:extLst>
              <a:ext uri="{FF2B5EF4-FFF2-40B4-BE49-F238E27FC236}">
                <a16:creationId xmlns:a16="http://schemas.microsoft.com/office/drawing/2014/main" id="{068F1F2E-A677-F511-173E-C50C91DCFEC4}"/>
              </a:ext>
            </a:extLst>
          </p:cNvPr>
          <p:cNvPicPr>
            <a:picLocks noChangeAspect="1"/>
          </p:cNvPicPr>
          <p:nvPr/>
        </p:nvPicPr>
        <p:blipFill>
          <a:blip r:embed="rId12"/>
          <a:stretch>
            <a:fillRect/>
          </a:stretch>
        </p:blipFill>
        <p:spPr>
          <a:xfrm>
            <a:off x="3528989" y="1536048"/>
            <a:ext cx="519842" cy="1678048"/>
          </a:xfrm>
          <a:prstGeom prst="rect">
            <a:avLst/>
          </a:prstGeom>
        </p:spPr>
      </p:pic>
      <p:sp>
        <p:nvSpPr>
          <p:cNvPr id="15" name="TextBox 14">
            <a:extLst>
              <a:ext uri="{FF2B5EF4-FFF2-40B4-BE49-F238E27FC236}">
                <a16:creationId xmlns:a16="http://schemas.microsoft.com/office/drawing/2014/main" id="{FED26331-9944-2DD2-9184-608A2B04FE08}"/>
              </a:ext>
            </a:extLst>
          </p:cNvPr>
          <p:cNvSpPr txBox="1"/>
          <p:nvPr/>
        </p:nvSpPr>
        <p:spPr>
          <a:xfrm>
            <a:off x="2877759" y="3219949"/>
            <a:ext cx="1869330" cy="261610"/>
          </a:xfrm>
          <a:prstGeom prst="rect">
            <a:avLst/>
          </a:prstGeom>
          <a:noFill/>
        </p:spPr>
        <p:txBody>
          <a:bodyPr wrap="square">
            <a:spAutoFit/>
          </a:bodyPr>
          <a:lstStyle/>
          <a:p>
            <a:pPr marL="0" indent="0">
              <a:buNone/>
              <a:defRPr/>
            </a:pPr>
            <a:r>
              <a:rPr lang="en-US" sz="1100" b="1">
                <a:solidFill>
                  <a:schemeClr val="tx2"/>
                </a:solidFill>
                <a:latin typeface="Avenir Next LT Pro" panose="020B0504020202020204" pitchFamily="34" charset="0"/>
              </a:rPr>
              <a:t>Colour palette</a:t>
            </a:r>
          </a:p>
        </p:txBody>
      </p:sp>
      <p:pic>
        <p:nvPicPr>
          <p:cNvPr id="16" name="Picture 15">
            <a:extLst>
              <a:ext uri="{FF2B5EF4-FFF2-40B4-BE49-F238E27FC236}">
                <a16:creationId xmlns:a16="http://schemas.microsoft.com/office/drawing/2014/main" id="{B62F9E94-D3C9-83A5-22E6-B1422622633D}"/>
              </a:ext>
            </a:extLst>
          </p:cNvPr>
          <p:cNvPicPr>
            <a:picLocks noChangeAspect="1"/>
          </p:cNvPicPr>
          <p:nvPr/>
        </p:nvPicPr>
        <p:blipFill>
          <a:blip r:embed="rId13"/>
          <a:stretch>
            <a:fillRect/>
          </a:stretch>
        </p:blipFill>
        <p:spPr>
          <a:xfrm>
            <a:off x="8411292" y="4011269"/>
            <a:ext cx="1426255" cy="1753455"/>
          </a:xfrm>
          <a:prstGeom prst="rect">
            <a:avLst/>
          </a:prstGeom>
        </p:spPr>
      </p:pic>
      <p:pic>
        <p:nvPicPr>
          <p:cNvPr id="19" name="Picture 18">
            <a:extLst>
              <a:ext uri="{FF2B5EF4-FFF2-40B4-BE49-F238E27FC236}">
                <a16:creationId xmlns:a16="http://schemas.microsoft.com/office/drawing/2014/main" id="{BB344D2A-A2E9-509F-0264-C654F6DC6CC1}"/>
              </a:ext>
            </a:extLst>
          </p:cNvPr>
          <p:cNvPicPr>
            <a:picLocks noChangeAspect="1"/>
          </p:cNvPicPr>
          <p:nvPr/>
        </p:nvPicPr>
        <p:blipFill>
          <a:blip r:embed="rId14"/>
          <a:stretch>
            <a:fillRect/>
          </a:stretch>
        </p:blipFill>
        <p:spPr>
          <a:xfrm>
            <a:off x="9693334" y="4824507"/>
            <a:ext cx="1572484" cy="873602"/>
          </a:xfrm>
          <a:prstGeom prst="rect">
            <a:avLst/>
          </a:prstGeom>
        </p:spPr>
      </p:pic>
      <p:pic>
        <p:nvPicPr>
          <p:cNvPr id="21" name="Picture 20">
            <a:extLst>
              <a:ext uri="{FF2B5EF4-FFF2-40B4-BE49-F238E27FC236}">
                <a16:creationId xmlns:a16="http://schemas.microsoft.com/office/drawing/2014/main" id="{A2F265C1-B4FA-9DA0-AB1F-C725BEC51132}"/>
              </a:ext>
            </a:extLst>
          </p:cNvPr>
          <p:cNvPicPr>
            <a:picLocks noChangeAspect="1"/>
          </p:cNvPicPr>
          <p:nvPr/>
        </p:nvPicPr>
        <p:blipFill>
          <a:blip r:embed="rId15"/>
          <a:stretch>
            <a:fillRect/>
          </a:stretch>
        </p:blipFill>
        <p:spPr>
          <a:xfrm>
            <a:off x="6552330" y="1515783"/>
            <a:ext cx="2298991" cy="1947671"/>
          </a:xfrm>
          <a:prstGeom prst="rect">
            <a:avLst/>
          </a:prstGeom>
        </p:spPr>
      </p:pic>
      <p:sp>
        <p:nvSpPr>
          <p:cNvPr id="23" name="TextBox 22">
            <a:extLst>
              <a:ext uri="{FF2B5EF4-FFF2-40B4-BE49-F238E27FC236}">
                <a16:creationId xmlns:a16="http://schemas.microsoft.com/office/drawing/2014/main" id="{1ECC9B1E-E359-3A90-856F-70B663FFEC36}"/>
              </a:ext>
            </a:extLst>
          </p:cNvPr>
          <p:cNvSpPr txBox="1"/>
          <p:nvPr/>
        </p:nvSpPr>
        <p:spPr>
          <a:xfrm>
            <a:off x="6499897" y="3514969"/>
            <a:ext cx="1961313" cy="261610"/>
          </a:xfrm>
          <a:prstGeom prst="rect">
            <a:avLst/>
          </a:prstGeom>
          <a:noFill/>
        </p:spPr>
        <p:txBody>
          <a:bodyPr wrap="square">
            <a:spAutoFit/>
          </a:bodyPr>
          <a:lstStyle/>
          <a:p>
            <a:pPr marL="0" indent="0">
              <a:buNone/>
              <a:defRPr/>
            </a:pPr>
            <a:r>
              <a:rPr lang="en-US" sz="1100" b="1">
                <a:solidFill>
                  <a:schemeClr val="tx2"/>
                </a:solidFill>
                <a:latin typeface="Avenir Next LT Pro" panose="020B0504020202020204" pitchFamily="34" charset="0"/>
              </a:rPr>
              <a:t>Art and mural inspiration</a:t>
            </a:r>
          </a:p>
        </p:txBody>
      </p:sp>
      <p:pic>
        <p:nvPicPr>
          <p:cNvPr id="24" name="Picture 23">
            <a:extLst>
              <a:ext uri="{FF2B5EF4-FFF2-40B4-BE49-F238E27FC236}">
                <a16:creationId xmlns:a16="http://schemas.microsoft.com/office/drawing/2014/main" id="{75AC4CBF-8BCB-5968-409A-C8E85B2A61CB}"/>
              </a:ext>
            </a:extLst>
          </p:cNvPr>
          <p:cNvPicPr>
            <a:picLocks noChangeAspect="1"/>
          </p:cNvPicPr>
          <p:nvPr/>
        </p:nvPicPr>
        <p:blipFill>
          <a:blip r:embed="rId16"/>
          <a:stretch>
            <a:fillRect/>
          </a:stretch>
        </p:blipFill>
        <p:spPr>
          <a:xfrm>
            <a:off x="4324911" y="3820702"/>
            <a:ext cx="1997233" cy="1944397"/>
          </a:xfrm>
          <a:prstGeom prst="rect">
            <a:avLst/>
          </a:prstGeom>
        </p:spPr>
      </p:pic>
      <p:sp>
        <p:nvSpPr>
          <p:cNvPr id="25" name="Rectangle 24">
            <a:extLst>
              <a:ext uri="{FF2B5EF4-FFF2-40B4-BE49-F238E27FC236}">
                <a16:creationId xmlns:a16="http://schemas.microsoft.com/office/drawing/2014/main" id="{0B60A544-B0D5-10BE-0762-36A549885A86}"/>
              </a:ext>
            </a:extLst>
          </p:cNvPr>
          <p:cNvSpPr/>
          <p:nvPr/>
        </p:nvSpPr>
        <p:spPr>
          <a:xfrm>
            <a:off x="5307538" y="1536794"/>
            <a:ext cx="546169" cy="1665041"/>
          </a:xfrm>
          <a:prstGeom prst="rect">
            <a:avLst/>
          </a:prstGeom>
          <a:solidFill>
            <a:srgbClr val="D3D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a:extLst>
              <a:ext uri="{FF2B5EF4-FFF2-40B4-BE49-F238E27FC236}">
                <a16:creationId xmlns:a16="http://schemas.microsoft.com/office/drawing/2014/main" id="{3F57CD72-E75A-53EC-308A-BBD55AA0D5EA}"/>
              </a:ext>
            </a:extLst>
          </p:cNvPr>
          <p:cNvSpPr/>
          <p:nvPr/>
        </p:nvSpPr>
        <p:spPr>
          <a:xfrm>
            <a:off x="4699364" y="1542611"/>
            <a:ext cx="546169" cy="1665041"/>
          </a:xfrm>
          <a:prstGeom prst="rect">
            <a:avLst/>
          </a:prstGeom>
          <a:solidFill>
            <a:srgbClr val="D05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a:extLst>
              <a:ext uri="{FF2B5EF4-FFF2-40B4-BE49-F238E27FC236}">
                <a16:creationId xmlns:a16="http://schemas.microsoft.com/office/drawing/2014/main" id="{02B0BA38-DED8-C6FA-3B5A-ECE890FF4388}"/>
              </a:ext>
            </a:extLst>
          </p:cNvPr>
          <p:cNvSpPr/>
          <p:nvPr/>
        </p:nvSpPr>
        <p:spPr>
          <a:xfrm>
            <a:off x="4102956" y="1536048"/>
            <a:ext cx="546169" cy="166504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8" name="Picture 6" descr="Detail">
            <a:extLst>
              <a:ext uri="{FF2B5EF4-FFF2-40B4-BE49-F238E27FC236}">
                <a16:creationId xmlns:a16="http://schemas.microsoft.com/office/drawing/2014/main" id="{8F491675-A9C1-08E5-180D-FDA7DB748637}"/>
              </a:ext>
            </a:extLst>
          </p:cNvPr>
          <p:cNvPicPr>
            <a:picLocks noChangeAspect="1" noChangeArrowheads="1"/>
          </p:cNvPicPr>
          <p:nvPr/>
        </p:nvPicPr>
        <p:blipFill>
          <a:blip r:embed="rId17" cstate="screen">
            <a:extLst>
              <a:ext uri="{28A0092B-C50C-407E-A947-70E740481C1C}">
                <a14:useLocalDpi xmlns:a14="http://schemas.microsoft.com/office/drawing/2010/main" val="0"/>
              </a:ext>
            </a:extLst>
          </a:blip>
          <a:srcRect/>
          <a:stretch>
            <a:fillRect/>
          </a:stretch>
        </p:blipFill>
        <p:spPr bwMode="auto">
          <a:xfrm>
            <a:off x="2986398" y="4138691"/>
            <a:ext cx="1636274" cy="163627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descr="Base Image">
            <a:extLst>
              <a:ext uri="{FF2B5EF4-FFF2-40B4-BE49-F238E27FC236}">
                <a16:creationId xmlns:a16="http://schemas.microsoft.com/office/drawing/2014/main" id="{69194AB6-284E-00EB-C590-1849A1BB67FE}"/>
              </a:ext>
            </a:extLst>
          </p:cNvPr>
          <p:cNvPicPr>
            <a:picLocks noChangeAspect="1" noChangeArrowheads="1"/>
          </p:cNvPicPr>
          <p:nvPr/>
        </p:nvPicPr>
        <p:blipFill>
          <a:blip r:embed="rId18" cstate="screen">
            <a:extLst>
              <a:ext uri="{28A0092B-C50C-407E-A947-70E740481C1C}">
                <a14:useLocalDpi xmlns:a14="http://schemas.microsoft.com/office/drawing/2010/main" val="0"/>
              </a:ext>
            </a:extLst>
          </a:blip>
          <a:srcRect/>
          <a:stretch>
            <a:fillRect/>
          </a:stretch>
        </p:blipFill>
        <p:spPr bwMode="auto">
          <a:xfrm>
            <a:off x="3288510" y="3542506"/>
            <a:ext cx="1236443" cy="123644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Detail">
            <a:extLst>
              <a:ext uri="{FF2B5EF4-FFF2-40B4-BE49-F238E27FC236}">
                <a16:creationId xmlns:a16="http://schemas.microsoft.com/office/drawing/2014/main" id="{967E39EE-7310-1E78-719F-09ED8CAC4884}"/>
              </a:ext>
            </a:extLst>
          </p:cNvPr>
          <p:cNvPicPr>
            <a:picLocks noChangeAspect="1" noChangeArrowheads="1"/>
          </p:cNvPicPr>
          <p:nvPr/>
        </p:nvPicPr>
        <p:blipFill>
          <a:blip r:embed="rId19" cstate="screen">
            <a:extLst>
              <a:ext uri="{28A0092B-C50C-407E-A947-70E740481C1C}">
                <a14:useLocalDpi xmlns:a14="http://schemas.microsoft.com/office/drawing/2010/main" val="0"/>
              </a:ext>
            </a:extLst>
          </a:blip>
          <a:srcRect/>
          <a:stretch>
            <a:fillRect/>
          </a:stretch>
        </p:blipFill>
        <p:spPr bwMode="auto">
          <a:xfrm>
            <a:off x="3787895" y="4079312"/>
            <a:ext cx="1490390" cy="149039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C77605AC-DAB6-9772-8ABC-D5FB557E7DF3}"/>
              </a:ext>
            </a:extLst>
          </p:cNvPr>
          <p:cNvSpPr txBox="1"/>
          <p:nvPr/>
        </p:nvSpPr>
        <p:spPr>
          <a:xfrm>
            <a:off x="6552330" y="5837309"/>
            <a:ext cx="1534462" cy="261610"/>
          </a:xfrm>
          <a:prstGeom prst="rect">
            <a:avLst/>
          </a:prstGeom>
          <a:noFill/>
        </p:spPr>
        <p:txBody>
          <a:bodyPr wrap="square">
            <a:spAutoFit/>
          </a:bodyPr>
          <a:lstStyle/>
          <a:p>
            <a:pPr marL="0" indent="0">
              <a:buNone/>
              <a:defRPr/>
            </a:pPr>
            <a:r>
              <a:rPr lang="en-US" sz="1100" b="1" dirty="0">
                <a:solidFill>
                  <a:schemeClr val="tx2"/>
                </a:solidFill>
                <a:latin typeface="Avenir Next LT Pro" panose="020B0504020202020204" pitchFamily="34" charset="0"/>
              </a:rPr>
              <a:t>Biophillic features</a:t>
            </a:r>
          </a:p>
        </p:txBody>
      </p:sp>
      <p:pic>
        <p:nvPicPr>
          <p:cNvPr id="1030" name="Picture 6" descr="The Ultimate Guide for Moss Walls 2021 - Greenleaf IPS - Blog">
            <a:extLst>
              <a:ext uri="{FF2B5EF4-FFF2-40B4-BE49-F238E27FC236}">
                <a16:creationId xmlns:a16="http://schemas.microsoft.com/office/drawing/2014/main" id="{43EE256E-85C9-BE23-D9B5-021812BDD3B1}"/>
              </a:ext>
            </a:extLst>
          </p:cNvPr>
          <p:cNvPicPr>
            <a:picLocks noChangeAspect="1" noChangeArrowheads="1"/>
          </p:cNvPicPr>
          <p:nvPr/>
        </p:nvPicPr>
        <p:blipFill rotWithShape="1">
          <a:blip r:embed="rId20" cstate="screen">
            <a:extLst>
              <a:ext uri="{28A0092B-C50C-407E-A947-70E740481C1C}">
                <a14:useLocalDpi xmlns:a14="http://schemas.microsoft.com/office/drawing/2010/main" val="0"/>
              </a:ext>
            </a:extLst>
          </a:blip>
          <a:srcRect/>
          <a:stretch/>
        </p:blipFill>
        <p:spPr bwMode="auto">
          <a:xfrm>
            <a:off x="6608383" y="3794304"/>
            <a:ext cx="1636274" cy="200370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BB9E2CF-56D2-2581-5A7A-F3C48D90E6CD}"/>
              </a:ext>
            </a:extLst>
          </p:cNvPr>
          <p:cNvSpPr txBox="1"/>
          <p:nvPr/>
        </p:nvSpPr>
        <p:spPr>
          <a:xfrm>
            <a:off x="354131" y="1439718"/>
            <a:ext cx="1620583" cy="276999"/>
          </a:xfrm>
          <a:prstGeom prst="rect">
            <a:avLst/>
          </a:prstGeom>
          <a:noFill/>
        </p:spPr>
        <p:txBody>
          <a:bodyPr wrap="square">
            <a:spAutoFit/>
          </a:bodyPr>
          <a:lstStyle/>
          <a:p>
            <a:pPr marL="0" indent="0">
              <a:buNone/>
              <a:defRPr/>
            </a:pPr>
            <a:r>
              <a:rPr lang="en-US" sz="1200" b="1">
                <a:solidFill>
                  <a:schemeClr val="tx2"/>
                </a:solidFill>
                <a:latin typeface="Avenir Next LT Pro" panose="020B0504020202020204" pitchFamily="34" charset="0"/>
              </a:rPr>
              <a:t>Standard Finishes:</a:t>
            </a:r>
          </a:p>
        </p:txBody>
      </p:sp>
      <p:sp>
        <p:nvSpPr>
          <p:cNvPr id="20" name="TextBox 19">
            <a:extLst>
              <a:ext uri="{FF2B5EF4-FFF2-40B4-BE49-F238E27FC236}">
                <a16:creationId xmlns:a16="http://schemas.microsoft.com/office/drawing/2014/main" id="{EB837727-5643-A6D9-113F-429F1E151E47}"/>
              </a:ext>
            </a:extLst>
          </p:cNvPr>
          <p:cNvSpPr txBox="1"/>
          <p:nvPr/>
        </p:nvSpPr>
        <p:spPr>
          <a:xfrm rot="20554608">
            <a:off x="2690700" y="3174617"/>
            <a:ext cx="6097190" cy="646331"/>
          </a:xfrm>
          <a:prstGeom prst="rect">
            <a:avLst/>
          </a:prstGeom>
          <a:noFill/>
        </p:spPr>
        <p:txBody>
          <a:bodyPr wrap="square">
            <a:spAutoFit/>
          </a:bodyPr>
          <a:lstStyle/>
          <a:p>
            <a:pPr algn="ctr"/>
            <a:r>
              <a:rPr lang="fr-CA" sz="1800" dirty="0">
                <a:solidFill>
                  <a:schemeClr val="tx1"/>
                </a:solidFill>
                <a:highlight>
                  <a:srgbClr val="FFFF00"/>
                </a:highlight>
              </a:rPr>
              <a:t>MOOD BOARD EXAMPLE ONLY</a:t>
            </a:r>
            <a:r>
              <a:rPr lang="fr-CA" dirty="0">
                <a:highlight>
                  <a:srgbClr val="FFFF00"/>
                </a:highlight>
              </a:rPr>
              <a:t> – USE THE MOODS BOARDS PROVIDED BY YOUR PROJECT DESIGN TEAM </a:t>
            </a:r>
            <a:endParaRPr lang="en-CA" sz="1800" dirty="0">
              <a:solidFill>
                <a:schemeClr val="tx1"/>
              </a:solidFill>
              <a:highlight>
                <a:srgbClr val="FFFF00"/>
              </a:highlight>
            </a:endParaRPr>
          </a:p>
        </p:txBody>
      </p:sp>
      <p:pic>
        <p:nvPicPr>
          <p:cNvPr id="34" name="Graphic 33">
            <a:extLst>
              <a:ext uri="{FF2B5EF4-FFF2-40B4-BE49-F238E27FC236}">
                <a16:creationId xmlns:a16="http://schemas.microsoft.com/office/drawing/2014/main" id="{BF8866ED-38A1-41F4-96E1-1966E8EED49D}"/>
              </a:ext>
              <a:ext uri="{C183D7F6-B498-43B3-948B-1728B52AA6E4}">
                <adec:decorative xmlns:adec="http://schemas.microsoft.com/office/drawing/2017/decorative" val="1"/>
              </a:ext>
            </a:extLst>
          </p:cNvPr>
          <p:cNvPicPr>
            <a:picLocks noChangeAspect="1"/>
          </p:cNvPicPr>
          <p:nvPr/>
        </p:nvPicPr>
        <p:blipFill>
          <a:blip r:embed="rId21" cstate="screen">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1745211">
            <a:off x="2809116" y="117076"/>
            <a:ext cx="549200" cy="549200"/>
          </a:xfrm>
          <a:prstGeom prst="rect">
            <a:avLst/>
          </a:prstGeom>
        </p:spPr>
      </p:pic>
      <p:sp>
        <p:nvSpPr>
          <p:cNvPr id="35" name="TextBox 34">
            <a:extLst>
              <a:ext uri="{FF2B5EF4-FFF2-40B4-BE49-F238E27FC236}">
                <a16:creationId xmlns:a16="http://schemas.microsoft.com/office/drawing/2014/main" id="{E86678B6-0D34-4516-656B-AA44246D21E7}"/>
              </a:ext>
            </a:extLst>
          </p:cNvPr>
          <p:cNvSpPr txBox="1"/>
          <p:nvPr/>
        </p:nvSpPr>
        <p:spPr>
          <a:xfrm>
            <a:off x="3089264" y="537908"/>
            <a:ext cx="2619077" cy="584775"/>
          </a:xfrm>
          <a:prstGeom prst="rect">
            <a:avLst/>
          </a:prstGeom>
          <a:noFill/>
        </p:spPr>
        <p:txBody>
          <a:bodyPr wrap="square">
            <a:spAutoFit/>
          </a:bodyPr>
          <a:lstStyle/>
          <a:p>
            <a:r>
              <a:rPr lang="en-CA" sz="1600" dirty="0">
                <a:solidFill>
                  <a:schemeClr val="accent5"/>
                </a:solidFill>
                <a:highlight>
                  <a:srgbClr val="FFFF00"/>
                </a:highlight>
                <a:latin typeface="Arial Rounded MT Bold" panose="020F0704030504030204" pitchFamily="34" charset="0"/>
              </a:rPr>
              <a:t>Pick a name that employees can relate to</a:t>
            </a:r>
          </a:p>
        </p:txBody>
      </p:sp>
    </p:spTree>
    <p:extLst>
      <p:ext uri="{BB962C8B-B14F-4D97-AF65-F5344CB8AC3E}">
        <p14:creationId xmlns:p14="http://schemas.microsoft.com/office/powerpoint/2010/main" val="19029720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579311|-10846711|-14797230|-8244963|-11249614|PSPC&quot;,&quot;Id&quot;:&quot;5d3782854232362d9cdb841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33728</TotalTime>
  <Words>1072</Words>
  <Application>Microsoft Office PowerPoint</Application>
  <PresentationFormat>Widescreen</PresentationFormat>
  <Paragraphs>93</Paragraphs>
  <Slides>9</Slides>
  <Notes>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21" baseType="lpstr">
      <vt:lpstr>Arial</vt:lpstr>
      <vt:lpstr>Arial Rounded MT Bold</vt:lpstr>
      <vt:lpstr>Avenir Next LT Pro</vt:lpstr>
      <vt:lpstr>Avenir Next LT Pro Demi</vt:lpstr>
      <vt:lpstr>Calibri</vt:lpstr>
      <vt:lpstr>Calibri Light</vt:lpstr>
      <vt:lpstr>Courier New</vt:lpstr>
      <vt:lpstr>Georgia</vt:lpstr>
      <vt:lpstr>Wingdings</vt:lpstr>
      <vt:lpstr>Wingdings 2</vt:lpstr>
      <vt:lpstr>1_Office Theme</vt:lpstr>
      <vt:lpstr>think-cell Slide</vt:lpstr>
      <vt:lpstr>Mood board activity guide</vt:lpstr>
      <vt:lpstr>About this Guide</vt:lpstr>
      <vt:lpstr>Activity Roadmap (1 of 2)</vt:lpstr>
      <vt:lpstr>Activity Roadmap (2 of 2)</vt:lpstr>
      <vt:lpstr>Best Practices</vt:lpstr>
      <vt:lpstr>Design inspiration</vt:lpstr>
      <vt:lpstr>Mood Board 1</vt:lpstr>
      <vt:lpstr>Mood Board 2 </vt:lpstr>
      <vt:lpstr>Mood Board 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Genereux, Sophie (SPAC/PSPC) (elle-la / she-her)</cp:lastModifiedBy>
  <cp:revision>619</cp:revision>
  <dcterms:created xsi:type="dcterms:W3CDTF">2018-01-23T15:59:12Z</dcterms:created>
  <dcterms:modified xsi:type="dcterms:W3CDTF">2023-09-12T13:13:31Z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2023-07-24T14:20:11Z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fca945fe-f1ab-481b-a3c0-8ffc46531101</vt:lpwstr>
  </property>
  <property fmtid="{D5CDD505-2E9C-101B-9397-08002B2CF9AE}" pid="8" name="MSIP_Label_834ed4f5-eae4-40c7-82be-b1cdf720a1b9_ContentBits">
    <vt:lpwstr>1</vt:lpwstr>
  </property>
  <property fmtid="{D5CDD505-2E9C-101B-9397-08002B2CF9AE}" pid="9" name="ClassificationContentMarkingHeaderLocations">
    <vt:lpwstr>1_Office Theme:6</vt:lpwstr>
  </property>
  <property fmtid="{D5CDD505-2E9C-101B-9397-08002B2CF9AE}" pid="10" name="ClassificationContentMarkingHeaderText">
    <vt:lpwstr>UNCLASSIFIED - NON CLASSIFIÉ</vt:lpwstr>
  </property>
</Properties>
</file>