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3" r:id="rId2"/>
  </p:sldMasterIdLst>
  <p:notesMasterIdLst>
    <p:notesMasterId r:id="rId22"/>
  </p:notesMasterIdLst>
  <p:handoutMasterIdLst>
    <p:handoutMasterId r:id="rId23"/>
  </p:handoutMasterIdLst>
  <p:sldIdLst>
    <p:sldId id="257" r:id="rId3"/>
    <p:sldId id="304" r:id="rId4"/>
    <p:sldId id="546" r:id="rId5"/>
    <p:sldId id="259" r:id="rId6"/>
    <p:sldId id="344" r:id="rId7"/>
    <p:sldId id="319" r:id="rId8"/>
    <p:sldId id="334" r:id="rId9"/>
    <p:sldId id="520" r:id="rId10"/>
    <p:sldId id="355" r:id="rId11"/>
    <p:sldId id="356" r:id="rId12"/>
    <p:sldId id="537" r:id="rId13"/>
    <p:sldId id="523" r:id="rId14"/>
    <p:sldId id="543" r:id="rId15"/>
    <p:sldId id="361" r:id="rId16"/>
    <p:sldId id="542" r:id="rId17"/>
    <p:sldId id="544" r:id="rId18"/>
    <p:sldId id="545" r:id="rId19"/>
    <p:sldId id="353" r:id="rId20"/>
    <p:sldId id="343" r:id="rId21"/>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836F45-5273-45E2-8871-A9C3D69F1141}" v="29" dt="2026-04-10T18:59:34.114"/>
    <p1510:client id="{C1E284B0-4EC4-4ABF-B0D0-594EDA220222}" v="13" dt="2026-04-10T22:08:27.796"/>
    <p1510:client id="{DDA46B2E-49F0-4964-B2C9-F570AE77FDE9}" v="36" dt="2026-04-10T21:16:21.890"/>
  </p1510:revLst>
</p1510:revInfo>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99" autoAdjust="0"/>
    <p:restoredTop sz="70940" autoAdjust="0"/>
  </p:normalViewPr>
  <p:slideViewPr>
    <p:cSldViewPr snapToObjects="1" showGuides="1">
      <p:cViewPr varScale="1">
        <p:scale>
          <a:sx n="116" d="100"/>
          <a:sy n="116" d="100"/>
        </p:scale>
        <p:origin x="86" y="562"/>
      </p:cViewPr>
      <p:guideLst>
        <p:guide orient="horz" pos="2160"/>
        <p:guide pos="2880"/>
      </p:guideLst>
    </p:cSldViewPr>
  </p:slideViewPr>
  <p:notesTextViewPr>
    <p:cViewPr>
      <p:scale>
        <a:sx n="3" d="2"/>
        <a:sy n="3" d="2"/>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nzalez, Alejandro [NC]" userId="89caf6ba-9270-4fa5-a6d2-f078f472a366" providerId="ADAL" clId="{7B4530D5-C992-4F74-AD81-19DF59A8A995}"/>
    <pc:docChg chg="undo redo custSel addSld delSld modSld sldOrd">
      <pc:chgData name="Gonzalez, Alejandro [NC]" userId="89caf6ba-9270-4fa5-a6d2-f078f472a366" providerId="ADAL" clId="{7B4530D5-C992-4F74-AD81-19DF59A8A995}" dt="2026-04-10T21:57:42.170" v="1257" actId="20577"/>
      <pc:docMkLst>
        <pc:docMk/>
      </pc:docMkLst>
      <pc:sldChg chg="modSp mod modNotes modNotesTx">
        <pc:chgData name="Gonzalez, Alejandro [NC]" userId="89caf6ba-9270-4fa5-a6d2-f078f472a366" providerId="ADAL" clId="{7B4530D5-C992-4F74-AD81-19DF59A8A995}" dt="2026-04-10T18:12:40.686" v="58" actId="403"/>
        <pc:sldMkLst>
          <pc:docMk/>
          <pc:sldMk cId="2511917819" sldId="257"/>
        </pc:sldMkLst>
        <pc:spChg chg="mod">
          <ac:chgData name="Gonzalez, Alejandro [NC]" userId="89caf6ba-9270-4fa5-a6d2-f078f472a366" providerId="ADAL" clId="{7B4530D5-C992-4F74-AD81-19DF59A8A995}" dt="2026-04-10T18:12:40.686" v="58" actId="403"/>
          <ac:spMkLst>
            <pc:docMk/>
            <pc:sldMk cId="2511917819" sldId="257"/>
            <ac:spMk id="3" creationId="{00000000-0000-0000-0000-000000000000}"/>
          </ac:spMkLst>
        </pc:spChg>
      </pc:sldChg>
      <pc:sldChg chg="addSp delSp modSp add mod modClrScheme chgLayout modNotes modNotesTx">
        <pc:chgData name="Gonzalez, Alejandro [NC]" userId="89caf6ba-9270-4fa5-a6d2-f078f472a366" providerId="ADAL" clId="{7B4530D5-C992-4F74-AD81-19DF59A8A995}" dt="2026-04-10T21:57:42.170" v="1257" actId="20577"/>
        <pc:sldMkLst>
          <pc:docMk/>
          <pc:sldMk cId="4108558744" sldId="334"/>
        </pc:sldMkLst>
        <pc:spChg chg="add del mod ord">
          <ac:chgData name="Gonzalez, Alejandro [NC]" userId="89caf6ba-9270-4fa5-a6d2-f078f472a366" providerId="ADAL" clId="{7B4530D5-C992-4F74-AD81-19DF59A8A995}" dt="2026-04-10T18:14:08.695" v="62" actId="478"/>
          <ac:spMkLst>
            <pc:docMk/>
            <pc:sldMk cId="4108558744" sldId="334"/>
            <ac:spMk id="2" creationId="{885BFFAE-DF91-CA00-87AE-73A01894B949}"/>
          </ac:spMkLst>
        </pc:spChg>
        <pc:spChg chg="mod ord">
          <ac:chgData name="Gonzalez, Alejandro [NC]" userId="89caf6ba-9270-4fa5-a6d2-f078f472a366" providerId="ADAL" clId="{7B4530D5-C992-4F74-AD81-19DF59A8A995}" dt="2026-04-10T18:15:29.827" v="70" actId="403"/>
          <ac:spMkLst>
            <pc:docMk/>
            <pc:sldMk cId="4108558744" sldId="334"/>
            <ac:spMk id="13" creationId="{AFB1FF55-B131-96E5-E326-4AB11A9424E6}"/>
          </ac:spMkLst>
        </pc:spChg>
        <pc:grpChg chg="add mod">
          <ac:chgData name="Gonzalez, Alejandro [NC]" userId="89caf6ba-9270-4fa5-a6d2-f078f472a366" providerId="ADAL" clId="{7B4530D5-C992-4F74-AD81-19DF59A8A995}" dt="2026-04-10T21:49:37.705" v="965" actId="1076"/>
          <ac:grpSpMkLst>
            <pc:docMk/>
            <pc:sldMk cId="4108558744" sldId="334"/>
            <ac:grpSpMk id="2" creationId="{C6732C08-9EA8-8D45-C98C-C9FFB89628FD}"/>
          </ac:grpSpMkLst>
        </pc:grpChg>
        <pc:grpChg chg="add del mod">
          <ac:chgData name="Gonzalez, Alejandro [NC]" userId="89caf6ba-9270-4fa5-a6d2-f078f472a366" providerId="ADAL" clId="{7B4530D5-C992-4F74-AD81-19DF59A8A995}" dt="2026-04-10T21:49:09.761" v="960" actId="165"/>
          <ac:grpSpMkLst>
            <pc:docMk/>
            <pc:sldMk cId="4108558744" sldId="334"/>
            <ac:grpSpMk id="3" creationId="{DD7AC7B4-501E-C253-3B4A-49678A52747F}"/>
          </ac:grpSpMkLst>
        </pc:grpChg>
        <pc:picChg chg="mod ord topLvl modCrop">
          <ac:chgData name="Gonzalez, Alejandro [NC]" userId="89caf6ba-9270-4fa5-a6d2-f078f472a366" providerId="ADAL" clId="{7B4530D5-C992-4F74-AD81-19DF59A8A995}" dt="2026-04-10T21:49:33.331" v="964" actId="164"/>
          <ac:picMkLst>
            <pc:docMk/>
            <pc:sldMk cId="4108558744" sldId="334"/>
            <ac:picMk id="9" creationId="{80D47D29-C53C-26E9-4423-79090BC40D68}"/>
          </ac:picMkLst>
        </pc:picChg>
        <pc:picChg chg="mod topLvl modCrop">
          <ac:chgData name="Gonzalez, Alejandro [NC]" userId="89caf6ba-9270-4fa5-a6d2-f078f472a366" providerId="ADAL" clId="{7B4530D5-C992-4F74-AD81-19DF59A8A995}" dt="2026-04-10T21:49:33.331" v="964" actId="164"/>
          <ac:picMkLst>
            <pc:docMk/>
            <pc:sldMk cId="4108558744" sldId="334"/>
            <ac:picMk id="12" creationId="{FA3E56C5-86B3-58FA-6E5D-22C3685FD194}"/>
          </ac:picMkLst>
        </pc:picChg>
      </pc:sldChg>
      <pc:sldChg chg="delSp modSp del mod ord">
        <pc:chgData name="Gonzalez, Alejandro [NC]" userId="89caf6ba-9270-4fa5-a6d2-f078f472a366" providerId="ADAL" clId="{7B4530D5-C992-4F74-AD81-19DF59A8A995}" dt="2026-04-10T18:18:23" v="83" actId="47"/>
        <pc:sldMkLst>
          <pc:docMk/>
          <pc:sldMk cId="233376777" sldId="335"/>
        </pc:sldMkLst>
        <pc:spChg chg="mod">
          <ac:chgData name="Gonzalez, Alejandro [NC]" userId="89caf6ba-9270-4fa5-a6d2-f078f472a366" providerId="ADAL" clId="{7B4530D5-C992-4F74-AD81-19DF59A8A995}" dt="2026-04-10T14:09:49.630" v="46" actId="207"/>
          <ac:spMkLst>
            <pc:docMk/>
            <pc:sldMk cId="233376777" sldId="335"/>
            <ac:spMk id="13" creationId="{AFB1FF55-B131-96E5-E326-4AB11A9424E6}"/>
          </ac:spMkLst>
        </pc:spChg>
        <pc:picChg chg="del">
          <ac:chgData name="Gonzalez, Alejandro [NC]" userId="89caf6ba-9270-4fa5-a6d2-f078f472a366" providerId="ADAL" clId="{7B4530D5-C992-4F74-AD81-19DF59A8A995}" dt="2026-04-10T14:09:44.520" v="45" actId="478"/>
          <ac:picMkLst>
            <pc:docMk/>
            <pc:sldMk cId="233376777" sldId="335"/>
            <ac:picMk id="3" creationId="{74B13671-DCF2-0EA6-5449-306072F56B4B}"/>
          </ac:picMkLst>
        </pc:picChg>
      </pc:sldChg>
      <pc:sldChg chg="modNotesTx">
        <pc:chgData name="Gonzalez, Alejandro [NC]" userId="89caf6ba-9270-4fa5-a6d2-f078f472a366" providerId="ADAL" clId="{7B4530D5-C992-4F74-AD81-19DF59A8A995}" dt="2026-04-10T21:14:39.102" v="931" actId="20577"/>
        <pc:sldMkLst>
          <pc:docMk/>
          <pc:sldMk cId="3923302756" sldId="343"/>
        </pc:sldMkLst>
      </pc:sldChg>
      <pc:sldChg chg="modNotesTx">
        <pc:chgData name="Gonzalez, Alejandro [NC]" userId="89caf6ba-9270-4fa5-a6d2-f078f472a366" providerId="ADAL" clId="{7B4530D5-C992-4F74-AD81-19DF59A8A995}" dt="2026-04-10T21:14:32.797" v="929" actId="20577"/>
        <pc:sldMkLst>
          <pc:docMk/>
          <pc:sldMk cId="3541317644" sldId="353"/>
        </pc:sldMkLst>
      </pc:sldChg>
      <pc:sldChg chg="modNotesTx">
        <pc:chgData name="Gonzalez, Alejandro [NC]" userId="89caf6ba-9270-4fa5-a6d2-f078f472a366" providerId="ADAL" clId="{7B4530D5-C992-4F74-AD81-19DF59A8A995}" dt="2026-04-10T14:09:29.115" v="44" actId="20577"/>
        <pc:sldMkLst>
          <pc:docMk/>
          <pc:sldMk cId="680915200" sldId="520"/>
        </pc:sldMkLst>
      </pc:sldChg>
      <pc:sldChg chg="modSp mod modNotes modNotesTx">
        <pc:chgData name="Gonzalez, Alejandro [NC]" userId="89caf6ba-9270-4fa5-a6d2-f078f472a366" providerId="ADAL" clId="{7B4530D5-C992-4F74-AD81-19DF59A8A995}" dt="2026-04-10T21:48:33.823" v="955" actId="27636"/>
        <pc:sldMkLst>
          <pc:docMk/>
          <pc:sldMk cId="2843423925" sldId="523"/>
        </pc:sldMkLst>
        <pc:spChg chg="mod">
          <ac:chgData name="Gonzalez, Alejandro [NC]" userId="89caf6ba-9270-4fa5-a6d2-f078f472a366" providerId="ADAL" clId="{7B4530D5-C992-4F74-AD81-19DF59A8A995}" dt="2026-04-10T21:08:27.249" v="663" actId="255"/>
          <ac:spMkLst>
            <pc:docMk/>
            <pc:sldMk cId="2843423925" sldId="523"/>
            <ac:spMk id="2" creationId="{D92C79D0-0EBC-C065-86BF-4F89EE43508D}"/>
          </ac:spMkLst>
        </pc:spChg>
        <pc:spChg chg="mod">
          <ac:chgData name="Gonzalez, Alejandro [NC]" userId="89caf6ba-9270-4fa5-a6d2-f078f472a366" providerId="ADAL" clId="{7B4530D5-C992-4F74-AD81-19DF59A8A995}" dt="2026-04-10T21:08:52.395" v="672" actId="404"/>
          <ac:spMkLst>
            <pc:docMk/>
            <pc:sldMk cId="2843423925" sldId="523"/>
            <ac:spMk id="4" creationId="{00000000-0000-0000-0000-000000000000}"/>
          </ac:spMkLst>
        </pc:spChg>
      </pc:sldChg>
      <pc:sldChg chg="del">
        <pc:chgData name="Gonzalez, Alejandro [NC]" userId="89caf6ba-9270-4fa5-a6d2-f078f472a366" providerId="ADAL" clId="{7B4530D5-C992-4F74-AD81-19DF59A8A995}" dt="2026-04-10T13:54:30.223" v="0" actId="47"/>
        <pc:sldMkLst>
          <pc:docMk/>
          <pc:sldMk cId="1552901961" sldId="534"/>
        </pc:sldMkLst>
      </pc:sldChg>
      <pc:sldChg chg="modNotesTx">
        <pc:chgData name="Gonzalez, Alejandro [NC]" userId="89caf6ba-9270-4fa5-a6d2-f078f472a366" providerId="ADAL" clId="{7B4530D5-C992-4F74-AD81-19DF59A8A995}" dt="2026-04-10T21:11:21.831" v="918" actId="6549"/>
        <pc:sldMkLst>
          <pc:docMk/>
          <pc:sldMk cId="4108387921" sldId="542"/>
        </pc:sldMkLst>
      </pc:sldChg>
      <pc:sldChg chg="modSp mod modShow modNotesTx">
        <pc:chgData name="Gonzalez, Alejandro [NC]" userId="89caf6ba-9270-4fa5-a6d2-f078f472a366" providerId="ADAL" clId="{7B4530D5-C992-4F74-AD81-19DF59A8A995}" dt="2026-04-10T21:16:21.890" v="942"/>
        <pc:sldMkLst>
          <pc:docMk/>
          <pc:sldMk cId="2697520087" sldId="543"/>
        </pc:sldMkLst>
        <pc:spChg chg="mod">
          <ac:chgData name="Gonzalez, Alejandro [NC]" userId="89caf6ba-9270-4fa5-a6d2-f078f472a366" providerId="ADAL" clId="{7B4530D5-C992-4F74-AD81-19DF59A8A995}" dt="2026-04-10T21:16:09.085" v="941" actId="207"/>
          <ac:spMkLst>
            <pc:docMk/>
            <pc:sldMk cId="2697520087" sldId="543"/>
            <ac:spMk id="3" creationId="{3486B11E-CC3E-094B-8C01-680639AC3C41}"/>
          </ac:spMkLst>
        </pc:spChg>
        <pc:spChg chg="mod">
          <ac:chgData name="Gonzalez, Alejandro [NC]" userId="89caf6ba-9270-4fa5-a6d2-f078f472a366" providerId="ADAL" clId="{7B4530D5-C992-4F74-AD81-19DF59A8A995}" dt="2026-04-10T21:09:05.322" v="678" actId="6549"/>
          <ac:spMkLst>
            <pc:docMk/>
            <pc:sldMk cId="2697520087" sldId="543"/>
            <ac:spMk id="4" creationId="{7E35DA68-28E1-D1D4-D177-5628D570BF20}"/>
          </ac:spMkLst>
        </pc:spChg>
        <pc:picChg chg="mod">
          <ac:chgData name="Gonzalez, Alejandro [NC]" userId="89caf6ba-9270-4fa5-a6d2-f078f472a366" providerId="ADAL" clId="{7B4530D5-C992-4F74-AD81-19DF59A8A995}" dt="2026-04-10T21:16:21.890" v="942"/>
          <ac:picMkLst>
            <pc:docMk/>
            <pc:sldMk cId="2697520087" sldId="543"/>
            <ac:picMk id="6" creationId="{5DB15700-CE26-E17B-FED0-B417ED90C0E4}"/>
          </ac:picMkLst>
        </pc:picChg>
      </pc:sldChg>
      <pc:sldChg chg="addSp delSp modSp mod modClrScheme chgLayout modNotes modNotesTx">
        <pc:chgData name="Gonzalez, Alejandro [NC]" userId="89caf6ba-9270-4fa5-a6d2-f078f472a366" providerId="ADAL" clId="{7B4530D5-C992-4F74-AD81-19DF59A8A995}" dt="2026-04-10T21:48:33.840" v="956" actId="27636"/>
        <pc:sldMkLst>
          <pc:docMk/>
          <pc:sldMk cId="4267161403" sldId="544"/>
        </pc:sldMkLst>
        <pc:spChg chg="mod">
          <ac:chgData name="Gonzalez, Alejandro [NC]" userId="89caf6ba-9270-4fa5-a6d2-f078f472a366" providerId="ADAL" clId="{7B4530D5-C992-4F74-AD81-19DF59A8A995}" dt="2026-04-10T18:23:56.985" v="300" actId="108"/>
          <ac:spMkLst>
            <pc:docMk/>
            <pc:sldMk cId="4267161403" sldId="544"/>
            <ac:spMk id="2" creationId="{EAF3C790-C4DA-ADF1-0182-D06C340350F2}"/>
          </ac:spMkLst>
        </pc:spChg>
        <pc:spChg chg="add mod">
          <ac:chgData name="Gonzalez, Alejandro [NC]" userId="89caf6ba-9270-4fa5-a6d2-f078f472a366" providerId="ADAL" clId="{7B4530D5-C992-4F74-AD81-19DF59A8A995}" dt="2026-04-10T19:01:04.290" v="441" actId="403"/>
          <ac:spMkLst>
            <pc:docMk/>
            <pc:sldMk cId="4267161403" sldId="544"/>
            <ac:spMk id="4" creationId="{D5987ED8-6BF5-FE05-2E38-EDE91876F24D}"/>
          </ac:spMkLst>
        </pc:spChg>
        <pc:spChg chg="del mod ord">
          <ac:chgData name="Gonzalez, Alejandro [NC]" userId="89caf6ba-9270-4fa5-a6d2-f078f472a366" providerId="ADAL" clId="{7B4530D5-C992-4F74-AD81-19DF59A8A995}" dt="2026-04-10T18:56:43.812" v="347" actId="478"/>
          <ac:spMkLst>
            <pc:docMk/>
            <pc:sldMk cId="4267161403" sldId="544"/>
            <ac:spMk id="6" creationId="{B5FD7473-F326-CE79-4EDF-E02FFB90330B}"/>
          </ac:spMkLst>
        </pc:spChg>
        <pc:spChg chg="add mod">
          <ac:chgData name="Gonzalez, Alejandro [NC]" userId="89caf6ba-9270-4fa5-a6d2-f078f472a366" providerId="ADAL" clId="{7B4530D5-C992-4F74-AD81-19DF59A8A995}" dt="2026-04-10T18:56:52.061" v="348" actId="404"/>
          <ac:spMkLst>
            <pc:docMk/>
            <pc:sldMk cId="4267161403" sldId="544"/>
            <ac:spMk id="7" creationId="{5DC84B7B-BB73-C8A8-706C-CE33B40BF2D0}"/>
          </ac:spMkLst>
        </pc:spChg>
        <pc:spChg chg="add del mod">
          <ac:chgData name="Gonzalez, Alejandro [NC]" userId="89caf6ba-9270-4fa5-a6d2-f078f472a366" providerId="ADAL" clId="{7B4530D5-C992-4F74-AD81-19DF59A8A995}" dt="2026-04-10T18:24:04.597" v="301" actId="478"/>
          <ac:spMkLst>
            <pc:docMk/>
            <pc:sldMk cId="4267161403" sldId="544"/>
            <ac:spMk id="11" creationId="{A9F67A66-B513-8D0C-775D-D734AFDCA29F}"/>
          </ac:spMkLst>
        </pc:spChg>
        <pc:spChg chg="add mod">
          <ac:chgData name="Gonzalez, Alejandro [NC]" userId="89caf6ba-9270-4fa5-a6d2-f078f472a366" providerId="ADAL" clId="{7B4530D5-C992-4F74-AD81-19DF59A8A995}" dt="2026-04-10T18:23:13.097" v="299" actId="26606"/>
          <ac:spMkLst>
            <pc:docMk/>
            <pc:sldMk cId="4267161403" sldId="544"/>
            <ac:spMk id="13" creationId="{C3507554-788C-BEC2-7824-3405C3DA208D}"/>
          </ac:spMkLst>
        </pc:spChg>
        <pc:picChg chg="mod ord">
          <ac:chgData name="Gonzalez, Alejandro [NC]" userId="89caf6ba-9270-4fa5-a6d2-f078f472a366" providerId="ADAL" clId="{7B4530D5-C992-4F74-AD81-19DF59A8A995}" dt="2026-04-10T18:24:13.270" v="302" actId="1076"/>
          <ac:picMkLst>
            <pc:docMk/>
            <pc:sldMk cId="4267161403" sldId="544"/>
            <ac:picMk id="5" creationId="{5DBCB777-93FC-7816-8297-B4170DBB5EFA}"/>
          </ac:picMkLst>
        </pc:picChg>
      </pc:sldChg>
      <pc:sldChg chg="modSp mod modAnim modNotesTx">
        <pc:chgData name="Gonzalez, Alejandro [NC]" userId="89caf6ba-9270-4fa5-a6d2-f078f472a366" providerId="ADAL" clId="{7B4530D5-C992-4F74-AD81-19DF59A8A995}" dt="2026-04-10T21:14:05.473" v="927" actId="207"/>
        <pc:sldMkLst>
          <pc:docMk/>
          <pc:sldMk cId="2252680421" sldId="545"/>
        </pc:sldMkLst>
        <pc:spChg chg="mod">
          <ac:chgData name="Gonzalez, Alejandro [NC]" userId="89caf6ba-9270-4fa5-a6d2-f078f472a366" providerId="ADAL" clId="{7B4530D5-C992-4F74-AD81-19DF59A8A995}" dt="2026-04-10T14:02:18.967" v="15" actId="20577"/>
          <ac:spMkLst>
            <pc:docMk/>
            <pc:sldMk cId="2252680421" sldId="545"/>
            <ac:spMk id="2" creationId="{F0C83D73-A826-7F58-9AEB-FE70C064F061}"/>
          </ac:spMkLst>
        </pc:spChg>
        <pc:spChg chg="mod">
          <ac:chgData name="Gonzalez, Alejandro [NC]" userId="89caf6ba-9270-4fa5-a6d2-f078f472a366" providerId="ADAL" clId="{7B4530D5-C992-4F74-AD81-19DF59A8A995}" dt="2026-04-10T18:56:06.649" v="342" actId="207"/>
          <ac:spMkLst>
            <pc:docMk/>
            <pc:sldMk cId="2252680421" sldId="545"/>
            <ac:spMk id="5" creationId="{15C4D5D8-7785-B79E-0936-9E2AD7B21F47}"/>
          </ac:spMkLst>
        </pc:spChg>
        <pc:spChg chg="mod">
          <ac:chgData name="Gonzalez, Alejandro [NC]" userId="89caf6ba-9270-4fa5-a6d2-f078f472a366" providerId="ADAL" clId="{7B4530D5-C992-4F74-AD81-19DF59A8A995}" dt="2026-04-10T18:56:30.838" v="344" actId="14100"/>
          <ac:spMkLst>
            <pc:docMk/>
            <pc:sldMk cId="2252680421" sldId="545"/>
            <ac:spMk id="6" creationId="{2F261EE9-B786-D73E-4F09-F7E708BC5F0C}"/>
          </ac:spMkLst>
        </pc:spChg>
        <pc:spChg chg="mod">
          <ac:chgData name="Gonzalez, Alejandro [NC]" userId="89caf6ba-9270-4fa5-a6d2-f078f472a366" providerId="ADAL" clId="{7B4530D5-C992-4F74-AD81-19DF59A8A995}" dt="2026-04-10T21:14:05.473" v="927" actId="207"/>
          <ac:spMkLst>
            <pc:docMk/>
            <pc:sldMk cId="2252680421" sldId="545"/>
            <ac:spMk id="11" creationId="{87FFAEFB-2F18-993C-70A2-4A5DC328A3D5}"/>
          </ac:spMkLst>
        </pc:spChg>
        <pc:spChg chg="mod">
          <ac:chgData name="Gonzalez, Alejandro [NC]" userId="89caf6ba-9270-4fa5-a6d2-f078f472a366" providerId="ADAL" clId="{7B4530D5-C992-4F74-AD81-19DF59A8A995}" dt="2026-04-10T21:13:57.890" v="926" actId="208"/>
          <ac:spMkLst>
            <pc:docMk/>
            <pc:sldMk cId="2252680421" sldId="545"/>
            <ac:spMk id="12" creationId="{63A5241B-3C70-F65B-2B37-09CF17EA2B9A}"/>
          </ac:spMkLst>
        </pc:spChg>
      </pc:sldChg>
      <pc:sldChg chg="addSp delSp modSp new mod ord modClrScheme chgLayout modNotesTx">
        <pc:chgData name="Gonzalez, Alejandro [NC]" userId="89caf6ba-9270-4fa5-a6d2-f078f472a366" providerId="ADAL" clId="{7B4530D5-C992-4F74-AD81-19DF59A8A995}" dt="2026-04-10T20:59:13.451" v="626" actId="14100"/>
        <pc:sldMkLst>
          <pc:docMk/>
          <pc:sldMk cId="2722685724" sldId="546"/>
        </pc:sldMkLst>
        <pc:spChg chg="del mod ord">
          <ac:chgData name="Gonzalez, Alejandro [NC]" userId="89caf6ba-9270-4fa5-a6d2-f078f472a366" providerId="ADAL" clId="{7B4530D5-C992-4F74-AD81-19DF59A8A995}" dt="2026-04-10T14:08:35.687" v="20" actId="700"/>
          <ac:spMkLst>
            <pc:docMk/>
            <pc:sldMk cId="2722685724" sldId="546"/>
            <ac:spMk id="2" creationId="{B82795E7-6DFD-A12D-46A6-0539A69F19ED}"/>
          </ac:spMkLst>
        </pc:spChg>
        <pc:spChg chg="add mod ord">
          <ac:chgData name="Gonzalez, Alejandro [NC]" userId="89caf6ba-9270-4fa5-a6d2-f078f472a366" providerId="ADAL" clId="{7B4530D5-C992-4F74-AD81-19DF59A8A995}" dt="2026-04-10T20:59:13.451" v="626" actId="14100"/>
          <ac:spMkLst>
            <pc:docMk/>
            <pc:sldMk cId="2722685724" sldId="546"/>
            <ac:spMk id="2" creationId="{F2D749B2-673F-3F04-6700-8889D7E46091}"/>
          </ac:spMkLst>
        </pc:spChg>
        <pc:spChg chg="mod ord modVis">
          <ac:chgData name="Gonzalez, Alejandro [NC]" userId="89caf6ba-9270-4fa5-a6d2-f078f472a366" providerId="ADAL" clId="{7B4530D5-C992-4F74-AD81-19DF59A8A995}" dt="2026-04-10T20:49:28.056" v="448" actId="26606"/>
          <ac:spMkLst>
            <pc:docMk/>
            <pc:sldMk cId="2722685724" sldId="546"/>
            <ac:spMk id="3" creationId="{E0E75E95-434D-5DB4-53C7-BF251C216780}"/>
          </ac:spMkLst>
        </pc:spChg>
        <pc:spChg chg="add mod ord">
          <ac:chgData name="Gonzalez, Alejandro [NC]" userId="89caf6ba-9270-4fa5-a6d2-f078f472a366" providerId="ADAL" clId="{7B4530D5-C992-4F74-AD81-19DF59A8A995}" dt="2026-04-10T20:56:39.668" v="609" actId="207"/>
          <ac:spMkLst>
            <pc:docMk/>
            <pc:sldMk cId="2722685724" sldId="546"/>
            <ac:spMk id="4" creationId="{7F3FC9DE-F432-F370-39A7-573324D93C82}"/>
          </ac:spMkLst>
        </pc:spChg>
        <pc:spChg chg="add del mod ord">
          <ac:chgData name="Gonzalez, Alejandro [NC]" userId="89caf6ba-9270-4fa5-a6d2-f078f472a366" providerId="ADAL" clId="{7B4530D5-C992-4F74-AD81-19DF59A8A995}" dt="2026-04-10T20:49:16.540" v="447"/>
          <ac:spMkLst>
            <pc:docMk/>
            <pc:sldMk cId="2722685724" sldId="546"/>
            <ac:spMk id="5" creationId="{FC4C6096-424E-B2AF-4DEF-BC7C5CD4A48F}"/>
          </ac:spMkLst>
        </pc:spChg>
        <pc:spChg chg="add mod">
          <ac:chgData name="Gonzalez, Alejandro [NC]" userId="89caf6ba-9270-4fa5-a6d2-f078f472a366" providerId="ADAL" clId="{7B4530D5-C992-4F74-AD81-19DF59A8A995}" dt="2026-04-10T20:57:26.459" v="617" actId="1076"/>
          <ac:spMkLst>
            <pc:docMk/>
            <pc:sldMk cId="2722685724" sldId="546"/>
            <ac:spMk id="9" creationId="{0A8B19B1-50FE-7589-DB42-65D3185FC49D}"/>
          </ac:spMkLst>
        </pc:spChg>
        <pc:picChg chg="add mod ord modCrop">
          <ac:chgData name="Gonzalez, Alejandro [NC]" userId="89caf6ba-9270-4fa5-a6d2-f078f472a366" providerId="ADAL" clId="{7B4530D5-C992-4F74-AD81-19DF59A8A995}" dt="2026-04-10T20:54:31.375" v="516" actId="732"/>
          <ac:picMkLst>
            <pc:docMk/>
            <pc:sldMk cId="2722685724" sldId="546"/>
            <ac:picMk id="7" creationId="{7F4682FC-6251-0323-5C68-91BF3CBA1C1D}"/>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014gc-my.sharepoint.com/personal/alejandro_gonzalez_servicecanada_gc_ca/Documents/Documents/DLCP%20-%20MCLD/mcld%20stuff/mcld%20general%20number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atransferir\mcld%202025\2025%20MCLD%20-%20FINAL%20ASSESSMENT&#160;(1-3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atransferir\mcld%202025\2025%20MCLD%20-%20FINAL%20ASSESSMENT&#160;(1-3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Sheet1!$C$1</c:f>
              <c:strCache>
                <c:ptCount val="1"/>
                <c:pt idx="0">
                  <c:v>Registration</c:v>
                </c:pt>
              </c:strCache>
            </c:strRef>
          </c:tx>
          <c:spPr>
            <a:ln w="28575" cap="rnd">
              <a:solidFill>
                <a:schemeClr val="accent1"/>
              </a:solidFill>
              <a:round/>
            </a:ln>
            <a:effectLst/>
          </c:spPr>
          <c:marker>
            <c:symbol val="none"/>
          </c:marker>
          <c:dLbls>
            <c:dLbl>
              <c:idx val="0"/>
              <c:layout>
                <c:manualLayout>
                  <c:x val="-2.9374718848403099E-2"/>
                  <c:y val="-5.37374945717633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1A-4BEC-877E-49D76FC9B37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Sheet1!$A$3:$B$12</c:f>
              <c:multiLvlStrCache>
                <c:ptCount val="10"/>
                <c:lvl>
                  <c:pt idx="0">
                    <c:v>Beta Pilot</c:v>
                  </c:pt>
                  <c:pt idx="1">
                    <c:v>English Pilot</c:v>
                  </c:pt>
                  <c:pt idx="2">
                    <c:v>English </c:v>
                  </c:pt>
                  <c:pt idx="3">
                    <c:v>French </c:v>
                  </c:pt>
                  <c:pt idx="4">
                    <c:v>English </c:v>
                  </c:pt>
                  <c:pt idx="5">
                    <c:v>French </c:v>
                  </c:pt>
                  <c:pt idx="6">
                    <c:v>English </c:v>
                  </c:pt>
                  <c:pt idx="7">
                    <c:v>French </c:v>
                  </c:pt>
                  <c:pt idx="8">
                    <c:v>English </c:v>
                  </c:pt>
                  <c:pt idx="9">
                    <c:v>French </c:v>
                  </c:pt>
                </c:lvl>
                <c:lvl>
                  <c:pt idx="0">
                    <c:v>2017 – 
Apr to Jun</c:v>
                  </c:pt>
                  <c:pt idx="1">
                    <c:v>2021 – 
Apr to Jun</c:v>
                  </c:pt>
                  <c:pt idx="2">
                    <c:v>2022 – 
Apr to Jun</c:v>
                  </c:pt>
                  <c:pt idx="3">
                    <c:v>2022 – 
Oct to Nov</c:v>
                  </c:pt>
                  <c:pt idx="4">
                    <c:v>2023 – 
May to Jun</c:v>
                  </c:pt>
                  <c:pt idx="5">
                    <c:v>2023 – 
Oct to Nov</c:v>
                  </c:pt>
                  <c:pt idx="6">
                    <c:v>2024 – 
May to Jun</c:v>
                  </c:pt>
                  <c:pt idx="7">
                    <c:v>2024 – 
Oct to Nov</c:v>
                  </c:pt>
                  <c:pt idx="8">
                    <c:v>2025 – 
May to Jun</c:v>
                  </c:pt>
                  <c:pt idx="9">
                    <c:v>2025 – 
Oct to Nov</c:v>
                  </c:pt>
                </c:lvl>
              </c:multiLvlStrCache>
              <c:extLst/>
            </c:multiLvlStrRef>
          </c:cat>
          <c:val>
            <c:numRef>
              <c:f>Sheet1!$C$3:$C$12</c:f>
              <c:numCache>
                <c:formatCode>General</c:formatCode>
                <c:ptCount val="10"/>
                <c:pt idx="0">
                  <c:v>25</c:v>
                </c:pt>
                <c:pt idx="1">
                  <c:v>105</c:v>
                </c:pt>
                <c:pt idx="2">
                  <c:v>239</c:v>
                </c:pt>
                <c:pt idx="3">
                  <c:v>109</c:v>
                </c:pt>
                <c:pt idx="4">
                  <c:v>290</c:v>
                </c:pt>
                <c:pt idx="5">
                  <c:v>72</c:v>
                </c:pt>
                <c:pt idx="6">
                  <c:v>220</c:v>
                </c:pt>
                <c:pt idx="7">
                  <c:v>43</c:v>
                </c:pt>
                <c:pt idx="8">
                  <c:v>127</c:v>
                </c:pt>
                <c:pt idx="9">
                  <c:v>38</c:v>
                </c:pt>
              </c:numCache>
              <c:extLst/>
            </c:numRef>
          </c:val>
          <c:smooth val="0"/>
          <c:extLst>
            <c:ext xmlns:c16="http://schemas.microsoft.com/office/drawing/2014/chart" uri="{C3380CC4-5D6E-409C-BE32-E72D297353CC}">
              <c16:uniqueId val="{00000001-EC1A-4BEC-877E-49D76FC9B37F}"/>
            </c:ext>
          </c:extLst>
        </c:ser>
        <c:ser>
          <c:idx val="1"/>
          <c:order val="1"/>
          <c:tx>
            <c:strRef>
              <c:f>Sheet1!$D$1</c:f>
              <c:strCache>
                <c:ptCount val="1"/>
                <c:pt idx="0">
                  <c:v>Completed by</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Sheet1!$A$3:$B$12</c:f>
              <c:multiLvlStrCache>
                <c:ptCount val="10"/>
                <c:lvl>
                  <c:pt idx="0">
                    <c:v>Beta Pilot</c:v>
                  </c:pt>
                  <c:pt idx="1">
                    <c:v>English Pilot</c:v>
                  </c:pt>
                  <c:pt idx="2">
                    <c:v>English </c:v>
                  </c:pt>
                  <c:pt idx="3">
                    <c:v>French </c:v>
                  </c:pt>
                  <c:pt idx="4">
                    <c:v>English </c:v>
                  </c:pt>
                  <c:pt idx="5">
                    <c:v>French </c:v>
                  </c:pt>
                  <c:pt idx="6">
                    <c:v>English </c:v>
                  </c:pt>
                  <c:pt idx="7">
                    <c:v>French </c:v>
                  </c:pt>
                  <c:pt idx="8">
                    <c:v>English </c:v>
                  </c:pt>
                  <c:pt idx="9">
                    <c:v>French </c:v>
                  </c:pt>
                </c:lvl>
                <c:lvl>
                  <c:pt idx="0">
                    <c:v>2017 – 
Apr to Jun</c:v>
                  </c:pt>
                  <c:pt idx="1">
                    <c:v>2021 – 
Apr to Jun</c:v>
                  </c:pt>
                  <c:pt idx="2">
                    <c:v>2022 – 
Apr to Jun</c:v>
                  </c:pt>
                  <c:pt idx="3">
                    <c:v>2022 – 
Oct to Nov</c:v>
                  </c:pt>
                  <c:pt idx="4">
                    <c:v>2023 – 
May to Jun</c:v>
                  </c:pt>
                  <c:pt idx="5">
                    <c:v>2023 – 
Oct to Nov</c:v>
                  </c:pt>
                  <c:pt idx="6">
                    <c:v>2024 – 
May to Jun</c:v>
                  </c:pt>
                  <c:pt idx="7">
                    <c:v>2024 – 
Oct to Nov</c:v>
                  </c:pt>
                  <c:pt idx="8">
                    <c:v>2025 – 
May to Jun</c:v>
                  </c:pt>
                  <c:pt idx="9">
                    <c:v>2025 – 
Oct to Nov</c:v>
                  </c:pt>
                </c:lvl>
              </c:multiLvlStrCache>
              <c:extLst/>
            </c:multiLvlStrRef>
          </c:cat>
          <c:val>
            <c:numRef>
              <c:f>Sheet1!$D$3:$D$12</c:f>
              <c:numCache>
                <c:formatCode>General</c:formatCode>
                <c:ptCount val="10"/>
                <c:pt idx="0">
                  <c:v>17</c:v>
                </c:pt>
                <c:pt idx="1">
                  <c:v>66</c:v>
                </c:pt>
                <c:pt idx="2">
                  <c:v>130</c:v>
                </c:pt>
                <c:pt idx="3">
                  <c:v>50</c:v>
                </c:pt>
                <c:pt idx="4">
                  <c:v>150</c:v>
                </c:pt>
                <c:pt idx="5">
                  <c:v>30</c:v>
                </c:pt>
                <c:pt idx="6">
                  <c:v>138</c:v>
                </c:pt>
                <c:pt idx="7">
                  <c:v>23</c:v>
                </c:pt>
                <c:pt idx="8">
                  <c:v>93</c:v>
                </c:pt>
                <c:pt idx="9">
                  <c:v>25</c:v>
                </c:pt>
              </c:numCache>
              <c:extLst/>
            </c:numRef>
          </c:val>
          <c:smooth val="0"/>
          <c:extLst>
            <c:ext xmlns:c16="http://schemas.microsoft.com/office/drawing/2014/chart" uri="{C3380CC4-5D6E-409C-BE32-E72D297353CC}">
              <c16:uniqueId val="{00000002-EC1A-4BEC-877E-49D76FC9B37F}"/>
            </c:ext>
          </c:extLst>
        </c:ser>
        <c:dLbls>
          <c:dLblPos val="t"/>
          <c:showLegendKey val="0"/>
          <c:showVal val="1"/>
          <c:showCatName val="0"/>
          <c:showSerName val="0"/>
          <c:showPercent val="0"/>
          <c:showBubbleSize val="0"/>
        </c:dLbls>
        <c:smooth val="0"/>
        <c:axId val="535621792"/>
        <c:axId val="535624416"/>
      </c:lineChart>
      <c:catAx>
        <c:axId val="53562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5624416"/>
        <c:crosses val="autoZero"/>
        <c:auto val="1"/>
        <c:lblAlgn val="ctr"/>
        <c:lblOffset val="100"/>
        <c:noMultiLvlLbl val="0"/>
      </c:catAx>
      <c:valAx>
        <c:axId val="535624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5621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Analysis!$E$25</c:f>
              <c:strCache>
                <c:ptCount val="1"/>
                <c:pt idx="0">
                  <c:v>Pre Assessment
(n=127)</c:v>
                </c:pt>
              </c:strCache>
            </c:strRef>
          </c:tx>
          <c:spPr>
            <a:solidFill>
              <a:schemeClr val="accent1">
                <a:alpha val="70000"/>
              </a:schemeClr>
            </a:solidFill>
            <a:ln>
              <a:noFill/>
            </a:ln>
            <a:effectLst/>
          </c:spPr>
          <c:invertIfNegative val="0"/>
          <c:cat>
            <c:strRef>
              <c:f>'[1]Mid-Analysis'!$D$26:$D$30</c:f>
              <c:strCache>
                <c:ptCount val="5"/>
                <c:pt idx="0">
                  <c:v>Employee 
Engagement</c:v>
                </c:pt>
                <c:pt idx="1">
                  <c:v>Decision Making</c:v>
                </c:pt>
                <c:pt idx="2">
                  <c:v>Behavioural 
Risk</c:v>
                </c:pt>
                <c:pt idx="3">
                  <c:v>Well Being</c:v>
                </c:pt>
                <c:pt idx="4">
                  <c:v>Resiliency</c:v>
                </c:pt>
              </c:strCache>
            </c:strRef>
          </c:cat>
          <c:val>
            <c:numRef>
              <c:f>Analysis!$E$26:$E$30</c:f>
              <c:numCache>
                <c:formatCode>0%</c:formatCode>
                <c:ptCount val="5"/>
                <c:pt idx="0">
                  <c:v>0.625</c:v>
                </c:pt>
                <c:pt idx="1">
                  <c:v>0.53543307086614178</c:v>
                </c:pt>
                <c:pt idx="2">
                  <c:v>0.875</c:v>
                </c:pt>
                <c:pt idx="3">
                  <c:v>0.75590551181102361</c:v>
                </c:pt>
                <c:pt idx="4">
                  <c:v>0.59055118110236215</c:v>
                </c:pt>
              </c:numCache>
            </c:numRef>
          </c:val>
          <c:extLst>
            <c:ext xmlns:c16="http://schemas.microsoft.com/office/drawing/2014/chart" uri="{C3380CC4-5D6E-409C-BE32-E72D297353CC}">
              <c16:uniqueId val="{00000000-4640-4085-93C7-28803F9AC5DF}"/>
            </c:ext>
          </c:extLst>
        </c:ser>
        <c:ser>
          <c:idx val="1"/>
          <c:order val="1"/>
          <c:tx>
            <c:strRef>
              <c:f>Analysis!$F$25</c:f>
              <c:strCache>
                <c:ptCount val="1"/>
                <c:pt idx="0">
                  <c:v>Final Assessment, 
3 months after (n=32)</c:v>
                </c:pt>
              </c:strCache>
            </c:strRef>
          </c:tx>
          <c:spPr>
            <a:noFill/>
            <a:ln>
              <a:noFill/>
            </a:ln>
            <a:effectLst/>
          </c:spPr>
          <c:invertIfNegative val="0"/>
          <c:cat>
            <c:strRef>
              <c:f>'[1]Mid-Analysis'!$D$26:$D$30</c:f>
              <c:strCache>
                <c:ptCount val="5"/>
                <c:pt idx="0">
                  <c:v>Employee 
Engagement</c:v>
                </c:pt>
                <c:pt idx="1">
                  <c:v>Decision Making</c:v>
                </c:pt>
                <c:pt idx="2">
                  <c:v>Behavioural 
Risk</c:v>
                </c:pt>
                <c:pt idx="3">
                  <c:v>Well Being</c:v>
                </c:pt>
                <c:pt idx="4">
                  <c:v>Resiliency</c:v>
                </c:pt>
              </c:strCache>
            </c:strRef>
          </c:cat>
          <c:val>
            <c:numRef>
              <c:f>Analysis!$F$26:$F$30</c:f>
              <c:numCache>
                <c:formatCode>0%</c:formatCode>
                <c:ptCount val="5"/>
                <c:pt idx="0">
                  <c:v>0.77165354330708702</c:v>
                </c:pt>
                <c:pt idx="1">
                  <c:v>0.84375</c:v>
                </c:pt>
                <c:pt idx="2">
                  <c:v>0.74015748031496098</c:v>
                </c:pt>
                <c:pt idx="3">
                  <c:v>0.9375</c:v>
                </c:pt>
                <c:pt idx="4">
                  <c:v>0.8125</c:v>
                </c:pt>
              </c:numCache>
            </c:numRef>
          </c:val>
          <c:extLst>
            <c:ext xmlns:c16="http://schemas.microsoft.com/office/drawing/2014/chart" uri="{C3380CC4-5D6E-409C-BE32-E72D297353CC}">
              <c16:uniqueId val="{00000001-4640-4085-93C7-28803F9AC5DF}"/>
            </c:ext>
          </c:extLst>
        </c:ser>
        <c:dLbls>
          <c:showLegendKey val="0"/>
          <c:showVal val="0"/>
          <c:showCatName val="0"/>
          <c:showSerName val="0"/>
          <c:showPercent val="0"/>
          <c:showBubbleSize val="0"/>
        </c:dLbls>
        <c:gapWidth val="80"/>
        <c:overlap val="25"/>
        <c:axId val="654229592"/>
        <c:axId val="654230248"/>
      </c:barChart>
      <c:catAx>
        <c:axId val="65422959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cap="none" spc="20" normalizeH="0" baseline="0">
                <a:solidFill>
                  <a:schemeClr val="tx1">
                    <a:lumMod val="65000"/>
                    <a:lumOff val="35000"/>
                  </a:schemeClr>
                </a:solidFill>
                <a:latin typeface="+mn-lt"/>
                <a:ea typeface="+mn-ea"/>
                <a:cs typeface="+mn-cs"/>
              </a:defRPr>
            </a:pPr>
            <a:endParaRPr lang="en-US"/>
          </a:p>
        </c:txPr>
        <c:crossAx val="654230248"/>
        <c:crosses val="autoZero"/>
        <c:auto val="1"/>
        <c:lblAlgn val="ctr"/>
        <c:lblOffset val="100"/>
        <c:noMultiLvlLbl val="0"/>
      </c:catAx>
      <c:valAx>
        <c:axId val="654230248"/>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spc="20" baseline="0">
                <a:solidFill>
                  <a:schemeClr val="tx1">
                    <a:lumMod val="65000"/>
                    <a:lumOff val="35000"/>
                  </a:schemeClr>
                </a:solidFill>
                <a:latin typeface="+mn-lt"/>
                <a:ea typeface="+mn-ea"/>
                <a:cs typeface="+mn-cs"/>
              </a:defRPr>
            </a:pPr>
            <a:endParaRPr lang="en-US"/>
          </a:p>
        </c:txPr>
        <c:crossAx val="654229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Analysis!$E$25</c:f>
              <c:strCache>
                <c:ptCount val="1"/>
                <c:pt idx="0">
                  <c:v>Pre Assessment
(n=127)</c:v>
                </c:pt>
              </c:strCache>
            </c:strRef>
          </c:tx>
          <c:spPr>
            <a:solidFill>
              <a:schemeClr val="accent1">
                <a:alpha val="7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'[1]Mid-Analysis'!$D$26:$D$30</c:f>
              <c:strCache>
                <c:ptCount val="5"/>
                <c:pt idx="0">
                  <c:v>Employee 
Engagement</c:v>
                </c:pt>
                <c:pt idx="1">
                  <c:v>Decision Making</c:v>
                </c:pt>
                <c:pt idx="2">
                  <c:v>Behavioural 
Risk</c:v>
                </c:pt>
                <c:pt idx="3">
                  <c:v>Well Being</c:v>
                </c:pt>
                <c:pt idx="4">
                  <c:v>Resiliency</c:v>
                </c:pt>
              </c:strCache>
            </c:strRef>
          </c:cat>
          <c:val>
            <c:numRef>
              <c:f>Analysis!$E$26:$E$30</c:f>
              <c:numCache>
                <c:formatCode>0%</c:formatCode>
                <c:ptCount val="5"/>
                <c:pt idx="0">
                  <c:v>0.625</c:v>
                </c:pt>
                <c:pt idx="1">
                  <c:v>0.53543307086614178</c:v>
                </c:pt>
                <c:pt idx="2">
                  <c:v>0.875</c:v>
                </c:pt>
                <c:pt idx="3">
                  <c:v>0.75590551181102361</c:v>
                </c:pt>
                <c:pt idx="4">
                  <c:v>0.59055118110236215</c:v>
                </c:pt>
              </c:numCache>
            </c:numRef>
          </c:val>
          <c:extLst>
            <c:ext xmlns:c16="http://schemas.microsoft.com/office/drawing/2014/chart" uri="{C3380CC4-5D6E-409C-BE32-E72D297353CC}">
              <c16:uniqueId val="{00000000-06CC-4DD6-818E-3EF5F2B4AF82}"/>
            </c:ext>
          </c:extLst>
        </c:ser>
        <c:ser>
          <c:idx val="1"/>
          <c:order val="1"/>
          <c:tx>
            <c:strRef>
              <c:f>Analysis!$F$25</c:f>
              <c:strCache>
                <c:ptCount val="1"/>
                <c:pt idx="0">
                  <c:v>Final Assessment, 
3 months after (n=32)</c:v>
                </c:pt>
              </c:strCache>
            </c:strRef>
          </c:tx>
          <c:spPr>
            <a:solidFill>
              <a:schemeClr val="accent3">
                <a:alpha val="7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'[1]Mid-Analysis'!$D$26:$D$30</c:f>
              <c:strCache>
                <c:ptCount val="5"/>
                <c:pt idx="0">
                  <c:v>Employee 
Engagement</c:v>
                </c:pt>
                <c:pt idx="1">
                  <c:v>Decision Making</c:v>
                </c:pt>
                <c:pt idx="2">
                  <c:v>Behavioural 
Risk</c:v>
                </c:pt>
                <c:pt idx="3">
                  <c:v>Well Being</c:v>
                </c:pt>
                <c:pt idx="4">
                  <c:v>Resiliency</c:v>
                </c:pt>
              </c:strCache>
            </c:strRef>
          </c:cat>
          <c:val>
            <c:numRef>
              <c:f>Analysis!$F$26:$F$30</c:f>
              <c:numCache>
                <c:formatCode>0%</c:formatCode>
                <c:ptCount val="5"/>
                <c:pt idx="0">
                  <c:v>0.77165354330708702</c:v>
                </c:pt>
                <c:pt idx="1">
                  <c:v>0.84375</c:v>
                </c:pt>
                <c:pt idx="2">
                  <c:v>0.74015748031496098</c:v>
                </c:pt>
                <c:pt idx="3">
                  <c:v>0.9375</c:v>
                </c:pt>
                <c:pt idx="4">
                  <c:v>0.8125</c:v>
                </c:pt>
              </c:numCache>
            </c:numRef>
          </c:val>
          <c:extLst>
            <c:ext xmlns:c16="http://schemas.microsoft.com/office/drawing/2014/chart" uri="{C3380CC4-5D6E-409C-BE32-E72D297353CC}">
              <c16:uniqueId val="{00000001-06CC-4DD6-818E-3EF5F2B4AF82}"/>
            </c:ext>
          </c:extLst>
        </c:ser>
        <c:dLbls>
          <c:dLblPos val="inEnd"/>
          <c:showLegendKey val="0"/>
          <c:showVal val="1"/>
          <c:showCatName val="0"/>
          <c:showSerName val="0"/>
          <c:showPercent val="0"/>
          <c:showBubbleSize val="0"/>
        </c:dLbls>
        <c:gapWidth val="80"/>
        <c:overlap val="25"/>
        <c:axId val="654229592"/>
        <c:axId val="654230248"/>
      </c:barChart>
      <c:catAx>
        <c:axId val="65422959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cap="none" spc="20" normalizeH="0" baseline="0">
                <a:solidFill>
                  <a:schemeClr val="tx1">
                    <a:lumMod val="65000"/>
                    <a:lumOff val="35000"/>
                  </a:schemeClr>
                </a:solidFill>
                <a:latin typeface="+mn-lt"/>
                <a:ea typeface="+mn-ea"/>
                <a:cs typeface="+mn-cs"/>
              </a:defRPr>
            </a:pPr>
            <a:endParaRPr lang="en-US"/>
          </a:p>
        </c:txPr>
        <c:crossAx val="654230248"/>
        <c:crosses val="autoZero"/>
        <c:auto val="1"/>
        <c:lblAlgn val="ctr"/>
        <c:lblOffset val="100"/>
        <c:noMultiLvlLbl val="0"/>
      </c:catAx>
      <c:valAx>
        <c:axId val="654230248"/>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spc="20" baseline="0">
                <a:solidFill>
                  <a:schemeClr val="tx1">
                    <a:lumMod val="65000"/>
                    <a:lumOff val="35000"/>
                  </a:schemeClr>
                </a:solidFill>
                <a:latin typeface="+mn-lt"/>
                <a:ea typeface="+mn-ea"/>
                <a:cs typeface="+mn-cs"/>
              </a:defRPr>
            </a:pPr>
            <a:endParaRPr lang="en-US"/>
          </a:p>
        </c:txPr>
        <c:crossAx val="654229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pPr/>
              <a:t>4/10/2026</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2018785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pPr/>
              <a:t>4/10/2026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286862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iki.gccollab.ca/Mindful_Change_Leadership_Development_Program_-_FAQ" TargetMode="External"/><Relationship Id="rId4" Type="http://schemas.openxmlformats.org/officeDocument/2006/relationships/hyperlink" Target="https://wiki.gccollab.ca/Mindful_Change_Leadership_Development_Program_Detail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gccollab.ca/groups/profile/7978973/mcld-program-cohort-cop-coi-program-dlpc-cohorte-cdp-et-cdi"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iki.gccollab.ca/Mindful_Change_Leadership_Development_Program_-_FAQ" TargetMode="External"/><Relationship Id="rId5" Type="http://schemas.openxmlformats.org/officeDocument/2006/relationships/hyperlink" Target="https://wiki.gccollab.ca/Mindful_Change_Leadership_Development_Program_Details" TargetMode="External"/><Relationship Id="rId4" Type="http://schemas.openxmlformats.org/officeDocument/2006/relationships/hyperlink" Target="https://wiki.gccollab.ca/MCLD-DLCP"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sychcentral.com/health/trauma-informed-mindfulnes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dirty="0"/>
              <a:t>Ginette</a:t>
            </a:r>
          </a:p>
          <a:p>
            <a:pPr defTabSz="912937">
              <a:defRPr/>
            </a:pPr>
            <a:r>
              <a:rPr lang="fr-CA" dirty="0"/>
              <a:t>Hello Bonjour</a:t>
            </a:r>
          </a:p>
          <a:p>
            <a:pPr defTabSz="912937">
              <a:defRPr/>
            </a:pPr>
            <a:endParaRPr lang="fr-CA" dirty="0"/>
          </a:p>
          <a:p>
            <a:pPr marL="0" marR="0" lvl="0" indent="0" algn="l" defTabSz="912937" rtl="0" eaLnBrk="1" fontAlgn="auto" latinLnBrk="0" hangingPunct="1">
              <a:lnSpc>
                <a:spcPct val="100000"/>
              </a:lnSpc>
              <a:spcBef>
                <a:spcPts val="0"/>
              </a:spcBef>
              <a:spcAft>
                <a:spcPts val="0"/>
              </a:spcAft>
              <a:buClrTx/>
              <a:buSzTx/>
              <a:buFontTx/>
              <a:buNone/>
              <a:tabLst/>
              <a:defRPr/>
            </a:pPr>
            <a:r>
              <a:rPr lang="fr-C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Avant de commencer, j'aimerais reconnaitre que nous sommes réunis ici aujourd'hui sur le territoire non cédé et non abandonné de la nation algonquine </a:t>
            </a:r>
            <a:r>
              <a:rPr lang="fr-CA"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Anishinaabe</a:t>
            </a:r>
            <a:r>
              <a:rPr lang="fr-C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dont la présence ici à Ottawa remonte à des temps immémoriaux.  </a:t>
            </a:r>
            <a:r>
              <a:rPr lang="fr-FR" dirty="0"/>
              <a:t>Je sais que d’autres parmi nous sont connectés de différentes régions du Canada, je vous invite à réfléchir et à reconnaître le territoire que vous habitez et vous travaillez.  </a:t>
            </a:r>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  //  </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Before we begin, I would like to acknowledge that we are gathered here today on the unceded,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unsurrendered</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territory </a:t>
            </a:r>
            <a:r>
              <a:rPr lang="en-C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 the </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Anishinaabe Algonquin Nation whose presence here in Ottawa reaches back to time immemorial</a:t>
            </a:r>
            <a:r>
              <a:rPr lang="fr-CA" dirty="0"/>
              <a:t>. </a:t>
            </a:r>
            <a:r>
              <a:rPr lang="fr-CA" dirty="0" err="1"/>
              <a:t>Knowing</a:t>
            </a:r>
            <a:r>
              <a:rPr lang="fr-CA" dirty="0"/>
              <a:t> </a:t>
            </a:r>
            <a:r>
              <a:rPr lang="fr-CA" dirty="0" err="1"/>
              <a:t>others</a:t>
            </a:r>
            <a:r>
              <a:rPr lang="fr-CA" dirty="0"/>
              <a:t> are </a:t>
            </a:r>
            <a:r>
              <a:rPr lang="fr-CA" dirty="0" err="1"/>
              <a:t>connected</a:t>
            </a:r>
            <a:r>
              <a:rPr lang="fr-CA" dirty="0"/>
              <a:t> </a:t>
            </a:r>
            <a:r>
              <a:rPr lang="fr-CA" dirty="0" err="1"/>
              <a:t>from</a:t>
            </a:r>
            <a:r>
              <a:rPr lang="fr-CA" dirty="0"/>
              <a:t> </a:t>
            </a:r>
            <a:r>
              <a:rPr lang="fr-CA" dirty="0" err="1"/>
              <a:t>different</a:t>
            </a:r>
            <a:r>
              <a:rPr lang="fr-CA" dirty="0"/>
              <a:t> parts of Canada, I invite </a:t>
            </a:r>
            <a:r>
              <a:rPr lang="fr-CA" dirty="0" err="1"/>
              <a:t>you</a:t>
            </a:r>
            <a:r>
              <a:rPr lang="fr-CA" dirty="0"/>
              <a:t> to </a:t>
            </a:r>
            <a:r>
              <a:rPr lang="fr-CA" dirty="0" err="1"/>
              <a:t>reflect</a:t>
            </a:r>
            <a:r>
              <a:rPr lang="fr-CA" dirty="0"/>
              <a:t> and </a:t>
            </a:r>
            <a:r>
              <a:rPr lang="fr-CA" dirty="0" err="1"/>
              <a:t>acknowledge</a:t>
            </a:r>
            <a:r>
              <a:rPr lang="fr-CA" dirty="0"/>
              <a:t> the land </a:t>
            </a:r>
            <a:r>
              <a:rPr lang="fr-CA" dirty="0" err="1"/>
              <a:t>you</a:t>
            </a:r>
            <a:r>
              <a:rPr lang="fr-CA" dirty="0"/>
              <a:t> live and </a:t>
            </a:r>
            <a:r>
              <a:rPr lang="fr-CA" dirty="0" err="1"/>
              <a:t>work</a:t>
            </a:r>
            <a:r>
              <a:rPr lang="fr-CA" dirty="0"/>
              <a:t>.</a:t>
            </a:r>
          </a:p>
          <a:p>
            <a:pPr defTabSz="912937">
              <a:defRPr/>
            </a:pPr>
            <a:endParaRPr lang="fr-CA" dirty="0"/>
          </a:p>
          <a:p>
            <a:pPr defTabSz="912937">
              <a:defRPr/>
            </a:pPr>
            <a:r>
              <a:rPr lang="fr-FR" dirty="0"/>
              <a:t>Attention, aujourd'hui nous proposerons une séance </a:t>
            </a:r>
            <a:r>
              <a:rPr lang="fr-FR" b="1" dirty="0"/>
              <a:t>bilingue</a:t>
            </a:r>
            <a:r>
              <a:rPr lang="fr-FR" dirty="0"/>
              <a:t>, les premières diapositives seront en français, ensuite en anglais et de retour en français. J'espère que ceux d’entre vous qui préfèrent l'autre langue pourront suivre les diapositives en accédant directement au lien </a:t>
            </a:r>
            <a:r>
              <a:rPr lang="fr-FR" dirty="0" err="1"/>
              <a:t>gcdocs</a:t>
            </a:r>
            <a:r>
              <a:rPr lang="fr-FR" dirty="0"/>
              <a:t> et/ou en utilisant la fonction de sous-titrage sur </a:t>
            </a:r>
            <a:r>
              <a:rPr lang="fr-FR" dirty="0" err="1"/>
              <a:t>MSTeams</a:t>
            </a:r>
            <a:r>
              <a:rPr lang="fr-FR" dirty="0"/>
              <a:t>.</a:t>
            </a:r>
            <a:endParaRPr lang="fr-CA" dirty="0"/>
          </a:p>
          <a:p>
            <a:pPr defTabSz="912937">
              <a:defRPr/>
            </a:pPr>
            <a:r>
              <a:rPr lang="fr-CA" dirty="0"/>
              <a:t>//</a:t>
            </a:r>
          </a:p>
          <a:p>
            <a:pPr defTabSz="912937">
              <a:defRPr/>
            </a:pPr>
            <a:r>
              <a:rPr lang="fr-CA" dirty="0"/>
              <a:t>Heads up, </a:t>
            </a:r>
            <a:r>
              <a:rPr lang="fr-CA" dirty="0" err="1"/>
              <a:t>today</a:t>
            </a:r>
            <a:r>
              <a:rPr lang="fr-CA" dirty="0"/>
              <a:t> </a:t>
            </a:r>
            <a:r>
              <a:rPr lang="fr-CA" dirty="0" err="1"/>
              <a:t>we</a:t>
            </a:r>
            <a:r>
              <a:rPr lang="fr-CA" dirty="0"/>
              <a:t> </a:t>
            </a:r>
            <a:r>
              <a:rPr lang="fr-CA" dirty="0" err="1"/>
              <a:t>will</a:t>
            </a:r>
            <a:r>
              <a:rPr lang="fr-CA" dirty="0"/>
              <a:t> </a:t>
            </a:r>
            <a:r>
              <a:rPr lang="fr-CA" dirty="0" err="1"/>
              <a:t>offer</a:t>
            </a:r>
            <a:r>
              <a:rPr lang="fr-CA" dirty="0"/>
              <a:t> a </a:t>
            </a:r>
            <a:r>
              <a:rPr lang="fr-CA" b="1" dirty="0" err="1"/>
              <a:t>bilingual</a:t>
            </a:r>
            <a:r>
              <a:rPr lang="fr-CA" dirty="0"/>
              <a:t> session, first slides </a:t>
            </a:r>
            <a:r>
              <a:rPr lang="fr-CA" dirty="0" err="1"/>
              <a:t>will</a:t>
            </a:r>
            <a:r>
              <a:rPr lang="fr-CA" dirty="0"/>
              <a:t> </a:t>
            </a:r>
            <a:r>
              <a:rPr lang="fr-CA" dirty="0" err="1"/>
              <a:t>be</a:t>
            </a:r>
            <a:r>
              <a:rPr lang="fr-CA" dirty="0"/>
              <a:t> in French, </a:t>
            </a:r>
            <a:r>
              <a:rPr lang="fr-CA" dirty="0" err="1"/>
              <a:t>then</a:t>
            </a:r>
            <a:r>
              <a:rPr lang="fr-CA" dirty="0"/>
              <a:t> English and back to French. </a:t>
            </a:r>
            <a:r>
              <a:rPr lang="fr-CA" dirty="0" err="1"/>
              <a:t>We</a:t>
            </a:r>
            <a:r>
              <a:rPr lang="fr-CA" dirty="0"/>
              <a:t> </a:t>
            </a:r>
            <a:r>
              <a:rPr lang="fr-CA" dirty="0" err="1"/>
              <a:t>hope</a:t>
            </a:r>
            <a:r>
              <a:rPr lang="fr-CA" dirty="0"/>
              <a:t> </a:t>
            </a:r>
            <a:r>
              <a:rPr lang="fr-CA" dirty="0" err="1"/>
              <a:t>those</a:t>
            </a:r>
            <a:r>
              <a:rPr lang="fr-CA" dirty="0"/>
              <a:t> </a:t>
            </a:r>
            <a:r>
              <a:rPr lang="fr-CA" dirty="0" err="1"/>
              <a:t>who</a:t>
            </a:r>
            <a:r>
              <a:rPr lang="fr-CA" dirty="0"/>
              <a:t> </a:t>
            </a:r>
            <a:r>
              <a:rPr lang="fr-CA" dirty="0" err="1"/>
              <a:t>prefer</a:t>
            </a:r>
            <a:r>
              <a:rPr lang="fr-CA" dirty="0"/>
              <a:t> the </a:t>
            </a:r>
            <a:r>
              <a:rPr lang="fr-CA" dirty="0" err="1"/>
              <a:t>other</a:t>
            </a:r>
            <a:r>
              <a:rPr lang="fr-CA" dirty="0"/>
              <a:t> </a:t>
            </a:r>
            <a:r>
              <a:rPr lang="fr-CA" dirty="0" err="1"/>
              <a:t>language</a:t>
            </a:r>
            <a:r>
              <a:rPr lang="fr-CA" dirty="0"/>
              <a:t> can </a:t>
            </a:r>
            <a:r>
              <a:rPr lang="fr-CA" dirty="0" err="1"/>
              <a:t>either</a:t>
            </a:r>
            <a:r>
              <a:rPr lang="fr-CA" dirty="0"/>
              <a:t> follow the slides by </a:t>
            </a:r>
            <a:r>
              <a:rPr lang="fr-CA" dirty="0" err="1"/>
              <a:t>directly</a:t>
            </a:r>
            <a:r>
              <a:rPr lang="fr-CA" dirty="0"/>
              <a:t> </a:t>
            </a:r>
            <a:r>
              <a:rPr lang="fr-CA" dirty="0" err="1"/>
              <a:t>accessing</a:t>
            </a:r>
            <a:r>
              <a:rPr lang="fr-CA" dirty="0"/>
              <a:t> the </a:t>
            </a:r>
            <a:r>
              <a:rPr lang="fr-CA" dirty="0" err="1"/>
              <a:t>gcdocs</a:t>
            </a:r>
            <a:r>
              <a:rPr lang="fr-CA" dirty="0"/>
              <a:t> </a:t>
            </a:r>
            <a:r>
              <a:rPr lang="fr-CA" dirty="0" err="1"/>
              <a:t>link</a:t>
            </a:r>
            <a:r>
              <a:rPr lang="fr-CA" dirty="0"/>
              <a:t>, and/or by </a:t>
            </a:r>
            <a:r>
              <a:rPr lang="fr-CA" dirty="0" err="1"/>
              <a:t>using</a:t>
            </a:r>
            <a:r>
              <a:rPr lang="fr-CA" dirty="0"/>
              <a:t> the close </a:t>
            </a:r>
            <a:r>
              <a:rPr lang="fr-CA" dirty="0" err="1"/>
              <a:t>caption</a:t>
            </a:r>
            <a:r>
              <a:rPr lang="fr-CA" dirty="0"/>
              <a:t> </a:t>
            </a:r>
            <a:r>
              <a:rPr lang="fr-CA" dirty="0" err="1"/>
              <a:t>feature</a:t>
            </a:r>
            <a:r>
              <a:rPr lang="fr-CA" dirty="0"/>
              <a:t> on </a:t>
            </a:r>
            <a:r>
              <a:rPr lang="fr-CA" dirty="0" err="1"/>
              <a:t>MSTeams</a:t>
            </a:r>
            <a:r>
              <a:rPr lang="fr-CA" dirty="0"/>
              <a:t>.</a:t>
            </a:r>
          </a:p>
          <a:p>
            <a:pPr defTabSz="912937">
              <a:defRPr/>
            </a:pPr>
            <a:endParaRPr lang="fr-CA" dirty="0"/>
          </a:p>
          <a:p>
            <a:pPr defTabSz="912937">
              <a:defRPr/>
            </a:pPr>
            <a:r>
              <a:rPr lang="fr-FR" dirty="0"/>
              <a:t>Très heureuse d'animer cette séance, avec Alejandro Gonzalez. </a:t>
            </a:r>
          </a:p>
          <a:p>
            <a:pPr defTabSz="912937">
              <a:defRPr/>
            </a:pPr>
            <a:endParaRPr lang="en-US" sz="1200" dirty="0"/>
          </a:p>
          <a:p>
            <a:pPr marL="0" lvl="0" indent="0">
              <a:spcAft>
                <a:spcPts val="600"/>
              </a:spcAft>
              <a:buFont typeface="Arial" panose="020B0604020202020204" pitchFamily="34" charset="0"/>
              <a:buNone/>
            </a:pPr>
            <a:r>
              <a:rPr lang="en-US" sz="1200" dirty="0"/>
              <a:t>***</a:t>
            </a:r>
          </a:p>
          <a:p>
            <a:pPr marL="0" lvl="0" indent="0">
              <a:spcAft>
                <a:spcPts val="600"/>
              </a:spcAft>
              <a:buFont typeface="Arial" panose="020B0604020202020204" pitchFamily="34" charset="0"/>
              <a:buNone/>
            </a:pPr>
            <a:r>
              <a:rPr lang="en-US" sz="1200" dirty="0"/>
              <a:t>Prep: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3"/>
              </a:rPr>
              <a:t>https://wiki.gccollab.ca/MCLD-DLCP</a:t>
            </a:r>
            <a:r>
              <a:rPr lang="en-US" sz="1200" dirty="0"/>
              <a:t> , scroll down to the commitment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4" tooltip="Mindful Change Leadership Development Program Details"/>
              </a:rPr>
              <a:t>MCLD - 8 Week Program Details</a:t>
            </a:r>
            <a:r>
              <a:rPr lang="en-US" b="0" i="0" u="none" strike="noStrike" dirty="0">
                <a:solidFill>
                  <a:srgbClr val="0645AD"/>
                </a:solidFill>
                <a:effectLst/>
                <a:latin typeface="Arial" panose="020B0604020202020204" pitchFamily="34" charset="0"/>
              </a:rPr>
              <a:t> (https://wiki.gccollab.ca/Mindful_Change_Leadership_Development_Program_Details)</a:t>
            </a:r>
            <a:endParaRPr lang="en-US" b="0" i="0" dirty="0">
              <a:solidFill>
                <a:srgbClr val="202122"/>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5" tooltip="Mindful Change Leadership Development Program - FAQ"/>
              </a:rPr>
              <a:t>MCLD – FAQ</a:t>
            </a:r>
            <a:r>
              <a:rPr lang="en-US" b="0" i="0" u="none" strike="noStrike" dirty="0">
                <a:solidFill>
                  <a:srgbClr val="0645AD"/>
                </a:solidFill>
                <a:effectLst/>
                <a:latin typeface="Arial" panose="020B0604020202020204" pitchFamily="34" charset="0"/>
              </a:rPr>
              <a:t> (https://wiki.gccollab.ca/Mindful_Change_Leadership_Development_Program_-_FAQ)</a:t>
            </a:r>
            <a:endParaRPr lang="en-US" sz="1200" b="0" dirty="0"/>
          </a:p>
          <a:p>
            <a:pPr marL="0" lvl="0" indent="0">
              <a:spcAft>
                <a:spcPts val="600"/>
              </a:spcAft>
              <a:buFont typeface="Arial" panose="020B0604020202020204" pitchFamily="34" charset="0"/>
              <a:buNone/>
            </a:pPr>
            <a:endParaRPr lang="en-US" sz="1200" dirty="0"/>
          </a:p>
          <a:p>
            <a:pPr marL="0" lvl="0" indent="0">
              <a:spcAft>
                <a:spcPts val="600"/>
              </a:spcAft>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t>Good morning good afternoon everyone,</a:t>
            </a:r>
            <a:r>
              <a:rPr lang="en-CA" sz="1200" i="0" kern="1200" dirty="0">
                <a:solidFill>
                  <a:schemeClr val="tx1"/>
                </a:solidFill>
                <a:effectLst/>
                <a:latin typeface="+mn-lt"/>
                <a:ea typeface="+mn-ea"/>
                <a:cs typeface="+mn-cs"/>
              </a:rPr>
              <a:t> First, I would like to acknowledge that I am transmitting to you from the traditional Territory of the </a:t>
            </a:r>
            <a:r>
              <a:rPr lang="en-CA" sz="1200" i="0" kern="1200" dirty="0" err="1">
                <a:solidFill>
                  <a:schemeClr val="tx1"/>
                </a:solidFill>
                <a:effectLst/>
                <a:latin typeface="+mn-lt"/>
                <a:ea typeface="+mn-ea"/>
                <a:cs typeface="+mn-cs"/>
              </a:rPr>
              <a:t>Anishnaabe</a:t>
            </a:r>
            <a:r>
              <a:rPr lang="en-CA" sz="1200" i="0" kern="1200" dirty="0">
                <a:solidFill>
                  <a:schemeClr val="tx1"/>
                </a:solidFill>
                <a:effectLst/>
                <a:latin typeface="+mn-lt"/>
                <a:ea typeface="+mn-ea"/>
                <a:cs typeface="+mn-cs"/>
              </a:rPr>
              <a:t> Algonquin People; in Gatineau QC</a:t>
            </a:r>
            <a:r>
              <a:rPr lang="en-CA" sz="1200" i="1" kern="1200" dirty="0">
                <a:solidFill>
                  <a:schemeClr val="tx1"/>
                </a:solidFill>
                <a:effectLst/>
                <a:latin typeface="+mn-lt"/>
                <a:ea typeface="+mn-ea"/>
                <a:cs typeface="+mn-cs"/>
              </a:rPr>
              <a:t>.</a:t>
            </a:r>
            <a:endParaRPr lang="en-CA" noProof="0" dirty="0"/>
          </a:p>
          <a:p>
            <a:pPr marL="171450" lvl="0" indent="-171450">
              <a:spcAft>
                <a:spcPts val="600"/>
              </a:spcAft>
              <a:buFont typeface="Arial" panose="020B0604020202020204" pitchFamily="34" charset="0"/>
              <a:buChar char="•"/>
            </a:pPr>
            <a:r>
              <a:rPr lang="fr-CA" dirty="0" err="1"/>
              <a:t>We</a:t>
            </a:r>
            <a:r>
              <a:rPr lang="fr-CA" dirty="0"/>
              <a:t> are </a:t>
            </a:r>
            <a:r>
              <a:rPr lang="fr-CA" dirty="0" err="1"/>
              <a:t>thrilled</a:t>
            </a:r>
            <a:r>
              <a:rPr lang="fr-CA" dirty="0"/>
              <a:t> continue </a:t>
            </a:r>
            <a:r>
              <a:rPr lang="fr-CA" dirty="0" err="1"/>
              <a:t>offering</a:t>
            </a:r>
            <a:r>
              <a:rPr lang="fr-CA" dirty="0"/>
              <a:t> </a:t>
            </a:r>
            <a:r>
              <a:rPr lang="fr-CA" dirty="0" err="1"/>
              <a:t>this</a:t>
            </a:r>
            <a:r>
              <a:rPr lang="fr-CA" dirty="0"/>
              <a:t> program, </a:t>
            </a:r>
            <a:r>
              <a:rPr lang="fr-CA" dirty="0" err="1"/>
              <a:t>thanks</a:t>
            </a:r>
            <a:r>
              <a:rPr lang="fr-CA" dirty="0"/>
              <a:t> to the</a:t>
            </a:r>
            <a:r>
              <a:rPr lang="en-US" sz="1200" dirty="0"/>
              <a:t> collaboration of volunteers and the support from various government Departments/Agencies.</a:t>
            </a:r>
          </a:p>
          <a:p>
            <a:pPr marL="0" lvl="0" indent="0">
              <a:spcAft>
                <a:spcPts val="600"/>
              </a:spcAft>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Today’s objective is to offer you an overview of the Mindful Change Leadership Development (MCLD) program 2025, English offering, with a Q&amp;A section.</a:t>
            </a:r>
          </a:p>
          <a:p>
            <a:pPr marL="0" lvl="0" indent="0">
              <a:spcAft>
                <a:spcPts val="600"/>
              </a:spcAft>
              <a:buFont typeface="Arial" panose="020B0604020202020204" pitchFamily="34" charset="0"/>
              <a:buNone/>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32370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Alejandro</a:t>
            </a:r>
            <a:r>
              <a:rPr lang="en-US" i="1" dirty="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dirty="0"/>
          </a:p>
          <a:p>
            <a:pPr lvl="0"/>
            <a:r>
              <a:rPr lang="en-US" dirty="0"/>
              <a:t>The program had participants</a:t>
            </a:r>
            <a:r>
              <a:rPr lang="en-US" baseline="0" dirty="0"/>
              <a:t> from across Government and across Canada, as you can see per the slide, the image</a:t>
            </a:r>
            <a:r>
              <a:rPr lang="en-US" dirty="0"/>
              <a:t> was co-created at the beginning of the 2022 English offering</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10</a:t>
            </a:fld>
            <a:endParaRPr lang="en-CA"/>
          </a:p>
        </p:txBody>
      </p:sp>
    </p:spTree>
    <p:extLst>
      <p:ext uri="{BB962C8B-B14F-4D97-AF65-F5344CB8AC3E}">
        <p14:creationId xmlns:p14="http://schemas.microsoft.com/office/powerpoint/2010/main" val="900233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Alejandro:</a:t>
            </a:r>
          </a:p>
          <a:p>
            <a:endParaRPr lang="en-US" sz="2000" dirty="0">
              <a:solidFill>
                <a:srgbClr val="0070C0"/>
              </a:solidFill>
            </a:endParaRPr>
          </a:p>
          <a:p>
            <a:pPr lvl="0"/>
            <a:r>
              <a:rPr lang="en-CA" sz="1400" kern="1200" dirty="0">
                <a:solidFill>
                  <a:schemeClr val="tx1"/>
                </a:solidFill>
                <a:effectLst/>
                <a:latin typeface="Arial" charset="0"/>
                <a:ea typeface="+mn-ea"/>
                <a:cs typeface="+mn-cs"/>
              </a:rPr>
              <a:t>Now, some details from participants’ </a:t>
            </a:r>
            <a:r>
              <a:rPr lang="en-CA" sz="1400" kern="1200" baseline="0" dirty="0">
                <a:solidFill>
                  <a:schemeClr val="tx1"/>
                </a:solidFill>
                <a:effectLst/>
                <a:latin typeface="Arial" charset="0"/>
                <a:ea typeface="+mn-ea"/>
                <a:cs typeface="+mn-cs"/>
              </a:rPr>
              <a:t>s</a:t>
            </a:r>
            <a:r>
              <a:rPr lang="en-CA" sz="1400" kern="1200" dirty="0">
                <a:solidFill>
                  <a:schemeClr val="tx1"/>
                </a:solidFill>
                <a:effectLst/>
                <a:latin typeface="Arial" charset="0"/>
                <a:ea typeface="+mn-ea"/>
                <a:cs typeface="+mn-cs"/>
              </a:rPr>
              <a:t>elf-assessment questionnaires which were filled at program registration and again thre</a:t>
            </a:r>
            <a:r>
              <a:rPr lang="en-CA" sz="1400" kern="1200" baseline="0" dirty="0">
                <a:solidFill>
                  <a:schemeClr val="tx1"/>
                </a:solidFill>
                <a:effectLst/>
                <a:latin typeface="Arial" charset="0"/>
                <a:ea typeface="+mn-ea"/>
                <a:cs typeface="+mn-cs"/>
              </a:rPr>
              <a:t>e months after </a:t>
            </a:r>
            <a:r>
              <a:rPr lang="en-CA" sz="1400" kern="1200" dirty="0">
                <a:solidFill>
                  <a:schemeClr val="tx1"/>
                </a:solidFill>
                <a:effectLst/>
                <a:latin typeface="Arial" charset="0"/>
                <a:ea typeface="+mn-ea"/>
                <a:cs typeface="+mn-cs"/>
              </a:rPr>
              <a:t>the eight-week program, and we have compiled</a:t>
            </a:r>
            <a:r>
              <a:rPr lang="en-CA" sz="1400" kern="1200" baseline="0" dirty="0">
                <a:solidFill>
                  <a:schemeClr val="tx1"/>
                </a:solidFill>
                <a:effectLst/>
                <a:latin typeface="Arial" charset="0"/>
                <a:ea typeface="+mn-ea"/>
                <a:cs typeface="+mn-cs"/>
              </a:rPr>
              <a:t> the data to </a:t>
            </a:r>
            <a:r>
              <a:rPr lang="en-CA" sz="1400" kern="1200" dirty="0">
                <a:solidFill>
                  <a:schemeClr val="tx1"/>
                </a:solidFill>
                <a:effectLst/>
                <a:latin typeface="Arial" charset="0"/>
                <a:ea typeface="+mn-ea"/>
                <a:cs typeface="+mn-cs"/>
              </a:rPr>
              <a:t>evaluate the results and impacts of the Mindful Change Leadership Development program. </a:t>
            </a:r>
            <a:endParaRPr lang="en-CA" sz="1400" kern="1200" noProof="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a:t>
            </a:r>
          </a:p>
          <a:p>
            <a:pPr lvl="0"/>
            <a:r>
              <a:rPr lang="en-CA" sz="1400" kern="1200" baseline="0" noProof="0" dirty="0">
                <a:solidFill>
                  <a:schemeClr val="tx1"/>
                </a:solidFill>
                <a:effectLst/>
                <a:latin typeface="Arial" charset="0"/>
                <a:ea typeface="+mn-ea"/>
                <a:cs typeface="+mn-cs"/>
              </a:rPr>
              <a:t>T</a:t>
            </a:r>
            <a:r>
              <a:rPr lang="en-CA" sz="1400" kern="1200" noProof="0" dirty="0">
                <a:solidFill>
                  <a:schemeClr val="tx1"/>
                </a:solidFill>
                <a:effectLst/>
                <a:latin typeface="Arial" charset="0"/>
                <a:ea typeface="+mn-ea"/>
                <a:cs typeface="+mn-cs"/>
              </a:rPr>
              <a:t>he blue columns</a:t>
            </a:r>
            <a:r>
              <a:rPr lang="en-CA" sz="1400" kern="1200" baseline="0" noProof="0" dirty="0">
                <a:solidFill>
                  <a:schemeClr val="tx1"/>
                </a:solidFill>
                <a:effectLst/>
                <a:latin typeface="Arial" charset="0"/>
                <a:ea typeface="+mn-ea"/>
                <a:cs typeface="+mn-cs"/>
              </a:rPr>
              <a:t> represent the results of the self-assessment questionnaires completed at registration.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 </a:t>
            </a:r>
          </a:p>
          <a:p>
            <a:pPr lvl="0"/>
            <a:r>
              <a:rPr lang="en-CA" sz="1400" kern="1200" noProof="0" dirty="0">
                <a:solidFill>
                  <a:schemeClr val="tx1"/>
                </a:solidFill>
                <a:effectLst/>
                <a:latin typeface="Arial" charset="0"/>
                <a:ea typeface="+mn-ea"/>
                <a:cs typeface="+mn-cs"/>
              </a:rPr>
              <a:t>The green columns represent the final assessment, and the differences between them indicate</a:t>
            </a:r>
            <a:r>
              <a:rPr lang="en-CA" sz="1400" kern="1200" baseline="0" noProof="0" dirty="0">
                <a:solidFill>
                  <a:schemeClr val="tx1"/>
                </a:solidFill>
                <a:effectLst/>
                <a:latin typeface="Arial" charset="0"/>
                <a:ea typeface="+mn-ea"/>
                <a:cs typeface="+mn-cs"/>
              </a:rPr>
              <a:t> behavioural changes.</a:t>
            </a:r>
          </a:p>
          <a:p>
            <a:pPr lvl="0"/>
            <a:endParaRPr lang="fr-CA" sz="1400" kern="1200" baseline="0" noProof="0" dirty="0">
              <a:solidFill>
                <a:schemeClr val="tx1"/>
              </a:solidFill>
              <a:effectLst/>
              <a:latin typeface="Arial" charset="0"/>
              <a:ea typeface="+mn-ea"/>
              <a:cs typeface="+mn-cs"/>
            </a:endParaRPr>
          </a:p>
          <a:p>
            <a:pPr marL="285750" lvl="0" indent="-285750">
              <a:buFont typeface="Arial" panose="020B0604020202020204" pitchFamily="34" charset="0"/>
              <a:buChar char="•"/>
            </a:pPr>
            <a:r>
              <a:rPr lang="en-CA" sz="1400" kern="1200" baseline="0" noProof="0" dirty="0">
                <a:solidFill>
                  <a:schemeClr val="tx1"/>
                </a:solidFill>
                <a:effectLst/>
                <a:latin typeface="Arial" charset="0"/>
                <a:ea typeface="+mn-ea"/>
                <a:cs typeface="+mn-cs"/>
              </a:rPr>
              <a:t>For this cohort, we got 127 registered participants, 93 completed the program, that’s a 73% rate, which is fantastic!!</a:t>
            </a:r>
          </a:p>
          <a:p>
            <a:pPr marL="0" lvl="0" indent="0">
              <a:buFont typeface="Arial" panose="020B0604020202020204" pitchFamily="34" charset="0"/>
              <a:buNone/>
            </a:pPr>
            <a:endParaRPr lang="fr-CA" sz="1400" kern="1200" baseline="0" noProof="0" dirty="0">
              <a:solidFill>
                <a:schemeClr val="tx1"/>
              </a:solidFill>
              <a:effectLst/>
              <a:latin typeface="Arial" charset="0"/>
              <a:ea typeface="+mn-ea"/>
              <a:cs typeface="+mn-cs"/>
            </a:endParaRPr>
          </a:p>
          <a:p>
            <a:pPr marL="0" lvl="0" indent="0">
              <a:buFont typeface="Arial" panose="020B0604020202020204" pitchFamily="34" charset="0"/>
              <a:buNone/>
            </a:pPr>
            <a:r>
              <a:rPr lang="fr-CA" sz="1400" kern="1200" baseline="0" noProof="0" dirty="0">
                <a:solidFill>
                  <a:schemeClr val="tx1"/>
                </a:solidFill>
                <a:effectLst/>
                <a:latin typeface="Arial" charset="0"/>
                <a:ea typeface="+mn-ea"/>
                <a:cs typeface="+mn-cs"/>
              </a:rPr>
              <a:t>W</a:t>
            </a:r>
            <a:r>
              <a:rPr lang="en-CA" sz="1400" kern="1200" baseline="0" noProof="0" dirty="0">
                <a:solidFill>
                  <a:schemeClr val="tx1"/>
                </a:solidFill>
                <a:effectLst/>
                <a:latin typeface="Arial" charset="0"/>
                <a:ea typeface="+mn-ea"/>
                <a:cs typeface="+mn-cs"/>
              </a:rPr>
              <a:t>e received 32 final assessments (34.5% return on self-assessments), </a:t>
            </a:r>
            <a:r>
              <a:rPr lang="en-US" sz="1400" dirty="0"/>
              <a:t>and the</a:t>
            </a:r>
            <a:r>
              <a:rPr lang="en-US" sz="1400" baseline="0" dirty="0"/>
              <a:t> key findings per category </a:t>
            </a:r>
            <a:r>
              <a:rPr lang="en-US" sz="1400" dirty="0"/>
              <a:t>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(click on each bullet)</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Almost 15% </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Increase in Employee Engagement</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respondents tend to pay attention at the experience while doing their tasks.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a:t>
            </a:r>
            <a:r>
              <a:rPr lang="en-CA" sz="1800" b="0" i="0" u="none" strike="noStrike" dirty="0">
                <a:solidFill>
                  <a:srgbClr val="000000"/>
                </a:solidFill>
                <a:effectLst/>
                <a:latin typeface="Calibri" panose="020F0502020204030204" pitchFamily="34" charset="0"/>
              </a:rPr>
              <a:t>12.</a:t>
            </a:r>
            <a:r>
              <a:rPr lang="en-CA" sz="2800" dirty="0"/>
              <a:t> </a:t>
            </a:r>
            <a:r>
              <a:rPr lang="en-CA" sz="1800" b="0" i="0" u="none" strike="noStrike" dirty="0">
                <a:solidFill>
                  <a:srgbClr val="000000"/>
                </a:solidFill>
                <a:effectLst/>
                <a:latin typeface="Calibri" panose="020F0502020204030204" pitchFamily="34" charset="0"/>
              </a:rPr>
              <a:t>I tend   to quickly do my task(s)  without paying attention to the   experience along the way.</a:t>
            </a:r>
            <a:r>
              <a:rPr lang="en-CA" sz="2800" dirty="0"/>
              <a:t> </a:t>
            </a:r>
            <a:r>
              <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30.8%</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Increase in Promoting Sounder Decision Making</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people take time everyday to optimize their productivity.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a:t>
            </a:r>
            <a:r>
              <a:rPr lang="en-CA" sz="1400" b="0" i="0" u="none" strike="noStrike" kern="1200" dirty="0">
                <a:solidFill>
                  <a:schemeClr val="tx1"/>
                </a:solidFill>
                <a:effectLst/>
                <a:latin typeface="+mn-lt"/>
                <a:ea typeface="+mn-ea"/>
                <a:cs typeface="+mn-cs"/>
              </a:rPr>
              <a:t>16</a:t>
            </a:r>
            <a:r>
              <a:rPr lang="en-CA" sz="1600" dirty="0"/>
              <a:t> </a:t>
            </a:r>
            <a:r>
              <a:rPr lang="en-CA" sz="1400" b="0" i="0" u="none" strike="noStrike" kern="1200" dirty="0">
                <a:solidFill>
                  <a:schemeClr val="tx1"/>
                </a:solidFill>
                <a:effectLst/>
                <a:latin typeface="+mn-lt"/>
                <a:ea typeface="+mn-ea"/>
                <a:cs typeface="+mn-cs"/>
              </a:rPr>
              <a:t>I take time each day to optimize my personal productivity.</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With a 13.5%</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decrease in Behavioural Risks</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participants </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focus on what they can influence.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a:t>
            </a:r>
            <a:r>
              <a:rPr lang="en-CA" sz="1400" b="0" i="0" u="none" strike="noStrike" kern="1200" dirty="0">
                <a:solidFill>
                  <a:schemeClr val="tx1"/>
                </a:solidFill>
                <a:effectLst/>
                <a:latin typeface="+mn-lt"/>
                <a:ea typeface="+mn-ea"/>
                <a:cs typeface="+mn-cs"/>
              </a:rPr>
              <a:t>13</a:t>
            </a:r>
            <a:r>
              <a:rPr lang="en-CA" sz="1600" dirty="0"/>
              <a:t> </a:t>
            </a:r>
            <a:r>
              <a:rPr lang="en-CA" sz="1400" b="0" i="0" u="none" strike="noStrike" kern="1200" dirty="0">
                <a:solidFill>
                  <a:schemeClr val="tx1"/>
                </a:solidFill>
                <a:effectLst/>
                <a:latin typeface="+mn-lt"/>
                <a:ea typeface="+mn-ea"/>
                <a:cs typeface="+mn-cs"/>
              </a:rPr>
              <a:t>I influence where I can, rather than worrying about what I can’t influence.</a:t>
            </a:r>
            <a:r>
              <a:rPr lang="en-CA" sz="1600" dirty="0"/>
              <a:t> </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Slightly over 18% Increase in Well-Being</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respondents are able to redirect the attention to the present moment.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a:t>
            </a:r>
            <a:r>
              <a:rPr lang="en-CA" sz="1800" b="0" i="0" u="none" strike="noStrike" kern="1200" dirty="0">
                <a:solidFill>
                  <a:schemeClr val="tx1"/>
                </a:solidFill>
                <a:effectLst/>
                <a:latin typeface="+mn-lt"/>
                <a:ea typeface="+mn-ea"/>
                <a:cs typeface="+mn-cs"/>
              </a:rPr>
              <a:t>15</a:t>
            </a:r>
            <a:r>
              <a:rPr lang="en-CA" sz="2000" dirty="0"/>
              <a:t> </a:t>
            </a:r>
            <a:r>
              <a:rPr lang="en-CA" sz="1800" b="0" i="0" u="none" strike="noStrike" kern="1200" dirty="0">
                <a:solidFill>
                  <a:schemeClr val="tx1"/>
                </a:solidFill>
                <a:effectLst/>
                <a:latin typeface="+mn-lt"/>
                <a:ea typeface="+mn-ea"/>
                <a:cs typeface="+mn-cs"/>
              </a:rPr>
              <a:t>I am able to notice when my attention has been pulled away and redirect it to the present.</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CA" sz="20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Wingdings" panose="05000000000000000000" pitchFamily="2" charset="2"/>
              <a:buChar char="ü"/>
            </a:pPr>
            <a:r>
              <a:rPr lang="en-CA"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just over 22% Increase in Resiliency</a:t>
            </a: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a:t>
            </a: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people reported bouncing back faster after a challenging situation. </a:t>
            </a:r>
            <a:endParaRPr lang="en-US" sz="2000" dirty="0"/>
          </a:p>
          <a:p>
            <a:pPr marL="742950" lvl="1" indent="-285750">
              <a:buFont typeface="Courier New" panose="02070309020205020404" pitchFamily="49" charset="0"/>
              <a:buChar char="o"/>
            </a:pP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a:t>
            </a:r>
            <a:r>
              <a:rPr lang="en-CA" sz="1800" b="0" i="0" u="none" strike="noStrike" kern="1200" dirty="0">
                <a:solidFill>
                  <a:schemeClr val="tx1"/>
                </a:solidFill>
                <a:effectLst/>
                <a:latin typeface="+mn-lt"/>
                <a:ea typeface="+mn-ea"/>
                <a:cs typeface="+mn-cs"/>
              </a:rPr>
              <a:t>4</a:t>
            </a:r>
            <a:r>
              <a:rPr lang="en-CA" sz="2000" dirty="0"/>
              <a:t> </a:t>
            </a:r>
            <a:r>
              <a:rPr lang="en-CA" sz="1800" b="0" i="0" u="none" strike="noStrike" kern="1200" dirty="0">
                <a:solidFill>
                  <a:schemeClr val="tx1"/>
                </a:solidFill>
                <a:effectLst/>
                <a:latin typeface="+mn-lt"/>
                <a:ea typeface="+mn-ea"/>
                <a:cs typeface="+mn-cs"/>
              </a:rPr>
              <a:t>I feel I can bounce back quickly after an emotionally challenge situation.</a:t>
            </a: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0"/>
            <a:endParaRPr lang="en-CA" sz="1400" noProof="0" dirty="0"/>
          </a:p>
          <a:p>
            <a:pPr lvl="0"/>
            <a:r>
              <a:rPr lang="en-CA" sz="1400" noProof="0" dirty="0"/>
              <a:t>What we heard from</a:t>
            </a:r>
            <a:r>
              <a:rPr lang="en-CA" sz="1400" baseline="0" noProof="0" dirty="0"/>
              <a:t> participants was that the program was a life changing experience, it helped them increased their own sense of well-being; and gave them the tools and practices to use with their teams to support employee wellness and well-being. </a:t>
            </a:r>
          </a:p>
          <a:p>
            <a:pPr lvl="0"/>
            <a:endParaRPr lang="en-CA" sz="1400" baseline="0" noProof="0" dirty="0"/>
          </a:p>
          <a:p>
            <a:pPr lvl="0"/>
            <a:endParaRPr lang="en-CA" sz="1400" baseline="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11</a:t>
            </a:fld>
            <a:endParaRPr lang="en-CA"/>
          </a:p>
        </p:txBody>
      </p:sp>
    </p:spTree>
    <p:extLst>
      <p:ext uri="{BB962C8B-B14F-4D97-AF65-F5344CB8AC3E}">
        <p14:creationId xmlns:p14="http://schemas.microsoft.com/office/powerpoint/2010/main" val="3676372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spcAft>
                <a:spcPts val="600"/>
              </a:spcAft>
              <a:buFont typeface="Arial" panose="020B0604020202020204" pitchFamily="34" charset="0"/>
              <a:buNone/>
            </a:pPr>
            <a:r>
              <a:rPr lang="en-CA" sz="1200" dirty="0"/>
              <a:t>Alejandro:</a:t>
            </a:r>
          </a:p>
          <a:p>
            <a:pPr marL="0" lvl="0" indent="0">
              <a:spcAft>
                <a:spcPts val="600"/>
              </a:spcAft>
              <a:buFont typeface="Arial" panose="020B0604020202020204" pitchFamily="34" charset="0"/>
              <a:buNone/>
            </a:pPr>
            <a:endParaRPr lang="en-CA" sz="1200" dirty="0"/>
          </a:p>
          <a:p>
            <a:pPr marL="0" lvl="0" indent="0">
              <a:spcAft>
                <a:spcPts val="600"/>
              </a:spcAft>
              <a:buFont typeface="Arial" panose="020B0604020202020204" pitchFamily="34" charset="0"/>
              <a:buNone/>
            </a:pPr>
            <a:r>
              <a:rPr lang="en-CA" sz="1200" dirty="0"/>
              <a:t>Testimonials… I’m bias, it’s really hard to pick and chose which one to share (or not share for that matter)</a:t>
            </a:r>
          </a:p>
          <a:p>
            <a:pPr marL="0" lvl="0" indent="0">
              <a:spcAft>
                <a:spcPts val="600"/>
              </a:spcAft>
              <a:buFont typeface="Arial" panose="020B0604020202020204" pitchFamily="34" charset="0"/>
              <a:buNone/>
            </a:pPr>
            <a:endParaRPr lang="en-CA" sz="1200" kern="1200" dirty="0">
              <a:solidFill>
                <a:schemeClr val="tx1"/>
              </a:solidFill>
              <a:effectLst/>
              <a:latin typeface="Arial" charset="0"/>
              <a:ea typeface="+mn-ea"/>
              <a:cs typeface="+mn-cs"/>
            </a:endParaRPr>
          </a:p>
          <a:p>
            <a:pPr marL="0" lvl="0" indent="0">
              <a:spcAft>
                <a:spcPts val="600"/>
              </a:spcAft>
              <a:buFont typeface="Arial" panose="020B0604020202020204" pitchFamily="34" charset="0"/>
              <a:buNone/>
            </a:pPr>
            <a:r>
              <a:rPr lang="en-CA" sz="1200" kern="1200" dirty="0">
                <a:solidFill>
                  <a:schemeClr val="tx1"/>
                </a:solidFill>
                <a:effectLst/>
                <a:latin typeface="Arial" charset="0"/>
                <a:ea typeface="+mn-ea"/>
                <a:cs typeface="+mn-cs"/>
              </a:rPr>
              <a:t>Here are some of them, from the next page, I’ll allow myself to read one.</a:t>
            </a:r>
            <a:endParaRPr lang="fr-CA"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12</a:t>
            </a:fld>
            <a:endParaRPr lang="en-CA"/>
          </a:p>
        </p:txBody>
      </p:sp>
    </p:spTree>
    <p:extLst>
      <p:ext uri="{BB962C8B-B14F-4D97-AF65-F5344CB8AC3E}">
        <p14:creationId xmlns:p14="http://schemas.microsoft.com/office/powerpoint/2010/main" val="1815486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A545D-412D-03FF-F17B-35C71E20DF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34C10F-787E-713A-67C9-E8F57B7372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EFDEA7-CFCC-D3EB-5F32-F1A638E1055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CA" sz="1200" dirty="0"/>
              <a:t>Alejandro: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kern="1200" dirty="0">
                <a:solidFill>
                  <a:schemeClr val="tx1"/>
                </a:solidFill>
                <a:effectLst/>
                <a:latin typeface="Arial" charset="0"/>
                <a:ea typeface="+mn-ea"/>
                <a:cs typeface="+mn-cs"/>
              </a:rPr>
              <a:t>(</a:t>
            </a:r>
            <a:r>
              <a:rPr lang="fr-CA" sz="1200" kern="1200" dirty="0" err="1">
                <a:solidFill>
                  <a:schemeClr val="tx1"/>
                </a:solidFill>
                <a:effectLst/>
                <a:latin typeface="Arial" charset="0"/>
                <a:ea typeface="+mn-ea"/>
                <a:cs typeface="+mn-cs"/>
              </a:rPr>
              <a:t>From</a:t>
            </a:r>
            <a:r>
              <a:rPr lang="fr-CA" sz="1200" kern="1200" dirty="0">
                <a:solidFill>
                  <a:schemeClr val="tx1"/>
                </a:solidFill>
                <a:effectLst/>
                <a:latin typeface="Arial" charset="0"/>
                <a:ea typeface="+mn-ea"/>
                <a:cs typeface="+mn-cs"/>
              </a:rPr>
              <a:t> </a:t>
            </a:r>
            <a:r>
              <a:rPr lang="fr-CA" sz="1200" kern="1200" dirty="0" err="1">
                <a:solidFill>
                  <a:schemeClr val="tx1"/>
                </a:solidFill>
                <a:effectLst/>
                <a:latin typeface="Arial" charset="0"/>
                <a:ea typeface="+mn-ea"/>
                <a:cs typeface="+mn-cs"/>
              </a:rPr>
              <a:t>this</a:t>
            </a:r>
            <a:r>
              <a:rPr lang="fr-CA" sz="1200" kern="1200" dirty="0">
                <a:solidFill>
                  <a:schemeClr val="tx1"/>
                </a:solidFill>
                <a:effectLst/>
                <a:latin typeface="Arial" charset="0"/>
                <a:ea typeface="+mn-ea"/>
                <a:cs typeface="+mn-cs"/>
              </a:rPr>
              <a:t> set</a:t>
            </a:r>
            <a:r>
              <a:rPr lang="fr-CA" sz="1200" kern="1200" baseline="0" dirty="0">
                <a:solidFill>
                  <a:schemeClr val="tx1"/>
                </a:solidFill>
                <a:effectLst/>
                <a:latin typeface="Arial" charset="0"/>
                <a:ea typeface="+mn-ea"/>
                <a:cs typeface="+mn-cs"/>
              </a:rPr>
              <a:t> of </a:t>
            </a:r>
            <a:r>
              <a:rPr lang="fr-CA" sz="1200" kern="1200" baseline="0" dirty="0" err="1">
                <a:solidFill>
                  <a:schemeClr val="tx1"/>
                </a:solidFill>
                <a:effectLst/>
                <a:latin typeface="Arial" charset="0"/>
                <a:ea typeface="+mn-ea"/>
                <a:cs typeface="+mn-cs"/>
              </a:rPr>
              <a:t>testimonials</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I’ll</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allow</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myself</a:t>
            </a:r>
            <a:r>
              <a:rPr lang="fr-CA" sz="1200" kern="1200" baseline="0" dirty="0">
                <a:solidFill>
                  <a:schemeClr val="tx1"/>
                </a:solidFill>
                <a:effectLst/>
                <a:latin typeface="Arial" charset="0"/>
                <a:ea typeface="+mn-ea"/>
                <a:cs typeface="+mn-cs"/>
              </a:rPr>
              <a:t> to </a:t>
            </a:r>
            <a:r>
              <a:rPr lang="fr-CA" sz="1200" kern="1200" baseline="0" dirty="0" err="1">
                <a:solidFill>
                  <a:schemeClr val="tx1"/>
                </a:solidFill>
                <a:effectLst/>
                <a:latin typeface="Arial" charset="0"/>
                <a:ea typeface="+mn-ea"/>
                <a:cs typeface="+mn-cs"/>
              </a:rPr>
              <a:t>read</a:t>
            </a:r>
            <a:r>
              <a:rPr lang="fr-CA" sz="1200" kern="1200" baseline="0" dirty="0">
                <a:solidFill>
                  <a:schemeClr val="tx1"/>
                </a:solidFill>
                <a:effectLst/>
                <a:latin typeface="Arial" charset="0"/>
                <a:ea typeface="+mn-ea"/>
                <a:cs typeface="+mn-cs"/>
              </a:rPr>
              <a:t> the first one in full…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20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kern="1200" baseline="0" dirty="0" err="1">
                <a:solidFill>
                  <a:schemeClr val="tx1"/>
                </a:solidFill>
                <a:effectLst/>
                <a:latin typeface="Arial" charset="0"/>
                <a:ea typeface="+mn-ea"/>
                <a:cs typeface="+mn-cs"/>
              </a:rPr>
              <a:t>from</a:t>
            </a:r>
            <a:r>
              <a:rPr lang="fr-CA" sz="1200" kern="1200" baseline="0" dirty="0">
                <a:solidFill>
                  <a:schemeClr val="tx1"/>
                </a:solidFill>
                <a:effectLst/>
                <a:latin typeface="Arial" charset="0"/>
                <a:ea typeface="+mn-ea"/>
                <a:cs typeface="+mn-cs"/>
              </a:rPr>
              <a:t> Elder Malcom Saulis: </a:t>
            </a:r>
            <a:r>
              <a:rPr lang="en-CA" sz="1200" kern="1200" dirty="0">
                <a:solidFill>
                  <a:schemeClr val="tx1"/>
                </a:solidFill>
                <a:effectLst/>
                <a:latin typeface="Arial" charset="0"/>
                <a:ea typeface="+mn-ea"/>
                <a:cs typeface="+mn-cs"/>
              </a:rPr>
              <a:t>"... in a way, your investment in becoming medicine for yourself and for the rest of the world is something that I'm grateful to be witness to as an occasional participant in this program... any kind of investment like this in order to open your mind, your heart and your spirit to the presence of a larger world, which is either spiritual or physical, is a very important investment, and I applaud you for the investment that you've made." - Elder Malcom Saulis, session 8, 5456</a:t>
            </a:r>
          </a:p>
          <a:p>
            <a:pPr lvl="0"/>
            <a:endParaRPr lang="en-US" dirty="0"/>
          </a:p>
          <a:p>
            <a:pPr lvl="0"/>
            <a:endParaRPr lang="en-US" dirty="0"/>
          </a:p>
        </p:txBody>
      </p:sp>
      <p:sp>
        <p:nvSpPr>
          <p:cNvPr id="4" name="Slide Number Placeholder 3">
            <a:extLst>
              <a:ext uri="{FF2B5EF4-FFF2-40B4-BE49-F238E27FC236}">
                <a16:creationId xmlns:a16="http://schemas.microsoft.com/office/drawing/2014/main" id="{3BB83450-E6BC-DD96-BF83-195073A01C59}"/>
              </a:ext>
            </a:extLst>
          </p:cNvPr>
          <p:cNvSpPr>
            <a:spLocks noGrp="1"/>
          </p:cNvSpPr>
          <p:nvPr>
            <p:ph type="sldNum" sz="quarter" idx="10"/>
          </p:nvPr>
        </p:nvSpPr>
        <p:spPr/>
        <p:txBody>
          <a:bodyPr/>
          <a:lstStyle/>
          <a:p>
            <a:pPr>
              <a:defRPr/>
            </a:pPr>
            <a:fld id="{FE284EBD-CBB1-4A99-ABB1-E39FD7904359}" type="slidenum">
              <a:rPr lang="en-CA" smtClean="0"/>
              <a:pPr>
                <a:defRPr/>
              </a:pPr>
              <a:t>13</a:t>
            </a:fld>
            <a:endParaRPr lang="en-CA"/>
          </a:p>
        </p:txBody>
      </p:sp>
    </p:spTree>
    <p:extLst>
      <p:ext uri="{BB962C8B-B14F-4D97-AF65-F5344CB8AC3E}">
        <p14:creationId xmlns:p14="http://schemas.microsoft.com/office/powerpoint/2010/main" val="345865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lvl="0" indent="0">
              <a:spcAft>
                <a:spcPts val="600"/>
              </a:spcAft>
              <a:buFont typeface="Arial" panose="020B0604020202020204" pitchFamily="34" charset="0"/>
              <a:buNone/>
            </a:pPr>
            <a:r>
              <a:rPr lang="en-CA" sz="1200" dirty="0"/>
              <a:t>Alejandro:</a:t>
            </a:r>
          </a:p>
          <a:p>
            <a:endParaRPr lang="en-CA" dirty="0"/>
          </a:p>
          <a:p>
            <a:r>
              <a:rPr lang="en-CA" dirty="0"/>
              <a:t>Now, before we go into the details of the program and the Q&amp;A, let’s give a try to another mindful exercise…</a:t>
            </a:r>
          </a:p>
          <a:p>
            <a:r>
              <a:rPr lang="en-CA" sz="1200" dirty="0"/>
              <a:t>As with the first exercise, sit as comfortable as possible in a position that allows you to be awake, attentive and comfortable at the same time</a:t>
            </a:r>
          </a:p>
          <a:p>
            <a:r>
              <a:rPr lang="en-CA" sz="1200" dirty="0"/>
              <a:t>You can 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not worry about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focus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out</a:t>
            </a:r>
          </a:p>
          <a:p>
            <a:r>
              <a:rPr lang="en-US" baseline="0" dirty="0"/>
              <a:t>If at any time your mind wanders away, being gently with yourself, acknowledge that thought, let it be, and bring back your attention to your focus of attention, your breathing</a:t>
            </a:r>
          </a:p>
          <a:p>
            <a:r>
              <a:rPr lang="en-US" baseline="0" dirty="0"/>
              <a:t>Breathing in</a:t>
            </a:r>
          </a:p>
          <a:p>
            <a:r>
              <a:rPr lang="en-US" baseline="0" dirty="0"/>
              <a:t>Breathing out</a:t>
            </a:r>
          </a:p>
          <a:p>
            <a:endParaRPr lang="en-US" baseline="0" dirty="0"/>
          </a:p>
          <a:p>
            <a:r>
              <a:rPr lang="en-US" baseline="0" dirty="0"/>
              <a:t>I’ll let you know when the minute is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Just continue focusing on your breathing</a:t>
            </a:r>
          </a:p>
          <a:p>
            <a:endParaRPr lang="en-US" baseline="0" dirty="0"/>
          </a:p>
          <a:p>
            <a:pPr lvl="0">
              <a:buFont typeface="Arial" pitchFamily="34" charset="0"/>
              <a:buNone/>
            </a:pPr>
            <a:r>
              <a:rPr lang="en-CA" baseline="0" dirty="0"/>
              <a:t>Debrief: Use the chat to mention What did you notice?</a:t>
            </a:r>
          </a:p>
          <a:p>
            <a:pPr lvl="0">
              <a:buFont typeface="Arial" pitchFamily="34" charset="0"/>
              <a:buNone/>
            </a:pPr>
            <a:r>
              <a:rPr lang="en-US" baseline="0" dirty="0"/>
              <a:t>We’ll read some of your comments later during this session</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999323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2500" lnSpcReduction="20000"/>
          </a:bodyPr>
          <a:lstStyle/>
          <a:p>
            <a:pPr marL="0" lvl="0" indent="0">
              <a:spcAft>
                <a:spcPts val="600"/>
              </a:spcAft>
              <a:buFont typeface="Arial" panose="020B0604020202020204" pitchFamily="34" charset="0"/>
              <a:buNone/>
            </a:pPr>
            <a:r>
              <a:rPr lang="en-CA" sz="1200"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1" dirty="0"/>
          </a:p>
          <a:p>
            <a:pPr>
              <a:spcBef>
                <a:spcPts val="600"/>
              </a:spcBef>
            </a:pPr>
            <a:r>
              <a:rPr lang="en-CA" sz="3000" dirty="0">
                <a:solidFill>
                  <a:schemeClr val="tx1"/>
                </a:solidFill>
              </a:rPr>
              <a:t>Supported by facilitators from the following departments:</a:t>
            </a:r>
          </a:p>
          <a:p>
            <a:pPr marL="457200" indent="-457200">
              <a:spcBef>
                <a:spcPts val="600"/>
              </a:spcBef>
              <a:buFont typeface="Arial" panose="020B0604020202020204" pitchFamily="34" charset="0"/>
              <a:buChar char="•"/>
            </a:pPr>
            <a:r>
              <a:rPr lang="en-CA" sz="3000" dirty="0">
                <a:solidFill>
                  <a:schemeClr val="tx1"/>
                </a:solidFill>
              </a:rPr>
              <a:t>Department of National Defense (DND)</a:t>
            </a:r>
          </a:p>
          <a:p>
            <a:pPr marL="457200" indent="-457200">
              <a:spcBef>
                <a:spcPts val="600"/>
              </a:spcBef>
              <a:buFont typeface="Arial" panose="020B0604020202020204" pitchFamily="34" charset="0"/>
              <a:buChar char="•"/>
            </a:pPr>
            <a:r>
              <a:rPr lang="en-CA" sz="3000" dirty="0">
                <a:solidFill>
                  <a:schemeClr val="tx1"/>
                </a:solidFill>
              </a:rPr>
              <a:t>Parks Canada (PC),</a:t>
            </a:r>
          </a:p>
          <a:p>
            <a:pPr marL="457200" indent="-457200">
              <a:spcBef>
                <a:spcPts val="600"/>
              </a:spcBef>
              <a:buFont typeface="Arial" panose="020B0604020202020204" pitchFamily="34" charset="0"/>
              <a:buChar char="•"/>
            </a:pPr>
            <a:r>
              <a:rPr lang="en-CA" sz="3000" dirty="0">
                <a:solidFill>
                  <a:schemeClr val="tx1"/>
                </a:solidFill>
              </a:rPr>
              <a:t>Financial Transactions and Reports Analysis Centre of Canada (FINTRAC)</a:t>
            </a:r>
          </a:p>
          <a:p>
            <a:pPr marL="457200" indent="-457200">
              <a:spcBef>
                <a:spcPts val="600"/>
              </a:spcBef>
              <a:buFont typeface="Arial" panose="020B0604020202020204" pitchFamily="34" charset="0"/>
              <a:buChar char="•"/>
            </a:pPr>
            <a:r>
              <a:rPr lang="en-CA" sz="3000" dirty="0">
                <a:solidFill>
                  <a:schemeClr val="tx1"/>
                </a:solidFill>
              </a:rPr>
              <a:t>Employment and Social Development Canada (ESDC)</a:t>
            </a:r>
          </a:p>
          <a:p>
            <a:pPr marL="457200" indent="-457200">
              <a:spcBef>
                <a:spcPts val="600"/>
              </a:spcBef>
              <a:buFont typeface="Arial" panose="020B0604020202020204" pitchFamily="34" charset="0"/>
              <a:buChar char="•"/>
            </a:pPr>
            <a:r>
              <a:rPr lang="en-CA" sz="3000" dirty="0">
                <a:solidFill>
                  <a:schemeClr val="tx1"/>
                </a:solidFill>
              </a:rPr>
              <a:t>Public Services and Procurement Canada (PSPC)</a:t>
            </a:r>
          </a:p>
          <a:p>
            <a:pPr marL="457200" indent="-457200">
              <a:spcBef>
                <a:spcPts val="600"/>
              </a:spcBef>
              <a:buFont typeface="Arial" panose="020B0604020202020204" pitchFamily="34" charset="0"/>
              <a:buChar char="•"/>
            </a:pPr>
            <a:r>
              <a:rPr lang="en-CA" sz="3000" dirty="0">
                <a:solidFill>
                  <a:schemeClr val="tx1"/>
                </a:solidFill>
              </a:rPr>
              <a:t>Indigenous Services Canada (ISC)</a:t>
            </a:r>
          </a:p>
          <a:p>
            <a:pPr marL="457200" indent="-457200">
              <a:spcBef>
                <a:spcPts val="600"/>
              </a:spcBef>
              <a:buFont typeface="Arial" panose="020B0604020202020204" pitchFamily="34" charset="0"/>
              <a:buChar char="•"/>
            </a:pPr>
            <a:r>
              <a:rPr lang="en-CA" sz="3000" dirty="0">
                <a:solidFill>
                  <a:schemeClr val="tx1"/>
                </a:solidFill>
              </a:rPr>
              <a:t>Canada Border Services Agency (CBSA)</a:t>
            </a:r>
          </a:p>
          <a:p>
            <a:pPr marL="457200" indent="-457200">
              <a:spcBef>
                <a:spcPts val="600"/>
              </a:spcBef>
              <a:buFont typeface="Arial" panose="020B0604020202020204" pitchFamily="34" charset="0"/>
              <a:buChar char="•"/>
            </a:pPr>
            <a:r>
              <a:rPr lang="en-CA" sz="3000" dirty="0">
                <a:solidFill>
                  <a:schemeClr val="tx1"/>
                </a:solidFill>
              </a:rPr>
              <a:t>Treasury Board of Canada Secretariat (TBS)</a:t>
            </a:r>
          </a:p>
          <a:p>
            <a:pPr marL="457200" indent="-457200">
              <a:spcBef>
                <a:spcPts val="600"/>
              </a:spcBef>
              <a:buFont typeface="Arial" panose="020B0604020202020204" pitchFamily="34" charset="0"/>
              <a:buChar char="•"/>
            </a:pPr>
            <a:r>
              <a:rPr lang="en-CA" sz="3000" dirty="0">
                <a:solidFill>
                  <a:schemeClr val="tx1"/>
                </a:solidFill>
              </a:rPr>
              <a:t>Canada Revenue Agency (CRA)</a:t>
            </a:r>
          </a:p>
          <a:p>
            <a:pPr marL="457200" indent="-457200">
              <a:spcBef>
                <a:spcPts val="600"/>
              </a:spcBef>
              <a:buFont typeface="Arial" panose="020B0604020202020204" pitchFamily="34" charset="0"/>
              <a:buChar char="•"/>
            </a:pPr>
            <a:r>
              <a:rPr lang="en-CA" sz="3000" dirty="0">
                <a:solidFill>
                  <a:schemeClr val="tx1"/>
                </a:solidFill>
              </a:rPr>
              <a:t>Immigration, Refugees and Citizenship Canada (IRCC)</a:t>
            </a:r>
          </a:p>
          <a:p>
            <a:pPr marL="457200" indent="-457200">
              <a:spcBef>
                <a:spcPts val="600"/>
              </a:spcBef>
              <a:buFont typeface="Arial" panose="020B0604020202020204" pitchFamily="34" charset="0"/>
              <a:buChar char="•"/>
            </a:pPr>
            <a:r>
              <a:rPr lang="en-CA" sz="3000" dirty="0">
                <a:solidFill>
                  <a:schemeClr val="tx1"/>
                </a:solidFill>
              </a:rPr>
              <a:t>Infrastructure Canada (</a:t>
            </a:r>
            <a:r>
              <a:rPr lang="en-CA" sz="3000" dirty="0" err="1">
                <a:solidFill>
                  <a:schemeClr val="tx1"/>
                </a:solidFill>
              </a:rPr>
              <a:t>Infr</a:t>
            </a:r>
            <a:r>
              <a:rPr lang="en-CA" sz="3000" dirty="0">
                <a:solidFill>
                  <a:schemeClr val="tx1"/>
                </a:solidFill>
              </a:rPr>
              <a:t>)</a:t>
            </a:r>
          </a:p>
          <a:p>
            <a:pPr marL="457200" indent="-457200">
              <a:spcBef>
                <a:spcPts val="600"/>
              </a:spcBef>
              <a:buFont typeface="Arial" panose="020B0604020202020204" pitchFamily="34" charset="0"/>
              <a:buChar char="•"/>
            </a:pPr>
            <a:r>
              <a:rPr lang="fr-FR" sz="3000" dirty="0">
                <a:solidFill>
                  <a:schemeClr val="tx1"/>
                </a:solidFill>
              </a:rPr>
              <a:t>Innovation, Science and </a:t>
            </a:r>
            <a:r>
              <a:rPr lang="fr-FR" sz="3000" dirty="0" err="1">
                <a:solidFill>
                  <a:schemeClr val="tx1"/>
                </a:solidFill>
              </a:rPr>
              <a:t>Economic</a:t>
            </a:r>
            <a:r>
              <a:rPr lang="fr-FR" sz="3000" dirty="0">
                <a:solidFill>
                  <a:schemeClr val="tx1"/>
                </a:solidFill>
              </a:rPr>
              <a:t> </a:t>
            </a:r>
            <a:r>
              <a:rPr lang="fr-FR" sz="3000" dirty="0" err="1">
                <a:solidFill>
                  <a:schemeClr val="tx1"/>
                </a:solidFill>
              </a:rPr>
              <a:t>Development</a:t>
            </a:r>
            <a:r>
              <a:rPr lang="fr-FR" sz="3000" dirty="0">
                <a:solidFill>
                  <a:schemeClr val="tx1"/>
                </a:solidFill>
              </a:rPr>
              <a:t> Canada (ISED)</a:t>
            </a:r>
            <a:endParaRPr lang="en-CA" sz="3000" dirty="0">
              <a:solidFill>
                <a:schemeClr val="tx1"/>
              </a:solidFill>
            </a:endParaRPr>
          </a:p>
          <a:p>
            <a:pPr marL="457200" indent="-457200">
              <a:spcBef>
                <a:spcPts val="600"/>
              </a:spcBef>
              <a:buFont typeface="Arial" panose="020B0604020202020204" pitchFamily="34" charset="0"/>
              <a:buChar char="•"/>
            </a:pPr>
            <a:endParaRPr lang="en-CA" sz="3000" dirty="0">
              <a:solidFill>
                <a:schemeClr val="tx1"/>
              </a:solidFill>
            </a:endParaRPr>
          </a:p>
          <a:p>
            <a:pPr marL="457200" indent="-457200">
              <a:spcBef>
                <a:spcPts val="600"/>
              </a:spcBef>
              <a:buFont typeface="Arial" panose="020B0604020202020204" pitchFamily="34" charset="0"/>
              <a:buChar char="•"/>
            </a:pPr>
            <a:r>
              <a:rPr lang="en-CA" sz="3000" kern="1200" dirty="0">
                <a:solidFill>
                  <a:schemeClr val="tx1"/>
                </a:solidFill>
                <a:latin typeface="+mn-lt"/>
                <a:ea typeface="+mn-ea"/>
                <a:cs typeface="+mn-cs"/>
              </a:rPr>
              <a:t>And others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15</a:t>
            </a:fld>
            <a:endParaRPr lang="fr-CA" dirty="0"/>
          </a:p>
        </p:txBody>
      </p:sp>
    </p:spTree>
    <p:extLst>
      <p:ext uri="{BB962C8B-B14F-4D97-AF65-F5344CB8AC3E}">
        <p14:creationId xmlns:p14="http://schemas.microsoft.com/office/powerpoint/2010/main" val="3907180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39669-FC0E-43A3-AFDD-A172DB276E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717DA6-B12D-2D0A-4E12-716AFA54CF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731723-5411-B2D6-ECDF-B82179A5B939}"/>
              </a:ext>
            </a:extLst>
          </p:cNvPr>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Alejandro:</a:t>
            </a:r>
          </a:p>
          <a:p>
            <a:pPr algn="l">
              <a:buNone/>
            </a:pPr>
            <a:endParaRPr lang="en-CA" b="1" i="1" dirty="0">
              <a:solidFill>
                <a:srgbClr val="FF0000"/>
              </a:solidFill>
              <a:effectLst/>
              <a:latin typeface="Arial" panose="020B0604020202020204" pitchFamily="34" charset="0"/>
            </a:endParaRPr>
          </a:p>
          <a:p>
            <a:pPr algn="l">
              <a:buNone/>
            </a:pPr>
            <a:r>
              <a:rPr lang="en-CA" b="1" i="1" dirty="0">
                <a:solidFill>
                  <a:srgbClr val="FF0000"/>
                </a:solidFill>
                <a:effectLst/>
                <a:latin typeface="Arial" panose="020B0604020202020204" pitchFamily="34" charset="0"/>
              </a:rPr>
              <a:t>Cost, Time &amp; Commitment</a:t>
            </a:r>
            <a:r>
              <a:rPr lang="en-CA" b="1" i="0" dirty="0">
                <a:solidFill>
                  <a:srgbClr val="FF0000"/>
                </a:solidFill>
                <a:effectLst/>
                <a:latin typeface="Arial" panose="020B0604020202020204" pitchFamily="34" charset="0"/>
              </a:rPr>
              <a:t>:</a:t>
            </a:r>
          </a:p>
          <a:p>
            <a:pPr algn="l">
              <a:buNone/>
            </a:pPr>
            <a:r>
              <a:rPr lang="en-CA" b="0" i="0" dirty="0">
                <a:solidFill>
                  <a:srgbClr val="FF0000"/>
                </a:solidFill>
                <a:effectLst/>
                <a:latin typeface="Arial" panose="020B0604020202020204" pitchFamily="34" charset="0"/>
              </a:rPr>
              <a:t>Although there is </a:t>
            </a:r>
            <a:r>
              <a:rPr lang="en-CA" b="1" i="0" dirty="0">
                <a:solidFill>
                  <a:srgbClr val="FF0000"/>
                </a:solidFill>
                <a:effectLst/>
                <a:latin typeface="Arial" panose="020B0604020202020204" pitchFamily="34" charset="0"/>
              </a:rPr>
              <a:t>no cost</a:t>
            </a:r>
            <a:r>
              <a:rPr lang="en-CA" b="0" i="0" dirty="0">
                <a:solidFill>
                  <a:srgbClr val="FF0000"/>
                </a:solidFill>
                <a:effectLst/>
                <a:latin typeface="Arial" panose="020B0604020202020204" pitchFamily="34" charset="0"/>
              </a:rPr>
              <a:t> to the program, you still need your </a:t>
            </a:r>
            <a:r>
              <a:rPr lang="en-CA" b="1" i="0" dirty="0">
                <a:solidFill>
                  <a:srgbClr val="FF0000"/>
                </a:solidFill>
                <a:effectLst/>
                <a:latin typeface="Arial" panose="020B0604020202020204" pitchFamily="34" charset="0"/>
              </a:rPr>
              <a:t>manager's approval</a:t>
            </a:r>
            <a:r>
              <a:rPr lang="en-CA" b="0" i="0" dirty="0">
                <a:solidFill>
                  <a:srgbClr val="FF0000"/>
                </a:solidFill>
                <a:effectLst/>
                <a:latin typeface="Arial" panose="020B0604020202020204" pitchFamily="34" charset="0"/>
              </a:rPr>
              <a:t> as there is an estimate of up to </a:t>
            </a:r>
            <a:r>
              <a:rPr lang="en-CA" b="1" i="0" dirty="0">
                <a:solidFill>
                  <a:srgbClr val="FF0000"/>
                </a:solidFill>
                <a:effectLst/>
                <a:latin typeface="Arial" panose="020B0604020202020204" pitchFamily="34" charset="0"/>
              </a:rPr>
              <a:t>4 hours average per week to participate</a:t>
            </a:r>
            <a:r>
              <a:rPr lang="en-CA" b="0" i="0" dirty="0">
                <a:solidFill>
                  <a:srgbClr val="FF0000"/>
                </a:solidFill>
                <a:effectLst/>
                <a:latin typeface="Arial" panose="020B0604020202020204" pitchFamily="34" charset="0"/>
              </a:rPr>
              <a:t>, as per the following:</a:t>
            </a:r>
          </a:p>
          <a:p>
            <a:pPr algn="l">
              <a:buFont typeface="Arial" panose="020B0604020202020204" pitchFamily="34" charset="0"/>
              <a:buChar char="•"/>
            </a:pPr>
            <a:r>
              <a:rPr lang="en-CA" b="0" i="0" dirty="0">
                <a:solidFill>
                  <a:srgbClr val="FF0000"/>
                </a:solidFill>
                <a:effectLst/>
                <a:latin typeface="Arial" panose="020B0604020202020204" pitchFamily="34" charset="0"/>
              </a:rPr>
              <a:t>One webinar session a week, duration of 1.5 hours, for 8 weeks</a:t>
            </a:r>
          </a:p>
          <a:p>
            <a:pPr marL="742950" lvl="1" indent="-285750" algn="l">
              <a:buFont typeface="Arial" panose="020B0604020202020204" pitchFamily="34" charset="0"/>
              <a:buChar char="•"/>
            </a:pPr>
            <a:r>
              <a:rPr lang="en-CA" b="1" i="0" dirty="0">
                <a:solidFill>
                  <a:srgbClr val="FF0000"/>
                </a:solidFill>
                <a:effectLst/>
                <a:latin typeface="Arial" panose="020B0604020202020204" pitchFamily="34" charset="0"/>
              </a:rPr>
              <a:t>Start date: Tuesday, April 28, 2026</a:t>
            </a:r>
            <a:endParaRPr lang="en-CA" b="0" i="0" dirty="0">
              <a:solidFill>
                <a:srgbClr val="FF0000"/>
              </a:solidFill>
              <a:effectLst/>
              <a:latin typeface="Arial" panose="020B0604020202020204" pitchFamily="34" charset="0"/>
            </a:endParaRPr>
          </a:p>
          <a:p>
            <a:pPr marL="742950" lvl="1" indent="-285750" algn="l">
              <a:buFont typeface="Arial" panose="020B0604020202020204" pitchFamily="34" charset="0"/>
              <a:buChar char="•"/>
            </a:pPr>
            <a:r>
              <a:rPr lang="en-CA" b="1" i="0" dirty="0">
                <a:solidFill>
                  <a:srgbClr val="FF0000"/>
                </a:solidFill>
                <a:effectLst/>
                <a:latin typeface="Arial" panose="020B0604020202020204" pitchFamily="34" charset="0"/>
              </a:rPr>
              <a:t>End date: Tuesday, June 16, 2026</a:t>
            </a:r>
            <a:endParaRPr lang="en-CA" b="0" i="0" dirty="0">
              <a:solidFill>
                <a:srgbClr val="FF0000"/>
              </a:solidFill>
              <a:effectLst/>
              <a:latin typeface="Arial" panose="020B0604020202020204" pitchFamily="34" charset="0"/>
            </a:endParaRPr>
          </a:p>
          <a:p>
            <a:pPr marL="742950" lvl="1" indent="-285750" algn="l">
              <a:buFont typeface="Arial" panose="020B0604020202020204" pitchFamily="34" charset="0"/>
              <a:buChar char="•"/>
            </a:pPr>
            <a:r>
              <a:rPr lang="en-CA" b="1" i="0" dirty="0">
                <a:solidFill>
                  <a:srgbClr val="FF0000"/>
                </a:solidFill>
                <a:effectLst/>
                <a:latin typeface="Arial" panose="020B0604020202020204" pitchFamily="34" charset="0"/>
              </a:rPr>
              <a:t>Hour: from 12:30pm to 2:00pm ET (Ottawa time)</a:t>
            </a:r>
            <a:endParaRPr lang="en-CA" b="0" i="0" dirty="0">
              <a:solidFill>
                <a:srgbClr val="FF0000"/>
              </a:solidFill>
              <a:effectLst/>
              <a:latin typeface="Arial" panose="020B0604020202020204" pitchFamily="34" charset="0"/>
            </a:endParaRPr>
          </a:p>
          <a:p>
            <a:pPr algn="l">
              <a:buFont typeface="Arial" panose="020B0604020202020204" pitchFamily="34" charset="0"/>
              <a:buChar char="•"/>
            </a:pPr>
            <a:r>
              <a:rPr lang="en-CA" b="0" i="0" dirty="0">
                <a:solidFill>
                  <a:srgbClr val="FF0000"/>
                </a:solidFill>
                <a:effectLst/>
                <a:latin typeface="Arial" panose="020B0604020202020204" pitchFamily="34" charset="0"/>
              </a:rPr>
              <a:t>Daily mindfulness practice, 5 to 20 minutes</a:t>
            </a:r>
          </a:p>
          <a:p>
            <a:pPr algn="l">
              <a:buFont typeface="Arial" panose="020B0604020202020204" pitchFamily="34" charset="0"/>
              <a:buChar char="•"/>
            </a:pPr>
            <a:r>
              <a:rPr lang="en-CA" b="0" i="0" dirty="0">
                <a:solidFill>
                  <a:srgbClr val="FF0000"/>
                </a:solidFill>
                <a:effectLst/>
                <a:latin typeface="Arial" panose="020B0604020202020204" pitchFamily="34" charset="0"/>
              </a:rPr>
              <a:t>One call a week with a buddy system, approx. 30 minutes (buddy system in the official language of choice randomly assigned)</a:t>
            </a:r>
          </a:p>
          <a:p>
            <a:pPr algn="l">
              <a:buFont typeface="Arial" panose="020B0604020202020204" pitchFamily="34" charset="0"/>
              <a:buChar char="•"/>
            </a:pPr>
            <a:r>
              <a:rPr lang="en-CA" b="0" i="0" dirty="0">
                <a:solidFill>
                  <a:srgbClr val="FF0000"/>
                </a:solidFill>
                <a:effectLst/>
                <a:latin typeface="Arial" panose="020B0604020202020204" pitchFamily="34" charset="0"/>
              </a:rPr>
              <a:t>Journaling throughout the 8 weeks, 5 to 10 minutes per week</a:t>
            </a:r>
          </a:p>
          <a:p>
            <a:pPr algn="l">
              <a:buFont typeface="Arial" panose="020B0604020202020204" pitchFamily="34" charset="0"/>
              <a:buChar char="•"/>
            </a:pPr>
            <a:r>
              <a:rPr lang="en-CA" b="0" i="0" dirty="0">
                <a:solidFill>
                  <a:srgbClr val="FF0000"/>
                </a:solidFill>
                <a:effectLst/>
                <a:latin typeface="Arial" panose="020B0604020202020204" pitchFamily="34" charset="0"/>
              </a:rPr>
              <a:t>Participate via the Cohort, a </a:t>
            </a:r>
            <a:r>
              <a:rPr lang="en-CA" b="0" i="0" dirty="0" err="1">
                <a:solidFill>
                  <a:srgbClr val="FF0000"/>
                </a:solidFill>
                <a:effectLst/>
                <a:latin typeface="Arial" panose="020B0604020202020204" pitchFamily="34" charset="0"/>
              </a:rPr>
              <a:t>GCCollab</a:t>
            </a:r>
            <a:r>
              <a:rPr lang="en-CA" b="0" i="0" dirty="0">
                <a:solidFill>
                  <a:srgbClr val="FF0000"/>
                </a:solidFill>
                <a:effectLst/>
                <a:latin typeface="Arial" panose="020B0604020202020204" pitchFamily="34" charset="0"/>
              </a:rPr>
              <a:t> Group. </a:t>
            </a:r>
            <a:r>
              <a:rPr lang="en-CA" b="1" i="0" u="none" strike="noStrike" dirty="0">
                <a:solidFill>
                  <a:srgbClr val="FF0000"/>
                </a:solidFill>
                <a:effectLst/>
                <a:latin typeface="Arial" panose="020B0604020202020204" pitchFamily="34" charset="0"/>
                <a:hlinkClick r:id="rId3" tooltip="gccollab:groups/profile/7978973/mcld-program-cohort-cop-coi-program-dlpc-cohorte-cdp-et-cdi">
                  <a:extLst>
                    <a:ext uri="{A12FA001-AC4F-418D-AE19-62706E023703}">
                      <ahyp:hlinkClr xmlns:ahyp="http://schemas.microsoft.com/office/drawing/2018/hyperlinkcolor" val="tx"/>
                    </a:ext>
                  </a:extLst>
                </a:hlinkClick>
              </a:rPr>
              <a:t>Now open</a:t>
            </a:r>
            <a:r>
              <a:rPr lang="en-CA" b="0" i="0" dirty="0">
                <a:solidFill>
                  <a:srgbClr val="FF0000"/>
                </a:solidFill>
                <a:effectLst/>
                <a:latin typeface="Arial" panose="020B0604020202020204" pitchFamily="34" charset="0"/>
              </a:rPr>
              <a:t> as a Community of Practice and Interest</a:t>
            </a:r>
          </a:p>
          <a:p>
            <a:pPr algn="l">
              <a:buFont typeface="Arial" panose="020B0604020202020204" pitchFamily="34" charset="0"/>
              <a:buChar char="•"/>
            </a:pPr>
            <a:r>
              <a:rPr lang="en-CA" b="0" i="0" dirty="0">
                <a:solidFill>
                  <a:srgbClr val="FF0000"/>
                </a:solidFill>
                <a:effectLst/>
                <a:latin typeface="Arial" panose="020B0604020202020204" pitchFamily="34" charset="0"/>
              </a:rPr>
              <a:t>Complete a 5 min self-assessment, 3 times: before, at the end, and 3 months after the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a:r>
          </a:p>
          <a:p>
            <a:r>
              <a:rPr lang="en-US" dirty="0"/>
              <a:t>Pages to open and explore: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4"/>
              </a:rPr>
              <a:t>https://wiki.gccollab.ca/MCLD-DLCP</a:t>
            </a:r>
            <a:r>
              <a:rPr lang="en-US" sz="1200" dirty="0"/>
              <a:t> , scroll down to the commitment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5" tooltip="Mindful Change Leadership Development Program Details"/>
              </a:rPr>
              <a:t>MCLD - 8 Week Program Details</a:t>
            </a:r>
            <a:r>
              <a:rPr lang="en-US" b="0" i="0" u="none" strike="noStrike" dirty="0">
                <a:solidFill>
                  <a:srgbClr val="0645AD"/>
                </a:solidFill>
                <a:effectLst/>
                <a:latin typeface="Arial" panose="020B0604020202020204" pitchFamily="34" charset="0"/>
              </a:rPr>
              <a:t> (https://wiki.gccollab.ca/Mindful_Change_Leadership_Development_Program_Details)</a:t>
            </a:r>
            <a:endParaRPr lang="en-US" b="0" i="0" dirty="0">
              <a:solidFill>
                <a:srgbClr val="202122"/>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6" tooltip="Mindful Change Leadership Development Program - FAQ"/>
              </a:rPr>
              <a:t>MCLD – FAQ</a:t>
            </a:r>
            <a:r>
              <a:rPr lang="en-US" b="0" i="0" u="none" strike="noStrike" dirty="0">
                <a:solidFill>
                  <a:srgbClr val="0645AD"/>
                </a:solidFill>
                <a:effectLst/>
                <a:latin typeface="Arial" panose="020B0604020202020204" pitchFamily="34" charset="0"/>
              </a:rPr>
              <a:t> (https://wiki.gccollab.ca/Mindful_Change_Leadership_Development_Program_-_FAQ)</a:t>
            </a:r>
            <a:endParaRPr lang="en-US" sz="1200" b="0" dirty="0"/>
          </a:p>
        </p:txBody>
      </p:sp>
      <p:sp>
        <p:nvSpPr>
          <p:cNvPr id="4" name="Slide Number Placeholder 3">
            <a:extLst>
              <a:ext uri="{FF2B5EF4-FFF2-40B4-BE49-F238E27FC236}">
                <a16:creationId xmlns:a16="http://schemas.microsoft.com/office/drawing/2014/main" id="{7A4EC44B-3CD0-6640-A75B-0DEF4154083A}"/>
              </a:ext>
            </a:extLst>
          </p:cNvPr>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1072664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01D28-546C-021C-422F-DE1130712F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AB5CF-BF59-E438-6504-29F565EAB8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28B9E9-61A9-1C88-4FC7-8B125557278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solidFill>
                <a:schemeClr val="accent1">
                  <a:lumMod val="75000"/>
                </a:schemeClr>
              </a:solidFill>
            </a:endParaRPr>
          </a:p>
        </p:txBody>
      </p:sp>
      <p:sp>
        <p:nvSpPr>
          <p:cNvPr id="4" name="Slide Number Placeholder 3">
            <a:extLst>
              <a:ext uri="{FF2B5EF4-FFF2-40B4-BE49-F238E27FC236}">
                <a16:creationId xmlns:a16="http://schemas.microsoft.com/office/drawing/2014/main" id="{8B4E1423-87CB-6F6B-0301-9102513B1B73}"/>
              </a:ext>
            </a:extLst>
          </p:cNvPr>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1273972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a:solidFill>
                  <a:schemeClr val="tx1"/>
                </a:solidFill>
                <a:effectLst/>
                <a:latin typeface="Arial" charset="0"/>
                <a:ea typeface="+mn-ea"/>
                <a:cs typeface="+mn-cs"/>
              </a:rPr>
              <a:t>The sessions and take-home activities require a fairly significant investment by participants, and t</a:t>
            </a:r>
            <a:r>
              <a:rPr lang="en-US" sz="1200" kern="1200" dirty="0">
                <a:solidFill>
                  <a:schemeClr val="tx1"/>
                </a:solidFill>
                <a:effectLst/>
                <a:latin typeface="Arial" charset="0"/>
                <a:ea typeface="+mn-ea"/>
                <a:cs typeface="+mn-cs"/>
              </a:rPr>
              <a:t>wo components which will be key for ensuring the continued success of the program are </a:t>
            </a:r>
            <a:r>
              <a:rPr lang="en-US" sz="1200" b="1" kern="1200" dirty="0">
                <a:solidFill>
                  <a:schemeClr val="tx1"/>
                </a:solidFill>
                <a:effectLst/>
                <a:latin typeface="Arial" charset="0"/>
                <a:ea typeface="+mn-ea"/>
                <a:cs typeface="+mn-cs"/>
              </a:rPr>
              <a:t>maintaining voluntary participation </a:t>
            </a:r>
            <a:r>
              <a:rPr lang="en-US" sz="1200" kern="1200" dirty="0">
                <a:solidFill>
                  <a:schemeClr val="tx1"/>
                </a:solidFill>
                <a:effectLst/>
                <a:latin typeface="Arial" charset="0"/>
                <a:ea typeface="+mn-ea"/>
                <a:cs typeface="+mn-cs"/>
              </a:rPr>
              <a:t>and </a:t>
            </a:r>
            <a:r>
              <a:rPr lang="en-US" sz="1200" b="1" kern="1200" dirty="0">
                <a:solidFill>
                  <a:schemeClr val="tx1"/>
                </a:solidFill>
                <a:effectLst/>
                <a:latin typeface="Arial" charset="0"/>
                <a:ea typeface="+mn-ea"/>
                <a:cs typeface="+mn-cs"/>
              </a:rPr>
              <a:t>support from management</a:t>
            </a:r>
            <a:r>
              <a:rPr lang="en-US" sz="1200" b="0" kern="1200" dirty="0">
                <a:solidFill>
                  <a:schemeClr val="tx1"/>
                </a:solidFill>
                <a:effectLst/>
                <a:latin typeface="Arial" charset="0"/>
                <a:ea typeface="+mn-ea"/>
                <a:cs typeface="+mn-cs"/>
              </a:rPr>
              <a:t>.</a:t>
            </a:r>
            <a:endParaRPr lang="en-US" sz="1200" b="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(These 2 success factors are emphasized during the promotion of the program, and employees are encouraged to discuss with their managers to get their support)</a:t>
            </a:r>
            <a:endParaRPr lang="en-CA" sz="1200" kern="1200" dirty="0">
              <a:solidFill>
                <a:schemeClr val="tx1"/>
              </a:solidFill>
              <a:effectLst/>
              <a:latin typeface="Arial" charset="0"/>
              <a:ea typeface="+mn-ea"/>
              <a:cs typeface="+mn-cs"/>
            </a:endParaRP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18</a:t>
            </a:fld>
            <a:endParaRPr lang="en-CA"/>
          </a:p>
        </p:txBody>
      </p:sp>
    </p:spTree>
    <p:extLst>
      <p:ext uri="{BB962C8B-B14F-4D97-AF65-F5344CB8AC3E}">
        <p14:creationId xmlns:p14="http://schemas.microsoft.com/office/powerpoint/2010/main" val="3515909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meantime that</a:t>
            </a:r>
            <a:r>
              <a:rPr lang="en-US" baseline="0" dirty="0"/>
              <a:t> people raise their hand to ask</a:t>
            </a:r>
            <a:r>
              <a:rPr lang="en-US" dirty="0"/>
              <a:t> questions), we’ll reflect back on some of the comments put</a:t>
            </a:r>
            <a:r>
              <a:rPr lang="en-US" baseline="0" dirty="0"/>
              <a:t> on the chat…. (mention some of the comments for both exercises)</a:t>
            </a:r>
            <a:endParaRPr lang="en-US" dirty="0"/>
          </a:p>
          <a:p>
            <a:pPr lvl="0"/>
            <a:endParaRPr lang="en-US" dirty="0"/>
          </a:p>
          <a:p>
            <a:pPr lvl="0"/>
            <a:r>
              <a:rPr lang="en-US" dirty="0"/>
              <a:t>And now, we open the floor for questions, please observe:</a:t>
            </a:r>
          </a:p>
          <a:p>
            <a:pPr marL="171450" lvl="0" indent="-171450">
              <a:buFont typeface="Arial" panose="020B0604020202020204" pitchFamily="34" charset="0"/>
              <a:buChar char="•"/>
            </a:pPr>
            <a:r>
              <a:rPr lang="en-US" dirty="0"/>
              <a:t>One question, per participant, per turn</a:t>
            </a:r>
          </a:p>
          <a:p>
            <a:pPr marL="171450" lvl="0" indent="-171450">
              <a:buFont typeface="Arial" panose="020B0604020202020204" pitchFamily="34" charset="0"/>
              <a:buChar char="•"/>
            </a:pPr>
            <a:r>
              <a:rPr lang="en-US" dirty="0"/>
              <a:t>Alternating with the chat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Sli.do</a:t>
            </a:r>
            <a:br>
              <a:rPr lang="en-US" dirty="0"/>
            </a:br>
            <a:br>
              <a:rPr lang="en-US" dirty="0"/>
            </a:b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199475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a:t>
            </a:r>
          </a:p>
          <a:p>
            <a:pPr defTabSz="912937">
              <a:defRPr/>
            </a:pPr>
            <a:endParaRPr lang="en-CA" dirty="0"/>
          </a:p>
          <a:p>
            <a:pPr defTabSz="912937">
              <a:defRPr/>
            </a:pPr>
            <a:r>
              <a:rPr lang="en-CA" dirty="0"/>
              <a:t>To turn on the “automatic CC Interpretation, follow the next steps</a:t>
            </a:r>
          </a:p>
          <a:p>
            <a:pPr marL="228600" indent="-228600" defTabSz="912937">
              <a:buAutoNum type="arabicPeriod"/>
              <a:defRPr/>
            </a:pPr>
            <a:r>
              <a:rPr lang="en-CA" dirty="0"/>
              <a:t>From the “more” option at the top of your window, select “Language and speech” </a:t>
            </a:r>
          </a:p>
          <a:p>
            <a:pPr marL="228600" indent="-228600" defTabSz="912937">
              <a:buAutoNum type="arabicPeriod"/>
              <a:defRPr/>
            </a:pPr>
            <a:r>
              <a:rPr lang="en-CA" dirty="0"/>
              <a:t>Then select “Show live captions”</a:t>
            </a:r>
            <a:br>
              <a:rPr lang="en-CA" dirty="0"/>
            </a:br>
            <a:r>
              <a:rPr lang="en-CA" dirty="0"/>
              <a:t>It opens up a window at the bottom </a:t>
            </a:r>
          </a:p>
          <a:p>
            <a:pPr marL="228600" indent="-228600" defTabSz="912937">
              <a:buAutoNum type="arabicPeriod"/>
              <a:defRPr/>
            </a:pPr>
            <a:r>
              <a:rPr lang="en-CA" dirty="0"/>
              <a:t>Towards its right, there is an engine icon, </a:t>
            </a:r>
            <a:br>
              <a:rPr lang="en-CA" dirty="0"/>
            </a:br>
            <a:r>
              <a:rPr lang="en-CA" dirty="0"/>
              <a:t>from there select “Language settings”.</a:t>
            </a:r>
            <a:br>
              <a:rPr lang="en-CA" dirty="0"/>
            </a:br>
            <a:r>
              <a:rPr lang="en-CA" dirty="0"/>
              <a:t>On the right, the “Language settings” panel opens</a:t>
            </a:r>
          </a:p>
          <a:p>
            <a:pPr marL="228600" indent="-228600" defTabSz="912937">
              <a:buAutoNum type="arabicPeriod"/>
              <a:defRPr/>
            </a:pPr>
            <a:r>
              <a:rPr lang="en-CA" dirty="0"/>
              <a:t>Toggle the “Translate to” option,</a:t>
            </a:r>
            <a:br>
              <a:rPr lang="en-CA" dirty="0"/>
            </a:br>
            <a:r>
              <a:rPr lang="en-CA" dirty="0"/>
              <a:t>and select the language to translate the CC into</a:t>
            </a:r>
          </a:p>
          <a:p>
            <a:pPr marL="0" indent="0" defTabSz="912937">
              <a:buNone/>
              <a:defRPr/>
            </a:pPr>
            <a:endParaRPr lang="en-CA" dirty="0"/>
          </a:p>
          <a:p>
            <a:pPr marL="0" indent="0" defTabSz="912937">
              <a:buNone/>
              <a:defRPr/>
            </a:pPr>
            <a:r>
              <a:rPr lang="en-CA" dirty="0"/>
              <a:t>5 - Be aware that if you change the “Meeting spoken language”, it does for everybody on this meeting.</a:t>
            </a:r>
          </a:p>
          <a:p>
            <a:pPr marL="228600" indent="-228600" defTabSz="912937">
              <a:buAutoNum type="arabicPeriod"/>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3359942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a:t>
            </a:r>
          </a:p>
          <a:p>
            <a:endParaRPr lang="en-CA" dirty="0"/>
          </a:p>
          <a:p>
            <a:r>
              <a:rPr lang="en-CA" dirty="0"/>
              <a:t>Marie-Claude Lemieux, Ombud, TBS</a:t>
            </a:r>
          </a:p>
          <a:p>
            <a:endParaRPr lang="en-CA" dirty="0"/>
          </a:p>
          <a:p>
            <a:pPr marL="342900" marR="0" lvl="0" indent="-342900" defTabSz="914400" fontAlgn="base">
              <a:lnSpc>
                <a:spcPct val="90000"/>
              </a:lnSpc>
              <a:spcBef>
                <a:spcPct val="20000"/>
              </a:spcBef>
              <a:spcAft>
                <a:spcPct val="0"/>
              </a:spcAft>
              <a:buClrTx/>
              <a:buSzTx/>
              <a:buFont typeface="Arial" pitchFamily="34" charset="0"/>
              <a:buChar char="•"/>
              <a:tabLst/>
            </a:pPr>
            <a:r>
              <a:rPr kumimoji="0" lang="en-US" altLang="en-US" sz="1200" b="0" i="0" u="none" strike="noStrike" cap="none" normalizeH="0" baseline="0" dirty="0">
                <a:ln>
                  <a:noFill/>
                </a:ln>
                <a:solidFill>
                  <a:schemeClr val="accent1">
                    <a:lumMod val="75000"/>
                  </a:schemeClr>
                </a:solidFill>
                <a:effectLst/>
              </a:rPr>
              <a:t>Marie-Claude is passionate about supporting continuous learning and development and helping people in different roles develop and embrace their full leadership potential. </a:t>
            </a:r>
          </a:p>
          <a:p>
            <a:pPr marL="342900" marR="0" lvl="0" indent="-342900" defTabSz="914400" fontAlgn="base">
              <a:lnSpc>
                <a:spcPct val="90000"/>
              </a:lnSpc>
              <a:spcBef>
                <a:spcPct val="20000"/>
              </a:spcBef>
              <a:spcAft>
                <a:spcPct val="0"/>
              </a:spcAft>
              <a:buClrTx/>
              <a:buSzTx/>
              <a:buFont typeface="Arial" pitchFamily="34" charset="0"/>
              <a:buChar char="•"/>
              <a:tabLst/>
            </a:pPr>
            <a:r>
              <a:rPr kumimoji="0" lang="en-US" altLang="en-US" sz="1200" b="0" i="0" u="none" strike="noStrike" cap="none" normalizeH="0" baseline="0" dirty="0">
                <a:ln>
                  <a:noFill/>
                </a:ln>
                <a:solidFill>
                  <a:schemeClr val="accent1">
                    <a:lumMod val="75000"/>
                  </a:schemeClr>
                </a:solidFill>
                <a:effectLst/>
              </a:rPr>
              <a:t>She brings a wealth of knowledge and skills to this role including a background in human resources, a coaching certification and conflict management training.</a:t>
            </a:r>
          </a:p>
          <a:p>
            <a:pPr marL="342900" marR="0" lvl="0" indent="-342900" defTabSz="914400" fontAlgn="base">
              <a:lnSpc>
                <a:spcPct val="90000"/>
              </a:lnSpc>
              <a:spcBef>
                <a:spcPct val="20000"/>
              </a:spcBef>
              <a:spcAft>
                <a:spcPct val="0"/>
              </a:spcAft>
              <a:buClrTx/>
              <a:buSzTx/>
              <a:buFont typeface="Arial" pitchFamily="34" charset="0"/>
              <a:buChar char="•"/>
              <a:tabLst/>
            </a:pPr>
            <a:r>
              <a:rPr lang="en-US" altLang="en-US" sz="1200" dirty="0">
                <a:solidFill>
                  <a:schemeClr val="accent1">
                    <a:lumMod val="75000"/>
                  </a:schemeClr>
                </a:solidFill>
              </a:rPr>
              <a:t>She’s looks forward to fully participate in this program</a:t>
            </a:r>
            <a:endParaRPr kumimoji="0" lang="en-US" altLang="en-US" sz="1200" b="0" i="0" u="none" strike="noStrike" cap="none" normalizeH="0" baseline="0" dirty="0">
              <a:ln>
                <a:noFill/>
              </a:ln>
              <a:solidFill>
                <a:schemeClr val="accent1">
                  <a:lumMod val="75000"/>
                </a:schemeClr>
              </a:solidFill>
              <a:effectLst/>
            </a:endParaRPr>
          </a:p>
          <a:p>
            <a:endParaRPr lang="en-CA"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595290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(paraphrase from slide)</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Please</a:t>
            </a:r>
            <a:r>
              <a:rPr lang="fr-CA" dirty="0"/>
              <a:t> </a:t>
            </a:r>
            <a:r>
              <a:rPr lang="fr-CA" dirty="0" err="1"/>
              <a:t>write</a:t>
            </a:r>
            <a:r>
              <a:rPr lang="fr-CA" dirty="0"/>
              <a:t> down</a:t>
            </a:r>
            <a:r>
              <a:rPr lang="fr-CA" baseline="0" dirty="0"/>
              <a:t> </a:t>
            </a:r>
            <a:r>
              <a:rPr lang="fr-CA" baseline="0" dirty="0" err="1"/>
              <a:t>your</a:t>
            </a:r>
            <a:r>
              <a:rPr lang="fr-CA" baseline="0" dirty="0"/>
              <a:t> questions, at the end </a:t>
            </a:r>
            <a:r>
              <a:rPr lang="fr-CA" baseline="0" dirty="0" err="1"/>
              <a:t>there</a:t>
            </a:r>
            <a:r>
              <a:rPr lang="fr-CA" baseline="0" dirty="0"/>
              <a:t> </a:t>
            </a:r>
            <a:r>
              <a:rPr lang="fr-CA" baseline="0" dirty="0" err="1"/>
              <a:t>will</a:t>
            </a:r>
            <a:r>
              <a:rPr lang="fr-CA" baseline="0" dirty="0"/>
              <a:t> </a:t>
            </a:r>
            <a:r>
              <a:rPr lang="fr-CA" baseline="0" dirty="0" err="1"/>
              <a:t>be</a:t>
            </a:r>
            <a:r>
              <a:rPr lang="fr-CA" baseline="0" dirty="0"/>
              <a:t> time for Q&amp;A</a:t>
            </a:r>
            <a:endParaRPr lang="en-US" dirty="0"/>
          </a:p>
          <a:p>
            <a:pPr marL="171450" lvl="0" indent="-171450">
              <a:spcAft>
                <a:spcPts val="600"/>
              </a:spcAft>
              <a:buFont typeface="Arial" panose="020B0604020202020204" pitchFamily="34" charset="0"/>
              <a:buChar char="•"/>
            </a:pPr>
            <a:r>
              <a:rPr lang="en-US" sz="1200" dirty="0"/>
              <a:t>Raising hand</a:t>
            </a:r>
          </a:p>
          <a:p>
            <a:pPr marL="171450" lvl="0" indent="-171450">
              <a:spcAft>
                <a:spcPts val="600"/>
              </a:spcAft>
              <a:buFont typeface="Arial" panose="020B0604020202020204" pitchFamily="34" charset="0"/>
              <a:buChar char="•"/>
            </a:pPr>
            <a:r>
              <a:rPr lang="en-US" sz="1200" dirty="0"/>
              <a:t>Comments via the chat</a:t>
            </a:r>
          </a:p>
          <a:p>
            <a:pPr marL="171450" lvl="0" indent="-171450">
              <a:spcAft>
                <a:spcPts val="600"/>
              </a:spcAft>
              <a:buFont typeface="Arial" panose="020B0604020202020204" pitchFamily="34" charset="0"/>
              <a:buChar char="•"/>
            </a:pPr>
            <a:r>
              <a:rPr lang="en-US" sz="1200" dirty="0"/>
              <a:t>Ask questions anonymously via Sli.do </a:t>
            </a:r>
            <a:br>
              <a:rPr lang="en-US" sz="1200" dirty="0"/>
            </a:br>
            <a:r>
              <a:rPr lang="en-US" sz="1200" dirty="0"/>
              <a:t>https://app.sli.do/event/ndecSyr9sCAK8nCTSHMcjb</a:t>
            </a:r>
            <a:br>
              <a:rPr lang="en-US" sz="1200" dirty="0"/>
            </a:br>
            <a:r>
              <a:rPr lang="en-US" sz="1200" dirty="0"/>
              <a:t>code # </a:t>
            </a:r>
            <a:r>
              <a:rPr lang="en-US" sz="1200" dirty="0" err="1"/>
              <a:t>mcld</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1814907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171450" lvl="0" indent="-171450">
              <a:spcAft>
                <a:spcPts val="600"/>
              </a:spcAft>
              <a:buFont typeface="Arial" panose="020B0604020202020204" pitchFamily="34" charset="0"/>
              <a:buChar char="•"/>
            </a:pPr>
            <a:r>
              <a:rPr lang="en-US" sz="1200" baseline="0" dirty="0"/>
              <a:t>Now, let’s define “leadership” via a quote from Simon Sinek, (read from the slide)</a:t>
            </a:r>
          </a:p>
          <a:p>
            <a:pPr marL="171450" lvl="0" indent="-171450">
              <a:spcAft>
                <a:spcPts val="600"/>
              </a:spcAft>
              <a:buFont typeface="Arial" panose="020B0604020202020204" pitchFamily="34" charset="0"/>
              <a:buChar char="•"/>
            </a:pPr>
            <a:r>
              <a:rPr lang="en-US" sz="1200" baseline="0" dirty="0"/>
              <a:t>Strong leadership is one of the drivers of successful change, and leaders who support the people-side of change are essential to success.</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r>
              <a:rPr lang="en-US" sz="1200" dirty="0"/>
              <a:t>This program</a:t>
            </a:r>
            <a:r>
              <a:rPr lang="en-US" sz="1200" baseline="0" dirty="0"/>
              <a:t> delivers and promotes mindfulness practices to increase participants’ self-awareness and resilience, equipping leaders that can nurture mindfulness in their teams, with their colleagues and contribute to </a:t>
            </a:r>
            <a:r>
              <a:rPr lang="en-US" sz="1200" dirty="0"/>
              <a:t>employee wellness and well-being.</a:t>
            </a:r>
          </a:p>
          <a:p>
            <a:pPr marL="171450" lvl="0" indent="-171450">
              <a:spcAft>
                <a:spcPts val="600"/>
              </a:spcAft>
              <a:buFont typeface="Arial" panose="020B0604020202020204" pitchFamily="34" charset="0"/>
              <a:buChar char="•"/>
            </a:pPr>
            <a:r>
              <a:rPr lang="en-US" sz="1200" dirty="0"/>
              <a:t>This presentation will provide</a:t>
            </a:r>
            <a:r>
              <a:rPr lang="en-US" sz="1200" baseline="0" dirty="0"/>
              <a:t> </a:t>
            </a:r>
            <a:r>
              <a:rPr lang="en-US" sz="1200" dirty="0"/>
              <a:t>an overview of the program,</a:t>
            </a:r>
            <a:r>
              <a:rPr lang="en-US" sz="1200" baseline="0" dirty="0"/>
              <a:t> </a:t>
            </a:r>
            <a:r>
              <a:rPr lang="en-US" sz="1200" dirty="0"/>
              <a:t>share the highlights of the program</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1221375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a:t>
            </a:r>
          </a:p>
          <a:p>
            <a:endParaRPr lang="en-CA"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CA" dirty="0"/>
              <a:t>To start, let’s experience a mindful exercise…</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fr-CA"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fr-CA" dirty="0"/>
              <a:t>Note </a:t>
            </a:r>
            <a:r>
              <a:rPr lang="fr-CA" dirty="0" err="1"/>
              <a:t>that</a:t>
            </a:r>
            <a:r>
              <a:rPr lang="fr-CA" dirty="0"/>
              <a:t> for </a:t>
            </a:r>
            <a:r>
              <a:rPr lang="fr-CA" dirty="0" err="1"/>
              <a:t>some</a:t>
            </a:r>
            <a:r>
              <a:rPr lang="fr-CA" dirty="0"/>
              <a:t> people, </a:t>
            </a:r>
            <a:r>
              <a:rPr lang="fr-CA" dirty="0" err="1"/>
              <a:t>mindfulness</a:t>
            </a:r>
            <a:r>
              <a:rPr lang="fr-CA" dirty="0"/>
              <a:t> </a:t>
            </a:r>
            <a:r>
              <a:rPr lang="fr-CA" dirty="0" err="1"/>
              <a:t>exercises</a:t>
            </a:r>
            <a:r>
              <a:rPr lang="fr-CA" dirty="0"/>
              <a:t> </a:t>
            </a:r>
            <a:r>
              <a:rPr lang="fr-CA" dirty="0" err="1"/>
              <a:t>may</a:t>
            </a:r>
            <a:r>
              <a:rPr lang="fr-CA" dirty="0"/>
              <a:t> </a:t>
            </a:r>
            <a:r>
              <a:rPr lang="fr-CA" dirty="0" err="1"/>
              <a:t>be</a:t>
            </a:r>
            <a:r>
              <a:rPr lang="fr-CA" dirty="0"/>
              <a:t> </a:t>
            </a:r>
            <a:r>
              <a:rPr lang="fr-CA" dirty="0" err="1"/>
              <a:t>difficult</a:t>
            </a:r>
            <a:r>
              <a:rPr lang="fr-CA" dirty="0"/>
              <a:t> as they tend to </a:t>
            </a:r>
            <a:r>
              <a:rPr lang="fr-CA" dirty="0" err="1"/>
              <a:t>get</a:t>
            </a:r>
            <a:r>
              <a:rPr lang="fr-CA" dirty="0"/>
              <a:t> </a:t>
            </a:r>
            <a:r>
              <a:rPr lang="fr-CA" dirty="0" err="1"/>
              <a:t>you</a:t>
            </a:r>
            <a:r>
              <a:rPr lang="fr-CA" dirty="0"/>
              <a:t> in </a:t>
            </a:r>
            <a:r>
              <a:rPr lang="fr-CA" dirty="0" err="1"/>
              <a:t>touch</a:t>
            </a:r>
            <a:r>
              <a:rPr lang="fr-CA" dirty="0"/>
              <a:t> </a:t>
            </a:r>
            <a:r>
              <a:rPr lang="fr-CA" dirty="0" err="1"/>
              <a:t>with</a:t>
            </a:r>
            <a:r>
              <a:rPr lang="fr-CA" dirty="0"/>
              <a:t> </a:t>
            </a:r>
            <a:r>
              <a:rPr lang="fr-CA" dirty="0" err="1"/>
              <a:t>your</a:t>
            </a:r>
            <a:r>
              <a:rPr lang="fr-CA" dirty="0"/>
              <a:t> body and feelings. Trust </a:t>
            </a:r>
            <a:r>
              <a:rPr lang="fr-CA" dirty="0" err="1"/>
              <a:t>your</a:t>
            </a:r>
            <a:r>
              <a:rPr lang="fr-CA" dirty="0"/>
              <a:t> </a:t>
            </a:r>
            <a:r>
              <a:rPr lang="fr-CA" dirty="0" err="1"/>
              <a:t>judgement</a:t>
            </a:r>
            <a:r>
              <a:rPr lang="fr-CA" dirty="0"/>
              <a:t> </a:t>
            </a:r>
            <a:r>
              <a:rPr lang="fr-CA" dirty="0" err="1"/>
              <a:t>while</a:t>
            </a:r>
            <a:r>
              <a:rPr lang="fr-CA" dirty="0"/>
              <a:t> </a:t>
            </a:r>
            <a:r>
              <a:rPr lang="fr-CA" dirty="0" err="1"/>
              <a:t>doing</a:t>
            </a:r>
            <a:r>
              <a:rPr lang="fr-CA" dirty="0"/>
              <a:t> </a:t>
            </a:r>
            <a:r>
              <a:rPr lang="fr-CA" dirty="0" err="1"/>
              <a:t>them</a:t>
            </a:r>
            <a:r>
              <a:rPr lang="fr-CA" dirty="0"/>
              <a:t>. </a:t>
            </a:r>
          </a:p>
          <a:p>
            <a:pPr marL="171450" marR="0" lvl="0" indent="-171450"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Char char="•"/>
              <a:tabLst/>
              <a:defRPr/>
            </a:pPr>
            <a:r>
              <a:rPr lang="en-CA" dirty="0">
                <a:hlinkClick r:id="rId3"/>
              </a:rPr>
              <a:t>Trauma-Informed Mindfulness: Benefits, Risks, and Getting Started (psychcentral.com)</a:t>
            </a:r>
            <a:r>
              <a:rPr lang="en-CA" dirty="0"/>
              <a:t> - </a:t>
            </a:r>
            <a:r>
              <a:rPr lang="en-US" dirty="0"/>
              <a:t>https://psychcentral.com/health/trauma-informed-mindfulness</a:t>
            </a:r>
          </a:p>
          <a:p>
            <a:endParaRPr lang="en-CA" dirty="0"/>
          </a:p>
          <a:p>
            <a:r>
              <a:rPr lang="en-CA" sz="1200" dirty="0"/>
              <a:t>If you haven’t, take this as an invitation to experience this exercise</a:t>
            </a:r>
          </a:p>
          <a:p>
            <a:r>
              <a:rPr lang="en-CA" sz="1200" dirty="0"/>
              <a:t>Sit as comfortable as possible in a way that allows you to stay awake and attentive</a:t>
            </a:r>
          </a:p>
          <a:p>
            <a:r>
              <a:rPr lang="en-CA" sz="1200" dirty="0"/>
              <a:t>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r>
              <a:rPr lang="en-CA" dirty="0"/>
              <a:t>Now, direct your breath and attention and focus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face, your eyes, nose and</a:t>
            </a:r>
            <a:r>
              <a:rPr lang="en-CA" baseline="0" dirty="0"/>
              <a:t> mouth. Your jaw,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head, your </a:t>
            </a:r>
            <a:r>
              <a:rPr lang="en-CA" dirty="0" err="1"/>
              <a:t>scalf</a:t>
            </a:r>
            <a:r>
              <a:rPr lang="en-CA" dirty="0"/>
              <a:t>, breath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direct your breath and attention to your shoulders, breath in, breath out, and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arms, your hands and fingers,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Every time your attention wanders away, just bring it back gently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Back to your</a:t>
            </a:r>
            <a:r>
              <a:rPr lang="en-CA" baseline="0" dirty="0"/>
              <a:t> shoulders, and neck,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upper back, chest</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back, your</a:t>
            </a:r>
            <a:r>
              <a:rPr lang="en-CA" baseline="0" dirty="0"/>
              <a:t> </a:t>
            </a:r>
            <a:r>
              <a:rPr lang="en-CA" baseline="0" dirty="0" err="1"/>
              <a:t>abdoment</a:t>
            </a:r>
            <a:endParaRPr lang="en-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Direct your breath towards your waist,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leg, in and out and your upper leg, and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feet, in and out,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toes, breath in, breath out</a:t>
            </a:r>
          </a:p>
          <a:p>
            <a:pPr marL="171450" lvl="0" indent="-171450">
              <a:buFont typeface="Arial" panose="020B0604020202020204" pitchFamily="34" charset="0"/>
              <a:buChar char="•"/>
            </a:pPr>
            <a:r>
              <a:rPr lang="en-CA" dirty="0"/>
              <a:t>Stay there for a few seconds, breathing in and out</a:t>
            </a:r>
          </a:p>
          <a:p>
            <a:pPr marL="171450" lvl="0" indent="-171450">
              <a:buFont typeface="Arial" panose="020B0604020202020204" pitchFamily="34" charset="0"/>
              <a:buChar char="•"/>
            </a:pPr>
            <a:r>
              <a:rPr lang="en-CA" dirty="0"/>
              <a:t>When you feel like, open your eyes and come back</a:t>
            </a:r>
            <a:endParaRPr lang="en-CA" baseline="0" dirty="0"/>
          </a:p>
          <a:p>
            <a:pPr lvl="0">
              <a:buFont typeface="Arial" pitchFamily="34" charset="0"/>
              <a:buNone/>
            </a:pPr>
            <a:endParaRPr lang="en-CA" baseline="0" dirty="0"/>
          </a:p>
          <a:p>
            <a:pPr lvl="0">
              <a:buFont typeface="Arial" pitchFamily="34" charset="0"/>
              <a:buNone/>
            </a:pPr>
            <a:r>
              <a:rPr lang="en-CA" baseline="0" dirty="0"/>
              <a:t>Debrief: Use the chat to mention What did you notice?</a:t>
            </a:r>
          </a:p>
          <a:p>
            <a:pPr lvl="0">
              <a:buFont typeface="Arial" pitchFamily="34" charset="0"/>
              <a:buNone/>
            </a:pPr>
            <a:r>
              <a:rPr lang="en-US" baseline="0" dirty="0"/>
              <a:t>We’ll read some of your comments later during this session</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68412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a:t>
            </a:r>
          </a:p>
          <a:p>
            <a:endParaRPr lang="en-CA" noProof="0" dirty="0"/>
          </a:p>
          <a:p>
            <a:r>
              <a:rPr lang="en-CA" noProof="0" dirty="0"/>
              <a:t>About the results of the Sli.do…</a:t>
            </a:r>
          </a:p>
          <a:p>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Calibri" panose="020F0502020204030204" pitchFamily="34" charset="0"/>
                <a:ea typeface="Calibri" panose="020F0502020204030204" pitchFamily="34" charset="0"/>
                <a:cs typeface="Times New Roman" panose="02020603050405020304" pitchFamily="18" charset="0"/>
              </a:rPr>
              <a:t>We have obtained Sli.do results from all sorts of audiences, from DFO Canadian Coast Guard people, from CRA folks, from Change Management practitioners, from Learning Advisors, from IRCC All Employees, this graphic in particular was created from a wide audience across GoC Departments via the IOCN. All of them showing very similar results.</a:t>
            </a:r>
            <a:endParaRPr lang="en-CA" noProof="0" dirty="0"/>
          </a:p>
          <a:p>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kern="100" dirty="0">
                <a:effectLst/>
                <a:latin typeface="Calibri" panose="020F0502020204030204" pitchFamily="34" charset="0"/>
                <a:ea typeface="Calibri" panose="020F0502020204030204" pitchFamily="34" charset="0"/>
                <a:cs typeface="Times New Roman" panose="02020603050405020304" pitchFamily="18" charset="0"/>
              </a:rPr>
              <a:t>The story obtained from the graphics is, regardless of the level of mindfulness practice a quick mindfulness exercise generates benefits, as per the images at the bottom there is a shift towards the groups of words in 4 and 5 which are aligned with the availability of the prefrontal cortex, also called the executive function, and it is needed to learn, have focus, clarity, creativity, curiosity and compassion in the service of others and for oneself.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1200">
              <a:effectLst/>
              <a:latin typeface="Calibri" panose="020F0502020204030204" pitchFamily="34" charset="0"/>
              <a:ea typeface="Calibri" panose="020F0502020204030204" pitchFamily="34" charset="0"/>
              <a:cs typeface="Times New Roman" panose="02020603050405020304" pitchFamily="18" charset="0"/>
            </a:endParaRPr>
          </a:p>
          <a:p>
            <a:endParaRPr lang="en-CA" noProof="0"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734582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When you think about your work and try to find a balance between work priorities, your relationships with colleagues and clients, along with home life responsibility, what strikes you as the key skills needed for this balance? Where would you like to improve? </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Is it better presence, or more compassion? Is it increased self-awareness or tools for self-reflection?</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We believe that this program helps to answer some of these questions and to improve the key skills of presence, self-compassion, relationality, life-work balance, self-awareness and more.</a:t>
            </a:r>
          </a:p>
          <a:p>
            <a:pPr marL="0" lvl="0" indent="0">
              <a:buFont typeface="Symbol" panose="05050102010706020507" pitchFamily="18" charset="2"/>
              <a:buNone/>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(click)</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There are </a:t>
            </a:r>
            <a:r>
              <a:rPr lang="en-CA"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studies showing that individuals with higher levels of mindfulness tend to be more resilient. And also note that both mindfulness and resilience are important skills for improved well-being</a:t>
            </a: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By partaking in the program, you will likely increase the level of honesty and trust within yourself, and therefore with others, allowing for an authentic connection with the work that we do at across the Government of Canada.</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8</a:t>
            </a:fld>
            <a:endParaRPr lang="en-CA"/>
          </a:p>
        </p:txBody>
      </p:sp>
    </p:spTree>
    <p:extLst>
      <p:ext uri="{BB962C8B-B14F-4D97-AF65-F5344CB8AC3E}">
        <p14:creationId xmlns:p14="http://schemas.microsoft.com/office/powerpoint/2010/main" val="988823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noProof="0" dirty="0"/>
              <a:t>Alejandro</a:t>
            </a:r>
            <a:r>
              <a:rPr lang="en-CA" i="1" noProof="0" dirty="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i="1" noProof="0" dirty="0"/>
          </a:p>
          <a:p>
            <a:pPr marL="171450" lvl="0" indent="-171450">
              <a:spcAft>
                <a:spcPts val="600"/>
              </a:spcAft>
              <a:buFont typeface="Arial" panose="020B0604020202020204" pitchFamily="34" charset="0"/>
              <a:buChar char="•"/>
            </a:pPr>
            <a:r>
              <a:rPr lang="en-CA" sz="1200" b="0" i="0" u="none" strike="noStrike" kern="1200" dirty="0">
                <a:solidFill>
                  <a:schemeClr val="tx1"/>
                </a:solidFill>
                <a:effectLst/>
                <a:latin typeface="+mn-lt"/>
                <a:ea typeface="+mn-ea"/>
                <a:cs typeface="+mn-cs"/>
              </a:rPr>
              <a:t>Total registration to date: 1,271, Completed: </a:t>
            </a:r>
            <a:r>
              <a:rPr lang="en-CA" sz="1200" b="0" i="0" kern="1200" dirty="0">
                <a:solidFill>
                  <a:schemeClr val="tx1"/>
                </a:solidFill>
                <a:effectLst/>
                <a:latin typeface="+mn-lt"/>
                <a:ea typeface="+mn-ea"/>
                <a:cs typeface="+mn-cs"/>
              </a:rPr>
              <a:t>723</a:t>
            </a:r>
            <a:endParaRPr lang="fr-CA" sz="1200" dirty="0"/>
          </a:p>
          <a:p>
            <a:pPr marL="171450" lvl="0" indent="-171450">
              <a:spcAft>
                <a:spcPts val="600"/>
              </a:spcAft>
              <a:buFont typeface="Arial" panose="020B0604020202020204" pitchFamily="34" charset="0"/>
              <a:buChar char="•"/>
            </a:pPr>
            <a:r>
              <a:rPr lang="fr-CA" sz="1200" dirty="0"/>
              <a:t>The </a:t>
            </a:r>
            <a:r>
              <a:rPr lang="fr-CA" sz="1200" dirty="0" err="1"/>
              <a:t>graphic</a:t>
            </a:r>
            <a:r>
              <a:rPr lang="fr-CA" sz="1200" dirty="0"/>
              <a:t> shows the progression of the MCLD program, in </a:t>
            </a:r>
            <a:r>
              <a:rPr lang="fr-CA" sz="1200" dirty="0" err="1"/>
              <a:t>terms</a:t>
            </a:r>
            <a:r>
              <a:rPr lang="fr-CA" sz="1200" dirty="0"/>
              <a:t> of registration and </a:t>
            </a:r>
            <a:r>
              <a:rPr lang="fr-CA" sz="1200" dirty="0" err="1"/>
              <a:t>completion</a:t>
            </a:r>
            <a:r>
              <a:rPr lang="fr-CA" sz="1200" dirty="0"/>
              <a:t>, </a:t>
            </a:r>
            <a:r>
              <a:rPr lang="fr-CA" sz="1200" dirty="0" err="1"/>
              <a:t>showing</a:t>
            </a:r>
            <a:r>
              <a:rPr lang="fr-CA" sz="1200" dirty="0"/>
              <a:t> an </a:t>
            </a:r>
            <a:r>
              <a:rPr lang="fr-CA" sz="1200" dirty="0" err="1"/>
              <a:t>average</a:t>
            </a:r>
            <a:r>
              <a:rPr lang="fr-CA" sz="1200" dirty="0"/>
              <a:t> </a:t>
            </a:r>
            <a:r>
              <a:rPr lang="fr-CA" sz="1200" dirty="0" err="1"/>
              <a:t>slightly</a:t>
            </a:r>
            <a:r>
              <a:rPr lang="fr-CA" sz="1200" dirty="0"/>
              <a:t> </a:t>
            </a:r>
            <a:r>
              <a:rPr lang="fr-CA" sz="1200" dirty="0" err="1"/>
              <a:t>above</a:t>
            </a:r>
            <a:r>
              <a:rPr lang="fr-CA" sz="1200" dirty="0"/>
              <a:t> 50%</a:t>
            </a:r>
          </a:p>
          <a:p>
            <a:pPr marL="171450" lvl="0" indent="-171450">
              <a:spcAft>
                <a:spcPts val="600"/>
              </a:spcAft>
              <a:buFont typeface="Arial" panose="020B0604020202020204" pitchFamily="34" charset="0"/>
              <a:buChar char="•"/>
            </a:pPr>
            <a:r>
              <a:rPr lang="fr-CA" sz="1200" noProof="0" dirty="0"/>
              <a:t>How come 57% </a:t>
            </a:r>
            <a:r>
              <a:rPr lang="fr-CA" sz="1200" noProof="0" dirty="0" err="1"/>
              <a:t>you</a:t>
            </a:r>
            <a:r>
              <a:rPr lang="fr-CA" sz="1200" noProof="0" dirty="0"/>
              <a:t> </a:t>
            </a:r>
            <a:r>
              <a:rPr lang="fr-CA" sz="1200" noProof="0" dirty="0" err="1"/>
              <a:t>may</a:t>
            </a:r>
            <a:r>
              <a:rPr lang="fr-CA" sz="1200" noProof="0" dirty="0"/>
              <a:t> </a:t>
            </a:r>
            <a:r>
              <a:rPr lang="fr-CA" sz="1200" noProof="0" dirty="0" err="1"/>
              <a:t>ask</a:t>
            </a:r>
            <a:r>
              <a:rPr lang="fr-CA" sz="1200" noProof="0" dirty="0"/>
              <a:t>… </a:t>
            </a:r>
            <a:r>
              <a:rPr lang="fr-CA" sz="1200" noProof="0" dirty="0" err="1"/>
              <a:t>among</a:t>
            </a:r>
            <a:r>
              <a:rPr lang="fr-CA" sz="1200" noProof="0" dirty="0"/>
              <a:t> </a:t>
            </a:r>
            <a:r>
              <a:rPr lang="fr-CA" sz="1200" noProof="0" dirty="0" err="1"/>
              <a:t>other</a:t>
            </a:r>
            <a:r>
              <a:rPr lang="fr-CA" sz="1200" noProof="0" dirty="0"/>
              <a:t> </a:t>
            </a:r>
            <a:r>
              <a:rPr lang="fr-CA" sz="1200" noProof="0" dirty="0" err="1"/>
              <a:t>reasons</a:t>
            </a:r>
            <a:r>
              <a:rPr lang="fr-CA" sz="1200" noProof="0" dirty="0"/>
              <a:t>:</a:t>
            </a:r>
          </a:p>
          <a:p>
            <a:pPr marL="628650" lvl="1" indent="-171450">
              <a:spcAft>
                <a:spcPts val="600"/>
              </a:spcAft>
              <a:buFont typeface="Arial" panose="020B0604020202020204" pitchFamily="34" charset="0"/>
              <a:buChar char="•"/>
            </a:pPr>
            <a:r>
              <a:rPr lang="fr-CA" noProof="0" dirty="0"/>
              <a:t>Change in </a:t>
            </a:r>
            <a:r>
              <a:rPr lang="fr-CA" noProof="0" dirty="0" err="1"/>
              <a:t>work</a:t>
            </a:r>
            <a:r>
              <a:rPr lang="fr-CA" noProof="0" dirty="0"/>
              <a:t> </a:t>
            </a:r>
            <a:r>
              <a:rPr lang="fr-CA" noProof="0" dirty="0" err="1"/>
              <a:t>load</a:t>
            </a:r>
            <a:r>
              <a:rPr lang="fr-CA" noProof="0" dirty="0"/>
              <a:t> for participants</a:t>
            </a:r>
          </a:p>
          <a:p>
            <a:pPr marL="628650" lvl="1" indent="-171450">
              <a:spcAft>
                <a:spcPts val="600"/>
              </a:spcAft>
              <a:buFont typeface="Arial" panose="020B0604020202020204" pitchFamily="34" charset="0"/>
              <a:buChar char="•"/>
            </a:pPr>
            <a:r>
              <a:rPr lang="en-CA" noProof="0" dirty="0"/>
              <a:t>Change in their work priorities (management changed their minds, new manager, re-organization, </a:t>
            </a:r>
            <a:r>
              <a:rPr lang="en-CA" noProof="0" dirty="0" err="1"/>
              <a:t>etc</a:t>
            </a:r>
            <a:r>
              <a:rPr lang="en-CA" noProof="0" dirty="0"/>
              <a:t>)</a:t>
            </a:r>
          </a:p>
          <a:p>
            <a:pPr marL="628650" lvl="1" indent="-171450">
              <a:spcAft>
                <a:spcPts val="600"/>
              </a:spcAft>
              <a:buFont typeface="Arial" panose="020B0604020202020204" pitchFamily="34" charset="0"/>
              <a:buChar char="•"/>
            </a:pPr>
            <a:r>
              <a:rPr lang="en-CA" noProof="0" dirty="0"/>
              <a:t>Misunderstanding of the commitment to participate</a:t>
            </a:r>
          </a:p>
          <a:p>
            <a:pPr marL="628650" lvl="1" indent="-171450">
              <a:spcAft>
                <a:spcPts val="600"/>
              </a:spcAft>
              <a:buFont typeface="Arial" panose="020B0604020202020204" pitchFamily="34" charset="0"/>
              <a:buChar char="•"/>
            </a:pPr>
            <a:r>
              <a:rPr lang="en-CA" noProof="0" dirty="0"/>
              <a:t>Among others</a:t>
            </a:r>
          </a:p>
          <a:p>
            <a:pPr marL="0" lvl="0" indent="0">
              <a:spcAft>
                <a:spcPts val="600"/>
              </a:spcAft>
              <a:buFont typeface="Arial" panose="020B0604020202020204" pitchFamily="34" charset="0"/>
              <a:buNone/>
            </a:pPr>
            <a:endParaRPr lang="en-CA"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9</a:t>
            </a:fld>
            <a:endParaRPr lang="en-CA"/>
          </a:p>
        </p:txBody>
      </p:sp>
    </p:spTree>
    <p:extLst>
      <p:ext uri="{BB962C8B-B14F-4D97-AF65-F5344CB8AC3E}">
        <p14:creationId xmlns:p14="http://schemas.microsoft.com/office/powerpoint/2010/main" val="2166824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10"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1"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12"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4"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2026-04-10</a:t>
            </a:fld>
            <a:endParaRPr lang="en-CA"/>
          </a:p>
        </p:txBody>
      </p:sp>
      <p:sp>
        <p:nvSpPr>
          <p:cNvPr id="16" name="Rectangle 15">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https://wiki.gccollab.ca/images/f/f1/AGzz_IOCN_RICO_logo_RGB_300dpi.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75656" y="1151542"/>
            <a:ext cx="5972418" cy="10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20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2026-04-10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53636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2026-04-10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936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9" name="Subtitle 2"/>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2026-04-10</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3" name="Picture 2">
            <a:extLst>
              <a:ext uri="{FF2B5EF4-FFF2-40B4-BE49-F238E27FC236}">
                <a16:creationId xmlns:a16="http://schemas.microsoft.com/office/drawing/2014/main" id="{B66AB866-D9B2-F51F-1F09-378FED41D73C}"/>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026" name="Picture 2">
            <a:extLst>
              <a:ext uri="{FF2B5EF4-FFF2-40B4-BE49-F238E27FC236}">
                <a16:creationId xmlns:a16="http://schemas.microsoft.com/office/drawing/2014/main" id="{76E6A45B-DA3D-04AB-2D73-33ADFCF365EA}"/>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ovt-of-canada-logo – IISD Experimental Lakes Area">
            <a:extLst>
              <a:ext uri="{FF2B5EF4-FFF2-40B4-BE49-F238E27FC236}">
                <a16:creationId xmlns:a16="http://schemas.microsoft.com/office/drawing/2014/main" id="{3E3F8702-4B61-1C6E-EF7A-F7F6C06DFC3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ederal - Data and Statistics: Canada - Research Guides at University ...">
            <a:extLst>
              <a:ext uri="{FF2B5EF4-FFF2-40B4-BE49-F238E27FC236}">
                <a16:creationId xmlns:a16="http://schemas.microsoft.com/office/drawing/2014/main" id="{26E9E52E-BA85-98B0-AD47-9AB7C14F1A4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29751" y="116632"/>
            <a:ext cx="1375792" cy="32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853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2026-04-10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414312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2026-04-10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773832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2026-04-10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467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2026-04-10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56984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2026-04-10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9198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2026-04-10</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847488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2026-04-10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4669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B3FFD2E5-3B4C-457C-A707-CAECF53851F3}" type="datetime1">
              <a:rPr lang="en-CA" smtClean="0"/>
              <a:pPr/>
              <a:t>2026-04-10</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773279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2026-04-10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0933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2026-04-10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31911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2026-04-10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86351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2026-04-10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7612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2026-04-10</a:t>
            </a:fld>
            <a:endParaRPr lang="en-CA"/>
          </a:p>
        </p:txBody>
      </p:sp>
      <p:sp>
        <p:nvSpPr>
          <p:cNvPr id="6" name="Footer Placeholder 5"/>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49043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2026-04-10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70631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2026-04-10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10282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2026-04-10</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7934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2026-04-10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7594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2026-04-10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33854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2026-04-10</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449A1-3E28-4EED-877C-2235D0A8D14E}" type="slidenum">
              <a:rPr lang="en-CA" smtClean="0"/>
              <a:pPr/>
              <a:t>‹#›</a:t>
            </a:fld>
            <a:endParaRPr lang="en-CA"/>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5793425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7662" y="6356350"/>
            <a:ext cx="175313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2026-04-10</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6" name="Picture 5">
            <a:extLst>
              <a:ext uri="{FF2B5EF4-FFF2-40B4-BE49-F238E27FC236}">
                <a16:creationId xmlns:a16="http://schemas.microsoft.com/office/drawing/2014/main" id="{0F10D0DC-74D5-3937-9BB8-3881AC010580}"/>
              </a:ext>
            </a:extLst>
          </p:cNvPr>
          <p:cNvPicPr>
            <a:picLocks noChangeAspect="1"/>
          </p:cNvPicPr>
          <p:nvPr userDrawn="1"/>
        </p:nvPicPr>
        <p:blipFill>
          <a:blip r:embed="rId14"/>
          <a:stretch>
            <a:fillRect/>
          </a:stretch>
        </p:blipFill>
        <p:spPr>
          <a:xfrm>
            <a:off x="101352" y="6355844"/>
            <a:ext cx="582216" cy="421341"/>
          </a:xfrm>
          <a:prstGeom prst="rect">
            <a:avLst/>
          </a:prstGeom>
        </p:spPr>
      </p:pic>
    </p:spTree>
    <p:extLst>
      <p:ext uri="{BB962C8B-B14F-4D97-AF65-F5344CB8AC3E}">
        <p14:creationId xmlns:p14="http://schemas.microsoft.com/office/powerpoint/2010/main" val="40024906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notesSlide" Target="../notesSlides/notesSlide15.xml"/><Relationship Id="rId7" Type="http://schemas.openxmlformats.org/officeDocument/2006/relationships/image" Target="../media/image30.jpg"/><Relationship Id="rId12" Type="http://schemas.openxmlformats.org/officeDocument/2006/relationships/image" Target="../media/image35.jpeg"/><Relationship Id="rId2" Type="http://schemas.openxmlformats.org/officeDocument/2006/relationships/slideLayout" Target="../slideLayouts/slideLayout2.xml"/><Relationship Id="rId16" Type="http://schemas.openxmlformats.org/officeDocument/2006/relationships/image" Target="../media/image39.jpeg"/><Relationship Id="rId1" Type="http://schemas.openxmlformats.org/officeDocument/2006/relationships/tags" Target="../tags/tag1.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jpeg"/><Relationship Id="rId4" Type="http://schemas.openxmlformats.org/officeDocument/2006/relationships/hyperlink" Target="https://wiki.gccollab.ca/MCLD_Program_Facilitators_Team_/_L'%C3%A9quipe_des_animateurs_du_program_de_DLCP" TargetMode="External"/><Relationship Id="rId9" Type="http://schemas.openxmlformats.org/officeDocument/2006/relationships/image" Target="../media/image32.jpg"/><Relationship Id="rId1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wiki.gccollab.ca/Mindful_Change_Leadership_Development_Program_-_FAQ" TargetMode="External"/><Relationship Id="rId5" Type="http://schemas.openxmlformats.org/officeDocument/2006/relationships/hyperlink" Target="https://wiki.gccollab.ca/Mindful_Change_Leadership_Development_Program_Details" TargetMode="External"/><Relationship Id="rId4" Type="http://schemas.openxmlformats.org/officeDocument/2006/relationships/hyperlink" Target="https://wiki.gccollab.ca/MCLD-DLCP"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s://wiki.gccollab.ca/Mindful_Change_Leadership_Development_Program_-_FAQ" TargetMode="External"/><Relationship Id="rId4" Type="http://schemas.openxmlformats.org/officeDocument/2006/relationships/hyperlink" Target="https://wiki.gccollab.ca/Mindful_Change_Leadership_Development_Program_Detail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677206-3055-9284-F528-2054CE9BB6D5}"/>
              </a:ext>
            </a:extLst>
          </p:cNvPr>
          <p:cNvSpPr>
            <a:spLocks noGrp="1"/>
          </p:cNvSpPr>
          <p:nvPr>
            <p:ph type="ctrTitle"/>
          </p:nvPr>
        </p:nvSpPr>
        <p:spPr/>
        <p:txBody>
          <a:bodyPr>
            <a:noAutofit/>
          </a:bodyPr>
          <a:lstStyle/>
          <a:p>
            <a:r>
              <a:rPr lang="fr-FR" sz="2800" dirty="0">
                <a:solidFill>
                  <a:schemeClr val="accent1">
                    <a:lumMod val="75000"/>
                  </a:schemeClr>
                </a:solidFill>
              </a:rPr>
              <a:t>Information session: </a:t>
            </a:r>
            <a:br>
              <a:rPr lang="fr-FR" sz="2800" dirty="0">
                <a:solidFill>
                  <a:schemeClr val="accent1">
                    <a:lumMod val="75000"/>
                  </a:schemeClr>
                </a:solidFill>
              </a:rPr>
            </a:br>
            <a:r>
              <a:rPr lang="en-US" sz="2800" dirty="0">
                <a:solidFill>
                  <a:schemeClr val="accent1">
                    <a:lumMod val="75000"/>
                  </a:schemeClr>
                </a:solidFill>
              </a:rPr>
              <a:t>Mindful Change Leadership Development program</a:t>
            </a:r>
          </a:p>
        </p:txBody>
      </p:sp>
      <p:sp>
        <p:nvSpPr>
          <p:cNvPr id="3" name="Subtitle 2"/>
          <p:cNvSpPr>
            <a:spLocks noGrp="1"/>
          </p:cNvSpPr>
          <p:nvPr>
            <p:ph type="subTitle" idx="1"/>
          </p:nvPr>
        </p:nvSpPr>
        <p:spPr>
          <a:xfrm>
            <a:off x="1371600" y="5301207"/>
            <a:ext cx="6400800" cy="805561"/>
          </a:xfrm>
        </p:spPr>
        <p:txBody>
          <a:bodyPr>
            <a:normAutofit/>
          </a:bodyPr>
          <a:lstStyle/>
          <a:p>
            <a:pPr>
              <a:spcBef>
                <a:spcPts val="600"/>
              </a:spcBef>
            </a:pPr>
            <a:r>
              <a:rPr lang="en-US" sz="2800" dirty="0">
                <a:solidFill>
                  <a:schemeClr val="accent1">
                    <a:lumMod val="75000"/>
                  </a:schemeClr>
                </a:solidFill>
              </a:rPr>
              <a:t>April 2026</a:t>
            </a:r>
          </a:p>
        </p:txBody>
      </p:sp>
    </p:spTree>
    <p:extLst>
      <p:ext uri="{BB962C8B-B14F-4D97-AF65-F5344CB8AC3E}">
        <p14:creationId xmlns:p14="http://schemas.microsoft.com/office/powerpoint/2010/main" val="251191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2074"/>
          </a:xfrm>
        </p:spPr>
        <p:txBody>
          <a:bodyPr>
            <a:normAutofit fontScale="90000"/>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Map of Participation, 2022  English Offering</a:t>
            </a:r>
            <a:endParaRPr lang="en-CA" sz="3200" dirty="0"/>
          </a:p>
        </p:txBody>
      </p:sp>
      <p:sp>
        <p:nvSpPr>
          <p:cNvPr id="8" name="TextBox 7">
            <a:extLst>
              <a:ext uri="{FF2B5EF4-FFF2-40B4-BE49-F238E27FC236}">
                <a16:creationId xmlns:a16="http://schemas.microsoft.com/office/drawing/2014/main" id="{CAF6077A-6052-2B2F-6E31-CF1817D77F0B}"/>
              </a:ext>
            </a:extLst>
          </p:cNvPr>
          <p:cNvSpPr txBox="1"/>
          <p:nvPr/>
        </p:nvSpPr>
        <p:spPr>
          <a:xfrm>
            <a:off x="5153498" y="1052736"/>
            <a:ext cx="858197" cy="590931"/>
          </a:xfrm>
          <a:prstGeom prst="rect">
            <a:avLst/>
          </a:prstGeom>
          <a:noFill/>
        </p:spPr>
        <p:txBody>
          <a:bodyPr wrap="square" rtlCol="0">
            <a:spAutoFit/>
          </a:bodyPr>
          <a:lstStyle/>
          <a:p>
            <a:pPr algn="ctr"/>
            <a:r>
              <a:rPr lang="fr-CA" dirty="0"/>
              <a:t>From NCR:</a:t>
            </a:r>
            <a:endParaRPr lang="en-US" dirty="0"/>
          </a:p>
        </p:txBody>
      </p:sp>
      <p:sp>
        <p:nvSpPr>
          <p:cNvPr id="9" name="TextBox 8">
            <a:extLst>
              <a:ext uri="{FF2B5EF4-FFF2-40B4-BE49-F238E27FC236}">
                <a16:creationId xmlns:a16="http://schemas.microsoft.com/office/drawing/2014/main" id="{5A94A3BA-65A8-F47A-429B-C96EC31131B4}"/>
              </a:ext>
            </a:extLst>
          </p:cNvPr>
          <p:cNvSpPr txBox="1"/>
          <p:nvPr/>
        </p:nvSpPr>
        <p:spPr>
          <a:xfrm>
            <a:off x="514581" y="1052736"/>
            <a:ext cx="2408768" cy="590931"/>
          </a:xfrm>
          <a:prstGeom prst="rect">
            <a:avLst/>
          </a:prstGeom>
          <a:noFill/>
        </p:spPr>
        <p:txBody>
          <a:bodyPr wrap="square" rtlCol="0">
            <a:spAutoFit/>
          </a:bodyPr>
          <a:lstStyle/>
          <a:p>
            <a:pPr algn="ctr"/>
            <a:r>
              <a:rPr lang="en-CA" dirty="0"/>
              <a:t>From across Canada:</a:t>
            </a:r>
          </a:p>
        </p:txBody>
      </p:sp>
      <p:pic>
        <p:nvPicPr>
          <p:cNvPr id="3" name="Picture 2">
            <a:extLst>
              <a:ext uri="{FF2B5EF4-FFF2-40B4-BE49-F238E27FC236}">
                <a16:creationId xmlns:a16="http://schemas.microsoft.com/office/drawing/2014/main" id="{A5C57888-AE26-960C-45E9-005799C28C02}"/>
              </a:ext>
            </a:extLst>
          </p:cNvPr>
          <p:cNvPicPr>
            <a:picLocks noChangeAspect="1"/>
          </p:cNvPicPr>
          <p:nvPr/>
        </p:nvPicPr>
        <p:blipFill>
          <a:blip r:embed="rId3"/>
          <a:stretch>
            <a:fillRect/>
          </a:stretch>
        </p:blipFill>
        <p:spPr>
          <a:xfrm>
            <a:off x="203766" y="751623"/>
            <a:ext cx="8764223" cy="6106377"/>
          </a:xfrm>
          <a:prstGeom prst="rect">
            <a:avLst/>
          </a:prstGeom>
        </p:spPr>
      </p:pic>
    </p:spTree>
    <p:extLst>
      <p:ext uri="{BB962C8B-B14F-4D97-AF65-F5344CB8AC3E}">
        <p14:creationId xmlns:p14="http://schemas.microsoft.com/office/powerpoint/2010/main" val="3316991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7A7AD73-F493-3733-D38C-D9A76AE4DE04}"/>
              </a:ext>
            </a:extLst>
          </p:cNvPr>
          <p:cNvGraphicFramePr>
            <a:graphicFrameLocks/>
          </p:cNvGraphicFramePr>
          <p:nvPr>
            <p:extLst>
              <p:ext uri="{D42A27DB-BD31-4B8C-83A1-F6EECF244321}">
                <p14:modId xmlns:p14="http://schemas.microsoft.com/office/powerpoint/2010/main" val="98718019"/>
              </p:ext>
            </p:extLst>
          </p:nvPr>
        </p:nvGraphicFramePr>
        <p:xfrm>
          <a:off x="465868" y="1124743"/>
          <a:ext cx="8354604" cy="53285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B52E4EEA-C41B-4D60-9DE1-3D7303B9016A}"/>
              </a:ext>
            </a:extLst>
          </p:cNvPr>
          <p:cNvGraphicFramePr>
            <a:graphicFrameLocks/>
          </p:cNvGraphicFramePr>
          <p:nvPr>
            <p:extLst>
              <p:ext uri="{D42A27DB-BD31-4B8C-83A1-F6EECF244321}">
                <p14:modId xmlns:p14="http://schemas.microsoft.com/office/powerpoint/2010/main" val="2288872080"/>
              </p:ext>
            </p:extLst>
          </p:nvPr>
        </p:nvGraphicFramePr>
        <p:xfrm>
          <a:off x="465868" y="1124743"/>
          <a:ext cx="8354604" cy="5328593"/>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p:cNvSpPr>
            <a:spLocks noGrp="1"/>
          </p:cNvSpPr>
          <p:nvPr>
            <p:ph type="title"/>
          </p:nvPr>
        </p:nvSpPr>
        <p:spPr>
          <a:xfrm>
            <a:off x="457200" y="274638"/>
            <a:ext cx="8229600" cy="714655"/>
          </a:xfrm>
        </p:spPr>
        <p:txBody>
          <a:bodyPr/>
          <a:lstStyle/>
          <a:p>
            <a:pPr algn="ct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Key Findings - MCLD English Program 2025</a:t>
            </a:r>
            <a:endParaRPr lang="en-CA" sz="3200" dirty="0"/>
          </a:p>
        </p:txBody>
      </p:sp>
      <p:sp>
        <p:nvSpPr>
          <p:cNvPr id="11" name="TextBox 2">
            <a:extLst>
              <a:ext uri="{FF2B5EF4-FFF2-40B4-BE49-F238E27FC236}">
                <a16:creationId xmlns:a16="http://schemas.microsoft.com/office/drawing/2014/main" id="{2E09AC2D-C8B5-4F90-0167-C2CBB965C23A}"/>
              </a:ext>
            </a:extLst>
          </p:cNvPr>
          <p:cNvSpPr txBox="1"/>
          <p:nvPr/>
        </p:nvSpPr>
        <p:spPr>
          <a:xfrm rot="16200000">
            <a:off x="1139417" y="2083672"/>
            <a:ext cx="947695" cy="47000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14.7%</a:t>
            </a:r>
            <a:endParaRPr lang="en-US" sz="1200" dirty="0">
              <a:effectLst/>
              <a:ea typeface="Calibri" panose="020F0502020204030204" pitchFamily="34" charset="0"/>
              <a:cs typeface="Times New Roman" panose="02020603050405020304" pitchFamily="18" charset="0"/>
            </a:endParaRPr>
          </a:p>
        </p:txBody>
      </p:sp>
      <p:sp>
        <p:nvSpPr>
          <p:cNvPr id="17" name="TextBox 3">
            <a:extLst>
              <a:ext uri="{FF2B5EF4-FFF2-40B4-BE49-F238E27FC236}">
                <a16:creationId xmlns:a16="http://schemas.microsoft.com/office/drawing/2014/main" id="{8F636A6F-4744-53F3-8B3E-0B52E0499427}"/>
              </a:ext>
            </a:extLst>
          </p:cNvPr>
          <p:cNvSpPr txBox="1"/>
          <p:nvPr/>
        </p:nvSpPr>
        <p:spPr>
          <a:xfrm rot="16200000">
            <a:off x="2596796" y="2083671"/>
            <a:ext cx="947695" cy="47000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30.8%</a:t>
            </a:r>
            <a:endParaRPr lang="en-US" sz="1200" dirty="0">
              <a:effectLst/>
              <a:ea typeface="Calibri" panose="020F0502020204030204" pitchFamily="34" charset="0"/>
              <a:cs typeface="Times New Roman" panose="02020603050405020304" pitchFamily="18" charset="0"/>
            </a:endParaRPr>
          </a:p>
        </p:txBody>
      </p:sp>
      <p:sp>
        <p:nvSpPr>
          <p:cNvPr id="18" name="TextBox 4">
            <a:extLst>
              <a:ext uri="{FF2B5EF4-FFF2-40B4-BE49-F238E27FC236}">
                <a16:creationId xmlns:a16="http://schemas.microsoft.com/office/drawing/2014/main" id="{B6D5E61F-B083-B962-D006-0916FC2885C6}"/>
              </a:ext>
            </a:extLst>
          </p:cNvPr>
          <p:cNvSpPr txBox="1"/>
          <p:nvPr/>
        </p:nvSpPr>
        <p:spPr>
          <a:xfrm rot="16200000">
            <a:off x="4668221" y="1640032"/>
            <a:ext cx="947695" cy="47000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13.5%</a:t>
            </a:r>
            <a:endParaRPr lang="en-US" sz="1200" dirty="0">
              <a:effectLst/>
              <a:ea typeface="Calibri" panose="020F0502020204030204" pitchFamily="34" charset="0"/>
              <a:cs typeface="Times New Roman" panose="02020603050405020304" pitchFamily="18" charset="0"/>
            </a:endParaRPr>
          </a:p>
        </p:txBody>
      </p:sp>
      <p:sp>
        <p:nvSpPr>
          <p:cNvPr id="19" name="TextBox 5">
            <a:extLst>
              <a:ext uri="{FF2B5EF4-FFF2-40B4-BE49-F238E27FC236}">
                <a16:creationId xmlns:a16="http://schemas.microsoft.com/office/drawing/2014/main" id="{66BD5C59-9E2B-70CA-27AD-2EF744208364}"/>
              </a:ext>
            </a:extLst>
          </p:cNvPr>
          <p:cNvSpPr txBox="1"/>
          <p:nvPr/>
        </p:nvSpPr>
        <p:spPr>
          <a:xfrm rot="16200000">
            <a:off x="5638720" y="1609823"/>
            <a:ext cx="947695" cy="47000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18.2%</a:t>
            </a:r>
            <a:endParaRPr lang="en-US" sz="1200" dirty="0">
              <a:effectLst/>
              <a:ea typeface="Calibri" panose="020F0502020204030204" pitchFamily="34" charset="0"/>
              <a:cs typeface="Times New Roman" panose="02020603050405020304" pitchFamily="18" charset="0"/>
            </a:endParaRPr>
          </a:p>
        </p:txBody>
      </p:sp>
      <p:sp>
        <p:nvSpPr>
          <p:cNvPr id="20" name="TextBox 6">
            <a:extLst>
              <a:ext uri="{FF2B5EF4-FFF2-40B4-BE49-F238E27FC236}">
                <a16:creationId xmlns:a16="http://schemas.microsoft.com/office/drawing/2014/main" id="{CC5073FD-A822-2B37-6E6F-4654A714D84C}"/>
              </a:ext>
            </a:extLst>
          </p:cNvPr>
          <p:cNvSpPr txBox="1"/>
          <p:nvPr/>
        </p:nvSpPr>
        <p:spPr>
          <a:xfrm rot="16200000">
            <a:off x="7165862" y="2181942"/>
            <a:ext cx="947695" cy="47000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22.2%</a:t>
            </a:r>
            <a:endParaRPr lang="en-US" sz="1200" dirty="0">
              <a:effectLst/>
              <a:ea typeface="Calibri" panose="020F0502020204030204" pitchFamily="34" charset="0"/>
              <a:cs typeface="Times New Roman" panose="02020603050405020304" pitchFamily="18" charset="0"/>
            </a:endParaRPr>
          </a:p>
        </p:txBody>
      </p:sp>
      <p:sp>
        <p:nvSpPr>
          <p:cNvPr id="8" name="TextBox 4">
            <a:extLst>
              <a:ext uri="{FF2B5EF4-FFF2-40B4-BE49-F238E27FC236}">
                <a16:creationId xmlns:a16="http://schemas.microsoft.com/office/drawing/2014/main" id="{013A2E80-AD4E-4C3B-8768-10732202BBBE}"/>
              </a:ext>
            </a:extLst>
          </p:cNvPr>
          <p:cNvSpPr txBox="1"/>
          <p:nvPr/>
        </p:nvSpPr>
        <p:spPr>
          <a:xfrm>
            <a:off x="3049281" y="6522295"/>
            <a:ext cx="4080284" cy="27699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rtl="0" eaLnBrk="1" latinLnBrk="0" hangingPunct="1"/>
            <a:r>
              <a:rPr lang="en-US" sz="1200" dirty="0">
                <a:solidFill>
                  <a:schemeClr val="tx1"/>
                </a:solidFill>
                <a:effectLst/>
                <a:latin typeface="+mn-lt"/>
                <a:ea typeface="+mn-ea"/>
                <a:cs typeface="+mn-cs"/>
              </a:rPr>
              <a:t>* People who answered "Always", "Usually", and "Sometimes"</a:t>
            </a:r>
            <a:endParaRPr lang="en-US" sz="1000" dirty="0">
              <a:effectLst/>
            </a:endParaRPr>
          </a:p>
        </p:txBody>
      </p:sp>
    </p:spTree>
    <p:extLst>
      <p:ext uri="{BB962C8B-B14F-4D97-AF65-F5344CB8AC3E}">
        <p14:creationId xmlns:p14="http://schemas.microsoft.com/office/powerpoint/2010/main" val="337194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1" grpId="0"/>
      <p:bldP spid="17" grpId="0"/>
      <p:bldP spid="18" grpId="0"/>
      <p:bldP spid="19" grpId="0"/>
      <p:bldP spid="20"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duotone>
              <a:schemeClr val="accent3">
                <a:shade val="45000"/>
                <a:satMod val="135000"/>
              </a:schemeClr>
              <a:prstClr val="white"/>
            </a:duotone>
          </a:blip>
          <a:srcRect b="5962"/>
          <a:stretch/>
        </p:blipFill>
        <p:spPr>
          <a:xfrm>
            <a:off x="7443578" y="19050"/>
            <a:ext cx="1700422" cy="1517973"/>
          </a:xfrm>
          <a:prstGeom prst="rect">
            <a:avLst/>
          </a:prstGeom>
        </p:spPr>
      </p:pic>
      <p:sp>
        <p:nvSpPr>
          <p:cNvPr id="4" name="Title 3"/>
          <p:cNvSpPr>
            <a:spLocks noGrp="1"/>
          </p:cNvSpPr>
          <p:nvPr>
            <p:ph type="title"/>
          </p:nvPr>
        </p:nvSpPr>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Program Testimonials </a:t>
            </a:r>
            <a:r>
              <a:rPr lang="en-US"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(1-2)</a:t>
            </a:r>
            <a:endParaRPr lang="en-CA" sz="3200" dirty="0"/>
          </a:p>
        </p:txBody>
      </p:sp>
      <p:sp>
        <p:nvSpPr>
          <p:cNvPr id="2" name="Content Placeholder 1">
            <a:extLst>
              <a:ext uri="{FF2B5EF4-FFF2-40B4-BE49-F238E27FC236}">
                <a16:creationId xmlns:a16="http://schemas.microsoft.com/office/drawing/2014/main" id="{D92C79D0-0EBC-C065-86BF-4F89EE43508D}"/>
              </a:ext>
            </a:extLst>
          </p:cNvPr>
          <p:cNvSpPr>
            <a:spLocks noGrp="1"/>
          </p:cNvSpPr>
          <p:nvPr>
            <p:ph idx="1"/>
          </p:nvPr>
        </p:nvSpPr>
        <p:spPr>
          <a:xfrm>
            <a:off x="457200" y="1600200"/>
            <a:ext cx="8435280" cy="4983162"/>
          </a:xfrm>
        </p:spPr>
        <p:txBody>
          <a:bodyPr>
            <a:noAutofit/>
          </a:bodyPr>
          <a:lstStyle/>
          <a:p>
            <a:pPr>
              <a:buFont typeface="Wingdings" panose="05000000000000000000" pitchFamily="2" charset="2"/>
              <a:buChar char="ü"/>
            </a:pPr>
            <a:r>
              <a:rPr lang="en-CA" sz="1900" dirty="0">
                <a:solidFill>
                  <a:schemeClr val="accent1">
                    <a:lumMod val="75000"/>
                  </a:schemeClr>
                </a:solidFill>
              </a:rPr>
              <a:t>the course </a:t>
            </a:r>
            <a:r>
              <a:rPr lang="en-CA" sz="1900" b="1" dirty="0">
                <a:solidFill>
                  <a:schemeClr val="accent1">
                    <a:lumMod val="75000"/>
                  </a:schemeClr>
                </a:solidFill>
              </a:rPr>
              <a:t>provided me perspective on myself </a:t>
            </a:r>
            <a:r>
              <a:rPr lang="en-CA" sz="1900" dirty="0">
                <a:solidFill>
                  <a:schemeClr val="accent1">
                    <a:lumMod val="75000"/>
                  </a:schemeClr>
                </a:solidFill>
              </a:rPr>
              <a:t>and how I react to my surroundings and others.</a:t>
            </a:r>
          </a:p>
          <a:p>
            <a:pPr>
              <a:buFont typeface="Wingdings" panose="05000000000000000000" pitchFamily="2" charset="2"/>
              <a:buChar char="ü"/>
            </a:pPr>
            <a:r>
              <a:rPr lang="en-CA" sz="1900" dirty="0">
                <a:solidFill>
                  <a:schemeClr val="accent1">
                    <a:lumMod val="75000"/>
                  </a:schemeClr>
                </a:solidFill>
              </a:rPr>
              <a:t>I really enjoyed this course, and it taught me a lot of practical skills that work for me… I am happy to have had this experience so that </a:t>
            </a:r>
            <a:r>
              <a:rPr lang="en-CA" sz="1900" b="1" dirty="0">
                <a:solidFill>
                  <a:schemeClr val="accent1">
                    <a:lumMod val="75000"/>
                  </a:schemeClr>
                </a:solidFill>
              </a:rPr>
              <a:t>I know what I can go back to when I am struggling</a:t>
            </a:r>
            <a:r>
              <a:rPr lang="en-CA" sz="1900" dirty="0">
                <a:solidFill>
                  <a:schemeClr val="accent1">
                    <a:lumMod val="75000"/>
                  </a:schemeClr>
                </a:solidFill>
              </a:rPr>
              <a:t>. </a:t>
            </a:r>
          </a:p>
          <a:p>
            <a:pPr>
              <a:buFont typeface="Wingdings" panose="05000000000000000000" pitchFamily="2" charset="2"/>
              <a:buChar char="ü"/>
            </a:pPr>
            <a:r>
              <a:rPr lang="en-CA" sz="1900" dirty="0">
                <a:solidFill>
                  <a:schemeClr val="accent1">
                    <a:lumMod val="75000"/>
                  </a:schemeClr>
                </a:solidFill>
              </a:rPr>
              <a:t>I am in a </a:t>
            </a:r>
            <a:r>
              <a:rPr lang="en-CA" sz="1900" b="1" dirty="0">
                <a:solidFill>
                  <a:schemeClr val="accent1">
                    <a:lumMod val="75000"/>
                  </a:schemeClr>
                </a:solidFill>
              </a:rPr>
              <a:t>better mental state since taking it</a:t>
            </a:r>
            <a:r>
              <a:rPr lang="en-CA" sz="1900" dirty="0">
                <a:solidFill>
                  <a:schemeClr val="accent1">
                    <a:lumMod val="75000"/>
                  </a:schemeClr>
                </a:solidFill>
              </a:rPr>
              <a:t>. </a:t>
            </a:r>
          </a:p>
          <a:p>
            <a:pPr>
              <a:buFont typeface="Wingdings" panose="05000000000000000000" pitchFamily="2" charset="2"/>
              <a:buChar char="ü"/>
            </a:pPr>
            <a:r>
              <a:rPr lang="en-CA" sz="1900" dirty="0">
                <a:solidFill>
                  <a:schemeClr val="accent1">
                    <a:lumMod val="75000"/>
                  </a:schemeClr>
                </a:solidFill>
              </a:rPr>
              <a:t>… There are so many tools presented in the program that I'd re-do it, just to incorporate more of the tools into my daily life…</a:t>
            </a:r>
          </a:p>
          <a:p>
            <a:pPr>
              <a:buFont typeface="Wingdings" panose="05000000000000000000" pitchFamily="2" charset="2"/>
              <a:buChar char="ü"/>
            </a:pPr>
            <a:r>
              <a:rPr lang="en-CA" sz="1900" dirty="0">
                <a:solidFill>
                  <a:schemeClr val="accent1">
                    <a:lumMod val="75000"/>
                  </a:schemeClr>
                </a:solidFill>
              </a:rPr>
              <a:t>It was through this course that I came to recognize the stressors and impacts on </a:t>
            </a:r>
            <a:r>
              <a:rPr lang="en-CA" sz="1900" b="1" dirty="0">
                <a:solidFill>
                  <a:schemeClr val="accent1">
                    <a:lumMod val="75000"/>
                  </a:schemeClr>
                </a:solidFill>
              </a:rPr>
              <a:t>my mental health, and I was inspired to do something to improve my situation</a:t>
            </a:r>
            <a:r>
              <a:rPr lang="en-CA" sz="1900" dirty="0">
                <a:solidFill>
                  <a:schemeClr val="accent1">
                    <a:lumMod val="75000"/>
                  </a:schemeClr>
                </a:solidFill>
              </a:rPr>
              <a:t>. Thank you so much!</a:t>
            </a:r>
          </a:p>
          <a:p>
            <a:pPr>
              <a:buFont typeface="Wingdings" panose="05000000000000000000" pitchFamily="2" charset="2"/>
              <a:buChar char="ü"/>
            </a:pPr>
            <a:r>
              <a:rPr lang="en-CA" sz="1900" dirty="0">
                <a:solidFill>
                  <a:schemeClr val="accent1">
                    <a:lumMod val="75000"/>
                  </a:schemeClr>
                </a:solidFill>
              </a:rPr>
              <a:t>This is the </a:t>
            </a:r>
            <a:r>
              <a:rPr lang="en-CA" sz="1900" b="1" dirty="0">
                <a:solidFill>
                  <a:schemeClr val="accent1">
                    <a:lumMod val="75000"/>
                  </a:schemeClr>
                </a:solidFill>
              </a:rPr>
              <a:t>second time I've participated in the cohort </a:t>
            </a:r>
            <a:r>
              <a:rPr lang="en-CA" sz="1900" dirty="0">
                <a:solidFill>
                  <a:schemeClr val="accent1">
                    <a:lumMod val="75000"/>
                  </a:schemeClr>
                </a:solidFill>
              </a:rPr>
              <a:t>and definitely strengthened my skills and realized that </a:t>
            </a:r>
            <a:r>
              <a:rPr lang="en-CA" sz="1900" b="1" dirty="0">
                <a:solidFill>
                  <a:schemeClr val="accent1">
                    <a:lumMod val="75000"/>
                  </a:schemeClr>
                </a:solidFill>
              </a:rPr>
              <a:t>mindfulness is an ongoing practice </a:t>
            </a:r>
            <a:r>
              <a:rPr lang="en-CA" sz="1900" dirty="0">
                <a:solidFill>
                  <a:schemeClr val="accent1">
                    <a:lumMod val="75000"/>
                  </a:schemeClr>
                </a:solidFill>
              </a:rPr>
              <a:t>that you need to keep constant although there are ebbs and flows with it. </a:t>
            </a:r>
            <a:r>
              <a:rPr lang="en-CA" sz="1900" b="1" dirty="0">
                <a:solidFill>
                  <a:schemeClr val="accent1">
                    <a:lumMod val="75000"/>
                  </a:schemeClr>
                </a:solidFill>
              </a:rPr>
              <a:t>My cohort still meets once a month</a:t>
            </a:r>
            <a:r>
              <a:rPr lang="en-CA" sz="1900" dirty="0">
                <a:solidFill>
                  <a:schemeClr val="accent1">
                    <a:lumMod val="75000"/>
                  </a:schemeClr>
                </a:solidFill>
              </a:rPr>
              <a:t> and we were fortunate to have two of us in the same work building although different departments, so we meet regularly to go walking.</a:t>
            </a:r>
          </a:p>
        </p:txBody>
      </p:sp>
    </p:spTree>
    <p:extLst>
      <p:ext uri="{BB962C8B-B14F-4D97-AF65-F5344CB8AC3E}">
        <p14:creationId xmlns:p14="http://schemas.microsoft.com/office/powerpoint/2010/main" val="2843423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F0589-30BC-3592-4FE7-423E93B1D84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DB15700-CE26-E17B-FED0-B417ED90C0E4}"/>
              </a:ext>
            </a:extLst>
          </p:cNvPr>
          <p:cNvPicPr>
            <a:picLocks noChangeAspect="1"/>
          </p:cNvPicPr>
          <p:nvPr/>
        </p:nvPicPr>
        <p:blipFill rotWithShape="1">
          <a:blip r:embed="rId3">
            <a:duotone>
              <a:schemeClr val="accent1">
                <a:shade val="45000"/>
                <a:satMod val="135000"/>
              </a:schemeClr>
              <a:prstClr val="white"/>
            </a:duotone>
          </a:blip>
          <a:srcRect b="5962"/>
          <a:stretch/>
        </p:blipFill>
        <p:spPr>
          <a:xfrm>
            <a:off x="7443578" y="19050"/>
            <a:ext cx="1700422" cy="1517973"/>
          </a:xfrm>
          <a:prstGeom prst="rect">
            <a:avLst/>
          </a:prstGeom>
        </p:spPr>
      </p:pic>
      <p:sp>
        <p:nvSpPr>
          <p:cNvPr id="4" name="Title 3">
            <a:extLst>
              <a:ext uri="{FF2B5EF4-FFF2-40B4-BE49-F238E27FC236}">
                <a16:creationId xmlns:a16="http://schemas.microsoft.com/office/drawing/2014/main" id="{7E35DA68-28E1-D1D4-D177-5628D570BF20}"/>
              </a:ext>
            </a:extLst>
          </p:cNvPr>
          <p:cNvSpPr>
            <a:spLocks noGrp="1"/>
          </p:cNvSpPr>
          <p:nvPr>
            <p:ph type="title"/>
          </p:nvPr>
        </p:nvSpPr>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Program Testimonials </a:t>
            </a:r>
            <a:r>
              <a:rPr lang="en-US"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(2-2)</a:t>
            </a:r>
            <a:endParaRPr lang="en-CA" sz="3200" dirty="0"/>
          </a:p>
        </p:txBody>
      </p:sp>
      <p:sp>
        <p:nvSpPr>
          <p:cNvPr id="3" name="Rectangle 2">
            <a:extLst>
              <a:ext uri="{FF2B5EF4-FFF2-40B4-BE49-F238E27FC236}">
                <a16:creationId xmlns:a16="http://schemas.microsoft.com/office/drawing/2014/main" id="{3486B11E-CC3E-094B-8C01-680639AC3C41}"/>
              </a:ext>
            </a:extLst>
          </p:cNvPr>
          <p:cNvSpPr/>
          <p:nvPr/>
        </p:nvSpPr>
        <p:spPr>
          <a:xfrm>
            <a:off x="780840" y="1371600"/>
            <a:ext cx="7967546" cy="5216813"/>
          </a:xfrm>
          <a:prstGeom prst="rect">
            <a:avLst/>
          </a:prstGeom>
        </p:spPr>
        <p:txBody>
          <a:bodyPr wrap="square">
            <a:spAutoFit/>
          </a:bodyPr>
          <a:lstStyle/>
          <a:p>
            <a:pPr marL="285750" indent="-285750">
              <a:spcBef>
                <a:spcPts val="200"/>
              </a:spcBef>
              <a:buFont typeface="Wingdings" panose="05000000000000000000" pitchFamily="2" charset="2"/>
              <a:buChar char="ü"/>
            </a:pPr>
            <a:r>
              <a:rPr lang="en-US"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"…in a way, your investment in </a:t>
            </a:r>
            <a:r>
              <a:rPr lang="en-US" sz="19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becoming medicine... is a very important investment</a:t>
            </a:r>
            <a:r>
              <a:rPr lang="en-US"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 - Elder Malcom Saulis</a:t>
            </a:r>
          </a:p>
          <a:p>
            <a:pPr marL="285750" indent="-285750">
              <a:spcBef>
                <a:spcPts val="200"/>
              </a:spcBef>
              <a:buFont typeface="Wingdings" panose="05000000000000000000" pitchFamily="2" charset="2"/>
              <a:buChar char="ü"/>
            </a:pPr>
            <a:r>
              <a:rPr lang="en-US"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"I found this course to be extremely </a:t>
            </a:r>
            <a:r>
              <a:rPr lang="en-US" sz="19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powerful</a:t>
            </a:r>
            <a:r>
              <a:rPr lang="en-US"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 and </a:t>
            </a:r>
            <a:r>
              <a:rPr lang="en-US" sz="19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grounding</a:t>
            </a:r>
            <a:r>
              <a:rPr lang="en-US"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 this really </a:t>
            </a:r>
            <a:r>
              <a:rPr lang="en-US" sz="19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helps to shape how I look at my relationships with my staff</a:t>
            </a:r>
            <a:r>
              <a:rPr lang="en-US"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 it was excellent. " </a:t>
            </a:r>
          </a:p>
          <a:p>
            <a:pPr marL="285750" lvl="0" indent="-285750">
              <a:spcBef>
                <a:spcPts val="200"/>
              </a:spcBef>
              <a:buFont typeface="Wingdings" panose="05000000000000000000" pitchFamily="2" charset="2"/>
              <a:buChar char="ü"/>
            </a:pPr>
            <a:r>
              <a:rPr lang="en-CA"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"it was very powerful, very interesting, lots of insights. I learned a lot about myself. I found the exercises appropriate in me being more productive, </a:t>
            </a:r>
            <a:r>
              <a:rPr lang="en-CA" sz="19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more present in my relationships with my colleagues and also with my family</a:t>
            </a:r>
            <a:r>
              <a:rPr lang="en-CA"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spcBef>
                <a:spcPts val="200"/>
              </a:spcBef>
              <a:buFont typeface="Wingdings" panose="05000000000000000000" pitchFamily="2" charset="2"/>
              <a:buChar char="ü"/>
            </a:pPr>
            <a:r>
              <a:rPr lang="en-US"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9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This series is life changing</a:t>
            </a:r>
            <a:r>
              <a:rPr lang="en-US"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 I hope to participate more in the future” </a:t>
            </a:r>
          </a:p>
          <a:p>
            <a:pPr marL="285750" indent="-285750">
              <a:spcBef>
                <a:spcPts val="200"/>
              </a:spcBef>
              <a:buFont typeface="Wingdings" panose="05000000000000000000" pitchFamily="2" charset="2"/>
              <a:buChar char="ü"/>
            </a:pPr>
            <a:r>
              <a:rPr lang="en-US"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9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These 8 weeks have been profound</a:t>
            </a:r>
            <a:r>
              <a:rPr lang="en-US"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 in my view I think this </a:t>
            </a:r>
            <a:r>
              <a:rPr lang="en-US" sz="19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should be mandatory for everyone. it's that powerful</a:t>
            </a:r>
            <a:r>
              <a:rPr lang="en-US"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spcBef>
                <a:spcPts val="200"/>
              </a:spcBef>
              <a:buFont typeface="Wingdings" panose="05000000000000000000" pitchFamily="2" charset="2"/>
              <a:buChar char="ü"/>
            </a:pPr>
            <a:r>
              <a:rPr lang="en-CA"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"Thank you for this valuable opportunity to grow personally and professionally. </a:t>
            </a:r>
            <a:r>
              <a:rPr lang="en-CA" sz="19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It has been an important adjunct to the transformational work we are doing at ISC</a:t>
            </a:r>
            <a:r>
              <a:rPr lang="en-CA"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spcBef>
                <a:spcPts val="200"/>
              </a:spcBef>
              <a:buFont typeface="Wingdings" panose="05000000000000000000" pitchFamily="2" charset="2"/>
              <a:buChar char="ü"/>
            </a:pPr>
            <a:r>
              <a:rPr lang="en-US" sz="19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I wanted to also share some specific gratitude... I found the sessions incredibly helpful, useful and well structured… </a:t>
            </a:r>
            <a:r>
              <a:rPr lang="en-US" sz="19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it's already had a wonderful effect on my life</a:t>
            </a:r>
            <a:endParaRPr lang="en-CA" sz="19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7520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solidFill>
                  <a:schemeClr val="accent1">
                    <a:lumMod val="75000"/>
                  </a:schemeClr>
                </a:solidFill>
              </a:rPr>
              <a:t>Exercise – Noticing</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fontScale="77500" lnSpcReduction="20000"/>
          </a:bodyPr>
          <a:lstStyle/>
          <a:p>
            <a:r>
              <a:rPr lang="en-CA" dirty="0">
                <a:solidFill>
                  <a:schemeClr val="accent1">
                    <a:lumMod val="75000"/>
                  </a:schemeClr>
                </a:solidFill>
              </a:rPr>
              <a:t>Time required: 3 minutes</a:t>
            </a:r>
          </a:p>
          <a:p>
            <a:r>
              <a:rPr lang="en-CA" dirty="0">
                <a:solidFill>
                  <a:schemeClr val="accent1">
                    <a:lumMod val="75000"/>
                  </a:schemeClr>
                </a:solidFill>
              </a:rPr>
              <a:t>The trick is to shift from “doing” to “being”</a:t>
            </a:r>
          </a:p>
          <a:p>
            <a:r>
              <a:rPr lang="en-CA" dirty="0">
                <a:solidFill>
                  <a:schemeClr val="accent1">
                    <a:lumMod val="75000"/>
                  </a:schemeClr>
                </a:solidFill>
              </a:rPr>
              <a:t>Let’s start by doing the following...</a:t>
            </a:r>
          </a:p>
          <a:p>
            <a:pPr lvl="1"/>
            <a:r>
              <a:rPr lang="en-CA" dirty="0">
                <a:solidFill>
                  <a:schemeClr val="accent1">
                    <a:lumMod val="75000"/>
                  </a:schemeClr>
                </a:solidFill>
              </a:rPr>
              <a:t>Sit as comfortable as possible in a straight position</a:t>
            </a:r>
          </a:p>
          <a:p>
            <a:pPr lvl="1"/>
            <a:r>
              <a:rPr lang="en-CA" dirty="0">
                <a:solidFill>
                  <a:schemeClr val="accent1">
                    <a:lumMod val="75000"/>
                  </a:schemeClr>
                </a:solidFill>
              </a:rPr>
              <a:t>It helps if you close or semi-close your eyes</a:t>
            </a:r>
          </a:p>
          <a:p>
            <a:pPr lvl="1"/>
            <a:r>
              <a:rPr lang="en-CA" dirty="0">
                <a:solidFill>
                  <a:schemeClr val="accent1">
                    <a:lumMod val="75000"/>
                  </a:schemeClr>
                </a:solidFill>
              </a:rPr>
              <a:t>Let’s not worry about time</a:t>
            </a:r>
          </a:p>
          <a:p>
            <a:pPr lvl="1"/>
            <a:r>
              <a:rPr lang="en-CA" dirty="0">
                <a:solidFill>
                  <a:schemeClr val="accent1">
                    <a:lumMod val="75000"/>
                  </a:schemeClr>
                </a:solidFill>
              </a:rPr>
              <a:t>And take a minute, only a minute...</a:t>
            </a:r>
          </a:p>
          <a:p>
            <a:pPr lvl="1"/>
            <a:r>
              <a:rPr lang="en-CA" dirty="0">
                <a:solidFill>
                  <a:schemeClr val="accent1">
                    <a:lumMod val="75000"/>
                  </a:schemeClr>
                </a:solidFill>
              </a:rPr>
              <a:t>To breathe, just to breathe</a:t>
            </a:r>
          </a:p>
          <a:p>
            <a:pPr lvl="1"/>
            <a:r>
              <a:rPr lang="en-CA" dirty="0">
                <a:solidFill>
                  <a:schemeClr val="accent1">
                    <a:lumMod val="75000"/>
                  </a:schemeClr>
                </a:solidFill>
              </a:rPr>
              <a:t>That simple</a:t>
            </a:r>
          </a:p>
          <a:p>
            <a:pPr lvl="1"/>
            <a:r>
              <a:rPr lang="en-CA" dirty="0">
                <a:solidFill>
                  <a:schemeClr val="accent1">
                    <a:lumMod val="75000"/>
                  </a:schemeClr>
                </a:solidFill>
              </a:rPr>
              <a:t>I’ll let you know when the minute is over.</a:t>
            </a:r>
          </a:p>
          <a:p>
            <a:pPr lvl="1"/>
            <a:r>
              <a:rPr lang="en-CA" dirty="0">
                <a:solidFill>
                  <a:schemeClr val="accent1">
                    <a:lumMod val="75000"/>
                  </a:schemeClr>
                </a:solidFill>
              </a:rPr>
              <a:t>Just continue focusing on your breathing</a:t>
            </a:r>
          </a:p>
          <a:p>
            <a:r>
              <a:rPr lang="en-CA" dirty="0">
                <a:solidFill>
                  <a:schemeClr val="accent1">
                    <a:lumMod val="75000"/>
                  </a:schemeClr>
                </a:solidFill>
              </a:rPr>
              <a:t>We’ll do a short debrief of what you noticed </a:t>
            </a:r>
          </a:p>
        </p:txBody>
      </p:sp>
      <p:grpSp>
        <p:nvGrpSpPr>
          <p:cNvPr id="4" name="Group 3"/>
          <p:cNvGrpSpPr/>
          <p:nvPr/>
        </p:nvGrpSpPr>
        <p:grpSpPr>
          <a:xfrm>
            <a:off x="6444208" y="-44176"/>
            <a:ext cx="2480783" cy="2897111"/>
            <a:chOff x="6488833" y="0"/>
            <a:chExt cx="1964800" cy="2660541"/>
          </a:xfrm>
        </p:grpSpPr>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a:off x="6488833" y="744117"/>
              <a:ext cx="1964800" cy="1916424"/>
            </a:xfrm>
            <a:prstGeom prst="rect">
              <a:avLst/>
            </a:prstGeom>
            <a:noFill/>
          </p:spPr>
        </p:pic>
      </p:grpSp>
      <p:grpSp>
        <p:nvGrpSpPr>
          <p:cNvPr id="10" name="Group 9">
            <a:extLst>
              <a:ext uri="{FF2B5EF4-FFF2-40B4-BE49-F238E27FC236}">
                <a16:creationId xmlns:a16="http://schemas.microsoft.com/office/drawing/2014/main" id="{A98F5443-DFA3-8CE7-690D-2F1DDE1D9653}"/>
              </a:ext>
            </a:extLst>
          </p:cNvPr>
          <p:cNvGrpSpPr/>
          <p:nvPr/>
        </p:nvGrpSpPr>
        <p:grpSpPr>
          <a:xfrm>
            <a:off x="6583564" y="6126165"/>
            <a:ext cx="602737" cy="613565"/>
            <a:chOff x="1691679" y="5343141"/>
            <a:chExt cx="803648" cy="818087"/>
          </a:xfrm>
        </p:grpSpPr>
        <p:pic>
          <p:nvPicPr>
            <p:cNvPr id="14" name="Picture 13">
              <a:extLst>
                <a:ext uri="{FF2B5EF4-FFF2-40B4-BE49-F238E27FC236}">
                  <a16:creationId xmlns:a16="http://schemas.microsoft.com/office/drawing/2014/main" id="{891D7C16-3D79-4DA2-C98A-976B5FA3D6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79" y="5343141"/>
              <a:ext cx="803648" cy="818087"/>
            </a:xfrm>
            <a:prstGeom prst="rect">
              <a:avLst/>
            </a:prstGeom>
          </p:spPr>
        </p:pic>
        <p:sp>
          <p:nvSpPr>
            <p:cNvPr id="15" name="Oval 14">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91584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107504" y="274638"/>
            <a:ext cx="8928992" cy="795633"/>
          </a:xfrm>
        </p:spPr>
        <p:txBody>
          <a:bodyPr>
            <a:noAutofit/>
          </a:bodyPr>
          <a:lstStyle/>
          <a:p>
            <a:pPr algn="ctr"/>
            <a:r>
              <a:rPr lang="en-CA" sz="3600" dirty="0">
                <a:solidFill>
                  <a:schemeClr val="accent1">
                    <a:lumMod val="75000"/>
                  </a:schemeClr>
                </a:solidFill>
              </a:rPr>
              <a:t>Delivered by a team of volunteer </a:t>
            </a:r>
            <a:r>
              <a:rPr lang="en-CA" sz="3600" dirty="0">
                <a:solidFill>
                  <a:schemeClr val="accent1">
                    <a:lumMod val="75000"/>
                  </a:schemeClr>
                </a:solidFill>
                <a:hlinkClick r:id="rId4" tooltip="MCLD Program Facilitators Team / L'équipe des animateurs du program de DLCP"/>
              </a:rPr>
              <a:t>facilitators</a:t>
            </a:r>
            <a:endParaRPr lang="en-CA" sz="2800" dirty="0">
              <a:solidFill>
                <a:schemeClr val="accent1">
                  <a:lumMod val="75000"/>
                </a:schemeClr>
              </a:solidFill>
            </a:endParaRPr>
          </a:p>
        </p:txBody>
      </p:sp>
      <p:grpSp>
        <p:nvGrpSpPr>
          <p:cNvPr id="42" name="Group 41">
            <a:extLst>
              <a:ext uri="{FF2B5EF4-FFF2-40B4-BE49-F238E27FC236}">
                <a16:creationId xmlns:a16="http://schemas.microsoft.com/office/drawing/2014/main" id="{477E7527-265C-3694-30B8-579AD5D7E0EA}"/>
              </a:ext>
            </a:extLst>
          </p:cNvPr>
          <p:cNvGrpSpPr/>
          <p:nvPr/>
        </p:nvGrpSpPr>
        <p:grpSpPr>
          <a:xfrm>
            <a:off x="781945" y="2986185"/>
            <a:ext cx="1219254" cy="1805737"/>
            <a:chOff x="542241" y="4037588"/>
            <a:chExt cx="1468014" cy="2063420"/>
          </a:xfrm>
        </p:grpSpPr>
        <p:pic>
          <p:nvPicPr>
            <p:cNvPr id="43" name="Picture 42" descr="A person with a beard&#10;&#10;Description automatically generated with medium confidence">
              <a:extLst>
                <a:ext uri="{FF2B5EF4-FFF2-40B4-BE49-F238E27FC236}">
                  <a16:creationId xmlns:a16="http://schemas.microsoft.com/office/drawing/2014/main" id="{7F2BE5D5-890A-E6C2-ACC9-5BA84CFB5B91}"/>
                </a:ext>
              </a:extLst>
            </p:cNvPr>
            <p:cNvPicPr>
              <a:picLocks noChangeAspect="1"/>
            </p:cNvPicPr>
            <p:nvPr/>
          </p:nvPicPr>
          <p:blipFill rotWithShape="1">
            <a:blip r:embed="rId5"/>
            <a:srcRect r="8816"/>
            <a:stretch/>
          </p:blipFill>
          <p:spPr>
            <a:xfrm>
              <a:off x="542241" y="4037588"/>
              <a:ext cx="1468013" cy="1609950"/>
            </a:xfrm>
            <a:prstGeom prst="rect">
              <a:avLst/>
            </a:prstGeom>
          </p:spPr>
        </p:pic>
        <p:sp>
          <p:nvSpPr>
            <p:cNvPr id="45" name="TextBox 44">
              <a:extLst>
                <a:ext uri="{FF2B5EF4-FFF2-40B4-BE49-F238E27FC236}">
                  <a16:creationId xmlns:a16="http://schemas.microsoft.com/office/drawing/2014/main" id="{134E8946-22A2-B6F7-CBC1-EA5C4E17E220}"/>
                </a:ext>
              </a:extLst>
            </p:cNvPr>
            <p:cNvSpPr txBox="1"/>
            <p:nvPr/>
          </p:nvSpPr>
          <p:spPr>
            <a:xfrm>
              <a:off x="647991" y="5714141"/>
              <a:ext cx="1362264" cy="386867"/>
            </a:xfrm>
            <a:prstGeom prst="rect">
              <a:avLst/>
            </a:prstGeom>
            <a:noFill/>
          </p:spPr>
          <p:txBody>
            <a:bodyPr wrap="square">
              <a:spAutoFit/>
            </a:bodyPr>
            <a:lstStyle/>
            <a:p>
              <a:pPr algn="ctr"/>
              <a:r>
                <a:rPr lang="en-US" sz="1600" b="1" i="1" dirty="0">
                  <a:solidFill>
                    <a:srgbClr val="202122"/>
                  </a:solidFill>
                  <a:effectLst/>
                </a:rPr>
                <a:t>Alejandro </a:t>
              </a:r>
              <a:endParaRPr lang="en-US" sz="1600" dirty="0"/>
            </a:p>
          </p:txBody>
        </p:sp>
      </p:grpSp>
      <p:grpSp>
        <p:nvGrpSpPr>
          <p:cNvPr id="46" name="Group 45">
            <a:extLst>
              <a:ext uri="{FF2B5EF4-FFF2-40B4-BE49-F238E27FC236}">
                <a16:creationId xmlns:a16="http://schemas.microsoft.com/office/drawing/2014/main" id="{E50A967C-982F-DD46-FCE7-2D176A24BA8D}"/>
              </a:ext>
            </a:extLst>
          </p:cNvPr>
          <p:cNvGrpSpPr/>
          <p:nvPr/>
        </p:nvGrpSpPr>
        <p:grpSpPr>
          <a:xfrm>
            <a:off x="4874039" y="2981191"/>
            <a:ext cx="1162962" cy="1815724"/>
            <a:chOff x="4870895" y="4026175"/>
            <a:chExt cx="1400238" cy="2074833"/>
          </a:xfrm>
        </p:grpSpPr>
        <p:pic>
          <p:nvPicPr>
            <p:cNvPr id="49" name="Picture 48" descr="A person in a suit and tie&#10;&#10;Description automatically generated with medium confidence">
              <a:extLst>
                <a:ext uri="{FF2B5EF4-FFF2-40B4-BE49-F238E27FC236}">
                  <a16:creationId xmlns:a16="http://schemas.microsoft.com/office/drawing/2014/main" id="{2191F65B-CFF6-E76F-4BD7-5837AD47BFA4}"/>
                </a:ext>
              </a:extLst>
            </p:cNvPr>
            <p:cNvPicPr>
              <a:picLocks noChangeAspect="1"/>
            </p:cNvPicPr>
            <p:nvPr/>
          </p:nvPicPr>
          <p:blipFill>
            <a:blip r:embed="rId6"/>
            <a:stretch>
              <a:fillRect/>
            </a:stretch>
          </p:blipFill>
          <p:spPr>
            <a:xfrm>
              <a:off x="4880289" y="4026175"/>
              <a:ext cx="1390844" cy="1609950"/>
            </a:xfrm>
            <a:prstGeom prst="rect">
              <a:avLst/>
            </a:prstGeom>
          </p:spPr>
        </p:pic>
        <p:sp>
          <p:nvSpPr>
            <p:cNvPr id="50" name="TextBox 49">
              <a:extLst>
                <a:ext uri="{FF2B5EF4-FFF2-40B4-BE49-F238E27FC236}">
                  <a16:creationId xmlns:a16="http://schemas.microsoft.com/office/drawing/2014/main" id="{B0A9E3B1-EFD9-6D9A-FF71-DB088C2D2FFA}"/>
                </a:ext>
              </a:extLst>
            </p:cNvPr>
            <p:cNvSpPr txBox="1"/>
            <p:nvPr/>
          </p:nvSpPr>
          <p:spPr>
            <a:xfrm>
              <a:off x="4870895" y="5714141"/>
              <a:ext cx="1362264" cy="386867"/>
            </a:xfrm>
            <a:prstGeom prst="rect">
              <a:avLst/>
            </a:prstGeom>
            <a:noFill/>
          </p:spPr>
          <p:txBody>
            <a:bodyPr wrap="square">
              <a:spAutoFit/>
            </a:bodyPr>
            <a:lstStyle/>
            <a:p>
              <a:pPr algn="ctr"/>
              <a:r>
                <a:rPr lang="en-US" sz="1600" b="1" i="1" dirty="0">
                  <a:solidFill>
                    <a:srgbClr val="202122"/>
                  </a:solidFill>
                  <a:effectLst/>
                </a:rPr>
                <a:t>Robert</a:t>
              </a:r>
              <a:endParaRPr lang="en-US" sz="1600" dirty="0"/>
            </a:p>
          </p:txBody>
        </p:sp>
      </p:grpSp>
      <p:grpSp>
        <p:nvGrpSpPr>
          <p:cNvPr id="51" name="Group 50">
            <a:extLst>
              <a:ext uri="{FF2B5EF4-FFF2-40B4-BE49-F238E27FC236}">
                <a16:creationId xmlns:a16="http://schemas.microsoft.com/office/drawing/2014/main" id="{3B4B627E-52E0-5622-4919-AC2FE3D9D57B}"/>
              </a:ext>
            </a:extLst>
          </p:cNvPr>
          <p:cNvGrpSpPr/>
          <p:nvPr/>
        </p:nvGrpSpPr>
        <p:grpSpPr>
          <a:xfrm>
            <a:off x="2800053" y="2962410"/>
            <a:ext cx="1275132" cy="1853286"/>
            <a:chOff x="2655274" y="3983252"/>
            <a:chExt cx="1535294" cy="2117756"/>
          </a:xfrm>
        </p:grpSpPr>
        <p:pic>
          <p:nvPicPr>
            <p:cNvPr id="52" name="Picture 51" descr="A person wearing glasses&#10;&#10;Description automatically generated with medium confidence">
              <a:extLst>
                <a:ext uri="{FF2B5EF4-FFF2-40B4-BE49-F238E27FC236}">
                  <a16:creationId xmlns:a16="http://schemas.microsoft.com/office/drawing/2014/main" id="{BAC7E83C-D5F8-B2D2-3CD5-FFC863A27CD4}"/>
                </a:ext>
              </a:extLst>
            </p:cNvPr>
            <p:cNvPicPr>
              <a:picLocks noChangeAspect="1"/>
            </p:cNvPicPr>
            <p:nvPr/>
          </p:nvPicPr>
          <p:blipFill>
            <a:blip r:embed="rId7"/>
            <a:stretch>
              <a:fillRect/>
            </a:stretch>
          </p:blipFill>
          <p:spPr>
            <a:xfrm>
              <a:off x="2709851" y="3983252"/>
              <a:ext cx="1379913" cy="1695796"/>
            </a:xfrm>
            <a:prstGeom prst="rect">
              <a:avLst/>
            </a:prstGeom>
          </p:spPr>
        </p:pic>
        <p:sp>
          <p:nvSpPr>
            <p:cNvPr id="53" name="TextBox 52">
              <a:extLst>
                <a:ext uri="{FF2B5EF4-FFF2-40B4-BE49-F238E27FC236}">
                  <a16:creationId xmlns:a16="http://schemas.microsoft.com/office/drawing/2014/main" id="{86FB35CF-F90C-1A15-4746-49B04174CC9F}"/>
                </a:ext>
              </a:extLst>
            </p:cNvPr>
            <p:cNvSpPr txBox="1"/>
            <p:nvPr/>
          </p:nvSpPr>
          <p:spPr>
            <a:xfrm>
              <a:off x="2655274" y="5714141"/>
              <a:ext cx="1535294" cy="386867"/>
            </a:xfrm>
            <a:prstGeom prst="rect">
              <a:avLst/>
            </a:prstGeom>
            <a:noFill/>
          </p:spPr>
          <p:txBody>
            <a:bodyPr wrap="square">
              <a:spAutoFit/>
            </a:bodyPr>
            <a:lstStyle/>
            <a:p>
              <a:pPr algn="ctr"/>
              <a:r>
                <a:rPr lang="en-US" sz="1600" b="1" i="1" dirty="0">
                  <a:solidFill>
                    <a:srgbClr val="202122"/>
                  </a:solidFill>
                  <a:effectLst/>
                </a:rPr>
                <a:t>Marie-Lyne</a:t>
              </a:r>
              <a:endParaRPr lang="en-US" sz="1600" dirty="0"/>
            </a:p>
          </p:txBody>
        </p:sp>
      </p:grpSp>
      <p:grpSp>
        <p:nvGrpSpPr>
          <p:cNvPr id="54" name="Group 53">
            <a:extLst>
              <a:ext uri="{FF2B5EF4-FFF2-40B4-BE49-F238E27FC236}">
                <a16:creationId xmlns:a16="http://schemas.microsoft.com/office/drawing/2014/main" id="{CEA82331-4749-5645-57F7-B9C8D16212B9}"/>
              </a:ext>
            </a:extLst>
          </p:cNvPr>
          <p:cNvGrpSpPr/>
          <p:nvPr/>
        </p:nvGrpSpPr>
        <p:grpSpPr>
          <a:xfrm>
            <a:off x="6876256" y="1070271"/>
            <a:ext cx="1107688" cy="1757179"/>
            <a:chOff x="6012554" y="1693696"/>
            <a:chExt cx="1333686" cy="2007934"/>
          </a:xfrm>
        </p:grpSpPr>
        <p:pic>
          <p:nvPicPr>
            <p:cNvPr id="55" name="Picture 54" descr="A person with a beard&#10;&#10;Description automatically generated with low confidence">
              <a:extLst>
                <a:ext uri="{FF2B5EF4-FFF2-40B4-BE49-F238E27FC236}">
                  <a16:creationId xmlns:a16="http://schemas.microsoft.com/office/drawing/2014/main" id="{D29873CE-319C-3E62-AFFB-81E689085126}"/>
                </a:ext>
              </a:extLst>
            </p:cNvPr>
            <p:cNvPicPr>
              <a:picLocks noChangeAspect="1"/>
            </p:cNvPicPr>
            <p:nvPr/>
          </p:nvPicPr>
          <p:blipFill>
            <a:blip r:embed="rId8"/>
            <a:stretch>
              <a:fillRect/>
            </a:stretch>
          </p:blipFill>
          <p:spPr>
            <a:xfrm>
              <a:off x="6012554" y="1693696"/>
              <a:ext cx="1333686" cy="1686160"/>
            </a:xfrm>
            <a:prstGeom prst="rect">
              <a:avLst/>
            </a:prstGeom>
          </p:spPr>
        </p:pic>
        <p:sp>
          <p:nvSpPr>
            <p:cNvPr id="56" name="TextBox 55">
              <a:extLst>
                <a:ext uri="{FF2B5EF4-FFF2-40B4-BE49-F238E27FC236}">
                  <a16:creationId xmlns:a16="http://schemas.microsoft.com/office/drawing/2014/main" id="{53A51825-C134-1179-7B0C-8A5EA9A9F0CC}"/>
                </a:ext>
              </a:extLst>
            </p:cNvPr>
            <p:cNvSpPr txBox="1"/>
            <p:nvPr/>
          </p:nvSpPr>
          <p:spPr>
            <a:xfrm>
              <a:off x="6012554" y="3314763"/>
              <a:ext cx="1313620" cy="386867"/>
            </a:xfrm>
            <a:prstGeom prst="rect">
              <a:avLst/>
            </a:prstGeom>
            <a:noFill/>
          </p:spPr>
          <p:txBody>
            <a:bodyPr wrap="square">
              <a:spAutoFit/>
            </a:bodyPr>
            <a:lstStyle/>
            <a:p>
              <a:pPr algn="ctr"/>
              <a:r>
                <a:rPr lang="en-US" sz="1600" b="1" i="1" dirty="0">
                  <a:solidFill>
                    <a:srgbClr val="202122"/>
                  </a:solidFill>
                  <a:effectLst/>
                </a:rPr>
                <a:t>Carmen</a:t>
              </a:r>
              <a:endParaRPr lang="en-US" sz="1600" dirty="0"/>
            </a:p>
          </p:txBody>
        </p:sp>
      </p:grpSp>
      <p:grpSp>
        <p:nvGrpSpPr>
          <p:cNvPr id="57" name="Group 56">
            <a:extLst>
              <a:ext uri="{FF2B5EF4-FFF2-40B4-BE49-F238E27FC236}">
                <a16:creationId xmlns:a16="http://schemas.microsoft.com/office/drawing/2014/main" id="{8BB6006C-1BA1-B711-7A49-109A7D9565D3}"/>
              </a:ext>
            </a:extLst>
          </p:cNvPr>
          <p:cNvGrpSpPr/>
          <p:nvPr/>
        </p:nvGrpSpPr>
        <p:grpSpPr>
          <a:xfrm>
            <a:off x="736603" y="1095292"/>
            <a:ext cx="1167258" cy="1707136"/>
            <a:chOff x="457199" y="1789689"/>
            <a:chExt cx="1405411" cy="1950750"/>
          </a:xfrm>
        </p:grpSpPr>
        <p:pic>
          <p:nvPicPr>
            <p:cNvPr id="58" name="Picture 57" descr="A person smiling for the camera&#10;&#10;Description automatically generated with medium confidence">
              <a:extLst>
                <a:ext uri="{FF2B5EF4-FFF2-40B4-BE49-F238E27FC236}">
                  <a16:creationId xmlns:a16="http://schemas.microsoft.com/office/drawing/2014/main" id="{1B123226-3CA7-0534-11DA-36C9A27ACF8B}"/>
                </a:ext>
              </a:extLst>
            </p:cNvPr>
            <p:cNvPicPr>
              <a:picLocks noChangeAspect="1"/>
            </p:cNvPicPr>
            <p:nvPr/>
          </p:nvPicPr>
          <p:blipFill>
            <a:blip r:embed="rId9"/>
            <a:stretch>
              <a:fillRect/>
            </a:stretch>
          </p:blipFill>
          <p:spPr>
            <a:xfrm>
              <a:off x="511792" y="1789689"/>
              <a:ext cx="1350818" cy="1525385"/>
            </a:xfrm>
            <a:prstGeom prst="rect">
              <a:avLst/>
            </a:prstGeom>
          </p:spPr>
        </p:pic>
        <p:sp>
          <p:nvSpPr>
            <p:cNvPr id="59" name="TextBox 58">
              <a:extLst>
                <a:ext uri="{FF2B5EF4-FFF2-40B4-BE49-F238E27FC236}">
                  <a16:creationId xmlns:a16="http://schemas.microsoft.com/office/drawing/2014/main" id="{62DB01B9-FACF-8F83-94E5-3FAD20F42163}"/>
                </a:ext>
              </a:extLst>
            </p:cNvPr>
            <p:cNvSpPr txBox="1"/>
            <p:nvPr/>
          </p:nvSpPr>
          <p:spPr>
            <a:xfrm>
              <a:off x="457199" y="3353572"/>
              <a:ext cx="1220899" cy="386867"/>
            </a:xfrm>
            <a:prstGeom prst="rect">
              <a:avLst/>
            </a:prstGeom>
            <a:noFill/>
          </p:spPr>
          <p:txBody>
            <a:bodyPr wrap="square">
              <a:spAutoFit/>
            </a:bodyPr>
            <a:lstStyle/>
            <a:p>
              <a:pPr algn="ctr"/>
              <a:r>
                <a:rPr lang="en-US" sz="1600" b="1" i="1" dirty="0">
                  <a:solidFill>
                    <a:srgbClr val="202122"/>
                  </a:solidFill>
                  <a:effectLst/>
                </a:rPr>
                <a:t>Ginette</a:t>
              </a:r>
              <a:endParaRPr lang="en-US" sz="1600" dirty="0"/>
            </a:p>
          </p:txBody>
        </p:sp>
      </p:grpSp>
      <p:grpSp>
        <p:nvGrpSpPr>
          <p:cNvPr id="60" name="Group 59">
            <a:extLst>
              <a:ext uri="{FF2B5EF4-FFF2-40B4-BE49-F238E27FC236}">
                <a16:creationId xmlns:a16="http://schemas.microsoft.com/office/drawing/2014/main" id="{D84FE905-7A64-5A00-17F9-9B9DECE355AF}"/>
              </a:ext>
            </a:extLst>
          </p:cNvPr>
          <p:cNvGrpSpPr/>
          <p:nvPr/>
        </p:nvGrpSpPr>
        <p:grpSpPr>
          <a:xfrm>
            <a:off x="2757452" y="1087729"/>
            <a:ext cx="1303935" cy="1722262"/>
            <a:chOff x="2636363" y="1752215"/>
            <a:chExt cx="1569973" cy="1968033"/>
          </a:xfrm>
        </p:grpSpPr>
        <p:sp>
          <p:nvSpPr>
            <p:cNvPr id="61" name="TextBox 60">
              <a:extLst>
                <a:ext uri="{FF2B5EF4-FFF2-40B4-BE49-F238E27FC236}">
                  <a16:creationId xmlns:a16="http://schemas.microsoft.com/office/drawing/2014/main" id="{C2730965-EDAC-EA2E-66B4-9F5FB36AAD22}"/>
                </a:ext>
              </a:extLst>
            </p:cNvPr>
            <p:cNvSpPr txBox="1"/>
            <p:nvPr/>
          </p:nvSpPr>
          <p:spPr>
            <a:xfrm>
              <a:off x="2636363" y="3333381"/>
              <a:ext cx="1569973" cy="386867"/>
            </a:xfrm>
            <a:prstGeom prst="rect">
              <a:avLst/>
            </a:prstGeom>
            <a:noFill/>
          </p:spPr>
          <p:txBody>
            <a:bodyPr wrap="square">
              <a:spAutoFit/>
            </a:bodyPr>
            <a:lstStyle/>
            <a:p>
              <a:pPr algn="ctr"/>
              <a:r>
                <a:rPr lang="en-US" sz="1600" b="1" i="1" dirty="0">
                  <a:solidFill>
                    <a:srgbClr val="202122"/>
                  </a:solidFill>
                  <a:effectLst/>
                </a:rPr>
                <a:t>Casey-Marie</a:t>
              </a:r>
              <a:endParaRPr lang="en-US" sz="1600" dirty="0"/>
            </a:p>
          </p:txBody>
        </p:sp>
        <p:pic>
          <p:nvPicPr>
            <p:cNvPr id="62" name="Picture 2">
              <a:extLst>
                <a:ext uri="{FF2B5EF4-FFF2-40B4-BE49-F238E27FC236}">
                  <a16:creationId xmlns:a16="http://schemas.microsoft.com/office/drawing/2014/main" id="{FFB9F973-DF18-4359-068C-EA5AFD85988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Group 62">
            <a:extLst>
              <a:ext uri="{FF2B5EF4-FFF2-40B4-BE49-F238E27FC236}">
                <a16:creationId xmlns:a16="http://schemas.microsoft.com/office/drawing/2014/main" id="{9B3F1738-53B7-AA9E-342C-A0979CD6B9A5}"/>
              </a:ext>
            </a:extLst>
          </p:cNvPr>
          <p:cNvGrpSpPr/>
          <p:nvPr/>
        </p:nvGrpSpPr>
        <p:grpSpPr>
          <a:xfrm>
            <a:off x="4724916" y="1093735"/>
            <a:ext cx="1452204" cy="1736561"/>
            <a:chOff x="4724916" y="1093735"/>
            <a:chExt cx="1452204" cy="1736561"/>
          </a:xfrm>
        </p:grpSpPr>
        <p:pic>
          <p:nvPicPr>
            <p:cNvPr id="1024" name="Picture 2" descr="https://wiki.gccollab.ca/images/7/79/Annie-Claude_portrait.jpg">
              <a:extLst>
                <a:ext uri="{FF2B5EF4-FFF2-40B4-BE49-F238E27FC236}">
                  <a16:creationId xmlns:a16="http://schemas.microsoft.com/office/drawing/2014/main" id="{623B5E1F-7BCE-DBDE-918D-FDCE91369AA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81960" y="1093735"/>
              <a:ext cx="1168703" cy="1441673"/>
            </a:xfrm>
            <a:prstGeom prst="rect">
              <a:avLst/>
            </a:prstGeom>
            <a:noFill/>
            <a:extLst>
              <a:ext uri="{909E8E84-426E-40DD-AFC4-6F175D3DCCD1}">
                <a14:hiddenFill xmlns:a14="http://schemas.microsoft.com/office/drawing/2010/main">
                  <a:solidFill>
                    <a:srgbClr val="FFFFFF"/>
                  </a:solidFill>
                </a14:hiddenFill>
              </a:ext>
            </a:extLst>
          </p:spPr>
        </p:pic>
        <p:sp>
          <p:nvSpPr>
            <p:cNvPr id="1025" name="TextBox 1024">
              <a:extLst>
                <a:ext uri="{FF2B5EF4-FFF2-40B4-BE49-F238E27FC236}">
                  <a16:creationId xmlns:a16="http://schemas.microsoft.com/office/drawing/2014/main" id="{4078298F-4ABD-C10E-239F-85A79FA9B6AA}"/>
                </a:ext>
              </a:extLst>
            </p:cNvPr>
            <p:cNvSpPr txBox="1"/>
            <p:nvPr/>
          </p:nvSpPr>
          <p:spPr>
            <a:xfrm>
              <a:off x="4724916" y="2491742"/>
              <a:ext cx="1452204" cy="338554"/>
            </a:xfrm>
            <a:prstGeom prst="rect">
              <a:avLst/>
            </a:prstGeom>
            <a:noFill/>
          </p:spPr>
          <p:txBody>
            <a:bodyPr wrap="square">
              <a:spAutoFit/>
            </a:bodyPr>
            <a:lstStyle/>
            <a:p>
              <a:pPr algn="ctr"/>
              <a:r>
                <a:rPr lang="en-US" sz="1600" b="1" i="1" dirty="0">
                  <a:solidFill>
                    <a:srgbClr val="202122"/>
                  </a:solidFill>
                </a:rPr>
                <a:t>Annie-Claude</a:t>
              </a:r>
            </a:p>
          </p:txBody>
        </p:sp>
      </p:grpSp>
      <p:sp>
        <p:nvSpPr>
          <p:cNvPr id="1034" name="TextBox 1033">
            <a:extLst>
              <a:ext uri="{FF2B5EF4-FFF2-40B4-BE49-F238E27FC236}">
                <a16:creationId xmlns:a16="http://schemas.microsoft.com/office/drawing/2014/main" id="{5BA55723-D46A-59AF-1204-91F3FD626A63}"/>
              </a:ext>
            </a:extLst>
          </p:cNvPr>
          <p:cNvSpPr txBox="1"/>
          <p:nvPr/>
        </p:nvSpPr>
        <p:spPr>
          <a:xfrm>
            <a:off x="6927251" y="4489507"/>
            <a:ext cx="1040027" cy="338554"/>
          </a:xfrm>
          <a:prstGeom prst="rect">
            <a:avLst/>
          </a:prstGeom>
          <a:noFill/>
        </p:spPr>
        <p:txBody>
          <a:bodyPr wrap="square">
            <a:spAutoFit/>
          </a:bodyPr>
          <a:lstStyle/>
          <a:p>
            <a:pPr algn="ctr"/>
            <a:r>
              <a:rPr lang="en-US" sz="1600" b="1" i="1" dirty="0">
                <a:solidFill>
                  <a:srgbClr val="202122"/>
                </a:solidFill>
                <a:effectLst/>
              </a:rPr>
              <a:t>Jena</a:t>
            </a:r>
            <a:endParaRPr lang="en-US" sz="1600" dirty="0"/>
          </a:p>
        </p:txBody>
      </p:sp>
      <p:grpSp>
        <p:nvGrpSpPr>
          <p:cNvPr id="1035" name="Group 1034">
            <a:extLst>
              <a:ext uri="{FF2B5EF4-FFF2-40B4-BE49-F238E27FC236}">
                <a16:creationId xmlns:a16="http://schemas.microsoft.com/office/drawing/2014/main" id="{19DB3250-6361-147B-7310-FBE7C81253C6}"/>
              </a:ext>
            </a:extLst>
          </p:cNvPr>
          <p:cNvGrpSpPr/>
          <p:nvPr/>
        </p:nvGrpSpPr>
        <p:grpSpPr>
          <a:xfrm>
            <a:off x="863790" y="4884113"/>
            <a:ext cx="1137408" cy="1715940"/>
            <a:chOff x="7388750" y="1742722"/>
            <a:chExt cx="1369470" cy="1960810"/>
          </a:xfrm>
        </p:grpSpPr>
        <p:sp>
          <p:nvSpPr>
            <p:cNvPr id="1036" name="TextBox 1035">
              <a:extLst>
                <a:ext uri="{FF2B5EF4-FFF2-40B4-BE49-F238E27FC236}">
                  <a16:creationId xmlns:a16="http://schemas.microsoft.com/office/drawing/2014/main" id="{00AB44BA-44C5-B6F2-877C-8024335F4BDE}"/>
                </a:ext>
              </a:extLst>
            </p:cNvPr>
            <p:cNvSpPr txBox="1"/>
            <p:nvPr/>
          </p:nvSpPr>
          <p:spPr>
            <a:xfrm>
              <a:off x="7390550" y="3316665"/>
              <a:ext cx="1333686" cy="386867"/>
            </a:xfrm>
            <a:prstGeom prst="rect">
              <a:avLst/>
            </a:prstGeom>
            <a:noFill/>
          </p:spPr>
          <p:txBody>
            <a:bodyPr wrap="square">
              <a:spAutoFit/>
            </a:bodyPr>
            <a:lstStyle/>
            <a:p>
              <a:pPr algn="ctr"/>
              <a:r>
                <a:rPr lang="en-US" sz="1600" b="1" i="1" dirty="0">
                  <a:solidFill>
                    <a:srgbClr val="202122"/>
                  </a:solidFill>
                  <a:effectLst/>
                </a:rPr>
                <a:t>Dani</a:t>
              </a:r>
              <a:endParaRPr lang="en-US" sz="1600" dirty="0"/>
            </a:p>
          </p:txBody>
        </p:sp>
        <p:pic>
          <p:nvPicPr>
            <p:cNvPr id="1037" name="Picture 4">
              <a:extLst>
                <a:ext uri="{FF2B5EF4-FFF2-40B4-BE49-F238E27FC236}">
                  <a16:creationId xmlns:a16="http://schemas.microsoft.com/office/drawing/2014/main" id="{38F679DB-214E-6A64-039C-215F624D6CF9}"/>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13448"/>
            <a:stretch/>
          </p:blipFill>
          <p:spPr bwMode="auto">
            <a:xfrm>
              <a:off x="7388750" y="1742722"/>
              <a:ext cx="1369470" cy="1540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8" name="Group 1037">
            <a:extLst>
              <a:ext uri="{FF2B5EF4-FFF2-40B4-BE49-F238E27FC236}">
                <a16:creationId xmlns:a16="http://schemas.microsoft.com/office/drawing/2014/main" id="{51567800-DD40-1E25-03A8-D83ED0E5EC1F}"/>
              </a:ext>
            </a:extLst>
          </p:cNvPr>
          <p:cNvGrpSpPr/>
          <p:nvPr/>
        </p:nvGrpSpPr>
        <p:grpSpPr>
          <a:xfrm>
            <a:off x="2773741" y="4813287"/>
            <a:ext cx="1217722" cy="1814471"/>
            <a:chOff x="2773741" y="4813287"/>
            <a:chExt cx="1217722" cy="1814471"/>
          </a:xfrm>
        </p:grpSpPr>
        <p:pic>
          <p:nvPicPr>
            <p:cNvPr id="1039" name="Picture 1038">
              <a:extLst>
                <a:ext uri="{FF2B5EF4-FFF2-40B4-BE49-F238E27FC236}">
                  <a16:creationId xmlns:a16="http://schemas.microsoft.com/office/drawing/2014/main" id="{0B7DB649-FCD5-E219-716B-B0DAAC310FA9}"/>
                </a:ext>
              </a:extLst>
            </p:cNvPr>
            <p:cNvPicPr>
              <a:picLocks noChangeAspect="1"/>
            </p:cNvPicPr>
            <p:nvPr/>
          </p:nvPicPr>
          <p:blipFill>
            <a:blip r:embed="rId13"/>
            <a:stretch>
              <a:fillRect/>
            </a:stretch>
          </p:blipFill>
          <p:spPr>
            <a:xfrm>
              <a:off x="2773741" y="4813287"/>
              <a:ext cx="1217722" cy="1446336"/>
            </a:xfrm>
            <a:prstGeom prst="rect">
              <a:avLst/>
            </a:prstGeom>
          </p:spPr>
        </p:pic>
        <p:sp>
          <p:nvSpPr>
            <p:cNvPr id="1040" name="TextBox 1039">
              <a:extLst>
                <a:ext uri="{FF2B5EF4-FFF2-40B4-BE49-F238E27FC236}">
                  <a16:creationId xmlns:a16="http://schemas.microsoft.com/office/drawing/2014/main" id="{42E7289A-C39C-007C-2B84-5F8C84C5CC8E}"/>
                </a:ext>
              </a:extLst>
            </p:cNvPr>
            <p:cNvSpPr txBox="1"/>
            <p:nvPr/>
          </p:nvSpPr>
          <p:spPr>
            <a:xfrm flipH="1">
              <a:off x="2834675" y="6289204"/>
              <a:ext cx="1155160" cy="338554"/>
            </a:xfrm>
            <a:prstGeom prst="rect">
              <a:avLst/>
            </a:prstGeom>
            <a:noFill/>
          </p:spPr>
          <p:txBody>
            <a:bodyPr wrap="square">
              <a:spAutoFit/>
            </a:bodyPr>
            <a:lstStyle/>
            <a:p>
              <a:pPr algn="ctr"/>
              <a:r>
                <a:rPr lang="en-US" sz="1600" b="1" i="1" dirty="0">
                  <a:effectLst/>
                </a:rPr>
                <a:t>Leanne</a:t>
              </a:r>
              <a:endParaRPr lang="en-US" sz="1600" dirty="0"/>
            </a:p>
          </p:txBody>
        </p:sp>
      </p:grpSp>
      <p:sp>
        <p:nvSpPr>
          <p:cNvPr id="1042" name="TextBox 1041">
            <a:extLst>
              <a:ext uri="{FF2B5EF4-FFF2-40B4-BE49-F238E27FC236}">
                <a16:creationId xmlns:a16="http://schemas.microsoft.com/office/drawing/2014/main" id="{3F9DC2C9-7548-CE37-39B7-991EAA0A8F4E}"/>
              </a:ext>
            </a:extLst>
          </p:cNvPr>
          <p:cNvSpPr txBox="1"/>
          <p:nvPr/>
        </p:nvSpPr>
        <p:spPr>
          <a:xfrm>
            <a:off x="6767511" y="6279094"/>
            <a:ext cx="1332882" cy="307777"/>
          </a:xfrm>
          <a:prstGeom prst="rect">
            <a:avLst/>
          </a:prstGeom>
          <a:noFill/>
        </p:spPr>
        <p:txBody>
          <a:bodyPr wrap="square">
            <a:spAutoFit/>
          </a:bodyPr>
          <a:lstStyle/>
          <a:p>
            <a:pPr algn="ctr"/>
            <a:r>
              <a:rPr lang="en-US" sz="1400" b="1" i="1" dirty="0">
                <a:effectLst/>
              </a:rPr>
              <a:t> and others…</a:t>
            </a:r>
            <a:endParaRPr lang="en-US" sz="1400" i="1" dirty="0"/>
          </a:p>
        </p:txBody>
      </p:sp>
      <p:grpSp>
        <p:nvGrpSpPr>
          <p:cNvPr id="2" name="Group 1">
            <a:extLst>
              <a:ext uri="{FF2B5EF4-FFF2-40B4-BE49-F238E27FC236}">
                <a16:creationId xmlns:a16="http://schemas.microsoft.com/office/drawing/2014/main" id="{8E11D920-ACA9-DE26-FF55-6361C6A03472}"/>
              </a:ext>
            </a:extLst>
          </p:cNvPr>
          <p:cNvGrpSpPr/>
          <p:nvPr/>
        </p:nvGrpSpPr>
        <p:grpSpPr>
          <a:xfrm>
            <a:off x="4880301" y="4817322"/>
            <a:ext cx="1131423" cy="1878024"/>
            <a:chOff x="6520300" y="3966530"/>
            <a:chExt cx="1362264" cy="2146024"/>
          </a:xfrm>
        </p:grpSpPr>
        <p:pic>
          <p:nvPicPr>
            <p:cNvPr id="3" name="Picture 2">
              <a:extLst>
                <a:ext uri="{FF2B5EF4-FFF2-40B4-BE49-F238E27FC236}">
                  <a16:creationId xmlns:a16="http://schemas.microsoft.com/office/drawing/2014/main" id="{C082CE90-F170-E3CD-C17F-9B9E19ECA2F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20300" y="3966530"/>
              <a:ext cx="1350818" cy="16355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30B1BBD-F54E-94E5-6F87-E4DE159A9860}"/>
                </a:ext>
              </a:extLst>
            </p:cNvPr>
            <p:cNvSpPr txBox="1"/>
            <p:nvPr/>
          </p:nvSpPr>
          <p:spPr>
            <a:xfrm>
              <a:off x="6520300" y="5725687"/>
              <a:ext cx="1362264" cy="386867"/>
            </a:xfrm>
            <a:prstGeom prst="rect">
              <a:avLst/>
            </a:prstGeom>
            <a:noFill/>
          </p:spPr>
          <p:txBody>
            <a:bodyPr wrap="square">
              <a:spAutoFit/>
            </a:bodyPr>
            <a:lstStyle/>
            <a:p>
              <a:pPr algn="ctr"/>
              <a:r>
                <a:rPr lang="en-US" sz="1600" b="1" i="1" dirty="0">
                  <a:solidFill>
                    <a:srgbClr val="202122"/>
                  </a:solidFill>
                  <a:effectLst/>
                </a:rPr>
                <a:t>Michelle</a:t>
              </a:r>
              <a:endParaRPr lang="en-US" sz="1600" dirty="0"/>
            </a:p>
          </p:txBody>
        </p:sp>
      </p:grpSp>
      <p:pic>
        <p:nvPicPr>
          <p:cNvPr id="2050" name="Picture 2">
            <a:extLst>
              <a:ext uri="{FF2B5EF4-FFF2-40B4-BE49-F238E27FC236}">
                <a16:creationId xmlns:a16="http://schemas.microsoft.com/office/drawing/2014/main" id="{4431A9D1-4F2A-489C-A826-7356DC333CE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97423" y="4973978"/>
            <a:ext cx="1086521" cy="11591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77E9457-B1F3-8A39-AF6F-000678E7CF10}"/>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9858" r="10074" b="18033"/>
          <a:stretch>
            <a:fillRect/>
          </a:stretch>
        </p:blipFill>
        <p:spPr bwMode="auto">
          <a:xfrm>
            <a:off x="6920669" y="2980533"/>
            <a:ext cx="1040027" cy="141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387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15426-F0D4-4C39-1624-EC32DD442E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F3C790-C4DA-ADF1-0182-D06C340350F2}"/>
              </a:ext>
            </a:extLst>
          </p:cNvPr>
          <p:cNvSpPr>
            <a:spLocks noGrp="1"/>
          </p:cNvSpPr>
          <p:nvPr>
            <p:ph type="title"/>
          </p:nvPr>
        </p:nvSpPr>
        <p:spPr>
          <a:xfrm>
            <a:off x="457200" y="274638"/>
            <a:ext cx="8229600" cy="1143000"/>
          </a:xfrm>
        </p:spPr>
        <p:txBody>
          <a:bodyPr vert="horz" lIns="91440" tIns="45720" rIns="91440" bIns="45720" rtlCol="0" anchor="ctr">
            <a:normAutofit/>
          </a:bodyPr>
          <a:lstStyle/>
          <a:p>
            <a:r>
              <a:rPr lang="en-CA" dirty="0">
                <a:solidFill>
                  <a:schemeClr val="accent1">
                    <a:lumMod val="75000"/>
                  </a:schemeClr>
                </a:solidFill>
              </a:rPr>
              <a:t>Cost, Time &amp; Commitment</a:t>
            </a:r>
          </a:p>
        </p:txBody>
      </p:sp>
      <p:sp>
        <p:nvSpPr>
          <p:cNvPr id="4" name="TextBox 3">
            <a:extLst>
              <a:ext uri="{FF2B5EF4-FFF2-40B4-BE49-F238E27FC236}">
                <a16:creationId xmlns:a16="http://schemas.microsoft.com/office/drawing/2014/main" id="{D5987ED8-6BF5-FE05-2E38-EDE91876F24D}"/>
              </a:ext>
            </a:extLst>
          </p:cNvPr>
          <p:cNvSpPr txBox="1"/>
          <p:nvPr/>
        </p:nvSpPr>
        <p:spPr>
          <a:xfrm>
            <a:off x="457200" y="1556792"/>
            <a:ext cx="4258816" cy="4799558"/>
          </a:xfrm>
          <a:prstGeom prst="rect">
            <a:avLst/>
          </a:prstGeom>
        </p:spPr>
        <p:txBody>
          <a:bodyPr vert="horz" lIns="91440" tIns="45720" rIns="91440" bIns="45720" rtlCol="0">
            <a:normAutofit fontScale="92500"/>
          </a:bodyPr>
          <a:lstStyle/>
          <a:p>
            <a:pPr defTabSz="914400">
              <a:lnSpc>
                <a:spcPct val="90000"/>
              </a:lnSpc>
              <a:spcBef>
                <a:spcPct val="20000"/>
              </a:spcBef>
            </a:pPr>
            <a:r>
              <a:rPr lang="en-US" sz="1600" b="1" i="0" dirty="0">
                <a:solidFill>
                  <a:schemeClr val="accent1">
                    <a:lumMod val="75000"/>
                  </a:schemeClr>
                </a:solidFill>
                <a:effectLst/>
              </a:rPr>
              <a:t>No cost</a:t>
            </a:r>
            <a:r>
              <a:rPr lang="en-US" sz="1600" b="0" i="0" dirty="0">
                <a:solidFill>
                  <a:schemeClr val="accent1">
                    <a:lumMod val="75000"/>
                  </a:schemeClr>
                </a:solidFill>
                <a:effectLst/>
              </a:rPr>
              <a:t>, and you still need your </a:t>
            </a:r>
            <a:r>
              <a:rPr lang="en-US" sz="1600" b="1" i="0" dirty="0">
                <a:solidFill>
                  <a:schemeClr val="accent1">
                    <a:lumMod val="75000"/>
                  </a:schemeClr>
                </a:solidFill>
                <a:effectLst/>
              </a:rPr>
              <a:t>manager's approval</a:t>
            </a:r>
            <a:r>
              <a:rPr lang="en-US" sz="1600" b="0" i="0" dirty="0">
                <a:solidFill>
                  <a:schemeClr val="accent1">
                    <a:lumMod val="75000"/>
                  </a:schemeClr>
                </a:solidFill>
                <a:effectLst/>
              </a:rPr>
              <a:t> </a:t>
            </a:r>
          </a:p>
          <a:p>
            <a:pPr defTabSz="914400">
              <a:lnSpc>
                <a:spcPct val="90000"/>
              </a:lnSpc>
              <a:spcBef>
                <a:spcPct val="20000"/>
              </a:spcBef>
            </a:pPr>
            <a:r>
              <a:rPr lang="en-US" sz="1600" dirty="0">
                <a:solidFill>
                  <a:schemeClr val="accent1">
                    <a:lumMod val="75000"/>
                  </a:schemeClr>
                </a:solidFill>
              </a:rPr>
              <a:t>E</a:t>
            </a:r>
            <a:r>
              <a:rPr lang="en-US" sz="1600" b="0" i="0" dirty="0">
                <a:solidFill>
                  <a:schemeClr val="accent1">
                    <a:lumMod val="75000"/>
                  </a:schemeClr>
                </a:solidFill>
                <a:effectLst/>
              </a:rPr>
              <a:t>stimated time up to </a:t>
            </a:r>
            <a:r>
              <a:rPr lang="en-US" sz="1600" b="1" i="0" dirty="0">
                <a:solidFill>
                  <a:schemeClr val="accent1">
                    <a:lumMod val="75000"/>
                  </a:schemeClr>
                </a:solidFill>
                <a:effectLst/>
              </a:rPr>
              <a:t>4 hours average per week to participate</a:t>
            </a:r>
            <a:endParaRPr lang="en-US" sz="1600" b="0" i="0" dirty="0">
              <a:solidFill>
                <a:schemeClr val="accent1">
                  <a:lumMod val="75000"/>
                </a:schemeClr>
              </a:solidFill>
              <a:effectLst/>
            </a:endParaRPr>
          </a:p>
          <a:p>
            <a:pPr marL="285750" indent="-285750" defTabSz="914400">
              <a:lnSpc>
                <a:spcPct val="90000"/>
              </a:lnSpc>
              <a:spcBef>
                <a:spcPct val="20000"/>
              </a:spcBef>
              <a:buFont typeface="Arial" panose="020B0604020202020204" pitchFamily="34" charset="0"/>
              <a:buChar char="•"/>
            </a:pPr>
            <a:r>
              <a:rPr lang="en-US" sz="1600" b="0" i="0" dirty="0">
                <a:solidFill>
                  <a:schemeClr val="accent1">
                    <a:lumMod val="75000"/>
                  </a:schemeClr>
                </a:solidFill>
                <a:effectLst/>
              </a:rPr>
              <a:t>One webinar session a week, </a:t>
            </a:r>
            <a:r>
              <a:rPr lang="en-US" sz="1600" b="1" i="0" dirty="0">
                <a:solidFill>
                  <a:schemeClr val="accent1">
                    <a:lumMod val="75000"/>
                  </a:schemeClr>
                </a:solidFill>
                <a:effectLst/>
              </a:rPr>
              <a:t>duration of 1.5 hours, for 8 weeks</a:t>
            </a:r>
          </a:p>
          <a:p>
            <a:pPr marL="285750" indent="-285750" defTabSz="914400">
              <a:lnSpc>
                <a:spcPct val="90000"/>
              </a:lnSpc>
              <a:spcBef>
                <a:spcPct val="20000"/>
              </a:spcBef>
              <a:buFont typeface="Arial" panose="020B0604020202020204" pitchFamily="34" charset="0"/>
              <a:buChar char="•"/>
            </a:pPr>
            <a:r>
              <a:rPr lang="en-US" sz="1600" b="1" i="0" dirty="0">
                <a:solidFill>
                  <a:schemeClr val="accent1">
                    <a:lumMod val="75000"/>
                  </a:schemeClr>
                </a:solidFill>
                <a:effectLst/>
              </a:rPr>
              <a:t>Daily mindfulness practice</a:t>
            </a:r>
            <a:r>
              <a:rPr lang="en-US" sz="1600" b="0" i="0" dirty="0">
                <a:solidFill>
                  <a:schemeClr val="accent1">
                    <a:lumMod val="75000"/>
                  </a:schemeClr>
                </a:solidFill>
                <a:effectLst/>
              </a:rPr>
              <a:t>, 5 to 20 minutes</a:t>
            </a:r>
          </a:p>
          <a:p>
            <a:pPr marL="285750" indent="-285750" defTabSz="914400">
              <a:lnSpc>
                <a:spcPct val="90000"/>
              </a:lnSpc>
              <a:spcBef>
                <a:spcPct val="20000"/>
              </a:spcBef>
              <a:buFont typeface="Arial" panose="020B0604020202020204" pitchFamily="34" charset="0"/>
              <a:buChar char="•"/>
            </a:pPr>
            <a:r>
              <a:rPr lang="en-US" sz="1600" b="0" i="0" dirty="0">
                <a:solidFill>
                  <a:schemeClr val="accent1">
                    <a:lumMod val="75000"/>
                  </a:schemeClr>
                </a:solidFill>
                <a:effectLst/>
              </a:rPr>
              <a:t>One </a:t>
            </a:r>
            <a:r>
              <a:rPr lang="en-US" sz="1600" b="1" i="0" dirty="0">
                <a:solidFill>
                  <a:schemeClr val="accent1">
                    <a:lumMod val="75000"/>
                  </a:schemeClr>
                </a:solidFill>
                <a:effectLst/>
              </a:rPr>
              <a:t>weekly call with a buddy system</a:t>
            </a:r>
            <a:r>
              <a:rPr lang="en-US" sz="1600" b="0" i="0" dirty="0">
                <a:solidFill>
                  <a:schemeClr val="accent1">
                    <a:lumMod val="75000"/>
                  </a:schemeClr>
                </a:solidFill>
                <a:effectLst/>
              </a:rPr>
              <a:t>, approx. 30 minutes, in the official language of choice</a:t>
            </a:r>
          </a:p>
          <a:p>
            <a:pPr marL="285750" indent="-285750" defTabSz="914400">
              <a:lnSpc>
                <a:spcPct val="90000"/>
              </a:lnSpc>
              <a:spcBef>
                <a:spcPct val="20000"/>
              </a:spcBef>
              <a:buFont typeface="Arial" panose="020B0604020202020204" pitchFamily="34" charset="0"/>
              <a:buChar char="•"/>
            </a:pPr>
            <a:r>
              <a:rPr lang="en-US" sz="1600" b="0" i="0" dirty="0">
                <a:solidFill>
                  <a:schemeClr val="accent1">
                    <a:lumMod val="75000"/>
                  </a:schemeClr>
                </a:solidFill>
                <a:effectLst/>
              </a:rPr>
              <a:t>Journaling throughout the 8 weeks, 5 to 10 minutes per week</a:t>
            </a:r>
          </a:p>
          <a:p>
            <a:pPr marL="285750" indent="-285750" defTabSz="914400">
              <a:lnSpc>
                <a:spcPct val="90000"/>
              </a:lnSpc>
              <a:spcBef>
                <a:spcPct val="20000"/>
              </a:spcBef>
              <a:buFont typeface="Arial" panose="020B0604020202020204" pitchFamily="34" charset="0"/>
              <a:buChar char="•"/>
            </a:pPr>
            <a:r>
              <a:rPr lang="en-US" sz="1600" b="0" i="0" dirty="0">
                <a:solidFill>
                  <a:schemeClr val="accent1">
                    <a:lumMod val="75000"/>
                  </a:schemeClr>
                </a:solidFill>
                <a:effectLst/>
              </a:rPr>
              <a:t>Participate via the Cohort, a </a:t>
            </a:r>
            <a:r>
              <a:rPr lang="en-US" sz="1600" b="0" i="0" dirty="0" err="1">
                <a:solidFill>
                  <a:schemeClr val="accent1">
                    <a:lumMod val="75000"/>
                  </a:schemeClr>
                </a:solidFill>
                <a:effectLst/>
              </a:rPr>
              <a:t>GCCollab</a:t>
            </a:r>
            <a:r>
              <a:rPr lang="en-US" sz="1600" b="0" i="0" dirty="0">
                <a:solidFill>
                  <a:schemeClr val="accent1">
                    <a:lumMod val="75000"/>
                  </a:schemeClr>
                </a:solidFill>
                <a:effectLst/>
              </a:rPr>
              <a:t> </a:t>
            </a:r>
            <a:r>
              <a:rPr lang="en-US" sz="1600" dirty="0">
                <a:solidFill>
                  <a:schemeClr val="accent1">
                    <a:lumMod val="75000"/>
                  </a:schemeClr>
                </a:solidFill>
              </a:rPr>
              <a:t>Community of Practice and Interest </a:t>
            </a:r>
            <a:r>
              <a:rPr lang="en-US" sz="1600" b="0" i="0" dirty="0">
                <a:solidFill>
                  <a:schemeClr val="accent1">
                    <a:lumMod val="75000"/>
                  </a:schemeClr>
                </a:solidFill>
                <a:effectLst/>
              </a:rPr>
              <a:t>Group</a:t>
            </a:r>
            <a:r>
              <a:rPr lang="en-US" sz="1600" dirty="0">
                <a:solidFill>
                  <a:schemeClr val="accent1">
                    <a:lumMod val="75000"/>
                  </a:schemeClr>
                </a:solidFill>
              </a:rPr>
              <a:t>, as needed</a:t>
            </a:r>
          </a:p>
          <a:p>
            <a:pPr marL="285750" indent="-285750" defTabSz="914400">
              <a:lnSpc>
                <a:spcPct val="90000"/>
              </a:lnSpc>
              <a:spcBef>
                <a:spcPct val="20000"/>
              </a:spcBef>
              <a:buFont typeface="Arial" panose="020B0604020202020204" pitchFamily="34" charset="0"/>
              <a:buChar char="•"/>
            </a:pPr>
            <a:r>
              <a:rPr lang="en-US" sz="1600" b="0" i="0" dirty="0">
                <a:solidFill>
                  <a:schemeClr val="accent1">
                    <a:lumMod val="75000"/>
                  </a:schemeClr>
                </a:solidFill>
                <a:effectLst/>
              </a:rPr>
              <a:t>Complete a 5 min self-assessment, </a:t>
            </a:r>
            <a:r>
              <a:rPr lang="en-US" sz="1600" dirty="0">
                <a:solidFill>
                  <a:schemeClr val="accent1">
                    <a:lumMod val="75000"/>
                  </a:schemeClr>
                </a:solidFill>
              </a:rPr>
              <a:t>2 </a:t>
            </a:r>
            <a:r>
              <a:rPr lang="en-US" sz="1600" b="0" i="0" dirty="0">
                <a:solidFill>
                  <a:schemeClr val="accent1">
                    <a:lumMod val="75000"/>
                  </a:schemeClr>
                </a:solidFill>
                <a:effectLst/>
              </a:rPr>
              <a:t>times: before, and 3 months after the program</a:t>
            </a:r>
          </a:p>
          <a:p>
            <a:pPr defTabSz="914400">
              <a:lnSpc>
                <a:spcPct val="90000"/>
              </a:lnSpc>
              <a:spcBef>
                <a:spcPct val="20000"/>
              </a:spcBef>
            </a:pPr>
            <a:endParaRPr lang="en-US" sz="1600" dirty="0">
              <a:solidFill>
                <a:schemeClr val="accent1">
                  <a:lumMod val="75000"/>
                </a:schemeClr>
              </a:solidFill>
            </a:endParaRPr>
          </a:p>
          <a:p>
            <a:pPr marL="0" lvl="1" defTabSz="914400">
              <a:lnSpc>
                <a:spcPct val="90000"/>
              </a:lnSpc>
              <a:spcBef>
                <a:spcPct val="20000"/>
              </a:spcBef>
            </a:pPr>
            <a:r>
              <a:rPr lang="en-US" sz="1600" b="1" dirty="0">
                <a:solidFill>
                  <a:schemeClr val="accent1">
                    <a:lumMod val="75000"/>
                  </a:schemeClr>
                </a:solidFill>
              </a:rPr>
              <a:t>Start date: Tuesday, April 28, 2026</a:t>
            </a:r>
            <a:endParaRPr lang="en-US" sz="1600" dirty="0">
              <a:solidFill>
                <a:schemeClr val="accent1">
                  <a:lumMod val="75000"/>
                </a:schemeClr>
              </a:solidFill>
            </a:endParaRPr>
          </a:p>
          <a:p>
            <a:pPr marL="0" lvl="1" defTabSz="914400">
              <a:lnSpc>
                <a:spcPct val="90000"/>
              </a:lnSpc>
              <a:spcBef>
                <a:spcPct val="20000"/>
              </a:spcBef>
            </a:pPr>
            <a:r>
              <a:rPr lang="en-US" sz="1600" b="1" dirty="0">
                <a:solidFill>
                  <a:schemeClr val="accent1">
                    <a:lumMod val="75000"/>
                  </a:schemeClr>
                </a:solidFill>
              </a:rPr>
              <a:t>End date: Tuesday, June 16, 2026</a:t>
            </a:r>
            <a:endParaRPr lang="en-US" sz="1600" dirty="0">
              <a:solidFill>
                <a:schemeClr val="accent1">
                  <a:lumMod val="75000"/>
                </a:schemeClr>
              </a:solidFill>
            </a:endParaRPr>
          </a:p>
          <a:p>
            <a:pPr marL="0" lvl="1" defTabSz="914400">
              <a:lnSpc>
                <a:spcPct val="90000"/>
              </a:lnSpc>
              <a:spcBef>
                <a:spcPct val="20000"/>
              </a:spcBef>
            </a:pPr>
            <a:r>
              <a:rPr lang="en-US" sz="1600" b="1" dirty="0">
                <a:solidFill>
                  <a:schemeClr val="accent1">
                    <a:lumMod val="75000"/>
                  </a:schemeClr>
                </a:solidFill>
              </a:rPr>
              <a:t>Hour: from 12:30pm to 2:00pm ET (Ottawa time)</a:t>
            </a:r>
            <a:endParaRPr lang="en-US" sz="1600" dirty="0">
              <a:solidFill>
                <a:schemeClr val="accent1">
                  <a:lumMod val="75000"/>
                </a:schemeClr>
              </a:solidFill>
            </a:endParaRPr>
          </a:p>
        </p:txBody>
      </p:sp>
      <p:pic>
        <p:nvPicPr>
          <p:cNvPr id="5" name="Picture 4">
            <a:extLst>
              <a:ext uri="{FF2B5EF4-FFF2-40B4-BE49-F238E27FC236}">
                <a16:creationId xmlns:a16="http://schemas.microsoft.com/office/drawing/2014/main" id="{5DBCB777-93FC-7816-8297-B4170DBB5EFA}"/>
              </a:ext>
            </a:extLst>
          </p:cNvPr>
          <p:cNvPicPr>
            <a:picLocks noChangeAspect="1"/>
          </p:cNvPicPr>
          <p:nvPr/>
        </p:nvPicPr>
        <p:blipFill>
          <a:blip r:embed="rId3"/>
          <a:stretch>
            <a:fillRect/>
          </a:stretch>
        </p:blipFill>
        <p:spPr>
          <a:xfrm>
            <a:off x="4788024" y="2265026"/>
            <a:ext cx="4041775" cy="1778380"/>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Slide Number Placeholder 6">
            <a:extLst>
              <a:ext uri="{FF2B5EF4-FFF2-40B4-BE49-F238E27FC236}">
                <a16:creationId xmlns:a16="http://schemas.microsoft.com/office/drawing/2014/main" id="{C3507554-788C-BEC2-7824-3405C3DA208D}"/>
              </a:ext>
            </a:extLst>
          </p:cNvPr>
          <p:cNvSpPr>
            <a:spLocks noGrp="1"/>
          </p:cNvSpPr>
          <p:nvPr>
            <p:ph type="sldNum" sz="quarter" idx="12"/>
          </p:nvPr>
        </p:nvSpPr>
        <p:spPr>
          <a:xfrm>
            <a:off x="6553200" y="6356350"/>
            <a:ext cx="2133600" cy="365125"/>
          </a:xfrm>
        </p:spPr>
        <p:txBody>
          <a:bodyPr/>
          <a:lstStyle/>
          <a:p>
            <a:pPr>
              <a:spcAft>
                <a:spcPts val="600"/>
              </a:spcAft>
            </a:pPr>
            <a:fld id="{50E449A1-3E28-4EED-877C-2235D0A8D14E}" type="slidenum">
              <a:rPr lang="en-CA" smtClean="0"/>
              <a:pPr>
                <a:spcAft>
                  <a:spcPts val="600"/>
                </a:spcAft>
              </a:pPr>
              <a:t>16</a:t>
            </a:fld>
            <a:endParaRPr lang="en-CA"/>
          </a:p>
        </p:txBody>
      </p:sp>
      <p:sp>
        <p:nvSpPr>
          <p:cNvPr id="7" name="Rectangle 6">
            <a:extLst>
              <a:ext uri="{FF2B5EF4-FFF2-40B4-BE49-F238E27FC236}">
                <a16:creationId xmlns:a16="http://schemas.microsoft.com/office/drawing/2014/main" id="{5DC84B7B-BB73-C8A8-706C-CE33B40BF2D0}"/>
              </a:ext>
            </a:extLst>
          </p:cNvPr>
          <p:cNvSpPr/>
          <p:nvPr/>
        </p:nvSpPr>
        <p:spPr>
          <a:xfrm>
            <a:off x="5220072" y="5462535"/>
            <a:ext cx="3287169" cy="738664"/>
          </a:xfrm>
          <a:prstGeom prst="rect">
            <a:avLst/>
          </a:prstGeom>
        </p:spPr>
        <p:txBody>
          <a:bodyPr wrap="square">
            <a:spAutoFit/>
          </a:bodyPr>
          <a:lstStyle/>
          <a:p>
            <a:r>
              <a:rPr lang="en-US" sz="1400" dirty="0">
                <a:hlinkClick r:id="rId4"/>
              </a:rPr>
              <a:t>https://wiki.gccollab.ca/MCLD-DLCP</a:t>
            </a:r>
            <a:r>
              <a:rPr lang="en-US" sz="1400" dirty="0"/>
              <a:t> </a:t>
            </a:r>
          </a:p>
          <a:p>
            <a:pPr marL="0" marR="0" lvl="0" indent="0"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645AD"/>
                </a:solidFill>
                <a:effectLst/>
                <a:hlinkClick r:id="rId5" tooltip="Mindful Change Leadership Development Program Details"/>
              </a:rPr>
              <a:t>MCLD - 8 Week Program Details</a:t>
            </a:r>
            <a:endParaRPr lang="en-US" sz="1400" b="0" i="0" dirty="0">
              <a:solidFill>
                <a:srgbClr val="202122"/>
              </a:solidFill>
              <a:effectLst/>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645AD"/>
                </a:solidFill>
                <a:effectLst/>
                <a:hlinkClick r:id="rId6" tooltip="Mindful Change Leadership Development Program - FAQ"/>
              </a:rPr>
              <a:t>MCLD - FAQ</a:t>
            </a:r>
            <a:endParaRPr lang="en-US" sz="1400" b="0" dirty="0"/>
          </a:p>
        </p:txBody>
      </p:sp>
    </p:spTree>
    <p:extLst>
      <p:ext uri="{BB962C8B-B14F-4D97-AF65-F5344CB8AC3E}">
        <p14:creationId xmlns:p14="http://schemas.microsoft.com/office/powerpoint/2010/main" val="4267161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918AE-9D3A-9FE2-ECCC-ED9DBED5DB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C83D73-A826-7F58-9AEB-FE70C064F061}"/>
              </a:ext>
            </a:extLst>
          </p:cNvPr>
          <p:cNvSpPr>
            <a:spLocks noGrp="1"/>
          </p:cNvSpPr>
          <p:nvPr>
            <p:ph type="title"/>
          </p:nvPr>
        </p:nvSpPr>
        <p:spPr>
          <a:xfrm>
            <a:off x="287524" y="274638"/>
            <a:ext cx="8568952" cy="1143000"/>
          </a:xfrm>
        </p:spPr>
        <p:txBody>
          <a:bodyPr>
            <a:normAutofit/>
          </a:bodyPr>
          <a:lstStyle/>
          <a:p>
            <a:r>
              <a:rPr lang="en-CA" dirty="0">
                <a:solidFill>
                  <a:schemeClr val="accent1">
                    <a:lumMod val="75000"/>
                  </a:schemeClr>
                </a:solidFill>
              </a:rPr>
              <a:t>Program Overview &amp; FAQ’s</a:t>
            </a:r>
          </a:p>
        </p:txBody>
      </p:sp>
      <p:sp>
        <p:nvSpPr>
          <p:cNvPr id="5" name="Content Placeholder 4">
            <a:extLst>
              <a:ext uri="{FF2B5EF4-FFF2-40B4-BE49-F238E27FC236}">
                <a16:creationId xmlns:a16="http://schemas.microsoft.com/office/drawing/2014/main" id="{15C4D5D8-7785-B79E-0936-9E2AD7B21F47}"/>
              </a:ext>
            </a:extLst>
          </p:cNvPr>
          <p:cNvSpPr>
            <a:spLocks noGrp="1"/>
          </p:cNvSpPr>
          <p:nvPr>
            <p:ph sz="half" idx="1"/>
          </p:nvPr>
        </p:nvSpPr>
        <p:spPr/>
        <p:txBody>
          <a:bodyPr>
            <a:normAutofit/>
          </a:bodyPr>
          <a:lstStyle/>
          <a:p>
            <a:pPr marL="0" indent="0">
              <a:buNone/>
            </a:pPr>
            <a:r>
              <a:rPr lang="en-CA" dirty="0">
                <a:solidFill>
                  <a:schemeClr val="accent1">
                    <a:lumMod val="75000"/>
                  </a:schemeClr>
                </a:solidFill>
                <a:latin typeface="Arial" panose="020B0604020202020204" pitchFamily="34" charset="0"/>
              </a:rPr>
              <a:t>Structure of sessions:</a:t>
            </a:r>
          </a:p>
          <a:p>
            <a:pPr marL="285750" indent="-285750"/>
            <a:r>
              <a:rPr lang="en-CA" sz="2600" dirty="0">
                <a:solidFill>
                  <a:schemeClr val="accent1">
                    <a:lumMod val="75000"/>
                  </a:schemeClr>
                </a:solidFill>
                <a:latin typeface="Arial" panose="020B0604020202020204" pitchFamily="34" charset="0"/>
              </a:rPr>
              <a:t>Centering exercise</a:t>
            </a:r>
          </a:p>
          <a:p>
            <a:pPr marL="285750" indent="-285750"/>
            <a:r>
              <a:rPr lang="en-CA" sz="2600" dirty="0">
                <a:solidFill>
                  <a:schemeClr val="accent1">
                    <a:lumMod val="75000"/>
                  </a:schemeClr>
                </a:solidFill>
                <a:latin typeface="Arial" panose="020B0604020202020204" pitchFamily="34" charset="0"/>
              </a:rPr>
              <a:t>Debrief &amp; Intention</a:t>
            </a:r>
          </a:p>
          <a:p>
            <a:pPr marL="285750" indent="-285750"/>
            <a:r>
              <a:rPr lang="en-CA" sz="2600" dirty="0">
                <a:solidFill>
                  <a:schemeClr val="accent1">
                    <a:lumMod val="75000"/>
                  </a:schemeClr>
                </a:solidFill>
                <a:latin typeface="Arial" panose="020B0604020202020204" pitchFamily="34" charset="0"/>
              </a:rPr>
              <a:t>Theory &amp; Videos</a:t>
            </a:r>
          </a:p>
          <a:p>
            <a:pPr marL="285750" indent="-285750"/>
            <a:r>
              <a:rPr lang="en-CA" sz="2600" dirty="0">
                <a:solidFill>
                  <a:schemeClr val="accent1">
                    <a:lumMod val="75000"/>
                  </a:schemeClr>
                </a:solidFill>
                <a:latin typeface="Arial" panose="020B0604020202020204" pitchFamily="34" charset="0"/>
              </a:rPr>
              <a:t>Week’s practice </a:t>
            </a:r>
          </a:p>
          <a:p>
            <a:pPr marL="285750" indent="-285750"/>
            <a:r>
              <a:rPr lang="en-CA" sz="2600" dirty="0">
                <a:solidFill>
                  <a:schemeClr val="accent1">
                    <a:lumMod val="75000"/>
                  </a:schemeClr>
                </a:solidFill>
                <a:latin typeface="Arial" panose="020B0604020202020204" pitchFamily="34" charset="0"/>
              </a:rPr>
              <a:t>Debriefs</a:t>
            </a:r>
          </a:p>
          <a:p>
            <a:pPr marL="285750" indent="-285750"/>
            <a:r>
              <a:rPr lang="en-CA" sz="2600" dirty="0">
                <a:solidFill>
                  <a:schemeClr val="accent1">
                    <a:lumMod val="75000"/>
                  </a:schemeClr>
                </a:solidFill>
                <a:latin typeface="Arial" panose="020B0604020202020204" pitchFamily="34" charset="0"/>
              </a:rPr>
              <a:t>Assignment</a:t>
            </a:r>
            <a:endParaRPr lang="en-CA" sz="2600" dirty="0">
              <a:solidFill>
                <a:schemeClr val="accent1">
                  <a:lumMod val="75000"/>
                </a:schemeClr>
              </a:solidFill>
            </a:endParaRPr>
          </a:p>
        </p:txBody>
      </p:sp>
      <p:sp>
        <p:nvSpPr>
          <p:cNvPr id="11" name="Content Placeholder 10">
            <a:extLst>
              <a:ext uri="{FF2B5EF4-FFF2-40B4-BE49-F238E27FC236}">
                <a16:creationId xmlns:a16="http://schemas.microsoft.com/office/drawing/2014/main" id="{87FFAEFB-2F18-993C-70A2-4A5DC328A3D5}"/>
              </a:ext>
            </a:extLst>
          </p:cNvPr>
          <p:cNvSpPr>
            <a:spLocks noGrp="1"/>
          </p:cNvSpPr>
          <p:nvPr>
            <p:ph sz="half" idx="2"/>
          </p:nvPr>
        </p:nvSpPr>
        <p:spPr/>
        <p:txBody>
          <a:bodyPr>
            <a:normAutofit/>
          </a:bodyPr>
          <a:lstStyle/>
          <a:p>
            <a:pPr marL="0" indent="0">
              <a:buNone/>
            </a:pPr>
            <a:r>
              <a:rPr lang="en-CA" sz="2400" dirty="0">
                <a:solidFill>
                  <a:schemeClr val="accent3">
                    <a:lumMod val="75000"/>
                  </a:schemeClr>
                </a:solidFill>
              </a:rPr>
              <a:t>Main Topics:</a:t>
            </a:r>
          </a:p>
          <a:p>
            <a:pPr marL="361950" indent="-361950">
              <a:buFont typeface="+mj-lt"/>
              <a:buAutoNum type="arabicPeriod"/>
            </a:pPr>
            <a:r>
              <a:rPr lang="en-CA" sz="2400" dirty="0">
                <a:solidFill>
                  <a:schemeClr val="accent3">
                    <a:lumMod val="75000"/>
                  </a:schemeClr>
                </a:solidFill>
              </a:rPr>
              <a:t>Overview</a:t>
            </a:r>
          </a:p>
          <a:p>
            <a:pPr marL="361950" indent="-361950">
              <a:buFont typeface="+mj-lt"/>
              <a:buAutoNum type="arabicPeriod"/>
            </a:pPr>
            <a:r>
              <a:rPr lang="en-CA" sz="2400" dirty="0">
                <a:solidFill>
                  <a:schemeClr val="accent3">
                    <a:lumMod val="75000"/>
                  </a:schemeClr>
                </a:solidFill>
              </a:rPr>
              <a:t>Neuroplasticity &amp; Change Leadership</a:t>
            </a:r>
          </a:p>
          <a:p>
            <a:pPr marL="361950" indent="-361950">
              <a:buFont typeface="+mj-lt"/>
              <a:buAutoNum type="arabicPeriod"/>
            </a:pPr>
            <a:r>
              <a:rPr lang="en-CA" sz="2400" dirty="0">
                <a:solidFill>
                  <a:schemeClr val="accent3">
                    <a:lumMod val="75000"/>
                  </a:schemeClr>
                </a:solidFill>
              </a:rPr>
              <a:t>Compassionate Leadership</a:t>
            </a:r>
          </a:p>
          <a:p>
            <a:pPr marL="361950" indent="-361950">
              <a:buFont typeface="+mj-lt"/>
              <a:buAutoNum type="arabicPeriod"/>
            </a:pPr>
            <a:r>
              <a:rPr lang="en-CA" sz="2400" dirty="0">
                <a:solidFill>
                  <a:schemeClr val="accent3">
                    <a:lumMod val="75000"/>
                  </a:schemeClr>
                </a:solidFill>
              </a:rPr>
              <a:t>Self-Compassion</a:t>
            </a:r>
          </a:p>
          <a:p>
            <a:pPr marL="361950" indent="-361950">
              <a:buFont typeface="+mj-lt"/>
              <a:buAutoNum type="arabicPeriod"/>
            </a:pPr>
            <a:r>
              <a:rPr lang="en-CA" sz="2400" dirty="0">
                <a:solidFill>
                  <a:schemeClr val="accent3">
                    <a:lumMod val="75000"/>
                  </a:schemeClr>
                </a:solidFill>
              </a:rPr>
              <a:t>Change &amp; Transition</a:t>
            </a:r>
          </a:p>
          <a:p>
            <a:pPr marL="361950" indent="-361950">
              <a:buFont typeface="+mj-lt"/>
              <a:buAutoNum type="arabicPeriod"/>
            </a:pPr>
            <a:r>
              <a:rPr lang="en-CA" sz="2400" dirty="0">
                <a:solidFill>
                  <a:schemeClr val="accent3">
                    <a:lumMod val="75000"/>
                  </a:schemeClr>
                </a:solidFill>
              </a:rPr>
              <a:t>Presence</a:t>
            </a:r>
          </a:p>
          <a:p>
            <a:pPr marL="361950" indent="-361950">
              <a:buFont typeface="+mj-lt"/>
              <a:buAutoNum type="arabicPeriod"/>
            </a:pPr>
            <a:r>
              <a:rPr lang="en-CA" sz="2400" dirty="0">
                <a:solidFill>
                  <a:schemeClr val="accent3">
                    <a:lumMod val="75000"/>
                  </a:schemeClr>
                </a:solidFill>
              </a:rPr>
              <a:t>Loving Kindness</a:t>
            </a:r>
          </a:p>
          <a:p>
            <a:pPr marL="361950" indent="-361950">
              <a:buFont typeface="+mj-lt"/>
              <a:buAutoNum type="arabicPeriod"/>
            </a:pPr>
            <a:r>
              <a:rPr lang="en-CA" sz="2400" dirty="0">
                <a:solidFill>
                  <a:schemeClr val="accent3">
                    <a:lumMod val="75000"/>
                  </a:schemeClr>
                </a:solidFill>
              </a:rPr>
              <a:t>Resilience</a:t>
            </a:r>
          </a:p>
        </p:txBody>
      </p:sp>
      <p:sp>
        <p:nvSpPr>
          <p:cNvPr id="6" name="Rectangle 5">
            <a:extLst>
              <a:ext uri="{FF2B5EF4-FFF2-40B4-BE49-F238E27FC236}">
                <a16:creationId xmlns:a16="http://schemas.microsoft.com/office/drawing/2014/main" id="{2F261EE9-B786-D73E-4F09-F7E708BC5F0C}"/>
              </a:ext>
            </a:extLst>
          </p:cNvPr>
          <p:cNvSpPr/>
          <p:nvPr/>
        </p:nvSpPr>
        <p:spPr>
          <a:xfrm>
            <a:off x="492743" y="5376554"/>
            <a:ext cx="3287169" cy="830997"/>
          </a:xfrm>
          <a:prstGeom prst="rect">
            <a:avLst/>
          </a:prstGeom>
        </p:spPr>
        <p:txBody>
          <a:bodyPr wrap="square">
            <a:spAutoFit/>
          </a:bodyPr>
          <a:lstStyle/>
          <a:p>
            <a:r>
              <a:rPr lang="en-US" sz="1600" dirty="0">
                <a:hlinkClick r:id="rId3"/>
              </a:rPr>
              <a:t>https://wiki.gccollab.ca/MCLD-DLCP</a:t>
            </a:r>
            <a:r>
              <a:rPr lang="en-US" sz="1600" dirty="0"/>
              <a:t> </a:t>
            </a:r>
          </a:p>
          <a:p>
            <a:pPr marL="0" marR="0" lvl="0" indent="0"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645AD"/>
                </a:solidFill>
                <a:effectLst/>
                <a:hlinkClick r:id="rId4" tooltip="Mindful Change Leadership Development Program Details"/>
              </a:rPr>
              <a:t>MCLD - 8 Week Program Details</a:t>
            </a:r>
            <a:endParaRPr lang="en-US" sz="1600" b="0" i="0" dirty="0">
              <a:solidFill>
                <a:srgbClr val="202122"/>
              </a:solidFill>
              <a:effectLst/>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645AD"/>
                </a:solidFill>
                <a:effectLst/>
                <a:hlinkClick r:id="rId5" tooltip="Mindful Change Leadership Development Program - FAQ"/>
              </a:rPr>
              <a:t>MCLD - FAQ</a:t>
            </a:r>
            <a:endParaRPr lang="en-US" sz="1600" b="0" dirty="0"/>
          </a:p>
        </p:txBody>
      </p:sp>
      <p:sp>
        <p:nvSpPr>
          <p:cNvPr id="12" name="Left Brace 11">
            <a:extLst>
              <a:ext uri="{FF2B5EF4-FFF2-40B4-BE49-F238E27FC236}">
                <a16:creationId xmlns:a16="http://schemas.microsoft.com/office/drawing/2014/main" id="{63A5241B-3C70-F65B-2B37-09CF17EA2B9A}"/>
              </a:ext>
            </a:extLst>
          </p:cNvPr>
          <p:cNvSpPr/>
          <p:nvPr/>
        </p:nvSpPr>
        <p:spPr>
          <a:xfrm>
            <a:off x="3491880" y="1548443"/>
            <a:ext cx="1296144" cy="4328829"/>
          </a:xfrm>
          <a:prstGeom prst="leftBrace">
            <a:avLst>
              <a:gd name="adj1" fmla="val 37017"/>
              <a:gd name="adj2" fmla="val 42186"/>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225268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500"/>
                                        <p:tgtEl>
                                          <p:spTgt spid="11">
                                            <p:txEl>
                                              <p:pRg st="1" end="1"/>
                                            </p:txEl>
                                          </p:spTgt>
                                        </p:tgtEl>
                                      </p:cBhvr>
                                    </p:animEffect>
                                  </p:childTnLst>
                                </p:cTn>
                              </p:par>
                            </p:childTnLst>
                          </p:cTn>
                        </p:par>
                        <p:par>
                          <p:cTn id="15" fill="hold">
                            <p:stCondLst>
                              <p:cond delay="1500"/>
                            </p:stCondLst>
                            <p:childTnLst>
                              <p:par>
                                <p:cTn id="16" presetID="10" presetClass="entr" presetSubtype="0" fill="hold" grpId="0" nodeType="afterEffect">
                                  <p:stCondLst>
                                    <p:cond delay="50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500"/>
                                        <p:tgtEl>
                                          <p:spTgt spid="11">
                                            <p:txEl>
                                              <p:pRg st="2" end="2"/>
                                            </p:txEl>
                                          </p:spTgt>
                                        </p:tgtEl>
                                      </p:cBhvr>
                                    </p:animEffect>
                                  </p:childTnLst>
                                </p:cTn>
                              </p:par>
                            </p:childTnLst>
                          </p:cTn>
                        </p:par>
                        <p:par>
                          <p:cTn id="19" fill="hold">
                            <p:stCondLst>
                              <p:cond delay="2500"/>
                            </p:stCondLst>
                            <p:childTnLst>
                              <p:par>
                                <p:cTn id="20" presetID="10" presetClass="entr" presetSubtype="0" fill="hold" grpId="0" nodeType="afterEffect">
                                  <p:stCondLst>
                                    <p:cond delay="50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par>
                          <p:cTn id="23" fill="hold">
                            <p:stCondLst>
                              <p:cond delay="3500"/>
                            </p:stCondLst>
                            <p:childTnLst>
                              <p:par>
                                <p:cTn id="24" presetID="10" presetClass="entr" presetSubtype="0" fill="hold" grpId="0" nodeType="afterEffect">
                                  <p:stCondLst>
                                    <p:cond delay="50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childTnLst>
                                </p:cTn>
                              </p:par>
                            </p:childTnLst>
                          </p:cTn>
                        </p:par>
                        <p:par>
                          <p:cTn id="27" fill="hold">
                            <p:stCondLst>
                              <p:cond delay="4500"/>
                            </p:stCondLst>
                            <p:childTnLst>
                              <p:par>
                                <p:cTn id="28" presetID="10" presetClass="entr" presetSubtype="0" fill="hold" grpId="0" nodeType="afterEffect">
                                  <p:stCondLst>
                                    <p:cond delay="500"/>
                                  </p:stCondLst>
                                  <p:childTnLst>
                                    <p:set>
                                      <p:cBhvr>
                                        <p:cTn id="29" dur="1" fill="hold">
                                          <p:stCondLst>
                                            <p:cond delay="0"/>
                                          </p:stCondLst>
                                        </p:cTn>
                                        <p:tgtEl>
                                          <p:spTgt spid="11">
                                            <p:txEl>
                                              <p:pRg st="5" end="5"/>
                                            </p:txEl>
                                          </p:spTgt>
                                        </p:tgtEl>
                                        <p:attrNameLst>
                                          <p:attrName>style.visibility</p:attrName>
                                        </p:attrNameLst>
                                      </p:cBhvr>
                                      <p:to>
                                        <p:strVal val="visible"/>
                                      </p:to>
                                    </p:set>
                                    <p:animEffect transition="in" filter="fade">
                                      <p:cBhvr>
                                        <p:cTn id="30" dur="500"/>
                                        <p:tgtEl>
                                          <p:spTgt spid="11">
                                            <p:txEl>
                                              <p:pRg st="5" end="5"/>
                                            </p:txEl>
                                          </p:spTgt>
                                        </p:tgtEl>
                                      </p:cBhvr>
                                    </p:animEffect>
                                  </p:childTnLst>
                                </p:cTn>
                              </p:par>
                            </p:childTnLst>
                          </p:cTn>
                        </p:par>
                        <p:par>
                          <p:cTn id="31" fill="hold">
                            <p:stCondLst>
                              <p:cond delay="5500"/>
                            </p:stCondLst>
                            <p:childTnLst>
                              <p:par>
                                <p:cTn id="32" presetID="10" presetClass="entr" presetSubtype="0" fill="hold" grpId="0" nodeType="afterEffect">
                                  <p:stCondLst>
                                    <p:cond delay="500"/>
                                  </p:stCondLst>
                                  <p:childTnLst>
                                    <p:set>
                                      <p:cBhvr>
                                        <p:cTn id="33" dur="1" fill="hold">
                                          <p:stCondLst>
                                            <p:cond delay="0"/>
                                          </p:stCondLst>
                                        </p:cTn>
                                        <p:tgtEl>
                                          <p:spTgt spid="11">
                                            <p:txEl>
                                              <p:pRg st="6" end="6"/>
                                            </p:txEl>
                                          </p:spTgt>
                                        </p:tgtEl>
                                        <p:attrNameLst>
                                          <p:attrName>style.visibility</p:attrName>
                                        </p:attrNameLst>
                                      </p:cBhvr>
                                      <p:to>
                                        <p:strVal val="visible"/>
                                      </p:to>
                                    </p:set>
                                    <p:animEffect transition="in" filter="fade">
                                      <p:cBhvr>
                                        <p:cTn id="34" dur="500"/>
                                        <p:tgtEl>
                                          <p:spTgt spid="11">
                                            <p:txEl>
                                              <p:pRg st="6" end="6"/>
                                            </p:txEl>
                                          </p:spTgt>
                                        </p:tgtEl>
                                      </p:cBhvr>
                                    </p:animEffect>
                                  </p:childTnLst>
                                </p:cTn>
                              </p:par>
                            </p:childTnLst>
                          </p:cTn>
                        </p:par>
                        <p:par>
                          <p:cTn id="35" fill="hold">
                            <p:stCondLst>
                              <p:cond delay="6500"/>
                            </p:stCondLst>
                            <p:childTnLst>
                              <p:par>
                                <p:cTn id="36" presetID="10" presetClass="entr" presetSubtype="0" fill="hold" grpId="0" nodeType="afterEffect">
                                  <p:stCondLst>
                                    <p:cond delay="500"/>
                                  </p:stCondLst>
                                  <p:childTnLst>
                                    <p:set>
                                      <p:cBhvr>
                                        <p:cTn id="37" dur="1" fill="hold">
                                          <p:stCondLst>
                                            <p:cond delay="0"/>
                                          </p:stCondLst>
                                        </p:cTn>
                                        <p:tgtEl>
                                          <p:spTgt spid="11">
                                            <p:txEl>
                                              <p:pRg st="7" end="7"/>
                                            </p:txEl>
                                          </p:spTgt>
                                        </p:tgtEl>
                                        <p:attrNameLst>
                                          <p:attrName>style.visibility</p:attrName>
                                        </p:attrNameLst>
                                      </p:cBhvr>
                                      <p:to>
                                        <p:strVal val="visible"/>
                                      </p:to>
                                    </p:set>
                                    <p:animEffect transition="in" filter="fade">
                                      <p:cBhvr>
                                        <p:cTn id="38" dur="500"/>
                                        <p:tgtEl>
                                          <p:spTgt spid="11">
                                            <p:txEl>
                                              <p:pRg st="7" end="7"/>
                                            </p:txEl>
                                          </p:spTgt>
                                        </p:tgtEl>
                                      </p:cBhvr>
                                    </p:animEffect>
                                  </p:childTnLst>
                                </p:cTn>
                              </p:par>
                            </p:childTnLst>
                          </p:cTn>
                        </p:par>
                        <p:par>
                          <p:cTn id="39" fill="hold">
                            <p:stCondLst>
                              <p:cond delay="7500"/>
                            </p:stCondLst>
                            <p:childTnLst>
                              <p:par>
                                <p:cTn id="40" presetID="10" presetClass="entr" presetSubtype="0" fill="hold" grpId="0" nodeType="afterEffect">
                                  <p:stCondLst>
                                    <p:cond delay="500"/>
                                  </p:stCondLst>
                                  <p:childTnLst>
                                    <p:set>
                                      <p:cBhvr>
                                        <p:cTn id="41" dur="1" fill="hold">
                                          <p:stCondLst>
                                            <p:cond delay="0"/>
                                          </p:stCondLst>
                                        </p:cTn>
                                        <p:tgtEl>
                                          <p:spTgt spid="11">
                                            <p:txEl>
                                              <p:pRg st="8" end="8"/>
                                            </p:txEl>
                                          </p:spTgt>
                                        </p:tgtEl>
                                        <p:attrNameLst>
                                          <p:attrName>style.visibility</p:attrName>
                                        </p:attrNameLst>
                                      </p:cBhvr>
                                      <p:to>
                                        <p:strVal val="visible"/>
                                      </p:to>
                                    </p:set>
                                    <p:animEffect transition="in" filter="fade">
                                      <p:cBhvr>
                                        <p:cTn id="42"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What’s Needed For Success?</a:t>
            </a:r>
            <a:endParaRPr lang="en-CA" sz="3200" b="0" dirty="0">
              <a:solidFill>
                <a:schemeClr val="accent1">
                  <a:lumMod val="75000"/>
                </a:schemeClr>
              </a:solidFill>
            </a:endParaRPr>
          </a:p>
        </p:txBody>
      </p:sp>
      <p:sp>
        <p:nvSpPr>
          <p:cNvPr id="3" name="Rectangle 2"/>
          <p:cNvSpPr/>
          <p:nvPr/>
        </p:nvSpPr>
        <p:spPr>
          <a:xfrm>
            <a:off x="4191000" y="3617228"/>
            <a:ext cx="4326673" cy="2062103"/>
          </a:xfrm>
          <a:prstGeom prst="rect">
            <a:avLst/>
          </a:prstGeom>
        </p:spPr>
        <p:txBody>
          <a:bodyPr wrap="square">
            <a:spAutoFit/>
          </a:bodyPr>
          <a:lstStyle/>
          <a:p>
            <a:pPr marL="285750" lvl="0" indent="-285750">
              <a:buSzPct val="13500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Voluntary Participation</a:t>
            </a:r>
          </a:p>
          <a:p>
            <a:pPr marL="285750" lvl="0" indent="-285750">
              <a:buSzPct val="13500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Support from Management</a:t>
            </a:r>
          </a:p>
          <a:p>
            <a:pPr marL="285750" lvl="0" indent="-285750">
              <a:buSzPct val="135000"/>
              <a:buFont typeface="Wingdings" panose="05000000000000000000" pitchFamily="2" charset="2"/>
              <a:buChar char="ü"/>
            </a:pPr>
            <a:endPar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ct val="135000"/>
              <a:buFont typeface="Courier New" panose="02070309020205020404" pitchFamily="49" charset="0"/>
              <a:buChar char="o"/>
            </a:pP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This opportunity could be added to your Performance Management Agreement &amp; Learning Plan</a:t>
            </a:r>
          </a:p>
        </p:txBody>
      </p:sp>
      <p:pic>
        <p:nvPicPr>
          <p:cNvPr id="6" name="Picture 5"/>
          <p:cNvPicPr>
            <a:picLocks noChangeAspect="1"/>
          </p:cNvPicPr>
          <p:nvPr/>
        </p:nvPicPr>
        <p:blipFill>
          <a:blip r:embed="rId3">
            <a:duotone>
              <a:schemeClr val="accent3">
                <a:shade val="45000"/>
                <a:satMod val="135000"/>
              </a:schemeClr>
              <a:prstClr val="white"/>
            </a:duotone>
          </a:blip>
          <a:stretch>
            <a:fillRect/>
          </a:stretch>
        </p:blipFill>
        <p:spPr>
          <a:xfrm>
            <a:off x="5486400" y="76200"/>
            <a:ext cx="3471863" cy="2816531"/>
          </a:xfrm>
          <a:prstGeom prst="ellipse">
            <a:avLst/>
          </a:prstGeom>
          <a:ln>
            <a:noFill/>
          </a:ln>
          <a:effectLst>
            <a:softEdge rad="112500"/>
          </a:effectLst>
        </p:spPr>
      </p:pic>
      <p:grpSp>
        <p:nvGrpSpPr>
          <p:cNvPr id="11" name="Group 10"/>
          <p:cNvGrpSpPr/>
          <p:nvPr/>
        </p:nvGrpSpPr>
        <p:grpSpPr>
          <a:xfrm>
            <a:off x="511098" y="2743200"/>
            <a:ext cx="3298902" cy="2563770"/>
            <a:chOff x="511098" y="2743200"/>
            <a:chExt cx="3298902" cy="2563770"/>
          </a:xfrm>
        </p:grpSpPr>
        <p:pic>
          <p:nvPicPr>
            <p:cNvPr id="9" name="Picture 8"/>
            <p:cNvPicPr>
              <a:picLocks noChangeAspect="1"/>
            </p:cNvPicPr>
            <p:nvPr/>
          </p:nvPicPr>
          <p:blipFill rotWithShape="1">
            <a:blip r:embed="rId4">
              <a:clrChange>
                <a:clrFrom>
                  <a:srgbClr val="FFFFFF"/>
                </a:clrFrom>
                <a:clrTo>
                  <a:srgbClr val="FFFFFF">
                    <a:alpha val="0"/>
                  </a:srgbClr>
                </a:clrTo>
              </a:clrChange>
              <a:duotone>
                <a:schemeClr val="accent3">
                  <a:shade val="45000"/>
                  <a:satMod val="135000"/>
                </a:schemeClr>
                <a:prstClr val="white"/>
              </a:duotone>
            </a:blip>
            <a:srcRect r="11195"/>
            <a:stretch/>
          </p:blipFill>
          <p:spPr>
            <a:xfrm>
              <a:off x="511098" y="2868570"/>
              <a:ext cx="3298902" cy="2438400"/>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blip>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3541317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61828" y="1664804"/>
            <a:ext cx="7020344" cy="3528392"/>
            <a:chOff x="72" y="116632"/>
            <a:chExt cx="9144000" cy="502920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ectangle 7"/>
          <p:cNvSpPr/>
          <p:nvPr/>
        </p:nvSpPr>
        <p:spPr>
          <a:xfrm>
            <a:off x="2339752" y="5643348"/>
            <a:ext cx="4464496" cy="523220"/>
          </a:xfrm>
          <a:prstGeom prst="rect">
            <a:avLst/>
          </a:prstGeom>
        </p:spPr>
        <p:txBody>
          <a:bodyPr wrap="square">
            <a:spAutoFit/>
          </a:bodyPr>
          <a:lstStyle/>
          <a:p>
            <a:pPr algn="ctr"/>
            <a:r>
              <a:rPr lang="en-CA" sz="2800" dirty="0">
                <a:solidFill>
                  <a:schemeClr val="accent1">
                    <a:lumMod val="75000"/>
                  </a:schemeClr>
                </a:solidFill>
              </a:rPr>
              <a:t>Be Mindful, Be Happy </a:t>
            </a:r>
          </a:p>
        </p:txBody>
      </p:sp>
    </p:spTree>
    <p:extLst>
      <p:ext uri="{BB962C8B-B14F-4D97-AF65-F5344CB8AC3E}">
        <p14:creationId xmlns:p14="http://schemas.microsoft.com/office/powerpoint/2010/main" val="39233027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6D26A98-2582-2008-5606-15C1ECDA7B69}"/>
              </a:ext>
            </a:extLst>
          </p:cNvPr>
          <p:cNvGrpSpPr/>
          <p:nvPr/>
        </p:nvGrpSpPr>
        <p:grpSpPr>
          <a:xfrm>
            <a:off x="452335" y="2078850"/>
            <a:ext cx="2985539" cy="2315513"/>
            <a:chOff x="603112" y="1628800"/>
            <a:chExt cx="5343543" cy="4563112"/>
          </a:xfrm>
        </p:grpSpPr>
        <p:pic>
          <p:nvPicPr>
            <p:cNvPr id="29" name="Picture 28">
              <a:extLst>
                <a:ext uri="{FF2B5EF4-FFF2-40B4-BE49-F238E27FC236}">
                  <a16:creationId xmlns:a16="http://schemas.microsoft.com/office/drawing/2014/main" id="{62B20E6C-FFD4-69D1-8501-ECCA0CF1AE53}"/>
                </a:ext>
              </a:extLst>
            </p:cNvPr>
            <p:cNvPicPr>
              <a:picLocks noChangeAspect="1"/>
            </p:cNvPicPr>
            <p:nvPr/>
          </p:nvPicPr>
          <p:blipFill>
            <a:blip r:embed="rId3"/>
            <a:stretch>
              <a:fillRect/>
            </a:stretch>
          </p:blipFill>
          <p:spPr>
            <a:xfrm>
              <a:off x="603112" y="1628800"/>
              <a:ext cx="2962688" cy="4563112"/>
            </a:xfrm>
            <a:prstGeom prst="rect">
              <a:avLst/>
            </a:prstGeom>
            <a:ln>
              <a:solidFill>
                <a:schemeClr val="accent6"/>
              </a:solidFill>
            </a:ln>
          </p:spPr>
        </p:pic>
        <p:pic>
          <p:nvPicPr>
            <p:cNvPr id="30" name="Picture 29">
              <a:extLst>
                <a:ext uri="{FF2B5EF4-FFF2-40B4-BE49-F238E27FC236}">
                  <a16:creationId xmlns:a16="http://schemas.microsoft.com/office/drawing/2014/main" id="{A4EC3DCA-A024-D86D-E162-23264672CBEA}"/>
                </a:ext>
              </a:extLst>
            </p:cNvPr>
            <p:cNvPicPr>
              <a:picLocks noChangeAspect="1"/>
            </p:cNvPicPr>
            <p:nvPr/>
          </p:nvPicPr>
          <p:blipFill rotWithShape="1">
            <a:blip r:embed="rId4"/>
            <a:srcRect t="13453"/>
            <a:stretch/>
          </p:blipFill>
          <p:spPr>
            <a:xfrm>
              <a:off x="3431704" y="4365104"/>
              <a:ext cx="2514951" cy="849216"/>
            </a:xfrm>
            <a:prstGeom prst="rect">
              <a:avLst/>
            </a:prstGeom>
            <a:ln>
              <a:solidFill>
                <a:schemeClr val="accent6"/>
              </a:solidFill>
            </a:ln>
          </p:spPr>
        </p:pic>
      </p:grpSp>
      <p:sp>
        <p:nvSpPr>
          <p:cNvPr id="33" name="Rectangle: Rounded Corners 32">
            <a:extLst>
              <a:ext uri="{FF2B5EF4-FFF2-40B4-BE49-F238E27FC236}">
                <a16:creationId xmlns:a16="http://schemas.microsoft.com/office/drawing/2014/main" id="{CE1787B8-BC41-1FB9-4A82-AEFE64B7B4AD}"/>
              </a:ext>
            </a:extLst>
          </p:cNvPr>
          <p:cNvSpPr/>
          <p:nvPr/>
        </p:nvSpPr>
        <p:spPr>
          <a:xfrm>
            <a:off x="6962025" y="3487223"/>
            <a:ext cx="1791270" cy="1118954"/>
          </a:xfrm>
          <a:prstGeom prst="roundRect">
            <a:avLst/>
          </a:prstGeom>
          <a:solidFill>
            <a:schemeClr val="accent1">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CA" sz="1200" i="1" dirty="0">
                <a:solidFill>
                  <a:schemeClr val="accent1">
                    <a:lumMod val="75000"/>
                  </a:schemeClr>
                </a:solidFill>
              </a:rPr>
              <a:t>This </a:t>
            </a:r>
            <a:br>
              <a:rPr lang="en-CA" sz="1200" i="1" dirty="0">
                <a:solidFill>
                  <a:schemeClr val="accent1">
                    <a:lumMod val="75000"/>
                  </a:schemeClr>
                </a:solidFill>
              </a:rPr>
            </a:br>
            <a:r>
              <a:rPr lang="en-CA" sz="1200" i="1" dirty="0">
                <a:solidFill>
                  <a:schemeClr val="accent1">
                    <a:lumMod val="75000"/>
                  </a:schemeClr>
                </a:solidFill>
              </a:rPr>
              <a:t>parameter </a:t>
            </a:r>
            <a:br>
              <a:rPr lang="en-CA" sz="1200" i="1" dirty="0">
                <a:solidFill>
                  <a:schemeClr val="accent1">
                    <a:lumMod val="75000"/>
                  </a:schemeClr>
                </a:solidFill>
              </a:rPr>
            </a:br>
            <a:r>
              <a:rPr lang="en-CA" sz="1200" i="1" dirty="0">
                <a:solidFill>
                  <a:schemeClr val="accent1">
                    <a:lumMod val="75000"/>
                  </a:schemeClr>
                </a:solidFill>
              </a:rPr>
              <a:t>changes </a:t>
            </a:r>
            <a:br>
              <a:rPr lang="en-CA" sz="1200" i="1" dirty="0">
                <a:solidFill>
                  <a:schemeClr val="accent1">
                    <a:lumMod val="75000"/>
                  </a:schemeClr>
                </a:solidFill>
              </a:rPr>
            </a:br>
            <a:r>
              <a:rPr lang="en-CA" sz="1200" i="1" dirty="0">
                <a:solidFill>
                  <a:schemeClr val="accent1">
                    <a:lumMod val="75000"/>
                  </a:schemeClr>
                </a:solidFill>
              </a:rPr>
              <a:t>the "Translate to" for yourself only, enjoy </a:t>
            </a:r>
            <a:r>
              <a:rPr lang="en-CA" sz="1200" i="1" dirty="0">
                <a:solidFill>
                  <a:schemeClr val="accent1">
                    <a:lumMod val="75000"/>
                  </a:schemeClr>
                </a:solidFill>
                <a:sym typeface="Wingdings" panose="05000000000000000000" pitchFamily="2" charset="2"/>
              </a:rPr>
              <a:t></a:t>
            </a:r>
            <a:endParaRPr lang="en-CA" sz="1200" i="1" dirty="0">
              <a:solidFill>
                <a:schemeClr val="accent1">
                  <a:lumMod val="75000"/>
                </a:schemeClr>
              </a:solidFill>
            </a:endParaRPr>
          </a:p>
        </p:txBody>
      </p:sp>
      <p:sp>
        <p:nvSpPr>
          <p:cNvPr id="32" name="Rectangle: Rounded Corners 31">
            <a:extLst>
              <a:ext uri="{FF2B5EF4-FFF2-40B4-BE49-F238E27FC236}">
                <a16:creationId xmlns:a16="http://schemas.microsoft.com/office/drawing/2014/main" id="{E3168C2B-9DAA-5F35-E5CC-D7027E4A8CE4}"/>
              </a:ext>
            </a:extLst>
          </p:cNvPr>
          <p:cNvSpPr/>
          <p:nvPr/>
        </p:nvSpPr>
        <p:spPr>
          <a:xfrm>
            <a:off x="7164451" y="1510969"/>
            <a:ext cx="1791270" cy="1118954"/>
          </a:xfrm>
          <a:prstGeom prst="roundRect">
            <a:avLst/>
          </a:prstGeom>
          <a:solidFill>
            <a:srgbClr val="FF0000">
              <a:alpha val="20000"/>
            </a:srgbClr>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CA" sz="1200" i="1" dirty="0">
                <a:solidFill>
                  <a:schemeClr val="accent1">
                    <a:lumMod val="75000"/>
                  </a:schemeClr>
                </a:solidFill>
              </a:rPr>
              <a:t>This parameter changes the "Spoken Language" for everybody in this meeting, use </a:t>
            </a:r>
            <a:br>
              <a:rPr lang="en-CA" sz="1200" i="1" dirty="0">
                <a:solidFill>
                  <a:schemeClr val="accent1">
                    <a:lumMod val="75000"/>
                  </a:schemeClr>
                </a:solidFill>
              </a:rPr>
            </a:br>
            <a:r>
              <a:rPr lang="en-CA" sz="1200" i="1" dirty="0">
                <a:solidFill>
                  <a:schemeClr val="accent1">
                    <a:lumMod val="75000"/>
                  </a:schemeClr>
                </a:solidFill>
              </a:rPr>
              <a:t>with caution!</a:t>
            </a:r>
          </a:p>
        </p:txBody>
      </p:sp>
      <p:sp>
        <p:nvSpPr>
          <p:cNvPr id="2" name="Title 1"/>
          <p:cNvSpPr>
            <a:spLocks noGrp="1"/>
          </p:cNvSpPr>
          <p:nvPr>
            <p:ph type="title"/>
          </p:nvPr>
        </p:nvSpPr>
        <p:spPr/>
        <p:txBody>
          <a:bodyPr/>
          <a:lstStyle/>
          <a:p>
            <a:r>
              <a:rPr lang="en-CA" dirty="0" err="1">
                <a:solidFill>
                  <a:schemeClr val="accent1">
                    <a:lumMod val="75000"/>
                  </a:schemeClr>
                </a:solidFill>
              </a:rPr>
              <a:t>MSTeams</a:t>
            </a:r>
            <a:r>
              <a:rPr lang="en-CA" dirty="0">
                <a:solidFill>
                  <a:schemeClr val="accent1">
                    <a:lumMod val="75000"/>
                  </a:schemeClr>
                </a:solidFill>
              </a:rPr>
              <a:t> automatic CC interpretation</a:t>
            </a:r>
          </a:p>
        </p:txBody>
      </p:sp>
      <p:grpSp>
        <p:nvGrpSpPr>
          <p:cNvPr id="16" name="Group 15">
            <a:extLst>
              <a:ext uri="{FF2B5EF4-FFF2-40B4-BE49-F238E27FC236}">
                <a16:creationId xmlns:a16="http://schemas.microsoft.com/office/drawing/2014/main" id="{1C9D9E8D-1206-A574-3B9D-A78BEA079661}"/>
              </a:ext>
            </a:extLst>
          </p:cNvPr>
          <p:cNvGrpSpPr/>
          <p:nvPr/>
        </p:nvGrpSpPr>
        <p:grpSpPr>
          <a:xfrm>
            <a:off x="1601670" y="2078850"/>
            <a:ext cx="4590510" cy="3591955"/>
            <a:chOff x="2104243" y="1340768"/>
            <a:chExt cx="6513319" cy="5077305"/>
          </a:xfrm>
          <a:solidFill>
            <a:schemeClr val="bg1"/>
          </a:solidFill>
        </p:grpSpPr>
        <p:sp>
          <p:nvSpPr>
            <p:cNvPr id="15" name="Rectangle: Rounded Corners 14">
              <a:extLst>
                <a:ext uri="{FF2B5EF4-FFF2-40B4-BE49-F238E27FC236}">
                  <a16:creationId xmlns:a16="http://schemas.microsoft.com/office/drawing/2014/main" id="{FDBA1312-366E-2DFD-8092-AF879908D477}"/>
                </a:ext>
              </a:extLst>
            </p:cNvPr>
            <p:cNvSpPr/>
            <p:nvPr/>
          </p:nvSpPr>
          <p:spPr>
            <a:xfrm>
              <a:off x="2104243" y="5229200"/>
              <a:ext cx="3991757" cy="1188873"/>
            </a:xfrm>
            <a:prstGeom prst="roundRect">
              <a:avLst/>
            </a:prstGeom>
            <a:grp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69069" indent="-169069"/>
              <a:r>
                <a:rPr lang="en-CA" sz="1200" i="1" dirty="0">
                  <a:solidFill>
                    <a:schemeClr val="accent1">
                      <a:lumMod val="75000"/>
                    </a:schemeClr>
                  </a:solidFill>
                </a:rPr>
                <a:t>Speaker name: The close caption </a:t>
              </a:r>
              <a:br>
                <a:rPr lang="en-CA" sz="1200" i="1" dirty="0">
                  <a:solidFill>
                    <a:schemeClr val="accent1">
                      <a:lumMod val="75000"/>
                    </a:schemeClr>
                  </a:solidFill>
                </a:rPr>
              </a:br>
              <a:r>
                <a:rPr lang="en-CA" sz="1200" i="1" dirty="0">
                  <a:solidFill>
                    <a:schemeClr val="accent1">
                      <a:lumMod val="75000"/>
                    </a:schemeClr>
                  </a:solidFill>
                </a:rPr>
                <a:t>will shows at the bottom of </a:t>
              </a:r>
              <a:br>
                <a:rPr lang="en-CA" sz="1200" i="1" dirty="0">
                  <a:solidFill>
                    <a:schemeClr val="accent1">
                      <a:lumMod val="75000"/>
                    </a:schemeClr>
                  </a:solidFill>
                </a:rPr>
              </a:br>
              <a:r>
                <a:rPr lang="en-CA" sz="1200" i="1" dirty="0">
                  <a:solidFill>
                    <a:schemeClr val="accent1">
                      <a:lumMod val="75000"/>
                    </a:schemeClr>
                  </a:solidFill>
                </a:rPr>
                <a:t>your screen…</a:t>
              </a:r>
            </a:p>
          </p:txBody>
        </p:sp>
        <p:pic>
          <p:nvPicPr>
            <p:cNvPr id="9" name="Picture 8">
              <a:extLst>
                <a:ext uri="{FF2B5EF4-FFF2-40B4-BE49-F238E27FC236}">
                  <a16:creationId xmlns:a16="http://schemas.microsoft.com/office/drawing/2014/main" id="{99A046B9-65EA-7817-C2FC-67B00BCC86CF}"/>
                </a:ext>
              </a:extLst>
            </p:cNvPr>
            <p:cNvPicPr>
              <a:picLocks noChangeAspect="1"/>
            </p:cNvPicPr>
            <p:nvPr/>
          </p:nvPicPr>
          <p:blipFill>
            <a:blip r:embed="rId5"/>
            <a:stretch>
              <a:fillRect/>
            </a:stretch>
          </p:blipFill>
          <p:spPr>
            <a:xfrm>
              <a:off x="5447928" y="1340768"/>
              <a:ext cx="3169634" cy="4866143"/>
            </a:xfrm>
            <a:prstGeom prst="rect">
              <a:avLst/>
            </a:prstGeom>
            <a:grpFill/>
          </p:spPr>
        </p:pic>
      </p:grpSp>
      <p:pic>
        <p:nvPicPr>
          <p:cNvPr id="11" name="Picture 10">
            <a:extLst>
              <a:ext uri="{FF2B5EF4-FFF2-40B4-BE49-F238E27FC236}">
                <a16:creationId xmlns:a16="http://schemas.microsoft.com/office/drawing/2014/main" id="{9DBD15FA-701F-42CD-C1EA-0589B482B29D}"/>
              </a:ext>
            </a:extLst>
          </p:cNvPr>
          <p:cNvPicPr>
            <a:picLocks noChangeAspect="1"/>
          </p:cNvPicPr>
          <p:nvPr/>
        </p:nvPicPr>
        <p:blipFill rotWithShape="1">
          <a:blip r:embed="rId6"/>
          <a:srcRect l="6964" t="38772" r="7234"/>
          <a:stretch/>
        </p:blipFill>
        <p:spPr>
          <a:xfrm>
            <a:off x="6325299" y="2248852"/>
            <a:ext cx="1508390" cy="857366"/>
          </a:xfrm>
          <a:prstGeom prst="rect">
            <a:avLst/>
          </a:prstGeom>
          <a:ln>
            <a:solidFill>
              <a:schemeClr val="accent6"/>
            </a:solidFill>
          </a:ln>
        </p:spPr>
      </p:pic>
      <p:pic>
        <p:nvPicPr>
          <p:cNvPr id="13" name="Picture 12">
            <a:extLst>
              <a:ext uri="{FF2B5EF4-FFF2-40B4-BE49-F238E27FC236}">
                <a16:creationId xmlns:a16="http://schemas.microsoft.com/office/drawing/2014/main" id="{39C03B99-CAD0-8A30-C7BA-3DFD4A88B355}"/>
              </a:ext>
            </a:extLst>
          </p:cNvPr>
          <p:cNvPicPr>
            <a:picLocks noChangeAspect="1"/>
          </p:cNvPicPr>
          <p:nvPr/>
        </p:nvPicPr>
        <p:blipFill rotWithShape="1">
          <a:blip r:embed="rId7"/>
          <a:srcRect t="17081"/>
          <a:stretch/>
        </p:blipFill>
        <p:spPr>
          <a:xfrm>
            <a:off x="6381828" y="3281155"/>
            <a:ext cx="1508390" cy="803345"/>
          </a:xfrm>
          <a:prstGeom prst="rect">
            <a:avLst/>
          </a:prstGeom>
          <a:ln>
            <a:solidFill>
              <a:schemeClr val="accent6"/>
            </a:solidFill>
          </a:ln>
        </p:spPr>
      </p:pic>
      <p:sp>
        <p:nvSpPr>
          <p:cNvPr id="17" name="Oval 16">
            <a:extLst>
              <a:ext uri="{FF2B5EF4-FFF2-40B4-BE49-F238E27FC236}">
                <a16:creationId xmlns:a16="http://schemas.microsoft.com/office/drawing/2014/main" id="{0C769A6E-0BB3-C77F-BF11-34236D337235}"/>
              </a:ext>
            </a:extLst>
          </p:cNvPr>
          <p:cNvSpPr/>
          <p:nvPr/>
        </p:nvSpPr>
        <p:spPr>
          <a:xfrm>
            <a:off x="420545" y="2095289"/>
            <a:ext cx="447258" cy="3780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18" name="Oval 17">
            <a:extLst>
              <a:ext uri="{FF2B5EF4-FFF2-40B4-BE49-F238E27FC236}">
                <a16:creationId xmlns:a16="http://schemas.microsoft.com/office/drawing/2014/main" id="{E6BD0E8D-0005-CA69-5F4C-32DA02CF1B37}"/>
              </a:ext>
            </a:extLst>
          </p:cNvPr>
          <p:cNvSpPr/>
          <p:nvPr/>
        </p:nvSpPr>
        <p:spPr>
          <a:xfrm>
            <a:off x="478864" y="3278343"/>
            <a:ext cx="1334255" cy="3780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19" name="Oval 18">
            <a:extLst>
              <a:ext uri="{FF2B5EF4-FFF2-40B4-BE49-F238E27FC236}">
                <a16:creationId xmlns:a16="http://schemas.microsoft.com/office/drawing/2014/main" id="{85BA819D-2FE4-BB13-1F47-591DE47DCC87}"/>
              </a:ext>
            </a:extLst>
          </p:cNvPr>
          <p:cNvSpPr/>
          <p:nvPr/>
        </p:nvSpPr>
        <p:spPr>
          <a:xfrm>
            <a:off x="1813119" y="3367062"/>
            <a:ext cx="1595069" cy="3780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1" name="Freeform: Shape 20">
            <a:extLst>
              <a:ext uri="{FF2B5EF4-FFF2-40B4-BE49-F238E27FC236}">
                <a16:creationId xmlns:a16="http://schemas.microsoft.com/office/drawing/2014/main" id="{4C70E4D0-99F6-9C8A-8387-AACFDD75FD27}"/>
              </a:ext>
            </a:extLst>
          </p:cNvPr>
          <p:cNvSpPr/>
          <p:nvPr/>
        </p:nvSpPr>
        <p:spPr>
          <a:xfrm>
            <a:off x="3362633" y="3622573"/>
            <a:ext cx="326706" cy="1312607"/>
          </a:xfrm>
          <a:custGeom>
            <a:avLst/>
            <a:gdLst>
              <a:gd name="connsiteX0" fmla="*/ 0 w 435608"/>
              <a:gd name="connsiteY0" fmla="*/ 0 h 1750142"/>
              <a:gd name="connsiteX1" fmla="*/ 432619 w 435608"/>
              <a:gd name="connsiteY1" fmla="*/ 580103 h 1750142"/>
              <a:gd name="connsiteX2" fmla="*/ 157316 w 435608"/>
              <a:gd name="connsiteY2" fmla="*/ 1750142 h 1750142"/>
            </a:gdLst>
            <a:ahLst/>
            <a:cxnLst>
              <a:cxn ang="0">
                <a:pos x="connsiteX0" y="connsiteY0"/>
              </a:cxn>
              <a:cxn ang="0">
                <a:pos x="connsiteX1" y="connsiteY1"/>
              </a:cxn>
              <a:cxn ang="0">
                <a:pos x="connsiteX2" y="connsiteY2"/>
              </a:cxn>
            </a:cxnLst>
            <a:rect l="l" t="t" r="r" b="b"/>
            <a:pathLst>
              <a:path w="435608" h="1750142">
                <a:moveTo>
                  <a:pt x="0" y="0"/>
                </a:moveTo>
                <a:cubicBezTo>
                  <a:pt x="203200" y="144206"/>
                  <a:pt x="406400" y="288413"/>
                  <a:pt x="432619" y="580103"/>
                </a:cubicBezTo>
                <a:cubicBezTo>
                  <a:pt x="458838" y="871793"/>
                  <a:pt x="308077" y="1310967"/>
                  <a:pt x="157316" y="1750142"/>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2" name="Oval 21">
            <a:extLst>
              <a:ext uri="{FF2B5EF4-FFF2-40B4-BE49-F238E27FC236}">
                <a16:creationId xmlns:a16="http://schemas.microsoft.com/office/drawing/2014/main" id="{69BE8246-2F89-8251-4F22-EC5BF204AC87}"/>
              </a:ext>
            </a:extLst>
          </p:cNvPr>
          <p:cNvSpPr/>
          <p:nvPr/>
        </p:nvSpPr>
        <p:spPr>
          <a:xfrm>
            <a:off x="3935196" y="4796693"/>
            <a:ext cx="316459" cy="2769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3" name="Oval 22">
            <a:extLst>
              <a:ext uri="{FF2B5EF4-FFF2-40B4-BE49-F238E27FC236}">
                <a16:creationId xmlns:a16="http://schemas.microsoft.com/office/drawing/2014/main" id="{FA2991B2-CEE1-33EB-178B-724A75C1142C}"/>
              </a:ext>
            </a:extLst>
          </p:cNvPr>
          <p:cNvSpPr/>
          <p:nvPr/>
        </p:nvSpPr>
        <p:spPr>
          <a:xfrm>
            <a:off x="4028176" y="5036438"/>
            <a:ext cx="938673" cy="23784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4" name="Freeform: Shape 23">
            <a:extLst>
              <a:ext uri="{FF2B5EF4-FFF2-40B4-BE49-F238E27FC236}">
                <a16:creationId xmlns:a16="http://schemas.microsoft.com/office/drawing/2014/main" id="{F10FE7F2-65FE-631E-11CA-DD7B769460B9}"/>
              </a:ext>
            </a:extLst>
          </p:cNvPr>
          <p:cNvSpPr/>
          <p:nvPr/>
        </p:nvSpPr>
        <p:spPr>
          <a:xfrm>
            <a:off x="3546596" y="2332089"/>
            <a:ext cx="1762556" cy="2824316"/>
          </a:xfrm>
          <a:custGeom>
            <a:avLst/>
            <a:gdLst>
              <a:gd name="connsiteX0" fmla="*/ 1898147 w 2350074"/>
              <a:gd name="connsiteY0" fmla="*/ 3765754 h 3765754"/>
              <a:gd name="connsiteX1" fmla="*/ 2222611 w 2350074"/>
              <a:gd name="connsiteY1" fmla="*/ 3165987 h 3765754"/>
              <a:gd name="connsiteX2" fmla="*/ 30018 w 2350074"/>
              <a:gd name="connsiteY2" fmla="*/ 1278193 h 3765754"/>
              <a:gd name="connsiteX3" fmla="*/ 1150895 w 2350074"/>
              <a:gd name="connsiteY3" fmla="*/ 0 h 3765754"/>
            </a:gdLst>
            <a:ahLst/>
            <a:cxnLst>
              <a:cxn ang="0">
                <a:pos x="connsiteX0" y="connsiteY0"/>
              </a:cxn>
              <a:cxn ang="0">
                <a:pos x="connsiteX1" y="connsiteY1"/>
              </a:cxn>
              <a:cxn ang="0">
                <a:pos x="connsiteX2" y="connsiteY2"/>
              </a:cxn>
              <a:cxn ang="0">
                <a:pos x="connsiteX3" y="connsiteY3"/>
              </a:cxn>
            </a:cxnLst>
            <a:rect l="l" t="t" r="r" b="b"/>
            <a:pathLst>
              <a:path w="2350074" h="3765754">
                <a:moveTo>
                  <a:pt x="1898147" y="3765754"/>
                </a:moveTo>
                <a:cubicBezTo>
                  <a:pt x="2216056" y="3673167"/>
                  <a:pt x="2533966" y="3580580"/>
                  <a:pt x="2222611" y="3165987"/>
                </a:cubicBezTo>
                <a:cubicBezTo>
                  <a:pt x="1911256" y="2751394"/>
                  <a:pt x="208637" y="1805857"/>
                  <a:pt x="30018" y="1278193"/>
                </a:cubicBezTo>
                <a:cubicBezTo>
                  <a:pt x="-148601" y="750529"/>
                  <a:pt x="501147" y="375264"/>
                  <a:pt x="1150895" y="0"/>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6" name="Freeform: Shape 25">
            <a:extLst>
              <a:ext uri="{FF2B5EF4-FFF2-40B4-BE49-F238E27FC236}">
                <a16:creationId xmlns:a16="http://schemas.microsoft.com/office/drawing/2014/main" id="{0B352237-6F61-DA29-7A4E-AE07E7EB2AB9}"/>
              </a:ext>
            </a:extLst>
          </p:cNvPr>
          <p:cNvSpPr/>
          <p:nvPr/>
        </p:nvSpPr>
        <p:spPr>
          <a:xfrm>
            <a:off x="6017342" y="2677535"/>
            <a:ext cx="353961" cy="97005"/>
          </a:xfrm>
          <a:custGeom>
            <a:avLst/>
            <a:gdLst>
              <a:gd name="connsiteX0" fmla="*/ 0 w 471948"/>
              <a:gd name="connsiteY0" fmla="*/ 129340 h 129340"/>
              <a:gd name="connsiteX1" fmla="*/ 157316 w 471948"/>
              <a:gd name="connsiteY1" fmla="*/ 11353 h 129340"/>
              <a:gd name="connsiteX2" fmla="*/ 471948 w 471948"/>
              <a:gd name="connsiteY2" fmla="*/ 11353 h 129340"/>
            </a:gdLst>
            <a:ahLst/>
            <a:cxnLst>
              <a:cxn ang="0">
                <a:pos x="connsiteX0" y="connsiteY0"/>
              </a:cxn>
              <a:cxn ang="0">
                <a:pos x="connsiteX1" y="connsiteY1"/>
              </a:cxn>
              <a:cxn ang="0">
                <a:pos x="connsiteX2" y="connsiteY2"/>
              </a:cxn>
            </a:cxnLst>
            <a:rect l="l" t="t" r="r" b="b"/>
            <a:pathLst>
              <a:path w="471948" h="129340">
                <a:moveTo>
                  <a:pt x="0" y="129340"/>
                </a:moveTo>
                <a:cubicBezTo>
                  <a:pt x="39329" y="80178"/>
                  <a:pt x="78658" y="31017"/>
                  <a:pt x="157316" y="11353"/>
                </a:cubicBezTo>
                <a:cubicBezTo>
                  <a:pt x="235974" y="-8311"/>
                  <a:pt x="353961" y="1521"/>
                  <a:pt x="471948" y="11353"/>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7" name="Freeform: Shape 26">
            <a:extLst>
              <a:ext uri="{FF2B5EF4-FFF2-40B4-BE49-F238E27FC236}">
                <a16:creationId xmlns:a16="http://schemas.microsoft.com/office/drawing/2014/main" id="{5D35C7A6-D8A6-C70A-D14F-FB3D00FBAF5F}"/>
              </a:ext>
            </a:extLst>
          </p:cNvPr>
          <p:cNvSpPr/>
          <p:nvPr/>
        </p:nvSpPr>
        <p:spPr>
          <a:xfrm>
            <a:off x="6078997" y="3556083"/>
            <a:ext cx="353961" cy="97005"/>
          </a:xfrm>
          <a:custGeom>
            <a:avLst/>
            <a:gdLst>
              <a:gd name="connsiteX0" fmla="*/ 0 w 471948"/>
              <a:gd name="connsiteY0" fmla="*/ 129340 h 129340"/>
              <a:gd name="connsiteX1" fmla="*/ 157316 w 471948"/>
              <a:gd name="connsiteY1" fmla="*/ 11353 h 129340"/>
              <a:gd name="connsiteX2" fmla="*/ 471948 w 471948"/>
              <a:gd name="connsiteY2" fmla="*/ 11353 h 129340"/>
            </a:gdLst>
            <a:ahLst/>
            <a:cxnLst>
              <a:cxn ang="0">
                <a:pos x="connsiteX0" y="connsiteY0"/>
              </a:cxn>
              <a:cxn ang="0">
                <a:pos x="connsiteX1" y="connsiteY1"/>
              </a:cxn>
              <a:cxn ang="0">
                <a:pos x="connsiteX2" y="connsiteY2"/>
              </a:cxn>
            </a:cxnLst>
            <a:rect l="l" t="t" r="r" b="b"/>
            <a:pathLst>
              <a:path w="471948" h="129340">
                <a:moveTo>
                  <a:pt x="0" y="129340"/>
                </a:moveTo>
                <a:cubicBezTo>
                  <a:pt x="39329" y="80178"/>
                  <a:pt x="78658" y="31017"/>
                  <a:pt x="157316" y="11353"/>
                </a:cubicBezTo>
                <a:cubicBezTo>
                  <a:pt x="235974" y="-8311"/>
                  <a:pt x="353961" y="1521"/>
                  <a:pt x="471948" y="11353"/>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34" name="Oval 33">
            <a:extLst>
              <a:ext uri="{FF2B5EF4-FFF2-40B4-BE49-F238E27FC236}">
                <a16:creationId xmlns:a16="http://schemas.microsoft.com/office/drawing/2014/main" id="{77AABBED-0BBE-0FD8-25FD-1CD074DC2E51}"/>
              </a:ext>
            </a:extLst>
          </p:cNvPr>
          <p:cNvSpPr/>
          <p:nvPr/>
        </p:nvSpPr>
        <p:spPr>
          <a:xfrm>
            <a:off x="5794463" y="3293246"/>
            <a:ext cx="316459" cy="2769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pic>
        <p:nvPicPr>
          <p:cNvPr id="3" name="Picture 6" descr="Warning - Openclipart">
            <a:extLst>
              <a:ext uri="{FF2B5EF4-FFF2-40B4-BE49-F238E27FC236}">
                <a16:creationId xmlns:a16="http://schemas.microsoft.com/office/drawing/2014/main" id="{A2E959D0-C6B1-BA28-B993-AA05CE6EFBB9}"/>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15791" y="2466821"/>
            <a:ext cx="484511" cy="4451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DF7A4B5-FACF-A09F-A7AE-4E527354824B}"/>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7748824" y="3293246"/>
            <a:ext cx="418445" cy="409541"/>
          </a:xfrm>
          <a:prstGeom prst="rect">
            <a:avLst/>
          </a:prstGeom>
        </p:spPr>
      </p:pic>
      <p:sp>
        <p:nvSpPr>
          <p:cNvPr id="6" name="TextBox 5">
            <a:extLst>
              <a:ext uri="{FF2B5EF4-FFF2-40B4-BE49-F238E27FC236}">
                <a16:creationId xmlns:a16="http://schemas.microsoft.com/office/drawing/2014/main" id="{0F47D902-5831-3F13-4606-CF4AE576A126}"/>
              </a:ext>
            </a:extLst>
          </p:cNvPr>
          <p:cNvSpPr txBox="1"/>
          <p:nvPr/>
        </p:nvSpPr>
        <p:spPr>
          <a:xfrm rot="20789886">
            <a:off x="740252" y="1805574"/>
            <a:ext cx="340158" cy="461665"/>
          </a:xfrm>
          <a:prstGeom prst="rect">
            <a:avLst/>
          </a:prstGeom>
          <a:noFill/>
        </p:spPr>
        <p:txBody>
          <a:bodyPr wrap="none" rtlCol="0">
            <a:spAutoFit/>
          </a:bodyPr>
          <a:lstStyle/>
          <a:p>
            <a:r>
              <a:rPr lang="fr-CA" sz="2400" dirty="0">
                <a:solidFill>
                  <a:srgbClr val="FF0000"/>
                </a:solidFill>
                <a:effectLst>
                  <a:outerShdw blurRad="38100" dist="38100" dir="2700000" algn="tl">
                    <a:srgbClr val="000000">
                      <a:alpha val="43137"/>
                    </a:srgbClr>
                  </a:outerShdw>
                </a:effectLst>
                <a:latin typeface="+mj-lt"/>
              </a:rPr>
              <a:t>1</a:t>
            </a:r>
            <a:endParaRPr lang="en-US" sz="2400" dirty="0">
              <a:solidFill>
                <a:srgbClr val="FF0000"/>
              </a:solidFill>
              <a:effectLst>
                <a:outerShdw blurRad="38100" dist="38100" dir="2700000" algn="tl">
                  <a:srgbClr val="000000">
                    <a:alpha val="43137"/>
                  </a:srgbClr>
                </a:outerShdw>
              </a:effectLst>
              <a:latin typeface="+mj-lt"/>
            </a:endParaRPr>
          </a:p>
        </p:txBody>
      </p:sp>
      <p:sp>
        <p:nvSpPr>
          <p:cNvPr id="8" name="TextBox 7">
            <a:extLst>
              <a:ext uri="{FF2B5EF4-FFF2-40B4-BE49-F238E27FC236}">
                <a16:creationId xmlns:a16="http://schemas.microsoft.com/office/drawing/2014/main" id="{175E364A-925C-D894-6474-63087B21BFF7}"/>
              </a:ext>
            </a:extLst>
          </p:cNvPr>
          <p:cNvSpPr txBox="1"/>
          <p:nvPr/>
        </p:nvSpPr>
        <p:spPr>
          <a:xfrm rot="20789886">
            <a:off x="1919691" y="3015402"/>
            <a:ext cx="340158" cy="461665"/>
          </a:xfrm>
          <a:prstGeom prst="rect">
            <a:avLst/>
          </a:prstGeom>
          <a:noFill/>
        </p:spPr>
        <p:txBody>
          <a:bodyPr wrap="none" rtlCol="0">
            <a:spAutoFit/>
          </a:bodyPr>
          <a:lstStyle/>
          <a:p>
            <a:r>
              <a:rPr lang="fr-CA" sz="2400" dirty="0">
                <a:solidFill>
                  <a:srgbClr val="FF0000"/>
                </a:solidFill>
                <a:effectLst>
                  <a:outerShdw blurRad="38100" dist="38100" dir="2700000" algn="tl">
                    <a:srgbClr val="000000">
                      <a:alpha val="43137"/>
                    </a:srgbClr>
                  </a:outerShdw>
                </a:effectLst>
                <a:latin typeface="+mj-lt"/>
              </a:rPr>
              <a:t>2</a:t>
            </a:r>
            <a:endParaRPr lang="en-US" sz="2400" dirty="0">
              <a:solidFill>
                <a:srgbClr val="FF0000"/>
              </a:solidFill>
              <a:effectLst>
                <a:outerShdw blurRad="38100" dist="38100" dir="2700000" algn="tl">
                  <a:srgbClr val="000000">
                    <a:alpha val="43137"/>
                  </a:srgbClr>
                </a:outerShdw>
              </a:effectLst>
              <a:latin typeface="+mj-lt"/>
            </a:endParaRPr>
          </a:p>
        </p:txBody>
      </p:sp>
      <p:sp>
        <p:nvSpPr>
          <p:cNvPr id="10" name="TextBox 9">
            <a:extLst>
              <a:ext uri="{FF2B5EF4-FFF2-40B4-BE49-F238E27FC236}">
                <a16:creationId xmlns:a16="http://schemas.microsoft.com/office/drawing/2014/main" id="{2926BF89-1107-1C57-D8FC-E2B2D38C3E79}"/>
              </a:ext>
            </a:extLst>
          </p:cNvPr>
          <p:cNvSpPr txBox="1"/>
          <p:nvPr/>
        </p:nvSpPr>
        <p:spPr>
          <a:xfrm rot="20789886">
            <a:off x="4244935" y="4578733"/>
            <a:ext cx="340158" cy="461665"/>
          </a:xfrm>
          <a:prstGeom prst="rect">
            <a:avLst/>
          </a:prstGeom>
          <a:noFill/>
        </p:spPr>
        <p:txBody>
          <a:bodyPr wrap="none" rtlCol="0">
            <a:spAutoFit/>
          </a:bodyPr>
          <a:lstStyle/>
          <a:p>
            <a:r>
              <a:rPr lang="fr-CA" sz="2400" dirty="0">
                <a:solidFill>
                  <a:srgbClr val="FF0000"/>
                </a:solidFill>
                <a:effectLst>
                  <a:outerShdw blurRad="38100" dist="38100" dir="2700000" algn="tl">
                    <a:srgbClr val="000000">
                      <a:alpha val="43137"/>
                    </a:srgbClr>
                  </a:outerShdw>
                </a:effectLst>
                <a:latin typeface="+mj-lt"/>
              </a:rPr>
              <a:t>3</a:t>
            </a:r>
          </a:p>
        </p:txBody>
      </p:sp>
      <p:sp>
        <p:nvSpPr>
          <p:cNvPr id="12" name="TextBox 11">
            <a:extLst>
              <a:ext uri="{FF2B5EF4-FFF2-40B4-BE49-F238E27FC236}">
                <a16:creationId xmlns:a16="http://schemas.microsoft.com/office/drawing/2014/main" id="{B7780037-5B70-E1D6-B5D5-D9B9CC361C28}"/>
              </a:ext>
            </a:extLst>
          </p:cNvPr>
          <p:cNvSpPr txBox="1"/>
          <p:nvPr/>
        </p:nvSpPr>
        <p:spPr>
          <a:xfrm rot="20789886">
            <a:off x="6010855" y="3077706"/>
            <a:ext cx="340158" cy="461665"/>
          </a:xfrm>
          <a:prstGeom prst="rect">
            <a:avLst/>
          </a:prstGeom>
          <a:noFill/>
        </p:spPr>
        <p:txBody>
          <a:bodyPr wrap="none" rtlCol="0">
            <a:spAutoFit/>
          </a:bodyPr>
          <a:lstStyle/>
          <a:p>
            <a:r>
              <a:rPr lang="fr-CA" sz="2400" dirty="0">
                <a:solidFill>
                  <a:srgbClr val="FF0000"/>
                </a:solidFill>
                <a:effectLst>
                  <a:outerShdw blurRad="38100" dist="38100" dir="2700000" algn="tl">
                    <a:srgbClr val="000000">
                      <a:alpha val="43137"/>
                    </a:srgbClr>
                  </a:outerShdw>
                </a:effectLst>
                <a:latin typeface="+mj-lt"/>
              </a:rPr>
              <a:t>4</a:t>
            </a:r>
            <a:endParaRPr lang="en-US" sz="2400"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27715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par>
                                <p:cTn id="59" presetID="10" presetClass="entr" presetSubtype="0"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par>
                                <p:cTn id="70" presetID="10" presetClass="entr" presetSubtype="0" fill="hold"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par>
                                <p:cTn id="76" presetID="10" presetClass="entr" presetSubtype="0" fill="hold" nodeType="with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2" grpId="0" animBg="1"/>
      <p:bldP spid="17" grpId="0" animBg="1"/>
      <p:bldP spid="18" grpId="0" animBg="1"/>
      <p:bldP spid="19" grpId="0" animBg="1"/>
      <p:bldP spid="21" grpId="0" animBg="1"/>
      <p:bldP spid="22" grpId="0" animBg="1"/>
      <p:bldP spid="23" grpId="0" animBg="1"/>
      <p:bldP spid="24" grpId="0" animBg="1"/>
      <p:bldP spid="26" grpId="0" animBg="1"/>
      <p:bldP spid="27" grpId="0" animBg="1"/>
      <p:bldP spid="34" grpId="0" animBg="1"/>
      <p:bldP spid="6" grpId="0"/>
      <p:bldP spid="8" grpId="0"/>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3FC9DE-F432-F370-39A7-573324D93C82}"/>
              </a:ext>
            </a:extLst>
          </p:cNvPr>
          <p:cNvSpPr>
            <a:spLocks noGrp="1"/>
          </p:cNvSpPr>
          <p:nvPr>
            <p:ph type="title"/>
          </p:nvPr>
        </p:nvSpPr>
        <p:spPr>
          <a:xfrm>
            <a:off x="457200" y="274638"/>
            <a:ext cx="8229600" cy="1143000"/>
          </a:xfrm>
        </p:spPr>
        <p:txBody>
          <a:bodyPr vert="horz" lIns="91440" tIns="45720" rIns="91440" bIns="45720" rtlCol="0" anchor="ctr">
            <a:normAutofit/>
          </a:bodyPr>
          <a:lstStyle/>
          <a:p>
            <a:r>
              <a:rPr lang="en-CA" dirty="0">
                <a:solidFill>
                  <a:schemeClr val="accent1">
                    <a:lumMod val="75000"/>
                  </a:schemeClr>
                </a:solidFill>
              </a:rPr>
              <a:t>Words from our Sponsor</a:t>
            </a:r>
          </a:p>
        </p:txBody>
      </p:sp>
      <p:sp>
        <p:nvSpPr>
          <p:cNvPr id="2" name="Rectangle 1">
            <a:extLst>
              <a:ext uri="{FF2B5EF4-FFF2-40B4-BE49-F238E27FC236}">
                <a16:creationId xmlns:a16="http://schemas.microsoft.com/office/drawing/2014/main" id="{F2D749B2-673F-3F04-6700-8889D7E46091}"/>
              </a:ext>
            </a:extLst>
          </p:cNvPr>
          <p:cNvSpPr>
            <a:spLocks noChangeArrowheads="1"/>
          </p:cNvSpPr>
          <p:nvPr/>
        </p:nvSpPr>
        <p:spPr bwMode="auto">
          <a:xfrm>
            <a:off x="457200" y="1772816"/>
            <a:ext cx="4402832" cy="481054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342900" marR="0" lvl="0" indent="-342900" defTabSz="914400" fontAlgn="base">
              <a:lnSpc>
                <a:spcPct val="90000"/>
              </a:lnSpc>
              <a:spcBef>
                <a:spcPct val="20000"/>
              </a:spcBef>
              <a:spcAft>
                <a:spcPct val="0"/>
              </a:spcAft>
              <a:buClrTx/>
              <a:buSzTx/>
              <a:buFont typeface="Arial" pitchFamily="34" charset="0"/>
              <a:buChar char="•"/>
              <a:tabLst/>
            </a:pPr>
            <a:r>
              <a:rPr kumimoji="0" lang="en-US" altLang="en-US" sz="2200" b="0" i="0" u="none" strike="noStrike" cap="none" normalizeH="0" baseline="0" dirty="0">
                <a:ln>
                  <a:noFill/>
                </a:ln>
                <a:solidFill>
                  <a:schemeClr val="accent1">
                    <a:lumMod val="75000"/>
                  </a:schemeClr>
                </a:solidFill>
                <a:effectLst/>
              </a:rPr>
              <a:t>Marie-Claude is passionate about supporting continuous learning and development and helping people in different roles develop and embrace their full leadership potential. </a:t>
            </a:r>
          </a:p>
          <a:p>
            <a:pPr marL="342900" marR="0" lvl="0" indent="-342900" defTabSz="914400" fontAlgn="base">
              <a:lnSpc>
                <a:spcPct val="90000"/>
              </a:lnSpc>
              <a:spcBef>
                <a:spcPct val="20000"/>
              </a:spcBef>
              <a:spcAft>
                <a:spcPct val="0"/>
              </a:spcAft>
              <a:buClrTx/>
              <a:buSzTx/>
              <a:buFont typeface="Arial" pitchFamily="34" charset="0"/>
              <a:buChar char="•"/>
              <a:tabLst/>
            </a:pPr>
            <a:r>
              <a:rPr kumimoji="0" lang="en-US" altLang="en-US" sz="2200" b="0" i="0" u="none" strike="noStrike" cap="none" normalizeH="0" baseline="0" dirty="0">
                <a:ln>
                  <a:noFill/>
                </a:ln>
                <a:solidFill>
                  <a:schemeClr val="accent1">
                    <a:lumMod val="75000"/>
                  </a:schemeClr>
                </a:solidFill>
                <a:effectLst/>
              </a:rPr>
              <a:t>She brings a wealth of knowledge and skills to this role including a background in human resources, a coaching certification and conflict management training.</a:t>
            </a:r>
          </a:p>
          <a:p>
            <a:pPr marL="342900" marR="0" lvl="0" indent="-342900" defTabSz="914400" fontAlgn="base">
              <a:lnSpc>
                <a:spcPct val="90000"/>
              </a:lnSpc>
              <a:spcBef>
                <a:spcPct val="20000"/>
              </a:spcBef>
              <a:spcAft>
                <a:spcPct val="0"/>
              </a:spcAft>
              <a:buClrTx/>
              <a:buSzTx/>
              <a:buFont typeface="Arial" pitchFamily="34" charset="0"/>
              <a:buChar char="•"/>
              <a:tabLst/>
            </a:pPr>
            <a:r>
              <a:rPr lang="en-US" altLang="en-US" sz="2200" dirty="0">
                <a:solidFill>
                  <a:schemeClr val="accent1">
                    <a:lumMod val="75000"/>
                  </a:schemeClr>
                </a:solidFill>
              </a:rPr>
              <a:t>She’s looks forward to fully participate in this program</a:t>
            </a:r>
            <a:endParaRPr kumimoji="0" lang="en-US" altLang="en-US" sz="2200" b="0" i="0" u="none" strike="noStrike" cap="none" normalizeH="0" baseline="0" dirty="0">
              <a:ln>
                <a:noFill/>
              </a:ln>
              <a:solidFill>
                <a:schemeClr val="accent1">
                  <a:lumMod val="75000"/>
                </a:schemeClr>
              </a:solidFill>
              <a:effectLst/>
            </a:endParaRPr>
          </a:p>
        </p:txBody>
      </p:sp>
      <p:pic>
        <p:nvPicPr>
          <p:cNvPr id="7" name="Content Placeholder 6">
            <a:extLst>
              <a:ext uri="{FF2B5EF4-FFF2-40B4-BE49-F238E27FC236}">
                <a16:creationId xmlns:a16="http://schemas.microsoft.com/office/drawing/2014/main" id="{7F4682FC-6251-0323-5C68-91BF3CBA1C1D}"/>
              </a:ext>
            </a:extLst>
          </p:cNvPr>
          <p:cNvPicPr>
            <a:picLocks noGrp="1" noChangeAspect="1"/>
          </p:cNvPicPr>
          <p:nvPr>
            <p:ph sz="half" idx="2"/>
          </p:nvPr>
        </p:nvPicPr>
        <p:blipFill>
          <a:blip r:embed="rId3"/>
          <a:srcRect l="7609" t="8778" b="19871"/>
          <a:stretch>
            <a:fillRect/>
          </a:stretch>
        </p:blipFill>
        <p:spPr>
          <a:xfrm>
            <a:off x="5220072" y="2060847"/>
            <a:ext cx="3466728" cy="3744417"/>
          </a:xfrm>
          <a:prstGeom prst="rect">
            <a:avLst/>
          </a:prstGeom>
          <a:noFill/>
        </p:spPr>
      </p:pic>
      <p:sp>
        <p:nvSpPr>
          <p:cNvPr id="3" name="Slide Number Placeholder 2" hidden="1">
            <a:extLst>
              <a:ext uri="{FF2B5EF4-FFF2-40B4-BE49-F238E27FC236}">
                <a16:creationId xmlns:a16="http://schemas.microsoft.com/office/drawing/2014/main" id="{E0E75E95-434D-5DB4-53C7-BF251C216780}"/>
              </a:ext>
            </a:extLst>
          </p:cNvPr>
          <p:cNvSpPr>
            <a:spLocks noGrp="1"/>
          </p:cNvSpPr>
          <p:nvPr>
            <p:ph type="sldNum" sz="quarter" idx="4294967295"/>
          </p:nvPr>
        </p:nvSpPr>
        <p:spPr>
          <a:xfrm>
            <a:off x="7010400" y="6356350"/>
            <a:ext cx="2133600" cy="365125"/>
          </a:xfrm>
        </p:spPr>
        <p:txBody>
          <a:bodyPr/>
          <a:lstStyle/>
          <a:p>
            <a:pPr>
              <a:spcAft>
                <a:spcPts val="600"/>
              </a:spcAft>
            </a:pPr>
            <a:fld id="{50E449A1-3E28-4EED-877C-2235D0A8D14E}" type="slidenum">
              <a:rPr lang="en-CA" smtClean="0"/>
              <a:pPr>
                <a:spcAft>
                  <a:spcPts val="600"/>
                </a:spcAft>
              </a:pPr>
              <a:t>3</a:t>
            </a:fld>
            <a:endParaRPr lang="en-CA"/>
          </a:p>
        </p:txBody>
      </p:sp>
      <p:sp>
        <p:nvSpPr>
          <p:cNvPr id="9" name="TextBox 8">
            <a:extLst>
              <a:ext uri="{FF2B5EF4-FFF2-40B4-BE49-F238E27FC236}">
                <a16:creationId xmlns:a16="http://schemas.microsoft.com/office/drawing/2014/main" id="{0A8B19B1-50FE-7589-DB42-65D3185FC49D}"/>
              </a:ext>
            </a:extLst>
          </p:cNvPr>
          <p:cNvSpPr txBox="1"/>
          <p:nvPr/>
        </p:nvSpPr>
        <p:spPr>
          <a:xfrm>
            <a:off x="5045224" y="5950932"/>
            <a:ext cx="3816424" cy="341632"/>
          </a:xfrm>
          <a:prstGeom prst="rect">
            <a:avLst/>
          </a:prstGeom>
          <a:noFill/>
        </p:spPr>
        <p:txBody>
          <a:bodyPr wrap="square">
            <a:spAutoFit/>
          </a:bodyPr>
          <a:lstStyle/>
          <a:p>
            <a:pPr algn="ctr" defTabSz="914400" fontAlgn="base">
              <a:lnSpc>
                <a:spcPct val="90000"/>
              </a:lnSpc>
              <a:spcBef>
                <a:spcPct val="20000"/>
              </a:spcBef>
              <a:spcAft>
                <a:spcPct val="0"/>
              </a:spcAft>
            </a:pPr>
            <a:r>
              <a:rPr lang="en-CA" sz="1800" dirty="0">
                <a:solidFill>
                  <a:schemeClr val="accent1">
                    <a:lumMod val="75000"/>
                  </a:schemeClr>
                </a:solidFill>
              </a:rPr>
              <a:t>Marie-Claude Lemieux, Ombud, TBS</a:t>
            </a:r>
          </a:p>
        </p:txBody>
      </p:sp>
    </p:spTree>
    <p:extLst>
      <p:ext uri="{BB962C8B-B14F-4D97-AF65-F5344CB8AC3E}">
        <p14:creationId xmlns:p14="http://schemas.microsoft.com/office/powerpoint/2010/main" val="2722685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1">
                    <a:lumMod val="75000"/>
                  </a:schemeClr>
                </a:solidFill>
              </a:rPr>
              <a:t>Agenda</a:t>
            </a:r>
            <a:r>
              <a:rPr lang="en-CA" sz="2800" dirty="0">
                <a:solidFill>
                  <a:schemeClr val="accent1">
                    <a:lumMod val="75000"/>
                  </a:schemeClr>
                </a:solidFill>
              </a:rPr>
              <a:t> (In no particular order)</a:t>
            </a:r>
            <a:endParaRPr lang="en-US" sz="2800" dirty="0">
              <a:solidFill>
                <a:schemeClr val="accent1">
                  <a:lumMod val="75000"/>
                </a:schemeClr>
              </a:solidFill>
            </a:endParaRPr>
          </a:p>
        </p:txBody>
      </p:sp>
      <p:sp>
        <p:nvSpPr>
          <p:cNvPr id="5" name="Content Placeholder 4"/>
          <p:cNvSpPr>
            <a:spLocks noGrp="1"/>
          </p:cNvSpPr>
          <p:nvPr>
            <p:ph idx="1"/>
          </p:nvPr>
        </p:nvSpPr>
        <p:spPr/>
        <p:txBody>
          <a:bodyPr/>
          <a:lstStyle/>
          <a:p>
            <a:pPr>
              <a:spcBef>
                <a:spcPts val="300"/>
              </a:spcBef>
            </a:pPr>
            <a:r>
              <a:rPr lang="en-US" dirty="0">
                <a:solidFill>
                  <a:schemeClr val="accent1">
                    <a:lumMod val="75000"/>
                  </a:schemeClr>
                </a:solidFill>
              </a:rPr>
              <a:t>Words from a Sponsor</a:t>
            </a:r>
          </a:p>
          <a:p>
            <a:pPr>
              <a:spcBef>
                <a:spcPts val="300"/>
              </a:spcBef>
            </a:pPr>
            <a:r>
              <a:rPr lang="en-US" dirty="0">
                <a:solidFill>
                  <a:schemeClr val="accent1">
                    <a:lumMod val="75000"/>
                  </a:schemeClr>
                </a:solidFill>
              </a:rPr>
              <a:t>Share results of previous MCLD program</a:t>
            </a:r>
          </a:p>
          <a:p>
            <a:pPr>
              <a:spcBef>
                <a:spcPts val="300"/>
              </a:spcBef>
            </a:pPr>
            <a:r>
              <a:rPr lang="en-US" dirty="0">
                <a:solidFill>
                  <a:schemeClr val="accent1">
                    <a:lumMod val="75000"/>
                  </a:schemeClr>
                </a:solidFill>
              </a:rPr>
              <a:t>Share a definition of Mindfulness </a:t>
            </a:r>
            <a:br>
              <a:rPr lang="en-US" dirty="0">
                <a:solidFill>
                  <a:schemeClr val="accent1">
                    <a:lumMod val="75000"/>
                  </a:schemeClr>
                </a:solidFill>
              </a:rPr>
            </a:br>
            <a:r>
              <a:rPr lang="en-US" dirty="0">
                <a:solidFill>
                  <a:schemeClr val="accent1">
                    <a:lumMod val="75000"/>
                  </a:schemeClr>
                </a:solidFill>
              </a:rPr>
              <a:t>and Mindful Change Leadership</a:t>
            </a:r>
          </a:p>
          <a:p>
            <a:pPr>
              <a:spcBef>
                <a:spcPts val="300"/>
              </a:spcBef>
            </a:pPr>
            <a:r>
              <a:rPr lang="en-US" dirty="0">
                <a:solidFill>
                  <a:schemeClr val="accent1">
                    <a:lumMod val="75000"/>
                  </a:schemeClr>
                </a:solidFill>
              </a:rPr>
              <a:t>Experience quick mindful exercises</a:t>
            </a:r>
          </a:p>
          <a:p>
            <a:pPr>
              <a:spcBef>
                <a:spcPts val="300"/>
              </a:spcBef>
            </a:pPr>
            <a:r>
              <a:rPr lang="en-US" dirty="0">
                <a:solidFill>
                  <a:schemeClr val="accent1">
                    <a:lumMod val="75000"/>
                  </a:schemeClr>
                </a:solidFill>
              </a:rPr>
              <a:t>Overview of the MCLD program</a:t>
            </a:r>
          </a:p>
          <a:p>
            <a:pPr>
              <a:spcBef>
                <a:spcPts val="300"/>
              </a:spcBef>
            </a:pPr>
            <a:r>
              <a:rPr lang="fr-CA" dirty="0">
                <a:solidFill>
                  <a:schemeClr val="accent1">
                    <a:lumMod val="75000"/>
                  </a:schemeClr>
                </a:solidFill>
              </a:rPr>
              <a:t>Q&amp;A</a:t>
            </a:r>
            <a:endParaRPr lang="en-US" dirty="0">
              <a:solidFill>
                <a:schemeClr val="accent1">
                  <a:lumMod val="75000"/>
                </a:schemeClr>
              </a:solidFill>
            </a:endParaRPr>
          </a:p>
        </p:txBody>
      </p:sp>
      <p:pic>
        <p:nvPicPr>
          <p:cNvPr id="4" name="Picture 3"/>
          <p:cNvPicPr>
            <a:picLocks noChangeAspect="1"/>
          </p:cNvPicPr>
          <p:nvPr/>
        </p:nvPicPr>
        <p:blipFill>
          <a:blip r:embed="rId3">
            <a:clrChange>
              <a:clrFrom>
                <a:srgbClr val="FEFEFE"/>
              </a:clrFrom>
              <a:clrTo>
                <a:srgbClr val="FEFEFE">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2523008">
            <a:off x="6257658" y="2647157"/>
            <a:ext cx="2617418" cy="2814217"/>
          </a:xfrm>
          <a:prstGeom prst="rect">
            <a:avLst/>
          </a:prstGeom>
        </p:spPr>
      </p:pic>
    </p:spTree>
    <p:extLst>
      <p:ext uri="{BB962C8B-B14F-4D97-AF65-F5344CB8AC3E}">
        <p14:creationId xmlns:p14="http://schemas.microsoft.com/office/powerpoint/2010/main" val="4198518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9525" y="0"/>
            <a:ext cx="9147573" cy="6096000"/>
          </a:xfrm>
          <a:prstGeom prst="rect">
            <a:avLst/>
          </a:prstGeom>
        </p:spPr>
      </p:pic>
      <p:sp>
        <p:nvSpPr>
          <p:cNvPr id="10" name="Rectangle 9"/>
          <p:cNvSpPr/>
          <p:nvPr/>
        </p:nvSpPr>
        <p:spPr>
          <a:xfrm>
            <a:off x="506610" y="152400"/>
            <a:ext cx="8408789" cy="2047355"/>
          </a:xfrm>
          <a:prstGeom prst="rect">
            <a:avLst/>
          </a:prstGeom>
        </p:spPr>
        <p:txBody>
          <a:bodyPr wrap="square">
            <a:spAutoFit/>
          </a:bodyPr>
          <a:lstStyle/>
          <a:p>
            <a:r>
              <a:rPr lang="en-US" sz="3200" i="1" dirty="0">
                <a:solidFill>
                  <a:srgbClr val="0070C0"/>
                </a:solidFill>
                <a:latin typeface="Segoe UI Web (West European)"/>
              </a:rPr>
              <a:t>“Leadership is not a rank or a position, it is a choice - a choice to look after the person to the left of us &amp; the person to the right of us.”</a:t>
            </a:r>
            <a:r>
              <a:rPr lang="en-US" sz="3200" dirty="0">
                <a:solidFill>
                  <a:srgbClr val="0070C0"/>
                </a:solidFill>
                <a:latin typeface="Segoe UI Web (West European)"/>
              </a:rPr>
              <a:t> </a:t>
            </a:r>
          </a:p>
          <a:p>
            <a:pPr>
              <a:tabLst>
                <a:tab pos="5467350" algn="l"/>
              </a:tabLst>
            </a:pPr>
            <a:r>
              <a:rPr lang="en-US" sz="3200" dirty="0">
                <a:solidFill>
                  <a:srgbClr val="0070C0"/>
                </a:solidFill>
                <a:latin typeface="Segoe UI Web (West European)"/>
              </a:rPr>
              <a:t>	- S. Sinek </a:t>
            </a:r>
            <a:endParaRPr lang="en-CA" sz="3200" dirty="0">
              <a:solidFill>
                <a:srgbClr val="0070C0"/>
              </a:solidFill>
            </a:endParaRPr>
          </a:p>
        </p:txBody>
      </p:sp>
    </p:spTree>
    <p:extLst>
      <p:ext uri="{BB962C8B-B14F-4D97-AF65-F5344CB8AC3E}">
        <p14:creationId xmlns:p14="http://schemas.microsoft.com/office/powerpoint/2010/main" val="2823829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nvPicPr>
        <p:blipFill>
          <a:blip r:embed="rId3" cstate="print"/>
          <a:srcRect/>
          <a:stretch>
            <a:fillRect/>
          </a:stretch>
        </p:blipFill>
        <p:spPr bwMode="auto">
          <a:xfrm flipH="1">
            <a:off x="7400888" y="908720"/>
            <a:ext cx="1282824" cy="2244942"/>
          </a:xfrm>
          <a:prstGeom prst="rect">
            <a:avLst/>
          </a:prstGeom>
          <a:noFill/>
        </p:spPr>
      </p:pic>
      <p:sp>
        <p:nvSpPr>
          <p:cNvPr id="2" name="Title 1"/>
          <p:cNvSpPr>
            <a:spLocks noGrp="1"/>
          </p:cNvSpPr>
          <p:nvPr>
            <p:ph type="title"/>
          </p:nvPr>
        </p:nvSpPr>
        <p:spPr/>
        <p:txBody>
          <a:bodyPr>
            <a:normAutofit/>
          </a:bodyPr>
          <a:lstStyle/>
          <a:p>
            <a:r>
              <a:rPr lang="en-CA" sz="3200" dirty="0">
                <a:solidFill>
                  <a:schemeClr val="accent1">
                    <a:lumMod val="75000"/>
                  </a:schemeClr>
                </a:solidFill>
              </a:rPr>
              <a:t>Exercise – Exploring Mindfulness – Body Scan</a:t>
            </a:r>
            <a:endParaRPr lang="en-US" sz="3200" dirty="0">
              <a:solidFill>
                <a:schemeClr val="accent1">
                  <a:lumMod val="75000"/>
                </a:schemeClr>
              </a:solidFill>
            </a:endParaRPr>
          </a:p>
        </p:txBody>
      </p:sp>
      <p:sp>
        <p:nvSpPr>
          <p:cNvPr id="3" name="Content Placeholder 2"/>
          <p:cNvSpPr>
            <a:spLocks noGrp="1"/>
          </p:cNvSpPr>
          <p:nvPr>
            <p:ph idx="1"/>
          </p:nvPr>
        </p:nvSpPr>
        <p:spPr/>
        <p:txBody>
          <a:bodyPr>
            <a:noAutofit/>
          </a:bodyPr>
          <a:lstStyle/>
          <a:p>
            <a:r>
              <a:rPr lang="en-CA" sz="2800" dirty="0">
                <a:solidFill>
                  <a:schemeClr val="accent1">
                    <a:lumMod val="75000"/>
                  </a:schemeClr>
                </a:solidFill>
              </a:rPr>
              <a:t>Time required: 5 minutes</a:t>
            </a:r>
          </a:p>
          <a:p>
            <a:r>
              <a:rPr lang="en-CA" sz="2800" dirty="0">
                <a:solidFill>
                  <a:schemeClr val="accent1">
                    <a:lumMod val="75000"/>
                  </a:schemeClr>
                </a:solidFill>
              </a:rPr>
              <a:t>If you haven’t, take advantage of the </a:t>
            </a:r>
            <a:br>
              <a:rPr lang="en-CA" sz="2800" dirty="0">
                <a:solidFill>
                  <a:schemeClr val="accent1">
                    <a:lumMod val="75000"/>
                  </a:schemeClr>
                </a:solidFill>
              </a:rPr>
            </a:br>
            <a:r>
              <a:rPr lang="en-CA" sz="2800" dirty="0">
                <a:solidFill>
                  <a:schemeClr val="accent1">
                    <a:lumMod val="75000"/>
                  </a:schemeClr>
                </a:solidFill>
              </a:rPr>
              <a:t>opportunity to experience this exercise</a:t>
            </a:r>
          </a:p>
          <a:p>
            <a:r>
              <a:rPr lang="en-CA" sz="2800" dirty="0">
                <a:solidFill>
                  <a:schemeClr val="accent1">
                    <a:lumMod val="75000"/>
                  </a:schemeClr>
                </a:solidFill>
              </a:rPr>
              <a:t>Sit as comfortable as possible in a straight position</a:t>
            </a:r>
          </a:p>
          <a:p>
            <a:r>
              <a:rPr lang="en-CA" sz="2800" dirty="0">
                <a:solidFill>
                  <a:schemeClr val="accent1">
                    <a:lumMod val="75000"/>
                  </a:schemeClr>
                </a:solidFill>
              </a:rPr>
              <a:t>Feel free to close your eyes</a:t>
            </a:r>
          </a:p>
          <a:p>
            <a:r>
              <a:rPr lang="en-CA" sz="2800" dirty="0">
                <a:solidFill>
                  <a:schemeClr val="accent1">
                    <a:lumMod val="75000"/>
                  </a:schemeClr>
                </a:solidFill>
              </a:rPr>
              <a:t>Follow my voice as I lead you through the exercise</a:t>
            </a:r>
          </a:p>
          <a:p>
            <a:r>
              <a:rPr lang="en-CA" sz="2800" dirty="0">
                <a:solidFill>
                  <a:schemeClr val="accent1">
                    <a:lumMod val="75000"/>
                  </a:schemeClr>
                </a:solidFill>
              </a:rPr>
              <a:t>Then, we will do a short debrief of what you noticed.</a:t>
            </a:r>
          </a:p>
        </p:txBody>
      </p:sp>
      <p:grpSp>
        <p:nvGrpSpPr>
          <p:cNvPr id="9" name="Group 8">
            <a:extLst>
              <a:ext uri="{FF2B5EF4-FFF2-40B4-BE49-F238E27FC236}">
                <a16:creationId xmlns:a16="http://schemas.microsoft.com/office/drawing/2014/main" id="{A98F5443-DFA3-8CE7-690D-2F1DDE1D9653}"/>
              </a:ext>
            </a:extLst>
          </p:cNvPr>
          <p:cNvGrpSpPr/>
          <p:nvPr/>
        </p:nvGrpSpPr>
        <p:grpSpPr>
          <a:xfrm>
            <a:off x="6583564" y="6126165"/>
            <a:ext cx="602737" cy="613565"/>
            <a:chOff x="1691679" y="5343141"/>
            <a:chExt cx="803648" cy="818087"/>
          </a:xfrm>
        </p:grpSpPr>
        <p:pic>
          <p:nvPicPr>
            <p:cNvPr id="11" name="Picture 10">
              <a:extLst>
                <a:ext uri="{FF2B5EF4-FFF2-40B4-BE49-F238E27FC236}">
                  <a16:creationId xmlns:a16="http://schemas.microsoft.com/office/drawing/2014/main" id="{891D7C16-3D79-4DA2-C98A-976B5FA3D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79" y="5343141"/>
              <a:ext cx="803648" cy="818087"/>
            </a:xfrm>
            <a:prstGeom prst="rect">
              <a:avLst/>
            </a:prstGeom>
          </p:spPr>
        </p:pic>
        <p:sp>
          <p:nvSpPr>
            <p:cNvPr id="12" name="Oval 11">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FB1FF55-B131-96E5-E326-4AB11A9424E6}"/>
              </a:ext>
            </a:extLst>
          </p:cNvPr>
          <p:cNvSpPr>
            <a:spLocks noGrp="1"/>
          </p:cNvSpPr>
          <p:nvPr>
            <p:ph type="title"/>
          </p:nvPr>
        </p:nvSpPr>
        <p:spPr/>
        <p:txBody>
          <a:bodyPr>
            <a:noAutofit/>
          </a:bodyPr>
          <a:lstStyle/>
          <a:p>
            <a:pPr algn="ctr"/>
            <a:r>
              <a:rPr lang="fr-CA" sz="3200" b="1" dirty="0" err="1">
                <a:solidFill>
                  <a:schemeClr val="accent1">
                    <a:lumMod val="75000"/>
                  </a:schemeClr>
                </a:solidFill>
              </a:rPr>
              <a:t>Before</a:t>
            </a:r>
            <a:r>
              <a:rPr lang="fr-CA" sz="3200" dirty="0">
                <a:solidFill>
                  <a:schemeClr val="accent1">
                    <a:lumMod val="75000"/>
                  </a:schemeClr>
                </a:solidFill>
              </a:rPr>
              <a:t> the </a:t>
            </a:r>
            <a:r>
              <a:rPr lang="fr-CA" sz="3200" dirty="0" err="1">
                <a:solidFill>
                  <a:schemeClr val="accent1">
                    <a:lumMod val="75000"/>
                  </a:schemeClr>
                </a:solidFill>
              </a:rPr>
              <a:t>mindfulness</a:t>
            </a:r>
            <a:r>
              <a:rPr lang="fr-CA" sz="3200" dirty="0">
                <a:solidFill>
                  <a:schemeClr val="accent1">
                    <a:lumMod val="75000"/>
                  </a:schemeClr>
                </a:solidFill>
              </a:rPr>
              <a:t> </a:t>
            </a:r>
            <a:r>
              <a:rPr lang="fr-CA" sz="3200" dirty="0" err="1">
                <a:solidFill>
                  <a:schemeClr val="accent1">
                    <a:lumMod val="75000"/>
                  </a:schemeClr>
                </a:solidFill>
              </a:rPr>
              <a:t>exercise</a:t>
            </a:r>
            <a:r>
              <a:rPr lang="fr-CA" sz="3200" dirty="0">
                <a:solidFill>
                  <a:schemeClr val="accent1">
                    <a:lumMod val="75000"/>
                  </a:schemeClr>
                </a:solidFill>
              </a:rPr>
              <a:t>, and </a:t>
            </a:r>
            <a:r>
              <a:rPr lang="fr-CA" sz="3200" b="1" dirty="0" err="1">
                <a:solidFill>
                  <a:schemeClr val="accent1">
                    <a:lumMod val="75000"/>
                  </a:schemeClr>
                </a:solidFill>
              </a:rPr>
              <a:t>After</a:t>
            </a:r>
            <a:endParaRPr lang="en-CA" sz="3200" b="1" dirty="0">
              <a:solidFill>
                <a:schemeClr val="accent1">
                  <a:lumMod val="75000"/>
                </a:schemeClr>
              </a:solidFill>
            </a:endParaRPr>
          </a:p>
        </p:txBody>
      </p:sp>
      <p:grpSp>
        <p:nvGrpSpPr>
          <p:cNvPr id="2" name="Group 1">
            <a:extLst>
              <a:ext uri="{FF2B5EF4-FFF2-40B4-BE49-F238E27FC236}">
                <a16:creationId xmlns:a16="http://schemas.microsoft.com/office/drawing/2014/main" id="{C6732C08-9EA8-8D45-C98C-C9FFB89628FD}"/>
              </a:ext>
            </a:extLst>
          </p:cNvPr>
          <p:cNvGrpSpPr/>
          <p:nvPr/>
        </p:nvGrpSpPr>
        <p:grpSpPr>
          <a:xfrm>
            <a:off x="215516" y="1480846"/>
            <a:ext cx="8712967" cy="4231367"/>
            <a:chOff x="107505" y="1501889"/>
            <a:chExt cx="8712967" cy="4231367"/>
          </a:xfrm>
        </p:grpSpPr>
        <p:pic>
          <p:nvPicPr>
            <p:cNvPr id="12" name="Picture 11" descr="A screenshot of a survey&#10;&#10;Description automatically generated">
              <a:extLst>
                <a:ext uri="{FF2B5EF4-FFF2-40B4-BE49-F238E27FC236}">
                  <a16:creationId xmlns:a16="http://schemas.microsoft.com/office/drawing/2014/main" id="{FA3E56C5-86B3-58FA-6E5D-22C3685FD194}"/>
                </a:ext>
              </a:extLst>
            </p:cNvPr>
            <p:cNvPicPr>
              <a:picLocks noChangeAspect="1"/>
            </p:cNvPicPr>
            <p:nvPr/>
          </p:nvPicPr>
          <p:blipFill>
            <a:blip r:embed="rId3"/>
            <a:srcRect l="8985" r="10156"/>
            <a:stretch>
              <a:fillRect/>
            </a:stretch>
          </p:blipFill>
          <p:spPr>
            <a:xfrm>
              <a:off x="107505" y="1501890"/>
              <a:ext cx="4163432" cy="4212671"/>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80D47D29-C53C-26E9-4423-79090BC40D68}"/>
                </a:ext>
              </a:extLst>
            </p:cNvPr>
            <p:cNvPicPr>
              <a:picLocks noChangeAspect="1"/>
            </p:cNvPicPr>
            <p:nvPr/>
          </p:nvPicPr>
          <p:blipFill>
            <a:blip r:embed="rId4">
              <a:clrChange>
                <a:clrFrom>
                  <a:srgbClr val="FFFFFF"/>
                </a:clrFrom>
                <a:clrTo>
                  <a:srgbClr val="FFFFFF">
                    <a:alpha val="0"/>
                  </a:srgbClr>
                </a:clrTo>
              </a:clrChange>
            </a:blip>
            <a:srcRect l="1972" r="9858"/>
            <a:stretch>
              <a:fillRect/>
            </a:stretch>
          </p:blipFill>
          <p:spPr>
            <a:xfrm>
              <a:off x="4260524" y="1501889"/>
              <a:ext cx="4559948" cy="4231367"/>
            </a:xfrm>
            <a:prstGeom prst="rect">
              <a:avLst/>
            </a:prstGeom>
          </p:spPr>
        </p:pic>
      </p:grpSp>
    </p:spTree>
    <p:extLst>
      <p:ext uri="{BB962C8B-B14F-4D97-AF65-F5344CB8AC3E}">
        <p14:creationId xmlns:p14="http://schemas.microsoft.com/office/powerpoint/2010/main" val="4108558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Mindful Change Leadership Development Program (MCLD) Goal</a:t>
            </a:r>
            <a:endParaRPr lang="en-CA" sz="3200" dirty="0"/>
          </a:p>
        </p:txBody>
      </p:sp>
      <p:sp>
        <p:nvSpPr>
          <p:cNvPr id="5" name="Content Placeholder 4"/>
          <p:cNvSpPr>
            <a:spLocks noGrp="1"/>
          </p:cNvSpPr>
          <p:nvPr>
            <p:ph idx="1"/>
          </p:nvPr>
        </p:nvSpPr>
        <p:spPr/>
        <p:txBody>
          <a:bodyPr/>
          <a:lstStyle/>
          <a:p>
            <a:pPr marL="0" indent="0">
              <a:spcBef>
                <a:spcPts val="400"/>
              </a:spcBef>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To increase self-awareness by </a:t>
            </a:r>
            <a:r>
              <a:rPr lang="en-US" sz="2400" dirty="0">
                <a:solidFill>
                  <a:schemeClr val="accent1">
                    <a:lumMod val="75000"/>
                  </a:schemeClr>
                </a:solidFill>
                <a:latin typeface="Calibri" panose="020F0502020204030204" pitchFamily="34" charset="0"/>
                <a:cs typeface="Times New Roman" panose="02020603050405020304" pitchFamily="18" charset="0"/>
              </a:rPr>
              <a:t>developing key skills: </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Focus</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Clarity</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Creativity</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Compassion in the service of others</a:t>
            </a:r>
          </a:p>
          <a:p>
            <a:pPr marL="0" indent="0">
              <a:spcBef>
                <a:spcPts val="400"/>
              </a:spcBef>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with a positive impact on well-being and resiliency.</a:t>
            </a:r>
          </a:p>
        </p:txBody>
      </p:sp>
      <p:pic>
        <p:nvPicPr>
          <p:cNvPr id="13" name="Picture 12" descr="https://wiki.gccollab.ca/images/e/e5/AGzz_MCL_Program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089979"/>
            <a:ext cx="3124200" cy="2101021"/>
          </a:xfrm>
          <a:prstGeom prst="rect">
            <a:avLst/>
          </a:prstGeom>
          <a:noFill/>
          <a:ln>
            <a:noFill/>
          </a:ln>
        </p:spPr>
      </p:pic>
      <p:grpSp>
        <p:nvGrpSpPr>
          <p:cNvPr id="15" name="Group 14"/>
          <p:cNvGrpSpPr/>
          <p:nvPr/>
        </p:nvGrpSpPr>
        <p:grpSpPr>
          <a:xfrm>
            <a:off x="635605" y="4971661"/>
            <a:ext cx="7848601" cy="1219200"/>
            <a:chOff x="1441447" y="5929401"/>
            <a:chExt cx="5145640" cy="727304"/>
          </a:xfrm>
        </p:grpSpPr>
        <p:pic>
          <p:nvPicPr>
            <p:cNvPr id="16" name="Picture 15"/>
            <p:cNvPicPr>
              <a:picLocks noChangeAspect="1"/>
            </p:cNvPicPr>
            <p:nvPr/>
          </p:nvPicPr>
          <p:blipFill>
            <a:blip r:embed="rId4"/>
            <a:stretch>
              <a:fillRect/>
            </a:stretch>
          </p:blipFill>
          <p:spPr>
            <a:xfrm>
              <a:off x="1441447" y="5929401"/>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6057329"/>
              <a:ext cx="5036027" cy="451660"/>
            </a:xfrm>
            <a:prstGeom prst="rect">
              <a:avLst/>
            </a:prstGeom>
          </p:spPr>
          <p:txBody>
            <a:bodyPr wrap="square">
              <a:spAutoFit/>
            </a:bodyPr>
            <a:lstStyle/>
            <a:p>
              <a:pPr algn="ctr" eaLnBrk="0" hangingPunct="0">
                <a:tabLst>
                  <a:tab pos="5715000" algn="l"/>
                </a:tabLst>
              </a:pPr>
              <a:r>
                <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“Individuals with higher mindfulness have greater resilience, thereby increasing their life satisfaction.”  - </a:t>
              </a:r>
              <a:r>
                <a:rPr lang="en-US" sz="2400" i="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3C84CA-126C-B56D-A89A-6B3EB571116B}"/>
              </a:ext>
            </a:extLst>
          </p:cNvPr>
          <p:cNvPicPr>
            <a:picLocks noChangeAspect="1"/>
          </p:cNvPicPr>
          <p:nvPr/>
        </p:nvPicPr>
        <p:blipFill>
          <a:blip r:embed="rId3"/>
          <a:stretch>
            <a:fillRect/>
          </a:stretch>
        </p:blipFill>
        <p:spPr>
          <a:xfrm>
            <a:off x="323527" y="5883866"/>
            <a:ext cx="7920881" cy="497462"/>
          </a:xfrm>
          <a:prstGeom prst="rect">
            <a:avLst/>
          </a:prstGeom>
          <a:solidFill>
            <a:schemeClr val="bg1"/>
          </a:solidFill>
        </p:spPr>
      </p:pic>
      <p:graphicFrame>
        <p:nvGraphicFramePr>
          <p:cNvPr id="6" name="Chart 5">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04786262"/>
              </p:ext>
            </p:extLst>
          </p:nvPr>
        </p:nvGraphicFramePr>
        <p:xfrm>
          <a:off x="785677" y="542925"/>
          <a:ext cx="7572646" cy="546735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457200" y="274638"/>
            <a:ext cx="8229600" cy="850106"/>
          </a:xfrm>
          <a:solidFill>
            <a:schemeClr val="bg1"/>
          </a:solidFill>
        </p:spPr>
        <p:txBody>
          <a:bodyPr>
            <a:normAutofit/>
          </a:bodyPr>
          <a:lstStyle/>
          <a:p>
            <a:pPr>
              <a:lnSpc>
                <a:spcPct val="100000"/>
              </a:lnSpc>
            </a:pPr>
            <a:r>
              <a:rPr lang="en-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Some Numbers about the MCLD program</a:t>
            </a:r>
          </a:p>
        </p:txBody>
      </p:sp>
    </p:spTree>
    <p:extLst>
      <p:ext uri="{BB962C8B-B14F-4D97-AF65-F5344CB8AC3E}">
        <p14:creationId xmlns:p14="http://schemas.microsoft.com/office/powerpoint/2010/main" val="26227384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9ed55846-8a81-4246-acd8-b1a01abfc0d1}" enabled="0" method="" siteId="{9ed55846-8a81-4246-acd8-b1a01abfc0d1}" removed="1"/>
</clbl:labelList>
</file>

<file path=docProps/app.xml><?xml version="1.0" encoding="utf-8"?>
<Properties xmlns="http://schemas.openxmlformats.org/officeDocument/2006/extended-properties" xmlns:vt="http://schemas.openxmlformats.org/officeDocument/2006/docPropsVTypes">
  <TotalTime>4101</TotalTime>
  <Words>3952</Words>
  <Application>Microsoft Office PowerPoint</Application>
  <PresentationFormat>On-screen Show (4:3)</PresentationFormat>
  <Paragraphs>373</Paragraphs>
  <Slides>19</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Courier New</vt:lpstr>
      <vt:lpstr>Segoe UI Web (West European)</vt:lpstr>
      <vt:lpstr>Symbol</vt:lpstr>
      <vt:lpstr>Wingdings</vt:lpstr>
      <vt:lpstr>1_Office Theme</vt:lpstr>
      <vt:lpstr>2_Office Theme</vt:lpstr>
      <vt:lpstr>Information session:  Mindful Change Leadership Development program</vt:lpstr>
      <vt:lpstr>MSTeams automatic CC interpretation</vt:lpstr>
      <vt:lpstr>Words from our Sponsor</vt:lpstr>
      <vt:lpstr>Agenda (In no particular order)</vt:lpstr>
      <vt:lpstr>PowerPoint Presentation</vt:lpstr>
      <vt:lpstr>Exercise – Exploring Mindfulness – Body Scan</vt:lpstr>
      <vt:lpstr>Before the mindfulness exercise, and After</vt:lpstr>
      <vt:lpstr>Mindful Change Leadership Development Program (MCLD) Goal</vt:lpstr>
      <vt:lpstr>Some Numbers about the MCLD program</vt:lpstr>
      <vt:lpstr>Map of Participation, 2022  English Offering</vt:lpstr>
      <vt:lpstr>Key Findings - MCLD English Program 2025</vt:lpstr>
      <vt:lpstr>MCLD Program Testimonials (1-2)</vt:lpstr>
      <vt:lpstr>MCLD Program Testimonials (2-2)</vt:lpstr>
      <vt:lpstr>Exercise – Noticing</vt:lpstr>
      <vt:lpstr>Delivered by a team of volunteer facilitators</vt:lpstr>
      <vt:lpstr>Cost, Time &amp; Commitment</vt:lpstr>
      <vt:lpstr>Program Overview &amp; FAQ’s</vt:lpstr>
      <vt:lpstr>What’s Needed For Success?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[NC]</cp:lastModifiedBy>
  <cp:revision>364</cp:revision>
  <dcterms:created xsi:type="dcterms:W3CDTF">2015-04-14T20:39:51Z</dcterms:created>
  <dcterms:modified xsi:type="dcterms:W3CDTF">2026-04-10T22:08:33Z</dcterms:modified>
</cp:coreProperties>
</file>