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257" r:id="rId3"/>
    <p:sldId id="304" r:id="rId4"/>
    <p:sldId id="546" r:id="rId5"/>
    <p:sldId id="259" r:id="rId6"/>
    <p:sldId id="344" r:id="rId7"/>
    <p:sldId id="319" r:id="rId8"/>
    <p:sldId id="334" r:id="rId9"/>
    <p:sldId id="520" r:id="rId10"/>
    <p:sldId id="355" r:id="rId11"/>
    <p:sldId id="356" r:id="rId12"/>
    <p:sldId id="537" r:id="rId13"/>
    <p:sldId id="523" r:id="rId14"/>
    <p:sldId id="543" r:id="rId15"/>
    <p:sldId id="361" r:id="rId16"/>
    <p:sldId id="542" r:id="rId17"/>
    <p:sldId id="544" r:id="rId18"/>
    <p:sldId id="545" r:id="rId19"/>
    <p:sldId id="353" r:id="rId20"/>
    <p:sldId id="343"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36F45-5273-45E2-8871-A9C3D69F1141}" v="29" dt="2026-04-10T18:59:34.114"/>
    <p1510:client id="{DDA46B2E-49F0-4964-B2C9-F570AE77FDE9}" v="36" dt="2026-04-10T21:16:21.890"/>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70940" autoAdjust="0"/>
  </p:normalViewPr>
  <p:slideViewPr>
    <p:cSldViewPr snapToObjects="1" showGuides="1">
      <p:cViewPr varScale="1">
        <p:scale>
          <a:sx n="138" d="100"/>
          <a:sy n="138" d="100"/>
        </p:scale>
        <p:origin x="3821" y="96"/>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Alejandro [NC]" userId="89caf6ba-9270-4fa5-a6d2-f078f472a366" providerId="ADAL" clId="{7B4530D5-C992-4F74-AD81-19DF59A8A995}"/>
    <pc:docChg chg="undo redo custSel addSld delSld modSld sldOrd">
      <pc:chgData name="Gonzalez, Alejandro [NC]" userId="89caf6ba-9270-4fa5-a6d2-f078f472a366" providerId="ADAL" clId="{7B4530D5-C992-4F74-AD81-19DF59A8A995}" dt="2026-04-10T21:16:21.890" v="942"/>
      <pc:docMkLst>
        <pc:docMk/>
      </pc:docMkLst>
      <pc:sldChg chg="modSp mod modNotes modNotesTx">
        <pc:chgData name="Gonzalez, Alejandro [NC]" userId="89caf6ba-9270-4fa5-a6d2-f078f472a366" providerId="ADAL" clId="{7B4530D5-C992-4F74-AD81-19DF59A8A995}" dt="2026-04-10T18:12:40.686" v="58" actId="403"/>
        <pc:sldMkLst>
          <pc:docMk/>
          <pc:sldMk cId="2511917819" sldId="257"/>
        </pc:sldMkLst>
        <pc:spChg chg="mod">
          <ac:chgData name="Gonzalez, Alejandro [NC]" userId="89caf6ba-9270-4fa5-a6d2-f078f472a366" providerId="ADAL" clId="{7B4530D5-C992-4F74-AD81-19DF59A8A995}" dt="2026-04-10T18:12:40.686" v="58" actId="403"/>
          <ac:spMkLst>
            <pc:docMk/>
            <pc:sldMk cId="2511917819" sldId="257"/>
            <ac:spMk id="3" creationId="{00000000-0000-0000-0000-000000000000}"/>
          </ac:spMkLst>
        </pc:spChg>
      </pc:sldChg>
      <pc:sldChg chg="addSp delSp modSp add mod modClrScheme chgLayout modNotes modNotesTx">
        <pc:chgData name="Gonzalez, Alejandro [NC]" userId="89caf6ba-9270-4fa5-a6d2-f078f472a366" providerId="ADAL" clId="{7B4530D5-C992-4F74-AD81-19DF59A8A995}" dt="2026-04-10T21:15:13.272" v="939" actId="20577"/>
        <pc:sldMkLst>
          <pc:docMk/>
          <pc:sldMk cId="4108558744" sldId="334"/>
        </pc:sldMkLst>
        <pc:spChg chg="add del mod ord">
          <ac:chgData name="Gonzalez, Alejandro [NC]" userId="89caf6ba-9270-4fa5-a6d2-f078f472a366" providerId="ADAL" clId="{7B4530D5-C992-4F74-AD81-19DF59A8A995}" dt="2026-04-10T18:14:08.695" v="62" actId="478"/>
          <ac:spMkLst>
            <pc:docMk/>
            <pc:sldMk cId="4108558744" sldId="334"/>
            <ac:spMk id="2" creationId="{885BFFAE-DF91-CA00-87AE-73A01894B949}"/>
          </ac:spMkLst>
        </pc:spChg>
        <pc:spChg chg="mod ord">
          <ac:chgData name="Gonzalez, Alejandro [NC]" userId="89caf6ba-9270-4fa5-a6d2-f078f472a366" providerId="ADAL" clId="{7B4530D5-C992-4F74-AD81-19DF59A8A995}" dt="2026-04-10T18:15:29.827" v="70" actId="403"/>
          <ac:spMkLst>
            <pc:docMk/>
            <pc:sldMk cId="4108558744" sldId="334"/>
            <ac:spMk id="13" creationId="{AFB1FF55-B131-96E5-E326-4AB11A9424E6}"/>
          </ac:spMkLst>
        </pc:spChg>
        <pc:grpChg chg="add mod">
          <ac:chgData name="Gonzalez, Alejandro [NC]" userId="89caf6ba-9270-4fa5-a6d2-f078f472a366" providerId="ADAL" clId="{7B4530D5-C992-4F74-AD81-19DF59A8A995}" dt="2026-04-10T18:16:30.235" v="73" actId="14100"/>
          <ac:grpSpMkLst>
            <pc:docMk/>
            <pc:sldMk cId="4108558744" sldId="334"/>
            <ac:grpSpMk id="3" creationId="{DD7AC7B4-501E-C253-3B4A-49678A52747F}"/>
          </ac:grpSpMkLst>
        </pc:grpChg>
        <pc:picChg chg="mod ord modCrop">
          <ac:chgData name="Gonzalez, Alejandro [NC]" userId="89caf6ba-9270-4fa5-a6d2-f078f472a366" providerId="ADAL" clId="{7B4530D5-C992-4F74-AD81-19DF59A8A995}" dt="2026-04-10T18:16:37.259" v="74" actId="732"/>
          <ac:picMkLst>
            <pc:docMk/>
            <pc:sldMk cId="4108558744" sldId="334"/>
            <ac:picMk id="9" creationId="{80D47D29-C53C-26E9-4423-79090BC40D68}"/>
          </ac:picMkLst>
        </pc:picChg>
        <pc:picChg chg="mod modCrop">
          <ac:chgData name="Gonzalez, Alejandro [NC]" userId="89caf6ba-9270-4fa5-a6d2-f078f472a366" providerId="ADAL" clId="{7B4530D5-C992-4F74-AD81-19DF59A8A995}" dt="2026-04-10T18:16:20.045" v="71" actId="732"/>
          <ac:picMkLst>
            <pc:docMk/>
            <pc:sldMk cId="4108558744" sldId="334"/>
            <ac:picMk id="12" creationId="{FA3E56C5-86B3-58FA-6E5D-22C3685FD194}"/>
          </ac:picMkLst>
        </pc:picChg>
      </pc:sldChg>
      <pc:sldChg chg="delSp modSp del mod ord">
        <pc:chgData name="Gonzalez, Alejandro [NC]" userId="89caf6ba-9270-4fa5-a6d2-f078f472a366" providerId="ADAL" clId="{7B4530D5-C992-4F74-AD81-19DF59A8A995}" dt="2026-04-10T18:18:23" v="83" actId="47"/>
        <pc:sldMkLst>
          <pc:docMk/>
          <pc:sldMk cId="233376777" sldId="335"/>
        </pc:sldMkLst>
        <pc:spChg chg="mod">
          <ac:chgData name="Gonzalez, Alejandro [NC]" userId="89caf6ba-9270-4fa5-a6d2-f078f472a366" providerId="ADAL" clId="{7B4530D5-C992-4F74-AD81-19DF59A8A995}" dt="2026-04-10T14:09:49.630" v="46" actId="207"/>
          <ac:spMkLst>
            <pc:docMk/>
            <pc:sldMk cId="233376777" sldId="335"/>
            <ac:spMk id="13" creationId="{AFB1FF55-B131-96E5-E326-4AB11A9424E6}"/>
          </ac:spMkLst>
        </pc:spChg>
        <pc:picChg chg="del">
          <ac:chgData name="Gonzalez, Alejandro [NC]" userId="89caf6ba-9270-4fa5-a6d2-f078f472a366" providerId="ADAL" clId="{7B4530D5-C992-4F74-AD81-19DF59A8A995}" dt="2026-04-10T14:09:44.520" v="45" actId="478"/>
          <ac:picMkLst>
            <pc:docMk/>
            <pc:sldMk cId="233376777" sldId="335"/>
            <ac:picMk id="3" creationId="{74B13671-DCF2-0EA6-5449-306072F56B4B}"/>
          </ac:picMkLst>
        </pc:picChg>
      </pc:sldChg>
      <pc:sldChg chg="modNotesTx">
        <pc:chgData name="Gonzalez, Alejandro [NC]" userId="89caf6ba-9270-4fa5-a6d2-f078f472a366" providerId="ADAL" clId="{7B4530D5-C992-4F74-AD81-19DF59A8A995}" dt="2026-04-10T21:14:39.102" v="931" actId="20577"/>
        <pc:sldMkLst>
          <pc:docMk/>
          <pc:sldMk cId="3923302756" sldId="343"/>
        </pc:sldMkLst>
      </pc:sldChg>
      <pc:sldChg chg="modNotesTx">
        <pc:chgData name="Gonzalez, Alejandro [NC]" userId="89caf6ba-9270-4fa5-a6d2-f078f472a366" providerId="ADAL" clId="{7B4530D5-C992-4F74-AD81-19DF59A8A995}" dt="2026-04-10T21:14:32.797" v="929" actId="20577"/>
        <pc:sldMkLst>
          <pc:docMk/>
          <pc:sldMk cId="3541317644" sldId="353"/>
        </pc:sldMkLst>
      </pc:sldChg>
      <pc:sldChg chg="modNotesTx">
        <pc:chgData name="Gonzalez, Alejandro [NC]" userId="89caf6ba-9270-4fa5-a6d2-f078f472a366" providerId="ADAL" clId="{7B4530D5-C992-4F74-AD81-19DF59A8A995}" dt="2026-04-10T14:09:29.115" v="44" actId="20577"/>
        <pc:sldMkLst>
          <pc:docMk/>
          <pc:sldMk cId="680915200" sldId="520"/>
        </pc:sldMkLst>
      </pc:sldChg>
      <pc:sldChg chg="modSp mod modNotes modNotesTx">
        <pc:chgData name="Gonzalez, Alejandro [NC]" userId="89caf6ba-9270-4fa5-a6d2-f078f472a366" providerId="ADAL" clId="{7B4530D5-C992-4F74-AD81-19DF59A8A995}" dt="2026-04-10T21:10:46.400" v="912" actId="20577"/>
        <pc:sldMkLst>
          <pc:docMk/>
          <pc:sldMk cId="2843423925" sldId="523"/>
        </pc:sldMkLst>
        <pc:spChg chg="mod">
          <ac:chgData name="Gonzalez, Alejandro [NC]" userId="89caf6ba-9270-4fa5-a6d2-f078f472a366" providerId="ADAL" clId="{7B4530D5-C992-4F74-AD81-19DF59A8A995}" dt="2026-04-10T21:08:27.249" v="663" actId="255"/>
          <ac:spMkLst>
            <pc:docMk/>
            <pc:sldMk cId="2843423925" sldId="523"/>
            <ac:spMk id="2" creationId="{D92C79D0-0EBC-C065-86BF-4F89EE43508D}"/>
          </ac:spMkLst>
        </pc:spChg>
        <pc:spChg chg="mod">
          <ac:chgData name="Gonzalez, Alejandro [NC]" userId="89caf6ba-9270-4fa5-a6d2-f078f472a366" providerId="ADAL" clId="{7B4530D5-C992-4F74-AD81-19DF59A8A995}" dt="2026-04-10T21:08:52.395" v="672" actId="404"/>
          <ac:spMkLst>
            <pc:docMk/>
            <pc:sldMk cId="2843423925" sldId="523"/>
            <ac:spMk id="4" creationId="{00000000-0000-0000-0000-000000000000}"/>
          </ac:spMkLst>
        </pc:spChg>
      </pc:sldChg>
      <pc:sldChg chg="del">
        <pc:chgData name="Gonzalez, Alejandro [NC]" userId="89caf6ba-9270-4fa5-a6d2-f078f472a366" providerId="ADAL" clId="{7B4530D5-C992-4F74-AD81-19DF59A8A995}" dt="2026-04-10T13:54:30.223" v="0" actId="47"/>
        <pc:sldMkLst>
          <pc:docMk/>
          <pc:sldMk cId="1552901961" sldId="534"/>
        </pc:sldMkLst>
      </pc:sldChg>
      <pc:sldChg chg="modNotesTx">
        <pc:chgData name="Gonzalez, Alejandro [NC]" userId="89caf6ba-9270-4fa5-a6d2-f078f472a366" providerId="ADAL" clId="{7B4530D5-C992-4F74-AD81-19DF59A8A995}" dt="2026-04-10T21:11:21.831" v="918" actId="6549"/>
        <pc:sldMkLst>
          <pc:docMk/>
          <pc:sldMk cId="4108387921" sldId="542"/>
        </pc:sldMkLst>
      </pc:sldChg>
      <pc:sldChg chg="modSp mod modShow modNotesTx">
        <pc:chgData name="Gonzalez, Alejandro [NC]" userId="89caf6ba-9270-4fa5-a6d2-f078f472a366" providerId="ADAL" clId="{7B4530D5-C992-4F74-AD81-19DF59A8A995}" dt="2026-04-10T21:16:21.890" v="942"/>
        <pc:sldMkLst>
          <pc:docMk/>
          <pc:sldMk cId="2697520087" sldId="543"/>
        </pc:sldMkLst>
        <pc:spChg chg="mod">
          <ac:chgData name="Gonzalez, Alejandro [NC]" userId="89caf6ba-9270-4fa5-a6d2-f078f472a366" providerId="ADAL" clId="{7B4530D5-C992-4F74-AD81-19DF59A8A995}" dt="2026-04-10T21:16:09.085" v="941" actId="207"/>
          <ac:spMkLst>
            <pc:docMk/>
            <pc:sldMk cId="2697520087" sldId="543"/>
            <ac:spMk id="3" creationId="{3486B11E-CC3E-094B-8C01-680639AC3C41}"/>
          </ac:spMkLst>
        </pc:spChg>
        <pc:spChg chg="mod">
          <ac:chgData name="Gonzalez, Alejandro [NC]" userId="89caf6ba-9270-4fa5-a6d2-f078f472a366" providerId="ADAL" clId="{7B4530D5-C992-4F74-AD81-19DF59A8A995}" dt="2026-04-10T21:09:05.322" v="678" actId="6549"/>
          <ac:spMkLst>
            <pc:docMk/>
            <pc:sldMk cId="2697520087" sldId="543"/>
            <ac:spMk id="4" creationId="{7E35DA68-28E1-D1D4-D177-5628D570BF20}"/>
          </ac:spMkLst>
        </pc:spChg>
        <pc:picChg chg="mod">
          <ac:chgData name="Gonzalez, Alejandro [NC]" userId="89caf6ba-9270-4fa5-a6d2-f078f472a366" providerId="ADAL" clId="{7B4530D5-C992-4F74-AD81-19DF59A8A995}" dt="2026-04-10T21:16:21.890" v="942"/>
          <ac:picMkLst>
            <pc:docMk/>
            <pc:sldMk cId="2697520087" sldId="543"/>
            <ac:picMk id="6" creationId="{5DB15700-CE26-E17B-FED0-B417ED90C0E4}"/>
          </ac:picMkLst>
        </pc:picChg>
      </pc:sldChg>
      <pc:sldChg chg="addSp delSp modSp mod modClrScheme chgLayout modNotes modNotesTx">
        <pc:chgData name="Gonzalez, Alejandro [NC]" userId="89caf6ba-9270-4fa5-a6d2-f078f472a366" providerId="ADAL" clId="{7B4530D5-C992-4F74-AD81-19DF59A8A995}" dt="2026-04-10T21:11:39.769" v="919" actId="20577"/>
        <pc:sldMkLst>
          <pc:docMk/>
          <pc:sldMk cId="4267161403" sldId="544"/>
        </pc:sldMkLst>
        <pc:spChg chg="mod">
          <ac:chgData name="Gonzalez, Alejandro [NC]" userId="89caf6ba-9270-4fa5-a6d2-f078f472a366" providerId="ADAL" clId="{7B4530D5-C992-4F74-AD81-19DF59A8A995}" dt="2026-04-10T18:23:56.985" v="300" actId="108"/>
          <ac:spMkLst>
            <pc:docMk/>
            <pc:sldMk cId="4267161403" sldId="544"/>
            <ac:spMk id="2" creationId="{EAF3C790-C4DA-ADF1-0182-D06C340350F2}"/>
          </ac:spMkLst>
        </pc:spChg>
        <pc:spChg chg="add mod">
          <ac:chgData name="Gonzalez, Alejandro [NC]" userId="89caf6ba-9270-4fa5-a6d2-f078f472a366" providerId="ADAL" clId="{7B4530D5-C992-4F74-AD81-19DF59A8A995}" dt="2026-04-10T19:01:04.290" v="441" actId="403"/>
          <ac:spMkLst>
            <pc:docMk/>
            <pc:sldMk cId="4267161403" sldId="544"/>
            <ac:spMk id="4" creationId="{D5987ED8-6BF5-FE05-2E38-EDE91876F24D}"/>
          </ac:spMkLst>
        </pc:spChg>
        <pc:spChg chg="del mod ord">
          <ac:chgData name="Gonzalez, Alejandro [NC]" userId="89caf6ba-9270-4fa5-a6d2-f078f472a366" providerId="ADAL" clId="{7B4530D5-C992-4F74-AD81-19DF59A8A995}" dt="2026-04-10T18:56:43.812" v="347" actId="478"/>
          <ac:spMkLst>
            <pc:docMk/>
            <pc:sldMk cId="4267161403" sldId="544"/>
            <ac:spMk id="6" creationId="{B5FD7473-F326-CE79-4EDF-E02FFB90330B}"/>
          </ac:spMkLst>
        </pc:spChg>
        <pc:spChg chg="add mod">
          <ac:chgData name="Gonzalez, Alejandro [NC]" userId="89caf6ba-9270-4fa5-a6d2-f078f472a366" providerId="ADAL" clId="{7B4530D5-C992-4F74-AD81-19DF59A8A995}" dt="2026-04-10T18:56:52.061" v="348" actId="404"/>
          <ac:spMkLst>
            <pc:docMk/>
            <pc:sldMk cId="4267161403" sldId="544"/>
            <ac:spMk id="7" creationId="{5DC84B7B-BB73-C8A8-706C-CE33B40BF2D0}"/>
          </ac:spMkLst>
        </pc:spChg>
        <pc:spChg chg="add del mod">
          <ac:chgData name="Gonzalez, Alejandro [NC]" userId="89caf6ba-9270-4fa5-a6d2-f078f472a366" providerId="ADAL" clId="{7B4530D5-C992-4F74-AD81-19DF59A8A995}" dt="2026-04-10T18:24:04.597" v="301" actId="478"/>
          <ac:spMkLst>
            <pc:docMk/>
            <pc:sldMk cId="4267161403" sldId="544"/>
            <ac:spMk id="11" creationId="{A9F67A66-B513-8D0C-775D-D734AFDCA29F}"/>
          </ac:spMkLst>
        </pc:spChg>
        <pc:spChg chg="add mod">
          <ac:chgData name="Gonzalez, Alejandro [NC]" userId="89caf6ba-9270-4fa5-a6d2-f078f472a366" providerId="ADAL" clId="{7B4530D5-C992-4F74-AD81-19DF59A8A995}" dt="2026-04-10T18:23:13.097" v="299" actId="26606"/>
          <ac:spMkLst>
            <pc:docMk/>
            <pc:sldMk cId="4267161403" sldId="544"/>
            <ac:spMk id="13" creationId="{C3507554-788C-BEC2-7824-3405C3DA208D}"/>
          </ac:spMkLst>
        </pc:spChg>
        <pc:picChg chg="mod ord">
          <ac:chgData name="Gonzalez, Alejandro [NC]" userId="89caf6ba-9270-4fa5-a6d2-f078f472a366" providerId="ADAL" clId="{7B4530D5-C992-4F74-AD81-19DF59A8A995}" dt="2026-04-10T18:24:13.270" v="302" actId="1076"/>
          <ac:picMkLst>
            <pc:docMk/>
            <pc:sldMk cId="4267161403" sldId="544"/>
            <ac:picMk id="5" creationId="{5DBCB777-93FC-7816-8297-B4170DBB5EFA}"/>
          </ac:picMkLst>
        </pc:picChg>
      </pc:sldChg>
      <pc:sldChg chg="modSp mod modAnim modNotesTx">
        <pc:chgData name="Gonzalez, Alejandro [NC]" userId="89caf6ba-9270-4fa5-a6d2-f078f472a366" providerId="ADAL" clId="{7B4530D5-C992-4F74-AD81-19DF59A8A995}" dt="2026-04-10T21:14:05.473" v="927" actId="207"/>
        <pc:sldMkLst>
          <pc:docMk/>
          <pc:sldMk cId="2252680421" sldId="545"/>
        </pc:sldMkLst>
        <pc:spChg chg="mod">
          <ac:chgData name="Gonzalez, Alejandro [NC]" userId="89caf6ba-9270-4fa5-a6d2-f078f472a366" providerId="ADAL" clId="{7B4530D5-C992-4F74-AD81-19DF59A8A995}" dt="2026-04-10T14:02:18.967" v="15" actId="20577"/>
          <ac:spMkLst>
            <pc:docMk/>
            <pc:sldMk cId="2252680421" sldId="545"/>
            <ac:spMk id="2" creationId="{F0C83D73-A826-7F58-9AEB-FE70C064F061}"/>
          </ac:spMkLst>
        </pc:spChg>
        <pc:spChg chg="mod">
          <ac:chgData name="Gonzalez, Alejandro [NC]" userId="89caf6ba-9270-4fa5-a6d2-f078f472a366" providerId="ADAL" clId="{7B4530D5-C992-4F74-AD81-19DF59A8A995}" dt="2026-04-10T18:56:06.649" v="342" actId="207"/>
          <ac:spMkLst>
            <pc:docMk/>
            <pc:sldMk cId="2252680421" sldId="545"/>
            <ac:spMk id="5" creationId="{15C4D5D8-7785-B79E-0936-9E2AD7B21F47}"/>
          </ac:spMkLst>
        </pc:spChg>
        <pc:spChg chg="mod">
          <ac:chgData name="Gonzalez, Alejandro [NC]" userId="89caf6ba-9270-4fa5-a6d2-f078f472a366" providerId="ADAL" clId="{7B4530D5-C992-4F74-AD81-19DF59A8A995}" dt="2026-04-10T18:56:30.838" v="344" actId="14100"/>
          <ac:spMkLst>
            <pc:docMk/>
            <pc:sldMk cId="2252680421" sldId="545"/>
            <ac:spMk id="6" creationId="{2F261EE9-B786-D73E-4F09-F7E708BC5F0C}"/>
          </ac:spMkLst>
        </pc:spChg>
        <pc:spChg chg="mod">
          <ac:chgData name="Gonzalez, Alejandro [NC]" userId="89caf6ba-9270-4fa5-a6d2-f078f472a366" providerId="ADAL" clId="{7B4530D5-C992-4F74-AD81-19DF59A8A995}" dt="2026-04-10T21:14:05.473" v="927" actId="207"/>
          <ac:spMkLst>
            <pc:docMk/>
            <pc:sldMk cId="2252680421" sldId="545"/>
            <ac:spMk id="11" creationId="{87FFAEFB-2F18-993C-70A2-4A5DC328A3D5}"/>
          </ac:spMkLst>
        </pc:spChg>
        <pc:spChg chg="mod">
          <ac:chgData name="Gonzalez, Alejandro [NC]" userId="89caf6ba-9270-4fa5-a6d2-f078f472a366" providerId="ADAL" clId="{7B4530D5-C992-4F74-AD81-19DF59A8A995}" dt="2026-04-10T21:13:57.890" v="926" actId="208"/>
          <ac:spMkLst>
            <pc:docMk/>
            <pc:sldMk cId="2252680421" sldId="545"/>
            <ac:spMk id="12" creationId="{63A5241B-3C70-F65B-2B37-09CF17EA2B9A}"/>
          </ac:spMkLst>
        </pc:spChg>
      </pc:sldChg>
      <pc:sldChg chg="addSp delSp modSp new mod ord modClrScheme chgLayout modNotesTx">
        <pc:chgData name="Gonzalez, Alejandro [NC]" userId="89caf6ba-9270-4fa5-a6d2-f078f472a366" providerId="ADAL" clId="{7B4530D5-C992-4F74-AD81-19DF59A8A995}" dt="2026-04-10T20:59:13.451" v="626" actId="14100"/>
        <pc:sldMkLst>
          <pc:docMk/>
          <pc:sldMk cId="2722685724" sldId="546"/>
        </pc:sldMkLst>
        <pc:spChg chg="del mod ord">
          <ac:chgData name="Gonzalez, Alejandro [NC]" userId="89caf6ba-9270-4fa5-a6d2-f078f472a366" providerId="ADAL" clId="{7B4530D5-C992-4F74-AD81-19DF59A8A995}" dt="2026-04-10T14:08:35.687" v="20" actId="700"/>
          <ac:spMkLst>
            <pc:docMk/>
            <pc:sldMk cId="2722685724" sldId="546"/>
            <ac:spMk id="2" creationId="{B82795E7-6DFD-A12D-46A6-0539A69F19ED}"/>
          </ac:spMkLst>
        </pc:spChg>
        <pc:spChg chg="add mod ord">
          <ac:chgData name="Gonzalez, Alejandro [NC]" userId="89caf6ba-9270-4fa5-a6d2-f078f472a366" providerId="ADAL" clId="{7B4530D5-C992-4F74-AD81-19DF59A8A995}" dt="2026-04-10T20:59:13.451" v="626" actId="14100"/>
          <ac:spMkLst>
            <pc:docMk/>
            <pc:sldMk cId="2722685724" sldId="546"/>
            <ac:spMk id="2" creationId="{F2D749B2-673F-3F04-6700-8889D7E46091}"/>
          </ac:spMkLst>
        </pc:spChg>
        <pc:spChg chg="mod ord modVis">
          <ac:chgData name="Gonzalez, Alejandro [NC]" userId="89caf6ba-9270-4fa5-a6d2-f078f472a366" providerId="ADAL" clId="{7B4530D5-C992-4F74-AD81-19DF59A8A995}" dt="2026-04-10T20:49:28.056" v="448" actId="26606"/>
          <ac:spMkLst>
            <pc:docMk/>
            <pc:sldMk cId="2722685724" sldId="546"/>
            <ac:spMk id="3" creationId="{E0E75E95-434D-5DB4-53C7-BF251C216780}"/>
          </ac:spMkLst>
        </pc:spChg>
        <pc:spChg chg="add mod ord">
          <ac:chgData name="Gonzalez, Alejandro [NC]" userId="89caf6ba-9270-4fa5-a6d2-f078f472a366" providerId="ADAL" clId="{7B4530D5-C992-4F74-AD81-19DF59A8A995}" dt="2026-04-10T20:56:39.668" v="609" actId="207"/>
          <ac:spMkLst>
            <pc:docMk/>
            <pc:sldMk cId="2722685724" sldId="546"/>
            <ac:spMk id="4" creationId="{7F3FC9DE-F432-F370-39A7-573324D93C82}"/>
          </ac:spMkLst>
        </pc:spChg>
        <pc:spChg chg="add del mod ord">
          <ac:chgData name="Gonzalez, Alejandro [NC]" userId="89caf6ba-9270-4fa5-a6d2-f078f472a366" providerId="ADAL" clId="{7B4530D5-C992-4F74-AD81-19DF59A8A995}" dt="2026-04-10T20:49:16.540" v="447"/>
          <ac:spMkLst>
            <pc:docMk/>
            <pc:sldMk cId="2722685724" sldId="546"/>
            <ac:spMk id="5" creationId="{FC4C6096-424E-B2AF-4DEF-BC7C5CD4A48F}"/>
          </ac:spMkLst>
        </pc:spChg>
        <pc:spChg chg="add mod">
          <ac:chgData name="Gonzalez, Alejandro [NC]" userId="89caf6ba-9270-4fa5-a6d2-f078f472a366" providerId="ADAL" clId="{7B4530D5-C992-4F74-AD81-19DF59A8A995}" dt="2026-04-10T20:57:26.459" v="617" actId="1076"/>
          <ac:spMkLst>
            <pc:docMk/>
            <pc:sldMk cId="2722685724" sldId="546"/>
            <ac:spMk id="9" creationId="{0A8B19B1-50FE-7589-DB42-65D3185FC49D}"/>
          </ac:spMkLst>
        </pc:spChg>
        <pc:picChg chg="add mod ord modCrop">
          <ac:chgData name="Gonzalez, Alejandro [NC]" userId="89caf6ba-9270-4fa5-a6d2-f078f472a366" providerId="ADAL" clId="{7B4530D5-C992-4F74-AD81-19DF59A8A995}" dt="2026-04-10T20:54:31.375" v="516" actId="732"/>
          <ac:picMkLst>
            <pc:docMk/>
            <pc:sldMk cId="2722685724" sldId="546"/>
            <ac:picMk id="7" creationId="{7F4682FC-6251-0323-5C68-91BF3CBA1C1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014gc-my.sharepoint.com/personal/alejandro_gonzalez_servicecanada_gc_ca/Documents/Documents/DLCP%20-%20MCLD/mcld%20stuff/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A-4BEC-877E-49D76FC9B3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Sheet1!$C$3:$C$12</c:f>
              <c:numCache>
                <c:formatCode>General</c:formatCode>
                <c:ptCount val="10"/>
                <c:pt idx="0">
                  <c:v>25</c:v>
                </c:pt>
                <c:pt idx="1">
                  <c:v>105</c:v>
                </c:pt>
                <c:pt idx="2">
                  <c:v>239</c:v>
                </c:pt>
                <c:pt idx="3">
                  <c:v>109</c:v>
                </c:pt>
                <c:pt idx="4">
                  <c:v>290</c:v>
                </c:pt>
                <c:pt idx="5">
                  <c:v>72</c:v>
                </c:pt>
                <c:pt idx="6">
                  <c:v>220</c:v>
                </c:pt>
                <c:pt idx="7">
                  <c:v>43</c:v>
                </c:pt>
                <c:pt idx="8">
                  <c:v>127</c:v>
                </c:pt>
                <c:pt idx="9">
                  <c:v>38</c:v>
                </c:pt>
              </c:numCache>
              <c:extLst/>
            </c:numRef>
          </c:val>
          <c:smooth val="0"/>
          <c:extLst>
            <c:ext xmlns:c16="http://schemas.microsoft.com/office/drawing/2014/chart" uri="{C3380CC4-5D6E-409C-BE32-E72D297353CC}">
              <c16:uniqueId val="{00000001-EC1A-4BEC-877E-49D76FC9B37F}"/>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Sheet1!$D$3:$D$12</c:f>
              <c:numCache>
                <c:formatCode>General</c:formatCode>
                <c:ptCount val="10"/>
                <c:pt idx="0">
                  <c:v>17</c:v>
                </c:pt>
                <c:pt idx="1">
                  <c:v>66</c:v>
                </c:pt>
                <c:pt idx="2">
                  <c:v>130</c:v>
                </c:pt>
                <c:pt idx="3">
                  <c:v>50</c:v>
                </c:pt>
                <c:pt idx="4">
                  <c:v>150</c:v>
                </c:pt>
                <c:pt idx="5">
                  <c:v>30</c:v>
                </c:pt>
                <c:pt idx="6">
                  <c:v>138</c:v>
                </c:pt>
                <c:pt idx="7">
                  <c:v>23</c:v>
                </c:pt>
                <c:pt idx="8">
                  <c:v>93</c:v>
                </c:pt>
                <c:pt idx="9">
                  <c:v>25</c:v>
                </c:pt>
              </c:numCache>
              <c:extLst/>
            </c:numRef>
          </c:val>
          <c:smooth val="0"/>
          <c:extLst>
            <c:ext xmlns:c16="http://schemas.microsoft.com/office/drawing/2014/chart" uri="{C3380CC4-5D6E-409C-BE32-E72D297353CC}">
              <c16:uniqueId val="{00000002-EC1A-4BEC-877E-49D76FC9B37F}"/>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4640-4085-93C7-28803F9AC5DF}"/>
            </c:ext>
          </c:extLst>
        </c:ser>
        <c:ser>
          <c:idx val="1"/>
          <c:order val="1"/>
          <c:tx>
            <c:strRef>
              <c:f>Analysis!$F$25</c:f>
              <c:strCache>
                <c:ptCount val="1"/>
                <c:pt idx="0">
                  <c:v>Final Assessment, 
3 months after (n=32)</c:v>
                </c:pt>
              </c:strCache>
            </c:strRef>
          </c:tx>
          <c:spPr>
            <a:no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4640-4085-93C7-28803F9AC5DF}"/>
            </c:ext>
          </c:extLst>
        </c:ser>
        <c:dLbls>
          <c:showLegendKey val="0"/>
          <c:showVal val="0"/>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06CC-4DD6-818E-3EF5F2B4AF82}"/>
            </c:ext>
          </c:extLst>
        </c:ser>
        <c:ser>
          <c:idx val="1"/>
          <c:order val="1"/>
          <c:tx>
            <c:strRef>
              <c:f>Analysis!$F$25</c:f>
              <c:strCache>
                <c:ptCount val="1"/>
                <c:pt idx="0">
                  <c:v>Final Assessment, 
3 months after (n=32)</c:v>
                </c:pt>
              </c:strCache>
            </c:strRef>
          </c:tx>
          <c:spPr>
            <a:solidFill>
              <a:schemeClr val="accent3">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06CC-4DD6-818E-3EF5F2B4AF82}"/>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4/10/2026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4/10/2026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ollab.ca/groups/profile/7978973/mcld-program-cohort-cop-coi-program-dlpc-cohorte-cdp-et-cd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t>Ginette</a:t>
            </a:r>
          </a:p>
          <a:p>
            <a:pPr defTabSz="912937">
              <a:defRPr/>
            </a:pPr>
            <a:r>
              <a:rPr lang="fr-CA" dirty="0"/>
              <a:t>Hello Bonjour</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Avant de commencer, j'aimerais reconnaitre que nous sommes réunis ici aujourd'hui sur le territoire non cédé et non abandonné de la nation algonquine </a:t>
            </a:r>
            <a:r>
              <a:rPr lang="fr-CA"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a:t>
            </a: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dont la présence ici à Ottawa remonte à des temps immémoriaux.  </a:t>
            </a:r>
            <a:r>
              <a:rPr lang="fr-FR" dirty="0"/>
              <a:t>Je sais que d’autres parmi nous sont connectés de différentes régions du Canada, je vous invite à réfléchir et à reconnaître le territoire que vous habitez et vous travaillez.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  //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 we begin, I would like to acknowledge that we are gathered here today on the unceded,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unsurrendered</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territory </a:t>
            </a: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 Algonquin Nation whose presence here in Ottawa reaches back to time immemorial</a:t>
            </a:r>
            <a:r>
              <a:rPr lang="fr-CA" dirty="0"/>
              <a:t>. </a:t>
            </a:r>
            <a:r>
              <a:rPr lang="fr-CA" dirty="0" err="1"/>
              <a:t>Knowing</a:t>
            </a:r>
            <a:r>
              <a:rPr lang="fr-CA" dirty="0"/>
              <a:t> </a:t>
            </a:r>
            <a:r>
              <a:rPr lang="fr-CA" dirty="0" err="1"/>
              <a:t>others</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a:t>
            </a:r>
            <a:r>
              <a:rPr lang="fr-CA" dirty="0"/>
              <a:t> live and </a:t>
            </a:r>
            <a:r>
              <a:rPr lang="fr-CA" dirty="0" err="1"/>
              <a:t>work</a:t>
            </a:r>
            <a:r>
              <a:rPr lang="fr-CA" dirty="0"/>
              <a:t>.</a:t>
            </a:r>
          </a:p>
          <a:p>
            <a:pPr defTabSz="912937">
              <a:defRPr/>
            </a:pPr>
            <a:endParaRPr lang="fr-CA" dirty="0"/>
          </a:p>
          <a:p>
            <a:pPr defTabSz="912937">
              <a:defRPr/>
            </a:pPr>
            <a:r>
              <a:rPr lang="fr-FR" dirty="0"/>
              <a:t>Attention, aujourd'hui nous proposerons une séance </a:t>
            </a:r>
            <a:r>
              <a:rPr lang="fr-FR" b="1" dirty="0"/>
              <a:t>bilingue</a:t>
            </a:r>
            <a:r>
              <a:rPr lang="fr-FR" dirty="0"/>
              <a:t>, les premières diapositives seront en français, ensuite en anglais et de retour en français. J'espère que ceux d’entre vous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b="1"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a:t>
            </a:r>
            <a:r>
              <a:rPr lang="fr-CA" dirty="0" err="1"/>
              <a:t>We</a:t>
            </a:r>
            <a:r>
              <a:rPr lang="fr-CA" dirty="0"/>
              <a:t> </a:t>
            </a:r>
            <a:r>
              <a:rPr lang="fr-CA" dirty="0" err="1"/>
              <a:t>hope</a:t>
            </a:r>
            <a:r>
              <a:rPr lang="fr-CA" dirty="0"/>
              <a:t>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by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heureuse d'animer cette séance, avec Alejandro Gonzalez. </a:t>
            </a:r>
          </a:p>
          <a:p>
            <a:pPr defTabSz="912937">
              <a:defRPr/>
            </a:pPr>
            <a:endParaRPr lang="en-US" sz="1200" dirty="0"/>
          </a:p>
          <a:p>
            <a:pPr marL="0" lvl="0" indent="0">
              <a:spcAft>
                <a:spcPts val="600"/>
              </a:spcAft>
              <a:buFont typeface="Arial" panose="020B0604020202020204" pitchFamily="34" charset="0"/>
              <a:buNone/>
            </a:pPr>
            <a:r>
              <a:rPr lang="en-US" sz="1200" dirty="0"/>
              <a:t>***</a:t>
            </a:r>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a:t>
            </a:r>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127 registered participants, 93 completed the program, that’s a 73% rate, which is fantastic!!</a:t>
            </a: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32 final assessments (34.5%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15%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30.8%</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take time everyday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16</a:t>
            </a:r>
            <a:r>
              <a:rPr lang="en-CA" sz="1600" dirty="0"/>
              <a:t> </a:t>
            </a:r>
            <a:r>
              <a:rPr lang="en-CA" sz="1400" b="0" i="0" u="none" strike="noStrike" kern="1200" dirty="0">
                <a:solidFill>
                  <a:schemeClr val="tx1"/>
                </a:solidFill>
                <a:effectLst/>
                <a:latin typeface="+mn-lt"/>
                <a:ea typeface="+mn-ea"/>
                <a:cs typeface="+mn-cs"/>
              </a:rPr>
              <a:t>I take time each day to optimize my personal productivity.</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13.5%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what they can influence.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13</a:t>
            </a:r>
            <a:r>
              <a:rPr lang="en-CA" sz="1600" dirty="0"/>
              <a:t> </a:t>
            </a:r>
            <a:r>
              <a:rPr lang="en-CA" sz="1400" b="0" i="0" u="none" strike="noStrike" kern="1200" dirty="0">
                <a:solidFill>
                  <a:schemeClr val="tx1"/>
                </a:solidFill>
                <a:effectLst/>
                <a:latin typeface="+mn-lt"/>
                <a:ea typeface="+mn-ea"/>
                <a:cs typeface="+mn-cs"/>
              </a:rPr>
              <a:t>I influence where I can, rather than worrying about what I can’t influence.</a:t>
            </a:r>
            <a:r>
              <a:rPr lang="en-CA" sz="16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18%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are able to redirect the attention to the present moment.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15</a:t>
            </a:r>
            <a:r>
              <a:rPr lang="en-CA" sz="2000" dirty="0"/>
              <a:t> </a:t>
            </a:r>
            <a:r>
              <a:rPr lang="en-CA" sz="1800" b="0" i="0" u="none" strike="noStrike" kern="1200" dirty="0">
                <a:solidFill>
                  <a:schemeClr val="tx1"/>
                </a:solidFill>
                <a:effectLst/>
                <a:latin typeface="+mn-lt"/>
                <a:ea typeface="+mn-ea"/>
                <a:cs typeface="+mn-cs"/>
              </a:rPr>
              <a:t>I am able to notice when my attention has been pulled away and redirect it to the present.</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just over 22%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bouncing back faster after a challenging situation.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4</a:t>
            </a:r>
            <a:r>
              <a:rPr lang="en-CA" sz="2000" dirty="0"/>
              <a:t> </a:t>
            </a:r>
            <a:r>
              <a:rPr lang="en-CA" sz="1800" b="0" i="0" u="none" strike="noStrike" kern="1200" dirty="0">
                <a:solidFill>
                  <a:schemeClr val="tx1"/>
                </a:solidFill>
                <a:effectLst/>
                <a:latin typeface="+mn-lt"/>
                <a:ea typeface="+mn-ea"/>
                <a:cs typeface="+mn-cs"/>
              </a:rPr>
              <a:t>I feel I can bounce back quickly after an emotionally challenge situation.</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spcAft>
                <a:spcPts val="600"/>
              </a:spcAft>
              <a:buFont typeface="Arial" panose="020B0604020202020204" pitchFamily="34" charset="0"/>
              <a:buNone/>
            </a:pPr>
            <a:r>
              <a:rPr lang="en-CA" sz="1200" dirty="0"/>
              <a:t>Alejandro:</a:t>
            </a:r>
          </a:p>
          <a:p>
            <a:pPr marL="0" lvl="0" indent="0">
              <a:spcAft>
                <a:spcPts val="600"/>
              </a:spcAft>
              <a:buFont typeface="Arial" panose="020B0604020202020204" pitchFamily="34" charset="0"/>
              <a:buNone/>
            </a:pPr>
            <a:endParaRPr lang="en-CA" sz="1200" dirty="0"/>
          </a:p>
          <a:p>
            <a:pPr marL="0" lvl="0" indent="0">
              <a:spcAft>
                <a:spcPts val="600"/>
              </a:spcAft>
              <a:buFont typeface="Arial" panose="020B0604020202020204" pitchFamily="34" charset="0"/>
              <a:buNone/>
            </a:pPr>
            <a:r>
              <a:rPr lang="en-CA" sz="1200" dirty="0"/>
              <a:t>Testimonials… I’m bias, it’s really hard to pick and chose which one to share (or not share for that matter)</a:t>
            </a:r>
          </a:p>
          <a:p>
            <a:pPr marL="0" lvl="0" indent="0">
              <a:spcAft>
                <a:spcPts val="600"/>
              </a:spcAft>
              <a:buFont typeface="Arial" panose="020B0604020202020204" pitchFamily="34" charset="0"/>
              <a:buNone/>
            </a:pPr>
            <a:endParaRPr lang="en-CA" sz="1200" kern="1200" dirty="0">
              <a:solidFill>
                <a:schemeClr val="tx1"/>
              </a:solidFill>
              <a:effectLst/>
              <a:latin typeface="Arial" charset="0"/>
              <a:ea typeface="+mn-ea"/>
              <a:cs typeface="+mn-cs"/>
            </a:endParaRPr>
          </a:p>
          <a:p>
            <a:pPr marL="0" lvl="0" indent="0">
              <a:spcAft>
                <a:spcPts val="600"/>
              </a:spcAft>
              <a:buFont typeface="Arial" panose="020B0604020202020204" pitchFamily="34" charset="0"/>
              <a:buNone/>
            </a:pPr>
            <a:r>
              <a:rPr lang="en-CA" sz="1200" kern="1200" dirty="0">
                <a:solidFill>
                  <a:schemeClr val="tx1"/>
                </a:solidFill>
                <a:effectLst/>
                <a:latin typeface="Arial" charset="0"/>
                <a:ea typeface="+mn-ea"/>
                <a:cs typeface="+mn-cs"/>
              </a:rPr>
              <a:t>Here are some of them, from the next page, I’ll allow myself to read one.</a:t>
            </a:r>
            <a:endParaRPr lang="fr-C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545D-412D-03FF-F17B-35C71E20D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C10F-787E-713A-67C9-E8F57B737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DEA7-CFCC-D3EB-5F32-F1A638E105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dirty="0"/>
              <a:t>Alejandro: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a:t>
            </a: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err="1">
                <a:solidFill>
                  <a:schemeClr val="tx1"/>
                </a:solidFill>
                <a:effectLst/>
                <a:latin typeface="Arial" charset="0"/>
                <a:ea typeface="+mn-ea"/>
                <a:cs typeface="+mn-cs"/>
              </a:rPr>
              <a:t>from</a:t>
            </a:r>
            <a:r>
              <a:rPr lang="fr-CA" sz="1200" kern="1200" baseline="0" dirty="0">
                <a:solidFill>
                  <a:schemeClr val="tx1"/>
                </a:solidFill>
                <a:effectLst/>
                <a:latin typeface="Arial" charset="0"/>
                <a:ea typeface="+mn-ea"/>
                <a:cs typeface="+mn-cs"/>
              </a:rPr>
              <a:t>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3BB83450-E6BC-DD96-BF83-195073A01C59}"/>
              </a:ext>
            </a:extLst>
          </p:cNvPr>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34586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CA" sz="1200" dirty="0"/>
              <a:t>Alejandro:</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2500" lnSpcReduction="20000"/>
          </a:bodyPr>
          <a:lstStyle/>
          <a:p>
            <a:pPr marL="0" lvl="0" indent="0">
              <a:spcAft>
                <a:spcPts val="600"/>
              </a:spcAft>
              <a:buFont typeface="Arial" panose="020B0604020202020204" pitchFamily="34" charset="0"/>
              <a:buNone/>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Department of National Defense (DND)</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dirty="0">
                <a:solidFill>
                  <a:schemeClr val="tx1"/>
                </a:solidFill>
              </a:rPr>
              <a:t>Infrastructure Canada (</a:t>
            </a:r>
            <a:r>
              <a:rPr lang="en-CA" sz="3000" dirty="0" err="1">
                <a:solidFill>
                  <a:schemeClr val="tx1"/>
                </a:solidFill>
              </a:rPr>
              <a:t>Infr</a:t>
            </a:r>
            <a:r>
              <a:rPr lang="en-CA" sz="3000" dirty="0">
                <a:solidFill>
                  <a:schemeClr val="tx1"/>
                </a:solidFill>
              </a:rPr>
              <a:t>)</a:t>
            </a:r>
          </a:p>
          <a:p>
            <a:pPr marL="457200" indent="-457200">
              <a:spcBef>
                <a:spcPts val="600"/>
              </a:spcBef>
              <a:buFont typeface="Arial" panose="020B0604020202020204" pitchFamily="34" charset="0"/>
              <a:buChar char="•"/>
            </a:pPr>
            <a:r>
              <a:rPr lang="fr-FR" sz="3000" dirty="0">
                <a:solidFill>
                  <a:schemeClr val="tx1"/>
                </a:solidFill>
              </a:rPr>
              <a:t>Innovation, Science and </a:t>
            </a:r>
            <a:r>
              <a:rPr lang="fr-FR" sz="3000" dirty="0" err="1">
                <a:solidFill>
                  <a:schemeClr val="tx1"/>
                </a:solidFill>
              </a:rPr>
              <a:t>Economic</a:t>
            </a:r>
            <a:r>
              <a:rPr lang="fr-FR" sz="3000" dirty="0">
                <a:solidFill>
                  <a:schemeClr val="tx1"/>
                </a:solidFill>
              </a:rPr>
              <a:t> </a:t>
            </a:r>
            <a:r>
              <a:rPr lang="fr-FR" sz="3000" dirty="0" err="1">
                <a:solidFill>
                  <a:schemeClr val="tx1"/>
                </a:solidFill>
              </a:rPr>
              <a:t>Development</a:t>
            </a:r>
            <a:r>
              <a:rPr lang="fr-FR" sz="3000" dirty="0">
                <a:solidFill>
                  <a:schemeClr val="tx1"/>
                </a:solidFill>
              </a:rPr>
              <a:t> Canada (ISED)</a:t>
            </a:r>
            <a:endParaRPr lang="en-CA" sz="3000" dirty="0">
              <a:solidFill>
                <a:schemeClr val="tx1"/>
              </a:solidFill>
            </a:endParaRPr>
          </a:p>
          <a:p>
            <a:pPr marL="457200" indent="-457200">
              <a:spcBef>
                <a:spcPts val="600"/>
              </a:spcBef>
              <a:buFont typeface="Arial" panose="020B0604020202020204" pitchFamily="34" charset="0"/>
              <a:buChar char="•"/>
            </a:pPr>
            <a:endParaRPr lang="en-CA" sz="3000" dirty="0">
              <a:solidFill>
                <a:schemeClr val="tx1"/>
              </a:solidFill>
            </a:endParaRP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9669-FC0E-43A3-AFDD-A172DB27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7DA6-B12D-2D0A-4E12-716AFA54C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31723-5411-B2D6-ECDF-B82179A5B939}"/>
              </a:ext>
            </a:extLst>
          </p:cNvPr>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algn="l">
              <a:buNone/>
            </a:pPr>
            <a:endParaRPr lang="en-CA" b="1" i="1" dirty="0">
              <a:solidFill>
                <a:srgbClr val="FF0000"/>
              </a:solidFill>
              <a:effectLst/>
              <a:latin typeface="Arial" panose="020B0604020202020204" pitchFamily="34" charset="0"/>
            </a:endParaRPr>
          </a:p>
          <a:p>
            <a:pPr algn="l">
              <a:buNone/>
            </a:pPr>
            <a:r>
              <a:rPr lang="en-CA" b="1" i="1" dirty="0">
                <a:solidFill>
                  <a:srgbClr val="FF0000"/>
                </a:solidFill>
                <a:effectLst/>
                <a:latin typeface="Arial" panose="020B0604020202020204" pitchFamily="34" charset="0"/>
              </a:rPr>
              <a:t>Cost, Time &amp; Commitment</a:t>
            </a:r>
            <a:r>
              <a:rPr lang="en-CA" b="1" i="0" dirty="0">
                <a:solidFill>
                  <a:srgbClr val="FF0000"/>
                </a:solidFill>
                <a:effectLst/>
                <a:latin typeface="Arial" panose="020B0604020202020204" pitchFamily="34" charset="0"/>
              </a:rPr>
              <a:t>:</a:t>
            </a:r>
          </a:p>
          <a:p>
            <a:pPr algn="l">
              <a:buNone/>
            </a:pPr>
            <a:r>
              <a:rPr lang="en-CA" b="0" i="0" dirty="0">
                <a:solidFill>
                  <a:srgbClr val="FF0000"/>
                </a:solidFill>
                <a:effectLst/>
                <a:latin typeface="Arial" panose="020B0604020202020204" pitchFamily="34" charset="0"/>
              </a:rPr>
              <a:t>Although there is </a:t>
            </a:r>
            <a:r>
              <a:rPr lang="en-CA" b="1" i="0" dirty="0">
                <a:solidFill>
                  <a:srgbClr val="FF0000"/>
                </a:solidFill>
                <a:effectLst/>
                <a:latin typeface="Arial" panose="020B0604020202020204" pitchFamily="34" charset="0"/>
              </a:rPr>
              <a:t>no cost</a:t>
            </a:r>
            <a:r>
              <a:rPr lang="en-CA" b="0" i="0" dirty="0">
                <a:solidFill>
                  <a:srgbClr val="FF0000"/>
                </a:solidFill>
                <a:effectLst/>
                <a:latin typeface="Arial" panose="020B0604020202020204" pitchFamily="34" charset="0"/>
              </a:rPr>
              <a:t> to the program, you still need your </a:t>
            </a:r>
            <a:r>
              <a:rPr lang="en-CA" b="1" i="0" dirty="0">
                <a:solidFill>
                  <a:srgbClr val="FF0000"/>
                </a:solidFill>
                <a:effectLst/>
                <a:latin typeface="Arial" panose="020B0604020202020204" pitchFamily="34" charset="0"/>
              </a:rPr>
              <a:t>manager's approval</a:t>
            </a:r>
            <a:r>
              <a:rPr lang="en-CA" b="0" i="0" dirty="0">
                <a:solidFill>
                  <a:srgbClr val="FF0000"/>
                </a:solidFill>
                <a:effectLst/>
                <a:latin typeface="Arial" panose="020B0604020202020204" pitchFamily="34" charset="0"/>
              </a:rPr>
              <a:t> as there is an estimate of up to </a:t>
            </a:r>
            <a:r>
              <a:rPr lang="en-CA" b="1" i="0" dirty="0">
                <a:solidFill>
                  <a:srgbClr val="FF0000"/>
                </a:solidFill>
                <a:effectLst/>
                <a:latin typeface="Arial" panose="020B0604020202020204" pitchFamily="34" charset="0"/>
              </a:rPr>
              <a:t>4 hours average per week to participate</a:t>
            </a:r>
            <a:r>
              <a:rPr lang="en-CA" b="0" i="0" dirty="0">
                <a:solidFill>
                  <a:srgbClr val="FF0000"/>
                </a:solidFill>
                <a:effectLst/>
                <a:latin typeface="Arial" panose="020B0604020202020204" pitchFamily="34" charset="0"/>
              </a:rPr>
              <a:t>, as per the following:</a:t>
            </a:r>
          </a:p>
          <a:p>
            <a:pPr algn="l">
              <a:buFont typeface="Arial" panose="020B0604020202020204" pitchFamily="34" charset="0"/>
              <a:buChar char="•"/>
            </a:pPr>
            <a:r>
              <a:rPr lang="en-CA" b="0" i="0" dirty="0">
                <a:solidFill>
                  <a:srgbClr val="FF0000"/>
                </a:solidFill>
                <a:effectLst/>
                <a:latin typeface="Arial" panose="020B0604020202020204" pitchFamily="34" charset="0"/>
              </a:rPr>
              <a:t>One webinar session a week, duration of 1.5 hours, for 8 weeks</a:t>
            </a: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Start date: Tuesday, April 28,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End date: Tuesday, June 16,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Hour: from 12:30pm to 2:00pm ET (Ottawa time)</a:t>
            </a:r>
            <a:endParaRPr lang="en-CA" b="0" i="0" dirty="0">
              <a:solidFill>
                <a:srgbClr val="FF0000"/>
              </a:solidFill>
              <a:effectLst/>
              <a:latin typeface="Arial" panose="020B0604020202020204" pitchFamily="34" charset="0"/>
            </a:endParaRPr>
          </a:p>
          <a:p>
            <a:pPr algn="l">
              <a:buFont typeface="Arial" panose="020B0604020202020204" pitchFamily="34" charset="0"/>
              <a:buChar char="•"/>
            </a:pPr>
            <a:r>
              <a:rPr lang="en-CA" b="0" i="0" dirty="0">
                <a:solidFill>
                  <a:srgbClr val="FF0000"/>
                </a:solidFill>
                <a:effectLst/>
                <a:latin typeface="Arial" panose="020B0604020202020204" pitchFamily="34" charset="0"/>
              </a:rPr>
              <a:t>Daily mindfulness practice, 5 to 20 minutes</a:t>
            </a:r>
          </a:p>
          <a:p>
            <a:pPr algn="l">
              <a:buFont typeface="Arial" panose="020B0604020202020204" pitchFamily="34" charset="0"/>
              <a:buChar char="•"/>
            </a:pPr>
            <a:r>
              <a:rPr lang="en-CA" b="0" i="0" dirty="0">
                <a:solidFill>
                  <a:srgbClr val="FF0000"/>
                </a:solidFill>
                <a:effectLst/>
                <a:latin typeface="Arial" panose="020B0604020202020204" pitchFamily="34" charset="0"/>
              </a:rPr>
              <a:t>One call a week with a buddy system, approx. 30 minutes (buddy system in the official language of choice randomly assigned)</a:t>
            </a:r>
          </a:p>
          <a:p>
            <a:pPr algn="l">
              <a:buFont typeface="Arial" panose="020B0604020202020204" pitchFamily="34" charset="0"/>
              <a:buChar char="•"/>
            </a:pPr>
            <a:r>
              <a:rPr lang="en-CA" b="0" i="0" dirty="0">
                <a:solidFill>
                  <a:srgbClr val="FF0000"/>
                </a:solidFill>
                <a:effectLst/>
                <a:latin typeface="Arial" panose="020B0604020202020204" pitchFamily="34" charset="0"/>
              </a:rPr>
              <a:t>Journaling throughout the 8 weeks, 5 to 10 minutes per week</a:t>
            </a:r>
          </a:p>
          <a:p>
            <a:pPr algn="l">
              <a:buFont typeface="Arial" panose="020B0604020202020204" pitchFamily="34" charset="0"/>
              <a:buChar char="•"/>
            </a:pPr>
            <a:r>
              <a:rPr lang="en-CA" b="0" i="0" dirty="0">
                <a:solidFill>
                  <a:srgbClr val="FF0000"/>
                </a:solidFill>
                <a:effectLst/>
                <a:latin typeface="Arial" panose="020B0604020202020204" pitchFamily="34" charset="0"/>
              </a:rPr>
              <a:t>Participate via the Cohort, a </a:t>
            </a:r>
            <a:r>
              <a:rPr lang="en-CA" b="0" i="0" dirty="0" err="1">
                <a:solidFill>
                  <a:srgbClr val="FF0000"/>
                </a:solidFill>
                <a:effectLst/>
                <a:latin typeface="Arial" panose="020B0604020202020204" pitchFamily="34" charset="0"/>
              </a:rPr>
              <a:t>GCCollab</a:t>
            </a:r>
            <a:r>
              <a:rPr lang="en-CA" b="0" i="0" dirty="0">
                <a:solidFill>
                  <a:srgbClr val="FF0000"/>
                </a:solidFill>
                <a:effectLst/>
                <a:latin typeface="Arial" panose="020B0604020202020204" pitchFamily="34" charset="0"/>
              </a:rPr>
              <a:t> Group. </a:t>
            </a:r>
            <a:r>
              <a:rPr lang="en-CA" b="1" i="0" u="none" strike="noStrike" dirty="0">
                <a:solidFill>
                  <a:srgbClr val="FF0000"/>
                </a:solidFill>
                <a:effectLst/>
                <a:latin typeface="Arial" panose="020B0604020202020204" pitchFamily="34" charset="0"/>
                <a:hlinkClick r:id="rId3" tooltip="gccollab:groups/profile/7978973/mcld-program-cohort-cop-coi-program-dlpc-cohorte-cdp-et-cdi">
                  <a:extLst>
                    <a:ext uri="{A12FA001-AC4F-418D-AE19-62706E023703}">
                      <ahyp:hlinkClr xmlns:ahyp="http://schemas.microsoft.com/office/drawing/2018/hyperlinkcolor" val="tx"/>
                    </a:ext>
                  </a:extLst>
                </a:hlinkClick>
              </a:rPr>
              <a:t>Now open</a:t>
            </a:r>
            <a:r>
              <a:rPr lang="en-CA" b="0" i="0" dirty="0">
                <a:solidFill>
                  <a:srgbClr val="FF0000"/>
                </a:solidFill>
                <a:effectLst/>
                <a:latin typeface="Arial" panose="020B0604020202020204" pitchFamily="34" charset="0"/>
              </a:rPr>
              <a:t> as a Community of Practice and Interest</a:t>
            </a:r>
          </a:p>
          <a:p>
            <a:pPr algn="l">
              <a:buFont typeface="Arial" panose="020B0604020202020204" pitchFamily="34" charset="0"/>
              <a:buChar char="•"/>
            </a:pPr>
            <a:r>
              <a:rPr lang="en-CA" b="0" i="0" dirty="0">
                <a:solidFill>
                  <a:srgbClr val="FF0000"/>
                </a:solidFill>
                <a:effectLst/>
                <a:latin typeface="Arial" panose="020B0604020202020204" pitchFamily="34" charset="0"/>
              </a:rPr>
              <a:t>Complete a 5 min self-assessment, 3 times: before, at the end, and 3 months after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a:extLst>
              <a:ext uri="{FF2B5EF4-FFF2-40B4-BE49-F238E27FC236}">
                <a16:creationId xmlns:a16="http://schemas.microsoft.com/office/drawing/2014/main" id="{7A4EC44B-3CD0-6640-A75B-0DEF4154083A}"/>
              </a:ext>
            </a:extLst>
          </p:cNvPr>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07266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1D28-546C-021C-422F-DE113071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B5CF-BF59-E438-6504-29F565EA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B9E9-61A9-1C88-4FC7-8B1255572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p:txBody>
      </p:sp>
      <p:sp>
        <p:nvSpPr>
          <p:cNvPr id="4" name="Slide Number Placeholder 3">
            <a:extLst>
              <a:ext uri="{FF2B5EF4-FFF2-40B4-BE49-F238E27FC236}">
                <a16:creationId xmlns:a16="http://schemas.microsoft.com/office/drawing/2014/main" id="{8B4E1423-87CB-6F6B-0301-9102513B1B73}"/>
              </a:ext>
            </a:extLst>
          </p:cNvPr>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27397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dirty="0"/>
          </a:p>
          <a:p>
            <a:r>
              <a:rPr lang="en-CA" dirty="0"/>
              <a:t>Marie-Claude Lemieux, Ombud, TBS</a:t>
            </a:r>
          </a:p>
          <a:p>
            <a:endParaRPr lang="en-CA" dirty="0"/>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1200" b="0" i="0" u="none" strike="noStrike" cap="none" normalizeH="0" baseline="0" dirty="0">
                <a:ln>
                  <a:noFill/>
                </a:ln>
                <a:solidFill>
                  <a:schemeClr val="accent1">
                    <a:lumMod val="75000"/>
                  </a:schemeClr>
                </a:solidFill>
                <a:effectLst/>
              </a:rPr>
              <a:t>Marie-Claude is passionate about supporting continuous learning and development and helping people in different roles develop and embrace their full leadership potential. </a:t>
            </a:r>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1200" b="0" i="0" u="none" strike="noStrike" cap="none" normalizeH="0" baseline="0" dirty="0">
                <a:ln>
                  <a:noFill/>
                </a:ln>
                <a:solidFill>
                  <a:schemeClr val="accent1">
                    <a:lumMod val="75000"/>
                  </a:schemeClr>
                </a:solidFill>
                <a:effectLst/>
              </a:rPr>
              <a:t>She brings a wealth of knowledge and skills to this role including a background in human resources, a coaching certification and conflict management training.</a:t>
            </a:r>
          </a:p>
          <a:p>
            <a:pPr marL="342900" marR="0" lvl="0" indent="-342900" defTabSz="914400" fontAlgn="base">
              <a:lnSpc>
                <a:spcPct val="90000"/>
              </a:lnSpc>
              <a:spcBef>
                <a:spcPct val="20000"/>
              </a:spcBef>
              <a:spcAft>
                <a:spcPct val="0"/>
              </a:spcAft>
              <a:buClrTx/>
              <a:buSzTx/>
              <a:buFont typeface="Arial" pitchFamily="34" charset="0"/>
              <a:buChar char="•"/>
              <a:tabLst/>
            </a:pPr>
            <a:r>
              <a:rPr lang="en-US" altLang="en-US" sz="1200" dirty="0">
                <a:solidFill>
                  <a:schemeClr val="accent1">
                    <a:lumMod val="75000"/>
                  </a:schemeClr>
                </a:solidFill>
              </a:rPr>
              <a:t>She’s looks forward to fully participate in this program</a:t>
            </a:r>
            <a:endParaRPr kumimoji="0" lang="en-US" altLang="en-US" sz="1200" b="0" i="0" u="none" strike="noStrike" cap="none" normalizeH="0" baseline="0" dirty="0">
              <a:ln>
                <a:noFill/>
              </a:ln>
              <a:solidFill>
                <a:schemeClr val="accent1">
                  <a:lumMod val="75000"/>
                </a:schemeClr>
              </a:solidFill>
              <a:effectLst/>
            </a:endParaRP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59529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noProof="0" dirty="0"/>
          </a:p>
          <a:p>
            <a:r>
              <a:rPr lang="en-CA" noProof="0" dirty="0"/>
              <a:t>About the results of the Sli.do…</a:t>
            </a:r>
          </a:p>
          <a:p>
            <a:endParaRPr lang="en-CA" noProof="0" dirty="0"/>
          </a:p>
          <a:p>
            <a:r>
              <a:rPr lang="en-CA" noProof="0" dirty="0"/>
              <a:t>(image top right –removed- says) no matter how familiar you are with mindfulness exercises, the results are very similar…</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noProof="0" dirty="0"/>
          </a:p>
          <a:p>
            <a:r>
              <a:rPr lang="en-CA" noProof="0" dirty="0"/>
              <a:t>Based on a Sli.do used on previous sessions, like this one, we’re showing the impact of a quick mindfulness exercise.</a:t>
            </a:r>
          </a:p>
          <a:p>
            <a:endParaRPr lang="en-CA" noProof="0" dirty="0"/>
          </a:p>
          <a:p>
            <a:r>
              <a:rPr lang="en-CA" noProof="0" dirty="0"/>
              <a:t>We asked participants “</a:t>
            </a:r>
            <a:r>
              <a:rPr lang="en-CA" dirty="0"/>
              <a:t>How are you feeling?”</a:t>
            </a:r>
            <a:r>
              <a:rPr lang="en-CA" noProof="0" dirty="0"/>
              <a:t> before and after of doing a quick mindfulness exercise, like the one we just did, the images shows </a:t>
            </a:r>
            <a:r>
              <a:rPr lang="en-CA" sz="1200" kern="1200" noProof="0" dirty="0">
                <a:solidFill>
                  <a:schemeClr val="accent1">
                    <a:lumMod val="75000"/>
                  </a:schemeClr>
                </a:solidFill>
                <a:latin typeface="+mn-lt"/>
                <a:ea typeface="+mn-ea"/>
                <a:cs typeface="+mn-cs"/>
              </a:rPr>
              <a:t>a shift towards the groups of words 4 and 5.</a:t>
            </a:r>
          </a:p>
          <a:p>
            <a:endParaRPr lang="en-CA" sz="1200" kern="1200" noProof="0" dirty="0">
              <a:solidFill>
                <a:schemeClr val="accent1">
                  <a:lumMod val="75000"/>
                </a:schemeClr>
              </a:solidFill>
              <a:latin typeface="+mn-lt"/>
              <a:ea typeface="+mn-ea"/>
              <a:cs typeface="+mn-cs"/>
            </a:endParaRPr>
          </a:p>
          <a:p>
            <a:r>
              <a:rPr lang="en-CA" sz="1200" kern="1200" noProof="0" dirty="0">
                <a:solidFill>
                  <a:schemeClr val="accent1">
                    <a:lumMod val="75000"/>
                  </a:schemeClr>
                </a:solidFill>
                <a:latin typeface="+mn-lt"/>
                <a:ea typeface="+mn-ea"/>
                <a:cs typeface="+mn-cs"/>
              </a:rPr>
              <a:t>The groups represent the human transition and they contain normal reactions to change, we’ explore change and transition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r>
              <a:rPr lang="en-CA" sz="1200" kern="1200" noProof="0" dirty="0">
                <a:solidFill>
                  <a:schemeClr val="accent1">
                    <a:lumMod val="75000"/>
                  </a:schemeClr>
                </a:solidFill>
                <a:latin typeface="+mn-lt"/>
                <a:ea typeface="+mn-ea"/>
                <a:cs typeface="+mn-cs"/>
              </a:rPr>
              <a:t>A quick mindfulness exercise generates benefits, suggesting the availability of the prefrontal cortex, which is needed to learn, have focus, clarity, creativity, curiosity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same Sli.do have been used with many other audiences, including Canadian Coast Guard, CRA folks, Learning folks, and many more.</a:t>
            </a:r>
          </a:p>
          <a:p>
            <a:endParaRPr lang="en-CA" noProof="0" dirty="0"/>
          </a:p>
          <a:p>
            <a:r>
              <a:rPr lang="en-CA" noProof="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image: With a participation from employees of all Government of Canada Departments, Feb 4 2025.</a:t>
            </a:r>
          </a:p>
          <a:p>
            <a:endParaRPr lang="fr-FR" dirty="0"/>
          </a:p>
          <a:p>
            <a:r>
              <a:rPr lang="fr-FR" dirty="0"/>
              <a:t>---</a:t>
            </a:r>
          </a:p>
          <a:p>
            <a:endParaRPr lang="fr-FR" dirty="0"/>
          </a:p>
          <a:p>
            <a:r>
              <a:rPr lang="fr-FR" dirty="0"/>
              <a:t>Avec la participation du approx 200 participantes, la séance s’a présentée aux employés du Gouvernement du Canada, le 4 février 2025.</a:t>
            </a:r>
          </a:p>
          <a:p>
            <a:endParaRPr lang="fr-FR" dirty="0"/>
          </a:p>
          <a:p>
            <a:r>
              <a:rPr lang="fr-FR" dirty="0"/>
              <a:t>L’image en haut à droite illustre le niveau de familiarité des participants avec la pratique de la pleine conscience.</a:t>
            </a:r>
          </a:p>
          <a:p>
            <a:endParaRPr lang="fr-FR" dirty="0"/>
          </a:p>
          <a:p>
            <a:r>
              <a:rPr lang="fr-FR" dirty="0"/>
              <a:t>Les deux images en bas montrent les résultats avant et après un exercice de balayage corporel en pleine conscience.</a:t>
            </a:r>
            <a:br>
              <a:rPr lang="fr-FR" dirty="0"/>
            </a:br>
            <a:r>
              <a:rPr lang="fr-FR" dirty="0"/>
              <a:t>La </a:t>
            </a:r>
            <a:r>
              <a:rPr lang="fr-FR" b="1" dirty="0"/>
              <a:t>conclusion </a:t>
            </a:r>
            <a:r>
              <a:rPr lang="fr-FR" dirty="0"/>
              <a:t>est que l’image de droite révèle un déplacement vers les groupes de mots 4 et 5. Ces mots représentent la transition vers un « nouveau départ », favorisant ainsi une moindre résistance ou une meilleure acceptation du changement.</a:t>
            </a:r>
          </a:p>
          <a:p>
            <a:endParaRPr lang="fr-FR" dirty="0"/>
          </a:p>
          <a:p>
            <a:r>
              <a:rPr lang="fr-FR" b="1" dirty="0"/>
              <a:t>En d’autres termes</a:t>
            </a:r>
            <a:r>
              <a:rPr lang="fr-FR" dirty="0"/>
              <a:t>, quel que soit le niveau de pratique en pleine conscience, un exercice rapide de pleine conscience procure des bénéfices. Comme le montre l’image, le déplacement vers les groupes de mots 4 et 5 est aligné avec l’activation du cortex préfrontal, essentiel pour apprendre, se concentrer, avoir de la clarté, de la créativité et de la curiosité.</a:t>
            </a:r>
          </a:p>
          <a:p>
            <a:r>
              <a:rPr lang="fr-FR" dirty="0"/>
              <a:t>L’ensemble de cette section, incluant les trois questions sur sli.do et les exercices de balayage corporel en pleine conscience, a duré environ 5 minutes.</a:t>
            </a:r>
          </a:p>
          <a:p>
            <a:endParaRPr lang="en-CA" noProof="0" dirty="0"/>
          </a:p>
          <a:p>
            <a:r>
              <a:rPr lang="en-CA" noProof="0" dirty="0"/>
              <a:t>***</a:t>
            </a:r>
          </a:p>
          <a:p>
            <a:endParaRPr lang="en-CA" noProof="0" dirty="0"/>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image at the top right shows the level of familiarity of participants on regards mindfulness experience. The two images at the bottom show results of before and after the quick mindfulness body scan exercise.</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dirty="0">
                <a:effectLst/>
                <a:latin typeface="Calibri" panose="020F0502020204030204" pitchFamily="34" charset="0"/>
                <a:ea typeface="Calibri" panose="020F0502020204030204" pitchFamily="34" charset="0"/>
                <a:cs typeface="Times New Roman" panose="02020603050405020304" pitchFamily="18" charset="0"/>
              </a:rPr>
              <a:t>The story I get from the graphics is, regardless of the level of mindfulness practice a quick mindfulness exercise generates benefits, as per the images at the bottom there is a shift towards the groups of words in 4 and 5 which are aligned with the availability of the prefrontal cortex, also called the executive function, and it is needed to learn, have focus, clarity, creativity, curiosity and compassion in the service of others and for oneself.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I have obtained results from all sorts of audiences, from DFO Canadian Coast Guard people, from CRA folks, from Change Management practitioners, from Learning Advisors, from IRCC All Employees, this graphic in particular was created from a wide audience across GoC Departments via the IOCN. All of them showing very similar results.</a:t>
            </a:r>
            <a:endParaRPr lang="en-CA" noProof="0" dirty="0"/>
          </a:p>
          <a:p>
            <a:endParaRPr lang="en-CA" noProof="0"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3458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en-CA" sz="1200" b="0" i="0" u="none" strike="noStrike" kern="1200" dirty="0">
                <a:solidFill>
                  <a:schemeClr val="tx1"/>
                </a:solidFill>
                <a:effectLst/>
                <a:latin typeface="+mn-lt"/>
                <a:ea typeface="+mn-ea"/>
                <a:cs typeface="+mn-cs"/>
              </a:rPr>
              <a:t>Total registration to date: 1,271, Completed: </a:t>
            </a:r>
            <a:r>
              <a:rPr lang="en-CA" sz="1200" b="0" i="0" kern="1200" dirty="0">
                <a:solidFill>
                  <a:schemeClr val="tx1"/>
                </a:solidFill>
                <a:effectLst/>
                <a:latin typeface="+mn-lt"/>
                <a:ea typeface="+mn-ea"/>
                <a:cs typeface="+mn-cs"/>
              </a:rPr>
              <a:t>723</a:t>
            </a:r>
            <a:endParaRPr lang="fr-CA" sz="1200" dirty="0"/>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216682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2026-04-10</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2026-04-10</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2026-04-10</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2026-04-10</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30.jpg"/><Relationship Id="rId12" Type="http://schemas.openxmlformats.org/officeDocument/2006/relationships/image" Target="../media/image35.jpeg"/><Relationship Id="rId2" Type="http://schemas.openxmlformats.org/officeDocument/2006/relationships/slideLayout" Target="../slideLayouts/slideLayout2.xml"/><Relationship Id="rId16" Type="http://schemas.openxmlformats.org/officeDocument/2006/relationships/image" Target="../media/image39.jpeg"/><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2.jp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800" dirty="0">
                <a:solidFill>
                  <a:schemeClr val="accent1">
                    <a:lumMod val="75000"/>
                  </a:schemeClr>
                </a:solidFill>
              </a:rPr>
              <a:t>April 2026</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pic>
        <p:nvPicPr>
          <p:cNvPr id="3" name="Picture 2">
            <a:extLst>
              <a:ext uri="{FF2B5EF4-FFF2-40B4-BE49-F238E27FC236}">
                <a16:creationId xmlns:a16="http://schemas.microsoft.com/office/drawing/2014/main" id="{A5C57888-AE26-960C-45E9-005799C28C02}"/>
              </a:ext>
            </a:extLst>
          </p:cNvPr>
          <p:cNvPicPr>
            <a:picLocks noChangeAspect="1"/>
          </p:cNvPicPr>
          <p:nvPr/>
        </p:nvPicPr>
        <p:blipFill>
          <a:blip r:embed="rId3"/>
          <a:stretch>
            <a:fillRect/>
          </a:stretch>
        </p:blipFill>
        <p:spPr>
          <a:xfrm>
            <a:off x="203766" y="751623"/>
            <a:ext cx="8764223" cy="6106377"/>
          </a:xfrm>
          <a:prstGeom prst="rect">
            <a:avLst/>
          </a:prstGeom>
        </p:spPr>
      </p:pic>
    </p:spTree>
    <p:extLst>
      <p:ext uri="{BB962C8B-B14F-4D97-AF65-F5344CB8AC3E}">
        <p14:creationId xmlns:p14="http://schemas.microsoft.com/office/powerpoint/2010/main" val="331699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A7AD73-F493-3733-D38C-D9A76AE4DE04}"/>
              </a:ext>
            </a:extLst>
          </p:cNvPr>
          <p:cNvGraphicFramePr>
            <a:graphicFrameLocks/>
          </p:cNvGraphicFramePr>
          <p:nvPr>
            <p:extLst>
              <p:ext uri="{D42A27DB-BD31-4B8C-83A1-F6EECF244321}">
                <p14:modId xmlns:p14="http://schemas.microsoft.com/office/powerpoint/2010/main" val="98718019"/>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2E4EEA-C41B-4D60-9DE1-3D7303B9016A}"/>
              </a:ext>
            </a:extLst>
          </p:cNvPr>
          <p:cNvGraphicFramePr>
            <a:graphicFrameLocks/>
          </p:cNvGraphicFramePr>
          <p:nvPr>
            <p:extLst>
              <p:ext uri="{D42A27DB-BD31-4B8C-83A1-F6EECF244321}">
                <p14:modId xmlns:p14="http://schemas.microsoft.com/office/powerpoint/2010/main" val="2288872080"/>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2025</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139417" y="208367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14.7%</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96796" y="2083671"/>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30.8%</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668221" y="164003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13.5%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38720" y="1609823"/>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18.2%</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2" y="218194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22.2%</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7" grpId="0"/>
      <p:bldP spid="18" grpId="0"/>
      <p:bldP spid="19" grpId="0"/>
      <p:bldP spid="2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(1-2)</a:t>
            </a:r>
            <a:endParaRPr lang="en-CA" sz="3200" dirty="0"/>
          </a:p>
        </p:txBody>
      </p:sp>
      <p:sp>
        <p:nvSpPr>
          <p:cNvPr id="2" name="Content Placeholder 1">
            <a:extLst>
              <a:ext uri="{FF2B5EF4-FFF2-40B4-BE49-F238E27FC236}">
                <a16:creationId xmlns:a16="http://schemas.microsoft.com/office/drawing/2014/main" id="{D92C79D0-0EBC-C065-86BF-4F89EE43508D}"/>
              </a:ext>
            </a:extLst>
          </p:cNvPr>
          <p:cNvSpPr>
            <a:spLocks noGrp="1"/>
          </p:cNvSpPr>
          <p:nvPr>
            <p:ph idx="1"/>
          </p:nvPr>
        </p:nvSpPr>
        <p:spPr>
          <a:xfrm>
            <a:off x="457200" y="1600200"/>
            <a:ext cx="8435280" cy="4983162"/>
          </a:xfrm>
        </p:spPr>
        <p:txBody>
          <a:bodyPr>
            <a:noAutofit/>
          </a:bodyPr>
          <a:lstStyle/>
          <a:p>
            <a:pPr>
              <a:buFont typeface="Wingdings" panose="05000000000000000000" pitchFamily="2" charset="2"/>
              <a:buChar char="ü"/>
            </a:pPr>
            <a:r>
              <a:rPr lang="en-CA" sz="1900" dirty="0">
                <a:solidFill>
                  <a:schemeClr val="accent1">
                    <a:lumMod val="75000"/>
                  </a:schemeClr>
                </a:solidFill>
              </a:rPr>
              <a:t>the course </a:t>
            </a:r>
            <a:r>
              <a:rPr lang="en-CA" sz="1900" b="1" dirty="0">
                <a:solidFill>
                  <a:schemeClr val="accent1">
                    <a:lumMod val="75000"/>
                  </a:schemeClr>
                </a:solidFill>
              </a:rPr>
              <a:t>provided me perspective on myself </a:t>
            </a:r>
            <a:r>
              <a:rPr lang="en-CA" sz="1900" dirty="0">
                <a:solidFill>
                  <a:schemeClr val="accent1">
                    <a:lumMod val="75000"/>
                  </a:schemeClr>
                </a:solidFill>
              </a:rPr>
              <a:t>and how I react to my surroundings and others.</a:t>
            </a:r>
          </a:p>
          <a:p>
            <a:pPr>
              <a:buFont typeface="Wingdings" panose="05000000000000000000" pitchFamily="2" charset="2"/>
              <a:buChar char="ü"/>
            </a:pPr>
            <a:r>
              <a:rPr lang="en-CA" sz="1900" dirty="0">
                <a:solidFill>
                  <a:schemeClr val="accent1">
                    <a:lumMod val="75000"/>
                  </a:schemeClr>
                </a:solidFill>
              </a:rPr>
              <a:t>I really enjoyed this course, and it taught me a lot of practical skills that work for me… I am happy to have had this experience so that </a:t>
            </a:r>
            <a:r>
              <a:rPr lang="en-CA" sz="1900" b="1" dirty="0">
                <a:solidFill>
                  <a:schemeClr val="accent1">
                    <a:lumMod val="75000"/>
                  </a:schemeClr>
                </a:solidFill>
              </a:rPr>
              <a:t>I know what I can go back to when I am struggling</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I am in a </a:t>
            </a:r>
            <a:r>
              <a:rPr lang="en-CA" sz="1900" b="1" dirty="0">
                <a:solidFill>
                  <a:schemeClr val="accent1">
                    <a:lumMod val="75000"/>
                  </a:schemeClr>
                </a:solidFill>
              </a:rPr>
              <a:t>better mental state since taking it</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 There are so many tools presented in the program that I'd re-do it, just to incorporate more of the tools into my daily life…</a:t>
            </a:r>
          </a:p>
          <a:p>
            <a:pPr>
              <a:buFont typeface="Wingdings" panose="05000000000000000000" pitchFamily="2" charset="2"/>
              <a:buChar char="ü"/>
            </a:pPr>
            <a:r>
              <a:rPr lang="en-CA" sz="1900" dirty="0">
                <a:solidFill>
                  <a:schemeClr val="accent1">
                    <a:lumMod val="75000"/>
                  </a:schemeClr>
                </a:solidFill>
              </a:rPr>
              <a:t>It was through this course that I came to recognize the stressors and impacts on </a:t>
            </a:r>
            <a:r>
              <a:rPr lang="en-CA" sz="1900" b="1" dirty="0">
                <a:solidFill>
                  <a:schemeClr val="accent1">
                    <a:lumMod val="75000"/>
                  </a:schemeClr>
                </a:solidFill>
              </a:rPr>
              <a:t>my mental health, and I was inspired to do something to improve my situation</a:t>
            </a:r>
            <a:r>
              <a:rPr lang="en-CA" sz="1900" dirty="0">
                <a:solidFill>
                  <a:schemeClr val="accent1">
                    <a:lumMod val="75000"/>
                  </a:schemeClr>
                </a:solidFill>
              </a:rPr>
              <a:t>. Thank you so much!</a:t>
            </a:r>
          </a:p>
          <a:p>
            <a:pPr>
              <a:buFont typeface="Wingdings" panose="05000000000000000000" pitchFamily="2" charset="2"/>
              <a:buChar char="ü"/>
            </a:pPr>
            <a:r>
              <a:rPr lang="en-CA" sz="1900" dirty="0">
                <a:solidFill>
                  <a:schemeClr val="accent1">
                    <a:lumMod val="75000"/>
                  </a:schemeClr>
                </a:solidFill>
              </a:rPr>
              <a:t>This is the </a:t>
            </a:r>
            <a:r>
              <a:rPr lang="en-CA" sz="1900" b="1" dirty="0">
                <a:solidFill>
                  <a:schemeClr val="accent1">
                    <a:lumMod val="75000"/>
                  </a:schemeClr>
                </a:solidFill>
              </a:rPr>
              <a:t>second time I've participated in the cohort </a:t>
            </a:r>
            <a:r>
              <a:rPr lang="en-CA" sz="1900" dirty="0">
                <a:solidFill>
                  <a:schemeClr val="accent1">
                    <a:lumMod val="75000"/>
                  </a:schemeClr>
                </a:solidFill>
              </a:rPr>
              <a:t>and definitely strengthened my skills and realized that </a:t>
            </a:r>
            <a:r>
              <a:rPr lang="en-CA" sz="1900" b="1" dirty="0">
                <a:solidFill>
                  <a:schemeClr val="accent1">
                    <a:lumMod val="75000"/>
                  </a:schemeClr>
                </a:solidFill>
              </a:rPr>
              <a:t>mindfulness is an ongoing practice </a:t>
            </a:r>
            <a:r>
              <a:rPr lang="en-CA" sz="1900" dirty="0">
                <a:solidFill>
                  <a:schemeClr val="accent1">
                    <a:lumMod val="75000"/>
                  </a:schemeClr>
                </a:solidFill>
              </a:rPr>
              <a:t>that you need to keep constant although there are ebbs and flows with it. </a:t>
            </a:r>
            <a:r>
              <a:rPr lang="en-CA" sz="1900" b="1" dirty="0">
                <a:solidFill>
                  <a:schemeClr val="accent1">
                    <a:lumMod val="75000"/>
                  </a:schemeClr>
                </a:solidFill>
              </a:rPr>
              <a:t>My cohort still meets once a month</a:t>
            </a:r>
            <a:r>
              <a:rPr lang="en-CA" sz="1900" dirty="0">
                <a:solidFill>
                  <a:schemeClr val="accent1">
                    <a:lumMod val="75000"/>
                  </a:schemeClr>
                </a:solidFill>
              </a:rPr>
              <a:t> and we were fortunate to have two of us in the same work building although different departments, so we meet regularly to go walking.</a:t>
            </a:r>
          </a:p>
        </p:txBody>
      </p:sp>
    </p:spTree>
    <p:extLst>
      <p:ext uri="{BB962C8B-B14F-4D97-AF65-F5344CB8AC3E}">
        <p14:creationId xmlns:p14="http://schemas.microsoft.com/office/powerpoint/2010/main" val="284342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0589-30BC-3592-4FE7-423E93B1D8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B15700-CE26-E17B-FED0-B417ED90C0E4}"/>
              </a:ext>
            </a:extLst>
          </p:cNvPr>
          <p:cNvPicPr>
            <a:picLocks noChangeAspect="1"/>
          </p:cNvPicPr>
          <p:nvPr/>
        </p:nvPicPr>
        <p:blipFill rotWithShape="1">
          <a:blip r:embed="rId3">
            <a:duotone>
              <a:schemeClr val="accent1">
                <a:shade val="45000"/>
                <a:satMod val="135000"/>
              </a:schemeClr>
              <a:prstClr val="white"/>
            </a:duotone>
          </a:blip>
          <a:srcRect b="5962"/>
          <a:stretch/>
        </p:blipFill>
        <p:spPr>
          <a:xfrm>
            <a:off x="7443578" y="19050"/>
            <a:ext cx="1700422" cy="1517973"/>
          </a:xfrm>
          <a:prstGeom prst="rect">
            <a:avLst/>
          </a:prstGeom>
        </p:spPr>
      </p:pic>
      <p:sp>
        <p:nvSpPr>
          <p:cNvPr id="4" name="Title 3">
            <a:extLst>
              <a:ext uri="{FF2B5EF4-FFF2-40B4-BE49-F238E27FC236}">
                <a16:creationId xmlns:a16="http://schemas.microsoft.com/office/drawing/2014/main" id="{7E35DA68-28E1-D1D4-D177-5628D570BF20}"/>
              </a:ext>
            </a:extLst>
          </p:cNvPr>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(2-2)</a:t>
            </a:r>
            <a:endParaRPr lang="en-CA" sz="3200" dirty="0"/>
          </a:p>
        </p:txBody>
      </p:sp>
      <p:sp>
        <p:nvSpPr>
          <p:cNvPr id="3" name="Rectangle 2">
            <a:extLst>
              <a:ext uri="{FF2B5EF4-FFF2-40B4-BE49-F238E27FC236}">
                <a16:creationId xmlns:a16="http://schemas.microsoft.com/office/drawing/2014/main" id="{3486B11E-CC3E-094B-8C01-680639AC3C41}"/>
              </a:ext>
            </a:extLst>
          </p:cNvPr>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927251" y="4489507"/>
            <a:ext cx="1040027" cy="338554"/>
          </a:xfrm>
          <a:prstGeom prst="rect">
            <a:avLst/>
          </a:prstGeom>
          <a:noFill/>
        </p:spPr>
        <p:txBody>
          <a:bodyPr wrap="square">
            <a:spAutoFit/>
          </a:bodyPr>
          <a:lstStyle/>
          <a:p>
            <a:pPr algn="ctr"/>
            <a:r>
              <a:rPr lang="en-US" sz="1600" b="1" i="1" dirty="0">
                <a:solidFill>
                  <a:srgbClr val="202122"/>
                </a:solidFill>
                <a:effectLst/>
              </a:rPr>
              <a:t>Jena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307777"/>
          </a:xfrm>
          <a:prstGeom prst="rect">
            <a:avLst/>
          </a:prstGeom>
          <a:noFill/>
        </p:spPr>
        <p:txBody>
          <a:bodyPr wrap="square">
            <a:spAutoFit/>
          </a:bodyPr>
          <a:lstStyle/>
          <a:p>
            <a:pPr algn="ctr"/>
            <a:r>
              <a:rPr lang="en-US" sz="1400" b="1" i="1" dirty="0">
                <a:effectLst/>
              </a:rPr>
              <a:t> and others…</a:t>
            </a:r>
            <a:endParaRPr lang="en-US" sz="1400" i="1" dirty="0"/>
          </a:p>
        </p:txBody>
      </p:sp>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pic>
        <p:nvPicPr>
          <p:cNvPr id="2050" name="Picture 2">
            <a:extLst>
              <a:ext uri="{FF2B5EF4-FFF2-40B4-BE49-F238E27FC236}">
                <a16:creationId xmlns:a16="http://schemas.microsoft.com/office/drawing/2014/main" id="{4431A9D1-4F2A-489C-A826-7356DC333C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7423" y="4973978"/>
            <a:ext cx="1086521" cy="1159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7E9457-B1F3-8A39-AF6F-000678E7CF1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858" r="10074" b="18033"/>
          <a:stretch>
            <a:fillRect/>
          </a:stretch>
        </p:blipFill>
        <p:spPr bwMode="auto">
          <a:xfrm>
            <a:off x="6920669" y="2980533"/>
            <a:ext cx="1040027" cy="141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5426-F0D4-4C39-1624-EC32DD442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3C790-C4DA-ADF1-0182-D06C340350F2}"/>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CA" dirty="0">
                <a:solidFill>
                  <a:schemeClr val="accent1">
                    <a:lumMod val="75000"/>
                  </a:schemeClr>
                </a:solidFill>
              </a:rPr>
              <a:t>Cost, Time &amp; Commitment</a:t>
            </a:r>
          </a:p>
        </p:txBody>
      </p:sp>
      <p:sp>
        <p:nvSpPr>
          <p:cNvPr id="4" name="TextBox 3">
            <a:extLst>
              <a:ext uri="{FF2B5EF4-FFF2-40B4-BE49-F238E27FC236}">
                <a16:creationId xmlns:a16="http://schemas.microsoft.com/office/drawing/2014/main" id="{D5987ED8-6BF5-FE05-2E38-EDE91876F24D}"/>
              </a:ext>
            </a:extLst>
          </p:cNvPr>
          <p:cNvSpPr txBox="1"/>
          <p:nvPr/>
        </p:nvSpPr>
        <p:spPr>
          <a:xfrm>
            <a:off x="457200" y="1556792"/>
            <a:ext cx="4258816" cy="4799558"/>
          </a:xfrm>
          <a:prstGeom prst="rect">
            <a:avLst/>
          </a:prstGeom>
        </p:spPr>
        <p:txBody>
          <a:bodyPr vert="horz" lIns="91440" tIns="45720" rIns="91440" bIns="45720" rtlCol="0">
            <a:normAutofit fontScale="92500"/>
          </a:bodyPr>
          <a:lstStyle/>
          <a:p>
            <a:pPr defTabSz="914400">
              <a:lnSpc>
                <a:spcPct val="90000"/>
              </a:lnSpc>
              <a:spcBef>
                <a:spcPct val="20000"/>
              </a:spcBef>
            </a:pPr>
            <a:r>
              <a:rPr lang="en-US" sz="1600" b="1" i="0" dirty="0">
                <a:solidFill>
                  <a:schemeClr val="accent1">
                    <a:lumMod val="75000"/>
                  </a:schemeClr>
                </a:solidFill>
                <a:effectLst/>
              </a:rPr>
              <a:t>No cost</a:t>
            </a:r>
            <a:r>
              <a:rPr lang="en-US" sz="1600" b="0" i="0" dirty="0">
                <a:solidFill>
                  <a:schemeClr val="accent1">
                    <a:lumMod val="75000"/>
                  </a:schemeClr>
                </a:solidFill>
                <a:effectLst/>
              </a:rPr>
              <a:t>, and you still need your </a:t>
            </a:r>
            <a:r>
              <a:rPr lang="en-US" sz="1600" b="1" i="0" dirty="0">
                <a:solidFill>
                  <a:schemeClr val="accent1">
                    <a:lumMod val="75000"/>
                  </a:schemeClr>
                </a:solidFill>
                <a:effectLst/>
              </a:rPr>
              <a:t>manager's approval</a:t>
            </a:r>
            <a:r>
              <a:rPr lang="en-US" sz="1600" b="0" i="0" dirty="0">
                <a:solidFill>
                  <a:schemeClr val="accent1">
                    <a:lumMod val="75000"/>
                  </a:schemeClr>
                </a:solidFill>
                <a:effectLst/>
              </a:rPr>
              <a:t> </a:t>
            </a:r>
          </a:p>
          <a:p>
            <a:pPr defTabSz="914400">
              <a:lnSpc>
                <a:spcPct val="90000"/>
              </a:lnSpc>
              <a:spcBef>
                <a:spcPct val="20000"/>
              </a:spcBef>
            </a:pPr>
            <a:r>
              <a:rPr lang="en-US" sz="1600" dirty="0">
                <a:solidFill>
                  <a:schemeClr val="accent1">
                    <a:lumMod val="75000"/>
                  </a:schemeClr>
                </a:solidFill>
              </a:rPr>
              <a:t>E</a:t>
            </a:r>
            <a:r>
              <a:rPr lang="en-US" sz="1600" b="0" i="0" dirty="0">
                <a:solidFill>
                  <a:schemeClr val="accent1">
                    <a:lumMod val="75000"/>
                  </a:schemeClr>
                </a:solidFill>
                <a:effectLst/>
              </a:rPr>
              <a:t>stimated time up to </a:t>
            </a:r>
            <a:r>
              <a:rPr lang="en-US" sz="1600" b="1" i="0" dirty="0">
                <a:solidFill>
                  <a:schemeClr val="accent1">
                    <a:lumMod val="75000"/>
                  </a:schemeClr>
                </a:solidFill>
                <a:effectLst/>
              </a:rPr>
              <a:t>4 hours average per week to participate</a:t>
            </a:r>
            <a:endParaRPr lang="en-US" sz="1600" b="0" i="0" dirty="0">
              <a:solidFill>
                <a:schemeClr val="accent1">
                  <a:lumMod val="75000"/>
                </a:schemeClr>
              </a:solidFill>
              <a:effectLst/>
            </a:endParaRP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webinar session a week, </a:t>
            </a:r>
            <a:r>
              <a:rPr lang="en-US" sz="1600" b="1" i="0" dirty="0">
                <a:solidFill>
                  <a:schemeClr val="accent1">
                    <a:lumMod val="75000"/>
                  </a:schemeClr>
                </a:solidFill>
                <a:effectLst/>
              </a:rPr>
              <a:t>duration of 1.5 hours, for 8 weeks</a:t>
            </a:r>
          </a:p>
          <a:p>
            <a:pPr marL="285750" indent="-285750" defTabSz="914400">
              <a:lnSpc>
                <a:spcPct val="90000"/>
              </a:lnSpc>
              <a:spcBef>
                <a:spcPct val="20000"/>
              </a:spcBef>
              <a:buFont typeface="Arial" panose="020B0604020202020204" pitchFamily="34" charset="0"/>
              <a:buChar char="•"/>
            </a:pPr>
            <a:r>
              <a:rPr lang="en-US" sz="1600" b="1" i="0" dirty="0">
                <a:solidFill>
                  <a:schemeClr val="accent1">
                    <a:lumMod val="75000"/>
                  </a:schemeClr>
                </a:solidFill>
                <a:effectLst/>
              </a:rPr>
              <a:t>Daily mindfulness practice</a:t>
            </a:r>
            <a:r>
              <a:rPr lang="en-US" sz="1600" b="0" i="0" dirty="0">
                <a:solidFill>
                  <a:schemeClr val="accent1">
                    <a:lumMod val="75000"/>
                  </a:schemeClr>
                </a:solidFill>
                <a:effectLst/>
              </a:rPr>
              <a:t>, 5 to 20 minutes</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a:t>
            </a:r>
            <a:r>
              <a:rPr lang="en-US" sz="1600" b="1" i="0" dirty="0">
                <a:solidFill>
                  <a:schemeClr val="accent1">
                    <a:lumMod val="75000"/>
                  </a:schemeClr>
                </a:solidFill>
                <a:effectLst/>
              </a:rPr>
              <a:t>weekly call with a buddy system</a:t>
            </a:r>
            <a:r>
              <a:rPr lang="en-US" sz="1600" b="0" i="0" dirty="0">
                <a:solidFill>
                  <a:schemeClr val="accent1">
                    <a:lumMod val="75000"/>
                  </a:schemeClr>
                </a:solidFill>
                <a:effectLst/>
              </a:rPr>
              <a:t>, approx. 30 minutes, in the official language of choice</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Journaling throughout the 8 weeks, 5 to 10 minutes per week</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Participate via the Cohort, a </a:t>
            </a:r>
            <a:r>
              <a:rPr lang="en-US" sz="1600" b="0" i="0" dirty="0" err="1">
                <a:solidFill>
                  <a:schemeClr val="accent1">
                    <a:lumMod val="75000"/>
                  </a:schemeClr>
                </a:solidFill>
                <a:effectLst/>
              </a:rPr>
              <a:t>GCCollab</a:t>
            </a:r>
            <a:r>
              <a:rPr lang="en-US" sz="1600" b="0" i="0" dirty="0">
                <a:solidFill>
                  <a:schemeClr val="accent1">
                    <a:lumMod val="75000"/>
                  </a:schemeClr>
                </a:solidFill>
                <a:effectLst/>
              </a:rPr>
              <a:t> </a:t>
            </a:r>
            <a:r>
              <a:rPr lang="en-US" sz="1600" dirty="0">
                <a:solidFill>
                  <a:schemeClr val="accent1">
                    <a:lumMod val="75000"/>
                  </a:schemeClr>
                </a:solidFill>
              </a:rPr>
              <a:t>Community of Practice and Interest </a:t>
            </a:r>
            <a:r>
              <a:rPr lang="en-US" sz="1600" b="0" i="0" dirty="0">
                <a:solidFill>
                  <a:schemeClr val="accent1">
                    <a:lumMod val="75000"/>
                  </a:schemeClr>
                </a:solidFill>
                <a:effectLst/>
              </a:rPr>
              <a:t>Group</a:t>
            </a:r>
            <a:r>
              <a:rPr lang="en-US" sz="1600" dirty="0">
                <a:solidFill>
                  <a:schemeClr val="accent1">
                    <a:lumMod val="75000"/>
                  </a:schemeClr>
                </a:solidFill>
              </a:rPr>
              <a:t>, as needed</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Complete a 5 min self-assessment, </a:t>
            </a:r>
            <a:r>
              <a:rPr lang="en-US" sz="1600" dirty="0">
                <a:solidFill>
                  <a:schemeClr val="accent1">
                    <a:lumMod val="75000"/>
                  </a:schemeClr>
                </a:solidFill>
              </a:rPr>
              <a:t>2 </a:t>
            </a:r>
            <a:r>
              <a:rPr lang="en-US" sz="1600" b="0" i="0" dirty="0">
                <a:solidFill>
                  <a:schemeClr val="accent1">
                    <a:lumMod val="75000"/>
                  </a:schemeClr>
                </a:solidFill>
                <a:effectLst/>
              </a:rPr>
              <a:t>times: before, and 3 months after the program</a:t>
            </a:r>
          </a:p>
          <a:p>
            <a:pPr defTabSz="914400">
              <a:lnSpc>
                <a:spcPct val="90000"/>
              </a:lnSpc>
              <a:spcBef>
                <a:spcPct val="20000"/>
              </a:spcBef>
            </a:pP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Start date: Tuesday, April 28,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End date: Tuesday, June 16,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Hour: from 12:30pm to 2:00pm ET (Ottawa time)</a:t>
            </a:r>
            <a:endParaRPr lang="en-US" sz="1600" dirty="0">
              <a:solidFill>
                <a:schemeClr val="accent1">
                  <a:lumMod val="75000"/>
                </a:schemeClr>
              </a:solidFill>
            </a:endParaRPr>
          </a:p>
        </p:txBody>
      </p:sp>
      <p:pic>
        <p:nvPicPr>
          <p:cNvPr id="5" name="Picture 4">
            <a:extLst>
              <a:ext uri="{FF2B5EF4-FFF2-40B4-BE49-F238E27FC236}">
                <a16:creationId xmlns:a16="http://schemas.microsoft.com/office/drawing/2014/main" id="{5DBCB777-93FC-7816-8297-B4170DBB5EFA}"/>
              </a:ext>
            </a:extLst>
          </p:cNvPr>
          <p:cNvPicPr>
            <a:picLocks noChangeAspect="1"/>
          </p:cNvPicPr>
          <p:nvPr/>
        </p:nvPicPr>
        <p:blipFill>
          <a:blip r:embed="rId3"/>
          <a:stretch>
            <a:fillRect/>
          </a:stretch>
        </p:blipFill>
        <p:spPr>
          <a:xfrm>
            <a:off x="4788024" y="2265026"/>
            <a:ext cx="4041775" cy="177838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6">
            <a:extLst>
              <a:ext uri="{FF2B5EF4-FFF2-40B4-BE49-F238E27FC236}">
                <a16:creationId xmlns:a16="http://schemas.microsoft.com/office/drawing/2014/main" id="{C3507554-788C-BEC2-7824-3405C3DA208D}"/>
              </a:ext>
            </a:extLst>
          </p:cNvPr>
          <p:cNvSpPr>
            <a:spLocks noGrp="1"/>
          </p:cNvSpPr>
          <p:nvPr>
            <p:ph type="sldNum" sz="quarter" idx="12"/>
          </p:nvPr>
        </p:nvSpPr>
        <p:spPr>
          <a:xfrm>
            <a:off x="6553200" y="6356350"/>
            <a:ext cx="2133600" cy="365125"/>
          </a:xfrm>
        </p:spPr>
        <p:txBody>
          <a:bodyPr/>
          <a:lstStyle/>
          <a:p>
            <a:pPr>
              <a:spcAft>
                <a:spcPts val="600"/>
              </a:spcAft>
            </a:pPr>
            <a:fld id="{50E449A1-3E28-4EED-877C-2235D0A8D14E}" type="slidenum">
              <a:rPr lang="en-CA" smtClean="0"/>
              <a:pPr>
                <a:spcAft>
                  <a:spcPts val="600"/>
                </a:spcAft>
              </a:pPr>
              <a:t>16</a:t>
            </a:fld>
            <a:endParaRPr lang="en-CA"/>
          </a:p>
        </p:txBody>
      </p:sp>
      <p:sp>
        <p:nvSpPr>
          <p:cNvPr id="7" name="Rectangle 6">
            <a:extLst>
              <a:ext uri="{FF2B5EF4-FFF2-40B4-BE49-F238E27FC236}">
                <a16:creationId xmlns:a16="http://schemas.microsoft.com/office/drawing/2014/main" id="{5DC84B7B-BB73-C8A8-706C-CE33B40BF2D0}"/>
              </a:ext>
            </a:extLst>
          </p:cNvPr>
          <p:cNvSpPr/>
          <p:nvPr/>
        </p:nvSpPr>
        <p:spPr>
          <a:xfrm>
            <a:off x="5220072" y="5462535"/>
            <a:ext cx="3287169" cy="738664"/>
          </a:xfrm>
          <a:prstGeom prst="rect">
            <a:avLst/>
          </a:prstGeom>
        </p:spPr>
        <p:txBody>
          <a:bodyPr wrap="square">
            <a:spAutoFit/>
          </a:bodyPr>
          <a:lstStyle/>
          <a:p>
            <a:r>
              <a:rPr lang="en-US" sz="1400" dirty="0">
                <a:hlinkClick r:id="rId4"/>
              </a:rPr>
              <a:t>https://wiki.gccollab.ca/MCLD-DLCP</a:t>
            </a:r>
            <a:r>
              <a:rPr lang="en-US" sz="14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5" tooltip="Mindful Change Leadership Development Program Details"/>
              </a:rPr>
              <a:t>MCLD - 8 Week Program Details</a:t>
            </a:r>
            <a:endParaRPr lang="en-US" sz="14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6" tooltip="Mindful Change Leadership Development Program - FAQ"/>
              </a:rPr>
              <a:t>MCLD - FAQ</a:t>
            </a:r>
            <a:endParaRPr lang="en-US" sz="1400" b="0" dirty="0"/>
          </a:p>
        </p:txBody>
      </p:sp>
    </p:spTree>
    <p:extLst>
      <p:ext uri="{BB962C8B-B14F-4D97-AF65-F5344CB8AC3E}">
        <p14:creationId xmlns:p14="http://schemas.microsoft.com/office/powerpoint/2010/main" val="42671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18AE-9D3A-9FE2-ECCC-ED9DBED5D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83D73-A826-7F58-9AEB-FE70C064F061}"/>
              </a:ext>
            </a:extLst>
          </p:cNvPr>
          <p:cNvSpPr>
            <a:spLocks noGrp="1"/>
          </p:cNvSpPr>
          <p:nvPr>
            <p:ph type="title"/>
          </p:nvPr>
        </p:nvSpPr>
        <p:spPr>
          <a:xfrm>
            <a:off x="287524" y="274638"/>
            <a:ext cx="8568952" cy="1143000"/>
          </a:xfrm>
        </p:spPr>
        <p:txBody>
          <a:bodyPr>
            <a:normAutofit/>
          </a:bodyPr>
          <a:lstStyle/>
          <a:p>
            <a:r>
              <a:rPr lang="en-CA" dirty="0">
                <a:solidFill>
                  <a:schemeClr val="accent1">
                    <a:lumMod val="75000"/>
                  </a:schemeClr>
                </a:solidFill>
              </a:rPr>
              <a:t>Program Overview &amp; FAQ’s</a:t>
            </a:r>
          </a:p>
        </p:txBody>
      </p:sp>
      <p:sp>
        <p:nvSpPr>
          <p:cNvPr id="5" name="Content Placeholder 4">
            <a:extLst>
              <a:ext uri="{FF2B5EF4-FFF2-40B4-BE49-F238E27FC236}">
                <a16:creationId xmlns:a16="http://schemas.microsoft.com/office/drawing/2014/main" id="{15C4D5D8-7785-B79E-0936-9E2AD7B21F47}"/>
              </a:ext>
            </a:extLst>
          </p:cNvPr>
          <p:cNvSpPr>
            <a:spLocks noGrp="1"/>
          </p:cNvSpPr>
          <p:nvPr>
            <p:ph sz="half" idx="1"/>
          </p:nvPr>
        </p:nvSpPr>
        <p:spPr/>
        <p:txBody>
          <a:bodyPr>
            <a:normAutofit/>
          </a:bodyPr>
          <a:lstStyle/>
          <a:p>
            <a:pPr marL="0" indent="0">
              <a:buNone/>
            </a:pPr>
            <a:r>
              <a:rPr lang="en-CA" dirty="0">
                <a:solidFill>
                  <a:schemeClr val="accent1">
                    <a:lumMod val="75000"/>
                  </a:schemeClr>
                </a:solidFill>
                <a:latin typeface="Arial" panose="020B0604020202020204" pitchFamily="34" charset="0"/>
              </a:rPr>
              <a:t>Structure of sessions:</a:t>
            </a:r>
          </a:p>
          <a:p>
            <a:pPr marL="285750" indent="-285750"/>
            <a:r>
              <a:rPr lang="en-CA" sz="2600" dirty="0">
                <a:solidFill>
                  <a:schemeClr val="accent1">
                    <a:lumMod val="75000"/>
                  </a:schemeClr>
                </a:solidFill>
                <a:latin typeface="Arial" panose="020B0604020202020204" pitchFamily="34" charset="0"/>
              </a:rPr>
              <a:t>Centering exercise</a:t>
            </a:r>
          </a:p>
          <a:p>
            <a:pPr marL="285750" indent="-285750"/>
            <a:r>
              <a:rPr lang="en-CA" sz="2600" dirty="0">
                <a:solidFill>
                  <a:schemeClr val="accent1">
                    <a:lumMod val="75000"/>
                  </a:schemeClr>
                </a:solidFill>
                <a:latin typeface="Arial" panose="020B0604020202020204" pitchFamily="34" charset="0"/>
              </a:rPr>
              <a:t>Debrief &amp; Intention</a:t>
            </a:r>
          </a:p>
          <a:p>
            <a:pPr marL="285750" indent="-285750"/>
            <a:r>
              <a:rPr lang="en-CA" sz="2600" dirty="0">
                <a:solidFill>
                  <a:schemeClr val="accent1">
                    <a:lumMod val="75000"/>
                  </a:schemeClr>
                </a:solidFill>
                <a:latin typeface="Arial" panose="020B0604020202020204" pitchFamily="34" charset="0"/>
              </a:rPr>
              <a:t>Theory &amp; Videos</a:t>
            </a:r>
          </a:p>
          <a:p>
            <a:pPr marL="285750" indent="-285750"/>
            <a:r>
              <a:rPr lang="en-CA" sz="2600" dirty="0">
                <a:solidFill>
                  <a:schemeClr val="accent1">
                    <a:lumMod val="75000"/>
                  </a:schemeClr>
                </a:solidFill>
                <a:latin typeface="Arial" panose="020B0604020202020204" pitchFamily="34" charset="0"/>
              </a:rPr>
              <a:t>Week’s practice </a:t>
            </a:r>
          </a:p>
          <a:p>
            <a:pPr marL="285750" indent="-285750"/>
            <a:r>
              <a:rPr lang="en-CA" sz="2600" dirty="0">
                <a:solidFill>
                  <a:schemeClr val="accent1">
                    <a:lumMod val="75000"/>
                  </a:schemeClr>
                </a:solidFill>
                <a:latin typeface="Arial" panose="020B0604020202020204" pitchFamily="34" charset="0"/>
              </a:rPr>
              <a:t>Debriefs</a:t>
            </a:r>
          </a:p>
          <a:p>
            <a:pPr marL="285750" indent="-285750"/>
            <a:r>
              <a:rPr lang="en-CA" sz="2600" dirty="0">
                <a:solidFill>
                  <a:schemeClr val="accent1">
                    <a:lumMod val="75000"/>
                  </a:schemeClr>
                </a:solidFill>
                <a:latin typeface="Arial" panose="020B0604020202020204" pitchFamily="34" charset="0"/>
              </a:rPr>
              <a:t>Assignment</a:t>
            </a:r>
            <a:endParaRPr lang="en-CA" sz="2600" dirty="0">
              <a:solidFill>
                <a:schemeClr val="accent1">
                  <a:lumMod val="75000"/>
                </a:schemeClr>
              </a:solidFill>
            </a:endParaRPr>
          </a:p>
        </p:txBody>
      </p:sp>
      <p:sp>
        <p:nvSpPr>
          <p:cNvPr id="11" name="Content Placeholder 10">
            <a:extLst>
              <a:ext uri="{FF2B5EF4-FFF2-40B4-BE49-F238E27FC236}">
                <a16:creationId xmlns:a16="http://schemas.microsoft.com/office/drawing/2014/main" id="{87FFAEFB-2F18-993C-70A2-4A5DC328A3D5}"/>
              </a:ext>
            </a:extLst>
          </p:cNvPr>
          <p:cNvSpPr>
            <a:spLocks noGrp="1"/>
          </p:cNvSpPr>
          <p:nvPr>
            <p:ph sz="half" idx="2"/>
          </p:nvPr>
        </p:nvSpPr>
        <p:spPr/>
        <p:txBody>
          <a:bodyPr>
            <a:normAutofit/>
          </a:bodyPr>
          <a:lstStyle/>
          <a:p>
            <a:pPr marL="0" indent="0">
              <a:buNone/>
            </a:pPr>
            <a:r>
              <a:rPr lang="en-CA" sz="2400" dirty="0">
                <a:solidFill>
                  <a:schemeClr val="accent3">
                    <a:lumMod val="75000"/>
                  </a:schemeClr>
                </a:solidFill>
              </a:rPr>
              <a:t>Main Topics:</a:t>
            </a:r>
          </a:p>
          <a:p>
            <a:pPr marL="361950" indent="-361950">
              <a:buFont typeface="+mj-lt"/>
              <a:buAutoNum type="arabicPeriod"/>
            </a:pPr>
            <a:r>
              <a:rPr lang="en-CA" sz="2400" dirty="0">
                <a:solidFill>
                  <a:schemeClr val="accent3">
                    <a:lumMod val="75000"/>
                  </a:schemeClr>
                </a:solidFill>
              </a:rPr>
              <a:t>Overview</a:t>
            </a:r>
          </a:p>
          <a:p>
            <a:pPr marL="361950" indent="-361950">
              <a:buFont typeface="+mj-lt"/>
              <a:buAutoNum type="arabicPeriod"/>
            </a:pPr>
            <a:r>
              <a:rPr lang="en-CA" sz="2400" dirty="0">
                <a:solidFill>
                  <a:schemeClr val="accent3">
                    <a:lumMod val="75000"/>
                  </a:schemeClr>
                </a:solidFill>
              </a:rPr>
              <a:t>Neuroplasticity &amp; Change Leadership</a:t>
            </a:r>
          </a:p>
          <a:p>
            <a:pPr marL="361950" indent="-361950">
              <a:buFont typeface="+mj-lt"/>
              <a:buAutoNum type="arabicPeriod"/>
            </a:pPr>
            <a:r>
              <a:rPr lang="en-CA" sz="2400" dirty="0">
                <a:solidFill>
                  <a:schemeClr val="accent3">
                    <a:lumMod val="75000"/>
                  </a:schemeClr>
                </a:solidFill>
              </a:rPr>
              <a:t>Compassionate Leadership</a:t>
            </a:r>
          </a:p>
          <a:p>
            <a:pPr marL="361950" indent="-361950">
              <a:buFont typeface="+mj-lt"/>
              <a:buAutoNum type="arabicPeriod"/>
            </a:pPr>
            <a:r>
              <a:rPr lang="en-CA" sz="2400" dirty="0">
                <a:solidFill>
                  <a:schemeClr val="accent3">
                    <a:lumMod val="75000"/>
                  </a:schemeClr>
                </a:solidFill>
              </a:rPr>
              <a:t>Self-Compassion</a:t>
            </a:r>
          </a:p>
          <a:p>
            <a:pPr marL="361950" indent="-361950">
              <a:buFont typeface="+mj-lt"/>
              <a:buAutoNum type="arabicPeriod"/>
            </a:pPr>
            <a:r>
              <a:rPr lang="en-CA" sz="2400" dirty="0">
                <a:solidFill>
                  <a:schemeClr val="accent3">
                    <a:lumMod val="75000"/>
                  </a:schemeClr>
                </a:solidFill>
              </a:rPr>
              <a:t>Change &amp; Transition</a:t>
            </a:r>
          </a:p>
          <a:p>
            <a:pPr marL="361950" indent="-361950">
              <a:buFont typeface="+mj-lt"/>
              <a:buAutoNum type="arabicPeriod"/>
            </a:pPr>
            <a:r>
              <a:rPr lang="en-CA" sz="2400" dirty="0">
                <a:solidFill>
                  <a:schemeClr val="accent3">
                    <a:lumMod val="75000"/>
                  </a:schemeClr>
                </a:solidFill>
              </a:rPr>
              <a:t>Presence</a:t>
            </a:r>
          </a:p>
          <a:p>
            <a:pPr marL="361950" indent="-361950">
              <a:buFont typeface="+mj-lt"/>
              <a:buAutoNum type="arabicPeriod"/>
            </a:pPr>
            <a:r>
              <a:rPr lang="en-CA" sz="2400" dirty="0">
                <a:solidFill>
                  <a:schemeClr val="accent3">
                    <a:lumMod val="75000"/>
                  </a:schemeClr>
                </a:solidFill>
              </a:rPr>
              <a:t>Loving Kindness</a:t>
            </a:r>
          </a:p>
          <a:p>
            <a:pPr marL="361950" indent="-361950">
              <a:buFont typeface="+mj-lt"/>
              <a:buAutoNum type="arabicPeriod"/>
            </a:pPr>
            <a:r>
              <a:rPr lang="en-CA" sz="2400" dirty="0">
                <a:solidFill>
                  <a:schemeClr val="accent3">
                    <a:lumMod val="75000"/>
                  </a:schemeClr>
                </a:solidFill>
              </a:rPr>
              <a:t>Resilience</a:t>
            </a:r>
          </a:p>
        </p:txBody>
      </p:sp>
      <p:sp>
        <p:nvSpPr>
          <p:cNvPr id="6" name="Rectangle 5">
            <a:extLst>
              <a:ext uri="{FF2B5EF4-FFF2-40B4-BE49-F238E27FC236}">
                <a16:creationId xmlns:a16="http://schemas.microsoft.com/office/drawing/2014/main" id="{2F261EE9-B786-D73E-4F09-F7E708BC5F0C}"/>
              </a:ext>
            </a:extLst>
          </p:cNvPr>
          <p:cNvSpPr/>
          <p:nvPr/>
        </p:nvSpPr>
        <p:spPr>
          <a:xfrm>
            <a:off x="492743" y="5376554"/>
            <a:ext cx="3287169" cy="830997"/>
          </a:xfrm>
          <a:prstGeom prst="rect">
            <a:avLst/>
          </a:prstGeom>
        </p:spPr>
        <p:txBody>
          <a:bodyPr wrap="square">
            <a:spAutoFit/>
          </a:bodyPr>
          <a:lstStyle/>
          <a:p>
            <a:r>
              <a:rPr lang="en-US" sz="1600" dirty="0">
                <a:hlinkClick r:id="rId3"/>
              </a:rPr>
              <a:t>https://wiki.gccollab.ca/MCLD-DLCP</a:t>
            </a:r>
            <a:r>
              <a:rPr lang="en-US" sz="16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4" tooltip="Mindful Change Leadership Development Program Details"/>
              </a:rPr>
              <a:t>MCLD - 8 Week Program Details</a:t>
            </a:r>
            <a:endParaRPr lang="en-US" sz="16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5" tooltip="Mindful Change Leadership Development Program - FAQ"/>
              </a:rPr>
              <a:t>MCLD - FAQ</a:t>
            </a:r>
            <a:endParaRPr lang="en-US" sz="1600" b="0" dirty="0"/>
          </a:p>
        </p:txBody>
      </p:sp>
      <p:sp>
        <p:nvSpPr>
          <p:cNvPr id="12" name="Left Brace 11">
            <a:extLst>
              <a:ext uri="{FF2B5EF4-FFF2-40B4-BE49-F238E27FC236}">
                <a16:creationId xmlns:a16="http://schemas.microsoft.com/office/drawing/2014/main" id="{63A5241B-3C70-F65B-2B37-09CF17EA2B9A}"/>
              </a:ext>
            </a:extLst>
          </p:cNvPr>
          <p:cNvSpPr/>
          <p:nvPr/>
        </p:nvSpPr>
        <p:spPr>
          <a:xfrm>
            <a:off x="3491880" y="1548443"/>
            <a:ext cx="1296144" cy="4328829"/>
          </a:xfrm>
          <a:prstGeom prst="leftBrace">
            <a:avLst>
              <a:gd name="adj1" fmla="val 37017"/>
              <a:gd name="adj2" fmla="val 4218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2526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par>
                          <p:cTn id="23" fill="hold">
                            <p:stCondLst>
                              <p:cond delay="3500"/>
                            </p:stCondLst>
                            <p:childTnLst>
                              <p:par>
                                <p:cTn id="24" presetID="10" presetClass="entr" presetSubtype="0" fill="hold" grpId="0" nodeType="afterEffect">
                                  <p:stCondLst>
                                    <p:cond delay="50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4500"/>
                            </p:stCondLst>
                            <p:childTnLst>
                              <p:par>
                                <p:cTn id="28" presetID="10" presetClass="entr" presetSubtype="0" fill="hold" grpId="0" nodeType="afterEffect">
                                  <p:stCondLst>
                                    <p:cond delay="50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fade">
                                      <p:cBhvr>
                                        <p:cTn id="30" dur="500"/>
                                        <p:tgtEl>
                                          <p:spTgt spid="11">
                                            <p:txEl>
                                              <p:pRg st="5" end="5"/>
                                            </p:txEl>
                                          </p:spTgt>
                                        </p:tgtEl>
                                      </p:cBhvr>
                                    </p:animEffect>
                                  </p:childTnLst>
                                </p:cTn>
                              </p:par>
                            </p:childTnLst>
                          </p:cTn>
                        </p:par>
                        <p:par>
                          <p:cTn id="31" fill="hold">
                            <p:stCondLst>
                              <p:cond delay="5500"/>
                            </p:stCondLst>
                            <p:childTnLst>
                              <p:par>
                                <p:cTn id="32" presetID="10" presetClass="entr" presetSubtype="0" fill="hold" grpId="0" nodeType="afterEffect">
                                  <p:stCondLst>
                                    <p:cond delay="50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C9DE-F432-F370-39A7-573324D93C82}"/>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CA" dirty="0">
                <a:solidFill>
                  <a:schemeClr val="accent1">
                    <a:lumMod val="75000"/>
                  </a:schemeClr>
                </a:solidFill>
              </a:rPr>
              <a:t>Words from our Sponsor</a:t>
            </a:r>
          </a:p>
        </p:txBody>
      </p:sp>
      <p:sp>
        <p:nvSpPr>
          <p:cNvPr id="2" name="Rectangle 1">
            <a:extLst>
              <a:ext uri="{FF2B5EF4-FFF2-40B4-BE49-F238E27FC236}">
                <a16:creationId xmlns:a16="http://schemas.microsoft.com/office/drawing/2014/main" id="{F2D749B2-673F-3F04-6700-8889D7E46091}"/>
              </a:ext>
            </a:extLst>
          </p:cNvPr>
          <p:cNvSpPr>
            <a:spLocks noChangeArrowheads="1"/>
          </p:cNvSpPr>
          <p:nvPr/>
        </p:nvSpPr>
        <p:spPr bwMode="auto">
          <a:xfrm>
            <a:off x="457200" y="1772816"/>
            <a:ext cx="4402832" cy="48105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2200" b="0" i="0" u="none" strike="noStrike" cap="none" normalizeH="0" baseline="0" dirty="0">
                <a:ln>
                  <a:noFill/>
                </a:ln>
                <a:solidFill>
                  <a:schemeClr val="accent1">
                    <a:lumMod val="75000"/>
                  </a:schemeClr>
                </a:solidFill>
                <a:effectLst/>
              </a:rPr>
              <a:t>Marie-Claude is passionate about supporting continuous learning and development and helping people in different roles develop and embrace their full leadership potential. </a:t>
            </a:r>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2200" b="0" i="0" u="none" strike="noStrike" cap="none" normalizeH="0" baseline="0" dirty="0">
                <a:ln>
                  <a:noFill/>
                </a:ln>
                <a:solidFill>
                  <a:schemeClr val="accent1">
                    <a:lumMod val="75000"/>
                  </a:schemeClr>
                </a:solidFill>
                <a:effectLst/>
              </a:rPr>
              <a:t>She brings a wealth of knowledge and skills to this role including a background in human resources, a coaching certification and conflict management training.</a:t>
            </a:r>
          </a:p>
          <a:p>
            <a:pPr marL="342900" marR="0" lvl="0" indent="-342900" defTabSz="914400" fontAlgn="base">
              <a:lnSpc>
                <a:spcPct val="90000"/>
              </a:lnSpc>
              <a:spcBef>
                <a:spcPct val="20000"/>
              </a:spcBef>
              <a:spcAft>
                <a:spcPct val="0"/>
              </a:spcAft>
              <a:buClrTx/>
              <a:buSzTx/>
              <a:buFont typeface="Arial" pitchFamily="34" charset="0"/>
              <a:buChar char="•"/>
              <a:tabLst/>
            </a:pPr>
            <a:r>
              <a:rPr lang="en-US" altLang="en-US" sz="2200" dirty="0">
                <a:solidFill>
                  <a:schemeClr val="accent1">
                    <a:lumMod val="75000"/>
                  </a:schemeClr>
                </a:solidFill>
              </a:rPr>
              <a:t>She’s looks forward to fully participate in this program</a:t>
            </a:r>
            <a:endParaRPr kumimoji="0" lang="en-US" altLang="en-US" sz="2200" b="0" i="0" u="none" strike="noStrike" cap="none" normalizeH="0" baseline="0" dirty="0">
              <a:ln>
                <a:noFill/>
              </a:ln>
              <a:solidFill>
                <a:schemeClr val="accent1">
                  <a:lumMod val="75000"/>
                </a:schemeClr>
              </a:solidFill>
              <a:effectLst/>
            </a:endParaRPr>
          </a:p>
        </p:txBody>
      </p:sp>
      <p:pic>
        <p:nvPicPr>
          <p:cNvPr id="7" name="Content Placeholder 6">
            <a:extLst>
              <a:ext uri="{FF2B5EF4-FFF2-40B4-BE49-F238E27FC236}">
                <a16:creationId xmlns:a16="http://schemas.microsoft.com/office/drawing/2014/main" id="{7F4682FC-6251-0323-5C68-91BF3CBA1C1D}"/>
              </a:ext>
            </a:extLst>
          </p:cNvPr>
          <p:cNvPicPr>
            <a:picLocks noGrp="1" noChangeAspect="1"/>
          </p:cNvPicPr>
          <p:nvPr>
            <p:ph sz="half" idx="2"/>
          </p:nvPr>
        </p:nvPicPr>
        <p:blipFill>
          <a:blip r:embed="rId3"/>
          <a:srcRect l="7609" t="8778" b="19871"/>
          <a:stretch>
            <a:fillRect/>
          </a:stretch>
        </p:blipFill>
        <p:spPr>
          <a:xfrm>
            <a:off x="5220072" y="2060847"/>
            <a:ext cx="3466728" cy="3744417"/>
          </a:xfrm>
          <a:prstGeom prst="rect">
            <a:avLst/>
          </a:prstGeom>
          <a:noFill/>
        </p:spPr>
      </p:pic>
      <p:sp>
        <p:nvSpPr>
          <p:cNvPr id="3" name="Slide Number Placeholder 2" hidden="1">
            <a:extLst>
              <a:ext uri="{FF2B5EF4-FFF2-40B4-BE49-F238E27FC236}">
                <a16:creationId xmlns:a16="http://schemas.microsoft.com/office/drawing/2014/main" id="{E0E75E95-434D-5DB4-53C7-BF251C216780}"/>
              </a:ext>
            </a:extLst>
          </p:cNvPr>
          <p:cNvSpPr>
            <a:spLocks noGrp="1"/>
          </p:cNvSpPr>
          <p:nvPr>
            <p:ph type="sldNum" sz="quarter" idx="4294967295"/>
          </p:nvPr>
        </p:nvSpPr>
        <p:spPr>
          <a:xfrm>
            <a:off x="7010400" y="6356350"/>
            <a:ext cx="2133600" cy="365125"/>
          </a:xfrm>
        </p:spPr>
        <p:txBody>
          <a:bodyPr/>
          <a:lstStyle/>
          <a:p>
            <a:pPr>
              <a:spcAft>
                <a:spcPts val="600"/>
              </a:spcAft>
            </a:pPr>
            <a:fld id="{50E449A1-3E28-4EED-877C-2235D0A8D14E}" type="slidenum">
              <a:rPr lang="en-CA" smtClean="0"/>
              <a:pPr>
                <a:spcAft>
                  <a:spcPts val="600"/>
                </a:spcAft>
              </a:pPr>
              <a:t>3</a:t>
            </a:fld>
            <a:endParaRPr lang="en-CA"/>
          </a:p>
        </p:txBody>
      </p:sp>
      <p:sp>
        <p:nvSpPr>
          <p:cNvPr id="9" name="TextBox 8">
            <a:extLst>
              <a:ext uri="{FF2B5EF4-FFF2-40B4-BE49-F238E27FC236}">
                <a16:creationId xmlns:a16="http://schemas.microsoft.com/office/drawing/2014/main" id="{0A8B19B1-50FE-7589-DB42-65D3185FC49D}"/>
              </a:ext>
            </a:extLst>
          </p:cNvPr>
          <p:cNvSpPr txBox="1"/>
          <p:nvPr/>
        </p:nvSpPr>
        <p:spPr>
          <a:xfrm>
            <a:off x="5045224" y="5950932"/>
            <a:ext cx="3816424" cy="341632"/>
          </a:xfrm>
          <a:prstGeom prst="rect">
            <a:avLst/>
          </a:prstGeom>
          <a:noFill/>
        </p:spPr>
        <p:txBody>
          <a:bodyPr wrap="square">
            <a:spAutoFit/>
          </a:bodyPr>
          <a:lstStyle/>
          <a:p>
            <a:pPr algn="ctr" defTabSz="914400" fontAlgn="base">
              <a:lnSpc>
                <a:spcPct val="90000"/>
              </a:lnSpc>
              <a:spcBef>
                <a:spcPct val="20000"/>
              </a:spcBef>
              <a:spcAft>
                <a:spcPct val="0"/>
              </a:spcAft>
            </a:pPr>
            <a:r>
              <a:rPr lang="en-CA" sz="1800" dirty="0">
                <a:solidFill>
                  <a:schemeClr val="accent1">
                    <a:lumMod val="75000"/>
                  </a:schemeClr>
                </a:solidFill>
              </a:rPr>
              <a:t>Marie-Claude Lemieux, Ombud, TBS</a:t>
            </a:r>
          </a:p>
        </p:txBody>
      </p:sp>
    </p:spTree>
    <p:extLst>
      <p:ext uri="{BB962C8B-B14F-4D97-AF65-F5344CB8AC3E}">
        <p14:creationId xmlns:p14="http://schemas.microsoft.com/office/powerpoint/2010/main" val="272268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p:txBody>
          <a:bodyPr>
            <a:noAutofit/>
          </a:bodyPr>
          <a:lstStyle/>
          <a:p>
            <a:pPr algn="ctr"/>
            <a:r>
              <a:rPr lang="fr-CA" sz="3200" b="1" dirty="0" err="1">
                <a:solidFill>
                  <a:schemeClr val="accent1">
                    <a:lumMod val="75000"/>
                  </a:schemeClr>
                </a:solidFill>
              </a:rPr>
              <a:t>Before</a:t>
            </a:r>
            <a:r>
              <a:rPr lang="fr-CA" sz="3200" dirty="0">
                <a:solidFill>
                  <a:schemeClr val="accent1">
                    <a:lumMod val="75000"/>
                  </a:schemeClr>
                </a:solidFill>
              </a:rPr>
              <a:t> the </a:t>
            </a:r>
            <a:r>
              <a:rPr lang="fr-CA" sz="3200" dirty="0" err="1">
                <a:solidFill>
                  <a:schemeClr val="accent1">
                    <a:lumMod val="75000"/>
                  </a:schemeClr>
                </a:solidFill>
              </a:rPr>
              <a:t>mindfulness</a:t>
            </a:r>
            <a:r>
              <a:rPr lang="fr-CA" sz="3200" dirty="0">
                <a:solidFill>
                  <a:schemeClr val="accent1">
                    <a:lumMod val="75000"/>
                  </a:schemeClr>
                </a:solidFill>
              </a:rPr>
              <a:t> </a:t>
            </a:r>
            <a:r>
              <a:rPr lang="fr-CA" sz="3200" dirty="0" err="1">
                <a:solidFill>
                  <a:schemeClr val="accent1">
                    <a:lumMod val="75000"/>
                  </a:schemeClr>
                </a:solidFill>
              </a:rPr>
              <a:t>exercise</a:t>
            </a:r>
            <a:r>
              <a:rPr lang="fr-CA" sz="3200" dirty="0">
                <a:solidFill>
                  <a:schemeClr val="accent1">
                    <a:lumMod val="75000"/>
                  </a:schemeClr>
                </a:solidFill>
              </a:rPr>
              <a:t>, and </a:t>
            </a:r>
            <a:r>
              <a:rPr lang="fr-CA" sz="3200" b="1" dirty="0" err="1">
                <a:solidFill>
                  <a:schemeClr val="accent1">
                    <a:lumMod val="75000"/>
                  </a:schemeClr>
                </a:solidFill>
              </a:rPr>
              <a:t>After</a:t>
            </a:r>
            <a:endParaRPr lang="en-CA" sz="3200" b="1" dirty="0">
              <a:solidFill>
                <a:schemeClr val="accent1">
                  <a:lumMod val="75000"/>
                </a:schemeClr>
              </a:solidFill>
            </a:endParaRPr>
          </a:p>
        </p:txBody>
      </p:sp>
      <p:grpSp>
        <p:nvGrpSpPr>
          <p:cNvPr id="3" name="Group 2">
            <a:extLst>
              <a:ext uri="{FF2B5EF4-FFF2-40B4-BE49-F238E27FC236}">
                <a16:creationId xmlns:a16="http://schemas.microsoft.com/office/drawing/2014/main" id="{DD7AC7B4-501E-C253-3B4A-49678A52747F}"/>
              </a:ext>
            </a:extLst>
          </p:cNvPr>
          <p:cNvGrpSpPr/>
          <p:nvPr/>
        </p:nvGrpSpPr>
        <p:grpSpPr>
          <a:xfrm>
            <a:off x="107504" y="1501889"/>
            <a:ext cx="9036496" cy="4231367"/>
            <a:chOff x="435905" y="1501889"/>
            <a:chExt cx="8735051" cy="3871327"/>
          </a:xfrm>
        </p:grpSpPr>
        <p:pic>
          <p:nvPicPr>
            <p:cNvPr id="12" name="Picture 11" descr="A screenshot of a survey&#10;&#10;Description automatically generated">
              <a:extLst>
                <a:ext uri="{FF2B5EF4-FFF2-40B4-BE49-F238E27FC236}">
                  <a16:creationId xmlns:a16="http://schemas.microsoft.com/office/drawing/2014/main" id="{FA3E56C5-86B3-58FA-6E5D-22C3685FD194}"/>
                </a:ext>
              </a:extLst>
            </p:cNvPr>
            <p:cNvPicPr>
              <a:picLocks noChangeAspect="1"/>
            </p:cNvPicPr>
            <p:nvPr/>
          </p:nvPicPr>
          <p:blipFill>
            <a:blip r:embed="rId3"/>
            <a:srcRect l="8985"/>
            <a:stretch>
              <a:fillRect/>
            </a:stretch>
          </p:blipFill>
          <p:spPr>
            <a:xfrm>
              <a:off x="435905" y="1501890"/>
              <a:ext cx="4935934" cy="385422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80D47D29-C53C-26E9-4423-79090BC40D68}"/>
                </a:ext>
              </a:extLst>
            </p:cNvPr>
            <p:cNvPicPr>
              <a:picLocks noChangeAspect="1"/>
            </p:cNvPicPr>
            <p:nvPr/>
          </p:nvPicPr>
          <p:blipFill>
            <a:blip r:embed="rId4">
              <a:clrChange>
                <a:clrFrom>
                  <a:srgbClr val="FFFFFF"/>
                </a:clrFrom>
                <a:clrTo>
                  <a:srgbClr val="FFFFFF">
                    <a:alpha val="0"/>
                  </a:srgbClr>
                </a:clrTo>
              </a:clrChange>
            </a:blip>
            <a:srcRect r="14340"/>
            <a:stretch>
              <a:fillRect/>
            </a:stretch>
          </p:blipFill>
          <p:spPr>
            <a:xfrm>
              <a:off x="4504855" y="1501889"/>
              <a:ext cx="4666101" cy="3871327"/>
            </a:xfrm>
            <a:prstGeom prst="rect">
              <a:avLst/>
            </a:prstGeom>
          </p:spPr>
        </p:pic>
      </p:grpSp>
    </p:spTree>
    <p:extLst>
      <p:ext uri="{BB962C8B-B14F-4D97-AF65-F5344CB8AC3E}">
        <p14:creationId xmlns:p14="http://schemas.microsoft.com/office/powerpoint/2010/main" val="410855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3C84CA-126C-B56D-A89A-6B3EB571116B}"/>
              </a:ext>
            </a:extLst>
          </p:cNvPr>
          <p:cNvPicPr>
            <a:picLocks noChangeAspect="1"/>
          </p:cNvPicPr>
          <p:nvPr/>
        </p:nvPicPr>
        <p:blipFill>
          <a:blip r:embed="rId3"/>
          <a:stretch>
            <a:fillRect/>
          </a:stretch>
        </p:blipFill>
        <p:spPr>
          <a:xfrm>
            <a:off x="323527" y="5883866"/>
            <a:ext cx="7920881" cy="497462"/>
          </a:xfrm>
          <a:prstGeom prst="rect">
            <a:avLst/>
          </a:prstGeom>
          <a:solidFill>
            <a:schemeClr val="bg1"/>
          </a:solidFill>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4786262"/>
              </p:ext>
            </p:extLst>
          </p:nvPr>
        </p:nvGraphicFramePr>
        <p:xfrm>
          <a:off x="785677" y="542925"/>
          <a:ext cx="7572646" cy="54673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274638"/>
            <a:ext cx="8229600" cy="850106"/>
          </a:xfrm>
          <a:solidFill>
            <a:schemeClr val="bg1"/>
          </a:solidFill>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spTree>
    <p:extLst>
      <p:ext uri="{BB962C8B-B14F-4D97-AF65-F5344CB8AC3E}">
        <p14:creationId xmlns:p14="http://schemas.microsoft.com/office/powerpoint/2010/main" val="2622738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4080</TotalTime>
  <Words>4390</Words>
  <Application>Microsoft Office PowerPoint</Application>
  <PresentationFormat>On-screen Show (4:3)</PresentationFormat>
  <Paragraphs>406</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Words from our Sponsor</vt:lpstr>
      <vt:lpstr>Agenda (In no particular order)</vt:lpstr>
      <vt:lpstr>PowerPoint Presentation</vt:lpstr>
      <vt:lpstr>Exercise – Exploring Mindfulness – Body Scan</vt:lpstr>
      <vt:lpstr>Before the mindfulness exercise, and After</vt:lpstr>
      <vt:lpstr>Mindful Change Leadership Development Program (MCLD) Goal</vt:lpstr>
      <vt:lpstr>Some Numbers about the MCLD program</vt:lpstr>
      <vt:lpstr>Map of Participation, 2022  English Offering</vt:lpstr>
      <vt:lpstr>Key Findings - MCLD English Program 2025</vt:lpstr>
      <vt:lpstr>MCLD Program Testimonials (1-2)</vt:lpstr>
      <vt:lpstr>MCLD Program Testimonials (2-2)</vt:lpstr>
      <vt:lpstr>Exercise – Noticing</vt:lpstr>
      <vt:lpstr>Delivered by a team of volunteer facilitators</vt:lpstr>
      <vt:lpstr>Cost, Time &amp; Commitment</vt:lpstr>
      <vt:lpstr>Program Overview &amp; FAQ’s</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364</cp:revision>
  <dcterms:created xsi:type="dcterms:W3CDTF">2015-04-14T20:39:51Z</dcterms:created>
  <dcterms:modified xsi:type="dcterms:W3CDTF">2026-04-10T21:16:30Z</dcterms:modified>
</cp:coreProperties>
</file>