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22"/>
  </p:notesMasterIdLst>
  <p:handoutMasterIdLst>
    <p:handoutMasterId r:id="rId23"/>
  </p:handoutMasterIdLst>
  <p:sldIdLst>
    <p:sldId id="257" r:id="rId3"/>
    <p:sldId id="304" r:id="rId4"/>
    <p:sldId id="259" r:id="rId5"/>
    <p:sldId id="534" r:id="rId6"/>
    <p:sldId id="344" r:id="rId7"/>
    <p:sldId id="319" r:id="rId8"/>
    <p:sldId id="520" r:id="rId9"/>
    <p:sldId id="355" r:id="rId10"/>
    <p:sldId id="356" r:id="rId11"/>
    <p:sldId id="537" r:id="rId12"/>
    <p:sldId id="523" r:id="rId13"/>
    <p:sldId id="543" r:id="rId14"/>
    <p:sldId id="361" r:id="rId15"/>
    <p:sldId id="542" r:id="rId16"/>
    <p:sldId id="340" r:id="rId17"/>
    <p:sldId id="544" r:id="rId18"/>
    <p:sldId id="353" r:id="rId19"/>
    <p:sldId id="343" r:id="rId20"/>
    <p:sldId id="335" r:id="rId2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9" autoAdjust="0"/>
    <p:restoredTop sz="46797" autoAdjust="0"/>
  </p:normalViewPr>
  <p:slideViewPr>
    <p:cSldViewPr snapToObjects="1" showGuides="1">
      <p:cViewPr varScale="1">
        <p:scale>
          <a:sx n="93" d="100"/>
          <a:sy n="93" d="100"/>
        </p:scale>
        <p:origin x="835" y="72"/>
      </p:cViewPr>
      <p:guideLst>
        <p:guide orient="horz" pos="2160"/>
        <p:guide pos="288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the%20selling\mcld%20general%20numb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atransferir\mcld%202025\2025%20MCLD%20-%20FINAL%20ASSESSMENT&#160;(1-3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atransferir\mcld%202025\2025%20MCLD%20-%20FINAL%20ASSESSMENT&#160;(1-3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Registration</c:v>
                </c:pt>
              </c:strCache>
            </c:strRef>
          </c:tx>
          <c:spPr>
            <a:ln w="28575" cap="rnd">
              <a:solidFill>
                <a:schemeClr val="accent1"/>
              </a:solidFill>
              <a:round/>
            </a:ln>
            <a:effectLst/>
          </c:spPr>
          <c:marker>
            <c:symbol val="none"/>
          </c:marker>
          <c:dLbls>
            <c:dLbl>
              <c:idx val="0"/>
              <c:layout>
                <c:manualLayout>
                  <c:x val="-2.9374718848403099E-2"/>
                  <c:y val="-5.3737494571763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8F-40AE-8F09-120A86FCC56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Sheet1!$A$3:$B$11</c:f>
              <c:multiLvlStrCache>
                <c:ptCount val="9"/>
                <c:lvl>
                  <c:pt idx="0">
                    <c:v>Beta Pilot</c:v>
                  </c:pt>
                  <c:pt idx="1">
                    <c:v>English Pilot</c:v>
                  </c:pt>
                  <c:pt idx="2">
                    <c:v>English </c:v>
                  </c:pt>
                  <c:pt idx="3">
                    <c:v>French </c:v>
                  </c:pt>
                  <c:pt idx="4">
                    <c:v>English </c:v>
                  </c:pt>
                  <c:pt idx="5">
                    <c:v>French </c:v>
                  </c:pt>
                  <c:pt idx="6">
                    <c:v>English </c:v>
                  </c:pt>
                  <c:pt idx="7">
                    <c:v>French </c:v>
                  </c:pt>
                  <c:pt idx="8">
                    <c:v>English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pt idx="8">
                    <c:v>2025 – 
May to Jun</c:v>
                  </c:pt>
                </c:lvl>
              </c:multiLvlStrCache>
              <c:extLst/>
            </c:multiLvlStrRef>
          </c:cat>
          <c:val>
            <c:numRef>
              <c:f>Sheet1!$C$3:$C$11</c:f>
              <c:numCache>
                <c:formatCode>General</c:formatCode>
                <c:ptCount val="9"/>
                <c:pt idx="0">
                  <c:v>25</c:v>
                </c:pt>
                <c:pt idx="1">
                  <c:v>105</c:v>
                </c:pt>
                <c:pt idx="2">
                  <c:v>239</c:v>
                </c:pt>
                <c:pt idx="3">
                  <c:v>109</c:v>
                </c:pt>
                <c:pt idx="4">
                  <c:v>290</c:v>
                </c:pt>
                <c:pt idx="5">
                  <c:v>72</c:v>
                </c:pt>
                <c:pt idx="6">
                  <c:v>220</c:v>
                </c:pt>
                <c:pt idx="7">
                  <c:v>43</c:v>
                </c:pt>
                <c:pt idx="8">
                  <c:v>127</c:v>
                </c:pt>
              </c:numCache>
              <c:extLst/>
            </c:numRef>
          </c:val>
          <c:smooth val="0"/>
          <c:extLst>
            <c:ext xmlns:c16="http://schemas.microsoft.com/office/drawing/2014/chart" uri="{C3380CC4-5D6E-409C-BE32-E72D297353CC}">
              <c16:uniqueId val="{00000001-A88F-40AE-8F09-120A86FCC56F}"/>
            </c:ext>
          </c:extLst>
        </c:ser>
        <c:ser>
          <c:idx val="1"/>
          <c:order val="1"/>
          <c:tx>
            <c:strRef>
              <c:f>Sheet1!$D$1</c:f>
              <c:strCache>
                <c:ptCount val="1"/>
                <c:pt idx="0">
                  <c:v>Completed by</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Sheet1!$A$3:$B$11</c:f>
              <c:multiLvlStrCache>
                <c:ptCount val="9"/>
                <c:lvl>
                  <c:pt idx="0">
                    <c:v>Beta Pilot</c:v>
                  </c:pt>
                  <c:pt idx="1">
                    <c:v>English Pilot</c:v>
                  </c:pt>
                  <c:pt idx="2">
                    <c:v>English </c:v>
                  </c:pt>
                  <c:pt idx="3">
                    <c:v>French </c:v>
                  </c:pt>
                  <c:pt idx="4">
                    <c:v>English </c:v>
                  </c:pt>
                  <c:pt idx="5">
                    <c:v>French </c:v>
                  </c:pt>
                  <c:pt idx="6">
                    <c:v>English </c:v>
                  </c:pt>
                  <c:pt idx="7">
                    <c:v>French </c:v>
                  </c:pt>
                  <c:pt idx="8">
                    <c:v>English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pt idx="8">
                    <c:v>2025 – 
May to Jun</c:v>
                  </c:pt>
                </c:lvl>
              </c:multiLvlStrCache>
              <c:extLst/>
            </c:multiLvlStrRef>
          </c:cat>
          <c:val>
            <c:numRef>
              <c:f>Sheet1!$D$3:$D$11</c:f>
              <c:numCache>
                <c:formatCode>General</c:formatCode>
                <c:ptCount val="9"/>
                <c:pt idx="0">
                  <c:v>17</c:v>
                </c:pt>
                <c:pt idx="1">
                  <c:v>66</c:v>
                </c:pt>
                <c:pt idx="2">
                  <c:v>130</c:v>
                </c:pt>
                <c:pt idx="3">
                  <c:v>50</c:v>
                </c:pt>
                <c:pt idx="4">
                  <c:v>150</c:v>
                </c:pt>
                <c:pt idx="5">
                  <c:v>30</c:v>
                </c:pt>
                <c:pt idx="6">
                  <c:v>138</c:v>
                </c:pt>
                <c:pt idx="7">
                  <c:v>23</c:v>
                </c:pt>
                <c:pt idx="8">
                  <c:v>93</c:v>
                </c:pt>
              </c:numCache>
              <c:extLst/>
            </c:numRef>
          </c:val>
          <c:smooth val="0"/>
          <c:extLst>
            <c:ext xmlns:c16="http://schemas.microsoft.com/office/drawing/2014/chart" uri="{C3380CC4-5D6E-409C-BE32-E72D297353CC}">
              <c16:uniqueId val="{00000002-A88F-40AE-8F09-120A86FCC56F}"/>
            </c:ext>
          </c:extLst>
        </c:ser>
        <c:dLbls>
          <c:dLblPos val="t"/>
          <c:showLegendKey val="0"/>
          <c:showVal val="1"/>
          <c:showCatName val="0"/>
          <c:showSerName val="0"/>
          <c:showPercent val="0"/>
          <c:showBubbleSize val="0"/>
        </c:dLbls>
        <c:smooth val="0"/>
        <c:axId val="535621792"/>
        <c:axId val="535624416"/>
      </c:lineChart>
      <c:catAx>
        <c:axId val="53562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4416"/>
        <c:crosses val="autoZero"/>
        <c:auto val="1"/>
        <c:lblAlgn val="ctr"/>
        <c:lblOffset val="100"/>
        <c:noMultiLvlLbl val="0"/>
      </c:catAx>
      <c:valAx>
        <c:axId val="53562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Analysis!$E$25</c:f>
              <c:strCache>
                <c:ptCount val="1"/>
                <c:pt idx="0">
                  <c:v>Pre Assessment
(n=127)</c:v>
                </c:pt>
              </c:strCache>
            </c:strRef>
          </c:tx>
          <c:spPr>
            <a:solidFill>
              <a:schemeClr val="accent1">
                <a:alpha val="70000"/>
              </a:schemeClr>
            </a:solidFill>
            <a:ln>
              <a:noFill/>
            </a:ln>
            <a:effectLst/>
          </c:spPr>
          <c:invertIfNegative val="0"/>
          <c:cat>
            <c:strRef>
              <c:f>'[1]Mid-Analysis'!$D$26:$D$30</c:f>
              <c:strCache>
                <c:ptCount val="5"/>
                <c:pt idx="0">
                  <c:v>Employee 
Engagement</c:v>
                </c:pt>
                <c:pt idx="1">
                  <c:v>Decision Making</c:v>
                </c:pt>
                <c:pt idx="2">
                  <c:v>Behavioural 
Risk</c:v>
                </c:pt>
                <c:pt idx="3">
                  <c:v>Well Being</c:v>
                </c:pt>
                <c:pt idx="4">
                  <c:v>Resiliency</c:v>
                </c:pt>
              </c:strCache>
            </c:strRef>
          </c:cat>
          <c:val>
            <c:numRef>
              <c:f>Analysis!$E$26:$E$30</c:f>
              <c:numCache>
                <c:formatCode>0%</c:formatCode>
                <c:ptCount val="5"/>
                <c:pt idx="0">
                  <c:v>0.625</c:v>
                </c:pt>
                <c:pt idx="1">
                  <c:v>0.53543307086614178</c:v>
                </c:pt>
                <c:pt idx="2">
                  <c:v>0.875</c:v>
                </c:pt>
                <c:pt idx="3">
                  <c:v>0.75590551181102361</c:v>
                </c:pt>
                <c:pt idx="4">
                  <c:v>0.59055118110236215</c:v>
                </c:pt>
              </c:numCache>
            </c:numRef>
          </c:val>
          <c:extLst>
            <c:ext xmlns:c16="http://schemas.microsoft.com/office/drawing/2014/chart" uri="{C3380CC4-5D6E-409C-BE32-E72D297353CC}">
              <c16:uniqueId val="{00000000-4640-4085-93C7-28803F9AC5DF}"/>
            </c:ext>
          </c:extLst>
        </c:ser>
        <c:ser>
          <c:idx val="1"/>
          <c:order val="1"/>
          <c:tx>
            <c:strRef>
              <c:f>Analysis!$F$25</c:f>
              <c:strCache>
                <c:ptCount val="1"/>
                <c:pt idx="0">
                  <c:v>Final Assessment, 
3 months after (n=32)</c:v>
                </c:pt>
              </c:strCache>
            </c:strRef>
          </c:tx>
          <c:spPr>
            <a:noFill/>
            <a:ln>
              <a:noFill/>
            </a:ln>
            <a:effectLst/>
          </c:spPr>
          <c:invertIfNegative val="0"/>
          <c:cat>
            <c:strRef>
              <c:f>'[1]Mid-Analysis'!$D$26:$D$30</c:f>
              <c:strCache>
                <c:ptCount val="5"/>
                <c:pt idx="0">
                  <c:v>Employee 
Engagement</c:v>
                </c:pt>
                <c:pt idx="1">
                  <c:v>Decision Making</c:v>
                </c:pt>
                <c:pt idx="2">
                  <c:v>Behavioural 
Risk</c:v>
                </c:pt>
                <c:pt idx="3">
                  <c:v>Well Being</c:v>
                </c:pt>
                <c:pt idx="4">
                  <c:v>Resiliency</c:v>
                </c:pt>
              </c:strCache>
            </c:strRef>
          </c:cat>
          <c:val>
            <c:numRef>
              <c:f>Analysis!$F$26:$F$30</c:f>
              <c:numCache>
                <c:formatCode>0%</c:formatCode>
                <c:ptCount val="5"/>
                <c:pt idx="0">
                  <c:v>0.77165354330708702</c:v>
                </c:pt>
                <c:pt idx="1">
                  <c:v>0.84375</c:v>
                </c:pt>
                <c:pt idx="2">
                  <c:v>0.74015748031496098</c:v>
                </c:pt>
                <c:pt idx="3">
                  <c:v>0.9375</c:v>
                </c:pt>
                <c:pt idx="4">
                  <c:v>0.8125</c:v>
                </c:pt>
              </c:numCache>
            </c:numRef>
          </c:val>
          <c:extLst>
            <c:ext xmlns:c16="http://schemas.microsoft.com/office/drawing/2014/chart" uri="{C3380CC4-5D6E-409C-BE32-E72D297353CC}">
              <c16:uniqueId val="{00000001-4640-4085-93C7-28803F9AC5DF}"/>
            </c:ext>
          </c:extLst>
        </c:ser>
        <c:dLbls>
          <c:showLegendKey val="0"/>
          <c:showVal val="0"/>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Analysis!$E$25</c:f>
              <c:strCache>
                <c:ptCount val="1"/>
                <c:pt idx="0">
                  <c:v>Pre Assessment
(n=127)</c:v>
                </c:pt>
              </c:strCache>
            </c:strRef>
          </c:tx>
          <c:spPr>
            <a:solidFill>
              <a:schemeClr val="accent1">
                <a:alpha val="7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'[1]Mid-Analysis'!$D$26:$D$30</c:f>
              <c:strCache>
                <c:ptCount val="5"/>
                <c:pt idx="0">
                  <c:v>Employee 
Engagement</c:v>
                </c:pt>
                <c:pt idx="1">
                  <c:v>Decision Making</c:v>
                </c:pt>
                <c:pt idx="2">
                  <c:v>Behavioural 
Risk</c:v>
                </c:pt>
                <c:pt idx="3">
                  <c:v>Well Being</c:v>
                </c:pt>
                <c:pt idx="4">
                  <c:v>Resiliency</c:v>
                </c:pt>
              </c:strCache>
            </c:strRef>
          </c:cat>
          <c:val>
            <c:numRef>
              <c:f>Analysis!$E$26:$E$30</c:f>
              <c:numCache>
                <c:formatCode>0%</c:formatCode>
                <c:ptCount val="5"/>
                <c:pt idx="0">
                  <c:v>0.625</c:v>
                </c:pt>
                <c:pt idx="1">
                  <c:v>0.53543307086614178</c:v>
                </c:pt>
                <c:pt idx="2">
                  <c:v>0.875</c:v>
                </c:pt>
                <c:pt idx="3">
                  <c:v>0.75590551181102361</c:v>
                </c:pt>
                <c:pt idx="4">
                  <c:v>0.59055118110236215</c:v>
                </c:pt>
              </c:numCache>
            </c:numRef>
          </c:val>
          <c:extLst>
            <c:ext xmlns:c16="http://schemas.microsoft.com/office/drawing/2014/chart" uri="{C3380CC4-5D6E-409C-BE32-E72D297353CC}">
              <c16:uniqueId val="{00000000-06CC-4DD6-818E-3EF5F2B4AF82}"/>
            </c:ext>
          </c:extLst>
        </c:ser>
        <c:ser>
          <c:idx val="1"/>
          <c:order val="1"/>
          <c:tx>
            <c:strRef>
              <c:f>Analysis!$F$25</c:f>
              <c:strCache>
                <c:ptCount val="1"/>
                <c:pt idx="0">
                  <c:v>Final Assessment, 
3 months after (n=32)</c:v>
                </c:pt>
              </c:strCache>
            </c:strRef>
          </c:tx>
          <c:spPr>
            <a:solidFill>
              <a:schemeClr val="accent3">
                <a:alpha val="7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'[1]Mid-Analysis'!$D$26:$D$30</c:f>
              <c:strCache>
                <c:ptCount val="5"/>
                <c:pt idx="0">
                  <c:v>Employee 
Engagement</c:v>
                </c:pt>
                <c:pt idx="1">
                  <c:v>Decision Making</c:v>
                </c:pt>
                <c:pt idx="2">
                  <c:v>Behavioural 
Risk</c:v>
                </c:pt>
                <c:pt idx="3">
                  <c:v>Well Being</c:v>
                </c:pt>
                <c:pt idx="4">
                  <c:v>Resiliency</c:v>
                </c:pt>
              </c:strCache>
            </c:strRef>
          </c:cat>
          <c:val>
            <c:numRef>
              <c:f>Analysis!$F$26:$F$30</c:f>
              <c:numCache>
                <c:formatCode>0%</c:formatCode>
                <c:ptCount val="5"/>
                <c:pt idx="0">
                  <c:v>0.77165354330708702</c:v>
                </c:pt>
                <c:pt idx="1">
                  <c:v>0.84375</c:v>
                </c:pt>
                <c:pt idx="2">
                  <c:v>0.74015748031496098</c:v>
                </c:pt>
                <c:pt idx="3">
                  <c:v>0.9375</c:v>
                </c:pt>
                <c:pt idx="4">
                  <c:v>0.8125</c:v>
                </c:pt>
              </c:numCache>
            </c:numRef>
          </c:val>
          <c:extLst>
            <c:ext xmlns:c16="http://schemas.microsoft.com/office/drawing/2014/chart" uri="{C3380CC4-5D6E-409C-BE32-E72D297353CC}">
              <c16:uniqueId val="{00000001-06CC-4DD6-818E-3EF5F2B4AF82}"/>
            </c:ext>
          </c:extLst>
        </c:ser>
        <c:dLbls>
          <c:dLblPos val="inEnd"/>
          <c:showLegendKey val="0"/>
          <c:showVal val="1"/>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3/17/2026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3/17/2026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pp.sli.do/event/b5V2V6PYg4WdPRqH5fPpEh"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0" indent="0">
              <a:spcAft>
                <a:spcPts val="600"/>
              </a:spcAft>
              <a:buFont typeface="Arial" panose="020B0604020202020204" pitchFamily="34" charset="0"/>
              <a:buNone/>
            </a:pPr>
            <a:r>
              <a:rPr lang="en-US" sz="1200" dirty="0"/>
              <a:t>Prep:</a:t>
            </a:r>
          </a:p>
          <a:p>
            <a:pPr marL="171450" lvl="0" indent="-171450">
              <a:spcAft>
                <a:spcPts val="600"/>
              </a:spcAft>
              <a:buFont typeface="Arial" panose="020B0604020202020204" pitchFamily="34" charset="0"/>
              <a:buChar char="•"/>
            </a:pPr>
            <a:r>
              <a:rPr lang="en-US" b="1" i="1" dirty="0"/>
              <a:t>Update the </a:t>
            </a:r>
            <a:r>
              <a:rPr lang="en-US" dirty="0"/>
              <a:t>Sli.do #mcld - </a:t>
            </a:r>
            <a:r>
              <a:rPr lang="en-CA" sz="1200" dirty="0">
                <a:hlinkClick r:id="rId3"/>
              </a:rPr>
              <a:t>https://app.sli.do/event/b5V2V6PYg4WdPRqH5fPpEh</a:t>
            </a:r>
            <a:r>
              <a:rPr lang="en-CA" sz="120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6"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a:t>Dani // Jena: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Good morning good afternoon everyone,</a:t>
            </a:r>
            <a:r>
              <a:rPr lang="en-CA" sz="1200" i="0" kern="1200" dirty="0">
                <a:solidFill>
                  <a:schemeClr val="tx1"/>
                </a:solidFill>
                <a:effectLst/>
                <a:latin typeface="+mn-lt"/>
                <a:ea typeface="+mn-ea"/>
                <a:cs typeface="+mn-cs"/>
              </a:rPr>
              <a:t> First,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endParaRPr lang="en-CA" noProof="0" dirty="0"/>
          </a:p>
          <a:p>
            <a:pPr marL="171450" lvl="0" indent="-171450">
              <a:spcAft>
                <a:spcPts val="600"/>
              </a:spcAft>
              <a:buFont typeface="Arial" panose="020B0604020202020204" pitchFamily="34" charset="0"/>
              <a:buChar char="•"/>
            </a:pPr>
            <a:r>
              <a:rPr lang="fr-CA" dirty="0" err="1"/>
              <a:t>We</a:t>
            </a:r>
            <a:r>
              <a:rPr lang="fr-CA" dirty="0"/>
              <a:t> are </a:t>
            </a:r>
            <a:r>
              <a:rPr lang="fr-CA" dirty="0" err="1"/>
              <a:t>thrilled</a:t>
            </a:r>
            <a:r>
              <a:rPr lang="fr-CA" dirty="0"/>
              <a:t> continue </a:t>
            </a:r>
            <a:r>
              <a:rPr lang="fr-CA" dirty="0" err="1"/>
              <a:t>offering</a:t>
            </a:r>
            <a:r>
              <a:rPr lang="fr-CA" dirty="0"/>
              <a:t> </a:t>
            </a:r>
            <a:r>
              <a:rPr lang="fr-CA" dirty="0" err="1"/>
              <a:t>this</a:t>
            </a:r>
            <a:r>
              <a:rPr lang="fr-CA" dirty="0"/>
              <a:t> program, </a:t>
            </a:r>
            <a:r>
              <a:rPr lang="fr-CA" dirty="0" err="1"/>
              <a:t>thanks</a:t>
            </a:r>
            <a:r>
              <a:rPr lang="fr-CA" dirty="0"/>
              <a:t> to the</a:t>
            </a:r>
            <a:r>
              <a:rPr lang="en-US" sz="1200" dirty="0"/>
              <a:t> collaboration of volunteers and the support from various government Departments/Agencies.</a:t>
            </a:r>
          </a:p>
          <a:p>
            <a:pPr marL="0" lvl="0" indent="0">
              <a:spcAft>
                <a:spcPts val="600"/>
              </a:spcAft>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Today’s objective is to offer you an overview of the Mindful Change Leadership Development (MCLD) program 2025, English offering, with a Q&amp;A section.</a:t>
            </a:r>
          </a:p>
          <a:p>
            <a:pPr marL="0" lvl="0" indent="0">
              <a:spcAft>
                <a:spcPts val="600"/>
              </a:spcAft>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Alejandro:</a:t>
            </a:r>
          </a:p>
          <a:p>
            <a:endParaRPr lang="en-US" sz="2000" dirty="0">
              <a:solidFill>
                <a:srgbClr val="0070C0"/>
              </a:solidFill>
            </a:endParaRPr>
          </a:p>
          <a:p>
            <a:pPr lvl="0"/>
            <a:r>
              <a:rPr lang="en-CA" sz="1400" kern="1200" dirty="0">
                <a:solidFill>
                  <a:schemeClr val="tx1"/>
                </a:solidFill>
                <a:effectLst/>
                <a:latin typeface="Arial" charset="0"/>
                <a:ea typeface="+mn-ea"/>
                <a:cs typeface="+mn-cs"/>
              </a:rPr>
              <a:t>Now, some details from participants’ </a:t>
            </a:r>
            <a:r>
              <a:rPr lang="en-CA" sz="1400" kern="1200" baseline="0" dirty="0">
                <a:solidFill>
                  <a:schemeClr val="tx1"/>
                </a:solidFill>
                <a:effectLst/>
                <a:latin typeface="Arial" charset="0"/>
                <a:ea typeface="+mn-ea"/>
                <a:cs typeface="+mn-cs"/>
              </a:rPr>
              <a:t>s</a:t>
            </a:r>
            <a:r>
              <a:rPr lang="en-CA" sz="1400" kern="1200" dirty="0">
                <a:solidFill>
                  <a:schemeClr val="tx1"/>
                </a:solidFill>
                <a:effectLst/>
                <a:latin typeface="Arial" charset="0"/>
                <a:ea typeface="+mn-ea"/>
                <a:cs typeface="+mn-cs"/>
              </a:rPr>
              <a:t>elf-assessment questionnaires which were filled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marL="285750" lvl="0" indent="-285750">
              <a:buFont typeface="Arial" panose="020B0604020202020204" pitchFamily="34" charset="0"/>
              <a:buChar char="•"/>
            </a:pPr>
            <a:r>
              <a:rPr lang="en-CA" sz="1400" kern="1200" baseline="0" noProof="0" dirty="0">
                <a:solidFill>
                  <a:schemeClr val="tx1"/>
                </a:solidFill>
                <a:effectLst/>
                <a:latin typeface="Arial" charset="0"/>
                <a:ea typeface="+mn-ea"/>
                <a:cs typeface="+mn-cs"/>
              </a:rPr>
              <a:t>For this cohort, we got 127 registered participants, 93 completed the program, that’s a 73% rate, which is fantastic!!</a:t>
            </a:r>
          </a:p>
          <a:p>
            <a:pPr marL="0" lvl="0" indent="0">
              <a:buFont typeface="Arial" panose="020B0604020202020204" pitchFamily="34" charset="0"/>
              <a:buNone/>
            </a:pPr>
            <a:endParaRPr lang="fr-CA" sz="1400" kern="1200" baseline="0" noProof="0" dirty="0">
              <a:solidFill>
                <a:schemeClr val="tx1"/>
              </a:solidFill>
              <a:effectLst/>
              <a:latin typeface="Arial" charset="0"/>
              <a:ea typeface="+mn-ea"/>
              <a:cs typeface="+mn-cs"/>
            </a:endParaRPr>
          </a:p>
          <a:p>
            <a:pPr marL="0" lvl="0" indent="0">
              <a:buFont typeface="Arial" panose="020B0604020202020204" pitchFamily="34" charset="0"/>
              <a:buNone/>
            </a:pPr>
            <a:r>
              <a:rPr lang="fr-CA" sz="1400" kern="1200" baseline="0" noProof="0" dirty="0">
                <a:solidFill>
                  <a:schemeClr val="tx1"/>
                </a:solidFill>
                <a:effectLst/>
                <a:latin typeface="Arial" charset="0"/>
                <a:ea typeface="+mn-ea"/>
                <a:cs typeface="+mn-cs"/>
              </a:rPr>
              <a:t>W</a:t>
            </a:r>
            <a:r>
              <a:rPr lang="en-CA" sz="1400" kern="1200" baseline="0" noProof="0" dirty="0">
                <a:solidFill>
                  <a:schemeClr val="tx1"/>
                </a:solidFill>
                <a:effectLst/>
                <a:latin typeface="Arial" charset="0"/>
                <a:ea typeface="+mn-ea"/>
                <a:cs typeface="+mn-cs"/>
              </a:rPr>
              <a:t>e received 32 final assessments (34.5%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Almost 15%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tend to pay attention at the experience while doing their tasks.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800" b="0" i="0" u="none" strike="noStrike" dirty="0">
                <a:solidFill>
                  <a:srgbClr val="000000"/>
                </a:solidFill>
                <a:effectLst/>
                <a:latin typeface="Calibri" panose="020F0502020204030204" pitchFamily="34" charset="0"/>
              </a:rPr>
              <a:t>12.</a:t>
            </a:r>
            <a:r>
              <a:rPr lang="en-CA" sz="2800" dirty="0"/>
              <a:t> </a:t>
            </a:r>
            <a:r>
              <a:rPr lang="en-CA" sz="1800" b="0" i="0" u="none" strike="noStrike" dirty="0">
                <a:solidFill>
                  <a:srgbClr val="000000"/>
                </a:solidFill>
                <a:effectLst/>
                <a:latin typeface="Calibri" panose="020F0502020204030204" pitchFamily="34" charset="0"/>
              </a:rPr>
              <a:t>I tend   to quickly do my task(s)  without paying attention to the   experience along the way.</a:t>
            </a:r>
            <a:r>
              <a:rPr lang="en-CA" sz="2800" dirty="0"/>
              <a:t> </a:t>
            </a: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30.8%</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take time everyday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400" b="0" i="0" u="none" strike="noStrike" kern="1200" dirty="0">
                <a:solidFill>
                  <a:schemeClr val="tx1"/>
                </a:solidFill>
                <a:effectLst/>
                <a:latin typeface="+mn-lt"/>
                <a:ea typeface="+mn-ea"/>
                <a:cs typeface="+mn-cs"/>
              </a:rPr>
              <a:t>16</a:t>
            </a:r>
            <a:r>
              <a:rPr lang="en-CA" sz="1600" dirty="0"/>
              <a:t> </a:t>
            </a:r>
            <a:r>
              <a:rPr lang="en-CA" sz="1400" b="0" i="0" u="none" strike="noStrike" kern="1200" dirty="0">
                <a:solidFill>
                  <a:schemeClr val="tx1"/>
                </a:solidFill>
                <a:effectLst/>
                <a:latin typeface="+mn-lt"/>
                <a:ea typeface="+mn-ea"/>
                <a:cs typeface="+mn-cs"/>
              </a:rPr>
              <a:t>I take time each day to optimize my personal productivity.</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With a 13.5%</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focus on what they can influence.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400" b="0" i="0" u="none" strike="noStrike" kern="1200" dirty="0">
                <a:solidFill>
                  <a:schemeClr val="tx1"/>
                </a:solidFill>
                <a:effectLst/>
                <a:latin typeface="+mn-lt"/>
                <a:ea typeface="+mn-ea"/>
                <a:cs typeface="+mn-cs"/>
              </a:rPr>
              <a:t>13</a:t>
            </a:r>
            <a:r>
              <a:rPr lang="en-CA" sz="1600" dirty="0"/>
              <a:t> </a:t>
            </a:r>
            <a:r>
              <a:rPr lang="en-CA" sz="1400" b="0" i="0" u="none" strike="noStrike" kern="1200" dirty="0">
                <a:solidFill>
                  <a:schemeClr val="tx1"/>
                </a:solidFill>
                <a:effectLst/>
                <a:latin typeface="+mn-lt"/>
                <a:ea typeface="+mn-ea"/>
                <a:cs typeface="+mn-cs"/>
              </a:rPr>
              <a:t>I influence where I can, rather than worrying about what I can’t influence.</a:t>
            </a:r>
            <a:r>
              <a:rPr lang="en-CA" sz="1600" dirty="0"/>
              <a:t>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18%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are able to redirect the attention to the present moment.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kern="1200" dirty="0">
                <a:solidFill>
                  <a:schemeClr val="tx1"/>
                </a:solidFill>
                <a:effectLst/>
                <a:latin typeface="+mn-lt"/>
                <a:ea typeface="+mn-ea"/>
                <a:cs typeface="+mn-cs"/>
              </a:rPr>
              <a:t>15</a:t>
            </a:r>
            <a:r>
              <a:rPr lang="en-CA" sz="2000" dirty="0"/>
              <a:t> </a:t>
            </a:r>
            <a:r>
              <a:rPr lang="en-CA" sz="1800" b="0" i="0" u="none" strike="noStrike" kern="1200" dirty="0">
                <a:solidFill>
                  <a:schemeClr val="tx1"/>
                </a:solidFill>
                <a:effectLst/>
                <a:latin typeface="+mn-lt"/>
                <a:ea typeface="+mn-ea"/>
                <a:cs typeface="+mn-cs"/>
              </a:rPr>
              <a:t>I am able to notice when my attention has been pulled away and redirect it to the present.</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just over 22%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bouncing back faster after a challenging situation.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kern="1200" dirty="0">
                <a:solidFill>
                  <a:schemeClr val="tx1"/>
                </a:solidFill>
                <a:effectLst/>
                <a:latin typeface="+mn-lt"/>
                <a:ea typeface="+mn-ea"/>
                <a:cs typeface="+mn-cs"/>
              </a:rPr>
              <a:t>4</a:t>
            </a:r>
            <a:r>
              <a:rPr lang="en-CA" sz="2000" dirty="0"/>
              <a:t> </a:t>
            </a:r>
            <a:r>
              <a:rPr lang="en-CA" sz="1800" b="0" i="0" u="none" strike="noStrike" kern="1200" dirty="0">
                <a:solidFill>
                  <a:schemeClr val="tx1"/>
                </a:solidFill>
                <a:effectLst/>
                <a:latin typeface="+mn-lt"/>
                <a:ea typeface="+mn-ea"/>
                <a:cs typeface="+mn-cs"/>
              </a:rPr>
              <a:t>I feel I can bounce back quickly after an emotionally challenge situation.</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367637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dirty="0">
              <a:solidFill>
                <a:schemeClr val="tx1"/>
              </a:solidFill>
              <a:effectLst/>
              <a:latin typeface="Arial" charset="0"/>
              <a:ea typeface="+mn-ea"/>
              <a:cs typeface="+mn-cs"/>
            </a:endParaRPr>
          </a:p>
          <a:p>
            <a:pPr marL="285750" indent="-285750">
              <a:buFont typeface="Arial" panose="020B0604020202020204" pitchFamily="34" charset="0"/>
              <a:buChar char="•"/>
            </a:pPr>
            <a:r>
              <a:rPr lang="en-CA" sz="1200" dirty="0"/>
              <a:t>I definitely have come a long way in terms of personal growth over the past year between the Decompression Program and the Mindful Change Leadership sessions. I do believe that the culture at work needs to change as a whole, taking into consideration all of the changes that have occurred from 2019 - now. Would love to see more of these types of programs being implemented under the 'mandatory training' sessions in the federal government. Thank you for your support!</a:t>
            </a:r>
          </a:p>
          <a:p>
            <a:pPr marL="285750" indent="-285750">
              <a:buFont typeface="Arial" panose="020B0604020202020204" pitchFamily="34" charset="0"/>
              <a:buChar char="•"/>
            </a:pPr>
            <a:r>
              <a:rPr lang="en-CA" sz="1200" dirty="0"/>
              <a:t>I enjoyed the course.  It provided me perspective on myself and how I react to my surroundings and others.</a:t>
            </a:r>
          </a:p>
          <a:p>
            <a:pPr marL="285750" indent="-285750">
              <a:buFont typeface="Arial" panose="020B0604020202020204" pitchFamily="34" charset="0"/>
              <a:buChar char="•"/>
            </a:pPr>
            <a:r>
              <a:rPr lang="en-CA" sz="1200" dirty="0"/>
              <a:t>I really enjoyed this course, and it taught me a lot of practical skills that work for me. While I haven't been keeping them up as much as I could, I am happy to have had this experience so that I know what I can go back to when I am struggling. </a:t>
            </a:r>
          </a:p>
          <a:p>
            <a:pPr marL="285750" indent="-285750">
              <a:buFont typeface="Arial" panose="020B0604020202020204" pitchFamily="34" charset="0"/>
              <a:buChar char="•"/>
            </a:pPr>
            <a:r>
              <a:rPr lang="en-CA" sz="1200" dirty="0"/>
              <a:t>I very much appreciated the re-centering that this course offered.  I am in a better mental state since taking it. I would love to see a portion about helping others to re-center, the leadership part.  Lots of tools could be shared but broaching the subject of witnessing a need for some tools in others would be great.  Obviously, the readiness and willingness is self directed, but how does one in a leadership role recommend to others without seeming too meddlesome.</a:t>
            </a:r>
          </a:p>
          <a:p>
            <a:pPr marL="285750" indent="-285750">
              <a:buFont typeface="Arial" panose="020B0604020202020204" pitchFamily="34" charset="0"/>
              <a:buChar char="•"/>
            </a:pPr>
            <a:r>
              <a:rPr lang="en-CA" sz="1200" dirty="0"/>
              <a:t>It was such a privilege to participate in this program. It was occasionally a challenge to adjust my schedule to fully participate in the small group sessions, but was very rewarding when my group did find the time.  The larger group sessions were a great space to connect with individuals across departments. </a:t>
            </a:r>
          </a:p>
          <a:p>
            <a:pPr marL="285750" indent="-285750">
              <a:buFont typeface="Arial" panose="020B0604020202020204" pitchFamily="34" charset="0"/>
              <a:buChar char="•"/>
            </a:pPr>
            <a:r>
              <a:rPr lang="en-CA" sz="1200" dirty="0"/>
              <a:t>Thank you for the MLCD 2025</a:t>
            </a:r>
          </a:p>
          <a:p>
            <a:pPr marL="285750" indent="-285750">
              <a:buFont typeface="Arial" panose="020B0604020202020204" pitchFamily="34" charset="0"/>
              <a:buChar char="•"/>
            </a:pPr>
            <a:r>
              <a:rPr lang="en-CA" sz="1200" dirty="0"/>
              <a:t>Thanks again for a great program!</a:t>
            </a:r>
          </a:p>
          <a:p>
            <a:pPr marL="285750" indent="-285750">
              <a:buFont typeface="Arial" panose="020B0604020202020204" pitchFamily="34" charset="0"/>
              <a:buChar char="•"/>
            </a:pPr>
            <a:r>
              <a:rPr lang="en-CA" sz="1200" dirty="0"/>
              <a:t>the MCLD program is a </a:t>
            </a:r>
            <a:r>
              <a:rPr lang="en-CA" sz="1200" dirty="0" err="1"/>
              <a:t>a</a:t>
            </a:r>
            <a:r>
              <a:rPr lang="en-CA" sz="1200" dirty="0"/>
              <a:t> constructive, practical, beautifully designed approach to helping people be more present and let go of distraction.  There are so many tools presented in the program that I'd re-do it, just to incorporate more of the tools into my daily life.  Kudos to Alejandro and all of the facilitators.  I'm grateful for their engagement and efforts.</a:t>
            </a:r>
          </a:p>
          <a:p>
            <a:pPr marL="285750" indent="-285750">
              <a:buFont typeface="Arial" panose="020B0604020202020204" pitchFamily="34" charset="0"/>
              <a:buChar char="•"/>
            </a:pPr>
            <a:r>
              <a:rPr lang="en-CA" sz="1200" dirty="0"/>
              <a:t>This course helped me to realize that I am not looking after myself in the same way I look after others, and has inspired me to keep trying to find ways to calm my own central nervous system on a daily basis to improve my life and my experience at work. Thank you to the team that facilitates this session - I deeply wish these kinds of offers were more widely supported by senior management, and that a variety of options offering mindfulness and stress-reduction in the workplace were encouraged. It was through this course that I came to recognize the stressors and impacts on my mental health, and I was inspired to do something to improve my situation. Thank you so much!</a:t>
            </a:r>
          </a:p>
          <a:p>
            <a:pPr marL="285750" indent="-285750">
              <a:buFont typeface="Arial" panose="020B0604020202020204" pitchFamily="34" charset="0"/>
              <a:buChar char="•"/>
            </a:pPr>
            <a:r>
              <a:rPr lang="en-CA" sz="1200" dirty="0"/>
              <a:t>This is the second time I've participated in the cohort and definitely strengthened my skills and realized that mindfulness is an ongoing practice that you need to keep constant although there are ebbs and flows with it. My cohort still meets once a month and we were fortunate to have two of us in the same work building although different departments, so we meet regularly to go walking.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A545D-412D-03FF-F17B-35C71E20DF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4C10F-787E-713A-67C9-E8F57B7372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FDEA7-CFCC-D3EB-5F32-F1A638E10550}"/>
              </a:ext>
            </a:extLst>
          </p:cNvPr>
          <p:cNvSpPr>
            <a:spLocks noGrp="1"/>
          </p:cNvSpPr>
          <p:nvPr>
            <p:ph type="body" idx="1"/>
          </p:nvPr>
        </p:nvSpPr>
        <p:spPr/>
        <p:txBody>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err="1">
                <a:solidFill>
                  <a:schemeClr val="tx1"/>
                </a:solidFill>
                <a:effectLst/>
                <a:latin typeface="Arial" charset="0"/>
                <a:ea typeface="+mn-ea"/>
                <a:cs typeface="+mn-cs"/>
              </a:rPr>
              <a:t>From</a:t>
            </a:r>
            <a:r>
              <a:rPr lang="fr-CA" sz="1200" kern="1200" dirty="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a:extLst>
              <a:ext uri="{FF2B5EF4-FFF2-40B4-BE49-F238E27FC236}">
                <a16:creationId xmlns:a16="http://schemas.microsoft.com/office/drawing/2014/main" id="{3BB83450-E6BC-DD96-BF83-195073A01C59}"/>
              </a:ext>
            </a:extLst>
          </p:cNvPr>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34586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en-US" sz="1200" dirty="0"/>
              <a:t>Dani // Jena:</a:t>
            </a:r>
          </a:p>
          <a:p>
            <a:endParaRPr lang="en-CA" dirty="0"/>
          </a:p>
          <a:p>
            <a:r>
              <a:rPr lang="en-CA" dirty="0"/>
              <a:t>Now, before we go into the details of the program and the Q&amp;A, let’s give a try to another mindful exercise…</a:t>
            </a:r>
          </a:p>
          <a:p>
            <a:r>
              <a:rPr lang="en-CA" sz="1200" dirty="0"/>
              <a:t>As with the first exercise, 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p>
          <a:p>
            <a:pPr>
              <a:spcBef>
                <a:spcPts val="600"/>
              </a:spcBef>
            </a:pPr>
            <a:r>
              <a:rPr lang="en-CA" sz="3000" dirty="0">
                <a:solidFill>
                  <a:schemeClr val="tx1"/>
                </a:solidFill>
              </a:rPr>
              <a:t>Supported by facilitators from the following departments:</a:t>
            </a:r>
          </a:p>
          <a:p>
            <a:pPr marL="457200" indent="-457200">
              <a:spcBef>
                <a:spcPts val="600"/>
              </a:spcBef>
              <a:buFont typeface="Arial" panose="020B0604020202020204" pitchFamily="34" charset="0"/>
              <a:buChar char="•"/>
            </a:pPr>
            <a:r>
              <a:rPr lang="en-CA" sz="3000" dirty="0">
                <a:solidFill>
                  <a:schemeClr val="tx1"/>
                </a:solidFill>
              </a:rPr>
              <a:t>Office of the Secretary to the Governor General (GG)</a:t>
            </a:r>
          </a:p>
          <a:p>
            <a:pPr marL="457200" indent="-457200">
              <a:spcBef>
                <a:spcPts val="600"/>
              </a:spcBef>
              <a:buFont typeface="Arial" panose="020B0604020202020204" pitchFamily="34" charset="0"/>
              <a:buChar char="•"/>
            </a:pPr>
            <a:r>
              <a:rPr lang="en-CA" sz="3000" dirty="0">
                <a:solidFill>
                  <a:schemeClr val="tx1"/>
                </a:solidFill>
              </a:rPr>
              <a:t>Parks Canada (PC),</a:t>
            </a:r>
          </a:p>
          <a:p>
            <a:pPr marL="457200" indent="-457200">
              <a:spcBef>
                <a:spcPts val="600"/>
              </a:spcBef>
              <a:buFont typeface="Arial" panose="020B0604020202020204" pitchFamily="34" charset="0"/>
              <a:buChar char="•"/>
            </a:pPr>
            <a:r>
              <a:rPr lang="en-CA" sz="3000" dirty="0">
                <a:solidFill>
                  <a:schemeClr val="tx1"/>
                </a:solidFill>
              </a:rPr>
              <a:t>Financial Transactions and Reports Analysis Centre of Canada (FINTRAC)</a:t>
            </a:r>
          </a:p>
          <a:p>
            <a:pPr marL="457200" indent="-457200">
              <a:spcBef>
                <a:spcPts val="600"/>
              </a:spcBef>
              <a:buFont typeface="Arial" panose="020B0604020202020204" pitchFamily="34" charset="0"/>
              <a:buChar char="•"/>
            </a:pPr>
            <a:r>
              <a:rPr lang="en-CA" sz="3000" dirty="0">
                <a:solidFill>
                  <a:schemeClr val="tx1"/>
                </a:solidFill>
              </a:rPr>
              <a:t>Employment and Social Development Canada (ESDC)</a:t>
            </a:r>
          </a:p>
          <a:p>
            <a:pPr marL="457200" indent="-457200">
              <a:spcBef>
                <a:spcPts val="600"/>
              </a:spcBef>
              <a:buFont typeface="Arial" panose="020B0604020202020204" pitchFamily="34" charset="0"/>
              <a:buChar char="•"/>
            </a:pPr>
            <a:r>
              <a:rPr lang="en-CA" sz="3000" dirty="0">
                <a:solidFill>
                  <a:schemeClr val="tx1"/>
                </a:solidFill>
              </a:rPr>
              <a:t>Public Services and Procurement Canada (PSPC)</a:t>
            </a:r>
          </a:p>
          <a:p>
            <a:pPr marL="457200" indent="-457200">
              <a:spcBef>
                <a:spcPts val="600"/>
              </a:spcBef>
              <a:buFont typeface="Arial" panose="020B0604020202020204" pitchFamily="34" charset="0"/>
              <a:buChar char="•"/>
            </a:pPr>
            <a:r>
              <a:rPr lang="en-CA" sz="3000" dirty="0">
                <a:solidFill>
                  <a:schemeClr val="tx1"/>
                </a:solidFill>
              </a:rPr>
              <a:t>Indigenous Services Canada (ISC)</a:t>
            </a:r>
          </a:p>
          <a:p>
            <a:pPr marL="457200" indent="-457200">
              <a:spcBef>
                <a:spcPts val="600"/>
              </a:spcBef>
              <a:buFont typeface="Arial" panose="020B0604020202020204" pitchFamily="34" charset="0"/>
              <a:buChar char="•"/>
            </a:pPr>
            <a:r>
              <a:rPr lang="en-CA" sz="3000" dirty="0">
                <a:solidFill>
                  <a:schemeClr val="tx1"/>
                </a:solidFill>
              </a:rPr>
              <a:t>Canada Border Services Agency (CBSA)</a:t>
            </a:r>
          </a:p>
          <a:p>
            <a:pPr marL="457200" indent="-457200">
              <a:spcBef>
                <a:spcPts val="600"/>
              </a:spcBef>
              <a:buFont typeface="Arial" panose="020B0604020202020204" pitchFamily="34" charset="0"/>
              <a:buChar char="•"/>
            </a:pPr>
            <a:r>
              <a:rPr lang="en-CA" sz="3000" dirty="0">
                <a:solidFill>
                  <a:schemeClr val="tx1"/>
                </a:solidFill>
              </a:rPr>
              <a:t>Treasury Board of Canada Secretariat (TBS)</a:t>
            </a:r>
          </a:p>
          <a:p>
            <a:pPr marL="457200" indent="-457200">
              <a:spcBef>
                <a:spcPts val="600"/>
              </a:spcBef>
              <a:buFont typeface="Arial" panose="020B0604020202020204" pitchFamily="34" charset="0"/>
              <a:buChar char="•"/>
            </a:pPr>
            <a:r>
              <a:rPr lang="en-CA" sz="3000" dirty="0">
                <a:solidFill>
                  <a:schemeClr val="tx1"/>
                </a:solidFill>
              </a:rPr>
              <a:t>Canada Revenue Agency (CRA)</a:t>
            </a:r>
          </a:p>
          <a:p>
            <a:pPr marL="457200" indent="-457200">
              <a:spcBef>
                <a:spcPts val="600"/>
              </a:spcBef>
              <a:buFont typeface="Arial" panose="020B0604020202020204" pitchFamily="34" charset="0"/>
              <a:buChar char="•"/>
            </a:pPr>
            <a:r>
              <a:rPr lang="en-CA" sz="3000" dirty="0">
                <a:solidFill>
                  <a:schemeClr val="tx1"/>
                </a:solidFill>
              </a:rPr>
              <a:t>Immigration, Refugees and Citizenship Canada (IRCC)</a:t>
            </a:r>
          </a:p>
          <a:p>
            <a:pPr marL="457200" indent="-457200">
              <a:spcBef>
                <a:spcPts val="600"/>
              </a:spcBef>
              <a:buFont typeface="Arial" panose="020B0604020202020204" pitchFamily="34" charset="0"/>
              <a:buChar char="•"/>
            </a:pPr>
            <a:r>
              <a:rPr lang="en-CA" sz="3000" kern="1200" dirty="0">
                <a:solidFill>
                  <a:schemeClr val="tx1"/>
                </a:solidFill>
                <a:latin typeface="+mn-lt"/>
                <a:ea typeface="+mn-ea"/>
                <a:cs typeface="+mn-cs"/>
              </a:rPr>
              <a:t>And others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Update the overview to show something </a:t>
            </a:r>
            <a:r>
              <a:rPr lang="en-CA" sz="1200" b="0"/>
              <a:t>inspired by the </a:t>
            </a:r>
            <a:r>
              <a:rPr lang="en-CA" sz="1200" b="0" dirty="0"/>
              <a:t>image</a:t>
            </a:r>
            <a:endParaRPr lang="en-US"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07509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39669-FC0E-43A3-AFDD-A172DB276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17DA6-B12D-2D0A-4E12-716AFA54C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31723-5411-B2D6-ECDF-B82179A5B9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program goes for 8 weeks, with a weekly session of 1.5 hours, plus additional homework to an approximate 2 to 3 hours a week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program is aimed at someone who wants it” (not necessary for one who needs it)</a:t>
            </a:r>
          </a:p>
          <a:p>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a:extLst>
              <a:ext uri="{FF2B5EF4-FFF2-40B4-BE49-F238E27FC236}">
                <a16:creationId xmlns:a16="http://schemas.microsoft.com/office/drawing/2014/main" id="{7A4EC44B-3CD0-6640-A75B-0DEF4154083A}"/>
              </a:ext>
            </a:extLst>
          </p:cNvPr>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072664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17</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meantime that</a:t>
            </a:r>
            <a:r>
              <a:rPr lang="en-US" baseline="0" dirty="0"/>
              <a:t> people raise their hand to ask</a:t>
            </a:r>
            <a:r>
              <a:rPr lang="en-US" dirty="0"/>
              <a:t> questions), we’ll reflect back on some of the comments put</a:t>
            </a:r>
            <a:r>
              <a:rPr lang="en-US" baseline="0" dirty="0"/>
              <a:t> on the chat…. (mention some of the comments for both exercises)</a:t>
            </a:r>
            <a:endParaRPr lang="en-US" dirty="0"/>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Sli.do</a:t>
            </a:r>
            <a:br>
              <a:rPr lang="en-US" dirty="0"/>
            </a:br>
            <a:br>
              <a:rPr lang="en-US" dirty="0"/>
            </a:b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err="1"/>
              <a:t>Facilitator</a:t>
            </a:r>
            <a:r>
              <a:rPr lang="fr-FR" b="0" dirty="0"/>
              <a:t> 1:</a:t>
            </a:r>
            <a:endParaRPr lang="fr-CA" b="0" dirty="0"/>
          </a:p>
          <a:p>
            <a:endParaRPr lang="en-CA" noProof="0" dirty="0"/>
          </a:p>
          <a:p>
            <a:r>
              <a:rPr lang="en-CA" noProof="0" dirty="0"/>
              <a:t>Based on a Sli.do used on a recent session, like this one, we’re showing the impact of a quick mindfulness exercise.</a:t>
            </a:r>
          </a:p>
          <a:p>
            <a:endParaRPr lang="en-CA" noProof="0" dirty="0"/>
          </a:p>
          <a:p>
            <a:r>
              <a:rPr lang="en-CA" noProof="0" dirty="0"/>
              <a:t>We asked participants “</a:t>
            </a:r>
            <a:r>
              <a:rPr lang="en-CA" dirty="0"/>
              <a:t>How are you feeling?”</a:t>
            </a:r>
            <a:r>
              <a:rPr lang="en-CA" noProof="0" dirty="0"/>
              <a:t> before and after of doing a quick mindfulness exercise, like the one we just did, the images shows </a:t>
            </a:r>
            <a:r>
              <a:rPr lang="en-CA" sz="1200" kern="1200" noProof="0" dirty="0">
                <a:solidFill>
                  <a:schemeClr val="accent1">
                    <a:lumMod val="75000"/>
                  </a:schemeClr>
                </a:solidFill>
                <a:latin typeface="+mn-lt"/>
                <a:ea typeface="+mn-ea"/>
                <a:cs typeface="+mn-cs"/>
              </a:rPr>
              <a:t>a shift towards the groups of words 4 and 5.</a:t>
            </a:r>
          </a:p>
          <a:p>
            <a:endParaRPr lang="en-CA" sz="1200" kern="1200" noProof="0" dirty="0">
              <a:solidFill>
                <a:schemeClr val="accent1">
                  <a:lumMod val="75000"/>
                </a:schemeClr>
              </a:solidFill>
              <a:latin typeface="+mn-lt"/>
              <a:ea typeface="+mn-ea"/>
              <a:cs typeface="+mn-cs"/>
            </a:endParaRPr>
          </a:p>
          <a:p>
            <a:r>
              <a:rPr lang="en-CA" sz="1200" kern="1200" noProof="0" dirty="0">
                <a:solidFill>
                  <a:schemeClr val="accent1">
                    <a:lumMod val="75000"/>
                  </a:schemeClr>
                </a:solidFill>
                <a:latin typeface="+mn-lt"/>
                <a:ea typeface="+mn-ea"/>
                <a:cs typeface="+mn-cs"/>
              </a:rPr>
              <a:t>The groups represent the human transition and they contain normal reactions to change, we’ explore change and transition in the next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noProof="0" dirty="0">
              <a:solidFill>
                <a:schemeClr val="accent1">
                  <a:lumMod val="75000"/>
                </a:schemeClr>
              </a:solidFill>
              <a:latin typeface="+mn-lt"/>
              <a:ea typeface="+mn-ea"/>
              <a:cs typeface="+mn-cs"/>
            </a:endParaRPr>
          </a:p>
          <a:p>
            <a:r>
              <a:rPr lang="en-CA" sz="1200" noProof="0" dirty="0">
                <a:solidFill>
                  <a:schemeClr val="accent1">
                    <a:lumMod val="75000"/>
                  </a:schemeClr>
                </a:solidFill>
                <a:latin typeface="+mj-lt"/>
                <a:ea typeface="+mj-ea"/>
                <a:cs typeface="+mj-cs"/>
              </a:rPr>
              <a:t>A quick mindfulness exercise generates benefits, suggesting the availability of the prefrontal cortex, which is needed to learn, have focus, clarity, creativity, curiosity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noProof="0" dirty="0">
              <a:solidFill>
                <a:schemeClr val="accent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The same Sli.do have been used with many other audiences, including Canadian Coast Guard, CRA folks, Learning folks, and many more.</a:t>
            </a:r>
          </a:p>
          <a:p>
            <a:endParaRPr lang="en-CA" noProof="0" dirty="0"/>
          </a:p>
          <a:p>
            <a:r>
              <a:rPr lang="en-CA" noProof="0"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 image: With a participation of approx. 975 people on the English session, on the French session we had about 200 participants with similar results, the session was presented to employees of all Government of Canada Departments, Feb 4 2025.</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The whole section, including the 3 sli.do</a:t>
            </a:r>
            <a:r>
              <a:rPr lang="en-CA" baseline="0" noProof="0" dirty="0"/>
              <a:t> questions and the body scan mindfulness exercises,</a:t>
            </a:r>
            <a:r>
              <a:rPr lang="en-CA" noProof="0" dirty="0"/>
              <a:t> lasted about 7 mins</a:t>
            </a:r>
          </a:p>
          <a:p>
            <a:endParaRPr lang="en-CA" noProof="0" dirty="0"/>
          </a:p>
          <a:p>
            <a:endParaRPr lang="fr-FR" dirty="0"/>
          </a:p>
          <a:p>
            <a:endParaRPr lang="fr-FR" dirty="0"/>
          </a:p>
          <a:p>
            <a:r>
              <a:rPr lang="fr-FR" dirty="0"/>
              <a:t>---</a:t>
            </a:r>
          </a:p>
          <a:p>
            <a:endParaRPr lang="fr-FR" dirty="0"/>
          </a:p>
          <a:p>
            <a:r>
              <a:rPr lang="fr-FR" dirty="0"/>
              <a:t>Avec la participation du approx 200 participantes, la séance s’a présentée aux employés du Gouvernement du Canada, le 4 février 2025.</a:t>
            </a:r>
          </a:p>
          <a:p>
            <a:endParaRPr lang="fr-FR" dirty="0"/>
          </a:p>
          <a:p>
            <a:r>
              <a:rPr lang="fr-FR" dirty="0"/>
              <a:t>L’image en haut à droite illustre le niveau de familiarité des participants avec la pratique de la pleine conscience.</a:t>
            </a:r>
          </a:p>
          <a:p>
            <a:endParaRPr lang="fr-FR" dirty="0"/>
          </a:p>
          <a:p>
            <a:r>
              <a:rPr lang="fr-FR" dirty="0"/>
              <a:t>Les deux images en bas montrent les résultats avant et après un exercice de balayage corporel en pleine conscience.</a:t>
            </a:r>
            <a:br>
              <a:rPr lang="fr-FR" dirty="0"/>
            </a:br>
            <a:r>
              <a:rPr lang="fr-FR" dirty="0"/>
              <a:t>La </a:t>
            </a:r>
            <a:r>
              <a:rPr lang="fr-FR" b="1" dirty="0"/>
              <a:t>conclusion </a:t>
            </a:r>
            <a:r>
              <a:rPr lang="fr-FR" dirty="0"/>
              <a:t>est que l’image de droite révèle un déplacement vers les groupes de mots 4 et 5. Ces mots représentent la transition vers un « nouveau départ », favorisant ainsi une moindre résistance ou une meilleure acceptation du changement.</a:t>
            </a:r>
          </a:p>
          <a:p>
            <a:endParaRPr lang="fr-FR" dirty="0"/>
          </a:p>
          <a:p>
            <a:r>
              <a:rPr lang="fr-FR" b="1" dirty="0"/>
              <a:t>En d’autres termes</a:t>
            </a:r>
            <a:r>
              <a:rPr lang="fr-FR" dirty="0"/>
              <a:t>, quel que soit le niveau de pratique en pleine conscience, un exercice rapide de pleine conscience procure des bénéfices. Comme le montre l’image, le déplacement vers les groupes de mots 4 et 5 est aligné avec l’activation du cortex préfrontal, essentiel pour apprendre, se concentrer, avoir de la clarté, de la créativité et de la curiosité.</a:t>
            </a:r>
          </a:p>
          <a:p>
            <a:r>
              <a:rPr lang="fr-FR" dirty="0"/>
              <a:t>L’ensemble de cette section, incluant les trois questions sur sli.do et les exercices de balayage corporel en pleine conscience, a duré environ 5 minutes.</a:t>
            </a:r>
          </a:p>
        </p:txBody>
      </p:sp>
      <p:sp>
        <p:nvSpPr>
          <p:cNvPr id="4" name="Slide Number Placeholder 3"/>
          <p:cNvSpPr>
            <a:spLocks noGrp="1"/>
          </p:cNvSpPr>
          <p:nvPr>
            <p:ph type="sldNum" sz="quarter" idx="5"/>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26841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spcAft>
                <a:spcPts val="600"/>
              </a:spcAft>
              <a:buFont typeface="Arial" panose="020B0604020202020204" pitchFamily="34" charset="0"/>
              <a:buNone/>
            </a:pPr>
            <a:r>
              <a:rPr lang="en-US" sz="1200" dirty="0"/>
              <a:t>Dani // Jena:</a:t>
            </a:r>
          </a:p>
          <a:p>
            <a:pPr defTabSz="912937">
              <a:defRPr/>
            </a:pPr>
            <a:endParaRPr lang="en-CA" dirty="0"/>
          </a:p>
          <a:p>
            <a:pPr defTabSz="912937">
              <a:defRPr/>
            </a:pPr>
            <a:r>
              <a:rPr lang="en-CA" dirty="0"/>
              <a:t>To turn on the “automatic CC Interpretation, follow the next steps</a:t>
            </a:r>
          </a:p>
          <a:p>
            <a:pPr marL="228600" indent="-228600" defTabSz="912937">
              <a:buAutoNum type="arabicPeriod"/>
              <a:defRPr/>
            </a:pPr>
            <a:r>
              <a:rPr lang="en-CA" dirty="0"/>
              <a:t>From the “more” option at the top of your window, select “Language and speech” </a:t>
            </a:r>
          </a:p>
          <a:p>
            <a:pPr marL="228600" indent="-228600" defTabSz="912937">
              <a:buAutoNum type="arabicPeriod"/>
              <a:defRPr/>
            </a:pPr>
            <a:r>
              <a:rPr lang="en-CA" dirty="0"/>
              <a:t>Then select “Show live captions”</a:t>
            </a:r>
            <a:br>
              <a:rPr lang="en-CA" dirty="0"/>
            </a:br>
            <a:r>
              <a:rPr lang="en-CA" dirty="0"/>
              <a:t>It opens up a window at the bottom </a:t>
            </a:r>
          </a:p>
          <a:p>
            <a:pPr marL="228600" indent="-228600" defTabSz="912937">
              <a:buAutoNum type="arabicPeriod"/>
              <a:defRPr/>
            </a:pPr>
            <a:r>
              <a:rPr lang="en-CA" dirty="0"/>
              <a:t>Towards its right, there is an engine icon, </a:t>
            </a:r>
            <a:br>
              <a:rPr lang="en-CA" dirty="0"/>
            </a:br>
            <a:r>
              <a:rPr lang="en-CA" dirty="0"/>
              <a:t>from there select “Language settings”.</a:t>
            </a:r>
            <a:br>
              <a:rPr lang="en-CA" dirty="0"/>
            </a:br>
            <a:r>
              <a:rPr lang="en-CA" dirty="0"/>
              <a:t>On the right, the “Language settings” panel opens</a:t>
            </a:r>
          </a:p>
          <a:p>
            <a:pPr marL="228600" indent="-228600" defTabSz="912937">
              <a:buAutoNum type="arabicPeriod"/>
              <a:defRPr/>
            </a:pPr>
            <a:r>
              <a:rPr lang="en-CA" dirty="0"/>
              <a:t>Toggle the “Translate to” option,</a:t>
            </a:r>
            <a:br>
              <a:rPr lang="en-CA" dirty="0"/>
            </a:br>
            <a:r>
              <a:rPr lang="en-CA" dirty="0"/>
              <a:t>and select the language to translate the CC into</a:t>
            </a:r>
          </a:p>
          <a:p>
            <a:pPr marL="0" indent="0" defTabSz="912937">
              <a:buNone/>
              <a:defRPr/>
            </a:pPr>
            <a:endParaRPr lang="en-CA" dirty="0"/>
          </a:p>
          <a:p>
            <a:pPr marL="0" indent="0" defTabSz="912937">
              <a:buNone/>
              <a:defRPr/>
            </a:pPr>
            <a:r>
              <a:rPr lang="en-CA" dirty="0"/>
              <a:t>5 - Be aware that if you change the “Meeting spoken language”, it does for everybody on this meeting.</a:t>
            </a:r>
          </a:p>
          <a:p>
            <a:pPr marL="228600" indent="-228600" defTabSz="912937">
              <a:buAutoNum type="arabicPeriod"/>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35994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Ask questions anonymously via Sli.do </a:t>
            </a:r>
            <a:br>
              <a:rPr lang="en-US" sz="1200" dirty="0"/>
            </a:br>
            <a:r>
              <a:rPr lang="en-US" sz="1200" dirty="0"/>
              <a:t>https://app.sli.do/event/ndecSyr9sCAK8nCTSHMcjb</a:t>
            </a:r>
            <a:br>
              <a:rPr lang="en-US" sz="1200" dirty="0"/>
            </a:br>
            <a:r>
              <a:rPr lang="en-US" sz="1200" dirty="0"/>
              <a:t>code # </a:t>
            </a:r>
            <a:r>
              <a:rPr lang="en-US" sz="1200" dirty="0" err="1"/>
              <a:t>mcld</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spcAft>
                <a:spcPts val="600"/>
              </a:spcAft>
              <a:buFont typeface="Arial" panose="020B0604020202020204" pitchFamily="34" charset="0"/>
              <a:buNone/>
            </a:pPr>
            <a:r>
              <a:rPr lang="en-US" sz="1200" dirty="0"/>
              <a:t>Dani // Jena:</a:t>
            </a:r>
          </a:p>
          <a:p>
            <a:endParaRPr lang="fr-CA" dirty="0"/>
          </a:p>
          <a:p>
            <a:r>
              <a:rPr lang="fr-CA" dirty="0" err="1"/>
              <a:t>We</a:t>
            </a:r>
            <a:r>
              <a:rPr lang="fr-CA" dirty="0"/>
              <a:t> have the Sli.do, in case </a:t>
            </a:r>
            <a:r>
              <a:rPr lang="fr-CA" dirty="0" err="1"/>
              <a:t>anyone</a:t>
            </a:r>
            <a:r>
              <a:rPr lang="fr-CA" dirty="0"/>
              <a:t> </a:t>
            </a:r>
            <a:r>
              <a:rPr lang="fr-CA" dirty="0" err="1"/>
              <a:t>would</a:t>
            </a:r>
            <a:r>
              <a:rPr lang="fr-CA" dirty="0"/>
              <a:t> </a:t>
            </a:r>
            <a:r>
              <a:rPr lang="fr-CA" dirty="0" err="1"/>
              <a:t>prefer</a:t>
            </a:r>
            <a:r>
              <a:rPr lang="fr-CA" dirty="0"/>
              <a:t> to </a:t>
            </a:r>
            <a:r>
              <a:rPr lang="fr-CA" dirty="0" err="1"/>
              <a:t>anonymously</a:t>
            </a:r>
            <a:r>
              <a:rPr lang="fr-CA" dirty="0"/>
              <a:t> </a:t>
            </a:r>
            <a:r>
              <a:rPr lang="fr-CA" dirty="0" err="1"/>
              <a:t>ask</a:t>
            </a:r>
            <a:r>
              <a:rPr lang="fr-CA" dirty="0"/>
              <a:t> a question</a:t>
            </a:r>
          </a:p>
          <a:p>
            <a:endParaRPr lang="fr-CA" dirty="0"/>
          </a:p>
          <a:p>
            <a:r>
              <a:rPr lang="fr-CA" dirty="0" err="1"/>
              <a:t>Now</a:t>
            </a:r>
            <a:r>
              <a:rPr lang="fr-CA" dirty="0"/>
              <a:t>, </a:t>
            </a:r>
            <a:r>
              <a:rPr lang="fr-CA" dirty="0" err="1"/>
              <a:t>introducing</a:t>
            </a:r>
            <a:r>
              <a:rPr lang="fr-CA" dirty="0"/>
              <a:t> Marc Sanderson…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4323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lvl="0" indent="-171450">
              <a:spcAft>
                <a:spcPts val="600"/>
              </a:spcAft>
              <a:buFont typeface="Arial" panose="020B0604020202020204" pitchFamily="34" charset="0"/>
              <a:buChar char="•"/>
            </a:pPr>
            <a:r>
              <a:rPr lang="en-US" sz="1200" baseline="0" dirty="0"/>
              <a:t>Now, let’s define “leadership” via 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endParaRPr lang="en-CA"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dirty="0"/>
              <a:t>To start, let’s experience a mindful exercise…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fr-CA"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CA" dirty="0"/>
              <a:t>Note </a:t>
            </a:r>
            <a:r>
              <a:rPr lang="fr-CA" dirty="0" err="1"/>
              <a:t>that</a:t>
            </a:r>
            <a:r>
              <a:rPr lang="fr-CA" dirty="0"/>
              <a:t> for </a:t>
            </a:r>
            <a:r>
              <a:rPr lang="fr-CA" dirty="0" err="1"/>
              <a:t>some</a:t>
            </a:r>
            <a:r>
              <a:rPr lang="fr-CA" dirty="0"/>
              <a:t> people, </a:t>
            </a:r>
            <a:r>
              <a:rPr lang="fr-CA" dirty="0" err="1"/>
              <a:t>mindfulness</a:t>
            </a:r>
            <a:r>
              <a:rPr lang="fr-CA" dirty="0"/>
              <a:t> </a:t>
            </a:r>
            <a:r>
              <a:rPr lang="fr-CA" dirty="0" err="1"/>
              <a:t>exercises</a:t>
            </a:r>
            <a:r>
              <a:rPr lang="fr-CA" dirty="0"/>
              <a:t> </a:t>
            </a:r>
            <a:r>
              <a:rPr lang="fr-CA" dirty="0" err="1"/>
              <a:t>may</a:t>
            </a:r>
            <a:r>
              <a:rPr lang="fr-CA" dirty="0"/>
              <a:t> </a:t>
            </a:r>
            <a:r>
              <a:rPr lang="fr-CA" dirty="0" err="1"/>
              <a:t>be</a:t>
            </a:r>
            <a:r>
              <a:rPr lang="fr-CA" dirty="0"/>
              <a:t> </a:t>
            </a:r>
            <a:r>
              <a:rPr lang="fr-CA" dirty="0" err="1"/>
              <a:t>difficult</a:t>
            </a:r>
            <a:r>
              <a:rPr lang="fr-CA" dirty="0"/>
              <a:t> as they tend to </a:t>
            </a:r>
            <a:r>
              <a:rPr lang="fr-CA" dirty="0" err="1"/>
              <a:t>get</a:t>
            </a:r>
            <a:r>
              <a:rPr lang="fr-CA" dirty="0"/>
              <a:t> </a:t>
            </a:r>
            <a:r>
              <a:rPr lang="fr-CA" dirty="0" err="1"/>
              <a:t>you</a:t>
            </a:r>
            <a:r>
              <a:rPr lang="fr-CA" dirty="0"/>
              <a:t> in </a:t>
            </a:r>
            <a:r>
              <a:rPr lang="fr-CA" dirty="0" err="1"/>
              <a:t>touch</a:t>
            </a:r>
            <a:r>
              <a:rPr lang="fr-CA" dirty="0"/>
              <a:t> </a:t>
            </a:r>
            <a:r>
              <a:rPr lang="fr-CA" dirty="0" err="1"/>
              <a:t>with</a:t>
            </a:r>
            <a:r>
              <a:rPr lang="fr-CA" dirty="0"/>
              <a:t> </a:t>
            </a:r>
            <a:r>
              <a:rPr lang="fr-CA" dirty="0" err="1"/>
              <a:t>your</a:t>
            </a:r>
            <a:r>
              <a:rPr lang="fr-CA" dirty="0"/>
              <a:t> body and feelings. Trust </a:t>
            </a:r>
            <a:r>
              <a:rPr lang="fr-CA" dirty="0" err="1"/>
              <a:t>your</a:t>
            </a:r>
            <a:r>
              <a:rPr lang="fr-CA" dirty="0"/>
              <a:t> </a:t>
            </a:r>
            <a:r>
              <a:rPr lang="fr-CA" dirty="0" err="1"/>
              <a:t>judgement</a:t>
            </a:r>
            <a:r>
              <a:rPr lang="fr-CA" dirty="0"/>
              <a:t> </a:t>
            </a:r>
            <a:r>
              <a:rPr lang="fr-CA" dirty="0" err="1"/>
              <a:t>while</a:t>
            </a:r>
            <a:r>
              <a:rPr lang="fr-CA" dirty="0"/>
              <a:t> </a:t>
            </a:r>
            <a:r>
              <a:rPr lang="fr-CA" dirty="0" err="1"/>
              <a:t>doing</a:t>
            </a:r>
            <a:r>
              <a:rPr lang="fr-CA" dirty="0"/>
              <a:t> </a:t>
            </a:r>
            <a:r>
              <a:rPr lang="fr-CA" dirty="0" err="1"/>
              <a:t>them</a:t>
            </a:r>
            <a:r>
              <a:rPr lang="fr-CA" dirty="0"/>
              <a:t>. </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CA" dirty="0">
                <a:hlinkClick r:id="rId3"/>
              </a:rPr>
              <a:t>Trauma-Informed Mindfulness: Benefits, Risks, and Getting Started (psychcentral.com)</a:t>
            </a:r>
            <a:r>
              <a:rPr lang="en-CA" dirty="0"/>
              <a:t> - </a:t>
            </a:r>
            <a:r>
              <a:rPr lang="en-US" dirty="0"/>
              <a:t>https://psychcentral.com/health/trauma-informed-mindfulness</a:t>
            </a:r>
          </a:p>
          <a:p>
            <a:endParaRPr lang="en-CA" dirty="0"/>
          </a:p>
          <a:p>
            <a:r>
              <a:rPr lang="en-CA" sz="1200" dirty="0"/>
              <a:t>If you haven’t, take this as an invitation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nose and</a:t>
            </a:r>
            <a:r>
              <a:rPr lang="en-CA" baseline="0" dirty="0"/>
              <a:t> mouth. Your jaw,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a:t>
            </a:r>
            <a:r>
              <a:rPr lang="en-CA" dirty="0" err="1"/>
              <a:t>scalf</a:t>
            </a:r>
            <a:r>
              <a:rPr lang="en-CA" dirty="0"/>
              <a:t>, breath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t>
            </a:r>
            <a:r>
              <a:rPr lang="en-CA" baseline="0" dirty="0" err="1"/>
              <a:t>abdoment</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342900" lvl="0" indent="-342900">
              <a:buFont typeface="Symbol" panose="05050102010706020507" pitchFamily="18" charset="2"/>
              <a:buChar char=""/>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noProof="0" dirty="0"/>
              <a:t>Alejandro</a:t>
            </a:r>
            <a:r>
              <a:rPr lang="en-CA" i="1" noProof="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i="1" noProof="0" dirty="0"/>
          </a:p>
          <a:p>
            <a:pPr marL="171450" lvl="0" indent="-171450">
              <a:spcAft>
                <a:spcPts val="600"/>
              </a:spcAft>
              <a:buFont typeface="Arial" panose="020B0604020202020204" pitchFamily="34" charset="0"/>
              <a:buChar char="•"/>
            </a:pPr>
            <a:r>
              <a:rPr lang="en-CA" sz="1200" b="0" i="0" u="none" strike="noStrike" kern="1200" dirty="0">
                <a:solidFill>
                  <a:schemeClr val="tx1"/>
                </a:solidFill>
                <a:effectLst/>
                <a:latin typeface="+mn-lt"/>
                <a:ea typeface="+mn-ea"/>
                <a:cs typeface="+mn-cs"/>
              </a:rPr>
              <a:t>Total registration to date: 1,233, Completed: 698</a:t>
            </a:r>
            <a:r>
              <a:rPr lang="en-CA" sz="1200" b="0" i="0" kern="1200" dirty="0">
                <a:solidFill>
                  <a:schemeClr val="tx1"/>
                </a:solidFill>
                <a:effectLst/>
                <a:latin typeface="+mn-lt"/>
                <a:ea typeface="+mn-ea"/>
                <a:cs typeface="+mn-cs"/>
              </a:rPr>
              <a:t>​</a:t>
            </a:r>
            <a:endParaRPr lang="fr-CA" sz="1200" dirty="0"/>
          </a:p>
          <a:p>
            <a:pPr marL="171450" lvl="0" indent="-171450">
              <a:spcAft>
                <a:spcPts val="600"/>
              </a:spcAft>
              <a:buFont typeface="Arial" panose="020B0604020202020204" pitchFamily="34" charset="0"/>
              <a:buChar char="•"/>
            </a:pPr>
            <a:r>
              <a:rPr lang="fr-CA" sz="1200" dirty="0"/>
              <a:t>The </a:t>
            </a:r>
            <a:r>
              <a:rPr lang="fr-CA" sz="1200" dirty="0" err="1"/>
              <a:t>graphic</a:t>
            </a:r>
            <a:r>
              <a:rPr lang="fr-CA" sz="1200" dirty="0"/>
              <a:t> shows the progression of the MCLD program, in </a:t>
            </a:r>
            <a:r>
              <a:rPr lang="fr-CA" sz="1200" dirty="0" err="1"/>
              <a:t>terms</a:t>
            </a:r>
            <a:r>
              <a:rPr lang="fr-CA" sz="1200" dirty="0"/>
              <a:t> of registration and </a:t>
            </a:r>
            <a:r>
              <a:rPr lang="fr-CA" sz="1200" dirty="0" err="1"/>
              <a:t>completion</a:t>
            </a:r>
            <a:r>
              <a:rPr lang="fr-CA" sz="1200" dirty="0"/>
              <a:t>, </a:t>
            </a:r>
            <a:r>
              <a:rPr lang="fr-CA" sz="1200" dirty="0" err="1"/>
              <a:t>showing</a:t>
            </a:r>
            <a:r>
              <a:rPr lang="fr-CA" sz="1200" dirty="0"/>
              <a:t> an </a:t>
            </a:r>
            <a:r>
              <a:rPr lang="fr-CA" sz="1200" dirty="0" err="1"/>
              <a:t>average</a:t>
            </a:r>
            <a:r>
              <a:rPr lang="fr-CA" sz="1200" dirty="0"/>
              <a:t> </a:t>
            </a:r>
            <a:r>
              <a:rPr lang="fr-CA" sz="1200" dirty="0" err="1"/>
              <a:t>slightly</a:t>
            </a:r>
            <a:r>
              <a:rPr lang="fr-CA" sz="1200" dirty="0"/>
              <a:t> </a:t>
            </a:r>
            <a:r>
              <a:rPr lang="fr-CA" sz="1200" dirty="0" err="1"/>
              <a:t>above</a:t>
            </a:r>
            <a:r>
              <a:rPr lang="fr-CA" sz="1200" dirty="0"/>
              <a:t> 50%</a:t>
            </a:r>
          </a:p>
          <a:p>
            <a:pPr marL="171450" lvl="0" indent="-171450">
              <a:spcAft>
                <a:spcPts val="600"/>
              </a:spcAft>
              <a:buFont typeface="Arial" panose="020B0604020202020204" pitchFamily="34" charset="0"/>
              <a:buChar char="•"/>
            </a:pPr>
            <a:r>
              <a:rPr lang="fr-CA" sz="1200" noProof="0" dirty="0"/>
              <a:t>How come 57% </a:t>
            </a:r>
            <a:r>
              <a:rPr lang="fr-CA" sz="1200" noProof="0" dirty="0" err="1"/>
              <a:t>you</a:t>
            </a:r>
            <a:r>
              <a:rPr lang="fr-CA" sz="1200" noProof="0" dirty="0"/>
              <a:t> </a:t>
            </a:r>
            <a:r>
              <a:rPr lang="fr-CA" sz="1200" noProof="0" dirty="0" err="1"/>
              <a:t>may</a:t>
            </a:r>
            <a:r>
              <a:rPr lang="fr-CA" sz="1200" noProof="0" dirty="0"/>
              <a:t> </a:t>
            </a:r>
            <a:r>
              <a:rPr lang="fr-CA" sz="1200" noProof="0" dirty="0" err="1"/>
              <a:t>ask</a:t>
            </a:r>
            <a:r>
              <a:rPr lang="fr-CA" sz="1200" noProof="0" dirty="0"/>
              <a:t>… </a:t>
            </a:r>
            <a:r>
              <a:rPr lang="fr-CA" sz="1200" noProof="0" dirty="0" err="1"/>
              <a:t>among</a:t>
            </a:r>
            <a:r>
              <a:rPr lang="fr-CA" sz="1200" noProof="0" dirty="0"/>
              <a:t> </a:t>
            </a:r>
            <a:r>
              <a:rPr lang="fr-CA" sz="1200" noProof="0" dirty="0" err="1"/>
              <a:t>other</a:t>
            </a:r>
            <a:r>
              <a:rPr lang="fr-CA" sz="1200" noProof="0" dirty="0"/>
              <a:t> </a:t>
            </a:r>
            <a:r>
              <a:rPr lang="fr-CA" sz="1200" noProof="0" dirty="0" err="1"/>
              <a:t>reasons</a:t>
            </a:r>
            <a:r>
              <a:rPr lang="fr-CA" sz="1200" noProof="0" dirty="0"/>
              <a:t>:</a:t>
            </a:r>
          </a:p>
          <a:p>
            <a:pPr marL="628650" lvl="1" indent="-171450">
              <a:spcAft>
                <a:spcPts val="600"/>
              </a:spcAft>
              <a:buFont typeface="Arial" panose="020B0604020202020204" pitchFamily="34" charset="0"/>
              <a:buChar char="•"/>
            </a:pPr>
            <a:r>
              <a:rPr lang="fr-CA" noProof="0" dirty="0"/>
              <a:t>Change in </a:t>
            </a:r>
            <a:r>
              <a:rPr lang="fr-CA" noProof="0" dirty="0" err="1"/>
              <a:t>work</a:t>
            </a:r>
            <a:r>
              <a:rPr lang="fr-CA" noProof="0" dirty="0"/>
              <a:t> </a:t>
            </a:r>
            <a:r>
              <a:rPr lang="fr-CA" noProof="0" dirty="0" err="1"/>
              <a:t>load</a:t>
            </a:r>
            <a:r>
              <a:rPr lang="fr-CA" noProof="0" dirty="0"/>
              <a:t> for participants</a:t>
            </a:r>
          </a:p>
          <a:p>
            <a:pPr marL="628650" lvl="1" indent="-171450">
              <a:spcAft>
                <a:spcPts val="600"/>
              </a:spcAft>
              <a:buFont typeface="Arial" panose="020B0604020202020204" pitchFamily="34" charset="0"/>
              <a:buChar char="•"/>
            </a:pPr>
            <a:r>
              <a:rPr lang="en-CA" noProof="0" dirty="0"/>
              <a:t>Change in their work priorities (management changed their minds, new manager, re-organization, </a:t>
            </a:r>
            <a:r>
              <a:rPr lang="en-CA" noProof="0" dirty="0" err="1"/>
              <a:t>etc</a:t>
            </a:r>
            <a:r>
              <a:rPr lang="en-CA" noProof="0" dirty="0"/>
              <a:t>)</a:t>
            </a:r>
          </a:p>
          <a:p>
            <a:pPr marL="628650" lvl="1" indent="-171450">
              <a:spcAft>
                <a:spcPts val="600"/>
              </a:spcAft>
              <a:buFont typeface="Arial" panose="020B0604020202020204" pitchFamily="34" charset="0"/>
              <a:buChar char="•"/>
            </a:pPr>
            <a:r>
              <a:rPr lang="en-CA" noProof="0" dirty="0"/>
              <a:t>Misunderstanding of the commitment to participate</a:t>
            </a:r>
          </a:p>
          <a:p>
            <a:pPr marL="628650" lvl="1" indent="-171450">
              <a:spcAft>
                <a:spcPts val="600"/>
              </a:spcAft>
              <a:buFont typeface="Arial" panose="020B0604020202020204" pitchFamily="34" charset="0"/>
              <a:buChar char="•"/>
            </a:pPr>
            <a:r>
              <a:rPr lang="en-CA" noProof="0" dirty="0"/>
              <a:t>Among others</a:t>
            </a:r>
          </a:p>
          <a:p>
            <a:pPr marL="0" lvl="0" indent="0">
              <a:spcAft>
                <a:spcPts val="600"/>
              </a:spcAft>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216682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900233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10"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2026-03-17</a:t>
            </a:fld>
            <a:endParaRPr lang="en-CA"/>
          </a:p>
        </p:txBody>
      </p:sp>
      <p:sp>
        <p:nvSpPr>
          <p:cNvPr id="16" name="Rectangle 1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2026-03-17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2026-03-17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2026-03-17</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3" name="Picture 2">
            <a:extLst>
              <a:ext uri="{FF2B5EF4-FFF2-40B4-BE49-F238E27FC236}">
                <a16:creationId xmlns:a16="http://schemas.microsoft.com/office/drawing/2014/main" id="{B66AB866-D9B2-F51F-1F09-378FED41D73C}"/>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026" name="Picture 2">
            <a:extLst>
              <a:ext uri="{FF2B5EF4-FFF2-40B4-BE49-F238E27FC236}">
                <a16:creationId xmlns:a16="http://schemas.microsoft.com/office/drawing/2014/main" id="{76E6A45B-DA3D-04AB-2D73-33ADFCF365E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vt-of-canada-logo – IISD Experimental Lakes Area">
            <a:extLst>
              <a:ext uri="{FF2B5EF4-FFF2-40B4-BE49-F238E27FC236}">
                <a16:creationId xmlns:a16="http://schemas.microsoft.com/office/drawing/2014/main" id="{3E3F8702-4B61-1C6E-EF7A-F7F6C06DFC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l - Data and Statistics: Canada - Research Guides at University ...">
            <a:extLst>
              <a:ext uri="{FF2B5EF4-FFF2-40B4-BE49-F238E27FC236}">
                <a16:creationId xmlns:a16="http://schemas.microsoft.com/office/drawing/2014/main" id="{26E9E52E-BA85-98B0-AD47-9AB7C14F1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2026-03-17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2026-03-17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2026-03-17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2026-03-17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2026-03-17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2026-03-17</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2026-03-17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2026-03-17</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2026-03-17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2026-03-17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2026-03-17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2026-03-17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2026-03-17</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2026-03-17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2026-03-17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2026-03-17</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2026-03-17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2026-03-17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2026-03-17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7662" y="6356350"/>
            <a:ext cx="17531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2026-03-17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6" name="Picture 5">
            <a:extLst>
              <a:ext uri="{FF2B5EF4-FFF2-40B4-BE49-F238E27FC236}">
                <a16:creationId xmlns:a16="http://schemas.microsoft.com/office/drawing/2014/main" id="{0F10D0DC-74D5-3937-9BB8-3881AC010580}"/>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notesSlide" Target="../notesSlides/notesSlide14.xml"/><Relationship Id="rId7" Type="http://schemas.openxmlformats.org/officeDocument/2006/relationships/image" Target="../media/image29.jpg"/><Relationship Id="rId12" Type="http://schemas.openxmlformats.org/officeDocument/2006/relationships/image" Target="../media/image34.jpeg"/><Relationship Id="rId2" Type="http://schemas.openxmlformats.org/officeDocument/2006/relationships/slideLayout" Target="../slideLayouts/slideLayout2.xml"/><Relationship Id="rId16" Type="http://schemas.openxmlformats.org/officeDocument/2006/relationships/image" Target="../media/image38.jpeg"/><Relationship Id="rId1" Type="http://schemas.openxmlformats.org/officeDocument/2006/relationships/tags" Target="../tags/tag1.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31.jpg"/><Relationship Id="rId1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app.sli.do/event/b5V2V6PYg4WdPRqH5fPpE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ctrTitle"/>
          </p:nvPr>
        </p:nvSpPr>
        <p:spPr/>
        <p:txBody>
          <a:bodyPr>
            <a:noAutofit/>
          </a:bodyPr>
          <a:lstStyle/>
          <a:p>
            <a:r>
              <a:rPr lang="fr-FR" sz="2800" dirty="0">
                <a:solidFill>
                  <a:schemeClr val="accent1">
                    <a:lumMod val="75000"/>
                  </a:schemeClr>
                </a:solidFill>
              </a:rPr>
              <a:t>Information session: </a:t>
            </a:r>
            <a:br>
              <a:rPr lang="fr-FR" sz="2800" dirty="0">
                <a:solidFill>
                  <a:schemeClr val="accent1">
                    <a:lumMod val="75000"/>
                  </a:schemeClr>
                </a:solidFill>
              </a:rPr>
            </a:br>
            <a:r>
              <a:rPr lang="en-US" sz="2800" dirty="0">
                <a:solidFill>
                  <a:schemeClr val="accent1">
                    <a:lumMod val="75000"/>
                  </a:schemeClr>
                </a:solidFill>
              </a:rPr>
              <a:t>Mindful Change Leadership Development program</a:t>
            </a:r>
          </a:p>
        </p:txBody>
      </p:sp>
      <p:sp>
        <p:nvSpPr>
          <p:cNvPr id="3" name="Subtitle 2"/>
          <p:cNvSpPr>
            <a:spLocks noGrp="1"/>
          </p:cNvSpPr>
          <p:nvPr>
            <p:ph type="subTitle" idx="1"/>
          </p:nvPr>
        </p:nvSpPr>
        <p:spPr>
          <a:xfrm>
            <a:off x="1371600" y="5301207"/>
            <a:ext cx="6400800" cy="805561"/>
          </a:xfrm>
        </p:spPr>
        <p:txBody>
          <a:bodyPr>
            <a:normAutofit/>
          </a:bodyPr>
          <a:lstStyle/>
          <a:p>
            <a:pPr>
              <a:spcBef>
                <a:spcPts val="600"/>
              </a:spcBef>
            </a:pPr>
            <a:r>
              <a:rPr lang="en-US" sz="2000" dirty="0">
                <a:solidFill>
                  <a:schemeClr val="accent1">
                    <a:lumMod val="75000"/>
                  </a:schemeClr>
                </a:solidFill>
              </a:rPr>
              <a:t>April 2026</a:t>
            </a:r>
          </a:p>
        </p:txBody>
      </p:sp>
    </p:spTree>
    <p:extLst>
      <p:ext uri="{BB962C8B-B14F-4D97-AF65-F5344CB8AC3E}">
        <p14:creationId xmlns:p14="http://schemas.microsoft.com/office/powerpoint/2010/main" val="25119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7A7AD73-F493-3733-D38C-D9A76AE4DE04}"/>
              </a:ext>
            </a:extLst>
          </p:cNvPr>
          <p:cNvGraphicFramePr>
            <a:graphicFrameLocks/>
          </p:cNvGraphicFramePr>
          <p:nvPr>
            <p:extLst>
              <p:ext uri="{D42A27DB-BD31-4B8C-83A1-F6EECF244321}">
                <p14:modId xmlns:p14="http://schemas.microsoft.com/office/powerpoint/2010/main" val="98718019"/>
              </p:ext>
            </p:extLst>
          </p:nvPr>
        </p:nvGraphicFramePr>
        <p:xfrm>
          <a:off x="465868" y="1124743"/>
          <a:ext cx="8354604" cy="53285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52E4EEA-C41B-4D60-9DE1-3D7303B9016A}"/>
              </a:ext>
            </a:extLst>
          </p:cNvPr>
          <p:cNvGraphicFramePr>
            <a:graphicFrameLocks/>
          </p:cNvGraphicFramePr>
          <p:nvPr>
            <p:extLst>
              <p:ext uri="{D42A27DB-BD31-4B8C-83A1-F6EECF244321}">
                <p14:modId xmlns:p14="http://schemas.microsoft.com/office/powerpoint/2010/main" val="2288872080"/>
              </p:ext>
            </p:extLst>
          </p:nvPr>
        </p:nvGraphicFramePr>
        <p:xfrm>
          <a:off x="465868" y="1124743"/>
          <a:ext cx="8354604" cy="5328593"/>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457200" y="274638"/>
            <a:ext cx="8229600" cy="714655"/>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2025</a:t>
            </a:r>
            <a:endParaRPr lang="en-CA" sz="3200" dirty="0"/>
          </a:p>
        </p:txBody>
      </p:sp>
      <p:sp>
        <p:nvSpPr>
          <p:cNvPr id="11" name="TextBox 2">
            <a:extLst>
              <a:ext uri="{FF2B5EF4-FFF2-40B4-BE49-F238E27FC236}">
                <a16:creationId xmlns:a16="http://schemas.microsoft.com/office/drawing/2014/main" id="{2E09AC2D-C8B5-4F90-0167-C2CBB965C23A}"/>
              </a:ext>
            </a:extLst>
          </p:cNvPr>
          <p:cNvSpPr txBox="1"/>
          <p:nvPr/>
        </p:nvSpPr>
        <p:spPr>
          <a:xfrm rot="16200000">
            <a:off x="1139417" y="208367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14.7%</a:t>
            </a:r>
            <a:endParaRPr lang="en-US" sz="1200" dirty="0">
              <a:effectLst/>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2596796" y="2083671"/>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30.8%</a:t>
            </a:r>
            <a:endParaRPr lang="en-US" sz="1200" dirty="0">
              <a:effectLst/>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668221" y="164003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13.5%</a:t>
            </a:r>
            <a:endParaRPr lang="en-US" sz="1200" dirty="0">
              <a:effectLst/>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638720" y="1609823"/>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18.2%</a:t>
            </a:r>
            <a:endParaRPr lang="en-US" sz="1200" dirty="0">
              <a:effectLst/>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165862" y="2181942"/>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22.2%</a:t>
            </a:r>
            <a:endParaRPr lang="en-US" sz="1200" dirty="0">
              <a:effectLst/>
              <a:ea typeface="Calibri" panose="020F0502020204030204" pitchFamily="34" charset="0"/>
              <a:cs typeface="Times New Roman" panose="02020603050405020304" pitchFamily="18" charset="0"/>
            </a:endParaRPr>
          </a:p>
        </p:txBody>
      </p:sp>
      <p:sp>
        <p:nvSpPr>
          <p:cNvPr id="8" name="TextBox 4">
            <a:extLst>
              <a:ext uri="{FF2B5EF4-FFF2-40B4-BE49-F238E27FC236}">
                <a16:creationId xmlns:a16="http://schemas.microsoft.com/office/drawing/2014/main" id="{013A2E80-AD4E-4C3B-8768-10732202BBBE}"/>
              </a:ext>
            </a:extLst>
          </p:cNvPr>
          <p:cNvSpPr txBox="1"/>
          <p:nvPr/>
        </p:nvSpPr>
        <p:spPr>
          <a:xfrm>
            <a:off x="3049281" y="6522295"/>
            <a:ext cx="4080284"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eaLnBrk="1" latinLnBrk="0" hangingPunct="1"/>
            <a:r>
              <a:rPr lang="en-US" sz="1200" dirty="0">
                <a:solidFill>
                  <a:schemeClr val="tx1"/>
                </a:solidFill>
                <a:effectLst/>
                <a:latin typeface="+mn-lt"/>
                <a:ea typeface="+mn-ea"/>
                <a:cs typeface="+mn-cs"/>
              </a:rPr>
              <a:t>* People who answered "Always", "Usually", and "Sometimes"</a:t>
            </a:r>
            <a:endParaRPr lang="en-US" sz="1000" dirty="0">
              <a:effectLst/>
            </a:endParaRPr>
          </a:p>
        </p:txBody>
      </p:sp>
    </p:spTree>
    <p:extLst>
      <p:ext uri="{BB962C8B-B14F-4D97-AF65-F5344CB8AC3E}">
        <p14:creationId xmlns:p14="http://schemas.microsoft.com/office/powerpoint/2010/main" val="33719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p:bldP spid="17" grpId="0"/>
      <p:bldP spid="18" grpId="0"/>
      <p:bldP spid="19" grpId="0"/>
      <p:bldP spid="20"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2025 Program Testimonials</a:t>
            </a:r>
            <a:endParaRPr lang="en-CA" sz="3200" dirty="0"/>
          </a:p>
        </p:txBody>
      </p:sp>
      <p:sp>
        <p:nvSpPr>
          <p:cNvPr id="2" name="Content Placeholder 1">
            <a:extLst>
              <a:ext uri="{FF2B5EF4-FFF2-40B4-BE49-F238E27FC236}">
                <a16:creationId xmlns:a16="http://schemas.microsoft.com/office/drawing/2014/main" id="{D92C79D0-0EBC-C065-86BF-4F89EE43508D}"/>
              </a:ext>
            </a:extLst>
          </p:cNvPr>
          <p:cNvSpPr>
            <a:spLocks noGrp="1"/>
          </p:cNvSpPr>
          <p:nvPr>
            <p:ph idx="1"/>
          </p:nvPr>
        </p:nvSpPr>
        <p:spPr>
          <a:xfrm>
            <a:off x="457200" y="1600200"/>
            <a:ext cx="8435280" cy="4983162"/>
          </a:xfrm>
        </p:spPr>
        <p:txBody>
          <a:bodyPr>
            <a:normAutofit/>
          </a:bodyPr>
          <a:lstStyle/>
          <a:p>
            <a:pPr marL="285750" indent="-285750"/>
            <a:r>
              <a:rPr lang="en-CA" sz="1400" dirty="0"/>
              <a:t>I definitely have come a long way in terms of personal growth over the past year…Would love to see more of these types of programs being implemented… Thank you for your support!</a:t>
            </a:r>
          </a:p>
          <a:p>
            <a:pPr marL="285750" indent="-285750"/>
            <a:r>
              <a:rPr lang="en-CA" sz="1400" dirty="0"/>
              <a:t>the course provided me perspective on myself and how I react to my surroundings and others.</a:t>
            </a:r>
          </a:p>
          <a:p>
            <a:pPr marL="285750" indent="-285750"/>
            <a:r>
              <a:rPr lang="en-CA" sz="1400" dirty="0"/>
              <a:t>I really enjoyed this course, and it taught me a lot of practical skills that work for me… I am happy to have had this experience so that I know what I can go back to when I am struggling. </a:t>
            </a:r>
          </a:p>
          <a:p>
            <a:pPr marL="285750" indent="-285750"/>
            <a:r>
              <a:rPr lang="en-CA" sz="1400" dirty="0"/>
              <a:t>I am in a better mental state since taking it. </a:t>
            </a:r>
          </a:p>
          <a:p>
            <a:pPr marL="285750" indent="-285750"/>
            <a:r>
              <a:rPr lang="en-CA" sz="1400" dirty="0"/>
              <a:t>It was such a privilege to participate in this program. It was occasionally a challenge to adjust my schedule to fully participate in the small group sessions, but was very rewarding when my group did find the time.  The larger group sessions were a great space to connect with individuals across departments. </a:t>
            </a:r>
          </a:p>
          <a:p>
            <a:pPr marL="285750" indent="-285750"/>
            <a:r>
              <a:rPr lang="en-CA" sz="1400" dirty="0"/>
              <a:t>Thank you for the MLCD 2025</a:t>
            </a:r>
          </a:p>
          <a:p>
            <a:pPr marL="285750" indent="-285750"/>
            <a:r>
              <a:rPr lang="en-CA" sz="1400" dirty="0"/>
              <a:t>Thanks again for a great program!</a:t>
            </a:r>
          </a:p>
          <a:p>
            <a:pPr marL="285750" indent="-285750"/>
            <a:r>
              <a:rPr lang="en-CA" sz="1400" dirty="0"/>
              <a:t>the MCLD program is a constructive, practical, beautifully designed approach to helping people be more present and let go of distraction.  There are so many tools presented in the program that I'd re-do it, just to incorporate more of the tools into my daily life.  Kudos to all of the facilitators.  I'm grateful for their engagement and efforts.</a:t>
            </a:r>
          </a:p>
          <a:p>
            <a:pPr marL="285750" indent="-285750"/>
            <a:r>
              <a:rPr lang="en-CA" sz="1400" dirty="0"/>
              <a:t>It was through this course that I came to recognize the stressors and impacts on my mental health, and I was inspired to do something to improve my situation. Thank you so much!</a:t>
            </a:r>
          </a:p>
          <a:p>
            <a:pPr marL="285750" indent="-285750"/>
            <a:r>
              <a:rPr lang="en-CA" sz="1400" dirty="0"/>
              <a:t>This is the second time I've participated in the cohort and definitely strengthened my skills and realized that mindfulness is an ongoing practice that you need to keep constant although there are ebbs and flows with it. My cohort still meets once a month and we were fortunate to have two of us in the same work building although different departments, so we meet regularly to go walking.</a:t>
            </a:r>
          </a:p>
        </p:txBody>
      </p:sp>
    </p:spTree>
    <p:extLst>
      <p:ext uri="{BB962C8B-B14F-4D97-AF65-F5344CB8AC3E}">
        <p14:creationId xmlns:p14="http://schemas.microsoft.com/office/powerpoint/2010/main" val="284342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A9F0589-30BC-3592-4FE7-423E93B1D84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DB15700-CE26-E17B-FED0-B417ED90C0E4}"/>
              </a:ext>
            </a:extLst>
          </p:cNvPr>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a:extLst>
              <a:ext uri="{FF2B5EF4-FFF2-40B4-BE49-F238E27FC236}">
                <a16:creationId xmlns:a16="http://schemas.microsoft.com/office/drawing/2014/main" id="{7E35DA68-28E1-D1D4-D177-5628D570BF20}"/>
              </a:ext>
            </a:extLst>
          </p:cNvPr>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a:extLst>
              <a:ext uri="{FF2B5EF4-FFF2-40B4-BE49-F238E27FC236}">
                <a16:creationId xmlns:a16="http://schemas.microsoft.com/office/drawing/2014/main" id="{3486B11E-CC3E-094B-8C01-680639AC3C41}"/>
              </a:ext>
            </a:extLst>
          </p:cNvPr>
          <p:cNvSpPr/>
          <p:nvPr/>
        </p:nvSpPr>
        <p:spPr>
          <a:xfrm>
            <a:off x="780840" y="1371600"/>
            <a:ext cx="7967546" cy="5216813"/>
          </a:xfrm>
          <a:prstGeom prst="rect">
            <a:avLst/>
          </a:prstGeom>
        </p:spPr>
        <p:txBody>
          <a:bodyPr wrap="square">
            <a:spAutoFit/>
          </a:bodyPr>
          <a:lstStyle/>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52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accent1">
                    <a:lumMod val="75000"/>
                  </a:schemeClr>
                </a:solidFill>
              </a:rPr>
              <a:t>Exercise – Noticing</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CA" dirty="0">
                <a:solidFill>
                  <a:schemeClr val="accent1">
                    <a:lumMod val="75000"/>
                  </a:schemeClr>
                </a:solidFill>
              </a:rPr>
              <a:t>Time required: 3 minutes</a:t>
            </a:r>
          </a:p>
          <a:p>
            <a:r>
              <a:rPr lang="en-CA" dirty="0">
                <a:solidFill>
                  <a:schemeClr val="accent1">
                    <a:lumMod val="75000"/>
                  </a:schemeClr>
                </a:solidFill>
              </a:rPr>
              <a:t>The trick is to shift from “doing” to “being”</a:t>
            </a:r>
          </a:p>
          <a:p>
            <a:r>
              <a:rPr lang="en-CA" dirty="0">
                <a:solidFill>
                  <a:schemeClr val="accent1">
                    <a:lumMod val="75000"/>
                  </a:schemeClr>
                </a:solidFill>
              </a:rPr>
              <a:t>Let’s start by doing the following...</a:t>
            </a:r>
          </a:p>
          <a:p>
            <a:pPr lvl="1"/>
            <a:r>
              <a:rPr lang="en-CA" dirty="0">
                <a:solidFill>
                  <a:schemeClr val="accent1">
                    <a:lumMod val="75000"/>
                  </a:schemeClr>
                </a:solidFill>
              </a:rPr>
              <a:t>Sit as comfortable as possible in a straight position</a:t>
            </a:r>
          </a:p>
          <a:p>
            <a:pPr lvl="1"/>
            <a:r>
              <a:rPr lang="en-CA" dirty="0">
                <a:solidFill>
                  <a:schemeClr val="accent1">
                    <a:lumMod val="75000"/>
                  </a:schemeClr>
                </a:solidFill>
              </a:rPr>
              <a:t>It helps if you close or semi-close your eyes</a:t>
            </a:r>
          </a:p>
          <a:p>
            <a:pPr lvl="1"/>
            <a:r>
              <a:rPr lang="en-CA" dirty="0">
                <a:solidFill>
                  <a:schemeClr val="accent1">
                    <a:lumMod val="75000"/>
                  </a:schemeClr>
                </a:solidFill>
              </a:rPr>
              <a:t>Let’s not worry about time</a:t>
            </a:r>
          </a:p>
          <a:p>
            <a:pPr lvl="1"/>
            <a:r>
              <a:rPr lang="en-CA" dirty="0">
                <a:solidFill>
                  <a:schemeClr val="accent1">
                    <a:lumMod val="75000"/>
                  </a:schemeClr>
                </a:solidFill>
              </a:rPr>
              <a:t>And take a minute, only a minute...</a:t>
            </a:r>
          </a:p>
          <a:p>
            <a:pPr lvl="1"/>
            <a:r>
              <a:rPr lang="en-CA" dirty="0">
                <a:solidFill>
                  <a:schemeClr val="accent1">
                    <a:lumMod val="75000"/>
                  </a:schemeClr>
                </a:solidFill>
              </a:rPr>
              <a:t>To breathe, just to breathe</a:t>
            </a:r>
          </a:p>
          <a:p>
            <a:pPr lvl="1"/>
            <a:r>
              <a:rPr lang="en-CA" dirty="0">
                <a:solidFill>
                  <a:schemeClr val="accent1">
                    <a:lumMod val="75000"/>
                  </a:schemeClr>
                </a:solidFill>
              </a:rPr>
              <a:t>That simple</a:t>
            </a:r>
          </a:p>
          <a:p>
            <a:pPr lvl="1"/>
            <a:r>
              <a:rPr lang="en-CA" dirty="0">
                <a:solidFill>
                  <a:schemeClr val="accent1">
                    <a:lumMod val="75000"/>
                  </a:schemeClr>
                </a:solidFill>
              </a:rPr>
              <a:t>I’ll let you know when the minute is over.</a:t>
            </a:r>
          </a:p>
          <a:p>
            <a:pPr lvl="1"/>
            <a:r>
              <a:rPr lang="en-CA" dirty="0">
                <a:solidFill>
                  <a:schemeClr val="accent1">
                    <a:lumMod val="75000"/>
                  </a:schemeClr>
                </a:solidFill>
              </a:rPr>
              <a:t>Just continue focusing on your breathing</a:t>
            </a:r>
          </a:p>
          <a:p>
            <a:r>
              <a:rPr lang="en-CA" dirty="0">
                <a:solidFill>
                  <a:schemeClr val="accent1">
                    <a:lumMod val="75000"/>
                  </a:schemeClr>
                </a:solidFill>
              </a:rPr>
              <a:t>We’ll do a short debrief of what you noticed </a:t>
            </a:r>
          </a:p>
        </p:txBody>
      </p:sp>
      <p:grpSp>
        <p:nvGrpSpPr>
          <p:cNvPr id="4" name="Group 3"/>
          <p:cNvGrpSpPr/>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488833" y="744117"/>
              <a:ext cx="1964800" cy="1916424"/>
            </a:xfrm>
            <a:prstGeom prst="rect">
              <a:avLst/>
            </a:prstGeom>
            <a:noFill/>
          </p:spPr>
        </p:pic>
      </p:grpSp>
      <p:grpSp>
        <p:nvGrpSpPr>
          <p:cNvPr id="10" name="Group 9">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4" name="Picture 13">
              <a:extLst>
                <a:ext uri="{FF2B5EF4-FFF2-40B4-BE49-F238E27FC236}">
                  <a16:creationId xmlns:a16="http://schemas.microsoft.com/office/drawing/2014/main" id="{891D7C16-3D79-4DA2-C98A-976B5FA3D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5" name="Oval 14">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158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07504" y="274638"/>
            <a:ext cx="8928992" cy="795633"/>
          </a:xfrm>
        </p:spPr>
        <p:txBody>
          <a:bodyPr>
            <a:noAutofit/>
          </a:bodyPr>
          <a:lstStyle/>
          <a:p>
            <a:pPr algn="ctr"/>
            <a:r>
              <a:rPr lang="en-CA" sz="3600" dirty="0">
                <a:solidFill>
                  <a:schemeClr val="accent1">
                    <a:lumMod val="75000"/>
                  </a:schemeClr>
                </a:solidFill>
              </a:rPr>
              <a:t>Delivered by a team of volunteer </a:t>
            </a:r>
            <a:r>
              <a:rPr lang="en-CA" sz="3600" dirty="0">
                <a:solidFill>
                  <a:schemeClr val="accent1">
                    <a:lumMod val="75000"/>
                  </a:schemeClr>
                </a:solidFill>
                <a:hlinkClick r:id="rId4" tooltip="MCLD Program Facilitators Team / L'équipe des animateurs du program de DLCP"/>
              </a:rPr>
              <a:t>facilitators</a:t>
            </a:r>
            <a:endParaRPr lang="en-CA" sz="2800" dirty="0">
              <a:solidFill>
                <a:schemeClr val="accent1">
                  <a:lumMod val="75000"/>
                </a:schemeClr>
              </a:solidFill>
            </a:endParaRPr>
          </a:p>
        </p:txBody>
      </p:sp>
      <p:grpSp>
        <p:nvGrpSpPr>
          <p:cNvPr id="42" name="Group 41">
            <a:extLst>
              <a:ext uri="{FF2B5EF4-FFF2-40B4-BE49-F238E27FC236}">
                <a16:creationId xmlns:a16="http://schemas.microsoft.com/office/drawing/2014/main" id="{477E7527-265C-3694-30B8-579AD5D7E0EA}"/>
              </a:ext>
            </a:extLst>
          </p:cNvPr>
          <p:cNvGrpSpPr/>
          <p:nvPr/>
        </p:nvGrpSpPr>
        <p:grpSpPr>
          <a:xfrm>
            <a:off x="781945" y="2986185"/>
            <a:ext cx="1219254" cy="1805737"/>
            <a:chOff x="542241" y="4037588"/>
            <a:chExt cx="1468014" cy="2063420"/>
          </a:xfrm>
        </p:grpSpPr>
        <p:pic>
          <p:nvPicPr>
            <p:cNvPr id="43" name="Picture 42" descr="A person with a beard&#10;&#10;Description automatically generated with medium confidence">
              <a:extLst>
                <a:ext uri="{FF2B5EF4-FFF2-40B4-BE49-F238E27FC236}">
                  <a16:creationId xmlns:a16="http://schemas.microsoft.com/office/drawing/2014/main" id="{7F2BE5D5-890A-E6C2-ACC9-5BA84CFB5B91}"/>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45" name="TextBox 44">
              <a:extLst>
                <a:ext uri="{FF2B5EF4-FFF2-40B4-BE49-F238E27FC236}">
                  <a16:creationId xmlns:a16="http://schemas.microsoft.com/office/drawing/2014/main" id="{134E8946-22A2-B6F7-CBC1-EA5C4E17E220}"/>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46" name="Group 45">
            <a:extLst>
              <a:ext uri="{FF2B5EF4-FFF2-40B4-BE49-F238E27FC236}">
                <a16:creationId xmlns:a16="http://schemas.microsoft.com/office/drawing/2014/main" id="{E50A967C-982F-DD46-FCE7-2D176A24BA8D}"/>
              </a:ext>
            </a:extLst>
          </p:cNvPr>
          <p:cNvGrpSpPr/>
          <p:nvPr/>
        </p:nvGrpSpPr>
        <p:grpSpPr>
          <a:xfrm>
            <a:off x="4874039" y="2981191"/>
            <a:ext cx="1162962" cy="1815724"/>
            <a:chOff x="4870895" y="4026175"/>
            <a:chExt cx="1400238" cy="2074833"/>
          </a:xfrm>
        </p:grpSpPr>
        <p:pic>
          <p:nvPicPr>
            <p:cNvPr id="49" name="Picture 48" descr="A person in a suit and tie&#10;&#10;Description automatically generated with medium confidence">
              <a:extLst>
                <a:ext uri="{FF2B5EF4-FFF2-40B4-BE49-F238E27FC236}">
                  <a16:creationId xmlns:a16="http://schemas.microsoft.com/office/drawing/2014/main" id="{2191F65B-CFF6-E76F-4BD7-5837AD47BFA4}"/>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50" name="TextBox 49">
              <a:extLst>
                <a:ext uri="{FF2B5EF4-FFF2-40B4-BE49-F238E27FC236}">
                  <a16:creationId xmlns:a16="http://schemas.microsoft.com/office/drawing/2014/main" id="{B0A9E3B1-EFD9-6D9A-FF71-DB088C2D2FFA}"/>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51" name="Group 50">
            <a:extLst>
              <a:ext uri="{FF2B5EF4-FFF2-40B4-BE49-F238E27FC236}">
                <a16:creationId xmlns:a16="http://schemas.microsoft.com/office/drawing/2014/main" id="{3B4B627E-52E0-5622-4919-AC2FE3D9D57B}"/>
              </a:ext>
            </a:extLst>
          </p:cNvPr>
          <p:cNvGrpSpPr/>
          <p:nvPr/>
        </p:nvGrpSpPr>
        <p:grpSpPr>
          <a:xfrm>
            <a:off x="2800053" y="2962410"/>
            <a:ext cx="1275132" cy="1853286"/>
            <a:chOff x="2655274" y="3983252"/>
            <a:chExt cx="1535294" cy="2117756"/>
          </a:xfrm>
        </p:grpSpPr>
        <p:pic>
          <p:nvPicPr>
            <p:cNvPr id="52" name="Picture 51" descr="A person wearing glasses&#10;&#10;Description automatically generated with medium confidence">
              <a:extLst>
                <a:ext uri="{FF2B5EF4-FFF2-40B4-BE49-F238E27FC236}">
                  <a16:creationId xmlns:a16="http://schemas.microsoft.com/office/drawing/2014/main" id="{BAC7E83C-D5F8-B2D2-3CD5-FFC863A27CD4}"/>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53" name="TextBox 52">
              <a:extLst>
                <a:ext uri="{FF2B5EF4-FFF2-40B4-BE49-F238E27FC236}">
                  <a16:creationId xmlns:a16="http://schemas.microsoft.com/office/drawing/2014/main" id="{86FB35CF-F90C-1A15-4746-49B04174CC9F}"/>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54" name="Group 53">
            <a:extLst>
              <a:ext uri="{FF2B5EF4-FFF2-40B4-BE49-F238E27FC236}">
                <a16:creationId xmlns:a16="http://schemas.microsoft.com/office/drawing/2014/main" id="{CEA82331-4749-5645-57F7-B9C8D16212B9}"/>
              </a:ext>
            </a:extLst>
          </p:cNvPr>
          <p:cNvGrpSpPr/>
          <p:nvPr/>
        </p:nvGrpSpPr>
        <p:grpSpPr>
          <a:xfrm>
            <a:off x="6876256" y="1070271"/>
            <a:ext cx="1107688" cy="1757179"/>
            <a:chOff x="6012554" y="1693696"/>
            <a:chExt cx="1333686" cy="2007934"/>
          </a:xfrm>
        </p:grpSpPr>
        <p:pic>
          <p:nvPicPr>
            <p:cNvPr id="55" name="Picture 54" descr="A person with a beard&#10;&#10;Description automatically generated with low confidence">
              <a:extLst>
                <a:ext uri="{FF2B5EF4-FFF2-40B4-BE49-F238E27FC236}">
                  <a16:creationId xmlns:a16="http://schemas.microsoft.com/office/drawing/2014/main" id="{D29873CE-319C-3E62-AFFB-81E689085126}"/>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56" name="TextBox 55">
              <a:extLst>
                <a:ext uri="{FF2B5EF4-FFF2-40B4-BE49-F238E27FC236}">
                  <a16:creationId xmlns:a16="http://schemas.microsoft.com/office/drawing/2014/main" id="{53A51825-C134-1179-7B0C-8A5EA9A9F0CC}"/>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57" name="Group 56">
            <a:extLst>
              <a:ext uri="{FF2B5EF4-FFF2-40B4-BE49-F238E27FC236}">
                <a16:creationId xmlns:a16="http://schemas.microsoft.com/office/drawing/2014/main" id="{8BB6006C-1BA1-B711-7A49-109A7D9565D3}"/>
              </a:ext>
            </a:extLst>
          </p:cNvPr>
          <p:cNvGrpSpPr/>
          <p:nvPr/>
        </p:nvGrpSpPr>
        <p:grpSpPr>
          <a:xfrm>
            <a:off x="736603" y="1095292"/>
            <a:ext cx="1167258" cy="1707136"/>
            <a:chOff x="457199" y="1789689"/>
            <a:chExt cx="1405411" cy="1950750"/>
          </a:xfrm>
        </p:grpSpPr>
        <p:pic>
          <p:nvPicPr>
            <p:cNvPr id="58" name="Picture 57" descr="A person smiling for the camera&#10;&#10;Description automatically generated with medium confidence">
              <a:extLst>
                <a:ext uri="{FF2B5EF4-FFF2-40B4-BE49-F238E27FC236}">
                  <a16:creationId xmlns:a16="http://schemas.microsoft.com/office/drawing/2014/main" id="{1B123226-3CA7-0534-11DA-36C9A27ACF8B}"/>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59" name="TextBox 58">
              <a:extLst>
                <a:ext uri="{FF2B5EF4-FFF2-40B4-BE49-F238E27FC236}">
                  <a16:creationId xmlns:a16="http://schemas.microsoft.com/office/drawing/2014/main" id="{62DB01B9-FACF-8F83-94E5-3FAD20F42163}"/>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60" name="Group 59">
            <a:extLst>
              <a:ext uri="{FF2B5EF4-FFF2-40B4-BE49-F238E27FC236}">
                <a16:creationId xmlns:a16="http://schemas.microsoft.com/office/drawing/2014/main" id="{D84FE905-7A64-5A00-17F9-9B9DECE355AF}"/>
              </a:ext>
            </a:extLst>
          </p:cNvPr>
          <p:cNvGrpSpPr/>
          <p:nvPr/>
        </p:nvGrpSpPr>
        <p:grpSpPr>
          <a:xfrm>
            <a:off x="2757452" y="1087729"/>
            <a:ext cx="1303935" cy="1722262"/>
            <a:chOff x="2636363" y="1752215"/>
            <a:chExt cx="1569973" cy="1968033"/>
          </a:xfrm>
        </p:grpSpPr>
        <p:sp>
          <p:nvSpPr>
            <p:cNvPr id="61" name="TextBox 60">
              <a:extLst>
                <a:ext uri="{FF2B5EF4-FFF2-40B4-BE49-F238E27FC236}">
                  <a16:creationId xmlns:a16="http://schemas.microsoft.com/office/drawing/2014/main" id="{C2730965-EDAC-EA2E-66B4-9F5FB36AAD2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62" name="Picture 2">
              <a:extLst>
                <a:ext uri="{FF2B5EF4-FFF2-40B4-BE49-F238E27FC236}">
                  <a16:creationId xmlns:a16="http://schemas.microsoft.com/office/drawing/2014/main" id="{FFB9F973-DF18-4359-068C-EA5AFD859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B3F1738-53B7-AA9E-342C-A0979CD6B9A5}"/>
              </a:ext>
            </a:extLst>
          </p:cNvPr>
          <p:cNvGrpSpPr/>
          <p:nvPr/>
        </p:nvGrpSpPr>
        <p:grpSpPr>
          <a:xfrm>
            <a:off x="4724916" y="1093735"/>
            <a:ext cx="1452204" cy="1736561"/>
            <a:chOff x="4724916" y="1093735"/>
            <a:chExt cx="1452204" cy="1736561"/>
          </a:xfrm>
        </p:grpSpPr>
        <p:pic>
          <p:nvPicPr>
            <p:cNvPr id="1024" name="Picture 2" descr="https://wiki.gccollab.ca/images/7/79/Annie-Claude_portrait.jpg">
              <a:extLst>
                <a:ext uri="{FF2B5EF4-FFF2-40B4-BE49-F238E27FC236}">
                  <a16:creationId xmlns:a16="http://schemas.microsoft.com/office/drawing/2014/main" id="{623B5E1F-7BCE-DBDE-918D-FDCE91369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4078298F-4ABD-C10E-239F-85A79FA9B6AA}"/>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sp>
        <p:nvSpPr>
          <p:cNvPr id="1034" name="TextBox 1033">
            <a:extLst>
              <a:ext uri="{FF2B5EF4-FFF2-40B4-BE49-F238E27FC236}">
                <a16:creationId xmlns:a16="http://schemas.microsoft.com/office/drawing/2014/main" id="{5BA55723-D46A-59AF-1204-91F3FD626A63}"/>
              </a:ext>
            </a:extLst>
          </p:cNvPr>
          <p:cNvSpPr txBox="1"/>
          <p:nvPr/>
        </p:nvSpPr>
        <p:spPr>
          <a:xfrm>
            <a:off x="6835855" y="4489507"/>
            <a:ext cx="1131423" cy="338554"/>
          </a:xfrm>
          <a:prstGeom prst="rect">
            <a:avLst/>
          </a:prstGeom>
          <a:noFill/>
        </p:spPr>
        <p:txBody>
          <a:bodyPr wrap="square">
            <a:spAutoFit/>
          </a:bodyPr>
          <a:lstStyle/>
          <a:p>
            <a:pPr algn="ctr"/>
            <a:r>
              <a:rPr lang="en-US" sz="1600" b="1" i="1" dirty="0">
                <a:solidFill>
                  <a:srgbClr val="202122"/>
                </a:solidFill>
                <a:effectLst/>
              </a:rPr>
              <a:t>Rabia</a:t>
            </a:r>
            <a:endParaRPr lang="en-US" sz="1600" dirty="0"/>
          </a:p>
        </p:txBody>
      </p:sp>
      <p:grpSp>
        <p:nvGrpSpPr>
          <p:cNvPr id="1035" name="Group 1034">
            <a:extLst>
              <a:ext uri="{FF2B5EF4-FFF2-40B4-BE49-F238E27FC236}">
                <a16:creationId xmlns:a16="http://schemas.microsoft.com/office/drawing/2014/main" id="{19DB3250-6361-147B-7310-FBE7C81253C6}"/>
              </a:ext>
            </a:extLst>
          </p:cNvPr>
          <p:cNvGrpSpPr/>
          <p:nvPr/>
        </p:nvGrpSpPr>
        <p:grpSpPr>
          <a:xfrm>
            <a:off x="863790" y="4884113"/>
            <a:ext cx="1137408" cy="1715940"/>
            <a:chOff x="7388750" y="1742722"/>
            <a:chExt cx="1369470" cy="1960810"/>
          </a:xfrm>
        </p:grpSpPr>
        <p:sp>
          <p:nvSpPr>
            <p:cNvPr id="1036" name="TextBox 1035">
              <a:extLst>
                <a:ext uri="{FF2B5EF4-FFF2-40B4-BE49-F238E27FC236}">
                  <a16:creationId xmlns:a16="http://schemas.microsoft.com/office/drawing/2014/main" id="{00AB44BA-44C5-B6F2-877C-8024335F4BDE}"/>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1037" name="Picture 4">
              <a:extLst>
                <a:ext uri="{FF2B5EF4-FFF2-40B4-BE49-F238E27FC236}">
                  <a16:creationId xmlns:a16="http://schemas.microsoft.com/office/drawing/2014/main" id="{38F679DB-214E-6A64-039C-215F624D6CF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Group 1037">
            <a:extLst>
              <a:ext uri="{FF2B5EF4-FFF2-40B4-BE49-F238E27FC236}">
                <a16:creationId xmlns:a16="http://schemas.microsoft.com/office/drawing/2014/main" id="{51567800-DD40-1E25-03A8-D83ED0E5EC1F}"/>
              </a:ext>
            </a:extLst>
          </p:cNvPr>
          <p:cNvGrpSpPr/>
          <p:nvPr/>
        </p:nvGrpSpPr>
        <p:grpSpPr>
          <a:xfrm>
            <a:off x="2773741" y="4813287"/>
            <a:ext cx="1217722" cy="1814471"/>
            <a:chOff x="2773741" y="4813287"/>
            <a:chExt cx="1217722" cy="1814471"/>
          </a:xfrm>
        </p:grpSpPr>
        <p:pic>
          <p:nvPicPr>
            <p:cNvPr id="1039" name="Picture 1038">
              <a:extLst>
                <a:ext uri="{FF2B5EF4-FFF2-40B4-BE49-F238E27FC236}">
                  <a16:creationId xmlns:a16="http://schemas.microsoft.com/office/drawing/2014/main" id="{0B7DB649-FCD5-E219-716B-B0DAAC310FA9}"/>
                </a:ext>
              </a:extLst>
            </p:cNvPr>
            <p:cNvPicPr>
              <a:picLocks noChangeAspect="1"/>
            </p:cNvPicPr>
            <p:nvPr/>
          </p:nvPicPr>
          <p:blipFill>
            <a:blip r:embed="rId13"/>
            <a:stretch>
              <a:fillRect/>
            </a:stretch>
          </p:blipFill>
          <p:spPr>
            <a:xfrm>
              <a:off x="2773741" y="4813287"/>
              <a:ext cx="1217722" cy="1446336"/>
            </a:xfrm>
            <a:prstGeom prst="rect">
              <a:avLst/>
            </a:prstGeom>
          </p:spPr>
        </p:pic>
        <p:sp>
          <p:nvSpPr>
            <p:cNvPr id="1040" name="TextBox 1039">
              <a:extLst>
                <a:ext uri="{FF2B5EF4-FFF2-40B4-BE49-F238E27FC236}">
                  <a16:creationId xmlns:a16="http://schemas.microsoft.com/office/drawing/2014/main" id="{42E7289A-C39C-007C-2B84-5F8C84C5CC8E}"/>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sp>
        <p:nvSpPr>
          <p:cNvPr id="1042" name="TextBox 1041">
            <a:extLst>
              <a:ext uri="{FF2B5EF4-FFF2-40B4-BE49-F238E27FC236}">
                <a16:creationId xmlns:a16="http://schemas.microsoft.com/office/drawing/2014/main" id="{3F9DC2C9-7548-CE37-39B7-991EAA0A8F4E}"/>
              </a:ext>
            </a:extLst>
          </p:cNvPr>
          <p:cNvSpPr txBox="1"/>
          <p:nvPr/>
        </p:nvSpPr>
        <p:spPr>
          <a:xfrm>
            <a:off x="6767511" y="6279094"/>
            <a:ext cx="1332882" cy="523220"/>
          </a:xfrm>
          <a:prstGeom prst="rect">
            <a:avLst/>
          </a:prstGeom>
          <a:noFill/>
        </p:spPr>
        <p:txBody>
          <a:bodyPr wrap="square">
            <a:spAutoFit/>
          </a:bodyPr>
          <a:lstStyle/>
          <a:p>
            <a:pPr algn="ctr"/>
            <a:r>
              <a:rPr lang="en-US" sz="1400" b="1" i="1" dirty="0">
                <a:effectLst/>
              </a:rPr>
              <a:t>Josée,</a:t>
            </a:r>
            <a:br>
              <a:rPr lang="en-US" sz="1400" b="1" i="1" dirty="0">
                <a:effectLst/>
              </a:rPr>
            </a:br>
            <a:r>
              <a:rPr lang="en-US" sz="1400" b="1" i="1" dirty="0">
                <a:effectLst/>
              </a:rPr>
              <a:t> and others…</a:t>
            </a:r>
            <a:endParaRPr lang="en-US" sz="1400" i="1" dirty="0"/>
          </a:p>
        </p:txBody>
      </p:sp>
      <p:pic>
        <p:nvPicPr>
          <p:cNvPr id="1044" name="Picture 2">
            <a:extLst>
              <a:ext uri="{FF2B5EF4-FFF2-40B4-BE49-F238E27FC236}">
                <a16:creationId xmlns:a16="http://schemas.microsoft.com/office/drawing/2014/main" id="{70AB3764-FCCF-9B48-D9F1-36BDB7DA2C7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0614"/>
          <a:stretch/>
        </p:blipFill>
        <p:spPr bwMode="auto">
          <a:xfrm>
            <a:off x="6812905" y="2955554"/>
            <a:ext cx="1217723" cy="145129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a:extLst>
              <a:ext uri="{FF2B5EF4-FFF2-40B4-BE49-F238E27FC236}">
                <a16:creationId xmlns:a16="http://schemas.microsoft.com/office/drawing/2014/main" id="{7300FC9F-8EAA-1F82-4CD1-677D7F30959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4316" y="4788532"/>
            <a:ext cx="1162962" cy="151874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E11D920-ACA9-DE26-FF55-6361C6A03472}"/>
              </a:ext>
            </a:extLst>
          </p:cNvPr>
          <p:cNvGrpSpPr/>
          <p:nvPr/>
        </p:nvGrpSpPr>
        <p:grpSpPr>
          <a:xfrm>
            <a:off x="4880301" y="4817322"/>
            <a:ext cx="1131423" cy="1878024"/>
            <a:chOff x="6520300" y="3966530"/>
            <a:chExt cx="1362264" cy="2146024"/>
          </a:xfrm>
        </p:grpSpPr>
        <p:pic>
          <p:nvPicPr>
            <p:cNvPr id="3" name="Picture 2">
              <a:extLst>
                <a:ext uri="{FF2B5EF4-FFF2-40B4-BE49-F238E27FC236}">
                  <a16:creationId xmlns:a16="http://schemas.microsoft.com/office/drawing/2014/main" id="{C082CE90-F170-E3CD-C17F-9B9E19ECA2F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0B1BBD-F54E-94E5-6F87-E4DE159A9860}"/>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spTree>
    <p:extLst>
      <p:ext uri="{BB962C8B-B14F-4D97-AF65-F5344CB8AC3E}">
        <p14:creationId xmlns:p14="http://schemas.microsoft.com/office/powerpoint/2010/main" val="410838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chemeClr val="accent1">
                    <a:lumMod val="75000"/>
                  </a:schemeClr>
                </a:solidFill>
              </a:rPr>
              <a:t>Commitment, Program Overview &amp; FAQ</a:t>
            </a:r>
          </a:p>
        </p:txBody>
      </p:sp>
      <p:sp>
        <p:nvSpPr>
          <p:cNvPr id="6" name="Rectangle 5"/>
          <p:cNvSpPr/>
          <p:nvPr/>
        </p:nvSpPr>
        <p:spPr>
          <a:xfrm>
            <a:off x="3707904" y="6256968"/>
            <a:ext cx="4320480" cy="646331"/>
          </a:xfrm>
          <a:prstGeom prst="rect">
            <a:avLst/>
          </a:prstGeom>
        </p:spPr>
        <p:txBody>
          <a:bodyPr wrap="square">
            <a:spAutoFit/>
          </a:bodyPr>
          <a:lstStyle/>
          <a:p>
            <a:r>
              <a:rPr lang="en-US" sz="1200" dirty="0">
                <a:hlinkClick r:id="rId3"/>
              </a:rPr>
              <a:t>https://wiki.gccollab.ca/MCLD-DLCP</a:t>
            </a:r>
            <a:r>
              <a:rPr lang="en-US" sz="12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4" tooltip="Mindful Change Leadership Development Program Details"/>
              </a:rPr>
              <a:t>MCLD - 8 Week Program Details</a:t>
            </a:r>
            <a:endParaRPr lang="en-US" sz="12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5" tooltip="Mindful Change Leadership Development Program - FAQ"/>
              </a:rPr>
              <a:t>MCLD - FAQ</a:t>
            </a:r>
            <a:endParaRPr lang="en-US" sz="1200" b="0" dirty="0"/>
          </a:p>
        </p:txBody>
      </p:sp>
      <p:pic>
        <p:nvPicPr>
          <p:cNvPr id="8" name="Picture 7">
            <a:extLst>
              <a:ext uri="{FF2B5EF4-FFF2-40B4-BE49-F238E27FC236}">
                <a16:creationId xmlns:a16="http://schemas.microsoft.com/office/drawing/2014/main" id="{DCED348F-A513-F27E-3BBC-ED03FEE11EC4}"/>
              </a:ext>
            </a:extLst>
          </p:cNvPr>
          <p:cNvPicPr>
            <a:picLocks noChangeAspect="1"/>
          </p:cNvPicPr>
          <p:nvPr/>
        </p:nvPicPr>
        <p:blipFill>
          <a:blip r:embed="rId6"/>
          <a:stretch>
            <a:fillRect/>
          </a:stretch>
        </p:blipFill>
        <p:spPr>
          <a:xfrm>
            <a:off x="1498397" y="0"/>
            <a:ext cx="6147205" cy="6858000"/>
          </a:xfrm>
          <a:prstGeom prst="rect">
            <a:avLst/>
          </a:prstGeom>
        </p:spPr>
      </p:pic>
      <p:sp>
        <p:nvSpPr>
          <p:cNvPr id="9" name="TextBox 8">
            <a:extLst>
              <a:ext uri="{FF2B5EF4-FFF2-40B4-BE49-F238E27FC236}">
                <a16:creationId xmlns:a16="http://schemas.microsoft.com/office/drawing/2014/main" id="{CC7E13B6-8EDD-E9FE-DA14-7CD62753FF19}"/>
              </a:ext>
            </a:extLst>
          </p:cNvPr>
          <p:cNvSpPr txBox="1"/>
          <p:nvPr/>
        </p:nvSpPr>
        <p:spPr>
          <a:xfrm>
            <a:off x="-1260648" y="3429000"/>
            <a:ext cx="4824536" cy="769441"/>
          </a:xfrm>
          <a:prstGeom prst="rect">
            <a:avLst/>
          </a:prstGeom>
          <a:noFill/>
        </p:spPr>
        <p:txBody>
          <a:bodyPr wrap="square" rtlCol="0">
            <a:spAutoFit/>
          </a:bodyPr>
          <a:lstStyle/>
          <a:p>
            <a:r>
              <a:rPr lang="en-CA" sz="4400" dirty="0">
                <a:solidFill>
                  <a:srgbClr val="FF0000"/>
                </a:solidFill>
              </a:rPr>
              <a:t>Algo </a:t>
            </a:r>
            <a:r>
              <a:rPr lang="en-CA" sz="4400" dirty="0" err="1">
                <a:solidFill>
                  <a:srgbClr val="FF0000"/>
                </a:solidFill>
              </a:rPr>
              <a:t>asi</a:t>
            </a:r>
            <a:endParaRPr lang="en-CA" sz="4400" dirty="0">
              <a:solidFill>
                <a:srgbClr val="FF0000"/>
              </a:solidFill>
            </a:endParaRPr>
          </a:p>
        </p:txBody>
      </p:sp>
    </p:spTree>
    <p:extLst>
      <p:ext uri="{BB962C8B-B14F-4D97-AF65-F5344CB8AC3E}">
        <p14:creationId xmlns:p14="http://schemas.microsoft.com/office/powerpoint/2010/main" val="1247946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15426-F0D4-4C39-1624-EC32DD442E7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DBCB777-93FC-7816-8297-B4170DBB5EFA}"/>
              </a:ext>
            </a:extLst>
          </p:cNvPr>
          <p:cNvPicPr>
            <a:picLocks noChangeAspect="1"/>
          </p:cNvPicPr>
          <p:nvPr/>
        </p:nvPicPr>
        <p:blipFill>
          <a:blip r:embed="rId3"/>
          <a:stretch>
            <a:fillRect/>
          </a:stretch>
        </p:blipFill>
        <p:spPr>
          <a:xfrm>
            <a:off x="488369" y="1417638"/>
            <a:ext cx="8229600" cy="461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EAF3C790-C4DA-ADF1-0182-D06C340350F2}"/>
              </a:ext>
            </a:extLst>
          </p:cNvPr>
          <p:cNvSpPr>
            <a:spLocks noGrp="1"/>
          </p:cNvSpPr>
          <p:nvPr>
            <p:ph type="title"/>
          </p:nvPr>
        </p:nvSpPr>
        <p:spPr/>
        <p:txBody>
          <a:bodyPr>
            <a:normAutofit fontScale="90000"/>
          </a:bodyPr>
          <a:lstStyle/>
          <a:p>
            <a:r>
              <a:rPr lang="en-CA" dirty="0">
                <a:solidFill>
                  <a:schemeClr val="accent1">
                    <a:lumMod val="75000"/>
                  </a:schemeClr>
                </a:solidFill>
              </a:rPr>
              <a:t>Commitment, Program Overview &amp; FAQ</a:t>
            </a:r>
          </a:p>
        </p:txBody>
      </p:sp>
      <p:sp>
        <p:nvSpPr>
          <p:cNvPr id="6" name="Rectangle 5">
            <a:extLst>
              <a:ext uri="{FF2B5EF4-FFF2-40B4-BE49-F238E27FC236}">
                <a16:creationId xmlns:a16="http://schemas.microsoft.com/office/drawing/2014/main" id="{B5FD7473-F326-CE79-4EDF-E02FFB90330B}"/>
              </a:ext>
            </a:extLst>
          </p:cNvPr>
          <p:cNvSpPr/>
          <p:nvPr/>
        </p:nvSpPr>
        <p:spPr>
          <a:xfrm>
            <a:off x="3707904" y="6256968"/>
            <a:ext cx="4320480" cy="646331"/>
          </a:xfrm>
          <a:prstGeom prst="rect">
            <a:avLst/>
          </a:prstGeom>
        </p:spPr>
        <p:txBody>
          <a:bodyPr wrap="square">
            <a:spAutoFit/>
          </a:bodyPr>
          <a:lstStyle/>
          <a:p>
            <a:r>
              <a:rPr lang="en-US" sz="1200" dirty="0">
                <a:hlinkClick r:id="rId4"/>
              </a:rPr>
              <a:t>https://wiki.gccollab.ca/MCLD-DLCP</a:t>
            </a:r>
            <a:r>
              <a:rPr lang="en-US" sz="12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5" tooltip="Mindful Change Leadership Development Program Details"/>
              </a:rPr>
              <a:t>MCLD - 8 Week Program Details</a:t>
            </a:r>
            <a:endParaRPr lang="en-US" sz="12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6" tooltip="Mindful Change Leadership Development Program - FAQ"/>
              </a:rPr>
              <a:t>MCLD - FAQ</a:t>
            </a:r>
            <a:endParaRPr lang="en-US" sz="1200" b="0" dirty="0"/>
          </a:p>
        </p:txBody>
      </p:sp>
    </p:spTree>
    <p:extLst>
      <p:ext uri="{BB962C8B-B14F-4D97-AF65-F5344CB8AC3E}">
        <p14:creationId xmlns:p14="http://schemas.microsoft.com/office/powerpoint/2010/main" val="426716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solidFill>
                <a:schemeClr val="accent1">
                  <a:lumMod val="75000"/>
                </a:schemeClr>
              </a:solidFill>
            </a:endParaRPr>
          </a:p>
        </p:txBody>
      </p:sp>
      <p:sp>
        <p:nvSpPr>
          <p:cNvPr id="3" name="Rectangle 2"/>
          <p:cNvSpPr/>
          <p:nvPr/>
        </p:nvSpPr>
        <p:spPr>
          <a:xfrm>
            <a:off x="4191000" y="3617228"/>
            <a:ext cx="4326673" cy="2062103"/>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ct val="135000"/>
              <a:buFont typeface="Courier New" panose="02070309020205020404" pitchFamily="49" charset="0"/>
              <a:buChar char="o"/>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opportunity could be added to your Performance Management Agreement &amp; Learning Plan</a:t>
            </a: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1828" y="1664804"/>
            <a:ext cx="7020344" cy="3528392"/>
            <a:chOff x="72" y="116632"/>
            <a:chExt cx="9144000" cy="50292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2339752" y="5643348"/>
            <a:ext cx="4464496" cy="523220"/>
          </a:xfrm>
          <a:prstGeom prst="rect">
            <a:avLst/>
          </a:prstGeom>
        </p:spPr>
        <p:txBody>
          <a:bodyPr wrap="square">
            <a:spAutoFit/>
          </a:bodyPr>
          <a:lstStyle/>
          <a:p>
            <a:pPr algn="ctr"/>
            <a:r>
              <a:rPr lang="en-CA" sz="2800" dirty="0">
                <a:solidFill>
                  <a:schemeClr val="accent1">
                    <a:lumMod val="75000"/>
                  </a:schemeClr>
                </a:solidFill>
              </a:rPr>
              <a:t>Be Mindful, Be Happy </a:t>
            </a:r>
          </a:p>
        </p:txBody>
      </p:sp>
    </p:spTree>
    <p:extLst>
      <p:ext uri="{BB962C8B-B14F-4D97-AF65-F5344CB8AC3E}">
        <p14:creationId xmlns:p14="http://schemas.microsoft.com/office/powerpoint/2010/main" val="39233027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74B13671-DCF2-0EA6-5449-306072F56B4B}"/>
              </a:ext>
            </a:extLst>
          </p:cNvPr>
          <p:cNvPicPr>
            <a:picLocks noChangeAspect="1"/>
          </p:cNvPicPr>
          <p:nvPr/>
        </p:nvPicPr>
        <p:blipFill rotWithShape="1">
          <a:blip r:embed="rId3"/>
          <a:srcRect l="1822" t="2477"/>
          <a:stretch/>
        </p:blipFill>
        <p:spPr>
          <a:xfrm>
            <a:off x="4683591" y="449569"/>
            <a:ext cx="3813467" cy="2554973"/>
          </a:xfrm>
          <a:prstGeom prst="rect">
            <a:avLst/>
          </a:prstGeom>
        </p:spPr>
      </p:pic>
      <p:sp>
        <p:nvSpPr>
          <p:cNvPr id="13" name="Title 1">
            <a:extLst>
              <a:ext uri="{FF2B5EF4-FFF2-40B4-BE49-F238E27FC236}">
                <a16:creationId xmlns:a16="http://schemas.microsoft.com/office/drawing/2014/main" id="{AFB1FF55-B131-96E5-E326-4AB11A9424E6}"/>
              </a:ext>
            </a:extLst>
          </p:cNvPr>
          <p:cNvSpPr>
            <a:spLocks noGrp="1"/>
          </p:cNvSpPr>
          <p:nvPr>
            <p:ph type="title"/>
          </p:nvPr>
        </p:nvSpPr>
        <p:spPr>
          <a:xfrm>
            <a:off x="323528" y="622448"/>
            <a:ext cx="4599130" cy="1828443"/>
          </a:xfrm>
        </p:spPr>
        <p:txBody>
          <a:bodyPr>
            <a:noAutofit/>
          </a:bodyPr>
          <a:lstStyle/>
          <a:p>
            <a:r>
              <a:rPr lang="fr-FR" sz="2400" dirty="0">
                <a:solidFill>
                  <a:schemeClr val="accent1">
                    <a:lumMod val="75000"/>
                  </a:schemeClr>
                </a:solidFill>
              </a:rPr>
              <a:t>IOCN: </a:t>
            </a:r>
            <a:r>
              <a:rPr lang="fr-FR" sz="2400" dirty="0" err="1">
                <a:solidFill>
                  <a:schemeClr val="accent1">
                    <a:lumMod val="75000"/>
                  </a:schemeClr>
                </a:solidFill>
              </a:rPr>
              <a:t>Responding</a:t>
            </a:r>
            <a:r>
              <a:rPr lang="fr-FR" sz="2400" dirty="0">
                <a:solidFill>
                  <a:schemeClr val="accent1">
                    <a:lumMod val="75000"/>
                  </a:schemeClr>
                </a:solidFill>
              </a:rPr>
              <a:t> to Change </a:t>
            </a:r>
            <a:r>
              <a:rPr lang="fr-FR" sz="2400" dirty="0" err="1">
                <a:solidFill>
                  <a:schemeClr val="accent1">
                    <a:lumMod val="75000"/>
                  </a:schemeClr>
                </a:solidFill>
              </a:rPr>
              <a:t>with</a:t>
            </a:r>
            <a:r>
              <a:rPr lang="fr-FR" sz="2400" dirty="0">
                <a:solidFill>
                  <a:schemeClr val="accent1">
                    <a:lumMod val="75000"/>
                  </a:schemeClr>
                </a:solidFill>
              </a:rPr>
              <a:t> neuroplasticité &amp; </a:t>
            </a:r>
            <a:r>
              <a:rPr lang="fr-FR" sz="2400" dirty="0" err="1">
                <a:solidFill>
                  <a:schemeClr val="accent1">
                    <a:lumMod val="75000"/>
                  </a:schemeClr>
                </a:solidFill>
              </a:rPr>
              <a:t>selfcompassion</a:t>
            </a:r>
            <a:br>
              <a:rPr lang="fr-FR" sz="2400" dirty="0">
                <a:solidFill>
                  <a:schemeClr val="accent1">
                    <a:lumMod val="75000"/>
                  </a:schemeClr>
                </a:solidFill>
              </a:rPr>
            </a:br>
            <a:r>
              <a:rPr lang="fr-FR" sz="1500" dirty="0" err="1">
                <a:solidFill>
                  <a:schemeClr val="accent1">
                    <a:lumMod val="75000"/>
                  </a:schemeClr>
                </a:solidFill>
              </a:rPr>
              <a:t>Feb</a:t>
            </a:r>
            <a:r>
              <a:rPr lang="fr-FR" sz="1500" dirty="0">
                <a:solidFill>
                  <a:schemeClr val="accent1">
                    <a:lumMod val="75000"/>
                  </a:schemeClr>
                </a:solidFill>
              </a:rPr>
              <a:t> 4, 2025</a:t>
            </a:r>
            <a:endParaRPr lang="en-CA" sz="1500" dirty="0">
              <a:solidFill>
                <a:schemeClr val="accent1">
                  <a:lumMod val="75000"/>
                </a:schemeClr>
              </a:solidFill>
            </a:endParaRPr>
          </a:p>
        </p:txBody>
      </p:sp>
      <p:sp>
        <p:nvSpPr>
          <p:cNvPr id="14" name="TextBox 13">
            <a:extLst>
              <a:ext uri="{FF2B5EF4-FFF2-40B4-BE49-F238E27FC236}">
                <a16:creationId xmlns:a16="http://schemas.microsoft.com/office/drawing/2014/main" id="{35B0DFBB-D520-5F2E-C9A8-6B680DA05BB6}"/>
              </a:ext>
            </a:extLst>
          </p:cNvPr>
          <p:cNvSpPr txBox="1"/>
          <p:nvPr/>
        </p:nvSpPr>
        <p:spPr>
          <a:xfrm>
            <a:off x="1655676" y="2886167"/>
            <a:ext cx="5616624" cy="415498"/>
          </a:xfrm>
          <a:prstGeom prst="rect">
            <a:avLst/>
          </a:prstGeom>
          <a:noFill/>
        </p:spPr>
        <p:txBody>
          <a:bodyPr wrap="square" rtlCol="0">
            <a:spAutoFit/>
          </a:bodyPr>
          <a:lstStyle/>
          <a:p>
            <a:r>
              <a:rPr lang="fr-CA" sz="2100" b="1" dirty="0">
                <a:solidFill>
                  <a:schemeClr val="accent1">
                    <a:lumMod val="75000"/>
                  </a:schemeClr>
                </a:solidFill>
                <a:latin typeface="+mj-lt"/>
                <a:ea typeface="+mj-ea"/>
                <a:cs typeface="+mj-cs"/>
              </a:rPr>
              <a:t>Avant</a:t>
            </a:r>
            <a:r>
              <a:rPr lang="fr-CA" sz="2100" dirty="0">
                <a:solidFill>
                  <a:schemeClr val="accent1">
                    <a:lumMod val="75000"/>
                  </a:schemeClr>
                </a:solidFill>
                <a:latin typeface="+mj-lt"/>
                <a:ea typeface="+mj-ea"/>
                <a:cs typeface="+mj-cs"/>
              </a:rPr>
              <a:t> l’</a:t>
            </a:r>
            <a:r>
              <a:rPr lang="fr-CA" sz="2100" dirty="0" err="1">
                <a:solidFill>
                  <a:schemeClr val="accent1">
                    <a:lumMod val="75000"/>
                  </a:schemeClr>
                </a:solidFill>
                <a:latin typeface="+mj-lt"/>
                <a:ea typeface="+mj-ea"/>
                <a:cs typeface="+mj-cs"/>
              </a:rPr>
              <a:t>exercise</a:t>
            </a:r>
            <a:r>
              <a:rPr lang="fr-CA" sz="2100" dirty="0">
                <a:solidFill>
                  <a:schemeClr val="accent1">
                    <a:lumMod val="75000"/>
                  </a:schemeClr>
                </a:solidFill>
                <a:latin typeface="+mj-lt"/>
                <a:ea typeface="+mj-ea"/>
                <a:cs typeface="+mj-cs"/>
              </a:rPr>
              <a:t> en pleine-conscience, et en </a:t>
            </a:r>
            <a:r>
              <a:rPr lang="fr-CA" sz="2100" b="1" dirty="0">
                <a:solidFill>
                  <a:schemeClr val="accent1">
                    <a:lumMod val="75000"/>
                  </a:schemeClr>
                </a:solidFill>
                <a:latin typeface="+mj-lt"/>
                <a:ea typeface="+mj-ea"/>
                <a:cs typeface="+mj-cs"/>
              </a:rPr>
              <a:t>Après</a:t>
            </a:r>
            <a:endParaRPr lang="en-CA" sz="2100" b="1" dirty="0">
              <a:solidFill>
                <a:schemeClr val="accent1">
                  <a:lumMod val="75000"/>
                </a:schemeClr>
              </a:solidFill>
              <a:latin typeface="+mj-lt"/>
              <a:ea typeface="+mj-ea"/>
              <a:cs typeface="+mj-cs"/>
            </a:endParaRPr>
          </a:p>
        </p:txBody>
      </p:sp>
      <p:pic>
        <p:nvPicPr>
          <p:cNvPr id="5" name="Picture 4" descr="A screenshot of a survey&#10;&#10;Description automatically generated">
            <a:extLst>
              <a:ext uri="{FF2B5EF4-FFF2-40B4-BE49-F238E27FC236}">
                <a16:creationId xmlns:a16="http://schemas.microsoft.com/office/drawing/2014/main" id="{47C059DE-A549-50BF-B328-C9EC862819B7}"/>
              </a:ext>
            </a:extLst>
          </p:cNvPr>
          <p:cNvPicPr>
            <a:picLocks noChangeAspect="1"/>
          </p:cNvPicPr>
          <p:nvPr/>
        </p:nvPicPr>
        <p:blipFill>
          <a:blip r:embed="rId4"/>
          <a:stretch>
            <a:fillRect/>
          </a:stretch>
        </p:blipFill>
        <p:spPr>
          <a:xfrm>
            <a:off x="634176" y="3341481"/>
            <a:ext cx="4083941" cy="2894071"/>
          </a:xfrm>
          <a:prstGeom prst="rect">
            <a:avLst/>
          </a:prstGeom>
        </p:spPr>
      </p:pic>
      <p:pic>
        <p:nvPicPr>
          <p:cNvPr id="8" name="Picture 7" descr="A screenshot of a survey&#10;&#10;Description automatically generated">
            <a:extLst>
              <a:ext uri="{FF2B5EF4-FFF2-40B4-BE49-F238E27FC236}">
                <a16:creationId xmlns:a16="http://schemas.microsoft.com/office/drawing/2014/main" id="{3781E1AF-869B-9FF1-45EF-5DD736286026}"/>
              </a:ext>
            </a:extLst>
          </p:cNvPr>
          <p:cNvPicPr>
            <a:picLocks noChangeAspect="1"/>
          </p:cNvPicPr>
          <p:nvPr/>
        </p:nvPicPr>
        <p:blipFill>
          <a:blip r:embed="rId5"/>
          <a:stretch>
            <a:fillRect/>
          </a:stretch>
        </p:blipFill>
        <p:spPr>
          <a:xfrm>
            <a:off x="4648210" y="3483006"/>
            <a:ext cx="3884230" cy="2752546"/>
          </a:xfrm>
          <a:prstGeom prst="rect">
            <a:avLst/>
          </a:prstGeom>
        </p:spPr>
      </p:pic>
    </p:spTree>
    <p:extLst>
      <p:ext uri="{BB962C8B-B14F-4D97-AF65-F5344CB8AC3E}">
        <p14:creationId xmlns:p14="http://schemas.microsoft.com/office/powerpoint/2010/main" val="23337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6D26A98-2582-2008-5606-15C1ECDA7B69}"/>
              </a:ext>
            </a:extLst>
          </p:cNvPr>
          <p:cNvGrpSpPr/>
          <p:nvPr/>
        </p:nvGrpSpPr>
        <p:grpSpPr>
          <a:xfrm>
            <a:off x="452335" y="2078850"/>
            <a:ext cx="2985539" cy="2315513"/>
            <a:chOff x="603112" y="1628800"/>
            <a:chExt cx="5343543" cy="4563112"/>
          </a:xfrm>
        </p:grpSpPr>
        <p:pic>
          <p:nvPicPr>
            <p:cNvPr id="29" name="Picture 28">
              <a:extLst>
                <a:ext uri="{FF2B5EF4-FFF2-40B4-BE49-F238E27FC236}">
                  <a16:creationId xmlns:a16="http://schemas.microsoft.com/office/drawing/2014/main" id="{62B20E6C-FFD4-69D1-8501-ECCA0CF1AE53}"/>
                </a:ext>
              </a:extLst>
            </p:cNvPr>
            <p:cNvPicPr>
              <a:picLocks noChangeAspect="1"/>
            </p:cNvPicPr>
            <p:nvPr/>
          </p:nvPicPr>
          <p:blipFill>
            <a:blip r:embed="rId3"/>
            <a:stretch>
              <a:fillRect/>
            </a:stretch>
          </p:blipFill>
          <p:spPr>
            <a:xfrm>
              <a:off x="603112" y="1628800"/>
              <a:ext cx="2962688" cy="4563112"/>
            </a:xfrm>
            <a:prstGeom prst="rect">
              <a:avLst/>
            </a:prstGeom>
            <a:ln>
              <a:solidFill>
                <a:schemeClr val="accent6"/>
              </a:solidFill>
            </a:ln>
          </p:spPr>
        </p:pic>
        <p:pic>
          <p:nvPicPr>
            <p:cNvPr id="30" name="Picture 29">
              <a:extLst>
                <a:ext uri="{FF2B5EF4-FFF2-40B4-BE49-F238E27FC236}">
                  <a16:creationId xmlns:a16="http://schemas.microsoft.com/office/drawing/2014/main" id="{A4EC3DCA-A024-D86D-E162-23264672CBEA}"/>
                </a:ext>
              </a:extLst>
            </p:cNvPr>
            <p:cNvPicPr>
              <a:picLocks noChangeAspect="1"/>
            </p:cNvPicPr>
            <p:nvPr/>
          </p:nvPicPr>
          <p:blipFill rotWithShape="1">
            <a:blip r:embed="rId4"/>
            <a:srcRect t="13453"/>
            <a:stretch/>
          </p:blipFill>
          <p:spPr>
            <a:xfrm>
              <a:off x="3431704" y="4365104"/>
              <a:ext cx="2514951" cy="849216"/>
            </a:xfrm>
            <a:prstGeom prst="rect">
              <a:avLst/>
            </a:prstGeom>
            <a:ln>
              <a:solidFill>
                <a:schemeClr val="accent6"/>
              </a:solidFill>
            </a:ln>
          </p:spPr>
        </p:pic>
      </p:grpSp>
      <p:sp>
        <p:nvSpPr>
          <p:cNvPr id="33" name="Rectangle: Rounded Corners 32">
            <a:extLst>
              <a:ext uri="{FF2B5EF4-FFF2-40B4-BE49-F238E27FC236}">
                <a16:creationId xmlns:a16="http://schemas.microsoft.com/office/drawing/2014/main" id="{CE1787B8-BC41-1FB9-4A82-AEFE64B7B4AD}"/>
              </a:ext>
            </a:extLst>
          </p:cNvPr>
          <p:cNvSpPr/>
          <p:nvPr/>
        </p:nvSpPr>
        <p:spPr>
          <a:xfrm>
            <a:off x="6962025" y="3487223"/>
            <a:ext cx="1791270" cy="1118954"/>
          </a:xfrm>
          <a:prstGeom prst="roundRect">
            <a:avLst/>
          </a:prstGeom>
          <a:solidFill>
            <a:schemeClr val="accent1">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a:t>
            </a:r>
            <a:br>
              <a:rPr lang="en-CA" sz="1200" i="1" dirty="0">
                <a:solidFill>
                  <a:schemeClr val="accent1">
                    <a:lumMod val="75000"/>
                  </a:schemeClr>
                </a:solidFill>
              </a:rPr>
            </a:br>
            <a:r>
              <a:rPr lang="en-CA" sz="1200" i="1" dirty="0">
                <a:solidFill>
                  <a:schemeClr val="accent1">
                    <a:lumMod val="75000"/>
                  </a:schemeClr>
                </a:solidFill>
              </a:rPr>
              <a:t>parameter </a:t>
            </a:r>
            <a:br>
              <a:rPr lang="en-CA" sz="1200" i="1" dirty="0">
                <a:solidFill>
                  <a:schemeClr val="accent1">
                    <a:lumMod val="75000"/>
                  </a:schemeClr>
                </a:solidFill>
              </a:rPr>
            </a:br>
            <a:r>
              <a:rPr lang="en-CA" sz="1200" i="1" dirty="0">
                <a:solidFill>
                  <a:schemeClr val="accent1">
                    <a:lumMod val="75000"/>
                  </a:schemeClr>
                </a:solidFill>
              </a:rPr>
              <a:t>changes </a:t>
            </a:r>
            <a:br>
              <a:rPr lang="en-CA" sz="1200" i="1" dirty="0">
                <a:solidFill>
                  <a:schemeClr val="accent1">
                    <a:lumMod val="75000"/>
                  </a:schemeClr>
                </a:solidFill>
              </a:rPr>
            </a:br>
            <a:r>
              <a:rPr lang="en-CA" sz="1200" i="1" dirty="0">
                <a:solidFill>
                  <a:schemeClr val="accent1">
                    <a:lumMod val="75000"/>
                  </a:schemeClr>
                </a:solidFill>
              </a:rPr>
              <a:t>the "Translate to" for yourself only, enjoy </a:t>
            </a:r>
            <a:r>
              <a:rPr lang="en-CA" sz="1200" i="1" dirty="0">
                <a:solidFill>
                  <a:schemeClr val="accent1">
                    <a:lumMod val="75000"/>
                  </a:schemeClr>
                </a:solidFill>
                <a:sym typeface="Wingdings" panose="05000000000000000000" pitchFamily="2" charset="2"/>
              </a:rPr>
              <a:t></a:t>
            </a:r>
            <a:endParaRPr lang="en-CA" sz="1200" i="1" dirty="0">
              <a:solidFill>
                <a:schemeClr val="accent1">
                  <a:lumMod val="75000"/>
                </a:schemeClr>
              </a:solidFill>
            </a:endParaRPr>
          </a:p>
        </p:txBody>
      </p:sp>
      <p:sp>
        <p:nvSpPr>
          <p:cNvPr id="32" name="Rectangle: Rounded Corners 31">
            <a:extLst>
              <a:ext uri="{FF2B5EF4-FFF2-40B4-BE49-F238E27FC236}">
                <a16:creationId xmlns:a16="http://schemas.microsoft.com/office/drawing/2014/main" id="{E3168C2B-9DAA-5F35-E5CC-D7027E4A8CE4}"/>
              </a:ext>
            </a:extLst>
          </p:cNvPr>
          <p:cNvSpPr/>
          <p:nvPr/>
        </p:nvSpPr>
        <p:spPr>
          <a:xfrm>
            <a:off x="7164451" y="1510969"/>
            <a:ext cx="1791270" cy="1118954"/>
          </a:xfrm>
          <a:prstGeom prst="roundRect">
            <a:avLst/>
          </a:prstGeom>
          <a:solidFill>
            <a:srgbClr val="FF0000">
              <a:alpha val="20000"/>
            </a:srgbClr>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parameter changes the "Spoken Language" for everybody in this meeting, use </a:t>
            </a:r>
            <a:br>
              <a:rPr lang="en-CA" sz="1200" i="1" dirty="0">
                <a:solidFill>
                  <a:schemeClr val="accent1">
                    <a:lumMod val="75000"/>
                  </a:schemeClr>
                </a:solidFill>
              </a:rPr>
            </a:br>
            <a:r>
              <a:rPr lang="en-CA" sz="1200" i="1" dirty="0">
                <a:solidFill>
                  <a:schemeClr val="accent1">
                    <a:lumMod val="75000"/>
                  </a:schemeClr>
                </a:solidFill>
              </a:rPr>
              <a:t>with caution!</a:t>
            </a:r>
          </a:p>
        </p:txBody>
      </p:sp>
      <p:sp>
        <p:nvSpPr>
          <p:cNvPr id="2" name="Title 1"/>
          <p:cNvSpPr>
            <a:spLocks noGrp="1"/>
          </p:cNvSpPr>
          <p:nvPr>
            <p:ph type="title"/>
          </p:nvPr>
        </p:nvSpPr>
        <p:spPr/>
        <p:txBody>
          <a:bodyPr/>
          <a:lstStyle/>
          <a:p>
            <a:r>
              <a:rPr lang="en-CA" dirty="0" err="1">
                <a:solidFill>
                  <a:schemeClr val="accent1">
                    <a:lumMod val="75000"/>
                  </a:schemeClr>
                </a:solidFill>
              </a:rPr>
              <a:t>MSTeams</a:t>
            </a:r>
            <a:r>
              <a:rPr lang="en-CA" dirty="0">
                <a:solidFill>
                  <a:schemeClr val="accent1">
                    <a:lumMod val="75000"/>
                  </a:schemeClr>
                </a:solidFill>
              </a:rPr>
              <a:t> automatic CC interpretation</a:t>
            </a:r>
          </a:p>
        </p:txBody>
      </p:sp>
      <p:grpSp>
        <p:nvGrpSpPr>
          <p:cNvPr id="16" name="Group 15">
            <a:extLst>
              <a:ext uri="{FF2B5EF4-FFF2-40B4-BE49-F238E27FC236}">
                <a16:creationId xmlns:a16="http://schemas.microsoft.com/office/drawing/2014/main" id="{1C9D9E8D-1206-A574-3B9D-A78BEA079661}"/>
              </a:ext>
            </a:extLst>
          </p:cNvPr>
          <p:cNvGrpSpPr/>
          <p:nvPr/>
        </p:nvGrpSpPr>
        <p:grpSpPr>
          <a:xfrm>
            <a:off x="1601670" y="2078850"/>
            <a:ext cx="4590510" cy="3591955"/>
            <a:chOff x="2104243" y="1340768"/>
            <a:chExt cx="6513319" cy="5077305"/>
          </a:xfrm>
          <a:solidFill>
            <a:schemeClr val="bg1"/>
          </a:solidFill>
        </p:grpSpPr>
        <p:sp>
          <p:nvSpPr>
            <p:cNvPr id="15" name="Rectangle: Rounded Corners 14">
              <a:extLst>
                <a:ext uri="{FF2B5EF4-FFF2-40B4-BE49-F238E27FC236}">
                  <a16:creationId xmlns:a16="http://schemas.microsoft.com/office/drawing/2014/main" id="{FDBA1312-366E-2DFD-8092-AF879908D477}"/>
                </a:ext>
              </a:extLst>
            </p:cNvPr>
            <p:cNvSpPr/>
            <p:nvPr/>
          </p:nvSpPr>
          <p:spPr>
            <a:xfrm>
              <a:off x="2104243" y="5229200"/>
              <a:ext cx="3991757" cy="1188873"/>
            </a:xfrm>
            <a:prstGeom prst="roundRect">
              <a:avLst/>
            </a:prstGeom>
            <a:grp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069" indent="-169069"/>
              <a:r>
                <a:rPr lang="en-CA" sz="1200" i="1" dirty="0">
                  <a:solidFill>
                    <a:schemeClr val="accent1">
                      <a:lumMod val="75000"/>
                    </a:schemeClr>
                  </a:solidFill>
                </a:rPr>
                <a:t>Speaker name: The close caption </a:t>
              </a:r>
              <a:br>
                <a:rPr lang="en-CA" sz="1200" i="1" dirty="0">
                  <a:solidFill>
                    <a:schemeClr val="accent1">
                      <a:lumMod val="75000"/>
                    </a:schemeClr>
                  </a:solidFill>
                </a:rPr>
              </a:br>
              <a:r>
                <a:rPr lang="en-CA" sz="1200" i="1" dirty="0">
                  <a:solidFill>
                    <a:schemeClr val="accent1">
                      <a:lumMod val="75000"/>
                    </a:schemeClr>
                  </a:solidFill>
                </a:rPr>
                <a:t>will shows at the bottom of </a:t>
              </a:r>
              <a:br>
                <a:rPr lang="en-CA" sz="1200" i="1" dirty="0">
                  <a:solidFill>
                    <a:schemeClr val="accent1">
                      <a:lumMod val="75000"/>
                    </a:schemeClr>
                  </a:solidFill>
                </a:rPr>
              </a:br>
              <a:r>
                <a:rPr lang="en-CA" sz="1200" i="1" dirty="0">
                  <a:solidFill>
                    <a:schemeClr val="accent1">
                      <a:lumMod val="75000"/>
                    </a:schemeClr>
                  </a:solidFill>
                </a:rPr>
                <a:t>your screen…</a:t>
              </a:r>
            </a:p>
          </p:txBody>
        </p:sp>
        <p:pic>
          <p:nvPicPr>
            <p:cNvPr id="9" name="Picture 8">
              <a:extLst>
                <a:ext uri="{FF2B5EF4-FFF2-40B4-BE49-F238E27FC236}">
                  <a16:creationId xmlns:a16="http://schemas.microsoft.com/office/drawing/2014/main" id="{99A046B9-65EA-7817-C2FC-67B00BCC86CF}"/>
                </a:ext>
              </a:extLst>
            </p:cNvPr>
            <p:cNvPicPr>
              <a:picLocks noChangeAspect="1"/>
            </p:cNvPicPr>
            <p:nvPr/>
          </p:nvPicPr>
          <p:blipFill>
            <a:blip r:embed="rId5"/>
            <a:stretch>
              <a:fillRect/>
            </a:stretch>
          </p:blipFill>
          <p:spPr>
            <a:xfrm>
              <a:off x="5447928" y="1340768"/>
              <a:ext cx="3169634" cy="4866143"/>
            </a:xfrm>
            <a:prstGeom prst="rect">
              <a:avLst/>
            </a:prstGeom>
            <a:grpFill/>
          </p:spPr>
        </p:pic>
      </p:grpSp>
      <p:pic>
        <p:nvPicPr>
          <p:cNvPr id="11" name="Picture 10">
            <a:extLst>
              <a:ext uri="{FF2B5EF4-FFF2-40B4-BE49-F238E27FC236}">
                <a16:creationId xmlns:a16="http://schemas.microsoft.com/office/drawing/2014/main" id="{9DBD15FA-701F-42CD-C1EA-0589B482B29D}"/>
              </a:ext>
            </a:extLst>
          </p:cNvPr>
          <p:cNvPicPr>
            <a:picLocks noChangeAspect="1"/>
          </p:cNvPicPr>
          <p:nvPr/>
        </p:nvPicPr>
        <p:blipFill rotWithShape="1">
          <a:blip r:embed="rId6"/>
          <a:srcRect l="6964" t="38772" r="7234"/>
          <a:stretch/>
        </p:blipFill>
        <p:spPr>
          <a:xfrm>
            <a:off x="6325299" y="2248852"/>
            <a:ext cx="1508390" cy="857366"/>
          </a:xfrm>
          <a:prstGeom prst="rect">
            <a:avLst/>
          </a:prstGeom>
          <a:ln>
            <a:solidFill>
              <a:schemeClr val="accent6"/>
            </a:solidFill>
          </a:ln>
        </p:spPr>
      </p:pic>
      <p:pic>
        <p:nvPicPr>
          <p:cNvPr id="13" name="Picture 12">
            <a:extLst>
              <a:ext uri="{FF2B5EF4-FFF2-40B4-BE49-F238E27FC236}">
                <a16:creationId xmlns:a16="http://schemas.microsoft.com/office/drawing/2014/main" id="{39C03B99-CAD0-8A30-C7BA-3DFD4A88B355}"/>
              </a:ext>
            </a:extLst>
          </p:cNvPr>
          <p:cNvPicPr>
            <a:picLocks noChangeAspect="1"/>
          </p:cNvPicPr>
          <p:nvPr/>
        </p:nvPicPr>
        <p:blipFill rotWithShape="1">
          <a:blip r:embed="rId7"/>
          <a:srcRect t="17081"/>
          <a:stretch/>
        </p:blipFill>
        <p:spPr>
          <a:xfrm>
            <a:off x="6381828" y="3281155"/>
            <a:ext cx="1508390" cy="803345"/>
          </a:xfrm>
          <a:prstGeom prst="rect">
            <a:avLst/>
          </a:prstGeom>
          <a:ln>
            <a:solidFill>
              <a:schemeClr val="accent6"/>
            </a:solidFill>
          </a:ln>
        </p:spPr>
      </p:pic>
      <p:sp>
        <p:nvSpPr>
          <p:cNvPr id="17" name="Oval 16">
            <a:extLst>
              <a:ext uri="{FF2B5EF4-FFF2-40B4-BE49-F238E27FC236}">
                <a16:creationId xmlns:a16="http://schemas.microsoft.com/office/drawing/2014/main" id="{0C769A6E-0BB3-C77F-BF11-34236D337235}"/>
              </a:ext>
            </a:extLst>
          </p:cNvPr>
          <p:cNvSpPr/>
          <p:nvPr/>
        </p:nvSpPr>
        <p:spPr>
          <a:xfrm>
            <a:off x="420545" y="2095289"/>
            <a:ext cx="447258"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8" name="Oval 17">
            <a:extLst>
              <a:ext uri="{FF2B5EF4-FFF2-40B4-BE49-F238E27FC236}">
                <a16:creationId xmlns:a16="http://schemas.microsoft.com/office/drawing/2014/main" id="{E6BD0E8D-0005-CA69-5F4C-32DA02CF1B37}"/>
              </a:ext>
            </a:extLst>
          </p:cNvPr>
          <p:cNvSpPr/>
          <p:nvPr/>
        </p:nvSpPr>
        <p:spPr>
          <a:xfrm>
            <a:off x="478864" y="3278343"/>
            <a:ext cx="1334255"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9" name="Oval 18">
            <a:extLst>
              <a:ext uri="{FF2B5EF4-FFF2-40B4-BE49-F238E27FC236}">
                <a16:creationId xmlns:a16="http://schemas.microsoft.com/office/drawing/2014/main" id="{85BA819D-2FE4-BB13-1F47-591DE47DCC87}"/>
              </a:ext>
            </a:extLst>
          </p:cNvPr>
          <p:cNvSpPr/>
          <p:nvPr/>
        </p:nvSpPr>
        <p:spPr>
          <a:xfrm>
            <a:off x="1813119" y="3367062"/>
            <a:ext cx="1595069"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1" name="Freeform: Shape 20">
            <a:extLst>
              <a:ext uri="{FF2B5EF4-FFF2-40B4-BE49-F238E27FC236}">
                <a16:creationId xmlns:a16="http://schemas.microsoft.com/office/drawing/2014/main" id="{4C70E4D0-99F6-9C8A-8387-AACFDD75FD27}"/>
              </a:ext>
            </a:extLst>
          </p:cNvPr>
          <p:cNvSpPr/>
          <p:nvPr/>
        </p:nvSpPr>
        <p:spPr>
          <a:xfrm>
            <a:off x="3362633" y="3622573"/>
            <a:ext cx="326706" cy="1312607"/>
          </a:xfrm>
          <a:custGeom>
            <a:avLst/>
            <a:gdLst>
              <a:gd name="connsiteX0" fmla="*/ 0 w 435608"/>
              <a:gd name="connsiteY0" fmla="*/ 0 h 1750142"/>
              <a:gd name="connsiteX1" fmla="*/ 432619 w 435608"/>
              <a:gd name="connsiteY1" fmla="*/ 580103 h 1750142"/>
              <a:gd name="connsiteX2" fmla="*/ 157316 w 435608"/>
              <a:gd name="connsiteY2" fmla="*/ 1750142 h 1750142"/>
            </a:gdLst>
            <a:ahLst/>
            <a:cxnLst>
              <a:cxn ang="0">
                <a:pos x="connsiteX0" y="connsiteY0"/>
              </a:cxn>
              <a:cxn ang="0">
                <a:pos x="connsiteX1" y="connsiteY1"/>
              </a:cxn>
              <a:cxn ang="0">
                <a:pos x="connsiteX2" y="connsiteY2"/>
              </a:cxn>
            </a:cxnLst>
            <a:rect l="l" t="t" r="r" b="b"/>
            <a:pathLst>
              <a:path w="435608" h="1750142">
                <a:moveTo>
                  <a:pt x="0" y="0"/>
                </a:moveTo>
                <a:cubicBezTo>
                  <a:pt x="203200" y="144206"/>
                  <a:pt x="406400" y="288413"/>
                  <a:pt x="432619" y="580103"/>
                </a:cubicBezTo>
                <a:cubicBezTo>
                  <a:pt x="458838" y="871793"/>
                  <a:pt x="308077" y="1310967"/>
                  <a:pt x="157316" y="1750142"/>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2" name="Oval 21">
            <a:extLst>
              <a:ext uri="{FF2B5EF4-FFF2-40B4-BE49-F238E27FC236}">
                <a16:creationId xmlns:a16="http://schemas.microsoft.com/office/drawing/2014/main" id="{69BE8246-2F89-8251-4F22-EC5BF204AC87}"/>
              </a:ext>
            </a:extLst>
          </p:cNvPr>
          <p:cNvSpPr/>
          <p:nvPr/>
        </p:nvSpPr>
        <p:spPr>
          <a:xfrm>
            <a:off x="3935196" y="4796693"/>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3" name="Oval 22">
            <a:extLst>
              <a:ext uri="{FF2B5EF4-FFF2-40B4-BE49-F238E27FC236}">
                <a16:creationId xmlns:a16="http://schemas.microsoft.com/office/drawing/2014/main" id="{FA2991B2-CEE1-33EB-178B-724A75C1142C}"/>
              </a:ext>
            </a:extLst>
          </p:cNvPr>
          <p:cNvSpPr/>
          <p:nvPr/>
        </p:nvSpPr>
        <p:spPr>
          <a:xfrm>
            <a:off x="4028176" y="5036438"/>
            <a:ext cx="938673" cy="2378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4" name="Freeform: Shape 23">
            <a:extLst>
              <a:ext uri="{FF2B5EF4-FFF2-40B4-BE49-F238E27FC236}">
                <a16:creationId xmlns:a16="http://schemas.microsoft.com/office/drawing/2014/main" id="{F10FE7F2-65FE-631E-11CA-DD7B769460B9}"/>
              </a:ext>
            </a:extLst>
          </p:cNvPr>
          <p:cNvSpPr/>
          <p:nvPr/>
        </p:nvSpPr>
        <p:spPr>
          <a:xfrm>
            <a:off x="3546596" y="2332089"/>
            <a:ext cx="1762556" cy="2824316"/>
          </a:xfrm>
          <a:custGeom>
            <a:avLst/>
            <a:gdLst>
              <a:gd name="connsiteX0" fmla="*/ 1898147 w 2350074"/>
              <a:gd name="connsiteY0" fmla="*/ 3765754 h 3765754"/>
              <a:gd name="connsiteX1" fmla="*/ 2222611 w 2350074"/>
              <a:gd name="connsiteY1" fmla="*/ 3165987 h 3765754"/>
              <a:gd name="connsiteX2" fmla="*/ 30018 w 2350074"/>
              <a:gd name="connsiteY2" fmla="*/ 1278193 h 3765754"/>
              <a:gd name="connsiteX3" fmla="*/ 1150895 w 2350074"/>
              <a:gd name="connsiteY3" fmla="*/ 0 h 3765754"/>
            </a:gdLst>
            <a:ahLst/>
            <a:cxnLst>
              <a:cxn ang="0">
                <a:pos x="connsiteX0" y="connsiteY0"/>
              </a:cxn>
              <a:cxn ang="0">
                <a:pos x="connsiteX1" y="connsiteY1"/>
              </a:cxn>
              <a:cxn ang="0">
                <a:pos x="connsiteX2" y="connsiteY2"/>
              </a:cxn>
              <a:cxn ang="0">
                <a:pos x="connsiteX3" y="connsiteY3"/>
              </a:cxn>
            </a:cxnLst>
            <a:rect l="l" t="t" r="r" b="b"/>
            <a:pathLst>
              <a:path w="2350074" h="3765754">
                <a:moveTo>
                  <a:pt x="1898147" y="3765754"/>
                </a:moveTo>
                <a:cubicBezTo>
                  <a:pt x="2216056" y="3673167"/>
                  <a:pt x="2533966" y="3580580"/>
                  <a:pt x="2222611" y="3165987"/>
                </a:cubicBezTo>
                <a:cubicBezTo>
                  <a:pt x="1911256" y="2751394"/>
                  <a:pt x="208637" y="1805857"/>
                  <a:pt x="30018" y="1278193"/>
                </a:cubicBezTo>
                <a:cubicBezTo>
                  <a:pt x="-148601" y="750529"/>
                  <a:pt x="501147" y="375264"/>
                  <a:pt x="1150895" y="0"/>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6" name="Freeform: Shape 25">
            <a:extLst>
              <a:ext uri="{FF2B5EF4-FFF2-40B4-BE49-F238E27FC236}">
                <a16:creationId xmlns:a16="http://schemas.microsoft.com/office/drawing/2014/main" id="{0B352237-6F61-DA29-7A4E-AE07E7EB2AB9}"/>
              </a:ext>
            </a:extLst>
          </p:cNvPr>
          <p:cNvSpPr/>
          <p:nvPr/>
        </p:nvSpPr>
        <p:spPr>
          <a:xfrm>
            <a:off x="6017342" y="2677535"/>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7" name="Freeform: Shape 26">
            <a:extLst>
              <a:ext uri="{FF2B5EF4-FFF2-40B4-BE49-F238E27FC236}">
                <a16:creationId xmlns:a16="http://schemas.microsoft.com/office/drawing/2014/main" id="{5D35C7A6-D8A6-C70A-D14F-FB3D00FBAF5F}"/>
              </a:ext>
            </a:extLst>
          </p:cNvPr>
          <p:cNvSpPr/>
          <p:nvPr/>
        </p:nvSpPr>
        <p:spPr>
          <a:xfrm>
            <a:off x="6078997" y="3556083"/>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4" name="Oval 33">
            <a:extLst>
              <a:ext uri="{FF2B5EF4-FFF2-40B4-BE49-F238E27FC236}">
                <a16:creationId xmlns:a16="http://schemas.microsoft.com/office/drawing/2014/main" id="{77AABBED-0BBE-0FD8-25FD-1CD074DC2E51}"/>
              </a:ext>
            </a:extLst>
          </p:cNvPr>
          <p:cNvSpPr/>
          <p:nvPr/>
        </p:nvSpPr>
        <p:spPr>
          <a:xfrm>
            <a:off x="5794463" y="3293246"/>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3" name="Picture 6" descr="Warning - Openclipart">
            <a:extLst>
              <a:ext uri="{FF2B5EF4-FFF2-40B4-BE49-F238E27FC236}">
                <a16:creationId xmlns:a16="http://schemas.microsoft.com/office/drawing/2014/main" id="{A2E959D0-C6B1-BA28-B993-AA05CE6EFBB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5791" y="2466821"/>
            <a:ext cx="484511" cy="4451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F7A4B5-FACF-A09F-A7AE-4E527354824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748824" y="3293246"/>
            <a:ext cx="418445" cy="409541"/>
          </a:xfrm>
          <a:prstGeom prst="rect">
            <a:avLst/>
          </a:prstGeom>
        </p:spPr>
      </p:pic>
      <p:sp>
        <p:nvSpPr>
          <p:cNvPr id="6" name="TextBox 5">
            <a:extLst>
              <a:ext uri="{FF2B5EF4-FFF2-40B4-BE49-F238E27FC236}">
                <a16:creationId xmlns:a16="http://schemas.microsoft.com/office/drawing/2014/main" id="{0F47D902-5831-3F13-4606-CF4AE576A126}"/>
              </a:ext>
            </a:extLst>
          </p:cNvPr>
          <p:cNvSpPr txBox="1"/>
          <p:nvPr/>
        </p:nvSpPr>
        <p:spPr>
          <a:xfrm rot="20789886">
            <a:off x="740252" y="1805574"/>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1</a:t>
            </a:r>
            <a:endParaRPr lang="en-US" sz="2400" dirty="0">
              <a:solidFill>
                <a:srgbClr val="FF0000"/>
              </a:solidFill>
              <a:effectLst>
                <a:outerShdw blurRad="38100" dist="38100" dir="2700000" algn="tl">
                  <a:srgbClr val="000000">
                    <a:alpha val="43137"/>
                  </a:srgbClr>
                </a:outerShdw>
              </a:effectLst>
              <a:latin typeface="+mj-lt"/>
            </a:endParaRPr>
          </a:p>
        </p:txBody>
      </p:sp>
      <p:sp>
        <p:nvSpPr>
          <p:cNvPr id="8" name="TextBox 7">
            <a:extLst>
              <a:ext uri="{FF2B5EF4-FFF2-40B4-BE49-F238E27FC236}">
                <a16:creationId xmlns:a16="http://schemas.microsoft.com/office/drawing/2014/main" id="{175E364A-925C-D894-6474-63087B21BFF7}"/>
              </a:ext>
            </a:extLst>
          </p:cNvPr>
          <p:cNvSpPr txBox="1"/>
          <p:nvPr/>
        </p:nvSpPr>
        <p:spPr>
          <a:xfrm rot="20789886">
            <a:off x="1919691" y="3015402"/>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2</a:t>
            </a:r>
            <a:endParaRPr lang="en-US" sz="2400" dirty="0">
              <a:solidFill>
                <a:srgbClr val="FF0000"/>
              </a:solidFill>
              <a:effectLst>
                <a:outerShdw blurRad="38100" dist="38100" dir="2700000" algn="tl">
                  <a:srgbClr val="000000">
                    <a:alpha val="43137"/>
                  </a:srgbClr>
                </a:outerShdw>
              </a:effectLst>
              <a:latin typeface="+mj-lt"/>
            </a:endParaRPr>
          </a:p>
        </p:txBody>
      </p:sp>
      <p:sp>
        <p:nvSpPr>
          <p:cNvPr id="10" name="TextBox 9">
            <a:extLst>
              <a:ext uri="{FF2B5EF4-FFF2-40B4-BE49-F238E27FC236}">
                <a16:creationId xmlns:a16="http://schemas.microsoft.com/office/drawing/2014/main" id="{2926BF89-1107-1C57-D8FC-E2B2D38C3E79}"/>
              </a:ext>
            </a:extLst>
          </p:cNvPr>
          <p:cNvSpPr txBox="1"/>
          <p:nvPr/>
        </p:nvSpPr>
        <p:spPr>
          <a:xfrm rot="20789886">
            <a:off x="4244935" y="4578733"/>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3</a:t>
            </a:r>
          </a:p>
        </p:txBody>
      </p:sp>
      <p:sp>
        <p:nvSpPr>
          <p:cNvPr id="12" name="TextBox 11">
            <a:extLst>
              <a:ext uri="{FF2B5EF4-FFF2-40B4-BE49-F238E27FC236}">
                <a16:creationId xmlns:a16="http://schemas.microsoft.com/office/drawing/2014/main" id="{B7780037-5B70-E1D6-B5D5-D9B9CC361C28}"/>
              </a:ext>
            </a:extLst>
          </p:cNvPr>
          <p:cNvSpPr txBox="1"/>
          <p:nvPr/>
        </p:nvSpPr>
        <p:spPr>
          <a:xfrm rot="20789886">
            <a:off x="6010855" y="3077706"/>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4</a:t>
            </a:r>
            <a:endParaRPr lang="en-US" sz="2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771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17" grpId="0" animBg="1"/>
      <p:bldP spid="18" grpId="0" animBg="1"/>
      <p:bldP spid="19" grpId="0" animBg="1"/>
      <p:bldP spid="21" grpId="0" animBg="1"/>
      <p:bldP spid="22" grpId="0" animBg="1"/>
      <p:bldP spid="23" grpId="0" animBg="1"/>
      <p:bldP spid="24" grpId="0" animBg="1"/>
      <p:bldP spid="26" grpId="0" animBg="1"/>
      <p:bldP spid="27" grpId="0" animBg="1"/>
      <p:bldP spid="34" grpId="0" animBg="1"/>
      <p:bldP spid="6" grpId="0"/>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1">
                    <a:lumMod val="75000"/>
                  </a:schemeClr>
                </a:solidFill>
              </a:rPr>
              <a:t>Agenda</a:t>
            </a:r>
            <a:r>
              <a:rPr lang="en-CA" sz="2800" dirty="0">
                <a:solidFill>
                  <a:schemeClr val="accent1">
                    <a:lumMod val="75000"/>
                  </a:schemeClr>
                </a:solidFill>
              </a:rPr>
              <a:t> (In no particular order)</a:t>
            </a:r>
            <a:endParaRPr lang="en-US" sz="2800" dirty="0">
              <a:solidFill>
                <a:schemeClr val="accent1">
                  <a:lumMod val="75000"/>
                </a:schemeClr>
              </a:solidFill>
            </a:endParaRPr>
          </a:p>
        </p:txBody>
      </p:sp>
      <p:sp>
        <p:nvSpPr>
          <p:cNvPr id="5" name="Content Placeholder 4"/>
          <p:cNvSpPr>
            <a:spLocks noGrp="1"/>
          </p:cNvSpPr>
          <p:nvPr>
            <p:ph idx="1"/>
          </p:nvPr>
        </p:nvSpPr>
        <p:spPr/>
        <p:txBody>
          <a:bodyPr/>
          <a:lstStyle/>
          <a:p>
            <a:pPr>
              <a:spcBef>
                <a:spcPts val="300"/>
              </a:spcBef>
            </a:pPr>
            <a:r>
              <a:rPr lang="en-US" dirty="0">
                <a:solidFill>
                  <a:schemeClr val="accent1">
                    <a:lumMod val="75000"/>
                  </a:schemeClr>
                </a:solidFill>
              </a:rPr>
              <a:t>Words from a Sponsor</a:t>
            </a:r>
          </a:p>
          <a:p>
            <a:pPr>
              <a:spcBef>
                <a:spcPts val="300"/>
              </a:spcBef>
            </a:pPr>
            <a:r>
              <a:rPr lang="en-US" dirty="0">
                <a:solidFill>
                  <a:schemeClr val="accent1">
                    <a:lumMod val="75000"/>
                  </a:schemeClr>
                </a:solidFill>
              </a:rPr>
              <a:t>Share results of previous MCLD program</a:t>
            </a:r>
          </a:p>
          <a:p>
            <a:pPr>
              <a:spcBef>
                <a:spcPts val="300"/>
              </a:spcBef>
            </a:pPr>
            <a:r>
              <a:rPr lang="en-US" dirty="0">
                <a:solidFill>
                  <a:schemeClr val="accent1">
                    <a:lumMod val="75000"/>
                  </a:schemeClr>
                </a:solidFill>
              </a:rPr>
              <a:t>Share a definition of Mindfulness </a:t>
            </a:r>
            <a:br>
              <a:rPr lang="en-US" dirty="0">
                <a:solidFill>
                  <a:schemeClr val="accent1">
                    <a:lumMod val="75000"/>
                  </a:schemeClr>
                </a:solidFill>
              </a:rPr>
            </a:br>
            <a:r>
              <a:rPr lang="en-US" dirty="0">
                <a:solidFill>
                  <a:schemeClr val="accent1">
                    <a:lumMod val="75000"/>
                  </a:schemeClr>
                </a:solidFill>
              </a:rPr>
              <a:t>and Mindful Change Leadership</a:t>
            </a:r>
          </a:p>
          <a:p>
            <a:pPr>
              <a:spcBef>
                <a:spcPts val="300"/>
              </a:spcBef>
            </a:pPr>
            <a:r>
              <a:rPr lang="en-US" dirty="0">
                <a:solidFill>
                  <a:schemeClr val="accent1">
                    <a:lumMod val="75000"/>
                  </a:schemeClr>
                </a:solidFill>
              </a:rPr>
              <a:t>Experience quick mindful exercises</a:t>
            </a:r>
          </a:p>
          <a:p>
            <a:pPr>
              <a:spcBef>
                <a:spcPts val="300"/>
              </a:spcBef>
            </a:pPr>
            <a:r>
              <a:rPr lang="en-US" dirty="0">
                <a:solidFill>
                  <a:schemeClr val="accent1">
                    <a:lumMod val="75000"/>
                  </a:schemeClr>
                </a:solidFill>
              </a:rPr>
              <a:t>Overview of the MCLD program</a:t>
            </a:r>
          </a:p>
          <a:p>
            <a:pPr>
              <a:spcBef>
                <a:spcPts val="300"/>
              </a:spcBef>
            </a:pPr>
            <a:r>
              <a:rPr lang="fr-CA" dirty="0">
                <a:solidFill>
                  <a:schemeClr val="accent1">
                    <a:lumMod val="75000"/>
                  </a:schemeClr>
                </a:solidFill>
              </a:rPr>
              <a:t>Q&amp;A</a:t>
            </a:r>
            <a:endParaRPr lang="en-US" dirty="0">
              <a:solidFill>
                <a:schemeClr val="accent1">
                  <a:lumMod val="75000"/>
                </a:schemeClr>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accent1">
                    <a:lumMod val="75000"/>
                  </a:schemeClr>
                </a:solidFill>
              </a:rPr>
              <a:t>Sli.do</a:t>
            </a:r>
            <a:endParaRPr lang="en-CA" dirty="0">
              <a:solidFill>
                <a:schemeClr val="accent1">
                  <a:lumMod val="75000"/>
                </a:schemeClr>
              </a:solidFill>
            </a:endParaRPr>
          </a:p>
        </p:txBody>
      </p:sp>
      <p:sp>
        <p:nvSpPr>
          <p:cNvPr id="3" name="Content Placeholder 2"/>
          <p:cNvSpPr>
            <a:spLocks noGrp="1"/>
          </p:cNvSpPr>
          <p:nvPr>
            <p:ph idx="1"/>
          </p:nvPr>
        </p:nvSpPr>
        <p:spPr>
          <a:xfrm>
            <a:off x="457200" y="1600200"/>
            <a:ext cx="8229600" cy="2332856"/>
          </a:xfrm>
        </p:spPr>
        <p:txBody>
          <a:bodyPr>
            <a:normAutofit/>
          </a:bodyPr>
          <a:lstStyle/>
          <a:p>
            <a:r>
              <a:rPr lang="en-CA" dirty="0">
                <a:solidFill>
                  <a:schemeClr val="accent1">
                    <a:lumMod val="75000"/>
                  </a:schemeClr>
                </a:solidFill>
              </a:rPr>
              <a:t>Anonymous questions?</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a:t>mcld</a:t>
            </a:r>
            <a:br>
              <a:rPr lang="en-CA" dirty="0"/>
            </a:br>
            <a:r>
              <a:rPr lang="en-CA" sz="2600" dirty="0">
                <a:hlinkClick r:id="rId4"/>
              </a:rPr>
              <a:t>https://app.sli.do/event/b5V2V6PYg4WdPRqH5fPpEh</a:t>
            </a:r>
            <a:r>
              <a:rPr lang="en-CA" sz="2600" dirty="0"/>
              <a:t> </a:t>
            </a:r>
            <a:endParaRPr lang="en-CA" dirty="0"/>
          </a:p>
        </p:txBody>
      </p:sp>
      <p:pic>
        <p:nvPicPr>
          <p:cNvPr id="10" name="Picture 9">
            <a:extLst>
              <a:ext uri="{FF2B5EF4-FFF2-40B4-BE49-F238E27FC236}">
                <a16:creationId xmlns:a16="http://schemas.microsoft.com/office/drawing/2014/main" id="{9534E70D-1BBA-90AA-12E1-4BB98E7FD234}"/>
              </a:ext>
            </a:extLst>
          </p:cNvPr>
          <p:cNvPicPr>
            <a:picLocks noChangeAspect="1"/>
          </p:cNvPicPr>
          <p:nvPr/>
        </p:nvPicPr>
        <p:blipFill>
          <a:blip r:embed="rId5"/>
          <a:stretch>
            <a:fillRect/>
          </a:stretch>
        </p:blipFill>
        <p:spPr>
          <a:xfrm>
            <a:off x="5572894" y="3440596"/>
            <a:ext cx="2332856" cy="2332856"/>
          </a:xfrm>
          <a:prstGeom prst="rect">
            <a:avLst/>
          </a:prstGeom>
        </p:spPr>
      </p:pic>
    </p:spTree>
    <p:extLst>
      <p:ext uri="{BB962C8B-B14F-4D97-AF65-F5344CB8AC3E}">
        <p14:creationId xmlns:p14="http://schemas.microsoft.com/office/powerpoint/2010/main" val="155290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solidFill>
                  <a:schemeClr val="accent1">
                    <a:lumMod val="75000"/>
                  </a:schemeClr>
                </a:solidFill>
              </a:rPr>
              <a:t>Exercise – Exploring Mindfulness – Body Scan</a:t>
            </a:r>
            <a:endParaRPr lang="en-US" sz="3200" dirty="0">
              <a:solidFill>
                <a:schemeClr val="accent1">
                  <a:lumMod val="75000"/>
                </a:schemeClr>
              </a:solidFill>
            </a:endParaRPr>
          </a:p>
        </p:txBody>
      </p:sp>
      <p:sp>
        <p:nvSpPr>
          <p:cNvPr id="3" name="Content Placeholder 2"/>
          <p:cNvSpPr>
            <a:spLocks noGrp="1"/>
          </p:cNvSpPr>
          <p:nvPr>
            <p:ph idx="1"/>
          </p:nvPr>
        </p:nvSpPr>
        <p:spPr/>
        <p:txBody>
          <a:bodyPr>
            <a:noAutofit/>
          </a:bodyPr>
          <a:lstStyle/>
          <a:p>
            <a:r>
              <a:rPr lang="en-CA" sz="2800" dirty="0">
                <a:solidFill>
                  <a:schemeClr val="accent1">
                    <a:lumMod val="75000"/>
                  </a:schemeClr>
                </a:solidFill>
              </a:rPr>
              <a:t>Time required: 5 minutes</a:t>
            </a:r>
          </a:p>
          <a:p>
            <a:r>
              <a:rPr lang="en-CA" sz="2800" dirty="0">
                <a:solidFill>
                  <a:schemeClr val="accent1">
                    <a:lumMod val="75000"/>
                  </a:schemeClr>
                </a:solidFill>
              </a:rPr>
              <a:t>If you haven’t, take advantage of the </a:t>
            </a:r>
            <a:br>
              <a:rPr lang="en-CA" sz="2800" dirty="0">
                <a:solidFill>
                  <a:schemeClr val="accent1">
                    <a:lumMod val="75000"/>
                  </a:schemeClr>
                </a:solidFill>
              </a:rPr>
            </a:br>
            <a:r>
              <a:rPr lang="en-CA" sz="2800" dirty="0">
                <a:solidFill>
                  <a:schemeClr val="accent1">
                    <a:lumMod val="75000"/>
                  </a:schemeClr>
                </a:solidFill>
              </a:rPr>
              <a:t>opportunity to experience this exercise</a:t>
            </a:r>
          </a:p>
          <a:p>
            <a:r>
              <a:rPr lang="en-CA" sz="2800" dirty="0">
                <a:solidFill>
                  <a:schemeClr val="accent1">
                    <a:lumMod val="75000"/>
                  </a:schemeClr>
                </a:solidFill>
              </a:rPr>
              <a:t>Sit as comfortable as possible in a straight position</a:t>
            </a:r>
          </a:p>
          <a:p>
            <a:r>
              <a:rPr lang="en-CA" sz="2800" dirty="0">
                <a:solidFill>
                  <a:schemeClr val="accent1">
                    <a:lumMod val="75000"/>
                  </a:schemeClr>
                </a:solidFill>
              </a:rPr>
              <a:t>Feel free to close your eyes</a:t>
            </a:r>
          </a:p>
          <a:p>
            <a:r>
              <a:rPr lang="en-CA" sz="2800" dirty="0">
                <a:solidFill>
                  <a:schemeClr val="accent1">
                    <a:lumMod val="75000"/>
                  </a:schemeClr>
                </a:solidFill>
              </a:rPr>
              <a:t>Follow my voice as I lead you through the exercise</a:t>
            </a:r>
          </a:p>
          <a:p>
            <a:r>
              <a:rPr lang="en-CA" sz="2800" dirty="0">
                <a:solidFill>
                  <a:schemeClr val="accent1">
                    <a:lumMod val="75000"/>
                  </a:schemeClr>
                </a:solidFill>
              </a:rPr>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p:txBody>
          <a:bodyPr/>
          <a:lstStyle/>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pPr>
              <a:lnSpc>
                <a:spcPct val="100000"/>
              </a:lnSpc>
            </a:pPr>
            <a:r>
              <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Some Numbers about the MCLD program</a:t>
            </a:r>
          </a:p>
        </p:txBody>
      </p:sp>
      <p:pic>
        <p:nvPicPr>
          <p:cNvPr id="3" name="Picture 2">
            <a:extLst>
              <a:ext uri="{FF2B5EF4-FFF2-40B4-BE49-F238E27FC236}">
                <a16:creationId xmlns:a16="http://schemas.microsoft.com/office/drawing/2014/main" id="{32F99A1D-C574-16B5-2E3F-D28F4689BA51}"/>
              </a:ext>
            </a:extLst>
          </p:cNvPr>
          <p:cNvPicPr>
            <a:picLocks noChangeAspect="1"/>
          </p:cNvPicPr>
          <p:nvPr/>
        </p:nvPicPr>
        <p:blipFill>
          <a:blip r:embed="rId3"/>
          <a:stretch>
            <a:fillRect/>
          </a:stretch>
        </p:blipFill>
        <p:spPr>
          <a:xfrm>
            <a:off x="539552" y="5949280"/>
            <a:ext cx="7704856" cy="503254"/>
          </a:xfrm>
          <a:prstGeom prst="rect">
            <a:avLst/>
          </a:prstGeom>
        </p:spPr>
      </p:pic>
      <p:graphicFrame>
        <p:nvGraphicFramePr>
          <p:cNvPr id="4" name="Chart 3">
            <a:extLst>
              <a:ext uri="{FF2B5EF4-FFF2-40B4-BE49-F238E27FC236}">
                <a16:creationId xmlns:a16="http://schemas.microsoft.com/office/drawing/2014/main" id="{F63EEB11-6BAD-B7BE-39F5-6BDA5030EB23}"/>
              </a:ext>
            </a:extLst>
          </p:cNvPr>
          <p:cNvGraphicFramePr>
            <a:graphicFrameLocks/>
          </p:cNvGraphicFramePr>
          <p:nvPr>
            <p:extLst>
              <p:ext uri="{D42A27DB-BD31-4B8C-83A1-F6EECF244321}">
                <p14:modId xmlns:p14="http://schemas.microsoft.com/office/powerpoint/2010/main" val="4221882472"/>
              </p:ext>
            </p:extLst>
          </p:nvPr>
        </p:nvGraphicFramePr>
        <p:xfrm>
          <a:off x="785677" y="847725"/>
          <a:ext cx="7572646" cy="5162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273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2074"/>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2022  English Offering</a:t>
            </a:r>
            <a:endParaRPr lang="en-CA" sz="32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5153498" y="1052736"/>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5A94A3BA-65A8-F47A-429B-C96EC31131B4}"/>
              </a:ext>
            </a:extLst>
          </p:cNvPr>
          <p:cNvSpPr txBox="1"/>
          <p:nvPr/>
        </p:nvSpPr>
        <p:spPr>
          <a:xfrm>
            <a:off x="514581" y="1052736"/>
            <a:ext cx="2408768" cy="590931"/>
          </a:xfrm>
          <a:prstGeom prst="rect">
            <a:avLst/>
          </a:prstGeom>
          <a:noFill/>
        </p:spPr>
        <p:txBody>
          <a:bodyPr wrap="square" rtlCol="0">
            <a:spAutoFit/>
          </a:bodyPr>
          <a:lstStyle/>
          <a:p>
            <a:pPr algn="ctr"/>
            <a:r>
              <a:rPr lang="en-CA" dirty="0"/>
              <a:t>From across Canada:</a:t>
            </a:r>
          </a:p>
        </p:txBody>
      </p:sp>
      <p:pic>
        <p:nvPicPr>
          <p:cNvPr id="3" name="Picture 2">
            <a:extLst>
              <a:ext uri="{FF2B5EF4-FFF2-40B4-BE49-F238E27FC236}">
                <a16:creationId xmlns:a16="http://schemas.microsoft.com/office/drawing/2014/main" id="{A5C57888-AE26-960C-45E9-005799C28C02}"/>
              </a:ext>
            </a:extLst>
          </p:cNvPr>
          <p:cNvPicPr>
            <a:picLocks noChangeAspect="1"/>
          </p:cNvPicPr>
          <p:nvPr/>
        </p:nvPicPr>
        <p:blipFill>
          <a:blip r:embed="rId3"/>
          <a:stretch>
            <a:fillRect/>
          </a:stretch>
        </p:blipFill>
        <p:spPr>
          <a:xfrm>
            <a:off x="203766" y="751623"/>
            <a:ext cx="8764223" cy="6106377"/>
          </a:xfrm>
          <a:prstGeom prst="rect">
            <a:avLst/>
          </a:prstGeom>
        </p:spPr>
      </p:pic>
    </p:spTree>
    <p:extLst>
      <p:ext uri="{BB962C8B-B14F-4D97-AF65-F5344CB8AC3E}">
        <p14:creationId xmlns:p14="http://schemas.microsoft.com/office/powerpoint/2010/main" val="3316991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ed55846-8a81-4246-acd8-b1a01abfc0d1}" enabled="0" method="" siteId="{9ed55846-8a81-4246-acd8-b1a01abfc0d1}" removed="1"/>
</clbl:labelList>
</file>

<file path=docProps/app.xml><?xml version="1.0" encoding="utf-8"?>
<Properties xmlns="http://schemas.openxmlformats.org/officeDocument/2006/extended-properties" xmlns:vt="http://schemas.openxmlformats.org/officeDocument/2006/docPropsVTypes">
  <TotalTime>3609</TotalTime>
  <Words>4347</Words>
  <Application>Microsoft Office PowerPoint</Application>
  <PresentationFormat>On-screen Show (4:3)</PresentationFormat>
  <Paragraphs>348</Paragraphs>
  <Slides>19</Slides>
  <Notes>19</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Courier New</vt:lpstr>
      <vt:lpstr>Segoe UI Web (West European)</vt:lpstr>
      <vt:lpstr>Symbol</vt:lpstr>
      <vt:lpstr>Wingdings</vt:lpstr>
      <vt:lpstr>1_Office Theme</vt:lpstr>
      <vt:lpstr>2_Office Theme</vt:lpstr>
      <vt:lpstr>Information session:  Mindful Change Leadership Development program</vt:lpstr>
      <vt:lpstr>MSTeams automatic CC interpretation</vt:lpstr>
      <vt:lpstr>Agenda (In no particular order)</vt:lpstr>
      <vt:lpstr>Sli.do</vt:lpstr>
      <vt:lpstr>PowerPoint Presentation</vt:lpstr>
      <vt:lpstr>Exercise – Exploring Mindfulness – Body Scan</vt:lpstr>
      <vt:lpstr>Mindful Change Leadership Development Program (MCLD) Goal</vt:lpstr>
      <vt:lpstr>Some Numbers about the MCLD program</vt:lpstr>
      <vt:lpstr>Map of Participation, 2022  English Offering</vt:lpstr>
      <vt:lpstr>Key Findings - MCLD English Program 2025</vt:lpstr>
      <vt:lpstr>MCLD 2025 Program Testimonials</vt:lpstr>
      <vt:lpstr>MCLD Program Testimonials</vt:lpstr>
      <vt:lpstr>Exercise – Noticing</vt:lpstr>
      <vt:lpstr>Delivered by a team of volunteer facilitators</vt:lpstr>
      <vt:lpstr>Commitment, Program Overview &amp; FAQ</vt:lpstr>
      <vt:lpstr>Commitment, Program Overview &amp; FAQ</vt:lpstr>
      <vt:lpstr>What’s Needed For Success?</vt:lpstr>
      <vt:lpstr>PowerPoint Presentation</vt:lpstr>
      <vt:lpstr>IOCN: Responding to Change with neuroplasticité &amp; selfcompassion Feb 4,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[NC]</cp:lastModifiedBy>
  <cp:revision>363</cp:revision>
  <dcterms:created xsi:type="dcterms:W3CDTF">2015-04-14T20:39:51Z</dcterms:created>
  <dcterms:modified xsi:type="dcterms:W3CDTF">2026-03-17T18:30:06Z</dcterms:modified>
</cp:coreProperties>
</file>