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8.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7.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8.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9.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0.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11.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12.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13.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14.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15.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notesSlides/notesSlide16.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notesSlides/notesSlide17.xml" ContentType="application/vnd.openxmlformats-officedocument.presentationml.notesSlide+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notesSlides/notesSlide18.xml" ContentType="application/vnd.openxmlformats-officedocument.presentationml.notesSlide+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notesSlides/notesSlide19.xml" ContentType="application/vnd.openxmlformats-officedocument.presentationml.notesSlide+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20.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tags/tag9.xml" ContentType="application/vnd.openxmlformats-officedocument.presentationml.tags+xml"/>
  <Override PartName="/ppt/notesSlides/notesSlide2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5" r:id="rId1"/>
  </p:sldMasterIdLst>
  <p:notesMasterIdLst>
    <p:notesMasterId r:id="rId62"/>
  </p:notesMasterIdLst>
  <p:handoutMasterIdLst>
    <p:handoutMasterId r:id="rId63"/>
  </p:handoutMasterIdLst>
  <p:sldIdLst>
    <p:sldId id="384" r:id="rId2"/>
    <p:sldId id="5146" r:id="rId3"/>
    <p:sldId id="385" r:id="rId4"/>
    <p:sldId id="5153" r:id="rId5"/>
    <p:sldId id="386" r:id="rId6"/>
    <p:sldId id="5011" r:id="rId7"/>
    <p:sldId id="5009" r:id="rId8"/>
    <p:sldId id="5163" r:id="rId9"/>
    <p:sldId id="5142" r:id="rId10"/>
    <p:sldId id="5165" r:id="rId11"/>
    <p:sldId id="5010" r:id="rId12"/>
    <p:sldId id="5166" r:id="rId13"/>
    <p:sldId id="4993" r:id="rId14"/>
    <p:sldId id="5015" r:id="rId15"/>
    <p:sldId id="5154" r:id="rId16"/>
    <p:sldId id="399" r:id="rId17"/>
    <p:sldId id="5017" r:id="rId18"/>
    <p:sldId id="400" r:id="rId19"/>
    <p:sldId id="5145" r:id="rId20"/>
    <p:sldId id="4981" r:id="rId21"/>
    <p:sldId id="5004" r:id="rId22"/>
    <p:sldId id="4980" r:id="rId23"/>
    <p:sldId id="5155" r:id="rId24"/>
    <p:sldId id="5147" r:id="rId25"/>
    <p:sldId id="4977" r:id="rId26"/>
    <p:sldId id="5005" r:id="rId27"/>
    <p:sldId id="4983" r:id="rId28"/>
    <p:sldId id="4982" r:id="rId29"/>
    <p:sldId id="5158" r:id="rId30"/>
    <p:sldId id="4995" r:id="rId31"/>
    <p:sldId id="5148" r:id="rId32"/>
    <p:sldId id="5167" r:id="rId33"/>
    <p:sldId id="5168" r:id="rId34"/>
    <p:sldId id="5169" r:id="rId35"/>
    <p:sldId id="5170" r:id="rId36"/>
    <p:sldId id="5171" r:id="rId37"/>
    <p:sldId id="5172" r:id="rId38"/>
    <p:sldId id="5156" r:id="rId39"/>
    <p:sldId id="5157" r:id="rId40"/>
    <p:sldId id="5160" r:id="rId41"/>
    <p:sldId id="5012" r:id="rId42"/>
    <p:sldId id="5006" r:id="rId43"/>
    <p:sldId id="5007" r:id="rId44"/>
    <p:sldId id="5016" r:id="rId45"/>
    <p:sldId id="5149" r:id="rId46"/>
    <p:sldId id="4985" r:id="rId47"/>
    <p:sldId id="5161" r:id="rId48"/>
    <p:sldId id="4989" r:id="rId49"/>
    <p:sldId id="4999" r:id="rId50"/>
    <p:sldId id="5150" r:id="rId51"/>
    <p:sldId id="5000" r:id="rId52"/>
    <p:sldId id="5001" r:id="rId53"/>
    <p:sldId id="5002" r:id="rId54"/>
    <p:sldId id="4990" r:id="rId55"/>
    <p:sldId id="5014" r:id="rId56"/>
    <p:sldId id="5013" r:id="rId57"/>
    <p:sldId id="4998" r:id="rId58"/>
    <p:sldId id="4996" r:id="rId59"/>
    <p:sldId id="5144" r:id="rId60"/>
    <p:sldId id="5164" r:id="rId61"/>
  </p:sldIdLst>
  <p:sldSz cx="12192000" cy="6858000"/>
  <p:notesSz cx="6858000" cy="9144000"/>
  <p:custDataLst>
    <p:tags r:id="rId6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30AD7731-5323-4D0A-8FAA-BA4C01172733}">
          <p14:sldIdLst>
            <p14:sldId id="384"/>
            <p14:sldId id="5146"/>
            <p14:sldId id="385"/>
          </p14:sldIdLst>
        </p14:section>
        <p14:section name="Préparatifs" id="{6D883DAE-49BF-49F2-BFCE-B0A888C564B3}">
          <p14:sldIdLst>
            <p14:sldId id="5153"/>
            <p14:sldId id="386"/>
            <p14:sldId id="5011"/>
            <p14:sldId id="5009"/>
            <p14:sldId id="5163"/>
            <p14:sldId id="5142"/>
            <p14:sldId id="5165"/>
            <p14:sldId id="5010"/>
            <p14:sldId id="5166"/>
            <p14:sldId id="4993"/>
            <p14:sldId id="5015"/>
          </p14:sldIdLst>
        </p14:section>
        <p14:section name="Planification" id="{DCBFA15D-797D-4212-80A7-15E665177070}">
          <p14:sldIdLst>
            <p14:sldId id="5154"/>
            <p14:sldId id="399"/>
            <p14:sldId id="5017"/>
            <p14:sldId id="400"/>
            <p14:sldId id="5145"/>
            <p14:sldId id="4981"/>
            <p14:sldId id="5004"/>
            <p14:sldId id="4980"/>
          </p14:sldIdLst>
        </p14:section>
        <p14:section name="Préparation" id="{B5E57982-EFB7-4E21-8A45-396A75809949}">
          <p14:sldIdLst>
            <p14:sldId id="5155"/>
            <p14:sldId id="5147"/>
            <p14:sldId id="4977"/>
            <p14:sldId id="5005"/>
            <p14:sldId id="4983"/>
            <p14:sldId id="4982"/>
            <p14:sldId id="5158"/>
            <p14:sldId id="4995"/>
            <p14:sldId id="5148"/>
            <p14:sldId id="5167"/>
            <p14:sldId id="5168"/>
            <p14:sldId id="5169"/>
            <p14:sldId id="5170"/>
            <p14:sldId id="5171"/>
            <p14:sldId id="5172"/>
          </p14:sldIdLst>
        </p14:section>
        <p14:section name="Utilisation de l'espace" id="{C20305FC-E301-4C07-A6EA-0263D1BDE1E9}">
          <p14:sldIdLst>
            <p14:sldId id="5156"/>
            <p14:sldId id="5157"/>
            <p14:sldId id="5160"/>
            <p14:sldId id="5012"/>
            <p14:sldId id="5006"/>
            <p14:sldId id="5007"/>
            <p14:sldId id="5016"/>
            <p14:sldId id="5149"/>
            <p14:sldId id="4985"/>
            <p14:sldId id="5161"/>
            <p14:sldId id="4989"/>
            <p14:sldId id="4999"/>
            <p14:sldId id="5150"/>
            <p14:sldId id="5000"/>
            <p14:sldId id="5001"/>
            <p14:sldId id="5002"/>
            <p14:sldId id="4990"/>
            <p14:sldId id="5014"/>
            <p14:sldId id="5013"/>
            <p14:sldId id="4998"/>
          </p14:sldIdLst>
        </p14:section>
        <p14:section name="Soutien offert" id="{498E2A57-A22F-489D-874F-916771671516}">
          <p14:sldIdLst>
            <p14:sldId id="4996"/>
            <p14:sldId id="5144"/>
            <p14:sldId id="5164"/>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EAA0112-A5CB-45CF-68FC-DB3613E9B800}" name="Pare, Carine (SPAC/PSPC)" initials="P(" userId="S::carine.pare@tpsgc-pwgsc.gc.ca::71f88b2f-db4c-4269-9577-1025f7fc6543" providerId="AD"/>
  <p188:author id="{E0B58E1D-D7CD-526B-D5DF-113E5B04D636}" name="Bemeur, Chantal (SPAC/PSPC)" initials="BC(" userId="S::Chantal.Bemeur@tpsgc-pwgsc.gc.ca::97d9d3ea-19b5-4147-b2f7-c6eb9c5930c3" providerId="AD"/>
  <p188:author id="{B82E8466-83BB-6317-73B9-A51F2FE0BC10}" name="Pare, Carine (SPAC/PSPC)" initials="PC(" userId="S::Carine.Pare@tpsgc-pwgsc.gc.ca::71f88b2f-db4c-4269-9577-1025f7fc6543" providerId="AD"/>
  <p188:author id="{685D0F8D-5798-DA56-B0ED-0D6E00F4CB73}" name="Dion3, Alain (SPAC/PSPC) (il-lui / he-him)" initials="DA((/h" userId="S::alain.dion3@tpsgc-pwgsc.gc.ca::b5972ad0-fee1-4393-9fd4-8bc589782ac7" providerId="AD"/>
  <p188:author id="{0725D58D-19FC-2C41-5C3A-CFBED0122820}" name="Genereux, Sophie (SPAC/PSPC)" initials="GS(" userId="S::Sophie.Genereux@tpsgc-pwgsc.gc.ca::fb217e55-5cbd-4b07-9ec1-a590548adf68"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Microsoft Office User" initials="MOU" lastIdx="4" clrIdx="0"/>
  <p:cmAuthor id="2" name="Jeremy N Gooden" initials="JNG" lastIdx="1" clrIdx="1"/>
  <p:cmAuthor id="3" name="Rickey Haley-Colpitts" initials="RH" lastIdx="1" clrIdx="2">
    <p:extLst>
      <p:ext uri="{19B8F6BF-5375-455C-9EA6-DF929625EA0E}">
        <p15:presenceInfo xmlns:p15="http://schemas.microsoft.com/office/powerpoint/2012/main" userId="S::Rickey.Haley-Colpitts@bgis.com::d450c491-4712-4c27-9f1d-d9034ee29bdf" providerId="AD"/>
      </p:ext>
    </p:extLst>
  </p:cmAuthor>
  <p:cmAuthor id="4" name="Carine Pare" initials="CP" lastIdx="3" clrIdx="3">
    <p:extLst>
      <p:ext uri="{19B8F6BF-5375-455C-9EA6-DF929625EA0E}">
        <p15:presenceInfo xmlns:p15="http://schemas.microsoft.com/office/powerpoint/2012/main" userId="S::Carine.Pare@tpsgc-pwgsc.gc.ca::71f88b2f-db4c-4269-9577-1025f7fc6543"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DB761"/>
    <a:srgbClr val="409786"/>
    <a:srgbClr val="5B5B5B"/>
    <a:srgbClr val="4B4F54"/>
    <a:srgbClr val="839584"/>
    <a:srgbClr val="78A078"/>
    <a:srgbClr val="F2A920"/>
    <a:srgbClr val="B27A0A"/>
    <a:srgbClr val="000000"/>
    <a:srgbClr val="89898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300" autoAdjust="0"/>
    <p:restoredTop sz="95730" autoAdjust="0"/>
  </p:normalViewPr>
  <p:slideViewPr>
    <p:cSldViewPr snapToGrid="0" snapToObjects="1">
      <p:cViewPr varScale="1">
        <p:scale>
          <a:sx n="72" d="100"/>
          <a:sy n="72" d="100"/>
        </p:scale>
        <p:origin x="368" y="60"/>
      </p:cViewPr>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 r:id="rId15" collapse="1"/>
      <p:sld r:id="rId16" collapse="1"/>
      <p:sld r:id="rId17" collapse="1"/>
      <p:sld r:id="rId18" collapse="1"/>
      <p:sld r:id="rId19" collapse="1"/>
      <p:sld r:id="rId20" collapse="1"/>
      <p:sld r:id="rId21" collapse="1"/>
      <p:sld r:id="rId22" collapse="1"/>
      <p:sld r:id="rId23" collapse="1"/>
      <p:sld r:id="rId24" collapse="1"/>
      <p:sld r:id="rId25" collapse="1"/>
      <p:sld r:id="rId26" collapse="1"/>
      <p:sld r:id="rId27" collapse="1"/>
      <p:sld r:id="rId28" collapse="1"/>
      <p:sld r:id="rId29" collapse="1"/>
      <p:sld r:id="rId30" collapse="1"/>
      <p:sld r:id="rId31" collapse="1"/>
      <p:sld r:id="rId32" collapse="1"/>
      <p:sld r:id="rId33" collapse="1"/>
      <p:sld r:id="rId34" collapse="1"/>
      <p:sld r:id="rId35" collapse="1"/>
      <p:sld r:id="rId36" collapse="1"/>
      <p:sld r:id="rId37" collapse="1"/>
      <p:sld r:id="rId38" collapse="1"/>
      <p:sld r:id="rId39" collapse="1"/>
      <p:sld r:id="rId40" collapse="1"/>
      <p:sld r:id="rId41" collapse="1"/>
      <p:sld r:id="rId42" collapse="1"/>
      <p:sld r:id="rId43" collapse="1"/>
      <p:sld r:id="rId44" collapse="1"/>
      <p:sld r:id="rId45" collapse="1"/>
      <p:sld r:id="rId46" collapse="1"/>
      <p:sld r:id="rId47" collapse="1"/>
      <p:sld r:id="rId48" collapse="1"/>
      <p:sld r:id="rId49" collapse="1"/>
      <p:sld r:id="rId50" collapse="1"/>
      <p:sld r:id="rId51" collapse="1"/>
      <p:sld r:id="rId52" collapse="1"/>
      <p:sld r:id="rId53" collapse="1"/>
      <p:sld r:id="rId54" collapse="1"/>
    </p:sldLst>
  </p:outlineViewPr>
  <p:notesTextViewPr>
    <p:cViewPr>
      <p:scale>
        <a:sx n="1" d="1"/>
        <a:sy n="1" d="1"/>
      </p:scale>
      <p:origin x="0" y="0"/>
    </p:cViewPr>
  </p:notesTextViewPr>
  <p:sorterViewPr>
    <p:cViewPr>
      <p:scale>
        <a:sx n="100" d="100"/>
        <a:sy n="100" d="100"/>
      </p:scale>
      <p:origin x="0" y="-1290"/>
    </p:cViewPr>
  </p:sorterViewPr>
  <p:notesViewPr>
    <p:cSldViewPr snapToGrid="0" snapToObjects="1">
      <p:cViewPr varScale="1">
        <p:scale>
          <a:sx n="42" d="100"/>
          <a:sy n="42" d="100"/>
        </p:scale>
        <p:origin x="2314" y="53"/>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handoutMaster" Target="handoutMasters/handoutMaster1.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ags" Target="tags/tag1.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70" Type="http://schemas.microsoft.com/office/2018/10/relationships/authors" Target="authors.xml"/></Relationships>
</file>

<file path=ppt/_rels/viewProps.xml.rels><?xml version="1.0" encoding="UTF-8" standalone="yes"?>
<Relationships xmlns="http://schemas.openxmlformats.org/package/2006/relationships"><Relationship Id="rId13" Type="http://schemas.openxmlformats.org/officeDocument/2006/relationships/slide" Target="slides/slide14.xml"/><Relationship Id="rId18" Type="http://schemas.openxmlformats.org/officeDocument/2006/relationships/slide" Target="slides/slide20.xml"/><Relationship Id="rId26" Type="http://schemas.openxmlformats.org/officeDocument/2006/relationships/slide" Target="slides/slide29.xml"/><Relationship Id="rId39" Type="http://schemas.openxmlformats.org/officeDocument/2006/relationships/slide" Target="slides/slide45.xml"/><Relationship Id="rId3" Type="http://schemas.openxmlformats.org/officeDocument/2006/relationships/slide" Target="slides/slide3.xml"/><Relationship Id="rId21" Type="http://schemas.openxmlformats.org/officeDocument/2006/relationships/slide" Target="slides/slide24.xml"/><Relationship Id="rId34" Type="http://schemas.openxmlformats.org/officeDocument/2006/relationships/slide" Target="slides/slide37.xml"/><Relationship Id="rId42" Type="http://schemas.openxmlformats.org/officeDocument/2006/relationships/slide" Target="slides/slide48.xml"/><Relationship Id="rId47" Type="http://schemas.openxmlformats.org/officeDocument/2006/relationships/slide" Target="slides/slide53.xml"/><Relationship Id="rId50" Type="http://schemas.openxmlformats.org/officeDocument/2006/relationships/slide" Target="slides/slide56.xml"/><Relationship Id="rId7" Type="http://schemas.openxmlformats.org/officeDocument/2006/relationships/slide" Target="slides/slide8.xml"/><Relationship Id="rId12" Type="http://schemas.openxmlformats.org/officeDocument/2006/relationships/slide" Target="slides/slide13.xml"/><Relationship Id="rId17" Type="http://schemas.openxmlformats.org/officeDocument/2006/relationships/slide" Target="slides/slide19.xml"/><Relationship Id="rId25" Type="http://schemas.openxmlformats.org/officeDocument/2006/relationships/slide" Target="slides/slide28.xml"/><Relationship Id="rId33" Type="http://schemas.openxmlformats.org/officeDocument/2006/relationships/slide" Target="slides/slide36.xml"/><Relationship Id="rId38" Type="http://schemas.openxmlformats.org/officeDocument/2006/relationships/slide" Target="slides/slide44.xml"/><Relationship Id="rId46" Type="http://schemas.openxmlformats.org/officeDocument/2006/relationships/slide" Target="slides/slide52.xml"/><Relationship Id="rId2" Type="http://schemas.openxmlformats.org/officeDocument/2006/relationships/slide" Target="slides/slide2.xml"/><Relationship Id="rId16" Type="http://schemas.openxmlformats.org/officeDocument/2006/relationships/slide" Target="slides/slide18.xml"/><Relationship Id="rId20" Type="http://schemas.openxmlformats.org/officeDocument/2006/relationships/slide" Target="slides/slide22.xml"/><Relationship Id="rId29" Type="http://schemas.openxmlformats.org/officeDocument/2006/relationships/slide" Target="slides/slide32.xml"/><Relationship Id="rId41" Type="http://schemas.openxmlformats.org/officeDocument/2006/relationships/slide" Target="slides/slide47.xml"/><Relationship Id="rId54" Type="http://schemas.openxmlformats.org/officeDocument/2006/relationships/slide" Target="slides/slide60.xml"/><Relationship Id="rId1" Type="http://schemas.openxmlformats.org/officeDocument/2006/relationships/slide" Target="slides/slide1.xml"/><Relationship Id="rId6" Type="http://schemas.openxmlformats.org/officeDocument/2006/relationships/slide" Target="slides/slide7.xml"/><Relationship Id="rId11" Type="http://schemas.openxmlformats.org/officeDocument/2006/relationships/slide" Target="slides/slide12.xml"/><Relationship Id="rId24" Type="http://schemas.openxmlformats.org/officeDocument/2006/relationships/slide" Target="slides/slide27.xml"/><Relationship Id="rId32" Type="http://schemas.openxmlformats.org/officeDocument/2006/relationships/slide" Target="slides/slide35.xml"/><Relationship Id="rId37" Type="http://schemas.openxmlformats.org/officeDocument/2006/relationships/slide" Target="slides/slide43.xml"/><Relationship Id="rId40" Type="http://schemas.openxmlformats.org/officeDocument/2006/relationships/slide" Target="slides/slide46.xml"/><Relationship Id="rId45" Type="http://schemas.openxmlformats.org/officeDocument/2006/relationships/slide" Target="slides/slide51.xml"/><Relationship Id="rId53" Type="http://schemas.openxmlformats.org/officeDocument/2006/relationships/slide" Target="slides/slide59.xml"/><Relationship Id="rId5" Type="http://schemas.openxmlformats.org/officeDocument/2006/relationships/slide" Target="slides/slide6.xml"/><Relationship Id="rId15" Type="http://schemas.openxmlformats.org/officeDocument/2006/relationships/slide" Target="slides/slide17.xml"/><Relationship Id="rId23" Type="http://schemas.openxmlformats.org/officeDocument/2006/relationships/slide" Target="slides/slide26.xml"/><Relationship Id="rId28" Type="http://schemas.openxmlformats.org/officeDocument/2006/relationships/slide" Target="slides/slide31.xml"/><Relationship Id="rId36" Type="http://schemas.openxmlformats.org/officeDocument/2006/relationships/slide" Target="slides/slide42.xml"/><Relationship Id="rId49" Type="http://schemas.openxmlformats.org/officeDocument/2006/relationships/slide" Target="slides/slide55.xml"/><Relationship Id="rId10" Type="http://schemas.openxmlformats.org/officeDocument/2006/relationships/slide" Target="slides/slide11.xml"/><Relationship Id="rId19" Type="http://schemas.openxmlformats.org/officeDocument/2006/relationships/slide" Target="slides/slide21.xml"/><Relationship Id="rId31" Type="http://schemas.openxmlformats.org/officeDocument/2006/relationships/slide" Target="slides/slide34.xml"/><Relationship Id="rId44" Type="http://schemas.openxmlformats.org/officeDocument/2006/relationships/slide" Target="slides/slide50.xml"/><Relationship Id="rId52" Type="http://schemas.openxmlformats.org/officeDocument/2006/relationships/slide" Target="slides/slide58.xml"/><Relationship Id="rId4" Type="http://schemas.openxmlformats.org/officeDocument/2006/relationships/slide" Target="slides/slide5.xml"/><Relationship Id="rId9" Type="http://schemas.openxmlformats.org/officeDocument/2006/relationships/slide" Target="slides/slide10.xml"/><Relationship Id="rId14" Type="http://schemas.openxmlformats.org/officeDocument/2006/relationships/slide" Target="slides/slide16.xml"/><Relationship Id="rId22" Type="http://schemas.openxmlformats.org/officeDocument/2006/relationships/slide" Target="slides/slide25.xml"/><Relationship Id="rId27" Type="http://schemas.openxmlformats.org/officeDocument/2006/relationships/slide" Target="slides/slide30.xml"/><Relationship Id="rId30" Type="http://schemas.openxmlformats.org/officeDocument/2006/relationships/slide" Target="slides/slide33.xml"/><Relationship Id="rId35" Type="http://schemas.openxmlformats.org/officeDocument/2006/relationships/slide" Target="slides/slide41.xml"/><Relationship Id="rId43" Type="http://schemas.openxmlformats.org/officeDocument/2006/relationships/slide" Target="slides/slide49.xml"/><Relationship Id="rId48" Type="http://schemas.openxmlformats.org/officeDocument/2006/relationships/slide" Target="slides/slide54.xml"/><Relationship Id="rId8" Type="http://schemas.openxmlformats.org/officeDocument/2006/relationships/slide" Target="slides/slide9.xml"/><Relationship Id="rId51" Type="http://schemas.openxmlformats.org/officeDocument/2006/relationships/slide" Target="slides/slide57.xml"/></Relationships>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62B6D708-AF02-4330-871C-5725D56C1ECF}" type="sibTrans" cxnId="{46B93A65-3D10-4B5D-AA96-A91F5A2200A4}">
      <dgm:prSet/>
      <dgm:spPr/>
      <dgm:t>
        <a:bodyPr/>
        <a:lstStyle/>
        <a:p>
          <a:endParaRPr lang="en-CA"/>
        </a:p>
      </dgm:t>
    </dgm:pt>
    <dgm:pt modelId="{0DCFA7AF-A942-45CA-B00A-3B558450B612}" type="parTrans" cxnId="{46B93A65-3D10-4B5D-AA96-A91F5A2200A4}">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80D673FF-1E93-4A05-B172-C9867B2930CF}" type="sibTrans" cxnId="{016BC685-DD75-496A-A32A-AE2C7C4FFB8A}">
      <dgm:prSet/>
      <dgm:spPr/>
      <dgm:t>
        <a:bodyPr/>
        <a:lstStyle/>
        <a:p>
          <a:endParaRPr lang="en-CA"/>
        </a:p>
      </dgm:t>
    </dgm:pt>
    <dgm:pt modelId="{D732C56C-8F87-4D11-817E-28B7CDECC9D3}" type="par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5">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5">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5">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5"/>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noFill/>
        <a:ln>
          <a:solidFill>
            <a:schemeClr val="bg1"/>
          </a:solid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solidFill>
          <a:schemeClr val="accent1">
            <a:lumMod val="75000"/>
          </a:schemeClr>
        </a:solidFill>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62B6D708-AF02-4330-871C-5725D56C1ECF}" type="sibTrans" cxnId="{46B93A65-3D10-4B5D-AA96-A91F5A2200A4}">
      <dgm:prSet/>
      <dgm:spPr/>
      <dgm:t>
        <a:bodyPr/>
        <a:lstStyle/>
        <a:p>
          <a:endParaRPr lang="en-CA"/>
        </a:p>
      </dgm:t>
    </dgm:pt>
    <dgm:pt modelId="{0DCFA7AF-A942-45CA-B00A-3B558450B612}" type="parTrans" cxnId="{46B93A65-3D10-4B5D-AA96-A91F5A2200A4}">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80D673FF-1E93-4A05-B172-C9867B2930CF}" type="sibTrans" cxnId="{016BC685-DD75-496A-A32A-AE2C7C4FFB8A}">
      <dgm:prSet/>
      <dgm:spPr/>
      <dgm:t>
        <a:bodyPr/>
        <a:lstStyle/>
        <a:p>
          <a:endParaRPr lang="en-CA"/>
        </a:p>
      </dgm:t>
    </dgm:pt>
    <dgm:pt modelId="{D732C56C-8F87-4D11-817E-28B7CDECC9D3}" type="par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11"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custLinFactNeighborX="-1642" custLinFactNeighborY="-127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custLinFactNeighborX="-1642" custLinFactNeighborY="-127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3">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3">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3">
            <a:alpha val="90000"/>
          </a:schemeClr>
        </a:solidFill>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solidFill>
            <a:schemeClr val="bg1"/>
          </a:solid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5"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4"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a:ln>
          <a:noFill/>
        </a:ln>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14"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2">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B9C80628-9C8C-4329-9CBF-C815B8862D76}">
      <dgm:prSet phldrT="[Text]"/>
      <dgm:spPr>
        <a:solidFill>
          <a:schemeClr val="accent2">
            <a:alpha val="90000"/>
          </a:schemeClr>
        </a:solidFill>
        <a:ln>
          <a:noFill/>
        </a:ln>
      </dgm:spPr>
      <dgm:t>
        <a:bodyPr/>
        <a:lstStyle/>
        <a:p>
          <a:r>
            <a:rPr lang="fr-CA" dirty="0"/>
            <a:t> </a:t>
          </a:r>
          <a:endParaRPr lang="en-CA" dirty="0"/>
        </a:p>
      </dgm:t>
    </dgm:pt>
    <dgm:pt modelId="{4DFB194A-D6B4-4C5F-9503-A2D340F1567E}" type="parTrans" cxnId="{2342DA61-FF0D-4A19-852F-BFBA7CA4F2ED}">
      <dgm:prSet/>
      <dgm:spPr/>
      <dgm:t>
        <a:bodyPr/>
        <a:lstStyle/>
        <a:p>
          <a:endParaRPr lang="en-CA"/>
        </a:p>
      </dgm:t>
    </dgm:pt>
    <dgm:pt modelId="{E1A36241-2ADA-4943-A269-57FF0439FFF2}" type="sibTrans" cxnId="{2342DA61-FF0D-4A19-852F-BFBA7CA4F2ED}">
      <dgm:prSet/>
      <dgm:spPr/>
      <dgm:t>
        <a:bodyPr/>
        <a:lstStyle/>
        <a:p>
          <a:endParaRPr lang="en-CA"/>
        </a:p>
      </dgm:t>
    </dgm:pt>
    <dgm:pt modelId="{3482743A-A270-4C0C-9890-C5FDB49357C5}">
      <dgm:prSet phldrT="[Text]"/>
      <dgm:spPr>
        <a:solidFill>
          <a:schemeClr val="accent3">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589D7671-A7A0-43F6-BCDB-3102CDE6E711}">
      <dgm:prSet/>
      <dgm:spPr>
        <a:solidFill>
          <a:schemeClr val="accent2">
            <a:alpha val="90000"/>
          </a:schemeClr>
        </a:solidFill>
        <a:ln>
          <a:noFill/>
        </a:ln>
      </dgm:spPr>
      <dgm:t>
        <a:bodyPr/>
        <a:lstStyle/>
        <a:p>
          <a:endParaRPr lang="en-CA"/>
        </a:p>
      </dgm:t>
    </dgm:pt>
    <dgm:pt modelId="{F53354A1-1958-43C5-B1B0-59381B9B03DC}" type="parTrans" cxnId="{27C811C5-9DCB-4A86-8059-731A8ADD9557}">
      <dgm:prSet/>
      <dgm:spPr/>
      <dgm:t>
        <a:bodyPr/>
        <a:lstStyle/>
        <a:p>
          <a:endParaRPr lang="en-CA"/>
        </a:p>
      </dgm:t>
    </dgm:pt>
    <dgm:pt modelId="{5EEE8088-2ABA-4DBF-B37D-AC0A758C19E7}" type="sibTrans" cxnId="{27C811C5-9DCB-4A86-8059-731A8ADD9557}">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B43CD15-4817-4E52-A534-AAF4F8C085B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a:ln>
          <a:solidFill>
            <a:schemeClr val="bg1"/>
          </a:solidFill>
        </a:ln>
      </dgm:spPr>
    </dgm:pt>
    <dgm:pt modelId="{F2D36617-6298-4CFE-ADB8-28B5D8038C41}"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BDBB2318-6C60-4F4C-AD5A-61A18CF131BA}" type="pres">
      <dgm:prSet presAssocID="{B9C80628-9C8C-4329-9CBF-C815B8862D76}" presName="Parent4" presStyleLbl="revTx" presStyleIdx="0" presStyleCnt="0">
        <dgm:presLayoutVars>
          <dgm:chMax val="1"/>
          <dgm:chPref val="1"/>
          <dgm:bulletEnabled val="1"/>
        </dgm:presLayoutVars>
      </dgm:prSet>
      <dgm:spPr/>
    </dgm:pt>
    <dgm:pt modelId="{6C9045B6-61F2-46A5-B0F3-D527257EA379}"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0E4E70F9-3113-471E-9BC8-0F5247157EC7}"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34461" custLinFactNeighborY="19867"/>
      <dgm:spPr/>
    </dgm:pt>
    <dgm:pt modelId="{D2551C71-0B1F-4627-9F7D-B020D06A3A8D}" type="pres">
      <dgm:prSet presAssocID="{3482743A-A270-4C0C-9890-C5FDB49357C5}" presName="Parent3" presStyleLbl="revTx" presStyleIdx="0" presStyleCnt="0">
        <dgm:presLayoutVars>
          <dgm:chMax val="1"/>
          <dgm:chPref val="1"/>
          <dgm:bulletEnabled val="1"/>
        </dgm:presLayoutVars>
      </dgm:prSet>
      <dgm:spPr/>
    </dgm:pt>
    <dgm:pt modelId="{97EEEE69-84C3-45FF-8893-96A605F07DB8}"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C06E6B2D-AF0C-40D5-A1C7-3306206A8775}"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FCD74EEB-301E-4633-AA13-BCF9D37310D0}" type="pres">
      <dgm:prSet presAssocID="{2532C998-D0D6-48EB-825E-783D6BC64AF9}" presName="Parent2" presStyleLbl="revTx" presStyleIdx="0" presStyleCnt="0">
        <dgm:presLayoutVars>
          <dgm:chMax val="1"/>
          <dgm:chPref val="1"/>
          <dgm:bulletEnabled val="1"/>
        </dgm:presLayoutVars>
      </dgm:prSet>
      <dgm:spPr/>
    </dgm:pt>
    <dgm:pt modelId="{D73A1D63-944E-4C53-AA2B-CCA96151023C}" type="pres">
      <dgm:prSet presAssocID="{589D7671-A7A0-43F6-BCDB-3102CDE6E711}" presName="Accent1" presStyleCnt="0"/>
      <dgm:spPr/>
    </dgm:pt>
    <dgm:pt modelId="{F302AD72-FE46-43C6-8DC3-488255AAE688}" type="pres">
      <dgm:prSet presAssocID="{589D7671-A7A0-43F6-BCDB-3102CDE6E711}" presName="Accent" presStyleLbl="node1" presStyleIdx="3" presStyleCnt="4"/>
      <dgm:spPr>
        <a:prstGeom prst="ellipse">
          <a:avLst/>
        </a:prstGeom>
        <a:solidFill>
          <a:schemeClr val="accent1">
            <a:lumMod val="75000"/>
          </a:schemeClr>
        </a:solidFill>
      </dgm:spPr>
    </dgm:pt>
    <dgm:pt modelId="{C11B7CE0-B4F9-4E57-BED3-20BDC8445119}" type="pres">
      <dgm:prSet presAssocID="{589D7671-A7A0-43F6-BCDB-3102CDE6E711}" presName="ParentBackground1" presStyleCnt="0"/>
      <dgm:spPr/>
    </dgm:pt>
    <dgm:pt modelId="{097DAC7D-9A86-423C-B39E-89B83EB9CC44}" type="pres">
      <dgm:prSet presAssocID="{589D7671-A7A0-43F6-BCDB-3102CDE6E711}" presName="ParentBackground" presStyleLbl="fgAcc1" presStyleIdx="3" presStyleCnt="4" custFlipVert="1" custScaleX="44846" custScaleY="24455" custLinFactNeighborX="53908" custLinFactNeighborY="66506"/>
      <dgm:spPr>
        <a:prstGeom prst="ellipse">
          <a:avLst/>
        </a:prstGeom>
      </dgm:spPr>
    </dgm:pt>
    <dgm:pt modelId="{95234401-3874-4601-AFEF-E3FF195ADB46}" type="pres">
      <dgm:prSet presAssocID="{589D7671-A7A0-43F6-BCDB-3102CDE6E711}" presName="Parent1" presStyleLbl="revTx" presStyleIdx="0" presStyleCnt="0">
        <dgm:presLayoutVars>
          <dgm:chMax val="1"/>
          <dgm:chPref val="1"/>
          <dgm:bulletEnabled val="1"/>
        </dgm:presLayoutVars>
      </dgm:prSet>
      <dgm:spPr/>
    </dgm:pt>
  </dgm:ptLst>
  <dgm:cxnLst>
    <dgm:cxn modelId="{784B660F-05B7-4351-BA9E-24A1D03635A4}" type="presOf" srcId="{B9C80628-9C8C-4329-9CBF-C815B8862D76}" destId="{BDBB2318-6C60-4F4C-AD5A-61A18CF131BA}" srcOrd="1" destOrd="0" presId="urn:microsoft.com/office/officeart/2011/layout/CircleProcess"/>
    <dgm:cxn modelId="{45DAB517-6096-4404-90BF-231BE26FF84D}" srcId="{CC3F6E2B-9BA0-4128-B785-E85F4FBB5B14}" destId="{3482743A-A270-4C0C-9890-C5FDB49357C5}" srcOrd="2" destOrd="0" parTransId="{8264169E-166A-4764-A672-DB2F1CC79CC3}" sibTransId="{B1305184-C3A5-4D7A-B9BE-E00163AD0A72}"/>
    <dgm:cxn modelId="{2342DA61-FF0D-4A19-852F-BFBA7CA4F2ED}" srcId="{CC3F6E2B-9BA0-4128-B785-E85F4FBB5B14}" destId="{B9C80628-9C8C-4329-9CBF-C815B8862D76}" srcOrd="3" destOrd="0" parTransId="{4DFB194A-D6B4-4C5F-9503-A2D340F1567E}" sibTransId="{E1A36241-2ADA-4943-A269-57FF0439FFF2}"/>
    <dgm:cxn modelId="{46B93A65-3D10-4B5D-AA96-A91F5A2200A4}" srcId="{CC3F6E2B-9BA0-4128-B785-E85F4FBB5B14}" destId="{2532C998-D0D6-48EB-825E-783D6BC64AF9}" srcOrd="1" destOrd="0" parTransId="{0DCFA7AF-A942-45CA-B00A-3B558450B612}" sibTransId="{62B6D708-AF02-4330-871C-5725D56C1ECF}"/>
    <dgm:cxn modelId="{A3BC4C47-E324-4B30-B447-992362EF9643}" type="presOf" srcId="{2532C998-D0D6-48EB-825E-783D6BC64AF9}" destId="{025D7EE7-6D41-44A9-B54D-A1D240313F1B}" srcOrd="0" destOrd="0" presId="urn:microsoft.com/office/officeart/2011/layout/CircleProcess"/>
    <dgm:cxn modelId="{086EA14C-8977-46CA-A3A9-8637FE9719D6}" type="presOf" srcId="{3482743A-A270-4C0C-9890-C5FDB49357C5}" destId="{D2551C71-0B1F-4627-9F7D-B020D06A3A8D}"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62A92F98-347F-40FC-83A5-160D596A7C90}" type="presOf" srcId="{3482743A-A270-4C0C-9890-C5FDB49357C5}" destId="{5EA1080B-81E8-4C63-B352-BA188BBA76CB}" srcOrd="0" destOrd="0" presId="urn:microsoft.com/office/officeart/2011/layout/CircleProcess"/>
    <dgm:cxn modelId="{27C811C5-9DCB-4A86-8059-731A8ADD9557}" srcId="{CC3F6E2B-9BA0-4128-B785-E85F4FBB5B14}" destId="{589D7671-A7A0-43F6-BCDB-3102CDE6E711}" srcOrd="0" destOrd="0" parTransId="{F53354A1-1958-43C5-B1B0-59381B9B03DC}" sibTransId="{5EEE8088-2ABA-4DBF-B37D-AC0A758C19E7}"/>
    <dgm:cxn modelId="{0955F0D5-1A15-4FA3-82CA-A688D72C1A54}" type="presOf" srcId="{B9C80628-9C8C-4329-9CBF-C815B8862D76}" destId="{81C79B57-93D3-48A0-B387-8888621DE109}" srcOrd="0" destOrd="0" presId="urn:microsoft.com/office/officeart/2011/layout/CircleProcess"/>
    <dgm:cxn modelId="{352EFFD6-9286-4C80-9CA9-649E2310CA5A}" type="presOf" srcId="{589D7671-A7A0-43F6-BCDB-3102CDE6E711}" destId="{097DAC7D-9A86-423C-B39E-89B83EB9CC44}" srcOrd="0" destOrd="0" presId="urn:microsoft.com/office/officeart/2011/layout/CircleProcess"/>
    <dgm:cxn modelId="{816450D9-4EBB-42C0-BB39-28BFA402B59C}" type="presOf" srcId="{2532C998-D0D6-48EB-825E-783D6BC64AF9}" destId="{FCD74EEB-301E-4633-AA13-BCF9D37310D0}" srcOrd="1" destOrd="0" presId="urn:microsoft.com/office/officeart/2011/layout/CircleProcess"/>
    <dgm:cxn modelId="{610B3FE8-837B-493A-979E-F6072E7F79CA}" type="presOf" srcId="{589D7671-A7A0-43F6-BCDB-3102CDE6E711}" destId="{95234401-3874-4601-AFEF-E3FF195ADB46}" srcOrd="1" destOrd="0" presId="urn:microsoft.com/office/officeart/2011/layout/CircleProcess"/>
    <dgm:cxn modelId="{35A24644-78D2-4025-9B7A-C4591CF2BC6C}" type="presParOf" srcId="{95D14E89-A896-4B1B-A801-B5BD6CE884E9}" destId="{BB43CD15-4817-4E52-A534-AAF4F8C085BF}" srcOrd="0" destOrd="0" presId="urn:microsoft.com/office/officeart/2011/layout/CircleProcess"/>
    <dgm:cxn modelId="{AA775E18-B380-4A0D-A014-9FF71F900239}" type="presParOf" srcId="{BB43CD15-4817-4E52-A534-AAF4F8C085BF}" destId="{A3D7F0CE-AB6E-44B5-8E47-6A5C905B62A5}" srcOrd="0" destOrd="0" presId="urn:microsoft.com/office/officeart/2011/layout/CircleProcess"/>
    <dgm:cxn modelId="{8653F60F-6F45-4E87-B753-A0CE3E52BE03}" type="presParOf" srcId="{95D14E89-A896-4B1B-A801-B5BD6CE884E9}" destId="{F2D36617-6298-4CFE-ADB8-28B5D8038C41}" srcOrd="1" destOrd="0" presId="urn:microsoft.com/office/officeart/2011/layout/CircleProcess"/>
    <dgm:cxn modelId="{BAA287F6-4D16-48C0-8A28-B9EFA9FD7B2A}" type="presParOf" srcId="{F2D36617-6298-4CFE-ADB8-28B5D8038C41}" destId="{81C79B57-93D3-48A0-B387-8888621DE109}" srcOrd="0" destOrd="0" presId="urn:microsoft.com/office/officeart/2011/layout/CircleProcess"/>
    <dgm:cxn modelId="{5CD1B2C8-DE77-482D-9D8C-5E40B8986ACF}" type="presParOf" srcId="{95D14E89-A896-4B1B-A801-B5BD6CE884E9}" destId="{BDBB2318-6C60-4F4C-AD5A-61A18CF131BA}" srcOrd="2" destOrd="0" presId="urn:microsoft.com/office/officeart/2011/layout/CircleProcess"/>
    <dgm:cxn modelId="{C3C62F64-95D1-4415-9A71-D09B683A3497}" type="presParOf" srcId="{95D14E89-A896-4B1B-A801-B5BD6CE884E9}" destId="{6C9045B6-61F2-46A5-B0F3-D527257EA379}" srcOrd="3" destOrd="0" presId="urn:microsoft.com/office/officeart/2011/layout/CircleProcess"/>
    <dgm:cxn modelId="{09B3403F-DCBA-445C-B12B-34C04C08EEFF}" type="presParOf" srcId="{6C9045B6-61F2-46A5-B0F3-D527257EA379}" destId="{00E95EC8-C2B1-4E0E-AAA6-8AE846C38E84}" srcOrd="0" destOrd="0" presId="urn:microsoft.com/office/officeart/2011/layout/CircleProcess"/>
    <dgm:cxn modelId="{619EFAD7-6273-4FBB-B8EE-BA6A037549D2}" type="presParOf" srcId="{95D14E89-A896-4B1B-A801-B5BD6CE884E9}" destId="{0E4E70F9-3113-471E-9BC8-0F5247157EC7}" srcOrd="4" destOrd="0" presId="urn:microsoft.com/office/officeart/2011/layout/CircleProcess"/>
    <dgm:cxn modelId="{A56CC15B-CCC7-4F80-8E53-FA65009F0A4F}" type="presParOf" srcId="{0E4E70F9-3113-471E-9BC8-0F5247157EC7}" destId="{5EA1080B-81E8-4C63-B352-BA188BBA76CB}" srcOrd="0" destOrd="0" presId="urn:microsoft.com/office/officeart/2011/layout/CircleProcess"/>
    <dgm:cxn modelId="{AF87C67D-6D61-4975-B5ED-A69831949014}" type="presParOf" srcId="{95D14E89-A896-4B1B-A801-B5BD6CE884E9}" destId="{D2551C71-0B1F-4627-9F7D-B020D06A3A8D}" srcOrd="5" destOrd="0" presId="urn:microsoft.com/office/officeart/2011/layout/CircleProcess"/>
    <dgm:cxn modelId="{13A59D1F-7F6E-455D-BEF6-F2DDF6B843AA}" type="presParOf" srcId="{95D14E89-A896-4B1B-A801-B5BD6CE884E9}" destId="{97EEEE69-84C3-45FF-8893-96A605F07DB8}" srcOrd="6" destOrd="0" presId="urn:microsoft.com/office/officeart/2011/layout/CircleProcess"/>
    <dgm:cxn modelId="{19E215AD-DADF-4A20-94A5-6CEE4C0CB018}" type="presParOf" srcId="{97EEEE69-84C3-45FF-8893-96A605F07DB8}" destId="{24F38D44-602D-4EE0-AE8F-900F2F9F3D60}" srcOrd="0" destOrd="0" presId="urn:microsoft.com/office/officeart/2011/layout/CircleProcess"/>
    <dgm:cxn modelId="{B14923AE-A1B8-4D2F-9BD3-016878358C07}" type="presParOf" srcId="{95D14E89-A896-4B1B-A801-B5BD6CE884E9}" destId="{C06E6B2D-AF0C-40D5-A1C7-3306206A8775}" srcOrd="7" destOrd="0" presId="urn:microsoft.com/office/officeart/2011/layout/CircleProcess"/>
    <dgm:cxn modelId="{CBBC6060-07C6-45B5-B8B8-74CA7247A660}" type="presParOf" srcId="{C06E6B2D-AF0C-40D5-A1C7-3306206A8775}" destId="{025D7EE7-6D41-44A9-B54D-A1D240313F1B}" srcOrd="0" destOrd="0" presId="urn:microsoft.com/office/officeart/2011/layout/CircleProcess"/>
    <dgm:cxn modelId="{A1773A16-DA97-4120-977E-37688D859B12}" type="presParOf" srcId="{95D14E89-A896-4B1B-A801-B5BD6CE884E9}" destId="{FCD74EEB-301E-4633-AA13-BCF9D37310D0}" srcOrd="8" destOrd="0" presId="urn:microsoft.com/office/officeart/2011/layout/CircleProcess"/>
    <dgm:cxn modelId="{32691694-366C-4AB8-AF3A-81695C03F2A5}" type="presParOf" srcId="{95D14E89-A896-4B1B-A801-B5BD6CE884E9}" destId="{D73A1D63-944E-4C53-AA2B-CCA96151023C}" srcOrd="9" destOrd="0" presId="urn:microsoft.com/office/officeart/2011/layout/CircleProcess"/>
    <dgm:cxn modelId="{06A13F3B-E41B-4416-801D-98665A09B87C}" type="presParOf" srcId="{D73A1D63-944E-4C53-AA2B-CCA96151023C}" destId="{F302AD72-FE46-43C6-8DC3-488255AAE688}" srcOrd="0" destOrd="0" presId="urn:microsoft.com/office/officeart/2011/layout/CircleProcess"/>
    <dgm:cxn modelId="{47EA1771-6086-4207-BF37-6FD84EE687C5}" type="presParOf" srcId="{95D14E89-A896-4B1B-A801-B5BD6CE884E9}" destId="{C11B7CE0-B4F9-4E57-BED3-20BDC8445119}" srcOrd="10" destOrd="0" presId="urn:microsoft.com/office/officeart/2011/layout/CircleProcess"/>
    <dgm:cxn modelId="{32F34C61-4BC4-4911-BF54-9FE560CBC8B8}" type="presParOf" srcId="{C11B7CE0-B4F9-4E57-BED3-20BDC8445119}" destId="{097DAC7D-9A86-423C-B39E-89B83EB9CC44}" srcOrd="0" destOrd="0" presId="urn:microsoft.com/office/officeart/2011/layout/CircleProcess"/>
    <dgm:cxn modelId="{B570A284-2A68-428B-B939-0A3831B7F5F2}" type="presParOf" srcId="{95D14E89-A896-4B1B-A801-B5BD6CE884E9}" destId="{95234401-3874-4601-AFEF-E3FF195ADB46}" srcOrd="11" destOrd="0" presId="urn:microsoft.com/office/officeart/2011/layout/CircleProcess"/>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10"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9"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CC3F6E2B-9BA0-4128-B785-E85F4FBB5B14}" type="doc">
      <dgm:prSet loTypeId="urn:microsoft.com/office/officeart/2011/layout/CircleProcess" loCatId="process" qsTypeId="urn:microsoft.com/office/officeart/2005/8/quickstyle/simple4" qsCatId="simple" csTypeId="urn:microsoft.com/office/officeart/2005/8/colors/accent0_3" csCatId="mainScheme" phldr="1"/>
      <dgm:spPr/>
      <dgm:t>
        <a:bodyPr/>
        <a:lstStyle/>
        <a:p>
          <a:endParaRPr lang="en-CA"/>
        </a:p>
      </dgm:t>
    </dgm:pt>
    <dgm:pt modelId="{2532C998-D0D6-48EB-825E-783D6BC64AF9}">
      <dgm:prSet phldrT="[Text]" custT="1"/>
      <dgm:spPr>
        <a:solidFill>
          <a:schemeClr val="accent1">
            <a:lumMod val="75000"/>
            <a:alpha val="90000"/>
          </a:schemeClr>
        </a:solidFill>
        <a:ln w="6350" cap="flat" cmpd="sng" algn="ctr">
          <a:noFill/>
          <a:prstDash val="solid"/>
          <a:miter lim="800000"/>
        </a:ln>
        <a:effectLst/>
      </dgm:spPr>
      <dgm:t>
        <a:bodyPr spcFirstLastPara="0" vert="horz" wrap="square" lIns="21590" tIns="21590" rIns="21590" bIns="21590" numCol="1" spcCol="1270" anchor="ctr" anchorCtr="0"/>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gm:t>
    </dgm:pt>
    <dgm:pt modelId="{0DCFA7AF-A942-45CA-B00A-3B558450B612}" type="parTrans" cxnId="{46B93A65-3D10-4B5D-AA96-A91F5A2200A4}">
      <dgm:prSet/>
      <dgm:spPr/>
      <dgm:t>
        <a:bodyPr/>
        <a:lstStyle/>
        <a:p>
          <a:endParaRPr lang="en-CA"/>
        </a:p>
      </dgm:t>
    </dgm:pt>
    <dgm:pt modelId="{62B6D708-AF02-4330-871C-5725D56C1ECF}" type="sibTrans" cxnId="{46B93A65-3D10-4B5D-AA96-A91F5A2200A4}">
      <dgm:prSet/>
      <dgm:spPr/>
      <dgm:t>
        <a:bodyPr/>
        <a:lstStyle/>
        <a:p>
          <a:endParaRPr lang="en-CA"/>
        </a:p>
      </dgm:t>
    </dgm:pt>
    <dgm:pt modelId="{3482743A-A270-4C0C-9890-C5FDB49357C5}">
      <dgm:prSet phldrT="[Text]"/>
      <dgm:spPr>
        <a:solidFill>
          <a:schemeClr val="accent1">
            <a:lumMod val="75000"/>
            <a:alpha val="90000"/>
          </a:schemeClr>
        </a:solidFill>
        <a:ln>
          <a:noFill/>
        </a:ln>
      </dgm:spPr>
      <dgm:t>
        <a:bodyPr/>
        <a:lstStyle/>
        <a:p>
          <a:r>
            <a:rPr lang="fr-CA" dirty="0"/>
            <a:t> </a:t>
          </a:r>
          <a:endParaRPr lang="en-CA" dirty="0"/>
        </a:p>
      </dgm:t>
    </dgm:pt>
    <dgm:pt modelId="{B1305184-C3A5-4D7A-B9BE-E00163AD0A72}" type="sibTrans" cxnId="{45DAB517-6096-4404-90BF-231BE26FF84D}">
      <dgm:prSet/>
      <dgm:spPr/>
      <dgm:t>
        <a:bodyPr/>
        <a:lstStyle/>
        <a:p>
          <a:endParaRPr lang="en-CA"/>
        </a:p>
      </dgm:t>
    </dgm:pt>
    <dgm:pt modelId="{8264169E-166A-4764-A672-DB2F1CC79CC3}" type="parTrans" cxnId="{45DAB517-6096-4404-90BF-231BE26FF84D}">
      <dgm:prSet/>
      <dgm:spPr/>
      <dgm:t>
        <a:bodyPr/>
        <a:lstStyle/>
        <a:p>
          <a:endParaRPr lang="en-CA"/>
        </a:p>
      </dgm:t>
    </dgm:pt>
    <dgm:pt modelId="{B9C80628-9C8C-4329-9CBF-C815B8862D76}">
      <dgm:prSet phldrT="[Text]"/>
      <dgm:spPr>
        <a:solidFill>
          <a:schemeClr val="accent1">
            <a:lumMod val="75000"/>
            <a:alpha val="90000"/>
          </a:schemeClr>
        </a:solidFill>
        <a:ln>
          <a:noFill/>
        </a:ln>
      </dgm:spPr>
      <dgm:t>
        <a:bodyPr/>
        <a:lstStyle/>
        <a:p>
          <a:r>
            <a:rPr lang="fr-CA" dirty="0"/>
            <a:t> </a:t>
          </a:r>
          <a:endParaRPr lang="en-CA" dirty="0"/>
        </a:p>
      </dgm:t>
    </dgm:pt>
    <dgm:pt modelId="{E1A36241-2ADA-4943-A269-57FF0439FFF2}" type="sibTrans" cxnId="{2342DA61-FF0D-4A19-852F-BFBA7CA4F2ED}">
      <dgm:prSet/>
      <dgm:spPr/>
      <dgm:t>
        <a:bodyPr/>
        <a:lstStyle/>
        <a:p>
          <a:endParaRPr lang="en-CA"/>
        </a:p>
      </dgm:t>
    </dgm:pt>
    <dgm:pt modelId="{4DFB194A-D6B4-4C5F-9503-A2D340F1567E}" type="parTrans" cxnId="{2342DA61-FF0D-4A19-852F-BFBA7CA4F2ED}">
      <dgm:prSet/>
      <dgm:spPr/>
      <dgm:t>
        <a:bodyPr/>
        <a:lstStyle/>
        <a:p>
          <a:endParaRPr lang="en-CA"/>
        </a:p>
      </dgm:t>
    </dgm:pt>
    <dgm:pt modelId="{C5E14964-D33B-43D6-806D-71517B75072B}">
      <dgm:prSet/>
      <dgm:spPr>
        <a:solidFill>
          <a:schemeClr val="accent1">
            <a:lumMod val="75000"/>
          </a:schemeClr>
        </a:solidFill>
        <a:ln>
          <a:noFill/>
        </a:ln>
        <a:effectLst/>
      </dgm:spPr>
      <dgm:t>
        <a:bodyPr/>
        <a:lstStyle/>
        <a:p>
          <a:endParaRPr lang="en-CA"/>
        </a:p>
      </dgm:t>
    </dgm:pt>
    <dgm:pt modelId="{D732C56C-8F87-4D11-817E-28B7CDECC9D3}" type="parTrans" cxnId="{016BC685-DD75-496A-A32A-AE2C7C4FFB8A}">
      <dgm:prSet/>
      <dgm:spPr/>
      <dgm:t>
        <a:bodyPr/>
        <a:lstStyle/>
        <a:p>
          <a:endParaRPr lang="en-CA"/>
        </a:p>
      </dgm:t>
    </dgm:pt>
    <dgm:pt modelId="{80D673FF-1E93-4A05-B172-C9867B2930CF}" type="sibTrans" cxnId="{016BC685-DD75-496A-A32A-AE2C7C4FFB8A}">
      <dgm:prSet/>
      <dgm:spPr/>
      <dgm:t>
        <a:bodyPr/>
        <a:lstStyle/>
        <a:p>
          <a:endParaRPr lang="en-CA"/>
        </a:p>
      </dgm:t>
    </dgm:pt>
    <dgm:pt modelId="{95D14E89-A896-4B1B-A801-B5BD6CE884E9}" type="pres">
      <dgm:prSet presAssocID="{CC3F6E2B-9BA0-4128-B785-E85F4FBB5B14}" presName="Name0" presStyleCnt="0">
        <dgm:presLayoutVars>
          <dgm:chMax val="11"/>
          <dgm:chPref val="11"/>
          <dgm:dir/>
          <dgm:resizeHandles/>
        </dgm:presLayoutVars>
      </dgm:prSet>
      <dgm:spPr/>
    </dgm:pt>
    <dgm:pt modelId="{BE1FDE55-E0DA-4285-9BE0-2CB3E3D060DF}" type="pres">
      <dgm:prSet presAssocID="{B9C80628-9C8C-4329-9CBF-C815B8862D76}" presName="Accent4" presStyleCnt="0"/>
      <dgm:spPr/>
    </dgm:pt>
    <dgm:pt modelId="{A3D7F0CE-AB6E-44B5-8E47-6A5C905B62A5}" type="pres">
      <dgm:prSet presAssocID="{B9C80628-9C8C-4329-9CBF-C815B8862D76}" presName="Accent" presStyleLbl="node1" presStyleIdx="0" presStyleCnt="4"/>
      <dgm:spPr>
        <a:solidFill>
          <a:schemeClr val="accent2"/>
        </a:solidFill>
      </dgm:spPr>
    </dgm:pt>
    <dgm:pt modelId="{BC4CD306-C9BA-48A3-B2FB-D7DAAC2A6B3A}" type="pres">
      <dgm:prSet presAssocID="{B9C80628-9C8C-4329-9CBF-C815B8862D76}" presName="ParentBackground4" presStyleCnt="0"/>
      <dgm:spPr/>
    </dgm:pt>
    <dgm:pt modelId="{81C79B57-93D3-48A0-B387-8888621DE109}" type="pres">
      <dgm:prSet presAssocID="{B9C80628-9C8C-4329-9CBF-C815B8862D76}" presName="ParentBackground" presStyleLbl="fgAcc1" presStyleIdx="0" presStyleCnt="4" custFlipVert="0" custFlipHor="0" custScaleX="25678" custScaleY="32247" custLinFactX="-104720" custLinFactNeighborX="-200000" custLinFactNeighborY="36528"/>
      <dgm:spPr/>
    </dgm:pt>
    <dgm:pt modelId="{421C3101-69C6-406C-BB0E-C65597DA7F83}" type="pres">
      <dgm:prSet presAssocID="{B9C80628-9C8C-4329-9CBF-C815B8862D76}" presName="Parent4" presStyleLbl="revTx" presStyleIdx="0" presStyleCnt="0">
        <dgm:presLayoutVars>
          <dgm:chMax val="1"/>
          <dgm:chPref val="1"/>
          <dgm:bulletEnabled val="1"/>
        </dgm:presLayoutVars>
      </dgm:prSet>
      <dgm:spPr/>
    </dgm:pt>
    <dgm:pt modelId="{98DD1BA2-FB60-47E9-B2AE-2C5C06ADF731}" type="pres">
      <dgm:prSet presAssocID="{3482743A-A270-4C0C-9890-C5FDB49357C5}" presName="Accent3" presStyleCnt="0"/>
      <dgm:spPr/>
    </dgm:pt>
    <dgm:pt modelId="{00E95EC8-C2B1-4E0E-AAA6-8AE846C38E84}" type="pres">
      <dgm:prSet presAssocID="{3482743A-A270-4C0C-9890-C5FDB49357C5}" presName="Accent" presStyleLbl="node1" presStyleIdx="1" presStyleCnt="4"/>
      <dgm:spPr>
        <a:prstGeom prst="ellipse">
          <a:avLst/>
        </a:prstGeom>
        <a:solidFill>
          <a:schemeClr val="accent3"/>
        </a:solidFill>
        <a:ln>
          <a:noFill/>
        </a:ln>
      </dgm:spPr>
    </dgm:pt>
    <dgm:pt modelId="{6668A9B4-A603-4092-BA42-85915D6A4556}" type="pres">
      <dgm:prSet presAssocID="{3482743A-A270-4C0C-9890-C5FDB49357C5}" presName="ParentBackground3" presStyleCnt="0"/>
      <dgm:spPr/>
    </dgm:pt>
    <dgm:pt modelId="{5EA1080B-81E8-4C63-B352-BA188BBA76CB}" type="pres">
      <dgm:prSet presAssocID="{3482743A-A270-4C0C-9890-C5FDB49357C5}" presName="ParentBackground" presStyleLbl="fgAcc1" presStyleIdx="1" presStyleCnt="4" custScaleX="11852" custScaleY="38349" custLinFactX="-100000" custLinFactNeighborX="-192411" custLinFactNeighborY="26401"/>
      <dgm:spPr/>
    </dgm:pt>
    <dgm:pt modelId="{DA6A3551-C018-4C7B-A085-4330D66CC4C9}" type="pres">
      <dgm:prSet presAssocID="{3482743A-A270-4C0C-9890-C5FDB49357C5}" presName="Parent3" presStyleLbl="revTx" presStyleIdx="0" presStyleCnt="0">
        <dgm:presLayoutVars>
          <dgm:chMax val="1"/>
          <dgm:chPref val="1"/>
          <dgm:bulletEnabled val="1"/>
        </dgm:presLayoutVars>
      </dgm:prSet>
      <dgm:spPr/>
    </dgm:pt>
    <dgm:pt modelId="{71F6E474-EE55-4926-9A01-81DB8D1639AB}" type="pres">
      <dgm:prSet presAssocID="{2532C998-D0D6-48EB-825E-783D6BC64AF9}" presName="Accent2" presStyleCnt="0"/>
      <dgm:spPr/>
    </dgm:pt>
    <dgm:pt modelId="{24F38D44-602D-4EE0-AE8F-900F2F9F3D60}" type="pres">
      <dgm:prSet presAssocID="{2532C998-D0D6-48EB-825E-783D6BC64AF9}" presName="Accent" presStyleLbl="node1" presStyleIdx="2" presStyleCnt="4"/>
      <dgm:spPr>
        <a:prstGeom prst="ellipse">
          <a:avLst/>
        </a:prstGeom>
        <a:solidFill>
          <a:schemeClr val="accent5"/>
        </a:solidFill>
        <a:ln>
          <a:noFill/>
        </a:ln>
      </dgm:spPr>
    </dgm:pt>
    <dgm:pt modelId="{88F3DAA9-35BF-4270-A9CE-DF6506356AE1}" type="pres">
      <dgm:prSet presAssocID="{2532C998-D0D6-48EB-825E-783D6BC64AF9}" presName="ParentBackground2" presStyleCnt="0"/>
      <dgm:spPr/>
    </dgm:pt>
    <dgm:pt modelId="{025D7EE7-6D41-44A9-B54D-A1D240313F1B}" type="pres">
      <dgm:prSet presAssocID="{2532C998-D0D6-48EB-825E-783D6BC64AF9}" presName="ParentBackground" presStyleLbl="fgAcc1" presStyleIdx="2" presStyleCnt="4" custFlipVert="1" custFlipHor="1" custScaleX="13414" custScaleY="12141" custLinFactX="-16120" custLinFactNeighborX="-100000" custLinFactNeighborY="55287"/>
      <dgm:spPr>
        <a:xfrm>
          <a:off x="418802" y="182581"/>
          <a:ext cx="414888" cy="414844"/>
        </a:xfrm>
        <a:prstGeom prst="ellipse">
          <a:avLst/>
        </a:prstGeom>
      </dgm:spPr>
    </dgm:pt>
    <dgm:pt modelId="{ECC6484A-2DFA-4305-AA79-56B2B472627E}" type="pres">
      <dgm:prSet presAssocID="{2532C998-D0D6-48EB-825E-783D6BC64AF9}" presName="Parent2" presStyleLbl="revTx" presStyleIdx="0" presStyleCnt="0">
        <dgm:presLayoutVars>
          <dgm:chMax val="1"/>
          <dgm:chPref val="1"/>
          <dgm:bulletEnabled val="1"/>
        </dgm:presLayoutVars>
      </dgm:prSet>
      <dgm:spPr/>
    </dgm:pt>
    <dgm:pt modelId="{157357D1-7CFF-447B-A4C5-367D8E78A2BC}" type="pres">
      <dgm:prSet presAssocID="{C5E14964-D33B-43D6-806D-71517B75072B}" presName="Accent1" presStyleCnt="0"/>
      <dgm:spPr/>
    </dgm:pt>
    <dgm:pt modelId="{701086B5-BA95-44D4-A754-FD9EF544BBB2}" type="pres">
      <dgm:prSet presAssocID="{C5E14964-D33B-43D6-806D-71517B75072B}" presName="Accent" presStyleLbl="node1" presStyleIdx="3" presStyleCnt="4"/>
      <dgm:spPr>
        <a:prstGeom prst="ellipse">
          <a:avLst/>
        </a:prstGeom>
        <a:noFill/>
        <a:ln>
          <a:solidFill>
            <a:schemeClr val="bg1"/>
          </a:solidFill>
        </a:ln>
      </dgm:spPr>
    </dgm:pt>
    <dgm:pt modelId="{C50136DC-A2DF-4207-96D0-7B63EECF312F}" type="pres">
      <dgm:prSet presAssocID="{C5E14964-D33B-43D6-806D-71517B75072B}" presName="ParentBackground1" presStyleCnt="0"/>
      <dgm:spPr/>
    </dgm:pt>
    <dgm:pt modelId="{8BDBD3C8-0CE0-40B1-8923-D1B6FBE652F9}" type="pres">
      <dgm:prSet presAssocID="{C5E14964-D33B-43D6-806D-71517B75072B}" presName="ParentBackground" presStyleLbl="fgAcc1" presStyleIdx="3" presStyleCnt="4" custFlipVert="1" custFlipHor="1" custScaleX="43572" custScaleY="13729" custLinFactNeighborX="-51117" custLinFactNeighborY="67894"/>
      <dgm:spPr>
        <a:xfrm>
          <a:off x="193391" y="183510"/>
          <a:ext cx="413058" cy="412986"/>
        </a:xfrm>
        <a:prstGeom prst="ellipse">
          <a:avLst/>
        </a:prstGeom>
      </dgm:spPr>
    </dgm:pt>
    <dgm:pt modelId="{9B89FD7E-71D3-4A29-B834-41E559E74391}" type="pres">
      <dgm:prSet presAssocID="{C5E14964-D33B-43D6-806D-71517B75072B}" presName="Parent1" presStyleLbl="revTx" presStyleIdx="0" presStyleCnt="0">
        <dgm:presLayoutVars>
          <dgm:chMax val="1"/>
          <dgm:chPref val="1"/>
          <dgm:bulletEnabled val="1"/>
        </dgm:presLayoutVars>
      </dgm:prSet>
      <dgm:spPr/>
    </dgm:pt>
  </dgm:ptLst>
  <dgm:cxnLst>
    <dgm:cxn modelId="{45DAB517-6096-4404-90BF-231BE26FF84D}" srcId="{CC3F6E2B-9BA0-4128-B785-E85F4FBB5B14}" destId="{3482743A-A270-4C0C-9890-C5FDB49357C5}" srcOrd="2" destOrd="0" parTransId="{8264169E-166A-4764-A672-DB2F1CC79CC3}" sibTransId="{B1305184-C3A5-4D7A-B9BE-E00163AD0A72}"/>
    <dgm:cxn modelId="{9864693B-BAF8-4711-9BA4-F6D4BAD99D6F}" type="presOf" srcId="{B9C80628-9C8C-4329-9CBF-C815B8862D76}" destId="{421C3101-69C6-406C-BB0E-C65597DA7F83}" srcOrd="1" destOrd="0" presId="urn:microsoft.com/office/officeart/2011/layout/CircleProcess"/>
    <dgm:cxn modelId="{2342DA61-FF0D-4A19-852F-BFBA7CA4F2ED}" srcId="{CC3F6E2B-9BA0-4128-B785-E85F4FBB5B14}" destId="{B9C80628-9C8C-4329-9CBF-C815B8862D76}" srcOrd="3" destOrd="0" parTransId="{4DFB194A-D6B4-4C5F-9503-A2D340F1567E}" sibTransId="{E1A36241-2ADA-4943-A269-57FF0439FFF2}"/>
    <dgm:cxn modelId="{B4838142-D212-4D76-92EC-79C59E82FE4E}" type="presOf" srcId="{C5E14964-D33B-43D6-806D-71517B75072B}" destId="{8BDBD3C8-0CE0-40B1-8923-D1B6FBE652F9}" srcOrd="0" destOrd="0" presId="urn:microsoft.com/office/officeart/2011/layout/CircleProcess"/>
    <dgm:cxn modelId="{46B93A65-3D10-4B5D-AA96-A91F5A2200A4}" srcId="{CC3F6E2B-9BA0-4128-B785-E85F4FBB5B14}" destId="{2532C998-D0D6-48EB-825E-783D6BC64AF9}" srcOrd="1" destOrd="0" parTransId="{0DCFA7AF-A942-45CA-B00A-3B558450B612}" sibTransId="{62B6D708-AF02-4330-871C-5725D56C1ECF}"/>
    <dgm:cxn modelId="{522F9147-2CB0-4515-B483-90C535CCFA08}" type="presOf" srcId="{2532C998-D0D6-48EB-825E-783D6BC64AF9}" destId="{ECC6484A-2DFA-4305-AA79-56B2B472627E}" srcOrd="1" destOrd="0" presId="urn:microsoft.com/office/officeart/2011/layout/CircleProcess"/>
    <dgm:cxn modelId="{BFE3C455-9BBC-46CD-9C93-2B4C83693124}" type="presOf" srcId="{CC3F6E2B-9BA0-4128-B785-E85F4FBB5B14}" destId="{95D14E89-A896-4B1B-A801-B5BD6CE884E9}" srcOrd="0" destOrd="0" presId="urn:microsoft.com/office/officeart/2011/layout/CircleProcess"/>
    <dgm:cxn modelId="{016BC685-DD75-496A-A32A-AE2C7C4FFB8A}" srcId="{CC3F6E2B-9BA0-4128-B785-E85F4FBB5B14}" destId="{C5E14964-D33B-43D6-806D-71517B75072B}" srcOrd="0" destOrd="0" parTransId="{D732C56C-8F87-4D11-817E-28B7CDECC9D3}" sibTransId="{80D673FF-1E93-4A05-B172-C9867B2930CF}"/>
    <dgm:cxn modelId="{34BB4B88-B833-4736-840B-99A33ECB059A}" type="presOf" srcId="{C5E14964-D33B-43D6-806D-71517B75072B}" destId="{9B89FD7E-71D3-4A29-B834-41E559E74391}" srcOrd="1" destOrd="0" presId="urn:microsoft.com/office/officeart/2011/layout/CircleProcess"/>
    <dgm:cxn modelId="{BE7BB388-8F73-4E0C-86A1-209BB5327F8E}" type="presOf" srcId="{2532C998-D0D6-48EB-825E-783D6BC64AF9}" destId="{025D7EE7-6D41-44A9-B54D-A1D240313F1B}" srcOrd="0" destOrd="0" presId="urn:microsoft.com/office/officeart/2011/layout/CircleProcess"/>
    <dgm:cxn modelId="{8282B39F-CAA5-4ADE-842E-F8D1B15E5ADA}" type="presOf" srcId="{3482743A-A270-4C0C-9890-C5FDB49357C5}" destId="{DA6A3551-C018-4C7B-A085-4330D66CC4C9}" srcOrd="1" destOrd="0" presId="urn:microsoft.com/office/officeart/2011/layout/CircleProcess"/>
    <dgm:cxn modelId="{92A331B2-3120-42D9-97A8-500A3F7B238C}" type="presOf" srcId="{3482743A-A270-4C0C-9890-C5FDB49357C5}" destId="{5EA1080B-81E8-4C63-B352-BA188BBA76CB}" srcOrd="0" destOrd="0" presId="urn:microsoft.com/office/officeart/2011/layout/CircleProcess"/>
    <dgm:cxn modelId="{2242E2C3-E1DD-43F1-9960-9BA36E72FDD9}" type="presOf" srcId="{B9C80628-9C8C-4329-9CBF-C815B8862D76}" destId="{81C79B57-93D3-48A0-B387-8888621DE109}" srcOrd="0" destOrd="0" presId="urn:microsoft.com/office/officeart/2011/layout/CircleProcess"/>
    <dgm:cxn modelId="{2841F622-32E3-4248-ADBC-9AE3DDEACE39}" type="presParOf" srcId="{95D14E89-A896-4B1B-A801-B5BD6CE884E9}" destId="{BE1FDE55-E0DA-4285-9BE0-2CB3E3D060DF}" srcOrd="0" destOrd="0" presId="urn:microsoft.com/office/officeart/2011/layout/CircleProcess"/>
    <dgm:cxn modelId="{20DD8274-847E-40EF-B9DE-704072AC3BC8}" type="presParOf" srcId="{BE1FDE55-E0DA-4285-9BE0-2CB3E3D060DF}" destId="{A3D7F0CE-AB6E-44B5-8E47-6A5C905B62A5}" srcOrd="0" destOrd="0" presId="urn:microsoft.com/office/officeart/2011/layout/CircleProcess"/>
    <dgm:cxn modelId="{9D9FB9BE-E148-4F0E-A339-851C6A21E841}" type="presParOf" srcId="{95D14E89-A896-4B1B-A801-B5BD6CE884E9}" destId="{BC4CD306-C9BA-48A3-B2FB-D7DAAC2A6B3A}" srcOrd="1" destOrd="0" presId="urn:microsoft.com/office/officeart/2011/layout/CircleProcess"/>
    <dgm:cxn modelId="{57F36B24-B854-4F00-A1F6-054C1A1B2B67}" type="presParOf" srcId="{BC4CD306-C9BA-48A3-B2FB-D7DAAC2A6B3A}" destId="{81C79B57-93D3-48A0-B387-8888621DE109}" srcOrd="0" destOrd="0" presId="urn:microsoft.com/office/officeart/2011/layout/CircleProcess"/>
    <dgm:cxn modelId="{2F8F379F-CF97-4CBA-B11D-0B904381E723}" type="presParOf" srcId="{95D14E89-A896-4B1B-A801-B5BD6CE884E9}" destId="{421C3101-69C6-406C-BB0E-C65597DA7F83}" srcOrd="2" destOrd="0" presId="urn:microsoft.com/office/officeart/2011/layout/CircleProcess"/>
    <dgm:cxn modelId="{586C9468-3D21-44CB-98C1-3438B96552B1}" type="presParOf" srcId="{95D14E89-A896-4B1B-A801-B5BD6CE884E9}" destId="{98DD1BA2-FB60-47E9-B2AE-2C5C06ADF731}" srcOrd="3" destOrd="0" presId="urn:microsoft.com/office/officeart/2011/layout/CircleProcess"/>
    <dgm:cxn modelId="{26A2D80C-4209-4484-9CEB-846409A9E6EF}" type="presParOf" srcId="{98DD1BA2-FB60-47E9-B2AE-2C5C06ADF731}" destId="{00E95EC8-C2B1-4E0E-AAA6-8AE846C38E84}" srcOrd="0" destOrd="0" presId="urn:microsoft.com/office/officeart/2011/layout/CircleProcess"/>
    <dgm:cxn modelId="{18653BF6-C542-473D-AA08-C3BF47C0864E}" type="presParOf" srcId="{95D14E89-A896-4B1B-A801-B5BD6CE884E9}" destId="{6668A9B4-A603-4092-BA42-85915D6A4556}" srcOrd="4" destOrd="0" presId="urn:microsoft.com/office/officeart/2011/layout/CircleProcess"/>
    <dgm:cxn modelId="{24194A54-BA53-4902-86C1-ABEA5FB1C061}" type="presParOf" srcId="{6668A9B4-A603-4092-BA42-85915D6A4556}" destId="{5EA1080B-81E8-4C63-B352-BA188BBA76CB}" srcOrd="0" destOrd="0" presId="urn:microsoft.com/office/officeart/2011/layout/CircleProcess"/>
    <dgm:cxn modelId="{45CE5493-CD31-449C-9563-17058BE190C0}" type="presParOf" srcId="{95D14E89-A896-4B1B-A801-B5BD6CE884E9}" destId="{DA6A3551-C018-4C7B-A085-4330D66CC4C9}" srcOrd="5" destOrd="0" presId="urn:microsoft.com/office/officeart/2011/layout/CircleProcess"/>
    <dgm:cxn modelId="{9BDD3597-C807-4804-8B0C-C7CA6A78474B}" type="presParOf" srcId="{95D14E89-A896-4B1B-A801-B5BD6CE884E9}" destId="{71F6E474-EE55-4926-9A01-81DB8D1639AB}" srcOrd="6" destOrd="0" presId="urn:microsoft.com/office/officeart/2011/layout/CircleProcess"/>
    <dgm:cxn modelId="{C40AD478-17E1-4C22-8128-098FDB258CC9}" type="presParOf" srcId="{71F6E474-EE55-4926-9A01-81DB8D1639AB}" destId="{24F38D44-602D-4EE0-AE8F-900F2F9F3D60}" srcOrd="0" destOrd="0" presId="urn:microsoft.com/office/officeart/2011/layout/CircleProcess"/>
    <dgm:cxn modelId="{0C09FBE9-694E-424E-B884-79880C6F89F0}" type="presParOf" srcId="{95D14E89-A896-4B1B-A801-B5BD6CE884E9}" destId="{88F3DAA9-35BF-4270-A9CE-DF6506356AE1}" srcOrd="7" destOrd="0" presId="urn:microsoft.com/office/officeart/2011/layout/CircleProcess"/>
    <dgm:cxn modelId="{36B02D4E-2BAE-4816-82B0-4DD68CEDFF25}" type="presParOf" srcId="{88F3DAA9-35BF-4270-A9CE-DF6506356AE1}" destId="{025D7EE7-6D41-44A9-B54D-A1D240313F1B}" srcOrd="0" destOrd="0" presId="urn:microsoft.com/office/officeart/2011/layout/CircleProcess"/>
    <dgm:cxn modelId="{EB111AD9-5E6E-4B2E-B1E7-8FF75CC9DBDE}" type="presParOf" srcId="{95D14E89-A896-4B1B-A801-B5BD6CE884E9}" destId="{ECC6484A-2DFA-4305-AA79-56B2B472627E}" srcOrd="8" destOrd="0" presId="urn:microsoft.com/office/officeart/2011/layout/CircleProcess"/>
    <dgm:cxn modelId="{2C8B6C5D-FD17-464C-9141-6B8D19C18100}" type="presParOf" srcId="{95D14E89-A896-4B1B-A801-B5BD6CE884E9}" destId="{157357D1-7CFF-447B-A4C5-367D8E78A2BC}" srcOrd="9" destOrd="0" presId="urn:microsoft.com/office/officeart/2011/layout/CircleProcess"/>
    <dgm:cxn modelId="{477C7C0A-83A3-434D-AF07-37DB30799123}" type="presParOf" srcId="{157357D1-7CFF-447B-A4C5-367D8E78A2BC}" destId="{701086B5-BA95-44D4-A754-FD9EF544BBB2}" srcOrd="0" destOrd="0" presId="urn:microsoft.com/office/officeart/2011/layout/CircleProcess"/>
    <dgm:cxn modelId="{F30088B9-A226-4220-837C-FB67A4B59837}" type="presParOf" srcId="{95D14E89-A896-4B1B-A801-B5BD6CE884E9}" destId="{C50136DC-A2DF-4207-96D0-7B63EECF312F}" srcOrd="10" destOrd="0" presId="urn:microsoft.com/office/officeart/2011/layout/CircleProcess"/>
    <dgm:cxn modelId="{DA0331B7-6DD0-4D75-BDB3-3CDC44BC693B}" type="presParOf" srcId="{C50136DC-A2DF-4207-96D0-7B63EECF312F}" destId="{8BDBD3C8-0CE0-40B1-8923-D1B6FBE652F9}" srcOrd="0" destOrd="0" presId="urn:microsoft.com/office/officeart/2011/layout/CircleProcess"/>
    <dgm:cxn modelId="{922F6C0D-AF99-4467-A6DB-6F1FC5A055B7}" type="presParOf" srcId="{95D14E89-A896-4B1B-A801-B5BD6CE884E9}" destId="{9B89FD7E-71D3-4A29-B834-41E559E74391}" srcOrd="11" destOrd="0" presId="urn:microsoft.com/office/officeart/2011/layout/CircleProcess"/>
  </dgm:cxnLst>
  <dgm:bg/>
  <dgm:whole>
    <a:ln>
      <a:noFill/>
    </a:ln>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5">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5"/>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68313" y="160754"/>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68313" y="160754"/>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3">
            <a:alpha val="9000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321516" y="392863"/>
          <a:ext cx="48955" cy="158376"/>
        </a:xfrm>
        <a:prstGeom prst="ellipse">
          <a:avLst/>
        </a:prstGeom>
        <a:solidFill>
          <a:schemeClr val="accent3">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328510" y="415493"/>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F302AD72-FE46-43C6-8DC3-488255AAE688}">
      <dsp:nvSpPr>
        <dsp:cNvPr id="0" name=""/>
        <dsp:cNvSpPr/>
      </dsp:nvSpPr>
      <dsp:spPr>
        <a:xfrm rot="2700000">
          <a:off x="178588" y="168727"/>
          <a:ext cx="442475" cy="442475"/>
        </a:xfrm>
        <a:prstGeom prst="ellipse">
          <a:avLst/>
        </a:prstGeom>
        <a:solidFill>
          <a:schemeClr val="accent1">
            <a:lumMod val="75000"/>
          </a:schemeClr>
        </a:solidFill>
        <a:ln>
          <a:noFill/>
        </a:ln>
        <a:effectLst/>
      </dsp:spPr>
      <dsp:style>
        <a:lnRef idx="0">
          <a:scrgbClr r="0" g="0" b="0"/>
        </a:lnRef>
        <a:fillRef idx="3">
          <a:scrgbClr r="0" g="0" b="0"/>
        </a:fillRef>
        <a:effectRef idx="2">
          <a:scrgbClr r="0" g="0" b="0"/>
        </a:effectRef>
        <a:fontRef idx="minor">
          <a:schemeClr val="lt1"/>
        </a:fontRef>
      </dsp:style>
    </dsp:sp>
    <dsp:sp modelId="{097DAC7D-9A86-423C-B39E-89B83EB9CC44}">
      <dsp:nvSpPr>
        <dsp:cNvPr id="0" name=""/>
        <dsp:cNvSpPr/>
      </dsp:nvSpPr>
      <dsp:spPr>
        <a:xfrm flipV="1">
          <a:off x="529972" y="614166"/>
          <a:ext cx="185240" cy="100995"/>
        </a:xfrm>
        <a:prstGeom prst="ellipse">
          <a:avLst/>
        </a:prstGeom>
        <a:solidFill>
          <a:schemeClr val="accent2">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556435" y="628597"/>
        <a:ext cx="132314" cy="72134"/>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7F0CE-AB6E-44B5-8E47-6A5C905B62A5}">
      <dsp:nvSpPr>
        <dsp:cNvPr id="0" name=""/>
        <dsp:cNvSpPr/>
      </dsp:nvSpPr>
      <dsp:spPr>
        <a:xfrm>
          <a:off x="1550395" y="168758"/>
          <a:ext cx="442468" cy="442490"/>
        </a:xfrm>
        <a:prstGeom prst="ellipse">
          <a:avLst/>
        </a:prstGeom>
        <a:solidFill>
          <a:schemeClr val="accent2"/>
        </a:solidFill>
        <a:ln>
          <a:noFill/>
        </a:ln>
        <a:effectLst/>
      </dsp:spPr>
      <dsp:style>
        <a:lnRef idx="0">
          <a:scrgbClr r="0" g="0" b="0"/>
        </a:lnRef>
        <a:fillRef idx="3">
          <a:scrgbClr r="0" g="0" b="0"/>
        </a:fillRef>
        <a:effectRef idx="2">
          <a:scrgbClr r="0" g="0" b="0"/>
        </a:effectRef>
        <a:fontRef idx="minor">
          <a:schemeClr val="lt1"/>
        </a:fontRef>
      </dsp:style>
    </dsp:sp>
    <dsp:sp modelId="{81C79B57-93D3-48A0-B387-8888621DE109}">
      <dsp:nvSpPr>
        <dsp:cNvPr id="0" name=""/>
        <dsp:cNvSpPr/>
      </dsp:nvSpPr>
      <dsp:spPr>
        <a:xfrm>
          <a:off x="460018" y="474271"/>
          <a:ext cx="106065" cy="133175"/>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475170" y="493300"/>
        <a:ext cx="75760" cy="95118"/>
      </dsp:txXfrm>
    </dsp:sp>
    <dsp:sp modelId="{00E95EC8-C2B1-4E0E-AAA6-8AE846C38E84}">
      <dsp:nvSpPr>
        <dsp:cNvPr id="0" name=""/>
        <dsp:cNvSpPr/>
      </dsp:nvSpPr>
      <dsp:spPr>
        <a:xfrm rot="2700000">
          <a:off x="1091226" y="168727"/>
          <a:ext cx="442475" cy="442475"/>
        </a:xfrm>
        <a:prstGeom prst="ellipse">
          <a:avLst/>
        </a:prstGeom>
        <a:solidFill>
          <a:schemeClr val="accent3"/>
        </a:solidFill>
        <a:ln>
          <a:noFill/>
        </a:ln>
        <a:effectLst/>
      </dsp:spPr>
      <dsp:style>
        <a:lnRef idx="0">
          <a:scrgbClr r="0" g="0" b="0"/>
        </a:lnRef>
        <a:fillRef idx="3">
          <a:scrgbClr r="0" g="0" b="0"/>
        </a:fillRef>
        <a:effectRef idx="2">
          <a:scrgbClr r="0" g="0" b="0"/>
        </a:effectRef>
        <a:fontRef idx="minor">
          <a:schemeClr val="lt1"/>
        </a:fontRef>
      </dsp:style>
    </dsp:sp>
    <dsp:sp modelId="{5EA1080B-81E8-4C63-B352-BA188BBA76CB}">
      <dsp:nvSpPr>
        <dsp:cNvPr id="0" name=""/>
        <dsp:cNvSpPr/>
      </dsp:nvSpPr>
      <dsp:spPr>
        <a:xfrm>
          <a:off x="82148" y="419848"/>
          <a:ext cx="48955" cy="158376"/>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r>
            <a:rPr lang="fr-CA" sz="500" kern="1200" dirty="0"/>
            <a:t> </a:t>
          </a:r>
          <a:endParaRPr lang="en-CA" sz="500" kern="1200" dirty="0"/>
        </a:p>
      </dsp:txBody>
      <dsp:txXfrm>
        <a:off x="89142" y="442477"/>
        <a:ext cx="34968" cy="113117"/>
      </dsp:txXfrm>
    </dsp:sp>
    <dsp:sp modelId="{24F38D44-602D-4EE0-AE8F-900F2F9F3D60}">
      <dsp:nvSpPr>
        <dsp:cNvPr id="0" name=""/>
        <dsp:cNvSpPr/>
      </dsp:nvSpPr>
      <dsp:spPr>
        <a:xfrm rot="2700000">
          <a:off x="635856" y="168727"/>
          <a:ext cx="442475" cy="442475"/>
        </a:xfrm>
        <a:prstGeom prst="ellipse">
          <a:avLst/>
        </a:prstGeom>
        <a:solidFill>
          <a:schemeClr val="accent5"/>
        </a:solidFill>
        <a:ln>
          <a:noFill/>
        </a:ln>
        <a:effectLst/>
      </dsp:spPr>
      <dsp:style>
        <a:lnRef idx="0">
          <a:scrgbClr r="0" g="0" b="0"/>
        </a:lnRef>
        <a:fillRef idx="3">
          <a:scrgbClr r="0" g="0" b="0"/>
        </a:fillRef>
        <a:effectRef idx="2">
          <a:scrgbClr r="0" g="0" b="0"/>
        </a:effectRef>
        <a:fontRef idx="minor">
          <a:schemeClr val="lt1"/>
        </a:fontRef>
      </dsp:style>
    </dsp:sp>
    <dsp:sp modelId="{025D7EE7-6D41-44A9-B54D-A1D240313F1B}">
      <dsp:nvSpPr>
        <dsp:cNvPr id="0" name=""/>
        <dsp:cNvSpPr/>
      </dsp:nvSpPr>
      <dsp:spPr>
        <a:xfrm flipH="1" flipV="1">
          <a:off x="349840" y="593261"/>
          <a:ext cx="55407" cy="50140"/>
        </a:xfrm>
        <a:prstGeom prst="ellipse">
          <a:avLst/>
        </a:prstGeom>
        <a:solidFill>
          <a:schemeClr val="accent1">
            <a:lumMod val="75000"/>
            <a:alpha val="90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fr-CA" sz="1700" kern="1200" dirty="0">
              <a:solidFill>
                <a:srgbClr val="000000">
                  <a:hueOff val="0"/>
                  <a:satOff val="0"/>
                  <a:lumOff val="0"/>
                  <a:alphaOff val="0"/>
                </a:srgbClr>
              </a:solidFill>
              <a:latin typeface="Calibri"/>
              <a:ea typeface="+mn-ea"/>
              <a:cs typeface="+mn-cs"/>
            </a:rPr>
            <a:t> </a:t>
          </a:r>
          <a:endParaRPr lang="en-CA" sz="1700" kern="1200" dirty="0">
            <a:solidFill>
              <a:srgbClr val="000000">
                <a:hueOff val="0"/>
                <a:satOff val="0"/>
                <a:lumOff val="0"/>
                <a:alphaOff val="0"/>
              </a:srgbClr>
            </a:solidFill>
            <a:latin typeface="Calibri"/>
            <a:ea typeface="+mn-ea"/>
            <a:cs typeface="+mn-cs"/>
          </a:endParaRPr>
        </a:p>
      </dsp:txBody>
      <dsp:txXfrm rot="10800000">
        <a:off x="357756" y="600425"/>
        <a:ext cx="39576" cy="35812"/>
      </dsp:txXfrm>
    </dsp:sp>
    <dsp:sp modelId="{701086B5-BA95-44D4-A754-FD9EF544BBB2}">
      <dsp:nvSpPr>
        <dsp:cNvPr id="0" name=""/>
        <dsp:cNvSpPr/>
      </dsp:nvSpPr>
      <dsp:spPr>
        <a:xfrm rot="2700000">
          <a:off x="178588" y="168727"/>
          <a:ext cx="442475" cy="442475"/>
        </a:xfrm>
        <a:prstGeom prst="ellipse">
          <a:avLst/>
        </a:prstGeom>
        <a:noFill/>
        <a:ln>
          <a:solidFill>
            <a:schemeClr val="bg1"/>
          </a:solidFill>
        </a:ln>
        <a:effectLst/>
      </dsp:spPr>
      <dsp:style>
        <a:lnRef idx="0">
          <a:scrgbClr r="0" g="0" b="0"/>
        </a:lnRef>
        <a:fillRef idx="3">
          <a:scrgbClr r="0" g="0" b="0"/>
        </a:fillRef>
        <a:effectRef idx="2">
          <a:scrgbClr r="0" g="0" b="0"/>
        </a:effectRef>
        <a:fontRef idx="minor">
          <a:schemeClr val="lt1"/>
        </a:fontRef>
      </dsp:style>
    </dsp:sp>
    <dsp:sp modelId="{8BDBD3C8-0CE0-40B1-8923-D1B6FBE652F9}">
      <dsp:nvSpPr>
        <dsp:cNvPr id="0" name=""/>
        <dsp:cNvSpPr/>
      </dsp:nvSpPr>
      <dsp:spPr>
        <a:xfrm flipH="1" flipV="1">
          <a:off x="98788" y="642047"/>
          <a:ext cx="179978" cy="56698"/>
        </a:xfrm>
        <a:prstGeom prst="ellipse">
          <a:avLst/>
        </a:prstGeom>
        <a:solidFill>
          <a:schemeClr val="accent1">
            <a:lumMod val="75000"/>
          </a:schemeClr>
        </a:solidFill>
        <a:ln w="6350" cap="flat" cmpd="sng" algn="ctr">
          <a:no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6350" tIns="6350" rIns="6350" bIns="6350" numCol="1" spcCol="1270" anchor="ctr" anchorCtr="0">
          <a:noAutofit/>
        </a:bodyPr>
        <a:lstStyle/>
        <a:p>
          <a:pPr marL="0" lvl="0" indent="0" algn="ctr" defTabSz="222250">
            <a:lnSpc>
              <a:spcPct val="90000"/>
            </a:lnSpc>
            <a:spcBef>
              <a:spcPct val="0"/>
            </a:spcBef>
            <a:spcAft>
              <a:spcPct val="35000"/>
            </a:spcAft>
            <a:buNone/>
          </a:pPr>
          <a:endParaRPr lang="en-CA" sz="500" kern="1200"/>
        </a:p>
      </dsp:txBody>
      <dsp:txXfrm rot="10800000">
        <a:off x="124499" y="650148"/>
        <a:ext cx="128555" cy="40496"/>
      </dsp:txXfrm>
    </dsp:sp>
  </dsp:spTree>
</dsp:drawing>
</file>

<file path=ppt/diagrams/layout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0.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3.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4.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9.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5FBA0B1-8B5E-6C42-BD6E-E01ECCB0DC63}" type="datetimeFigureOut">
              <a:rPr lang="en-US" smtClean="0"/>
              <a:t>5/23/2023</a:t>
            </a:fld>
            <a:endParaRPr lang="en-US"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B4F169B-D4BC-2D47-B1AD-909F43E50BA5}" type="slidenum">
              <a:rPr lang="en-US" smtClean="0"/>
              <a:t>‹#›</a:t>
            </a:fld>
            <a:endParaRPr lang="en-US" dirty="0"/>
          </a:p>
        </p:txBody>
      </p:sp>
    </p:spTree>
    <p:extLst>
      <p:ext uri="{BB962C8B-B14F-4D97-AF65-F5344CB8AC3E}">
        <p14:creationId xmlns:p14="http://schemas.microsoft.com/office/powerpoint/2010/main" val="3269476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666F0F-F449-CC4B-B881-E7F614156AC6}" type="datetimeFigureOut">
              <a:rPr lang="en-US" smtClean="0"/>
              <a:t>5/23/2023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1F9BAFD-0AFE-FC47-B839-C833EEBF7ECA}" type="slidenum">
              <a:rPr lang="en-US" smtClean="0"/>
              <a:t>‹#›</a:t>
            </a:fld>
            <a:endParaRPr lang="en-US" dirty="0"/>
          </a:p>
        </p:txBody>
      </p:sp>
    </p:spTree>
    <p:extLst>
      <p:ext uri="{BB962C8B-B14F-4D97-AF65-F5344CB8AC3E}">
        <p14:creationId xmlns:p14="http://schemas.microsoft.com/office/powerpoint/2010/main" val="24945590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chemeClr val="bg1"/>
              </a:solidFill>
            </a:endParaRPr>
          </a:p>
        </p:txBody>
      </p:sp>
      <p:sp>
        <p:nvSpPr>
          <p:cNvPr id="4" name="Slide Number Placeholder 3"/>
          <p:cNvSpPr>
            <a:spLocks noGrp="1"/>
          </p:cNvSpPr>
          <p:nvPr>
            <p:ph type="sldNum" sz="quarter" idx="10"/>
          </p:nvPr>
        </p:nvSpPr>
        <p:spPr/>
        <p:txBody>
          <a:bodyPr/>
          <a:lstStyle/>
          <a:p>
            <a:fld id="{11F9BAFD-0AFE-FC47-B839-C833EEBF7ECA}" type="slidenum">
              <a:rPr lang="en-US" smtClean="0">
                <a:solidFill>
                  <a:prstClr val="black"/>
                </a:solidFill>
              </a:rPr>
              <a:pPr/>
              <a:t>1</a:t>
            </a:fld>
            <a:endParaRPr lang="en-US" dirty="0">
              <a:solidFill>
                <a:prstClr val="black"/>
              </a:solidFill>
            </a:endParaRPr>
          </a:p>
        </p:txBody>
      </p:sp>
    </p:spTree>
    <p:extLst>
      <p:ext uri="{BB962C8B-B14F-4D97-AF65-F5344CB8AC3E}">
        <p14:creationId xmlns:p14="http://schemas.microsoft.com/office/powerpoint/2010/main" val="42471604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16</a:t>
            </a:fld>
            <a:endParaRPr lang="en-US" dirty="0"/>
          </a:p>
        </p:txBody>
      </p:sp>
    </p:spTree>
    <p:extLst>
      <p:ext uri="{BB962C8B-B14F-4D97-AF65-F5344CB8AC3E}">
        <p14:creationId xmlns:p14="http://schemas.microsoft.com/office/powerpoint/2010/main" val="411719565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22</a:t>
            </a:fld>
            <a:endParaRPr lang="en-US" dirty="0"/>
          </a:p>
        </p:txBody>
      </p:sp>
    </p:spTree>
    <p:extLst>
      <p:ext uri="{BB962C8B-B14F-4D97-AF65-F5344CB8AC3E}">
        <p14:creationId xmlns:p14="http://schemas.microsoft.com/office/powerpoint/2010/main" val="21098891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24</a:t>
            </a:fld>
            <a:endParaRPr lang="en-US" dirty="0"/>
          </a:p>
        </p:txBody>
      </p:sp>
    </p:spTree>
    <p:extLst>
      <p:ext uri="{BB962C8B-B14F-4D97-AF65-F5344CB8AC3E}">
        <p14:creationId xmlns:p14="http://schemas.microsoft.com/office/powerpoint/2010/main" val="22398435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25</a:t>
            </a:fld>
            <a:endParaRPr lang="en-US" dirty="0"/>
          </a:p>
        </p:txBody>
      </p:sp>
    </p:spTree>
    <p:extLst>
      <p:ext uri="{BB962C8B-B14F-4D97-AF65-F5344CB8AC3E}">
        <p14:creationId xmlns:p14="http://schemas.microsoft.com/office/powerpoint/2010/main" val="26992466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43</a:t>
            </a:fld>
            <a:endParaRPr lang="en-US" dirty="0"/>
          </a:p>
        </p:txBody>
      </p:sp>
    </p:spTree>
    <p:extLst>
      <p:ext uri="{BB962C8B-B14F-4D97-AF65-F5344CB8AC3E}">
        <p14:creationId xmlns:p14="http://schemas.microsoft.com/office/powerpoint/2010/main" val="424834005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45</a:t>
            </a:fld>
            <a:endParaRPr lang="en-US" dirty="0"/>
          </a:p>
        </p:txBody>
      </p:sp>
    </p:spTree>
    <p:extLst>
      <p:ext uri="{BB962C8B-B14F-4D97-AF65-F5344CB8AC3E}">
        <p14:creationId xmlns:p14="http://schemas.microsoft.com/office/powerpoint/2010/main" val="6374352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47</a:t>
            </a:fld>
            <a:endParaRPr lang="en-US" dirty="0"/>
          </a:p>
        </p:txBody>
      </p:sp>
    </p:spTree>
    <p:extLst>
      <p:ext uri="{BB962C8B-B14F-4D97-AF65-F5344CB8AC3E}">
        <p14:creationId xmlns:p14="http://schemas.microsoft.com/office/powerpoint/2010/main" val="28145484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48</a:t>
            </a:fld>
            <a:endParaRPr lang="en-US" dirty="0"/>
          </a:p>
        </p:txBody>
      </p:sp>
    </p:spTree>
    <p:extLst>
      <p:ext uri="{BB962C8B-B14F-4D97-AF65-F5344CB8AC3E}">
        <p14:creationId xmlns:p14="http://schemas.microsoft.com/office/powerpoint/2010/main" val="90934498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51</a:t>
            </a:fld>
            <a:endParaRPr lang="en-US" dirty="0"/>
          </a:p>
        </p:txBody>
      </p:sp>
    </p:spTree>
    <p:extLst>
      <p:ext uri="{BB962C8B-B14F-4D97-AF65-F5344CB8AC3E}">
        <p14:creationId xmlns:p14="http://schemas.microsoft.com/office/powerpoint/2010/main" val="12339339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52</a:t>
            </a:fld>
            <a:endParaRPr lang="en-US" dirty="0"/>
          </a:p>
        </p:txBody>
      </p:sp>
    </p:spTree>
    <p:extLst>
      <p:ext uri="{BB962C8B-B14F-4D97-AF65-F5344CB8AC3E}">
        <p14:creationId xmlns:p14="http://schemas.microsoft.com/office/powerpoint/2010/main" val="20335969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2</a:t>
            </a:fld>
            <a:endParaRPr lang="en-US" dirty="0"/>
          </a:p>
        </p:txBody>
      </p:sp>
    </p:spTree>
    <p:extLst>
      <p:ext uri="{BB962C8B-B14F-4D97-AF65-F5344CB8AC3E}">
        <p14:creationId xmlns:p14="http://schemas.microsoft.com/office/powerpoint/2010/main" val="15234204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53</a:t>
            </a:fld>
            <a:endParaRPr lang="en-US" dirty="0"/>
          </a:p>
        </p:txBody>
      </p:sp>
    </p:spTree>
    <p:extLst>
      <p:ext uri="{BB962C8B-B14F-4D97-AF65-F5344CB8AC3E}">
        <p14:creationId xmlns:p14="http://schemas.microsoft.com/office/powerpoint/2010/main" val="42544340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58</a:t>
            </a:fld>
            <a:endParaRPr lang="en-US" dirty="0"/>
          </a:p>
        </p:txBody>
      </p:sp>
    </p:spTree>
    <p:extLst>
      <p:ext uri="{BB962C8B-B14F-4D97-AF65-F5344CB8AC3E}">
        <p14:creationId xmlns:p14="http://schemas.microsoft.com/office/powerpoint/2010/main" val="38636393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59</a:t>
            </a:fld>
            <a:endParaRPr lang="en-US" dirty="0"/>
          </a:p>
        </p:txBody>
      </p:sp>
    </p:spTree>
    <p:extLst>
      <p:ext uri="{BB962C8B-B14F-4D97-AF65-F5344CB8AC3E}">
        <p14:creationId xmlns:p14="http://schemas.microsoft.com/office/powerpoint/2010/main" val="33575190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chemeClr val="bg1"/>
              </a:solidFill>
            </a:endParaRPr>
          </a:p>
        </p:txBody>
      </p:sp>
      <p:sp>
        <p:nvSpPr>
          <p:cNvPr id="4" name="Slide Number Placeholder 3"/>
          <p:cNvSpPr>
            <a:spLocks noGrp="1"/>
          </p:cNvSpPr>
          <p:nvPr>
            <p:ph type="sldNum" sz="quarter" idx="10"/>
          </p:nvPr>
        </p:nvSpPr>
        <p:spPr/>
        <p:txBody>
          <a:bodyPr/>
          <a:lstStyle/>
          <a:p>
            <a:fld id="{11F9BAFD-0AFE-FC47-B839-C833EEBF7ECA}" type="slidenum">
              <a:rPr lang="en-US" smtClean="0">
                <a:solidFill>
                  <a:prstClr val="black"/>
                </a:solidFill>
              </a:rPr>
              <a:pPr/>
              <a:t>60</a:t>
            </a:fld>
            <a:endParaRPr lang="en-US" dirty="0">
              <a:solidFill>
                <a:prstClr val="black"/>
              </a:solidFill>
            </a:endParaRPr>
          </a:p>
        </p:txBody>
      </p:sp>
    </p:spTree>
    <p:extLst>
      <p:ext uri="{BB962C8B-B14F-4D97-AF65-F5344CB8AC3E}">
        <p14:creationId xmlns:p14="http://schemas.microsoft.com/office/powerpoint/2010/main" val="32000275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3</a:t>
            </a:fld>
            <a:endParaRPr lang="en-US" dirty="0"/>
          </a:p>
        </p:txBody>
      </p:sp>
    </p:spTree>
    <p:extLst>
      <p:ext uri="{BB962C8B-B14F-4D97-AF65-F5344CB8AC3E}">
        <p14:creationId xmlns:p14="http://schemas.microsoft.com/office/powerpoint/2010/main" val="28429291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4</a:t>
            </a:fld>
            <a:endParaRPr lang="en-US" dirty="0"/>
          </a:p>
        </p:txBody>
      </p:sp>
    </p:spTree>
    <p:extLst>
      <p:ext uri="{BB962C8B-B14F-4D97-AF65-F5344CB8AC3E}">
        <p14:creationId xmlns:p14="http://schemas.microsoft.com/office/powerpoint/2010/main" val="14363236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6</a:t>
            </a:fld>
            <a:endParaRPr lang="en-US" dirty="0"/>
          </a:p>
        </p:txBody>
      </p:sp>
    </p:spTree>
    <p:extLst>
      <p:ext uri="{BB962C8B-B14F-4D97-AF65-F5344CB8AC3E}">
        <p14:creationId xmlns:p14="http://schemas.microsoft.com/office/powerpoint/2010/main" val="4719861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7</a:t>
            </a:fld>
            <a:endParaRPr lang="en-US" dirty="0"/>
          </a:p>
        </p:txBody>
      </p:sp>
    </p:spTree>
    <p:extLst>
      <p:ext uri="{BB962C8B-B14F-4D97-AF65-F5344CB8AC3E}">
        <p14:creationId xmlns:p14="http://schemas.microsoft.com/office/powerpoint/2010/main" val="35222606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11</a:t>
            </a:fld>
            <a:endParaRPr lang="en-US" dirty="0"/>
          </a:p>
        </p:txBody>
      </p:sp>
    </p:spTree>
    <p:extLst>
      <p:ext uri="{BB962C8B-B14F-4D97-AF65-F5344CB8AC3E}">
        <p14:creationId xmlns:p14="http://schemas.microsoft.com/office/powerpoint/2010/main" val="13244009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13</a:t>
            </a:fld>
            <a:endParaRPr lang="en-US" dirty="0"/>
          </a:p>
        </p:txBody>
      </p:sp>
    </p:spTree>
    <p:extLst>
      <p:ext uri="{BB962C8B-B14F-4D97-AF65-F5344CB8AC3E}">
        <p14:creationId xmlns:p14="http://schemas.microsoft.com/office/powerpoint/2010/main" val="23533335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11F9BAFD-0AFE-FC47-B839-C833EEBF7ECA}" type="slidenum">
              <a:rPr lang="en-US" smtClean="0"/>
              <a:t>14</a:t>
            </a:fld>
            <a:endParaRPr lang="en-US" dirty="0"/>
          </a:p>
        </p:txBody>
      </p:sp>
    </p:spTree>
    <p:extLst>
      <p:ext uri="{BB962C8B-B14F-4D97-AF65-F5344CB8AC3E}">
        <p14:creationId xmlns:p14="http://schemas.microsoft.com/office/powerpoint/2010/main" val="5333305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4" Type="http://schemas.openxmlformats.org/officeDocument/2006/relationships/image" Target="../media/image1.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6.xml"/><Relationship Id="rId4" Type="http://schemas.openxmlformats.org/officeDocument/2006/relationships/image" Target="../media/image1.emf"/></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7.xml"/><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1.emf"/></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1.emf"/></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5DBF2B2-6E29-804D-BBC2-9BEE5015365B}"/>
              </a:ext>
            </a:extLst>
          </p:cNvPr>
          <p:cNvSpPr>
            <a:spLocks noGrp="1"/>
          </p:cNvSpPr>
          <p:nvPr>
            <p:ph type="ctrTitle"/>
          </p:nvPr>
        </p:nvSpPr>
        <p:spPr>
          <a:xfrm>
            <a:off x="343970" y="919834"/>
            <a:ext cx="11101387" cy="825076"/>
          </a:xfrm>
          <a:prstGeom prst="rect">
            <a:avLst/>
          </a:prstGeom>
        </p:spPr>
        <p:txBody>
          <a:bodyPr anchor="b">
            <a:normAutofit/>
          </a:bodyPr>
          <a:lstStyle>
            <a:lvl1pPr algn="l">
              <a:lnSpc>
                <a:spcPct val="100000"/>
              </a:lnSpc>
              <a:defRPr sz="4800"/>
            </a:lvl1pPr>
          </a:lstStyle>
          <a:p>
            <a:r>
              <a:rPr lang="en-US" dirty="0"/>
              <a:t>Click to edit Master title style</a:t>
            </a:r>
          </a:p>
        </p:txBody>
      </p:sp>
    </p:spTree>
    <p:extLst>
      <p:ext uri="{BB962C8B-B14F-4D97-AF65-F5344CB8AC3E}">
        <p14:creationId xmlns:p14="http://schemas.microsoft.com/office/powerpoint/2010/main" val="10981209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mall Four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4" y="1606538"/>
            <a:ext cx="2571751" cy="1085850"/>
          </a:xfrm>
          <a:prstGeom prst="rect">
            <a:avLst/>
          </a:prstGeom>
        </p:spPr>
        <p:txBody>
          <a:bodyPr/>
          <a:lstStyle/>
          <a:p>
            <a:endParaRPr lang="en-US" dirty="0"/>
          </a:p>
        </p:txBody>
      </p:sp>
      <p:sp>
        <p:nvSpPr>
          <p:cNvPr id="17" name="Picture Placeholder 6">
            <a:extLst>
              <a:ext uri="{FF2B5EF4-FFF2-40B4-BE49-F238E27FC236}">
                <a16:creationId xmlns:a16="http://schemas.microsoft.com/office/drawing/2014/main" id="{AB5CA4C7-9DA8-9349-A7AE-66A5D6A6F642}"/>
              </a:ext>
            </a:extLst>
          </p:cNvPr>
          <p:cNvSpPr>
            <a:spLocks noGrp="1"/>
          </p:cNvSpPr>
          <p:nvPr>
            <p:ph type="pic" sz="quarter" idx="16"/>
          </p:nvPr>
        </p:nvSpPr>
        <p:spPr>
          <a:xfrm>
            <a:off x="3371849" y="1606538"/>
            <a:ext cx="2571751" cy="1085850"/>
          </a:xfrm>
          <a:prstGeom prst="rect">
            <a:avLst/>
          </a:prstGeom>
        </p:spPr>
        <p:txBody>
          <a:bodyPr/>
          <a:lstStyle/>
          <a:p>
            <a:endParaRPr lang="en-US" dirty="0"/>
          </a:p>
        </p:txBody>
      </p:sp>
      <p:sp>
        <p:nvSpPr>
          <p:cNvPr id="20" name="Picture Placeholder 6">
            <a:extLst>
              <a:ext uri="{FF2B5EF4-FFF2-40B4-BE49-F238E27FC236}">
                <a16:creationId xmlns:a16="http://schemas.microsoft.com/office/drawing/2014/main" id="{0BDB9676-2139-3E4A-8902-B788AA4A1430}"/>
              </a:ext>
            </a:extLst>
          </p:cNvPr>
          <p:cNvSpPr>
            <a:spLocks noGrp="1"/>
          </p:cNvSpPr>
          <p:nvPr>
            <p:ph type="pic" sz="quarter" idx="19"/>
          </p:nvPr>
        </p:nvSpPr>
        <p:spPr>
          <a:xfrm>
            <a:off x="6243636" y="1606538"/>
            <a:ext cx="2571751" cy="1085850"/>
          </a:xfrm>
          <a:prstGeom prst="rect">
            <a:avLst/>
          </a:prstGeom>
        </p:spPr>
        <p:txBody>
          <a:bodyPr/>
          <a:lstStyle/>
          <a:p>
            <a:endParaRPr lang="en-US" dirty="0"/>
          </a:p>
        </p:txBody>
      </p:sp>
      <p:sp>
        <p:nvSpPr>
          <p:cNvPr id="23" name="Picture Placeholder 6">
            <a:extLst>
              <a:ext uri="{FF2B5EF4-FFF2-40B4-BE49-F238E27FC236}">
                <a16:creationId xmlns:a16="http://schemas.microsoft.com/office/drawing/2014/main" id="{3AAEAB4E-EA57-5D45-ADBA-C01E02C67167}"/>
              </a:ext>
            </a:extLst>
          </p:cNvPr>
          <p:cNvSpPr>
            <a:spLocks noGrp="1"/>
          </p:cNvSpPr>
          <p:nvPr>
            <p:ph type="pic" sz="quarter" idx="22"/>
          </p:nvPr>
        </p:nvSpPr>
        <p:spPr>
          <a:xfrm>
            <a:off x="9086849" y="1606538"/>
            <a:ext cx="2438028" cy="1085850"/>
          </a:xfrm>
          <a:prstGeom prst="rect">
            <a:avLst/>
          </a:prstGeom>
        </p:spPr>
        <p:txBody>
          <a:bodyPr/>
          <a:lstStyle/>
          <a:p>
            <a:endParaRPr lang="en-US" dirty="0"/>
          </a:p>
        </p:txBody>
      </p:sp>
      <p:sp>
        <p:nvSpPr>
          <p:cNvPr id="18" name="Text Placeholder 2">
            <a:extLst>
              <a:ext uri="{FF2B5EF4-FFF2-40B4-BE49-F238E27FC236}">
                <a16:creationId xmlns:a16="http://schemas.microsoft.com/office/drawing/2014/main" id="{EDDF9A85-81B8-594C-8E42-376FC3678AA4}"/>
              </a:ext>
            </a:extLst>
          </p:cNvPr>
          <p:cNvSpPr>
            <a:spLocks noGrp="1"/>
          </p:cNvSpPr>
          <p:nvPr>
            <p:ph type="body" idx="1" hasCustomPrompt="1"/>
          </p:nvPr>
        </p:nvSpPr>
        <p:spPr>
          <a:xfrm>
            <a:off x="542925"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D07625D3-4631-D144-A38F-D00BCF2C2126}"/>
              </a:ext>
            </a:extLst>
          </p:cNvPr>
          <p:cNvSpPr>
            <a:spLocks noGrp="1"/>
          </p:cNvSpPr>
          <p:nvPr>
            <p:ph idx="15"/>
          </p:nvPr>
        </p:nvSpPr>
        <p:spPr>
          <a:xfrm>
            <a:off x="538161"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ext Placeholder 2">
            <a:extLst>
              <a:ext uri="{FF2B5EF4-FFF2-40B4-BE49-F238E27FC236}">
                <a16:creationId xmlns:a16="http://schemas.microsoft.com/office/drawing/2014/main" id="{7A595DD1-B636-EA46-A519-6AA9C65FD62C}"/>
              </a:ext>
            </a:extLst>
          </p:cNvPr>
          <p:cNvSpPr>
            <a:spLocks noGrp="1"/>
          </p:cNvSpPr>
          <p:nvPr>
            <p:ph type="body" idx="23" hasCustomPrompt="1"/>
          </p:nvPr>
        </p:nvSpPr>
        <p:spPr>
          <a:xfrm>
            <a:off x="3373211"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2" name="Content Placeholder 2">
            <a:extLst>
              <a:ext uri="{FF2B5EF4-FFF2-40B4-BE49-F238E27FC236}">
                <a16:creationId xmlns:a16="http://schemas.microsoft.com/office/drawing/2014/main" id="{A995848D-37D6-C04D-BDF8-0D8718112883}"/>
              </a:ext>
            </a:extLst>
          </p:cNvPr>
          <p:cNvSpPr>
            <a:spLocks noGrp="1"/>
          </p:cNvSpPr>
          <p:nvPr>
            <p:ph idx="24"/>
          </p:nvPr>
        </p:nvSpPr>
        <p:spPr>
          <a:xfrm>
            <a:off x="3368447"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ext Placeholder 2">
            <a:extLst>
              <a:ext uri="{FF2B5EF4-FFF2-40B4-BE49-F238E27FC236}">
                <a16:creationId xmlns:a16="http://schemas.microsoft.com/office/drawing/2014/main" id="{BFC0A166-67A0-2340-971A-FD7BAF6FB8CF}"/>
              </a:ext>
            </a:extLst>
          </p:cNvPr>
          <p:cNvSpPr>
            <a:spLocks noGrp="1"/>
          </p:cNvSpPr>
          <p:nvPr>
            <p:ph type="body" idx="25" hasCustomPrompt="1"/>
          </p:nvPr>
        </p:nvSpPr>
        <p:spPr>
          <a:xfrm>
            <a:off x="6225268" y="2878599"/>
            <a:ext cx="2588620"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5" name="Content Placeholder 2">
            <a:extLst>
              <a:ext uri="{FF2B5EF4-FFF2-40B4-BE49-F238E27FC236}">
                <a16:creationId xmlns:a16="http://schemas.microsoft.com/office/drawing/2014/main" id="{10E95A27-B41C-7F48-9F77-4204B73512BE}"/>
              </a:ext>
            </a:extLst>
          </p:cNvPr>
          <p:cNvSpPr>
            <a:spLocks noGrp="1"/>
          </p:cNvSpPr>
          <p:nvPr>
            <p:ph idx="26"/>
          </p:nvPr>
        </p:nvSpPr>
        <p:spPr>
          <a:xfrm>
            <a:off x="6220504" y="3194688"/>
            <a:ext cx="2576514"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Text Placeholder 2">
            <a:extLst>
              <a:ext uri="{FF2B5EF4-FFF2-40B4-BE49-F238E27FC236}">
                <a16:creationId xmlns:a16="http://schemas.microsoft.com/office/drawing/2014/main" id="{7D1A0976-12BB-6843-AA08-4891F82E3E12}"/>
              </a:ext>
            </a:extLst>
          </p:cNvPr>
          <p:cNvSpPr>
            <a:spLocks noGrp="1"/>
          </p:cNvSpPr>
          <p:nvPr>
            <p:ph type="body" idx="27" hasCustomPrompt="1"/>
          </p:nvPr>
        </p:nvSpPr>
        <p:spPr>
          <a:xfrm>
            <a:off x="9077325" y="2878599"/>
            <a:ext cx="2437779"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7" name="Content Placeholder 2">
            <a:extLst>
              <a:ext uri="{FF2B5EF4-FFF2-40B4-BE49-F238E27FC236}">
                <a16:creationId xmlns:a16="http://schemas.microsoft.com/office/drawing/2014/main" id="{0CE6D17D-6FF8-034C-B243-541C6CC0C0A7}"/>
              </a:ext>
            </a:extLst>
          </p:cNvPr>
          <p:cNvSpPr>
            <a:spLocks noGrp="1"/>
          </p:cNvSpPr>
          <p:nvPr>
            <p:ph idx="28"/>
          </p:nvPr>
        </p:nvSpPr>
        <p:spPr>
          <a:xfrm>
            <a:off x="9072561" y="3194688"/>
            <a:ext cx="2442543"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34" name="Straight Connector 33">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47819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arge Two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5430838" cy="25225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6243638" y="1606538"/>
            <a:ext cx="5271466" cy="25225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FBD7B9AD-945C-F149-B2DA-39EC98B68E99}"/>
              </a:ext>
            </a:extLst>
          </p:cNvPr>
          <p:cNvSpPr>
            <a:spLocks noGrp="1"/>
          </p:cNvSpPr>
          <p:nvPr>
            <p:ph type="body" idx="1" hasCustomPrompt="1"/>
          </p:nvPr>
        </p:nvSpPr>
        <p:spPr>
          <a:xfrm>
            <a:off x="542925" y="4307350"/>
            <a:ext cx="5430838"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Content Placeholder 2">
            <a:extLst>
              <a:ext uri="{FF2B5EF4-FFF2-40B4-BE49-F238E27FC236}">
                <a16:creationId xmlns:a16="http://schemas.microsoft.com/office/drawing/2014/main" id="{C47D4007-27E8-6B41-B124-3799DE9D3414}"/>
              </a:ext>
            </a:extLst>
          </p:cNvPr>
          <p:cNvSpPr>
            <a:spLocks noGrp="1"/>
          </p:cNvSpPr>
          <p:nvPr>
            <p:ph idx="15"/>
          </p:nvPr>
        </p:nvSpPr>
        <p:spPr>
          <a:xfrm>
            <a:off x="538161" y="4601668"/>
            <a:ext cx="5405440" cy="1528678"/>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2">
            <a:extLst>
              <a:ext uri="{FF2B5EF4-FFF2-40B4-BE49-F238E27FC236}">
                <a16:creationId xmlns:a16="http://schemas.microsoft.com/office/drawing/2014/main" id="{BE58BC4C-2568-1D44-AC5F-BB2715C9AD23}"/>
              </a:ext>
            </a:extLst>
          </p:cNvPr>
          <p:cNvSpPr>
            <a:spLocks noGrp="1"/>
          </p:cNvSpPr>
          <p:nvPr>
            <p:ph type="body" idx="16" hasCustomPrompt="1"/>
          </p:nvPr>
        </p:nvSpPr>
        <p:spPr>
          <a:xfrm>
            <a:off x="6247039" y="4307350"/>
            <a:ext cx="526806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8" name="Content Placeholder 2">
            <a:extLst>
              <a:ext uri="{FF2B5EF4-FFF2-40B4-BE49-F238E27FC236}">
                <a16:creationId xmlns:a16="http://schemas.microsoft.com/office/drawing/2014/main" id="{3961F923-F71F-6342-AF54-96059A451659}"/>
              </a:ext>
            </a:extLst>
          </p:cNvPr>
          <p:cNvSpPr>
            <a:spLocks noGrp="1"/>
          </p:cNvSpPr>
          <p:nvPr>
            <p:ph idx="17"/>
          </p:nvPr>
        </p:nvSpPr>
        <p:spPr>
          <a:xfrm>
            <a:off x="6242275" y="4601668"/>
            <a:ext cx="5246813" cy="1528678"/>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2" name="Straight Connector 21">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6463268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arge Three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3495675" cy="2522550"/>
          </a:xfrm>
          <a:prstGeom prst="rect">
            <a:avLst/>
          </a:prstGeom>
        </p:spPr>
        <p:txBody>
          <a:bodyPr/>
          <a:lstStyle/>
          <a:p>
            <a:endParaRPr lang="en-US" dirty="0"/>
          </a:p>
        </p:txBody>
      </p:sp>
      <p:sp>
        <p:nvSpPr>
          <p:cNvPr id="15" name="Picture Placeholder 6">
            <a:extLst>
              <a:ext uri="{FF2B5EF4-FFF2-40B4-BE49-F238E27FC236}">
                <a16:creationId xmlns:a16="http://schemas.microsoft.com/office/drawing/2014/main" id="{F5A1D93D-18EA-B646-9C69-64B68DA74652}"/>
              </a:ext>
            </a:extLst>
          </p:cNvPr>
          <p:cNvSpPr>
            <a:spLocks noGrp="1"/>
          </p:cNvSpPr>
          <p:nvPr>
            <p:ph type="pic" sz="quarter" idx="20"/>
          </p:nvPr>
        </p:nvSpPr>
        <p:spPr>
          <a:xfrm>
            <a:off x="4343400" y="1606538"/>
            <a:ext cx="3495675" cy="2522550"/>
          </a:xfrm>
          <a:prstGeom prst="rect">
            <a:avLst/>
          </a:prstGeom>
        </p:spPr>
        <p:txBody>
          <a:bodyPr/>
          <a:lstStyle/>
          <a:p>
            <a:endParaRPr lang="en-US" dirty="0"/>
          </a:p>
        </p:txBody>
      </p:sp>
      <p:sp>
        <p:nvSpPr>
          <p:cNvPr id="18" name="Picture Placeholder 6">
            <a:extLst>
              <a:ext uri="{FF2B5EF4-FFF2-40B4-BE49-F238E27FC236}">
                <a16:creationId xmlns:a16="http://schemas.microsoft.com/office/drawing/2014/main" id="{B818FFBC-FCFC-9842-8A48-4D05E54A6C5A}"/>
              </a:ext>
            </a:extLst>
          </p:cNvPr>
          <p:cNvSpPr>
            <a:spLocks noGrp="1"/>
          </p:cNvSpPr>
          <p:nvPr>
            <p:ph type="pic" sz="quarter" idx="23"/>
          </p:nvPr>
        </p:nvSpPr>
        <p:spPr>
          <a:xfrm>
            <a:off x="8129589" y="1606538"/>
            <a:ext cx="3385516" cy="2522550"/>
          </a:xfrm>
          <a:prstGeom prst="rect">
            <a:avLst/>
          </a:prstGeom>
        </p:spPr>
        <p:txBody>
          <a:bodyPr/>
          <a:lstStyle/>
          <a:p>
            <a:endParaRPr lang="en-US" dirty="0"/>
          </a:p>
        </p:txBody>
      </p:sp>
      <p:sp>
        <p:nvSpPr>
          <p:cNvPr id="16" name="Text Placeholder 2">
            <a:extLst>
              <a:ext uri="{FF2B5EF4-FFF2-40B4-BE49-F238E27FC236}">
                <a16:creationId xmlns:a16="http://schemas.microsoft.com/office/drawing/2014/main" id="{B12EB366-A3C6-464A-BD08-014B0A3C9D0D}"/>
              </a:ext>
            </a:extLst>
          </p:cNvPr>
          <p:cNvSpPr>
            <a:spLocks noGrp="1"/>
          </p:cNvSpPr>
          <p:nvPr>
            <p:ph type="body" idx="1" hasCustomPrompt="1"/>
          </p:nvPr>
        </p:nvSpPr>
        <p:spPr>
          <a:xfrm>
            <a:off x="542925" y="4307350"/>
            <a:ext cx="351688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Content Placeholder 2">
            <a:extLst>
              <a:ext uri="{FF2B5EF4-FFF2-40B4-BE49-F238E27FC236}">
                <a16:creationId xmlns:a16="http://schemas.microsoft.com/office/drawing/2014/main" id="{0F62171F-0172-564D-A50B-45829D68B82F}"/>
              </a:ext>
            </a:extLst>
          </p:cNvPr>
          <p:cNvSpPr>
            <a:spLocks noGrp="1"/>
          </p:cNvSpPr>
          <p:nvPr>
            <p:ph idx="15"/>
          </p:nvPr>
        </p:nvSpPr>
        <p:spPr>
          <a:xfrm>
            <a:off x="538161" y="4601668"/>
            <a:ext cx="3500439"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2">
            <a:extLst>
              <a:ext uri="{FF2B5EF4-FFF2-40B4-BE49-F238E27FC236}">
                <a16:creationId xmlns:a16="http://schemas.microsoft.com/office/drawing/2014/main" id="{599FE3A4-484C-7240-9A03-C0D58B29988D}"/>
              </a:ext>
            </a:extLst>
          </p:cNvPr>
          <p:cNvSpPr>
            <a:spLocks noGrp="1"/>
          </p:cNvSpPr>
          <p:nvPr>
            <p:ph type="body" idx="24" hasCustomPrompt="1"/>
          </p:nvPr>
        </p:nvSpPr>
        <p:spPr>
          <a:xfrm>
            <a:off x="4342039" y="4307350"/>
            <a:ext cx="351688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1" name="Content Placeholder 2">
            <a:extLst>
              <a:ext uri="{FF2B5EF4-FFF2-40B4-BE49-F238E27FC236}">
                <a16:creationId xmlns:a16="http://schemas.microsoft.com/office/drawing/2014/main" id="{430028FF-B82F-EC4C-999B-C024355F8F2F}"/>
              </a:ext>
            </a:extLst>
          </p:cNvPr>
          <p:cNvSpPr>
            <a:spLocks noGrp="1"/>
          </p:cNvSpPr>
          <p:nvPr>
            <p:ph idx="25"/>
          </p:nvPr>
        </p:nvSpPr>
        <p:spPr>
          <a:xfrm>
            <a:off x="4337275" y="4601668"/>
            <a:ext cx="3500439"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2">
            <a:extLst>
              <a:ext uri="{FF2B5EF4-FFF2-40B4-BE49-F238E27FC236}">
                <a16:creationId xmlns:a16="http://schemas.microsoft.com/office/drawing/2014/main" id="{30311FA8-9690-B047-B085-60DB7E39A20E}"/>
              </a:ext>
            </a:extLst>
          </p:cNvPr>
          <p:cNvSpPr>
            <a:spLocks noGrp="1"/>
          </p:cNvSpPr>
          <p:nvPr>
            <p:ph type="body" idx="26" hasCustomPrompt="1"/>
          </p:nvPr>
        </p:nvSpPr>
        <p:spPr>
          <a:xfrm>
            <a:off x="8141153" y="4307350"/>
            <a:ext cx="337395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3" name="Content Placeholder 2">
            <a:extLst>
              <a:ext uri="{FF2B5EF4-FFF2-40B4-BE49-F238E27FC236}">
                <a16:creationId xmlns:a16="http://schemas.microsoft.com/office/drawing/2014/main" id="{319F1970-3114-824F-93E4-D6E3FA50D6C5}"/>
              </a:ext>
            </a:extLst>
          </p:cNvPr>
          <p:cNvSpPr>
            <a:spLocks noGrp="1"/>
          </p:cNvSpPr>
          <p:nvPr>
            <p:ph idx="27"/>
          </p:nvPr>
        </p:nvSpPr>
        <p:spPr>
          <a:xfrm>
            <a:off x="8136389" y="4601668"/>
            <a:ext cx="33787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9" name="Straight Connector 28">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962452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Large Four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6" y="1606538"/>
            <a:ext cx="2571750" cy="2522550"/>
          </a:xfrm>
          <a:prstGeom prst="rect">
            <a:avLst/>
          </a:prstGeom>
        </p:spPr>
        <p:txBody>
          <a:bodyPr/>
          <a:lstStyle/>
          <a:p>
            <a:endParaRPr lang="en-US" dirty="0"/>
          </a:p>
        </p:txBody>
      </p:sp>
      <p:sp>
        <p:nvSpPr>
          <p:cNvPr id="21" name="Picture Placeholder 6">
            <a:extLst>
              <a:ext uri="{FF2B5EF4-FFF2-40B4-BE49-F238E27FC236}">
                <a16:creationId xmlns:a16="http://schemas.microsoft.com/office/drawing/2014/main" id="{F954EBDC-0C0D-8C42-BD84-62A045BA7F66}"/>
              </a:ext>
            </a:extLst>
          </p:cNvPr>
          <p:cNvSpPr>
            <a:spLocks noGrp="1"/>
          </p:cNvSpPr>
          <p:nvPr>
            <p:ph type="pic" sz="quarter" idx="20"/>
          </p:nvPr>
        </p:nvSpPr>
        <p:spPr>
          <a:xfrm>
            <a:off x="3400426" y="1606538"/>
            <a:ext cx="2571750" cy="2522550"/>
          </a:xfrm>
          <a:prstGeom prst="rect">
            <a:avLst/>
          </a:prstGeom>
        </p:spPr>
        <p:txBody>
          <a:bodyPr/>
          <a:lstStyle/>
          <a:p>
            <a:endParaRPr lang="en-US" dirty="0"/>
          </a:p>
        </p:txBody>
      </p:sp>
      <p:sp>
        <p:nvSpPr>
          <p:cNvPr id="24" name="Picture Placeholder 6">
            <a:extLst>
              <a:ext uri="{FF2B5EF4-FFF2-40B4-BE49-F238E27FC236}">
                <a16:creationId xmlns:a16="http://schemas.microsoft.com/office/drawing/2014/main" id="{0D95A988-ADA4-2846-979A-FD44F1A4FBEB}"/>
              </a:ext>
            </a:extLst>
          </p:cNvPr>
          <p:cNvSpPr>
            <a:spLocks noGrp="1"/>
          </p:cNvSpPr>
          <p:nvPr>
            <p:ph type="pic" sz="quarter" idx="23"/>
          </p:nvPr>
        </p:nvSpPr>
        <p:spPr>
          <a:xfrm>
            <a:off x="6243639" y="1606538"/>
            <a:ext cx="2571750" cy="2522550"/>
          </a:xfrm>
          <a:prstGeom prst="rect">
            <a:avLst/>
          </a:prstGeom>
        </p:spPr>
        <p:txBody>
          <a:bodyPr/>
          <a:lstStyle/>
          <a:p>
            <a:endParaRPr lang="en-US" dirty="0"/>
          </a:p>
        </p:txBody>
      </p:sp>
      <p:sp>
        <p:nvSpPr>
          <p:cNvPr id="27" name="Picture Placeholder 6">
            <a:extLst>
              <a:ext uri="{FF2B5EF4-FFF2-40B4-BE49-F238E27FC236}">
                <a16:creationId xmlns:a16="http://schemas.microsoft.com/office/drawing/2014/main" id="{6839EE6C-2C09-9949-AA2C-88119F234581}"/>
              </a:ext>
            </a:extLst>
          </p:cNvPr>
          <p:cNvSpPr>
            <a:spLocks noGrp="1"/>
          </p:cNvSpPr>
          <p:nvPr>
            <p:ph type="pic" sz="quarter" idx="26"/>
          </p:nvPr>
        </p:nvSpPr>
        <p:spPr>
          <a:xfrm>
            <a:off x="9058276" y="1606538"/>
            <a:ext cx="2459757" cy="2522550"/>
          </a:xfrm>
          <a:prstGeom prst="rect">
            <a:avLst/>
          </a:prstGeom>
        </p:spPr>
        <p:txBody>
          <a:bodyPr/>
          <a:lstStyle/>
          <a:p>
            <a:endParaRPr lang="en-US" dirty="0"/>
          </a:p>
        </p:txBody>
      </p:sp>
      <p:sp>
        <p:nvSpPr>
          <p:cNvPr id="18" name="Text Placeholder 2">
            <a:extLst>
              <a:ext uri="{FF2B5EF4-FFF2-40B4-BE49-F238E27FC236}">
                <a16:creationId xmlns:a16="http://schemas.microsoft.com/office/drawing/2014/main" id="{E079E8AD-12D3-6546-968E-72EB672317AA}"/>
              </a:ext>
            </a:extLst>
          </p:cNvPr>
          <p:cNvSpPr>
            <a:spLocks noGrp="1"/>
          </p:cNvSpPr>
          <p:nvPr>
            <p:ph type="body" idx="1" hasCustomPrompt="1"/>
          </p:nvPr>
        </p:nvSpPr>
        <p:spPr>
          <a:xfrm>
            <a:off x="542925"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A296A8EA-86DB-FC4D-BC77-160A57D989AF}"/>
              </a:ext>
            </a:extLst>
          </p:cNvPr>
          <p:cNvSpPr>
            <a:spLocks noGrp="1"/>
          </p:cNvSpPr>
          <p:nvPr>
            <p:ph idx="15"/>
          </p:nvPr>
        </p:nvSpPr>
        <p:spPr>
          <a:xfrm>
            <a:off x="538161"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2">
            <a:extLst>
              <a:ext uri="{FF2B5EF4-FFF2-40B4-BE49-F238E27FC236}">
                <a16:creationId xmlns:a16="http://schemas.microsoft.com/office/drawing/2014/main" id="{2705B1A4-0935-A54C-982E-3DA340F87D4A}"/>
              </a:ext>
            </a:extLst>
          </p:cNvPr>
          <p:cNvSpPr>
            <a:spLocks noGrp="1"/>
          </p:cNvSpPr>
          <p:nvPr>
            <p:ph type="body" idx="27" hasCustomPrompt="1"/>
          </p:nvPr>
        </p:nvSpPr>
        <p:spPr>
          <a:xfrm>
            <a:off x="3405868"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2" name="Content Placeholder 2">
            <a:extLst>
              <a:ext uri="{FF2B5EF4-FFF2-40B4-BE49-F238E27FC236}">
                <a16:creationId xmlns:a16="http://schemas.microsoft.com/office/drawing/2014/main" id="{CAB80D97-AAE2-2D40-9CC8-0D12B6BEFD34}"/>
              </a:ext>
            </a:extLst>
          </p:cNvPr>
          <p:cNvSpPr>
            <a:spLocks noGrp="1"/>
          </p:cNvSpPr>
          <p:nvPr>
            <p:ph idx="28"/>
          </p:nvPr>
        </p:nvSpPr>
        <p:spPr>
          <a:xfrm>
            <a:off x="3401104"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2">
            <a:extLst>
              <a:ext uri="{FF2B5EF4-FFF2-40B4-BE49-F238E27FC236}">
                <a16:creationId xmlns:a16="http://schemas.microsoft.com/office/drawing/2014/main" id="{C46255BB-B53E-F143-8DCC-368B651E8333}"/>
              </a:ext>
            </a:extLst>
          </p:cNvPr>
          <p:cNvSpPr>
            <a:spLocks noGrp="1"/>
          </p:cNvSpPr>
          <p:nvPr>
            <p:ph type="body" idx="29" hasCustomPrompt="1"/>
          </p:nvPr>
        </p:nvSpPr>
        <p:spPr>
          <a:xfrm>
            <a:off x="6236154" y="4307350"/>
            <a:ext cx="2588621"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5" name="Content Placeholder 2">
            <a:extLst>
              <a:ext uri="{FF2B5EF4-FFF2-40B4-BE49-F238E27FC236}">
                <a16:creationId xmlns:a16="http://schemas.microsoft.com/office/drawing/2014/main" id="{24610589-EA76-8540-99A0-FCF68932BE3C}"/>
              </a:ext>
            </a:extLst>
          </p:cNvPr>
          <p:cNvSpPr>
            <a:spLocks noGrp="1"/>
          </p:cNvSpPr>
          <p:nvPr>
            <p:ph idx="30"/>
          </p:nvPr>
        </p:nvSpPr>
        <p:spPr>
          <a:xfrm>
            <a:off x="6231390" y="4601668"/>
            <a:ext cx="2576515"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Text Placeholder 2">
            <a:extLst>
              <a:ext uri="{FF2B5EF4-FFF2-40B4-BE49-F238E27FC236}">
                <a16:creationId xmlns:a16="http://schemas.microsoft.com/office/drawing/2014/main" id="{195337D1-2A14-AC46-9E61-C0B6DF09A78E}"/>
              </a:ext>
            </a:extLst>
          </p:cNvPr>
          <p:cNvSpPr>
            <a:spLocks noGrp="1"/>
          </p:cNvSpPr>
          <p:nvPr>
            <p:ph type="body" idx="31" hasCustomPrompt="1"/>
          </p:nvPr>
        </p:nvSpPr>
        <p:spPr>
          <a:xfrm>
            <a:off x="9055554" y="4307350"/>
            <a:ext cx="2475893"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8" name="Content Placeholder 2">
            <a:extLst>
              <a:ext uri="{FF2B5EF4-FFF2-40B4-BE49-F238E27FC236}">
                <a16:creationId xmlns:a16="http://schemas.microsoft.com/office/drawing/2014/main" id="{4F7C987D-CA92-364A-A879-5D136287E479}"/>
              </a:ext>
            </a:extLst>
          </p:cNvPr>
          <p:cNvSpPr>
            <a:spLocks noGrp="1"/>
          </p:cNvSpPr>
          <p:nvPr>
            <p:ph idx="32"/>
          </p:nvPr>
        </p:nvSpPr>
        <p:spPr>
          <a:xfrm>
            <a:off x="9050791" y="4601668"/>
            <a:ext cx="2464314" cy="152867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35" name="Straight Connector 34">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632195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55310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3" name="Picture Placeholder 2"/>
          <p:cNvSpPr>
            <a:spLocks noGrp="1"/>
          </p:cNvSpPr>
          <p:nvPr>
            <p:ph type="pic" sz="quarter" idx="16"/>
          </p:nvPr>
        </p:nvSpPr>
        <p:spPr>
          <a:xfrm>
            <a:off x="0" y="655981"/>
            <a:ext cx="12192000" cy="4776706"/>
          </a:xfrm>
          <a:prstGeom prst="rect">
            <a:avLst/>
          </a:prstGeom>
        </p:spPr>
        <p:txBody>
          <a:bodyPr/>
          <a:lstStyle/>
          <a:p>
            <a:endParaRPr lang="en-US" dirty="0"/>
          </a:p>
        </p:txBody>
      </p:sp>
      <p:sp>
        <p:nvSpPr>
          <p:cNvPr id="4" name="Text Placeholder 2">
            <a:extLst>
              <a:ext uri="{FF2B5EF4-FFF2-40B4-BE49-F238E27FC236}">
                <a16:creationId xmlns:a16="http://schemas.microsoft.com/office/drawing/2014/main" id="{6C8741D6-FD00-644A-9F60-65C96E7E86A6}"/>
              </a:ext>
            </a:extLst>
          </p:cNvPr>
          <p:cNvSpPr>
            <a:spLocks noGrp="1"/>
          </p:cNvSpPr>
          <p:nvPr>
            <p:ph type="body" idx="13" hasCustomPrompt="1"/>
          </p:nvPr>
        </p:nvSpPr>
        <p:spPr>
          <a:xfrm>
            <a:off x="451364" y="5592101"/>
            <a:ext cx="5079103" cy="687513"/>
          </a:xfrm>
          <a:prstGeom prst="rect">
            <a:avLst/>
          </a:prstGeom>
        </p:spPr>
        <p:txBody>
          <a:bodyPr anchor="t">
            <a:noAutofit/>
          </a:bodyPr>
          <a:lstStyle>
            <a:lvl1pPr marL="0" indent="0">
              <a:lnSpc>
                <a:spcPct val="100000"/>
              </a:lnSpc>
              <a:buNone/>
              <a:defRPr sz="12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5"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3701507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ent with Caption on Left">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0324E0B-F39F-1D43-9422-07A82894B084}"/>
              </a:ext>
            </a:extLst>
          </p:cNvPr>
          <p:cNvSpPr>
            <a:spLocks noGrp="1"/>
          </p:cNvSpPr>
          <p:nvPr>
            <p:ph type="body" sz="half" idx="2"/>
          </p:nvPr>
        </p:nvSpPr>
        <p:spPr>
          <a:xfrm>
            <a:off x="554039" y="1973260"/>
            <a:ext cx="3484562" cy="4141790"/>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0" name="Text Placeholder 2">
            <a:extLst>
              <a:ext uri="{FF2B5EF4-FFF2-40B4-BE49-F238E27FC236}">
                <a16:creationId xmlns:a16="http://schemas.microsoft.com/office/drawing/2014/main" id="{6C8741D6-FD00-644A-9F60-65C96E7E86A6}"/>
              </a:ext>
            </a:extLst>
          </p:cNvPr>
          <p:cNvSpPr>
            <a:spLocks noGrp="1"/>
          </p:cNvSpPr>
          <p:nvPr>
            <p:ph type="body" idx="13" hasCustomPrompt="1"/>
          </p:nvPr>
        </p:nvSpPr>
        <p:spPr>
          <a:xfrm>
            <a:off x="542925" y="1657350"/>
            <a:ext cx="349567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1" name="Content Placeholder 2">
            <a:extLst>
              <a:ext uri="{FF2B5EF4-FFF2-40B4-BE49-F238E27FC236}">
                <a16:creationId xmlns:a16="http://schemas.microsoft.com/office/drawing/2014/main" id="{13EA26D9-6642-A64C-BE94-B9F7CC25EAE9}"/>
              </a:ext>
            </a:extLst>
          </p:cNvPr>
          <p:cNvSpPr>
            <a:spLocks noGrp="1"/>
          </p:cNvSpPr>
          <p:nvPr>
            <p:ph idx="1" hasCustomPrompt="1"/>
          </p:nvPr>
        </p:nvSpPr>
        <p:spPr>
          <a:xfrm>
            <a:off x="4299857" y="1657350"/>
            <a:ext cx="7215247"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7" name="Straight Connector 16">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358581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Wide content with caption on lef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767E1D94-0DDA-C347-B8A1-E074FA2B0923}"/>
              </a:ext>
            </a:extLst>
          </p:cNvPr>
          <p:cNvSpPr>
            <a:spLocks noGrp="1"/>
          </p:cNvSpPr>
          <p:nvPr>
            <p:ph idx="1" hasCustomPrompt="1"/>
          </p:nvPr>
        </p:nvSpPr>
        <p:spPr>
          <a:xfrm>
            <a:off x="3400426" y="1657350"/>
            <a:ext cx="8114678"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0FC81611-5E2D-F944-B5DC-77F0EC084D11}"/>
              </a:ext>
            </a:extLst>
          </p:cNvPr>
          <p:cNvSpPr>
            <a:spLocks noGrp="1"/>
          </p:cNvSpPr>
          <p:nvPr>
            <p:ph type="body" sz="half" idx="2"/>
          </p:nvPr>
        </p:nvSpPr>
        <p:spPr>
          <a:xfrm>
            <a:off x="554039" y="1995032"/>
            <a:ext cx="2646361"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D5697742-5BFD-E94D-9B39-3F15B43192AC}"/>
              </a:ext>
            </a:extLst>
          </p:cNvPr>
          <p:cNvSpPr>
            <a:spLocks noGrp="1"/>
          </p:cNvSpPr>
          <p:nvPr>
            <p:ph type="body" idx="13" hasCustomPrompt="1"/>
          </p:nvPr>
        </p:nvSpPr>
        <p:spPr>
          <a:xfrm>
            <a:off x="542925" y="1657350"/>
            <a:ext cx="2654801"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503602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Narrow content with wide caption on left">
    <p:bg>
      <p:bgPr>
        <a:solidFill>
          <a:schemeClr val="bg1"/>
        </a:solidFill>
        <a:effectLst/>
      </p:bgPr>
    </p:bg>
    <p:spTree>
      <p:nvGrpSpPr>
        <p:cNvPr id="1" name=""/>
        <p:cNvGrpSpPr/>
        <p:nvPr/>
      </p:nvGrpSpPr>
      <p:grpSpPr>
        <a:xfrm>
          <a:off x="0" y="0"/>
          <a:ext cx="0" cy="0"/>
          <a:chOff x="0" y="0"/>
          <a:chExt cx="0" cy="0"/>
        </a:xfrm>
      </p:grpSpPr>
      <p:sp>
        <p:nvSpPr>
          <p:cNvPr id="12" name="Content Placeholder 2">
            <a:extLst>
              <a:ext uri="{FF2B5EF4-FFF2-40B4-BE49-F238E27FC236}">
                <a16:creationId xmlns:a16="http://schemas.microsoft.com/office/drawing/2014/main" id="{07D81E4E-2C89-5449-A7CA-1170F511CF01}"/>
              </a:ext>
            </a:extLst>
          </p:cNvPr>
          <p:cNvSpPr>
            <a:spLocks noGrp="1"/>
          </p:cNvSpPr>
          <p:nvPr>
            <p:ph idx="1" hasCustomPrompt="1"/>
          </p:nvPr>
        </p:nvSpPr>
        <p:spPr>
          <a:xfrm>
            <a:off x="7172324" y="1657350"/>
            <a:ext cx="4342780"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3">
            <a:extLst>
              <a:ext uri="{FF2B5EF4-FFF2-40B4-BE49-F238E27FC236}">
                <a16:creationId xmlns:a16="http://schemas.microsoft.com/office/drawing/2014/main" id="{7222704C-5B0D-8243-A65D-0547A2F09055}"/>
              </a:ext>
            </a:extLst>
          </p:cNvPr>
          <p:cNvSpPr>
            <a:spLocks noGrp="1"/>
          </p:cNvSpPr>
          <p:nvPr>
            <p:ph type="body" sz="half" idx="14"/>
          </p:nvPr>
        </p:nvSpPr>
        <p:spPr>
          <a:xfrm>
            <a:off x="553625" y="1995032"/>
            <a:ext cx="4437061"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5" name="Text Placeholder 2">
            <a:extLst>
              <a:ext uri="{FF2B5EF4-FFF2-40B4-BE49-F238E27FC236}">
                <a16:creationId xmlns:a16="http://schemas.microsoft.com/office/drawing/2014/main" id="{52F83407-BFB3-F64E-B383-6B15D587BC06}"/>
              </a:ext>
            </a:extLst>
          </p:cNvPr>
          <p:cNvSpPr>
            <a:spLocks noGrp="1"/>
          </p:cNvSpPr>
          <p:nvPr>
            <p:ph type="body" idx="15" hasCustomPrompt="1"/>
          </p:nvPr>
        </p:nvSpPr>
        <p:spPr>
          <a:xfrm>
            <a:off x="542511" y="1657350"/>
            <a:ext cx="4451212"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240814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 with Caption on Right">
    <p:bg>
      <p:bgPr>
        <a:solidFill>
          <a:schemeClr val="bg1"/>
        </a:solidFill>
        <a:effectLst/>
      </p:bgPr>
    </p:bg>
    <p:spTree>
      <p:nvGrpSpPr>
        <p:cNvPr id="1" name=""/>
        <p:cNvGrpSpPr/>
        <p:nvPr/>
      </p:nvGrpSpPr>
      <p:grpSpPr>
        <a:xfrm>
          <a:off x="0" y="0"/>
          <a:ext cx="0" cy="0"/>
          <a:chOff x="0" y="0"/>
          <a:chExt cx="0" cy="0"/>
        </a:xfrm>
      </p:grpSpPr>
      <p:sp>
        <p:nvSpPr>
          <p:cNvPr id="10" name="Text Placeholder 3">
            <a:extLst>
              <a:ext uri="{FF2B5EF4-FFF2-40B4-BE49-F238E27FC236}">
                <a16:creationId xmlns:a16="http://schemas.microsoft.com/office/drawing/2014/main" id="{4C1560E6-0616-1E46-BCD0-77413CEC3322}"/>
              </a:ext>
            </a:extLst>
          </p:cNvPr>
          <p:cNvSpPr>
            <a:spLocks noGrp="1"/>
          </p:cNvSpPr>
          <p:nvPr>
            <p:ph type="body" sz="half" idx="2"/>
          </p:nvPr>
        </p:nvSpPr>
        <p:spPr>
          <a:xfrm>
            <a:off x="8164514" y="1995032"/>
            <a:ext cx="3350590"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3099CEF0-FDAD-0348-826B-EDF0A6A44E9A}"/>
              </a:ext>
            </a:extLst>
          </p:cNvPr>
          <p:cNvSpPr>
            <a:spLocks noGrp="1"/>
          </p:cNvSpPr>
          <p:nvPr>
            <p:ph type="body" idx="13" hasCustomPrompt="1"/>
          </p:nvPr>
        </p:nvSpPr>
        <p:spPr>
          <a:xfrm>
            <a:off x="8153401" y="1657350"/>
            <a:ext cx="3361276"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2" name="Content Placeholder 2">
            <a:extLst>
              <a:ext uri="{FF2B5EF4-FFF2-40B4-BE49-F238E27FC236}">
                <a16:creationId xmlns:a16="http://schemas.microsoft.com/office/drawing/2014/main" id="{575CC65B-0B09-0840-85B2-DC45DA3AEBBB}"/>
              </a:ext>
            </a:extLst>
          </p:cNvPr>
          <p:cNvSpPr>
            <a:spLocks noGrp="1"/>
          </p:cNvSpPr>
          <p:nvPr>
            <p:ph idx="1" hasCustomPrompt="1"/>
          </p:nvPr>
        </p:nvSpPr>
        <p:spPr>
          <a:xfrm>
            <a:off x="552450" y="1657350"/>
            <a:ext cx="7344455"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592026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n Divider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528638" y="3622894"/>
            <a:ext cx="11115674" cy="939581"/>
          </a:xfrm>
          <a:prstGeom prst="rect">
            <a:avLst/>
          </a:prstGeom>
        </p:spPr>
        <p:txBody>
          <a:bodyPr anchor="b">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9" y="4573459"/>
            <a:ext cx="5573988" cy="1027374"/>
          </a:xfrm>
          <a:prstGeom prst="rect">
            <a:avLst/>
          </a:prstGeom>
        </p:spPr>
        <p:txBody>
          <a:bodyPr>
            <a:normAutofit/>
          </a:bodyPr>
          <a:lstStyle>
            <a:lvl1pPr marL="0" indent="0">
              <a:lnSpc>
                <a:spcPct val="100000"/>
              </a:lnSpc>
              <a:buNone/>
              <a:defRPr sz="11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9">
            <a:extLst>
              <a:ext uri="{FF2B5EF4-FFF2-40B4-BE49-F238E27FC236}">
                <a16:creationId xmlns:a16="http://schemas.microsoft.com/office/drawing/2014/main" id="{582DCF5F-B937-2640-A4A5-1D021401E3B1}"/>
              </a:ext>
            </a:extLst>
          </p:cNvPr>
          <p:cNvSpPr>
            <a:spLocks noGrp="1"/>
          </p:cNvSpPr>
          <p:nvPr>
            <p:ph type="body" sz="quarter" idx="16"/>
          </p:nvPr>
        </p:nvSpPr>
        <p:spPr>
          <a:xfrm>
            <a:off x="528638" y="2085280"/>
            <a:ext cx="11115674" cy="1621662"/>
          </a:xfrm>
          <a:prstGeom prst="rect">
            <a:avLst/>
          </a:prstGeom>
        </p:spPr>
        <p:txBody>
          <a:bodyPr anchor="b">
            <a:normAutofit/>
          </a:bodyPr>
          <a:lstStyle>
            <a:lvl1pPr marL="0" indent="0">
              <a:buNone/>
              <a:defRPr sz="6600" b="1"/>
            </a:lvl1pPr>
          </a:lstStyle>
          <a:p>
            <a:pPr lvl="0"/>
            <a:r>
              <a:rPr lang="en-US" dirty="0"/>
              <a:t>Edit Master text styles</a:t>
            </a:r>
          </a:p>
        </p:txBody>
      </p:sp>
    </p:spTree>
    <p:extLst>
      <p:ext uri="{BB962C8B-B14F-4D97-AF65-F5344CB8AC3E}">
        <p14:creationId xmlns:p14="http://schemas.microsoft.com/office/powerpoint/2010/main" val="201093390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Wide content with caption righ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64FDB926-2E3C-2141-85F9-142126F4F452}"/>
              </a:ext>
            </a:extLst>
          </p:cNvPr>
          <p:cNvSpPr>
            <a:spLocks noGrp="1"/>
          </p:cNvSpPr>
          <p:nvPr>
            <p:ph idx="1" hasCustomPrompt="1"/>
          </p:nvPr>
        </p:nvSpPr>
        <p:spPr>
          <a:xfrm>
            <a:off x="538161" y="1657350"/>
            <a:ext cx="8243886"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33708FE2-7BD9-6741-AC35-E6D6340664EA}"/>
              </a:ext>
            </a:extLst>
          </p:cNvPr>
          <p:cNvSpPr>
            <a:spLocks noGrp="1"/>
          </p:cNvSpPr>
          <p:nvPr>
            <p:ph type="body" sz="half" idx="2"/>
          </p:nvPr>
        </p:nvSpPr>
        <p:spPr>
          <a:xfrm>
            <a:off x="9000625" y="1995032"/>
            <a:ext cx="2514479"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C689E29B-5E72-1B47-AC15-183EF5464EE2}"/>
              </a:ext>
            </a:extLst>
          </p:cNvPr>
          <p:cNvSpPr>
            <a:spLocks noGrp="1"/>
          </p:cNvSpPr>
          <p:nvPr>
            <p:ph type="body" idx="13" hasCustomPrompt="1"/>
          </p:nvPr>
        </p:nvSpPr>
        <p:spPr>
          <a:xfrm>
            <a:off x="8989512" y="1657350"/>
            <a:ext cx="2522498"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200886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Narrow content with wide caption right">
    <p:bg>
      <p:bgPr>
        <a:solidFill>
          <a:schemeClr val="bg1"/>
        </a:solidFill>
        <a:effectLst/>
      </p:bgPr>
    </p:bg>
    <p:spTree>
      <p:nvGrpSpPr>
        <p:cNvPr id="1" name=""/>
        <p:cNvGrpSpPr/>
        <p:nvPr/>
      </p:nvGrpSpPr>
      <p:grpSpPr>
        <a:xfrm>
          <a:off x="0" y="0"/>
          <a:ext cx="0" cy="0"/>
          <a:chOff x="0" y="0"/>
          <a:chExt cx="0" cy="0"/>
        </a:xfrm>
      </p:grpSpPr>
      <p:sp>
        <p:nvSpPr>
          <p:cNvPr id="10" name="Content Placeholder 2">
            <a:extLst>
              <a:ext uri="{FF2B5EF4-FFF2-40B4-BE49-F238E27FC236}">
                <a16:creationId xmlns:a16="http://schemas.microsoft.com/office/drawing/2014/main" id="{942D8366-3A72-774E-9DAF-409CBEB5B74A}"/>
              </a:ext>
            </a:extLst>
          </p:cNvPr>
          <p:cNvSpPr>
            <a:spLocks noGrp="1"/>
          </p:cNvSpPr>
          <p:nvPr>
            <p:ph idx="1" hasCustomPrompt="1"/>
          </p:nvPr>
        </p:nvSpPr>
        <p:spPr>
          <a:xfrm>
            <a:off x="552450" y="1657350"/>
            <a:ext cx="4471988"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3">
            <a:extLst>
              <a:ext uri="{FF2B5EF4-FFF2-40B4-BE49-F238E27FC236}">
                <a16:creationId xmlns:a16="http://schemas.microsoft.com/office/drawing/2014/main" id="{AF0A41A3-ADCC-F94C-98D5-4A734296F14B}"/>
              </a:ext>
            </a:extLst>
          </p:cNvPr>
          <p:cNvSpPr>
            <a:spLocks noGrp="1"/>
          </p:cNvSpPr>
          <p:nvPr>
            <p:ph type="body" sz="half" idx="14"/>
          </p:nvPr>
        </p:nvSpPr>
        <p:spPr>
          <a:xfrm>
            <a:off x="7172325" y="1995032"/>
            <a:ext cx="4342779"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3AF3FA9F-C428-6549-9B6A-202E0FD79372}"/>
              </a:ext>
            </a:extLst>
          </p:cNvPr>
          <p:cNvSpPr>
            <a:spLocks noGrp="1"/>
          </p:cNvSpPr>
          <p:nvPr>
            <p:ph type="body" idx="15" hasCustomPrompt="1"/>
          </p:nvPr>
        </p:nvSpPr>
        <p:spPr>
          <a:xfrm>
            <a:off x="7167219" y="1657350"/>
            <a:ext cx="4356629"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2622900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icture with Caption on left">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3" name="Picture Placeholder 2">
            <a:extLst>
              <a:ext uri="{FF2B5EF4-FFF2-40B4-BE49-F238E27FC236}">
                <a16:creationId xmlns:a16="http://schemas.microsoft.com/office/drawing/2014/main" id="{E3C6896E-0613-DC41-9582-A7BB6D35DF20}"/>
              </a:ext>
            </a:extLst>
          </p:cNvPr>
          <p:cNvSpPr>
            <a:spLocks noGrp="1"/>
          </p:cNvSpPr>
          <p:nvPr>
            <p:ph type="pic" idx="1"/>
          </p:nvPr>
        </p:nvSpPr>
        <p:spPr>
          <a:xfrm>
            <a:off x="4354513" y="1714499"/>
            <a:ext cx="7160592" cy="4400551"/>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11" name="Text Placeholder 3">
            <a:extLst>
              <a:ext uri="{FF2B5EF4-FFF2-40B4-BE49-F238E27FC236}">
                <a16:creationId xmlns:a16="http://schemas.microsoft.com/office/drawing/2014/main" id="{ED880A99-4201-3847-86F3-D77C5C2DBFFC}"/>
              </a:ext>
            </a:extLst>
          </p:cNvPr>
          <p:cNvSpPr>
            <a:spLocks noGrp="1"/>
          </p:cNvSpPr>
          <p:nvPr>
            <p:ph type="body" sz="half" idx="2"/>
          </p:nvPr>
        </p:nvSpPr>
        <p:spPr>
          <a:xfrm>
            <a:off x="554039" y="1995032"/>
            <a:ext cx="3484562"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20879568-7B89-6144-98EF-9A5090B5958B}"/>
              </a:ext>
            </a:extLst>
          </p:cNvPr>
          <p:cNvSpPr>
            <a:spLocks noGrp="1"/>
          </p:cNvSpPr>
          <p:nvPr>
            <p:ph type="body" idx="13" hasCustomPrompt="1"/>
          </p:nvPr>
        </p:nvSpPr>
        <p:spPr>
          <a:xfrm>
            <a:off x="542925" y="1657350"/>
            <a:ext cx="349567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8" name="Straight Connector 1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001918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Picture with Caption on lef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E3C6896E-0613-DC41-9582-A7BB6D35DF20}"/>
              </a:ext>
            </a:extLst>
          </p:cNvPr>
          <p:cNvSpPr>
            <a:spLocks noGrp="1"/>
          </p:cNvSpPr>
          <p:nvPr>
            <p:ph type="pic" idx="1"/>
          </p:nvPr>
        </p:nvSpPr>
        <p:spPr>
          <a:xfrm>
            <a:off x="552450" y="1714499"/>
            <a:ext cx="7289799" cy="4415846"/>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9"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10" name="Straight Connector 9">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 Placeholder 3">
            <a:extLst>
              <a:ext uri="{FF2B5EF4-FFF2-40B4-BE49-F238E27FC236}">
                <a16:creationId xmlns:a16="http://schemas.microsoft.com/office/drawing/2014/main" id="{73D605E1-0CFB-CE42-AD97-57E1B5B41B72}"/>
              </a:ext>
            </a:extLst>
          </p:cNvPr>
          <p:cNvSpPr>
            <a:spLocks noGrp="1"/>
          </p:cNvSpPr>
          <p:nvPr>
            <p:ph type="body" sz="half" idx="2"/>
          </p:nvPr>
        </p:nvSpPr>
        <p:spPr>
          <a:xfrm>
            <a:off x="8159750" y="1995032"/>
            <a:ext cx="3355354" cy="4120018"/>
          </a:xfrm>
          <a:prstGeom prst="rect">
            <a:avLst/>
          </a:prstGeom>
        </p:spPr>
        <p:txBody>
          <a:bodyPr>
            <a:normAutofit/>
          </a:bodyPr>
          <a:lstStyle>
            <a:lvl1pPr marL="0" indent="0">
              <a:lnSpc>
                <a:spcPts val="1900"/>
              </a:lnSpc>
              <a:buNone/>
              <a:defRPr sz="1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2" name="Text Placeholder 2">
            <a:extLst>
              <a:ext uri="{FF2B5EF4-FFF2-40B4-BE49-F238E27FC236}">
                <a16:creationId xmlns:a16="http://schemas.microsoft.com/office/drawing/2014/main" id="{E44D688F-F5DF-2843-BB18-D4261CED213D}"/>
              </a:ext>
            </a:extLst>
          </p:cNvPr>
          <p:cNvSpPr>
            <a:spLocks noGrp="1"/>
          </p:cNvSpPr>
          <p:nvPr>
            <p:ph type="body" idx="13" hasCustomPrompt="1"/>
          </p:nvPr>
        </p:nvSpPr>
        <p:spPr>
          <a:xfrm>
            <a:off x="8148636" y="1657350"/>
            <a:ext cx="3366055" cy="277809"/>
          </a:xfrm>
          <a:prstGeom prst="rect">
            <a:avLst/>
          </a:prstGeom>
        </p:spPr>
        <p:txBody>
          <a:bodyPr anchor="t">
            <a:no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7"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554510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hank you and contact us slide 1">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528638" y="1822564"/>
            <a:ext cx="11115674" cy="1247775"/>
          </a:xfrm>
          <a:prstGeom prst="rect">
            <a:avLst/>
          </a:prstGeom>
          <a:noFill/>
        </p:spPr>
        <p:txBody>
          <a:bodyPr anchor="b">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5" name="Text Placeholder 3">
            <a:extLst>
              <a:ext uri="{FF2B5EF4-FFF2-40B4-BE49-F238E27FC236}">
                <a16:creationId xmlns:a16="http://schemas.microsoft.com/office/drawing/2014/main" id="{52F2F56F-96CA-6140-8BC2-E01E70245331}"/>
              </a:ext>
            </a:extLst>
          </p:cNvPr>
          <p:cNvSpPr>
            <a:spLocks noGrp="1"/>
          </p:cNvSpPr>
          <p:nvPr>
            <p:ph type="body" sz="half" idx="2"/>
          </p:nvPr>
        </p:nvSpPr>
        <p:spPr>
          <a:xfrm>
            <a:off x="530502" y="3900492"/>
            <a:ext cx="2584173"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7" name="Text Placeholder 2">
            <a:extLst>
              <a:ext uri="{FF2B5EF4-FFF2-40B4-BE49-F238E27FC236}">
                <a16:creationId xmlns:a16="http://schemas.microsoft.com/office/drawing/2014/main" id="{312EB146-5F86-304E-A51A-295F8092DC06}"/>
              </a:ext>
            </a:extLst>
          </p:cNvPr>
          <p:cNvSpPr>
            <a:spLocks noGrp="1"/>
          </p:cNvSpPr>
          <p:nvPr>
            <p:ph type="body" idx="13" hasCustomPrompt="1"/>
          </p:nvPr>
        </p:nvSpPr>
        <p:spPr>
          <a:xfrm>
            <a:off x="33861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3">
            <a:extLst>
              <a:ext uri="{FF2B5EF4-FFF2-40B4-BE49-F238E27FC236}">
                <a16:creationId xmlns:a16="http://schemas.microsoft.com/office/drawing/2014/main" id="{310E9C34-4047-CA46-B1B0-8BF910AA1891}"/>
              </a:ext>
            </a:extLst>
          </p:cNvPr>
          <p:cNvSpPr>
            <a:spLocks noGrp="1"/>
          </p:cNvSpPr>
          <p:nvPr>
            <p:ph type="body" sz="half" idx="14"/>
          </p:nvPr>
        </p:nvSpPr>
        <p:spPr>
          <a:xfrm>
            <a:off x="3388002" y="3900492"/>
            <a:ext cx="2586037"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9" name="Text Placeholder 2">
            <a:extLst>
              <a:ext uri="{FF2B5EF4-FFF2-40B4-BE49-F238E27FC236}">
                <a16:creationId xmlns:a16="http://schemas.microsoft.com/office/drawing/2014/main" id="{3E53DD7D-0825-6B41-A63F-025B0695B6E7}"/>
              </a:ext>
            </a:extLst>
          </p:cNvPr>
          <p:cNvSpPr>
            <a:spLocks noGrp="1"/>
          </p:cNvSpPr>
          <p:nvPr>
            <p:ph type="body" idx="15" hasCustomPrompt="1"/>
          </p:nvPr>
        </p:nvSpPr>
        <p:spPr>
          <a:xfrm>
            <a:off x="6243638"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3">
            <a:extLst>
              <a:ext uri="{FF2B5EF4-FFF2-40B4-BE49-F238E27FC236}">
                <a16:creationId xmlns:a16="http://schemas.microsoft.com/office/drawing/2014/main" id="{5A9BBC99-B117-F448-8745-97F0D1F9A1C1}"/>
              </a:ext>
            </a:extLst>
          </p:cNvPr>
          <p:cNvSpPr>
            <a:spLocks noGrp="1"/>
          </p:cNvSpPr>
          <p:nvPr>
            <p:ph type="body" sz="half" idx="16"/>
          </p:nvPr>
        </p:nvSpPr>
        <p:spPr>
          <a:xfrm>
            <a:off x="6245502" y="3900492"/>
            <a:ext cx="2586037"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F793902F-F09B-D24F-B7B3-22565938FF75}"/>
              </a:ext>
            </a:extLst>
          </p:cNvPr>
          <p:cNvSpPr>
            <a:spLocks noGrp="1"/>
          </p:cNvSpPr>
          <p:nvPr>
            <p:ph type="body" idx="17" hasCustomPrompt="1"/>
          </p:nvPr>
        </p:nvSpPr>
        <p:spPr>
          <a:xfrm>
            <a:off x="9058276" y="361247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2" name="Text Placeholder 3">
            <a:extLst>
              <a:ext uri="{FF2B5EF4-FFF2-40B4-BE49-F238E27FC236}">
                <a16:creationId xmlns:a16="http://schemas.microsoft.com/office/drawing/2014/main" id="{E0469521-F16C-7645-BF80-9C30AEA8ECDD}"/>
              </a:ext>
            </a:extLst>
          </p:cNvPr>
          <p:cNvSpPr>
            <a:spLocks noGrp="1"/>
          </p:cNvSpPr>
          <p:nvPr>
            <p:ph type="body" sz="half" idx="18"/>
          </p:nvPr>
        </p:nvSpPr>
        <p:spPr>
          <a:xfrm>
            <a:off x="9056412" y="3900492"/>
            <a:ext cx="2587900" cy="22298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022695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hank you and contact us slide 2">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473" imgH="473" progId="TCLayout.ActiveDocument.1">
                  <p:embed/>
                </p:oleObj>
              </mc:Choice>
              <mc:Fallback>
                <p:oleObj name="think-cell Slide" r:id="rId3" imgW="473" imgH="473" progId="TCLayout.ActiveDocument.1">
                  <p:embed/>
                  <p:pic>
                    <p:nvPicPr>
                      <p:cNvPr id="0" name=""/>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23" name="Picture Placeholder 22">
            <a:extLst>
              <a:ext uri="{FF2B5EF4-FFF2-40B4-BE49-F238E27FC236}">
                <a16:creationId xmlns:a16="http://schemas.microsoft.com/office/drawing/2014/main" id="{1C0A461C-0294-B44F-97D5-FC39D0DC404B}"/>
              </a:ext>
            </a:extLst>
          </p:cNvPr>
          <p:cNvSpPr>
            <a:spLocks noGrp="1"/>
          </p:cNvSpPr>
          <p:nvPr>
            <p:ph type="pic" sz="quarter" idx="29"/>
          </p:nvPr>
        </p:nvSpPr>
        <p:spPr>
          <a:xfrm>
            <a:off x="0" y="0"/>
            <a:ext cx="5257800" cy="6857999"/>
          </a:xfrm>
          <a:prstGeom prst="rect">
            <a:avLst/>
          </a:prstGeom>
        </p:spPr>
        <p:txBody>
          <a:bodyPr/>
          <a:lstStyle/>
          <a:p>
            <a:endParaRPr lang="en-US" dirty="0"/>
          </a:p>
          <a:p>
            <a:endParaRPr lang="en-US" dirty="0"/>
          </a:p>
          <a:p>
            <a:endParaRPr lang="en-US" dirty="0"/>
          </a:p>
          <a:p>
            <a:endParaRPr lang="en-US" dirty="0"/>
          </a:p>
          <a:p>
            <a:endParaRPr lang="en-US" dirty="0"/>
          </a:p>
          <a:p>
            <a:endParaRPr lang="en-US" dirty="0"/>
          </a:p>
          <a:p>
            <a:endParaRPr lang="en-US" dirty="0"/>
          </a:p>
        </p:txBody>
      </p:sp>
      <p:sp>
        <p:nvSpPr>
          <p:cNvPr id="2" name="Title 1">
            <a:extLst>
              <a:ext uri="{FF2B5EF4-FFF2-40B4-BE49-F238E27FC236}">
                <a16:creationId xmlns:a16="http://schemas.microsoft.com/office/drawing/2014/main" id="{A44581EE-8D51-5440-A998-B231FB90FAED}"/>
              </a:ext>
            </a:extLst>
          </p:cNvPr>
          <p:cNvSpPr>
            <a:spLocks noGrp="1"/>
          </p:cNvSpPr>
          <p:nvPr>
            <p:ph type="title"/>
          </p:nvPr>
        </p:nvSpPr>
        <p:spPr>
          <a:xfrm>
            <a:off x="6213821" y="1000076"/>
            <a:ext cx="5443537" cy="1491404"/>
          </a:xfrm>
          <a:prstGeom prst="rect">
            <a:avLst/>
          </a:prstGeom>
          <a:noFill/>
        </p:spPr>
        <p:txBody>
          <a:bodyPr anchor="t">
            <a:normAutofit/>
          </a:bodyPr>
          <a:lstStyle>
            <a:lvl1pPr>
              <a:defRPr sz="4800"/>
            </a:lvl1pPr>
          </a:lstStyle>
          <a:p>
            <a:r>
              <a:rPr lang="en-US" dirty="0"/>
              <a:t>Click to edit Master title style</a:t>
            </a:r>
          </a:p>
        </p:txBody>
      </p:sp>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6243638" y="2191451"/>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5" name="Text Placeholder 3">
            <a:extLst>
              <a:ext uri="{FF2B5EF4-FFF2-40B4-BE49-F238E27FC236}">
                <a16:creationId xmlns:a16="http://schemas.microsoft.com/office/drawing/2014/main" id="{52F2F56F-96CA-6140-8BC2-E01E70245331}"/>
              </a:ext>
            </a:extLst>
          </p:cNvPr>
          <p:cNvSpPr>
            <a:spLocks noGrp="1"/>
          </p:cNvSpPr>
          <p:nvPr>
            <p:ph type="body" sz="half" idx="2"/>
          </p:nvPr>
        </p:nvSpPr>
        <p:spPr>
          <a:xfrm>
            <a:off x="6243638" y="2491480"/>
            <a:ext cx="2586037" cy="1593197"/>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7" name="Text Placeholder 2">
            <a:extLst>
              <a:ext uri="{FF2B5EF4-FFF2-40B4-BE49-F238E27FC236}">
                <a16:creationId xmlns:a16="http://schemas.microsoft.com/office/drawing/2014/main" id="{312EB146-5F86-304E-A51A-295F8092DC06}"/>
              </a:ext>
            </a:extLst>
          </p:cNvPr>
          <p:cNvSpPr>
            <a:spLocks noGrp="1"/>
          </p:cNvSpPr>
          <p:nvPr>
            <p:ph type="body" idx="13" hasCustomPrompt="1"/>
          </p:nvPr>
        </p:nvSpPr>
        <p:spPr>
          <a:xfrm>
            <a:off x="9101139" y="2191451"/>
            <a:ext cx="2543174"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3">
            <a:extLst>
              <a:ext uri="{FF2B5EF4-FFF2-40B4-BE49-F238E27FC236}">
                <a16:creationId xmlns:a16="http://schemas.microsoft.com/office/drawing/2014/main" id="{310E9C34-4047-CA46-B1B0-8BF910AA1891}"/>
              </a:ext>
            </a:extLst>
          </p:cNvPr>
          <p:cNvSpPr>
            <a:spLocks noGrp="1"/>
          </p:cNvSpPr>
          <p:nvPr>
            <p:ph type="body" sz="half" idx="14"/>
          </p:nvPr>
        </p:nvSpPr>
        <p:spPr>
          <a:xfrm>
            <a:off x="9101139" y="2491480"/>
            <a:ext cx="2543174" cy="1593197"/>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9" name="Text Placeholder 2">
            <a:extLst>
              <a:ext uri="{FF2B5EF4-FFF2-40B4-BE49-F238E27FC236}">
                <a16:creationId xmlns:a16="http://schemas.microsoft.com/office/drawing/2014/main" id="{3E53DD7D-0825-6B41-A63F-025B0695B6E7}"/>
              </a:ext>
            </a:extLst>
          </p:cNvPr>
          <p:cNvSpPr>
            <a:spLocks noGrp="1"/>
          </p:cNvSpPr>
          <p:nvPr>
            <p:ph type="body" idx="15" hasCustomPrompt="1"/>
          </p:nvPr>
        </p:nvSpPr>
        <p:spPr>
          <a:xfrm>
            <a:off x="6243638" y="4426163"/>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3">
            <a:extLst>
              <a:ext uri="{FF2B5EF4-FFF2-40B4-BE49-F238E27FC236}">
                <a16:creationId xmlns:a16="http://schemas.microsoft.com/office/drawing/2014/main" id="{5A9BBC99-B117-F448-8745-97F0D1F9A1C1}"/>
              </a:ext>
            </a:extLst>
          </p:cNvPr>
          <p:cNvSpPr>
            <a:spLocks noGrp="1"/>
          </p:cNvSpPr>
          <p:nvPr>
            <p:ph type="body" sz="half" idx="16"/>
          </p:nvPr>
        </p:nvSpPr>
        <p:spPr>
          <a:xfrm>
            <a:off x="6243638" y="4726192"/>
            <a:ext cx="2586037" cy="14041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11" name="Text Placeholder 2">
            <a:extLst>
              <a:ext uri="{FF2B5EF4-FFF2-40B4-BE49-F238E27FC236}">
                <a16:creationId xmlns:a16="http://schemas.microsoft.com/office/drawing/2014/main" id="{F793902F-F09B-D24F-B7B3-22565938FF75}"/>
              </a:ext>
            </a:extLst>
          </p:cNvPr>
          <p:cNvSpPr>
            <a:spLocks noGrp="1"/>
          </p:cNvSpPr>
          <p:nvPr>
            <p:ph type="body" idx="17" hasCustomPrompt="1"/>
          </p:nvPr>
        </p:nvSpPr>
        <p:spPr>
          <a:xfrm>
            <a:off x="9058276" y="4426163"/>
            <a:ext cx="2586037" cy="288021"/>
          </a:xfrm>
          <a:prstGeom prst="rect">
            <a:avLst/>
          </a:prstGeom>
        </p:spPr>
        <p:txBody>
          <a:bodyPr>
            <a:normAutofit/>
          </a:bodyPr>
          <a:lstStyle>
            <a:lvl1pPr marL="0" indent="0">
              <a:lnSpc>
                <a:spcPct val="100000"/>
              </a:lnSpc>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2" name="Text Placeholder 3">
            <a:extLst>
              <a:ext uri="{FF2B5EF4-FFF2-40B4-BE49-F238E27FC236}">
                <a16:creationId xmlns:a16="http://schemas.microsoft.com/office/drawing/2014/main" id="{E0469521-F16C-7645-BF80-9C30AEA8ECDD}"/>
              </a:ext>
            </a:extLst>
          </p:cNvPr>
          <p:cNvSpPr>
            <a:spLocks noGrp="1"/>
          </p:cNvSpPr>
          <p:nvPr>
            <p:ph type="body" sz="half" idx="18"/>
          </p:nvPr>
        </p:nvSpPr>
        <p:spPr>
          <a:xfrm>
            <a:off x="9058276" y="4726192"/>
            <a:ext cx="2586037" cy="1404153"/>
          </a:xfrm>
          <a:prstGeom prst="rect">
            <a:avLst/>
          </a:prstGeom>
        </p:spPr>
        <p:txBody>
          <a:bodyPr>
            <a:normAutofit/>
          </a:bodyPr>
          <a:lstStyle>
            <a:lvl1pPr marL="0" indent="0">
              <a:lnSpc>
                <a:spcPct val="100000"/>
              </a:lnSpc>
              <a:buNone/>
              <a:defRPr sz="1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Tree>
    <p:extLst>
      <p:ext uri="{BB962C8B-B14F-4D97-AF65-F5344CB8AC3E}">
        <p14:creationId xmlns:p14="http://schemas.microsoft.com/office/powerpoint/2010/main" val="8340554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Quotes and testimonial slide">
    <p:bg>
      <p:bgPr>
        <a:solidFill>
          <a:schemeClr val="bg1"/>
        </a:solidFill>
        <a:effectLst/>
      </p:bgPr>
    </p:bg>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ED18DE4-0234-E248-AACA-E37DB1A774D5}"/>
              </a:ext>
            </a:extLst>
          </p:cNvPr>
          <p:cNvSpPr>
            <a:spLocks noGrp="1"/>
          </p:cNvSpPr>
          <p:nvPr>
            <p:ph type="body" idx="1" hasCustomPrompt="1"/>
          </p:nvPr>
        </p:nvSpPr>
        <p:spPr>
          <a:xfrm>
            <a:off x="52863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8" name="Text Placeholder 2">
            <a:extLst>
              <a:ext uri="{FF2B5EF4-FFF2-40B4-BE49-F238E27FC236}">
                <a16:creationId xmlns:a16="http://schemas.microsoft.com/office/drawing/2014/main" id="{A3994FF5-75CA-D542-AE8A-FF290128AD76}"/>
              </a:ext>
            </a:extLst>
          </p:cNvPr>
          <p:cNvSpPr>
            <a:spLocks noGrp="1"/>
          </p:cNvSpPr>
          <p:nvPr>
            <p:ph type="body" idx="15" hasCustomPrompt="1"/>
          </p:nvPr>
        </p:nvSpPr>
        <p:spPr>
          <a:xfrm>
            <a:off x="435768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0" name="Text Placeholder 2">
            <a:extLst>
              <a:ext uri="{FF2B5EF4-FFF2-40B4-BE49-F238E27FC236}">
                <a16:creationId xmlns:a16="http://schemas.microsoft.com/office/drawing/2014/main" id="{408E50E4-226F-9847-9392-FE95E91D60DC}"/>
              </a:ext>
            </a:extLst>
          </p:cNvPr>
          <p:cNvSpPr>
            <a:spLocks noGrp="1"/>
          </p:cNvSpPr>
          <p:nvPr>
            <p:ph type="body" idx="16" hasCustomPrompt="1"/>
          </p:nvPr>
        </p:nvSpPr>
        <p:spPr>
          <a:xfrm>
            <a:off x="8129588" y="5412692"/>
            <a:ext cx="3543300" cy="659495"/>
          </a:xfrm>
          <a:prstGeom prst="rect">
            <a:avLst/>
          </a:prstGeom>
        </p:spPr>
        <p:txBody>
          <a:bodyPr>
            <a:normAutofit/>
          </a:bodyPr>
          <a:lstStyle>
            <a:lvl1pPr marL="0" indent="0">
              <a:buNone/>
              <a:defRPr sz="1400" b="1">
                <a:solidFill>
                  <a:schemeClr val="tx1"/>
                </a:solidFill>
                <a:latin typeface="Arial" panose="020B0604020202020204" pitchFamily="34" charset="0"/>
                <a:cs typeface="Arial" panose="020B060402020202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13" name="Text Placeholder 12">
            <a:extLst>
              <a:ext uri="{FF2B5EF4-FFF2-40B4-BE49-F238E27FC236}">
                <a16:creationId xmlns:a16="http://schemas.microsoft.com/office/drawing/2014/main" id="{807A35C6-3861-BC41-830C-3E0AA8405654}"/>
              </a:ext>
            </a:extLst>
          </p:cNvPr>
          <p:cNvSpPr>
            <a:spLocks noGrp="1"/>
          </p:cNvSpPr>
          <p:nvPr>
            <p:ph type="body" sz="quarter" idx="17"/>
          </p:nvPr>
        </p:nvSpPr>
        <p:spPr>
          <a:xfrm>
            <a:off x="4357688"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14" name="Text Placeholder 12">
            <a:extLst>
              <a:ext uri="{FF2B5EF4-FFF2-40B4-BE49-F238E27FC236}">
                <a16:creationId xmlns:a16="http://schemas.microsoft.com/office/drawing/2014/main" id="{94ECD9F0-E726-484A-BAE6-AEAA3F1F9707}"/>
              </a:ext>
            </a:extLst>
          </p:cNvPr>
          <p:cNvSpPr>
            <a:spLocks noGrp="1"/>
          </p:cNvSpPr>
          <p:nvPr>
            <p:ph type="body" sz="quarter" idx="18"/>
          </p:nvPr>
        </p:nvSpPr>
        <p:spPr>
          <a:xfrm>
            <a:off x="528638"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15" name="Text Placeholder 12">
            <a:extLst>
              <a:ext uri="{FF2B5EF4-FFF2-40B4-BE49-F238E27FC236}">
                <a16:creationId xmlns:a16="http://schemas.microsoft.com/office/drawing/2014/main" id="{5E63B64F-6E94-6A41-B8DD-27F9FD187510}"/>
              </a:ext>
            </a:extLst>
          </p:cNvPr>
          <p:cNvSpPr>
            <a:spLocks noGrp="1"/>
          </p:cNvSpPr>
          <p:nvPr>
            <p:ph type="body" sz="quarter" idx="19"/>
          </p:nvPr>
        </p:nvSpPr>
        <p:spPr>
          <a:xfrm>
            <a:off x="8115300" y="1209675"/>
            <a:ext cx="3543300" cy="3976688"/>
          </a:xfrm>
          <a:prstGeom prst="rect">
            <a:avLst/>
          </a:prstGeom>
        </p:spPr>
        <p:txBody>
          <a:bodyPr anchor="b">
            <a:normAutofit/>
          </a:bodyPr>
          <a:lstStyle>
            <a:lvl1pPr marL="0" indent="0">
              <a:lnSpc>
                <a:spcPts val="4500"/>
              </a:lnSpc>
              <a:buNone/>
              <a:defRPr sz="3200" i="1">
                <a:latin typeface="Georgia" panose="02040502050405020303" pitchFamily="18" charset="0"/>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Edit Master text styles</a:t>
            </a:r>
          </a:p>
        </p:txBody>
      </p:sp>
      <p:sp>
        <p:nvSpPr>
          <p:cNvPr id="9"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9399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1A143651-3799-F24B-AEFE-AAAD1187C7AF}"/>
              </a:ext>
            </a:extLst>
          </p:cNvPr>
          <p:cNvSpPr>
            <a:spLocks noGrp="1"/>
          </p:cNvSpPr>
          <p:nvPr>
            <p:ph idx="1" hasCustomPrompt="1"/>
          </p:nvPr>
        </p:nvSpPr>
        <p:spPr>
          <a:xfrm>
            <a:off x="538161" y="1657350"/>
            <a:ext cx="5405440"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a:extLst>
              <a:ext uri="{FF2B5EF4-FFF2-40B4-BE49-F238E27FC236}">
                <a16:creationId xmlns:a16="http://schemas.microsoft.com/office/drawing/2014/main" id="{3C0C7668-8CC7-CF4A-8570-FDE604593FB0}"/>
              </a:ext>
            </a:extLst>
          </p:cNvPr>
          <p:cNvSpPr>
            <a:spLocks noGrp="1"/>
          </p:cNvSpPr>
          <p:nvPr>
            <p:ph idx="13" hasCustomPrompt="1"/>
          </p:nvPr>
        </p:nvSpPr>
        <p:spPr>
          <a:xfrm>
            <a:off x="6226267" y="1657350"/>
            <a:ext cx="5288837" cy="4457700"/>
          </a:xfrm>
          <a:prstGeom prst="rect">
            <a:avLst/>
          </a:prstGeom>
        </p:spPr>
        <p:txBody>
          <a:bodyPr/>
          <a:lstStyle>
            <a:lvl1pPr>
              <a:lnSpc>
                <a:spcPts val="2100"/>
              </a:lnSpc>
              <a:defRPr sz="1400" b="1">
                <a:latin typeface="Arial" panose="020B0604020202020204" pitchFamily="34" charset="0"/>
                <a:cs typeface="Arial" panose="020B0604020202020204" pitchFamily="34" charset="0"/>
              </a:defRPr>
            </a:lvl1pPr>
            <a:lvl2pPr>
              <a:lnSpc>
                <a:spcPts val="2100"/>
              </a:lnSpc>
              <a:defRPr sz="1200">
                <a:latin typeface="Arial" panose="020B0604020202020204" pitchFamily="34" charset="0"/>
                <a:cs typeface="Arial" panose="020B0604020202020204" pitchFamily="34" charset="0"/>
              </a:defRPr>
            </a:lvl2pPr>
            <a:lvl3pPr>
              <a:lnSpc>
                <a:spcPts val="2100"/>
              </a:lnSpc>
              <a:defRPr sz="1100">
                <a:latin typeface="Arial" panose="020B0604020202020204" pitchFamily="34" charset="0"/>
                <a:cs typeface="Arial" panose="020B0604020202020204" pitchFamily="34" charset="0"/>
              </a:defRPr>
            </a:lvl3pPr>
            <a:lvl4pPr>
              <a:lnSpc>
                <a:spcPts val="2100"/>
              </a:lnSpc>
              <a:defRPr sz="1050">
                <a:latin typeface="Arial" panose="020B0604020202020204" pitchFamily="34" charset="0"/>
                <a:cs typeface="Arial" panose="020B0604020202020204" pitchFamily="34" charset="0"/>
              </a:defRPr>
            </a:lvl4pPr>
            <a:lvl5pPr>
              <a:lnSpc>
                <a:spcPts val="2100"/>
              </a:lnSpc>
              <a:defRPr sz="105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274FB544-0753-1E4B-A414-CB8CEF8925D1}"/>
              </a:ext>
            </a:extLst>
          </p:cNvPr>
          <p:cNvSpPr>
            <a:spLocks noGrp="1"/>
          </p:cNvSpPr>
          <p:nvPr>
            <p:ph type="title"/>
          </p:nvPr>
        </p:nvSpPr>
        <p:spPr>
          <a:xfrm>
            <a:off x="508760" y="550861"/>
            <a:ext cx="11006344" cy="835027"/>
          </a:xfrm>
          <a:prstGeom prst="rect">
            <a:avLst/>
          </a:prstGeom>
        </p:spPr>
        <p:txBody>
          <a:bodyPr>
            <a:normAutofit/>
          </a:bodyPr>
          <a:lstStyle>
            <a:lvl1pPr>
              <a:defRPr sz="2800"/>
            </a:lvl1pPr>
          </a:lstStyle>
          <a:p>
            <a:r>
              <a:rPr lang="en-US" dirty="0"/>
              <a:t>Click to edit Master title style</a:t>
            </a:r>
          </a:p>
        </p:txBody>
      </p:sp>
      <p:cxnSp>
        <p:nvCxnSpPr>
          <p:cNvPr id="16" name="Straight Connector 15">
            <a:extLst>
              <a:ext uri="{FF2B5EF4-FFF2-40B4-BE49-F238E27FC236}">
                <a16:creationId xmlns:a16="http://schemas.microsoft.com/office/drawing/2014/main" id="{BF354029-E75E-6F47-88D0-33B7164E6319}"/>
              </a:ext>
            </a:extLst>
          </p:cNvPr>
          <p:cNvCxnSpPr/>
          <p:nvPr userDrawn="1"/>
        </p:nvCxnSpPr>
        <p:spPr>
          <a:xfrm>
            <a:off x="616226" y="1282149"/>
            <a:ext cx="108988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84670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9A9B164-9C2C-4D48-8696-9484E8FF7626}"/>
              </a:ext>
            </a:extLst>
          </p:cNvPr>
          <p:cNvSpPr>
            <a:spLocks noGrp="1"/>
          </p:cNvSpPr>
          <p:nvPr>
            <p:ph type="body" idx="1" hasCustomPrompt="1"/>
          </p:nvPr>
        </p:nvSpPr>
        <p:spPr>
          <a:xfrm>
            <a:off x="542925" y="1681171"/>
            <a:ext cx="5400676"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5" name="Text Placeholder 4">
            <a:extLst>
              <a:ext uri="{FF2B5EF4-FFF2-40B4-BE49-F238E27FC236}">
                <a16:creationId xmlns:a16="http://schemas.microsoft.com/office/drawing/2014/main" id="{9A45142E-614C-1941-A4E8-E24EA5A0D501}"/>
              </a:ext>
            </a:extLst>
          </p:cNvPr>
          <p:cNvSpPr>
            <a:spLocks noGrp="1"/>
          </p:cNvSpPr>
          <p:nvPr>
            <p:ph type="body" sz="quarter" idx="3" hasCustomPrompt="1"/>
          </p:nvPr>
        </p:nvSpPr>
        <p:spPr>
          <a:xfrm>
            <a:off x="6226267" y="1681171"/>
            <a:ext cx="5285752"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5" name="Content Placeholder 2">
            <a:extLst>
              <a:ext uri="{FF2B5EF4-FFF2-40B4-BE49-F238E27FC236}">
                <a16:creationId xmlns:a16="http://schemas.microsoft.com/office/drawing/2014/main" id="{A76002A2-2BEE-E84D-91F0-54ED39ABA3CA}"/>
              </a:ext>
            </a:extLst>
          </p:cNvPr>
          <p:cNvSpPr>
            <a:spLocks noGrp="1"/>
          </p:cNvSpPr>
          <p:nvPr>
            <p:ph idx="13"/>
          </p:nvPr>
        </p:nvSpPr>
        <p:spPr>
          <a:xfrm>
            <a:off x="538161" y="1986374"/>
            <a:ext cx="5405440" cy="4143971"/>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2">
            <a:extLst>
              <a:ext uri="{FF2B5EF4-FFF2-40B4-BE49-F238E27FC236}">
                <a16:creationId xmlns:a16="http://schemas.microsoft.com/office/drawing/2014/main" id="{E3047B5C-8C66-DD49-8353-D9A1331573E0}"/>
              </a:ext>
            </a:extLst>
          </p:cNvPr>
          <p:cNvSpPr>
            <a:spLocks noGrp="1"/>
          </p:cNvSpPr>
          <p:nvPr>
            <p:ph idx="14"/>
          </p:nvPr>
        </p:nvSpPr>
        <p:spPr>
          <a:xfrm>
            <a:off x="6226267" y="1986374"/>
            <a:ext cx="5288837" cy="4143971"/>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itle 1">
            <a:extLst>
              <a:ext uri="{FF2B5EF4-FFF2-40B4-BE49-F238E27FC236}">
                <a16:creationId xmlns:a16="http://schemas.microsoft.com/office/drawing/2014/main" id="{274FB544-0753-1E4B-A414-CB8CEF8925D1}"/>
              </a:ext>
            </a:extLst>
          </p:cNvPr>
          <p:cNvSpPr>
            <a:spLocks noGrp="1"/>
          </p:cNvSpPr>
          <p:nvPr>
            <p:ph type="title"/>
          </p:nvPr>
        </p:nvSpPr>
        <p:spPr>
          <a:xfrm>
            <a:off x="528638" y="442013"/>
            <a:ext cx="5434841" cy="730804"/>
          </a:xfrm>
          <a:prstGeom prst="rect">
            <a:avLst/>
          </a:prstGeom>
        </p:spPr>
        <p:txBody>
          <a:bodyPr anchor="b">
            <a:normAutofit/>
          </a:bodyPr>
          <a:lstStyle>
            <a:lvl1pPr>
              <a:defRPr sz="2000"/>
            </a:lvl1pPr>
          </a:lstStyle>
          <a:p>
            <a:r>
              <a:rPr lang="en-US" dirty="0"/>
              <a:t>Click to edit Master title style</a:t>
            </a:r>
          </a:p>
        </p:txBody>
      </p:sp>
      <p:cxnSp>
        <p:nvCxnSpPr>
          <p:cNvPr id="20" name="Straight Connector 19">
            <a:extLst>
              <a:ext uri="{FF2B5EF4-FFF2-40B4-BE49-F238E27FC236}">
                <a16:creationId xmlns:a16="http://schemas.microsoft.com/office/drawing/2014/main" id="{BF354029-E75E-6F47-88D0-33B7164E6319}"/>
              </a:ext>
            </a:extLst>
          </p:cNvPr>
          <p:cNvCxnSpPr/>
          <p:nvPr userDrawn="1"/>
        </p:nvCxnSpPr>
        <p:spPr>
          <a:xfrm flipV="1">
            <a:off x="616226" y="1277039"/>
            <a:ext cx="5327375" cy="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F354029-E75E-6F47-88D0-33B7164E6319}"/>
              </a:ext>
            </a:extLst>
          </p:cNvPr>
          <p:cNvCxnSpPr/>
          <p:nvPr userDrawn="1"/>
        </p:nvCxnSpPr>
        <p:spPr>
          <a:xfrm flipV="1">
            <a:off x="6206997" y="1277039"/>
            <a:ext cx="5327375" cy="51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22"/>
          <p:cNvSpPr>
            <a:spLocks noGrp="1"/>
          </p:cNvSpPr>
          <p:nvPr>
            <p:ph type="body" sz="quarter" idx="19" hasCustomPrompt="1"/>
          </p:nvPr>
        </p:nvSpPr>
        <p:spPr>
          <a:xfrm>
            <a:off x="6227003" y="442015"/>
            <a:ext cx="5327650" cy="730802"/>
          </a:xfrm>
          <a:prstGeom prst="rect">
            <a:avLst/>
          </a:prstGeom>
        </p:spPr>
        <p:txBody>
          <a:bodyPr anchor="b">
            <a:normAutofit/>
          </a:bodyPr>
          <a:lstStyle>
            <a:lvl1pPr marL="0" indent="0">
              <a:buNone/>
              <a:defRPr sz="2000" b="1"/>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Master title style</a:t>
            </a:r>
          </a:p>
        </p:txBody>
      </p: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368213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mall Two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5" y="1606538"/>
            <a:ext cx="5400676" cy="10858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6243638" y="1606538"/>
            <a:ext cx="5271466" cy="10858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CBBDF55F-90F0-1C41-908C-56A922379254}"/>
              </a:ext>
            </a:extLst>
          </p:cNvPr>
          <p:cNvSpPr>
            <a:spLocks noGrp="1"/>
          </p:cNvSpPr>
          <p:nvPr>
            <p:ph type="body" idx="1" hasCustomPrompt="1"/>
          </p:nvPr>
        </p:nvSpPr>
        <p:spPr>
          <a:xfrm>
            <a:off x="542925" y="2878599"/>
            <a:ext cx="5430838"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Text Placeholder 4">
            <a:extLst>
              <a:ext uri="{FF2B5EF4-FFF2-40B4-BE49-F238E27FC236}">
                <a16:creationId xmlns:a16="http://schemas.microsoft.com/office/drawing/2014/main" id="{2EA49D96-8068-0E46-8E04-581AD2DEEBF8}"/>
              </a:ext>
            </a:extLst>
          </p:cNvPr>
          <p:cNvSpPr>
            <a:spLocks noGrp="1"/>
          </p:cNvSpPr>
          <p:nvPr>
            <p:ph type="body" sz="quarter" idx="3" hasCustomPrompt="1"/>
          </p:nvPr>
        </p:nvSpPr>
        <p:spPr>
          <a:xfrm>
            <a:off x="6229352" y="2878599"/>
            <a:ext cx="5285752"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7" name="Content Placeholder 2">
            <a:extLst>
              <a:ext uri="{FF2B5EF4-FFF2-40B4-BE49-F238E27FC236}">
                <a16:creationId xmlns:a16="http://schemas.microsoft.com/office/drawing/2014/main" id="{37DEAE7C-B91C-3A45-9797-1CA40EEE86FC}"/>
              </a:ext>
            </a:extLst>
          </p:cNvPr>
          <p:cNvSpPr>
            <a:spLocks noGrp="1"/>
          </p:cNvSpPr>
          <p:nvPr>
            <p:ph idx="15"/>
          </p:nvPr>
        </p:nvSpPr>
        <p:spPr>
          <a:xfrm>
            <a:off x="538161" y="3194688"/>
            <a:ext cx="5405440"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2">
            <a:extLst>
              <a:ext uri="{FF2B5EF4-FFF2-40B4-BE49-F238E27FC236}">
                <a16:creationId xmlns:a16="http://schemas.microsoft.com/office/drawing/2014/main" id="{ACBF5F4D-C8DF-6B40-9757-7862B3F3D013}"/>
              </a:ext>
            </a:extLst>
          </p:cNvPr>
          <p:cNvSpPr>
            <a:spLocks noGrp="1"/>
          </p:cNvSpPr>
          <p:nvPr>
            <p:ph idx="16"/>
          </p:nvPr>
        </p:nvSpPr>
        <p:spPr>
          <a:xfrm>
            <a:off x="6226267" y="3194688"/>
            <a:ext cx="5288837"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3" name="Straight Connector 22">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782289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mall Three Icon Layou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ECB20CF7-ABEA-2C4D-BB72-60BDB752E09C}"/>
              </a:ext>
            </a:extLst>
          </p:cNvPr>
          <p:cNvSpPr>
            <a:spLocks noGrp="1"/>
          </p:cNvSpPr>
          <p:nvPr>
            <p:ph type="pic" sz="quarter" idx="13"/>
          </p:nvPr>
        </p:nvSpPr>
        <p:spPr>
          <a:xfrm>
            <a:off x="542924" y="1606538"/>
            <a:ext cx="3495675" cy="1085850"/>
          </a:xfrm>
          <a:prstGeom prst="rect">
            <a:avLst/>
          </a:prstGeom>
        </p:spPr>
        <p:txBody>
          <a:bodyPr/>
          <a:lstStyle/>
          <a:p>
            <a:endParaRPr lang="en-US" dirty="0"/>
          </a:p>
        </p:txBody>
      </p:sp>
      <p:sp>
        <p:nvSpPr>
          <p:cNvPr id="11" name="Picture Placeholder 6">
            <a:extLst>
              <a:ext uri="{FF2B5EF4-FFF2-40B4-BE49-F238E27FC236}">
                <a16:creationId xmlns:a16="http://schemas.microsoft.com/office/drawing/2014/main" id="{30AB767C-C8CE-A646-995D-CEACD854568B}"/>
              </a:ext>
            </a:extLst>
          </p:cNvPr>
          <p:cNvSpPr>
            <a:spLocks noGrp="1"/>
          </p:cNvSpPr>
          <p:nvPr>
            <p:ph type="pic" sz="quarter" idx="14"/>
          </p:nvPr>
        </p:nvSpPr>
        <p:spPr>
          <a:xfrm>
            <a:off x="4329113" y="1606538"/>
            <a:ext cx="3529012" cy="1085850"/>
          </a:xfrm>
          <a:prstGeom prst="rect">
            <a:avLst/>
          </a:prstGeom>
        </p:spPr>
        <p:txBody>
          <a:bodyPr/>
          <a:lstStyle/>
          <a:p>
            <a:endParaRPr lang="en-US" dirty="0"/>
          </a:p>
        </p:txBody>
      </p:sp>
      <p:sp>
        <p:nvSpPr>
          <p:cNvPr id="14" name="Picture Placeholder 6">
            <a:extLst>
              <a:ext uri="{FF2B5EF4-FFF2-40B4-BE49-F238E27FC236}">
                <a16:creationId xmlns:a16="http://schemas.microsoft.com/office/drawing/2014/main" id="{30BC5AE0-0A2C-0A47-AED3-72F396E00B93}"/>
              </a:ext>
            </a:extLst>
          </p:cNvPr>
          <p:cNvSpPr>
            <a:spLocks noGrp="1"/>
          </p:cNvSpPr>
          <p:nvPr>
            <p:ph type="pic" sz="quarter" idx="17"/>
          </p:nvPr>
        </p:nvSpPr>
        <p:spPr>
          <a:xfrm>
            <a:off x="8115301" y="1606538"/>
            <a:ext cx="3430302" cy="1085850"/>
          </a:xfrm>
          <a:prstGeom prst="rect">
            <a:avLst/>
          </a:prstGeom>
        </p:spPr>
        <p:txBody>
          <a:bodyPr/>
          <a:lstStyle/>
          <a:p>
            <a:endParaRPr lang="en-US" dirty="0"/>
          </a:p>
        </p:txBody>
      </p:sp>
      <p:sp>
        <p:nvSpPr>
          <p:cNvPr id="15" name="Text Placeholder 2">
            <a:extLst>
              <a:ext uri="{FF2B5EF4-FFF2-40B4-BE49-F238E27FC236}">
                <a16:creationId xmlns:a16="http://schemas.microsoft.com/office/drawing/2014/main" id="{A9B8C281-38F9-7B4F-9053-E5183E02C72C}"/>
              </a:ext>
            </a:extLst>
          </p:cNvPr>
          <p:cNvSpPr>
            <a:spLocks noGrp="1"/>
          </p:cNvSpPr>
          <p:nvPr>
            <p:ph type="body" idx="19" hasCustomPrompt="1"/>
          </p:nvPr>
        </p:nvSpPr>
        <p:spPr>
          <a:xfrm>
            <a:off x="4329113" y="2878599"/>
            <a:ext cx="351688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6" name="Content Placeholder 2">
            <a:extLst>
              <a:ext uri="{FF2B5EF4-FFF2-40B4-BE49-F238E27FC236}">
                <a16:creationId xmlns:a16="http://schemas.microsoft.com/office/drawing/2014/main" id="{C18917B6-ED6E-5247-A016-E8EB5828083B}"/>
              </a:ext>
            </a:extLst>
          </p:cNvPr>
          <p:cNvSpPr>
            <a:spLocks noGrp="1"/>
          </p:cNvSpPr>
          <p:nvPr>
            <p:ph idx="15"/>
          </p:nvPr>
        </p:nvSpPr>
        <p:spPr>
          <a:xfrm>
            <a:off x="4324349" y="3194688"/>
            <a:ext cx="3500438"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 Placeholder 2">
            <a:extLst>
              <a:ext uri="{FF2B5EF4-FFF2-40B4-BE49-F238E27FC236}">
                <a16:creationId xmlns:a16="http://schemas.microsoft.com/office/drawing/2014/main" id="{E23316C5-42E3-A546-BFAD-685CA83063A4}"/>
              </a:ext>
            </a:extLst>
          </p:cNvPr>
          <p:cNvSpPr>
            <a:spLocks noGrp="1"/>
          </p:cNvSpPr>
          <p:nvPr>
            <p:ph type="body" idx="20" hasCustomPrompt="1"/>
          </p:nvPr>
        </p:nvSpPr>
        <p:spPr>
          <a:xfrm>
            <a:off x="529998" y="2878599"/>
            <a:ext cx="3516885"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19" name="Content Placeholder 2">
            <a:extLst>
              <a:ext uri="{FF2B5EF4-FFF2-40B4-BE49-F238E27FC236}">
                <a16:creationId xmlns:a16="http://schemas.microsoft.com/office/drawing/2014/main" id="{7736DC52-B567-4A40-86E6-A926C985A3C3}"/>
              </a:ext>
            </a:extLst>
          </p:cNvPr>
          <p:cNvSpPr>
            <a:spLocks noGrp="1"/>
          </p:cNvSpPr>
          <p:nvPr>
            <p:ph idx="21"/>
          </p:nvPr>
        </p:nvSpPr>
        <p:spPr>
          <a:xfrm>
            <a:off x="525234" y="3194688"/>
            <a:ext cx="3500438"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2">
            <a:extLst>
              <a:ext uri="{FF2B5EF4-FFF2-40B4-BE49-F238E27FC236}">
                <a16:creationId xmlns:a16="http://schemas.microsoft.com/office/drawing/2014/main" id="{9E92BD2B-6F22-EA49-83E7-283C14BE4AA6}"/>
              </a:ext>
            </a:extLst>
          </p:cNvPr>
          <p:cNvSpPr>
            <a:spLocks noGrp="1"/>
          </p:cNvSpPr>
          <p:nvPr>
            <p:ph type="body" idx="22" hasCustomPrompt="1"/>
          </p:nvPr>
        </p:nvSpPr>
        <p:spPr>
          <a:xfrm>
            <a:off x="8117341" y="2878599"/>
            <a:ext cx="3397763" cy="311138"/>
          </a:xfrm>
          <a:prstGeom prst="rect">
            <a:avLst/>
          </a:prstGeom>
        </p:spPr>
        <p:txBody>
          <a:bodyPr anchor="t">
            <a:normAutofit/>
          </a:bodyPr>
          <a:lstStyle>
            <a:lvl1pPr marL="0" indent="0">
              <a:lnSpc>
                <a:spcPct val="100000"/>
              </a:lnSpc>
              <a:buNone/>
              <a:defRPr sz="1400" b="1">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21" name="Content Placeholder 2">
            <a:extLst>
              <a:ext uri="{FF2B5EF4-FFF2-40B4-BE49-F238E27FC236}">
                <a16:creationId xmlns:a16="http://schemas.microsoft.com/office/drawing/2014/main" id="{447E32C1-C9CF-044C-AA5E-2ED6C83D1E1F}"/>
              </a:ext>
            </a:extLst>
          </p:cNvPr>
          <p:cNvSpPr>
            <a:spLocks noGrp="1"/>
          </p:cNvSpPr>
          <p:nvPr>
            <p:ph idx="23"/>
          </p:nvPr>
        </p:nvSpPr>
        <p:spPr>
          <a:xfrm>
            <a:off x="8112577" y="3194688"/>
            <a:ext cx="3402527" cy="2935657"/>
          </a:xfrm>
          <a:prstGeom prst="rect">
            <a:avLst/>
          </a:prstGeom>
        </p:spPr>
        <p:txBody>
          <a:bodyPr>
            <a:normAutofit/>
          </a:bodyPr>
          <a:lstStyle>
            <a:lvl1pPr>
              <a:lnSpc>
                <a:spcPts val="2100"/>
              </a:lnSpc>
              <a:defRPr sz="1200" b="0">
                <a:latin typeface="Arial" panose="020B0604020202020204" pitchFamily="34" charset="0"/>
                <a:cs typeface="Arial" panose="020B0604020202020204" pitchFamily="34" charset="0"/>
              </a:defRPr>
            </a:lvl1pPr>
            <a:lvl2pPr>
              <a:lnSpc>
                <a:spcPts val="2100"/>
              </a:lnSpc>
              <a:defRPr sz="1100">
                <a:latin typeface="Arial" panose="020B0604020202020204" pitchFamily="34" charset="0"/>
                <a:cs typeface="Arial" panose="020B0604020202020204" pitchFamily="34" charset="0"/>
              </a:defRPr>
            </a:lvl2pPr>
            <a:lvl3pPr>
              <a:lnSpc>
                <a:spcPts val="2100"/>
              </a:lnSpc>
              <a:defRPr sz="1050">
                <a:latin typeface="Arial" panose="020B0604020202020204" pitchFamily="34" charset="0"/>
                <a:cs typeface="Arial" panose="020B0604020202020204" pitchFamily="34" charset="0"/>
              </a:defRPr>
            </a:lvl3pPr>
            <a:lvl4pPr>
              <a:lnSpc>
                <a:spcPts val="2100"/>
              </a:lnSpc>
              <a:defRPr sz="1100">
                <a:latin typeface="Arial" panose="020B0604020202020204" pitchFamily="34" charset="0"/>
                <a:cs typeface="Arial" panose="020B0604020202020204" pitchFamily="34" charset="0"/>
              </a:defRPr>
            </a:lvl4pPr>
            <a:lvl5pPr>
              <a:lnSpc>
                <a:spcPts val="2100"/>
              </a:lnSpc>
              <a:defRPr sz="1100">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Title 1">
            <a:extLst>
              <a:ext uri="{FF2B5EF4-FFF2-40B4-BE49-F238E27FC236}">
                <a16:creationId xmlns:a16="http://schemas.microsoft.com/office/drawing/2014/main" id="{274FB544-0753-1E4B-A414-CB8CEF8925D1}"/>
              </a:ext>
            </a:extLst>
          </p:cNvPr>
          <p:cNvSpPr>
            <a:spLocks noGrp="1"/>
          </p:cNvSpPr>
          <p:nvPr>
            <p:ph type="title"/>
          </p:nvPr>
        </p:nvSpPr>
        <p:spPr>
          <a:xfrm>
            <a:off x="508759" y="550861"/>
            <a:ext cx="11006345" cy="835027"/>
          </a:xfrm>
          <a:prstGeom prst="rect">
            <a:avLst/>
          </a:prstGeom>
        </p:spPr>
        <p:txBody>
          <a:bodyPr/>
          <a:lstStyle/>
          <a:p>
            <a:r>
              <a:rPr lang="en-US"/>
              <a:t>Click to edit Master title style</a:t>
            </a:r>
          </a:p>
        </p:txBody>
      </p:sp>
      <p:cxnSp>
        <p:nvCxnSpPr>
          <p:cNvPr id="28" name="Straight Connector 27">
            <a:extLst>
              <a:ext uri="{FF2B5EF4-FFF2-40B4-BE49-F238E27FC236}">
                <a16:creationId xmlns:a16="http://schemas.microsoft.com/office/drawing/2014/main" id="{BF354029-E75E-6F47-88D0-33B7164E6319}"/>
              </a:ext>
            </a:extLst>
          </p:cNvPr>
          <p:cNvCxnSpPr/>
          <p:nvPr userDrawn="1"/>
        </p:nvCxnSpPr>
        <p:spPr>
          <a:xfrm flipV="1">
            <a:off x="616226" y="1271675"/>
            <a:ext cx="10918825" cy="104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Slide Number Placeholder 5">
            <a:extLst>
              <a:ext uri="{FF2B5EF4-FFF2-40B4-BE49-F238E27FC236}">
                <a16:creationId xmlns:a16="http://schemas.microsoft.com/office/drawing/2014/main" id="{7E88AD31-4954-044A-B166-33D56A940E1C}"/>
              </a:ext>
            </a:extLst>
          </p:cNvPr>
          <p:cNvSpPr txBox="1">
            <a:spLocks/>
          </p:cNvSpPr>
          <p:nvPr userDrawn="1"/>
        </p:nvSpPr>
        <p:spPr>
          <a:xfrm>
            <a:off x="5829051" y="6456366"/>
            <a:ext cx="365760" cy="247541"/>
          </a:xfrm>
          <a:prstGeom prst="rect">
            <a:avLst/>
          </a:prstGeom>
        </p:spPr>
        <p:txBody>
          <a:bodyPr vert="horz" lIns="91440" tIns="45720" rIns="91440" bIns="45720" rtlCol="0" anchor="ctr"/>
          <a:lstStyle>
            <a:defPPr>
              <a:defRPr lang="en-US"/>
            </a:defPPr>
            <a:lvl1pPr marL="0" algn="ctr" defTabSz="914400" rtl="0" eaLnBrk="1" latinLnBrk="0" hangingPunct="1">
              <a:defRPr sz="8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0CBB59C-0D25-7048-A082-95EACEC5738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84987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oleObject" Target="../embeddings/oleObject1.bin"/><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hyperlink" Target="https://www.google.ca/imgres?imgurl=https://s3.ca-central-1.amazonaws.com/vectorinstitute.ai/images/logos/Canada_Wordmark_EN.png&amp;imgrefurl=http://vectorinstitute.ai/&amp;docid=yhgK_zErh6d3aM&amp;tbnid=IIIM82B5TUYATM:&amp;vet=10ahUKEwjuq8nnosTZAhVQQq0KHQN_B-QQMwhPKAkwCQ..i&amp;w=1165&amp;h=303&amp;bih=479&amp;biw=1188&amp;q=canada%20wordmark&amp;ved=0ahUKEwjuq8nnosTZAhVQQq0KHQN_B-QQMwhPKAkwCQ&amp;iact=mrc&amp;uact=8"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image" Target="../media/image4.jpe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emf"/><Relationship Id="rId30"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5"/>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26" imgW="473" imgH="473" progId="TCLayout.ActiveDocument.1">
                  <p:embed/>
                </p:oleObj>
              </mc:Choice>
              <mc:Fallback>
                <p:oleObj name="think-cell Slide" r:id="rId26" imgW="473" imgH="473" progId="TCLayout.ActiveDocument.1">
                  <p:embed/>
                  <p:pic>
                    <p:nvPicPr>
                      <p:cNvPr id="0" name=""/>
                      <p:cNvPicPr/>
                      <p:nvPr/>
                    </p:nvPicPr>
                    <p:blipFill>
                      <a:blip r:embed="rId27"/>
                      <a:stretch>
                        <a:fillRect/>
                      </a:stretch>
                    </p:blipFill>
                    <p:spPr>
                      <a:xfrm>
                        <a:off x="1588" y="1588"/>
                        <a:ext cx="1587" cy="1587"/>
                      </a:xfrm>
                      <a:prstGeom prst="rect">
                        <a:avLst/>
                      </a:prstGeom>
                    </p:spPr>
                  </p:pic>
                </p:oleObj>
              </mc:Fallback>
            </mc:AlternateContent>
          </a:graphicData>
        </a:graphic>
      </p:graphicFrame>
      <p:pic>
        <p:nvPicPr>
          <p:cNvPr id="16" name="Picture 15" descr="Image result for canada wordmark">
            <a:hlinkClick r:id="rId28" invalidUrl="https://www.google.ca/imgres?imgurl=https://s3.ca-central-1.amazonaws.com/vectorinstitute.ai/images/logos/Canada_Wordmark_EN.png&amp;imgrefurl=http://vectorinstitute.ai/&amp;docid=yhgK_zErh6d3aM&amp;tbnid=IIIM82B5TUYATM:&amp;vet=10ahUKEwjuq8nnosTZAhVQQq0KHQN_B-QQMwhPKAkwCQ..i&amp;w=1165&amp;h=303&amp;bih=479&amp;biw=1188&amp;q=canada wordmark&amp;ved=0ahUKEwjuq8nnosTZAhVQQq0KHQN_B-QQMwhPKAkwCQ&amp;iact=mrc&amp;uact=8"/>
            <a:extLst>
              <a:ext uri="{FF2B5EF4-FFF2-40B4-BE49-F238E27FC236}">
                <a16:creationId xmlns:a16="http://schemas.microsoft.com/office/drawing/2014/main" id="{3A811313-001F-45BE-BB18-1AB810C9E568}"/>
              </a:ext>
            </a:extLst>
          </p:cNvPr>
          <p:cNvPicPr/>
          <p:nvPr userDrawn="1"/>
        </p:nvPicPr>
        <p:blipFill>
          <a:blip r:embed="rId29" cstate="screen">
            <a:extLst>
              <a:ext uri="{28A0092B-C50C-407E-A947-70E740481C1C}">
                <a14:useLocalDpi xmlns:a14="http://schemas.microsoft.com/office/drawing/2010/main"/>
              </a:ext>
            </a:extLst>
          </a:blip>
          <a:srcRect/>
          <a:stretch>
            <a:fillRect/>
          </a:stretch>
        </p:blipFill>
        <p:spPr bwMode="auto">
          <a:xfrm>
            <a:off x="10758922" y="6396193"/>
            <a:ext cx="885392" cy="229331"/>
          </a:xfrm>
          <a:prstGeom prst="rect">
            <a:avLst/>
          </a:prstGeom>
          <a:noFill/>
          <a:ln>
            <a:noFill/>
          </a:ln>
        </p:spPr>
      </p:pic>
      <p:pic>
        <p:nvPicPr>
          <p:cNvPr id="17" name="Picture 16">
            <a:extLst>
              <a:ext uri="{FF2B5EF4-FFF2-40B4-BE49-F238E27FC236}">
                <a16:creationId xmlns:a16="http://schemas.microsoft.com/office/drawing/2014/main" id="{1CF982D2-D3BA-489C-B6FC-75EBE40BC1CB}"/>
              </a:ext>
            </a:extLst>
          </p:cNvPr>
          <p:cNvPicPr>
            <a:picLocks noChangeAspect="1"/>
          </p:cNvPicPr>
          <p:nvPr userDrawn="1"/>
        </p:nvPicPr>
        <p:blipFill>
          <a:blip r:embed="rId30" cstate="screen">
            <a:extLst>
              <a:ext uri="{28A0092B-C50C-407E-A947-70E740481C1C}">
                <a14:useLocalDpi xmlns:a14="http://schemas.microsoft.com/office/drawing/2010/main"/>
              </a:ext>
            </a:extLst>
          </a:blip>
          <a:srcRect/>
          <a:stretch/>
        </p:blipFill>
        <p:spPr>
          <a:xfrm>
            <a:off x="585681" y="6402831"/>
            <a:ext cx="2036645" cy="194997"/>
          </a:xfrm>
          <a:prstGeom prst="rect">
            <a:avLst/>
          </a:prstGeom>
        </p:spPr>
      </p:pic>
      <p:pic>
        <p:nvPicPr>
          <p:cNvPr id="21" name="Image 9">
            <a:extLst>
              <a:ext uri="{FF2B5EF4-FFF2-40B4-BE49-F238E27FC236}">
                <a16:creationId xmlns:a16="http://schemas.microsoft.com/office/drawing/2014/main" id="{37567316-1793-40A1-8E6F-8FC9C47A9FBE}"/>
              </a:ext>
              <a:ext uri="{C183D7F6-B498-43B3-948B-1728B52AA6E4}">
                <adec:decorative xmlns:adec="http://schemas.microsoft.com/office/drawing/2017/decorative" val="1"/>
              </a:ext>
            </a:extLst>
          </p:cNvPr>
          <p:cNvPicPr>
            <a:picLocks noChangeAspect="1"/>
          </p:cNvPicPr>
          <p:nvPr userDrawn="1"/>
        </p:nvPicPr>
        <p:blipFill rotWithShape="1">
          <a:blip r:embed="rId31" cstate="screen">
            <a:extLst>
              <a:ext uri="{28A0092B-C50C-407E-A947-70E740481C1C}">
                <a14:useLocalDpi xmlns:a14="http://schemas.microsoft.com/office/drawing/2010/main"/>
              </a:ext>
            </a:extLst>
          </a:blip>
          <a:srcRect b="-114"/>
          <a:stretch/>
        </p:blipFill>
        <p:spPr>
          <a:xfrm>
            <a:off x="0" y="6124534"/>
            <a:ext cx="12196141" cy="53485"/>
          </a:xfrm>
          <a:prstGeom prst="rect">
            <a:avLst/>
          </a:pr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spPr>
      </p:pic>
    </p:spTree>
    <p:extLst>
      <p:ext uri="{BB962C8B-B14F-4D97-AF65-F5344CB8AC3E}">
        <p14:creationId xmlns:p14="http://schemas.microsoft.com/office/powerpoint/2010/main" val="792885655"/>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 id="2147483693" r:id="rId18"/>
    <p:sldLayoutId id="2147483694" r:id="rId19"/>
    <p:sldLayoutId id="2147483695" r:id="rId20"/>
    <p:sldLayoutId id="2147483696" r:id="rId21"/>
    <p:sldLayoutId id="2147483697" r:id="rId22"/>
    <p:sldLayoutId id="2147483698" r:id="rId23"/>
  </p:sldLayoutIdLst>
  <p:hf hdr="0" ftr="0" dt="0"/>
  <p:txStyles>
    <p:title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ts val="2400"/>
        </a:lnSpc>
        <a:spcBef>
          <a:spcPts val="1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ts val="24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ts val="2400"/>
        </a:lnSpc>
        <a:spcBef>
          <a:spcPts val="500"/>
        </a:spcBef>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7" Type="http://schemas.openxmlformats.org/officeDocument/2006/relationships/image" Target="../media/image6.png"/><Relationship Id="rId2" Type="http://schemas.openxmlformats.org/officeDocument/2006/relationships/slideLayout" Target="../slideLayouts/slideLayout1.xml"/><Relationship Id="rId1" Type="http://schemas.openxmlformats.org/officeDocument/2006/relationships/tags" Target="../tags/tag8.xml"/><Relationship Id="rId6" Type="http://schemas.openxmlformats.org/officeDocument/2006/relationships/image" Target="../media/image5.png"/><Relationship Id="rId5" Type="http://schemas.openxmlformats.org/officeDocument/2006/relationships/image" Target="../media/image1.emf"/><Relationship Id="rId4" Type="http://schemas.openxmlformats.org/officeDocument/2006/relationships/oleObject" Target="../embeddings/oleObject7.bin"/></Relationships>
</file>

<file path=ppt/slides/_rels/slide10.xml.rels><?xml version="1.0" encoding="UTF-8" standalone="yes"?>
<Relationships xmlns="http://schemas.openxmlformats.org/package/2006/relationships"><Relationship Id="rId8" Type="http://schemas.openxmlformats.org/officeDocument/2006/relationships/diagramQuickStyle" Target="../diagrams/quickStyle7.xml"/><Relationship Id="rId13" Type="http://schemas.openxmlformats.org/officeDocument/2006/relationships/image" Target="../media/image32.jpeg"/><Relationship Id="rId3" Type="http://schemas.openxmlformats.org/officeDocument/2006/relationships/image" Target="../media/image29.svg"/><Relationship Id="rId7" Type="http://schemas.openxmlformats.org/officeDocument/2006/relationships/diagramLayout" Target="../diagrams/layout7.xml"/><Relationship Id="rId12" Type="http://schemas.openxmlformats.org/officeDocument/2006/relationships/image" Target="../media/image31.jpeg"/><Relationship Id="rId2" Type="http://schemas.openxmlformats.org/officeDocument/2006/relationships/image" Target="../media/image28.png"/><Relationship Id="rId16" Type="http://schemas.openxmlformats.org/officeDocument/2006/relationships/image" Target="../media/image35.jpeg"/><Relationship Id="rId1" Type="http://schemas.openxmlformats.org/officeDocument/2006/relationships/slideLayout" Target="../slideLayouts/slideLayout14.xml"/><Relationship Id="rId6" Type="http://schemas.openxmlformats.org/officeDocument/2006/relationships/diagramData" Target="../diagrams/data7.xml"/><Relationship Id="rId11" Type="http://schemas.openxmlformats.org/officeDocument/2006/relationships/image" Target="../media/image30.jpeg"/><Relationship Id="rId5" Type="http://schemas.openxmlformats.org/officeDocument/2006/relationships/image" Target="../media/image9.svg"/><Relationship Id="rId15" Type="http://schemas.openxmlformats.org/officeDocument/2006/relationships/image" Target="../media/image34.jpeg"/><Relationship Id="rId10" Type="http://schemas.microsoft.com/office/2007/relationships/diagramDrawing" Target="../diagrams/drawing7.xml"/><Relationship Id="rId4" Type="http://schemas.openxmlformats.org/officeDocument/2006/relationships/image" Target="../media/image8.png"/><Relationship Id="rId9" Type="http://schemas.openxmlformats.org/officeDocument/2006/relationships/diagramColors" Target="../diagrams/colors7.xml"/><Relationship Id="rId14" Type="http://schemas.openxmlformats.org/officeDocument/2006/relationships/image" Target="../media/image33.jpeg"/></Relationships>
</file>

<file path=ppt/slides/_rels/slide11.xml.rels><?xml version="1.0" encoding="UTF-8" standalone="yes"?>
<Relationships xmlns="http://schemas.openxmlformats.org/package/2006/relationships"><Relationship Id="rId8" Type="http://schemas.openxmlformats.org/officeDocument/2006/relationships/diagramColors" Target="../diagrams/colors8.xml"/><Relationship Id="rId3" Type="http://schemas.openxmlformats.org/officeDocument/2006/relationships/image" Target="../media/image8.png"/><Relationship Id="rId7" Type="http://schemas.openxmlformats.org/officeDocument/2006/relationships/diagramQuickStyle" Target="../diagrams/quickStyle8.xml"/><Relationship Id="rId12" Type="http://schemas.openxmlformats.org/officeDocument/2006/relationships/image" Target="../media/image38.png"/><Relationship Id="rId2" Type="http://schemas.openxmlformats.org/officeDocument/2006/relationships/notesSlide" Target="../notesSlides/notesSlide7.xml"/><Relationship Id="rId1" Type="http://schemas.openxmlformats.org/officeDocument/2006/relationships/slideLayout" Target="../slideLayouts/slideLayout14.xml"/><Relationship Id="rId6" Type="http://schemas.openxmlformats.org/officeDocument/2006/relationships/diagramLayout" Target="../diagrams/layout8.xml"/><Relationship Id="rId11" Type="http://schemas.openxmlformats.org/officeDocument/2006/relationships/image" Target="../media/image37.png"/><Relationship Id="rId5" Type="http://schemas.openxmlformats.org/officeDocument/2006/relationships/diagramData" Target="../diagrams/data8.xml"/><Relationship Id="rId10" Type="http://schemas.openxmlformats.org/officeDocument/2006/relationships/image" Target="../media/image36.png"/><Relationship Id="rId4" Type="http://schemas.openxmlformats.org/officeDocument/2006/relationships/image" Target="../media/image9.svg"/><Relationship Id="rId9" Type="http://schemas.microsoft.com/office/2007/relationships/diagramDrawing" Target="../diagrams/drawing8.xml"/></Relationships>
</file>

<file path=ppt/slides/_rels/slide12.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9.svg"/><Relationship Id="rId7" Type="http://schemas.openxmlformats.org/officeDocument/2006/relationships/diagramColors" Target="../diagrams/colors9.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diagramQuickStyle" Target="../diagrams/quickStyle9.xml"/><Relationship Id="rId11" Type="http://schemas.openxmlformats.org/officeDocument/2006/relationships/image" Target="../media/image41.png"/><Relationship Id="rId5" Type="http://schemas.openxmlformats.org/officeDocument/2006/relationships/diagramLayout" Target="../diagrams/layout9.xml"/><Relationship Id="rId10" Type="http://schemas.openxmlformats.org/officeDocument/2006/relationships/image" Target="../media/image40.png"/><Relationship Id="rId4" Type="http://schemas.openxmlformats.org/officeDocument/2006/relationships/diagramData" Target="../diagrams/data9.xml"/><Relationship Id="rId9" Type="http://schemas.openxmlformats.org/officeDocument/2006/relationships/image" Target="../media/image39.png"/></Relationships>
</file>

<file path=ppt/slides/_rels/slide13.xml.rels><?xml version="1.0" encoding="UTF-8" standalone="yes"?>
<Relationships xmlns="http://schemas.openxmlformats.org/package/2006/relationships"><Relationship Id="rId8" Type="http://schemas.openxmlformats.org/officeDocument/2006/relationships/diagramColors" Target="../diagrams/colors10.xml"/><Relationship Id="rId3" Type="http://schemas.openxmlformats.org/officeDocument/2006/relationships/image" Target="../media/image8.png"/><Relationship Id="rId7" Type="http://schemas.openxmlformats.org/officeDocument/2006/relationships/diagramQuickStyle" Target="../diagrams/quickStyle10.xml"/><Relationship Id="rId2" Type="http://schemas.openxmlformats.org/officeDocument/2006/relationships/notesSlide" Target="../notesSlides/notesSlide8.xml"/><Relationship Id="rId1" Type="http://schemas.openxmlformats.org/officeDocument/2006/relationships/slideLayout" Target="../slideLayouts/slideLayout14.xml"/><Relationship Id="rId6" Type="http://schemas.openxmlformats.org/officeDocument/2006/relationships/diagramLayout" Target="../diagrams/layout10.xml"/><Relationship Id="rId11" Type="http://schemas.openxmlformats.org/officeDocument/2006/relationships/slide" Target="slide51.xml"/><Relationship Id="rId5" Type="http://schemas.openxmlformats.org/officeDocument/2006/relationships/diagramData" Target="../diagrams/data10.xml"/><Relationship Id="rId10" Type="http://schemas.openxmlformats.org/officeDocument/2006/relationships/image" Target="../media/image42.png"/><Relationship Id="rId4" Type="http://schemas.openxmlformats.org/officeDocument/2006/relationships/image" Target="../media/image9.svg"/><Relationship Id="rId9" Type="http://schemas.microsoft.com/office/2007/relationships/diagramDrawing" Target="../diagrams/drawing10.xml"/></Relationships>
</file>

<file path=ppt/slides/_rels/slide14.xml.rels><?xml version="1.0" encoding="UTF-8" standalone="yes"?>
<Relationships xmlns="http://schemas.openxmlformats.org/package/2006/relationships"><Relationship Id="rId8" Type="http://schemas.openxmlformats.org/officeDocument/2006/relationships/diagramColors" Target="../diagrams/colors11.xml"/><Relationship Id="rId13" Type="http://schemas.openxmlformats.org/officeDocument/2006/relationships/slide" Target="slide51.xml"/><Relationship Id="rId3" Type="http://schemas.openxmlformats.org/officeDocument/2006/relationships/image" Target="../media/image8.png"/><Relationship Id="rId7" Type="http://schemas.openxmlformats.org/officeDocument/2006/relationships/diagramQuickStyle" Target="../diagrams/quickStyle11.xml"/><Relationship Id="rId12" Type="http://schemas.openxmlformats.org/officeDocument/2006/relationships/image" Target="../media/image44.svg"/><Relationship Id="rId2" Type="http://schemas.openxmlformats.org/officeDocument/2006/relationships/notesSlide" Target="../notesSlides/notesSlide9.xml"/><Relationship Id="rId1" Type="http://schemas.openxmlformats.org/officeDocument/2006/relationships/slideLayout" Target="../slideLayouts/slideLayout14.xml"/><Relationship Id="rId6" Type="http://schemas.openxmlformats.org/officeDocument/2006/relationships/diagramLayout" Target="../diagrams/layout11.xml"/><Relationship Id="rId11" Type="http://schemas.openxmlformats.org/officeDocument/2006/relationships/image" Target="../media/image43.png"/><Relationship Id="rId5" Type="http://schemas.openxmlformats.org/officeDocument/2006/relationships/diagramData" Target="../diagrams/data11.xml"/><Relationship Id="rId10" Type="http://schemas.openxmlformats.org/officeDocument/2006/relationships/image" Target="../media/image42.png"/><Relationship Id="rId4" Type="http://schemas.openxmlformats.org/officeDocument/2006/relationships/image" Target="../media/image9.svg"/><Relationship Id="rId9" Type="http://schemas.microsoft.com/office/2007/relationships/diagramDrawing" Target="../diagrams/drawing11.xml"/></Relationships>
</file>

<file path=ppt/slides/_rels/slide15.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2.xml"/><Relationship Id="rId7" Type="http://schemas.openxmlformats.org/officeDocument/2006/relationships/image" Target="../media/image45.png"/><Relationship Id="rId2" Type="http://schemas.openxmlformats.org/officeDocument/2006/relationships/diagramData" Target="../diagrams/data12.xml"/><Relationship Id="rId1" Type="http://schemas.openxmlformats.org/officeDocument/2006/relationships/slideLayout" Target="../slideLayouts/slideLayout14.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6.xml.rels><?xml version="1.0" encoding="UTF-8" standalone="yes"?>
<Relationships xmlns="http://schemas.openxmlformats.org/package/2006/relationships"><Relationship Id="rId8" Type="http://schemas.openxmlformats.org/officeDocument/2006/relationships/diagramColors" Target="../diagrams/colors13.xml"/><Relationship Id="rId3" Type="http://schemas.openxmlformats.org/officeDocument/2006/relationships/slide" Target="slide25.xml"/><Relationship Id="rId7" Type="http://schemas.openxmlformats.org/officeDocument/2006/relationships/diagramQuickStyle" Target="../diagrams/quickStyle13.xml"/><Relationship Id="rId2" Type="http://schemas.openxmlformats.org/officeDocument/2006/relationships/notesSlide" Target="../notesSlides/notesSlide10.xml"/><Relationship Id="rId1" Type="http://schemas.openxmlformats.org/officeDocument/2006/relationships/slideLayout" Target="../slideLayouts/slideLayout14.xml"/><Relationship Id="rId6" Type="http://schemas.openxmlformats.org/officeDocument/2006/relationships/diagramLayout" Target="../diagrams/layout13.xml"/><Relationship Id="rId11" Type="http://schemas.openxmlformats.org/officeDocument/2006/relationships/image" Target="../media/image46.svg"/><Relationship Id="rId5" Type="http://schemas.openxmlformats.org/officeDocument/2006/relationships/diagramData" Target="../diagrams/data13.xml"/><Relationship Id="rId10" Type="http://schemas.openxmlformats.org/officeDocument/2006/relationships/image" Target="../media/image45.png"/><Relationship Id="rId4" Type="http://schemas.openxmlformats.org/officeDocument/2006/relationships/slide" Target="slide26.xml"/><Relationship Id="rId9" Type="http://schemas.microsoft.com/office/2007/relationships/diagramDrawing" Target="../diagrams/drawing13.xml"/></Relationships>
</file>

<file path=ppt/slides/_rels/slide17.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4.xml"/><Relationship Id="rId7" Type="http://schemas.openxmlformats.org/officeDocument/2006/relationships/image" Target="../media/image45.png"/><Relationship Id="rId2" Type="http://schemas.openxmlformats.org/officeDocument/2006/relationships/diagramData" Target="../diagrams/data14.xml"/><Relationship Id="rId1" Type="http://schemas.openxmlformats.org/officeDocument/2006/relationships/slideLayout" Target="../slideLayouts/slideLayout14.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18.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5.xml"/><Relationship Id="rId7" Type="http://schemas.openxmlformats.org/officeDocument/2006/relationships/image" Target="../media/image45.png"/><Relationship Id="rId2" Type="http://schemas.openxmlformats.org/officeDocument/2006/relationships/diagramData" Target="../diagrams/data15.xml"/><Relationship Id="rId1" Type="http://schemas.openxmlformats.org/officeDocument/2006/relationships/slideLayout" Target="../slideLayouts/slideLayout14.xml"/><Relationship Id="rId6" Type="http://schemas.microsoft.com/office/2007/relationships/diagramDrawing" Target="../diagrams/drawing15.xml"/><Relationship Id="rId5" Type="http://schemas.openxmlformats.org/officeDocument/2006/relationships/diagramColors" Target="../diagrams/colors15.xml"/><Relationship Id="rId10" Type="http://schemas.openxmlformats.org/officeDocument/2006/relationships/hyperlink" Target="https://communauto.com/?lang=fr" TargetMode="External"/><Relationship Id="rId4" Type="http://schemas.openxmlformats.org/officeDocument/2006/relationships/diagramQuickStyle" Target="../diagrams/quickStyle15.xml"/><Relationship Id="rId9" Type="http://schemas.openxmlformats.org/officeDocument/2006/relationships/hyperlink" Target="https://ottawa.ca/fr/stationnement-routes-et-deplacements/programmes-de-deplacement-des-employes" TargetMode="External"/></Relationships>
</file>

<file path=ppt/slides/_rels/slide19.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6.xml"/><Relationship Id="rId7" Type="http://schemas.openxmlformats.org/officeDocument/2006/relationships/image" Target="../media/image45.png"/><Relationship Id="rId2" Type="http://schemas.openxmlformats.org/officeDocument/2006/relationships/diagramData" Target="../diagrams/data16.xml"/><Relationship Id="rId1" Type="http://schemas.openxmlformats.org/officeDocument/2006/relationships/slideLayout" Target="../slideLayouts/slideLayout14.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2.xml.rels><?xml version="1.0" encoding="UTF-8" standalone="yes"?>
<Relationships xmlns="http://schemas.openxmlformats.org/package/2006/relationships"><Relationship Id="rId3" Type="http://schemas.openxmlformats.org/officeDocument/2006/relationships/hyperlink" Target="https://wiki.gccollab.ca/images/7/71/WTP_-_Guide_to_pre-opening_communications_FR.docx"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hyperlink" Target="https://wiki.gccollab.ca/images/3/3a/WTP_-_Employee_toolkit_EN.pptx" TargetMode="External"/></Relationships>
</file>

<file path=ppt/slides/_rels/slide20.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7.xml"/><Relationship Id="rId7" Type="http://schemas.openxmlformats.org/officeDocument/2006/relationships/image" Target="../media/image45.png"/><Relationship Id="rId2" Type="http://schemas.openxmlformats.org/officeDocument/2006/relationships/diagramData" Target="../diagrams/data17.xml"/><Relationship Id="rId1" Type="http://schemas.openxmlformats.org/officeDocument/2006/relationships/slideLayout" Target="../slideLayouts/slideLayout14.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21.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diagramLayout" Target="../diagrams/layout18.xml"/><Relationship Id="rId7" Type="http://schemas.openxmlformats.org/officeDocument/2006/relationships/image" Target="../media/image45.png"/><Relationship Id="rId2" Type="http://schemas.openxmlformats.org/officeDocument/2006/relationships/diagramData" Target="../diagrams/data18.xml"/><Relationship Id="rId1" Type="http://schemas.openxmlformats.org/officeDocument/2006/relationships/slideLayout" Target="../slideLayouts/slideLayout14.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22.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diagramData" Target="../diagrams/data19.xml"/><Relationship Id="rId7" Type="http://schemas.microsoft.com/office/2007/relationships/diagramDrawing" Target="../diagrams/drawing19.xml"/><Relationship Id="rId12" Type="http://schemas.openxmlformats.org/officeDocument/2006/relationships/image" Target="../media/image48.svg"/><Relationship Id="rId2" Type="http://schemas.openxmlformats.org/officeDocument/2006/relationships/notesSlide" Target="../notesSlides/notesSlide11.xml"/><Relationship Id="rId1" Type="http://schemas.openxmlformats.org/officeDocument/2006/relationships/slideLayout" Target="../slideLayouts/slideLayout14.xml"/><Relationship Id="rId6" Type="http://schemas.openxmlformats.org/officeDocument/2006/relationships/diagramColors" Target="../diagrams/colors19.xml"/><Relationship Id="rId11" Type="http://schemas.openxmlformats.org/officeDocument/2006/relationships/image" Target="../media/image47.png"/><Relationship Id="rId5" Type="http://schemas.openxmlformats.org/officeDocument/2006/relationships/diagramQuickStyle" Target="../diagrams/quickStyle19.xml"/><Relationship Id="rId10" Type="http://schemas.openxmlformats.org/officeDocument/2006/relationships/image" Target="../media/image13.jpeg"/><Relationship Id="rId4" Type="http://schemas.openxmlformats.org/officeDocument/2006/relationships/diagramLayout" Target="../diagrams/layout19.xml"/><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8" Type="http://schemas.openxmlformats.org/officeDocument/2006/relationships/image" Target="../media/image50.svg"/><Relationship Id="rId3" Type="http://schemas.openxmlformats.org/officeDocument/2006/relationships/diagramLayout" Target="../diagrams/layout20.xml"/><Relationship Id="rId7" Type="http://schemas.openxmlformats.org/officeDocument/2006/relationships/image" Target="../media/image49.png"/><Relationship Id="rId2" Type="http://schemas.openxmlformats.org/officeDocument/2006/relationships/diagramData" Target="../diagrams/data20.xml"/><Relationship Id="rId1" Type="http://schemas.openxmlformats.org/officeDocument/2006/relationships/slideLayout" Target="../slideLayouts/slideLayout14.xml"/><Relationship Id="rId6" Type="http://schemas.microsoft.com/office/2007/relationships/diagramDrawing" Target="../diagrams/drawing20.xml"/><Relationship Id="rId5" Type="http://schemas.openxmlformats.org/officeDocument/2006/relationships/diagramColors" Target="../diagrams/colors20.xml"/><Relationship Id="rId10" Type="http://schemas.openxmlformats.org/officeDocument/2006/relationships/image" Target="../media/image52.svg"/><Relationship Id="rId4" Type="http://schemas.openxmlformats.org/officeDocument/2006/relationships/diagramQuickStyle" Target="../diagrams/quickStyle20.xml"/><Relationship Id="rId9" Type="http://schemas.openxmlformats.org/officeDocument/2006/relationships/image" Target="../media/image51.png"/></Relationships>
</file>

<file path=ppt/slides/_rels/slide24.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notesSlide" Target="../notesSlides/notesSlide12.xml"/><Relationship Id="rId1" Type="http://schemas.openxmlformats.org/officeDocument/2006/relationships/slideLayout" Target="../slideLayouts/slideLayout14.xml"/><Relationship Id="rId6" Type="http://schemas.openxmlformats.org/officeDocument/2006/relationships/diagramColors" Target="../diagrams/colors21.xml"/><Relationship Id="rId11" Type="http://schemas.openxmlformats.org/officeDocument/2006/relationships/image" Target="../media/image56.svg"/><Relationship Id="rId5" Type="http://schemas.openxmlformats.org/officeDocument/2006/relationships/diagramQuickStyle" Target="../diagrams/quickStyle21.xml"/><Relationship Id="rId10" Type="http://schemas.openxmlformats.org/officeDocument/2006/relationships/image" Target="../media/image55.png"/><Relationship Id="rId4" Type="http://schemas.openxmlformats.org/officeDocument/2006/relationships/diagramLayout" Target="../diagrams/layout21.xml"/><Relationship Id="rId9" Type="http://schemas.openxmlformats.org/officeDocument/2006/relationships/image" Target="../media/image54.svg"/></Relationships>
</file>

<file path=ppt/slides/_rels/slide25.xml.rels><?xml version="1.0" encoding="UTF-8" standalone="yes"?>
<Relationships xmlns="http://schemas.openxmlformats.org/package/2006/relationships"><Relationship Id="rId8" Type="http://schemas.openxmlformats.org/officeDocument/2006/relationships/image" Target="../media/image53.png"/><Relationship Id="rId13" Type="http://schemas.openxmlformats.org/officeDocument/2006/relationships/image" Target="../media/image58.png"/><Relationship Id="rId3" Type="http://schemas.openxmlformats.org/officeDocument/2006/relationships/diagramData" Target="../diagrams/data22.xml"/><Relationship Id="rId7" Type="http://schemas.microsoft.com/office/2007/relationships/diagramDrawing" Target="../diagrams/drawing22.xml"/><Relationship Id="rId12" Type="http://schemas.openxmlformats.org/officeDocument/2006/relationships/image" Target="../media/image57.png"/><Relationship Id="rId17" Type="http://schemas.openxmlformats.org/officeDocument/2006/relationships/image" Target="../media/image62.png"/><Relationship Id="rId2" Type="http://schemas.openxmlformats.org/officeDocument/2006/relationships/notesSlide" Target="../notesSlides/notesSlide13.xml"/><Relationship Id="rId16" Type="http://schemas.openxmlformats.org/officeDocument/2006/relationships/image" Target="../media/image61.png"/><Relationship Id="rId1" Type="http://schemas.openxmlformats.org/officeDocument/2006/relationships/slideLayout" Target="../slideLayouts/slideLayout14.xml"/><Relationship Id="rId6" Type="http://schemas.openxmlformats.org/officeDocument/2006/relationships/diagramColors" Target="../diagrams/colors22.xml"/><Relationship Id="rId11" Type="http://schemas.openxmlformats.org/officeDocument/2006/relationships/image" Target="../media/image56.svg"/><Relationship Id="rId5" Type="http://schemas.openxmlformats.org/officeDocument/2006/relationships/diagramQuickStyle" Target="../diagrams/quickStyle22.xml"/><Relationship Id="rId15" Type="http://schemas.openxmlformats.org/officeDocument/2006/relationships/image" Target="../media/image60.png"/><Relationship Id="rId10" Type="http://schemas.openxmlformats.org/officeDocument/2006/relationships/image" Target="../media/image55.png"/><Relationship Id="rId4" Type="http://schemas.openxmlformats.org/officeDocument/2006/relationships/diagramLayout" Target="../diagrams/layout22.xml"/><Relationship Id="rId9" Type="http://schemas.openxmlformats.org/officeDocument/2006/relationships/image" Target="../media/image54.svg"/><Relationship Id="rId14" Type="http://schemas.openxmlformats.org/officeDocument/2006/relationships/image" Target="../media/image59.png"/></Relationships>
</file>

<file path=ppt/slides/_rels/slide26.xml.rels><?xml version="1.0" encoding="UTF-8" standalone="yes"?>
<Relationships xmlns="http://schemas.openxmlformats.org/package/2006/relationships"><Relationship Id="rId8" Type="http://schemas.openxmlformats.org/officeDocument/2006/relationships/image" Target="../media/image54.svg"/><Relationship Id="rId13" Type="http://schemas.openxmlformats.org/officeDocument/2006/relationships/image" Target="../media/image65.png"/><Relationship Id="rId3" Type="http://schemas.openxmlformats.org/officeDocument/2006/relationships/diagramLayout" Target="../diagrams/layout23.xml"/><Relationship Id="rId7" Type="http://schemas.openxmlformats.org/officeDocument/2006/relationships/image" Target="../media/image53.png"/><Relationship Id="rId12" Type="http://schemas.openxmlformats.org/officeDocument/2006/relationships/image" Target="../media/image64.png"/><Relationship Id="rId2" Type="http://schemas.openxmlformats.org/officeDocument/2006/relationships/diagramData" Target="../diagrams/data23.xml"/><Relationship Id="rId1" Type="http://schemas.openxmlformats.org/officeDocument/2006/relationships/slideLayout" Target="../slideLayouts/slideLayout14.xml"/><Relationship Id="rId6" Type="http://schemas.microsoft.com/office/2007/relationships/diagramDrawing" Target="../diagrams/drawing23.xml"/><Relationship Id="rId11" Type="http://schemas.openxmlformats.org/officeDocument/2006/relationships/image" Target="../media/image63.png"/><Relationship Id="rId5" Type="http://schemas.openxmlformats.org/officeDocument/2006/relationships/diagramColors" Target="../diagrams/colors23.xml"/><Relationship Id="rId10" Type="http://schemas.openxmlformats.org/officeDocument/2006/relationships/image" Target="../media/image56.svg"/><Relationship Id="rId4" Type="http://schemas.openxmlformats.org/officeDocument/2006/relationships/diagramQuickStyle" Target="../diagrams/quickStyle23.xml"/><Relationship Id="rId9" Type="http://schemas.openxmlformats.org/officeDocument/2006/relationships/image" Target="../media/image55.png"/><Relationship Id="rId14" Type="http://schemas.openxmlformats.org/officeDocument/2006/relationships/image" Target="../media/image66.png"/></Relationships>
</file>

<file path=ppt/slides/_rels/slide27.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4.xml"/><Relationship Id="rId7" Type="http://schemas.openxmlformats.org/officeDocument/2006/relationships/image" Target="../media/image53.png"/><Relationship Id="rId2" Type="http://schemas.openxmlformats.org/officeDocument/2006/relationships/diagramData" Target="../diagrams/data24.xml"/><Relationship Id="rId1" Type="http://schemas.openxmlformats.org/officeDocument/2006/relationships/slideLayout" Target="../slideLayouts/slideLayout14.xml"/><Relationship Id="rId6" Type="http://schemas.microsoft.com/office/2007/relationships/diagramDrawing" Target="../diagrams/drawing24.xml"/><Relationship Id="rId5" Type="http://schemas.openxmlformats.org/officeDocument/2006/relationships/diagramColors" Target="../diagrams/colors24.xml"/><Relationship Id="rId10" Type="http://schemas.openxmlformats.org/officeDocument/2006/relationships/image" Target="../media/image56.svg"/><Relationship Id="rId4" Type="http://schemas.openxmlformats.org/officeDocument/2006/relationships/diagramQuickStyle" Target="../diagrams/quickStyle24.xml"/><Relationship Id="rId9" Type="http://schemas.openxmlformats.org/officeDocument/2006/relationships/image" Target="../media/image55.png"/></Relationships>
</file>

<file path=ppt/slides/_rels/slide28.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5.xml"/><Relationship Id="rId7" Type="http://schemas.openxmlformats.org/officeDocument/2006/relationships/image" Target="../media/image53.png"/><Relationship Id="rId12" Type="http://schemas.openxmlformats.org/officeDocument/2006/relationships/image" Target="../media/image68.svg"/><Relationship Id="rId2" Type="http://schemas.openxmlformats.org/officeDocument/2006/relationships/diagramData" Target="../diagrams/data25.xml"/><Relationship Id="rId1" Type="http://schemas.openxmlformats.org/officeDocument/2006/relationships/slideLayout" Target="../slideLayouts/slideLayout14.xml"/><Relationship Id="rId6" Type="http://schemas.microsoft.com/office/2007/relationships/diagramDrawing" Target="../diagrams/drawing25.xml"/><Relationship Id="rId11" Type="http://schemas.openxmlformats.org/officeDocument/2006/relationships/image" Target="../media/image67.png"/><Relationship Id="rId5" Type="http://schemas.openxmlformats.org/officeDocument/2006/relationships/diagramColors" Target="../diagrams/colors25.xml"/><Relationship Id="rId10" Type="http://schemas.openxmlformats.org/officeDocument/2006/relationships/image" Target="../media/image56.svg"/><Relationship Id="rId4" Type="http://schemas.openxmlformats.org/officeDocument/2006/relationships/diagramQuickStyle" Target="../diagrams/quickStyle25.xml"/><Relationship Id="rId9" Type="http://schemas.openxmlformats.org/officeDocument/2006/relationships/image" Target="../media/image55.png"/></Relationships>
</file>

<file path=ppt/slides/_rels/slide29.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6.xml"/><Relationship Id="rId7" Type="http://schemas.openxmlformats.org/officeDocument/2006/relationships/image" Target="../media/image53.png"/><Relationship Id="rId2" Type="http://schemas.openxmlformats.org/officeDocument/2006/relationships/diagramData" Target="../diagrams/data26.xml"/><Relationship Id="rId1" Type="http://schemas.openxmlformats.org/officeDocument/2006/relationships/slideLayout" Target="../slideLayouts/slideLayout14.xml"/><Relationship Id="rId6" Type="http://schemas.microsoft.com/office/2007/relationships/diagramDrawing" Target="../diagrams/drawing26.xml"/><Relationship Id="rId5" Type="http://schemas.openxmlformats.org/officeDocument/2006/relationships/diagramColors" Target="../diagrams/colors26.xml"/><Relationship Id="rId10" Type="http://schemas.openxmlformats.org/officeDocument/2006/relationships/image" Target="../media/image56.svg"/><Relationship Id="rId4" Type="http://schemas.openxmlformats.org/officeDocument/2006/relationships/diagramQuickStyle" Target="../diagrams/quickStyle26.xml"/><Relationship Id="rId9" Type="http://schemas.openxmlformats.org/officeDocument/2006/relationships/image" Target="../media/image55.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4.xml"/><Relationship Id="rId4" Type="http://schemas.openxmlformats.org/officeDocument/2006/relationships/image" Target="../media/image4.jpeg"/></Relationships>
</file>

<file path=ppt/slides/_rels/slide30.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7.xml"/><Relationship Id="rId7" Type="http://schemas.openxmlformats.org/officeDocument/2006/relationships/image" Target="../media/image53.png"/><Relationship Id="rId2" Type="http://schemas.openxmlformats.org/officeDocument/2006/relationships/diagramData" Target="../diagrams/data27.xml"/><Relationship Id="rId1" Type="http://schemas.openxmlformats.org/officeDocument/2006/relationships/slideLayout" Target="../slideLayouts/slideLayout14.xml"/><Relationship Id="rId6" Type="http://schemas.microsoft.com/office/2007/relationships/diagramDrawing" Target="../diagrams/drawing27.xml"/><Relationship Id="rId5" Type="http://schemas.openxmlformats.org/officeDocument/2006/relationships/diagramColors" Target="../diagrams/colors27.xml"/><Relationship Id="rId10" Type="http://schemas.openxmlformats.org/officeDocument/2006/relationships/image" Target="../media/image56.svg"/><Relationship Id="rId4" Type="http://schemas.openxmlformats.org/officeDocument/2006/relationships/diagramQuickStyle" Target="../diagrams/quickStyle27.xml"/><Relationship Id="rId9" Type="http://schemas.openxmlformats.org/officeDocument/2006/relationships/image" Target="../media/image55.png"/></Relationships>
</file>

<file path=ppt/slides/_rels/slide31.xml.rels><?xml version="1.0" encoding="UTF-8" standalone="yes"?>
<Relationships xmlns="http://schemas.openxmlformats.org/package/2006/relationships"><Relationship Id="rId8" Type="http://schemas.openxmlformats.org/officeDocument/2006/relationships/image" Target="../media/image54.svg"/><Relationship Id="rId13" Type="http://schemas.openxmlformats.org/officeDocument/2006/relationships/hyperlink" Target="https://wiki.gccollab.ca/images/b/bb/WTP_-_Workplace_etiquette_posters_FR.pptx" TargetMode="External"/><Relationship Id="rId3" Type="http://schemas.openxmlformats.org/officeDocument/2006/relationships/diagramLayout" Target="../diagrams/layout28.xml"/><Relationship Id="rId7" Type="http://schemas.openxmlformats.org/officeDocument/2006/relationships/image" Target="../media/image53.png"/><Relationship Id="rId12" Type="http://schemas.openxmlformats.org/officeDocument/2006/relationships/image" Target="../media/image70.svg"/><Relationship Id="rId2" Type="http://schemas.openxmlformats.org/officeDocument/2006/relationships/diagramData" Target="../diagrams/data28.xml"/><Relationship Id="rId1" Type="http://schemas.openxmlformats.org/officeDocument/2006/relationships/slideLayout" Target="../slideLayouts/slideLayout14.xml"/><Relationship Id="rId6" Type="http://schemas.microsoft.com/office/2007/relationships/diagramDrawing" Target="../diagrams/drawing28.xml"/><Relationship Id="rId11" Type="http://schemas.openxmlformats.org/officeDocument/2006/relationships/image" Target="../media/image69.png"/><Relationship Id="rId5" Type="http://schemas.openxmlformats.org/officeDocument/2006/relationships/diagramColors" Target="../diagrams/colors28.xml"/><Relationship Id="rId10" Type="http://schemas.openxmlformats.org/officeDocument/2006/relationships/image" Target="../media/image56.svg"/><Relationship Id="rId4" Type="http://schemas.openxmlformats.org/officeDocument/2006/relationships/diagramQuickStyle" Target="../diagrams/quickStyle28.xml"/><Relationship Id="rId9" Type="http://schemas.openxmlformats.org/officeDocument/2006/relationships/image" Target="../media/image55.png"/></Relationships>
</file>

<file path=ppt/slides/_rels/slide32.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29.xml"/><Relationship Id="rId7" Type="http://schemas.openxmlformats.org/officeDocument/2006/relationships/image" Target="../media/image53.png"/><Relationship Id="rId2" Type="http://schemas.openxmlformats.org/officeDocument/2006/relationships/diagramData" Target="../diagrams/data29.xml"/><Relationship Id="rId1" Type="http://schemas.openxmlformats.org/officeDocument/2006/relationships/slideLayout" Target="../slideLayouts/slideLayout14.xml"/><Relationship Id="rId6" Type="http://schemas.microsoft.com/office/2007/relationships/diagramDrawing" Target="../diagrams/drawing29.xml"/><Relationship Id="rId11" Type="http://schemas.openxmlformats.org/officeDocument/2006/relationships/image" Target="../media/image71.png"/><Relationship Id="rId5" Type="http://schemas.openxmlformats.org/officeDocument/2006/relationships/diagramColors" Target="../diagrams/colors29.xml"/><Relationship Id="rId10" Type="http://schemas.openxmlformats.org/officeDocument/2006/relationships/image" Target="../media/image56.svg"/><Relationship Id="rId4" Type="http://schemas.openxmlformats.org/officeDocument/2006/relationships/diagramQuickStyle" Target="../diagrams/quickStyle29.xml"/><Relationship Id="rId9" Type="http://schemas.openxmlformats.org/officeDocument/2006/relationships/image" Target="../media/image55.png"/></Relationships>
</file>

<file path=ppt/slides/_rels/slide33.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0.xml"/><Relationship Id="rId7" Type="http://schemas.openxmlformats.org/officeDocument/2006/relationships/image" Target="../media/image53.png"/><Relationship Id="rId2" Type="http://schemas.openxmlformats.org/officeDocument/2006/relationships/diagramData" Target="../diagrams/data30.xml"/><Relationship Id="rId1" Type="http://schemas.openxmlformats.org/officeDocument/2006/relationships/slideLayout" Target="../slideLayouts/slideLayout14.xml"/><Relationship Id="rId6" Type="http://schemas.microsoft.com/office/2007/relationships/diagramDrawing" Target="../diagrams/drawing30.xml"/><Relationship Id="rId11" Type="http://schemas.openxmlformats.org/officeDocument/2006/relationships/image" Target="../media/image72.png"/><Relationship Id="rId5" Type="http://schemas.openxmlformats.org/officeDocument/2006/relationships/diagramColors" Target="../diagrams/colors30.xml"/><Relationship Id="rId10" Type="http://schemas.openxmlformats.org/officeDocument/2006/relationships/image" Target="../media/image56.svg"/><Relationship Id="rId4" Type="http://schemas.openxmlformats.org/officeDocument/2006/relationships/diagramQuickStyle" Target="../diagrams/quickStyle30.xml"/><Relationship Id="rId9" Type="http://schemas.openxmlformats.org/officeDocument/2006/relationships/image" Target="../media/image55.png"/></Relationships>
</file>

<file path=ppt/slides/_rels/slide34.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1.xml"/><Relationship Id="rId7" Type="http://schemas.openxmlformats.org/officeDocument/2006/relationships/image" Target="../media/image53.png"/><Relationship Id="rId2" Type="http://schemas.openxmlformats.org/officeDocument/2006/relationships/diagramData" Target="../diagrams/data31.xml"/><Relationship Id="rId1" Type="http://schemas.openxmlformats.org/officeDocument/2006/relationships/slideLayout" Target="../slideLayouts/slideLayout14.xml"/><Relationship Id="rId6" Type="http://schemas.microsoft.com/office/2007/relationships/diagramDrawing" Target="../diagrams/drawing31.xml"/><Relationship Id="rId11" Type="http://schemas.openxmlformats.org/officeDocument/2006/relationships/image" Target="../media/image73.png"/><Relationship Id="rId5" Type="http://schemas.openxmlformats.org/officeDocument/2006/relationships/diagramColors" Target="../diagrams/colors31.xml"/><Relationship Id="rId10" Type="http://schemas.openxmlformats.org/officeDocument/2006/relationships/image" Target="../media/image56.svg"/><Relationship Id="rId4" Type="http://schemas.openxmlformats.org/officeDocument/2006/relationships/diagramQuickStyle" Target="../diagrams/quickStyle31.xml"/><Relationship Id="rId9" Type="http://schemas.openxmlformats.org/officeDocument/2006/relationships/image" Target="../media/image55.png"/></Relationships>
</file>

<file path=ppt/slides/_rels/slide35.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2.xml"/><Relationship Id="rId7" Type="http://schemas.openxmlformats.org/officeDocument/2006/relationships/image" Target="../media/image53.png"/><Relationship Id="rId2" Type="http://schemas.openxmlformats.org/officeDocument/2006/relationships/diagramData" Target="../diagrams/data32.xml"/><Relationship Id="rId1" Type="http://schemas.openxmlformats.org/officeDocument/2006/relationships/slideLayout" Target="../slideLayouts/slideLayout14.xml"/><Relationship Id="rId6" Type="http://schemas.microsoft.com/office/2007/relationships/diagramDrawing" Target="../diagrams/drawing32.xml"/><Relationship Id="rId11" Type="http://schemas.openxmlformats.org/officeDocument/2006/relationships/image" Target="../media/image74.png"/><Relationship Id="rId5" Type="http://schemas.openxmlformats.org/officeDocument/2006/relationships/diagramColors" Target="../diagrams/colors32.xml"/><Relationship Id="rId10" Type="http://schemas.openxmlformats.org/officeDocument/2006/relationships/image" Target="../media/image56.svg"/><Relationship Id="rId4" Type="http://schemas.openxmlformats.org/officeDocument/2006/relationships/diagramQuickStyle" Target="../diagrams/quickStyle32.xml"/><Relationship Id="rId9" Type="http://schemas.openxmlformats.org/officeDocument/2006/relationships/image" Target="../media/image55.png"/></Relationships>
</file>

<file path=ppt/slides/_rels/slide36.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3.xml"/><Relationship Id="rId7" Type="http://schemas.openxmlformats.org/officeDocument/2006/relationships/image" Target="../media/image53.png"/><Relationship Id="rId2" Type="http://schemas.openxmlformats.org/officeDocument/2006/relationships/diagramData" Target="../diagrams/data33.xml"/><Relationship Id="rId1" Type="http://schemas.openxmlformats.org/officeDocument/2006/relationships/slideLayout" Target="../slideLayouts/slideLayout14.xml"/><Relationship Id="rId6" Type="http://schemas.microsoft.com/office/2007/relationships/diagramDrawing" Target="../diagrams/drawing33.xml"/><Relationship Id="rId11" Type="http://schemas.openxmlformats.org/officeDocument/2006/relationships/image" Target="../media/image75.png"/><Relationship Id="rId5" Type="http://schemas.openxmlformats.org/officeDocument/2006/relationships/diagramColors" Target="../diagrams/colors33.xml"/><Relationship Id="rId10" Type="http://schemas.openxmlformats.org/officeDocument/2006/relationships/image" Target="../media/image56.svg"/><Relationship Id="rId4" Type="http://schemas.openxmlformats.org/officeDocument/2006/relationships/diagramQuickStyle" Target="../diagrams/quickStyle33.xml"/><Relationship Id="rId9" Type="http://schemas.openxmlformats.org/officeDocument/2006/relationships/image" Target="../media/image55.png"/></Relationships>
</file>

<file path=ppt/slides/_rels/slide37.xml.rels><?xml version="1.0" encoding="UTF-8" standalone="yes"?>
<Relationships xmlns="http://schemas.openxmlformats.org/package/2006/relationships"><Relationship Id="rId8" Type="http://schemas.openxmlformats.org/officeDocument/2006/relationships/image" Target="../media/image54.svg"/><Relationship Id="rId3" Type="http://schemas.openxmlformats.org/officeDocument/2006/relationships/diagramLayout" Target="../diagrams/layout34.xml"/><Relationship Id="rId7" Type="http://schemas.openxmlformats.org/officeDocument/2006/relationships/image" Target="../media/image53.png"/><Relationship Id="rId2" Type="http://schemas.openxmlformats.org/officeDocument/2006/relationships/diagramData" Target="../diagrams/data34.xml"/><Relationship Id="rId1" Type="http://schemas.openxmlformats.org/officeDocument/2006/relationships/slideLayout" Target="../slideLayouts/slideLayout14.xml"/><Relationship Id="rId6" Type="http://schemas.microsoft.com/office/2007/relationships/diagramDrawing" Target="../diagrams/drawing34.xml"/><Relationship Id="rId11" Type="http://schemas.openxmlformats.org/officeDocument/2006/relationships/image" Target="../media/image76.png"/><Relationship Id="rId5" Type="http://schemas.openxmlformats.org/officeDocument/2006/relationships/diagramColors" Target="../diagrams/colors34.xml"/><Relationship Id="rId10" Type="http://schemas.openxmlformats.org/officeDocument/2006/relationships/image" Target="../media/image56.svg"/><Relationship Id="rId4" Type="http://schemas.openxmlformats.org/officeDocument/2006/relationships/diagramQuickStyle" Target="../diagrams/quickStyle34.xml"/><Relationship Id="rId9" Type="http://schemas.openxmlformats.org/officeDocument/2006/relationships/image" Target="../media/image55.png"/></Relationships>
</file>

<file path=ppt/slides/_rels/slide38.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35.xml"/><Relationship Id="rId7" Type="http://schemas.openxmlformats.org/officeDocument/2006/relationships/image" Target="../media/image77.png"/><Relationship Id="rId2" Type="http://schemas.openxmlformats.org/officeDocument/2006/relationships/diagramData" Target="../diagrams/data35.xml"/><Relationship Id="rId1" Type="http://schemas.openxmlformats.org/officeDocument/2006/relationships/slideLayout" Target="../slideLayouts/slideLayout14.xml"/><Relationship Id="rId6" Type="http://schemas.microsoft.com/office/2007/relationships/diagramDrawing" Target="../diagrams/drawing35.xml"/><Relationship Id="rId5" Type="http://schemas.openxmlformats.org/officeDocument/2006/relationships/diagramColors" Target="../diagrams/colors35.xml"/><Relationship Id="rId10" Type="http://schemas.openxmlformats.org/officeDocument/2006/relationships/image" Target="../media/image80.svg"/><Relationship Id="rId4" Type="http://schemas.openxmlformats.org/officeDocument/2006/relationships/diagramQuickStyle" Target="../diagrams/quickStyle35.xml"/><Relationship Id="rId9" Type="http://schemas.openxmlformats.org/officeDocument/2006/relationships/image" Target="../media/image79.png"/></Relationships>
</file>

<file path=ppt/slides/_rels/slide39.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36.xml"/><Relationship Id="rId7" Type="http://schemas.openxmlformats.org/officeDocument/2006/relationships/image" Target="../media/image77.png"/><Relationship Id="rId2" Type="http://schemas.openxmlformats.org/officeDocument/2006/relationships/diagramData" Target="../diagrams/data36.xml"/><Relationship Id="rId1" Type="http://schemas.openxmlformats.org/officeDocument/2006/relationships/slideLayout" Target="../slideLayouts/slideLayout14.xml"/><Relationship Id="rId6" Type="http://schemas.microsoft.com/office/2007/relationships/diagramDrawing" Target="../diagrams/drawing36.xml"/><Relationship Id="rId5" Type="http://schemas.openxmlformats.org/officeDocument/2006/relationships/diagramColors" Target="../diagrams/colors36.xml"/><Relationship Id="rId10" Type="http://schemas.openxmlformats.org/officeDocument/2006/relationships/image" Target="../media/image80.svg"/><Relationship Id="rId4" Type="http://schemas.openxmlformats.org/officeDocument/2006/relationships/diagramQuickStyle" Target="../diagrams/quickStyle36.xml"/><Relationship Id="rId9" Type="http://schemas.openxmlformats.org/officeDocument/2006/relationships/image" Target="../media/image79.png"/></Relationships>
</file>

<file path=ppt/slides/_rels/slide4.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8.png"/><Relationship Id="rId7" Type="http://schemas.openxmlformats.org/officeDocument/2006/relationships/diagramQuickStyle" Target="../diagrams/quickStyle1.xml"/><Relationship Id="rId2" Type="http://schemas.openxmlformats.org/officeDocument/2006/relationships/notesSlide" Target="../notesSlides/notesSlide4.xml"/><Relationship Id="rId1" Type="http://schemas.openxmlformats.org/officeDocument/2006/relationships/slideLayout" Target="../slideLayouts/slideLayout14.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9.svg"/><Relationship Id="rId9" Type="http://schemas.microsoft.com/office/2007/relationships/diagramDrawing" Target="../diagrams/drawing1.xml"/></Relationships>
</file>

<file path=ppt/slides/_rels/slide40.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37.xml"/><Relationship Id="rId7" Type="http://schemas.openxmlformats.org/officeDocument/2006/relationships/image" Target="../media/image77.png"/><Relationship Id="rId2" Type="http://schemas.openxmlformats.org/officeDocument/2006/relationships/diagramData" Target="../diagrams/data37.xml"/><Relationship Id="rId1" Type="http://schemas.openxmlformats.org/officeDocument/2006/relationships/slideLayout" Target="../slideLayouts/slideLayout14.xml"/><Relationship Id="rId6" Type="http://schemas.microsoft.com/office/2007/relationships/diagramDrawing" Target="../diagrams/drawing37.xml"/><Relationship Id="rId5" Type="http://schemas.openxmlformats.org/officeDocument/2006/relationships/diagramColors" Target="../diagrams/colors37.xml"/><Relationship Id="rId10" Type="http://schemas.openxmlformats.org/officeDocument/2006/relationships/image" Target="../media/image80.svg"/><Relationship Id="rId4" Type="http://schemas.openxmlformats.org/officeDocument/2006/relationships/diagramQuickStyle" Target="../diagrams/quickStyle37.xml"/><Relationship Id="rId9" Type="http://schemas.openxmlformats.org/officeDocument/2006/relationships/image" Target="../media/image79.png"/></Relationships>
</file>

<file path=ppt/slides/_rels/slide41.xml.rels><?xml version="1.0" encoding="UTF-8" standalone="yes"?>
<Relationships xmlns="http://schemas.openxmlformats.org/package/2006/relationships"><Relationship Id="rId8" Type="http://schemas.openxmlformats.org/officeDocument/2006/relationships/image" Target="../media/image78.svg"/><Relationship Id="rId13" Type="http://schemas.openxmlformats.org/officeDocument/2006/relationships/image" Target="../media/image83.png"/><Relationship Id="rId3" Type="http://schemas.openxmlformats.org/officeDocument/2006/relationships/diagramLayout" Target="../diagrams/layout38.xml"/><Relationship Id="rId7" Type="http://schemas.openxmlformats.org/officeDocument/2006/relationships/image" Target="../media/image77.png"/><Relationship Id="rId12" Type="http://schemas.openxmlformats.org/officeDocument/2006/relationships/image" Target="../media/image82.png"/><Relationship Id="rId2" Type="http://schemas.openxmlformats.org/officeDocument/2006/relationships/diagramData" Target="../diagrams/data38.xml"/><Relationship Id="rId1" Type="http://schemas.openxmlformats.org/officeDocument/2006/relationships/slideLayout" Target="../slideLayouts/slideLayout14.xml"/><Relationship Id="rId6" Type="http://schemas.microsoft.com/office/2007/relationships/diagramDrawing" Target="../diagrams/drawing38.xml"/><Relationship Id="rId11" Type="http://schemas.openxmlformats.org/officeDocument/2006/relationships/image" Target="../media/image81.png"/><Relationship Id="rId5" Type="http://schemas.openxmlformats.org/officeDocument/2006/relationships/diagramColors" Target="../diagrams/colors38.xml"/><Relationship Id="rId10" Type="http://schemas.openxmlformats.org/officeDocument/2006/relationships/image" Target="../media/image80.svg"/><Relationship Id="rId4" Type="http://schemas.openxmlformats.org/officeDocument/2006/relationships/diagramQuickStyle" Target="../diagrams/quickStyle38.xml"/><Relationship Id="rId9" Type="http://schemas.openxmlformats.org/officeDocument/2006/relationships/image" Target="../media/image79.png"/></Relationships>
</file>

<file path=ppt/slides/_rels/slide42.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39.xml"/><Relationship Id="rId7" Type="http://schemas.openxmlformats.org/officeDocument/2006/relationships/image" Target="../media/image77.png"/><Relationship Id="rId2" Type="http://schemas.openxmlformats.org/officeDocument/2006/relationships/diagramData" Target="../diagrams/data39.xml"/><Relationship Id="rId1" Type="http://schemas.openxmlformats.org/officeDocument/2006/relationships/slideLayout" Target="../slideLayouts/slideLayout14.xml"/><Relationship Id="rId6" Type="http://schemas.microsoft.com/office/2007/relationships/diagramDrawing" Target="../diagrams/drawing39.xml"/><Relationship Id="rId5" Type="http://schemas.openxmlformats.org/officeDocument/2006/relationships/diagramColors" Target="../diagrams/colors39.xml"/><Relationship Id="rId10" Type="http://schemas.openxmlformats.org/officeDocument/2006/relationships/image" Target="../media/image80.svg"/><Relationship Id="rId4" Type="http://schemas.openxmlformats.org/officeDocument/2006/relationships/diagramQuickStyle" Target="../diagrams/quickStyle39.xml"/><Relationship Id="rId9" Type="http://schemas.openxmlformats.org/officeDocument/2006/relationships/image" Target="../media/image79.png"/></Relationships>
</file>

<file path=ppt/slides/_rels/slide43.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14.xml"/><Relationship Id="rId1" Type="http://schemas.openxmlformats.org/officeDocument/2006/relationships/slideLayout" Target="../slideLayouts/slideLayout14.xml"/><Relationship Id="rId6" Type="http://schemas.openxmlformats.org/officeDocument/2006/relationships/diagramColors" Target="../diagrams/colors40.xml"/><Relationship Id="rId11" Type="http://schemas.openxmlformats.org/officeDocument/2006/relationships/image" Target="../media/image80.svg"/><Relationship Id="rId5" Type="http://schemas.openxmlformats.org/officeDocument/2006/relationships/diagramQuickStyle" Target="../diagrams/quickStyle40.xml"/><Relationship Id="rId10" Type="http://schemas.openxmlformats.org/officeDocument/2006/relationships/image" Target="../media/image79.png"/><Relationship Id="rId4" Type="http://schemas.openxmlformats.org/officeDocument/2006/relationships/diagramLayout" Target="../diagrams/layout40.xml"/><Relationship Id="rId9" Type="http://schemas.openxmlformats.org/officeDocument/2006/relationships/image" Target="../media/image78.svg"/></Relationships>
</file>

<file path=ppt/slides/_rels/slide44.xml.rels><?xml version="1.0" encoding="UTF-8" standalone="yes"?>
<Relationships xmlns="http://schemas.openxmlformats.org/package/2006/relationships"><Relationship Id="rId8" Type="http://schemas.openxmlformats.org/officeDocument/2006/relationships/diagramColors" Target="../diagrams/colors41.xml"/><Relationship Id="rId13" Type="http://schemas.openxmlformats.org/officeDocument/2006/relationships/image" Target="../media/image80.svg"/><Relationship Id="rId3" Type="http://schemas.openxmlformats.org/officeDocument/2006/relationships/image" Target="../media/image11.jpeg"/><Relationship Id="rId7" Type="http://schemas.openxmlformats.org/officeDocument/2006/relationships/diagramQuickStyle" Target="../diagrams/quickStyle41.xml"/><Relationship Id="rId12" Type="http://schemas.openxmlformats.org/officeDocument/2006/relationships/image" Target="../media/image79.png"/><Relationship Id="rId2" Type="http://schemas.openxmlformats.org/officeDocument/2006/relationships/image" Target="../media/image10.jpeg"/><Relationship Id="rId1" Type="http://schemas.openxmlformats.org/officeDocument/2006/relationships/slideLayout" Target="../slideLayouts/slideLayout14.xml"/><Relationship Id="rId6" Type="http://schemas.openxmlformats.org/officeDocument/2006/relationships/diagramLayout" Target="../diagrams/layout41.xml"/><Relationship Id="rId11" Type="http://schemas.openxmlformats.org/officeDocument/2006/relationships/image" Target="../media/image78.svg"/><Relationship Id="rId5" Type="http://schemas.openxmlformats.org/officeDocument/2006/relationships/diagramData" Target="../diagrams/data41.xml"/><Relationship Id="rId10" Type="http://schemas.openxmlformats.org/officeDocument/2006/relationships/image" Target="../media/image77.png"/><Relationship Id="rId4" Type="http://schemas.openxmlformats.org/officeDocument/2006/relationships/image" Target="../media/image12.jpeg"/><Relationship Id="rId9" Type="http://schemas.microsoft.com/office/2007/relationships/diagramDrawing" Target="../diagrams/drawing41.xml"/></Relationships>
</file>

<file path=ppt/slides/_rels/slide45.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5.gif"/><Relationship Id="rId3" Type="http://schemas.openxmlformats.org/officeDocument/2006/relationships/diagramData" Target="../diagrams/data42.xml"/><Relationship Id="rId7" Type="http://schemas.microsoft.com/office/2007/relationships/diagramDrawing" Target="../diagrams/drawing42.xml"/><Relationship Id="rId12" Type="http://schemas.openxmlformats.org/officeDocument/2006/relationships/image" Target="../media/image84.gif"/><Relationship Id="rId2" Type="http://schemas.openxmlformats.org/officeDocument/2006/relationships/notesSlide" Target="../notesSlides/notesSlide15.xml"/><Relationship Id="rId16" Type="http://schemas.openxmlformats.org/officeDocument/2006/relationships/hyperlink" Target="https://www.cchst.ca/oshanswers/ergonomics/office/chair_adjusting.html" TargetMode="External"/><Relationship Id="rId1" Type="http://schemas.openxmlformats.org/officeDocument/2006/relationships/slideLayout" Target="../slideLayouts/slideLayout14.xml"/><Relationship Id="rId6" Type="http://schemas.openxmlformats.org/officeDocument/2006/relationships/diagramColors" Target="../diagrams/colors42.xml"/><Relationship Id="rId11" Type="http://schemas.openxmlformats.org/officeDocument/2006/relationships/image" Target="../media/image80.svg"/><Relationship Id="rId5" Type="http://schemas.openxmlformats.org/officeDocument/2006/relationships/diagramQuickStyle" Target="../diagrams/quickStyle42.xml"/><Relationship Id="rId15" Type="http://schemas.openxmlformats.org/officeDocument/2006/relationships/image" Target="../media/image87.gif"/><Relationship Id="rId10" Type="http://schemas.openxmlformats.org/officeDocument/2006/relationships/image" Target="../media/image79.png"/><Relationship Id="rId4" Type="http://schemas.openxmlformats.org/officeDocument/2006/relationships/diagramLayout" Target="../diagrams/layout42.xml"/><Relationship Id="rId9" Type="http://schemas.openxmlformats.org/officeDocument/2006/relationships/image" Target="../media/image78.svg"/><Relationship Id="rId14" Type="http://schemas.openxmlformats.org/officeDocument/2006/relationships/image" Target="../media/image86.gif"/></Relationships>
</file>

<file path=ppt/slides/_rels/slide46.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43.xml"/><Relationship Id="rId7" Type="http://schemas.openxmlformats.org/officeDocument/2006/relationships/image" Target="../media/image77.png"/><Relationship Id="rId2" Type="http://schemas.openxmlformats.org/officeDocument/2006/relationships/diagramData" Target="../diagrams/data43.xml"/><Relationship Id="rId1" Type="http://schemas.openxmlformats.org/officeDocument/2006/relationships/slideLayout" Target="../slideLayouts/slideLayout14.xml"/><Relationship Id="rId6" Type="http://schemas.microsoft.com/office/2007/relationships/diagramDrawing" Target="../diagrams/drawing43.xml"/><Relationship Id="rId5" Type="http://schemas.openxmlformats.org/officeDocument/2006/relationships/diagramColors" Target="../diagrams/colors43.xml"/><Relationship Id="rId10" Type="http://schemas.openxmlformats.org/officeDocument/2006/relationships/image" Target="../media/image80.svg"/><Relationship Id="rId4" Type="http://schemas.openxmlformats.org/officeDocument/2006/relationships/diagramQuickStyle" Target="../diagrams/quickStyle43.xml"/><Relationship Id="rId9" Type="http://schemas.openxmlformats.org/officeDocument/2006/relationships/image" Target="../media/image79.png"/></Relationships>
</file>

<file path=ppt/slides/_rels/slide47.xml.rels><?xml version="1.0" encoding="UTF-8" standalone="yes"?>
<Relationships xmlns="http://schemas.openxmlformats.org/package/2006/relationships"><Relationship Id="rId8" Type="http://schemas.openxmlformats.org/officeDocument/2006/relationships/image" Target="../media/image77.png"/><Relationship Id="rId13" Type="http://schemas.microsoft.com/office/2007/relationships/hdphoto" Target="../media/hdphoto1.wdp"/><Relationship Id="rId3" Type="http://schemas.openxmlformats.org/officeDocument/2006/relationships/diagramData" Target="../diagrams/data44.xml"/><Relationship Id="rId7" Type="http://schemas.microsoft.com/office/2007/relationships/diagramDrawing" Target="../diagrams/drawing44.xml"/><Relationship Id="rId12" Type="http://schemas.openxmlformats.org/officeDocument/2006/relationships/image" Target="../media/image88.png"/><Relationship Id="rId2" Type="http://schemas.openxmlformats.org/officeDocument/2006/relationships/notesSlide" Target="../notesSlides/notesSlide16.xml"/><Relationship Id="rId1" Type="http://schemas.openxmlformats.org/officeDocument/2006/relationships/slideLayout" Target="../slideLayouts/slideLayout14.xml"/><Relationship Id="rId6" Type="http://schemas.openxmlformats.org/officeDocument/2006/relationships/diagramColors" Target="../diagrams/colors44.xml"/><Relationship Id="rId11" Type="http://schemas.openxmlformats.org/officeDocument/2006/relationships/image" Target="../media/image80.svg"/><Relationship Id="rId5" Type="http://schemas.openxmlformats.org/officeDocument/2006/relationships/diagramQuickStyle" Target="../diagrams/quickStyle44.xml"/><Relationship Id="rId10" Type="http://schemas.openxmlformats.org/officeDocument/2006/relationships/image" Target="../media/image79.png"/><Relationship Id="rId4" Type="http://schemas.openxmlformats.org/officeDocument/2006/relationships/diagramLayout" Target="../diagrams/layout44.xml"/><Relationship Id="rId9" Type="http://schemas.openxmlformats.org/officeDocument/2006/relationships/image" Target="../media/image78.svg"/><Relationship Id="rId14" Type="http://schemas.openxmlformats.org/officeDocument/2006/relationships/hyperlink" Target="https://www.canada.ca/fr/services-publics-approvisionnement/organisation/employes/reunions-modernes.html" TargetMode="External"/></Relationships>
</file>

<file path=ppt/slides/_rels/slide48.xml.rels><?xml version="1.0" encoding="UTF-8" standalone="yes"?>
<Relationships xmlns="http://schemas.openxmlformats.org/package/2006/relationships"><Relationship Id="rId8" Type="http://schemas.microsoft.com/office/2007/relationships/diagramDrawing" Target="../diagrams/drawing45.xml"/><Relationship Id="rId3" Type="http://schemas.openxmlformats.org/officeDocument/2006/relationships/image" Target="../media/image89.png"/><Relationship Id="rId7" Type="http://schemas.openxmlformats.org/officeDocument/2006/relationships/diagramColors" Target="../diagrams/colors45.xml"/><Relationship Id="rId12" Type="http://schemas.openxmlformats.org/officeDocument/2006/relationships/image" Target="../media/image80.svg"/><Relationship Id="rId2" Type="http://schemas.openxmlformats.org/officeDocument/2006/relationships/notesSlide" Target="../notesSlides/notesSlide17.xml"/><Relationship Id="rId1" Type="http://schemas.openxmlformats.org/officeDocument/2006/relationships/slideLayout" Target="../slideLayouts/slideLayout14.xml"/><Relationship Id="rId6" Type="http://schemas.openxmlformats.org/officeDocument/2006/relationships/diagramQuickStyle" Target="../diagrams/quickStyle45.xml"/><Relationship Id="rId11" Type="http://schemas.openxmlformats.org/officeDocument/2006/relationships/image" Target="../media/image79.png"/><Relationship Id="rId5" Type="http://schemas.openxmlformats.org/officeDocument/2006/relationships/diagramLayout" Target="../diagrams/layout45.xml"/><Relationship Id="rId10" Type="http://schemas.openxmlformats.org/officeDocument/2006/relationships/image" Target="../media/image78.svg"/><Relationship Id="rId4" Type="http://schemas.openxmlformats.org/officeDocument/2006/relationships/diagramData" Target="../diagrams/data45.xml"/><Relationship Id="rId9" Type="http://schemas.openxmlformats.org/officeDocument/2006/relationships/image" Target="../media/image77.png"/></Relationships>
</file>

<file path=ppt/slides/_rels/slide49.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46.xml"/><Relationship Id="rId7" Type="http://schemas.openxmlformats.org/officeDocument/2006/relationships/image" Target="../media/image77.png"/><Relationship Id="rId2" Type="http://schemas.openxmlformats.org/officeDocument/2006/relationships/diagramData" Target="../diagrams/data46.xml"/><Relationship Id="rId1" Type="http://schemas.openxmlformats.org/officeDocument/2006/relationships/slideLayout" Target="../slideLayouts/slideLayout14.xml"/><Relationship Id="rId6" Type="http://schemas.microsoft.com/office/2007/relationships/diagramDrawing" Target="../diagrams/drawing46.xml"/><Relationship Id="rId11" Type="http://schemas.openxmlformats.org/officeDocument/2006/relationships/image" Target="../media/image90.png"/><Relationship Id="rId5" Type="http://schemas.openxmlformats.org/officeDocument/2006/relationships/diagramColors" Target="../diagrams/colors46.xml"/><Relationship Id="rId10" Type="http://schemas.openxmlformats.org/officeDocument/2006/relationships/image" Target="../media/image80.svg"/><Relationship Id="rId4" Type="http://schemas.openxmlformats.org/officeDocument/2006/relationships/diagramQuickStyle" Target="../diagrams/quickStyle46.xml"/><Relationship Id="rId9" Type="http://schemas.openxmlformats.org/officeDocument/2006/relationships/image" Target="../media/image79.png"/></Relationships>
</file>

<file path=ppt/slides/_rels/slide5.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image" Target="../media/image9.svg"/><Relationship Id="rId7" Type="http://schemas.openxmlformats.org/officeDocument/2006/relationships/diagramData" Target="../diagrams/data2.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image" Target="../media/image12.jpeg"/><Relationship Id="rId11" Type="http://schemas.microsoft.com/office/2007/relationships/diagramDrawing" Target="../diagrams/drawing2.xml"/><Relationship Id="rId5" Type="http://schemas.openxmlformats.org/officeDocument/2006/relationships/image" Target="../media/image11.jpeg"/><Relationship Id="rId10" Type="http://schemas.openxmlformats.org/officeDocument/2006/relationships/diagramColors" Target="../diagrams/colors2.xml"/><Relationship Id="rId4" Type="http://schemas.openxmlformats.org/officeDocument/2006/relationships/image" Target="../media/image10.jpeg"/><Relationship Id="rId9" Type="http://schemas.openxmlformats.org/officeDocument/2006/relationships/diagramQuickStyle" Target="../diagrams/quickStyle2.xml"/></Relationships>
</file>

<file path=ppt/slides/_rels/slide50.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47.xml"/><Relationship Id="rId7" Type="http://schemas.openxmlformats.org/officeDocument/2006/relationships/image" Target="../media/image77.png"/><Relationship Id="rId2" Type="http://schemas.openxmlformats.org/officeDocument/2006/relationships/diagramData" Target="../diagrams/data47.xml"/><Relationship Id="rId1" Type="http://schemas.openxmlformats.org/officeDocument/2006/relationships/slideLayout" Target="../slideLayouts/slideLayout14.xml"/><Relationship Id="rId6" Type="http://schemas.microsoft.com/office/2007/relationships/diagramDrawing" Target="../diagrams/drawing47.xml"/><Relationship Id="rId11" Type="http://schemas.openxmlformats.org/officeDocument/2006/relationships/image" Target="../media/image91.jpeg"/><Relationship Id="rId5" Type="http://schemas.openxmlformats.org/officeDocument/2006/relationships/diagramColors" Target="../diagrams/colors47.xml"/><Relationship Id="rId10" Type="http://schemas.openxmlformats.org/officeDocument/2006/relationships/image" Target="../media/image80.svg"/><Relationship Id="rId4" Type="http://schemas.openxmlformats.org/officeDocument/2006/relationships/diagramQuickStyle" Target="../diagrams/quickStyle47.xml"/><Relationship Id="rId9" Type="http://schemas.openxmlformats.org/officeDocument/2006/relationships/image" Target="../media/image79.png"/></Relationships>
</file>

<file path=ppt/slides/_rels/slide51.xml.rels><?xml version="1.0" encoding="UTF-8" standalone="yes"?>
<Relationships xmlns="http://schemas.openxmlformats.org/package/2006/relationships"><Relationship Id="rId8" Type="http://schemas.openxmlformats.org/officeDocument/2006/relationships/image" Target="../media/image97.png"/><Relationship Id="rId13" Type="http://schemas.openxmlformats.org/officeDocument/2006/relationships/diagramQuickStyle" Target="../diagrams/quickStyle48.xml"/><Relationship Id="rId18" Type="http://schemas.openxmlformats.org/officeDocument/2006/relationships/image" Target="../media/image79.png"/><Relationship Id="rId3" Type="http://schemas.openxmlformats.org/officeDocument/2006/relationships/image" Target="../media/image92.png"/><Relationship Id="rId21" Type="http://schemas.openxmlformats.org/officeDocument/2006/relationships/image" Target="../media/image100.png"/><Relationship Id="rId7" Type="http://schemas.openxmlformats.org/officeDocument/2006/relationships/image" Target="../media/image96.png"/><Relationship Id="rId12" Type="http://schemas.openxmlformats.org/officeDocument/2006/relationships/diagramLayout" Target="../diagrams/layout48.xml"/><Relationship Id="rId17" Type="http://schemas.openxmlformats.org/officeDocument/2006/relationships/image" Target="../media/image78.svg"/><Relationship Id="rId2" Type="http://schemas.openxmlformats.org/officeDocument/2006/relationships/notesSlide" Target="../notesSlides/notesSlide18.xml"/><Relationship Id="rId16" Type="http://schemas.openxmlformats.org/officeDocument/2006/relationships/image" Target="../media/image77.png"/><Relationship Id="rId20" Type="http://schemas.openxmlformats.org/officeDocument/2006/relationships/slide" Target="slide13.xml"/><Relationship Id="rId1" Type="http://schemas.openxmlformats.org/officeDocument/2006/relationships/slideLayout" Target="../slideLayouts/slideLayout14.xml"/><Relationship Id="rId6" Type="http://schemas.openxmlformats.org/officeDocument/2006/relationships/image" Target="../media/image95.png"/><Relationship Id="rId11" Type="http://schemas.openxmlformats.org/officeDocument/2006/relationships/diagramData" Target="../diagrams/data48.xml"/><Relationship Id="rId5" Type="http://schemas.openxmlformats.org/officeDocument/2006/relationships/image" Target="../media/image94.wmf"/><Relationship Id="rId15" Type="http://schemas.microsoft.com/office/2007/relationships/diagramDrawing" Target="../diagrams/drawing48.xml"/><Relationship Id="rId10" Type="http://schemas.openxmlformats.org/officeDocument/2006/relationships/image" Target="../media/image99.png"/><Relationship Id="rId19" Type="http://schemas.openxmlformats.org/officeDocument/2006/relationships/image" Target="../media/image80.svg"/><Relationship Id="rId4" Type="http://schemas.openxmlformats.org/officeDocument/2006/relationships/image" Target="../media/image93.png"/><Relationship Id="rId9" Type="http://schemas.openxmlformats.org/officeDocument/2006/relationships/image" Target="../media/image98.png"/><Relationship Id="rId14" Type="http://schemas.openxmlformats.org/officeDocument/2006/relationships/diagramColors" Target="../diagrams/colors48.xml"/></Relationships>
</file>

<file path=ppt/slides/_rels/slide52.xml.rels><?xml version="1.0" encoding="UTF-8" standalone="yes"?>
<Relationships xmlns="http://schemas.openxmlformats.org/package/2006/relationships"><Relationship Id="rId8" Type="http://schemas.openxmlformats.org/officeDocument/2006/relationships/image" Target="../media/image105.png"/><Relationship Id="rId13" Type="http://schemas.openxmlformats.org/officeDocument/2006/relationships/diagramColors" Target="../diagrams/colors49.xml"/><Relationship Id="rId18" Type="http://schemas.openxmlformats.org/officeDocument/2006/relationships/image" Target="../media/image80.svg"/><Relationship Id="rId3" Type="http://schemas.openxmlformats.org/officeDocument/2006/relationships/image" Target="../media/image101.png"/><Relationship Id="rId7" Type="http://schemas.openxmlformats.org/officeDocument/2006/relationships/image" Target="../media/image104.png"/><Relationship Id="rId12" Type="http://schemas.openxmlformats.org/officeDocument/2006/relationships/diagramQuickStyle" Target="../diagrams/quickStyle49.xml"/><Relationship Id="rId17" Type="http://schemas.openxmlformats.org/officeDocument/2006/relationships/image" Target="../media/image79.png"/><Relationship Id="rId2" Type="http://schemas.openxmlformats.org/officeDocument/2006/relationships/notesSlide" Target="../notesSlides/notesSlide19.xml"/><Relationship Id="rId16" Type="http://schemas.openxmlformats.org/officeDocument/2006/relationships/image" Target="../media/image78.svg"/><Relationship Id="rId1" Type="http://schemas.openxmlformats.org/officeDocument/2006/relationships/slideLayout" Target="../slideLayouts/slideLayout14.xml"/><Relationship Id="rId6" Type="http://schemas.openxmlformats.org/officeDocument/2006/relationships/image" Target="../media/image94.wmf"/><Relationship Id="rId11" Type="http://schemas.openxmlformats.org/officeDocument/2006/relationships/diagramLayout" Target="../diagrams/layout49.xml"/><Relationship Id="rId5" Type="http://schemas.openxmlformats.org/officeDocument/2006/relationships/image" Target="../media/image103.png"/><Relationship Id="rId15" Type="http://schemas.openxmlformats.org/officeDocument/2006/relationships/image" Target="../media/image77.png"/><Relationship Id="rId10" Type="http://schemas.openxmlformats.org/officeDocument/2006/relationships/diagramData" Target="../diagrams/data49.xml"/><Relationship Id="rId19" Type="http://schemas.openxmlformats.org/officeDocument/2006/relationships/slide" Target="slide14.xml"/><Relationship Id="rId4" Type="http://schemas.openxmlformats.org/officeDocument/2006/relationships/image" Target="../media/image102.png"/><Relationship Id="rId9" Type="http://schemas.openxmlformats.org/officeDocument/2006/relationships/image" Target="../media/image106.png"/><Relationship Id="rId14" Type="http://schemas.microsoft.com/office/2007/relationships/diagramDrawing" Target="../diagrams/drawing49.xml"/></Relationships>
</file>

<file path=ppt/slides/_rels/slide53.xml.rels><?xml version="1.0" encoding="UTF-8" standalone="yes"?>
<Relationships xmlns="http://schemas.openxmlformats.org/package/2006/relationships"><Relationship Id="rId8" Type="http://schemas.openxmlformats.org/officeDocument/2006/relationships/image" Target="../media/image111.png"/><Relationship Id="rId13" Type="http://schemas.openxmlformats.org/officeDocument/2006/relationships/diagramColors" Target="../diagrams/colors50.xml"/><Relationship Id="rId18" Type="http://schemas.openxmlformats.org/officeDocument/2006/relationships/image" Target="../media/image80.svg"/><Relationship Id="rId3" Type="http://schemas.openxmlformats.org/officeDocument/2006/relationships/image" Target="../media/image107.png"/><Relationship Id="rId7" Type="http://schemas.openxmlformats.org/officeDocument/2006/relationships/image" Target="../media/image110.png"/><Relationship Id="rId12" Type="http://schemas.openxmlformats.org/officeDocument/2006/relationships/diagramQuickStyle" Target="../diagrams/quickStyle50.xml"/><Relationship Id="rId17" Type="http://schemas.openxmlformats.org/officeDocument/2006/relationships/image" Target="../media/image79.png"/><Relationship Id="rId2" Type="http://schemas.openxmlformats.org/officeDocument/2006/relationships/notesSlide" Target="../notesSlides/notesSlide20.xml"/><Relationship Id="rId16" Type="http://schemas.openxmlformats.org/officeDocument/2006/relationships/image" Target="../media/image78.svg"/><Relationship Id="rId1" Type="http://schemas.openxmlformats.org/officeDocument/2006/relationships/slideLayout" Target="../slideLayouts/slideLayout14.xml"/><Relationship Id="rId6" Type="http://schemas.openxmlformats.org/officeDocument/2006/relationships/image" Target="../media/image94.wmf"/><Relationship Id="rId11" Type="http://schemas.openxmlformats.org/officeDocument/2006/relationships/diagramLayout" Target="../diagrams/layout50.xml"/><Relationship Id="rId5" Type="http://schemas.openxmlformats.org/officeDocument/2006/relationships/image" Target="../media/image109.png"/><Relationship Id="rId15" Type="http://schemas.openxmlformats.org/officeDocument/2006/relationships/image" Target="../media/image77.png"/><Relationship Id="rId10" Type="http://schemas.openxmlformats.org/officeDocument/2006/relationships/diagramData" Target="../diagrams/data50.xml"/><Relationship Id="rId4" Type="http://schemas.openxmlformats.org/officeDocument/2006/relationships/image" Target="../media/image108.png"/><Relationship Id="rId9" Type="http://schemas.openxmlformats.org/officeDocument/2006/relationships/image" Target="../media/image112.jpeg"/><Relationship Id="rId14" Type="http://schemas.microsoft.com/office/2007/relationships/diagramDrawing" Target="../diagrams/drawing50.xml"/></Relationships>
</file>

<file path=ppt/slides/_rels/slide54.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51.xml"/><Relationship Id="rId7" Type="http://schemas.openxmlformats.org/officeDocument/2006/relationships/image" Target="../media/image77.png"/><Relationship Id="rId2" Type="http://schemas.openxmlformats.org/officeDocument/2006/relationships/diagramData" Target="../diagrams/data51.xml"/><Relationship Id="rId1" Type="http://schemas.openxmlformats.org/officeDocument/2006/relationships/slideLayout" Target="../slideLayouts/slideLayout14.xml"/><Relationship Id="rId6" Type="http://schemas.microsoft.com/office/2007/relationships/diagramDrawing" Target="../diagrams/drawing51.xml"/><Relationship Id="rId11" Type="http://schemas.openxmlformats.org/officeDocument/2006/relationships/image" Target="../media/image113.png"/><Relationship Id="rId5" Type="http://schemas.openxmlformats.org/officeDocument/2006/relationships/diagramColors" Target="../diagrams/colors51.xml"/><Relationship Id="rId10" Type="http://schemas.openxmlformats.org/officeDocument/2006/relationships/image" Target="../media/image80.svg"/><Relationship Id="rId4" Type="http://schemas.openxmlformats.org/officeDocument/2006/relationships/diagramQuickStyle" Target="../diagrams/quickStyle51.xml"/><Relationship Id="rId9" Type="http://schemas.openxmlformats.org/officeDocument/2006/relationships/image" Target="../media/image79.png"/></Relationships>
</file>

<file path=ppt/slides/_rels/slide55.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52.xml"/><Relationship Id="rId7" Type="http://schemas.openxmlformats.org/officeDocument/2006/relationships/image" Target="../media/image77.png"/><Relationship Id="rId12" Type="http://schemas.openxmlformats.org/officeDocument/2006/relationships/image" Target="../media/image115.png"/><Relationship Id="rId2" Type="http://schemas.openxmlformats.org/officeDocument/2006/relationships/diagramData" Target="../diagrams/data52.xml"/><Relationship Id="rId1" Type="http://schemas.openxmlformats.org/officeDocument/2006/relationships/slideLayout" Target="../slideLayouts/slideLayout14.xml"/><Relationship Id="rId6" Type="http://schemas.microsoft.com/office/2007/relationships/diagramDrawing" Target="../diagrams/drawing52.xml"/><Relationship Id="rId11" Type="http://schemas.openxmlformats.org/officeDocument/2006/relationships/image" Target="../media/image114.jpeg"/><Relationship Id="rId5" Type="http://schemas.openxmlformats.org/officeDocument/2006/relationships/diagramColors" Target="../diagrams/colors52.xml"/><Relationship Id="rId10" Type="http://schemas.openxmlformats.org/officeDocument/2006/relationships/image" Target="../media/image80.svg"/><Relationship Id="rId4" Type="http://schemas.openxmlformats.org/officeDocument/2006/relationships/diagramQuickStyle" Target="../diagrams/quickStyle52.xml"/><Relationship Id="rId9" Type="http://schemas.openxmlformats.org/officeDocument/2006/relationships/image" Target="../media/image79.png"/></Relationships>
</file>

<file path=ppt/slides/_rels/slide56.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53.xml"/><Relationship Id="rId7" Type="http://schemas.openxmlformats.org/officeDocument/2006/relationships/image" Target="../media/image77.png"/><Relationship Id="rId2" Type="http://schemas.openxmlformats.org/officeDocument/2006/relationships/diagramData" Target="../diagrams/data53.xml"/><Relationship Id="rId1" Type="http://schemas.openxmlformats.org/officeDocument/2006/relationships/slideLayout" Target="../slideLayouts/slideLayout14.xml"/><Relationship Id="rId6" Type="http://schemas.microsoft.com/office/2007/relationships/diagramDrawing" Target="../diagrams/drawing53.xml"/><Relationship Id="rId11" Type="http://schemas.openxmlformats.org/officeDocument/2006/relationships/image" Target="../media/image116.jpeg"/><Relationship Id="rId5" Type="http://schemas.openxmlformats.org/officeDocument/2006/relationships/diagramColors" Target="../diagrams/colors53.xml"/><Relationship Id="rId10" Type="http://schemas.openxmlformats.org/officeDocument/2006/relationships/image" Target="../media/image80.svg"/><Relationship Id="rId4" Type="http://schemas.openxmlformats.org/officeDocument/2006/relationships/diagramQuickStyle" Target="../diagrams/quickStyle53.xml"/><Relationship Id="rId9" Type="http://schemas.openxmlformats.org/officeDocument/2006/relationships/image" Target="../media/image79.png"/></Relationships>
</file>

<file path=ppt/slides/_rels/slide57.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diagramLayout" Target="../diagrams/layout54.xml"/><Relationship Id="rId7" Type="http://schemas.openxmlformats.org/officeDocument/2006/relationships/image" Target="../media/image77.png"/><Relationship Id="rId12" Type="http://schemas.openxmlformats.org/officeDocument/2006/relationships/image" Target="../media/image118.svg"/><Relationship Id="rId2" Type="http://schemas.openxmlformats.org/officeDocument/2006/relationships/diagramData" Target="../diagrams/data54.xml"/><Relationship Id="rId1" Type="http://schemas.openxmlformats.org/officeDocument/2006/relationships/slideLayout" Target="../slideLayouts/slideLayout14.xml"/><Relationship Id="rId6" Type="http://schemas.microsoft.com/office/2007/relationships/diagramDrawing" Target="../diagrams/drawing54.xml"/><Relationship Id="rId11" Type="http://schemas.openxmlformats.org/officeDocument/2006/relationships/image" Target="../media/image117.png"/><Relationship Id="rId5" Type="http://schemas.openxmlformats.org/officeDocument/2006/relationships/diagramColors" Target="../diagrams/colors54.xml"/><Relationship Id="rId10" Type="http://schemas.openxmlformats.org/officeDocument/2006/relationships/image" Target="../media/image80.svg"/><Relationship Id="rId4" Type="http://schemas.openxmlformats.org/officeDocument/2006/relationships/diagramQuickStyle" Target="../diagrams/quickStyle54.xml"/><Relationship Id="rId9" Type="http://schemas.openxmlformats.org/officeDocument/2006/relationships/image" Target="../media/image79.png"/></Relationships>
</file>

<file path=ppt/slides/_rels/slide5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14.xml"/><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8.png"/><Relationship Id="rId7" Type="http://schemas.openxmlformats.org/officeDocument/2006/relationships/diagramQuickStyle" Target="../diagrams/quickStyle3.xml"/><Relationship Id="rId2" Type="http://schemas.openxmlformats.org/officeDocument/2006/relationships/notesSlide" Target="../notesSlides/notesSlide5.xml"/><Relationship Id="rId1" Type="http://schemas.openxmlformats.org/officeDocument/2006/relationships/slideLayout" Target="../slideLayouts/slideLayout14.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9.svg"/><Relationship Id="rId9" Type="http://schemas.microsoft.com/office/2007/relationships/diagramDrawing" Target="../diagrams/drawing3.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23.xml"/><Relationship Id="rId7" Type="http://schemas.openxmlformats.org/officeDocument/2006/relationships/image" Target="../media/image119.png"/><Relationship Id="rId2" Type="http://schemas.openxmlformats.org/officeDocument/2006/relationships/slideLayout" Target="../slideLayouts/slideLayout1.xml"/><Relationship Id="rId1" Type="http://schemas.openxmlformats.org/officeDocument/2006/relationships/tags" Target="../tags/tag9.xml"/><Relationship Id="rId6" Type="http://schemas.openxmlformats.org/officeDocument/2006/relationships/image" Target="../media/image5.png"/><Relationship Id="rId5" Type="http://schemas.openxmlformats.org/officeDocument/2006/relationships/image" Target="../media/image1.emf"/><Relationship Id="rId4" Type="http://schemas.openxmlformats.org/officeDocument/2006/relationships/oleObject" Target="../embeddings/oleObject8.bin"/></Relationships>
</file>

<file path=ppt/slides/_rels/slide7.xml.rels><?xml version="1.0" encoding="UTF-8" standalone="yes"?>
<Relationships xmlns="http://schemas.openxmlformats.org/package/2006/relationships"><Relationship Id="rId8" Type="http://schemas.openxmlformats.org/officeDocument/2006/relationships/diagramColors" Target="../diagrams/colors4.xml"/><Relationship Id="rId13" Type="http://schemas.openxmlformats.org/officeDocument/2006/relationships/image" Target="../media/image16.png"/><Relationship Id="rId3" Type="http://schemas.openxmlformats.org/officeDocument/2006/relationships/image" Target="../media/image8.png"/><Relationship Id="rId7" Type="http://schemas.openxmlformats.org/officeDocument/2006/relationships/diagramQuickStyle" Target="../diagrams/quickStyle4.xml"/><Relationship Id="rId12" Type="http://schemas.openxmlformats.org/officeDocument/2006/relationships/image" Target="../media/image15.svg"/><Relationship Id="rId2" Type="http://schemas.openxmlformats.org/officeDocument/2006/relationships/notesSlide" Target="../notesSlides/notesSlide6.xml"/><Relationship Id="rId16" Type="http://schemas.openxmlformats.org/officeDocument/2006/relationships/image" Target="../media/image19.svg"/><Relationship Id="rId1" Type="http://schemas.openxmlformats.org/officeDocument/2006/relationships/slideLayout" Target="../slideLayouts/slideLayout14.xml"/><Relationship Id="rId6" Type="http://schemas.openxmlformats.org/officeDocument/2006/relationships/diagramLayout" Target="../diagrams/layout4.xml"/><Relationship Id="rId11" Type="http://schemas.openxmlformats.org/officeDocument/2006/relationships/image" Target="../media/image14.png"/><Relationship Id="rId5" Type="http://schemas.openxmlformats.org/officeDocument/2006/relationships/diagramData" Target="../diagrams/data4.xml"/><Relationship Id="rId15" Type="http://schemas.openxmlformats.org/officeDocument/2006/relationships/image" Target="../media/image18.png"/><Relationship Id="rId10" Type="http://schemas.openxmlformats.org/officeDocument/2006/relationships/image" Target="../media/image13.jpeg"/><Relationship Id="rId4" Type="http://schemas.openxmlformats.org/officeDocument/2006/relationships/image" Target="../media/image9.svg"/><Relationship Id="rId9" Type="http://schemas.microsoft.com/office/2007/relationships/diagramDrawing" Target="../diagrams/drawing4.xml"/><Relationship Id="rId14" Type="http://schemas.openxmlformats.org/officeDocument/2006/relationships/image" Target="../media/image17.svg"/></Relationships>
</file>

<file path=ppt/slides/_rels/slide8.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9.svg"/><Relationship Id="rId7" Type="http://schemas.openxmlformats.org/officeDocument/2006/relationships/diagramColors" Target="../diagrams/colors5.xml"/><Relationship Id="rId2" Type="http://schemas.openxmlformats.org/officeDocument/2006/relationships/image" Target="../media/image8.png"/><Relationship Id="rId1" Type="http://schemas.openxmlformats.org/officeDocument/2006/relationships/slideLayout" Target="../slideLayouts/slideLayout14.xml"/><Relationship Id="rId6" Type="http://schemas.openxmlformats.org/officeDocument/2006/relationships/diagramQuickStyle" Target="../diagrams/quickStyle5.xml"/><Relationship Id="rId11" Type="http://schemas.openxmlformats.org/officeDocument/2006/relationships/image" Target="../media/image22.jpeg"/><Relationship Id="rId5" Type="http://schemas.openxmlformats.org/officeDocument/2006/relationships/diagramLayout" Target="../diagrams/layout5.xml"/><Relationship Id="rId10" Type="http://schemas.openxmlformats.org/officeDocument/2006/relationships/image" Target="../media/image21.jpeg"/><Relationship Id="rId4" Type="http://schemas.openxmlformats.org/officeDocument/2006/relationships/diagramData" Target="../diagrams/data5.xml"/><Relationship Id="rId9" Type="http://schemas.openxmlformats.org/officeDocument/2006/relationships/image" Target="../media/image20.jpeg"/></Relationships>
</file>

<file path=ppt/slides/_rels/slide9.xml.rels><?xml version="1.0" encoding="UTF-8" standalone="yes"?>
<Relationships xmlns="http://schemas.openxmlformats.org/package/2006/relationships"><Relationship Id="rId8" Type="http://schemas.microsoft.com/office/2007/relationships/diagramDrawing" Target="../diagrams/drawing6.xml"/><Relationship Id="rId13" Type="http://schemas.openxmlformats.org/officeDocument/2006/relationships/image" Target="../media/image27.png"/><Relationship Id="rId3" Type="http://schemas.openxmlformats.org/officeDocument/2006/relationships/image" Target="../media/image9.svg"/><Relationship Id="rId7" Type="http://schemas.openxmlformats.org/officeDocument/2006/relationships/diagramColors" Target="../diagrams/colors6.xml"/><Relationship Id="rId12" Type="http://schemas.openxmlformats.org/officeDocument/2006/relationships/image" Target="../media/image26.png"/><Relationship Id="rId2" Type="http://schemas.openxmlformats.org/officeDocument/2006/relationships/image" Target="../media/image8.png"/><Relationship Id="rId1" Type="http://schemas.openxmlformats.org/officeDocument/2006/relationships/slideLayout" Target="../slideLayouts/slideLayout2.xml"/><Relationship Id="rId6" Type="http://schemas.openxmlformats.org/officeDocument/2006/relationships/diagramQuickStyle" Target="../diagrams/quickStyle6.xml"/><Relationship Id="rId11" Type="http://schemas.openxmlformats.org/officeDocument/2006/relationships/image" Target="../media/image25.svg"/><Relationship Id="rId5" Type="http://schemas.openxmlformats.org/officeDocument/2006/relationships/diagramLayout" Target="../diagrams/layout6.xml"/><Relationship Id="rId10" Type="http://schemas.openxmlformats.org/officeDocument/2006/relationships/image" Target="../media/image24.png"/><Relationship Id="rId4" Type="http://schemas.openxmlformats.org/officeDocument/2006/relationships/diagramData" Target="../diagrams/data6.xml"/><Relationship Id="rId9"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C183D7F6-B498-43B3-948B-1728B52AA6E4}">
                <adec:decorative xmlns:adec="http://schemas.microsoft.com/office/drawing/2017/decorative" val="1"/>
              </a:ext>
            </a:extLst>
          </p:cNvPr>
          <p:cNvGraphicFramePr>
            <a:graphicFrameLocks noChangeAspect="1"/>
          </p:cNvGraphicFramePr>
          <p:nvPr>
            <p:custDataLst>
              <p:tags r:id="rId1"/>
            </p:custDataLst>
            <p:extLst>
              <p:ext uri="{D42A27DB-BD31-4B8C-83A1-F6EECF244321}">
                <p14:modId xmlns:p14="http://schemas.microsoft.com/office/powerpoint/2010/main" val="172440690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4" imgW="473" imgH="473" progId="TCLayout.ActiveDocument.1">
                  <p:embed/>
                </p:oleObj>
              </mc:Choice>
              <mc:Fallback>
                <p:oleObj name="think-cell Slide" r:id="rId4" imgW="473" imgH="473"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5" name="Rectangle 14">
            <a:extLst>
              <a:ext uri="{FF2B5EF4-FFF2-40B4-BE49-F238E27FC236}">
                <a16:creationId xmlns:a16="http://schemas.microsoft.com/office/drawing/2014/main" id="{411163A5-7CB5-46A7-AE5F-BC3D5AAEA03C}"/>
              </a:ext>
            </a:extLst>
          </p:cNvPr>
          <p:cNvSpPr/>
          <p:nvPr/>
        </p:nvSpPr>
        <p:spPr>
          <a:xfrm>
            <a:off x="3810312" y="2497276"/>
            <a:ext cx="7937684" cy="3497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CA" sz="4400" b="1" dirty="0">
                <a:solidFill>
                  <a:srgbClr val="003B5C"/>
                </a:solidFill>
                <a:highlight>
                  <a:srgbClr val="FFFF00"/>
                </a:highlight>
                <a:latin typeface="Avenir Next LT Pro Demi" panose="020B0704020202020204" pitchFamily="34" charset="0"/>
              </a:rPr>
              <a:t>[LIEU DU PROJET]</a:t>
            </a:r>
          </a:p>
        </p:txBody>
      </p:sp>
      <p:sp>
        <p:nvSpPr>
          <p:cNvPr id="16" name="Title 15">
            <a:extLst>
              <a:ext uri="{FF2B5EF4-FFF2-40B4-BE49-F238E27FC236}">
                <a16:creationId xmlns:a16="http://schemas.microsoft.com/office/drawing/2014/main" id="{68044161-86F9-4088-A6B9-05999097B37C}"/>
              </a:ext>
            </a:extLst>
          </p:cNvPr>
          <p:cNvSpPr>
            <a:spLocks noGrp="1"/>
          </p:cNvSpPr>
          <p:nvPr>
            <p:ph type="title" idx="4294967295"/>
          </p:nvPr>
        </p:nvSpPr>
        <p:spPr>
          <a:xfrm>
            <a:off x="3810312" y="3063302"/>
            <a:ext cx="6306454" cy="476267"/>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2800" b="1" i="0" u="none" strike="noStrike" kern="1200" cap="none" spc="0" normalizeH="0" baseline="0" noProof="0" dirty="0">
                <a:ln>
                  <a:noFill/>
                </a:ln>
                <a:solidFill>
                  <a:schemeClr val="accent3">
                    <a:lumMod val="75000"/>
                  </a:schemeClr>
                </a:solidFill>
                <a:effectLst/>
                <a:uLnTx/>
                <a:uFillTx/>
                <a:latin typeface="Avenir Next LT Pro Demi" panose="020B0704020202020204" pitchFamily="34" charset="0"/>
                <a:ea typeface="+mn-ea"/>
                <a:cs typeface="+mn-cs"/>
              </a:rPr>
              <a:t>BOÎTE À OUTILS DES EMPLOYÉS</a:t>
            </a:r>
          </a:p>
        </p:txBody>
      </p:sp>
      <p:sp>
        <p:nvSpPr>
          <p:cNvPr id="19" name="Subtitle 2">
            <a:extLst>
              <a:ext uri="{FF2B5EF4-FFF2-40B4-BE49-F238E27FC236}">
                <a16:creationId xmlns:a16="http://schemas.microsoft.com/office/drawing/2014/main" id="{6F17F2A8-C13F-4D59-AEE3-797B6ED58FD3}"/>
              </a:ext>
            </a:extLst>
          </p:cNvPr>
          <p:cNvSpPr txBox="1">
            <a:spLocks/>
          </p:cNvSpPr>
          <p:nvPr/>
        </p:nvSpPr>
        <p:spPr>
          <a:xfrm>
            <a:off x="325283" y="5510285"/>
            <a:ext cx="5519664" cy="507860"/>
          </a:xfrm>
          <a:prstGeom prst="rect">
            <a:avLst/>
          </a:prstGeom>
        </p:spPr>
        <p:txBody>
          <a:bodyPr>
            <a:noAutofit/>
          </a:bodyPr>
          <a:lstStyle>
            <a:lvl1pPr marL="228600" indent="-228600" algn="l" defTabSz="914400" rtl="0" eaLnBrk="1" latinLnBrk="0" hangingPunct="1">
              <a:lnSpc>
                <a:spcPts val="2400"/>
              </a:lnSpc>
              <a:spcBef>
                <a:spcPts val="1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ts val="24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ts val="2400"/>
              </a:lnSpc>
              <a:spcBef>
                <a:spcPts val="500"/>
              </a:spcBef>
              <a:buFont typeface="Arial" panose="020B0604020202020204" pitchFamily="34" charset="0"/>
              <a:buChar char="•"/>
              <a:defRPr sz="16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ts val="24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ts val="1200"/>
              </a:lnSpc>
              <a:spcBef>
                <a:spcPts val="600"/>
              </a:spcBef>
              <a:buNone/>
            </a:pPr>
            <a:r>
              <a:rPr lang="fr-CA" sz="1200" dirty="0">
                <a:solidFill>
                  <a:srgbClr val="4B4F54"/>
                </a:solidFill>
                <a:highlight>
                  <a:srgbClr val="FFFF00"/>
                </a:highlight>
                <a:latin typeface="Avenir Next LT Pro Demi" panose="020B0704020202020204" pitchFamily="34" charset="0"/>
              </a:rPr>
              <a:t>DATE</a:t>
            </a:r>
          </a:p>
        </p:txBody>
      </p:sp>
      <p:pic>
        <p:nvPicPr>
          <p:cNvPr id="22" name="Content Placeholder 10">
            <a:extLst>
              <a:ext uri="{FF2B5EF4-FFF2-40B4-BE49-F238E27FC236}">
                <a16:creationId xmlns:a16="http://schemas.microsoft.com/office/drawing/2014/main" id="{3F213B2A-499F-44AF-AE46-FE468AC2FE04}"/>
              </a:ext>
              <a:ext uri="{C183D7F6-B498-43B3-948B-1728B52AA6E4}">
                <adec:decorative xmlns:adec="http://schemas.microsoft.com/office/drawing/2017/decorative" val="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251285" y="1607996"/>
            <a:ext cx="3335303" cy="2910612"/>
          </a:xfrm>
          <a:prstGeom prst="rect">
            <a:avLst/>
          </a:prstGeom>
        </p:spPr>
      </p:pic>
      <p:pic>
        <p:nvPicPr>
          <p:cNvPr id="3" name="Picture 2">
            <a:extLst>
              <a:ext uri="{FF2B5EF4-FFF2-40B4-BE49-F238E27FC236}">
                <a16:creationId xmlns:a16="http://schemas.microsoft.com/office/drawing/2014/main" id="{1954C225-5C7E-D340-D4FB-948CFEF5C684}"/>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227164" y="208561"/>
            <a:ext cx="1822390" cy="349705"/>
          </a:xfrm>
          <a:prstGeom prst="rect">
            <a:avLst/>
          </a:prstGeom>
          <a:noFill/>
          <a:ln>
            <a:noFill/>
          </a:ln>
        </p:spPr>
      </p:pic>
    </p:spTree>
    <p:extLst>
      <p:ext uri="{BB962C8B-B14F-4D97-AF65-F5344CB8AC3E}">
        <p14:creationId xmlns:p14="http://schemas.microsoft.com/office/powerpoint/2010/main" val="17396062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2F7BC8AA-CC0B-22FF-B4F5-A73F16474F11}"/>
              </a:ext>
              <a:ext uri="{C183D7F6-B498-43B3-948B-1728B52AA6E4}">
                <adec:decorative xmlns:adec="http://schemas.microsoft.com/office/drawing/2017/decorative" val="1"/>
              </a:ext>
            </a:extLst>
          </p:cNvPr>
          <p:cNvGrpSpPr/>
          <p:nvPr/>
        </p:nvGrpSpPr>
        <p:grpSpPr>
          <a:xfrm>
            <a:off x="11377018" y="431966"/>
            <a:ext cx="625038" cy="1254189"/>
            <a:chOff x="10652711" y="431966"/>
            <a:chExt cx="625038" cy="1254189"/>
          </a:xfrm>
        </p:grpSpPr>
        <p:sp>
          <p:nvSpPr>
            <p:cNvPr id="5" name="Arrow: Pentagon 4">
              <a:extLst>
                <a:ext uri="{FF2B5EF4-FFF2-40B4-BE49-F238E27FC236}">
                  <a16:creationId xmlns:a16="http://schemas.microsoft.com/office/drawing/2014/main" id="{FA1999D0-A075-35AD-FEFF-E720A6CAC1B3}"/>
                </a:ext>
              </a:extLst>
            </p:cNvPr>
            <p:cNvSpPr/>
            <p:nvPr/>
          </p:nvSpPr>
          <p:spPr>
            <a:xfrm rot="5400000">
              <a:off x="10338135" y="746542"/>
              <a:ext cx="1254189" cy="625038"/>
            </a:xfrm>
            <a:prstGeom prst="homePlate">
              <a:avLst/>
            </a:prstGeom>
            <a:solidFill>
              <a:schemeClr val="accent1"/>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pic>
          <p:nvPicPr>
            <p:cNvPr id="3" name="Graphic 2" descr="Topography Map with solid fill">
              <a:extLst>
                <a:ext uri="{FF2B5EF4-FFF2-40B4-BE49-F238E27FC236}">
                  <a16:creationId xmlns:a16="http://schemas.microsoft.com/office/drawing/2014/main" id="{C581898D-D701-67FE-21E0-A49F560426C9}"/>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709851" y="823926"/>
              <a:ext cx="510756" cy="510756"/>
            </a:xfrm>
            <a:prstGeom prst="rect">
              <a:avLst/>
            </a:prstGeom>
          </p:spPr>
        </p:pic>
      </p:grpSp>
      <p:sp>
        <p:nvSpPr>
          <p:cNvPr id="13" name="Rectangle 12">
            <a:extLst>
              <a:ext uri="{FF2B5EF4-FFF2-40B4-BE49-F238E27FC236}">
                <a16:creationId xmlns:a16="http://schemas.microsoft.com/office/drawing/2014/main" id="{6F1B32AF-712F-4B2F-AA75-B854C6B6D72D}"/>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a:t>
            </a:r>
            <a:r>
              <a:rPr lang="fr-CA" sz="2000" dirty="0">
                <a:ea typeface="+mn-ea"/>
              </a:rPr>
              <a:t>– </a:t>
            </a:r>
            <a:r>
              <a:rPr lang="fr-CA" sz="1600" dirty="0">
                <a:ea typeface="+mn-ea"/>
              </a:rPr>
              <a:t>Conception d’inspiration autochtone</a:t>
            </a:r>
            <a:endParaRPr lang="fr-CA" sz="3200" dirty="0">
              <a:ea typeface="+mn-ea"/>
            </a:endParaRPr>
          </a:p>
        </p:txBody>
      </p:sp>
      <p:pic>
        <p:nvPicPr>
          <p:cNvPr id="14" name="Graphic 13">
            <a:extLst>
              <a:ext uri="{FF2B5EF4-FFF2-40B4-BE49-F238E27FC236}">
                <a16:creationId xmlns:a16="http://schemas.microsoft.com/office/drawing/2014/main" id="{64EBADA4-EC00-0A11-400C-CBFE6C0A5EAB}"/>
              </a:ext>
              <a:ext uri="{C183D7F6-B498-43B3-948B-1728B52AA6E4}">
                <adec:decorative xmlns:adec="http://schemas.microsoft.com/office/drawing/2017/decorative" val="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336306" y="166644"/>
            <a:ext cx="376518" cy="376518"/>
          </a:xfrm>
          <a:prstGeom prst="rect">
            <a:avLst/>
          </a:prstGeom>
        </p:spPr>
      </p:pic>
      <p:graphicFrame>
        <p:nvGraphicFramePr>
          <p:cNvPr id="15" name="Diagram 14">
            <a:extLst>
              <a:ext uri="{FF2B5EF4-FFF2-40B4-BE49-F238E27FC236}">
                <a16:creationId xmlns:a16="http://schemas.microsoft.com/office/drawing/2014/main" id="{86342900-7747-EA7D-2071-0A858F197DA4}"/>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2" name="TextBox 11">
            <a:extLst>
              <a:ext uri="{FF2B5EF4-FFF2-40B4-BE49-F238E27FC236}">
                <a16:creationId xmlns:a16="http://schemas.microsoft.com/office/drawing/2014/main" id="{58E14592-5168-0674-1A4F-BF7F9F5A4F8C}"/>
              </a:ext>
            </a:extLst>
          </p:cNvPr>
          <p:cNvSpPr txBox="1"/>
          <p:nvPr/>
        </p:nvSpPr>
        <p:spPr>
          <a:xfrm>
            <a:off x="305457" y="1140192"/>
            <a:ext cx="6812702" cy="4524315"/>
          </a:xfrm>
          <a:prstGeom prst="rect">
            <a:avLst/>
          </a:prstGeom>
          <a:noFill/>
        </p:spPr>
        <p:txBody>
          <a:bodyPr wrap="square">
            <a:spAutoFit/>
          </a:bodyPr>
          <a:lstStyle/>
          <a:p>
            <a:pPr marL="0" marR="0" lvl="0" indent="0" defTabSz="914400" rtl="0" eaLnBrk="0" fontAlgn="base" latinLnBrk="0" hangingPunct="0">
              <a:lnSpc>
                <a:spcPct val="100000"/>
              </a:lnSpc>
              <a:spcBef>
                <a:spcPct val="0"/>
              </a:spcBef>
              <a:spcAft>
                <a:spcPct val="0"/>
              </a:spcAft>
              <a:buClrTx/>
              <a:buSzTx/>
              <a:tabLst/>
              <a:defRPr/>
            </a:pPr>
            <a:r>
              <a:rPr kumimoji="0" lang="fr-FR" sz="1600" i="0" u="none" strike="noStrike" kern="1200" cap="none" spc="0" normalizeH="0" baseline="0" noProof="0" dirty="0">
                <a:ln>
                  <a:noFill/>
                </a:ln>
                <a:effectLst/>
                <a:uLnTx/>
                <a:uFillTx/>
                <a:latin typeface="Avenir Next LT Pro" panose="020B0504020202020204" pitchFamily="34" charset="0"/>
              </a:rPr>
              <a:t>À l'appui des engagements de réconciliation du gouvernement canadien, il est important d'honorer les communautés des Premières nations, des Inuits et des Métis du Canada en incorporant des éléments de conception culturellement appropriés et en faisant la promotion d’opportunités économiques autochtones. Le concept de notre nouveau milieu de travail : </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Reflète les cultures des peuples autochtones dans les milieux de travail du gouvernement du Canada;</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Offre des possibilités d'apprentissage et d'exposition aux cultures autochtones;</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Adopte une approche holistique, naturelle et durable de la conception;</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Démontre un lien étroit avec la nature (terre, eau, etc.);</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uLnTx/>
                <a:uFillTx/>
                <a:latin typeface="Avenir Next LT Pro" panose="020B0504020202020204" pitchFamily="34" charset="0"/>
              </a:rPr>
              <a:t>Applique les principes directeurs de la conception d’inspiration autochtone tels que l'optimisation de l'accès à la lumière du jour, de la vue et du lien à l'environnement extérieur;</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fr-FR" sz="1600" i="0" u="none" strike="noStrike" kern="1200" cap="none" spc="0" normalizeH="0" baseline="0" noProof="0" dirty="0">
                <a:ln>
                  <a:noFill/>
                </a:ln>
                <a:effectLst/>
                <a:highlight>
                  <a:srgbClr val="FFFF00"/>
                </a:highlight>
                <a:uLnTx/>
                <a:uFillTx/>
                <a:latin typeface="Avenir Next LT Pro" panose="020B0504020202020204" pitchFamily="34" charset="0"/>
              </a:rPr>
              <a:t>Intégrer l'art autochtone local;</a:t>
            </a:r>
          </a:p>
          <a:p>
            <a:pPr marL="285750" marR="0" lvl="0" indent="-285750"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lang="fr-FR" sz="1600" dirty="0">
                <a:latin typeface="Avenir Next LT Pro" panose="020B0504020202020204" pitchFamily="34" charset="0"/>
              </a:rPr>
              <a:t>Procéder à</a:t>
            </a:r>
            <a:r>
              <a:rPr kumimoji="0" lang="fr-FR" sz="1600" i="0" u="none" strike="noStrike" kern="1200" cap="none" spc="0" normalizeH="0" baseline="0" noProof="0" dirty="0">
                <a:ln>
                  <a:noFill/>
                </a:ln>
                <a:effectLst/>
                <a:uLnTx/>
                <a:uFillTx/>
                <a:latin typeface="Avenir Next LT Pro" panose="020B0504020202020204" pitchFamily="34" charset="0"/>
              </a:rPr>
              <a:t> une reconnaissance territoriale autochtone permanente.</a:t>
            </a:r>
            <a:endParaRPr kumimoji="0" lang="en-CA" sz="1600" i="0" u="none" strike="noStrike" kern="1200" cap="none" spc="0" normalizeH="0" baseline="0" noProof="0" dirty="0">
              <a:ln>
                <a:noFill/>
              </a:ln>
              <a:effectLst/>
              <a:uLnTx/>
              <a:uFillTx/>
              <a:latin typeface="Avenir Next LT Pro" panose="020B0504020202020204" pitchFamily="34" charset="0"/>
            </a:endParaRPr>
          </a:p>
        </p:txBody>
      </p:sp>
      <p:pic>
        <p:nvPicPr>
          <p:cNvPr id="2" name="Picture 1" descr="Coulée glaciaire d'un bleu éclatant">
            <a:extLst>
              <a:ext uri="{FF2B5EF4-FFF2-40B4-BE49-F238E27FC236}">
                <a16:creationId xmlns:a16="http://schemas.microsoft.com/office/drawing/2014/main" id="{3F2BEA53-BA5A-6709-CB4E-6EFDF6FEB6D3}"/>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b="-6"/>
          <a:stretch/>
        </p:blipFill>
        <p:spPr>
          <a:xfrm>
            <a:off x="7717763" y="1217053"/>
            <a:ext cx="1254940" cy="1117244"/>
          </a:xfrm>
          <a:prstGeom prst="rect">
            <a:avLst/>
          </a:prstGeom>
        </p:spPr>
      </p:pic>
      <p:pic>
        <p:nvPicPr>
          <p:cNvPr id="7" name="Picture 6" descr="Gros plan sur un panier tressé à la main">
            <a:extLst>
              <a:ext uri="{FF2B5EF4-FFF2-40B4-BE49-F238E27FC236}">
                <a16:creationId xmlns:a16="http://schemas.microsoft.com/office/drawing/2014/main" id="{1BA96FC8-2C92-27D8-A241-C36E8C06B9D9}"/>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b="-6"/>
          <a:stretch/>
        </p:blipFill>
        <p:spPr>
          <a:xfrm>
            <a:off x="7717763" y="2418225"/>
            <a:ext cx="1254940" cy="1117244"/>
          </a:xfrm>
          <a:prstGeom prst="rect">
            <a:avLst/>
          </a:prstGeom>
        </p:spPr>
      </p:pic>
      <p:pic>
        <p:nvPicPr>
          <p:cNvPr id="8" name="Picture 7" descr="Feuille verte avec rosée sur fond de nature sombre">
            <a:extLst>
              <a:ext uri="{FF2B5EF4-FFF2-40B4-BE49-F238E27FC236}">
                <a16:creationId xmlns:a16="http://schemas.microsoft.com/office/drawing/2014/main" id="{CCEBD035-6F8B-6893-74A0-26ADA34F4639}"/>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9105751" y="1220283"/>
            <a:ext cx="1912768" cy="1710259"/>
          </a:xfrm>
          <a:prstGeom prst="rect">
            <a:avLst/>
          </a:prstGeom>
        </p:spPr>
      </p:pic>
      <p:pic>
        <p:nvPicPr>
          <p:cNvPr id="9" name="Picture 8" descr="Chemin de randonnée sur une colline herbeuse">
            <a:extLst>
              <a:ext uri="{FF2B5EF4-FFF2-40B4-BE49-F238E27FC236}">
                <a16:creationId xmlns:a16="http://schemas.microsoft.com/office/drawing/2014/main" id="{5CEFCF20-5F24-5EB5-C447-6BDA4FD964BA}"/>
              </a:ext>
            </a:extLst>
          </p:cNvPr>
          <p:cNvPicPr>
            <a:picLocks noChangeAspect="1"/>
          </p:cNvPicPr>
          <p:nvPr/>
        </p:nvPicPr>
        <p:blipFill rotWithShape="1">
          <a:blip r:embed="rId14" cstate="screen">
            <a:extLst>
              <a:ext uri="{28A0092B-C50C-407E-A947-70E740481C1C}">
                <a14:useLocalDpi xmlns:a14="http://schemas.microsoft.com/office/drawing/2010/main"/>
              </a:ext>
            </a:extLst>
          </a:blip>
          <a:srcRect b="-2"/>
          <a:stretch/>
        </p:blipFill>
        <p:spPr>
          <a:xfrm>
            <a:off x="7717763" y="3619397"/>
            <a:ext cx="1254940" cy="1117203"/>
          </a:xfrm>
          <a:prstGeom prst="rect">
            <a:avLst/>
          </a:prstGeom>
        </p:spPr>
      </p:pic>
      <p:pic>
        <p:nvPicPr>
          <p:cNvPr id="10" name="Picture 9" descr="Brouillard forestier épais">
            <a:extLst>
              <a:ext uri="{FF2B5EF4-FFF2-40B4-BE49-F238E27FC236}">
                <a16:creationId xmlns:a16="http://schemas.microsoft.com/office/drawing/2014/main" id="{719B0FB7-6A1D-3FEC-2E19-F2407AB9F0AB}"/>
              </a:ext>
            </a:extLst>
          </p:cNvPr>
          <p:cNvPicPr>
            <a:picLocks noChangeAspect="1"/>
          </p:cNvPicPr>
          <p:nvPr/>
        </p:nvPicPr>
        <p:blipFill rotWithShape="1">
          <a:blip r:embed="rId15" cstate="screen">
            <a:extLst>
              <a:ext uri="{28A0092B-C50C-407E-A947-70E740481C1C}">
                <a14:useLocalDpi xmlns:a14="http://schemas.microsoft.com/office/drawing/2010/main"/>
              </a:ext>
            </a:extLst>
          </a:blip>
          <a:srcRect t="-1115"/>
          <a:stretch/>
        </p:blipFill>
        <p:spPr>
          <a:xfrm>
            <a:off x="9105751" y="3017743"/>
            <a:ext cx="1912768" cy="1673838"/>
          </a:xfrm>
          <a:prstGeom prst="rect">
            <a:avLst/>
          </a:prstGeom>
        </p:spPr>
      </p:pic>
      <p:pic>
        <p:nvPicPr>
          <p:cNvPr id="11" name="Picture 10" descr="Route dans une forêt enneigée">
            <a:extLst>
              <a:ext uri="{FF2B5EF4-FFF2-40B4-BE49-F238E27FC236}">
                <a16:creationId xmlns:a16="http://schemas.microsoft.com/office/drawing/2014/main" id="{59A60DAC-950F-6F75-A356-51C80229062F}"/>
              </a:ext>
            </a:extLst>
          </p:cNvPr>
          <p:cNvPicPr>
            <a:picLocks noChangeAspect="1"/>
          </p:cNvPicPr>
          <p:nvPr/>
        </p:nvPicPr>
        <p:blipFill rotWithShape="1">
          <a:blip r:embed="rId16" cstate="screen">
            <a:extLst>
              <a:ext uri="{28A0092B-C50C-407E-A947-70E740481C1C}">
                <a14:useLocalDpi xmlns:a14="http://schemas.microsoft.com/office/drawing/2010/main"/>
              </a:ext>
            </a:extLst>
          </a:blip>
          <a:srcRect t="-3"/>
          <a:stretch/>
        </p:blipFill>
        <p:spPr>
          <a:xfrm>
            <a:off x="7717763" y="4798991"/>
            <a:ext cx="3300756" cy="780381"/>
          </a:xfrm>
          <a:prstGeom prst="rect">
            <a:avLst/>
          </a:prstGeom>
        </p:spPr>
      </p:pic>
    </p:spTree>
    <p:extLst>
      <p:ext uri="{BB962C8B-B14F-4D97-AF65-F5344CB8AC3E}">
        <p14:creationId xmlns:p14="http://schemas.microsoft.com/office/powerpoint/2010/main" val="60017512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rrow: Pentagon 2">
            <a:extLst>
              <a:ext uri="{FF2B5EF4-FFF2-40B4-BE49-F238E27FC236}">
                <a16:creationId xmlns:a16="http://schemas.microsoft.com/office/drawing/2014/main" id="{40EC325A-7AA5-08BD-CDB9-89715614D8DD}"/>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40978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6" name="Rectangle 35">
            <a:extLst>
              <a:ext uri="{FF2B5EF4-FFF2-40B4-BE49-F238E27FC236}">
                <a16:creationId xmlns:a16="http://schemas.microsoft.com/office/drawing/2014/main" id="{7B8C389B-4EDC-18B2-8A62-3E4B44DE2EC3}"/>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pic>
        <p:nvPicPr>
          <p:cNvPr id="37" name="Graphic 36" descr="Mental Health with solid fill">
            <a:extLst>
              <a:ext uri="{FF2B5EF4-FFF2-40B4-BE49-F238E27FC236}">
                <a16:creationId xmlns:a16="http://schemas.microsoft.com/office/drawing/2014/main" id="{3C5A9F3E-75F5-59D9-989A-1EA3B097B24D}"/>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38" name="Diagram 37">
            <a:extLst>
              <a:ext uri="{FF2B5EF4-FFF2-40B4-BE49-F238E27FC236}">
                <a16:creationId xmlns:a16="http://schemas.microsoft.com/office/drawing/2014/main" id="{92195928-3E61-06DC-CB14-DEDF5E5B10D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88236326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 </a:t>
            </a:r>
            <a:r>
              <a:rPr lang="fr-CA" sz="2000" dirty="0">
                <a:ea typeface="+mn-ea"/>
              </a:rPr>
              <a:t>Accessibilité et inclusivité</a:t>
            </a:r>
            <a:endParaRPr lang="fr-CA" dirty="0">
              <a:ea typeface="+mn-ea"/>
            </a:endParaRPr>
          </a:p>
        </p:txBody>
      </p:sp>
      <p:sp>
        <p:nvSpPr>
          <p:cNvPr id="30" name="TextBox 29">
            <a:extLst>
              <a:ext uri="{FF2B5EF4-FFF2-40B4-BE49-F238E27FC236}">
                <a16:creationId xmlns:a16="http://schemas.microsoft.com/office/drawing/2014/main" id="{1F712CBC-DCE2-0641-00D5-4D436A3BF041}"/>
              </a:ext>
            </a:extLst>
          </p:cNvPr>
          <p:cNvSpPr txBox="1"/>
          <p:nvPr/>
        </p:nvSpPr>
        <p:spPr>
          <a:xfrm>
            <a:off x="241717" y="1074509"/>
            <a:ext cx="4570519" cy="4708981"/>
          </a:xfrm>
          <a:prstGeom prst="rect">
            <a:avLst/>
          </a:prstGeom>
        </p:spPr>
        <p:txBody>
          <a:bodyPr wrap="square">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r>
              <a:rPr lang="fr-FR" sz="1400" dirty="0"/>
              <a:t>Votre milieu de travail situé au [</a:t>
            </a:r>
            <a:r>
              <a:rPr lang="fr-FR" sz="1400" dirty="0">
                <a:highlight>
                  <a:srgbClr val="FFFF00"/>
                </a:highlight>
              </a:rPr>
              <a:t>lieu</a:t>
            </a:r>
            <a:r>
              <a:rPr lang="fr-FR" sz="1400" dirty="0"/>
              <a:t>] a été conçu dans un souci d'accessibilité et d'inclusion. En mettant en œuvre une conception universelle dans la mesure du possible, [</a:t>
            </a:r>
            <a:r>
              <a:rPr lang="fr-FR" sz="1400" dirty="0">
                <a:highlight>
                  <a:srgbClr val="FFFF00"/>
                </a:highlight>
              </a:rPr>
              <a:t>l’organisation</a:t>
            </a:r>
            <a:r>
              <a:rPr lang="fr-FR" sz="1400" dirty="0"/>
              <a:t>] espère que l'espace sera accessible et utilisé de façon optimale par tous les employés. </a:t>
            </a:r>
          </a:p>
          <a:p>
            <a:r>
              <a:rPr lang="fr-FR" sz="1400" dirty="0"/>
              <a:t>En adoptant les meilleures pratiques en matière d'inclusion, nous reconnaissons que certains points de travail peuvent être perçus comme inaccessibles par certains employés; cependant, sachez que des options accessibles sont offertes à tous les employés.</a:t>
            </a:r>
          </a:p>
          <a:p>
            <a:r>
              <a:rPr lang="fr-FR" sz="1400" dirty="0"/>
              <a:t>Notre espace de travail axé sur les activités a été conçu pour accueillir la majorité des employés. Le travail axé sur les activités permet d’optimiser l'ergonomie par le mouvement, plutôt que par une position statique parfaite. Si vous avez des limitations ou des restrictions fonctionnelles temporaires ou permanentes et que vous avez besoin de mesures d’adaptation en milieu de travail, parlez-en à votre responsable.</a:t>
            </a:r>
            <a:endParaRPr lang="en-CA" sz="1400" dirty="0"/>
          </a:p>
        </p:txBody>
      </p:sp>
      <p:pic>
        <p:nvPicPr>
          <p:cNvPr id="5" name="Graphic 4">
            <a:extLst>
              <a:ext uri="{FF2B5EF4-FFF2-40B4-BE49-F238E27FC236}">
                <a16:creationId xmlns:a16="http://schemas.microsoft.com/office/drawing/2014/main" id="{2AC358D9-BE7C-4325-260A-A8203B7EBEE8}"/>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Lst>
          </a:blip>
          <a:srcRect/>
          <a:stretch/>
        </p:blipFill>
        <p:spPr>
          <a:xfrm>
            <a:off x="11425441" y="895201"/>
            <a:ext cx="542634" cy="438984"/>
          </a:xfrm>
          <a:prstGeom prst="rect">
            <a:avLst/>
          </a:prstGeom>
        </p:spPr>
      </p:pic>
      <p:grpSp>
        <p:nvGrpSpPr>
          <p:cNvPr id="8" name="Group 7">
            <a:extLst>
              <a:ext uri="{FF2B5EF4-FFF2-40B4-BE49-F238E27FC236}">
                <a16:creationId xmlns:a16="http://schemas.microsoft.com/office/drawing/2014/main" id="{F4AE2187-3E2D-42C6-E8FE-3A299E9C4C13}"/>
              </a:ext>
              <a:ext uri="{C183D7F6-B498-43B3-948B-1728B52AA6E4}">
                <adec:decorative xmlns:adec="http://schemas.microsoft.com/office/drawing/2017/decorative" val="1"/>
              </a:ext>
            </a:extLst>
          </p:cNvPr>
          <p:cNvGrpSpPr/>
          <p:nvPr/>
        </p:nvGrpSpPr>
        <p:grpSpPr>
          <a:xfrm>
            <a:off x="4746585" y="1470182"/>
            <a:ext cx="7291781" cy="4677064"/>
            <a:chOff x="4746585" y="1470182"/>
            <a:chExt cx="7291781" cy="4677064"/>
          </a:xfrm>
        </p:grpSpPr>
        <p:grpSp>
          <p:nvGrpSpPr>
            <p:cNvPr id="2" name="Group 1">
              <a:extLst>
                <a:ext uri="{FF2B5EF4-FFF2-40B4-BE49-F238E27FC236}">
                  <a16:creationId xmlns:a16="http://schemas.microsoft.com/office/drawing/2014/main" id="{40CE4CA7-ADB7-8BFC-1A3D-6372D9C8B4C2}"/>
                </a:ext>
              </a:extLst>
            </p:cNvPr>
            <p:cNvGrpSpPr/>
            <p:nvPr/>
          </p:nvGrpSpPr>
          <p:grpSpPr>
            <a:xfrm>
              <a:off x="4746585" y="1470182"/>
              <a:ext cx="7291781" cy="4677064"/>
              <a:chOff x="90366" y="2504127"/>
              <a:chExt cx="6893112" cy="4990181"/>
            </a:xfrm>
          </p:grpSpPr>
          <p:grpSp>
            <p:nvGrpSpPr>
              <p:cNvPr id="7" name="Group 6">
                <a:extLst>
                  <a:ext uri="{FF2B5EF4-FFF2-40B4-BE49-F238E27FC236}">
                    <a16:creationId xmlns:a16="http://schemas.microsoft.com/office/drawing/2014/main" id="{52C91B5C-E505-3C7D-3940-D10B9AC5739F}"/>
                  </a:ext>
                </a:extLst>
              </p:cNvPr>
              <p:cNvGrpSpPr/>
              <p:nvPr/>
            </p:nvGrpSpPr>
            <p:grpSpPr>
              <a:xfrm>
                <a:off x="300436" y="3192698"/>
                <a:ext cx="6018743" cy="3385543"/>
                <a:chOff x="300436" y="3192698"/>
                <a:chExt cx="6018743" cy="3385543"/>
              </a:xfrm>
            </p:grpSpPr>
            <p:pic>
              <p:nvPicPr>
                <p:cNvPr id="27" name="Picture 26" descr="image of an inclusive workspace ">
                  <a:extLst>
                    <a:ext uri="{FF2B5EF4-FFF2-40B4-BE49-F238E27FC236}">
                      <a16:creationId xmlns:a16="http://schemas.microsoft.com/office/drawing/2014/main" id="{61B5B390-F767-E07D-57A4-296AD1208AC1}"/>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00436" y="3192698"/>
                  <a:ext cx="6018743" cy="3385543"/>
                </a:xfrm>
                <a:prstGeom prst="rect">
                  <a:avLst/>
                </a:prstGeom>
              </p:spPr>
            </p:pic>
            <p:pic>
              <p:nvPicPr>
                <p:cNvPr id="28" name="Picture 1">
                  <a:extLst>
                    <a:ext uri="{FF2B5EF4-FFF2-40B4-BE49-F238E27FC236}">
                      <a16:creationId xmlns:a16="http://schemas.microsoft.com/office/drawing/2014/main" id="{4F4FB4E4-84E9-DCCF-FD00-CA357298E619}"/>
                    </a:ext>
                  </a:extLst>
                </p:cNvPr>
                <p:cNvPicPr>
                  <a:picLocks noChangeAspect="1" noChangeArrowheads="1"/>
                </p:cNvPicPr>
                <p:nvPr/>
              </p:nvPicPr>
              <p:blipFill>
                <a:blip r:embed="rId12" cstate="screen">
                  <a:clrChange>
                    <a:clrFrom>
                      <a:srgbClr val="FFFFFF"/>
                    </a:clrFrom>
                    <a:clrTo>
                      <a:srgbClr val="FFFFFF">
                        <a:alpha val="0"/>
                      </a:srgbClr>
                    </a:clrTo>
                  </a:clrChange>
                  <a:alphaModFix amt="83000"/>
                  <a:extLst>
                    <a:ext uri="{28A0092B-C50C-407E-A947-70E740481C1C}">
                      <a14:useLocalDpi xmlns:a14="http://schemas.microsoft.com/office/drawing/2010/main"/>
                    </a:ext>
                  </a:extLst>
                </a:blip>
                <a:srcRect/>
                <a:stretch>
                  <a:fillRect/>
                </a:stretch>
              </p:blipFill>
              <p:spPr bwMode="auto">
                <a:xfrm>
                  <a:off x="5163802" y="4099022"/>
                  <a:ext cx="1154620" cy="1294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TextBox 11">
                <a:extLst>
                  <a:ext uri="{FF2B5EF4-FFF2-40B4-BE49-F238E27FC236}">
                    <a16:creationId xmlns:a16="http://schemas.microsoft.com/office/drawing/2014/main" id="{FF927F68-1753-DBDA-5D6C-6C911BE11FEB}"/>
                  </a:ext>
                </a:extLst>
              </p:cNvPr>
              <p:cNvSpPr txBox="1"/>
              <p:nvPr/>
            </p:nvSpPr>
            <p:spPr>
              <a:xfrm>
                <a:off x="1637295" y="2504127"/>
                <a:ext cx="2055679" cy="1182173"/>
              </a:xfrm>
              <a:prstGeom prst="rect">
                <a:avLst/>
              </a:prstGeom>
              <a:noFill/>
            </p:spPr>
            <p:txBody>
              <a:bodyPr wrap="square" rtlCol="0">
                <a:spAutoFit/>
              </a:bodyPr>
              <a:lstStyle/>
              <a:p>
                <a:r>
                  <a:rPr lang="fr-FR" sz="1100" b="1" dirty="0">
                    <a:latin typeface="Avenir Next LT Pro Demi"/>
                  </a:rPr>
                  <a:t>De grands espaces de travail fermés pouvant accueillir des appareils de mobilité et prendre en charge les déficiences cognitives et les sensibilités sonores.</a:t>
                </a:r>
                <a:endParaRPr lang="en-CA" sz="1100" b="1" dirty="0">
                  <a:latin typeface="Avenir Next LT Pro Demi"/>
                </a:endParaRPr>
              </a:p>
            </p:txBody>
          </p:sp>
          <p:sp>
            <p:nvSpPr>
              <p:cNvPr id="13" name="TextBox 12">
                <a:extLst>
                  <a:ext uri="{FF2B5EF4-FFF2-40B4-BE49-F238E27FC236}">
                    <a16:creationId xmlns:a16="http://schemas.microsoft.com/office/drawing/2014/main" id="{EDC5D2B5-A447-93B4-7FD3-C46644EEC0B7}"/>
                  </a:ext>
                </a:extLst>
              </p:cNvPr>
              <p:cNvSpPr txBox="1"/>
              <p:nvPr/>
            </p:nvSpPr>
            <p:spPr>
              <a:xfrm>
                <a:off x="3618554" y="2986604"/>
                <a:ext cx="1801039" cy="1001564"/>
              </a:xfrm>
              <a:prstGeom prst="rect">
                <a:avLst/>
              </a:prstGeom>
              <a:noFill/>
            </p:spPr>
            <p:txBody>
              <a:bodyPr wrap="square" rtlCol="0">
                <a:spAutoFit/>
              </a:bodyPr>
              <a:lstStyle/>
              <a:p>
                <a:r>
                  <a:rPr lang="fr-FR" sz="1100" b="1" dirty="0">
                    <a:latin typeface="Avenir Next LT Pro Demi"/>
                  </a:rPr>
                  <a:t>Points de travail semi-privés avec accès à la lumière du jour et à la vue pour favoriser la santé mentale</a:t>
                </a:r>
                <a:endParaRPr lang="en-CA" sz="1100" b="1" dirty="0">
                  <a:latin typeface="Avenir Next LT Pro Demi"/>
                </a:endParaRPr>
              </a:p>
            </p:txBody>
          </p:sp>
          <p:sp>
            <p:nvSpPr>
              <p:cNvPr id="15" name="TextBox 14">
                <a:extLst>
                  <a:ext uri="{FF2B5EF4-FFF2-40B4-BE49-F238E27FC236}">
                    <a16:creationId xmlns:a16="http://schemas.microsoft.com/office/drawing/2014/main" id="{AEEF64FC-80BA-5ADD-0A61-75E251C9344E}"/>
                  </a:ext>
                </a:extLst>
              </p:cNvPr>
              <p:cNvSpPr txBox="1"/>
              <p:nvPr/>
            </p:nvSpPr>
            <p:spPr>
              <a:xfrm>
                <a:off x="5462017" y="2653475"/>
                <a:ext cx="1521461" cy="1724002"/>
              </a:xfrm>
              <a:prstGeom prst="rect">
                <a:avLst/>
              </a:prstGeom>
              <a:noFill/>
            </p:spPr>
            <p:txBody>
              <a:bodyPr wrap="square" rtlCol="0">
                <a:spAutoFit/>
              </a:bodyPr>
              <a:lstStyle/>
              <a:p>
                <a:r>
                  <a:rPr lang="fr-FR" sz="1100" dirty="0">
                    <a:latin typeface="Avenir Next LT Pro Demi"/>
                  </a:rPr>
                  <a:t>De petits espaces de travail fermés (cabines téléphoniques) qui peuvent répondre au besoin d'un espace libre de stimuli pour diverses raisons de santé mentale.</a:t>
                </a:r>
                <a:endParaRPr lang="en-CA" sz="1100" dirty="0">
                  <a:latin typeface="Avenir Next LT Pro Demi"/>
                </a:endParaRPr>
              </a:p>
            </p:txBody>
          </p:sp>
          <p:sp>
            <p:nvSpPr>
              <p:cNvPr id="16" name="TextBox 15">
                <a:extLst>
                  <a:ext uri="{FF2B5EF4-FFF2-40B4-BE49-F238E27FC236}">
                    <a16:creationId xmlns:a16="http://schemas.microsoft.com/office/drawing/2014/main" id="{62825CAB-A93F-E9A8-33BA-BAB1502C56DA}"/>
                  </a:ext>
                </a:extLst>
              </p:cNvPr>
              <p:cNvSpPr txBox="1"/>
              <p:nvPr/>
            </p:nvSpPr>
            <p:spPr>
              <a:xfrm>
                <a:off x="5386029" y="5617904"/>
                <a:ext cx="1521461" cy="1001564"/>
              </a:xfrm>
              <a:prstGeom prst="rect">
                <a:avLst/>
              </a:prstGeom>
              <a:noFill/>
            </p:spPr>
            <p:txBody>
              <a:bodyPr wrap="square" rtlCol="0">
                <a:spAutoFit/>
              </a:bodyPr>
              <a:lstStyle/>
              <a:p>
                <a:r>
                  <a:rPr lang="fr-FR" sz="1100" b="1" dirty="0">
                    <a:latin typeface="Avenir Next LT Pro Demi"/>
                  </a:rPr>
                  <a:t>De grands espaces de circulation pour répondre aux différents besoins de mobilité</a:t>
                </a:r>
                <a:endParaRPr lang="en-CA" sz="1100" b="1" dirty="0">
                  <a:latin typeface="Avenir Next LT Pro Demi"/>
                </a:endParaRPr>
              </a:p>
            </p:txBody>
          </p:sp>
          <p:sp>
            <p:nvSpPr>
              <p:cNvPr id="17" name="TextBox 16">
                <a:extLst>
                  <a:ext uri="{FF2B5EF4-FFF2-40B4-BE49-F238E27FC236}">
                    <a16:creationId xmlns:a16="http://schemas.microsoft.com/office/drawing/2014/main" id="{AE2191DA-EFEC-6831-64FB-29DE82CC4052}"/>
                  </a:ext>
                </a:extLst>
              </p:cNvPr>
              <p:cNvSpPr txBox="1"/>
              <p:nvPr/>
            </p:nvSpPr>
            <p:spPr>
              <a:xfrm>
                <a:off x="1585595" y="6312135"/>
                <a:ext cx="2159078" cy="1182173"/>
              </a:xfrm>
              <a:prstGeom prst="rect">
                <a:avLst/>
              </a:prstGeom>
              <a:noFill/>
            </p:spPr>
            <p:txBody>
              <a:bodyPr wrap="square" rtlCol="0">
                <a:spAutoFit/>
              </a:bodyPr>
              <a:lstStyle/>
              <a:p>
                <a:r>
                  <a:rPr lang="fr-FR" sz="1100" b="1" dirty="0">
                    <a:latin typeface="Avenir Next LT Pro Demi"/>
                  </a:rPr>
                  <a:t>Points de travail à hauteur debout pour les utilisateurs de dispositifs de mobilité plus grands et verticaux (scooters) ou pour ceux qui préfèrent rester debout.</a:t>
                </a:r>
                <a:endParaRPr lang="en-CA" sz="1100" b="1" dirty="0">
                  <a:latin typeface="Avenir Next LT Pro Demi"/>
                </a:endParaRPr>
              </a:p>
            </p:txBody>
          </p:sp>
          <p:cxnSp>
            <p:nvCxnSpPr>
              <p:cNvPr id="21" name="Connector: Curved 20" descr="arrow pointing to an employee at home office">
                <a:extLst>
                  <a:ext uri="{FF2B5EF4-FFF2-40B4-BE49-F238E27FC236}">
                    <a16:creationId xmlns:a16="http://schemas.microsoft.com/office/drawing/2014/main" id="{94E65B36-C88F-95F1-AD6B-E1B1EE50D021}"/>
                  </a:ext>
                </a:extLst>
              </p:cNvPr>
              <p:cNvCxnSpPr>
                <a:cxnSpLocks/>
              </p:cNvCxnSpPr>
              <p:nvPr/>
            </p:nvCxnSpPr>
            <p:spPr>
              <a:xfrm>
                <a:off x="1239340" y="3787531"/>
                <a:ext cx="441176" cy="171231"/>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2" name="Connector: Curved 21" descr="arrow pointing to an enclosed office space">
                <a:extLst>
                  <a:ext uri="{FF2B5EF4-FFF2-40B4-BE49-F238E27FC236}">
                    <a16:creationId xmlns:a16="http://schemas.microsoft.com/office/drawing/2014/main" id="{B7E8806C-3DF7-218A-5164-34B328901A1F}"/>
                  </a:ext>
                </a:extLst>
              </p:cNvPr>
              <p:cNvCxnSpPr>
                <a:cxnSpLocks/>
              </p:cNvCxnSpPr>
              <p:nvPr/>
            </p:nvCxnSpPr>
            <p:spPr>
              <a:xfrm rot="16200000" flipH="1">
                <a:off x="2131091" y="4149946"/>
                <a:ext cx="1043048" cy="149273"/>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3" name="Connector: Curved 22" descr="arrow pointing to a semi-private work point">
                <a:extLst>
                  <a:ext uri="{FF2B5EF4-FFF2-40B4-BE49-F238E27FC236}">
                    <a16:creationId xmlns:a16="http://schemas.microsoft.com/office/drawing/2014/main" id="{576582A2-037D-1FDE-6085-8B8DE3526373}"/>
                  </a:ext>
                </a:extLst>
              </p:cNvPr>
              <p:cNvCxnSpPr>
                <a:cxnSpLocks/>
              </p:cNvCxnSpPr>
              <p:nvPr/>
            </p:nvCxnSpPr>
            <p:spPr>
              <a:xfrm rot="5400000">
                <a:off x="3817696" y="4123356"/>
                <a:ext cx="784469" cy="112819"/>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4" name="Connector: Curved 23" descr="arrow pointing to a standing height work point">
                <a:extLst>
                  <a:ext uri="{FF2B5EF4-FFF2-40B4-BE49-F238E27FC236}">
                    <a16:creationId xmlns:a16="http://schemas.microsoft.com/office/drawing/2014/main" id="{15182F36-E9F0-589D-6F09-75B750EAEAE3}"/>
                  </a:ext>
                </a:extLst>
              </p:cNvPr>
              <p:cNvCxnSpPr>
                <a:cxnSpLocks/>
              </p:cNvCxnSpPr>
              <p:nvPr/>
            </p:nvCxnSpPr>
            <p:spPr>
              <a:xfrm rot="10800000">
                <a:off x="4986528" y="5617905"/>
                <a:ext cx="381428" cy="276079"/>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5" name="Connector: Curved 24" descr="arrow pointing to small enclosed workpoint">
                <a:extLst>
                  <a:ext uri="{FF2B5EF4-FFF2-40B4-BE49-F238E27FC236}">
                    <a16:creationId xmlns:a16="http://schemas.microsoft.com/office/drawing/2014/main" id="{2156B07E-F51B-79F0-0CEC-7373D4298831}"/>
                  </a:ext>
                </a:extLst>
              </p:cNvPr>
              <p:cNvCxnSpPr>
                <a:cxnSpLocks/>
              </p:cNvCxnSpPr>
              <p:nvPr/>
            </p:nvCxnSpPr>
            <p:spPr>
              <a:xfrm rot="16200000" flipH="1">
                <a:off x="5061381" y="4103696"/>
                <a:ext cx="841719" cy="40447"/>
              </a:xfrm>
              <a:prstGeom prst="curvedConnector3">
                <a:avLst>
                  <a:gd name="adj1" fmla="val 40997"/>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cxnSp>
            <p:nvCxnSpPr>
              <p:cNvPr id="26" name="Connector: Curved 25" descr="arrow pointing to generous circulation area">
                <a:extLst>
                  <a:ext uri="{FF2B5EF4-FFF2-40B4-BE49-F238E27FC236}">
                    <a16:creationId xmlns:a16="http://schemas.microsoft.com/office/drawing/2014/main" id="{E52FD782-6C6F-1FD8-8950-093A13873E31}"/>
                  </a:ext>
                </a:extLst>
              </p:cNvPr>
              <p:cNvCxnSpPr>
                <a:cxnSpLocks/>
              </p:cNvCxnSpPr>
              <p:nvPr/>
            </p:nvCxnSpPr>
            <p:spPr>
              <a:xfrm flipV="1">
                <a:off x="2652615" y="5851846"/>
                <a:ext cx="928582" cy="448156"/>
              </a:xfrm>
              <a:prstGeom prst="curvedConnector3">
                <a:avLst>
                  <a:gd name="adj1" fmla="val 50000"/>
                </a:avLst>
              </a:prstGeom>
              <a:ln w="19050">
                <a:headEnd type="oval" w="med" len="med"/>
                <a:tailEnd type="triangle" w="med" len="med"/>
              </a:ln>
            </p:spPr>
            <p:style>
              <a:lnRef idx="1">
                <a:schemeClr val="dk1"/>
              </a:lnRef>
              <a:fillRef idx="0">
                <a:schemeClr val="dk1"/>
              </a:fillRef>
              <a:effectRef idx="0">
                <a:schemeClr val="dk1"/>
              </a:effectRef>
              <a:fontRef idx="minor">
                <a:schemeClr val="tx1"/>
              </a:fontRef>
            </p:style>
          </p:cxnSp>
          <p:sp>
            <p:nvSpPr>
              <p:cNvPr id="11" name="TextBox 10">
                <a:extLst>
                  <a:ext uri="{FF2B5EF4-FFF2-40B4-BE49-F238E27FC236}">
                    <a16:creationId xmlns:a16="http://schemas.microsoft.com/office/drawing/2014/main" id="{1877B922-DF20-B002-79AB-09F39191685A}"/>
                  </a:ext>
                </a:extLst>
              </p:cNvPr>
              <p:cNvSpPr txBox="1"/>
              <p:nvPr/>
            </p:nvSpPr>
            <p:spPr>
              <a:xfrm>
                <a:off x="90366" y="2776589"/>
                <a:ext cx="1546929" cy="1182173"/>
              </a:xfrm>
              <a:prstGeom prst="rect">
                <a:avLst/>
              </a:prstGeom>
              <a:noFill/>
            </p:spPr>
            <p:txBody>
              <a:bodyPr wrap="square" rtlCol="0">
                <a:spAutoFit/>
              </a:bodyPr>
              <a:lstStyle/>
              <a:p>
                <a:r>
                  <a:rPr lang="fr-FR" sz="1100" dirty="0">
                    <a:latin typeface="Avenir Next LT Pro Demi"/>
                  </a:rPr>
                  <a:t>Possibilité de travailler à domicile pour favoriser l'équilibre entre vie professionnelle et vie privée</a:t>
                </a:r>
                <a:endParaRPr lang="en-CA" sz="1100" dirty="0">
                  <a:latin typeface="Avenir Next LT Pro Demi"/>
                </a:endParaRPr>
              </a:p>
            </p:txBody>
          </p:sp>
        </p:grpSp>
        <p:sp>
          <p:nvSpPr>
            <p:cNvPr id="6" name="Rectangle 5">
              <a:extLst>
                <a:ext uri="{FF2B5EF4-FFF2-40B4-BE49-F238E27FC236}">
                  <a16:creationId xmlns:a16="http://schemas.microsoft.com/office/drawing/2014/main" id="{B74296A2-E57C-DD71-B069-91A36D2BBA20}"/>
                </a:ext>
              </a:extLst>
            </p:cNvPr>
            <p:cNvSpPr/>
            <p:nvPr/>
          </p:nvSpPr>
          <p:spPr>
            <a:xfrm>
              <a:off x="5447489" y="3293926"/>
              <a:ext cx="1183749" cy="13534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spTree>
    <p:extLst>
      <p:ext uri="{BB962C8B-B14F-4D97-AF65-F5344CB8AC3E}">
        <p14:creationId xmlns:p14="http://schemas.microsoft.com/office/powerpoint/2010/main" val="232079215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rrow: Pentagon 5">
            <a:extLst>
              <a:ext uri="{FF2B5EF4-FFF2-40B4-BE49-F238E27FC236}">
                <a16:creationId xmlns:a16="http://schemas.microsoft.com/office/drawing/2014/main" id="{5B8CE98C-D5CE-5C87-1564-16DEA5EDCB7A}"/>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2C6A3F"/>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 name="Rectangle 1">
            <a:extLst>
              <a:ext uri="{FF2B5EF4-FFF2-40B4-BE49-F238E27FC236}">
                <a16:creationId xmlns:a16="http://schemas.microsoft.com/office/drawing/2014/main" id="{77431E06-940A-965E-8C9E-C260C8915479}"/>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EF98225C-9326-D3AB-DA5C-0F141A0CD68F}"/>
              </a:ext>
            </a:extLst>
          </p:cNvPr>
          <p:cNvSpPr txBox="1">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 </a:t>
            </a:r>
            <a:r>
              <a:rPr kumimoji="0" lang="fr-CA" sz="24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a:t>
            </a:r>
            <a:r>
              <a:rPr lang="fr-CA" dirty="0">
                <a:ea typeface="+mn-ea"/>
              </a:rPr>
              <a:t>Durabilité</a:t>
            </a:r>
            <a:endParaRPr kumimoji="0" lang="fr-CA" sz="32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pic>
        <p:nvPicPr>
          <p:cNvPr id="3" name="Graphic 2">
            <a:extLst>
              <a:ext uri="{FF2B5EF4-FFF2-40B4-BE49-F238E27FC236}">
                <a16:creationId xmlns:a16="http://schemas.microsoft.com/office/drawing/2014/main" id="{E117749D-3277-2D33-49AC-912425DA92D2}"/>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4" name="Diagram 3">
            <a:extLst>
              <a:ext uri="{FF2B5EF4-FFF2-40B4-BE49-F238E27FC236}">
                <a16:creationId xmlns:a16="http://schemas.microsoft.com/office/drawing/2014/main" id="{2D2B579E-6E06-2AAC-748D-EC748A2FC211}"/>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7" name="Graphic 6">
            <a:extLst>
              <a:ext uri="{FF2B5EF4-FFF2-40B4-BE49-F238E27FC236}">
                <a16:creationId xmlns:a16="http://schemas.microsoft.com/office/drawing/2014/main" id="{D882D65A-FB8A-46E8-95CD-374A16106D36}"/>
              </a:ext>
              <a:ext uri="{C183D7F6-B498-43B3-948B-1728B52AA6E4}">
                <adec:decorative xmlns:adec="http://schemas.microsoft.com/office/drawing/2017/decorative" val="1"/>
              </a:ext>
            </a:extLst>
          </p:cNvPr>
          <p:cNvPicPr>
            <a:picLocks noChangeAspect="1"/>
          </p:cNvPicPr>
          <p:nvPr/>
        </p:nvPicPr>
        <p:blipFill>
          <a:blip r:embed="rId9" cstate="screen">
            <a:extLst>
              <a:ext uri="{28A0092B-C50C-407E-A947-70E740481C1C}">
                <a14:useLocalDpi xmlns:a14="http://schemas.microsoft.com/office/drawing/2010/main"/>
              </a:ext>
            </a:extLst>
          </a:blip>
          <a:srcRect/>
          <a:stretch/>
        </p:blipFill>
        <p:spPr>
          <a:xfrm>
            <a:off x="11450545" y="811939"/>
            <a:ext cx="477981" cy="526384"/>
          </a:xfrm>
          <a:prstGeom prst="rect">
            <a:avLst/>
          </a:prstGeom>
        </p:spPr>
      </p:pic>
      <p:sp>
        <p:nvSpPr>
          <p:cNvPr id="8" name="TextBox 7">
            <a:extLst>
              <a:ext uri="{FF2B5EF4-FFF2-40B4-BE49-F238E27FC236}">
                <a16:creationId xmlns:a16="http://schemas.microsoft.com/office/drawing/2014/main" id="{4F01A08F-B48F-A213-5F2E-740431D4A858}"/>
              </a:ext>
            </a:extLst>
          </p:cNvPr>
          <p:cNvSpPr txBox="1"/>
          <p:nvPr/>
        </p:nvSpPr>
        <p:spPr>
          <a:xfrm>
            <a:off x="502463" y="1274190"/>
            <a:ext cx="11187073" cy="584775"/>
          </a:xfrm>
          <a:prstGeom prst="rect">
            <a:avLst/>
          </a:prstGeom>
          <a:noFill/>
        </p:spPr>
        <p:txBody>
          <a:bodyPr wrap="square" rtlCol="0">
            <a:spAutoFit/>
          </a:bodyPr>
          <a:lstStyle/>
          <a:p>
            <a:r>
              <a:rPr lang="fr-FR" sz="1600" dirty="0">
                <a:latin typeface="Avenir Next LT Pro" panose="020B0504020202020204" pitchFamily="34" charset="0"/>
              </a:rPr>
              <a:t>Une attention particulière a été accordée au développement durable pendant la phase de conception et de construction de notre nouveau milieu de travail. Voici quelques-unes des initiatives retenues :</a:t>
            </a:r>
            <a:endParaRPr lang="en-CA" sz="1600" dirty="0">
              <a:latin typeface="Avenir Next LT Pro" panose="020B0504020202020204" pitchFamily="34" charset="0"/>
            </a:endParaRPr>
          </a:p>
        </p:txBody>
      </p:sp>
      <p:sp>
        <p:nvSpPr>
          <p:cNvPr id="10" name="TextBox 9">
            <a:extLst>
              <a:ext uri="{FF2B5EF4-FFF2-40B4-BE49-F238E27FC236}">
                <a16:creationId xmlns:a16="http://schemas.microsoft.com/office/drawing/2014/main" id="{D37F9031-AE46-4EE1-F4E0-7109B002578C}"/>
              </a:ext>
            </a:extLst>
          </p:cNvPr>
          <p:cNvSpPr txBox="1"/>
          <p:nvPr/>
        </p:nvSpPr>
        <p:spPr>
          <a:xfrm>
            <a:off x="91288" y="2316618"/>
            <a:ext cx="6153374" cy="3054682"/>
          </a:xfrm>
          <a:prstGeom prst="rect">
            <a:avLst/>
          </a:prstGeom>
          <a:noFill/>
        </p:spPr>
        <p:txBody>
          <a:bodyPr wrap="square">
            <a:spAutoFit/>
          </a:bodyPr>
          <a:lstStyle/>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Réutilisation et recyclage du mobilier existant</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Réutilisation des éléments architecturaux existants</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Réduire au minimum les nouvelles constructions </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Éviter le plastique et les faux matériaux d'apparence naturelle </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Inclusion d'éléments naturels</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Sélectionner de nouveaux produits d'ameublement commercial qui répondent aux certifications de durabilité de l'ameublement</a:t>
            </a:r>
          </a:p>
          <a:p>
            <a:pPr marL="742950" lvl="1" indent="-285750">
              <a:lnSpc>
                <a:spcPct val="110000"/>
              </a:lnSpc>
              <a:spcAft>
                <a:spcPts val="0"/>
              </a:spcAft>
              <a:buBlip>
                <a:blip r:embed="rId10"/>
              </a:buBlip>
              <a:defRPr/>
            </a:pPr>
            <a:r>
              <a:rPr kumimoji="0" lang="fr-FR" sz="1600" i="0" u="none" strike="noStrike" kern="1200" cap="none" spc="0" normalizeH="0" baseline="0" noProof="0" dirty="0">
                <a:ln>
                  <a:noFill/>
                </a:ln>
                <a:solidFill>
                  <a:srgbClr val="000000"/>
                </a:solidFill>
                <a:effectLst/>
                <a:uLnTx/>
                <a:uFillTx/>
                <a:latin typeface="Avenir Next LT Pro" panose="020B0504020202020204" pitchFamily="34" charset="0"/>
              </a:rPr>
              <a:t>Élimination et recyclage appropriés des matériaux et produits inutilisables</a:t>
            </a:r>
            <a:endParaRPr kumimoji="0" lang="en-CA" sz="1600" i="0" u="none" strike="noStrike" kern="1200" cap="none" spc="0" normalizeH="0" baseline="0" noProof="0" dirty="0">
              <a:ln>
                <a:noFill/>
              </a:ln>
              <a:solidFill>
                <a:srgbClr val="000000"/>
              </a:solidFill>
              <a:effectLst/>
              <a:uLnTx/>
              <a:uFillTx/>
              <a:latin typeface="Avenir Next LT Pro" panose="020B0504020202020204" pitchFamily="34" charset="0"/>
            </a:endParaRPr>
          </a:p>
        </p:txBody>
      </p:sp>
      <p:pic>
        <p:nvPicPr>
          <p:cNvPr id="1026" name="Picture 2" descr="Mains tenant de la terre et une petite plante y poussant">
            <a:extLst>
              <a:ext uri="{FF2B5EF4-FFF2-40B4-BE49-F238E27FC236}">
                <a16:creationId xmlns:a16="http://schemas.microsoft.com/office/drawing/2014/main" id="{35CB5665-B3B0-FA6A-3A32-B70A2D4C6DCE}"/>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6654763" y="2410779"/>
            <a:ext cx="4722254" cy="23611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814607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Pentagon 1">
            <a:extLst>
              <a:ext uri="{FF2B5EF4-FFF2-40B4-BE49-F238E27FC236}">
                <a16:creationId xmlns:a16="http://schemas.microsoft.com/office/drawing/2014/main" id="{82260C1E-A37D-6811-A442-52215F2CA058}"/>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C35E2E"/>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 name="Rectangle 14">
            <a:extLst>
              <a:ext uri="{FF2B5EF4-FFF2-40B4-BE49-F238E27FC236}">
                <a16:creationId xmlns:a16="http://schemas.microsoft.com/office/drawing/2014/main" id="{B48FDE42-4987-50D9-F188-5F6E3514DC2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10087665"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a:t>
            </a:r>
            <a:r>
              <a:rPr kumimoji="0" lang="en-CA" b="1" i="0" u="none" strike="noStrike" kern="0" cap="none" spc="0" normalizeH="0" baseline="0" noProof="0" dirty="0">
                <a:ln>
                  <a:noFill/>
                </a:ln>
                <a:effectLst/>
                <a:uLnTx/>
                <a:uFillTx/>
                <a:latin typeface="Arial"/>
                <a:ea typeface="Arial"/>
                <a:cs typeface="Arial"/>
                <a:sym typeface="Arial"/>
              </a:rPr>
              <a:t>– </a:t>
            </a:r>
            <a:r>
              <a:rPr kumimoji="0" lang="en-CA" sz="1600" b="1" i="0" u="none" strike="noStrike" kern="0" cap="none" spc="0" normalizeH="0" baseline="0" noProof="0" dirty="0">
                <a:ln>
                  <a:noFill/>
                </a:ln>
                <a:effectLst/>
                <a:uLnTx/>
                <a:uFillTx/>
                <a:latin typeface="Arial"/>
                <a:ea typeface="Arial"/>
                <a:cs typeface="Arial"/>
                <a:sym typeface="Arial"/>
              </a:rPr>
              <a:t>Points de travail standards (1 </a:t>
            </a:r>
            <a:r>
              <a:rPr lang="en-CA" sz="1600" kern="0" dirty="0">
                <a:latin typeface="Arial"/>
                <a:ea typeface="Arial"/>
                <a:cs typeface="Arial"/>
                <a:sym typeface="Arial"/>
              </a:rPr>
              <a:t>de </a:t>
            </a:r>
            <a:r>
              <a:rPr kumimoji="0" lang="en-CA" sz="1600" b="1" i="0" u="none" strike="noStrike" kern="0" cap="none" spc="0" normalizeH="0" baseline="0" noProof="0" dirty="0">
                <a:ln>
                  <a:noFill/>
                </a:ln>
                <a:effectLst/>
                <a:uLnTx/>
                <a:uFillTx/>
                <a:latin typeface="Arial"/>
                <a:ea typeface="Arial"/>
                <a:cs typeface="Arial"/>
                <a:sym typeface="Arial"/>
              </a:rPr>
              <a:t>2)</a:t>
            </a:r>
            <a:endParaRPr kumimoji="0" lang="en-CA" b="1" i="0" u="none" strike="noStrike" kern="1200" cap="none" spc="0" normalizeH="0" baseline="0" noProof="0" dirty="0">
              <a:ln>
                <a:noFill/>
              </a:ln>
              <a:effectLst/>
              <a:uLnTx/>
              <a:uFillTx/>
              <a:latin typeface="Arial" panose="020B0604020202020204" pitchFamily="34" charset="0"/>
              <a:ea typeface="+mj-ea"/>
              <a:cs typeface="Arial" panose="020B0604020202020204" pitchFamily="34" charset="0"/>
            </a:endParaRPr>
          </a:p>
        </p:txBody>
      </p:sp>
      <p:pic>
        <p:nvPicPr>
          <p:cNvPr id="16" name="Graphic 15">
            <a:extLst>
              <a:ext uri="{FF2B5EF4-FFF2-40B4-BE49-F238E27FC236}">
                <a16:creationId xmlns:a16="http://schemas.microsoft.com/office/drawing/2014/main" id="{AF941688-6DEF-1E7F-FBB7-EAF143CB12CF}"/>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7" name="Diagram 16">
            <a:extLst>
              <a:ext uri="{FF2B5EF4-FFF2-40B4-BE49-F238E27FC236}">
                <a16:creationId xmlns:a16="http://schemas.microsoft.com/office/drawing/2014/main" id="{A51A0D63-2E61-000D-A980-87B6DDAAF03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9301503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3" name="TextBox 2">
            <a:extLst>
              <a:ext uri="{FF2B5EF4-FFF2-40B4-BE49-F238E27FC236}">
                <a16:creationId xmlns:a16="http://schemas.microsoft.com/office/drawing/2014/main" id="{0CF45DDF-C7EF-7C38-68BB-3C6EA8389C37}"/>
              </a:ext>
            </a:extLst>
          </p:cNvPr>
          <p:cNvSpPr txBox="1"/>
          <p:nvPr/>
        </p:nvSpPr>
        <p:spPr>
          <a:xfrm>
            <a:off x="194309" y="948662"/>
            <a:ext cx="10276467" cy="523220"/>
          </a:xfrm>
          <a:prstGeom prst="rect">
            <a:avLst/>
          </a:prstGeom>
          <a:noFill/>
        </p:spPr>
        <p:txBody>
          <a:bodyPr wrap="square">
            <a:spAutoFit/>
          </a:bodyPr>
          <a:lstStyle/>
          <a:p>
            <a:r>
              <a:rPr lang="fr-CA" sz="1400" b="1" dirty="0">
                <a:latin typeface="Avenir Next LT Pro" panose="020B0504020202020204" pitchFamily="34" charset="0"/>
                <a:cs typeface="Segoe UI Semilight" panose="020B0402040204020203" pitchFamily="34" charset="0"/>
              </a:rPr>
              <a:t>Les points de travail individuels </a:t>
            </a:r>
            <a:r>
              <a:rPr lang="fr-CA" sz="1400" dirty="0">
                <a:latin typeface="Avenir Next LT Pro" panose="020B0504020202020204" pitchFamily="34" charset="0"/>
                <a:cs typeface="Segoe UI Semilight" panose="020B0402040204020203" pitchFamily="34" charset="0"/>
              </a:rPr>
              <a:t>comportent divers espaces ouverts et fermés parmi lesquels vous pouvez choisir.</a:t>
            </a:r>
          </a:p>
          <a:p>
            <a:r>
              <a:rPr lang="fr-CA" sz="1400" dirty="0">
                <a:latin typeface="Avenir Next LT Pro" panose="020B0504020202020204" pitchFamily="34" charset="0"/>
                <a:cs typeface="Segoe UI Semilight" panose="020B0402040204020203" pitchFamily="34" charset="0"/>
              </a:rPr>
              <a:t>Nous vous invitons à essayer différents points de travail pour réaliser vos tâches tout au long de la journée.</a:t>
            </a:r>
          </a:p>
        </p:txBody>
      </p:sp>
      <p:sp>
        <p:nvSpPr>
          <p:cNvPr id="4" name="TextBox 3">
            <a:extLst>
              <a:ext uri="{FF2B5EF4-FFF2-40B4-BE49-F238E27FC236}">
                <a16:creationId xmlns:a16="http://schemas.microsoft.com/office/drawing/2014/main" id="{11D3857A-9A86-DFDC-29A0-56BFE2D6054C}"/>
              </a:ext>
            </a:extLst>
          </p:cNvPr>
          <p:cNvSpPr txBox="1"/>
          <p:nvPr/>
        </p:nvSpPr>
        <p:spPr>
          <a:xfrm>
            <a:off x="194309" y="1600968"/>
            <a:ext cx="4011931" cy="4231928"/>
          </a:xfrm>
          <a:prstGeom prst="rect">
            <a:avLst/>
          </a:prstGeom>
          <a:noFill/>
        </p:spPr>
        <p:txBody>
          <a:bodyPr wrap="square" numCol="1" spcCol="228600" rtlCol="0">
            <a:spAutoFit/>
          </a:bodyPr>
          <a:lstStyle/>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Postes de travail</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postes de travail offerts dans notre milieu de travail. Les postes de travail devraient être utilisés afin de réaliser du travail individuel et des tâches routinières.</a:t>
            </a:r>
          </a:p>
          <a:p>
            <a:pPr>
              <a:spcAft>
                <a:spcPts val="600"/>
              </a:spcAft>
            </a:pPr>
            <a:endParaRPr lang="fr-CA" sz="1300" dirty="0">
              <a:latin typeface="Avenir Next LT Pro" panose="020B0504020202020204" pitchFamily="34" charset="0"/>
              <a:cs typeface="Segoe UI Semilight" panose="020B0402040204020203" pitchFamily="34" charset="0"/>
            </a:endParaRPr>
          </a:p>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Points de transition </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points de transition sont offerts dans notre milieu de travail. Les points de transition peuvent être utilisés aux fins de concentration ou de réalisation de tâches routinières entre des activités de collaboration.</a:t>
            </a:r>
          </a:p>
          <a:p>
            <a:pPr>
              <a:spcAft>
                <a:spcPts val="600"/>
              </a:spcAft>
            </a:pPr>
            <a:endParaRPr lang="fr-CA" sz="1300" dirty="0">
              <a:latin typeface="Avenir Next LT Pro" panose="020B0504020202020204" pitchFamily="34" charset="0"/>
              <a:cs typeface="Segoe UI Semilight" panose="020B0402040204020203" pitchFamily="34" charset="0"/>
            </a:endParaRPr>
          </a:p>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Cabines téléphoniques</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cabines téléphoniques sont offertes dans notre milieu de travail. Les cabines sont fermés et destinées aux appels, aux communications et aux courtes réunions virtuelles avec vos collègues.</a:t>
            </a:r>
          </a:p>
        </p:txBody>
      </p:sp>
      <p:sp>
        <p:nvSpPr>
          <p:cNvPr id="5" name="TextBox 4">
            <a:extLst>
              <a:ext uri="{FF2B5EF4-FFF2-40B4-BE49-F238E27FC236}">
                <a16:creationId xmlns:a16="http://schemas.microsoft.com/office/drawing/2014/main" id="{EA23BC63-A06F-D463-28BF-E828182E9096}"/>
              </a:ext>
            </a:extLst>
          </p:cNvPr>
          <p:cNvSpPr txBox="1"/>
          <p:nvPr/>
        </p:nvSpPr>
        <p:spPr>
          <a:xfrm>
            <a:off x="4288537" y="1597158"/>
            <a:ext cx="4297680" cy="4708981"/>
          </a:xfrm>
          <a:prstGeom prst="rect">
            <a:avLst/>
          </a:prstGeom>
          <a:noFill/>
        </p:spPr>
        <p:txBody>
          <a:bodyPr wrap="square" numCol="1" spcCol="228600" rtlCol="0">
            <a:spAutoFit/>
          </a:bodyPr>
          <a:lstStyle/>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Capsules de concentration</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capsules de concentration sont offertes dans notre milieu de travail. Les capsules devraient être utilisées lorsqu’une grande concentration est requise. Elles offrent également divers sièges confortables aux employés.</a:t>
            </a:r>
          </a:p>
          <a:p>
            <a:pPr>
              <a:spcAft>
                <a:spcPts val="600"/>
              </a:spcAft>
            </a:pPr>
            <a:endParaRPr lang="fr-CA" sz="1300" dirty="0">
              <a:latin typeface="Avenir Next LT Pro" panose="020B0504020202020204" pitchFamily="34" charset="0"/>
              <a:cs typeface="Segoe UI Semilight" panose="020B0402040204020203" pitchFamily="34" charset="0"/>
            </a:endParaRPr>
          </a:p>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 de concentration</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salles de concentration sont offertes dans notre milieu de travail. Les salles sont fermées et devraient être utilisées pour accomplir des tâches nécessitant une concentration absolue ou du travail avec des documents confidentiels. </a:t>
            </a:r>
          </a:p>
          <a:p>
            <a:pPr>
              <a:spcAft>
                <a:spcPts val="600"/>
              </a:spcAft>
            </a:pPr>
            <a:endParaRPr lang="fr-CA" sz="1300" dirty="0">
              <a:latin typeface="Avenir Next LT Pro" panose="020B0504020202020204" pitchFamily="34" charset="0"/>
              <a:cs typeface="Segoe UI Semilight" panose="020B0402040204020203" pitchFamily="34" charset="0"/>
            </a:endParaRPr>
          </a:p>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Salles d’étude</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salles d’étude sont offertes dans notre milieu de travail. Les salles d’étude comportent divers points de travail, mais elles permettent aux membres des équipes de concentrer leurs efforts.</a:t>
            </a:r>
          </a:p>
          <a:p>
            <a:pPr>
              <a:spcAft>
                <a:spcPts val="1200"/>
              </a:spcAft>
            </a:pPr>
            <a:endParaRPr lang="en-US" sz="1300" dirty="0">
              <a:latin typeface="Avenir Next LT Pro" panose="020B0504020202020204" pitchFamily="34" charset="0"/>
              <a:cs typeface="Segoe UI Semilight" panose="020B0402040204020203" pitchFamily="34" charset="0"/>
            </a:endParaRPr>
          </a:p>
        </p:txBody>
      </p:sp>
      <p:sp>
        <p:nvSpPr>
          <p:cNvPr id="7" name="TextBox 6">
            <a:extLst>
              <a:ext uri="{FF2B5EF4-FFF2-40B4-BE49-F238E27FC236}">
                <a16:creationId xmlns:a16="http://schemas.microsoft.com/office/drawing/2014/main" id="{0E0ADBCC-129F-6655-49B1-BC5324B90850}"/>
              </a:ext>
            </a:extLst>
          </p:cNvPr>
          <p:cNvSpPr txBox="1"/>
          <p:nvPr/>
        </p:nvSpPr>
        <p:spPr>
          <a:xfrm>
            <a:off x="8560743" y="1615550"/>
            <a:ext cx="3451860" cy="1569660"/>
          </a:xfrm>
          <a:prstGeom prst="rect">
            <a:avLst/>
          </a:prstGeom>
          <a:noFill/>
        </p:spPr>
        <p:txBody>
          <a:bodyPr wrap="square">
            <a:spAutoFit/>
          </a:bodyPr>
          <a:lstStyle/>
          <a:p>
            <a:pPr>
              <a:spcAft>
                <a:spcPts val="600"/>
              </a:spcAft>
            </a:pPr>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Points de réflexion</a:t>
            </a:r>
          </a:p>
          <a:p>
            <a:pPr>
              <a:spcAft>
                <a:spcPts val="600"/>
              </a:spcAft>
            </a:pPr>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points de réflexion sont offerts dans notre milieu de travail. Les points de réflexion comportent des sièges confortables et ils sont conçus pour prendre une petite pause ou pour accomplir des tâches simples.</a:t>
            </a:r>
          </a:p>
        </p:txBody>
      </p:sp>
      <p:pic>
        <p:nvPicPr>
          <p:cNvPr id="8" name="Graphic 7">
            <a:extLst>
              <a:ext uri="{FF2B5EF4-FFF2-40B4-BE49-F238E27FC236}">
                <a16:creationId xmlns:a16="http://schemas.microsoft.com/office/drawing/2014/main" id="{5B0733CB-C706-0B12-97EE-931B5340D5A6}"/>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Lst>
          </a:blip>
          <a:srcRect/>
          <a:stretch/>
        </p:blipFill>
        <p:spPr>
          <a:xfrm>
            <a:off x="11403224" y="861100"/>
            <a:ext cx="585323" cy="506403"/>
          </a:xfrm>
          <a:prstGeom prst="rect">
            <a:avLst/>
          </a:prstGeom>
        </p:spPr>
      </p:pic>
      <p:sp>
        <p:nvSpPr>
          <p:cNvPr id="6" name="Title 1">
            <a:extLst>
              <a:ext uri="{FF2B5EF4-FFF2-40B4-BE49-F238E27FC236}">
                <a16:creationId xmlns:a16="http://schemas.microsoft.com/office/drawing/2014/main" id="{94A52081-9680-FA83-2E80-C24D977107A5}"/>
              </a:ext>
            </a:extLst>
          </p:cNvPr>
          <p:cNvSpPr txBox="1">
            <a:spLocks/>
          </p:cNvSpPr>
          <p:nvPr/>
        </p:nvSpPr>
        <p:spPr>
          <a:xfrm>
            <a:off x="2863778" y="6218828"/>
            <a:ext cx="6935777"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1400" dirty="0">
                <a:latin typeface="Avenir Next LT Pro Demi" panose="020B0704020202020204" pitchFamily="34" charset="0"/>
              </a:rPr>
              <a:t>Veuillez consulter la page </a:t>
            </a:r>
            <a:r>
              <a:rPr lang="fr-CA" sz="1400" dirty="0">
                <a:latin typeface="Avenir Next LT Pro Demi" panose="020B0704020202020204" pitchFamily="34" charset="0"/>
                <a:hlinkClick r:id="rId11" action="ppaction://hlinksldjump"/>
              </a:rPr>
              <a:t>Explorer le milieu de travail </a:t>
            </a:r>
            <a:r>
              <a:rPr lang="fr-CA" sz="1400" dirty="0">
                <a:latin typeface="Avenir Next LT Pro Demi" panose="020B0704020202020204" pitchFamily="34" charset="0"/>
              </a:rPr>
              <a:t>pour l’emplacement des points de travail individuels</a:t>
            </a:r>
          </a:p>
        </p:txBody>
      </p:sp>
    </p:spTree>
    <p:extLst>
      <p:ext uri="{BB962C8B-B14F-4D97-AF65-F5344CB8AC3E}">
        <p14:creationId xmlns:p14="http://schemas.microsoft.com/office/powerpoint/2010/main" val="30315196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Pentagon 1">
            <a:extLst>
              <a:ext uri="{FF2B5EF4-FFF2-40B4-BE49-F238E27FC236}">
                <a16:creationId xmlns:a16="http://schemas.microsoft.com/office/drawing/2014/main" id="{F139DF17-B2FC-0BA2-83F3-76741030F613}"/>
              </a:ext>
              <a:ext uri="{C183D7F6-B498-43B3-948B-1728B52AA6E4}">
                <adec:decorative xmlns:adec="http://schemas.microsoft.com/office/drawing/2017/decorative" val="1"/>
              </a:ext>
            </a:extLst>
          </p:cNvPr>
          <p:cNvSpPr/>
          <p:nvPr/>
        </p:nvSpPr>
        <p:spPr>
          <a:xfrm rot="5400000">
            <a:off x="11079685" y="732795"/>
            <a:ext cx="1219703" cy="625038"/>
          </a:xfrm>
          <a:prstGeom prst="homePlate">
            <a:avLst/>
          </a:prstGeom>
          <a:solidFill>
            <a:srgbClr val="C35E2E"/>
          </a:solidFill>
          <a:ln w="9525"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4" name="Rectangle 13">
            <a:extLst>
              <a:ext uri="{FF2B5EF4-FFF2-40B4-BE49-F238E27FC236}">
                <a16:creationId xmlns:a16="http://schemas.microsoft.com/office/drawing/2014/main" id="{FF952A16-0BC5-450C-D154-B9D92325D6EB}"/>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fr-CA" dirty="0"/>
          </a:p>
        </p:txBody>
      </p:sp>
      <p:pic>
        <p:nvPicPr>
          <p:cNvPr id="15" name="Graphic 14">
            <a:extLst>
              <a:ext uri="{FF2B5EF4-FFF2-40B4-BE49-F238E27FC236}">
                <a16:creationId xmlns:a16="http://schemas.microsoft.com/office/drawing/2014/main" id="{C7430FDA-1C53-A51C-6E63-BC83CCCE24C5}"/>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6" name="Diagram 15">
            <a:extLst>
              <a:ext uri="{FF2B5EF4-FFF2-40B4-BE49-F238E27FC236}">
                <a16:creationId xmlns:a16="http://schemas.microsoft.com/office/drawing/2014/main" id="{A4A98646-AD37-1728-6B96-2ADAAE9C0AA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43057292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9" name="TextBox 8">
            <a:extLst>
              <a:ext uri="{FF2B5EF4-FFF2-40B4-BE49-F238E27FC236}">
                <a16:creationId xmlns:a16="http://schemas.microsoft.com/office/drawing/2014/main" id="{E1CCDA31-77A4-C9EF-72E2-E27E68B594C6}"/>
              </a:ext>
            </a:extLst>
          </p:cNvPr>
          <p:cNvSpPr txBox="1"/>
          <p:nvPr/>
        </p:nvSpPr>
        <p:spPr>
          <a:xfrm>
            <a:off x="304799" y="757438"/>
            <a:ext cx="9126072" cy="523220"/>
          </a:xfrm>
          <a:prstGeom prst="rect">
            <a:avLst/>
          </a:prstGeom>
          <a:noFill/>
        </p:spPr>
        <p:txBody>
          <a:bodyPr wrap="square">
            <a:spAutoFit/>
          </a:bodyPr>
          <a:lstStyle/>
          <a:p>
            <a:pPr>
              <a:spcAft>
                <a:spcPts val="600"/>
              </a:spcAft>
            </a:pPr>
            <a:r>
              <a:rPr lang="fr-CA" sz="1400" b="1" dirty="0">
                <a:latin typeface="Avenir Next LT Pro" panose="020B0504020202020204" pitchFamily="34" charset="0"/>
                <a:cs typeface="Segoe UI Semilight" panose="020B0402040204020203" pitchFamily="34" charset="0"/>
              </a:rPr>
              <a:t>Les points de travail collaboratifs </a:t>
            </a:r>
            <a:r>
              <a:rPr lang="fr-CA" sz="1400" dirty="0">
                <a:latin typeface="Avenir Next LT Pro" panose="020B0504020202020204" pitchFamily="34" charset="0"/>
                <a:cs typeface="Segoe UI Semilight" panose="020B0402040204020203" pitchFamily="34" charset="0"/>
              </a:rPr>
              <a:t>peuvent également être ouverts ou fermés. Les différents points de travail collaboratifs offrent un large éventail de sièges parmi lequel vous pouvez choisir.</a:t>
            </a:r>
          </a:p>
        </p:txBody>
      </p:sp>
      <p:sp>
        <p:nvSpPr>
          <p:cNvPr id="6" name="TextBox 5">
            <a:extLst>
              <a:ext uri="{FF2B5EF4-FFF2-40B4-BE49-F238E27FC236}">
                <a16:creationId xmlns:a16="http://schemas.microsoft.com/office/drawing/2014/main" id="{2496EBE0-BB05-C0D8-F172-C016059CA907}"/>
              </a:ext>
            </a:extLst>
          </p:cNvPr>
          <p:cNvSpPr txBox="1"/>
          <p:nvPr/>
        </p:nvSpPr>
        <p:spPr>
          <a:xfrm>
            <a:off x="304799" y="1300238"/>
            <a:ext cx="5477435" cy="4493538"/>
          </a:xfrm>
          <a:prstGeom prst="rect">
            <a:avLst/>
          </a:prstGeom>
          <a:noFill/>
        </p:spPr>
        <p:txBody>
          <a:bodyPr wrap="square" numCol="1" spcCol="228600" rtlCol="0">
            <a:spAutoFit/>
          </a:bodyPr>
          <a:lstStyle/>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Salles de réunion</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petites et moyennes salles de réunion ainsi que [</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grandes salles de réunion sont offertes dans notre milieu de travail. Veuillez utiliser la salle appropriée en fonction de vos besoins.</a:t>
            </a:r>
          </a:p>
          <a:p>
            <a:endParaRPr lang="fr-CA" sz="1300" b="1" dirty="0">
              <a:solidFill>
                <a:schemeClr val="accent5">
                  <a:lumMod val="50000"/>
                </a:schemeClr>
              </a:solidFill>
              <a:latin typeface="Avenir Next LT Pro Demi" panose="020B0704020202020204" pitchFamily="34" charset="0"/>
              <a:cs typeface="Segoe UI Semilight" panose="020B0402040204020203" pitchFamily="34" charset="0"/>
            </a:endParaRPr>
          </a:p>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Salles de travail</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salles de travail sont offertes dans notre milieu de travail. Les salles de travail sont idéales pour la collaboration virtuelle à distance entre les membres d’une équipe et pour travailler sur du contenu numérique ou grand format.</a:t>
            </a:r>
          </a:p>
          <a:p>
            <a:endParaRPr lang="fr-CA" sz="1300" b="1" dirty="0">
              <a:solidFill>
                <a:schemeClr val="accent5">
                  <a:lumMod val="50000"/>
                </a:schemeClr>
              </a:solidFill>
              <a:latin typeface="Avenir Next LT Pro Demi" panose="020B0704020202020204" pitchFamily="34" charset="0"/>
              <a:cs typeface="Segoe UI Semilight" panose="020B0402040204020203" pitchFamily="34" charset="0"/>
            </a:endParaRPr>
          </a:p>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Salle de projet</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salles de projet sont offertes dans notre milieu de travail. Ces salles peuvent être utilisées par les membres d’une équipe de projet pour des travaux, échanger des idées et concentrer leurs efforts sur une activité.</a:t>
            </a:r>
          </a:p>
          <a:p>
            <a:endParaRPr lang="fr-CA" sz="1300" dirty="0">
              <a:latin typeface="Avenir Next LT Pro" panose="020B0504020202020204" pitchFamily="34" charset="0"/>
              <a:cs typeface="Segoe UI Semilight" panose="020B0402040204020203" pitchFamily="34" charset="0"/>
            </a:endParaRPr>
          </a:p>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Zones d’équipe</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zones d’équipe sont offertes dans notre milieu de travail. Ces espaces ouverts peuvent être utilisées pour des réunions debout ou des échanges d’idée. </a:t>
            </a:r>
          </a:p>
          <a:p>
            <a:pPr>
              <a:spcAft>
                <a:spcPts val="600"/>
              </a:spcAft>
            </a:pPr>
            <a:endParaRPr lang="fr-CA" sz="1300" dirty="0">
              <a:latin typeface="Avenir Next LT Pro" panose="020B0504020202020204" pitchFamily="34" charset="0"/>
              <a:cs typeface="Segoe UI Semilight" panose="020B0402040204020203" pitchFamily="34" charset="0"/>
            </a:endParaRPr>
          </a:p>
        </p:txBody>
      </p:sp>
      <p:sp>
        <p:nvSpPr>
          <p:cNvPr id="13" name="TextBox 12">
            <a:extLst>
              <a:ext uri="{FF2B5EF4-FFF2-40B4-BE49-F238E27FC236}">
                <a16:creationId xmlns:a16="http://schemas.microsoft.com/office/drawing/2014/main" id="{2F062852-E2A4-6BD9-07C0-9AA4110A5D66}"/>
              </a:ext>
            </a:extLst>
          </p:cNvPr>
          <p:cNvSpPr txBox="1"/>
          <p:nvPr/>
        </p:nvSpPr>
        <p:spPr>
          <a:xfrm>
            <a:off x="5854011" y="1310769"/>
            <a:ext cx="5477435" cy="4093428"/>
          </a:xfrm>
          <a:prstGeom prst="rect">
            <a:avLst/>
          </a:prstGeom>
          <a:noFill/>
        </p:spPr>
        <p:txBody>
          <a:bodyPr wrap="square">
            <a:spAutoFit/>
          </a:bodyPr>
          <a:lstStyle/>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Enclaves</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enclaves sont offertes dans notre milieu de travail. Elles sont idéales pour une réunion de collaboration informelle entre les membres d’une équipe.</a:t>
            </a:r>
          </a:p>
          <a:p>
            <a:endParaRPr lang="fr-CA" sz="1300" b="1" dirty="0">
              <a:solidFill>
                <a:schemeClr val="accent5">
                  <a:lumMod val="50000"/>
                </a:schemeClr>
              </a:solidFill>
              <a:latin typeface="Avenir Next LT Pro Demi" panose="020B0704020202020204" pitchFamily="34" charset="0"/>
              <a:cs typeface="Segoe UI Semilight" panose="020B0402040204020203" pitchFamily="34" charset="0"/>
            </a:endParaRPr>
          </a:p>
          <a:p>
            <a:r>
              <a:rPr lang="fr-CA" sz="1300" b="1" dirty="0">
                <a:solidFill>
                  <a:schemeClr val="accent5">
                    <a:lumMod val="50000"/>
                  </a:schemeClr>
                </a:solidFill>
                <a:latin typeface="Avenir Next LT Pro Demi" panose="020B0704020202020204" pitchFamily="34" charset="0"/>
                <a:cs typeface="Segoe UI Semilight" panose="020B0402040204020203" pitchFamily="34" charset="0"/>
              </a:rPr>
              <a:t>Points de discussion</a:t>
            </a:r>
          </a:p>
          <a:p>
            <a:r>
              <a:rPr lang="fr-CA" sz="1300" dirty="0">
                <a:latin typeface="Avenir Next LT Pro" panose="020B0504020202020204" pitchFamily="34" charset="0"/>
                <a:cs typeface="Segoe UI Semilight" panose="020B0402040204020203" pitchFamily="34" charset="0"/>
              </a:rPr>
              <a:t>[</a:t>
            </a:r>
            <a:r>
              <a:rPr lang="fr-CA" sz="1300" dirty="0">
                <a:highlight>
                  <a:srgbClr val="FFFF00"/>
                </a:highlight>
                <a:latin typeface="Avenir Next LT Pro" panose="020B0504020202020204" pitchFamily="34" charset="0"/>
                <a:cs typeface="Segoe UI Semilight" panose="020B0402040204020203" pitchFamily="34" charset="0"/>
              </a:rPr>
              <a:t>X</a:t>
            </a:r>
            <a:r>
              <a:rPr lang="fr-CA" sz="1300" dirty="0">
                <a:latin typeface="Avenir Next LT Pro" panose="020B0504020202020204" pitchFamily="34" charset="0"/>
                <a:cs typeface="Segoe UI Semilight" panose="020B0402040204020203" pitchFamily="34" charset="0"/>
              </a:rPr>
              <a:t>] points de discussion sont offerts dans notre milieu de travail. Un point de travail peut être utilisé pour une tâche individuelle ou de groupe et le partage de renseignements. Vous pouvez utiliser ces points de travail pour échanger avec vos collègues (professionnel ou personnel).</a:t>
            </a:r>
          </a:p>
          <a:p>
            <a:endParaRPr lang="fr-CA" sz="1300" dirty="0">
              <a:latin typeface="Avenir Next LT Pro" panose="020B0504020202020204" pitchFamily="34" charset="0"/>
              <a:cs typeface="Segoe UI Semilight" panose="020B0402040204020203" pitchFamily="34" charset="0"/>
            </a:endParaRPr>
          </a:p>
          <a:p>
            <a:r>
              <a:rPr lang="fr-CA" sz="1300" dirty="0">
                <a:highlight>
                  <a:srgbClr val="FFFF00"/>
                </a:highlight>
                <a:latin typeface="Avenir Next LT Pro" panose="020B0504020202020204" pitchFamily="34" charset="0"/>
                <a:cs typeface="Segoe UI Semilight" panose="020B0402040204020203" pitchFamily="34" charset="0"/>
              </a:rPr>
              <a:t>Toutes les salles de réunion, de travail et de projet sont munies d’équipement audio-visuel ou de technologie de vidéoconférence permettant la collaboration virtuelle.</a:t>
            </a:r>
          </a:p>
          <a:p>
            <a:pPr algn="just"/>
            <a:endParaRPr lang="fr-CA" sz="1300" dirty="0">
              <a:highlight>
                <a:srgbClr val="FFFF00"/>
              </a:highlight>
              <a:latin typeface="Avenir Next LT Pro" panose="020B0504020202020204" pitchFamily="34" charset="0"/>
              <a:cs typeface="Segoe UI Semilight" panose="020B0402040204020203" pitchFamily="34" charset="0"/>
            </a:endParaRPr>
          </a:p>
          <a:p>
            <a:pPr algn="just"/>
            <a:r>
              <a:rPr lang="fr-CA" sz="1300" dirty="0">
                <a:highlight>
                  <a:srgbClr val="FFFF00"/>
                </a:highlight>
                <a:latin typeface="Avenir Next LT Pro" panose="020B0504020202020204" pitchFamily="34" charset="0"/>
                <a:cs typeface="Segoe UI Semilight" panose="020B0402040204020203" pitchFamily="34" charset="0"/>
              </a:rPr>
              <a:t>Vous ne pouvez pas réservez les zones d’équipe, les enclaves et les points de discussion, puis ils sont disponibles en fonction du principe premier arrivé, premier servi.</a:t>
            </a:r>
          </a:p>
          <a:p>
            <a:pPr>
              <a:spcAft>
                <a:spcPts val="600"/>
              </a:spcAft>
            </a:pPr>
            <a:endParaRPr lang="fr-CA" sz="1300" dirty="0">
              <a:latin typeface="Avenir Next LT Pro" panose="020B0504020202020204" pitchFamily="34" charset="0"/>
              <a:cs typeface="Segoe UI Semilight" panose="020B0402040204020203" pitchFamily="34" charset="0"/>
            </a:endParaRPr>
          </a:p>
        </p:txBody>
      </p:sp>
      <p:pic>
        <p:nvPicPr>
          <p:cNvPr id="5" name="Graphic 4">
            <a:extLst>
              <a:ext uri="{FF2B5EF4-FFF2-40B4-BE49-F238E27FC236}">
                <a16:creationId xmlns:a16="http://schemas.microsoft.com/office/drawing/2014/main" id="{21F2999F-7A34-A7D9-95C2-116DF04D3885}"/>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Lst>
          </a:blip>
          <a:srcRect/>
          <a:stretch/>
        </p:blipFill>
        <p:spPr>
          <a:xfrm>
            <a:off x="11403224" y="861100"/>
            <a:ext cx="585323" cy="506403"/>
          </a:xfrm>
          <a:prstGeom prst="rect">
            <a:avLst/>
          </a:prstGeom>
        </p:spPr>
      </p:pic>
      <p:sp>
        <p:nvSpPr>
          <p:cNvPr id="7" name="TextBox 6">
            <a:extLst>
              <a:ext uri="{FF2B5EF4-FFF2-40B4-BE49-F238E27FC236}">
                <a16:creationId xmlns:a16="http://schemas.microsoft.com/office/drawing/2014/main" id="{F3EDFA52-26B0-EC15-566D-2E8D77C37300}"/>
              </a:ext>
            </a:extLst>
          </p:cNvPr>
          <p:cNvSpPr txBox="1"/>
          <p:nvPr/>
        </p:nvSpPr>
        <p:spPr>
          <a:xfrm>
            <a:off x="7190913" y="5478188"/>
            <a:ext cx="4323335" cy="371768"/>
          </a:xfrm>
          <a:prstGeom prst="rect">
            <a:avLst/>
          </a:prstGeom>
          <a:noFill/>
        </p:spPr>
        <p:txBody>
          <a:bodyPr wrap="square">
            <a:spAutoFit/>
          </a:bodyPr>
          <a:lstStyle/>
          <a:p>
            <a:pPr marL="0" marR="0">
              <a:lnSpc>
                <a:spcPct val="107000"/>
              </a:lnSpc>
              <a:spcBef>
                <a:spcPts val="0"/>
              </a:spcBef>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Amorcez votre parcours : </a:t>
            </a:r>
            <a:r>
              <a:rPr lang="fr-CA" sz="1800" dirty="0">
                <a:effectLst/>
                <a:latin typeface="Avenir Next LT Pro" panose="020B0504020202020204" pitchFamily="34" charset="0"/>
                <a:ea typeface="Calibri" panose="020F0502020204030204" pitchFamily="34" charset="0"/>
                <a:cs typeface="Arial" panose="020B0604020202020204" pitchFamily="34" charset="0"/>
              </a:rPr>
              <a:t>Planification</a:t>
            </a:r>
          </a:p>
        </p:txBody>
      </p:sp>
      <p:pic>
        <p:nvPicPr>
          <p:cNvPr id="8" name="Graphic 7" descr="Circle with left arrow outline">
            <a:extLst>
              <a:ext uri="{FF2B5EF4-FFF2-40B4-BE49-F238E27FC236}">
                <a16:creationId xmlns:a16="http://schemas.microsoft.com/office/drawing/2014/main" id="{DCA9ED53-5CD4-4BFA-4973-E43ED8C9CC4F}"/>
              </a:ext>
              <a:ext uri="{C183D7F6-B498-43B3-948B-1728B52AA6E4}">
                <adec:decorative xmlns:adec="http://schemas.microsoft.com/office/drawing/2017/decorative" val="0"/>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03224" y="5342530"/>
            <a:ext cx="643084" cy="643084"/>
          </a:xfrm>
          <a:prstGeom prst="rect">
            <a:avLst/>
          </a:prstGeom>
        </p:spPr>
      </p:pic>
      <p:sp>
        <p:nvSpPr>
          <p:cNvPr id="3" name="Title 1">
            <a:extLst>
              <a:ext uri="{FF2B5EF4-FFF2-40B4-BE49-F238E27FC236}">
                <a16:creationId xmlns:a16="http://schemas.microsoft.com/office/drawing/2014/main" id="{9E77280F-3794-A452-90D7-33633AA8E0B2}"/>
              </a:ext>
            </a:extLst>
          </p:cNvPr>
          <p:cNvSpPr txBox="1">
            <a:spLocks/>
          </p:cNvSpPr>
          <p:nvPr/>
        </p:nvSpPr>
        <p:spPr>
          <a:xfrm>
            <a:off x="2979187" y="6198843"/>
            <a:ext cx="6935777" cy="328307"/>
          </a:xfrm>
          <a:prstGeom prst="rect">
            <a:avLst/>
          </a:prstGeom>
          <a:solidFill>
            <a:schemeClr val="bg1"/>
          </a:solid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1400" dirty="0">
                <a:latin typeface="Avenir Next LT Pro Demi" panose="020B0704020202020204" pitchFamily="34" charset="0"/>
              </a:rPr>
              <a:t>Veuillez consulter la page </a:t>
            </a:r>
            <a:r>
              <a:rPr lang="fr-CA" sz="1400" dirty="0">
                <a:latin typeface="Avenir Next LT Pro Demi" panose="020B0704020202020204" pitchFamily="34" charset="0"/>
                <a:hlinkClick r:id="rId13" action="ppaction://hlinksldjump"/>
              </a:rPr>
              <a:t>Explorer le milieu de travail </a:t>
            </a:r>
            <a:r>
              <a:rPr lang="fr-CA" sz="1400" dirty="0">
                <a:latin typeface="Avenir Next LT Pro Demi" panose="020B0704020202020204" pitchFamily="34" charset="0"/>
              </a:rPr>
              <a:t>pour l’emplacement des points de travail collaboratifs</a:t>
            </a:r>
          </a:p>
        </p:txBody>
      </p:sp>
      <p:sp>
        <p:nvSpPr>
          <p:cNvPr id="4" name="Title 3">
            <a:extLst>
              <a:ext uri="{FF2B5EF4-FFF2-40B4-BE49-F238E27FC236}">
                <a16:creationId xmlns:a16="http://schemas.microsoft.com/office/drawing/2014/main" id="{CEA6AFB8-FBF0-B841-C675-89C1455A3DBE}"/>
              </a:ext>
            </a:extLst>
          </p:cNvPr>
          <p:cNvSpPr txBox="1">
            <a:spLocks noGrp="1"/>
          </p:cNvSpPr>
          <p:nvPr>
            <p:ph type="title" idx="4294967295"/>
          </p:nvPr>
        </p:nvSpPr>
        <p:spPr>
          <a:xfrm>
            <a:off x="170431" y="115833"/>
            <a:ext cx="10087665"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2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 </a:t>
            </a:r>
            <a:r>
              <a:rPr kumimoji="0" lang="en-CA" sz="2800" b="1" i="0" u="none" strike="noStrike" kern="0" cap="none" spc="0" normalizeH="0" baseline="0" noProof="0" dirty="0">
                <a:ln>
                  <a:noFill/>
                </a:ln>
                <a:solidFill>
                  <a:schemeClr val="tx1"/>
                </a:solidFill>
                <a:effectLst/>
                <a:uLnTx/>
                <a:uFillTx/>
                <a:latin typeface="Arial"/>
                <a:ea typeface="Arial"/>
                <a:cs typeface="Arial"/>
                <a:sym typeface="Arial"/>
              </a:rPr>
              <a:t>– </a:t>
            </a:r>
            <a:r>
              <a:rPr kumimoji="0" lang="en-CA" sz="1600" b="1" i="0" u="none" strike="noStrike" kern="0" cap="none" spc="0" normalizeH="0" baseline="0" noProof="0" dirty="0">
                <a:ln>
                  <a:noFill/>
                </a:ln>
                <a:solidFill>
                  <a:schemeClr val="tx1"/>
                </a:solidFill>
                <a:effectLst/>
                <a:uLnTx/>
                <a:uFillTx/>
                <a:latin typeface="Arial"/>
                <a:ea typeface="Arial"/>
                <a:cs typeface="Arial"/>
                <a:sym typeface="Arial"/>
              </a:rPr>
              <a:t>Points de travail standards (2 de 2)</a:t>
            </a:r>
            <a:endParaRPr kumimoji="0" lang="en-CA" sz="2800" b="1" i="0" u="none" strike="noStrike" kern="1200" cap="none" spc="0" normalizeH="0" baseline="0" noProof="0" dirty="0">
              <a:ln>
                <a:noFill/>
              </a:ln>
              <a:solidFill>
                <a:schemeClr val="tx1"/>
              </a:solidFill>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33062771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90E4937-9203-80F1-1D3B-46A2B6309F3A}"/>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6" name="Title 3">
            <a:extLst>
              <a:ext uri="{FF2B5EF4-FFF2-40B4-BE49-F238E27FC236}">
                <a16:creationId xmlns:a16="http://schemas.microsoft.com/office/drawing/2014/main" id="{6FFB233E-DCC9-665B-0348-46EF4617CF4E}"/>
              </a:ext>
            </a:extLst>
          </p:cNvPr>
          <p:cNvSpPr txBox="1">
            <a:spLocks noGrp="1"/>
          </p:cNvSpPr>
          <p:nvPr>
            <p:ph type="title" idx="4294967295"/>
          </p:nvPr>
        </p:nvSpPr>
        <p:spPr>
          <a:xfrm>
            <a:off x="195887" y="74473"/>
            <a:ext cx="946932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28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 Table des matières</a:t>
            </a:r>
            <a:endPar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85BF7D82-8C32-9E2E-69AF-5ECB0F185BBD}"/>
              </a:ext>
            </a:extLst>
          </p:cNvPr>
          <p:cNvSpPr txBox="1"/>
          <p:nvPr/>
        </p:nvSpPr>
        <p:spPr>
          <a:xfrm>
            <a:off x="924524" y="1997837"/>
            <a:ext cx="6099048" cy="2862322"/>
          </a:xfrm>
          <a:prstGeom prst="rect">
            <a:avLst/>
          </a:prstGeom>
          <a:noFill/>
        </p:spPr>
        <p:txBody>
          <a:bodyPr wrap="square">
            <a:spAutoFit/>
          </a:bodyPr>
          <a:lstStyle/>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Planifier votre semaine de travail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Lignes directrices en matière de santé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Planifier votre transport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Commodités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800" i="0" u="none" strike="noStrike" kern="0" cap="none" spc="0" normalizeH="0" baseline="0" noProof="0" dirty="0">
                <a:ln>
                  <a:noFill/>
                </a:ln>
                <a:effectLst/>
                <a:uLnTx/>
                <a:uFillTx/>
                <a:latin typeface="Avenir Next LT Pro" panose="020B0504020202020204" pitchFamily="34" charset="0"/>
                <a:ea typeface="Arial"/>
                <a:cs typeface="Arial"/>
                <a:sym typeface="Arial"/>
              </a:rPr>
              <a:t>Heures d’ouverture du milieu de travail - </a:t>
            </a: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8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en-CA" sz="18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 </a:t>
            </a:r>
          </a:p>
        </p:txBody>
      </p:sp>
      <p:cxnSp>
        <p:nvCxnSpPr>
          <p:cNvPr id="3" name="Straight Connector 2">
            <a:extLst>
              <a:ext uri="{FF2B5EF4-FFF2-40B4-BE49-F238E27FC236}">
                <a16:creationId xmlns:a16="http://schemas.microsoft.com/office/drawing/2014/main" id="{DC560517-63AB-7172-2A16-5132858704C7}"/>
              </a:ext>
              <a:ext uri="{C183D7F6-B498-43B3-948B-1728B52AA6E4}">
                <adec:decorative xmlns:adec="http://schemas.microsoft.com/office/drawing/2017/decorative" val="1"/>
              </a:ext>
            </a:extLst>
          </p:cNvPr>
          <p:cNvCxnSpPr>
            <a:cxnSpLocks/>
          </p:cNvCxnSpPr>
          <p:nvPr/>
        </p:nvCxnSpPr>
        <p:spPr>
          <a:xfrm>
            <a:off x="671488" y="1289304"/>
            <a:ext cx="0" cy="4059936"/>
          </a:xfrm>
          <a:prstGeom prst="line">
            <a:avLst/>
          </a:prstGeom>
          <a:ln w="76200">
            <a:solidFill>
              <a:schemeClr val="accent5"/>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252BEF9A-A89D-DFD8-24EC-43DF278B078D}"/>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votre milieu de travail</a:t>
            </a:r>
          </a:p>
        </p:txBody>
      </p:sp>
      <p:graphicFrame>
        <p:nvGraphicFramePr>
          <p:cNvPr id="7" name="Diagram 6">
            <a:extLst>
              <a:ext uri="{FF2B5EF4-FFF2-40B4-BE49-F238E27FC236}">
                <a16:creationId xmlns:a16="http://schemas.microsoft.com/office/drawing/2014/main" id="{3309718A-C109-D7CF-7AEA-55433E8F695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05611803"/>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8" name="Graphic 7">
            <a:extLst>
              <a:ext uri="{FF2B5EF4-FFF2-40B4-BE49-F238E27FC236}">
                <a16:creationId xmlns:a16="http://schemas.microsoft.com/office/drawing/2014/main" id="{BD8B3A14-CCFB-C59C-C10E-41B8E4C2825A}"/>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102207114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2752546-E3D6-43AA-9422-170515852BBF}"/>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9" name="Title 3">
            <a:extLst>
              <a:ext uri="{FF2B5EF4-FFF2-40B4-BE49-F238E27FC236}">
                <a16:creationId xmlns:a16="http://schemas.microsoft.com/office/drawing/2014/main" id="{D8F771C3-66E9-4018-B492-FA8E0EAC0DF2}"/>
              </a:ext>
            </a:extLst>
          </p:cNvPr>
          <p:cNvSpPr txBox="1">
            <a:spLocks noGrp="1"/>
          </p:cNvSpPr>
          <p:nvPr>
            <p:ph type="title" idx="4294967295"/>
          </p:nvPr>
        </p:nvSpPr>
        <p:spPr>
          <a:xfrm>
            <a:off x="195887" y="74473"/>
            <a:ext cx="946932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Planifier votre semaine de travail</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48EBA692-27FD-AAE7-5BC0-C06705654E67}"/>
              </a:ext>
            </a:extLst>
          </p:cNvPr>
          <p:cNvSpPr txBox="1"/>
          <p:nvPr/>
        </p:nvSpPr>
        <p:spPr>
          <a:xfrm>
            <a:off x="195888" y="837637"/>
            <a:ext cx="11663171" cy="738664"/>
          </a:xfrm>
          <a:prstGeom prst="rect">
            <a:avLst/>
          </a:prstGeom>
          <a:noFill/>
        </p:spPr>
        <p:txBody>
          <a:bodyPr wrap="square">
            <a:spAutoFit/>
          </a:bodyPr>
          <a:lstStyle/>
          <a:p>
            <a:r>
              <a:rPr lang="fr-FR" sz="1400" dirty="0">
                <a:latin typeface="Avenir Next LT Pro" panose="020B0504020202020204" pitchFamily="34" charset="0"/>
                <a:ea typeface="Calibri" panose="020F0502020204030204" pitchFamily="34" charset="0"/>
                <a:cs typeface="Calibri" panose="020F0502020204030204" pitchFamily="34" charset="0"/>
              </a:rPr>
              <a:t>La façon dont vous planifiez votre semaine de travail typique a changé, car vous avez désormais accès à de multiples espaces de travail qui peuvent vous aider à équilibrer votre vie personnelle et professionnelle. Travailler dans un environnement axé sur les activités nécessite l'introduction de nouvelles méthodes de travail. Voici un guide étape par étape pour vous aider à choisir un lieu et un poste de travail :</a:t>
            </a:r>
            <a:endParaRPr lang="en-CA" sz="1400" dirty="0">
              <a:latin typeface="Avenir Next LT Pro" panose="020B0504020202020204" pitchFamily="34" charset="0"/>
              <a:ea typeface="Calibri" panose="020F0502020204030204" pitchFamily="34" charset="0"/>
              <a:cs typeface="Calibri" panose="020F0502020204030204" pitchFamily="34" charset="0"/>
            </a:endParaRPr>
          </a:p>
        </p:txBody>
      </p:sp>
      <p:sp>
        <p:nvSpPr>
          <p:cNvPr id="11" name="TextBox 10">
            <a:extLst>
              <a:ext uri="{FF2B5EF4-FFF2-40B4-BE49-F238E27FC236}">
                <a16:creationId xmlns:a16="http://schemas.microsoft.com/office/drawing/2014/main" id="{609CFCE9-2602-442F-9544-C94EF7BA8750}"/>
              </a:ext>
            </a:extLst>
          </p:cNvPr>
          <p:cNvSpPr txBox="1"/>
          <p:nvPr/>
        </p:nvSpPr>
        <p:spPr>
          <a:xfrm>
            <a:off x="195888" y="1770820"/>
            <a:ext cx="5900112" cy="4185761"/>
          </a:xfrm>
          <a:prstGeom prst="rect">
            <a:avLst/>
          </a:prstGeom>
          <a:noFill/>
        </p:spPr>
        <p:txBody>
          <a:bodyPr wrap="square">
            <a:spAutoFit/>
          </a:bodyPr>
          <a:lstStyle/>
          <a:p>
            <a:r>
              <a:rPr lang="fr-FR" sz="1400" b="1" dirty="0">
                <a:latin typeface="Avenir Next LT Pro" panose="020B0504020202020204" pitchFamily="34" charset="0"/>
                <a:ea typeface="Calibri" panose="020F0502020204030204" pitchFamily="34" charset="0"/>
                <a:cs typeface="Arial" panose="020B0604020202020204" pitchFamily="34" charset="0"/>
              </a:rPr>
              <a:t>Étape 1 </a:t>
            </a:r>
            <a:r>
              <a:rPr lang="fr-FR" sz="1400" dirty="0">
                <a:latin typeface="Avenir Next LT Pro" panose="020B0504020202020204" pitchFamily="34" charset="0"/>
                <a:ea typeface="Calibri" panose="020F0502020204030204" pitchFamily="34" charset="0"/>
                <a:cs typeface="Arial" panose="020B0604020202020204" pitchFamily="34" charset="0"/>
              </a:rPr>
              <a:t>- Sélectionnez le lieu où vous souhaitez travailler</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Tenez compte de la charte de votre équipe et des directives de votre organisation en matière de présence sur place :</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Prenez en note les réunions ou les activités qui nécessitent une présence sur place.</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Identifiez les activités/tâches plus facile à réaliser au bureau. </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En tenant compte des éléments ci-dessus, déterminez votre milieu de travail quotidien pour la semaine : domicile, Cotravail GC, bureau ou autre.</a:t>
            </a:r>
          </a:p>
          <a:p>
            <a:endParaRPr lang="fr-FR" sz="1400" dirty="0">
              <a:latin typeface="Avenir Next LT Pro" panose="020B0504020202020204" pitchFamily="34" charset="0"/>
              <a:ea typeface="Calibri" panose="020F0502020204030204" pitchFamily="34" charset="0"/>
              <a:cs typeface="Arial" panose="020B0604020202020204" pitchFamily="34" charset="0"/>
            </a:endParaRPr>
          </a:p>
          <a:p>
            <a:r>
              <a:rPr lang="fr-FR" sz="1400" b="1" dirty="0">
                <a:latin typeface="Avenir Next LT Pro" panose="020B0504020202020204" pitchFamily="34" charset="0"/>
                <a:ea typeface="Calibri" panose="020F0502020204030204" pitchFamily="34" charset="0"/>
                <a:cs typeface="Arial" panose="020B0604020202020204" pitchFamily="34" charset="0"/>
              </a:rPr>
              <a:t>Étape 2 </a:t>
            </a:r>
            <a:r>
              <a:rPr lang="fr-FR" sz="1400" dirty="0">
                <a:latin typeface="Avenir Next LT Pro" panose="020B0504020202020204" pitchFamily="34" charset="0"/>
                <a:ea typeface="Calibri" panose="020F0502020204030204" pitchFamily="34" charset="0"/>
                <a:cs typeface="Arial" panose="020B0604020202020204" pitchFamily="34" charset="0"/>
              </a:rPr>
              <a:t>- Déterminez si vous avez besoin de travailler individuellement ou en collaboration lorsque vous êtes au bureau</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Réfléchissez à vos activités/tâches de la semaine, qu'elles soient individuelles ou collaboratives :</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Le travail individuel correspond aux activités nécessitant de la concentration, aux réunions virtuelles, etc.</a:t>
            </a:r>
          </a:p>
          <a:p>
            <a:pPr marL="742950" lvl="1"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Le travail collaboratif correspond aux séances de remue-méninges, aux réunions en personne avec des clients/collègues, etc.</a:t>
            </a: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sp>
        <p:nvSpPr>
          <p:cNvPr id="2" name="TextBox 1">
            <a:extLst>
              <a:ext uri="{FF2B5EF4-FFF2-40B4-BE49-F238E27FC236}">
                <a16:creationId xmlns:a16="http://schemas.microsoft.com/office/drawing/2014/main" id="{52A1E43D-08A7-7D23-13BD-B8A9EC6D9008}"/>
              </a:ext>
            </a:extLst>
          </p:cNvPr>
          <p:cNvSpPr txBox="1"/>
          <p:nvPr/>
        </p:nvSpPr>
        <p:spPr>
          <a:xfrm>
            <a:off x="6291888" y="1770820"/>
            <a:ext cx="5567171" cy="3108543"/>
          </a:xfrm>
          <a:prstGeom prst="rect">
            <a:avLst/>
          </a:prstGeom>
          <a:noFill/>
        </p:spPr>
        <p:txBody>
          <a:bodyPr wrap="square">
            <a:spAutoFit/>
          </a:bodyPr>
          <a:lstStyle/>
          <a:p>
            <a:r>
              <a:rPr lang="fr-FR" sz="1400" b="1" dirty="0">
                <a:latin typeface="Avenir Next LT Pro" panose="020B0504020202020204" pitchFamily="34" charset="0"/>
                <a:ea typeface="Calibri" panose="020F0502020204030204" pitchFamily="34" charset="0"/>
                <a:cs typeface="Arial" panose="020B0604020202020204" pitchFamily="34" charset="0"/>
              </a:rPr>
              <a:t>Étape 3 </a:t>
            </a:r>
            <a:r>
              <a:rPr lang="fr-FR" sz="1400" dirty="0">
                <a:latin typeface="Avenir Next LT Pro" panose="020B0504020202020204" pitchFamily="34" charset="0"/>
                <a:ea typeface="Calibri" panose="020F0502020204030204" pitchFamily="34" charset="0"/>
                <a:cs typeface="Arial" panose="020B0604020202020204" pitchFamily="34" charset="0"/>
              </a:rPr>
              <a:t>- Identifiez le meilleur milieu de travail pour accomplir vos activités/tâches</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Identifiez les outils dont vous avez besoin : nombre d'écrans, connectivité réseau, zone sécurisée, vidéoconférence, etc.</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Tenez compte de vos préférences personnelles : lumière naturelle, température, réglages ergonomiques, acoustique, confidentialité visuelle ou vocale, niveau de concentration, etc.</a:t>
            </a:r>
          </a:p>
          <a:p>
            <a:endParaRPr lang="fr-FR" sz="1400" dirty="0">
              <a:latin typeface="Avenir Next LT Pro" panose="020B0504020202020204" pitchFamily="34" charset="0"/>
              <a:ea typeface="Calibri" panose="020F0502020204030204" pitchFamily="34" charset="0"/>
              <a:cs typeface="Arial" panose="020B0604020202020204" pitchFamily="34" charset="0"/>
            </a:endParaRPr>
          </a:p>
          <a:p>
            <a:r>
              <a:rPr lang="fr-FR" sz="1400" b="1" dirty="0">
                <a:latin typeface="Avenir Next LT Pro" panose="020B0504020202020204" pitchFamily="34" charset="0"/>
                <a:ea typeface="Calibri" panose="020F0502020204030204" pitchFamily="34" charset="0"/>
                <a:cs typeface="Arial" panose="020B0604020202020204" pitchFamily="34" charset="0"/>
              </a:rPr>
              <a:t>Étape 4 </a:t>
            </a:r>
            <a:r>
              <a:rPr lang="fr-FR" sz="1400" dirty="0">
                <a:latin typeface="Avenir Next LT Pro" panose="020B0504020202020204" pitchFamily="34" charset="0"/>
                <a:ea typeface="Calibri" panose="020F0502020204030204" pitchFamily="34" charset="0"/>
                <a:cs typeface="Arial" panose="020B0604020202020204" pitchFamily="34" charset="0"/>
              </a:rPr>
              <a:t>- Sélection et réservation</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En tenant compte des trois premières étapes, choisissez le poste de travail individuel ou collaboratif idéal.</a:t>
            </a:r>
          </a:p>
          <a:p>
            <a:pPr marL="285750" indent="-285750">
              <a:buFont typeface="Arial" panose="020B0604020202020204" pitchFamily="34" charset="0"/>
              <a:buChar char="•"/>
            </a:pPr>
            <a:r>
              <a:rPr lang="fr-FR" sz="1400" dirty="0">
                <a:latin typeface="Avenir Next LT Pro" panose="020B0504020202020204" pitchFamily="34" charset="0"/>
                <a:ea typeface="Calibri" panose="020F0502020204030204" pitchFamily="34" charset="0"/>
                <a:cs typeface="Arial" panose="020B0604020202020204" pitchFamily="34" charset="0"/>
              </a:rPr>
              <a:t>Si le type de poste de travail souhaité l'exige, réservez-le à l'aide de votre </a:t>
            </a:r>
            <a:r>
              <a:rPr lang="fr-FR" sz="1400" dirty="0">
                <a:latin typeface="Avenir Next LT Pro" panose="020B0504020202020204" pitchFamily="34" charset="0"/>
                <a:ea typeface="Calibri" panose="020F0502020204030204" pitchFamily="34" charset="0"/>
                <a:cs typeface="Arial" panose="020B0604020202020204" pitchFamily="34" charset="0"/>
                <a:hlinkClick r:id="rId3" action="ppaction://hlinksldjump"/>
              </a:rPr>
              <a:t>système de réservation </a:t>
            </a:r>
            <a:r>
              <a:rPr lang="fr-FR" sz="1400" dirty="0">
                <a:latin typeface="Avenir Next LT Pro" panose="020B0504020202020204" pitchFamily="34" charset="0"/>
                <a:ea typeface="Calibri" panose="020F0502020204030204" pitchFamily="34" charset="0"/>
                <a:cs typeface="Arial" panose="020B0604020202020204" pitchFamily="34" charset="0"/>
              </a:rPr>
              <a:t>ou d'</a:t>
            </a:r>
            <a:r>
              <a:rPr lang="fr-FR" sz="1400" dirty="0">
                <a:latin typeface="Avenir Next LT Pro" panose="020B0504020202020204" pitchFamily="34" charset="0"/>
                <a:ea typeface="Calibri" panose="020F0502020204030204" pitchFamily="34" charset="0"/>
                <a:cs typeface="Arial" panose="020B0604020202020204" pitchFamily="34" charset="0"/>
                <a:hlinkClick r:id="rId4" action="ppaction://hlinksldjump"/>
              </a:rPr>
              <a:t>Outlook</a:t>
            </a:r>
            <a:r>
              <a:rPr lang="fr-FR" sz="1400" dirty="0">
                <a:latin typeface="Avenir Next LT Pro" panose="020B0504020202020204" pitchFamily="34" charset="0"/>
                <a:ea typeface="Calibri" panose="020F0502020204030204" pitchFamily="34" charset="0"/>
                <a:cs typeface="Arial" panose="020B0604020202020204" pitchFamily="34" charset="0"/>
              </a:rPr>
              <a:t>, selon le cas.</a:t>
            </a:r>
            <a:endParaRPr lang="en-CA" sz="1400" dirty="0">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EF839039-758A-4ED8-A3BF-475D8251BA3A}"/>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3688105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20" name="Graphic 19">
            <a:extLst>
              <a:ext uri="{FF2B5EF4-FFF2-40B4-BE49-F238E27FC236}">
                <a16:creationId xmlns:a16="http://schemas.microsoft.com/office/drawing/2014/main" id="{CA91DED9-3AF1-4F4E-A46C-001456075117}"/>
              </a:ext>
              <a:ext uri="{C183D7F6-B498-43B3-948B-1728B52AA6E4}">
                <adec:decorative xmlns:adec="http://schemas.microsoft.com/office/drawing/2017/decorative" val="1"/>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21761463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087408F-0170-E2F7-1ECC-AAE0F5F34F4B}"/>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graphicFrame>
        <p:nvGraphicFramePr>
          <p:cNvPr id="4" name="Diagram 3">
            <a:extLst>
              <a:ext uri="{FF2B5EF4-FFF2-40B4-BE49-F238E27FC236}">
                <a16:creationId xmlns:a16="http://schemas.microsoft.com/office/drawing/2014/main" id="{5E49708F-6A41-E6D1-B8EB-6FC91486594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60132410"/>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Title 3">
            <a:extLst>
              <a:ext uri="{FF2B5EF4-FFF2-40B4-BE49-F238E27FC236}">
                <a16:creationId xmlns:a16="http://schemas.microsoft.com/office/drawing/2014/main" id="{D8F771C3-66E9-4018-B492-FA8E0EAC0DF2}"/>
              </a:ext>
            </a:extLst>
          </p:cNvPr>
          <p:cNvSpPr txBox="1">
            <a:spLocks noGrp="1"/>
          </p:cNvSpPr>
          <p:nvPr>
            <p:ph type="title" idx="4294967295"/>
          </p:nvPr>
        </p:nvSpPr>
        <p:spPr>
          <a:xfrm>
            <a:off x="195887" y="74473"/>
            <a:ext cx="9916301" cy="560863"/>
          </a:xfrm>
          <a:prstGeom prst="rect">
            <a:avLst/>
          </a:prstGeom>
          <a:solidFill>
            <a:schemeClr val="accent5"/>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Ligne</a:t>
            </a:r>
            <a:r>
              <a:rPr lang="fr-CA" sz="2800" kern="0" dirty="0">
                <a:solidFill>
                  <a:srgbClr val="F1F2F2"/>
                </a:solidFill>
                <a:latin typeface="Arial"/>
                <a:ea typeface="Arial"/>
                <a:cs typeface="Arial"/>
                <a:sym typeface="Arial"/>
              </a:rPr>
              <a:t>s directrices en matière de santé</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pic>
        <p:nvPicPr>
          <p:cNvPr id="7" name="Graphic 6">
            <a:extLst>
              <a:ext uri="{FF2B5EF4-FFF2-40B4-BE49-F238E27FC236}">
                <a16:creationId xmlns:a16="http://schemas.microsoft.com/office/drawing/2014/main" id="{EC94DD59-28B4-C56E-4471-F690F3D0251F}"/>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6" name="TextBox 5">
            <a:extLst>
              <a:ext uri="{FF2B5EF4-FFF2-40B4-BE49-F238E27FC236}">
                <a16:creationId xmlns:a16="http://schemas.microsoft.com/office/drawing/2014/main" id="{855AC840-FDDD-8466-9B42-414F99CDE0DF}"/>
              </a:ext>
            </a:extLst>
          </p:cNvPr>
          <p:cNvSpPr txBox="1"/>
          <p:nvPr/>
        </p:nvSpPr>
        <p:spPr>
          <a:xfrm>
            <a:off x="276904" y="959389"/>
            <a:ext cx="11175730" cy="604204"/>
          </a:xfrm>
          <a:prstGeom prst="rect">
            <a:avLst/>
          </a:prstGeom>
          <a:noFill/>
        </p:spPr>
        <p:txBody>
          <a:bodyPr wrap="square">
            <a:spAutoFit/>
          </a:bodyPr>
          <a:lstStyle/>
          <a:p>
            <a:pPr marL="0" marR="0">
              <a:lnSpc>
                <a:spcPct val="107000"/>
              </a:lnSpc>
              <a:spcBef>
                <a:spcPts val="0"/>
              </a:spcBef>
              <a:spcAft>
                <a:spcPts val="800"/>
              </a:spcAft>
            </a:pP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Ajoutez</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un lien intranet/internet vers les dernières recommandations sur cette diapositive. Évitez d'insérer les informations directement dans le document, car elles changent constamment.</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21549773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7" name="Title 3">
            <a:extLst>
              <a:ext uri="{FF2B5EF4-FFF2-40B4-BE49-F238E27FC236}">
                <a16:creationId xmlns:a16="http://schemas.microsoft.com/office/drawing/2014/main" id="{8F16A264-E33A-40C6-989F-681C4B17504C}"/>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Planifier votre transport (1 de 2)</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BC6EC23B-B28B-4A72-930F-1A4C69F86889}"/>
              </a:ext>
            </a:extLst>
          </p:cNvPr>
          <p:cNvSpPr txBox="1"/>
          <p:nvPr/>
        </p:nvSpPr>
        <p:spPr>
          <a:xfrm>
            <a:off x="195887" y="998329"/>
            <a:ext cx="11645593" cy="970266"/>
          </a:xfrm>
          <a:prstGeom prst="rect">
            <a:avLst/>
          </a:prstGeom>
          <a:noFill/>
        </p:spPr>
        <p:txBody>
          <a:bodyPr wrap="square">
            <a:spAutoFit/>
          </a:bodyPr>
          <a:lstStyle/>
          <a:p>
            <a:pPr marL="0" marR="0">
              <a:lnSpc>
                <a:spcPct val="107000"/>
              </a:lnSpc>
              <a:spcBef>
                <a:spcPts val="0"/>
              </a:spcBef>
              <a:spcAft>
                <a:spcPts val="80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Transports publics</a:t>
            </a: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Fournissez aux employés le plus de renseignements possible sur les transports publics : lignes et arrêts, liens vers les transports publics de la région, transports pour les personnes à mobilité réduite.</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8" name="Diagram 17">
            <a:extLst>
              <a:ext uri="{FF2B5EF4-FFF2-40B4-BE49-F238E27FC236}">
                <a16:creationId xmlns:a16="http://schemas.microsoft.com/office/drawing/2014/main" id="{E76DB006-A2FC-4994-984B-58C8C88F19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7029330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9" name="Graphic 18">
            <a:extLst>
              <a:ext uri="{FF2B5EF4-FFF2-40B4-BE49-F238E27FC236}">
                <a16:creationId xmlns:a16="http://schemas.microsoft.com/office/drawing/2014/main" id="{FD55F2F2-ABA0-44E0-A4C1-6D0BC0E99C33}"/>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3" name="TextBox 2">
            <a:extLst>
              <a:ext uri="{FF2B5EF4-FFF2-40B4-BE49-F238E27FC236}">
                <a16:creationId xmlns:a16="http://schemas.microsoft.com/office/drawing/2014/main" id="{2E558D65-894B-8131-D8AC-E928EA8041F9}"/>
              </a:ext>
            </a:extLst>
          </p:cNvPr>
          <p:cNvSpPr txBox="1"/>
          <p:nvPr/>
        </p:nvSpPr>
        <p:spPr>
          <a:xfrm>
            <a:off x="195886" y="2488031"/>
            <a:ext cx="11645593" cy="970266"/>
          </a:xfrm>
          <a:prstGeom prst="rect">
            <a:avLst/>
          </a:prstGeom>
          <a:noFill/>
        </p:spPr>
        <p:txBody>
          <a:bodyPr wrap="square">
            <a:spAutoFit/>
          </a:bodyPr>
          <a:lstStyle/>
          <a:p>
            <a:pPr marL="0" marR="0">
              <a:lnSpc>
                <a:spcPct val="107000"/>
              </a:lnSpc>
              <a:spcBef>
                <a:spcPts val="0"/>
              </a:spcBef>
              <a:spcAft>
                <a:spcPts val="80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Services de covoiturage</a:t>
            </a: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Tout renseignement sur les groupes de covoiturage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au sein de </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votre organisation (le cas échéant) ou sur les services de covoiturage ou d'autopartage offerts dans votre région.</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
        <p:nvSpPr>
          <p:cNvPr id="4" name="TextBox 3">
            <a:extLst>
              <a:ext uri="{FF2B5EF4-FFF2-40B4-BE49-F238E27FC236}">
                <a16:creationId xmlns:a16="http://schemas.microsoft.com/office/drawing/2014/main" id="{752F8884-1168-357A-5D2B-747CDA283AAD}"/>
              </a:ext>
            </a:extLst>
          </p:cNvPr>
          <p:cNvSpPr txBox="1"/>
          <p:nvPr/>
        </p:nvSpPr>
        <p:spPr>
          <a:xfrm>
            <a:off x="6258757" y="4880407"/>
            <a:ext cx="5719883" cy="1072858"/>
          </a:xfrm>
          <a:prstGeom prst="rect">
            <a:avLst/>
          </a:prstGeom>
          <a:solidFill>
            <a:srgbClr val="FFFF00"/>
          </a:solidFill>
        </p:spPr>
        <p:txBody>
          <a:bodyPr wrap="square">
            <a:spAutoFit/>
          </a:bodyPr>
          <a:lstStyle/>
          <a:p>
            <a:pPr marL="0" marR="0">
              <a:lnSpc>
                <a:spcPct val="107000"/>
              </a:lnSpc>
              <a:spcBef>
                <a:spcPts val="0"/>
              </a:spcBef>
              <a:spcAft>
                <a:spcPts val="800"/>
              </a:spcAft>
            </a:pPr>
            <a:r>
              <a:rPr lang="fr-CA" sz="1600" b="1" i="1" dirty="0">
                <a:latin typeface="Avenir Next LT Pro" panose="020B0504020202020204" pitchFamily="34" charset="0"/>
                <a:ea typeface="Calibri" panose="020F0502020204030204" pitchFamily="34" charset="0"/>
                <a:cs typeface="Arial" panose="020B0604020202020204" pitchFamily="34" charset="0"/>
              </a:rPr>
              <a:t>Exemples/Ressources offertes</a:t>
            </a:r>
          </a:p>
          <a:p>
            <a:pPr marL="0" marR="0">
              <a:lnSpc>
                <a:spcPct val="107000"/>
              </a:lnSpc>
              <a:spcBef>
                <a:spcPts val="0"/>
              </a:spcBef>
              <a:spcAft>
                <a:spcPts val="800"/>
              </a:spcAft>
            </a:pPr>
            <a:r>
              <a:rPr lang="fr-CA" sz="1600" dirty="0">
                <a:solidFill>
                  <a:srgbClr val="0070C0"/>
                </a:solidFill>
                <a:latin typeface="Avenir Next LT Pro" panose="020B0504020202020204" pitchFamily="34" charset="0"/>
                <a:ea typeface="Calibri" panose="020F0502020204030204" pitchFamily="34" charset="0"/>
                <a:cs typeface="Arial" panose="020B0604020202020204" pitchFamily="34" charset="0"/>
                <a:hlinkClick r:id="rId9"/>
              </a:rPr>
              <a:t>Programmes de déplacement des employés | Ville d'Ottawa</a:t>
            </a:r>
            <a:endParaRPr lang="fr-CA" sz="1600" dirty="0">
              <a:solidFill>
                <a:srgbClr val="0070C0"/>
              </a:solidFill>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fr-CA" sz="1600" dirty="0">
                <a:latin typeface="Avenir Next LT Pro" panose="020B0504020202020204" pitchFamily="34" charset="0"/>
                <a:hlinkClick r:id="rId10"/>
              </a:rPr>
              <a:t>Donnez de l'air à votre ville - Communauto Québec</a:t>
            </a:r>
            <a:endParaRPr lang="fr-CA" sz="1600" dirty="0">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401921352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7" name="Title 3">
            <a:extLst>
              <a:ext uri="{FF2B5EF4-FFF2-40B4-BE49-F238E27FC236}">
                <a16:creationId xmlns:a16="http://schemas.microsoft.com/office/drawing/2014/main" id="{8F16A264-E33A-40C6-989F-681C4B17504C}"/>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3200" b="1" i="0" u="none" strike="noStrike" kern="0" cap="none" spc="0" normalizeH="0" baseline="0" dirty="0">
                <a:ln>
                  <a:noFill/>
                </a:ln>
                <a:solidFill>
                  <a:srgbClr val="F1F2F2"/>
                </a:solidFill>
                <a:effectLst/>
                <a:uLnTx/>
                <a:uFillTx/>
                <a:latin typeface="Arial"/>
                <a:ea typeface="Arial"/>
                <a:cs typeface="Arial"/>
                <a:sym typeface="Arial"/>
              </a:rPr>
              <a:t>–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Planifier votre transport (2 de 2)</a:t>
            </a:r>
            <a:endParaRPr kumimoji="0" lang="en-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85891490-4F3D-4D18-8FD7-EE5449B327A2}"/>
              </a:ext>
            </a:extLst>
          </p:cNvPr>
          <p:cNvSpPr txBox="1"/>
          <p:nvPr/>
        </p:nvSpPr>
        <p:spPr>
          <a:xfrm>
            <a:off x="195887" y="935685"/>
            <a:ext cx="11708077" cy="2064283"/>
          </a:xfrm>
          <a:prstGeom prst="rect">
            <a:avLst/>
          </a:prstGeom>
          <a:noFill/>
        </p:spPr>
        <p:txBody>
          <a:bodyPr wrap="square">
            <a:spAutoFit/>
          </a:bodyPr>
          <a:lstStyle/>
          <a:p>
            <a:pPr marR="0" lvl="0">
              <a:spcBef>
                <a:spcPts val="0"/>
              </a:spcBef>
              <a:spcAft>
                <a:spcPts val="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Stationnement </a:t>
            </a:r>
          </a:p>
          <a:p>
            <a:pPr marR="0" lvl="0">
              <a:spcBef>
                <a:spcPts val="0"/>
              </a:spcBef>
              <a:spcAft>
                <a:spcPts val="0"/>
              </a:spcAft>
            </a:pPr>
            <a:endParaRPr lang="fr-FR" sz="1600" b="1" dirty="0">
              <a:effectLst/>
              <a:latin typeface="Avenir Next LT Pro" panose="020B0504020202020204" pitchFamily="34" charset="0"/>
              <a:ea typeface="Calibri" panose="020F0502020204030204" pitchFamily="34" charset="0"/>
              <a:cs typeface="Arial" panose="020B0604020202020204" pitchFamily="34" charset="0"/>
            </a:endParaRPr>
          </a:p>
          <a:p>
            <a:pPr marR="0" lvl="0">
              <a:spcBef>
                <a:spcPts val="0"/>
              </a:spcBef>
              <a:spcAft>
                <a:spcPts val="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Fournissez aux employés le plus de renseignements possible sur le stationnement :</a:t>
            </a:r>
          </a:p>
          <a:p>
            <a:pPr marL="285750" marR="0" lvl="0" indent="-285750">
              <a:spcBef>
                <a:spcPts val="0"/>
              </a:spcBef>
              <a:spcAft>
                <a:spcPts val="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Identifiez les stationnements publics, privés et de rue disponibles à proximité de l'espace de travail, les tarifs/méthodes de paiement et les risques</a:t>
            </a:r>
          </a:p>
          <a:p>
            <a:pPr marL="285750" marR="0" lvl="0" indent="-285750">
              <a:spcBef>
                <a:spcPts val="0"/>
              </a:spcBef>
              <a:spcAft>
                <a:spcPts val="0"/>
              </a:spcAft>
              <a:buFontTx/>
              <a:buChar char="-"/>
            </a:pP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Fournissez</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des cartes</a:t>
            </a:r>
          </a:p>
          <a:p>
            <a:pPr marL="285750" marR="0" lvl="0" indent="-285750">
              <a:spcBef>
                <a:spcPts val="0"/>
              </a:spcBef>
              <a:spcAft>
                <a:spcPts val="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Renseignements sur les stations de recharge pour voitures électriques</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Calibri" panose="020F0502020204030204" pitchFamily="34" charset="0"/>
              <a:buChar char="-"/>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8" name="Diagram 17">
            <a:extLst>
              <a:ext uri="{FF2B5EF4-FFF2-40B4-BE49-F238E27FC236}">
                <a16:creationId xmlns:a16="http://schemas.microsoft.com/office/drawing/2014/main" id="{E76DB006-A2FC-4994-984B-58C8C88F19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24041332"/>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9" name="Graphic 18">
            <a:extLst>
              <a:ext uri="{FF2B5EF4-FFF2-40B4-BE49-F238E27FC236}">
                <a16:creationId xmlns:a16="http://schemas.microsoft.com/office/drawing/2014/main" id="{FD55F2F2-ABA0-44E0-A4C1-6D0BC0E99C33}"/>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4" name="TextBox 3">
            <a:extLst>
              <a:ext uri="{FF2B5EF4-FFF2-40B4-BE49-F238E27FC236}">
                <a16:creationId xmlns:a16="http://schemas.microsoft.com/office/drawing/2014/main" id="{D6A5A11B-D8DB-7640-32AA-736AA57874EC}"/>
              </a:ext>
            </a:extLst>
          </p:cNvPr>
          <p:cNvSpPr txBox="1"/>
          <p:nvPr/>
        </p:nvSpPr>
        <p:spPr>
          <a:xfrm>
            <a:off x="195886" y="3309998"/>
            <a:ext cx="11708077" cy="1394613"/>
          </a:xfrm>
          <a:prstGeom prst="rect">
            <a:avLst/>
          </a:prstGeom>
          <a:noFill/>
        </p:spPr>
        <p:txBody>
          <a:bodyPr wrap="square">
            <a:spAutoFit/>
          </a:bodyPr>
          <a:lstStyle/>
          <a:p>
            <a:pPr marL="0" marR="0">
              <a:lnSpc>
                <a:spcPct val="107000"/>
              </a:lnSpc>
              <a:spcBef>
                <a:spcPts val="0"/>
              </a:spcBef>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Pistes cyclables et sentiers piétonniers</a:t>
            </a:r>
          </a:p>
          <a:p>
            <a:pPr marL="0" marR="0">
              <a:lnSpc>
                <a:spcPct val="107000"/>
              </a:lnSpc>
              <a:spcBef>
                <a:spcPts val="0"/>
              </a:spcBef>
            </a:pPr>
            <a:endPar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Fournissez aux employés des informations sur les différents moyens offerts dans votre région. Ajoutez des cartes le cas échéant</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342900" marR="0" lvl="0" indent="-342900">
              <a:lnSpc>
                <a:spcPct val="107000"/>
              </a:lnSpc>
              <a:spcBef>
                <a:spcPts val="0"/>
              </a:spcBef>
              <a:spcAft>
                <a:spcPts val="0"/>
              </a:spcAft>
              <a:buFont typeface="Calibri" panose="020F0502020204030204" pitchFamily="34" charset="0"/>
              <a:buChar char="-"/>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628533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solidFill>
          <a:schemeClr val="accent5">
            <a:lumMod val="20000"/>
            <a:lumOff val="80000"/>
          </a:schemeClr>
        </a:solidFill>
        <a:effectLst/>
      </p:bgPr>
    </p:bg>
    <p:spTree>
      <p:nvGrpSpPr>
        <p:cNvPr id="1" name=""/>
        <p:cNvGrpSpPr/>
        <p:nvPr/>
      </p:nvGrpSpPr>
      <p:grpSpPr>
        <a:xfrm>
          <a:off x="0" y="0"/>
          <a:ext cx="0" cy="0"/>
          <a:chOff x="0" y="0"/>
          <a:chExt cx="0" cy="0"/>
        </a:xfrm>
      </p:grpSpPr>
      <p:sp>
        <p:nvSpPr>
          <p:cNvPr id="5" name="Google Shape;274;p2">
            <a:extLst>
              <a:ext uri="{FF2B5EF4-FFF2-40B4-BE49-F238E27FC236}">
                <a16:creationId xmlns:a16="http://schemas.microsoft.com/office/drawing/2014/main" id="{249EDED2-ACA5-E482-22BD-5F1403FEDBE4}"/>
              </a:ext>
            </a:extLst>
          </p:cNvPr>
          <p:cNvSpPr txBox="1"/>
          <p:nvPr/>
        </p:nvSpPr>
        <p:spPr>
          <a:xfrm>
            <a:off x="4020105" y="145814"/>
            <a:ext cx="5008788" cy="369332"/>
          </a:xfrm>
          <a:prstGeom prst="rect">
            <a:avLst/>
          </a:prstGeom>
          <a:solidFill>
            <a:schemeClr val="accent5">
              <a:lumMod val="20000"/>
              <a:lumOff val="80000"/>
            </a:schemeClr>
          </a:solidFill>
          <a:ln>
            <a:noFill/>
          </a:ln>
        </p:spPr>
        <p:txBody>
          <a:bodyPr spcFirstLastPara="1" wrap="square" lIns="91425" tIns="45700" rIns="91425" bIns="45700" anchor="t" anchorCtr="0">
            <a:spAutoFit/>
          </a:bodyPr>
          <a:lstStyle/>
          <a:p>
            <a:r>
              <a:rPr lang="fr-FR" b="1" i="1" dirty="0">
                <a:solidFill>
                  <a:srgbClr val="FF0000"/>
                </a:solidFill>
              </a:rPr>
              <a:t>Directives</a:t>
            </a:r>
            <a:r>
              <a:rPr lang="fr-FR" sz="1800" b="1" i="1" dirty="0">
                <a:solidFill>
                  <a:srgbClr val="FF0000"/>
                </a:solidFill>
                <a:latin typeface="+mn-lt"/>
              </a:rPr>
              <a:t> - Retirez cette page avant l'utilisation</a:t>
            </a:r>
            <a:endParaRPr lang="en-US" sz="1800" b="1" i="1" dirty="0">
              <a:solidFill>
                <a:srgbClr val="FF0000"/>
              </a:solidFill>
              <a:latin typeface="+mn-lt"/>
            </a:endParaRPr>
          </a:p>
        </p:txBody>
      </p:sp>
      <p:sp>
        <p:nvSpPr>
          <p:cNvPr id="8" name="Google Shape;272;p2">
            <a:extLst>
              <a:ext uri="{FF2B5EF4-FFF2-40B4-BE49-F238E27FC236}">
                <a16:creationId xmlns:a16="http://schemas.microsoft.com/office/drawing/2014/main" id="{58BD4A98-E2BD-BCB3-4425-DC3B6B10B60C}"/>
              </a:ext>
            </a:extLst>
          </p:cNvPr>
          <p:cNvSpPr txBox="1">
            <a:spLocks noGrp="1"/>
          </p:cNvSpPr>
          <p:nvPr>
            <p:ph type="title" idx="4294967295"/>
          </p:nvPr>
        </p:nvSpPr>
        <p:spPr>
          <a:xfrm>
            <a:off x="340203" y="424616"/>
            <a:ext cx="11175825" cy="835025"/>
          </a:xfrm>
          <a:prstGeom prst="rect">
            <a:avLst/>
          </a:prstGeom>
          <a:noFill/>
          <a:ln>
            <a:noFill/>
            <a:prstDash/>
          </a:ln>
          <a:effectLst/>
        </p:spPr>
        <p:txBody>
          <a:bodyPr rot="0" spcFirstLastPara="1" vertOverflow="overflow" horzOverflow="overflow" vert="horz" wrap="square" lIns="91425" tIns="45700" rIns="91425" bIns="45700" numCol="1" spcCol="0" rtlCol="0" fromWordArt="0" anchor="ctr" anchorCtr="0" forceAA="0" compatLnSpc="1">
            <a:prstTxWarp prst="textNoShape">
              <a:avLst/>
            </a:prstTxWarp>
            <a:norm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ts val="0"/>
              </a:spcBef>
              <a:spcAft>
                <a:spcPts val="0"/>
              </a:spcAft>
              <a:buClr>
                <a:schemeClr val="dk1"/>
              </a:buClr>
              <a:buSzPts val="2800"/>
              <a:buFont typeface="Arial"/>
              <a:buNone/>
              <a:tabLst/>
              <a:defRPr/>
            </a:pPr>
            <a:r>
              <a:rPr lang="fr-CA" sz="3200" dirty="0">
                <a:solidFill>
                  <a:schemeClr val="accent5"/>
                </a:solidFill>
              </a:rPr>
              <a:t>Comment utiliser ce document</a:t>
            </a:r>
            <a:endParaRPr kumimoji="0" lang="fr-FR" sz="3200" b="1" i="0" u="none" strike="noStrike" kern="1200" cap="none" spc="0" normalizeH="0" baseline="0" noProof="0" dirty="0">
              <a:ln>
                <a:noFill/>
              </a:ln>
              <a:solidFill>
                <a:schemeClr val="accent5"/>
              </a:solidFill>
              <a:effectLst/>
              <a:uLnTx/>
              <a:uFillTx/>
              <a:latin typeface="Arial Rounded MT Bold" panose="020F0704030504030204" pitchFamily="34" charset="0"/>
              <a:ea typeface="+mj-ea"/>
              <a:cs typeface="Arial" panose="020B0604020202020204" pitchFamily="34" charset="0"/>
            </a:endParaRPr>
          </a:p>
        </p:txBody>
      </p:sp>
      <p:sp>
        <p:nvSpPr>
          <p:cNvPr id="10" name="TextBox 9">
            <a:extLst>
              <a:ext uri="{FF2B5EF4-FFF2-40B4-BE49-F238E27FC236}">
                <a16:creationId xmlns:a16="http://schemas.microsoft.com/office/drawing/2014/main" id="{000D524A-320F-6BB4-B947-05E0A947FBA7}"/>
              </a:ext>
            </a:extLst>
          </p:cNvPr>
          <p:cNvSpPr txBox="1"/>
          <p:nvPr/>
        </p:nvSpPr>
        <p:spPr>
          <a:xfrm>
            <a:off x="340203" y="1148230"/>
            <a:ext cx="11511593" cy="5293757"/>
          </a:xfrm>
          <a:prstGeom prst="rect">
            <a:avLst/>
          </a:prstGeom>
          <a:solidFill>
            <a:schemeClr val="accent5">
              <a:lumMod val="20000"/>
              <a:lumOff val="80000"/>
            </a:schemeClr>
          </a:solidFill>
        </p:spPr>
        <p:txBody>
          <a:bodyPr wrap="square">
            <a:spAutoFit/>
          </a:bodyPr>
          <a:lstStyle/>
          <a:p>
            <a:pPr algn="just">
              <a:spcAft>
                <a:spcPts val="1200"/>
              </a:spcAft>
            </a:pPr>
            <a:r>
              <a:rPr lang="fr-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OBJECTIF et DESTINATAIRE :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Cette boîte à outils est destinée à tous les employés touchés et sert de source de référence pour tous les renseignements relatifs au nouveau milieu de travail. Elle peut être envoyée aux employés avant l'ouverture du nouvel espace, mais peut également servir de guide d'accueil pour les futurs employés. Son contenu peut également être ajouté à votre site intranet pour faciliter l'accès aux informations les plus récentes. </a:t>
            </a:r>
          </a:p>
          <a:p>
            <a:pPr algn="just">
              <a:spcAft>
                <a:spcPts val="1200"/>
              </a:spcAft>
            </a:pPr>
            <a:r>
              <a:rPr lang="fr-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QUAND :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Cette boîte à outils doit être envoyée par le parrain du projet en même temps que le </a:t>
            </a:r>
            <a:r>
              <a:rPr lang="fr-CA" sz="1600" dirty="0">
                <a:latin typeface="Calibri Light" panose="020F0302020204030204" pitchFamily="34" charset="0"/>
                <a:ea typeface="Calibri Light" panose="020F0302020204030204" pitchFamily="34" charset="0"/>
                <a:cs typeface="Calibri Light" panose="020F0302020204030204" pitchFamily="34" charset="0"/>
                <a:sym typeface="Calibri"/>
              </a:rPr>
              <a:t>message d’</a:t>
            </a:r>
            <a:r>
              <a:rPr lang="fr-CA" sz="1600" i="1" dirty="0">
                <a:latin typeface="Calibri Light" panose="020F0302020204030204" pitchFamily="34" charset="0"/>
                <a:ea typeface="Calibri Light" panose="020F0302020204030204" pitchFamily="34" charset="0"/>
                <a:cs typeface="Calibri Light" panose="020F0302020204030204" pitchFamily="34" charset="0"/>
                <a:sym typeface="Calibri"/>
              </a:rPr>
              <a:t>A</a:t>
            </a:r>
            <a:r>
              <a:rPr lang="fr-CA" sz="1600" i="1"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nnonce de l’ouverture et de présentation de la boîte à outils pour les employés</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comme indiqué au point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hlinkClick r:id="rId3"/>
              </a:rPr>
              <a:t>2.7 Communications de pr</a:t>
            </a:r>
            <a:r>
              <a:rPr lang="fr-CA" sz="1600" dirty="0">
                <a:latin typeface="Calibri Light" panose="020F0302020204030204" pitchFamily="34" charset="0"/>
                <a:ea typeface="Calibri Light" panose="020F0302020204030204" pitchFamily="34" charset="0"/>
                <a:cs typeface="Calibri Light" panose="020F0302020204030204" pitchFamily="34" charset="0"/>
                <a:sym typeface="Calibri"/>
                <a:hlinkClick r:id="rId3"/>
              </a:rPr>
              <a:t>éouverture</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environ six semaines avant la date d'ouverture.</a:t>
            </a:r>
          </a:p>
          <a:p>
            <a:pPr algn="just">
              <a:spcAft>
                <a:spcPts val="1200"/>
              </a:spcAft>
            </a:pPr>
            <a:r>
              <a:rPr lang="fr-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COMMENT :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La plupart des éléments qui doivent être adaptés à votre projet sont </a:t>
            </a:r>
            <a:r>
              <a:rPr lang="fr-CA" sz="1600" dirty="0">
                <a:latin typeface="Calibri Light" panose="020F0302020204030204" pitchFamily="34" charset="0"/>
                <a:ea typeface="Calibri Light" panose="020F0302020204030204" pitchFamily="34" charset="0"/>
                <a:cs typeface="Calibri Light" panose="020F0302020204030204" pitchFamily="34" charset="0"/>
                <a:sym typeface="Calibri"/>
              </a:rPr>
              <a:t>fond</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és sur des stratégies et des décisions qui ont déjà été prises par l'équipe de projet intégré. Personnalisez la boîte à outils en consultation et en collaboration avec eux. Tout au long des diapositives, des zones </a:t>
            </a:r>
            <a:r>
              <a:rPr lang="fr-CA" sz="1600" i="0" u="none" strike="noStrike" cap="none" dirty="0">
                <a:highlight>
                  <a:srgbClr val="FFFF00"/>
                </a:highlight>
                <a:latin typeface="Calibri Light" panose="020F0302020204030204" pitchFamily="34" charset="0"/>
                <a:ea typeface="Calibri Light" panose="020F0302020204030204" pitchFamily="34" charset="0"/>
                <a:cs typeface="Calibri Light" panose="020F0302020204030204" pitchFamily="34" charset="0"/>
                <a:sym typeface="Calibri"/>
              </a:rPr>
              <a:t>surlignées en jaune</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indiquent que la personnalisation est nécessaire en fonction des spécificités de votre organisation. Il y a également des </a:t>
            </a:r>
            <a:r>
              <a:rPr lang="fr-CA" sz="1600" i="0" u="none" strike="noStrike" cap="none" dirty="0">
                <a:highlight>
                  <a:srgbClr val="FFFF00"/>
                </a:highlight>
                <a:latin typeface="Calibri Light" panose="020F0302020204030204" pitchFamily="34" charset="0"/>
                <a:ea typeface="Calibri Light" panose="020F0302020204030204" pitchFamily="34" charset="0"/>
                <a:cs typeface="Calibri Light" panose="020F0302020204030204" pitchFamily="34" charset="0"/>
                <a:sym typeface="Calibri"/>
              </a:rPr>
              <a:t>cases d'exemple en jaune</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 : veillez à les supprimer. L'ensemble de la boîte à outils doit être revu par le gestionnaire du changement et l'équipe de projet intégrée afin de s'assurer que le contenu est exact et complet. Les exemples d'image sont utilisés à titre indicatif et doivent être remplacés par des images de votre milieu de travail.</a:t>
            </a:r>
          </a:p>
          <a:p>
            <a:pPr algn="just">
              <a:spcAft>
                <a:spcPts val="1200"/>
              </a:spcAft>
            </a:pPr>
            <a:r>
              <a:rPr lang="fr-CA" sz="1600" b="1"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COMMENT METTRE À JOUR VOTRE TABLE DES MATIÈRES : </a:t>
            </a:r>
            <a:r>
              <a:rPr lang="fr-CA" sz="1600" i="0" u="none" strike="noStrike" cap="none" dirty="0">
                <a:latin typeface="Calibri Light" panose="020F0302020204030204" pitchFamily="34" charset="0"/>
                <a:ea typeface="Calibri Light" panose="020F0302020204030204" pitchFamily="34" charset="0"/>
                <a:cs typeface="Calibri Light" panose="020F0302020204030204" pitchFamily="34" charset="0"/>
                <a:sym typeface="Calibri"/>
              </a:rPr>
              <a:t>Veillez à ce que toutes les pages de vos documents figurent dans la table des matières. Ensuite, mettez à jour les numéros de page manuellement pour vous assurer qu'ils correspondent aux pages avec le contenu connexe. </a:t>
            </a:r>
            <a:endParaRPr lang="fr-CA" sz="1600" dirty="0">
              <a:solidFill>
                <a:srgbClr val="FF0000"/>
              </a:solidFill>
              <a:effectLst/>
              <a:latin typeface="Calibri Light" panose="020F0302020204030204" pitchFamily="34" charset="0"/>
              <a:ea typeface="Calibri" panose="020F0502020204030204" pitchFamily="34" charset="0"/>
            </a:endParaRPr>
          </a:p>
          <a:p>
            <a:pPr marL="285750" indent="-285750" algn="just">
              <a:spcAft>
                <a:spcPts val="1200"/>
              </a:spcAft>
              <a:buFont typeface="Arial" panose="020B0604020202020204" pitchFamily="34" charset="0"/>
              <a:buChar char="•"/>
            </a:pPr>
            <a:r>
              <a:rPr lang="fr-CA" sz="1600" dirty="0">
                <a:solidFill>
                  <a:srgbClr val="FF0000"/>
                </a:solidFill>
                <a:effectLst/>
                <a:latin typeface="Calibri Light" panose="020F0302020204030204" pitchFamily="34" charset="0"/>
                <a:ea typeface="Calibri" panose="020F0502020204030204" pitchFamily="34" charset="0"/>
              </a:rPr>
              <a:t>La version anglaise de ce document est </a:t>
            </a:r>
            <a:r>
              <a:rPr lang="fr-CA" sz="1600" dirty="0">
                <a:solidFill>
                  <a:srgbClr val="FF0000"/>
                </a:solidFill>
                <a:latin typeface="Calibri Light" panose="020F0302020204030204" pitchFamily="34" charset="0"/>
                <a:ea typeface="Calibri" panose="020F0502020204030204" pitchFamily="34" charset="0"/>
              </a:rPr>
              <a:t>disponible</a:t>
            </a:r>
            <a:r>
              <a:rPr lang="fr-CA" sz="1600" dirty="0">
                <a:solidFill>
                  <a:srgbClr val="FF0000"/>
                </a:solidFill>
                <a:effectLst/>
                <a:latin typeface="Calibri Light" panose="020F0302020204030204" pitchFamily="34" charset="0"/>
                <a:ea typeface="Calibri" panose="020F0502020204030204" pitchFamily="34" charset="0"/>
              </a:rPr>
              <a:t> ici : </a:t>
            </a:r>
            <a:r>
              <a:rPr lang="fr-CA" sz="1600" dirty="0">
                <a:solidFill>
                  <a:srgbClr val="FF0000"/>
                </a:solidFill>
                <a:effectLst/>
                <a:latin typeface="Calibri Light" panose="020F0302020204030204" pitchFamily="34" charset="0"/>
                <a:ea typeface="Calibri" panose="020F0502020204030204" pitchFamily="34" charset="0"/>
                <a:hlinkClick r:id="rId4"/>
              </a:rPr>
              <a:t>version ANG</a:t>
            </a:r>
            <a:endParaRPr lang="fr-CA" sz="1600" i="1" dirty="0">
              <a:solidFill>
                <a:srgbClr val="C00000"/>
              </a:solidFill>
              <a:latin typeface="Calibri Light" panose="020F0302020204030204" pitchFamily="34" charset="0"/>
              <a:ea typeface="Calibri Light" panose="020F0302020204030204" pitchFamily="34" charset="0"/>
              <a:cs typeface="Calibri Light" panose="020F0302020204030204" pitchFamily="34" charset="0"/>
            </a:endParaRPr>
          </a:p>
          <a:p>
            <a:pPr algn="just">
              <a:spcAft>
                <a:spcPts val="1200"/>
              </a:spcAft>
            </a:pPr>
            <a:endParaRPr lang="en-US" sz="1600" dirty="0">
              <a:latin typeface="Calibri Light" panose="020F0302020204030204" pitchFamily="34" charset="0"/>
              <a:ea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34999230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35062"/>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2E775775-3E10-4A0C-AA9E-02B455E0BF9F}"/>
              </a:ext>
            </a:extLst>
          </p:cNvPr>
          <p:cNvSpPr txBox="1">
            <a:spLocks noGrp="1"/>
          </p:cNvSpPr>
          <p:nvPr>
            <p:ph type="title" idx="4294967295"/>
          </p:nvPr>
        </p:nvSpPr>
        <p:spPr>
          <a:xfrm>
            <a:off x="195887" y="74473"/>
            <a:ext cx="7978849"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Commodités (1 </a:t>
            </a:r>
            <a:r>
              <a:rPr lang="fr-CA" sz="2800" kern="0" dirty="0">
                <a:solidFill>
                  <a:srgbClr val="F1F2F2"/>
                </a:solidFill>
                <a:latin typeface="Arial"/>
                <a:ea typeface="Arial"/>
                <a:cs typeface="Arial"/>
                <a:sym typeface="Arial"/>
              </a:rPr>
              <a:t>de</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2)</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AF325B14-4572-44B3-A819-7C6969BE0E2C}"/>
              </a:ext>
            </a:extLst>
          </p:cNvPr>
          <p:cNvSpPr txBox="1"/>
          <p:nvPr/>
        </p:nvSpPr>
        <p:spPr>
          <a:xfrm>
            <a:off x="195886" y="882672"/>
            <a:ext cx="11627305" cy="1702389"/>
          </a:xfrm>
          <a:prstGeom prst="rect">
            <a:avLst/>
          </a:prstGeom>
          <a:noFill/>
        </p:spPr>
        <p:txBody>
          <a:bodyPr wrap="square">
            <a:spAutoFit/>
          </a:bodyPr>
          <a:lstStyle/>
          <a:p>
            <a:pPr marL="0" marR="0">
              <a:lnSpc>
                <a:spcPct val="107000"/>
              </a:lnSpc>
              <a:spcBef>
                <a:spcPts val="0"/>
              </a:spcBef>
              <a:spcAft>
                <a:spcPts val="80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Stationnement pour vélos</a:t>
            </a: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Identifiez les installations offertes et les endroits où les employés peuvent les trouver :</a:t>
            </a:r>
          </a:p>
          <a:p>
            <a:pPr marL="285750" marR="0" indent="-285750">
              <a:lnSpc>
                <a:spcPct val="107000"/>
              </a:lnSpc>
              <a:spcBef>
                <a:spcPts val="0"/>
              </a:spcBef>
              <a:spcAft>
                <a:spcPts val="80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Emplacement des stationnements à vélos, y compris les supports à vélo dans la rue</a:t>
            </a:r>
          </a:p>
          <a:p>
            <a:pPr marL="285750" marR="0" indent="-285750">
              <a:lnSpc>
                <a:spcPct val="107000"/>
              </a:lnSpc>
              <a:spcBef>
                <a:spcPts val="0"/>
              </a:spcBef>
              <a:spcAft>
                <a:spcPts val="80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Toute information sur les modalités d'accès aux installations (heures d'accès, type de sécurité, exigences en matière de cartes d'accès, paiement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si requis</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formulaires à remplir pour l'accès, etc.)</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
        <p:nvSpPr>
          <p:cNvPr id="9" name="TextBox 8">
            <a:extLst>
              <a:ext uri="{FF2B5EF4-FFF2-40B4-BE49-F238E27FC236}">
                <a16:creationId xmlns:a16="http://schemas.microsoft.com/office/drawing/2014/main" id="{4F29AD80-CB4E-48B3-B6DB-E8DD3E45E779}"/>
              </a:ext>
            </a:extLst>
          </p:cNvPr>
          <p:cNvSpPr txBox="1"/>
          <p:nvPr/>
        </p:nvSpPr>
        <p:spPr>
          <a:xfrm>
            <a:off x="195886" y="2910977"/>
            <a:ext cx="11419332" cy="1702389"/>
          </a:xfrm>
          <a:prstGeom prst="rect">
            <a:avLst/>
          </a:prstGeom>
          <a:noFill/>
        </p:spPr>
        <p:txBody>
          <a:bodyPr wrap="square">
            <a:spAutoFit/>
          </a:bodyPr>
          <a:lstStyle/>
          <a:p>
            <a:pPr>
              <a:lnSpc>
                <a:spcPct val="107000"/>
              </a:lnSpc>
              <a:spcAft>
                <a:spcPts val="800"/>
              </a:spcAft>
            </a:pPr>
            <a:r>
              <a:rPr lang="fr-FR" sz="1600" b="1" dirty="0">
                <a:effectLst/>
                <a:latin typeface="Avenir Next LT Pro" panose="020B0504020202020204" pitchFamily="34" charset="0"/>
                <a:ea typeface="Calibri" panose="020F0502020204030204" pitchFamily="34" charset="0"/>
                <a:cs typeface="Arial" panose="020B0604020202020204" pitchFamily="34" charset="0"/>
              </a:rPr>
              <a:t>Douches</a:t>
            </a: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Identifiez les installations offertes et les endroits où les employés peuvent les trouver :</a:t>
            </a:r>
          </a:p>
          <a:p>
            <a:pPr marL="285750" indent="-285750">
              <a:lnSpc>
                <a:spcPct val="107000"/>
              </a:lnSpc>
              <a:spcAft>
                <a:spcPts val="80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Emplacement des douches et des casiers</a:t>
            </a:r>
          </a:p>
          <a:p>
            <a:pPr marL="285750" indent="-285750">
              <a:lnSpc>
                <a:spcPct val="107000"/>
              </a:lnSpc>
              <a:spcAft>
                <a:spcPts val="800"/>
              </a:spcAft>
              <a:buFontTx/>
              <a:buChar char="-"/>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Toute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information </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sur les modalités d'accès aux installations (heures d'accès, type de sécurité, exigences en matière de cartes d'accès, formulaires à remplir pour l'accès, etc.)</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9E6972D8-C0F1-44C6-B669-ABAE642067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2675063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7" name="Graphic 16">
            <a:extLst>
              <a:ext uri="{FF2B5EF4-FFF2-40B4-BE49-F238E27FC236}">
                <a16:creationId xmlns:a16="http://schemas.microsoft.com/office/drawing/2014/main" id="{0F41C407-E384-4951-851C-F3BCB9C92217}"/>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Tree>
    <p:extLst>
      <p:ext uri="{BB962C8B-B14F-4D97-AF65-F5344CB8AC3E}">
        <p14:creationId xmlns:p14="http://schemas.microsoft.com/office/powerpoint/2010/main" val="21821481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5" name="Title 3">
            <a:extLst>
              <a:ext uri="{FF2B5EF4-FFF2-40B4-BE49-F238E27FC236}">
                <a16:creationId xmlns:a16="http://schemas.microsoft.com/office/drawing/2014/main" id="{2E775775-3E10-4A0C-AA9E-02B455E0BF9F}"/>
              </a:ext>
            </a:extLst>
          </p:cNvPr>
          <p:cNvSpPr txBox="1">
            <a:spLocks noGrp="1"/>
          </p:cNvSpPr>
          <p:nvPr>
            <p:ph type="title" idx="4294967295"/>
          </p:nvPr>
        </p:nvSpPr>
        <p:spPr>
          <a:xfrm>
            <a:off x="195887" y="74473"/>
            <a:ext cx="7978849"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Planification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Commodités (2 </a:t>
            </a:r>
            <a:r>
              <a:rPr lang="fr-CA" sz="2800" kern="0" dirty="0">
                <a:solidFill>
                  <a:srgbClr val="F1F2F2"/>
                </a:solidFill>
                <a:latin typeface="Arial"/>
                <a:ea typeface="Arial"/>
                <a:cs typeface="Arial"/>
                <a:sym typeface="Arial"/>
              </a:rPr>
              <a:t>de</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2)</a:t>
            </a:r>
            <a:endParaRPr kumimoji="0" lang="en-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AF325B14-4572-44B3-A819-7C6969BE0E2C}"/>
              </a:ext>
            </a:extLst>
          </p:cNvPr>
          <p:cNvSpPr txBox="1"/>
          <p:nvPr/>
        </p:nvSpPr>
        <p:spPr>
          <a:xfrm>
            <a:off x="204939" y="882672"/>
            <a:ext cx="11627305" cy="1169679"/>
          </a:xfrm>
          <a:prstGeom prst="rect">
            <a:avLst/>
          </a:prstGeom>
          <a:noFill/>
        </p:spPr>
        <p:txBody>
          <a:bodyPr wrap="square">
            <a:spAutoFit/>
          </a:bodyPr>
          <a:lstStyle/>
          <a:p>
            <a:pPr marR="0" lvl="0">
              <a:lnSpc>
                <a:spcPct val="107000"/>
              </a:lnSpc>
              <a:spcBef>
                <a:spcPts val="0"/>
              </a:spcBef>
              <a:spcAft>
                <a:spcPts val="800"/>
              </a:spcAft>
            </a:pPr>
            <a:r>
              <a:rPr lang="fr-FR" sz="1800" b="1" dirty="0">
                <a:effectLst/>
                <a:latin typeface="Avenir Next LT Pro" panose="020B0504020202020204" pitchFamily="34" charset="0"/>
                <a:ea typeface="Calibri" panose="020F0502020204030204" pitchFamily="34" charset="0"/>
                <a:cs typeface="Arial" panose="020B0604020202020204" pitchFamily="34" charset="0"/>
              </a:rPr>
              <a:t>Restaurants/boutiques/services dans l’immeuble</a:t>
            </a:r>
          </a:p>
          <a:p>
            <a:pPr marR="0" lvl="0">
              <a:lnSpc>
                <a:spcPct val="107000"/>
              </a:lnSpc>
              <a:spcBef>
                <a:spcPts val="0"/>
              </a:spcBef>
              <a:spcAft>
                <a:spcPts val="800"/>
              </a:spcAft>
            </a:pPr>
            <a:endPar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Insérer </a:t>
            </a: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d</a:t>
            </a: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es renseignements pertinents - inclure des liens si possible</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6" name="Diagram 15">
            <a:extLst>
              <a:ext uri="{FF2B5EF4-FFF2-40B4-BE49-F238E27FC236}">
                <a16:creationId xmlns:a16="http://schemas.microsoft.com/office/drawing/2014/main" id="{9E6972D8-C0F1-44C6-B669-ABAE642067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523914694"/>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7" name="Graphic 16">
            <a:extLst>
              <a:ext uri="{FF2B5EF4-FFF2-40B4-BE49-F238E27FC236}">
                <a16:creationId xmlns:a16="http://schemas.microsoft.com/office/drawing/2014/main" id="{0F41C407-E384-4951-851C-F3BCB9C92217}"/>
              </a:ext>
              <a:ext uri="{C183D7F6-B498-43B3-948B-1728B52AA6E4}">
                <adec:decorative xmlns:adec="http://schemas.microsoft.com/office/drawing/2017/decorative" val="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814957" y="190817"/>
            <a:ext cx="310242" cy="310242"/>
          </a:xfrm>
          <a:prstGeom prst="rect">
            <a:avLst/>
          </a:prstGeom>
        </p:spPr>
      </p:pic>
      <p:sp>
        <p:nvSpPr>
          <p:cNvPr id="3" name="TextBox 2">
            <a:extLst>
              <a:ext uri="{FF2B5EF4-FFF2-40B4-BE49-F238E27FC236}">
                <a16:creationId xmlns:a16="http://schemas.microsoft.com/office/drawing/2014/main" id="{8E904013-C7BE-1BEE-E706-356A1483FA45}"/>
              </a:ext>
            </a:extLst>
          </p:cNvPr>
          <p:cNvSpPr txBox="1"/>
          <p:nvPr/>
        </p:nvSpPr>
        <p:spPr>
          <a:xfrm>
            <a:off x="204939" y="2749126"/>
            <a:ext cx="11627305" cy="1169679"/>
          </a:xfrm>
          <a:prstGeom prst="rect">
            <a:avLst/>
          </a:prstGeom>
          <a:noFill/>
        </p:spPr>
        <p:txBody>
          <a:bodyPr wrap="square">
            <a:spAutoFit/>
          </a:bodyPr>
          <a:lstStyle/>
          <a:p>
            <a:pPr marR="0" lvl="0">
              <a:lnSpc>
                <a:spcPct val="107000"/>
              </a:lnSpc>
              <a:spcBef>
                <a:spcPts val="0"/>
              </a:spcBef>
              <a:spcAft>
                <a:spcPts val="800"/>
              </a:spcAft>
            </a:pPr>
            <a:r>
              <a:rPr lang="fr-FR" sz="1800" b="1" dirty="0">
                <a:effectLst/>
                <a:latin typeface="Avenir Next LT Pro" panose="020B0504020202020204" pitchFamily="34" charset="0"/>
                <a:ea typeface="Calibri" panose="020F0502020204030204" pitchFamily="34" charset="0"/>
                <a:cs typeface="Arial" panose="020B0604020202020204" pitchFamily="34" charset="0"/>
              </a:rPr>
              <a:t>Restaurants/boutiques/services à proximité</a:t>
            </a:r>
          </a:p>
          <a:p>
            <a:pPr marR="0" lvl="0">
              <a:lnSpc>
                <a:spcPct val="107000"/>
              </a:lnSpc>
              <a:spcBef>
                <a:spcPts val="0"/>
              </a:spcBef>
              <a:spcAft>
                <a:spcPts val="800"/>
              </a:spcAft>
            </a:pPr>
            <a:endPar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R="0" lvl="0">
              <a:lnSpc>
                <a:spcPct val="107000"/>
              </a:lnSpc>
              <a:spcBef>
                <a:spcPts val="0"/>
              </a:spcBef>
              <a:spcAft>
                <a:spcPts val="800"/>
              </a:spcAft>
            </a:pP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Insérer </a:t>
            </a: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d</a:t>
            </a: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es renseignements pertinents - inclure une carte et des liens si possible</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74024896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D9E0E0-F042-4C51-BBE3-DCA75BC58346}"/>
              </a:ext>
              <a:ext uri="{C183D7F6-B498-43B3-948B-1728B52AA6E4}">
                <adec:decorative xmlns:adec="http://schemas.microsoft.com/office/drawing/2017/decorative" val="1"/>
              </a:ext>
            </a:extLst>
          </p:cNvPr>
          <p:cNvSpPr/>
          <p:nvPr/>
        </p:nvSpPr>
        <p:spPr>
          <a:xfrm>
            <a:off x="0" y="0"/>
            <a:ext cx="12192000" cy="72237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fr-CA" dirty="0"/>
          </a:p>
        </p:txBody>
      </p:sp>
      <p:sp>
        <p:nvSpPr>
          <p:cNvPr id="5" name="Title 3">
            <a:extLst>
              <a:ext uri="{FF2B5EF4-FFF2-40B4-BE49-F238E27FC236}">
                <a16:creationId xmlns:a16="http://schemas.microsoft.com/office/drawing/2014/main" id="{7F4DF614-7508-4D73-8C0F-42D9E709EA95}"/>
              </a:ext>
            </a:extLst>
          </p:cNvPr>
          <p:cNvSpPr txBox="1">
            <a:spLocks noGrp="1"/>
          </p:cNvSpPr>
          <p:nvPr>
            <p:ph type="title" idx="4294967295"/>
          </p:nvPr>
        </p:nvSpPr>
        <p:spPr>
          <a:xfrm>
            <a:off x="195887" y="74473"/>
            <a:ext cx="9916301" cy="56086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10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lang="fr-CA" sz="3200" dirty="0">
                <a:solidFill>
                  <a:schemeClr val="bg1"/>
                </a:solidFill>
                <a:ea typeface="+mn-ea"/>
                <a:sym typeface="Arial"/>
              </a:rPr>
              <a:t>Planification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Heures d’ouverture du milieu de travail</a:t>
            </a:r>
            <a:endParaRPr kumimoji="0" lang="fr-CA" sz="2400" b="1" i="0" u="none" strike="noStrike" kern="1200" cap="none" spc="0" normalizeH="0" baseline="0" noProof="0" dirty="0">
              <a:ln>
                <a:noFill/>
              </a:ln>
              <a:solidFill>
                <a:schemeClr val="bg1"/>
              </a:solidFill>
              <a:effectLst/>
              <a:uLnTx/>
              <a:uFillTx/>
              <a:ea typeface="+mn-ea"/>
            </a:endParaRPr>
          </a:p>
        </p:txBody>
      </p:sp>
      <p:sp>
        <p:nvSpPr>
          <p:cNvPr id="7" name="TextBox 6">
            <a:extLst>
              <a:ext uri="{FF2B5EF4-FFF2-40B4-BE49-F238E27FC236}">
                <a16:creationId xmlns:a16="http://schemas.microsoft.com/office/drawing/2014/main" id="{714F1821-15FC-40D8-BE66-E0A3E40C23FF}"/>
              </a:ext>
            </a:extLst>
          </p:cNvPr>
          <p:cNvSpPr txBox="1"/>
          <p:nvPr/>
        </p:nvSpPr>
        <p:spPr>
          <a:xfrm>
            <a:off x="195888" y="928987"/>
            <a:ext cx="6032444" cy="4748864"/>
          </a:xfrm>
          <a:prstGeom prst="rect">
            <a:avLst/>
          </a:prstGeom>
          <a:noFill/>
        </p:spPr>
        <p:txBody>
          <a:bodyPr wrap="square">
            <a:spAutoFit/>
          </a:bodyPr>
          <a:lstStyle/>
          <a:p>
            <a:pPr>
              <a:lnSpc>
                <a:spcPct val="107000"/>
              </a:lnSpc>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Heures d'ouverture de l'espace de travail</a:t>
            </a:r>
          </a:p>
          <a:p>
            <a:pPr>
              <a:lnSpc>
                <a:spcPct val="107000"/>
              </a:lnSpc>
              <a:spcAft>
                <a:spcPts val="800"/>
              </a:spcAft>
            </a:pPr>
            <a:r>
              <a:rPr lang="fr-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Indiquez les jours et heures d'ouverture de votre espace de travail. </a:t>
            </a:r>
          </a:p>
          <a:p>
            <a:pPr>
              <a:lnSpc>
                <a:spcPct val="107000"/>
              </a:lnSpc>
              <a:spcAft>
                <a:spcPts val="800"/>
              </a:spcAft>
            </a:pPr>
            <a:endParaRPr lang="fr-CA" sz="1800" b="1" dirty="0">
              <a:effectLst/>
              <a:latin typeface="Avenir Next LT Pro" panose="020B0504020202020204" pitchFamily="34" charset="0"/>
              <a:ea typeface="Calibri" panose="020F0502020204030204" pitchFamily="34" charset="0"/>
              <a:cs typeface="Arial" panose="020B0604020202020204" pitchFamily="34" charset="0"/>
            </a:endParaRPr>
          </a:p>
          <a:p>
            <a:pPr>
              <a:lnSpc>
                <a:spcPct val="107000"/>
              </a:lnSpc>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Heures d'ouverture de l’immeuble</a:t>
            </a:r>
          </a:p>
          <a:p>
            <a:pPr>
              <a:lnSpc>
                <a:spcPct val="107000"/>
              </a:lnSpc>
              <a:spcAft>
                <a:spcPts val="800"/>
              </a:spcAft>
            </a:pPr>
            <a:r>
              <a:rPr lang="fr-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Indiquez les jours et heures d'ouverture de l’immeuble.</a:t>
            </a:r>
          </a:p>
          <a:p>
            <a:pPr>
              <a:lnSpc>
                <a:spcPct val="107000"/>
              </a:lnSpc>
              <a:spcAft>
                <a:spcPts val="800"/>
              </a:spcAft>
            </a:pPr>
            <a:endParaRPr lang="fr-CA" sz="1800" b="1" dirty="0">
              <a:effectLst/>
              <a:latin typeface="Avenir Next LT Pro" panose="020B0504020202020204" pitchFamily="34" charset="0"/>
              <a:ea typeface="Calibri" panose="020F0502020204030204" pitchFamily="34" charset="0"/>
              <a:cs typeface="Arial" panose="020B0604020202020204" pitchFamily="34" charset="0"/>
            </a:endParaRPr>
          </a:p>
          <a:p>
            <a:pPr>
              <a:lnSpc>
                <a:spcPct val="107000"/>
              </a:lnSpc>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Heures d'ouverture du bureau des commissionnaires/sécurité</a:t>
            </a:r>
          </a:p>
          <a:p>
            <a:pPr>
              <a:lnSpc>
                <a:spcPct val="107000"/>
              </a:lnSpc>
              <a:spcAft>
                <a:spcPts val="800"/>
              </a:spcAft>
            </a:pPr>
            <a:r>
              <a:rPr lang="fr-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Indiquez les jours et heures d'ouverture du bureau des commissionnaires/sécurité</a:t>
            </a:r>
          </a:p>
          <a:p>
            <a:pPr>
              <a:lnSpc>
                <a:spcPct val="107000"/>
              </a:lnSpc>
              <a:spcAft>
                <a:spcPts val="800"/>
              </a:spcAft>
            </a:pPr>
            <a:r>
              <a:rPr lang="fr-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Ajoutez toute autre information pertinente, telle que les modalités d'accès en dehors des heures d'ouverture</a:t>
            </a:r>
          </a:p>
        </p:txBody>
      </p:sp>
      <p:graphicFrame>
        <p:nvGraphicFramePr>
          <p:cNvPr id="10" name="Diagram 9">
            <a:extLst>
              <a:ext uri="{FF2B5EF4-FFF2-40B4-BE49-F238E27FC236}">
                <a16:creationId xmlns:a16="http://schemas.microsoft.com/office/drawing/2014/main" id="{C3019A99-C19D-448A-AD8D-555F5B4337F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51914978"/>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1" name="Graphic 10">
            <a:extLst>
              <a:ext uri="{FF2B5EF4-FFF2-40B4-BE49-F238E27FC236}">
                <a16:creationId xmlns:a16="http://schemas.microsoft.com/office/drawing/2014/main" id="{90C5647D-C72B-420C-8CE1-02DCCF016C73}"/>
              </a:ext>
              <a:ext uri="{C183D7F6-B498-43B3-948B-1728B52AA6E4}">
                <adec:decorative xmlns:adec="http://schemas.microsoft.com/office/drawing/2017/decorative" val="1"/>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814957" y="190817"/>
            <a:ext cx="310242" cy="310242"/>
          </a:xfrm>
          <a:prstGeom prst="rect">
            <a:avLst/>
          </a:prstGeom>
        </p:spPr>
      </p:pic>
      <p:grpSp>
        <p:nvGrpSpPr>
          <p:cNvPr id="3" name="Group 2" descr="Placeholder for an image of your building or building lobby">
            <a:extLst>
              <a:ext uri="{FF2B5EF4-FFF2-40B4-BE49-F238E27FC236}">
                <a16:creationId xmlns:a16="http://schemas.microsoft.com/office/drawing/2014/main" id="{6EBAE094-A270-3499-D563-3374BE04D928}"/>
              </a:ext>
              <a:ext uri="{C183D7F6-B498-43B3-948B-1728B52AA6E4}">
                <adec:decorative xmlns:adec="http://schemas.microsoft.com/office/drawing/2017/decorative" val="0"/>
              </a:ext>
            </a:extLst>
          </p:cNvPr>
          <p:cNvGrpSpPr/>
          <p:nvPr/>
        </p:nvGrpSpPr>
        <p:grpSpPr>
          <a:xfrm>
            <a:off x="6562232" y="1008044"/>
            <a:ext cx="5627572" cy="3538006"/>
            <a:chOff x="496006" y="4426998"/>
            <a:chExt cx="5865988" cy="3903815"/>
          </a:xfrm>
        </p:grpSpPr>
        <p:pic>
          <p:nvPicPr>
            <p:cNvPr id="4" name="Picture 3" descr="A picture containing floor, chair, indoor, ceiling&#10;&#10;Description automatically generated">
              <a:extLst>
                <a:ext uri="{FF2B5EF4-FFF2-40B4-BE49-F238E27FC236}">
                  <a16:creationId xmlns:a16="http://schemas.microsoft.com/office/drawing/2014/main" id="{917DC3F5-156B-CAE8-3CCD-1E0B5F42A4B0}"/>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96006" y="4426998"/>
              <a:ext cx="5865988" cy="3903815"/>
            </a:xfrm>
            <a:prstGeom prst="rect">
              <a:avLst/>
            </a:prstGeom>
          </p:spPr>
        </p:pic>
        <p:sp>
          <p:nvSpPr>
            <p:cNvPr id="6" name="Rectangle 5">
              <a:extLst>
                <a:ext uri="{FF2B5EF4-FFF2-40B4-BE49-F238E27FC236}">
                  <a16:creationId xmlns:a16="http://schemas.microsoft.com/office/drawing/2014/main" id="{D1DB5C0E-68DE-ACD4-A383-880D3E91CC1E}"/>
                </a:ext>
              </a:extLst>
            </p:cNvPr>
            <p:cNvSpPr/>
            <p:nvPr/>
          </p:nvSpPr>
          <p:spPr>
            <a:xfrm>
              <a:off x="496006" y="4426998"/>
              <a:ext cx="5865988" cy="39038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chemeClr val="tx1"/>
                </a:solidFill>
                <a:highlight>
                  <a:srgbClr val="FFFF00"/>
                </a:highlight>
              </a:endParaRPr>
            </a:p>
            <a:p>
              <a:pPr algn="ctr"/>
              <a:endParaRPr lang="fr-CA" dirty="0">
                <a:solidFill>
                  <a:schemeClr val="tx1"/>
                </a:solidFill>
                <a:highlight>
                  <a:srgbClr val="FFFF00"/>
                </a:highlight>
              </a:endParaRPr>
            </a:p>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photo de votre immeuble ou du rez-de-chaussée de votre immeuble</a:t>
              </a:r>
            </a:p>
            <a:p>
              <a:pPr algn="ctr"/>
              <a:endParaRPr lang="fr-CA" dirty="0">
                <a:solidFill>
                  <a:schemeClr val="tx1"/>
                </a:solidFill>
                <a:highlight>
                  <a:srgbClr val="FFFF00"/>
                </a:highlight>
              </a:endParaRPr>
            </a:p>
            <a:p>
              <a:pPr algn="ctr"/>
              <a:endParaRPr lang="fr-CA" dirty="0">
                <a:solidFill>
                  <a:schemeClr val="tx1"/>
                </a:solidFill>
                <a:highlight>
                  <a:srgbClr val="FFFF00"/>
                </a:highlight>
              </a:endParaRPr>
            </a:p>
          </p:txBody>
        </p:sp>
      </p:grpSp>
      <p:sp>
        <p:nvSpPr>
          <p:cNvPr id="9" name="TextBox 8">
            <a:extLst>
              <a:ext uri="{FF2B5EF4-FFF2-40B4-BE49-F238E27FC236}">
                <a16:creationId xmlns:a16="http://schemas.microsoft.com/office/drawing/2014/main" id="{EB4CC022-EE10-389B-623F-BACF181AD1CE}"/>
              </a:ext>
            </a:extLst>
          </p:cNvPr>
          <p:cNvSpPr txBox="1"/>
          <p:nvPr/>
        </p:nvSpPr>
        <p:spPr>
          <a:xfrm>
            <a:off x="6800295" y="5478188"/>
            <a:ext cx="4713953" cy="371768"/>
          </a:xfrm>
          <a:prstGeom prst="rect">
            <a:avLst/>
          </a:prstGeom>
          <a:noFill/>
        </p:spPr>
        <p:txBody>
          <a:bodyPr wrap="square">
            <a:spAutoFit/>
          </a:bodyPr>
          <a:lstStyle/>
          <a:p>
            <a:pPr marL="0" marR="0">
              <a:lnSpc>
                <a:spcPct val="107000"/>
              </a:lnSpc>
              <a:spcBef>
                <a:spcPts val="0"/>
              </a:spcBef>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Poursuivez votre parcours : </a:t>
            </a:r>
            <a:r>
              <a:rPr lang="fr-CA" sz="1800" dirty="0">
                <a:effectLst/>
                <a:latin typeface="Avenir Next LT Pro" panose="020B0504020202020204" pitchFamily="34" charset="0"/>
                <a:ea typeface="Calibri" panose="020F0502020204030204" pitchFamily="34" charset="0"/>
                <a:cs typeface="Arial" panose="020B0604020202020204" pitchFamily="34" charset="0"/>
              </a:rPr>
              <a:t>Préparation</a:t>
            </a:r>
          </a:p>
        </p:txBody>
      </p:sp>
      <p:pic>
        <p:nvPicPr>
          <p:cNvPr id="12" name="Graphic 11" descr="Circle with left arrow outline">
            <a:extLst>
              <a:ext uri="{FF2B5EF4-FFF2-40B4-BE49-F238E27FC236}">
                <a16:creationId xmlns:a16="http://schemas.microsoft.com/office/drawing/2014/main" id="{1E8D4241-631A-55EE-F14E-22BC05959541}"/>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43128" y="5342530"/>
            <a:ext cx="643084" cy="643084"/>
          </a:xfrm>
          <a:prstGeom prst="rect">
            <a:avLst/>
          </a:prstGeom>
        </p:spPr>
      </p:pic>
    </p:spTree>
    <p:extLst>
      <p:ext uri="{BB962C8B-B14F-4D97-AF65-F5344CB8AC3E}">
        <p14:creationId xmlns:p14="http://schemas.microsoft.com/office/powerpoint/2010/main" val="807208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5C287C46-3652-C060-42F6-50884D889DF7}"/>
              </a:ext>
              <a:ext uri="{C183D7F6-B498-43B3-948B-1728B52AA6E4}">
                <adec:decorative xmlns:adec="http://schemas.microsoft.com/office/drawing/2017/decorative" val="1"/>
              </a:ext>
            </a:extLst>
          </p:cNvPr>
          <p:cNvSpPr txBox="1">
            <a:spLocks/>
          </p:cNvSpPr>
          <p:nvPr/>
        </p:nvSpPr>
        <p:spPr>
          <a:xfrm>
            <a:off x="622057" y="212197"/>
            <a:ext cx="2573108" cy="31911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fontScale="25000" lnSpcReduction="20000"/>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2000" dirty="0">
                <a:solidFill>
                  <a:schemeClr val="bg1"/>
                </a:solidFill>
                <a:ea typeface="+mn-ea"/>
              </a:rPr>
              <a:t>GETTING READY</a:t>
            </a:r>
            <a:endParaRPr lang="en-CA" sz="2000" dirty="0">
              <a:solidFill>
                <a:schemeClr val="bg1"/>
              </a:solidFill>
              <a:ea typeface="+mn-ea"/>
            </a:endParaRPr>
          </a:p>
        </p:txBody>
      </p:sp>
      <p:sp>
        <p:nvSpPr>
          <p:cNvPr id="3" name="Rectangle 2">
            <a:extLst>
              <a:ext uri="{FF2B5EF4-FFF2-40B4-BE49-F238E27FC236}">
                <a16:creationId xmlns:a16="http://schemas.microsoft.com/office/drawing/2014/main" id="{462AB89C-5C60-F514-7F62-BB85882DB24D}"/>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17C83BE0-9C64-3281-F481-AB89FA0E8D43}"/>
              </a:ext>
            </a:extLst>
          </p:cNvPr>
          <p:cNvSpPr txBox="1">
            <a:spLocks noGrp="1"/>
          </p:cNvSpPr>
          <p:nvPr>
            <p:ph type="title" idx="4294967295"/>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28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a:t>
            </a:r>
            <a:r>
              <a:rPr kumimoji="0" lang="fr-CA"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Table </a:t>
            </a:r>
            <a:r>
              <a:rPr lang="fr-CA" dirty="0">
                <a:solidFill>
                  <a:schemeClr val="bg1"/>
                </a:solidFill>
                <a:ea typeface="+mn-ea"/>
              </a:rPr>
              <a:t>des matières</a:t>
            </a:r>
            <a:r>
              <a:rPr kumimoji="0" lang="fr-CA"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  </a:t>
            </a:r>
            <a:endParaRPr kumimoji="0" lang="en-CA"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5" name="Diagram 4">
            <a:extLst>
              <a:ext uri="{FF2B5EF4-FFF2-40B4-BE49-F238E27FC236}">
                <a16:creationId xmlns:a16="http://schemas.microsoft.com/office/drawing/2014/main" id="{2B9368F3-1A02-38E9-F373-2E1876F5B85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057221382"/>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a:extLst>
              <a:ext uri="{FF2B5EF4-FFF2-40B4-BE49-F238E27FC236}">
                <a16:creationId xmlns:a16="http://schemas.microsoft.com/office/drawing/2014/main" id="{ECDB46AF-2F42-2505-6A5E-34B0F82E880E}"/>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7" name="Graphic 6" descr="Laptop with solid fill">
              <a:extLst>
                <a:ext uri="{FF2B5EF4-FFF2-40B4-BE49-F238E27FC236}">
                  <a16:creationId xmlns:a16="http://schemas.microsoft.com/office/drawing/2014/main" id="{91D1F986-3F71-C1B0-69C5-31ACF924AE6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8" name="Graphic 7" descr="Backpack with solid fill">
              <a:extLst>
                <a:ext uri="{FF2B5EF4-FFF2-40B4-BE49-F238E27FC236}">
                  <a16:creationId xmlns:a16="http://schemas.microsoft.com/office/drawing/2014/main" id="{E27AEF2D-31A2-82E0-A935-908FB740379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9" name="TextBox 8">
            <a:extLst>
              <a:ext uri="{FF2B5EF4-FFF2-40B4-BE49-F238E27FC236}">
                <a16:creationId xmlns:a16="http://schemas.microsoft.com/office/drawing/2014/main" id="{E57C3891-AB6E-ECAE-97A6-4345D8BB4B7B}"/>
              </a:ext>
            </a:extLst>
          </p:cNvPr>
          <p:cNvSpPr txBox="1"/>
          <p:nvPr/>
        </p:nvSpPr>
        <p:spPr>
          <a:xfrm>
            <a:off x="924524" y="1480373"/>
            <a:ext cx="6099048" cy="3970318"/>
          </a:xfrm>
          <a:prstGeom prst="rect">
            <a:avLst/>
          </a:prstGeom>
          <a:noFill/>
        </p:spPr>
        <p:txBody>
          <a:bodyPr wrap="square">
            <a:spAutoFit/>
          </a:bodyPr>
          <a:lstStyle/>
          <a:p>
            <a:r>
              <a:rPr lang="fr-FR" sz="1800" kern="0" dirty="0">
                <a:latin typeface="Avenir Next LT Pro" panose="020B0504020202020204" pitchFamily="34" charset="0"/>
                <a:cs typeface="Arial"/>
                <a:sym typeface="Arial"/>
              </a:rPr>
              <a:t>Réserver un point de travail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800" b="1" kern="0" dirty="0">
              <a:solidFill>
                <a:schemeClr val="accent3"/>
              </a:solidFill>
              <a:highlight>
                <a:srgbClr val="FFFF00"/>
              </a:highlight>
              <a:latin typeface="Avenir Next LT Pro" panose="020B0504020202020204" pitchFamily="34" charset="0"/>
              <a:cs typeface="Arial"/>
              <a:sym typeface="Arial"/>
            </a:endParaRPr>
          </a:p>
          <a:p>
            <a:endParaRPr lang="fr-FR" sz="1800" kern="0" dirty="0">
              <a:latin typeface="Avenir Next LT Pro" panose="020B0504020202020204" pitchFamily="34" charset="0"/>
              <a:cs typeface="Arial"/>
              <a:sym typeface="Arial"/>
            </a:endParaRPr>
          </a:p>
          <a:p>
            <a:r>
              <a:rPr lang="fr-FR" sz="1800" kern="0" dirty="0">
                <a:latin typeface="Avenir Next LT Pro" panose="020B0504020202020204" pitchFamily="34" charset="0"/>
                <a:cs typeface="Arial"/>
                <a:sym typeface="Arial"/>
              </a:rPr>
              <a:t>Réserver une salle de réunion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800" b="1" kern="0" dirty="0">
              <a:solidFill>
                <a:schemeClr val="accent3"/>
              </a:solidFill>
              <a:highlight>
                <a:srgbClr val="FFFF00"/>
              </a:highlight>
              <a:latin typeface="Avenir Next LT Pro" panose="020B0504020202020204" pitchFamily="34" charset="0"/>
              <a:cs typeface="Arial"/>
              <a:sym typeface="Arial"/>
            </a:endParaRPr>
          </a:p>
          <a:p>
            <a:endParaRPr lang="fr-FR" sz="1800" kern="0" dirty="0">
              <a:latin typeface="Avenir Next LT Pro" panose="020B0504020202020204" pitchFamily="34" charset="0"/>
              <a:cs typeface="Arial"/>
              <a:sym typeface="Arial"/>
            </a:endParaRPr>
          </a:p>
          <a:p>
            <a:r>
              <a:rPr lang="fr-FR" sz="1800" kern="0" dirty="0">
                <a:latin typeface="Avenir Next LT Pro" panose="020B0504020202020204" pitchFamily="34" charset="0"/>
                <a:cs typeface="Arial"/>
                <a:sym typeface="Arial"/>
              </a:rPr>
              <a:t>Accès au milieu de travail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en-CA" sz="1800" b="1" kern="0" dirty="0">
              <a:solidFill>
                <a:schemeClr val="accent3"/>
              </a:solidFill>
              <a:highlight>
                <a:srgbClr val="FFFF00"/>
              </a:highlight>
              <a:latin typeface="Avenir Next LT Pro" panose="020B0504020202020204" pitchFamily="34" charset="0"/>
              <a:cs typeface="Arial"/>
              <a:sym typeface="Arial"/>
            </a:endParaRPr>
          </a:p>
          <a:p>
            <a:endParaRPr lang="fr-FR" sz="1800" kern="0" dirty="0">
              <a:latin typeface="Avenir Next LT Pro" panose="020B0504020202020204" pitchFamily="34" charset="0"/>
              <a:cs typeface="Arial"/>
              <a:sym typeface="Arial"/>
            </a:endParaRPr>
          </a:p>
          <a:p>
            <a:r>
              <a:rPr lang="fr-FR" sz="1800" kern="0" dirty="0">
                <a:latin typeface="Avenir Next LT Pro" panose="020B0504020202020204" pitchFamily="34" charset="0"/>
                <a:cs typeface="Arial"/>
                <a:sym typeface="Arial"/>
              </a:rPr>
              <a:t>Préparer votre sac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kumimoji="0" lang="fr-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r>
              <a:rPr lang="fr-CA" dirty="0">
                <a:solidFill>
                  <a:srgbClr val="000000"/>
                </a:solidFill>
                <a:latin typeface="Avenir Next LT Pro" panose="020B0504020202020204" pitchFamily="34" charset="0"/>
                <a:sym typeface="Arial"/>
              </a:rPr>
              <a:t>Une nouvelle façon de travailler - </a:t>
            </a:r>
            <a:r>
              <a:rPr kumimoji="0" lang="en-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kumimoji="0" lang="fr-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r>
              <a:rPr kumimoji="0" lang="fr-CA" sz="18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Normes communautaires </a:t>
            </a:r>
            <a:r>
              <a:rPr kumimoji="0" lang="fr-CA" sz="18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800" b="1" kern="0" dirty="0">
              <a:solidFill>
                <a:schemeClr val="accent3"/>
              </a:solidFill>
              <a:highlight>
                <a:srgbClr val="FFFF00"/>
              </a:highlight>
              <a:latin typeface="Avenir Next LT Pro" panose="020B0504020202020204" pitchFamily="34" charset="0"/>
              <a:cs typeface="Arial"/>
              <a:sym typeface="Arial"/>
            </a:endParaRPr>
          </a:p>
          <a:p>
            <a:endParaRPr lang="fr-CA" dirty="0">
              <a:solidFill>
                <a:srgbClr val="000000"/>
              </a:solidFill>
              <a:sym typeface="Arial"/>
            </a:endParaRPr>
          </a:p>
          <a:p>
            <a:r>
              <a:rPr lang="fr-CA" kern="0" dirty="0">
                <a:latin typeface="Avenir Next LT Pro" panose="020B0504020202020204" pitchFamily="34" charset="0"/>
                <a:cs typeface="Arial"/>
                <a:sym typeface="Arial"/>
              </a:rPr>
              <a:t>Étiquette en milieu de travail – </a:t>
            </a:r>
            <a:r>
              <a:rPr kumimoji="0" lang="fr-CA" sz="18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en-CA" sz="1800" b="1" kern="0" dirty="0">
              <a:solidFill>
                <a:schemeClr val="accent3"/>
              </a:solidFill>
              <a:latin typeface="Avenir Next LT Pro" panose="020B0504020202020204" pitchFamily="34" charset="0"/>
              <a:cs typeface="Arial"/>
            </a:endParaRPr>
          </a:p>
        </p:txBody>
      </p:sp>
      <p:cxnSp>
        <p:nvCxnSpPr>
          <p:cNvPr id="10" name="Straight Connector 9">
            <a:extLst>
              <a:ext uri="{FF2B5EF4-FFF2-40B4-BE49-F238E27FC236}">
                <a16:creationId xmlns:a16="http://schemas.microsoft.com/office/drawing/2014/main" id="{62B97F37-4EF2-26B2-1E92-F49E0C1F7DA0}"/>
              </a:ext>
              <a:ext uri="{C183D7F6-B498-43B3-948B-1728B52AA6E4}">
                <adec:decorative xmlns:adec="http://schemas.microsoft.com/office/drawing/2017/decorative" val="1"/>
              </a:ext>
            </a:extLst>
          </p:cNvPr>
          <p:cNvCxnSpPr>
            <a:cxnSpLocks/>
          </p:cNvCxnSpPr>
          <p:nvPr/>
        </p:nvCxnSpPr>
        <p:spPr>
          <a:xfrm>
            <a:off x="671488" y="1591056"/>
            <a:ext cx="0" cy="3429000"/>
          </a:xfrm>
          <a:prstGeom prst="line">
            <a:avLst/>
          </a:prstGeom>
          <a:ln w="762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07AA0BAF-06D0-70CC-DEDC-FEC463FA5438}"/>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votre milieu de travail</a:t>
            </a:r>
          </a:p>
        </p:txBody>
      </p:sp>
    </p:spTree>
    <p:extLst>
      <p:ext uri="{BB962C8B-B14F-4D97-AF65-F5344CB8AC3E}">
        <p14:creationId xmlns:p14="http://schemas.microsoft.com/office/powerpoint/2010/main" val="13758704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BC1186-76B3-4E27-BD9A-6E93AF0D2523}"/>
              </a:ext>
              <a:ext uri="{C183D7F6-B498-43B3-948B-1728B52AA6E4}">
                <adec:decorative xmlns:adec="http://schemas.microsoft.com/office/drawing/2017/decorative" val="1"/>
              </a:ext>
            </a:extLst>
          </p:cNvPr>
          <p:cNvSpPr>
            <a:spLocks noGrp="1"/>
          </p:cNvSpPr>
          <p:nvPr>
            <p:ph type="title" idx="4294967295"/>
          </p:nvPr>
        </p:nvSpPr>
        <p:spPr>
          <a:xfrm>
            <a:off x="622057" y="212197"/>
            <a:ext cx="2573108" cy="319113"/>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rmAutofit fontScale="90000"/>
          </a:bodyPr>
          <a:lstStyle/>
          <a:p>
            <a:pPr>
              <a:lnSpc>
                <a:spcPts val="2400"/>
              </a:lnSpc>
              <a:spcBef>
                <a:spcPts val="1000"/>
              </a:spcBef>
              <a:buFont typeface="Arial" panose="020B0604020202020204" pitchFamily="34" charset="0"/>
            </a:pPr>
            <a:r>
              <a:rPr lang="fr-CA" sz="2000" dirty="0">
                <a:solidFill>
                  <a:schemeClr val="bg1"/>
                </a:solidFill>
                <a:ea typeface="+mn-ea"/>
              </a:rPr>
              <a:t>GETTING READY</a:t>
            </a:r>
            <a:endParaRPr lang="en-CA" sz="2000" dirty="0">
              <a:solidFill>
                <a:schemeClr val="bg1"/>
              </a:solidFill>
              <a:ea typeface="+mn-ea"/>
            </a:endParaRPr>
          </a:p>
        </p:txBody>
      </p:sp>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p:cNvSpPr>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3200" dirty="0">
                <a:solidFill>
                  <a:schemeClr val="bg1"/>
                </a:solidFill>
                <a:ea typeface="+mn-ea"/>
              </a:rPr>
              <a:t>Préparation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Réserver un point de travail (1 de 2)</a:t>
            </a:r>
            <a:endParaRPr lang="fr-CA" sz="2400" dirty="0">
              <a:solidFill>
                <a:schemeClr val="bg1"/>
              </a:solidFill>
              <a:ea typeface="+mn-ea"/>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71983774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375432" y="3760801"/>
              <a:ext cx="785527" cy="785527"/>
            </a:xfrm>
            <a:prstGeom prst="rect">
              <a:avLst/>
            </a:prstGeom>
          </p:spPr>
        </p:pic>
      </p:grpSp>
      <p:sp>
        <p:nvSpPr>
          <p:cNvPr id="3" name="TextBox 2">
            <a:extLst>
              <a:ext uri="{FF2B5EF4-FFF2-40B4-BE49-F238E27FC236}">
                <a16:creationId xmlns:a16="http://schemas.microsoft.com/office/drawing/2014/main" id="{3C61A352-4A3B-ADE1-5EAB-9CFEEFEC324C}"/>
              </a:ext>
            </a:extLst>
          </p:cNvPr>
          <p:cNvSpPr txBox="1"/>
          <p:nvPr/>
        </p:nvSpPr>
        <p:spPr>
          <a:xfrm>
            <a:off x="62743" y="936677"/>
            <a:ext cx="11266627" cy="3262432"/>
          </a:xfrm>
          <a:prstGeom prst="rect">
            <a:avLst/>
          </a:prstGeom>
          <a:noFill/>
        </p:spPr>
        <p:txBody>
          <a:bodyPr wrap="square" numCol="1" spcCol="228600" rtlCol="0">
            <a:spAutoFit/>
          </a:bodyPr>
          <a:lstStyle/>
          <a:p>
            <a:pPr>
              <a:spcAft>
                <a:spcPts val="1200"/>
              </a:spcAft>
            </a:pPr>
            <a:r>
              <a:rPr lang="fr-FR" sz="1400" dirty="0">
                <a:latin typeface="Avenir Next LT Pro" panose="020B0504020202020204" pitchFamily="34" charset="0"/>
                <a:cs typeface="Segoe UI Semilight" panose="020B0402040204020203" pitchFamily="34" charset="0"/>
              </a:rPr>
              <a:t>Il est important d’effectuer une réservation chaque fois que vous comptez aller en milieu en travail au </a:t>
            </a:r>
            <a:r>
              <a:rPr lang="fr-FR" sz="1400" dirty="0">
                <a:highlight>
                  <a:srgbClr val="FFFF00"/>
                </a:highlight>
                <a:latin typeface="Avenir Next LT Pro" panose="020B0504020202020204" pitchFamily="34" charset="0"/>
                <a:cs typeface="Segoe UI Semilight" panose="020B0402040204020203" pitchFamily="34" charset="0"/>
              </a:rPr>
              <a:t>[lieu]</a:t>
            </a:r>
            <a:r>
              <a:rPr lang="fr-FR" sz="1400" dirty="0">
                <a:latin typeface="Avenir Next LT Pro" panose="020B0504020202020204" pitchFamily="34" charset="0"/>
                <a:cs typeface="Segoe UI Semilight" panose="020B0402040204020203" pitchFamily="34" charset="0"/>
              </a:rPr>
              <a:t>.</a:t>
            </a:r>
          </a:p>
          <a:p>
            <a:pPr>
              <a:spcAft>
                <a:spcPts val="1200"/>
              </a:spcAft>
            </a:pPr>
            <a:r>
              <a:rPr lang="fr-FR" sz="1400" dirty="0">
                <a:highlight>
                  <a:srgbClr val="FFFF00"/>
                </a:highlight>
                <a:latin typeface="Avenir Next LT Pro" panose="020B0504020202020204" pitchFamily="34" charset="0"/>
                <a:cs typeface="Segoe UI Semilight" panose="020B0402040204020203" pitchFamily="34" charset="0"/>
              </a:rPr>
              <a:t>Fournissez des instructions sur :</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Accès à Archibus - via un navigateur web, une application pour téléphone portable, etc.</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Réservation requise des employés -  soit leur présence sur un étage spécifique ou la réservation d’un poste de travail </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Le type de postes de travail disponibles aux fins de réservation</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Toute stratégie de voisinage à prendre en compte et les directives sur les espaces pouvant être réservés ou non</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Informations sur les bureaux Cotravail GC (le cas échéant)</a:t>
            </a:r>
          </a:p>
          <a:p>
            <a:pPr marL="285750" indent="-285750">
              <a:spcAft>
                <a:spcPts val="1200"/>
              </a:spcAft>
              <a:buFontTx/>
              <a:buChar char="-"/>
            </a:pPr>
            <a:r>
              <a:rPr lang="fr-FR" sz="1400" dirty="0">
                <a:highlight>
                  <a:srgbClr val="FFFF00"/>
                </a:highlight>
                <a:latin typeface="Avenir Next LT Pro" panose="020B0504020202020204" pitchFamily="34" charset="0"/>
                <a:cs typeface="Segoe UI Semilight" panose="020B0402040204020203" pitchFamily="34" charset="0"/>
              </a:rPr>
              <a:t>Combien de temps à l'avance les employés peuvent-ils effectuer une réservation?</a:t>
            </a:r>
            <a:endParaRPr lang="en-US" sz="1400" dirty="0">
              <a:highlight>
                <a:srgbClr val="FFFF00"/>
              </a:highlight>
              <a:latin typeface="Avenir Next LT Pro" panose="020B0504020202020204" pitchFamily="34" charset="0"/>
              <a:cs typeface="Segoe UI Semilight" panose="020B0402040204020203" pitchFamily="34" charset="0"/>
            </a:endParaRPr>
          </a:p>
          <a:p>
            <a:pPr marL="285750" indent="-285750">
              <a:spcAft>
                <a:spcPts val="1200"/>
              </a:spcAft>
              <a:buFontTx/>
              <a:buChar char="-"/>
            </a:pPr>
            <a:endParaRPr lang="en-US" sz="1400" dirty="0">
              <a:highlight>
                <a:srgbClr val="FFFF00"/>
              </a:highlight>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16503563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381428"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nSpc>
                <a:spcPts val="2400"/>
              </a:lnSpc>
              <a:spcBef>
                <a:spcPts val="1000"/>
              </a:spcBef>
              <a:buFont typeface="Arial" panose="020B0604020202020204" pitchFamily="34" charset="0"/>
              <a:buNone/>
            </a:pPr>
            <a:r>
              <a:rPr lang="fr-CA" sz="3200" dirty="0">
                <a:solidFill>
                  <a:schemeClr val="bg1"/>
                </a:solidFill>
                <a:ea typeface="+mn-ea"/>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Réserver un point de travail (2 de 2)</a:t>
            </a:r>
            <a:endParaRPr lang="fr-CA" sz="2400" dirty="0">
              <a:solidFill>
                <a:schemeClr val="bg1"/>
              </a:solidFill>
              <a:ea typeface="+mn-ea"/>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6796234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375432" y="3760801"/>
              <a:ext cx="785527" cy="785527"/>
            </a:xfrm>
            <a:prstGeom prst="rect">
              <a:avLst/>
            </a:prstGeom>
          </p:spPr>
        </p:pic>
      </p:grpSp>
      <p:sp>
        <p:nvSpPr>
          <p:cNvPr id="3" name="TextBox 2">
            <a:extLst>
              <a:ext uri="{FF2B5EF4-FFF2-40B4-BE49-F238E27FC236}">
                <a16:creationId xmlns:a16="http://schemas.microsoft.com/office/drawing/2014/main" id="{3B2DA75B-C7FD-3B23-46AA-B736752C1583}"/>
              </a:ext>
            </a:extLst>
          </p:cNvPr>
          <p:cNvSpPr txBox="1"/>
          <p:nvPr/>
        </p:nvSpPr>
        <p:spPr>
          <a:xfrm>
            <a:off x="324205" y="805265"/>
            <a:ext cx="8317264" cy="307777"/>
          </a:xfrm>
          <a:prstGeom prst="rect">
            <a:avLst/>
          </a:prstGeom>
          <a:noFill/>
        </p:spPr>
        <p:txBody>
          <a:bodyPr wrap="square">
            <a:spAutoFit/>
          </a:bodyPr>
          <a:lstStyle/>
          <a:p>
            <a:pPr>
              <a:spcAft>
                <a:spcPts val="1200"/>
              </a:spcAft>
            </a:pPr>
            <a:r>
              <a:rPr lang="fr-CA" sz="1400" dirty="0">
                <a:highlight>
                  <a:srgbClr val="FFFF00"/>
                </a:highlight>
                <a:latin typeface="Avenir Next LT Pro" panose="020B0504020202020204" pitchFamily="34" charset="0"/>
                <a:cs typeface="Segoe UI Semilight" panose="020B0402040204020203" pitchFamily="34" charset="0"/>
              </a:rPr>
              <a:t>Ajustez le texte ci-dessous si l’outil de réservation de votre milieu de travail offre l’admission générale</a:t>
            </a:r>
          </a:p>
        </p:txBody>
      </p:sp>
      <p:sp>
        <p:nvSpPr>
          <p:cNvPr id="6" name="Rectangle 5">
            <a:extLst>
              <a:ext uri="{FF2B5EF4-FFF2-40B4-BE49-F238E27FC236}">
                <a16:creationId xmlns:a16="http://schemas.microsoft.com/office/drawing/2014/main" id="{DA5CE91F-E296-D0B6-A91B-1091CD8285DA}"/>
              </a:ext>
            </a:extLst>
          </p:cNvPr>
          <p:cNvSpPr/>
          <p:nvPr/>
        </p:nvSpPr>
        <p:spPr>
          <a:xfrm>
            <a:off x="147633" y="1165274"/>
            <a:ext cx="8670408" cy="4739759"/>
          </a:xfrm>
          <a:prstGeom prst="rect">
            <a:avLst/>
          </a:prstGeom>
        </p:spPr>
        <p:txBody>
          <a:bodyPr wrap="square">
            <a:spAutoFit/>
          </a:bodyPr>
          <a:lstStyle/>
          <a:p>
            <a:pPr>
              <a:spcAft>
                <a:spcPts val="1200"/>
              </a:spcAft>
            </a:pPr>
            <a:r>
              <a:rPr lang="fr-FR" sz="1400" dirty="0">
                <a:latin typeface="Avenir Next LT Pro" panose="020B0504020202020204" pitchFamily="34" charset="0"/>
                <a:cs typeface="Segoe UI Semilight" panose="020B0402040204020203" pitchFamily="34" charset="0"/>
              </a:rPr>
              <a:t>Pour effectuer une réservation, connectez-vous à Archibus. Si vous n'avez pas reçu de code d’utilisateur et de mot de passe, envoyez un courriel à : [</a:t>
            </a:r>
            <a:r>
              <a:rPr lang="fr-FR" sz="1400" dirty="0">
                <a:highlight>
                  <a:srgbClr val="FFFF00"/>
                </a:highlight>
                <a:latin typeface="Avenir Next LT Pro" panose="020B0504020202020204" pitchFamily="34" charset="0"/>
                <a:cs typeface="Segoe UI Semilight" panose="020B0402040204020203" pitchFamily="34" charset="0"/>
              </a:rPr>
              <a:t>contact</a:t>
            </a:r>
            <a:r>
              <a:rPr lang="fr-FR" sz="1400" dirty="0">
                <a:latin typeface="Avenir Next LT Pro" panose="020B0504020202020204" pitchFamily="34" charset="0"/>
                <a:cs typeface="Segoe UI Semilight" panose="020B0402040204020203" pitchFamily="34" charset="0"/>
              </a:rPr>
              <a:t>]. </a:t>
            </a:r>
          </a:p>
          <a:p>
            <a:pPr>
              <a:spcAft>
                <a:spcPts val="1200"/>
              </a:spcAft>
            </a:pPr>
            <a:r>
              <a:rPr lang="fr-FR" sz="1400" b="1" i="1" dirty="0">
                <a:latin typeface="Avenir Next LT Pro" panose="020B0504020202020204" pitchFamily="34" charset="0"/>
                <a:cs typeface="Segoe UI Semilight" panose="020B0402040204020203" pitchFamily="34" charset="0"/>
              </a:rPr>
              <a:t>Étape 1 : </a:t>
            </a:r>
            <a:r>
              <a:rPr lang="fr-FR" sz="1400" dirty="0">
                <a:latin typeface="Avenir Next LT Pro" panose="020B0504020202020204" pitchFamily="34" charset="0"/>
                <a:cs typeface="Segoe UI Semilight" panose="020B0402040204020203" pitchFamily="34" charset="0"/>
              </a:rPr>
              <a:t>Une fois connecté à Archibus, une liste d’immeubles s'affiche. Sélectionnez votre milieu de travail, puis cliquez sur « Réserver un espace de travail ». Une liste de points de travail disponibles s’affichera à l’écran pour le jour même ou le jour ouvrable suivant si vous vous connectez en dehors des heures de bureau.  Si vous souhaitez voir les espaces de travail disponibles sous forme de plan, cliquez sur l'icône en bas à droite de l'écran.</a:t>
            </a:r>
          </a:p>
          <a:p>
            <a:pPr>
              <a:spcAft>
                <a:spcPts val="1200"/>
              </a:spcAft>
            </a:pPr>
            <a:r>
              <a:rPr lang="fr-FR" sz="1400" b="1" i="1" dirty="0">
                <a:latin typeface="Avenir Next LT Pro" panose="020B0504020202020204" pitchFamily="34" charset="0"/>
                <a:cs typeface="Segoe UI Semilight" panose="020B0402040204020203" pitchFamily="34" charset="0"/>
              </a:rPr>
              <a:t>Étape 2 : </a:t>
            </a:r>
            <a:r>
              <a:rPr lang="fr-FR" sz="1400" dirty="0">
                <a:latin typeface="Avenir Next LT Pro" panose="020B0504020202020204" pitchFamily="34" charset="0"/>
                <a:cs typeface="Segoe UI Semilight" panose="020B0402040204020203" pitchFamily="34" charset="0"/>
              </a:rPr>
              <a:t>Utilisez la fonction de filtrage à droite de l’écran pour chercher des points de travail en fonction de certaines exigences. Les espaces offerts aux fins de réservation sont surlignés en bleu. </a:t>
            </a:r>
          </a:p>
          <a:p>
            <a:pPr>
              <a:spcAft>
                <a:spcPts val="1200"/>
              </a:spcAft>
            </a:pPr>
            <a:r>
              <a:rPr lang="fr-FR" sz="1400" b="1" i="1" dirty="0">
                <a:latin typeface="Avenir Next LT Pro" panose="020B0504020202020204" pitchFamily="34" charset="0"/>
                <a:cs typeface="Segoe UI Semilight" panose="020B0402040204020203" pitchFamily="34" charset="0"/>
              </a:rPr>
              <a:t>Étape 3 : </a:t>
            </a:r>
            <a:r>
              <a:rPr lang="fr-FR" sz="1400" dirty="0">
                <a:latin typeface="Avenir Next LT Pro" panose="020B0504020202020204" pitchFamily="34" charset="0"/>
                <a:cs typeface="Segoe UI Semilight" panose="020B0402040204020203" pitchFamily="34" charset="0"/>
              </a:rPr>
              <a:t>Sélectionnez le point de travail souhaité, une fenêtre contextuelle s'affichera. Sélectionnez l'icône « Réserver » lorsque vous êtes prêt à réserver. Précisez si la réservation est pour vous ou pour un autre employé. Confirmez et achevez le tout en sélectionnant à nouveau « Réserver ». </a:t>
            </a:r>
          </a:p>
          <a:p>
            <a:pPr>
              <a:spcAft>
                <a:spcPts val="1200"/>
              </a:spcAft>
            </a:pPr>
            <a:r>
              <a:rPr lang="fr-FR" sz="1400" b="1" dirty="0">
                <a:latin typeface="Avenir Next LT Pro" panose="020B0504020202020204" pitchFamily="34" charset="0"/>
                <a:cs typeface="Segoe UI Semilight" panose="020B0402040204020203" pitchFamily="34" charset="0"/>
              </a:rPr>
              <a:t>Étape 4 : </a:t>
            </a:r>
            <a:r>
              <a:rPr lang="fr-FR" sz="1400" dirty="0">
                <a:latin typeface="Avenir Next LT Pro" panose="020B0504020202020204" pitchFamily="34" charset="0"/>
                <a:cs typeface="Segoe UI Semilight" panose="020B0402040204020203" pitchFamily="34" charset="0"/>
              </a:rPr>
              <a:t>Vous recevrez un courriel de confirmation. Double-cliquez sur le fichier .ics pour ajouter la réservation à votre calendrier Outlook.</a:t>
            </a:r>
          </a:p>
          <a:p>
            <a:pPr>
              <a:spcAft>
                <a:spcPts val="1200"/>
              </a:spcAft>
            </a:pPr>
            <a:r>
              <a:rPr lang="fr-FR" sz="1400" b="1" i="1" dirty="0">
                <a:latin typeface="Avenir Next LT Pro" panose="020B0504020202020204" pitchFamily="34" charset="0"/>
                <a:cs typeface="Segoe UI Semilight" panose="020B0402040204020203" pitchFamily="34" charset="0"/>
              </a:rPr>
              <a:t>Étape 5 : </a:t>
            </a:r>
            <a:r>
              <a:rPr lang="fr-FR" sz="1400" dirty="0">
                <a:latin typeface="Avenir Next LT Pro" panose="020B0504020202020204" pitchFamily="34" charset="0"/>
                <a:cs typeface="Segoe UI Semilight" panose="020B0402040204020203" pitchFamily="34" charset="0"/>
              </a:rPr>
              <a:t>Pour vérifier, modifier ou annuler votre réservation, allez dans « MES RÉSERVATIONS D'ESPACE DE TRAVAIL » et sélectionnez votre réservation pour consulter les détails. Vous pouvez annuler votre réservation en sélectionnant « Annuler la réservation ». Vous recevrez alors  un courriel confirmant votre annulation. Ouvrez le fichier .ics pour supprimer la réservation de votre calendrier Outlook.</a:t>
            </a:r>
            <a:endParaRPr lang="en-US" sz="1400" dirty="0">
              <a:latin typeface="Avenir Next LT Pro" panose="020B0504020202020204" pitchFamily="34" charset="0"/>
              <a:cs typeface="Segoe UI Semilight" panose="020B0402040204020203" pitchFamily="34" charset="0"/>
            </a:endParaRPr>
          </a:p>
        </p:txBody>
      </p:sp>
      <p:grpSp>
        <p:nvGrpSpPr>
          <p:cNvPr id="7" name="Group 6">
            <a:extLst>
              <a:ext uri="{FF2B5EF4-FFF2-40B4-BE49-F238E27FC236}">
                <a16:creationId xmlns:a16="http://schemas.microsoft.com/office/drawing/2014/main" id="{FF47A106-2F1A-3FD8-C481-F1688B0477D5}"/>
              </a:ext>
              <a:ext uri="{C183D7F6-B498-43B3-948B-1728B52AA6E4}">
                <adec:decorative xmlns:adec="http://schemas.microsoft.com/office/drawing/2017/decorative" val="1"/>
              </a:ext>
            </a:extLst>
          </p:cNvPr>
          <p:cNvGrpSpPr/>
          <p:nvPr/>
        </p:nvGrpSpPr>
        <p:grpSpPr>
          <a:xfrm>
            <a:off x="8946578" y="1107452"/>
            <a:ext cx="2909629" cy="4868392"/>
            <a:chOff x="3533492" y="3321270"/>
            <a:chExt cx="3191398" cy="5445265"/>
          </a:xfrm>
        </p:grpSpPr>
        <p:pic>
          <p:nvPicPr>
            <p:cNvPr id="8" name="Picture 7">
              <a:extLst>
                <a:ext uri="{FF2B5EF4-FFF2-40B4-BE49-F238E27FC236}">
                  <a16:creationId xmlns:a16="http://schemas.microsoft.com/office/drawing/2014/main" id="{46063D1F-D7C8-7E27-4EAB-D3BCE77E1B80}"/>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3579792" y="3377217"/>
              <a:ext cx="1513974" cy="2039736"/>
            </a:xfrm>
            <a:prstGeom prst="rect">
              <a:avLst/>
            </a:prstGeom>
            <a:effectLst>
              <a:outerShdw blurRad="50800" dist="38100" dir="2700000" algn="tl" rotWithShape="0">
                <a:prstClr val="black">
                  <a:alpha val="40000"/>
                </a:prstClr>
              </a:outerShdw>
            </a:effectLst>
          </p:spPr>
        </p:pic>
        <p:pic>
          <p:nvPicPr>
            <p:cNvPr id="9" name="Picture 8">
              <a:extLst>
                <a:ext uri="{FF2B5EF4-FFF2-40B4-BE49-F238E27FC236}">
                  <a16:creationId xmlns:a16="http://schemas.microsoft.com/office/drawing/2014/main" id="{E8E32676-77A4-3008-40B0-1524AD654CFC}"/>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127929" y="4205020"/>
              <a:ext cx="2554435" cy="2039736"/>
            </a:xfrm>
            <a:prstGeom prst="rect">
              <a:avLst/>
            </a:prstGeom>
            <a:effectLst>
              <a:outerShdw blurRad="50800" dist="38100" dir="2700000" algn="tl" rotWithShape="0">
                <a:prstClr val="black">
                  <a:alpha val="40000"/>
                </a:prstClr>
              </a:outerShdw>
            </a:effectLst>
          </p:spPr>
        </p:pic>
        <p:pic>
          <p:nvPicPr>
            <p:cNvPr id="10" name="Picture 9">
              <a:extLst>
                <a:ext uri="{FF2B5EF4-FFF2-40B4-BE49-F238E27FC236}">
                  <a16:creationId xmlns:a16="http://schemas.microsoft.com/office/drawing/2014/main" id="{A1BB7D44-8FE2-09EC-95E0-188A30E625F6}"/>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3689726" y="5595527"/>
              <a:ext cx="2322395" cy="1296852"/>
            </a:xfrm>
            <a:prstGeom prst="rect">
              <a:avLst/>
            </a:prstGeom>
            <a:effectLst>
              <a:outerShdw blurRad="50800" dist="38100" dir="2700000" algn="tl" rotWithShape="0">
                <a:prstClr val="black">
                  <a:alpha val="40000"/>
                </a:prstClr>
              </a:outerShdw>
            </a:effectLst>
          </p:spPr>
        </p:pic>
        <p:pic>
          <p:nvPicPr>
            <p:cNvPr id="11" name="Picture 10">
              <a:extLst>
                <a:ext uri="{FF2B5EF4-FFF2-40B4-BE49-F238E27FC236}">
                  <a16:creationId xmlns:a16="http://schemas.microsoft.com/office/drawing/2014/main" id="{2ABF0964-FC16-BA4B-F354-A81CF1FCF993}"/>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4397236" y="6807460"/>
              <a:ext cx="2229306" cy="1153994"/>
            </a:xfrm>
            <a:prstGeom prst="rect">
              <a:avLst/>
            </a:prstGeom>
            <a:effectLst>
              <a:outerShdw blurRad="50800" dist="38100" dir="2700000" algn="tl" rotWithShape="0">
                <a:prstClr val="black">
                  <a:alpha val="40000"/>
                </a:prstClr>
              </a:outerShdw>
            </a:effectLst>
          </p:spPr>
        </p:pic>
        <p:pic>
          <p:nvPicPr>
            <p:cNvPr id="12" name="Picture 11">
              <a:extLst>
                <a:ext uri="{FF2B5EF4-FFF2-40B4-BE49-F238E27FC236}">
                  <a16:creationId xmlns:a16="http://schemas.microsoft.com/office/drawing/2014/main" id="{6BF41D7E-5F3F-48F5-0F36-A8C067228597}"/>
                </a:ext>
              </a:extLst>
            </p:cNvPr>
            <p:cNvPicPr>
              <a:picLocks noChangeAspect="1"/>
            </p:cNvPicPr>
            <p:nvPr/>
          </p:nvPicPr>
          <p:blipFill>
            <a:blip r:embed="rId16"/>
            <a:stretch>
              <a:fillRect/>
            </a:stretch>
          </p:blipFill>
          <p:spPr>
            <a:xfrm>
              <a:off x="3706346" y="7512494"/>
              <a:ext cx="1810003" cy="1105054"/>
            </a:xfrm>
            <a:prstGeom prst="rect">
              <a:avLst/>
            </a:prstGeom>
            <a:effectLst>
              <a:outerShdw blurRad="50800" dist="38100" dir="2700000" algn="tl" rotWithShape="0">
                <a:prstClr val="black">
                  <a:alpha val="40000"/>
                </a:prstClr>
              </a:outerShdw>
            </a:effectLst>
          </p:spPr>
        </p:pic>
        <p:sp>
          <p:nvSpPr>
            <p:cNvPr id="13" name="Rectangle 12">
              <a:extLst>
                <a:ext uri="{FF2B5EF4-FFF2-40B4-BE49-F238E27FC236}">
                  <a16:creationId xmlns:a16="http://schemas.microsoft.com/office/drawing/2014/main" id="{E9D6BCF8-D557-826E-F87C-5A1D05FA28BC}"/>
                </a:ext>
              </a:extLst>
            </p:cNvPr>
            <p:cNvSpPr/>
            <p:nvPr/>
          </p:nvSpPr>
          <p:spPr>
            <a:xfrm>
              <a:off x="3533492" y="3321270"/>
              <a:ext cx="3191398" cy="544526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à personnaliser – insérez une image de votre système de réservation</a:t>
              </a:r>
            </a:p>
          </p:txBody>
        </p:sp>
      </p:grpSp>
      <p:pic>
        <p:nvPicPr>
          <p:cNvPr id="17" name="Picture 16">
            <a:extLst>
              <a:ext uri="{FF2B5EF4-FFF2-40B4-BE49-F238E27FC236}">
                <a16:creationId xmlns:a16="http://schemas.microsoft.com/office/drawing/2014/main" id="{1F6985DE-C337-189C-AB93-B1E002AB7707}"/>
              </a:ext>
              <a:ext uri="{C183D7F6-B498-43B3-948B-1728B52AA6E4}">
                <adec:decorative xmlns:adec="http://schemas.microsoft.com/office/drawing/2017/decorative" val="1"/>
              </a:ext>
            </a:extLst>
          </p:cNvPr>
          <p:cNvPicPr>
            <a:picLocks noChangeAspect="1"/>
          </p:cNvPicPr>
          <p:nvPr/>
        </p:nvPicPr>
        <p:blipFill>
          <a:blip r:embed="rId17"/>
          <a:stretch>
            <a:fillRect/>
          </a:stretch>
        </p:blipFill>
        <p:spPr>
          <a:xfrm>
            <a:off x="3227622" y="2603968"/>
            <a:ext cx="397611" cy="410864"/>
          </a:xfrm>
          <a:prstGeom prst="rect">
            <a:avLst/>
          </a:prstGeom>
        </p:spPr>
      </p:pic>
    </p:spTree>
    <p:extLst>
      <p:ext uri="{BB962C8B-B14F-4D97-AF65-F5344CB8AC3E}">
        <p14:creationId xmlns:p14="http://schemas.microsoft.com/office/powerpoint/2010/main" val="361685574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1"/>
            <a:ext cx="12192000" cy="753035"/>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5" y="58165"/>
            <a:ext cx="8360109"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Réserver une salle de réunion</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25" name="Diagram 24">
            <a:extLst>
              <a:ext uri="{FF2B5EF4-FFF2-40B4-BE49-F238E27FC236}">
                <a16:creationId xmlns:a16="http://schemas.microsoft.com/office/drawing/2014/main" id="{7E913066-77C6-42A1-B3B3-77C70A1F1CF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992894760"/>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26" name="Group 25">
            <a:extLst>
              <a:ext uri="{FF2B5EF4-FFF2-40B4-BE49-F238E27FC236}">
                <a16:creationId xmlns:a16="http://schemas.microsoft.com/office/drawing/2014/main" id="{18AC4586-C69E-4DE8-93F5-9C9128D1B6A8}"/>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27" name="Graphic 26" descr="Laptop with solid fill">
              <a:extLst>
                <a:ext uri="{FF2B5EF4-FFF2-40B4-BE49-F238E27FC236}">
                  <a16:creationId xmlns:a16="http://schemas.microsoft.com/office/drawing/2014/main" id="{D4A6C590-3D9B-4C93-90AB-AAB85D1F666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28" name="Graphic 27" descr="Backpack with solid fill">
              <a:extLst>
                <a:ext uri="{FF2B5EF4-FFF2-40B4-BE49-F238E27FC236}">
                  <a16:creationId xmlns:a16="http://schemas.microsoft.com/office/drawing/2014/main" id="{9A387558-DEB3-4227-B4E7-5B8765F00BD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5" name="TextBox 4">
            <a:extLst>
              <a:ext uri="{FF2B5EF4-FFF2-40B4-BE49-F238E27FC236}">
                <a16:creationId xmlns:a16="http://schemas.microsoft.com/office/drawing/2014/main" id="{2D46D787-E210-F087-89A7-9088DF4B421E}"/>
              </a:ext>
            </a:extLst>
          </p:cNvPr>
          <p:cNvSpPr txBox="1"/>
          <p:nvPr/>
        </p:nvSpPr>
        <p:spPr>
          <a:xfrm>
            <a:off x="177264" y="1008682"/>
            <a:ext cx="8446661" cy="307777"/>
          </a:xfrm>
          <a:prstGeom prst="rect">
            <a:avLst/>
          </a:prstGeom>
          <a:noFill/>
        </p:spPr>
        <p:txBody>
          <a:bodyPr wrap="square" numCol="1" spcCol="228600" rtlCol="0">
            <a:spAutoFit/>
          </a:bodyPr>
          <a:lstStyle/>
          <a:p>
            <a:pPr>
              <a:spcAft>
                <a:spcPts val="1200"/>
              </a:spcAft>
            </a:pPr>
            <a:r>
              <a:rPr lang="fr-FR" sz="1400" dirty="0">
                <a:latin typeface="Avenir Next LT Pro" panose="020B0504020202020204" pitchFamily="34" charset="0"/>
                <a:cs typeface="Segoe UI Semilight" panose="020B0402040204020203" pitchFamily="34" charset="0"/>
              </a:rPr>
              <a:t>Tous les points de travail collaboratif fermés doivent être réservés avec Outlook.</a:t>
            </a:r>
            <a:r>
              <a:rPr lang="en-US" sz="1400" dirty="0">
                <a:latin typeface="Avenir Next LT Pro" panose="020B0504020202020204" pitchFamily="34" charset="0"/>
                <a:cs typeface="Segoe UI Semilight" panose="020B0402040204020203" pitchFamily="34" charset="0"/>
              </a:rPr>
              <a:t> </a:t>
            </a:r>
          </a:p>
        </p:txBody>
      </p:sp>
      <p:sp>
        <p:nvSpPr>
          <p:cNvPr id="6" name="Rectangle 5">
            <a:extLst>
              <a:ext uri="{FF2B5EF4-FFF2-40B4-BE49-F238E27FC236}">
                <a16:creationId xmlns:a16="http://schemas.microsoft.com/office/drawing/2014/main" id="{9EC177FC-8704-1518-FFA2-930F219CFC22}"/>
              </a:ext>
            </a:extLst>
          </p:cNvPr>
          <p:cNvSpPr/>
          <p:nvPr/>
        </p:nvSpPr>
        <p:spPr>
          <a:xfrm>
            <a:off x="250623" y="1461020"/>
            <a:ext cx="8264682" cy="4031873"/>
          </a:xfrm>
          <a:prstGeom prst="rect">
            <a:avLst/>
          </a:prstGeom>
        </p:spPr>
        <p:txBody>
          <a:bodyPr wrap="square">
            <a:spAutoFit/>
          </a:bodyPr>
          <a:lstStyle/>
          <a:p>
            <a:pPr>
              <a:spcAft>
                <a:spcPts val="1200"/>
              </a:spcAft>
            </a:pPr>
            <a:r>
              <a:rPr lang="fr-FR" sz="1400" b="1" i="1" dirty="0">
                <a:latin typeface="Avenir Next LT Pro Demi" panose="020B0704020202020204" pitchFamily="34" charset="0"/>
                <a:cs typeface="Segoe UI Semilight" panose="020B0402040204020203" pitchFamily="34" charset="0"/>
              </a:rPr>
              <a:t>Étape 1 </a:t>
            </a:r>
            <a:r>
              <a:rPr lang="fr-FR" sz="1400" b="1" i="1" dirty="0">
                <a:latin typeface="Avenir Next LT Pro" panose="020B0504020202020204" pitchFamily="34" charset="0"/>
                <a:cs typeface="Segoe UI Semilight" panose="020B0402040204020203" pitchFamily="34" charset="0"/>
              </a:rPr>
              <a:t>: </a:t>
            </a:r>
            <a:r>
              <a:rPr lang="fr-FR" sz="1400" dirty="0">
                <a:latin typeface="Avenir Next LT Pro" panose="020B0504020202020204" pitchFamily="34" charset="0"/>
                <a:cs typeface="Segoe UI Semilight" panose="020B0402040204020203" pitchFamily="34" charset="0"/>
              </a:rPr>
              <a:t>Allez dans Outlook et ouvrez une invitation pour une réunion. </a:t>
            </a:r>
          </a:p>
          <a:p>
            <a:pPr>
              <a:spcAft>
                <a:spcPts val="1200"/>
              </a:spcAft>
            </a:pPr>
            <a:r>
              <a:rPr lang="fr-FR" sz="1400" b="1" i="1" dirty="0">
                <a:latin typeface="Avenir Next LT Pro Demi" panose="020B0704020202020204" pitchFamily="34" charset="0"/>
                <a:cs typeface="Segoe UI Semilight" panose="020B0402040204020203" pitchFamily="34" charset="0"/>
              </a:rPr>
              <a:t>Étape 2 : </a:t>
            </a:r>
            <a:r>
              <a:rPr lang="fr-FR" sz="1400" dirty="0">
                <a:latin typeface="Avenir Next LT Pro" panose="020B0504020202020204" pitchFamily="34" charset="0"/>
                <a:cs typeface="Segoe UI Semilight" panose="020B0402040204020203" pitchFamily="34" charset="0"/>
              </a:rPr>
              <a:t>Sélectionnez l'icône « Réunion Teams » dans le ruban « Réunion » afin d’insérer un lien MS Teams. Ajoutez le titre de votre réunion et les participants à votre réunion. </a:t>
            </a:r>
          </a:p>
          <a:p>
            <a:pPr>
              <a:spcAft>
                <a:spcPts val="1200"/>
              </a:spcAft>
            </a:pPr>
            <a:r>
              <a:rPr lang="fr-FR" sz="1400" b="1" i="1" dirty="0">
                <a:latin typeface="Avenir Next LT Pro Demi" panose="020B0704020202020204" pitchFamily="34" charset="0"/>
                <a:cs typeface="Segoe UI Semilight" panose="020B0402040204020203" pitchFamily="34" charset="0"/>
              </a:rPr>
              <a:t>Étape 3 : </a:t>
            </a:r>
            <a:r>
              <a:rPr lang="fr-FR" sz="1400" dirty="0">
                <a:latin typeface="Avenir Next LT Pro" panose="020B0504020202020204" pitchFamily="34" charset="0"/>
                <a:cs typeface="Segoe UI Semilight" panose="020B0402040204020203" pitchFamily="34" charset="0"/>
              </a:rPr>
              <a:t>Entrez une heure de début et de fin. Modifiez les occurrences si nécessaire. </a:t>
            </a:r>
          </a:p>
          <a:p>
            <a:pPr>
              <a:spcAft>
                <a:spcPts val="1200"/>
              </a:spcAft>
            </a:pPr>
            <a:r>
              <a:rPr lang="fr-FR" sz="1400" b="1" i="1" dirty="0">
                <a:latin typeface="Avenir Next LT Pro Demi" panose="020B0704020202020204" pitchFamily="34" charset="0"/>
                <a:cs typeface="Segoe UI Semilight" panose="020B0402040204020203" pitchFamily="34" charset="0"/>
              </a:rPr>
              <a:t>Étape 4 : </a:t>
            </a:r>
            <a:r>
              <a:rPr lang="fr-FR" sz="1400" dirty="0">
                <a:latin typeface="Avenir Next LT Pro" panose="020B0504020202020204" pitchFamily="34" charset="0"/>
                <a:cs typeface="Segoe UI Semilight" panose="020B0402040204020203" pitchFamily="34" charset="0"/>
              </a:rPr>
              <a:t>Dans votre invitation à la réunion, sélectionnez le bouton « Lieu » pour afficher une liste de tous les espaces collaboratifs réservables par nom. Sélectionnez le lieu souhaité et cliquez sur « OK » pour mettre à jour le lieu dans la réunion. </a:t>
            </a:r>
          </a:p>
          <a:p>
            <a:pPr>
              <a:spcAft>
                <a:spcPts val="1200"/>
              </a:spcAft>
            </a:pPr>
            <a:r>
              <a:rPr lang="fr-FR" sz="1400" b="1" i="1" dirty="0">
                <a:latin typeface="Avenir Next LT Pro Demi" panose="020B0704020202020204" pitchFamily="34" charset="0"/>
                <a:cs typeface="Segoe UI Semilight" panose="020B0402040204020203" pitchFamily="34" charset="0"/>
              </a:rPr>
              <a:t>Étape 5 : </a:t>
            </a:r>
            <a:r>
              <a:rPr lang="fr-FR" sz="1400" i="1" dirty="0">
                <a:latin typeface="Avenir Next LT Pro" panose="020B0504020202020204" pitchFamily="34" charset="0"/>
                <a:cs typeface="Segoe UI Semilight" panose="020B0402040204020203" pitchFamily="34" charset="0"/>
              </a:rPr>
              <a:t>S</a:t>
            </a:r>
            <a:r>
              <a:rPr lang="fr-FR" sz="1400" dirty="0">
                <a:latin typeface="Avenir Next LT Pro" panose="020B0504020202020204" pitchFamily="34" charset="0"/>
                <a:cs typeface="Segoe UI Semilight" panose="020B0402040204020203" pitchFamily="34" charset="0"/>
              </a:rPr>
              <a:t>électionnez le ruban de l'assistant de planification pour vérifier la disponibilité de la salle. Si la salle est déjà réservée, vous devrez soit modifier l'heure et/ou le lieu de votre réunion, soit remplacer la salle de réunion par une salle disponible. </a:t>
            </a:r>
          </a:p>
          <a:p>
            <a:pPr>
              <a:spcAft>
                <a:spcPts val="1200"/>
              </a:spcAft>
            </a:pPr>
            <a:r>
              <a:rPr lang="fr-FR" sz="1400" b="1" i="1" dirty="0">
                <a:latin typeface="Avenir Next LT Pro Demi" panose="020B0704020202020204" pitchFamily="34" charset="0"/>
                <a:cs typeface="Segoe UI Semilight" panose="020B0402040204020203" pitchFamily="34" charset="0"/>
              </a:rPr>
              <a:t>Étape 6 : </a:t>
            </a:r>
            <a:r>
              <a:rPr lang="fr-FR" sz="1400" dirty="0">
                <a:latin typeface="Avenir Next LT Pro" panose="020B0504020202020204" pitchFamily="34" charset="0"/>
                <a:cs typeface="Segoe UI Semilight" panose="020B0402040204020203" pitchFamily="34" charset="0"/>
              </a:rPr>
              <a:t>Passez en revue tous les détails de la réunion et sélectionnez « Envoyer » pour réserver l'espace. </a:t>
            </a:r>
          </a:p>
          <a:p>
            <a:pPr>
              <a:spcAft>
                <a:spcPts val="1200"/>
              </a:spcAft>
            </a:pPr>
            <a:r>
              <a:rPr lang="fr-FR" sz="1400" dirty="0">
                <a:latin typeface="Avenir Next LT Pro" panose="020B0504020202020204" pitchFamily="34" charset="0"/>
                <a:cs typeface="Segoe UI Semilight" panose="020B0402040204020203" pitchFamily="34" charset="0"/>
              </a:rPr>
              <a:t>Pour une liste complète de tous les espaces de collaboration fermés réservables, visitez Archibus ou cliquez sur le [</a:t>
            </a:r>
            <a:r>
              <a:rPr lang="fr-FR" sz="1400" dirty="0">
                <a:highlight>
                  <a:srgbClr val="FFFF00"/>
                </a:highlight>
                <a:latin typeface="Avenir Next LT Pro" panose="020B0504020202020204" pitchFamily="34" charset="0"/>
                <a:cs typeface="Segoe UI Semilight" panose="020B0402040204020203" pitchFamily="34" charset="0"/>
              </a:rPr>
              <a:t>lien</a:t>
            </a:r>
            <a:r>
              <a:rPr lang="fr-FR" sz="1400" dirty="0">
                <a:latin typeface="Avenir Next LT Pro" panose="020B0504020202020204" pitchFamily="34" charset="0"/>
                <a:cs typeface="Segoe UI Semilight" panose="020B0402040204020203" pitchFamily="34" charset="0"/>
              </a:rPr>
              <a:t>] pour plus d'informations.</a:t>
            </a:r>
            <a:endParaRPr lang="en-US" sz="1400" dirty="0">
              <a:latin typeface="Avenir Next LT Pro" panose="020B0504020202020204" pitchFamily="34" charset="0"/>
              <a:cs typeface="Segoe UI Semilight" panose="020B0402040204020203" pitchFamily="34" charset="0"/>
            </a:endParaRPr>
          </a:p>
        </p:txBody>
      </p:sp>
      <p:grpSp>
        <p:nvGrpSpPr>
          <p:cNvPr id="7" name="Group 6">
            <a:extLst>
              <a:ext uri="{FF2B5EF4-FFF2-40B4-BE49-F238E27FC236}">
                <a16:creationId xmlns:a16="http://schemas.microsoft.com/office/drawing/2014/main" id="{2D4030AA-943B-CCB4-E4AD-948D6EF3F86D}"/>
              </a:ext>
              <a:ext uri="{C183D7F6-B498-43B3-948B-1728B52AA6E4}">
                <adec:decorative xmlns:adec="http://schemas.microsoft.com/office/drawing/2017/decorative" val="1"/>
              </a:ext>
            </a:extLst>
          </p:cNvPr>
          <p:cNvGrpSpPr/>
          <p:nvPr/>
        </p:nvGrpSpPr>
        <p:grpSpPr>
          <a:xfrm>
            <a:off x="8836618" y="934032"/>
            <a:ext cx="2794366" cy="4989935"/>
            <a:chOff x="3566023" y="2084058"/>
            <a:chExt cx="3176227" cy="5633031"/>
          </a:xfrm>
        </p:grpSpPr>
        <p:pic>
          <p:nvPicPr>
            <p:cNvPr id="8" name="Picture 7">
              <a:extLst>
                <a:ext uri="{FF2B5EF4-FFF2-40B4-BE49-F238E27FC236}">
                  <a16:creationId xmlns:a16="http://schemas.microsoft.com/office/drawing/2014/main" id="{A7CABA89-A4C9-1411-1D37-1E67724EC3AA}"/>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3807778" y="2168329"/>
              <a:ext cx="2692400" cy="1338925"/>
            </a:xfrm>
            <a:prstGeom prst="rect">
              <a:avLst/>
            </a:prstGeom>
            <a:effectLst>
              <a:outerShdw blurRad="50800" dist="38100" dir="2700000" algn="tl" rotWithShape="0">
                <a:prstClr val="black">
                  <a:alpha val="40000"/>
                </a:prstClr>
              </a:outerShdw>
            </a:effectLst>
          </p:spPr>
        </p:pic>
        <p:sp>
          <p:nvSpPr>
            <p:cNvPr id="9" name="Oval 8">
              <a:extLst>
                <a:ext uri="{FF2B5EF4-FFF2-40B4-BE49-F238E27FC236}">
                  <a16:creationId xmlns:a16="http://schemas.microsoft.com/office/drawing/2014/main" id="{2F364F98-E34F-7223-8821-176B3F40C880}"/>
                </a:ext>
              </a:extLst>
            </p:cNvPr>
            <p:cNvSpPr/>
            <p:nvPr/>
          </p:nvSpPr>
          <p:spPr>
            <a:xfrm>
              <a:off x="4622059" y="2678963"/>
              <a:ext cx="713023" cy="727844"/>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0" name="Picture 9">
              <a:extLst>
                <a:ext uri="{FF2B5EF4-FFF2-40B4-BE49-F238E27FC236}">
                  <a16:creationId xmlns:a16="http://schemas.microsoft.com/office/drawing/2014/main" id="{59A047BC-57F2-0A7F-3DA6-376DFA91A92F}"/>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3652496" y="3685884"/>
              <a:ext cx="3002965" cy="1074513"/>
            </a:xfrm>
            <a:prstGeom prst="rect">
              <a:avLst/>
            </a:prstGeom>
            <a:effectLst>
              <a:outerShdw blurRad="50800" dist="38100" dir="2700000" algn="tl" rotWithShape="0">
                <a:prstClr val="black">
                  <a:alpha val="40000"/>
                </a:prstClr>
              </a:outerShdw>
            </a:effectLst>
          </p:spPr>
        </p:pic>
        <p:sp>
          <p:nvSpPr>
            <p:cNvPr id="11" name="Oval 10">
              <a:extLst>
                <a:ext uri="{FF2B5EF4-FFF2-40B4-BE49-F238E27FC236}">
                  <a16:creationId xmlns:a16="http://schemas.microsoft.com/office/drawing/2014/main" id="{71FB5F20-CF20-E932-E03E-C3679C579CDE}"/>
                </a:ext>
              </a:extLst>
            </p:cNvPr>
            <p:cNvSpPr/>
            <p:nvPr/>
          </p:nvSpPr>
          <p:spPr>
            <a:xfrm>
              <a:off x="3966904" y="4425006"/>
              <a:ext cx="743542" cy="3569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2" name="Picture 11">
              <a:extLst>
                <a:ext uri="{FF2B5EF4-FFF2-40B4-BE49-F238E27FC236}">
                  <a16:creationId xmlns:a16="http://schemas.microsoft.com/office/drawing/2014/main" id="{C7577404-37B3-0512-2CEB-4424A8B54EAA}"/>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566023" y="4952982"/>
              <a:ext cx="3175913" cy="1136397"/>
            </a:xfrm>
            <a:prstGeom prst="rect">
              <a:avLst/>
            </a:prstGeom>
            <a:effectLst>
              <a:outerShdw blurRad="50800" dist="38100" dir="2700000" algn="tl" rotWithShape="0">
                <a:prstClr val="black">
                  <a:alpha val="40000"/>
                </a:prstClr>
              </a:outerShdw>
            </a:effectLst>
          </p:spPr>
        </p:pic>
        <p:sp>
          <p:nvSpPr>
            <p:cNvPr id="13" name="Oval 12">
              <a:extLst>
                <a:ext uri="{FF2B5EF4-FFF2-40B4-BE49-F238E27FC236}">
                  <a16:creationId xmlns:a16="http://schemas.microsoft.com/office/drawing/2014/main" id="{79F36D40-8E71-1085-D985-5040248C27D6}"/>
                </a:ext>
              </a:extLst>
            </p:cNvPr>
            <p:cNvSpPr/>
            <p:nvPr/>
          </p:nvSpPr>
          <p:spPr>
            <a:xfrm>
              <a:off x="5883379" y="5784366"/>
              <a:ext cx="517421" cy="3465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pic>
          <p:nvPicPr>
            <p:cNvPr id="14" name="Picture 13">
              <a:extLst>
                <a:ext uri="{FF2B5EF4-FFF2-40B4-BE49-F238E27FC236}">
                  <a16:creationId xmlns:a16="http://schemas.microsoft.com/office/drawing/2014/main" id="{2B087A84-A881-41ED-8103-A45EED62012A}"/>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3671011" y="6236694"/>
              <a:ext cx="2859242" cy="1319651"/>
            </a:xfrm>
            <a:prstGeom prst="rect">
              <a:avLst/>
            </a:prstGeom>
            <a:effectLst>
              <a:outerShdw blurRad="50800" dist="38100" dir="2700000" algn="tl" rotWithShape="0">
                <a:prstClr val="black">
                  <a:alpha val="40000"/>
                </a:prstClr>
              </a:outerShdw>
            </a:effectLst>
          </p:spPr>
        </p:pic>
        <p:sp>
          <p:nvSpPr>
            <p:cNvPr id="15" name="Oval 14">
              <a:extLst>
                <a:ext uri="{FF2B5EF4-FFF2-40B4-BE49-F238E27FC236}">
                  <a16:creationId xmlns:a16="http://schemas.microsoft.com/office/drawing/2014/main" id="{3D20F9F1-147A-D611-EDED-F645E32A2A61}"/>
                </a:ext>
              </a:extLst>
            </p:cNvPr>
            <p:cNvSpPr/>
            <p:nvPr/>
          </p:nvSpPr>
          <p:spPr>
            <a:xfrm>
              <a:off x="4768906" y="6527798"/>
              <a:ext cx="1076373" cy="346501"/>
            </a:xfrm>
            <a:prstGeom prst="ellipse">
              <a:avLst/>
            </a:prstGeom>
            <a:noFill/>
            <a:ln w="28575" cap="flat" cmpd="sng" algn="ctr">
              <a:solidFill>
                <a:schemeClr val="accent4"/>
              </a:solidFill>
              <a:prstDash val="solid"/>
              <a:round/>
              <a:headEnd type="none" w="med" len="med"/>
              <a:tailEnd type="none" w="med" len="med"/>
            </a:ln>
          </p:spPr>
          <p:style>
            <a:lnRef idx="0">
              <a:scrgbClr r="0" g="0" b="0"/>
            </a:lnRef>
            <a:fillRef idx="0">
              <a:scrgbClr r="0" g="0" b="0"/>
            </a:fillRef>
            <a:effectRef idx="0">
              <a:scrgbClr r="0" g="0" b="0"/>
            </a:effectRef>
            <a:fontRef idx="minor">
              <a:schemeClr val="accent4"/>
            </a:fontRef>
          </p:style>
          <p:txBody>
            <a:bodyPr rtlCol="0" anchor="ctr"/>
            <a:lstStyle/>
            <a:p>
              <a:pPr algn="ctr"/>
              <a:endParaRPr lang="en-US"/>
            </a:p>
          </p:txBody>
        </p:sp>
        <p:sp>
          <p:nvSpPr>
            <p:cNvPr id="16" name="Rectangle 15">
              <a:extLst>
                <a:ext uri="{FF2B5EF4-FFF2-40B4-BE49-F238E27FC236}">
                  <a16:creationId xmlns:a16="http://schemas.microsoft.com/office/drawing/2014/main" id="{D9BC9891-0B6D-BBFA-403C-A43FCA234C32}"/>
                </a:ext>
              </a:extLst>
            </p:cNvPr>
            <p:cNvSpPr/>
            <p:nvPr/>
          </p:nvSpPr>
          <p:spPr>
            <a:xfrm>
              <a:off x="3566337" y="2084058"/>
              <a:ext cx="3175913" cy="5633031"/>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à personnaliser – insérez des images d’une réservation dans Outlook</a:t>
              </a:r>
              <a:r>
                <a:rPr lang="en-US" dirty="0">
                  <a:solidFill>
                    <a:schemeClr val="tx1"/>
                  </a:solidFill>
                  <a:highlight>
                    <a:srgbClr val="FFFF00"/>
                  </a:highlight>
                </a:rPr>
                <a:t>  </a:t>
              </a:r>
              <a:endParaRPr lang="en-CA" dirty="0">
                <a:solidFill>
                  <a:schemeClr val="tx1"/>
                </a:solidFill>
                <a:highlight>
                  <a:srgbClr val="FFFF00"/>
                </a:highlight>
              </a:endParaRPr>
            </a:p>
          </p:txBody>
        </p:sp>
      </p:grpSp>
    </p:spTree>
    <p:extLst>
      <p:ext uri="{BB962C8B-B14F-4D97-AF65-F5344CB8AC3E}">
        <p14:creationId xmlns:p14="http://schemas.microsoft.com/office/powerpoint/2010/main" val="24813550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0"/>
            <a:ext cx="12192000" cy="767558"/>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8847112"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Accès au milieu de travail</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A5D55574-F096-4832-8230-C750D53B7119}"/>
              </a:ext>
            </a:extLst>
          </p:cNvPr>
          <p:cNvSpPr txBox="1"/>
          <p:nvPr/>
        </p:nvSpPr>
        <p:spPr>
          <a:xfrm>
            <a:off x="327633" y="1315381"/>
            <a:ext cx="7962927" cy="1334340"/>
          </a:xfrm>
          <a:prstGeom prst="rect">
            <a:avLst/>
          </a:prstGeom>
          <a:noFill/>
        </p:spPr>
        <p:txBody>
          <a:bodyPr wrap="square">
            <a:spAutoFit/>
          </a:bodyPr>
          <a:lstStyle/>
          <a:p>
            <a:pPr>
              <a:lnSpc>
                <a:spcPct val="107000"/>
              </a:lnSpc>
              <a:spcAft>
                <a:spcPts val="600"/>
              </a:spcAft>
            </a:pPr>
            <a:r>
              <a:rPr lang="fr-FR" sz="1400" dirty="0">
                <a:latin typeface="Avenir Next LT Pro Demi" panose="020B0704020202020204" pitchFamily="34" charset="0"/>
                <a:cs typeface="Segoe UI Semilight" panose="020B0402040204020203" pitchFamily="34" charset="0"/>
              </a:rPr>
              <a:t>Carte d'accès</a:t>
            </a:r>
          </a:p>
          <a:p>
            <a:pPr>
              <a:lnSpc>
                <a:spcPct val="107000"/>
              </a:lnSpc>
              <a:spcAft>
                <a:spcPts val="800"/>
              </a:spcAft>
            </a:pPr>
            <a:r>
              <a:rPr lang="fr-FR" sz="1400" dirty="0">
                <a:effectLst/>
                <a:latin typeface="Avenir Next LT Pro" panose="020B0504020202020204" pitchFamily="34" charset="0"/>
                <a:ea typeface="Calibri" panose="020F0502020204030204" pitchFamily="34" charset="0"/>
                <a:cs typeface="Arial" panose="020B0604020202020204" pitchFamily="34" charset="0"/>
              </a:rPr>
              <a:t>Pour accéder au milieu de travail, vous avez besoin d'une carte d'identification de l'</a:t>
            </a:r>
            <a:r>
              <a:rPr lang="fr-FR"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organisation</a:t>
            </a:r>
            <a:r>
              <a:rPr lang="fr-FR" sz="1400" dirty="0">
                <a:effectLst/>
                <a:latin typeface="Avenir Next LT Pro" panose="020B0504020202020204" pitchFamily="34" charset="0"/>
                <a:ea typeface="Calibri" panose="020F0502020204030204" pitchFamily="34" charset="0"/>
                <a:cs typeface="Arial" panose="020B0604020202020204" pitchFamily="34" charset="0"/>
              </a:rPr>
              <a:t> (ID) et d'une carte d'accès valides. Assurez-vous que votre carte d'accès est valide et, si elle ne l'est pas ou si elle est expire sous peu, veuillez contacter [</a:t>
            </a:r>
            <a:r>
              <a:rPr lang="fr-FR"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courriel générique ou personne spécifique chargée des cartes d'accès</a:t>
            </a:r>
            <a:r>
              <a:rPr lang="fr-FR" sz="1400" dirty="0">
                <a:effectLst/>
                <a:latin typeface="Avenir Next LT Pro" panose="020B0504020202020204" pitchFamily="34" charset="0"/>
                <a:ea typeface="Calibri" panose="020F0502020204030204" pitchFamily="34" charset="0"/>
                <a:cs typeface="Arial" panose="020B0604020202020204" pitchFamily="34" charset="0"/>
              </a:rPr>
              <a:t>] pour prendre rendez-vous.</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p:txBody>
      </p:sp>
      <p:graphicFrame>
        <p:nvGraphicFramePr>
          <p:cNvPr id="10" name="Diagram 9">
            <a:extLst>
              <a:ext uri="{FF2B5EF4-FFF2-40B4-BE49-F238E27FC236}">
                <a16:creationId xmlns:a16="http://schemas.microsoft.com/office/drawing/2014/main" id="{6CF86BC9-01C5-4660-A1D0-A4B9C79CAEC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16617151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 name="Group 10">
            <a:extLst>
              <a:ext uri="{FF2B5EF4-FFF2-40B4-BE49-F238E27FC236}">
                <a16:creationId xmlns:a16="http://schemas.microsoft.com/office/drawing/2014/main" id="{874CD1D0-E5BC-43B6-B966-4E38352FADE1}"/>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12" name="Graphic 11" descr="Laptop with solid fill">
              <a:extLst>
                <a:ext uri="{FF2B5EF4-FFF2-40B4-BE49-F238E27FC236}">
                  <a16:creationId xmlns:a16="http://schemas.microsoft.com/office/drawing/2014/main" id="{5AF9F0F5-76E5-4B22-93B2-129C2240C41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3" name="Graphic 12" descr="Backpack with solid fill">
              <a:extLst>
                <a:ext uri="{FF2B5EF4-FFF2-40B4-BE49-F238E27FC236}">
                  <a16:creationId xmlns:a16="http://schemas.microsoft.com/office/drawing/2014/main" id="{01DBED9E-C5C8-4928-9843-322405943577}"/>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 name="Rectangle 1">
            <a:extLst>
              <a:ext uri="{FF2B5EF4-FFF2-40B4-BE49-F238E27FC236}">
                <a16:creationId xmlns:a16="http://schemas.microsoft.com/office/drawing/2014/main" id="{27612734-E017-75B8-B922-AAF381AD8D9B}"/>
              </a:ext>
            </a:extLst>
          </p:cNvPr>
          <p:cNvSpPr/>
          <p:nvPr/>
        </p:nvSpPr>
        <p:spPr>
          <a:xfrm>
            <a:off x="360846" y="2716370"/>
            <a:ext cx="7962926" cy="1031051"/>
          </a:xfrm>
          <a:prstGeom prst="rect">
            <a:avLst/>
          </a:prstGeom>
        </p:spPr>
        <p:txBody>
          <a:bodyPr wrap="square">
            <a:spAutoFit/>
          </a:bodyPr>
          <a:lstStyle/>
          <a:p>
            <a:pPr>
              <a:spcAft>
                <a:spcPts val="600"/>
              </a:spcAft>
            </a:pPr>
            <a:r>
              <a:rPr lang="fr-FR" sz="1400" dirty="0">
                <a:latin typeface="Avenir Next LT Pro Demi" panose="020B0704020202020204" pitchFamily="34" charset="0"/>
                <a:cs typeface="Segoe UI Semilight" panose="020B0402040204020203" pitchFamily="34" charset="0"/>
              </a:rPr>
              <a:t>Accès temporaire et cartes de remplacement</a:t>
            </a:r>
          </a:p>
          <a:p>
            <a:r>
              <a:rPr lang="fr-FR" sz="1400" dirty="0">
                <a:latin typeface="Avenir Next LT Pro" panose="020B0504020202020204" pitchFamily="34" charset="0"/>
              </a:rPr>
              <a:t>Si vous avez oublié ou perdu votre carte, vous pouvez obtenir une carte d'accès temporaire auprès de la sécurité au [</a:t>
            </a:r>
            <a:r>
              <a:rPr lang="fr-FR" sz="1400" dirty="0">
                <a:highlight>
                  <a:srgbClr val="FFFF00"/>
                </a:highlight>
                <a:latin typeface="Avenir Next LT Pro" panose="020B0504020202020204" pitchFamily="34" charset="0"/>
              </a:rPr>
              <a:t>rez-de-chaussée</a:t>
            </a:r>
            <a:r>
              <a:rPr lang="fr-FR" sz="1400" dirty="0">
                <a:latin typeface="Avenir Next LT Pro" panose="020B0504020202020204" pitchFamily="34" charset="0"/>
              </a:rPr>
              <a:t>]. Des cartes de remplacement sont disponibles en [</a:t>
            </a:r>
            <a:r>
              <a:rPr lang="fr-FR" sz="1400" dirty="0">
                <a:highlight>
                  <a:srgbClr val="FFFF00"/>
                </a:highlight>
                <a:latin typeface="Avenir Next LT Pro" panose="020B0504020202020204" pitchFamily="34" charset="0"/>
              </a:rPr>
              <a:t>insérez la procédure pour obtenir une carte de remplacement</a:t>
            </a:r>
            <a:r>
              <a:rPr lang="fr-FR" sz="1400" dirty="0">
                <a:latin typeface="Avenir Next LT Pro" panose="020B0504020202020204" pitchFamily="34" charset="0"/>
              </a:rPr>
              <a:t>].</a:t>
            </a:r>
            <a:endParaRPr lang="en-US" sz="1400" dirty="0">
              <a:latin typeface="Avenir Next LT Pro" panose="020B0504020202020204" pitchFamily="34" charset="0"/>
            </a:endParaRPr>
          </a:p>
        </p:txBody>
      </p:sp>
      <p:sp>
        <p:nvSpPr>
          <p:cNvPr id="5" name="Rectangle 4">
            <a:extLst>
              <a:ext uri="{FF2B5EF4-FFF2-40B4-BE49-F238E27FC236}">
                <a16:creationId xmlns:a16="http://schemas.microsoft.com/office/drawing/2014/main" id="{389AA91E-3D88-9205-58FA-9E7E3EDA198C}"/>
              </a:ext>
            </a:extLst>
          </p:cNvPr>
          <p:cNvSpPr/>
          <p:nvPr/>
        </p:nvSpPr>
        <p:spPr>
          <a:xfrm>
            <a:off x="360846" y="3892499"/>
            <a:ext cx="8298572" cy="815608"/>
          </a:xfrm>
          <a:prstGeom prst="rect">
            <a:avLst/>
          </a:prstGeom>
        </p:spPr>
        <p:txBody>
          <a:bodyPr wrap="square">
            <a:spAutoFit/>
          </a:bodyPr>
          <a:lstStyle/>
          <a:p>
            <a:pPr>
              <a:spcAft>
                <a:spcPts val="600"/>
              </a:spcAft>
            </a:pPr>
            <a:r>
              <a:rPr lang="fr-FR" sz="1400" dirty="0">
                <a:latin typeface="Avenir Next LT Pro Demi" panose="020B0704020202020204" pitchFamily="34" charset="0"/>
                <a:cs typeface="Segoe UI Semilight" panose="020B0402040204020203" pitchFamily="34" charset="0"/>
              </a:rPr>
              <a:t>Visiteurs</a:t>
            </a:r>
          </a:p>
          <a:p>
            <a:r>
              <a:rPr lang="fr-FR" sz="1400" dirty="0">
                <a:latin typeface="Avenir Next LT Pro" panose="020B0504020202020204" pitchFamily="34" charset="0"/>
              </a:rPr>
              <a:t>Pour obtenir une carte d'accès temporaire pour un visiteur, veuillez envoyer un courriel à [</a:t>
            </a:r>
            <a:r>
              <a:rPr lang="fr-FR" sz="1400" dirty="0">
                <a:highlight>
                  <a:srgbClr val="FFFF00"/>
                </a:highlight>
                <a:latin typeface="Avenir Next LT Pro" panose="020B0504020202020204" pitchFamily="34" charset="0"/>
              </a:rPr>
              <a:t>contact sécurité</a:t>
            </a:r>
            <a:r>
              <a:rPr lang="fr-FR" sz="1400" dirty="0">
                <a:latin typeface="Avenir Next LT Pro" panose="020B0504020202020204" pitchFamily="34" charset="0"/>
              </a:rPr>
              <a:t>] avant sa visite.</a:t>
            </a:r>
            <a:endParaRPr lang="en-US" sz="1400" dirty="0">
              <a:latin typeface="Avenir Next LT Pro" panose="020B0504020202020204" pitchFamily="34" charset="0"/>
            </a:endParaRPr>
          </a:p>
        </p:txBody>
      </p:sp>
      <p:sp>
        <p:nvSpPr>
          <p:cNvPr id="3" name="TextBox 2">
            <a:extLst>
              <a:ext uri="{FF2B5EF4-FFF2-40B4-BE49-F238E27FC236}">
                <a16:creationId xmlns:a16="http://schemas.microsoft.com/office/drawing/2014/main" id="{E1A94E0C-4B76-BD96-61C5-AD0C4F61EAC9}"/>
              </a:ext>
            </a:extLst>
          </p:cNvPr>
          <p:cNvSpPr txBox="1"/>
          <p:nvPr/>
        </p:nvSpPr>
        <p:spPr>
          <a:xfrm>
            <a:off x="360846" y="4860545"/>
            <a:ext cx="8042201" cy="52322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rPr>
              <a:t>[</a:t>
            </a:r>
            <a:r>
              <a:rPr kumimoji="0" lang="fr-FR"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ea typeface="+mn-ea"/>
                <a:cs typeface="+mn-cs"/>
              </a:rPr>
              <a:t>Ajoutez des instructions supplémentaires sur la demande de carte d'accès, c'est-à-dire des formulaires de demande/procédures, des liens, etc.</a:t>
            </a:r>
            <a:r>
              <a:rPr kumimoji="0" lang="fr-FR"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rPr>
              <a:t>]</a:t>
            </a:r>
            <a:endParaRPr kumimoji="0" lang="en-US" sz="1400" b="0" i="0" u="none" strike="noStrike" kern="1200" cap="none" spc="0" normalizeH="0" baseline="0" noProof="0" dirty="0">
              <a:ln>
                <a:noFill/>
              </a:ln>
              <a:solidFill>
                <a:srgbClr val="000000"/>
              </a:solidFill>
              <a:effectLst/>
              <a:uLnTx/>
              <a:uFillTx/>
              <a:latin typeface="Avenir Next LT Pro" panose="020B0504020202020204" pitchFamily="34" charset="0"/>
              <a:ea typeface="+mn-ea"/>
              <a:cs typeface="+mn-cs"/>
            </a:endParaRPr>
          </a:p>
        </p:txBody>
      </p:sp>
      <p:sp>
        <p:nvSpPr>
          <p:cNvPr id="6" name="Rectangle 5">
            <a:extLst>
              <a:ext uri="{FF2B5EF4-FFF2-40B4-BE49-F238E27FC236}">
                <a16:creationId xmlns:a16="http://schemas.microsoft.com/office/drawing/2014/main" id="{B8FDFB62-B368-4345-8DFD-C17300421A5C}"/>
              </a:ext>
            </a:extLst>
          </p:cNvPr>
          <p:cNvSpPr/>
          <p:nvPr/>
        </p:nvSpPr>
        <p:spPr>
          <a:xfrm>
            <a:off x="8534941" y="1109368"/>
            <a:ext cx="3074257" cy="4771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schemeClr val="tx1"/>
                </a:solidFill>
                <a:highlight>
                  <a:srgbClr val="FFFF00"/>
                </a:highlight>
              </a:rPr>
              <a:t>Facultatif - photo de la carte d'accès, du bureau de sécurité ou des tourniquets au rez-de-chaussée</a:t>
            </a:r>
            <a:endParaRPr lang="en-CA" dirty="0">
              <a:solidFill>
                <a:schemeClr val="tx1"/>
              </a:solidFill>
              <a:highlight>
                <a:srgbClr val="FFFF00"/>
              </a:highlight>
            </a:endParaRPr>
          </a:p>
        </p:txBody>
      </p:sp>
    </p:spTree>
    <p:extLst>
      <p:ext uri="{BB962C8B-B14F-4D97-AF65-F5344CB8AC3E}">
        <p14:creationId xmlns:p14="http://schemas.microsoft.com/office/powerpoint/2010/main" val="28148210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C2FE0E-DCC2-4C8F-8D51-B1BE7E214A3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505480"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Préparer votre sac</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graphicFrame>
        <p:nvGraphicFramePr>
          <p:cNvPr id="10" name="Diagram 9">
            <a:extLst>
              <a:ext uri="{FF2B5EF4-FFF2-40B4-BE49-F238E27FC236}">
                <a16:creationId xmlns:a16="http://schemas.microsoft.com/office/drawing/2014/main" id="{85474FF7-9582-4A3B-9C97-859D46D10B57}"/>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75601186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 name="Group 10">
            <a:extLst>
              <a:ext uri="{FF2B5EF4-FFF2-40B4-BE49-F238E27FC236}">
                <a16:creationId xmlns:a16="http://schemas.microsoft.com/office/drawing/2014/main" id="{B6FE6C66-F33D-4238-8C4C-755FFB95DC30}"/>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12" name="Graphic 11" descr="Laptop with solid fill">
              <a:extLst>
                <a:ext uri="{FF2B5EF4-FFF2-40B4-BE49-F238E27FC236}">
                  <a16:creationId xmlns:a16="http://schemas.microsoft.com/office/drawing/2014/main" id="{7817D8AF-C051-4653-9BED-FD0F0C36BCE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3" name="Graphic 12" descr="Backpack with solid fill">
              <a:extLst>
                <a:ext uri="{FF2B5EF4-FFF2-40B4-BE49-F238E27FC236}">
                  <a16:creationId xmlns:a16="http://schemas.microsoft.com/office/drawing/2014/main" id="{C55F9CC8-18B0-423F-89A5-0DA6E69E86F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pic>
        <p:nvPicPr>
          <p:cNvPr id="6" name="Graphic 5">
            <a:extLst>
              <a:ext uri="{FF2B5EF4-FFF2-40B4-BE49-F238E27FC236}">
                <a16:creationId xmlns:a16="http://schemas.microsoft.com/office/drawing/2014/main" id="{CA316BD7-35AA-C3DA-E429-072AED354918}"/>
              </a:ext>
              <a:ext uri="{C183D7F6-B498-43B3-948B-1728B52AA6E4}">
                <adec:decorative xmlns:adec="http://schemas.microsoft.com/office/drawing/2017/decorative" val="1"/>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9085603" y="1701945"/>
            <a:ext cx="2462213" cy="2462213"/>
          </a:xfrm>
          <a:prstGeom prst="rect">
            <a:avLst/>
          </a:prstGeom>
        </p:spPr>
      </p:pic>
      <p:sp>
        <p:nvSpPr>
          <p:cNvPr id="2" name="TextBox 1">
            <a:extLst>
              <a:ext uri="{FF2B5EF4-FFF2-40B4-BE49-F238E27FC236}">
                <a16:creationId xmlns:a16="http://schemas.microsoft.com/office/drawing/2014/main" id="{5079D2BF-E4C2-BB8C-7A01-544385275784}"/>
              </a:ext>
            </a:extLst>
          </p:cNvPr>
          <p:cNvSpPr txBox="1"/>
          <p:nvPr/>
        </p:nvSpPr>
        <p:spPr>
          <a:xfrm>
            <a:off x="793926" y="1486501"/>
            <a:ext cx="8090780" cy="2893100"/>
          </a:xfrm>
          <a:prstGeom prst="rect">
            <a:avLst/>
          </a:prstGeom>
          <a:noFill/>
        </p:spPr>
        <p:txBody>
          <a:bodyPr wrap="square">
            <a:spAutoFit/>
          </a:bodyPr>
          <a:lstStyle/>
          <a:p>
            <a:pPr marL="114300"/>
            <a:endParaRPr lang="en-CA" sz="1400" dirty="0">
              <a:latin typeface="Avenir Next LT Pro" panose="020B0504020202020204" pitchFamily="34" charset="0"/>
              <a:cs typeface="Segoe UI Semilight" panose="020B0402040204020203" pitchFamily="34" charset="0"/>
            </a:endParaRPr>
          </a:p>
          <a:p>
            <a:pPr marL="114300"/>
            <a:r>
              <a:rPr lang="fr-FR" sz="1400" b="1" dirty="0">
                <a:latin typeface="Avenir Next LT Pro" panose="020B0504020202020204" pitchFamily="34" charset="0"/>
                <a:cs typeface="Segoe UI Semilight" panose="020B0402040204020203" pitchFamily="34" charset="0"/>
              </a:rPr>
              <a:t>Avant de partir pour votre nouveau milieu de travail, assurez vous d’apporter vos indispensables pour le bureau dans votre sac :</a:t>
            </a:r>
          </a:p>
          <a:p>
            <a:pPr marL="400050" indent="-285750">
              <a:buFont typeface="Arial" panose="020B0604020202020204" pitchFamily="34" charset="0"/>
              <a:buChar char="•"/>
            </a:pPr>
            <a:endParaRPr lang="fr-FR" sz="1400" dirty="0">
              <a:latin typeface="Avenir Next LT Pro" panose="020B0504020202020204" pitchFamily="34" charset="0"/>
              <a:cs typeface="Segoe UI Semilight" panose="020B0402040204020203" pitchFamily="34" charset="0"/>
            </a:endParaRP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Ordinateur portable/tablette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Téléphone portable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Câbles de recharge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Casque d'écoute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Souris</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Clavier (si nécessaire)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Bloc-notes et stylo (si nécessaire)</a:t>
            </a:r>
          </a:p>
          <a:p>
            <a:pPr marL="400050" indent="-285750">
              <a:buFont typeface="Arial" panose="020B0604020202020204" pitchFamily="34" charset="0"/>
              <a:buChar char="•"/>
            </a:pPr>
            <a:r>
              <a:rPr lang="fr-FR" sz="1400" dirty="0">
                <a:latin typeface="Avenir Next LT Pro" panose="020B0504020202020204" pitchFamily="34" charset="0"/>
                <a:cs typeface="Segoe UI Semilight" panose="020B0402040204020203" pitchFamily="34" charset="0"/>
              </a:rPr>
              <a:t>Tout autre article personnel dont vous pourriez avoir besoin pendant la journée</a:t>
            </a:r>
            <a:endParaRPr lang="en-CA" sz="1400" dirty="0">
              <a:latin typeface="Avenir Next LT Pro" panose="020B0504020202020204" pitchFamily="34" charset="0"/>
              <a:cs typeface="Segoe UI Semilight" panose="020B0402040204020203" pitchFamily="34" charset="0"/>
            </a:endParaRPr>
          </a:p>
          <a:p>
            <a:pPr marL="114300" indent="0">
              <a:buNone/>
            </a:pPr>
            <a:endParaRPr lang="en-CA" sz="14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260EC94E-2D0C-EBDA-4BB6-D2B2F7C22635}"/>
              </a:ext>
            </a:extLst>
          </p:cNvPr>
          <p:cNvSpPr txBox="1"/>
          <p:nvPr/>
        </p:nvSpPr>
        <p:spPr>
          <a:xfrm>
            <a:off x="793926" y="4379601"/>
            <a:ext cx="11049945" cy="523220"/>
          </a:xfrm>
          <a:prstGeom prst="rect">
            <a:avLst/>
          </a:prstGeom>
          <a:noFill/>
        </p:spPr>
        <p:txBody>
          <a:bodyPr wrap="square">
            <a:spAutoFit/>
          </a:bodyPr>
          <a:lstStyle/>
          <a:p>
            <a:pPr marL="114300" indent="0">
              <a:buNone/>
            </a:pPr>
            <a:r>
              <a:rPr lang="fr-CA" sz="1400" dirty="0">
                <a:highlight>
                  <a:srgbClr val="FFFF00"/>
                </a:highlight>
                <a:latin typeface="Avenir Next LT Pro" panose="020B0504020202020204" pitchFamily="34" charset="0"/>
                <a:cs typeface="Segoe UI Semilight" panose="020B0402040204020203" pitchFamily="34" charset="0"/>
              </a:rPr>
              <a:t>Ajoutez des renseignements à savoir o</a:t>
            </a:r>
            <a:r>
              <a:rPr lang="fr-CA" sz="1400" dirty="0">
                <a:highlight>
                  <a:srgbClr val="FFFF00"/>
                </a:highlight>
                <a:latin typeface="Avenir Next LT Pro" panose="020B0504020202020204" pitchFamily="34" charset="0"/>
                <a:ea typeface="Calibri Light" panose="020F0302020204030204" pitchFamily="34" charset="0"/>
                <a:cs typeface="Segoe UI Semilight" panose="020B0402040204020203" pitchFamily="34" charset="0"/>
              </a:rPr>
              <a:t>ù</a:t>
            </a:r>
            <a:r>
              <a:rPr lang="fr-CA" sz="1400" dirty="0">
                <a:highlight>
                  <a:srgbClr val="FFFF00"/>
                </a:highlight>
                <a:latin typeface="Avenir Next LT Pro" panose="020B0504020202020204" pitchFamily="34" charset="0"/>
                <a:cs typeface="Segoe UI Semilight" panose="020B0402040204020203" pitchFamily="34" charset="0"/>
              </a:rPr>
              <a:t> les employés peuvent emprunter de l’équipement s’ils ont oublié quelque chose à la maison (câbles, périphériques, etc.)</a:t>
            </a:r>
          </a:p>
        </p:txBody>
      </p:sp>
    </p:spTree>
    <p:extLst>
      <p:ext uri="{BB962C8B-B14F-4D97-AF65-F5344CB8AC3E}">
        <p14:creationId xmlns:p14="http://schemas.microsoft.com/office/powerpoint/2010/main" val="101698062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94AFA53-5E26-B95F-6CEA-624FDA10ACF0}"/>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4" name="Diagram 3">
            <a:extLst>
              <a:ext uri="{FF2B5EF4-FFF2-40B4-BE49-F238E27FC236}">
                <a16:creationId xmlns:a16="http://schemas.microsoft.com/office/drawing/2014/main" id="{942400BB-A83A-59F2-C73D-D439CDFB082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9645424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68EE9C6C-E76F-286C-CEEC-D52CE953D0CE}"/>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6" name="Graphic 5" descr="Laptop with solid fill">
              <a:extLst>
                <a:ext uri="{FF2B5EF4-FFF2-40B4-BE49-F238E27FC236}">
                  <a16:creationId xmlns:a16="http://schemas.microsoft.com/office/drawing/2014/main" id="{4E8DABA9-06FB-3EB8-CCC6-1F27B79D03C6}"/>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7" name="Graphic 6" descr="Backpack with solid fill">
              <a:extLst>
                <a:ext uri="{FF2B5EF4-FFF2-40B4-BE49-F238E27FC236}">
                  <a16:creationId xmlns:a16="http://schemas.microsoft.com/office/drawing/2014/main" id="{CE7F4778-0C25-14D7-B68A-3C925D14BE70}"/>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19" name="Title 3">
            <a:extLst>
              <a:ext uri="{FF2B5EF4-FFF2-40B4-BE49-F238E27FC236}">
                <a16:creationId xmlns:a16="http://schemas.microsoft.com/office/drawing/2014/main" id="{A454A372-87E7-4C1B-B871-5A1D4FF4ED82}"/>
              </a:ext>
            </a:extLst>
          </p:cNvPr>
          <p:cNvSpPr txBox="1">
            <a:spLocks noGrp="1"/>
          </p:cNvSpPr>
          <p:nvPr>
            <p:ph type="title" idx="4294967295"/>
          </p:nvPr>
        </p:nvSpPr>
        <p:spPr>
          <a:xfrm>
            <a:off x="86576" y="58165"/>
            <a:ext cx="9505480" cy="6243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Une nouvelle façon de travailler</a:t>
            </a:r>
            <a:endPar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endParaRPr>
          </a:p>
        </p:txBody>
      </p:sp>
      <p:sp>
        <p:nvSpPr>
          <p:cNvPr id="2" name="TextBox 1">
            <a:extLst>
              <a:ext uri="{FF2B5EF4-FFF2-40B4-BE49-F238E27FC236}">
                <a16:creationId xmlns:a16="http://schemas.microsoft.com/office/drawing/2014/main" id="{06B060C8-E99D-D4F4-76AB-5001E5510119}"/>
              </a:ext>
            </a:extLst>
          </p:cNvPr>
          <p:cNvSpPr txBox="1"/>
          <p:nvPr/>
        </p:nvSpPr>
        <p:spPr>
          <a:xfrm>
            <a:off x="120832" y="834739"/>
            <a:ext cx="12031050" cy="3539430"/>
          </a:xfrm>
          <a:prstGeom prst="rect">
            <a:avLst/>
          </a:prstGeom>
          <a:noFill/>
        </p:spPr>
        <p:txBody>
          <a:bodyPr wrap="square" rtlCol="0">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pPr>
              <a:spcAft>
                <a:spcPts val="0"/>
              </a:spcAft>
            </a:pPr>
            <a:r>
              <a:rPr lang="fr-FR" sz="1400" dirty="0"/>
              <a:t>Les premières pages de ce guide vous ont permises de prendre connaissance de votre nouveau milieu de travail, de planifier pour cette nouvelle façon de travailler et de vous préparer en conséquence. La prochaine étape consiste à commencer à travailler dans votre nouveau milieu de travail! Voici quelques derniers conseils et astuces pour que cette transition vers un environnement de travail axé sur les activités soit la plus positive possible.</a:t>
            </a:r>
          </a:p>
          <a:p>
            <a:pPr>
              <a:spcAft>
                <a:spcPts val="0"/>
              </a:spcAft>
            </a:pPr>
            <a:endParaRPr lang="fr-FR" sz="1400" dirty="0"/>
          </a:p>
          <a:p>
            <a:pPr>
              <a:spcAft>
                <a:spcPts val="0"/>
              </a:spcAft>
            </a:pPr>
            <a:r>
              <a:rPr lang="fr-FR" sz="1400" b="1" dirty="0"/>
              <a:t>Le parcours et l'expérience de chacun seront différents : </a:t>
            </a:r>
            <a:r>
              <a:rPr lang="fr-FR" sz="1400" dirty="0"/>
              <a:t>soyez patient avec vous-même et avec les autres pendant cette transition. Tout le monde est  en train d'apprendre et de s'adapter à cette nouvelle façon de travailler. </a:t>
            </a:r>
          </a:p>
          <a:p>
            <a:pPr>
              <a:spcAft>
                <a:spcPts val="0"/>
              </a:spcAft>
            </a:pPr>
            <a:endParaRPr lang="fr-FR" sz="1400" dirty="0"/>
          </a:p>
          <a:p>
            <a:pPr>
              <a:spcAft>
                <a:spcPts val="0"/>
              </a:spcAft>
            </a:pPr>
            <a:r>
              <a:rPr lang="fr-FR" sz="1400" b="1" dirty="0"/>
              <a:t>Partager l'espace de travail : </a:t>
            </a:r>
            <a:r>
              <a:rPr lang="fr-FR" sz="1400" dirty="0"/>
              <a:t>cela exige de chacun qu'il adopte de nouveaux comportements. C'est une responsabilité collective de contribuer à créer un environnement de travail sain et productif.</a:t>
            </a:r>
          </a:p>
          <a:p>
            <a:pPr>
              <a:spcAft>
                <a:spcPts val="0"/>
              </a:spcAft>
            </a:pPr>
            <a:endParaRPr lang="fr-FR" sz="1400" dirty="0"/>
          </a:p>
          <a:p>
            <a:pPr>
              <a:spcAft>
                <a:spcPts val="0"/>
              </a:spcAft>
            </a:pPr>
            <a:r>
              <a:rPr lang="fr-FR" sz="1400" b="1" dirty="0"/>
              <a:t>Zonage : </a:t>
            </a:r>
            <a:r>
              <a:rPr lang="fr-FR" sz="1400" dirty="0"/>
              <a:t>soyez conscient de la zone (tranquille, interactive ou transition) dans laquelle vous vous trouvez </a:t>
            </a:r>
            <a:r>
              <a:rPr lang="fr-FR" sz="1400" i="1" dirty="0"/>
              <a:t>en tout temps </a:t>
            </a:r>
            <a:r>
              <a:rPr lang="fr-FR" sz="1400" dirty="0"/>
              <a:t>et adaptez vos comportements en conséquence. L'espace dispose d'une signalisation et d'un système d'orientation pour identifier les zones. </a:t>
            </a:r>
          </a:p>
          <a:p>
            <a:pPr>
              <a:spcAft>
                <a:spcPts val="0"/>
              </a:spcAft>
            </a:pPr>
            <a:endParaRPr lang="fr-FR" sz="1400" b="1" i="1" dirty="0"/>
          </a:p>
          <a:p>
            <a:pPr>
              <a:spcAft>
                <a:spcPts val="0"/>
              </a:spcAft>
            </a:pPr>
            <a:r>
              <a:rPr lang="fr-FR" sz="1400" b="1" i="1" dirty="0"/>
              <a:t>Et n'oubliez pas de respecter les normes communautaires et l'étiquette en milieu de travail!</a:t>
            </a:r>
            <a:endParaRPr lang="en-US" sz="1400" b="1" i="1" dirty="0"/>
          </a:p>
          <a:p>
            <a:pPr>
              <a:spcAft>
                <a:spcPts val="0"/>
              </a:spcAft>
            </a:pPr>
            <a:endParaRPr lang="en-US" sz="1400" b="1" dirty="0"/>
          </a:p>
        </p:txBody>
      </p:sp>
    </p:spTree>
    <p:extLst>
      <p:ext uri="{BB962C8B-B14F-4D97-AF65-F5344CB8AC3E}">
        <p14:creationId xmlns:p14="http://schemas.microsoft.com/office/powerpoint/2010/main" val="8645171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4D4C3C8-8CC6-4BF9-B9F0-0B29F37F2A1C}"/>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Title 1">
            <a:extLst>
              <a:ext uri="{FF2B5EF4-FFF2-40B4-BE49-F238E27FC236}">
                <a16:creationId xmlns:a16="http://schemas.microsoft.com/office/drawing/2014/main" id="{7848FF00-1347-4DA1-9437-1B4A0F154B78}"/>
              </a:ext>
            </a:extLst>
          </p:cNvPr>
          <p:cNvSpPr>
            <a:spLocks noGrp="1"/>
          </p:cNvSpPr>
          <p:nvPr>
            <p:ph type="title" idx="4294967295"/>
          </p:nvPr>
        </p:nvSpPr>
        <p:spPr>
          <a:xfrm>
            <a:off x="206500" y="36753"/>
            <a:ext cx="5599940" cy="60108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lang="fr-CA" sz="3200" dirty="0">
                <a:solidFill>
                  <a:schemeClr val="bg1"/>
                </a:solidFill>
                <a:ea typeface="+mn-ea"/>
              </a:rPr>
              <a:t>Contenu de la boîte à outils</a:t>
            </a:r>
          </a:p>
        </p:txBody>
      </p:sp>
      <p:pic>
        <p:nvPicPr>
          <p:cNvPr id="7" name="Content Placeholder 10">
            <a:extLst>
              <a:ext uri="{FF2B5EF4-FFF2-40B4-BE49-F238E27FC236}">
                <a16:creationId xmlns:a16="http://schemas.microsoft.com/office/drawing/2014/main" id="{4764C197-A1C5-4D1B-9772-6248B9F555B9}"/>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pic>
        <p:nvPicPr>
          <p:cNvPr id="11" name="Image 9">
            <a:extLst>
              <a:ext uri="{FF2B5EF4-FFF2-40B4-BE49-F238E27FC236}">
                <a16:creationId xmlns:a16="http://schemas.microsoft.com/office/drawing/2014/main" id="{4BE59BA4-5D6C-4A38-8A73-5686AAF2BAF1}"/>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114"/>
          <a:stretch/>
        </p:blipFill>
        <p:spPr>
          <a:xfrm>
            <a:off x="206500" y="9121734"/>
            <a:ext cx="12196141" cy="53485"/>
          </a:xfrm>
          <a:prstGeom prst="rect">
            <a:avLst/>
          </a:prstGeom>
        </p:spPr>
      </p:pic>
      <p:sp>
        <p:nvSpPr>
          <p:cNvPr id="5" name="TextBox 4">
            <a:extLst>
              <a:ext uri="{FF2B5EF4-FFF2-40B4-BE49-F238E27FC236}">
                <a16:creationId xmlns:a16="http://schemas.microsoft.com/office/drawing/2014/main" id="{C93EB25F-577E-BF9F-5DCA-5F1EB441AE52}"/>
              </a:ext>
            </a:extLst>
          </p:cNvPr>
          <p:cNvSpPr txBox="1"/>
          <p:nvPr/>
        </p:nvSpPr>
        <p:spPr>
          <a:xfrm>
            <a:off x="320040" y="714142"/>
            <a:ext cx="5166360" cy="5370701"/>
          </a:xfrm>
          <a:prstGeom prst="rect">
            <a:avLst/>
          </a:prstGeom>
          <a:noFill/>
        </p:spPr>
        <p:txBody>
          <a:bodyPr wrap="square" numCol="1" spcCol="180000" rtlCol="0">
            <a:spAutoFit/>
          </a:bodyPr>
          <a:lstStyle/>
          <a:p>
            <a:pPr>
              <a:lnSpc>
                <a:spcPct val="150000"/>
              </a:lnSpc>
              <a:buFont typeface="Arial" panose="020B0604020202020204" pitchFamily="34" charset="0"/>
            </a:pPr>
            <a:r>
              <a:rPr lang="fr-CA" sz="1400" b="1" dirty="0">
                <a:solidFill>
                  <a:schemeClr val="accent1">
                    <a:lumMod val="75000"/>
                  </a:schemeClr>
                </a:solidFill>
                <a:latin typeface="Avenir Next LT Pro" panose="020B0504020202020204" pitchFamily="34" charset="0"/>
              </a:rPr>
              <a:t>INTRODUCTION À VOTRE MILIEU DE TRAVAIL</a:t>
            </a:r>
          </a:p>
          <a:p>
            <a:pPr>
              <a:buFont typeface="Arial" panose="020B0604020202020204" pitchFamily="34" charset="0"/>
            </a:pPr>
            <a:r>
              <a:rPr lang="en-CA" sz="1400" dirty="0">
                <a:latin typeface="Avenir Next LT Pro" panose="020B0504020202020204" pitchFamily="34" charset="0"/>
              </a:rPr>
              <a:t>Accueil </a:t>
            </a:r>
            <a:r>
              <a:rPr kumimoji="0" lang="en-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400" dirty="0">
                <a:latin typeface="Avenir Next LT Pro" panose="020B0504020202020204" pitchFamily="34" charset="0"/>
              </a:rPr>
              <a:t>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en-CA" sz="1400" dirty="0">
              <a:latin typeface="Avenir Next LT Pro" panose="020B0504020202020204" pitchFamily="34" charset="0"/>
            </a:endParaRPr>
          </a:p>
          <a:p>
            <a:pPr>
              <a:buFont typeface="Arial" panose="020B0604020202020204" pitchFamily="34" charset="0"/>
            </a:pPr>
            <a:r>
              <a:rPr lang="fr-FR" sz="1400" dirty="0">
                <a:latin typeface="Avenir Next LT Pro" panose="020B0504020202020204" pitchFamily="34" charset="0"/>
              </a:rPr>
              <a:t>S'adapter au travail axé sur les activités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p>
          <a:p>
            <a:pPr>
              <a:buFont typeface="Arial" panose="020B0604020202020204" pitchFamily="34" charset="0"/>
            </a:pPr>
            <a:r>
              <a:rPr lang="fr-FR" sz="1400" dirty="0">
                <a:latin typeface="Avenir Next LT Pro" panose="020B0504020202020204" pitchFamily="34" charset="0"/>
              </a:rPr>
              <a:t>À propos du Milieu de travail GC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fr-FR" sz="1400" dirty="0">
              <a:latin typeface="Avenir Next LT Pro" panose="020B0504020202020204" pitchFamily="34" charset="0"/>
            </a:endParaRPr>
          </a:p>
          <a:p>
            <a:r>
              <a:rPr lang="fr-FR" sz="1400" dirty="0">
                <a:latin typeface="Avenir Next LT Pro" panose="020B0504020202020204" pitchFamily="34" charset="0"/>
              </a:rPr>
              <a:t>Inspiration de la conception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fr-FR" sz="1400" dirty="0">
              <a:latin typeface="Avenir Next LT Pro" panose="020B0504020202020204" pitchFamily="34" charset="0"/>
            </a:endParaRPr>
          </a:p>
          <a:p>
            <a:pPr>
              <a:buFont typeface="Arial" panose="020B0604020202020204" pitchFamily="34" charset="0"/>
            </a:pPr>
            <a:r>
              <a:rPr lang="fr-FR" sz="1400" dirty="0">
                <a:latin typeface="Avenir Next LT Pro" panose="020B0504020202020204" pitchFamily="34" charset="0"/>
              </a:rPr>
              <a:t>Stratégies de conception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fr-FR" sz="1400" dirty="0">
              <a:latin typeface="Avenir Next LT Pro" panose="020B0504020202020204" pitchFamily="34" charset="0"/>
            </a:endParaRPr>
          </a:p>
          <a:p>
            <a:pPr>
              <a:buFont typeface="Arial" panose="020B0604020202020204" pitchFamily="34" charset="0"/>
            </a:pPr>
            <a:r>
              <a:rPr lang="fr-FR" sz="1400" dirty="0">
                <a:latin typeface="Avenir Next LT Pro" panose="020B0504020202020204" pitchFamily="34" charset="0"/>
              </a:rPr>
              <a:t>Conception d’inspiration autochtone - </a:t>
            </a:r>
            <a:r>
              <a:rPr lang="en-CA" sz="1400" b="1" dirty="0">
                <a:solidFill>
                  <a:schemeClr val="accent1">
                    <a:lumMod val="75000"/>
                  </a:schemeClr>
                </a:solidFill>
                <a:highlight>
                  <a:srgbClr val="FFFF00"/>
                </a:highlight>
                <a:latin typeface="Avenir Next LT Pro" panose="020B0504020202020204" pitchFamily="34" charset="0"/>
              </a:rPr>
              <a:t>Page #</a:t>
            </a:r>
            <a:r>
              <a:rPr lang="fr-FR" sz="1400" dirty="0">
                <a:latin typeface="Avenir Next LT Pro" panose="020B0504020202020204" pitchFamily="34" charset="0"/>
              </a:rPr>
              <a:t>  </a:t>
            </a:r>
          </a:p>
          <a:p>
            <a:pPr>
              <a:buFont typeface="Arial" panose="020B0604020202020204" pitchFamily="34" charset="0"/>
            </a:pPr>
            <a:r>
              <a:rPr lang="fr-FR" sz="1400" dirty="0">
                <a:latin typeface="Avenir Next LT Pro" panose="020B0504020202020204" pitchFamily="34" charset="0"/>
              </a:rPr>
              <a:t>Accessibilité et inclusivité - </a:t>
            </a:r>
            <a:r>
              <a:rPr lang="en-CA" sz="1400" b="1" dirty="0">
                <a:solidFill>
                  <a:schemeClr val="accent1">
                    <a:lumMod val="75000"/>
                  </a:schemeClr>
                </a:solidFill>
                <a:highlight>
                  <a:srgbClr val="FFFF00"/>
                </a:highlight>
                <a:latin typeface="Avenir Next LT Pro" panose="020B0504020202020204" pitchFamily="34" charset="0"/>
              </a:rPr>
              <a:t>Page #</a:t>
            </a:r>
            <a:r>
              <a:rPr lang="fr-FR" sz="1400" dirty="0">
                <a:latin typeface="Avenir Next LT Pro" panose="020B0504020202020204" pitchFamily="34" charset="0"/>
              </a:rPr>
              <a:t>  </a:t>
            </a:r>
          </a:p>
          <a:p>
            <a:pPr>
              <a:buFont typeface="Arial" panose="020B0604020202020204" pitchFamily="34" charset="0"/>
            </a:pPr>
            <a:r>
              <a:rPr lang="fr-FR" sz="1400" dirty="0">
                <a:latin typeface="Avenir Next LT Pro" panose="020B0504020202020204" pitchFamily="34" charset="0"/>
              </a:rPr>
              <a:t>Durabilité - </a:t>
            </a:r>
            <a:r>
              <a:rPr lang="en-CA" sz="1400" b="1" dirty="0">
                <a:solidFill>
                  <a:schemeClr val="accent1">
                    <a:lumMod val="75000"/>
                  </a:schemeClr>
                </a:solidFill>
                <a:highlight>
                  <a:srgbClr val="FFFF00"/>
                </a:highlight>
                <a:latin typeface="Avenir Next LT Pro" panose="020B0504020202020204" pitchFamily="34" charset="0"/>
              </a:rPr>
              <a:t>Page #</a:t>
            </a:r>
            <a:r>
              <a:rPr lang="fr-FR" sz="1400" dirty="0">
                <a:latin typeface="Avenir Next LT Pro" panose="020B0504020202020204" pitchFamily="34" charset="0"/>
              </a:rPr>
              <a:t>  </a:t>
            </a:r>
          </a:p>
          <a:p>
            <a:pPr>
              <a:buFont typeface="Arial" panose="020B0604020202020204" pitchFamily="34" charset="0"/>
            </a:pPr>
            <a:r>
              <a:rPr lang="fr-FR" sz="1400" dirty="0">
                <a:latin typeface="Avenir Next LT Pro" panose="020B0504020202020204" pitchFamily="34" charset="0"/>
              </a:rPr>
              <a:t>Points de travail standards - </a:t>
            </a:r>
            <a:r>
              <a:rPr lang="en-CA" sz="1400" b="1" dirty="0">
                <a:solidFill>
                  <a:schemeClr val="accent1">
                    <a:lumMod val="75000"/>
                  </a:schemeClr>
                </a:solidFill>
                <a:highlight>
                  <a:srgbClr val="FFFF00"/>
                </a:highlight>
                <a:latin typeface="Avenir Next LT Pro" panose="020B0504020202020204" pitchFamily="34" charset="0"/>
              </a:rPr>
              <a:t>Page #</a:t>
            </a:r>
            <a:r>
              <a:rPr lang="en-CA" sz="1400" dirty="0">
                <a:highlight>
                  <a:srgbClr val="FFFF00"/>
                </a:highlight>
                <a:latin typeface="Avenir Next LT Pro" panose="020B0504020202020204" pitchFamily="34" charset="0"/>
              </a:rPr>
              <a:t> </a:t>
            </a:r>
            <a:endParaRPr lang="fr-FR" sz="1400" dirty="0">
              <a:latin typeface="Avenir Next LT Pro" panose="020B05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kumimoji="0" lang="fr-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lnSpc>
                <a:spcPct val="150000"/>
              </a:lnSpc>
              <a:spcAft>
                <a:spcPts val="0"/>
              </a:spcAft>
              <a:buClrTx/>
              <a:buSzTx/>
              <a:buFont typeface="Arial" panose="020B0604020202020204" pitchFamily="34" charset="0"/>
              <a:buNone/>
              <a:tabLst/>
              <a:defRPr/>
            </a:pPr>
            <a:r>
              <a:rPr kumimoji="0" lang="fr-CA" sz="1400" b="1" i="0" u="none" strike="noStrike" kern="1200" cap="none" spc="0" normalizeH="0" baseline="0" noProof="0" dirty="0">
                <a:ln>
                  <a:noFill/>
                </a:ln>
                <a:solidFill>
                  <a:schemeClr val="accent5"/>
                </a:solidFill>
                <a:effectLst/>
                <a:uLnTx/>
                <a:uFillTx/>
                <a:latin typeface="Avenir Next LT Pro" panose="020B0504020202020204" pitchFamily="34" charset="0"/>
                <a:cs typeface="Arial" panose="020B0604020202020204" pitchFamily="34" charset="0"/>
              </a:rPr>
              <a:t>PLANIFICATION</a:t>
            </a:r>
            <a:endParaRPr lang="fr-CA" sz="1400" dirty="0">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Planifier votre semaine de travail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Lignes directrices en matière de santé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Planifier votre transport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Commodités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r>
              <a:rPr kumimoji="0" lang="fr-FR" sz="1400" i="0" u="none" strike="noStrike" kern="0" cap="none" spc="0" normalizeH="0" baseline="0" noProof="0" dirty="0">
                <a:ln>
                  <a:noFill/>
                </a:ln>
                <a:effectLst/>
                <a:uLnTx/>
                <a:uFillTx/>
                <a:latin typeface="Avenir Next LT Pro" panose="020B0504020202020204" pitchFamily="34" charset="0"/>
                <a:ea typeface="Arial"/>
                <a:cs typeface="Arial"/>
                <a:sym typeface="Arial"/>
              </a:rPr>
              <a:t>Heures d’ouverture du milieu de travail - </a:t>
            </a:r>
            <a:r>
              <a:rPr kumimoji="0" lang="en-CA" sz="1400" b="1" i="0" u="none" strike="noStrike" kern="0" cap="none" spc="0" normalizeH="0" baseline="0" noProof="0" dirty="0">
                <a:ln>
                  <a:noFill/>
                </a:ln>
                <a:solidFill>
                  <a:schemeClr val="accent5"/>
                </a:solidFill>
                <a:effectLst/>
                <a:highlight>
                  <a:srgbClr val="FFFF00"/>
                </a:highlight>
                <a:uLnTx/>
                <a:uFillTx/>
                <a:latin typeface="Avenir Next LT Pro" panose="020B0504020202020204" pitchFamily="34" charset="0"/>
                <a:ea typeface="Arial"/>
                <a:cs typeface="Arial"/>
                <a:sym typeface="Arial"/>
              </a:rPr>
              <a:t>Page #</a:t>
            </a:r>
            <a:endParaRPr kumimoji="0" lang="en-CA" sz="1400" i="0" u="none" strike="noStrike" kern="1200" cap="none" spc="0" normalizeH="0" baseline="0" noProof="0" dirty="0">
              <a:ln>
                <a:noFill/>
              </a:ln>
              <a:effectLst/>
              <a:highlight>
                <a:srgbClr val="FFFF00"/>
              </a:highlight>
              <a:uLnTx/>
              <a:uFillTx/>
              <a:latin typeface="Avenir Next LT Pro" panose="020B0504020202020204" pitchFamily="34" charset="0"/>
              <a:cs typeface="Arial" panose="020B0604020202020204" pitchFamily="34" charset="0"/>
            </a:endParaRPr>
          </a:p>
          <a:p>
            <a:pPr marL="0" marR="0" lvl="0" indent="0" algn="l" defTabSz="914400" rtl="0" eaLnBrk="1" fontAlgn="auto" latinLnBrk="0" hangingPunct="1">
              <a:spcAft>
                <a:spcPts val="0"/>
              </a:spcAft>
              <a:buClrTx/>
              <a:buSzTx/>
              <a:buFont typeface="Arial" panose="020B0604020202020204" pitchFamily="34" charset="0"/>
              <a:buNone/>
              <a:tabLst/>
              <a:defRPr/>
            </a:pPr>
            <a:endParaRPr lang="en-CA" sz="1400" kern="0" dirty="0">
              <a:latin typeface="Avenir Next LT Pro" panose="020B0504020202020204" pitchFamily="34" charset="0"/>
              <a:ea typeface="+mj-ea"/>
              <a:cs typeface="Arial"/>
              <a:sym typeface="Arial"/>
            </a:endParaRPr>
          </a:p>
          <a:p>
            <a:pPr>
              <a:lnSpc>
                <a:spcPct val="150000"/>
              </a:lnSpc>
            </a:pPr>
            <a:r>
              <a:rPr lang="fr-CA" sz="1400" b="1" kern="0" dirty="0">
                <a:solidFill>
                  <a:schemeClr val="accent3"/>
                </a:solidFill>
                <a:latin typeface="Avenir Next LT Pro" panose="020B0504020202020204" pitchFamily="34" charset="0"/>
                <a:cs typeface="Arial"/>
              </a:rPr>
              <a:t>PRÉPARATION</a:t>
            </a:r>
            <a:endParaRPr lang="en-CA" sz="1400" kern="0" dirty="0">
              <a:latin typeface="Avenir Next LT Pro" panose="020B0504020202020204" pitchFamily="34" charset="0"/>
              <a:cs typeface="Arial"/>
            </a:endParaRPr>
          </a:p>
          <a:p>
            <a:r>
              <a:rPr lang="fr-CA" sz="1400" kern="0" dirty="0">
                <a:latin typeface="Avenir Next LT Pro" panose="020B0504020202020204" pitchFamily="34" charset="0"/>
                <a:cs typeface="Arial"/>
                <a:sym typeface="Arial"/>
              </a:rPr>
              <a:t>Réserver un point de travail -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sz="1400" kern="0" dirty="0">
                <a:latin typeface="Avenir Next LT Pro" panose="020B0504020202020204" pitchFamily="34" charset="0"/>
                <a:cs typeface="Arial"/>
                <a:sym typeface="Arial"/>
              </a:rPr>
              <a:t>Réserver une salle de réunion -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sz="1400" kern="0" dirty="0">
                <a:latin typeface="Avenir Next LT Pro" panose="020B0504020202020204" pitchFamily="34" charset="0"/>
                <a:cs typeface="Arial"/>
                <a:sym typeface="Arial"/>
              </a:rPr>
              <a:t>Accès au milieu de travail -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sz="1400" kern="0" dirty="0">
                <a:latin typeface="Avenir Next LT Pro" panose="020B0504020202020204" pitchFamily="34" charset="0"/>
                <a:cs typeface="Arial"/>
                <a:sym typeface="Arial"/>
              </a:rPr>
              <a:t>Préparer votre sac -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p:txBody>
      </p:sp>
      <p:sp>
        <p:nvSpPr>
          <p:cNvPr id="6" name="TextBox 5">
            <a:extLst>
              <a:ext uri="{FF2B5EF4-FFF2-40B4-BE49-F238E27FC236}">
                <a16:creationId xmlns:a16="http://schemas.microsoft.com/office/drawing/2014/main" id="{4C4B6797-43C1-56AB-0EA5-3412E7095E1E}"/>
              </a:ext>
            </a:extLst>
          </p:cNvPr>
          <p:cNvSpPr txBox="1"/>
          <p:nvPr/>
        </p:nvSpPr>
        <p:spPr>
          <a:xfrm>
            <a:off x="5682751" y="778597"/>
            <a:ext cx="6099048" cy="4832092"/>
          </a:xfrm>
          <a:prstGeom prst="rect">
            <a:avLst/>
          </a:prstGeom>
          <a:noFill/>
        </p:spPr>
        <p:txBody>
          <a:bodyPr wrap="square" numCol="1" spcCol="180000" rtlCol="0">
            <a:spAutoFit/>
          </a:bodyPr>
          <a:lstStyle>
            <a:defPPr>
              <a:defRPr lang="en-US"/>
            </a:defPPr>
            <a:lvl1pPr>
              <a:buFont typeface="Arial" panose="020B0604020202020204" pitchFamily="34" charset="0"/>
              <a:defRPr sz="1400">
                <a:latin typeface="Avenir Next LT Pro" panose="020B0504020202020204" pitchFamily="34" charset="0"/>
              </a:defRPr>
            </a:lvl1pPr>
          </a:lstStyle>
          <a:p>
            <a:r>
              <a:rPr lang="fr-CA" sz="1400" kern="0" dirty="0">
                <a:latin typeface="Avenir Next LT Pro" panose="020B0504020202020204" pitchFamily="34" charset="0"/>
                <a:cs typeface="Arial"/>
                <a:sym typeface="Arial"/>
              </a:rPr>
              <a:t>Une nouvelle façon de travailler – </a:t>
            </a:r>
            <a:r>
              <a:rPr lang="fr-CA" sz="1400" b="1" kern="0" dirty="0">
                <a:solidFill>
                  <a:schemeClr val="accent3"/>
                </a:solidFill>
                <a:highlight>
                  <a:srgbClr val="FFFF00"/>
                </a:highlight>
                <a:latin typeface="Avenir Next LT Pro" panose="020B0504020202020204" pitchFamily="34" charset="0"/>
                <a:cs typeface="Arial"/>
                <a:sym typeface="Arial"/>
              </a:rPr>
              <a:t>Page # </a:t>
            </a:r>
            <a:endParaRPr lang="fr-CA" sz="1400" kern="0" dirty="0">
              <a:latin typeface="Avenir Next LT Pro" panose="020B0504020202020204" pitchFamily="34" charset="0"/>
              <a:cs typeface="Arial"/>
              <a:sym typeface="Arial"/>
            </a:endParaRPr>
          </a:p>
          <a:p>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Normes communautaires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dirty="0">
                <a:solidFill>
                  <a:srgbClr val="000000"/>
                </a:solidFill>
                <a:sym typeface="Arial"/>
              </a:rPr>
              <a:t>Étiquette en milieu de travail</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3"/>
                </a:solidFill>
                <a:effectLst/>
                <a:highlight>
                  <a:srgbClr val="FFFF00"/>
                </a:highlight>
                <a:uLnTx/>
                <a:uFillTx/>
                <a:latin typeface="Avenir Next LT Pro" panose="020B0504020202020204" pitchFamily="34" charset="0"/>
                <a:ea typeface="Arial"/>
                <a:cs typeface="Arial"/>
                <a:sym typeface="Arial"/>
              </a:rPr>
              <a:t>Page #</a:t>
            </a:r>
          </a:p>
          <a:p>
            <a:endParaRPr lang="fr-CA" sz="1400" b="1" kern="0" dirty="0">
              <a:solidFill>
                <a:schemeClr val="accent3"/>
              </a:solidFill>
              <a:highlight>
                <a:srgbClr val="FFFF00"/>
              </a:highlight>
              <a:latin typeface="Avenir Next LT Pro" panose="020B0504020202020204" pitchFamily="34" charset="0"/>
              <a:cs typeface="Arial"/>
              <a:sym typeface="Arial"/>
            </a:endParaRPr>
          </a:p>
          <a:p>
            <a:r>
              <a:rPr lang="fr-CA" b="1" dirty="0">
                <a:solidFill>
                  <a:schemeClr val="accent2"/>
                </a:solidFill>
              </a:rPr>
              <a:t>UTILISATION DE L’ESPACE </a:t>
            </a:r>
            <a:endParaRPr lang="fr-CA" dirty="0"/>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Immeuble </a:t>
            </a:r>
            <a:r>
              <a:rPr kumimoji="0" lang="fr-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rPr>
              <a:t>[nom/adresse de l’immeuble]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p>
          <a:p>
            <a:pPr>
              <a:defRPr/>
            </a:pPr>
            <a:r>
              <a:rPr lang="fr-CA" dirty="0">
                <a:solidFill>
                  <a:srgbClr val="000000"/>
                </a:solidFill>
                <a:sym typeface="Arial"/>
              </a:rPr>
              <a:t>Mesures d’urgence</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Casiers et placards</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Configurer un point de travail</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S’enregistrer/Mettre à jour votre statut</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Signalétique et orientation</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Voisinages</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Zonage</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Explorer le milieu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Salles d’équipement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b="1" dirty="0">
              <a:solidFill>
                <a:srgbClr val="000000"/>
              </a:solidFill>
              <a:sym typeface="Arial"/>
            </a:endParaRPr>
          </a:p>
          <a:p>
            <a:pPr>
              <a:defRPr/>
            </a:pPr>
            <a:r>
              <a:rPr lang="fr-CA" dirty="0">
                <a:solidFill>
                  <a:srgbClr val="000000"/>
                </a:solidFill>
                <a:sym typeface="Arial"/>
              </a:rPr>
              <a:t>Cuisinette et salons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Salle de mieux-être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pPr>
              <a:defRPr/>
            </a:pPr>
            <a:r>
              <a:rPr lang="fr-CA" dirty="0">
                <a:solidFill>
                  <a:srgbClr val="000000"/>
                </a:solidFill>
                <a:sym typeface="Arial"/>
              </a:rPr>
              <a:t>Quitter le milieu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lang="fr-CA" sz="1400" b="1" kern="0" dirty="0">
                <a:solidFill>
                  <a:srgbClr val="388978"/>
                </a:solidFill>
                <a:highlight>
                  <a:srgbClr val="FFFF00"/>
                </a:highlight>
                <a:latin typeface="Avenir Next LT Pro" panose="020B0504020202020204" pitchFamily="34" charset="0"/>
                <a:ea typeface="Arial"/>
                <a:cs typeface="Arial"/>
                <a:sym typeface="Arial"/>
              </a:rPr>
              <a:t>Page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dirty="0">
              <a:solidFill>
                <a:srgbClr val="000000"/>
              </a:solidFill>
              <a:sym typeface="Arial"/>
            </a:endParaRPr>
          </a:p>
          <a:p>
            <a:endParaRPr lang="fr-CA" dirty="0">
              <a:sym typeface="Arial"/>
            </a:endParaRPr>
          </a:p>
          <a:p>
            <a:r>
              <a:rPr lang="fr-CA" b="1" dirty="0">
                <a:solidFill>
                  <a:srgbClr val="4B4F54"/>
                </a:solidFill>
                <a:sym typeface="Arial"/>
              </a:rPr>
              <a:t>SOUTIEN OFFERT</a:t>
            </a:r>
            <a:endParaRPr lang="fr-CA" dirty="0">
              <a:sym typeface="Arial"/>
            </a:endParaRPr>
          </a:p>
          <a:p>
            <a:pPr>
              <a:defRPr/>
            </a:pPr>
            <a:r>
              <a:rPr kumimoji="0" lang="fr-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Soutien sur place – </a:t>
            </a:r>
            <a:r>
              <a:rPr lang="fr-CA" b="1" kern="0" dirty="0">
                <a:solidFill>
                  <a:srgbClr val="4B4F54"/>
                </a:solidFill>
                <a:highlight>
                  <a:srgbClr val="FFFF00"/>
                </a:highlight>
                <a:cs typeface="Arial"/>
                <a:sym typeface="Arial"/>
              </a:rPr>
              <a:t>Page #</a:t>
            </a:r>
          </a:p>
          <a:p>
            <a:r>
              <a:rPr kumimoji="0" lang="fr-CA" sz="1400" i="0" u="none" strike="noStrike" kern="0" cap="none" spc="0" normalizeH="0" baseline="0" noProof="0" dirty="0">
                <a:ln>
                  <a:noFill/>
                </a:ln>
                <a:effectLst/>
                <a:uLnTx/>
                <a:uFillTx/>
                <a:latin typeface="Avenir Next LT Pro" panose="020B0504020202020204" pitchFamily="34" charset="0"/>
                <a:ea typeface="Arial"/>
                <a:cs typeface="Arial"/>
                <a:sym typeface="Arial"/>
              </a:rPr>
              <a:t>Contacts utiles – </a:t>
            </a:r>
            <a:r>
              <a:rPr lang="fr-CA" b="1" kern="0" dirty="0">
                <a:solidFill>
                  <a:srgbClr val="4B4F54"/>
                </a:solidFill>
                <a:highlight>
                  <a:srgbClr val="FFFF00"/>
                </a:highlight>
                <a:cs typeface="Arial"/>
                <a:sym typeface="Arial"/>
              </a:rPr>
              <a:t>Page #</a:t>
            </a:r>
          </a:p>
        </p:txBody>
      </p:sp>
    </p:spTree>
    <p:extLst>
      <p:ext uri="{BB962C8B-B14F-4D97-AF65-F5344CB8AC3E}">
        <p14:creationId xmlns:p14="http://schemas.microsoft.com/office/powerpoint/2010/main" val="7828365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0FE3D84-3DCA-584B-FEA3-8CCC14170BF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5" name="Diagram 4">
            <a:extLst>
              <a:ext uri="{FF2B5EF4-FFF2-40B4-BE49-F238E27FC236}">
                <a16:creationId xmlns:a16="http://schemas.microsoft.com/office/drawing/2014/main" id="{B2DBF408-469C-7FE3-A526-7FD48C0C788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7471072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a:extLst>
              <a:ext uri="{FF2B5EF4-FFF2-40B4-BE49-F238E27FC236}">
                <a16:creationId xmlns:a16="http://schemas.microsoft.com/office/drawing/2014/main" id="{E31FC630-91C7-0B0D-EE99-722BEF645572}"/>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7" name="Graphic 6" descr="Laptop with solid fill">
              <a:extLst>
                <a:ext uri="{FF2B5EF4-FFF2-40B4-BE49-F238E27FC236}">
                  <a16:creationId xmlns:a16="http://schemas.microsoft.com/office/drawing/2014/main" id="{6183DF36-A593-0915-2BF5-631B5329D6D4}"/>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8" name="Graphic 7" descr="Backpack with solid fill">
              <a:extLst>
                <a:ext uri="{FF2B5EF4-FFF2-40B4-BE49-F238E27FC236}">
                  <a16:creationId xmlns:a16="http://schemas.microsoft.com/office/drawing/2014/main" id="{B1533AEC-B7E0-140B-9C3A-55342A64D1C9}"/>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Normes communautaires</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3" name="TextBox 2">
            <a:extLst>
              <a:ext uri="{FF2B5EF4-FFF2-40B4-BE49-F238E27FC236}">
                <a16:creationId xmlns:a16="http://schemas.microsoft.com/office/drawing/2014/main" id="{B9E25FC8-4727-16ED-0265-A9D08B34F0F5}"/>
              </a:ext>
            </a:extLst>
          </p:cNvPr>
          <p:cNvSpPr txBox="1"/>
          <p:nvPr/>
        </p:nvSpPr>
        <p:spPr>
          <a:xfrm>
            <a:off x="528830" y="883391"/>
            <a:ext cx="10870690" cy="668132"/>
          </a:xfrm>
          <a:prstGeom prst="rect">
            <a:avLst/>
          </a:prstGeom>
          <a:noFill/>
        </p:spPr>
        <p:txBody>
          <a:bodyPr wrap="square">
            <a:spAutoFit/>
          </a:bodyPr>
          <a:lstStyle/>
          <a:p>
            <a:pPr marL="0" marR="0">
              <a:lnSpc>
                <a:spcPct val="107000"/>
              </a:lnSpc>
              <a:spcBef>
                <a:spcPts val="0"/>
              </a:spcBef>
              <a:spcAft>
                <a:spcPts val="800"/>
              </a:spcAft>
            </a:pP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Mettez à jour ces renseignements au besoin </a:t>
            </a: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en fonction des </a:t>
            </a: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résultats tirés de l'activité 2.5 Normes communautaires</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45332252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5919" y="-12372"/>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419054285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(1 </a:t>
            </a:r>
            <a:r>
              <a:rPr lang="fr-CA" kern="0" dirty="0">
                <a:solidFill>
                  <a:srgbClr val="F1F2F2"/>
                </a:solidFill>
                <a:latin typeface="Arial"/>
                <a:ea typeface="Arial"/>
                <a:cs typeface="Arial"/>
                <a:sym typeface="Arial"/>
              </a:rPr>
              <a:t>de 7</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3" name="TextBox 2">
            <a:extLst>
              <a:ext uri="{FF2B5EF4-FFF2-40B4-BE49-F238E27FC236}">
                <a16:creationId xmlns:a16="http://schemas.microsoft.com/office/drawing/2014/main" id="{4462E82C-71A8-405A-4AF3-C96C693A063D}"/>
              </a:ext>
            </a:extLst>
          </p:cNvPr>
          <p:cNvSpPr txBox="1"/>
          <p:nvPr/>
        </p:nvSpPr>
        <p:spPr>
          <a:xfrm>
            <a:off x="5823751" y="5478188"/>
            <a:ext cx="5690497" cy="371768"/>
          </a:xfrm>
          <a:prstGeom prst="rect">
            <a:avLst/>
          </a:prstGeom>
          <a:noFill/>
        </p:spPr>
        <p:txBody>
          <a:bodyPr wrap="square">
            <a:spAutoFit/>
          </a:bodyPr>
          <a:lstStyle/>
          <a:p>
            <a:pPr marL="0" marR="0">
              <a:lnSpc>
                <a:spcPct val="107000"/>
              </a:lnSpc>
              <a:spcBef>
                <a:spcPts val="0"/>
              </a:spcBef>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Poursuivez votre parcours : </a:t>
            </a:r>
            <a:r>
              <a:rPr lang="fr-CA" sz="1800" dirty="0">
                <a:effectLst/>
                <a:latin typeface="Avenir Next LT Pro" panose="020B0504020202020204" pitchFamily="34" charset="0"/>
                <a:ea typeface="Calibri" panose="020F0502020204030204" pitchFamily="34" charset="0"/>
                <a:cs typeface="Arial" panose="020B0604020202020204" pitchFamily="34" charset="0"/>
              </a:rPr>
              <a:t>Utilisation de l’espace</a:t>
            </a:r>
          </a:p>
        </p:txBody>
      </p:sp>
      <p:pic>
        <p:nvPicPr>
          <p:cNvPr id="4" name="Graphic 3" descr="Circle with left arrow outline">
            <a:extLst>
              <a:ext uri="{FF2B5EF4-FFF2-40B4-BE49-F238E27FC236}">
                <a16:creationId xmlns:a16="http://schemas.microsoft.com/office/drawing/2014/main" id="{08C89427-E172-8B06-B59D-E5932CC42AB5}"/>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443128" y="5342530"/>
            <a:ext cx="643084" cy="643084"/>
          </a:xfrm>
          <a:prstGeom prst="rect">
            <a:avLst/>
          </a:prstGeom>
        </p:spPr>
      </p:pic>
      <p:sp>
        <p:nvSpPr>
          <p:cNvPr id="2" name="TextBox 1">
            <a:extLst>
              <a:ext uri="{FF2B5EF4-FFF2-40B4-BE49-F238E27FC236}">
                <a16:creationId xmlns:a16="http://schemas.microsoft.com/office/drawing/2014/main" id="{3A92BD67-E8F2-B262-1EE1-507FB8B4981E}"/>
              </a:ext>
            </a:extLst>
          </p:cNvPr>
          <p:cNvSpPr txBox="1"/>
          <p:nvPr/>
        </p:nvSpPr>
        <p:spPr>
          <a:xfrm>
            <a:off x="426128" y="1278384"/>
            <a:ext cx="11327907" cy="923330"/>
          </a:xfrm>
          <a:prstGeom prst="rect">
            <a:avLst/>
          </a:prstGeom>
          <a:noFill/>
        </p:spPr>
        <p:txBody>
          <a:bodyPr wrap="square" rtlCol="0">
            <a:spAutoFit/>
          </a:bodyPr>
          <a:lstStyle/>
          <a:p>
            <a:r>
              <a:rPr lang="fr-FR" dirty="0">
                <a:highlight>
                  <a:srgbClr val="FFFF00"/>
                </a:highlight>
              </a:rPr>
              <a:t>Insérez de l’information sur votre étiquette en milieu de travail et sur les éléments que vous y avez inclus.</a:t>
            </a:r>
          </a:p>
          <a:p>
            <a:endParaRPr lang="fr-FR" dirty="0">
              <a:highlight>
                <a:srgbClr val="FFFF00"/>
              </a:highlight>
            </a:endParaRPr>
          </a:p>
          <a:p>
            <a:r>
              <a:rPr lang="fr-FR" dirty="0">
                <a:highlight>
                  <a:srgbClr val="FFFF00"/>
                </a:highlight>
              </a:rPr>
              <a:t>Vous trouverez la version la plus récente des affiches d’étiquette en milieu de travail ici : </a:t>
            </a:r>
            <a:r>
              <a:rPr lang="fr-FR" dirty="0">
                <a:solidFill>
                  <a:srgbClr val="FF0000"/>
                </a:solidFill>
                <a:highlight>
                  <a:srgbClr val="FFFF00"/>
                </a:highlight>
                <a:hlinkClick r:id="rId13"/>
              </a:rPr>
              <a:t>LIEN</a:t>
            </a:r>
            <a:endParaRPr lang="en-CA" dirty="0">
              <a:solidFill>
                <a:srgbClr val="FF0000"/>
              </a:solidFill>
              <a:highlight>
                <a:srgbClr val="FFFF00"/>
              </a:highlight>
            </a:endParaRPr>
          </a:p>
        </p:txBody>
      </p:sp>
    </p:spTree>
    <p:extLst>
      <p:ext uri="{BB962C8B-B14F-4D97-AF65-F5344CB8AC3E}">
        <p14:creationId xmlns:p14="http://schemas.microsoft.com/office/powerpoint/2010/main" val="232493426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808189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(2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5" name="Picture 4" descr="Photo de l'affiche pour la Zone tranquille">
            <a:extLst>
              <a:ext uri="{FF2B5EF4-FFF2-40B4-BE49-F238E27FC236}">
                <a16:creationId xmlns:a16="http://schemas.microsoft.com/office/drawing/2014/main" id="{48AC854B-0E4D-ADF9-151D-C19B9A0105E9}"/>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11" name="TextBox 10">
            <a:extLst>
              <a:ext uri="{FF2B5EF4-FFF2-40B4-BE49-F238E27FC236}">
                <a16:creationId xmlns:a16="http://schemas.microsoft.com/office/drawing/2014/main" id="{7F68148E-14C7-FB8A-9BF0-EDBC5DC1DD3A}"/>
              </a:ext>
            </a:extLst>
          </p:cNvPr>
          <p:cNvSpPr txBox="1"/>
          <p:nvPr/>
        </p:nvSpPr>
        <p:spPr>
          <a:xfrm>
            <a:off x="1704513" y="3244334"/>
            <a:ext cx="9015627" cy="369332"/>
          </a:xfrm>
          <a:prstGeom prst="rect">
            <a:avLst/>
          </a:prstGeom>
          <a:noFill/>
        </p:spPr>
        <p:txBody>
          <a:bodyPr wrap="square">
            <a:spAutoFit/>
          </a:bodyPr>
          <a:lstStyle/>
          <a:p>
            <a:r>
              <a:rPr lang="fr-FR" dirty="0">
                <a:highlight>
                  <a:srgbClr val="FFFF00"/>
                </a:highlight>
              </a:rPr>
              <a:t>Vous trouverez la version la plus récente des affiches d’étiquette en milieu de travail ici : </a:t>
            </a:r>
            <a:r>
              <a:rPr lang="fr-FR" dirty="0">
                <a:solidFill>
                  <a:srgbClr val="FF0000"/>
                </a:solidFill>
                <a:highlight>
                  <a:srgbClr val="FFFF00"/>
                </a:highlight>
              </a:rPr>
              <a:t>LIEN</a:t>
            </a:r>
            <a:endParaRPr lang="en-CA" dirty="0">
              <a:solidFill>
                <a:srgbClr val="FF0000"/>
              </a:solidFill>
              <a:highlight>
                <a:srgbClr val="FFFF00"/>
              </a:highlight>
            </a:endParaRPr>
          </a:p>
        </p:txBody>
      </p:sp>
    </p:spTree>
    <p:extLst>
      <p:ext uri="{BB962C8B-B14F-4D97-AF65-F5344CB8AC3E}">
        <p14:creationId xmlns:p14="http://schemas.microsoft.com/office/powerpoint/2010/main" val="393029166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(3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hoto de l'affiche pour la zone de transition">
            <a:extLst>
              <a:ext uri="{FF2B5EF4-FFF2-40B4-BE49-F238E27FC236}">
                <a16:creationId xmlns:a16="http://schemas.microsoft.com/office/drawing/2014/main" id="{EDD8BF50-599B-CC3D-3A6C-A29FF64E8835}"/>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3" name="TextBox 2">
            <a:extLst>
              <a:ext uri="{FF2B5EF4-FFF2-40B4-BE49-F238E27FC236}">
                <a16:creationId xmlns:a16="http://schemas.microsoft.com/office/drawing/2014/main" id="{8B716FEA-24FD-CF34-9CBD-0FC7B4E27A96}"/>
              </a:ext>
            </a:extLst>
          </p:cNvPr>
          <p:cNvSpPr txBox="1"/>
          <p:nvPr/>
        </p:nvSpPr>
        <p:spPr>
          <a:xfrm>
            <a:off x="1704513" y="3244334"/>
            <a:ext cx="9015627" cy="369332"/>
          </a:xfrm>
          <a:prstGeom prst="rect">
            <a:avLst/>
          </a:prstGeom>
          <a:noFill/>
        </p:spPr>
        <p:txBody>
          <a:bodyPr wrap="square">
            <a:spAutoFit/>
          </a:bodyPr>
          <a:lstStyle/>
          <a:p>
            <a:r>
              <a:rPr lang="fr-FR" dirty="0">
                <a:highlight>
                  <a:srgbClr val="FFFF00"/>
                </a:highlight>
              </a:rPr>
              <a:t>Vous trouverez la version la plus récente des affiches d’étiquette en milieu de travail ici : </a:t>
            </a:r>
            <a:r>
              <a:rPr lang="fr-FR" dirty="0">
                <a:solidFill>
                  <a:srgbClr val="FF0000"/>
                </a:solidFill>
                <a:highlight>
                  <a:srgbClr val="FFFF00"/>
                </a:highlight>
              </a:rPr>
              <a:t>LIEN</a:t>
            </a:r>
            <a:endParaRPr lang="en-CA" dirty="0">
              <a:solidFill>
                <a:srgbClr val="FF0000"/>
              </a:solidFill>
              <a:highlight>
                <a:srgbClr val="FFFF00"/>
              </a:highlight>
            </a:endParaRPr>
          </a:p>
        </p:txBody>
      </p:sp>
    </p:spTree>
    <p:extLst>
      <p:ext uri="{BB962C8B-B14F-4D97-AF65-F5344CB8AC3E}">
        <p14:creationId xmlns:p14="http://schemas.microsoft.com/office/powerpoint/2010/main" val="268856099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(4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hoto de l'affiche pour la zone interactive">
            <a:extLst>
              <a:ext uri="{FF2B5EF4-FFF2-40B4-BE49-F238E27FC236}">
                <a16:creationId xmlns:a16="http://schemas.microsoft.com/office/drawing/2014/main" id="{D79B7796-AC16-F332-0AE0-CD2B3B02A31E}"/>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3" name="TextBox 2">
            <a:extLst>
              <a:ext uri="{FF2B5EF4-FFF2-40B4-BE49-F238E27FC236}">
                <a16:creationId xmlns:a16="http://schemas.microsoft.com/office/drawing/2014/main" id="{E0CAB7CE-88C8-E0C0-E7AB-8ACFD43049DA}"/>
              </a:ext>
            </a:extLst>
          </p:cNvPr>
          <p:cNvSpPr txBox="1"/>
          <p:nvPr/>
        </p:nvSpPr>
        <p:spPr>
          <a:xfrm>
            <a:off x="1704513" y="3244334"/>
            <a:ext cx="9015627" cy="369332"/>
          </a:xfrm>
          <a:prstGeom prst="rect">
            <a:avLst/>
          </a:prstGeom>
          <a:noFill/>
        </p:spPr>
        <p:txBody>
          <a:bodyPr wrap="square">
            <a:spAutoFit/>
          </a:bodyPr>
          <a:lstStyle/>
          <a:p>
            <a:r>
              <a:rPr lang="fr-FR" dirty="0">
                <a:highlight>
                  <a:srgbClr val="FFFF00"/>
                </a:highlight>
              </a:rPr>
              <a:t>Vous trouverez la version la plus récente des affiches d’étiquette en milieu de travail ici : </a:t>
            </a:r>
            <a:r>
              <a:rPr lang="fr-FR" dirty="0">
                <a:solidFill>
                  <a:srgbClr val="FF0000"/>
                </a:solidFill>
                <a:highlight>
                  <a:srgbClr val="FFFF00"/>
                </a:highlight>
              </a:rPr>
              <a:t>LIEN</a:t>
            </a:r>
            <a:endParaRPr lang="en-CA" dirty="0">
              <a:solidFill>
                <a:srgbClr val="FF0000"/>
              </a:solidFill>
              <a:highlight>
                <a:srgbClr val="FFFF00"/>
              </a:highlight>
            </a:endParaRPr>
          </a:p>
        </p:txBody>
      </p:sp>
    </p:spTree>
    <p:extLst>
      <p:ext uri="{BB962C8B-B14F-4D97-AF65-F5344CB8AC3E}">
        <p14:creationId xmlns:p14="http://schemas.microsoft.com/office/powerpoint/2010/main" val="30595015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(5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3" name="Picture 2" descr="Photo de l'affiche pour les espaces fermés">
            <a:extLst>
              <a:ext uri="{FF2B5EF4-FFF2-40B4-BE49-F238E27FC236}">
                <a16:creationId xmlns:a16="http://schemas.microsoft.com/office/drawing/2014/main" id="{0BC9C90A-B7A9-3A07-F7BB-3C83F1E531FD}"/>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4" name="TextBox 3">
            <a:extLst>
              <a:ext uri="{FF2B5EF4-FFF2-40B4-BE49-F238E27FC236}">
                <a16:creationId xmlns:a16="http://schemas.microsoft.com/office/drawing/2014/main" id="{49B893C9-280A-61F2-B6A6-9B8FD8722D95}"/>
              </a:ext>
            </a:extLst>
          </p:cNvPr>
          <p:cNvSpPr txBox="1"/>
          <p:nvPr/>
        </p:nvSpPr>
        <p:spPr>
          <a:xfrm>
            <a:off x="1704513" y="3244334"/>
            <a:ext cx="9015627" cy="369332"/>
          </a:xfrm>
          <a:prstGeom prst="rect">
            <a:avLst/>
          </a:prstGeom>
          <a:noFill/>
        </p:spPr>
        <p:txBody>
          <a:bodyPr wrap="square">
            <a:spAutoFit/>
          </a:bodyPr>
          <a:lstStyle/>
          <a:p>
            <a:r>
              <a:rPr lang="fr-FR" dirty="0">
                <a:highlight>
                  <a:srgbClr val="FFFF00"/>
                </a:highlight>
              </a:rPr>
              <a:t>Vous trouverez la version la plus récente des affiches d’étiquette en milieu de travail ici : </a:t>
            </a:r>
            <a:r>
              <a:rPr lang="fr-FR" dirty="0">
                <a:solidFill>
                  <a:srgbClr val="FF0000"/>
                </a:solidFill>
                <a:highlight>
                  <a:srgbClr val="FFFF00"/>
                </a:highlight>
              </a:rPr>
              <a:t>LIEN</a:t>
            </a:r>
            <a:endParaRPr lang="en-CA" dirty="0">
              <a:solidFill>
                <a:srgbClr val="FF0000"/>
              </a:solidFill>
              <a:highlight>
                <a:srgbClr val="FFFF00"/>
              </a:highlight>
            </a:endParaRPr>
          </a:p>
        </p:txBody>
      </p:sp>
    </p:spTree>
    <p:extLst>
      <p:ext uri="{BB962C8B-B14F-4D97-AF65-F5344CB8AC3E}">
        <p14:creationId xmlns:p14="http://schemas.microsoft.com/office/powerpoint/2010/main" val="112336169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(6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2" name="Picture 1" descr="Photo de l'affiche pour la cuisinette">
            <a:extLst>
              <a:ext uri="{FF2B5EF4-FFF2-40B4-BE49-F238E27FC236}">
                <a16:creationId xmlns:a16="http://schemas.microsoft.com/office/drawing/2014/main" id="{AF488BBB-FD4C-6F16-3543-DFE8137FCD75}"/>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4" name="TextBox 3">
            <a:extLst>
              <a:ext uri="{FF2B5EF4-FFF2-40B4-BE49-F238E27FC236}">
                <a16:creationId xmlns:a16="http://schemas.microsoft.com/office/drawing/2014/main" id="{1A69E931-D292-5A52-E555-1651CC1597EC}"/>
              </a:ext>
            </a:extLst>
          </p:cNvPr>
          <p:cNvSpPr txBox="1"/>
          <p:nvPr/>
        </p:nvSpPr>
        <p:spPr>
          <a:xfrm>
            <a:off x="1704513" y="3244334"/>
            <a:ext cx="9015627" cy="369332"/>
          </a:xfrm>
          <a:prstGeom prst="rect">
            <a:avLst/>
          </a:prstGeom>
          <a:noFill/>
        </p:spPr>
        <p:txBody>
          <a:bodyPr wrap="square">
            <a:spAutoFit/>
          </a:bodyPr>
          <a:lstStyle/>
          <a:p>
            <a:r>
              <a:rPr lang="fr-FR" dirty="0">
                <a:highlight>
                  <a:srgbClr val="FFFF00"/>
                </a:highlight>
              </a:rPr>
              <a:t>Vous trouverez la version la plus récente des affiches d’étiquette en milieu de travail ici : </a:t>
            </a:r>
            <a:r>
              <a:rPr lang="fr-FR" dirty="0">
                <a:solidFill>
                  <a:srgbClr val="FF0000"/>
                </a:solidFill>
                <a:highlight>
                  <a:srgbClr val="FFFF00"/>
                </a:highlight>
              </a:rPr>
              <a:t>LIEN</a:t>
            </a:r>
            <a:endParaRPr lang="en-CA" dirty="0">
              <a:solidFill>
                <a:srgbClr val="FF0000"/>
              </a:solidFill>
              <a:highlight>
                <a:srgbClr val="FFFF00"/>
              </a:highlight>
            </a:endParaRPr>
          </a:p>
        </p:txBody>
      </p:sp>
    </p:spTree>
    <p:extLst>
      <p:ext uri="{BB962C8B-B14F-4D97-AF65-F5344CB8AC3E}">
        <p14:creationId xmlns:p14="http://schemas.microsoft.com/office/powerpoint/2010/main" val="166892153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9BA14DD-6D55-6904-87B2-01C029ECBC56}"/>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graphicFrame>
        <p:nvGraphicFramePr>
          <p:cNvPr id="7" name="Diagram 6">
            <a:extLst>
              <a:ext uri="{FF2B5EF4-FFF2-40B4-BE49-F238E27FC236}">
                <a16:creationId xmlns:a16="http://schemas.microsoft.com/office/drawing/2014/main" id="{1FD8EAB6-C4A9-340F-2D10-89D8D2F7A1E0}"/>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C1DA174D-66AE-544B-8A3F-D0D6F5767F84}"/>
              </a:ext>
              <a:ext uri="{C183D7F6-B498-43B3-948B-1728B52AA6E4}">
                <adec:decorative xmlns:adec="http://schemas.microsoft.com/office/drawing/2017/decorative" val="1"/>
              </a:ext>
            </a:extLst>
          </p:cNvPr>
          <p:cNvGrpSpPr/>
          <p:nvPr/>
        </p:nvGrpSpPr>
        <p:grpSpPr>
          <a:xfrm>
            <a:off x="11223816" y="208149"/>
            <a:ext cx="324000" cy="324000"/>
            <a:chOff x="5995862" y="3432474"/>
            <a:chExt cx="1165097" cy="1113854"/>
          </a:xfrm>
          <a:solidFill>
            <a:schemeClr val="accent3"/>
          </a:solidFill>
        </p:grpSpPr>
        <p:pic>
          <p:nvPicPr>
            <p:cNvPr id="9" name="Graphic 8" descr="Laptop with solid fill">
              <a:extLst>
                <a:ext uri="{FF2B5EF4-FFF2-40B4-BE49-F238E27FC236}">
                  <a16:creationId xmlns:a16="http://schemas.microsoft.com/office/drawing/2014/main" id="{358DEF13-5373-2576-6E3A-EC2AA9261F05}"/>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95862" y="3432474"/>
              <a:ext cx="785527" cy="785527"/>
            </a:xfrm>
            <a:prstGeom prst="rect">
              <a:avLst/>
            </a:prstGeom>
          </p:spPr>
        </p:pic>
        <p:pic>
          <p:nvPicPr>
            <p:cNvPr id="14" name="Graphic 13" descr="Backpack with solid fill">
              <a:extLst>
                <a:ext uri="{FF2B5EF4-FFF2-40B4-BE49-F238E27FC236}">
                  <a16:creationId xmlns:a16="http://schemas.microsoft.com/office/drawing/2014/main" id="{C6E906F5-11C3-64E7-9C35-9ECA3D163F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375432" y="3760801"/>
              <a:ext cx="785527" cy="785527"/>
            </a:xfrm>
            <a:prstGeom prst="rect">
              <a:avLst/>
            </a:prstGeom>
          </p:spPr>
        </p:pic>
      </p:gr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84300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Préparation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Étiquette en milieu de travail (7 de 7)</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pic>
        <p:nvPicPr>
          <p:cNvPr id="3" name="Picture 2" descr="Photo de l'affiche pour la salle d'équipement">
            <a:extLst>
              <a:ext uri="{FF2B5EF4-FFF2-40B4-BE49-F238E27FC236}">
                <a16:creationId xmlns:a16="http://schemas.microsoft.com/office/drawing/2014/main" id="{FCA4FED7-65CB-1AEA-FB43-9D725BD06C87}"/>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0" y="700608"/>
            <a:ext cx="12192000" cy="6157392"/>
          </a:xfrm>
          <a:prstGeom prst="rect">
            <a:avLst/>
          </a:prstGeom>
        </p:spPr>
      </p:pic>
      <p:sp>
        <p:nvSpPr>
          <p:cNvPr id="4" name="TextBox 3">
            <a:extLst>
              <a:ext uri="{FF2B5EF4-FFF2-40B4-BE49-F238E27FC236}">
                <a16:creationId xmlns:a16="http://schemas.microsoft.com/office/drawing/2014/main" id="{3ACA2F04-32D0-4C75-2932-66D96363394E}"/>
              </a:ext>
            </a:extLst>
          </p:cNvPr>
          <p:cNvSpPr txBox="1"/>
          <p:nvPr/>
        </p:nvSpPr>
        <p:spPr>
          <a:xfrm>
            <a:off x="1704513" y="3244334"/>
            <a:ext cx="9015627" cy="369332"/>
          </a:xfrm>
          <a:prstGeom prst="rect">
            <a:avLst/>
          </a:prstGeom>
          <a:noFill/>
        </p:spPr>
        <p:txBody>
          <a:bodyPr wrap="square">
            <a:spAutoFit/>
          </a:bodyPr>
          <a:lstStyle/>
          <a:p>
            <a:r>
              <a:rPr lang="fr-FR" dirty="0">
                <a:highlight>
                  <a:srgbClr val="FFFF00"/>
                </a:highlight>
              </a:rPr>
              <a:t>Vous trouverez la version la plus récente des affiches d’étiquette en milieu de travail ici : </a:t>
            </a:r>
            <a:r>
              <a:rPr lang="fr-FR" dirty="0">
                <a:solidFill>
                  <a:srgbClr val="FF0000"/>
                </a:solidFill>
                <a:highlight>
                  <a:srgbClr val="FFFF00"/>
                </a:highlight>
              </a:rPr>
              <a:t>LIEN</a:t>
            </a:r>
            <a:endParaRPr lang="en-CA" dirty="0">
              <a:solidFill>
                <a:srgbClr val="FF0000"/>
              </a:solidFill>
              <a:highlight>
                <a:srgbClr val="FFFF00"/>
              </a:highlight>
            </a:endParaRPr>
          </a:p>
        </p:txBody>
      </p:sp>
    </p:spTree>
    <p:extLst>
      <p:ext uri="{BB962C8B-B14F-4D97-AF65-F5344CB8AC3E}">
        <p14:creationId xmlns:p14="http://schemas.microsoft.com/office/powerpoint/2010/main" val="100994469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DA1C67A-4FAB-556C-5C8D-241597F9DA1B}"/>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3" name="Title 3">
            <a:extLst>
              <a:ext uri="{FF2B5EF4-FFF2-40B4-BE49-F238E27FC236}">
                <a16:creationId xmlns:a16="http://schemas.microsoft.com/office/drawing/2014/main" id="{150D6C6B-A8BB-CDA2-4817-A76B6FD20AE4}"/>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rPr>
              <a:t>Utilisation de l’espace – </a:t>
            </a:r>
            <a:r>
              <a:rPr kumimoji="0" lang="fr-CA" b="1" i="0" u="none" strike="noStrike" kern="1200" cap="none" spc="0" normalizeH="0" baseline="0" noProof="0" dirty="0">
                <a:ln>
                  <a:noFill/>
                </a:ln>
                <a:solidFill>
                  <a:schemeClr val="bg1"/>
                </a:solidFill>
                <a:effectLst/>
                <a:uLnTx/>
                <a:uFillTx/>
              </a:rPr>
              <a:t>Table </a:t>
            </a:r>
            <a:r>
              <a:rPr lang="fr-CA" dirty="0">
                <a:solidFill>
                  <a:schemeClr val="bg1"/>
                </a:solidFill>
              </a:rPr>
              <a:t>des matières</a:t>
            </a:r>
            <a:r>
              <a:rPr kumimoji="0" lang="fr-CA" b="1" i="0" u="none" strike="noStrike" kern="1200" cap="none" spc="0" normalizeH="0" baseline="0" noProof="0" dirty="0">
                <a:ln>
                  <a:noFill/>
                </a:ln>
                <a:solidFill>
                  <a:schemeClr val="bg1"/>
                </a:solidFill>
                <a:effectLst/>
                <a:uLnTx/>
                <a:uFillTx/>
              </a:rPr>
              <a:t> </a:t>
            </a:r>
            <a:endParaRPr kumimoji="0" lang="fr-CA" sz="2400" b="1" i="0" u="none" strike="noStrike" kern="1200" cap="none" spc="0" normalizeH="0" baseline="0" noProof="0" dirty="0">
              <a:ln>
                <a:noFill/>
              </a:ln>
              <a:solidFill>
                <a:schemeClr val="bg1"/>
              </a:solidFill>
              <a:effectLst/>
              <a:uLnTx/>
              <a:uFillTx/>
            </a:endParaRPr>
          </a:p>
        </p:txBody>
      </p:sp>
      <p:graphicFrame>
        <p:nvGraphicFramePr>
          <p:cNvPr id="4" name="Diagram 3">
            <a:extLst>
              <a:ext uri="{FF2B5EF4-FFF2-40B4-BE49-F238E27FC236}">
                <a16:creationId xmlns:a16="http://schemas.microsoft.com/office/drawing/2014/main" id="{FF9C4A0D-F234-DDB7-8C2E-2C85A2E3B22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68135486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A2CFAE6C-AF71-727E-BE5F-1298296C1A9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F128D1CE-216D-7930-3A4E-25278B455019}"/>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87556A7-0DD4-3ED1-4AAE-E397189691C3}"/>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8" name="TextBox 7">
            <a:extLst>
              <a:ext uri="{FF2B5EF4-FFF2-40B4-BE49-F238E27FC236}">
                <a16:creationId xmlns:a16="http://schemas.microsoft.com/office/drawing/2014/main" id="{BD17D0E6-9EF0-ED64-1792-DFF8B55C4C67}"/>
              </a:ext>
            </a:extLst>
          </p:cNvPr>
          <p:cNvSpPr txBox="1"/>
          <p:nvPr/>
        </p:nvSpPr>
        <p:spPr>
          <a:xfrm>
            <a:off x="503899" y="1744146"/>
            <a:ext cx="4408759" cy="3323987"/>
          </a:xfrm>
          <a:prstGeom prst="rect">
            <a:avLst/>
          </a:prstGeom>
          <a:noFill/>
          <a:ln>
            <a:noFill/>
          </a:ln>
        </p:spPr>
        <p:txBody>
          <a:bodyPr wrap="square">
            <a:spAutoFit/>
          </a:bodyPr>
          <a:lstStyle/>
          <a:p>
            <a:pPr>
              <a:defRPr/>
            </a:pPr>
            <a:r>
              <a:rPr lang="fr-CA" sz="1400" dirty="0">
                <a:solidFill>
                  <a:srgbClr val="000000"/>
                </a:solidFill>
                <a:latin typeface="Avenir Next LT Pro" panose="020B0504020202020204" pitchFamily="34" charset="0"/>
                <a:sym typeface="Arial"/>
              </a:rPr>
              <a:t>Immeuble</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kumimoji="0" lang="fr-CA" sz="1400" b="0" i="0" u="none" strike="noStrike" kern="1200" cap="none" spc="0" normalizeH="0" baseline="0" noProof="0" dirty="0">
                <a:ln>
                  <a:noFill/>
                </a:ln>
                <a:solidFill>
                  <a:srgbClr val="000000"/>
                </a:solidFill>
                <a:effectLst/>
                <a:highlight>
                  <a:srgbClr val="FFFF00"/>
                </a:highlight>
                <a:uLnTx/>
                <a:uFillTx/>
                <a:latin typeface="Avenir Next LT Pro" panose="020B0504020202020204" pitchFamily="34" charset="0"/>
                <a:sym typeface="Arial"/>
              </a:rPr>
              <a:t>[nom/adresse de l’immeuble] </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endParaRPr lang="fr-CA" sz="1400" dirty="0">
              <a:solidFill>
                <a:srgbClr val="000000"/>
              </a:solidFill>
              <a:latin typeface="Avenir Next LT Pro" panose="020B0504020202020204" pitchFamily="34" charset="0"/>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Mesures d’urgence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endParaRPr lang="fr-CA" sz="1400" b="1" kern="0" dirty="0">
              <a:solidFill>
                <a:srgbClr val="388978"/>
              </a:solidFill>
              <a:latin typeface="Avenir Next LT Pro" panose="020B0504020202020204" pitchFamily="34" charset="0"/>
              <a:ea typeface="Arial"/>
              <a:cs typeface="Arial"/>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Signalétique et orientation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a:defRPr/>
            </a:pPr>
            <a:endPar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Casiers et placards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1200" cap="none" spc="0" normalizeH="0" baseline="0" noProof="0" dirty="0">
              <a:ln>
                <a:noFill/>
              </a:ln>
              <a:solidFill>
                <a:srgbClr val="388978"/>
              </a:solidFill>
              <a:effectLst/>
              <a:uLnTx/>
              <a:uFillTx/>
              <a:latin typeface="Avenir Next LT Pro" panose="020B0504020202020204" pitchFamily="34" charset="0"/>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Configurer votre point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Ajuster le mobilier de votre point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S’enregistrer/Mettre à jour votre statut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Technologie postes collaboratifs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p:txBody>
      </p:sp>
      <p:cxnSp>
        <p:nvCxnSpPr>
          <p:cNvPr id="9" name="Straight Connector 8">
            <a:extLst>
              <a:ext uri="{FF2B5EF4-FFF2-40B4-BE49-F238E27FC236}">
                <a16:creationId xmlns:a16="http://schemas.microsoft.com/office/drawing/2014/main" id="{010D286D-068E-0D1A-00F6-2A4E33CE26D5}"/>
              </a:ext>
              <a:ext uri="{C183D7F6-B498-43B3-948B-1728B52AA6E4}">
                <adec:decorative xmlns:adec="http://schemas.microsoft.com/office/drawing/2017/decorative" val="1"/>
              </a:ext>
            </a:extLst>
          </p:cNvPr>
          <p:cNvCxnSpPr>
            <a:cxnSpLocks/>
          </p:cNvCxnSpPr>
          <p:nvPr/>
        </p:nvCxnSpPr>
        <p:spPr>
          <a:xfrm>
            <a:off x="415456" y="1161288"/>
            <a:ext cx="0" cy="4489704"/>
          </a:xfrm>
          <a:prstGeom prst="line">
            <a:avLst/>
          </a:prstGeom>
          <a:ln w="762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072364F5-1533-5395-C993-085A4118AC87}"/>
              </a:ext>
            </a:extLst>
          </p:cNvPr>
          <p:cNvSpPr txBox="1"/>
          <p:nvPr/>
        </p:nvSpPr>
        <p:spPr>
          <a:xfrm>
            <a:off x="4810175" y="1727012"/>
            <a:ext cx="3351276" cy="3108543"/>
          </a:xfrm>
          <a:prstGeom prst="rect">
            <a:avLst/>
          </a:prstGeom>
          <a:noFill/>
        </p:spPr>
        <p:txBody>
          <a:bodyPr wrap="square">
            <a:spAutoFit/>
          </a:bodyPr>
          <a:lstStyle/>
          <a:p>
            <a:pPr>
              <a:defRPr/>
            </a:pPr>
            <a:r>
              <a:rPr lang="fr-CA" sz="1400" dirty="0">
                <a:solidFill>
                  <a:srgbClr val="000000"/>
                </a:solidFill>
                <a:latin typeface="Avenir Next LT Pro" panose="020B0504020202020204" pitchFamily="34" charset="0"/>
                <a:sym typeface="Arial"/>
              </a:rPr>
              <a:t>Voisinages</a:t>
            </a: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sym typeface="Arial"/>
              </a:rPr>
              <a:t>Zonage</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sym typeface="Arial"/>
            </a:endParaRPr>
          </a:p>
          <a:p>
            <a:pPr>
              <a:defRPr/>
            </a:pPr>
            <a:r>
              <a:rPr kumimoji="0" lang="fr-CA" sz="1400" b="0" i="0" u="none" strike="noStrike" kern="1200" cap="none" spc="0" normalizeH="0" baseline="0" noProof="0" dirty="0">
                <a:ln>
                  <a:noFill/>
                </a:ln>
                <a:solidFill>
                  <a:srgbClr val="000000"/>
                </a:solidFill>
                <a:effectLst/>
                <a:uLnTx/>
                <a:uFillTx/>
                <a:latin typeface="Avenir Next LT Pro" panose="020B0504020202020204" pitchFamily="34" charset="0"/>
              </a:rPr>
              <a:t>Explorer le milieu de travail </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lang="fr-CA" sz="1400" dirty="0">
                <a:solidFill>
                  <a:srgbClr val="000000"/>
                </a:solidFill>
                <a:latin typeface="Avenir Next LT Pro" panose="020B0504020202020204" pitchFamily="34" charset="0"/>
                <a:ea typeface="Arial"/>
                <a:cs typeface="Arial"/>
                <a:sym typeface="Arial"/>
              </a:rPr>
              <a:t>Salles d’équipement</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lang="fr-CA" sz="1400" dirty="0">
                <a:solidFill>
                  <a:srgbClr val="000000"/>
                </a:solidFill>
                <a:latin typeface="Avenir Next LT Pro" panose="020B0504020202020204" pitchFamily="34" charset="0"/>
                <a:ea typeface="Arial"/>
                <a:cs typeface="Arial"/>
                <a:sym typeface="Arial"/>
              </a:rPr>
              <a:t>Cuisinette et salons</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a:p>
            <a:pPr>
              <a:defRPr/>
            </a:pPr>
            <a:r>
              <a:rPr lang="fr-CA" sz="1400" dirty="0">
                <a:solidFill>
                  <a:srgbClr val="000000"/>
                </a:solidFill>
                <a:latin typeface="Avenir Next LT Pro" panose="020B0504020202020204" pitchFamily="34" charset="0"/>
                <a:ea typeface="Arial"/>
                <a:cs typeface="Arial"/>
                <a:sym typeface="Arial"/>
              </a:rPr>
              <a:t>Salle de mieux-être</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sym typeface="Arial"/>
            </a:endParaRPr>
          </a:p>
          <a:p>
            <a:pPr>
              <a:defRPr/>
            </a:pPr>
            <a:r>
              <a:rPr lang="fr-CA" sz="1400" dirty="0">
                <a:solidFill>
                  <a:srgbClr val="000000"/>
                </a:solidFill>
                <a:latin typeface="Avenir Next LT Pro" panose="020B0504020202020204" pitchFamily="34" charset="0"/>
                <a:ea typeface="Arial"/>
                <a:cs typeface="Arial"/>
                <a:sym typeface="Arial"/>
              </a:rPr>
              <a:t>Quitter le milieu de travail</a:t>
            </a:r>
            <a:r>
              <a:rPr kumimoji="0" lang="fr-CA" sz="1400" b="0" i="0" u="none" strike="noStrike" kern="0" cap="none" spc="0" normalizeH="0" baseline="0" noProof="0" dirty="0">
                <a:ln>
                  <a:noFill/>
                </a:ln>
                <a:solidFill>
                  <a:srgbClr val="000000"/>
                </a:solidFill>
                <a:effectLst/>
                <a:uLnTx/>
                <a:uFillTx/>
                <a:latin typeface="Avenir Next LT Pro" panose="020B0504020202020204" pitchFamily="34" charset="0"/>
                <a:ea typeface="Arial"/>
                <a:cs typeface="Arial"/>
                <a:sym typeface="Arial"/>
              </a:rPr>
              <a:t> – </a:t>
            </a:r>
            <a:r>
              <a:rPr kumimoji="0" lang="fr-CA" sz="1400" b="1" i="0" u="none" strike="noStrike" kern="0" cap="none" spc="0" normalizeH="0" baseline="0" noProof="0" dirty="0">
                <a:ln>
                  <a:noFill/>
                </a:ln>
                <a:solidFill>
                  <a:schemeClr val="accent2"/>
                </a:solidFill>
                <a:effectLst/>
                <a:highlight>
                  <a:srgbClr val="FFFF00"/>
                </a:highlight>
                <a:uLnTx/>
                <a:uFillTx/>
                <a:latin typeface="Avenir Next LT Pro" panose="020B0504020202020204" pitchFamily="34" charset="0"/>
                <a:ea typeface="Arial"/>
                <a:cs typeface="Arial"/>
                <a:sym typeface="Arial"/>
              </a:rPr>
              <a:t>Page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CA" sz="1400" b="1" i="0" u="none" strike="noStrike" kern="0" cap="none" spc="0" normalizeH="0" baseline="0" noProof="0" dirty="0">
              <a:ln>
                <a:noFill/>
              </a:ln>
              <a:solidFill>
                <a:srgbClr val="388978"/>
              </a:solidFill>
              <a:effectLst/>
              <a:uLnTx/>
              <a:uFillTx/>
              <a:latin typeface="Avenir Next LT Pro" panose="020B0504020202020204" pitchFamily="34" charset="0"/>
              <a:cs typeface="Arial"/>
            </a:endParaRPr>
          </a:p>
        </p:txBody>
      </p:sp>
      <p:sp>
        <p:nvSpPr>
          <p:cNvPr id="10" name="Rectangle 9">
            <a:extLst>
              <a:ext uri="{FF2B5EF4-FFF2-40B4-BE49-F238E27FC236}">
                <a16:creationId xmlns:a16="http://schemas.microsoft.com/office/drawing/2014/main" id="{5039C174-98BD-6D89-15F3-C41E8FF0F414}"/>
              </a:ext>
            </a:extLst>
          </p:cNvPr>
          <p:cNvSpPr/>
          <p:nvPr/>
        </p:nvSpPr>
        <p:spPr>
          <a:xfrm>
            <a:off x="8161451" y="727071"/>
            <a:ext cx="4030549"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votre milieu de travail</a:t>
            </a:r>
          </a:p>
        </p:txBody>
      </p:sp>
    </p:spTree>
    <p:extLst>
      <p:ext uri="{BB962C8B-B14F-4D97-AF65-F5344CB8AC3E}">
        <p14:creationId xmlns:p14="http://schemas.microsoft.com/office/powerpoint/2010/main" val="12783334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CB6F75-1842-1431-2AF6-834E80E4B17F}"/>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0E6157C2-CB83-DA90-C4F2-8C66EAFE3B9B}"/>
              </a:ext>
            </a:extLst>
          </p:cNvPr>
          <p:cNvSpPr txBox="1">
            <a:spLocks noGrp="1"/>
          </p:cNvSpPr>
          <p:nvPr>
            <p:ph type="title" idx="4294967295"/>
          </p:nvPr>
        </p:nvSpPr>
        <p:spPr>
          <a:xfrm>
            <a:off x="40118" y="147435"/>
            <a:ext cx="10727519"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lang="fr-CA" sz="2400" kern="0" dirty="0">
                <a:solidFill>
                  <a:srgbClr val="F1F2F2"/>
                </a:solidFill>
                <a:latin typeface="Arial"/>
                <a:ea typeface="Arial"/>
                <a:cs typeface="Arial"/>
                <a:sym typeface="Arial"/>
              </a:rPr>
              <a:t>Immeuble</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chemeClr val="tx1"/>
                </a:solidFill>
                <a:effectLst/>
                <a:highlight>
                  <a:srgbClr val="FFFF00"/>
                </a:highlight>
                <a:uLnTx/>
                <a:uFillTx/>
                <a:latin typeface="Arial"/>
                <a:ea typeface="Arial"/>
                <a:cs typeface="Arial"/>
                <a:sym typeface="Arial"/>
              </a:rPr>
              <a:t>[nom/adresse de l’immeuble]</a:t>
            </a:r>
            <a:endParaRPr kumimoji="0" lang="fr-CA" sz="3200" b="1" i="0" u="none" strike="noStrike" kern="1200" cap="none" spc="0" normalizeH="0" baseline="0" noProof="0" dirty="0">
              <a:ln>
                <a:noFill/>
              </a:ln>
              <a:solidFill>
                <a:schemeClr val="tx1"/>
              </a:solidFill>
              <a:effectLst/>
              <a:highlight>
                <a:srgbClr val="FFFF00"/>
              </a:highligh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2AB67E1F-E22C-FA5C-CA79-1A210776B06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7515456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0879C798-40D6-4A07-B212-E4E5697F509C}"/>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4CE8AE8D-5911-46AF-E058-F6FBD61A5D0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FB50AF6-EF23-A2BC-1FEE-69B6820D9DC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9" name="TextBox 8">
            <a:extLst>
              <a:ext uri="{FF2B5EF4-FFF2-40B4-BE49-F238E27FC236}">
                <a16:creationId xmlns:a16="http://schemas.microsoft.com/office/drawing/2014/main" id="{EA36504C-8CE5-B729-9E37-B7C9D782CE43}"/>
              </a:ext>
            </a:extLst>
          </p:cNvPr>
          <p:cNvSpPr txBox="1"/>
          <p:nvPr/>
        </p:nvSpPr>
        <p:spPr>
          <a:xfrm>
            <a:off x="242316" y="1259175"/>
            <a:ext cx="11151108" cy="4339650"/>
          </a:xfrm>
          <a:prstGeom prst="rect">
            <a:avLst/>
          </a:prstGeom>
          <a:noFill/>
        </p:spPr>
        <p:txBody>
          <a:bodyPr wrap="square">
            <a:spAutoFit/>
          </a:bodyPr>
          <a:lstStyle/>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Ajoutez des renseignements sur l’immeuble, le cas échéant : </a:t>
            </a:r>
          </a:p>
          <a:p>
            <a:pPr>
              <a:spcAft>
                <a:spcPts val="1200"/>
              </a:spcAft>
            </a:pPr>
            <a:endParaRPr lang="fr-FR" sz="18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Commencez par le rez-de-chaussée: emplacement du bureau des commissionnaires, des tourniquets de sécurité, des ascenseurs, des escaliers, de l'accès au stationnement, etc.</a:t>
            </a:r>
          </a:p>
          <a:p>
            <a:pPr>
              <a:spcAft>
                <a:spcPts val="1200"/>
              </a:spcAft>
            </a:pPr>
            <a:endParaRPr lang="fr-FR" sz="18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Pour chaque étage : fournir un plan typique montrant l'emplacement précis de toutes les portes d'entrée, des toilettes et des principaux interrupteurs de l'étage (expliquer quand/si ces interrupteurs doivent être allumés, c'est-à-dire par la première personne le matin, ou après les heures de travail, après une certaine heure).</a:t>
            </a:r>
          </a:p>
          <a:p>
            <a:pPr>
              <a:spcAft>
                <a:spcPts val="1200"/>
              </a:spcAft>
            </a:pPr>
            <a:endParaRPr lang="fr-FR" sz="18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Veillez à inclure des informations sur les toilettes accessibles à tous : y en a-t-il une à chaque étage? </a:t>
            </a:r>
            <a:r>
              <a:rPr lang="fr-FR" dirty="0">
                <a:highlight>
                  <a:srgbClr val="FFFF00"/>
                </a:highlight>
                <a:latin typeface="Avenir Next LT Pro" panose="020B0504020202020204" pitchFamily="34" charset="0"/>
                <a:cs typeface="Segoe UI Semilight" panose="020B0402040204020203" pitchFamily="34" charset="0"/>
              </a:rPr>
              <a:t>S</a:t>
            </a:r>
            <a:r>
              <a:rPr lang="fr-FR" sz="1800" dirty="0">
                <a:highlight>
                  <a:srgbClr val="FFFF00"/>
                </a:highlight>
                <a:latin typeface="Avenir Next LT Pro" panose="020B0504020202020204" pitchFamily="34" charset="0"/>
                <a:cs typeface="Segoe UI Semilight" panose="020B0402040204020203" pitchFamily="34" charset="0"/>
              </a:rPr>
              <a:t>i ce n'est pas le cas, précisez à quel étage elles se trouvent. Montrez-les sur le plan, le cas échéant.</a:t>
            </a:r>
            <a:endParaRPr lang="en-US" sz="1800" dirty="0">
              <a:highlight>
                <a:srgbClr val="FFFF00"/>
              </a:highlight>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42370870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30D77A7-4E8E-7081-F0AC-4F3053A49FAC}"/>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6" name="Title 3">
            <a:extLst>
              <a:ext uri="{FF2B5EF4-FFF2-40B4-BE49-F238E27FC236}">
                <a16:creationId xmlns:a16="http://schemas.microsoft.com/office/drawing/2014/main" id="{79402C25-A391-9D37-6FEC-14026283B799}"/>
              </a:ext>
            </a:extLst>
          </p:cNvPr>
          <p:cNvSpPr txBox="1">
            <a:spLocks noGrp="1"/>
          </p:cNvSpPr>
          <p:nvPr>
            <p:ph type="title" idx="4294967295"/>
          </p:nvPr>
        </p:nvSpPr>
        <p:spPr>
          <a:xfrm>
            <a:off x="120832" y="89871"/>
            <a:ext cx="9991356" cy="542634"/>
          </a:xfrm>
          <a:prstGeom prst="rect">
            <a:avLst/>
          </a:prstGeom>
          <a:solidFill>
            <a:schemeClr val="accent1">
              <a:lumMod val="75000"/>
            </a:schemeClr>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 </a:t>
            </a:r>
            <a:r>
              <a:rPr kumimoji="0" lang="fr-CA" sz="2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 </a:t>
            </a:r>
            <a:r>
              <a:rPr kumimoji="0" lang="fr-CA" sz="20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Table </a:t>
            </a:r>
            <a:r>
              <a:rPr lang="fr-CA" sz="2000" dirty="0">
                <a:ea typeface="+mn-ea"/>
              </a:rPr>
              <a:t>des matières</a:t>
            </a:r>
            <a:endParaRPr kumimoji="0" lang="en-CA" sz="32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49D43BBD-D52B-5802-B167-DCF0348EB9D9}"/>
              </a:ext>
            </a:extLst>
          </p:cNvPr>
          <p:cNvSpPr txBox="1"/>
          <p:nvPr/>
        </p:nvSpPr>
        <p:spPr>
          <a:xfrm>
            <a:off x="924524" y="1027045"/>
            <a:ext cx="6099048" cy="4801314"/>
          </a:xfrm>
          <a:prstGeom prst="rect">
            <a:avLst/>
          </a:prstGeom>
          <a:noFill/>
        </p:spPr>
        <p:txBody>
          <a:bodyPr wrap="square">
            <a:spAutoFit/>
          </a:bodyPr>
          <a:lstStyle/>
          <a:p>
            <a:pPr>
              <a:buFont typeface="Arial" panose="020B0604020202020204" pitchFamily="34" charset="0"/>
            </a:pPr>
            <a:r>
              <a:rPr lang="en-CA" sz="1800" dirty="0">
                <a:latin typeface="Avenir Next LT Pro" panose="020B0504020202020204" pitchFamily="34" charset="0"/>
              </a:rPr>
              <a:t>Accueil </a:t>
            </a:r>
            <a:r>
              <a:rPr kumimoji="0" lang="en-CA" sz="1800" i="0" u="none" strike="noStrike" kern="0" cap="none" spc="0" normalizeH="0" baseline="0" noProof="0" dirty="0">
                <a:ln>
                  <a:noFill/>
                </a:ln>
                <a:effectLst/>
                <a:uLnTx/>
                <a:uFillTx/>
                <a:latin typeface="Avenir Next LT Pro" panose="020B0504020202020204" pitchFamily="34" charset="0"/>
                <a:ea typeface="Arial"/>
                <a:cs typeface="Arial"/>
                <a:sym typeface="Arial"/>
              </a:rPr>
              <a:t>–</a:t>
            </a:r>
            <a:r>
              <a:rPr lang="en-CA" sz="1800" dirty="0">
                <a:latin typeface="Avenir Next LT Pro" panose="020B0504020202020204" pitchFamily="34" charset="0"/>
              </a:rPr>
              <a:t>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en-CA" sz="1800" dirty="0">
              <a:latin typeface="Avenir Next LT Pro" panose="020B0504020202020204" pitchFamily="34" charset="0"/>
            </a:endParaRP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S'adapter au travail axé sur les activités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À propos du Milieu de travail GC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fr-FR" sz="1800" dirty="0">
              <a:latin typeface="Avenir Next LT Pro" panose="020B0504020202020204" pitchFamily="34" charset="0"/>
            </a:endParaRPr>
          </a:p>
          <a:p>
            <a:pPr>
              <a:buFont typeface="Arial" panose="020B0604020202020204" pitchFamily="34" charset="0"/>
            </a:pPr>
            <a:endParaRPr lang="fr-FR" sz="1800" dirty="0">
              <a:latin typeface="Avenir Next LT Pro" panose="020B0504020202020204" pitchFamily="34" charset="0"/>
            </a:endParaRPr>
          </a:p>
          <a:p>
            <a:r>
              <a:rPr lang="fr-FR" sz="1800" dirty="0">
                <a:latin typeface="Avenir Next LT Pro" panose="020B0504020202020204" pitchFamily="34" charset="0"/>
              </a:rPr>
              <a:t>Inspiration de la conception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fr-FR" sz="1800" dirty="0">
              <a:latin typeface="Avenir Next LT Pro" panose="020B0504020202020204" pitchFamily="34" charset="0"/>
            </a:endParaRP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Stratégies de conception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fr-FR" sz="1800" dirty="0">
              <a:latin typeface="Avenir Next LT Pro" panose="020B0504020202020204" pitchFamily="34" charset="0"/>
            </a:endParaRP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Conception d’inspiration autochtone - </a:t>
            </a:r>
            <a:r>
              <a:rPr lang="en-CA" sz="1800" b="1" dirty="0">
                <a:solidFill>
                  <a:schemeClr val="accent1">
                    <a:lumMod val="75000"/>
                  </a:schemeClr>
                </a:solidFill>
                <a:highlight>
                  <a:srgbClr val="FFFF00"/>
                </a:highlight>
                <a:latin typeface="Avenir Next LT Pro" panose="020B0504020202020204" pitchFamily="34" charset="0"/>
              </a:rPr>
              <a:t>Page #</a:t>
            </a:r>
            <a:r>
              <a:rPr lang="fr-FR" sz="1800" dirty="0">
                <a:latin typeface="Avenir Next LT Pro" panose="020B0504020202020204" pitchFamily="34" charset="0"/>
              </a:rPr>
              <a:t>  </a:t>
            </a: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Accessibilité et inclusivité - </a:t>
            </a:r>
            <a:r>
              <a:rPr lang="en-CA" sz="1800" b="1" dirty="0">
                <a:solidFill>
                  <a:schemeClr val="accent1">
                    <a:lumMod val="75000"/>
                  </a:schemeClr>
                </a:solidFill>
                <a:highlight>
                  <a:srgbClr val="FFFF00"/>
                </a:highlight>
                <a:latin typeface="Avenir Next LT Pro" panose="020B0504020202020204" pitchFamily="34" charset="0"/>
              </a:rPr>
              <a:t>Page #</a:t>
            </a:r>
            <a:r>
              <a:rPr lang="fr-FR" sz="1800" dirty="0">
                <a:latin typeface="Avenir Next LT Pro" panose="020B0504020202020204" pitchFamily="34" charset="0"/>
              </a:rPr>
              <a:t>  </a:t>
            </a: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Durabilité - </a:t>
            </a:r>
            <a:r>
              <a:rPr lang="en-CA" sz="1800" b="1" dirty="0">
                <a:solidFill>
                  <a:schemeClr val="accent1">
                    <a:lumMod val="75000"/>
                  </a:schemeClr>
                </a:solidFill>
                <a:highlight>
                  <a:srgbClr val="FFFF00"/>
                </a:highlight>
                <a:latin typeface="Avenir Next LT Pro" panose="020B0504020202020204" pitchFamily="34" charset="0"/>
              </a:rPr>
              <a:t>Page #</a:t>
            </a:r>
            <a:r>
              <a:rPr lang="fr-FR" sz="1800" dirty="0">
                <a:latin typeface="Avenir Next LT Pro" panose="020B0504020202020204" pitchFamily="34" charset="0"/>
              </a:rPr>
              <a:t>  </a:t>
            </a:r>
          </a:p>
          <a:p>
            <a:pPr>
              <a:buFont typeface="Arial" panose="020B0604020202020204" pitchFamily="34" charset="0"/>
            </a:pPr>
            <a:endParaRPr lang="fr-FR" sz="1800" dirty="0">
              <a:latin typeface="Avenir Next LT Pro" panose="020B0504020202020204" pitchFamily="34" charset="0"/>
            </a:endParaRPr>
          </a:p>
          <a:p>
            <a:pPr>
              <a:buFont typeface="Arial" panose="020B0604020202020204" pitchFamily="34" charset="0"/>
            </a:pPr>
            <a:r>
              <a:rPr lang="fr-FR" sz="1800" dirty="0">
                <a:latin typeface="Avenir Next LT Pro" panose="020B0504020202020204" pitchFamily="34" charset="0"/>
              </a:rPr>
              <a:t>Points de travail standards - </a:t>
            </a:r>
            <a:r>
              <a:rPr lang="en-CA" sz="1800" b="1" dirty="0">
                <a:solidFill>
                  <a:schemeClr val="accent1">
                    <a:lumMod val="75000"/>
                  </a:schemeClr>
                </a:solidFill>
                <a:highlight>
                  <a:srgbClr val="FFFF00"/>
                </a:highlight>
                <a:latin typeface="Avenir Next LT Pro" panose="020B0504020202020204" pitchFamily="34" charset="0"/>
              </a:rPr>
              <a:t>Page #</a:t>
            </a:r>
            <a:r>
              <a:rPr lang="en-CA" sz="1800" dirty="0">
                <a:highlight>
                  <a:srgbClr val="FFFF00"/>
                </a:highlight>
                <a:latin typeface="Avenir Next LT Pro" panose="020B0504020202020204" pitchFamily="34" charset="0"/>
              </a:rPr>
              <a:t> </a:t>
            </a:r>
            <a:endParaRPr lang="fr-FR" sz="1800" dirty="0">
              <a:latin typeface="Avenir Next LT Pro" panose="020B0504020202020204" pitchFamily="34" charset="0"/>
            </a:endParaRPr>
          </a:p>
        </p:txBody>
      </p:sp>
      <p:pic>
        <p:nvPicPr>
          <p:cNvPr id="5" name="Graphic 4">
            <a:extLst>
              <a:ext uri="{FF2B5EF4-FFF2-40B4-BE49-F238E27FC236}">
                <a16:creationId xmlns:a16="http://schemas.microsoft.com/office/drawing/2014/main" id="{551929F9-026A-C84C-FE09-EE4EE6B13B71}"/>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7" name="Diagram 6">
            <a:extLst>
              <a:ext uri="{FF2B5EF4-FFF2-40B4-BE49-F238E27FC236}">
                <a16:creationId xmlns:a16="http://schemas.microsoft.com/office/drawing/2014/main" id="{E24CECF5-AE39-789F-1D79-322D083BCDD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448088154"/>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cxnSp>
        <p:nvCxnSpPr>
          <p:cNvPr id="9" name="Straight Connector 8">
            <a:extLst>
              <a:ext uri="{FF2B5EF4-FFF2-40B4-BE49-F238E27FC236}">
                <a16:creationId xmlns:a16="http://schemas.microsoft.com/office/drawing/2014/main" id="{CFB4FE53-278A-B25B-DB29-156F9C10ADCC}"/>
              </a:ext>
              <a:ext uri="{C183D7F6-B498-43B3-948B-1728B52AA6E4}">
                <adec:decorative xmlns:adec="http://schemas.microsoft.com/office/drawing/2017/decorative" val="1"/>
              </a:ext>
            </a:extLst>
          </p:cNvPr>
          <p:cNvCxnSpPr>
            <a:cxnSpLocks/>
          </p:cNvCxnSpPr>
          <p:nvPr/>
        </p:nvCxnSpPr>
        <p:spPr>
          <a:xfrm>
            <a:off x="671488" y="1027045"/>
            <a:ext cx="0" cy="4803907"/>
          </a:xfrm>
          <a:prstGeom prst="line">
            <a:avLst/>
          </a:prstGeom>
          <a:ln w="762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20F0B32E-01C3-6DA1-4AE2-9E110D7D267D}"/>
              </a:ext>
            </a:extLst>
          </p:cNvPr>
          <p:cNvSpPr/>
          <p:nvPr/>
        </p:nvSpPr>
        <p:spPr>
          <a:xfrm>
            <a:off x="7498063" y="727071"/>
            <a:ext cx="4693937" cy="540385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votre milieu de travail</a:t>
            </a:r>
          </a:p>
          <a:p>
            <a:pPr algn="ctr"/>
            <a:endParaRPr lang="en-US" dirty="0">
              <a:solidFill>
                <a:schemeClr val="tx1"/>
              </a:solidFill>
              <a:highlight>
                <a:srgbClr val="FFFF00"/>
              </a:highlight>
            </a:endParaRPr>
          </a:p>
        </p:txBody>
      </p:sp>
    </p:spTree>
    <p:extLst>
      <p:ext uri="{BB962C8B-B14F-4D97-AF65-F5344CB8AC3E}">
        <p14:creationId xmlns:p14="http://schemas.microsoft.com/office/powerpoint/2010/main" val="250948934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2CB6F75-1842-1431-2AF6-834E80E4B17F}"/>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3" name="Title 3">
            <a:extLst>
              <a:ext uri="{FF2B5EF4-FFF2-40B4-BE49-F238E27FC236}">
                <a16:creationId xmlns:a16="http://schemas.microsoft.com/office/drawing/2014/main" id="{0E6157C2-CB83-DA90-C4F2-8C66EAFE3B9B}"/>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Mesures d’urgence</a:t>
            </a:r>
            <a:endPar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4" name="Diagram 3">
            <a:extLst>
              <a:ext uri="{FF2B5EF4-FFF2-40B4-BE49-F238E27FC236}">
                <a16:creationId xmlns:a16="http://schemas.microsoft.com/office/drawing/2014/main" id="{2AB67E1F-E22C-FA5C-CA79-1A210776B06F}"/>
              </a:ext>
              <a:ext uri="{C183D7F6-B498-43B3-948B-1728B52AA6E4}">
                <adec:decorative xmlns:adec="http://schemas.microsoft.com/office/drawing/2017/decorative" val="1"/>
              </a:ext>
            </a:extLst>
          </p:cNvPr>
          <p:cNvGraphicFramePr/>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5" name="Group 4">
            <a:extLst>
              <a:ext uri="{FF2B5EF4-FFF2-40B4-BE49-F238E27FC236}">
                <a16:creationId xmlns:a16="http://schemas.microsoft.com/office/drawing/2014/main" id="{0879C798-40D6-4A07-B212-E4E5697F509C}"/>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 name="Graphic 5" descr="Work from home desk with solid fill">
              <a:extLst>
                <a:ext uri="{FF2B5EF4-FFF2-40B4-BE49-F238E27FC236}">
                  <a16:creationId xmlns:a16="http://schemas.microsoft.com/office/drawing/2014/main" id="{4CE8AE8D-5911-46AF-E058-F6FBD61A5D01}"/>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7" name="Graphic 6" descr="Meeting with solid fill">
              <a:extLst>
                <a:ext uri="{FF2B5EF4-FFF2-40B4-BE49-F238E27FC236}">
                  <a16:creationId xmlns:a16="http://schemas.microsoft.com/office/drawing/2014/main" id="{0FB50AF6-EF23-A2BC-1FEE-69B6820D9DC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9" name="TextBox 8">
            <a:extLst>
              <a:ext uri="{FF2B5EF4-FFF2-40B4-BE49-F238E27FC236}">
                <a16:creationId xmlns:a16="http://schemas.microsoft.com/office/drawing/2014/main" id="{EA36504C-8CE5-B729-9E37-B7C9D782CE43}"/>
              </a:ext>
            </a:extLst>
          </p:cNvPr>
          <p:cNvSpPr txBox="1"/>
          <p:nvPr/>
        </p:nvSpPr>
        <p:spPr>
          <a:xfrm>
            <a:off x="242316" y="1051221"/>
            <a:ext cx="11151108" cy="369332"/>
          </a:xfrm>
          <a:prstGeom prst="rect">
            <a:avLst/>
          </a:prstGeom>
          <a:noFill/>
        </p:spPr>
        <p:txBody>
          <a:bodyPr wrap="square">
            <a:spAutoFit/>
          </a:bodyPr>
          <a:lstStyle/>
          <a:p>
            <a:pPr>
              <a:spcAft>
                <a:spcPts val="1200"/>
              </a:spcAft>
            </a:pPr>
            <a:r>
              <a:rPr lang="fr-FR" sz="1800" dirty="0">
                <a:highlight>
                  <a:srgbClr val="FFFF00"/>
                </a:highlight>
                <a:latin typeface="Avenir Next LT Pro" panose="020B0504020202020204" pitchFamily="34" charset="0"/>
                <a:cs typeface="Segoe UI Semilight" panose="020B0402040204020203" pitchFamily="34" charset="0"/>
              </a:rPr>
              <a:t>Ajoutez des renseignements sur les procédures d'urgence de votre milieu de travail</a:t>
            </a:r>
            <a:endParaRPr lang="en-US" sz="1800" dirty="0">
              <a:highlight>
                <a:srgbClr val="FFFF00"/>
              </a:highlight>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91380411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577250"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lang="fr-CA" sz="3200" dirty="0">
                <a:solidFill>
                  <a:schemeClr val="bg1"/>
                </a:solidFill>
              </a:rPr>
              <a:t>Utilisation de l’e</a:t>
            </a:r>
            <a:r>
              <a:rPr kumimoji="0" lang="fr-CA" sz="3200" b="1" i="0" u="none" strike="noStrike" kern="1200" cap="none" spc="0" normalizeH="0" baseline="0" noProof="0" dirty="0" err="1">
                <a:ln>
                  <a:noFill/>
                </a:ln>
                <a:solidFill>
                  <a:schemeClr val="bg1"/>
                </a:solidFill>
                <a:effectLst/>
                <a:uLnTx/>
                <a:uFillTx/>
                <a:latin typeface="Arial" panose="020B0604020202020204" pitchFamily="34" charset="0"/>
                <a:ea typeface="+mj-ea"/>
                <a:cs typeface="Arial" panose="020B0604020202020204" pitchFamily="34" charset="0"/>
              </a:rPr>
              <a:t>space</a:t>
            </a: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rPr>
              <a:t> </a:t>
            </a:r>
            <a:r>
              <a:rPr kumimoji="0" lang="fr-CA" sz="32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Signalétique et orientation</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0930306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Rectangle 2">
            <a:extLst>
              <a:ext uri="{FF2B5EF4-FFF2-40B4-BE49-F238E27FC236}">
                <a16:creationId xmlns:a16="http://schemas.microsoft.com/office/drawing/2014/main" id="{C7D0C7DF-5C6A-5132-2857-0601B131C73C}"/>
              </a:ext>
            </a:extLst>
          </p:cNvPr>
          <p:cNvSpPr/>
          <p:nvPr/>
        </p:nvSpPr>
        <p:spPr>
          <a:xfrm>
            <a:off x="170432" y="1292607"/>
            <a:ext cx="6283558" cy="3108543"/>
          </a:xfrm>
          <a:prstGeom prst="rect">
            <a:avLst/>
          </a:prstGeom>
        </p:spPr>
        <p:txBody>
          <a:bodyPr wrap="square">
            <a:spAutoFit/>
          </a:bodyPr>
          <a:lstStyle/>
          <a:p>
            <a:pPr>
              <a:spcAft>
                <a:spcPts val="1200"/>
              </a:spcAft>
            </a:pPr>
            <a:r>
              <a:rPr lang="fr-FR" sz="1300" dirty="0">
                <a:latin typeface="Avenir Next LT Pro" panose="020B0504020202020204" pitchFamily="34" charset="0"/>
                <a:cs typeface="Segoe UI Semilight" panose="020B0402040204020203" pitchFamily="34" charset="0"/>
              </a:rPr>
              <a:t>Dans votre nouveau milieu de travail, l'orientation est améliorée grâce à l'identification des zones et à une signalisation claire des aménagements communs tels que les cuisinettes, les salles d'équipement et les casiers.</a:t>
            </a:r>
          </a:p>
          <a:p>
            <a:pPr>
              <a:spcAft>
                <a:spcPts val="1200"/>
              </a:spcAft>
            </a:pPr>
            <a:endParaRPr lang="fr-FR" sz="1300" dirty="0">
              <a:highlight>
                <a:srgbClr val="FFFF00"/>
              </a:highlight>
              <a:latin typeface="Avenir Next LT Pro" panose="020B0504020202020204" pitchFamily="34" charset="0"/>
              <a:cs typeface="Segoe UI Semilight" panose="020B0402040204020203" pitchFamily="34" charset="0"/>
            </a:endParaRPr>
          </a:p>
          <a:p>
            <a:pPr>
              <a:spcAft>
                <a:spcPts val="1200"/>
              </a:spcAft>
            </a:pPr>
            <a:r>
              <a:rPr lang="fr-FR" sz="1300" dirty="0">
                <a:highlight>
                  <a:srgbClr val="FFFF00"/>
                </a:highlight>
                <a:latin typeface="Avenir Next LT Pro" panose="020B0504020202020204" pitchFamily="34" charset="0"/>
                <a:cs typeface="Segoe UI Semilight" panose="020B0402040204020203" pitchFamily="34" charset="0"/>
              </a:rPr>
              <a:t>Toutes les zones fonctionnelles, points de travail et les espaces de soutien sont identifiés par des panneaux muraux ou au plafond. Ces panneaux vous aideront à vous orienter dans l'espace. </a:t>
            </a:r>
          </a:p>
          <a:p>
            <a:pPr>
              <a:spcAft>
                <a:spcPts val="1200"/>
              </a:spcAft>
            </a:pPr>
            <a:endParaRPr lang="fr-FR" sz="1300" dirty="0">
              <a:latin typeface="Avenir Next LT Pro" panose="020B0504020202020204" pitchFamily="34" charset="0"/>
              <a:cs typeface="Segoe UI Semilight" panose="020B0402040204020203" pitchFamily="34" charset="0"/>
            </a:endParaRPr>
          </a:p>
          <a:p>
            <a:pPr>
              <a:spcAft>
                <a:spcPts val="1200"/>
              </a:spcAft>
            </a:pPr>
            <a:r>
              <a:rPr lang="fr-FR" sz="1300" dirty="0">
                <a:latin typeface="Avenir Next LT Pro" panose="020B0504020202020204" pitchFamily="34" charset="0"/>
                <a:cs typeface="Segoe UI Semilight" panose="020B0402040204020203" pitchFamily="34" charset="0"/>
              </a:rPr>
              <a:t>La signalisation est en anglais et en français et [</a:t>
            </a:r>
            <a:r>
              <a:rPr lang="fr-FR" sz="1300" dirty="0">
                <a:highlight>
                  <a:srgbClr val="FFFF00"/>
                </a:highlight>
                <a:latin typeface="Avenir Next LT Pro" panose="020B0504020202020204" pitchFamily="34" charset="0"/>
                <a:cs typeface="Segoe UI Semilight" panose="020B0402040204020203" pitchFamily="34" charset="0"/>
              </a:rPr>
              <a:t>peut comprendre des éléments accessibles en braille et/ou des codes QR</a:t>
            </a:r>
            <a:r>
              <a:rPr lang="fr-FR" sz="1300" dirty="0">
                <a:latin typeface="Avenir Next LT Pro" panose="020B0504020202020204" pitchFamily="34" charset="0"/>
                <a:cs typeface="Segoe UI Semilight" panose="020B0402040204020203" pitchFamily="34" charset="0"/>
              </a:rPr>
              <a:t>]. Certains panneaux indiquent diverses caractéristiques des espaces de travail collaboratifs, notamment les conditions de réservation, la technologie et les capacités.</a:t>
            </a:r>
            <a:endParaRPr lang="en-US" sz="1300" dirty="0">
              <a:latin typeface="Avenir Next LT Pro" panose="020B0504020202020204" pitchFamily="34" charset="0"/>
              <a:cs typeface="Segoe UI Semilight" panose="020B0402040204020203" pitchFamily="34" charset="0"/>
            </a:endParaRPr>
          </a:p>
        </p:txBody>
      </p:sp>
      <p:grpSp>
        <p:nvGrpSpPr>
          <p:cNvPr id="5" name="Group 4" descr="Placeholder for an image showing the new signage in the workplace">
            <a:extLst>
              <a:ext uri="{FF2B5EF4-FFF2-40B4-BE49-F238E27FC236}">
                <a16:creationId xmlns:a16="http://schemas.microsoft.com/office/drawing/2014/main" id="{994AF5AE-DE2E-CCB1-8798-07DF7CF15509}"/>
              </a:ext>
              <a:ext uri="{C183D7F6-B498-43B3-948B-1728B52AA6E4}">
                <adec:decorative xmlns:adec="http://schemas.microsoft.com/office/drawing/2017/decorative" val="0"/>
              </a:ext>
            </a:extLst>
          </p:cNvPr>
          <p:cNvGrpSpPr/>
          <p:nvPr/>
        </p:nvGrpSpPr>
        <p:grpSpPr>
          <a:xfrm>
            <a:off x="7172721" y="1036635"/>
            <a:ext cx="4533873" cy="2056189"/>
            <a:chOff x="992657" y="853789"/>
            <a:chExt cx="5095829" cy="2528694"/>
          </a:xfrm>
        </p:grpSpPr>
        <p:pic>
          <p:nvPicPr>
            <p:cNvPr id="6" name="Picture 5">
              <a:extLst>
                <a:ext uri="{FF2B5EF4-FFF2-40B4-BE49-F238E27FC236}">
                  <a16:creationId xmlns:a16="http://schemas.microsoft.com/office/drawing/2014/main" id="{4D10D8B7-7413-C39D-E714-2A1E00AA87A5}"/>
                </a:ext>
              </a:extLst>
            </p:cNvPr>
            <p:cNvPicPr>
              <a:picLocks noChangeAspect="1"/>
            </p:cNvPicPr>
            <p:nvPr/>
          </p:nvPicPr>
          <p:blipFill>
            <a:blip r:embed="rId11"/>
            <a:stretch>
              <a:fillRect/>
            </a:stretch>
          </p:blipFill>
          <p:spPr>
            <a:xfrm>
              <a:off x="992657" y="913978"/>
              <a:ext cx="2436343" cy="2468505"/>
            </a:xfrm>
            <a:prstGeom prst="rect">
              <a:avLst/>
            </a:prstGeom>
          </p:spPr>
        </p:pic>
        <p:pic>
          <p:nvPicPr>
            <p:cNvPr id="11" name="Picture 10">
              <a:extLst>
                <a:ext uri="{FF2B5EF4-FFF2-40B4-BE49-F238E27FC236}">
                  <a16:creationId xmlns:a16="http://schemas.microsoft.com/office/drawing/2014/main" id="{2BF06D75-BE9F-B057-6C01-937A3AFB59E4}"/>
                </a:ext>
              </a:extLst>
            </p:cNvPr>
            <p:cNvPicPr>
              <a:picLocks noChangeAspect="1"/>
            </p:cNvPicPr>
            <p:nvPr/>
          </p:nvPicPr>
          <p:blipFill>
            <a:blip r:embed="rId12"/>
            <a:stretch>
              <a:fillRect/>
            </a:stretch>
          </p:blipFill>
          <p:spPr>
            <a:xfrm>
              <a:off x="3681915" y="853789"/>
              <a:ext cx="2406570" cy="2468504"/>
            </a:xfrm>
            <a:prstGeom prst="rect">
              <a:avLst/>
            </a:prstGeom>
          </p:spPr>
        </p:pic>
        <p:sp>
          <p:nvSpPr>
            <p:cNvPr id="12" name="Rectangle 11">
              <a:extLst>
                <a:ext uri="{FF2B5EF4-FFF2-40B4-BE49-F238E27FC236}">
                  <a16:creationId xmlns:a16="http://schemas.microsoft.com/office/drawing/2014/main" id="{F13CEB34-99B5-1007-CF42-29617A7A32CA}"/>
                </a:ext>
              </a:extLst>
            </p:cNvPr>
            <p:cNvSpPr/>
            <p:nvPr/>
          </p:nvSpPr>
          <p:spPr>
            <a:xfrm>
              <a:off x="992658" y="853789"/>
              <a:ext cx="5095828" cy="25286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chemeClr val="tx1"/>
                </a:solidFill>
                <a:highlight>
                  <a:srgbClr val="FFFF00"/>
                </a:highlight>
              </a:endParaRPr>
            </a:p>
            <a:p>
              <a:pPr algn="ctr"/>
              <a:r>
                <a:rPr lang="fr-CA" dirty="0">
                  <a:solidFill>
                    <a:schemeClr val="tx1"/>
                  </a:solidFill>
                  <a:highlight>
                    <a:srgbClr val="FFFF00"/>
                  </a:highlight>
                </a:rPr>
                <a:t>Espace réservé pour des images</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Remplacez-les par des images présentant la nouvelle signalisation dans votre milieu de travail</a:t>
              </a:r>
            </a:p>
          </p:txBody>
        </p:sp>
      </p:grpSp>
      <p:grpSp>
        <p:nvGrpSpPr>
          <p:cNvPr id="22" name="Group 21" descr="2nd placeholder for an image showing the new signage in the workplace ">
            <a:extLst>
              <a:ext uri="{FF2B5EF4-FFF2-40B4-BE49-F238E27FC236}">
                <a16:creationId xmlns:a16="http://schemas.microsoft.com/office/drawing/2014/main" id="{73E673C2-9B7E-1649-52E8-7D712CC9EE0F}"/>
              </a:ext>
              <a:ext uri="{C183D7F6-B498-43B3-948B-1728B52AA6E4}">
                <adec:decorative xmlns:adec="http://schemas.microsoft.com/office/drawing/2017/decorative" val="0"/>
              </a:ext>
            </a:extLst>
          </p:cNvPr>
          <p:cNvGrpSpPr/>
          <p:nvPr/>
        </p:nvGrpSpPr>
        <p:grpSpPr>
          <a:xfrm>
            <a:off x="8049557" y="3444268"/>
            <a:ext cx="2586446" cy="2266925"/>
            <a:chOff x="8273144" y="3505250"/>
            <a:chExt cx="2586446" cy="2266925"/>
          </a:xfrm>
        </p:grpSpPr>
        <p:pic>
          <p:nvPicPr>
            <p:cNvPr id="20" name="Picture 19">
              <a:extLst>
                <a:ext uri="{FF2B5EF4-FFF2-40B4-BE49-F238E27FC236}">
                  <a16:creationId xmlns:a16="http://schemas.microsoft.com/office/drawing/2014/main" id="{D7C4609B-B715-24A8-7F69-0E1D2987BAB6}"/>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8379946" y="3574153"/>
              <a:ext cx="2370936" cy="2092215"/>
            </a:xfrm>
            <a:prstGeom prst="rect">
              <a:avLst/>
            </a:prstGeom>
          </p:spPr>
        </p:pic>
        <p:sp>
          <p:nvSpPr>
            <p:cNvPr id="15" name="Rectangle 14">
              <a:extLst>
                <a:ext uri="{FF2B5EF4-FFF2-40B4-BE49-F238E27FC236}">
                  <a16:creationId xmlns:a16="http://schemas.microsoft.com/office/drawing/2014/main" id="{1C3FD835-7815-E9DB-610C-6577156E27A9}"/>
                </a:ext>
              </a:extLst>
            </p:cNvPr>
            <p:cNvSpPr/>
            <p:nvPr/>
          </p:nvSpPr>
          <p:spPr>
            <a:xfrm>
              <a:off x="8273144" y="3505250"/>
              <a:ext cx="2586446" cy="226692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en-US" dirty="0">
                <a:solidFill>
                  <a:schemeClr val="tx1"/>
                </a:solidFill>
                <a:highlight>
                  <a:srgbClr val="FFFF00"/>
                </a:highlight>
              </a:endParaRPr>
            </a:p>
            <a:p>
              <a:pPr algn="ctr"/>
              <a:r>
                <a:rPr lang="fr-CA" dirty="0">
                  <a:solidFill>
                    <a:schemeClr val="tx1"/>
                  </a:solidFill>
                  <a:highlight>
                    <a:srgbClr val="FFFF00"/>
                  </a:highlight>
                </a:rPr>
                <a:t>Remplacez-la par une image présentant la nouvelle signalisation dans votre milieu de travail</a:t>
              </a:r>
            </a:p>
          </p:txBody>
        </p:sp>
      </p:grpSp>
    </p:spTree>
    <p:extLst>
      <p:ext uri="{BB962C8B-B14F-4D97-AF65-F5344CB8AC3E}">
        <p14:creationId xmlns:p14="http://schemas.microsoft.com/office/powerpoint/2010/main" val="356124322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100159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Casiers et placards</a:t>
            </a:r>
            <a:endParaRPr kumimoji="0" lang="fr-CA" sz="24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9" name="Diagram 8">
            <a:extLst>
              <a:ext uri="{FF2B5EF4-FFF2-40B4-BE49-F238E27FC236}">
                <a16:creationId xmlns:a16="http://schemas.microsoft.com/office/drawing/2014/main" id="{EBF065A9-287A-4950-8FFC-4BC36E4FA61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6808659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527B45E2-E4DE-433F-A7B3-91EFAF0D7093}"/>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1FAE5642-0E13-494B-A345-A12907EDD5DF}"/>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ACFBF76F-5738-43E1-B2E2-511C3786379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07AAF30C-01CA-A0D6-AAE4-711E67B66E86}"/>
              </a:ext>
            </a:extLst>
          </p:cNvPr>
          <p:cNvSpPr txBox="1"/>
          <p:nvPr/>
        </p:nvSpPr>
        <p:spPr>
          <a:xfrm>
            <a:off x="373964" y="1109368"/>
            <a:ext cx="7865318" cy="4755148"/>
          </a:xfrm>
          <a:prstGeom prst="rect">
            <a:avLst/>
          </a:prstGeom>
          <a:noFill/>
        </p:spPr>
        <p:txBody>
          <a:bodyPr wrap="square" rtlCol="0">
            <a:spAutoFit/>
          </a:bodyPr>
          <a:lstStyle/>
          <a:p>
            <a:pPr>
              <a:spcAft>
                <a:spcPts val="1200"/>
              </a:spcAft>
            </a:pPr>
            <a:r>
              <a:rPr lang="fr-FR" sz="1400" dirty="0">
                <a:latin typeface="Avenir Next LT Pro Demi" panose="020B0704020202020204" pitchFamily="34" charset="0"/>
                <a:cs typeface="Segoe UI Semilight" panose="020B0402040204020203" pitchFamily="34" charset="0"/>
              </a:rPr>
              <a:t>Casiers</a:t>
            </a:r>
          </a:p>
          <a:p>
            <a:pPr>
              <a:spcAft>
                <a:spcPts val="1200"/>
              </a:spcAft>
            </a:pPr>
            <a:r>
              <a:rPr lang="fr-FR" sz="1300" dirty="0">
                <a:latin typeface="Avenir Next LT Pro" panose="020B0504020202020204" pitchFamily="34" charset="0"/>
                <a:cs typeface="Segoe UI Semilight" panose="020B0402040204020203" pitchFamily="34" charset="0"/>
              </a:rPr>
              <a:t>Des casiers sont offerts aux employés pour un usage journalier uniquement. Vous pouvez y ranger tous vos objets personnels. Tous les casiers sont munis d'une serrure numérique qui peut être programmée pour chaque utilisation. </a:t>
            </a:r>
          </a:p>
          <a:p>
            <a:pPr>
              <a:spcAft>
                <a:spcPts val="1200"/>
              </a:spcAft>
            </a:pPr>
            <a:r>
              <a:rPr lang="fr-FR" sz="1300" b="1" i="1" dirty="0">
                <a:latin typeface="Avenir Next LT Pro" panose="020B0504020202020204" pitchFamily="34" charset="0"/>
                <a:cs typeface="Segoe UI Semilight" panose="020B0402040204020203" pitchFamily="34" charset="0"/>
              </a:rPr>
              <a:t>Étape 1 : </a:t>
            </a:r>
            <a:r>
              <a:rPr lang="fr-FR" sz="1300" dirty="0">
                <a:latin typeface="Avenir Next LT Pro" panose="020B0504020202020204" pitchFamily="34" charset="0"/>
                <a:cs typeface="Segoe UI Semilight" panose="020B0402040204020203" pitchFamily="34" charset="0"/>
              </a:rPr>
              <a:t>Commencez par sélectionner un casier qui n'est pas verrouillé.</a:t>
            </a:r>
          </a:p>
          <a:p>
            <a:pPr>
              <a:spcAft>
                <a:spcPts val="1200"/>
              </a:spcAft>
            </a:pPr>
            <a:r>
              <a:rPr lang="fr-FR" sz="1300" b="1" i="1" dirty="0">
                <a:latin typeface="Avenir Next LT Pro" panose="020B0504020202020204" pitchFamily="34" charset="0"/>
                <a:cs typeface="Segoe UI Semilight" panose="020B0402040204020203" pitchFamily="34" charset="0"/>
              </a:rPr>
              <a:t>Étape 2 : </a:t>
            </a:r>
            <a:r>
              <a:rPr lang="fr-FR" sz="1300" dirty="0">
                <a:latin typeface="Avenir Next LT Pro" panose="020B0504020202020204" pitchFamily="34" charset="0"/>
                <a:cs typeface="Segoe UI Semilight" panose="020B0402040204020203" pitchFamily="34" charset="0"/>
              </a:rPr>
              <a:t>Pour fixer un code temporaire, assurez-vous que la porte est fermée. Saisissez un code à quatre chiffres suivi de la flèche verte en bas à droite du clavier. Vous devriez ainsi avoir un code temporaire et être en mesure de verrouiller la porte. </a:t>
            </a:r>
          </a:p>
          <a:p>
            <a:pPr>
              <a:spcAft>
                <a:spcPts val="1200"/>
              </a:spcAft>
            </a:pPr>
            <a:r>
              <a:rPr lang="fr-FR" sz="1300" b="1" i="1" dirty="0">
                <a:latin typeface="Avenir Next LT Pro" panose="020B0504020202020204" pitchFamily="34" charset="0"/>
                <a:cs typeface="Segoe UI Semilight" panose="020B0402040204020203" pitchFamily="34" charset="0"/>
              </a:rPr>
              <a:t>Étape 3 : </a:t>
            </a:r>
            <a:r>
              <a:rPr lang="fr-FR" sz="1300" dirty="0">
                <a:latin typeface="Avenir Next LT Pro" panose="020B0504020202020204" pitchFamily="34" charset="0"/>
                <a:cs typeface="Segoe UI Semilight" panose="020B0402040204020203" pitchFamily="34" charset="0"/>
              </a:rPr>
              <a:t>Pour ouvrir le casier, procédez de la même manière. Entrez votre code à quatre chiffres puis sélectionnez la flèche verte en bas à droite du clavier. </a:t>
            </a:r>
          </a:p>
          <a:p>
            <a:pPr>
              <a:spcAft>
                <a:spcPts val="1200"/>
              </a:spcAft>
            </a:pPr>
            <a:r>
              <a:rPr lang="fr-FR" sz="1300" b="1" i="1" dirty="0">
                <a:latin typeface="Avenir Next LT Pro" panose="020B0504020202020204" pitchFamily="34" charset="0"/>
                <a:cs typeface="Segoe UI Semilight" panose="020B0402040204020203" pitchFamily="34" charset="0"/>
              </a:rPr>
              <a:t>Étape 4 : </a:t>
            </a:r>
            <a:r>
              <a:rPr lang="fr-FR" sz="1300" dirty="0">
                <a:latin typeface="Avenir Next LT Pro" panose="020B0504020202020204" pitchFamily="34" charset="0"/>
                <a:cs typeface="Segoe UI Semilight" panose="020B0402040204020203" pitchFamily="34" charset="0"/>
              </a:rPr>
              <a:t>À la fin de la journée, retirez tous vos objets personnels et laissez la porte déverrouillée pour le prochain utilisateur. </a:t>
            </a:r>
            <a:endParaRPr lang="fr-FR" sz="1400" dirty="0">
              <a:latin typeface="Avenir Next LT Pro Demi" panose="020B0704020202020204" pitchFamily="34" charset="0"/>
              <a:cs typeface="Segoe UI Semilight" panose="020B0402040204020203" pitchFamily="34" charset="0"/>
            </a:endParaRPr>
          </a:p>
          <a:p>
            <a:pPr>
              <a:spcAft>
                <a:spcPts val="1200"/>
              </a:spcAft>
            </a:pPr>
            <a:r>
              <a:rPr lang="fr-FR" sz="1400" dirty="0">
                <a:latin typeface="Avenir Next LT Pro Demi" panose="020B0704020202020204" pitchFamily="34" charset="0"/>
                <a:cs typeface="Segoe UI Semilight" panose="020B0402040204020203" pitchFamily="34" charset="0"/>
              </a:rPr>
              <a:t>Placards </a:t>
            </a:r>
          </a:p>
          <a:p>
            <a:pPr>
              <a:spcAft>
                <a:spcPts val="1200"/>
              </a:spcAft>
            </a:pPr>
            <a:r>
              <a:rPr lang="fr-FR" sz="1300" dirty="0">
                <a:latin typeface="Avenir Next LT Pro" panose="020B0504020202020204" pitchFamily="34" charset="0"/>
                <a:cs typeface="Segoe UI Semilight" panose="020B0402040204020203" pitchFamily="34" charset="0"/>
              </a:rPr>
              <a:t>Des placards et des crochets seront offerts partout sur l’étage. Les placards sans parfum sont identifiés par une icône « sans fumée ». </a:t>
            </a:r>
          </a:p>
          <a:p>
            <a:pPr>
              <a:spcAft>
                <a:spcPts val="1200"/>
              </a:spcAft>
            </a:pPr>
            <a:r>
              <a:rPr lang="fr-FR" sz="1300" dirty="0">
                <a:highlight>
                  <a:srgbClr val="FFFF00"/>
                </a:highlight>
                <a:latin typeface="Avenir Next LT Pro" panose="020B0504020202020204" pitchFamily="34" charset="0"/>
                <a:cs typeface="Segoe UI Semilight" panose="020B0402040204020203" pitchFamily="34" charset="0"/>
              </a:rPr>
              <a:t>Confirmez votre stratégie en matière de casiers et vérifiez si ces directives correspondent au(x) modèle(s) de casier(s).</a:t>
            </a:r>
            <a:endParaRPr lang="en-US" sz="1300" dirty="0">
              <a:highlight>
                <a:srgbClr val="FFFF00"/>
              </a:highlight>
              <a:latin typeface="Avenir Next LT Pro" panose="020B0504020202020204" pitchFamily="34" charset="0"/>
              <a:cs typeface="Segoe UI Semilight" panose="020B0402040204020203" pitchFamily="34" charset="0"/>
            </a:endParaRPr>
          </a:p>
        </p:txBody>
      </p:sp>
      <p:sp>
        <p:nvSpPr>
          <p:cNvPr id="4" name="Rectangle 3">
            <a:extLst>
              <a:ext uri="{FF2B5EF4-FFF2-40B4-BE49-F238E27FC236}">
                <a16:creationId xmlns:a16="http://schemas.microsoft.com/office/drawing/2014/main" id="{804CC396-73A0-51CB-80F2-3DE129B6A759}"/>
              </a:ext>
            </a:extLst>
          </p:cNvPr>
          <p:cNvSpPr/>
          <p:nvPr/>
        </p:nvSpPr>
        <p:spPr>
          <a:xfrm>
            <a:off x="8534941" y="1109368"/>
            <a:ext cx="3074257" cy="47714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des directives relatives aux casiers.</a:t>
            </a:r>
          </a:p>
          <a:p>
            <a:pPr algn="ctr"/>
            <a:endParaRPr lang="fr-CA" dirty="0">
              <a:solidFill>
                <a:schemeClr val="tx1"/>
              </a:solidFill>
              <a:highlight>
                <a:srgbClr val="FFFF00"/>
              </a:highlight>
            </a:endParaRPr>
          </a:p>
          <a:p>
            <a:pPr algn="ctr"/>
            <a:r>
              <a:rPr lang="fr-CA" dirty="0">
                <a:solidFill>
                  <a:schemeClr val="tx1"/>
                </a:solidFill>
                <a:highlight>
                  <a:srgbClr val="FFFF00"/>
                </a:highlight>
              </a:rPr>
              <a:t>Prenez des photos du panneau numérique et présentez les étapes indiqués à gauche.</a:t>
            </a:r>
          </a:p>
        </p:txBody>
      </p:sp>
    </p:spTree>
    <p:extLst>
      <p:ext uri="{BB962C8B-B14F-4D97-AF65-F5344CB8AC3E}">
        <p14:creationId xmlns:p14="http://schemas.microsoft.com/office/powerpoint/2010/main" val="4536242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0" y="115833"/>
            <a:ext cx="10218197"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0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Configurer votre point de travail  (1 </a:t>
            </a:r>
            <a:r>
              <a:rPr lang="fr-CA" sz="2400" kern="0" dirty="0">
                <a:solidFill>
                  <a:srgbClr val="F1F2F2"/>
                </a:solidFill>
                <a:latin typeface="Arial"/>
                <a:ea typeface="Arial"/>
                <a:cs typeface="Arial"/>
                <a:sym typeface="Arial"/>
              </a:rPr>
              <a:t>de</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 3)</a:t>
            </a:r>
            <a:endParaRPr kumimoji="0" lang="fr-CA" sz="24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20" name="Diagram 19">
            <a:extLst>
              <a:ext uri="{FF2B5EF4-FFF2-40B4-BE49-F238E27FC236}">
                <a16:creationId xmlns:a16="http://schemas.microsoft.com/office/drawing/2014/main" id="{629E3B38-D822-4845-980C-0351E278132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746614142"/>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5" name="Group 24">
            <a:extLst>
              <a:ext uri="{FF2B5EF4-FFF2-40B4-BE49-F238E27FC236}">
                <a16:creationId xmlns:a16="http://schemas.microsoft.com/office/drawing/2014/main" id="{F6EBFA01-8AFD-44A6-B2CC-1C0309B1F57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26" name="Graphic 25" descr="Work from home desk with solid fill">
              <a:extLst>
                <a:ext uri="{FF2B5EF4-FFF2-40B4-BE49-F238E27FC236}">
                  <a16:creationId xmlns:a16="http://schemas.microsoft.com/office/drawing/2014/main" id="{BACDCD96-2AA6-4C11-8B12-0464585A6C0E}"/>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27" name="Graphic 26" descr="Meeting with solid fill">
              <a:extLst>
                <a:ext uri="{FF2B5EF4-FFF2-40B4-BE49-F238E27FC236}">
                  <a16:creationId xmlns:a16="http://schemas.microsoft.com/office/drawing/2014/main" id="{3969977E-14A5-4490-97FD-5A03A02D3122}"/>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C5119ABA-E1D2-AAD3-AAF4-B827B0B541E5}"/>
              </a:ext>
            </a:extLst>
          </p:cNvPr>
          <p:cNvSpPr txBox="1"/>
          <p:nvPr/>
        </p:nvSpPr>
        <p:spPr>
          <a:xfrm>
            <a:off x="325139" y="827296"/>
            <a:ext cx="11541722" cy="5109091"/>
          </a:xfrm>
          <a:prstGeom prst="rect">
            <a:avLst/>
          </a:prstGeom>
          <a:noFill/>
        </p:spPr>
        <p:txBody>
          <a:bodyPr wrap="square" rtlCol="0">
            <a:spAutoFit/>
          </a:bodyPr>
          <a:lstStyle/>
          <a:p>
            <a:pPr>
              <a:spcAft>
                <a:spcPts val="1200"/>
              </a:spcAft>
            </a:pPr>
            <a:r>
              <a:rPr lang="fr-FR" sz="1200" dirty="0">
                <a:latin typeface="Avenir Next LT Pro" panose="020B0504020202020204" pitchFamily="34" charset="0"/>
                <a:cs typeface="Segoe UI Semilight" panose="020B0402040204020203" pitchFamily="34" charset="0"/>
              </a:rPr>
              <a:t>La configuration d'un poste de travail peut sembler fastidieuse, mais nous avons simplifié le processus en suivant ces étapes simples et rapides. Bien qu'il existe différents types de postes de travail individuels utilisables tout au long de la journée, les postes de travail demeurent un choix populaire pour de nombreuses personnes en raison de leur réglage, de leur conception ergonomique et des écrans. Ces étapes pourraient également être appliquées aux autres types de points de travail comme les salles de concentration, les points de transition, etc.</a:t>
            </a:r>
          </a:p>
          <a:p>
            <a:pPr>
              <a:spcAft>
                <a:spcPts val="1200"/>
              </a:spcAft>
            </a:pPr>
            <a:r>
              <a:rPr lang="fr-FR" sz="1200" b="1" i="1" dirty="0">
                <a:latin typeface="Avenir Next LT Pro" panose="020B0504020202020204" pitchFamily="34" charset="0"/>
                <a:cs typeface="Segoe UI Semilight" panose="020B0402040204020203" pitchFamily="34" charset="0"/>
              </a:rPr>
              <a:t>Étape 1 (facultative) : </a:t>
            </a:r>
            <a:r>
              <a:rPr lang="fr-FR" sz="1200" i="1" dirty="0">
                <a:latin typeface="Avenir Next LT Pro" panose="020B0504020202020204" pitchFamily="34" charset="0"/>
                <a:cs typeface="Segoe UI Semilight" panose="020B0402040204020203" pitchFamily="34" charset="0"/>
              </a:rPr>
              <a:t>Nettoyez le poste de travail avant de déballer votre sac.</a:t>
            </a:r>
          </a:p>
          <a:p>
            <a:pPr>
              <a:spcAft>
                <a:spcPts val="1200"/>
              </a:spcAft>
            </a:pPr>
            <a:r>
              <a:rPr lang="fr-FR" sz="1200" b="1" i="1" dirty="0">
                <a:latin typeface="Avenir Next LT Pro" panose="020B0504020202020204" pitchFamily="34" charset="0"/>
                <a:cs typeface="Segoe UI Semilight" panose="020B0402040204020203" pitchFamily="34" charset="0"/>
              </a:rPr>
              <a:t>Étape 2 : </a:t>
            </a:r>
            <a:r>
              <a:rPr lang="fr-FR" sz="1200" i="1" dirty="0">
                <a:latin typeface="Avenir Next LT Pro" panose="020B0504020202020204" pitchFamily="34" charset="0"/>
                <a:cs typeface="Segoe UI Semilight" panose="020B0402040204020203" pitchFamily="34" charset="0"/>
              </a:rPr>
              <a:t>Réglez la hauteur du bureau, la hauteur de l’écran et les ajustements de la chaise. Vous trouverez des directives détaillées dans les pages suivantes. </a:t>
            </a:r>
          </a:p>
          <a:p>
            <a:pPr>
              <a:spcAft>
                <a:spcPts val="1200"/>
              </a:spcAft>
            </a:pPr>
            <a:r>
              <a:rPr lang="fr-FR" sz="1200" b="1" i="1" dirty="0">
                <a:latin typeface="Avenir Next LT Pro" panose="020B0504020202020204" pitchFamily="34" charset="0"/>
                <a:cs typeface="Segoe UI Semilight" panose="020B0402040204020203" pitchFamily="34" charset="0"/>
              </a:rPr>
              <a:t>Étape 3 : </a:t>
            </a:r>
            <a:r>
              <a:rPr lang="fr-FR" sz="1200" i="1" dirty="0">
                <a:latin typeface="Avenir Next LT Pro" panose="020B0504020202020204" pitchFamily="34" charset="0"/>
                <a:cs typeface="Segoe UI Semilight" panose="020B0402040204020203" pitchFamily="34" charset="0"/>
              </a:rPr>
              <a:t>Connectez votre ordinateur portable ou votre tablette au </a:t>
            </a:r>
            <a:r>
              <a:rPr lang="en-CA" sz="1200" i="1" dirty="0">
                <a:latin typeface="Avenir Next LT Pro" panose="020B0504020202020204" pitchFamily="34" charset="0"/>
                <a:cs typeface="Segoe UI Semilight" panose="020B0402040204020203" pitchFamily="34" charset="0"/>
              </a:rPr>
              <a:t>duplicateur de ports </a:t>
            </a:r>
            <a:r>
              <a:rPr lang="fr-FR" sz="1200" i="1" dirty="0">
                <a:latin typeface="Avenir Next LT Pro" panose="020B0504020202020204" pitchFamily="34" charset="0"/>
                <a:cs typeface="Segoe UI Semilight" panose="020B0402040204020203" pitchFamily="34" charset="0"/>
              </a:rPr>
              <a:t>(station d'accueil) via le câble USB-C. Votre appareil devrait se connecter automatiquement au réseau GCwi-fi. Il n'est pas nécessaire d'utiliser le VPN lorsque vous travaillez directement sur le réseau du gouvernement du Canada. </a:t>
            </a:r>
          </a:p>
          <a:p>
            <a:pPr>
              <a:spcAft>
                <a:spcPts val="1200"/>
              </a:spcAft>
            </a:pPr>
            <a:r>
              <a:rPr lang="fr-FR" sz="1200" b="1" i="1" dirty="0">
                <a:latin typeface="Avenir Next LT Pro" panose="020B0504020202020204" pitchFamily="34" charset="0"/>
                <a:cs typeface="Segoe UI Semilight" panose="020B0402040204020203" pitchFamily="34" charset="0"/>
              </a:rPr>
              <a:t>Étape 4 : </a:t>
            </a:r>
            <a:r>
              <a:rPr lang="fr-FR" sz="1200" i="1" dirty="0">
                <a:latin typeface="Avenir Next LT Pro" panose="020B0504020202020204" pitchFamily="34" charset="0"/>
                <a:cs typeface="Segoe UI Semilight" panose="020B0402040204020203" pitchFamily="34" charset="0"/>
              </a:rPr>
              <a:t>Modifiez les paramètres de l'écran au besoin :</a:t>
            </a:r>
          </a:p>
          <a:p>
            <a:pPr marL="742950" lvl="1" indent="-285750">
              <a:spcAft>
                <a:spcPts val="1200"/>
              </a:spcAft>
              <a:buFont typeface="Arial" panose="020B0604020202020204" pitchFamily="34" charset="0"/>
              <a:buChar char="•"/>
            </a:pPr>
            <a:r>
              <a:rPr lang="fr-FR" sz="1200" dirty="0">
                <a:latin typeface="Avenir Next LT Pro" panose="020B0504020202020204" pitchFamily="34" charset="0"/>
                <a:cs typeface="Segoe UI Semilight" panose="020B0402040204020203" pitchFamily="34" charset="0"/>
              </a:rPr>
              <a:t>Cliquez avec le bouton droit de la souris sur votre bureau. Dans le menu contextuel, choisissez </a:t>
            </a:r>
            <a:r>
              <a:rPr lang="fr-FR" sz="1200" b="1" dirty="0">
                <a:latin typeface="Avenir Next LT Pro" panose="020B0504020202020204" pitchFamily="34" charset="0"/>
                <a:cs typeface="Segoe UI Semilight" panose="020B0402040204020203" pitchFamily="34" charset="0"/>
              </a:rPr>
              <a:t>Résolution de l'écran</a:t>
            </a:r>
            <a:r>
              <a:rPr lang="fr-FR" sz="1200" dirty="0">
                <a:latin typeface="Avenir Next LT Pro" panose="020B0504020202020204" pitchFamily="34" charset="0"/>
                <a:cs typeface="Segoe UI Semilight" panose="020B0402040204020203" pitchFamily="34" charset="0"/>
              </a:rPr>
              <a:t>;</a:t>
            </a:r>
          </a:p>
          <a:p>
            <a:pPr marL="742950" lvl="1" indent="-285750">
              <a:spcAft>
                <a:spcPts val="1200"/>
              </a:spcAft>
              <a:buFont typeface="Arial" panose="020B0604020202020204" pitchFamily="34" charset="0"/>
              <a:buChar char="•"/>
            </a:pPr>
            <a:r>
              <a:rPr lang="fr-FR" sz="1200" dirty="0">
                <a:latin typeface="Avenir Next LT Pro" panose="020B0504020202020204" pitchFamily="34" charset="0"/>
                <a:cs typeface="Segoe UI Semilight" panose="020B0402040204020203" pitchFamily="34" charset="0"/>
              </a:rPr>
              <a:t>Dans la liste déroulante </a:t>
            </a:r>
            <a:r>
              <a:rPr lang="fr-FR" sz="1200" b="1" dirty="0">
                <a:latin typeface="Avenir Next LT Pro" panose="020B0504020202020204" pitchFamily="34" charset="0"/>
                <a:cs typeface="Segoe UI Semilight" panose="020B0402040204020203" pitchFamily="34" charset="0"/>
              </a:rPr>
              <a:t>Affichages multiples</a:t>
            </a:r>
            <a:r>
              <a:rPr lang="fr-FR" sz="1200" dirty="0">
                <a:latin typeface="Avenir Next LT Pro" panose="020B0504020202020204" pitchFamily="34" charset="0"/>
                <a:cs typeface="Segoe UI Semilight" panose="020B0402040204020203" pitchFamily="34" charset="0"/>
              </a:rPr>
              <a:t>, sélectionnez </a:t>
            </a:r>
            <a:r>
              <a:rPr lang="fr-FR" sz="1200" b="1" dirty="0">
                <a:latin typeface="Avenir Next LT Pro" panose="020B0504020202020204" pitchFamily="34" charset="0"/>
                <a:cs typeface="Segoe UI Semilight" panose="020B0402040204020203" pitchFamily="34" charset="0"/>
              </a:rPr>
              <a:t>Étendre ces affichages</a:t>
            </a:r>
            <a:r>
              <a:rPr lang="fr-FR" sz="1200" dirty="0">
                <a:latin typeface="Avenir Next LT Pro" panose="020B0504020202020204" pitchFamily="34" charset="0"/>
                <a:cs typeface="Segoe UI Semilight" panose="020B0402040204020203" pitchFamily="34" charset="0"/>
              </a:rPr>
              <a:t>;</a:t>
            </a:r>
          </a:p>
          <a:p>
            <a:pPr marL="742950" lvl="1" indent="-285750">
              <a:spcAft>
                <a:spcPts val="1200"/>
              </a:spcAft>
              <a:buFont typeface="Arial" panose="020B0604020202020204" pitchFamily="34" charset="0"/>
              <a:buChar char="•"/>
            </a:pPr>
            <a:r>
              <a:rPr lang="fr-FR" sz="1200" dirty="0">
                <a:latin typeface="Avenir Next LT Pro" panose="020B0504020202020204" pitchFamily="34" charset="0"/>
                <a:cs typeface="Segoe UI Semilight" panose="020B0402040204020203" pitchFamily="34" charset="0"/>
              </a:rPr>
              <a:t>Dans la liste déroulante </a:t>
            </a:r>
            <a:r>
              <a:rPr lang="fr-FR" sz="1200" b="1" dirty="0">
                <a:latin typeface="Avenir Next LT Pro" panose="020B0504020202020204" pitchFamily="34" charset="0"/>
                <a:cs typeface="Segoe UI Semilight" panose="020B0402040204020203" pitchFamily="34" charset="0"/>
              </a:rPr>
              <a:t>Affichage</a:t>
            </a:r>
            <a:r>
              <a:rPr lang="fr-FR" sz="1200" dirty="0">
                <a:latin typeface="Avenir Next LT Pro" panose="020B0504020202020204" pitchFamily="34" charset="0"/>
                <a:cs typeface="Segoe UI Semilight" panose="020B0402040204020203" pitchFamily="34" charset="0"/>
              </a:rPr>
              <a:t>, sélectionnez le nom de l’écran;</a:t>
            </a:r>
          </a:p>
          <a:p>
            <a:pPr marL="742950" lvl="1" indent="-285750">
              <a:spcAft>
                <a:spcPts val="1200"/>
              </a:spcAft>
              <a:buFont typeface="Arial" panose="020B0604020202020204" pitchFamily="34" charset="0"/>
              <a:buChar char="•"/>
            </a:pPr>
            <a:r>
              <a:rPr lang="fr-FR" sz="1200" dirty="0">
                <a:latin typeface="Avenir Next LT Pro" panose="020B0504020202020204" pitchFamily="34" charset="0"/>
                <a:cs typeface="Segoe UI Semilight" panose="020B0402040204020203" pitchFamily="34" charset="0"/>
              </a:rPr>
              <a:t>Cochez la case </a:t>
            </a:r>
            <a:r>
              <a:rPr lang="fr-FR" sz="1200" b="1" dirty="0">
                <a:latin typeface="Avenir Next LT Pro" panose="020B0504020202020204" pitchFamily="34" charset="0"/>
                <a:cs typeface="Segoe UI Semilight" panose="020B0402040204020203" pitchFamily="34" charset="0"/>
              </a:rPr>
              <a:t>Faire de cet écran mon écran principal </a:t>
            </a:r>
            <a:r>
              <a:rPr lang="fr-FR" sz="1200" dirty="0">
                <a:latin typeface="Avenir Next LT Pro" panose="020B0504020202020204" pitchFamily="34" charset="0"/>
                <a:cs typeface="Segoe UI Semilight" panose="020B0402040204020203" pitchFamily="34" charset="0"/>
              </a:rPr>
              <a:t>si vous souhaitez que votre écran soit l'écran principal.</a:t>
            </a:r>
          </a:p>
          <a:p>
            <a:pPr>
              <a:spcAft>
                <a:spcPts val="1200"/>
              </a:spcAft>
            </a:pPr>
            <a:r>
              <a:rPr lang="fr-FR" sz="1200" b="1" dirty="0">
                <a:latin typeface="Avenir Next LT Pro" panose="020B0504020202020204" pitchFamily="34" charset="0"/>
                <a:cs typeface="Segoe UI Semilight" panose="020B0402040204020203" pitchFamily="34" charset="0"/>
              </a:rPr>
              <a:t>Si vous devez quitter votre poste de travail :</a:t>
            </a:r>
          </a:p>
          <a:p>
            <a:pPr marL="285750" indent="-285750">
              <a:spcAft>
                <a:spcPts val="1200"/>
              </a:spcAft>
              <a:buFontTx/>
              <a:buChar char="-"/>
            </a:pPr>
            <a:r>
              <a:rPr lang="fr-FR" sz="1200" dirty="0">
                <a:latin typeface="Avenir Next LT Pro" panose="020B0504020202020204" pitchFamily="34" charset="0"/>
                <a:cs typeface="Segoe UI Semilight" panose="020B0402040204020203" pitchFamily="34" charset="0"/>
              </a:rPr>
              <a:t>pour une courte période, verrouillez ou éteignez votre appareil ou activez un protecteur d'écran protégé par un mot de passe. Emportez vos effets personnels (sac à main ou portefeuille) ou rangez-les dans un casier;</a:t>
            </a:r>
          </a:p>
          <a:p>
            <a:pPr marL="285750" indent="-285750">
              <a:spcAft>
                <a:spcPts val="1200"/>
              </a:spcAft>
              <a:buFontTx/>
              <a:buChar char="-"/>
            </a:pPr>
            <a:r>
              <a:rPr lang="fr-FR" sz="1200" dirty="0">
                <a:latin typeface="Avenir Next LT Pro" panose="020B0504020202020204" pitchFamily="34" charset="0"/>
                <a:cs typeface="Segoe UI Semilight" panose="020B0402040204020203" pitchFamily="34" charset="0"/>
              </a:rPr>
              <a:t>pour une période plus longue, glissez votre appareil dans votre sac et veillez à ce que votre bureau soit propre (ne laissez jamais de documents de nature délicate sans surveillance).</a:t>
            </a:r>
            <a:endParaRPr lang="en-CA" sz="12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250240294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06F997-CCE4-AF97-F952-74CF76B91309}"/>
              </a:ext>
              <a:ext uri="{C183D7F6-B498-43B3-948B-1728B52AA6E4}">
                <adec:decorative xmlns:adec="http://schemas.microsoft.com/office/drawing/2017/decorative" val="1"/>
              </a:ext>
            </a:extLst>
          </p:cNvPr>
          <p:cNvGrpSpPr/>
          <p:nvPr/>
        </p:nvGrpSpPr>
        <p:grpSpPr>
          <a:xfrm>
            <a:off x="10353057" y="709806"/>
            <a:ext cx="1838943" cy="5421664"/>
            <a:chOff x="1934061" y="-1754"/>
            <a:chExt cx="1939317" cy="6138446"/>
          </a:xfrm>
        </p:grpSpPr>
        <p:pic>
          <p:nvPicPr>
            <p:cNvPr id="9" name="Picture 8" descr="A room with a table and chairs&#10;&#10;Description automatically generated with low confidence">
              <a:extLst>
                <a:ext uri="{FF2B5EF4-FFF2-40B4-BE49-F238E27FC236}">
                  <a16:creationId xmlns:a16="http://schemas.microsoft.com/office/drawing/2014/main" id="{BE64727C-6E24-D168-5D6E-70F0E2C78273}"/>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934061" y="2097410"/>
              <a:ext cx="1938934" cy="1945954"/>
            </a:xfrm>
            <a:prstGeom prst="rect">
              <a:avLst/>
            </a:prstGeom>
          </p:spPr>
        </p:pic>
        <p:pic>
          <p:nvPicPr>
            <p:cNvPr id="10" name="Picture 9" descr="A picture containing floor, chair, indoor, ceiling&#10;&#10;Description automatically generated">
              <a:extLst>
                <a:ext uri="{FF2B5EF4-FFF2-40B4-BE49-F238E27FC236}">
                  <a16:creationId xmlns:a16="http://schemas.microsoft.com/office/drawing/2014/main" id="{6392D13B-737E-C5C8-143C-9B80BEBC2A1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935459" y="-1754"/>
              <a:ext cx="1934770" cy="1981597"/>
            </a:xfrm>
            <a:prstGeom prst="rect">
              <a:avLst/>
            </a:prstGeom>
          </p:spPr>
        </p:pic>
        <p:pic>
          <p:nvPicPr>
            <p:cNvPr id="15" name="Picture 14" descr="A room with tables and chairs&#10;&#10;Description automatically generated with medium confidence">
              <a:extLst>
                <a:ext uri="{FF2B5EF4-FFF2-40B4-BE49-F238E27FC236}">
                  <a16:creationId xmlns:a16="http://schemas.microsoft.com/office/drawing/2014/main" id="{F02D351D-AD26-628F-777E-5090D3C9772E}"/>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38608" y="4146690"/>
              <a:ext cx="1934770" cy="1990002"/>
            </a:xfrm>
            <a:prstGeom prst="rect">
              <a:avLst/>
            </a:prstGeom>
          </p:spPr>
        </p:pic>
      </p:gr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40118" y="115833"/>
            <a:ext cx="10204966"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bg1"/>
                </a:solidFill>
                <a:effectLst/>
                <a:uLnTx/>
                <a:uFillTx/>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Configurer votre point de travail  (2 </a:t>
            </a:r>
            <a:r>
              <a:rPr lang="fr-CA" sz="2400" kern="0" dirty="0">
                <a:solidFill>
                  <a:srgbClr val="F1F2F2"/>
                </a:solidFill>
                <a:latin typeface="Arial"/>
                <a:ea typeface="Arial"/>
                <a:cs typeface="Arial"/>
                <a:sym typeface="Arial"/>
              </a:rPr>
              <a:t>de</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 3)</a:t>
            </a:r>
            <a:endParaRPr kumimoji="0" lang="fr-CA" sz="2000" b="1" i="0" u="none" strike="noStrike" kern="1200" cap="none" spc="0" normalizeH="0" baseline="0" noProof="0" dirty="0">
              <a:ln>
                <a:noFill/>
              </a:ln>
              <a:solidFill>
                <a:schemeClr val="bg1"/>
              </a:solidFill>
              <a:effectLst/>
              <a:uLnTx/>
              <a:uFillTx/>
            </a:endParaRPr>
          </a:p>
        </p:txBody>
      </p:sp>
      <p:graphicFrame>
        <p:nvGraphicFramePr>
          <p:cNvPr id="11" name="Diagram 10">
            <a:extLst>
              <a:ext uri="{FF2B5EF4-FFF2-40B4-BE49-F238E27FC236}">
                <a16:creationId xmlns:a16="http://schemas.microsoft.com/office/drawing/2014/main" id="{348234F0-146C-4E4A-AA90-B1BD81E4660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3702349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pSp>
        <p:nvGrpSpPr>
          <p:cNvPr id="12" name="Group 11">
            <a:extLst>
              <a:ext uri="{FF2B5EF4-FFF2-40B4-BE49-F238E27FC236}">
                <a16:creationId xmlns:a16="http://schemas.microsoft.com/office/drawing/2014/main" id="{ED4E21B5-D257-447F-BE96-71FAE7ECE2B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3" name="Graphic 12" descr="Work from home desk with solid fill">
              <a:extLst>
                <a:ext uri="{FF2B5EF4-FFF2-40B4-BE49-F238E27FC236}">
                  <a16:creationId xmlns:a16="http://schemas.microsoft.com/office/drawing/2014/main" id="{95357E82-E986-4B9B-AD3A-82DA4F3B3A3D}"/>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810942" y="3432474"/>
              <a:ext cx="914400" cy="914400"/>
            </a:xfrm>
            <a:prstGeom prst="rect">
              <a:avLst/>
            </a:prstGeom>
          </p:spPr>
        </p:pic>
        <p:pic>
          <p:nvPicPr>
            <p:cNvPr id="14" name="Graphic 13" descr="Meeting with solid fill">
              <a:extLst>
                <a:ext uri="{FF2B5EF4-FFF2-40B4-BE49-F238E27FC236}">
                  <a16:creationId xmlns:a16="http://schemas.microsoft.com/office/drawing/2014/main" id="{7348AD5C-5B99-4C42-A133-878D15A06E8E}"/>
                </a:ext>
              </a:extLst>
            </p:cNvPr>
            <p:cNvPicPr>
              <a:picLocks noChangeAspect="1"/>
            </p:cNvPicPr>
            <p:nvPr/>
          </p:nvPicPr>
          <p:blipFill>
            <a:blip r:embed="rId12" cstate="screen">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9347579" y="3825939"/>
              <a:ext cx="720389" cy="720389"/>
            </a:xfrm>
            <a:prstGeom prst="rect">
              <a:avLst/>
            </a:prstGeom>
          </p:spPr>
        </p:pic>
      </p:grpSp>
      <p:sp>
        <p:nvSpPr>
          <p:cNvPr id="16" name="TextBox 15">
            <a:extLst>
              <a:ext uri="{FF2B5EF4-FFF2-40B4-BE49-F238E27FC236}">
                <a16:creationId xmlns:a16="http://schemas.microsoft.com/office/drawing/2014/main" id="{F3F4B81D-D832-DC04-71F9-A65755CD22E6}"/>
              </a:ext>
            </a:extLst>
          </p:cNvPr>
          <p:cNvSpPr txBox="1"/>
          <p:nvPr/>
        </p:nvSpPr>
        <p:spPr>
          <a:xfrm>
            <a:off x="284085" y="846390"/>
            <a:ext cx="9490230" cy="307777"/>
          </a:xfrm>
          <a:prstGeom prst="rect">
            <a:avLst/>
          </a:prstGeom>
          <a:noFill/>
        </p:spPr>
        <p:txBody>
          <a:bodyPr wrap="square">
            <a:spAutoFit/>
          </a:bodyPr>
          <a:lstStyle/>
          <a:p>
            <a:pPr>
              <a:spcAft>
                <a:spcPts val="1200"/>
              </a:spcAft>
            </a:pPr>
            <a:r>
              <a:rPr lang="fr-CA" sz="1400" dirty="0">
                <a:highlight>
                  <a:srgbClr val="FFFF00"/>
                </a:highlight>
                <a:latin typeface="Avenir Next LT Pro" panose="020B0504020202020204" pitchFamily="34" charset="0"/>
                <a:cs typeface="Segoe UI Semilight" panose="020B0402040204020203" pitchFamily="34" charset="0"/>
              </a:rPr>
              <a:t>Assurez-vous que ces renseignements sont exacts pour l’équipement installé dans votre milieu de travail.</a:t>
            </a:r>
          </a:p>
        </p:txBody>
      </p:sp>
      <p:sp>
        <p:nvSpPr>
          <p:cNvPr id="3" name="TextBox 2">
            <a:extLst>
              <a:ext uri="{FF2B5EF4-FFF2-40B4-BE49-F238E27FC236}">
                <a16:creationId xmlns:a16="http://schemas.microsoft.com/office/drawing/2014/main" id="{78BC3D92-4863-DDC0-3F2A-EC9400B9C273}"/>
              </a:ext>
            </a:extLst>
          </p:cNvPr>
          <p:cNvSpPr txBox="1"/>
          <p:nvPr/>
        </p:nvSpPr>
        <p:spPr>
          <a:xfrm>
            <a:off x="284085" y="1154167"/>
            <a:ext cx="10160642" cy="4493538"/>
          </a:xfrm>
          <a:prstGeom prst="rect">
            <a:avLst/>
          </a:prstGeom>
          <a:noFill/>
        </p:spPr>
        <p:txBody>
          <a:bodyPr wrap="square" numCol="1" spcCol="228600" rtlCol="0">
            <a:spAutoFit/>
          </a:bodyPr>
          <a:lstStyle/>
          <a:p>
            <a:r>
              <a:rPr lang="fr-CA" sz="1300" dirty="0">
                <a:latin typeface="Avenir Next LT Pro" panose="020B0504020202020204" pitchFamily="34" charset="0"/>
                <a:cs typeface="Segoe UI Semilight" panose="020B0402040204020203" pitchFamily="34" charset="0"/>
              </a:rPr>
              <a:t>Le mobilier sélectionné pour votre nouveau lieu de travail est ergonomique et accessible. </a:t>
            </a:r>
          </a:p>
          <a:p>
            <a:endParaRPr lang="fr-CA" sz="1300" dirty="0">
              <a:latin typeface="Avenir Next LT Pro" panose="020B0504020202020204" pitchFamily="34" charset="0"/>
              <a:cs typeface="Segoe UI Semilight" panose="020B0402040204020203" pitchFamily="34" charset="0"/>
            </a:endParaRPr>
          </a:p>
          <a:p>
            <a:r>
              <a:rPr lang="fr-CA" sz="1300" dirty="0">
                <a:latin typeface="Avenir Next LT Pro" panose="020B0504020202020204" pitchFamily="34" charset="0"/>
                <a:cs typeface="Segoe UI Semilight" panose="020B0402040204020203" pitchFamily="34" charset="0"/>
              </a:rPr>
              <a:t>Chaque poste de travail individuel est doté de :</a:t>
            </a:r>
          </a:p>
          <a:p>
            <a:pPr marL="285750" indent="-285750">
              <a:buFont typeface="Arial" panose="020B0604020202020204" pitchFamily="34" charset="0"/>
              <a:buChar char="•"/>
            </a:pPr>
            <a:r>
              <a:rPr lang="fr-CA" sz="1300" dirty="0">
                <a:latin typeface="Avenir Next LT Pro" panose="020B0504020202020204" pitchFamily="34" charset="0"/>
                <a:cs typeface="Segoe UI Semilight" panose="020B0402040204020203" pitchFamily="34" charset="0"/>
              </a:rPr>
              <a:t>Bureau réglable en hauteur (à l'exception des </a:t>
            </a:r>
            <a:r>
              <a:rPr lang="fr-CA" sz="1300" i="1" dirty="0" err="1">
                <a:latin typeface="Avenir Next LT Pro" panose="020B0504020202020204" pitchFamily="34" charset="0"/>
                <a:cs typeface="Segoe UI Semilight" panose="020B0402040204020203" pitchFamily="34" charset="0"/>
              </a:rPr>
              <a:t>workpods</a:t>
            </a:r>
            <a:r>
              <a:rPr lang="fr-CA" sz="1300" dirty="0">
                <a:latin typeface="Avenir Next LT Pro" panose="020B0504020202020204" pitchFamily="34" charset="0"/>
                <a:cs typeface="Segoe UI Semilight" panose="020B0402040204020203" pitchFamily="34" charset="0"/>
              </a:rPr>
              <a:t>)</a:t>
            </a:r>
          </a:p>
          <a:p>
            <a:pPr marL="285750" indent="-285750">
              <a:buFont typeface="Arial" panose="020B0604020202020204" pitchFamily="34" charset="0"/>
              <a:buChar char="•"/>
            </a:pPr>
            <a:r>
              <a:rPr lang="fr-CA" sz="1300" dirty="0">
                <a:latin typeface="Avenir Next LT Pro" panose="020B0504020202020204" pitchFamily="34" charset="0"/>
                <a:cs typeface="Segoe UI Semilight" panose="020B0402040204020203" pitchFamily="34" charset="0"/>
              </a:rPr>
              <a:t>Chaise ergonomique (hauteur, profondeur et soutien lombaire réglables, soutien dorsal flexible, contrôle dynamique de la suspension et préférence d'inclinaison)</a:t>
            </a:r>
          </a:p>
          <a:p>
            <a:pPr marL="285750" indent="-285750">
              <a:buFont typeface="Arial" panose="020B0604020202020204" pitchFamily="34" charset="0"/>
              <a:buChar char="•"/>
            </a:pPr>
            <a:r>
              <a:rPr lang="fr-CA" sz="1300" dirty="0">
                <a:latin typeface="Avenir Next LT Pro" panose="020B0504020202020204" pitchFamily="34" charset="0"/>
                <a:cs typeface="Segoe UI Semilight" panose="020B0402040204020203" pitchFamily="34" charset="0"/>
              </a:rPr>
              <a:t>Un ou deux écrans fixés à des bras réglables </a:t>
            </a:r>
          </a:p>
          <a:p>
            <a:pPr marL="285750" indent="-285750">
              <a:buFont typeface="Arial" panose="020B0604020202020204" pitchFamily="34" charset="0"/>
              <a:buChar char="•"/>
            </a:pPr>
            <a:r>
              <a:rPr lang="fr-CA" sz="1300" dirty="0">
                <a:latin typeface="Avenir Next LT Pro" panose="020B0504020202020204" pitchFamily="34" charset="0"/>
                <a:cs typeface="Segoe UI Semilight" panose="020B0402040204020203" pitchFamily="34" charset="0"/>
              </a:rPr>
              <a:t>Réplicateur de ports (station d'accueil)</a:t>
            </a:r>
          </a:p>
          <a:p>
            <a:endParaRPr lang="fr-CA" sz="1300" dirty="0">
              <a:latin typeface="Avenir Next LT Pro" panose="020B0504020202020204" pitchFamily="34" charset="0"/>
              <a:cs typeface="Segoe UI Semilight" panose="020B0402040204020203" pitchFamily="34" charset="0"/>
            </a:endParaRPr>
          </a:p>
          <a:p>
            <a:r>
              <a:rPr lang="fr-CA" sz="1300" dirty="0">
                <a:latin typeface="Avenir Next LT Pro" panose="020B0504020202020204" pitchFamily="34" charset="0"/>
                <a:cs typeface="Segoe UI Semilight" panose="020B0402040204020203" pitchFamily="34" charset="0"/>
              </a:rPr>
              <a:t>Ces caractéristiques vous permettent d'ajuster le poste de travail en fonction de vos besoins, et de travailler assis ou debout selon votre convenance. </a:t>
            </a:r>
          </a:p>
          <a:p>
            <a:endParaRPr lang="fr-CA" sz="1300" dirty="0">
              <a:latin typeface="Avenir Next LT Pro" panose="020B0504020202020204" pitchFamily="34" charset="0"/>
              <a:cs typeface="Segoe UI Semilight" panose="020B0402040204020203" pitchFamily="34" charset="0"/>
            </a:endParaRPr>
          </a:p>
          <a:p>
            <a:r>
              <a:rPr lang="fr-CA" sz="1300" dirty="0">
                <a:latin typeface="Avenir Next LT Pro Demi" panose="020B0704020202020204" pitchFamily="34" charset="0"/>
                <a:cs typeface="Segoe UI Semilight" panose="020B0402040204020203" pitchFamily="34" charset="0"/>
              </a:rPr>
              <a:t>Bureau réglable en hauteur</a:t>
            </a:r>
          </a:p>
          <a:p>
            <a:r>
              <a:rPr lang="fr-CA" sz="1300" dirty="0">
                <a:latin typeface="Avenir Next LT Pro" panose="020B0504020202020204" pitchFamily="34" charset="0"/>
                <a:cs typeface="Segoe UI Semilight" panose="020B0402040204020203" pitchFamily="34" charset="0"/>
              </a:rPr>
              <a:t>Repérez le panneau de commande sur le bord extérieur du bureau et utilisez les flèches vers le haut et vers le bas pour régler la hauteur du bureau. </a:t>
            </a:r>
            <a:r>
              <a:rPr lang="fr-CA" sz="1300" b="1" dirty="0">
                <a:latin typeface="Avenir Next LT Pro" panose="020B0504020202020204" pitchFamily="34" charset="0"/>
                <a:cs typeface="Segoe UI Semilight" panose="020B0402040204020203" pitchFamily="34" charset="0"/>
              </a:rPr>
              <a:t>En règle générale, la hauteur idéale du bureau lorsque vous êtes debout ou assis est celle où vos coudes forment un angle de 90 degrés.</a:t>
            </a:r>
            <a:r>
              <a:rPr lang="fr-CA" sz="1300" dirty="0">
                <a:latin typeface="Avenir Next LT Pro" panose="020B0504020202020204" pitchFamily="34" charset="0"/>
                <a:cs typeface="Segoe UI Semilight" panose="020B0402040204020203" pitchFamily="34" charset="0"/>
              </a:rPr>
              <a:t> Une fois que vous avez réglé votre bureau à la hauteur de la position assise et de la position debout, prenez note de la mesure pour faciliter le réglage la prochaine fois.</a:t>
            </a:r>
          </a:p>
          <a:p>
            <a:endParaRPr lang="fr-CA" sz="1300" dirty="0">
              <a:latin typeface="Avenir Next LT Pro" panose="020B0504020202020204" pitchFamily="34" charset="0"/>
              <a:cs typeface="Segoe UI Semilight" panose="020B0402040204020203" pitchFamily="34" charset="0"/>
            </a:endParaRPr>
          </a:p>
          <a:p>
            <a:r>
              <a:rPr lang="fr-CA" sz="1300" dirty="0">
                <a:latin typeface="Avenir Next LT Pro Demi" panose="020B0704020202020204" pitchFamily="34" charset="0"/>
                <a:cs typeface="Segoe UI Semilight" panose="020B0402040204020203" pitchFamily="34" charset="0"/>
              </a:rPr>
              <a:t>Écrans fixés à des bras réglables</a:t>
            </a:r>
          </a:p>
          <a:p>
            <a:r>
              <a:rPr lang="fr-CA" sz="1300" dirty="0">
                <a:latin typeface="Avenir Next LT Pro" panose="020B0504020202020204" pitchFamily="34" charset="0"/>
                <a:cs typeface="Segoe UI Semilight" panose="020B0402040204020203" pitchFamily="34" charset="0"/>
              </a:rPr>
              <a:t>Les bras de l'écran peuvent être déplacés de haut en bas, d'un côté à l'autre, inclinés ou tournés de 90 degrés. </a:t>
            </a:r>
            <a:r>
              <a:rPr lang="fr-CA" sz="1300" b="1" dirty="0">
                <a:latin typeface="Avenir Next LT Pro" panose="020B0504020202020204" pitchFamily="34" charset="0"/>
                <a:cs typeface="Segoe UI Semilight" panose="020B0402040204020203" pitchFamily="34" charset="0"/>
              </a:rPr>
              <a:t>En règle générale, la hauteur idéale de l’écran, que vous soyez debout ou assis, est lorsque la partie supérieure de l’écran se trouve au niveau des yeux ou légèrement en dessous. Les écrans doivent également être placés à une distance d'environ un bras.</a:t>
            </a:r>
          </a:p>
        </p:txBody>
      </p:sp>
      <p:sp>
        <p:nvSpPr>
          <p:cNvPr id="7" name="Rectangle 6">
            <a:extLst>
              <a:ext uri="{FF2B5EF4-FFF2-40B4-BE49-F238E27FC236}">
                <a16:creationId xmlns:a16="http://schemas.microsoft.com/office/drawing/2014/main" id="{CF73BA20-957D-FEE3-17A9-C71BEF810CE8}"/>
              </a:ext>
              <a:ext uri="{C183D7F6-B498-43B3-948B-1728B52AA6E4}">
                <adec:decorative xmlns:adec="http://schemas.microsoft.com/office/drawing/2017/decorative" val="0"/>
              </a:ext>
            </a:extLst>
          </p:cNvPr>
          <p:cNvSpPr/>
          <p:nvPr/>
        </p:nvSpPr>
        <p:spPr>
          <a:xfrm>
            <a:off x="10350070" y="722376"/>
            <a:ext cx="1852117" cy="54090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Espaces réservés à des images.</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Remplacez-les par des images de mobilier (p. ex. Poste de travail avec chaise de bureau)</a:t>
            </a:r>
          </a:p>
        </p:txBody>
      </p:sp>
    </p:spTree>
    <p:extLst>
      <p:ext uri="{BB962C8B-B14F-4D97-AF65-F5344CB8AC3E}">
        <p14:creationId xmlns:p14="http://schemas.microsoft.com/office/powerpoint/2010/main" val="19830518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0" y="115833"/>
            <a:ext cx="10245084"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noProof="0" dirty="0">
                <a:ln>
                  <a:noFill/>
                </a:ln>
                <a:solidFill>
                  <a:schemeClr val="bg1"/>
                </a:solidFill>
                <a:effectLst/>
                <a:uLnTx/>
                <a:uFillTx/>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Configurer votre point de travail  (3 </a:t>
            </a:r>
            <a:r>
              <a:rPr lang="fr-CA" sz="2400" kern="0" dirty="0">
                <a:solidFill>
                  <a:srgbClr val="F1F2F2"/>
                </a:solidFill>
                <a:latin typeface="Arial"/>
                <a:ea typeface="Arial"/>
                <a:cs typeface="Arial"/>
                <a:sym typeface="Arial"/>
              </a:rPr>
              <a:t>de</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 3)</a:t>
            </a:r>
            <a:endParaRPr kumimoji="0" lang="en-CA" sz="20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11" name="Diagram 10">
            <a:extLst>
              <a:ext uri="{FF2B5EF4-FFF2-40B4-BE49-F238E27FC236}">
                <a16:creationId xmlns:a16="http://schemas.microsoft.com/office/drawing/2014/main" id="{348234F0-146C-4E4A-AA90-B1BD81E4660B}"/>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22969236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2" name="Group 11">
            <a:extLst>
              <a:ext uri="{FF2B5EF4-FFF2-40B4-BE49-F238E27FC236}">
                <a16:creationId xmlns:a16="http://schemas.microsoft.com/office/drawing/2014/main" id="{ED4E21B5-D257-447F-BE96-71FAE7ECE2B1}"/>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3" name="Graphic 12" descr="Work from home desk with solid fill">
              <a:extLst>
                <a:ext uri="{FF2B5EF4-FFF2-40B4-BE49-F238E27FC236}">
                  <a16:creationId xmlns:a16="http://schemas.microsoft.com/office/drawing/2014/main" id="{95357E82-E986-4B9B-AD3A-82DA4F3B3A3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4" name="Graphic 13" descr="Meeting with solid fill">
              <a:extLst>
                <a:ext uri="{FF2B5EF4-FFF2-40B4-BE49-F238E27FC236}">
                  <a16:creationId xmlns:a16="http://schemas.microsoft.com/office/drawing/2014/main" id="{7348AD5C-5B99-4C42-A133-878D15A06E8E}"/>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sp>
        <p:nvSpPr>
          <p:cNvPr id="5" name="TextBox 4">
            <a:extLst>
              <a:ext uri="{FF2B5EF4-FFF2-40B4-BE49-F238E27FC236}">
                <a16:creationId xmlns:a16="http://schemas.microsoft.com/office/drawing/2014/main" id="{AA95AF52-92F0-CF57-9AC1-625A115186FD}"/>
              </a:ext>
            </a:extLst>
          </p:cNvPr>
          <p:cNvSpPr txBox="1"/>
          <p:nvPr/>
        </p:nvSpPr>
        <p:spPr>
          <a:xfrm>
            <a:off x="40685" y="827452"/>
            <a:ext cx="12151882" cy="461665"/>
          </a:xfrm>
          <a:prstGeom prst="rect">
            <a:avLst/>
          </a:prstGeom>
          <a:noFill/>
        </p:spPr>
        <p:txBody>
          <a:bodyPr wrap="square">
            <a:spAutoFit/>
          </a:bodyPr>
          <a:lstStyle/>
          <a:p>
            <a:pPr algn="ctr">
              <a:spcAft>
                <a:spcPts val="1200"/>
              </a:spcAft>
            </a:pPr>
            <a:r>
              <a:rPr lang="fr-CA" sz="1200" dirty="0">
                <a:highlight>
                  <a:srgbClr val="FFFF00"/>
                </a:highlight>
                <a:latin typeface="Avenir Next LT Pro" panose="020B0504020202020204" pitchFamily="34" charset="0"/>
                <a:cs typeface="Segoe UI Semilight" panose="020B0402040204020203" pitchFamily="34" charset="0"/>
              </a:rPr>
              <a:t>Assurez-vous </a:t>
            </a:r>
            <a:r>
              <a:rPr lang="fr-FR" sz="1200" dirty="0">
                <a:highlight>
                  <a:srgbClr val="FFFF00"/>
                </a:highlight>
                <a:latin typeface="Avenir Next LT Pro" panose="020B0504020202020204" pitchFamily="34" charset="0"/>
                <a:cs typeface="Segoe UI Semilight" panose="020B0402040204020203" pitchFamily="34" charset="0"/>
              </a:rPr>
              <a:t>que ces renseignements sont exacts pour les chaises de travail dans votre lieu de travail. Vous devez également inclure des renseignements sur les chaises de travail propres à votre lieu de travail. Ajoutez des liens vers des vidéos ou des modes d'emploi du fabricant.</a:t>
            </a:r>
            <a:endParaRPr lang="en-US" sz="1200" dirty="0">
              <a:highlight>
                <a:srgbClr val="FFFF00"/>
              </a:highlight>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78BC3D92-4863-DDC0-3F2A-EC9400B9C273}"/>
              </a:ext>
            </a:extLst>
          </p:cNvPr>
          <p:cNvSpPr txBox="1"/>
          <p:nvPr/>
        </p:nvSpPr>
        <p:spPr>
          <a:xfrm>
            <a:off x="179397" y="1307803"/>
            <a:ext cx="10421518" cy="1292662"/>
          </a:xfrm>
          <a:prstGeom prst="rect">
            <a:avLst/>
          </a:prstGeom>
          <a:noFill/>
        </p:spPr>
        <p:txBody>
          <a:bodyPr wrap="square" numCol="1" spcCol="228600" rtlCol="0">
            <a:spAutoFit/>
          </a:bodyPr>
          <a:lstStyle/>
          <a:p>
            <a:r>
              <a:rPr lang="fr-CA" sz="1300" b="1" dirty="0">
                <a:latin typeface="Avenir Next LT Pro" panose="020B0504020202020204" pitchFamily="34" charset="0"/>
                <a:cs typeface="Segoe UI Semilight" panose="020B0402040204020203" pitchFamily="34" charset="0"/>
              </a:rPr>
              <a:t>Chaise ergonomique</a:t>
            </a:r>
          </a:p>
          <a:p>
            <a:endParaRPr lang="fr-CA" sz="1300"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1 </a:t>
            </a:r>
            <a:r>
              <a:rPr lang="fr-CA" sz="1300" dirty="0">
                <a:latin typeface="Avenir Next LT Pro" panose="020B0504020202020204" pitchFamily="34" charset="0"/>
                <a:cs typeface="Segoe UI Semilight" panose="020B0402040204020203" pitchFamily="34" charset="0"/>
              </a:rPr>
              <a:t>- Placez-vous devant la chaise. Réglez la hauteur de manière à ce que le point le plus haut de l'assise (en position horizontale) se situe juste en dessous de la rotule.</a:t>
            </a:r>
          </a:p>
          <a:p>
            <a:endParaRPr lang="fr-CA" sz="1300" dirty="0">
              <a:latin typeface="Avenir Next LT Pro" panose="020B0504020202020204" pitchFamily="34" charset="0"/>
              <a:cs typeface="Segoe UI Semilight" panose="020B0402040204020203" pitchFamily="34" charset="0"/>
            </a:endParaRPr>
          </a:p>
          <a:p>
            <a:endParaRPr lang="en-CA" sz="1300" dirty="0">
              <a:latin typeface="Avenir Next LT Pro" panose="020B0504020202020204" pitchFamily="34" charset="0"/>
              <a:cs typeface="Segoe UI Semilight" panose="020B0402040204020203" pitchFamily="34" charset="0"/>
            </a:endParaRPr>
          </a:p>
        </p:txBody>
      </p:sp>
      <p:pic>
        <p:nvPicPr>
          <p:cNvPr id="2055" name="Picture 7" descr="Stand in front of the chair">
            <a:extLst>
              <a:ext uri="{FF2B5EF4-FFF2-40B4-BE49-F238E27FC236}">
                <a16:creationId xmlns:a16="http://schemas.microsoft.com/office/drawing/2014/main" id="{F499ED8D-725B-0826-D5F4-03A40A18462A}"/>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0616405" y="1533868"/>
            <a:ext cx="578720" cy="116218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31ED52C-337C-CF25-382A-99057634DEF8}"/>
              </a:ext>
            </a:extLst>
          </p:cNvPr>
          <p:cNvSpPr txBox="1"/>
          <p:nvPr/>
        </p:nvSpPr>
        <p:spPr>
          <a:xfrm>
            <a:off x="148264" y="2234984"/>
            <a:ext cx="8508360" cy="692497"/>
          </a:xfrm>
          <a:prstGeom prst="rect">
            <a:avLst/>
          </a:prstGeom>
          <a:noFill/>
        </p:spPr>
        <p:txBody>
          <a:bodyPr wrap="square">
            <a:spAutoFit/>
          </a:bodyPr>
          <a:lstStyle/>
          <a:p>
            <a:r>
              <a:rPr lang="fr-FR" sz="1300" i="1" dirty="0">
                <a:latin typeface="Avenir Next LT Pro Demi" panose="020B0704020202020204" pitchFamily="34" charset="0"/>
                <a:cs typeface="Segoe UI Semilight" panose="020B0402040204020203" pitchFamily="34" charset="0"/>
              </a:rPr>
              <a:t>Étape 2 </a:t>
            </a:r>
            <a:r>
              <a:rPr lang="fr-FR" sz="1300" dirty="0">
                <a:latin typeface="Avenir Next LT Pro" panose="020B0504020202020204" pitchFamily="34" charset="0"/>
                <a:cs typeface="Segoe UI Semilight" panose="020B0402040204020203" pitchFamily="34" charset="0"/>
              </a:rPr>
              <a:t>- Asseyez-vous sur la chaise et gardez vos pieds à plat sur le sol. Vérifiez que l'espace entre le bord avant du siège et la partie inférieure des jambes (vos mollets) correspond à un poing fermé (environ 5 cm ou 2 pouces).</a:t>
            </a:r>
            <a:endParaRPr lang="en-CA" sz="1300" dirty="0">
              <a:latin typeface="Avenir Next LT Pro" panose="020B0504020202020204" pitchFamily="34" charset="0"/>
              <a:cs typeface="Segoe UI Semilight" panose="020B0402040204020203" pitchFamily="34" charset="0"/>
            </a:endParaRPr>
          </a:p>
        </p:txBody>
      </p:sp>
      <p:pic>
        <p:nvPicPr>
          <p:cNvPr id="2057" name="Picture 9" descr="Sit upright">
            <a:extLst>
              <a:ext uri="{FF2B5EF4-FFF2-40B4-BE49-F238E27FC236}">
                <a16:creationId xmlns:a16="http://schemas.microsoft.com/office/drawing/2014/main" id="{A7C37E88-74A1-77E5-4336-7C460C717F36}"/>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8656924" y="2168980"/>
            <a:ext cx="637756" cy="1054142"/>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DD63D20-4584-2127-6B75-FD290B99B587}"/>
              </a:ext>
            </a:extLst>
          </p:cNvPr>
          <p:cNvSpPr txBox="1"/>
          <p:nvPr/>
        </p:nvSpPr>
        <p:spPr>
          <a:xfrm>
            <a:off x="170432" y="2993485"/>
            <a:ext cx="7229274" cy="892552"/>
          </a:xfrm>
          <a:prstGeom prst="rect">
            <a:avLst/>
          </a:prstGeom>
          <a:noFill/>
        </p:spPr>
        <p:txBody>
          <a:bodyPr wrap="square">
            <a:spAutoFit/>
          </a:bodyPr>
          <a:lstStyle/>
          <a:p>
            <a:r>
              <a:rPr lang="fr-FR" sz="1300" i="1" dirty="0">
                <a:latin typeface="Avenir Next LT Pro Demi" panose="020B0704020202020204" pitchFamily="34" charset="0"/>
                <a:cs typeface="Segoe UI Semilight" panose="020B0402040204020203" pitchFamily="34" charset="0"/>
              </a:rPr>
              <a:t>Étape 3 </a:t>
            </a:r>
            <a:r>
              <a:rPr lang="fr-FR" sz="1300" dirty="0">
                <a:latin typeface="Avenir Next LT Pro" panose="020B0504020202020204" pitchFamily="34" charset="0"/>
                <a:cs typeface="Segoe UI Semilight" panose="020B0402040204020203" pitchFamily="34" charset="0"/>
              </a:rPr>
              <a:t>- Réglez le dossier vers l'avant et l'arrière, ainsi que vers le haut et le bas, de manière à ce qu'il s'adapte au creux de votre dos. Asseyez-vous bien droit, les bras pendants librement le long du corps. Pliez les coudes à angle droit (90 degrés) et réglez la hauteur des accoudoirs jusqu'à ce qu'ils touchent à peine le dessous des coudes.</a:t>
            </a:r>
            <a:endParaRPr lang="en-CA" sz="1300" dirty="0">
              <a:latin typeface="Avenir Next LT Pro" panose="020B0504020202020204" pitchFamily="34" charset="0"/>
              <a:cs typeface="Segoe UI Semilight" panose="020B0402040204020203" pitchFamily="34" charset="0"/>
            </a:endParaRPr>
          </a:p>
        </p:txBody>
      </p:sp>
      <p:pic>
        <p:nvPicPr>
          <p:cNvPr id="2061" name="Picture 13" descr="Adjust the backrest">
            <a:extLst>
              <a:ext uri="{FF2B5EF4-FFF2-40B4-BE49-F238E27FC236}">
                <a16:creationId xmlns:a16="http://schemas.microsoft.com/office/drawing/2014/main" id="{C8ADBEAC-34BD-F4E1-03B1-083B87CC2646}"/>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7274348" y="3084505"/>
            <a:ext cx="736456" cy="1054142"/>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38564ED-B107-C13A-B020-A24901344906}"/>
              </a:ext>
            </a:extLst>
          </p:cNvPr>
          <p:cNvSpPr txBox="1"/>
          <p:nvPr/>
        </p:nvSpPr>
        <p:spPr>
          <a:xfrm>
            <a:off x="179397" y="4010329"/>
            <a:ext cx="5059494" cy="492443"/>
          </a:xfrm>
          <a:prstGeom prst="rect">
            <a:avLst/>
          </a:prstGeom>
          <a:noFill/>
        </p:spPr>
        <p:txBody>
          <a:bodyPr wrap="square">
            <a:spAutoFit/>
          </a:bodyPr>
          <a:lstStyle/>
          <a:p>
            <a:r>
              <a:rPr lang="fr-FR" sz="1300" i="1" dirty="0">
                <a:latin typeface="Avenir Next LT Pro Demi" panose="020B0704020202020204" pitchFamily="34" charset="0"/>
                <a:cs typeface="Segoe UI Semilight" panose="020B0402040204020203" pitchFamily="34" charset="0"/>
              </a:rPr>
              <a:t>Étape 4 </a:t>
            </a:r>
            <a:r>
              <a:rPr lang="fr-FR" sz="1300" dirty="0">
                <a:latin typeface="Avenir Next LT Pro" panose="020B0504020202020204" pitchFamily="34" charset="0"/>
                <a:cs typeface="Segoe UI Semilight" panose="020B0402040204020203" pitchFamily="34" charset="0"/>
              </a:rPr>
              <a:t>- Inclinez le siège lui-même vers l'avant ou vers l'arrière si vous le souhaitez.</a:t>
            </a:r>
            <a:endParaRPr lang="en-CA" sz="1300" dirty="0">
              <a:latin typeface="Avenir Next LT Pro" panose="020B0504020202020204" pitchFamily="34" charset="0"/>
              <a:cs typeface="Segoe UI Semilight" panose="020B0402040204020203" pitchFamily="34" charset="0"/>
            </a:endParaRPr>
          </a:p>
        </p:txBody>
      </p:sp>
      <p:pic>
        <p:nvPicPr>
          <p:cNvPr id="2059" name="Picture 11" descr="Sit upright">
            <a:extLst>
              <a:ext uri="{FF2B5EF4-FFF2-40B4-BE49-F238E27FC236}">
                <a16:creationId xmlns:a16="http://schemas.microsoft.com/office/drawing/2014/main" id="{318C148F-2782-3B91-137A-C8C3F9556E72}"/>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5207758" y="4087034"/>
            <a:ext cx="877735" cy="1054142"/>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C6FDA908-D82C-E377-97EF-F1A663F165EE}"/>
              </a:ext>
            </a:extLst>
          </p:cNvPr>
          <p:cNvSpPr txBox="1"/>
          <p:nvPr/>
        </p:nvSpPr>
        <p:spPr>
          <a:xfrm>
            <a:off x="8010804" y="4922924"/>
            <a:ext cx="4001799" cy="738664"/>
          </a:xfrm>
          <a:prstGeom prst="rect">
            <a:avLst/>
          </a:prstGeom>
          <a:noFill/>
        </p:spPr>
        <p:txBody>
          <a:bodyPr wrap="square">
            <a:spAutoFit/>
          </a:bodyPr>
          <a:lstStyle/>
          <a:p>
            <a:pPr algn="just">
              <a:spcAft>
                <a:spcPts val="1200"/>
              </a:spcAft>
            </a:pPr>
            <a:r>
              <a:rPr lang="fr-CA" sz="1400" dirty="0">
                <a:highlight>
                  <a:srgbClr val="FFFF00"/>
                </a:highlight>
                <a:latin typeface="Avenir Next LT Pro" panose="020B0504020202020204" pitchFamily="34" charset="0"/>
                <a:cs typeface="Segoe UI Semilight" panose="020B0402040204020203" pitchFamily="34" charset="0"/>
              </a:rPr>
              <a:t>Les renseignements fournis dans cette diapo sont tirés de : </a:t>
            </a:r>
            <a:r>
              <a:rPr lang="fr-CA" sz="1400" dirty="0">
                <a:latin typeface="Avenir Next LT Pro" panose="020B0504020202020204" pitchFamily="34" charset="0"/>
                <a:hlinkClick r:id="rId16"/>
              </a:rPr>
              <a:t>Ergonomie au bureau - Réglage des chaises de bureau (ccohs.ca)</a:t>
            </a:r>
            <a:endParaRPr lang="fr-CA" sz="1400" dirty="0">
              <a:latin typeface="Avenir Next LT Pro" panose="020B0504020202020204" pitchFamily="34" charset="0"/>
              <a:cs typeface="Segoe UI Semilight" panose="020B0402040204020203" pitchFamily="34" charset="0"/>
            </a:endParaRPr>
          </a:p>
        </p:txBody>
      </p:sp>
    </p:spTree>
    <p:extLst>
      <p:ext uri="{BB962C8B-B14F-4D97-AF65-F5344CB8AC3E}">
        <p14:creationId xmlns:p14="http://schemas.microsoft.com/office/powerpoint/2010/main" val="336337551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90163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dirty="0">
                <a:ln>
                  <a:noFill/>
                </a:ln>
                <a:solidFill>
                  <a:schemeClr val="bg1"/>
                </a:solidFill>
                <a:effectLst/>
                <a:uLnTx/>
                <a:uFillTx/>
              </a:rPr>
              <a:t>Utilisation de l’espace </a:t>
            </a:r>
            <a:r>
              <a:rPr kumimoji="0" lang="fr-CA" b="1" i="0" u="none" strike="noStrike" kern="0" cap="none" spc="0" normalizeH="0" baseline="0" dirty="0">
                <a:ln>
                  <a:noFill/>
                </a:ln>
                <a:solidFill>
                  <a:srgbClr val="F1F2F2"/>
                </a:solidFill>
                <a:effectLst/>
                <a:uLnTx/>
                <a:uFillTx/>
                <a:ea typeface="Arial"/>
                <a:sym typeface="Arial"/>
              </a:rPr>
              <a:t>– </a:t>
            </a:r>
            <a:r>
              <a:rPr kumimoji="0" lang="fr-CA" sz="2400" b="1" i="0" u="none" strike="noStrike" kern="0" cap="none" spc="0" normalizeH="0" baseline="0" dirty="0">
                <a:ln>
                  <a:noFill/>
                </a:ln>
                <a:solidFill>
                  <a:srgbClr val="F1F2F2"/>
                </a:solidFill>
                <a:effectLst/>
                <a:uLnTx/>
                <a:uFillTx/>
                <a:ea typeface="Arial"/>
                <a:sym typeface="Arial"/>
              </a:rPr>
              <a:t>S’enregistrer</a:t>
            </a:r>
            <a:r>
              <a:rPr kumimoji="0" lang="fr-CA" sz="2400" b="1" i="0" u="none" strike="noStrike" kern="0" cap="none" spc="0" normalizeH="0" baseline="0" dirty="0">
                <a:ln>
                  <a:noFill/>
                </a:ln>
                <a:solidFill>
                  <a:srgbClr val="F1F2F2"/>
                </a:solidFill>
                <a:effectLst/>
                <a:uLnTx/>
                <a:uFillTx/>
                <a:ea typeface="Calibri Light" panose="020F0302020204030204" pitchFamily="34" charset="0"/>
                <a:sym typeface="Arial"/>
              </a:rPr>
              <a:t>/Mettre à jour votre statut</a:t>
            </a:r>
            <a:endParaRPr kumimoji="0" lang="fr-CA" b="1" i="0" u="none" strike="noStrike" kern="1200" cap="none" spc="0" normalizeH="0" baseline="0" dirty="0">
              <a:ln>
                <a:noFill/>
              </a:ln>
              <a:solidFill>
                <a:schemeClr val="bg1"/>
              </a:solidFill>
              <a:effectLst/>
              <a:uLnTx/>
              <a:uFillTx/>
            </a:endParaRPr>
          </a:p>
        </p:txBody>
      </p:sp>
      <p:sp>
        <p:nvSpPr>
          <p:cNvPr id="18" name="TextBox 17">
            <a:extLst>
              <a:ext uri="{FF2B5EF4-FFF2-40B4-BE49-F238E27FC236}">
                <a16:creationId xmlns:a16="http://schemas.microsoft.com/office/drawing/2014/main" id="{0F669682-E033-44F9-84CD-0552FE1EEEAA}"/>
              </a:ext>
            </a:extLst>
          </p:cNvPr>
          <p:cNvSpPr txBox="1"/>
          <p:nvPr/>
        </p:nvSpPr>
        <p:spPr>
          <a:xfrm>
            <a:off x="397724" y="1071936"/>
            <a:ext cx="7637455" cy="1492716"/>
          </a:xfrm>
          <a:prstGeom prst="rect">
            <a:avLst/>
          </a:prstGeom>
          <a:noFill/>
        </p:spPr>
        <p:txBody>
          <a:bodyPr wrap="square">
            <a:spAutoFit/>
          </a:bodyPr>
          <a:lstStyle/>
          <a:p>
            <a:r>
              <a:rPr lang="fr-FR" sz="1300" b="0" i="0" dirty="0">
                <a:solidFill>
                  <a:srgbClr val="333333"/>
                </a:solidFill>
                <a:effectLst/>
                <a:latin typeface="Avenir Next LT Pro" panose="020B0504020202020204" pitchFamily="34" charset="0"/>
              </a:rPr>
              <a:t>Une fois connecté et installé à votre point de travail, n'oubliez pas de </a:t>
            </a:r>
            <a:r>
              <a:rPr lang="fr-FR" sz="1300" b="1" i="0" dirty="0">
                <a:solidFill>
                  <a:srgbClr val="333333"/>
                </a:solidFill>
                <a:effectLst/>
                <a:latin typeface="Avenir Next LT Pro" panose="020B0504020202020204" pitchFamily="34" charset="0"/>
              </a:rPr>
              <a:t>vous enregistrer </a:t>
            </a:r>
            <a:r>
              <a:rPr lang="fr-FR" sz="1300" b="0" i="0" dirty="0">
                <a:solidFill>
                  <a:srgbClr val="333333"/>
                </a:solidFill>
                <a:effectLst/>
                <a:latin typeface="Avenir Next LT Pro" panose="020B0504020202020204" pitchFamily="34" charset="0"/>
              </a:rPr>
              <a:t>dans le système de réservation. [</a:t>
            </a:r>
            <a:r>
              <a:rPr lang="fr-FR" sz="1300" b="0" i="0" dirty="0">
                <a:solidFill>
                  <a:srgbClr val="333333"/>
                </a:solidFill>
                <a:effectLst/>
                <a:highlight>
                  <a:srgbClr val="FFFF00"/>
                </a:highlight>
                <a:latin typeface="Avenir Next LT Pro" panose="020B0504020202020204" pitchFamily="34" charset="0"/>
              </a:rPr>
              <a:t>Fournir le lien</a:t>
            </a:r>
            <a:r>
              <a:rPr lang="fr-FR" sz="1300" b="0" i="0" dirty="0">
                <a:solidFill>
                  <a:srgbClr val="333333"/>
                </a:solidFill>
                <a:effectLst/>
                <a:latin typeface="Avenir Next LT Pro" panose="020B0504020202020204" pitchFamily="34" charset="0"/>
              </a:rPr>
              <a:t>]</a:t>
            </a:r>
          </a:p>
          <a:p>
            <a:endParaRPr lang="fr-FR" sz="1300" dirty="0">
              <a:solidFill>
                <a:srgbClr val="333333"/>
              </a:solidFill>
              <a:latin typeface="Avenir Next LT Pro" panose="020B0504020202020204" pitchFamily="34" charset="0"/>
            </a:endParaRPr>
          </a:p>
          <a:p>
            <a:endParaRPr lang="fr-FR" sz="1300" dirty="0">
              <a:solidFill>
                <a:srgbClr val="333333"/>
              </a:solidFill>
              <a:latin typeface="Avenir Next LT Pro" panose="020B0504020202020204" pitchFamily="34" charset="0"/>
            </a:endParaRPr>
          </a:p>
          <a:p>
            <a:r>
              <a:rPr lang="fr-FR" sz="1300" b="0" i="0" dirty="0">
                <a:solidFill>
                  <a:srgbClr val="333333"/>
                </a:solidFill>
                <a:effectLst/>
                <a:latin typeface="Avenir Next LT Pro" panose="020B0504020202020204" pitchFamily="34" charset="0"/>
              </a:rPr>
              <a:t>Cette pratique permet à [</a:t>
            </a:r>
            <a:r>
              <a:rPr lang="fr-FR" sz="1300" b="0" i="0" dirty="0">
                <a:solidFill>
                  <a:srgbClr val="333333"/>
                </a:solidFill>
                <a:effectLst/>
                <a:highlight>
                  <a:srgbClr val="FFFF00"/>
                </a:highlight>
                <a:latin typeface="Avenir Next LT Pro" panose="020B0504020202020204" pitchFamily="34" charset="0"/>
              </a:rPr>
              <a:t>l'équipe de gestion des installations</a:t>
            </a:r>
            <a:r>
              <a:rPr lang="fr-FR" sz="1300" b="0" i="0" dirty="0">
                <a:solidFill>
                  <a:srgbClr val="333333"/>
                </a:solidFill>
                <a:effectLst/>
                <a:latin typeface="Avenir Next LT Pro" panose="020B0504020202020204" pitchFamily="34" charset="0"/>
              </a:rPr>
              <a:t>] de confirmer le nombre de postes de travail disponibles tout au long de la journée et de mettre à jour le système de réservation pour toute personne souhaitant réserver à un moment ultérieur de la journée.</a:t>
            </a:r>
            <a:endParaRPr lang="en-CA" sz="1300" b="0" i="0" dirty="0">
              <a:solidFill>
                <a:srgbClr val="333333"/>
              </a:solidFill>
              <a:effectLst/>
              <a:latin typeface="Avenir Next LT Pro" panose="020B0504020202020204" pitchFamily="34" charset="0"/>
            </a:endParaRPr>
          </a:p>
        </p:txBody>
      </p:sp>
      <p:sp>
        <p:nvSpPr>
          <p:cNvPr id="19" name="TextBox 18">
            <a:extLst>
              <a:ext uri="{FF2B5EF4-FFF2-40B4-BE49-F238E27FC236}">
                <a16:creationId xmlns:a16="http://schemas.microsoft.com/office/drawing/2014/main" id="{37960216-0D8F-43A5-BA8A-4604E498DEDD}"/>
              </a:ext>
            </a:extLst>
          </p:cNvPr>
          <p:cNvSpPr txBox="1"/>
          <p:nvPr/>
        </p:nvSpPr>
        <p:spPr>
          <a:xfrm>
            <a:off x="8514893" y="1829008"/>
            <a:ext cx="3359282" cy="646331"/>
          </a:xfrm>
          <a:prstGeom prst="rect">
            <a:avLst/>
          </a:prstGeom>
          <a:noFill/>
        </p:spPr>
        <p:txBody>
          <a:bodyPr wrap="square">
            <a:spAutoFit/>
          </a:bodyPr>
          <a:lstStyle/>
          <a:p>
            <a:pPr algn="ctr"/>
            <a:r>
              <a:rPr lang="fr-CA" b="0" i="0" dirty="0">
                <a:solidFill>
                  <a:srgbClr val="333333"/>
                </a:solidFill>
                <a:effectLst/>
                <a:highlight>
                  <a:srgbClr val="FFFF00"/>
                </a:highlight>
                <a:latin typeface="Avenir Next LT Pro" panose="020B0504020202020204" pitchFamily="34" charset="0"/>
              </a:rPr>
              <a:t>Ajoutez des images « comment s’enregistrer »</a:t>
            </a:r>
          </a:p>
        </p:txBody>
      </p:sp>
      <p:sp>
        <p:nvSpPr>
          <p:cNvPr id="3" name="TextBox 2">
            <a:extLst>
              <a:ext uri="{FF2B5EF4-FFF2-40B4-BE49-F238E27FC236}">
                <a16:creationId xmlns:a16="http://schemas.microsoft.com/office/drawing/2014/main" id="{3B04EC4A-C95D-C38F-C664-6F9CEAC58B27}"/>
              </a:ext>
            </a:extLst>
          </p:cNvPr>
          <p:cNvSpPr txBox="1"/>
          <p:nvPr/>
        </p:nvSpPr>
        <p:spPr>
          <a:xfrm>
            <a:off x="397724" y="2763985"/>
            <a:ext cx="7109134" cy="2292935"/>
          </a:xfrm>
          <a:prstGeom prst="rect">
            <a:avLst/>
          </a:prstGeom>
          <a:noFill/>
        </p:spPr>
        <p:txBody>
          <a:bodyPr wrap="square">
            <a:spAutoFit/>
          </a:bodyPr>
          <a:lstStyle/>
          <a:p>
            <a:endParaRPr lang="en-CA" sz="1300" dirty="0">
              <a:solidFill>
                <a:srgbClr val="333333"/>
              </a:solidFill>
              <a:latin typeface="Avenir Next LT Pro" panose="020B0504020202020204" pitchFamily="34" charset="0"/>
            </a:endParaRPr>
          </a:p>
          <a:p>
            <a:r>
              <a:rPr lang="fr-FR" sz="1300" b="1" dirty="0">
                <a:solidFill>
                  <a:srgbClr val="333333"/>
                </a:solidFill>
                <a:latin typeface="Avenir Next LT Pro" panose="020B0504020202020204" pitchFamily="34" charset="0"/>
              </a:rPr>
              <a:t>Mettez à jour votre statut en ligne </a:t>
            </a:r>
            <a:r>
              <a:rPr lang="fr-FR" sz="1300" dirty="0">
                <a:solidFill>
                  <a:srgbClr val="333333"/>
                </a:solidFill>
                <a:latin typeface="Avenir Next LT Pro" panose="020B0504020202020204" pitchFamily="34" charset="0"/>
              </a:rPr>
              <a:t>dans MS Teams pour que vos collègues sachent à tout moment d'où vous travaillez. </a:t>
            </a:r>
          </a:p>
          <a:p>
            <a:endParaRPr lang="fr-FR" sz="1300" dirty="0">
              <a:solidFill>
                <a:srgbClr val="333333"/>
              </a:solidFill>
              <a:latin typeface="Avenir Next LT Pro" panose="020B0504020202020204" pitchFamily="34" charset="0"/>
            </a:endParaRPr>
          </a:p>
          <a:p>
            <a:r>
              <a:rPr lang="fr-FR" sz="1300" dirty="0">
                <a:solidFill>
                  <a:srgbClr val="333333"/>
                </a:solidFill>
                <a:latin typeface="Avenir Next LT Pro" panose="020B0504020202020204" pitchFamily="34" charset="0"/>
              </a:rPr>
              <a:t>Exemple : </a:t>
            </a:r>
          </a:p>
          <a:p>
            <a:r>
              <a:rPr lang="fr-FR" sz="1300" b="1" dirty="0">
                <a:solidFill>
                  <a:srgbClr val="333333"/>
                </a:solidFill>
                <a:latin typeface="Avenir Next LT Pro" panose="020B0504020202020204" pitchFamily="34" charset="0"/>
              </a:rPr>
              <a:t>	« au bureau aujourd'hui, @Portage II, 5</a:t>
            </a:r>
            <a:r>
              <a:rPr lang="fr-FR" sz="1300" b="1" baseline="30000" dirty="0">
                <a:solidFill>
                  <a:srgbClr val="333333"/>
                </a:solidFill>
                <a:latin typeface="Avenir Next LT Pro" panose="020B0504020202020204" pitchFamily="34" charset="0"/>
              </a:rPr>
              <a:t>e</a:t>
            </a:r>
            <a:r>
              <a:rPr lang="fr-FR" sz="1300" b="1" dirty="0">
                <a:solidFill>
                  <a:srgbClr val="333333"/>
                </a:solidFill>
                <a:latin typeface="Avenir Next LT Pro" panose="020B0504020202020204" pitchFamily="34" charset="0"/>
              </a:rPr>
              <a:t> étage, poste de travail 27 ». </a:t>
            </a:r>
          </a:p>
          <a:p>
            <a:endParaRPr lang="fr-FR" sz="1300" dirty="0">
              <a:solidFill>
                <a:srgbClr val="333333"/>
              </a:solidFill>
              <a:latin typeface="Avenir Next LT Pro" panose="020B0504020202020204" pitchFamily="34" charset="0"/>
            </a:endParaRPr>
          </a:p>
          <a:p>
            <a:r>
              <a:rPr lang="fr-FR" sz="1300" dirty="0">
                <a:solidFill>
                  <a:srgbClr val="333333"/>
                </a:solidFill>
                <a:latin typeface="Avenir Next LT Pro" panose="020B0504020202020204" pitchFamily="34" charset="0"/>
              </a:rPr>
              <a:t>Le fait d’indiquer o</a:t>
            </a:r>
            <a:r>
              <a:rPr lang="fr-FR" sz="1300" dirty="0">
                <a:solidFill>
                  <a:srgbClr val="333333"/>
                </a:solidFill>
                <a:latin typeface="Calibri Light" panose="020F0302020204030204" pitchFamily="34" charset="0"/>
                <a:ea typeface="Calibri Light" panose="020F0302020204030204" pitchFamily="34" charset="0"/>
                <a:cs typeface="Calibri Light" panose="020F0302020204030204" pitchFamily="34" charset="0"/>
              </a:rPr>
              <a:t>ù vous êtes </a:t>
            </a:r>
            <a:r>
              <a:rPr lang="fr-FR" sz="1300" dirty="0">
                <a:solidFill>
                  <a:srgbClr val="333333"/>
                </a:solidFill>
                <a:latin typeface="Avenir Next LT Pro" panose="020B0504020202020204" pitchFamily="34" charset="0"/>
              </a:rPr>
              <a:t>dans votre statut MS Teams permet aux collègues qui sont au bureau de savoir où vous trouver. Cela permet également aux personnes qui ne sont pas au bureau de savoir que vous êtes au bureau et que vos habitudes de communication peuvent être différentes de celles que vous avez lorsque vous travaillez à domicile.</a:t>
            </a:r>
            <a:endParaRPr lang="en-CA" sz="1300" dirty="0">
              <a:solidFill>
                <a:srgbClr val="333333"/>
              </a:solidFill>
              <a:latin typeface="Avenir Next LT Pro" panose="020B0504020202020204" pitchFamily="34" charset="0"/>
            </a:endParaRPr>
          </a:p>
        </p:txBody>
      </p:sp>
      <p:sp>
        <p:nvSpPr>
          <p:cNvPr id="4" name="TextBox 3">
            <a:extLst>
              <a:ext uri="{FF2B5EF4-FFF2-40B4-BE49-F238E27FC236}">
                <a16:creationId xmlns:a16="http://schemas.microsoft.com/office/drawing/2014/main" id="{F00663E2-D89C-C0CC-54FA-5CAEE9482C19}"/>
              </a:ext>
            </a:extLst>
          </p:cNvPr>
          <p:cNvSpPr txBox="1"/>
          <p:nvPr/>
        </p:nvSpPr>
        <p:spPr>
          <a:xfrm>
            <a:off x="8166975" y="4091368"/>
            <a:ext cx="3845628" cy="646331"/>
          </a:xfrm>
          <a:prstGeom prst="rect">
            <a:avLst/>
          </a:prstGeom>
          <a:noFill/>
        </p:spPr>
        <p:txBody>
          <a:bodyPr wrap="square">
            <a:spAutoFit/>
          </a:bodyPr>
          <a:lstStyle/>
          <a:p>
            <a:pPr algn="ctr"/>
            <a:r>
              <a:rPr lang="fr-CA" b="0" i="0" dirty="0">
                <a:solidFill>
                  <a:srgbClr val="333333"/>
                </a:solidFill>
                <a:effectLst/>
                <a:highlight>
                  <a:srgbClr val="FFFF00"/>
                </a:highlight>
                <a:latin typeface="Avenir Next LT Pro" panose="020B0504020202020204" pitchFamily="34" charset="0"/>
              </a:rPr>
              <a:t>Ajoutez des images « comment mettre à jour votre statut » </a:t>
            </a:r>
          </a:p>
        </p:txBody>
      </p:sp>
      <p:graphicFrame>
        <p:nvGraphicFramePr>
          <p:cNvPr id="20" name="Diagram 19">
            <a:extLst>
              <a:ext uri="{FF2B5EF4-FFF2-40B4-BE49-F238E27FC236}">
                <a16:creationId xmlns:a16="http://schemas.microsoft.com/office/drawing/2014/main" id="{629E3B38-D822-4845-980C-0351E278132C}"/>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67564681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25" name="Group 24">
            <a:extLst>
              <a:ext uri="{FF2B5EF4-FFF2-40B4-BE49-F238E27FC236}">
                <a16:creationId xmlns:a16="http://schemas.microsoft.com/office/drawing/2014/main" id="{F6EBFA01-8AFD-44A6-B2CC-1C0309B1F57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26" name="Graphic 25" descr="Work from home desk with solid fill">
              <a:extLst>
                <a:ext uri="{FF2B5EF4-FFF2-40B4-BE49-F238E27FC236}">
                  <a16:creationId xmlns:a16="http://schemas.microsoft.com/office/drawing/2014/main" id="{BACDCD96-2AA6-4C11-8B12-0464585A6C0E}"/>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27" name="Graphic 26" descr="Meeting with solid fill">
              <a:extLst>
                <a:ext uri="{FF2B5EF4-FFF2-40B4-BE49-F238E27FC236}">
                  <a16:creationId xmlns:a16="http://schemas.microsoft.com/office/drawing/2014/main" id="{3969977E-14A5-4490-97FD-5A03A02D3122}"/>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Tree>
    <p:extLst>
      <p:ext uri="{BB962C8B-B14F-4D97-AF65-F5344CB8AC3E}">
        <p14:creationId xmlns:p14="http://schemas.microsoft.com/office/powerpoint/2010/main" val="154960966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40118" y="115833"/>
            <a:ext cx="1023164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dirty="0">
                <a:ln>
                  <a:noFill/>
                </a:ln>
                <a:solidFill>
                  <a:schemeClr val="bg1"/>
                </a:solidFill>
                <a:effectLst/>
                <a:uLnTx/>
                <a:uFillTx/>
              </a:rPr>
              <a:t>Utilisation de l’espace </a:t>
            </a:r>
            <a:r>
              <a:rPr kumimoji="0" lang="fr-CA" b="1" i="0" u="none" strike="noStrike" kern="0" cap="none" spc="0" normalizeH="0" baseline="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dirty="0">
                <a:ln>
                  <a:noFill/>
                </a:ln>
                <a:solidFill>
                  <a:srgbClr val="F1F2F2"/>
                </a:solidFill>
                <a:effectLst/>
                <a:uLnTx/>
                <a:uFillTx/>
                <a:latin typeface="Arial"/>
                <a:ea typeface="Arial"/>
                <a:cs typeface="Arial"/>
                <a:sym typeface="Arial"/>
              </a:rPr>
              <a:t>Technologie postes collaboratifs (1 de 2)</a:t>
            </a:r>
            <a:endParaRPr kumimoji="0" lang="fr-CA" sz="3200" b="1" i="0" u="none" strike="noStrike" kern="1200" cap="none" spc="0" normalizeH="0" baseline="0" dirty="0">
              <a:ln>
                <a:noFill/>
              </a:ln>
              <a:solidFill>
                <a:schemeClr val="bg1"/>
              </a:solidFill>
              <a:effectLst/>
              <a:uLnTx/>
              <a:uFillTx/>
            </a:endParaRPr>
          </a:p>
        </p:txBody>
      </p:sp>
      <p:sp>
        <p:nvSpPr>
          <p:cNvPr id="4" name="TextBox 3">
            <a:extLst>
              <a:ext uri="{FF2B5EF4-FFF2-40B4-BE49-F238E27FC236}">
                <a16:creationId xmlns:a16="http://schemas.microsoft.com/office/drawing/2014/main" id="{69571A02-2D4B-0FD6-AA6E-E7A9E9729C47}"/>
              </a:ext>
            </a:extLst>
          </p:cNvPr>
          <p:cNvSpPr txBox="1"/>
          <p:nvPr/>
        </p:nvSpPr>
        <p:spPr>
          <a:xfrm>
            <a:off x="210549" y="788769"/>
            <a:ext cx="11981451" cy="692497"/>
          </a:xfrm>
          <a:prstGeom prst="rect">
            <a:avLst/>
          </a:prstGeom>
          <a:noFill/>
        </p:spPr>
        <p:txBody>
          <a:bodyPr wrap="square" numCol="1" spcCol="228600" rtlCol="0">
            <a:spAutoFit/>
          </a:bodyPr>
          <a:lstStyle/>
          <a:p>
            <a:r>
              <a:rPr lang="fr-CA" sz="1300" b="1" dirty="0">
                <a:latin typeface="Avenir Next LT Pro" panose="020B0504020202020204" pitchFamily="34" charset="0"/>
                <a:cs typeface="Segoe UI Semilight" panose="020B0402040204020203" pitchFamily="34" charset="0"/>
              </a:rPr>
              <a:t>Se connecter à un écran</a:t>
            </a:r>
          </a:p>
          <a:p>
            <a:r>
              <a:rPr lang="fr-CA" sz="1300" dirty="0">
                <a:latin typeface="Avenir Next LT Pro" panose="020B0504020202020204" pitchFamily="34" charset="0"/>
                <a:cs typeface="Segoe UI Semilight" panose="020B0402040204020203" pitchFamily="34" charset="0"/>
              </a:rPr>
              <a:t>Il existe plusieurs façons de se connecter à un écran : avec le câble HDMI fourni, via USB-C à partir d’un réplicateur de ports (station d'accueil), avec ClickShare ou sans fil. </a:t>
            </a:r>
          </a:p>
        </p:txBody>
      </p:sp>
      <p:sp>
        <p:nvSpPr>
          <p:cNvPr id="13" name="TextBox 12">
            <a:extLst>
              <a:ext uri="{FF2B5EF4-FFF2-40B4-BE49-F238E27FC236}">
                <a16:creationId xmlns:a16="http://schemas.microsoft.com/office/drawing/2014/main" id="{E9988BA2-4332-B841-50BB-D61B6574D982}"/>
              </a:ext>
            </a:extLst>
          </p:cNvPr>
          <p:cNvSpPr txBox="1"/>
          <p:nvPr/>
        </p:nvSpPr>
        <p:spPr>
          <a:xfrm>
            <a:off x="266312" y="1668756"/>
            <a:ext cx="5734332" cy="3493264"/>
          </a:xfrm>
          <a:prstGeom prst="rect">
            <a:avLst/>
          </a:prstGeom>
          <a:noFill/>
        </p:spPr>
        <p:txBody>
          <a:bodyPr wrap="square">
            <a:spAutoFit/>
          </a:bodyPr>
          <a:lstStyle/>
          <a:p>
            <a:r>
              <a:rPr lang="fr-CA" sz="1300" b="1" dirty="0">
                <a:latin typeface="Avenir Next LT Pro" panose="020B0504020202020204" pitchFamily="34" charset="0"/>
                <a:cs typeface="Segoe UI Semilight" panose="020B0402040204020203" pitchFamily="34" charset="0"/>
              </a:rPr>
              <a:t>Connexion sans fil</a:t>
            </a:r>
          </a:p>
          <a:p>
            <a:endParaRPr lang="fr-CA" sz="1300"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1 </a:t>
            </a:r>
            <a:r>
              <a:rPr lang="fr-CA" sz="1300" dirty="0">
                <a:latin typeface="Avenir Next LT Pro" panose="020B0504020202020204" pitchFamily="34" charset="0"/>
                <a:cs typeface="Segoe UI Semilight" panose="020B0402040204020203" pitchFamily="34" charset="0"/>
              </a:rPr>
              <a:t>- Utilisez la télécommande pour allumer l'écran</a:t>
            </a:r>
          </a:p>
          <a:p>
            <a:endParaRPr lang="fr-CA" sz="1300"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2 </a:t>
            </a:r>
            <a:r>
              <a:rPr lang="fr-CA" sz="1300" dirty="0">
                <a:latin typeface="Avenir Next LT Pro" panose="020B0504020202020204" pitchFamily="34" charset="0"/>
                <a:cs typeface="Segoe UI Semilight" panose="020B0402040204020203" pitchFamily="34" charset="0"/>
              </a:rPr>
              <a:t>- Assurez-vous que votre ordinateur portable/tablette est connecté au réseau Wi-Fi GC</a:t>
            </a:r>
          </a:p>
          <a:p>
            <a:endParaRPr lang="fr-CA" sz="1300"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3 </a:t>
            </a:r>
            <a:r>
              <a:rPr lang="fr-CA" sz="1300" dirty="0">
                <a:latin typeface="Avenir Next LT Pro" panose="020B0504020202020204" pitchFamily="34" charset="0"/>
                <a:cs typeface="Segoe UI Semilight" panose="020B0402040204020203" pitchFamily="34" charset="0"/>
              </a:rPr>
              <a:t>- Utilisez les touches </a:t>
            </a:r>
            <a:r>
              <a:rPr lang="fr-CA" sz="1300" b="1" dirty="0">
                <a:latin typeface="Avenir Next LT Pro" panose="020B0504020202020204" pitchFamily="34" charset="0"/>
                <a:cs typeface="Segoe UI Semilight" panose="020B0402040204020203" pitchFamily="34" charset="0"/>
              </a:rPr>
              <a:t>Windows + K</a:t>
            </a:r>
            <a:r>
              <a:rPr lang="fr-CA" sz="1300" dirty="0">
                <a:latin typeface="Avenir Next LT Pro" panose="020B0504020202020204" pitchFamily="34" charset="0"/>
                <a:cs typeface="Segoe UI Semilight" panose="020B0402040204020203" pitchFamily="34" charset="0"/>
              </a:rPr>
              <a:t> pour ouvrir le menu </a:t>
            </a:r>
            <a:r>
              <a:rPr lang="fr-CA" sz="1300" b="1" dirty="0">
                <a:latin typeface="Avenir Next LT Pro" panose="020B0504020202020204" pitchFamily="34" charset="0"/>
                <a:cs typeface="Segoe UI Semilight" panose="020B0402040204020203" pitchFamily="34" charset="0"/>
              </a:rPr>
              <a:t>Cast</a:t>
            </a:r>
            <a:r>
              <a:rPr lang="fr-CA" sz="1300" dirty="0">
                <a:latin typeface="Avenir Next LT Pro" panose="020B0504020202020204" pitchFamily="34" charset="0"/>
                <a:cs typeface="Segoe UI Semilight" panose="020B0402040204020203" pitchFamily="34" charset="0"/>
              </a:rPr>
              <a:t> et sélectionnez l'écran approprié.</a:t>
            </a:r>
          </a:p>
          <a:p>
            <a:endParaRPr lang="fr-CA" sz="1300" dirty="0">
              <a:latin typeface="Avenir Next LT Pro" panose="020B0504020202020204" pitchFamily="34" charset="0"/>
              <a:cs typeface="Segoe UI Semilight" panose="020B0402040204020203" pitchFamily="34" charset="0"/>
            </a:endParaRPr>
          </a:p>
          <a:p>
            <a:pPr lvl="3"/>
            <a:r>
              <a:rPr lang="fr-CA" sz="1300" i="1" dirty="0">
                <a:latin typeface="Avenir Next LT Pro" panose="020B0504020202020204" pitchFamily="34" charset="0"/>
                <a:cs typeface="Segoe UI Semilight" panose="020B0402040204020203" pitchFamily="34" charset="0"/>
              </a:rPr>
              <a:t>Selon de vos paramètres, il se peut que vous voyiez un code à l'écran que vous devez saisir sur votre ordinateur portable/tablette pour l'appairer. Une fois la connexion établie, vous pourrez vous connecter sans fil.</a:t>
            </a:r>
          </a:p>
          <a:p>
            <a:endParaRPr lang="fr-CA" sz="1300" i="1" dirty="0">
              <a:latin typeface="Avenir Next LT Pro" panose="020B0504020202020204" pitchFamily="34" charset="0"/>
              <a:cs typeface="Segoe UI Semilight" panose="020B0402040204020203" pitchFamily="34" charset="0"/>
            </a:endParaRPr>
          </a:p>
          <a:p>
            <a:r>
              <a:rPr lang="fr-CA" sz="1300" i="1" dirty="0">
                <a:latin typeface="Avenir Next LT Pro Demi" panose="020B0704020202020204" pitchFamily="34" charset="0"/>
                <a:cs typeface="Segoe UI Semilight" panose="020B0402040204020203" pitchFamily="34" charset="0"/>
              </a:rPr>
              <a:t>Étape 4 </a:t>
            </a:r>
            <a:r>
              <a:rPr lang="fr-CA" sz="1300" dirty="0">
                <a:latin typeface="Avenir Next LT Pro" panose="020B0504020202020204" pitchFamily="34" charset="0"/>
                <a:cs typeface="Segoe UI Semilight" panose="020B0402040204020203" pitchFamily="34" charset="0"/>
              </a:rPr>
              <a:t>- Déconnectez-vous de l'écran une fois que vous avez terminé en cliquant sur </a:t>
            </a:r>
            <a:r>
              <a:rPr lang="fr-CA" sz="1300" b="1" dirty="0">
                <a:latin typeface="Avenir Next LT Pro" panose="020B0504020202020204" pitchFamily="34" charset="0"/>
                <a:cs typeface="Segoe UI Semilight" panose="020B0402040204020203" pitchFamily="34" charset="0"/>
              </a:rPr>
              <a:t>Déconnecter</a:t>
            </a:r>
            <a:r>
              <a:rPr lang="fr-CA" sz="1300" dirty="0">
                <a:latin typeface="Avenir Next LT Pro" panose="020B0504020202020204" pitchFamily="34" charset="0"/>
                <a:cs typeface="Segoe UI Semilight" panose="020B0402040204020203" pitchFamily="34" charset="0"/>
              </a:rPr>
              <a:t> dans le panneau en haut de l'écran.</a:t>
            </a:r>
          </a:p>
        </p:txBody>
      </p:sp>
      <p:graphicFrame>
        <p:nvGraphicFramePr>
          <p:cNvPr id="7" name="Diagram 6">
            <a:extLst>
              <a:ext uri="{FF2B5EF4-FFF2-40B4-BE49-F238E27FC236}">
                <a16:creationId xmlns:a16="http://schemas.microsoft.com/office/drawing/2014/main" id="{9C2F1AEB-5D45-4C93-94DE-14CA5A522B9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56745165"/>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8" name="Group 7">
            <a:extLst>
              <a:ext uri="{FF2B5EF4-FFF2-40B4-BE49-F238E27FC236}">
                <a16:creationId xmlns:a16="http://schemas.microsoft.com/office/drawing/2014/main" id="{5976AEF6-6EA6-4241-93C7-02040D8DB2F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83CFAED9-40B1-49B1-A616-74DD17F62DBD}"/>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61AE91AF-B3A1-446E-8046-3F2ED09FD8B7}"/>
                </a:ext>
              </a:extLst>
            </p:cNvPr>
            <p:cNvPicPr>
              <a:picLocks noChangeAspect="1"/>
            </p:cNvPicPr>
            <p:nvPr/>
          </p:nvPicPr>
          <p:blipFill>
            <a:blip r:embed="rId10" cstate="screen">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9347579" y="3825939"/>
              <a:ext cx="720389" cy="720389"/>
            </a:xfrm>
            <a:prstGeom prst="rect">
              <a:avLst/>
            </a:prstGeom>
          </p:spPr>
        </p:pic>
      </p:grpSp>
      <p:pic>
        <p:nvPicPr>
          <p:cNvPr id="6" name="Picture 5">
            <a:extLst>
              <a:ext uri="{FF2B5EF4-FFF2-40B4-BE49-F238E27FC236}">
                <a16:creationId xmlns:a16="http://schemas.microsoft.com/office/drawing/2014/main" id="{F88F67AA-2932-7404-14E0-DC5B2B5EC9BE}"/>
              </a:ext>
              <a:ext uri="{C183D7F6-B498-43B3-948B-1728B52AA6E4}">
                <adec:decorative xmlns:adec="http://schemas.microsoft.com/office/drawing/2017/decorative" val="1"/>
              </a:ext>
            </a:extLst>
          </p:cNvPr>
          <p:cNvPicPr>
            <a:picLocks noChangeAspect="1"/>
          </p:cNvPicPr>
          <p:nvPr/>
        </p:nvPicPr>
        <p:blipFill>
          <a:blip r:embed="rId12" cstate="screen">
            <a:extLst>
              <a:ext uri="{BEBA8EAE-BF5A-486C-A8C5-ECC9F3942E4B}">
                <a14:imgProps xmlns:a14="http://schemas.microsoft.com/office/drawing/2010/main">
                  <a14:imgLayer r:embed="rId13">
                    <a14:imgEffect>
                      <a14:saturation sat="0"/>
                    </a14:imgEffect>
                  </a14:imgLayer>
                </a14:imgProps>
              </a:ext>
              <a:ext uri="{28A0092B-C50C-407E-A947-70E740481C1C}">
                <a14:useLocalDpi xmlns:a14="http://schemas.microsoft.com/office/drawing/2010/main"/>
              </a:ext>
            </a:extLst>
          </a:blip>
          <a:stretch>
            <a:fillRect/>
          </a:stretch>
        </p:blipFill>
        <p:spPr>
          <a:xfrm>
            <a:off x="428427" y="3811555"/>
            <a:ext cx="1117931" cy="472080"/>
          </a:xfrm>
          <a:prstGeom prst="rect">
            <a:avLst/>
          </a:prstGeom>
        </p:spPr>
      </p:pic>
      <p:sp>
        <p:nvSpPr>
          <p:cNvPr id="17" name="TextBox 16">
            <a:extLst>
              <a:ext uri="{FF2B5EF4-FFF2-40B4-BE49-F238E27FC236}">
                <a16:creationId xmlns:a16="http://schemas.microsoft.com/office/drawing/2014/main" id="{9EB00D54-8B58-D9D3-02F0-DB32BF64F465}"/>
              </a:ext>
            </a:extLst>
          </p:cNvPr>
          <p:cNvSpPr txBox="1"/>
          <p:nvPr/>
        </p:nvSpPr>
        <p:spPr>
          <a:xfrm>
            <a:off x="6096000" y="1668756"/>
            <a:ext cx="5763135" cy="3493264"/>
          </a:xfrm>
          <a:prstGeom prst="rect">
            <a:avLst/>
          </a:prstGeom>
          <a:noFill/>
        </p:spPr>
        <p:txBody>
          <a:bodyPr wrap="square">
            <a:spAutoFit/>
          </a:bodyPr>
          <a:lstStyle/>
          <a:p>
            <a:pPr marR="0" lvl="0" indent="0" fontAlgn="base">
              <a:lnSpc>
                <a:spcPct val="100000"/>
              </a:lnSpc>
              <a:spcBef>
                <a:spcPct val="0"/>
              </a:spcBef>
              <a:spcAft>
                <a:spcPct val="0"/>
              </a:spcAft>
              <a:buClrTx/>
              <a:buSzTx/>
              <a:tabLst/>
            </a:pPr>
            <a:r>
              <a:rPr lang="fr-CA" sz="1300" b="1" dirty="0">
                <a:latin typeface="Avenir Next LT Pro" panose="020B0504020202020204" pitchFamily="34" charset="0"/>
                <a:cs typeface="Segoe UI Semilight" panose="020B0402040204020203" pitchFamily="34" charset="0"/>
              </a:rPr>
              <a:t>Connexion avec ClickShare</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1 </a:t>
            </a:r>
            <a:r>
              <a:rPr lang="fr-CA" sz="1300" dirty="0">
                <a:latin typeface="Avenir Next LT Pro" panose="020B0504020202020204" pitchFamily="34" charset="0"/>
                <a:cs typeface="Segoe UI Semilight" panose="020B0402040204020203" pitchFamily="34" charset="0"/>
              </a:rPr>
              <a:t>- Connectez le bouton ClickShare à un port USB de votre ordinateur portable/tablette (si le voyant du bouton ClickShare devient blanc, passez à l'étape 5).</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2 </a:t>
            </a:r>
            <a:r>
              <a:rPr lang="fr-CA" sz="1300" dirty="0">
                <a:latin typeface="Avenir Next LT Pro" panose="020B0504020202020204" pitchFamily="34" charset="0"/>
                <a:cs typeface="Segoe UI Semilight" panose="020B0402040204020203" pitchFamily="34" charset="0"/>
              </a:rPr>
              <a:t>- Ouvrez </a:t>
            </a:r>
            <a:r>
              <a:rPr lang="fr-CA" sz="1300" b="1" dirty="0">
                <a:latin typeface="Avenir Next LT Pro" panose="020B0504020202020204" pitchFamily="34" charset="0"/>
                <a:cs typeface="Segoe UI Semilight" panose="020B0402040204020203" pitchFamily="34" charset="0"/>
              </a:rPr>
              <a:t>l'explorateur de fichiers </a:t>
            </a:r>
            <a:r>
              <a:rPr lang="fr-CA" sz="1300" dirty="0">
                <a:latin typeface="Avenir Next LT Pro" panose="020B0504020202020204" pitchFamily="34" charset="0"/>
                <a:cs typeface="Segoe UI Semilight" panose="020B0402040204020203" pitchFamily="34" charset="0"/>
              </a:rPr>
              <a:t>sur votre ordinateur portable/tablette.</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3 </a:t>
            </a:r>
            <a:r>
              <a:rPr lang="fr-CA" sz="1300" dirty="0">
                <a:latin typeface="Avenir Next LT Pro" panose="020B0504020202020204" pitchFamily="34" charset="0"/>
                <a:cs typeface="Segoe UI Semilight" panose="020B0402040204020203" pitchFamily="34" charset="0"/>
              </a:rPr>
              <a:t>- Trouvez le lecteur ClickShare sur la barre de gauche, il apparaît comme une clé USB, et sélectionnez-le.</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4 </a:t>
            </a:r>
            <a:r>
              <a:rPr lang="fr-CA" sz="1300" dirty="0">
                <a:latin typeface="Avenir Next LT Pro" panose="020B0504020202020204" pitchFamily="34" charset="0"/>
                <a:cs typeface="Segoe UI Semilight" panose="020B0402040204020203" pitchFamily="34" charset="0"/>
              </a:rPr>
              <a:t>- Trouvez et ouvrez le fichier </a:t>
            </a:r>
            <a:r>
              <a:rPr lang="fr-CA" sz="1300" b="1" dirty="0">
                <a:latin typeface="Avenir Next LT Pro" panose="020B0504020202020204" pitchFamily="34" charset="0"/>
                <a:cs typeface="Segoe UI Semilight" panose="020B0402040204020203" pitchFamily="34" charset="0"/>
              </a:rPr>
              <a:t>ClickShare pour Windows </a:t>
            </a:r>
            <a:r>
              <a:rPr lang="fr-CA" sz="1300" dirty="0">
                <a:latin typeface="Avenir Next LT Pro" panose="020B0504020202020204" pitchFamily="34" charset="0"/>
                <a:cs typeface="Segoe UI Semilight" panose="020B0402040204020203" pitchFamily="34" charset="0"/>
              </a:rPr>
              <a:t>: une fenêtre de chargement devrait apparaître, une fois la barre de chargement terminée, le bouton ClickShare devrait s'allumer en blanc.</a:t>
            </a:r>
          </a:p>
          <a:p>
            <a:pPr marL="0" marR="0" lvl="0" indent="0" algn="l" defTabSz="914400" rtl="0" eaLnBrk="0" fontAlgn="base" latinLnBrk="0" hangingPunct="0">
              <a:lnSpc>
                <a:spcPct val="100000"/>
              </a:lnSpc>
              <a:spcBef>
                <a:spcPct val="0"/>
              </a:spcBef>
              <a:spcAft>
                <a:spcPct val="0"/>
              </a:spcAft>
              <a:buClrTx/>
              <a:buSzTx/>
              <a:tabLst/>
            </a:pPr>
            <a:endParaRPr lang="fr-CA"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CA" sz="1300" i="1" dirty="0">
                <a:latin typeface="Avenir Next LT Pro Demi" panose="020B0704020202020204" pitchFamily="34" charset="0"/>
                <a:cs typeface="Segoe UI Semilight" panose="020B0402040204020203" pitchFamily="34" charset="0"/>
              </a:rPr>
              <a:t>Étape 5 </a:t>
            </a:r>
            <a:r>
              <a:rPr lang="fr-CA" sz="1300" dirty="0">
                <a:latin typeface="Avenir Next LT Pro" panose="020B0504020202020204" pitchFamily="34" charset="0"/>
                <a:cs typeface="Segoe UI Semilight" panose="020B0402040204020203" pitchFamily="34" charset="0"/>
              </a:rPr>
              <a:t>- Cliquez sur le bouton pour afficher votre contenu à l'écran.</a:t>
            </a:r>
          </a:p>
        </p:txBody>
      </p:sp>
      <p:sp>
        <p:nvSpPr>
          <p:cNvPr id="18" name="TextBox 17">
            <a:extLst>
              <a:ext uri="{FF2B5EF4-FFF2-40B4-BE49-F238E27FC236}">
                <a16:creationId xmlns:a16="http://schemas.microsoft.com/office/drawing/2014/main" id="{D654F362-0D5C-D192-1D58-AF32B1812689}"/>
              </a:ext>
            </a:extLst>
          </p:cNvPr>
          <p:cNvSpPr txBox="1"/>
          <p:nvPr/>
        </p:nvSpPr>
        <p:spPr>
          <a:xfrm>
            <a:off x="902844" y="5290690"/>
            <a:ext cx="4461268" cy="604204"/>
          </a:xfrm>
          <a:prstGeom prst="rect">
            <a:avLst/>
          </a:prstGeom>
          <a:noFill/>
        </p:spPr>
        <p:txBody>
          <a:bodyPr wrap="square">
            <a:spAutoFit/>
          </a:bodyPr>
          <a:lstStyle/>
          <a:p>
            <a:pPr marL="0" marR="0">
              <a:lnSpc>
                <a:spcPct val="107000"/>
              </a:lnSpc>
              <a:spcBef>
                <a:spcPts val="0"/>
              </a:spcBef>
              <a:spcAft>
                <a:spcPts val="800"/>
              </a:spcAft>
            </a:pPr>
            <a:r>
              <a:rPr lang="fr-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Validez la pertinence des directives à votre projet avec votre représentant de la TI.</a:t>
            </a:r>
          </a:p>
        </p:txBody>
      </p:sp>
      <p:sp>
        <p:nvSpPr>
          <p:cNvPr id="14" name="TextBox 13">
            <a:extLst>
              <a:ext uri="{FF2B5EF4-FFF2-40B4-BE49-F238E27FC236}">
                <a16:creationId xmlns:a16="http://schemas.microsoft.com/office/drawing/2014/main" id="{2CC6B105-AE8D-5BEE-F18C-58E87B57F323}"/>
              </a:ext>
            </a:extLst>
          </p:cNvPr>
          <p:cNvSpPr txBox="1"/>
          <p:nvPr/>
        </p:nvSpPr>
        <p:spPr>
          <a:xfrm>
            <a:off x="6365290" y="5271389"/>
            <a:ext cx="4768006" cy="642805"/>
          </a:xfrm>
          <a:prstGeom prst="rect">
            <a:avLst/>
          </a:prstGeom>
          <a:solidFill>
            <a:srgbClr val="FFFF00"/>
          </a:solidFill>
        </p:spPr>
        <p:txBody>
          <a:bodyPr wrap="square">
            <a:spAutoFit/>
          </a:bodyPr>
          <a:lstStyle/>
          <a:p>
            <a:pPr marL="0" marR="0">
              <a:lnSpc>
                <a:spcPct val="107000"/>
              </a:lnSpc>
              <a:spcBef>
                <a:spcPts val="0"/>
              </a:spcBef>
              <a:spcAft>
                <a:spcPts val="800"/>
              </a:spcAft>
            </a:pPr>
            <a:r>
              <a:rPr lang="fr-CA" sz="1400" b="1" i="1" dirty="0">
                <a:latin typeface="Avenir Next LT Pro" panose="020B0504020202020204" pitchFamily="34" charset="0"/>
                <a:ea typeface="Calibri" panose="020F0502020204030204" pitchFamily="34" charset="0"/>
                <a:cs typeface="Arial" panose="020B0604020202020204" pitchFamily="34" charset="0"/>
              </a:rPr>
              <a:t>Exemples/Ressources à consulter</a:t>
            </a:r>
          </a:p>
          <a:p>
            <a:pPr marL="0" marR="0">
              <a:lnSpc>
                <a:spcPct val="107000"/>
              </a:lnSpc>
              <a:spcBef>
                <a:spcPts val="0"/>
              </a:spcBef>
              <a:spcAft>
                <a:spcPts val="800"/>
              </a:spcAft>
            </a:pPr>
            <a:r>
              <a:rPr lang="fr-CA" sz="1400" dirty="0">
                <a:latin typeface="Avenir Next LT Pro" panose="020B0504020202020204" pitchFamily="34" charset="0"/>
                <a:hlinkClick r:id="rId14"/>
              </a:rPr>
              <a:t>Réunions dans le milieu de travail moderne - Canada.ca</a:t>
            </a:r>
            <a:endParaRPr lang="fr-CA" sz="1400" dirty="0">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8526320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4" descr="Join with a videoconferencing device section of a Teams meeting invitation">
            <a:extLst>
              <a:ext uri="{FF2B5EF4-FFF2-40B4-BE49-F238E27FC236}">
                <a16:creationId xmlns:a16="http://schemas.microsoft.com/office/drawing/2014/main" id="{D137717C-CFA3-D9BD-24E5-65CE6ABDE77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337152" y="2170340"/>
            <a:ext cx="2351451" cy="271058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40118" y="115833"/>
            <a:ext cx="10231642"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b="1" i="0" u="none" strike="noStrike" kern="1200" cap="none" spc="0" normalizeH="0" baseline="0" dirty="0">
                <a:ln>
                  <a:noFill/>
                </a:ln>
                <a:solidFill>
                  <a:schemeClr val="bg1"/>
                </a:solidFill>
                <a:effectLst/>
                <a:uLnTx/>
                <a:uFillTx/>
              </a:rPr>
              <a:t>Utilisation de l’espace </a:t>
            </a:r>
            <a:r>
              <a:rPr kumimoji="0" lang="fr-CA" b="1" i="0" u="none" strike="noStrike" kern="0" cap="none" spc="0" normalizeH="0" baseline="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dirty="0">
                <a:ln>
                  <a:noFill/>
                </a:ln>
                <a:solidFill>
                  <a:srgbClr val="F1F2F2"/>
                </a:solidFill>
                <a:effectLst/>
                <a:uLnTx/>
                <a:uFillTx/>
                <a:latin typeface="Arial"/>
                <a:ea typeface="Arial"/>
                <a:cs typeface="Arial"/>
                <a:sym typeface="Arial"/>
              </a:rPr>
              <a:t>Technologie postes collaboratifs (2 de 2)</a:t>
            </a:r>
            <a:endParaRPr kumimoji="0" lang="en-CA" sz="32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9C2F1AEB-5D45-4C93-94DE-14CA5A522B94}"/>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02913641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8" name="Group 7">
            <a:extLst>
              <a:ext uri="{FF2B5EF4-FFF2-40B4-BE49-F238E27FC236}">
                <a16:creationId xmlns:a16="http://schemas.microsoft.com/office/drawing/2014/main" id="{5976AEF6-6EA6-4241-93C7-02040D8DB2F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83CFAED9-40B1-49B1-A616-74DD17F62DBD}"/>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61AE91AF-B3A1-446E-8046-3F2ED09FD8B7}"/>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9347579" y="3825939"/>
              <a:ext cx="720389" cy="720389"/>
            </a:xfrm>
            <a:prstGeom prst="rect">
              <a:avLst/>
            </a:prstGeom>
          </p:spPr>
        </p:pic>
      </p:grpSp>
      <p:sp>
        <p:nvSpPr>
          <p:cNvPr id="11" name="TextBox 10">
            <a:extLst>
              <a:ext uri="{FF2B5EF4-FFF2-40B4-BE49-F238E27FC236}">
                <a16:creationId xmlns:a16="http://schemas.microsoft.com/office/drawing/2014/main" id="{E653B8CE-9708-7AB3-BF66-C14726131850}"/>
              </a:ext>
            </a:extLst>
          </p:cNvPr>
          <p:cNvSpPr txBox="1"/>
          <p:nvPr/>
        </p:nvSpPr>
        <p:spPr>
          <a:xfrm>
            <a:off x="170432" y="974430"/>
            <a:ext cx="8196656" cy="4093428"/>
          </a:xfrm>
          <a:prstGeom prst="rect">
            <a:avLst/>
          </a:prstGeom>
          <a:noFill/>
        </p:spPr>
        <p:txBody>
          <a:bodyPr wrap="square" numCol="1" spcCol="228600" rtlCol="0">
            <a:spAutoFit/>
          </a:bodyPr>
          <a:lstStyle/>
          <a:p>
            <a:pPr marR="0" lvl="0" indent="0" fontAlgn="base">
              <a:lnSpc>
                <a:spcPct val="100000"/>
              </a:lnSpc>
              <a:spcBef>
                <a:spcPct val="0"/>
              </a:spcBef>
              <a:spcAft>
                <a:spcPct val="0"/>
              </a:spcAft>
              <a:buClrTx/>
              <a:buSzTx/>
              <a:tabLst/>
            </a:pPr>
            <a:r>
              <a:rPr lang="fr-FR" sz="1300" b="1" dirty="0">
                <a:latin typeface="Avenir Next LT Pro" panose="020B0504020202020204" pitchFamily="34" charset="0"/>
                <a:cs typeface="Segoe UI Semilight" panose="020B0402040204020203" pitchFamily="34" charset="0"/>
              </a:rPr>
              <a:t>Se connecter à un appareil de vidéoconférence</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dirty="0">
                <a:latin typeface="Avenir Next LT Pro" panose="020B0504020202020204" pitchFamily="34" charset="0"/>
                <a:cs typeface="Segoe UI Semilight" panose="020B0402040204020203" pitchFamily="34" charset="0"/>
              </a:rPr>
              <a:t>Vous pouvez participer à une réunion Microsoft Teams à partir d'un terminal de vidéoconférence Cisco, Tandberg, Polycom ou autre en utilisant les informations figurant dans la section </a:t>
            </a:r>
            <a:r>
              <a:rPr lang="fr-FR" sz="1300" b="1" dirty="0">
                <a:latin typeface="Avenir Next LT Pro" panose="020B0504020202020204" pitchFamily="34" charset="0"/>
                <a:cs typeface="Segoe UI Semilight" panose="020B0402040204020203" pitchFamily="34" charset="0"/>
              </a:rPr>
              <a:t>Participer avec un appareil de vidéoconférence</a:t>
            </a:r>
            <a:r>
              <a:rPr lang="fr-FR" sz="1300" dirty="0">
                <a:latin typeface="Avenir Next LT Pro" panose="020B0504020202020204" pitchFamily="34" charset="0"/>
                <a:cs typeface="Segoe UI Semilight" panose="020B0402040204020203" pitchFamily="34" charset="0"/>
              </a:rPr>
              <a:t> d'une invitation à une réunion Teams.</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1 </a:t>
            </a:r>
            <a:r>
              <a:rPr lang="fr-FR" sz="1300" dirty="0">
                <a:latin typeface="Avenir Next LT Pro" panose="020B0504020202020204" pitchFamily="34" charset="0"/>
                <a:cs typeface="Segoe UI Semilight" panose="020B0402040204020203" pitchFamily="34" charset="0"/>
              </a:rPr>
              <a:t>- Depuis l'</a:t>
            </a:r>
            <a:r>
              <a:rPr lang="fr-FR" sz="1300" b="1" dirty="0">
                <a:latin typeface="Avenir Next LT Pro" panose="020B0504020202020204" pitchFamily="34" charset="0"/>
                <a:cs typeface="Segoe UI Semilight" panose="020B0402040204020203" pitchFamily="34" charset="0"/>
              </a:rPr>
              <a:t>écran d'accueil </a:t>
            </a:r>
            <a:r>
              <a:rPr lang="fr-FR" sz="1300" dirty="0">
                <a:latin typeface="Avenir Next LT Pro" panose="020B0504020202020204" pitchFamily="34" charset="0"/>
                <a:cs typeface="Segoe UI Semilight" panose="020B0402040204020203" pitchFamily="34" charset="0"/>
              </a:rPr>
              <a:t>de votre appareil de vidéoconférence, sélectionnez Appeler ou Composer si vous ne voyez que des chiffres, passez en mode clavier (en fonction de l'appareil).</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2 </a:t>
            </a:r>
            <a:r>
              <a:rPr lang="fr-FR" sz="1300" dirty="0">
                <a:latin typeface="Avenir Next LT Pro" panose="020B0504020202020204" pitchFamily="34" charset="0"/>
                <a:cs typeface="Segoe UI Semilight" panose="020B0402040204020203" pitchFamily="34" charset="0"/>
              </a:rPr>
              <a:t>- Saisissez l'adresse pour vous joindre aux réunions Teams [</a:t>
            </a:r>
            <a:r>
              <a:rPr lang="fr-FR" sz="1300" b="1" dirty="0">
                <a:highlight>
                  <a:srgbClr val="FFFF00"/>
                </a:highlight>
                <a:latin typeface="Avenir Next LT Pro" panose="020B0504020202020204" pitchFamily="34" charset="0"/>
                <a:cs typeface="Segoe UI Semilight" panose="020B0402040204020203" pitchFamily="34" charset="0"/>
              </a:rPr>
              <a:t>ajoutez l'adresse électronique utilisée dans votre organisation</a:t>
            </a:r>
            <a:r>
              <a:rPr lang="fr-FR" sz="1300" dirty="0">
                <a:latin typeface="Avenir Next LT Pro" panose="020B0504020202020204" pitchFamily="34" charset="0"/>
                <a:cs typeface="Segoe UI Semilight" panose="020B0402040204020203" pitchFamily="34" charset="0"/>
              </a:rPr>
              <a:t>].</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3 </a:t>
            </a:r>
            <a:r>
              <a:rPr lang="fr-FR" sz="1300" dirty="0">
                <a:latin typeface="Avenir Next LT Pro" panose="020B0504020202020204" pitchFamily="34" charset="0"/>
                <a:cs typeface="Segoe UI Semilight" panose="020B0402040204020203" pitchFamily="34" charset="0"/>
              </a:rPr>
              <a:t>- Appuyez sur Composer, Appeler ou Connecter, en fonction de votre modèle.</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4 </a:t>
            </a:r>
            <a:r>
              <a:rPr lang="fr-FR" sz="1300" dirty="0">
                <a:latin typeface="Avenir Next LT Pro" panose="020B0504020202020204" pitchFamily="34" charset="0"/>
                <a:cs typeface="Segoe UI Semilight" panose="020B0402040204020203" pitchFamily="34" charset="0"/>
              </a:rPr>
              <a:t>- Lorsqu'on vous demande l'ID de la vidéoconférence, entrez le numéro à 10 chiffres de l'invitation à la réunion, suivi du dièse (#).</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5 </a:t>
            </a:r>
            <a:r>
              <a:rPr lang="fr-FR" sz="1300" dirty="0">
                <a:latin typeface="Avenir Next LT Pro" panose="020B0504020202020204" pitchFamily="34" charset="0"/>
                <a:cs typeface="Segoe UI Semilight" panose="020B0402040204020203" pitchFamily="34" charset="0"/>
              </a:rPr>
              <a:t>- Patientez dans la salle d’attente de la réunion pour être admis.</a:t>
            </a:r>
          </a:p>
          <a:p>
            <a:pPr marL="0" marR="0" lvl="0" indent="0" algn="l" defTabSz="914400" rtl="0" eaLnBrk="0" fontAlgn="base" latinLnBrk="0" hangingPunct="0">
              <a:lnSpc>
                <a:spcPct val="100000"/>
              </a:lnSpc>
              <a:spcBef>
                <a:spcPct val="0"/>
              </a:spcBef>
              <a:spcAft>
                <a:spcPct val="0"/>
              </a:spcAft>
              <a:buClrTx/>
              <a:buSzTx/>
              <a:tabLst/>
            </a:pPr>
            <a:endParaRPr lang="fr-FR" sz="1300" dirty="0">
              <a:latin typeface="Avenir Next LT Pro" panose="020B0504020202020204" pitchFamily="34" charset="0"/>
              <a:cs typeface="Segoe UI Semilight" panose="020B0402040204020203" pitchFamily="34" charset="0"/>
            </a:endParaRPr>
          </a:p>
          <a:p>
            <a:pPr marL="0" marR="0" lvl="0" indent="0" algn="l" defTabSz="914400" rtl="0" eaLnBrk="0" fontAlgn="base" latinLnBrk="0" hangingPunct="0">
              <a:lnSpc>
                <a:spcPct val="100000"/>
              </a:lnSpc>
              <a:spcBef>
                <a:spcPct val="0"/>
              </a:spcBef>
              <a:spcAft>
                <a:spcPct val="0"/>
              </a:spcAft>
              <a:buClrTx/>
              <a:buSzTx/>
              <a:tabLst/>
            </a:pPr>
            <a:r>
              <a:rPr lang="fr-FR" sz="1300" i="1" dirty="0">
                <a:latin typeface="Avenir Next LT Pro Demi" panose="020B0704020202020204" pitchFamily="34" charset="0"/>
                <a:cs typeface="Segoe UI Semilight" panose="020B0402040204020203" pitchFamily="34" charset="0"/>
              </a:rPr>
              <a:t>Étape 6 </a:t>
            </a:r>
            <a:r>
              <a:rPr lang="fr-FR" sz="1300" dirty="0">
                <a:latin typeface="Avenir Next LT Pro" panose="020B0504020202020204" pitchFamily="34" charset="0"/>
                <a:cs typeface="Segoe UI Semilight" panose="020B0402040204020203" pitchFamily="34" charset="0"/>
              </a:rPr>
              <a:t>- Une fois admis, vous serez connecté à la réunion des équipes par vidéo.</a:t>
            </a:r>
            <a:endParaRPr lang="en-CA" sz="13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FFB5140F-463F-386D-4C16-55C0A6F2671D}"/>
              </a:ext>
            </a:extLst>
          </p:cNvPr>
          <p:cNvSpPr txBox="1"/>
          <p:nvPr/>
        </p:nvSpPr>
        <p:spPr>
          <a:xfrm>
            <a:off x="170432" y="5266702"/>
            <a:ext cx="11349638" cy="604204"/>
          </a:xfrm>
          <a:prstGeom prst="rect">
            <a:avLst/>
          </a:prstGeom>
          <a:noFill/>
        </p:spPr>
        <p:txBody>
          <a:bodyPr wrap="square">
            <a:spAutoFit/>
          </a:bodyPr>
          <a:lstStyle/>
          <a:p>
            <a:pPr marL="0" marR="0" algn="ctr">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Validez les instructions de connexion à un système de vidéoconférence ou à tout système de haut-parleurs/caméras avec votre représentant informatique.</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02CF65DB-55A0-1FF8-238C-381B6ABF0C80}"/>
              </a:ext>
            </a:extLst>
          </p:cNvPr>
          <p:cNvSpPr/>
          <p:nvPr/>
        </p:nvSpPr>
        <p:spPr>
          <a:xfrm>
            <a:off x="9179169" y="2031024"/>
            <a:ext cx="2647753" cy="298938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image des renseignements MS Teams propres à votre organisation</a:t>
            </a:r>
          </a:p>
        </p:txBody>
      </p:sp>
    </p:spTree>
    <p:extLst>
      <p:ext uri="{BB962C8B-B14F-4D97-AF65-F5344CB8AC3E}">
        <p14:creationId xmlns:p14="http://schemas.microsoft.com/office/powerpoint/2010/main" val="244512937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9762359"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Voisinages </a:t>
            </a:r>
            <a:r>
              <a:rPr kumimoji="0" lang="fr-CA" b="1" i="0" u="none" strike="noStrike" kern="0" cap="none" spc="0" normalizeH="0" baseline="0" noProof="0" dirty="0">
                <a:ln>
                  <a:noFill/>
                </a:ln>
                <a:effectLst/>
                <a:highlight>
                  <a:srgbClr val="FFFF00"/>
                </a:highlight>
                <a:uLnTx/>
                <a:uFillTx/>
                <a:latin typeface="Arial"/>
                <a:ea typeface="Arial"/>
                <a:cs typeface="Arial"/>
                <a:sym typeface="Arial"/>
              </a:rPr>
              <a:t>(</a:t>
            </a:r>
            <a:r>
              <a:rPr lang="fr-CA" kern="0" dirty="0">
                <a:highlight>
                  <a:srgbClr val="FFFF00"/>
                </a:highlight>
                <a:latin typeface="Arial"/>
                <a:ea typeface="Arial"/>
                <a:cs typeface="Arial"/>
                <a:sym typeface="Arial"/>
              </a:rPr>
              <a:t>le cas échéant</a:t>
            </a:r>
            <a:r>
              <a:rPr kumimoji="0" lang="fr-CA" b="1" i="0" u="none" strike="noStrike" kern="0" cap="none" spc="0" normalizeH="0" baseline="0" noProof="0" dirty="0">
                <a:ln>
                  <a:noFill/>
                </a:ln>
                <a:effectLst/>
                <a:highlight>
                  <a:srgbClr val="FFFF00"/>
                </a:highlight>
                <a:uLnTx/>
                <a:uFillTx/>
                <a:latin typeface="Arial"/>
                <a:ea typeface="Arial"/>
                <a:cs typeface="Arial"/>
                <a:sym typeface="Arial"/>
              </a:rPr>
              <a:t>) </a:t>
            </a:r>
            <a:endParaRPr kumimoji="0" lang="fr-CA" sz="3200" b="1" i="0" u="none" strike="noStrike" kern="1200" cap="none" spc="0" normalizeH="0" baseline="0" noProof="0" dirty="0">
              <a:ln>
                <a:noFill/>
              </a:ln>
              <a:effectLst/>
              <a:highlight>
                <a:srgbClr val="FFFF00"/>
              </a:highligh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56679553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818E3E18-C73B-6AE0-5E80-5F88F6EF4EA2}"/>
              </a:ext>
            </a:extLst>
          </p:cNvPr>
          <p:cNvSpPr txBox="1"/>
          <p:nvPr/>
        </p:nvSpPr>
        <p:spPr>
          <a:xfrm>
            <a:off x="275231" y="1674106"/>
            <a:ext cx="4245415" cy="2756267"/>
          </a:xfrm>
          <a:prstGeom prst="rect">
            <a:avLst/>
          </a:prstGeom>
          <a:noFill/>
        </p:spPr>
        <p:txBody>
          <a:bodyPr wrap="square">
            <a:spAutoFit/>
          </a:bodyPr>
          <a:lstStyle/>
          <a:p>
            <a:pPr marL="0" marR="0" algn="just">
              <a:lnSpc>
                <a:spcPct val="107000"/>
              </a:lnSpc>
              <a:spcBef>
                <a:spcPts val="0"/>
              </a:spcBef>
              <a:spcAft>
                <a:spcPts val="800"/>
              </a:spcAft>
            </a:pP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gn="just">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Incluez cette diapositive pour expliquer votre stratégie de voisinage ou d'étage (par exemple, étage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tranquille</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étage interactif, etc.), le cas échéant.</a:t>
            </a:r>
          </a:p>
          <a:p>
            <a:pPr marL="0" marR="0" algn="just">
              <a:lnSpc>
                <a:spcPct val="107000"/>
              </a:lnSpc>
              <a:spcBef>
                <a:spcPts val="0"/>
              </a:spcBef>
              <a:spcAft>
                <a:spcPts val="800"/>
              </a:spcAft>
            </a:pPr>
            <a:endPar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gn="just">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Modifiez le graphique pour montrer aux employés à quoi ressemble l'utilisation des voisinages dans votre immeub</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le</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grpSp>
        <p:nvGrpSpPr>
          <p:cNvPr id="3" name="Group 2" descr="Un graphique personnalisable montrant l'utilisation des espaces dans le bâtiment lors de l'utilisation d'une stratégie de voisinage. Chaque étage est affecté à un usage ou à une équipe.">
            <a:extLst>
              <a:ext uri="{FF2B5EF4-FFF2-40B4-BE49-F238E27FC236}">
                <a16:creationId xmlns:a16="http://schemas.microsoft.com/office/drawing/2014/main" id="{AB827DC6-B483-D130-9FBB-2BDB95A9CC5F}"/>
              </a:ext>
            </a:extLst>
          </p:cNvPr>
          <p:cNvGrpSpPr/>
          <p:nvPr/>
        </p:nvGrpSpPr>
        <p:grpSpPr>
          <a:xfrm>
            <a:off x="4565438" y="1207022"/>
            <a:ext cx="7535607" cy="4309908"/>
            <a:chOff x="2759592" y="1377820"/>
            <a:chExt cx="7535607" cy="4309908"/>
          </a:xfrm>
        </p:grpSpPr>
        <p:grpSp>
          <p:nvGrpSpPr>
            <p:cNvPr id="5" name="Group 4">
              <a:extLst>
                <a:ext uri="{FF2B5EF4-FFF2-40B4-BE49-F238E27FC236}">
                  <a16:creationId xmlns:a16="http://schemas.microsoft.com/office/drawing/2014/main" id="{C22DAF15-B376-345F-CC91-14B850BD2F8E}"/>
                </a:ext>
              </a:extLst>
            </p:cNvPr>
            <p:cNvGrpSpPr/>
            <p:nvPr/>
          </p:nvGrpSpPr>
          <p:grpSpPr>
            <a:xfrm>
              <a:off x="2759592" y="1520641"/>
              <a:ext cx="7535607" cy="4128758"/>
              <a:chOff x="4305148" y="1805861"/>
              <a:chExt cx="7834051" cy="4292276"/>
            </a:xfrm>
          </p:grpSpPr>
          <p:sp>
            <p:nvSpPr>
              <p:cNvPr id="15" name="Freeform: Shape 14">
                <a:extLst>
                  <a:ext uri="{FF2B5EF4-FFF2-40B4-BE49-F238E27FC236}">
                    <a16:creationId xmlns:a16="http://schemas.microsoft.com/office/drawing/2014/main" id="{7FEDD63A-777C-642D-CEC2-E046E693196A}"/>
                  </a:ext>
                </a:extLst>
              </p:cNvPr>
              <p:cNvSpPr/>
              <p:nvPr/>
            </p:nvSpPr>
            <p:spPr>
              <a:xfrm>
                <a:off x="6774034" y="4639754"/>
                <a:ext cx="5144362" cy="869622"/>
              </a:xfrm>
              <a:custGeom>
                <a:avLst/>
                <a:gdLst>
                  <a:gd name="connsiteX0" fmla="*/ 0 w 5144362"/>
                  <a:gd name="connsiteY0" fmla="*/ 0 h 869622"/>
                  <a:gd name="connsiteX1" fmla="*/ 1626057 w 5144362"/>
                  <a:gd name="connsiteY1" fmla="*/ 518548 h 869622"/>
                  <a:gd name="connsiteX2" fmla="*/ 1642270 w 5144362"/>
                  <a:gd name="connsiteY2" fmla="*/ 438240 h 869622"/>
                  <a:gd name="connsiteX3" fmla="*/ 1928384 w 5144362"/>
                  <a:gd name="connsiteY3" fmla="*/ 248590 h 869622"/>
                  <a:gd name="connsiteX4" fmla="*/ 4833846 w 5144362"/>
                  <a:gd name="connsiteY4" fmla="*/ 248590 h 869622"/>
                  <a:gd name="connsiteX5" fmla="*/ 5144362 w 5144362"/>
                  <a:gd name="connsiteY5" fmla="*/ 559106 h 869622"/>
                  <a:gd name="connsiteX6" fmla="*/ 4833846 w 5144362"/>
                  <a:gd name="connsiteY6" fmla="*/ 869622 h 869622"/>
                  <a:gd name="connsiteX7" fmla="*/ 1928384 w 5144362"/>
                  <a:gd name="connsiteY7" fmla="*/ 869622 h 869622"/>
                  <a:gd name="connsiteX8" fmla="*/ 1642270 w 5144362"/>
                  <a:gd name="connsiteY8" fmla="*/ 679973 h 869622"/>
                  <a:gd name="connsiteX9" fmla="*/ 1636848 w 5144362"/>
                  <a:gd name="connsiteY9" fmla="*/ 653114 h 86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4362" h="869622">
                    <a:moveTo>
                      <a:pt x="0" y="0"/>
                    </a:moveTo>
                    <a:lnTo>
                      <a:pt x="1626057" y="518548"/>
                    </a:lnTo>
                    <a:lnTo>
                      <a:pt x="1642270" y="438240"/>
                    </a:lnTo>
                    <a:cubicBezTo>
                      <a:pt x="1689409" y="326791"/>
                      <a:pt x="1799765" y="248590"/>
                      <a:pt x="1928384" y="248590"/>
                    </a:cubicBezTo>
                    <a:lnTo>
                      <a:pt x="4833846" y="248590"/>
                    </a:lnTo>
                    <a:cubicBezTo>
                      <a:pt x="5005339" y="248590"/>
                      <a:pt x="5144362" y="387613"/>
                      <a:pt x="5144362" y="559106"/>
                    </a:cubicBezTo>
                    <a:cubicBezTo>
                      <a:pt x="5144362" y="730599"/>
                      <a:pt x="5005339" y="869622"/>
                      <a:pt x="4833846" y="869622"/>
                    </a:cubicBezTo>
                    <a:lnTo>
                      <a:pt x="1928384" y="869622"/>
                    </a:lnTo>
                    <a:cubicBezTo>
                      <a:pt x="1799765" y="869622"/>
                      <a:pt x="1689409" y="791422"/>
                      <a:pt x="1642270" y="679973"/>
                    </a:cubicBezTo>
                    <a:lnTo>
                      <a:pt x="1636848" y="653114"/>
                    </a:lnTo>
                    <a:close/>
                  </a:path>
                </a:pathLst>
              </a:custGeom>
              <a:solidFill>
                <a:srgbClr val="17455C">
                  <a:lumMod val="20000"/>
                  <a:lumOff val="8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0143C8E4-984B-0EDE-D99C-989640ADF378}"/>
                  </a:ext>
                </a:extLst>
              </p:cNvPr>
              <p:cNvSpPr/>
              <p:nvPr/>
            </p:nvSpPr>
            <p:spPr>
              <a:xfrm rot="16200000">
                <a:off x="8553872" y="1265436"/>
                <a:ext cx="621033" cy="4157203"/>
              </a:xfrm>
              <a:custGeom>
                <a:avLst/>
                <a:gdLst>
                  <a:gd name="connsiteX0" fmla="*/ 621033 w 621033"/>
                  <a:gd name="connsiteY0" fmla="*/ 941225 h 4157203"/>
                  <a:gd name="connsiteX1" fmla="*/ 621032 w 621033"/>
                  <a:gd name="connsiteY1" fmla="*/ 3846687 h 4157203"/>
                  <a:gd name="connsiteX2" fmla="*/ 310516 w 621033"/>
                  <a:gd name="connsiteY2" fmla="*/ 4157203 h 4157203"/>
                  <a:gd name="connsiteX3" fmla="*/ 0 w 621033"/>
                  <a:gd name="connsiteY3" fmla="*/ 3846687 h 4157203"/>
                  <a:gd name="connsiteX4" fmla="*/ 0 w 621033"/>
                  <a:gd name="connsiteY4" fmla="*/ 941225 h 4157203"/>
                  <a:gd name="connsiteX5" fmla="*/ 310517 w 621033"/>
                  <a:gd name="connsiteY5" fmla="*/ 630709 h 4157203"/>
                  <a:gd name="connsiteX6" fmla="*/ 322063 w 621033"/>
                  <a:gd name="connsiteY6" fmla="*/ 633040 h 4157203"/>
                  <a:gd name="connsiteX7" fmla="*/ 392890 w 621033"/>
                  <a:gd name="connsiteY7" fmla="*/ 0 h 4157203"/>
                  <a:gd name="connsiteX8" fmla="*/ 468437 w 621033"/>
                  <a:gd name="connsiteY8" fmla="*/ 675223 h 4157203"/>
                  <a:gd name="connsiteX9" fmla="*/ 484129 w 621033"/>
                  <a:gd name="connsiteY9" fmla="*/ 683740 h 4157203"/>
                  <a:gd name="connsiteX10" fmla="*/ 621033 w 621033"/>
                  <a:gd name="connsiteY10" fmla="*/ 941225 h 41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033" h="4157203">
                    <a:moveTo>
                      <a:pt x="621033" y="941225"/>
                    </a:moveTo>
                    <a:lnTo>
                      <a:pt x="621032" y="3846687"/>
                    </a:lnTo>
                    <a:cubicBezTo>
                      <a:pt x="621032" y="4018180"/>
                      <a:pt x="482009" y="4157203"/>
                      <a:pt x="310516" y="4157203"/>
                    </a:cubicBezTo>
                    <a:cubicBezTo>
                      <a:pt x="139023" y="4157203"/>
                      <a:pt x="0" y="4018180"/>
                      <a:pt x="0" y="3846687"/>
                    </a:cubicBezTo>
                    <a:lnTo>
                      <a:pt x="0" y="941225"/>
                    </a:lnTo>
                    <a:cubicBezTo>
                      <a:pt x="0" y="769732"/>
                      <a:pt x="139023" y="630709"/>
                      <a:pt x="310517" y="630709"/>
                    </a:cubicBezTo>
                    <a:lnTo>
                      <a:pt x="322063" y="633040"/>
                    </a:lnTo>
                    <a:lnTo>
                      <a:pt x="392890" y="0"/>
                    </a:lnTo>
                    <a:lnTo>
                      <a:pt x="468437" y="675223"/>
                    </a:lnTo>
                    <a:lnTo>
                      <a:pt x="484129" y="683740"/>
                    </a:lnTo>
                    <a:cubicBezTo>
                      <a:pt x="566727" y="739542"/>
                      <a:pt x="621033" y="834042"/>
                      <a:pt x="621033" y="941225"/>
                    </a:cubicBezTo>
                    <a:close/>
                  </a:path>
                </a:pathLst>
              </a:custGeom>
              <a:solidFill>
                <a:srgbClr val="DCC5ED">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17" name="Freeform: Shape 16">
                <a:extLst>
                  <a:ext uri="{FF2B5EF4-FFF2-40B4-BE49-F238E27FC236}">
                    <a16:creationId xmlns:a16="http://schemas.microsoft.com/office/drawing/2014/main" id="{86CBF3D7-26C0-6E4C-8A19-DDA07EB4044A}"/>
                  </a:ext>
                </a:extLst>
              </p:cNvPr>
              <p:cNvSpPr/>
              <p:nvPr/>
            </p:nvSpPr>
            <p:spPr>
              <a:xfrm rot="16670914">
                <a:off x="8729057" y="1417526"/>
                <a:ext cx="1017863" cy="4898871"/>
              </a:xfrm>
              <a:custGeom>
                <a:avLst/>
                <a:gdLst>
                  <a:gd name="connsiteX0" fmla="*/ 618161 w 1017863"/>
                  <a:gd name="connsiteY0" fmla="*/ 1667671 h 4898871"/>
                  <a:gd name="connsiteX1" fmla="*/ 1014917 w 1017863"/>
                  <a:gd name="connsiteY1" fmla="*/ 4545916 h 4898871"/>
                  <a:gd name="connsiteX2" fmla="*/ 749712 w 1017863"/>
                  <a:gd name="connsiteY2" fmla="*/ 4895925 h 4898871"/>
                  <a:gd name="connsiteX3" fmla="*/ 399702 w 1017863"/>
                  <a:gd name="connsiteY3" fmla="*/ 4630721 h 4898871"/>
                  <a:gd name="connsiteX4" fmla="*/ 2946 w 1017863"/>
                  <a:gd name="connsiteY4" fmla="*/ 1752476 h 4898871"/>
                  <a:gd name="connsiteX5" fmla="*/ 151748 w 1017863"/>
                  <a:gd name="connsiteY5" fmla="*/ 1443145 h 4898871"/>
                  <a:gd name="connsiteX6" fmla="*/ 186265 w 1017863"/>
                  <a:gd name="connsiteY6" fmla="*/ 1431082 h 4898871"/>
                  <a:gd name="connsiteX7" fmla="*/ 253848 w 1017863"/>
                  <a:gd name="connsiteY7" fmla="*/ 0 h 4898871"/>
                  <a:gd name="connsiteX8" fmla="*/ 320232 w 1017863"/>
                  <a:gd name="connsiteY8" fmla="*/ 1405711 h 4898871"/>
                  <a:gd name="connsiteX9" fmla="*/ 391217 w 1017863"/>
                  <a:gd name="connsiteY9" fmla="*/ 1410135 h 4898871"/>
                  <a:gd name="connsiteX10" fmla="*/ 618161 w 1017863"/>
                  <a:gd name="connsiteY10" fmla="*/ 1667671 h 489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7863" h="4898871">
                    <a:moveTo>
                      <a:pt x="618161" y="1667671"/>
                    </a:moveTo>
                    <a:lnTo>
                      <a:pt x="1014917" y="4545916"/>
                    </a:lnTo>
                    <a:cubicBezTo>
                      <a:pt x="1038335" y="4715802"/>
                      <a:pt x="919599" y="4872507"/>
                      <a:pt x="749712" y="4895925"/>
                    </a:cubicBezTo>
                    <a:cubicBezTo>
                      <a:pt x="579826" y="4919344"/>
                      <a:pt x="423121" y="4800607"/>
                      <a:pt x="399702" y="4630721"/>
                    </a:cubicBezTo>
                    <a:lnTo>
                      <a:pt x="2946" y="1752476"/>
                    </a:lnTo>
                    <a:cubicBezTo>
                      <a:pt x="-14618" y="1625061"/>
                      <a:pt x="47781" y="1505061"/>
                      <a:pt x="151748" y="1443145"/>
                    </a:cubicBezTo>
                    <a:lnTo>
                      <a:pt x="186265" y="1431082"/>
                    </a:lnTo>
                    <a:lnTo>
                      <a:pt x="253848" y="0"/>
                    </a:lnTo>
                    <a:lnTo>
                      <a:pt x="320232" y="1405711"/>
                    </a:lnTo>
                    <a:lnTo>
                      <a:pt x="391217" y="1410135"/>
                    </a:lnTo>
                    <a:cubicBezTo>
                      <a:pt x="508059" y="1441613"/>
                      <a:pt x="600597" y="1540256"/>
                      <a:pt x="618161" y="1667671"/>
                    </a:cubicBezTo>
                    <a:close/>
                  </a:path>
                </a:pathLst>
              </a:custGeom>
              <a:solidFill>
                <a:srgbClr val="A8CE75">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81E77E5E-2CAC-957E-ABCA-F36A762E88C0}"/>
                  </a:ext>
                </a:extLst>
              </p:cNvPr>
              <p:cNvSpPr/>
              <p:nvPr/>
            </p:nvSpPr>
            <p:spPr>
              <a:xfrm rot="17174018">
                <a:off x="8253054" y="2322922"/>
                <a:ext cx="1433428" cy="4277374"/>
              </a:xfrm>
              <a:custGeom>
                <a:avLst/>
                <a:gdLst>
                  <a:gd name="connsiteX0" fmla="*/ 374738 w 1433428"/>
                  <a:gd name="connsiteY0" fmla="*/ 0 h 4277374"/>
                  <a:gd name="connsiteX1" fmla="*/ 432669 w 1433428"/>
                  <a:gd name="connsiteY1" fmla="*/ 893184 h 4277374"/>
                  <a:gd name="connsiteX2" fmla="*/ 460028 w 1433428"/>
                  <a:gd name="connsiteY2" fmla="*/ 904962 h 4277374"/>
                  <a:gd name="connsiteX3" fmla="*/ 608732 w 1433428"/>
                  <a:gd name="connsiteY3" fmla="*/ 1090351 h 4277374"/>
                  <a:gd name="connsiteX4" fmla="*/ 1420967 w 1433428"/>
                  <a:gd name="connsiteY4" fmla="*/ 3879971 h 4277374"/>
                  <a:gd name="connsiteX5" fmla="*/ 1209638 w 1433428"/>
                  <a:gd name="connsiteY5" fmla="*/ 4264913 h 4277374"/>
                  <a:gd name="connsiteX6" fmla="*/ 824696 w 1433428"/>
                  <a:gd name="connsiteY6" fmla="*/ 4053584 h 4277374"/>
                  <a:gd name="connsiteX7" fmla="*/ 12460 w 1433428"/>
                  <a:gd name="connsiteY7" fmla="*/ 1263963 h 4277374"/>
                  <a:gd name="connsiteX8" fmla="*/ 223790 w 1433428"/>
                  <a:gd name="connsiteY8" fmla="*/ 879021 h 4277374"/>
                  <a:gd name="connsiteX9" fmla="*/ 318241 w 1433428"/>
                  <a:gd name="connsiteY9" fmla="*/ 871057 h 427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3428" h="4277374">
                    <a:moveTo>
                      <a:pt x="374738" y="0"/>
                    </a:moveTo>
                    <a:lnTo>
                      <a:pt x="432669" y="893184"/>
                    </a:lnTo>
                    <a:lnTo>
                      <a:pt x="460028" y="904962"/>
                    </a:lnTo>
                    <a:cubicBezTo>
                      <a:pt x="529689" y="943205"/>
                      <a:pt x="584761" y="1008023"/>
                      <a:pt x="608732" y="1090351"/>
                    </a:cubicBezTo>
                    <a:lnTo>
                      <a:pt x="1420967" y="3879971"/>
                    </a:lnTo>
                    <a:cubicBezTo>
                      <a:pt x="1468909" y="4044627"/>
                      <a:pt x="1374293" y="4216971"/>
                      <a:pt x="1209638" y="4264913"/>
                    </a:cubicBezTo>
                    <a:cubicBezTo>
                      <a:pt x="1044982" y="4312855"/>
                      <a:pt x="872638" y="4218239"/>
                      <a:pt x="824696" y="4053584"/>
                    </a:cubicBezTo>
                    <a:lnTo>
                      <a:pt x="12460" y="1263963"/>
                    </a:lnTo>
                    <a:cubicBezTo>
                      <a:pt x="-35481" y="1099308"/>
                      <a:pt x="59134" y="926963"/>
                      <a:pt x="223790" y="879021"/>
                    </a:cubicBezTo>
                    <a:lnTo>
                      <a:pt x="318241" y="871057"/>
                    </a:lnTo>
                    <a:close/>
                  </a:path>
                </a:pathLst>
              </a:custGeom>
              <a:solidFill>
                <a:srgbClr val="F2A920">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472782CB-C3F7-4593-CD5D-02719034417D}"/>
                  </a:ext>
                </a:extLst>
              </p:cNvPr>
              <p:cNvSpPr/>
              <p:nvPr/>
            </p:nvSpPr>
            <p:spPr>
              <a:xfrm rot="16200000">
                <a:off x="8839857" y="268084"/>
                <a:ext cx="621032" cy="4912316"/>
              </a:xfrm>
              <a:custGeom>
                <a:avLst/>
                <a:gdLst>
                  <a:gd name="connsiteX0" fmla="*/ 621032 w 621032"/>
                  <a:gd name="connsiteY0" fmla="*/ 1696338 h 4912316"/>
                  <a:gd name="connsiteX1" fmla="*/ 621032 w 621032"/>
                  <a:gd name="connsiteY1" fmla="*/ 4601800 h 4912316"/>
                  <a:gd name="connsiteX2" fmla="*/ 310516 w 621032"/>
                  <a:gd name="connsiteY2" fmla="*/ 4912316 h 4912316"/>
                  <a:gd name="connsiteX3" fmla="*/ 0 w 621032"/>
                  <a:gd name="connsiteY3" fmla="*/ 4601800 h 4912316"/>
                  <a:gd name="connsiteX4" fmla="*/ 0 w 621032"/>
                  <a:gd name="connsiteY4" fmla="*/ 1696338 h 4912316"/>
                  <a:gd name="connsiteX5" fmla="*/ 136904 w 621032"/>
                  <a:gd name="connsiteY5" fmla="*/ 1438854 h 4912316"/>
                  <a:gd name="connsiteX6" fmla="*/ 145447 w 621032"/>
                  <a:gd name="connsiteY6" fmla="*/ 1434217 h 4912316"/>
                  <a:gd name="connsiteX7" fmla="*/ 212976 w 621032"/>
                  <a:gd name="connsiteY7" fmla="*/ 0 h 4912316"/>
                  <a:gd name="connsiteX8" fmla="*/ 278530 w 621032"/>
                  <a:gd name="connsiteY8" fmla="*/ 1392280 h 4912316"/>
                  <a:gd name="connsiteX9" fmla="*/ 310516 w 621032"/>
                  <a:gd name="connsiteY9" fmla="*/ 1385822 h 4912316"/>
                  <a:gd name="connsiteX10" fmla="*/ 621032 w 621032"/>
                  <a:gd name="connsiteY10" fmla="*/ 1696338 h 4912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1032" h="4912316">
                    <a:moveTo>
                      <a:pt x="621032" y="1696338"/>
                    </a:moveTo>
                    <a:lnTo>
                      <a:pt x="621032" y="4601800"/>
                    </a:lnTo>
                    <a:cubicBezTo>
                      <a:pt x="621032" y="4773293"/>
                      <a:pt x="482009" y="4912316"/>
                      <a:pt x="310516" y="4912316"/>
                    </a:cubicBezTo>
                    <a:cubicBezTo>
                      <a:pt x="139023" y="4912316"/>
                      <a:pt x="0" y="4773293"/>
                      <a:pt x="0" y="4601800"/>
                    </a:cubicBezTo>
                    <a:lnTo>
                      <a:pt x="0" y="1696338"/>
                    </a:lnTo>
                    <a:cubicBezTo>
                      <a:pt x="0" y="1589155"/>
                      <a:pt x="54306" y="1494656"/>
                      <a:pt x="136904" y="1438854"/>
                    </a:cubicBezTo>
                    <a:lnTo>
                      <a:pt x="145447" y="1434217"/>
                    </a:lnTo>
                    <a:lnTo>
                      <a:pt x="212976" y="0"/>
                    </a:lnTo>
                    <a:lnTo>
                      <a:pt x="278530" y="1392280"/>
                    </a:lnTo>
                    <a:lnTo>
                      <a:pt x="310516" y="1385822"/>
                    </a:lnTo>
                    <a:cubicBezTo>
                      <a:pt x="482009" y="1385822"/>
                      <a:pt x="621032" y="1524845"/>
                      <a:pt x="621032" y="1696338"/>
                    </a:cubicBezTo>
                    <a:close/>
                  </a:path>
                </a:pathLst>
              </a:custGeom>
              <a:solidFill>
                <a:srgbClr val="4CB6A0">
                  <a:lumMod val="40000"/>
                  <a:lumOff val="6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659DB73E-E9D8-1931-AD38-A77C461A0964}"/>
                  </a:ext>
                </a:extLst>
              </p:cNvPr>
              <p:cNvSpPr/>
              <p:nvPr/>
            </p:nvSpPr>
            <p:spPr>
              <a:xfrm>
                <a:off x="6913401" y="1805861"/>
                <a:ext cx="4158476" cy="621032"/>
              </a:xfrm>
              <a:custGeom>
                <a:avLst/>
                <a:gdLst>
                  <a:gd name="connsiteX0" fmla="*/ 1004962 w 4220940"/>
                  <a:gd name="connsiteY0" fmla="*/ 0 h 621032"/>
                  <a:gd name="connsiteX1" fmla="*/ 3910424 w 4220940"/>
                  <a:gd name="connsiteY1" fmla="*/ 0 h 621032"/>
                  <a:gd name="connsiteX2" fmla="*/ 4220940 w 4220940"/>
                  <a:gd name="connsiteY2" fmla="*/ 310516 h 621032"/>
                  <a:gd name="connsiteX3" fmla="*/ 3910424 w 4220940"/>
                  <a:gd name="connsiteY3" fmla="*/ 621032 h 621032"/>
                  <a:gd name="connsiteX4" fmla="*/ 1004962 w 4220940"/>
                  <a:gd name="connsiteY4" fmla="*/ 621032 h 621032"/>
                  <a:gd name="connsiteX5" fmla="*/ 785394 w 4220940"/>
                  <a:gd name="connsiteY5" fmla="*/ 530084 h 621032"/>
                  <a:gd name="connsiteX6" fmla="*/ 754257 w 4220940"/>
                  <a:gd name="connsiteY6" fmla="*/ 492346 h 621032"/>
                  <a:gd name="connsiteX7" fmla="*/ 0 w 4220940"/>
                  <a:gd name="connsiteY7" fmla="*/ 551390 h 621032"/>
                  <a:gd name="connsiteX8" fmla="*/ 704832 w 4220940"/>
                  <a:gd name="connsiteY8" fmla="*/ 361956 h 621032"/>
                  <a:gd name="connsiteX9" fmla="*/ 694446 w 4220940"/>
                  <a:gd name="connsiteY9" fmla="*/ 310516 h 621032"/>
                  <a:gd name="connsiteX10" fmla="*/ 1004962 w 4220940"/>
                  <a:gd name="connsiteY10" fmla="*/ 0 h 62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20940" h="621032">
                    <a:moveTo>
                      <a:pt x="1004962" y="0"/>
                    </a:moveTo>
                    <a:lnTo>
                      <a:pt x="3910424" y="0"/>
                    </a:lnTo>
                    <a:cubicBezTo>
                      <a:pt x="4081917" y="0"/>
                      <a:pt x="4220940" y="139023"/>
                      <a:pt x="4220940" y="310516"/>
                    </a:cubicBezTo>
                    <a:cubicBezTo>
                      <a:pt x="4220940" y="482009"/>
                      <a:pt x="4081917" y="621032"/>
                      <a:pt x="3910424" y="621032"/>
                    </a:cubicBezTo>
                    <a:lnTo>
                      <a:pt x="1004962" y="621032"/>
                    </a:lnTo>
                    <a:cubicBezTo>
                      <a:pt x="919216" y="621032"/>
                      <a:pt x="841587" y="586276"/>
                      <a:pt x="785394" y="530084"/>
                    </a:cubicBezTo>
                    <a:lnTo>
                      <a:pt x="754257" y="492346"/>
                    </a:lnTo>
                    <a:lnTo>
                      <a:pt x="0" y="551390"/>
                    </a:lnTo>
                    <a:lnTo>
                      <a:pt x="704832" y="361956"/>
                    </a:lnTo>
                    <a:lnTo>
                      <a:pt x="694446" y="310516"/>
                    </a:lnTo>
                    <a:cubicBezTo>
                      <a:pt x="694446" y="139023"/>
                      <a:pt x="833469" y="0"/>
                      <a:pt x="1004962" y="0"/>
                    </a:cubicBezTo>
                    <a:close/>
                  </a:path>
                </a:pathLst>
              </a:custGeom>
              <a:solidFill>
                <a:srgbClr val="18853F">
                  <a:lumMod val="20000"/>
                  <a:lumOff val="80000"/>
                  <a:alpha val="50000"/>
                </a:srgbClr>
              </a:solidFill>
              <a:ln>
                <a:noFill/>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A"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BD500876-94A1-9381-C640-6FD9D2767D8D}"/>
                  </a:ext>
                </a:extLst>
              </p:cNvPr>
              <p:cNvSpPr txBox="1"/>
              <p:nvPr/>
            </p:nvSpPr>
            <p:spPr>
              <a:xfrm>
                <a:off x="8584529" y="2440527"/>
                <a:ext cx="2619189"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CA" sz="1600" b="1" kern="0" dirty="0">
                    <a:solidFill>
                      <a:srgbClr val="4CB6A0"/>
                    </a:solidFill>
                    <a:highlight>
                      <a:srgbClr val="FFFF00"/>
                    </a:highlight>
                  </a:rPr>
                  <a:t>VOISINAGE</a:t>
                </a:r>
                <a:r>
                  <a:rPr kumimoji="0" lang="fr-CA" sz="1600" b="0" i="0" u="none" strike="noStrike" kern="0" cap="none" spc="0" normalizeH="0" baseline="0" noProof="0" dirty="0">
                    <a:ln>
                      <a:noFill/>
                    </a:ln>
                    <a:solidFill>
                      <a:srgbClr val="41A0D0"/>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Direction générale B</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sp>
            <p:nvSpPr>
              <p:cNvPr id="23" name="TextBox 22">
                <a:extLst>
                  <a:ext uri="{FF2B5EF4-FFF2-40B4-BE49-F238E27FC236}">
                    <a16:creationId xmlns:a16="http://schemas.microsoft.com/office/drawing/2014/main" id="{3B2BA019-28CA-4F28-AD39-246640DF8413}"/>
                  </a:ext>
                </a:extLst>
              </p:cNvPr>
              <p:cNvSpPr txBox="1"/>
              <p:nvPr/>
            </p:nvSpPr>
            <p:spPr>
              <a:xfrm>
                <a:off x="7538800" y="2990274"/>
                <a:ext cx="3533076" cy="86390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1" i="0" u="none" strike="noStrike" kern="0" cap="none" spc="0" normalizeH="0" baseline="0" noProof="0" dirty="0">
                    <a:ln>
                      <a:noFill/>
                    </a:ln>
                    <a:solidFill>
                      <a:srgbClr val="7030A0"/>
                    </a:solidFill>
                    <a:effectLst/>
                    <a:highlight>
                      <a:srgbClr val="FFFF00"/>
                    </a:highlight>
                    <a:uLnTx/>
                    <a:uFillTx/>
                  </a:rPr>
                  <a:t>ES</a:t>
                </a:r>
                <a:r>
                  <a:rPr lang="fr-CA" sz="1600" b="1" kern="0" dirty="0">
                    <a:solidFill>
                      <a:srgbClr val="7030A0"/>
                    </a:solidFill>
                    <a:highlight>
                      <a:srgbClr val="FFFF00"/>
                    </a:highlight>
                  </a:rPr>
                  <a:t>PACE RÉSERVÉ</a:t>
                </a:r>
                <a:r>
                  <a:rPr kumimoji="0" lang="fr-CA" sz="1600" b="0" i="0" u="none" strike="noStrike" kern="0" cap="none" spc="0" normalizeH="0" baseline="0" noProof="0" dirty="0">
                    <a:ln>
                      <a:noFill/>
                    </a:ln>
                    <a:solidFill>
                      <a:srgbClr val="7030A0"/>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Groupes Y et Z </a:t>
                </a:r>
                <a:r>
                  <a:rPr lang="fr-CA" sz="1600" kern="0" dirty="0">
                    <a:solidFill>
                      <a:srgbClr val="000000"/>
                    </a:solidFill>
                    <a:highlight>
                      <a:srgbClr val="FFFF00"/>
                    </a:highlight>
                  </a:rPr>
                  <a:t>de la Direction générale B seulement</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grpSp>
            <p:nvGrpSpPr>
              <p:cNvPr id="24" name="Google Shape;1309;p104">
                <a:extLst>
                  <a:ext uri="{FF2B5EF4-FFF2-40B4-BE49-F238E27FC236}">
                    <a16:creationId xmlns:a16="http://schemas.microsoft.com/office/drawing/2014/main" id="{6C140181-35D0-0A28-F77A-3955F2E38AC1}"/>
                  </a:ext>
                </a:extLst>
              </p:cNvPr>
              <p:cNvGrpSpPr/>
              <p:nvPr/>
            </p:nvGrpSpPr>
            <p:grpSpPr>
              <a:xfrm>
                <a:off x="4305148" y="2102378"/>
                <a:ext cx="3160576" cy="3995759"/>
                <a:chOff x="7398008" y="2595759"/>
                <a:chExt cx="1855558" cy="2456631"/>
              </a:xfrm>
            </p:grpSpPr>
            <p:grpSp>
              <p:nvGrpSpPr>
                <p:cNvPr id="29" name="Google Shape;1310;p104">
                  <a:extLst>
                    <a:ext uri="{FF2B5EF4-FFF2-40B4-BE49-F238E27FC236}">
                      <a16:creationId xmlns:a16="http://schemas.microsoft.com/office/drawing/2014/main" id="{B1B55E3E-948B-CD01-BE98-ABDEF30C0113}"/>
                    </a:ext>
                  </a:extLst>
                </p:cNvPr>
                <p:cNvGrpSpPr/>
                <p:nvPr/>
              </p:nvGrpSpPr>
              <p:grpSpPr>
                <a:xfrm>
                  <a:off x="7398008" y="2595759"/>
                  <a:ext cx="1855558" cy="2456631"/>
                  <a:chOff x="7397720" y="2595653"/>
                  <a:chExt cx="2169990" cy="2872916"/>
                </a:xfrm>
              </p:grpSpPr>
              <p:grpSp>
                <p:nvGrpSpPr>
                  <p:cNvPr id="32" name="Google Shape;1311;p104">
                    <a:extLst>
                      <a:ext uri="{FF2B5EF4-FFF2-40B4-BE49-F238E27FC236}">
                        <a16:creationId xmlns:a16="http://schemas.microsoft.com/office/drawing/2014/main" id="{BE13D124-4A78-2893-77B7-FA2BA5AA4C51}"/>
                      </a:ext>
                    </a:extLst>
                  </p:cNvPr>
                  <p:cNvGrpSpPr/>
                  <p:nvPr/>
                </p:nvGrpSpPr>
                <p:grpSpPr>
                  <a:xfrm>
                    <a:off x="7397720" y="2595653"/>
                    <a:ext cx="2169990" cy="2872916"/>
                    <a:chOff x="3782854" y="2244933"/>
                    <a:chExt cx="2700000" cy="3574612"/>
                  </a:xfrm>
                </p:grpSpPr>
                <p:sp>
                  <p:nvSpPr>
                    <p:cNvPr id="38" name="Google Shape;1312;p104">
                      <a:extLst>
                        <a:ext uri="{FF2B5EF4-FFF2-40B4-BE49-F238E27FC236}">
                          <a16:creationId xmlns:a16="http://schemas.microsoft.com/office/drawing/2014/main" id="{F84B57B5-ACE2-8635-6AF1-9AED98D8609A}"/>
                        </a:ext>
                      </a:extLst>
                    </p:cNvPr>
                    <p:cNvSpPr/>
                    <p:nvPr/>
                  </p:nvSpPr>
                  <p:spPr>
                    <a:xfrm>
                      <a:off x="4284219" y="2383528"/>
                      <a:ext cx="1743300" cy="3339600"/>
                    </a:xfrm>
                    <a:prstGeom prst="roundRect">
                      <a:avLst>
                        <a:gd name="adj" fmla="val 3657"/>
                      </a:avLst>
                    </a:prstGeom>
                    <a:solidFill>
                      <a:srgbClr val="DEE0E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9" name="Google Shape;1313;p104">
                      <a:extLst>
                        <a:ext uri="{FF2B5EF4-FFF2-40B4-BE49-F238E27FC236}">
                          <a16:creationId xmlns:a16="http://schemas.microsoft.com/office/drawing/2014/main" id="{7740363C-5724-D87F-83DD-C387957F6C3C}"/>
                        </a:ext>
                      </a:extLst>
                    </p:cNvPr>
                    <p:cNvSpPr/>
                    <p:nvPr/>
                  </p:nvSpPr>
                  <p:spPr>
                    <a:xfrm>
                      <a:off x="4994447" y="5210860"/>
                      <a:ext cx="338700" cy="510900"/>
                    </a:xfrm>
                    <a:prstGeom prst="round2SameRect">
                      <a:avLst>
                        <a:gd name="adj1" fmla="val 16667"/>
                        <a:gd name="adj2" fmla="val 0"/>
                      </a:avLst>
                    </a:prstGeom>
                    <a:solidFill>
                      <a:srgbClr val="F1F2F2"/>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0" name="Google Shape;1314;p104">
                      <a:extLst>
                        <a:ext uri="{FF2B5EF4-FFF2-40B4-BE49-F238E27FC236}">
                          <a16:creationId xmlns:a16="http://schemas.microsoft.com/office/drawing/2014/main" id="{9FEABEE5-E2CD-43B1-84E8-28BE12C22FF1}"/>
                        </a:ext>
                      </a:extLst>
                    </p:cNvPr>
                    <p:cNvSpPr/>
                    <p:nvPr/>
                  </p:nvSpPr>
                  <p:spPr>
                    <a:xfrm>
                      <a:off x="4520683" y="2244933"/>
                      <a:ext cx="1267500" cy="120300"/>
                    </a:xfrm>
                    <a:prstGeom prst="round2SameRect">
                      <a:avLst>
                        <a:gd name="adj1" fmla="val 48327"/>
                        <a:gd name="adj2" fmla="val 0"/>
                      </a:avLst>
                    </a:prstGeom>
                    <a:solidFill>
                      <a:srgbClr val="DEE0E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1" name="Google Shape;1315;p104">
                      <a:extLst>
                        <a:ext uri="{FF2B5EF4-FFF2-40B4-BE49-F238E27FC236}">
                          <a16:creationId xmlns:a16="http://schemas.microsoft.com/office/drawing/2014/main" id="{4D9729F5-952B-974D-8190-C2FF42C96EC1}"/>
                        </a:ext>
                      </a:extLst>
                    </p:cNvPr>
                    <p:cNvSpPr/>
                    <p:nvPr/>
                  </p:nvSpPr>
                  <p:spPr>
                    <a:xfrm>
                      <a:off x="4408827"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2" name="Google Shape;1316;p104">
                      <a:extLst>
                        <a:ext uri="{FF2B5EF4-FFF2-40B4-BE49-F238E27FC236}">
                          <a16:creationId xmlns:a16="http://schemas.microsoft.com/office/drawing/2014/main" id="{22C1EBA2-31F5-55C6-21D9-9BF23D68D636}"/>
                        </a:ext>
                      </a:extLst>
                    </p:cNvPr>
                    <p:cNvSpPr/>
                    <p:nvPr/>
                  </p:nvSpPr>
                  <p:spPr>
                    <a:xfrm>
                      <a:off x="4716593"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3" name="Google Shape;1317;p104">
                      <a:extLst>
                        <a:ext uri="{FF2B5EF4-FFF2-40B4-BE49-F238E27FC236}">
                          <a16:creationId xmlns:a16="http://schemas.microsoft.com/office/drawing/2014/main" id="{A313396A-70CD-BCE9-8F1F-EEC5C7D36E8E}"/>
                        </a:ext>
                      </a:extLst>
                    </p:cNvPr>
                    <p:cNvSpPr/>
                    <p:nvPr/>
                  </p:nvSpPr>
                  <p:spPr>
                    <a:xfrm>
                      <a:off x="5024359"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4" name="Google Shape;1318;p104">
                      <a:extLst>
                        <a:ext uri="{FF2B5EF4-FFF2-40B4-BE49-F238E27FC236}">
                          <a16:creationId xmlns:a16="http://schemas.microsoft.com/office/drawing/2014/main" id="{80502F4E-2413-4442-C8E1-9040A20E020B}"/>
                        </a:ext>
                      </a:extLst>
                    </p:cNvPr>
                    <p:cNvSpPr/>
                    <p:nvPr/>
                  </p:nvSpPr>
                  <p:spPr>
                    <a:xfrm>
                      <a:off x="5332125"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5" name="Google Shape;1304;p104">
                      <a:extLst>
                        <a:ext uri="{FF2B5EF4-FFF2-40B4-BE49-F238E27FC236}">
                          <a16:creationId xmlns:a16="http://schemas.microsoft.com/office/drawing/2014/main" id="{89296B5D-C734-B6A6-E343-CD661441A15A}"/>
                        </a:ext>
                      </a:extLst>
                    </p:cNvPr>
                    <p:cNvSpPr/>
                    <p:nvPr/>
                  </p:nvSpPr>
                  <p:spPr>
                    <a:xfrm>
                      <a:off x="5639891" y="2517271"/>
                      <a:ext cx="216900" cy="216900"/>
                    </a:xfrm>
                    <a:prstGeom prst="roundRect">
                      <a:avLst>
                        <a:gd name="adj" fmla="val 16667"/>
                      </a:avLst>
                    </a:prstGeom>
                    <a:solidFill>
                      <a:srgbClr val="18853F"/>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6" name="Google Shape;1319;p104">
                      <a:extLst>
                        <a:ext uri="{FF2B5EF4-FFF2-40B4-BE49-F238E27FC236}">
                          <a16:creationId xmlns:a16="http://schemas.microsoft.com/office/drawing/2014/main" id="{E2E54465-5121-A95B-1B99-929B4C03B7EE}"/>
                        </a:ext>
                      </a:extLst>
                    </p:cNvPr>
                    <p:cNvSpPr/>
                    <p:nvPr/>
                  </p:nvSpPr>
                  <p:spPr>
                    <a:xfrm>
                      <a:off x="4408827" y="2898722"/>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7" name="Google Shape;1320;p104">
                      <a:extLst>
                        <a:ext uri="{FF2B5EF4-FFF2-40B4-BE49-F238E27FC236}">
                          <a16:creationId xmlns:a16="http://schemas.microsoft.com/office/drawing/2014/main" id="{77B4869A-54FC-2179-0D38-331EF9A563FF}"/>
                        </a:ext>
                      </a:extLst>
                    </p:cNvPr>
                    <p:cNvSpPr/>
                    <p:nvPr/>
                  </p:nvSpPr>
                  <p:spPr>
                    <a:xfrm>
                      <a:off x="4716593" y="2898722"/>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8" name="Google Shape;1321;p104">
                      <a:extLst>
                        <a:ext uri="{FF2B5EF4-FFF2-40B4-BE49-F238E27FC236}">
                          <a16:creationId xmlns:a16="http://schemas.microsoft.com/office/drawing/2014/main" id="{7126019B-ABA4-DF49-EA95-2CF19DD009FD}"/>
                        </a:ext>
                      </a:extLst>
                    </p:cNvPr>
                    <p:cNvSpPr/>
                    <p:nvPr/>
                  </p:nvSpPr>
                  <p:spPr>
                    <a:xfrm>
                      <a:off x="5024358"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49" name="Google Shape;1322;p104">
                      <a:extLst>
                        <a:ext uri="{FF2B5EF4-FFF2-40B4-BE49-F238E27FC236}">
                          <a16:creationId xmlns:a16="http://schemas.microsoft.com/office/drawing/2014/main" id="{E37BF021-C92B-29D1-2ABE-76E900492BB8}"/>
                        </a:ext>
                      </a:extLst>
                    </p:cNvPr>
                    <p:cNvSpPr/>
                    <p:nvPr/>
                  </p:nvSpPr>
                  <p:spPr>
                    <a:xfrm>
                      <a:off x="5332124"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0" name="Google Shape;1297;p104">
                      <a:extLst>
                        <a:ext uri="{FF2B5EF4-FFF2-40B4-BE49-F238E27FC236}">
                          <a16:creationId xmlns:a16="http://schemas.microsoft.com/office/drawing/2014/main" id="{E3BFF779-2F6A-64C5-6BFA-205EFEEDF9DA}"/>
                        </a:ext>
                      </a:extLst>
                    </p:cNvPr>
                    <p:cNvSpPr/>
                    <p:nvPr/>
                  </p:nvSpPr>
                  <p:spPr>
                    <a:xfrm>
                      <a:off x="5639890" y="2898723"/>
                      <a:ext cx="216900" cy="216900"/>
                    </a:xfrm>
                    <a:prstGeom prst="roundRect">
                      <a:avLst>
                        <a:gd name="adj" fmla="val 16667"/>
                      </a:avLst>
                    </a:prstGeom>
                    <a:solidFill>
                      <a:srgbClr val="4CB6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1" name="Google Shape;1323;p104">
                      <a:extLst>
                        <a:ext uri="{FF2B5EF4-FFF2-40B4-BE49-F238E27FC236}">
                          <a16:creationId xmlns:a16="http://schemas.microsoft.com/office/drawing/2014/main" id="{2D8A776A-2727-C82A-618F-8579AF5A9F52}"/>
                        </a:ext>
                      </a:extLst>
                    </p:cNvPr>
                    <p:cNvSpPr/>
                    <p:nvPr/>
                  </p:nvSpPr>
                  <p:spPr>
                    <a:xfrm>
                      <a:off x="4412188" y="3272389"/>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2" name="Google Shape;1324;p104">
                      <a:extLst>
                        <a:ext uri="{FF2B5EF4-FFF2-40B4-BE49-F238E27FC236}">
                          <a16:creationId xmlns:a16="http://schemas.microsoft.com/office/drawing/2014/main" id="{99B40DF0-F793-A9EC-602C-80B7DC43D2B2}"/>
                        </a:ext>
                      </a:extLst>
                    </p:cNvPr>
                    <p:cNvSpPr/>
                    <p:nvPr/>
                  </p:nvSpPr>
                  <p:spPr>
                    <a:xfrm>
                      <a:off x="4719954" y="3272389"/>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3" name="Google Shape;1325;p104">
                      <a:extLst>
                        <a:ext uri="{FF2B5EF4-FFF2-40B4-BE49-F238E27FC236}">
                          <a16:creationId xmlns:a16="http://schemas.microsoft.com/office/drawing/2014/main" id="{6ED7D37F-1A2C-CA22-E322-8A19BB27DF12}"/>
                        </a:ext>
                      </a:extLst>
                    </p:cNvPr>
                    <p:cNvSpPr/>
                    <p:nvPr/>
                  </p:nvSpPr>
                  <p:spPr>
                    <a:xfrm>
                      <a:off x="5027720"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4" name="Google Shape;1326;p104">
                      <a:extLst>
                        <a:ext uri="{FF2B5EF4-FFF2-40B4-BE49-F238E27FC236}">
                          <a16:creationId xmlns:a16="http://schemas.microsoft.com/office/drawing/2014/main" id="{45DB77BE-9B96-CFAE-6ABF-D90D72D386FA}"/>
                        </a:ext>
                      </a:extLst>
                    </p:cNvPr>
                    <p:cNvSpPr/>
                    <p:nvPr/>
                  </p:nvSpPr>
                  <p:spPr>
                    <a:xfrm>
                      <a:off x="5335486"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5" name="Google Shape;1327;p104">
                      <a:extLst>
                        <a:ext uri="{FF2B5EF4-FFF2-40B4-BE49-F238E27FC236}">
                          <a16:creationId xmlns:a16="http://schemas.microsoft.com/office/drawing/2014/main" id="{EE7C0B57-35AA-1213-9869-DC341916B709}"/>
                        </a:ext>
                      </a:extLst>
                    </p:cNvPr>
                    <p:cNvSpPr/>
                    <p:nvPr/>
                  </p:nvSpPr>
                  <p:spPr>
                    <a:xfrm>
                      <a:off x="5643252" y="3272388"/>
                      <a:ext cx="216900" cy="216900"/>
                    </a:xfrm>
                    <a:prstGeom prst="roundRect">
                      <a:avLst>
                        <a:gd name="adj" fmla="val 16667"/>
                      </a:avLst>
                    </a:prstGeom>
                    <a:solidFill>
                      <a:srgbClr val="7030A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6" name="Google Shape;1328;p104">
                      <a:extLst>
                        <a:ext uri="{FF2B5EF4-FFF2-40B4-BE49-F238E27FC236}">
                          <a16:creationId xmlns:a16="http://schemas.microsoft.com/office/drawing/2014/main" id="{717C62D4-D1A0-42CA-4A2E-44D2CCFD9F07}"/>
                        </a:ext>
                      </a:extLst>
                    </p:cNvPr>
                    <p:cNvSpPr/>
                    <p:nvPr/>
                  </p:nvSpPr>
                  <p:spPr>
                    <a:xfrm>
                      <a:off x="4421383" y="3653839"/>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7" name="Google Shape;1329;p104">
                      <a:extLst>
                        <a:ext uri="{FF2B5EF4-FFF2-40B4-BE49-F238E27FC236}">
                          <a16:creationId xmlns:a16="http://schemas.microsoft.com/office/drawing/2014/main" id="{254EFC62-7D0C-48CC-BF1C-E2A6193C9E16}"/>
                        </a:ext>
                      </a:extLst>
                    </p:cNvPr>
                    <p:cNvSpPr/>
                    <p:nvPr/>
                  </p:nvSpPr>
                  <p:spPr>
                    <a:xfrm>
                      <a:off x="4729149" y="3653839"/>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8" name="Google Shape;1330;p104">
                      <a:extLst>
                        <a:ext uri="{FF2B5EF4-FFF2-40B4-BE49-F238E27FC236}">
                          <a16:creationId xmlns:a16="http://schemas.microsoft.com/office/drawing/2014/main" id="{405BAF14-6DDF-5A65-AE66-5334487DE020}"/>
                        </a:ext>
                      </a:extLst>
                    </p:cNvPr>
                    <p:cNvSpPr/>
                    <p:nvPr/>
                  </p:nvSpPr>
                  <p:spPr>
                    <a:xfrm>
                      <a:off x="5036914"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59" name="Google Shape;1331;p104">
                      <a:extLst>
                        <a:ext uri="{FF2B5EF4-FFF2-40B4-BE49-F238E27FC236}">
                          <a16:creationId xmlns:a16="http://schemas.microsoft.com/office/drawing/2014/main" id="{95DF210B-C641-F316-B130-44B1E1C94D20}"/>
                        </a:ext>
                      </a:extLst>
                    </p:cNvPr>
                    <p:cNvSpPr/>
                    <p:nvPr/>
                  </p:nvSpPr>
                  <p:spPr>
                    <a:xfrm>
                      <a:off x="5344680"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0" name="Google Shape;1332;p104">
                      <a:extLst>
                        <a:ext uri="{FF2B5EF4-FFF2-40B4-BE49-F238E27FC236}">
                          <a16:creationId xmlns:a16="http://schemas.microsoft.com/office/drawing/2014/main" id="{D47796FF-C475-1FBF-2A95-51C028843845}"/>
                        </a:ext>
                      </a:extLst>
                    </p:cNvPr>
                    <p:cNvSpPr/>
                    <p:nvPr/>
                  </p:nvSpPr>
                  <p:spPr>
                    <a:xfrm>
                      <a:off x="5652446" y="3653840"/>
                      <a:ext cx="216900" cy="216900"/>
                    </a:xfrm>
                    <a:prstGeom prst="roundRect">
                      <a:avLst>
                        <a:gd name="adj" fmla="val 16667"/>
                      </a:avLst>
                    </a:prstGeom>
                    <a:solidFill>
                      <a:srgbClr val="A8CE75"/>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1" name="Google Shape;1333;p104">
                      <a:extLst>
                        <a:ext uri="{FF2B5EF4-FFF2-40B4-BE49-F238E27FC236}">
                          <a16:creationId xmlns:a16="http://schemas.microsoft.com/office/drawing/2014/main" id="{BC7CA213-0254-6D96-8356-FE75834EF979}"/>
                        </a:ext>
                      </a:extLst>
                    </p:cNvPr>
                    <p:cNvSpPr/>
                    <p:nvPr/>
                  </p:nvSpPr>
                  <p:spPr>
                    <a:xfrm>
                      <a:off x="4426319"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2" name="Google Shape;1334;p104">
                      <a:extLst>
                        <a:ext uri="{FF2B5EF4-FFF2-40B4-BE49-F238E27FC236}">
                          <a16:creationId xmlns:a16="http://schemas.microsoft.com/office/drawing/2014/main" id="{3AE07DBE-63C6-1874-D67E-5D214B5B5405}"/>
                        </a:ext>
                      </a:extLst>
                    </p:cNvPr>
                    <p:cNvSpPr/>
                    <p:nvPr/>
                  </p:nvSpPr>
                  <p:spPr>
                    <a:xfrm>
                      <a:off x="4734085"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3" name="Google Shape;1335;p104">
                      <a:extLst>
                        <a:ext uri="{FF2B5EF4-FFF2-40B4-BE49-F238E27FC236}">
                          <a16:creationId xmlns:a16="http://schemas.microsoft.com/office/drawing/2014/main" id="{41E61B81-D410-D310-29C8-3A250B122E6A}"/>
                        </a:ext>
                      </a:extLst>
                    </p:cNvPr>
                    <p:cNvSpPr/>
                    <p:nvPr/>
                  </p:nvSpPr>
                  <p:spPr>
                    <a:xfrm>
                      <a:off x="5041851"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4" name="Google Shape;1336;p104">
                      <a:extLst>
                        <a:ext uri="{FF2B5EF4-FFF2-40B4-BE49-F238E27FC236}">
                          <a16:creationId xmlns:a16="http://schemas.microsoft.com/office/drawing/2014/main" id="{C665CA34-F692-E36B-E8BA-8E5FF7EE71C1}"/>
                        </a:ext>
                      </a:extLst>
                    </p:cNvPr>
                    <p:cNvSpPr/>
                    <p:nvPr/>
                  </p:nvSpPr>
                  <p:spPr>
                    <a:xfrm>
                      <a:off x="5349617"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5" name="Google Shape;1337;p104">
                      <a:extLst>
                        <a:ext uri="{FF2B5EF4-FFF2-40B4-BE49-F238E27FC236}">
                          <a16:creationId xmlns:a16="http://schemas.microsoft.com/office/drawing/2014/main" id="{56BA2B22-759F-CD53-5664-89669A00F9FE}"/>
                        </a:ext>
                      </a:extLst>
                    </p:cNvPr>
                    <p:cNvSpPr/>
                    <p:nvPr/>
                  </p:nvSpPr>
                  <p:spPr>
                    <a:xfrm>
                      <a:off x="5657383" y="4032129"/>
                      <a:ext cx="216900" cy="216900"/>
                    </a:xfrm>
                    <a:prstGeom prst="roundRect">
                      <a:avLst>
                        <a:gd name="adj" fmla="val 16667"/>
                      </a:avLst>
                    </a:prstGeom>
                    <a:solidFill>
                      <a:srgbClr val="F2A920"/>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6" name="Google Shape;1338;p104">
                      <a:extLst>
                        <a:ext uri="{FF2B5EF4-FFF2-40B4-BE49-F238E27FC236}">
                          <a16:creationId xmlns:a16="http://schemas.microsoft.com/office/drawing/2014/main" id="{162F0016-0ED6-8445-5636-9E7C3B4DFE7F}"/>
                        </a:ext>
                      </a:extLst>
                    </p:cNvPr>
                    <p:cNvSpPr/>
                    <p:nvPr/>
                  </p:nvSpPr>
                  <p:spPr>
                    <a:xfrm>
                      <a:off x="4421382" y="4406686"/>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7" name="Google Shape;1339;p104">
                      <a:extLst>
                        <a:ext uri="{FF2B5EF4-FFF2-40B4-BE49-F238E27FC236}">
                          <a16:creationId xmlns:a16="http://schemas.microsoft.com/office/drawing/2014/main" id="{C963D3AD-4008-C42B-434C-86394FE150F2}"/>
                        </a:ext>
                      </a:extLst>
                    </p:cNvPr>
                    <p:cNvSpPr/>
                    <p:nvPr/>
                  </p:nvSpPr>
                  <p:spPr>
                    <a:xfrm>
                      <a:off x="4729149"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8" name="Google Shape;1340;p104">
                      <a:extLst>
                        <a:ext uri="{FF2B5EF4-FFF2-40B4-BE49-F238E27FC236}">
                          <a16:creationId xmlns:a16="http://schemas.microsoft.com/office/drawing/2014/main" id="{17B90917-6680-9150-F3E1-D7FDFBC0AE8E}"/>
                        </a:ext>
                      </a:extLst>
                    </p:cNvPr>
                    <p:cNvSpPr/>
                    <p:nvPr/>
                  </p:nvSpPr>
                  <p:spPr>
                    <a:xfrm>
                      <a:off x="5036915"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69" name="Google Shape;1341;p104">
                      <a:extLst>
                        <a:ext uri="{FF2B5EF4-FFF2-40B4-BE49-F238E27FC236}">
                          <a16:creationId xmlns:a16="http://schemas.microsoft.com/office/drawing/2014/main" id="{4B085B95-B47D-08E9-7422-95CCD9BF6661}"/>
                        </a:ext>
                      </a:extLst>
                    </p:cNvPr>
                    <p:cNvSpPr/>
                    <p:nvPr/>
                  </p:nvSpPr>
                  <p:spPr>
                    <a:xfrm>
                      <a:off x="5344681"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0" name="Google Shape;1342;p104">
                      <a:extLst>
                        <a:ext uri="{FF2B5EF4-FFF2-40B4-BE49-F238E27FC236}">
                          <a16:creationId xmlns:a16="http://schemas.microsoft.com/office/drawing/2014/main" id="{F36C34BA-D050-EE2A-7D37-62BB61A04234}"/>
                        </a:ext>
                      </a:extLst>
                    </p:cNvPr>
                    <p:cNvSpPr/>
                    <p:nvPr/>
                  </p:nvSpPr>
                  <p:spPr>
                    <a:xfrm>
                      <a:off x="5652447" y="4406687"/>
                      <a:ext cx="216900" cy="216900"/>
                    </a:xfrm>
                    <a:prstGeom prst="roundRect">
                      <a:avLst>
                        <a:gd name="adj" fmla="val 16667"/>
                      </a:avLst>
                    </a:prstGeom>
                    <a:solidFill>
                      <a:srgbClr val="17455C"/>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1" name="Google Shape;1343;p104">
                      <a:extLst>
                        <a:ext uri="{FF2B5EF4-FFF2-40B4-BE49-F238E27FC236}">
                          <a16:creationId xmlns:a16="http://schemas.microsoft.com/office/drawing/2014/main" id="{1055AFDD-5198-2148-17DB-ECE506DEC1D0}"/>
                        </a:ext>
                      </a:extLst>
                    </p:cNvPr>
                    <p:cNvSpPr/>
                    <p:nvPr/>
                  </p:nvSpPr>
                  <p:spPr>
                    <a:xfrm>
                      <a:off x="4422629"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2" name="Google Shape;1344;p104">
                      <a:extLst>
                        <a:ext uri="{FF2B5EF4-FFF2-40B4-BE49-F238E27FC236}">
                          <a16:creationId xmlns:a16="http://schemas.microsoft.com/office/drawing/2014/main" id="{33996D42-05B8-7BD6-258A-F28B5FC33EA2}"/>
                        </a:ext>
                      </a:extLst>
                    </p:cNvPr>
                    <p:cNvSpPr/>
                    <p:nvPr/>
                  </p:nvSpPr>
                  <p:spPr>
                    <a:xfrm>
                      <a:off x="4730395"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3" name="Google Shape;1345;p104">
                      <a:extLst>
                        <a:ext uri="{FF2B5EF4-FFF2-40B4-BE49-F238E27FC236}">
                          <a16:creationId xmlns:a16="http://schemas.microsoft.com/office/drawing/2014/main" id="{51BD9406-42EC-EF99-9FB1-7138A1021062}"/>
                        </a:ext>
                      </a:extLst>
                    </p:cNvPr>
                    <p:cNvSpPr/>
                    <p:nvPr/>
                  </p:nvSpPr>
                  <p:spPr>
                    <a:xfrm>
                      <a:off x="5038161"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4" name="Google Shape;1346;p104">
                      <a:extLst>
                        <a:ext uri="{FF2B5EF4-FFF2-40B4-BE49-F238E27FC236}">
                          <a16:creationId xmlns:a16="http://schemas.microsoft.com/office/drawing/2014/main" id="{014B008C-29C3-FD71-3BBA-281950C70464}"/>
                        </a:ext>
                      </a:extLst>
                    </p:cNvPr>
                    <p:cNvSpPr/>
                    <p:nvPr/>
                  </p:nvSpPr>
                  <p:spPr>
                    <a:xfrm>
                      <a:off x="5345927"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5" name="Google Shape;1347;p104">
                      <a:extLst>
                        <a:ext uri="{FF2B5EF4-FFF2-40B4-BE49-F238E27FC236}">
                          <a16:creationId xmlns:a16="http://schemas.microsoft.com/office/drawing/2014/main" id="{C64E570A-6F93-93E8-2108-44F393A686BD}"/>
                        </a:ext>
                      </a:extLst>
                    </p:cNvPr>
                    <p:cNvSpPr/>
                    <p:nvPr/>
                  </p:nvSpPr>
                  <p:spPr>
                    <a:xfrm>
                      <a:off x="5653693" y="4768323"/>
                      <a:ext cx="216900" cy="216900"/>
                    </a:xfrm>
                    <a:prstGeom prst="roundRect">
                      <a:avLst>
                        <a:gd name="adj" fmla="val 16667"/>
                      </a:avLst>
                    </a:prstGeom>
                    <a:solidFill>
                      <a:srgbClr val="E7E6E6">
                        <a:lumMod val="75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6" name="Google Shape;1348;p104">
                      <a:extLst>
                        <a:ext uri="{FF2B5EF4-FFF2-40B4-BE49-F238E27FC236}">
                          <a16:creationId xmlns:a16="http://schemas.microsoft.com/office/drawing/2014/main" id="{E5270CBC-22D2-9037-8B51-1003C60F7BB7}"/>
                        </a:ext>
                      </a:extLst>
                    </p:cNvPr>
                    <p:cNvSpPr/>
                    <p:nvPr/>
                  </p:nvSpPr>
                  <p:spPr>
                    <a:xfrm>
                      <a:off x="4417692" y="5142881"/>
                      <a:ext cx="429000" cy="216900"/>
                    </a:xfrm>
                    <a:prstGeom prst="roundRect">
                      <a:avLst>
                        <a:gd name="adj" fmla="val 16667"/>
                      </a:avLst>
                    </a:prstGeom>
                    <a:solidFill>
                      <a:srgbClr val="BFC1C1"/>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7" name="Google Shape;1349;p104">
                      <a:extLst>
                        <a:ext uri="{FF2B5EF4-FFF2-40B4-BE49-F238E27FC236}">
                          <a16:creationId xmlns:a16="http://schemas.microsoft.com/office/drawing/2014/main" id="{4FF1127B-FA27-5861-00C9-EB3C4E24105D}"/>
                        </a:ext>
                      </a:extLst>
                    </p:cNvPr>
                    <p:cNvSpPr/>
                    <p:nvPr/>
                  </p:nvSpPr>
                  <p:spPr>
                    <a:xfrm>
                      <a:off x="5470853" y="5142881"/>
                      <a:ext cx="394800" cy="216900"/>
                    </a:xfrm>
                    <a:prstGeom prst="roundRect">
                      <a:avLst>
                        <a:gd name="adj" fmla="val 16667"/>
                      </a:avLst>
                    </a:prstGeom>
                    <a:solidFill>
                      <a:srgbClr val="BFC1C1"/>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78" name="Google Shape;1350;p104">
                      <a:extLst>
                        <a:ext uri="{FF2B5EF4-FFF2-40B4-BE49-F238E27FC236}">
                          <a16:creationId xmlns:a16="http://schemas.microsoft.com/office/drawing/2014/main" id="{2E7E8BD1-E49B-FAEC-D8A8-3BC9EABF40F6}"/>
                        </a:ext>
                      </a:extLst>
                    </p:cNvPr>
                    <p:cNvSpPr/>
                    <p:nvPr/>
                  </p:nvSpPr>
                  <p:spPr>
                    <a:xfrm>
                      <a:off x="3782854" y="5684245"/>
                      <a:ext cx="2700000" cy="135300"/>
                    </a:xfrm>
                    <a:prstGeom prst="roundRect">
                      <a:avLst>
                        <a:gd name="adj" fmla="val 50000"/>
                      </a:avLst>
                    </a:prstGeom>
                    <a:solidFill>
                      <a:srgbClr val="9BB023"/>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sp>
                <p:nvSpPr>
                  <p:cNvPr id="33" name="Google Shape;1351;p104">
                    <a:extLst>
                      <a:ext uri="{FF2B5EF4-FFF2-40B4-BE49-F238E27FC236}">
                        <a16:creationId xmlns:a16="http://schemas.microsoft.com/office/drawing/2014/main" id="{FD691301-1C00-651E-AB38-F449A71606A2}"/>
                      </a:ext>
                    </a:extLst>
                  </p:cNvPr>
                  <p:cNvSpPr/>
                  <p:nvPr/>
                </p:nvSpPr>
                <p:spPr>
                  <a:xfrm>
                    <a:off x="7683610" y="4967108"/>
                    <a:ext cx="59400" cy="396600"/>
                  </a:xfrm>
                  <a:prstGeom prst="round2SameRect">
                    <a:avLst>
                      <a:gd name="adj1" fmla="val 50000"/>
                      <a:gd name="adj2" fmla="val 0"/>
                    </a:avLst>
                  </a:prstGeom>
                  <a:solidFill>
                    <a:srgbClr val="827866"/>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4" name="Google Shape;1352;p104">
                    <a:extLst>
                      <a:ext uri="{FF2B5EF4-FFF2-40B4-BE49-F238E27FC236}">
                        <a16:creationId xmlns:a16="http://schemas.microsoft.com/office/drawing/2014/main" id="{9A505DC3-613A-D873-94BC-4CA712C52D09}"/>
                      </a:ext>
                    </a:extLst>
                  </p:cNvPr>
                  <p:cNvSpPr/>
                  <p:nvPr/>
                </p:nvSpPr>
                <p:spPr>
                  <a:xfrm>
                    <a:off x="7613882" y="4571524"/>
                    <a:ext cx="227100" cy="569700"/>
                  </a:xfrm>
                  <a:prstGeom prst="roundRect">
                    <a:avLst>
                      <a:gd name="adj" fmla="val 50000"/>
                    </a:avLst>
                  </a:prstGeom>
                  <a:solidFill>
                    <a:srgbClr val="9BB023">
                      <a:alpha val="8000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nvGrpSpPr>
                  <p:cNvPr id="35" name="Google Shape;1353;p104">
                    <a:extLst>
                      <a:ext uri="{FF2B5EF4-FFF2-40B4-BE49-F238E27FC236}">
                        <a16:creationId xmlns:a16="http://schemas.microsoft.com/office/drawing/2014/main" id="{B1298D22-5E3B-494B-5D18-628318AD961B}"/>
                      </a:ext>
                    </a:extLst>
                  </p:cNvPr>
                  <p:cNvGrpSpPr/>
                  <p:nvPr/>
                </p:nvGrpSpPr>
                <p:grpSpPr>
                  <a:xfrm>
                    <a:off x="7402085" y="4400279"/>
                    <a:ext cx="306080" cy="1067964"/>
                    <a:chOff x="3146566" y="4705830"/>
                    <a:chExt cx="275700" cy="823920"/>
                  </a:xfrm>
                </p:grpSpPr>
                <p:sp>
                  <p:nvSpPr>
                    <p:cNvPr id="36" name="Google Shape;1354;p104">
                      <a:extLst>
                        <a:ext uri="{FF2B5EF4-FFF2-40B4-BE49-F238E27FC236}">
                          <a16:creationId xmlns:a16="http://schemas.microsoft.com/office/drawing/2014/main" id="{748B1BFC-B87B-AAE1-6E0C-6149CD7E8784}"/>
                        </a:ext>
                      </a:extLst>
                    </p:cNvPr>
                    <p:cNvSpPr/>
                    <p:nvPr/>
                  </p:nvSpPr>
                  <p:spPr>
                    <a:xfrm>
                      <a:off x="3248276" y="5117250"/>
                      <a:ext cx="72300" cy="412500"/>
                    </a:xfrm>
                    <a:prstGeom prst="round2SameRect">
                      <a:avLst>
                        <a:gd name="adj1" fmla="val 50000"/>
                        <a:gd name="adj2" fmla="val 0"/>
                      </a:avLst>
                    </a:prstGeom>
                    <a:solidFill>
                      <a:srgbClr val="827866"/>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sp>
                  <p:nvSpPr>
                    <p:cNvPr id="37" name="Google Shape;1355;p104">
                      <a:extLst>
                        <a:ext uri="{FF2B5EF4-FFF2-40B4-BE49-F238E27FC236}">
                          <a16:creationId xmlns:a16="http://schemas.microsoft.com/office/drawing/2014/main" id="{7BE36110-8DC0-E575-4432-A1FC955B08DA}"/>
                        </a:ext>
                      </a:extLst>
                    </p:cNvPr>
                    <p:cNvSpPr/>
                    <p:nvPr/>
                  </p:nvSpPr>
                  <p:spPr>
                    <a:xfrm>
                      <a:off x="3146566" y="4705830"/>
                      <a:ext cx="275700" cy="592500"/>
                    </a:xfrm>
                    <a:prstGeom prst="roundRect">
                      <a:avLst>
                        <a:gd name="adj" fmla="val 50000"/>
                      </a:avLst>
                    </a:prstGeom>
                    <a:solidFill>
                      <a:srgbClr val="C3D941">
                        <a:alpha val="81960"/>
                      </a:srgbClr>
                    </a:solidFill>
                    <a:ln>
                      <a:noFill/>
                    </a:ln>
                  </p:spPr>
                  <p:txBody>
                    <a:bodyPr spcFirstLastPara="1" wrap="square" lIns="91425" tIns="45700" rIns="91425" bIns="4570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1F2F2"/>
                        </a:solidFill>
                        <a:effectLst/>
                        <a:uLnTx/>
                        <a:uFillTx/>
                        <a:latin typeface="Arial"/>
                        <a:ea typeface="Arial"/>
                        <a:cs typeface="Arial"/>
                        <a:sym typeface="Arial"/>
                      </a:endParaRPr>
                    </a:p>
                  </p:txBody>
                </p:sp>
              </p:grpSp>
            </p:grpSp>
            <p:pic>
              <p:nvPicPr>
                <p:cNvPr id="30" name="Google Shape;1356;p104" descr="Picnic table with solid fill">
                  <a:extLst>
                    <a:ext uri="{FF2B5EF4-FFF2-40B4-BE49-F238E27FC236}">
                      <a16:creationId xmlns:a16="http://schemas.microsoft.com/office/drawing/2014/main" id="{C953B03D-DCA3-2D9D-6CBB-29295CA0228B}"/>
                    </a:ext>
                  </a:extLst>
                </p:cNvPr>
                <p:cNvPicPr preferRelativeResize="0"/>
                <p:nvPr/>
              </p:nvPicPr>
              <p:blipFill rotWithShape="1">
                <a:blip r:embed="rId11" cstate="screen">
                  <a:alphaModFix/>
                  <a:extLst>
                    <a:ext uri="{28A0092B-C50C-407E-A947-70E740481C1C}">
                      <a14:useLocalDpi xmlns:a14="http://schemas.microsoft.com/office/drawing/2010/main"/>
                    </a:ext>
                  </a:extLst>
                </a:blip>
                <a:srcRect/>
                <a:stretch/>
              </p:blipFill>
              <p:spPr>
                <a:xfrm>
                  <a:off x="8854378" y="4753095"/>
                  <a:ext cx="261700" cy="261700"/>
                </a:xfrm>
                <a:prstGeom prst="rect">
                  <a:avLst/>
                </a:prstGeom>
                <a:noFill/>
                <a:ln>
                  <a:noFill/>
                </a:ln>
              </p:spPr>
            </p:pic>
            <p:sp>
              <p:nvSpPr>
                <p:cNvPr id="31" name="Google Shape;1357;p104" descr="Bicycle Icon">
                  <a:extLst>
                    <a:ext uri="{FF2B5EF4-FFF2-40B4-BE49-F238E27FC236}">
                      <a16:creationId xmlns:a16="http://schemas.microsoft.com/office/drawing/2014/main" id="{F7627C5A-72A1-9583-3A18-FE4BA6E599F0}"/>
                    </a:ext>
                  </a:extLst>
                </p:cNvPr>
                <p:cNvSpPr/>
                <p:nvPr/>
              </p:nvSpPr>
              <p:spPr>
                <a:xfrm>
                  <a:off x="7791129" y="4781652"/>
                  <a:ext cx="361076" cy="200346"/>
                </a:xfrm>
                <a:custGeom>
                  <a:avLst/>
                  <a:gdLst/>
                  <a:ahLst/>
                  <a:cxnLst/>
                  <a:rect l="l" t="t" r="r" b="b"/>
                  <a:pathLst>
                    <a:path w="540" h="300" extrusionOk="0">
                      <a:moveTo>
                        <a:pt x="435" y="90"/>
                      </a:moveTo>
                      <a:cubicBezTo>
                        <a:pt x="419" y="90"/>
                        <a:pt x="404" y="94"/>
                        <a:pt x="390" y="101"/>
                      </a:cubicBezTo>
                      <a:cubicBezTo>
                        <a:pt x="327" y="7"/>
                        <a:pt x="327" y="7"/>
                        <a:pt x="327" y="7"/>
                      </a:cubicBezTo>
                      <a:cubicBezTo>
                        <a:pt x="324" y="2"/>
                        <a:pt x="320" y="0"/>
                        <a:pt x="315" y="0"/>
                      </a:cubicBezTo>
                      <a:cubicBezTo>
                        <a:pt x="255" y="0"/>
                        <a:pt x="255" y="0"/>
                        <a:pt x="255" y="0"/>
                      </a:cubicBezTo>
                      <a:cubicBezTo>
                        <a:pt x="251" y="0"/>
                        <a:pt x="247" y="2"/>
                        <a:pt x="244" y="5"/>
                      </a:cubicBezTo>
                      <a:cubicBezTo>
                        <a:pt x="241" y="8"/>
                        <a:pt x="240" y="11"/>
                        <a:pt x="240" y="15"/>
                      </a:cubicBezTo>
                      <a:cubicBezTo>
                        <a:pt x="240" y="19"/>
                        <a:pt x="241" y="23"/>
                        <a:pt x="244" y="26"/>
                      </a:cubicBezTo>
                      <a:cubicBezTo>
                        <a:pt x="247" y="29"/>
                        <a:pt x="251" y="30"/>
                        <a:pt x="255" y="30"/>
                      </a:cubicBezTo>
                      <a:cubicBezTo>
                        <a:pt x="307" y="30"/>
                        <a:pt x="307" y="30"/>
                        <a:pt x="307" y="30"/>
                      </a:cubicBezTo>
                      <a:cubicBezTo>
                        <a:pt x="327" y="60"/>
                        <a:pt x="327" y="60"/>
                        <a:pt x="327" y="60"/>
                      </a:cubicBezTo>
                      <a:cubicBezTo>
                        <a:pt x="225" y="60"/>
                        <a:pt x="225" y="60"/>
                        <a:pt x="225" y="60"/>
                      </a:cubicBezTo>
                      <a:cubicBezTo>
                        <a:pt x="225" y="30"/>
                        <a:pt x="225" y="30"/>
                        <a:pt x="225" y="30"/>
                      </a:cubicBezTo>
                      <a:cubicBezTo>
                        <a:pt x="135" y="30"/>
                        <a:pt x="135" y="30"/>
                        <a:pt x="135" y="30"/>
                      </a:cubicBezTo>
                      <a:cubicBezTo>
                        <a:pt x="131" y="30"/>
                        <a:pt x="127" y="32"/>
                        <a:pt x="124" y="35"/>
                      </a:cubicBezTo>
                      <a:cubicBezTo>
                        <a:pt x="121" y="38"/>
                        <a:pt x="120" y="41"/>
                        <a:pt x="120" y="45"/>
                      </a:cubicBezTo>
                      <a:cubicBezTo>
                        <a:pt x="120" y="49"/>
                        <a:pt x="121" y="53"/>
                        <a:pt x="124" y="56"/>
                      </a:cubicBezTo>
                      <a:cubicBezTo>
                        <a:pt x="127" y="59"/>
                        <a:pt x="131" y="60"/>
                        <a:pt x="135" y="60"/>
                      </a:cubicBezTo>
                      <a:cubicBezTo>
                        <a:pt x="187" y="60"/>
                        <a:pt x="187" y="60"/>
                        <a:pt x="187" y="60"/>
                      </a:cubicBezTo>
                      <a:cubicBezTo>
                        <a:pt x="155" y="103"/>
                        <a:pt x="155" y="103"/>
                        <a:pt x="155" y="103"/>
                      </a:cubicBezTo>
                      <a:cubicBezTo>
                        <a:pt x="139" y="95"/>
                        <a:pt x="122" y="90"/>
                        <a:pt x="105" y="90"/>
                      </a:cubicBezTo>
                      <a:cubicBezTo>
                        <a:pt x="76" y="90"/>
                        <a:pt x="51" y="101"/>
                        <a:pt x="30" y="121"/>
                      </a:cubicBezTo>
                      <a:cubicBezTo>
                        <a:pt x="10" y="142"/>
                        <a:pt x="0" y="166"/>
                        <a:pt x="0" y="195"/>
                      </a:cubicBezTo>
                      <a:cubicBezTo>
                        <a:pt x="0" y="224"/>
                        <a:pt x="10" y="249"/>
                        <a:pt x="30" y="270"/>
                      </a:cubicBezTo>
                      <a:cubicBezTo>
                        <a:pt x="51" y="290"/>
                        <a:pt x="76" y="300"/>
                        <a:pt x="105" y="300"/>
                      </a:cubicBezTo>
                      <a:cubicBezTo>
                        <a:pt x="131" y="300"/>
                        <a:pt x="154" y="292"/>
                        <a:pt x="173" y="275"/>
                      </a:cubicBezTo>
                      <a:cubicBezTo>
                        <a:pt x="193" y="257"/>
                        <a:pt x="205" y="236"/>
                        <a:pt x="208" y="210"/>
                      </a:cubicBezTo>
                      <a:cubicBezTo>
                        <a:pt x="255" y="210"/>
                        <a:pt x="255" y="210"/>
                        <a:pt x="255" y="210"/>
                      </a:cubicBezTo>
                      <a:cubicBezTo>
                        <a:pt x="260" y="210"/>
                        <a:pt x="264" y="208"/>
                        <a:pt x="267" y="204"/>
                      </a:cubicBezTo>
                      <a:cubicBezTo>
                        <a:pt x="349" y="94"/>
                        <a:pt x="349" y="94"/>
                        <a:pt x="349" y="94"/>
                      </a:cubicBezTo>
                      <a:cubicBezTo>
                        <a:pt x="365" y="117"/>
                        <a:pt x="365" y="117"/>
                        <a:pt x="365" y="117"/>
                      </a:cubicBezTo>
                      <a:cubicBezTo>
                        <a:pt x="354" y="127"/>
                        <a:pt x="345" y="139"/>
                        <a:pt x="339" y="152"/>
                      </a:cubicBezTo>
                      <a:cubicBezTo>
                        <a:pt x="333" y="166"/>
                        <a:pt x="330" y="180"/>
                        <a:pt x="330" y="195"/>
                      </a:cubicBezTo>
                      <a:cubicBezTo>
                        <a:pt x="330" y="224"/>
                        <a:pt x="340" y="249"/>
                        <a:pt x="360" y="270"/>
                      </a:cubicBezTo>
                      <a:cubicBezTo>
                        <a:pt x="381" y="290"/>
                        <a:pt x="406" y="300"/>
                        <a:pt x="435" y="300"/>
                      </a:cubicBezTo>
                      <a:cubicBezTo>
                        <a:pt x="464" y="300"/>
                        <a:pt x="488" y="290"/>
                        <a:pt x="509" y="270"/>
                      </a:cubicBezTo>
                      <a:cubicBezTo>
                        <a:pt x="529" y="249"/>
                        <a:pt x="540" y="224"/>
                        <a:pt x="540" y="195"/>
                      </a:cubicBezTo>
                      <a:cubicBezTo>
                        <a:pt x="540" y="166"/>
                        <a:pt x="529" y="142"/>
                        <a:pt x="509" y="121"/>
                      </a:cubicBezTo>
                      <a:cubicBezTo>
                        <a:pt x="488" y="101"/>
                        <a:pt x="464" y="90"/>
                        <a:pt x="435" y="90"/>
                      </a:cubicBezTo>
                      <a:close/>
                      <a:moveTo>
                        <a:pt x="435" y="270"/>
                      </a:moveTo>
                      <a:cubicBezTo>
                        <a:pt x="414" y="270"/>
                        <a:pt x="396" y="263"/>
                        <a:pt x="382" y="248"/>
                      </a:cubicBezTo>
                      <a:cubicBezTo>
                        <a:pt x="367" y="234"/>
                        <a:pt x="360" y="216"/>
                        <a:pt x="360" y="195"/>
                      </a:cubicBezTo>
                      <a:cubicBezTo>
                        <a:pt x="360" y="175"/>
                        <a:pt x="367" y="157"/>
                        <a:pt x="381" y="143"/>
                      </a:cubicBezTo>
                      <a:cubicBezTo>
                        <a:pt x="422" y="204"/>
                        <a:pt x="422" y="204"/>
                        <a:pt x="422" y="204"/>
                      </a:cubicBezTo>
                      <a:cubicBezTo>
                        <a:pt x="425" y="208"/>
                        <a:pt x="429" y="210"/>
                        <a:pt x="435" y="210"/>
                      </a:cubicBezTo>
                      <a:cubicBezTo>
                        <a:pt x="443" y="208"/>
                        <a:pt x="443" y="208"/>
                        <a:pt x="443" y="208"/>
                      </a:cubicBezTo>
                      <a:cubicBezTo>
                        <a:pt x="447" y="206"/>
                        <a:pt x="449" y="202"/>
                        <a:pt x="449" y="198"/>
                      </a:cubicBezTo>
                      <a:cubicBezTo>
                        <a:pt x="450" y="194"/>
                        <a:pt x="449" y="190"/>
                        <a:pt x="447" y="187"/>
                      </a:cubicBezTo>
                      <a:cubicBezTo>
                        <a:pt x="406" y="126"/>
                        <a:pt x="406" y="126"/>
                        <a:pt x="406" y="126"/>
                      </a:cubicBezTo>
                      <a:cubicBezTo>
                        <a:pt x="416" y="122"/>
                        <a:pt x="425" y="120"/>
                        <a:pt x="435" y="120"/>
                      </a:cubicBezTo>
                      <a:cubicBezTo>
                        <a:pt x="455" y="120"/>
                        <a:pt x="473" y="128"/>
                        <a:pt x="488" y="142"/>
                      </a:cubicBezTo>
                      <a:cubicBezTo>
                        <a:pt x="502" y="157"/>
                        <a:pt x="510" y="175"/>
                        <a:pt x="510" y="195"/>
                      </a:cubicBezTo>
                      <a:cubicBezTo>
                        <a:pt x="510" y="216"/>
                        <a:pt x="502" y="234"/>
                        <a:pt x="488" y="248"/>
                      </a:cubicBezTo>
                      <a:cubicBezTo>
                        <a:pt x="473" y="263"/>
                        <a:pt x="455" y="270"/>
                        <a:pt x="435" y="270"/>
                      </a:cubicBezTo>
                      <a:close/>
                      <a:moveTo>
                        <a:pt x="208" y="180"/>
                      </a:moveTo>
                      <a:cubicBezTo>
                        <a:pt x="205" y="157"/>
                        <a:pt x="195" y="137"/>
                        <a:pt x="179" y="121"/>
                      </a:cubicBezTo>
                      <a:cubicBezTo>
                        <a:pt x="202" y="90"/>
                        <a:pt x="202" y="90"/>
                        <a:pt x="202" y="90"/>
                      </a:cubicBezTo>
                      <a:cubicBezTo>
                        <a:pt x="315" y="90"/>
                        <a:pt x="315" y="90"/>
                        <a:pt x="315" y="90"/>
                      </a:cubicBezTo>
                      <a:cubicBezTo>
                        <a:pt x="247" y="180"/>
                        <a:pt x="247" y="180"/>
                        <a:pt x="247" y="180"/>
                      </a:cubicBezTo>
                      <a:lnTo>
                        <a:pt x="208" y="180"/>
                      </a:lnTo>
                      <a:close/>
                      <a:moveTo>
                        <a:pt x="161" y="146"/>
                      </a:moveTo>
                      <a:cubicBezTo>
                        <a:pt x="170" y="155"/>
                        <a:pt x="175" y="167"/>
                        <a:pt x="178" y="180"/>
                      </a:cubicBezTo>
                      <a:cubicBezTo>
                        <a:pt x="135" y="180"/>
                        <a:pt x="135" y="180"/>
                        <a:pt x="135" y="180"/>
                      </a:cubicBezTo>
                      <a:lnTo>
                        <a:pt x="161" y="146"/>
                      </a:lnTo>
                      <a:close/>
                      <a:moveTo>
                        <a:pt x="152" y="253"/>
                      </a:moveTo>
                      <a:cubicBezTo>
                        <a:pt x="138" y="265"/>
                        <a:pt x="123" y="270"/>
                        <a:pt x="105" y="270"/>
                      </a:cubicBezTo>
                      <a:cubicBezTo>
                        <a:pt x="84" y="270"/>
                        <a:pt x="66" y="263"/>
                        <a:pt x="52" y="248"/>
                      </a:cubicBezTo>
                      <a:cubicBezTo>
                        <a:pt x="37" y="234"/>
                        <a:pt x="30" y="216"/>
                        <a:pt x="30" y="195"/>
                      </a:cubicBezTo>
                      <a:cubicBezTo>
                        <a:pt x="30" y="175"/>
                        <a:pt x="37" y="157"/>
                        <a:pt x="52" y="142"/>
                      </a:cubicBezTo>
                      <a:cubicBezTo>
                        <a:pt x="66" y="128"/>
                        <a:pt x="84" y="120"/>
                        <a:pt x="105" y="120"/>
                      </a:cubicBezTo>
                      <a:cubicBezTo>
                        <a:pt x="116" y="120"/>
                        <a:pt x="127" y="123"/>
                        <a:pt x="137" y="128"/>
                      </a:cubicBezTo>
                      <a:cubicBezTo>
                        <a:pt x="93" y="186"/>
                        <a:pt x="93" y="186"/>
                        <a:pt x="93" y="186"/>
                      </a:cubicBezTo>
                      <a:cubicBezTo>
                        <a:pt x="89" y="191"/>
                        <a:pt x="88" y="197"/>
                        <a:pt x="91" y="202"/>
                      </a:cubicBezTo>
                      <a:cubicBezTo>
                        <a:pt x="94" y="208"/>
                        <a:pt x="98" y="210"/>
                        <a:pt x="105" y="210"/>
                      </a:cubicBezTo>
                      <a:cubicBezTo>
                        <a:pt x="178" y="210"/>
                        <a:pt x="178" y="210"/>
                        <a:pt x="178" y="210"/>
                      </a:cubicBezTo>
                      <a:cubicBezTo>
                        <a:pt x="175" y="228"/>
                        <a:pt x="166" y="242"/>
                        <a:pt x="152" y="253"/>
                      </a:cubicBezTo>
                      <a:close/>
                    </a:path>
                  </a:pathLst>
                </a:custGeom>
                <a:solidFill>
                  <a:srgbClr val="4A4B4C"/>
                </a:solidFill>
                <a:ln>
                  <a:noFill/>
                </a:ln>
              </p:spPr>
              <p:txBody>
                <a:bodyPr spcFirstLastPara="1" wrap="square" lIns="91425" tIns="45700" rIns="91425" bIns="45700" anchor="t"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 name="TextBox 24">
                <a:extLst>
                  <a:ext uri="{FF2B5EF4-FFF2-40B4-BE49-F238E27FC236}">
                    <a16:creationId xmlns:a16="http://schemas.microsoft.com/office/drawing/2014/main" id="{2A685483-9C7B-00A7-B1A5-229035FDA5AF}"/>
                  </a:ext>
                </a:extLst>
              </p:cNvPr>
              <p:cNvSpPr txBox="1"/>
              <p:nvPr/>
            </p:nvSpPr>
            <p:spPr>
              <a:xfrm>
                <a:off x="8063086" y="1837230"/>
                <a:ext cx="2353724"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CA" sz="1600" b="1" kern="0" dirty="0">
                    <a:solidFill>
                      <a:srgbClr val="18853F"/>
                    </a:solidFill>
                    <a:highlight>
                      <a:srgbClr val="FFFF00"/>
                    </a:highlight>
                  </a:rPr>
                  <a:t>VOISINAGE</a:t>
                </a:r>
                <a:r>
                  <a:rPr kumimoji="0" lang="fr-CA" sz="1600" b="1" i="0" u="none" strike="noStrike" kern="0" cap="none" spc="0" normalizeH="0" baseline="0" noProof="0" dirty="0">
                    <a:ln>
                      <a:noFill/>
                    </a:ln>
                    <a:solidFill>
                      <a:srgbClr val="18853F"/>
                    </a:solidFill>
                    <a:effectLst/>
                    <a:highlight>
                      <a:srgbClr val="FFFF00"/>
                    </a:highlight>
                    <a:uLnTx/>
                    <a:uFillTx/>
                  </a:rPr>
                  <a:t> </a:t>
                </a:r>
              </a:p>
              <a:p>
                <a:pPr marL="0" marR="0" lvl="0" indent="0" algn="ctr" defTabSz="914400" eaLnBrk="1" fontAlgn="auto" latinLnBrk="0" hangingPunct="1">
                  <a:lnSpc>
                    <a:spcPct val="100000"/>
                  </a:lnSpc>
                  <a:spcBef>
                    <a:spcPts val="0"/>
                  </a:spcBef>
                  <a:spcAft>
                    <a:spcPts val="0"/>
                  </a:spcAft>
                  <a:buClrTx/>
                  <a:buSzTx/>
                  <a:buFontTx/>
                  <a:buNone/>
                  <a:tabLst/>
                  <a:defRPr/>
                </a:pPr>
                <a:r>
                  <a:rPr lang="fr-CA" sz="1600" kern="0" dirty="0">
                    <a:solidFill>
                      <a:srgbClr val="000000"/>
                    </a:solidFill>
                    <a:highlight>
                      <a:srgbClr val="FFFF00"/>
                    </a:highlight>
                  </a:rPr>
                  <a:t>Direction générale</a:t>
                </a:r>
                <a:r>
                  <a:rPr kumimoji="0" lang="fr-CA" sz="1600" b="0" i="0" u="none" strike="noStrike" kern="0" cap="none" spc="0" normalizeH="0" baseline="0" noProof="0" dirty="0">
                    <a:ln>
                      <a:noFill/>
                    </a:ln>
                    <a:solidFill>
                      <a:srgbClr val="000000"/>
                    </a:solidFill>
                    <a:effectLst/>
                    <a:highlight>
                      <a:srgbClr val="FFFF00"/>
                    </a:highlight>
                    <a:uLnTx/>
                    <a:uFillTx/>
                  </a:rPr>
                  <a:t> A</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sp>
            <p:nvSpPr>
              <p:cNvPr id="26" name="TextBox 25">
                <a:extLst>
                  <a:ext uri="{FF2B5EF4-FFF2-40B4-BE49-F238E27FC236}">
                    <a16:creationId xmlns:a16="http://schemas.microsoft.com/office/drawing/2014/main" id="{5F6DE556-6143-6DC5-C5AE-E74DFA2DFF0C}"/>
                  </a:ext>
                </a:extLst>
              </p:cNvPr>
              <p:cNvSpPr txBox="1"/>
              <p:nvPr/>
            </p:nvSpPr>
            <p:spPr>
              <a:xfrm>
                <a:off x="8864388" y="3741346"/>
                <a:ext cx="2762933"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1" i="0" u="none" strike="noStrike" kern="0" cap="none" spc="0" normalizeH="0" baseline="0" noProof="0" dirty="0">
                    <a:ln>
                      <a:noFill/>
                    </a:ln>
                    <a:solidFill>
                      <a:srgbClr val="A8CE75">
                        <a:lumMod val="75000"/>
                      </a:srgbClr>
                    </a:solidFill>
                    <a:effectLst/>
                    <a:highlight>
                      <a:srgbClr val="FFFF00"/>
                    </a:highlight>
                    <a:uLnTx/>
                    <a:uFillTx/>
                  </a:rPr>
                  <a:t>V</a:t>
                </a:r>
                <a:r>
                  <a:rPr lang="fr-CA" sz="1600" b="1" kern="0" dirty="0">
                    <a:solidFill>
                      <a:srgbClr val="A8CE75">
                        <a:lumMod val="75000"/>
                      </a:srgbClr>
                    </a:solidFill>
                    <a:highlight>
                      <a:srgbClr val="FFFF00"/>
                    </a:highlight>
                  </a:rPr>
                  <a:t>OISINAGE</a:t>
                </a:r>
                <a:endParaRPr kumimoji="0" lang="fr-CA" sz="1600" b="1" i="0" u="none" strike="noStrike" kern="0" cap="none" spc="0" normalizeH="0" baseline="0" noProof="0" dirty="0">
                  <a:ln>
                    <a:noFill/>
                  </a:ln>
                  <a:solidFill>
                    <a:srgbClr val="A8CE75">
                      <a:lumMod val="75000"/>
                    </a:srgbClr>
                  </a:solidFill>
                  <a:effectLst/>
                  <a:highlight>
                    <a:srgbClr val="FFFF00"/>
                  </a:highligh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lang="fr-CA" sz="1600" kern="0" dirty="0">
                    <a:solidFill>
                      <a:srgbClr val="000000"/>
                    </a:solidFill>
                    <a:highlight>
                      <a:srgbClr val="FFFF00"/>
                    </a:highlight>
                  </a:rPr>
                  <a:t>Direction générale </a:t>
                </a:r>
                <a:r>
                  <a:rPr kumimoji="0" lang="fr-CA" sz="1600" b="0" i="0" u="none" strike="noStrike" kern="0" cap="none" spc="0" normalizeH="0" baseline="0" noProof="0" dirty="0">
                    <a:ln>
                      <a:noFill/>
                    </a:ln>
                    <a:solidFill>
                      <a:srgbClr val="000000"/>
                    </a:solidFill>
                    <a:effectLst/>
                    <a:highlight>
                      <a:srgbClr val="FFFF00"/>
                    </a:highlight>
                    <a:uLnTx/>
                    <a:uFillTx/>
                  </a:rPr>
                  <a:t>C</a:t>
                </a:r>
              </a:p>
            </p:txBody>
          </p:sp>
          <p:sp>
            <p:nvSpPr>
              <p:cNvPr id="27" name="TextBox 26">
                <a:extLst>
                  <a:ext uri="{FF2B5EF4-FFF2-40B4-BE49-F238E27FC236}">
                    <a16:creationId xmlns:a16="http://schemas.microsoft.com/office/drawing/2014/main" id="{0CF451C8-A7FB-E34F-7B41-C34C07DECD55}"/>
                  </a:ext>
                </a:extLst>
              </p:cNvPr>
              <p:cNvSpPr txBox="1"/>
              <p:nvPr/>
            </p:nvSpPr>
            <p:spPr>
              <a:xfrm>
                <a:off x="7857219" y="4284831"/>
                <a:ext cx="2645045" cy="60793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1" i="0" u="none" strike="noStrike" kern="0" cap="none" spc="0" normalizeH="0" baseline="0" noProof="0" dirty="0">
                    <a:ln>
                      <a:noFill/>
                    </a:ln>
                    <a:solidFill>
                      <a:srgbClr val="F2A920">
                        <a:lumMod val="75000"/>
                      </a:srgbClr>
                    </a:solidFill>
                    <a:effectLst/>
                    <a:highlight>
                      <a:srgbClr val="FFFF00"/>
                    </a:highlight>
                    <a:uLnTx/>
                    <a:uFillTx/>
                  </a:rPr>
                  <a:t>ÉTAGE PARTAGÉ</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Ouvert à tous</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sp>
            <p:nvSpPr>
              <p:cNvPr id="28" name="TextBox 27">
                <a:extLst>
                  <a:ext uri="{FF2B5EF4-FFF2-40B4-BE49-F238E27FC236}">
                    <a16:creationId xmlns:a16="http://schemas.microsoft.com/office/drawing/2014/main" id="{31FAF29F-B093-48C2-ED57-617F64125E88}"/>
                  </a:ext>
                </a:extLst>
              </p:cNvPr>
              <p:cNvSpPr txBox="1"/>
              <p:nvPr/>
            </p:nvSpPr>
            <p:spPr>
              <a:xfrm>
                <a:off x="8694420" y="4760071"/>
                <a:ext cx="3444779" cy="86390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1" i="0" u="none" strike="noStrike" kern="0" cap="none" spc="0" normalizeH="0" baseline="0" noProof="0" dirty="0">
                    <a:ln>
                      <a:noFill/>
                    </a:ln>
                    <a:solidFill>
                      <a:srgbClr val="17455C"/>
                    </a:solidFill>
                    <a:effectLst/>
                    <a:highlight>
                      <a:srgbClr val="FFFF00"/>
                    </a:highlight>
                    <a:uLnTx/>
                    <a:uFillTx/>
                  </a:rPr>
                  <a:t>ESPACE DÉDIÉ</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Fonction X, </a:t>
                </a:r>
                <a:r>
                  <a:rPr lang="fr-CA" sz="1600" kern="0" dirty="0">
                    <a:solidFill>
                      <a:srgbClr val="000000"/>
                    </a:solidFill>
                    <a:highlight>
                      <a:srgbClr val="FFFF00"/>
                    </a:highlight>
                  </a:rPr>
                  <a:t>toutes les directions générales</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grpSp>
        <p:sp>
          <p:nvSpPr>
            <p:cNvPr id="6" name="TextBox 5">
              <a:extLst>
                <a:ext uri="{FF2B5EF4-FFF2-40B4-BE49-F238E27FC236}">
                  <a16:creationId xmlns:a16="http://schemas.microsoft.com/office/drawing/2014/main" id="{664B6BC8-9DF1-6C61-2B29-AD3F2163DF4D}"/>
                </a:ext>
              </a:extLst>
            </p:cNvPr>
            <p:cNvSpPr txBox="1"/>
            <p:nvPr/>
          </p:nvSpPr>
          <p:spPr>
            <a:xfrm>
              <a:off x="2912184" y="1377820"/>
              <a:ext cx="2643035" cy="369332"/>
            </a:xfrm>
            <a:prstGeom prst="rect">
              <a:avLst/>
            </a:prstGeom>
            <a:noFill/>
          </p:spPr>
          <p:txBody>
            <a:bodyPr wrap="square" rtlCol="0">
              <a:spAutoFit/>
            </a:bodyPr>
            <a:lstStyle/>
            <a:p>
              <a:pPr algn="ctr"/>
              <a:r>
                <a:rPr lang="fr-CA" b="1" dirty="0">
                  <a:highlight>
                    <a:srgbClr val="FFFF00"/>
                  </a:highlight>
                </a:rPr>
                <a:t>ADRESSE DE L’IMMEUBLE</a:t>
              </a:r>
              <a:endParaRPr lang="en-CA" b="1" dirty="0">
                <a:highlight>
                  <a:srgbClr val="FFFF00"/>
                </a:highlight>
              </a:endParaRPr>
            </a:p>
          </p:txBody>
        </p:sp>
        <p:sp>
          <p:nvSpPr>
            <p:cNvPr id="11" name="TextBox 10">
              <a:extLst>
                <a:ext uri="{FF2B5EF4-FFF2-40B4-BE49-F238E27FC236}">
                  <a16:creationId xmlns:a16="http://schemas.microsoft.com/office/drawing/2014/main" id="{5046ED49-EFC2-92FC-B91D-1C56F984B1A6}"/>
                </a:ext>
              </a:extLst>
            </p:cNvPr>
            <p:cNvSpPr txBox="1"/>
            <p:nvPr/>
          </p:nvSpPr>
          <p:spPr>
            <a:xfrm>
              <a:off x="5045845" y="1935249"/>
              <a:ext cx="530434" cy="3331105"/>
            </a:xfrm>
            <a:prstGeom prst="rect">
              <a:avLst/>
            </a:prstGeom>
            <a:noFill/>
          </p:spPr>
          <p:txBody>
            <a:bodyPr wrap="square" rtlCol="0">
              <a:spAutoFit/>
            </a:bodyPr>
            <a:lstStyle/>
            <a:p>
              <a:pPr>
                <a:lnSpc>
                  <a:spcPts val="3225"/>
                </a:lnSpc>
              </a:pPr>
              <a:r>
                <a:rPr lang="fr-CA" sz="1725" dirty="0"/>
                <a:t>8</a:t>
              </a:r>
            </a:p>
            <a:p>
              <a:pPr>
                <a:lnSpc>
                  <a:spcPts val="3225"/>
                </a:lnSpc>
              </a:pPr>
              <a:r>
                <a:rPr lang="fr-CA" sz="1725" dirty="0"/>
                <a:t>7</a:t>
              </a:r>
            </a:p>
            <a:p>
              <a:pPr>
                <a:lnSpc>
                  <a:spcPts val="3225"/>
                </a:lnSpc>
              </a:pPr>
              <a:r>
                <a:rPr lang="fr-CA" sz="1725" dirty="0"/>
                <a:t>6</a:t>
              </a:r>
            </a:p>
            <a:p>
              <a:pPr>
                <a:lnSpc>
                  <a:spcPts val="3225"/>
                </a:lnSpc>
              </a:pPr>
              <a:r>
                <a:rPr lang="fr-CA" sz="1725" dirty="0"/>
                <a:t>5</a:t>
              </a:r>
            </a:p>
            <a:p>
              <a:pPr>
                <a:lnSpc>
                  <a:spcPts val="3225"/>
                </a:lnSpc>
              </a:pPr>
              <a:r>
                <a:rPr lang="fr-CA" sz="1725" dirty="0"/>
                <a:t>4</a:t>
              </a:r>
            </a:p>
            <a:p>
              <a:pPr>
                <a:lnSpc>
                  <a:spcPts val="3225"/>
                </a:lnSpc>
              </a:pPr>
              <a:r>
                <a:rPr lang="fr-CA" sz="1725" dirty="0"/>
                <a:t>3</a:t>
              </a:r>
            </a:p>
            <a:p>
              <a:pPr>
                <a:lnSpc>
                  <a:spcPts val="3225"/>
                </a:lnSpc>
              </a:pPr>
              <a:r>
                <a:rPr lang="fr-CA" sz="1725" dirty="0"/>
                <a:t>2</a:t>
              </a:r>
            </a:p>
            <a:p>
              <a:pPr>
                <a:lnSpc>
                  <a:spcPts val="3225"/>
                </a:lnSpc>
              </a:pPr>
              <a:r>
                <a:rPr lang="fr-CA" sz="1725" dirty="0"/>
                <a:t>1</a:t>
              </a:r>
              <a:endParaRPr lang="en-CA" sz="1725" dirty="0"/>
            </a:p>
          </p:txBody>
        </p:sp>
        <p:sp>
          <p:nvSpPr>
            <p:cNvPr id="12" name="Speech Bubble: Rectangle with Corners Rounded 11">
              <a:extLst>
                <a:ext uri="{FF2B5EF4-FFF2-40B4-BE49-F238E27FC236}">
                  <a16:creationId xmlns:a16="http://schemas.microsoft.com/office/drawing/2014/main" id="{20FC8CCF-4D26-B828-4012-1C2270A49687}"/>
                </a:ext>
              </a:extLst>
            </p:cNvPr>
            <p:cNvSpPr/>
            <p:nvPr/>
          </p:nvSpPr>
          <p:spPr>
            <a:xfrm>
              <a:off x="6632823" y="5145237"/>
              <a:ext cx="116226" cy="528394"/>
            </a:xfrm>
            <a:prstGeom prst="wedgeRoundRectCallout">
              <a:avLst>
                <a:gd name="adj1" fmla="val -1218544"/>
                <a:gd name="adj2" fmla="val -142593"/>
                <a:gd name="adj3" fmla="val 16667"/>
              </a:avLst>
            </a:prstGeom>
            <a:solidFill>
              <a:srgbClr val="DA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 name="Rectangle: Rounded Corners 12">
              <a:extLst>
                <a:ext uri="{FF2B5EF4-FFF2-40B4-BE49-F238E27FC236}">
                  <a16:creationId xmlns:a16="http://schemas.microsoft.com/office/drawing/2014/main" id="{77A88793-F510-6E8B-3611-44B6040594CE}"/>
                </a:ext>
              </a:extLst>
            </p:cNvPr>
            <p:cNvSpPr/>
            <p:nvPr/>
          </p:nvSpPr>
          <p:spPr>
            <a:xfrm>
              <a:off x="6095824" y="5090356"/>
              <a:ext cx="3329291" cy="597372"/>
            </a:xfrm>
            <a:prstGeom prst="roundRect">
              <a:avLst>
                <a:gd name="adj" fmla="val 50000"/>
              </a:avLst>
            </a:prstGeom>
            <a:solidFill>
              <a:srgbClr val="DAD8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 name="TextBox 13">
              <a:extLst>
                <a:ext uri="{FF2B5EF4-FFF2-40B4-BE49-F238E27FC236}">
                  <a16:creationId xmlns:a16="http://schemas.microsoft.com/office/drawing/2014/main" id="{F501E63B-166C-C291-BAAA-B19D84AFD30E}"/>
                </a:ext>
              </a:extLst>
            </p:cNvPr>
            <p:cNvSpPr txBox="1"/>
            <p:nvPr/>
          </p:nvSpPr>
          <p:spPr>
            <a:xfrm>
              <a:off x="6200687" y="5099820"/>
              <a:ext cx="3119508"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CA" sz="1600" b="1" kern="0" dirty="0">
                  <a:solidFill>
                    <a:srgbClr val="888484"/>
                  </a:solidFill>
                  <a:highlight>
                    <a:srgbClr val="FFFF00"/>
                  </a:highlight>
                </a:rPr>
                <a:t>ÉTAGE INTERACTIF PARTAGÉ</a:t>
              </a:r>
              <a:endParaRPr kumimoji="0" lang="fr-CA" sz="1600" b="1" i="0" u="none" strike="noStrike" kern="0" cap="none" spc="0" normalizeH="0" baseline="0" noProof="0" dirty="0">
                <a:ln>
                  <a:noFill/>
                </a:ln>
                <a:solidFill>
                  <a:srgbClr val="888484"/>
                </a:solidFill>
                <a:effectLst/>
                <a:highlight>
                  <a:srgbClr val="FFFF00"/>
                </a:highligh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fr-CA" sz="1600" b="0" i="0" u="none" strike="noStrike" kern="0" cap="none" spc="0" normalizeH="0" baseline="0" noProof="0" dirty="0">
                  <a:ln>
                    <a:noFill/>
                  </a:ln>
                  <a:solidFill>
                    <a:srgbClr val="000000"/>
                  </a:solidFill>
                  <a:effectLst/>
                  <a:highlight>
                    <a:srgbClr val="FFFF00"/>
                  </a:highlight>
                  <a:uLnTx/>
                  <a:uFillTx/>
                </a:rPr>
                <a:t>Ouvert à tous</a:t>
              </a:r>
              <a:endParaRPr kumimoji="0" lang="en-CA" sz="1600" b="0" i="0" u="none" strike="noStrike" kern="0" cap="none" spc="0" normalizeH="0" baseline="0" noProof="0" dirty="0">
                <a:ln>
                  <a:noFill/>
                </a:ln>
                <a:solidFill>
                  <a:srgbClr val="000000"/>
                </a:solidFill>
                <a:effectLst/>
                <a:highlight>
                  <a:srgbClr val="FFFF00"/>
                </a:highlight>
                <a:uLnTx/>
                <a:uFillTx/>
              </a:endParaRPr>
            </a:p>
          </p:txBody>
        </p:sp>
      </p:grpSp>
    </p:spTree>
    <p:extLst>
      <p:ext uri="{BB962C8B-B14F-4D97-AF65-F5344CB8AC3E}">
        <p14:creationId xmlns:p14="http://schemas.microsoft.com/office/powerpoint/2010/main" val="7400159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4A31A4E-9B2E-4E9B-8936-53B2620EA2E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fr-CA" dirty="0"/>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120832" y="89871"/>
            <a:ext cx="8108768" cy="542634"/>
          </a:xfrm>
          <a:prstGeom prst="rect">
            <a:avLst/>
          </a:prstGeom>
          <a:solidFill>
            <a:schemeClr val="accent1">
              <a:lumMod val="75000"/>
            </a:schemeClr>
          </a:solid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endParaRPr lang="fr-CA" dirty="0">
              <a:ea typeface="+mn-ea"/>
            </a:endParaRPr>
          </a:p>
        </p:txBody>
      </p:sp>
      <p:pic>
        <p:nvPicPr>
          <p:cNvPr id="5" name="Graphic 4">
            <a:extLst>
              <a:ext uri="{FF2B5EF4-FFF2-40B4-BE49-F238E27FC236}">
                <a16:creationId xmlns:a16="http://schemas.microsoft.com/office/drawing/2014/main" id="{3A842282-293F-43DB-87D0-99E1FC263439}"/>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pSp>
        <p:nvGrpSpPr>
          <p:cNvPr id="11" name="Group 10">
            <a:extLst>
              <a:ext uri="{FF2B5EF4-FFF2-40B4-BE49-F238E27FC236}">
                <a16:creationId xmlns:a16="http://schemas.microsoft.com/office/drawing/2014/main" id="{8BB34118-64E7-1C4B-E9F8-3B80DBB50431}"/>
              </a:ext>
              <a:ext uri="{C183D7F6-B498-43B3-948B-1728B52AA6E4}">
                <adec:decorative xmlns:adec="http://schemas.microsoft.com/office/drawing/2017/decorative" val="1"/>
              </a:ext>
            </a:extLst>
          </p:cNvPr>
          <p:cNvGrpSpPr/>
          <p:nvPr/>
        </p:nvGrpSpPr>
        <p:grpSpPr>
          <a:xfrm>
            <a:off x="10353057" y="709806"/>
            <a:ext cx="1838943" cy="5421664"/>
            <a:chOff x="1934061" y="-1754"/>
            <a:chExt cx="1939317" cy="6138446"/>
          </a:xfrm>
        </p:grpSpPr>
        <p:pic>
          <p:nvPicPr>
            <p:cNvPr id="12" name="Picture 11" descr="A room with a table and chairs&#10;&#10;Description automatically generated with low confidence">
              <a:extLst>
                <a:ext uri="{FF2B5EF4-FFF2-40B4-BE49-F238E27FC236}">
                  <a16:creationId xmlns:a16="http://schemas.microsoft.com/office/drawing/2014/main" id="{005B368C-B62E-EB56-F707-0D54DC7B412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34061" y="2097410"/>
              <a:ext cx="1938934" cy="1945954"/>
            </a:xfrm>
            <a:prstGeom prst="rect">
              <a:avLst/>
            </a:prstGeom>
          </p:spPr>
        </p:pic>
        <p:pic>
          <p:nvPicPr>
            <p:cNvPr id="13" name="Picture 12" descr="A picture containing floor, chair, indoor, ceiling&#10;&#10;Description automatically generated">
              <a:extLst>
                <a:ext uri="{FF2B5EF4-FFF2-40B4-BE49-F238E27FC236}">
                  <a16:creationId xmlns:a16="http://schemas.microsoft.com/office/drawing/2014/main" id="{343E57D0-6890-92DC-4D0A-84D9301B83B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35459" y="-1754"/>
              <a:ext cx="1934770" cy="1981597"/>
            </a:xfrm>
            <a:prstGeom prst="rect">
              <a:avLst/>
            </a:prstGeom>
          </p:spPr>
        </p:pic>
        <p:pic>
          <p:nvPicPr>
            <p:cNvPr id="15" name="Picture 14" descr="A room with tables and chairs&#10;&#10;Description automatically generated with medium confidence">
              <a:extLst>
                <a:ext uri="{FF2B5EF4-FFF2-40B4-BE49-F238E27FC236}">
                  <a16:creationId xmlns:a16="http://schemas.microsoft.com/office/drawing/2014/main" id="{AB8209F3-FA47-8F7E-2E4E-60F8F1F8C8E9}"/>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1938608" y="4146690"/>
              <a:ext cx="1934770" cy="1990002"/>
            </a:xfrm>
            <a:prstGeom prst="rect">
              <a:avLst/>
            </a:prstGeom>
          </p:spPr>
        </p:pic>
      </p:grpSp>
      <p:sp>
        <p:nvSpPr>
          <p:cNvPr id="9" name="TextBox 8">
            <a:extLst>
              <a:ext uri="{FF2B5EF4-FFF2-40B4-BE49-F238E27FC236}">
                <a16:creationId xmlns:a16="http://schemas.microsoft.com/office/drawing/2014/main" id="{5B5B6606-A0E5-2A23-0E43-BA2E194B815F}"/>
              </a:ext>
            </a:extLst>
          </p:cNvPr>
          <p:cNvSpPr txBox="1"/>
          <p:nvPr/>
        </p:nvSpPr>
        <p:spPr>
          <a:xfrm>
            <a:off x="1229210" y="812247"/>
            <a:ext cx="8936139" cy="584775"/>
          </a:xfrm>
          <a:prstGeom prst="rect">
            <a:avLst/>
          </a:prstGeom>
          <a:noFill/>
        </p:spPr>
        <p:txBody>
          <a:bodyPr wrap="square">
            <a:spAutoFit/>
          </a:bodyPr>
          <a:lstStyle/>
          <a:p>
            <a:r>
              <a:rPr lang="fr-CA" sz="1600" dirty="0">
                <a:highlight>
                  <a:srgbClr val="FFFF00"/>
                </a:highlight>
                <a:latin typeface="Avenir Next LT Pro" panose="020B0504020202020204" pitchFamily="34" charset="0"/>
                <a:cs typeface="Segoe UI Semilight" panose="020B0402040204020203" pitchFamily="34" charset="0"/>
              </a:rPr>
              <a:t>Vous pouvez également remplacer cette diapositive par une lettre de bienvenue signée par votre sous-ministre</a:t>
            </a:r>
          </a:p>
        </p:txBody>
      </p:sp>
      <p:sp>
        <p:nvSpPr>
          <p:cNvPr id="2" name="Title 1">
            <a:extLst>
              <a:ext uri="{FF2B5EF4-FFF2-40B4-BE49-F238E27FC236}">
                <a16:creationId xmlns:a16="http://schemas.microsoft.com/office/drawing/2014/main" id="{32F6C085-D627-71D9-3866-37CDCFDEA3C8}"/>
              </a:ext>
            </a:extLst>
          </p:cNvPr>
          <p:cNvSpPr txBox="1">
            <a:spLocks/>
          </p:cNvSpPr>
          <p:nvPr/>
        </p:nvSpPr>
        <p:spPr>
          <a:xfrm>
            <a:off x="194310" y="1486893"/>
            <a:ext cx="5387699" cy="546284"/>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b="0" dirty="0">
                <a:latin typeface="Avenir Next LT Pro Demi"/>
              </a:rPr>
              <a:t>Bienvenue au </a:t>
            </a:r>
            <a:r>
              <a:rPr lang="fr-CA" b="0" dirty="0">
                <a:highlight>
                  <a:srgbClr val="FFFF00"/>
                </a:highlight>
                <a:latin typeface="Avenir Next LT Pro Demi"/>
              </a:rPr>
              <a:t>[lieu]! </a:t>
            </a:r>
            <a:endParaRPr lang="fr-CA" b="0" dirty="0">
              <a:latin typeface="Avenir Next LT Pro Demi"/>
            </a:endParaRPr>
          </a:p>
        </p:txBody>
      </p:sp>
      <p:sp>
        <p:nvSpPr>
          <p:cNvPr id="7" name="TextBox 6">
            <a:extLst>
              <a:ext uri="{FF2B5EF4-FFF2-40B4-BE49-F238E27FC236}">
                <a16:creationId xmlns:a16="http://schemas.microsoft.com/office/drawing/2014/main" id="{ACA8245C-EBA1-A5EC-24F1-72B0C0E7D3C4}"/>
              </a:ext>
            </a:extLst>
          </p:cNvPr>
          <p:cNvSpPr txBox="1"/>
          <p:nvPr/>
        </p:nvSpPr>
        <p:spPr>
          <a:xfrm>
            <a:off x="194310" y="2033177"/>
            <a:ext cx="9800082" cy="3016210"/>
          </a:xfrm>
          <a:prstGeom prst="rect">
            <a:avLst/>
          </a:prstGeom>
          <a:noFill/>
        </p:spPr>
        <p:txBody>
          <a:bodyPr wrap="square" rtlCol="0">
            <a:spAutoFit/>
          </a:bodyPr>
          <a:lstStyle/>
          <a:p>
            <a:pPr>
              <a:spcAft>
                <a:spcPts val="1200"/>
              </a:spcAft>
            </a:pPr>
            <a:r>
              <a:rPr lang="fr-CA" sz="1300" dirty="0">
                <a:latin typeface="Avenir Next LT Pro" panose="020B0504020202020204" pitchFamily="34" charset="0"/>
                <a:cs typeface="Segoe UI Semilight" panose="020B0402040204020203" pitchFamily="34" charset="0"/>
              </a:rPr>
              <a:t>Cette boîte à outils constitue votre principale source d'information au sujet de votre nouveau milieu de travail situé au [</a:t>
            </a:r>
            <a:r>
              <a:rPr lang="fr-CA" sz="1300" dirty="0">
                <a:highlight>
                  <a:srgbClr val="FFFF00"/>
                </a:highlight>
                <a:latin typeface="Avenir Next LT Pro" panose="020B0504020202020204" pitchFamily="34" charset="0"/>
                <a:cs typeface="Segoe UI Semilight" panose="020B0402040204020203" pitchFamily="34" charset="0"/>
              </a:rPr>
              <a:t>lieu</a:t>
            </a:r>
            <a:r>
              <a:rPr lang="fr-CA" sz="1300" dirty="0">
                <a:latin typeface="Avenir Next LT Pro" panose="020B0504020202020204" pitchFamily="34" charset="0"/>
                <a:cs typeface="Segoe UI Semilight" panose="020B0402040204020203" pitchFamily="34" charset="0"/>
              </a:rPr>
              <a:t>]. </a:t>
            </a:r>
          </a:p>
          <a:p>
            <a:pPr>
              <a:spcAft>
                <a:spcPts val="1200"/>
              </a:spcAft>
            </a:pPr>
            <a:r>
              <a:rPr lang="fr-CA" sz="1300" dirty="0">
                <a:latin typeface="Avenir Next LT Pro" panose="020B0504020202020204" pitchFamily="34" charset="0"/>
                <a:cs typeface="Segoe UI Semilight" panose="020B0402040204020203" pitchFamily="34" charset="0"/>
              </a:rPr>
              <a:t>Vous trouverez dans cette boîte à outils :</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Un guide étape par étape concernant tout ce dont vous aurez besoin pour vous rendre à votre nouveau milieu de travail;</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Des informations détaillées sur le concept du milieu de travail, les points de travail, les zones de soutien et le zonage fonctionnel, l'accessibilité et l'inclusivité, l'ergonomie, la sécurité, la technologie, la signalétique et l'orientation, ainsi que le bien-être des employés;</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Des guides pratiques pour réserver un point de travail et une salle de réunion, pour programmer le verrou d’un casier, pour utiliser l’équipement informatique et audiovisuel ou encore le mobilier ergonomique;</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Conseils et astuces pour améliorer votre expérience en milieu de travail;</a:t>
            </a:r>
          </a:p>
          <a:p>
            <a:pPr marL="285750" indent="-285750">
              <a:spcAft>
                <a:spcPts val="1200"/>
              </a:spcAft>
              <a:buFontTx/>
              <a:buChar char="-"/>
            </a:pPr>
            <a:r>
              <a:rPr lang="fr-CA" sz="1300" dirty="0">
                <a:latin typeface="Avenir Next LT Pro" panose="020B0504020202020204" pitchFamily="34" charset="0"/>
                <a:cs typeface="Segoe UI Semilight" panose="020B0402040204020203" pitchFamily="34" charset="0"/>
              </a:rPr>
              <a:t>Soutien sur place et contacts utiles.</a:t>
            </a:r>
          </a:p>
        </p:txBody>
      </p:sp>
      <p:sp>
        <p:nvSpPr>
          <p:cNvPr id="20" name="Rectangle 19">
            <a:extLst>
              <a:ext uri="{FF2B5EF4-FFF2-40B4-BE49-F238E27FC236}">
                <a16:creationId xmlns:a16="http://schemas.microsoft.com/office/drawing/2014/main" id="{63F56071-3704-7958-2D06-2274874D5762}"/>
              </a:ext>
            </a:extLst>
          </p:cNvPr>
          <p:cNvSpPr/>
          <p:nvPr/>
        </p:nvSpPr>
        <p:spPr>
          <a:xfrm>
            <a:off x="10336306" y="722376"/>
            <a:ext cx="1865882" cy="540909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 Espaces réservés pour des images</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Remplacez-les par des photos de votre milieu de travail</a:t>
            </a:r>
          </a:p>
        </p:txBody>
      </p:sp>
      <p:graphicFrame>
        <p:nvGraphicFramePr>
          <p:cNvPr id="6" name="Diagram 5">
            <a:extLst>
              <a:ext uri="{FF2B5EF4-FFF2-40B4-BE49-F238E27FC236}">
                <a16:creationId xmlns:a16="http://schemas.microsoft.com/office/drawing/2014/main" id="{55281217-6C1A-4346-A795-B3A0020C89B9}"/>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998061533"/>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68432399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CA"/>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0" cap="none" spc="0" normalizeH="0" baseline="0" dirty="0">
                <a:ln>
                  <a:noFill/>
                </a:ln>
                <a:solidFill>
                  <a:srgbClr val="F1F2F2"/>
                </a:solidFill>
                <a:effectLst/>
                <a:uLnTx/>
                <a:uFillTx/>
                <a:latin typeface="Arial"/>
                <a:ea typeface="Arial"/>
                <a:cs typeface="Arial"/>
                <a:sym typeface="Arial"/>
              </a:rPr>
              <a:t>Zonage</a:t>
            </a:r>
            <a:endParaRPr kumimoji="0" lang="fr-CA" sz="3200" b="1" i="0" u="none" strike="noStrike" kern="1200" cap="none" spc="0" normalizeH="0" baseline="0" dirty="0">
              <a:ln>
                <a:noFill/>
              </a:ln>
              <a:solidFill>
                <a:schemeClr val="bg1"/>
              </a:solidFill>
              <a:effectLst/>
              <a:uLnTx/>
              <a:uFillTx/>
              <a:latin typeface="Arial" panose="020B0604020202020204" pitchFamily="34" charset="0"/>
              <a:ea typeface="+mj-ea"/>
              <a:cs typeface="Arial" panose="020B0604020202020204" pitchFamily="34" charset="0"/>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68514976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E51BBA86-00DC-11C5-287D-29B6F36FB33C}"/>
              </a:ext>
            </a:extLst>
          </p:cNvPr>
          <p:cNvSpPr txBox="1">
            <a:spLocks/>
          </p:cNvSpPr>
          <p:nvPr/>
        </p:nvSpPr>
        <p:spPr>
          <a:xfrm>
            <a:off x="311499" y="929699"/>
            <a:ext cx="11173766" cy="623576"/>
          </a:xfrm>
          <a:prstGeom prst="rect">
            <a:avLst/>
          </a:prstGeom>
        </p:spPr>
        <p:txBody>
          <a:bodyPr>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1400" b="0" dirty="0">
                <a:latin typeface="Avenir Next LT Pro" panose="020B0504020202020204" pitchFamily="34" charset="0"/>
                <a:cs typeface="Arial"/>
              </a:rPr>
              <a:t>Votre nouveau milieu de travail comporte des zones fonctionnelles visant à appuyer les différentes activités réalisées dans le cadre du travail.</a:t>
            </a:r>
          </a:p>
        </p:txBody>
      </p:sp>
      <p:grpSp>
        <p:nvGrpSpPr>
          <p:cNvPr id="5" name="Group 4" descr="Une photo d'un plan d'étage">
            <a:extLst>
              <a:ext uri="{FF2B5EF4-FFF2-40B4-BE49-F238E27FC236}">
                <a16:creationId xmlns:a16="http://schemas.microsoft.com/office/drawing/2014/main" id="{88DBE283-58F0-BEB4-92B5-C621FF84E6EA}"/>
              </a:ext>
            </a:extLst>
          </p:cNvPr>
          <p:cNvGrpSpPr/>
          <p:nvPr/>
        </p:nvGrpSpPr>
        <p:grpSpPr>
          <a:xfrm>
            <a:off x="516905" y="1688954"/>
            <a:ext cx="5289091" cy="3605911"/>
            <a:chOff x="516905" y="1960257"/>
            <a:chExt cx="5289091" cy="3605911"/>
          </a:xfrm>
        </p:grpSpPr>
        <p:pic>
          <p:nvPicPr>
            <p:cNvPr id="6" name="Picture 5">
              <a:extLst>
                <a:ext uri="{FF2B5EF4-FFF2-40B4-BE49-F238E27FC236}">
                  <a16:creationId xmlns:a16="http://schemas.microsoft.com/office/drawing/2014/main" id="{00B5D02D-1B7E-F928-6C1A-217C5E6D8908}"/>
                </a:ext>
              </a:extLst>
            </p:cNvPr>
            <p:cNvPicPr>
              <a:picLocks noChangeAspect="1"/>
            </p:cNvPicPr>
            <p:nvPr/>
          </p:nvPicPr>
          <p:blipFill rotWithShape="1">
            <a:blip r:embed="rId11" cstate="hqprint">
              <a:grayscl/>
              <a:extLst>
                <a:ext uri="{28A0092B-C50C-407E-A947-70E740481C1C}">
                  <a14:useLocalDpi xmlns:a14="http://schemas.microsoft.com/office/drawing/2010/main"/>
                </a:ext>
              </a:extLst>
            </a:blip>
            <a:srcRect/>
            <a:stretch/>
          </p:blipFill>
          <p:spPr>
            <a:xfrm>
              <a:off x="516905" y="1960257"/>
              <a:ext cx="5289091" cy="3605911"/>
            </a:xfrm>
            <a:prstGeom prst="rect">
              <a:avLst/>
            </a:prstGeom>
          </p:spPr>
        </p:pic>
        <p:sp>
          <p:nvSpPr>
            <p:cNvPr id="11" name="Oval 10">
              <a:extLst>
                <a:ext uri="{FF2B5EF4-FFF2-40B4-BE49-F238E27FC236}">
                  <a16:creationId xmlns:a16="http://schemas.microsoft.com/office/drawing/2014/main" id="{A33E6C85-FA7C-F9C8-E679-0827A3852A52}"/>
                </a:ext>
              </a:extLst>
            </p:cNvPr>
            <p:cNvSpPr/>
            <p:nvPr/>
          </p:nvSpPr>
          <p:spPr>
            <a:xfrm>
              <a:off x="1357517" y="2272683"/>
              <a:ext cx="568938" cy="568938"/>
            </a:xfrm>
            <a:prstGeom prst="ellipse">
              <a:avLst/>
            </a:prstGeom>
            <a:solidFill>
              <a:schemeClr val="accent5">
                <a:alpha val="60000"/>
              </a:schemeClr>
            </a:solidFill>
            <a:ln w="19050">
              <a:solidFill>
                <a:srgbClr val="4D799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 name="Oval 11">
              <a:extLst>
                <a:ext uri="{FF2B5EF4-FFF2-40B4-BE49-F238E27FC236}">
                  <a16:creationId xmlns:a16="http://schemas.microsoft.com/office/drawing/2014/main" id="{23452A51-907D-9D1F-EF0A-78654F9E6985}"/>
                </a:ext>
              </a:extLst>
            </p:cNvPr>
            <p:cNvSpPr/>
            <p:nvPr/>
          </p:nvSpPr>
          <p:spPr>
            <a:xfrm>
              <a:off x="4535723" y="3188179"/>
              <a:ext cx="568938" cy="568938"/>
            </a:xfrm>
            <a:prstGeom prst="ellipse">
              <a:avLst/>
            </a:prstGeom>
            <a:solidFill>
              <a:srgbClr val="FFFF00">
                <a:alpha val="50196"/>
              </a:srgbClr>
            </a:solid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 name="Oval 12">
              <a:extLst>
                <a:ext uri="{FF2B5EF4-FFF2-40B4-BE49-F238E27FC236}">
                  <a16:creationId xmlns:a16="http://schemas.microsoft.com/office/drawing/2014/main" id="{197CFAE3-ADFD-3396-51F1-0884CCABEC60}"/>
                </a:ext>
              </a:extLst>
            </p:cNvPr>
            <p:cNvSpPr/>
            <p:nvPr/>
          </p:nvSpPr>
          <p:spPr>
            <a:xfrm>
              <a:off x="2893354" y="4458015"/>
              <a:ext cx="568938" cy="568938"/>
            </a:xfrm>
            <a:prstGeom prst="ellipse">
              <a:avLst/>
            </a:prstGeom>
            <a:solidFill>
              <a:schemeClr val="accent1">
                <a:alpha val="60000"/>
              </a:schemeClr>
            </a:solidFill>
            <a:ln w="1905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sp>
        <p:nvSpPr>
          <p:cNvPr id="14" name="TextBox 13">
            <a:extLst>
              <a:ext uri="{FF2B5EF4-FFF2-40B4-BE49-F238E27FC236}">
                <a16:creationId xmlns:a16="http://schemas.microsoft.com/office/drawing/2014/main" id="{1FA5CD48-CA31-B630-CB95-3E404CD1AF79}"/>
              </a:ext>
            </a:extLst>
          </p:cNvPr>
          <p:cNvSpPr txBox="1"/>
          <p:nvPr/>
        </p:nvSpPr>
        <p:spPr>
          <a:xfrm>
            <a:off x="6776876" y="1496437"/>
            <a:ext cx="5050045" cy="3893374"/>
          </a:xfrm>
          <a:prstGeom prst="rect">
            <a:avLst/>
          </a:prstGeom>
          <a:noFill/>
        </p:spPr>
        <p:txBody>
          <a:bodyPr wrap="square" rtlCol="0">
            <a:spAutoFit/>
          </a:bodyPr>
          <a:lstStyle/>
          <a:p>
            <a:r>
              <a:rPr lang="fr-FR" sz="1300" dirty="0">
                <a:latin typeface="Avenir Next LT Pro" panose="020B0504020202020204" pitchFamily="34" charset="0"/>
                <a:ea typeface="Calibri" panose="020F0502020204030204" pitchFamily="34" charset="0"/>
                <a:cs typeface="Calibri" panose="020F0502020204030204" pitchFamily="34" charset="0"/>
              </a:rPr>
              <a:t>Une </a:t>
            </a:r>
            <a:r>
              <a:rPr lang="fr-FR" sz="1300" b="1" dirty="0">
                <a:latin typeface="Avenir Next LT Pro" panose="020B0504020202020204" pitchFamily="34" charset="0"/>
                <a:ea typeface="Calibri" panose="020F0502020204030204" pitchFamily="34" charset="0"/>
                <a:cs typeface="Calibri" panose="020F0502020204030204" pitchFamily="34" charset="0"/>
              </a:rPr>
              <a:t>zone tranquille </a:t>
            </a:r>
            <a:r>
              <a:rPr lang="fr-FR" sz="1300" dirty="0">
                <a:latin typeface="Avenir Next LT Pro" panose="020B0504020202020204" pitchFamily="34" charset="0"/>
                <a:ea typeface="Calibri" panose="020F0502020204030204" pitchFamily="34" charset="0"/>
                <a:cs typeface="Calibri" panose="020F0502020204030204" pitchFamily="34" charset="0"/>
              </a:rPr>
              <a:t>qui comprend des points de travail individuels ouverts, semi-fermés et fermés. Dans ces zones, l’objectif est d’encourager le travail individuel et de soutenir le besoin d’espaces tranquilles ou privés.</a:t>
            </a:r>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r>
              <a:rPr lang="en-CA" sz="1300" dirty="0">
                <a:latin typeface="Avenir Next LT Pro" panose="020B0504020202020204" pitchFamily="34" charset="0"/>
                <a:ea typeface="Calibri" panose="020F0502020204030204" pitchFamily="34" charset="0"/>
                <a:cs typeface="Calibri" panose="020F0502020204030204" pitchFamily="34" charset="0"/>
              </a:rPr>
              <a:t>Une </a:t>
            </a:r>
            <a:r>
              <a:rPr lang="en-CA" sz="1300" b="1" dirty="0">
                <a:latin typeface="Avenir Next LT Pro" panose="020B0504020202020204" pitchFamily="34" charset="0"/>
                <a:ea typeface="Calibri" panose="020F0502020204030204" pitchFamily="34" charset="0"/>
                <a:cs typeface="Calibri" panose="020F0502020204030204" pitchFamily="34" charset="0"/>
              </a:rPr>
              <a:t>zone interactive </a:t>
            </a:r>
            <a:r>
              <a:rPr lang="fr-FR" sz="1300" dirty="0">
                <a:latin typeface="Avenir Next LT Pro" panose="020B0504020202020204" pitchFamily="34" charset="0"/>
                <a:ea typeface="Calibri" panose="020F0502020204030204" pitchFamily="34" charset="0"/>
                <a:cs typeface="Calibri" panose="020F0502020204030204" pitchFamily="34" charset="0"/>
              </a:rPr>
              <a:t>où la socialisation et la collaboration de groupe sont favorisées et fortement encouragées tout en offrant une variété de points de travail collaboratifs éloignés de la zone tranquille. </a:t>
            </a: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endParaRPr lang="en-CA" sz="1300" dirty="0">
              <a:latin typeface="Avenir Next LT Pro" panose="020B0504020202020204" pitchFamily="34" charset="0"/>
              <a:ea typeface="Calibri" panose="020F0502020204030204" pitchFamily="34" charset="0"/>
              <a:cs typeface="Calibri" panose="020F0502020204030204" pitchFamily="34" charset="0"/>
            </a:endParaRPr>
          </a:p>
          <a:p>
            <a:r>
              <a:rPr lang="fr-FR" sz="1300" dirty="0">
                <a:latin typeface="Avenir Next LT Pro" panose="020B0504020202020204" pitchFamily="34" charset="0"/>
                <a:ea typeface="Calibri" panose="020F0502020204030204" pitchFamily="34" charset="0"/>
                <a:cs typeface="Calibri" panose="020F0502020204030204" pitchFamily="34" charset="0"/>
              </a:rPr>
              <a:t>Une </a:t>
            </a:r>
            <a:r>
              <a:rPr lang="fr-FR" sz="1300" b="1" dirty="0">
                <a:latin typeface="Avenir Next LT Pro" panose="020B0504020202020204" pitchFamily="34" charset="0"/>
                <a:ea typeface="Calibri" panose="020F0502020204030204" pitchFamily="34" charset="0"/>
                <a:cs typeface="Calibri" panose="020F0502020204030204" pitchFamily="34" charset="0"/>
              </a:rPr>
              <a:t>zone de transition </a:t>
            </a:r>
            <a:r>
              <a:rPr lang="fr-FR" sz="1300" dirty="0">
                <a:latin typeface="Avenir Next LT Pro" panose="020B0504020202020204" pitchFamily="34" charset="0"/>
                <a:ea typeface="Calibri" panose="020F0502020204030204" pitchFamily="34" charset="0"/>
                <a:cs typeface="Calibri" panose="020F0502020204030204" pitchFamily="34" charset="0"/>
              </a:rPr>
              <a:t>qui comprend une variété d’espaces ouverts et fermés où la concentration est moins intense. Les zones de transition peuvent comprendre des points de travail individuels et collaboratifs ouverts, des espaces de collaboration semi-fermés et des locaux de soutien comme des casiers ou des zones d’équipement et de rangement partagées.</a:t>
            </a:r>
          </a:p>
          <a:p>
            <a:endParaRPr lang="en-CA" sz="1300" dirty="0">
              <a:latin typeface="Avenir Next LT Pro" panose="020B0504020202020204" pitchFamily="34" charset="0"/>
              <a:cs typeface="Arial" panose="020B0604020202020204" pitchFamily="34" charset="0"/>
            </a:endParaRPr>
          </a:p>
        </p:txBody>
      </p:sp>
      <p:cxnSp>
        <p:nvCxnSpPr>
          <p:cNvPr id="15" name="Straight Connector 14">
            <a:extLst>
              <a:ext uri="{FF2B5EF4-FFF2-40B4-BE49-F238E27FC236}">
                <a16:creationId xmlns:a16="http://schemas.microsoft.com/office/drawing/2014/main" id="{3909ACCD-E75B-D170-BDBF-190B688AE699}"/>
              </a:ext>
              <a:ext uri="{C183D7F6-B498-43B3-948B-1728B52AA6E4}">
                <adec:decorative xmlns:adec="http://schemas.microsoft.com/office/drawing/2017/decorative" val="1"/>
              </a:ext>
            </a:extLst>
          </p:cNvPr>
          <p:cNvCxnSpPr>
            <a:stCxn id="11" idx="6"/>
          </p:cNvCxnSpPr>
          <p:nvPr/>
        </p:nvCxnSpPr>
        <p:spPr>
          <a:xfrm flipV="1">
            <a:off x="1926455" y="2276588"/>
            <a:ext cx="4675494" cy="9261"/>
          </a:xfrm>
          <a:prstGeom prst="line">
            <a:avLst/>
          </a:prstGeom>
          <a:ln w="19050">
            <a:solidFill>
              <a:srgbClr val="4D799D"/>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AE2A55A-A87E-7FCD-2720-2DAC4F41AD6B}"/>
              </a:ext>
              <a:ext uri="{C183D7F6-B498-43B3-948B-1728B52AA6E4}">
                <adec:decorative xmlns:adec="http://schemas.microsoft.com/office/drawing/2017/decorative" val="1"/>
              </a:ext>
            </a:extLst>
          </p:cNvPr>
          <p:cNvCxnSpPr>
            <a:stCxn id="12" idx="6"/>
          </p:cNvCxnSpPr>
          <p:nvPr/>
        </p:nvCxnSpPr>
        <p:spPr>
          <a:xfrm>
            <a:off x="5104661" y="3201345"/>
            <a:ext cx="1497288" cy="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5493EA1-4A48-1A12-978A-C7924AAFDF68}"/>
              </a:ext>
              <a:ext uri="{C183D7F6-B498-43B3-948B-1728B52AA6E4}">
                <adec:decorative xmlns:adec="http://schemas.microsoft.com/office/drawing/2017/decorative" val="1"/>
              </a:ext>
            </a:extLst>
          </p:cNvPr>
          <p:cNvCxnSpPr>
            <a:stCxn id="13" idx="6"/>
          </p:cNvCxnSpPr>
          <p:nvPr/>
        </p:nvCxnSpPr>
        <p:spPr>
          <a:xfrm>
            <a:off x="3462292" y="4471181"/>
            <a:ext cx="3139657" cy="0"/>
          </a:xfrm>
          <a:prstGeom prst="line">
            <a:avLst/>
          </a:prstGeom>
          <a:ln w="19050">
            <a:solidFill>
              <a:srgbClr val="92D050"/>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40170D1B-6CC6-57A4-171A-0FE12A551B8B}"/>
              </a:ext>
              <a:ext uri="{C183D7F6-B498-43B3-948B-1728B52AA6E4}">
                <adec:decorative xmlns:adec="http://schemas.microsoft.com/office/drawing/2017/decorative" val="1"/>
              </a:ext>
            </a:extLst>
          </p:cNvPr>
          <p:cNvSpPr/>
          <p:nvPr/>
        </p:nvSpPr>
        <p:spPr>
          <a:xfrm>
            <a:off x="445814" y="1842361"/>
            <a:ext cx="5464019" cy="328690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 par votre plan d’étage</a:t>
            </a:r>
          </a:p>
        </p:txBody>
      </p:sp>
      <p:sp>
        <p:nvSpPr>
          <p:cNvPr id="4" name="TextBox 3">
            <a:extLst>
              <a:ext uri="{FF2B5EF4-FFF2-40B4-BE49-F238E27FC236}">
                <a16:creationId xmlns:a16="http://schemas.microsoft.com/office/drawing/2014/main" id="{561E9860-BF92-2D20-64B9-D60801C69110}"/>
              </a:ext>
            </a:extLst>
          </p:cNvPr>
          <p:cNvSpPr txBox="1"/>
          <p:nvPr/>
        </p:nvSpPr>
        <p:spPr>
          <a:xfrm>
            <a:off x="401591" y="5301318"/>
            <a:ext cx="11518171" cy="604204"/>
          </a:xfrm>
          <a:prstGeom prst="rect">
            <a:avLst/>
          </a:prstGeom>
          <a:noFill/>
        </p:spPr>
        <p:txBody>
          <a:bodyPr wrap="square">
            <a:spAutoFit/>
          </a:bodyPr>
          <a:lstStyle/>
          <a:p>
            <a:pPr marL="0" marR="0">
              <a:lnSpc>
                <a:spcPct val="107000"/>
              </a:lnSpc>
              <a:spcBef>
                <a:spcPts val="0"/>
              </a:spcBef>
              <a:spcAft>
                <a:spcPts val="800"/>
              </a:spcAft>
            </a:pPr>
            <a:r>
              <a:rPr lang="fr-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Plus d’une page pourraient être requises pour le zonage</a:t>
            </a:r>
            <a:r>
              <a:rPr lang="fr-CA"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 en fonction de la stratégie pour les étages (p. ex. étage tranquille, étage interactif, etc.)</a:t>
            </a:r>
            <a:endParaRPr lang="fr-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09530849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019DA4-2BDD-12EB-9D36-E76B94733316}"/>
              </a:ext>
              <a:ext uri="{C183D7F6-B498-43B3-948B-1728B52AA6E4}">
                <adec:decorative xmlns:adec="http://schemas.microsoft.com/office/drawing/2017/decorative" val="1"/>
              </a:ext>
            </a:extLst>
          </p:cNvPr>
          <p:cNvSpPr/>
          <p:nvPr/>
        </p:nvSpPr>
        <p:spPr>
          <a:xfrm>
            <a:off x="315322" y="1050399"/>
            <a:ext cx="864872" cy="338554"/>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fr-CA" dirty="0"/>
          </a:p>
        </p:txBody>
      </p:sp>
      <p:sp>
        <p:nvSpPr>
          <p:cNvPr id="6" name="Rectangle 5">
            <a:extLst>
              <a:ext uri="{FF2B5EF4-FFF2-40B4-BE49-F238E27FC236}">
                <a16:creationId xmlns:a16="http://schemas.microsoft.com/office/drawing/2014/main" id="{0B97A095-294D-7487-F533-67A10DAF01C6}"/>
              </a:ext>
              <a:ext uri="{C183D7F6-B498-43B3-948B-1728B52AA6E4}">
                <adec:decorative xmlns:adec="http://schemas.microsoft.com/office/drawing/2017/decorative" val="1"/>
              </a:ext>
            </a:extLst>
          </p:cNvPr>
          <p:cNvSpPr/>
          <p:nvPr/>
        </p:nvSpPr>
        <p:spPr>
          <a:xfrm>
            <a:off x="3449676" y="822691"/>
            <a:ext cx="864872" cy="2941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pic>
        <p:nvPicPr>
          <p:cNvPr id="59" name="Picture 58">
            <a:extLst>
              <a:ext uri="{FF2B5EF4-FFF2-40B4-BE49-F238E27FC236}">
                <a16:creationId xmlns:a16="http://schemas.microsoft.com/office/drawing/2014/main" id="{F72A6C64-CE8D-4038-B709-C765A11885AA}"/>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8600160" y="3439886"/>
            <a:ext cx="1001772" cy="852752"/>
          </a:xfrm>
          <a:prstGeom prst="rect">
            <a:avLst/>
          </a:prstGeom>
        </p:spPr>
      </p:pic>
      <p:pic>
        <p:nvPicPr>
          <p:cNvPr id="23" name="Picture 22" descr="Phone booth image&#10;">
            <a:extLst>
              <a:ext uri="{FF2B5EF4-FFF2-40B4-BE49-F238E27FC236}">
                <a16:creationId xmlns:a16="http://schemas.microsoft.com/office/drawing/2014/main" id="{DC883D4F-A364-039A-1D38-7D2C17105C4E}"/>
              </a:ext>
            </a:extLst>
          </p:cNvPr>
          <p:cNvPicPr>
            <a:picLocks noChangeAspect="1"/>
          </p:cNvPicPr>
          <p:nvPr/>
        </p:nvPicPr>
        <p:blipFill>
          <a:blip r:embed="rId4" cstate="screen">
            <a:extLst>
              <a:ext uri="{28A0092B-C50C-407E-A947-70E740481C1C}">
                <a14:useLocalDpi xmlns:a14="http://schemas.microsoft.com/office/drawing/2010/main"/>
              </a:ext>
            </a:extLst>
          </a:blip>
          <a:srcRect/>
          <a:stretch/>
        </p:blipFill>
        <p:spPr>
          <a:xfrm>
            <a:off x="9571686" y="1709162"/>
            <a:ext cx="960725" cy="1206530"/>
          </a:xfrm>
          <a:prstGeom prst="rect">
            <a:avLst/>
          </a:prstGeom>
        </p:spPr>
      </p:pic>
      <p:pic>
        <p:nvPicPr>
          <p:cNvPr id="58" name="Picture 57">
            <a:extLst>
              <a:ext uri="{FF2B5EF4-FFF2-40B4-BE49-F238E27FC236}">
                <a16:creationId xmlns:a16="http://schemas.microsoft.com/office/drawing/2014/main" id="{09AE4678-EE12-49C6-913C-5B0BBACAB0D8}"/>
              </a:ext>
              <a:ext uri="{C183D7F6-B498-43B3-948B-1728B52AA6E4}">
                <adec:decorative xmlns:adec="http://schemas.microsoft.com/office/drawing/2017/decorative" val="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6496" t="13629" r="31598" b="13502"/>
          <a:stretch/>
        </p:blipFill>
        <p:spPr>
          <a:xfrm>
            <a:off x="3074479" y="1156935"/>
            <a:ext cx="5721591" cy="4997291"/>
          </a:xfrm>
          <a:prstGeom prst="rect">
            <a:avLst/>
          </a:prstGeom>
        </p:spPr>
      </p:pic>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170431" y="115833"/>
            <a:ext cx="10074399"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3200" dirty="0">
                <a:solidFill>
                  <a:schemeClr val="bg1"/>
                </a:solidFill>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Explorer le milieu de travail (1 de 3)</a:t>
            </a:r>
            <a:endParaRPr lang="fr-CA" sz="3200" dirty="0">
              <a:solidFill>
                <a:schemeClr val="bg1"/>
              </a:solidFill>
            </a:endParaRPr>
          </a:p>
        </p:txBody>
      </p:sp>
      <p:sp>
        <p:nvSpPr>
          <p:cNvPr id="9" name="Title 1">
            <a:extLst>
              <a:ext uri="{FF2B5EF4-FFF2-40B4-BE49-F238E27FC236}">
                <a16:creationId xmlns:a16="http://schemas.microsoft.com/office/drawing/2014/main" id="{8E356236-2219-460C-BDBB-C720AF99D707}"/>
              </a:ext>
            </a:extLst>
          </p:cNvPr>
          <p:cNvSpPr>
            <a:spLocks noGrp="1"/>
          </p:cNvSpPr>
          <p:nvPr>
            <p:ph type="title" idx="4294967295"/>
          </p:nvPr>
        </p:nvSpPr>
        <p:spPr>
          <a:xfrm>
            <a:off x="252841" y="813528"/>
            <a:ext cx="4700063" cy="328307"/>
          </a:xfrm>
          <a:prstGeom prst="rect">
            <a:avLst/>
          </a:prstGeom>
          <a:noFill/>
          <a:ln>
            <a:noFill/>
          </a:ln>
        </p:spPr>
        <p:txBody>
          <a:bodyPr/>
          <a:lstStyle/>
          <a:p>
            <a:r>
              <a:rPr lang="fr-CA" sz="1800" dirty="0">
                <a:latin typeface="Avenir Next LT Pro" panose="020B0504020202020204" pitchFamily="34" charset="0"/>
              </a:rPr>
              <a:t>Points de travail individuels ouverts et fermés</a:t>
            </a:r>
          </a:p>
        </p:txBody>
      </p:sp>
      <p:sp>
        <p:nvSpPr>
          <p:cNvPr id="10" name="Rectangle 9">
            <a:extLst>
              <a:ext uri="{FF2B5EF4-FFF2-40B4-BE49-F238E27FC236}">
                <a16:creationId xmlns:a16="http://schemas.microsoft.com/office/drawing/2014/main" id="{BBAFC4D7-8A9C-4703-877D-7B1F064A8DD6}"/>
              </a:ext>
              <a:ext uri="{C183D7F6-B498-43B3-948B-1728B52AA6E4}">
                <adec:decorative xmlns:adec="http://schemas.microsoft.com/office/drawing/2017/decorative" val="1"/>
              </a:ext>
            </a:extLst>
          </p:cNvPr>
          <p:cNvSpPr/>
          <p:nvPr/>
        </p:nvSpPr>
        <p:spPr>
          <a:xfrm>
            <a:off x="4063500" y="3151625"/>
            <a:ext cx="780722" cy="48179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1" name="Rectangle 10">
            <a:extLst>
              <a:ext uri="{FF2B5EF4-FFF2-40B4-BE49-F238E27FC236}">
                <a16:creationId xmlns:a16="http://schemas.microsoft.com/office/drawing/2014/main" id="{58F12D43-F663-4ADB-8BC1-241C79298260}"/>
              </a:ext>
              <a:ext uri="{C183D7F6-B498-43B3-948B-1728B52AA6E4}">
                <adec:decorative xmlns:adec="http://schemas.microsoft.com/office/drawing/2017/decorative" val="1"/>
              </a:ext>
            </a:extLst>
          </p:cNvPr>
          <p:cNvSpPr/>
          <p:nvPr/>
        </p:nvSpPr>
        <p:spPr>
          <a:xfrm>
            <a:off x="7870519" y="1375726"/>
            <a:ext cx="536438" cy="40143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2" name="Rectangle 11">
            <a:extLst>
              <a:ext uri="{FF2B5EF4-FFF2-40B4-BE49-F238E27FC236}">
                <a16:creationId xmlns:a16="http://schemas.microsoft.com/office/drawing/2014/main" id="{AE9DA72E-CF39-47EA-BDD9-3FA1CBC51EEA}"/>
              </a:ext>
              <a:ext uri="{C183D7F6-B498-43B3-948B-1728B52AA6E4}">
                <adec:decorative xmlns:adec="http://schemas.microsoft.com/office/drawing/2017/decorative" val="1"/>
              </a:ext>
            </a:extLst>
          </p:cNvPr>
          <p:cNvSpPr/>
          <p:nvPr/>
        </p:nvSpPr>
        <p:spPr>
          <a:xfrm>
            <a:off x="6386501" y="1372848"/>
            <a:ext cx="536438" cy="40143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3" name="Rectangle 12">
            <a:extLst>
              <a:ext uri="{FF2B5EF4-FFF2-40B4-BE49-F238E27FC236}">
                <a16:creationId xmlns:a16="http://schemas.microsoft.com/office/drawing/2014/main" id="{90720C57-A96D-48DC-B2DB-133E9314B26C}"/>
              </a:ext>
              <a:ext uri="{C183D7F6-B498-43B3-948B-1728B52AA6E4}">
                <adec:decorative xmlns:adec="http://schemas.microsoft.com/office/drawing/2017/decorative" val="1"/>
              </a:ext>
            </a:extLst>
          </p:cNvPr>
          <p:cNvSpPr/>
          <p:nvPr/>
        </p:nvSpPr>
        <p:spPr>
          <a:xfrm>
            <a:off x="3282778" y="3130991"/>
            <a:ext cx="621528" cy="106680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4" name="Rectangle 13">
            <a:extLst>
              <a:ext uri="{FF2B5EF4-FFF2-40B4-BE49-F238E27FC236}">
                <a16:creationId xmlns:a16="http://schemas.microsoft.com/office/drawing/2014/main" id="{5B0C1B5B-BAB3-4A00-974F-C1B507BA8E2F}"/>
              </a:ext>
              <a:ext uri="{C183D7F6-B498-43B3-948B-1728B52AA6E4}">
                <adec:decorative xmlns:adec="http://schemas.microsoft.com/office/drawing/2017/decorative" val="1"/>
              </a:ext>
            </a:extLst>
          </p:cNvPr>
          <p:cNvSpPr/>
          <p:nvPr/>
        </p:nvSpPr>
        <p:spPr>
          <a:xfrm>
            <a:off x="3449676" y="1377804"/>
            <a:ext cx="287732" cy="27407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5" name="Rectangle 14">
            <a:extLst>
              <a:ext uri="{FF2B5EF4-FFF2-40B4-BE49-F238E27FC236}">
                <a16:creationId xmlns:a16="http://schemas.microsoft.com/office/drawing/2014/main" id="{361B8A83-7258-4D2F-9A83-ACDED347B3A7}"/>
              </a:ext>
              <a:ext uri="{C183D7F6-B498-43B3-948B-1728B52AA6E4}">
                <adec:decorative xmlns:adec="http://schemas.microsoft.com/office/drawing/2017/decorative" val="1"/>
              </a:ext>
            </a:extLst>
          </p:cNvPr>
          <p:cNvSpPr/>
          <p:nvPr/>
        </p:nvSpPr>
        <p:spPr>
          <a:xfrm>
            <a:off x="3295287" y="4513546"/>
            <a:ext cx="200891" cy="482960"/>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6" name="Rectangle 15">
            <a:extLst>
              <a:ext uri="{FF2B5EF4-FFF2-40B4-BE49-F238E27FC236}">
                <a16:creationId xmlns:a16="http://schemas.microsoft.com/office/drawing/2014/main" id="{BB391398-756D-4442-A563-6E299F0B2322}"/>
              </a:ext>
              <a:ext uri="{C183D7F6-B498-43B3-948B-1728B52AA6E4}">
                <adec:decorative xmlns:adec="http://schemas.microsoft.com/office/drawing/2017/decorative" val="1"/>
              </a:ext>
            </a:extLst>
          </p:cNvPr>
          <p:cNvSpPr/>
          <p:nvPr/>
        </p:nvSpPr>
        <p:spPr>
          <a:xfrm>
            <a:off x="3684080" y="5135416"/>
            <a:ext cx="1713727" cy="57439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7" name="Rectangle 16">
            <a:extLst>
              <a:ext uri="{FF2B5EF4-FFF2-40B4-BE49-F238E27FC236}">
                <a16:creationId xmlns:a16="http://schemas.microsoft.com/office/drawing/2014/main" id="{18065404-B148-4C91-BD32-C1183987A1E5}"/>
              </a:ext>
              <a:ext uri="{C183D7F6-B498-43B3-948B-1728B52AA6E4}">
                <adec:decorative xmlns:adec="http://schemas.microsoft.com/office/drawing/2017/decorative" val="1"/>
              </a:ext>
            </a:extLst>
          </p:cNvPr>
          <p:cNvSpPr/>
          <p:nvPr/>
        </p:nvSpPr>
        <p:spPr>
          <a:xfrm>
            <a:off x="8374359" y="3040144"/>
            <a:ext cx="200891" cy="46759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8" name="Rectangle 17">
            <a:extLst>
              <a:ext uri="{FF2B5EF4-FFF2-40B4-BE49-F238E27FC236}">
                <a16:creationId xmlns:a16="http://schemas.microsoft.com/office/drawing/2014/main" id="{65760BB0-5BA0-407E-8D72-2A1F558526DA}"/>
              </a:ext>
              <a:ext uri="{C183D7F6-B498-43B3-948B-1728B52AA6E4}">
                <adec:decorative xmlns:adec="http://schemas.microsoft.com/office/drawing/2017/decorative" val="1"/>
              </a:ext>
            </a:extLst>
          </p:cNvPr>
          <p:cNvSpPr/>
          <p:nvPr/>
        </p:nvSpPr>
        <p:spPr>
          <a:xfrm>
            <a:off x="5560505" y="5413091"/>
            <a:ext cx="712051" cy="419205"/>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19" name="Rectangle 18">
            <a:extLst>
              <a:ext uri="{FF2B5EF4-FFF2-40B4-BE49-F238E27FC236}">
                <a16:creationId xmlns:a16="http://schemas.microsoft.com/office/drawing/2014/main" id="{6AC032EC-F91C-4E20-AA41-4A4DFD05BF9D}"/>
              </a:ext>
              <a:ext uri="{C183D7F6-B498-43B3-948B-1728B52AA6E4}">
                <adec:decorative xmlns:adec="http://schemas.microsoft.com/office/drawing/2017/decorative" val="1"/>
              </a:ext>
            </a:extLst>
          </p:cNvPr>
          <p:cNvSpPr/>
          <p:nvPr/>
        </p:nvSpPr>
        <p:spPr>
          <a:xfrm>
            <a:off x="6476398" y="5472356"/>
            <a:ext cx="372496" cy="44041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0" name="Rectangle 19">
            <a:extLst>
              <a:ext uri="{FF2B5EF4-FFF2-40B4-BE49-F238E27FC236}">
                <a16:creationId xmlns:a16="http://schemas.microsoft.com/office/drawing/2014/main" id="{CB931EC5-42BE-41E8-A5A5-28C01160CFAB}"/>
              </a:ext>
              <a:ext uri="{C183D7F6-B498-43B3-948B-1728B52AA6E4}">
                <adec:decorative xmlns:adec="http://schemas.microsoft.com/office/drawing/2017/decorative" val="1"/>
              </a:ext>
            </a:extLst>
          </p:cNvPr>
          <p:cNvSpPr/>
          <p:nvPr/>
        </p:nvSpPr>
        <p:spPr>
          <a:xfrm>
            <a:off x="4053251" y="3633416"/>
            <a:ext cx="398004" cy="75154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5" name="Rectangle 24">
            <a:extLst>
              <a:ext uri="{FF2B5EF4-FFF2-40B4-BE49-F238E27FC236}">
                <a16:creationId xmlns:a16="http://schemas.microsoft.com/office/drawing/2014/main" id="{5F444456-7C90-435F-A81E-0A25463DA1B5}"/>
              </a:ext>
              <a:ext uri="{C183D7F6-B498-43B3-948B-1728B52AA6E4}">
                <adec:decorative xmlns:adec="http://schemas.microsoft.com/office/drawing/2017/decorative" val="1"/>
              </a:ext>
            </a:extLst>
          </p:cNvPr>
          <p:cNvSpPr/>
          <p:nvPr/>
        </p:nvSpPr>
        <p:spPr>
          <a:xfrm>
            <a:off x="5715177" y="1364515"/>
            <a:ext cx="414337" cy="450866"/>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6" name="Rectangle 25">
            <a:extLst>
              <a:ext uri="{FF2B5EF4-FFF2-40B4-BE49-F238E27FC236}">
                <a16:creationId xmlns:a16="http://schemas.microsoft.com/office/drawing/2014/main" id="{094BE411-3198-469C-B44A-831F9CDF9A9B}"/>
              </a:ext>
              <a:ext uri="{C183D7F6-B498-43B3-948B-1728B52AA6E4}">
                <adec:decorative xmlns:adec="http://schemas.microsoft.com/office/drawing/2017/decorative" val="1"/>
              </a:ext>
            </a:extLst>
          </p:cNvPr>
          <p:cNvSpPr/>
          <p:nvPr/>
        </p:nvSpPr>
        <p:spPr>
          <a:xfrm>
            <a:off x="8178877" y="1929298"/>
            <a:ext cx="304181" cy="40142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31" name="Rectangle 30">
            <a:extLst>
              <a:ext uri="{FF2B5EF4-FFF2-40B4-BE49-F238E27FC236}">
                <a16:creationId xmlns:a16="http://schemas.microsoft.com/office/drawing/2014/main" id="{2BEA49DB-C6B8-42FC-9B29-60DB934A16CD}"/>
              </a:ext>
              <a:ext uri="{C183D7F6-B498-43B3-948B-1728B52AA6E4}">
                <adec:decorative xmlns:adec="http://schemas.microsoft.com/office/drawing/2017/decorative" val="1"/>
              </a:ext>
            </a:extLst>
          </p:cNvPr>
          <p:cNvSpPr/>
          <p:nvPr/>
        </p:nvSpPr>
        <p:spPr>
          <a:xfrm>
            <a:off x="6482111" y="4947187"/>
            <a:ext cx="308016"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2" name="Rectangle 31">
            <a:extLst>
              <a:ext uri="{FF2B5EF4-FFF2-40B4-BE49-F238E27FC236}">
                <a16:creationId xmlns:a16="http://schemas.microsoft.com/office/drawing/2014/main" id="{51A607FC-5C51-49EA-9734-350AB771DBFA}"/>
              </a:ext>
              <a:ext uri="{C183D7F6-B498-43B3-948B-1728B52AA6E4}">
                <adec:decorative xmlns:adec="http://schemas.microsoft.com/office/drawing/2017/decorative" val="1"/>
              </a:ext>
            </a:extLst>
          </p:cNvPr>
          <p:cNvSpPr/>
          <p:nvPr/>
        </p:nvSpPr>
        <p:spPr>
          <a:xfrm>
            <a:off x="7775964" y="4685390"/>
            <a:ext cx="522221" cy="424620"/>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3" name="Rectangle 32">
            <a:extLst>
              <a:ext uri="{FF2B5EF4-FFF2-40B4-BE49-F238E27FC236}">
                <a16:creationId xmlns:a16="http://schemas.microsoft.com/office/drawing/2014/main" id="{ADE8A61A-8283-41D8-A32C-9E7F3F5040C4}"/>
              </a:ext>
              <a:ext uri="{C183D7F6-B498-43B3-948B-1728B52AA6E4}">
                <adec:decorative xmlns:adec="http://schemas.microsoft.com/office/drawing/2017/decorative" val="1"/>
              </a:ext>
            </a:extLst>
          </p:cNvPr>
          <p:cNvSpPr/>
          <p:nvPr/>
        </p:nvSpPr>
        <p:spPr>
          <a:xfrm>
            <a:off x="7032143" y="4947187"/>
            <a:ext cx="363035"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4" name="Rectangle 33">
            <a:extLst>
              <a:ext uri="{FF2B5EF4-FFF2-40B4-BE49-F238E27FC236}">
                <a16:creationId xmlns:a16="http://schemas.microsoft.com/office/drawing/2014/main" id="{0DEEBBA5-CC22-4C1D-B3AF-4FF38F301F40}"/>
              </a:ext>
              <a:ext uri="{C183D7F6-B498-43B3-948B-1728B52AA6E4}">
                <adec:decorative xmlns:adec="http://schemas.microsoft.com/office/drawing/2017/decorative" val="1"/>
              </a:ext>
            </a:extLst>
          </p:cNvPr>
          <p:cNvSpPr/>
          <p:nvPr/>
        </p:nvSpPr>
        <p:spPr>
          <a:xfrm>
            <a:off x="6482111" y="4581349"/>
            <a:ext cx="556168"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5" name="Rectangle 34">
            <a:extLst>
              <a:ext uri="{FF2B5EF4-FFF2-40B4-BE49-F238E27FC236}">
                <a16:creationId xmlns:a16="http://schemas.microsoft.com/office/drawing/2014/main" id="{11DF9208-461E-4417-9F58-9D4AD443B444}"/>
              </a:ext>
              <a:ext uri="{C183D7F6-B498-43B3-948B-1728B52AA6E4}">
                <adec:decorative xmlns:adec="http://schemas.microsoft.com/office/drawing/2017/decorative" val="1"/>
              </a:ext>
            </a:extLst>
          </p:cNvPr>
          <p:cNvSpPr/>
          <p:nvPr/>
        </p:nvSpPr>
        <p:spPr>
          <a:xfrm>
            <a:off x="7774755" y="5130106"/>
            <a:ext cx="787022" cy="79759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6" name="Rectangle 35">
            <a:extLst>
              <a:ext uri="{FF2B5EF4-FFF2-40B4-BE49-F238E27FC236}">
                <a16:creationId xmlns:a16="http://schemas.microsoft.com/office/drawing/2014/main" id="{FD58C8F2-62C9-4FA3-8825-C09E0FCC5B9B}"/>
              </a:ext>
              <a:ext uri="{C183D7F6-B498-43B3-948B-1728B52AA6E4}">
                <adec:decorative xmlns:adec="http://schemas.microsoft.com/office/drawing/2017/decorative" val="1"/>
              </a:ext>
            </a:extLst>
          </p:cNvPr>
          <p:cNvSpPr/>
          <p:nvPr/>
        </p:nvSpPr>
        <p:spPr>
          <a:xfrm>
            <a:off x="3804039" y="4580991"/>
            <a:ext cx="1563624" cy="365838"/>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37" name="Rectangle 36">
            <a:extLst>
              <a:ext uri="{FF2B5EF4-FFF2-40B4-BE49-F238E27FC236}">
                <a16:creationId xmlns:a16="http://schemas.microsoft.com/office/drawing/2014/main" id="{57190032-FBED-4DC3-B4EA-FFD3D47F8C5D}"/>
              </a:ext>
              <a:ext uri="{C183D7F6-B498-43B3-948B-1728B52AA6E4}">
                <adec:decorative xmlns:adec="http://schemas.microsoft.com/office/drawing/2017/decorative" val="1"/>
              </a:ext>
            </a:extLst>
          </p:cNvPr>
          <p:cNvSpPr/>
          <p:nvPr/>
        </p:nvSpPr>
        <p:spPr>
          <a:xfrm>
            <a:off x="4385064" y="2896640"/>
            <a:ext cx="435769" cy="235139"/>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46" name="Rectangle 45">
            <a:extLst>
              <a:ext uri="{FF2B5EF4-FFF2-40B4-BE49-F238E27FC236}">
                <a16:creationId xmlns:a16="http://schemas.microsoft.com/office/drawing/2014/main" id="{8DC272D5-1DEB-4959-A94A-C6E275EA41D2}"/>
              </a:ext>
              <a:ext uri="{C183D7F6-B498-43B3-948B-1728B52AA6E4}">
                <adec:decorative xmlns:adec="http://schemas.microsoft.com/office/drawing/2017/decorative" val="1"/>
              </a:ext>
            </a:extLst>
          </p:cNvPr>
          <p:cNvSpPr/>
          <p:nvPr/>
        </p:nvSpPr>
        <p:spPr>
          <a:xfrm>
            <a:off x="3318245" y="5238886"/>
            <a:ext cx="251709" cy="566737"/>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47" name="Rectangle 46">
            <a:extLst>
              <a:ext uri="{FF2B5EF4-FFF2-40B4-BE49-F238E27FC236}">
                <a16:creationId xmlns:a16="http://schemas.microsoft.com/office/drawing/2014/main" id="{CE554719-9A64-4B5A-A2C9-F3218D78586D}"/>
              </a:ext>
              <a:ext uri="{C183D7F6-B498-43B3-948B-1728B52AA6E4}">
                <adec:decorative xmlns:adec="http://schemas.microsoft.com/office/drawing/2017/decorative" val="1"/>
              </a:ext>
            </a:extLst>
          </p:cNvPr>
          <p:cNvSpPr/>
          <p:nvPr/>
        </p:nvSpPr>
        <p:spPr>
          <a:xfrm>
            <a:off x="5610823" y="5133041"/>
            <a:ext cx="316833" cy="21673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48" name="Rectangle 47">
            <a:extLst>
              <a:ext uri="{FF2B5EF4-FFF2-40B4-BE49-F238E27FC236}">
                <a16:creationId xmlns:a16="http://schemas.microsoft.com/office/drawing/2014/main" id="{15DD4E81-C914-443B-8D2A-0BDD22C1DD26}"/>
              </a:ext>
              <a:ext uri="{C183D7F6-B498-43B3-948B-1728B52AA6E4}">
                <adec:decorative xmlns:adec="http://schemas.microsoft.com/office/drawing/2017/decorative" val="1"/>
              </a:ext>
            </a:extLst>
          </p:cNvPr>
          <p:cNvSpPr/>
          <p:nvPr/>
        </p:nvSpPr>
        <p:spPr>
          <a:xfrm>
            <a:off x="7085484" y="5708504"/>
            <a:ext cx="232558" cy="21348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49" name="Rectangle 48">
            <a:extLst>
              <a:ext uri="{FF2B5EF4-FFF2-40B4-BE49-F238E27FC236}">
                <a16:creationId xmlns:a16="http://schemas.microsoft.com/office/drawing/2014/main" id="{4BDFE0D3-B1FF-45C4-84BC-63EC0FC026C5}"/>
              </a:ext>
              <a:ext uri="{C183D7F6-B498-43B3-948B-1728B52AA6E4}">
                <adec:decorative xmlns:adec="http://schemas.microsoft.com/office/drawing/2017/decorative" val="1"/>
              </a:ext>
            </a:extLst>
          </p:cNvPr>
          <p:cNvSpPr/>
          <p:nvPr/>
        </p:nvSpPr>
        <p:spPr>
          <a:xfrm>
            <a:off x="7389479" y="5490427"/>
            <a:ext cx="294051" cy="213488"/>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0" name="Rectangle 49">
            <a:extLst>
              <a:ext uri="{FF2B5EF4-FFF2-40B4-BE49-F238E27FC236}">
                <a16:creationId xmlns:a16="http://schemas.microsoft.com/office/drawing/2014/main" id="{E13CB371-1FBB-4A72-ABFC-F524B41F7F8F}"/>
              </a:ext>
              <a:ext uri="{C183D7F6-B498-43B3-948B-1728B52AA6E4}">
                <adec:decorative xmlns:adec="http://schemas.microsoft.com/office/drawing/2017/decorative" val="1"/>
              </a:ext>
            </a:extLst>
          </p:cNvPr>
          <p:cNvSpPr/>
          <p:nvPr/>
        </p:nvSpPr>
        <p:spPr>
          <a:xfrm>
            <a:off x="6528698" y="2447493"/>
            <a:ext cx="164642" cy="23950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1" name="Rectangle 50">
            <a:extLst>
              <a:ext uri="{FF2B5EF4-FFF2-40B4-BE49-F238E27FC236}">
                <a16:creationId xmlns:a16="http://schemas.microsoft.com/office/drawing/2014/main" id="{0E286FBF-0DCC-4F4A-8FA2-D084C347D349}"/>
              </a:ext>
              <a:ext uri="{C183D7F6-B498-43B3-948B-1728B52AA6E4}">
                <adec:decorative xmlns:adec="http://schemas.microsoft.com/office/drawing/2017/decorative" val="1"/>
              </a:ext>
            </a:extLst>
          </p:cNvPr>
          <p:cNvSpPr/>
          <p:nvPr/>
        </p:nvSpPr>
        <p:spPr>
          <a:xfrm>
            <a:off x="5944593" y="5027583"/>
            <a:ext cx="363800" cy="281712"/>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2" name="Rectangle 51">
            <a:extLst>
              <a:ext uri="{FF2B5EF4-FFF2-40B4-BE49-F238E27FC236}">
                <a16:creationId xmlns:a16="http://schemas.microsoft.com/office/drawing/2014/main" id="{A6AB77ED-18EA-41CE-9208-9647C76C5F33}"/>
              </a:ext>
              <a:ext uri="{C183D7F6-B498-43B3-948B-1728B52AA6E4}">
                <adec:decorative xmlns:adec="http://schemas.microsoft.com/office/drawing/2017/decorative" val="1"/>
              </a:ext>
            </a:extLst>
          </p:cNvPr>
          <p:cNvSpPr/>
          <p:nvPr/>
        </p:nvSpPr>
        <p:spPr>
          <a:xfrm>
            <a:off x="8382740" y="3706232"/>
            <a:ext cx="189186" cy="637303"/>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3" name="Rectangle 52">
            <a:extLst>
              <a:ext uri="{FF2B5EF4-FFF2-40B4-BE49-F238E27FC236}">
                <a16:creationId xmlns:a16="http://schemas.microsoft.com/office/drawing/2014/main" id="{6A296F4B-08AE-4920-A9CB-7B5292D9729A}"/>
              </a:ext>
              <a:ext uri="{C183D7F6-B498-43B3-948B-1728B52AA6E4}">
                <adec:decorative xmlns:adec="http://schemas.microsoft.com/office/drawing/2017/decorative" val="1"/>
              </a:ext>
            </a:extLst>
          </p:cNvPr>
          <p:cNvSpPr/>
          <p:nvPr/>
        </p:nvSpPr>
        <p:spPr>
          <a:xfrm>
            <a:off x="7858469" y="2885754"/>
            <a:ext cx="356648" cy="397209"/>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4" name="Rectangle 53">
            <a:extLst>
              <a:ext uri="{FF2B5EF4-FFF2-40B4-BE49-F238E27FC236}">
                <a16:creationId xmlns:a16="http://schemas.microsoft.com/office/drawing/2014/main" id="{8FF2ADD0-5D41-49F6-903C-651C8F9C2DCF}"/>
              </a:ext>
              <a:ext uri="{C183D7F6-B498-43B3-948B-1728B52AA6E4}">
                <adec:decorative xmlns:adec="http://schemas.microsoft.com/office/drawing/2017/decorative" val="1"/>
              </a:ext>
            </a:extLst>
          </p:cNvPr>
          <p:cNvSpPr/>
          <p:nvPr/>
        </p:nvSpPr>
        <p:spPr>
          <a:xfrm>
            <a:off x="7805544" y="2073658"/>
            <a:ext cx="164642" cy="255165"/>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5" name="Rectangle 54">
            <a:extLst>
              <a:ext uri="{FF2B5EF4-FFF2-40B4-BE49-F238E27FC236}">
                <a16:creationId xmlns:a16="http://schemas.microsoft.com/office/drawing/2014/main" id="{DE8F775B-DF2A-4244-9A19-C9BF29FB5AE8}"/>
              </a:ext>
              <a:ext uri="{C183D7F6-B498-43B3-948B-1728B52AA6E4}">
                <adec:decorative xmlns:adec="http://schemas.microsoft.com/office/drawing/2017/decorative" val="1"/>
              </a:ext>
            </a:extLst>
          </p:cNvPr>
          <p:cNvSpPr/>
          <p:nvPr/>
        </p:nvSpPr>
        <p:spPr>
          <a:xfrm>
            <a:off x="3297461" y="1700516"/>
            <a:ext cx="200891" cy="436141"/>
          </a:xfrm>
          <a:prstGeom prst="rect">
            <a:avLst/>
          </a:prstGeom>
          <a:solidFill>
            <a:schemeClr val="accent1">
              <a:lumMod val="7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6" name="Rectangle 55">
            <a:extLst>
              <a:ext uri="{FF2B5EF4-FFF2-40B4-BE49-F238E27FC236}">
                <a16:creationId xmlns:a16="http://schemas.microsoft.com/office/drawing/2014/main" id="{02D1E662-01BA-428E-97ED-FBABC80639C9}"/>
              </a:ext>
              <a:ext uri="{C183D7F6-B498-43B3-948B-1728B52AA6E4}">
                <adec:decorative xmlns:adec="http://schemas.microsoft.com/office/drawing/2017/decorative" val="1"/>
              </a:ext>
            </a:extLst>
          </p:cNvPr>
          <p:cNvSpPr/>
          <p:nvPr/>
        </p:nvSpPr>
        <p:spPr>
          <a:xfrm>
            <a:off x="4464722" y="1974827"/>
            <a:ext cx="360151" cy="359746"/>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7" name="Rectangle 56">
            <a:extLst>
              <a:ext uri="{FF2B5EF4-FFF2-40B4-BE49-F238E27FC236}">
                <a16:creationId xmlns:a16="http://schemas.microsoft.com/office/drawing/2014/main" id="{9F560869-960C-4A6E-9412-01E5C21F197C}"/>
              </a:ext>
              <a:ext uri="{C183D7F6-B498-43B3-948B-1728B52AA6E4}">
                <adec:decorative xmlns:adec="http://schemas.microsoft.com/office/drawing/2017/decorative" val="1"/>
              </a:ext>
            </a:extLst>
          </p:cNvPr>
          <p:cNvSpPr/>
          <p:nvPr/>
        </p:nvSpPr>
        <p:spPr>
          <a:xfrm>
            <a:off x="4070135" y="2896548"/>
            <a:ext cx="318969" cy="226899"/>
          </a:xfrm>
          <a:prstGeom prst="rect">
            <a:avLst/>
          </a:prstGeom>
          <a:solidFill>
            <a:schemeClr val="accent2">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pic>
        <p:nvPicPr>
          <p:cNvPr id="60" name="Picture 59" descr="Phone booth image">
            <a:extLst>
              <a:ext uri="{FF2B5EF4-FFF2-40B4-BE49-F238E27FC236}">
                <a16:creationId xmlns:a16="http://schemas.microsoft.com/office/drawing/2014/main" id="{9F3FC78C-CA21-43EE-A7BE-1D3880D70D09}"/>
              </a:ext>
              <a:ext uri="{C183D7F6-B498-43B3-948B-1728B52AA6E4}">
                <adec:decorative xmlns:adec="http://schemas.microsoft.com/office/drawing/2017/decorative" val="0"/>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a:xfrm>
            <a:off x="8663944" y="1752801"/>
            <a:ext cx="1064934" cy="1033771"/>
          </a:xfrm>
          <a:prstGeom prst="rect">
            <a:avLst/>
          </a:prstGeom>
        </p:spPr>
      </p:pic>
      <p:pic>
        <p:nvPicPr>
          <p:cNvPr id="61" name="Picture 60" descr="Workstation image">
            <a:extLst>
              <a:ext uri="{FF2B5EF4-FFF2-40B4-BE49-F238E27FC236}">
                <a16:creationId xmlns:a16="http://schemas.microsoft.com/office/drawing/2014/main" id="{E3683B6A-F39B-43AF-B530-02B5C543CA7E}"/>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197610" y="3271567"/>
            <a:ext cx="1487222" cy="1042685"/>
          </a:xfrm>
          <a:prstGeom prst="rect">
            <a:avLst/>
          </a:prstGeom>
        </p:spPr>
      </p:pic>
      <p:pic>
        <p:nvPicPr>
          <p:cNvPr id="62" name="Picture 61" descr="Focus Pod image">
            <a:extLst>
              <a:ext uri="{FF2B5EF4-FFF2-40B4-BE49-F238E27FC236}">
                <a16:creationId xmlns:a16="http://schemas.microsoft.com/office/drawing/2014/main" id="{AF4F4A18-B4D9-4F6A-A368-A9561653ABB0}"/>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152561" y="4753176"/>
            <a:ext cx="1521026" cy="1209355"/>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pic>
        <p:nvPicPr>
          <p:cNvPr id="63" name="Picture 2" descr="Touchdown image">
            <a:extLst>
              <a:ext uri="{FF2B5EF4-FFF2-40B4-BE49-F238E27FC236}">
                <a16:creationId xmlns:a16="http://schemas.microsoft.com/office/drawing/2014/main" id="{40024B03-EDE1-4A79-ABA9-13DEF501F230}"/>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175726" y="1860958"/>
            <a:ext cx="1450485" cy="947229"/>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pic>
        <p:nvPicPr>
          <p:cNvPr id="64" name="Picture 63" descr="Study image">
            <a:extLst>
              <a:ext uri="{FF2B5EF4-FFF2-40B4-BE49-F238E27FC236}">
                <a16:creationId xmlns:a16="http://schemas.microsoft.com/office/drawing/2014/main" id="{347ED6CE-7BD3-4CC9-825B-3CB72B9A4FFB}"/>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a:xfrm>
            <a:off x="8643907" y="4840967"/>
            <a:ext cx="1698596" cy="1033772"/>
          </a:xfrm>
          <a:prstGeom prst="rect">
            <a:avLst/>
          </a:prstGeom>
        </p:spPr>
      </p:pic>
      <p:sp>
        <p:nvSpPr>
          <p:cNvPr id="65" name="TextBox 64">
            <a:extLst>
              <a:ext uri="{FF2B5EF4-FFF2-40B4-BE49-F238E27FC236}">
                <a16:creationId xmlns:a16="http://schemas.microsoft.com/office/drawing/2014/main" id="{7FD56D67-C378-4903-88B6-E01440D45BDB}"/>
              </a:ext>
            </a:extLst>
          </p:cNvPr>
          <p:cNvSpPr txBox="1"/>
          <p:nvPr/>
        </p:nvSpPr>
        <p:spPr>
          <a:xfrm>
            <a:off x="1491558" y="1816171"/>
            <a:ext cx="1611105" cy="938719"/>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tâches routinières</a:t>
            </a:r>
            <a:endParaRPr lang="fr-CA" sz="1100" b="1" dirty="0">
              <a:latin typeface="Avenir Next LT Pro" panose="020B0504020202020204" pitchFamily="34" charset="0"/>
              <a:cs typeface="Arial" panose="020B0604020202020204" pitchFamily="34" charset="0"/>
            </a:endParaRPr>
          </a:p>
          <a:p>
            <a:r>
              <a:rPr lang="fr-CA" sz="1100" b="1" dirty="0">
                <a:latin typeface="Avenir Next LT Pro" panose="020B0504020202020204" pitchFamily="34" charset="0"/>
                <a:cs typeface="Arial" panose="020B0604020202020204" pitchFamily="34" charset="0"/>
              </a:rPr>
              <a:t>Capacité :</a:t>
            </a:r>
            <a:r>
              <a:rPr lang="fr-CA" sz="1100" dirty="0">
                <a:latin typeface="Avenir Next LT Pro" panose="020B0504020202020204" pitchFamily="34" charset="0"/>
                <a:cs typeface="Arial" panose="020B0604020202020204" pitchFamily="34" charset="0"/>
              </a:rPr>
              <a:t> 1 employé</a:t>
            </a:r>
          </a:p>
        </p:txBody>
      </p:sp>
      <p:sp>
        <p:nvSpPr>
          <p:cNvPr id="66" name="TextBox 65">
            <a:extLst>
              <a:ext uri="{FF2B5EF4-FFF2-40B4-BE49-F238E27FC236}">
                <a16:creationId xmlns:a16="http://schemas.microsoft.com/office/drawing/2014/main" id="{99542FFE-563C-471C-BAC8-651B0B7ACF50}"/>
              </a:ext>
            </a:extLst>
          </p:cNvPr>
          <p:cNvSpPr txBox="1"/>
          <p:nvPr/>
        </p:nvSpPr>
        <p:spPr>
          <a:xfrm>
            <a:off x="1448410" y="3355445"/>
            <a:ext cx="1675174" cy="938719"/>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tâches routinières</a:t>
            </a:r>
            <a:endParaRPr lang="fr-CA" sz="1100" b="1" dirty="0">
              <a:latin typeface="Avenir Next LT Pro" panose="020B0504020202020204" pitchFamily="34" charset="0"/>
              <a:cs typeface="Arial" panose="020B0604020202020204" pitchFamily="34" charset="0"/>
            </a:endParaRPr>
          </a:p>
          <a:p>
            <a:r>
              <a:rPr lang="fr-CA" sz="1100" b="1" dirty="0">
                <a:latin typeface="Avenir Next LT Pro" panose="020B0504020202020204" pitchFamily="34" charset="0"/>
                <a:cs typeface="Arial" panose="020B0604020202020204" pitchFamily="34" charset="0"/>
              </a:rPr>
              <a:t>Capacité :</a:t>
            </a:r>
            <a:r>
              <a:rPr lang="fr-CA" sz="1100" dirty="0">
                <a:latin typeface="Avenir Next LT Pro" panose="020B0504020202020204" pitchFamily="34" charset="0"/>
                <a:cs typeface="Arial" panose="020B0604020202020204" pitchFamily="34" charset="0"/>
              </a:rPr>
              <a:t> 1 employé</a:t>
            </a:r>
          </a:p>
        </p:txBody>
      </p:sp>
      <p:sp>
        <p:nvSpPr>
          <p:cNvPr id="67" name="TextBox 66">
            <a:extLst>
              <a:ext uri="{FF2B5EF4-FFF2-40B4-BE49-F238E27FC236}">
                <a16:creationId xmlns:a16="http://schemas.microsoft.com/office/drawing/2014/main" id="{DBBA359F-4E09-4052-A5A5-CDA9D8E74000}"/>
              </a:ext>
            </a:extLst>
          </p:cNvPr>
          <p:cNvSpPr txBox="1"/>
          <p:nvPr/>
        </p:nvSpPr>
        <p:spPr>
          <a:xfrm>
            <a:off x="1439904" y="4957220"/>
            <a:ext cx="1703591" cy="938719"/>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tâches routinières</a:t>
            </a:r>
            <a:endParaRPr lang="fr-CA" sz="1100" b="1" dirty="0">
              <a:latin typeface="Avenir Next LT Pro" panose="020B0504020202020204" pitchFamily="34" charset="0"/>
              <a:cs typeface="Arial" panose="020B0604020202020204" pitchFamily="34" charset="0"/>
            </a:endParaRPr>
          </a:p>
          <a:p>
            <a:r>
              <a:rPr lang="fr-CA" sz="1100" b="1" dirty="0">
                <a:latin typeface="Avenir Next LT Pro" panose="020B0504020202020204" pitchFamily="34" charset="0"/>
                <a:cs typeface="Arial" panose="020B0604020202020204" pitchFamily="34" charset="0"/>
              </a:rPr>
              <a:t>Capacité :</a:t>
            </a:r>
            <a:r>
              <a:rPr lang="fr-CA" sz="1100" dirty="0">
                <a:latin typeface="Avenir Next LT Pro" panose="020B0504020202020204" pitchFamily="34" charset="0"/>
                <a:cs typeface="Arial" panose="020B0604020202020204" pitchFamily="34" charset="0"/>
              </a:rPr>
              <a:t> 1 employé</a:t>
            </a:r>
          </a:p>
        </p:txBody>
      </p:sp>
      <p:sp>
        <p:nvSpPr>
          <p:cNvPr id="68" name="TextBox 67">
            <a:extLst>
              <a:ext uri="{FF2B5EF4-FFF2-40B4-BE49-F238E27FC236}">
                <a16:creationId xmlns:a16="http://schemas.microsoft.com/office/drawing/2014/main" id="{391E1B8F-9081-45A3-B10E-6B06913C8AC2}"/>
              </a:ext>
            </a:extLst>
          </p:cNvPr>
          <p:cNvSpPr txBox="1"/>
          <p:nvPr/>
        </p:nvSpPr>
        <p:spPr>
          <a:xfrm>
            <a:off x="10413489" y="1929318"/>
            <a:ext cx="1611861" cy="769441"/>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appels téléphoniques, réunions virtuelles </a:t>
            </a:r>
            <a:r>
              <a:rPr lang="fr-CA" sz="1100" b="1" dirty="0">
                <a:latin typeface="Avenir Next LT Pro" panose="020B0504020202020204" pitchFamily="34" charset="0"/>
                <a:cs typeface="Arial" panose="020B0604020202020204" pitchFamily="34" charset="0"/>
              </a:rPr>
              <a:t>Capacité : </a:t>
            </a:r>
            <a:r>
              <a:rPr lang="fr-CA" sz="1100" dirty="0">
                <a:latin typeface="Avenir Next LT Pro" panose="020B0504020202020204" pitchFamily="34" charset="0"/>
                <a:cs typeface="Arial" panose="020B0604020202020204" pitchFamily="34" charset="0"/>
              </a:rPr>
              <a:t>1 employé</a:t>
            </a:r>
          </a:p>
        </p:txBody>
      </p:sp>
      <p:sp>
        <p:nvSpPr>
          <p:cNvPr id="69" name="TextBox 68">
            <a:extLst>
              <a:ext uri="{FF2B5EF4-FFF2-40B4-BE49-F238E27FC236}">
                <a16:creationId xmlns:a16="http://schemas.microsoft.com/office/drawing/2014/main" id="{74F26936-2937-4984-9917-86504B254DCF}"/>
              </a:ext>
            </a:extLst>
          </p:cNvPr>
          <p:cNvSpPr txBox="1"/>
          <p:nvPr/>
        </p:nvSpPr>
        <p:spPr>
          <a:xfrm>
            <a:off x="10637363" y="3232805"/>
            <a:ext cx="1823275" cy="1107996"/>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et de la confidentialité, appels, réunions virtuelles</a:t>
            </a:r>
          </a:p>
          <a:p>
            <a:r>
              <a:rPr lang="fr-CA" sz="1100" b="1" dirty="0">
                <a:latin typeface="Avenir Next LT Pro" panose="020B0504020202020204" pitchFamily="34" charset="0"/>
                <a:cs typeface="Arial" panose="020B0604020202020204" pitchFamily="34" charset="0"/>
              </a:rPr>
              <a:t>Capacité : </a:t>
            </a:r>
            <a:r>
              <a:rPr lang="fr-CA" sz="1100" dirty="0">
                <a:latin typeface="Avenir Next LT Pro" panose="020B0504020202020204" pitchFamily="34" charset="0"/>
                <a:cs typeface="Arial" panose="020B0604020202020204" pitchFamily="34" charset="0"/>
              </a:rPr>
              <a:t>1 employé</a:t>
            </a:r>
          </a:p>
        </p:txBody>
      </p:sp>
      <p:sp>
        <p:nvSpPr>
          <p:cNvPr id="70" name="TextBox 69">
            <a:extLst>
              <a:ext uri="{FF2B5EF4-FFF2-40B4-BE49-F238E27FC236}">
                <a16:creationId xmlns:a16="http://schemas.microsoft.com/office/drawing/2014/main" id="{9861BAAF-BB0C-4DCA-96BA-379FBB146F3B}"/>
              </a:ext>
            </a:extLst>
          </p:cNvPr>
          <p:cNvSpPr txBox="1"/>
          <p:nvPr/>
        </p:nvSpPr>
        <p:spPr>
          <a:xfrm>
            <a:off x="10312430" y="4851684"/>
            <a:ext cx="1636996" cy="1277273"/>
          </a:xfrm>
          <a:prstGeom prst="rect">
            <a:avLst/>
          </a:prstGeom>
          <a:noFill/>
        </p:spPr>
        <p:txBody>
          <a:bodyPr wrap="square" rtlCol="0">
            <a:spAutoFit/>
          </a:bodyPr>
          <a:lstStyle/>
          <a:p>
            <a:r>
              <a:rPr lang="fr-CA" sz="1100" b="1" dirty="0">
                <a:latin typeface="Avenir Next LT Pro" panose="020B0504020202020204" pitchFamily="34" charset="0"/>
                <a:cs typeface="Arial" panose="020B0604020202020204" pitchFamily="34" charset="0"/>
              </a:rPr>
              <a:t>Usage : </a:t>
            </a:r>
            <a:r>
              <a:rPr lang="fr-CA" sz="1100" dirty="0">
                <a:latin typeface="Avenir Next LT Pro" panose="020B0504020202020204" pitchFamily="34" charset="0"/>
                <a:cs typeface="Arial" panose="020B0604020202020204" pitchFamily="34" charset="0"/>
              </a:rPr>
              <a:t>travail nécessitant de la concentration, tâches routinières</a:t>
            </a:r>
            <a:endParaRPr lang="fr-CA" sz="1100" b="1" dirty="0">
              <a:latin typeface="Avenir Next LT Pro" panose="020B0504020202020204" pitchFamily="34" charset="0"/>
              <a:cs typeface="Arial" panose="020B0604020202020204" pitchFamily="34" charset="0"/>
            </a:endParaRPr>
          </a:p>
          <a:p>
            <a:r>
              <a:rPr lang="fr-CA" sz="1100" b="1" dirty="0">
                <a:latin typeface="Avenir Next LT Pro" panose="020B0504020202020204" pitchFamily="34" charset="0"/>
                <a:cs typeface="Arial" panose="020B0604020202020204" pitchFamily="34" charset="0"/>
              </a:rPr>
              <a:t>Capacité : </a:t>
            </a:r>
            <a:r>
              <a:rPr lang="fr-CA" sz="1100" dirty="0">
                <a:latin typeface="Avenir Next LT Pro" panose="020B0504020202020204" pitchFamily="34" charset="0"/>
                <a:cs typeface="Arial" panose="020B0604020202020204" pitchFamily="34" charset="0"/>
              </a:rPr>
              <a:t>1+ employé par point de travail</a:t>
            </a:r>
          </a:p>
        </p:txBody>
      </p:sp>
      <p:grpSp>
        <p:nvGrpSpPr>
          <p:cNvPr id="77" name="Group 76">
            <a:extLst>
              <a:ext uri="{FF2B5EF4-FFF2-40B4-BE49-F238E27FC236}">
                <a16:creationId xmlns:a16="http://schemas.microsoft.com/office/drawing/2014/main" id="{2985A8E2-533F-4240-8C37-882D5C3568F3}"/>
              </a:ext>
              <a:ext uri="{C183D7F6-B498-43B3-948B-1728B52AA6E4}">
                <adec:decorative xmlns:adec="http://schemas.microsoft.com/office/drawing/2017/decorative" val="1"/>
              </a:ext>
            </a:extLst>
          </p:cNvPr>
          <p:cNvGrpSpPr/>
          <p:nvPr/>
        </p:nvGrpSpPr>
        <p:grpSpPr>
          <a:xfrm>
            <a:off x="8801551" y="2730468"/>
            <a:ext cx="3263451" cy="707886"/>
            <a:chOff x="1189352" y="1222913"/>
            <a:chExt cx="2128977" cy="707886"/>
          </a:xfrm>
        </p:grpSpPr>
        <p:sp>
          <p:nvSpPr>
            <p:cNvPr id="78" name="Rectangle 77">
              <a:extLst>
                <a:ext uri="{FF2B5EF4-FFF2-40B4-BE49-F238E27FC236}">
                  <a16:creationId xmlns:a16="http://schemas.microsoft.com/office/drawing/2014/main" id="{766DA563-70D6-421E-8FF5-963CBAD690F8}"/>
                </a:ext>
              </a:extLst>
            </p:cNvPr>
            <p:cNvSpPr/>
            <p:nvPr/>
          </p:nvSpPr>
          <p:spPr>
            <a:xfrm>
              <a:off x="1253053" y="1412667"/>
              <a:ext cx="2065276"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79" name="TextBox 78">
              <a:extLst>
                <a:ext uri="{FF2B5EF4-FFF2-40B4-BE49-F238E27FC236}">
                  <a16:creationId xmlns:a16="http://schemas.microsoft.com/office/drawing/2014/main" id="{2D8A3872-73D2-40B3-B575-7EA071B764F9}"/>
                </a:ext>
              </a:extLst>
            </p:cNvPr>
            <p:cNvSpPr txBox="1"/>
            <p:nvPr/>
          </p:nvSpPr>
          <p:spPr>
            <a:xfrm>
              <a:off x="1189352" y="1222913"/>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5</a:t>
              </a:r>
              <a:endParaRPr lang="fr-CA" sz="2800" dirty="0">
                <a:solidFill>
                  <a:schemeClr val="bg1"/>
                </a:solidFill>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9DEB950B-A45A-4765-B44E-8CB9BA6A4223}"/>
                </a:ext>
              </a:extLst>
            </p:cNvPr>
            <p:cNvSpPr txBox="1"/>
            <p:nvPr/>
          </p:nvSpPr>
          <p:spPr>
            <a:xfrm>
              <a:off x="1418025" y="1394490"/>
              <a:ext cx="1567742"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concentration</a:t>
              </a:r>
            </a:p>
          </p:txBody>
        </p:sp>
      </p:grpSp>
      <p:grpSp>
        <p:nvGrpSpPr>
          <p:cNvPr id="81" name="Group 80">
            <a:extLst>
              <a:ext uri="{FF2B5EF4-FFF2-40B4-BE49-F238E27FC236}">
                <a16:creationId xmlns:a16="http://schemas.microsoft.com/office/drawing/2014/main" id="{AD6FDD88-1616-4B4D-8C04-FD7A68595D04}"/>
              </a:ext>
              <a:ext uri="{C183D7F6-B498-43B3-948B-1728B52AA6E4}">
                <adec:decorative xmlns:adec="http://schemas.microsoft.com/office/drawing/2017/decorative" val="1"/>
              </a:ext>
            </a:extLst>
          </p:cNvPr>
          <p:cNvGrpSpPr/>
          <p:nvPr/>
        </p:nvGrpSpPr>
        <p:grpSpPr>
          <a:xfrm>
            <a:off x="8813091" y="4179958"/>
            <a:ext cx="3234399" cy="707886"/>
            <a:chOff x="1042651" y="1221076"/>
            <a:chExt cx="3234399" cy="707886"/>
          </a:xfrm>
        </p:grpSpPr>
        <p:sp>
          <p:nvSpPr>
            <p:cNvPr id="82" name="Rectangle 81">
              <a:extLst>
                <a:ext uri="{FF2B5EF4-FFF2-40B4-BE49-F238E27FC236}">
                  <a16:creationId xmlns:a16="http://schemas.microsoft.com/office/drawing/2014/main" id="{B65D361A-4B1C-4907-82F4-403168FA2830}"/>
                </a:ext>
              </a:extLst>
            </p:cNvPr>
            <p:cNvSpPr/>
            <p:nvPr/>
          </p:nvSpPr>
          <p:spPr>
            <a:xfrm>
              <a:off x="1128758" y="1412667"/>
              <a:ext cx="3148292"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83" name="TextBox 82">
              <a:extLst>
                <a:ext uri="{FF2B5EF4-FFF2-40B4-BE49-F238E27FC236}">
                  <a16:creationId xmlns:a16="http://schemas.microsoft.com/office/drawing/2014/main" id="{587179FC-B8C7-4DFA-96FE-8B73040F4B21}"/>
                </a:ext>
              </a:extLst>
            </p:cNvPr>
            <p:cNvSpPr txBox="1"/>
            <p:nvPr/>
          </p:nvSpPr>
          <p:spPr>
            <a:xfrm>
              <a:off x="1042651" y="1221076"/>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6</a:t>
              </a:r>
              <a:endParaRPr lang="fr-CA" sz="2800" dirty="0">
                <a:solidFill>
                  <a:schemeClr val="bg1"/>
                </a:solidFill>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010FE2E3-7F7D-4579-ABD7-8D7E15086E8F}"/>
                </a:ext>
              </a:extLst>
            </p:cNvPr>
            <p:cNvSpPr txBox="1"/>
            <p:nvPr/>
          </p:nvSpPr>
          <p:spPr>
            <a:xfrm>
              <a:off x="1436627" y="1405984"/>
              <a:ext cx="1558314"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d’étude</a:t>
              </a:r>
            </a:p>
          </p:txBody>
        </p:sp>
      </p:grpSp>
      <p:grpSp>
        <p:nvGrpSpPr>
          <p:cNvPr id="85" name="Group 84">
            <a:extLst>
              <a:ext uri="{FF2B5EF4-FFF2-40B4-BE49-F238E27FC236}">
                <a16:creationId xmlns:a16="http://schemas.microsoft.com/office/drawing/2014/main" id="{5A8657D9-C6BB-4D19-B7D0-9E3E5FC1664A}"/>
              </a:ext>
              <a:ext uri="{C183D7F6-B498-43B3-948B-1728B52AA6E4}">
                <adec:decorative xmlns:adec="http://schemas.microsoft.com/office/drawing/2017/decorative" val="1"/>
              </a:ext>
            </a:extLst>
          </p:cNvPr>
          <p:cNvGrpSpPr/>
          <p:nvPr/>
        </p:nvGrpSpPr>
        <p:grpSpPr>
          <a:xfrm>
            <a:off x="8843789" y="1113208"/>
            <a:ext cx="3221213" cy="707886"/>
            <a:chOff x="1526016" y="1220833"/>
            <a:chExt cx="1738275" cy="707886"/>
          </a:xfrm>
        </p:grpSpPr>
        <p:sp>
          <p:nvSpPr>
            <p:cNvPr id="86" name="Rectangle 85">
              <a:extLst>
                <a:ext uri="{FF2B5EF4-FFF2-40B4-BE49-F238E27FC236}">
                  <a16:creationId xmlns:a16="http://schemas.microsoft.com/office/drawing/2014/main" id="{650E1428-4E37-476B-838C-6E8064B46370}"/>
                </a:ext>
              </a:extLst>
            </p:cNvPr>
            <p:cNvSpPr/>
            <p:nvPr/>
          </p:nvSpPr>
          <p:spPr>
            <a:xfrm>
              <a:off x="1566695" y="1412667"/>
              <a:ext cx="1697596" cy="33305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87" name="TextBox 86">
              <a:extLst>
                <a:ext uri="{FF2B5EF4-FFF2-40B4-BE49-F238E27FC236}">
                  <a16:creationId xmlns:a16="http://schemas.microsoft.com/office/drawing/2014/main" id="{31838C38-F9AA-453E-BCD2-B1E76A3F688E}"/>
                </a:ext>
              </a:extLst>
            </p:cNvPr>
            <p:cNvSpPr txBox="1"/>
            <p:nvPr/>
          </p:nvSpPr>
          <p:spPr>
            <a:xfrm>
              <a:off x="1526016" y="1220833"/>
              <a:ext cx="287678"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4</a:t>
              </a:r>
              <a:endParaRPr lang="fr-CA" sz="2800" dirty="0">
                <a:solidFill>
                  <a:schemeClr val="bg1"/>
                </a:solidFill>
                <a:latin typeface="Arial" panose="020B0604020202020204" pitchFamily="34" charset="0"/>
                <a:cs typeface="Arial" panose="020B0604020202020204" pitchFamily="34" charset="0"/>
              </a:endParaRPr>
            </a:p>
          </p:txBody>
        </p:sp>
        <p:sp>
          <p:nvSpPr>
            <p:cNvPr id="88" name="TextBox 87">
              <a:extLst>
                <a:ext uri="{FF2B5EF4-FFF2-40B4-BE49-F238E27FC236}">
                  <a16:creationId xmlns:a16="http://schemas.microsoft.com/office/drawing/2014/main" id="{6D777334-2751-45B8-A8D7-91DB1EA6FD5A}"/>
                </a:ext>
              </a:extLst>
            </p:cNvPr>
            <p:cNvSpPr txBox="1"/>
            <p:nvPr/>
          </p:nvSpPr>
          <p:spPr>
            <a:xfrm>
              <a:off x="1713909" y="1414717"/>
              <a:ext cx="1528984"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Cabine téléphonique</a:t>
              </a:r>
            </a:p>
          </p:txBody>
        </p:sp>
      </p:grpSp>
      <p:graphicFrame>
        <p:nvGraphicFramePr>
          <p:cNvPr id="90" name="Diagram 89">
            <a:extLst>
              <a:ext uri="{FF2B5EF4-FFF2-40B4-BE49-F238E27FC236}">
                <a16:creationId xmlns:a16="http://schemas.microsoft.com/office/drawing/2014/main" id="{FA42DD7A-DBE6-4260-AEDD-AA4634F4381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372412207"/>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grpSp>
        <p:nvGrpSpPr>
          <p:cNvPr id="91" name="Group 90">
            <a:extLst>
              <a:ext uri="{FF2B5EF4-FFF2-40B4-BE49-F238E27FC236}">
                <a16:creationId xmlns:a16="http://schemas.microsoft.com/office/drawing/2014/main" id="{1D6E0EDE-F7B1-40AB-8D38-178AE235A9B4}"/>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2" name="Graphic 91" descr="Work from home desk with solid fill">
              <a:extLst>
                <a:ext uri="{FF2B5EF4-FFF2-40B4-BE49-F238E27FC236}">
                  <a16:creationId xmlns:a16="http://schemas.microsoft.com/office/drawing/2014/main" id="{2D37243B-7BF1-402A-9831-A71386AC8F79}"/>
                </a:ext>
              </a:extLst>
            </p:cNvPr>
            <p:cNvPicPr>
              <a:picLocks noChangeAspect="1"/>
            </p:cNvPicPr>
            <p:nvPr/>
          </p:nvPicPr>
          <p:blipFill>
            <a:blip r:embed="rId16" cstate="screen">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8810942" y="3432474"/>
              <a:ext cx="914400" cy="914400"/>
            </a:xfrm>
            <a:prstGeom prst="rect">
              <a:avLst/>
            </a:prstGeom>
          </p:spPr>
        </p:pic>
        <p:pic>
          <p:nvPicPr>
            <p:cNvPr id="93" name="Graphic 92" descr="Meeting with solid fill">
              <a:extLst>
                <a:ext uri="{FF2B5EF4-FFF2-40B4-BE49-F238E27FC236}">
                  <a16:creationId xmlns:a16="http://schemas.microsoft.com/office/drawing/2014/main" id="{E0AE553F-6988-47E9-8497-B6E1B795D47D}"/>
                </a:ext>
              </a:extLst>
            </p:cNvPr>
            <p:cNvPicPr>
              <a:picLocks noChangeAspect="1"/>
            </p:cNvPicPr>
            <p:nvPr/>
          </p:nvPicPr>
          <p:blipFill>
            <a:blip r:embed="rId18" cstate="screen">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4F310968-3110-7A15-D636-F4383D9C3FB9}"/>
              </a:ext>
            </a:extLst>
          </p:cNvPr>
          <p:cNvSpPr txBox="1">
            <a:spLocks/>
          </p:cNvSpPr>
          <p:nvPr/>
        </p:nvSpPr>
        <p:spPr>
          <a:xfrm>
            <a:off x="2299870" y="6145231"/>
            <a:ext cx="7462035" cy="422416"/>
          </a:xfrm>
          <a:prstGeom prst="rect">
            <a:avLst/>
          </a:prstGeom>
          <a:no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gn="ctr"/>
            <a:r>
              <a:rPr lang="fr-CA" sz="1400" dirty="0">
                <a:solidFill>
                  <a:schemeClr val="accent2">
                    <a:lumMod val="75000"/>
                  </a:schemeClr>
                </a:solidFill>
                <a:latin typeface="Avenir Next LT Pro Demi" panose="020B0704020202020204" pitchFamily="34" charset="0"/>
              </a:rPr>
              <a:t>Consultez les </a:t>
            </a:r>
            <a:r>
              <a:rPr lang="fr-CA" sz="1400" dirty="0">
                <a:solidFill>
                  <a:schemeClr val="accent2">
                    <a:lumMod val="75000"/>
                  </a:schemeClr>
                </a:solidFill>
                <a:latin typeface="Avenir Next LT Pro Demi" panose="020B0704020202020204" pitchFamily="34" charset="0"/>
                <a:hlinkClick r:id="rId20" action="ppaction://hlinksldjump"/>
              </a:rPr>
              <a:t>points de travail standards </a:t>
            </a:r>
            <a:r>
              <a:rPr lang="fr-CA" sz="1400" dirty="0">
                <a:solidFill>
                  <a:schemeClr val="accent2">
                    <a:lumMod val="75000"/>
                  </a:schemeClr>
                </a:solidFill>
                <a:latin typeface="Avenir Next LT Pro Demi" panose="020B0704020202020204" pitchFamily="34" charset="0"/>
              </a:rPr>
              <a:t>pour obtenir plus de détails au sujet des points de travail individuels</a:t>
            </a:r>
          </a:p>
        </p:txBody>
      </p:sp>
      <p:grpSp>
        <p:nvGrpSpPr>
          <p:cNvPr id="27" name="Group 26">
            <a:extLst>
              <a:ext uri="{FF2B5EF4-FFF2-40B4-BE49-F238E27FC236}">
                <a16:creationId xmlns:a16="http://schemas.microsoft.com/office/drawing/2014/main" id="{C39027E5-6137-4B61-A37A-B460591E763A}"/>
              </a:ext>
              <a:ext uri="{C183D7F6-B498-43B3-948B-1728B52AA6E4}">
                <adec:decorative xmlns:adec="http://schemas.microsoft.com/office/drawing/2017/decorative" val="1"/>
              </a:ext>
            </a:extLst>
          </p:cNvPr>
          <p:cNvGrpSpPr/>
          <p:nvPr/>
        </p:nvGrpSpPr>
        <p:grpSpPr>
          <a:xfrm>
            <a:off x="-28000" y="1287553"/>
            <a:ext cx="3007188" cy="707886"/>
            <a:chOff x="1502606" y="1196415"/>
            <a:chExt cx="2475312" cy="707886"/>
          </a:xfrm>
        </p:grpSpPr>
        <p:sp>
          <p:nvSpPr>
            <p:cNvPr id="28" name="Rectangle 27">
              <a:extLst>
                <a:ext uri="{FF2B5EF4-FFF2-40B4-BE49-F238E27FC236}">
                  <a16:creationId xmlns:a16="http://schemas.microsoft.com/office/drawing/2014/main" id="{91F01A91-6B1D-4D6B-B581-54EC0C134332}"/>
                </a:ext>
              </a:extLst>
            </p:cNvPr>
            <p:cNvSpPr/>
            <p:nvPr/>
          </p:nvSpPr>
          <p:spPr>
            <a:xfrm>
              <a:off x="1575233" y="1396895"/>
              <a:ext cx="1689059" cy="33855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9" name="TextBox 28">
              <a:extLst>
                <a:ext uri="{FF2B5EF4-FFF2-40B4-BE49-F238E27FC236}">
                  <a16:creationId xmlns:a16="http://schemas.microsoft.com/office/drawing/2014/main" id="{D58436EE-EA58-4A67-BF6B-65D2AE63AE6D}"/>
                </a:ext>
              </a:extLst>
            </p:cNvPr>
            <p:cNvSpPr txBox="1"/>
            <p:nvPr/>
          </p:nvSpPr>
          <p:spPr>
            <a:xfrm>
              <a:off x="1502606" y="1196415"/>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1</a:t>
              </a:r>
              <a:endParaRPr lang="fr-CA" sz="2800" dirty="0">
                <a:solidFill>
                  <a:schemeClr val="bg1"/>
                </a:solidFill>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54D887E8-7265-4A49-85A5-5EF1B06CCF89}"/>
                </a:ext>
              </a:extLst>
            </p:cNvPr>
            <p:cNvSpPr txBox="1"/>
            <p:nvPr/>
          </p:nvSpPr>
          <p:spPr>
            <a:xfrm>
              <a:off x="1823794" y="1396894"/>
              <a:ext cx="2154124" cy="338554"/>
            </a:xfrm>
            <a:prstGeom prst="rect">
              <a:avLst/>
            </a:prstGeom>
            <a:solidFill>
              <a:schemeClr val="accent1">
                <a:lumMod val="75000"/>
              </a:schemeClr>
            </a:solidFill>
          </p:spPr>
          <p:txBody>
            <a:bodyPr wrap="square" rtlCol="0">
              <a:spAutoFit/>
            </a:bodyPr>
            <a:lstStyle/>
            <a:p>
              <a:r>
                <a:rPr lang="fr-CA" sz="1600" dirty="0">
                  <a:latin typeface="Avenir Next LT Pro" panose="020B0504020202020204" pitchFamily="34" charset="0"/>
                  <a:cs typeface="Arial" panose="020B0604020202020204" pitchFamily="34" charset="0"/>
                </a:rPr>
                <a:t>Point de transition</a:t>
              </a:r>
            </a:p>
          </p:txBody>
        </p:sp>
      </p:grpSp>
      <p:grpSp>
        <p:nvGrpSpPr>
          <p:cNvPr id="38" name="Group 37">
            <a:extLst>
              <a:ext uri="{FF2B5EF4-FFF2-40B4-BE49-F238E27FC236}">
                <a16:creationId xmlns:a16="http://schemas.microsoft.com/office/drawing/2014/main" id="{4479E65A-42B7-4DB6-A5D2-D9362423A64C}"/>
              </a:ext>
              <a:ext uri="{C183D7F6-B498-43B3-948B-1728B52AA6E4}">
                <adec:decorative xmlns:adec="http://schemas.microsoft.com/office/drawing/2017/decorative" val="1"/>
              </a:ext>
            </a:extLst>
          </p:cNvPr>
          <p:cNvGrpSpPr/>
          <p:nvPr/>
        </p:nvGrpSpPr>
        <p:grpSpPr>
          <a:xfrm>
            <a:off x="-14068" y="2717379"/>
            <a:ext cx="2982715" cy="707886"/>
            <a:chOff x="1047071" y="1209824"/>
            <a:chExt cx="2982715" cy="707886"/>
          </a:xfrm>
        </p:grpSpPr>
        <p:sp>
          <p:nvSpPr>
            <p:cNvPr id="39" name="Rectangle 38">
              <a:extLst>
                <a:ext uri="{FF2B5EF4-FFF2-40B4-BE49-F238E27FC236}">
                  <a16:creationId xmlns:a16="http://schemas.microsoft.com/office/drawing/2014/main" id="{50C4C8F2-5653-46CB-8DEA-6A75D5EB7E87}"/>
                </a:ext>
              </a:extLst>
            </p:cNvPr>
            <p:cNvSpPr/>
            <p:nvPr/>
          </p:nvSpPr>
          <p:spPr>
            <a:xfrm>
              <a:off x="1121371" y="1412667"/>
              <a:ext cx="2064667" cy="33305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40" name="TextBox 39">
              <a:extLst>
                <a:ext uri="{FF2B5EF4-FFF2-40B4-BE49-F238E27FC236}">
                  <a16:creationId xmlns:a16="http://schemas.microsoft.com/office/drawing/2014/main" id="{029F25A0-4274-43D5-A646-F7ECEE95EB86}"/>
                </a:ext>
              </a:extLst>
            </p:cNvPr>
            <p:cNvSpPr txBox="1"/>
            <p:nvPr/>
          </p:nvSpPr>
          <p:spPr>
            <a:xfrm>
              <a:off x="1047071" y="1209824"/>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2</a:t>
              </a:r>
              <a:endParaRPr lang="fr-CA" sz="2800" dirty="0">
                <a:solidFill>
                  <a:schemeClr val="bg1"/>
                </a:solidFill>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6A19E0F2-3AF7-4B76-8E93-BB871E582DEB}"/>
                </a:ext>
              </a:extLst>
            </p:cNvPr>
            <p:cNvSpPr txBox="1"/>
            <p:nvPr/>
          </p:nvSpPr>
          <p:spPr>
            <a:xfrm>
              <a:off x="1431397" y="1407168"/>
              <a:ext cx="2598389" cy="338554"/>
            </a:xfrm>
            <a:prstGeom prst="rect">
              <a:avLst/>
            </a:prstGeom>
            <a:solidFill>
              <a:schemeClr val="accent1">
                <a:lumMod val="75000"/>
              </a:schemeClr>
            </a:solidFill>
          </p:spPr>
          <p:txBody>
            <a:bodyPr wrap="square" rtlCol="0">
              <a:spAutoFit/>
            </a:bodyPr>
            <a:lstStyle/>
            <a:p>
              <a:r>
                <a:rPr lang="fr-CA" sz="1600" dirty="0">
                  <a:latin typeface="Avenir Next LT Pro" panose="020B0504020202020204" pitchFamily="34" charset="0"/>
                  <a:cs typeface="Arial" panose="020B0604020202020204" pitchFamily="34" charset="0"/>
                </a:rPr>
                <a:t>Poste de travail</a:t>
              </a:r>
            </a:p>
          </p:txBody>
        </p:sp>
      </p:grpSp>
      <p:grpSp>
        <p:nvGrpSpPr>
          <p:cNvPr id="42" name="Group 41">
            <a:extLst>
              <a:ext uri="{FF2B5EF4-FFF2-40B4-BE49-F238E27FC236}">
                <a16:creationId xmlns:a16="http://schemas.microsoft.com/office/drawing/2014/main" id="{A162CC5E-0BAF-4217-9D89-B7FD3BCB4686}"/>
              </a:ext>
              <a:ext uri="{C183D7F6-B498-43B3-948B-1728B52AA6E4}">
                <adec:decorative xmlns:adec="http://schemas.microsoft.com/office/drawing/2017/decorative" val="1"/>
              </a:ext>
            </a:extLst>
          </p:cNvPr>
          <p:cNvGrpSpPr/>
          <p:nvPr/>
        </p:nvGrpSpPr>
        <p:grpSpPr>
          <a:xfrm>
            <a:off x="-33458" y="4159603"/>
            <a:ext cx="3107936" cy="707886"/>
            <a:chOff x="1027681" y="1200721"/>
            <a:chExt cx="3107936" cy="707886"/>
          </a:xfrm>
        </p:grpSpPr>
        <p:sp>
          <p:nvSpPr>
            <p:cNvPr id="43" name="Rectangle 42">
              <a:extLst>
                <a:ext uri="{FF2B5EF4-FFF2-40B4-BE49-F238E27FC236}">
                  <a16:creationId xmlns:a16="http://schemas.microsoft.com/office/drawing/2014/main" id="{CB4EA25A-0BEE-4E21-93C1-DEEFCBDA2055}"/>
                </a:ext>
              </a:extLst>
            </p:cNvPr>
            <p:cNvSpPr/>
            <p:nvPr/>
          </p:nvSpPr>
          <p:spPr>
            <a:xfrm>
              <a:off x="1121372" y="1405127"/>
              <a:ext cx="2142919" cy="34059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44" name="TextBox 43">
              <a:extLst>
                <a:ext uri="{FF2B5EF4-FFF2-40B4-BE49-F238E27FC236}">
                  <a16:creationId xmlns:a16="http://schemas.microsoft.com/office/drawing/2014/main" id="{5F38E9F2-8EFE-4134-8C18-CB72A8DAAD94}"/>
                </a:ext>
              </a:extLst>
            </p:cNvPr>
            <p:cNvSpPr txBox="1"/>
            <p:nvPr/>
          </p:nvSpPr>
          <p:spPr>
            <a:xfrm>
              <a:off x="1027681" y="1200721"/>
              <a:ext cx="282599" cy="707886"/>
            </a:xfrm>
            <a:prstGeom prst="rect">
              <a:avLst/>
            </a:prstGeom>
            <a:noFill/>
          </p:spPr>
          <p:txBody>
            <a:bodyPr wrap="square" rtlCol="0">
              <a:spAutoFit/>
            </a:bodyPr>
            <a:lstStyle/>
            <a:p>
              <a:r>
                <a:rPr lang="fr-CA" sz="4000" dirty="0">
                  <a:solidFill>
                    <a:schemeClr val="bg1"/>
                  </a:solidFill>
                  <a:latin typeface="Arial" panose="020B0604020202020204" pitchFamily="34" charset="0"/>
                  <a:cs typeface="Arial" panose="020B0604020202020204" pitchFamily="34" charset="0"/>
                </a:rPr>
                <a:t>3</a:t>
              </a:r>
              <a:endParaRPr lang="fr-CA" sz="2800" dirty="0">
                <a:solidFill>
                  <a:schemeClr val="bg1"/>
                </a:solidFill>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CEDBCD06-9879-4607-B24B-AF3444B715A0}"/>
                </a:ext>
              </a:extLst>
            </p:cNvPr>
            <p:cNvSpPr txBox="1"/>
            <p:nvPr/>
          </p:nvSpPr>
          <p:spPr>
            <a:xfrm>
              <a:off x="1487560" y="1405984"/>
              <a:ext cx="2648057" cy="338554"/>
            </a:xfrm>
            <a:prstGeom prst="rect">
              <a:avLst/>
            </a:prstGeom>
            <a:solidFill>
              <a:schemeClr val="accent1">
                <a:lumMod val="75000"/>
              </a:schemeClr>
            </a:solidFill>
          </p:spPr>
          <p:txBody>
            <a:bodyPr wrap="square" rtlCol="0">
              <a:spAutoFit/>
            </a:bodyPr>
            <a:lstStyle/>
            <a:p>
              <a:r>
                <a:rPr lang="fr-CA" sz="1600" dirty="0">
                  <a:latin typeface="Avenir Next LT Pro" panose="020B0504020202020204" pitchFamily="34" charset="0"/>
                  <a:cs typeface="Arial" panose="020B0604020202020204" pitchFamily="34" charset="0"/>
                </a:rPr>
                <a:t>Capsule de concentration</a:t>
              </a:r>
            </a:p>
          </p:txBody>
        </p:sp>
      </p:grpSp>
      <p:sp>
        <p:nvSpPr>
          <p:cNvPr id="7" name="TextBox 6">
            <a:extLst>
              <a:ext uri="{FF2B5EF4-FFF2-40B4-BE49-F238E27FC236}">
                <a16:creationId xmlns:a16="http://schemas.microsoft.com/office/drawing/2014/main" id="{09E4FA88-1021-C4D1-941E-C703949E3FB7}"/>
              </a:ext>
            </a:extLst>
          </p:cNvPr>
          <p:cNvSpPr txBox="1"/>
          <p:nvPr/>
        </p:nvSpPr>
        <p:spPr>
          <a:xfrm>
            <a:off x="2878035" y="3166383"/>
            <a:ext cx="6099242" cy="1200329"/>
          </a:xfrm>
          <a:prstGeom prst="rect">
            <a:avLst/>
          </a:prstGeom>
          <a:noFill/>
        </p:spPr>
        <p:txBody>
          <a:bodyPr wrap="square">
            <a:spAutoFit/>
          </a:bodyPr>
          <a:lstStyle/>
          <a:p>
            <a:pPr algn="ctr"/>
            <a:r>
              <a:rPr lang="fr-CA" dirty="0">
                <a:solidFill>
                  <a:schemeClr val="tx1"/>
                </a:solidFill>
                <a:highlight>
                  <a:srgbClr val="FFFF00"/>
                </a:highlight>
              </a:rPr>
              <a:t>Exemple de plan d’étage</a:t>
            </a:r>
          </a:p>
          <a:p>
            <a:pPr algn="ctr"/>
            <a:endParaRPr lang="fr-CA" dirty="0">
              <a:solidFill>
                <a:schemeClr val="tx1"/>
              </a:solidFill>
              <a:highlight>
                <a:srgbClr val="FFFF00"/>
              </a:highlight>
            </a:endParaRPr>
          </a:p>
          <a:p>
            <a:pPr algn="ctr"/>
            <a:r>
              <a:rPr lang="fr-CA" dirty="0">
                <a:highlight>
                  <a:srgbClr val="FFFF00"/>
                </a:highlight>
              </a:rPr>
              <a:t>Demandez un plan d’étage à votre </a:t>
            </a:r>
          </a:p>
          <a:p>
            <a:pPr algn="ctr"/>
            <a:r>
              <a:rPr lang="fr-CA" dirty="0">
                <a:highlight>
                  <a:srgbClr val="FFFF00"/>
                </a:highlight>
              </a:rPr>
              <a:t>équipe de conception</a:t>
            </a:r>
            <a:endParaRPr lang="fr-CA" dirty="0">
              <a:solidFill>
                <a:schemeClr val="tx1"/>
              </a:solidFill>
              <a:highlight>
                <a:srgbClr val="FFFF00"/>
              </a:highlight>
            </a:endParaRPr>
          </a:p>
        </p:txBody>
      </p:sp>
      <p:sp>
        <p:nvSpPr>
          <p:cNvPr id="24" name="TextBox 23">
            <a:extLst>
              <a:ext uri="{FF2B5EF4-FFF2-40B4-BE49-F238E27FC236}">
                <a16:creationId xmlns:a16="http://schemas.microsoft.com/office/drawing/2014/main" id="{99EA0AF0-676D-114E-313C-057AEF3E7229}"/>
              </a:ext>
            </a:extLst>
          </p:cNvPr>
          <p:cNvSpPr txBox="1"/>
          <p:nvPr/>
        </p:nvSpPr>
        <p:spPr>
          <a:xfrm>
            <a:off x="5355882" y="697390"/>
            <a:ext cx="6873983" cy="584775"/>
          </a:xfrm>
          <a:prstGeom prst="rect">
            <a:avLst/>
          </a:prstGeom>
          <a:noFill/>
        </p:spPr>
        <p:txBody>
          <a:bodyPr wrap="square">
            <a:spAutoFit/>
          </a:bodyPr>
          <a:lstStyle/>
          <a:p>
            <a:pPr algn="ctr"/>
            <a:r>
              <a:rPr lang="fr-CA" sz="1600" dirty="0">
                <a:highlight>
                  <a:srgbClr val="FFFF00"/>
                </a:highlight>
              </a:rPr>
              <a:t>Regardez les illustrations des points de travail, puis veillez à ce qu’elles correspondent à votre projet.</a:t>
            </a:r>
          </a:p>
        </p:txBody>
      </p:sp>
      <p:sp>
        <p:nvSpPr>
          <p:cNvPr id="4" name="TextBox 3">
            <a:extLst>
              <a:ext uri="{FF2B5EF4-FFF2-40B4-BE49-F238E27FC236}">
                <a16:creationId xmlns:a16="http://schemas.microsoft.com/office/drawing/2014/main" id="{E615B30F-B1B9-314F-3588-CE5117FAFA3A}"/>
              </a:ext>
            </a:extLst>
          </p:cNvPr>
          <p:cNvSpPr txBox="1"/>
          <p:nvPr/>
        </p:nvSpPr>
        <p:spPr>
          <a:xfrm>
            <a:off x="9491945" y="2197011"/>
            <a:ext cx="438492" cy="230832"/>
          </a:xfrm>
          <a:prstGeom prst="rect">
            <a:avLst/>
          </a:prstGeom>
          <a:noFill/>
        </p:spPr>
        <p:txBody>
          <a:bodyPr wrap="square" rtlCol="0">
            <a:spAutoFit/>
          </a:bodyPr>
          <a:lstStyle/>
          <a:p>
            <a:r>
              <a:rPr lang="fr-CA" sz="900" dirty="0">
                <a:latin typeface="Avenir Next LT Pro" panose="020B0504020202020204" pitchFamily="34" charset="0"/>
              </a:rPr>
              <a:t>OU</a:t>
            </a:r>
          </a:p>
        </p:txBody>
      </p:sp>
      <p:pic>
        <p:nvPicPr>
          <p:cNvPr id="71" name="Picture 70" descr="Focus room image">
            <a:extLst>
              <a:ext uri="{FF2B5EF4-FFF2-40B4-BE49-F238E27FC236}">
                <a16:creationId xmlns:a16="http://schemas.microsoft.com/office/drawing/2014/main" id="{D2DBFBD9-2EB3-BA3D-F325-A9FF63F7187B}"/>
              </a:ext>
            </a:extLst>
          </p:cNvPr>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9661680" y="3435075"/>
            <a:ext cx="1056449" cy="874929"/>
          </a:xfrm>
          <a:prstGeom prst="rect">
            <a:avLst/>
          </a:prstGeom>
        </p:spPr>
      </p:pic>
      <p:sp>
        <p:nvSpPr>
          <p:cNvPr id="72" name="TextBox 71">
            <a:extLst>
              <a:ext uri="{FF2B5EF4-FFF2-40B4-BE49-F238E27FC236}">
                <a16:creationId xmlns:a16="http://schemas.microsoft.com/office/drawing/2014/main" id="{E10E9781-9D8E-4492-3899-BB43B2EDF771}"/>
              </a:ext>
            </a:extLst>
          </p:cNvPr>
          <p:cNvSpPr txBox="1"/>
          <p:nvPr/>
        </p:nvSpPr>
        <p:spPr>
          <a:xfrm>
            <a:off x="9488365" y="3751878"/>
            <a:ext cx="438492" cy="230832"/>
          </a:xfrm>
          <a:prstGeom prst="rect">
            <a:avLst/>
          </a:prstGeom>
          <a:noFill/>
        </p:spPr>
        <p:txBody>
          <a:bodyPr wrap="square" rtlCol="0">
            <a:spAutoFit/>
          </a:bodyPr>
          <a:lstStyle/>
          <a:p>
            <a:r>
              <a:rPr lang="fr-CA" sz="900" dirty="0">
                <a:latin typeface="Avenir Next LT Pro" panose="020B0504020202020204" pitchFamily="34" charset="0"/>
              </a:rPr>
              <a:t>OU</a:t>
            </a:r>
          </a:p>
        </p:txBody>
      </p:sp>
    </p:spTree>
    <p:extLst>
      <p:ext uri="{BB962C8B-B14F-4D97-AF65-F5344CB8AC3E}">
        <p14:creationId xmlns:p14="http://schemas.microsoft.com/office/powerpoint/2010/main" val="371610267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17C3CAD1-8543-AD6F-C90A-B4A535D40C75}"/>
              </a:ext>
              <a:ext uri="{C183D7F6-B498-43B3-948B-1728B52AA6E4}">
                <adec:decorative xmlns:adec="http://schemas.microsoft.com/office/drawing/2017/decorative" val="1"/>
              </a:ext>
            </a:extLst>
          </p:cNvPr>
          <p:cNvSpPr/>
          <p:nvPr/>
        </p:nvSpPr>
        <p:spPr>
          <a:xfrm>
            <a:off x="233843" y="1079185"/>
            <a:ext cx="858009" cy="262400"/>
          </a:xfrm>
          <a:prstGeom prst="rect">
            <a:avLst/>
          </a:prstGeom>
          <a:solidFill>
            <a:schemeClr val="accent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8" name="Rectangle 7">
            <a:extLst>
              <a:ext uri="{FF2B5EF4-FFF2-40B4-BE49-F238E27FC236}">
                <a16:creationId xmlns:a16="http://schemas.microsoft.com/office/drawing/2014/main" id="{7525D2F9-B4DA-C29A-D38C-DA78A111C619}"/>
              </a:ext>
              <a:ext uri="{C183D7F6-B498-43B3-948B-1728B52AA6E4}">
                <adec:decorative xmlns:adec="http://schemas.microsoft.com/office/drawing/2017/decorative" val="1"/>
              </a:ext>
            </a:extLst>
          </p:cNvPr>
          <p:cNvSpPr/>
          <p:nvPr/>
        </p:nvSpPr>
        <p:spPr>
          <a:xfrm>
            <a:off x="3515557" y="780649"/>
            <a:ext cx="858009" cy="31493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80995" y="115833"/>
            <a:ext cx="9991075"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3200" dirty="0">
                <a:solidFill>
                  <a:schemeClr val="bg1"/>
                </a:solidFill>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Explorer le milieu de travail (2 de 3)</a:t>
            </a:r>
            <a:endParaRPr lang="fr-CA" sz="2000" dirty="0">
              <a:solidFill>
                <a:schemeClr val="bg1"/>
              </a:solidFill>
            </a:endParaRPr>
          </a:p>
        </p:txBody>
      </p:sp>
      <p:sp>
        <p:nvSpPr>
          <p:cNvPr id="10" name="Title 1">
            <a:extLst>
              <a:ext uri="{FF2B5EF4-FFF2-40B4-BE49-F238E27FC236}">
                <a16:creationId xmlns:a16="http://schemas.microsoft.com/office/drawing/2014/main" id="{98555A61-60EA-44C5-8923-5330CD40CF1D}"/>
              </a:ext>
            </a:extLst>
          </p:cNvPr>
          <p:cNvSpPr>
            <a:spLocks noGrp="1"/>
          </p:cNvSpPr>
          <p:nvPr>
            <p:ph type="title" idx="4294967295"/>
          </p:nvPr>
        </p:nvSpPr>
        <p:spPr>
          <a:xfrm>
            <a:off x="194526" y="791661"/>
            <a:ext cx="5042602" cy="345468"/>
          </a:xfrm>
          <a:prstGeom prst="rect">
            <a:avLst/>
          </a:prstGeom>
        </p:spPr>
        <p:txBody>
          <a:bodyPr/>
          <a:lstStyle/>
          <a:p>
            <a:r>
              <a:rPr lang="fr-CA" sz="1800" dirty="0"/>
              <a:t>Points de travail collaboratifs ouverts et </a:t>
            </a:r>
            <a:r>
              <a:rPr lang="fr-CA" sz="1800" dirty="0">
                <a:solidFill>
                  <a:schemeClr val="bg1"/>
                </a:solidFill>
              </a:rPr>
              <a:t>fermés</a:t>
            </a:r>
            <a:br>
              <a:rPr lang="fr-CA" sz="1800" dirty="0"/>
            </a:br>
            <a:endParaRPr lang="fr-CA" sz="1800" dirty="0"/>
          </a:p>
        </p:txBody>
      </p:sp>
      <p:sp>
        <p:nvSpPr>
          <p:cNvPr id="7" name="TextBox 6">
            <a:extLst>
              <a:ext uri="{FF2B5EF4-FFF2-40B4-BE49-F238E27FC236}">
                <a16:creationId xmlns:a16="http://schemas.microsoft.com/office/drawing/2014/main" id="{B5305C49-30E1-BF78-C7BC-C0AA35B7FFDE}"/>
              </a:ext>
            </a:extLst>
          </p:cNvPr>
          <p:cNvSpPr txBox="1"/>
          <p:nvPr/>
        </p:nvSpPr>
        <p:spPr>
          <a:xfrm>
            <a:off x="6319243" y="706875"/>
            <a:ext cx="5832639" cy="584775"/>
          </a:xfrm>
          <a:prstGeom prst="rect">
            <a:avLst/>
          </a:prstGeom>
          <a:noFill/>
        </p:spPr>
        <p:txBody>
          <a:bodyPr wrap="square">
            <a:spAutoFit/>
          </a:bodyPr>
          <a:lstStyle/>
          <a:p>
            <a:pPr algn="ctr"/>
            <a:r>
              <a:rPr lang="fr-CA" sz="1600" dirty="0">
                <a:highlight>
                  <a:srgbClr val="FFFF00"/>
                </a:highlight>
              </a:rPr>
              <a:t>Regardez les illustrations des points de travail, puis veillez à ce qu’elles correspondent à votre projet.</a:t>
            </a:r>
          </a:p>
        </p:txBody>
      </p:sp>
      <p:grpSp>
        <p:nvGrpSpPr>
          <p:cNvPr id="11" name="Group 10">
            <a:extLst>
              <a:ext uri="{FF2B5EF4-FFF2-40B4-BE49-F238E27FC236}">
                <a16:creationId xmlns:a16="http://schemas.microsoft.com/office/drawing/2014/main" id="{20FA5475-8B12-446F-84CC-54AA506EBC0F}"/>
              </a:ext>
              <a:ext uri="{C183D7F6-B498-43B3-948B-1728B52AA6E4}">
                <adec:decorative xmlns:adec="http://schemas.microsoft.com/office/drawing/2017/decorative" val="1"/>
              </a:ext>
            </a:extLst>
          </p:cNvPr>
          <p:cNvGrpSpPr/>
          <p:nvPr/>
        </p:nvGrpSpPr>
        <p:grpSpPr>
          <a:xfrm>
            <a:off x="0" y="1277546"/>
            <a:ext cx="3042832" cy="707886"/>
            <a:chOff x="1061139" y="1221318"/>
            <a:chExt cx="3042832" cy="707886"/>
          </a:xfrm>
        </p:grpSpPr>
        <p:sp>
          <p:nvSpPr>
            <p:cNvPr id="12" name="Rectangle 11">
              <a:extLst>
                <a:ext uri="{FF2B5EF4-FFF2-40B4-BE49-F238E27FC236}">
                  <a16:creationId xmlns:a16="http://schemas.microsoft.com/office/drawing/2014/main" id="{ACDEDFE9-FE3B-4603-8FC5-458F8D7844EE}"/>
                </a:ext>
              </a:extLst>
            </p:cNvPr>
            <p:cNvSpPr/>
            <p:nvPr/>
          </p:nvSpPr>
          <p:spPr>
            <a:xfrm>
              <a:off x="1180252" y="1412667"/>
              <a:ext cx="2923719"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13" name="TextBox 12">
              <a:extLst>
                <a:ext uri="{FF2B5EF4-FFF2-40B4-BE49-F238E27FC236}">
                  <a16:creationId xmlns:a16="http://schemas.microsoft.com/office/drawing/2014/main" id="{CE95DCB6-1AF4-4C4B-8366-1E0087151DEF}"/>
                </a:ext>
              </a:extLst>
            </p:cNvPr>
            <p:cNvSpPr txBox="1"/>
            <p:nvPr/>
          </p:nvSpPr>
          <p:spPr>
            <a:xfrm>
              <a:off x="1061139" y="1221318"/>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1</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6B5B11ED-1CA1-4EB4-9512-3256067929A9}"/>
                </a:ext>
              </a:extLst>
            </p:cNvPr>
            <p:cNvSpPr txBox="1"/>
            <p:nvPr/>
          </p:nvSpPr>
          <p:spPr>
            <a:xfrm>
              <a:off x="1362126" y="1414343"/>
              <a:ext cx="1670416" cy="338554"/>
            </a:xfrm>
            <a:prstGeom prst="rect">
              <a:avLst/>
            </a:prstGeom>
            <a:noFill/>
          </p:spPr>
          <p:txBody>
            <a:bodyPr wrap="square" rtlCol="0">
              <a:spAutoFit/>
            </a:bodyPr>
            <a:lstStyle/>
            <a:p>
              <a:r>
                <a:rPr lang="fr-CA" sz="1600" dirty="0">
                  <a:latin typeface="Avenir Next LT Pro" panose="020B0504020202020204" pitchFamily="34" charset="0"/>
                  <a:cs typeface="Arial" panose="020B0604020202020204" pitchFamily="34" charset="0"/>
                </a:rPr>
                <a:t>Zone d’équipe</a:t>
              </a:r>
            </a:p>
          </p:txBody>
        </p:sp>
      </p:grpSp>
      <p:pic>
        <p:nvPicPr>
          <p:cNvPr id="68" name="Picture 2" descr="Team area image">
            <a:extLst>
              <a:ext uri="{FF2B5EF4-FFF2-40B4-BE49-F238E27FC236}">
                <a16:creationId xmlns:a16="http://schemas.microsoft.com/office/drawing/2014/main" id="{FB35ADD4-1B34-4831-966C-0D447EDDA38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52838" y="1799346"/>
            <a:ext cx="1413071" cy="1100920"/>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7" name="TextBox 26">
            <a:extLst>
              <a:ext uri="{FF2B5EF4-FFF2-40B4-BE49-F238E27FC236}">
                <a16:creationId xmlns:a16="http://schemas.microsoft.com/office/drawing/2014/main" id="{814E566E-DF0A-49C2-8BE5-8A51EDD99636}"/>
              </a:ext>
            </a:extLst>
          </p:cNvPr>
          <p:cNvSpPr txBox="1"/>
          <p:nvPr/>
        </p:nvSpPr>
        <p:spPr>
          <a:xfrm>
            <a:off x="1432665" y="1957714"/>
            <a:ext cx="1518672" cy="861774"/>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collaboration en groupe, échange d’idées</a:t>
            </a:r>
            <a:endParaRPr lang="fr-CA" sz="1000" b="1" dirty="0">
              <a:latin typeface="Avenir Next LT Pro" panose="020B0504020202020204" pitchFamily="34" charset="0"/>
              <a:cs typeface="Arial" panose="020B0604020202020204" pitchFamily="34" charset="0"/>
            </a:endParaRP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2 à 10 employés</a:t>
            </a:r>
          </a:p>
        </p:txBody>
      </p:sp>
      <p:grpSp>
        <p:nvGrpSpPr>
          <p:cNvPr id="15" name="Group 14">
            <a:extLst>
              <a:ext uri="{FF2B5EF4-FFF2-40B4-BE49-F238E27FC236}">
                <a16:creationId xmlns:a16="http://schemas.microsoft.com/office/drawing/2014/main" id="{2131D5FC-6B18-410E-AB0E-C1F27F5715CD}"/>
              </a:ext>
              <a:ext uri="{C183D7F6-B498-43B3-948B-1728B52AA6E4}">
                <adec:decorative xmlns:adec="http://schemas.microsoft.com/office/drawing/2017/decorative" val="1"/>
              </a:ext>
            </a:extLst>
          </p:cNvPr>
          <p:cNvGrpSpPr/>
          <p:nvPr/>
        </p:nvGrpSpPr>
        <p:grpSpPr>
          <a:xfrm>
            <a:off x="53227" y="2728631"/>
            <a:ext cx="2988908" cy="707886"/>
            <a:chOff x="1114366" y="1221076"/>
            <a:chExt cx="2988908" cy="707886"/>
          </a:xfrm>
        </p:grpSpPr>
        <p:sp>
          <p:nvSpPr>
            <p:cNvPr id="16" name="Rectangle 15">
              <a:extLst>
                <a:ext uri="{FF2B5EF4-FFF2-40B4-BE49-F238E27FC236}">
                  <a16:creationId xmlns:a16="http://schemas.microsoft.com/office/drawing/2014/main" id="{3F13117C-4EEE-492E-BE49-76976A346EE1}"/>
                </a:ext>
              </a:extLst>
            </p:cNvPr>
            <p:cNvSpPr/>
            <p:nvPr/>
          </p:nvSpPr>
          <p:spPr>
            <a:xfrm>
              <a:off x="1180252" y="1412667"/>
              <a:ext cx="2923022"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17" name="TextBox 16">
              <a:extLst>
                <a:ext uri="{FF2B5EF4-FFF2-40B4-BE49-F238E27FC236}">
                  <a16:creationId xmlns:a16="http://schemas.microsoft.com/office/drawing/2014/main" id="{42865FC5-A126-43E4-BA5B-D7ACCAB2D7C0}"/>
                </a:ext>
              </a:extLst>
            </p:cNvPr>
            <p:cNvSpPr txBox="1"/>
            <p:nvPr/>
          </p:nvSpPr>
          <p:spPr>
            <a:xfrm>
              <a:off x="1114366" y="1221076"/>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2</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26A8EDF3-C6EB-42DF-B1D9-C225B1C312D2}"/>
                </a:ext>
              </a:extLst>
            </p:cNvPr>
            <p:cNvSpPr txBox="1"/>
            <p:nvPr/>
          </p:nvSpPr>
          <p:spPr>
            <a:xfrm>
              <a:off x="1467926" y="1398570"/>
              <a:ext cx="2251232" cy="338554"/>
            </a:xfrm>
            <a:prstGeom prst="rect">
              <a:avLst/>
            </a:prstGeom>
            <a:noFill/>
          </p:spPr>
          <p:txBody>
            <a:bodyPr wrap="square" rtlCol="0">
              <a:spAutoFit/>
            </a:bodyPr>
            <a:lstStyle/>
            <a:p>
              <a:r>
                <a:rPr lang="fr-CA" sz="1600" dirty="0">
                  <a:latin typeface="Avenir Next LT Pro" panose="020B0504020202020204" pitchFamily="34" charset="0"/>
                  <a:cs typeface="Arial" panose="020B0604020202020204" pitchFamily="34" charset="0"/>
                </a:rPr>
                <a:t>Point de discussion</a:t>
              </a:r>
            </a:p>
          </p:txBody>
        </p:sp>
      </p:grpSp>
      <p:pic>
        <p:nvPicPr>
          <p:cNvPr id="69" name="Picture 3" descr="Chat point image">
            <a:extLst>
              <a:ext uri="{FF2B5EF4-FFF2-40B4-BE49-F238E27FC236}">
                <a16:creationId xmlns:a16="http://schemas.microsoft.com/office/drawing/2014/main" id="{DC69294C-E6D7-4B4D-80D9-3CEE85003F99}"/>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p:blipFill>
        <p:spPr bwMode="auto">
          <a:xfrm>
            <a:off x="95831" y="3308211"/>
            <a:ext cx="1504255" cy="923329"/>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8" name="TextBox 27">
            <a:extLst>
              <a:ext uri="{FF2B5EF4-FFF2-40B4-BE49-F238E27FC236}">
                <a16:creationId xmlns:a16="http://schemas.microsoft.com/office/drawing/2014/main" id="{916CE680-AD66-49FC-B74E-DA8E5FEFA233}"/>
              </a:ext>
            </a:extLst>
          </p:cNvPr>
          <p:cNvSpPr txBox="1"/>
          <p:nvPr/>
        </p:nvSpPr>
        <p:spPr>
          <a:xfrm>
            <a:off x="1439904" y="3425265"/>
            <a:ext cx="1697596" cy="861774"/>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tâches réalisées en groupe et échange de renseignements</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2 à 4 employés</a:t>
            </a:r>
          </a:p>
        </p:txBody>
      </p:sp>
      <p:grpSp>
        <p:nvGrpSpPr>
          <p:cNvPr id="19" name="Group 18">
            <a:extLst>
              <a:ext uri="{FF2B5EF4-FFF2-40B4-BE49-F238E27FC236}">
                <a16:creationId xmlns:a16="http://schemas.microsoft.com/office/drawing/2014/main" id="{128F00A5-BC2D-4917-883C-0ECA7C43F745}"/>
              </a:ext>
              <a:ext uri="{C183D7F6-B498-43B3-948B-1728B52AA6E4}">
                <adec:decorative xmlns:adec="http://schemas.microsoft.com/office/drawing/2017/decorative" val="1"/>
              </a:ext>
            </a:extLst>
          </p:cNvPr>
          <p:cNvGrpSpPr/>
          <p:nvPr/>
        </p:nvGrpSpPr>
        <p:grpSpPr>
          <a:xfrm>
            <a:off x="80995" y="4180419"/>
            <a:ext cx="2961140" cy="707886"/>
            <a:chOff x="1142134" y="1221537"/>
            <a:chExt cx="2961140" cy="707886"/>
          </a:xfrm>
        </p:grpSpPr>
        <p:sp>
          <p:nvSpPr>
            <p:cNvPr id="20" name="Rectangle 19">
              <a:extLst>
                <a:ext uri="{FF2B5EF4-FFF2-40B4-BE49-F238E27FC236}">
                  <a16:creationId xmlns:a16="http://schemas.microsoft.com/office/drawing/2014/main" id="{551AAA28-1E77-4219-825E-40D6E225719A}"/>
                </a:ext>
              </a:extLst>
            </p:cNvPr>
            <p:cNvSpPr/>
            <p:nvPr/>
          </p:nvSpPr>
          <p:spPr>
            <a:xfrm>
              <a:off x="1180252" y="1412667"/>
              <a:ext cx="2923022" cy="333055"/>
            </a:xfrm>
            <a:prstGeom prst="rect">
              <a:avLst/>
            </a:prstGeom>
            <a:solidFill>
              <a:srgbClr val="F2A9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25" name="TextBox 24">
              <a:extLst>
                <a:ext uri="{FF2B5EF4-FFF2-40B4-BE49-F238E27FC236}">
                  <a16:creationId xmlns:a16="http://schemas.microsoft.com/office/drawing/2014/main" id="{39F1615B-5E39-4B29-84DE-DF569736479C}"/>
                </a:ext>
              </a:extLst>
            </p:cNvPr>
            <p:cNvSpPr txBox="1"/>
            <p:nvPr/>
          </p:nvSpPr>
          <p:spPr>
            <a:xfrm>
              <a:off x="1142134" y="1221537"/>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3</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39C767C9-BC2A-4660-B06E-3EF0E388D6BC}"/>
                </a:ext>
              </a:extLst>
            </p:cNvPr>
            <p:cNvSpPr txBox="1"/>
            <p:nvPr/>
          </p:nvSpPr>
          <p:spPr>
            <a:xfrm>
              <a:off x="1507870" y="1420479"/>
              <a:ext cx="1196763" cy="338554"/>
            </a:xfrm>
            <a:prstGeom prst="rect">
              <a:avLst/>
            </a:prstGeom>
            <a:noFill/>
          </p:spPr>
          <p:txBody>
            <a:bodyPr wrap="square" rtlCol="0">
              <a:spAutoFit/>
            </a:bodyPr>
            <a:lstStyle/>
            <a:p>
              <a:r>
                <a:rPr lang="fr-CA" sz="1600" dirty="0">
                  <a:latin typeface="Avenir Next LT Pro" panose="020B0504020202020204" pitchFamily="34" charset="0"/>
                  <a:cs typeface="Arial" panose="020B0604020202020204" pitchFamily="34" charset="0"/>
                </a:rPr>
                <a:t>Enclave</a:t>
              </a:r>
            </a:p>
          </p:txBody>
        </p:sp>
      </p:grpSp>
      <p:pic>
        <p:nvPicPr>
          <p:cNvPr id="67" name="Picture 4" descr="Huddle image">
            <a:extLst>
              <a:ext uri="{FF2B5EF4-FFF2-40B4-BE49-F238E27FC236}">
                <a16:creationId xmlns:a16="http://schemas.microsoft.com/office/drawing/2014/main" id="{2CBFA787-45CD-467D-9D30-52E5D415A4F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p:blipFill>
        <p:spPr bwMode="auto">
          <a:xfrm>
            <a:off x="233843" y="4717915"/>
            <a:ext cx="1181474" cy="1142758"/>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29" name="TextBox 28">
            <a:extLst>
              <a:ext uri="{FF2B5EF4-FFF2-40B4-BE49-F238E27FC236}">
                <a16:creationId xmlns:a16="http://schemas.microsoft.com/office/drawing/2014/main" id="{1A673AF1-DDA1-405E-804F-8A3F5072B194}"/>
              </a:ext>
            </a:extLst>
          </p:cNvPr>
          <p:cNvSpPr txBox="1"/>
          <p:nvPr/>
        </p:nvSpPr>
        <p:spPr>
          <a:xfrm>
            <a:off x="1439904" y="4957220"/>
            <a:ext cx="1509483"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courtes discussions, échange de renseignements</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2 employés</a:t>
            </a:r>
          </a:p>
        </p:txBody>
      </p:sp>
      <p:grpSp>
        <p:nvGrpSpPr>
          <p:cNvPr id="47" name="Group 46">
            <a:extLst>
              <a:ext uri="{FF2B5EF4-FFF2-40B4-BE49-F238E27FC236}">
                <a16:creationId xmlns:a16="http://schemas.microsoft.com/office/drawing/2014/main" id="{A132B5C3-494C-4D3B-87BD-90F4C0BC9386}"/>
              </a:ext>
              <a:ext uri="{C183D7F6-B498-43B3-948B-1728B52AA6E4}">
                <adec:decorative xmlns:adec="http://schemas.microsoft.com/office/drawing/2017/decorative" val="1"/>
              </a:ext>
            </a:extLst>
          </p:cNvPr>
          <p:cNvGrpSpPr/>
          <p:nvPr/>
        </p:nvGrpSpPr>
        <p:grpSpPr>
          <a:xfrm>
            <a:off x="8809691" y="1277546"/>
            <a:ext cx="3263193" cy="707886"/>
            <a:chOff x="1204059" y="1221318"/>
            <a:chExt cx="2060232" cy="707886"/>
          </a:xfrm>
        </p:grpSpPr>
        <p:sp>
          <p:nvSpPr>
            <p:cNvPr id="48" name="Rectangle 47">
              <a:extLst>
                <a:ext uri="{FF2B5EF4-FFF2-40B4-BE49-F238E27FC236}">
                  <a16:creationId xmlns:a16="http://schemas.microsoft.com/office/drawing/2014/main" id="{9AD550EC-8F18-41A4-BB1C-202E501404F2}"/>
                </a:ext>
              </a:extLst>
            </p:cNvPr>
            <p:cNvSpPr/>
            <p:nvPr/>
          </p:nvSpPr>
          <p:spPr>
            <a:xfrm>
              <a:off x="1254788" y="1412667"/>
              <a:ext cx="2009503"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50" name="TextBox 49">
              <a:extLst>
                <a:ext uri="{FF2B5EF4-FFF2-40B4-BE49-F238E27FC236}">
                  <a16:creationId xmlns:a16="http://schemas.microsoft.com/office/drawing/2014/main" id="{0AAF4FB9-E23C-4548-9200-1828B40FB616}"/>
                </a:ext>
              </a:extLst>
            </p:cNvPr>
            <p:cNvSpPr txBox="1"/>
            <p:nvPr/>
          </p:nvSpPr>
          <p:spPr>
            <a:xfrm>
              <a:off x="1427300" y="1405984"/>
              <a:ext cx="1487358"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projet</a:t>
              </a:r>
            </a:p>
          </p:txBody>
        </p:sp>
        <p:sp>
          <p:nvSpPr>
            <p:cNvPr id="49" name="TextBox 48">
              <a:extLst>
                <a:ext uri="{FF2B5EF4-FFF2-40B4-BE49-F238E27FC236}">
                  <a16:creationId xmlns:a16="http://schemas.microsoft.com/office/drawing/2014/main" id="{4E63554A-FCCD-4A50-A641-E7AC716C3A72}"/>
                </a:ext>
              </a:extLst>
            </p:cNvPr>
            <p:cNvSpPr txBox="1"/>
            <p:nvPr/>
          </p:nvSpPr>
          <p:spPr>
            <a:xfrm>
              <a:off x="1204059" y="1221318"/>
              <a:ext cx="259413"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4</a:t>
              </a:r>
              <a:endParaRPr lang="fr-CA" sz="2800" dirty="0">
                <a:solidFill>
                  <a:schemeClr val="bg1"/>
                </a:solidFill>
                <a:latin typeface="Avenir Next LT Pro" panose="020B0504020202020204" pitchFamily="34" charset="0"/>
                <a:cs typeface="Arial" panose="020B0604020202020204" pitchFamily="34" charset="0"/>
              </a:endParaRPr>
            </a:p>
          </p:txBody>
        </p:sp>
      </p:grpSp>
      <p:pic>
        <p:nvPicPr>
          <p:cNvPr id="9" name="Picture 8" descr="Floor plan sample">
            <a:extLst>
              <a:ext uri="{FF2B5EF4-FFF2-40B4-BE49-F238E27FC236}">
                <a16:creationId xmlns:a16="http://schemas.microsoft.com/office/drawing/2014/main" id="{BDD51C8C-4D09-4432-832B-15DF0F3F197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6496" t="13629" r="31598" b="13502"/>
          <a:stretch/>
        </p:blipFill>
        <p:spPr>
          <a:xfrm>
            <a:off x="3063513" y="1135637"/>
            <a:ext cx="5721591" cy="4997291"/>
          </a:xfrm>
          <a:prstGeom prst="rect">
            <a:avLst/>
          </a:prstGeom>
        </p:spPr>
      </p:pic>
      <p:sp>
        <p:nvSpPr>
          <p:cNvPr id="5" name="TextBox 4">
            <a:extLst>
              <a:ext uri="{FF2B5EF4-FFF2-40B4-BE49-F238E27FC236}">
                <a16:creationId xmlns:a16="http://schemas.microsoft.com/office/drawing/2014/main" id="{C9BA13ED-BD10-F804-A9ED-EEDBB1389A91}"/>
              </a:ext>
            </a:extLst>
          </p:cNvPr>
          <p:cNvSpPr txBox="1"/>
          <p:nvPr/>
        </p:nvSpPr>
        <p:spPr>
          <a:xfrm>
            <a:off x="2893170" y="3179686"/>
            <a:ext cx="6099242" cy="1200329"/>
          </a:xfrm>
          <a:prstGeom prst="rect">
            <a:avLst/>
          </a:prstGeom>
          <a:noFill/>
        </p:spPr>
        <p:txBody>
          <a:bodyPr wrap="square">
            <a:spAutoFit/>
          </a:bodyPr>
          <a:lstStyle/>
          <a:p>
            <a:pPr algn="ctr"/>
            <a:r>
              <a:rPr lang="fr-CA" dirty="0">
                <a:solidFill>
                  <a:schemeClr val="tx1"/>
                </a:solidFill>
                <a:highlight>
                  <a:srgbClr val="FFFF00"/>
                </a:highlight>
              </a:rPr>
              <a:t>Exemple de plan d’étage</a:t>
            </a:r>
          </a:p>
          <a:p>
            <a:pPr algn="ctr"/>
            <a:endParaRPr lang="fr-CA" dirty="0">
              <a:solidFill>
                <a:schemeClr val="tx1"/>
              </a:solidFill>
              <a:highlight>
                <a:srgbClr val="FFFF00"/>
              </a:highlight>
            </a:endParaRPr>
          </a:p>
          <a:p>
            <a:pPr algn="ctr"/>
            <a:r>
              <a:rPr lang="fr-CA" dirty="0">
                <a:highlight>
                  <a:srgbClr val="FFFF00"/>
                </a:highlight>
              </a:rPr>
              <a:t>Demandez un plan d’étage à votre </a:t>
            </a:r>
          </a:p>
          <a:p>
            <a:pPr algn="ctr"/>
            <a:r>
              <a:rPr lang="fr-CA" dirty="0">
                <a:highlight>
                  <a:srgbClr val="FFFF00"/>
                </a:highlight>
              </a:rPr>
              <a:t>équipe de conception</a:t>
            </a:r>
            <a:endParaRPr lang="fr-CA" dirty="0">
              <a:solidFill>
                <a:schemeClr val="tx1"/>
              </a:solidFill>
              <a:highlight>
                <a:srgbClr val="FFFF00"/>
              </a:highlight>
            </a:endParaRPr>
          </a:p>
        </p:txBody>
      </p:sp>
      <p:pic>
        <p:nvPicPr>
          <p:cNvPr id="72" name="Picture 71" descr="Project room image">
            <a:extLst>
              <a:ext uri="{FF2B5EF4-FFF2-40B4-BE49-F238E27FC236}">
                <a16:creationId xmlns:a16="http://schemas.microsoft.com/office/drawing/2014/main" id="{70D1D914-115D-4658-A9ED-69CCFD106050}"/>
              </a:ext>
              <a:ext uri="{C183D7F6-B498-43B3-948B-1728B52AA6E4}">
                <adec:decorative xmlns:adec="http://schemas.microsoft.com/office/drawing/2017/decorative" val="0"/>
              </a:ext>
            </a:extLst>
          </p:cNvPr>
          <p:cNvPicPr>
            <a:picLocks noChangeAspect="1"/>
          </p:cNvPicPr>
          <p:nvPr/>
        </p:nvPicPr>
        <p:blipFill>
          <a:blip r:embed="rId7" cstate="screen">
            <a:extLst>
              <a:ext uri="{28A0092B-C50C-407E-A947-70E740481C1C}">
                <a14:useLocalDpi xmlns:a14="http://schemas.microsoft.com/office/drawing/2010/main"/>
              </a:ext>
            </a:extLst>
          </a:blip>
          <a:srcRect/>
          <a:stretch/>
        </p:blipFill>
        <p:spPr>
          <a:xfrm>
            <a:off x="8895611" y="1849133"/>
            <a:ext cx="1448811" cy="935580"/>
          </a:xfrm>
          <a:prstGeom prst="rect">
            <a:avLst/>
          </a:prstGeom>
        </p:spPr>
      </p:pic>
      <p:sp>
        <p:nvSpPr>
          <p:cNvPr id="30" name="TextBox 29">
            <a:extLst>
              <a:ext uri="{FF2B5EF4-FFF2-40B4-BE49-F238E27FC236}">
                <a16:creationId xmlns:a16="http://schemas.microsoft.com/office/drawing/2014/main" id="{93B11E7D-6E39-4BF0-8AFF-09FCA4E89BD4}"/>
              </a:ext>
            </a:extLst>
          </p:cNvPr>
          <p:cNvSpPr txBox="1"/>
          <p:nvPr/>
        </p:nvSpPr>
        <p:spPr>
          <a:xfrm>
            <a:off x="10312430" y="1839398"/>
            <a:ext cx="1636996" cy="1015663"/>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échange d’idées, concentration sur une activité, travaux de projet</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4 à 8</a:t>
            </a:r>
            <a:r>
              <a:rPr lang="fr-CA" sz="1000" b="1" dirty="0">
                <a:latin typeface="Avenir Next LT Pro" panose="020B0504020202020204" pitchFamily="34" charset="0"/>
                <a:cs typeface="Arial" panose="020B0604020202020204" pitchFamily="34" charset="0"/>
              </a:rPr>
              <a:t> </a:t>
            </a:r>
            <a:r>
              <a:rPr lang="fr-CA" sz="1000" dirty="0">
                <a:latin typeface="Avenir Next LT Pro" panose="020B0504020202020204" pitchFamily="34" charset="0"/>
                <a:cs typeface="Arial" panose="020B0604020202020204" pitchFamily="34" charset="0"/>
              </a:rPr>
              <a:t>employés</a:t>
            </a:r>
          </a:p>
        </p:txBody>
      </p:sp>
      <p:grpSp>
        <p:nvGrpSpPr>
          <p:cNvPr id="39" name="Group 38">
            <a:extLst>
              <a:ext uri="{FF2B5EF4-FFF2-40B4-BE49-F238E27FC236}">
                <a16:creationId xmlns:a16="http://schemas.microsoft.com/office/drawing/2014/main" id="{D4C21897-2BC3-4ACD-9F4B-C551C2D29BB2}"/>
              </a:ext>
              <a:ext uri="{C183D7F6-B498-43B3-948B-1728B52AA6E4}">
                <adec:decorative xmlns:adec="http://schemas.microsoft.com/office/drawing/2017/decorative" val="1"/>
              </a:ext>
            </a:extLst>
          </p:cNvPr>
          <p:cNvGrpSpPr/>
          <p:nvPr/>
        </p:nvGrpSpPr>
        <p:grpSpPr>
          <a:xfrm>
            <a:off x="8819180" y="2744591"/>
            <a:ext cx="3253702" cy="707886"/>
            <a:chOff x="1210049" y="1237036"/>
            <a:chExt cx="2054242" cy="707886"/>
          </a:xfrm>
        </p:grpSpPr>
        <p:sp>
          <p:nvSpPr>
            <p:cNvPr id="40" name="Rectangle 39">
              <a:extLst>
                <a:ext uri="{FF2B5EF4-FFF2-40B4-BE49-F238E27FC236}">
                  <a16:creationId xmlns:a16="http://schemas.microsoft.com/office/drawing/2014/main" id="{0C7D88EA-7B9A-4F0C-BC73-6C1A1BB5B603}"/>
                </a:ext>
              </a:extLst>
            </p:cNvPr>
            <p:cNvSpPr/>
            <p:nvPr/>
          </p:nvSpPr>
          <p:spPr>
            <a:xfrm>
              <a:off x="1254787" y="1412667"/>
              <a:ext cx="2009504"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41" name="TextBox 40">
              <a:extLst>
                <a:ext uri="{FF2B5EF4-FFF2-40B4-BE49-F238E27FC236}">
                  <a16:creationId xmlns:a16="http://schemas.microsoft.com/office/drawing/2014/main" id="{5542D623-6EC1-443B-B5A2-8466C61EE19F}"/>
                </a:ext>
              </a:extLst>
            </p:cNvPr>
            <p:cNvSpPr txBox="1"/>
            <p:nvPr/>
          </p:nvSpPr>
          <p:spPr>
            <a:xfrm>
              <a:off x="1210049" y="1237036"/>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5</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42" name="TextBox 41">
              <a:extLst>
                <a:ext uri="{FF2B5EF4-FFF2-40B4-BE49-F238E27FC236}">
                  <a16:creationId xmlns:a16="http://schemas.microsoft.com/office/drawing/2014/main" id="{090F7403-AA3F-4B73-9DB1-CDB673307A52}"/>
                </a:ext>
              </a:extLst>
            </p:cNvPr>
            <p:cNvSpPr txBox="1"/>
            <p:nvPr/>
          </p:nvSpPr>
          <p:spPr>
            <a:xfrm>
              <a:off x="1444786" y="1398570"/>
              <a:ext cx="1280570"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réunion</a:t>
              </a:r>
            </a:p>
          </p:txBody>
        </p:sp>
      </p:grpSp>
      <p:pic>
        <p:nvPicPr>
          <p:cNvPr id="71" name="Picture 70" descr="Meeting room image">
            <a:extLst>
              <a:ext uri="{FF2B5EF4-FFF2-40B4-BE49-F238E27FC236}">
                <a16:creationId xmlns:a16="http://schemas.microsoft.com/office/drawing/2014/main" id="{F857F42A-3E5D-4815-BDB9-E56EA4CAF130}"/>
              </a:ext>
              <a:ext uri="{C183D7F6-B498-43B3-948B-1728B52AA6E4}">
                <adec:decorative xmlns:adec="http://schemas.microsoft.com/office/drawing/2017/decorative" val="0"/>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8784965" y="3341810"/>
            <a:ext cx="1627466" cy="881593"/>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31" name="TextBox 30">
            <a:extLst>
              <a:ext uri="{FF2B5EF4-FFF2-40B4-BE49-F238E27FC236}">
                <a16:creationId xmlns:a16="http://schemas.microsoft.com/office/drawing/2014/main" id="{49D7168F-DF20-41A1-9809-C0B48B05F220}"/>
              </a:ext>
            </a:extLst>
          </p:cNvPr>
          <p:cNvSpPr txBox="1"/>
          <p:nvPr/>
        </p:nvSpPr>
        <p:spPr>
          <a:xfrm>
            <a:off x="10312430" y="3458175"/>
            <a:ext cx="1697596"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réunions en personne ou virtuelles</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5 à 10 employés</a:t>
            </a:r>
          </a:p>
        </p:txBody>
      </p:sp>
      <p:grpSp>
        <p:nvGrpSpPr>
          <p:cNvPr id="43" name="Group 42">
            <a:extLst>
              <a:ext uri="{FF2B5EF4-FFF2-40B4-BE49-F238E27FC236}">
                <a16:creationId xmlns:a16="http://schemas.microsoft.com/office/drawing/2014/main" id="{E1F76ABD-E6E0-4B40-9124-CE71A2909310}"/>
              </a:ext>
              <a:ext uri="{C183D7F6-B498-43B3-948B-1728B52AA6E4}">
                <adec:decorative xmlns:adec="http://schemas.microsoft.com/office/drawing/2017/decorative" val="1"/>
              </a:ext>
            </a:extLst>
          </p:cNvPr>
          <p:cNvGrpSpPr/>
          <p:nvPr/>
        </p:nvGrpSpPr>
        <p:grpSpPr>
          <a:xfrm>
            <a:off x="8819180" y="4203170"/>
            <a:ext cx="3253700" cy="707886"/>
            <a:chOff x="1210049" y="1244288"/>
            <a:chExt cx="2054242" cy="707886"/>
          </a:xfrm>
        </p:grpSpPr>
        <p:sp>
          <p:nvSpPr>
            <p:cNvPr id="44" name="Rectangle 43">
              <a:extLst>
                <a:ext uri="{FF2B5EF4-FFF2-40B4-BE49-F238E27FC236}">
                  <a16:creationId xmlns:a16="http://schemas.microsoft.com/office/drawing/2014/main" id="{4457AA54-2A65-432F-AA61-4C377098700B}"/>
                </a:ext>
              </a:extLst>
            </p:cNvPr>
            <p:cNvSpPr/>
            <p:nvPr/>
          </p:nvSpPr>
          <p:spPr>
            <a:xfrm>
              <a:off x="1254787" y="1412667"/>
              <a:ext cx="2009504" cy="33305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45" name="TextBox 44">
              <a:extLst>
                <a:ext uri="{FF2B5EF4-FFF2-40B4-BE49-F238E27FC236}">
                  <a16:creationId xmlns:a16="http://schemas.microsoft.com/office/drawing/2014/main" id="{27D6F804-43CD-4D02-9308-C6E4444E62C2}"/>
                </a:ext>
              </a:extLst>
            </p:cNvPr>
            <p:cNvSpPr txBox="1"/>
            <p:nvPr/>
          </p:nvSpPr>
          <p:spPr>
            <a:xfrm>
              <a:off x="1210049" y="1244288"/>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6</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46" name="TextBox 45">
              <a:extLst>
                <a:ext uri="{FF2B5EF4-FFF2-40B4-BE49-F238E27FC236}">
                  <a16:creationId xmlns:a16="http://schemas.microsoft.com/office/drawing/2014/main" id="{D85D4ADC-E2E2-442E-80D7-18498D2246AF}"/>
                </a:ext>
              </a:extLst>
            </p:cNvPr>
            <p:cNvSpPr txBox="1"/>
            <p:nvPr/>
          </p:nvSpPr>
          <p:spPr>
            <a:xfrm>
              <a:off x="1463471" y="1398865"/>
              <a:ext cx="1280569"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travail</a:t>
              </a:r>
            </a:p>
          </p:txBody>
        </p:sp>
      </p:grpSp>
      <p:pic>
        <p:nvPicPr>
          <p:cNvPr id="70" name="Picture 69" descr="Workroom image">
            <a:extLst>
              <a:ext uri="{FF2B5EF4-FFF2-40B4-BE49-F238E27FC236}">
                <a16:creationId xmlns:a16="http://schemas.microsoft.com/office/drawing/2014/main" id="{523918B0-5D3C-462D-A317-1487AAA5BDEC}"/>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8671224" y="4802723"/>
            <a:ext cx="1777931" cy="983928"/>
          </a:xfrm>
          <a:prstGeom prst="rect">
            <a:avLst/>
          </a:prstGeom>
          <a:noFill/>
          <a:ln>
            <a:noFill/>
          </a:ln>
          <a:effectLst/>
          <a:extLst>
            <a:ext uri="{909E8E84-426E-40DD-AFC4-6F175D3DCCD1}">
              <a14:hiddenFill xmlns:a14="http://schemas.microsoft.com/office/drawing/2010/main">
                <a:solidFill>
                  <a:srgbClr val="5B9BD5"/>
                </a:solidFill>
              </a14:hiddenFill>
            </a:ext>
            <a:ext uri="{91240B29-F687-4F45-9708-019B960494DF}">
              <a14:hiddenLine xmlns:a14="http://schemas.microsoft.com/office/drawing/2010/main" w="25400"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000000"/>
                  </a:outerShdw>
                </a:effectLst>
              </a14:hiddenEffects>
            </a:ext>
          </a:extLst>
        </p:spPr>
      </p:pic>
      <p:sp>
        <p:nvSpPr>
          <p:cNvPr id="32" name="TextBox 31">
            <a:extLst>
              <a:ext uri="{FF2B5EF4-FFF2-40B4-BE49-F238E27FC236}">
                <a16:creationId xmlns:a16="http://schemas.microsoft.com/office/drawing/2014/main" id="{03C27C7B-2C7E-4D3D-8D1B-6ED8BE9C8E49}"/>
              </a:ext>
            </a:extLst>
          </p:cNvPr>
          <p:cNvSpPr txBox="1"/>
          <p:nvPr/>
        </p:nvSpPr>
        <p:spPr>
          <a:xfrm>
            <a:off x="10312430" y="4851684"/>
            <a:ext cx="1636996" cy="861774"/>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tâches réalisées en groupe, réunions en personne ou virtuelles</a:t>
            </a:r>
          </a:p>
          <a:p>
            <a:r>
              <a:rPr lang="fr-CA" sz="1000" b="1" dirty="0">
                <a:latin typeface="Avenir Next LT Pro" panose="020B0504020202020204" pitchFamily="34" charset="0"/>
                <a:cs typeface="Arial" panose="020B0604020202020204" pitchFamily="34" charset="0"/>
              </a:rPr>
              <a:t>Capacité : </a:t>
            </a:r>
            <a:r>
              <a:rPr lang="fr-CA" sz="1000" dirty="0">
                <a:latin typeface="Avenir Next LT Pro" panose="020B0504020202020204" pitchFamily="34" charset="0"/>
                <a:cs typeface="Arial" panose="020B0604020202020204" pitchFamily="34" charset="0"/>
              </a:rPr>
              <a:t>4 à 6 employés</a:t>
            </a:r>
          </a:p>
        </p:txBody>
      </p:sp>
      <p:sp>
        <p:nvSpPr>
          <p:cNvPr id="51" name="Rectangle 50">
            <a:extLst>
              <a:ext uri="{FF2B5EF4-FFF2-40B4-BE49-F238E27FC236}">
                <a16:creationId xmlns:a16="http://schemas.microsoft.com/office/drawing/2014/main" id="{AE61F02A-8960-43A2-B600-E148A23438E1}"/>
              </a:ext>
              <a:ext uri="{C183D7F6-B498-43B3-948B-1728B52AA6E4}">
                <adec:decorative xmlns:adec="http://schemas.microsoft.com/office/drawing/2017/decorative" val="1"/>
              </a:ext>
            </a:extLst>
          </p:cNvPr>
          <p:cNvSpPr/>
          <p:nvPr/>
        </p:nvSpPr>
        <p:spPr>
          <a:xfrm>
            <a:off x="4827580" y="1356655"/>
            <a:ext cx="720578" cy="46759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2" name="Rectangle 51">
            <a:extLst>
              <a:ext uri="{FF2B5EF4-FFF2-40B4-BE49-F238E27FC236}">
                <a16:creationId xmlns:a16="http://schemas.microsoft.com/office/drawing/2014/main" id="{28884C67-809E-42A2-826C-2E647C3D4FA3}"/>
              </a:ext>
              <a:ext uri="{C183D7F6-B498-43B3-948B-1728B52AA6E4}">
                <adec:decorative xmlns:adec="http://schemas.microsoft.com/office/drawing/2017/decorative" val="1"/>
              </a:ext>
            </a:extLst>
          </p:cNvPr>
          <p:cNvSpPr/>
          <p:nvPr/>
        </p:nvSpPr>
        <p:spPr>
          <a:xfrm>
            <a:off x="6469700" y="1954093"/>
            <a:ext cx="546739" cy="494713"/>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3" name="Rectangle 52">
            <a:extLst>
              <a:ext uri="{FF2B5EF4-FFF2-40B4-BE49-F238E27FC236}">
                <a16:creationId xmlns:a16="http://schemas.microsoft.com/office/drawing/2014/main" id="{165599ED-738B-4E54-AC69-81602FE0CF87}"/>
              </a:ext>
              <a:ext uri="{C183D7F6-B498-43B3-948B-1728B52AA6E4}">
                <adec:decorative xmlns:adec="http://schemas.microsoft.com/office/drawing/2017/decorative" val="1"/>
              </a:ext>
            </a:extLst>
          </p:cNvPr>
          <p:cNvSpPr/>
          <p:nvPr/>
        </p:nvSpPr>
        <p:spPr>
          <a:xfrm>
            <a:off x="6727993" y="2455844"/>
            <a:ext cx="292351" cy="250484"/>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4" name="Rectangle 53">
            <a:extLst>
              <a:ext uri="{FF2B5EF4-FFF2-40B4-BE49-F238E27FC236}">
                <a16:creationId xmlns:a16="http://schemas.microsoft.com/office/drawing/2014/main" id="{6D00DDE4-BEB3-43C4-85B5-C1212F40FBF9}"/>
              </a:ext>
              <a:ext uri="{C183D7F6-B498-43B3-948B-1728B52AA6E4}">
                <adec:decorative xmlns:adec="http://schemas.microsoft.com/office/drawing/2017/decorative" val="1"/>
              </a:ext>
            </a:extLst>
          </p:cNvPr>
          <p:cNvSpPr/>
          <p:nvPr/>
        </p:nvSpPr>
        <p:spPr>
          <a:xfrm>
            <a:off x="4052850" y="2455844"/>
            <a:ext cx="320716" cy="295102"/>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5" name="Rectangle 54">
            <a:extLst>
              <a:ext uri="{FF2B5EF4-FFF2-40B4-BE49-F238E27FC236}">
                <a16:creationId xmlns:a16="http://schemas.microsoft.com/office/drawing/2014/main" id="{05A68970-961E-4912-AC3D-0B455FAD736C}"/>
              </a:ext>
              <a:ext uri="{C183D7F6-B498-43B3-948B-1728B52AA6E4}">
                <adec:decorative xmlns:adec="http://schemas.microsoft.com/office/drawing/2017/decorative" val="1"/>
              </a:ext>
            </a:extLst>
          </p:cNvPr>
          <p:cNvSpPr/>
          <p:nvPr/>
        </p:nvSpPr>
        <p:spPr>
          <a:xfrm>
            <a:off x="3279252" y="2154846"/>
            <a:ext cx="616164" cy="728663"/>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6" name="Rectangle 55">
            <a:extLst>
              <a:ext uri="{FF2B5EF4-FFF2-40B4-BE49-F238E27FC236}">
                <a16:creationId xmlns:a16="http://schemas.microsoft.com/office/drawing/2014/main" id="{D90014B5-B7BF-4C27-AF46-BA092903910B}"/>
              </a:ext>
              <a:ext uri="{C183D7F6-B498-43B3-948B-1728B52AA6E4}">
                <adec:decorative xmlns:adec="http://schemas.microsoft.com/office/drawing/2017/decorative" val="1"/>
              </a:ext>
            </a:extLst>
          </p:cNvPr>
          <p:cNvSpPr/>
          <p:nvPr/>
        </p:nvSpPr>
        <p:spPr>
          <a:xfrm>
            <a:off x="4089022" y="2098253"/>
            <a:ext cx="346966" cy="22917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7" name="Rectangle 56">
            <a:extLst>
              <a:ext uri="{FF2B5EF4-FFF2-40B4-BE49-F238E27FC236}">
                <a16:creationId xmlns:a16="http://schemas.microsoft.com/office/drawing/2014/main" id="{999C0131-6E43-4C59-A63C-48AA1F4638D1}"/>
              </a:ext>
              <a:ext uri="{C183D7F6-B498-43B3-948B-1728B52AA6E4}">
                <adec:decorative xmlns:adec="http://schemas.microsoft.com/office/drawing/2017/decorative" val="1"/>
              </a:ext>
            </a:extLst>
          </p:cNvPr>
          <p:cNvSpPr/>
          <p:nvPr/>
        </p:nvSpPr>
        <p:spPr>
          <a:xfrm>
            <a:off x="3781391" y="1420305"/>
            <a:ext cx="307631" cy="354619"/>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8" name="Rectangle 57">
            <a:extLst>
              <a:ext uri="{FF2B5EF4-FFF2-40B4-BE49-F238E27FC236}">
                <a16:creationId xmlns:a16="http://schemas.microsoft.com/office/drawing/2014/main" id="{72740ADE-2786-4700-AF9E-5E1C061A865E}"/>
              </a:ext>
              <a:ext uri="{C183D7F6-B498-43B3-948B-1728B52AA6E4}">
                <adec:decorative xmlns:adec="http://schemas.microsoft.com/office/drawing/2017/decorative" val="1"/>
              </a:ext>
            </a:extLst>
          </p:cNvPr>
          <p:cNvSpPr/>
          <p:nvPr/>
        </p:nvSpPr>
        <p:spPr>
          <a:xfrm>
            <a:off x="5194249" y="1978379"/>
            <a:ext cx="207043" cy="427912"/>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59" name="Rectangle 58">
            <a:extLst>
              <a:ext uri="{FF2B5EF4-FFF2-40B4-BE49-F238E27FC236}">
                <a16:creationId xmlns:a16="http://schemas.microsoft.com/office/drawing/2014/main" id="{C160BD5E-7930-4A1A-A9D1-2A1618F8019A}"/>
              </a:ext>
              <a:ext uri="{C183D7F6-B498-43B3-948B-1728B52AA6E4}">
                <adec:decorative xmlns:adec="http://schemas.microsoft.com/office/drawing/2017/decorative" val="1"/>
              </a:ext>
            </a:extLst>
          </p:cNvPr>
          <p:cNvSpPr/>
          <p:nvPr/>
        </p:nvSpPr>
        <p:spPr>
          <a:xfrm>
            <a:off x="8180841" y="2346987"/>
            <a:ext cx="353019" cy="354619"/>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0" name="Rectangle 59">
            <a:extLst>
              <a:ext uri="{FF2B5EF4-FFF2-40B4-BE49-F238E27FC236}">
                <a16:creationId xmlns:a16="http://schemas.microsoft.com/office/drawing/2014/main" id="{DE51FAA7-6767-4F9F-8ABD-1F1AD55917B7}"/>
              </a:ext>
              <a:ext uri="{C183D7F6-B498-43B3-948B-1728B52AA6E4}">
                <adec:decorative xmlns:adec="http://schemas.microsoft.com/office/drawing/2017/decorative" val="1"/>
              </a:ext>
            </a:extLst>
          </p:cNvPr>
          <p:cNvSpPr/>
          <p:nvPr/>
        </p:nvSpPr>
        <p:spPr>
          <a:xfrm>
            <a:off x="3624640" y="1910524"/>
            <a:ext cx="257375" cy="229171"/>
          </a:xfrm>
          <a:prstGeom prst="rect">
            <a:avLst/>
          </a:prstGeom>
          <a:solidFill>
            <a:srgbClr val="F2A92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1" name="Rectangle 60">
            <a:extLst>
              <a:ext uri="{FF2B5EF4-FFF2-40B4-BE49-F238E27FC236}">
                <a16:creationId xmlns:a16="http://schemas.microsoft.com/office/drawing/2014/main" id="{9159E7D0-6F4D-4E58-B72E-35DEF4DAF97A}"/>
              </a:ext>
              <a:ext uri="{C183D7F6-B498-43B3-948B-1728B52AA6E4}">
                <adec:decorative xmlns:adec="http://schemas.microsoft.com/office/drawing/2017/decorative" val="1"/>
              </a:ext>
            </a:extLst>
          </p:cNvPr>
          <p:cNvSpPr/>
          <p:nvPr/>
        </p:nvSpPr>
        <p:spPr>
          <a:xfrm>
            <a:off x="7772855" y="3253567"/>
            <a:ext cx="423418" cy="110418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2" name="Rectangle 61">
            <a:extLst>
              <a:ext uri="{FF2B5EF4-FFF2-40B4-BE49-F238E27FC236}">
                <a16:creationId xmlns:a16="http://schemas.microsoft.com/office/drawing/2014/main" id="{10B4F332-FC83-41E3-955B-03DD667D66AB}"/>
              </a:ext>
              <a:ext uri="{C183D7F6-B498-43B3-948B-1728B52AA6E4}">
                <adec:decorative xmlns:adec="http://schemas.microsoft.com/office/drawing/2017/decorative" val="1"/>
              </a:ext>
            </a:extLst>
          </p:cNvPr>
          <p:cNvSpPr/>
          <p:nvPr/>
        </p:nvSpPr>
        <p:spPr>
          <a:xfrm>
            <a:off x="7022498" y="1349959"/>
            <a:ext cx="723555" cy="43014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3" name="Rectangle 62">
            <a:extLst>
              <a:ext uri="{FF2B5EF4-FFF2-40B4-BE49-F238E27FC236}">
                <a16:creationId xmlns:a16="http://schemas.microsoft.com/office/drawing/2014/main" id="{624531ED-C86B-4336-94F3-58ABFA807EC9}"/>
              </a:ext>
              <a:ext uri="{C183D7F6-B498-43B3-948B-1728B52AA6E4}">
                <adec:decorative xmlns:adec="http://schemas.microsoft.com/office/drawing/2017/decorative" val="1"/>
              </a:ext>
            </a:extLst>
          </p:cNvPr>
          <p:cNvSpPr/>
          <p:nvPr/>
        </p:nvSpPr>
        <p:spPr>
          <a:xfrm>
            <a:off x="5532044" y="1970489"/>
            <a:ext cx="787199" cy="653561"/>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4" name="Rectangle 63">
            <a:extLst>
              <a:ext uri="{FF2B5EF4-FFF2-40B4-BE49-F238E27FC236}">
                <a16:creationId xmlns:a16="http://schemas.microsoft.com/office/drawing/2014/main" id="{2B389A31-BD05-43E6-8E82-5E3FCC60D08C}"/>
              </a:ext>
              <a:ext uri="{C183D7F6-B498-43B3-948B-1728B52AA6E4}">
                <adec:decorative xmlns:adec="http://schemas.microsoft.com/office/drawing/2017/decorative" val="1"/>
              </a:ext>
            </a:extLst>
          </p:cNvPr>
          <p:cNvSpPr/>
          <p:nvPr/>
        </p:nvSpPr>
        <p:spPr>
          <a:xfrm>
            <a:off x="4093569" y="1342290"/>
            <a:ext cx="717080" cy="430140"/>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5" name="Rectangle 64">
            <a:extLst>
              <a:ext uri="{FF2B5EF4-FFF2-40B4-BE49-F238E27FC236}">
                <a16:creationId xmlns:a16="http://schemas.microsoft.com/office/drawing/2014/main" id="{C606CF84-AC26-48F4-ACDA-7E0C46BD618C}"/>
              </a:ext>
              <a:ext uri="{C183D7F6-B498-43B3-948B-1728B52AA6E4}">
                <adec:decorative xmlns:adec="http://schemas.microsoft.com/office/drawing/2017/decorative" val="1"/>
              </a:ext>
            </a:extLst>
          </p:cNvPr>
          <p:cNvSpPr/>
          <p:nvPr/>
        </p:nvSpPr>
        <p:spPr>
          <a:xfrm>
            <a:off x="7041026" y="1976266"/>
            <a:ext cx="725123" cy="356085"/>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sp>
        <p:nvSpPr>
          <p:cNvPr id="66" name="Rectangle 65">
            <a:extLst>
              <a:ext uri="{FF2B5EF4-FFF2-40B4-BE49-F238E27FC236}">
                <a16:creationId xmlns:a16="http://schemas.microsoft.com/office/drawing/2014/main" id="{756D8B22-BC5E-44C3-9411-6053F1F28B8A}"/>
              </a:ext>
              <a:ext uri="{C183D7F6-B498-43B3-948B-1728B52AA6E4}">
                <adec:decorative xmlns:adec="http://schemas.microsoft.com/office/drawing/2017/decorative" val="1"/>
              </a:ext>
            </a:extLst>
          </p:cNvPr>
          <p:cNvSpPr/>
          <p:nvPr/>
        </p:nvSpPr>
        <p:spPr>
          <a:xfrm>
            <a:off x="7411353" y="2342830"/>
            <a:ext cx="540533" cy="356084"/>
          </a:xfrm>
          <a:prstGeom prst="rect">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endParaRPr>
          </a:p>
        </p:txBody>
      </p:sp>
      <p:graphicFrame>
        <p:nvGraphicFramePr>
          <p:cNvPr id="77" name="Diagram 76">
            <a:extLst>
              <a:ext uri="{FF2B5EF4-FFF2-40B4-BE49-F238E27FC236}">
                <a16:creationId xmlns:a16="http://schemas.microsoft.com/office/drawing/2014/main" id="{DE8E1E1F-270B-4C2D-8EA8-BF86E3EFCE96}"/>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29311543"/>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78" name="Group 77">
            <a:extLst>
              <a:ext uri="{FF2B5EF4-FFF2-40B4-BE49-F238E27FC236}">
                <a16:creationId xmlns:a16="http://schemas.microsoft.com/office/drawing/2014/main" id="{BD66248E-17CA-4F32-8F14-1A0A9B848FD6}"/>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79" name="Graphic 78" descr="Work from home desk with solid fill">
              <a:extLst>
                <a:ext uri="{FF2B5EF4-FFF2-40B4-BE49-F238E27FC236}">
                  <a16:creationId xmlns:a16="http://schemas.microsoft.com/office/drawing/2014/main" id="{24E69B5C-2239-4D9D-98AE-EE690AF067AD}"/>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810942" y="3432474"/>
              <a:ext cx="914400" cy="914400"/>
            </a:xfrm>
            <a:prstGeom prst="rect">
              <a:avLst/>
            </a:prstGeom>
          </p:spPr>
        </p:pic>
        <p:pic>
          <p:nvPicPr>
            <p:cNvPr id="80" name="Graphic 79" descr="Meeting with solid fill">
              <a:extLst>
                <a:ext uri="{FF2B5EF4-FFF2-40B4-BE49-F238E27FC236}">
                  <a16:creationId xmlns:a16="http://schemas.microsoft.com/office/drawing/2014/main" id="{0D74CDAE-72E0-4A61-9569-4552AC7EA86A}"/>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9347579" y="3825939"/>
              <a:ext cx="720389" cy="720389"/>
            </a:xfrm>
            <a:prstGeom prst="rect">
              <a:avLst/>
            </a:prstGeom>
          </p:spPr>
        </p:pic>
      </p:grpSp>
      <p:sp>
        <p:nvSpPr>
          <p:cNvPr id="3" name="Title 1">
            <a:extLst>
              <a:ext uri="{FF2B5EF4-FFF2-40B4-BE49-F238E27FC236}">
                <a16:creationId xmlns:a16="http://schemas.microsoft.com/office/drawing/2014/main" id="{B1E9EE35-091D-D3DA-9109-A814ED8CD2EB}"/>
              </a:ext>
            </a:extLst>
          </p:cNvPr>
          <p:cNvSpPr txBox="1">
            <a:spLocks/>
          </p:cNvSpPr>
          <p:nvPr/>
        </p:nvSpPr>
        <p:spPr>
          <a:xfrm>
            <a:off x="1928578" y="6126469"/>
            <a:ext cx="8139508" cy="321183"/>
          </a:xfrm>
          <a:prstGeom prst="rect">
            <a:avLst/>
          </a:prstGeom>
          <a:noFill/>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algn="ctr"/>
            <a:r>
              <a:rPr lang="fr-CA" sz="1400" dirty="0">
                <a:solidFill>
                  <a:schemeClr val="accent2">
                    <a:lumMod val="75000"/>
                  </a:schemeClr>
                </a:solidFill>
                <a:latin typeface="Avenir Next LT Pro Demi" panose="020B0704020202020204" pitchFamily="34" charset="0"/>
              </a:rPr>
              <a:t>Consultez les </a:t>
            </a:r>
            <a:r>
              <a:rPr lang="fr-CA" sz="1400" dirty="0">
                <a:solidFill>
                  <a:schemeClr val="accent2">
                    <a:lumMod val="75000"/>
                  </a:schemeClr>
                </a:solidFill>
                <a:latin typeface="Avenir Next LT Pro Demi" panose="020B0704020202020204" pitchFamily="34" charset="0"/>
                <a:hlinkClick r:id="rId19" action="ppaction://hlinksldjump"/>
              </a:rPr>
              <a:t>points de travail standards </a:t>
            </a:r>
            <a:r>
              <a:rPr lang="fr-CA" sz="1400" dirty="0">
                <a:solidFill>
                  <a:schemeClr val="accent2">
                    <a:lumMod val="75000"/>
                  </a:schemeClr>
                </a:solidFill>
                <a:latin typeface="Avenir Next LT Pro Demi" panose="020B0704020202020204" pitchFamily="34" charset="0"/>
              </a:rPr>
              <a:t>pour obtenir plus de détails au sujet des points de travail collaboratifs</a:t>
            </a:r>
          </a:p>
        </p:txBody>
      </p:sp>
    </p:spTree>
    <p:extLst>
      <p:ext uri="{BB962C8B-B14F-4D97-AF65-F5344CB8AC3E}">
        <p14:creationId xmlns:p14="http://schemas.microsoft.com/office/powerpoint/2010/main" val="292617813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p:cNvSpPr>
          <p:nvPr/>
        </p:nvSpPr>
        <p:spPr>
          <a:xfrm>
            <a:off x="40119" y="115833"/>
            <a:ext cx="10149956" cy="584775"/>
          </a:xfrm>
          <a:prstGeom prst="rect">
            <a:avLst/>
          </a:prstGeom>
        </p:spPr>
        <p:txBody>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r>
              <a:rPr lang="fr-CA" sz="3200" dirty="0">
                <a:solidFill>
                  <a:schemeClr val="bg1"/>
                </a:solidFill>
              </a:rPr>
              <a:t>Utilisation de l’espace </a:t>
            </a:r>
            <a:r>
              <a:rPr kumimoji="0" lang="fr-CA" b="1" i="0" u="none" strike="noStrike" kern="0" cap="none" spc="0" normalizeH="0" baseline="0" noProof="0" dirty="0">
                <a:ln>
                  <a:noFill/>
                </a:ln>
                <a:solidFill>
                  <a:srgbClr val="F1F2F2"/>
                </a:solidFill>
                <a:effectLst/>
                <a:uLnTx/>
                <a:uFillTx/>
                <a:latin typeface="Arial"/>
                <a:ea typeface="Arial"/>
                <a:cs typeface="Arial"/>
                <a:sym typeface="Arial"/>
              </a:rPr>
              <a:t>– </a:t>
            </a:r>
            <a:r>
              <a:rPr kumimoji="0" lang="fr-CA" sz="2400" b="1" i="0" u="none" strike="noStrike" kern="0" cap="none" spc="0" normalizeH="0" baseline="0" noProof="0" dirty="0">
                <a:ln>
                  <a:noFill/>
                </a:ln>
                <a:solidFill>
                  <a:srgbClr val="F1F2F2"/>
                </a:solidFill>
                <a:effectLst/>
                <a:uLnTx/>
                <a:uFillTx/>
                <a:latin typeface="Arial"/>
                <a:ea typeface="Arial"/>
                <a:cs typeface="Arial"/>
                <a:sym typeface="Arial"/>
              </a:rPr>
              <a:t>Explorer le milieu de travail (3 de 3)</a:t>
            </a:r>
            <a:endParaRPr lang="fr-CA" sz="2400" dirty="0">
              <a:solidFill>
                <a:schemeClr val="bg1"/>
              </a:solidFill>
            </a:endParaRPr>
          </a:p>
        </p:txBody>
      </p:sp>
      <p:sp>
        <p:nvSpPr>
          <p:cNvPr id="10" name="Title 1">
            <a:extLst>
              <a:ext uri="{FF2B5EF4-FFF2-40B4-BE49-F238E27FC236}">
                <a16:creationId xmlns:a16="http://schemas.microsoft.com/office/drawing/2014/main" id="{5955AA5A-D2C0-479C-8986-DC1DB6624F73}"/>
              </a:ext>
            </a:extLst>
          </p:cNvPr>
          <p:cNvSpPr>
            <a:spLocks noGrp="1"/>
          </p:cNvSpPr>
          <p:nvPr>
            <p:ph type="title" idx="4294967295"/>
          </p:nvPr>
        </p:nvSpPr>
        <p:spPr>
          <a:xfrm>
            <a:off x="499397" y="806428"/>
            <a:ext cx="3578609" cy="318774"/>
          </a:xfrm>
          <a:prstGeom prst="rect">
            <a:avLst/>
          </a:prstGeom>
        </p:spPr>
        <p:txBody>
          <a:bodyPr/>
          <a:lstStyle/>
          <a:p>
            <a:r>
              <a:rPr lang="fr-CA" sz="1800" dirty="0"/>
              <a:t>Locaux de soutien et salon</a:t>
            </a:r>
          </a:p>
        </p:txBody>
      </p:sp>
      <p:sp>
        <p:nvSpPr>
          <p:cNvPr id="22" name="TextBox 21">
            <a:extLst>
              <a:ext uri="{FF2B5EF4-FFF2-40B4-BE49-F238E27FC236}">
                <a16:creationId xmlns:a16="http://schemas.microsoft.com/office/drawing/2014/main" id="{8B234924-98AD-1287-2229-BC19D62A36BD}"/>
              </a:ext>
            </a:extLst>
          </p:cNvPr>
          <p:cNvSpPr txBox="1"/>
          <p:nvPr/>
        </p:nvSpPr>
        <p:spPr>
          <a:xfrm>
            <a:off x="5204335" y="700608"/>
            <a:ext cx="6947547" cy="584775"/>
          </a:xfrm>
          <a:prstGeom prst="rect">
            <a:avLst/>
          </a:prstGeom>
          <a:noFill/>
        </p:spPr>
        <p:txBody>
          <a:bodyPr wrap="square">
            <a:spAutoFit/>
          </a:bodyPr>
          <a:lstStyle/>
          <a:p>
            <a:pPr algn="ctr"/>
            <a:r>
              <a:rPr lang="fr-CA" sz="1600" dirty="0">
                <a:highlight>
                  <a:srgbClr val="FFFF00"/>
                </a:highlight>
              </a:rPr>
              <a:t>Regardez les illustrations des points de travail, puis veillez à ce qu’elles correspondent à votre projet.</a:t>
            </a:r>
          </a:p>
        </p:txBody>
      </p:sp>
      <p:grpSp>
        <p:nvGrpSpPr>
          <p:cNvPr id="11" name="Group 10">
            <a:extLst>
              <a:ext uri="{FF2B5EF4-FFF2-40B4-BE49-F238E27FC236}">
                <a16:creationId xmlns:a16="http://schemas.microsoft.com/office/drawing/2014/main" id="{88195575-70EE-4EDE-A606-DA00C86AB165}"/>
              </a:ext>
              <a:ext uri="{C183D7F6-B498-43B3-948B-1728B52AA6E4}">
                <adec:decorative xmlns:adec="http://schemas.microsoft.com/office/drawing/2017/decorative" val="1"/>
              </a:ext>
            </a:extLst>
          </p:cNvPr>
          <p:cNvGrpSpPr/>
          <p:nvPr/>
        </p:nvGrpSpPr>
        <p:grpSpPr>
          <a:xfrm>
            <a:off x="-24782" y="1308126"/>
            <a:ext cx="2983358" cy="707886"/>
            <a:chOff x="1036357" y="1251898"/>
            <a:chExt cx="2983358" cy="707886"/>
          </a:xfrm>
        </p:grpSpPr>
        <p:sp>
          <p:nvSpPr>
            <p:cNvPr id="12" name="Rectangle 11">
              <a:extLst>
                <a:ext uri="{FF2B5EF4-FFF2-40B4-BE49-F238E27FC236}">
                  <a16:creationId xmlns:a16="http://schemas.microsoft.com/office/drawing/2014/main" id="{90E72BFA-00DA-4579-8F89-D9AF049A7C4B}"/>
                </a:ext>
              </a:extLst>
            </p:cNvPr>
            <p:cNvSpPr/>
            <p:nvPr/>
          </p:nvSpPr>
          <p:spPr>
            <a:xfrm>
              <a:off x="1142520" y="1412667"/>
              <a:ext cx="287719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13" name="TextBox 12">
              <a:extLst>
                <a:ext uri="{FF2B5EF4-FFF2-40B4-BE49-F238E27FC236}">
                  <a16:creationId xmlns:a16="http://schemas.microsoft.com/office/drawing/2014/main" id="{1A85A130-C9B8-4D2A-8054-93CFE3CC275D}"/>
                </a:ext>
              </a:extLst>
            </p:cNvPr>
            <p:cNvSpPr txBox="1"/>
            <p:nvPr/>
          </p:nvSpPr>
          <p:spPr>
            <a:xfrm>
              <a:off x="1036357" y="1251898"/>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1</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E06EDB9B-AAB2-4689-AD4C-E945F13C0BEA}"/>
                </a:ext>
              </a:extLst>
            </p:cNvPr>
            <p:cNvSpPr txBox="1"/>
            <p:nvPr/>
          </p:nvSpPr>
          <p:spPr>
            <a:xfrm>
              <a:off x="1326979" y="1405984"/>
              <a:ext cx="1279637"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Cuisinette</a:t>
              </a:r>
            </a:p>
          </p:txBody>
        </p:sp>
      </p:grpSp>
      <p:pic>
        <p:nvPicPr>
          <p:cNvPr id="57" name="Picture 56" descr="Kitchenette image">
            <a:extLst>
              <a:ext uri="{FF2B5EF4-FFF2-40B4-BE49-F238E27FC236}">
                <a16:creationId xmlns:a16="http://schemas.microsoft.com/office/drawing/2014/main" id="{2E1299E1-9A4C-4AD3-8C9C-9FFE89B11A6D}"/>
              </a:ext>
            </a:extLst>
          </p:cNvPr>
          <p:cNvPicPr>
            <a:picLocks noChangeAspect="1"/>
          </p:cNvPicPr>
          <p:nvPr/>
        </p:nvPicPr>
        <p:blipFill>
          <a:blip r:embed="rId3">
            <a:extLst>
              <a:ext uri="{28A0092B-C50C-407E-A947-70E740481C1C}">
                <a14:useLocalDpi xmlns:a14="http://schemas.microsoft.com/office/drawing/2010/main"/>
              </a:ext>
            </a:extLst>
          </a:blip>
          <a:srcRect/>
          <a:stretch/>
        </p:blipFill>
        <p:spPr>
          <a:xfrm>
            <a:off x="412676" y="1847105"/>
            <a:ext cx="969627" cy="834015"/>
          </a:xfrm>
          <a:prstGeom prst="rect">
            <a:avLst/>
          </a:prstGeom>
        </p:spPr>
      </p:pic>
      <p:sp>
        <p:nvSpPr>
          <p:cNvPr id="27" name="TextBox 26">
            <a:extLst>
              <a:ext uri="{FF2B5EF4-FFF2-40B4-BE49-F238E27FC236}">
                <a16:creationId xmlns:a16="http://schemas.microsoft.com/office/drawing/2014/main" id="{58DD055A-3143-4010-8A45-7E40263FBC21}"/>
              </a:ext>
            </a:extLst>
          </p:cNvPr>
          <p:cNvSpPr txBox="1"/>
          <p:nvPr/>
        </p:nvSpPr>
        <p:spPr>
          <a:xfrm>
            <a:off x="1439904" y="1957714"/>
            <a:ext cx="1518672"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préparer des aliments, ranger des boîtes-repas et laver la vaisselle</a:t>
            </a:r>
            <a:endParaRPr lang="fr-CA" sz="1000" b="1" dirty="0">
              <a:latin typeface="Avenir Next LT Pro" panose="020B0504020202020204" pitchFamily="34" charset="0"/>
              <a:cs typeface="Arial" panose="020B0604020202020204" pitchFamily="34" charset="0"/>
            </a:endParaRPr>
          </a:p>
        </p:txBody>
      </p:sp>
      <p:grpSp>
        <p:nvGrpSpPr>
          <p:cNvPr id="15" name="Group 14">
            <a:extLst>
              <a:ext uri="{FF2B5EF4-FFF2-40B4-BE49-F238E27FC236}">
                <a16:creationId xmlns:a16="http://schemas.microsoft.com/office/drawing/2014/main" id="{D518E66A-8273-4600-A525-577AF5D36A46}"/>
              </a:ext>
              <a:ext uri="{C183D7F6-B498-43B3-948B-1728B52AA6E4}">
                <adec:decorative xmlns:adec="http://schemas.microsoft.com/office/drawing/2017/decorative" val="1"/>
              </a:ext>
            </a:extLst>
          </p:cNvPr>
          <p:cNvGrpSpPr/>
          <p:nvPr/>
        </p:nvGrpSpPr>
        <p:grpSpPr>
          <a:xfrm>
            <a:off x="22964" y="2736340"/>
            <a:ext cx="2926422" cy="707886"/>
            <a:chOff x="1084103" y="1228785"/>
            <a:chExt cx="2926422" cy="707886"/>
          </a:xfrm>
        </p:grpSpPr>
        <p:sp>
          <p:nvSpPr>
            <p:cNvPr id="16" name="Rectangle 15">
              <a:extLst>
                <a:ext uri="{FF2B5EF4-FFF2-40B4-BE49-F238E27FC236}">
                  <a16:creationId xmlns:a16="http://schemas.microsoft.com/office/drawing/2014/main" id="{68C03B9B-598E-44FF-A89D-2278025687D2}"/>
                </a:ext>
              </a:extLst>
            </p:cNvPr>
            <p:cNvSpPr/>
            <p:nvPr/>
          </p:nvSpPr>
          <p:spPr>
            <a:xfrm>
              <a:off x="1142520" y="1412667"/>
              <a:ext cx="286800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17" name="TextBox 16">
              <a:extLst>
                <a:ext uri="{FF2B5EF4-FFF2-40B4-BE49-F238E27FC236}">
                  <a16:creationId xmlns:a16="http://schemas.microsoft.com/office/drawing/2014/main" id="{BB7E499C-CCC2-4019-B30D-24862DA97C08}"/>
                </a:ext>
              </a:extLst>
            </p:cNvPr>
            <p:cNvSpPr txBox="1"/>
            <p:nvPr/>
          </p:nvSpPr>
          <p:spPr>
            <a:xfrm>
              <a:off x="1084103" y="1228785"/>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2</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AD9CF60C-C04A-4660-B055-E45E700F3A86}"/>
                </a:ext>
              </a:extLst>
            </p:cNvPr>
            <p:cNvSpPr txBox="1"/>
            <p:nvPr/>
          </p:nvSpPr>
          <p:spPr>
            <a:xfrm>
              <a:off x="1426734" y="1413693"/>
              <a:ext cx="1264625"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Salon</a:t>
              </a:r>
            </a:p>
          </p:txBody>
        </p:sp>
      </p:grpSp>
      <p:pic>
        <p:nvPicPr>
          <p:cNvPr id="58" name="Picture 57" descr="Lounge image">
            <a:extLst>
              <a:ext uri="{FF2B5EF4-FFF2-40B4-BE49-F238E27FC236}">
                <a16:creationId xmlns:a16="http://schemas.microsoft.com/office/drawing/2014/main" id="{429FB1A2-1F89-4EEA-BAF7-A89BDAFF3DE5}"/>
              </a:ext>
              <a:ext uri="{C183D7F6-B498-43B3-948B-1728B52AA6E4}">
                <adec:decorative xmlns:adec="http://schemas.microsoft.com/office/drawing/2017/decorative" val="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81381" y="3295132"/>
            <a:ext cx="1503965" cy="1021197"/>
          </a:xfrm>
          <a:prstGeom prst="rect">
            <a:avLst/>
          </a:prstGeom>
        </p:spPr>
      </p:pic>
      <p:sp>
        <p:nvSpPr>
          <p:cNvPr id="28" name="TextBox 27">
            <a:extLst>
              <a:ext uri="{FF2B5EF4-FFF2-40B4-BE49-F238E27FC236}">
                <a16:creationId xmlns:a16="http://schemas.microsoft.com/office/drawing/2014/main" id="{A141FAC2-972C-412F-8403-AB31ACA042AE}"/>
              </a:ext>
            </a:extLst>
          </p:cNvPr>
          <p:cNvSpPr txBox="1"/>
          <p:nvPr/>
        </p:nvSpPr>
        <p:spPr>
          <a:xfrm>
            <a:off x="1439904" y="3425265"/>
            <a:ext cx="1697596"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manger un repas, courtes discussions entre employés et collaboration informelle</a:t>
            </a:r>
          </a:p>
        </p:txBody>
      </p:sp>
      <p:grpSp>
        <p:nvGrpSpPr>
          <p:cNvPr id="19" name="Group 18">
            <a:extLst>
              <a:ext uri="{FF2B5EF4-FFF2-40B4-BE49-F238E27FC236}">
                <a16:creationId xmlns:a16="http://schemas.microsoft.com/office/drawing/2014/main" id="{ECEE5F15-A7C9-4884-92C1-B8C2E47F8D39}"/>
              </a:ext>
              <a:ext uri="{C183D7F6-B498-43B3-948B-1728B52AA6E4}">
                <adec:decorative xmlns:adec="http://schemas.microsoft.com/office/drawing/2017/decorative" val="1"/>
              </a:ext>
            </a:extLst>
          </p:cNvPr>
          <p:cNvGrpSpPr/>
          <p:nvPr/>
        </p:nvGrpSpPr>
        <p:grpSpPr>
          <a:xfrm>
            <a:off x="-16391" y="4179958"/>
            <a:ext cx="2965777" cy="707886"/>
            <a:chOff x="1044748" y="1221076"/>
            <a:chExt cx="2965777" cy="707886"/>
          </a:xfrm>
        </p:grpSpPr>
        <p:sp>
          <p:nvSpPr>
            <p:cNvPr id="20" name="Rectangle 19">
              <a:extLst>
                <a:ext uri="{FF2B5EF4-FFF2-40B4-BE49-F238E27FC236}">
                  <a16:creationId xmlns:a16="http://schemas.microsoft.com/office/drawing/2014/main" id="{68CF5BEA-5B24-4A38-B74E-08449CC373D9}"/>
                </a:ext>
              </a:extLst>
            </p:cNvPr>
            <p:cNvSpPr/>
            <p:nvPr/>
          </p:nvSpPr>
          <p:spPr>
            <a:xfrm>
              <a:off x="1142520" y="1412667"/>
              <a:ext cx="2868005"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25" name="TextBox 24">
              <a:extLst>
                <a:ext uri="{FF2B5EF4-FFF2-40B4-BE49-F238E27FC236}">
                  <a16:creationId xmlns:a16="http://schemas.microsoft.com/office/drawing/2014/main" id="{63FEB201-B6B8-4D22-9FBE-4FD8534C5AB5}"/>
                </a:ext>
              </a:extLst>
            </p:cNvPr>
            <p:cNvSpPr txBox="1"/>
            <p:nvPr/>
          </p:nvSpPr>
          <p:spPr>
            <a:xfrm>
              <a:off x="1044748" y="1221076"/>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3</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B50F8794-AF08-4F72-ABAC-E650CA8606C4}"/>
                </a:ext>
              </a:extLst>
            </p:cNvPr>
            <p:cNvSpPr txBox="1"/>
            <p:nvPr/>
          </p:nvSpPr>
          <p:spPr>
            <a:xfrm>
              <a:off x="1379704" y="1406500"/>
              <a:ext cx="2184937"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rangement</a:t>
              </a:r>
            </a:p>
          </p:txBody>
        </p:sp>
      </p:grpSp>
      <p:pic>
        <p:nvPicPr>
          <p:cNvPr id="59" name="Picture 2" descr="Storage room image">
            <a:extLst>
              <a:ext uri="{FF2B5EF4-FFF2-40B4-BE49-F238E27FC236}">
                <a16:creationId xmlns:a16="http://schemas.microsoft.com/office/drawing/2014/main" id="{160D90C2-D017-411A-B784-BF59799069CF}"/>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l="25435" t="8341" r="25176" b="8341"/>
          <a:stretch/>
        </p:blipFill>
        <p:spPr bwMode="auto">
          <a:xfrm>
            <a:off x="454850" y="4935135"/>
            <a:ext cx="869199" cy="1006409"/>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28">
            <a:extLst>
              <a:ext uri="{FF2B5EF4-FFF2-40B4-BE49-F238E27FC236}">
                <a16:creationId xmlns:a16="http://schemas.microsoft.com/office/drawing/2014/main" id="{2BE87C35-DD04-412B-B809-4104244BF038}"/>
              </a:ext>
            </a:extLst>
          </p:cNvPr>
          <p:cNvSpPr txBox="1"/>
          <p:nvPr/>
        </p:nvSpPr>
        <p:spPr>
          <a:xfrm>
            <a:off x="1449093" y="4842285"/>
            <a:ext cx="1509483" cy="1169551"/>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ranger des biens opérationnels comme de l’équipement de la TI, des dossiers, des meubles et des périphériques</a:t>
            </a:r>
          </a:p>
        </p:txBody>
      </p:sp>
      <p:pic>
        <p:nvPicPr>
          <p:cNvPr id="9" name="Picture 8" descr="Sample floor plan">
            <a:extLst>
              <a:ext uri="{FF2B5EF4-FFF2-40B4-BE49-F238E27FC236}">
                <a16:creationId xmlns:a16="http://schemas.microsoft.com/office/drawing/2014/main" id="{F726B856-3DA7-4E5B-9468-7F0300165B4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6496" t="13629" r="31598" b="13502"/>
          <a:stretch/>
        </p:blipFill>
        <p:spPr>
          <a:xfrm>
            <a:off x="3142762" y="1155923"/>
            <a:ext cx="5721591" cy="4997291"/>
          </a:xfrm>
          <a:prstGeom prst="rect">
            <a:avLst/>
          </a:prstGeom>
        </p:spPr>
      </p:pic>
      <p:grpSp>
        <p:nvGrpSpPr>
          <p:cNvPr id="41" name="Group 40">
            <a:extLst>
              <a:ext uri="{FF2B5EF4-FFF2-40B4-BE49-F238E27FC236}">
                <a16:creationId xmlns:a16="http://schemas.microsoft.com/office/drawing/2014/main" id="{DD63A9E5-B566-4A18-ACD9-F570BAB18172}"/>
              </a:ext>
              <a:ext uri="{C183D7F6-B498-43B3-948B-1728B52AA6E4}">
                <adec:decorative xmlns:adec="http://schemas.microsoft.com/office/drawing/2017/decorative" val="1"/>
              </a:ext>
            </a:extLst>
          </p:cNvPr>
          <p:cNvGrpSpPr/>
          <p:nvPr/>
        </p:nvGrpSpPr>
        <p:grpSpPr>
          <a:xfrm>
            <a:off x="8907239" y="1287578"/>
            <a:ext cx="3105364" cy="707886"/>
            <a:chOff x="1136799" y="1231350"/>
            <a:chExt cx="3105364" cy="707886"/>
          </a:xfrm>
        </p:grpSpPr>
        <p:sp>
          <p:nvSpPr>
            <p:cNvPr id="42" name="Rectangle 41">
              <a:extLst>
                <a:ext uri="{FF2B5EF4-FFF2-40B4-BE49-F238E27FC236}">
                  <a16:creationId xmlns:a16="http://schemas.microsoft.com/office/drawing/2014/main" id="{9EC5AE97-CB94-4B8E-B26E-4EDC2833C2B9}"/>
                </a:ext>
              </a:extLst>
            </p:cNvPr>
            <p:cNvSpPr/>
            <p:nvPr/>
          </p:nvSpPr>
          <p:spPr>
            <a:xfrm>
              <a:off x="1187054" y="1412667"/>
              <a:ext cx="3055109"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43" name="TextBox 42">
              <a:extLst>
                <a:ext uri="{FF2B5EF4-FFF2-40B4-BE49-F238E27FC236}">
                  <a16:creationId xmlns:a16="http://schemas.microsoft.com/office/drawing/2014/main" id="{BF533CF5-B023-45DF-8EC3-6FC495BDF147}"/>
                </a:ext>
              </a:extLst>
            </p:cNvPr>
            <p:cNvSpPr txBox="1"/>
            <p:nvPr/>
          </p:nvSpPr>
          <p:spPr>
            <a:xfrm>
              <a:off x="1136799" y="1231350"/>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4</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517E87AC-36CC-4019-8D36-84DF39D0451A}"/>
                </a:ext>
              </a:extLst>
            </p:cNvPr>
            <p:cNvSpPr txBox="1"/>
            <p:nvPr/>
          </p:nvSpPr>
          <p:spPr>
            <a:xfrm>
              <a:off x="1482833" y="1405848"/>
              <a:ext cx="2435330"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de mieux-être</a:t>
              </a:r>
            </a:p>
          </p:txBody>
        </p:sp>
      </p:grpSp>
      <p:pic>
        <p:nvPicPr>
          <p:cNvPr id="56" name="Picture 55" descr="Wellness room image">
            <a:extLst>
              <a:ext uri="{FF2B5EF4-FFF2-40B4-BE49-F238E27FC236}">
                <a16:creationId xmlns:a16="http://schemas.microsoft.com/office/drawing/2014/main" id="{FC32F0F7-38F2-465C-9D62-D70A371B89C4}"/>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9021437" y="1910861"/>
            <a:ext cx="1453567" cy="796943"/>
          </a:xfrm>
          <a:prstGeom prst="rect">
            <a:avLst/>
          </a:prstGeom>
        </p:spPr>
      </p:pic>
      <p:sp>
        <p:nvSpPr>
          <p:cNvPr id="30" name="TextBox 29">
            <a:extLst>
              <a:ext uri="{FF2B5EF4-FFF2-40B4-BE49-F238E27FC236}">
                <a16:creationId xmlns:a16="http://schemas.microsoft.com/office/drawing/2014/main" id="{AD07ED10-4D96-4A72-888F-392CF4C6D942}"/>
              </a:ext>
            </a:extLst>
          </p:cNvPr>
          <p:cNvSpPr txBox="1"/>
          <p:nvPr/>
        </p:nvSpPr>
        <p:spPr>
          <a:xfrm>
            <a:off x="10312430" y="1972748"/>
            <a:ext cx="1636996" cy="553998"/>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méditer, réfléchir, administrer un médicament, prier</a:t>
            </a:r>
          </a:p>
        </p:txBody>
      </p:sp>
      <p:grpSp>
        <p:nvGrpSpPr>
          <p:cNvPr id="5" name="Group 4">
            <a:extLst>
              <a:ext uri="{FF2B5EF4-FFF2-40B4-BE49-F238E27FC236}">
                <a16:creationId xmlns:a16="http://schemas.microsoft.com/office/drawing/2014/main" id="{97908DEF-82B1-AC6F-6606-F8B783F34850}"/>
              </a:ext>
              <a:ext uri="{C183D7F6-B498-43B3-948B-1728B52AA6E4}">
                <adec:decorative xmlns:adec="http://schemas.microsoft.com/office/drawing/2017/decorative" val="1"/>
              </a:ext>
            </a:extLst>
          </p:cNvPr>
          <p:cNvGrpSpPr/>
          <p:nvPr/>
        </p:nvGrpSpPr>
        <p:grpSpPr>
          <a:xfrm>
            <a:off x="8970310" y="2731429"/>
            <a:ext cx="3092063" cy="707886"/>
            <a:chOff x="1114657" y="1231350"/>
            <a:chExt cx="3092063" cy="707886"/>
          </a:xfrm>
        </p:grpSpPr>
        <p:sp>
          <p:nvSpPr>
            <p:cNvPr id="6" name="Rectangle 5">
              <a:extLst>
                <a:ext uri="{FF2B5EF4-FFF2-40B4-BE49-F238E27FC236}">
                  <a16:creationId xmlns:a16="http://schemas.microsoft.com/office/drawing/2014/main" id="{24EAECD5-CBC2-3427-2D72-D7E79F7F66CA}"/>
                </a:ext>
              </a:extLst>
            </p:cNvPr>
            <p:cNvSpPr/>
            <p:nvPr/>
          </p:nvSpPr>
          <p:spPr>
            <a:xfrm>
              <a:off x="1151612" y="1412667"/>
              <a:ext cx="3055108"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7" name="TextBox 6">
              <a:extLst>
                <a:ext uri="{FF2B5EF4-FFF2-40B4-BE49-F238E27FC236}">
                  <a16:creationId xmlns:a16="http://schemas.microsoft.com/office/drawing/2014/main" id="{4F5DB502-FA27-7E14-8544-594577D35405}"/>
                </a:ext>
              </a:extLst>
            </p:cNvPr>
            <p:cNvSpPr txBox="1"/>
            <p:nvPr/>
          </p:nvSpPr>
          <p:spPr>
            <a:xfrm>
              <a:off x="1114657" y="1231350"/>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5</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5CEE44D3-D646-4A46-5477-A4F63CCCC4C7}"/>
                </a:ext>
              </a:extLst>
            </p:cNvPr>
            <p:cNvSpPr txBox="1"/>
            <p:nvPr/>
          </p:nvSpPr>
          <p:spPr>
            <a:xfrm>
              <a:off x="1456855" y="1396674"/>
              <a:ext cx="2536214"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Salle d’équipement</a:t>
              </a:r>
            </a:p>
          </p:txBody>
        </p:sp>
      </p:grpSp>
      <p:pic>
        <p:nvPicPr>
          <p:cNvPr id="69" name="Picture 68" descr="Equipment room image">
            <a:extLst>
              <a:ext uri="{FF2B5EF4-FFF2-40B4-BE49-F238E27FC236}">
                <a16:creationId xmlns:a16="http://schemas.microsoft.com/office/drawing/2014/main" id="{39B33177-823B-5F9B-1B8D-3C1E22373376}"/>
              </a:ext>
            </a:extLst>
          </p:cNvPr>
          <p:cNvPicPr>
            <a:picLocks noChangeAspect="1"/>
          </p:cNvPicPr>
          <p:nvPr/>
        </p:nvPicPr>
        <p:blipFill>
          <a:blip r:embed="rId8" cstate="screen">
            <a:alphaModFix amt="70000"/>
            <a:extLst>
              <a:ext uri="{28A0092B-C50C-407E-A947-70E740481C1C}">
                <a14:useLocalDpi xmlns:a14="http://schemas.microsoft.com/office/drawing/2010/main"/>
              </a:ext>
            </a:extLst>
          </a:blip>
          <a:stretch>
            <a:fillRect/>
          </a:stretch>
        </p:blipFill>
        <p:spPr>
          <a:xfrm>
            <a:off x="9375589" y="3380062"/>
            <a:ext cx="745264" cy="789103"/>
          </a:xfrm>
          <a:prstGeom prst="rect">
            <a:avLst/>
          </a:prstGeom>
        </p:spPr>
      </p:pic>
      <p:sp>
        <p:nvSpPr>
          <p:cNvPr id="3" name="TextBox 2">
            <a:extLst>
              <a:ext uri="{FF2B5EF4-FFF2-40B4-BE49-F238E27FC236}">
                <a16:creationId xmlns:a16="http://schemas.microsoft.com/office/drawing/2014/main" id="{A17F35A5-A3DC-4C15-195E-72070B086E7A}"/>
              </a:ext>
            </a:extLst>
          </p:cNvPr>
          <p:cNvSpPr txBox="1"/>
          <p:nvPr/>
        </p:nvSpPr>
        <p:spPr>
          <a:xfrm>
            <a:off x="10360688" y="3443650"/>
            <a:ext cx="1697596" cy="707886"/>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imprimer, numériser, déchiqueter et assembler des documents, puis recycler</a:t>
            </a:r>
          </a:p>
        </p:txBody>
      </p:sp>
      <p:grpSp>
        <p:nvGrpSpPr>
          <p:cNvPr id="37" name="Group 36">
            <a:extLst>
              <a:ext uri="{FF2B5EF4-FFF2-40B4-BE49-F238E27FC236}">
                <a16:creationId xmlns:a16="http://schemas.microsoft.com/office/drawing/2014/main" id="{01B446BE-5073-4CBB-8B48-44AF8B885E2B}"/>
              </a:ext>
              <a:ext uri="{C183D7F6-B498-43B3-948B-1728B52AA6E4}">
                <adec:decorative xmlns:adec="http://schemas.microsoft.com/office/drawing/2017/decorative" val="1"/>
              </a:ext>
            </a:extLst>
          </p:cNvPr>
          <p:cNvGrpSpPr/>
          <p:nvPr/>
        </p:nvGrpSpPr>
        <p:grpSpPr>
          <a:xfrm>
            <a:off x="8864353" y="4193030"/>
            <a:ext cx="3148250" cy="707886"/>
            <a:chOff x="1486311" y="1231350"/>
            <a:chExt cx="3382543" cy="707886"/>
          </a:xfrm>
        </p:grpSpPr>
        <p:sp>
          <p:nvSpPr>
            <p:cNvPr id="38" name="Rectangle 37">
              <a:extLst>
                <a:ext uri="{FF2B5EF4-FFF2-40B4-BE49-F238E27FC236}">
                  <a16:creationId xmlns:a16="http://schemas.microsoft.com/office/drawing/2014/main" id="{81265578-D5F2-4524-8C10-889D8BD2DECE}"/>
                </a:ext>
              </a:extLst>
            </p:cNvPr>
            <p:cNvSpPr/>
            <p:nvPr/>
          </p:nvSpPr>
          <p:spPr>
            <a:xfrm>
              <a:off x="1566694" y="1412667"/>
              <a:ext cx="3302160" cy="333055"/>
            </a:xfrm>
            <a:prstGeom prst="rect">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latin typeface="Avenir Next LT Pro" panose="020B0504020202020204" pitchFamily="34" charset="0"/>
              </a:endParaRPr>
            </a:p>
          </p:txBody>
        </p:sp>
        <p:sp>
          <p:nvSpPr>
            <p:cNvPr id="39" name="TextBox 38">
              <a:extLst>
                <a:ext uri="{FF2B5EF4-FFF2-40B4-BE49-F238E27FC236}">
                  <a16:creationId xmlns:a16="http://schemas.microsoft.com/office/drawing/2014/main" id="{CB09D827-D997-464F-90F4-18DA1AFB6C8E}"/>
                </a:ext>
              </a:extLst>
            </p:cNvPr>
            <p:cNvSpPr txBox="1"/>
            <p:nvPr/>
          </p:nvSpPr>
          <p:spPr>
            <a:xfrm>
              <a:off x="1486311" y="1231350"/>
              <a:ext cx="282599" cy="707886"/>
            </a:xfrm>
            <a:prstGeom prst="rect">
              <a:avLst/>
            </a:prstGeom>
            <a:noFill/>
          </p:spPr>
          <p:txBody>
            <a:bodyPr wrap="square" rtlCol="0">
              <a:spAutoFit/>
            </a:bodyPr>
            <a:lstStyle/>
            <a:p>
              <a:r>
                <a:rPr lang="fr-CA" sz="4000" dirty="0">
                  <a:solidFill>
                    <a:schemeClr val="bg1"/>
                  </a:solidFill>
                  <a:latin typeface="Avenir Next LT Pro" panose="020B0504020202020204" pitchFamily="34" charset="0"/>
                  <a:cs typeface="Arial" panose="020B0604020202020204" pitchFamily="34" charset="0"/>
                </a:rPr>
                <a:t>6</a:t>
              </a:r>
              <a:endParaRPr lang="fr-CA" sz="2800" dirty="0">
                <a:solidFill>
                  <a:schemeClr val="bg1"/>
                </a:solidFill>
                <a:latin typeface="Avenir Next LT Pro" panose="020B05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CDBC51F4-6F85-4681-9206-72763D9ECAB3}"/>
                </a:ext>
              </a:extLst>
            </p:cNvPr>
            <p:cNvSpPr txBox="1"/>
            <p:nvPr/>
          </p:nvSpPr>
          <p:spPr>
            <a:xfrm>
              <a:off x="1849961" y="1409917"/>
              <a:ext cx="2797394" cy="338554"/>
            </a:xfrm>
            <a:prstGeom prst="rect">
              <a:avLst/>
            </a:prstGeom>
            <a:noFill/>
          </p:spPr>
          <p:txBody>
            <a:bodyPr wrap="square" rtlCol="0">
              <a:spAutoFit/>
            </a:bodyPr>
            <a:lstStyle/>
            <a:p>
              <a:r>
                <a:rPr lang="fr-CA" sz="1600" dirty="0">
                  <a:solidFill>
                    <a:schemeClr val="bg1"/>
                  </a:solidFill>
                  <a:latin typeface="Avenir Next LT Pro" panose="020B0504020202020204" pitchFamily="34" charset="0"/>
                  <a:cs typeface="Arial" panose="020B0604020202020204" pitchFamily="34" charset="0"/>
                </a:rPr>
                <a:t>Zone des casiers</a:t>
              </a:r>
            </a:p>
          </p:txBody>
        </p:sp>
      </p:grpSp>
      <p:pic>
        <p:nvPicPr>
          <p:cNvPr id="55" name="Picture 12" descr="Personal storage area image">
            <a:extLst>
              <a:ext uri="{FF2B5EF4-FFF2-40B4-BE49-F238E27FC236}">
                <a16:creationId xmlns:a16="http://schemas.microsoft.com/office/drawing/2014/main" id="{82255652-B8F1-48C2-A77D-141CD279553B}"/>
              </a:ext>
            </a:extLst>
          </p:cNvPr>
          <p:cNvPicPr>
            <a:picLocks noChangeAspect="1" noChangeArrowheads="1"/>
          </p:cNvPicPr>
          <p:nvPr/>
        </p:nvPicPr>
        <p:blipFill>
          <a:blip r:embed="rId9"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9398050" y="4853966"/>
            <a:ext cx="792025" cy="990032"/>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a:extLst>
              <a:ext uri="{FF2B5EF4-FFF2-40B4-BE49-F238E27FC236}">
                <a16:creationId xmlns:a16="http://schemas.microsoft.com/office/drawing/2014/main" id="{146440B3-67D6-41D5-8D6A-5C92F88711D0}"/>
              </a:ext>
            </a:extLst>
          </p:cNvPr>
          <p:cNvSpPr txBox="1"/>
          <p:nvPr/>
        </p:nvSpPr>
        <p:spPr>
          <a:xfrm>
            <a:off x="10312430" y="4852012"/>
            <a:ext cx="1697596" cy="1169551"/>
          </a:xfrm>
          <a:prstGeom prst="rect">
            <a:avLst/>
          </a:prstGeom>
          <a:noFill/>
        </p:spPr>
        <p:txBody>
          <a:bodyPr wrap="square" rtlCol="0">
            <a:spAutoFit/>
          </a:bodyPr>
          <a:lstStyle/>
          <a:p>
            <a:r>
              <a:rPr lang="fr-CA" sz="1000" b="1" dirty="0">
                <a:latin typeface="Avenir Next LT Pro" panose="020B0504020202020204" pitchFamily="34" charset="0"/>
                <a:cs typeface="Arial" panose="020B0604020202020204" pitchFamily="34" charset="0"/>
              </a:rPr>
              <a:t>Usage : </a:t>
            </a:r>
            <a:r>
              <a:rPr lang="fr-CA" sz="1000" dirty="0">
                <a:latin typeface="Avenir Next LT Pro" panose="020B0504020202020204" pitchFamily="34" charset="0"/>
                <a:cs typeface="Arial" panose="020B0604020202020204" pitchFamily="34" charset="0"/>
              </a:rPr>
              <a:t>ranger des effets personnels, y compris des manteaux, des souliers, de l’équipement de vélo, des sacs de sport, des sacs à main et des périphériques </a:t>
            </a:r>
          </a:p>
        </p:txBody>
      </p:sp>
      <p:sp>
        <p:nvSpPr>
          <p:cNvPr id="45" name="Rectangle 44">
            <a:extLst>
              <a:ext uri="{FF2B5EF4-FFF2-40B4-BE49-F238E27FC236}">
                <a16:creationId xmlns:a16="http://schemas.microsoft.com/office/drawing/2014/main" id="{61F2232B-9453-49E2-B8E7-07ACD08B219F}"/>
              </a:ext>
              <a:ext uri="{C183D7F6-B498-43B3-948B-1728B52AA6E4}">
                <adec:decorative xmlns:adec="http://schemas.microsoft.com/office/drawing/2017/decorative" val="1"/>
              </a:ext>
            </a:extLst>
          </p:cNvPr>
          <p:cNvSpPr/>
          <p:nvPr/>
        </p:nvSpPr>
        <p:spPr>
          <a:xfrm>
            <a:off x="7075631" y="2860117"/>
            <a:ext cx="787199" cy="151447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46" name="Rectangle 45">
            <a:extLst>
              <a:ext uri="{FF2B5EF4-FFF2-40B4-BE49-F238E27FC236}">
                <a16:creationId xmlns:a16="http://schemas.microsoft.com/office/drawing/2014/main" id="{C9539D93-7DAC-4EE2-AC2D-823D1C382318}"/>
              </a:ext>
              <a:ext uri="{C183D7F6-B498-43B3-948B-1728B52AA6E4}">
                <adec:decorative xmlns:adec="http://schemas.microsoft.com/office/drawing/2017/decorative" val="1"/>
              </a:ext>
            </a:extLst>
          </p:cNvPr>
          <p:cNvSpPr/>
          <p:nvPr/>
        </p:nvSpPr>
        <p:spPr>
          <a:xfrm>
            <a:off x="4885177" y="1968339"/>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47" name="Rectangle 46">
            <a:extLst>
              <a:ext uri="{FF2B5EF4-FFF2-40B4-BE49-F238E27FC236}">
                <a16:creationId xmlns:a16="http://schemas.microsoft.com/office/drawing/2014/main" id="{1C0AEBB7-914C-4A76-8E67-59271B815298}"/>
              </a:ext>
              <a:ext uri="{C183D7F6-B498-43B3-948B-1728B52AA6E4}">
                <adec:decorative xmlns:adec="http://schemas.microsoft.com/office/drawing/2017/decorative" val="1"/>
              </a:ext>
            </a:extLst>
          </p:cNvPr>
          <p:cNvSpPr/>
          <p:nvPr/>
        </p:nvSpPr>
        <p:spPr>
          <a:xfrm>
            <a:off x="7098398" y="4544296"/>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48" name="Rectangle 47">
            <a:extLst>
              <a:ext uri="{FF2B5EF4-FFF2-40B4-BE49-F238E27FC236}">
                <a16:creationId xmlns:a16="http://schemas.microsoft.com/office/drawing/2014/main" id="{CC059F80-B4C2-4309-99B0-26F352D492D3}"/>
              </a:ext>
              <a:ext uri="{C183D7F6-B498-43B3-948B-1728B52AA6E4}">
                <adec:decorative xmlns:adec="http://schemas.microsoft.com/office/drawing/2017/decorative" val="1"/>
              </a:ext>
            </a:extLst>
          </p:cNvPr>
          <p:cNvSpPr/>
          <p:nvPr/>
        </p:nvSpPr>
        <p:spPr>
          <a:xfrm>
            <a:off x="5626657" y="4617480"/>
            <a:ext cx="370832" cy="485813"/>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49" name="Rectangle 48">
            <a:extLst>
              <a:ext uri="{FF2B5EF4-FFF2-40B4-BE49-F238E27FC236}">
                <a16:creationId xmlns:a16="http://schemas.microsoft.com/office/drawing/2014/main" id="{9A29B0FE-4942-4ED0-94A3-CC0C46EA5912}"/>
              </a:ext>
              <a:ext uri="{C183D7F6-B498-43B3-948B-1728B52AA6E4}">
                <adec:decorative xmlns:adec="http://schemas.microsoft.com/office/drawing/2017/decorative" val="1"/>
              </a:ext>
            </a:extLst>
          </p:cNvPr>
          <p:cNvSpPr/>
          <p:nvPr/>
        </p:nvSpPr>
        <p:spPr>
          <a:xfrm>
            <a:off x="7096591" y="2341004"/>
            <a:ext cx="370832"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0" name="Rectangle 49">
            <a:extLst>
              <a:ext uri="{FF2B5EF4-FFF2-40B4-BE49-F238E27FC236}">
                <a16:creationId xmlns:a16="http://schemas.microsoft.com/office/drawing/2014/main" id="{FF72BB54-26C4-4E22-B89A-94C766ECE6CD}"/>
              </a:ext>
              <a:ext uri="{C183D7F6-B498-43B3-948B-1728B52AA6E4}">
                <adec:decorative xmlns:adec="http://schemas.microsoft.com/office/drawing/2017/decorative" val="1"/>
              </a:ext>
            </a:extLst>
          </p:cNvPr>
          <p:cNvSpPr/>
          <p:nvPr/>
        </p:nvSpPr>
        <p:spPr>
          <a:xfrm>
            <a:off x="6170407" y="2931555"/>
            <a:ext cx="348357" cy="68579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1" name="Rectangle 50">
            <a:extLst>
              <a:ext uri="{FF2B5EF4-FFF2-40B4-BE49-F238E27FC236}">
                <a16:creationId xmlns:a16="http://schemas.microsoft.com/office/drawing/2014/main" id="{DCD87DB9-BEC1-4A62-9645-2ACB5FE91B6E}"/>
              </a:ext>
              <a:ext uri="{C183D7F6-B498-43B3-948B-1728B52AA6E4}">
                <adec:decorative xmlns:adec="http://schemas.microsoft.com/office/drawing/2017/decorative" val="1"/>
              </a:ext>
            </a:extLst>
          </p:cNvPr>
          <p:cNvSpPr/>
          <p:nvPr/>
        </p:nvSpPr>
        <p:spPr>
          <a:xfrm>
            <a:off x="5561283" y="2931555"/>
            <a:ext cx="223605" cy="68579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2" name="Rectangle 51">
            <a:extLst>
              <a:ext uri="{FF2B5EF4-FFF2-40B4-BE49-F238E27FC236}">
                <a16:creationId xmlns:a16="http://schemas.microsoft.com/office/drawing/2014/main" id="{87A14115-034F-49E9-8DD6-1068D3FA7735}"/>
              </a:ext>
              <a:ext uri="{C183D7F6-B498-43B3-948B-1728B52AA6E4}">
                <adec:decorative xmlns:adec="http://schemas.microsoft.com/office/drawing/2017/decorative" val="1"/>
              </a:ext>
            </a:extLst>
          </p:cNvPr>
          <p:cNvSpPr/>
          <p:nvPr/>
        </p:nvSpPr>
        <p:spPr>
          <a:xfrm>
            <a:off x="4525855" y="2344554"/>
            <a:ext cx="730154" cy="37266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3" name="Rectangle 52">
            <a:extLst>
              <a:ext uri="{FF2B5EF4-FFF2-40B4-BE49-F238E27FC236}">
                <a16:creationId xmlns:a16="http://schemas.microsoft.com/office/drawing/2014/main" id="{86A02D2B-5826-4E03-AB97-530271FD0C7A}"/>
              </a:ext>
              <a:ext uri="{C183D7F6-B498-43B3-948B-1728B52AA6E4}">
                <adec:decorative xmlns:adec="http://schemas.microsoft.com/office/drawing/2017/decorative" val="1"/>
              </a:ext>
            </a:extLst>
          </p:cNvPr>
          <p:cNvSpPr/>
          <p:nvPr/>
        </p:nvSpPr>
        <p:spPr>
          <a:xfrm>
            <a:off x="3361108" y="2185138"/>
            <a:ext cx="730154" cy="674979"/>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sp>
        <p:nvSpPr>
          <p:cNvPr id="54" name="Rectangle 53">
            <a:extLst>
              <a:ext uri="{FF2B5EF4-FFF2-40B4-BE49-F238E27FC236}">
                <a16:creationId xmlns:a16="http://schemas.microsoft.com/office/drawing/2014/main" id="{9324A03D-FC7A-45DD-8411-760316EDAE89}"/>
              </a:ext>
              <a:ext uri="{C183D7F6-B498-43B3-948B-1728B52AA6E4}">
                <adec:decorative xmlns:adec="http://schemas.microsoft.com/office/drawing/2017/decorative" val="1"/>
              </a:ext>
            </a:extLst>
          </p:cNvPr>
          <p:cNvSpPr/>
          <p:nvPr/>
        </p:nvSpPr>
        <p:spPr>
          <a:xfrm>
            <a:off x="4091647" y="2383282"/>
            <a:ext cx="458898" cy="476835"/>
          </a:xfrm>
          <a:prstGeom prst="rect">
            <a:avLst/>
          </a:prstGeom>
          <a:solidFill>
            <a:srgbClr val="939598">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rgbClr val="DCD3F9"/>
              </a:solidFill>
              <a:latin typeface="Avenir Next LT Pro" panose="020B0504020202020204" pitchFamily="34" charset="0"/>
            </a:endParaRPr>
          </a:p>
        </p:txBody>
      </p:sp>
      <p:graphicFrame>
        <p:nvGraphicFramePr>
          <p:cNvPr id="61" name="Diagram 60">
            <a:extLst>
              <a:ext uri="{FF2B5EF4-FFF2-40B4-BE49-F238E27FC236}">
                <a16:creationId xmlns:a16="http://schemas.microsoft.com/office/drawing/2014/main" id="{E5D4B0BE-F8EF-41F9-8450-BDE6F0F11E85}"/>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447985368"/>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grpSp>
        <p:nvGrpSpPr>
          <p:cNvPr id="62" name="Group 61">
            <a:extLst>
              <a:ext uri="{FF2B5EF4-FFF2-40B4-BE49-F238E27FC236}">
                <a16:creationId xmlns:a16="http://schemas.microsoft.com/office/drawing/2014/main" id="{35B47090-039D-4A45-B0F7-488864EF1179}"/>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63" name="Graphic 62" descr="Work from home desk with solid fill">
              <a:extLst>
                <a:ext uri="{FF2B5EF4-FFF2-40B4-BE49-F238E27FC236}">
                  <a16:creationId xmlns:a16="http://schemas.microsoft.com/office/drawing/2014/main" id="{1F506BE0-72C0-4896-9E4C-46C8AD8035B8}"/>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8810942" y="3432474"/>
              <a:ext cx="914400" cy="914400"/>
            </a:xfrm>
            <a:prstGeom prst="rect">
              <a:avLst/>
            </a:prstGeom>
          </p:spPr>
        </p:pic>
        <p:pic>
          <p:nvPicPr>
            <p:cNvPr id="64" name="Graphic 63" descr="Meeting with solid fill">
              <a:extLst>
                <a:ext uri="{FF2B5EF4-FFF2-40B4-BE49-F238E27FC236}">
                  <a16:creationId xmlns:a16="http://schemas.microsoft.com/office/drawing/2014/main" id="{C1B0ABC2-873F-46E9-BAB9-C1C82FBE3E75}"/>
                </a:ext>
              </a:extLst>
            </p:cNvPr>
            <p:cNvPicPr>
              <a:picLocks noChangeAspect="1"/>
            </p:cNvPicPr>
            <p:nvPr/>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C9F7C24B-47EC-242C-F595-F8715AF4CFE5}"/>
              </a:ext>
            </a:extLst>
          </p:cNvPr>
          <p:cNvSpPr txBox="1"/>
          <p:nvPr/>
        </p:nvSpPr>
        <p:spPr>
          <a:xfrm>
            <a:off x="2986341" y="2846378"/>
            <a:ext cx="6099242" cy="1200329"/>
          </a:xfrm>
          <a:prstGeom prst="rect">
            <a:avLst/>
          </a:prstGeom>
          <a:noFill/>
        </p:spPr>
        <p:txBody>
          <a:bodyPr wrap="square">
            <a:spAutoFit/>
          </a:bodyPr>
          <a:lstStyle/>
          <a:p>
            <a:pPr algn="ctr"/>
            <a:r>
              <a:rPr lang="fr-CA" dirty="0">
                <a:solidFill>
                  <a:schemeClr val="tx1"/>
                </a:solidFill>
                <a:highlight>
                  <a:srgbClr val="FFFF00"/>
                </a:highlight>
              </a:rPr>
              <a:t>Exemple de plan d’étage</a:t>
            </a:r>
          </a:p>
          <a:p>
            <a:pPr algn="ctr"/>
            <a:endParaRPr lang="fr-CA" dirty="0">
              <a:solidFill>
                <a:schemeClr val="tx1"/>
              </a:solidFill>
              <a:highlight>
                <a:srgbClr val="FFFF00"/>
              </a:highlight>
            </a:endParaRPr>
          </a:p>
          <a:p>
            <a:pPr algn="ctr"/>
            <a:r>
              <a:rPr lang="fr-CA" dirty="0">
                <a:highlight>
                  <a:srgbClr val="FFFF00"/>
                </a:highlight>
              </a:rPr>
              <a:t>Demandez un plan d’étage à votre </a:t>
            </a:r>
          </a:p>
          <a:p>
            <a:pPr algn="ctr"/>
            <a:r>
              <a:rPr lang="fr-CA" dirty="0">
                <a:highlight>
                  <a:srgbClr val="FFFF00"/>
                </a:highlight>
              </a:rPr>
              <a:t>équipe de conception</a:t>
            </a:r>
            <a:endParaRPr lang="fr-CA" dirty="0">
              <a:solidFill>
                <a:schemeClr val="tx1"/>
              </a:solidFill>
              <a:highlight>
                <a:srgbClr val="FFFF00"/>
              </a:highlight>
            </a:endParaRPr>
          </a:p>
        </p:txBody>
      </p:sp>
    </p:spTree>
    <p:extLst>
      <p:ext uri="{BB962C8B-B14F-4D97-AF65-F5344CB8AC3E}">
        <p14:creationId xmlns:p14="http://schemas.microsoft.com/office/powerpoint/2010/main" val="322335098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a:t>
            </a:r>
            <a:r>
              <a:rPr kumimoji="0" lang="fr-CA" b="1" i="0" u="none" strike="noStrike" kern="1200" cap="none" spc="0" normalizeH="0" baseline="0" dirty="0">
                <a:ln>
                  <a:noFill/>
                </a:ln>
                <a:solidFill>
                  <a:schemeClr val="bg1"/>
                </a:solidFill>
                <a:effectLst/>
                <a:uLnTx/>
                <a:uFillTx/>
              </a:rPr>
              <a:t>Salles d’équipement</a:t>
            </a:r>
            <a:endParaRPr kumimoji="0" lang="fr-CA" sz="3200" b="1" i="0" u="none" strike="noStrike" kern="1200" cap="none" spc="0" normalizeH="0" baseline="0" dirty="0">
              <a:ln>
                <a:noFill/>
              </a:ln>
              <a:solidFill>
                <a:schemeClr val="bg1"/>
              </a:solidFill>
              <a:effectLst/>
              <a:uLnTx/>
              <a:uFillTx/>
            </a:endParaRPr>
          </a:p>
        </p:txBody>
      </p:sp>
      <p:sp>
        <p:nvSpPr>
          <p:cNvPr id="7" name="TextBox 6">
            <a:extLst>
              <a:ext uri="{FF2B5EF4-FFF2-40B4-BE49-F238E27FC236}">
                <a16:creationId xmlns:a16="http://schemas.microsoft.com/office/drawing/2014/main" id="{38D46C57-C706-42E3-A8E3-A0978D7E3690}"/>
              </a:ext>
            </a:extLst>
          </p:cNvPr>
          <p:cNvSpPr txBox="1"/>
          <p:nvPr/>
        </p:nvSpPr>
        <p:spPr>
          <a:xfrm>
            <a:off x="293722" y="1149310"/>
            <a:ext cx="8454352" cy="954107"/>
          </a:xfrm>
          <a:prstGeom prst="rect">
            <a:avLst/>
          </a:prstGeom>
          <a:noFill/>
        </p:spPr>
        <p:txBody>
          <a:bodyPr wrap="square">
            <a:spAutoFit/>
          </a:bodyPr>
          <a:lstStyle/>
          <a:p>
            <a:r>
              <a:rPr lang="fr-CA" sz="1400" b="0" i="0" dirty="0">
                <a:effectLst/>
                <a:latin typeface="Avenir Next LT Pro" panose="020B0504020202020204" pitchFamily="34" charset="0"/>
              </a:rPr>
              <a:t>Toutes les salles d'équipement disposent de capacités d'impression, de numérisation et de photocopie grâce aux nouveaux </a:t>
            </a:r>
            <a:r>
              <a:rPr lang="fr-CA" sz="1400" b="1" i="0" dirty="0">
                <a:effectLst/>
                <a:latin typeface="Avenir Next LT Pro" panose="020B0504020202020204" pitchFamily="34" charset="0"/>
              </a:rPr>
              <a:t>dispositifs d’impression sécurisée</a:t>
            </a:r>
            <a:r>
              <a:rPr lang="fr-CA" sz="1400" b="0" i="0" dirty="0">
                <a:effectLst/>
                <a:latin typeface="Avenir Next LT Pro" panose="020B0504020202020204" pitchFamily="34" charset="0"/>
              </a:rPr>
              <a:t>. Avant d'imprimer, demandez-vous si vous avez vraiment besoin de le faire; les nouvelles habitudes sans papier que nous avons prises récemment ne devraient pas changer.</a:t>
            </a:r>
            <a:endParaRPr lang="fr-CA" sz="1400" dirty="0">
              <a:latin typeface="Avenir Next LT Pro" panose="020B0504020202020204" pitchFamily="34" charset="0"/>
            </a:endParaRPr>
          </a:p>
        </p:txBody>
      </p:sp>
      <p:graphicFrame>
        <p:nvGraphicFramePr>
          <p:cNvPr id="9" name="Diagram 8">
            <a:extLst>
              <a:ext uri="{FF2B5EF4-FFF2-40B4-BE49-F238E27FC236}">
                <a16:creationId xmlns:a16="http://schemas.microsoft.com/office/drawing/2014/main" id="{CFEB29A4-9B64-415D-AA24-1E98073B523E}"/>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757567976"/>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95D7B158-73EA-47F2-88E4-695A2CE4FD85}"/>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AD258772-B3D0-4A65-8A6D-073AA8416154}"/>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89F73D80-940E-493E-96CC-4BED37F708D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Rectangle 3">
            <a:extLst>
              <a:ext uri="{FF2B5EF4-FFF2-40B4-BE49-F238E27FC236}">
                <a16:creationId xmlns:a16="http://schemas.microsoft.com/office/drawing/2014/main" id="{FD9F458D-46B3-65E7-AF11-0F0DFD01B504}"/>
              </a:ext>
            </a:extLst>
          </p:cNvPr>
          <p:cNvSpPr/>
          <p:nvPr/>
        </p:nvSpPr>
        <p:spPr>
          <a:xfrm>
            <a:off x="8889244" y="855117"/>
            <a:ext cx="3009034" cy="1792200"/>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Ajoutez une image présentant la salle d’équipement ou la salle polyvalente</a:t>
            </a:r>
          </a:p>
        </p:txBody>
      </p:sp>
      <p:sp>
        <p:nvSpPr>
          <p:cNvPr id="6" name="Rectangle 5">
            <a:extLst>
              <a:ext uri="{FF2B5EF4-FFF2-40B4-BE49-F238E27FC236}">
                <a16:creationId xmlns:a16="http://schemas.microsoft.com/office/drawing/2014/main" id="{63668568-9421-D500-76D2-3C4538E42759}"/>
              </a:ext>
            </a:extLst>
          </p:cNvPr>
          <p:cNvSpPr/>
          <p:nvPr/>
        </p:nvSpPr>
        <p:spPr>
          <a:xfrm>
            <a:off x="293723" y="2250403"/>
            <a:ext cx="8146084" cy="2554545"/>
          </a:xfrm>
          <a:prstGeom prst="rect">
            <a:avLst/>
          </a:prstGeom>
        </p:spPr>
        <p:txBody>
          <a:bodyPr wrap="square">
            <a:spAutoFit/>
          </a:bodyPr>
          <a:lstStyle/>
          <a:p>
            <a:pPr>
              <a:spcAft>
                <a:spcPts val="600"/>
              </a:spcAft>
            </a:pPr>
            <a:r>
              <a:rPr lang="fr-CA" sz="1400" dirty="0">
                <a:latin typeface="Avenir Next LT Pro" panose="020B0504020202020204" pitchFamily="34" charset="0"/>
              </a:rPr>
              <a:t>Les tableaux d'affichage relatifs à la santé et à la sécurité et les tours d'urgence sont situés dans les salles d'équipement. Veuillez consulter chaque semaine les informations affichées sur ces tableaux et assurez-vous de connaître toutes les procédures d'urgence et les personnes à contacter.</a:t>
            </a:r>
          </a:p>
          <a:p>
            <a:pPr>
              <a:spcAft>
                <a:spcPts val="600"/>
              </a:spcAft>
            </a:pPr>
            <a:endParaRPr lang="fr-CA" sz="1400" b="1" dirty="0">
              <a:latin typeface="Avenir Next LT Pro" panose="020B0504020202020204" pitchFamily="34" charset="0"/>
              <a:cs typeface="Segoe UI Semilight" panose="020B0402040204020203" pitchFamily="34" charset="0"/>
            </a:endParaRPr>
          </a:p>
          <a:p>
            <a:pPr>
              <a:spcAft>
                <a:spcPts val="600"/>
              </a:spcAft>
            </a:pPr>
            <a:r>
              <a:rPr lang="fr-CA" sz="1400" b="1" dirty="0">
                <a:latin typeface="Avenir Next LT Pro" panose="020B0504020202020204" pitchFamily="34" charset="0"/>
                <a:cs typeface="Segoe UI Semilight" panose="020B0402040204020203" pitchFamily="34" charset="0"/>
              </a:rPr>
              <a:t>Tours d'urgence</a:t>
            </a:r>
          </a:p>
          <a:p>
            <a:pPr>
              <a:spcAft>
                <a:spcPts val="600"/>
              </a:spcAft>
            </a:pPr>
            <a:r>
              <a:rPr lang="fr-CA" sz="1400" dirty="0">
                <a:latin typeface="Avenir Next LT Pro" panose="020B0504020202020204" pitchFamily="34" charset="0"/>
              </a:rPr>
              <a:t>Chaque tour d'urgence comporte des casques de sécurité, des gilets de sécurité/à haute visibilité, des lampes de poche, des radios portables et des renseignements sur le plan d'urgence et d'évacuation du bâtiment. </a:t>
            </a:r>
          </a:p>
          <a:p>
            <a:pPr>
              <a:spcAft>
                <a:spcPts val="600"/>
              </a:spcAft>
            </a:pPr>
            <a:r>
              <a:rPr lang="fr-CA" sz="1400" dirty="0">
                <a:latin typeface="Avenir Next LT Pro" panose="020B0504020202020204" pitchFamily="34" charset="0"/>
              </a:rPr>
              <a:t>Des renseignements et contacts concernant les </a:t>
            </a:r>
            <a:r>
              <a:rPr lang="fr-CA" sz="1400" b="1" dirty="0">
                <a:latin typeface="Avenir Next LT Pro" panose="020B0504020202020204" pitchFamily="34" charset="0"/>
              </a:rPr>
              <a:t>premiers secours et le chef d’évacuation </a:t>
            </a:r>
            <a:r>
              <a:rPr lang="fr-CA" sz="1400" dirty="0">
                <a:latin typeface="Avenir Next LT Pro" panose="020B0504020202020204" pitchFamily="34" charset="0"/>
              </a:rPr>
              <a:t>sont affichés sur les tours d’urgence. </a:t>
            </a:r>
          </a:p>
        </p:txBody>
      </p:sp>
      <p:sp>
        <p:nvSpPr>
          <p:cNvPr id="5" name="TextBox 4">
            <a:extLst>
              <a:ext uri="{FF2B5EF4-FFF2-40B4-BE49-F238E27FC236}">
                <a16:creationId xmlns:a16="http://schemas.microsoft.com/office/drawing/2014/main" id="{908BBC45-6ABC-AFE8-0AB8-4B30DFB573C2}"/>
              </a:ext>
            </a:extLst>
          </p:cNvPr>
          <p:cNvSpPr txBox="1"/>
          <p:nvPr/>
        </p:nvSpPr>
        <p:spPr>
          <a:xfrm>
            <a:off x="293722" y="4890429"/>
            <a:ext cx="8146085" cy="540212"/>
          </a:xfrm>
          <a:prstGeom prst="rect">
            <a:avLst/>
          </a:prstGeom>
          <a:noFill/>
        </p:spPr>
        <p:txBody>
          <a:bodyPr wrap="square">
            <a:spAutoFit/>
          </a:bodyPr>
          <a:lstStyle/>
          <a:p>
            <a:pPr marL="0" marR="0">
              <a:lnSpc>
                <a:spcPct val="107000"/>
              </a:lnSpc>
              <a:spcBef>
                <a:spcPts val="0"/>
              </a:spcBef>
              <a:spcAft>
                <a:spcPts val="800"/>
              </a:spcAft>
            </a:pPr>
            <a:r>
              <a:rPr lang="fr-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Ajoutez toute information sur le stockage des dossiers, le </a:t>
            </a:r>
            <a:r>
              <a:rPr lang="fr-CA" sz="14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rangement</a:t>
            </a:r>
            <a:r>
              <a:rPr lang="fr-CA"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de l’équipement ergonomique (le cas échéant), les instructions sur l'utilisation des appareils, etc. </a:t>
            </a:r>
            <a:endParaRPr lang="fr-CA" sz="1400" dirty="0">
              <a:effectLst/>
              <a:latin typeface="Avenir Next LT Pro" panose="020B0504020202020204" pitchFamily="34" charset="0"/>
              <a:ea typeface="Calibri" panose="020F0502020204030204" pitchFamily="34" charset="0"/>
              <a:cs typeface="Arial" panose="020B0604020202020204" pitchFamily="34" charset="0"/>
            </a:endParaRPr>
          </a:p>
        </p:txBody>
      </p:sp>
      <p:grpSp>
        <p:nvGrpSpPr>
          <p:cNvPr id="13" name="Group 12" descr="Placeholder for an image of the emergency tower or health and safety board">
            <a:extLst>
              <a:ext uri="{FF2B5EF4-FFF2-40B4-BE49-F238E27FC236}">
                <a16:creationId xmlns:a16="http://schemas.microsoft.com/office/drawing/2014/main" id="{4C8DED8F-C600-13C1-1F8A-08C47C4443B0}"/>
              </a:ext>
              <a:ext uri="{C183D7F6-B498-43B3-948B-1728B52AA6E4}">
                <adec:decorative xmlns:adec="http://schemas.microsoft.com/office/drawing/2017/decorative" val="0"/>
              </a:ext>
            </a:extLst>
          </p:cNvPr>
          <p:cNvGrpSpPr/>
          <p:nvPr/>
        </p:nvGrpSpPr>
        <p:grpSpPr>
          <a:xfrm>
            <a:off x="9189719" y="2779616"/>
            <a:ext cx="2498883" cy="3230372"/>
            <a:chOff x="3628290" y="3215912"/>
            <a:chExt cx="2891428" cy="3736554"/>
          </a:xfrm>
        </p:grpSpPr>
        <p:pic>
          <p:nvPicPr>
            <p:cNvPr id="14" name="Picture 13">
              <a:extLst>
                <a:ext uri="{FF2B5EF4-FFF2-40B4-BE49-F238E27FC236}">
                  <a16:creationId xmlns:a16="http://schemas.microsoft.com/office/drawing/2014/main" id="{40CBFADE-60A7-7FE2-1EE4-75324BE59095}"/>
                </a:ext>
              </a:extLst>
            </p:cNvPr>
            <p:cNvPicPr>
              <a:picLocks noChangeAspect="1"/>
            </p:cNvPicPr>
            <p:nvPr/>
          </p:nvPicPr>
          <p:blipFill>
            <a:blip r:embed="rId11"/>
            <a:stretch>
              <a:fillRect/>
            </a:stretch>
          </p:blipFill>
          <p:spPr>
            <a:xfrm>
              <a:off x="3628291" y="3224243"/>
              <a:ext cx="2891427" cy="3728223"/>
            </a:xfrm>
            <a:prstGeom prst="rect">
              <a:avLst/>
            </a:prstGeom>
            <a:effectLst>
              <a:outerShdw blurRad="50800" dist="38100" dir="2700000" algn="tl" rotWithShape="0">
                <a:prstClr val="black">
                  <a:alpha val="40000"/>
                </a:prstClr>
              </a:outerShdw>
            </a:effectLst>
          </p:spPr>
        </p:pic>
        <p:sp>
          <p:nvSpPr>
            <p:cNvPr id="15" name="Rectangle 14">
              <a:extLst>
                <a:ext uri="{FF2B5EF4-FFF2-40B4-BE49-F238E27FC236}">
                  <a16:creationId xmlns:a16="http://schemas.microsoft.com/office/drawing/2014/main" id="{72CF6C33-04B1-6968-E991-4C559B59ABA7}"/>
                </a:ext>
              </a:extLst>
            </p:cNvPr>
            <p:cNvSpPr/>
            <p:nvPr/>
          </p:nvSpPr>
          <p:spPr>
            <a:xfrm>
              <a:off x="3628290" y="3215912"/>
              <a:ext cx="2891428" cy="3728223"/>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image d’une tour d’urgence ou d’un tableau d’affichage relatif à la santé et à la sécurité.</a:t>
              </a:r>
            </a:p>
          </p:txBody>
        </p:sp>
      </p:grpSp>
    </p:spTree>
    <p:extLst>
      <p:ext uri="{BB962C8B-B14F-4D97-AF65-F5344CB8AC3E}">
        <p14:creationId xmlns:p14="http://schemas.microsoft.com/office/powerpoint/2010/main" val="37286088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Cuisinette et salons</a:t>
            </a:r>
            <a:endParaRPr kumimoji="0" lang="fr-CA" sz="3200" b="1" i="0" u="none" strike="noStrike" kern="1200" cap="none" spc="0" normalizeH="0" baseline="0" dirty="0">
              <a:ln>
                <a:noFill/>
              </a:ln>
              <a:solidFill>
                <a:schemeClr val="bg1"/>
              </a:solidFill>
              <a:effectLst/>
              <a:uLnTx/>
              <a:uFillTx/>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768422449"/>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TextBox 2">
            <a:extLst>
              <a:ext uri="{FF2B5EF4-FFF2-40B4-BE49-F238E27FC236}">
                <a16:creationId xmlns:a16="http://schemas.microsoft.com/office/drawing/2014/main" id="{3A64029F-56B6-2FF9-F09E-DFB7348BBC82}"/>
              </a:ext>
            </a:extLst>
          </p:cNvPr>
          <p:cNvSpPr txBox="1"/>
          <p:nvPr/>
        </p:nvSpPr>
        <p:spPr>
          <a:xfrm>
            <a:off x="376891" y="1166317"/>
            <a:ext cx="5719109" cy="3000821"/>
          </a:xfrm>
          <a:prstGeom prst="rect">
            <a:avLst/>
          </a:prstGeom>
          <a:noFill/>
        </p:spPr>
        <p:txBody>
          <a:bodyPr wrap="square" rtlCol="0">
            <a:spAutoFit/>
          </a:bodyPr>
          <a:lstStyle/>
          <a:p>
            <a:pPr algn="just">
              <a:spcAft>
                <a:spcPts val="600"/>
              </a:spcAft>
            </a:pPr>
            <a:r>
              <a:rPr lang="fr-CA" sz="1300" dirty="0">
                <a:latin typeface="Avenir Next LT Pro" panose="020B0504020202020204" pitchFamily="34" charset="0"/>
                <a:cs typeface="Segoe UI Semilight" panose="020B0402040204020203" pitchFamily="34" charset="0"/>
              </a:rPr>
              <a:t>Les cuisines et les salons sont à la disposition de tous les employés et peuvent être utilisés de diverses manières. </a:t>
            </a:r>
          </a:p>
          <a:p>
            <a:pPr algn="just">
              <a:spcAft>
                <a:spcPts val="600"/>
              </a:spcAft>
            </a:pPr>
            <a:endParaRPr lang="fr-CA" sz="1300" dirty="0">
              <a:latin typeface="Avenir Next LT Pro" panose="020B0504020202020204" pitchFamily="34" charset="0"/>
              <a:cs typeface="Segoe UI Semilight" panose="020B0402040204020203" pitchFamily="34" charset="0"/>
            </a:endParaRPr>
          </a:p>
          <a:p>
            <a:pPr algn="just">
              <a:spcAft>
                <a:spcPts val="600"/>
              </a:spcAft>
            </a:pPr>
            <a:r>
              <a:rPr lang="fr-CA" sz="1300" dirty="0">
                <a:latin typeface="Avenir Next LT Pro" panose="020B0504020202020204" pitchFamily="34" charset="0"/>
                <a:cs typeface="Segoe UI Semilight" panose="020B0402040204020203" pitchFamily="34" charset="0"/>
              </a:rPr>
              <a:t>Les cuisines sont situées du côté [</a:t>
            </a:r>
            <a:r>
              <a:rPr lang="fr-CA" sz="1300" dirty="0">
                <a:highlight>
                  <a:srgbClr val="FFFF00"/>
                </a:highlight>
                <a:latin typeface="Avenir Next LT Pro" panose="020B0504020202020204" pitchFamily="34" charset="0"/>
                <a:cs typeface="Segoe UI Semilight" panose="020B0402040204020203" pitchFamily="34" charset="0"/>
              </a:rPr>
              <a:t>direction(s)</a:t>
            </a:r>
            <a:r>
              <a:rPr lang="fr-CA" sz="1300" dirty="0">
                <a:latin typeface="Avenir Next LT Pro" panose="020B0504020202020204" pitchFamily="34" charset="0"/>
                <a:cs typeface="Segoe UI Semilight" panose="020B0402040204020203" pitchFamily="34" charset="0"/>
              </a:rPr>
              <a:t>] de chaque étage et sont équipées de réfrigérateurs et de micro-ondes. </a:t>
            </a:r>
          </a:p>
          <a:p>
            <a:pPr algn="just">
              <a:spcAft>
                <a:spcPts val="600"/>
              </a:spcAft>
            </a:pPr>
            <a:endParaRPr lang="fr-CA" sz="1300" dirty="0">
              <a:latin typeface="Avenir Next LT Pro" panose="020B0504020202020204" pitchFamily="34" charset="0"/>
              <a:cs typeface="Segoe UI Semilight" panose="020B0402040204020203" pitchFamily="34" charset="0"/>
            </a:endParaRPr>
          </a:p>
          <a:p>
            <a:pPr algn="just">
              <a:spcAft>
                <a:spcPts val="600"/>
              </a:spcAft>
            </a:pPr>
            <a:r>
              <a:rPr lang="fr-CA" sz="1300" dirty="0">
                <a:latin typeface="Avenir Next LT Pro" panose="020B0504020202020204" pitchFamily="34" charset="0"/>
                <a:cs typeface="Segoe UI Semilight" panose="020B0402040204020203" pitchFamily="34" charset="0"/>
              </a:rPr>
              <a:t>Nous vous encourageons à prendre vos repas et vos pauses dans les salons. Cela permet d'éviter que des odeurs fortes ne pénètrent dans notre espace de travail. Les salons sont également un lieu idéal pour les interactions sociales informelles et les retrouvailles entre collègues, les entretiens individuels non-confidentiels et le partage d'idées. Les salons peuvent également être utilisés pour des réunions d'équipe élargie, des célébrations et des assemblées générales.</a:t>
            </a:r>
          </a:p>
        </p:txBody>
      </p:sp>
      <p:sp>
        <p:nvSpPr>
          <p:cNvPr id="4" name="TextBox 3">
            <a:extLst>
              <a:ext uri="{FF2B5EF4-FFF2-40B4-BE49-F238E27FC236}">
                <a16:creationId xmlns:a16="http://schemas.microsoft.com/office/drawing/2014/main" id="{B53F4F9F-CC95-0135-B36B-3150AC0D06B4}"/>
              </a:ext>
            </a:extLst>
          </p:cNvPr>
          <p:cNvSpPr txBox="1"/>
          <p:nvPr/>
        </p:nvSpPr>
        <p:spPr>
          <a:xfrm>
            <a:off x="303436" y="4337628"/>
            <a:ext cx="5719108" cy="1092607"/>
          </a:xfrm>
          <a:prstGeom prst="rect">
            <a:avLst/>
          </a:prstGeom>
          <a:noFill/>
        </p:spPr>
        <p:txBody>
          <a:bodyPr wrap="square" rtlCol="0">
            <a:spAutoFit/>
          </a:bodyPr>
          <a:lstStyle/>
          <a:p>
            <a:pPr algn="just">
              <a:spcAft>
                <a:spcPts val="600"/>
              </a:spcAft>
            </a:pPr>
            <a:r>
              <a:rPr lang="fr-CA" sz="1300" dirty="0">
                <a:latin typeface="Avenir Next LT Pro" panose="020B0504020202020204" pitchFamily="34" charset="0"/>
                <a:cs typeface="Segoe UI Semilight" panose="020B0402040204020203" pitchFamily="34" charset="0"/>
              </a:rPr>
              <a:t>Les poubelles sont centralisées dans toutes les cuisinettes et tous les salons. Des poubelles, des bacs de recyclage et des bacs pour les déchets organiques se trouvent à chaque endroit. Veuillez suivre les programmes de gestion des déchets de [</a:t>
            </a:r>
            <a:r>
              <a:rPr lang="fr-CA" sz="1300" dirty="0">
                <a:highlight>
                  <a:srgbClr val="FFFF00"/>
                </a:highlight>
                <a:latin typeface="Avenir Next LT Pro" panose="020B0504020202020204" pitchFamily="34" charset="0"/>
                <a:cs typeface="Segoe UI Semilight" panose="020B0402040204020203" pitchFamily="34" charset="0"/>
              </a:rPr>
              <a:t>nom de l’immeuble</a:t>
            </a:r>
            <a:r>
              <a:rPr lang="fr-CA" sz="1300" dirty="0">
                <a:latin typeface="Avenir Next LT Pro" panose="020B0504020202020204" pitchFamily="34" charset="0"/>
                <a:cs typeface="Segoe UI Semilight" panose="020B0402040204020203" pitchFamily="34" charset="0"/>
              </a:rPr>
              <a:t>] comme indiqué sur cette photo.</a:t>
            </a:r>
          </a:p>
        </p:txBody>
      </p:sp>
      <p:grpSp>
        <p:nvGrpSpPr>
          <p:cNvPr id="14" name="Group 13" descr="Placeholder for an image that shows the kitchen and/or lounge space in your workplace">
            <a:extLst>
              <a:ext uri="{FF2B5EF4-FFF2-40B4-BE49-F238E27FC236}">
                <a16:creationId xmlns:a16="http://schemas.microsoft.com/office/drawing/2014/main" id="{42EFB7AB-0A23-0606-E1A7-8BB32837C0EA}"/>
              </a:ext>
              <a:ext uri="{C183D7F6-B498-43B3-948B-1728B52AA6E4}">
                <adec:decorative xmlns:adec="http://schemas.microsoft.com/office/drawing/2017/decorative" val="0"/>
              </a:ext>
            </a:extLst>
          </p:cNvPr>
          <p:cNvGrpSpPr/>
          <p:nvPr/>
        </p:nvGrpSpPr>
        <p:grpSpPr>
          <a:xfrm>
            <a:off x="6772286" y="1014634"/>
            <a:ext cx="4787577" cy="2704251"/>
            <a:chOff x="3274293" y="1544241"/>
            <a:chExt cx="3076796" cy="2314043"/>
          </a:xfrm>
        </p:grpSpPr>
        <p:pic>
          <p:nvPicPr>
            <p:cNvPr id="15" name="Picture 14" descr="A room with tables and chairs&#10;&#10;Description automatically generated with medium confidence">
              <a:extLst>
                <a:ext uri="{FF2B5EF4-FFF2-40B4-BE49-F238E27FC236}">
                  <a16:creationId xmlns:a16="http://schemas.microsoft.com/office/drawing/2014/main" id="{148FA5A4-2CA6-C7A4-CDA0-31DFBD310BAD}"/>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3274293" y="1556569"/>
              <a:ext cx="3076796" cy="2301715"/>
            </a:xfrm>
            <a:prstGeom prst="rect">
              <a:avLst/>
            </a:prstGeom>
          </p:spPr>
        </p:pic>
        <p:sp>
          <p:nvSpPr>
            <p:cNvPr id="16" name="Rectangle 15" descr="Espace réservé pour une image montrant la cuisine et/ou le salon de votre milieu de travail">
              <a:extLst>
                <a:ext uri="{FF2B5EF4-FFF2-40B4-BE49-F238E27FC236}">
                  <a16:creationId xmlns:a16="http://schemas.microsoft.com/office/drawing/2014/main" id="{F31C2336-1CA4-3F14-5B0A-3A4C1B116B22}"/>
                </a:ext>
              </a:extLst>
            </p:cNvPr>
            <p:cNvSpPr/>
            <p:nvPr/>
          </p:nvSpPr>
          <p:spPr>
            <a:xfrm>
              <a:off x="3274293" y="1544241"/>
              <a:ext cx="3076796" cy="23017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image présentant la cuisine et/ou le salon dans votre milieu de travail</a:t>
              </a:r>
            </a:p>
          </p:txBody>
        </p:sp>
      </p:grpSp>
      <p:grpSp>
        <p:nvGrpSpPr>
          <p:cNvPr id="11" name="Group 10" descr="Placeholder for an image that describes the building waste removal programs.">
            <a:extLst>
              <a:ext uri="{FF2B5EF4-FFF2-40B4-BE49-F238E27FC236}">
                <a16:creationId xmlns:a16="http://schemas.microsoft.com/office/drawing/2014/main" id="{127E94BE-EE3F-18DF-6A6E-7E6BAB957032}"/>
              </a:ext>
              <a:ext uri="{C183D7F6-B498-43B3-948B-1728B52AA6E4}">
                <adec:decorative xmlns:adec="http://schemas.microsoft.com/office/drawing/2017/decorative" val="0"/>
              </a:ext>
            </a:extLst>
          </p:cNvPr>
          <p:cNvGrpSpPr/>
          <p:nvPr/>
        </p:nvGrpSpPr>
        <p:grpSpPr>
          <a:xfrm>
            <a:off x="6772286" y="3901369"/>
            <a:ext cx="4787577" cy="1749683"/>
            <a:chOff x="1150911" y="5369931"/>
            <a:chExt cx="4556178" cy="1942704"/>
          </a:xfrm>
        </p:grpSpPr>
        <p:pic>
          <p:nvPicPr>
            <p:cNvPr id="12" name="Picture 2" descr="Recycling Signage &amp; Colour Scheme | Squamish-Lillooet Regional District">
              <a:extLst>
                <a:ext uri="{FF2B5EF4-FFF2-40B4-BE49-F238E27FC236}">
                  <a16:creationId xmlns:a16="http://schemas.microsoft.com/office/drawing/2014/main" id="{70B985A2-CFC4-D021-8D18-8857099C5193}"/>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1150911" y="5369931"/>
              <a:ext cx="4556178" cy="194270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descr="Espace réservé à une image présentant les programme de gestion des déchets de l’immeubles">
              <a:extLst>
                <a:ext uri="{FF2B5EF4-FFF2-40B4-BE49-F238E27FC236}">
                  <a16:creationId xmlns:a16="http://schemas.microsoft.com/office/drawing/2014/main" id="{E9151A14-D8D5-3127-4471-8BA6CBEC6161}"/>
                </a:ext>
              </a:extLst>
            </p:cNvPr>
            <p:cNvSpPr/>
            <p:nvPr/>
          </p:nvSpPr>
          <p:spPr>
            <a:xfrm>
              <a:off x="1150911" y="5369931"/>
              <a:ext cx="4556178" cy="1942704"/>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ysClr val="windowText" lastClr="000000"/>
                  </a:solidFill>
                  <a:highlight>
                    <a:srgbClr val="FFFF00"/>
                  </a:highlight>
                </a:rPr>
                <a:t>Espace réservé à une image</a:t>
              </a:r>
            </a:p>
            <a:p>
              <a:pPr algn="ctr"/>
              <a:endParaRPr lang="fr-CA" dirty="0">
                <a:solidFill>
                  <a:sysClr val="windowText" lastClr="000000"/>
                </a:solidFill>
                <a:highlight>
                  <a:srgbClr val="FFFF00"/>
                </a:highlight>
              </a:endParaRPr>
            </a:p>
            <a:p>
              <a:pPr algn="ctr"/>
              <a:r>
                <a:rPr lang="fr-CA" dirty="0">
                  <a:solidFill>
                    <a:sysClr val="windowText" lastClr="000000"/>
                  </a:solidFill>
                  <a:highlight>
                    <a:srgbClr val="FFFF00"/>
                  </a:highlight>
                </a:rPr>
                <a:t>Remplacez-la par une image présentant les programme de gestion des déchets de l’immeubles</a:t>
              </a:r>
            </a:p>
          </p:txBody>
        </p:sp>
      </p:grpSp>
    </p:spTree>
    <p:extLst>
      <p:ext uri="{BB962C8B-B14F-4D97-AF65-F5344CB8AC3E}">
        <p14:creationId xmlns:p14="http://schemas.microsoft.com/office/powerpoint/2010/main" val="387264612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0"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noProof="0" dirty="0">
                <a:ln>
                  <a:noFill/>
                </a:ln>
                <a:solidFill>
                  <a:schemeClr val="bg1"/>
                </a:solidFill>
                <a:effectLst/>
                <a:uLnTx/>
                <a:uFillTx/>
              </a:rPr>
              <a:t>Utilisation de l’espace </a:t>
            </a:r>
            <a:r>
              <a:rPr kumimoji="0" lang="fr-CA" sz="2800" b="1" i="0" u="none" strike="noStrike" kern="0" cap="none" spc="0" normalizeH="0" baseline="0" noProof="0" dirty="0">
                <a:ln>
                  <a:noFill/>
                </a:ln>
                <a:solidFill>
                  <a:srgbClr val="F1F2F2"/>
                </a:solidFill>
                <a:effectLst/>
                <a:uLnTx/>
                <a:uFillTx/>
                <a:latin typeface="Arial"/>
                <a:ea typeface="Arial"/>
                <a:cs typeface="Arial"/>
                <a:sym typeface="Arial"/>
              </a:rPr>
              <a:t>– Salle de mieux</a:t>
            </a:r>
            <a:r>
              <a:rPr lang="fr-CA" kern="0" dirty="0">
                <a:solidFill>
                  <a:srgbClr val="F1F2F2"/>
                </a:solidFill>
                <a:latin typeface="Arial"/>
                <a:ea typeface="Arial"/>
                <a:cs typeface="Arial"/>
                <a:sym typeface="Arial"/>
              </a:rPr>
              <a:t>-être</a:t>
            </a:r>
            <a:endParaRPr kumimoji="0" lang="fr-CA" sz="3200" b="1" i="0" u="none" strike="noStrike" kern="1200" cap="none" spc="0" normalizeH="0" baseline="0" noProof="0" dirty="0">
              <a:ln>
                <a:noFill/>
              </a:ln>
              <a:solidFill>
                <a:schemeClr val="bg1"/>
              </a:solidFill>
              <a:effectLst/>
              <a:uLnTx/>
              <a:uFillTx/>
            </a:endParaRPr>
          </a:p>
        </p:txBody>
      </p:sp>
      <p:graphicFrame>
        <p:nvGraphicFramePr>
          <p:cNvPr id="7" name="Diagram 6">
            <a:extLst>
              <a:ext uri="{FF2B5EF4-FFF2-40B4-BE49-F238E27FC236}">
                <a16:creationId xmlns:a16="http://schemas.microsoft.com/office/drawing/2014/main" id="{557CE54A-DEDE-4854-AC66-5303B00BB3D1}"/>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509558624"/>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 name="Group 7">
            <a:extLst>
              <a:ext uri="{FF2B5EF4-FFF2-40B4-BE49-F238E27FC236}">
                <a16:creationId xmlns:a16="http://schemas.microsoft.com/office/drawing/2014/main" id="{BD228275-611E-4700-83C0-5C664B634017}"/>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9" name="Graphic 8" descr="Work from home desk with solid fill">
              <a:extLst>
                <a:ext uri="{FF2B5EF4-FFF2-40B4-BE49-F238E27FC236}">
                  <a16:creationId xmlns:a16="http://schemas.microsoft.com/office/drawing/2014/main" id="{E37565B8-8401-4916-B9EE-E59893A9E7AA}"/>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0" name="Graphic 9" descr="Meeting with solid fill">
              <a:extLst>
                <a:ext uri="{FF2B5EF4-FFF2-40B4-BE49-F238E27FC236}">
                  <a16:creationId xmlns:a16="http://schemas.microsoft.com/office/drawing/2014/main" id="{AF601ACB-7DAC-497B-B32D-87C9ABEF3FD5}"/>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3" name="Rectangle 2">
            <a:extLst>
              <a:ext uri="{FF2B5EF4-FFF2-40B4-BE49-F238E27FC236}">
                <a16:creationId xmlns:a16="http://schemas.microsoft.com/office/drawing/2014/main" id="{3EE189AE-2138-5DD5-2ABF-8DFC12EBECC3}"/>
              </a:ext>
            </a:extLst>
          </p:cNvPr>
          <p:cNvSpPr/>
          <p:nvPr/>
        </p:nvSpPr>
        <p:spPr>
          <a:xfrm>
            <a:off x="268087" y="1760283"/>
            <a:ext cx="6367264" cy="3200876"/>
          </a:xfrm>
          <a:prstGeom prst="rect">
            <a:avLst/>
          </a:prstGeom>
        </p:spPr>
        <p:txBody>
          <a:bodyPr wrap="square">
            <a:spAutoFit/>
          </a:bodyPr>
          <a:lstStyle/>
          <a:p>
            <a:pPr>
              <a:spcAft>
                <a:spcPts val="600"/>
              </a:spcAft>
            </a:pPr>
            <a:r>
              <a:rPr lang="fr-CA" sz="1300" dirty="0">
                <a:latin typeface="Avenir Next LT Pro" panose="020B0504020202020204" pitchFamily="34" charset="0"/>
              </a:rPr>
              <a:t>Une salle de mieux-être est située au [</a:t>
            </a:r>
            <a:r>
              <a:rPr lang="fr-CA" sz="1300" dirty="0">
                <a:highlight>
                  <a:srgbClr val="FFFF00"/>
                </a:highlight>
                <a:latin typeface="Avenir Next LT Pro" panose="020B0504020202020204" pitchFamily="34" charset="0"/>
              </a:rPr>
              <a:t>côté nord</a:t>
            </a:r>
            <a:r>
              <a:rPr lang="fr-CA" sz="1300" dirty="0">
                <a:latin typeface="Avenir Next LT Pro" panose="020B0504020202020204" pitchFamily="34" charset="0"/>
              </a:rPr>
              <a:t>] de l'étage. Elle est munie d'un éclairage réglable et de barrières acoustiques pour favoriser le calme et la détente. </a:t>
            </a:r>
          </a:p>
          <a:p>
            <a:pPr>
              <a:spcAft>
                <a:spcPts val="600"/>
              </a:spcAft>
            </a:pPr>
            <a:endParaRPr lang="fr-CA" sz="1300" dirty="0">
              <a:latin typeface="Avenir Next LT Pro" panose="020B0504020202020204" pitchFamily="34" charset="0"/>
            </a:endParaRPr>
          </a:p>
          <a:p>
            <a:pPr>
              <a:spcAft>
                <a:spcPts val="600"/>
              </a:spcAft>
            </a:pPr>
            <a:r>
              <a:rPr lang="fr-CA" sz="1300" dirty="0">
                <a:latin typeface="Avenir Next LT Pro" panose="020B0504020202020204" pitchFamily="34" charset="0"/>
              </a:rPr>
              <a:t>Les salles de mieux-être sont conçues pour répondre aux besoins de santé mentale, aux besoins physiques, aux besoins spirituels ou aux besoins maternels. Elles peuvent être utilisées pour la contemplation, les étirements, la méditation, les exercices de relaxation, l'écoute de musique, l'allaitement, comme refuge ou comme espace privé de soulagement sensoriel. Les salles offrent un environnement confortable permettant aux utilisateurs de se sentir aussi isolés que possible de l'environnement parfois trop stimulant du bureau. </a:t>
            </a:r>
          </a:p>
          <a:p>
            <a:pPr>
              <a:spcAft>
                <a:spcPts val="600"/>
              </a:spcAft>
            </a:pPr>
            <a:endParaRPr lang="fr-CA" sz="1300" dirty="0">
              <a:latin typeface="Avenir Next LT Pro" panose="020B0504020202020204" pitchFamily="34" charset="0"/>
            </a:endParaRPr>
          </a:p>
          <a:p>
            <a:pPr>
              <a:spcAft>
                <a:spcPts val="600"/>
              </a:spcAft>
            </a:pPr>
            <a:r>
              <a:rPr lang="fr-CA" sz="1300" dirty="0">
                <a:latin typeface="Avenir Next LT Pro" panose="020B0504020202020204" pitchFamily="34" charset="0"/>
              </a:rPr>
              <a:t>La salle de mieux-être devrait être utilisée pendant de courtes périodes pour que tous les employés puissent en profiter.</a:t>
            </a:r>
          </a:p>
        </p:txBody>
      </p:sp>
      <p:grpSp>
        <p:nvGrpSpPr>
          <p:cNvPr id="4" name="Group 3" descr="Espace réservé pour une image d'une salle de mieux être">
            <a:extLst>
              <a:ext uri="{FF2B5EF4-FFF2-40B4-BE49-F238E27FC236}">
                <a16:creationId xmlns:a16="http://schemas.microsoft.com/office/drawing/2014/main" id="{4D538E5F-4A34-A165-B84A-5920FAC28BFC}"/>
              </a:ext>
              <a:ext uri="{C183D7F6-B498-43B3-948B-1728B52AA6E4}">
                <adec:decorative xmlns:adec="http://schemas.microsoft.com/office/drawing/2017/decorative" val="0"/>
              </a:ext>
            </a:extLst>
          </p:cNvPr>
          <p:cNvGrpSpPr/>
          <p:nvPr/>
        </p:nvGrpSpPr>
        <p:grpSpPr>
          <a:xfrm>
            <a:off x="6991750" y="1760283"/>
            <a:ext cx="5200250" cy="3209291"/>
            <a:chOff x="803759" y="2613811"/>
            <a:chExt cx="5200250" cy="3209291"/>
          </a:xfrm>
        </p:grpSpPr>
        <p:pic>
          <p:nvPicPr>
            <p:cNvPr id="5" name="Picture 4" descr="A picture containing floor, area, furniture&#10;&#10;Description automatically generated">
              <a:extLst>
                <a:ext uri="{FF2B5EF4-FFF2-40B4-BE49-F238E27FC236}">
                  <a16:creationId xmlns:a16="http://schemas.microsoft.com/office/drawing/2014/main" id="{AF3E1B2D-D200-F68E-56FF-1E6B975EB804}"/>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803759" y="2613811"/>
              <a:ext cx="5200250" cy="3209291"/>
            </a:xfrm>
            <a:prstGeom prst="rect">
              <a:avLst/>
            </a:prstGeom>
          </p:spPr>
        </p:pic>
        <p:sp>
          <p:nvSpPr>
            <p:cNvPr id="6" name="Rectangle 5" descr="Placeholder for an image showing wellness room">
              <a:extLst>
                <a:ext uri="{FF2B5EF4-FFF2-40B4-BE49-F238E27FC236}">
                  <a16:creationId xmlns:a16="http://schemas.microsoft.com/office/drawing/2014/main" id="{BAED32BF-B44B-23A1-A864-2FB9A35BF871}"/>
                </a:ext>
              </a:extLst>
            </p:cNvPr>
            <p:cNvSpPr/>
            <p:nvPr/>
          </p:nvSpPr>
          <p:spPr>
            <a:xfrm>
              <a:off x="803759" y="2613811"/>
              <a:ext cx="5177558" cy="3209291"/>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image d’une salle de mieux-être </a:t>
              </a:r>
            </a:p>
          </p:txBody>
        </p:sp>
      </p:grpSp>
    </p:spTree>
    <p:extLst>
      <p:ext uri="{BB962C8B-B14F-4D97-AF65-F5344CB8AC3E}">
        <p14:creationId xmlns:p14="http://schemas.microsoft.com/office/powerpoint/2010/main" val="260759676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073674-6A35-4D24-8E74-EC354609CC7D}"/>
              </a:ext>
              <a:ext uri="{C183D7F6-B498-43B3-948B-1728B52AA6E4}">
                <adec:decorative xmlns:adec="http://schemas.microsoft.com/office/drawing/2017/decorative" val="1"/>
              </a:ext>
            </a:extLst>
          </p:cNvPr>
          <p:cNvSpPr/>
          <p:nvPr/>
        </p:nvSpPr>
        <p:spPr>
          <a:xfrm>
            <a:off x="-40118" y="0"/>
            <a:ext cx="12192000" cy="740664"/>
          </a:xfrm>
          <a:prstGeom prst="rect">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fr-CA" dirty="0"/>
          </a:p>
        </p:txBody>
      </p:sp>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1" y="115833"/>
            <a:ext cx="10074399"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r-CA" sz="3200" b="1" i="0" u="none" strike="noStrike" kern="1200" cap="none" spc="0" normalizeH="0" baseline="0" dirty="0">
                <a:ln>
                  <a:noFill/>
                </a:ln>
                <a:solidFill>
                  <a:schemeClr val="bg1"/>
                </a:solidFill>
                <a:effectLst/>
                <a:uLnTx/>
                <a:uFillTx/>
              </a:rPr>
              <a:t>Utilisation de l’espace </a:t>
            </a:r>
            <a:r>
              <a:rPr kumimoji="0" lang="fr-CA" sz="2800" b="1" i="0" u="none" strike="noStrike" kern="0" cap="none" spc="0" normalizeH="0" baseline="0" dirty="0">
                <a:ln>
                  <a:noFill/>
                </a:ln>
                <a:solidFill>
                  <a:srgbClr val="F1F2F2"/>
                </a:solidFill>
                <a:effectLst/>
                <a:uLnTx/>
                <a:uFillTx/>
                <a:latin typeface="Arial"/>
                <a:ea typeface="Arial"/>
                <a:cs typeface="Arial"/>
                <a:sym typeface="Arial"/>
              </a:rPr>
              <a:t>– Quitter le milieu de travail</a:t>
            </a:r>
            <a:endParaRPr kumimoji="0" lang="fr-CA" sz="3200" b="1" i="0" u="none" strike="noStrike" kern="1200" cap="none" spc="0" normalizeH="0" baseline="0" dirty="0">
              <a:ln>
                <a:noFill/>
              </a:ln>
              <a:solidFill>
                <a:schemeClr val="bg1"/>
              </a:solidFill>
              <a:effectLst/>
              <a:uLnTx/>
              <a:uFillTx/>
            </a:endParaRPr>
          </a:p>
        </p:txBody>
      </p:sp>
      <p:graphicFrame>
        <p:nvGraphicFramePr>
          <p:cNvPr id="9" name="Diagram 8">
            <a:extLst>
              <a:ext uri="{FF2B5EF4-FFF2-40B4-BE49-F238E27FC236}">
                <a16:creationId xmlns:a16="http://schemas.microsoft.com/office/drawing/2014/main" id="{31864E63-BFFC-46C9-B3B3-435A937D8708}"/>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1947330001"/>
              </p:ext>
            </p:extLst>
          </p:nvPr>
        </p:nvGraphicFramePr>
        <p:xfrm>
          <a:off x="10072070" y="-12372"/>
          <a:ext cx="2079812" cy="7799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a:extLst>
              <a:ext uri="{FF2B5EF4-FFF2-40B4-BE49-F238E27FC236}">
                <a16:creationId xmlns:a16="http://schemas.microsoft.com/office/drawing/2014/main" id="{8ADBBF95-4CB4-4E70-A4BE-73FB152D6399}"/>
              </a:ext>
              <a:ext uri="{C183D7F6-B498-43B3-948B-1728B52AA6E4}">
                <adec:decorative xmlns:adec="http://schemas.microsoft.com/office/drawing/2017/decorative" val="1"/>
              </a:ext>
            </a:extLst>
          </p:cNvPr>
          <p:cNvGrpSpPr/>
          <p:nvPr/>
        </p:nvGrpSpPr>
        <p:grpSpPr>
          <a:xfrm>
            <a:off x="11688603" y="221575"/>
            <a:ext cx="324000" cy="324000"/>
            <a:chOff x="8810942" y="3432474"/>
            <a:chExt cx="1257026" cy="1113854"/>
          </a:xfrm>
          <a:solidFill>
            <a:schemeClr val="bg1"/>
          </a:solidFill>
        </p:grpSpPr>
        <p:pic>
          <p:nvPicPr>
            <p:cNvPr id="11" name="Graphic 10" descr="Work from home desk with solid fill">
              <a:extLst>
                <a:ext uri="{FF2B5EF4-FFF2-40B4-BE49-F238E27FC236}">
                  <a16:creationId xmlns:a16="http://schemas.microsoft.com/office/drawing/2014/main" id="{70102475-B876-47C7-BB5D-AAFC5F57843F}"/>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810942" y="3432474"/>
              <a:ext cx="914400" cy="914400"/>
            </a:xfrm>
            <a:prstGeom prst="rect">
              <a:avLst/>
            </a:prstGeom>
          </p:spPr>
        </p:pic>
        <p:pic>
          <p:nvPicPr>
            <p:cNvPr id="12" name="Graphic 11" descr="Meeting with solid fill">
              <a:extLst>
                <a:ext uri="{FF2B5EF4-FFF2-40B4-BE49-F238E27FC236}">
                  <a16:creationId xmlns:a16="http://schemas.microsoft.com/office/drawing/2014/main" id="{CEA09EC0-DC1B-48DE-A3B0-9D8D882704D0}"/>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347579" y="3825939"/>
              <a:ext cx="720389" cy="720389"/>
            </a:xfrm>
            <a:prstGeom prst="rect">
              <a:avLst/>
            </a:prstGeom>
          </p:spPr>
        </p:pic>
      </p:grpSp>
      <p:sp>
        <p:nvSpPr>
          <p:cNvPr id="4" name="TextBox 3">
            <a:extLst>
              <a:ext uri="{FF2B5EF4-FFF2-40B4-BE49-F238E27FC236}">
                <a16:creationId xmlns:a16="http://schemas.microsoft.com/office/drawing/2014/main" id="{822661CF-7274-691E-6A7B-1D0A0CE0AF3D}"/>
              </a:ext>
            </a:extLst>
          </p:cNvPr>
          <p:cNvSpPr txBox="1"/>
          <p:nvPr/>
        </p:nvSpPr>
        <p:spPr>
          <a:xfrm>
            <a:off x="311549" y="1027912"/>
            <a:ext cx="7288230" cy="4124206"/>
          </a:xfrm>
          <a:prstGeom prst="rect">
            <a:avLst/>
          </a:prstGeom>
          <a:noFill/>
        </p:spPr>
        <p:txBody>
          <a:bodyPr wrap="square" rtlCol="0">
            <a:spAutoFit/>
          </a:bodyPr>
          <a:lstStyle/>
          <a:p>
            <a:pPr>
              <a:spcAft>
                <a:spcPts val="1200"/>
              </a:spcAft>
            </a:pPr>
            <a:r>
              <a:rPr lang="fr-CA" sz="1300" i="1" dirty="0">
                <a:latin typeface="Avenir Next LT Pro" panose="020B0504020202020204" pitchFamily="34" charset="0"/>
                <a:cs typeface="Segoe UI Semilight" panose="020B0402040204020203" pitchFamily="34" charset="0"/>
              </a:rPr>
              <a:t>Laisser le milieu de travail en aussi bon état, voire en meilleur état, qu'à votre arrivée peut contribuer à garantir une expérience positive pour tout le monde. Il suffit de suivre ces étapes simples et rapides.  </a:t>
            </a:r>
          </a:p>
          <a:p>
            <a:pPr>
              <a:spcAft>
                <a:spcPts val="1200"/>
              </a:spcAft>
            </a:pPr>
            <a:endParaRPr lang="fr-CA" sz="1300" i="1" dirty="0">
              <a:latin typeface="Avenir Next LT Pro" panose="020B0504020202020204" pitchFamily="34" charset="0"/>
              <a:cs typeface="Segoe UI Semilight" panose="020B0402040204020203" pitchFamily="34" charset="0"/>
            </a:endParaRPr>
          </a:p>
          <a:p>
            <a:pPr>
              <a:spcAft>
                <a:spcPts val="1200"/>
              </a:spcAft>
            </a:pPr>
            <a:r>
              <a:rPr lang="fr-CA" sz="1300" b="1" i="1" dirty="0">
                <a:latin typeface="Avenir Next LT Pro" panose="020B0504020202020204" pitchFamily="34" charset="0"/>
                <a:cs typeface="Segoe UI Semilight" panose="020B0402040204020203" pitchFamily="34" charset="0"/>
              </a:rPr>
              <a:t>Étape 1 : </a:t>
            </a:r>
            <a:r>
              <a:rPr lang="fr-CA" sz="1300" i="1" dirty="0">
                <a:latin typeface="Avenir Next LT Pro" panose="020B0504020202020204" pitchFamily="34" charset="0"/>
                <a:cs typeface="Segoe UI Semilight" panose="020B0402040204020203" pitchFamily="34" charset="0"/>
              </a:rPr>
              <a:t>Débranchez vos appareils et assurez-vous d'emporter </a:t>
            </a:r>
            <a:r>
              <a:rPr lang="fr-CA" sz="1300" b="1" i="1" dirty="0">
                <a:latin typeface="Avenir Next LT Pro" panose="020B0504020202020204" pitchFamily="34" charset="0"/>
                <a:cs typeface="Segoe UI Semilight" panose="020B0402040204020203" pitchFamily="34" charset="0"/>
              </a:rPr>
              <a:t>tous vos câbles</a:t>
            </a:r>
            <a:r>
              <a:rPr lang="fr-CA" sz="1300" i="1" dirty="0">
                <a:latin typeface="Avenir Next LT Pro" panose="020B0504020202020204" pitchFamily="34" charset="0"/>
                <a:cs typeface="Segoe UI Semilight" panose="020B0402040204020203" pitchFamily="34" charset="0"/>
              </a:rPr>
              <a:t>. </a:t>
            </a:r>
          </a:p>
          <a:p>
            <a:pPr>
              <a:spcAft>
                <a:spcPts val="1200"/>
              </a:spcAft>
            </a:pPr>
            <a:r>
              <a:rPr lang="fr-CA" sz="1300" b="1" i="1" dirty="0">
                <a:latin typeface="Avenir Next LT Pro" panose="020B0504020202020204" pitchFamily="34" charset="0"/>
                <a:cs typeface="Segoe UI Semilight" panose="020B0402040204020203" pitchFamily="34" charset="0"/>
              </a:rPr>
              <a:t>Étape 2 : </a:t>
            </a:r>
            <a:r>
              <a:rPr lang="fr-CA" sz="1300" i="1" dirty="0">
                <a:latin typeface="Avenir Next LT Pro" panose="020B0504020202020204" pitchFamily="34" charset="0"/>
                <a:cs typeface="Segoe UI Semilight" panose="020B0402040204020203" pitchFamily="34" charset="0"/>
              </a:rPr>
              <a:t>Nettoyez le poste de travail et la chaise, puis éteignez la lumière de la pièce ou du bureau, selon le cas.</a:t>
            </a:r>
          </a:p>
          <a:p>
            <a:pPr>
              <a:spcAft>
                <a:spcPts val="1200"/>
              </a:spcAft>
            </a:pPr>
            <a:r>
              <a:rPr lang="fr-CA" sz="1300" b="1" i="1" dirty="0">
                <a:latin typeface="Avenir Next LT Pro" panose="020B0504020202020204" pitchFamily="34" charset="0"/>
                <a:cs typeface="Segoe UI Semilight" panose="020B0402040204020203" pitchFamily="34" charset="0"/>
              </a:rPr>
              <a:t>Étape 3 : </a:t>
            </a:r>
            <a:r>
              <a:rPr lang="fr-CA" sz="1300" i="1" dirty="0">
                <a:latin typeface="Avenir Next LT Pro" panose="020B0504020202020204" pitchFamily="34" charset="0"/>
                <a:cs typeface="Segoe UI Semilight" panose="020B0402040204020203" pitchFamily="34" charset="0"/>
              </a:rPr>
              <a:t>Jetez vos déchets dans la poubelle la plus près.</a:t>
            </a:r>
          </a:p>
          <a:p>
            <a:pPr>
              <a:spcAft>
                <a:spcPts val="1200"/>
              </a:spcAft>
            </a:pPr>
            <a:r>
              <a:rPr lang="fr-CA" sz="1300" b="1" i="1" dirty="0">
                <a:latin typeface="Avenir Next LT Pro" panose="020B0504020202020204" pitchFamily="34" charset="0"/>
                <a:cs typeface="Segoe UI Semilight" panose="020B0402040204020203" pitchFamily="34" charset="0"/>
              </a:rPr>
              <a:t>Étape 4 : </a:t>
            </a:r>
            <a:r>
              <a:rPr lang="fr-CA" sz="1300" i="1" dirty="0">
                <a:latin typeface="Avenir Next LT Pro" panose="020B0504020202020204" pitchFamily="34" charset="0"/>
                <a:cs typeface="Segoe UI Semilight" panose="020B0402040204020203" pitchFamily="34" charset="0"/>
              </a:rPr>
              <a:t>Remettez tous les dossiers papier dans le classeur ou la salle des dossiers approprié. </a:t>
            </a:r>
          </a:p>
          <a:p>
            <a:pPr>
              <a:spcAft>
                <a:spcPts val="1200"/>
              </a:spcAft>
            </a:pPr>
            <a:r>
              <a:rPr lang="fr-CA" sz="1300" b="1" i="1" dirty="0">
                <a:latin typeface="Avenir Next LT Pro" panose="020B0504020202020204" pitchFamily="34" charset="0"/>
                <a:cs typeface="Segoe UI Semilight" panose="020B0402040204020203" pitchFamily="34" charset="0"/>
              </a:rPr>
              <a:t>Étape 5 : </a:t>
            </a:r>
            <a:r>
              <a:rPr lang="fr-CA" sz="1300" i="1" dirty="0">
                <a:latin typeface="Avenir Next LT Pro" panose="020B0504020202020204" pitchFamily="34" charset="0"/>
                <a:cs typeface="Segoe UI Semilight" panose="020B0402040204020203" pitchFamily="34" charset="0"/>
              </a:rPr>
              <a:t>En vous rendant à la zone des casiers/placard, rassemblez toutes vos affaires, y compris celles que vous avez pu laisser dans le réfrigérateur. Récupérez toutes vos affaires dans votre casier et laissez-le ouvert pour que la personne suivante puisse l'utiliser.</a:t>
            </a:r>
          </a:p>
          <a:p>
            <a:pPr>
              <a:spcAft>
                <a:spcPts val="1200"/>
              </a:spcAft>
            </a:pPr>
            <a:endParaRPr lang="fr-CA" sz="1300" b="1" i="1" dirty="0">
              <a:latin typeface="Avenir Next LT Pro" panose="020B0504020202020204" pitchFamily="34" charset="0"/>
              <a:cs typeface="Segoe UI Semilight" panose="020B0402040204020203" pitchFamily="34" charset="0"/>
            </a:endParaRPr>
          </a:p>
          <a:p>
            <a:pPr>
              <a:spcAft>
                <a:spcPts val="1200"/>
              </a:spcAft>
            </a:pPr>
            <a:endParaRPr lang="fr-CA" sz="1300" dirty="0">
              <a:latin typeface="Avenir Next LT Pro" panose="020B0504020202020204" pitchFamily="34" charset="0"/>
              <a:cs typeface="Segoe UI Semilight" panose="020B0402040204020203" pitchFamily="34" charset="0"/>
            </a:endParaRPr>
          </a:p>
        </p:txBody>
      </p:sp>
      <p:sp>
        <p:nvSpPr>
          <p:cNvPr id="3" name="TextBox 2">
            <a:extLst>
              <a:ext uri="{FF2B5EF4-FFF2-40B4-BE49-F238E27FC236}">
                <a16:creationId xmlns:a16="http://schemas.microsoft.com/office/drawing/2014/main" id="{5BC5BF0A-1AE9-6B30-5B8A-50A05AE4D67C}"/>
              </a:ext>
            </a:extLst>
          </p:cNvPr>
          <p:cNvSpPr txBox="1"/>
          <p:nvPr/>
        </p:nvSpPr>
        <p:spPr>
          <a:xfrm>
            <a:off x="6644640" y="5478188"/>
            <a:ext cx="4869608" cy="371768"/>
          </a:xfrm>
          <a:prstGeom prst="rect">
            <a:avLst/>
          </a:prstGeom>
          <a:noFill/>
        </p:spPr>
        <p:txBody>
          <a:bodyPr wrap="square">
            <a:spAutoFit/>
          </a:bodyPr>
          <a:lstStyle/>
          <a:p>
            <a:pPr marL="0" marR="0">
              <a:lnSpc>
                <a:spcPct val="107000"/>
              </a:lnSpc>
              <a:spcBef>
                <a:spcPts val="0"/>
              </a:spcBef>
              <a:spcAft>
                <a:spcPts val="800"/>
              </a:spcAft>
            </a:pPr>
            <a:r>
              <a:rPr lang="fr-CA" sz="1800" b="1" dirty="0">
                <a:effectLst/>
                <a:latin typeface="Avenir Next LT Pro" panose="020B0504020202020204" pitchFamily="34" charset="0"/>
                <a:ea typeface="Calibri" panose="020F0502020204030204" pitchFamily="34" charset="0"/>
                <a:cs typeface="Arial" panose="020B0604020202020204" pitchFamily="34" charset="0"/>
              </a:rPr>
              <a:t>Poursuivez votre parcours :</a:t>
            </a:r>
            <a:r>
              <a:rPr lang="fr-CA" sz="1800" dirty="0">
                <a:effectLst/>
                <a:latin typeface="Avenir Next LT Pro" panose="020B0504020202020204" pitchFamily="34" charset="0"/>
                <a:ea typeface="Calibri" panose="020F0502020204030204" pitchFamily="34" charset="0"/>
                <a:cs typeface="Arial" panose="020B0604020202020204" pitchFamily="34" charset="0"/>
              </a:rPr>
              <a:t> Soutien offert</a:t>
            </a:r>
          </a:p>
        </p:txBody>
      </p:sp>
      <p:pic>
        <p:nvPicPr>
          <p:cNvPr id="5" name="Graphic 4" descr="Circle with left arrow outline">
            <a:extLst>
              <a:ext uri="{FF2B5EF4-FFF2-40B4-BE49-F238E27FC236}">
                <a16:creationId xmlns:a16="http://schemas.microsoft.com/office/drawing/2014/main" id="{A8C214F3-1BB4-BB6E-BDFA-068E7690AC99}"/>
              </a:ext>
            </a:extLst>
          </p:cNvPr>
          <p:cNvPicPr>
            <a:picLocks noChangeAspect="1"/>
          </p:cNvPicPr>
          <p:nvPr/>
        </p:nvPicPr>
        <p:blipFill>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11374122" y="5342530"/>
            <a:ext cx="643084" cy="643084"/>
          </a:xfrm>
          <a:prstGeom prst="rect">
            <a:avLst/>
          </a:prstGeom>
        </p:spPr>
      </p:pic>
    </p:spTree>
    <p:extLst>
      <p:ext uri="{BB962C8B-B14F-4D97-AF65-F5344CB8AC3E}">
        <p14:creationId xmlns:p14="http://schemas.microsoft.com/office/powerpoint/2010/main" val="466664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3879910-9757-5782-A082-7A22E41BBC6E}"/>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pic>
        <p:nvPicPr>
          <p:cNvPr id="5" name="Content Placeholder 10">
            <a:extLst>
              <a:ext uri="{FF2B5EF4-FFF2-40B4-BE49-F238E27FC236}">
                <a16:creationId xmlns:a16="http://schemas.microsoft.com/office/drawing/2014/main" id="{7687672A-1C7E-A682-F991-8612C81F302A}"/>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sp>
        <p:nvSpPr>
          <p:cNvPr id="21" name="Title 3">
            <a:extLst>
              <a:ext uri="{FF2B5EF4-FFF2-40B4-BE49-F238E27FC236}">
                <a16:creationId xmlns:a16="http://schemas.microsoft.com/office/drawing/2014/main" id="{1206B54E-4A39-4515-93B7-D97E1B9C50B5}"/>
              </a:ext>
            </a:extLst>
          </p:cNvPr>
          <p:cNvSpPr txBox="1">
            <a:spLocks noGrp="1"/>
          </p:cNvSpPr>
          <p:nvPr>
            <p:ph type="title" idx="4294967295"/>
          </p:nvPr>
        </p:nvSpPr>
        <p:spPr>
          <a:xfrm>
            <a:off x="170432" y="115833"/>
            <a:ext cx="9019288" cy="584775"/>
          </a:xfrm>
          <a:prstGeom prst="rect">
            <a:avLst/>
          </a:prstGeom>
          <a:noFill/>
          <a:ln>
            <a:noFill/>
            <a:prstDash/>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algn="l" defTabSz="914400" rtl="0" eaLnBrk="1" latinLnBrk="0" hangingPunct="1">
              <a:lnSpc>
                <a:spcPct val="90000"/>
              </a:lnSpc>
              <a:spcBef>
                <a:spcPct val="0"/>
              </a:spcBef>
              <a:buNone/>
              <a:defRPr sz="2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CA" sz="3200" b="1" i="0" u="none" strike="noStrike" kern="0" cap="none" spc="0" normalizeH="0" baseline="0" noProof="0" dirty="0">
                <a:ln>
                  <a:noFill/>
                </a:ln>
                <a:solidFill>
                  <a:srgbClr val="F1F2F2"/>
                </a:solidFill>
                <a:effectLst/>
                <a:uLnTx/>
                <a:uFillTx/>
                <a:latin typeface="Arial"/>
                <a:ea typeface="Arial"/>
                <a:cs typeface="Arial"/>
                <a:sym typeface="Arial"/>
              </a:rPr>
              <a:t>Soutien sur place</a:t>
            </a:r>
            <a:endParaRPr kumimoji="0" lang="en-CA" sz="3600" b="1" i="0" u="none" strike="noStrike" kern="1200" cap="none" spc="0" normalizeH="0" baseline="0" noProof="0" dirty="0">
              <a:ln>
                <a:noFill/>
              </a:ln>
              <a:solidFill>
                <a:schemeClr val="bg1"/>
              </a:solidFill>
              <a:effectLst/>
              <a:uLnTx/>
              <a:uFillTx/>
              <a:latin typeface="Arial" panose="020B0604020202020204" pitchFamily="34" charset="0"/>
              <a:ea typeface="+mj-ea"/>
              <a:cs typeface="Arial" panose="020B0604020202020204" pitchFamily="34" charset="0"/>
            </a:endParaRPr>
          </a:p>
        </p:txBody>
      </p:sp>
      <p:sp>
        <p:nvSpPr>
          <p:cNvPr id="8" name="TextBox 7">
            <a:extLst>
              <a:ext uri="{FF2B5EF4-FFF2-40B4-BE49-F238E27FC236}">
                <a16:creationId xmlns:a16="http://schemas.microsoft.com/office/drawing/2014/main" id="{6CD0C442-1F32-49FC-BEC9-C1076D3B98F1}"/>
              </a:ext>
            </a:extLst>
          </p:cNvPr>
          <p:cNvSpPr txBox="1"/>
          <p:nvPr/>
        </p:nvSpPr>
        <p:spPr>
          <a:xfrm>
            <a:off x="256032" y="895212"/>
            <a:ext cx="8516734" cy="4357603"/>
          </a:xfrm>
          <a:prstGeom prst="rect">
            <a:avLst/>
          </a:prstGeom>
          <a:noFill/>
        </p:spPr>
        <p:txBody>
          <a:bodyPr wrap="square">
            <a:spAutoFit/>
          </a:bodyPr>
          <a:lstStyle/>
          <a:p>
            <a:pPr marL="0" marR="0">
              <a:lnSpc>
                <a:spcPct val="107000"/>
              </a:lnSpc>
              <a:spcBef>
                <a:spcPts val="0"/>
              </a:spcBef>
              <a:spcAft>
                <a:spcPts val="800"/>
              </a:spcAft>
            </a:pPr>
            <a:r>
              <a:rPr lang="fr-FR" sz="1400" dirty="0">
                <a:effectLst/>
                <a:latin typeface="Avenir Next LT Pro" panose="020B0504020202020204" pitchFamily="34" charset="0"/>
                <a:ea typeface="Calibri" panose="020F0502020204030204" pitchFamily="34" charset="0"/>
                <a:cs typeface="Arial" panose="020B0604020202020204" pitchFamily="34" charset="0"/>
              </a:rPr>
              <a:t>Les coordinateurs du milieu de travail peuvent être </a:t>
            </a:r>
            <a:r>
              <a:rPr lang="fr-FR" sz="1400" dirty="0">
                <a:latin typeface="Avenir Next LT Pro" panose="020B0504020202020204" pitchFamily="34" charset="0"/>
                <a:ea typeface="Calibri" panose="020F0502020204030204" pitchFamily="34" charset="0"/>
                <a:cs typeface="Arial" panose="020B0604020202020204" pitchFamily="34" charset="0"/>
              </a:rPr>
              <a:t>des</a:t>
            </a:r>
            <a:r>
              <a:rPr lang="fr-FR" sz="1400" dirty="0">
                <a:effectLst/>
                <a:latin typeface="Avenir Next LT Pro" panose="020B0504020202020204" pitchFamily="34" charset="0"/>
                <a:ea typeface="Calibri" panose="020F0502020204030204" pitchFamily="34" charset="0"/>
                <a:cs typeface="Arial" panose="020B0604020202020204" pitchFamily="34" charset="0"/>
              </a:rPr>
              <a:t> ressources précieuses pour </a:t>
            </a:r>
            <a:r>
              <a:rPr lang="fr-FR" sz="1400" dirty="0">
                <a:latin typeface="Avenir Next LT Pro" panose="020B0504020202020204" pitchFamily="34" charset="0"/>
                <a:ea typeface="Calibri" panose="020F0502020204030204" pitchFamily="34" charset="0"/>
                <a:cs typeface="Arial" panose="020B0604020202020204" pitchFamily="34" charset="0"/>
              </a:rPr>
              <a:t>en apprendre au sujet de </a:t>
            </a:r>
            <a:r>
              <a:rPr lang="fr-FR" sz="1400" dirty="0">
                <a:effectLst/>
                <a:latin typeface="Avenir Next LT Pro" panose="020B0504020202020204" pitchFamily="34" charset="0"/>
                <a:ea typeface="Calibri" panose="020F0502020204030204" pitchFamily="34" charset="0"/>
                <a:cs typeface="Arial" panose="020B0604020202020204" pitchFamily="34" charset="0"/>
              </a:rPr>
              <a:t>votre nouveau milieu de travail! </a:t>
            </a:r>
            <a:r>
              <a:rPr lang="fr-FR" sz="1400" dirty="0">
                <a:latin typeface="Avenir Next LT Pro" panose="020B0504020202020204" pitchFamily="34" charset="0"/>
                <a:ea typeface="Calibri" panose="020F0502020204030204" pitchFamily="34" charset="0"/>
                <a:cs typeface="Arial" panose="020B0604020202020204" pitchFamily="34" charset="0"/>
              </a:rPr>
              <a:t>Leur</a:t>
            </a:r>
            <a:r>
              <a:rPr lang="fr-FR" sz="1400" dirty="0">
                <a:effectLst/>
                <a:latin typeface="Avenir Next LT Pro" panose="020B0504020202020204" pitchFamily="34" charset="0"/>
                <a:ea typeface="Calibri" panose="020F0502020204030204" pitchFamily="34" charset="0"/>
                <a:cs typeface="Arial" panose="020B0604020202020204" pitchFamily="34" charset="0"/>
              </a:rPr>
              <a:t> rôle est essentiel pour créer une expérience positive pour les employés qui utilisent le milieu de travail. Les coordinateurs du milieu de travail appuient les travailleurs mobiles et les aide à s'orienter dans le  milieu de travail. Ils</a:t>
            </a:r>
            <a:r>
              <a:rPr lang="fr-FR" sz="1400" dirty="0">
                <a:latin typeface="Avenir Next LT Pro" panose="020B0504020202020204" pitchFamily="34" charset="0"/>
                <a:ea typeface="Calibri" panose="020F0502020204030204" pitchFamily="34" charset="0"/>
                <a:cs typeface="Arial" panose="020B0604020202020204" pitchFamily="34" charset="0"/>
              </a:rPr>
              <a:t> </a:t>
            </a:r>
            <a:r>
              <a:rPr lang="fr-FR" sz="1400" dirty="0">
                <a:effectLst/>
                <a:latin typeface="Avenir Next LT Pro" panose="020B0504020202020204" pitchFamily="34" charset="0"/>
                <a:ea typeface="Calibri" panose="020F0502020204030204" pitchFamily="34" charset="0"/>
                <a:cs typeface="Arial" panose="020B0604020202020204" pitchFamily="34" charset="0"/>
              </a:rPr>
              <a:t>: </a:t>
            </a:r>
          </a:p>
          <a:p>
            <a:pPr marL="285750" marR="0" indent="-285750">
              <a:lnSpc>
                <a:spcPct val="107000"/>
              </a:lnSpc>
              <a:spcBef>
                <a:spcPts val="0"/>
              </a:spcBef>
              <a:spcAft>
                <a:spcPts val="800"/>
              </a:spcAft>
              <a:buFont typeface="Wingdings" panose="05000000000000000000" pitchFamily="2" charset="2"/>
              <a:buChar char="ü"/>
            </a:pPr>
            <a:r>
              <a:rPr lang="fr-FR" sz="1400" dirty="0">
                <a:effectLst/>
                <a:latin typeface="Avenir Next LT Pro" panose="020B0504020202020204" pitchFamily="34" charset="0"/>
                <a:ea typeface="Calibri" panose="020F0502020204030204" pitchFamily="34" charset="0"/>
                <a:cs typeface="Arial" panose="020B0604020202020204" pitchFamily="34" charset="0"/>
              </a:rPr>
              <a:t>fournissent une assistance technique de base en informatique</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f</a:t>
            </a:r>
            <a:r>
              <a:rPr lang="fr-FR" sz="1400" dirty="0">
                <a:effectLst/>
                <a:latin typeface="Avenir Next LT Pro" panose="020B0504020202020204" pitchFamily="34" charset="0"/>
                <a:ea typeface="Calibri" panose="020F0502020204030204" pitchFamily="34" charset="0"/>
                <a:cs typeface="Arial" panose="020B0604020202020204" pitchFamily="34" charset="0"/>
              </a:rPr>
              <a:t>ournissent du soutien quant à l’utilisation du système de réservation</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a</a:t>
            </a:r>
            <a:r>
              <a:rPr lang="fr-FR" sz="1400" dirty="0">
                <a:effectLst/>
                <a:latin typeface="Avenir Next LT Pro" panose="020B0504020202020204" pitchFamily="34" charset="0"/>
                <a:ea typeface="Calibri" panose="020F0502020204030204" pitchFamily="34" charset="0"/>
                <a:cs typeface="Arial" panose="020B0604020202020204" pitchFamily="34" charset="0"/>
              </a:rPr>
              <a:t>ssurent la communication </a:t>
            </a:r>
            <a:r>
              <a:rPr lang="fr-FR" sz="1400" dirty="0">
                <a:latin typeface="Avenir Next LT Pro" panose="020B0504020202020204" pitchFamily="34" charset="0"/>
                <a:ea typeface="Calibri" panose="020F0502020204030204" pitchFamily="34" charset="0"/>
                <a:cs typeface="Arial" panose="020B0604020202020204" pitchFamily="34" charset="0"/>
              </a:rPr>
              <a:t>dans le </a:t>
            </a:r>
            <a:r>
              <a:rPr lang="fr-FR" sz="1400" dirty="0">
                <a:effectLst/>
                <a:latin typeface="Avenir Next LT Pro" panose="020B0504020202020204" pitchFamily="34" charset="0"/>
                <a:ea typeface="Calibri" panose="020F0502020204030204" pitchFamily="34" charset="0"/>
                <a:cs typeface="Arial" panose="020B0604020202020204" pitchFamily="34" charset="0"/>
              </a:rPr>
              <a:t>milieu de travail</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veillent </a:t>
            </a:r>
            <a:r>
              <a:rPr lang="fr-FR" sz="1400" dirty="0">
                <a:effectLst/>
                <a:latin typeface="Avenir Next LT Pro" panose="020B0504020202020204" pitchFamily="34" charset="0"/>
                <a:ea typeface="Calibri" panose="020F0502020204030204" pitchFamily="34" charset="0"/>
                <a:cs typeface="Arial" panose="020B0604020202020204" pitchFamily="34" charset="0"/>
              </a:rPr>
              <a:t>à la santé et à la sécurité au travail pour répondre aux exigences de l’immeuble</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a</a:t>
            </a:r>
            <a:r>
              <a:rPr lang="fr-FR" sz="1400" dirty="0">
                <a:effectLst/>
                <a:latin typeface="Avenir Next LT Pro" panose="020B0504020202020204" pitchFamily="34" charset="0"/>
                <a:ea typeface="Calibri" panose="020F0502020204030204" pitchFamily="34" charset="0"/>
                <a:cs typeface="Arial" panose="020B0604020202020204" pitchFamily="34" charset="0"/>
              </a:rPr>
              <a:t>ssurent la liaison avec les experts en matière d'hébergement pour tout problème lié au mobilier ou à l'équipement</a:t>
            </a:r>
          </a:p>
          <a:p>
            <a:pPr marL="285750" marR="0" indent="-285750">
              <a:lnSpc>
                <a:spcPct val="107000"/>
              </a:lnSpc>
              <a:spcBef>
                <a:spcPts val="0"/>
              </a:spcBef>
              <a:spcAft>
                <a:spcPts val="800"/>
              </a:spcAft>
              <a:buFont typeface="Wingdings" panose="05000000000000000000" pitchFamily="2" charset="2"/>
              <a:buChar char="ü"/>
            </a:pPr>
            <a:r>
              <a:rPr lang="fr-FR" sz="1400" dirty="0">
                <a:latin typeface="Avenir Next LT Pro" panose="020B0504020202020204" pitchFamily="34" charset="0"/>
                <a:ea typeface="Calibri" panose="020F0502020204030204" pitchFamily="34" charset="0"/>
                <a:cs typeface="Arial" panose="020B0604020202020204" pitchFamily="34" charset="0"/>
              </a:rPr>
              <a:t>v</a:t>
            </a:r>
            <a:r>
              <a:rPr lang="fr-FR" sz="1400" dirty="0">
                <a:effectLst/>
                <a:latin typeface="Avenir Next LT Pro" panose="020B0504020202020204" pitchFamily="34" charset="0"/>
                <a:ea typeface="Calibri" panose="020F0502020204030204" pitchFamily="34" charset="0"/>
                <a:cs typeface="Arial" panose="020B0604020202020204" pitchFamily="34" charset="0"/>
              </a:rPr>
              <a:t>eillent à ce que votre expérience en tant qu'employé soit positive</a:t>
            </a:r>
          </a:p>
          <a:p>
            <a:pPr marL="0" marR="0">
              <a:lnSpc>
                <a:spcPct val="107000"/>
              </a:lnSpc>
              <a:spcBef>
                <a:spcPts val="0"/>
              </a:spcBef>
              <a:spcAft>
                <a:spcPts val="800"/>
              </a:spcAft>
            </a:pPr>
            <a:r>
              <a:rPr lang="fr-FR" sz="1400" dirty="0">
                <a:effectLst/>
                <a:latin typeface="Avenir Next LT Pro" panose="020B0504020202020204" pitchFamily="34" charset="0"/>
                <a:ea typeface="Calibri" panose="020F0502020204030204" pitchFamily="34" charset="0"/>
                <a:cs typeface="Arial" panose="020B0604020202020204" pitchFamily="34" charset="0"/>
              </a:rPr>
              <a:t>Les coordinateurs du milieu de travail surveillent également leur </a:t>
            </a:r>
            <a:r>
              <a:rPr lang="fr-FR" sz="1400" dirty="0">
                <a:latin typeface="Avenir Next LT Pro" panose="020B0504020202020204" pitchFamily="34" charset="0"/>
                <a:ea typeface="Calibri" panose="020F0502020204030204" pitchFamily="34" charset="0"/>
                <a:cs typeface="Arial" panose="020B0604020202020204" pitchFamily="34" charset="0"/>
              </a:rPr>
              <a:t>espace</a:t>
            </a:r>
            <a:r>
              <a:rPr lang="fr-FR" sz="1400" dirty="0">
                <a:effectLst/>
                <a:latin typeface="Avenir Next LT Pro" panose="020B0504020202020204" pitchFamily="34" charset="0"/>
                <a:ea typeface="Calibri" panose="020F0502020204030204" pitchFamily="34" charset="0"/>
                <a:cs typeface="Arial" panose="020B0604020202020204" pitchFamily="34" charset="0"/>
              </a:rPr>
              <a:t> pour s'assurer qu'il est utilisé à pleine capacit</a:t>
            </a:r>
            <a:r>
              <a:rPr lang="fr-FR" sz="1400" dirty="0">
                <a:latin typeface="Avenir Next LT Pro" panose="020B0504020202020204" pitchFamily="34" charset="0"/>
                <a:ea typeface="Calibri" panose="020F0502020204030204" pitchFamily="34" charset="0"/>
                <a:cs typeface="Arial" panose="020B0604020202020204" pitchFamily="34" charset="0"/>
              </a:rPr>
              <a:t>é</a:t>
            </a:r>
            <a:r>
              <a:rPr lang="fr-FR" sz="1400" dirty="0">
                <a:effectLst/>
                <a:latin typeface="Avenir Next LT Pro" panose="020B0504020202020204" pitchFamily="34" charset="0"/>
                <a:ea typeface="Calibri" panose="020F0502020204030204" pitchFamily="34" charset="0"/>
                <a:cs typeface="Arial" panose="020B0604020202020204" pitchFamily="34" charset="0"/>
              </a:rPr>
              <a:t>. Ils rendent compte du nombre de personnes qui utilisent les espaces, de la manière dont elles les utilisent et de l'expérience des employés </a:t>
            </a:r>
            <a:r>
              <a:rPr lang="fr-FR" sz="1400" dirty="0">
                <a:latin typeface="Avenir Next LT Pro" panose="020B0504020202020204" pitchFamily="34" charset="0"/>
                <a:ea typeface="Calibri" panose="020F0502020204030204" pitchFamily="34" charset="0"/>
                <a:cs typeface="Arial" panose="020B0604020202020204" pitchFamily="34" charset="0"/>
              </a:rPr>
              <a:t>dans le mi</a:t>
            </a:r>
            <a:r>
              <a:rPr lang="fr-FR" sz="1400" dirty="0">
                <a:effectLst/>
                <a:latin typeface="Avenir Next LT Pro" panose="020B0504020202020204" pitchFamily="34" charset="0"/>
                <a:ea typeface="Calibri" panose="020F0502020204030204" pitchFamily="34" charset="0"/>
                <a:cs typeface="Arial" panose="020B0604020202020204" pitchFamily="34" charset="0"/>
              </a:rPr>
              <a:t>lieu de travail.</a:t>
            </a:r>
          </a:p>
          <a:p>
            <a:pPr marL="0" marR="0">
              <a:lnSpc>
                <a:spcPct val="107000"/>
              </a:lnSpc>
              <a:spcBef>
                <a:spcPts val="0"/>
              </a:spcBef>
              <a:spcAft>
                <a:spcPts val="800"/>
              </a:spcAft>
            </a:pPr>
            <a:r>
              <a:rPr lang="fr-FR" sz="1400" dirty="0">
                <a:effectLst/>
                <a:latin typeface="Avenir Next LT Pro" panose="020B0504020202020204" pitchFamily="34" charset="0"/>
                <a:ea typeface="Calibri" panose="020F0502020204030204" pitchFamily="34" charset="0"/>
                <a:cs typeface="Arial" panose="020B0604020202020204" pitchFamily="34" charset="0"/>
              </a:rPr>
              <a:t>Le(s) coordinateur(s) de votre milieu de travail se trouve(nt) à (</a:t>
            </a:r>
            <a:r>
              <a:rPr lang="fr-FR" sz="14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lieu</a:t>
            </a:r>
            <a:r>
              <a:rPr lang="fr-FR" sz="1400" dirty="0">
                <a:effectLst/>
                <a:latin typeface="Avenir Next LT Pro" panose="020B0504020202020204" pitchFamily="34" charset="0"/>
                <a:ea typeface="Calibri" panose="020F0502020204030204" pitchFamily="34" charset="0"/>
                <a:cs typeface="Arial" panose="020B0604020202020204" pitchFamily="34" charset="0"/>
              </a:rPr>
              <a:t>).</a:t>
            </a:r>
            <a:endParaRPr lang="en-CA" sz="1400" dirty="0">
              <a:effectLst/>
              <a:latin typeface="Avenir Next LT Pro" panose="020B0504020202020204" pitchFamily="34" charset="0"/>
              <a:ea typeface="Calibri" panose="020F050202020403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4681051D-FECD-BAB7-DD33-E582F990A43E}"/>
              </a:ext>
            </a:extLst>
          </p:cNvPr>
          <p:cNvSpPr/>
          <p:nvPr/>
        </p:nvSpPr>
        <p:spPr>
          <a:xfrm>
            <a:off x="8772765" y="2280961"/>
            <a:ext cx="3009034" cy="1792200"/>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solidFill>
                <a:schemeClr val="tx1"/>
              </a:solidFill>
              <a:highlight>
                <a:srgbClr val="FFFF00"/>
              </a:highlight>
            </a:endParaRPr>
          </a:p>
          <a:p>
            <a:pPr algn="ctr"/>
            <a:r>
              <a:rPr lang="fr-CA" dirty="0">
                <a:solidFill>
                  <a:schemeClr val="tx1"/>
                </a:solidFill>
                <a:highlight>
                  <a:srgbClr val="FFFF00"/>
                </a:highlight>
              </a:rPr>
              <a:t>Ajoutez une photo de la signalisation pour le coordonnateur du milieu de travail ou un plan d’étage indiquant où il se trouve</a:t>
            </a:r>
          </a:p>
          <a:p>
            <a:pPr algn="ctr"/>
            <a:endParaRPr lang="en-US" dirty="0">
              <a:solidFill>
                <a:schemeClr val="tx1"/>
              </a:solidFill>
              <a:highlight>
                <a:srgbClr val="FFFF00"/>
              </a:highlight>
            </a:endParaRPr>
          </a:p>
        </p:txBody>
      </p:sp>
    </p:spTree>
    <p:extLst>
      <p:ext uri="{BB962C8B-B14F-4D97-AF65-F5344CB8AC3E}">
        <p14:creationId xmlns:p14="http://schemas.microsoft.com/office/powerpoint/2010/main" val="192228618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4D4C3C8-8CC6-4BF9-B9F0-0B29F37F2A1C}"/>
              </a:ext>
              <a:ext uri="{C183D7F6-B498-43B3-948B-1728B52AA6E4}">
                <adec:decorative xmlns:adec="http://schemas.microsoft.com/office/drawing/2017/decorative" val="1"/>
              </a:ext>
            </a:extLst>
          </p:cNvPr>
          <p:cNvSpPr/>
          <p:nvPr/>
        </p:nvSpPr>
        <p:spPr>
          <a:xfrm>
            <a:off x="0" y="-5809"/>
            <a:ext cx="12192001" cy="719951"/>
          </a:xfrm>
          <a:prstGeom prst="rect">
            <a:avLst/>
          </a:prstGeom>
          <a:solidFill>
            <a:srgbClr val="4B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dirty="0"/>
          </a:p>
        </p:txBody>
      </p:sp>
      <p:sp>
        <p:nvSpPr>
          <p:cNvPr id="2" name="Title 1">
            <a:extLst>
              <a:ext uri="{FF2B5EF4-FFF2-40B4-BE49-F238E27FC236}">
                <a16:creationId xmlns:a16="http://schemas.microsoft.com/office/drawing/2014/main" id="{7848FF00-1347-4DA1-9437-1B4A0F154B78}"/>
              </a:ext>
            </a:extLst>
          </p:cNvPr>
          <p:cNvSpPr>
            <a:spLocks noGrp="1"/>
          </p:cNvSpPr>
          <p:nvPr>
            <p:ph type="title" idx="4294967295"/>
          </p:nvPr>
        </p:nvSpPr>
        <p:spPr>
          <a:xfrm>
            <a:off x="206500" y="36753"/>
            <a:ext cx="3949863" cy="60108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lang="fr-CA" sz="3200" dirty="0">
                <a:solidFill>
                  <a:schemeClr val="bg1"/>
                </a:solidFill>
                <a:ea typeface="+mn-ea"/>
              </a:rPr>
              <a:t>Contacts utiles</a:t>
            </a:r>
          </a:p>
        </p:txBody>
      </p:sp>
      <p:pic>
        <p:nvPicPr>
          <p:cNvPr id="7" name="Content Placeholder 10">
            <a:extLst>
              <a:ext uri="{FF2B5EF4-FFF2-40B4-BE49-F238E27FC236}">
                <a16:creationId xmlns:a16="http://schemas.microsoft.com/office/drawing/2014/main" id="{4764C197-A1C5-4D1B-9772-6248B9F555B9}"/>
              </a:ext>
              <a:ext uri="{C183D7F6-B498-43B3-948B-1728B52AA6E4}">
                <adec:decorative xmlns:adec="http://schemas.microsoft.com/office/drawing/2017/decorative" val="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1498406" y="139086"/>
            <a:ext cx="566786" cy="494616"/>
          </a:xfrm>
          <a:prstGeom prst="rect">
            <a:avLst/>
          </a:prstGeom>
        </p:spPr>
      </p:pic>
      <p:pic>
        <p:nvPicPr>
          <p:cNvPr id="11" name="Image 9">
            <a:extLst>
              <a:ext uri="{FF2B5EF4-FFF2-40B4-BE49-F238E27FC236}">
                <a16:creationId xmlns:a16="http://schemas.microsoft.com/office/drawing/2014/main" id="{4BE59BA4-5D6C-4A38-8A73-5686AAF2BAF1}"/>
              </a:ext>
              <a:ext uri="{C183D7F6-B498-43B3-948B-1728B52AA6E4}">
                <adec:decorative xmlns:adec="http://schemas.microsoft.com/office/drawing/2017/decorative" val="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114"/>
          <a:stretch/>
        </p:blipFill>
        <p:spPr>
          <a:xfrm>
            <a:off x="0" y="6124534"/>
            <a:ext cx="12196141" cy="53485"/>
          </a:xfrm>
          <a:prstGeom prst="rect">
            <a:avLst/>
          </a:prstGeom>
        </p:spPr>
      </p:pic>
      <p:sp>
        <p:nvSpPr>
          <p:cNvPr id="5" name="TextBox 4">
            <a:extLst>
              <a:ext uri="{FF2B5EF4-FFF2-40B4-BE49-F238E27FC236}">
                <a16:creationId xmlns:a16="http://schemas.microsoft.com/office/drawing/2014/main" id="{84AC82F3-9FB3-B97D-DA91-A0A65D385B98}"/>
              </a:ext>
            </a:extLst>
          </p:cNvPr>
          <p:cNvSpPr txBox="1"/>
          <p:nvPr/>
        </p:nvSpPr>
        <p:spPr>
          <a:xfrm>
            <a:off x="528830" y="1547217"/>
            <a:ext cx="10969576" cy="1863267"/>
          </a:xfrm>
          <a:prstGeom prst="rect">
            <a:avLst/>
          </a:prstGeom>
          <a:noFill/>
        </p:spPr>
        <p:txBody>
          <a:bodyPr wrap="square">
            <a:spAutoFit/>
          </a:bodyPr>
          <a:lstStyle/>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Ajoutez un lien intranet/internet ou des conseils afin que les employés puissent trouver tous les contacts importants dont ils pourraient avoir besoin lorsqu'ils travaillent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dans le milieu de travail</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 coordonnateurs du milieu de travail, gestion des installations, sécurité, gestion des bâtiments,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santé et sécurité au travail</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secouristes,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chefs d’évacuation</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etc. </a:t>
            </a:r>
          </a:p>
          <a:p>
            <a:pPr marL="0" marR="0">
              <a:lnSpc>
                <a:spcPct val="107000"/>
              </a:lnSpc>
              <a:spcBef>
                <a:spcPts val="0"/>
              </a:spcBef>
              <a:spcAft>
                <a:spcPts val="800"/>
              </a:spcAft>
            </a:pPr>
            <a:endPar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endParaRPr>
          </a:p>
          <a:p>
            <a:pPr marL="0" marR="0">
              <a:lnSpc>
                <a:spcPct val="107000"/>
              </a:lnSpc>
              <a:spcBef>
                <a:spcPts val="0"/>
              </a:spcBef>
              <a:spcAft>
                <a:spcPts val="800"/>
              </a:spcAft>
            </a:pP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Évitez d’insérer les renseignements directement dans le document, car </a:t>
            </a:r>
            <a:r>
              <a:rPr lang="fr-FR" sz="1600" dirty="0">
                <a:highlight>
                  <a:srgbClr val="FFFF00"/>
                </a:highlight>
                <a:latin typeface="Avenir Next LT Pro" panose="020B0504020202020204" pitchFamily="34" charset="0"/>
                <a:ea typeface="Calibri" panose="020F0502020204030204" pitchFamily="34" charset="0"/>
                <a:cs typeface="Arial" panose="020B0604020202020204" pitchFamily="34" charset="0"/>
              </a:rPr>
              <a:t>ils </a:t>
            </a:r>
            <a:r>
              <a:rPr lang="fr-FR"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changent constamment.</a:t>
            </a:r>
            <a:endParaRPr lang="en-CA" sz="16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6123104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E56AC81-066D-1916-61D5-BE254FDB2C0A}"/>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120832" y="89871"/>
            <a:ext cx="10091804"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sz="3200" dirty="0">
                <a:ea typeface="+mn-ea"/>
              </a:rPr>
              <a:t> </a:t>
            </a:r>
            <a:r>
              <a:rPr lang="fr-CA" sz="2400" dirty="0">
                <a:ea typeface="+mn-ea"/>
              </a:rPr>
              <a:t>– </a:t>
            </a:r>
            <a:r>
              <a:rPr lang="fr-CA" sz="1400" dirty="0">
                <a:ea typeface="+mn-ea"/>
              </a:rPr>
              <a:t>S’adapter au travail axé sur les activités</a:t>
            </a:r>
            <a:endParaRPr lang="fr-CA" sz="2000" dirty="0">
              <a:ea typeface="+mn-ea"/>
            </a:endParaRPr>
          </a:p>
        </p:txBody>
      </p:sp>
      <p:pic>
        <p:nvPicPr>
          <p:cNvPr id="11" name="Graphic 10">
            <a:extLst>
              <a:ext uri="{FF2B5EF4-FFF2-40B4-BE49-F238E27FC236}">
                <a16:creationId xmlns:a16="http://schemas.microsoft.com/office/drawing/2014/main" id="{0414905E-62EC-0ECE-1DFF-7F6EEA0A4E99}"/>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12" name="Diagram 11">
            <a:extLst>
              <a:ext uri="{FF2B5EF4-FFF2-40B4-BE49-F238E27FC236}">
                <a16:creationId xmlns:a16="http://schemas.microsoft.com/office/drawing/2014/main" id="{88474CDA-D7E8-8AC1-6633-C8CE63A94B73}"/>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335066879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7" name="TextBox 6">
            <a:extLst>
              <a:ext uri="{FF2B5EF4-FFF2-40B4-BE49-F238E27FC236}">
                <a16:creationId xmlns:a16="http://schemas.microsoft.com/office/drawing/2014/main" id="{A22EDC5C-1F59-80F1-C7F1-466A2CD9C510}"/>
              </a:ext>
            </a:extLst>
          </p:cNvPr>
          <p:cNvSpPr txBox="1"/>
          <p:nvPr/>
        </p:nvSpPr>
        <p:spPr>
          <a:xfrm>
            <a:off x="120832" y="766554"/>
            <a:ext cx="11979728" cy="5201424"/>
          </a:xfrm>
          <a:prstGeom prst="rect">
            <a:avLst/>
          </a:prstGeom>
          <a:noFill/>
        </p:spPr>
        <p:txBody>
          <a:bodyPr wrap="square" rtlCol="0">
            <a:spAutoFit/>
          </a:bodyPr>
          <a:lstStyle>
            <a:defPPr>
              <a:defRPr lang="en-US"/>
            </a:defPPr>
            <a:lvl1pPr>
              <a:spcAft>
                <a:spcPts val="1200"/>
              </a:spcAft>
              <a:defRPr sz="1300">
                <a:latin typeface="Avenir Next LT Pro" panose="020B0504020202020204" pitchFamily="34" charset="0"/>
                <a:cs typeface="Segoe UI Semilight" panose="020B0402040204020203" pitchFamily="34" charset="0"/>
              </a:defRPr>
            </a:lvl1pPr>
          </a:lstStyle>
          <a:p>
            <a:r>
              <a:rPr lang="fr-FR" sz="1400" dirty="0"/>
              <a:t>Changer votre façon de travailler pour adopter le travail axé sur les activités (TAA) peut sembler ardu au début, surtout dans un nouvel espace de travail. Avant de vous lancer dans cette aventure, voici quelques conseils utiles pour rendre cette transition aussi facile et réussie que possible :</a:t>
            </a:r>
          </a:p>
          <a:p>
            <a:r>
              <a:rPr lang="fr-FR" sz="1400" b="1" dirty="0"/>
              <a:t>Utilisez les outils fournis : </a:t>
            </a:r>
            <a:r>
              <a:rPr lang="fr-FR" sz="1400" dirty="0"/>
              <a:t>commencez avec cette boîte à outils qui contient tout ce que vous devez savoir sur le nouveau milieu de travail.</a:t>
            </a:r>
          </a:p>
          <a:p>
            <a:r>
              <a:rPr lang="fr-FR" sz="1400" b="1" dirty="0"/>
              <a:t>Ne vous attendez pas à la perfection : </a:t>
            </a:r>
            <a:r>
              <a:rPr lang="fr-FR" sz="1400" dirty="0"/>
              <a:t>nous avons travaillé très fort pour vous offrir la meilleure expérience possible en milieu de travail, mais les nouveaux outils, systèmes, espaces et méthodes de travail nécessitent un certain temps pour être parfaitement au point. Il y aura une période d'adaptation, mais soyez assuré que nous nous engageons à continuer à nous adapter et à nous améliorer.</a:t>
            </a:r>
          </a:p>
          <a:p>
            <a:r>
              <a:rPr lang="fr-FR" sz="1400" b="1" dirty="0"/>
              <a:t>Soyez flexible et essayez : </a:t>
            </a:r>
            <a:r>
              <a:rPr lang="fr-FR" sz="1400" dirty="0"/>
              <a:t>trouver la bonne solution pour équilibrer les besoins de l'organisation et vos préférences en matière de style de travail peut prendre du temps. Faites preuve de patience et d'ouverture d'esprit pour essayer différentes choses. </a:t>
            </a:r>
          </a:p>
          <a:p>
            <a:r>
              <a:rPr lang="fr-FR" sz="1400" b="1" dirty="0"/>
              <a:t>Soyez préparé et organisé : </a:t>
            </a:r>
            <a:r>
              <a:rPr lang="fr-FR" sz="1400" dirty="0"/>
              <a:t>le travail axé sur les activités favorise l’autonomie, ce qui signifie que vous devrez être organisé pour assurer l'efficacité de votre travail. </a:t>
            </a:r>
          </a:p>
          <a:p>
            <a:r>
              <a:rPr lang="fr-FR" sz="1400" b="1" dirty="0"/>
              <a:t>Remettez-vous en question : </a:t>
            </a:r>
            <a:r>
              <a:rPr lang="fr-FR" sz="1400" dirty="0"/>
              <a:t>ce n'est pas parce que vous avez toujours fait quelque chose d'une certaine manière que c'est la meilleure. Plus vous vous mettez au défi de repenser vos vieilles habitudes, plus il vous sera facile d'adopter de nouvelles méthodes de travail. </a:t>
            </a:r>
          </a:p>
          <a:p>
            <a:r>
              <a:rPr lang="fr-FR" sz="1400" b="1" dirty="0"/>
              <a:t>Portez une attention particulière au travail d'équipe : </a:t>
            </a:r>
            <a:r>
              <a:rPr lang="fr-FR" sz="1400" dirty="0"/>
              <a:t>le maintien de la dynamique d'équipe est important et nécessite un effort supplémentaire dans un environnement de travail axé sur les activités. Soyez proactif, proposez des idées et songez à des moyens formels et informels de rester en contact, de partager des idées sur le changement et d'améliorer le travail d'équipe. </a:t>
            </a:r>
          </a:p>
          <a:p>
            <a:r>
              <a:rPr lang="fr-FR" sz="1400" b="1" dirty="0"/>
              <a:t>Soyez conscient que chacun traite le changement différemment : </a:t>
            </a:r>
            <a:r>
              <a:rPr lang="fr-FR" sz="1400" dirty="0"/>
              <a:t>certaines personnes peuvent avoir besoin de plus de soutien que d'autres; faites preuve d'empathie à l'égard des différentes façons dont les gens traitent le changement. </a:t>
            </a:r>
          </a:p>
          <a:p>
            <a:r>
              <a:rPr lang="fr-FR" sz="1400" b="1" dirty="0"/>
              <a:t>Parlez-en : </a:t>
            </a:r>
            <a:r>
              <a:rPr lang="fr-FR" sz="1400" dirty="0"/>
              <a:t>posez des questions ou faites part de vos préoccupations à votre supérieur direct.</a:t>
            </a:r>
            <a:endParaRPr lang="en-CA" sz="1400" dirty="0"/>
          </a:p>
        </p:txBody>
      </p:sp>
    </p:spTree>
    <p:extLst>
      <p:ext uri="{BB962C8B-B14F-4D97-AF65-F5344CB8AC3E}">
        <p14:creationId xmlns:p14="http://schemas.microsoft.com/office/powerpoint/2010/main" val="192571304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C183D7F6-B498-43B3-948B-1728B52AA6E4}">
                <adec:decorative xmlns:adec="http://schemas.microsoft.com/office/drawing/2017/decorative" val="1"/>
              </a:ext>
            </a:extLst>
          </p:cNvPr>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4" imgW="473" imgH="473" progId="TCLayout.ActiveDocument.1">
                  <p:embed/>
                </p:oleObj>
              </mc:Choice>
              <mc:Fallback>
                <p:oleObj name="think-cell Slide" r:id="rId4" imgW="473" imgH="473" progId="TCLayout.ActiveDocument.1">
                  <p:embed/>
                  <p:pic>
                    <p:nvPicPr>
                      <p:cNvPr id="4" name="Object 3" hidden="1">
                        <a:extLst>
                          <a:ext uri="{C183D7F6-B498-43B3-948B-1728B52AA6E4}">
                            <adec:decorative xmlns:adec="http://schemas.microsoft.com/office/drawing/2017/decorative" val="1"/>
                          </a:ext>
                        </a:extLst>
                      </p:cNvPr>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15" name="Title 14">
            <a:extLst>
              <a:ext uri="{FF2B5EF4-FFF2-40B4-BE49-F238E27FC236}">
                <a16:creationId xmlns:a16="http://schemas.microsoft.com/office/drawing/2014/main" id="{411163A5-7CB5-46A7-AE5F-BC3D5AAEA03C}"/>
              </a:ext>
            </a:extLst>
          </p:cNvPr>
          <p:cNvSpPr>
            <a:spLocks noGrp="1"/>
          </p:cNvSpPr>
          <p:nvPr>
            <p:ph type="title" idx="4294967295"/>
          </p:nvPr>
        </p:nvSpPr>
        <p:spPr>
          <a:xfrm>
            <a:off x="3810312" y="2497276"/>
            <a:ext cx="7937684" cy="349705"/>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CA" sz="4400" b="1" i="0" u="none" strike="noStrike" kern="1200" cap="none" spc="0" normalizeH="0" baseline="0" noProof="0" dirty="0">
                <a:ln>
                  <a:noFill/>
                </a:ln>
                <a:solidFill>
                  <a:srgbClr val="003B5C"/>
                </a:solidFill>
                <a:effectLst/>
                <a:highlight>
                  <a:srgbClr val="FFFF00"/>
                </a:highlight>
                <a:uLnTx/>
                <a:uFillTx/>
                <a:latin typeface="Avenir Next LT Pro Demi" panose="020B0704020202020204" pitchFamily="34" charset="0"/>
                <a:ea typeface="+mn-ea"/>
                <a:cs typeface="+mn-cs"/>
              </a:rPr>
              <a:t>MERCI!</a:t>
            </a:r>
          </a:p>
        </p:txBody>
      </p:sp>
      <p:pic>
        <p:nvPicPr>
          <p:cNvPr id="22" name="Content Placeholder 10">
            <a:extLst>
              <a:ext uri="{FF2B5EF4-FFF2-40B4-BE49-F238E27FC236}">
                <a16:creationId xmlns:a16="http://schemas.microsoft.com/office/drawing/2014/main" id="{3F213B2A-499F-44AF-AE46-FE468AC2FE04}"/>
              </a:ext>
              <a:ext uri="{C183D7F6-B498-43B3-948B-1728B52AA6E4}">
                <adec:decorative xmlns:adec="http://schemas.microsoft.com/office/drawing/2017/decorative" val="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251285" y="1607996"/>
            <a:ext cx="3335303" cy="2910612"/>
          </a:xfrm>
          <a:prstGeom prst="rect">
            <a:avLst/>
          </a:prstGeom>
        </p:spPr>
      </p:pic>
      <p:pic>
        <p:nvPicPr>
          <p:cNvPr id="23" name="Content Placeholder 10">
            <a:extLst>
              <a:ext uri="{FF2B5EF4-FFF2-40B4-BE49-F238E27FC236}">
                <a16:creationId xmlns:a16="http://schemas.microsoft.com/office/drawing/2014/main" id="{294F5545-1098-491A-829A-A3ED806D20A2}"/>
              </a:ext>
              <a:ext uri="{C183D7F6-B498-43B3-948B-1728B52AA6E4}">
                <adec:decorative xmlns:adec="http://schemas.microsoft.com/office/drawing/2017/decorative" val="1"/>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t="-1" r="-9471"/>
          <a:stretch/>
        </p:blipFill>
        <p:spPr>
          <a:xfrm>
            <a:off x="10677239" y="218466"/>
            <a:ext cx="1429838" cy="355276"/>
          </a:xfrm>
          <a:prstGeom prst="rect">
            <a:avLst/>
          </a:prstGeom>
        </p:spPr>
      </p:pic>
      <p:sp>
        <p:nvSpPr>
          <p:cNvPr id="2" name="TextBox 1">
            <a:extLst>
              <a:ext uri="{FF2B5EF4-FFF2-40B4-BE49-F238E27FC236}">
                <a16:creationId xmlns:a16="http://schemas.microsoft.com/office/drawing/2014/main" id="{FDE801E1-035A-39EC-8E6E-C326D79DDA85}"/>
              </a:ext>
            </a:extLst>
          </p:cNvPr>
          <p:cNvSpPr txBox="1"/>
          <p:nvPr/>
        </p:nvSpPr>
        <p:spPr>
          <a:xfrm>
            <a:off x="3810312" y="3243116"/>
            <a:ext cx="8130403" cy="668132"/>
          </a:xfrm>
          <a:prstGeom prst="rect">
            <a:avLst/>
          </a:prstGeom>
          <a:noFill/>
        </p:spPr>
        <p:txBody>
          <a:bodyPr wrap="square">
            <a:spAutoFit/>
          </a:bodyPr>
          <a:lstStyle/>
          <a:p>
            <a:pPr marL="0" marR="0">
              <a:lnSpc>
                <a:spcPct val="107000"/>
              </a:lnSpc>
              <a:spcBef>
                <a:spcPts val="0"/>
              </a:spcBef>
              <a:spcAft>
                <a:spcPts val="800"/>
              </a:spcAft>
            </a:pP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FACULTATIF</a:t>
            </a:r>
            <a:r>
              <a:rPr lang="fr-FR"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rPr>
              <a:t> - Utilisez cette page pour transmettre un dernier message aux employés, </a:t>
            </a:r>
            <a:r>
              <a:rPr lang="fr-FR" dirty="0">
                <a:highlight>
                  <a:srgbClr val="FFFF00"/>
                </a:highlight>
                <a:latin typeface="Avenir Next LT Pro" panose="020B0504020202020204" pitchFamily="34" charset="0"/>
                <a:ea typeface="Calibri" panose="020F0502020204030204" pitchFamily="34" charset="0"/>
                <a:cs typeface="Arial" panose="020B0604020202020204" pitchFamily="34" charset="0"/>
              </a:rPr>
              <a:t>au besoin.</a:t>
            </a:r>
            <a:endParaRPr lang="en-CA" sz="1800" dirty="0">
              <a:effectLst/>
              <a:highlight>
                <a:srgbClr val="FFFF00"/>
              </a:highlight>
              <a:latin typeface="Avenir Next LT Pro" panose="020B05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136850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4B03D365-8DDA-807A-35FE-CBD3775FCDDE}"/>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fr-CA" dirty="0"/>
          </a:p>
        </p:txBody>
      </p:sp>
      <p:pic>
        <p:nvPicPr>
          <p:cNvPr id="32" name="Graphic 31" descr="Mental Health with solid fill">
            <a:extLst>
              <a:ext uri="{FF2B5EF4-FFF2-40B4-BE49-F238E27FC236}">
                <a16:creationId xmlns:a16="http://schemas.microsoft.com/office/drawing/2014/main" id="{F161FC34-9810-5F64-F6BF-A11DD61CFA46}"/>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336306" y="166644"/>
            <a:ext cx="376518" cy="376518"/>
          </a:xfrm>
          <a:prstGeom prst="rect">
            <a:avLst/>
          </a:prstGeom>
        </p:spPr>
      </p:pic>
      <p:graphicFrame>
        <p:nvGraphicFramePr>
          <p:cNvPr id="33" name="Diagram 32">
            <a:extLst>
              <a:ext uri="{FF2B5EF4-FFF2-40B4-BE49-F238E27FC236}">
                <a16:creationId xmlns:a16="http://schemas.microsoft.com/office/drawing/2014/main" id="{2091302F-3EAC-4117-9B46-E7DAC5A3F58F}"/>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83225961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a:t>
            </a:r>
            <a:r>
              <a:rPr lang="fr-CA" sz="2000" dirty="0">
                <a:ea typeface="+mn-ea"/>
              </a:rPr>
              <a:t>– </a:t>
            </a:r>
            <a:r>
              <a:rPr lang="fr-CA" sz="1800" dirty="0">
                <a:ea typeface="+mn-ea"/>
              </a:rPr>
              <a:t>À propos du Milieu de travail GC</a:t>
            </a:r>
          </a:p>
        </p:txBody>
      </p:sp>
      <p:grpSp>
        <p:nvGrpSpPr>
          <p:cNvPr id="8" name="Group 7">
            <a:extLst>
              <a:ext uri="{FF2B5EF4-FFF2-40B4-BE49-F238E27FC236}">
                <a16:creationId xmlns:a16="http://schemas.microsoft.com/office/drawing/2014/main" id="{BB5A32AA-C11D-92AA-004A-60C09982BE3F}"/>
              </a:ext>
              <a:ext uri="{C183D7F6-B498-43B3-948B-1728B52AA6E4}">
                <adec:decorative xmlns:adec="http://schemas.microsoft.com/office/drawing/2017/decorative" val="1"/>
              </a:ext>
            </a:extLst>
          </p:cNvPr>
          <p:cNvGrpSpPr/>
          <p:nvPr/>
        </p:nvGrpSpPr>
        <p:grpSpPr>
          <a:xfrm>
            <a:off x="6562232" y="1008044"/>
            <a:ext cx="5627572" cy="3538006"/>
            <a:chOff x="496006" y="4426998"/>
            <a:chExt cx="5865988" cy="3903815"/>
          </a:xfrm>
        </p:grpSpPr>
        <p:pic>
          <p:nvPicPr>
            <p:cNvPr id="9" name="Picture 8" descr="A picture containing floor, chair, indoor, ceiling&#10;&#10;Description automatically generated">
              <a:extLst>
                <a:ext uri="{FF2B5EF4-FFF2-40B4-BE49-F238E27FC236}">
                  <a16:creationId xmlns:a16="http://schemas.microsoft.com/office/drawing/2014/main" id="{5A39D194-E331-59FD-7AA7-2E25110AED21}"/>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96006" y="4426998"/>
              <a:ext cx="5865988" cy="3903815"/>
            </a:xfrm>
            <a:prstGeom prst="rect">
              <a:avLst/>
            </a:prstGeom>
          </p:spPr>
        </p:pic>
        <p:sp>
          <p:nvSpPr>
            <p:cNvPr id="10" name="Rectangle 9">
              <a:extLst>
                <a:ext uri="{FF2B5EF4-FFF2-40B4-BE49-F238E27FC236}">
                  <a16:creationId xmlns:a16="http://schemas.microsoft.com/office/drawing/2014/main" id="{9EFDE5FB-C966-8788-1334-1F792D36710A}"/>
                </a:ext>
              </a:extLst>
            </p:cNvPr>
            <p:cNvSpPr/>
            <p:nvPr/>
          </p:nvSpPr>
          <p:spPr>
            <a:xfrm>
              <a:off x="496006" y="4426998"/>
              <a:ext cx="5865988" cy="3903815"/>
            </a:xfrm>
            <a:prstGeom prst="rect">
              <a:avLst/>
            </a:prstGeom>
            <a:solidFill>
              <a:srgbClr val="A8CE75">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dirty="0">
                  <a:solidFill>
                    <a:schemeClr val="tx1"/>
                  </a:solidFill>
                  <a:highlight>
                    <a:srgbClr val="FFFF00"/>
                  </a:highlight>
                </a:rPr>
                <a:t>Espace réservé pour une image</a:t>
              </a:r>
            </a:p>
            <a:p>
              <a:pPr algn="ctr"/>
              <a:endParaRPr lang="fr-CA" dirty="0">
                <a:solidFill>
                  <a:schemeClr val="tx1"/>
                </a:solidFill>
                <a:highlight>
                  <a:srgbClr val="FFFF00"/>
                </a:highlight>
              </a:endParaRPr>
            </a:p>
            <a:p>
              <a:pPr algn="ctr"/>
              <a:r>
                <a:rPr lang="fr-CA" dirty="0">
                  <a:solidFill>
                    <a:schemeClr val="tx1"/>
                  </a:solidFill>
                  <a:highlight>
                    <a:srgbClr val="FFFF00"/>
                  </a:highlight>
                </a:rPr>
                <a:t>Remplacez-la par une photo d’un élément de conception de votre milieu de travail</a:t>
              </a:r>
            </a:p>
          </p:txBody>
        </p:sp>
      </p:grpSp>
      <p:sp>
        <p:nvSpPr>
          <p:cNvPr id="14" name="TextBox 13">
            <a:extLst>
              <a:ext uri="{FF2B5EF4-FFF2-40B4-BE49-F238E27FC236}">
                <a16:creationId xmlns:a16="http://schemas.microsoft.com/office/drawing/2014/main" id="{4C8C3476-63A9-7685-CB8A-0C5ADF96A8C8}"/>
              </a:ext>
            </a:extLst>
          </p:cNvPr>
          <p:cNvSpPr txBox="1"/>
          <p:nvPr/>
        </p:nvSpPr>
        <p:spPr>
          <a:xfrm>
            <a:off x="194310" y="967175"/>
            <a:ext cx="6304026" cy="4570482"/>
          </a:xfrm>
          <a:prstGeom prst="rect">
            <a:avLst/>
          </a:prstGeom>
          <a:noFill/>
        </p:spPr>
        <p:txBody>
          <a:bodyPr wrap="square" numCol="1" spcCol="228600" rtlCol="0">
            <a:spAutoFit/>
          </a:bodyPr>
          <a:lstStyle/>
          <a:p>
            <a:pPr>
              <a:spcAft>
                <a:spcPts val="300"/>
              </a:spcAft>
            </a:pPr>
            <a:r>
              <a:rPr lang="fr-CA" sz="1400" dirty="0">
                <a:latin typeface="Avenir Next LT Pro" panose="020B0504020202020204" pitchFamily="34" charset="0"/>
                <a:cs typeface="Segoe UI Semilight" panose="020B0402040204020203" pitchFamily="34" charset="0"/>
              </a:rPr>
              <a:t>Votre nouveau milieu de travail adopte le concept Milieu de travail GC, un milieu de travail moderne, efficace et inclusif qui répond aux besoins de [</a:t>
            </a:r>
            <a:r>
              <a:rPr lang="fr-CA" sz="1400" dirty="0">
                <a:highlight>
                  <a:srgbClr val="FFFF00"/>
                </a:highlight>
                <a:latin typeface="Avenir Next LT Pro" panose="020B0504020202020204" pitchFamily="34" charset="0"/>
                <a:cs typeface="Segoe UI Semilight" panose="020B0402040204020203" pitchFamily="34" charset="0"/>
              </a:rPr>
              <a:t>client</a:t>
            </a:r>
            <a:r>
              <a:rPr lang="fr-CA" sz="1400" dirty="0">
                <a:latin typeface="Avenir Next LT Pro" panose="020B0504020202020204" pitchFamily="34" charset="0"/>
                <a:cs typeface="Segoe UI Semilight" panose="020B0402040204020203" pitchFamily="34" charset="0"/>
              </a:rPr>
              <a:t>] et favorise un mode de travail flexible. La conception du milieu de travail est accueillante, encourageante et esthétique, ce qui a un impact positif sur l'engagement, la satisfaction, la créativité et la qualité du travail. L'accent mis sur le bien-être des employés et l'intégration du concept biophilique créent un environnement de travail plus sain et plus écologique pour les employés. </a:t>
            </a:r>
          </a:p>
          <a:p>
            <a:pPr>
              <a:spcAft>
                <a:spcPts val="300"/>
              </a:spcAft>
            </a:pPr>
            <a:endParaRPr lang="fr-CA" sz="1400" dirty="0">
              <a:latin typeface="Avenir Next LT Pro" panose="020B0504020202020204" pitchFamily="34" charset="0"/>
              <a:cs typeface="Segoe UI Semilight" panose="020B0402040204020203" pitchFamily="34" charset="0"/>
            </a:endParaRPr>
          </a:p>
          <a:p>
            <a:pPr>
              <a:spcAft>
                <a:spcPts val="300"/>
              </a:spcAft>
            </a:pPr>
            <a:r>
              <a:rPr lang="fr-CA" sz="1400" dirty="0">
                <a:latin typeface="Avenir Next LT Pro" panose="020B0504020202020204" pitchFamily="34" charset="0"/>
                <a:cs typeface="Segoe UI Semilight" panose="020B0402040204020203" pitchFamily="34" charset="0"/>
              </a:rPr>
              <a:t>Le milieu de travail GC s'appuie sur sept dimensions pour créer un espace flexible, sain, efficace, inclusif, collaboratif, écologique et technologiquement avancé. Votre nouveau milieu de travail situé au [</a:t>
            </a:r>
            <a:r>
              <a:rPr lang="fr-CA" sz="1400" dirty="0">
                <a:highlight>
                  <a:srgbClr val="FFFF00"/>
                </a:highlight>
                <a:latin typeface="Avenir Next LT Pro" panose="020B0504020202020204" pitchFamily="34" charset="0"/>
                <a:cs typeface="Segoe UI Semilight" panose="020B0402040204020203" pitchFamily="34" charset="0"/>
              </a:rPr>
              <a:t>lieu</a:t>
            </a:r>
            <a:r>
              <a:rPr lang="fr-CA" sz="1400" dirty="0">
                <a:latin typeface="Avenir Next LT Pro" panose="020B0504020202020204" pitchFamily="34" charset="0"/>
                <a:cs typeface="Segoe UI Semilight" panose="020B0402040204020203" pitchFamily="34" charset="0"/>
              </a:rPr>
              <a:t>] s'appuie sur ces sept dimensions dans sa conception. </a:t>
            </a:r>
          </a:p>
          <a:p>
            <a:pPr>
              <a:spcAft>
                <a:spcPts val="300"/>
              </a:spcAft>
            </a:pPr>
            <a:endParaRPr lang="fr-CA" sz="1400" dirty="0">
              <a:latin typeface="Avenir Next LT Pro" panose="020B0504020202020204" pitchFamily="34" charset="0"/>
              <a:cs typeface="Segoe UI Semilight" panose="020B0402040204020203" pitchFamily="34" charset="0"/>
            </a:endParaRPr>
          </a:p>
          <a:p>
            <a:pPr>
              <a:spcAft>
                <a:spcPts val="300"/>
              </a:spcAft>
            </a:pPr>
            <a:r>
              <a:rPr lang="fr-CA" sz="1400" dirty="0">
                <a:latin typeface="Avenir Next LT Pro" panose="020B0504020202020204" pitchFamily="34" charset="0"/>
                <a:cs typeface="Segoe UI Semilight" panose="020B0402040204020203" pitchFamily="34" charset="0"/>
              </a:rPr>
              <a:t>La variété des points de travail ainsi que l'intégration du travail axé sur les activités et le zonage fonctionnel améliorent :</a:t>
            </a:r>
          </a:p>
          <a:p>
            <a:pPr>
              <a:spcAft>
                <a:spcPts val="300"/>
              </a:spcAft>
            </a:pPr>
            <a:endParaRPr lang="fr-CA" sz="1400" dirty="0">
              <a:latin typeface="Avenir Next LT Pro" panose="020B0504020202020204" pitchFamily="34" charset="0"/>
              <a:cs typeface="Segoe UI Semilight" panose="020B0402040204020203" pitchFamily="34" charset="0"/>
            </a:endParaRPr>
          </a:p>
          <a:p>
            <a:pPr>
              <a:spcAft>
                <a:spcPts val="300"/>
              </a:spcAft>
            </a:pPr>
            <a:endParaRPr lang="fr-CA" sz="1400" dirty="0">
              <a:latin typeface="Avenir Next LT Pro" panose="020B0504020202020204" pitchFamily="34" charset="0"/>
              <a:cs typeface="Segoe UI Semilight" panose="020B0402040204020203" pitchFamily="34" charset="0"/>
            </a:endParaRPr>
          </a:p>
          <a:p>
            <a:pPr>
              <a:spcAft>
                <a:spcPts val="300"/>
              </a:spcAft>
            </a:pPr>
            <a:endParaRPr lang="fr-CA" sz="1400" dirty="0">
              <a:latin typeface="Avenir Next LT Pro" panose="020B0504020202020204" pitchFamily="34" charset="0"/>
              <a:cs typeface="Segoe UI Semilight" panose="020B0402040204020203" pitchFamily="34" charset="0"/>
            </a:endParaRPr>
          </a:p>
        </p:txBody>
      </p:sp>
      <p:grpSp>
        <p:nvGrpSpPr>
          <p:cNvPr id="2" name="Group 1">
            <a:extLst>
              <a:ext uri="{FF2B5EF4-FFF2-40B4-BE49-F238E27FC236}">
                <a16:creationId xmlns:a16="http://schemas.microsoft.com/office/drawing/2014/main" id="{C018830E-394B-0F64-1707-75154E349532}"/>
              </a:ext>
              <a:ext uri="{C183D7F6-B498-43B3-948B-1728B52AA6E4}">
                <adec:decorative xmlns:adec="http://schemas.microsoft.com/office/drawing/2017/decorative" val="1"/>
              </a:ext>
            </a:extLst>
          </p:cNvPr>
          <p:cNvGrpSpPr/>
          <p:nvPr/>
        </p:nvGrpSpPr>
        <p:grpSpPr>
          <a:xfrm>
            <a:off x="266497" y="4962802"/>
            <a:ext cx="1858140" cy="541396"/>
            <a:chOff x="507303" y="2689430"/>
            <a:chExt cx="1858140" cy="541396"/>
          </a:xfrm>
        </p:grpSpPr>
        <p:sp>
          <p:nvSpPr>
            <p:cNvPr id="7" name="TextBox 6">
              <a:extLst>
                <a:ext uri="{FF2B5EF4-FFF2-40B4-BE49-F238E27FC236}">
                  <a16:creationId xmlns:a16="http://schemas.microsoft.com/office/drawing/2014/main" id="{96164C58-38F4-D93C-0A1F-0F23E066704C}"/>
                </a:ext>
              </a:extLst>
            </p:cNvPr>
            <p:cNvSpPr txBox="1"/>
            <p:nvPr/>
          </p:nvSpPr>
          <p:spPr>
            <a:xfrm>
              <a:off x="1150101" y="2813934"/>
              <a:ext cx="1215342" cy="292388"/>
            </a:xfrm>
            <a:prstGeom prst="rect">
              <a:avLst/>
            </a:prstGeom>
            <a:noFill/>
          </p:spPr>
          <p:txBody>
            <a:bodyPr wrap="square" rtlCol="0">
              <a:spAutoFit/>
            </a:bodyPr>
            <a:lstStyle/>
            <a:p>
              <a:r>
                <a:rPr lang="fr-CA" sz="1300" dirty="0">
                  <a:latin typeface="Avenir Next LT Pro" panose="020B0504020202020204" pitchFamily="34" charset="0"/>
                  <a:cs typeface="Segoe UI Semilight" panose="020B0402040204020203" pitchFamily="34" charset="0"/>
                </a:rPr>
                <a:t>Efficience</a:t>
              </a:r>
            </a:p>
          </p:txBody>
        </p:sp>
        <p:pic>
          <p:nvPicPr>
            <p:cNvPr id="11" name="Graphic 10" descr="Arrow Slight curve">
              <a:extLst>
                <a:ext uri="{FF2B5EF4-FFF2-40B4-BE49-F238E27FC236}">
                  <a16:creationId xmlns:a16="http://schemas.microsoft.com/office/drawing/2014/main" id="{285A65B6-45F6-6A5D-333C-0419674C3779}"/>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07303" y="2689430"/>
              <a:ext cx="541396" cy="541396"/>
            </a:xfrm>
            <a:prstGeom prst="rect">
              <a:avLst/>
            </a:prstGeom>
          </p:spPr>
        </p:pic>
      </p:grpSp>
      <p:grpSp>
        <p:nvGrpSpPr>
          <p:cNvPr id="12" name="Group 11">
            <a:extLst>
              <a:ext uri="{FF2B5EF4-FFF2-40B4-BE49-F238E27FC236}">
                <a16:creationId xmlns:a16="http://schemas.microsoft.com/office/drawing/2014/main" id="{A1FBBB91-A4CE-2AAB-DB15-398DAB0A7546}"/>
              </a:ext>
              <a:ext uri="{C183D7F6-B498-43B3-948B-1728B52AA6E4}">
                <adec:decorative xmlns:adec="http://schemas.microsoft.com/office/drawing/2017/decorative" val="1"/>
              </a:ext>
            </a:extLst>
          </p:cNvPr>
          <p:cNvGrpSpPr/>
          <p:nvPr/>
        </p:nvGrpSpPr>
        <p:grpSpPr>
          <a:xfrm>
            <a:off x="2238118" y="4952960"/>
            <a:ext cx="1808440" cy="561081"/>
            <a:chOff x="2466845" y="2679588"/>
            <a:chExt cx="1808440" cy="561081"/>
          </a:xfrm>
        </p:grpSpPr>
        <p:pic>
          <p:nvPicPr>
            <p:cNvPr id="13" name="Graphic 12" descr="Signpost">
              <a:extLst>
                <a:ext uri="{FF2B5EF4-FFF2-40B4-BE49-F238E27FC236}">
                  <a16:creationId xmlns:a16="http://schemas.microsoft.com/office/drawing/2014/main" id="{88C3CD93-CC10-8A2E-41C0-016B826FF1FC}"/>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2466845" y="2679588"/>
              <a:ext cx="561081" cy="561081"/>
            </a:xfrm>
            <a:prstGeom prst="rect">
              <a:avLst/>
            </a:prstGeom>
          </p:spPr>
        </p:pic>
        <p:sp>
          <p:nvSpPr>
            <p:cNvPr id="15" name="TextBox 14">
              <a:extLst>
                <a:ext uri="{FF2B5EF4-FFF2-40B4-BE49-F238E27FC236}">
                  <a16:creationId xmlns:a16="http://schemas.microsoft.com/office/drawing/2014/main" id="{4B11B089-9F24-A837-E35A-8645C7BF2996}"/>
                </a:ext>
              </a:extLst>
            </p:cNvPr>
            <p:cNvSpPr txBox="1"/>
            <p:nvPr/>
          </p:nvSpPr>
          <p:spPr>
            <a:xfrm>
              <a:off x="3059943" y="2813934"/>
              <a:ext cx="1215342" cy="292388"/>
            </a:xfrm>
            <a:prstGeom prst="rect">
              <a:avLst/>
            </a:prstGeom>
            <a:noFill/>
          </p:spPr>
          <p:txBody>
            <a:bodyPr wrap="square" rtlCol="0">
              <a:spAutoFit/>
            </a:bodyPr>
            <a:lstStyle/>
            <a:p>
              <a:r>
                <a:rPr lang="fr-CA" sz="1300" dirty="0">
                  <a:latin typeface="Avenir Next LT Pro" panose="020B0504020202020204" pitchFamily="34" charset="0"/>
                  <a:cs typeface="Segoe UI Semilight" panose="020B0402040204020203" pitchFamily="34" charset="0"/>
                </a:rPr>
                <a:t>Flexibilité</a:t>
              </a:r>
            </a:p>
          </p:txBody>
        </p:sp>
      </p:grpSp>
      <p:grpSp>
        <p:nvGrpSpPr>
          <p:cNvPr id="16" name="Group 15">
            <a:extLst>
              <a:ext uri="{FF2B5EF4-FFF2-40B4-BE49-F238E27FC236}">
                <a16:creationId xmlns:a16="http://schemas.microsoft.com/office/drawing/2014/main" id="{09B100E1-1068-F6B1-1199-573F3E6B6E3E}"/>
              </a:ext>
              <a:ext uri="{C183D7F6-B498-43B3-948B-1728B52AA6E4}">
                <adec:decorative xmlns:adec="http://schemas.microsoft.com/office/drawing/2017/decorative" val="1"/>
              </a:ext>
            </a:extLst>
          </p:cNvPr>
          <p:cNvGrpSpPr/>
          <p:nvPr/>
        </p:nvGrpSpPr>
        <p:grpSpPr>
          <a:xfrm>
            <a:off x="4160038" y="4948558"/>
            <a:ext cx="2153601" cy="631191"/>
            <a:chOff x="4400844" y="2675186"/>
            <a:chExt cx="2153601" cy="631191"/>
          </a:xfrm>
        </p:grpSpPr>
        <p:pic>
          <p:nvPicPr>
            <p:cNvPr id="17" name="Graphic 16" descr="Person with idea">
              <a:extLst>
                <a:ext uri="{FF2B5EF4-FFF2-40B4-BE49-F238E27FC236}">
                  <a16:creationId xmlns:a16="http://schemas.microsoft.com/office/drawing/2014/main" id="{CDD47F85-E7DF-2032-C959-3C9DFE19C2DE}"/>
                </a:ext>
              </a:extLst>
            </p:cNvPr>
            <p:cNvPicPr>
              <a:picLocks noChangeAspect="1"/>
            </p:cNvPicPr>
            <p:nvPr/>
          </p:nvPicPr>
          <p:blipFill>
            <a:blip r:embed="rId15" cstate="screen">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4400844" y="2675186"/>
              <a:ext cx="561081" cy="561081"/>
            </a:xfrm>
            <a:prstGeom prst="rect">
              <a:avLst/>
            </a:prstGeom>
          </p:spPr>
        </p:pic>
        <p:sp>
          <p:nvSpPr>
            <p:cNvPr id="18" name="TextBox 17">
              <a:extLst>
                <a:ext uri="{FF2B5EF4-FFF2-40B4-BE49-F238E27FC236}">
                  <a16:creationId xmlns:a16="http://schemas.microsoft.com/office/drawing/2014/main" id="{8E443159-78CC-5C43-2943-455CEF106D2B}"/>
                </a:ext>
              </a:extLst>
            </p:cNvPr>
            <p:cNvSpPr txBox="1"/>
            <p:nvPr/>
          </p:nvSpPr>
          <p:spPr>
            <a:xfrm>
              <a:off x="5007841" y="2813934"/>
              <a:ext cx="1546604" cy="492443"/>
            </a:xfrm>
            <a:prstGeom prst="rect">
              <a:avLst/>
            </a:prstGeom>
            <a:noFill/>
          </p:spPr>
          <p:txBody>
            <a:bodyPr wrap="square" rtlCol="0">
              <a:spAutoFit/>
            </a:bodyPr>
            <a:lstStyle/>
            <a:p>
              <a:r>
                <a:rPr lang="fr-CA" sz="1300" dirty="0">
                  <a:latin typeface="Avenir Next LT Pro" panose="020B0504020202020204" pitchFamily="34" charset="0"/>
                  <a:cs typeface="Segoe UI Semilight" panose="020B0402040204020203" pitchFamily="34" charset="0"/>
                </a:rPr>
                <a:t>Libre choix de l’employé</a:t>
              </a:r>
            </a:p>
          </p:txBody>
        </p:sp>
      </p:grpSp>
    </p:spTree>
    <p:extLst>
      <p:ext uri="{BB962C8B-B14F-4D97-AF65-F5344CB8AC3E}">
        <p14:creationId xmlns:p14="http://schemas.microsoft.com/office/powerpoint/2010/main" val="73422981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F1B32AF-712F-4B2F-AA75-B854C6B6D72D}"/>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06BC1186-76B3-4E27-BD9A-6E93AF0D2523}"/>
              </a:ext>
            </a:extLst>
          </p:cNvPr>
          <p:cNvSpPr>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p>
            <a:pPr>
              <a:lnSpc>
                <a:spcPts val="2400"/>
              </a:lnSpc>
              <a:spcBef>
                <a:spcPts val="1000"/>
              </a:spcBef>
              <a:buFont typeface="Arial" panose="020B0604020202020204" pitchFamily="34" charset="0"/>
            </a:pPr>
            <a:r>
              <a:rPr kumimoji="0" lang="fr-CA"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dirty="0">
                <a:ea typeface="+mn-ea"/>
              </a:rPr>
              <a:t> </a:t>
            </a:r>
            <a:r>
              <a:rPr lang="en-CA" dirty="0">
                <a:ea typeface="+mn-ea"/>
              </a:rPr>
              <a:t>– </a:t>
            </a:r>
            <a:r>
              <a:rPr lang="en-CA" sz="2400" dirty="0">
                <a:ea typeface="+mn-ea"/>
              </a:rPr>
              <a:t>Inspiration de la nature</a:t>
            </a:r>
            <a:endParaRPr lang="en-CA" dirty="0">
              <a:ea typeface="+mn-ea"/>
            </a:endParaRPr>
          </a:p>
        </p:txBody>
      </p:sp>
      <p:sp>
        <p:nvSpPr>
          <p:cNvPr id="35" name="TextBox 34">
            <a:extLst>
              <a:ext uri="{FF2B5EF4-FFF2-40B4-BE49-F238E27FC236}">
                <a16:creationId xmlns:a16="http://schemas.microsoft.com/office/drawing/2014/main" id="{E5566454-04DC-751E-9E19-84E70A9AA5DC}"/>
              </a:ext>
            </a:extLst>
          </p:cNvPr>
          <p:cNvSpPr txBox="1"/>
          <p:nvPr/>
        </p:nvSpPr>
        <p:spPr>
          <a:xfrm>
            <a:off x="5814480" y="1511478"/>
            <a:ext cx="5956464" cy="3628693"/>
          </a:xfrm>
          <a:prstGeom prst="rect">
            <a:avLst/>
          </a:prstGeom>
          <a:solidFill>
            <a:schemeClr val="bg1">
              <a:alpha val="70000"/>
            </a:schemeClr>
          </a:solidFill>
        </p:spPr>
        <p:txBody>
          <a:bodyPr vert="horz" lIns="91440" tIns="45720" rIns="91440" bIns="45720" rtlCol="0" anchor="t">
            <a:noAutofit/>
          </a:bodyPr>
          <a:lstStyle/>
          <a:p>
            <a:pPr marL="0" marR="0" lvl="0" indent="0" algn="l" defTabSz="914400" rtl="0" eaLnBrk="1" fontAlgn="base" latinLnBrk="0" hangingPunct="1">
              <a:lnSpc>
                <a:spcPct val="90000"/>
              </a:lnSpc>
              <a:spcBef>
                <a:spcPts val="0"/>
              </a:spcBef>
              <a:spcAft>
                <a:spcPts val="800"/>
              </a:spcAft>
              <a:buClrTx/>
              <a:buSzTx/>
              <a:buFontTx/>
              <a:buNone/>
              <a:tabLst/>
              <a:defRPr/>
            </a:pPr>
            <a:r>
              <a:rPr lang="fr-FR" sz="1600" dirty="0">
                <a:latin typeface="Avenir Next LT Pro" panose="020B0504020202020204" pitchFamily="34" charset="0"/>
                <a:cs typeface="Segoe UI Semilight" panose="020B0402040204020203" pitchFamily="34" charset="0"/>
              </a:rPr>
              <a:t>Le Programme de transformation du milieu de travail (PTMdT) s'inspire des paysages naturels du Canada.</a:t>
            </a:r>
          </a:p>
          <a:p>
            <a:pPr marL="0" marR="0" lvl="0" indent="0" algn="l" defTabSz="914400" rtl="0" eaLnBrk="1" fontAlgn="base" latinLnBrk="0" hangingPunct="1">
              <a:lnSpc>
                <a:spcPct val="90000"/>
              </a:lnSpc>
              <a:spcBef>
                <a:spcPts val="0"/>
              </a:spcBef>
              <a:spcAft>
                <a:spcPts val="800"/>
              </a:spcAft>
              <a:buClrTx/>
              <a:buSzTx/>
              <a:buFontTx/>
              <a:buNone/>
              <a:tabLst/>
              <a:defRPr/>
            </a:pPr>
            <a:endParaRPr lang="fr-FR" sz="1600" dirty="0">
              <a:latin typeface="Avenir Next LT Pro" panose="020B0504020202020204" pitchFamily="34" charset="0"/>
              <a:cs typeface="Segoe UI Semilight" panose="020B0402040204020203" pitchFamily="34" charset="0"/>
            </a:endParaRPr>
          </a:p>
          <a:p>
            <a:pPr marL="0" marR="0" lvl="0" indent="0" algn="l" defTabSz="914400" rtl="0" eaLnBrk="1" fontAlgn="base" latinLnBrk="0" hangingPunct="1">
              <a:lnSpc>
                <a:spcPct val="90000"/>
              </a:lnSpc>
              <a:spcBef>
                <a:spcPts val="0"/>
              </a:spcBef>
              <a:spcAft>
                <a:spcPts val="800"/>
              </a:spcAft>
              <a:buClrTx/>
              <a:buSzTx/>
              <a:buFontTx/>
              <a:buNone/>
              <a:tabLst/>
              <a:defRPr/>
            </a:pPr>
            <a:r>
              <a:rPr lang="fr-FR" sz="1600" dirty="0">
                <a:latin typeface="Avenir Next LT Pro" panose="020B0504020202020204" pitchFamily="34" charset="0"/>
                <a:cs typeface="Segoe UI Semilight" panose="020B0402040204020203" pitchFamily="34" charset="0"/>
              </a:rPr>
              <a:t>Le monde naturel regorge de couleurs qui attirent l'attention, qui se fondent magnifiquement dans le décor et qui créent des effets extraordinaires.</a:t>
            </a:r>
          </a:p>
          <a:p>
            <a:pPr marL="0" marR="0" lvl="0" indent="0" algn="l" defTabSz="914400" rtl="0" eaLnBrk="1" fontAlgn="base" latinLnBrk="0" hangingPunct="1">
              <a:lnSpc>
                <a:spcPct val="90000"/>
              </a:lnSpc>
              <a:spcBef>
                <a:spcPts val="0"/>
              </a:spcBef>
              <a:spcAft>
                <a:spcPts val="800"/>
              </a:spcAft>
              <a:buClrTx/>
              <a:buSzTx/>
              <a:buFontTx/>
              <a:buNone/>
              <a:tabLst/>
              <a:defRPr/>
            </a:pPr>
            <a:endParaRPr lang="fr-FR" sz="1600" dirty="0">
              <a:latin typeface="Avenir Next LT Pro" panose="020B0504020202020204" pitchFamily="34" charset="0"/>
              <a:cs typeface="Segoe UI Semilight" panose="020B0402040204020203" pitchFamily="34" charset="0"/>
            </a:endParaRPr>
          </a:p>
          <a:p>
            <a:pPr marL="0" marR="0" lvl="0" indent="0" algn="l" defTabSz="914400" rtl="0" eaLnBrk="1" fontAlgn="base" latinLnBrk="0" hangingPunct="1">
              <a:lnSpc>
                <a:spcPct val="90000"/>
              </a:lnSpc>
              <a:spcBef>
                <a:spcPts val="0"/>
              </a:spcBef>
              <a:spcAft>
                <a:spcPts val="800"/>
              </a:spcAft>
              <a:buClrTx/>
              <a:buSzTx/>
              <a:buFontTx/>
              <a:buNone/>
              <a:tabLst/>
              <a:defRPr/>
            </a:pPr>
            <a:r>
              <a:rPr lang="fr-FR" sz="1600" dirty="0">
                <a:latin typeface="Avenir Next LT Pro" panose="020B0504020202020204" pitchFamily="34" charset="0"/>
                <a:cs typeface="Segoe UI Semilight" panose="020B0402040204020203" pitchFamily="34" charset="0"/>
              </a:rPr>
              <a:t>La conception de votre nouveau milieu de travail souligne la beauté de notre pays et l'inspiration qu'il procure en mettant en valeur les couleurs étonnantes que l'on trouve dans la nature. Il incorpore des images de paysages canadiens, des couleurs et des matériaux naturels, en mettant délibérément l'accent sur la prise en compte d'éléments d’inspiration autochtone.</a:t>
            </a:r>
            <a:endParaRPr lang="en-US" sz="1600" dirty="0">
              <a:latin typeface="Avenir Next LT Pro" panose="020B0504020202020204" pitchFamily="34" charset="0"/>
              <a:cs typeface="Segoe UI Semilight" panose="020B0402040204020203" pitchFamily="34" charset="0"/>
            </a:endParaRPr>
          </a:p>
        </p:txBody>
      </p:sp>
      <p:pic>
        <p:nvPicPr>
          <p:cNvPr id="14" name="Graphic 13" descr="Mental Health with solid fill">
            <a:extLst>
              <a:ext uri="{FF2B5EF4-FFF2-40B4-BE49-F238E27FC236}">
                <a16:creationId xmlns:a16="http://schemas.microsoft.com/office/drawing/2014/main" id="{64EBADA4-EC00-0A11-400C-CBFE6C0A5EAB}"/>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15" name="Diagram 14">
            <a:extLst>
              <a:ext uri="{FF2B5EF4-FFF2-40B4-BE49-F238E27FC236}">
                <a16:creationId xmlns:a16="http://schemas.microsoft.com/office/drawing/2014/main" id="{86342900-7747-EA7D-2071-0A858F197DA4}"/>
              </a:ext>
              <a:ext uri="{C183D7F6-B498-43B3-948B-1728B52AA6E4}">
                <adec:decorative xmlns:adec="http://schemas.microsoft.com/office/drawing/2017/decorative" val="1"/>
              </a:ext>
            </a:extLst>
          </p:cNvPr>
          <p:cNvGraphicFramePr/>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3" name="Picture 2" descr="Une étendue d'eau avec des montagnes à l'arrière">
            <a:extLst>
              <a:ext uri="{FF2B5EF4-FFF2-40B4-BE49-F238E27FC236}">
                <a16:creationId xmlns:a16="http://schemas.microsoft.com/office/drawing/2014/main" id="{40A02DFE-49D0-FE85-8A96-808664D6F1A6}"/>
              </a:ext>
            </a:extLst>
          </p:cNvPr>
          <p:cNvPicPr/>
          <p:nvPr/>
        </p:nvPicPr>
        <p:blipFill rotWithShape="1">
          <a:blip r:embed="rId9" cstate="screen">
            <a:extLst>
              <a:ext uri="{28A0092B-C50C-407E-A947-70E740481C1C}">
                <a14:useLocalDpi xmlns:a14="http://schemas.microsoft.com/office/drawing/2010/main"/>
              </a:ext>
            </a:extLst>
          </a:blip>
          <a:srcRect b="-2"/>
          <a:stretch/>
        </p:blipFill>
        <p:spPr bwMode="auto">
          <a:xfrm flipH="1">
            <a:off x="-30488" y="722376"/>
            <a:ext cx="3925957" cy="3404994"/>
          </a:xfrm>
          <a:custGeom>
            <a:avLst/>
            <a:gdLst/>
            <a:ahLst/>
            <a:cxnLst/>
            <a:rect l="l" t="t" r="r" b="b"/>
            <a:pathLst>
              <a:path w="4034316" h="3486455">
                <a:moveTo>
                  <a:pt x="280681" y="0"/>
                </a:moveTo>
                <a:lnTo>
                  <a:pt x="4034316" y="0"/>
                </a:lnTo>
                <a:lnTo>
                  <a:pt x="4034316" y="2800630"/>
                </a:lnTo>
                <a:lnTo>
                  <a:pt x="3874752" y="2945652"/>
                </a:lnTo>
                <a:cubicBezTo>
                  <a:pt x="3465371" y="3283503"/>
                  <a:pt x="2940535" y="3486455"/>
                  <a:pt x="2368296" y="3486455"/>
                </a:cubicBezTo>
                <a:cubicBezTo>
                  <a:pt x="1060322" y="3486455"/>
                  <a:pt x="0" y="2426133"/>
                  <a:pt x="0" y="1118159"/>
                </a:cubicBezTo>
                <a:cubicBezTo>
                  <a:pt x="0" y="791166"/>
                  <a:pt x="66270" y="479650"/>
                  <a:pt x="186113" y="196311"/>
                </a:cubicBezTo>
                <a:close/>
              </a:path>
            </a:pathLst>
          </a:custGeom>
          <a:noFill/>
        </p:spPr>
      </p:pic>
      <p:pic>
        <p:nvPicPr>
          <p:cNvPr id="5" name="Picture 4" descr="Une rivière avec des montagnes, des roches et des arbres">
            <a:extLst>
              <a:ext uri="{FF2B5EF4-FFF2-40B4-BE49-F238E27FC236}">
                <a16:creationId xmlns:a16="http://schemas.microsoft.com/office/drawing/2014/main" id="{B15C6E23-0B78-52AA-8C52-A4E2775E2464}"/>
              </a:ext>
            </a:extLst>
          </p:cNvPr>
          <p:cNvPicPr/>
          <p:nvPr/>
        </p:nvPicPr>
        <p:blipFill rotWithShape="1">
          <a:blip r:embed="rId10" cstate="screen">
            <a:extLst>
              <a:ext uri="{28A0092B-C50C-407E-A947-70E740481C1C}">
                <a14:useLocalDpi xmlns:a14="http://schemas.microsoft.com/office/drawing/2010/main"/>
              </a:ext>
            </a:extLst>
          </a:blip>
          <a:srcRect/>
          <a:stretch/>
        </p:blipFill>
        <p:spPr bwMode="auto">
          <a:xfrm>
            <a:off x="2595550" y="2060729"/>
            <a:ext cx="2937459" cy="2939151"/>
          </a:xfrm>
          <a:custGeom>
            <a:avLst/>
            <a:gdLst/>
            <a:ahLst/>
            <a:cxnLst/>
            <a:rect l="l" t="t" r="r" b="b"/>
            <a:pathLst>
              <a:path w="2880360" h="2880360">
                <a:moveTo>
                  <a:pt x="1440180" y="0"/>
                </a:moveTo>
                <a:cubicBezTo>
                  <a:pt x="2235569" y="0"/>
                  <a:pt x="2880360" y="644791"/>
                  <a:pt x="2880360" y="1440180"/>
                </a:cubicBezTo>
                <a:cubicBezTo>
                  <a:pt x="2880360" y="2235569"/>
                  <a:pt x="2235569" y="2880360"/>
                  <a:pt x="1440180" y="2880360"/>
                </a:cubicBezTo>
                <a:cubicBezTo>
                  <a:pt x="644791" y="2880360"/>
                  <a:pt x="0" y="2235569"/>
                  <a:pt x="0" y="1440180"/>
                </a:cubicBezTo>
                <a:cubicBezTo>
                  <a:pt x="0" y="644791"/>
                  <a:pt x="644791" y="0"/>
                  <a:pt x="1440180" y="0"/>
                </a:cubicBezTo>
                <a:close/>
              </a:path>
            </a:pathLst>
          </a:custGeom>
          <a:noFill/>
        </p:spPr>
      </p:pic>
      <p:pic>
        <p:nvPicPr>
          <p:cNvPr id="6" name="Picture 5" descr="Une zone herbeuse avec une montagne en arrière-plan">
            <a:extLst>
              <a:ext uri="{FF2B5EF4-FFF2-40B4-BE49-F238E27FC236}">
                <a16:creationId xmlns:a16="http://schemas.microsoft.com/office/drawing/2014/main" id="{E4415CC5-E35F-3048-47DA-4C2D4F859DE4}"/>
              </a:ext>
            </a:extLst>
          </p:cNvPr>
          <p:cNvPicPr/>
          <p:nvPr/>
        </p:nvPicPr>
        <p:blipFill rotWithShape="1">
          <a:blip r:embed="rId11" cstate="screen">
            <a:alphaModFix/>
            <a:extLst>
              <a:ext uri="{28A0092B-C50C-407E-A947-70E740481C1C}">
                <a14:useLocalDpi xmlns:a14="http://schemas.microsoft.com/office/drawing/2010/main"/>
              </a:ext>
            </a:extLst>
          </a:blip>
          <a:srcRect/>
          <a:stretch/>
        </p:blipFill>
        <p:spPr bwMode="auto">
          <a:xfrm>
            <a:off x="943581" y="3712874"/>
            <a:ext cx="2383255" cy="2273743"/>
          </a:xfrm>
          <a:prstGeom prst="ellipse">
            <a:avLst/>
          </a:prstGeom>
          <a:noFill/>
          <a:ln>
            <a:solidFill>
              <a:schemeClr val="bg2">
                <a:lumMod val="90000"/>
              </a:schemeClr>
            </a:solidFill>
          </a:ln>
        </p:spPr>
      </p:pic>
    </p:spTree>
    <p:extLst>
      <p:ext uri="{BB962C8B-B14F-4D97-AF65-F5344CB8AC3E}">
        <p14:creationId xmlns:p14="http://schemas.microsoft.com/office/powerpoint/2010/main" val="416068273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C0FF3C70-9B38-AA36-6CD1-01849AB21D12}"/>
              </a:ext>
              <a:ext uri="{C183D7F6-B498-43B3-948B-1728B52AA6E4}">
                <adec:decorative xmlns:adec="http://schemas.microsoft.com/office/drawing/2017/decorative" val="1"/>
              </a:ext>
            </a:extLst>
          </p:cNvPr>
          <p:cNvSpPr/>
          <p:nvPr/>
        </p:nvSpPr>
        <p:spPr>
          <a:xfrm>
            <a:off x="0" y="0"/>
            <a:ext cx="12202188" cy="722376"/>
          </a:xfrm>
          <a:prstGeom prst="rect">
            <a:avLst/>
          </a:prstGeom>
          <a:solidFill>
            <a:schemeClr val="accent1">
              <a:lumMod val="75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CA"/>
          </a:p>
        </p:txBody>
      </p:sp>
      <p:sp>
        <p:nvSpPr>
          <p:cNvPr id="4" name="Title 3">
            <a:extLst>
              <a:ext uri="{FF2B5EF4-FFF2-40B4-BE49-F238E27FC236}">
                <a16:creationId xmlns:a16="http://schemas.microsoft.com/office/drawing/2014/main" id="{EC60368F-1636-BF6F-7A0C-57FA07DE1691}"/>
              </a:ext>
            </a:extLst>
          </p:cNvPr>
          <p:cNvSpPr txBox="1">
            <a:spLocks noGrp="1"/>
          </p:cNvSpPr>
          <p:nvPr>
            <p:ph type="title" idx="4294967295"/>
          </p:nvPr>
        </p:nvSpPr>
        <p:spPr>
          <a:xfrm>
            <a:off x="47500" y="83586"/>
            <a:ext cx="10971019" cy="542634"/>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lgn="l" defTabSz="914400" rtl="0" eaLnBrk="1" latinLnBrk="0" hangingPunct="1">
              <a:lnSpc>
                <a:spcPct val="90000"/>
              </a:lnSpc>
              <a:spcBef>
                <a:spcPct val="0"/>
              </a:spcBef>
              <a:buNone/>
              <a:defRPr sz="48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2400"/>
              </a:lnSpc>
              <a:spcBef>
                <a:spcPts val="1000"/>
              </a:spcBef>
              <a:spcAft>
                <a:spcPts val="0"/>
              </a:spcAft>
              <a:buClrTx/>
              <a:buSzTx/>
              <a:buFont typeface="Arial" panose="020B0604020202020204" pitchFamily="34" charset="0"/>
              <a:buNone/>
              <a:tabLst/>
              <a:defRPr/>
            </a:pPr>
            <a:r>
              <a:rPr kumimoji="0" lang="fr-CA" sz="28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Introduction à votre milieu de travail</a:t>
            </a:r>
            <a:r>
              <a:rPr lang="fr-CA" sz="2800" dirty="0">
                <a:ea typeface="+mn-ea"/>
              </a:rPr>
              <a:t> </a:t>
            </a:r>
            <a:r>
              <a:rPr kumimoji="0" lang="fr-CA" sz="24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 </a:t>
            </a:r>
            <a:r>
              <a:rPr kumimoji="0" lang="fr-CA" sz="20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Stratégies de conception</a:t>
            </a:r>
            <a:endParaRPr kumimoji="0" lang="fr-CA" sz="3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endParaRPr>
          </a:p>
        </p:txBody>
      </p:sp>
      <p:pic>
        <p:nvPicPr>
          <p:cNvPr id="16" name="Graphic 15">
            <a:extLst>
              <a:ext uri="{FF2B5EF4-FFF2-40B4-BE49-F238E27FC236}">
                <a16:creationId xmlns:a16="http://schemas.microsoft.com/office/drawing/2014/main" id="{FED98323-79BC-1DE4-6ADD-078530CEED67}"/>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336306" y="166644"/>
            <a:ext cx="376518" cy="376518"/>
          </a:xfrm>
          <a:prstGeom prst="rect">
            <a:avLst/>
          </a:prstGeom>
        </p:spPr>
      </p:pic>
      <p:graphicFrame>
        <p:nvGraphicFramePr>
          <p:cNvPr id="17" name="Diagram 16">
            <a:extLst>
              <a:ext uri="{FF2B5EF4-FFF2-40B4-BE49-F238E27FC236}">
                <a16:creationId xmlns:a16="http://schemas.microsoft.com/office/drawing/2014/main" id="{7A0C553C-8D8A-31A9-6DD9-0391279C448D}"/>
              </a:ext>
              <a:ext uri="{C183D7F6-B498-43B3-948B-1728B52AA6E4}">
                <adec:decorative xmlns:adec="http://schemas.microsoft.com/office/drawing/2017/decorative" val="1"/>
              </a:ext>
            </a:extLst>
          </p:cNvPr>
          <p:cNvGraphicFramePr/>
          <p:nvPr>
            <p:extLst>
              <p:ext uri="{D42A27DB-BD31-4B8C-83A1-F6EECF244321}">
                <p14:modId xmlns:p14="http://schemas.microsoft.com/office/powerpoint/2010/main" val="2091735259"/>
              </p:ext>
            </p:extLst>
          </p:nvPr>
        </p:nvGraphicFramePr>
        <p:xfrm>
          <a:off x="10112188" y="-35062"/>
          <a:ext cx="2079812" cy="7799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TextBox 1">
            <a:extLst>
              <a:ext uri="{FF2B5EF4-FFF2-40B4-BE49-F238E27FC236}">
                <a16:creationId xmlns:a16="http://schemas.microsoft.com/office/drawing/2014/main" id="{5D72AE28-47D5-6490-046E-A7952E349822}"/>
              </a:ext>
            </a:extLst>
          </p:cNvPr>
          <p:cNvSpPr txBox="1"/>
          <p:nvPr/>
        </p:nvSpPr>
        <p:spPr>
          <a:xfrm>
            <a:off x="81065" y="831823"/>
            <a:ext cx="12101310" cy="1815882"/>
          </a:xfrm>
          <a:prstGeom prst="rect">
            <a:avLst/>
          </a:prstGeom>
          <a:noFill/>
        </p:spPr>
        <p:txBody>
          <a:bodyPr wrap="square" rtlCol="0">
            <a:spAutoFit/>
          </a:bodyPr>
          <a:lstStyle/>
          <a:p>
            <a:pPr algn="just"/>
            <a:r>
              <a:rPr lang="fr-FR" sz="1600" dirty="0">
                <a:latin typeface="Avenir Next LT Pro" panose="020B0504020202020204" pitchFamily="34" charset="0"/>
              </a:rPr>
              <a:t>Votre nouveau milieu de travail a été conçu selon la norme Milieu de travail GC tout en conservant une grande partie de l'aménagement original de l'espace. Des matériaux et des dispositifs d'atténuation du son, ainsi que des zones, ont été ajoutés pour limiter le transfert du son. Il y a également un système d'orientation supplémentaire et des points de travail pour la collaboration en personne et virtuelle. Dans les pages suivantes, nous allons explorer quatre stratégies de conception utilisées dans l'aménagement de votre milieu de travail, afin de vous aider à comprendre pourquoi et comment certaines décisions ont été prises : </a:t>
            </a:r>
            <a:r>
              <a:rPr lang="fr-FR" sz="1600" b="1" dirty="0">
                <a:latin typeface="Avenir Next LT Pro" panose="020B0504020202020204" pitchFamily="34" charset="0"/>
              </a:rPr>
              <a:t>conception d'inspiration autochtone, accessibilité et inclusivité, conception durable</a:t>
            </a:r>
            <a:r>
              <a:rPr lang="fr-FR" sz="1600" dirty="0">
                <a:latin typeface="Avenir Next LT Pro" panose="020B0504020202020204" pitchFamily="34" charset="0"/>
              </a:rPr>
              <a:t> et </a:t>
            </a:r>
            <a:r>
              <a:rPr lang="fr-FR" sz="1600" b="1" dirty="0">
                <a:latin typeface="Avenir Next LT Pro" panose="020B0504020202020204" pitchFamily="34" charset="0"/>
              </a:rPr>
              <a:t>points de travail standards</a:t>
            </a:r>
            <a:r>
              <a:rPr lang="fr-FR" sz="1600" dirty="0">
                <a:latin typeface="Avenir Next LT Pro" panose="020B0504020202020204" pitchFamily="34" charset="0"/>
              </a:rPr>
              <a:t>.</a:t>
            </a:r>
            <a:endParaRPr lang="en-CA" sz="1600" dirty="0">
              <a:latin typeface="Avenir Next LT Pro" panose="020B0504020202020204" pitchFamily="34" charset="0"/>
            </a:endParaRPr>
          </a:p>
        </p:txBody>
      </p:sp>
      <p:sp>
        <p:nvSpPr>
          <p:cNvPr id="29" name="Rectangle 28">
            <a:extLst>
              <a:ext uri="{FF2B5EF4-FFF2-40B4-BE49-F238E27FC236}">
                <a16:creationId xmlns:a16="http://schemas.microsoft.com/office/drawing/2014/main" id="{E1873386-20FE-4EB9-A8B0-E66F636B84FB}"/>
              </a:ext>
            </a:extLst>
          </p:cNvPr>
          <p:cNvSpPr/>
          <p:nvPr/>
        </p:nvSpPr>
        <p:spPr>
          <a:xfrm>
            <a:off x="163423" y="3516448"/>
            <a:ext cx="2768979" cy="474427"/>
          </a:xfrm>
          <a:prstGeom prst="rect">
            <a:avLst/>
          </a:prstGeom>
          <a:solidFill>
            <a:srgbClr val="96C2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chemeClr val="tx1"/>
                </a:solidFill>
                <a:latin typeface="Avenir Next LT Pro Demi" panose="020B0704020202020204" pitchFamily="34" charset="0"/>
              </a:rPr>
              <a:t>CONCEPTION D’INSPIRATION AUTOCHTONE</a:t>
            </a:r>
          </a:p>
        </p:txBody>
      </p:sp>
      <p:sp>
        <p:nvSpPr>
          <p:cNvPr id="43" name="TextBox 42">
            <a:extLst>
              <a:ext uri="{FF2B5EF4-FFF2-40B4-BE49-F238E27FC236}">
                <a16:creationId xmlns:a16="http://schemas.microsoft.com/office/drawing/2014/main" id="{C29BAD6B-9186-4C94-95DE-AA3EED05ADC7}"/>
              </a:ext>
            </a:extLst>
          </p:cNvPr>
          <p:cNvSpPr txBox="1"/>
          <p:nvPr/>
        </p:nvSpPr>
        <p:spPr>
          <a:xfrm>
            <a:off x="180525" y="4136407"/>
            <a:ext cx="2768978" cy="1323439"/>
          </a:xfrm>
          <a:prstGeom prst="rect">
            <a:avLst/>
          </a:prstGeom>
          <a:solidFill>
            <a:srgbClr val="96C258">
              <a:alpha val="40000"/>
            </a:srgbClr>
          </a:solidFill>
        </p:spPr>
        <p:txBody>
          <a:bodyPr wrap="square" rtlCol="0">
            <a:spAutoFit/>
          </a:bodyPr>
          <a:lstStyle/>
          <a:p>
            <a:pPr marL="285750" indent="-285750">
              <a:buFont typeface="Arial" panose="020B0604020202020204" pitchFamily="34" charset="0"/>
              <a:buChar char="•"/>
            </a:pPr>
            <a:r>
              <a:rPr lang="fr-CA" sz="1600" dirty="0">
                <a:latin typeface="Avenir Next LT Pro" panose="020B0504020202020204" pitchFamily="34" charset="0"/>
              </a:rPr>
              <a:t>Lien avec la nature</a:t>
            </a:r>
          </a:p>
          <a:p>
            <a:pPr marL="285750" indent="-285750">
              <a:buFont typeface="Arial" panose="020B0604020202020204" pitchFamily="34" charset="0"/>
              <a:buChar char="•"/>
            </a:pPr>
            <a:r>
              <a:rPr lang="fr-CA" sz="1600" dirty="0">
                <a:latin typeface="Avenir Next LT Pro" panose="020B0504020202020204" pitchFamily="34" charset="0"/>
              </a:rPr>
              <a:t>Art autochtone local</a:t>
            </a:r>
          </a:p>
          <a:p>
            <a:pPr marL="285750" indent="-285750">
              <a:buFont typeface="Arial" panose="020B0604020202020204" pitchFamily="34" charset="0"/>
              <a:buChar char="•"/>
            </a:pPr>
            <a:r>
              <a:rPr lang="fr-CA" sz="1600" dirty="0">
                <a:latin typeface="Avenir Next LT Pro" panose="020B0504020202020204" pitchFamily="34" charset="0"/>
              </a:rPr>
              <a:t>Reconnaissance du territoire</a:t>
            </a:r>
          </a:p>
          <a:p>
            <a:pPr marL="285750" indent="-285750">
              <a:buFont typeface="Arial" panose="020B0604020202020204" pitchFamily="34" charset="0"/>
              <a:buChar char="•"/>
            </a:pPr>
            <a:endParaRPr lang="fr-CA" sz="1600" dirty="0">
              <a:latin typeface="Avenir Next LT Pro" panose="020B0504020202020204" pitchFamily="34" charset="0"/>
            </a:endParaRPr>
          </a:p>
        </p:txBody>
      </p:sp>
      <p:sp>
        <p:nvSpPr>
          <p:cNvPr id="27" name="Rectangle 26">
            <a:extLst>
              <a:ext uri="{FF2B5EF4-FFF2-40B4-BE49-F238E27FC236}">
                <a16:creationId xmlns:a16="http://schemas.microsoft.com/office/drawing/2014/main" id="{09AB649B-D17D-4C4F-A6C7-C4367EA6B5A3}"/>
              </a:ext>
            </a:extLst>
          </p:cNvPr>
          <p:cNvSpPr/>
          <p:nvPr/>
        </p:nvSpPr>
        <p:spPr>
          <a:xfrm>
            <a:off x="3121674" y="3510445"/>
            <a:ext cx="2971658" cy="480430"/>
          </a:xfrm>
          <a:prstGeom prst="rect">
            <a:avLst/>
          </a:prstGeom>
          <a:solidFill>
            <a:srgbClr val="4097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ACCESSIBILITÉ ET INCLUSIVITÉ</a:t>
            </a:r>
          </a:p>
        </p:txBody>
      </p:sp>
      <p:sp>
        <p:nvSpPr>
          <p:cNvPr id="44" name="TextBox 43">
            <a:extLst>
              <a:ext uri="{FF2B5EF4-FFF2-40B4-BE49-F238E27FC236}">
                <a16:creationId xmlns:a16="http://schemas.microsoft.com/office/drawing/2014/main" id="{D59D4C60-8C69-4422-AD34-3C468D2EC64D}"/>
              </a:ext>
            </a:extLst>
          </p:cNvPr>
          <p:cNvSpPr txBox="1"/>
          <p:nvPr/>
        </p:nvSpPr>
        <p:spPr>
          <a:xfrm>
            <a:off x="3121674" y="4136407"/>
            <a:ext cx="2971658" cy="1323439"/>
          </a:xfrm>
          <a:prstGeom prst="rect">
            <a:avLst/>
          </a:prstGeom>
          <a:solidFill>
            <a:srgbClr val="409786">
              <a:alpha val="40000"/>
            </a:srgbClr>
          </a:solidFill>
        </p:spPr>
        <p:txBody>
          <a:bodyPr wrap="square" rtlCol="0">
            <a:spAutoFit/>
          </a:bodyPr>
          <a:lstStyle/>
          <a:p>
            <a:pPr marL="285750" indent="-285750">
              <a:buFont typeface="Arial" panose="020B0604020202020204" pitchFamily="34" charset="0"/>
              <a:buChar char="•"/>
            </a:pPr>
            <a:r>
              <a:rPr lang="fr-CA" sz="1600" dirty="0">
                <a:latin typeface="Avenir Next LT Pro" panose="020B0504020202020204" pitchFamily="34" charset="0"/>
              </a:rPr>
              <a:t>Équitable</a:t>
            </a:r>
          </a:p>
          <a:p>
            <a:pPr marL="285750" indent="-285750">
              <a:buFont typeface="Arial" panose="020B0604020202020204" pitchFamily="34" charset="0"/>
              <a:buChar char="•"/>
            </a:pPr>
            <a:r>
              <a:rPr lang="fr-CA" sz="1600" dirty="0">
                <a:latin typeface="Avenir Next LT Pro" panose="020B0504020202020204" pitchFamily="34" charset="0"/>
              </a:rPr>
              <a:t>Souple</a:t>
            </a:r>
          </a:p>
          <a:p>
            <a:pPr marL="285750" indent="-285750">
              <a:buFont typeface="Arial" panose="020B0604020202020204" pitchFamily="34" charset="0"/>
              <a:buChar char="•"/>
            </a:pPr>
            <a:r>
              <a:rPr lang="fr-CA" sz="1600" dirty="0">
                <a:latin typeface="Avenir Next LT Pro" panose="020B0504020202020204" pitchFamily="34" charset="0"/>
              </a:rPr>
              <a:t>Variété</a:t>
            </a:r>
          </a:p>
          <a:p>
            <a:pPr marL="285750" indent="-285750">
              <a:buFont typeface="Arial" panose="020B0604020202020204" pitchFamily="34" charset="0"/>
              <a:buChar char="•"/>
            </a:pPr>
            <a:r>
              <a:rPr lang="fr-CA" sz="1600" dirty="0">
                <a:latin typeface="Avenir Next LT Pro" panose="020B0504020202020204" pitchFamily="34" charset="0"/>
              </a:rPr>
              <a:t>Choix</a:t>
            </a:r>
          </a:p>
          <a:p>
            <a:pPr marL="285750" indent="-285750">
              <a:buFont typeface="Arial" panose="020B0604020202020204" pitchFamily="34" charset="0"/>
              <a:buChar char="•"/>
            </a:pPr>
            <a:endParaRPr lang="fr-CA" sz="1600" dirty="0">
              <a:latin typeface="Avenir Next LT Pro" panose="020B0504020202020204" pitchFamily="34" charset="0"/>
            </a:endParaRPr>
          </a:p>
        </p:txBody>
      </p:sp>
      <p:sp>
        <p:nvSpPr>
          <p:cNvPr id="24" name="Rectangle 23">
            <a:extLst>
              <a:ext uri="{FF2B5EF4-FFF2-40B4-BE49-F238E27FC236}">
                <a16:creationId xmlns:a16="http://schemas.microsoft.com/office/drawing/2014/main" id="{AC5E2E03-3F7E-46DA-8A94-9E8F730DC4F5}"/>
              </a:ext>
            </a:extLst>
          </p:cNvPr>
          <p:cNvSpPr/>
          <p:nvPr/>
        </p:nvSpPr>
        <p:spPr>
          <a:xfrm>
            <a:off x="6264260" y="3507141"/>
            <a:ext cx="2668086" cy="480430"/>
          </a:xfrm>
          <a:prstGeom prst="rect">
            <a:avLst/>
          </a:prstGeom>
          <a:solidFill>
            <a:srgbClr val="2C6A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bg1"/>
                </a:solidFill>
                <a:latin typeface="Avenir Next LT Pro Demi" panose="020B0704020202020204" pitchFamily="34" charset="0"/>
              </a:rPr>
              <a:t>CONCEPTION DURABLE</a:t>
            </a:r>
          </a:p>
        </p:txBody>
      </p:sp>
      <p:sp>
        <p:nvSpPr>
          <p:cNvPr id="45" name="TextBox 44">
            <a:extLst>
              <a:ext uri="{FF2B5EF4-FFF2-40B4-BE49-F238E27FC236}">
                <a16:creationId xmlns:a16="http://schemas.microsoft.com/office/drawing/2014/main" id="{11765F28-0ABC-482A-ACBD-0249B816C4BF}"/>
              </a:ext>
            </a:extLst>
          </p:cNvPr>
          <p:cNvSpPr txBox="1"/>
          <p:nvPr/>
        </p:nvSpPr>
        <p:spPr>
          <a:xfrm>
            <a:off x="6264260" y="4124367"/>
            <a:ext cx="2701557" cy="1323439"/>
          </a:xfrm>
          <a:prstGeom prst="rect">
            <a:avLst/>
          </a:prstGeom>
          <a:solidFill>
            <a:srgbClr val="2C6A3F">
              <a:alpha val="40000"/>
            </a:srgbClr>
          </a:solidFill>
        </p:spPr>
        <p:txBody>
          <a:bodyPr wrap="square" rtlCol="0">
            <a:spAutoFit/>
          </a:bodyPr>
          <a:lstStyle/>
          <a:p>
            <a:pPr marL="285750" indent="-285750">
              <a:buFont typeface="Arial" panose="020B0604020202020204" pitchFamily="34" charset="0"/>
              <a:buChar char="•"/>
            </a:pPr>
            <a:r>
              <a:rPr lang="fr-CA" sz="1600" dirty="0">
                <a:latin typeface="Avenir Next LT Pro" panose="020B0504020202020204" pitchFamily="34" charset="0"/>
              </a:rPr>
              <a:t>Articles recyclés</a:t>
            </a:r>
          </a:p>
          <a:p>
            <a:pPr marL="285750" indent="-285750">
              <a:buFont typeface="Arial" panose="020B0604020202020204" pitchFamily="34" charset="0"/>
              <a:buChar char="•"/>
            </a:pPr>
            <a:r>
              <a:rPr lang="fr-CA" sz="1600" dirty="0">
                <a:latin typeface="Avenir Next LT Pro" panose="020B0504020202020204" pitchFamily="34" charset="0"/>
              </a:rPr>
              <a:t>Élimination des déchets et recyclage adéquats</a:t>
            </a:r>
          </a:p>
          <a:p>
            <a:pPr marL="285750" indent="-285750">
              <a:buFont typeface="Arial" panose="020B0604020202020204" pitchFamily="34" charset="0"/>
              <a:buChar char="•"/>
            </a:pPr>
            <a:r>
              <a:rPr lang="fr-CA" sz="1600" dirty="0">
                <a:latin typeface="Avenir Next LT Pro" panose="020B0504020202020204" pitchFamily="34" charset="0"/>
              </a:rPr>
              <a:t>Approvisionnement durable</a:t>
            </a:r>
          </a:p>
        </p:txBody>
      </p:sp>
      <p:sp>
        <p:nvSpPr>
          <p:cNvPr id="39" name="Rectangle 38">
            <a:extLst>
              <a:ext uri="{FF2B5EF4-FFF2-40B4-BE49-F238E27FC236}">
                <a16:creationId xmlns:a16="http://schemas.microsoft.com/office/drawing/2014/main" id="{C80F076B-7427-4963-8A18-65DCB92993F0}"/>
              </a:ext>
            </a:extLst>
          </p:cNvPr>
          <p:cNvSpPr/>
          <p:nvPr/>
        </p:nvSpPr>
        <p:spPr>
          <a:xfrm>
            <a:off x="9103274" y="3510445"/>
            <a:ext cx="2902636" cy="477126"/>
          </a:xfrm>
          <a:prstGeom prst="rect">
            <a:avLst/>
          </a:prstGeom>
          <a:solidFill>
            <a:srgbClr val="C35E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600" dirty="0">
                <a:solidFill>
                  <a:schemeClr val="tx1"/>
                </a:solidFill>
                <a:latin typeface="Avenir Next LT Pro Demi" panose="020B0704020202020204" pitchFamily="34" charset="0"/>
              </a:rPr>
              <a:t>POINTS DE TRAVAIL STANDARDS</a:t>
            </a:r>
          </a:p>
        </p:txBody>
      </p:sp>
      <p:sp>
        <p:nvSpPr>
          <p:cNvPr id="47" name="TextBox 46">
            <a:extLst>
              <a:ext uri="{FF2B5EF4-FFF2-40B4-BE49-F238E27FC236}">
                <a16:creationId xmlns:a16="http://schemas.microsoft.com/office/drawing/2014/main" id="{1A146485-0BBD-4314-8EBF-3DD3769774CF}"/>
              </a:ext>
            </a:extLst>
          </p:cNvPr>
          <p:cNvSpPr txBox="1"/>
          <p:nvPr/>
        </p:nvSpPr>
        <p:spPr>
          <a:xfrm>
            <a:off x="9136745" y="4106219"/>
            <a:ext cx="2869166" cy="1323439"/>
          </a:xfrm>
          <a:prstGeom prst="rect">
            <a:avLst/>
          </a:prstGeom>
          <a:solidFill>
            <a:srgbClr val="C35E2E">
              <a:alpha val="40000"/>
            </a:srgbClr>
          </a:solidFill>
        </p:spPr>
        <p:txBody>
          <a:bodyPr wrap="square" rtlCol="0">
            <a:spAutoFit/>
          </a:bodyPr>
          <a:lstStyle/>
          <a:p>
            <a:pPr marL="285750" indent="-285750">
              <a:buFont typeface="Arial" panose="020B0604020202020204" pitchFamily="34" charset="0"/>
              <a:buChar char="•"/>
            </a:pPr>
            <a:r>
              <a:rPr lang="fr-CA" sz="1600" dirty="0">
                <a:latin typeface="Avenir Next LT Pro" panose="020B0504020202020204" pitchFamily="34" charset="0"/>
              </a:rPr>
              <a:t>Configurations du Milieu de travail GC</a:t>
            </a:r>
          </a:p>
          <a:p>
            <a:pPr marL="285750" indent="-285750">
              <a:buFont typeface="Arial" panose="020B0604020202020204" pitchFamily="34" charset="0"/>
              <a:buChar char="•"/>
            </a:pPr>
            <a:r>
              <a:rPr lang="fr-CA" sz="1600" dirty="0">
                <a:latin typeface="Avenir Next LT Pro" panose="020B0504020202020204" pitchFamily="34" charset="0"/>
              </a:rPr>
              <a:t>Solutions intégrales pour le mobilier et l’équipement (AV/TI)</a:t>
            </a:r>
          </a:p>
        </p:txBody>
      </p:sp>
      <p:pic>
        <p:nvPicPr>
          <p:cNvPr id="7" name="Graphic 6">
            <a:extLst>
              <a:ext uri="{FF2B5EF4-FFF2-40B4-BE49-F238E27FC236}">
                <a16:creationId xmlns:a16="http://schemas.microsoft.com/office/drawing/2014/main" id="{6BC85F97-8ECC-435D-B333-C4B37618B7C3}"/>
              </a:ext>
              <a:ext uri="{C183D7F6-B498-43B3-948B-1728B52AA6E4}">
                <adec:decorative xmlns:adec="http://schemas.microsoft.com/office/drawing/2017/decorative" val="1"/>
              </a:ext>
            </a:extLst>
          </p:cNvPr>
          <p:cNvPicPr>
            <a:picLocks noChangeAspect="1"/>
          </p:cNvPicPr>
          <p:nvPr/>
        </p:nvPicPr>
        <p:blipFill>
          <a:blip r:embed="rId9">
            <a:extLst>
              <a:ext uri="{28A0092B-C50C-407E-A947-70E740481C1C}">
                <a14:useLocalDpi xmlns:a14="http://schemas.microsoft.com/office/drawing/2010/main"/>
              </a:ext>
            </a:extLst>
          </a:blip>
          <a:srcRect/>
          <a:stretch/>
        </p:blipFill>
        <p:spPr>
          <a:xfrm>
            <a:off x="4022736" y="2599543"/>
            <a:ext cx="1072964" cy="870994"/>
          </a:xfrm>
          <a:prstGeom prst="rect">
            <a:avLst/>
          </a:prstGeom>
        </p:spPr>
      </p:pic>
      <p:pic>
        <p:nvPicPr>
          <p:cNvPr id="9" name="Graphic 8">
            <a:extLst>
              <a:ext uri="{FF2B5EF4-FFF2-40B4-BE49-F238E27FC236}">
                <a16:creationId xmlns:a16="http://schemas.microsoft.com/office/drawing/2014/main" id="{AFD6055F-AE76-4AC4-BF4E-5C9D80511B09}"/>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a:ext>
              <a:ext uri="{96DAC541-7B7A-43D3-8B79-37D633B846F1}">
                <asvg:svgBlip xmlns:asvg="http://schemas.microsoft.com/office/drawing/2016/SVG/main" r:embed="rId11"/>
              </a:ext>
            </a:extLst>
          </a:blip>
          <a:srcRect/>
          <a:stretch/>
        </p:blipFill>
        <p:spPr>
          <a:xfrm>
            <a:off x="1135715" y="2590272"/>
            <a:ext cx="914400" cy="914400"/>
          </a:xfrm>
          <a:prstGeom prst="rect">
            <a:avLst/>
          </a:prstGeom>
        </p:spPr>
      </p:pic>
      <p:pic>
        <p:nvPicPr>
          <p:cNvPr id="49" name="Graphic 48">
            <a:extLst>
              <a:ext uri="{FF2B5EF4-FFF2-40B4-BE49-F238E27FC236}">
                <a16:creationId xmlns:a16="http://schemas.microsoft.com/office/drawing/2014/main" id="{40DD9A5C-5DB3-4824-BEC0-E6EE512F8F34}"/>
              </a:ext>
              <a:ext uri="{C183D7F6-B498-43B3-948B-1728B52AA6E4}">
                <adec:decorative xmlns:adec="http://schemas.microsoft.com/office/drawing/2017/decorative" val="1"/>
              </a:ext>
            </a:extLst>
          </p:cNvPr>
          <p:cNvPicPr>
            <a:picLocks noChangeAspect="1"/>
          </p:cNvPicPr>
          <p:nvPr/>
        </p:nvPicPr>
        <p:blipFill>
          <a:blip r:embed="rId12">
            <a:extLst>
              <a:ext uri="{28A0092B-C50C-407E-A947-70E740481C1C}">
                <a14:useLocalDpi xmlns:a14="http://schemas.microsoft.com/office/drawing/2010/main"/>
              </a:ext>
            </a:extLst>
          </a:blip>
          <a:srcRect/>
          <a:stretch/>
        </p:blipFill>
        <p:spPr>
          <a:xfrm>
            <a:off x="7133855" y="2606600"/>
            <a:ext cx="847343" cy="914400"/>
          </a:xfrm>
          <a:prstGeom prst="rect">
            <a:avLst/>
          </a:prstGeom>
        </p:spPr>
      </p:pic>
      <p:pic>
        <p:nvPicPr>
          <p:cNvPr id="51" name="Graphic 50">
            <a:extLst>
              <a:ext uri="{FF2B5EF4-FFF2-40B4-BE49-F238E27FC236}">
                <a16:creationId xmlns:a16="http://schemas.microsoft.com/office/drawing/2014/main" id="{7D5AB995-F4F2-48FB-86A1-9AB3EF4FECDD}"/>
              </a:ext>
              <a:ext uri="{C183D7F6-B498-43B3-948B-1728B52AA6E4}">
                <adec:decorative xmlns:adec="http://schemas.microsoft.com/office/drawing/2017/decorative" val="1"/>
              </a:ext>
            </a:extLst>
          </p:cNvPr>
          <p:cNvPicPr>
            <a:picLocks noChangeAspect="1"/>
          </p:cNvPicPr>
          <p:nvPr/>
        </p:nvPicPr>
        <p:blipFill>
          <a:blip r:embed="rId13">
            <a:extLst>
              <a:ext uri="{28A0092B-C50C-407E-A947-70E740481C1C}">
                <a14:useLocalDpi xmlns:a14="http://schemas.microsoft.com/office/drawing/2010/main"/>
              </a:ext>
            </a:extLst>
          </a:blip>
          <a:srcRect/>
          <a:stretch/>
        </p:blipFill>
        <p:spPr>
          <a:xfrm>
            <a:off x="10059443" y="2693539"/>
            <a:ext cx="914400" cy="795129"/>
          </a:xfrm>
          <a:prstGeom prst="rect">
            <a:avLst/>
          </a:prstGeom>
        </p:spPr>
      </p:pic>
    </p:spTree>
    <p:extLst>
      <p:ext uri="{BB962C8B-B14F-4D97-AF65-F5344CB8AC3E}">
        <p14:creationId xmlns:p14="http://schemas.microsoft.com/office/powerpoint/2010/main" val="191230366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 name="ENGAGE" val="{&quot;SavedSwatch&quot;:&quot;-11579311|-10846711|-14797230|-8244963|-11249614|PSPC&quot;,&quot;Id&quot;:&quot;5d3782854232362d9cdb8410&quot;,&quot;SmartGridHorizontal&quot;:0,&quot;LinkedExcelSources&quot;:{},&quot;LinkedProjectSources&quot;:{},&quot;FlowConfig&quot;:{&quot;Canvas&quot;:{&quot;Slide&quot;:-1,&quot;Width&quot;:0,&quot;Height&quot;:0},&quot;Timeline&quot;:{&quot;Actions&quot;:[]}},&quot;LinkedSlideMergeSources&quot;:{},&quot;LinkedSharePointSlideMergeSources&quot;:{}}"/>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GCworkplace">
      <a:dk1>
        <a:srgbClr val="000000"/>
      </a:dk1>
      <a:lt1>
        <a:srgbClr val="FFFFFF"/>
      </a:lt1>
      <a:dk2>
        <a:srgbClr val="77797C"/>
      </a:dk2>
      <a:lt2>
        <a:srgbClr val="E7E6E6"/>
      </a:lt2>
      <a:accent1>
        <a:srgbClr val="A8CE75"/>
      </a:accent1>
      <a:accent2>
        <a:srgbClr val="388978"/>
      </a:accent2>
      <a:accent3>
        <a:srgbClr val="18853F"/>
      </a:accent3>
      <a:accent4>
        <a:srgbClr val="B27A0A"/>
      </a:accent4>
      <a:accent5>
        <a:srgbClr val="17455C"/>
      </a:accent5>
      <a:accent6>
        <a:srgbClr val="BBBCBF"/>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36337</TotalTime>
  <Words>9958</Words>
  <Application>Microsoft Office PowerPoint</Application>
  <PresentationFormat>Widescreen</PresentationFormat>
  <Paragraphs>944</Paragraphs>
  <Slides>60</Slides>
  <Notes>23</Notes>
  <HiddenSlides>0</HiddenSlides>
  <MMClips>0</MMClips>
  <ScaleCrop>false</ScaleCrop>
  <HeadingPairs>
    <vt:vector size="8" baseType="variant">
      <vt:variant>
        <vt:lpstr>Fonts Used</vt:lpstr>
      </vt:variant>
      <vt:variant>
        <vt:i4>8</vt:i4>
      </vt:variant>
      <vt:variant>
        <vt:lpstr>Theme</vt:lpstr>
      </vt:variant>
      <vt:variant>
        <vt:i4>1</vt:i4>
      </vt:variant>
      <vt:variant>
        <vt:lpstr>Embedded OLE Servers</vt:lpstr>
      </vt:variant>
      <vt:variant>
        <vt:i4>1</vt:i4>
      </vt:variant>
      <vt:variant>
        <vt:lpstr>Slide Titles</vt:lpstr>
      </vt:variant>
      <vt:variant>
        <vt:i4>60</vt:i4>
      </vt:variant>
    </vt:vector>
  </HeadingPairs>
  <TitlesOfParts>
    <vt:vector size="70" baseType="lpstr">
      <vt:lpstr>Arial</vt:lpstr>
      <vt:lpstr>Arial Rounded MT Bold</vt:lpstr>
      <vt:lpstr>Avenir Next LT Pro</vt:lpstr>
      <vt:lpstr>Avenir Next LT Pro Demi</vt:lpstr>
      <vt:lpstr>Calibri</vt:lpstr>
      <vt:lpstr>Calibri Light</vt:lpstr>
      <vt:lpstr>Georgia</vt:lpstr>
      <vt:lpstr>Wingdings</vt:lpstr>
      <vt:lpstr>1_Office Theme</vt:lpstr>
      <vt:lpstr>think-cell Slide</vt:lpstr>
      <vt:lpstr>BOÎTE À OUTILS DES EMPLOYÉS</vt:lpstr>
      <vt:lpstr>Comment utiliser ce document</vt:lpstr>
      <vt:lpstr>Contenu de la boîte à outils</vt:lpstr>
      <vt:lpstr>Introduction à votre milieu de travail – Table des matières</vt:lpstr>
      <vt:lpstr>Introduction à votre milieu de travail</vt:lpstr>
      <vt:lpstr>Introduction à votre milieu de travail – S’adapter au travail axé sur les activités</vt:lpstr>
      <vt:lpstr>Introduction à votre milieu de travail – À propos du Milieu de travail GC</vt:lpstr>
      <vt:lpstr>Introduction à votre milieu de travail – Inspiration de la nature</vt:lpstr>
      <vt:lpstr>Introduction à votre milieu de travail – Stratégies de conception</vt:lpstr>
      <vt:lpstr>Introduction à votre milieu de travail – Conception d’inspiration autochtone</vt:lpstr>
      <vt:lpstr>Introduction à votre milieu de travail – Accessibilité et inclusivité</vt:lpstr>
      <vt:lpstr>Introduction à votre milieu de travail – Durabilité</vt:lpstr>
      <vt:lpstr>Introduction à votre milieu de travail – Points de travail standards (1 de 2)</vt:lpstr>
      <vt:lpstr>Introduction à votre milieu de travail – Points de travail standards (2 de 2)</vt:lpstr>
      <vt:lpstr>Planification – Table des matières</vt:lpstr>
      <vt:lpstr>Planification – Planifier votre semaine de travail</vt:lpstr>
      <vt:lpstr>Planification – Lignes directrices en matière de santé</vt:lpstr>
      <vt:lpstr>Planification – Planifier votre transport (1 de 2)</vt:lpstr>
      <vt:lpstr>Planification – Planifier votre transport (2 de 2)</vt:lpstr>
      <vt:lpstr>Planification – Commodités (1 de 2)</vt:lpstr>
      <vt:lpstr>Planification – Commodités (2 de 2)</vt:lpstr>
      <vt:lpstr>Planification – Heures d’ouverture du milieu de travail</vt:lpstr>
      <vt:lpstr>Préparation – Table des matières  </vt:lpstr>
      <vt:lpstr>GETTING READY</vt:lpstr>
      <vt:lpstr>Préparation – Réserver un point de travail (2 de 2)</vt:lpstr>
      <vt:lpstr>Préparation – Réserver une salle de réunion</vt:lpstr>
      <vt:lpstr>Préparation – Accès au milieu de travail</vt:lpstr>
      <vt:lpstr>Préparation – Préparer votre sac</vt:lpstr>
      <vt:lpstr>Préparation – Une nouvelle façon de travailler</vt:lpstr>
      <vt:lpstr>Préparation – Normes communautaires</vt:lpstr>
      <vt:lpstr>Préparation – Étiquette en milieu de travail (1 de 7)</vt:lpstr>
      <vt:lpstr>Préparation – Étiquette en milieu de travail (2 de 7)</vt:lpstr>
      <vt:lpstr>Préparation – Étiquette en milieu de travail (3 de 7)</vt:lpstr>
      <vt:lpstr>Préparation – Étiquette en milieu de travail (4 de 7)</vt:lpstr>
      <vt:lpstr>Préparation – Étiquette en milieu de travail (5 de 7)</vt:lpstr>
      <vt:lpstr>Préparation – Étiquette en milieu de travail (6 de 7)</vt:lpstr>
      <vt:lpstr>Préparation – Étiquette en milieu de travail (7 de 7)</vt:lpstr>
      <vt:lpstr>Utilisation de l’espace – Table des matières </vt:lpstr>
      <vt:lpstr>Utilisation de l’espace – Immeuble [nom/adresse de l’immeuble]</vt:lpstr>
      <vt:lpstr>Utilisation de l’espace – Mesures d’urgence</vt:lpstr>
      <vt:lpstr>Utilisation de l’espace – Signalétique et orientation</vt:lpstr>
      <vt:lpstr>Utilisation de l’espace – Casiers et placards</vt:lpstr>
      <vt:lpstr>Utilisation de l’espace – Configurer votre point de travail  (1 de 3)</vt:lpstr>
      <vt:lpstr>Utilisation de l’espace – Configurer votre point de travail  (2 de 3)</vt:lpstr>
      <vt:lpstr>Utilisation de l’espace – Configurer votre point de travail  (3 de 3)</vt:lpstr>
      <vt:lpstr>Utilisation de l’espace – S’enregistrer/Mettre à jour votre statut</vt:lpstr>
      <vt:lpstr>Utilisation de l’espace – Technologie postes collaboratifs (1 de 2)</vt:lpstr>
      <vt:lpstr>Utilisation de l’espace – Technologie postes collaboratifs (2 de 2)</vt:lpstr>
      <vt:lpstr>Utilisation de l’espace – Voisinages (le cas échéant) </vt:lpstr>
      <vt:lpstr>Utilisation de l’espace – Zonage</vt:lpstr>
      <vt:lpstr>Points de travail individuels ouverts et fermés</vt:lpstr>
      <vt:lpstr>Points de travail collaboratifs ouverts et fermés </vt:lpstr>
      <vt:lpstr>Locaux de soutien et salon</vt:lpstr>
      <vt:lpstr>Utilisation de l’espace – Salles d’équipement</vt:lpstr>
      <vt:lpstr>Utilisation de l’espace – Cuisinette et salons</vt:lpstr>
      <vt:lpstr>Utilisation de l’espace – Salle de mieux-être</vt:lpstr>
      <vt:lpstr>Utilisation de l’espace – Quitter le milieu de travail</vt:lpstr>
      <vt:lpstr>Soutien sur place</vt:lpstr>
      <vt:lpstr>Contacts utiles</vt:lpstr>
      <vt:lpstr>MERCI!</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Tu</dc:creator>
  <cp:lastModifiedBy>Genereux, Sophie (SPAC/PSPC) (elle-la / she-her)</cp:lastModifiedBy>
  <cp:revision>697</cp:revision>
  <dcterms:created xsi:type="dcterms:W3CDTF">2018-01-23T15:59:12Z</dcterms:created>
  <dcterms:modified xsi:type="dcterms:W3CDTF">2023-05-23T13:34:46Z</dcterms:modified>
</cp:coreProperties>
</file>