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</p:sldIdLst>
  <p:sldSz cx="12192000" cy="6858000"/>
  <p:notesSz cx="6858000" cy="9144000"/>
  <p:custDataLst>
    <p:tags r:id="rId3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C1F52"/>
    <a:srgbClr val="4F5C72"/>
    <a:srgbClr val="7A7AA6"/>
    <a:srgbClr val="2F323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5060" autoAdjust="0"/>
    <p:restoredTop sz="94641" autoAdjust="0"/>
  </p:normalViewPr>
  <p:slideViewPr>
    <p:cSldViewPr snapToGrid="0">
      <p:cViewPr varScale="1">
        <p:scale>
          <a:sx n="109" d="100"/>
          <a:sy n="109" d="100"/>
        </p:scale>
        <p:origin x="1242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tags" Target="tags/tag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17779" y="802298"/>
            <a:ext cx="8637073" cy="2541431"/>
          </a:xfrm>
        </p:spPr>
        <p:txBody>
          <a:bodyPr bIns="0" anchor="b">
            <a:normAutofit/>
          </a:bodyPr>
          <a:lstStyle>
            <a:lvl1pPr algn="l">
              <a:defRPr sz="6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17780" y="3531204"/>
            <a:ext cx="8637072" cy="977621"/>
          </a:xfrm>
        </p:spPr>
        <p:txBody>
          <a:bodyPr tIns="91440" bIns="91440">
            <a:normAutofit/>
          </a:bodyPr>
          <a:lstStyle>
            <a:lvl1pPr marL="0" indent="0" algn="l">
              <a:buNone/>
              <a:defRPr sz="1800" b="0" cap="all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22731E-5322-49CC-9348-0E339FDCA178}" type="datetimeFigureOut">
              <a:rPr lang="en-CA" smtClean="0"/>
              <a:t>2021-01-15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416500" y="329307"/>
            <a:ext cx="4973915" cy="309201"/>
          </a:xfrm>
        </p:spPr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37664" y="798973"/>
            <a:ext cx="811019" cy="503578"/>
          </a:xfrm>
        </p:spPr>
        <p:txBody>
          <a:bodyPr/>
          <a:lstStyle/>
          <a:p>
            <a:fld id="{3832AE71-1343-488D-9E20-704634AFD1F5}" type="slidenum">
              <a:rPr lang="en-CA" smtClean="0"/>
              <a:t>‹N°›</a:t>
            </a:fld>
            <a:endParaRPr lang="en-CA"/>
          </a:p>
        </p:txBody>
      </p:sp>
      <p:cxnSp>
        <p:nvCxnSpPr>
          <p:cNvPr id="15" name="Straight Connector 14"/>
          <p:cNvCxnSpPr/>
          <p:nvPr/>
        </p:nvCxnSpPr>
        <p:spPr>
          <a:xfrm>
            <a:off x="2417780" y="3528542"/>
            <a:ext cx="863707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58881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22731E-5322-49CC-9348-0E339FDCA178}" type="datetimeFigureOut">
              <a:rPr lang="en-CA" smtClean="0"/>
              <a:t>2021-01-15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32AE71-1343-488D-9E20-704634AFD1F5}" type="slidenum">
              <a:rPr lang="en-CA" smtClean="0"/>
              <a:t>‹N°›</a:t>
            </a:fld>
            <a:endParaRPr lang="en-CA"/>
          </a:p>
        </p:txBody>
      </p:sp>
      <p:cxnSp>
        <p:nvCxnSpPr>
          <p:cNvPr id="26" name="Straight Connector 25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519289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39111" y="798973"/>
            <a:ext cx="1615742" cy="465988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4672" y="798973"/>
            <a:ext cx="7828830" cy="465988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22731E-5322-49CC-9348-0E339FDCA178}" type="datetimeFigureOut">
              <a:rPr lang="en-CA" smtClean="0"/>
              <a:t>2021-01-15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32AE71-1343-488D-9E20-704634AFD1F5}" type="slidenum">
              <a:rPr lang="en-CA" smtClean="0"/>
              <a:t>‹N°›</a:t>
            </a:fld>
            <a:endParaRPr lang="en-CA"/>
          </a:p>
        </p:txBody>
      </p:sp>
      <p:cxnSp>
        <p:nvCxnSpPr>
          <p:cNvPr id="15" name="Straight Connector 14"/>
          <p:cNvCxnSpPr/>
          <p:nvPr/>
        </p:nvCxnSpPr>
        <p:spPr>
          <a:xfrm>
            <a:off x="9439111" y="798973"/>
            <a:ext cx="0" cy="4659889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040848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22731E-5322-49CC-9348-0E339FDCA178}" type="datetimeFigureOut">
              <a:rPr lang="en-CA" smtClean="0"/>
              <a:t>2021-01-15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32AE71-1343-488D-9E20-704634AFD1F5}" type="slidenum">
              <a:rPr lang="en-CA" smtClean="0"/>
              <a:t>‹N°›</a:t>
            </a:fld>
            <a:endParaRPr lang="en-CA"/>
          </a:p>
        </p:txBody>
      </p:sp>
      <p:cxnSp>
        <p:nvCxnSpPr>
          <p:cNvPr id="33" name="Straight Connector 32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66566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4239" y="1756130"/>
            <a:ext cx="8643154" cy="1887950"/>
          </a:xfrm>
        </p:spPr>
        <p:txBody>
          <a:bodyPr anchor="b">
            <a:normAutofit/>
          </a:bodyPr>
          <a:lstStyle>
            <a:lvl1pPr algn="l"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4239" y="3806195"/>
            <a:ext cx="8630446" cy="1012929"/>
          </a:xfrm>
        </p:spPr>
        <p:txBody>
          <a:bodyPr tIns="91440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22731E-5322-49CC-9348-0E339FDCA178}" type="datetimeFigureOut">
              <a:rPr lang="en-CA" smtClean="0"/>
              <a:t>2021-01-15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32AE71-1343-488D-9E20-704634AFD1F5}" type="slidenum">
              <a:rPr lang="en-CA" smtClean="0"/>
              <a:t>‹N°›</a:t>
            </a:fld>
            <a:endParaRPr lang="en-CA"/>
          </a:p>
        </p:txBody>
      </p:sp>
      <p:cxnSp>
        <p:nvCxnSpPr>
          <p:cNvPr id="15" name="Straight Connector 14"/>
          <p:cNvCxnSpPr/>
          <p:nvPr/>
        </p:nvCxnSpPr>
        <p:spPr>
          <a:xfrm>
            <a:off x="1454239" y="3804985"/>
            <a:ext cx="8630446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904475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9217" y="804889"/>
            <a:ext cx="9605635" cy="105930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7331" y="2010878"/>
            <a:ext cx="4645152" cy="344859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13771" y="2017343"/>
            <a:ext cx="4645152" cy="34415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22731E-5322-49CC-9348-0E339FDCA178}" type="datetimeFigureOut">
              <a:rPr lang="en-CA" smtClean="0"/>
              <a:t>2021-01-15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32AE71-1343-488D-9E20-704634AFD1F5}" type="slidenum">
              <a:rPr lang="en-CA" smtClean="0"/>
              <a:t>‹N°›</a:t>
            </a:fld>
            <a:endParaRPr lang="en-CA"/>
          </a:p>
        </p:txBody>
      </p:sp>
      <p:cxnSp>
        <p:nvCxnSpPr>
          <p:cNvPr id="35" name="Straight Connector 3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789208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191" y="804163"/>
            <a:ext cx="9607661" cy="105631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191" y="2019549"/>
            <a:ext cx="4645152" cy="801943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47191" y="2824269"/>
            <a:ext cx="4645152" cy="264445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12362" y="2023003"/>
            <a:ext cx="4645152" cy="802237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12362" y="2821491"/>
            <a:ext cx="4645152" cy="263737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22731E-5322-49CC-9348-0E339FDCA178}" type="datetimeFigureOut">
              <a:rPr lang="en-CA" smtClean="0"/>
              <a:t>2021-01-15</a:t>
            </a:fld>
            <a:endParaRPr lang="en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32AE71-1343-488D-9E20-704634AFD1F5}" type="slidenum">
              <a:rPr lang="en-CA" smtClean="0"/>
              <a:t>‹N°›</a:t>
            </a:fld>
            <a:endParaRPr lang="en-CA"/>
          </a:p>
        </p:txBody>
      </p:sp>
      <p:cxnSp>
        <p:nvCxnSpPr>
          <p:cNvPr id="29" name="Straight Connector 28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370256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22731E-5322-49CC-9348-0E339FDCA178}" type="datetimeFigureOut">
              <a:rPr lang="en-CA" smtClean="0"/>
              <a:t>2021-01-15</a:t>
            </a:fld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32AE71-1343-488D-9E20-704634AFD1F5}" type="slidenum">
              <a:rPr lang="en-CA" smtClean="0"/>
              <a:t>‹N°›</a:t>
            </a:fld>
            <a:endParaRPr lang="en-CA"/>
          </a:p>
        </p:txBody>
      </p:sp>
      <p:cxnSp>
        <p:nvCxnSpPr>
          <p:cNvPr id="25" name="Straight Connector 2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880554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22731E-5322-49CC-9348-0E339FDCA178}" type="datetimeFigureOut">
              <a:rPr lang="en-CA" smtClean="0"/>
              <a:t>2021-01-15</a:t>
            </a:fld>
            <a:endParaRPr lang="en-C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32AE71-1343-488D-9E20-704634AFD1F5}" type="slidenum">
              <a:rPr lang="en-CA" smtClean="0"/>
              <a:t>‹N°›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2033160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671" y="798973"/>
            <a:ext cx="3273099" cy="2247117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43714" y="798974"/>
            <a:ext cx="6012470" cy="4658826"/>
          </a:xfrm>
        </p:spPr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44671" y="3205491"/>
            <a:ext cx="3275013" cy="2248181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22731E-5322-49CC-9348-0E339FDCA178}" type="datetimeFigureOut">
              <a:rPr lang="en-CA" smtClean="0"/>
              <a:t>2021-01-15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32AE71-1343-488D-9E20-704634AFD1F5}" type="slidenum">
              <a:rPr lang="en-CA" smtClean="0"/>
              <a:t>‹N°›</a:t>
            </a:fld>
            <a:endParaRPr lang="en-CA"/>
          </a:p>
        </p:txBody>
      </p:sp>
      <p:cxnSp>
        <p:nvCxnSpPr>
          <p:cNvPr id="17" name="Straight Connector 16"/>
          <p:cNvCxnSpPr/>
          <p:nvPr/>
        </p:nvCxnSpPr>
        <p:spPr>
          <a:xfrm>
            <a:off x="1448280" y="3205491"/>
            <a:ext cx="3269490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152336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7477387" y="482170"/>
            <a:ext cx="4074533" cy="5149101"/>
            <a:chOff x="7477387" y="482170"/>
            <a:chExt cx="4074533" cy="5149101"/>
          </a:xfrm>
        </p:grpSpPr>
        <p:sp>
          <p:nvSpPr>
            <p:cNvPr id="18" name="Rectangle 17"/>
            <p:cNvSpPr/>
            <p:nvPr/>
          </p:nvSpPr>
          <p:spPr bwMode="black">
            <a:xfrm>
              <a:off x="7477387" y="482170"/>
              <a:ext cx="4074533" cy="5149101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18"/>
            <p:cNvSpPr/>
            <p:nvPr/>
          </p:nvSpPr>
          <p:spPr bwMode="blackWhite">
            <a:xfrm>
              <a:off x="7790446" y="812506"/>
              <a:ext cx="3450289" cy="4466452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1206" y="1129513"/>
            <a:ext cx="5532328" cy="1830584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124389" y="1122542"/>
            <a:ext cx="2791171" cy="3866327"/>
          </a:xfrm>
          <a:solidFill>
            <a:schemeClr val="bg1">
              <a:lumMod val="8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50329" y="3145992"/>
            <a:ext cx="5524404" cy="2003742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447382" y="5469856"/>
            <a:ext cx="5527351" cy="320123"/>
          </a:xfrm>
        </p:spPr>
        <p:txBody>
          <a:bodyPr/>
          <a:lstStyle>
            <a:lvl1pPr algn="l">
              <a:defRPr/>
            </a:lvl1pPr>
          </a:lstStyle>
          <a:p>
            <a:fld id="{5B22731E-5322-49CC-9348-0E339FDCA178}" type="datetimeFigureOut">
              <a:rPr lang="en-CA" smtClean="0"/>
              <a:t>2021-01-15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447382" y="318640"/>
            <a:ext cx="5541004" cy="320931"/>
          </a:xfrm>
        </p:spPr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32AE71-1343-488D-9E20-704634AFD1F5}" type="slidenum">
              <a:rPr lang="en-CA" smtClean="0"/>
              <a:t>‹N°›</a:t>
            </a:fld>
            <a:endParaRPr lang="en-CA"/>
          </a:p>
        </p:txBody>
      </p:sp>
      <p:cxnSp>
        <p:nvCxnSpPr>
          <p:cNvPr id="31" name="Straight Connector 30"/>
          <p:cNvCxnSpPr/>
          <p:nvPr/>
        </p:nvCxnSpPr>
        <p:spPr>
          <a:xfrm>
            <a:off x="1447382" y="3143605"/>
            <a:ext cx="5527351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429654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51579" y="804519"/>
            <a:ext cx="9603275" cy="104923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1579" y="2015732"/>
            <a:ext cx="9603275" cy="34506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4138" y="330370"/>
            <a:ext cx="3500715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22731E-5322-49CC-9348-0E339FDCA178}" type="datetimeFigureOut">
              <a:rPr lang="en-CA" smtClean="0"/>
              <a:t>2021-01-15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51579" y="329307"/>
            <a:ext cx="5938836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0060" y="798973"/>
            <a:ext cx="811019" cy="50357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2800">
                <a:solidFill>
                  <a:schemeClr val="accent1"/>
                </a:solidFill>
              </a:defRPr>
            </a:lvl1pPr>
          </a:lstStyle>
          <a:p>
            <a:fld id="{3832AE71-1343-488D-9E20-704634AFD1F5}" type="slidenum">
              <a:rPr lang="en-CA" smtClean="0"/>
              <a:t>‹N°›</a:t>
            </a:fld>
            <a:endParaRPr lang="en-CA"/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870191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0" i="0" kern="1200" cap="all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0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8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4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hyperlink" Target="https://www.canada.ca/fr/patrimoine-canadien/services/langues-officielles-bilinguisme/publications/processus-consultation.html" TargetMode="External"/><Relationship Id="rId18" Type="http://schemas.openxmlformats.org/officeDocument/2006/relationships/image" Target="../media/image11.png"/><Relationship Id="rId26" Type="http://schemas.openxmlformats.org/officeDocument/2006/relationships/image" Target="../media/image2.emf"/><Relationship Id="rId3" Type="http://schemas.openxmlformats.org/officeDocument/2006/relationships/image" Target="../media/image1.jpg"/><Relationship Id="rId21" Type="http://schemas.openxmlformats.org/officeDocument/2006/relationships/hyperlink" Target="https://www.canada.ca/fr/patrimoine-canadien/services/langues-officielles-bilinguisme/publications/statistique.html" TargetMode="External"/><Relationship Id="rId7" Type="http://schemas.openxmlformats.org/officeDocument/2006/relationships/hyperlink" Target="https://www.canada.ca/fr/patrimoine-canadien/services/langues-officielles-bilinguisme/publications/communautes-situation-minoritaire.html" TargetMode="External"/><Relationship Id="rId12" Type="http://schemas.openxmlformats.org/officeDocument/2006/relationships/image" Target="../media/image8.png"/><Relationship Id="rId17" Type="http://schemas.openxmlformats.org/officeDocument/2006/relationships/hyperlink" Target="https://www.canada.ca/fr/patrimoine-canadien/services/langues-officielles-bilinguisme/publications/outil-reflexion-version-abregee.html" TargetMode="External"/><Relationship Id="rId25" Type="http://schemas.openxmlformats.org/officeDocument/2006/relationships/oleObject" Target="../embeddings/oleObject1.bin"/><Relationship Id="rId2" Type="http://schemas.openxmlformats.org/officeDocument/2006/relationships/slideLayout" Target="../slideLayouts/slideLayout1.xml"/><Relationship Id="rId16" Type="http://schemas.openxmlformats.org/officeDocument/2006/relationships/image" Target="../media/image10.png"/><Relationship Id="rId20" Type="http://schemas.openxmlformats.org/officeDocument/2006/relationships/image" Target="../media/image12.png"/><Relationship Id="rId1" Type="http://schemas.openxmlformats.org/officeDocument/2006/relationships/vmlDrawing" Target="../drawings/vmlDrawing1.vml"/><Relationship Id="rId6" Type="http://schemas.openxmlformats.org/officeDocument/2006/relationships/image" Target="../media/image5.png"/><Relationship Id="rId11" Type="http://schemas.openxmlformats.org/officeDocument/2006/relationships/hyperlink" Target="https://www.canada.ca/fr/patrimoine-canadien/services/langues-officielles-bilinguisme/publications/recueil-pratiques-exemplaires.html" TargetMode="External"/><Relationship Id="rId24" Type="http://schemas.openxmlformats.org/officeDocument/2006/relationships/image" Target="../media/image14.jpeg"/><Relationship Id="rId5" Type="http://schemas.openxmlformats.org/officeDocument/2006/relationships/image" Target="../media/image4.png"/><Relationship Id="rId15" Type="http://schemas.openxmlformats.org/officeDocument/2006/relationships/hyperlink" Target="https://www.canada.ca/fr/patrimoine-canadien/services/langues-officielles-bilinguisme/publications/questions-cles.html" TargetMode="External"/><Relationship Id="rId23" Type="http://schemas.openxmlformats.org/officeDocument/2006/relationships/hyperlink" Target="https://teams.microsoft.com/l/meetup-join/19%3ameeting_MzkyMzM1OWItNmRhMS00NWFlLTliYWYtMGRiZTdmNWE4MDdi%40thread.v2/0?context=%7b%22Tid%22%3a%227969f40a-ef10-4cad-a9c2-ea2ca603743a%22%2c%22Oid%22%3a%22d7de289a-73eb-4e21-b2d9-a99e37427dc6%22%7d" TargetMode="External"/><Relationship Id="rId28" Type="http://schemas.openxmlformats.org/officeDocument/2006/relationships/image" Target="../media/image15.png"/><Relationship Id="rId10" Type="http://schemas.openxmlformats.org/officeDocument/2006/relationships/image" Target="../media/image7.png"/><Relationship Id="rId19" Type="http://schemas.openxmlformats.org/officeDocument/2006/relationships/hyperlink" Target="https://www.canada.ca/fr/patrimoine-canadien/services/langues-officielles-bilinguisme/publications/guide.html" TargetMode="External"/><Relationship Id="rId4" Type="http://schemas.openxmlformats.org/officeDocument/2006/relationships/image" Target="../media/image3.png"/><Relationship Id="rId9" Type="http://schemas.openxmlformats.org/officeDocument/2006/relationships/hyperlink" Target="https://www.canada.ca/fr/patrimoine-canadien/services/langues-officielles-bilinguisme/publications/faits-francophonie-canadienne.html" TargetMode="External"/><Relationship Id="rId14" Type="http://schemas.openxmlformats.org/officeDocument/2006/relationships/image" Target="../media/image9.png"/><Relationship Id="rId22" Type="http://schemas.openxmlformats.org/officeDocument/2006/relationships/image" Target="../media/image13.png"/><Relationship Id="rId27" Type="http://schemas.openxmlformats.org/officeDocument/2006/relationships/hyperlink" Target="file:///C:\Users\PCH-ST-RochJ\Downloads\rapport-annuel-langues-officielles-2018-2019%20(4).pdf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9" name="Rectangle 28">
            <a:extLst>
              <a:ext uri="{FF2B5EF4-FFF2-40B4-BE49-F238E27FC236}">
                <a16:creationId xmlns:a16="http://schemas.microsoft.com/office/drawing/2014/main" id="{1C69834E-5EEE-4D61-833E-04928896454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58E5D9BA-46E7-4BFA-9C74-75495BF6F54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5B033D76-5800-44B6-AFE9-EE210693511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331" y="638508"/>
            <a:ext cx="10905339" cy="4843439"/>
          </a:xfrm>
          <a:prstGeom prst="rect">
            <a:avLst/>
          </a:prstGeom>
          <a:gradFill>
            <a:gsLst>
              <a:gs pos="0">
                <a:srgbClr val="000001"/>
              </a:gs>
              <a:gs pos="100000">
                <a:srgbClr val="191919"/>
              </a:gs>
            </a:gsLst>
          </a:gradFill>
          <a:ln w="76200" cmpd="sng">
            <a:noFill/>
            <a:miter lim="800000"/>
          </a:ln>
          <a:effectLst>
            <a:outerShdw blurRad="127000" dist="228600" dir="4740000" sx="98000" sy="98000" algn="tl" rotWithShape="0">
              <a:srgbClr val="000000">
                <a:alpha val="34000"/>
              </a:srgbClr>
            </a:outerShdw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522D6F85-FFBA-4F81-AEE5-AAA17CB7AA9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70204" y="865667"/>
            <a:ext cx="10451592" cy="4389120"/>
          </a:xfrm>
          <a:prstGeom prst="rect">
            <a:avLst/>
          </a:prstGeom>
          <a:ln w="50800" cmpd="sng">
            <a:solidFill>
              <a:srgbClr val="191919"/>
            </a:solidFill>
            <a:miter lim="800000"/>
          </a:ln>
          <a:effectLst>
            <a:innerShdw blurRad="63500" dist="88900" dir="14100000">
              <a:srgbClr val="000000">
                <a:alpha val="30000"/>
              </a:srgbClr>
            </a:inn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1">
            <a:schemeClr val="accent1"/>
          </a:lnRef>
          <a:fillRef idx="1003">
            <a:schemeClr val="dk2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13B31514-E6DF-4357-9EEA-EFB7983080D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34796" y="1030259"/>
            <a:ext cx="10122408" cy="4059936"/>
          </a:xfrm>
          <a:prstGeom prst="rect">
            <a:avLst/>
          </a:prstGeom>
          <a:ln>
            <a:solidFill>
              <a:srgbClr val="949494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9" name="Picture 38">
            <a:extLst>
              <a:ext uri="{FF2B5EF4-FFF2-40B4-BE49-F238E27FC236}">
                <a16:creationId xmlns:a16="http://schemas.microsoft.com/office/drawing/2014/main" id="{4C401D57-600A-4C91-AC9A-14CA1ED6F7D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412BDC66-00FA-4A3F-9BC7-BE05FF7705F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" name="Groupe 8"/>
          <p:cNvGrpSpPr/>
          <p:nvPr/>
        </p:nvGrpSpPr>
        <p:grpSpPr>
          <a:xfrm>
            <a:off x="194627" y="2019476"/>
            <a:ext cx="2392373" cy="4637370"/>
            <a:chOff x="329896" y="1181100"/>
            <a:chExt cx="2578404" cy="4800600"/>
          </a:xfrm>
        </p:grpSpPr>
        <p:pic>
          <p:nvPicPr>
            <p:cNvPr id="2" name="Image 1"/>
            <p:cNvPicPr>
              <a:picLocks noChangeAspect="1"/>
            </p:cNvPicPr>
            <p:nvPr/>
          </p:nvPicPr>
          <p:blipFill rotWithShape="1">
            <a:blip r:embed="rId4"/>
            <a:srcRect l="1277" t="924" r="1843" b="903"/>
            <a:stretch/>
          </p:blipFill>
          <p:spPr>
            <a:xfrm>
              <a:off x="330199" y="1181100"/>
              <a:ext cx="2578101" cy="4800600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pic>
          <p:nvPicPr>
            <p:cNvPr id="5" name="Image 4"/>
            <p:cNvPicPr>
              <a:picLocks noChangeAspect="1"/>
            </p:cNvPicPr>
            <p:nvPr/>
          </p:nvPicPr>
          <p:blipFill rotWithShape="1">
            <a:blip r:embed="rId5"/>
            <a:srcRect l="19839" t="21007" r="60128" b="72842"/>
            <a:stretch/>
          </p:blipFill>
          <p:spPr>
            <a:xfrm>
              <a:off x="329896" y="1204376"/>
              <a:ext cx="2514055" cy="434017"/>
            </a:xfrm>
            <a:prstGeom prst="rect">
              <a:avLst/>
            </a:prstGeom>
          </p:spPr>
        </p:pic>
        <p:pic>
          <p:nvPicPr>
            <p:cNvPr id="7" name="Image 6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349249" y="1618734"/>
              <a:ext cx="2514055" cy="306583"/>
            </a:xfrm>
            <a:prstGeom prst="rect">
              <a:avLst/>
            </a:prstGeom>
          </p:spPr>
        </p:pic>
      </p:grpSp>
      <p:pic>
        <p:nvPicPr>
          <p:cNvPr id="11" name="Image 10">
            <a:hlinkClick r:id="rId7"/>
          </p:cNvPr>
          <p:cNvPicPr>
            <a:picLocks noChangeAspect="1"/>
          </p:cNvPicPr>
          <p:nvPr/>
        </p:nvPicPr>
        <p:blipFill rotWithShape="1">
          <a:blip r:embed="rId8"/>
          <a:srcRect l="16227" t="17882" r="17301" b="12500"/>
          <a:stretch/>
        </p:blipFill>
        <p:spPr>
          <a:xfrm>
            <a:off x="2705862" y="1037466"/>
            <a:ext cx="2778519" cy="163610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2" name="Image 11">
            <a:hlinkClick r:id="rId9"/>
          </p:cNvPr>
          <p:cNvPicPr>
            <a:picLocks noChangeAspect="1"/>
          </p:cNvPicPr>
          <p:nvPr/>
        </p:nvPicPr>
        <p:blipFill rotWithShape="1">
          <a:blip r:embed="rId10"/>
          <a:srcRect l="29404" t="17882" r="31064" b="51910"/>
          <a:stretch/>
        </p:blipFill>
        <p:spPr>
          <a:xfrm>
            <a:off x="8204159" y="1041871"/>
            <a:ext cx="2812828" cy="120847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4" name="Rectangle 13"/>
          <p:cNvSpPr/>
          <p:nvPr/>
        </p:nvSpPr>
        <p:spPr>
          <a:xfrm>
            <a:off x="2781300" y="1105084"/>
            <a:ext cx="2882900" cy="736415"/>
          </a:xfrm>
          <a:prstGeom prst="wedgeRectCallout">
            <a:avLst>
              <a:gd name="adj1" fmla="val -24798"/>
              <a:gd name="adj2" fmla="val 62500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pic>
        <p:nvPicPr>
          <p:cNvPr id="16" name="Image 15">
            <a:hlinkClick r:id="rId11"/>
          </p:cNvPr>
          <p:cNvPicPr>
            <a:picLocks noChangeAspect="1"/>
          </p:cNvPicPr>
          <p:nvPr/>
        </p:nvPicPr>
        <p:blipFill rotWithShape="1">
          <a:blip r:embed="rId12"/>
          <a:srcRect l="14959" t="17187" r="15641" b="15625"/>
          <a:stretch/>
        </p:blipFill>
        <p:spPr>
          <a:xfrm>
            <a:off x="5722776" y="1262342"/>
            <a:ext cx="2361143" cy="128517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7" name="Image 16">
            <a:hlinkClick r:id="rId13"/>
          </p:cNvPr>
          <p:cNvPicPr>
            <a:picLocks noChangeAspect="1"/>
          </p:cNvPicPr>
          <p:nvPr/>
        </p:nvPicPr>
        <p:blipFill rotWithShape="1">
          <a:blip r:embed="rId14"/>
          <a:srcRect l="17789" t="14931" r="19156" b="18750"/>
          <a:stretch/>
        </p:blipFill>
        <p:spPr>
          <a:xfrm>
            <a:off x="5259003" y="2723646"/>
            <a:ext cx="2650379" cy="156725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9" name="Image 18">
            <a:hlinkClick r:id="rId15"/>
          </p:cNvPr>
          <p:cNvPicPr>
            <a:picLocks noChangeAspect="1"/>
          </p:cNvPicPr>
          <p:nvPr/>
        </p:nvPicPr>
        <p:blipFill rotWithShape="1">
          <a:blip r:embed="rId16"/>
          <a:srcRect l="21303" t="19963" r="23938" b="6410"/>
          <a:stretch/>
        </p:blipFill>
        <p:spPr>
          <a:xfrm>
            <a:off x="3355478" y="2696811"/>
            <a:ext cx="1757033" cy="12590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8" name="Image 17">
            <a:hlinkClick r:id="rId17"/>
          </p:cNvPr>
          <p:cNvPicPr>
            <a:picLocks noChangeAspect="1"/>
          </p:cNvPicPr>
          <p:nvPr/>
        </p:nvPicPr>
        <p:blipFill rotWithShape="1">
          <a:blip r:embed="rId18"/>
          <a:srcRect l="20424" t="18576" r="23549" b="15105"/>
          <a:stretch/>
        </p:blipFill>
        <p:spPr>
          <a:xfrm>
            <a:off x="4613657" y="4029980"/>
            <a:ext cx="1564826" cy="10414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0" name="Image 19">
            <a:hlinkClick r:id="rId19"/>
          </p:cNvPr>
          <p:cNvPicPr>
            <a:picLocks noChangeAspect="1"/>
          </p:cNvPicPr>
          <p:nvPr/>
        </p:nvPicPr>
        <p:blipFill rotWithShape="1">
          <a:blip r:embed="rId20"/>
          <a:srcRect l="33992" t="15453" r="35164" b="13714"/>
          <a:stretch/>
        </p:blipFill>
        <p:spPr>
          <a:xfrm>
            <a:off x="7155153" y="3354224"/>
            <a:ext cx="1435376" cy="185327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5" name="Image 14">
            <a:hlinkClick r:id="rId21"/>
          </p:cNvPr>
          <p:cNvPicPr>
            <a:picLocks noChangeAspect="1"/>
          </p:cNvPicPr>
          <p:nvPr/>
        </p:nvPicPr>
        <p:blipFill rotWithShape="1">
          <a:blip r:embed="rId22"/>
          <a:srcRect l="16899" t="16717" r="18741" b="8722"/>
          <a:stretch/>
        </p:blipFill>
        <p:spPr>
          <a:xfrm>
            <a:off x="8292872" y="2424645"/>
            <a:ext cx="2575506" cy="167753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1" name="ZoneTexte 20"/>
          <p:cNvSpPr txBox="1"/>
          <p:nvPr/>
        </p:nvSpPr>
        <p:spPr>
          <a:xfrm>
            <a:off x="3886088" y="112459"/>
            <a:ext cx="60345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rPr>
              <a:t>Kiosque</a:t>
            </a: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rPr>
              <a:t> </a:t>
            </a:r>
            <a:r>
              <a:rPr lang="en-US" sz="24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rPr>
              <a:t>virtuel</a:t>
            </a: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rPr>
              <a:t> de </a:t>
            </a:r>
            <a:r>
              <a:rPr lang="en-US" sz="24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rPr>
              <a:t>Patrimoine</a:t>
            </a: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rPr>
              <a:t> </a:t>
            </a:r>
            <a:r>
              <a:rPr lang="en-US" sz="24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rPr>
              <a:t>canadien</a:t>
            </a:r>
            <a:endParaRPr lang="fr-CA" sz="2400" dirty="0">
              <a:solidFill>
                <a:schemeClr val="tx1">
                  <a:lumMod val="75000"/>
                  <a:lumOff val="25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2771524" y="5639257"/>
            <a:ext cx="828573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0"/>
              </a:spcAft>
            </a:pPr>
            <a:r>
              <a:rPr lang="fr-CA" u="sng" dirty="0">
                <a:solidFill>
                  <a:srgbClr val="FF0000"/>
                </a:solidFill>
                <a:latin typeface="Segoe UI Semibold" panose="020B07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  <a:hlinkClick r:id="rId23"/>
              </a:rPr>
              <a:t>Cliquez ici pour </a:t>
            </a:r>
            <a:r>
              <a:rPr lang="fr-CA" u="sng" dirty="0" smtClean="0">
                <a:solidFill>
                  <a:srgbClr val="FF0000"/>
                </a:solidFill>
                <a:latin typeface="Segoe UI Semibold" panose="020B07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  <a:hlinkClick r:id="rId23"/>
              </a:rPr>
              <a:t>visiter le kiosque et parler avec un représentant du ministère</a:t>
            </a:r>
            <a:r>
              <a:rPr lang="fr-CA" u="sng" dirty="0" smtClean="0">
                <a:solidFill>
                  <a:srgbClr val="FF0000"/>
                </a:solidFill>
                <a:latin typeface="Segoe UI Semibold" panose="020B07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!</a:t>
            </a:r>
            <a:endParaRPr lang="fr-CA" sz="2000" dirty="0">
              <a:solidFill>
                <a:srgbClr val="FF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4" name="Picture 2" descr="Afficher l’image source"/>
          <p:cNvPicPr>
            <a:picLocks noChangeAspect="1" noChangeArrowheads="1"/>
          </p:cNvPicPr>
          <p:nvPr/>
        </p:nvPicPr>
        <p:blipFill rotWithShape="1">
          <a:blip r:embed="rId2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4134" b="31485"/>
          <a:stretch/>
        </p:blipFill>
        <p:spPr bwMode="auto">
          <a:xfrm>
            <a:off x="11016987" y="5610771"/>
            <a:ext cx="591451" cy="47193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4" name="Obje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11718178"/>
              </p:ext>
            </p:extLst>
          </p:nvPr>
        </p:nvGraphicFramePr>
        <p:xfrm>
          <a:off x="2720283" y="3381681"/>
          <a:ext cx="1443357" cy="1868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0" name="Acrobat Document" r:id="rId25" imgW="5829165" imgH="7543680" progId="AcroExch.Document.DC">
                  <p:embed/>
                </p:oleObj>
              </mc:Choice>
              <mc:Fallback>
                <p:oleObj name="Acrobat Document" r:id="rId25" imgW="5829165" imgH="7543680" progId="AcroExch.Document.DC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6"/>
                      <a:stretch>
                        <a:fillRect/>
                      </a:stretch>
                    </p:blipFill>
                    <p:spPr>
                      <a:xfrm>
                        <a:off x="2720283" y="3381681"/>
                        <a:ext cx="1443357" cy="18681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6" name="Image 25">
            <a:hlinkClick r:id="rId27" action="ppaction://hlinkfile"/>
          </p:cNvPr>
          <p:cNvPicPr>
            <a:picLocks noChangeAspect="1"/>
          </p:cNvPicPr>
          <p:nvPr/>
        </p:nvPicPr>
        <p:blipFill rotWithShape="1">
          <a:blip r:embed="rId28"/>
          <a:srcRect l="29635" t="10184" r="33996" b="3660"/>
          <a:stretch/>
        </p:blipFill>
        <p:spPr>
          <a:xfrm>
            <a:off x="9718258" y="3382860"/>
            <a:ext cx="1229168" cy="16379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332493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NGAGE" val="{&quot;SavedSwatch&quot;:&quot;-16756366|-13593164|-13155766|-3334100|-3351552|Treasury Board&quot;,&quot;Id&quot;:&quot;5fc7f2ad3844455288cf5949&quot;,&quot;SmartGridHorizontal&quot;:0,&quot;LinkedExcelSources&quot;:{},&quot;LinkedProjectSources&quot;:{},&quot;FlowConfig&quot;:{&quot;Canvas&quot;:{&quot;Slide&quot;:-1,&quot;Width&quot;:0,&quot;Height&quot;:0},&quot;Timeline&quot;:{&quot;Actions&quot;:[]}},&quot;LinkedSlideMergeSources&quot;:{},&quot;LinkedSharePointSlideMergeSources&quot;:{}}"/>
</p:tagLst>
</file>

<file path=ppt/theme/theme1.xml><?xml version="1.0" encoding="utf-8"?>
<a:theme xmlns:a="http://schemas.openxmlformats.org/drawingml/2006/main" name="Gallery">
  <a:themeElements>
    <a:clrScheme name="Gallery">
      <a:dk1>
        <a:sysClr val="windowText" lastClr="000000"/>
      </a:dk1>
      <a:lt1>
        <a:sysClr val="window" lastClr="FFFFFF"/>
      </a:lt1>
      <a:dk2>
        <a:srgbClr val="454545"/>
      </a:dk2>
      <a:lt2>
        <a:srgbClr val="DFDBD5"/>
      </a:lt2>
      <a:accent1>
        <a:srgbClr val="B71E42"/>
      </a:accent1>
      <a:accent2>
        <a:srgbClr val="DE478E"/>
      </a:accent2>
      <a:accent3>
        <a:srgbClr val="BC72F0"/>
      </a:accent3>
      <a:accent4>
        <a:srgbClr val="795FAF"/>
      </a:accent4>
      <a:accent5>
        <a:srgbClr val="586EA6"/>
      </a:accent5>
      <a:accent6>
        <a:srgbClr val="6892A0"/>
      </a:accent6>
      <a:hlink>
        <a:srgbClr val="FA2B5C"/>
      </a:hlink>
      <a:folHlink>
        <a:srgbClr val="BC658E"/>
      </a:folHlink>
    </a:clrScheme>
    <a:fontScheme name="Gallery">
      <a:majorFont>
        <a:latin typeface="Gill Sans MT" panose="020B0502020104020203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allery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allery" id="{BBFCD31E-59A1-489D-B089-A3EAD7CAE12E}" vid="{F5E91637-A7B6-4E27-B710-77DA7014EE1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883</TotalTime>
  <Words>19</Words>
  <Application>Microsoft Office PowerPoint</Application>
  <PresentationFormat>Grand écran</PresentationFormat>
  <Paragraphs>2</Paragraphs>
  <Slides>1</Slides>
  <Notes>0</Notes>
  <HiddenSlides>0</HiddenSlides>
  <MMClips>0</MMClips>
  <ScaleCrop>false</ScaleCrop>
  <HeadingPairs>
    <vt:vector size="8" baseType="variant">
      <vt:variant>
        <vt:lpstr>Polices utilisées</vt:lpstr>
      </vt:variant>
      <vt:variant>
        <vt:i4>6</vt:i4>
      </vt:variant>
      <vt:variant>
        <vt:lpstr>Thème</vt:lpstr>
      </vt:variant>
      <vt:variant>
        <vt:i4>1</vt:i4>
      </vt:variant>
      <vt:variant>
        <vt:lpstr>Serveurs OLE incorporés</vt:lpstr>
      </vt:variant>
      <vt:variant>
        <vt:i4>1</vt:i4>
      </vt:variant>
      <vt:variant>
        <vt:lpstr>Titres des diapositives</vt:lpstr>
      </vt:variant>
      <vt:variant>
        <vt:i4>1</vt:i4>
      </vt:variant>
    </vt:vector>
  </HeadingPairs>
  <TitlesOfParts>
    <vt:vector size="9" baseType="lpstr">
      <vt:lpstr>Arial</vt:lpstr>
      <vt:lpstr>Arial Narrow</vt:lpstr>
      <vt:lpstr>Calibri</vt:lpstr>
      <vt:lpstr>Gill Sans MT</vt:lpstr>
      <vt:lpstr>Segoe UI Semibold</vt:lpstr>
      <vt:lpstr>Times New Roman</vt:lpstr>
      <vt:lpstr>Gallery</vt:lpstr>
      <vt:lpstr>Acrobat Document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Sauvé, Anik</dc:creator>
  <cp:lastModifiedBy>Johannie St-Roch</cp:lastModifiedBy>
  <cp:revision>43</cp:revision>
  <dcterms:created xsi:type="dcterms:W3CDTF">2020-11-26T13:21:57Z</dcterms:created>
  <dcterms:modified xsi:type="dcterms:W3CDTF">2021-01-15T21:15:18Z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dd4203d7-225b-41a9-8c54-a31e0ceca5df_Enabled">
    <vt:lpwstr>True</vt:lpwstr>
  </property>
  <property fmtid="{D5CDD505-2E9C-101B-9397-08002B2CF9AE}" pid="3" name="MSIP_Label_dd4203d7-225b-41a9-8c54-a31e0ceca5df_SiteId">
    <vt:lpwstr>6397df10-4595-4047-9c4f-03311282152b</vt:lpwstr>
  </property>
  <property fmtid="{D5CDD505-2E9C-101B-9397-08002B2CF9AE}" pid="4" name="MSIP_Label_dd4203d7-225b-41a9-8c54-a31e0ceca5df_Owner">
    <vt:lpwstr>ANSAUVE@tbs-sct.gc.ca</vt:lpwstr>
  </property>
  <property fmtid="{D5CDD505-2E9C-101B-9397-08002B2CF9AE}" pid="5" name="MSIP_Label_dd4203d7-225b-41a9-8c54-a31e0ceca5df_SetDate">
    <vt:lpwstr>2020-11-26T13:59:41.6745659Z</vt:lpwstr>
  </property>
  <property fmtid="{D5CDD505-2E9C-101B-9397-08002B2CF9AE}" pid="6" name="MSIP_Label_dd4203d7-225b-41a9-8c54-a31e0ceca5df_Name">
    <vt:lpwstr>NO MARKING VISIBLE</vt:lpwstr>
  </property>
  <property fmtid="{D5CDD505-2E9C-101B-9397-08002B2CF9AE}" pid="7" name="MSIP_Label_dd4203d7-225b-41a9-8c54-a31e0ceca5df_Application">
    <vt:lpwstr>Microsoft Azure Information Protection</vt:lpwstr>
  </property>
  <property fmtid="{D5CDD505-2E9C-101B-9397-08002B2CF9AE}" pid="8" name="MSIP_Label_dd4203d7-225b-41a9-8c54-a31e0ceca5df_ActionId">
    <vt:lpwstr>a93065fb-99eb-4cad-a27d-bcd47c54e203</vt:lpwstr>
  </property>
  <property fmtid="{D5CDD505-2E9C-101B-9397-08002B2CF9AE}" pid="9" name="MSIP_Label_dd4203d7-225b-41a9-8c54-a31e0ceca5df_Extended_MSFT_Method">
    <vt:lpwstr>Manual</vt:lpwstr>
  </property>
  <property fmtid="{D5CDD505-2E9C-101B-9397-08002B2CF9AE}" pid="10" name="MSIP_Label_3515d617-256d-4284-aedb-1064be1c4b48_Enabled">
    <vt:lpwstr>True</vt:lpwstr>
  </property>
  <property fmtid="{D5CDD505-2E9C-101B-9397-08002B2CF9AE}" pid="11" name="MSIP_Label_3515d617-256d-4284-aedb-1064be1c4b48_SiteId">
    <vt:lpwstr>6397df10-4595-4047-9c4f-03311282152b</vt:lpwstr>
  </property>
  <property fmtid="{D5CDD505-2E9C-101B-9397-08002B2CF9AE}" pid="12" name="MSIP_Label_3515d617-256d-4284-aedb-1064be1c4b48_Owner">
    <vt:lpwstr>ANSAUVE@tbs-sct.gc.ca</vt:lpwstr>
  </property>
  <property fmtid="{D5CDD505-2E9C-101B-9397-08002B2CF9AE}" pid="13" name="MSIP_Label_3515d617-256d-4284-aedb-1064be1c4b48_SetDate">
    <vt:lpwstr>2020-11-26T13:59:41.6745659Z</vt:lpwstr>
  </property>
  <property fmtid="{D5CDD505-2E9C-101B-9397-08002B2CF9AE}" pid="14" name="MSIP_Label_3515d617-256d-4284-aedb-1064be1c4b48_Name">
    <vt:lpwstr>UNCLASSIFIED</vt:lpwstr>
  </property>
  <property fmtid="{D5CDD505-2E9C-101B-9397-08002B2CF9AE}" pid="15" name="MSIP_Label_3515d617-256d-4284-aedb-1064be1c4b48_Application">
    <vt:lpwstr>Microsoft Azure Information Protection</vt:lpwstr>
  </property>
  <property fmtid="{D5CDD505-2E9C-101B-9397-08002B2CF9AE}" pid="16" name="MSIP_Label_3515d617-256d-4284-aedb-1064be1c4b48_ActionId">
    <vt:lpwstr>a93065fb-99eb-4cad-a27d-bcd47c54e203</vt:lpwstr>
  </property>
  <property fmtid="{D5CDD505-2E9C-101B-9397-08002B2CF9AE}" pid="17" name="MSIP_Label_3515d617-256d-4284-aedb-1064be1c4b48_Parent">
    <vt:lpwstr>dd4203d7-225b-41a9-8c54-a31e0ceca5df</vt:lpwstr>
  </property>
  <property fmtid="{D5CDD505-2E9C-101B-9397-08002B2CF9AE}" pid="18" name="MSIP_Label_3515d617-256d-4284-aedb-1064be1c4b48_Extended_MSFT_Method">
    <vt:lpwstr>Manual</vt:lpwstr>
  </property>
  <property fmtid="{D5CDD505-2E9C-101B-9397-08002B2CF9AE}" pid="19" name="Sensitivity">
    <vt:lpwstr>NO MARKING VISIBLE UNCLASSIFIED</vt:lpwstr>
  </property>
</Properties>
</file>