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524" r:id="rId2"/>
    <p:sldId id="525" r:id="rId3"/>
    <p:sldId id="526" r:id="rId4"/>
    <p:sldId id="523" r:id="rId5"/>
    <p:sldId id="323" r:id="rId6"/>
    <p:sldId id="307" r:id="rId7"/>
    <p:sldId id="331" r:id="rId8"/>
    <p:sldId id="366" r:id="rId9"/>
    <p:sldId id="318" r:id="rId10"/>
    <p:sldId id="531" r:id="rId11"/>
    <p:sldId id="304" r:id="rId12"/>
    <p:sldId id="527" r:id="rId13"/>
    <p:sldId id="528" r:id="rId14"/>
    <p:sldId id="529" r:id="rId15"/>
    <p:sldId id="520" r:id="rId16"/>
    <p:sldId id="521" r:id="rId17"/>
    <p:sldId id="338" r:id="rId18"/>
    <p:sldId id="336" r:id="rId19"/>
    <p:sldId id="328" r:id="rId20"/>
    <p:sldId id="530" r:id="rId21"/>
    <p:sldId id="324" r:id="rId22"/>
    <p:sldId id="305" r:id="rId23"/>
    <p:sldId id="339" r:id="rId24"/>
    <p:sldId id="327" r:id="rId25"/>
    <p:sldId id="306" r:id="rId26"/>
    <p:sldId id="319" r:id="rId27"/>
    <p:sldId id="315" r:id="rId28"/>
    <p:sldId id="322"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70035" autoAdjust="0"/>
  </p:normalViewPr>
  <p:slideViewPr>
    <p:cSldViewPr snapToObjects="1" showGuides="1">
      <p:cViewPr varScale="1">
        <p:scale>
          <a:sx n="71" d="100"/>
          <a:sy n="71" d="100"/>
        </p:scale>
        <p:origin x="66" y="2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5/8/2023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5/8/2023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indent="0">
              <a:buFont typeface="Arial" panose="020B0604020202020204" pitchFamily="34" charset="0"/>
              <a:buNone/>
            </a:pPr>
            <a:r>
              <a:rPr lang="en-US" noProof="0" dirty="0"/>
              <a:t>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1331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astronomer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(Alejandro if at all):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1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1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t>
            </a:r>
            <a:r>
              <a:rPr lang="en-US" sz="1200" dirty="0" err="1"/>
              <a:t>Agencie</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2023-05-08</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2023-05-08</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2023-05-08</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
        <p:nvSpPr>
          <p:cNvPr id="6"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DD8D2C76-5BFE-9EE4-8801-BF5B4ABE103C}"/>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8.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9.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51.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greatergood.berkeley.edu/article/item/how_to_upgrade_your_gratitude_practi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34.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jp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4.jpeg"/><Relationship Id="rId12"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6.jp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8,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tra, Extra. God's news is good news. - Church Logo Branding : Be Known  for Something">
            <a:extLst>
              <a:ext uri="{FF2B5EF4-FFF2-40B4-BE49-F238E27FC236}">
                <a16:creationId xmlns:a16="http://schemas.microsoft.com/office/drawing/2014/main" id="{E62AD281-92CF-BA0B-7220-00208F93B93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7024D2-A496-92AE-211B-BDA15A1EAB9D}"/>
              </a:ext>
            </a:extLst>
          </p:cNvPr>
          <p:cNvSpPr>
            <a:spLocks noGrp="1"/>
          </p:cNvSpPr>
          <p:nvPr>
            <p:ph type="title"/>
          </p:nvPr>
        </p:nvSpPr>
        <p:spPr/>
        <p:txBody>
          <a:bodyPr/>
          <a:lstStyle/>
          <a:p>
            <a:pPr algn="ctr"/>
            <a:r>
              <a:rPr lang="en-CA" dirty="0"/>
              <a:t>Dates adjusted</a:t>
            </a:r>
          </a:p>
        </p:txBody>
      </p:sp>
      <p:sp>
        <p:nvSpPr>
          <p:cNvPr id="3" name="Content Placeholder 2">
            <a:extLst>
              <a:ext uri="{FF2B5EF4-FFF2-40B4-BE49-F238E27FC236}">
                <a16:creationId xmlns:a16="http://schemas.microsoft.com/office/drawing/2014/main" id="{910DFA06-AAFE-2B03-75E1-FD22E095F7DE}"/>
              </a:ext>
            </a:extLst>
          </p:cNvPr>
          <p:cNvSpPr>
            <a:spLocks noGrp="1"/>
          </p:cNvSpPr>
          <p:nvPr>
            <p:ph idx="1"/>
          </p:nvPr>
        </p:nvSpPr>
        <p:spPr>
          <a:xfrm>
            <a:off x="457200" y="2134814"/>
            <a:ext cx="8229600" cy="3991349"/>
          </a:xfrm>
        </p:spPr>
        <p:txBody>
          <a:bodyPr/>
          <a:lstStyle/>
          <a:p>
            <a:pPr algn="l">
              <a:buFont typeface="Arial" panose="020B0604020202020204" pitchFamily="34" charset="0"/>
              <a:buChar char="•"/>
            </a:pPr>
            <a:r>
              <a:rPr lang="en-US" b="1" i="0" dirty="0">
                <a:solidFill>
                  <a:srgbClr val="202122"/>
                </a:solidFill>
                <a:effectLst/>
                <a:latin typeface="Arial" panose="020B0604020202020204" pitchFamily="34" charset="0"/>
              </a:rPr>
              <a:t>New Start date: May 8, 2023</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New End date: June 27, 2023</a:t>
            </a:r>
          </a:p>
          <a:p>
            <a:pPr algn="l">
              <a:buFont typeface="Arial" panose="020B0604020202020204" pitchFamily="34" charset="0"/>
              <a:buChar char="•"/>
            </a:pPr>
            <a:r>
              <a:rPr lang="en-US" b="1" i="0" dirty="0">
                <a:solidFill>
                  <a:srgbClr val="202122"/>
                </a:solidFill>
                <a:effectLst/>
                <a:latin typeface="Arial" panose="020B0604020202020204" pitchFamily="34" charset="0"/>
              </a:rPr>
              <a:t>Updated -</a:t>
            </a:r>
            <a:r>
              <a:rPr lang="en-US" b="0" i="0" dirty="0">
                <a:solidFill>
                  <a:srgbClr val="202122"/>
                </a:solidFill>
                <a:effectLst/>
                <a:latin typeface="Arial" panose="020B0604020202020204" pitchFamily="34" charset="0"/>
              </a:rPr>
              <a:t> Days: Mondays, exception on:</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May 23 (as the Monday, May 22, is a holiday) and </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June 27 (as the Monday, June 26, is a holiday in QC)</a:t>
            </a:r>
          </a:p>
          <a:p>
            <a:endParaRPr lang="en-US" dirty="0"/>
          </a:p>
        </p:txBody>
      </p:sp>
      <p:pic>
        <p:nvPicPr>
          <p:cNvPr id="1026" name="Picture 2" descr="Daily news-1574184757 | Free SVG">
            <a:extLst>
              <a:ext uri="{FF2B5EF4-FFF2-40B4-BE49-F238E27FC236}">
                <a16:creationId xmlns:a16="http://schemas.microsoft.com/office/drawing/2014/main" id="{54625138-A873-B8F2-3747-0EFF8DC88A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6848" y="262606"/>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3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a:t>
            </a:r>
            <a:r>
              <a:rPr lang="en-CA"/>
              <a:t>exercise </a:t>
            </a:r>
          </a:p>
          <a:p>
            <a:r>
              <a:rPr lang="en-CA"/>
              <a:t>Agenda</a:t>
            </a:r>
            <a:endParaRPr lang="en-CA" dirty="0"/>
          </a:p>
          <a:p>
            <a:r>
              <a:rPr lang="en-CA" dirty="0"/>
              <a:t>Mindfulness Theory</a:t>
            </a:r>
          </a:p>
          <a:p>
            <a:endParaRPr lang="en-CA" dirty="0"/>
          </a:p>
          <a:p>
            <a:r>
              <a:rPr lang="en-CA" dirty="0"/>
              <a:t>Mindful exercise(s)</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198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for this program, thus it is considered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a:t>
            </a:r>
          </a:p>
          <a:p>
            <a:endParaRPr lang="en-CA" sz="2400" dirty="0"/>
          </a:p>
          <a:p>
            <a:endParaRPr lang="en-CA" sz="2400" dirty="0"/>
          </a:p>
        </p:txBody>
      </p:sp>
      <p:sp>
        <p:nvSpPr>
          <p:cNvPr id="6" name="Rectangle 5"/>
          <p:cNvSpPr/>
          <p:nvPr/>
        </p:nvSpPr>
        <p:spPr>
          <a:xfrm>
            <a:off x="1403648" y="3717032"/>
            <a:ext cx="6684615" cy="1685077"/>
          </a:xfrm>
          <a:prstGeom prst="rect">
            <a:avLst/>
          </a:prstGeom>
        </p:spPr>
        <p:txBody>
          <a:bodyPr wrap="square">
            <a:spAutoFit/>
          </a:bodyPr>
          <a:lstStyle/>
          <a:p>
            <a:pPr marL="285750" indent="-285750">
              <a:spcBef>
                <a:spcPts val="300"/>
              </a:spcBef>
              <a:buFont typeface="Wingdings" panose="05000000000000000000" pitchFamily="2" charset="2"/>
              <a:buChar char="ü"/>
            </a:pPr>
            <a:r>
              <a:rPr lang="en-CA" sz="2400" dirty="0"/>
              <a:t>To leverage the collective knowledge of the group</a:t>
            </a:r>
          </a:p>
          <a:p>
            <a:pPr marL="285750" indent="-285750">
              <a:spcBef>
                <a:spcPts val="300"/>
              </a:spcBef>
              <a:buFont typeface="Wingdings" panose="05000000000000000000" pitchFamily="2" charset="2"/>
              <a:buChar char="ü"/>
            </a:pPr>
            <a:r>
              <a:rPr lang="en-CA" sz="2400" dirty="0">
                <a:solidFill>
                  <a:prstClr val="black"/>
                </a:solidFill>
              </a:rPr>
              <a:t>To access the recording and slides of all sessions</a:t>
            </a:r>
            <a:endParaRPr lang="en-CA" sz="2400" dirty="0"/>
          </a:p>
          <a:p>
            <a:pPr marL="285750" indent="-285750">
              <a:spcBef>
                <a:spcPts val="300"/>
              </a:spcBef>
              <a:buFont typeface="Wingdings" panose="05000000000000000000" pitchFamily="2" charset="2"/>
              <a:buChar char="ü"/>
            </a:pPr>
            <a:r>
              <a:rPr lang="en-CA" sz="2400" dirty="0"/>
              <a:t>To ask questions</a:t>
            </a:r>
          </a:p>
          <a:p>
            <a:pPr marL="285750" indent="-285750">
              <a:spcBef>
                <a:spcPts val="300"/>
              </a:spcBef>
              <a:buFont typeface="Wingdings" panose="05000000000000000000" pitchFamily="2" charset="2"/>
              <a:buChar char="ü"/>
            </a:pPr>
            <a:r>
              <a:rPr lang="en-CA" sz="2400" dirty="0"/>
              <a:t>To share experiences</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Sessions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via the Cohort page:</a:t>
            </a:r>
          </a:p>
          <a:p>
            <a:pPr lvl="1"/>
            <a:r>
              <a:rPr lang="en-US" dirty="0"/>
              <a:t>The recording is helpful for those who miss a session or would like to revisit the material</a:t>
            </a:r>
          </a:p>
          <a:p>
            <a:pPr lvl="1"/>
            <a:r>
              <a:rPr lang="en-US" dirty="0"/>
              <a:t>Be assured, if there is ever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28054" cy="2776025"/>
            <a:chOff x="460184" y="1417638"/>
            <a:chExt cx="3428054" cy="2776025"/>
          </a:xfrm>
        </p:grpSpPr>
        <p:sp>
          <p:nvSpPr>
            <p:cNvPr id="56" name="TextBox 55"/>
            <p:cNvSpPr txBox="1"/>
            <p:nvPr/>
          </p:nvSpPr>
          <p:spPr>
            <a:xfrm>
              <a:off x="460184" y="1417638"/>
              <a:ext cx="3428054" cy="830997"/>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579296"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your experiences of the week </a:t>
            </a:r>
            <a:br>
              <a:rPr lang="en-CA" dirty="0"/>
            </a:br>
            <a:r>
              <a:rPr lang="en-CA" dirty="0"/>
              <a:t>what was interesting, challenging, and what you liked the most</a:t>
            </a:r>
          </a:p>
          <a:p>
            <a:pPr lvl="1"/>
            <a:r>
              <a:rPr lang="en-CA" dirty="0"/>
              <a:t>Minimum of a 30 minute call recommended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i="1" dirty="0"/>
              <a:t>In the next 10 minutes (approx.): </a:t>
            </a:r>
          </a:p>
          <a:p>
            <a:pPr marL="514350" indent="-514350">
              <a:buFont typeface="+mj-lt"/>
              <a:buAutoNum type="arabicPeriod"/>
            </a:pPr>
            <a:r>
              <a:rPr lang="en-CA" b="1" dirty="0"/>
              <a:t>Take note of who your buddies are</a:t>
            </a:r>
          </a:p>
          <a:p>
            <a:pPr marL="514350" indent="-514350">
              <a:buFont typeface="+mj-lt"/>
              <a:buAutoNum type="arabicPeriod"/>
            </a:pPr>
            <a:r>
              <a:rPr lang="en-CA" dirty="0"/>
              <a:t>You have the opportunity to quickly introduce yourself to your Buddies:</a:t>
            </a:r>
          </a:p>
          <a:p>
            <a:pPr lvl="1"/>
            <a:r>
              <a:rPr lang="en-CA" dirty="0"/>
              <a:t>1 minute per person</a:t>
            </a:r>
          </a:p>
          <a:p>
            <a:pPr lvl="1"/>
            <a:r>
              <a:rPr lang="en-CA" dirty="0"/>
              <a:t>Introduce yourself</a:t>
            </a:r>
          </a:p>
          <a:p>
            <a:pPr lvl="1"/>
            <a:r>
              <a:rPr lang="en-CA" dirty="0"/>
              <a:t>Share something you’re passionate about, or something you consider funny or interesting about yourself</a:t>
            </a:r>
          </a:p>
          <a:p>
            <a:pPr lvl="1"/>
            <a:r>
              <a:rPr lang="en-CA"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grpSp>
        <p:nvGrpSpPr>
          <p:cNvPr id="4" name="Group 3">
            <a:extLst>
              <a:ext uri="{FF2B5EF4-FFF2-40B4-BE49-F238E27FC236}">
                <a16:creationId xmlns:a16="http://schemas.microsoft.com/office/drawing/2014/main" id="{D4DFC262-7677-85C1-1C23-459E8A65EDDA}"/>
              </a:ext>
            </a:extLst>
          </p:cNvPr>
          <p:cNvGrpSpPr/>
          <p:nvPr/>
        </p:nvGrpSpPr>
        <p:grpSpPr>
          <a:xfrm>
            <a:off x="7668344" y="6159853"/>
            <a:ext cx="608297" cy="654519"/>
            <a:chOff x="1691680" y="5343137"/>
            <a:chExt cx="803649" cy="818086"/>
          </a:xfrm>
        </p:grpSpPr>
        <p:pic>
          <p:nvPicPr>
            <p:cNvPr id="5" name="Picture 4">
              <a:extLst>
                <a:ext uri="{FF2B5EF4-FFF2-40B4-BE49-F238E27FC236}">
                  <a16:creationId xmlns:a16="http://schemas.microsoft.com/office/drawing/2014/main" id="{8D42886E-3A79-4152-8E3D-DB89220DC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763CFD8-BD65-68C3-B97A-CF3B71779DF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http://greatergood.berkeley.edu/article/item/how_to_upgrade_your_gratitude_practice</a:t>
            </a:r>
            <a:r>
              <a:rPr lang="en-CA" sz="1200" dirty="0"/>
              <a:t> </a:t>
            </a:r>
          </a:p>
        </p:txBody>
      </p:sp>
      <p:grpSp>
        <p:nvGrpSpPr>
          <p:cNvPr id="6" name="Group 5">
            <a:extLst>
              <a:ext uri="{FF2B5EF4-FFF2-40B4-BE49-F238E27FC236}">
                <a16:creationId xmlns:a16="http://schemas.microsoft.com/office/drawing/2014/main" id="{0183767D-3F8C-FDDC-95B8-A3F8A8BF8F40}"/>
              </a:ext>
            </a:extLst>
          </p:cNvPr>
          <p:cNvGrpSpPr/>
          <p:nvPr/>
        </p:nvGrpSpPr>
        <p:grpSpPr>
          <a:xfrm>
            <a:off x="7668344" y="6159853"/>
            <a:ext cx="608297" cy="654519"/>
            <a:chOff x="1691680" y="5343137"/>
            <a:chExt cx="803649" cy="818086"/>
          </a:xfrm>
        </p:grpSpPr>
        <p:pic>
          <p:nvPicPr>
            <p:cNvPr id="8" name="Picture 7">
              <a:extLst>
                <a:ext uri="{FF2B5EF4-FFF2-40B4-BE49-F238E27FC236}">
                  <a16:creationId xmlns:a16="http://schemas.microsoft.com/office/drawing/2014/main" id="{5F8B3E2E-F9BC-286F-87E1-5C0C66AC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044A80F0-9C4F-D614-BE67-1476141FC49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CA" dirty="0"/>
              <a:t>Connecting – once a week with you buddies</a:t>
            </a:r>
          </a:p>
          <a:p>
            <a:pPr lvl="1"/>
            <a:r>
              <a:rPr lang="en-CA" dirty="0"/>
              <a:t>Recommended 20 minutes call: 5 </a:t>
            </a:r>
            <a:r>
              <a:rPr lang="en-CA" dirty="0" err="1"/>
              <a:t>mins</a:t>
            </a:r>
            <a:r>
              <a:rPr lang="en-CA" dirty="0"/>
              <a:t>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a:t>
            </a:r>
            <a:r>
              <a:rPr lang="en-CA" dirty="0" err="1"/>
              <a:t>mins</a:t>
            </a:r>
            <a:r>
              <a:rPr lang="en-CA" dirty="0"/>
              <a:t> body scan – daily</a:t>
            </a:r>
            <a:br>
              <a:rPr lang="en-CA" dirty="0"/>
            </a:br>
            <a:r>
              <a:rPr lang="en-CA" sz="2100" dirty="0">
                <a:hlinkClick r:id="rId3"/>
              </a:rPr>
              <a:t>https://archive.org/details/BodyScan6minsB</a:t>
            </a:r>
            <a:br>
              <a:rPr lang="en-CA" sz="2100" dirty="0"/>
            </a:br>
            <a:r>
              <a:rPr lang="en-CA" sz="2100" u="sng" dirty="0">
                <a:hlinkClick r:id="rId4"/>
              </a:rPr>
              <a:t>http://elishagoldstein.com/videos/sitting-with-awareness-of-thoughts/​</a:t>
            </a: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7526745" cy="63014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914978" y="1087730"/>
            <a:ext cx="1107688" cy="1722260"/>
            <a:chOff x="5004588" y="1752216"/>
            <a:chExt cx="1333686" cy="1968032"/>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1" y="3333381"/>
              <a:ext cx="1229390" cy="386867"/>
            </a:xfrm>
            <a:prstGeom prst="rect">
              <a:avLst/>
            </a:prstGeom>
            <a:noFill/>
          </p:spPr>
          <p:txBody>
            <a:bodyPr wrap="square">
              <a:spAutoFit/>
            </a:bodyPr>
            <a:lstStyle/>
            <a:p>
              <a:pPr algn="ctr"/>
              <a:r>
                <a:rPr lang="en-US" sz="1600" b="1" i="1" dirty="0">
                  <a:solidFill>
                    <a:srgbClr val="202122"/>
                  </a:solidFill>
                  <a:effectLst/>
                </a:rPr>
                <a:t>Alison</a:t>
              </a:r>
              <a:endParaRPr lang="en-US" sz="1600"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4851204" y="4866521"/>
            <a:ext cx="1216434" cy="1751125"/>
            <a:chOff x="7063464" y="3978192"/>
            <a:chExt cx="1412533" cy="1923082"/>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Laura</a:t>
              </a:r>
              <a:endParaRPr lang="en-US" sz="1600"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776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58362546383233bc9dbf7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4712</TotalTime>
  <Words>5255</Words>
  <Application>Microsoft Office PowerPoint</Application>
  <PresentationFormat>On-screen Show (4:3)</PresentationFormat>
  <Paragraphs>603</Paragraphs>
  <Slides>29</Slides>
  <Notes>29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Comic Sans MS</vt:lpstr>
      <vt:lpstr>Freestyle Script</vt:lpstr>
      <vt:lpstr>libre franklin</vt:lpstr>
      <vt:lpstr>Symbol</vt:lpstr>
      <vt:lpstr>Times New Roman</vt:lpstr>
      <vt:lpstr>Wingdings</vt:lpstr>
      <vt:lpstr>1_Office Theme</vt:lpstr>
      <vt:lpstr>Mindful Change Leadership Development Program</vt:lpstr>
      <vt:lpstr>PowerPoint Presentation</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Dates adjusted</vt:lpstr>
      <vt:lpstr>Etiquette</vt:lpstr>
      <vt:lpstr>Structure of the weekly sessions</vt:lpstr>
      <vt:lpstr>The Cohort</vt:lpstr>
      <vt:lpstr>Sessions are Recorded</vt:lpstr>
      <vt:lpstr>The Main Goal of the MCLD Program</vt:lpstr>
      <vt:lpstr>PowerPoint Presentation</vt:lpstr>
      <vt:lpstr>What’s the difference between Mindfulness  and  Meditation?</vt:lpstr>
      <vt:lpstr>Snail model – From unaware to unaware</vt:lpstr>
      <vt:lpstr>The importance of “Connecting”</vt:lpstr>
      <vt:lpstr>Group Activities</vt:lpstr>
      <vt:lpstr>Throughout the program</vt:lpstr>
      <vt:lpstr>The Buddy System</vt:lpstr>
      <vt:lpstr>Meeting Your Buddy System Buddies</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463</cp:revision>
  <dcterms:created xsi:type="dcterms:W3CDTF">2015-04-14T20:39:51Z</dcterms:created>
  <dcterms:modified xsi:type="dcterms:W3CDTF">2023-05-08T11:54:14Z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2023-05-07T23:37:09Z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37d272e9-401e-4d38-8022-3871068c6842</vt:lpwstr>
  </property>
  <property fmtid="{D5CDD505-2E9C-101B-9397-08002B2CF9AE}" pid="8" name="MSIP_Label_3d0ca00b-3f0e-465a-aac7-1a6a22fcea40_ContentBits">
    <vt:lpwstr>1</vt:lpwstr>
  </property>
</Properties>
</file>