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1"/>
  </p:notesMasterIdLst>
  <p:handoutMasterIdLst>
    <p:handoutMasterId r:id="rId32"/>
  </p:handoutMasterIdLst>
  <p:sldIdLst>
    <p:sldId id="524" r:id="rId2"/>
    <p:sldId id="525" r:id="rId3"/>
    <p:sldId id="526" r:id="rId4"/>
    <p:sldId id="523" r:id="rId5"/>
    <p:sldId id="323" r:id="rId6"/>
    <p:sldId id="307" r:id="rId7"/>
    <p:sldId id="331" r:id="rId8"/>
    <p:sldId id="366" r:id="rId9"/>
    <p:sldId id="318" r:id="rId10"/>
    <p:sldId id="531" r:id="rId11"/>
    <p:sldId id="304" r:id="rId12"/>
    <p:sldId id="527" r:id="rId13"/>
    <p:sldId id="528" r:id="rId14"/>
    <p:sldId id="529" r:id="rId15"/>
    <p:sldId id="520" r:id="rId16"/>
    <p:sldId id="521" r:id="rId17"/>
    <p:sldId id="338" r:id="rId18"/>
    <p:sldId id="336" r:id="rId19"/>
    <p:sldId id="328" r:id="rId20"/>
    <p:sldId id="324" r:id="rId21"/>
    <p:sldId id="530" r:id="rId22"/>
    <p:sldId id="305" r:id="rId23"/>
    <p:sldId id="339" r:id="rId24"/>
    <p:sldId id="327" r:id="rId25"/>
    <p:sldId id="306" r:id="rId26"/>
    <p:sldId id="319" r:id="rId27"/>
    <p:sldId id="315" r:id="rId28"/>
    <p:sldId id="322" r:id="rId29"/>
    <p:sldId id="367" r:id="rId3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70035" autoAdjust="0"/>
  </p:normalViewPr>
  <p:slideViewPr>
    <p:cSldViewPr snapToObjects="1" showGuides="1">
      <p:cViewPr varScale="1">
        <p:scale>
          <a:sx n="80" d="100"/>
          <a:sy n="80" d="100"/>
        </p:scale>
        <p:origin x="1566" y="78"/>
      </p:cViewPr>
      <p:guideLst>
        <p:guide orient="horz" pos="2160"/>
        <p:guide pos="2880"/>
      </p:guideLst>
    </p:cSldViewPr>
  </p:slideViewPr>
  <p:outlineViewPr>
    <p:cViewPr>
      <p:scale>
        <a:sx n="33" d="100"/>
        <a:sy n="33" d="100"/>
      </p:scale>
      <p:origin x="0" y="0"/>
    </p:cViewPr>
  </p:outlineViewPr>
  <p:notesTextViewPr>
    <p:cViewPr>
      <p:scale>
        <a:sx n="3" d="2"/>
        <a:sy n="3" d="2"/>
      </p:scale>
      <p:origin x="0" y="-702"/>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5/4/2023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5/4/2023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en.wikipedia.org/wiki/Mind" TargetMode="External"/><Relationship Id="rId13" Type="http://schemas.openxmlformats.org/officeDocument/2006/relationships/hyperlink" Target="https://en.wikipedia.org/wiki/Jain_meditation" TargetMode="External"/><Relationship Id="rId3" Type="http://schemas.openxmlformats.org/officeDocument/2006/relationships/hyperlink" Target="https://fr.wikipedia.org/wiki/Attitude_(psychologie)" TargetMode="External"/><Relationship Id="rId7" Type="http://schemas.openxmlformats.org/officeDocument/2006/relationships/hyperlink" Target="https://www.youtube.com/watch?v=xoLQ3qkh0w0" TargetMode="External"/><Relationship Id="rId12" Type="http://schemas.openxmlformats.org/officeDocument/2006/relationships/hyperlink" Target="https://en.wikipedia.org/wiki/Daoist_meditation" TargetMode="External"/><Relationship Id="rId2" Type="http://schemas.openxmlformats.org/officeDocument/2006/relationships/slide" Target="../slides/slide17.xml"/><Relationship Id="rId16" Type="http://schemas.openxmlformats.org/officeDocument/2006/relationships/hyperlink" Target="https://en.wikipedia.org/wiki/Transcendental_Meditation" TargetMode="External"/><Relationship Id="rId1" Type="http://schemas.openxmlformats.org/officeDocument/2006/relationships/notesMaster" Target="../notesMasters/notesMaster1.xml"/><Relationship Id="rId6" Type="http://schemas.openxmlformats.org/officeDocument/2006/relationships/hyperlink" Target="https://fr.wikipedia.org/wiki/Pleine_conscience" TargetMode="External"/><Relationship Id="rId11" Type="http://schemas.openxmlformats.org/officeDocument/2006/relationships/hyperlink" Target="https://en.wikipedia.org/wiki/Christian_meditation" TargetMode="External"/><Relationship Id="rId5" Type="http://schemas.openxmlformats.org/officeDocument/2006/relationships/hyperlink" Target="https://fr.wikipedia.org/wiki/Conscience" TargetMode="External"/><Relationship Id="rId15" Type="http://schemas.openxmlformats.org/officeDocument/2006/relationships/hyperlink" Target="https://en.wikipedia.org/wiki/Meditation_in_the_Ravidasi_Faith" TargetMode="External"/><Relationship Id="rId10" Type="http://schemas.openxmlformats.org/officeDocument/2006/relationships/hyperlink" Target="https://en.wikipedia.org/wiki/Buddhist_meditation" TargetMode="External"/><Relationship Id="rId4" Type="http://schemas.openxmlformats.org/officeDocument/2006/relationships/hyperlink" Target="https://fr.wikipedia.org/wiki/Attention" TargetMode="External"/><Relationship Id="rId9" Type="http://schemas.openxmlformats.org/officeDocument/2006/relationships/hyperlink" Target="https://en.wikipedia.org/wiki/Consciousness" TargetMode="External"/><Relationship Id="rId14" Type="http://schemas.openxmlformats.org/officeDocument/2006/relationships/hyperlink" Target="https://en.wikipedia.org/wiki/Jewish_meditation"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 everyone and a warm welcome to our first session of the Mindful Change Leadership Development Program.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CA" noProof="0" dirty="0"/>
          </a:p>
          <a:p>
            <a:pPr marL="0" indent="0">
              <a:buFont typeface="Arial" panose="020B0604020202020204" pitchFamily="34" charset="0"/>
              <a:buNone/>
            </a:pPr>
            <a:r>
              <a:rPr lang="en-US" noProof="0" dirty="0"/>
              <a:t>Instructions:</a:t>
            </a: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Webcams are</a:t>
            </a:r>
            <a:r>
              <a:rPr lang="en-CA" baseline="0" noProof="0" dirty="0"/>
              <a:t> welcome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Remember logging off from VPN to have a better experience</a:t>
            </a:r>
          </a:p>
          <a:p>
            <a:r>
              <a:rPr lang="en-CA" noProof="0" dirty="0"/>
              <a:t>Sessions are recorded:</a:t>
            </a:r>
          </a:p>
          <a:p>
            <a:pPr marL="171450" lvl="0" indent="-171450">
              <a:buFont typeface="Arial" panose="020B0604020202020204" pitchFamily="34" charset="0"/>
              <a:buChar char="•"/>
            </a:pPr>
            <a:r>
              <a:rPr lang="en-CA" noProof="0" dirty="0"/>
              <a:t>Be assured, if ever there is something sensitive recorded, at the request of those interested, the recording will be edited before posting</a:t>
            </a:r>
          </a:p>
          <a:p>
            <a:pPr marL="171450" lvl="0" indent="-171450">
              <a:buFont typeface="Arial" panose="020B0604020202020204" pitchFamily="34" charset="0"/>
              <a:buChar char="•"/>
            </a:pPr>
            <a:r>
              <a:rPr lang="en-CA" noProof="0" dirty="0"/>
              <a:t>The breakout rooms are not recorded, thus what is said in small groups stays there</a:t>
            </a:r>
          </a:p>
          <a:p>
            <a:pPr marL="171450" lvl="0" indent="-171450">
              <a:buFont typeface="Arial" panose="020B0604020202020204" pitchFamily="34" charset="0"/>
              <a:buChar char="•"/>
            </a:pPr>
            <a:r>
              <a:rPr lang="en-CA" noProof="0" dirty="0"/>
              <a:t>The recording is also very helpful in case you miss a session</a:t>
            </a:r>
          </a:p>
          <a:p>
            <a:pPr marL="171450" lvl="0" indent="-171450">
              <a:buFont typeface="Arial" panose="020B0604020202020204" pitchFamily="34" charset="0"/>
              <a:buChar char="•"/>
            </a:pPr>
            <a:endParaRPr lang="en-CA"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Then start sharing the screen, and read from the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Alejandro</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1331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kind</a:t>
            </a:r>
            <a:r>
              <a:rPr lang="fr-CA" dirty="0"/>
              <a:t> </a:t>
            </a:r>
            <a:r>
              <a:rPr lang="fr-CA" dirty="0" err="1"/>
              <a:t>request</a:t>
            </a:r>
            <a:r>
              <a:rPr lang="fr-CA" dirty="0"/>
              <a:t>/</a:t>
            </a:r>
            <a:r>
              <a:rPr lang="fr-CA" dirty="0" err="1"/>
              <a:t>reminder</a:t>
            </a:r>
            <a:r>
              <a:rPr lang="fr-CA" dirty="0"/>
              <a:t>) Webcams are</a:t>
            </a:r>
            <a:r>
              <a:rPr lang="fr-CA" baseline="0" dirty="0"/>
              <a:t> </a:t>
            </a:r>
            <a:r>
              <a:rPr lang="fr-CA" baseline="0" dirty="0" err="1"/>
              <a:t>welcome</a:t>
            </a:r>
            <a:r>
              <a:rPr lang="fr-CA" baseline="0" dirty="0"/>
              <a:t>, </a:t>
            </a:r>
            <a:r>
              <a:rPr lang="fr-CA" baseline="0" dirty="0" err="1"/>
              <a:t>please</a:t>
            </a:r>
            <a:r>
              <a:rPr lang="fr-CA" baseline="0" dirty="0"/>
              <a:t> </a:t>
            </a:r>
            <a:r>
              <a:rPr lang="fr-CA" baseline="0" dirty="0" err="1"/>
              <a:t>avoid</a:t>
            </a:r>
            <a:r>
              <a:rPr lang="fr-CA" baseline="0" dirty="0"/>
              <a:t> </a:t>
            </a:r>
            <a:r>
              <a:rPr lang="fr-CA" baseline="0" dirty="0" err="1"/>
              <a:t>eating</a:t>
            </a:r>
            <a:r>
              <a:rPr lang="fr-CA" baseline="0" dirty="0"/>
              <a:t> </a:t>
            </a:r>
            <a:r>
              <a:rPr lang="fr-CA" baseline="0" dirty="0" err="1"/>
              <a:t>while</a:t>
            </a:r>
            <a:r>
              <a:rPr lang="fr-CA" baseline="0" dirty="0"/>
              <a:t> </a:t>
            </a:r>
            <a:r>
              <a:rPr lang="fr-CA" baseline="0" dirty="0" err="1"/>
              <a:t>your</a:t>
            </a:r>
            <a:r>
              <a:rPr lang="fr-CA" baseline="0" dirty="0"/>
              <a:t> webcam </a:t>
            </a:r>
            <a:r>
              <a:rPr lang="fr-CA" baseline="0" dirty="0" err="1"/>
              <a:t>is</a:t>
            </a:r>
            <a:r>
              <a:rPr lang="fr-CA" baseline="0" dirty="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en-CA" dirty="0">
                <a:hlinkClick r:id="rId3"/>
              </a:rPr>
              <a:t>Values and Ethics Code for the Public Sector</a:t>
            </a:r>
            <a:r>
              <a:rPr lang="en-CA" dirty="0"/>
              <a:t> – </a:t>
            </a:r>
            <a:r>
              <a:rPr lang="fr-CA" dirty="0"/>
              <a:t>https://www.tbs-sct.gc.ca/pol/doc-eng.aspx?id=25049  == https://www.tbs-sct.canada.ca/pol/doc-fra.aspx?id=25049]]</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en-CA" dirty="0"/>
              <a:t>This slide gives a general outline of what each weekly session will look like, the timings are approximate</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67192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noProof="0" dirty="0"/>
          </a:p>
          <a:p>
            <a:r>
              <a:rPr lang="fr-CA" noProof="0" dirty="0"/>
              <a:t>Addition: </a:t>
            </a:r>
            <a:r>
              <a:rPr lang="fr-CA" noProof="0" dirty="0" err="1"/>
              <a:t>you’ll</a:t>
            </a:r>
            <a:r>
              <a:rPr lang="fr-CA" noProof="0" dirty="0"/>
              <a:t> </a:t>
            </a:r>
            <a:r>
              <a:rPr lang="fr-CA" noProof="0" dirty="0" err="1"/>
              <a:t>need</a:t>
            </a:r>
            <a:r>
              <a:rPr lang="fr-CA" noProof="0" dirty="0"/>
              <a:t> to </a:t>
            </a:r>
            <a:r>
              <a:rPr lang="fr-CA" noProof="0" dirty="0" err="1"/>
              <a:t>create</a:t>
            </a:r>
            <a:r>
              <a:rPr lang="fr-CA" noProof="0" dirty="0"/>
              <a:t> a user and « </a:t>
            </a:r>
            <a:r>
              <a:rPr lang="fr-CA" noProof="0" dirty="0" err="1"/>
              <a:t>join</a:t>
            </a:r>
            <a:r>
              <a:rPr lang="fr-CA" noProof="0" dirty="0"/>
              <a:t> » the group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noProof="0" dirty="0" err="1"/>
              <a:t>Gccollab</a:t>
            </a:r>
            <a:r>
              <a:rPr lang="fr-CA" noProof="0" dirty="0"/>
              <a:t> </a:t>
            </a:r>
            <a:r>
              <a:rPr lang="fr-CA" noProof="0" dirty="0" err="1"/>
              <a:t>reminder</a:t>
            </a:r>
            <a:r>
              <a:rPr lang="fr-CA" noProof="0" dirty="0"/>
              <a:t> to </a:t>
            </a:r>
            <a:r>
              <a:rPr lang="fr-CA" noProof="0" dirty="0" err="1"/>
              <a:t>join</a:t>
            </a:r>
            <a:r>
              <a:rPr lang="fr-CA" noProof="0" dirty="0"/>
              <a:t> </a:t>
            </a:r>
            <a:r>
              <a:rPr lang="fr-CA" noProof="0" dirty="0" err="1"/>
              <a:t>you</a:t>
            </a:r>
            <a:r>
              <a:rPr lang="fr-CA" noProof="0" dirty="0"/>
              <a:t> </a:t>
            </a:r>
            <a:r>
              <a:rPr lang="fr-CA" noProof="0" dirty="0" err="1"/>
              <a:t>need</a:t>
            </a:r>
            <a:r>
              <a:rPr lang="fr-CA" noProof="0" dirty="0"/>
              <a:t> a user profile </a:t>
            </a:r>
            <a:r>
              <a:rPr lang="fr-CA" noProof="0" dirty="0" err="1"/>
              <a:t>created</a:t>
            </a:r>
            <a:r>
              <a:rPr lang="fr-CA" noProof="0" dirty="0"/>
              <a:t> and </a:t>
            </a:r>
            <a:r>
              <a:rPr lang="fr-CA" noProof="0" dirty="0" err="1"/>
              <a:t>join</a:t>
            </a:r>
            <a:r>
              <a:rPr lang="fr-CA" noProof="0" dirty="0"/>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https://account-compte.gccollab.ca/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fr-CA" noProof="0" dirty="0"/>
              <a:t>https://gccollab.ca/groups/profile/7978973/mcld-program-cohort-cop-coi-program-dlpc-cohorte-cdp-et-cdi</a:t>
            </a:r>
          </a:p>
          <a:p>
            <a:endParaRPr lang="en-US" dirty="0"/>
          </a:p>
          <a:p>
            <a:endParaRPr lang="fr-CA" noProof="0" dirty="0"/>
          </a:p>
          <a:p>
            <a:endParaRPr lang="fr-CA"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[[Massive open online course – Wikipedia - https://fr.wikipedia.org/wiki/Massive_Open_Online_Course</a:t>
            </a:r>
          </a:p>
          <a:p>
            <a:r>
              <a:rPr lang="fr-CA" b="1" dirty="0"/>
              <a:t>* The </a:t>
            </a:r>
            <a:r>
              <a:rPr lang="fr-CA" b="1" dirty="0" err="1"/>
              <a:t>link</a:t>
            </a:r>
            <a:r>
              <a:rPr lang="fr-CA" b="1" dirty="0"/>
              <a:t> has</a:t>
            </a:r>
            <a:r>
              <a:rPr lang="fr-CA" b="1" baseline="0" dirty="0"/>
              <a:t> been </a:t>
            </a:r>
            <a:r>
              <a:rPr lang="fr-CA" b="1" baseline="0" dirty="0" err="1"/>
              <a:t>changed</a:t>
            </a:r>
            <a:r>
              <a:rPr lang="fr-CA" b="1" baseline="0" dirty="0"/>
              <a:t> to </a:t>
            </a:r>
            <a:r>
              <a:rPr lang="fr-CA" b="1" baseline="0" dirty="0" err="1"/>
              <a:t>reflect</a:t>
            </a:r>
            <a:r>
              <a:rPr lang="fr-CA" b="1" baseline="0" dirty="0"/>
              <a:t> French. The </a:t>
            </a:r>
            <a:r>
              <a:rPr lang="fr-CA" b="1" baseline="0" dirty="0" err="1"/>
              <a:t>title</a:t>
            </a:r>
            <a:r>
              <a:rPr lang="fr-CA" b="1" baseline="0" dirty="0"/>
              <a:t> in French </a:t>
            </a:r>
            <a:r>
              <a:rPr lang="fr-CA" b="1" baseline="0" dirty="0" err="1"/>
              <a:t>is</a:t>
            </a:r>
            <a:r>
              <a:rPr lang="fr-CA" b="1" baseline="0" dirty="0"/>
              <a:t> </a:t>
            </a:r>
            <a:r>
              <a:rPr lang="fr-CA" b="1" baseline="0" dirty="0" err="1"/>
              <a:t>still</a:t>
            </a:r>
            <a:r>
              <a:rPr lang="fr-CA" b="1" baseline="0" dirty="0"/>
              <a:t> « Massive open online course MOOC »</a:t>
            </a:r>
          </a:p>
          <a:p>
            <a:r>
              <a:rPr lang="fr-CA" dirty="0"/>
              <a:t>]]</a:t>
            </a:r>
          </a:p>
          <a:p>
            <a:endParaRPr lang="fr-CA" dirty="0"/>
          </a:p>
          <a:p>
            <a:r>
              <a:rPr lang="fr-CA" dirty="0"/>
              <a:t>(click to show </a:t>
            </a:r>
            <a:r>
              <a:rPr lang="fr-CA" dirty="0" err="1"/>
              <a:t>bullets</a:t>
            </a:r>
            <a:r>
              <a:rPr lang="fr-CA" dirty="0"/>
              <a:t>, </a:t>
            </a:r>
            <a:r>
              <a:rPr lang="fr-CA" dirty="0" err="1"/>
              <a:t>commenting</a:t>
            </a:r>
            <a:r>
              <a:rPr lang="fr-CA" dirty="0"/>
              <a:t> on the end)</a:t>
            </a:r>
          </a:p>
          <a:p>
            <a:pPr marL="228600" indent="-228600">
              <a:buAutoNum type="arabicPeriod"/>
            </a:pPr>
            <a:r>
              <a:rPr lang="fr-CA" dirty="0"/>
              <a:t>And </a:t>
            </a:r>
            <a:r>
              <a:rPr lang="fr-CA" dirty="0" err="1"/>
              <a:t>we’ll</a:t>
            </a:r>
            <a:r>
              <a:rPr lang="fr-CA" dirty="0"/>
              <a:t> do </a:t>
            </a:r>
            <a:r>
              <a:rPr lang="fr-CA" dirty="0" err="1"/>
              <a:t>our</a:t>
            </a:r>
            <a:r>
              <a:rPr lang="fr-CA" dirty="0"/>
              <a:t> best to </a:t>
            </a:r>
            <a:r>
              <a:rPr lang="fr-CA" dirty="0" err="1"/>
              <a:t>treat</a:t>
            </a:r>
            <a:r>
              <a:rPr lang="fr-CA" dirty="0"/>
              <a:t> </a:t>
            </a:r>
            <a:r>
              <a:rPr lang="fr-CA" dirty="0" err="1"/>
              <a:t>it</a:t>
            </a:r>
            <a:r>
              <a:rPr lang="fr-CA" dirty="0"/>
              <a:t> as one </a:t>
            </a:r>
          </a:p>
          <a:p>
            <a:pPr marL="228600" indent="-228600">
              <a:buAutoNum type="arabicPeriod"/>
            </a:pPr>
            <a:r>
              <a:rPr lang="fr-CA" dirty="0"/>
              <a:t>And </a:t>
            </a:r>
            <a:r>
              <a:rPr lang="fr-CA" dirty="0" err="1"/>
              <a:t>we</a:t>
            </a:r>
            <a:r>
              <a:rPr lang="fr-CA" dirty="0"/>
              <a:t> use </a:t>
            </a:r>
            <a:r>
              <a:rPr lang="fr-CA" dirty="0" err="1"/>
              <a:t>it</a:t>
            </a:r>
            <a:r>
              <a:rPr lang="fr-CA"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5416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endParaRPr lang="fr-CA" dirty="0"/>
          </a:p>
          <a:p>
            <a:r>
              <a:rPr lang="fr-CA" dirty="0"/>
              <a:t>(</a:t>
            </a:r>
            <a:r>
              <a:rPr lang="fr-CA" dirty="0" err="1"/>
              <a:t>read</a:t>
            </a:r>
            <a:r>
              <a:rPr lang="fr-CA"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ISC.</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Who is the target audience for this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outerShdw blurRad="38100" dist="38100" dir="2700000" algn="tl">
                    <a:srgbClr val="000000">
                      <a:alpha val="43137"/>
                    </a:srgbClr>
                  </a:outerShdw>
                </a:effectLst>
              </a:rPr>
              <a:t>(click on every bullet)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outerShdw blurRad="38100" dist="38100" dir="2700000" algn="tl">
                    <a:srgbClr val="000000">
                      <a:alpha val="43137"/>
                    </a:srgbClr>
                  </a:outerShdw>
                </a:effectLst>
              </a:rPr>
              <a:t>This </a:t>
            </a:r>
            <a:r>
              <a:rPr lang="en-US" sz="1200" i="1" dirty="0">
                <a:effectLst>
                  <a:outerShdw blurRad="38100" dist="38100" dir="2700000" algn="tl">
                    <a:srgbClr val="000000">
                      <a:alpha val="43137"/>
                    </a:srgbClr>
                  </a:outerShdw>
                </a:effectLst>
              </a:rPr>
              <a:t>program</a:t>
            </a:r>
            <a:r>
              <a:rPr lang="en-US" sz="1200" dirty="0">
                <a:effectLst>
                  <a:outerShdw blurRad="38100" dist="38100" dir="2700000" algn="tl">
                    <a:srgbClr val="000000">
                      <a:alpha val="43137"/>
                    </a:srgbClr>
                  </a:outerShdw>
                </a:effectLst>
              </a:rPr>
              <a:t> is those who are willing to invest in their selves and develop their self-awareness</a:t>
            </a:r>
          </a:p>
          <a:p>
            <a:pPr marL="171450" indent="-171450">
              <a:buFont typeface="Arial" panose="020B0604020202020204" pitchFamily="34" charset="0"/>
              <a:buChar char="•"/>
            </a:pPr>
            <a:r>
              <a:rPr lang="en-US" dirty="0"/>
              <a:t>This program is for you! the individual, not to your team, other employees, your bosses, other communities or trainings, or any other people who you think may benefit from this program</a:t>
            </a:r>
          </a:p>
          <a:p>
            <a:pPr marL="171450" indent="-171450">
              <a:buFont typeface="Arial" panose="020B0604020202020204" pitchFamily="34" charset="0"/>
              <a:buChar char="•"/>
            </a:pPr>
            <a:r>
              <a:rPr lang="en-US" dirty="0"/>
              <a:t>In other words, this program is for those wishing to take it, those who got the support from their management and voluntary joined the program to become more Self-Aware</a:t>
            </a:r>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93109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fr-CA" sz="1200" b="1" dirty="0"/>
              <a:t>Alejandro:</a:t>
            </a:r>
          </a:p>
          <a:p>
            <a:pPr>
              <a:buFont typeface="Arial" pitchFamily="34" charset="0"/>
              <a:buNone/>
            </a:pPr>
            <a:endParaRPr lang="en-CA" b="1" baseline="0" dirty="0"/>
          </a:p>
          <a:p>
            <a:pPr>
              <a:buFont typeface="Arial" pitchFamily="34" charset="0"/>
              <a:buNone/>
            </a:pPr>
            <a:r>
              <a:rPr lang="en-CA" b="1" baseline="0" dirty="0"/>
              <a:t>* If other than Alejandro is presenting this slide, then small changes has to be made.</a:t>
            </a:r>
          </a:p>
          <a:p>
            <a:pPr>
              <a:buFont typeface="Arial" pitchFamily="34" charset="0"/>
              <a:buNone/>
            </a:pPr>
            <a:endParaRPr lang="en-CA" baseline="0" dirty="0"/>
          </a:p>
          <a:p>
            <a:pPr>
              <a:buFont typeface="Arial" pitchFamily="34" charset="0"/>
              <a:buNone/>
            </a:pPr>
            <a:r>
              <a:rPr lang="en-CA" baseline="0" dirty="0"/>
              <a:t>This is </a:t>
            </a:r>
            <a:r>
              <a:rPr lang="en-CA" b="1" baseline="0" dirty="0"/>
              <a:t>Alejandro’s</a:t>
            </a:r>
            <a:r>
              <a:rPr lang="en-CA" baseline="0" dirty="0"/>
              <a:t> personal experience...</a:t>
            </a:r>
          </a:p>
          <a:p>
            <a:pPr>
              <a:buFont typeface="Arial" pitchFamily="34" charset="0"/>
              <a:buNone/>
            </a:pPr>
            <a:endParaRPr lang="en-CA" baseline="0" dirty="0"/>
          </a:p>
          <a:p>
            <a:pPr>
              <a:buFont typeface="Arial" pitchFamily="34" charset="0"/>
              <a:buNone/>
            </a:pPr>
            <a:r>
              <a:rPr lang="en-CA" baseline="0" dirty="0"/>
              <a:t>The core are the same, focus on your breathing. A way to compare them are:</a:t>
            </a:r>
          </a:p>
          <a:p>
            <a:pPr>
              <a:buFont typeface="Arial" pitchFamily="34" charset="0"/>
              <a:buChar char="•"/>
            </a:pPr>
            <a:r>
              <a:rPr lang="en-CA" dirty="0"/>
              <a:t> The extent of time you typically take to do an exercise</a:t>
            </a:r>
          </a:p>
          <a:p>
            <a:pPr>
              <a:buFont typeface="Arial" pitchFamily="34" charset="0"/>
              <a:buChar char="•"/>
            </a:pPr>
            <a:r>
              <a:rPr lang="en-CA" dirty="0"/>
              <a:t> The objective you aim for or achieve doing an exercise</a:t>
            </a:r>
          </a:p>
          <a:p>
            <a:pPr>
              <a:buFont typeface="Arial" pitchFamily="34" charset="0"/>
              <a:buChar char="•"/>
            </a:pPr>
            <a:r>
              <a:rPr lang="en-CA" dirty="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fontAlgn="base"/>
            <a:r>
              <a:rPr lang="en-CA" dirty="0"/>
              <a:t>Mindfulness:</a:t>
            </a:r>
            <a:r>
              <a:rPr lang="en-CA" baseline="0" dirty="0"/>
              <a:t> like the body scan we just did. </a:t>
            </a:r>
          </a:p>
          <a:p>
            <a:pPr fontAlgn="base">
              <a:buFont typeface="Arial" pitchFamily="34" charset="0"/>
              <a:buChar char="•"/>
            </a:pPr>
            <a:r>
              <a:rPr lang="en-CA" baseline="0" dirty="0"/>
              <a:t> Takes about 5 minutes</a:t>
            </a:r>
          </a:p>
          <a:p>
            <a:pPr fontAlgn="base">
              <a:buFont typeface="Arial" charset="0"/>
              <a:buChar char="•"/>
            </a:pPr>
            <a:r>
              <a:rPr lang="en-CA" dirty="0"/>
              <a:t> The objective</a:t>
            </a:r>
            <a:r>
              <a:rPr lang="en-CA" baseline="0" dirty="0"/>
              <a:t> is to relax and realise what’s going on in your mind</a:t>
            </a:r>
          </a:p>
          <a:p>
            <a:pPr fontAlgn="base">
              <a:buFont typeface="Arial" charset="0"/>
              <a:buChar char="•"/>
            </a:pPr>
            <a:r>
              <a:rPr lang="en-CA" baseline="0" dirty="0"/>
              <a:t> The experience could vary from person to person, but basically is a self-awareness experience</a:t>
            </a:r>
          </a:p>
          <a:p>
            <a:pPr fontAlgn="base">
              <a:buFont typeface="Arial" charset="0"/>
              <a:buChar char="•"/>
            </a:pPr>
            <a:endParaRPr lang="en-CA" baseline="0" dirty="0"/>
          </a:p>
          <a:p>
            <a:pPr fontAlgn="base"/>
            <a:r>
              <a:rPr lang="en-CA" baseline="0" dirty="0"/>
              <a:t>Meditation: having a practice of sitting and observing your breathe</a:t>
            </a:r>
          </a:p>
          <a:p>
            <a:pPr fontAlgn="base">
              <a:buFont typeface="Arial" charset="0"/>
              <a:buChar char="•"/>
            </a:pPr>
            <a:r>
              <a:rPr lang="en-CA" baseline="0" dirty="0"/>
              <a:t> May start by sitting 5 minutes for beginners</a:t>
            </a:r>
          </a:p>
          <a:p>
            <a:pPr fontAlgn="base">
              <a:buFont typeface="Arial" charset="0"/>
              <a:buChar char="•"/>
            </a:pPr>
            <a:r>
              <a:rPr lang="en-CA" baseline="0" dirty="0"/>
              <a:t> A good 20 minutes for those with an established practice, up to 8 hours a day in some days long retreats</a:t>
            </a:r>
          </a:p>
          <a:p>
            <a:pPr fontAlgn="base">
              <a:buFont typeface="Arial" charset="0"/>
              <a:buChar char="•"/>
            </a:pPr>
            <a:r>
              <a:rPr lang="en-CA" dirty="0"/>
              <a:t> The objective is to engage in contemplation or reflection. </a:t>
            </a:r>
          </a:p>
          <a:p>
            <a:pPr fontAlgn="base">
              <a:buFont typeface="Arial" charset="0"/>
              <a:buChar char="•"/>
            </a:pPr>
            <a:r>
              <a:rPr lang="en-CA" dirty="0"/>
              <a:t> T</a:t>
            </a:r>
            <a:r>
              <a:rPr lang="en-CA" baseline="0" dirty="0"/>
              <a:t>he experience could be mind shifting</a:t>
            </a:r>
            <a:endParaRPr lang="en-CA"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And keep in mind,</a:t>
            </a:r>
            <a:r>
              <a:rPr lang="en-US" baseline="0" dirty="0"/>
              <a:t> </a:t>
            </a:r>
            <a:r>
              <a:rPr lang="en-US" dirty="0"/>
              <a:t>Mindfulness is simple, not easy though</a:t>
            </a:r>
          </a:p>
          <a:p>
            <a:pPr>
              <a:buFont typeface="Arial" pitchFamily="34" charset="0"/>
              <a:buNone/>
            </a:pPr>
            <a:endParaRPr lang="en-CA" baseline="0" dirty="0"/>
          </a:p>
          <a:p>
            <a:pPr>
              <a:buFont typeface="Arial" pitchFamily="34" charset="0"/>
              <a:buNone/>
            </a:pPr>
            <a:r>
              <a:rPr lang="en-CA" b="1" baseline="0" dirty="0"/>
              <a:t>[[ </a:t>
            </a:r>
            <a:r>
              <a:rPr lang="en-CA" b="1" baseline="0" dirty="0">
                <a:solidFill>
                  <a:srgbClr val="FF0000"/>
                </a:solidFill>
              </a:rPr>
              <a:t>Note for Translators: </a:t>
            </a:r>
            <a:r>
              <a:rPr lang="en-CA" b="1" baseline="0" dirty="0"/>
              <a:t>Not to be translated nor referenced during the presentation </a:t>
            </a:r>
          </a:p>
          <a:p>
            <a:pPr fontAlgn="base">
              <a:spcBef>
                <a:spcPts val="1225"/>
              </a:spcBef>
              <a:buFont typeface="Arial" pitchFamily="34" charset="0"/>
              <a:buChar char="•"/>
            </a:pPr>
            <a:r>
              <a:rPr lang="en-CA" baseline="0" dirty="0"/>
              <a:t> </a:t>
            </a:r>
            <a:r>
              <a:rPr lang="fr-CA" sz="1200" b="0" i="0" kern="1200" dirty="0">
                <a:solidFill>
                  <a:schemeClr val="tx1"/>
                </a:solidFill>
                <a:effectLst/>
                <a:latin typeface="+mn-lt"/>
                <a:ea typeface="+mn-ea"/>
                <a:cs typeface="+mn-cs"/>
              </a:rPr>
              <a:t>La </a:t>
            </a:r>
            <a:r>
              <a:rPr lang="fr-CA" sz="1200" b="1" i="0" kern="1200" dirty="0">
                <a:solidFill>
                  <a:schemeClr val="tx1"/>
                </a:solidFill>
                <a:effectLst/>
                <a:latin typeface="+mn-lt"/>
                <a:ea typeface="+mn-ea"/>
                <a:cs typeface="+mn-cs"/>
              </a:rPr>
              <a:t>pleine conscience</a:t>
            </a:r>
            <a:r>
              <a:rPr lang="fr-CA" sz="1200" b="0" i="0" kern="1200" dirty="0">
                <a:solidFill>
                  <a:schemeClr val="tx1"/>
                </a:solidFill>
                <a:effectLst/>
                <a:latin typeface="+mn-lt"/>
                <a:ea typeface="+mn-ea"/>
                <a:cs typeface="+mn-cs"/>
              </a:rPr>
              <a:t> est une expression désignant une </a:t>
            </a:r>
            <a:r>
              <a:rPr lang="fr-CA" sz="1200" b="0" i="0" u="none" strike="noStrike" kern="1200" dirty="0">
                <a:solidFill>
                  <a:schemeClr val="tx1"/>
                </a:solidFill>
                <a:effectLst/>
                <a:latin typeface="+mn-lt"/>
                <a:ea typeface="+mn-ea"/>
                <a:cs typeface="+mn-cs"/>
                <a:hlinkClick r:id="rId3" tooltip="Attitude (psychologie)"/>
              </a:rPr>
              <a:t>attitude</a:t>
            </a:r>
            <a:r>
              <a:rPr lang="fr-CA" sz="1200" b="0" i="0" kern="1200" dirty="0">
                <a:solidFill>
                  <a:schemeClr val="tx1"/>
                </a:solidFill>
                <a:effectLst/>
                <a:latin typeface="+mn-lt"/>
                <a:ea typeface="+mn-ea"/>
                <a:cs typeface="+mn-cs"/>
              </a:rPr>
              <a:t> d'</a:t>
            </a:r>
            <a:r>
              <a:rPr lang="fr-CA" sz="1200" b="0" i="0" u="none" strike="noStrike" kern="1200" dirty="0">
                <a:solidFill>
                  <a:schemeClr val="tx1"/>
                </a:solidFill>
                <a:effectLst/>
                <a:latin typeface="+mn-lt"/>
                <a:ea typeface="+mn-ea"/>
                <a:cs typeface="+mn-cs"/>
                <a:hlinkClick r:id="rId4" tooltip="Attention"/>
              </a:rPr>
              <a:t>attention</a:t>
            </a:r>
            <a:r>
              <a:rPr lang="fr-CA" sz="1200" b="0" i="0" kern="1200" dirty="0">
                <a:solidFill>
                  <a:schemeClr val="tx1"/>
                </a:solidFill>
                <a:effectLst/>
                <a:latin typeface="+mn-lt"/>
                <a:ea typeface="+mn-ea"/>
                <a:cs typeface="+mn-cs"/>
              </a:rPr>
              <a:t>, de présence et de </a:t>
            </a:r>
            <a:r>
              <a:rPr lang="fr-CA" sz="1200" b="0" i="0" u="none" strike="noStrike" kern="1200" dirty="0">
                <a:solidFill>
                  <a:schemeClr val="tx1"/>
                </a:solidFill>
                <a:effectLst/>
                <a:latin typeface="+mn-lt"/>
                <a:ea typeface="+mn-ea"/>
                <a:cs typeface="+mn-cs"/>
                <a:hlinkClick r:id="rId5" tooltip="Conscience"/>
              </a:rPr>
              <a:t>conscience</a:t>
            </a:r>
            <a:r>
              <a:rPr lang="fr-CA" sz="1200" b="0" i="0" kern="1200" dirty="0">
                <a:solidFill>
                  <a:schemeClr val="tx1"/>
                </a:solidFill>
                <a:effectLst/>
                <a:latin typeface="+mn-lt"/>
                <a:ea typeface="+mn-ea"/>
                <a:cs typeface="+mn-cs"/>
              </a:rPr>
              <a:t> vigilante, qui peut être interne (sensations, pensées, émotions, actions, motivations, </a:t>
            </a:r>
            <a:r>
              <a:rPr lang="fr-CA" dirty="0"/>
              <a:t>etc.</a:t>
            </a:r>
            <a:r>
              <a:rPr lang="fr-CA" sz="1200" b="0" i="0" kern="1200" dirty="0">
                <a:solidFill>
                  <a:schemeClr val="tx1"/>
                </a:solidFill>
                <a:effectLst/>
                <a:latin typeface="+mn-lt"/>
                <a:ea typeface="+mn-ea"/>
                <a:cs typeface="+mn-cs"/>
              </a:rPr>
              <a:t>) ou externe (au monde environnant, bruits, objets, événements, </a:t>
            </a:r>
            <a:r>
              <a:rPr lang="fr-CA" dirty="0"/>
              <a:t>etc.</a:t>
            </a:r>
            <a:r>
              <a:rPr lang="fr-CA" sz="1200" b="0" i="0" kern="1200" dirty="0">
                <a:solidFill>
                  <a:schemeClr val="tx1"/>
                </a:solidFill>
                <a:effectLst/>
                <a:latin typeface="+mn-lt"/>
                <a:ea typeface="+mn-ea"/>
                <a:cs typeface="+mn-cs"/>
              </a:rPr>
              <a:t>).</a:t>
            </a:r>
            <a:r>
              <a:rPr lang="en-CA" dirty="0"/>
              <a:t>- Wikipedia</a:t>
            </a:r>
          </a:p>
          <a:p>
            <a:pPr fontAlgn="base">
              <a:spcBef>
                <a:spcPts val="1225"/>
              </a:spcBef>
              <a:buFont typeface="Arial" pitchFamily="34" charset="0"/>
              <a:buNone/>
            </a:pPr>
            <a:r>
              <a:rPr lang="en-CA" dirty="0"/>
              <a:t> </a:t>
            </a:r>
            <a:r>
              <a:rPr lang="fr-CA" sz="800" dirty="0">
                <a:hlinkClick r:id="rId6"/>
              </a:rPr>
              <a:t>Pleine conscience — Wikipédia (wikipedia.org)</a:t>
            </a:r>
            <a:r>
              <a:rPr lang="fr-CA" sz="800" dirty="0"/>
              <a:t> </a:t>
            </a:r>
            <a:r>
              <a:rPr lang="fr-CA" sz="800" b="1" dirty="0"/>
              <a:t>– *</a:t>
            </a:r>
            <a:r>
              <a:rPr lang="fr-CA" sz="800" b="1" dirty="0" err="1"/>
              <a:t>we</a:t>
            </a:r>
            <a:r>
              <a:rPr lang="fr-CA" sz="800" b="1" dirty="0"/>
              <a:t> </a:t>
            </a:r>
            <a:r>
              <a:rPr lang="fr-CA" sz="800" b="1" dirty="0" err="1"/>
              <a:t>changed</a:t>
            </a:r>
            <a:r>
              <a:rPr lang="fr-CA" sz="800" b="1" dirty="0"/>
              <a:t> to </a:t>
            </a:r>
            <a:r>
              <a:rPr lang="fr-CA" sz="800" b="1" dirty="0" err="1"/>
              <a:t>reflect</a:t>
            </a:r>
            <a:r>
              <a:rPr lang="fr-CA" sz="800" b="1" dirty="0"/>
              <a:t> French</a:t>
            </a:r>
            <a:endParaRPr lang="fr-CA" b="1" dirty="0"/>
          </a:p>
          <a:p>
            <a:pPr defTabSz="914292">
              <a:defRPr/>
            </a:pPr>
            <a:r>
              <a:rPr lang="en-CA" dirty="0"/>
              <a:t> “Mindfulness means </a:t>
            </a:r>
            <a:r>
              <a:rPr lang="en-CA" b="1" dirty="0"/>
              <a:t>presence of heart</a:t>
            </a:r>
            <a:r>
              <a:rPr lang="en-CA" dirty="0"/>
              <a:t>” - John </a:t>
            </a:r>
            <a:r>
              <a:rPr lang="en-CA" dirty="0" err="1"/>
              <a:t>Kabbat</a:t>
            </a:r>
            <a:r>
              <a:rPr lang="en-CA" dirty="0"/>
              <a:t> </a:t>
            </a:r>
            <a:r>
              <a:rPr lang="en-CA" dirty="0" err="1"/>
              <a:t>Zinn</a:t>
            </a:r>
            <a:r>
              <a:rPr lang="en-CA" dirty="0"/>
              <a:t> </a:t>
            </a:r>
            <a:r>
              <a:rPr lang="en-CA" sz="1600" dirty="0">
                <a:hlinkClick r:id="rId7"/>
              </a:rPr>
              <a:t>https://www.youtube.com/watch?v=xoLQ3qkh0w0</a:t>
            </a:r>
            <a:endParaRPr lang="en-CA" dirty="0"/>
          </a:p>
          <a:p>
            <a:pPr>
              <a:buFont typeface="Arial" pitchFamily="34" charset="0"/>
              <a:buChar char="•"/>
            </a:pPr>
            <a:r>
              <a:rPr lang="en-CA" baseline="0" dirty="0"/>
              <a:t> “</a:t>
            </a:r>
            <a:r>
              <a:rPr lang="en-CA" b="1" baseline="0" dirty="0"/>
              <a:t>Meditation</a:t>
            </a:r>
            <a:r>
              <a:rPr lang="en-CA" baseline="0" dirty="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8" tooltip="Mind"/>
              </a:rPr>
              <a:t>mind</a:t>
            </a:r>
            <a:r>
              <a:rPr lang="en-US" dirty="0"/>
              <a:t> or induces a </a:t>
            </a:r>
            <a:r>
              <a:rPr lang="en-US" dirty="0">
                <a:hlinkClick r:id="rId9" tooltip="Consciousness"/>
              </a:rPr>
              <a:t>mode of consciousness</a:t>
            </a:r>
            <a:endParaRPr lang="en-US" dirty="0"/>
          </a:p>
          <a:p>
            <a:pPr lvl="1"/>
            <a:r>
              <a:rPr lang="en-US" dirty="0"/>
              <a:t>Forms: </a:t>
            </a:r>
            <a:r>
              <a:rPr lang="en-US" dirty="0">
                <a:hlinkClick r:id="rId10" tooltip="Buddhist meditation"/>
              </a:rPr>
              <a:t>Buddhist meditation</a:t>
            </a:r>
            <a:r>
              <a:rPr lang="en-US" dirty="0"/>
              <a:t>, </a:t>
            </a:r>
            <a:r>
              <a:rPr lang="en-US" dirty="0">
                <a:hlinkClick r:id="rId11" tooltip="Christian meditation"/>
              </a:rPr>
              <a:t>Christian meditation</a:t>
            </a:r>
            <a:r>
              <a:rPr lang="en-US" dirty="0"/>
              <a:t>,</a:t>
            </a:r>
            <a:r>
              <a:rPr lang="fr-CA" dirty="0"/>
              <a:t> </a:t>
            </a:r>
            <a:r>
              <a:rPr lang="en-US" dirty="0" err="1">
                <a:hlinkClick r:id="rId12" tooltip="Daoist meditation"/>
              </a:rPr>
              <a:t>Daoist</a:t>
            </a:r>
            <a:r>
              <a:rPr lang="en-US" dirty="0">
                <a:hlinkClick r:id="rId12" tooltip="Daoist meditation"/>
              </a:rPr>
              <a:t> meditation</a:t>
            </a:r>
            <a:r>
              <a:rPr lang="en-US" dirty="0"/>
              <a:t>,</a:t>
            </a:r>
            <a:r>
              <a:rPr lang="fr-CA" dirty="0"/>
              <a:t> </a:t>
            </a:r>
            <a:r>
              <a:rPr lang="en-US" dirty="0">
                <a:hlinkClick r:id="rId13" tooltip="Jain meditation"/>
              </a:rPr>
              <a:t>Jain meditation</a:t>
            </a:r>
            <a:r>
              <a:rPr lang="en-US" dirty="0"/>
              <a:t>,</a:t>
            </a:r>
            <a:r>
              <a:rPr lang="fr-CA" dirty="0"/>
              <a:t> </a:t>
            </a:r>
            <a:r>
              <a:rPr lang="en-US" dirty="0">
                <a:hlinkClick r:id="rId14" tooltip="Jewish meditation"/>
              </a:rPr>
              <a:t>Jewish meditation</a:t>
            </a:r>
            <a:r>
              <a:rPr lang="fr-CA" dirty="0"/>
              <a:t>, </a:t>
            </a:r>
            <a:r>
              <a:rPr lang="en-US" dirty="0">
                <a:hlinkClick r:id="rId15" tooltip="Meditation in the Ravidasi Faith"/>
              </a:rPr>
              <a:t>Meditation in the </a:t>
            </a:r>
            <a:r>
              <a:rPr lang="en-US" dirty="0" err="1">
                <a:hlinkClick r:id="rId15" tooltip="Meditation in the Ravidasi Faith"/>
              </a:rPr>
              <a:t>Ravidasi</a:t>
            </a:r>
            <a:r>
              <a:rPr lang="en-US" dirty="0">
                <a:hlinkClick r:id="rId15" tooltip="Meditation in the Ravidasi Faith"/>
              </a:rPr>
              <a:t> Faith</a:t>
            </a:r>
            <a:r>
              <a:rPr lang="en-US" dirty="0"/>
              <a:t>,</a:t>
            </a:r>
            <a:r>
              <a:rPr lang="fr-CA" dirty="0"/>
              <a:t> </a:t>
            </a:r>
            <a:r>
              <a:rPr lang="en-US" dirty="0">
                <a:hlinkClick r:id="rId16" tooltip="Transcendental Meditation"/>
              </a:rPr>
              <a:t>Transcendental Meditation</a:t>
            </a:r>
            <a:r>
              <a:rPr lang="en-US" dirty="0"/>
              <a:t> – Wikipedia</a:t>
            </a:r>
          </a:p>
          <a:p>
            <a:pPr fontAlgn="base">
              <a:spcBef>
                <a:spcPts val="1225"/>
              </a:spcBef>
              <a:buFont typeface="Arial" pitchFamily="34" charset="0"/>
              <a:buChar char="•"/>
            </a:pPr>
            <a:endParaRPr lang="en-CA" dirty="0"/>
          </a:p>
          <a:p>
            <a:pPr fontAlgn="base">
              <a:spcBef>
                <a:spcPts val="1225"/>
              </a:spcBef>
              <a:buFont typeface="Arial" pitchFamily="34" charset="0"/>
              <a:buChar char="•"/>
            </a:pPr>
            <a:r>
              <a:rPr lang="en-CA" dirty="0"/>
              <a:t> "</a:t>
            </a:r>
            <a:r>
              <a:rPr lang="en-CA" b="1" dirty="0"/>
              <a:t>Mindful meditation</a:t>
            </a:r>
            <a:r>
              <a:rPr lang="en-CA" dirty="0"/>
              <a:t>: Training the brain on attention and meta-attention with the purpose to develop Emotional Intelligence"</a:t>
            </a:r>
          </a:p>
          <a:p>
            <a:pPr fontAlgn="base">
              <a:spcBef>
                <a:spcPts val="1225"/>
              </a:spcBef>
              <a:buFont typeface="Arial" pitchFamily="34" charset="0"/>
              <a:buChar char="•"/>
            </a:pPr>
            <a:r>
              <a:rPr lang="en-CA" dirty="0"/>
              <a:t> "</a:t>
            </a:r>
            <a:r>
              <a:rPr lang="en-CA" b="1" dirty="0"/>
              <a:t>Meta-attention</a:t>
            </a:r>
            <a:r>
              <a:rPr lang="en-CA" dirty="0"/>
              <a:t>: attention of the attention, being able to know that your attention has wandered away“</a:t>
            </a:r>
          </a:p>
          <a:p>
            <a:pPr lvl="1" fontAlgn="base">
              <a:spcBef>
                <a:spcPts val="1225"/>
              </a:spcBef>
              <a:buFont typeface="Arial" pitchFamily="34" charset="0"/>
              <a:buChar char="•"/>
            </a:pPr>
            <a:r>
              <a:rPr lang="en-CA" dirty="0"/>
              <a:t>Tan, C (2013). Search Inside Yourself. NY; page 30. </a:t>
            </a:r>
          </a:p>
          <a:p>
            <a:pPr fontAlgn="base">
              <a:spcBef>
                <a:spcPts val="1225"/>
              </a:spcBef>
            </a:pPr>
            <a:r>
              <a:rPr lang="en-CA" b="1"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Now let’s take a look at a model, I call it “the snail model”, it goes from unaware to unaware… adapted from the Four stages of competence model</a:t>
            </a:r>
          </a:p>
          <a:p>
            <a:r>
              <a:rPr lang="en-US" dirty="0"/>
              <a:t>(click on every main bullet)</a:t>
            </a:r>
          </a:p>
          <a:p>
            <a:pPr marL="171450" indent="-171450">
              <a:buFont typeface="Arial" panose="020B0604020202020204" pitchFamily="34" charset="0"/>
              <a:buChar char="•"/>
            </a:pPr>
            <a:r>
              <a:rPr lang="en-US" dirty="0"/>
              <a:t>This model is based on </a:t>
            </a:r>
            <a:r>
              <a:rPr lang="en-US" dirty="0" err="1"/>
              <a:t>behaviours</a:t>
            </a:r>
            <a:endParaRPr lang="en-US" dirty="0"/>
          </a:p>
          <a:p>
            <a:pPr marL="171450" indent="-171450">
              <a:buFont typeface="Arial" panose="020B0604020202020204" pitchFamily="34" charset="0"/>
              <a:buChar char="•"/>
            </a:pPr>
            <a:r>
              <a:rPr lang="en-US" dirty="0"/>
              <a:t>We have desired and undesired </a:t>
            </a:r>
            <a:r>
              <a:rPr lang="en-US" dirty="0" err="1"/>
              <a:t>behaviours</a:t>
            </a:r>
            <a:r>
              <a:rPr lang="en-US" dirty="0"/>
              <a:t>, </a:t>
            </a:r>
          </a:p>
          <a:p>
            <a:pPr marL="171450" indent="-171450">
              <a:buFont typeface="Arial" panose="020B0604020202020204" pitchFamily="34" charset="0"/>
              <a:buChar char="•"/>
            </a:pPr>
            <a:r>
              <a:rPr lang="en-US" dirty="0"/>
              <a:t>We also have the aware and the unaware </a:t>
            </a:r>
            <a:r>
              <a:rPr lang="en-US" dirty="0" err="1"/>
              <a:t>behaviours</a:t>
            </a:r>
            <a:endParaRPr lang="en-US" dirty="0"/>
          </a:p>
          <a:p>
            <a:pPr marL="171450" indent="-171450">
              <a:buFont typeface="Arial" panose="020B0604020202020204" pitchFamily="34" charset="0"/>
              <a:buChar char="•"/>
            </a:pPr>
            <a:r>
              <a:rPr lang="en-US" dirty="0"/>
              <a:t>To understand this model, let’s start at the bottom right quadrant, with the unaware-undesired </a:t>
            </a:r>
            <a:r>
              <a:rPr lang="en-US" dirty="0" err="1"/>
              <a:t>behaviours</a:t>
            </a:r>
            <a:endParaRPr lang="en-US" dirty="0"/>
          </a:p>
          <a:p>
            <a:pPr marL="171450" indent="-171450">
              <a:buFont typeface="Arial" panose="020B0604020202020204" pitchFamily="34" charset="0"/>
              <a:buChar char="•"/>
            </a:pPr>
            <a:r>
              <a:rPr lang="en-US" dirty="0"/>
              <a:t>At some point we become aware of that undesired </a:t>
            </a:r>
            <a:r>
              <a:rPr lang="en-US" dirty="0" err="1"/>
              <a:t>behaviour</a:t>
            </a:r>
            <a:r>
              <a:rPr lang="en-US" dirty="0"/>
              <a:t> on the bottom left quadrant</a:t>
            </a:r>
          </a:p>
          <a:p>
            <a:pPr marL="171450" indent="-171450">
              <a:buFont typeface="Arial" panose="020B0604020202020204" pitchFamily="34" charset="0"/>
              <a:buChar char="•"/>
            </a:pPr>
            <a:r>
              <a:rPr lang="en-US" dirty="0"/>
              <a:t>And then we start to change that </a:t>
            </a:r>
            <a:r>
              <a:rPr lang="en-US" dirty="0" err="1"/>
              <a:t>behaviour</a:t>
            </a:r>
            <a:r>
              <a:rPr lang="en-US" dirty="0"/>
              <a:t> to a desired one while being very aware of it, on the top left</a:t>
            </a:r>
          </a:p>
          <a:p>
            <a:pPr marL="171450" indent="-171450">
              <a:buFont typeface="Arial" panose="020B0604020202020204" pitchFamily="34" charset="0"/>
              <a:buChar char="•"/>
            </a:pPr>
            <a:r>
              <a:rPr lang="en-US" dirty="0"/>
              <a:t>And after sometime, practice and effort we move to the top right quadrant, with the desired </a:t>
            </a:r>
            <a:r>
              <a:rPr lang="en-US" dirty="0" err="1"/>
              <a:t>behaviour</a:t>
            </a:r>
            <a:r>
              <a:rPr lang="en-US" dirty="0"/>
              <a:t> and unaware, because we do it automatically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review the model with a few graphics added and some examples</a:t>
            </a:r>
          </a:p>
          <a:p>
            <a:pPr marL="171450" indent="-171450">
              <a:buFont typeface="Arial" panose="020B0604020202020204" pitchFamily="34" charset="0"/>
              <a:buChar char="•"/>
            </a:pPr>
            <a:r>
              <a:rPr lang="en-US" dirty="0"/>
              <a:t>We start in the same sequence, bottom right, let’s say we are “multitasking”, having breakfast, reading the newspaper, while watching the news, planning the day with the partner, and encouraging the kids to go on their day</a:t>
            </a:r>
          </a:p>
          <a:p>
            <a:pPr marL="171450" indent="-171450">
              <a:buFont typeface="Arial" panose="020B0604020202020204" pitchFamily="34" charset="0"/>
              <a:buChar char="•"/>
            </a:pPr>
            <a:r>
              <a:rPr lang="en-US" dirty="0"/>
              <a:t>Then something happens, we become aware, see the expression on the face of the  cartoon. There is something that happens that makes the person become aware</a:t>
            </a:r>
          </a:p>
          <a:p>
            <a:pPr marL="171450" indent="-171450">
              <a:buFont typeface="Arial" panose="020B0604020202020204" pitchFamily="34" charset="0"/>
              <a:buChar char="•"/>
            </a:pPr>
            <a:r>
              <a:rPr lang="en-US" dirty="0"/>
              <a:t>On the top left, you see the expression, the person is making a strong effort to do one thing at a time, is aware of the desired </a:t>
            </a:r>
            <a:r>
              <a:rPr lang="en-US" dirty="0" err="1"/>
              <a:t>behaviour</a:t>
            </a:r>
            <a:r>
              <a:rPr lang="en-US" dirty="0"/>
              <a:t> and is making an effort to focus on only reading the newspaper</a:t>
            </a:r>
          </a:p>
          <a:p>
            <a:pPr marL="171450" indent="-171450">
              <a:buFont typeface="Arial" panose="020B0604020202020204" pitchFamily="34" charset="0"/>
              <a:buChar char="•"/>
            </a:pPr>
            <a:r>
              <a:rPr lang="en-US" dirty="0"/>
              <a:t>Then with practice, the person does automatically and unaware the desired </a:t>
            </a:r>
            <a:r>
              <a:rPr lang="en-US" dirty="0" err="1"/>
              <a:t>behaviour</a:t>
            </a:r>
            <a:r>
              <a:rPr lang="en-US" dirty="0"/>
              <a:t> </a:t>
            </a:r>
          </a:p>
          <a:p>
            <a:pPr marL="171450" indent="-171450">
              <a:buFont typeface="Arial" panose="020B0604020202020204" pitchFamily="34" charset="0"/>
              <a:buChar char="•"/>
            </a:pPr>
            <a:r>
              <a:rPr lang="en-US" dirty="0"/>
              <a:t>The cycle typically starts with a disruption, it could be this program, or something recent because you’re already taking this program. There is something inside you that already started this cycle</a:t>
            </a:r>
          </a:p>
          <a:p>
            <a:pPr marL="171450" indent="-171450">
              <a:buFont typeface="Arial" panose="020B0604020202020204" pitchFamily="34" charset="0"/>
              <a:buChar char="•"/>
            </a:pPr>
            <a:r>
              <a:rPr lang="en-US" dirty="0"/>
              <a:t>And very rarely this change occurs quickly, that’s why it’s called snail model… it takes its time to arrive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[[Adapted form https://en.wikipedia.org/wiki/Four_stages_of_competence]]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How important connecting is? Well it is very!!</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(click once)</a:t>
            </a:r>
          </a:p>
          <a:p>
            <a:pPr marL="0" marR="0" indent="0" algn="l" defTabSz="914400" rtl="0" eaLnBrk="1" fontAlgn="auto" latinLnBrk="0" hangingPunct="1">
              <a:lnSpc>
                <a:spcPct val="100000"/>
              </a:lnSpc>
              <a:spcBef>
                <a:spcPts val="0"/>
              </a:spcBef>
              <a:spcAft>
                <a:spcPts val="0"/>
              </a:spcAft>
              <a:buClrTx/>
              <a:buSzTx/>
              <a:buFontTx/>
              <a:buNone/>
              <a:tabLst/>
              <a:defRPr/>
            </a:pPr>
            <a:r>
              <a:rPr lang="en-CA" b="0" noProof="0" dirty="0"/>
              <a:t>We connect throughout the program by doing the following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During the session, by doing different activities, like debriefs and sub-group exercises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In between sessions via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the Buddy System, it stays the same throughout the 8 weeks,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noProof="0" dirty="0"/>
              <a:t>and via the Cohort, participating, asking questions, sharing your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noProof="0" dirty="0"/>
              <a:t>(click again and </a:t>
            </a:r>
            <a:r>
              <a:rPr lang="en-CA" b="1" noProof="0" dirty="0"/>
              <a:t>read 3 LAST </a:t>
            </a:r>
            <a:r>
              <a:rPr lang="en-CA" b="0" noProof="0" dirty="0"/>
              <a:t>bullets from the slide)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This slide shows a quotation from the well known astronomer Carl Sagan.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Read the quote</a:t>
            </a:r>
          </a:p>
          <a:p>
            <a:pPr marL="0" lvl="0" indent="0">
              <a:buFont typeface="Arial" panose="020B0604020202020204" pitchFamily="34" charset="0"/>
              <a:buNone/>
            </a:pPr>
            <a:r>
              <a:rPr lang="en-CA" noProof="0" dirty="0"/>
              <a:t>(click)</a:t>
            </a:r>
          </a:p>
          <a:p>
            <a:pPr marL="0" lvl="0" indent="0">
              <a:buFont typeface="Arial" panose="020B0604020202020204" pitchFamily="34" charset="0"/>
              <a:buNone/>
            </a:pPr>
            <a:r>
              <a:rPr lang="en-CA" noProof="0" dirty="0"/>
              <a:t>We all are STARS</a:t>
            </a:r>
          </a:p>
          <a:p>
            <a:pPr marL="0" lvl="0" indent="0">
              <a:buFont typeface="Arial" panose="020B0604020202020204" pitchFamily="34" charset="0"/>
              <a:buNone/>
            </a:pPr>
            <a:endParaRPr lang="en-CA" noProof="0" dirty="0"/>
          </a:p>
          <a:p>
            <a:pPr marL="0" lvl="0" indent="0">
              <a:buFont typeface="Arial" panose="020B0604020202020204" pitchFamily="34" charset="0"/>
              <a:buNone/>
            </a:pPr>
            <a:r>
              <a:rPr lang="en-US" noProof="0" dirty="0"/>
              <a:t>His statement sums up the fact that the carbon, nitrogen and oxygen atoms in our bodies, (as well as atoms of all other heavy elements), were created in previous generations of stars over 4.5 billion years ago. Because humans and every other animal as well as most of the matter on Earth contain these elements, we are literally made of star stuff. </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noProof="0" dirty="0"/>
              <a:t>What is more amazing is that the complex balance of these molecules gives way to a complex biological system that allows us to move, to feel emotions and even contemplate our existence.</a:t>
            </a:r>
          </a:p>
          <a:p>
            <a:pPr marL="0" lvl="0" indent="0">
              <a:buFont typeface="Arial" panose="020B0604020202020204" pitchFamily="34" charset="0"/>
              <a:buNone/>
            </a:pPr>
            <a:endParaRPr lang="en-US" noProof="0" dirty="0"/>
          </a:p>
          <a:p>
            <a:pPr marL="0" lvl="0" indent="0">
              <a:buFont typeface="Arial" panose="020B0604020202020204" pitchFamily="34" charset="0"/>
              <a:buNone/>
            </a:pPr>
            <a:r>
              <a:rPr lang="en-US" b="0" i="0" dirty="0">
                <a:solidFill>
                  <a:srgbClr val="EEEEEE"/>
                </a:solidFill>
                <a:effectLst/>
                <a:latin typeface="libre franklin" pitchFamily="2" charset="0"/>
              </a:rPr>
              <a:t>This quote continues on to say, “Some part of our being knows this is where we came from. We long to return; and we can, because the cosmos is also within us. We’re made of star stuff. We are a way for the cosmos to know itself.”</a:t>
            </a: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(Alejandro if at all): </a:t>
            </a:r>
          </a:p>
          <a:p>
            <a:endParaRPr lang="fr-CA" b="0" dirty="0"/>
          </a:p>
          <a:p>
            <a:r>
              <a:rPr lang="fr-CA" b="0" dirty="0"/>
              <a:t>(click on </a:t>
            </a:r>
            <a:r>
              <a:rPr lang="fr-CA" b="0" dirty="0" err="1"/>
              <a:t>every</a:t>
            </a:r>
            <a:r>
              <a:rPr lang="fr-CA" b="0" dirty="0"/>
              <a:t> main </a:t>
            </a:r>
            <a:r>
              <a:rPr lang="fr-CA" b="0" dirty="0" err="1"/>
              <a:t>bullet</a:t>
            </a:r>
            <a:r>
              <a:rPr lang="fr-CA" b="0" dirty="0"/>
              <a:t>)</a:t>
            </a:r>
          </a:p>
          <a:p>
            <a:r>
              <a:rPr lang="fr-CA" b="0" dirty="0" err="1"/>
              <a:t>Throughout</a:t>
            </a:r>
            <a:r>
              <a:rPr lang="fr-CA" b="0" dirty="0"/>
              <a:t> the program: </a:t>
            </a:r>
          </a:p>
          <a:p>
            <a:pPr marL="171450" indent="-171450">
              <a:buFont typeface="Arial" panose="020B0604020202020204" pitchFamily="34" charset="0"/>
              <a:buChar char="•"/>
            </a:pPr>
            <a:r>
              <a:rPr lang="fr-CA" b="0" dirty="0" err="1"/>
              <a:t>Sometimes</a:t>
            </a:r>
            <a:r>
              <a:rPr lang="fr-CA" b="0" dirty="0"/>
              <a:t> </a:t>
            </a:r>
            <a:r>
              <a:rPr lang="fr-CA" b="0" dirty="0" err="1"/>
              <a:t>there</a:t>
            </a:r>
            <a:r>
              <a:rPr lang="fr-CA" b="0" dirty="0"/>
              <a:t> </a:t>
            </a:r>
            <a:r>
              <a:rPr lang="fr-CA" b="0" dirty="0" err="1"/>
              <a:t>will</a:t>
            </a:r>
            <a:r>
              <a:rPr lang="fr-CA" b="0" dirty="0"/>
              <a:t> </a:t>
            </a:r>
            <a:r>
              <a:rPr lang="fr-CA" b="0" dirty="0" err="1"/>
              <a:t>be</a:t>
            </a:r>
            <a:r>
              <a:rPr lang="fr-CA" b="0" dirty="0"/>
              <a:t> </a:t>
            </a:r>
            <a:r>
              <a:rPr lang="fr-CA" b="0" dirty="0" err="1"/>
              <a:t>sub</a:t>
            </a:r>
            <a:r>
              <a:rPr lang="fr-CA" b="0" dirty="0"/>
              <a:t>-group </a:t>
            </a:r>
            <a:r>
              <a:rPr lang="fr-CA" b="0" dirty="0" err="1"/>
              <a:t>activities</a:t>
            </a:r>
            <a:endParaRPr lang="fr-CA" b="0" dirty="0"/>
          </a:p>
          <a:p>
            <a:pPr marL="171450" indent="-171450">
              <a:buFont typeface="Arial" panose="020B0604020202020204" pitchFamily="34" charset="0"/>
              <a:buChar char="•"/>
            </a:pPr>
            <a:r>
              <a:rPr lang="fr-CA" b="0" dirty="0"/>
              <a:t>There are </a:t>
            </a:r>
            <a:r>
              <a:rPr lang="fr-CA" b="0" dirty="0" err="1"/>
              <a:t>also</a:t>
            </a:r>
            <a:r>
              <a:rPr lang="fr-CA" b="0" dirty="0"/>
              <a:t> debriefs </a:t>
            </a:r>
            <a:r>
              <a:rPr lang="fr-CA" b="0" dirty="0" err="1"/>
              <a:t>every</a:t>
            </a:r>
            <a:r>
              <a:rPr lang="fr-CA" b="0" dirty="0"/>
              <a:t> </a:t>
            </a:r>
            <a:r>
              <a:rPr lang="fr-CA" b="0" dirty="0" err="1"/>
              <a:t>day</a:t>
            </a:r>
            <a:r>
              <a:rPr lang="fr-CA" b="0" dirty="0"/>
              <a:t>, </a:t>
            </a:r>
            <a:r>
              <a:rPr lang="fr-CA" b="0" dirty="0" err="1"/>
              <a:t>typically</a:t>
            </a:r>
            <a:r>
              <a:rPr lang="fr-CA" b="0" dirty="0"/>
              <a:t> </a:t>
            </a:r>
            <a:r>
              <a:rPr lang="fr-CA" b="0" dirty="0" err="1"/>
              <a:t>towards</a:t>
            </a:r>
            <a:r>
              <a:rPr lang="fr-CA" b="0" dirty="0"/>
              <a:t> the end of the sessions,</a:t>
            </a:r>
          </a:p>
          <a:p>
            <a:r>
              <a:rPr lang="fr-CA" b="0" dirty="0" err="1"/>
              <a:t>These</a:t>
            </a:r>
            <a:r>
              <a:rPr lang="fr-CA" b="0" dirty="0"/>
              <a:t> </a:t>
            </a:r>
            <a:r>
              <a:rPr lang="fr-CA" b="0" dirty="0" err="1"/>
              <a:t>two</a:t>
            </a:r>
            <a:r>
              <a:rPr lang="fr-CA" b="0" dirty="0"/>
              <a:t>, the </a:t>
            </a:r>
            <a:r>
              <a:rPr lang="fr-CA" b="0" dirty="0" err="1"/>
              <a:t>sub</a:t>
            </a:r>
            <a:r>
              <a:rPr lang="fr-CA" b="0" dirty="0"/>
              <a:t>-group and the debriefs are </a:t>
            </a:r>
            <a:r>
              <a:rPr lang="fr-CA" b="0" dirty="0" err="1"/>
              <a:t>likely</a:t>
            </a:r>
            <a:r>
              <a:rPr lang="fr-CA" b="0" dirty="0"/>
              <a:t> to </a:t>
            </a:r>
            <a:r>
              <a:rPr lang="fr-CA" b="0" dirty="0" err="1"/>
              <a:t>occur</a:t>
            </a:r>
            <a:r>
              <a:rPr lang="fr-CA" b="0" dirty="0"/>
              <a:t> </a:t>
            </a:r>
            <a:r>
              <a:rPr lang="fr-CA" b="0" dirty="0" err="1"/>
              <a:t>with</a:t>
            </a:r>
            <a:r>
              <a:rPr lang="fr-CA" b="0" dirty="0"/>
              <a:t> </a:t>
            </a:r>
            <a:r>
              <a:rPr lang="fr-CA" b="0" dirty="0" err="1"/>
              <a:t>different</a:t>
            </a:r>
            <a:r>
              <a:rPr lang="fr-CA" b="0" dirty="0"/>
              <a:t> </a:t>
            </a:r>
            <a:r>
              <a:rPr lang="fr-CA" b="0" dirty="0" err="1"/>
              <a:t>colleagues</a:t>
            </a:r>
            <a:r>
              <a:rPr lang="fr-CA" b="0" dirty="0"/>
              <a:t> </a:t>
            </a:r>
            <a:r>
              <a:rPr lang="fr-CA" b="0" dirty="0" err="1"/>
              <a:t>every</a:t>
            </a:r>
            <a:r>
              <a:rPr lang="fr-CA" b="0" dirty="0"/>
              <a:t> time, as </a:t>
            </a:r>
            <a:r>
              <a:rPr lang="fr-CA" b="0" dirty="0" err="1"/>
              <a:t>they</a:t>
            </a:r>
            <a:r>
              <a:rPr lang="fr-CA" b="0" dirty="0"/>
              <a:t> are </a:t>
            </a:r>
            <a:r>
              <a:rPr lang="fr-CA" b="0" dirty="0" err="1"/>
              <a:t>randomly</a:t>
            </a:r>
            <a:r>
              <a:rPr lang="fr-CA" b="0" dirty="0"/>
              <a:t> </a:t>
            </a:r>
            <a:r>
              <a:rPr lang="fr-CA" b="0" dirty="0" err="1"/>
              <a:t>assigned</a:t>
            </a:r>
            <a:r>
              <a:rPr lang="fr-CA" b="0" dirty="0"/>
              <a:t> </a:t>
            </a:r>
          </a:p>
          <a:p>
            <a:endParaRPr lang="fr-CA" b="0" dirty="0"/>
          </a:p>
          <a:p>
            <a:pPr marL="171450" indent="-171450">
              <a:buFont typeface="Arial" panose="020B0604020202020204" pitchFamily="34" charset="0"/>
              <a:buChar char="•"/>
            </a:pPr>
            <a:r>
              <a:rPr lang="fr-CA" b="0" dirty="0"/>
              <a:t>And </a:t>
            </a:r>
            <a:r>
              <a:rPr lang="fr-CA" b="0" dirty="0" err="1"/>
              <a:t>you</a:t>
            </a:r>
            <a:r>
              <a:rPr lang="fr-CA" b="0" dirty="0"/>
              <a:t> </a:t>
            </a:r>
            <a:r>
              <a:rPr lang="fr-CA" b="0" dirty="0" err="1"/>
              <a:t>also</a:t>
            </a:r>
            <a:r>
              <a:rPr lang="fr-CA" b="0" dirty="0"/>
              <a:t> have the Buddy System, </a:t>
            </a:r>
            <a:r>
              <a:rPr lang="fr-CA" b="0" dirty="0" err="1"/>
              <a:t>which</a:t>
            </a:r>
            <a:r>
              <a:rPr lang="fr-CA" b="0" dirty="0"/>
              <a:t> </a:t>
            </a:r>
            <a:r>
              <a:rPr lang="fr-CA" b="0" dirty="0" err="1"/>
              <a:t>remains</a:t>
            </a:r>
            <a:r>
              <a:rPr lang="fr-CA" b="0" dirty="0"/>
              <a:t> the </a:t>
            </a:r>
            <a:r>
              <a:rPr lang="fr-CA" b="0" dirty="0" err="1"/>
              <a:t>same</a:t>
            </a:r>
            <a:endParaRPr lang="fr-CA" b="0" dirty="0"/>
          </a:p>
          <a:p>
            <a:pPr marL="171450" indent="-171450">
              <a:buFont typeface="Arial" panose="020B0604020202020204" pitchFamily="34" charset="0"/>
              <a:buChar char="•"/>
            </a:pPr>
            <a:r>
              <a:rPr lang="fr-CA" b="0" dirty="0"/>
              <a:t>You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948053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r>
              <a:rPr lang="fr-CA" b="0" dirty="0" err="1"/>
              <a:t>Through</a:t>
            </a:r>
            <a:r>
              <a:rPr lang="fr-CA" b="0" dirty="0"/>
              <a:t> out the program </a:t>
            </a:r>
            <a:r>
              <a:rPr lang="fr-CA" b="0" dirty="0" err="1"/>
              <a:t>we</a:t>
            </a:r>
            <a:r>
              <a:rPr lang="fr-CA" b="0" dirty="0"/>
              <a:t> </a:t>
            </a:r>
            <a:r>
              <a:rPr lang="fr-CA" b="0" dirty="0" err="1"/>
              <a:t>will</a:t>
            </a:r>
            <a:r>
              <a:rPr lang="fr-CA" b="0" dirty="0"/>
              <a:t> have 3 types of group </a:t>
            </a:r>
            <a:r>
              <a:rPr lang="fr-CA" b="0" dirty="0" err="1"/>
              <a:t>activities</a:t>
            </a:r>
            <a:endParaRPr lang="fr-CA" b="0" dirty="0"/>
          </a:p>
          <a:p>
            <a:pPr marL="171450" indent="-171450">
              <a:buFont typeface="Arial" panose="020B0604020202020204" pitchFamily="34" charset="0"/>
              <a:buChar char="•"/>
            </a:pPr>
            <a:r>
              <a:rPr lang="fr-CA" b="0" dirty="0"/>
              <a:t>One </a:t>
            </a:r>
            <a:r>
              <a:rPr lang="fr-CA" b="0" dirty="0" err="1"/>
              <a:t>is</a:t>
            </a:r>
            <a:r>
              <a:rPr lang="fr-CA" b="0" dirty="0"/>
              <a:t> debriefs on content </a:t>
            </a:r>
            <a:r>
              <a:rPr lang="fr-CA" b="0" dirty="0" err="1"/>
              <a:t>from</a:t>
            </a:r>
            <a:r>
              <a:rPr lang="fr-CA" b="0" dirty="0"/>
              <a:t> the </a:t>
            </a:r>
            <a:r>
              <a:rPr lang="fr-CA" b="0" dirty="0" err="1"/>
              <a:t>weekly</a:t>
            </a:r>
            <a:r>
              <a:rPr lang="fr-CA" b="0" dirty="0"/>
              <a:t> session, </a:t>
            </a:r>
            <a:r>
              <a:rPr lang="fr-CA" b="0" dirty="0" err="1"/>
              <a:t>which</a:t>
            </a:r>
            <a:r>
              <a:rPr lang="fr-CA" b="0" dirty="0"/>
              <a:t> </a:t>
            </a:r>
            <a:r>
              <a:rPr lang="fr-CA" b="0" dirty="0" err="1"/>
              <a:t>happen</a:t>
            </a:r>
            <a:r>
              <a:rPr lang="fr-CA" b="0" dirty="0"/>
              <a:t> </a:t>
            </a:r>
            <a:r>
              <a:rPr lang="fr-CA" b="0" dirty="0" err="1"/>
              <a:t>during</a:t>
            </a:r>
            <a:r>
              <a:rPr lang="fr-CA" b="0" dirty="0"/>
              <a:t> the </a:t>
            </a:r>
            <a:r>
              <a:rPr lang="fr-CA" b="0" dirty="0" err="1"/>
              <a:t>weekly</a:t>
            </a:r>
            <a:r>
              <a:rPr lang="fr-CA" b="0" dirty="0"/>
              <a:t> session, </a:t>
            </a:r>
            <a:r>
              <a:rPr lang="fr-CA" b="0" dirty="0" err="1"/>
              <a:t>these</a:t>
            </a:r>
            <a:r>
              <a:rPr lang="fr-CA" b="0" dirty="0"/>
              <a:t> are </a:t>
            </a:r>
            <a:r>
              <a:rPr lang="fr-CA" b="0" dirty="0" err="1"/>
              <a:t>done</a:t>
            </a:r>
            <a:r>
              <a:rPr lang="fr-CA" b="0" dirty="0"/>
              <a:t> in the </a:t>
            </a:r>
            <a:r>
              <a:rPr lang="fr-CA" b="0" dirty="0" err="1"/>
              <a:t>plenary</a:t>
            </a:r>
            <a:r>
              <a:rPr lang="fr-CA" b="0" dirty="0"/>
              <a:t> session and in </a:t>
            </a:r>
            <a:r>
              <a:rPr lang="fr-CA" b="0" dirty="0" err="1"/>
              <a:t>smaller</a:t>
            </a:r>
            <a:r>
              <a:rPr lang="fr-CA" b="0" dirty="0"/>
              <a:t> groups </a:t>
            </a:r>
            <a:r>
              <a:rPr lang="fr-CA" b="0" dirty="0" err="1"/>
              <a:t>that</a:t>
            </a:r>
            <a:r>
              <a:rPr lang="fr-CA" b="0" dirty="0"/>
              <a:t> are </a:t>
            </a:r>
            <a:r>
              <a:rPr lang="fr-CA" b="0" dirty="0" err="1"/>
              <a:t>randomly</a:t>
            </a:r>
            <a:r>
              <a:rPr lang="fr-CA" b="0" dirty="0"/>
              <a:t> </a:t>
            </a:r>
            <a:r>
              <a:rPr lang="fr-CA" b="0" dirty="0" err="1"/>
              <a:t>assigned</a:t>
            </a:r>
            <a:r>
              <a:rPr lang="fr-CA" b="0" dirty="0"/>
              <a:t> in </a:t>
            </a:r>
            <a:r>
              <a:rPr lang="fr-CA" b="0" dirty="0" err="1"/>
              <a:t>breakout</a:t>
            </a:r>
            <a:r>
              <a:rPr lang="fr-CA" b="0" dirty="0"/>
              <a:t> </a:t>
            </a:r>
            <a:r>
              <a:rPr lang="fr-CA" b="0" dirty="0" err="1"/>
              <a:t>rooms</a:t>
            </a:r>
            <a:endParaRPr lang="fr-CA"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dirty="0"/>
              <a:t>One </a:t>
            </a:r>
            <a:r>
              <a:rPr lang="fr-CA" b="0" dirty="0" err="1"/>
              <a:t>is</a:t>
            </a:r>
            <a:r>
              <a:rPr lang="fr-CA" b="0" dirty="0"/>
              <a:t> interactive </a:t>
            </a:r>
            <a:r>
              <a:rPr lang="fr-CA" b="0" dirty="0" err="1"/>
              <a:t>sub</a:t>
            </a:r>
            <a:r>
              <a:rPr lang="fr-CA" b="0" dirty="0"/>
              <a:t> group </a:t>
            </a:r>
            <a:r>
              <a:rPr lang="fr-CA" b="0" dirty="0" err="1"/>
              <a:t>activities</a:t>
            </a:r>
            <a:r>
              <a:rPr lang="fr-CA" b="0" dirty="0"/>
              <a:t> </a:t>
            </a:r>
            <a:r>
              <a:rPr lang="fr-CA" b="0" dirty="0" err="1"/>
              <a:t>also</a:t>
            </a:r>
            <a:r>
              <a:rPr lang="fr-CA" b="0" dirty="0"/>
              <a:t> in </a:t>
            </a:r>
            <a:r>
              <a:rPr lang="fr-CA" b="0" dirty="0" err="1"/>
              <a:t>breakout</a:t>
            </a:r>
            <a:r>
              <a:rPr lang="fr-CA" b="0" dirty="0"/>
              <a:t> </a:t>
            </a:r>
            <a:r>
              <a:rPr lang="fr-CA" b="0" dirty="0" err="1"/>
              <a:t>rooms</a:t>
            </a:r>
            <a:r>
              <a:rPr lang="fr-CA" b="0" dirty="0"/>
              <a:t>, </a:t>
            </a:r>
            <a:r>
              <a:rPr lang="fr-CA" b="0" dirty="0" err="1"/>
              <a:t>where</a:t>
            </a:r>
            <a:r>
              <a:rPr lang="fr-CA" b="0" dirty="0"/>
              <a:t> </a:t>
            </a:r>
            <a:r>
              <a:rPr lang="fr-CA" b="0" dirty="0" err="1"/>
              <a:t>you</a:t>
            </a:r>
            <a:r>
              <a:rPr lang="fr-CA" b="0" dirty="0"/>
              <a:t> are </a:t>
            </a:r>
            <a:r>
              <a:rPr lang="fr-CA" b="0" dirty="0" err="1"/>
              <a:t>assigned</a:t>
            </a:r>
            <a:r>
              <a:rPr lang="fr-CA" b="0" dirty="0"/>
              <a:t> a </a:t>
            </a:r>
            <a:r>
              <a:rPr lang="fr-CA" b="0" dirty="0" err="1"/>
              <a:t>specific</a:t>
            </a:r>
            <a:r>
              <a:rPr lang="fr-CA" b="0" dirty="0"/>
              <a:t> </a:t>
            </a:r>
            <a:r>
              <a:rPr lang="fr-CA" b="0" dirty="0" err="1"/>
              <a:t>task</a:t>
            </a:r>
            <a:r>
              <a:rPr lang="fr-CA" b="0" dirty="0"/>
              <a:t> and the groups are </a:t>
            </a:r>
            <a:r>
              <a:rPr lang="fr-CA" b="0" dirty="0" err="1"/>
              <a:t>randomly</a:t>
            </a:r>
            <a:r>
              <a:rPr lang="fr-CA" b="0" dirty="0"/>
              <a:t> </a:t>
            </a:r>
            <a:r>
              <a:rPr lang="fr-CA" b="0" dirty="0" err="1"/>
              <a:t>assigned</a:t>
            </a:r>
            <a:r>
              <a:rPr lang="fr-CA" b="0" dirty="0"/>
              <a:t>, </a:t>
            </a:r>
            <a:r>
              <a:rPr lang="fr-CA" b="0" dirty="0" err="1"/>
              <a:t>however</a:t>
            </a:r>
            <a:r>
              <a:rPr lang="fr-CA" b="0" dirty="0"/>
              <a:t> </a:t>
            </a:r>
            <a:r>
              <a:rPr lang="fr-CA" b="0" dirty="0" err="1"/>
              <a:t>these</a:t>
            </a:r>
            <a:r>
              <a:rPr lang="fr-CA" b="0" dirty="0"/>
              <a:t> are not </a:t>
            </a:r>
            <a:r>
              <a:rPr lang="fr-CA" b="0" dirty="0" err="1"/>
              <a:t>every</a:t>
            </a:r>
            <a:r>
              <a:rPr lang="fr-CA" b="0" dirty="0"/>
              <a:t> </a:t>
            </a:r>
            <a:r>
              <a:rPr lang="fr-CA" b="0" dirty="0" err="1"/>
              <a:t>week</a:t>
            </a:r>
            <a:endParaRPr lang="fr-CA" b="0" dirty="0"/>
          </a:p>
          <a:p>
            <a:pPr marL="171450" indent="-171450">
              <a:buFont typeface="Arial" panose="020B0604020202020204" pitchFamily="34" charset="0"/>
              <a:buChar char="•"/>
            </a:pPr>
            <a:r>
              <a:rPr lang="fr-CA" b="0" dirty="0"/>
              <a:t>And One </a:t>
            </a:r>
            <a:r>
              <a:rPr lang="fr-CA" b="0" dirty="0" err="1"/>
              <a:t>is</a:t>
            </a:r>
            <a:r>
              <a:rPr lang="fr-CA" b="0" dirty="0"/>
              <a:t> </a:t>
            </a:r>
            <a:r>
              <a:rPr lang="fr-CA" b="0" dirty="0" err="1"/>
              <a:t>your</a:t>
            </a:r>
            <a:r>
              <a:rPr lang="fr-CA" b="0" dirty="0"/>
              <a:t> Buddy System, </a:t>
            </a:r>
            <a:r>
              <a:rPr lang="fr-CA" b="0" dirty="0" err="1"/>
              <a:t>where</a:t>
            </a:r>
            <a:r>
              <a:rPr lang="fr-CA" b="0" dirty="0"/>
              <a:t> </a:t>
            </a:r>
            <a:r>
              <a:rPr lang="fr-CA" b="0" dirty="0" err="1"/>
              <a:t>you</a:t>
            </a:r>
            <a:r>
              <a:rPr lang="fr-CA" b="0" dirty="0"/>
              <a:t> </a:t>
            </a:r>
            <a:r>
              <a:rPr lang="fr-CA" b="0" dirty="0" err="1"/>
              <a:t>will</a:t>
            </a:r>
            <a:r>
              <a:rPr lang="fr-CA" b="0" dirty="0"/>
              <a:t> </a:t>
            </a:r>
            <a:r>
              <a:rPr lang="fr-CA" b="0" dirty="0" err="1"/>
              <a:t>meet</a:t>
            </a:r>
            <a:r>
              <a:rPr lang="fr-CA" b="0" dirty="0"/>
              <a:t> </a:t>
            </a:r>
            <a:r>
              <a:rPr lang="fr-CA" b="0" dirty="0" err="1"/>
              <a:t>every</a:t>
            </a:r>
            <a:r>
              <a:rPr lang="fr-CA" b="0" dirty="0"/>
              <a:t> </a:t>
            </a:r>
            <a:r>
              <a:rPr lang="fr-CA" b="0" dirty="0" err="1"/>
              <a:t>week</a:t>
            </a:r>
            <a:r>
              <a:rPr lang="fr-CA" b="0" dirty="0"/>
              <a:t> </a:t>
            </a:r>
            <a:r>
              <a:rPr lang="fr-CA" b="0" dirty="0" err="1"/>
              <a:t>with</a:t>
            </a:r>
            <a:r>
              <a:rPr lang="fr-CA" b="0" dirty="0"/>
              <a:t> </a:t>
            </a:r>
            <a:r>
              <a:rPr lang="fr-CA" b="0" dirty="0" err="1"/>
              <a:t>your</a:t>
            </a:r>
            <a:r>
              <a:rPr lang="fr-CA" b="0" dirty="0"/>
              <a:t> </a:t>
            </a:r>
            <a:r>
              <a:rPr lang="fr-CA" b="0" dirty="0" err="1"/>
              <a:t>buddies</a:t>
            </a:r>
            <a:r>
              <a:rPr lang="fr-CA" b="0" dirty="0"/>
              <a:t> </a:t>
            </a:r>
            <a:r>
              <a:rPr lang="fr-CA" b="0" dirty="0" err="1"/>
              <a:t>throughout</a:t>
            </a:r>
            <a:r>
              <a:rPr lang="fr-CA" b="0" dirty="0"/>
              <a:t> the 8 </a:t>
            </a:r>
            <a:r>
              <a:rPr lang="fr-CA" b="0" dirty="0" err="1"/>
              <a:t>weeks</a:t>
            </a:r>
            <a:r>
              <a:rPr lang="fr-CA" b="0" dirty="0"/>
              <a:t> </a:t>
            </a:r>
            <a:r>
              <a:rPr lang="fr-CA" b="0" dirty="0" err="1"/>
              <a:t>outside</a:t>
            </a:r>
            <a:r>
              <a:rPr lang="fr-CA" b="0" dirty="0"/>
              <a:t> of the </a:t>
            </a:r>
            <a:r>
              <a:rPr lang="fr-CA" b="0" dirty="0" err="1"/>
              <a:t>weekly</a:t>
            </a:r>
            <a:r>
              <a:rPr lang="fr-CA" b="0" dirty="0"/>
              <a:t> session time, and </a:t>
            </a:r>
            <a:r>
              <a:rPr lang="fr-CA" b="0" dirty="0" err="1"/>
              <a:t>this</a:t>
            </a:r>
            <a:r>
              <a:rPr lang="fr-CA" b="0" dirty="0"/>
              <a:t> group </a:t>
            </a:r>
            <a:r>
              <a:rPr lang="fr-CA" b="0" dirty="0" err="1"/>
              <a:t>will</a:t>
            </a:r>
            <a:r>
              <a:rPr lang="fr-CA" b="0" dirty="0"/>
              <a:t> have the </a:t>
            </a:r>
            <a:r>
              <a:rPr lang="fr-CA" b="0" dirty="0" err="1"/>
              <a:t>same</a:t>
            </a:r>
            <a:r>
              <a:rPr lang="fr-CA" b="0" dirty="0"/>
              <a:t> people </a:t>
            </a:r>
            <a:r>
              <a:rPr lang="fr-CA" b="0" dirty="0" err="1"/>
              <a:t>each</a:t>
            </a:r>
            <a:r>
              <a:rPr lang="fr-CA" b="0" dirty="0"/>
              <a:t> time, and </a:t>
            </a:r>
            <a:r>
              <a:rPr lang="fr-CA" b="0" dirty="0" err="1"/>
              <a:t>it</a:t>
            </a:r>
            <a:r>
              <a:rPr lang="fr-CA" b="0" dirty="0"/>
              <a:t> </a:t>
            </a:r>
            <a:r>
              <a:rPr lang="fr-CA" b="0" dirty="0" err="1"/>
              <a:t>is</a:t>
            </a:r>
            <a:r>
              <a:rPr lang="fr-CA" b="0" dirty="0"/>
              <a:t> up to </a:t>
            </a:r>
            <a:r>
              <a:rPr lang="fr-CA" b="0" dirty="0" err="1"/>
              <a:t>your</a:t>
            </a:r>
            <a:r>
              <a:rPr lang="fr-CA" b="0" dirty="0"/>
              <a:t> group to </a:t>
            </a:r>
            <a:r>
              <a:rPr lang="fr-CA" b="0" dirty="0" err="1"/>
              <a:t>decide</a:t>
            </a:r>
            <a:r>
              <a:rPr lang="fr-CA" b="0" dirty="0"/>
              <a:t> on a time and </a:t>
            </a:r>
            <a:r>
              <a:rPr lang="fr-CA" b="0" dirty="0" err="1"/>
              <a:t>day</a:t>
            </a:r>
            <a:r>
              <a:rPr lang="fr-CA" b="0" dirty="0"/>
              <a:t> of the </a:t>
            </a:r>
            <a:r>
              <a:rPr lang="fr-CA" b="0" dirty="0" err="1"/>
              <a:t>week</a:t>
            </a:r>
            <a:r>
              <a:rPr lang="fr-CA" b="0" dirty="0"/>
              <a:t> </a:t>
            </a:r>
            <a:r>
              <a:rPr lang="fr-CA" b="0" dirty="0" err="1"/>
              <a:t>that</a:t>
            </a:r>
            <a:r>
              <a:rPr lang="fr-CA" b="0" dirty="0"/>
              <a:t> </a:t>
            </a:r>
            <a:r>
              <a:rPr lang="fr-CA" b="0" dirty="0" err="1"/>
              <a:t>works</a:t>
            </a:r>
            <a:r>
              <a:rPr lang="fr-CA" b="0" dirty="0"/>
              <a:t> for </a:t>
            </a:r>
            <a:r>
              <a:rPr lang="fr-CA" b="0" dirty="0" err="1"/>
              <a:t>you</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324177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1" i="1" noProof="0" dirty="0">
                <a:solidFill>
                  <a:srgbClr val="0070C0"/>
                </a:solidFill>
              </a:rPr>
              <a:t>Alison: </a:t>
            </a:r>
            <a:endParaRPr lang="fr-CA" b="0" dirty="0"/>
          </a:p>
          <a:p>
            <a:pPr marL="0" indent="0">
              <a:buFont typeface="Arial" panose="020B0604020202020204" pitchFamily="34" charset="0"/>
              <a:buNone/>
            </a:pPr>
            <a:r>
              <a:rPr lang="fr-CA" b="0" dirty="0" err="1"/>
              <a:t>Let’s</a:t>
            </a:r>
            <a:r>
              <a:rPr lang="fr-CA" b="0" dirty="0"/>
              <a:t> talk about the Buddy System </a:t>
            </a:r>
            <a:r>
              <a:rPr lang="fr-CA" b="0" dirty="0" err="1"/>
              <a:t>now</a:t>
            </a:r>
            <a:r>
              <a:rPr lang="fr-CA" b="0" dirty="0"/>
              <a:t>, </a:t>
            </a:r>
          </a:p>
          <a:p>
            <a:pPr marL="0" indent="0">
              <a:buFont typeface="Arial" panose="020B0604020202020204" pitchFamily="34" charset="0"/>
              <a:buNone/>
            </a:pPr>
            <a:r>
              <a:rPr lang="fr-CA" b="0" dirty="0"/>
              <a:t>(</a:t>
            </a:r>
            <a:r>
              <a:rPr lang="fr-CA" b="0" dirty="0" err="1"/>
              <a:t>read</a:t>
            </a:r>
            <a:r>
              <a:rPr lang="fr-CA" b="0" dirty="0"/>
              <a:t> the slide)</a:t>
            </a:r>
          </a:p>
          <a:p>
            <a:pPr marL="0" indent="0">
              <a:buFont typeface="Arial" panose="020B0604020202020204" pitchFamily="34" charset="0"/>
              <a:buNone/>
            </a:pPr>
            <a:r>
              <a:rPr lang="fr-CA" b="0" dirty="0"/>
              <a:t>(click to have </a:t>
            </a:r>
            <a:r>
              <a:rPr lang="fr-CA" b="0" dirty="0" err="1"/>
              <a:t>every</a:t>
            </a:r>
            <a:r>
              <a:rPr lang="fr-CA" b="0" dirty="0"/>
              <a:t> </a:t>
            </a:r>
            <a:r>
              <a:rPr lang="fr-CA" b="0" dirty="0" err="1"/>
              <a:t>bullet</a:t>
            </a:r>
            <a:r>
              <a:rPr lang="fr-CA" b="0" dirty="0"/>
              <a:t> </a:t>
            </a:r>
            <a:r>
              <a:rPr lang="fr-CA" b="0" dirty="0" err="1"/>
              <a:t>appear</a:t>
            </a:r>
            <a:r>
              <a:rPr lang="fr-CA" b="0" dirty="0"/>
              <a:t>)</a:t>
            </a:r>
          </a:p>
          <a:p>
            <a:pPr marL="0" indent="0">
              <a:buFont typeface="Arial" panose="020B0604020202020204" pitchFamily="34" charset="0"/>
              <a:buNone/>
            </a:pPr>
            <a:endParaRPr lang="fr-CA" b="0" dirty="0"/>
          </a:p>
          <a:p>
            <a:pPr marL="0" indent="0">
              <a:buFont typeface="Arial" panose="020B0604020202020204" pitchFamily="34" charset="0"/>
              <a:buNone/>
            </a:pPr>
            <a:r>
              <a:rPr lang="fr-CA" b="0" dirty="0"/>
              <a:t>The people in </a:t>
            </a:r>
            <a:r>
              <a:rPr lang="fr-CA" b="0" dirty="0" err="1"/>
              <a:t>your</a:t>
            </a:r>
            <a:r>
              <a:rPr lang="fr-CA" b="0" dirty="0"/>
              <a:t> Buddy System group </a:t>
            </a:r>
            <a:r>
              <a:rPr lang="fr-CA" b="0" dirty="0" err="1"/>
              <a:t>will</a:t>
            </a:r>
            <a:r>
              <a:rPr lang="fr-CA" b="0" dirty="0"/>
              <a:t> </a:t>
            </a:r>
            <a:r>
              <a:rPr lang="fr-CA" b="0" dirty="0" err="1"/>
              <a:t>be</a:t>
            </a:r>
            <a:r>
              <a:rPr lang="fr-CA" b="0" dirty="0"/>
              <a:t> </a:t>
            </a:r>
            <a:r>
              <a:rPr lang="fr-CA" b="0" dirty="0" err="1"/>
              <a:t>assigned</a:t>
            </a:r>
            <a:r>
              <a:rPr lang="fr-CA" b="0" dirty="0"/>
              <a:t> </a:t>
            </a:r>
            <a:r>
              <a:rPr lang="fr-CA" b="0" dirty="0" err="1"/>
              <a:t>randomly</a:t>
            </a:r>
            <a:r>
              <a:rPr lang="fr-CA"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This is the time for you to know your Buddy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Take note of who your buddies are, </a:t>
            </a:r>
            <a:r>
              <a:rPr lang="en-CA" dirty="0"/>
              <a:t>share email addresses for further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you’ll be assigned to your Buddies in breakout rooms, you will get a 2 minute warning before closing the breakout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(open the breakout rooms for 10 minutes, remember to broadcast the 2 minutes left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Welcome back, I hope it went well for all of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noProof="0" dirty="0"/>
              <a:t>if you need… take a breath or two and come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Now, let’s move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[[for translators, in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 </a:t>
            </a:r>
            <a:r>
              <a:rPr lang="en-CA" sz="1200" b="0" dirty="0" err="1"/>
              <a:t>scindées</a:t>
            </a:r>
            <a:r>
              <a:rPr lang="en-CA" sz="12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a:t>
            </a:r>
            <a:r>
              <a:rPr lang="en-CA" sz="1200" b="0" dirty="0" err="1"/>
              <a:t>Rejoindre</a:t>
            </a:r>
            <a:r>
              <a:rPr lang="en-CA" sz="1200" b="0" dirty="0"/>
              <a:t> la session </a:t>
            </a:r>
            <a:r>
              <a:rPr lang="en-CA" sz="1200" b="0" dirty="0" err="1"/>
              <a:t>scindée</a:t>
            </a:r>
            <a:r>
              <a:rPr lang="en-CA" sz="1200" b="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121700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baseline="0" noProof="0" dirty="0"/>
              <a:t>(read from slide)</a:t>
            </a:r>
          </a:p>
          <a:p>
            <a:r>
              <a:rPr lang="en-CA" baseline="0" noProof="0" dirty="0"/>
              <a:t>(click on to show the bullets)</a:t>
            </a:r>
          </a:p>
          <a:p>
            <a:r>
              <a:rPr lang="en-CA" baseline="0" noProof="0" dirty="0"/>
              <a:t>(after reading from the slide)</a:t>
            </a:r>
          </a:p>
          <a:p>
            <a:r>
              <a:rPr lang="en-CA" baseline="0" noProof="0" dirty="0"/>
              <a:t>Some examples of what I write are:</a:t>
            </a:r>
          </a:p>
          <a:p>
            <a:pPr marL="171450" indent="-171450">
              <a:buFont typeface="Arial" panose="020B0604020202020204" pitchFamily="34" charset="0"/>
              <a:buChar char="•"/>
            </a:pPr>
            <a:r>
              <a:rPr lang="en-CA" baseline="0" noProof="0" dirty="0"/>
              <a:t>I’m grateful for being able to feel the sun in my skin</a:t>
            </a:r>
          </a:p>
          <a:p>
            <a:pPr marL="171450" indent="-171450">
              <a:buFont typeface="Arial" panose="020B0604020202020204" pitchFamily="34" charset="0"/>
              <a:buChar char="•"/>
            </a:pPr>
            <a:r>
              <a:rPr lang="en-CA" baseline="0" noProof="0" dirty="0"/>
              <a:t>I’m grateful for a night of sleep</a:t>
            </a:r>
          </a:p>
          <a:p>
            <a:endParaRPr lang="en-CA" baseline="0" noProof="0" dirty="0"/>
          </a:p>
          <a:p>
            <a:r>
              <a:rPr lang="en-CA" noProof="0" dirty="0"/>
              <a:t>If you seem to be stuck, start writing whatever is in your</a:t>
            </a:r>
            <a:r>
              <a:rPr lang="en-CA" baseline="0" noProof="0" dirty="0"/>
              <a:t> mind, even something like "I’m supposed to write something, and my mind is blank. Not sure what to write. What am I grateful for? What is the littlest of the things I’m grateful for?" and something will come any time. When that happens, feel free to leave your sentence interrupted as you are capturing what you’re grateful for.</a:t>
            </a:r>
          </a:p>
          <a:p>
            <a:endParaRPr lang="en-CA" baseline="0" noProof="0" dirty="0"/>
          </a:p>
          <a:p>
            <a:r>
              <a:rPr lang="en-CA" baseline="0" noProof="0" dirty="0"/>
              <a:t>I’ll start the timer now… (2 minutes)</a:t>
            </a:r>
          </a:p>
          <a:p>
            <a:endParaRPr lang="en-CA" baseline="0" noProof="0" dirty="0"/>
          </a:p>
          <a:p>
            <a:r>
              <a:rPr lang="en-CA" baseline="0" noProof="0" dirty="0"/>
              <a:t>During the debrief groups, you’ll have the opportunity to share what you noticed, what you found challenging, what amazed you, any other thing you’d like to share. </a:t>
            </a:r>
          </a:p>
          <a:p>
            <a:endParaRPr lang="en-CA" baseline="0" noProof="0" dirty="0"/>
          </a:p>
          <a:p>
            <a:pPr marL="0" indent="0">
              <a:buFont typeface="Arial" panose="020B0604020202020204" pitchFamily="34" charset="0"/>
              <a:buNone/>
            </a:pPr>
            <a:r>
              <a:rPr lang="en-CA" sz="1200" b="1" baseline="0" noProof="0" dirty="0"/>
              <a:t>[[ </a:t>
            </a:r>
            <a:r>
              <a:rPr lang="en-CA" sz="1200" b="1" baseline="0" noProof="0" dirty="0">
                <a:solidFill>
                  <a:srgbClr val="FF0000"/>
                </a:solidFill>
              </a:rPr>
              <a:t>Note for Translators: </a:t>
            </a:r>
            <a:r>
              <a:rPr lang="en-CA" sz="1200" b="1" baseline="0" noProof="0" dirty="0"/>
              <a:t>Not to be translated nor referenced during the presentation </a:t>
            </a:r>
            <a:r>
              <a:rPr lang="en-CA" sz="1200" noProof="0" dirty="0"/>
              <a:t>Some additional references:</a:t>
            </a:r>
          </a:p>
          <a:p>
            <a:pPr marL="171450" indent="-171450">
              <a:buFont typeface="Arial" panose="020B0604020202020204" pitchFamily="34" charset="0"/>
              <a:buChar char="•"/>
            </a:pPr>
            <a:r>
              <a:rPr lang="en-CA" sz="1200" noProof="0" dirty="0"/>
              <a:t>The benefits of Gratitude Journaling: https://wanderersway.com/blogs/wanderers-way/what-are-the-benefits-of-gratitude-journaling</a:t>
            </a:r>
          </a:p>
          <a:p>
            <a:pPr marL="171450" indent="-171450">
              <a:buFont typeface="Arial" panose="020B0604020202020204" pitchFamily="34" charset="0"/>
              <a:buChar char="•"/>
            </a:pPr>
            <a:r>
              <a:rPr lang="en-CA" sz="1200" noProof="0" dirty="0"/>
              <a:t>https://mindfulambition.net/gratitude-journal/</a:t>
            </a:r>
          </a:p>
          <a:p>
            <a:pPr marL="171450" indent="-171450">
              <a:buFont typeface="Arial" panose="020B0604020202020204" pitchFamily="34" charset="0"/>
              <a:buChar char="•"/>
            </a:pPr>
            <a:r>
              <a:rPr lang="en-CA" sz="1200" noProof="0" dirty="0"/>
              <a:t>https://www.mindful.org/a-simple-weekly-mindfulness-practice-keep-a-gratitude-journal/</a:t>
            </a:r>
          </a:p>
          <a:p>
            <a:pPr marL="171450" indent="-171450">
              <a:buFont typeface="Arial" panose="020B0604020202020204" pitchFamily="34" charset="0"/>
              <a:buChar char="•"/>
            </a:pPr>
            <a:r>
              <a:rPr lang="en-CA" sz="1200" noProof="0" dirty="0"/>
              <a:t>https://ggia.berkeley.edu/practice/gratitude_journal</a:t>
            </a:r>
            <a:r>
              <a:rPr lang="en-CA" noProof="0" dirty="0"/>
              <a:t>If</a:t>
            </a:r>
            <a:endParaRPr lang="en-CA" baseline="0" noProof="0" dirty="0"/>
          </a:p>
          <a:p>
            <a:r>
              <a:rPr lang="en-CA" sz="800" b="1" baseline="0" noProof="0" dirty="0"/>
              <a:t>]]</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336261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particularly on your </a:t>
            </a:r>
            <a:r>
              <a:rPr lang="en-CA" baseline="0" dirty="0"/>
              <a:t>mouth, your teeth, your jaw, your lips,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breath in, </a:t>
            </a:r>
            <a:r>
              <a:rPr lang="en-CA" baseline="0" dirty="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face, </a:t>
            </a:r>
            <a:r>
              <a:rPr lang="en-CA" dirty="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CA" noProof="0" dirty="0"/>
          </a:p>
          <a:p>
            <a:r>
              <a:rPr lang="en-CA" noProof="0" dirty="0"/>
              <a:t>(click)</a:t>
            </a:r>
          </a:p>
          <a:p>
            <a:r>
              <a:rPr lang="en-CA" noProof="0" dirty="0"/>
              <a:t>Before we go into debrief groups, we will open the floor to have a few shares in plenary, say 3 or 4 (depending on time).</a:t>
            </a:r>
          </a:p>
          <a:p>
            <a:r>
              <a:rPr lang="en-CA" noProof="0" dirty="0"/>
              <a:t>(read slide… and give the microphone to 3 or 4 people)</a:t>
            </a:r>
          </a:p>
          <a:p>
            <a:endParaRPr lang="en-CA" noProof="0" dirty="0"/>
          </a:p>
          <a:p>
            <a:r>
              <a:rPr lang="en-CA" noProof="0" dirty="0"/>
              <a:t>(click)</a:t>
            </a:r>
          </a:p>
          <a:p>
            <a:r>
              <a:rPr lang="en-CA" noProof="0" dirty="0"/>
              <a:t>Now it is time to debrief… (read the slide)</a:t>
            </a:r>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fr-CA" dirty="0"/>
          </a:p>
          <a:p>
            <a:r>
              <a:rPr lang="en-US" dirty="0"/>
              <a:t>(Read from the slide the main bullets)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28</a:t>
            </a:fld>
            <a:endParaRPr lang="en-US"/>
          </a:p>
        </p:txBody>
      </p:sp>
    </p:spTree>
    <p:extLst>
      <p:ext uri="{BB962C8B-B14F-4D97-AF65-F5344CB8AC3E}">
        <p14:creationId xmlns:p14="http://schemas.microsoft.com/office/powerpoint/2010/main" val="575922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endParaRPr lang="en-US" dirty="0"/>
          </a:p>
          <a:p>
            <a:r>
              <a:rPr lang="en-US" dirty="0"/>
              <a:t>Are there any questions?</a:t>
            </a:r>
          </a:p>
          <a:p>
            <a:endParaRPr lang="en-US" dirty="0"/>
          </a:p>
          <a:p>
            <a:r>
              <a:rPr lang="en-US" dirty="0"/>
              <a:t>Otherwise, I wish you happiness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29</a:t>
            </a:fld>
            <a:endParaRPr lang="en-US"/>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b="1" i="1" noProof="0" dirty="0">
                <a:solidFill>
                  <a:srgbClr val="0070C0"/>
                </a:solidFill>
              </a:rPr>
              <a:t>Alison</a:t>
            </a:r>
            <a:r>
              <a:rPr lang="en-US" dirty="0"/>
              <a:t>:</a:t>
            </a:r>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one of many, we will do these at the start of all sessions as a way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fr-CA" sz="1200" dirty="0"/>
          </a:p>
          <a:p>
            <a:pPr marL="171450" lvl="0" indent="-171450">
              <a:spcAft>
                <a:spcPts val="600"/>
              </a:spcAft>
              <a:buFont typeface="Arial" panose="020B0604020202020204" pitchFamily="34" charset="0"/>
              <a:buChar char="•"/>
            </a:pPr>
            <a:r>
              <a:rPr lang="fr-CA" dirty="0"/>
              <a:t>As </a:t>
            </a:r>
            <a:r>
              <a:rPr lang="fr-CA" dirty="0" err="1"/>
              <a:t>you</a:t>
            </a:r>
            <a:r>
              <a:rPr lang="fr-CA" dirty="0"/>
              <a:t> are </a:t>
            </a:r>
            <a:r>
              <a:rPr lang="fr-CA" dirty="0" err="1"/>
              <a:t>aware</a:t>
            </a:r>
            <a:r>
              <a:rPr lang="fr-CA" dirty="0"/>
              <a:t>, the program </a:t>
            </a:r>
            <a:r>
              <a:rPr lang="fr-CA" dirty="0" err="1"/>
              <a:t>is</a:t>
            </a:r>
            <a:r>
              <a:rPr lang="fr-CA" dirty="0"/>
              <a:t> </a:t>
            </a:r>
            <a:r>
              <a:rPr lang="fr-CA" dirty="0" err="1"/>
              <a:t>hosted</a:t>
            </a:r>
            <a:r>
              <a:rPr lang="fr-CA" dirty="0"/>
              <a:t> by the Canadian Innovation Centre for Mental Health in the Workplace – or </a:t>
            </a:r>
            <a:r>
              <a:rPr lang="en-US" sz="1200" dirty="0"/>
              <a:t>“the Centre” as we call it-, and in collaboration with the Interdepartmental Organizational Change Network -IOCN for short-, this program is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endParaRPr lang="fr-CA" sz="1200" dirty="0"/>
          </a:p>
          <a:p>
            <a:pPr marL="171450" lvl="0" indent="-171450">
              <a:spcAft>
                <a:spcPts val="60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dirty="0"/>
              <a:t>Ginette:</a:t>
            </a:r>
          </a:p>
          <a:p>
            <a:endParaRPr lang="fr-CA" sz="1200" b="1" dirty="0"/>
          </a:p>
          <a:p>
            <a:r>
              <a:rPr lang="en-CA" dirty="0"/>
              <a:t>During the sessions, we may or may not use the mentioned</a:t>
            </a:r>
            <a:r>
              <a:rPr lang="en-CA" baseline="0" dirty="0"/>
              <a:t> functionality or activity</a:t>
            </a:r>
          </a:p>
          <a:p>
            <a:endParaRPr lang="en-CA" baseline="0" dirty="0"/>
          </a:p>
          <a:p>
            <a:r>
              <a:rPr lang="en-CA" baseline="0" dirty="0"/>
              <a:t>(click 6 times)</a:t>
            </a:r>
          </a:p>
          <a:p>
            <a:pPr marL="171450" indent="-171450">
              <a:buFont typeface="Arial" panose="020B0604020202020204" pitchFamily="34" charset="0"/>
              <a:buChar char="•"/>
            </a:pPr>
            <a:r>
              <a:rPr lang="en-CA" baseline="0" dirty="0"/>
              <a:t>Mention each tool/activity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erase</a:t>
            </a:r>
            <a:r>
              <a:rPr lang="fr-CA" baseline="0" dirty="0"/>
              <a:t> all marks, </a:t>
            </a:r>
            <a:r>
              <a:rPr lang="fr-CA" baseline="0" dirty="0" err="1"/>
              <a:t>may</a:t>
            </a:r>
            <a:r>
              <a:rPr lang="fr-CA" baseline="0" dirty="0"/>
              <a:t> </a:t>
            </a:r>
            <a:r>
              <a:rPr lang="fr-CA" baseline="0" dirty="0" err="1"/>
              <a:t>need</a:t>
            </a:r>
            <a:r>
              <a:rPr lang="fr-CA" baseline="0" dirty="0"/>
              <a:t> to </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As part of the </a:t>
            </a:r>
            <a:r>
              <a:rPr lang="fr-CA" baseline="0" dirty="0" err="1"/>
              <a:t>welcoming</a:t>
            </a:r>
            <a:r>
              <a:rPr lang="fr-CA" baseline="0" dirty="0"/>
              <a:t> to </a:t>
            </a:r>
            <a:r>
              <a:rPr lang="fr-CA" baseline="0" dirty="0" err="1"/>
              <a:t>this</a:t>
            </a:r>
            <a:r>
              <a:rPr lang="fr-CA" baseline="0" dirty="0"/>
              <a:t> program, </a:t>
            </a:r>
            <a:r>
              <a:rPr lang="fr-CA" baseline="0" dirty="0" err="1"/>
              <a:t>let’s</a:t>
            </a:r>
            <a:r>
              <a:rPr lang="fr-CA" baseline="0" dirty="0"/>
              <a:t> </a:t>
            </a:r>
            <a:r>
              <a:rPr lang="fr-CA" baseline="0" dirty="0" err="1"/>
              <a:t>take</a:t>
            </a:r>
            <a:r>
              <a:rPr lang="fr-CA" baseline="0" dirty="0"/>
              <a:t> a couple of minutes to </a:t>
            </a:r>
            <a:r>
              <a:rPr lang="fr-CA" baseline="0" dirty="0" err="1"/>
              <a:t>create</a:t>
            </a:r>
            <a:r>
              <a:rPr lang="fr-CA" baseline="0" dirty="0"/>
              <a:t> a </a:t>
            </a:r>
            <a:r>
              <a:rPr lang="fr-CA" baseline="0" dirty="0" err="1"/>
              <a:t>small</a:t>
            </a:r>
            <a:r>
              <a:rPr lang="fr-CA" baseline="0" dirty="0"/>
              <a:t> mark, and I </a:t>
            </a:r>
            <a:r>
              <a:rPr lang="fr-CA" baseline="0" dirty="0" err="1"/>
              <a:t>repeat</a:t>
            </a:r>
            <a:r>
              <a:rPr lang="fr-CA" baseline="0" dirty="0"/>
              <a:t> « a </a:t>
            </a:r>
            <a:r>
              <a:rPr lang="fr-CA" baseline="0" dirty="0" err="1"/>
              <a:t>small</a:t>
            </a:r>
            <a:r>
              <a:rPr lang="fr-CA" baseline="0" dirty="0"/>
              <a:t> mark », </a:t>
            </a:r>
            <a:r>
              <a:rPr lang="fr-CA" baseline="0" dirty="0" err="1"/>
              <a:t>representing</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joining</a:t>
            </a:r>
            <a:r>
              <a:rPr lang="fr-CA" baseline="0" dirty="0"/>
              <a:t> us from</a:t>
            </a:r>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(click for animation)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If </a:t>
            </a:r>
            <a:r>
              <a:rPr lang="fr-CA" baseline="0" dirty="0" err="1"/>
              <a:t>you</a:t>
            </a:r>
            <a:r>
              <a:rPr lang="fr-CA" baseline="0" dirty="0"/>
              <a:t> are </a:t>
            </a:r>
            <a:r>
              <a:rPr lang="fr-CA" baseline="0" dirty="0" err="1"/>
              <a:t>joining</a:t>
            </a:r>
            <a:r>
              <a:rPr lang="fr-CA" baseline="0" dirty="0"/>
              <a:t> from NCR, as </a:t>
            </a:r>
            <a:r>
              <a:rPr lang="fr-CA" baseline="0" dirty="0" err="1"/>
              <a:t>we</a:t>
            </a:r>
            <a:r>
              <a:rPr lang="fr-CA" baseline="0" dirty="0"/>
              <a:t> </a:t>
            </a:r>
            <a:r>
              <a:rPr lang="fr-CA" baseline="0" dirty="0" err="1"/>
              <a:t>usually</a:t>
            </a:r>
            <a:r>
              <a:rPr lang="fr-CA" baseline="0" dirty="0"/>
              <a:t> </a:t>
            </a:r>
            <a:r>
              <a:rPr lang="fr-CA" baseline="0" dirty="0" err="1"/>
              <a:t>get</a:t>
            </a:r>
            <a:r>
              <a:rPr lang="fr-CA" baseline="0" dirty="0"/>
              <a:t> a lot more people from </a:t>
            </a:r>
            <a:r>
              <a:rPr lang="fr-CA" baseline="0" dirty="0" err="1"/>
              <a:t>this</a:t>
            </a:r>
            <a:r>
              <a:rPr lang="fr-CA" baseline="0" dirty="0"/>
              <a:t> area, </a:t>
            </a:r>
            <a:r>
              <a:rPr lang="fr-CA" baseline="0" dirty="0" err="1"/>
              <a:t>please</a:t>
            </a:r>
            <a:r>
              <a:rPr lang="fr-CA" baseline="0" dirty="0"/>
              <a:t> </a:t>
            </a:r>
            <a:r>
              <a:rPr lang="fr-CA" baseline="0" dirty="0" err="1"/>
              <a:t>wait</a:t>
            </a:r>
            <a:r>
              <a:rPr lang="fr-CA" baseline="0" dirty="0"/>
              <a:t> for the </a:t>
            </a:r>
            <a:r>
              <a:rPr lang="fr-CA" baseline="0" dirty="0" err="1"/>
              <a:t>next</a:t>
            </a:r>
            <a:r>
              <a:rPr lang="fr-CA" baseline="0" dirty="0"/>
              <a:t>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For all </a:t>
            </a:r>
            <a:r>
              <a:rPr lang="fr-CA" dirty="0" err="1"/>
              <a:t>others</a:t>
            </a:r>
            <a:r>
              <a:rPr lang="fr-CA" dirty="0"/>
              <a:t>, </a:t>
            </a:r>
            <a:r>
              <a:rPr lang="fr-CA" dirty="0" err="1"/>
              <a:t>using</a:t>
            </a:r>
            <a:r>
              <a:rPr lang="fr-CA" baseline="0" dirty="0"/>
              <a:t> the Marker, place a </a:t>
            </a:r>
            <a:r>
              <a:rPr lang="fr-CA" baseline="0" dirty="0" err="1"/>
              <a:t>small</a:t>
            </a:r>
            <a:r>
              <a:rPr lang="fr-CA" baseline="0" dirty="0"/>
              <a:t> mark to </a:t>
            </a:r>
            <a:r>
              <a:rPr lang="fr-CA" baseline="0" dirty="0" err="1"/>
              <a:t>indicate</a:t>
            </a:r>
            <a:r>
              <a:rPr lang="fr-CA" baseline="0" dirty="0"/>
              <a:t> </a:t>
            </a:r>
            <a:r>
              <a:rPr lang="fr-CA" baseline="0" dirty="0" err="1"/>
              <a:t>where</a:t>
            </a:r>
            <a:r>
              <a:rPr lang="fr-CA" baseline="0" dirty="0"/>
              <a:t> </a:t>
            </a:r>
            <a:r>
              <a:rPr lang="fr-CA" baseline="0" dirty="0" err="1"/>
              <a:t>you</a:t>
            </a:r>
            <a:r>
              <a:rPr lang="fr-CA" baseline="0" dirty="0"/>
              <a:t> are </a:t>
            </a:r>
            <a:r>
              <a:rPr lang="fr-CA" baseline="0" dirty="0" err="1"/>
              <a:t>connecting</a:t>
            </a:r>
            <a:r>
              <a:rPr lang="fr-CA" baseline="0" dirty="0"/>
              <a:t> </a:t>
            </a:r>
            <a:r>
              <a:rPr lang="fr-CA" baseline="0" dirty="0" err="1"/>
              <a:t>from</a:t>
            </a: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may</a:t>
            </a:r>
            <a:r>
              <a:rPr lang="fr-CA" baseline="0" dirty="0"/>
              <a:t> </a:t>
            </a:r>
            <a:r>
              <a:rPr lang="fr-CA" baseline="0" dirty="0" err="1"/>
              <a:t>need</a:t>
            </a:r>
            <a:r>
              <a:rPr lang="fr-CA" baseline="0" dirty="0"/>
              <a:t> to </a:t>
            </a:r>
            <a:r>
              <a:rPr lang="fr-CA" baseline="0" dirty="0" err="1"/>
              <a:t>give</a:t>
            </a:r>
            <a:r>
              <a:rPr lang="fr-CA" baseline="0" dirty="0"/>
              <a:t> </a:t>
            </a:r>
            <a:r>
              <a:rPr lang="fr-CA" baseline="0" dirty="0" err="1"/>
              <a:t>marking</a:t>
            </a:r>
            <a:r>
              <a:rPr lang="fr-CA" baseline="0" dirty="0"/>
              <a:t> permissions to </a:t>
            </a:r>
            <a:r>
              <a:rPr lang="fr-CA" baseline="0" dirty="0" err="1"/>
              <a:t>everyone</a:t>
            </a:r>
            <a:r>
              <a:rPr lang="fr-CA" baseline="0" dirty="0"/>
              <a:t> </a:t>
            </a:r>
            <a:r>
              <a:rPr lang="fr-CA" baseline="0" dirty="0" err="1"/>
              <a:t>again</a:t>
            </a:r>
            <a:r>
              <a:rPr lang="fr-CA" baseline="0" dirty="0"/>
              <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414143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dirty="0"/>
              <a:t>Ginette:</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If </a:t>
            </a:r>
            <a:r>
              <a:rPr lang="fr-CA" sz="1200" b="1" baseline="0" dirty="0" err="1"/>
              <a:t>we</a:t>
            </a:r>
            <a:r>
              <a:rPr lang="fr-CA" sz="1200" b="1" baseline="0" dirty="0"/>
              <a:t> can use the </a:t>
            </a:r>
            <a:r>
              <a:rPr lang="fr-CA" sz="1200" b="1" baseline="0" dirty="0" err="1"/>
              <a:t>whiteboard</a:t>
            </a:r>
            <a:r>
              <a:rPr lang="fr-CA" sz="1200" b="1" baseline="0" dirty="0"/>
              <a:t>, </a:t>
            </a:r>
            <a:r>
              <a:rPr lang="fr-CA" sz="1200" b="1" baseline="0" dirty="0" err="1"/>
              <a:t>ask</a:t>
            </a:r>
            <a:r>
              <a:rPr lang="fr-CA" sz="1200" b="1" baseline="0" dirty="0"/>
              <a:t> Michaela to open </a:t>
            </a:r>
            <a:r>
              <a:rPr lang="fr-CA" sz="1200" b="1" baseline="0" dirty="0" err="1"/>
              <a:t>it</a:t>
            </a:r>
            <a:r>
              <a:rPr lang="fr-CA" sz="1200" b="1" baseline="0" dirty="0"/>
              <a:t> and </a:t>
            </a:r>
            <a:r>
              <a:rPr lang="fr-CA" sz="1200" b="1" baseline="0" dirty="0" err="1"/>
              <a:t>I’ll</a:t>
            </a:r>
            <a:r>
              <a:rPr lang="fr-CA" sz="1200" b="1" baseline="0" dirty="0"/>
              <a:t> </a:t>
            </a:r>
            <a:r>
              <a:rPr lang="fr-CA" sz="1200" b="1" baseline="0" dirty="0" err="1"/>
              <a:t>send</a:t>
            </a:r>
            <a:r>
              <a:rPr lang="fr-CA" sz="1200" b="1" baseline="0" dirty="0"/>
              <a:t> her the </a:t>
            </a:r>
            <a:r>
              <a:rPr lang="fr-CA" sz="1200" b="1" baseline="0" dirty="0" err="1"/>
              <a:t>picture</a:t>
            </a:r>
            <a:r>
              <a:rPr lang="fr-CA" sz="1200" b="1" baseline="0" dirty="0"/>
              <a:t> for the </a:t>
            </a:r>
            <a:r>
              <a:rPr lang="fr-CA" sz="1200" b="1" baseline="0" dirty="0" err="1"/>
              <a:t>whiteboard</a:t>
            </a: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err="1"/>
              <a:t>Otherwise</a:t>
            </a:r>
            <a:r>
              <a:rPr lang="fr-CA" sz="1200" b="1" baseline="0" dirty="0"/>
              <a:t>, </a:t>
            </a:r>
            <a:r>
              <a:rPr lang="fr-CA" sz="1200" b="1" baseline="0" dirty="0" err="1"/>
              <a:t>we’ll</a:t>
            </a:r>
            <a:r>
              <a:rPr lang="fr-CA" sz="1200" b="1" baseline="0" dirty="0"/>
              <a:t> skip </a:t>
            </a:r>
            <a:r>
              <a:rPr lang="fr-CA" sz="1200" b="1" baseline="0" dirty="0" err="1"/>
              <a:t>this</a:t>
            </a:r>
            <a:endParaRPr lang="fr-CA" sz="1200" b="1" baseline="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baseline="0" dirty="0"/>
              <a:t>From </a:t>
            </a:r>
            <a:r>
              <a:rPr lang="fr-CA" sz="1200" b="1" baseline="0" dirty="0" err="1"/>
              <a:t>previous</a:t>
            </a:r>
            <a:r>
              <a:rPr lang="fr-CA" sz="1200" b="1" baseline="0" dirty="0"/>
              <a:t> session…</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t>Just let me clean all the markers, and </a:t>
            </a:r>
            <a:r>
              <a:rPr lang="fr-CA" dirty="0" err="1"/>
              <a:t>now</a:t>
            </a:r>
            <a:r>
              <a:rPr lang="fr-CA" dirty="0"/>
              <a:t> for people in NCR </a:t>
            </a:r>
            <a:r>
              <a:rPr lang="fr-CA" dirty="0" err="1"/>
              <a:t>please</a:t>
            </a:r>
            <a:r>
              <a:rPr lang="fr-CA" dirty="0"/>
              <a:t> go </a:t>
            </a:r>
            <a:r>
              <a:rPr lang="fr-CA" dirty="0" err="1"/>
              <a:t>ahead</a:t>
            </a:r>
            <a:r>
              <a:rPr lang="fr-CA" dirty="0"/>
              <a:t> an put </a:t>
            </a:r>
            <a:r>
              <a:rPr lang="fr-CA" dirty="0" err="1"/>
              <a:t>your</a:t>
            </a:r>
            <a:r>
              <a:rPr lang="fr-CA" dirty="0"/>
              <a:t> mark </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give</a:t>
            </a:r>
            <a:r>
              <a:rPr lang="fr-CA" dirty="0"/>
              <a:t> people a few seconds to set </a:t>
            </a:r>
            <a:r>
              <a:rPr lang="fr-CA" dirty="0" err="1"/>
              <a:t>their</a:t>
            </a:r>
            <a:r>
              <a:rPr lang="fr-CA" dirty="0"/>
              <a:t> mark)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(stop the </a:t>
            </a:r>
            <a:r>
              <a:rPr lang="fr-CA" dirty="0" err="1"/>
              <a:t>marking</a:t>
            </a:r>
            <a:r>
              <a:rPr lang="fr-CA" dirty="0"/>
              <a:t> </a:t>
            </a:r>
            <a:r>
              <a:rPr lang="fr-CA" dirty="0" err="1"/>
              <a:t>tool</a:t>
            </a:r>
            <a:r>
              <a:rPr lang="fr-CA"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a:t>Thanks</a:t>
            </a:r>
            <a:r>
              <a:rPr lang="fr-CA" dirty="0"/>
              <a:t> for </a:t>
            </a:r>
            <a:r>
              <a:rPr lang="fr-CA" dirty="0" err="1"/>
              <a:t>stating</a:t>
            </a:r>
            <a:r>
              <a:rPr lang="fr-CA" dirty="0"/>
              <a:t> </a:t>
            </a:r>
            <a:r>
              <a:rPr lang="fr-CA" dirty="0" err="1"/>
              <a:t>your</a:t>
            </a:r>
            <a:r>
              <a:rPr lang="fr-CA" dirty="0"/>
              <a:t> mark, </a:t>
            </a:r>
            <a:r>
              <a:rPr lang="fr-CA" dirty="0" err="1"/>
              <a:t>this</a:t>
            </a:r>
            <a:r>
              <a:rPr lang="fr-CA" dirty="0"/>
              <a:t> </a:t>
            </a:r>
            <a:r>
              <a:rPr lang="fr-CA" dirty="0" err="1"/>
              <a:t>helps</a:t>
            </a:r>
            <a:r>
              <a:rPr lang="fr-CA" dirty="0"/>
              <a:t> us report to management </a:t>
            </a:r>
            <a:r>
              <a:rPr lang="fr-CA" dirty="0" err="1"/>
              <a:t>too</a:t>
            </a:r>
            <a:r>
              <a:rPr lang="fr-CA"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aseline="0" dirty="0" err="1"/>
              <a:t>remove</a:t>
            </a:r>
            <a:r>
              <a:rPr lang="fr-CA" baseline="0" dirty="0"/>
              <a:t> the </a:t>
            </a:r>
            <a:r>
              <a:rPr lang="fr-CA" baseline="0" dirty="0" err="1"/>
              <a:t>marking</a:t>
            </a:r>
            <a:r>
              <a:rPr lang="fr-CA" baseline="0" dirty="0"/>
              <a:t> </a:t>
            </a:r>
            <a:r>
              <a:rPr lang="fr-CA" baseline="0" dirty="0" err="1"/>
              <a:t>tool</a:t>
            </a:r>
            <a:r>
              <a:rPr lang="fr-CA" baseline="0" dirty="0"/>
              <a:t> from </a:t>
            </a:r>
            <a:r>
              <a:rPr lang="fr-CA" baseline="0" dirty="0" err="1"/>
              <a:t>everyone</a:t>
            </a:r>
            <a:r>
              <a:rPr lang="fr-CA"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sz="1200" b="1" dirty="0"/>
              <a:t>Alejandro:</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fr-CA" sz="1200" b="1"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Addition: this is a toolbox, don’t worry if you feel you’re getting </a:t>
            </a:r>
            <a:r>
              <a:rPr lang="en-US" dirty="0" err="1"/>
              <a:t>overhwhelmed</a:t>
            </a:r>
            <a:r>
              <a:rPr lang="en-US" dirty="0"/>
              <a:t>… just try to be present</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1800"/>
              </a:spcBef>
              <a:spcAft>
                <a:spcPts val="0"/>
              </a:spcAft>
              <a:buClrTx/>
              <a:buSzTx/>
              <a:buFontTx/>
              <a:buNone/>
              <a:tabLst/>
              <a:defRPr/>
            </a:pPr>
            <a:r>
              <a:rPr lang="en-US" dirty="0"/>
              <a:t>Today’s Objective is to familiarize with the program</a:t>
            </a:r>
          </a:p>
          <a:p>
            <a:pPr marL="0" marR="0" lvl="0" indent="0" algn="l" defTabSz="914400" rtl="0" eaLnBrk="1" fontAlgn="auto" latinLnBrk="0" hangingPunct="1">
              <a:lnSpc>
                <a:spcPct val="100000"/>
              </a:lnSpc>
              <a:spcBef>
                <a:spcPts val="1800"/>
              </a:spcBef>
              <a:spcAft>
                <a:spcPts val="0"/>
              </a:spcAft>
              <a:buClrTx/>
              <a:buSzTx/>
              <a:buFontTx/>
              <a:buNone/>
              <a:tabLst/>
              <a:defRPr/>
            </a:pPr>
            <a:endParaRPr lang="en-US" dirty="0"/>
          </a:p>
          <a:p>
            <a:pPr>
              <a:spcBef>
                <a:spcPts val="1800"/>
              </a:spcBef>
            </a:pPr>
            <a:r>
              <a:rPr lang="en-US" dirty="0"/>
              <a:t>One thing to understand is that this program is a </a:t>
            </a:r>
            <a:r>
              <a:rPr lang="en-US" i="1" dirty="0"/>
              <a:t>workshop</a:t>
            </a:r>
            <a:r>
              <a:rPr lang="en-US" dirty="0"/>
              <a:t>, very hands on and there is a bit of homework to do every day, the idea is that you have the support for you to experience it in a welcoming environment, week by week, step by step, in community via this weekly sessions, your Buddy System &amp; the Cohort.</a:t>
            </a:r>
          </a:p>
          <a:p>
            <a:pPr>
              <a:spcBef>
                <a:spcPts val="1800"/>
              </a:spcBef>
            </a:pPr>
            <a:endParaRPr lang="en-US" dirty="0"/>
          </a:p>
          <a:p>
            <a:pPr>
              <a:spcBef>
                <a:spcPts val="1800"/>
              </a:spcBef>
            </a:pPr>
            <a:r>
              <a:rPr lang="en-US" dirty="0"/>
              <a:t>The objective of today’s session is to familiarize with the way these sessions will be offered, to know the structure of the sessions and start your first week of your practice.</a:t>
            </a:r>
          </a:p>
          <a:p>
            <a:endParaRPr lang="en-US" dirty="0"/>
          </a:p>
          <a:p>
            <a:pPr marL="0" indent="0">
              <a:buFont typeface="Arial" panose="020B0604020202020204" pitchFamily="34" charset="0"/>
              <a:buNone/>
            </a:pPr>
            <a:r>
              <a:rPr lang="en-CA" sz="1200" b="0" dirty="0"/>
              <a:t>Now, here is an explanation of all the resources and activities we’ll be using throughout the program. It may take a bit of time to get used to everything, just be patient</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dirty="0"/>
              <a:t>(click on every main bullet, until the figure in the center appears)</a:t>
            </a:r>
          </a:p>
          <a:p>
            <a:pPr marL="171450" indent="-171450">
              <a:buFont typeface="Arial" panose="020B0604020202020204" pitchFamily="34" charset="0"/>
              <a:buChar char="•"/>
            </a:pPr>
            <a:r>
              <a:rPr lang="en-CA" sz="1200" dirty="0"/>
              <a:t>Sessions 1 – 8: Once a week, 1.5 hours, generally on Mondays, we now use </a:t>
            </a:r>
            <a:r>
              <a:rPr lang="en-CA" sz="1200" dirty="0" err="1"/>
              <a:t>MSTeams</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Debriefs (Breakout rooms) – this is to give time to reflect and share perspectives. Usually at the very last of every session, designed like that to give each breakout room as much time as needed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You’re encouraged throughout the sessions to write a few bullets so you can debrief in small groups at the end</a:t>
            </a:r>
          </a:p>
          <a:p>
            <a:pPr marL="171450" indent="-171450">
              <a:buFont typeface="Arial" panose="020B0604020202020204" pitchFamily="34" charset="0"/>
              <a:buChar char="•"/>
            </a:pPr>
            <a:r>
              <a:rPr lang="en-CA" sz="1200" dirty="0"/>
              <a:t>Centering exercise, like the one we did when starting the session</a:t>
            </a:r>
          </a:p>
          <a:p>
            <a:pPr marL="171450" indent="-171450">
              <a:buFont typeface="Arial" panose="020B0604020202020204" pitchFamily="34" charset="0"/>
              <a:buChar char="•"/>
            </a:pPr>
            <a:r>
              <a:rPr lang="en-CA" sz="1200" dirty="0"/>
              <a:t>The Buddy System: the same group of (4 to 6) people that you will meet at your convenience once a week to reflect and talk about the homework, and how things are going for you in the program. </a:t>
            </a:r>
          </a:p>
          <a:p>
            <a:pPr marL="628650" lvl="1" indent="-171450">
              <a:buFont typeface="Arial" panose="020B0604020202020204" pitchFamily="34" charset="0"/>
              <a:buChar char="•"/>
            </a:pPr>
            <a:r>
              <a:rPr lang="en-CA" sz="1200" dirty="0"/>
              <a:t>The Buddy System are created randomly later today.</a:t>
            </a:r>
          </a:p>
          <a:p>
            <a:pPr marL="628650" lvl="1" indent="-171450">
              <a:buFont typeface="Arial" panose="020B0604020202020204" pitchFamily="34" charset="0"/>
              <a:buChar char="•"/>
            </a:pPr>
            <a:r>
              <a:rPr lang="en-CA" sz="1200" dirty="0"/>
              <a:t>Be aware, the Buddy System is where the majority of the people obtain the best value for your efforts, so be sure to join and participate in yours</a:t>
            </a:r>
          </a:p>
          <a:p>
            <a:pPr marL="628650" lvl="1" indent="-171450">
              <a:buFont typeface="Arial" panose="020B0604020202020204" pitchFamily="34" charset="0"/>
              <a:buChar char="•"/>
            </a:pPr>
            <a:r>
              <a:rPr lang="en-CA" sz="1200" b="1" dirty="0"/>
              <a:t>[file link here, and share LATER via the chat]</a:t>
            </a:r>
          </a:p>
          <a:p>
            <a:pPr marL="171450" indent="-171450">
              <a:buFont typeface="Arial" panose="020B0604020202020204" pitchFamily="34" charset="0"/>
              <a:buChar char="•"/>
            </a:pPr>
            <a:r>
              <a:rPr lang="en-CA" sz="2800" dirty="0"/>
              <a:t>Gratitude journal – yes, you’ll need a notebook to write on.</a:t>
            </a:r>
          </a:p>
          <a:p>
            <a:pPr marL="628650" lvl="1" indent="-171450">
              <a:buFont typeface="Arial" panose="020B0604020202020204" pitchFamily="34" charset="0"/>
              <a:buChar char="•"/>
            </a:pPr>
            <a:r>
              <a:rPr lang="en-CA" sz="2800" dirty="0"/>
              <a:t>The benefits of this is to reconnect with your feelings, particularly those related to gratitude</a:t>
            </a:r>
            <a:endParaRPr lang="en-US" sz="2800" dirty="0"/>
          </a:p>
          <a:p>
            <a:pPr marL="628650" lvl="1" indent="-171450">
              <a:buFont typeface="Arial" panose="020B0604020202020204" pitchFamily="34" charset="0"/>
              <a:buChar char="•"/>
            </a:pPr>
            <a:r>
              <a:rPr lang="en-CA" sz="2800" dirty="0"/>
              <a:t>For journaling, it can be </a:t>
            </a:r>
            <a:r>
              <a:rPr lang="en-CA" sz="2800" dirty="0" err="1"/>
              <a:t>bullt</a:t>
            </a:r>
            <a:r>
              <a:rPr lang="en-CA" sz="2800" dirty="0"/>
              <a:t> form, or paragraph as you prefer, my own examples are something like:</a:t>
            </a:r>
          </a:p>
          <a:p>
            <a:pPr marL="1085850" lvl="2" indent="-171450">
              <a:buFont typeface="Arial" panose="020B0604020202020204" pitchFamily="34" charset="0"/>
              <a:buChar char="•"/>
            </a:pPr>
            <a:r>
              <a:rPr lang="en-CA" sz="2400" dirty="0"/>
              <a:t>I am grateful for food in my fridge</a:t>
            </a:r>
          </a:p>
          <a:p>
            <a:pPr marL="1085850" lvl="2" indent="-171450">
              <a:buFont typeface="Arial" panose="020B0604020202020204" pitchFamily="34" charset="0"/>
              <a:buChar char="•"/>
            </a:pPr>
            <a:r>
              <a:rPr lang="en-CA" sz="2400" dirty="0"/>
              <a:t>I am grateful for feeling the sun in my skin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t>The Cohort – is a </a:t>
            </a:r>
            <a:r>
              <a:rPr lang="en-CA" sz="2800" dirty="0" err="1"/>
              <a:t>GCCollab</a:t>
            </a:r>
            <a:r>
              <a:rPr lang="en-CA" sz="2800" dirty="0"/>
              <a:t> group, now morphed to include the CoP/</a:t>
            </a:r>
            <a:r>
              <a:rPr lang="en-CA" sz="2800" dirty="0" err="1"/>
              <a:t>CoI</a:t>
            </a:r>
            <a:r>
              <a:rPr lang="en-CA" sz="2800" dirty="0"/>
              <a:t>, in here you can find the recordings, slides, and homework. You can also ask questions, share resources, and more</a:t>
            </a:r>
          </a:p>
          <a:p>
            <a:pPr marL="628650" lvl="1" indent="-171450">
              <a:buFont typeface="Arial" panose="020B0604020202020204" pitchFamily="34" charset="0"/>
              <a:buChar char="•"/>
            </a:pPr>
            <a:r>
              <a:rPr lang="en-CA" sz="2800" b="1" dirty="0"/>
              <a:t>[have the link here, and share LATER via the chat]</a:t>
            </a:r>
          </a:p>
          <a:p>
            <a:pPr marL="171450" indent="-171450">
              <a:buFont typeface="Arial" panose="020B0604020202020204" pitchFamily="34" charset="0"/>
              <a:buChar char="•"/>
            </a:pPr>
            <a:r>
              <a:rPr lang="en-CA" sz="2800" dirty="0"/>
              <a:t>Homework/Mindfulness practices – there are plenty and it may be overwhelming, my preference is to share them gradually on every session, and if there is a need then you can explore and share</a:t>
            </a:r>
          </a:p>
          <a:p>
            <a:pPr marL="171450" indent="-171450">
              <a:buFont typeface="Arial" panose="020B0604020202020204" pitchFamily="34" charset="0"/>
              <a:buChar char="•"/>
            </a:pPr>
            <a:r>
              <a:rPr lang="en-CA" sz="2800" b="0" dirty="0"/>
              <a:t>Sub-groups – in some sessions there will be exercises we practice in different small groups</a:t>
            </a:r>
          </a:p>
          <a:p>
            <a:pPr marL="171450" indent="-171450">
              <a:buFont typeface="Arial" panose="020B0604020202020204" pitchFamily="34" charset="0"/>
              <a:buChar char="•"/>
            </a:pPr>
            <a:endParaRPr lang="en-CA" sz="2800" b="0" dirty="0"/>
          </a:p>
          <a:p>
            <a:pPr marL="0" indent="0">
              <a:buFont typeface="Arial" panose="020B0604020202020204" pitchFamily="34" charset="0"/>
              <a:buNone/>
            </a:pPr>
            <a:r>
              <a:rPr lang="en-CA" sz="2800" b="0" dirty="0"/>
              <a:t>And guess… who’s in the center of all of this? </a:t>
            </a:r>
          </a:p>
          <a:p>
            <a:pPr marL="171450" indent="-171450">
              <a:buFont typeface="Arial" panose="020B0604020202020204" pitchFamily="34" charset="0"/>
              <a:buChar char="•"/>
            </a:pPr>
            <a:r>
              <a:rPr lang="en-CA" sz="2800" b="0" dirty="0"/>
              <a:t>Yourself!!</a:t>
            </a:r>
            <a:endParaRPr lang="en-CA" sz="280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As mentioned, it may seem like a lot in one slide, keep in mind there will be the opportunity to get to know and use them gradually </a:t>
            </a:r>
          </a:p>
          <a:p>
            <a:pPr marL="0" indent="0">
              <a:buFont typeface="Arial" panose="020B0604020202020204" pitchFamily="34" charset="0"/>
              <a:buNone/>
            </a:pPr>
            <a:r>
              <a:rPr lang="en-US" dirty="0"/>
              <a:t>And we’ll explain some of them in more detail in the next few slides</a:t>
            </a:r>
          </a:p>
        </p:txBody>
      </p:sp>
      <p:sp>
        <p:nvSpPr>
          <p:cNvPr id="4" name="Espace réservé du numéro de diapositive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81107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advised</a:t>
            </a:r>
            <a:r>
              <a:rPr lang="fr-CA" dirty="0"/>
              <a:t>: </a:t>
            </a:r>
            <a:r>
              <a:rPr lang="fr-CA" dirty="0" err="1"/>
              <a:t>Today</a:t>
            </a:r>
            <a:r>
              <a:rPr lang="fr-CA" dirty="0"/>
              <a:t> session </a:t>
            </a:r>
            <a:r>
              <a:rPr lang="fr-CA" dirty="0" err="1"/>
              <a:t>will</a:t>
            </a:r>
            <a:r>
              <a:rPr lang="fr-CA" dirty="0"/>
              <a:t> </a:t>
            </a:r>
            <a:r>
              <a:rPr lang="fr-CA" dirty="0" err="1"/>
              <a:t>be</a:t>
            </a:r>
            <a:r>
              <a:rPr lang="fr-CA" dirty="0"/>
              <a:t> the </a:t>
            </a:r>
            <a:r>
              <a:rPr lang="fr-CA" dirty="0" err="1"/>
              <a:t>most</a:t>
            </a:r>
            <a:r>
              <a:rPr lang="fr-CA" dirty="0"/>
              <a:t> </a:t>
            </a:r>
            <a:r>
              <a:rPr lang="fr-CA" dirty="0" err="1"/>
              <a:t>lengthy</a:t>
            </a:r>
            <a:r>
              <a:rPr lang="fr-CA" dirty="0"/>
              <a:t>… us </a:t>
            </a:r>
            <a:r>
              <a:rPr lang="fr-CA" dirty="0" err="1"/>
              <a:t>talking</a:t>
            </a:r>
            <a:r>
              <a:rPr lang="fr-CA" dirty="0"/>
              <a:t> </a:t>
            </a:r>
            <a:r>
              <a:rPr lang="fr-CA" dirty="0" err="1"/>
              <a:t>most</a:t>
            </a:r>
            <a:r>
              <a:rPr lang="fr-CA" dirty="0"/>
              <a:t> of</a:t>
            </a:r>
            <a:r>
              <a:rPr lang="fr-CA" baseline="0" dirty="0"/>
              <a:t> the time</a:t>
            </a:r>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review</a:t>
            </a:r>
            <a:r>
              <a:rPr lang="fr-CA" baseline="0" dirty="0"/>
              <a:t>/</a:t>
            </a:r>
            <a:r>
              <a:rPr lang="fr-CA" baseline="0" dirty="0" err="1"/>
              <a:t>read</a:t>
            </a:r>
            <a:r>
              <a:rPr lang="fr-CA" baseline="0" dirty="0"/>
              <a:t> from the slide)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80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1CF3E1C-E4A8-FB9E-2D8A-AD9E4214BFE6}"/>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7" name="Subtitle 2">
            <a:extLst>
              <a:ext uri="{FF2B5EF4-FFF2-40B4-BE49-F238E27FC236}">
                <a16:creationId xmlns:a16="http://schemas.microsoft.com/office/drawing/2014/main" id="{B0CE8E70-5A27-2B00-1D07-C7D87C3926F3}"/>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8" name="Date Placeholder 3">
            <a:extLst>
              <a:ext uri="{FF2B5EF4-FFF2-40B4-BE49-F238E27FC236}">
                <a16:creationId xmlns:a16="http://schemas.microsoft.com/office/drawing/2014/main" id="{7A82E67E-50C4-3DC3-B54E-859B02CB79CA}"/>
              </a:ext>
            </a:extLst>
          </p:cNvPr>
          <p:cNvSpPr>
            <a:spLocks noGrp="1"/>
          </p:cNvSpPr>
          <p:nvPr>
            <p:ph type="dt" sz="half" idx="10"/>
          </p:nvPr>
        </p:nvSpPr>
        <p:spPr>
          <a:xfrm>
            <a:off x="457200" y="6356350"/>
            <a:ext cx="2133600" cy="365125"/>
          </a:xfrm>
        </p:spPr>
        <p:txBody>
          <a:bodyPr/>
          <a:lstStyle/>
          <a:p>
            <a:fld id="{7E62ADF1-26B7-4236-810D-3BE94D1543A2}" type="datetime1">
              <a:rPr lang="en-CA" smtClean="0"/>
              <a:pPr/>
              <a:t>2023-05-04</a:t>
            </a:fld>
            <a:endParaRPr lang="en-CA"/>
          </a:p>
        </p:txBody>
      </p:sp>
      <p:sp>
        <p:nvSpPr>
          <p:cNvPr id="9" name="Footer Placeholder 4">
            <a:extLst>
              <a:ext uri="{FF2B5EF4-FFF2-40B4-BE49-F238E27FC236}">
                <a16:creationId xmlns:a16="http://schemas.microsoft.com/office/drawing/2014/main" id="{26181D5D-583D-7B73-577D-72F9872DC7ED}"/>
              </a:ext>
            </a:extLst>
          </p:cNvPr>
          <p:cNvSpPr>
            <a:spLocks noGrp="1"/>
          </p:cNvSpPr>
          <p:nvPr>
            <p:ph type="ftr" sz="quarter" idx="11"/>
          </p:nvPr>
        </p:nvSpPr>
        <p:spPr>
          <a:xfrm>
            <a:off x="3124200" y="6356350"/>
            <a:ext cx="2895600" cy="365125"/>
          </a:xfrm>
        </p:spPr>
        <p:txBody>
          <a:bodyPr/>
          <a:lstStyle/>
          <a:p>
            <a:endParaRPr lang="en-CA"/>
          </a:p>
        </p:txBody>
      </p:sp>
      <p:pic>
        <p:nvPicPr>
          <p:cNvPr id="10" name="Picture 9">
            <a:extLst>
              <a:ext uri="{FF2B5EF4-FFF2-40B4-BE49-F238E27FC236}">
                <a16:creationId xmlns:a16="http://schemas.microsoft.com/office/drawing/2014/main" id="{E0CB657C-8948-3CC8-FB5D-10200733140E}"/>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1" name="Picture 2">
            <a:extLst>
              <a:ext uri="{FF2B5EF4-FFF2-40B4-BE49-F238E27FC236}">
                <a16:creationId xmlns:a16="http://schemas.microsoft.com/office/drawing/2014/main" id="{39D908B0-AF8A-6CD5-84FB-C44CE242682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ovt-of-canada-logo – IISD Experimental Lakes Area">
            <a:extLst>
              <a:ext uri="{FF2B5EF4-FFF2-40B4-BE49-F238E27FC236}">
                <a16:creationId xmlns:a16="http://schemas.microsoft.com/office/drawing/2014/main" id="{9A763DC9-24AE-FA53-67B5-FF94F24D48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Federal - Data and Statistics: Canada - Research Guides at University ...">
            <a:extLst>
              <a:ext uri="{FF2B5EF4-FFF2-40B4-BE49-F238E27FC236}">
                <a16:creationId xmlns:a16="http://schemas.microsoft.com/office/drawing/2014/main" id="{841C8F81-2D03-72AA-1409-DB7F8CF7DF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2023-05-04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2023-05-04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pPr/>
              <a:t>2023-05-04</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2023-05-04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2023-05-04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2023-05-04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2023-05-04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2023-05-04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2023-05-04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2023-05-04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539385-E1E7-FF6A-6801-54EBDF9C3ACD}"/>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2023-05-04</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bs-sct.gc.ca/pol/doc-eng.aspx?id=2504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7.jpe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hyperlink" Target="https://fr.wikipedia.org/wiki/Massive_Open_Online_Cour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48.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50.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hyperlink" Target="http://greatergood.berkeley.edu/article/item/how_to_upgrade_your_gratitude_practic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archive.org/details/BodyScan6minsB" TargetMode="External"/><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33.jpe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notesSlide" Target="../notesSlides/notesSlide4.xml"/><Relationship Id="rId7" Type="http://schemas.openxmlformats.org/officeDocument/2006/relationships/image" Target="../media/image12.jpg"/><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4.jp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20.jpe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3.wdp"/><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33.jpeg"/><Relationship Id="rId12"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5.jpg"/><Relationship Id="rId5" Type="http://schemas.openxmlformats.org/officeDocument/2006/relationships/image" Target="../media/image25.png"/><Relationship Id="rId10" Type="http://schemas.microsoft.com/office/2007/relationships/hdphoto" Target="../media/hdphoto4.wdp"/><Relationship Id="rId4" Type="http://schemas.openxmlformats.org/officeDocument/2006/relationships/image" Target="../media/image24.png"/><Relationship Id="rId9" Type="http://schemas.openxmlformats.org/officeDocument/2006/relationships/image" Target="../media/image34.png"/><Relationship Id="rId1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97" y="3427180"/>
            <a:ext cx="8350696"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3" name="Subtitle 2"/>
          <p:cNvSpPr>
            <a:spLocks noGrp="1"/>
          </p:cNvSpPr>
          <p:nvPr>
            <p:ph type="subTitle" idx="4294967295"/>
          </p:nvPr>
        </p:nvSpPr>
        <p:spPr>
          <a:xfrm>
            <a:off x="1386345" y="5173198"/>
            <a:ext cx="6400800" cy="1196091"/>
          </a:xfrm>
        </p:spPr>
        <p:txBody>
          <a:bodyPr>
            <a:normAutofit/>
          </a:bodyPr>
          <a:lstStyle/>
          <a:p>
            <a:pPr marL="0" indent="0" algn="ctr">
              <a:buNone/>
            </a:pPr>
            <a:r>
              <a:rPr lang="en-US" sz="2800" dirty="0"/>
              <a:t>Session 1 (of 8)</a:t>
            </a:r>
          </a:p>
          <a:p>
            <a:pPr marL="0" indent="0" algn="ctr">
              <a:buNone/>
            </a:pPr>
            <a:r>
              <a:rPr lang="en-US" sz="2800" dirty="0"/>
              <a:t>May 8, 2023</a:t>
            </a:r>
          </a:p>
        </p:txBody>
      </p:sp>
      <p:sp>
        <p:nvSpPr>
          <p:cNvPr id="4" name="Rectangle 3">
            <a:extLst>
              <a:ext uri="{FF2B5EF4-FFF2-40B4-BE49-F238E27FC236}">
                <a16:creationId xmlns:a16="http://schemas.microsoft.com/office/drawing/2014/main" id="{159A81BC-98E4-D387-4E68-2686B3C51368}"/>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3B66DD6B-DF5A-5BDD-AF31-FA5D0753725A}"/>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xtra, Extra. God's news is good news. - Church Logo Branding : Be Known  for Something">
            <a:extLst>
              <a:ext uri="{FF2B5EF4-FFF2-40B4-BE49-F238E27FC236}">
                <a16:creationId xmlns:a16="http://schemas.microsoft.com/office/drawing/2014/main" id="{E62AD281-92CF-BA0B-7220-00208F93B93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16632"/>
            <a:ext cx="2028825" cy="224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7024D2-A496-92AE-211B-BDA15A1EAB9D}"/>
              </a:ext>
            </a:extLst>
          </p:cNvPr>
          <p:cNvSpPr>
            <a:spLocks noGrp="1"/>
          </p:cNvSpPr>
          <p:nvPr>
            <p:ph type="title"/>
          </p:nvPr>
        </p:nvSpPr>
        <p:spPr/>
        <p:txBody>
          <a:bodyPr/>
          <a:lstStyle/>
          <a:p>
            <a:pPr algn="ctr"/>
            <a:r>
              <a:rPr lang="en-CA" dirty="0"/>
              <a:t>Dates adjusted</a:t>
            </a:r>
          </a:p>
        </p:txBody>
      </p:sp>
      <p:sp>
        <p:nvSpPr>
          <p:cNvPr id="3" name="Content Placeholder 2">
            <a:extLst>
              <a:ext uri="{FF2B5EF4-FFF2-40B4-BE49-F238E27FC236}">
                <a16:creationId xmlns:a16="http://schemas.microsoft.com/office/drawing/2014/main" id="{910DFA06-AAFE-2B03-75E1-FD22E095F7DE}"/>
              </a:ext>
            </a:extLst>
          </p:cNvPr>
          <p:cNvSpPr>
            <a:spLocks noGrp="1"/>
          </p:cNvSpPr>
          <p:nvPr>
            <p:ph idx="1"/>
          </p:nvPr>
        </p:nvSpPr>
        <p:spPr>
          <a:xfrm>
            <a:off x="457200" y="2134814"/>
            <a:ext cx="8229600" cy="3991349"/>
          </a:xfrm>
        </p:spPr>
        <p:txBody>
          <a:bodyPr/>
          <a:lstStyle/>
          <a:p>
            <a:pPr algn="l">
              <a:buFont typeface="Arial" panose="020B0604020202020204" pitchFamily="34" charset="0"/>
              <a:buChar char="•"/>
            </a:pPr>
            <a:r>
              <a:rPr lang="en-US" b="1" i="0" dirty="0">
                <a:solidFill>
                  <a:srgbClr val="202122"/>
                </a:solidFill>
                <a:effectLst/>
                <a:latin typeface="Arial" panose="020B0604020202020204" pitchFamily="34" charset="0"/>
              </a:rPr>
              <a:t>New Start date: May 8, 2023</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dirty="0">
                <a:solidFill>
                  <a:srgbClr val="202122"/>
                </a:solidFill>
                <a:effectLst/>
                <a:latin typeface="Arial" panose="020B0604020202020204" pitchFamily="34" charset="0"/>
              </a:rPr>
              <a:t>New End date: June 27, 2023</a:t>
            </a:r>
          </a:p>
          <a:p>
            <a:pPr algn="l">
              <a:buFont typeface="Arial" panose="020B0604020202020204" pitchFamily="34" charset="0"/>
              <a:buChar char="•"/>
            </a:pPr>
            <a:r>
              <a:rPr lang="en-US" b="1" i="0" dirty="0">
                <a:solidFill>
                  <a:srgbClr val="202122"/>
                </a:solidFill>
                <a:effectLst/>
                <a:latin typeface="Arial" panose="020B0604020202020204" pitchFamily="34" charset="0"/>
              </a:rPr>
              <a:t>Updated -</a:t>
            </a:r>
            <a:r>
              <a:rPr lang="en-US" b="0" i="0" dirty="0">
                <a:solidFill>
                  <a:srgbClr val="202122"/>
                </a:solidFill>
                <a:effectLst/>
                <a:latin typeface="Arial" panose="020B0604020202020204" pitchFamily="34" charset="0"/>
              </a:rPr>
              <a:t> Days: Mondays, exception on:</a:t>
            </a:r>
          </a:p>
          <a:p>
            <a:pPr lvl="1">
              <a:buFont typeface="Arial" panose="020B0604020202020204" pitchFamily="34" charset="0"/>
              <a:buChar char="•"/>
            </a:pPr>
            <a:r>
              <a:rPr lang="en-US" b="0" i="0" dirty="0">
                <a:solidFill>
                  <a:srgbClr val="202122"/>
                </a:solidFill>
                <a:effectLst/>
                <a:latin typeface="Arial" panose="020B0604020202020204" pitchFamily="34" charset="0"/>
              </a:rPr>
              <a:t>Tuesday May 23 (as the Monday, May 22, is a holiday) and </a:t>
            </a:r>
          </a:p>
          <a:p>
            <a:pPr lvl="1">
              <a:buFont typeface="Arial" panose="020B0604020202020204" pitchFamily="34" charset="0"/>
              <a:buChar char="•"/>
            </a:pPr>
            <a:r>
              <a:rPr lang="en-US" b="0" i="0" dirty="0">
                <a:solidFill>
                  <a:srgbClr val="202122"/>
                </a:solidFill>
                <a:effectLst/>
                <a:latin typeface="Arial" panose="020B0604020202020204" pitchFamily="34" charset="0"/>
              </a:rPr>
              <a:t>Tuesday June 27 (as the Monday, June 26, is a holiday in QC)</a:t>
            </a:r>
          </a:p>
          <a:p>
            <a:endParaRPr lang="en-US" dirty="0"/>
          </a:p>
        </p:txBody>
      </p:sp>
      <p:pic>
        <p:nvPicPr>
          <p:cNvPr id="1026" name="Picture 2" descr="Daily news-1574184757 | Free SVG">
            <a:extLst>
              <a:ext uri="{FF2B5EF4-FFF2-40B4-BE49-F238E27FC236}">
                <a16:creationId xmlns:a16="http://schemas.microsoft.com/office/drawing/2014/main" id="{54625138-A873-B8F2-3747-0EFF8DC88A97}"/>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56848" y="262606"/>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3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2132855"/>
            <a:ext cx="3726031" cy="3398141"/>
          </a:xfrm>
          <a:prstGeom prst="rect">
            <a:avLst/>
          </a:prstGeom>
        </p:spPr>
      </p:pic>
      <p:sp>
        <p:nvSpPr>
          <p:cNvPr id="2" name="Title 1"/>
          <p:cNvSpPr>
            <a:spLocks noGrp="1"/>
          </p:cNvSpPr>
          <p:nvPr>
            <p:ph type="title"/>
          </p:nvPr>
        </p:nvSpPr>
        <p:spPr/>
        <p:txBody>
          <a:bodyPr/>
          <a:lstStyle/>
          <a:p>
            <a:r>
              <a:rPr lang="en-CA" dirty="0"/>
              <a:t>Etiquette</a:t>
            </a:r>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pPr marL="0" indent="0">
              <a:buNone/>
            </a:pPr>
            <a:r>
              <a:rPr lang="en-CA" dirty="0"/>
              <a:t>What would we like to see happening in our sessions and during your Buddy System get togethers?</a:t>
            </a:r>
          </a:p>
          <a:p>
            <a:r>
              <a:rPr lang="en-CA" dirty="0"/>
              <a:t>Respect</a:t>
            </a:r>
          </a:p>
          <a:p>
            <a:r>
              <a:rPr lang="en-CA" dirty="0"/>
              <a:t>Having fun</a:t>
            </a:r>
          </a:p>
          <a:p>
            <a:r>
              <a:rPr lang="en-CA" dirty="0"/>
              <a:t>Confidentiality </a:t>
            </a:r>
          </a:p>
          <a:p>
            <a:r>
              <a:rPr lang="en-CA" dirty="0"/>
              <a:t>Consider and treat this virtual </a:t>
            </a:r>
            <a:br>
              <a:rPr lang="en-CA" dirty="0"/>
            </a:br>
            <a:r>
              <a:rPr lang="en-CA" dirty="0"/>
              <a:t>classroom as a safe space</a:t>
            </a:r>
          </a:p>
          <a:p>
            <a:r>
              <a:rPr lang="en-CA" dirty="0"/>
              <a:t>We follow the </a:t>
            </a:r>
            <a:r>
              <a:rPr lang="en-CA" dirty="0">
                <a:hlinkClick r:id="rId4"/>
              </a:rPr>
              <a:t>Values and Ethics Code for the Public Sector</a:t>
            </a:r>
            <a:endParaRPr lang="en-CA" dirty="0"/>
          </a:p>
        </p:txBody>
      </p:sp>
    </p:spTree>
    <p:extLst>
      <p:ext uri="{BB962C8B-B14F-4D97-AF65-F5344CB8AC3E}">
        <p14:creationId xmlns:p14="http://schemas.microsoft.com/office/powerpoint/2010/main" val="330528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a:t>Structure of the </a:t>
            </a:r>
            <a:r>
              <a:rPr lang="en-CA" sz="3600" dirty="0">
                <a:solidFill>
                  <a:schemeClr val="bg1"/>
                </a:solidFill>
              </a:rPr>
              <a:t>weekly sessions</a:t>
            </a:r>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a:t>Centering exercise and check-in</a:t>
            </a:r>
          </a:p>
          <a:p>
            <a:r>
              <a:rPr lang="en-CA" dirty="0"/>
              <a:t>Agenda</a:t>
            </a:r>
          </a:p>
          <a:p>
            <a:r>
              <a:rPr lang="en-CA" dirty="0"/>
              <a:t>Mindfulness Theory</a:t>
            </a:r>
          </a:p>
          <a:p>
            <a:endParaRPr lang="en-CA" dirty="0"/>
          </a:p>
          <a:p>
            <a:r>
              <a:rPr lang="en-CA" dirty="0"/>
              <a:t>Mindful exercise(s) and debrief</a:t>
            </a:r>
          </a:p>
          <a:p>
            <a:r>
              <a:rPr lang="en-CA" dirty="0"/>
              <a:t>Practice for the week</a:t>
            </a:r>
          </a:p>
          <a:p>
            <a:r>
              <a:rPr lang="en-CA" dirty="0"/>
              <a:t>Debrief in plenary session</a:t>
            </a:r>
          </a:p>
          <a:p>
            <a:r>
              <a:rPr lang="en-CA" dirty="0"/>
              <a:t>Debrief in breakout rooms</a:t>
            </a:r>
          </a:p>
        </p:txBody>
      </p:sp>
      <p:sp>
        <p:nvSpPr>
          <p:cNvPr id="14" name="Content Placeholder 13"/>
          <p:cNvSpPr>
            <a:spLocks noGrp="1"/>
          </p:cNvSpPr>
          <p:nvPr>
            <p:ph sz="half" idx="2"/>
          </p:nvPr>
        </p:nvSpPr>
        <p:spPr>
          <a:xfrm>
            <a:off x="5656206"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minutes</a:t>
            </a:r>
            <a:br>
              <a:rPr lang="en-CA" dirty="0"/>
            </a:br>
            <a:endParaRPr lang="en-CA" dirty="0"/>
          </a:p>
          <a:p>
            <a:pPr marL="0" indent="0">
              <a:buNone/>
            </a:pPr>
            <a:r>
              <a:rPr lang="en-CA" dirty="0"/>
              <a:t>5 - 25 minutes</a:t>
            </a:r>
          </a:p>
          <a:p>
            <a:pPr marL="0" indent="0">
              <a:buNone/>
            </a:pPr>
            <a:r>
              <a:rPr lang="en-CA" dirty="0"/>
              <a:t>5 minutes</a:t>
            </a:r>
          </a:p>
          <a:p>
            <a:pPr marL="0" indent="0">
              <a:buNone/>
            </a:pPr>
            <a:r>
              <a:rPr lang="en-CA" dirty="0"/>
              <a:t>3 minutes</a:t>
            </a:r>
          </a:p>
          <a:p>
            <a:pPr marL="0" indent="0">
              <a:buNone/>
            </a:pPr>
            <a:r>
              <a:rPr lang="en-CA" dirty="0"/>
              <a:t>5 - 20 minutes</a:t>
            </a:r>
          </a:p>
          <a:p>
            <a:endParaRPr lang="en-US" dirty="0"/>
          </a:p>
        </p:txBody>
      </p:sp>
      <p:sp>
        <p:nvSpPr>
          <p:cNvPr id="4" name="Left Brace 3"/>
          <p:cNvSpPr/>
          <p:nvPr/>
        </p:nvSpPr>
        <p:spPr>
          <a:xfrm flipH="1">
            <a:off x="5638148"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flipH="1">
            <a:off x="5638148"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flipH="1">
            <a:off x="5638148"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flipH="1">
            <a:off x="5638148"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flipH="1">
            <a:off x="5638148"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683940" y="114092"/>
            <a:ext cx="2345787" cy="175707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Left Brace 14">
            <a:extLst>
              <a:ext uri="{FF2B5EF4-FFF2-40B4-BE49-F238E27FC236}">
                <a16:creationId xmlns:a16="http://schemas.microsoft.com/office/drawing/2014/main" id="{D4E84A48-58C2-BD91-DE0F-E3744484F5E8}"/>
              </a:ext>
            </a:extLst>
          </p:cNvPr>
          <p:cNvSpPr/>
          <p:nvPr/>
        </p:nvSpPr>
        <p:spPr>
          <a:xfrm flipH="1">
            <a:off x="5638148" y="4698423"/>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Left Brace 19">
            <a:extLst>
              <a:ext uri="{FF2B5EF4-FFF2-40B4-BE49-F238E27FC236}">
                <a16:creationId xmlns:a16="http://schemas.microsoft.com/office/drawing/2014/main" id="{55D85800-FF8D-DF3D-E4B8-6D9FA3D24394}"/>
              </a:ext>
            </a:extLst>
          </p:cNvPr>
          <p:cNvSpPr/>
          <p:nvPr/>
        </p:nvSpPr>
        <p:spPr>
          <a:xfrm flipH="1">
            <a:off x="5638148" y="520511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5" name="Group 4">
            <a:extLst>
              <a:ext uri="{FF2B5EF4-FFF2-40B4-BE49-F238E27FC236}">
                <a16:creationId xmlns:a16="http://schemas.microsoft.com/office/drawing/2014/main" id="{456D22E4-CF50-2155-5B43-F968921F399E}"/>
              </a:ext>
            </a:extLst>
          </p:cNvPr>
          <p:cNvGrpSpPr/>
          <p:nvPr/>
        </p:nvGrpSpPr>
        <p:grpSpPr>
          <a:xfrm>
            <a:off x="3275856" y="274638"/>
            <a:ext cx="2116286" cy="1018470"/>
            <a:chOff x="6386628" y="4475899"/>
            <a:chExt cx="2116286" cy="1018470"/>
          </a:xfrm>
        </p:grpSpPr>
        <p:pic>
          <p:nvPicPr>
            <p:cNvPr id="6" name="Picture 2" descr="Image result for msteams logo">
              <a:extLst>
                <a:ext uri="{FF2B5EF4-FFF2-40B4-BE49-F238E27FC236}">
                  <a16:creationId xmlns:a16="http://schemas.microsoft.com/office/drawing/2014/main" id="{4ACCA8C1-B0B8-1250-E2B5-3B65545FC8B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F19163-7E1F-DA61-2CE7-81794970A2FA}"/>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1983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Cohort</a:t>
            </a:r>
          </a:p>
        </p:txBody>
      </p:sp>
      <p:sp>
        <p:nvSpPr>
          <p:cNvPr id="3" name="Content Placeholder 2"/>
          <p:cNvSpPr>
            <a:spLocks noGrp="1"/>
          </p:cNvSpPr>
          <p:nvPr>
            <p:ph idx="1"/>
          </p:nvPr>
        </p:nvSpPr>
        <p:spPr>
          <a:xfrm>
            <a:off x="457200" y="1600200"/>
            <a:ext cx="8363272" cy="3268960"/>
          </a:xfrm>
        </p:spPr>
        <p:txBody>
          <a:bodyPr>
            <a:noAutofit/>
          </a:bodyPr>
          <a:lstStyle/>
          <a:p>
            <a:r>
              <a:rPr lang="en-CA" sz="2400" dirty="0"/>
              <a:t>We have many people registered to this program, thus it is consider to be a MOOC </a:t>
            </a:r>
            <a:r>
              <a:rPr lang="en-CA" sz="2000" dirty="0"/>
              <a:t>(</a:t>
            </a:r>
            <a:r>
              <a:rPr lang="en-CA" sz="2000" dirty="0">
                <a:hlinkClick r:id="rId3"/>
              </a:rPr>
              <a:t>Massive open online course - Wikipedia</a:t>
            </a:r>
            <a:r>
              <a:rPr lang="en-CA" sz="2000" dirty="0"/>
              <a:t>)</a:t>
            </a:r>
            <a:endParaRPr lang="en-CA" sz="2400" dirty="0"/>
          </a:p>
          <a:p>
            <a:r>
              <a:rPr lang="en-CA" sz="2400" dirty="0"/>
              <a:t>To support your learning experience, we will be using the “MCLD Cohort”, a </a:t>
            </a:r>
            <a:r>
              <a:rPr lang="en-CA" sz="2400" dirty="0" err="1"/>
              <a:t>GCCollab</a:t>
            </a:r>
            <a:r>
              <a:rPr lang="en-CA" sz="2400" dirty="0"/>
              <a:t> group that is also a Community of Practice and of Learning</a:t>
            </a:r>
          </a:p>
          <a:p>
            <a:endParaRPr lang="en-CA" sz="2400" dirty="0"/>
          </a:p>
          <a:p>
            <a:endParaRPr lang="en-CA" sz="2400" dirty="0"/>
          </a:p>
        </p:txBody>
      </p:sp>
      <p:sp>
        <p:nvSpPr>
          <p:cNvPr id="6" name="Rectangle 5"/>
          <p:cNvSpPr/>
          <p:nvPr/>
        </p:nvSpPr>
        <p:spPr>
          <a:xfrm>
            <a:off x="1607544" y="3717032"/>
            <a:ext cx="6480719" cy="1938992"/>
          </a:xfrm>
          <a:prstGeom prst="rect">
            <a:avLst/>
          </a:prstGeom>
        </p:spPr>
        <p:txBody>
          <a:bodyPr wrap="square">
            <a:spAutoFit/>
          </a:bodyPr>
          <a:lstStyle/>
          <a:p>
            <a:pPr marL="285750" indent="-285750">
              <a:buFont typeface="Wingdings" panose="05000000000000000000" pitchFamily="2" charset="2"/>
              <a:buChar char="ü"/>
            </a:pPr>
            <a:r>
              <a:rPr lang="en-CA" sz="2400" dirty="0"/>
              <a:t>To leverage the collective knowledge</a:t>
            </a:r>
          </a:p>
          <a:p>
            <a:pPr marL="285750" indent="-285750">
              <a:buFont typeface="Wingdings" panose="05000000000000000000" pitchFamily="2" charset="2"/>
              <a:buChar char="ü"/>
            </a:pPr>
            <a:r>
              <a:rPr lang="en-CA" sz="2400" dirty="0"/>
              <a:t>As a place where you can ask questions</a:t>
            </a:r>
          </a:p>
          <a:p>
            <a:pPr marL="285750" indent="-285750">
              <a:buFont typeface="Wingdings" panose="05000000000000000000" pitchFamily="2" charset="2"/>
              <a:buChar char="ü"/>
            </a:pPr>
            <a:r>
              <a:rPr lang="en-CA" sz="2400" dirty="0"/>
              <a:t>As a community of practice and interest</a:t>
            </a:r>
          </a:p>
          <a:p>
            <a:pPr marL="285750" indent="-285750">
              <a:buFont typeface="Wingdings" panose="05000000000000000000" pitchFamily="2" charset="2"/>
              <a:buChar char="ü"/>
            </a:pPr>
            <a:r>
              <a:rPr lang="en-CA" sz="2400" dirty="0"/>
              <a:t>As a place to share your experience</a:t>
            </a:r>
          </a:p>
          <a:p>
            <a:pPr marL="285750" lvl="0" indent="-285750">
              <a:buFont typeface="Wingdings" panose="05000000000000000000" pitchFamily="2" charset="2"/>
              <a:buChar char="ü"/>
            </a:pPr>
            <a:r>
              <a:rPr lang="en-CA" sz="2400" dirty="0">
                <a:solidFill>
                  <a:prstClr val="black"/>
                </a:solidFill>
              </a:rPr>
              <a:t>To place the recording and slides of the session</a:t>
            </a:r>
          </a:p>
        </p:txBody>
      </p:sp>
      <p:pic>
        <p:nvPicPr>
          <p:cNvPr id="5" name="Picture 4">
            <a:extLst>
              <a:ext uri="{FF2B5EF4-FFF2-40B4-BE49-F238E27FC236}">
                <a16:creationId xmlns:a16="http://schemas.microsoft.com/office/drawing/2014/main" id="{4A558A37-CC19-0DE9-D879-DEF90A88888C}"/>
              </a:ext>
            </a:extLst>
          </p:cNvPr>
          <p:cNvPicPr>
            <a:picLocks noChangeAspect="1"/>
          </p:cNvPicPr>
          <p:nvPr/>
        </p:nvPicPr>
        <p:blipFill>
          <a:blip r:embed="rId4"/>
          <a:stretch>
            <a:fillRect/>
          </a:stretch>
        </p:blipFill>
        <p:spPr>
          <a:xfrm>
            <a:off x="3563888" y="223044"/>
            <a:ext cx="4524375" cy="1285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85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Session are Recorded</a:t>
            </a:r>
          </a:p>
        </p:txBody>
      </p:sp>
      <p:sp>
        <p:nvSpPr>
          <p:cNvPr id="3" name="Content Placeholder 2"/>
          <p:cNvSpPr>
            <a:spLocks noGrp="1"/>
          </p:cNvSpPr>
          <p:nvPr>
            <p:ph idx="1"/>
          </p:nvPr>
        </p:nvSpPr>
        <p:spPr>
          <a:xfrm>
            <a:off x="457200" y="1600200"/>
            <a:ext cx="8363272" cy="4637112"/>
          </a:xfrm>
        </p:spPr>
        <p:txBody>
          <a:bodyPr>
            <a:normAutofit/>
          </a:bodyPr>
          <a:lstStyle/>
          <a:p>
            <a:r>
              <a:rPr lang="en-US" dirty="0"/>
              <a:t>For sharing further via the Cohort page:</a:t>
            </a:r>
          </a:p>
          <a:p>
            <a:pPr lvl="1"/>
            <a:r>
              <a:rPr lang="en-US" dirty="0"/>
              <a:t>The recording is helpful for those who miss a session or would like to revisit the material</a:t>
            </a:r>
          </a:p>
          <a:p>
            <a:pPr lvl="1"/>
            <a:r>
              <a:rPr lang="en-US" dirty="0"/>
              <a:t>Be assured, if ever there is something sensitive recorded, at the request of those involved, the recording will be edited before posting</a:t>
            </a:r>
          </a:p>
          <a:p>
            <a:pPr lvl="1"/>
            <a:r>
              <a:rPr lang="en-US" dirty="0"/>
              <a:t>The breakout rooms are not recorded</a:t>
            </a:r>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5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Main Goal of the MCLD Program</a:t>
            </a:r>
            <a:endParaRPr lang="en-CA" sz="3200" dirty="0"/>
          </a:p>
        </p:txBody>
      </p:sp>
      <p:sp>
        <p:nvSpPr>
          <p:cNvPr id="5" name="Content Placeholder 4"/>
          <p:cNvSpPr>
            <a:spLocks noGrp="1"/>
          </p:cNvSpPr>
          <p:nvPr>
            <p:ph idx="1"/>
          </p:nvPr>
        </p:nvSpPr>
        <p:spPr>
          <a:xfrm>
            <a:off x="368300" y="1676399"/>
            <a:ext cx="7632700" cy="3509711"/>
          </a:xfrm>
        </p:spPr>
        <p:txBody>
          <a:bodyPr/>
          <a:lstStyle/>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Is 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ct val="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4" name="Picture 1073">
            <a:extLst>
              <a:ext uri="{FF2B5EF4-FFF2-40B4-BE49-F238E27FC236}">
                <a16:creationId xmlns:a16="http://schemas.microsoft.com/office/drawing/2014/main" id="{F11FB9D5-3CE2-20E5-A4B2-0C3A17C53C61}"/>
              </a:ext>
            </a:extLst>
          </p:cNvPr>
          <p:cNvPicPr>
            <a:picLocks noChangeAspect="1"/>
          </p:cNvPicPr>
          <p:nvPr/>
        </p:nvPicPr>
        <p:blipFill>
          <a:blip r:embed="rId3"/>
          <a:stretch>
            <a:fillRect/>
          </a:stretch>
        </p:blipFill>
        <p:spPr>
          <a:xfrm>
            <a:off x="467544" y="116632"/>
            <a:ext cx="8346147" cy="6785436"/>
          </a:xfrm>
          <a:prstGeom prst="rect">
            <a:avLst/>
          </a:prstGeom>
        </p:spPr>
      </p:pic>
      <p:pic>
        <p:nvPicPr>
          <p:cNvPr id="1073" name="Picture 1072">
            <a:extLst>
              <a:ext uri="{FF2B5EF4-FFF2-40B4-BE49-F238E27FC236}">
                <a16:creationId xmlns:a16="http://schemas.microsoft.com/office/drawing/2014/main" id="{5BF1DFAE-6CC3-E5EC-5930-85E7DF02E9D5}"/>
              </a:ext>
            </a:extLst>
          </p:cNvPr>
          <p:cNvPicPr>
            <a:picLocks noChangeAspect="1"/>
          </p:cNvPicPr>
          <p:nvPr/>
        </p:nvPicPr>
        <p:blipFill>
          <a:blip r:embed="rId3">
            <a:duotone>
              <a:schemeClr val="bg2">
                <a:shade val="45000"/>
                <a:satMod val="135000"/>
              </a:schemeClr>
              <a:prstClr val="white"/>
            </a:duotone>
          </a:blip>
          <a:stretch>
            <a:fillRect/>
          </a:stretch>
        </p:blipFill>
        <p:spPr>
          <a:xfrm>
            <a:off x="474325" y="116632"/>
            <a:ext cx="8346147"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a:spLocks/>
          </p:cNvSpPr>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400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4">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1" name="Group 10">
            <a:extLst>
              <a:ext uri="{FF2B5EF4-FFF2-40B4-BE49-F238E27FC236}">
                <a16:creationId xmlns:a16="http://schemas.microsoft.com/office/drawing/2014/main" id="{3AF4D6A2-105C-3953-DF43-017E920A3648}"/>
              </a:ext>
            </a:extLst>
          </p:cNvPr>
          <p:cNvGrpSpPr/>
          <p:nvPr/>
        </p:nvGrpSpPr>
        <p:grpSpPr>
          <a:xfrm>
            <a:off x="3080822" y="-282125"/>
            <a:ext cx="3568678" cy="7422248"/>
            <a:chOff x="3203848" y="-169534"/>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4">
              <a:duotone>
                <a:schemeClr val="accent1">
                  <a:shade val="45000"/>
                  <a:satMod val="135000"/>
                </a:schemeClr>
                <a:prstClr val="white"/>
              </a:duotone>
            </a:blip>
            <a:stretch>
              <a:fillRect/>
            </a:stretch>
          </p:blipFill>
          <p:spPr>
            <a:xfrm>
              <a:off x="3203848" y="-169534"/>
              <a:ext cx="3568678" cy="7422248"/>
            </a:xfrm>
            <a:prstGeom prst="rect">
              <a:avLst/>
            </a:prstGeom>
          </p:spPr>
        </p:pic>
        <p:pic>
          <p:nvPicPr>
            <p:cNvPr id="15" name="Picture 14">
              <a:extLst>
                <a:ext uri="{FF2B5EF4-FFF2-40B4-BE49-F238E27FC236}">
                  <a16:creationId xmlns:a16="http://schemas.microsoft.com/office/drawing/2014/main" id="{61687D4D-AE88-0984-6004-B2D344588C1E}"/>
                </a:ext>
              </a:extLst>
            </p:cNvPr>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21154087">
              <a:off x="4162403" y="2124629"/>
              <a:ext cx="1677040" cy="1296144"/>
            </a:xfrm>
            <a:prstGeom prst="rect">
              <a:avLst/>
            </a:prstGeom>
          </p:spPr>
        </p:pic>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73"/>
                                        </p:tgtEl>
                                        <p:attrNameLst>
                                          <p:attrName>style.visibility</p:attrName>
                                        </p:attrNameLst>
                                      </p:cBhvr>
                                      <p:to>
                                        <p:strVal val="visible"/>
                                      </p:to>
                                    </p:set>
                                    <p:animEffect transition="in" filter="fade">
                                      <p:cBhvr>
                                        <p:cTn id="14" dur="500"/>
                                        <p:tgtEl>
                                          <p:spTgt spid="107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a:t>What’s the difference between</a:t>
            </a:r>
            <a:br>
              <a:rPr lang="en-CA" sz="2400" dirty="0"/>
            </a:br>
            <a:r>
              <a:rPr lang="en-CA" sz="2400" dirty="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a:cs typeface="Times New Roman"/>
              </a:rPr>
              <a:t>~</a:t>
            </a:r>
            <a:r>
              <a:rPr lang="en-CA" sz="2400" dirty="0"/>
              <a:t> Time of exercise, the objective, and the experience </a:t>
            </a:r>
            <a:r>
              <a:rPr lang="en-CA" sz="2400" dirty="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a:t>5 minutes</a:t>
            </a:r>
            <a:endParaRPr lang="en-CA" sz="2000" dirty="0">
              <a:solidFill>
                <a:schemeClr val="accent3"/>
              </a:solidFill>
            </a:endParaRPr>
          </a:p>
          <a:p>
            <a:pPr marL="173038" indent="-173038">
              <a:lnSpc>
                <a:spcPct val="150000"/>
              </a:lnSpc>
              <a:buFont typeface="Arial" pitchFamily="34" charset="0"/>
              <a:buChar char="•"/>
            </a:pPr>
            <a:r>
              <a:rPr lang="en-CA" sz="2000" dirty="0"/>
              <a:t>Relax and realise</a:t>
            </a:r>
            <a:endParaRPr lang="en-US" sz="2000" dirty="0">
              <a:solidFill>
                <a:schemeClr val="accent3"/>
              </a:solidFill>
            </a:endParaRPr>
          </a:p>
          <a:p>
            <a:pPr marL="173038" indent="-173038">
              <a:lnSpc>
                <a:spcPct val="150000"/>
              </a:lnSpc>
              <a:buFont typeface="Arial" pitchFamily="34" charset="0"/>
              <a:buChar char="•"/>
            </a:pPr>
            <a:r>
              <a:rPr lang="en-CA" sz="2000" dirty="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a:t>Engage in reflection or contemplation</a:t>
            </a:r>
          </a:p>
          <a:p>
            <a:pPr marL="173038" indent="-173038">
              <a:lnSpc>
                <a:spcPct val="150000"/>
              </a:lnSpc>
              <a:buFont typeface="Arial" pitchFamily="34" charset="0"/>
              <a:buChar char="•"/>
            </a:pPr>
            <a:r>
              <a:rPr lang="en-CA" sz="2000" dirty="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a:t>*The </a:t>
            </a:r>
            <a:r>
              <a:rPr lang="fr-CA" sz="2000" dirty="0" err="1"/>
              <a:t>way</a:t>
            </a:r>
            <a:r>
              <a:rPr lang="fr-CA" sz="2000" dirty="0"/>
              <a:t> I </a:t>
            </a:r>
            <a:r>
              <a:rPr lang="fr-CA" sz="2000" dirty="0" err="1"/>
              <a:t>see</a:t>
            </a:r>
            <a:r>
              <a:rPr lang="fr-CA" sz="2000" dirty="0"/>
              <a:t> </a:t>
            </a:r>
            <a:r>
              <a:rPr lang="fr-CA" sz="2000" dirty="0" err="1"/>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a:latin typeface="Comic Sans MS" panose="030F0702030302020204" pitchFamily="66" charset="0"/>
              </a:rPr>
              <a:t>Aware - Desired</a:t>
            </a:r>
          </a:p>
        </p:txBody>
      </p:sp>
      <p:sp>
        <p:nvSpPr>
          <p:cNvPr id="26" name="Title 1"/>
          <p:cNvSpPr>
            <a:spLocks noGrp="1"/>
          </p:cNvSpPr>
          <p:nvPr>
            <p:ph type="title"/>
          </p:nvPr>
        </p:nvSpPr>
        <p:spPr>
          <a:xfrm>
            <a:off x="251520" y="274638"/>
            <a:ext cx="8229600" cy="1143000"/>
          </a:xfrm>
        </p:spPr>
        <p:txBody>
          <a:bodyPr>
            <a:normAutofit/>
          </a:bodyPr>
          <a:lstStyle/>
          <a:p>
            <a:r>
              <a:rPr lang="en-US" sz="3600" dirty="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a:latin typeface="Comic Sans MS" panose="030F0702030302020204" pitchFamily="66" charset="0"/>
              </a:rPr>
              <a:t>Unaware - Undesired</a:t>
            </a: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a:latin typeface="Comic Sans MS" panose="030F0702030302020204" pitchFamily="66" charset="0"/>
              </a:rPr>
              <a:t>Aware - Undesired</a:t>
            </a: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a:latin typeface="Comic Sans MS" panose="030F0702030302020204" pitchFamily="66" charset="0"/>
              </a:rPr>
              <a:t>Unaware - Desired</a:t>
            </a:r>
          </a:p>
        </p:txBody>
      </p:sp>
      <p:sp>
        <p:nvSpPr>
          <p:cNvPr id="32" name="Rectangle 31"/>
          <p:cNvSpPr/>
          <p:nvPr/>
        </p:nvSpPr>
        <p:spPr>
          <a:xfrm>
            <a:off x="4141426" y="988624"/>
            <a:ext cx="899798" cy="369332"/>
          </a:xfrm>
          <a:prstGeom prst="rect">
            <a:avLst/>
          </a:prstGeom>
        </p:spPr>
        <p:txBody>
          <a:bodyPr wrap="none">
            <a:spAutoFit/>
          </a:bodyPr>
          <a:lstStyle/>
          <a:p>
            <a:r>
              <a:rPr lang="en-CA" dirty="0"/>
              <a:t>Desired</a:t>
            </a:r>
          </a:p>
        </p:txBody>
      </p:sp>
      <p:sp>
        <p:nvSpPr>
          <p:cNvPr id="33" name="Rectangle 32"/>
          <p:cNvSpPr/>
          <p:nvPr/>
        </p:nvSpPr>
        <p:spPr>
          <a:xfrm>
            <a:off x="3993540" y="6361970"/>
            <a:ext cx="1148263" cy="369332"/>
          </a:xfrm>
          <a:prstGeom prst="rect">
            <a:avLst/>
          </a:prstGeom>
        </p:spPr>
        <p:txBody>
          <a:bodyPr wrap="none">
            <a:spAutoFit/>
          </a:bodyPr>
          <a:lstStyle/>
          <a:p>
            <a:r>
              <a:rPr lang="en-CA" dirty="0"/>
              <a:t>Undesired</a:t>
            </a:r>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rot="1810631">
            <a:off x="3313799" y="4199550"/>
            <a:ext cx="2663724" cy="1535489"/>
            <a:chOff x="6252106" y="2891478"/>
            <a:chExt cx="2436104" cy="1236882"/>
          </a:xfrm>
        </p:grpSpPr>
        <p:sp>
          <p:nvSpPr>
            <p:cNvPr id="41" name="Lightning Bolt 40"/>
            <p:cNvSpPr/>
            <p:nvPr/>
          </p:nvSpPr>
          <p:spPr>
            <a:xfrm rot="4491562">
              <a:off x="6851717" y="2291867"/>
              <a:ext cx="1236882" cy="2436104"/>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4923 w 21600"/>
                <a:gd name="connsiteY10" fmla="*/ 7472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0 w 21600"/>
                <a:gd name="connsiteY11" fmla="*/ 3890 h 21600"/>
                <a:gd name="connsiteX12" fmla="*/ 8472 w 21600"/>
                <a:gd name="connsiteY12"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3 w 21600"/>
                <a:gd name="connsiteY11" fmla="*/ 7383 h 21600"/>
                <a:gd name="connsiteX12" fmla="*/ 0 w 21600"/>
                <a:gd name="connsiteY12" fmla="*/ 3890 h 21600"/>
                <a:gd name="connsiteX13" fmla="*/ 8472 w 21600"/>
                <a:gd name="connsiteY13"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7001 w 21600"/>
                <a:gd name="connsiteY6" fmla="*/ 16965 h 21600"/>
                <a:gd name="connsiteX7" fmla="*/ 12222 w 21600"/>
                <a:gd name="connsiteY7" fmla="*/ 13987 h 21600"/>
                <a:gd name="connsiteX8" fmla="*/ 7058 w 21600"/>
                <a:gd name="connsiteY8" fmla="*/ 13181 h 21600"/>
                <a:gd name="connsiteX9" fmla="*/ 9391 w 21600"/>
                <a:gd name="connsiteY9" fmla="*/ 10649 h 21600"/>
                <a:gd name="connsiteX10" fmla="*/ 905 w 21600"/>
                <a:gd name="connsiteY10" fmla="*/ 11005 h 21600"/>
                <a:gd name="connsiteX11" fmla="*/ 5790 w 21600"/>
                <a:gd name="connsiteY11" fmla="*/ 8016 h 21600"/>
                <a:gd name="connsiteX12" fmla="*/ 0 w 21600"/>
                <a:gd name="connsiteY12" fmla="*/ 3890 h 21600"/>
                <a:gd name="connsiteX13" fmla="*/ 8472 w 21600"/>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8223 w 21351"/>
                <a:gd name="connsiteY13"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3846 w 21351"/>
                <a:gd name="connsiteY13" fmla="*/ 2954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8223 w 21351"/>
                <a:gd name="connsiteY14" fmla="*/ 0 h 21600"/>
                <a:gd name="connsiteX0" fmla="*/ 8223 w 21351"/>
                <a:gd name="connsiteY0" fmla="*/ 0 h 21600"/>
                <a:gd name="connsiteX1" fmla="*/ 12611 w 21351"/>
                <a:gd name="connsiteY1" fmla="*/ 6080 h 21600"/>
                <a:gd name="connsiteX2" fmla="*/ 10801 w 21351"/>
                <a:gd name="connsiteY2" fmla="*/ 6797 h 21600"/>
                <a:gd name="connsiteX3" fmla="*/ 16328 w 21351"/>
                <a:gd name="connsiteY3" fmla="*/ 12007 h 21600"/>
                <a:gd name="connsiteX4" fmla="*/ 14518 w 21351"/>
                <a:gd name="connsiteY4" fmla="*/ 12877 h 21600"/>
                <a:gd name="connsiteX5" fmla="*/ 21351 w 21351"/>
                <a:gd name="connsiteY5" fmla="*/ 21600 h 21600"/>
                <a:gd name="connsiteX6" fmla="*/ 6752 w 21351"/>
                <a:gd name="connsiteY6" fmla="*/ 16965 h 21600"/>
                <a:gd name="connsiteX7" fmla="*/ 11973 w 21351"/>
                <a:gd name="connsiteY7" fmla="*/ 13987 h 21600"/>
                <a:gd name="connsiteX8" fmla="*/ 6809 w 21351"/>
                <a:gd name="connsiteY8" fmla="*/ 13181 h 21600"/>
                <a:gd name="connsiteX9" fmla="*/ 9142 w 21351"/>
                <a:gd name="connsiteY9" fmla="*/ 10649 h 21600"/>
                <a:gd name="connsiteX10" fmla="*/ 656 w 21351"/>
                <a:gd name="connsiteY10" fmla="*/ 11005 h 21600"/>
                <a:gd name="connsiteX11" fmla="*/ 5541 w 21351"/>
                <a:gd name="connsiteY11" fmla="*/ 8016 h 21600"/>
                <a:gd name="connsiteX12" fmla="*/ 0 w 21351"/>
                <a:gd name="connsiteY12" fmla="*/ 5743 h 21600"/>
                <a:gd name="connsiteX13" fmla="*/ 4905 w 21351"/>
                <a:gd name="connsiteY13" fmla="*/ 4172 h 21600"/>
                <a:gd name="connsiteX14" fmla="*/ 6602 w 21351"/>
                <a:gd name="connsiteY14" fmla="*/ 2094 h 21600"/>
                <a:gd name="connsiteX15" fmla="*/ 8223 w 21351"/>
                <a:gd name="connsiteY15" fmla="*/ 0 h 21600"/>
                <a:gd name="connsiteX0" fmla="*/ 8223 w 21351"/>
                <a:gd name="connsiteY0" fmla="*/ 258 h 21858"/>
                <a:gd name="connsiteX1" fmla="*/ 12611 w 21351"/>
                <a:gd name="connsiteY1" fmla="*/ 6338 h 21858"/>
                <a:gd name="connsiteX2" fmla="*/ 10801 w 21351"/>
                <a:gd name="connsiteY2" fmla="*/ 7055 h 21858"/>
                <a:gd name="connsiteX3" fmla="*/ 16328 w 21351"/>
                <a:gd name="connsiteY3" fmla="*/ 12265 h 21858"/>
                <a:gd name="connsiteX4" fmla="*/ 14518 w 21351"/>
                <a:gd name="connsiteY4" fmla="*/ 13135 h 21858"/>
                <a:gd name="connsiteX5" fmla="*/ 21351 w 21351"/>
                <a:gd name="connsiteY5" fmla="*/ 21858 h 21858"/>
                <a:gd name="connsiteX6" fmla="*/ 6752 w 21351"/>
                <a:gd name="connsiteY6" fmla="*/ 17223 h 21858"/>
                <a:gd name="connsiteX7" fmla="*/ 11973 w 21351"/>
                <a:gd name="connsiteY7" fmla="*/ 14245 h 21858"/>
                <a:gd name="connsiteX8" fmla="*/ 6809 w 21351"/>
                <a:gd name="connsiteY8" fmla="*/ 13439 h 21858"/>
                <a:gd name="connsiteX9" fmla="*/ 9142 w 21351"/>
                <a:gd name="connsiteY9" fmla="*/ 10907 h 21858"/>
                <a:gd name="connsiteX10" fmla="*/ 656 w 21351"/>
                <a:gd name="connsiteY10" fmla="*/ 11263 h 21858"/>
                <a:gd name="connsiteX11" fmla="*/ 5541 w 21351"/>
                <a:gd name="connsiteY11" fmla="*/ 8274 h 21858"/>
                <a:gd name="connsiteX12" fmla="*/ 0 w 21351"/>
                <a:gd name="connsiteY12" fmla="*/ 6001 h 21858"/>
                <a:gd name="connsiteX13" fmla="*/ 4905 w 21351"/>
                <a:gd name="connsiteY13" fmla="*/ 4430 h 21858"/>
                <a:gd name="connsiteX14" fmla="*/ 869 w 21351"/>
                <a:gd name="connsiteY14" fmla="*/ 0 h 21858"/>
                <a:gd name="connsiteX15" fmla="*/ 8223 w 21351"/>
                <a:gd name="connsiteY15" fmla="*/ 258 h 21858"/>
                <a:gd name="connsiteX0" fmla="*/ 8223 w 21351"/>
                <a:gd name="connsiteY0" fmla="*/ 258 h 21858"/>
                <a:gd name="connsiteX1" fmla="*/ 9959 w 21351"/>
                <a:gd name="connsiteY1" fmla="*/ 2814 h 21858"/>
                <a:gd name="connsiteX2" fmla="*/ 12611 w 21351"/>
                <a:gd name="connsiteY2" fmla="*/ 6338 h 21858"/>
                <a:gd name="connsiteX3" fmla="*/ 10801 w 21351"/>
                <a:gd name="connsiteY3" fmla="*/ 7055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2611 w 21351"/>
                <a:gd name="connsiteY2" fmla="*/ 633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8581 w 21351"/>
                <a:gd name="connsiteY2" fmla="*/ 9488 h 21858"/>
                <a:gd name="connsiteX3" fmla="*/ 13729 w 21351"/>
                <a:gd name="connsiteY3" fmla="*/ 11021 h 21858"/>
                <a:gd name="connsiteX4" fmla="*/ 16328 w 21351"/>
                <a:gd name="connsiteY4" fmla="*/ 12265 h 21858"/>
                <a:gd name="connsiteX5" fmla="*/ 14518 w 21351"/>
                <a:gd name="connsiteY5" fmla="*/ 13135 h 21858"/>
                <a:gd name="connsiteX6" fmla="*/ 21351 w 21351"/>
                <a:gd name="connsiteY6" fmla="*/ 21858 h 21858"/>
                <a:gd name="connsiteX7" fmla="*/ 6752 w 21351"/>
                <a:gd name="connsiteY7" fmla="*/ 17223 h 21858"/>
                <a:gd name="connsiteX8" fmla="*/ 11973 w 21351"/>
                <a:gd name="connsiteY8" fmla="*/ 14245 h 21858"/>
                <a:gd name="connsiteX9" fmla="*/ 6809 w 21351"/>
                <a:gd name="connsiteY9" fmla="*/ 13439 h 21858"/>
                <a:gd name="connsiteX10" fmla="*/ 9142 w 21351"/>
                <a:gd name="connsiteY10" fmla="*/ 10907 h 21858"/>
                <a:gd name="connsiteX11" fmla="*/ 656 w 21351"/>
                <a:gd name="connsiteY11" fmla="*/ 11263 h 21858"/>
                <a:gd name="connsiteX12" fmla="*/ 5541 w 21351"/>
                <a:gd name="connsiteY12" fmla="*/ 8274 h 21858"/>
                <a:gd name="connsiteX13" fmla="*/ 0 w 21351"/>
                <a:gd name="connsiteY13" fmla="*/ 6001 h 21858"/>
                <a:gd name="connsiteX14" fmla="*/ 4905 w 21351"/>
                <a:gd name="connsiteY14" fmla="*/ 4430 h 21858"/>
                <a:gd name="connsiteX15" fmla="*/ 869 w 21351"/>
                <a:gd name="connsiteY15" fmla="*/ 0 h 21858"/>
                <a:gd name="connsiteX16" fmla="*/ 8223 w 21351"/>
                <a:gd name="connsiteY16" fmla="*/ 258 h 21858"/>
                <a:gd name="connsiteX0" fmla="*/ 8223 w 21351"/>
                <a:gd name="connsiteY0" fmla="*/ 258 h 21858"/>
                <a:gd name="connsiteX1" fmla="*/ 9959 w 21351"/>
                <a:gd name="connsiteY1" fmla="*/ 2814 h 21858"/>
                <a:gd name="connsiteX2" fmla="*/ 16982 w 21351"/>
                <a:gd name="connsiteY2" fmla="*/ 8058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9959 w 21351"/>
                <a:gd name="connsiteY1" fmla="*/ 2814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8280 w 21351"/>
                <a:gd name="connsiteY1" fmla="*/ 5743 h 21858"/>
                <a:gd name="connsiteX2" fmla="*/ 12788 w 21351"/>
                <a:gd name="connsiteY2" fmla="*/ 8286 h 21858"/>
                <a:gd name="connsiteX3" fmla="*/ 18581 w 21351"/>
                <a:gd name="connsiteY3" fmla="*/ 9488 h 21858"/>
                <a:gd name="connsiteX4" fmla="*/ 13729 w 21351"/>
                <a:gd name="connsiteY4" fmla="*/ 11021 h 21858"/>
                <a:gd name="connsiteX5" fmla="*/ 16328 w 21351"/>
                <a:gd name="connsiteY5" fmla="*/ 12265 h 21858"/>
                <a:gd name="connsiteX6" fmla="*/ 14518 w 21351"/>
                <a:gd name="connsiteY6" fmla="*/ 13135 h 21858"/>
                <a:gd name="connsiteX7" fmla="*/ 21351 w 21351"/>
                <a:gd name="connsiteY7" fmla="*/ 21858 h 21858"/>
                <a:gd name="connsiteX8" fmla="*/ 6752 w 21351"/>
                <a:gd name="connsiteY8" fmla="*/ 17223 h 21858"/>
                <a:gd name="connsiteX9" fmla="*/ 11973 w 21351"/>
                <a:gd name="connsiteY9" fmla="*/ 14245 h 21858"/>
                <a:gd name="connsiteX10" fmla="*/ 6809 w 21351"/>
                <a:gd name="connsiteY10" fmla="*/ 13439 h 21858"/>
                <a:gd name="connsiteX11" fmla="*/ 9142 w 21351"/>
                <a:gd name="connsiteY11" fmla="*/ 10907 h 21858"/>
                <a:gd name="connsiteX12" fmla="*/ 656 w 21351"/>
                <a:gd name="connsiteY12" fmla="*/ 11263 h 21858"/>
                <a:gd name="connsiteX13" fmla="*/ 5541 w 21351"/>
                <a:gd name="connsiteY13" fmla="*/ 8274 h 21858"/>
                <a:gd name="connsiteX14" fmla="*/ 0 w 21351"/>
                <a:gd name="connsiteY14" fmla="*/ 6001 h 21858"/>
                <a:gd name="connsiteX15" fmla="*/ 4905 w 21351"/>
                <a:gd name="connsiteY15" fmla="*/ 4430 h 21858"/>
                <a:gd name="connsiteX16" fmla="*/ 869 w 21351"/>
                <a:gd name="connsiteY16" fmla="*/ 0 h 21858"/>
                <a:gd name="connsiteX17" fmla="*/ 8223 w 21351"/>
                <a:gd name="connsiteY17" fmla="*/ 258 h 21858"/>
                <a:gd name="connsiteX0" fmla="*/ 8223 w 21351"/>
                <a:gd name="connsiteY0" fmla="*/ 258 h 21858"/>
                <a:gd name="connsiteX1" fmla="*/ 12596 w 21351"/>
                <a:gd name="connsiteY1" fmla="*/ 2637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8223 w 21351"/>
                <a:gd name="connsiteY0" fmla="*/ 258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8223 w 21351"/>
                <a:gd name="connsiteY18" fmla="*/ 258 h 21858"/>
                <a:gd name="connsiteX0" fmla="*/ 13466 w 21351"/>
                <a:gd name="connsiteY0" fmla="*/ 837 h 21858"/>
                <a:gd name="connsiteX1" fmla="*/ 10241 w 21351"/>
                <a:gd name="connsiteY1" fmla="*/ 4379 h 21858"/>
                <a:gd name="connsiteX2" fmla="*/ 18280 w 21351"/>
                <a:gd name="connsiteY2" fmla="*/ 5743 h 21858"/>
                <a:gd name="connsiteX3" fmla="*/ 12788 w 21351"/>
                <a:gd name="connsiteY3" fmla="*/ 8286 h 21858"/>
                <a:gd name="connsiteX4" fmla="*/ 18581 w 21351"/>
                <a:gd name="connsiteY4" fmla="*/ 9488 h 21858"/>
                <a:gd name="connsiteX5" fmla="*/ 13729 w 21351"/>
                <a:gd name="connsiteY5" fmla="*/ 11021 h 21858"/>
                <a:gd name="connsiteX6" fmla="*/ 16328 w 21351"/>
                <a:gd name="connsiteY6" fmla="*/ 12265 h 21858"/>
                <a:gd name="connsiteX7" fmla="*/ 14518 w 21351"/>
                <a:gd name="connsiteY7" fmla="*/ 13135 h 21858"/>
                <a:gd name="connsiteX8" fmla="*/ 21351 w 21351"/>
                <a:gd name="connsiteY8" fmla="*/ 21858 h 21858"/>
                <a:gd name="connsiteX9" fmla="*/ 6752 w 21351"/>
                <a:gd name="connsiteY9" fmla="*/ 17223 h 21858"/>
                <a:gd name="connsiteX10" fmla="*/ 11973 w 21351"/>
                <a:gd name="connsiteY10" fmla="*/ 14245 h 21858"/>
                <a:gd name="connsiteX11" fmla="*/ 6809 w 21351"/>
                <a:gd name="connsiteY11" fmla="*/ 13439 h 21858"/>
                <a:gd name="connsiteX12" fmla="*/ 9142 w 21351"/>
                <a:gd name="connsiteY12" fmla="*/ 10907 h 21858"/>
                <a:gd name="connsiteX13" fmla="*/ 656 w 21351"/>
                <a:gd name="connsiteY13" fmla="*/ 11263 h 21858"/>
                <a:gd name="connsiteX14" fmla="*/ 5541 w 21351"/>
                <a:gd name="connsiteY14" fmla="*/ 8274 h 21858"/>
                <a:gd name="connsiteX15" fmla="*/ 0 w 21351"/>
                <a:gd name="connsiteY15" fmla="*/ 6001 h 21858"/>
                <a:gd name="connsiteX16" fmla="*/ 4905 w 21351"/>
                <a:gd name="connsiteY16" fmla="*/ 4430 h 21858"/>
                <a:gd name="connsiteX17" fmla="*/ 869 w 21351"/>
                <a:gd name="connsiteY17" fmla="*/ 0 h 21858"/>
                <a:gd name="connsiteX18" fmla="*/ 13466 w 21351"/>
                <a:gd name="connsiteY18" fmla="*/ 837 h 21858"/>
                <a:gd name="connsiteX0" fmla="*/ 13466 w 19714"/>
                <a:gd name="connsiteY0" fmla="*/ 837 h 18619"/>
                <a:gd name="connsiteX1" fmla="*/ 10241 w 19714"/>
                <a:gd name="connsiteY1" fmla="*/ 4379 h 18619"/>
                <a:gd name="connsiteX2" fmla="*/ 18280 w 19714"/>
                <a:gd name="connsiteY2" fmla="*/ 5743 h 18619"/>
                <a:gd name="connsiteX3" fmla="*/ 12788 w 19714"/>
                <a:gd name="connsiteY3" fmla="*/ 8286 h 18619"/>
                <a:gd name="connsiteX4" fmla="*/ 18581 w 19714"/>
                <a:gd name="connsiteY4" fmla="*/ 9488 h 18619"/>
                <a:gd name="connsiteX5" fmla="*/ 13729 w 19714"/>
                <a:gd name="connsiteY5" fmla="*/ 11021 h 18619"/>
                <a:gd name="connsiteX6" fmla="*/ 16328 w 19714"/>
                <a:gd name="connsiteY6" fmla="*/ 12265 h 18619"/>
                <a:gd name="connsiteX7" fmla="*/ 14518 w 19714"/>
                <a:gd name="connsiteY7" fmla="*/ 13135 h 18619"/>
                <a:gd name="connsiteX8" fmla="*/ 19714 w 19714"/>
                <a:gd name="connsiteY8" fmla="*/ 18619 h 18619"/>
                <a:gd name="connsiteX9" fmla="*/ 6752 w 19714"/>
                <a:gd name="connsiteY9" fmla="*/ 17223 h 18619"/>
                <a:gd name="connsiteX10" fmla="*/ 11973 w 19714"/>
                <a:gd name="connsiteY10" fmla="*/ 14245 h 18619"/>
                <a:gd name="connsiteX11" fmla="*/ 6809 w 19714"/>
                <a:gd name="connsiteY11" fmla="*/ 13439 h 18619"/>
                <a:gd name="connsiteX12" fmla="*/ 9142 w 19714"/>
                <a:gd name="connsiteY12" fmla="*/ 10907 h 18619"/>
                <a:gd name="connsiteX13" fmla="*/ 656 w 19714"/>
                <a:gd name="connsiteY13" fmla="*/ 11263 h 18619"/>
                <a:gd name="connsiteX14" fmla="*/ 5541 w 19714"/>
                <a:gd name="connsiteY14" fmla="*/ 8274 h 18619"/>
                <a:gd name="connsiteX15" fmla="*/ 0 w 19714"/>
                <a:gd name="connsiteY15" fmla="*/ 6001 h 18619"/>
                <a:gd name="connsiteX16" fmla="*/ 4905 w 19714"/>
                <a:gd name="connsiteY16" fmla="*/ 4430 h 18619"/>
                <a:gd name="connsiteX17" fmla="*/ 869 w 19714"/>
                <a:gd name="connsiteY17" fmla="*/ 0 h 18619"/>
                <a:gd name="connsiteX18" fmla="*/ 13466 w 19714"/>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4518 w 19870"/>
                <a:gd name="connsiteY7" fmla="*/ 13135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837 h 18619"/>
                <a:gd name="connsiteX1" fmla="*/ 10241 w 19870"/>
                <a:gd name="connsiteY1" fmla="*/ 4379 h 18619"/>
                <a:gd name="connsiteX2" fmla="*/ 18280 w 19870"/>
                <a:gd name="connsiteY2" fmla="*/ 5743 h 18619"/>
                <a:gd name="connsiteX3" fmla="*/ 12788 w 19870"/>
                <a:gd name="connsiteY3" fmla="*/ 8286 h 18619"/>
                <a:gd name="connsiteX4" fmla="*/ 18581 w 19870"/>
                <a:gd name="connsiteY4" fmla="*/ 9488 h 18619"/>
                <a:gd name="connsiteX5" fmla="*/ 13729 w 19870"/>
                <a:gd name="connsiteY5" fmla="*/ 11021 h 18619"/>
                <a:gd name="connsiteX6" fmla="*/ 19870 w 19870"/>
                <a:gd name="connsiteY6" fmla="*/ 13634 h 18619"/>
                <a:gd name="connsiteX7" fmla="*/ 16182 w 19870"/>
                <a:gd name="connsiteY7" fmla="*/ 14154 h 18619"/>
                <a:gd name="connsiteX8" fmla="*/ 19714 w 19870"/>
                <a:gd name="connsiteY8" fmla="*/ 18619 h 18619"/>
                <a:gd name="connsiteX9" fmla="*/ 6752 w 19870"/>
                <a:gd name="connsiteY9" fmla="*/ 17223 h 18619"/>
                <a:gd name="connsiteX10" fmla="*/ 11973 w 19870"/>
                <a:gd name="connsiteY10" fmla="*/ 14245 h 18619"/>
                <a:gd name="connsiteX11" fmla="*/ 6809 w 19870"/>
                <a:gd name="connsiteY11" fmla="*/ 13439 h 18619"/>
                <a:gd name="connsiteX12" fmla="*/ 9142 w 19870"/>
                <a:gd name="connsiteY12" fmla="*/ 10907 h 18619"/>
                <a:gd name="connsiteX13" fmla="*/ 656 w 19870"/>
                <a:gd name="connsiteY13" fmla="*/ 11263 h 18619"/>
                <a:gd name="connsiteX14" fmla="*/ 5541 w 19870"/>
                <a:gd name="connsiteY14" fmla="*/ 8274 h 18619"/>
                <a:gd name="connsiteX15" fmla="*/ 0 w 19870"/>
                <a:gd name="connsiteY15" fmla="*/ 6001 h 18619"/>
                <a:gd name="connsiteX16" fmla="*/ 4905 w 19870"/>
                <a:gd name="connsiteY16" fmla="*/ 4430 h 18619"/>
                <a:gd name="connsiteX17" fmla="*/ 869 w 19870"/>
                <a:gd name="connsiteY17" fmla="*/ 0 h 18619"/>
                <a:gd name="connsiteX18" fmla="*/ 13466 w 19870"/>
                <a:gd name="connsiteY18" fmla="*/ 837 h 18619"/>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13466 w 19870"/>
                <a:gd name="connsiteY18"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7350 w 19870"/>
                <a:gd name="connsiteY18" fmla="*/ 1069 h 19750"/>
                <a:gd name="connsiteX19" fmla="*/ 13466 w 19870"/>
                <a:gd name="connsiteY19" fmla="*/ 1968 h 19750"/>
                <a:gd name="connsiteX0" fmla="*/ 13466 w 19870"/>
                <a:gd name="connsiteY0" fmla="*/ 1968 h 19750"/>
                <a:gd name="connsiteX1" fmla="*/ 10241 w 19870"/>
                <a:gd name="connsiteY1" fmla="*/ 5510 h 19750"/>
                <a:gd name="connsiteX2" fmla="*/ 18280 w 19870"/>
                <a:gd name="connsiteY2" fmla="*/ 6874 h 19750"/>
                <a:gd name="connsiteX3" fmla="*/ 12788 w 19870"/>
                <a:gd name="connsiteY3" fmla="*/ 9417 h 19750"/>
                <a:gd name="connsiteX4" fmla="*/ 18581 w 19870"/>
                <a:gd name="connsiteY4" fmla="*/ 10619 h 19750"/>
                <a:gd name="connsiteX5" fmla="*/ 13729 w 19870"/>
                <a:gd name="connsiteY5" fmla="*/ 12152 h 19750"/>
                <a:gd name="connsiteX6" fmla="*/ 19870 w 19870"/>
                <a:gd name="connsiteY6" fmla="*/ 14765 h 19750"/>
                <a:gd name="connsiteX7" fmla="*/ 16182 w 19870"/>
                <a:gd name="connsiteY7" fmla="*/ 15285 h 19750"/>
                <a:gd name="connsiteX8" fmla="*/ 19714 w 19870"/>
                <a:gd name="connsiteY8" fmla="*/ 19750 h 19750"/>
                <a:gd name="connsiteX9" fmla="*/ 6752 w 19870"/>
                <a:gd name="connsiteY9" fmla="*/ 18354 h 19750"/>
                <a:gd name="connsiteX10" fmla="*/ 11973 w 19870"/>
                <a:gd name="connsiteY10" fmla="*/ 15376 h 19750"/>
                <a:gd name="connsiteX11" fmla="*/ 6809 w 19870"/>
                <a:gd name="connsiteY11" fmla="*/ 14570 h 19750"/>
                <a:gd name="connsiteX12" fmla="*/ 9142 w 19870"/>
                <a:gd name="connsiteY12" fmla="*/ 12038 h 19750"/>
                <a:gd name="connsiteX13" fmla="*/ 656 w 19870"/>
                <a:gd name="connsiteY13" fmla="*/ 12394 h 19750"/>
                <a:gd name="connsiteX14" fmla="*/ 5541 w 19870"/>
                <a:gd name="connsiteY14" fmla="*/ 9405 h 19750"/>
                <a:gd name="connsiteX15" fmla="*/ 0 w 19870"/>
                <a:gd name="connsiteY15" fmla="*/ 7132 h 19750"/>
                <a:gd name="connsiteX16" fmla="*/ 4905 w 19870"/>
                <a:gd name="connsiteY16" fmla="*/ 5561 h 19750"/>
                <a:gd name="connsiteX17" fmla="*/ 237 w 19870"/>
                <a:gd name="connsiteY17" fmla="*/ 0 h 19750"/>
                <a:gd name="connsiteX18" fmla="*/ 6401 w 19870"/>
                <a:gd name="connsiteY18" fmla="*/ 2093 h 19750"/>
                <a:gd name="connsiteX19" fmla="*/ 13466 w 19870"/>
                <a:gd name="connsiteY19" fmla="*/ 1968 h 1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870" h="19750">
                  <a:moveTo>
                    <a:pt x="13466" y="1968"/>
                  </a:moveTo>
                  <a:lnTo>
                    <a:pt x="10241" y="5510"/>
                  </a:lnTo>
                  <a:lnTo>
                    <a:pt x="18280" y="6874"/>
                  </a:lnTo>
                  <a:lnTo>
                    <a:pt x="12788" y="9417"/>
                  </a:lnTo>
                  <a:lnTo>
                    <a:pt x="18581" y="10619"/>
                  </a:lnTo>
                  <a:lnTo>
                    <a:pt x="13729" y="12152"/>
                  </a:lnTo>
                  <a:lnTo>
                    <a:pt x="19870" y="14765"/>
                  </a:lnTo>
                  <a:lnTo>
                    <a:pt x="16182" y="15285"/>
                  </a:lnTo>
                  <a:lnTo>
                    <a:pt x="19714" y="19750"/>
                  </a:lnTo>
                  <a:lnTo>
                    <a:pt x="6752" y="18354"/>
                  </a:lnTo>
                  <a:lnTo>
                    <a:pt x="11973" y="15376"/>
                  </a:lnTo>
                  <a:lnTo>
                    <a:pt x="6809" y="14570"/>
                  </a:lnTo>
                  <a:cubicBezTo>
                    <a:pt x="7759" y="13086"/>
                    <a:pt x="7889" y="13530"/>
                    <a:pt x="9142" y="12038"/>
                  </a:cubicBezTo>
                  <a:lnTo>
                    <a:pt x="656" y="12394"/>
                  </a:lnTo>
                  <a:cubicBezTo>
                    <a:pt x="2735" y="10850"/>
                    <a:pt x="3506" y="10825"/>
                    <a:pt x="5541" y="9405"/>
                  </a:cubicBezTo>
                  <a:lnTo>
                    <a:pt x="0" y="7132"/>
                  </a:lnTo>
                  <a:lnTo>
                    <a:pt x="4905" y="5561"/>
                  </a:lnTo>
                  <a:lnTo>
                    <a:pt x="237" y="0"/>
                  </a:lnTo>
                  <a:lnTo>
                    <a:pt x="6401" y="2093"/>
                  </a:lnTo>
                  <a:lnTo>
                    <a:pt x="13466" y="19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a:ln>
                    <a:solidFill>
                      <a:srgbClr val="FF0000"/>
                    </a:solidFill>
                  </a:ln>
                </a:rPr>
                <a:t>D </a:t>
              </a:r>
              <a:r>
                <a:rPr lang="en-CA" dirty="0" err="1">
                  <a:ln>
                    <a:solidFill>
                      <a:srgbClr val="FF0000"/>
                    </a:solidFill>
                  </a:ln>
                </a:rPr>
                <a:t>i</a:t>
              </a:r>
              <a:r>
                <a:rPr lang="en-CA" dirty="0">
                  <a:ln>
                    <a:solidFill>
                      <a:srgbClr val="FF0000"/>
                    </a:solidFill>
                  </a:ln>
                </a:rPr>
                <a:t> s r u p t </a:t>
              </a:r>
              <a:r>
                <a:rPr lang="en-CA" dirty="0" err="1">
                  <a:ln>
                    <a:solidFill>
                      <a:srgbClr val="FF0000"/>
                    </a:solidFill>
                  </a:ln>
                </a:rPr>
                <a:t>i</a:t>
              </a:r>
              <a:r>
                <a:rPr lang="en-CA" dirty="0">
                  <a:ln>
                    <a:solidFill>
                      <a:srgbClr val="FF0000"/>
                    </a:solidFill>
                  </a:ln>
                </a:rPr>
                <a:t> o n</a:t>
              </a: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tgtEl>
                                        <p:attrNameLst>
                                          <p:attrName>r</p:attrName>
                                        </p:attrNameLst>
                                      </p:cBhvr>
                                    </p:animRot>
                                    <p:animRot by="-240000">
                                      <p:cBhvr>
                                        <p:cTn id="83" dur="200" fill="hold">
                                          <p:stCondLst>
                                            <p:cond delay="200"/>
                                          </p:stCondLst>
                                        </p:cTn>
                                        <p:tgtEl>
                                          <p:spTgt spid="40"/>
                                        </p:tgtEl>
                                        <p:attrNameLst>
                                          <p:attrName>r</p:attrName>
                                        </p:attrNameLst>
                                      </p:cBhvr>
                                    </p:animRot>
                                    <p:animRot by="240000">
                                      <p:cBhvr>
                                        <p:cTn id="84" dur="200" fill="hold">
                                          <p:stCondLst>
                                            <p:cond delay="400"/>
                                          </p:stCondLst>
                                        </p:cTn>
                                        <p:tgtEl>
                                          <p:spTgt spid="40"/>
                                        </p:tgtEl>
                                        <p:attrNameLst>
                                          <p:attrName>r</p:attrName>
                                        </p:attrNameLst>
                                      </p:cBhvr>
                                    </p:animRot>
                                    <p:animRot by="-240000">
                                      <p:cBhvr>
                                        <p:cTn id="85" dur="200" fill="hold">
                                          <p:stCondLst>
                                            <p:cond delay="600"/>
                                          </p:stCondLst>
                                        </p:cTn>
                                        <p:tgtEl>
                                          <p:spTgt spid="40"/>
                                        </p:tgtEl>
                                        <p:attrNameLst>
                                          <p:attrName>r</p:attrName>
                                        </p:attrNameLst>
                                      </p:cBhvr>
                                    </p:animRot>
                                    <p:animRot by="120000">
                                      <p:cBhvr>
                                        <p:cTn id="86" dur="200" fill="hold">
                                          <p:stCondLst>
                                            <p:cond delay="800"/>
                                          </p:stCondLst>
                                        </p:cTn>
                                        <p:tgtEl>
                                          <p:spTgt spid="40"/>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nvPicPr>
        <p:blipFill>
          <a:blip r:embed="rId3">
            <a:clrChange>
              <a:clrFrom>
                <a:srgbClr val="F7F5F4"/>
              </a:clrFrom>
              <a:clrTo>
                <a:srgbClr val="F7F5F4">
                  <a:alpha val="0"/>
                </a:srgbClr>
              </a:clrTo>
            </a:clrChange>
          </a:blip>
          <a:stretch>
            <a:fillRect/>
          </a:stretch>
        </p:blipFill>
        <p:spPr>
          <a:xfrm flipH="1">
            <a:off x="5763222" y="562471"/>
            <a:ext cx="3380778" cy="1710334"/>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715200" cy="4853136"/>
          </a:xfrm>
        </p:spPr>
        <p:txBody>
          <a:bodyPr>
            <a:normAutofit fontScale="92500" lnSpcReduction="20000"/>
          </a:bodyPr>
          <a:lstStyle/>
          <a:p>
            <a:r>
              <a:rPr lang="en-US" dirty="0"/>
              <a:t>How do you see us connecting throughout </a:t>
            </a:r>
            <a:br>
              <a:rPr lang="en-US" dirty="0"/>
            </a:br>
            <a:r>
              <a:rPr lang="en-US" dirty="0"/>
              <a:t>the weeks of this program?</a:t>
            </a:r>
          </a:p>
          <a:p>
            <a:pPr lvl="1"/>
            <a:r>
              <a:rPr lang="fr-CA" dirty="0" err="1"/>
              <a:t>During</a:t>
            </a:r>
            <a:r>
              <a:rPr lang="fr-CA" dirty="0"/>
              <a:t> the session by </a:t>
            </a:r>
            <a:r>
              <a:rPr lang="fr-CA" dirty="0" err="1"/>
              <a:t>Sub</a:t>
            </a:r>
            <a:r>
              <a:rPr lang="fr-CA" dirty="0"/>
              <a:t>-groups and Debriefs (</a:t>
            </a:r>
            <a:r>
              <a:rPr lang="fr-CA" dirty="0" err="1"/>
              <a:t>breakout</a:t>
            </a:r>
            <a:r>
              <a:rPr lang="fr-CA" dirty="0"/>
              <a:t> </a:t>
            </a:r>
            <a:r>
              <a:rPr lang="fr-CA" dirty="0" err="1"/>
              <a:t>rooms</a:t>
            </a:r>
            <a:r>
              <a:rPr lang="fr-CA" dirty="0"/>
              <a:t> &amp; </a:t>
            </a:r>
            <a:r>
              <a:rPr lang="fr-CA" dirty="0" err="1"/>
              <a:t>plenary</a:t>
            </a:r>
            <a:r>
              <a:rPr lang="fr-CA" dirty="0"/>
              <a:t>)</a:t>
            </a:r>
            <a:endParaRPr lang="en-US" dirty="0"/>
          </a:p>
          <a:p>
            <a:pPr lvl="1"/>
            <a:r>
              <a:rPr lang="en-US" dirty="0"/>
              <a:t>Buddy System</a:t>
            </a:r>
          </a:p>
          <a:p>
            <a:pPr lvl="1"/>
            <a:r>
              <a:rPr lang="fr-CA" dirty="0" err="1"/>
              <a:t>Cohort</a:t>
            </a:r>
            <a:endParaRPr lang="en-US" dirty="0"/>
          </a:p>
          <a:p>
            <a:pPr lvl="0"/>
            <a:r>
              <a:rPr lang="en-US" dirty="0"/>
              <a:t>The idea is to use all the tools for reflection and engagement</a:t>
            </a:r>
          </a:p>
          <a:p>
            <a:r>
              <a:rPr lang="en-US" dirty="0"/>
              <a:t>By sharing your experience, what you notice, a learning you had, an opportunity you saw, an insight you realized</a:t>
            </a:r>
          </a:p>
          <a:p>
            <a:r>
              <a:rPr lang="en-US" dirty="0"/>
              <a:t>All of these are what gives life to this program.</a:t>
            </a:r>
          </a:p>
        </p:txBody>
      </p:sp>
    </p:spTree>
    <p:extLst>
      <p:ext uri="{BB962C8B-B14F-4D97-AF65-F5344CB8AC3E}">
        <p14:creationId xmlns:p14="http://schemas.microsoft.com/office/powerpoint/2010/main" val="36065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a:latin typeface="Freestyle Script" panose="030804020302050B0404" pitchFamily="66" charset="0"/>
              </a:rPr>
              <a:t>We all are STARS</a:t>
            </a:r>
          </a:p>
        </p:txBody>
      </p:sp>
      <p:sp>
        <p:nvSpPr>
          <p:cNvPr id="3" name="Étoile : 5 branches 2">
            <a:extLst>
              <a:ext uri="{FF2B5EF4-FFF2-40B4-BE49-F238E27FC236}">
                <a16:creationId xmlns:a16="http://schemas.microsoft.com/office/drawing/2014/main" id="{9D4A7DA8-F2EC-42FB-82E1-B1AE2915DABF}"/>
              </a:ext>
            </a:extLst>
          </p:cNvPr>
          <p:cNvSpPr/>
          <p:nvPr/>
        </p:nvSpPr>
        <p:spPr>
          <a:xfrm>
            <a:off x="7885351" y="4461065"/>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Étoile : 5 branches 4">
            <a:extLst>
              <a:ext uri="{FF2B5EF4-FFF2-40B4-BE49-F238E27FC236}">
                <a16:creationId xmlns:a16="http://schemas.microsoft.com/office/drawing/2014/main" id="{D3B70EE5-3EAE-491C-97F6-110E86EE2E08}"/>
              </a:ext>
            </a:extLst>
          </p:cNvPr>
          <p:cNvSpPr/>
          <p:nvPr/>
        </p:nvSpPr>
        <p:spPr>
          <a:xfrm>
            <a:off x="5221536" y="440994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Étoile : 5 branches 5">
            <a:extLst>
              <a:ext uri="{FF2B5EF4-FFF2-40B4-BE49-F238E27FC236}">
                <a16:creationId xmlns:a16="http://schemas.microsoft.com/office/drawing/2014/main" id="{3DBBEDE3-AD07-458D-B1A6-BBDDCF4D0F9D}"/>
              </a:ext>
            </a:extLst>
          </p:cNvPr>
          <p:cNvSpPr/>
          <p:nvPr/>
        </p:nvSpPr>
        <p:spPr>
          <a:xfrm>
            <a:off x="7946997" y="5565286"/>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Étoile : 5 branches 6">
            <a:extLst>
              <a:ext uri="{FF2B5EF4-FFF2-40B4-BE49-F238E27FC236}">
                <a16:creationId xmlns:a16="http://schemas.microsoft.com/office/drawing/2014/main" id="{3D0FB207-1A11-4210-AD0A-787B3C2F4A8F}"/>
              </a:ext>
            </a:extLst>
          </p:cNvPr>
          <p:cNvSpPr/>
          <p:nvPr/>
        </p:nvSpPr>
        <p:spPr>
          <a:xfrm>
            <a:off x="5359612" y="5712513"/>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Étoile : 5 branches 7">
            <a:extLst>
              <a:ext uri="{FF2B5EF4-FFF2-40B4-BE49-F238E27FC236}">
                <a16:creationId xmlns:a16="http://schemas.microsoft.com/office/drawing/2014/main" id="{7BD5C371-D29C-43CC-A479-D5A16FF11454}"/>
              </a:ext>
            </a:extLst>
          </p:cNvPr>
          <p:cNvSpPr/>
          <p:nvPr/>
        </p:nvSpPr>
        <p:spPr>
          <a:xfrm>
            <a:off x="6195371" y="582936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Étoile : 5 branches 8">
            <a:extLst>
              <a:ext uri="{FF2B5EF4-FFF2-40B4-BE49-F238E27FC236}">
                <a16:creationId xmlns:a16="http://schemas.microsoft.com/office/drawing/2014/main" id="{97EED920-F1C8-4A50-BAFB-755E35BE689D}"/>
              </a:ext>
            </a:extLst>
          </p:cNvPr>
          <p:cNvSpPr/>
          <p:nvPr/>
        </p:nvSpPr>
        <p:spPr>
          <a:xfrm>
            <a:off x="7031130" y="578131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Étoile : 5 branches 9">
            <a:extLst>
              <a:ext uri="{FF2B5EF4-FFF2-40B4-BE49-F238E27FC236}">
                <a16:creationId xmlns:a16="http://schemas.microsoft.com/office/drawing/2014/main" id="{49672065-0B98-4887-AC14-BBE9B35554EB}"/>
              </a:ext>
            </a:extLst>
          </p:cNvPr>
          <p:cNvSpPr/>
          <p:nvPr/>
        </p:nvSpPr>
        <p:spPr>
          <a:xfrm>
            <a:off x="7086862" y="4205024"/>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Étoile : 5 branches 10">
            <a:extLst>
              <a:ext uri="{FF2B5EF4-FFF2-40B4-BE49-F238E27FC236}">
                <a16:creationId xmlns:a16="http://schemas.microsoft.com/office/drawing/2014/main" id="{52EAEFB4-5C24-4853-B513-0776616A6919}"/>
              </a:ext>
            </a:extLst>
          </p:cNvPr>
          <p:cNvSpPr/>
          <p:nvPr/>
        </p:nvSpPr>
        <p:spPr>
          <a:xfrm>
            <a:off x="5947523" y="4229940"/>
            <a:ext cx="504056" cy="432048"/>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4C4239-A3A6-C99E-53D1-FF21386C5B65}"/>
              </a:ext>
            </a:extLst>
          </p:cNvPr>
          <p:cNvSpPr/>
          <p:nvPr/>
        </p:nvSpPr>
        <p:spPr>
          <a:xfrm>
            <a:off x="0"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2A5C31B8-9498-6CFB-301F-CB65066AABB1}"/>
              </a:ext>
            </a:extLst>
          </p:cNvPr>
          <p:cNvSpPr/>
          <p:nvPr/>
        </p:nvSpPr>
        <p:spPr>
          <a:xfrm>
            <a:off x="8236024" y="6237312"/>
            <a:ext cx="755576"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1" nodeType="withEffect">
                                  <p:stCondLst>
                                    <p:cond delay="0"/>
                                  </p:stCondLst>
                                  <p:childTnLst>
                                    <p:animScale>
                                      <p:cBhvr>
                                        <p:cTn id="36" dur="2000" fill="hold"/>
                                        <p:tgtEl>
                                          <p:spTgt spid="5"/>
                                        </p:tgtEl>
                                      </p:cBhvr>
                                      <p:by x="150000" y="150000"/>
                                    </p:animScale>
                                  </p:childTnLst>
                                </p:cTn>
                              </p:par>
                              <p:par>
                                <p:cTn id="37" presetID="6" presetClass="emph" presetSubtype="0" fill="hold" grpId="1" nodeType="withEffect">
                                  <p:stCondLst>
                                    <p:cond delay="0"/>
                                  </p:stCondLst>
                                  <p:childTnLst>
                                    <p:animScale>
                                      <p:cBhvr>
                                        <p:cTn id="38" dur="2000" fill="hold"/>
                                        <p:tgtEl>
                                          <p:spTgt spid="6"/>
                                        </p:tgtEl>
                                      </p:cBhvr>
                                      <p:by x="150000" y="150000"/>
                                    </p:animScale>
                                  </p:childTnLst>
                                </p:cTn>
                              </p:par>
                              <p:par>
                                <p:cTn id="39" presetID="6" presetClass="emph" presetSubtype="0" fill="hold" grpId="1" nodeType="withEffect">
                                  <p:stCondLst>
                                    <p:cond delay="0"/>
                                  </p:stCondLst>
                                  <p:childTnLst>
                                    <p:animScale>
                                      <p:cBhvr>
                                        <p:cTn id="40" dur="2000" fill="hold"/>
                                        <p:tgtEl>
                                          <p:spTgt spid="7"/>
                                        </p:tgtEl>
                                      </p:cBhvr>
                                      <p:by x="150000" y="150000"/>
                                    </p:animScale>
                                  </p:childTnLst>
                                </p:cTn>
                              </p:par>
                              <p:par>
                                <p:cTn id="41" presetID="6" presetClass="emph" presetSubtype="0" fill="hold" grpId="1" nodeType="withEffect">
                                  <p:stCondLst>
                                    <p:cond delay="0"/>
                                  </p:stCondLst>
                                  <p:childTnLst>
                                    <p:animScale>
                                      <p:cBhvr>
                                        <p:cTn id="42" dur="2000" fill="hold"/>
                                        <p:tgtEl>
                                          <p:spTgt spid="8"/>
                                        </p:tgtEl>
                                      </p:cBhvr>
                                      <p:by x="150000" y="150000"/>
                                    </p:animScale>
                                  </p:childTnLst>
                                </p:cTn>
                              </p:par>
                              <p:par>
                                <p:cTn id="43" presetID="6" presetClass="emph" presetSubtype="0" fill="hold" grpId="1" nodeType="withEffect">
                                  <p:stCondLst>
                                    <p:cond delay="0"/>
                                  </p:stCondLst>
                                  <p:childTnLst>
                                    <p:animScale>
                                      <p:cBhvr>
                                        <p:cTn id="44" dur="2000" fill="hold"/>
                                        <p:tgtEl>
                                          <p:spTgt spid="9"/>
                                        </p:tgtEl>
                                      </p:cBhvr>
                                      <p:by x="150000" y="150000"/>
                                    </p:animScale>
                                  </p:childTnLst>
                                </p:cTn>
                              </p:par>
                              <p:par>
                                <p:cTn id="45" presetID="6" presetClass="emph" presetSubtype="0" fill="hold" grpId="1" nodeType="withEffect">
                                  <p:stCondLst>
                                    <p:cond delay="0"/>
                                  </p:stCondLst>
                                  <p:childTnLst>
                                    <p:animScale>
                                      <p:cBhvr>
                                        <p:cTn id="46" dur="2000" fill="hold"/>
                                        <p:tgtEl>
                                          <p:spTgt spid="10"/>
                                        </p:tgtEl>
                                      </p:cBhvr>
                                      <p:by x="150000" y="150000"/>
                                    </p:animScale>
                                  </p:childTnLst>
                                </p:cTn>
                              </p:par>
                              <p:par>
                                <p:cTn id="47" presetID="6" presetClass="emph" presetSubtype="0" fill="hold" grpId="1"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Throughout the program</a:t>
            </a:r>
            <a:endParaRPr lang="en-CA" dirty="0">
              <a:solidFill>
                <a:schemeClr val="accent3">
                  <a:lumMod val="75000"/>
                </a:schemeClr>
              </a:solidFill>
            </a:endParaRPr>
          </a:p>
        </p:txBody>
      </p:sp>
      <p:sp>
        <p:nvSpPr>
          <p:cNvPr id="16" name="Right Arrow 15"/>
          <p:cNvSpPr/>
          <p:nvPr/>
        </p:nvSpPr>
        <p:spPr>
          <a:xfrm>
            <a:off x="711592" y="342900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27694" y="4692057"/>
            <a:ext cx="1498744" cy="1587253"/>
            <a:chOff x="7693754" y="5546994"/>
            <a:chExt cx="973578" cy="1097329"/>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8" name="TextBox 37"/>
            <p:cNvSpPr txBox="1"/>
            <p:nvPr/>
          </p:nvSpPr>
          <p:spPr>
            <a:xfrm>
              <a:off x="7693754" y="6388990"/>
              <a:ext cx="973578" cy="255333"/>
            </a:xfrm>
            <a:prstGeom prst="rect">
              <a:avLst/>
            </a:prstGeom>
            <a:noFill/>
          </p:spPr>
          <p:txBody>
            <a:bodyPr wrap="none" rtlCol="0">
              <a:spAutoFit/>
            </a:bodyPr>
            <a:lstStyle/>
            <a:p>
              <a:r>
                <a:rPr lang="en-CA" dirty="0"/>
                <a:t>Buddy System</a:t>
              </a:r>
              <a:endParaRPr lang="en-CA" dirty="0">
                <a:solidFill>
                  <a:schemeClr val="accent3">
                    <a:lumMod val="75000"/>
                  </a:schemeClr>
                </a:solidFill>
              </a:endParaRPr>
            </a:p>
          </p:txBody>
        </p:sp>
      </p:grpSp>
      <p:grpSp>
        <p:nvGrpSpPr>
          <p:cNvPr id="3" name="Group 2"/>
          <p:cNvGrpSpPr/>
          <p:nvPr/>
        </p:nvGrpSpPr>
        <p:grpSpPr>
          <a:xfrm>
            <a:off x="663989" y="2567469"/>
            <a:ext cx="880690" cy="1094535"/>
            <a:chOff x="856449" y="2855826"/>
            <a:chExt cx="880690" cy="1094535"/>
          </a:xfrm>
        </p:grpSpPr>
        <p:pic>
          <p:nvPicPr>
            <p:cNvPr id="55" name="Picture 54"/>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58" name="Group 57"/>
          <p:cNvGrpSpPr/>
          <p:nvPr/>
        </p:nvGrpSpPr>
        <p:grpSpPr>
          <a:xfrm>
            <a:off x="1617196" y="2567469"/>
            <a:ext cx="880690" cy="1094535"/>
            <a:chOff x="856449" y="2855826"/>
            <a:chExt cx="880690" cy="1094535"/>
          </a:xfrm>
        </p:grpSpPr>
        <p:pic>
          <p:nvPicPr>
            <p:cNvPr id="59" name="Picture 5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1" name="Group 60"/>
          <p:cNvGrpSpPr/>
          <p:nvPr/>
        </p:nvGrpSpPr>
        <p:grpSpPr>
          <a:xfrm>
            <a:off x="2570403" y="2567469"/>
            <a:ext cx="880690" cy="1094535"/>
            <a:chOff x="856449" y="2855826"/>
            <a:chExt cx="880690" cy="1094535"/>
          </a:xfrm>
        </p:grpSpPr>
        <p:pic>
          <p:nvPicPr>
            <p:cNvPr id="62" name="Picture 61"/>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4" name="Group 63"/>
          <p:cNvGrpSpPr/>
          <p:nvPr/>
        </p:nvGrpSpPr>
        <p:grpSpPr>
          <a:xfrm>
            <a:off x="3523610" y="2567469"/>
            <a:ext cx="880690" cy="1094535"/>
            <a:chOff x="856449" y="2855826"/>
            <a:chExt cx="880690" cy="1094535"/>
          </a:xfrm>
        </p:grpSpPr>
        <p:pic>
          <p:nvPicPr>
            <p:cNvPr id="65" name="Picture 6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67" name="Group 66"/>
          <p:cNvGrpSpPr/>
          <p:nvPr/>
        </p:nvGrpSpPr>
        <p:grpSpPr>
          <a:xfrm>
            <a:off x="4476817" y="2567469"/>
            <a:ext cx="880690" cy="1094535"/>
            <a:chOff x="856449" y="2855826"/>
            <a:chExt cx="880690" cy="1094535"/>
          </a:xfrm>
        </p:grpSpPr>
        <p:pic>
          <p:nvPicPr>
            <p:cNvPr id="68" name="Picture 67"/>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0" name="Group 69"/>
          <p:cNvGrpSpPr/>
          <p:nvPr/>
        </p:nvGrpSpPr>
        <p:grpSpPr>
          <a:xfrm>
            <a:off x="5430024" y="2567469"/>
            <a:ext cx="880690" cy="1094535"/>
            <a:chOff x="856449" y="2855826"/>
            <a:chExt cx="880690" cy="1094535"/>
          </a:xfrm>
        </p:grpSpPr>
        <p:pic>
          <p:nvPicPr>
            <p:cNvPr id="71" name="Picture 7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3" name="Group 72"/>
          <p:cNvGrpSpPr/>
          <p:nvPr/>
        </p:nvGrpSpPr>
        <p:grpSpPr>
          <a:xfrm>
            <a:off x="6383231" y="2567469"/>
            <a:ext cx="880690" cy="1094535"/>
            <a:chOff x="856449" y="2855826"/>
            <a:chExt cx="880690" cy="1094535"/>
          </a:xfrm>
        </p:grpSpPr>
        <p:pic>
          <p:nvPicPr>
            <p:cNvPr id="74" name="Picture 73"/>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grpSp>
        <p:nvGrpSpPr>
          <p:cNvPr id="76" name="Group 75"/>
          <p:cNvGrpSpPr/>
          <p:nvPr/>
        </p:nvGrpSpPr>
        <p:grpSpPr>
          <a:xfrm>
            <a:off x="7336441" y="2567469"/>
            <a:ext cx="880690" cy="1094535"/>
            <a:chOff x="856449" y="2855826"/>
            <a:chExt cx="880690" cy="1094535"/>
          </a:xfrm>
        </p:grpSpPr>
        <p:pic>
          <p:nvPicPr>
            <p:cNvPr id="77" name="Picture 76"/>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a:t>Debriefs</a:t>
              </a:r>
              <a:endParaRPr lang="en-CA" sz="1600" dirty="0">
                <a:solidFill>
                  <a:schemeClr val="accent3">
                    <a:lumMod val="75000"/>
                  </a:schemeClr>
                </a:solidFill>
              </a:endParaRPr>
            </a:p>
          </p:txBody>
        </p:sp>
      </p:grpSp>
      <p:sp>
        <p:nvSpPr>
          <p:cNvPr id="4" name="TextBox 3"/>
          <p:cNvSpPr txBox="1"/>
          <p:nvPr/>
        </p:nvSpPr>
        <p:spPr>
          <a:xfrm>
            <a:off x="771476"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1</a:t>
            </a:r>
            <a:endParaRPr lang="en-US" sz="2400" dirty="0">
              <a:solidFill>
                <a:schemeClr val="bg1"/>
              </a:solidFill>
            </a:endParaRPr>
          </a:p>
        </p:txBody>
      </p:sp>
      <p:sp>
        <p:nvSpPr>
          <p:cNvPr id="80" name="TextBox 79"/>
          <p:cNvSpPr txBox="1"/>
          <p:nvPr/>
        </p:nvSpPr>
        <p:spPr>
          <a:xfrm>
            <a:off x="7200183" y="3845009"/>
            <a:ext cx="894732" cy="830997"/>
          </a:xfrm>
          <a:prstGeom prst="rect">
            <a:avLst/>
          </a:prstGeom>
          <a:noFill/>
        </p:spPr>
        <p:txBody>
          <a:bodyPr wrap="none" rtlCol="0">
            <a:spAutoFit/>
          </a:bodyPr>
          <a:lstStyle/>
          <a:p>
            <a:r>
              <a:rPr lang="fr-CA" sz="2400" dirty="0" err="1">
                <a:solidFill>
                  <a:schemeClr val="bg1"/>
                </a:solidFill>
              </a:rPr>
              <a:t>Week</a:t>
            </a:r>
            <a:endParaRPr lang="fr-CA" sz="2400" dirty="0">
              <a:solidFill>
                <a:schemeClr val="bg1"/>
              </a:solidFill>
            </a:endParaRPr>
          </a:p>
          <a:p>
            <a:pPr algn="ctr"/>
            <a:r>
              <a:rPr lang="fr-CA" sz="2400" dirty="0">
                <a:solidFill>
                  <a:schemeClr val="bg1"/>
                </a:solidFill>
              </a:rPr>
              <a:t>8</a:t>
            </a:r>
            <a:endParaRPr lang="en-US" sz="2400" dirty="0">
              <a:solidFill>
                <a:schemeClr val="bg1"/>
              </a:solidFill>
            </a:endParaRPr>
          </a:p>
        </p:txBody>
      </p:sp>
      <p:grpSp>
        <p:nvGrpSpPr>
          <p:cNvPr id="42" name="Group 41">
            <a:extLst>
              <a:ext uri="{FF2B5EF4-FFF2-40B4-BE49-F238E27FC236}">
                <a16:creationId xmlns:a16="http://schemas.microsoft.com/office/drawing/2014/main" id="{ED624F8D-DEC1-8366-7734-82E2B6993CBD}"/>
              </a:ext>
            </a:extLst>
          </p:cNvPr>
          <p:cNvGrpSpPr/>
          <p:nvPr/>
        </p:nvGrpSpPr>
        <p:grpSpPr>
          <a:xfrm>
            <a:off x="2488072" y="1443845"/>
            <a:ext cx="1045351" cy="867571"/>
            <a:chOff x="802409" y="2147845"/>
            <a:chExt cx="1045351"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5">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7">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nvGrpSpPr>
        <p:grpSpPr>
          <a:xfrm>
            <a:off x="4344224" y="1444658"/>
            <a:ext cx="1045351" cy="866758"/>
            <a:chOff x="759917" y="2148658"/>
            <a:chExt cx="1045351"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nvGrpSpPr>
        <p:grpSpPr>
          <a:xfrm>
            <a:off x="6239477" y="1444658"/>
            <a:ext cx="1045351" cy="866758"/>
            <a:chOff x="756526" y="2148658"/>
            <a:chExt cx="1045351"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1045351" cy="338554"/>
            </a:xfrm>
            <a:prstGeom prst="rect">
              <a:avLst/>
            </a:prstGeom>
            <a:noFill/>
          </p:spPr>
          <p:txBody>
            <a:bodyPr wrap="none" rtlCol="0">
              <a:spAutoFit/>
            </a:bodyPr>
            <a:lstStyle/>
            <a:p>
              <a:r>
                <a:rPr lang="en-CA" sz="1600" dirty="0"/>
                <a:t>Sub-group</a:t>
              </a:r>
              <a:endParaRPr lang="en-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5">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7">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6 4.07407E-6 L 0.72656 -0.0044 " pathEditMode="relative" rAng="0" ptsTypes="AA">
                                      <p:cBhvr>
                                        <p:cTn id="57" dur="2000" fill="hold"/>
                                        <p:tgtEl>
                                          <p:spTgt spid="36"/>
                                        </p:tgtEl>
                                        <p:attrNameLst>
                                          <p:attrName>ppt_x</p:attrName>
                                          <p:attrName>ppt_y</p:attrName>
                                        </p:attrNameLst>
                                      </p:cBhvr>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D66BB6-14F0-D07A-D0D4-F492ECD0B7FD}"/>
              </a:ext>
            </a:extLst>
          </p:cNvPr>
          <p:cNvGrpSpPr/>
          <p:nvPr/>
        </p:nvGrpSpPr>
        <p:grpSpPr>
          <a:xfrm>
            <a:off x="5618736" y="763406"/>
            <a:ext cx="3304304" cy="3186608"/>
            <a:chOff x="802409" y="2147845"/>
            <a:chExt cx="1059213" cy="930698"/>
          </a:xfrm>
        </p:grpSpPr>
        <p:sp>
          <p:nvSpPr>
            <p:cNvPr id="6" name="TextBox 5">
              <a:extLst>
                <a:ext uri="{FF2B5EF4-FFF2-40B4-BE49-F238E27FC236}">
                  <a16:creationId xmlns:a16="http://schemas.microsoft.com/office/drawing/2014/main" id="{BE867D6B-CBA6-6052-5E09-C66B3AAF9FEC}"/>
                </a:ext>
              </a:extLst>
            </p:cNvPr>
            <p:cNvSpPr txBox="1"/>
            <p:nvPr/>
          </p:nvSpPr>
          <p:spPr>
            <a:xfrm>
              <a:off x="802409" y="2147845"/>
              <a:ext cx="1059213" cy="458443"/>
            </a:xfrm>
            <a:prstGeom prst="rect">
              <a:avLst/>
            </a:prstGeom>
            <a:noFill/>
          </p:spPr>
          <p:txBody>
            <a:bodyPr wrap="none" rtlCol="0">
              <a:spAutoFit/>
            </a:bodyPr>
            <a:lstStyle/>
            <a:p>
              <a:r>
                <a:rPr lang="en-CA" sz="2400" b="1" dirty="0"/>
                <a:t>Sub-group Activities</a:t>
              </a:r>
            </a:p>
            <a:p>
              <a:pPr marL="342900" indent="-342900">
                <a:buFont typeface="Arial" panose="020B0604020202020204" pitchFamily="34" charset="0"/>
                <a:buChar char="•"/>
              </a:pPr>
              <a:r>
                <a:rPr lang="en-CA" sz="2400" dirty="0"/>
                <a:t>New group every time</a:t>
              </a:r>
            </a:p>
            <a:p>
              <a:pPr marL="342900" indent="-342900">
                <a:buFont typeface="Arial" panose="020B0604020202020204" pitchFamily="34" charset="0"/>
                <a:buChar char="•"/>
              </a:pPr>
              <a:r>
                <a:rPr lang="en-CA" sz="2400" dirty="0"/>
                <a:t>Not every week</a:t>
              </a:r>
            </a:p>
            <a:p>
              <a:pPr marL="342900" indent="-342900">
                <a:buFont typeface="Arial" panose="020B0604020202020204" pitchFamily="34" charset="0"/>
                <a:buChar char="•"/>
              </a:pPr>
              <a:endParaRPr lang="en-CA" sz="2400" dirty="0"/>
            </a:p>
          </p:txBody>
        </p:sp>
        <p:grpSp>
          <p:nvGrpSpPr>
            <p:cNvPr id="7" name="Group 6">
              <a:extLst>
                <a:ext uri="{FF2B5EF4-FFF2-40B4-BE49-F238E27FC236}">
                  <a16:creationId xmlns:a16="http://schemas.microsoft.com/office/drawing/2014/main" id="{19E3BE2F-F6B6-25C1-2861-96F19242B34A}"/>
                </a:ext>
              </a:extLst>
            </p:cNvPr>
            <p:cNvGrpSpPr/>
            <p:nvPr/>
          </p:nvGrpSpPr>
          <p:grpSpPr>
            <a:xfrm>
              <a:off x="1066888" y="2520532"/>
              <a:ext cx="571658" cy="558011"/>
              <a:chOff x="3360565" y="5585898"/>
              <a:chExt cx="1202754" cy="1026415"/>
            </a:xfrm>
          </p:grpSpPr>
          <p:pic>
            <p:nvPicPr>
              <p:cNvPr id="8" name="Picture 7">
                <a:extLst>
                  <a:ext uri="{FF2B5EF4-FFF2-40B4-BE49-F238E27FC236}">
                    <a16:creationId xmlns:a16="http://schemas.microsoft.com/office/drawing/2014/main" id="{FC158027-23EF-5048-C120-2D1001985562}"/>
                  </a:ext>
                </a:extLst>
              </p:cNvPr>
              <p:cNvPicPr>
                <a:picLocks noChangeAspect="1"/>
              </p:cNvPicPr>
              <p:nvPr/>
            </p:nvPicPr>
            <p:blipFill>
              <a:blip r:embed="rId3">
                <a:duotone>
                  <a:schemeClr val="accent2">
                    <a:shade val="45000"/>
                    <a:satMod val="135000"/>
                  </a:schemeClr>
                  <a:prstClr val="white"/>
                </a:duotone>
              </a:blip>
              <a:stretch>
                <a:fillRect/>
              </a:stretch>
            </p:blipFill>
            <p:spPr>
              <a:xfrm>
                <a:off x="3360565" y="5589518"/>
                <a:ext cx="1143000" cy="1019175"/>
              </a:xfrm>
              <a:prstGeom prst="rect">
                <a:avLst/>
              </a:prstGeom>
            </p:spPr>
          </p:pic>
          <p:pic>
            <p:nvPicPr>
              <p:cNvPr id="9" name="Picture 8">
                <a:extLst>
                  <a:ext uri="{FF2B5EF4-FFF2-40B4-BE49-F238E27FC236}">
                    <a16:creationId xmlns:a16="http://schemas.microsoft.com/office/drawing/2014/main" id="{055D9C56-570A-8CC0-2D56-224785BD409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50320" y="6117013"/>
                <a:ext cx="485775" cy="495300"/>
              </a:xfrm>
              <a:prstGeom prst="rect">
                <a:avLst/>
              </a:prstGeom>
            </p:spPr>
          </p:pic>
          <p:pic>
            <p:nvPicPr>
              <p:cNvPr id="10" name="Picture 9">
                <a:extLst>
                  <a:ext uri="{FF2B5EF4-FFF2-40B4-BE49-F238E27FC236}">
                    <a16:creationId xmlns:a16="http://schemas.microsoft.com/office/drawing/2014/main" id="{1ACC9CD9-3ACE-E86F-1A3C-A6E21F2BCF0D}"/>
                  </a:ext>
                </a:extLst>
              </p:cNvPr>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3639393" y="5585898"/>
                <a:ext cx="923926" cy="990600"/>
              </a:xfrm>
              <a:prstGeom prst="rect">
                <a:avLst/>
              </a:prstGeom>
            </p:spPr>
          </p:pic>
        </p:grpSp>
      </p:grpSp>
      <p:sp>
        <p:nvSpPr>
          <p:cNvPr id="2" name="Title 1"/>
          <p:cNvSpPr>
            <a:spLocks noGrp="1"/>
          </p:cNvSpPr>
          <p:nvPr>
            <p:ph type="title"/>
          </p:nvPr>
        </p:nvSpPr>
        <p:spPr/>
        <p:txBody>
          <a:bodyPr>
            <a:normAutofit/>
          </a:bodyPr>
          <a:lstStyle/>
          <a:p>
            <a:r>
              <a:rPr lang="en-CA" dirty="0"/>
              <a:t>Group Activities</a:t>
            </a:r>
            <a:endParaRPr lang="en-CA" dirty="0">
              <a:solidFill>
                <a:schemeClr val="accent3">
                  <a:lumMod val="75000"/>
                </a:schemeClr>
              </a:solidFill>
            </a:endParaRPr>
          </a:p>
        </p:txBody>
      </p:sp>
      <p:grpSp>
        <p:nvGrpSpPr>
          <p:cNvPr id="11" name="Group 10">
            <a:extLst>
              <a:ext uri="{FF2B5EF4-FFF2-40B4-BE49-F238E27FC236}">
                <a16:creationId xmlns:a16="http://schemas.microsoft.com/office/drawing/2014/main" id="{54AD8BB1-4FBD-8B76-0DDF-1228786DFBDA}"/>
              </a:ext>
            </a:extLst>
          </p:cNvPr>
          <p:cNvGrpSpPr/>
          <p:nvPr/>
        </p:nvGrpSpPr>
        <p:grpSpPr>
          <a:xfrm>
            <a:off x="2957400" y="4073250"/>
            <a:ext cx="4705584" cy="3035516"/>
            <a:chOff x="7635172" y="5585268"/>
            <a:chExt cx="1343523" cy="898256"/>
          </a:xfrm>
        </p:grpSpPr>
        <p:pic>
          <p:nvPicPr>
            <p:cNvPr id="12" name="Picture 11">
              <a:extLst>
                <a:ext uri="{FF2B5EF4-FFF2-40B4-BE49-F238E27FC236}">
                  <a16:creationId xmlns:a16="http://schemas.microsoft.com/office/drawing/2014/main" id="{15C5CD78-B252-0CB8-16A2-2E75CE6EE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888675" y="5876787"/>
              <a:ext cx="616368" cy="597106"/>
            </a:xfrm>
            <a:prstGeom prst="rect">
              <a:avLst/>
            </a:prstGeom>
          </p:spPr>
        </p:pic>
        <p:sp>
          <p:nvSpPr>
            <p:cNvPr id="13" name="TextBox 12">
              <a:extLst>
                <a:ext uri="{FF2B5EF4-FFF2-40B4-BE49-F238E27FC236}">
                  <a16:creationId xmlns:a16="http://schemas.microsoft.com/office/drawing/2014/main" id="{8048D075-24F6-A7D8-4D23-9F90785E931F}"/>
                </a:ext>
              </a:extLst>
            </p:cNvPr>
            <p:cNvSpPr txBox="1"/>
            <p:nvPr/>
          </p:nvSpPr>
          <p:spPr>
            <a:xfrm>
              <a:off x="7635172" y="5585268"/>
              <a:ext cx="1343523" cy="355196"/>
            </a:xfrm>
            <a:prstGeom prst="rect">
              <a:avLst/>
            </a:prstGeom>
            <a:noFill/>
          </p:spPr>
          <p:txBody>
            <a:bodyPr wrap="none" rtlCol="0">
              <a:spAutoFit/>
            </a:bodyPr>
            <a:lstStyle/>
            <a:p>
              <a:r>
                <a:rPr lang="en-CA" sz="2400" b="1" dirty="0"/>
                <a:t>Buddy System Conversations</a:t>
              </a:r>
            </a:p>
            <a:p>
              <a:pPr marL="285750" indent="-285750">
                <a:buFont typeface="Arial" panose="020B0604020202020204" pitchFamily="34" charset="0"/>
                <a:buChar char="•"/>
              </a:pPr>
              <a:r>
                <a:rPr lang="en-CA" sz="2400" dirty="0"/>
                <a:t>Weekly, time chosen by the group</a:t>
              </a:r>
            </a:p>
            <a:p>
              <a:pPr marL="285750" indent="-285750">
                <a:buFont typeface="Arial" panose="020B0604020202020204" pitchFamily="34" charset="0"/>
                <a:buChar char="•"/>
              </a:pPr>
              <a:r>
                <a:rPr lang="en-CA" sz="2400" dirty="0"/>
                <a:t>Same people every time</a:t>
              </a:r>
            </a:p>
          </p:txBody>
        </p:sp>
      </p:grpSp>
      <p:grpSp>
        <p:nvGrpSpPr>
          <p:cNvPr id="16" name="Group 15">
            <a:extLst>
              <a:ext uri="{FF2B5EF4-FFF2-40B4-BE49-F238E27FC236}">
                <a16:creationId xmlns:a16="http://schemas.microsoft.com/office/drawing/2014/main" id="{103057B6-1A92-ECAA-9343-F2589A38CB70}"/>
              </a:ext>
            </a:extLst>
          </p:cNvPr>
          <p:cNvGrpSpPr/>
          <p:nvPr/>
        </p:nvGrpSpPr>
        <p:grpSpPr>
          <a:xfrm>
            <a:off x="460184" y="1417638"/>
            <a:ext cx="3473965" cy="2776025"/>
            <a:chOff x="460184" y="1417638"/>
            <a:chExt cx="3473965" cy="2776025"/>
          </a:xfrm>
        </p:grpSpPr>
        <p:sp>
          <p:nvSpPr>
            <p:cNvPr id="56" name="TextBox 55"/>
            <p:cNvSpPr txBox="1"/>
            <p:nvPr/>
          </p:nvSpPr>
          <p:spPr>
            <a:xfrm>
              <a:off x="460184" y="1417638"/>
              <a:ext cx="3473965" cy="830998"/>
            </a:xfrm>
            <a:prstGeom prst="rect">
              <a:avLst/>
            </a:prstGeom>
            <a:noFill/>
          </p:spPr>
          <p:txBody>
            <a:bodyPr wrap="none" rtlCol="0">
              <a:spAutoFit/>
            </a:bodyPr>
            <a:lstStyle/>
            <a:p>
              <a:r>
                <a:rPr lang="en-CA" sz="2400" b="1" dirty="0"/>
                <a:t>Plenary Session Debriefs</a:t>
              </a:r>
            </a:p>
            <a:p>
              <a:pPr marL="342900" indent="-342900">
                <a:buFont typeface="Arial" panose="020B0604020202020204" pitchFamily="34" charset="0"/>
                <a:buChar char="•"/>
              </a:pPr>
              <a:r>
                <a:rPr lang="en-CA" sz="2400" dirty="0"/>
                <a:t>During Weekly Sessions</a:t>
              </a:r>
            </a:p>
          </p:txBody>
        </p:sp>
        <p:grpSp>
          <p:nvGrpSpPr>
            <p:cNvPr id="4" name="Group 8">
              <a:extLst>
                <a:ext uri="{FF2B5EF4-FFF2-40B4-BE49-F238E27FC236}">
                  <a16:creationId xmlns:a16="http://schemas.microsoft.com/office/drawing/2014/main" id="{3BA9ACE8-1F83-F585-2AA9-E83DF9DF0F80}"/>
                </a:ext>
              </a:extLst>
            </p:cNvPr>
            <p:cNvGrpSpPr/>
            <p:nvPr/>
          </p:nvGrpSpPr>
          <p:grpSpPr>
            <a:xfrm>
              <a:off x="1023665" y="2177439"/>
              <a:ext cx="2051720" cy="2016224"/>
              <a:chOff x="1691680" y="5343137"/>
              <a:chExt cx="803649" cy="818086"/>
            </a:xfrm>
          </p:grpSpPr>
          <p:pic>
            <p:nvPicPr>
              <p:cNvPr id="14" name="Picture 10">
                <a:extLst>
                  <a:ext uri="{FF2B5EF4-FFF2-40B4-BE49-F238E27FC236}">
                    <a16:creationId xmlns:a16="http://schemas.microsoft.com/office/drawing/2014/main" id="{2A6AEC4E-1829-E6CF-EC77-3A963F5DFA9D}"/>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2">
                <a:extLst>
                  <a:ext uri="{FF2B5EF4-FFF2-40B4-BE49-F238E27FC236}">
                    <a16:creationId xmlns:a16="http://schemas.microsoft.com/office/drawing/2014/main" id="{5C88A990-03A5-5144-ABE1-5864BB932FB0}"/>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9246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Buddy System</a:t>
            </a:r>
          </a:p>
        </p:txBody>
      </p:sp>
      <p:sp>
        <p:nvSpPr>
          <p:cNvPr id="3" name="Content Placeholder 2"/>
          <p:cNvSpPr>
            <a:spLocks noGrp="1"/>
          </p:cNvSpPr>
          <p:nvPr>
            <p:ph idx="1"/>
          </p:nvPr>
        </p:nvSpPr>
        <p:spPr>
          <a:xfrm>
            <a:off x="457200" y="1600200"/>
            <a:ext cx="8686800" cy="4493096"/>
          </a:xfrm>
        </p:spPr>
        <p:txBody>
          <a:bodyPr>
            <a:normAutofit lnSpcReduction="10000"/>
          </a:bodyPr>
          <a:lstStyle/>
          <a:p>
            <a:r>
              <a:rPr lang="en-CA" dirty="0"/>
              <a:t>You are expected to touch base with your buddies once a week</a:t>
            </a:r>
          </a:p>
          <a:p>
            <a:r>
              <a:rPr lang="en-CA" dirty="0"/>
              <a:t>During that conversation, you will:</a:t>
            </a:r>
          </a:p>
          <a:p>
            <a:pPr lvl="1"/>
            <a:r>
              <a:rPr lang="en-CA" dirty="0"/>
              <a:t>Discuss what you found during the week </a:t>
            </a:r>
            <a:br>
              <a:rPr lang="en-CA" dirty="0"/>
            </a:br>
            <a:r>
              <a:rPr lang="en-CA" dirty="0"/>
              <a:t>what was interesting, challenging, what you like the most</a:t>
            </a:r>
          </a:p>
          <a:p>
            <a:pPr lvl="1"/>
            <a:r>
              <a:rPr lang="en-CA" dirty="0"/>
              <a:t>Minimum of a 30 minute call recommended (5 mins for each)</a:t>
            </a:r>
          </a:p>
          <a:p>
            <a:r>
              <a:rPr lang="en-CA" dirty="0"/>
              <a:t>Helps with increasing support and accountability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29534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i="1" dirty="0">
                <a:solidFill>
                  <a:srgbClr val="F4A538"/>
                </a:solidFill>
                <a:effectLst>
                  <a:outerShdw blurRad="38100" dist="38100" dir="2700000" algn="tl">
                    <a:srgbClr val="000000">
                      <a:alpha val="43137"/>
                    </a:srgbClr>
                  </a:outerShdw>
                </a:effectLst>
              </a:rPr>
              <a:t>Meeting</a:t>
            </a:r>
            <a:r>
              <a:rPr lang="en-CA" sz="4000" dirty="0"/>
              <a:t> </a:t>
            </a:r>
            <a:r>
              <a:rPr lang="en-CA" sz="3600" i="1" dirty="0">
                <a:solidFill>
                  <a:srgbClr val="69B545"/>
                </a:solidFill>
                <a:effectLst>
                  <a:outerShdw blurRad="38100" dist="38100" dir="2700000" algn="tl">
                    <a:srgbClr val="000000">
                      <a:alpha val="43137"/>
                    </a:srgbClr>
                  </a:outerShdw>
                </a:effectLst>
              </a:rPr>
              <a:t>Your </a:t>
            </a:r>
            <a:r>
              <a:rPr lang="en-CA" sz="3600" i="1" dirty="0">
                <a:solidFill>
                  <a:srgbClr val="5676B3"/>
                </a:solidFill>
                <a:effectLst>
                  <a:outerShdw blurRad="38100" dist="38100" dir="2700000" algn="tl">
                    <a:srgbClr val="000000">
                      <a:alpha val="43137"/>
                    </a:srgbClr>
                  </a:outerShdw>
                </a:effectLst>
              </a:rPr>
              <a:t>Buddy</a:t>
            </a:r>
            <a:r>
              <a:rPr lang="en-CA" sz="3600" i="1" dirty="0"/>
              <a:t> </a:t>
            </a:r>
            <a:r>
              <a:rPr lang="en-CA" sz="3600" i="1" dirty="0">
                <a:solidFill>
                  <a:srgbClr val="D54427"/>
                </a:solidFill>
                <a:effectLst>
                  <a:outerShdw blurRad="38100" dist="38100" dir="2700000" algn="tl">
                    <a:srgbClr val="000000">
                      <a:alpha val="43137"/>
                    </a:srgbClr>
                  </a:outerShdw>
                </a:effectLst>
              </a:rPr>
              <a:t>System Buddies</a:t>
            </a:r>
            <a:endParaRPr lang="en-US" sz="3200" dirty="0"/>
          </a:p>
        </p:txBody>
      </p:sp>
      <p:sp>
        <p:nvSpPr>
          <p:cNvPr id="3" name="Content Placeholder 2"/>
          <p:cNvSpPr>
            <a:spLocks noGrp="1"/>
          </p:cNvSpPr>
          <p:nvPr>
            <p:ph idx="1"/>
          </p:nvPr>
        </p:nvSpPr>
        <p:spPr>
          <a:xfrm>
            <a:off x="457200" y="1600200"/>
            <a:ext cx="8686800" cy="5069160"/>
          </a:xfrm>
        </p:spPr>
        <p:txBody>
          <a:bodyPr>
            <a:normAutofit fontScale="92500"/>
          </a:bodyPr>
          <a:lstStyle/>
          <a:p>
            <a:pPr marL="0" indent="0">
              <a:buNone/>
            </a:pPr>
            <a:r>
              <a:rPr lang="en-CA" b="1" dirty="0"/>
              <a:t>In the next 10 minutes (approx.): </a:t>
            </a:r>
          </a:p>
          <a:p>
            <a:pPr marL="514350" indent="-514350">
              <a:buFont typeface="+mj-lt"/>
              <a:buAutoNum type="arabicPeriod"/>
            </a:pPr>
            <a:r>
              <a:rPr lang="en-CA" dirty="0"/>
              <a:t>Take note of who your buddies are</a:t>
            </a:r>
          </a:p>
          <a:p>
            <a:pPr marL="514350" indent="-514350">
              <a:buFont typeface="+mj-lt"/>
              <a:buAutoNum type="arabicPeriod"/>
            </a:pPr>
            <a:r>
              <a:rPr lang="en-CA" dirty="0"/>
              <a:t>You have the opportunity to quickly introduce your Buddies:</a:t>
            </a:r>
          </a:p>
          <a:p>
            <a:pPr lvl="1"/>
            <a:r>
              <a:rPr lang="en-CA" dirty="0"/>
              <a:t>1 minute per person</a:t>
            </a:r>
          </a:p>
          <a:p>
            <a:pPr lvl="1"/>
            <a:r>
              <a:rPr lang="en-CA" dirty="0"/>
              <a:t>Quickly introduce yourself</a:t>
            </a:r>
          </a:p>
          <a:p>
            <a:pPr lvl="1"/>
            <a:r>
              <a:rPr lang="en-CA" dirty="0"/>
              <a:t>Share something you’re passionate about, or something you consider funny or interesting about yourself</a:t>
            </a:r>
          </a:p>
          <a:p>
            <a:pPr lvl="1"/>
            <a:r>
              <a:rPr lang="en-CA" b="1" dirty="0"/>
              <a:t>Be sure to agree on a date and time to connect on a weekly basis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178560" y="-94953"/>
            <a:ext cx="1931822" cy="1860183"/>
          </a:xfrm>
          <a:prstGeom prst="rect">
            <a:avLst/>
          </a:prstGeom>
        </p:spPr>
      </p:pic>
      <p:grpSp>
        <p:nvGrpSpPr>
          <p:cNvPr id="4" name="Group 3">
            <a:extLst>
              <a:ext uri="{FF2B5EF4-FFF2-40B4-BE49-F238E27FC236}">
                <a16:creationId xmlns:a16="http://schemas.microsoft.com/office/drawing/2014/main" id="{D4DFC262-7677-85C1-1C23-459E8A65EDDA}"/>
              </a:ext>
            </a:extLst>
          </p:cNvPr>
          <p:cNvGrpSpPr/>
          <p:nvPr/>
        </p:nvGrpSpPr>
        <p:grpSpPr>
          <a:xfrm>
            <a:off x="7668344" y="6159853"/>
            <a:ext cx="608297" cy="654519"/>
            <a:chOff x="1691680" y="5343137"/>
            <a:chExt cx="803649" cy="818086"/>
          </a:xfrm>
        </p:grpSpPr>
        <p:pic>
          <p:nvPicPr>
            <p:cNvPr id="5" name="Picture 4">
              <a:extLst>
                <a:ext uri="{FF2B5EF4-FFF2-40B4-BE49-F238E27FC236}">
                  <a16:creationId xmlns:a16="http://schemas.microsoft.com/office/drawing/2014/main" id="{8D42886E-3A79-4152-8E3D-DB89220DC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6" name="Oval 5">
              <a:extLst>
                <a:ext uri="{FF2B5EF4-FFF2-40B4-BE49-F238E27FC236}">
                  <a16:creationId xmlns:a16="http://schemas.microsoft.com/office/drawing/2014/main" id="{6763CFD8-BD65-68C3-B97A-CF3B71779DF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97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a:t>Gratitude journaling</a:t>
            </a:r>
            <a:endParaRPr lang="en-CA" dirty="0"/>
          </a:p>
        </p:txBody>
      </p:sp>
      <p:sp>
        <p:nvSpPr>
          <p:cNvPr id="3" name="Content Placeholder 2"/>
          <p:cNvSpPr>
            <a:spLocks noGrp="1"/>
          </p:cNvSpPr>
          <p:nvPr>
            <p:ph idx="1"/>
          </p:nvPr>
        </p:nvSpPr>
        <p:spPr/>
        <p:txBody>
          <a:bodyPr>
            <a:normAutofit/>
          </a:bodyPr>
          <a:lstStyle/>
          <a:p>
            <a:r>
              <a:rPr lang="en-CA" dirty="0"/>
              <a:t>Take a notebook that will serve you as your journaling reflection or diary – this is personal</a:t>
            </a:r>
          </a:p>
          <a:p>
            <a:r>
              <a:rPr lang="en-CA" dirty="0"/>
              <a:t>Let’s take 2 minutes to write down what you are grateful for</a:t>
            </a:r>
          </a:p>
          <a:p>
            <a:pPr lvl="1"/>
            <a:r>
              <a:rPr lang="en-CA" dirty="0"/>
              <a:t>This could be in bullet form</a:t>
            </a:r>
          </a:p>
          <a:p>
            <a:pPr lvl="1"/>
            <a:r>
              <a:rPr lang="en-CA" dirty="0"/>
              <a:t>Even 2 or 3 things per day will do</a:t>
            </a:r>
          </a:p>
          <a:p>
            <a:pPr lvl="1"/>
            <a:r>
              <a:rPr lang="en-CA" dirty="0"/>
              <a:t>They can be simple things you did or noticed during the day</a:t>
            </a:r>
          </a:p>
        </p:txBody>
      </p:sp>
      <p:sp>
        <p:nvSpPr>
          <p:cNvPr id="5" name="Rectangle 4"/>
          <p:cNvSpPr/>
          <p:nvPr/>
        </p:nvSpPr>
        <p:spPr>
          <a:xfrm>
            <a:off x="1800200" y="5872610"/>
            <a:ext cx="5724128" cy="276999"/>
          </a:xfrm>
          <a:prstGeom prst="rect">
            <a:avLst/>
          </a:prstGeom>
        </p:spPr>
        <p:txBody>
          <a:bodyPr wrap="square">
            <a:spAutoFit/>
          </a:bodyPr>
          <a:lstStyle/>
          <a:p>
            <a:r>
              <a:rPr lang="en-CA" sz="1200" dirty="0">
                <a:hlinkClick r:id="rId4"/>
              </a:rPr>
              <a:t>http://greatergood.berkeley.edu/article/item/how_to_upgrade_your_gratitude_practice</a:t>
            </a:r>
            <a:r>
              <a:rPr lang="en-CA" sz="1200" dirty="0"/>
              <a:t> </a:t>
            </a:r>
          </a:p>
        </p:txBody>
      </p:sp>
      <p:grpSp>
        <p:nvGrpSpPr>
          <p:cNvPr id="6" name="Group 5">
            <a:extLst>
              <a:ext uri="{FF2B5EF4-FFF2-40B4-BE49-F238E27FC236}">
                <a16:creationId xmlns:a16="http://schemas.microsoft.com/office/drawing/2014/main" id="{0183767D-3F8C-FDDC-95B8-A3F8A8BF8F40}"/>
              </a:ext>
            </a:extLst>
          </p:cNvPr>
          <p:cNvGrpSpPr/>
          <p:nvPr/>
        </p:nvGrpSpPr>
        <p:grpSpPr>
          <a:xfrm>
            <a:off x="7668344" y="6159853"/>
            <a:ext cx="608297" cy="654519"/>
            <a:chOff x="1691680" y="5343137"/>
            <a:chExt cx="803649" cy="818086"/>
          </a:xfrm>
        </p:grpSpPr>
        <p:pic>
          <p:nvPicPr>
            <p:cNvPr id="8" name="Picture 7">
              <a:extLst>
                <a:ext uri="{FF2B5EF4-FFF2-40B4-BE49-F238E27FC236}">
                  <a16:creationId xmlns:a16="http://schemas.microsoft.com/office/drawing/2014/main" id="{5F8B3E2E-F9BC-286F-87E1-5C0C66ACB1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044A80F0-9C4F-D614-BE67-1476141FC49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a:t>Practice – The basics </a:t>
            </a:r>
            <a:r>
              <a:rPr lang="en-CA" sz="3600" dirty="0"/>
              <a:t>(1/2)</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a:t>The intention of being (as opposed to doing)</a:t>
            </a:r>
          </a:p>
          <a:p>
            <a:pPr lvl="1"/>
            <a:r>
              <a:rPr lang="en-US" dirty="0"/>
              <a:t>Posture: sit with a straight back, as comfortable as possible, as if your head is pending from the top </a:t>
            </a:r>
          </a:p>
          <a:p>
            <a:pPr lvl="1"/>
            <a:r>
              <a:rPr lang="en-US" dirty="0"/>
              <a:t>in the chair that you are sited, or cross legged if you feel comfortable</a:t>
            </a:r>
          </a:p>
          <a:p>
            <a:pPr lvl="1"/>
            <a:r>
              <a:rPr lang="en-US" dirty="0"/>
              <a:t>slightly tuck your chin</a:t>
            </a:r>
          </a:p>
          <a:p>
            <a:pPr lvl="1"/>
            <a:r>
              <a:rPr lang="en-US" dirty="0"/>
              <a:t>Mindset: keep an open mind, feel the experience</a:t>
            </a:r>
          </a:p>
          <a:p>
            <a:pPr lvl="1"/>
            <a:r>
              <a:rPr lang="en-US" dirty="0"/>
              <a:t>You experience may vary each day, all is good</a:t>
            </a:r>
          </a:p>
          <a:p>
            <a:pPr lvl="1"/>
            <a:r>
              <a:rPr lang="en-US" dirty="0"/>
              <a:t>Focus on the breathing</a:t>
            </a:r>
          </a:p>
          <a:p>
            <a:pPr lvl="1"/>
            <a:r>
              <a:rPr lang="en-US" dirty="0"/>
              <a:t>Notice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a:t>
            </a:r>
          </a:p>
          <a:p>
            <a:pPr marL="971550" lvl="1" indent="-514350">
              <a:buFont typeface="+mj-lt"/>
              <a:buAutoNum type="arabicPeriod"/>
            </a:pPr>
            <a:r>
              <a:rPr lang="en-CA" dirty="0"/>
              <a:t>be an observer... the mind may be busy and noisy, just observe it</a:t>
            </a:r>
          </a:p>
          <a:p>
            <a:pPr marL="457200" lvl="1" indent="0">
              <a:buNone/>
            </a:pPr>
            <a:endParaRPr lang="en-CA" dirty="0"/>
          </a:p>
          <a:p>
            <a:pPr lvl="0"/>
            <a:endParaRPr lang="en-US" dirty="0"/>
          </a:p>
        </p:txBody>
      </p:sp>
    </p:spTree>
    <p:extLst>
      <p:ext uri="{BB962C8B-B14F-4D97-AF65-F5344CB8AC3E}">
        <p14:creationId xmlns:p14="http://schemas.microsoft.com/office/powerpoint/2010/main" val="1411960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nvPr>
        </p:nvSpPr>
        <p:spPr/>
        <p:txBody>
          <a:bodyPr/>
          <a:lstStyle/>
          <a:p>
            <a:r>
              <a:rPr lang="fr-CA" dirty="0"/>
              <a:t>Debrief – </a:t>
            </a:r>
            <a:r>
              <a:rPr lang="fr-CA" dirty="0" err="1"/>
              <a:t>Plenary</a:t>
            </a:r>
            <a:r>
              <a:rPr lang="fr-CA" dirty="0"/>
              <a:t> &amp; Small Groups</a:t>
            </a:r>
            <a:endParaRPr lang="en-US"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nvPr>
        </p:nvSpPr>
        <p:spPr>
          <a:xfrm>
            <a:off x="457200" y="1600200"/>
            <a:ext cx="8229600" cy="4853136"/>
          </a:xfrm>
        </p:spPr>
        <p:txBody>
          <a:bodyPr>
            <a:normAutofit/>
          </a:bodyPr>
          <a:lstStyle/>
          <a:p>
            <a:r>
              <a:rPr lang="en-CA" baseline="0" dirty="0"/>
              <a:t>Share how the experience went for you</a:t>
            </a:r>
          </a:p>
          <a:p>
            <a:pPr lvl="1"/>
            <a:r>
              <a:rPr lang="en-CA" noProof="0" dirty="0"/>
              <a:t>What insight did you get?</a:t>
            </a:r>
          </a:p>
          <a:p>
            <a:pPr lvl="1"/>
            <a:r>
              <a:rPr lang="en-CA" noProof="0" dirty="0"/>
              <a:t>What did you noticed?</a:t>
            </a:r>
          </a:p>
          <a:p>
            <a:pPr lvl="1"/>
            <a:r>
              <a:rPr lang="en-CA" noProof="0" dirty="0"/>
              <a:t>What was challenging or </a:t>
            </a:r>
            <a:r>
              <a:rPr lang="en-CA" noProof="0" dirty="0" err="1"/>
              <a:t>surprisly</a:t>
            </a:r>
            <a:r>
              <a:rPr lang="en-CA" noProof="0" dirty="0"/>
              <a:t> easy?</a:t>
            </a:r>
          </a:p>
          <a:p>
            <a:r>
              <a:rPr lang="en-CA" dirty="0"/>
              <a:t>You’ll be joining a small group of 4 to 6 people, randomly assigned.</a:t>
            </a:r>
          </a:p>
          <a:p>
            <a:r>
              <a:rPr lang="en-CA" baseline="0" dirty="0"/>
              <a:t>Be conscious of your airtime.</a:t>
            </a:r>
          </a:p>
          <a:p>
            <a:r>
              <a:rPr lang="en-CA" baseline="0" dirty="0"/>
              <a:t>A message will be sent to let you know how</a:t>
            </a:r>
            <a:r>
              <a:rPr lang="en-CA" dirty="0"/>
              <a:t> much time there is left</a:t>
            </a:r>
            <a:endParaRPr lang="en-CA" baseline="0" dirty="0"/>
          </a:p>
        </p:txBody>
      </p:sp>
      <p:grpSp>
        <p:nvGrpSpPr>
          <p:cNvPr id="6" name="Group 8">
            <a:extLst>
              <a:ext uri="{FF2B5EF4-FFF2-40B4-BE49-F238E27FC236}">
                <a16:creationId xmlns:a16="http://schemas.microsoft.com/office/drawing/2014/main" id="{955A0616-8452-479F-B5B2-E8E0012B7C71}"/>
              </a:ext>
            </a:extLst>
          </p:cNvPr>
          <p:cNvGrpSpPr/>
          <p:nvPr/>
        </p:nvGrpSpPr>
        <p:grpSpPr>
          <a:xfrm>
            <a:off x="7092280" y="1116124"/>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r>
              <a:rPr lang="en-CA" dirty="0"/>
              <a:t>Connecting – once a week with you buddies</a:t>
            </a:r>
          </a:p>
          <a:p>
            <a:pPr lvl="1"/>
            <a:r>
              <a:rPr lang="en-CA" dirty="0"/>
              <a:t>Recommended 20 minutes call: 5 </a:t>
            </a:r>
            <a:r>
              <a:rPr lang="en-CA" dirty="0" err="1"/>
              <a:t>mins</a:t>
            </a:r>
            <a:r>
              <a:rPr lang="en-CA" dirty="0"/>
              <a:t> for each, you can discuss what you found interested, what was challenging, what you like the most</a:t>
            </a:r>
          </a:p>
          <a:p>
            <a:r>
              <a:rPr lang="en-CA" dirty="0"/>
              <a:t>Gratitude Journaling – daily</a:t>
            </a:r>
          </a:p>
          <a:p>
            <a:pPr lvl="1"/>
            <a:r>
              <a:rPr lang="en-CA" dirty="0"/>
              <a:t>This could be in bullet form, even 2 or 3 things per day will do, They can be simple things you did or noticed during the day</a:t>
            </a:r>
          </a:p>
          <a:p>
            <a:r>
              <a:rPr lang="en-CA" dirty="0"/>
              <a:t>Practice 5 </a:t>
            </a:r>
            <a:r>
              <a:rPr lang="en-CA" dirty="0" err="1"/>
              <a:t>mins</a:t>
            </a:r>
            <a:r>
              <a:rPr lang="en-CA" dirty="0"/>
              <a:t> body scan – daily</a:t>
            </a:r>
            <a:br>
              <a:rPr lang="en-CA" dirty="0"/>
            </a:br>
            <a:r>
              <a:rPr lang="en-CA" sz="2100" dirty="0">
                <a:hlinkClick r:id="rId3"/>
              </a:rPr>
              <a:t>https://archive.org/details/BodyScan6minsB</a:t>
            </a:r>
            <a:br>
              <a:rPr lang="en-CA" sz="2100" dirty="0"/>
            </a:br>
            <a:r>
              <a:rPr lang="en-CA" sz="2100" u="sng" dirty="0">
                <a:hlinkClick r:id="rId4"/>
              </a:rPr>
              <a:t>http://elishagoldstein.com/videos/sitting-with-awareness-of-thoughts/​</a:t>
            </a:r>
            <a:endParaRPr lang="en-CA" sz="2100" dirty="0"/>
          </a:p>
          <a:p>
            <a:r>
              <a:rPr lang="en-CA" dirty="0"/>
              <a:t>Questions or comments during the week?</a:t>
            </a:r>
            <a:br>
              <a:rPr lang="en-CA" dirty="0"/>
            </a:br>
            <a:r>
              <a:rPr lang="en-CA" dirty="0"/>
              <a:t>please ask and share via the Cohort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656442" y="263033"/>
            <a:ext cx="1172680" cy="1209033"/>
          </a:xfrm>
          <a:prstGeom prst="rect">
            <a:avLst/>
          </a:prstGeom>
        </p:spPr>
      </p:pic>
      <p:grpSp>
        <p:nvGrpSpPr>
          <p:cNvPr id="4" name="Group 3"/>
          <p:cNvGrpSpPr/>
          <p:nvPr/>
        </p:nvGrpSpPr>
        <p:grpSpPr>
          <a:xfrm>
            <a:off x="6930758" y="412115"/>
            <a:ext cx="766043" cy="910869"/>
            <a:chOff x="6542261" y="506769"/>
            <a:chExt cx="523699" cy="570787"/>
          </a:xfrm>
        </p:grpSpPr>
        <p:pic>
          <p:nvPicPr>
            <p:cNvPr id="7" name="Picture 6"/>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973428" y="485197"/>
            <a:ext cx="831200" cy="764704"/>
          </a:xfrm>
          <a:prstGeom prst="rect">
            <a:avLst/>
          </a:prstGeom>
        </p:spPr>
      </p:pic>
      <p:pic>
        <p:nvPicPr>
          <p:cNvPr id="2050"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2931" y="391299"/>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2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97638" y="5157192"/>
            <a:ext cx="3348865"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8720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1143000"/>
          </a:xfrm>
        </p:spPr>
        <p:txBody>
          <a:bodyPr>
            <a:noAutofit/>
          </a:bodyPr>
          <a:lstStyle/>
          <a:p>
            <a:r>
              <a:rPr lang="en-US" sz="2800" b="1" i="0" dirty="0">
                <a:solidFill>
                  <a:srgbClr val="202122"/>
                </a:solidFill>
                <a:effectLst/>
                <a:latin typeface="Arial" panose="020B0604020202020204" pitchFamily="34" charset="0"/>
              </a:rPr>
              <a:t>Delivered by</a:t>
            </a:r>
            <a:r>
              <a:rPr lang="en-US" sz="2800" i="0" dirty="0">
                <a:solidFill>
                  <a:srgbClr val="202122"/>
                </a:solidFill>
                <a:effectLst/>
                <a:latin typeface="Arial" panose="020B0604020202020204" pitchFamily="34" charset="0"/>
              </a:rPr>
              <a:t> a team of volunteer </a:t>
            </a:r>
            <a:r>
              <a:rPr lang="en-US" sz="2800" b="1" i="0" dirty="0">
                <a:solidFill>
                  <a:srgbClr val="202122"/>
                </a:solidFill>
                <a:effectLst/>
                <a:latin typeface="Arial" panose="020B0604020202020204" pitchFamily="34" charset="0"/>
                <a:hlinkClick r:id="rId4"/>
              </a:rPr>
              <a:t>facilitators</a:t>
            </a:r>
            <a:endParaRPr lang="fr-CA" sz="2800" u="none" dirty="0">
              <a:solidFill>
                <a:srgbClr val="FF0000"/>
              </a:solidFill>
            </a:endParaRPr>
          </a:p>
        </p:txBody>
      </p:sp>
      <p:grpSp>
        <p:nvGrpSpPr>
          <p:cNvPr id="9" name="Group 8">
            <a:extLst>
              <a:ext uri="{FF2B5EF4-FFF2-40B4-BE49-F238E27FC236}">
                <a16:creationId xmlns:a16="http://schemas.microsoft.com/office/drawing/2014/main" id="{E4D75728-F8DA-327E-4C3B-5A954EFC1BC7}"/>
              </a:ext>
            </a:extLst>
          </p:cNvPr>
          <p:cNvGrpSpPr/>
          <p:nvPr/>
        </p:nvGrpSpPr>
        <p:grpSpPr>
          <a:xfrm>
            <a:off x="542241" y="4007832"/>
            <a:ext cx="1609950" cy="2045885"/>
            <a:chOff x="542241" y="4037588"/>
            <a:chExt cx="1609950" cy="2045885"/>
          </a:xfrm>
        </p:grpSpPr>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a:blip r:embed="rId5"/>
            <a:stretch>
              <a:fillRect/>
            </a:stretch>
          </p:blipFill>
          <p:spPr>
            <a:xfrm>
              <a:off x="542241" y="4037588"/>
              <a:ext cx="1609950" cy="1609950"/>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Alejandro </a:t>
              </a:r>
              <a:endParaRPr lang="en-US" dirty="0"/>
            </a:p>
          </p:txBody>
        </p:sp>
      </p:grpSp>
      <p:grpSp>
        <p:nvGrpSpPr>
          <p:cNvPr id="11" name="Group 10">
            <a:extLst>
              <a:ext uri="{FF2B5EF4-FFF2-40B4-BE49-F238E27FC236}">
                <a16:creationId xmlns:a16="http://schemas.microsoft.com/office/drawing/2014/main" id="{4D539702-559C-34CA-B20C-9E53175F7029}"/>
              </a:ext>
            </a:extLst>
          </p:cNvPr>
          <p:cNvGrpSpPr/>
          <p:nvPr/>
        </p:nvGrpSpPr>
        <p:grpSpPr>
          <a:xfrm>
            <a:off x="4144159" y="4002125"/>
            <a:ext cx="1400238" cy="2057298"/>
            <a:chOff x="4870895" y="4026175"/>
            <a:chExt cx="1400238" cy="2057298"/>
          </a:xfrm>
        </p:grpSpPr>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30" name="TextBox 29">
              <a:extLst>
                <a:ext uri="{FF2B5EF4-FFF2-40B4-BE49-F238E27FC236}">
                  <a16:creationId xmlns:a16="http://schemas.microsoft.com/office/drawing/2014/main" id="{6C842E97-6ADE-E37F-71FF-40F877221EDF}"/>
                </a:ext>
              </a:extLst>
            </p:cNvPr>
            <p:cNvSpPr txBox="1"/>
            <p:nvPr/>
          </p:nvSpPr>
          <p:spPr>
            <a:xfrm>
              <a:off x="4870895" y="5714141"/>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Robert</a:t>
              </a:r>
              <a:endParaRPr lang="en-US" dirty="0"/>
            </a:p>
          </p:txBody>
        </p:sp>
      </p:grpSp>
      <p:grpSp>
        <p:nvGrpSpPr>
          <p:cNvPr id="10" name="Group 9">
            <a:extLst>
              <a:ext uri="{FF2B5EF4-FFF2-40B4-BE49-F238E27FC236}">
                <a16:creationId xmlns:a16="http://schemas.microsoft.com/office/drawing/2014/main" id="{BEBC6161-84B3-3B7F-8953-BFDEE048C571}"/>
              </a:ext>
            </a:extLst>
          </p:cNvPr>
          <p:cNvGrpSpPr/>
          <p:nvPr/>
        </p:nvGrpSpPr>
        <p:grpSpPr>
          <a:xfrm>
            <a:off x="2380528" y="3980664"/>
            <a:ext cx="1535294" cy="2100221"/>
            <a:chOff x="2655274" y="3983252"/>
            <a:chExt cx="1535294" cy="2100221"/>
          </a:xfrm>
        </p:grpSpPr>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1" name="TextBox 30">
              <a:extLst>
                <a:ext uri="{FF2B5EF4-FFF2-40B4-BE49-F238E27FC236}">
                  <a16:creationId xmlns:a16="http://schemas.microsoft.com/office/drawing/2014/main" id="{764C828E-4EC6-9AB3-8B41-944AF3D2920E}"/>
                </a:ext>
              </a:extLst>
            </p:cNvPr>
            <p:cNvSpPr txBox="1"/>
            <p:nvPr/>
          </p:nvSpPr>
          <p:spPr>
            <a:xfrm>
              <a:off x="2655274" y="5714141"/>
              <a:ext cx="153529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Marie-Lyne</a:t>
              </a:r>
              <a:endParaRPr lang="en-US" dirty="0"/>
            </a:p>
          </p:txBody>
        </p:sp>
      </p:grpSp>
      <p:grpSp>
        <p:nvGrpSpPr>
          <p:cNvPr id="2" name="Group 1">
            <a:extLst>
              <a:ext uri="{FF2B5EF4-FFF2-40B4-BE49-F238E27FC236}">
                <a16:creationId xmlns:a16="http://schemas.microsoft.com/office/drawing/2014/main" id="{09132F27-2850-1E3D-D428-362BE040A8DD}"/>
              </a:ext>
            </a:extLst>
          </p:cNvPr>
          <p:cNvGrpSpPr/>
          <p:nvPr/>
        </p:nvGrpSpPr>
        <p:grpSpPr>
          <a:xfrm>
            <a:off x="5732866" y="1695598"/>
            <a:ext cx="1333686" cy="1990399"/>
            <a:chOff x="6012554" y="1693696"/>
            <a:chExt cx="1333686" cy="1990399"/>
          </a:xfrm>
        </p:grpSpPr>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34" name="TextBox 33">
              <a:extLst>
                <a:ext uri="{FF2B5EF4-FFF2-40B4-BE49-F238E27FC236}">
                  <a16:creationId xmlns:a16="http://schemas.microsoft.com/office/drawing/2014/main" id="{FD1D3FA9-C4D0-BD9A-0186-CB1005C175B2}"/>
                </a:ext>
              </a:extLst>
            </p:cNvPr>
            <p:cNvSpPr txBox="1"/>
            <p:nvPr/>
          </p:nvSpPr>
          <p:spPr>
            <a:xfrm>
              <a:off x="6012554" y="3314763"/>
              <a:ext cx="1313620"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Carmen</a:t>
              </a:r>
              <a:endParaRPr lang="en-US" dirty="0"/>
            </a:p>
          </p:txBody>
        </p:sp>
      </p:grpSp>
      <p:grpSp>
        <p:nvGrpSpPr>
          <p:cNvPr id="7" name="Group 6">
            <a:extLst>
              <a:ext uri="{FF2B5EF4-FFF2-40B4-BE49-F238E27FC236}">
                <a16:creationId xmlns:a16="http://schemas.microsoft.com/office/drawing/2014/main" id="{CB1AF0A5-7096-30EB-88D9-188423B38B48}"/>
              </a:ext>
            </a:extLst>
          </p:cNvPr>
          <p:cNvGrpSpPr/>
          <p:nvPr/>
        </p:nvGrpSpPr>
        <p:grpSpPr>
          <a:xfrm>
            <a:off x="457199" y="1724190"/>
            <a:ext cx="1405411" cy="1933215"/>
            <a:chOff x="457199" y="1789689"/>
            <a:chExt cx="1405411" cy="1933215"/>
          </a:xfrm>
        </p:grpSpPr>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35" name="TextBox 34">
              <a:extLst>
                <a:ext uri="{FF2B5EF4-FFF2-40B4-BE49-F238E27FC236}">
                  <a16:creationId xmlns:a16="http://schemas.microsoft.com/office/drawing/2014/main" id="{0CFF4076-7CCE-AB32-2C9D-423BBBD1CD1F}"/>
                </a:ext>
              </a:extLst>
            </p:cNvPr>
            <p:cNvSpPr txBox="1"/>
            <p:nvPr/>
          </p:nvSpPr>
          <p:spPr>
            <a:xfrm>
              <a:off x="457199" y="3353572"/>
              <a:ext cx="1220898"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Ginette</a:t>
              </a:r>
              <a:endParaRPr lang="en-US" dirty="0"/>
            </a:p>
          </p:txBody>
        </p:sp>
      </p:grpSp>
      <p:grpSp>
        <p:nvGrpSpPr>
          <p:cNvPr id="5" name="Group 4">
            <a:extLst>
              <a:ext uri="{FF2B5EF4-FFF2-40B4-BE49-F238E27FC236}">
                <a16:creationId xmlns:a16="http://schemas.microsoft.com/office/drawing/2014/main" id="{DA68E524-9790-23FA-284E-CAF62AAD0D7C}"/>
              </a:ext>
            </a:extLst>
          </p:cNvPr>
          <p:cNvGrpSpPr/>
          <p:nvPr/>
        </p:nvGrpSpPr>
        <p:grpSpPr>
          <a:xfrm>
            <a:off x="2184809" y="1715548"/>
            <a:ext cx="1569973" cy="1950498"/>
            <a:chOff x="2636363" y="1752215"/>
            <a:chExt cx="1569973" cy="1950498"/>
          </a:xfrm>
        </p:grpSpPr>
        <p:sp>
          <p:nvSpPr>
            <p:cNvPr id="32" name="TextBox 31">
              <a:extLst>
                <a:ext uri="{FF2B5EF4-FFF2-40B4-BE49-F238E27FC236}">
                  <a16:creationId xmlns:a16="http://schemas.microsoft.com/office/drawing/2014/main" id="{860FD9C6-BD02-D4F7-4224-2B03F15214A2}"/>
                </a:ext>
              </a:extLst>
            </p:cNvPr>
            <p:cNvSpPr txBox="1"/>
            <p:nvPr/>
          </p:nvSpPr>
          <p:spPr>
            <a:xfrm>
              <a:off x="2636363" y="3333381"/>
              <a:ext cx="1569973"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Casey-Marie</a:t>
              </a:r>
              <a:endParaRPr lang="en-US" dirty="0"/>
            </a:p>
          </p:txBody>
        </p:sp>
        <p:pic>
          <p:nvPicPr>
            <p:cNvPr id="4"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226958F5-6175-5B1A-555D-BEC8CD8FF3C0}"/>
              </a:ext>
            </a:extLst>
          </p:cNvPr>
          <p:cNvGrpSpPr/>
          <p:nvPr/>
        </p:nvGrpSpPr>
        <p:grpSpPr>
          <a:xfrm>
            <a:off x="4076981" y="1715549"/>
            <a:ext cx="1333686" cy="1950497"/>
            <a:chOff x="5004588" y="1752216"/>
            <a:chExt cx="1333686" cy="1950497"/>
          </a:xfrm>
        </p:grpSpPr>
        <p:sp>
          <p:nvSpPr>
            <p:cNvPr id="33" name="TextBox 32">
              <a:extLst>
                <a:ext uri="{FF2B5EF4-FFF2-40B4-BE49-F238E27FC236}">
                  <a16:creationId xmlns:a16="http://schemas.microsoft.com/office/drawing/2014/main" id="{EB58F57C-CE78-89DE-E8B3-CBC0AF64F159}"/>
                </a:ext>
              </a:extLst>
            </p:cNvPr>
            <p:cNvSpPr txBox="1"/>
            <p:nvPr/>
          </p:nvSpPr>
          <p:spPr>
            <a:xfrm>
              <a:off x="5055511" y="3333381"/>
              <a:ext cx="1229389"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Alison</a:t>
              </a:r>
              <a:endParaRPr lang="en-US" i="1" dirty="0"/>
            </a:p>
          </p:txBody>
        </p:sp>
        <p:pic>
          <p:nvPicPr>
            <p:cNvPr id="1028" name="Picture 4">
              <a:extLst>
                <a:ext uri="{FF2B5EF4-FFF2-40B4-BE49-F238E27FC236}">
                  <a16:creationId xmlns:a16="http://schemas.microsoft.com/office/drawing/2014/main" id="{45051977-D2F7-DD4B-2FA9-8A67B846E7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379" t="7424" r="1" b="31510"/>
            <a:stretch/>
          </p:blipFill>
          <p:spPr bwMode="auto">
            <a:xfrm>
              <a:off x="5004588" y="1752216"/>
              <a:ext cx="1333686" cy="16063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E44D48E-C766-0C5E-2B9D-49AA82D92405}"/>
              </a:ext>
            </a:extLst>
          </p:cNvPr>
          <p:cNvGrpSpPr/>
          <p:nvPr/>
        </p:nvGrpSpPr>
        <p:grpSpPr>
          <a:xfrm>
            <a:off x="7345687" y="4070467"/>
            <a:ext cx="1412533" cy="2197613"/>
            <a:chOff x="7063464" y="3978193"/>
            <a:chExt cx="1412533" cy="2197613"/>
          </a:xfrm>
        </p:grpSpPr>
        <p:sp>
          <p:nvSpPr>
            <p:cNvPr id="29" name="TextBox 28">
              <a:extLst>
                <a:ext uri="{FF2B5EF4-FFF2-40B4-BE49-F238E27FC236}">
                  <a16:creationId xmlns:a16="http://schemas.microsoft.com/office/drawing/2014/main" id="{4951817E-36FB-C29E-8A73-3417C31E3BAE}"/>
                </a:ext>
              </a:extLst>
            </p:cNvPr>
            <p:cNvSpPr txBox="1"/>
            <p:nvPr/>
          </p:nvSpPr>
          <p:spPr>
            <a:xfrm>
              <a:off x="7063464" y="5529475"/>
              <a:ext cx="1412533" cy="646331"/>
            </a:xfrm>
            <a:prstGeom prst="rect">
              <a:avLst/>
            </a:prstGeom>
            <a:noFill/>
          </p:spPr>
          <p:txBody>
            <a:bodyPr wrap="square">
              <a:spAutoFit/>
            </a:bodyPr>
            <a:lstStyle/>
            <a:p>
              <a:pPr algn="ctr"/>
              <a:r>
                <a:rPr lang="en-US" sz="1800" b="1" i="1" dirty="0">
                  <a:effectLst/>
                </a:rPr>
                <a:t>Sonya, Laura &amp; Leanne</a:t>
              </a:r>
              <a:endParaRPr lang="en-US" i="1" dirty="0"/>
            </a:p>
          </p:txBody>
        </p:sp>
        <p:pic>
          <p:nvPicPr>
            <p:cNvPr id="1030" name="Picture 6">
              <a:extLst>
                <a:ext uri="{FF2B5EF4-FFF2-40B4-BE49-F238E27FC236}">
                  <a16:creationId xmlns:a16="http://schemas.microsoft.com/office/drawing/2014/main" id="{B76C13ED-4E92-9981-3FC5-126C7DD06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2" y="3978193"/>
              <a:ext cx="1362265"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22869D0-A09A-470C-3A97-F2F10237914B}"/>
              </a:ext>
            </a:extLst>
          </p:cNvPr>
          <p:cNvGrpSpPr/>
          <p:nvPr/>
        </p:nvGrpSpPr>
        <p:grpSpPr>
          <a:xfrm>
            <a:off x="5772734" y="3966530"/>
            <a:ext cx="1362264" cy="2128489"/>
            <a:chOff x="6520300" y="3966530"/>
            <a:chExt cx="1362264" cy="2128489"/>
          </a:xfrm>
        </p:grpSpPr>
        <p:pic>
          <p:nvPicPr>
            <p:cNvPr id="1026"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18CE00-99FC-EAEA-501D-153FA2D956E5}"/>
                </a:ext>
              </a:extLst>
            </p:cNvPr>
            <p:cNvSpPr txBox="1"/>
            <p:nvPr/>
          </p:nvSpPr>
          <p:spPr>
            <a:xfrm>
              <a:off x="6520300" y="5725687"/>
              <a:ext cx="1362264"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Michelle</a:t>
              </a:r>
              <a:endParaRPr lang="en-US" dirty="0"/>
            </a:p>
          </p:txBody>
        </p:sp>
      </p:grpSp>
      <p:grpSp>
        <p:nvGrpSpPr>
          <p:cNvPr id="22" name="Group 21">
            <a:extLst>
              <a:ext uri="{FF2B5EF4-FFF2-40B4-BE49-F238E27FC236}">
                <a16:creationId xmlns:a16="http://schemas.microsoft.com/office/drawing/2014/main" id="{4887E83E-8F1A-DD04-B277-1A049A488A49}"/>
              </a:ext>
            </a:extLst>
          </p:cNvPr>
          <p:cNvGrpSpPr/>
          <p:nvPr/>
        </p:nvGrpSpPr>
        <p:grpSpPr>
          <a:xfrm>
            <a:off x="7388750" y="1719160"/>
            <a:ext cx="1369470" cy="1943275"/>
            <a:chOff x="7388750" y="1742722"/>
            <a:chExt cx="1369470" cy="1943275"/>
          </a:xfrm>
        </p:grpSpPr>
        <p:sp>
          <p:nvSpPr>
            <p:cNvPr id="20" name="TextBox 19">
              <a:extLst>
                <a:ext uri="{FF2B5EF4-FFF2-40B4-BE49-F238E27FC236}">
                  <a16:creationId xmlns:a16="http://schemas.microsoft.com/office/drawing/2014/main" id="{BA0F8A1C-A5C7-0E5D-3F79-95E8062AEB19}"/>
                </a:ext>
              </a:extLst>
            </p:cNvPr>
            <p:cNvSpPr txBox="1"/>
            <p:nvPr/>
          </p:nvSpPr>
          <p:spPr>
            <a:xfrm>
              <a:off x="7390550" y="3316665"/>
              <a:ext cx="1333686" cy="369332"/>
            </a:xfrm>
            <a:prstGeom prst="rect">
              <a:avLst/>
            </a:prstGeom>
            <a:noFill/>
          </p:spPr>
          <p:txBody>
            <a:bodyPr wrap="square">
              <a:spAutoFit/>
            </a:bodyPr>
            <a:lstStyle/>
            <a:p>
              <a:pPr algn="ctr"/>
              <a:r>
                <a:rPr lang="en-US" b="1" i="1" dirty="0">
                  <a:solidFill>
                    <a:srgbClr val="202122"/>
                  </a:solidFill>
                  <a:effectLst/>
                  <a:latin typeface="Arial" panose="020B0604020202020204" pitchFamily="34" charset="0"/>
                </a:rPr>
                <a:t>Dani</a:t>
              </a:r>
              <a:endParaRPr lang="en-US" dirty="0"/>
            </a:p>
          </p:txBody>
        </p:sp>
        <p:pic>
          <p:nvPicPr>
            <p:cNvPr id="21"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776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This is a “hands-on” program</a:t>
            </a:r>
            <a:endParaRPr lang="en-CA" dirty="0">
              <a:solidFill>
                <a:schemeClr val="accent3">
                  <a:lumMod val="75000"/>
                </a:schemeClr>
              </a:solidFill>
            </a:endParaRPr>
          </a:p>
        </p:txBody>
      </p:sp>
      <p:grpSp>
        <p:nvGrpSpPr>
          <p:cNvPr id="14" name="Group 13"/>
          <p:cNvGrpSpPr/>
          <p:nvPr/>
        </p:nvGrpSpPr>
        <p:grpSpPr>
          <a:xfrm>
            <a:off x="1263107" y="4662412"/>
            <a:ext cx="2910853" cy="828206"/>
            <a:chOff x="-12443" y="5171107"/>
            <a:chExt cx="2910853" cy="828206"/>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43" y="5352982"/>
              <a:ext cx="1159613" cy="646331"/>
            </a:xfrm>
            <a:prstGeom prst="rect">
              <a:avLst/>
            </a:prstGeom>
          </p:spPr>
          <p:txBody>
            <a:bodyPr wrap="none">
              <a:spAutoFit/>
            </a:bodyPr>
            <a:lstStyle/>
            <a:p>
              <a:pPr algn="ctr"/>
              <a:r>
                <a:rPr lang="en-CA" dirty="0"/>
                <a:t>Poll /</a:t>
              </a:r>
            </a:p>
            <a:p>
              <a:pPr algn="ctr"/>
              <a:r>
                <a:rPr lang="en-CA" dirty="0"/>
                <a:t>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832938" y="1760684"/>
            <a:ext cx="678391" cy="646331"/>
          </a:xfrm>
          <a:prstGeom prst="rect">
            <a:avLst/>
          </a:prstGeom>
        </p:spPr>
        <p:txBody>
          <a:bodyPr wrap="none">
            <a:spAutoFit/>
          </a:bodyPr>
          <a:lstStyle/>
          <a:p>
            <a:pPr algn="ctr"/>
            <a:r>
              <a:rPr lang="en-CA" dirty="0">
                <a:sym typeface="Wingdings 2"/>
              </a:rPr>
              <a:t>Raise</a:t>
            </a:r>
          </a:p>
          <a:p>
            <a:pPr algn="ctr"/>
            <a:r>
              <a:rPr lang="en-CA" dirty="0">
                <a:sym typeface="Wingdings 2"/>
              </a:rPr>
              <a:t>hand</a:t>
            </a:r>
            <a:endParaRPr lang="en-CA" sz="3600" dirty="0">
              <a:solidFill>
                <a:srgbClr val="FF0000"/>
              </a:solidFill>
            </a:endParaRPr>
          </a:p>
        </p:txBody>
      </p:sp>
      <p:grpSp>
        <p:nvGrpSpPr>
          <p:cNvPr id="30" name="Group 29"/>
          <p:cNvGrpSpPr/>
          <p:nvPr/>
        </p:nvGrpSpPr>
        <p:grpSpPr>
          <a:xfrm>
            <a:off x="4970042" y="4617139"/>
            <a:ext cx="2052574" cy="1027724"/>
            <a:chOff x="7035970" y="5566909"/>
            <a:chExt cx="1580098"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a:t>Buddy </a:t>
              </a:r>
            </a:p>
            <a:p>
              <a:pPr algn="ctr"/>
              <a:r>
                <a:rPr lang="en-CA" sz="1600" dirty="0"/>
                <a:t>System</a:t>
              </a:r>
              <a:endParaRPr lang="en-CA" sz="1600" dirty="0">
                <a:solidFill>
                  <a:schemeClr val="accent3">
                    <a:lumMod val="75000"/>
                  </a:schemeClr>
                </a:solidFill>
              </a:endParaRPr>
            </a:p>
          </p:txBody>
        </p:sp>
      </p:grpSp>
      <p:grpSp>
        <p:nvGrpSpPr>
          <p:cNvPr id="35" name="Group 34"/>
          <p:cNvGrpSpPr/>
          <p:nvPr/>
        </p:nvGrpSpPr>
        <p:grpSpPr>
          <a:xfrm>
            <a:off x="4712771" y="1607214"/>
            <a:ext cx="2012550" cy="837846"/>
            <a:chOff x="100175" y="2444629"/>
            <a:chExt cx="1490413" cy="570787"/>
          </a:xfrm>
        </p:grpSpPr>
        <p:sp>
          <p:nvSpPr>
            <p:cNvPr id="36" name="TextBox 35"/>
            <p:cNvSpPr txBox="1"/>
            <p:nvPr/>
          </p:nvSpPr>
          <p:spPr>
            <a:xfrm>
              <a:off x="100175" y="2642269"/>
              <a:ext cx="832741" cy="230642"/>
            </a:xfrm>
            <a:prstGeom prst="rect">
              <a:avLst/>
            </a:prstGeom>
            <a:noFill/>
          </p:spPr>
          <p:txBody>
            <a:bodyPr wrap="none" rtlCol="0">
              <a:spAutoFit/>
            </a:bodyPr>
            <a:lstStyle/>
            <a:p>
              <a:pPr algn="ctr"/>
              <a:r>
                <a:rPr lang="en-CA" sz="1600" dirty="0"/>
                <a:t>Sub-groups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932393" y="3147679"/>
            <a:ext cx="2101359" cy="1017036"/>
            <a:chOff x="4766600" y="2633091"/>
            <a:chExt cx="2101359"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a:t>Connecting </a:t>
              </a:r>
            </a:p>
            <a:p>
              <a:pPr algn="ctr"/>
              <a:r>
                <a:rPr lang="en-CA" sz="1600" dirty="0"/>
                <a:t>&amp; Debriefs</a:t>
              </a:r>
              <a:endParaRPr lang="en-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a:t>Video</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28800"/>
            <a:ext cx="4634864" cy="4634864"/>
          </a:xfrm>
          <a:prstGeom prst="rect">
            <a:avLst/>
          </a:prstGeom>
        </p:spPr>
      </p:pic>
      <p:sp>
        <p:nvSpPr>
          <p:cNvPr id="9" name="Rectangle 8"/>
          <p:cNvSpPr/>
          <p:nvPr/>
        </p:nvSpPr>
        <p:spPr>
          <a:xfrm rot="16375435">
            <a:off x="4227" y="3141079"/>
            <a:ext cx="3617465" cy="923330"/>
          </a:xfrm>
          <a:prstGeom prst="rect">
            <a:avLst/>
          </a:prstGeom>
          <a:noFill/>
        </p:spPr>
        <p:txBody>
          <a:bodyPr wrap="none" lIns="91440" tIns="45720" rIns="91440" bIns="45720">
            <a:prstTxWarp prst="textWave2">
              <a:avLst/>
            </a:prstTxWarp>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anose="05000000000000000000" pitchFamily="2" charset="2"/>
              </a:rPr>
              <a: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GonzalA1\AppData\Local\Microsoft\Windows\Temporary Internet Files\Content.IE5\L9PJGYG4\map_of_canada[1].gif"/>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5720" y="29525"/>
            <a:ext cx="8686800" cy="685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9866"/>
            <a:ext cx="2304256" cy="2304256"/>
          </a:xfrm>
          <a:prstGeom prst="rect">
            <a:avLst/>
          </a:prstGeom>
        </p:spPr>
      </p:pic>
      <p:sp>
        <p:nvSpPr>
          <p:cNvPr id="2" name="Title 1"/>
          <p:cNvSpPr>
            <a:spLocks noGrp="1"/>
          </p:cNvSpPr>
          <p:nvPr>
            <p:ph type="title"/>
          </p:nvPr>
        </p:nvSpPr>
        <p:spPr/>
        <p:txBody>
          <a:bodyPr/>
          <a:lstStyle/>
          <a:p>
            <a:r>
              <a:rPr lang="fr-CA" dirty="0" err="1"/>
              <a:t>Welcoming</a:t>
            </a:r>
            <a:endParaRPr lang="en-US" dirty="0">
              <a:solidFill>
                <a:srgbClr val="FF0000"/>
              </a:solidFill>
            </a:endParaRPr>
          </a:p>
        </p:txBody>
      </p:sp>
      <p:sp>
        <p:nvSpPr>
          <p:cNvPr id="4" name="TextBox 3"/>
          <p:cNvSpPr txBox="1"/>
          <p:nvPr/>
        </p:nvSpPr>
        <p:spPr>
          <a:xfrm>
            <a:off x="827584" y="6309828"/>
            <a:ext cx="1728192" cy="369332"/>
          </a:xfrm>
          <a:prstGeom prst="rect">
            <a:avLst/>
          </a:prstGeom>
          <a:noFill/>
        </p:spPr>
        <p:txBody>
          <a:bodyPr wrap="square" rtlCol="0">
            <a:spAutoFit/>
          </a:bodyPr>
          <a:lstStyle/>
          <a:p>
            <a:r>
              <a:rPr lang="en-CA" dirty="0"/>
              <a:t>NCR – Next Slide</a:t>
            </a:r>
          </a:p>
        </p:txBody>
      </p:sp>
      <p:grpSp>
        <p:nvGrpSpPr>
          <p:cNvPr id="23" name="Group 6">
            <a:extLst>
              <a:ext uri="{FF2B5EF4-FFF2-40B4-BE49-F238E27FC236}">
                <a16:creationId xmlns:a16="http://schemas.microsoft.com/office/drawing/2014/main" id="{1B6E7798-EC94-D48D-3F26-4885A4F0F3BC}"/>
              </a:ext>
            </a:extLst>
          </p:cNvPr>
          <p:cNvGrpSpPr/>
          <p:nvPr/>
        </p:nvGrpSpPr>
        <p:grpSpPr>
          <a:xfrm>
            <a:off x="7490625" y="6431640"/>
            <a:ext cx="352620" cy="369332"/>
            <a:chOff x="3525810" y="6724817"/>
            <a:chExt cx="847810" cy="575846"/>
          </a:xfrm>
        </p:grpSpPr>
        <p:pic>
          <p:nvPicPr>
            <p:cNvPr id="24" name="Picture 2">
              <a:extLst>
                <a:ext uri="{FF2B5EF4-FFF2-40B4-BE49-F238E27FC236}">
                  <a16:creationId xmlns:a16="http://schemas.microsoft.com/office/drawing/2014/main" id="{E41A8338-E7E0-C468-B4D1-E72F15861BC2}"/>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34801FE7-B8DC-EF7B-5620-68F01D0DE911}"/>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a:extLst>
                <a:ext uri="{FF2B5EF4-FFF2-40B4-BE49-F238E27FC236}">
                  <a16:creationId xmlns:a16="http://schemas.microsoft.com/office/drawing/2014/main" id="{4482D1D1-5550-3871-8B01-0B82AEAE6E95}"/>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4616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a:t>Welcoming</a:t>
            </a:r>
            <a:endParaRPr lang="en-CA" dirty="0">
              <a:solidFill>
                <a:srgbClr val="FF0000"/>
              </a:solidFill>
            </a:endParaRP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14" name="Group 6">
            <a:extLst>
              <a:ext uri="{FF2B5EF4-FFF2-40B4-BE49-F238E27FC236}">
                <a16:creationId xmlns:a16="http://schemas.microsoft.com/office/drawing/2014/main" id="{86E8F44B-7A44-EEA1-8C7E-86E4279CA0E0}"/>
              </a:ext>
            </a:extLst>
          </p:cNvPr>
          <p:cNvGrpSpPr/>
          <p:nvPr/>
        </p:nvGrpSpPr>
        <p:grpSpPr>
          <a:xfrm>
            <a:off x="7490625" y="6431640"/>
            <a:ext cx="352620" cy="369332"/>
            <a:chOff x="3525810" y="6724817"/>
            <a:chExt cx="847810" cy="575846"/>
          </a:xfrm>
        </p:grpSpPr>
        <p:pic>
          <p:nvPicPr>
            <p:cNvPr id="15" name="Picture 2">
              <a:extLst>
                <a:ext uri="{FF2B5EF4-FFF2-40B4-BE49-F238E27FC236}">
                  <a16:creationId xmlns:a16="http://schemas.microsoft.com/office/drawing/2014/main" id="{64A3C8D3-F2A2-904F-FF42-8C05B72D9FB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a:extLst>
                <a:ext uri="{FF2B5EF4-FFF2-40B4-BE49-F238E27FC236}">
                  <a16:creationId xmlns:a16="http://schemas.microsoft.com/office/drawing/2014/main" id="{C390F7D2-378C-A540-9509-8B28C2E2890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D2ACBD67-5752-FE9F-0B8D-13B242C1D6C8}"/>
                </a:ext>
              </a:extLst>
            </p:cNvPr>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48FB0-6A93-4E3C-8AEA-185BD197BC54}"/>
              </a:ext>
            </a:extLst>
          </p:cNvPr>
          <p:cNvSpPr>
            <a:spLocks noGrp="1"/>
          </p:cNvSpPr>
          <p:nvPr>
            <p:ph type="title"/>
          </p:nvPr>
        </p:nvSpPr>
        <p:spPr/>
        <p:txBody>
          <a:bodyPr/>
          <a:lstStyle/>
          <a:p>
            <a:r>
              <a:rPr lang="fr-CA" dirty="0">
                <a:solidFill>
                  <a:schemeClr val="bg1"/>
                </a:solidFill>
              </a:rPr>
              <a:t>Hands on Workshop</a:t>
            </a:r>
            <a:endParaRPr lang="en-US" dirty="0">
              <a:solidFill>
                <a:schemeClr val="bg1"/>
              </a:solidFill>
            </a:endParaRPr>
          </a:p>
        </p:txBody>
      </p:sp>
      <p:sp>
        <p:nvSpPr>
          <p:cNvPr id="13" name="Cercle : creux 12">
            <a:extLst>
              <a:ext uri="{FF2B5EF4-FFF2-40B4-BE49-F238E27FC236}">
                <a16:creationId xmlns:a16="http://schemas.microsoft.com/office/drawing/2014/main" id="{3F619BDA-7F88-4DE1-8941-BF27575BC4B4}"/>
              </a:ext>
            </a:extLst>
          </p:cNvPr>
          <p:cNvSpPr/>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a:extLst>
              <a:ext uri="{C807C97D-BFC1-408E-A445-0C87EB9F89A2}">
                <ask:lineSketchStyleProps xmlns:ask="http://schemas.microsoft.com/office/drawing/2018/sketchyshapes" sd="1676714262">
                  <a:prstGeom prst="donut">
                    <a:avLst>
                      <a:gd name="adj" fmla="val 12359"/>
                    </a:avLst>
                  </a:prstGeom>
                  <ask:type>
                    <ask:lineSketchScribbl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nvGrpSpPr>
        <p:grpSpPr>
          <a:xfrm>
            <a:off x="3488412" y="144330"/>
            <a:ext cx="1045351" cy="1343886"/>
            <a:chOff x="1000140" y="2444625"/>
            <a:chExt cx="619463"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1000140" y="2945963"/>
              <a:ext cx="619463" cy="168830"/>
            </a:xfrm>
            <a:prstGeom prst="rect">
              <a:avLst/>
            </a:prstGeom>
            <a:noFill/>
          </p:spPr>
          <p:txBody>
            <a:bodyPr wrap="none" rtlCol="0">
              <a:spAutoFit/>
            </a:bodyPr>
            <a:lstStyle/>
            <a:p>
              <a:pPr algn="ctr"/>
              <a:r>
                <a:rPr lang="en-CA" sz="1600" dirty="0"/>
                <a:t>Sub-group</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nvPicPr>
        <p:blipFill>
          <a:blip r:embed="rId6">
            <a:duotone>
              <a:schemeClr val="accent3">
                <a:shade val="45000"/>
                <a:satMod val="135000"/>
              </a:schemeClr>
              <a:prstClr val="white"/>
            </a:duotone>
          </a:blip>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nvGrpSpPr>
        <p:grpSpPr>
          <a:xfrm>
            <a:off x="5734100" y="276764"/>
            <a:ext cx="1523367" cy="1726641"/>
            <a:chOff x="5927925" y="345847"/>
            <a:chExt cx="1523367" cy="1726641"/>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5927925" y="1487713"/>
              <a:ext cx="1523367" cy="584775"/>
            </a:xfrm>
            <a:prstGeom prst="rect">
              <a:avLst/>
            </a:prstGeom>
            <a:noFill/>
          </p:spPr>
          <p:txBody>
            <a:bodyPr wrap="none" rtlCol="0">
              <a:spAutoFit/>
            </a:bodyPr>
            <a:lstStyle/>
            <a:p>
              <a:pPr algn="ctr"/>
              <a:r>
                <a:rPr lang="en-CA" sz="1600" dirty="0"/>
                <a:t>Cohort, CoP, </a:t>
              </a:r>
              <a:r>
                <a:rPr lang="en-CA" sz="1600" dirty="0" err="1"/>
                <a:t>CoI</a:t>
              </a:r>
              <a:br>
                <a:rPr lang="en-CA" sz="1600" dirty="0"/>
              </a:br>
              <a:r>
                <a:rPr lang="en-CA" sz="1600" dirty="0"/>
                <a:t>(</a:t>
              </a:r>
              <a:r>
                <a:rPr lang="en-CA" sz="1600" dirty="0" err="1"/>
                <a:t>GCCollab</a:t>
              </a:r>
              <a:r>
                <a:rPr lang="en-CA" sz="1600" dirty="0"/>
                <a:t>)</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nvGrpSpPr>
        <p:grpSpPr>
          <a:xfrm>
            <a:off x="6992528" y="1916995"/>
            <a:ext cx="1508730" cy="1598993"/>
            <a:chOff x="6866866" y="2368541"/>
            <a:chExt cx="1508730"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992528" y="3628980"/>
              <a:ext cx="1352358" cy="338554"/>
            </a:xfrm>
            <a:prstGeom prst="rect">
              <a:avLst/>
            </a:prstGeom>
            <a:noFill/>
          </p:spPr>
          <p:txBody>
            <a:bodyPr wrap="none" rtlCol="0">
              <a:spAutoFit/>
            </a:bodyPr>
            <a:lstStyle/>
            <a:p>
              <a:pPr algn="ctr"/>
              <a:r>
                <a:rPr lang="en-CA" sz="1600" dirty="0"/>
                <a:t>Buddy System</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9">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27150" y="6575566"/>
              <a:ext cx="1106650" cy="338554"/>
            </a:xfrm>
            <a:prstGeom prst="rect">
              <a:avLst/>
            </a:prstGeom>
            <a:noFill/>
          </p:spPr>
          <p:txBody>
            <a:bodyPr wrap="none" rtlCol="0">
              <a:spAutoFit/>
            </a:bodyPr>
            <a:lstStyle/>
            <a:p>
              <a:pPr algn="ctr"/>
              <a:r>
                <a:rPr lang="en-CA" sz="1600" dirty="0"/>
                <a:t>Homework</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nvGrpSpPr>
        <p:grpSpPr>
          <a:xfrm>
            <a:off x="1997293" y="4729826"/>
            <a:ext cx="2013385" cy="2128174"/>
            <a:chOff x="1768618" y="4631676"/>
            <a:chExt cx="2013385" cy="2128174"/>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2269166" y="6175075"/>
              <a:ext cx="1022909" cy="584775"/>
            </a:xfrm>
            <a:prstGeom prst="rect">
              <a:avLst/>
            </a:prstGeom>
            <a:noFill/>
          </p:spPr>
          <p:txBody>
            <a:bodyPr wrap="none" rtlCol="0">
              <a:spAutoFit/>
            </a:bodyPr>
            <a:lstStyle/>
            <a:p>
              <a:pPr algn="ctr"/>
              <a:r>
                <a:rPr lang="en-CA" sz="1600" dirty="0"/>
                <a:t>Centering</a:t>
              </a:r>
              <a:br>
                <a:rPr lang="en-CA" sz="1600" dirty="0"/>
              </a:br>
              <a:r>
                <a:rPr lang="en-CA" sz="1600" dirty="0" err="1"/>
                <a:t>Excersices</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nvGrpSpPr>
        <p:grpSpPr>
          <a:xfrm>
            <a:off x="843444" y="3316845"/>
            <a:ext cx="1401885" cy="1661561"/>
            <a:chOff x="622358" y="2686557"/>
            <a:chExt cx="1691899" cy="2110690"/>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1025018" y="4458693"/>
              <a:ext cx="880690" cy="338554"/>
            </a:xfrm>
            <a:prstGeom prst="rect">
              <a:avLst/>
            </a:prstGeom>
            <a:noFill/>
          </p:spPr>
          <p:txBody>
            <a:bodyPr wrap="none" rtlCol="0">
              <a:spAutoFit/>
            </a:bodyPr>
            <a:lstStyle/>
            <a:p>
              <a:pPr algn="ctr"/>
              <a:r>
                <a:rPr lang="en-CA" sz="1600" dirty="0"/>
                <a:t>Debriefs</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nvGrpSpPr>
        <p:grpSpPr>
          <a:xfrm>
            <a:off x="1393606" y="980728"/>
            <a:ext cx="1552773" cy="1370924"/>
            <a:chOff x="1393606" y="794708"/>
            <a:chExt cx="1592078" cy="1556944"/>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13">
              <a:clrChange>
                <a:clrFrom>
                  <a:srgbClr val="FFFF99"/>
                </a:clrFrom>
                <a:clrTo>
                  <a:srgbClr val="FFFF99">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905708" y="2013098"/>
              <a:ext cx="1040671" cy="338554"/>
            </a:xfrm>
            <a:prstGeom prst="rect">
              <a:avLst/>
            </a:prstGeom>
            <a:noFill/>
          </p:spPr>
          <p:txBody>
            <a:bodyPr wrap="none" rtlCol="0">
              <a:spAutoFit/>
            </a:bodyPr>
            <a:lstStyle/>
            <a:p>
              <a:pPr algn="ctr"/>
              <a:r>
                <a:rPr lang="en-CA" sz="1600" dirty="0"/>
                <a:t>Journaling</a:t>
              </a:r>
              <a:endParaRPr lang="en-CA" sz="1600" dirty="0">
                <a:solidFill>
                  <a:schemeClr val="accent3">
                    <a:lumMod val="75000"/>
                  </a:schemeClr>
                </a:solidFill>
              </a:endParaRPr>
            </a:p>
          </p:txBody>
        </p:sp>
      </p:grpSp>
      <p:grpSp>
        <p:nvGrpSpPr>
          <p:cNvPr id="12" name="Group 11">
            <a:extLst>
              <a:ext uri="{FF2B5EF4-FFF2-40B4-BE49-F238E27FC236}">
                <a16:creationId xmlns:a16="http://schemas.microsoft.com/office/drawing/2014/main" id="{1F2B7F7B-0D97-4762-200B-D53690758EC8}"/>
              </a:ext>
            </a:extLst>
          </p:cNvPr>
          <p:cNvGrpSpPr/>
          <p:nvPr/>
        </p:nvGrpSpPr>
        <p:grpSpPr>
          <a:xfrm>
            <a:off x="6386628" y="4475899"/>
            <a:ext cx="2116286" cy="1018470"/>
            <a:chOff x="6386628" y="4475899"/>
            <a:chExt cx="2116286" cy="1018470"/>
          </a:xfrm>
        </p:grpSpPr>
        <p:pic>
          <p:nvPicPr>
            <p:cNvPr id="2050" name="Picture 2" descr="Image result for msteams logo">
              <a:extLst>
                <a:ext uri="{FF2B5EF4-FFF2-40B4-BE49-F238E27FC236}">
                  <a16:creationId xmlns:a16="http://schemas.microsoft.com/office/drawing/2014/main" id="{969FEAB3-296F-B3C6-80BA-E3A1CF4F9C18}"/>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0041" y="4475899"/>
              <a:ext cx="760248" cy="7056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83B635-B96B-EA28-FCC5-F4B969D36AE1}"/>
                </a:ext>
              </a:extLst>
            </p:cNvPr>
            <p:cNvSpPr txBox="1"/>
            <p:nvPr/>
          </p:nvSpPr>
          <p:spPr>
            <a:xfrm>
              <a:off x="6386628" y="5125037"/>
              <a:ext cx="2116286" cy="369332"/>
            </a:xfrm>
            <a:prstGeom prst="rect">
              <a:avLst/>
            </a:prstGeom>
            <a:noFill/>
          </p:spPr>
          <p:txBody>
            <a:bodyPr wrap="square">
              <a:spAutoFit/>
            </a:bodyPr>
            <a:lstStyle/>
            <a:p>
              <a:pPr algn="ctr"/>
              <a:r>
                <a:rPr lang="en-CA" sz="1800" dirty="0"/>
                <a:t>Weekly Sessions</a:t>
              </a:r>
              <a:endParaRPr lang="en-CA" sz="18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fade">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animEffect transition="in" filter="fade">
                                      <p:cBhvr>
                                        <p:cTn id="27" dur="500"/>
                                        <p:tgtEl>
                                          <p:spTgt spid="10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tgtEl>
                                        <p:attrNameLst>
                                          <p:attrName>style.visibility</p:attrName>
                                        </p:attrNameLst>
                                      </p:cBhvr>
                                      <p:to>
                                        <p:strVal val="visible"/>
                                      </p:to>
                                    </p:set>
                                    <p:animEffect transition="in" filter="fade">
                                      <p:cBhvr>
                                        <p:cTn id="37" dur="500"/>
                                        <p:tgtEl>
                                          <p:spTgt spid="10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210392" y="1654096"/>
            <a:ext cx="2304292" cy="2477546"/>
          </a:xfrm>
          <a:prstGeom prst="rect">
            <a:avLst/>
          </a:prstGeom>
        </p:spPr>
      </p:pic>
      <p:sp>
        <p:nvSpPr>
          <p:cNvPr id="2" name="Title 1"/>
          <p:cNvSpPr>
            <a:spLocks noGrp="1"/>
          </p:cNvSpPr>
          <p:nvPr>
            <p:ph type="title"/>
          </p:nvPr>
        </p:nvSpPr>
        <p:spPr/>
        <p:txBody>
          <a:bodyPr>
            <a:normAutofit fontScale="90000"/>
          </a:bodyPr>
          <a:lstStyle/>
          <a:p>
            <a:r>
              <a:rPr lang="en-CA" dirty="0"/>
              <a:t>Agenda - </a:t>
            </a:r>
            <a:r>
              <a:rPr lang="en-US" dirty="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5098578"/>
          </a:xfrm>
        </p:spPr>
        <p:txBody>
          <a:bodyPr>
            <a:normAutofit fontScale="92500" lnSpcReduction="20000"/>
          </a:bodyPr>
          <a:lstStyle/>
          <a:p>
            <a:pPr lvl="0"/>
            <a:r>
              <a:rPr lang="en-US" dirty="0">
                <a:solidFill>
                  <a:schemeClr val="bg1">
                    <a:lumMod val="50000"/>
                  </a:schemeClr>
                </a:solidFill>
              </a:rPr>
              <a:t>Centering – Breathing exercise – 2 minutes (done)</a:t>
            </a:r>
            <a:endParaRPr lang="en-CA" sz="2800" dirty="0">
              <a:solidFill>
                <a:schemeClr val="bg1">
                  <a:lumMod val="50000"/>
                </a:schemeClr>
              </a:solidFill>
            </a:endParaRPr>
          </a:p>
          <a:p>
            <a:r>
              <a:rPr lang="en-US" dirty="0">
                <a:solidFill>
                  <a:schemeClr val="bg1">
                    <a:lumMod val="50000"/>
                  </a:schemeClr>
                </a:solidFill>
              </a:rPr>
              <a:t>Welcoming (done)</a:t>
            </a:r>
          </a:p>
          <a:p>
            <a:r>
              <a:rPr lang="fr-CA" dirty="0">
                <a:solidFill>
                  <a:schemeClr val="bg1">
                    <a:lumMod val="50000"/>
                  </a:schemeClr>
                </a:solidFill>
              </a:rPr>
              <a:t>This </a:t>
            </a:r>
            <a:r>
              <a:rPr lang="fr-CA" dirty="0" err="1">
                <a:solidFill>
                  <a:schemeClr val="bg1">
                    <a:lumMod val="50000"/>
                  </a:schemeClr>
                </a:solidFill>
              </a:rPr>
              <a:t>is</a:t>
            </a:r>
            <a:r>
              <a:rPr lang="fr-CA" dirty="0">
                <a:solidFill>
                  <a:schemeClr val="bg1">
                    <a:lumMod val="50000"/>
                  </a:schemeClr>
                </a:solidFill>
              </a:rPr>
              <a:t> a hands on workshop (</a:t>
            </a:r>
            <a:r>
              <a:rPr lang="en-US" dirty="0">
                <a:solidFill>
                  <a:schemeClr val="bg1">
                    <a:lumMod val="50000"/>
                  </a:schemeClr>
                </a:solidFill>
              </a:rPr>
              <a:t>done</a:t>
            </a:r>
            <a:r>
              <a:rPr lang="fr-CA" dirty="0">
                <a:solidFill>
                  <a:schemeClr val="bg1">
                    <a:lumMod val="50000"/>
                  </a:schemeClr>
                </a:solidFill>
              </a:rPr>
              <a:t>)</a:t>
            </a:r>
            <a:endParaRPr lang="en-US" dirty="0">
              <a:solidFill>
                <a:schemeClr val="bg1">
                  <a:lumMod val="50000"/>
                </a:schemeClr>
              </a:solidFill>
            </a:endParaRPr>
          </a:p>
          <a:p>
            <a:r>
              <a:rPr lang="en-US" dirty="0"/>
              <a:t>Etiquette / Structure / Cohort / Recordings</a:t>
            </a:r>
          </a:p>
          <a:p>
            <a:r>
              <a:rPr lang="en-US" dirty="0"/>
              <a:t>Main goal of the Program / Target Audience</a:t>
            </a:r>
          </a:p>
          <a:p>
            <a:r>
              <a:rPr lang="en-US" dirty="0"/>
              <a:t>Snail Model</a:t>
            </a:r>
          </a:p>
          <a:p>
            <a:r>
              <a:rPr lang="en-US" dirty="0"/>
              <a:t>The importance of “Connecting” &amp; Buddy System</a:t>
            </a:r>
          </a:p>
          <a:p>
            <a:r>
              <a:rPr lang="en-US" dirty="0"/>
              <a:t>Gratitude Journaling</a:t>
            </a:r>
          </a:p>
          <a:p>
            <a:r>
              <a:rPr lang="en-US" dirty="0"/>
              <a:t>Your takeaway assignment for week 1.</a:t>
            </a:r>
          </a:p>
          <a:p>
            <a:r>
              <a:rPr lang="en-US" dirty="0"/>
              <a:t>Practice: 5 min body scan</a:t>
            </a:r>
          </a:p>
          <a:p>
            <a:r>
              <a:rPr lang="en-US" dirty="0"/>
              <a:t>Debriefs</a:t>
            </a:r>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4678</TotalTime>
  <Words>5273</Words>
  <Application>Microsoft Office PowerPoint</Application>
  <PresentationFormat>On-screen Show (4:3)</PresentationFormat>
  <Paragraphs>601</Paragraphs>
  <Slides>29</Slides>
  <Notes>29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Comic Sans MS</vt:lpstr>
      <vt:lpstr>Freestyle Script</vt:lpstr>
      <vt:lpstr>libre franklin</vt:lpstr>
      <vt:lpstr>Symbol</vt:lpstr>
      <vt:lpstr>Times New Roman</vt:lpstr>
      <vt:lpstr>Wingdings</vt:lpstr>
      <vt:lpstr>1_Office Theme</vt:lpstr>
      <vt:lpstr>Mindful Change Leadership Development Program</vt:lpstr>
      <vt:lpstr>PowerPoint Presentation</vt:lpstr>
      <vt:lpstr>Mindful Breathing Exercise – Centering</vt:lpstr>
      <vt:lpstr>Delivered by a team of volunteer facilitators</vt:lpstr>
      <vt:lpstr>This is a “hands-on” program</vt:lpstr>
      <vt:lpstr>Welcoming</vt:lpstr>
      <vt:lpstr>Welcoming</vt:lpstr>
      <vt:lpstr>Hands on Workshop</vt:lpstr>
      <vt:lpstr>Agenda - Week 1 – (focus and clarity)</vt:lpstr>
      <vt:lpstr>Dates adjusted</vt:lpstr>
      <vt:lpstr>Etiquette</vt:lpstr>
      <vt:lpstr>Structure of the weekly sessions</vt:lpstr>
      <vt:lpstr>The Cohort</vt:lpstr>
      <vt:lpstr>Session are Recorded</vt:lpstr>
      <vt:lpstr>The Main Goal of the MCLD Program</vt:lpstr>
      <vt:lpstr>PowerPoint Presentation</vt:lpstr>
      <vt:lpstr>What’s the difference between Mindfulness  and  Meditation?</vt:lpstr>
      <vt:lpstr>Snail model – From unaware to unaware</vt:lpstr>
      <vt:lpstr>The importance of “Connecting”</vt:lpstr>
      <vt:lpstr>Throughout the program</vt:lpstr>
      <vt:lpstr>Group Activities</vt:lpstr>
      <vt:lpstr>The Buddy System</vt:lpstr>
      <vt:lpstr>Meeting Your Buddy System Buddies</vt:lpstr>
      <vt:lpstr>Gratitude journaling</vt:lpstr>
      <vt:lpstr>Practice – The basics (1/2)</vt:lpstr>
      <vt:lpstr>Exercise – Exploring Mindfulness – Body Scan</vt:lpstr>
      <vt:lpstr>Debrief – Plenary &amp; Small Groups</vt:lpstr>
      <vt:lpstr>Your turn for week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454</cp:revision>
  <dcterms:created xsi:type="dcterms:W3CDTF">2015-04-14T20:39:51Z</dcterms:created>
  <dcterms:modified xsi:type="dcterms:W3CDTF">2023-05-04T18:39:27Z</dcterms:modified>
</cp:coreProperties>
</file>