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9"/>
  </p:notesMasterIdLst>
  <p:handoutMasterIdLst>
    <p:handoutMasterId r:id="rId30"/>
  </p:handoutMasterIdLst>
  <p:sldIdLst>
    <p:sldId id="256" r:id="rId2"/>
    <p:sldId id="299" r:id="rId3"/>
    <p:sldId id="361" r:id="rId4"/>
    <p:sldId id="523" r:id="rId5"/>
    <p:sldId id="323" r:id="rId6"/>
    <p:sldId id="307" r:id="rId7"/>
    <p:sldId id="331" r:id="rId8"/>
    <p:sldId id="366" r:id="rId9"/>
    <p:sldId id="318" r:id="rId10"/>
    <p:sldId id="304" r:id="rId11"/>
    <p:sldId id="312" r:id="rId12"/>
    <p:sldId id="329" r:id="rId13"/>
    <p:sldId id="335" r:id="rId14"/>
    <p:sldId id="520" r:id="rId15"/>
    <p:sldId id="521" r:id="rId16"/>
    <p:sldId id="338" r:id="rId17"/>
    <p:sldId id="336" r:id="rId18"/>
    <p:sldId id="328" r:id="rId19"/>
    <p:sldId id="324" r:id="rId20"/>
    <p:sldId id="305" r:id="rId21"/>
    <p:sldId id="339" r:id="rId22"/>
    <p:sldId id="327" r:id="rId23"/>
    <p:sldId id="306" r:id="rId24"/>
    <p:sldId id="319" r:id="rId25"/>
    <p:sldId id="315" r:id="rId26"/>
    <p:sldId id="322" r:id="rId27"/>
    <p:sldId id="367" r:id="rId2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70035" autoAdjust="0"/>
  </p:normalViewPr>
  <p:slideViewPr>
    <p:cSldViewPr snapToObjects="1" showGuides="1">
      <p:cViewPr varScale="1">
        <p:scale>
          <a:sx n="76" d="100"/>
          <a:sy n="76" d="100"/>
        </p:scale>
        <p:origin x="2202"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4/18/2023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4/18/2023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6.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en-CA" dirty="0"/>
          </a:p>
          <a:p>
            <a:r>
              <a:rPr lang="en-CA" dirty="0"/>
              <a:t>The weekly sessions are roughly  like… (refer to the slide)</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671922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noProof="0" dirty="0"/>
          </a:p>
          <a:p>
            <a:r>
              <a:rPr lang="fr-CA" noProof="0" dirty="0"/>
              <a:t>Addition: </a:t>
            </a:r>
            <a:r>
              <a:rPr lang="fr-CA" noProof="0" dirty="0" err="1"/>
              <a:t>you’ll</a:t>
            </a:r>
            <a:r>
              <a:rPr lang="fr-CA" noProof="0" dirty="0"/>
              <a:t> </a:t>
            </a:r>
            <a:r>
              <a:rPr lang="fr-CA" noProof="0" dirty="0" err="1"/>
              <a:t>need</a:t>
            </a:r>
            <a:r>
              <a:rPr lang="fr-CA" noProof="0" dirty="0"/>
              <a:t> to </a:t>
            </a:r>
            <a:r>
              <a:rPr lang="fr-CA" noProof="0" dirty="0" err="1"/>
              <a:t>create</a:t>
            </a:r>
            <a:r>
              <a:rPr lang="fr-CA" noProof="0" dirty="0"/>
              <a:t> a user and « </a:t>
            </a:r>
            <a:r>
              <a:rPr lang="fr-CA" noProof="0" dirty="0" err="1"/>
              <a:t>join</a:t>
            </a:r>
            <a:r>
              <a:rPr lang="fr-CA" noProof="0" dirty="0"/>
              <a:t> » the group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fr-CA" noProof="0" dirty="0"/>
          </a:p>
          <a:p>
            <a:endParaRPr lang="fr-CA"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[[Massive open online course – Wikipedia - https://fr.wikipedia.org/wiki/Massive_Open_Online_Course</a:t>
            </a:r>
          </a:p>
          <a:p>
            <a:r>
              <a:rPr lang="fr-CA" b="1" dirty="0"/>
              <a:t>* The </a:t>
            </a:r>
            <a:r>
              <a:rPr lang="fr-CA" b="1" dirty="0" err="1"/>
              <a:t>link</a:t>
            </a:r>
            <a:r>
              <a:rPr lang="fr-CA" b="1" dirty="0"/>
              <a:t> has</a:t>
            </a:r>
            <a:r>
              <a:rPr lang="fr-CA" b="1" baseline="0" dirty="0"/>
              <a:t> been </a:t>
            </a:r>
            <a:r>
              <a:rPr lang="fr-CA" b="1" baseline="0" dirty="0" err="1"/>
              <a:t>changed</a:t>
            </a:r>
            <a:r>
              <a:rPr lang="fr-CA" b="1" baseline="0" dirty="0"/>
              <a:t> to </a:t>
            </a:r>
            <a:r>
              <a:rPr lang="fr-CA" b="1" baseline="0" dirty="0" err="1"/>
              <a:t>reflect</a:t>
            </a:r>
            <a:r>
              <a:rPr lang="fr-CA" b="1" baseline="0" dirty="0"/>
              <a:t> French. The </a:t>
            </a:r>
            <a:r>
              <a:rPr lang="fr-CA" b="1" baseline="0" dirty="0" err="1"/>
              <a:t>title</a:t>
            </a:r>
            <a:r>
              <a:rPr lang="fr-CA" b="1" baseline="0" dirty="0"/>
              <a:t> in French </a:t>
            </a:r>
            <a:r>
              <a:rPr lang="fr-CA" b="1" baseline="0" dirty="0" err="1"/>
              <a:t>is</a:t>
            </a:r>
            <a:r>
              <a:rPr lang="fr-CA" b="1" baseline="0" dirty="0"/>
              <a:t> </a:t>
            </a:r>
            <a:r>
              <a:rPr lang="fr-CA" b="1" baseline="0" dirty="0" err="1"/>
              <a:t>still</a:t>
            </a:r>
            <a:r>
              <a:rPr lang="fr-CA" b="1" baseline="0" dirty="0"/>
              <a:t> « Massive open online course MOOC »</a:t>
            </a:r>
          </a:p>
          <a:p>
            <a:r>
              <a:rPr lang="fr-CA" dirty="0"/>
              <a:t>]]</a:t>
            </a:r>
          </a:p>
          <a:p>
            <a:endParaRPr lang="fr-CA" dirty="0"/>
          </a:p>
          <a:p>
            <a:r>
              <a:rPr lang="fr-CA" dirty="0"/>
              <a:t>(click to show </a:t>
            </a:r>
            <a:r>
              <a:rPr lang="fr-CA" dirty="0" err="1"/>
              <a:t>bullets</a:t>
            </a:r>
            <a:r>
              <a:rPr lang="fr-CA" dirty="0"/>
              <a:t>, </a:t>
            </a:r>
            <a:r>
              <a:rPr lang="fr-CA" dirty="0" err="1"/>
              <a:t>commenting</a:t>
            </a:r>
            <a:r>
              <a:rPr lang="fr-CA" dirty="0"/>
              <a:t> on the end)</a:t>
            </a:r>
          </a:p>
          <a:p>
            <a:pPr marL="228600" indent="-228600">
              <a:buAutoNum type="arabicPeriod"/>
            </a:pPr>
            <a:r>
              <a:rPr lang="fr-CA" dirty="0"/>
              <a:t>And </a:t>
            </a:r>
            <a:r>
              <a:rPr lang="fr-CA" dirty="0" err="1"/>
              <a:t>we’ll</a:t>
            </a:r>
            <a:r>
              <a:rPr lang="fr-CA" dirty="0"/>
              <a:t> do </a:t>
            </a:r>
            <a:r>
              <a:rPr lang="fr-CA" dirty="0" err="1"/>
              <a:t>our</a:t>
            </a:r>
            <a:r>
              <a:rPr lang="fr-CA" dirty="0"/>
              <a:t> best to </a:t>
            </a:r>
            <a:r>
              <a:rPr lang="fr-CA" dirty="0" err="1"/>
              <a:t>treat</a:t>
            </a:r>
            <a:r>
              <a:rPr lang="fr-CA" dirty="0"/>
              <a:t> </a:t>
            </a:r>
            <a:r>
              <a:rPr lang="fr-CA" dirty="0" err="1"/>
              <a:t>it</a:t>
            </a:r>
            <a:r>
              <a:rPr lang="fr-CA" dirty="0"/>
              <a:t> as one </a:t>
            </a:r>
          </a:p>
          <a:p>
            <a:pPr marL="228600" indent="-228600">
              <a:buAutoNum type="arabicPeriod"/>
            </a:pPr>
            <a:r>
              <a:rPr lang="fr-CA" dirty="0"/>
              <a:t>And </a:t>
            </a:r>
            <a:r>
              <a:rPr lang="fr-CA" dirty="0" err="1"/>
              <a:t>we</a:t>
            </a:r>
            <a:r>
              <a:rPr lang="fr-CA" dirty="0"/>
              <a:t> use </a:t>
            </a:r>
            <a:r>
              <a:rPr lang="fr-CA" dirty="0" err="1"/>
              <a:t>it</a:t>
            </a:r>
            <a:r>
              <a:rPr lang="fr-CA"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4166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dirty="0"/>
          </a:p>
          <a:p>
            <a:r>
              <a:rPr lang="fr-CA" dirty="0"/>
              <a:t>(</a:t>
            </a:r>
            <a:r>
              <a:rPr lang="fr-CA" dirty="0" err="1"/>
              <a:t>read</a:t>
            </a:r>
            <a:r>
              <a:rPr lang="fr-CA"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ISC.</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those who are willing to invest in their selves and develop their self-awareness</a:t>
            </a:r>
          </a:p>
          <a:p>
            <a:pPr marL="171450" indent="-171450">
              <a:buFont typeface="Arial" panose="020B0604020202020204" pitchFamily="34" charset="0"/>
              <a:buChar char="•"/>
            </a:pPr>
            <a:r>
              <a:rPr lang="en-US" dirty="0"/>
              <a:t>This program is for you! the individual, not to your team, other employees, your bosses, other communities or trainings, or any other people who you think may benefit from this program</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931096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b="1" dirty="0"/>
              <a:t>Alejandro:</a:t>
            </a:r>
          </a:p>
          <a:p>
            <a:pPr>
              <a:buFont typeface="Arial" pitchFamily="34" charset="0"/>
              <a:buNone/>
            </a:pPr>
            <a:endParaRPr lang="en-CA" b="1" baseline="0" dirty="0"/>
          </a:p>
          <a:p>
            <a:pPr>
              <a:buFont typeface="Arial" pitchFamily="34" charset="0"/>
              <a:buNone/>
            </a:pPr>
            <a:r>
              <a:rPr lang="en-CA" b="1" baseline="0" dirty="0"/>
              <a:t>* If other than Alejandro is presenting this slide, then small changes has to be made.</a:t>
            </a:r>
          </a:p>
          <a:p>
            <a:pPr>
              <a:buFont typeface="Arial" pitchFamily="34" charset="0"/>
              <a:buNone/>
            </a:pPr>
            <a:endParaRPr lang="en-CA" baseline="0" dirty="0"/>
          </a:p>
          <a:p>
            <a:pPr>
              <a:buFont typeface="Arial" pitchFamily="34" charset="0"/>
              <a:buNone/>
            </a:pPr>
            <a:r>
              <a:rPr lang="en-CA" baseline="0" dirty="0"/>
              <a:t>This is </a:t>
            </a:r>
            <a:r>
              <a:rPr lang="en-CA" b="1" baseline="0" dirty="0"/>
              <a:t>Alejandro’s</a:t>
            </a:r>
            <a:r>
              <a:rPr lang="en-CA" baseline="0" dirty="0"/>
              <a:t> personal experience...</a:t>
            </a:r>
          </a:p>
          <a:p>
            <a:pPr>
              <a:buFont typeface="Arial" pitchFamily="34" charset="0"/>
              <a:buNone/>
            </a:pPr>
            <a:endParaRPr lang="en-CA" baseline="0" dirty="0"/>
          </a:p>
          <a:p>
            <a:pPr>
              <a:buFont typeface="Arial" pitchFamily="34" charset="0"/>
              <a:buNone/>
            </a:pPr>
            <a:r>
              <a:rPr lang="en-CA" baseline="0" dirty="0"/>
              <a:t>The 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How important connecting is? Well it is very!!</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(click once)</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We connect throughout the program by doing the following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During the session, by doing different activities, like debriefs and sub-group exercises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In between sessions via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the Buddy System, it stays the same throughout the 8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and via the Cohort, participating, asking questions, sharing your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noProof="0" dirty="0"/>
              <a:t>(click again and </a:t>
            </a:r>
            <a:r>
              <a:rPr lang="en-CA" b="1" noProof="0" dirty="0"/>
              <a:t>read 3 LAST </a:t>
            </a:r>
            <a:r>
              <a:rPr lang="en-CA" b="0" noProof="0" dirty="0"/>
              <a:t>bullets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b="0" dirty="0"/>
          </a:p>
          <a:p>
            <a:r>
              <a:rPr lang="fr-CA" b="0" dirty="0"/>
              <a:t>(click on </a:t>
            </a:r>
            <a:r>
              <a:rPr lang="fr-CA" b="0" dirty="0" err="1"/>
              <a:t>every</a:t>
            </a:r>
            <a:r>
              <a:rPr lang="fr-CA" b="0" dirty="0"/>
              <a:t> main </a:t>
            </a:r>
            <a:r>
              <a:rPr lang="fr-CA" b="0" dirty="0" err="1"/>
              <a:t>bullet</a:t>
            </a:r>
            <a:r>
              <a:rPr lang="fr-CA" b="0" dirty="0"/>
              <a:t>)</a:t>
            </a:r>
          </a:p>
          <a:p>
            <a:r>
              <a:rPr lang="fr-CA" b="0" dirty="0" err="1"/>
              <a:t>Throughout</a:t>
            </a:r>
            <a:r>
              <a:rPr lang="fr-CA" b="0" dirty="0"/>
              <a:t> the program: </a:t>
            </a:r>
          </a:p>
          <a:p>
            <a:pPr marL="171450" indent="-171450">
              <a:buFont typeface="Arial" panose="020B0604020202020204" pitchFamily="34" charset="0"/>
              <a:buChar cha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a:r>
            <a:r>
              <a:rPr lang="fr-CA" b="0" dirty="0" err="1"/>
              <a:t>towards</a:t>
            </a:r>
            <a:r>
              <a:rPr lang="fr-CA" b="0" dirty="0"/>
              <a:t> the end of the sessions,</a:t>
            </a:r>
          </a:p>
          <a:p>
            <a:r>
              <a:rPr lang="fr-CA" b="0" dirty="0" err="1"/>
              <a:t>These</a:t>
            </a:r>
            <a:r>
              <a:rPr lang="fr-CA" b="0" dirty="0"/>
              <a:t> </a:t>
            </a:r>
            <a:r>
              <a:rPr lang="fr-CA" b="0" dirty="0" err="1"/>
              <a:t>two</a:t>
            </a:r>
            <a:r>
              <a:rPr lang="fr-CA" b="0" dirty="0"/>
              <a:t>, the </a:t>
            </a:r>
            <a:r>
              <a:rPr lang="fr-CA" b="0" dirty="0" err="1"/>
              <a:t>sub</a:t>
            </a:r>
            <a:r>
              <a:rPr lang="fr-CA" b="0" dirty="0"/>
              <a:t>-group and the debriefs are </a:t>
            </a:r>
            <a:r>
              <a:rPr lang="fr-CA" b="0" dirty="0" err="1"/>
              <a:t>likely</a:t>
            </a:r>
            <a:r>
              <a:rPr lang="fr-CA" b="0" dirty="0"/>
              <a:t> to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a:t>
            </a:r>
            <a:r>
              <a:rPr lang="fr-CA" b="0" dirty="0" err="1"/>
              <a:t>they</a:t>
            </a:r>
            <a:r>
              <a:rPr lang="fr-CA" b="0" dirty="0"/>
              <a:t>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94805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Read the quote</a:t>
            </a:r>
          </a:p>
          <a:p>
            <a:pPr marL="0" lvl="0" indent="0">
              <a:buFont typeface="Arial" panose="020B0604020202020204" pitchFamily="34" charset="0"/>
              <a:buNone/>
            </a:pPr>
            <a:r>
              <a:rPr lang="en-CA" noProof="0" dirty="0"/>
              <a:t>(click)</a:t>
            </a:r>
          </a:p>
          <a:p>
            <a:pPr marL="0" lvl="0" indent="0">
              <a:buFont typeface="Arial" panose="020B0604020202020204" pitchFamily="34" charset="0"/>
              <a:buNone/>
            </a:pPr>
            <a:r>
              <a:rPr lang="en-CA" noProof="0" dirty="0"/>
              <a:t>We all are STARS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p>
          <a:p>
            <a:pPr marL="0" indent="0">
              <a:buFont typeface="Arial" panose="020B0604020202020204" pitchFamily="34" charset="0"/>
              <a:buNone/>
            </a:pPr>
            <a:endParaRPr lang="fr-CA" b="0" dirty="0"/>
          </a:p>
          <a:p>
            <a:pPr marL="0" indent="0">
              <a:buFont typeface="Arial" panose="020B0604020202020204" pitchFamily="34" charset="0"/>
              <a:buNone/>
            </a:pPr>
            <a:r>
              <a:rPr lang="fr-CA" b="0" dirty="0" err="1"/>
              <a:t>Let’s</a:t>
            </a:r>
            <a:r>
              <a:rPr lang="fr-CA" b="0" dirty="0"/>
              <a:t> talk about the Buddy System </a:t>
            </a:r>
            <a:r>
              <a:rPr lang="fr-CA" b="0" dirty="0" err="1"/>
              <a:t>now</a:t>
            </a:r>
            <a:r>
              <a:rPr lang="fr-CA" b="0" dirty="0"/>
              <a:t>, </a:t>
            </a:r>
          </a:p>
          <a:p>
            <a:pPr marL="0" indent="0">
              <a:buFont typeface="Arial" panose="020B0604020202020204" pitchFamily="34" charset="0"/>
              <a:buNone/>
            </a:pPr>
            <a:r>
              <a:rPr lang="fr-CA" b="0" dirty="0"/>
              <a:t>(</a:t>
            </a:r>
            <a:r>
              <a:rPr lang="fr-CA" b="0" dirty="0" err="1"/>
              <a:t>read</a:t>
            </a:r>
            <a:r>
              <a:rPr lang="fr-CA" b="0" dirty="0"/>
              <a:t> the slide)</a:t>
            </a:r>
          </a:p>
          <a:p>
            <a:pPr marL="0" indent="0">
              <a:buFont typeface="Arial" panose="020B0604020202020204" pitchFamily="34" charset="0"/>
              <a:buNone/>
            </a:pPr>
            <a:r>
              <a:rPr lang="fr-CA" b="0" dirty="0"/>
              <a:t>(click to have </a:t>
            </a:r>
            <a:r>
              <a:rPr lang="fr-CA" b="0" dirty="0" err="1"/>
              <a:t>every</a:t>
            </a:r>
            <a:r>
              <a:rPr lang="fr-CA" b="0" dirty="0"/>
              <a:t> </a:t>
            </a:r>
            <a:r>
              <a:rPr lang="fr-CA" b="0" dirty="0" err="1"/>
              <a:t>bullet</a:t>
            </a:r>
            <a:r>
              <a:rPr lang="fr-CA" b="0" dirty="0"/>
              <a:t> </a:t>
            </a:r>
            <a:r>
              <a:rPr lang="fr-CA" b="0" dirty="0" err="1"/>
              <a:t>appear</a:t>
            </a:r>
            <a:r>
              <a:rPr lang="fr-CA" b="0" dirty="0"/>
              <a:t>)</a:t>
            </a:r>
          </a:p>
          <a:p>
            <a:pPr marL="0" indent="0">
              <a:buFont typeface="Arial" panose="020B0604020202020204" pitchFamily="34" charset="0"/>
              <a:buNone/>
            </a:pPr>
            <a:endParaRPr lang="fr-CA" b="0" dirty="0"/>
          </a:p>
          <a:p>
            <a:pPr marL="0" indent="0">
              <a:buFont typeface="Arial" panose="020B0604020202020204" pitchFamily="34" charset="0"/>
              <a:buNone/>
            </a:pPr>
            <a:r>
              <a:rPr lang="fr-CA" b="0" dirty="0"/>
              <a:t>As </a:t>
            </a:r>
            <a:r>
              <a:rPr lang="fr-CA" b="0" dirty="0" err="1"/>
              <a:t>mentioned</a:t>
            </a:r>
            <a:r>
              <a:rPr lang="fr-CA" b="0" dirty="0"/>
              <a:t>, the Buddy System </a:t>
            </a:r>
            <a:r>
              <a:rPr lang="fr-CA" b="0" dirty="0" err="1"/>
              <a:t>is</a:t>
            </a:r>
            <a:r>
              <a:rPr lang="fr-CA" b="0" dirty="0"/>
              <a:t> </a:t>
            </a:r>
            <a:r>
              <a:rPr lang="fr-CA" b="0" dirty="0" err="1"/>
              <a:t>created</a:t>
            </a:r>
            <a:r>
              <a:rPr lang="fr-CA" b="0" dirty="0"/>
              <a:t> </a:t>
            </a:r>
            <a:r>
              <a:rPr lang="fr-CA" b="0" dirty="0" err="1"/>
              <a:t>randomly</a:t>
            </a:r>
            <a:r>
              <a:rPr lang="fr-CA" b="0" dirty="0"/>
              <a:t>, and </a:t>
            </a:r>
            <a:r>
              <a:rPr lang="fr-CA" b="0" dirty="0" err="1"/>
              <a:t>we’ll</a:t>
            </a:r>
            <a:r>
              <a:rPr lang="fr-CA" b="0" dirty="0"/>
              <a:t> do </a:t>
            </a:r>
            <a:r>
              <a:rPr lang="fr-CA" b="0" dirty="0" err="1"/>
              <a:t>that</a:t>
            </a:r>
            <a:r>
              <a:rPr lang="fr-CA" b="0" dirty="0"/>
              <a:t> </a:t>
            </a:r>
            <a:r>
              <a:rPr lang="fr-CA" b="0" dirty="0" err="1"/>
              <a:t>next</a:t>
            </a:r>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This is the time for you to know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you’ll be randomly assigned to your Buddies, I’ll send a 2 minutes warning before closing the breakout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(open the breakout rooms for 10 minutes, remember to broadcast the 2 minutes left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Welcome back, I hope it went well for all of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noProof="0" dirty="0"/>
              <a:t>if you need… take a breath or two and come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let’s move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[[for translators, in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 </a:t>
            </a:r>
            <a:r>
              <a:rPr lang="en-CA" sz="1200" b="0" dirty="0" err="1"/>
              <a:t>scindées</a:t>
            </a:r>
            <a:r>
              <a:rPr lang="en-CA"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a:t>
            </a:r>
            <a:r>
              <a:rPr lang="en-CA" sz="1200" b="0" dirty="0" err="1"/>
              <a:t>Rejoindre</a:t>
            </a:r>
            <a:r>
              <a:rPr lang="en-CA" sz="1200" b="0" dirty="0"/>
              <a:t> la session </a:t>
            </a:r>
            <a:r>
              <a:rPr lang="en-CA" sz="1200" b="0" dirty="0" err="1"/>
              <a:t>scindée</a:t>
            </a:r>
            <a:r>
              <a:rPr lang="en-CA" sz="1200"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1217005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baseline="0" noProof="0" dirty="0"/>
              <a:t>(read from slide)</a:t>
            </a:r>
          </a:p>
          <a:p>
            <a:r>
              <a:rPr lang="en-CA" baseline="0" noProof="0" dirty="0"/>
              <a:t>(click on to show the bullets)</a:t>
            </a:r>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groups,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3362617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CA" noProof="0" dirty="0"/>
          </a:p>
          <a:p>
            <a:r>
              <a:rPr lang="en-CA" noProof="0" dirty="0"/>
              <a:t>(click)</a:t>
            </a:r>
          </a:p>
          <a:p>
            <a:r>
              <a:rPr lang="en-CA" noProof="0" dirty="0"/>
              <a:t>Before we go into debrief groups, we will open the floor to have a few shares in plenary, say 3 or 4 (depending on time).</a:t>
            </a:r>
          </a:p>
          <a:p>
            <a:r>
              <a:rPr lang="en-CA" noProof="0" dirty="0"/>
              <a:t>(read slide… and give the microphone to 3 or 4 people)</a:t>
            </a:r>
          </a:p>
          <a:p>
            <a:endParaRPr lang="en-CA" noProof="0" dirty="0"/>
          </a:p>
          <a:p>
            <a:r>
              <a:rPr lang="en-CA" noProof="0" dirty="0"/>
              <a:t>(click)</a:t>
            </a:r>
          </a:p>
          <a:p>
            <a:r>
              <a:rPr lang="en-CA" noProof="0" dirty="0"/>
              <a:t>Now it is time to debrief… (read the slide)</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fr-CA" dirty="0"/>
          </a:p>
          <a:p>
            <a:r>
              <a:rPr lang="en-US" dirty="0"/>
              <a:t>(Read from the slide the main bullets)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26</a:t>
            </a:fld>
            <a:endParaRPr lang="en-US"/>
          </a:p>
        </p:txBody>
      </p:sp>
    </p:spTree>
    <p:extLst>
      <p:ext uri="{BB962C8B-B14F-4D97-AF65-F5344CB8AC3E}">
        <p14:creationId xmlns:p14="http://schemas.microsoft.com/office/powerpoint/2010/main" val="575922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Are there any questions?</a:t>
            </a:r>
          </a:p>
          <a:p>
            <a:endParaRPr lang="en-US" dirty="0"/>
          </a:p>
          <a:p>
            <a:r>
              <a:rPr lang="en-US" dirty="0"/>
              <a:t>Otherwise, 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a:t>
            </a:r>
            <a:r>
              <a:rPr lang="en-US" dirty="0"/>
              <a:t>:</a:t>
            </a:r>
          </a:p>
          <a:p>
            <a:r>
              <a:rPr lang="en-CA" dirty="0"/>
              <a:t>let’s start by doing a mindful centering exercise…</a:t>
            </a:r>
          </a:p>
          <a:p>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fr-CA" dirty="0"/>
              <a:t>As </a:t>
            </a:r>
            <a:r>
              <a:rPr lang="fr-CA" dirty="0" err="1"/>
              <a:t>you</a:t>
            </a:r>
            <a:r>
              <a:rPr lang="fr-CA" dirty="0"/>
              <a:t> are </a:t>
            </a:r>
            <a:r>
              <a:rPr lang="fr-CA" dirty="0" err="1"/>
              <a:t>aware</a:t>
            </a:r>
            <a:r>
              <a:rPr lang="fr-CA" dirty="0"/>
              <a:t>, the program </a:t>
            </a:r>
            <a:r>
              <a:rPr lang="fr-CA" dirty="0" err="1"/>
              <a:t>is</a:t>
            </a:r>
            <a:r>
              <a:rPr lang="fr-CA" dirty="0"/>
              <a:t> </a:t>
            </a:r>
            <a:r>
              <a:rPr lang="fr-CA" dirty="0" err="1"/>
              <a:t>hosted</a:t>
            </a:r>
            <a:r>
              <a:rPr lang="fr-CA" dirty="0"/>
              <a:t> by the Canadian Innovation Centre for Mental Health in the Workplace – or </a:t>
            </a:r>
            <a:r>
              <a:rPr lang="en-US" sz="1200" dirty="0"/>
              <a:t>“the Centre” as we call it-, and in collaboration with the Interdepartmental Organizational Change Network -IOCN for short-, this program is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endParaRPr lang="fr-CA" sz="1200" dirty="0"/>
          </a:p>
          <a:p>
            <a:pPr marL="171450" lvl="0" indent="-171450">
              <a:spcAft>
                <a:spcPts val="60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dirty="0"/>
              <a:t>Ginette:</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erase</a:t>
            </a:r>
            <a:r>
              <a:rPr lang="fr-CA" baseline="0" dirty="0"/>
              <a:t> all marks, </a:t>
            </a:r>
            <a:r>
              <a:rPr lang="fr-CA" baseline="0" dirty="0" err="1"/>
              <a:t>may</a:t>
            </a:r>
            <a:r>
              <a:rPr lang="fr-CA" baseline="0" dirty="0"/>
              <a:t> </a:t>
            </a:r>
            <a:r>
              <a:rPr lang="fr-CA" baseline="0" dirty="0" err="1"/>
              <a:t>need</a:t>
            </a:r>
            <a:r>
              <a:rPr lang="fr-CA" baseline="0" dirty="0"/>
              <a:t> to </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As part of the </a:t>
            </a:r>
            <a:r>
              <a:rPr lang="fr-CA" baseline="0" dirty="0" err="1"/>
              <a:t>welcoming</a:t>
            </a:r>
            <a:r>
              <a:rPr lang="fr-CA" baseline="0" dirty="0"/>
              <a:t> to </a:t>
            </a:r>
            <a:r>
              <a:rPr lang="fr-CA" baseline="0" dirty="0" err="1"/>
              <a:t>this</a:t>
            </a:r>
            <a:r>
              <a:rPr lang="fr-CA" baseline="0" dirty="0"/>
              <a:t> program, </a:t>
            </a:r>
            <a:r>
              <a:rPr lang="fr-CA" baseline="0" dirty="0" err="1"/>
              <a:t>let’s</a:t>
            </a:r>
            <a:r>
              <a:rPr lang="fr-CA" baseline="0" dirty="0"/>
              <a:t> </a:t>
            </a:r>
            <a:r>
              <a:rPr lang="fr-CA" baseline="0" dirty="0" err="1"/>
              <a:t>take</a:t>
            </a:r>
            <a:r>
              <a:rPr lang="fr-CA" baseline="0" dirty="0"/>
              <a:t> a couple of minutes to </a:t>
            </a:r>
            <a:r>
              <a:rPr lang="fr-CA" baseline="0" dirty="0" err="1"/>
              <a:t>create</a:t>
            </a:r>
            <a:r>
              <a:rPr lang="fr-CA" baseline="0" dirty="0"/>
              <a:t> a </a:t>
            </a:r>
            <a:r>
              <a:rPr lang="fr-CA" baseline="0" dirty="0" err="1"/>
              <a:t>small</a:t>
            </a:r>
            <a:r>
              <a:rPr lang="fr-CA" baseline="0" dirty="0"/>
              <a:t> mark, and I </a:t>
            </a:r>
            <a:r>
              <a:rPr lang="fr-CA" baseline="0" dirty="0" err="1"/>
              <a:t>repeat</a:t>
            </a:r>
            <a:r>
              <a:rPr lang="fr-CA" baseline="0" dirty="0"/>
              <a:t> « a </a:t>
            </a:r>
            <a:r>
              <a:rPr lang="fr-CA" baseline="0" dirty="0" err="1"/>
              <a:t>small</a:t>
            </a:r>
            <a:r>
              <a:rPr lang="fr-CA" baseline="0" dirty="0"/>
              <a:t> mark », </a:t>
            </a:r>
            <a:r>
              <a:rPr lang="fr-CA" baseline="0" dirty="0" err="1"/>
              <a:t>representing</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joining</a:t>
            </a:r>
            <a:r>
              <a:rPr lang="fr-CA" baseline="0" dirty="0"/>
              <a:t> us from</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(click for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If </a:t>
            </a:r>
            <a:r>
              <a:rPr lang="fr-CA" baseline="0" dirty="0" err="1"/>
              <a:t>you</a:t>
            </a:r>
            <a:r>
              <a:rPr lang="fr-CA" baseline="0" dirty="0"/>
              <a:t> are </a:t>
            </a:r>
            <a:r>
              <a:rPr lang="fr-CA" baseline="0" dirty="0" err="1"/>
              <a:t>joining</a:t>
            </a:r>
            <a:r>
              <a:rPr lang="fr-CA" baseline="0" dirty="0"/>
              <a:t> from NCR, as </a:t>
            </a:r>
            <a:r>
              <a:rPr lang="fr-CA" baseline="0" dirty="0" err="1"/>
              <a:t>we</a:t>
            </a:r>
            <a:r>
              <a:rPr lang="fr-CA" baseline="0" dirty="0"/>
              <a:t> </a:t>
            </a:r>
            <a:r>
              <a:rPr lang="fr-CA" baseline="0" dirty="0" err="1"/>
              <a:t>usually</a:t>
            </a:r>
            <a:r>
              <a:rPr lang="fr-CA" baseline="0" dirty="0"/>
              <a:t> </a:t>
            </a:r>
            <a:r>
              <a:rPr lang="fr-CA" baseline="0" dirty="0" err="1"/>
              <a:t>get</a:t>
            </a:r>
            <a:r>
              <a:rPr lang="fr-CA" baseline="0" dirty="0"/>
              <a:t> a lot more people from </a:t>
            </a:r>
            <a:r>
              <a:rPr lang="fr-CA" baseline="0" dirty="0" err="1"/>
              <a:t>this</a:t>
            </a:r>
            <a:r>
              <a:rPr lang="fr-CA" baseline="0" dirty="0"/>
              <a:t> area, </a:t>
            </a:r>
            <a:r>
              <a:rPr lang="fr-CA" baseline="0" dirty="0" err="1"/>
              <a:t>please</a:t>
            </a:r>
            <a:r>
              <a:rPr lang="fr-CA" baseline="0" dirty="0"/>
              <a:t> </a:t>
            </a:r>
            <a:r>
              <a:rPr lang="fr-CA" baseline="0" dirty="0" err="1"/>
              <a:t>wait</a:t>
            </a:r>
            <a:r>
              <a:rPr lang="fr-CA" baseline="0" dirty="0"/>
              <a:t> for the </a:t>
            </a:r>
            <a:r>
              <a:rPr lang="fr-CA" baseline="0" dirty="0" err="1"/>
              <a:t>next</a:t>
            </a:r>
            <a:r>
              <a:rPr lang="fr-CA" baseline="0" dirty="0"/>
              <a:t>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For all </a:t>
            </a:r>
            <a:r>
              <a:rPr lang="fr-CA" dirty="0" err="1"/>
              <a:t>others</a:t>
            </a:r>
            <a:r>
              <a:rPr lang="fr-CA" dirty="0"/>
              <a:t>, </a:t>
            </a:r>
            <a:r>
              <a:rPr lang="fr-CA" dirty="0" err="1"/>
              <a:t>using</a:t>
            </a:r>
            <a:r>
              <a:rPr lang="fr-CA" baseline="0" dirty="0"/>
              <a:t> the Marker, place a </a:t>
            </a:r>
            <a:r>
              <a:rPr lang="fr-CA" baseline="0" dirty="0" err="1"/>
              <a:t>small</a:t>
            </a:r>
            <a:r>
              <a:rPr lang="fr-CA" baseline="0" dirty="0"/>
              <a:t> mark to </a:t>
            </a:r>
            <a:r>
              <a:rPr lang="fr-CA" baseline="0" dirty="0" err="1"/>
              <a:t>indicate</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connecting</a:t>
            </a:r>
            <a:r>
              <a:rPr lang="fr-CA" baseline="0" dirty="0"/>
              <a:t>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may</a:t>
            </a:r>
            <a:r>
              <a:rPr lang="fr-CA" baseline="0" dirty="0"/>
              <a:t> </a:t>
            </a:r>
            <a:r>
              <a:rPr lang="fr-CA" baseline="0" dirty="0" err="1"/>
              <a:t>need</a:t>
            </a:r>
            <a:r>
              <a:rPr lang="fr-CA" baseline="0" dirty="0"/>
              <a:t> to </a:t>
            </a:r>
            <a:r>
              <a:rPr lang="fr-CA" baseline="0" dirty="0" err="1"/>
              <a:t>give</a:t>
            </a:r>
            <a:r>
              <a:rPr lang="fr-CA" baseline="0" dirty="0"/>
              <a:t> </a:t>
            </a:r>
            <a:r>
              <a:rPr lang="fr-CA" baseline="0" dirty="0" err="1"/>
              <a:t>marking</a:t>
            </a:r>
            <a:r>
              <a:rPr lang="fr-CA" baseline="0" dirty="0"/>
              <a:t> permissions to </a:t>
            </a:r>
            <a:r>
              <a:rPr lang="fr-CA" baseline="0" dirty="0" err="1"/>
              <a:t>everyone</a:t>
            </a:r>
            <a:r>
              <a:rPr lang="fr-CA" baseline="0" dirty="0"/>
              <a:t> </a:t>
            </a:r>
            <a:r>
              <a:rPr lang="fr-CA" baseline="0" dirty="0" err="1"/>
              <a:t>again</a:t>
            </a:r>
            <a:r>
              <a:rPr lang="fr-CA" baseline="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414143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Just let me clean all the markers, and </a:t>
            </a:r>
            <a:r>
              <a:rPr lang="fr-CA" dirty="0" err="1"/>
              <a:t>now</a:t>
            </a:r>
            <a:r>
              <a:rPr lang="fr-CA" dirty="0"/>
              <a:t> for people in NCR </a:t>
            </a:r>
            <a:r>
              <a:rPr lang="fr-CA" dirty="0" err="1"/>
              <a:t>please</a:t>
            </a:r>
            <a:r>
              <a:rPr lang="fr-CA" dirty="0"/>
              <a:t> go </a:t>
            </a:r>
            <a:r>
              <a:rPr lang="fr-CA" dirty="0" err="1"/>
              <a:t>ahead</a:t>
            </a:r>
            <a:r>
              <a:rPr lang="fr-CA" dirty="0"/>
              <a:t> an put </a:t>
            </a:r>
            <a:r>
              <a:rPr lang="fr-CA" dirty="0" err="1"/>
              <a:t>your</a:t>
            </a:r>
            <a:r>
              <a:rPr lang="fr-CA" dirty="0"/>
              <a:t> mark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give</a:t>
            </a:r>
            <a:r>
              <a:rPr lang="fr-CA" dirty="0"/>
              <a:t> people a few seconds to set </a:t>
            </a:r>
            <a:r>
              <a:rPr lang="fr-CA" dirty="0" err="1"/>
              <a:t>their</a:t>
            </a:r>
            <a:r>
              <a:rPr lang="fr-CA" dirty="0"/>
              <a:t> mark)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(stop the </a:t>
            </a:r>
            <a:r>
              <a:rPr lang="fr-CA" dirty="0" err="1"/>
              <a:t>marking</a:t>
            </a:r>
            <a:r>
              <a:rPr lang="fr-CA" dirty="0"/>
              <a:t> </a:t>
            </a:r>
            <a:r>
              <a:rPr lang="fr-CA" dirty="0" err="1"/>
              <a:t>tool</a:t>
            </a:r>
            <a:r>
              <a:rPr lang="fr-CA"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a:t>Thanks</a:t>
            </a:r>
            <a:r>
              <a:rPr lang="fr-CA" dirty="0"/>
              <a:t> for </a:t>
            </a:r>
            <a:r>
              <a:rPr lang="fr-CA" dirty="0" err="1"/>
              <a:t>stating</a:t>
            </a:r>
            <a:r>
              <a:rPr lang="fr-CA" dirty="0"/>
              <a:t> </a:t>
            </a:r>
            <a:r>
              <a:rPr lang="fr-CA" dirty="0" err="1"/>
              <a:t>your</a:t>
            </a:r>
            <a:r>
              <a:rPr lang="fr-CA" dirty="0"/>
              <a:t> mark, </a:t>
            </a:r>
            <a:r>
              <a:rPr lang="fr-CA" dirty="0" err="1"/>
              <a:t>this</a:t>
            </a:r>
            <a:r>
              <a:rPr lang="fr-CA" dirty="0"/>
              <a:t> </a:t>
            </a:r>
            <a:r>
              <a:rPr lang="fr-CA" dirty="0" err="1"/>
              <a:t>helps</a:t>
            </a:r>
            <a:r>
              <a:rPr lang="fr-CA" dirty="0"/>
              <a:t> us report to management </a:t>
            </a:r>
            <a:r>
              <a:rPr lang="fr-CA" dirty="0" err="1"/>
              <a:t>too</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sz="1200" b="1" dirty="0"/>
              <a:t>Alejandro:</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Addition: this is a toolbox, don’t worry if you feel you’re getting </a:t>
            </a:r>
            <a:r>
              <a:rPr lang="en-US" dirty="0" err="1"/>
              <a:t>overhwhelmed</a:t>
            </a:r>
            <a:r>
              <a:rPr lang="en-US" dirty="0"/>
              <a:t>… just try to be present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now use </a:t>
            </a:r>
            <a:r>
              <a:rPr lang="en-CA" sz="1200" dirty="0" err="1"/>
              <a:t>MSTeams</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The Buddy System are created randomly later today.</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81107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 us </a:t>
            </a:r>
            <a:r>
              <a:rPr lang="fr-CA" dirty="0" err="1"/>
              <a:t>talking</a:t>
            </a:r>
            <a:r>
              <a:rPr lang="fr-CA" dirty="0"/>
              <a:t> </a:t>
            </a:r>
            <a:r>
              <a:rPr lang="fr-CA" dirty="0" err="1"/>
              <a:t>most</a:t>
            </a:r>
            <a:r>
              <a:rPr lang="fr-CA" dirty="0"/>
              <a:t> of</a:t>
            </a:r>
            <a:r>
              <a:rPr lang="fr-CA" baseline="0" dirty="0"/>
              <a:t> the time</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80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CF3E1C-E4A8-FB9E-2D8A-AD9E4214BFE6}"/>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7" name="Subtitle 2">
            <a:extLst>
              <a:ext uri="{FF2B5EF4-FFF2-40B4-BE49-F238E27FC236}">
                <a16:creationId xmlns:a16="http://schemas.microsoft.com/office/drawing/2014/main" id="{B0CE8E70-5A27-2B00-1D07-C7D87C3926F3}"/>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8" name="Date Placeholder 3">
            <a:extLst>
              <a:ext uri="{FF2B5EF4-FFF2-40B4-BE49-F238E27FC236}">
                <a16:creationId xmlns:a16="http://schemas.microsoft.com/office/drawing/2014/main" id="{7A82E67E-50C4-3DC3-B54E-859B02CB79CA}"/>
              </a:ext>
            </a:extLst>
          </p:cNvPr>
          <p:cNvSpPr>
            <a:spLocks noGrp="1"/>
          </p:cNvSpPr>
          <p:nvPr>
            <p:ph type="dt" sz="half" idx="10"/>
          </p:nvPr>
        </p:nvSpPr>
        <p:spPr>
          <a:xfrm>
            <a:off x="457200" y="6356350"/>
            <a:ext cx="2133600" cy="365125"/>
          </a:xfrm>
        </p:spPr>
        <p:txBody>
          <a:bodyPr/>
          <a:lstStyle/>
          <a:p>
            <a:fld id="{7E62ADF1-26B7-4236-810D-3BE94D1543A2}" type="datetime1">
              <a:rPr lang="en-CA" smtClean="0"/>
              <a:pPr/>
              <a:t>2023-04-18</a:t>
            </a:fld>
            <a:endParaRPr lang="en-CA"/>
          </a:p>
        </p:txBody>
      </p:sp>
      <p:sp>
        <p:nvSpPr>
          <p:cNvPr id="9" name="Footer Placeholder 4">
            <a:extLst>
              <a:ext uri="{FF2B5EF4-FFF2-40B4-BE49-F238E27FC236}">
                <a16:creationId xmlns:a16="http://schemas.microsoft.com/office/drawing/2014/main" id="{26181D5D-583D-7B73-577D-72F9872DC7ED}"/>
              </a:ext>
            </a:extLst>
          </p:cNvPr>
          <p:cNvSpPr>
            <a:spLocks noGrp="1"/>
          </p:cNvSpPr>
          <p:nvPr>
            <p:ph type="ftr" sz="quarter" idx="11"/>
          </p:nvPr>
        </p:nvSpPr>
        <p:spPr>
          <a:xfrm>
            <a:off x="3124200" y="6356350"/>
            <a:ext cx="2895600" cy="365125"/>
          </a:xfrm>
        </p:spPr>
        <p:txBody>
          <a:bodyPr/>
          <a:lstStyle/>
          <a:p>
            <a:endParaRPr lang="en-CA"/>
          </a:p>
        </p:txBody>
      </p:sp>
      <p:pic>
        <p:nvPicPr>
          <p:cNvPr id="10" name="Picture 9">
            <a:extLst>
              <a:ext uri="{FF2B5EF4-FFF2-40B4-BE49-F238E27FC236}">
                <a16:creationId xmlns:a16="http://schemas.microsoft.com/office/drawing/2014/main" id="{E0CB657C-8948-3CC8-FB5D-10200733140E}"/>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1" name="Picture 2">
            <a:extLst>
              <a:ext uri="{FF2B5EF4-FFF2-40B4-BE49-F238E27FC236}">
                <a16:creationId xmlns:a16="http://schemas.microsoft.com/office/drawing/2014/main" id="{39D908B0-AF8A-6CD5-84FB-C44CE242682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vt-of-canada-logo – IISD Experimental Lakes Area">
            <a:extLst>
              <a:ext uri="{FF2B5EF4-FFF2-40B4-BE49-F238E27FC236}">
                <a16:creationId xmlns:a16="http://schemas.microsoft.com/office/drawing/2014/main" id="{9A763DC9-24AE-FA53-67B5-FF94F24D48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ederal - Data and Statistics: Canada - Research Guides at University ...">
            <a:extLst>
              <a:ext uri="{FF2B5EF4-FFF2-40B4-BE49-F238E27FC236}">
                <a16:creationId xmlns:a16="http://schemas.microsoft.com/office/drawing/2014/main" id="{841C8F81-2D03-72AA-1409-DB7F8CF7DF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2023-04-18</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2023-04-18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2023-04-18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2023-04-18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2023-04-18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2023-04-18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2023-04-18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539385-E1E7-FF6A-6801-54EBDF9C3ACD}"/>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2023-04-18</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5.jpe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hyperlink" Target="https://fr.wikipedia.org/wiki/Massive_Open_Online_Cour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46.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hyperlink" Target="http://greatergood.berkeley.edu/article/item/how_to_upgrade_your_gratitude_practic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archive.org/details/BodyScan6minsB" TargetMode="External"/><Relationship Id="rId7" Type="http://schemas.openxmlformats.org/officeDocument/2006/relationships/image" Target="../media/image32.png"/><Relationship Id="rId12"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20.png"/><Relationship Id="rId10" Type="http://schemas.openxmlformats.org/officeDocument/2006/relationships/image" Target="../media/image31.jpe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4.xml"/><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jpg"/><Relationship Id="rId4" Type="http://schemas.openxmlformats.org/officeDocument/2006/relationships/image" Target="../media/image18.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31.jpeg"/><Relationship Id="rId12"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3.jpg"/><Relationship Id="rId5" Type="http://schemas.openxmlformats.org/officeDocument/2006/relationships/image" Target="../media/image23.png"/><Relationship Id="rId10" Type="http://schemas.microsoft.com/office/2007/relationships/hdphoto" Target="../media/hdphoto4.wdp"/><Relationship Id="rId4" Type="http://schemas.openxmlformats.org/officeDocument/2006/relationships/image" Target="../media/image22.png"/><Relationship Id="rId9" Type="http://schemas.openxmlformats.org/officeDocument/2006/relationships/image" Target="../media/image32.png"/><Relationship Id="rId1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97" y="3427180"/>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4294967295"/>
          </p:nvPr>
        </p:nvSpPr>
        <p:spPr>
          <a:xfrm>
            <a:off x="1386345" y="5173198"/>
            <a:ext cx="6400800" cy="1196091"/>
          </a:xfrm>
        </p:spPr>
        <p:txBody>
          <a:bodyPr>
            <a:normAutofit/>
          </a:bodyPr>
          <a:lstStyle/>
          <a:p>
            <a:pPr marL="0" indent="0" algn="ctr">
              <a:buNone/>
            </a:pPr>
            <a:r>
              <a:rPr lang="en-US" sz="2800" dirty="0"/>
              <a:t>Session 1 (of 8)</a:t>
            </a:r>
          </a:p>
          <a:p>
            <a:pPr marL="0" indent="0" algn="ctr">
              <a:buNone/>
            </a:pPr>
            <a:r>
              <a:rPr lang="en-US" sz="2800" dirty="0"/>
              <a:t>May 1, 2023</a:t>
            </a:r>
          </a:p>
        </p:txBody>
      </p:sp>
      <p:sp>
        <p:nvSpPr>
          <p:cNvPr id="4" name="Rectangle 3">
            <a:extLst>
              <a:ext uri="{FF2B5EF4-FFF2-40B4-BE49-F238E27FC236}">
                <a16:creationId xmlns:a16="http://schemas.microsoft.com/office/drawing/2014/main" id="{159A81BC-98E4-D387-4E68-2686B3C51368}"/>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3B66DD6B-DF5A-5BDD-AF31-FA5D0753725A}"/>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2132855"/>
            <a:ext cx="3726031" cy="3398141"/>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en-CA" dirty="0"/>
              <a:t>What would we like to see happening in our sessions and during your Buddy System get togethers?</a:t>
            </a:r>
          </a:p>
          <a:p>
            <a:r>
              <a:rPr lang="en-CA" dirty="0"/>
              <a:t>Respect</a:t>
            </a:r>
          </a:p>
          <a:p>
            <a:r>
              <a:rPr lang="en-CA" dirty="0"/>
              <a:t>Having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a:t>Structure of the </a:t>
            </a:r>
            <a:r>
              <a:rPr lang="en-CA" sz="3600" dirty="0">
                <a:solidFill>
                  <a:schemeClr val="bg1"/>
                </a:solidFill>
              </a:rPr>
              <a:t>weekly sessions</a:t>
            </a:r>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a:t>Centering exercise and check-in</a:t>
            </a:r>
          </a:p>
          <a:p>
            <a:r>
              <a:rPr lang="en-CA" dirty="0"/>
              <a:t>Review of objective / agenda</a:t>
            </a:r>
          </a:p>
          <a:p>
            <a:r>
              <a:rPr lang="en-CA" dirty="0"/>
              <a:t>Share techniques, discuss a bit </a:t>
            </a:r>
            <a:br>
              <a:rPr lang="en-CA" dirty="0"/>
            </a:br>
            <a:r>
              <a:rPr lang="en-CA" dirty="0"/>
              <a:t>of the science</a:t>
            </a:r>
          </a:p>
          <a:p>
            <a:r>
              <a:rPr lang="en-CA" dirty="0"/>
              <a:t>Mindful exercise(s) and debrief</a:t>
            </a:r>
          </a:p>
          <a:p>
            <a:r>
              <a:rPr lang="en-CA" dirty="0"/>
              <a:t>Your practice for the week</a:t>
            </a:r>
          </a:p>
          <a:p>
            <a:r>
              <a:rPr lang="en-CA" dirty="0"/>
              <a:t>Debrief in plenary</a:t>
            </a:r>
          </a:p>
          <a:p>
            <a:r>
              <a:rPr lang="en-CA" dirty="0"/>
              <a:t>Debrief in small groups</a:t>
            </a:r>
          </a:p>
          <a:p>
            <a:endParaRPr lang="en-CA" dirty="0"/>
          </a:p>
        </p:txBody>
      </p:sp>
      <p:sp>
        <p:nvSpPr>
          <p:cNvPr id="14" name="Content Placeholder 13"/>
          <p:cNvSpPr>
            <a:spLocks noGrp="1"/>
          </p:cNvSpPr>
          <p:nvPr>
            <p:ph sz="half" idx="2"/>
          </p:nvPr>
        </p:nvSpPr>
        <p:spPr>
          <a:xfrm>
            <a:off x="5656206"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minutes</a:t>
            </a:r>
            <a:br>
              <a:rPr lang="en-CA" dirty="0"/>
            </a:br>
            <a:endParaRPr lang="en-CA" dirty="0"/>
          </a:p>
          <a:p>
            <a:pPr marL="0" indent="0">
              <a:buNone/>
            </a:pPr>
            <a:r>
              <a:rPr lang="en-CA" dirty="0"/>
              <a:t>5 - 25 minutes</a:t>
            </a:r>
          </a:p>
          <a:p>
            <a:pPr marL="0" indent="0">
              <a:buNone/>
            </a:pPr>
            <a:r>
              <a:rPr lang="en-CA" dirty="0"/>
              <a:t>5 minutes</a:t>
            </a:r>
          </a:p>
          <a:p>
            <a:pPr marL="0" indent="0">
              <a:buNone/>
            </a:pPr>
            <a:r>
              <a:rPr lang="en-CA" dirty="0"/>
              <a:t>3 minutes</a:t>
            </a:r>
          </a:p>
          <a:p>
            <a:pPr marL="0" indent="0">
              <a:buNone/>
            </a:pPr>
            <a:r>
              <a:rPr lang="en-CA" dirty="0"/>
              <a:t>5 - 20 minutes</a:t>
            </a:r>
          </a:p>
          <a:p>
            <a:endParaRPr lang="en-US" dirty="0"/>
          </a:p>
        </p:txBody>
      </p:sp>
      <p:sp>
        <p:nvSpPr>
          <p:cNvPr id="4" name="Left Brace 3"/>
          <p:cNvSpPr/>
          <p:nvPr/>
        </p:nvSpPr>
        <p:spPr>
          <a:xfrm flipH="1">
            <a:off x="5638148"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flipH="1">
            <a:off x="5638148"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flipH="1">
            <a:off x="5638148"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flipH="1">
            <a:off x="5638148"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flipH="1">
            <a:off x="5638148"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683940" y="114092"/>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Left Brace 14">
            <a:extLst>
              <a:ext uri="{FF2B5EF4-FFF2-40B4-BE49-F238E27FC236}">
                <a16:creationId xmlns:a16="http://schemas.microsoft.com/office/drawing/2014/main" id="{D4E84A48-58C2-BD91-DE0F-E3744484F5E8}"/>
              </a:ext>
            </a:extLst>
          </p:cNvPr>
          <p:cNvSpPr/>
          <p:nvPr/>
        </p:nvSpPr>
        <p:spPr>
          <a:xfrm flipH="1">
            <a:off x="5638148" y="4698423"/>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Left Brace 19">
            <a:extLst>
              <a:ext uri="{FF2B5EF4-FFF2-40B4-BE49-F238E27FC236}">
                <a16:creationId xmlns:a16="http://schemas.microsoft.com/office/drawing/2014/main" id="{55D85800-FF8D-DF3D-E4B8-6D9FA3D24394}"/>
              </a:ext>
            </a:extLst>
          </p:cNvPr>
          <p:cNvSpPr/>
          <p:nvPr/>
        </p:nvSpPr>
        <p:spPr>
          <a:xfrm flipH="1">
            <a:off x="5638148" y="520511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5" name="Group 4">
            <a:extLst>
              <a:ext uri="{FF2B5EF4-FFF2-40B4-BE49-F238E27FC236}">
                <a16:creationId xmlns:a16="http://schemas.microsoft.com/office/drawing/2014/main" id="{456D22E4-CF50-2155-5B43-F968921F399E}"/>
              </a:ext>
            </a:extLst>
          </p:cNvPr>
          <p:cNvGrpSpPr/>
          <p:nvPr/>
        </p:nvGrpSpPr>
        <p:grpSpPr>
          <a:xfrm>
            <a:off x="3275856" y="274638"/>
            <a:ext cx="2116286" cy="1018470"/>
            <a:chOff x="6386628" y="4475899"/>
            <a:chExt cx="2116286" cy="1018470"/>
          </a:xfrm>
        </p:grpSpPr>
        <p:pic>
          <p:nvPicPr>
            <p:cNvPr id="6" name="Picture 2" descr="Image result for msteams logo">
              <a:extLst>
                <a:ext uri="{FF2B5EF4-FFF2-40B4-BE49-F238E27FC236}">
                  <a16:creationId xmlns:a16="http://schemas.microsoft.com/office/drawing/2014/main" id="{4ACCA8C1-B0B8-1250-E2B5-3B65545FC8B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F19163-7E1F-DA61-2CE7-81794970A2FA}"/>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78355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Cohort</a:t>
            </a:r>
          </a:p>
        </p:txBody>
      </p:sp>
      <p:sp>
        <p:nvSpPr>
          <p:cNvPr id="3" name="Content Placeholder 2"/>
          <p:cNvSpPr>
            <a:spLocks noGrp="1"/>
          </p:cNvSpPr>
          <p:nvPr>
            <p:ph idx="1"/>
          </p:nvPr>
        </p:nvSpPr>
        <p:spPr>
          <a:xfrm>
            <a:off x="457200" y="1600200"/>
            <a:ext cx="8363272" cy="3268960"/>
          </a:xfrm>
        </p:spPr>
        <p:txBody>
          <a:bodyPr>
            <a:noAutofit/>
          </a:bodyPr>
          <a:lstStyle/>
          <a:p>
            <a:r>
              <a:rPr lang="en-CA" sz="2400" dirty="0"/>
              <a:t>We have many people registered to this program, thus it is consider to be a MOOC </a:t>
            </a:r>
            <a:r>
              <a:rPr lang="en-CA" sz="2000" dirty="0"/>
              <a:t>(</a:t>
            </a:r>
            <a:r>
              <a:rPr lang="en-CA" sz="2000" dirty="0">
                <a:hlinkClick r:id="rId3"/>
              </a:rPr>
              <a:t>Massive open online course - Wikipedia</a:t>
            </a:r>
            <a:r>
              <a:rPr lang="en-CA" sz="2000" dirty="0"/>
              <a:t>)</a:t>
            </a:r>
            <a:endParaRPr lang="en-CA" sz="2400" dirty="0"/>
          </a:p>
          <a:p>
            <a:r>
              <a:rPr lang="en-CA" sz="2400" dirty="0"/>
              <a:t>To support your learning experience, we will be using the “MCLD Cohort”, a </a:t>
            </a:r>
            <a:r>
              <a:rPr lang="en-CA" sz="2400" dirty="0" err="1"/>
              <a:t>GCCollab</a:t>
            </a:r>
            <a:r>
              <a:rPr lang="en-CA" sz="2400" dirty="0"/>
              <a:t> group that is also a CoP and a </a:t>
            </a:r>
            <a:r>
              <a:rPr lang="en-CA" sz="2400" dirty="0" err="1"/>
              <a:t>CoI</a:t>
            </a:r>
            <a:endParaRPr lang="en-CA" sz="2400" dirty="0"/>
          </a:p>
        </p:txBody>
      </p:sp>
      <p:sp>
        <p:nvSpPr>
          <p:cNvPr id="6" name="Rectangle 5"/>
          <p:cNvSpPr/>
          <p:nvPr/>
        </p:nvSpPr>
        <p:spPr>
          <a:xfrm>
            <a:off x="899592" y="3429000"/>
            <a:ext cx="6480719" cy="1938992"/>
          </a:xfrm>
          <a:prstGeom prst="rect">
            <a:avLst/>
          </a:prstGeom>
        </p:spPr>
        <p:txBody>
          <a:bodyPr wrap="square">
            <a:spAutoFit/>
          </a:bodyPr>
          <a:lstStyle/>
          <a:p>
            <a:pPr marL="285750" indent="-285750">
              <a:buFont typeface="Wingdings" panose="05000000000000000000" pitchFamily="2" charset="2"/>
              <a:buChar char="ü"/>
            </a:pPr>
            <a:r>
              <a:rPr lang="en-CA" sz="2400" dirty="0"/>
              <a:t>To leverage the collective knowledge</a:t>
            </a:r>
          </a:p>
          <a:p>
            <a:pPr marL="285750" indent="-285750">
              <a:buFont typeface="Wingdings" panose="05000000000000000000" pitchFamily="2" charset="2"/>
              <a:buChar char="ü"/>
            </a:pPr>
            <a:r>
              <a:rPr lang="en-CA" sz="2400" dirty="0"/>
              <a:t>As a place where you can ask questions</a:t>
            </a:r>
          </a:p>
          <a:p>
            <a:pPr marL="285750" indent="-285750">
              <a:buFont typeface="Wingdings" panose="05000000000000000000" pitchFamily="2" charset="2"/>
              <a:buChar char="ü"/>
            </a:pPr>
            <a:r>
              <a:rPr lang="en-CA" sz="2400" dirty="0"/>
              <a:t>As a community of practice and interest</a:t>
            </a:r>
          </a:p>
          <a:p>
            <a:pPr marL="285750" indent="-285750">
              <a:buFont typeface="Wingdings" panose="05000000000000000000" pitchFamily="2" charset="2"/>
              <a:buChar char="ü"/>
            </a:pPr>
            <a:r>
              <a:rPr lang="en-CA" sz="2400" dirty="0"/>
              <a:t>As a place to share your experience</a:t>
            </a:r>
          </a:p>
          <a:p>
            <a:pPr marL="285750" lvl="0" indent="-285750">
              <a:buFont typeface="Wingdings" panose="05000000000000000000" pitchFamily="2" charset="2"/>
              <a:buChar char="ü"/>
            </a:pPr>
            <a:r>
              <a:rPr lang="en-CA" sz="2400" dirty="0">
                <a:solidFill>
                  <a:prstClr val="black"/>
                </a:solidFill>
              </a:rPr>
              <a:t>To place the recording and slides of the session</a:t>
            </a:r>
          </a:p>
        </p:txBody>
      </p:sp>
      <p:pic>
        <p:nvPicPr>
          <p:cNvPr id="5" name="Picture 4">
            <a:extLst>
              <a:ext uri="{FF2B5EF4-FFF2-40B4-BE49-F238E27FC236}">
                <a16:creationId xmlns:a16="http://schemas.microsoft.com/office/drawing/2014/main" id="{4A558A37-CC19-0DE9-D879-DEF90A88888C}"/>
              </a:ext>
            </a:extLst>
          </p:cNvPr>
          <p:cNvPicPr>
            <a:picLocks noChangeAspect="1"/>
          </p:cNvPicPr>
          <p:nvPr/>
        </p:nvPicPr>
        <p:blipFill>
          <a:blip r:embed="rId4"/>
          <a:stretch>
            <a:fillRect/>
          </a:stretch>
        </p:blipFill>
        <p:spPr>
          <a:xfrm>
            <a:off x="3563888" y="223044"/>
            <a:ext cx="4524375"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Session are Recorded</a:t>
            </a:r>
          </a:p>
        </p:txBody>
      </p:sp>
      <p:sp>
        <p:nvSpPr>
          <p:cNvPr id="3" name="Content Placeholder 2"/>
          <p:cNvSpPr>
            <a:spLocks noGrp="1"/>
          </p:cNvSpPr>
          <p:nvPr>
            <p:ph idx="1"/>
          </p:nvPr>
        </p:nvSpPr>
        <p:spPr>
          <a:xfrm>
            <a:off x="457200" y="1600200"/>
            <a:ext cx="8363272" cy="5069160"/>
          </a:xfrm>
        </p:spPr>
        <p:txBody>
          <a:bodyPr>
            <a:normAutofit/>
          </a:bodyPr>
          <a:lstStyle/>
          <a:p>
            <a:r>
              <a:rPr lang="en-US" dirty="0"/>
              <a:t>For sharing further via the Cohort:</a:t>
            </a:r>
          </a:p>
          <a:p>
            <a:pPr lvl="1"/>
            <a:r>
              <a:rPr lang="en-US" dirty="0"/>
              <a:t>Be assured, if ever there is something sensitive recorded, at the petition of those interested, the recording will be edited before posting</a:t>
            </a:r>
          </a:p>
          <a:p>
            <a:pPr lvl="1"/>
            <a:r>
              <a:rPr lang="en-US" dirty="0"/>
              <a:t>The breakout rooms are not recorded, thus what is said in small groups stays there</a:t>
            </a:r>
          </a:p>
          <a:p>
            <a:pPr lvl="1"/>
            <a:r>
              <a:rPr lang="en-US" dirty="0"/>
              <a:t>The recording is also very helpful in case you miss a session or would like to review something.</a:t>
            </a:r>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Main Goal of the MCLD Program</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F11FB9D5-3CE2-20E5-A4B2-0C3A17C53C61}"/>
              </a:ext>
            </a:extLst>
          </p:cNvPr>
          <p:cNvPicPr>
            <a:picLocks noChangeAspect="1"/>
          </p:cNvPicPr>
          <p:nvPr/>
        </p:nvPicPr>
        <p:blipFill>
          <a:blip r:embed="rId3"/>
          <a:stretch>
            <a:fillRect/>
          </a:stretch>
        </p:blipFill>
        <p:spPr>
          <a:xfrm>
            <a:off x="467544" y="116632"/>
            <a:ext cx="8346147" cy="6785436"/>
          </a:xfrm>
          <a:prstGeom prst="rect">
            <a:avLst/>
          </a:prstGeom>
        </p:spPr>
      </p:pic>
      <p:pic>
        <p:nvPicPr>
          <p:cNvPr id="1073" name="Picture 1072">
            <a:extLst>
              <a:ext uri="{FF2B5EF4-FFF2-40B4-BE49-F238E27FC236}">
                <a16:creationId xmlns:a16="http://schemas.microsoft.com/office/drawing/2014/main" id="{5BF1DFAE-6CC3-E5EC-5930-85E7DF02E9D5}"/>
              </a:ext>
            </a:extLst>
          </p:cNvPr>
          <p:cNvPicPr>
            <a:picLocks noChangeAspect="1"/>
          </p:cNvPicPr>
          <p:nvPr/>
        </p:nvPicPr>
        <p:blipFill>
          <a:blip r:embed="rId3">
            <a:duotone>
              <a:schemeClr val="bg2">
                <a:shade val="45000"/>
                <a:satMod val="135000"/>
              </a:schemeClr>
              <a:prstClr val="white"/>
            </a:duotone>
          </a:blip>
          <a:stretch>
            <a:fillRect/>
          </a:stretch>
        </p:blipFill>
        <p:spPr>
          <a:xfrm>
            <a:off x="474325" y="116632"/>
            <a:ext cx="8346147"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p:cNvSpPr>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400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4">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1" name="Group 10">
            <a:extLst>
              <a:ext uri="{FF2B5EF4-FFF2-40B4-BE49-F238E27FC236}">
                <a16:creationId xmlns:a16="http://schemas.microsoft.com/office/drawing/2014/main" id="{3AF4D6A2-105C-3953-DF43-017E920A3648}"/>
              </a:ext>
            </a:extLst>
          </p:cNvPr>
          <p:cNvGrpSpPr/>
          <p:nvPr/>
        </p:nvGrpSpPr>
        <p:grpSpPr>
          <a:xfrm>
            <a:off x="3080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4">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3"/>
                                        </p:tgtEl>
                                        <p:attrNameLst>
                                          <p:attrName>style.visibility</p:attrName>
                                        </p:attrNameLst>
                                      </p:cBhvr>
                                      <p:to>
                                        <p:strVal val="visible"/>
                                      </p:to>
                                    </p:set>
                                    <p:animEffect transition="in" filter="fade">
                                      <p:cBhvr>
                                        <p:cTn id="14" dur="500"/>
                                        <p:tgtEl>
                                          <p:spTgt spid="107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a:t>What’s the difference between</a:t>
            </a:r>
            <a:br>
              <a:rPr lang="en-CA" sz="2400" dirty="0"/>
            </a:br>
            <a:r>
              <a:rPr lang="en-CA" sz="2400" dirty="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a:cs typeface="Times New Roman"/>
              </a:rPr>
              <a:t>~</a:t>
            </a:r>
            <a:r>
              <a:rPr lang="en-CA" sz="2400" dirty="0"/>
              <a:t> Time of exercise, the objective, and the experience </a:t>
            </a:r>
            <a:r>
              <a:rPr lang="en-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a:t>5 minutes</a:t>
            </a:r>
            <a:endParaRPr lang="en-CA" sz="2000" dirty="0">
              <a:solidFill>
                <a:schemeClr val="accent3"/>
              </a:solidFill>
            </a:endParaRPr>
          </a:p>
          <a:p>
            <a:pPr marL="173038" indent="-173038">
              <a:lnSpc>
                <a:spcPct val="150000"/>
              </a:lnSpc>
              <a:buFont typeface="Arial" pitchFamily="34" charset="0"/>
              <a:buChar char="•"/>
            </a:pPr>
            <a:r>
              <a:rPr lang="en-CA" sz="2000" dirty="0"/>
              <a:t>Relax and realise</a:t>
            </a:r>
            <a:endParaRPr lang="en-US" sz="2000" dirty="0">
              <a:solidFill>
                <a:schemeClr val="accent3"/>
              </a:solidFill>
            </a:endParaRPr>
          </a:p>
          <a:p>
            <a:pPr marL="173038" indent="-173038">
              <a:lnSpc>
                <a:spcPct val="150000"/>
              </a:lnSpc>
              <a:buFont typeface="Arial" pitchFamily="34" charset="0"/>
              <a:buChar char="•"/>
            </a:pPr>
            <a:r>
              <a:rPr lang="en-CA" sz="2000" dirty="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a:t>Engage in reflection or contemplation</a:t>
            </a:r>
          </a:p>
          <a:p>
            <a:pPr marL="173038" indent="-173038">
              <a:lnSpc>
                <a:spcPct val="150000"/>
              </a:lnSpc>
              <a:buFont typeface="Arial" pitchFamily="34" charset="0"/>
              <a:buChar char="•"/>
            </a:pPr>
            <a:r>
              <a:rPr lang="en-CA" sz="2000" dirty="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a:t>*The </a:t>
            </a:r>
            <a:r>
              <a:rPr lang="fr-CA" sz="2000" dirty="0" err="1"/>
              <a:t>way</a:t>
            </a:r>
            <a:r>
              <a:rPr lang="fr-CA" sz="2000" dirty="0"/>
              <a:t> I </a:t>
            </a:r>
            <a:r>
              <a:rPr lang="fr-CA" sz="2000" dirty="0" err="1"/>
              <a:t>see</a:t>
            </a:r>
            <a:r>
              <a:rPr lang="fr-CA" sz="2000" dirty="0"/>
              <a:t> </a:t>
            </a:r>
            <a:r>
              <a:rPr lang="fr-CA" sz="2000" dirty="0" err="1"/>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251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4141426" y="988624"/>
            <a:ext cx="899798" cy="369332"/>
          </a:xfrm>
          <a:prstGeom prst="rect">
            <a:avLst/>
          </a:prstGeom>
        </p:spPr>
        <p:txBody>
          <a:bodyPr wrap="none">
            <a:spAutoFit/>
          </a:bodyPr>
          <a:lstStyle/>
          <a:p>
            <a:r>
              <a:rPr lang="en-CA" dirty="0"/>
              <a:t>Desired</a:t>
            </a:r>
          </a:p>
        </p:txBody>
      </p:sp>
      <p:sp>
        <p:nvSpPr>
          <p:cNvPr id="33" name="Rectangle 32"/>
          <p:cNvSpPr/>
          <p:nvPr/>
        </p:nvSpPr>
        <p:spPr>
          <a:xfrm>
            <a:off x="3993540"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rot="1810631">
            <a:off x="3313799" y="4199550"/>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5763222" y="562471"/>
            <a:ext cx="3380778" cy="1710334"/>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715200" cy="4853136"/>
          </a:xfrm>
        </p:spPr>
        <p:txBody>
          <a:bodyPr>
            <a:normAutofit fontScale="92500" lnSpcReduction="20000"/>
          </a:bodyPr>
          <a:lstStyle/>
          <a:p>
            <a:r>
              <a:rPr lang="en-US" dirty="0"/>
              <a:t>How do you see us connecting throughout </a:t>
            </a:r>
            <a:br>
              <a:rPr lang="en-US" dirty="0"/>
            </a:br>
            <a:r>
              <a:rPr lang="en-US" dirty="0"/>
              <a:t>the weeks of this program?</a:t>
            </a:r>
          </a:p>
          <a:p>
            <a:pPr lvl="1"/>
            <a:r>
              <a:rPr lang="fr-CA" dirty="0" err="1"/>
              <a:t>During</a:t>
            </a:r>
            <a:r>
              <a:rPr lang="fr-CA" dirty="0"/>
              <a:t> the session by </a:t>
            </a:r>
            <a:r>
              <a:rPr lang="fr-CA" dirty="0" err="1"/>
              <a:t>Sub</a:t>
            </a:r>
            <a:r>
              <a:rPr lang="fr-CA" dirty="0"/>
              <a:t>-groups and Debriefs (</a:t>
            </a:r>
            <a:r>
              <a:rPr lang="fr-CA" dirty="0" err="1"/>
              <a:t>breakout</a:t>
            </a:r>
            <a:r>
              <a:rPr lang="fr-CA" dirty="0"/>
              <a:t> </a:t>
            </a:r>
            <a:r>
              <a:rPr lang="fr-CA" dirty="0" err="1"/>
              <a:t>rooms</a:t>
            </a:r>
            <a:r>
              <a:rPr lang="fr-CA" dirty="0"/>
              <a:t> &amp; </a:t>
            </a:r>
            <a:r>
              <a:rPr lang="fr-CA" dirty="0" err="1"/>
              <a:t>plenary</a:t>
            </a:r>
            <a:r>
              <a:rPr lang="fr-CA" dirty="0"/>
              <a:t>)</a:t>
            </a:r>
            <a:endParaRPr lang="en-US" dirty="0"/>
          </a:p>
          <a:p>
            <a:pPr lvl="1"/>
            <a:r>
              <a:rPr lang="en-US" dirty="0"/>
              <a:t>Buddy System</a:t>
            </a:r>
          </a:p>
          <a:p>
            <a:pPr lvl="1"/>
            <a:r>
              <a:rPr lang="fr-CA" dirty="0" err="1"/>
              <a:t>Cohort</a:t>
            </a:r>
            <a:endParaRPr lang="en-US" dirty="0"/>
          </a:p>
          <a:p>
            <a:pPr lvl="0"/>
            <a:r>
              <a:rPr lang="en-US" dirty="0"/>
              <a:t>The idea is to use all the tools for reflection and engagement</a:t>
            </a:r>
          </a:p>
          <a:p>
            <a:r>
              <a:rPr lang="en-US" dirty="0"/>
              <a:t>By sharing your experience, what you notice, a learning you had, an opportunity you saw, an insight you realized</a:t>
            </a:r>
          </a:p>
          <a:p>
            <a:r>
              <a:rPr lang="en-US" dirty="0"/>
              <a:t>All of these are what gives life to this program.</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p:cNvSpPr/>
          <p:nvPr/>
        </p:nvSpPr>
        <p:spPr>
          <a:xfrm>
            <a:off x="711592" y="342900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27694" y="4692057"/>
            <a:ext cx="1498744" cy="1587253"/>
            <a:chOff x="7693754" y="5546994"/>
            <a:chExt cx="973578" cy="1097329"/>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8" name="TextBox 37"/>
            <p:cNvSpPr txBox="1"/>
            <p:nvPr/>
          </p:nvSpPr>
          <p:spPr>
            <a:xfrm>
              <a:off x="7693754" y="6388990"/>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grpSp>
        <p:nvGrpSpPr>
          <p:cNvPr id="3" name="Group 2"/>
          <p:cNvGrpSpPr/>
          <p:nvPr/>
        </p:nvGrpSpPr>
        <p:grpSpPr>
          <a:xfrm>
            <a:off x="663989" y="2567469"/>
            <a:ext cx="880690" cy="1094535"/>
            <a:chOff x="856449" y="2855826"/>
            <a:chExt cx="880690" cy="1094535"/>
          </a:xfrm>
        </p:grpSpPr>
        <p:pic>
          <p:nvPicPr>
            <p:cNvPr id="55" name="Picture 5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p:cNvGrpSpPr/>
          <p:nvPr/>
        </p:nvGrpSpPr>
        <p:grpSpPr>
          <a:xfrm>
            <a:off x="1617196" y="2567469"/>
            <a:ext cx="880690" cy="1094535"/>
            <a:chOff x="856449" y="2855826"/>
            <a:chExt cx="880690" cy="1094535"/>
          </a:xfrm>
        </p:grpSpPr>
        <p:pic>
          <p:nvPicPr>
            <p:cNvPr id="59" name="Picture 5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p:cNvGrpSpPr/>
          <p:nvPr/>
        </p:nvGrpSpPr>
        <p:grpSpPr>
          <a:xfrm>
            <a:off x="2570403" y="2567469"/>
            <a:ext cx="880690" cy="1094535"/>
            <a:chOff x="856449" y="2855826"/>
            <a:chExt cx="880690" cy="1094535"/>
          </a:xfrm>
        </p:grpSpPr>
        <p:pic>
          <p:nvPicPr>
            <p:cNvPr id="62" name="Picture 61"/>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p:cNvGrpSpPr/>
          <p:nvPr/>
        </p:nvGrpSpPr>
        <p:grpSpPr>
          <a:xfrm>
            <a:off x="3523610" y="2567469"/>
            <a:ext cx="880690" cy="1094535"/>
            <a:chOff x="856449" y="2855826"/>
            <a:chExt cx="880690" cy="1094535"/>
          </a:xfrm>
        </p:grpSpPr>
        <p:pic>
          <p:nvPicPr>
            <p:cNvPr id="65" name="Picture 6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p:cNvGrpSpPr/>
          <p:nvPr/>
        </p:nvGrpSpPr>
        <p:grpSpPr>
          <a:xfrm>
            <a:off x="4476817" y="2567469"/>
            <a:ext cx="880690" cy="1094535"/>
            <a:chOff x="856449" y="2855826"/>
            <a:chExt cx="880690" cy="1094535"/>
          </a:xfrm>
        </p:grpSpPr>
        <p:pic>
          <p:nvPicPr>
            <p:cNvPr id="68" name="Picture 6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p:cNvGrpSpPr/>
          <p:nvPr/>
        </p:nvGrpSpPr>
        <p:grpSpPr>
          <a:xfrm>
            <a:off x="5430024" y="2567469"/>
            <a:ext cx="880690" cy="1094535"/>
            <a:chOff x="856449" y="2855826"/>
            <a:chExt cx="880690" cy="1094535"/>
          </a:xfrm>
        </p:grpSpPr>
        <p:pic>
          <p:nvPicPr>
            <p:cNvPr id="71" name="Picture 7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p:cNvGrpSpPr/>
          <p:nvPr/>
        </p:nvGrpSpPr>
        <p:grpSpPr>
          <a:xfrm>
            <a:off x="6383231" y="2567469"/>
            <a:ext cx="880690" cy="1094535"/>
            <a:chOff x="856449" y="2855826"/>
            <a:chExt cx="880690" cy="1094535"/>
          </a:xfrm>
        </p:grpSpPr>
        <p:pic>
          <p:nvPicPr>
            <p:cNvPr id="74" name="Picture 7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p:cNvGrpSpPr/>
          <p:nvPr/>
        </p:nvGrpSpPr>
        <p:grpSpPr>
          <a:xfrm>
            <a:off x="7336441" y="2567469"/>
            <a:ext cx="880690" cy="1094535"/>
            <a:chOff x="856449" y="2855826"/>
            <a:chExt cx="880690" cy="1094535"/>
          </a:xfrm>
        </p:grpSpPr>
        <p:pic>
          <p:nvPicPr>
            <p:cNvPr id="77" name="Picture 76"/>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771476"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7200183"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42" name="Group 41">
            <a:extLst>
              <a:ext uri="{FF2B5EF4-FFF2-40B4-BE49-F238E27FC236}">
                <a16:creationId xmlns:a16="http://schemas.microsoft.com/office/drawing/2014/main" id="{ED624F8D-DEC1-8366-7734-82E2B6993CBD}"/>
              </a:ext>
            </a:extLst>
          </p:cNvPr>
          <p:cNvGrpSpPr/>
          <p:nvPr/>
        </p:nvGrpSpPr>
        <p:grpSpPr>
          <a:xfrm>
            <a:off x="2488072" y="1443845"/>
            <a:ext cx="1045351" cy="867571"/>
            <a:chOff x="802409" y="2147845"/>
            <a:chExt cx="1045351"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5">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7">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nvGrpSpPr>
        <p:grpSpPr>
          <a:xfrm>
            <a:off x="4344224" y="1444658"/>
            <a:ext cx="1045351" cy="866758"/>
            <a:chOff x="759917" y="2148658"/>
            <a:chExt cx="1045351"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nvGrpSpPr>
        <p:grpSpPr>
          <a:xfrm>
            <a:off x="6239477" y="1444658"/>
            <a:ext cx="1045351" cy="866758"/>
            <a:chOff x="756526" y="2148658"/>
            <a:chExt cx="1045351"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6 4.07407E-6 L 0.72656 -0.0044 " pathEditMode="relative" rAng="0" ptsTypes="AA">
                                      <p:cBhvr>
                                        <p:cTn id="57" dur="2000" fill="hold"/>
                                        <p:tgtEl>
                                          <p:spTgt spid="36"/>
                                        </p:tgtEl>
                                        <p:attrNameLst>
                                          <p:attrName>ppt_x</p:attrName>
                                          <p:attrName>ppt_y</p:attrName>
                                        </p:attrNameLst>
                                      </p:cBhvr>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a:latin typeface="Freestyle Script" panose="030804020302050B0404" pitchFamily="66" charset="0"/>
              </a:rPr>
              <a:t>We all are STARS</a:t>
            </a:r>
          </a:p>
        </p:txBody>
      </p:sp>
      <p:sp>
        <p:nvSpPr>
          <p:cNvPr id="3" name="Étoile : 5 branches 2">
            <a:extLst>
              <a:ext uri="{FF2B5EF4-FFF2-40B4-BE49-F238E27FC236}">
                <a16:creationId xmlns:a16="http://schemas.microsoft.com/office/drawing/2014/main" id="{9D4A7DA8-F2EC-42FB-82E1-B1AE2915DABF}"/>
              </a:ext>
            </a:extLst>
          </p:cNvPr>
          <p:cNvSpPr/>
          <p:nvPr/>
        </p:nvSpPr>
        <p:spPr>
          <a:xfrm>
            <a:off x="7885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Lst>
          </p:cNvPr>
          <p:cNvSpPr/>
          <p:nvPr/>
        </p:nvSpPr>
        <p:spPr>
          <a:xfrm>
            <a:off x="5221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Lst>
          </p:cNvPr>
          <p:cNvSpPr/>
          <p:nvPr/>
        </p:nvSpPr>
        <p:spPr>
          <a:xfrm>
            <a:off x="7946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Lst>
          </p:cNvPr>
          <p:cNvSpPr/>
          <p:nvPr/>
        </p:nvSpPr>
        <p:spPr>
          <a:xfrm>
            <a:off x="5359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Lst>
          </p:cNvPr>
          <p:cNvSpPr/>
          <p:nvPr/>
        </p:nvSpPr>
        <p:spPr>
          <a:xfrm>
            <a:off x="6195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Lst>
          </p:cNvPr>
          <p:cNvSpPr/>
          <p:nvPr/>
        </p:nvSpPr>
        <p:spPr>
          <a:xfrm>
            <a:off x="7031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Lst>
          </p:cNvPr>
          <p:cNvSpPr/>
          <p:nvPr/>
        </p:nvSpPr>
        <p:spPr>
          <a:xfrm>
            <a:off x="7086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Lst>
          </p:cNvPr>
          <p:cNvSpPr/>
          <p:nvPr/>
        </p:nvSpPr>
        <p:spPr>
          <a:xfrm>
            <a:off x="5947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4C4239-A3A6-C99E-53D1-FF21386C5B65}"/>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2A5C31B8-9498-6CFB-301F-CB65066AABB1}"/>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457200" y="1600200"/>
            <a:ext cx="8686800" cy="4493096"/>
          </a:xfrm>
        </p:spPr>
        <p:txBody>
          <a:bodyPr>
            <a:normAutofit/>
          </a:bodyPr>
          <a:lstStyle/>
          <a:p>
            <a:r>
              <a:rPr lang="en-CA" dirty="0"/>
              <a:t>You are expected to touch base with your buddies once a week.</a:t>
            </a:r>
          </a:p>
          <a:p>
            <a:r>
              <a:rPr lang="en-CA" dirty="0"/>
              <a:t>During that conversation, you will:</a:t>
            </a:r>
          </a:p>
          <a:p>
            <a:pPr lvl="1"/>
            <a:r>
              <a:rPr lang="en-CA" dirty="0"/>
              <a:t>Discuss what you found during the week </a:t>
            </a:r>
            <a:br>
              <a:rPr lang="en-CA" dirty="0"/>
            </a:br>
            <a:r>
              <a:rPr lang="en-CA" dirty="0"/>
              <a:t>what was interesting, challenging, what you like the most</a:t>
            </a:r>
          </a:p>
          <a:p>
            <a:pPr lvl="1"/>
            <a:r>
              <a:rPr lang="en-CA" dirty="0"/>
              <a:t>Recommended 30 minutes call (5 mins for each)</a:t>
            </a:r>
          </a:p>
          <a:p>
            <a:r>
              <a:rPr lang="en-CA" dirty="0"/>
              <a:t>Helps with increasing support and accountability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Knowing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a:t>
            </a:r>
            <a:endParaRPr lang="en-US" sz="3200" dirty="0"/>
          </a:p>
        </p:txBody>
      </p:sp>
      <p:sp>
        <p:nvSpPr>
          <p:cNvPr id="3" name="Content Placeholder 2"/>
          <p:cNvSpPr>
            <a:spLocks noGrp="1"/>
          </p:cNvSpPr>
          <p:nvPr>
            <p:ph idx="1"/>
          </p:nvPr>
        </p:nvSpPr>
        <p:spPr>
          <a:xfrm>
            <a:off x="457200" y="1600200"/>
            <a:ext cx="8686800" cy="5069160"/>
          </a:xfrm>
        </p:spPr>
        <p:txBody>
          <a:bodyPr>
            <a:normAutofit fontScale="92500" lnSpcReduction="20000"/>
          </a:bodyPr>
          <a:lstStyle/>
          <a:p>
            <a:pPr marL="0" indent="0">
              <a:buNone/>
            </a:pPr>
            <a:r>
              <a:rPr lang="en-CA" b="1" dirty="0"/>
              <a:t>In the next 10 minutes: </a:t>
            </a:r>
          </a:p>
          <a:p>
            <a:r>
              <a:rPr lang="en-CA" dirty="0"/>
              <a:t>First, take note of who your buddies are (just </a:t>
            </a:r>
            <a:br>
              <a:rPr lang="en-CA" dirty="0"/>
            </a:br>
            <a:r>
              <a:rPr lang="en-CA" dirty="0"/>
              <a:t>copy-paste their names into a draft email) </a:t>
            </a:r>
          </a:p>
          <a:p>
            <a:r>
              <a:rPr lang="en-CA" dirty="0"/>
              <a:t>You have the opportunity to quickly introduce your Buddies:</a:t>
            </a:r>
          </a:p>
          <a:p>
            <a:pPr lvl="1"/>
            <a:r>
              <a:rPr lang="en-CA" dirty="0"/>
              <a:t>1 minute per person</a:t>
            </a:r>
          </a:p>
          <a:p>
            <a:pPr lvl="1"/>
            <a:r>
              <a:rPr lang="en-CA" dirty="0"/>
              <a:t>Quickly introduce yourself</a:t>
            </a:r>
          </a:p>
          <a:p>
            <a:pPr lvl="1"/>
            <a:r>
              <a:rPr lang="en-CA" dirty="0"/>
              <a:t>Mention something you’re passionate about, </a:t>
            </a:r>
            <a:br>
              <a:rPr lang="en-CA" dirty="0"/>
            </a:br>
            <a:r>
              <a:rPr lang="en-CA" dirty="0"/>
              <a:t>a hobby you have, or something you consider funny or interesting about yourself</a:t>
            </a:r>
          </a:p>
          <a:p>
            <a:pPr lvl="1"/>
            <a:r>
              <a:rPr lang="en-CA" dirty="0"/>
              <a:t>Later on agree on a date and time to connect on a weekly basis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6431465" y="-94953"/>
            <a:ext cx="1931822" cy="1860183"/>
          </a:xfrm>
          <a:prstGeom prst="rect">
            <a:avLst/>
          </a:prstGeom>
        </p:spPr>
      </p:pic>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a:p>
            <a:pPr lvl="1"/>
            <a:r>
              <a:rPr lang="en-CA" dirty="0"/>
              <a:t>This could be in bullet form</a:t>
            </a:r>
          </a:p>
          <a:p>
            <a:pPr lvl="1"/>
            <a:r>
              <a:rPr lang="en-CA" dirty="0"/>
              <a:t>Even 2 or 3 things per day will do</a:t>
            </a:r>
          </a:p>
          <a:p>
            <a:pPr lvl="1"/>
            <a:r>
              <a:rPr lang="en-CA" dirty="0"/>
              <a:t>They can be simple things you did or noticed during the day</a:t>
            </a:r>
          </a:p>
        </p:txBody>
      </p:sp>
      <p:sp>
        <p:nvSpPr>
          <p:cNvPr id="5" name="Rectangle 4"/>
          <p:cNvSpPr/>
          <p:nvPr/>
        </p:nvSpPr>
        <p:spPr>
          <a:xfrm>
            <a:off x="1800200" y="5872610"/>
            <a:ext cx="5724128" cy="276999"/>
          </a:xfrm>
          <a:prstGeom prst="rect">
            <a:avLst/>
          </a:prstGeom>
        </p:spPr>
        <p:txBody>
          <a:bodyPr wrap="square">
            <a:spAutoFit/>
          </a:bodyPr>
          <a:lstStyle/>
          <a:p>
            <a:r>
              <a:rPr lang="en-CA" sz="1200" dirty="0">
                <a:hlinkClick r:id="rId4"/>
              </a:rPr>
              <a:t>http://greatergood.berkeley.edu/article/item/how_to_upgrade_your_gratitude_practice</a:t>
            </a:r>
            <a:r>
              <a:rPr lang="en-CA" sz="1200" dirty="0"/>
              <a:t> </a:t>
            </a:r>
          </a:p>
        </p:txBody>
      </p:sp>
      <p:grpSp>
        <p:nvGrpSpPr>
          <p:cNvPr id="7" name="Group 6"/>
          <p:cNvGrpSpPr/>
          <p:nvPr/>
        </p:nvGrpSpPr>
        <p:grpSpPr>
          <a:xfrm>
            <a:off x="7668344" y="6159853"/>
            <a:ext cx="608297" cy="654519"/>
            <a:chOff x="1691680" y="5343137"/>
            <a:chExt cx="803649" cy="818086"/>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a:t>The intention of being (as opposed to doing)</a:t>
            </a:r>
          </a:p>
          <a:p>
            <a:pPr lvl="1"/>
            <a:r>
              <a:rPr lang="en-US" dirty="0"/>
              <a:t>Posture: sit with a straight back, as comfortable as possible, as if your head is pending from the top </a:t>
            </a:r>
          </a:p>
          <a:p>
            <a:pPr lvl="1"/>
            <a:r>
              <a:rPr lang="en-US" dirty="0"/>
              <a:t>in the chair that you are sited, or cross legged if you feel comfortable</a:t>
            </a:r>
          </a:p>
          <a:p>
            <a:pPr lvl="1"/>
            <a:r>
              <a:rPr lang="en-US" dirty="0"/>
              <a:t>slightly tuck your chin</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p:txBody>
      </p:sp>
    </p:spTree>
    <p:extLst>
      <p:ext uri="{BB962C8B-B14F-4D97-AF65-F5344CB8AC3E}">
        <p14:creationId xmlns:p14="http://schemas.microsoft.com/office/powerpoint/2010/main" val="1411960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457200" y="1600200"/>
            <a:ext cx="8229600" cy="4853136"/>
          </a:xfrm>
        </p:spPr>
        <p:txBody>
          <a:bodyPr>
            <a:normAutofit/>
          </a:bodyPr>
          <a:lstStyle/>
          <a:p>
            <a:r>
              <a:rPr lang="en-CA" baseline="0" dirty="0"/>
              <a:t>Share how the experience went for you</a:t>
            </a:r>
          </a:p>
          <a:p>
            <a:pPr lvl="1"/>
            <a:r>
              <a:rPr lang="en-CA" noProof="0" dirty="0"/>
              <a:t>What insight did you get?</a:t>
            </a:r>
          </a:p>
          <a:p>
            <a:pPr lvl="1"/>
            <a:r>
              <a:rPr lang="en-CA" noProof="0" dirty="0"/>
              <a:t>What did you noticed?</a:t>
            </a:r>
          </a:p>
          <a:p>
            <a:pPr lvl="1"/>
            <a:r>
              <a:rPr lang="en-CA" noProof="0" dirty="0"/>
              <a:t>What was challenging or </a:t>
            </a:r>
            <a:r>
              <a:rPr lang="en-CA" noProof="0" dirty="0" err="1"/>
              <a:t>surprisly</a:t>
            </a:r>
            <a:r>
              <a:rPr lang="en-CA" noProof="0" dirty="0"/>
              <a:t> easy?</a:t>
            </a:r>
          </a:p>
          <a:p>
            <a:r>
              <a:rPr lang="en-CA" dirty="0"/>
              <a:t>You’ll be joining a small group of 4 to 6 people, randomly assigned.</a:t>
            </a:r>
          </a:p>
          <a:p>
            <a:r>
              <a:rPr lang="en-CA" baseline="0" dirty="0"/>
              <a:t>Be conscious of your airtime.</a:t>
            </a:r>
          </a:p>
          <a:p>
            <a:r>
              <a:rPr lang="en-CA" baseline="0" dirty="0"/>
              <a:t>A message will be sent to let you know how</a:t>
            </a:r>
            <a:r>
              <a:rPr lang="en-CA" dirty="0"/>
              <a:t> much time there is left</a:t>
            </a:r>
            <a:endParaRPr lang="en-CA" baseline="0" dirty="0"/>
          </a:p>
        </p:txBody>
      </p:sp>
      <p:grpSp>
        <p:nvGrpSpPr>
          <p:cNvPr id="6" name="Group 8">
            <a:extLst>
              <a:ext uri="{FF2B5EF4-FFF2-40B4-BE49-F238E27FC236}">
                <a16:creationId xmlns:a16="http://schemas.microsoft.com/office/drawing/2014/main" id="{955A0616-8452-479F-B5B2-E8E0012B7C71}"/>
              </a:ext>
            </a:extLst>
          </p:cNvPr>
          <p:cNvGrpSpPr/>
          <p:nvPr/>
        </p:nvGrpSpPr>
        <p:grpSpPr>
          <a:xfrm>
            <a:off x="7092280" y="1116124"/>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r>
              <a:rPr lang="en-CA" dirty="0"/>
              <a:t>Connecting – once a week with you buddies</a:t>
            </a:r>
          </a:p>
          <a:p>
            <a:pPr lvl="1"/>
            <a:r>
              <a:rPr lang="en-CA" dirty="0"/>
              <a:t>Recommended 20 minutes call: 5 </a:t>
            </a:r>
            <a:r>
              <a:rPr lang="en-CA" dirty="0" err="1"/>
              <a:t>mins</a:t>
            </a:r>
            <a:r>
              <a:rPr lang="en-CA" dirty="0"/>
              <a:t> for each, you can discuss what you found interested, what was challenging, what you like the most</a:t>
            </a:r>
          </a:p>
          <a:p>
            <a:r>
              <a:rPr lang="en-CA" dirty="0"/>
              <a:t>Gratitude Journaling – daily</a:t>
            </a:r>
          </a:p>
          <a:p>
            <a:pPr lvl="1"/>
            <a:r>
              <a:rPr lang="en-CA" dirty="0"/>
              <a:t>This could be in bullet form, even 2 or 3 things per day will do, They can be simple things you did or noticed during the day</a:t>
            </a:r>
          </a:p>
          <a:p>
            <a:r>
              <a:rPr lang="en-CA" dirty="0"/>
              <a:t>Practice 5 </a:t>
            </a:r>
            <a:r>
              <a:rPr lang="en-CA" dirty="0" err="1"/>
              <a:t>mins</a:t>
            </a:r>
            <a:r>
              <a:rPr lang="en-CA" dirty="0"/>
              <a:t> body scan – daily</a:t>
            </a:r>
            <a:br>
              <a:rPr lang="en-CA" dirty="0"/>
            </a:br>
            <a:r>
              <a:rPr lang="en-CA" sz="2100" dirty="0">
                <a:hlinkClick r:id="rId3"/>
              </a:rPr>
              <a:t>https://archive.org/details/BodyScan6minsB</a:t>
            </a:r>
            <a:br>
              <a:rPr lang="en-CA" sz="2100" dirty="0"/>
            </a:br>
            <a:r>
              <a:rPr lang="en-CA" sz="2100" u="sng" dirty="0">
                <a:hlinkClick r:id="rId4"/>
              </a:rPr>
              <a:t>http://elishagoldstein.com/videos/sitting-with-awareness-of-thoughts/​</a:t>
            </a:r>
            <a:endParaRPr lang="en-CA" sz="2100" dirty="0"/>
          </a:p>
          <a:p>
            <a:r>
              <a:rPr lang="en-CA" dirty="0"/>
              <a:t>Questions or comments during the week?</a:t>
            </a:r>
            <a:br>
              <a:rPr lang="en-CA" dirty="0"/>
            </a:br>
            <a:r>
              <a:rPr lang="en-CA" dirty="0"/>
              <a:t>please ask and share via the Cohort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656442" y="263033"/>
            <a:ext cx="1172680" cy="1209033"/>
          </a:xfrm>
          <a:prstGeom prst="rect">
            <a:avLst/>
          </a:prstGeom>
        </p:spPr>
      </p:pic>
      <p:grpSp>
        <p:nvGrpSpPr>
          <p:cNvPr id="4" name="Group 3"/>
          <p:cNvGrpSpPr/>
          <p:nvPr/>
        </p:nvGrpSpPr>
        <p:grpSpPr>
          <a:xfrm>
            <a:off x="6930758" y="412115"/>
            <a:ext cx="766043" cy="910869"/>
            <a:chOff x="6542261" y="506769"/>
            <a:chExt cx="523699" cy="570787"/>
          </a:xfrm>
        </p:grpSpPr>
        <p:pic>
          <p:nvPicPr>
            <p:cNvPr id="7" name="Picture 6"/>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73428" y="485197"/>
            <a:ext cx="831200" cy="764704"/>
          </a:xfrm>
          <a:prstGeom prst="rect">
            <a:avLst/>
          </a:prstGeom>
        </p:spPr>
      </p:pic>
      <p:pic>
        <p:nvPicPr>
          <p:cNvPr id="2050"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2931" y="391299"/>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2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7638" y="5157192"/>
            <a:ext cx="3348865"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CA" dirty="0"/>
              <a:t>Time required: 2 minutes</a:t>
            </a:r>
          </a:p>
          <a:p>
            <a:r>
              <a:rPr lang="en-CA" dirty="0"/>
              <a:t>The trick is to shift from “doing” to “being”</a:t>
            </a:r>
          </a:p>
          <a:p>
            <a:r>
              <a:rPr lang="en-CA" dirty="0"/>
              <a:t>Let’s start by doing the following...</a:t>
            </a:r>
          </a:p>
          <a:p>
            <a:pPr lvl="1"/>
            <a:r>
              <a:rPr lang="en-CA" dirty="0"/>
              <a:t>Sit as comfortable as possible in a straight position</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minute is over.</a:t>
            </a:r>
          </a:p>
          <a:p>
            <a:pPr lvl="1"/>
            <a:r>
              <a:rPr lang="en-CA" dirty="0"/>
              <a:t>Just continue focusing on your breathing</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5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1143000"/>
          </a:xfrm>
        </p:spPr>
        <p:txBody>
          <a:bodyPr>
            <a:noAutofit/>
          </a:bodyPr>
          <a:lstStyle/>
          <a:p>
            <a:r>
              <a:rPr lang="en-US" sz="2800" b="1" i="0" dirty="0">
                <a:solidFill>
                  <a:srgbClr val="202122"/>
                </a:solidFill>
                <a:effectLst/>
                <a:latin typeface="Arial" panose="020B0604020202020204" pitchFamily="34" charset="0"/>
              </a:rPr>
              <a:t>Delivered by</a:t>
            </a:r>
            <a:r>
              <a:rPr lang="en-US" sz="2800" i="0" dirty="0">
                <a:solidFill>
                  <a:srgbClr val="202122"/>
                </a:solidFill>
                <a:effectLst/>
                <a:latin typeface="Arial" panose="020B0604020202020204" pitchFamily="34" charset="0"/>
              </a:rPr>
              <a:t> a team of volunteer </a:t>
            </a:r>
            <a:r>
              <a:rPr lang="en-US" sz="2800" b="1" i="0" dirty="0">
                <a:solidFill>
                  <a:srgbClr val="202122"/>
                </a:solidFill>
                <a:effectLst/>
                <a:latin typeface="Arial" panose="020B0604020202020204" pitchFamily="34" charset="0"/>
                <a:hlinkClick r:id="rId4"/>
              </a:rPr>
              <a:t>facilitators</a:t>
            </a:r>
            <a:endParaRPr lang="fr-CA" sz="2800" u="none" dirty="0">
              <a:solidFill>
                <a:srgbClr val="FF0000"/>
              </a:solidFill>
            </a:endParaRPr>
          </a:p>
        </p:txBody>
      </p:sp>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a:blip r:embed="rId5"/>
          <a:stretch>
            <a:fillRect/>
          </a:stretch>
        </p:blipFill>
        <p:spPr>
          <a:xfrm>
            <a:off x="542241" y="4037588"/>
            <a:ext cx="1609950" cy="1609950"/>
          </a:xfrm>
          <a:prstGeom prst="rect">
            <a:avLst/>
          </a:prstGeom>
        </p:spPr>
      </p:pic>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6"/>
          <a:stretch>
            <a:fillRect/>
          </a:stretch>
        </p:blipFill>
        <p:spPr>
          <a:xfrm>
            <a:off x="7083152" y="1712314"/>
            <a:ext cx="1333686" cy="1686160"/>
          </a:xfrm>
          <a:prstGeom prst="rect">
            <a:avLst/>
          </a:prstGeom>
        </p:spPr>
      </p:pic>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7"/>
          <a:stretch>
            <a:fillRect/>
          </a:stretch>
        </p:blipFill>
        <p:spPr>
          <a:xfrm>
            <a:off x="671807" y="1792702"/>
            <a:ext cx="1350818" cy="1525385"/>
          </a:xfrm>
          <a:prstGeom prst="rect">
            <a:avLst/>
          </a:prstGeom>
        </p:spPr>
      </p:pic>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8"/>
          <a:stretch>
            <a:fillRect/>
          </a:stretch>
        </p:blipFill>
        <p:spPr>
          <a:xfrm>
            <a:off x="7036925" y="3983252"/>
            <a:ext cx="1379913" cy="1695796"/>
          </a:xfrm>
          <a:prstGeom prst="rect">
            <a:avLst/>
          </a:prstGeom>
        </p:spPr>
      </p:pic>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9"/>
          <a:stretch>
            <a:fillRect/>
          </a:stretch>
        </p:blipFill>
        <p:spPr>
          <a:xfrm>
            <a:off x="4880289" y="4026175"/>
            <a:ext cx="1390844" cy="1609950"/>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Alejandro </a:t>
            </a:r>
            <a:endParaRPr lang="en-US" dirty="0"/>
          </a:p>
        </p:txBody>
      </p:sp>
      <p:sp>
        <p:nvSpPr>
          <p:cNvPr id="29" name="TextBox 28">
            <a:extLst>
              <a:ext uri="{FF2B5EF4-FFF2-40B4-BE49-F238E27FC236}">
                <a16:creationId xmlns:a16="http://schemas.microsoft.com/office/drawing/2014/main" id="{4951817E-36FB-C29E-8A73-3417C31E3BAE}"/>
              </a:ext>
            </a:extLst>
          </p:cNvPr>
          <p:cNvSpPr txBox="1"/>
          <p:nvPr/>
        </p:nvSpPr>
        <p:spPr>
          <a:xfrm>
            <a:off x="2812075" y="5701864"/>
            <a:ext cx="1362264" cy="369332"/>
          </a:xfrm>
          <a:prstGeom prst="rect">
            <a:avLst/>
          </a:prstGeom>
          <a:noFill/>
        </p:spPr>
        <p:txBody>
          <a:bodyPr wrap="square">
            <a:spAutoFit/>
          </a:bodyPr>
          <a:lstStyle/>
          <a:p>
            <a:pPr algn="ctr"/>
            <a:r>
              <a:rPr lang="en-US" b="1" i="1" dirty="0">
                <a:solidFill>
                  <a:srgbClr val="202122"/>
                </a:solidFill>
                <a:latin typeface="Arial" panose="020B0604020202020204" pitchFamily="34" charset="0"/>
              </a:rPr>
              <a:t>Isabel</a:t>
            </a:r>
          </a:p>
        </p:txBody>
      </p:sp>
      <p:sp>
        <p:nvSpPr>
          <p:cNvPr id="30" name="TextBox 29">
            <a:extLst>
              <a:ext uri="{FF2B5EF4-FFF2-40B4-BE49-F238E27FC236}">
                <a16:creationId xmlns:a16="http://schemas.microsoft.com/office/drawing/2014/main" id="{6C842E97-6ADE-E37F-71FF-40F877221EDF}"/>
              </a:ext>
            </a:extLst>
          </p:cNvPr>
          <p:cNvSpPr txBox="1"/>
          <p:nvPr/>
        </p:nvSpPr>
        <p:spPr>
          <a:xfrm>
            <a:off x="4870895"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Robert</a:t>
            </a:r>
            <a:endParaRPr lang="en-US" dirty="0"/>
          </a:p>
        </p:txBody>
      </p:sp>
      <p:sp>
        <p:nvSpPr>
          <p:cNvPr id="31" name="TextBox 30">
            <a:extLst>
              <a:ext uri="{FF2B5EF4-FFF2-40B4-BE49-F238E27FC236}">
                <a16:creationId xmlns:a16="http://schemas.microsoft.com/office/drawing/2014/main" id="{764C828E-4EC6-9AB3-8B41-944AF3D2920E}"/>
              </a:ext>
            </a:extLst>
          </p:cNvPr>
          <p:cNvSpPr txBox="1"/>
          <p:nvPr/>
        </p:nvSpPr>
        <p:spPr>
          <a:xfrm>
            <a:off x="6982348" y="5714141"/>
            <a:ext cx="153529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Marie-Lyne</a:t>
            </a:r>
            <a:endParaRPr lang="en-US" dirty="0"/>
          </a:p>
        </p:txBody>
      </p:sp>
      <p:sp>
        <p:nvSpPr>
          <p:cNvPr id="32" name="TextBox 31">
            <a:extLst>
              <a:ext uri="{FF2B5EF4-FFF2-40B4-BE49-F238E27FC236}">
                <a16:creationId xmlns:a16="http://schemas.microsoft.com/office/drawing/2014/main" id="{860FD9C6-BD02-D4F7-4224-2B03F15214A2}"/>
              </a:ext>
            </a:extLst>
          </p:cNvPr>
          <p:cNvSpPr txBox="1"/>
          <p:nvPr/>
        </p:nvSpPr>
        <p:spPr>
          <a:xfrm>
            <a:off x="2405810"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Casey-Marie</a:t>
            </a:r>
            <a:endParaRPr lang="en-US" dirty="0"/>
          </a:p>
        </p:txBody>
      </p:sp>
      <p:sp>
        <p:nvSpPr>
          <p:cNvPr id="33" name="TextBox 32">
            <a:extLst>
              <a:ext uri="{FF2B5EF4-FFF2-40B4-BE49-F238E27FC236}">
                <a16:creationId xmlns:a16="http://schemas.microsoft.com/office/drawing/2014/main" id="{EB58F57C-CE78-89DE-E8B3-CBC0AF64F159}"/>
              </a:ext>
            </a:extLst>
          </p:cNvPr>
          <p:cNvSpPr txBox="1"/>
          <p:nvPr/>
        </p:nvSpPr>
        <p:spPr>
          <a:xfrm>
            <a:off x="4598719"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Alison</a:t>
            </a:r>
            <a:endParaRPr lang="en-US" i="1" dirty="0"/>
          </a:p>
        </p:txBody>
      </p:sp>
      <p:sp>
        <p:nvSpPr>
          <p:cNvPr id="34" name="TextBox 33">
            <a:extLst>
              <a:ext uri="{FF2B5EF4-FFF2-40B4-BE49-F238E27FC236}">
                <a16:creationId xmlns:a16="http://schemas.microsoft.com/office/drawing/2014/main" id="{FD1D3FA9-C4D0-BD9A-0186-CB1005C175B2}"/>
              </a:ext>
            </a:extLst>
          </p:cNvPr>
          <p:cNvSpPr txBox="1"/>
          <p:nvPr/>
        </p:nvSpPr>
        <p:spPr>
          <a:xfrm>
            <a:off x="6791628"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Carmen</a:t>
            </a:r>
            <a:endParaRPr lang="en-US" dirty="0"/>
          </a:p>
        </p:txBody>
      </p:sp>
      <p:sp>
        <p:nvSpPr>
          <p:cNvPr id="35" name="TextBox 34">
            <a:extLst>
              <a:ext uri="{FF2B5EF4-FFF2-40B4-BE49-F238E27FC236}">
                <a16:creationId xmlns:a16="http://schemas.microsoft.com/office/drawing/2014/main" id="{0CFF4076-7CCE-AB32-2C9D-423BBBD1CD1F}"/>
              </a:ext>
            </a:extLst>
          </p:cNvPr>
          <p:cNvSpPr txBox="1"/>
          <p:nvPr/>
        </p:nvSpPr>
        <p:spPr>
          <a:xfrm>
            <a:off x="212901" y="3356585"/>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Ginette</a:t>
            </a:r>
            <a:endParaRPr lang="en-US" dirty="0"/>
          </a:p>
        </p:txBody>
      </p:sp>
      <p:sp>
        <p:nvSpPr>
          <p:cNvPr id="3" name="TextBox 2">
            <a:extLst>
              <a:ext uri="{FF2B5EF4-FFF2-40B4-BE49-F238E27FC236}">
                <a16:creationId xmlns:a16="http://schemas.microsoft.com/office/drawing/2014/main" id="{15D43A0D-1B2F-4F41-AA60-E5347CB0BDA2}"/>
              </a:ext>
            </a:extLst>
          </p:cNvPr>
          <p:cNvSpPr txBox="1"/>
          <p:nvPr/>
        </p:nvSpPr>
        <p:spPr>
          <a:xfrm>
            <a:off x="-1524765" y="44650"/>
            <a:ext cx="2151871" cy="461665"/>
          </a:xfrm>
          <a:prstGeom prst="rect">
            <a:avLst/>
          </a:prstGeom>
          <a:noFill/>
        </p:spPr>
        <p:txBody>
          <a:bodyPr wrap="none" rtlCol="0">
            <a:spAutoFit/>
          </a:bodyPr>
          <a:lstStyle/>
          <a:p>
            <a:r>
              <a:rPr lang="fr-CA" sz="2400" dirty="0" err="1">
                <a:solidFill>
                  <a:srgbClr val="FF0000"/>
                </a:solidFill>
              </a:rPr>
              <a:t>Needs</a:t>
            </a:r>
            <a:r>
              <a:rPr lang="fr-CA" sz="2400" dirty="0">
                <a:solidFill>
                  <a:srgbClr val="FF0000"/>
                </a:solidFill>
              </a:rPr>
              <a:t> </a:t>
            </a:r>
            <a:r>
              <a:rPr lang="fr-CA" sz="2400" dirty="0" err="1">
                <a:solidFill>
                  <a:srgbClr val="FF0000"/>
                </a:solidFill>
              </a:rPr>
              <a:t>updating</a:t>
            </a:r>
            <a:endParaRPr lang="en-US" sz="2400" dirty="0">
              <a:solidFill>
                <a:srgbClr val="FF0000"/>
              </a:solidFill>
            </a:endParaRPr>
          </a:p>
        </p:txBody>
      </p:sp>
      <p:pic>
        <p:nvPicPr>
          <p:cNvPr id="4"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051977-D2F7-DD4B-2FA9-8A67B846E7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379" t="7424" r="1" b="31510"/>
          <a:stretch/>
        </p:blipFill>
        <p:spPr bwMode="auto">
          <a:xfrm>
            <a:off x="5004588" y="1752216"/>
            <a:ext cx="1333686" cy="16063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76C13ED-4E92-9981-3FC5-126C7DD06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9442" y="4150582"/>
            <a:ext cx="1362265" cy="14533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1EFDC3F-B13E-C5EE-2132-9E35A81696B0}"/>
              </a:ext>
            </a:extLst>
          </p:cNvPr>
          <p:cNvGraphicFramePr>
            <a:graphicFrameLocks noGrp="1"/>
          </p:cNvGraphicFramePr>
          <p:nvPr>
            <p:extLst>
              <p:ext uri="{D42A27DB-BD31-4B8C-83A1-F6EECF244321}">
                <p14:modId xmlns:p14="http://schemas.microsoft.com/office/powerpoint/2010/main" val="2042906771"/>
              </p:ext>
            </p:extLst>
          </p:nvPr>
        </p:nvGraphicFramePr>
        <p:xfrm>
          <a:off x="-1632031" y="1414567"/>
          <a:ext cx="1535293" cy="4608264"/>
        </p:xfrm>
        <a:graphic>
          <a:graphicData uri="http://schemas.openxmlformats.org/drawingml/2006/table">
            <a:tbl>
              <a:tblPr/>
              <a:tblGrid>
                <a:gridCol w="1535293">
                  <a:extLst>
                    <a:ext uri="{9D8B030D-6E8A-4147-A177-3AD203B41FA5}">
                      <a16:colId xmlns:a16="http://schemas.microsoft.com/office/drawing/2014/main" val="2534977037"/>
                    </a:ext>
                  </a:extLst>
                </a:gridCol>
              </a:tblGrid>
              <a:tr h="287252">
                <a:tc>
                  <a:txBody>
                    <a:bodyPr/>
                    <a:lstStyle/>
                    <a:p>
                      <a:pPr algn="l" rtl="0" fontAlgn="b"/>
                      <a:r>
                        <a:rPr lang="en-US" sz="1700" b="1" dirty="0">
                          <a:effectLst/>
                        </a:rPr>
                        <a:t>…Sonya</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E7FC"/>
                    </a:solidFill>
                  </a:tcPr>
                </a:tc>
                <a:extLst>
                  <a:ext uri="{0D108BD9-81ED-4DB2-BD59-A6C34878D82A}">
                    <a16:rowId xmlns:a16="http://schemas.microsoft.com/office/drawing/2014/main" val="59020392"/>
                  </a:ext>
                </a:extLst>
              </a:tr>
              <a:tr h="287252">
                <a:tc>
                  <a:txBody>
                    <a:bodyPr/>
                    <a:lstStyle/>
                    <a:p>
                      <a:pPr algn="l" rtl="0" fontAlgn="b"/>
                      <a:r>
                        <a:rPr lang="en-US" sz="1700" b="1" dirty="0">
                          <a:effectLst/>
                        </a:rPr>
                        <a:t>K…Robert</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736731538"/>
                  </a:ext>
                </a:extLst>
              </a:tr>
              <a:tr h="287252">
                <a:tc>
                  <a:txBody>
                    <a:bodyPr/>
                    <a:lstStyle/>
                    <a:p>
                      <a:pPr algn="l" rtl="0" fontAlgn="b"/>
                      <a:r>
                        <a:rPr lang="en-US" sz="1700" dirty="0">
                          <a:effectLst/>
                        </a:rPr>
                        <a:t>O Olivia</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E7FC"/>
                    </a:solidFill>
                  </a:tcPr>
                </a:tc>
                <a:extLst>
                  <a:ext uri="{0D108BD9-81ED-4DB2-BD59-A6C34878D82A}">
                    <a16:rowId xmlns:a16="http://schemas.microsoft.com/office/drawing/2014/main" val="1569472387"/>
                  </a:ext>
                </a:extLst>
              </a:tr>
              <a:tr h="287252">
                <a:tc>
                  <a:txBody>
                    <a:bodyPr/>
                    <a:lstStyle/>
                    <a:p>
                      <a:pPr algn="l" rtl="0" fontAlgn="b"/>
                      <a:r>
                        <a:rPr lang="en-US" sz="1700" b="1" dirty="0">
                          <a:effectLst/>
                        </a:rPr>
                        <a:t>…Michelle</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42882886"/>
                  </a:ext>
                </a:extLst>
              </a:tr>
              <a:tr h="539472">
                <a:tc>
                  <a:txBody>
                    <a:bodyPr/>
                    <a:lstStyle/>
                    <a:p>
                      <a:pPr algn="l" rtl="0" fontAlgn="b"/>
                      <a:r>
                        <a:rPr lang="en-US" sz="1700" b="1" dirty="0">
                          <a:effectLst/>
                        </a:rPr>
                        <a:t>K…Marie-Lyne</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E7FC"/>
                    </a:solidFill>
                  </a:tcPr>
                </a:tc>
                <a:extLst>
                  <a:ext uri="{0D108BD9-81ED-4DB2-BD59-A6C34878D82A}">
                    <a16:rowId xmlns:a16="http://schemas.microsoft.com/office/drawing/2014/main" val="619423926"/>
                  </a:ext>
                </a:extLst>
              </a:tr>
              <a:tr h="287252">
                <a:tc>
                  <a:txBody>
                    <a:bodyPr/>
                    <a:lstStyle/>
                    <a:p>
                      <a:pPr algn="l" rtl="0" fontAlgn="b"/>
                      <a:r>
                        <a:rPr lang="en-US" sz="1700" dirty="0">
                          <a:effectLst/>
                        </a:rPr>
                        <a:t>O Leena</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70119594"/>
                  </a:ext>
                </a:extLst>
              </a:tr>
              <a:tr h="287252">
                <a:tc>
                  <a:txBody>
                    <a:bodyPr/>
                    <a:lstStyle/>
                    <a:p>
                      <a:pPr algn="l" rtl="0" fontAlgn="b"/>
                      <a:r>
                        <a:rPr lang="en-US" sz="1700" dirty="0">
                          <a:effectLst/>
                        </a:rPr>
                        <a:t>…Laura</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E7FC"/>
                    </a:solidFill>
                  </a:tcPr>
                </a:tc>
                <a:extLst>
                  <a:ext uri="{0D108BD9-81ED-4DB2-BD59-A6C34878D82A}">
                    <a16:rowId xmlns:a16="http://schemas.microsoft.com/office/drawing/2014/main" val="2500113735"/>
                  </a:ext>
                </a:extLst>
              </a:tr>
              <a:tr h="287252">
                <a:tc>
                  <a:txBody>
                    <a:bodyPr/>
                    <a:lstStyle/>
                    <a:p>
                      <a:pPr algn="l" rtl="0" fontAlgn="b"/>
                      <a:r>
                        <a:rPr lang="en-US" sz="1700" dirty="0">
                          <a:effectLst/>
                        </a:rPr>
                        <a:t>K...Isabel</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67633992"/>
                  </a:ext>
                </a:extLst>
              </a:tr>
              <a:tr h="287252">
                <a:tc>
                  <a:txBody>
                    <a:bodyPr/>
                    <a:lstStyle/>
                    <a:p>
                      <a:pPr algn="l" rtl="0" fontAlgn="b"/>
                      <a:r>
                        <a:rPr lang="en-US" sz="1700" b="1" dirty="0">
                          <a:effectLst/>
                        </a:rPr>
                        <a:t>K… Ginette</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E7FC"/>
                    </a:solidFill>
                  </a:tcPr>
                </a:tc>
                <a:extLst>
                  <a:ext uri="{0D108BD9-81ED-4DB2-BD59-A6C34878D82A}">
                    <a16:rowId xmlns:a16="http://schemas.microsoft.com/office/drawing/2014/main" val="2224786471"/>
                  </a:ext>
                </a:extLst>
              </a:tr>
              <a:tr h="287252">
                <a:tc>
                  <a:txBody>
                    <a:bodyPr/>
                    <a:lstStyle/>
                    <a:p>
                      <a:pPr algn="l" rtl="0" fontAlgn="b"/>
                      <a:r>
                        <a:rPr lang="en-US" sz="1700" b="1" dirty="0">
                          <a:effectLst/>
                        </a:rPr>
                        <a:t>…Dani</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98903021"/>
                  </a:ext>
                </a:extLst>
              </a:tr>
              <a:tr h="539472">
                <a:tc>
                  <a:txBody>
                    <a:bodyPr/>
                    <a:lstStyle/>
                    <a:p>
                      <a:pPr algn="l" rtl="0" fontAlgn="b"/>
                      <a:r>
                        <a:rPr lang="en-US" sz="1700" b="1" dirty="0">
                          <a:effectLst/>
                        </a:rPr>
                        <a:t>K…Casey-Marie</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E7FC"/>
                    </a:solidFill>
                  </a:tcPr>
                </a:tc>
                <a:extLst>
                  <a:ext uri="{0D108BD9-81ED-4DB2-BD59-A6C34878D82A}">
                    <a16:rowId xmlns:a16="http://schemas.microsoft.com/office/drawing/2014/main" val="2117696658"/>
                  </a:ext>
                </a:extLst>
              </a:tr>
              <a:tr h="287252">
                <a:tc>
                  <a:txBody>
                    <a:bodyPr/>
                    <a:lstStyle/>
                    <a:p>
                      <a:pPr algn="l" rtl="0" fontAlgn="b"/>
                      <a:r>
                        <a:rPr lang="en-US" sz="1700" b="1" dirty="0">
                          <a:effectLst/>
                        </a:rPr>
                        <a:t>K…Carmen</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03554281"/>
                  </a:ext>
                </a:extLst>
              </a:tr>
              <a:tr h="287252">
                <a:tc>
                  <a:txBody>
                    <a:bodyPr/>
                    <a:lstStyle/>
                    <a:p>
                      <a:pPr algn="l" rtl="0" fontAlgn="b"/>
                      <a:r>
                        <a:rPr lang="en-US" sz="1700" b="1" dirty="0">
                          <a:effectLst/>
                        </a:rPr>
                        <a:t>K…Alison</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E7FC"/>
                    </a:solidFill>
                  </a:tcPr>
                </a:tc>
                <a:extLst>
                  <a:ext uri="{0D108BD9-81ED-4DB2-BD59-A6C34878D82A}">
                    <a16:rowId xmlns:a16="http://schemas.microsoft.com/office/drawing/2014/main" val="2848643178"/>
                  </a:ext>
                </a:extLst>
              </a:tr>
              <a:tr h="287252">
                <a:tc>
                  <a:txBody>
                    <a:bodyPr/>
                    <a:lstStyle/>
                    <a:p>
                      <a:pPr algn="l" rtl="0" fontAlgn="b"/>
                      <a:r>
                        <a:rPr lang="en-US" sz="1700" b="1" dirty="0">
                          <a:effectLst/>
                        </a:rPr>
                        <a:t>K…Alejandro</a:t>
                      </a:r>
                    </a:p>
                  </a:txBody>
                  <a:tcPr marL="26273" marR="26273" marT="17515" marB="1751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02977575"/>
                  </a:ext>
                </a:extLst>
              </a:tr>
            </a:tbl>
          </a:graphicData>
        </a:graphic>
      </p:graphicFrame>
      <p:sp>
        <p:nvSpPr>
          <p:cNvPr id="7" name="TextBox 6">
            <a:extLst>
              <a:ext uri="{FF2B5EF4-FFF2-40B4-BE49-F238E27FC236}">
                <a16:creationId xmlns:a16="http://schemas.microsoft.com/office/drawing/2014/main" id="{3E64BCEF-C305-F55B-1D99-70CB8AA48C72}"/>
              </a:ext>
            </a:extLst>
          </p:cNvPr>
          <p:cNvSpPr txBox="1"/>
          <p:nvPr/>
        </p:nvSpPr>
        <p:spPr>
          <a:xfrm>
            <a:off x="9272459" y="3466757"/>
            <a:ext cx="1362264" cy="1200329"/>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Dani, </a:t>
            </a:r>
            <a:r>
              <a:rPr lang="en-US" sz="1800" b="1" dirty="0">
                <a:effectLst/>
              </a:rPr>
              <a:t>Sonya, Michelle, Laura, </a:t>
            </a:r>
            <a:endParaRPr lang="en-US" dirty="0"/>
          </a:p>
        </p:txBody>
      </p:sp>
      <p:pic>
        <p:nvPicPr>
          <p:cNvPr id="9" name="Picture 6">
            <a:extLst>
              <a:ext uri="{FF2B5EF4-FFF2-40B4-BE49-F238E27FC236}">
                <a16:creationId xmlns:a16="http://schemas.microsoft.com/office/drawing/2014/main" id="{E3F6107E-4322-3F41-15D2-FA2DFA8544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72458" y="1903198"/>
            <a:ext cx="1362265" cy="145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76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14" name="Group 13"/>
          <p:cNvGrpSpPr/>
          <p:nvPr/>
        </p:nvGrpSpPr>
        <p:grpSpPr>
          <a:xfrm>
            <a:off x="1263107" y="4662412"/>
            <a:ext cx="2910853" cy="828206"/>
            <a:chOff x="-12443" y="5171107"/>
            <a:chExt cx="2910853" cy="828206"/>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43" y="5352982"/>
              <a:ext cx="1159613" cy="646331"/>
            </a:xfrm>
            <a:prstGeom prst="rect">
              <a:avLst/>
            </a:prstGeom>
          </p:spPr>
          <p:txBody>
            <a:bodyPr wrap="none">
              <a:spAutoFit/>
            </a:bodyPr>
            <a:lstStyle/>
            <a:p>
              <a:pPr algn="ctr"/>
              <a:r>
                <a:rPr lang="en-CA" dirty="0"/>
                <a:t>Poll /</a:t>
              </a:r>
            </a:p>
            <a:p>
              <a:pPr algn="ctr"/>
              <a:r>
                <a:rPr lang="en-CA" dirty="0"/>
                <a:t>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832938" y="1760684"/>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grpSp>
        <p:nvGrpSpPr>
          <p:cNvPr id="30" name="Group 29"/>
          <p:cNvGrpSpPr/>
          <p:nvPr/>
        </p:nvGrpSpPr>
        <p:grpSpPr>
          <a:xfrm>
            <a:off x="4970042" y="4617139"/>
            <a:ext cx="2052574" cy="1027724"/>
            <a:chOff x="7035970" y="5566909"/>
            <a:chExt cx="1580098"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p:cNvGrpSpPr/>
          <p:nvPr/>
        </p:nvGrpSpPr>
        <p:grpSpPr>
          <a:xfrm>
            <a:off x="4712771" y="1607214"/>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932393" y="3147679"/>
            <a:ext cx="2101359" cy="1017036"/>
            <a:chOff x="4766600" y="2633091"/>
            <a:chExt cx="2101359"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28800"/>
            <a:ext cx="4634864" cy="4634864"/>
          </a:xfrm>
          <a:prstGeom prst="rect">
            <a:avLst/>
          </a:prstGeom>
        </p:spPr>
      </p:pic>
      <p:sp>
        <p:nvSpPr>
          <p:cNvPr id="9" name="Rectangle 8"/>
          <p:cNvSpPr/>
          <p:nvPr/>
        </p:nvSpPr>
        <p:spPr>
          <a:xfrm rot="16375435">
            <a:off x="4227" y="3141079"/>
            <a:ext cx="3617465" cy="923330"/>
          </a:xfrm>
          <a:prstGeom prst="rect">
            <a:avLst/>
          </a:prstGeom>
          <a:noFill/>
        </p:spPr>
        <p:txBody>
          <a:bodyPr wrap="none" lIns="91440" tIns="45720" rIns="91440" bIns="45720">
            <a:prstTxWarp prst="textWave2">
              <a:avLst/>
            </a:prstTxWarp>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anose="05000000000000000000" pitchFamily="2" charset="2"/>
              </a:rPr>
              <a: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GonzalA1\AppData\Local\Microsoft\Windows\Temporary Internet Files\Content.IE5\L9PJGYG4\map_of_canada[1].gif"/>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5720" y="29525"/>
            <a:ext cx="8686800" cy="685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9866"/>
            <a:ext cx="2304256" cy="2304256"/>
          </a:xfrm>
          <a:prstGeom prst="rect">
            <a:avLst/>
          </a:prstGeom>
        </p:spPr>
      </p:pic>
      <p:sp>
        <p:nvSpPr>
          <p:cNvPr id="2" name="Title 1"/>
          <p:cNvSpPr>
            <a:spLocks noGrp="1"/>
          </p:cNvSpPr>
          <p:nvPr>
            <p:ph type="title"/>
          </p:nvPr>
        </p:nvSpPr>
        <p:spPr/>
        <p:txBody>
          <a:bodyPr/>
          <a:lstStyle/>
          <a:p>
            <a:r>
              <a:rPr lang="fr-CA" dirty="0" err="1"/>
              <a:t>Welcoming</a:t>
            </a:r>
            <a:endParaRPr lang="en-US" dirty="0">
              <a:solidFill>
                <a:srgbClr val="FF0000"/>
              </a:solidFill>
            </a:endParaRPr>
          </a:p>
        </p:txBody>
      </p:sp>
      <p:sp>
        <p:nvSpPr>
          <p:cNvPr id="4" name="TextBox 3"/>
          <p:cNvSpPr txBox="1"/>
          <p:nvPr/>
        </p:nvSpPr>
        <p:spPr>
          <a:xfrm>
            <a:off x="827584" y="6309828"/>
            <a:ext cx="1728192" cy="369332"/>
          </a:xfrm>
          <a:prstGeom prst="rect">
            <a:avLst/>
          </a:prstGeom>
          <a:noFill/>
        </p:spPr>
        <p:txBody>
          <a:bodyPr wrap="square" rtlCol="0">
            <a:spAutoFit/>
          </a:bodyPr>
          <a:lstStyle/>
          <a:p>
            <a:r>
              <a:rPr lang="en-CA" dirty="0"/>
              <a:t>NCR – Next Slide</a:t>
            </a:r>
          </a:p>
        </p:txBody>
      </p:sp>
      <p:grpSp>
        <p:nvGrpSpPr>
          <p:cNvPr id="23" name="Group 6">
            <a:extLst>
              <a:ext uri="{FF2B5EF4-FFF2-40B4-BE49-F238E27FC236}">
                <a16:creationId xmlns:a16="http://schemas.microsoft.com/office/drawing/2014/main" id="{1B6E7798-EC94-D48D-3F26-4885A4F0F3BC}"/>
              </a:ext>
            </a:extLst>
          </p:cNvPr>
          <p:cNvGrpSpPr/>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a:extLst>
              <a:ext uri="{FF2B5EF4-FFF2-40B4-BE49-F238E27FC236}">
                <a16:creationId xmlns:a16="http://schemas.microsoft.com/office/drawing/2014/main" id="{6E32E6C3-AC4F-99FC-6895-A48C688B72D5}"/>
              </a:ext>
            </a:extLst>
          </p:cNvPr>
          <p:cNvSpPr txBox="1"/>
          <p:nvPr/>
        </p:nvSpPr>
        <p:spPr>
          <a:xfrm>
            <a:off x="-1128386" y="1125671"/>
            <a:ext cx="2390398" cy="830997"/>
          </a:xfrm>
          <a:prstGeom prst="rect">
            <a:avLst/>
          </a:prstGeom>
          <a:noFill/>
        </p:spPr>
        <p:txBody>
          <a:bodyPr wrap="none" rtlCol="0">
            <a:spAutoFit/>
          </a:bodyPr>
          <a:lstStyle/>
          <a:p>
            <a:r>
              <a:rPr lang="fr-CA" sz="2400" dirty="0" err="1">
                <a:solidFill>
                  <a:srgbClr val="FF0000"/>
                </a:solidFill>
              </a:rPr>
              <a:t>Needs</a:t>
            </a:r>
            <a:r>
              <a:rPr lang="fr-CA" sz="2400" dirty="0">
                <a:solidFill>
                  <a:srgbClr val="FF0000"/>
                </a:solidFill>
              </a:rPr>
              <a:t> discussion </a:t>
            </a:r>
          </a:p>
          <a:p>
            <a:r>
              <a:rPr lang="fr-CA" sz="2400" dirty="0" err="1">
                <a:solidFill>
                  <a:srgbClr val="FF0000"/>
                </a:solidFill>
              </a:rPr>
              <a:t>with</a:t>
            </a:r>
            <a:r>
              <a:rPr lang="fr-CA" sz="2400" dirty="0">
                <a:solidFill>
                  <a:srgbClr val="FF0000"/>
                </a:solidFill>
              </a:rPr>
              <a:t> Michaela</a:t>
            </a:r>
          </a:p>
        </p:txBody>
      </p:sp>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a:t>Welcoming</a:t>
            </a:r>
            <a:endParaRPr lang="en-CA" dirty="0">
              <a:solidFill>
                <a:srgbClr val="FF0000"/>
              </a:solidFill>
            </a:endParaRP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a:extLst>
              <a:ext uri="{FF2B5EF4-FFF2-40B4-BE49-F238E27FC236}">
                <a16:creationId xmlns:a16="http://schemas.microsoft.com/office/drawing/2014/main" id="{2DAEECD0-243B-3AFD-62B3-053A1ED0D0B5}"/>
              </a:ext>
            </a:extLst>
          </p:cNvPr>
          <p:cNvSpPr txBox="1"/>
          <p:nvPr/>
        </p:nvSpPr>
        <p:spPr>
          <a:xfrm>
            <a:off x="-1128386" y="1125671"/>
            <a:ext cx="1951175" cy="830997"/>
          </a:xfrm>
          <a:prstGeom prst="rect">
            <a:avLst/>
          </a:prstGeom>
          <a:noFill/>
        </p:spPr>
        <p:txBody>
          <a:bodyPr wrap="none" rtlCol="0">
            <a:spAutoFit/>
          </a:bodyPr>
          <a:lstStyle/>
          <a:p>
            <a:r>
              <a:rPr lang="fr-CA" sz="2400" dirty="0" err="1">
                <a:solidFill>
                  <a:srgbClr val="FF0000"/>
                </a:solidFill>
              </a:rPr>
              <a:t>Depends</a:t>
            </a:r>
            <a:r>
              <a:rPr lang="fr-CA" sz="2400" dirty="0">
                <a:solidFill>
                  <a:srgbClr val="FF0000"/>
                </a:solidFill>
              </a:rPr>
              <a:t> on </a:t>
            </a:r>
            <a:br>
              <a:rPr lang="fr-CA" sz="2400" dirty="0">
                <a:solidFill>
                  <a:srgbClr val="FF0000"/>
                </a:solidFill>
              </a:rPr>
            </a:br>
            <a:r>
              <a:rPr lang="fr-CA" sz="2400" dirty="0">
                <a:solidFill>
                  <a:srgbClr val="FF0000"/>
                </a:solidFill>
              </a:rPr>
              <a:t>the discussion</a:t>
            </a:r>
            <a:endParaRPr lang="en-US" sz="2400" dirty="0">
              <a:solidFill>
                <a:srgbClr val="FF0000"/>
              </a:solidFill>
            </a:endParaRPr>
          </a:p>
        </p:txBody>
      </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sp>
        <p:nvSpPr>
          <p:cNvPr id="13" name="Cercle : creux 12">
            <a:extLst>
              <a:ext uri="{FF2B5EF4-FFF2-40B4-BE49-F238E27FC236}">
                <a16:creationId xmlns:a16="http://schemas.microsoft.com/office/drawing/2014/main" id="{3F619BDA-7F88-4DE1-8941-BF27575BC4B4}"/>
              </a:ext>
            </a:extLst>
          </p:cNvPr>
          <p:cNvSpPr/>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a:extLst>
              <a:ext uri="{C807C97D-BFC1-408E-A445-0C87EB9F89A2}">
                <ask:lineSketchStyleProps xmlns:ask="http://schemas.microsoft.com/office/drawing/2018/sketchyshapes" sd="1676714262">
                  <a:prstGeom prst="donut">
                    <a:avLst>
                      <a:gd name="adj" fmla="val 12359"/>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nvGrpSpPr>
        <p:grpSpPr>
          <a:xfrm>
            <a:off x="3488412"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6">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nvGrpSpPr>
        <p:grpSpPr>
          <a:xfrm>
            <a:off x="5734100" y="276764"/>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nvGrpSpPr>
        <p:grpSpPr>
          <a:xfrm>
            <a:off x="6992528" y="1916995"/>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nvGrpSpPr>
        <p:grpSpPr>
          <a:xfrm>
            <a:off x="1997293"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nvGrpSpPr>
        <p:grpSpPr>
          <a:xfrm>
            <a:off x="843444" y="3316845"/>
            <a:ext cx="1401885" cy="1661561"/>
            <a:chOff x="622358" y="2686557"/>
            <a:chExt cx="1691899" cy="2110690"/>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1025018" y="4458693"/>
              <a:ext cx="880690" cy="338554"/>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nvGrpSpPr>
        <p:grpSpPr>
          <a:xfrm>
            <a:off x="1393606" y="980728"/>
            <a:ext cx="1552773" cy="1370924"/>
            <a:chOff x="1393606" y="794708"/>
            <a:chExt cx="1592078" cy="1556944"/>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3">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905708" y="2013098"/>
              <a:ext cx="1040671" cy="338554"/>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grpSp>
        <p:nvGrpSpPr>
          <p:cNvPr id="12" name="Group 11">
            <a:extLst>
              <a:ext uri="{FF2B5EF4-FFF2-40B4-BE49-F238E27FC236}">
                <a16:creationId xmlns:a16="http://schemas.microsoft.com/office/drawing/2014/main" id="{1F2B7F7B-0D97-4762-200B-D53690758EC8}"/>
              </a:ext>
            </a:extLst>
          </p:cNvPr>
          <p:cNvGrpSpPr/>
          <p:nvPr/>
        </p:nvGrpSpPr>
        <p:grpSpPr>
          <a:xfrm>
            <a:off x="6386628" y="4475899"/>
            <a:ext cx="2116286" cy="1018470"/>
            <a:chOff x="6386628" y="4475899"/>
            <a:chExt cx="2116286" cy="1018470"/>
          </a:xfrm>
        </p:grpSpPr>
        <p:pic>
          <p:nvPicPr>
            <p:cNvPr id="2050" name="Picture 2" descr="Image result for msteams logo">
              <a:extLst>
                <a:ext uri="{FF2B5EF4-FFF2-40B4-BE49-F238E27FC236}">
                  <a16:creationId xmlns:a16="http://schemas.microsoft.com/office/drawing/2014/main" id="{969FEAB3-296F-B3C6-80BA-E3A1CF4F9C18}"/>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83B635-B96B-EA28-FCC5-F4B969D36AE1}"/>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210392" y="1654096"/>
            <a:ext cx="2304292" cy="2477546"/>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5098578"/>
          </a:xfrm>
        </p:spPr>
        <p:txBody>
          <a:bodyPr>
            <a:normAutofit fontScale="92500" lnSpcReduction="2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a:solidFill>
                  <a:schemeClr val="bg1">
                    <a:lumMod val="50000"/>
                  </a:schemeClr>
                </a:solidFill>
              </a:rPr>
              <a:t>This </a:t>
            </a:r>
            <a:r>
              <a:rPr lang="fr-CA" dirty="0" err="1">
                <a:solidFill>
                  <a:schemeClr val="bg1">
                    <a:lumMod val="50000"/>
                  </a:schemeClr>
                </a:solidFill>
              </a:rPr>
              <a:t>is</a:t>
            </a:r>
            <a:r>
              <a:rPr lang="fr-CA" dirty="0">
                <a:solidFill>
                  <a:schemeClr val="bg1">
                    <a:lumMod val="50000"/>
                  </a:schemeClr>
                </a:solidFill>
              </a:rPr>
              <a:t> a hands on workshop (</a:t>
            </a:r>
            <a:r>
              <a:rPr lang="en-US" dirty="0">
                <a:solidFill>
                  <a:schemeClr val="bg1">
                    <a:lumMod val="50000"/>
                  </a:schemeClr>
                </a:solidFill>
              </a:rPr>
              <a:t>done</a:t>
            </a:r>
            <a:r>
              <a:rPr lang="fr-CA" dirty="0">
                <a:solidFill>
                  <a:schemeClr val="bg1">
                    <a:lumMod val="50000"/>
                  </a:schemeClr>
                </a:solidFill>
              </a:rPr>
              <a:t>)</a:t>
            </a:r>
            <a:endParaRPr lang="en-US" dirty="0">
              <a:solidFill>
                <a:schemeClr val="bg1">
                  <a:lumMod val="50000"/>
                </a:schemeClr>
              </a:solidFill>
            </a:endParaRPr>
          </a:p>
          <a:p>
            <a:r>
              <a:rPr lang="en-US" dirty="0"/>
              <a:t>Etiquette / Structure / Cohort / Recordings</a:t>
            </a:r>
          </a:p>
          <a:p>
            <a:r>
              <a:rPr lang="en-US" dirty="0"/>
              <a:t>Main goal of the Program / Target Audience</a:t>
            </a:r>
          </a:p>
          <a:p>
            <a:r>
              <a:rPr lang="en-US" dirty="0"/>
              <a:t>Snail Model</a:t>
            </a:r>
          </a:p>
          <a:p>
            <a:r>
              <a:rPr lang="en-US" dirty="0"/>
              <a:t>The importance of “Connecting” &amp; Buddy System</a:t>
            </a:r>
          </a:p>
          <a:p>
            <a:r>
              <a:rPr lang="en-US" dirty="0"/>
              <a:t>Gratitude Journaling</a:t>
            </a:r>
          </a:p>
          <a:p>
            <a:r>
              <a:rPr lang="en-US" dirty="0"/>
              <a:t>Your takeaway assignment for week 1.</a:t>
            </a:r>
          </a:p>
          <a:p>
            <a:r>
              <a:rPr lang="en-US" dirty="0"/>
              <a:t>Practice: 5 min body scan</a:t>
            </a:r>
          </a:p>
          <a:p>
            <a:r>
              <a:rPr lang="en-US" dirty="0"/>
              <a:t>Debriefs</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4616</TotalTime>
  <Words>4781</Words>
  <Application>Microsoft Office PowerPoint</Application>
  <PresentationFormat>On-screen Show (4:3)</PresentationFormat>
  <Paragraphs>572</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Comic Sans MS</vt:lpstr>
      <vt:lpstr>Freestyle Script</vt:lpstr>
      <vt:lpstr>Symbol</vt:lpstr>
      <vt:lpstr>Times New Roman</vt:lpstr>
      <vt:lpstr>Wingdings</vt:lpstr>
      <vt:lpstr>1_Office Theme</vt:lpstr>
      <vt:lpstr>Mindful Change Leadership Development Program</vt:lpstr>
      <vt:lpstr>PowerPoint Presentation</vt:lpstr>
      <vt:lpstr>Mindful Breathing Exercise – Centering</vt:lpstr>
      <vt:lpstr>Delivered by a team of volunteer facilitators</vt:lpstr>
      <vt:lpstr>This is a “hands-on” program</vt:lpstr>
      <vt:lpstr>Welcoming</vt:lpstr>
      <vt:lpstr>Welcoming</vt:lpstr>
      <vt:lpstr>Hands on Workshop</vt:lpstr>
      <vt:lpstr>Agenda - Week 1 – (focus and clarity)</vt:lpstr>
      <vt:lpstr>Etiquette</vt:lpstr>
      <vt:lpstr>Structure of the weekly sessions</vt:lpstr>
      <vt:lpstr>The Cohort</vt:lpstr>
      <vt:lpstr>Session are Recorded</vt:lpstr>
      <vt:lpstr>The Main Goal of the MCLD Program</vt:lpstr>
      <vt:lpstr>PowerPoint Presentation</vt:lpstr>
      <vt:lpstr>What’s the difference between Mindfulness  and  Meditation?</vt:lpstr>
      <vt:lpstr>Snail model – From unaware to unaware</vt:lpstr>
      <vt:lpstr>The importance of “Connecting”</vt:lpstr>
      <vt:lpstr>Throughout the program</vt:lpstr>
      <vt:lpstr>The Buddy System</vt:lpstr>
      <vt:lpstr>Knowing Your Buddy System</vt:lpstr>
      <vt:lpstr>Gratitude journaling</vt:lpstr>
      <vt:lpstr>Practice – The basics (1/2)</vt:lpstr>
      <vt:lpstr>Exercise – Exploring Mindfulness – Body Scan</vt:lpstr>
      <vt:lpstr>Debrief – Plenary &amp; Small Groups</vt:lpstr>
      <vt:lpstr>Your turn for week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446</cp:revision>
  <dcterms:created xsi:type="dcterms:W3CDTF">2015-04-14T20:39:51Z</dcterms:created>
  <dcterms:modified xsi:type="dcterms:W3CDTF">2023-04-18T18:31:31Z</dcterms:modified>
</cp:coreProperties>
</file>