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Lato" panose="020F0502020204030203" pitchFamily="34" charset="0"/>
      <p:regular r:id="rId14"/>
      <p:bold r:id="rId15"/>
      <p:italic r:id="rId16"/>
      <p:bold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889">
          <p15:clr>
            <a:srgbClr val="9AA0A6"/>
          </p15:clr>
        </p15:guide>
        <p15:guide id="4" orient="horz" pos="360">
          <p15:clr>
            <a:srgbClr val="9AA0A6"/>
          </p15:clr>
        </p15:guide>
        <p15:guide id="5" pos="259">
          <p15:clr>
            <a:srgbClr val="9AA0A6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iYJrLTZ4q/Rly3r6jPg8Qben2x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02" y="930"/>
      </p:cViewPr>
      <p:guideLst>
        <p:guide orient="horz" pos="1620"/>
        <p:guide pos="2880"/>
        <p:guide orient="horz" pos="889"/>
        <p:guide orient="horz" pos="360"/>
        <p:guide pos="2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customschemas.google.com/relationships/presentationmetadata" Target="meta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Page With header Bar 1">
  <p:cSld name="Basic Page With header Ba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 txBox="1">
            <a:spLocks noGrp="1"/>
          </p:cNvSpPr>
          <p:nvPr>
            <p:ph type="sldNum" idx="12"/>
          </p:nvPr>
        </p:nvSpPr>
        <p:spPr>
          <a:xfrm>
            <a:off x="8758234" y="4870747"/>
            <a:ext cx="3858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body" idx="1"/>
          </p:nvPr>
        </p:nvSpPr>
        <p:spPr>
          <a:xfrm>
            <a:off x="786210" y="843558"/>
            <a:ext cx="7571700" cy="3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004D7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4D7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4D7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4D7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4D7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4D7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4D7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04D7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4D7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4D7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title"/>
          </p:nvPr>
        </p:nvSpPr>
        <p:spPr>
          <a:xfrm>
            <a:off x="759199" y="103547"/>
            <a:ext cx="54330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61" name="Google Shape;61;p21" descr="UNCLASSIFIED"/>
          <p:cNvSpPr txBox="1"/>
          <p:nvPr/>
        </p:nvSpPr>
        <p:spPr>
          <a:xfrm>
            <a:off x="0" y="0"/>
            <a:ext cx="9144000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CA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UNCLASSIFIED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1" descr="UNCLASSIFIED"/>
          <p:cNvSpPr txBox="1"/>
          <p:nvPr/>
        </p:nvSpPr>
        <p:spPr>
          <a:xfrm>
            <a:off x="0" y="0"/>
            <a:ext cx="9144000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fr-CA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UNCLASSIFIED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9" name="Google Shape;9;p8"/>
          <p:cNvSpPr txBox="1"/>
          <p:nvPr/>
        </p:nvSpPr>
        <p:spPr>
          <a:xfrm>
            <a:off x="6746875" y="0"/>
            <a:ext cx="2439988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UNCLASSIFIED / NON CLASSIFIÉ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logue.canada.ca/resumes-recherche/orientation-dans-canada-ca.html" TargetMode="External"/><Relationship Id="rId4" Type="http://schemas.openxmlformats.org/officeDocument/2006/relationships/hyperlink" Target="https://blogue.canada.ca/2022/12/21/le-projet-orientation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eption.canada.ca/configurations-conception-communes/pied-page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nception.canada.ca/configurations-conception-communes/connexion-contextuel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5.an.adobe.com/x/5_wpcv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to.btn@tbs-sct.gc.c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/>
          <p:nvPr/>
        </p:nvSpPr>
        <p:spPr>
          <a:xfrm>
            <a:off x="-48025" y="-22200"/>
            <a:ext cx="9187200" cy="51879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"/>
          <p:cNvSpPr txBox="1">
            <a:spLocks noGrp="1"/>
          </p:cNvSpPr>
          <p:nvPr>
            <p:ph type="ctrTitle"/>
          </p:nvPr>
        </p:nvSpPr>
        <p:spPr>
          <a:xfrm>
            <a:off x="311700" y="1277975"/>
            <a:ext cx="88275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fr-CA" sz="37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Mises à jour de la documentation sur l’en-tête de Canada.ca</a:t>
            </a:r>
            <a:endParaRPr/>
          </a:p>
        </p:txBody>
      </p:sp>
      <p:sp>
        <p:nvSpPr>
          <p:cNvPr id="69" name="Google Shape;69;p1"/>
          <p:cNvSpPr txBox="1">
            <a:spLocks noGrp="1"/>
          </p:cNvSpPr>
          <p:nvPr>
            <p:ph type="subTitle" idx="1"/>
          </p:nvPr>
        </p:nvSpPr>
        <p:spPr>
          <a:xfrm>
            <a:off x="441075" y="4037825"/>
            <a:ext cx="8520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CA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Bureau de la transformation numérique (BTN)</a:t>
            </a:r>
            <a:br>
              <a:rPr lang="fr-CA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fr-CA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Le 7 juin 2023</a:t>
            </a:r>
            <a:endParaRPr/>
          </a:p>
        </p:txBody>
      </p:sp>
      <p:sp>
        <p:nvSpPr>
          <p:cNvPr id="70" name="Google Shape;70;p1"/>
          <p:cNvSpPr/>
          <p:nvPr/>
        </p:nvSpPr>
        <p:spPr>
          <a:xfrm>
            <a:off x="411879" y="2605501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4867" y="267817"/>
            <a:ext cx="1060908" cy="252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883" y="267825"/>
            <a:ext cx="2718376" cy="25225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"/>
          <p:cNvSpPr txBox="1">
            <a:spLocks noGrp="1"/>
          </p:cNvSpPr>
          <p:nvPr>
            <p:ph type="subTitle" idx="1"/>
          </p:nvPr>
        </p:nvSpPr>
        <p:spPr>
          <a:xfrm>
            <a:off x="311700" y="2742425"/>
            <a:ext cx="852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CA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Système de conception de Canada.ca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90" y="2085561"/>
            <a:ext cx="9018849" cy="160423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0"/>
              </a:srgbClr>
            </a:outerShdw>
          </a:effectLst>
        </p:spPr>
      </p:pic>
      <p:sp>
        <p:nvSpPr>
          <p:cNvPr id="79" name="Google Shape;79;p2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fr-CA" sz="2400" b="1">
                <a:solidFill>
                  <a:srgbClr val="26374A"/>
                </a:solidFill>
                <a:latin typeface="Lato"/>
                <a:ea typeface="Lato"/>
                <a:cs typeface="Lato"/>
                <a:sym typeface="Lato"/>
              </a:rPr>
              <a:t>Modèle d’en-tête de Canada.ca – mises à jour principales</a:t>
            </a: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018925" y="941525"/>
            <a:ext cx="2171400" cy="905700"/>
          </a:xfrm>
          <a:prstGeom prst="wedgeRectCallout">
            <a:avLst>
              <a:gd name="adj1" fmla="val -96781"/>
              <a:gd name="adj2" fmla="val 91250"/>
            </a:avLst>
          </a:prstGeom>
          <a:solidFill>
            <a:schemeClr val="lt2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marR="0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fr-CA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Signature du gouvernement du Canada :</a:t>
            </a:r>
            <a:r>
              <a:rPr lang="fr-CA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fr-CA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CA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a précisé que le symbole du drapeau doit toujours être rouge.</a:t>
            </a: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5443225" y="941525"/>
            <a:ext cx="2479500" cy="905700"/>
          </a:xfrm>
          <a:prstGeom prst="wedgeRectCallout">
            <a:avLst>
              <a:gd name="adj1" fmla="val -2903"/>
              <a:gd name="adj2" fmla="val 102760"/>
            </a:avLst>
          </a:prstGeom>
          <a:solidFill>
            <a:schemeClr val="lt2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marR="0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 startAt="2"/>
            </a:pPr>
            <a:r>
              <a:rPr lang="fr-CA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Boîte de recherche :</a:t>
            </a:r>
            <a:r>
              <a:rPr lang="fr-CA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a indiqué dans la documentation que cette recherche peut être contextualisée au niveau de l’institution</a:t>
            </a:r>
            <a:r>
              <a:rPr lang="fr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1358900" y="3780800"/>
            <a:ext cx="2548500" cy="755100"/>
          </a:xfrm>
          <a:prstGeom prst="wedgeRectCallout">
            <a:avLst>
              <a:gd name="adj1" fmla="val -52351"/>
              <a:gd name="adj2" fmla="val -116475"/>
            </a:avLst>
          </a:prstGeom>
          <a:solidFill>
            <a:schemeClr val="lt2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marR="0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 startAt="3"/>
            </a:pPr>
            <a:r>
              <a:rPr lang="fr-CA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Menu thématique</a:t>
            </a:r>
            <a:r>
              <a:rPr lang="fr-CA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fr-CA" sz="11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fr-CA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a documenté les critères qui s’appliquent à la suppression de cet élément.</a:t>
            </a: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418088" y="779936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4669225" y="3983575"/>
            <a:ext cx="4353000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A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Modifications globales de la documentation :</a:t>
            </a:r>
            <a:endParaRPr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fr-CA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a amélioré les spécifications de conception et de contenu.</a:t>
            </a:r>
            <a:endParaRPr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fr-CA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a introduit une orientation sur les « choses à éviter ».</a:t>
            </a:r>
            <a:endParaRPr/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-"/>
            </a:pPr>
            <a:r>
              <a:rPr lang="fr-CA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a inclus des justifications fondées sur les recherches et les politiques.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3"/>
          <p:cNvPicPr preferRelativeResize="0"/>
          <p:nvPr/>
        </p:nvPicPr>
        <p:blipFill rotWithShape="1">
          <a:blip r:embed="rId3">
            <a:alphaModFix/>
          </a:blip>
          <a:srcRect l="7535"/>
          <a:stretch/>
        </p:blipFill>
        <p:spPr>
          <a:xfrm>
            <a:off x="3766900" y="311500"/>
            <a:ext cx="5367275" cy="36127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3"/>
          <p:cNvSpPr/>
          <p:nvPr/>
        </p:nvSpPr>
        <p:spPr>
          <a:xfrm>
            <a:off x="418088" y="779936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"/>
          <p:cNvSpPr txBox="1"/>
          <p:nvPr/>
        </p:nvSpPr>
        <p:spPr>
          <a:xfrm>
            <a:off x="495575" y="3447325"/>
            <a:ext cx="7250400" cy="175070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4D7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Principale constatation de la recherche :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Nous pouvons supprimer le menu thématique tout en maintenant ou en améliorant la navigation globale en suivant une stratégie transitionnelle.</a:t>
            </a:r>
            <a:endParaRPr/>
          </a:p>
        </p:txBody>
      </p:sp>
      <p:sp>
        <p:nvSpPr>
          <p:cNvPr id="92" name="Google Shape;92;p3"/>
          <p:cNvSpPr txBox="1">
            <a:spLocks noGrp="1"/>
          </p:cNvSpPr>
          <p:nvPr>
            <p:ph type="body" idx="1"/>
          </p:nvPr>
        </p:nvSpPr>
        <p:spPr>
          <a:xfrm>
            <a:off x="354575" y="967625"/>
            <a:ext cx="7391400" cy="14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 sz="2000">
                <a:solidFill>
                  <a:schemeClr val="dk1"/>
                </a:solidFill>
              </a:rPr>
              <a:t>Projet de recherche Orientation :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fr-CA" sz="2000" u="sng">
                <a:solidFill>
                  <a:schemeClr val="hlink"/>
                </a:solidFill>
                <a:hlinkClick r:id="rId4"/>
              </a:rPr>
              <a:t>Billet de blogue</a:t>
            </a:r>
            <a:r>
              <a:rPr lang="fr-CA" sz="2000">
                <a:solidFill>
                  <a:schemeClr val="dk1"/>
                </a:solidFill>
              </a:rPr>
              <a:t> 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fr-CA" sz="2000" u="sng">
                <a:solidFill>
                  <a:schemeClr val="hlink"/>
                </a:solidFill>
                <a:hlinkClick r:id="rId5"/>
              </a:rPr>
              <a:t>Résumé de recherche</a:t>
            </a:r>
            <a:r>
              <a:rPr lang="fr-CA" sz="2000">
                <a:solidFill>
                  <a:schemeClr val="dk1"/>
                </a:solidFill>
              </a:rPr>
              <a:t> </a:t>
            </a:r>
            <a:endParaRPr/>
          </a:p>
        </p:txBody>
      </p:sp>
      <p:sp>
        <p:nvSpPr>
          <p:cNvPr id="93" name="Google Shape;93;p3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r-CA" sz="3045" b="1">
                <a:solidFill>
                  <a:srgbClr val="26374A"/>
                </a:solidFill>
                <a:latin typeface="Lato"/>
                <a:ea typeface="Lato"/>
                <a:cs typeface="Lato"/>
                <a:sym typeface="Lato"/>
              </a:rPr>
              <a:t>Recherche : projet Orientation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4"/>
          <p:cNvPicPr preferRelativeResize="0"/>
          <p:nvPr/>
        </p:nvPicPr>
        <p:blipFill rotWithShape="1">
          <a:blip r:embed="rId3">
            <a:alphaModFix/>
          </a:blip>
          <a:srcRect l="7535"/>
          <a:stretch/>
        </p:blipFill>
        <p:spPr>
          <a:xfrm>
            <a:off x="3766900" y="540100"/>
            <a:ext cx="5367275" cy="36127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4"/>
          <p:cNvSpPr/>
          <p:nvPr/>
        </p:nvSpPr>
        <p:spPr>
          <a:xfrm>
            <a:off x="418088" y="779936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4"/>
          <p:cNvSpPr txBox="1">
            <a:spLocks noGrp="1"/>
          </p:cNvSpPr>
          <p:nvPr>
            <p:ph type="body" idx="1"/>
          </p:nvPr>
        </p:nvSpPr>
        <p:spPr>
          <a:xfrm>
            <a:off x="311700" y="1037510"/>
            <a:ext cx="7391400" cy="407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 sz="2000">
                <a:solidFill>
                  <a:schemeClr val="dk1"/>
                </a:solidFill>
              </a:rPr>
              <a:t>Disponible maintenant :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000"/>
              <a:buChar char="✓"/>
            </a:pPr>
            <a:r>
              <a:rPr lang="fr-CA" sz="2000">
                <a:solidFill>
                  <a:schemeClr val="dk1"/>
                </a:solidFill>
              </a:rPr>
              <a:t>Bouton contextuel </a:t>
            </a:r>
            <a:endParaRPr/>
          </a:p>
          <a:p>
            <a:pPr marL="1016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000"/>
              <a:buNone/>
            </a:pPr>
            <a:r>
              <a:rPr lang="fr-CA" sz="2000">
                <a:solidFill>
                  <a:schemeClr val="dk1"/>
                </a:solidFill>
              </a:rPr>
              <a:t>     « Se connecter »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000"/>
              <a:buChar char="✓"/>
            </a:pPr>
            <a:r>
              <a:rPr lang="fr-CA" sz="2000">
                <a:solidFill>
                  <a:schemeClr val="dk1"/>
                </a:solidFill>
              </a:rPr>
              <a:t>Nouveau pied de page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fr-CA" sz="2000">
                <a:solidFill>
                  <a:schemeClr val="dk1"/>
                </a:solidFill>
              </a:rPr>
            </a:br>
            <a:r>
              <a:rPr lang="fr-CA" sz="2000">
                <a:solidFill>
                  <a:schemeClr val="dk1"/>
                </a:solidFill>
              </a:rPr>
              <a:t>À venir bientôt :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000"/>
              <a:buChar char="●"/>
            </a:pPr>
            <a:r>
              <a:rPr lang="fr-CA" sz="2000">
                <a:solidFill>
                  <a:schemeClr val="dk1"/>
                </a:solidFill>
              </a:rPr>
              <a:t>Critères pour supprimer le</a:t>
            </a:r>
            <a:br>
              <a:rPr lang="fr-CA" sz="2000">
                <a:solidFill>
                  <a:schemeClr val="dk1"/>
                </a:solidFill>
              </a:rPr>
            </a:br>
            <a:r>
              <a:rPr lang="fr-CA" sz="2000">
                <a:solidFill>
                  <a:schemeClr val="dk1"/>
                </a:solidFill>
              </a:rPr>
              <a:t>menu thématique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 sz="2000">
                <a:solidFill>
                  <a:schemeClr val="dk1"/>
                </a:solidFill>
              </a:rPr>
              <a:t>Prochaine étape :</a:t>
            </a:r>
            <a:endParaRPr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000"/>
              <a:buChar char="●"/>
            </a:pPr>
            <a:r>
              <a:rPr lang="fr-CA" sz="2000">
                <a:solidFill>
                  <a:schemeClr val="dk1"/>
                </a:solidFill>
              </a:rPr>
              <a:t>Introduction d’une page thématique simplifiée </a:t>
            </a:r>
            <a:endParaRPr/>
          </a:p>
        </p:txBody>
      </p:sp>
      <p:sp>
        <p:nvSpPr>
          <p:cNvPr id="101" name="Google Shape;101;p4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r-CA" sz="3045" b="1">
                <a:solidFill>
                  <a:srgbClr val="26374A"/>
                </a:solidFill>
                <a:latin typeface="Lato"/>
                <a:ea typeface="Lato"/>
                <a:cs typeface="Lato"/>
                <a:sym typeface="Lato"/>
              </a:rPr>
              <a:t>Orientation : approche transitionnelle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r-CA" sz="3045" b="1">
                <a:solidFill>
                  <a:srgbClr val="26374A"/>
                </a:solidFill>
                <a:latin typeface="Lato"/>
                <a:ea typeface="Lato"/>
                <a:cs typeface="Lato"/>
                <a:sym typeface="Lato"/>
              </a:rPr>
              <a:t>Critères pour supprimer le menu thématique</a:t>
            </a:r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body" idx="1"/>
          </p:nvPr>
        </p:nvSpPr>
        <p:spPr>
          <a:xfrm>
            <a:off x="475525" y="958650"/>
            <a:ext cx="7533300" cy="383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>
                <a:solidFill>
                  <a:schemeClr val="dk1"/>
                </a:solidFill>
              </a:rPr>
              <a:t>Dans un groupe de pages connexes, on a :</a:t>
            </a:r>
            <a:br>
              <a:rPr lang="fr-CA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000"/>
              <a:buChar char="⇢"/>
            </a:pPr>
            <a:r>
              <a:rPr lang="fr-CA">
                <a:solidFill>
                  <a:schemeClr val="dk1"/>
                </a:solidFill>
              </a:rPr>
              <a:t>Mis en œuvre le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pied de page général</a:t>
            </a:r>
            <a:r>
              <a:rPr lang="fr-CA">
                <a:solidFill>
                  <a:schemeClr val="dk1"/>
                </a:solidFill>
              </a:rPr>
              <a:t> de 2023 </a:t>
            </a:r>
            <a:br>
              <a:rPr lang="fr-CA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000"/>
              <a:buChar char="⇢"/>
            </a:pPr>
            <a:r>
              <a:rPr lang="fr-CA">
                <a:solidFill>
                  <a:schemeClr val="dk1"/>
                </a:solidFill>
              </a:rPr>
              <a:t>Ajouté un </a:t>
            </a:r>
            <a:r>
              <a:rPr lang="fr-CA" u="sng">
                <a:solidFill>
                  <a:schemeClr val="hlink"/>
                </a:solidFill>
                <a:hlinkClick r:id="rId4"/>
              </a:rPr>
              <a:t>bouton contextuel « Se connecter »</a:t>
            </a:r>
            <a:r>
              <a:rPr lang="fr-CA">
                <a:solidFill>
                  <a:schemeClr val="dk1"/>
                </a:solidFill>
              </a:rPr>
              <a:t> là où il est pertinent dans le contexte</a:t>
            </a:r>
            <a:br>
              <a:rPr lang="fr-CA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2000"/>
              <a:buChar char="⇢"/>
            </a:pPr>
            <a:r>
              <a:rPr lang="fr-CA">
                <a:solidFill>
                  <a:schemeClr val="dk1"/>
                </a:solidFill>
              </a:rPr>
              <a:t>Vérifier si le menu reçoit régulièrement moins de 1 % de clics.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 sz="1400">
                <a:solidFill>
                  <a:srgbClr val="333333"/>
                </a:solidFill>
                <a:highlight>
                  <a:srgbClr val="FFFFFF"/>
                </a:highlight>
              </a:rPr>
              <a:t>Exemples de groupes de pages : un programme ou un service, un ministère ou un organisme</a:t>
            </a:r>
            <a:br>
              <a:rPr lang="fr-CA" sz="1400">
                <a:solidFill>
                  <a:srgbClr val="333333"/>
                </a:solidFill>
                <a:highlight>
                  <a:srgbClr val="FFFFFF"/>
                </a:highlight>
              </a:rPr>
            </a:br>
            <a:endParaRPr sz="14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CA" sz="1400">
                <a:solidFill>
                  <a:srgbClr val="333333"/>
                </a:solidFill>
                <a:highlight>
                  <a:srgbClr val="FFFFFF"/>
                </a:highlight>
              </a:rPr>
              <a:t>Nota : le menu continue d’être obligatoire sur les pages thématiques.</a:t>
            </a: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418088" y="779936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r-CA" sz="3045" b="1">
                <a:solidFill>
                  <a:srgbClr val="26374A"/>
                </a:solidFill>
                <a:latin typeface="Lato"/>
                <a:ea typeface="Lato"/>
                <a:cs typeface="Lato"/>
                <a:sym typeface="Lato"/>
              </a:rPr>
              <a:t>Prochaines étapes pour les institutions</a:t>
            </a:r>
            <a:endParaRPr/>
          </a:p>
        </p:txBody>
      </p:sp>
      <p:sp>
        <p:nvSpPr>
          <p:cNvPr id="114" name="Google Shape;114;p6"/>
          <p:cNvSpPr txBox="1">
            <a:spLocks noGrp="1"/>
          </p:cNvSpPr>
          <p:nvPr>
            <p:ph type="body" idx="1"/>
          </p:nvPr>
        </p:nvSpPr>
        <p:spPr>
          <a:xfrm>
            <a:off x="475524" y="958650"/>
            <a:ext cx="7791397" cy="400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fr-CA">
                <a:solidFill>
                  <a:schemeClr val="dk1"/>
                </a:solidFill>
              </a:rPr>
              <a:t>Passez en revue l’orientation. 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fr-CA">
                <a:solidFill>
                  <a:schemeClr val="dk1"/>
                </a:solidFill>
              </a:rPr>
              <a:t>Recueillez les analyses de base – utiliser le </a:t>
            </a:r>
            <a:r>
              <a:rPr lang="fr-CA" u="sng">
                <a:solidFill>
                  <a:schemeClr val="hlink"/>
                </a:solidFill>
                <a:hlinkClick r:id="rId3"/>
              </a:rPr>
              <a:t>modèle d’Adobe Analytics</a:t>
            </a:r>
            <a:r>
              <a:rPr lang="fr-CA"/>
              <a:t>.</a:t>
            </a:r>
            <a:endParaRPr/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fr-CA" sz="1800">
                <a:solidFill>
                  <a:schemeClr val="dk1"/>
                </a:solidFill>
              </a:rPr>
              <a:t>Si l’utilisation du menu est déjà inférieure à 1 %, passez à l’étape 5.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fr-CA">
                <a:solidFill>
                  <a:schemeClr val="dk1"/>
                </a:solidFill>
              </a:rPr>
              <a:t>Apportez des changements pour réduire l’utilisation du menu :</a:t>
            </a:r>
            <a:endParaRPr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fr-CA" sz="1800">
                <a:solidFill>
                  <a:schemeClr val="dk1"/>
                </a:solidFill>
              </a:rPr>
              <a:t>Mettez en œuvre un pied de page, si cela n’a pas déjà été fait.</a:t>
            </a:r>
            <a:endParaRPr/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fr-CA" sz="1800">
                <a:solidFill>
                  <a:schemeClr val="dk1"/>
                </a:solidFill>
              </a:rPr>
              <a:t>Ajoutez au besoin un bouton contextuel « Se connecter ».</a:t>
            </a:r>
            <a:endParaRPr/>
          </a:p>
          <a:p>
            <a:pPr marL="914400" marR="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</a:pPr>
            <a:r>
              <a:rPr lang="fr-CA" sz="1800">
                <a:solidFill>
                  <a:schemeClr val="dk1"/>
                </a:solidFill>
              </a:rPr>
              <a:t>… et apportez tout autre changement découlant de votre analyse.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fr-CA">
                <a:solidFill>
                  <a:schemeClr val="dk1"/>
                </a:solidFill>
              </a:rPr>
              <a:t>Surveillez les analyses pour déterminer l’incidence des changements.</a:t>
            </a:r>
            <a:endParaRPr/>
          </a:p>
          <a:p>
            <a:pPr marL="4572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fr-CA">
                <a:solidFill>
                  <a:schemeClr val="dk1"/>
                </a:solidFill>
              </a:rPr>
              <a:t>Une fois que l’utilisation du menu est inférieure à 1 %, planifiez la suppression du menu.</a:t>
            </a:r>
            <a:endParaRPr/>
          </a:p>
        </p:txBody>
      </p:sp>
      <p:sp>
        <p:nvSpPr>
          <p:cNvPr id="115" name="Google Shape;115;p6"/>
          <p:cNvSpPr/>
          <p:nvPr/>
        </p:nvSpPr>
        <p:spPr>
          <a:xfrm>
            <a:off x="418088" y="779936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/>
          <p:nvPr/>
        </p:nvSpPr>
        <p:spPr>
          <a:xfrm>
            <a:off x="-48025" y="-22200"/>
            <a:ext cx="9187200" cy="51879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7"/>
          <p:cNvSpPr txBox="1"/>
          <p:nvPr/>
        </p:nvSpPr>
        <p:spPr>
          <a:xfrm>
            <a:off x="296400" y="4071400"/>
            <a:ext cx="71346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679"/>
              <a:buFont typeface="Arial"/>
              <a:buNone/>
            </a:pPr>
            <a:r>
              <a:rPr lang="fr-CA" sz="1679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Bureau de la transformation numérique • </a:t>
            </a:r>
            <a:r>
              <a:rPr lang="fr-CA" sz="1679" b="0" i="0" u="sng" strike="noStrike" cap="none">
                <a:solidFill>
                  <a:srgbClr val="0097A7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dto.btn@tbs-sct.gc.ca</a:t>
            </a:r>
            <a:r>
              <a:rPr lang="fr-CA" sz="1679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/>
          </a:p>
        </p:txBody>
      </p:sp>
      <p:sp>
        <p:nvSpPr>
          <p:cNvPr id="122" name="Google Shape;122;p7"/>
          <p:cNvSpPr txBox="1"/>
          <p:nvPr/>
        </p:nvSpPr>
        <p:spPr>
          <a:xfrm>
            <a:off x="296397" y="2735625"/>
            <a:ext cx="48408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fr-CA" sz="44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Des questions? </a:t>
            </a:r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56366|-13593164|-13155766|-3334100|-3351552|Treasury Board&quot;,&quot;Id&quot;:&quot;64958d493346423150218cd5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</Words>
  <Application>Microsoft Office PowerPoint</Application>
  <PresentationFormat>On-screen Show (16:9)</PresentationFormat>
  <Paragraphs>47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Lato</vt:lpstr>
      <vt:lpstr>Calibri</vt:lpstr>
      <vt:lpstr>Open Sans</vt:lpstr>
      <vt:lpstr>Simple Light</vt:lpstr>
      <vt:lpstr>Mises à jour de la documentation sur l’en-tête de Canada.ca</vt:lpstr>
      <vt:lpstr>Modèle d’en-tête de Canada.ca – mises à jour principales</vt:lpstr>
      <vt:lpstr>Recherche : projet Orientation</vt:lpstr>
      <vt:lpstr>Orientation : approche transitionnelle</vt:lpstr>
      <vt:lpstr>Critères pour supprimer le menu thématique</vt:lpstr>
      <vt:lpstr>Prochaines étapes pour les institutions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Mises à jour de la documentation sur l’en-tête de Canada.ca</dc:title>
  <dc:creator>Donohue, Chelsey</dc:creator>
  <cp:lastModifiedBy>Lapointe, Laura</cp:lastModifiedBy>
  <cp:revision>1</cp:revision>
  <dcterms:modified xsi:type="dcterms:W3CDTF">2023-06-23T12:17:51Z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d0ca00b-3f0e-465a-aac7-1a6a22fcea40_Enabled">
    <vt:lpwstr>true</vt:lpwstr>
  </property>
  <property fmtid="{D5CDD505-2E9C-101B-9397-08002B2CF9AE}" pid="3" name="MSIP_Label_3d0ca00b-3f0e-465a-aac7-1a6a22fcea40_SetDate">
    <vt:lpwstr>2023-06-08T13:59:34Z</vt:lpwstr>
  </property>
  <property fmtid="{D5CDD505-2E9C-101B-9397-08002B2CF9AE}" pid="4" name="MSIP_Label_3d0ca00b-3f0e-465a-aac7-1a6a22fcea40_Method">
    <vt:lpwstr>Privileged</vt:lpwstr>
  </property>
  <property fmtid="{D5CDD505-2E9C-101B-9397-08002B2CF9AE}" pid="5" name="MSIP_Label_3d0ca00b-3f0e-465a-aac7-1a6a22fcea40_Name">
    <vt:lpwstr>3d0ca00b-3f0e-465a-aac7-1a6a22fcea40</vt:lpwstr>
  </property>
  <property fmtid="{D5CDD505-2E9C-101B-9397-08002B2CF9AE}" pid="6" name="MSIP_Label_3d0ca00b-3f0e-465a-aac7-1a6a22fcea40_SiteId">
    <vt:lpwstr>6397df10-4595-4047-9c4f-03311282152b</vt:lpwstr>
  </property>
  <property fmtid="{D5CDD505-2E9C-101B-9397-08002B2CF9AE}" pid="7" name="MSIP_Label_3d0ca00b-3f0e-465a-aac7-1a6a22fcea40_ActionId">
    <vt:lpwstr>4888164d-d234-4204-ad60-28e6c75f6c12</vt:lpwstr>
  </property>
  <property fmtid="{D5CDD505-2E9C-101B-9397-08002B2CF9AE}" pid="8" name="MSIP_Label_3d0ca00b-3f0e-465a-aac7-1a6a22fcea40_ContentBits">
    <vt:lpwstr>1</vt:lpwstr>
  </property>
  <property fmtid="{D5CDD505-2E9C-101B-9397-08002B2CF9AE}" pid="9" name="ClassificationContentMarkingHeaderLocations">
    <vt:lpwstr>Simple Light:3</vt:lpwstr>
  </property>
  <property fmtid="{D5CDD505-2E9C-101B-9397-08002B2CF9AE}" pid="10" name="ClassificationContentMarkingHeaderText">
    <vt:lpwstr>UNCLASSIFIED / NON CLASSIFIÉ</vt:lpwstr>
  </property>
</Properties>
</file>